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sldIdLst>
    <p:sldId id="257" r:id="rId3"/>
    <p:sldId id="823" r:id="rId4"/>
    <p:sldId id="300" r:id="rId5"/>
    <p:sldId id="301" r:id="rId6"/>
    <p:sldId id="302" r:id="rId7"/>
    <p:sldId id="303" r:id="rId8"/>
    <p:sldId id="304" r:id="rId9"/>
    <p:sldId id="305" r:id="rId10"/>
    <p:sldId id="306" r:id="rId11"/>
    <p:sldId id="824"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379" r:id="rId50"/>
    <p:sldId id="298" r:id="rId51"/>
    <p:sldId id="299" r:id="rId52"/>
    <p:sldId id="825" r:id="rId53"/>
    <p:sldId id="826" r:id="rId54"/>
    <p:sldId id="827" r:id="rId55"/>
    <p:sldId id="828" r:id="rId56"/>
    <p:sldId id="829" r:id="rId57"/>
    <p:sldId id="830"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81" r:id="rId91"/>
    <p:sldId id="831" r:id="rId92"/>
    <p:sldId id="383" r:id="rId93"/>
    <p:sldId id="384" r:id="rId94"/>
    <p:sldId id="385" r:id="rId95"/>
    <p:sldId id="386" r:id="rId96"/>
    <p:sldId id="387" r:id="rId97"/>
    <p:sldId id="388" r:id="rId98"/>
    <p:sldId id="389" r:id="rId100"/>
    <p:sldId id="390" r:id="rId101"/>
    <p:sldId id="391" r:id="rId102"/>
    <p:sldId id="392" r:id="rId103"/>
    <p:sldId id="393" r:id="rId104"/>
    <p:sldId id="394"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412" r:id="rId123"/>
    <p:sldId id="413" r:id="rId124"/>
    <p:sldId id="414" r:id="rId125"/>
    <p:sldId id="415" r:id="rId126"/>
    <p:sldId id="416" r:id="rId127"/>
    <p:sldId id="417" r:id="rId128"/>
    <p:sldId id="418" r:id="rId129"/>
    <p:sldId id="420" r:id="rId130"/>
    <p:sldId id="419" r:id="rId1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A78"/>
    <a:srgbClr val="FF0000"/>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1086" autoAdjust="0"/>
  </p:normalViewPr>
  <p:slideViewPr>
    <p:cSldViewPr snapToGrid="0">
      <p:cViewPr varScale="1">
        <p:scale>
          <a:sx n="77" d="100"/>
          <a:sy n="77" d="100"/>
        </p:scale>
        <p:origin x="2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notesMaster" Target="notesMasters/notesMaster1.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35BCA-682C-4EF0-9236-68AA4B379B9F}"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DAC78-224B-4489-98AF-3C628EBA02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42" name="Rectangle 2"/>
          <p:cNvSpPr>
            <a:spLocks noGrp="true" noRot="true" noChangeAspect="true" noChangeArrowheads="true" noTextEdit="true"/>
          </p:cNvSpPr>
          <p:nvPr>
            <p:ph type="sldImg"/>
          </p:nvPr>
        </p:nvSpPr>
        <p:spPr>
          <a:xfrm>
            <a:off x="190500" y="417513"/>
            <a:ext cx="6540500" cy="4905375"/>
          </a:xfrm>
        </p:spPr>
      </p:sp>
      <p:sp>
        <p:nvSpPr>
          <p:cNvPr id="317443" name="Rectangle 3"/>
          <p:cNvSpPr>
            <a:spLocks noGrp="true" noRot="true" noChangeArrowheads="true"/>
          </p:cNvSpPr>
          <p:nvPr>
            <p:ph type="body" idx="1"/>
          </p:nvPr>
        </p:nvSpPr>
        <p:spPr>
          <a:xfrm>
            <a:off x="230188" y="5451475"/>
            <a:ext cx="6645275" cy="4362450"/>
          </a:xfrm>
        </p:spPr>
        <p:txBody>
          <a:bodyPr lIns="89786" tIns="44893" rIns="89786" bIns="44893" anchor="t"/>
          <a:lstStyle/>
          <a:p>
            <a:r>
              <a:rPr lang="en-US" altLang="zh-CN"/>
              <a:t>Primary instruction cache.</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true" noRot="true" noChangeAspect="true" noChangeArrowheads="true" noTextEdit="true"/>
          </p:cNvSpPr>
          <p:nvPr>
            <p:ph type="sldImg"/>
          </p:nvPr>
        </p:nvSpPr>
        <p:spPr>
          <a:xfrm>
            <a:off x="190500" y="417513"/>
            <a:ext cx="6540500" cy="4905375"/>
          </a:xfrm>
        </p:spPr>
      </p:sp>
      <p:sp>
        <p:nvSpPr>
          <p:cNvPr id="322563" name="Rectangle 3"/>
          <p:cNvSpPr>
            <a:spLocks noGrp="true" noRot="true" noChangeArrowheads="true"/>
          </p:cNvSpPr>
          <p:nvPr>
            <p:ph type="body" idx="1"/>
          </p:nvPr>
        </p:nvSpPr>
        <p:spPr>
          <a:xfrm>
            <a:off x="230188" y="5451475"/>
            <a:ext cx="6645275" cy="4362450"/>
          </a:xfrm>
        </p:spPr>
        <p:txBody>
          <a:bodyPr lIns="89786" tIns="44893" rIns="89786" bIns="44893" anchor="t"/>
          <a:lstStyle/>
          <a:p>
            <a:r>
              <a:rPr lang="en-US" altLang="zh-CN"/>
              <a:t>The combination of the uOP queues and the schedulers are analogous to P6’s reservation stations.</a:t>
            </a:r>
            <a:endParaRPr lang="en-US" altLang="zh-CN"/>
          </a:p>
          <a:p>
            <a:endParaRPr lang="en-US" altLang="zh-CN"/>
          </a:p>
          <a:p>
            <a:r>
              <a:rPr lang="en-US" altLang="zh-CN"/>
              <a:t>This is the last part of the in order machine.</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4610" name="Rectangle 2"/>
          <p:cNvSpPr>
            <a:spLocks noGrp="true" noRot="true" noChangeAspect="true" noChangeArrowheads="true" noTextEdit="true"/>
          </p:cNvSpPr>
          <p:nvPr>
            <p:ph type="sldImg"/>
          </p:nvPr>
        </p:nvSpPr>
        <p:spPr>
          <a:xfrm>
            <a:off x="190500" y="417513"/>
            <a:ext cx="6540500" cy="4905375"/>
          </a:xfrm>
        </p:spPr>
      </p:sp>
      <p:sp>
        <p:nvSpPr>
          <p:cNvPr id="324611" name="Rectangle 3"/>
          <p:cNvSpPr>
            <a:spLocks noGrp="true" noRot="true" noChangeArrowheads="true"/>
          </p:cNvSpPr>
          <p:nvPr>
            <p:ph type="body" idx="1"/>
          </p:nvPr>
        </p:nvSpPr>
        <p:spPr>
          <a:xfrm>
            <a:off x="230188" y="5451475"/>
            <a:ext cx="6645275" cy="4362450"/>
          </a:xfrm>
        </p:spPr>
        <p:txBody>
          <a:bodyPr lIns="89786" tIns="44893" rIns="89786" bIns="44893" anchor="t"/>
          <a:lstStyle/>
          <a:p>
            <a:r>
              <a:rPr lang="en-US" altLang="zh-CN"/>
              <a:t>Heart of the out of order machine.  Traffic cops making sure that uOPs execute in the right order.</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682" name="Rectangle 2"/>
          <p:cNvSpPr>
            <a:spLocks noGrp="true" noRot="true" noChangeAspect="true" noChangeArrowheads="true" noTextEdit="true"/>
          </p:cNvSpPr>
          <p:nvPr>
            <p:ph type="sldImg"/>
          </p:nvPr>
        </p:nvSpPr>
        <p:spPr>
          <a:xfrm>
            <a:off x="190500" y="417513"/>
            <a:ext cx="6540500" cy="4905375"/>
          </a:xfrm>
        </p:spPr>
      </p:sp>
      <p:sp>
        <p:nvSpPr>
          <p:cNvPr id="327683" name="Rectangle 3"/>
          <p:cNvSpPr>
            <a:spLocks noGrp="true" noRot="true" noChangeArrowheads="true"/>
          </p:cNvSpPr>
          <p:nvPr>
            <p:ph type="body" idx="1"/>
          </p:nvPr>
        </p:nvSpPr>
        <p:spPr>
          <a:xfrm>
            <a:off x="230188" y="5451475"/>
            <a:ext cx="6645275" cy="4362450"/>
          </a:xfrm>
        </p:spPr>
        <p:txBody>
          <a:bodyPr lIns="89786" tIns="44893" rIns="89786" bIns="44893" anchor="t"/>
          <a:lstStyle/>
          <a:p>
            <a:r>
              <a:rPr lang="en-US" altLang="zh-CN"/>
              <a:t>Includes bypassing from things just finishing execution.</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true"/>
          </p:cNvSpPr>
          <p:nvPr>
            <p:ph type="ctrTitle"/>
          </p:nvPr>
        </p:nvSpPr>
        <p:spPr>
          <a:xfrm>
            <a:off x="971550" y="1122363"/>
            <a:ext cx="7200900" cy="2387600"/>
          </a:xfrm>
          <a:solidFill>
            <a:schemeClr val="bg1"/>
          </a:solidFill>
          <a:effectLst>
            <a:softEdge rad="635000"/>
          </a:effectLst>
        </p:spPr>
        <p:txBody>
          <a:bodyPr anchor="b">
            <a:normAutofit/>
            <a:scene3d>
              <a:camera prst="orthographicFront"/>
              <a:lightRig rig="threePt" dir="t"/>
            </a:scene3d>
            <a:sp3d extrusionH="57150">
              <a:bevelT w="38100" h="38100" prst="relaxedInset"/>
            </a:sp3d>
          </a:bodyPr>
          <a:lstStyle>
            <a:lvl1pPr algn="ctr">
              <a:defRPr lang="en-US" sz="4400" b="1" kern="1200" dirty="0">
                <a:solidFill>
                  <a:schemeClr val="accent4"/>
                </a:solidFill>
                <a:effectLst>
                  <a:outerShdw blurRad="60007" dir="1500000" sy="-30000" kx="800400" algn="bl" rotWithShape="0">
                    <a:prstClr val="black">
                      <a:alpha val="20000"/>
                    </a:prstClr>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
        <p:nvSpPr>
          <p:cNvPr id="3" name="Subtitle 2"/>
          <p:cNvSpPr>
            <a:spLocks noGrp="true"/>
          </p:cNvSpPr>
          <p:nvPr>
            <p:ph type="subTitle" idx="1"/>
          </p:nvPr>
        </p:nvSpPr>
        <p:spPr>
          <a:xfrm>
            <a:off x="1143000" y="3602038"/>
            <a:ext cx="6858000" cy="1655762"/>
          </a:xfrm>
        </p:spPr>
        <p:txBody>
          <a:bodyPr anchor="ctr">
            <a:normAutofit/>
          </a:bodyPr>
          <a:lstStyle>
            <a:lvl1pPr marL="0" indent="0" algn="ctr">
              <a:buNone/>
              <a:defRPr sz="3200">
                <a:effectLst>
                  <a:glow rad="63500">
                    <a:schemeClr val="accent4">
                      <a:satMod val="175000"/>
                      <a:alpha val="40000"/>
                    </a:schemeClr>
                  </a:glo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true"/>
          </p:cNvSpPr>
          <p:nvPr>
            <p:ph type="dt" sz="half" idx="10"/>
          </p:nvPr>
        </p:nvSpPr>
        <p:spPr/>
        <p:txBody>
          <a:bodyPr/>
          <a:lstStyle/>
          <a:p>
            <a:fld id="{211E29C2-D09F-4CA3-9B85-2131E05875DA}" type="datetime1">
              <a:rPr lang="zh-CN" altLang="en-US" smtClean="0"/>
            </a:fld>
            <a:endParaRPr lang="zh-CN" altLang="en-US"/>
          </a:p>
        </p:txBody>
      </p:sp>
      <p:sp>
        <p:nvSpPr>
          <p:cNvPr id="5" name="Footer Placeholder 4"/>
          <p:cNvSpPr>
            <a:spLocks noGrp="true"/>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7" name="图片 6"/>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148433" y="463551"/>
            <a:ext cx="1256576" cy="12255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B713D9C9-E006-4B9B-A5C8-42753967586B}" type="datetime1">
              <a:rPr lang="zh-CN" altLang="en-US" smtClean="0"/>
            </a:fld>
            <a:endParaRPr lang="zh-CN" altLang="en-US"/>
          </a:p>
        </p:txBody>
      </p:sp>
      <p:sp>
        <p:nvSpPr>
          <p:cNvPr id="5" name="Footer Placeholder 4"/>
          <p:cNvSpPr>
            <a:spLocks noGrp="true"/>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8" name="图片 7"/>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628652"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C73B33D7-9A3C-4AB5-8991-F271D72279AD}" type="datetime1">
              <a:rPr lang="zh-CN" altLang="en-US" smtClean="0"/>
            </a:fld>
            <a:endParaRPr lang="zh-CN" altLang="en-US"/>
          </a:p>
        </p:txBody>
      </p:sp>
      <p:sp>
        <p:nvSpPr>
          <p:cNvPr id="5" name="Footer Placeholder 4"/>
          <p:cNvSpPr>
            <a:spLocks noGrp="true"/>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8" name="图片 7"/>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两栏内容">
    <p:spTree>
      <p:nvGrpSpPr>
        <p:cNvPr id="1" name=""/>
        <p:cNvGrpSpPr/>
        <p:nvPr/>
      </p:nvGrpSpPr>
      <p:grpSpPr>
        <a:xfrm>
          <a:off x="0" y="0"/>
          <a:ext cx="0" cy="0"/>
          <a:chOff x="0" y="0"/>
          <a:chExt cx="0" cy="0"/>
        </a:xfrm>
      </p:grpSpPr>
      <p:sp>
        <p:nvSpPr>
          <p:cNvPr id="2" name="Title 1"/>
          <p:cNvSpPr>
            <a:spLocks noGrp="true"/>
          </p:cNvSpPr>
          <p:nvPr>
            <p:ph type="title"/>
          </p:nvPr>
        </p:nvSpPr>
        <p:spPr>
          <a:xfrm>
            <a:off x="298174" y="228575"/>
            <a:ext cx="8097078" cy="1066109"/>
          </a:xfrm>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298174" y="1421606"/>
            <a:ext cx="4216676" cy="254079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true"/>
          </p:cNvSpPr>
          <p:nvPr>
            <p:ph sz="half" idx="2"/>
          </p:nvPr>
        </p:nvSpPr>
        <p:spPr>
          <a:xfrm>
            <a:off x="4629153" y="1421606"/>
            <a:ext cx="4216675" cy="254079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Date Placeholder 4"/>
          <p:cNvSpPr>
            <a:spLocks noGrp="true"/>
          </p:cNvSpPr>
          <p:nvPr>
            <p:ph type="dt" sz="half" idx="10"/>
          </p:nvPr>
        </p:nvSpPr>
        <p:spPr/>
        <p:txBody>
          <a:bodyPr/>
          <a:lstStyle/>
          <a:p>
            <a:fld id="{81DA84FC-AAD0-490E-A4B9-E217FD07C81E}" type="datetime1">
              <a:rPr lang="zh-CN" altLang="en-US" smtClean="0"/>
            </a:fld>
            <a:endParaRPr lang="zh-CN" altLang="en-US"/>
          </a:p>
        </p:txBody>
      </p:sp>
      <p:sp>
        <p:nvSpPr>
          <p:cNvPr id="6" name="Footer Placeholder 5"/>
          <p:cNvSpPr>
            <a:spLocks noGrp="true"/>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true"/>
          </p:cNvSpPr>
          <p:nvPr>
            <p:ph type="sldNum" sz="quarter" idx="12"/>
          </p:nvPr>
        </p:nvSpPr>
        <p:spPr/>
        <p:txBody>
          <a:bodyPr/>
          <a:lstStyle/>
          <a:p>
            <a:fld id="{6F64E4EE-51DC-49B1-94AF-ED07334A16FB}" type="slidenum">
              <a:rPr lang="zh-CN" altLang="en-US" smtClean="0"/>
            </a:fld>
            <a:endParaRPr lang="zh-CN" altLang="en-US"/>
          </a:p>
        </p:txBody>
      </p:sp>
      <p:sp>
        <p:nvSpPr>
          <p:cNvPr id="8" name="Content Placeholder 2"/>
          <p:cNvSpPr>
            <a:spLocks noGrp="true"/>
          </p:cNvSpPr>
          <p:nvPr>
            <p:ph sz="half" idx="13"/>
          </p:nvPr>
        </p:nvSpPr>
        <p:spPr>
          <a:xfrm>
            <a:off x="298174" y="4061100"/>
            <a:ext cx="4216676" cy="243177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9" name="Content Placeholder 3"/>
          <p:cNvSpPr>
            <a:spLocks noGrp="true"/>
          </p:cNvSpPr>
          <p:nvPr>
            <p:ph sz="half" idx="14"/>
          </p:nvPr>
        </p:nvSpPr>
        <p:spPr>
          <a:xfrm>
            <a:off x="4629153" y="4061100"/>
            <a:ext cx="4216675" cy="243177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pic>
        <p:nvPicPr>
          <p:cNvPr id="12" name="图片 11"/>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true"/>
          </p:cNvSpPr>
          <p:nvPr>
            <p:ph type="title"/>
          </p:nvPr>
        </p:nvSpPr>
        <p:spPr>
          <a:xfrm>
            <a:off x="170127" y="137765"/>
            <a:ext cx="8806267" cy="772827"/>
          </a:xfrm>
        </p:spPr>
        <p:txBody>
          <a:bodyPr/>
          <a:lstStyle/>
          <a:p>
            <a:r>
              <a:rPr lang="zh-CN" altLang="en-US"/>
              <a:t>单击此处编辑母版标题样式</a:t>
            </a:r>
            <a:endParaRPr lang="zh-CN" altLang="en-US"/>
          </a:p>
        </p:txBody>
      </p:sp>
      <p:sp>
        <p:nvSpPr>
          <p:cNvPr id="3" name="内容占位符 2"/>
          <p:cNvSpPr>
            <a:spLocks noGrp="true"/>
          </p:cNvSpPr>
          <p:nvPr>
            <p:ph sz="half" idx="1" hasCustomPrompt="true"/>
          </p:nvPr>
        </p:nvSpPr>
        <p:spPr>
          <a:xfrm>
            <a:off x="170128" y="1051717"/>
            <a:ext cx="4341383" cy="539634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true"/>
          </p:cNvSpPr>
          <p:nvPr>
            <p:ph type="body" sz="half" idx="2" hasCustomPrompt="true"/>
          </p:nvPr>
        </p:nvSpPr>
        <p:spPr>
          <a:xfrm>
            <a:off x="4632490" y="1051717"/>
            <a:ext cx="4342644" cy="539634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true"/>
          </p:cNvSpPr>
          <p:nvPr>
            <p:ph type="dt" sz="half" idx="10"/>
          </p:nvPr>
        </p:nvSpPr>
        <p:spPr>
          <a:xfrm>
            <a:off x="254560" y="6448066"/>
            <a:ext cx="3381113" cy="273850"/>
          </a:xfrm>
        </p:spPr>
        <p:txBody>
          <a:bodyPr/>
          <a:lstStyle>
            <a:lvl1pPr>
              <a:defRPr/>
            </a:lvl1pPr>
          </a:lstStyle>
          <a:p>
            <a:fld id="{AC3D8F2A-E711-4887-9042-EA61004E3236}" type="datetime1">
              <a:rPr lang="zh-CN" altLang="en-US" smtClean="0"/>
            </a:fld>
            <a:endParaRPr lang="en-US" altLang="zh-CN"/>
          </a:p>
        </p:txBody>
      </p:sp>
      <p:sp>
        <p:nvSpPr>
          <p:cNvPr id="6" name="页脚占位符 5"/>
          <p:cNvSpPr>
            <a:spLocks noGrp="true"/>
          </p:cNvSpPr>
          <p:nvPr>
            <p:ph type="ftr" sz="quarter" idx="11"/>
          </p:nvPr>
        </p:nvSpPr>
        <p:spPr>
          <a:xfrm>
            <a:off x="3781857" y="6448066"/>
            <a:ext cx="3888972" cy="273850"/>
          </a:xfrm>
        </p:spPr>
        <p:txBody>
          <a:bodyPr/>
          <a:lstStyle>
            <a:lvl1pPr>
              <a:defRPr/>
            </a:lvl1pPr>
          </a:lstStyle>
          <a:p>
            <a:r>
              <a:rPr lang="en-US" altLang="zh-CN"/>
              <a:t>ACA202 © ZHANG Chun-yuan, Fall 2020</a:t>
            </a:r>
            <a:endParaRPr lang="en-US" altLang="zh-CN"/>
          </a:p>
        </p:txBody>
      </p:sp>
      <p:sp>
        <p:nvSpPr>
          <p:cNvPr id="7" name="灯片编号占位符 6"/>
          <p:cNvSpPr>
            <a:spLocks noGrp="true"/>
          </p:cNvSpPr>
          <p:nvPr>
            <p:ph type="sldNum" sz="quarter" idx="12"/>
          </p:nvPr>
        </p:nvSpPr>
        <p:spPr>
          <a:xfrm>
            <a:off x="8029985" y="6448066"/>
            <a:ext cx="946409" cy="273850"/>
          </a:xfrm>
        </p:spPr>
        <p:txBody>
          <a:bodyPr/>
          <a:lstStyle>
            <a:lvl1pPr>
              <a:defRPr/>
            </a:lvl1pPr>
          </a:lstStyle>
          <a:p>
            <a:fld id="{F0B08DAE-DE3E-47E5-98DA-DADE9134FC43}"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true"/>
          </p:cNvSpPr>
          <p:nvPr>
            <p:ph hasCustomPrompt="true"/>
          </p:nvPr>
        </p:nvSpPr>
        <p:spPr>
          <a:xfrm>
            <a:off x="170127" y="137765"/>
            <a:ext cx="8806267" cy="631030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true"/>
          </p:cNvSpPr>
          <p:nvPr>
            <p:ph type="dt" sz="half" idx="10"/>
          </p:nvPr>
        </p:nvSpPr>
        <p:spPr>
          <a:xfrm>
            <a:off x="254560" y="6448066"/>
            <a:ext cx="3381113" cy="273850"/>
          </a:xfrm>
        </p:spPr>
        <p:txBody>
          <a:bodyPr/>
          <a:lstStyle>
            <a:lvl1pPr>
              <a:defRPr/>
            </a:lvl1pPr>
          </a:lstStyle>
          <a:p>
            <a:fld id="{18FB4970-438F-4942-A28C-004B28CB0958}" type="datetime1">
              <a:rPr lang="zh-CN" altLang="en-US" smtClean="0"/>
            </a:fld>
            <a:endParaRPr lang="en-US" altLang="zh-CN"/>
          </a:p>
        </p:txBody>
      </p:sp>
      <p:sp>
        <p:nvSpPr>
          <p:cNvPr id="4" name="页脚占位符 3"/>
          <p:cNvSpPr>
            <a:spLocks noGrp="true"/>
          </p:cNvSpPr>
          <p:nvPr>
            <p:ph type="ftr" sz="quarter" idx="11"/>
          </p:nvPr>
        </p:nvSpPr>
        <p:spPr>
          <a:xfrm>
            <a:off x="3781857" y="6448066"/>
            <a:ext cx="3888972" cy="273850"/>
          </a:xfrm>
        </p:spPr>
        <p:txBody>
          <a:bodyPr/>
          <a:lstStyle>
            <a:lvl1pPr>
              <a:defRPr/>
            </a:lvl1pPr>
          </a:lstStyle>
          <a:p>
            <a:r>
              <a:rPr lang="en-US" altLang="zh-CN"/>
              <a:t>ACA202 © ZHANG Chun-yuan, Fall 2020</a:t>
            </a:r>
            <a:endParaRPr lang="en-US" altLang="zh-CN"/>
          </a:p>
        </p:txBody>
      </p:sp>
      <p:sp>
        <p:nvSpPr>
          <p:cNvPr id="5" name="灯片编号占位符 4"/>
          <p:cNvSpPr>
            <a:spLocks noGrp="true"/>
          </p:cNvSpPr>
          <p:nvPr>
            <p:ph type="sldNum" sz="quarter" idx="12"/>
          </p:nvPr>
        </p:nvSpPr>
        <p:spPr>
          <a:xfrm>
            <a:off x="8029985" y="6448066"/>
            <a:ext cx="946409" cy="273850"/>
          </a:xfrm>
        </p:spPr>
        <p:txBody>
          <a:bodyPr/>
          <a:lstStyle>
            <a:lvl1pPr>
              <a:defRPr/>
            </a:lvl1pPr>
          </a:lstStyle>
          <a:p>
            <a:fld id="{FDCE95FA-AAEB-4A05-B72F-1862315F9D04}"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true"/>
          </p:cNvSpPr>
          <p:nvPr>
            <p:ph type="title" sz="quarter"/>
          </p:nvPr>
        </p:nvSpPr>
        <p:spPr>
          <a:xfrm>
            <a:off x="170127" y="137765"/>
            <a:ext cx="8806267" cy="772827"/>
          </a:xfrm>
        </p:spPr>
        <p:txBody>
          <a:bodyPr/>
          <a:lstStyle/>
          <a:p>
            <a:r>
              <a:rPr lang="zh-CN" altLang="en-US"/>
              <a:t>单击此处编辑母版标题样式</a:t>
            </a:r>
            <a:endParaRPr lang="zh-CN" altLang="en-US"/>
          </a:p>
        </p:txBody>
      </p:sp>
      <p:sp>
        <p:nvSpPr>
          <p:cNvPr id="3" name="内容占位符 2"/>
          <p:cNvSpPr>
            <a:spLocks noGrp="true"/>
          </p:cNvSpPr>
          <p:nvPr>
            <p:ph sz="quarter" idx="1" hasCustomPrompt="true"/>
          </p:nvPr>
        </p:nvSpPr>
        <p:spPr>
          <a:xfrm>
            <a:off x="170128" y="1051717"/>
            <a:ext cx="4341383" cy="261753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true"/>
          </p:cNvSpPr>
          <p:nvPr>
            <p:ph sz="quarter" idx="2" hasCustomPrompt="true"/>
          </p:nvPr>
        </p:nvSpPr>
        <p:spPr>
          <a:xfrm>
            <a:off x="4632490" y="1051717"/>
            <a:ext cx="4342644" cy="261753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true"/>
          </p:cNvSpPr>
          <p:nvPr>
            <p:ph sz="quarter" idx="3" hasCustomPrompt="true"/>
          </p:nvPr>
        </p:nvSpPr>
        <p:spPr>
          <a:xfrm>
            <a:off x="170128" y="3830534"/>
            <a:ext cx="4341383" cy="261753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true"/>
          </p:cNvSpPr>
          <p:nvPr>
            <p:ph sz="quarter" idx="4" hasCustomPrompt="true"/>
          </p:nvPr>
        </p:nvSpPr>
        <p:spPr>
          <a:xfrm>
            <a:off x="4632490" y="3830534"/>
            <a:ext cx="4342644" cy="261753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true"/>
          </p:cNvSpPr>
          <p:nvPr>
            <p:ph type="dt" sz="half" idx="10"/>
          </p:nvPr>
        </p:nvSpPr>
        <p:spPr>
          <a:xfrm>
            <a:off x="254560" y="6448066"/>
            <a:ext cx="3381113" cy="273850"/>
          </a:xfrm>
        </p:spPr>
        <p:txBody>
          <a:bodyPr/>
          <a:lstStyle>
            <a:lvl1pPr>
              <a:defRPr/>
            </a:lvl1pPr>
          </a:lstStyle>
          <a:p>
            <a:fld id="{F4FBF8D4-D1E1-4C72-A159-2CA674777AF4}" type="datetime1">
              <a:rPr lang="zh-CN" altLang="en-US" smtClean="0"/>
            </a:fld>
            <a:endParaRPr lang="en-US" altLang="zh-CN"/>
          </a:p>
        </p:txBody>
      </p:sp>
      <p:sp>
        <p:nvSpPr>
          <p:cNvPr id="8" name="页脚占位符 7"/>
          <p:cNvSpPr>
            <a:spLocks noGrp="true"/>
          </p:cNvSpPr>
          <p:nvPr>
            <p:ph type="ftr" sz="quarter" idx="11"/>
          </p:nvPr>
        </p:nvSpPr>
        <p:spPr>
          <a:xfrm>
            <a:off x="3781857" y="6448066"/>
            <a:ext cx="3888972" cy="273850"/>
          </a:xfrm>
        </p:spPr>
        <p:txBody>
          <a:bodyPr/>
          <a:lstStyle>
            <a:lvl1pPr>
              <a:defRPr/>
            </a:lvl1pPr>
          </a:lstStyle>
          <a:p>
            <a:r>
              <a:rPr lang="en-US" altLang="zh-CN"/>
              <a:t>ACA202 © ZHANG Chun-yuan, Fall 2020</a:t>
            </a:r>
            <a:endParaRPr lang="en-US" altLang="zh-CN"/>
          </a:p>
        </p:txBody>
      </p:sp>
      <p:sp>
        <p:nvSpPr>
          <p:cNvPr id="9" name="灯片编号占位符 8"/>
          <p:cNvSpPr>
            <a:spLocks noGrp="true"/>
          </p:cNvSpPr>
          <p:nvPr>
            <p:ph type="sldNum" sz="quarter" idx="12"/>
          </p:nvPr>
        </p:nvSpPr>
        <p:spPr>
          <a:xfrm>
            <a:off x="8029985" y="6448066"/>
            <a:ext cx="946409" cy="273850"/>
          </a:xfrm>
        </p:spPr>
        <p:txBody>
          <a:bodyPr/>
          <a:lstStyle>
            <a:lvl1pPr>
              <a:defRPr/>
            </a:lvl1pPr>
          </a:lstStyle>
          <a:p>
            <a:fld id="{D63A4206-E5BD-4137-B291-9C444A960DB7}"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true"/>
          </p:cNvSpPr>
          <p:nvPr>
            <p:ph type="title"/>
          </p:nvPr>
        </p:nvSpPr>
        <p:spPr>
          <a:xfrm>
            <a:off x="170127" y="137765"/>
            <a:ext cx="8806267" cy="772827"/>
          </a:xfrm>
        </p:spPr>
        <p:txBody>
          <a:bodyPr/>
          <a:lstStyle/>
          <a:p>
            <a:r>
              <a:rPr lang="zh-CN" altLang="en-US"/>
              <a:t>单击此处编辑母版标题样式</a:t>
            </a:r>
            <a:endParaRPr lang="zh-CN" altLang="en-US"/>
          </a:p>
        </p:txBody>
      </p:sp>
      <p:sp>
        <p:nvSpPr>
          <p:cNvPr id="3" name="内容占位符 2"/>
          <p:cNvSpPr>
            <a:spLocks noGrp="true"/>
          </p:cNvSpPr>
          <p:nvPr>
            <p:ph sz="half" idx="1" hasCustomPrompt="true"/>
          </p:nvPr>
        </p:nvSpPr>
        <p:spPr>
          <a:xfrm>
            <a:off x="170127" y="1051717"/>
            <a:ext cx="8805006" cy="261753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true"/>
          </p:cNvSpPr>
          <p:nvPr>
            <p:ph type="body" sz="half" idx="2" hasCustomPrompt="true"/>
          </p:nvPr>
        </p:nvSpPr>
        <p:spPr>
          <a:xfrm>
            <a:off x="170127" y="3830534"/>
            <a:ext cx="8805006" cy="261753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true"/>
          </p:cNvSpPr>
          <p:nvPr>
            <p:ph type="dt" sz="half" idx="10"/>
          </p:nvPr>
        </p:nvSpPr>
        <p:spPr>
          <a:xfrm>
            <a:off x="254560" y="6448066"/>
            <a:ext cx="3381113" cy="273850"/>
          </a:xfrm>
        </p:spPr>
        <p:txBody>
          <a:bodyPr/>
          <a:lstStyle>
            <a:lvl1pPr>
              <a:defRPr/>
            </a:lvl1pPr>
          </a:lstStyle>
          <a:p>
            <a:fld id="{2D1D74A0-FF8A-40BC-8D7C-CA15041DB078}" type="datetime1">
              <a:rPr lang="zh-CN" altLang="en-US" smtClean="0"/>
            </a:fld>
            <a:endParaRPr lang="en-US" altLang="zh-CN"/>
          </a:p>
        </p:txBody>
      </p:sp>
      <p:sp>
        <p:nvSpPr>
          <p:cNvPr id="6" name="页脚占位符 5"/>
          <p:cNvSpPr>
            <a:spLocks noGrp="true"/>
          </p:cNvSpPr>
          <p:nvPr>
            <p:ph type="ftr" sz="quarter" idx="11"/>
          </p:nvPr>
        </p:nvSpPr>
        <p:spPr>
          <a:xfrm>
            <a:off x="3781857" y="6448066"/>
            <a:ext cx="3888972" cy="273850"/>
          </a:xfrm>
        </p:spPr>
        <p:txBody>
          <a:bodyPr/>
          <a:lstStyle>
            <a:lvl1pPr>
              <a:defRPr/>
            </a:lvl1pPr>
          </a:lstStyle>
          <a:p>
            <a:r>
              <a:rPr lang="en-US" altLang="zh-CN"/>
              <a:t>ACA202 © ZHANG Chun-yuan, Fall 2020</a:t>
            </a:r>
            <a:endParaRPr lang="en-US" altLang="zh-CN"/>
          </a:p>
        </p:txBody>
      </p:sp>
      <p:sp>
        <p:nvSpPr>
          <p:cNvPr id="7" name="灯片编号占位符 6"/>
          <p:cNvSpPr>
            <a:spLocks noGrp="true"/>
          </p:cNvSpPr>
          <p:nvPr>
            <p:ph type="sldNum" sz="quarter" idx="12"/>
          </p:nvPr>
        </p:nvSpPr>
        <p:spPr>
          <a:xfrm>
            <a:off x="8029985" y="6448066"/>
            <a:ext cx="946409" cy="273850"/>
          </a:xfrm>
        </p:spPr>
        <p:txBody>
          <a:bodyPr/>
          <a:lstStyle>
            <a:lvl1pPr>
              <a:defRPr/>
            </a:lvl1pPr>
          </a:lstStyle>
          <a:p>
            <a:fld id="{4B92438E-418D-4BBA-AE4F-9A85CBB54791}"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a:xfrm>
            <a:off x="357190" y="365126"/>
            <a:ext cx="7947422" cy="1127919"/>
          </a:xfrm>
          <a:solidFill>
            <a:schemeClr val="bg1"/>
          </a:solidFill>
          <a:effectLst>
            <a:softEdge rad="317500"/>
          </a:effectLst>
        </p:spPr>
        <p:txBody>
          <a:bodyPr>
            <a:normAutofit/>
          </a:bodyPr>
          <a:lstStyle>
            <a:lvl1pPr>
              <a:defRPr sz="3200">
                <a:effectLst>
                  <a:outerShdw blurRad="38100" dist="38100" dir="2700000" algn="tl">
                    <a:srgbClr val="000000">
                      <a:alpha val="43137"/>
                    </a:srgbClr>
                  </a:outerShdw>
                </a:effectLst>
                <a:latin typeface="+mn-ea"/>
                <a:ea typeface="+mn-ea"/>
              </a:defRPr>
            </a:lvl1pPr>
          </a:lstStyle>
          <a:p>
            <a:r>
              <a:rPr lang="zh-CN" altLang="en-US" dirty="0"/>
              <a:t>单击此处编辑母版标题样式</a:t>
            </a:r>
            <a:endParaRPr lang="en-US" dirty="0"/>
          </a:p>
        </p:txBody>
      </p:sp>
      <p:sp>
        <p:nvSpPr>
          <p:cNvPr id="3" name="Content Placeholder 2"/>
          <p:cNvSpPr>
            <a:spLocks noGrp="true"/>
          </p:cNvSpPr>
          <p:nvPr>
            <p:ph idx="1"/>
          </p:nvPr>
        </p:nvSpPr>
        <p:spPr>
          <a:xfrm>
            <a:off x="357188" y="1571625"/>
            <a:ext cx="8429625" cy="485933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true"/>
          </p:cNvSpPr>
          <p:nvPr>
            <p:ph type="dt" sz="half" idx="10"/>
          </p:nvPr>
        </p:nvSpPr>
        <p:spPr/>
        <p:txBody>
          <a:bodyPr/>
          <a:lstStyle/>
          <a:p>
            <a:fld id="{49D9CC15-3716-435C-B59B-21C7D1910B84}" type="datetime1">
              <a:rPr lang="zh-CN" altLang="en-US" smtClean="0"/>
            </a:fld>
            <a:endParaRPr lang="zh-CN" altLang="en-US"/>
          </a:p>
        </p:txBody>
      </p:sp>
      <p:sp>
        <p:nvSpPr>
          <p:cNvPr id="5" name="Footer Placeholder 4"/>
          <p:cNvSpPr>
            <a:spLocks noGrp="true"/>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7" name="图片 6"/>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45"/>
            <a:ext cx="7886700" cy="2852737"/>
          </a:xfrm>
        </p:spPr>
        <p:txBody>
          <a:bodyPr anchor="ctr">
            <a:normAutofit/>
            <a:scene3d>
              <a:camera prst="orthographicFront"/>
              <a:lightRig rig="threePt" dir="t"/>
            </a:scene3d>
            <a:sp3d extrusionH="57150">
              <a:bevelT h="25400" prst="softRound"/>
            </a:sp3d>
          </a:bodyPr>
          <a:lstStyle>
            <a:lvl1pPr algn="ctr">
              <a:defRPr sz="4400" b="1">
                <a:solidFill>
                  <a:schemeClr val="accent4"/>
                </a:solidFill>
                <a:effectLst>
                  <a:outerShdw blurRad="60007" dir="1500000" sy="-30000" kx="800400" algn="bl" rotWithShape="0">
                    <a:prstClr val="black">
                      <a:alpha val="20000"/>
                    </a:prst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true"/>
          </p:cNvSpPr>
          <p:nvPr>
            <p:ph type="body" idx="1"/>
          </p:nvPr>
        </p:nvSpPr>
        <p:spPr>
          <a:xfrm>
            <a:off x="623888" y="4589470"/>
            <a:ext cx="7886700" cy="1500187"/>
          </a:xfrm>
        </p:spPr>
        <p:txBody>
          <a:bodyPr>
            <a:normAutofit/>
            <a:scene3d>
              <a:camera prst="orthographicFront"/>
              <a:lightRig rig="threePt" dir="t"/>
            </a:scene3d>
            <a:sp3d extrusionH="57150">
              <a:bevelT w="38100" h="38100" prst="slope"/>
            </a:sp3d>
          </a:bodyPr>
          <a:lstStyle>
            <a:lvl1pPr marL="0" indent="0" algn="ctr">
              <a:buNone/>
              <a:defRPr sz="3200">
                <a:solidFill>
                  <a:schemeClr val="tx1"/>
                </a:solidFill>
                <a:effectLst>
                  <a:glow rad="63500">
                    <a:schemeClr val="accent4">
                      <a:satMod val="175000"/>
                      <a:alpha val="40000"/>
                    </a:schemeClr>
                  </a:glow>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true"/>
          </p:cNvSpPr>
          <p:nvPr>
            <p:ph type="dt" sz="half" idx="10"/>
          </p:nvPr>
        </p:nvSpPr>
        <p:spPr/>
        <p:txBody>
          <a:bodyPr/>
          <a:lstStyle/>
          <a:p>
            <a:fld id="{F540FB5B-85FD-4F1B-B1A2-5A5BAEBDCC47}" type="datetime1">
              <a:rPr lang="zh-CN" altLang="en-US" smtClean="0"/>
            </a:fld>
            <a:endParaRPr lang="zh-CN" altLang="en-US"/>
          </a:p>
        </p:txBody>
      </p:sp>
      <p:sp>
        <p:nvSpPr>
          <p:cNvPr id="5" name="Footer Placeholder 4"/>
          <p:cNvSpPr>
            <a:spLocks noGrp="true"/>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9" name="图片 8"/>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148433" y="463551"/>
            <a:ext cx="1256576" cy="12255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a:xfrm>
            <a:off x="267891" y="365126"/>
            <a:ext cx="8117086" cy="1120774"/>
          </a:xfrm>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267893" y="1665287"/>
            <a:ext cx="4246959" cy="46910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true"/>
          </p:cNvSpPr>
          <p:nvPr>
            <p:ph sz="half" idx="2"/>
          </p:nvPr>
        </p:nvSpPr>
        <p:spPr>
          <a:xfrm>
            <a:off x="4629152" y="1665287"/>
            <a:ext cx="4246959" cy="46910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true"/>
          </p:cNvSpPr>
          <p:nvPr>
            <p:ph type="dt" sz="half" idx="10"/>
          </p:nvPr>
        </p:nvSpPr>
        <p:spPr/>
        <p:txBody>
          <a:bodyPr/>
          <a:lstStyle/>
          <a:p>
            <a:fld id="{80E5F7B7-8B55-4EA1-B480-CFEE4CDFEA78}" type="datetime1">
              <a:rPr lang="zh-CN" altLang="en-US" smtClean="0"/>
            </a:fld>
            <a:endParaRPr lang="zh-CN" altLang="en-US"/>
          </a:p>
        </p:txBody>
      </p:sp>
      <p:sp>
        <p:nvSpPr>
          <p:cNvPr id="6" name="Footer Placeholder 5"/>
          <p:cNvSpPr>
            <a:spLocks noGrp="true"/>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10" name="图片 9"/>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65129"/>
            <a:ext cx="7886700" cy="1325563"/>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true"/>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4629152"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true"/>
          </p:cNvSpPr>
          <p:nvPr>
            <p:ph type="dt" sz="half" idx="10"/>
          </p:nvPr>
        </p:nvSpPr>
        <p:spPr/>
        <p:txBody>
          <a:bodyPr/>
          <a:lstStyle/>
          <a:p>
            <a:fld id="{EB588265-73C1-4B99-AE81-25A1C777CAD5}" type="datetime1">
              <a:rPr lang="zh-CN" altLang="en-US" smtClean="0"/>
            </a:fld>
            <a:endParaRPr lang="zh-CN" altLang="en-US"/>
          </a:p>
        </p:txBody>
      </p:sp>
      <p:sp>
        <p:nvSpPr>
          <p:cNvPr id="8" name="Footer Placeholder 7"/>
          <p:cNvSpPr>
            <a:spLocks noGrp="true"/>
          </p:cNvSpPr>
          <p:nvPr>
            <p:ph type="ftr" sz="quarter" idx="11"/>
          </p:nvPr>
        </p:nvSpPr>
        <p:spPr/>
        <p:txBody>
          <a:bodyPr/>
          <a:lstStyle/>
          <a:p>
            <a:r>
              <a:rPr lang="en-US" altLang="zh-CN"/>
              <a:t>ACA202 © ZHANG Chun-yuan, Fall 2020</a:t>
            </a:r>
            <a:endParaRPr lang="zh-CN" altLang="en-US"/>
          </a:p>
        </p:txBody>
      </p:sp>
      <p:sp>
        <p:nvSpPr>
          <p:cNvPr id="9" name="Slide Number Placeholder 8"/>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11" name="图片 10"/>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716457DA-0A01-44B4-9FF9-96CE3C2176D5}" type="datetime1">
              <a:rPr lang="zh-CN" altLang="en-US" smtClean="0"/>
            </a:fld>
            <a:endParaRPr lang="zh-CN" altLang="en-US"/>
          </a:p>
        </p:txBody>
      </p:sp>
      <p:sp>
        <p:nvSpPr>
          <p:cNvPr id="4" name="Footer Placeholder 3"/>
          <p:cNvSpPr>
            <a:spLocks noGrp="true"/>
          </p:cNvSpPr>
          <p:nvPr>
            <p:ph type="ftr" sz="quarter" idx="11"/>
          </p:nvPr>
        </p:nvSpPr>
        <p:spPr/>
        <p:txBody>
          <a:bodyPr/>
          <a:lstStyle/>
          <a:p>
            <a:r>
              <a:rPr lang="en-US" altLang="zh-CN"/>
              <a:t>ACA202 © ZHANG Chun-yuan, Fall 2020</a:t>
            </a:r>
            <a:endParaRPr lang="zh-CN" altLang="en-US"/>
          </a:p>
        </p:txBody>
      </p:sp>
      <p:sp>
        <p:nvSpPr>
          <p:cNvPr id="5" name="Slide Number Placeholder 4"/>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8" name="图片 7"/>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C6DEEFF4-1AD5-4C2B-B1E4-AD927D29E9EC}" type="datetime1">
              <a:rPr lang="zh-CN" altLang="en-US" smtClean="0"/>
            </a:fld>
            <a:endParaRPr lang="zh-CN" altLang="en-US"/>
          </a:p>
        </p:txBody>
      </p:sp>
      <p:sp>
        <p:nvSpPr>
          <p:cNvPr id="3" name="Footer Placeholder 2"/>
          <p:cNvSpPr>
            <a:spLocks noGrp="true"/>
          </p:cNvSpPr>
          <p:nvPr>
            <p:ph type="ftr" sz="quarter" idx="11"/>
          </p:nvPr>
        </p:nvSpPr>
        <p:spPr/>
        <p:txBody>
          <a:bodyPr/>
          <a:lstStyle/>
          <a:p>
            <a:r>
              <a:rPr lang="en-US" altLang="zh-CN"/>
              <a:t>ACA202 © ZHANG Chun-yuan, Fall 2020</a:t>
            </a:r>
            <a:endParaRPr lang="zh-CN" altLang="en-US"/>
          </a:p>
        </p:txBody>
      </p:sp>
      <p:sp>
        <p:nvSpPr>
          <p:cNvPr id="4" name="Slide Number Placeholder 3"/>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7" name="图片 6"/>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true"/>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true"/>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2401B4A6-6CD6-45B0-95C4-85E693EEF4D6}" type="datetime1">
              <a:rPr lang="zh-CN" altLang="en-US" smtClean="0"/>
            </a:fld>
            <a:endParaRPr lang="zh-CN" altLang="en-US"/>
          </a:p>
        </p:txBody>
      </p:sp>
      <p:sp>
        <p:nvSpPr>
          <p:cNvPr id="6" name="Footer Placeholder 5"/>
          <p:cNvSpPr>
            <a:spLocks noGrp="true"/>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9" name="图片 8"/>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3887391" y="987432"/>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true"/>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3D103BB-EAFE-49F1-8C42-8FF30DA8996C}" type="datetime1">
              <a:rPr lang="zh-CN" altLang="en-US" smtClean="0"/>
            </a:fld>
            <a:endParaRPr lang="zh-CN" altLang="en-US"/>
          </a:p>
        </p:txBody>
      </p:sp>
      <p:sp>
        <p:nvSpPr>
          <p:cNvPr id="6" name="Footer Placeholder 5"/>
          <p:cNvSpPr>
            <a:spLocks noGrp="true"/>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true"/>
          </p:cNvSpPr>
          <p:nvPr>
            <p:ph type="sldNum" sz="quarter" idx="12"/>
          </p:nvPr>
        </p:nvSpPr>
        <p:spPr/>
        <p:txBody>
          <a:bodyPr/>
          <a:lstStyle/>
          <a:p>
            <a:fld id="{6F64E4EE-51DC-49B1-94AF-ED07334A16FB}" type="slidenum">
              <a:rPr lang="zh-CN" altLang="en-US" smtClean="0"/>
            </a:fld>
            <a:endParaRPr lang="zh-CN" altLang="en-US"/>
          </a:p>
        </p:txBody>
      </p:sp>
      <p:pic>
        <p:nvPicPr>
          <p:cNvPr id="9" name="图片 8"/>
          <p:cNvPicPr>
            <a:picLocks noChangeAspect="true"/>
          </p:cNvPicPr>
          <p:nvPr userDrawn="true"/>
        </p:nvPicPr>
        <p:blipFill>
          <a:blip r:embed="rId2">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8256103" y="622300"/>
            <a:ext cx="762828" cy="7429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267893" y="365126"/>
            <a:ext cx="8247459" cy="1149350"/>
          </a:xfrm>
          <a:prstGeom prst="rect">
            <a:avLst/>
          </a:prstGeom>
          <a:solidFill>
            <a:schemeClr val="bg1"/>
          </a:solidFill>
          <a:effectLst>
            <a:softEdge rad="317500"/>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true"/>
          </p:cNvSpPr>
          <p:nvPr>
            <p:ph type="body" idx="1"/>
          </p:nvPr>
        </p:nvSpPr>
        <p:spPr>
          <a:xfrm>
            <a:off x="267891" y="1635919"/>
            <a:ext cx="8608218" cy="473075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true"/>
          </p:cNvSpPr>
          <p:nvPr>
            <p:ph type="dt" sz="half" idx="2"/>
          </p:nvPr>
        </p:nvSpPr>
        <p:spPr>
          <a:xfrm>
            <a:off x="628650" y="648811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AA601-AD8A-4893-B48E-E72F2FAD7DF5}" type="datetime1">
              <a:rPr lang="zh-CN" altLang="en-US" smtClean="0"/>
            </a:fld>
            <a:endParaRPr lang="zh-CN" altLang="en-US" dirty="0"/>
          </a:p>
        </p:txBody>
      </p:sp>
      <p:sp>
        <p:nvSpPr>
          <p:cNvPr id="5" name="Footer Placeholder 4"/>
          <p:cNvSpPr>
            <a:spLocks noGrp="true"/>
          </p:cNvSpPr>
          <p:nvPr>
            <p:ph type="ftr" sz="quarter" idx="3"/>
          </p:nvPr>
        </p:nvSpPr>
        <p:spPr>
          <a:xfrm>
            <a:off x="3028950" y="648811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ACA202 © ZHANG Chun-yuan, Fall 2020</a:t>
            </a:r>
            <a:endParaRPr lang="zh-CN" altLang="en-US" dirty="0"/>
          </a:p>
        </p:txBody>
      </p:sp>
      <p:sp>
        <p:nvSpPr>
          <p:cNvPr id="6" name="Slide Number Placeholder 5"/>
          <p:cNvSpPr>
            <a:spLocks noGrp="true"/>
          </p:cNvSpPr>
          <p:nvPr>
            <p:ph type="sldNum" sz="quarter" idx="4"/>
          </p:nvPr>
        </p:nvSpPr>
        <p:spPr>
          <a:xfrm>
            <a:off x="6457950" y="648811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4E4EE-51DC-49B1-94AF-ED07334A16F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3200" kern="1200">
          <a:solidFill>
            <a:schemeClr val="accent4"/>
          </a:solidFill>
          <a:effectLst>
            <a:outerShdw blurRad="38100" dist="38100" dir="2700000" algn="tl">
              <a:srgbClr val="000000">
                <a:alpha val="43137"/>
              </a:srgbClr>
            </a:outerShdw>
          </a:effectLst>
          <a:latin typeface="+mn-ea"/>
          <a:ea typeface="+mn-ea"/>
          <a:cs typeface="+mj-cs"/>
        </a:defRPr>
      </a:lvl1pPr>
    </p:titleStyle>
    <p:bodyStyle>
      <a:lvl1pPr marL="228600" indent="-228600" algn="l" defTabSz="914400" rtl="0" eaLnBrk="1" latinLnBrk="0" hangingPunct="1">
        <a:lnSpc>
          <a:spcPct val="90000"/>
        </a:lnSpc>
        <a:spcBef>
          <a:spcPts val="1000"/>
        </a:spcBef>
        <a:buClr>
          <a:schemeClr val="accent4"/>
        </a:buClr>
        <a:buSzPct val="75000"/>
        <a:buFont typeface="Wingdings" panose="05000000000000000000" pitchFamily="2" charset="2"/>
        <a:buChar char="l"/>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4"/>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SzPct val="75000"/>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SzPct val="75000"/>
        <a:buFont typeface="Wingdings" panose="05000000000000000000" pitchFamily="2" charset="2"/>
        <a:buChar char="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2.png"/></Relationships>
</file>

<file path=ppt/slides/_rels/slide1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en.wikipedia.org/wiki/List_of_Intel_microprocessors" TargetMode="External"/><Relationship Id="rId2" Type="http://schemas.openxmlformats.org/officeDocument/2006/relationships/hyperlink" Target="https://en.wikipedia.org/wiki/X86" TargetMode="External"/><Relationship Id="rId1" Type="http://schemas.openxmlformats.org/officeDocument/2006/relationships/hyperlink" Target="https://www.realworldtech.com/jaguar/"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19.jpeg"/><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jpeg"/><Relationship Id="rId1" Type="http://schemas.openxmlformats.org/officeDocument/2006/relationships/image" Target="../media/image2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33.jpeg"/><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oleObject" Target="../embeddings/oleObject1.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true" noChangeArrowheads="true"/>
          </p:cNvSpPr>
          <p:nvPr>
            <p:ph type="ctrTitle"/>
          </p:nvPr>
        </p:nvSpPr>
        <p:spPr/>
        <p:txBody>
          <a:bodyPr/>
          <a:lstStyle/>
          <a:p>
            <a:r>
              <a:rPr lang="en-US" altLang="zh-CN" dirty="0"/>
              <a:t>Advanced Computer Architecture</a:t>
            </a:r>
            <a:br>
              <a:rPr lang="en-US" altLang="zh-CN" dirty="0"/>
            </a:br>
            <a:r>
              <a:rPr lang="en-US" altLang="zh-CN" dirty="0"/>
              <a:t>(ACA2020)</a:t>
            </a:r>
            <a:endParaRPr lang="en-US" altLang="zh-CN" dirty="0"/>
          </a:p>
        </p:txBody>
      </p:sp>
      <p:sp>
        <p:nvSpPr>
          <p:cNvPr id="4101" name="Rectangle 5"/>
          <p:cNvSpPr>
            <a:spLocks noGrp="true" noChangeArrowheads="true"/>
          </p:cNvSpPr>
          <p:nvPr>
            <p:ph type="subTitle" idx="1"/>
          </p:nvPr>
        </p:nvSpPr>
        <p:spPr/>
        <p:txBody>
          <a:bodyPr>
            <a:normAutofit lnSpcReduction="10000"/>
          </a:bodyPr>
          <a:lstStyle/>
          <a:p>
            <a:r>
              <a:rPr lang="en-US" altLang="zh-CN" dirty="0"/>
              <a:t>Dr. ZHANG Chun-yuan</a:t>
            </a:r>
            <a:endParaRPr lang="en-US" altLang="zh-CN" dirty="0"/>
          </a:p>
          <a:p>
            <a:r>
              <a:rPr lang="en-US" altLang="zh-CN" dirty="0"/>
              <a:t>College of Computer, NUDT</a:t>
            </a:r>
            <a:endParaRPr lang="en-US" altLang="zh-CN" dirty="0"/>
          </a:p>
          <a:p>
            <a:r>
              <a:rPr lang="en-US" altLang="zh-CN" dirty="0"/>
              <a:t>Fall, 2020</a:t>
            </a:r>
            <a:endParaRPr lang="en-US" altLang="zh-CN" dirty="0"/>
          </a:p>
        </p:txBody>
      </p:sp>
      <p:sp>
        <p:nvSpPr>
          <p:cNvPr id="2" name="日期占位符 1"/>
          <p:cNvSpPr>
            <a:spLocks noGrp="true"/>
          </p:cNvSpPr>
          <p:nvPr>
            <p:ph type="dt" sz="half" idx="10"/>
          </p:nvPr>
        </p:nvSpPr>
        <p:spPr/>
        <p:txBody>
          <a:bodyPr/>
          <a:lstStyle/>
          <a:p>
            <a:fld id="{C5047027-CC8D-4D89-A3F0-7F2749F24D9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advTm="38140"/>
    </mc:Choice>
    <mc:Fallback>
      <p:transition spd="slow" advTm="381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true" noChangeArrowheads="true"/>
          </p:cNvSpPr>
          <p:nvPr>
            <p:ph type="ctrTitle"/>
          </p:nvPr>
        </p:nvSpPr>
        <p:spPr/>
        <p:txBody>
          <a:bodyPr/>
          <a:lstStyle/>
          <a:p>
            <a:r>
              <a:rPr lang="zh-CN" altLang="zh-CN"/>
              <a:t>Advanced Computer Architecture</a:t>
            </a:r>
            <a:r>
              <a:rPr lang="en-US" altLang="zh-CN"/>
              <a:t> 2017</a:t>
            </a:r>
            <a:endParaRPr lang="zh-CN" altLang="zh-CN" dirty="0"/>
          </a:p>
        </p:txBody>
      </p:sp>
      <p:sp>
        <p:nvSpPr>
          <p:cNvPr id="4099" name="Rectangle 3"/>
          <p:cNvSpPr>
            <a:spLocks noGrp="true" noChangeArrowheads="true"/>
          </p:cNvSpPr>
          <p:nvPr>
            <p:ph type="subTitle" idx="1"/>
          </p:nvPr>
        </p:nvSpPr>
        <p:spPr/>
        <p:txBody>
          <a:bodyPr>
            <a:normAutofit fontScale="85000" lnSpcReduction="20000"/>
          </a:bodyPr>
          <a:lstStyle/>
          <a:p>
            <a:endParaRPr lang="en-US" altLang="zh-CN"/>
          </a:p>
          <a:p>
            <a:r>
              <a:rPr lang="zh-CN" altLang="zh-CN"/>
              <a:t>Dr. Chun-yuan ZHANG</a:t>
            </a:r>
            <a:endParaRPr lang="zh-CN" altLang="zh-CN"/>
          </a:p>
          <a:p>
            <a:r>
              <a:rPr lang="zh-CN" altLang="zh-CN"/>
              <a:t>College of Computer, NUDT</a:t>
            </a:r>
            <a:endParaRPr lang="zh-CN" altLang="zh-CN"/>
          </a:p>
          <a:p>
            <a:r>
              <a:rPr lang="zh-CN" altLang="zh-CN"/>
              <a:t>Fall, 201</a:t>
            </a:r>
            <a:r>
              <a:rPr lang="en-US" altLang="zh-CN"/>
              <a:t>7</a:t>
            </a:r>
            <a:endParaRPr lang="zh-CN" altLang="zh-CN" dirty="0"/>
          </a:p>
        </p:txBody>
      </p:sp>
      <p:sp>
        <p:nvSpPr>
          <p:cNvPr id="2" name="日期占位符 1"/>
          <p:cNvSpPr>
            <a:spLocks noGrp="true"/>
          </p:cNvSpPr>
          <p:nvPr>
            <p:ph type="dt" sz="half" idx="10"/>
          </p:nvPr>
        </p:nvSpPr>
        <p:spPr/>
        <p:txBody>
          <a:bodyPr/>
          <a:lstStyle/>
          <a:p>
            <a:fld id="{0CA32BD8-01F6-49BA-B55E-558082C8E2B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99" name="Rectangle 163"/>
          <p:cNvSpPr>
            <a:spLocks noGrp="true" noChangeArrowheads="true"/>
          </p:cNvSpPr>
          <p:nvPr>
            <p:ph type="title"/>
          </p:nvPr>
        </p:nvSpPr>
        <p:spPr/>
        <p:txBody>
          <a:bodyPr/>
          <a:lstStyle/>
          <a:p>
            <a:r>
              <a:rPr lang="en-US" altLang="zh-CN"/>
              <a:t>Hyper Pipelined Technology 6/13</a:t>
            </a:r>
            <a:endParaRPr lang="en-US" altLang="zh-CN"/>
          </a:p>
        </p:txBody>
      </p:sp>
      <p:sp>
        <p:nvSpPr>
          <p:cNvPr id="321538"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39"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0"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1"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2"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3"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4" name="Rectangle 8"/>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5" name="Rectangle 9"/>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1546" name="Group 10"/>
          <p:cNvGrpSpPr/>
          <p:nvPr/>
        </p:nvGrpSpPr>
        <p:grpSpPr bwMode="auto">
          <a:xfrm>
            <a:off x="228600" y="1628775"/>
            <a:ext cx="8688388" cy="4441825"/>
            <a:chOff x="0" y="0"/>
            <a:chExt cx="5473" cy="3056"/>
          </a:xfrm>
        </p:grpSpPr>
        <p:sp>
          <p:nvSpPr>
            <p:cNvPr id="321547"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1548"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49"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0"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1"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2"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3"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4"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5"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6"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7"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8"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59"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60"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61"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62"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1563" name="Group 27"/>
            <p:cNvGrpSpPr/>
            <p:nvPr/>
          </p:nvGrpSpPr>
          <p:grpSpPr bwMode="auto">
            <a:xfrm>
              <a:off x="279" y="6"/>
              <a:ext cx="3" cy="381"/>
              <a:chOff x="0" y="0"/>
              <a:chExt cx="3" cy="381"/>
            </a:xfrm>
          </p:grpSpPr>
          <p:grpSp>
            <p:nvGrpSpPr>
              <p:cNvPr id="321564" name="Group 28"/>
              <p:cNvGrpSpPr/>
              <p:nvPr/>
            </p:nvGrpSpPr>
            <p:grpSpPr bwMode="auto">
              <a:xfrm>
                <a:off x="0" y="0"/>
                <a:ext cx="3" cy="381"/>
                <a:chOff x="0" y="0"/>
                <a:chExt cx="3" cy="381"/>
              </a:xfrm>
            </p:grpSpPr>
            <p:sp>
              <p:nvSpPr>
                <p:cNvPr id="321565"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66"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67"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1568"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1569" name="Group 33"/>
            <p:cNvGrpSpPr/>
            <p:nvPr/>
          </p:nvGrpSpPr>
          <p:grpSpPr bwMode="auto">
            <a:xfrm>
              <a:off x="828" y="11"/>
              <a:ext cx="3" cy="381"/>
              <a:chOff x="0" y="0"/>
              <a:chExt cx="3" cy="381"/>
            </a:xfrm>
          </p:grpSpPr>
          <p:grpSp>
            <p:nvGrpSpPr>
              <p:cNvPr id="321570" name="Group 34"/>
              <p:cNvGrpSpPr/>
              <p:nvPr/>
            </p:nvGrpSpPr>
            <p:grpSpPr bwMode="auto">
              <a:xfrm>
                <a:off x="0" y="0"/>
                <a:ext cx="3" cy="381"/>
                <a:chOff x="0" y="0"/>
                <a:chExt cx="3" cy="381"/>
              </a:xfrm>
            </p:grpSpPr>
            <p:sp>
              <p:nvSpPr>
                <p:cNvPr id="321571"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72"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73"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1574"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1575"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1576" name="Group 40"/>
            <p:cNvGrpSpPr/>
            <p:nvPr/>
          </p:nvGrpSpPr>
          <p:grpSpPr bwMode="auto">
            <a:xfrm>
              <a:off x="1914" y="11"/>
              <a:ext cx="3" cy="381"/>
              <a:chOff x="0" y="0"/>
              <a:chExt cx="3" cy="381"/>
            </a:xfrm>
          </p:grpSpPr>
          <p:grpSp>
            <p:nvGrpSpPr>
              <p:cNvPr id="321577" name="Group 41"/>
              <p:cNvGrpSpPr/>
              <p:nvPr/>
            </p:nvGrpSpPr>
            <p:grpSpPr bwMode="auto">
              <a:xfrm>
                <a:off x="0" y="0"/>
                <a:ext cx="3" cy="381"/>
                <a:chOff x="0" y="0"/>
                <a:chExt cx="3" cy="381"/>
              </a:xfrm>
            </p:grpSpPr>
            <p:sp>
              <p:nvSpPr>
                <p:cNvPr id="321578"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79"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580"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1581"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1582" name="Group 46"/>
            <p:cNvGrpSpPr/>
            <p:nvPr/>
          </p:nvGrpSpPr>
          <p:grpSpPr bwMode="auto">
            <a:xfrm>
              <a:off x="3153" y="2514"/>
              <a:ext cx="547" cy="542"/>
              <a:chOff x="0" y="0"/>
              <a:chExt cx="1210" cy="1200"/>
            </a:xfrm>
          </p:grpSpPr>
          <p:sp>
            <p:nvSpPr>
              <p:cNvPr id="321583"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1584"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1585"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1586"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87"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88"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89"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0"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591"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2"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1593"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4"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5"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1596" name="Group 60"/>
            <p:cNvGrpSpPr/>
            <p:nvPr/>
          </p:nvGrpSpPr>
          <p:grpSpPr bwMode="auto">
            <a:xfrm>
              <a:off x="3352" y="1732"/>
              <a:ext cx="478" cy="1324"/>
              <a:chOff x="0" y="0"/>
              <a:chExt cx="1056" cy="2928"/>
            </a:xfrm>
          </p:grpSpPr>
          <p:grpSp>
            <p:nvGrpSpPr>
              <p:cNvPr id="321597" name="Group 61"/>
              <p:cNvGrpSpPr/>
              <p:nvPr/>
            </p:nvGrpSpPr>
            <p:grpSpPr bwMode="auto">
              <a:xfrm>
                <a:off x="0" y="0"/>
                <a:ext cx="1056" cy="2928"/>
                <a:chOff x="0" y="0"/>
                <a:chExt cx="1056" cy="2928"/>
              </a:xfrm>
            </p:grpSpPr>
            <p:sp>
              <p:nvSpPr>
                <p:cNvPr id="321598"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1599" name="Group 63"/>
                <p:cNvGrpSpPr/>
                <p:nvPr/>
              </p:nvGrpSpPr>
              <p:grpSpPr bwMode="auto">
                <a:xfrm>
                  <a:off x="0" y="1440"/>
                  <a:ext cx="768" cy="384"/>
                  <a:chOff x="0" y="0"/>
                  <a:chExt cx="768" cy="384"/>
                </a:xfrm>
              </p:grpSpPr>
              <p:sp>
                <p:nvSpPr>
                  <p:cNvPr id="321600"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1"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2"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3"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604"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5"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6"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1607"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8"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609"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21610" name="Group 74"/>
            <p:cNvGrpSpPr/>
            <p:nvPr/>
          </p:nvGrpSpPr>
          <p:grpSpPr bwMode="auto">
            <a:xfrm>
              <a:off x="3048" y="1732"/>
              <a:ext cx="514" cy="1324"/>
              <a:chOff x="0" y="0"/>
              <a:chExt cx="1136" cy="2928"/>
            </a:xfrm>
          </p:grpSpPr>
          <p:sp>
            <p:nvSpPr>
              <p:cNvPr id="321611" name="Rectangle 75"/>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1612" name="Rectangle 76"/>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1613" name="Line 77"/>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4" name="Line 78"/>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5" name="Line 79"/>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6" name="Line 80"/>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7" name="Line 81"/>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8" name="Line 82"/>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9" name="Line 83"/>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0" name="Line 84"/>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1" name="Line 85"/>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2" name="Line 86"/>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3" name="Rectangle 87"/>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1624" name="Rectangle 88"/>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1625" name="Rectangle 89"/>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1626" name="Rectangle 90"/>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21627" name="Rectangle 91"/>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1628" name="Rectangle 92"/>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1629" name="Rectangle 93"/>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1630" name="Rectangle 94"/>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1631" name="Line 95"/>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2" name="Line 96"/>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3" name="Line 97"/>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4" name="Line 98"/>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5" name="Rectangle 99"/>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1636" name="Line 100"/>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7" name="Line 101"/>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8" name="Line 102"/>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1639" name="Group 103"/>
            <p:cNvGrpSpPr/>
            <p:nvPr/>
          </p:nvGrpSpPr>
          <p:grpSpPr bwMode="auto">
            <a:xfrm>
              <a:off x="2427" y="2234"/>
              <a:ext cx="169" cy="190"/>
              <a:chOff x="0" y="0"/>
              <a:chExt cx="373" cy="418"/>
            </a:xfrm>
          </p:grpSpPr>
          <p:sp>
            <p:nvSpPr>
              <p:cNvPr id="321640" name="Line 104"/>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41" name="Text Box 105"/>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1642" name="Group 106"/>
            <p:cNvGrpSpPr/>
            <p:nvPr/>
          </p:nvGrpSpPr>
          <p:grpSpPr bwMode="auto">
            <a:xfrm>
              <a:off x="2653" y="2237"/>
              <a:ext cx="169" cy="189"/>
              <a:chOff x="0" y="0"/>
              <a:chExt cx="374" cy="416"/>
            </a:xfrm>
          </p:grpSpPr>
          <p:sp>
            <p:nvSpPr>
              <p:cNvPr id="321643" name="Line 107"/>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44" name="Text Box 108"/>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1645" name="Line 109"/>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46" name="Line 110"/>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1647" name="Group 111"/>
            <p:cNvGrpSpPr/>
            <p:nvPr/>
          </p:nvGrpSpPr>
          <p:grpSpPr bwMode="auto">
            <a:xfrm>
              <a:off x="1746" y="1667"/>
              <a:ext cx="456" cy="1151"/>
              <a:chOff x="0" y="0"/>
              <a:chExt cx="1008" cy="2544"/>
            </a:xfrm>
          </p:grpSpPr>
          <p:sp>
            <p:nvSpPr>
              <p:cNvPr id="321648" name="Rectangle 112"/>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1649" name="Line 113"/>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0" name="Line 114"/>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1" name="Rectangle 115"/>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1652" name="Line 116"/>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653" name="Rectangle 117"/>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21654" name="Rectangle 118"/>
            <p:cNvSpPr>
              <a:spLocks noChangeArrowheads="true"/>
            </p:cNvSpPr>
            <p:nvPr/>
          </p:nvSpPr>
          <p:spPr bwMode="auto">
            <a:xfrm>
              <a:off x="2160" y="0"/>
              <a:ext cx="336"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5" name="Rectangle 119"/>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1656" name="Rectangle 120"/>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1657" name="Rectangle 121"/>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1658" name="Rectangle 122"/>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1659" name="Rectangle 123"/>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1660" name="Rectangle 124"/>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1661" name="Rectangle 125"/>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1662" name="Rectangle 126"/>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1663" name="Rectangle 127"/>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1664" name="Rectangle 128"/>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1665" name="Rectangle 129"/>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1666" name="Rectangle 130"/>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1667" name="Rectangle 131"/>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1668" name="Rectangle 132"/>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1669" name="Rectangle 133"/>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1670" name="Rectangle 134"/>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1671" name="Rectangle 135"/>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1672" name="Rectangle 136"/>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1673" name="Rectangle 137"/>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1674" name="Line 138"/>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675" name="Rectangle 139"/>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1676" name="Rectangle 140"/>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1677" name="Rectangle 141"/>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1678" name="Rectangle 142"/>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1679" name="Line 143"/>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680" name="Line 144"/>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681" name="Line 145"/>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1682" name="Rectangle 146"/>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1683" name="Rectangle 147"/>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1684" name="Rectangle 148"/>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1685" name="Rectangle 149"/>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1686" name="Rectangle 150"/>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1687" name="Rectangle 151"/>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1688" name="Rectangle 152"/>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1689" name="Rectangle 153"/>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1690" name="Rectangle 154"/>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1691" name="Rectangle 155"/>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1692" name="Rectangle 156"/>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1693" name="Rectangle 157"/>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1694" name="Rectangle 158"/>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1695" name="Rectangle 159"/>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1696" name="Group 160"/>
            <p:cNvGrpSpPr/>
            <p:nvPr/>
          </p:nvGrpSpPr>
          <p:grpSpPr bwMode="auto">
            <a:xfrm>
              <a:off x="144" y="577"/>
              <a:ext cx="4786" cy="2288"/>
              <a:chOff x="0" y="0"/>
              <a:chExt cx="4786" cy="2288"/>
            </a:xfrm>
          </p:grpSpPr>
          <p:sp>
            <p:nvSpPr>
              <p:cNvPr id="321697" name="Text Box 161"/>
              <p:cNvSpPr txBox="true">
                <a:spLocks noChangeArrowheads="true"/>
              </p:cNvSpPr>
              <p:nvPr/>
            </p:nvSpPr>
            <p:spPr bwMode="auto">
              <a:xfrm>
                <a:off x="0" y="0"/>
                <a:ext cx="4786" cy="9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Que:	Write into the uOP Queue</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uOPs are placed into the queues, where they</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are held until there is room in the schedulers</a:t>
                </a:r>
                <a:endParaRPr lang="en-US" altLang="zh-CN" sz="2400">
                  <a:latin typeface="Trebuchet MS" panose="020B0603020202020204" pitchFamily="34" charset="0"/>
                  <a:ea typeface="宋体" panose="02010600030101010101" pitchFamily="2" charset="-122"/>
                </a:endParaRPr>
              </a:p>
            </p:txBody>
          </p:sp>
          <p:sp>
            <p:nvSpPr>
              <p:cNvPr id="321698" name="Rectangle 162"/>
              <p:cNvSpPr>
                <a:spLocks noChangeArrowheads="true"/>
              </p:cNvSpPr>
              <p:nvPr/>
            </p:nvSpPr>
            <p:spPr bwMode="auto">
              <a:xfrm rot="16200000">
                <a:off x="2212" y="1667"/>
                <a:ext cx="993" cy="241"/>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uop Queues</a:t>
                </a:r>
                <a:endParaRPr lang="en-US" altLang="zh-CN" sz="1400">
                  <a:effectLst>
                    <a:outerShdw blurRad="38100" dist="38100" dir="2700000" algn="tl">
                      <a:srgbClr val="FFFFFF"/>
                    </a:outerShdw>
                  </a:effectLst>
                  <a:ea typeface="宋体" panose="02010600030101010101" pitchFamily="2" charset="-122"/>
                </a:endParaRPr>
              </a:p>
            </p:txBody>
          </p:sp>
        </p:grpSp>
      </p:grpSp>
      <p:sp>
        <p:nvSpPr>
          <p:cNvPr id="2" name="日期占位符 1"/>
          <p:cNvSpPr>
            <a:spLocks noGrp="true"/>
          </p:cNvSpPr>
          <p:nvPr>
            <p:ph type="dt" sz="half" idx="10"/>
          </p:nvPr>
        </p:nvSpPr>
        <p:spPr/>
        <p:txBody>
          <a:bodyPr/>
          <a:lstStyle/>
          <a:p>
            <a:fld id="{4B00F16D-F477-4C6D-9AC3-65F6349E392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48" name="Rectangle 164"/>
          <p:cNvSpPr>
            <a:spLocks noGrp="true" noChangeArrowheads="true"/>
          </p:cNvSpPr>
          <p:nvPr>
            <p:ph type="title"/>
          </p:nvPr>
        </p:nvSpPr>
        <p:spPr/>
        <p:txBody>
          <a:bodyPr/>
          <a:lstStyle/>
          <a:p>
            <a:r>
              <a:rPr lang="en-US" altLang="zh-CN"/>
              <a:t>Hyper Pipelined Technology 7/13</a:t>
            </a:r>
            <a:endParaRPr lang="en-US" altLang="zh-CN"/>
          </a:p>
        </p:txBody>
      </p:sp>
      <p:sp>
        <p:nvSpPr>
          <p:cNvPr id="323586"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87"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88"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89"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0"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1"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2" name="Rectangle 8"/>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3" name="Rectangle 9"/>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3594" name="Group 10"/>
          <p:cNvGrpSpPr/>
          <p:nvPr/>
        </p:nvGrpSpPr>
        <p:grpSpPr bwMode="auto">
          <a:xfrm>
            <a:off x="228600" y="1628775"/>
            <a:ext cx="8688388" cy="4467225"/>
            <a:chOff x="0" y="0"/>
            <a:chExt cx="5473" cy="3072"/>
          </a:xfrm>
        </p:grpSpPr>
        <p:sp>
          <p:nvSpPr>
            <p:cNvPr id="323595"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3596"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597"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598"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599"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0"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1"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2"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3"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4"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5"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6"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7"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8"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09"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10"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3611" name="Group 27"/>
            <p:cNvGrpSpPr/>
            <p:nvPr/>
          </p:nvGrpSpPr>
          <p:grpSpPr bwMode="auto">
            <a:xfrm>
              <a:off x="279" y="6"/>
              <a:ext cx="3" cy="381"/>
              <a:chOff x="0" y="0"/>
              <a:chExt cx="3" cy="381"/>
            </a:xfrm>
          </p:grpSpPr>
          <p:grpSp>
            <p:nvGrpSpPr>
              <p:cNvPr id="323612" name="Group 28"/>
              <p:cNvGrpSpPr/>
              <p:nvPr/>
            </p:nvGrpSpPr>
            <p:grpSpPr bwMode="auto">
              <a:xfrm>
                <a:off x="0" y="0"/>
                <a:ext cx="3" cy="381"/>
                <a:chOff x="0" y="0"/>
                <a:chExt cx="3" cy="381"/>
              </a:xfrm>
            </p:grpSpPr>
            <p:sp>
              <p:nvSpPr>
                <p:cNvPr id="323613"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14"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15"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3616"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3617" name="Group 33"/>
            <p:cNvGrpSpPr/>
            <p:nvPr/>
          </p:nvGrpSpPr>
          <p:grpSpPr bwMode="auto">
            <a:xfrm>
              <a:off x="828" y="11"/>
              <a:ext cx="3" cy="381"/>
              <a:chOff x="0" y="0"/>
              <a:chExt cx="3" cy="381"/>
            </a:xfrm>
          </p:grpSpPr>
          <p:grpSp>
            <p:nvGrpSpPr>
              <p:cNvPr id="323618" name="Group 34"/>
              <p:cNvGrpSpPr/>
              <p:nvPr/>
            </p:nvGrpSpPr>
            <p:grpSpPr bwMode="auto">
              <a:xfrm>
                <a:off x="0" y="0"/>
                <a:ext cx="3" cy="381"/>
                <a:chOff x="0" y="0"/>
                <a:chExt cx="3" cy="381"/>
              </a:xfrm>
            </p:grpSpPr>
            <p:sp>
              <p:nvSpPr>
                <p:cNvPr id="323619"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20"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21"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3622"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3623"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3624" name="Group 40"/>
            <p:cNvGrpSpPr/>
            <p:nvPr/>
          </p:nvGrpSpPr>
          <p:grpSpPr bwMode="auto">
            <a:xfrm>
              <a:off x="1914" y="11"/>
              <a:ext cx="3" cy="381"/>
              <a:chOff x="0" y="0"/>
              <a:chExt cx="3" cy="381"/>
            </a:xfrm>
          </p:grpSpPr>
          <p:grpSp>
            <p:nvGrpSpPr>
              <p:cNvPr id="323625" name="Group 41"/>
              <p:cNvGrpSpPr/>
              <p:nvPr/>
            </p:nvGrpSpPr>
            <p:grpSpPr bwMode="auto">
              <a:xfrm>
                <a:off x="0" y="0"/>
                <a:ext cx="3" cy="381"/>
                <a:chOff x="0" y="0"/>
                <a:chExt cx="3" cy="381"/>
              </a:xfrm>
            </p:grpSpPr>
            <p:sp>
              <p:nvSpPr>
                <p:cNvPr id="323626"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27"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628"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3629"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3630" name="Group 46"/>
            <p:cNvGrpSpPr/>
            <p:nvPr/>
          </p:nvGrpSpPr>
          <p:grpSpPr bwMode="auto">
            <a:xfrm>
              <a:off x="3153" y="2514"/>
              <a:ext cx="547" cy="542"/>
              <a:chOff x="0" y="0"/>
              <a:chExt cx="1210" cy="1200"/>
            </a:xfrm>
          </p:grpSpPr>
          <p:sp>
            <p:nvSpPr>
              <p:cNvPr id="323631"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3632"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3633"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3634"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5"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6"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7"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8"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639"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0"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3641"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2"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3"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3644" name="Group 60"/>
            <p:cNvGrpSpPr/>
            <p:nvPr/>
          </p:nvGrpSpPr>
          <p:grpSpPr bwMode="auto">
            <a:xfrm>
              <a:off x="3352" y="1732"/>
              <a:ext cx="478" cy="1324"/>
              <a:chOff x="0" y="0"/>
              <a:chExt cx="1056" cy="2928"/>
            </a:xfrm>
          </p:grpSpPr>
          <p:grpSp>
            <p:nvGrpSpPr>
              <p:cNvPr id="323645" name="Group 61"/>
              <p:cNvGrpSpPr/>
              <p:nvPr/>
            </p:nvGrpSpPr>
            <p:grpSpPr bwMode="auto">
              <a:xfrm>
                <a:off x="0" y="0"/>
                <a:ext cx="1056" cy="2928"/>
                <a:chOff x="0" y="0"/>
                <a:chExt cx="1056" cy="2928"/>
              </a:xfrm>
            </p:grpSpPr>
            <p:sp>
              <p:nvSpPr>
                <p:cNvPr id="323646"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3647" name="Group 63"/>
                <p:cNvGrpSpPr/>
                <p:nvPr/>
              </p:nvGrpSpPr>
              <p:grpSpPr bwMode="auto">
                <a:xfrm>
                  <a:off x="0" y="1440"/>
                  <a:ext cx="768" cy="384"/>
                  <a:chOff x="0" y="0"/>
                  <a:chExt cx="768" cy="384"/>
                </a:xfrm>
              </p:grpSpPr>
              <p:sp>
                <p:nvSpPr>
                  <p:cNvPr id="323648"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9"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0"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1"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652"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3"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4"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3655"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6"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657"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sp>
          <p:nvSpPr>
            <p:cNvPr id="323658" name="Rectangle 74"/>
            <p:cNvSpPr>
              <a:spLocks noChangeArrowheads="true"/>
            </p:cNvSpPr>
            <p:nvPr/>
          </p:nvSpPr>
          <p:spPr bwMode="auto">
            <a:xfrm rot="16200000">
              <a:off x="2437" y="2335"/>
              <a:ext cx="1324"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3659" name="Rectangle 75"/>
            <p:cNvSpPr>
              <a:spLocks noChangeArrowheads="true"/>
            </p:cNvSpPr>
            <p:nvPr/>
          </p:nvSpPr>
          <p:spPr bwMode="auto">
            <a:xfrm rot="16200000">
              <a:off x="2946" y="2021"/>
              <a:ext cx="695"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3660" name="Line 76"/>
            <p:cNvSpPr>
              <a:spLocks noChangeShapeType="true"/>
            </p:cNvSpPr>
            <p:nvPr/>
          </p:nvSpPr>
          <p:spPr bwMode="auto">
            <a:xfrm rot="16200000" flipH="true">
              <a:off x="3197" y="2280"/>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1" name="Line 77"/>
            <p:cNvSpPr>
              <a:spLocks noChangeShapeType="true"/>
            </p:cNvSpPr>
            <p:nvPr/>
          </p:nvSpPr>
          <p:spPr bwMode="auto">
            <a:xfrm rot="16200000" flipH="true">
              <a:off x="3199" y="2173"/>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2" name="Line 78"/>
            <p:cNvSpPr>
              <a:spLocks noChangeShapeType="true"/>
            </p:cNvSpPr>
            <p:nvPr/>
          </p:nvSpPr>
          <p:spPr bwMode="auto">
            <a:xfrm rot="16200000" flipH="true">
              <a:off x="3197" y="2072"/>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3" name="Line 79"/>
            <p:cNvSpPr>
              <a:spLocks noChangeShapeType="true"/>
            </p:cNvSpPr>
            <p:nvPr/>
          </p:nvSpPr>
          <p:spPr bwMode="auto">
            <a:xfrm rot="16200000" flipH="true">
              <a:off x="3200" y="1975"/>
              <a:ext cx="0" cy="8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4" name="Line 80"/>
            <p:cNvSpPr>
              <a:spLocks noChangeShapeType="true"/>
            </p:cNvSpPr>
            <p:nvPr/>
          </p:nvSpPr>
          <p:spPr bwMode="auto">
            <a:xfrm rot="16200000" flipH="true">
              <a:off x="3197" y="1868"/>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5" name="Line 81"/>
            <p:cNvSpPr>
              <a:spLocks noChangeShapeType="true"/>
            </p:cNvSpPr>
            <p:nvPr/>
          </p:nvSpPr>
          <p:spPr bwMode="auto">
            <a:xfrm rot="16200000" flipH="true">
              <a:off x="3198" y="1728"/>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6" name="Line 82"/>
            <p:cNvSpPr>
              <a:spLocks noChangeShapeType="true"/>
            </p:cNvSpPr>
            <p:nvPr/>
          </p:nvSpPr>
          <p:spPr bwMode="auto">
            <a:xfrm rot="16200000" flipH="true">
              <a:off x="3392" y="228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7" name="Line 83"/>
            <p:cNvSpPr>
              <a:spLocks noChangeShapeType="true"/>
            </p:cNvSpPr>
            <p:nvPr/>
          </p:nvSpPr>
          <p:spPr bwMode="auto">
            <a:xfrm rot="16200000" flipH="true">
              <a:off x="3392" y="217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8" name="Line 84"/>
            <p:cNvSpPr>
              <a:spLocks noChangeShapeType="true"/>
            </p:cNvSpPr>
            <p:nvPr/>
          </p:nvSpPr>
          <p:spPr bwMode="auto">
            <a:xfrm rot="16200000" flipH="true">
              <a:off x="3393" y="2073"/>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9" name="Line 85"/>
            <p:cNvSpPr>
              <a:spLocks noChangeShapeType="true"/>
            </p:cNvSpPr>
            <p:nvPr/>
          </p:nvSpPr>
          <p:spPr bwMode="auto">
            <a:xfrm rot="16200000" flipH="true">
              <a:off x="3392" y="197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70" name="Rectangle 86"/>
            <p:cNvSpPr>
              <a:spLocks noChangeArrowheads="true"/>
            </p:cNvSpPr>
            <p:nvPr/>
          </p:nvSpPr>
          <p:spPr bwMode="auto">
            <a:xfrm>
              <a:off x="3440" y="2090"/>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3671" name="Rectangle 87"/>
            <p:cNvSpPr>
              <a:spLocks noChangeArrowheads="true"/>
            </p:cNvSpPr>
            <p:nvPr/>
          </p:nvSpPr>
          <p:spPr bwMode="auto">
            <a:xfrm>
              <a:off x="3441" y="1990"/>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3672" name="Rectangle 88"/>
            <p:cNvSpPr>
              <a:spLocks noChangeArrowheads="true"/>
            </p:cNvSpPr>
            <p:nvPr/>
          </p:nvSpPr>
          <p:spPr bwMode="auto">
            <a:xfrm>
              <a:off x="3440" y="2192"/>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3673" name="Rectangle 89"/>
            <p:cNvSpPr>
              <a:spLocks noChangeArrowheads="true"/>
            </p:cNvSpPr>
            <p:nvPr/>
          </p:nvSpPr>
          <p:spPr bwMode="auto">
            <a:xfrm>
              <a:off x="3441" y="2292"/>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3674" name="Rectangle 90"/>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3675" name="Rectangle 91"/>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3676" name="Rectangle 92"/>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3677" name="Rectangle 93"/>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3678" name="Line 94"/>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79" name="Line 95"/>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0" name="Line 96"/>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1" name="Line 97"/>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2" name="Rectangle 98"/>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3683" name="Line 99"/>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4" name="Line 100"/>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5" name="Line 101"/>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86" name="Group 102"/>
            <p:cNvGrpSpPr/>
            <p:nvPr/>
          </p:nvGrpSpPr>
          <p:grpSpPr bwMode="auto">
            <a:xfrm>
              <a:off x="2427" y="2234"/>
              <a:ext cx="169" cy="190"/>
              <a:chOff x="0" y="0"/>
              <a:chExt cx="373" cy="418"/>
            </a:xfrm>
          </p:grpSpPr>
          <p:sp>
            <p:nvSpPr>
              <p:cNvPr id="323687" name="Line 103"/>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8" name="Text Box 104"/>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3689" name="Group 105"/>
            <p:cNvGrpSpPr/>
            <p:nvPr/>
          </p:nvGrpSpPr>
          <p:grpSpPr bwMode="auto">
            <a:xfrm>
              <a:off x="2653" y="2237"/>
              <a:ext cx="169" cy="189"/>
              <a:chOff x="0" y="0"/>
              <a:chExt cx="374" cy="416"/>
            </a:xfrm>
          </p:grpSpPr>
          <p:sp>
            <p:nvSpPr>
              <p:cNvPr id="323690" name="Line 106"/>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1" name="Text Box 107"/>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3692" name="Line 108"/>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3" name="Line 109"/>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94" name="Group 110"/>
            <p:cNvGrpSpPr/>
            <p:nvPr/>
          </p:nvGrpSpPr>
          <p:grpSpPr bwMode="auto">
            <a:xfrm>
              <a:off x="1746" y="1667"/>
              <a:ext cx="456" cy="1151"/>
              <a:chOff x="0" y="0"/>
              <a:chExt cx="1008" cy="2544"/>
            </a:xfrm>
          </p:grpSpPr>
          <p:sp>
            <p:nvSpPr>
              <p:cNvPr id="323695" name="Rectangle 111"/>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3696" name="Line 112"/>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7" name="Line 113"/>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8" name="Rectangle 114"/>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3699" name="Line 115"/>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700" name="Rectangle 116"/>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3701" name="Group 117"/>
            <p:cNvGrpSpPr/>
            <p:nvPr/>
          </p:nvGrpSpPr>
          <p:grpSpPr bwMode="auto">
            <a:xfrm>
              <a:off x="2448" y="0"/>
              <a:ext cx="864" cy="384"/>
              <a:chOff x="0" y="0"/>
              <a:chExt cx="576" cy="384"/>
            </a:xfrm>
          </p:grpSpPr>
          <p:sp>
            <p:nvSpPr>
              <p:cNvPr id="323702" name="Rectangle 118"/>
              <p:cNvSpPr>
                <a:spLocks noChangeArrowheads="true"/>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703" name="Rectangle 119"/>
              <p:cNvSpPr>
                <a:spLocks noChangeArrowheads="true"/>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704" name="Rectangle 120"/>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3705" name="Rectangle 121"/>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3706" name="Rectangle 122"/>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3707" name="Rectangle 123"/>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3708" name="Rectangle 124"/>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3709" name="Rectangle 125"/>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3710" name="Rectangle 126"/>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3711" name="Rectangle 127"/>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3712" name="Rectangle 128"/>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3713" name="Rectangle 129"/>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3714" name="Rectangle 130"/>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3715" name="Rectangle 131"/>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3716" name="Rectangle 132"/>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3717" name="Rectangle 133"/>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3718" name="Rectangle 134"/>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3719" name="Rectangle 135"/>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3720" name="Rectangle 136"/>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3721" name="Rectangle 137"/>
            <p:cNvSpPr>
              <a:spLocks noChangeArrowheads="true"/>
            </p:cNvSpPr>
            <p:nvPr/>
          </p:nvSpPr>
          <p:spPr bwMode="auto">
            <a:xfrm>
              <a:off x="2790" y="207"/>
              <a:ext cx="176"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3722" name="Rectangle 138"/>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3723" name="Line 139"/>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724" name="Rectangle 140"/>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3725" name="Rectangle 141"/>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3726" name="Rectangle 142"/>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3727" name="Rectangle 143"/>
            <p:cNvSpPr>
              <a:spLocks noChangeArrowheads="true"/>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3728" name="Line 144"/>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729" name="Line 145"/>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730" name="Line 146"/>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731" name="Rectangle 147"/>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3732" name="Rectangle 148"/>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3733" name="Rectangle 149"/>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3734" name="Rectangle 150"/>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3735" name="Rectangle 151"/>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3736" name="Rectangle 152"/>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3737" name="Rectangle 153"/>
            <p:cNvSpPr>
              <a:spLocks noChangeArrowheads="true"/>
            </p:cNvSpPr>
            <p:nvPr/>
          </p:nvSpPr>
          <p:spPr bwMode="auto">
            <a:xfrm>
              <a:off x="4157" y="207"/>
              <a:ext cx="12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3738" name="Rectangle 154"/>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3739" name="Rectangle 155"/>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3740" name="Rectangle 156"/>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3741" name="Rectangle 157"/>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3742" name="Rectangle 158"/>
            <p:cNvSpPr>
              <a:spLocks noChangeArrowheads="true"/>
            </p:cNvSpPr>
            <p:nvPr/>
          </p:nvSpPr>
          <p:spPr bwMode="auto">
            <a:xfrm>
              <a:off x="3886" y="209"/>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3743" name="Rectangle 159"/>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3744" name="Rectangle 160"/>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3745" name="Group 161"/>
            <p:cNvGrpSpPr/>
            <p:nvPr/>
          </p:nvGrpSpPr>
          <p:grpSpPr bwMode="auto">
            <a:xfrm>
              <a:off x="144" y="549"/>
              <a:ext cx="5169" cy="2523"/>
              <a:chOff x="0" y="0"/>
              <a:chExt cx="5169" cy="2523"/>
            </a:xfrm>
          </p:grpSpPr>
          <p:sp>
            <p:nvSpPr>
              <p:cNvPr id="323746" name="Text Box 162"/>
              <p:cNvSpPr txBox="true">
                <a:spLocks noChangeArrowheads="true"/>
              </p:cNvSpPr>
              <p:nvPr/>
            </p:nvSpPr>
            <p:spPr bwMode="auto">
              <a:xfrm>
                <a:off x="0" y="0"/>
                <a:ext cx="5169"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Sch: Schedule</a:t>
                </a:r>
                <a:endParaRPr lang="en-US" altLang="zh-CN" sz="28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Write into the schedulers and compute </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dependencies.  Watch for dependency to resolve.</a:t>
                </a:r>
                <a:endParaRPr lang="en-US" altLang="zh-CN" sz="2400">
                  <a:latin typeface="Trebuchet MS" panose="020B0603020202020204" pitchFamily="34" charset="0"/>
                  <a:ea typeface="宋体" panose="02010600030101010101" pitchFamily="2" charset="-122"/>
                </a:endParaRPr>
              </a:p>
            </p:txBody>
          </p:sp>
          <p:sp>
            <p:nvSpPr>
              <p:cNvPr id="323747" name="Rectangle 163"/>
              <p:cNvSpPr>
                <a:spLocks noChangeArrowheads="true"/>
              </p:cNvSpPr>
              <p:nvPr/>
            </p:nvSpPr>
            <p:spPr bwMode="auto">
              <a:xfrm rot="16200000">
                <a:off x="2242" y="1741"/>
                <a:ext cx="1372" cy="192"/>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Schedulers</a:t>
                </a:r>
                <a:endParaRPr lang="en-US" altLang="zh-CN" sz="1400">
                  <a:effectLst>
                    <a:outerShdw blurRad="38100" dist="38100" dir="2700000" algn="tl">
                      <a:srgbClr val="FFFFFF"/>
                    </a:outerShdw>
                  </a:effectLst>
                  <a:ea typeface="宋体" panose="02010600030101010101" pitchFamily="2" charset="-122"/>
                </a:endParaRPr>
              </a:p>
            </p:txBody>
          </p:sp>
        </p:grpSp>
      </p:grpSp>
      <p:sp>
        <p:nvSpPr>
          <p:cNvPr id="2" name="日期占位符 1"/>
          <p:cNvSpPr>
            <a:spLocks noGrp="true"/>
          </p:cNvSpPr>
          <p:nvPr>
            <p:ph type="dt" sz="half" idx="10"/>
          </p:nvPr>
        </p:nvSpPr>
        <p:spPr/>
        <p:txBody>
          <a:bodyPr/>
          <a:lstStyle/>
          <a:p>
            <a:fld id="{DA32560A-0403-4FED-BD6A-033D1B955E9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800" name="Rectangle 168"/>
          <p:cNvSpPr>
            <a:spLocks noGrp="true" noChangeArrowheads="true"/>
          </p:cNvSpPr>
          <p:nvPr>
            <p:ph type="title"/>
          </p:nvPr>
        </p:nvSpPr>
        <p:spPr/>
        <p:txBody>
          <a:bodyPr/>
          <a:lstStyle/>
          <a:p>
            <a:r>
              <a:rPr lang="en-US" altLang="zh-CN"/>
              <a:t>Hyper Pipelined Technology 8/13</a:t>
            </a:r>
            <a:endParaRPr lang="en-US" altLang="zh-CN"/>
          </a:p>
        </p:txBody>
      </p:sp>
      <p:sp>
        <p:nvSpPr>
          <p:cNvPr id="325634"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5"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6"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7"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8"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9"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40" name="Rectangle 8"/>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41" name="Rectangle 9"/>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5642" name="Group 10"/>
          <p:cNvGrpSpPr/>
          <p:nvPr/>
        </p:nvGrpSpPr>
        <p:grpSpPr bwMode="auto">
          <a:xfrm>
            <a:off x="228600" y="1628775"/>
            <a:ext cx="8688388" cy="4441825"/>
            <a:chOff x="0" y="0"/>
            <a:chExt cx="5473" cy="3056"/>
          </a:xfrm>
        </p:grpSpPr>
        <p:sp>
          <p:nvSpPr>
            <p:cNvPr id="325643"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5644"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45"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46"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47"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48"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49"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0"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1"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2"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3"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4"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5"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6"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7"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58"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5659" name="Group 27"/>
            <p:cNvGrpSpPr/>
            <p:nvPr/>
          </p:nvGrpSpPr>
          <p:grpSpPr bwMode="auto">
            <a:xfrm>
              <a:off x="279" y="6"/>
              <a:ext cx="3" cy="381"/>
              <a:chOff x="0" y="0"/>
              <a:chExt cx="3" cy="381"/>
            </a:xfrm>
          </p:grpSpPr>
          <p:grpSp>
            <p:nvGrpSpPr>
              <p:cNvPr id="325660" name="Group 28"/>
              <p:cNvGrpSpPr/>
              <p:nvPr/>
            </p:nvGrpSpPr>
            <p:grpSpPr bwMode="auto">
              <a:xfrm>
                <a:off x="0" y="0"/>
                <a:ext cx="3" cy="381"/>
                <a:chOff x="0" y="0"/>
                <a:chExt cx="3" cy="381"/>
              </a:xfrm>
            </p:grpSpPr>
            <p:sp>
              <p:nvSpPr>
                <p:cNvPr id="325661"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62"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63"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5664"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5665" name="Group 33"/>
            <p:cNvGrpSpPr/>
            <p:nvPr/>
          </p:nvGrpSpPr>
          <p:grpSpPr bwMode="auto">
            <a:xfrm>
              <a:off x="828" y="11"/>
              <a:ext cx="3" cy="381"/>
              <a:chOff x="0" y="0"/>
              <a:chExt cx="3" cy="381"/>
            </a:xfrm>
          </p:grpSpPr>
          <p:grpSp>
            <p:nvGrpSpPr>
              <p:cNvPr id="325666" name="Group 34"/>
              <p:cNvGrpSpPr/>
              <p:nvPr/>
            </p:nvGrpSpPr>
            <p:grpSpPr bwMode="auto">
              <a:xfrm>
                <a:off x="0" y="0"/>
                <a:ext cx="3" cy="381"/>
                <a:chOff x="0" y="0"/>
                <a:chExt cx="3" cy="381"/>
              </a:xfrm>
            </p:grpSpPr>
            <p:sp>
              <p:nvSpPr>
                <p:cNvPr id="325667"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68"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69"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5670"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5671"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5672" name="Group 40"/>
            <p:cNvGrpSpPr/>
            <p:nvPr/>
          </p:nvGrpSpPr>
          <p:grpSpPr bwMode="auto">
            <a:xfrm>
              <a:off x="1914" y="11"/>
              <a:ext cx="3" cy="381"/>
              <a:chOff x="0" y="0"/>
              <a:chExt cx="3" cy="381"/>
            </a:xfrm>
          </p:grpSpPr>
          <p:grpSp>
            <p:nvGrpSpPr>
              <p:cNvPr id="325673" name="Group 41"/>
              <p:cNvGrpSpPr/>
              <p:nvPr/>
            </p:nvGrpSpPr>
            <p:grpSpPr bwMode="auto">
              <a:xfrm>
                <a:off x="0" y="0"/>
                <a:ext cx="3" cy="381"/>
                <a:chOff x="0" y="0"/>
                <a:chExt cx="3" cy="381"/>
              </a:xfrm>
            </p:grpSpPr>
            <p:sp>
              <p:nvSpPr>
                <p:cNvPr id="325674"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75"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676"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5677"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5678" name="Group 46"/>
            <p:cNvGrpSpPr/>
            <p:nvPr/>
          </p:nvGrpSpPr>
          <p:grpSpPr bwMode="auto">
            <a:xfrm>
              <a:off x="3153" y="2514"/>
              <a:ext cx="547" cy="542"/>
              <a:chOff x="0" y="0"/>
              <a:chExt cx="1210" cy="1200"/>
            </a:xfrm>
          </p:grpSpPr>
          <p:sp>
            <p:nvSpPr>
              <p:cNvPr id="325679"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5680"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5681"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5682"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3"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4"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5"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6"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687"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8"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5689"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0"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1"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5692" name="Group 60"/>
            <p:cNvGrpSpPr/>
            <p:nvPr/>
          </p:nvGrpSpPr>
          <p:grpSpPr bwMode="auto">
            <a:xfrm>
              <a:off x="3352" y="1732"/>
              <a:ext cx="478" cy="1324"/>
              <a:chOff x="0" y="0"/>
              <a:chExt cx="1056" cy="2928"/>
            </a:xfrm>
          </p:grpSpPr>
          <p:grpSp>
            <p:nvGrpSpPr>
              <p:cNvPr id="325693" name="Group 61"/>
              <p:cNvGrpSpPr/>
              <p:nvPr/>
            </p:nvGrpSpPr>
            <p:grpSpPr bwMode="auto">
              <a:xfrm>
                <a:off x="0" y="0"/>
                <a:ext cx="1056" cy="2928"/>
                <a:chOff x="0" y="0"/>
                <a:chExt cx="1056" cy="2928"/>
              </a:xfrm>
            </p:grpSpPr>
            <p:sp>
              <p:nvSpPr>
                <p:cNvPr id="325694"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5695" name="Group 63"/>
                <p:cNvGrpSpPr/>
                <p:nvPr/>
              </p:nvGrpSpPr>
              <p:grpSpPr bwMode="auto">
                <a:xfrm>
                  <a:off x="0" y="1440"/>
                  <a:ext cx="768" cy="384"/>
                  <a:chOff x="0" y="0"/>
                  <a:chExt cx="768" cy="384"/>
                </a:xfrm>
              </p:grpSpPr>
              <p:sp>
                <p:nvSpPr>
                  <p:cNvPr id="325696"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7"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8"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9"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00"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1"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2"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5703"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4"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05"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25706" name="Group 74"/>
            <p:cNvGrpSpPr/>
            <p:nvPr/>
          </p:nvGrpSpPr>
          <p:grpSpPr bwMode="auto">
            <a:xfrm>
              <a:off x="3048" y="1732"/>
              <a:ext cx="514" cy="1324"/>
              <a:chOff x="0" y="0"/>
              <a:chExt cx="1136" cy="2928"/>
            </a:xfrm>
          </p:grpSpPr>
          <p:sp>
            <p:nvSpPr>
              <p:cNvPr id="325707" name="Rectangle 75"/>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5708" name="Rectangle 76"/>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5709" name="Line 77"/>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0" name="Line 78"/>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1" name="Line 79"/>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2" name="Line 80"/>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3" name="Line 81"/>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4" name="Line 82"/>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5" name="Line 83"/>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6" name="Line 84"/>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7" name="Line 85"/>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8" name="Line 86"/>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9" name="Rectangle 87"/>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5720" name="Rectangle 88"/>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5721" name="Rectangle 89"/>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5722" name="Rectangle 90"/>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25723" name="Rectangle 91"/>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5724" name="Rectangle 92"/>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5725" name="Rectangle 93"/>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5726" name="Rectangle 94"/>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5727" name="Line 95"/>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28" name="Line 96"/>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29" name="Line 97"/>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0" name="Line 98"/>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1" name="Rectangle 99"/>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5732" name="Line 100"/>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3" name="Line 101"/>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4" name="Line 102"/>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5735" name="Group 103"/>
            <p:cNvGrpSpPr/>
            <p:nvPr/>
          </p:nvGrpSpPr>
          <p:grpSpPr bwMode="auto">
            <a:xfrm>
              <a:off x="2427" y="2234"/>
              <a:ext cx="169" cy="190"/>
              <a:chOff x="0" y="0"/>
              <a:chExt cx="373" cy="418"/>
            </a:xfrm>
          </p:grpSpPr>
          <p:sp>
            <p:nvSpPr>
              <p:cNvPr id="325736" name="Line 104"/>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7" name="Text Box 105"/>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5738" name="Group 106"/>
            <p:cNvGrpSpPr/>
            <p:nvPr/>
          </p:nvGrpSpPr>
          <p:grpSpPr bwMode="auto">
            <a:xfrm>
              <a:off x="2653" y="2237"/>
              <a:ext cx="169" cy="189"/>
              <a:chOff x="0" y="0"/>
              <a:chExt cx="374" cy="416"/>
            </a:xfrm>
          </p:grpSpPr>
          <p:sp>
            <p:nvSpPr>
              <p:cNvPr id="325739" name="Line 107"/>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0" name="Text Box 108"/>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5741" name="Line 109"/>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2" name="Line 110"/>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5743" name="Group 111"/>
            <p:cNvGrpSpPr/>
            <p:nvPr/>
          </p:nvGrpSpPr>
          <p:grpSpPr bwMode="auto">
            <a:xfrm>
              <a:off x="1746" y="1667"/>
              <a:ext cx="456" cy="1151"/>
              <a:chOff x="0" y="0"/>
              <a:chExt cx="1008" cy="2544"/>
            </a:xfrm>
          </p:grpSpPr>
          <p:sp>
            <p:nvSpPr>
              <p:cNvPr id="325744" name="Rectangle 112"/>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5745" name="Line 113"/>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6" name="Line 114"/>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7" name="Rectangle 115"/>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5748" name="Line 116"/>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49" name="Rectangle 117"/>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5750" name="Group 118"/>
            <p:cNvGrpSpPr/>
            <p:nvPr/>
          </p:nvGrpSpPr>
          <p:grpSpPr bwMode="auto">
            <a:xfrm>
              <a:off x="3264" y="0"/>
              <a:ext cx="576" cy="384"/>
              <a:chOff x="0" y="0"/>
              <a:chExt cx="576" cy="384"/>
            </a:xfrm>
          </p:grpSpPr>
          <p:sp>
            <p:nvSpPr>
              <p:cNvPr id="325751" name="Rectangle 119"/>
              <p:cNvSpPr>
                <a:spLocks noChangeArrowheads="true"/>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52" name="Rectangle 120"/>
              <p:cNvSpPr>
                <a:spLocks noChangeArrowheads="true"/>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53" name="Rectangle 121"/>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5754" name="Rectangle 122"/>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5755" name="Rectangle 123"/>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5756" name="Rectangle 124"/>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5757" name="Rectangle 125"/>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5758" name="Rectangle 126"/>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5759" name="Rectangle 127"/>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5760" name="Rectangle 128"/>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5761" name="Rectangle 129"/>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5762" name="Rectangle 130"/>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5763" name="Rectangle 131"/>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5764" name="Rectangle 132"/>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5765" name="Rectangle 133"/>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5766" name="Rectangle 134"/>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5767" name="Rectangle 135"/>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5768" name="Rectangle 136"/>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5769" name="Rectangle 137"/>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5770" name="Rectangle 138"/>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5771" name="Rectangle 139"/>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5772" name="Line 140"/>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773" name="Rectangle 141"/>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5774" name="Rectangle 142"/>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5775" name="Rectangle 143"/>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5776" name="Rectangle 144"/>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5777" name="Line 145"/>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778" name="Line 14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779" name="Line 14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5780" name="Rectangle 148"/>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5781" name="Rectangle 149"/>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5782" name="Rectangle 150"/>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5783" name="Rectangle 151"/>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5784" name="Rectangle 152"/>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5785" name="Rectangle 153"/>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5786" name="Rectangle 154"/>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5787" name="Rectangle 155"/>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5788" name="Rectangle 156"/>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5789" name="Rectangle 157"/>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5790" name="Rectangle 158"/>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5791" name="Rectangle 159"/>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5792" name="Rectangle 160"/>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5793" name="Rectangle 161"/>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5794" name="Group 162"/>
            <p:cNvGrpSpPr/>
            <p:nvPr/>
          </p:nvGrpSpPr>
          <p:grpSpPr bwMode="auto">
            <a:xfrm>
              <a:off x="144" y="546"/>
              <a:ext cx="4200" cy="2430"/>
              <a:chOff x="0" y="0"/>
              <a:chExt cx="4200" cy="2430"/>
            </a:xfrm>
          </p:grpSpPr>
          <p:sp>
            <p:nvSpPr>
              <p:cNvPr id="325795" name="Text Box 163"/>
              <p:cNvSpPr txBox="true">
                <a:spLocks noChangeArrowheads="true"/>
              </p:cNvSpPr>
              <p:nvPr/>
            </p:nvSpPr>
            <p:spPr bwMode="auto">
              <a:xfrm>
                <a:off x="0" y="0"/>
                <a:ext cx="4200" cy="10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latin typeface="Trebuchet MS" panose="020B0603020202020204" pitchFamily="34" charset="0"/>
                    <a:ea typeface="宋体" panose="02010600030101010101" pitchFamily="2" charset="-122"/>
                  </a:rPr>
                  <a:t>Disp: Dispatch</a:t>
                </a:r>
                <a:endParaRPr lang="en-US" altLang="zh-CN" sz="3200">
                  <a:latin typeface="Trebuchet MS" panose="020B0603020202020204" pitchFamily="34" charset="0"/>
                  <a:ea typeface="宋体" panose="02010600030101010101" pitchFamily="2" charset="-122"/>
                </a:endParaRPr>
              </a:p>
              <a:p>
                <a:r>
                  <a:rPr lang="en-US" altLang="zh-CN" sz="3200">
                    <a:latin typeface="Trebuchet MS" panose="020B0603020202020204" pitchFamily="34" charset="0"/>
                    <a:ea typeface="宋体" panose="02010600030101010101" pitchFamily="2" charset="-122"/>
                  </a:rPr>
                  <a:t>	</a:t>
                </a:r>
                <a:r>
                  <a:rPr lang="en-US" altLang="zh-CN" sz="2800">
                    <a:latin typeface="Trebuchet MS" panose="020B0603020202020204" pitchFamily="34" charset="0"/>
                    <a:ea typeface="宋体" panose="02010600030101010101" pitchFamily="2" charset="-122"/>
                  </a:rPr>
                  <a:t>Send the uOPs to the appropriate</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execution unit.</a:t>
                </a:r>
                <a:endParaRPr lang="en-US" altLang="zh-CN" sz="2800">
                  <a:latin typeface="Trebuchet MS" panose="020B0603020202020204" pitchFamily="34" charset="0"/>
                  <a:ea typeface="宋体" panose="02010600030101010101" pitchFamily="2" charset="-122"/>
                </a:endParaRPr>
              </a:p>
            </p:txBody>
          </p:sp>
          <p:grpSp>
            <p:nvGrpSpPr>
              <p:cNvPr id="325796" name="Group 164"/>
              <p:cNvGrpSpPr/>
              <p:nvPr/>
            </p:nvGrpSpPr>
            <p:grpSpPr bwMode="auto">
              <a:xfrm>
                <a:off x="2928" y="1278"/>
                <a:ext cx="288" cy="1152"/>
                <a:chOff x="0" y="0"/>
                <a:chExt cx="288" cy="1152"/>
              </a:xfrm>
            </p:grpSpPr>
            <p:sp>
              <p:nvSpPr>
                <p:cNvPr id="325797" name="AutoShape 165"/>
                <p:cNvSpPr>
                  <a:spLocks noChangeArrowheads="true"/>
                </p:cNvSpPr>
                <p:nvPr/>
              </p:nvSpPr>
              <p:spPr bwMode="auto">
                <a:xfrm>
                  <a:off x="0" y="0"/>
                  <a:ext cx="288" cy="288"/>
                </a:xfrm>
                <a:prstGeom prst="rightArrow">
                  <a:avLst>
                    <a:gd name="adj1" fmla="val 55556"/>
                    <a:gd name="adj2" fmla="val 44444"/>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98" name="AutoShape 166"/>
                <p:cNvSpPr>
                  <a:spLocks noChangeArrowheads="true"/>
                </p:cNvSpPr>
                <p:nvPr/>
              </p:nvSpPr>
              <p:spPr bwMode="auto">
                <a:xfrm>
                  <a:off x="0" y="288"/>
                  <a:ext cx="288" cy="288"/>
                </a:xfrm>
                <a:prstGeom prst="rightArrow">
                  <a:avLst>
                    <a:gd name="adj1" fmla="val 55556"/>
                    <a:gd name="adj2" fmla="val 44444"/>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99" name="AutoShape 167"/>
                <p:cNvSpPr>
                  <a:spLocks noChangeArrowheads="true"/>
                </p:cNvSpPr>
                <p:nvPr/>
              </p:nvSpPr>
              <p:spPr bwMode="auto">
                <a:xfrm>
                  <a:off x="0" y="864"/>
                  <a:ext cx="288" cy="288"/>
                </a:xfrm>
                <a:prstGeom prst="rightArrow">
                  <a:avLst>
                    <a:gd name="adj1" fmla="val 55556"/>
                    <a:gd name="adj2" fmla="val 44444"/>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 name="日期占位符 1"/>
          <p:cNvSpPr>
            <a:spLocks noGrp="true"/>
          </p:cNvSpPr>
          <p:nvPr>
            <p:ph type="dt" sz="half" idx="10"/>
          </p:nvPr>
        </p:nvSpPr>
        <p:spPr/>
        <p:txBody>
          <a:bodyPr/>
          <a:lstStyle/>
          <a:p>
            <a:fld id="{8239B8C7-6087-4EC7-9915-D223ED281808}"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821" name="Rectangle 165"/>
          <p:cNvSpPr>
            <a:spLocks noGrp="true" noChangeArrowheads="true"/>
          </p:cNvSpPr>
          <p:nvPr>
            <p:ph type="title"/>
          </p:nvPr>
        </p:nvSpPr>
        <p:spPr/>
        <p:txBody>
          <a:bodyPr/>
          <a:lstStyle/>
          <a:p>
            <a:r>
              <a:rPr lang="en-US" altLang="zh-CN"/>
              <a:t>Hyper Pipelined Technology 9/13</a:t>
            </a:r>
            <a:endParaRPr lang="en-US" altLang="zh-CN"/>
          </a:p>
        </p:txBody>
      </p:sp>
      <p:sp>
        <p:nvSpPr>
          <p:cNvPr id="326658" name="Rectangle 2"/>
          <p:cNvSpPr>
            <a:spLocks noChangeArrowheads="true"/>
          </p:cNvSpPr>
          <p:nvPr/>
        </p:nvSpPr>
        <p:spPr bwMode="auto">
          <a:xfrm>
            <a:off x="6943725" y="24463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59" name="Rectangle 3"/>
          <p:cNvSpPr>
            <a:spLocks noChangeArrowheads="true"/>
          </p:cNvSpPr>
          <p:nvPr/>
        </p:nvSpPr>
        <p:spPr bwMode="auto">
          <a:xfrm>
            <a:off x="1084263" y="24463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0" name="Rectangle 4"/>
          <p:cNvSpPr>
            <a:spLocks noChangeArrowheads="true"/>
          </p:cNvSpPr>
          <p:nvPr/>
        </p:nvSpPr>
        <p:spPr bwMode="auto">
          <a:xfrm>
            <a:off x="1920875" y="24463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1" name="Rectangle 5"/>
          <p:cNvSpPr>
            <a:spLocks noChangeArrowheads="true"/>
          </p:cNvSpPr>
          <p:nvPr/>
        </p:nvSpPr>
        <p:spPr bwMode="auto">
          <a:xfrm>
            <a:off x="6108700" y="24463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2" name="Rectangle 6"/>
          <p:cNvSpPr>
            <a:spLocks noChangeArrowheads="true"/>
          </p:cNvSpPr>
          <p:nvPr/>
        </p:nvSpPr>
        <p:spPr bwMode="auto">
          <a:xfrm>
            <a:off x="1624013" y="11699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3" name="Rectangle 7"/>
          <p:cNvSpPr>
            <a:spLocks noChangeArrowheads="true"/>
          </p:cNvSpPr>
          <p:nvPr/>
        </p:nvSpPr>
        <p:spPr bwMode="auto">
          <a:xfrm>
            <a:off x="4556125" y="11699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4" name="Rectangle 8"/>
          <p:cNvSpPr>
            <a:spLocks noChangeArrowheads="true"/>
          </p:cNvSpPr>
          <p:nvPr/>
        </p:nvSpPr>
        <p:spPr bwMode="auto">
          <a:xfrm>
            <a:off x="5397500" y="1169988"/>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5" name="Rectangle 9"/>
          <p:cNvSpPr>
            <a:spLocks noChangeArrowheads="true"/>
          </p:cNvSpPr>
          <p:nvPr/>
        </p:nvSpPr>
        <p:spPr bwMode="auto">
          <a:xfrm>
            <a:off x="5397500" y="1169988"/>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6666" name="Group 10"/>
          <p:cNvGrpSpPr/>
          <p:nvPr/>
        </p:nvGrpSpPr>
        <p:grpSpPr bwMode="auto">
          <a:xfrm>
            <a:off x="228600" y="1628775"/>
            <a:ext cx="8688388" cy="4619625"/>
            <a:chOff x="0" y="0"/>
            <a:chExt cx="5473" cy="3168"/>
          </a:xfrm>
        </p:grpSpPr>
        <p:sp>
          <p:nvSpPr>
            <p:cNvPr id="326667"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6668"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69"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0"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1"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2"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3"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4"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5"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6"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7"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8"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79"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80"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81"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82"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6683" name="Group 27"/>
            <p:cNvGrpSpPr/>
            <p:nvPr/>
          </p:nvGrpSpPr>
          <p:grpSpPr bwMode="auto">
            <a:xfrm>
              <a:off x="279" y="6"/>
              <a:ext cx="3" cy="381"/>
              <a:chOff x="0" y="0"/>
              <a:chExt cx="3" cy="381"/>
            </a:xfrm>
          </p:grpSpPr>
          <p:grpSp>
            <p:nvGrpSpPr>
              <p:cNvPr id="326684" name="Group 28"/>
              <p:cNvGrpSpPr/>
              <p:nvPr/>
            </p:nvGrpSpPr>
            <p:grpSpPr bwMode="auto">
              <a:xfrm>
                <a:off x="0" y="0"/>
                <a:ext cx="3" cy="381"/>
                <a:chOff x="0" y="0"/>
                <a:chExt cx="3" cy="381"/>
              </a:xfrm>
            </p:grpSpPr>
            <p:sp>
              <p:nvSpPr>
                <p:cNvPr id="326685"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86"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87"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6688"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6689" name="Group 33"/>
            <p:cNvGrpSpPr/>
            <p:nvPr/>
          </p:nvGrpSpPr>
          <p:grpSpPr bwMode="auto">
            <a:xfrm>
              <a:off x="828" y="11"/>
              <a:ext cx="3" cy="381"/>
              <a:chOff x="0" y="0"/>
              <a:chExt cx="3" cy="381"/>
            </a:xfrm>
          </p:grpSpPr>
          <p:grpSp>
            <p:nvGrpSpPr>
              <p:cNvPr id="326690" name="Group 34"/>
              <p:cNvGrpSpPr/>
              <p:nvPr/>
            </p:nvGrpSpPr>
            <p:grpSpPr bwMode="auto">
              <a:xfrm>
                <a:off x="0" y="0"/>
                <a:ext cx="3" cy="381"/>
                <a:chOff x="0" y="0"/>
                <a:chExt cx="3" cy="381"/>
              </a:xfrm>
            </p:grpSpPr>
            <p:sp>
              <p:nvSpPr>
                <p:cNvPr id="326691"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92"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93"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6694"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6695"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6696" name="Group 40"/>
            <p:cNvGrpSpPr/>
            <p:nvPr/>
          </p:nvGrpSpPr>
          <p:grpSpPr bwMode="auto">
            <a:xfrm>
              <a:off x="1914" y="11"/>
              <a:ext cx="3" cy="381"/>
              <a:chOff x="0" y="0"/>
              <a:chExt cx="3" cy="381"/>
            </a:xfrm>
          </p:grpSpPr>
          <p:grpSp>
            <p:nvGrpSpPr>
              <p:cNvPr id="326697" name="Group 41"/>
              <p:cNvGrpSpPr/>
              <p:nvPr/>
            </p:nvGrpSpPr>
            <p:grpSpPr bwMode="auto">
              <a:xfrm>
                <a:off x="0" y="0"/>
                <a:ext cx="3" cy="381"/>
                <a:chOff x="0" y="0"/>
                <a:chExt cx="3" cy="381"/>
              </a:xfrm>
            </p:grpSpPr>
            <p:sp>
              <p:nvSpPr>
                <p:cNvPr id="326698"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699"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700"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6701"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6702" name="Rectangle 46"/>
            <p:cNvSpPr>
              <a:spLocks noChangeArrowheads="true"/>
            </p:cNvSpPr>
            <p:nvPr/>
          </p:nvSpPr>
          <p:spPr bwMode="auto">
            <a:xfrm rot="16200000">
              <a:off x="3024" y="2726"/>
              <a:ext cx="542"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6703" name="Rectangle 47"/>
            <p:cNvSpPr>
              <a:spLocks noChangeArrowheads="true"/>
            </p:cNvSpPr>
            <p:nvPr/>
          </p:nvSpPr>
          <p:spPr bwMode="auto">
            <a:xfrm>
              <a:off x="3445" y="2813"/>
              <a:ext cx="207" cy="24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6704" name="Rectangle 48"/>
            <p:cNvSpPr>
              <a:spLocks noChangeArrowheads="true"/>
            </p:cNvSpPr>
            <p:nvPr/>
          </p:nvSpPr>
          <p:spPr bwMode="auto">
            <a:xfrm>
              <a:off x="3443" y="2629"/>
              <a:ext cx="215" cy="14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6705" name="Line 49"/>
            <p:cNvSpPr>
              <a:spLocks noChangeShapeType="true"/>
            </p:cNvSpPr>
            <p:nvPr/>
          </p:nvSpPr>
          <p:spPr bwMode="auto">
            <a:xfrm rot="16200000" flipH="true">
              <a:off x="3195" y="2662"/>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6" name="Line 50"/>
            <p:cNvSpPr>
              <a:spLocks noChangeShapeType="true"/>
            </p:cNvSpPr>
            <p:nvPr/>
          </p:nvSpPr>
          <p:spPr bwMode="auto">
            <a:xfrm rot="16200000" flipH="true">
              <a:off x="3193" y="2899"/>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7" name="Line 51"/>
            <p:cNvSpPr>
              <a:spLocks noChangeShapeType="true"/>
            </p:cNvSpPr>
            <p:nvPr/>
          </p:nvSpPr>
          <p:spPr bwMode="auto">
            <a:xfrm rot="16200000" flipH="true">
              <a:off x="3395" y="2898"/>
              <a:ext cx="0" cy="91"/>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8" name="Line 52"/>
            <p:cNvSpPr>
              <a:spLocks noChangeShapeType="true"/>
            </p:cNvSpPr>
            <p:nvPr/>
          </p:nvSpPr>
          <p:spPr bwMode="auto">
            <a:xfrm rot="5400000" flipH="true" flipV="true">
              <a:off x="3674" y="2685"/>
              <a:ext cx="1" cy="4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9" name="Line 53"/>
            <p:cNvSpPr>
              <a:spLocks noChangeShapeType="true"/>
            </p:cNvSpPr>
            <p:nvPr/>
          </p:nvSpPr>
          <p:spPr bwMode="auto">
            <a:xfrm rot="16200000" flipH="true">
              <a:off x="3393" y="2661"/>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0" name="Line 54"/>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1" name="Rectangle 55"/>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6712" name="Line 56"/>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3" name="Line 57"/>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4" name="Rectangle 58"/>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6715" name="Group 59"/>
            <p:cNvGrpSpPr/>
            <p:nvPr/>
          </p:nvGrpSpPr>
          <p:grpSpPr bwMode="auto">
            <a:xfrm>
              <a:off x="3352" y="1732"/>
              <a:ext cx="478" cy="1324"/>
              <a:chOff x="0" y="0"/>
              <a:chExt cx="1056" cy="2928"/>
            </a:xfrm>
          </p:grpSpPr>
          <p:grpSp>
            <p:nvGrpSpPr>
              <p:cNvPr id="326716" name="Group 60"/>
              <p:cNvGrpSpPr/>
              <p:nvPr/>
            </p:nvGrpSpPr>
            <p:grpSpPr bwMode="auto">
              <a:xfrm>
                <a:off x="0" y="0"/>
                <a:ext cx="1056" cy="2928"/>
                <a:chOff x="0" y="0"/>
                <a:chExt cx="1056" cy="2928"/>
              </a:xfrm>
            </p:grpSpPr>
            <p:sp>
              <p:nvSpPr>
                <p:cNvPr id="326717" name="Rectangle 61"/>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6718" name="Group 62"/>
                <p:cNvGrpSpPr/>
                <p:nvPr/>
              </p:nvGrpSpPr>
              <p:grpSpPr bwMode="auto">
                <a:xfrm>
                  <a:off x="0" y="1440"/>
                  <a:ext cx="768" cy="384"/>
                  <a:chOff x="0" y="0"/>
                  <a:chExt cx="768" cy="384"/>
                </a:xfrm>
              </p:grpSpPr>
              <p:sp>
                <p:nvSpPr>
                  <p:cNvPr id="326719" name="Line 63"/>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0" name="Line 64"/>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1" name="Line 65"/>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2" name="Line 66"/>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23" name="Line 67"/>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4" name="Line 68"/>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5" name="Rectangle 69"/>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6726" name="Line 70"/>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7" name="Line 71"/>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28" name="Rectangle 72"/>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sp>
          <p:nvSpPr>
            <p:cNvPr id="326729" name="Rectangle 73"/>
            <p:cNvSpPr>
              <a:spLocks noChangeArrowheads="true"/>
            </p:cNvSpPr>
            <p:nvPr/>
          </p:nvSpPr>
          <p:spPr bwMode="auto">
            <a:xfrm rot="16200000">
              <a:off x="2437" y="2335"/>
              <a:ext cx="1324"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6730" name="Rectangle 74"/>
            <p:cNvSpPr>
              <a:spLocks noChangeArrowheads="true"/>
            </p:cNvSpPr>
            <p:nvPr/>
          </p:nvSpPr>
          <p:spPr bwMode="auto">
            <a:xfrm rot="16200000">
              <a:off x="2946" y="2021"/>
              <a:ext cx="695"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6731" name="Line 75"/>
            <p:cNvSpPr>
              <a:spLocks noChangeShapeType="true"/>
            </p:cNvSpPr>
            <p:nvPr/>
          </p:nvSpPr>
          <p:spPr bwMode="auto">
            <a:xfrm rot="16200000" flipH="true">
              <a:off x="3197" y="2280"/>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2" name="Line 76"/>
            <p:cNvSpPr>
              <a:spLocks noChangeShapeType="true"/>
            </p:cNvSpPr>
            <p:nvPr/>
          </p:nvSpPr>
          <p:spPr bwMode="auto">
            <a:xfrm rot="16200000" flipH="true">
              <a:off x="3199" y="2173"/>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3" name="Line 77"/>
            <p:cNvSpPr>
              <a:spLocks noChangeShapeType="true"/>
            </p:cNvSpPr>
            <p:nvPr/>
          </p:nvSpPr>
          <p:spPr bwMode="auto">
            <a:xfrm rot="16200000" flipH="true">
              <a:off x="3197" y="2072"/>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4" name="Line 78"/>
            <p:cNvSpPr>
              <a:spLocks noChangeShapeType="true"/>
            </p:cNvSpPr>
            <p:nvPr/>
          </p:nvSpPr>
          <p:spPr bwMode="auto">
            <a:xfrm rot="16200000" flipH="true">
              <a:off x="3200" y="1975"/>
              <a:ext cx="0" cy="8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5" name="Line 79"/>
            <p:cNvSpPr>
              <a:spLocks noChangeShapeType="true"/>
            </p:cNvSpPr>
            <p:nvPr/>
          </p:nvSpPr>
          <p:spPr bwMode="auto">
            <a:xfrm rot="16200000" flipH="true">
              <a:off x="3197" y="1868"/>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6" name="Line 80"/>
            <p:cNvSpPr>
              <a:spLocks noChangeShapeType="true"/>
            </p:cNvSpPr>
            <p:nvPr/>
          </p:nvSpPr>
          <p:spPr bwMode="auto">
            <a:xfrm rot="16200000" flipH="true">
              <a:off x="3198" y="1728"/>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7" name="Line 81"/>
            <p:cNvSpPr>
              <a:spLocks noChangeShapeType="true"/>
            </p:cNvSpPr>
            <p:nvPr/>
          </p:nvSpPr>
          <p:spPr bwMode="auto">
            <a:xfrm rot="16200000" flipH="true">
              <a:off x="3392" y="228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8" name="Line 82"/>
            <p:cNvSpPr>
              <a:spLocks noChangeShapeType="true"/>
            </p:cNvSpPr>
            <p:nvPr/>
          </p:nvSpPr>
          <p:spPr bwMode="auto">
            <a:xfrm rot="16200000" flipH="true">
              <a:off x="3392" y="217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9" name="Line 83"/>
            <p:cNvSpPr>
              <a:spLocks noChangeShapeType="true"/>
            </p:cNvSpPr>
            <p:nvPr/>
          </p:nvSpPr>
          <p:spPr bwMode="auto">
            <a:xfrm rot="16200000" flipH="true">
              <a:off x="3393" y="2073"/>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40" name="Line 84"/>
            <p:cNvSpPr>
              <a:spLocks noChangeShapeType="true"/>
            </p:cNvSpPr>
            <p:nvPr/>
          </p:nvSpPr>
          <p:spPr bwMode="auto">
            <a:xfrm rot="16200000" flipH="true">
              <a:off x="3392" y="197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41" name="Rectangle 85"/>
            <p:cNvSpPr>
              <a:spLocks noChangeArrowheads="true"/>
            </p:cNvSpPr>
            <p:nvPr/>
          </p:nvSpPr>
          <p:spPr bwMode="auto">
            <a:xfrm>
              <a:off x="3440" y="2090"/>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6742" name="Rectangle 86"/>
            <p:cNvSpPr>
              <a:spLocks noChangeArrowheads="true"/>
            </p:cNvSpPr>
            <p:nvPr/>
          </p:nvSpPr>
          <p:spPr bwMode="auto">
            <a:xfrm>
              <a:off x="3441" y="1990"/>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6743" name="Rectangle 87"/>
            <p:cNvSpPr>
              <a:spLocks noChangeArrowheads="true"/>
            </p:cNvSpPr>
            <p:nvPr/>
          </p:nvSpPr>
          <p:spPr bwMode="auto">
            <a:xfrm>
              <a:off x="3440" y="2192"/>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6744" name="Rectangle 88"/>
            <p:cNvSpPr>
              <a:spLocks noChangeArrowheads="true"/>
            </p:cNvSpPr>
            <p:nvPr/>
          </p:nvSpPr>
          <p:spPr bwMode="auto">
            <a:xfrm>
              <a:off x="3441" y="2292"/>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6745" name="Rectangle 89"/>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6746" name="Rectangle 90"/>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6747" name="Rectangle 91"/>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6748" name="Rectangle 92"/>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6749" name="Line 93"/>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0" name="Line 94"/>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1" name="Line 95"/>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2" name="Line 96"/>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3" name="Rectangle 97"/>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6754" name="Line 98"/>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5" name="Line 99"/>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6" name="Line 100"/>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6757" name="Group 101"/>
            <p:cNvGrpSpPr/>
            <p:nvPr/>
          </p:nvGrpSpPr>
          <p:grpSpPr bwMode="auto">
            <a:xfrm>
              <a:off x="2427" y="2234"/>
              <a:ext cx="169" cy="189"/>
              <a:chOff x="0" y="0"/>
              <a:chExt cx="373" cy="416"/>
            </a:xfrm>
          </p:grpSpPr>
          <p:sp>
            <p:nvSpPr>
              <p:cNvPr id="326758" name="Line 102"/>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9" name="Text Box 103"/>
              <p:cNvSpPr txBox="true">
                <a:spLocks noChangeArrowheads="true"/>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6760" name="Group 104"/>
            <p:cNvGrpSpPr/>
            <p:nvPr/>
          </p:nvGrpSpPr>
          <p:grpSpPr bwMode="auto">
            <a:xfrm>
              <a:off x="2653" y="2237"/>
              <a:ext cx="169" cy="189"/>
              <a:chOff x="0" y="0"/>
              <a:chExt cx="374" cy="416"/>
            </a:xfrm>
          </p:grpSpPr>
          <p:sp>
            <p:nvSpPr>
              <p:cNvPr id="326761" name="Line 105"/>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2" name="Text Box 106"/>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6763" name="Line 107"/>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4" name="Line 108"/>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6765" name="Group 109"/>
            <p:cNvGrpSpPr/>
            <p:nvPr/>
          </p:nvGrpSpPr>
          <p:grpSpPr bwMode="auto">
            <a:xfrm>
              <a:off x="1746" y="1667"/>
              <a:ext cx="456" cy="1151"/>
              <a:chOff x="0" y="0"/>
              <a:chExt cx="1008" cy="2544"/>
            </a:xfrm>
          </p:grpSpPr>
          <p:sp>
            <p:nvSpPr>
              <p:cNvPr id="326766" name="Rectangle 110"/>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6767" name="Line 111"/>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8" name="Line 112"/>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9" name="Rectangle 113"/>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6770" name="Line 114"/>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71" name="Rectangle 115"/>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6772" name="Group 116"/>
            <p:cNvGrpSpPr/>
            <p:nvPr/>
          </p:nvGrpSpPr>
          <p:grpSpPr bwMode="auto">
            <a:xfrm>
              <a:off x="3792" y="0"/>
              <a:ext cx="576" cy="384"/>
              <a:chOff x="0" y="0"/>
              <a:chExt cx="576" cy="384"/>
            </a:xfrm>
          </p:grpSpPr>
          <p:sp>
            <p:nvSpPr>
              <p:cNvPr id="326773" name="Rectangle 117"/>
              <p:cNvSpPr>
                <a:spLocks noChangeArrowheads="true"/>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74" name="Rectangle 118"/>
              <p:cNvSpPr>
                <a:spLocks noChangeArrowheads="true"/>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75" name="Rectangle 119"/>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6776" name="Rectangle 120"/>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6777" name="Rectangle 121"/>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6778" name="Rectangle 122"/>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6779" name="Rectangle 123"/>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6780" name="Rectangle 124"/>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6781" name="Rectangle 125"/>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6782" name="Rectangle 126"/>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6783" name="Rectangle 127"/>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6784" name="Rectangle 128"/>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6785" name="Rectangle 129"/>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6786" name="Rectangle 130"/>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6787" name="Rectangle 131"/>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6788" name="Rectangle 132"/>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6789" name="Rectangle 133"/>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6790" name="Rectangle 134"/>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6791" name="Rectangle 135"/>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6792" name="Rectangle 136"/>
            <p:cNvSpPr>
              <a:spLocks noChangeArrowheads="true"/>
            </p:cNvSpPr>
            <p:nvPr/>
          </p:nvSpPr>
          <p:spPr bwMode="auto">
            <a:xfrm>
              <a:off x="2790" y="207"/>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6793" name="Rectangle 137"/>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6794" name="Line 138"/>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795" name="Rectangle 139"/>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6796" name="Rectangle 140"/>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6797" name="Rectangle 141"/>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6798" name="Rectangle 142"/>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6799" name="Line 143"/>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800" name="Line 144"/>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801" name="Line 145"/>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802" name="Rectangle 146"/>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6803" name="Rectangle 147"/>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6804" name="Rectangle 148"/>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6805" name="Rectangle 149"/>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6806" name="Rectangle 150"/>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6807" name="Rectangle 151"/>
            <p:cNvSpPr>
              <a:spLocks noChangeArrowheads="true"/>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6808" name="Rectangle 152"/>
            <p:cNvSpPr>
              <a:spLocks noChangeArrowheads="true"/>
            </p:cNvSpPr>
            <p:nvPr/>
          </p:nvSpPr>
          <p:spPr bwMode="auto">
            <a:xfrm>
              <a:off x="4157" y="207"/>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6809" name="Rectangle 153"/>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6810" name="Rectangle 154"/>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6811" name="Rectangle 155"/>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6812" name="Rectangle 156"/>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6813" name="Rectangle 157"/>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6814" name="Rectangle 158"/>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6815" name="Rectangle 159"/>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6816" name="Group 160"/>
            <p:cNvGrpSpPr/>
            <p:nvPr/>
          </p:nvGrpSpPr>
          <p:grpSpPr bwMode="auto">
            <a:xfrm>
              <a:off x="144" y="562"/>
              <a:ext cx="4906" cy="2606"/>
              <a:chOff x="0" y="0"/>
              <a:chExt cx="4906" cy="2606"/>
            </a:xfrm>
          </p:grpSpPr>
          <p:sp>
            <p:nvSpPr>
              <p:cNvPr id="326817" name="Text Box 161"/>
              <p:cNvSpPr txBox="true">
                <a:spLocks noChangeArrowheads="true"/>
              </p:cNvSpPr>
              <p:nvPr/>
            </p:nvSpPr>
            <p:spPr bwMode="auto">
              <a:xfrm>
                <a:off x="0" y="0"/>
                <a:ext cx="4906" cy="8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RF: Register File</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Read the register file.  These are the source(s)</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for the pending operation (ALU or other).</a:t>
                </a:r>
                <a:endParaRPr lang="en-US" altLang="zh-CN" sz="2400">
                  <a:latin typeface="Trebuchet MS" panose="020B0603020202020204" pitchFamily="34" charset="0"/>
                  <a:ea typeface="宋体" panose="02010600030101010101" pitchFamily="2" charset="-122"/>
                </a:endParaRPr>
              </a:p>
            </p:txBody>
          </p:sp>
          <p:grpSp>
            <p:nvGrpSpPr>
              <p:cNvPr id="326818" name="Group 162"/>
              <p:cNvGrpSpPr/>
              <p:nvPr/>
            </p:nvGrpSpPr>
            <p:grpSpPr bwMode="auto">
              <a:xfrm>
                <a:off x="3072" y="1056"/>
                <a:ext cx="144" cy="1550"/>
                <a:chOff x="0" y="0"/>
                <a:chExt cx="144" cy="1550"/>
              </a:xfrm>
            </p:grpSpPr>
            <p:sp>
              <p:nvSpPr>
                <p:cNvPr id="326819" name="Rectangle 163"/>
                <p:cNvSpPr>
                  <a:spLocks noChangeArrowheads="true"/>
                </p:cNvSpPr>
                <p:nvPr/>
              </p:nvSpPr>
              <p:spPr bwMode="auto">
                <a:xfrm rot="16200000">
                  <a:off x="-324" y="324"/>
                  <a:ext cx="791" cy="14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6820" name="Rectangle 164"/>
                <p:cNvSpPr>
                  <a:spLocks noChangeArrowheads="true"/>
                </p:cNvSpPr>
                <p:nvPr/>
              </p:nvSpPr>
              <p:spPr bwMode="auto">
                <a:xfrm rot="16200000">
                  <a:off x="-271" y="1135"/>
                  <a:ext cx="686" cy="14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grpSp>
        </p:grpSp>
      </p:grpSp>
      <p:sp>
        <p:nvSpPr>
          <p:cNvPr id="2" name="日期占位符 1"/>
          <p:cNvSpPr>
            <a:spLocks noGrp="true"/>
          </p:cNvSpPr>
          <p:nvPr>
            <p:ph type="dt" sz="half" idx="10"/>
          </p:nvPr>
        </p:nvSpPr>
        <p:spPr/>
        <p:txBody>
          <a:bodyPr/>
          <a:lstStyle/>
          <a:p>
            <a:fld id="{659FDD85-7C3F-47F7-8596-1EA38150C24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873" name="Rectangle 169"/>
          <p:cNvSpPr>
            <a:spLocks noGrp="true" noChangeArrowheads="true"/>
          </p:cNvSpPr>
          <p:nvPr>
            <p:ph type="title"/>
          </p:nvPr>
        </p:nvSpPr>
        <p:spPr/>
        <p:txBody>
          <a:bodyPr/>
          <a:lstStyle/>
          <a:p>
            <a:r>
              <a:rPr lang="en-US" altLang="zh-CN"/>
              <a:t>Hyper Pipelined Technology 10/13</a:t>
            </a:r>
            <a:endParaRPr lang="en-US" altLang="zh-CN"/>
          </a:p>
        </p:txBody>
      </p:sp>
      <p:sp>
        <p:nvSpPr>
          <p:cNvPr id="328706"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07"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08"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09"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0"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1"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8712" name="Group 8"/>
          <p:cNvGrpSpPr/>
          <p:nvPr/>
        </p:nvGrpSpPr>
        <p:grpSpPr bwMode="auto">
          <a:xfrm>
            <a:off x="228600" y="1628775"/>
            <a:ext cx="8688388" cy="4441825"/>
            <a:chOff x="0" y="0"/>
            <a:chExt cx="5473" cy="3041"/>
          </a:xfrm>
        </p:grpSpPr>
        <p:sp>
          <p:nvSpPr>
            <p:cNvPr id="328713" name="Rectangle 9"/>
            <p:cNvSpPr>
              <a:spLocks noChangeArrowheads="true"/>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4" name="Rectangle 10"/>
            <p:cNvSpPr>
              <a:spLocks noChangeArrowheads="true"/>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5" name="Rectangle 11"/>
            <p:cNvSpPr>
              <a:spLocks noChangeArrowheads="true"/>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6" name="Rectangle 12"/>
            <p:cNvSpPr>
              <a:spLocks noChangeArrowheads="true"/>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7" name="Rectangle 13"/>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8718" name="Line 14"/>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19" name="Line 15"/>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0" name="Line 16"/>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1" name="Line 17"/>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2" name="Line 18"/>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3" name="Line 19"/>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4" name="Line 20"/>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5" name="Line 21"/>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6" name="Line 22"/>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7" name="Line 23"/>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8" name="Line 24"/>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29" name="Line 25"/>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30" name="Line 26"/>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31" name="Line 27"/>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32" name="Line 28"/>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733" name="Group 29"/>
            <p:cNvGrpSpPr/>
            <p:nvPr/>
          </p:nvGrpSpPr>
          <p:grpSpPr bwMode="auto">
            <a:xfrm>
              <a:off x="279" y="6"/>
              <a:ext cx="3" cy="381"/>
              <a:chOff x="0" y="0"/>
              <a:chExt cx="3" cy="381"/>
            </a:xfrm>
          </p:grpSpPr>
          <p:grpSp>
            <p:nvGrpSpPr>
              <p:cNvPr id="328734" name="Group 30"/>
              <p:cNvGrpSpPr/>
              <p:nvPr/>
            </p:nvGrpSpPr>
            <p:grpSpPr bwMode="auto">
              <a:xfrm>
                <a:off x="0" y="0"/>
                <a:ext cx="3" cy="381"/>
                <a:chOff x="0" y="0"/>
                <a:chExt cx="3" cy="381"/>
              </a:xfrm>
            </p:grpSpPr>
            <p:sp>
              <p:nvSpPr>
                <p:cNvPr id="328735" name="Line 31"/>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36" name="Line 32"/>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37" name="Line 33"/>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38" name="Line 34"/>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739" name="Group 35"/>
            <p:cNvGrpSpPr/>
            <p:nvPr/>
          </p:nvGrpSpPr>
          <p:grpSpPr bwMode="auto">
            <a:xfrm>
              <a:off x="828" y="11"/>
              <a:ext cx="3" cy="381"/>
              <a:chOff x="0" y="0"/>
              <a:chExt cx="3" cy="381"/>
            </a:xfrm>
          </p:grpSpPr>
          <p:grpSp>
            <p:nvGrpSpPr>
              <p:cNvPr id="328740" name="Group 36"/>
              <p:cNvGrpSpPr/>
              <p:nvPr/>
            </p:nvGrpSpPr>
            <p:grpSpPr bwMode="auto">
              <a:xfrm>
                <a:off x="0" y="0"/>
                <a:ext cx="3" cy="381"/>
                <a:chOff x="0" y="0"/>
                <a:chExt cx="3" cy="381"/>
              </a:xfrm>
            </p:grpSpPr>
            <p:sp>
              <p:nvSpPr>
                <p:cNvPr id="328741" name="Line 37"/>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2" name="Line 38"/>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3" name="Line 39"/>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44" name="Line 40"/>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45" name="Line 41"/>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746" name="Group 42"/>
            <p:cNvGrpSpPr/>
            <p:nvPr/>
          </p:nvGrpSpPr>
          <p:grpSpPr bwMode="auto">
            <a:xfrm>
              <a:off x="1914" y="11"/>
              <a:ext cx="3" cy="381"/>
              <a:chOff x="0" y="0"/>
              <a:chExt cx="3" cy="381"/>
            </a:xfrm>
          </p:grpSpPr>
          <p:grpSp>
            <p:nvGrpSpPr>
              <p:cNvPr id="328747" name="Group 43"/>
              <p:cNvGrpSpPr/>
              <p:nvPr/>
            </p:nvGrpSpPr>
            <p:grpSpPr bwMode="auto">
              <a:xfrm>
                <a:off x="0" y="0"/>
                <a:ext cx="3" cy="381"/>
                <a:chOff x="0" y="0"/>
                <a:chExt cx="3" cy="381"/>
              </a:xfrm>
            </p:grpSpPr>
            <p:sp>
              <p:nvSpPr>
                <p:cNvPr id="328748" name="Line 44"/>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9" name="Line 45"/>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50" name="Line 46"/>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51" name="Line 47"/>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52" name="Rectangle 48"/>
            <p:cNvSpPr>
              <a:spLocks noChangeArrowheads="true"/>
            </p:cNvSpPr>
            <p:nvPr/>
          </p:nvSpPr>
          <p:spPr bwMode="auto">
            <a:xfrm rot="16200000">
              <a:off x="3024" y="2711"/>
              <a:ext cx="542"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8753" name="Rectangle 49"/>
            <p:cNvSpPr>
              <a:spLocks noChangeArrowheads="true"/>
            </p:cNvSpPr>
            <p:nvPr/>
          </p:nvSpPr>
          <p:spPr bwMode="auto">
            <a:xfrm>
              <a:off x="3445" y="2798"/>
              <a:ext cx="207" cy="24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8754" name="Rectangle 50"/>
            <p:cNvSpPr>
              <a:spLocks noChangeArrowheads="true"/>
            </p:cNvSpPr>
            <p:nvPr/>
          </p:nvSpPr>
          <p:spPr bwMode="auto">
            <a:xfrm>
              <a:off x="3443" y="2614"/>
              <a:ext cx="215" cy="14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8755" name="Line 51"/>
            <p:cNvSpPr>
              <a:spLocks noChangeShapeType="true"/>
            </p:cNvSpPr>
            <p:nvPr/>
          </p:nvSpPr>
          <p:spPr bwMode="auto">
            <a:xfrm rot="16200000" flipH="true">
              <a:off x="3195" y="2647"/>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Line 52"/>
            <p:cNvSpPr>
              <a:spLocks noChangeShapeType="true"/>
            </p:cNvSpPr>
            <p:nvPr/>
          </p:nvSpPr>
          <p:spPr bwMode="auto">
            <a:xfrm rot="16200000" flipH="true">
              <a:off x="3193" y="2884"/>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Line 53"/>
            <p:cNvSpPr>
              <a:spLocks noChangeShapeType="true"/>
            </p:cNvSpPr>
            <p:nvPr/>
          </p:nvSpPr>
          <p:spPr bwMode="auto">
            <a:xfrm rot="16200000" flipH="true">
              <a:off x="3395" y="2883"/>
              <a:ext cx="0" cy="91"/>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8" name="Line 54"/>
            <p:cNvSpPr>
              <a:spLocks noChangeShapeType="true"/>
            </p:cNvSpPr>
            <p:nvPr/>
          </p:nvSpPr>
          <p:spPr bwMode="auto">
            <a:xfrm rot="5400000" flipH="true" flipV="true">
              <a:off x="3674" y="2670"/>
              <a:ext cx="1" cy="4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9" name="Line 55"/>
            <p:cNvSpPr>
              <a:spLocks noChangeShapeType="true"/>
            </p:cNvSpPr>
            <p:nvPr/>
          </p:nvSpPr>
          <p:spPr bwMode="auto">
            <a:xfrm rot="16200000" flipH="true">
              <a:off x="3393" y="264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0" name="Line 56"/>
            <p:cNvSpPr>
              <a:spLocks noChangeShapeType="true"/>
            </p:cNvSpPr>
            <p:nvPr/>
          </p:nvSpPr>
          <p:spPr bwMode="auto">
            <a:xfrm flipV="true">
              <a:off x="3765" y="1587"/>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1" name="Rectangle 57"/>
            <p:cNvSpPr>
              <a:spLocks noChangeArrowheads="true"/>
            </p:cNvSpPr>
            <p:nvPr/>
          </p:nvSpPr>
          <p:spPr bwMode="auto">
            <a:xfrm rot="16200000">
              <a:off x="1140" y="1861"/>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8762" name="Line 58"/>
            <p:cNvSpPr>
              <a:spLocks noChangeShapeType="true"/>
            </p:cNvSpPr>
            <p:nvPr/>
          </p:nvSpPr>
          <p:spPr bwMode="auto">
            <a:xfrm>
              <a:off x="3570" y="1587"/>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Line 59"/>
            <p:cNvSpPr>
              <a:spLocks noChangeShapeType="true"/>
            </p:cNvSpPr>
            <p:nvPr/>
          </p:nvSpPr>
          <p:spPr bwMode="auto">
            <a:xfrm flipH="true">
              <a:off x="1602" y="1587"/>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Rectangle 60"/>
            <p:cNvSpPr>
              <a:spLocks noChangeArrowheads="true"/>
            </p:cNvSpPr>
            <p:nvPr/>
          </p:nvSpPr>
          <p:spPr bwMode="auto">
            <a:xfrm>
              <a:off x="1746" y="1522"/>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28765" name="Rectangle 61"/>
            <p:cNvSpPr>
              <a:spLocks noChangeArrowheads="true"/>
            </p:cNvSpPr>
            <p:nvPr/>
          </p:nvSpPr>
          <p:spPr bwMode="auto">
            <a:xfrm rot="16200000">
              <a:off x="3103" y="2314"/>
              <a:ext cx="13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8766" name="Group 62"/>
            <p:cNvGrpSpPr/>
            <p:nvPr/>
          </p:nvGrpSpPr>
          <p:grpSpPr bwMode="auto">
            <a:xfrm>
              <a:off x="3352" y="2368"/>
              <a:ext cx="348" cy="174"/>
              <a:chOff x="0" y="0"/>
              <a:chExt cx="768" cy="384"/>
            </a:xfrm>
          </p:grpSpPr>
          <p:sp>
            <p:nvSpPr>
              <p:cNvPr id="328767" name="Line 63"/>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Line 64"/>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Line 65"/>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0" name="Line 66"/>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771" name="Line 67"/>
            <p:cNvSpPr>
              <a:spLocks noChangeShapeType="true"/>
            </p:cNvSpPr>
            <p:nvPr/>
          </p:nvSpPr>
          <p:spPr bwMode="auto">
            <a:xfrm rot="16200000" flipH="true">
              <a:off x="3629" y="1834"/>
              <a:ext cx="0" cy="134"/>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2" name="Line 68"/>
            <p:cNvSpPr>
              <a:spLocks noChangeShapeType="true"/>
            </p:cNvSpPr>
            <p:nvPr/>
          </p:nvSpPr>
          <p:spPr bwMode="auto">
            <a:xfrm rot="16200000" flipH="true">
              <a:off x="3632" y="1695"/>
              <a:ext cx="0" cy="138"/>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3" name="Rectangle 69"/>
            <p:cNvSpPr>
              <a:spLocks noChangeArrowheads="true"/>
            </p:cNvSpPr>
            <p:nvPr/>
          </p:nvSpPr>
          <p:spPr bwMode="auto">
            <a:xfrm>
              <a:off x="3442" y="1717"/>
              <a:ext cx="145" cy="111"/>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8774" name="Line 70"/>
            <p:cNvSpPr>
              <a:spLocks noChangeShapeType="true"/>
            </p:cNvSpPr>
            <p:nvPr/>
          </p:nvSpPr>
          <p:spPr bwMode="auto">
            <a:xfrm rot="16200000" flipH="true">
              <a:off x="3395" y="1714"/>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5" name="Line 71"/>
            <p:cNvSpPr>
              <a:spLocks noChangeShapeType="true"/>
            </p:cNvSpPr>
            <p:nvPr/>
          </p:nvSpPr>
          <p:spPr bwMode="auto">
            <a:xfrm rot="16200000" flipH="true">
              <a:off x="3393" y="1853"/>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6" name="Rectangle 72"/>
            <p:cNvSpPr>
              <a:spLocks noChangeArrowheads="true"/>
            </p:cNvSpPr>
            <p:nvPr/>
          </p:nvSpPr>
          <p:spPr bwMode="auto">
            <a:xfrm>
              <a:off x="3440" y="1846"/>
              <a:ext cx="150" cy="10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8777" name="Rectangle 73"/>
            <p:cNvSpPr>
              <a:spLocks noChangeArrowheads="true"/>
            </p:cNvSpPr>
            <p:nvPr/>
          </p:nvSpPr>
          <p:spPr bwMode="auto">
            <a:xfrm rot="16200000">
              <a:off x="2437" y="2320"/>
              <a:ext cx="1324"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8778" name="Rectangle 74"/>
            <p:cNvSpPr>
              <a:spLocks noChangeArrowheads="true"/>
            </p:cNvSpPr>
            <p:nvPr/>
          </p:nvSpPr>
          <p:spPr bwMode="auto">
            <a:xfrm rot="16200000">
              <a:off x="2946" y="2006"/>
              <a:ext cx="695"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8779" name="Line 75"/>
            <p:cNvSpPr>
              <a:spLocks noChangeShapeType="true"/>
            </p:cNvSpPr>
            <p:nvPr/>
          </p:nvSpPr>
          <p:spPr bwMode="auto">
            <a:xfrm rot="16200000" flipH="true">
              <a:off x="3197" y="2265"/>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0" name="Line 76"/>
            <p:cNvSpPr>
              <a:spLocks noChangeShapeType="true"/>
            </p:cNvSpPr>
            <p:nvPr/>
          </p:nvSpPr>
          <p:spPr bwMode="auto">
            <a:xfrm rot="16200000" flipH="true">
              <a:off x="3199" y="2158"/>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1" name="Line 77"/>
            <p:cNvSpPr>
              <a:spLocks noChangeShapeType="true"/>
            </p:cNvSpPr>
            <p:nvPr/>
          </p:nvSpPr>
          <p:spPr bwMode="auto">
            <a:xfrm rot="16200000" flipH="true">
              <a:off x="3197" y="2057"/>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2" name="Line 78"/>
            <p:cNvSpPr>
              <a:spLocks noChangeShapeType="true"/>
            </p:cNvSpPr>
            <p:nvPr/>
          </p:nvSpPr>
          <p:spPr bwMode="auto">
            <a:xfrm rot="16200000" flipH="true">
              <a:off x="3200" y="1960"/>
              <a:ext cx="0" cy="8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3" name="Line 79"/>
            <p:cNvSpPr>
              <a:spLocks noChangeShapeType="true"/>
            </p:cNvSpPr>
            <p:nvPr/>
          </p:nvSpPr>
          <p:spPr bwMode="auto">
            <a:xfrm rot="16200000" flipH="true">
              <a:off x="3197" y="1853"/>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4" name="Line 80"/>
            <p:cNvSpPr>
              <a:spLocks noChangeShapeType="true"/>
            </p:cNvSpPr>
            <p:nvPr/>
          </p:nvSpPr>
          <p:spPr bwMode="auto">
            <a:xfrm rot="16200000" flipH="true">
              <a:off x="3198" y="1713"/>
              <a:ext cx="0" cy="87"/>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5" name="Line 81"/>
            <p:cNvSpPr>
              <a:spLocks noChangeShapeType="true"/>
            </p:cNvSpPr>
            <p:nvPr/>
          </p:nvSpPr>
          <p:spPr bwMode="auto">
            <a:xfrm rot="16200000" flipH="true">
              <a:off x="3392" y="226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6" name="Line 82"/>
            <p:cNvSpPr>
              <a:spLocks noChangeShapeType="true"/>
            </p:cNvSpPr>
            <p:nvPr/>
          </p:nvSpPr>
          <p:spPr bwMode="auto">
            <a:xfrm rot="16200000" flipH="true">
              <a:off x="3392" y="2161"/>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7" name="Line 83"/>
            <p:cNvSpPr>
              <a:spLocks noChangeShapeType="true"/>
            </p:cNvSpPr>
            <p:nvPr/>
          </p:nvSpPr>
          <p:spPr bwMode="auto">
            <a:xfrm rot="16200000" flipH="true">
              <a:off x="3393" y="2058"/>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8" name="Line 84"/>
            <p:cNvSpPr>
              <a:spLocks noChangeShapeType="true"/>
            </p:cNvSpPr>
            <p:nvPr/>
          </p:nvSpPr>
          <p:spPr bwMode="auto">
            <a:xfrm rot="16200000" flipH="true">
              <a:off x="3392" y="195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9" name="Rectangle 85"/>
            <p:cNvSpPr>
              <a:spLocks noChangeArrowheads="true"/>
            </p:cNvSpPr>
            <p:nvPr/>
          </p:nvSpPr>
          <p:spPr bwMode="auto">
            <a:xfrm>
              <a:off x="3440" y="2075"/>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790" name="Rectangle 86"/>
            <p:cNvSpPr>
              <a:spLocks noChangeArrowheads="true"/>
            </p:cNvSpPr>
            <p:nvPr/>
          </p:nvSpPr>
          <p:spPr bwMode="auto">
            <a:xfrm>
              <a:off x="3441" y="1975"/>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791" name="Rectangle 87"/>
            <p:cNvSpPr>
              <a:spLocks noChangeArrowheads="true"/>
            </p:cNvSpPr>
            <p:nvPr/>
          </p:nvSpPr>
          <p:spPr bwMode="auto">
            <a:xfrm>
              <a:off x="3440" y="2177"/>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792" name="Rectangle 88"/>
            <p:cNvSpPr>
              <a:spLocks noChangeArrowheads="true"/>
            </p:cNvSpPr>
            <p:nvPr/>
          </p:nvSpPr>
          <p:spPr bwMode="auto">
            <a:xfrm>
              <a:off x="3441" y="2277"/>
              <a:ext cx="121" cy="7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793" name="Rectangle 89"/>
            <p:cNvSpPr>
              <a:spLocks noChangeArrowheads="true"/>
            </p:cNvSpPr>
            <p:nvPr/>
          </p:nvSpPr>
          <p:spPr bwMode="auto">
            <a:xfrm rot="16200000">
              <a:off x="1884" y="2244"/>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8794" name="Rectangle 90"/>
            <p:cNvSpPr>
              <a:spLocks noChangeArrowheads="true"/>
            </p:cNvSpPr>
            <p:nvPr/>
          </p:nvSpPr>
          <p:spPr bwMode="auto">
            <a:xfrm rot="16200000">
              <a:off x="2209" y="2309"/>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8795" name="Rectangle 91"/>
            <p:cNvSpPr>
              <a:spLocks noChangeArrowheads="true"/>
            </p:cNvSpPr>
            <p:nvPr/>
          </p:nvSpPr>
          <p:spPr bwMode="auto">
            <a:xfrm rot="16200000">
              <a:off x="2448" y="2309"/>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8796" name="Rectangle 92"/>
            <p:cNvSpPr>
              <a:spLocks noChangeArrowheads="true"/>
            </p:cNvSpPr>
            <p:nvPr/>
          </p:nvSpPr>
          <p:spPr bwMode="auto">
            <a:xfrm>
              <a:off x="2202" y="1717"/>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8797" name="Line 93"/>
            <p:cNvSpPr>
              <a:spLocks noChangeShapeType="true"/>
            </p:cNvSpPr>
            <p:nvPr/>
          </p:nvSpPr>
          <p:spPr bwMode="auto">
            <a:xfrm>
              <a:off x="2332" y="184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8" name="Line 94"/>
            <p:cNvSpPr>
              <a:spLocks noChangeShapeType="true"/>
            </p:cNvSpPr>
            <p:nvPr/>
          </p:nvSpPr>
          <p:spPr bwMode="auto">
            <a:xfrm rot="16200000" flipH="true">
              <a:off x="2513" y="2266"/>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9" name="Line 95"/>
            <p:cNvSpPr>
              <a:spLocks noChangeShapeType="true"/>
            </p:cNvSpPr>
            <p:nvPr/>
          </p:nvSpPr>
          <p:spPr bwMode="auto">
            <a:xfrm rot="16200000" flipH="true">
              <a:off x="2766" y="2281"/>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0" name="Line 96"/>
            <p:cNvSpPr>
              <a:spLocks noChangeShapeType="true"/>
            </p:cNvSpPr>
            <p:nvPr/>
          </p:nvSpPr>
          <p:spPr bwMode="auto">
            <a:xfrm rot="16200000" flipH="true">
              <a:off x="2994" y="2292"/>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1" name="Rectangle 97"/>
            <p:cNvSpPr>
              <a:spLocks noChangeArrowheads="true"/>
            </p:cNvSpPr>
            <p:nvPr/>
          </p:nvSpPr>
          <p:spPr bwMode="auto">
            <a:xfrm>
              <a:off x="2202" y="2889"/>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8802" name="Line 98"/>
            <p:cNvSpPr>
              <a:spLocks noChangeShapeType="true"/>
            </p:cNvSpPr>
            <p:nvPr/>
          </p:nvSpPr>
          <p:spPr bwMode="auto">
            <a:xfrm>
              <a:off x="2441" y="2976"/>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3" name="Line 99"/>
            <p:cNvSpPr>
              <a:spLocks noChangeShapeType="true"/>
            </p:cNvSpPr>
            <p:nvPr/>
          </p:nvSpPr>
          <p:spPr bwMode="auto">
            <a:xfrm flipH="true" flipV="true">
              <a:off x="2484" y="2346"/>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4" name="Line 100"/>
            <p:cNvSpPr>
              <a:spLocks noChangeShapeType="true"/>
            </p:cNvSpPr>
            <p:nvPr/>
          </p:nvSpPr>
          <p:spPr bwMode="auto">
            <a:xfrm>
              <a:off x="2321" y="280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805" name="Group 101"/>
            <p:cNvGrpSpPr/>
            <p:nvPr/>
          </p:nvGrpSpPr>
          <p:grpSpPr bwMode="auto">
            <a:xfrm>
              <a:off x="2427" y="2219"/>
              <a:ext cx="169" cy="189"/>
              <a:chOff x="0" y="0"/>
              <a:chExt cx="373" cy="416"/>
            </a:xfrm>
          </p:grpSpPr>
          <p:sp>
            <p:nvSpPr>
              <p:cNvPr id="328806" name="Line 102"/>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7" name="Text Box 103"/>
              <p:cNvSpPr txBox="true">
                <a:spLocks noChangeArrowheads="true"/>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8808" name="Group 104"/>
            <p:cNvGrpSpPr/>
            <p:nvPr/>
          </p:nvGrpSpPr>
          <p:grpSpPr bwMode="auto">
            <a:xfrm>
              <a:off x="2653" y="2222"/>
              <a:ext cx="169" cy="189"/>
              <a:chOff x="0" y="0"/>
              <a:chExt cx="374" cy="416"/>
            </a:xfrm>
          </p:grpSpPr>
          <p:sp>
            <p:nvSpPr>
              <p:cNvPr id="328809" name="Line 105"/>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0" name="Text Box 106"/>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8811" name="Line 107"/>
            <p:cNvSpPr>
              <a:spLocks noChangeShapeType="true"/>
            </p:cNvSpPr>
            <p:nvPr/>
          </p:nvSpPr>
          <p:spPr bwMode="auto">
            <a:xfrm flipH="true">
              <a:off x="2507" y="2318"/>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2" name="Line 108"/>
            <p:cNvSpPr>
              <a:spLocks noChangeShapeType="true"/>
            </p:cNvSpPr>
            <p:nvPr/>
          </p:nvSpPr>
          <p:spPr bwMode="auto">
            <a:xfrm flipH="true">
              <a:off x="2735" y="2320"/>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813" name="Group 109"/>
            <p:cNvGrpSpPr/>
            <p:nvPr/>
          </p:nvGrpSpPr>
          <p:grpSpPr bwMode="auto">
            <a:xfrm>
              <a:off x="1746" y="1652"/>
              <a:ext cx="456" cy="1151"/>
              <a:chOff x="0" y="0"/>
              <a:chExt cx="1008" cy="2544"/>
            </a:xfrm>
          </p:grpSpPr>
          <p:sp>
            <p:nvSpPr>
              <p:cNvPr id="328814" name="Rectangle 110"/>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8815" name="Line 111"/>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6" name="Line 112"/>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7" name="Rectangle 113"/>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8818" name="Line 114"/>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819" name="Rectangle 115"/>
            <p:cNvSpPr>
              <a:spLocks noChangeArrowheads="true"/>
            </p:cNvSpPr>
            <p:nvPr/>
          </p:nvSpPr>
          <p:spPr bwMode="auto">
            <a:xfrm>
              <a:off x="1745" y="1523"/>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28820" name="Rectangle 116"/>
            <p:cNvSpPr>
              <a:spLocks noChangeArrowheads="true"/>
            </p:cNvSpPr>
            <p:nvPr/>
          </p:nvSpPr>
          <p:spPr bwMode="auto">
            <a:xfrm>
              <a:off x="436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21" name="Rectangle 117"/>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8822" name="Rectangle 118"/>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8823" name="Rectangle 119"/>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8824" name="Rectangle 120"/>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8825" name="Rectangle 121"/>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8826" name="Rectangle 122"/>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8827" name="Rectangle 123"/>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8828" name="Rectangle 124"/>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8829" name="Rectangle 125"/>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8830" name="Rectangle 126"/>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8831" name="Rectangle 127"/>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8832" name="Rectangle 128"/>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8833" name="Rectangle 129"/>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8834" name="Rectangle 130"/>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8835" name="Rectangle 131"/>
            <p:cNvSpPr>
              <a:spLocks noChangeArrowheads="true"/>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8836" name="Rectangle 132"/>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8837" name="Rectangle 133"/>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8838" name="Rectangle 134"/>
            <p:cNvSpPr>
              <a:spLocks noChangeArrowheads="true"/>
            </p:cNvSpPr>
            <p:nvPr/>
          </p:nvSpPr>
          <p:spPr bwMode="auto">
            <a:xfrm>
              <a:off x="2790" y="207"/>
              <a:ext cx="176"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8839" name="Rectangle 135"/>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8840" name="Line 136"/>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41" name="Rectangle 137"/>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8842" name="Rectangle 138"/>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8843" name="Rectangle 139"/>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8844" name="Rectangle 140"/>
            <p:cNvSpPr>
              <a:spLocks noChangeArrowheads="true"/>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8845" name="Line 141"/>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46" name="Line 142"/>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47" name="Line 143"/>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48" name="Rectangle 144"/>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8849" name="Rectangle 145"/>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8850" name="Rectangle 146"/>
            <p:cNvSpPr>
              <a:spLocks noChangeArrowheads="true"/>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8851" name="Rectangle 147"/>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8852" name="Rectangle 148"/>
            <p:cNvSpPr>
              <a:spLocks noChangeArrowheads="true"/>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8853" name="Rectangle 149"/>
            <p:cNvSpPr>
              <a:spLocks noChangeArrowheads="true"/>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8854" name="Rectangle 150"/>
            <p:cNvSpPr>
              <a:spLocks noChangeArrowheads="true"/>
            </p:cNvSpPr>
            <p:nvPr/>
          </p:nvSpPr>
          <p:spPr bwMode="auto">
            <a:xfrm>
              <a:off x="4157" y="207"/>
              <a:ext cx="128"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8855" name="Rectangle 151"/>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8856" name="Rectangle 152"/>
            <p:cNvSpPr>
              <a:spLocks noChangeArrowheads="true"/>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8857" name="Rectangle 153"/>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8858" name="Rectangle 154"/>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8859" name="Rectangle 155"/>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8860" name="Rectangle 156"/>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8861" name="Rectangle 157"/>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8862" name="Group 158"/>
            <p:cNvGrpSpPr/>
            <p:nvPr/>
          </p:nvGrpSpPr>
          <p:grpSpPr bwMode="auto">
            <a:xfrm>
              <a:off x="144" y="530"/>
              <a:ext cx="4582" cy="2505"/>
              <a:chOff x="0" y="0"/>
              <a:chExt cx="4582" cy="2505"/>
            </a:xfrm>
          </p:grpSpPr>
          <p:sp>
            <p:nvSpPr>
              <p:cNvPr id="328863" name="Text Box 159"/>
              <p:cNvSpPr txBox="true">
                <a:spLocks noChangeArrowheads="true"/>
              </p:cNvSpPr>
              <p:nvPr/>
            </p:nvSpPr>
            <p:spPr bwMode="auto">
              <a:xfrm>
                <a:off x="0" y="0"/>
                <a:ext cx="4582" cy="10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latin typeface="Trebuchet MS" panose="020B0603020202020204" pitchFamily="34" charset="0"/>
                    <a:ea typeface="宋体" panose="02010600030101010101" pitchFamily="2" charset="-122"/>
                  </a:rPr>
                  <a:t>Ex: Execute</a:t>
                </a:r>
                <a:endParaRPr lang="en-US" altLang="zh-CN" sz="3200">
                  <a:latin typeface="Trebuchet MS" panose="020B0603020202020204" pitchFamily="34" charset="0"/>
                  <a:ea typeface="宋体" panose="02010600030101010101" pitchFamily="2" charset="-122"/>
                </a:endParaRPr>
              </a:p>
              <a:p>
                <a:r>
                  <a:rPr lang="en-US" altLang="zh-CN" sz="3200">
                    <a:latin typeface="Trebuchet MS" panose="020B0603020202020204" pitchFamily="34" charset="0"/>
                    <a:ea typeface="宋体" panose="02010600030101010101" pitchFamily="2" charset="-122"/>
                  </a:rPr>
                  <a:t>	</a:t>
                </a:r>
                <a:r>
                  <a:rPr lang="en-US" altLang="zh-CN" sz="2800">
                    <a:latin typeface="Trebuchet MS" panose="020B0603020202020204" pitchFamily="34" charset="0"/>
                    <a:ea typeface="宋体" panose="02010600030101010101" pitchFamily="2" charset="-122"/>
                  </a:rPr>
                  <a:t>Execute the uOPs on the appropriate</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execution port.</a:t>
                </a:r>
                <a:endParaRPr lang="en-US" altLang="zh-CN" sz="2800">
                  <a:latin typeface="Trebuchet MS" panose="020B0603020202020204" pitchFamily="34" charset="0"/>
                  <a:ea typeface="宋体" panose="02010600030101010101" pitchFamily="2" charset="-122"/>
                </a:endParaRPr>
              </a:p>
            </p:txBody>
          </p:sp>
          <p:grpSp>
            <p:nvGrpSpPr>
              <p:cNvPr id="328864" name="Group 160"/>
              <p:cNvGrpSpPr/>
              <p:nvPr/>
            </p:nvGrpSpPr>
            <p:grpSpPr bwMode="auto">
              <a:xfrm>
                <a:off x="3286" y="1182"/>
                <a:ext cx="218" cy="1323"/>
                <a:chOff x="0" y="0"/>
                <a:chExt cx="218" cy="1323"/>
              </a:xfrm>
            </p:grpSpPr>
            <p:sp>
              <p:nvSpPr>
                <p:cNvPr id="328865" name="Rectangle 161"/>
                <p:cNvSpPr>
                  <a:spLocks noChangeArrowheads="true"/>
                </p:cNvSpPr>
                <p:nvPr/>
              </p:nvSpPr>
              <p:spPr bwMode="auto">
                <a:xfrm>
                  <a:off x="5" y="1081"/>
                  <a:ext cx="207" cy="242"/>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8866" name="Rectangle 162"/>
                <p:cNvSpPr>
                  <a:spLocks noChangeArrowheads="true"/>
                </p:cNvSpPr>
                <p:nvPr/>
              </p:nvSpPr>
              <p:spPr bwMode="auto">
                <a:xfrm>
                  <a:off x="3" y="897"/>
                  <a:ext cx="215" cy="142"/>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8867" name="Rectangle 163"/>
                <p:cNvSpPr>
                  <a:spLocks noChangeArrowheads="true"/>
                </p:cNvSpPr>
                <p:nvPr/>
              </p:nvSpPr>
              <p:spPr bwMode="auto">
                <a:xfrm>
                  <a:off x="2" y="0"/>
                  <a:ext cx="145" cy="111"/>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8868" name="Rectangle 164"/>
                <p:cNvSpPr>
                  <a:spLocks noChangeArrowheads="true"/>
                </p:cNvSpPr>
                <p:nvPr/>
              </p:nvSpPr>
              <p:spPr bwMode="auto">
                <a:xfrm>
                  <a:off x="0" y="129"/>
                  <a:ext cx="150" cy="107"/>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8869" name="Rectangle 165"/>
                <p:cNvSpPr>
                  <a:spLocks noChangeArrowheads="true"/>
                </p:cNvSpPr>
                <p:nvPr/>
              </p:nvSpPr>
              <p:spPr bwMode="auto">
                <a:xfrm>
                  <a:off x="0" y="358"/>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870" name="Rectangle 166"/>
                <p:cNvSpPr>
                  <a:spLocks noChangeArrowheads="true"/>
                </p:cNvSpPr>
                <p:nvPr/>
              </p:nvSpPr>
              <p:spPr bwMode="auto">
                <a:xfrm>
                  <a:off x="1" y="258"/>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871" name="Rectangle 167"/>
                <p:cNvSpPr>
                  <a:spLocks noChangeArrowheads="true"/>
                </p:cNvSpPr>
                <p:nvPr/>
              </p:nvSpPr>
              <p:spPr bwMode="auto">
                <a:xfrm>
                  <a:off x="0" y="460"/>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8872" name="Rectangle 168"/>
                <p:cNvSpPr>
                  <a:spLocks noChangeArrowheads="true"/>
                </p:cNvSpPr>
                <p:nvPr/>
              </p:nvSpPr>
              <p:spPr bwMode="auto">
                <a:xfrm>
                  <a:off x="1" y="560"/>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grpSp>
      </p:grpSp>
      <p:sp>
        <p:nvSpPr>
          <p:cNvPr id="2" name="日期占位符 1"/>
          <p:cNvSpPr>
            <a:spLocks noGrp="true"/>
          </p:cNvSpPr>
          <p:nvPr>
            <p:ph type="dt" sz="half" idx="10"/>
          </p:nvPr>
        </p:nvSpPr>
        <p:spPr/>
        <p:txBody>
          <a:bodyPr/>
          <a:lstStyle/>
          <a:p>
            <a:fld id="{BF6E92B1-3A03-48BA-8B1A-AD8351D6033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897" name="Rectangle 169"/>
          <p:cNvSpPr>
            <a:spLocks noGrp="true" noChangeArrowheads="true"/>
          </p:cNvSpPr>
          <p:nvPr>
            <p:ph type="title"/>
          </p:nvPr>
        </p:nvSpPr>
        <p:spPr/>
        <p:txBody>
          <a:bodyPr/>
          <a:lstStyle/>
          <a:p>
            <a:r>
              <a:rPr lang="en-US" altLang="zh-CN"/>
              <a:t>Hyper Pipelined Technology 11/13</a:t>
            </a:r>
            <a:endParaRPr lang="en-US" altLang="zh-CN"/>
          </a:p>
        </p:txBody>
      </p:sp>
      <p:sp>
        <p:nvSpPr>
          <p:cNvPr id="329730"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1"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2"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3"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4"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5"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9736" name="Group 8"/>
          <p:cNvGrpSpPr/>
          <p:nvPr/>
        </p:nvGrpSpPr>
        <p:grpSpPr bwMode="auto">
          <a:xfrm>
            <a:off x="228600" y="1628775"/>
            <a:ext cx="8688388" cy="4467225"/>
            <a:chOff x="0" y="0"/>
            <a:chExt cx="5473" cy="3057"/>
          </a:xfrm>
        </p:grpSpPr>
        <p:sp>
          <p:nvSpPr>
            <p:cNvPr id="329737" name="Rectangle 9"/>
            <p:cNvSpPr>
              <a:spLocks noChangeArrowheads="true"/>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8" name="Rectangle 10"/>
            <p:cNvSpPr>
              <a:spLocks noChangeArrowheads="true"/>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9" name="Rectangle 11"/>
            <p:cNvSpPr>
              <a:spLocks noChangeArrowheads="true"/>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40" name="Rectangle 12"/>
            <p:cNvSpPr>
              <a:spLocks noChangeArrowheads="true"/>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41" name="Rectangle 13"/>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9742" name="Line 14"/>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3" name="Line 15"/>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4" name="Line 16"/>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5" name="Line 17"/>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6" name="Line 18"/>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7" name="Line 19"/>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8" name="Line 20"/>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49" name="Line 21"/>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0" name="Line 22"/>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1" name="Line 23"/>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2" name="Line 24"/>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3" name="Line 25"/>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4" name="Line 26"/>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5" name="Line 27"/>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56" name="Line 28"/>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9757" name="Group 29"/>
            <p:cNvGrpSpPr/>
            <p:nvPr/>
          </p:nvGrpSpPr>
          <p:grpSpPr bwMode="auto">
            <a:xfrm>
              <a:off x="279" y="6"/>
              <a:ext cx="3" cy="381"/>
              <a:chOff x="0" y="0"/>
              <a:chExt cx="3" cy="381"/>
            </a:xfrm>
          </p:grpSpPr>
          <p:grpSp>
            <p:nvGrpSpPr>
              <p:cNvPr id="329758" name="Group 30"/>
              <p:cNvGrpSpPr/>
              <p:nvPr/>
            </p:nvGrpSpPr>
            <p:grpSpPr bwMode="auto">
              <a:xfrm>
                <a:off x="0" y="0"/>
                <a:ext cx="3" cy="381"/>
                <a:chOff x="0" y="0"/>
                <a:chExt cx="3" cy="381"/>
              </a:xfrm>
            </p:grpSpPr>
            <p:sp>
              <p:nvSpPr>
                <p:cNvPr id="329759" name="Line 31"/>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60" name="Line 32"/>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61" name="Line 33"/>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9762" name="Line 34"/>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9763" name="Group 35"/>
            <p:cNvGrpSpPr/>
            <p:nvPr/>
          </p:nvGrpSpPr>
          <p:grpSpPr bwMode="auto">
            <a:xfrm>
              <a:off x="828" y="11"/>
              <a:ext cx="3" cy="381"/>
              <a:chOff x="0" y="0"/>
              <a:chExt cx="3" cy="381"/>
            </a:xfrm>
          </p:grpSpPr>
          <p:grpSp>
            <p:nvGrpSpPr>
              <p:cNvPr id="329764" name="Group 36"/>
              <p:cNvGrpSpPr/>
              <p:nvPr/>
            </p:nvGrpSpPr>
            <p:grpSpPr bwMode="auto">
              <a:xfrm>
                <a:off x="0" y="0"/>
                <a:ext cx="3" cy="381"/>
                <a:chOff x="0" y="0"/>
                <a:chExt cx="3" cy="381"/>
              </a:xfrm>
            </p:grpSpPr>
            <p:sp>
              <p:nvSpPr>
                <p:cNvPr id="329765" name="Line 37"/>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66" name="Line 38"/>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67" name="Line 39"/>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9768" name="Line 40"/>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9769" name="Line 41"/>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9770" name="Group 42"/>
            <p:cNvGrpSpPr/>
            <p:nvPr/>
          </p:nvGrpSpPr>
          <p:grpSpPr bwMode="auto">
            <a:xfrm>
              <a:off x="1914" y="11"/>
              <a:ext cx="3" cy="381"/>
              <a:chOff x="0" y="0"/>
              <a:chExt cx="3" cy="381"/>
            </a:xfrm>
          </p:grpSpPr>
          <p:grpSp>
            <p:nvGrpSpPr>
              <p:cNvPr id="329771" name="Group 43"/>
              <p:cNvGrpSpPr/>
              <p:nvPr/>
            </p:nvGrpSpPr>
            <p:grpSpPr bwMode="auto">
              <a:xfrm>
                <a:off x="0" y="0"/>
                <a:ext cx="3" cy="381"/>
                <a:chOff x="0" y="0"/>
                <a:chExt cx="3" cy="381"/>
              </a:xfrm>
            </p:grpSpPr>
            <p:sp>
              <p:nvSpPr>
                <p:cNvPr id="329772" name="Line 44"/>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73" name="Line 45"/>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774" name="Line 46"/>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9775" name="Line 47"/>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9776" name="Group 48"/>
            <p:cNvGrpSpPr/>
            <p:nvPr/>
          </p:nvGrpSpPr>
          <p:grpSpPr bwMode="auto">
            <a:xfrm>
              <a:off x="3153" y="2499"/>
              <a:ext cx="547" cy="542"/>
              <a:chOff x="0" y="0"/>
              <a:chExt cx="1210" cy="1200"/>
            </a:xfrm>
          </p:grpSpPr>
          <p:sp>
            <p:nvSpPr>
              <p:cNvPr id="329777" name="Rectangle 49"/>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9778" name="Rectangle 50"/>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9779" name="Rectangle 51"/>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9780" name="Line 52"/>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1" name="Line 53"/>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2" name="Line 54"/>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3" name="Line 55"/>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4" name="Line 56"/>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85" name="Line 57"/>
            <p:cNvSpPr>
              <a:spLocks noChangeShapeType="true"/>
            </p:cNvSpPr>
            <p:nvPr/>
          </p:nvSpPr>
          <p:spPr bwMode="auto">
            <a:xfrm flipV="true">
              <a:off x="3765" y="1587"/>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6" name="Rectangle 58"/>
            <p:cNvSpPr>
              <a:spLocks noChangeArrowheads="true"/>
            </p:cNvSpPr>
            <p:nvPr/>
          </p:nvSpPr>
          <p:spPr bwMode="auto">
            <a:xfrm rot="16200000">
              <a:off x="1140" y="1861"/>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9787" name="Line 59"/>
            <p:cNvSpPr>
              <a:spLocks noChangeShapeType="true"/>
            </p:cNvSpPr>
            <p:nvPr/>
          </p:nvSpPr>
          <p:spPr bwMode="auto">
            <a:xfrm>
              <a:off x="3570" y="1587"/>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8" name="Line 60"/>
            <p:cNvSpPr>
              <a:spLocks noChangeShapeType="true"/>
            </p:cNvSpPr>
            <p:nvPr/>
          </p:nvSpPr>
          <p:spPr bwMode="auto">
            <a:xfrm flipH="true">
              <a:off x="1602" y="1587"/>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9" name="Rectangle 61"/>
            <p:cNvSpPr>
              <a:spLocks noChangeArrowheads="true"/>
            </p:cNvSpPr>
            <p:nvPr/>
          </p:nvSpPr>
          <p:spPr bwMode="auto">
            <a:xfrm>
              <a:off x="1746" y="1522"/>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9790" name="Group 62"/>
            <p:cNvGrpSpPr/>
            <p:nvPr/>
          </p:nvGrpSpPr>
          <p:grpSpPr bwMode="auto">
            <a:xfrm>
              <a:off x="3352" y="1717"/>
              <a:ext cx="478" cy="1324"/>
              <a:chOff x="0" y="0"/>
              <a:chExt cx="1056" cy="2928"/>
            </a:xfrm>
          </p:grpSpPr>
          <p:grpSp>
            <p:nvGrpSpPr>
              <p:cNvPr id="329791" name="Group 63"/>
              <p:cNvGrpSpPr/>
              <p:nvPr/>
            </p:nvGrpSpPr>
            <p:grpSpPr bwMode="auto">
              <a:xfrm>
                <a:off x="0" y="0"/>
                <a:ext cx="1056" cy="2928"/>
                <a:chOff x="0" y="0"/>
                <a:chExt cx="1056" cy="2928"/>
              </a:xfrm>
            </p:grpSpPr>
            <p:sp>
              <p:nvSpPr>
                <p:cNvPr id="329792" name="Rectangle 64"/>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9793" name="Group 65"/>
                <p:cNvGrpSpPr/>
                <p:nvPr/>
              </p:nvGrpSpPr>
              <p:grpSpPr bwMode="auto">
                <a:xfrm>
                  <a:off x="0" y="1440"/>
                  <a:ext cx="768" cy="384"/>
                  <a:chOff x="0" y="0"/>
                  <a:chExt cx="768" cy="384"/>
                </a:xfrm>
              </p:grpSpPr>
              <p:sp>
                <p:nvSpPr>
                  <p:cNvPr id="329794" name="Line 66"/>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5" name="Line 67"/>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6" name="Line 68"/>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7" name="Line 69"/>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98" name="Line 70"/>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9" name="Line 71"/>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0" name="Rectangle 72"/>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9801" name="Line 73"/>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2" name="Line 74"/>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803" name="Rectangle 75"/>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29804" name="Group 76"/>
            <p:cNvGrpSpPr/>
            <p:nvPr/>
          </p:nvGrpSpPr>
          <p:grpSpPr bwMode="auto">
            <a:xfrm>
              <a:off x="3048" y="1733"/>
              <a:ext cx="514" cy="1324"/>
              <a:chOff x="0" y="0"/>
              <a:chExt cx="1136" cy="2928"/>
            </a:xfrm>
          </p:grpSpPr>
          <p:sp>
            <p:nvSpPr>
              <p:cNvPr id="329805" name="Rectangle 77"/>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9806" name="Rectangle 78"/>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9807" name="Line 79"/>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8" name="Line 80"/>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9" name="Line 81"/>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0" name="Line 82"/>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1" name="Line 83"/>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2" name="Line 84"/>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3" name="Line 85"/>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4" name="Line 86"/>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5" name="Line 87"/>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6" name="Line 88"/>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7" name="Rectangle 89"/>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9818" name="Rectangle 90"/>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9819" name="Rectangle 91"/>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9820" name="Rectangle 92"/>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29821" name="Rectangle 93"/>
            <p:cNvSpPr>
              <a:spLocks noChangeArrowheads="true"/>
            </p:cNvSpPr>
            <p:nvPr/>
          </p:nvSpPr>
          <p:spPr bwMode="auto">
            <a:xfrm rot="16200000">
              <a:off x="1884" y="2244"/>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9822" name="Rectangle 94"/>
            <p:cNvSpPr>
              <a:spLocks noChangeArrowheads="true"/>
            </p:cNvSpPr>
            <p:nvPr/>
          </p:nvSpPr>
          <p:spPr bwMode="auto">
            <a:xfrm rot="16200000">
              <a:off x="2209" y="2309"/>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9823" name="Rectangle 95"/>
            <p:cNvSpPr>
              <a:spLocks noChangeArrowheads="true"/>
            </p:cNvSpPr>
            <p:nvPr/>
          </p:nvSpPr>
          <p:spPr bwMode="auto">
            <a:xfrm rot="16200000">
              <a:off x="2448" y="2309"/>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9824" name="Rectangle 96"/>
            <p:cNvSpPr>
              <a:spLocks noChangeArrowheads="true"/>
            </p:cNvSpPr>
            <p:nvPr/>
          </p:nvSpPr>
          <p:spPr bwMode="auto">
            <a:xfrm>
              <a:off x="2202" y="1717"/>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9825" name="Line 97"/>
            <p:cNvSpPr>
              <a:spLocks noChangeShapeType="true"/>
            </p:cNvSpPr>
            <p:nvPr/>
          </p:nvSpPr>
          <p:spPr bwMode="auto">
            <a:xfrm>
              <a:off x="2332" y="184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6" name="Line 98"/>
            <p:cNvSpPr>
              <a:spLocks noChangeShapeType="true"/>
            </p:cNvSpPr>
            <p:nvPr/>
          </p:nvSpPr>
          <p:spPr bwMode="auto">
            <a:xfrm rot="16200000" flipH="true">
              <a:off x="2513" y="2266"/>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7" name="Line 99"/>
            <p:cNvSpPr>
              <a:spLocks noChangeShapeType="true"/>
            </p:cNvSpPr>
            <p:nvPr/>
          </p:nvSpPr>
          <p:spPr bwMode="auto">
            <a:xfrm rot="16200000" flipH="true">
              <a:off x="2766" y="2281"/>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8" name="Line 100"/>
            <p:cNvSpPr>
              <a:spLocks noChangeShapeType="true"/>
            </p:cNvSpPr>
            <p:nvPr/>
          </p:nvSpPr>
          <p:spPr bwMode="auto">
            <a:xfrm rot="16200000" flipH="true">
              <a:off x="2994" y="2292"/>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9" name="Rectangle 101"/>
            <p:cNvSpPr>
              <a:spLocks noChangeArrowheads="true"/>
            </p:cNvSpPr>
            <p:nvPr/>
          </p:nvSpPr>
          <p:spPr bwMode="auto">
            <a:xfrm>
              <a:off x="2202" y="2889"/>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9830" name="Line 102"/>
            <p:cNvSpPr>
              <a:spLocks noChangeShapeType="true"/>
            </p:cNvSpPr>
            <p:nvPr/>
          </p:nvSpPr>
          <p:spPr bwMode="auto">
            <a:xfrm>
              <a:off x="2441" y="2976"/>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1" name="Line 103"/>
            <p:cNvSpPr>
              <a:spLocks noChangeShapeType="true"/>
            </p:cNvSpPr>
            <p:nvPr/>
          </p:nvSpPr>
          <p:spPr bwMode="auto">
            <a:xfrm flipH="true" flipV="true">
              <a:off x="2484" y="2346"/>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2" name="Line 104"/>
            <p:cNvSpPr>
              <a:spLocks noChangeShapeType="true"/>
            </p:cNvSpPr>
            <p:nvPr/>
          </p:nvSpPr>
          <p:spPr bwMode="auto">
            <a:xfrm>
              <a:off x="2321" y="280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833" name="Group 105"/>
            <p:cNvGrpSpPr/>
            <p:nvPr/>
          </p:nvGrpSpPr>
          <p:grpSpPr bwMode="auto">
            <a:xfrm>
              <a:off x="2427" y="2219"/>
              <a:ext cx="169" cy="189"/>
              <a:chOff x="0" y="0"/>
              <a:chExt cx="373" cy="416"/>
            </a:xfrm>
          </p:grpSpPr>
          <p:sp>
            <p:nvSpPr>
              <p:cNvPr id="329834" name="Line 106"/>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5" name="Text Box 107"/>
              <p:cNvSpPr txBox="true">
                <a:spLocks noChangeArrowheads="true"/>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9836" name="Group 108"/>
            <p:cNvGrpSpPr/>
            <p:nvPr/>
          </p:nvGrpSpPr>
          <p:grpSpPr bwMode="auto">
            <a:xfrm>
              <a:off x="2653" y="2222"/>
              <a:ext cx="169" cy="189"/>
              <a:chOff x="0" y="0"/>
              <a:chExt cx="374" cy="416"/>
            </a:xfrm>
          </p:grpSpPr>
          <p:sp>
            <p:nvSpPr>
              <p:cNvPr id="329837" name="Line 109"/>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8" name="Text Box 110"/>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9839" name="Line 111"/>
            <p:cNvSpPr>
              <a:spLocks noChangeShapeType="true"/>
            </p:cNvSpPr>
            <p:nvPr/>
          </p:nvSpPr>
          <p:spPr bwMode="auto">
            <a:xfrm flipH="true">
              <a:off x="2507" y="2318"/>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0" name="Line 112"/>
            <p:cNvSpPr>
              <a:spLocks noChangeShapeType="true"/>
            </p:cNvSpPr>
            <p:nvPr/>
          </p:nvSpPr>
          <p:spPr bwMode="auto">
            <a:xfrm flipH="true">
              <a:off x="2735" y="2320"/>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841" name="Group 113"/>
            <p:cNvGrpSpPr/>
            <p:nvPr/>
          </p:nvGrpSpPr>
          <p:grpSpPr bwMode="auto">
            <a:xfrm>
              <a:off x="1746" y="1652"/>
              <a:ext cx="456" cy="1151"/>
              <a:chOff x="0" y="0"/>
              <a:chExt cx="1008" cy="2544"/>
            </a:xfrm>
          </p:grpSpPr>
          <p:sp>
            <p:nvSpPr>
              <p:cNvPr id="329842" name="Rectangle 114"/>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9843" name="Line 115"/>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4" name="Line 116"/>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5" name="Rectangle 117"/>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9846" name="Line 118"/>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847" name="Rectangle 119"/>
            <p:cNvSpPr>
              <a:spLocks noChangeArrowheads="true"/>
            </p:cNvSpPr>
            <p:nvPr/>
          </p:nvSpPr>
          <p:spPr bwMode="auto">
            <a:xfrm>
              <a:off x="1745" y="1523"/>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29848" name="Rectangle 120"/>
            <p:cNvSpPr>
              <a:spLocks noChangeArrowheads="true"/>
            </p:cNvSpPr>
            <p:nvPr/>
          </p:nvSpPr>
          <p:spPr bwMode="auto">
            <a:xfrm>
              <a:off x="460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9" name="Rectangle 121"/>
            <p:cNvSpPr>
              <a:spLocks noChangeArrowheads="true"/>
            </p:cNvSpPr>
            <p:nvPr/>
          </p:nvSpPr>
          <p:spPr bwMode="auto">
            <a:xfrm>
              <a:off x="40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9850" name="Rectangle 122"/>
            <p:cNvSpPr>
              <a:spLocks noChangeArrowheads="true"/>
            </p:cNvSpPr>
            <p:nvPr/>
          </p:nvSpPr>
          <p:spPr bwMode="auto">
            <a:xfrm>
              <a:off x="67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9851" name="Rectangle 123"/>
            <p:cNvSpPr>
              <a:spLocks noChangeArrowheads="true"/>
            </p:cNvSpPr>
            <p:nvPr/>
          </p:nvSpPr>
          <p:spPr bwMode="auto">
            <a:xfrm>
              <a:off x="94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9852" name="Rectangle 124"/>
            <p:cNvSpPr>
              <a:spLocks noChangeArrowheads="true"/>
            </p:cNvSpPr>
            <p:nvPr/>
          </p:nvSpPr>
          <p:spPr bwMode="auto">
            <a:xfrm>
              <a:off x="122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9853" name="Rectangle 125"/>
            <p:cNvSpPr>
              <a:spLocks noChangeArrowheads="true"/>
            </p:cNvSpPr>
            <p:nvPr/>
          </p:nvSpPr>
          <p:spPr bwMode="auto">
            <a:xfrm>
              <a:off x="149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9854" name="Rectangle 126"/>
            <p:cNvSpPr>
              <a:spLocks noChangeArrowheads="true"/>
            </p:cNvSpPr>
            <p:nvPr/>
          </p:nvSpPr>
          <p:spPr bwMode="auto">
            <a:xfrm>
              <a:off x="176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9855" name="Rectangle 127"/>
            <p:cNvSpPr>
              <a:spLocks noChangeArrowheads="true"/>
            </p:cNvSpPr>
            <p:nvPr/>
          </p:nvSpPr>
          <p:spPr bwMode="auto">
            <a:xfrm>
              <a:off x="203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9856" name="Rectangle 128"/>
            <p:cNvSpPr>
              <a:spLocks noChangeArrowheads="true"/>
            </p:cNvSpPr>
            <p:nvPr/>
          </p:nvSpPr>
          <p:spPr bwMode="auto">
            <a:xfrm>
              <a:off x="231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9857" name="Rectangle 129"/>
            <p:cNvSpPr>
              <a:spLocks noChangeArrowheads="true"/>
            </p:cNvSpPr>
            <p:nvPr/>
          </p:nvSpPr>
          <p:spPr bwMode="auto">
            <a:xfrm>
              <a:off x="256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9858" name="Rectangle 130"/>
            <p:cNvSpPr>
              <a:spLocks noChangeArrowheads="true"/>
            </p:cNvSpPr>
            <p:nvPr/>
          </p:nvSpPr>
          <p:spPr bwMode="auto">
            <a:xfrm>
              <a:off x="283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9859" name="Rectangle 131"/>
            <p:cNvSpPr>
              <a:spLocks noChangeArrowheads="true"/>
            </p:cNvSpPr>
            <p:nvPr/>
          </p:nvSpPr>
          <p:spPr bwMode="auto">
            <a:xfrm>
              <a:off x="3112"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9860" name="Rectangle 132"/>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9861" name="Rectangle 133"/>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9862" name="Rectangle 134"/>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9863" name="Rectangle 135"/>
            <p:cNvSpPr>
              <a:spLocks noChangeArrowheads="true"/>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9864" name="Rectangle 136"/>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9865" name="Rectangle 137"/>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9866" name="Rectangle 138"/>
            <p:cNvSpPr>
              <a:spLocks noChangeArrowheads="true"/>
            </p:cNvSpPr>
            <p:nvPr/>
          </p:nvSpPr>
          <p:spPr bwMode="auto">
            <a:xfrm>
              <a:off x="2790" y="207"/>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9867" name="Rectangle 139"/>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9868" name="Line 140"/>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869" name="Rectangle 141"/>
            <p:cNvSpPr>
              <a:spLocks noChangeArrowheads="true"/>
            </p:cNvSpPr>
            <p:nvPr/>
          </p:nvSpPr>
          <p:spPr bwMode="auto">
            <a:xfrm>
              <a:off x="338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9870" name="Rectangle 142"/>
            <p:cNvSpPr>
              <a:spLocks noChangeArrowheads="true"/>
            </p:cNvSpPr>
            <p:nvPr/>
          </p:nvSpPr>
          <p:spPr bwMode="auto">
            <a:xfrm>
              <a:off x="3658"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9871" name="Rectangle 143"/>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9872" name="Rectangle 144"/>
            <p:cNvSpPr>
              <a:spLocks noChangeArrowheads="true"/>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9873" name="Line 145"/>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874" name="Line 14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875" name="Line 14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876" name="Rectangle 148"/>
            <p:cNvSpPr>
              <a:spLocks noChangeArrowheads="true"/>
            </p:cNvSpPr>
            <p:nvPr/>
          </p:nvSpPr>
          <p:spPr bwMode="auto">
            <a:xfrm>
              <a:off x="3886"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9877" name="Rectangle 149"/>
            <p:cNvSpPr>
              <a:spLocks noChangeArrowheads="true"/>
            </p:cNvSpPr>
            <p:nvPr/>
          </p:nvSpPr>
          <p:spPr bwMode="auto">
            <a:xfrm>
              <a:off x="415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9878" name="Rectangle 150"/>
            <p:cNvSpPr>
              <a:spLocks noChangeArrowheads="true"/>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9879" name="Rectangle 151"/>
            <p:cNvSpPr>
              <a:spLocks noChangeArrowheads="true"/>
            </p:cNvSpPr>
            <p:nvPr/>
          </p:nvSpPr>
          <p:spPr bwMode="auto">
            <a:xfrm>
              <a:off x="469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9880" name="Rectangle 152"/>
            <p:cNvSpPr>
              <a:spLocks noChangeArrowheads="true"/>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9881" name="Rectangle 153"/>
            <p:cNvSpPr>
              <a:spLocks noChangeArrowheads="true"/>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9882" name="Rectangle 154"/>
            <p:cNvSpPr>
              <a:spLocks noChangeArrowheads="true"/>
            </p:cNvSpPr>
            <p:nvPr/>
          </p:nvSpPr>
          <p:spPr bwMode="auto">
            <a:xfrm>
              <a:off x="4157" y="207"/>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9883" name="Rectangle 155"/>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9884" name="Rectangle 156"/>
            <p:cNvSpPr>
              <a:spLocks noChangeArrowheads="true"/>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9885" name="Rectangle 157"/>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9886" name="Rectangle 158"/>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9887" name="Rectangle 159"/>
            <p:cNvSpPr>
              <a:spLocks noChangeArrowheads="true"/>
            </p:cNvSpPr>
            <p:nvPr/>
          </p:nvSpPr>
          <p:spPr bwMode="auto">
            <a:xfrm>
              <a:off x="3886" y="207"/>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9888" name="Rectangle 160"/>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9889" name="Rectangle 161"/>
            <p:cNvSpPr>
              <a:spLocks noChangeArrowheads="true"/>
            </p:cNvSpPr>
            <p:nvPr/>
          </p:nvSpPr>
          <p:spPr bwMode="auto">
            <a:xfrm>
              <a:off x="13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9890" name="Group 162"/>
            <p:cNvGrpSpPr/>
            <p:nvPr/>
          </p:nvGrpSpPr>
          <p:grpSpPr bwMode="auto">
            <a:xfrm>
              <a:off x="144" y="600"/>
              <a:ext cx="4882" cy="1785"/>
              <a:chOff x="0" y="0"/>
              <a:chExt cx="4882" cy="1785"/>
            </a:xfrm>
          </p:grpSpPr>
          <p:sp>
            <p:nvSpPr>
              <p:cNvPr id="329891" name="Text Box 163"/>
              <p:cNvSpPr txBox="true">
                <a:spLocks noChangeArrowheads="true"/>
              </p:cNvSpPr>
              <p:nvPr/>
            </p:nvSpPr>
            <p:spPr bwMode="auto">
              <a:xfrm>
                <a:off x="0" y="0"/>
                <a:ext cx="4882" cy="8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Flgs:	Flags</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Compute flags (zero, negative, etc..).  These</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are typically the input to a branch instruction.</a:t>
                </a:r>
                <a:endParaRPr lang="en-US" altLang="zh-CN" sz="2400">
                  <a:latin typeface="Trebuchet MS" panose="020B0603020202020204" pitchFamily="34" charset="0"/>
                  <a:ea typeface="宋体" panose="02010600030101010101" pitchFamily="2" charset="-122"/>
                </a:endParaRPr>
              </a:p>
            </p:txBody>
          </p:sp>
          <p:grpSp>
            <p:nvGrpSpPr>
              <p:cNvPr id="329892" name="Group 164"/>
              <p:cNvGrpSpPr/>
              <p:nvPr/>
            </p:nvGrpSpPr>
            <p:grpSpPr bwMode="auto">
              <a:xfrm>
                <a:off x="3286" y="1409"/>
                <a:ext cx="122" cy="376"/>
                <a:chOff x="0" y="0"/>
                <a:chExt cx="122" cy="376"/>
              </a:xfrm>
            </p:grpSpPr>
            <p:sp>
              <p:nvSpPr>
                <p:cNvPr id="329893" name="Rectangle 165"/>
                <p:cNvSpPr>
                  <a:spLocks noChangeArrowheads="true"/>
                </p:cNvSpPr>
                <p:nvPr/>
              </p:nvSpPr>
              <p:spPr bwMode="auto">
                <a:xfrm>
                  <a:off x="0" y="100"/>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9894" name="Rectangle 166"/>
                <p:cNvSpPr>
                  <a:spLocks noChangeArrowheads="true"/>
                </p:cNvSpPr>
                <p:nvPr/>
              </p:nvSpPr>
              <p:spPr bwMode="auto">
                <a:xfrm>
                  <a:off x="1" y="0"/>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9895" name="Rectangle 167"/>
                <p:cNvSpPr>
                  <a:spLocks noChangeArrowheads="true"/>
                </p:cNvSpPr>
                <p:nvPr/>
              </p:nvSpPr>
              <p:spPr bwMode="auto">
                <a:xfrm>
                  <a:off x="0" y="202"/>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9896" name="Rectangle 168"/>
                <p:cNvSpPr>
                  <a:spLocks noChangeArrowheads="true"/>
                </p:cNvSpPr>
                <p:nvPr/>
              </p:nvSpPr>
              <p:spPr bwMode="auto">
                <a:xfrm>
                  <a:off x="1" y="302"/>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grpSp>
      </p:grpSp>
      <p:sp>
        <p:nvSpPr>
          <p:cNvPr id="2" name="日期占位符 1"/>
          <p:cNvSpPr>
            <a:spLocks noGrp="true"/>
          </p:cNvSpPr>
          <p:nvPr>
            <p:ph type="dt" sz="half" idx="10"/>
          </p:nvPr>
        </p:nvSpPr>
        <p:spPr/>
        <p:txBody>
          <a:bodyPr/>
          <a:lstStyle/>
          <a:p>
            <a:fld id="{9F7CC914-BDDE-4970-BBA3-BF439319511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21" name="Rectangle 169"/>
          <p:cNvSpPr>
            <a:spLocks noGrp="true" noChangeArrowheads="true"/>
          </p:cNvSpPr>
          <p:nvPr>
            <p:ph type="title"/>
          </p:nvPr>
        </p:nvSpPr>
        <p:spPr/>
        <p:txBody>
          <a:bodyPr/>
          <a:lstStyle/>
          <a:p>
            <a:r>
              <a:rPr lang="en-US" altLang="zh-CN"/>
              <a:t>Hyper Pipelined Technology 12/13</a:t>
            </a:r>
            <a:endParaRPr lang="en-US" altLang="zh-CN"/>
          </a:p>
        </p:txBody>
      </p:sp>
      <p:sp>
        <p:nvSpPr>
          <p:cNvPr id="330754"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5"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6"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7"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8"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9"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0760" name="Group 8"/>
          <p:cNvGrpSpPr/>
          <p:nvPr/>
        </p:nvGrpSpPr>
        <p:grpSpPr bwMode="auto">
          <a:xfrm>
            <a:off x="228600" y="1628775"/>
            <a:ext cx="8688388" cy="4441825"/>
            <a:chOff x="0" y="0"/>
            <a:chExt cx="5473" cy="3041"/>
          </a:xfrm>
        </p:grpSpPr>
        <p:sp>
          <p:nvSpPr>
            <p:cNvPr id="330761" name="Rectangle 9"/>
            <p:cNvSpPr>
              <a:spLocks noChangeArrowheads="true"/>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2" name="Rectangle 10"/>
            <p:cNvSpPr>
              <a:spLocks noChangeArrowheads="true"/>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3" name="Rectangle 11"/>
            <p:cNvSpPr>
              <a:spLocks noChangeArrowheads="true"/>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4" name="Rectangle 12"/>
            <p:cNvSpPr>
              <a:spLocks noChangeArrowheads="true"/>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5" name="Rectangle 13"/>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30766" name="Line 14"/>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67" name="Line 15"/>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68" name="Line 16"/>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69" name="Line 17"/>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0" name="Line 18"/>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1" name="Line 19"/>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2" name="Line 20"/>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3" name="Line 21"/>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4" name="Line 22"/>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5" name="Line 23"/>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6" name="Line 24"/>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7" name="Line 25"/>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8" name="Line 26"/>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79" name="Line 27"/>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80" name="Line 28"/>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0781" name="Group 29"/>
            <p:cNvGrpSpPr/>
            <p:nvPr/>
          </p:nvGrpSpPr>
          <p:grpSpPr bwMode="auto">
            <a:xfrm>
              <a:off x="279" y="6"/>
              <a:ext cx="3" cy="381"/>
              <a:chOff x="0" y="0"/>
              <a:chExt cx="3" cy="381"/>
            </a:xfrm>
          </p:grpSpPr>
          <p:grpSp>
            <p:nvGrpSpPr>
              <p:cNvPr id="330782" name="Group 30"/>
              <p:cNvGrpSpPr/>
              <p:nvPr/>
            </p:nvGrpSpPr>
            <p:grpSpPr bwMode="auto">
              <a:xfrm>
                <a:off x="0" y="0"/>
                <a:ext cx="3" cy="381"/>
                <a:chOff x="0" y="0"/>
                <a:chExt cx="3" cy="381"/>
              </a:xfrm>
            </p:grpSpPr>
            <p:sp>
              <p:nvSpPr>
                <p:cNvPr id="330783" name="Line 31"/>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84" name="Line 32"/>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85" name="Line 33"/>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0786" name="Line 34"/>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0787" name="Group 35"/>
            <p:cNvGrpSpPr/>
            <p:nvPr/>
          </p:nvGrpSpPr>
          <p:grpSpPr bwMode="auto">
            <a:xfrm>
              <a:off x="828" y="11"/>
              <a:ext cx="3" cy="381"/>
              <a:chOff x="0" y="0"/>
              <a:chExt cx="3" cy="381"/>
            </a:xfrm>
          </p:grpSpPr>
          <p:grpSp>
            <p:nvGrpSpPr>
              <p:cNvPr id="330788" name="Group 36"/>
              <p:cNvGrpSpPr/>
              <p:nvPr/>
            </p:nvGrpSpPr>
            <p:grpSpPr bwMode="auto">
              <a:xfrm>
                <a:off x="0" y="0"/>
                <a:ext cx="3" cy="381"/>
                <a:chOff x="0" y="0"/>
                <a:chExt cx="3" cy="381"/>
              </a:xfrm>
            </p:grpSpPr>
            <p:sp>
              <p:nvSpPr>
                <p:cNvPr id="330789" name="Line 37"/>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90" name="Line 38"/>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91" name="Line 39"/>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0792" name="Line 40"/>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0793" name="Line 41"/>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0794" name="Group 42"/>
            <p:cNvGrpSpPr/>
            <p:nvPr/>
          </p:nvGrpSpPr>
          <p:grpSpPr bwMode="auto">
            <a:xfrm>
              <a:off x="1914" y="11"/>
              <a:ext cx="3" cy="381"/>
              <a:chOff x="0" y="0"/>
              <a:chExt cx="3" cy="381"/>
            </a:xfrm>
          </p:grpSpPr>
          <p:grpSp>
            <p:nvGrpSpPr>
              <p:cNvPr id="330795" name="Group 43"/>
              <p:cNvGrpSpPr/>
              <p:nvPr/>
            </p:nvGrpSpPr>
            <p:grpSpPr bwMode="auto">
              <a:xfrm>
                <a:off x="0" y="0"/>
                <a:ext cx="3" cy="381"/>
                <a:chOff x="0" y="0"/>
                <a:chExt cx="3" cy="381"/>
              </a:xfrm>
            </p:grpSpPr>
            <p:sp>
              <p:nvSpPr>
                <p:cNvPr id="330796" name="Line 44"/>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97" name="Line 45"/>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798" name="Line 46"/>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0799" name="Line 47"/>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0800" name="Group 48"/>
            <p:cNvGrpSpPr/>
            <p:nvPr/>
          </p:nvGrpSpPr>
          <p:grpSpPr bwMode="auto">
            <a:xfrm>
              <a:off x="3153" y="2499"/>
              <a:ext cx="547" cy="542"/>
              <a:chOff x="0" y="0"/>
              <a:chExt cx="1210" cy="1200"/>
            </a:xfrm>
          </p:grpSpPr>
          <p:sp>
            <p:nvSpPr>
              <p:cNvPr id="330801" name="Rectangle 49"/>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30802" name="Rectangle 50"/>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30803" name="Rectangle 51"/>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30804" name="Line 52"/>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5" name="Line 53"/>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6" name="Line 54"/>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7" name="Line 55"/>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8" name="Line 56"/>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09" name="Line 57"/>
            <p:cNvSpPr>
              <a:spLocks noChangeShapeType="true"/>
            </p:cNvSpPr>
            <p:nvPr/>
          </p:nvSpPr>
          <p:spPr bwMode="auto">
            <a:xfrm flipV="true">
              <a:off x="3765" y="1587"/>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0" name="Rectangle 58"/>
            <p:cNvSpPr>
              <a:spLocks noChangeArrowheads="true"/>
            </p:cNvSpPr>
            <p:nvPr/>
          </p:nvSpPr>
          <p:spPr bwMode="auto">
            <a:xfrm rot="16200000">
              <a:off x="1140" y="1861"/>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30811" name="Line 59"/>
            <p:cNvSpPr>
              <a:spLocks noChangeShapeType="true"/>
            </p:cNvSpPr>
            <p:nvPr/>
          </p:nvSpPr>
          <p:spPr bwMode="auto">
            <a:xfrm>
              <a:off x="3570" y="1587"/>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2" name="Line 60"/>
            <p:cNvSpPr>
              <a:spLocks noChangeShapeType="true"/>
            </p:cNvSpPr>
            <p:nvPr/>
          </p:nvSpPr>
          <p:spPr bwMode="auto">
            <a:xfrm flipH="true">
              <a:off x="1602" y="1587"/>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3" name="Rectangle 61"/>
            <p:cNvSpPr>
              <a:spLocks noChangeArrowheads="true"/>
            </p:cNvSpPr>
            <p:nvPr/>
          </p:nvSpPr>
          <p:spPr bwMode="auto">
            <a:xfrm>
              <a:off x="1746" y="1522"/>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30814" name="Group 62"/>
            <p:cNvGrpSpPr/>
            <p:nvPr/>
          </p:nvGrpSpPr>
          <p:grpSpPr bwMode="auto">
            <a:xfrm>
              <a:off x="3352" y="1717"/>
              <a:ext cx="478" cy="1324"/>
              <a:chOff x="0" y="0"/>
              <a:chExt cx="1056" cy="2928"/>
            </a:xfrm>
          </p:grpSpPr>
          <p:grpSp>
            <p:nvGrpSpPr>
              <p:cNvPr id="330815" name="Group 63"/>
              <p:cNvGrpSpPr/>
              <p:nvPr/>
            </p:nvGrpSpPr>
            <p:grpSpPr bwMode="auto">
              <a:xfrm>
                <a:off x="0" y="0"/>
                <a:ext cx="1056" cy="2928"/>
                <a:chOff x="0" y="0"/>
                <a:chExt cx="1056" cy="2928"/>
              </a:xfrm>
            </p:grpSpPr>
            <p:sp>
              <p:nvSpPr>
                <p:cNvPr id="330816" name="Rectangle 64"/>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30817" name="Group 65"/>
                <p:cNvGrpSpPr/>
                <p:nvPr/>
              </p:nvGrpSpPr>
              <p:grpSpPr bwMode="auto">
                <a:xfrm>
                  <a:off x="0" y="1440"/>
                  <a:ext cx="768" cy="384"/>
                  <a:chOff x="0" y="0"/>
                  <a:chExt cx="768" cy="384"/>
                </a:xfrm>
              </p:grpSpPr>
              <p:sp>
                <p:nvSpPr>
                  <p:cNvPr id="330818" name="Line 66"/>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9" name="Line 67"/>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0" name="Line 68"/>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1" name="Line 69"/>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22" name="Line 70"/>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3" name="Line 71"/>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4" name="Rectangle 72"/>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30825" name="Line 73"/>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6" name="Line 74"/>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27" name="Rectangle 75"/>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30828" name="Group 76"/>
            <p:cNvGrpSpPr/>
            <p:nvPr/>
          </p:nvGrpSpPr>
          <p:grpSpPr bwMode="auto">
            <a:xfrm>
              <a:off x="3048" y="1713"/>
              <a:ext cx="514" cy="1324"/>
              <a:chOff x="0" y="0"/>
              <a:chExt cx="1136" cy="2928"/>
            </a:xfrm>
          </p:grpSpPr>
          <p:sp>
            <p:nvSpPr>
              <p:cNvPr id="330829" name="Rectangle 77"/>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30830" name="Rectangle 78"/>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30831" name="Line 79"/>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2" name="Line 80"/>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3" name="Line 81"/>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4" name="Line 82"/>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5" name="Line 83"/>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6" name="Line 84"/>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7" name="Line 85"/>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8" name="Line 86"/>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9" name="Line 87"/>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0" name="Line 88"/>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1" name="Rectangle 89"/>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0842" name="Rectangle 90"/>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0843" name="Rectangle 91"/>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0844" name="Rectangle 92"/>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30845" name="Rectangle 93"/>
            <p:cNvSpPr>
              <a:spLocks noChangeArrowheads="true"/>
            </p:cNvSpPr>
            <p:nvPr/>
          </p:nvSpPr>
          <p:spPr bwMode="auto">
            <a:xfrm rot="16200000">
              <a:off x="1884" y="2244"/>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30846" name="Rectangle 94"/>
            <p:cNvSpPr>
              <a:spLocks noChangeArrowheads="true"/>
            </p:cNvSpPr>
            <p:nvPr/>
          </p:nvSpPr>
          <p:spPr bwMode="auto">
            <a:xfrm rot="16200000">
              <a:off x="2209" y="2309"/>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30847" name="Rectangle 95"/>
            <p:cNvSpPr>
              <a:spLocks noChangeArrowheads="true"/>
            </p:cNvSpPr>
            <p:nvPr/>
          </p:nvSpPr>
          <p:spPr bwMode="auto">
            <a:xfrm rot="16200000">
              <a:off x="2448" y="2309"/>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30848" name="Rectangle 96"/>
            <p:cNvSpPr>
              <a:spLocks noChangeArrowheads="true"/>
            </p:cNvSpPr>
            <p:nvPr/>
          </p:nvSpPr>
          <p:spPr bwMode="auto">
            <a:xfrm>
              <a:off x="2202" y="1717"/>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30849" name="Line 97"/>
            <p:cNvSpPr>
              <a:spLocks noChangeShapeType="true"/>
            </p:cNvSpPr>
            <p:nvPr/>
          </p:nvSpPr>
          <p:spPr bwMode="auto">
            <a:xfrm>
              <a:off x="2332" y="184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0" name="Line 98"/>
            <p:cNvSpPr>
              <a:spLocks noChangeShapeType="true"/>
            </p:cNvSpPr>
            <p:nvPr/>
          </p:nvSpPr>
          <p:spPr bwMode="auto">
            <a:xfrm rot="16200000" flipH="true">
              <a:off x="2513" y="2266"/>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1" name="Line 99"/>
            <p:cNvSpPr>
              <a:spLocks noChangeShapeType="true"/>
            </p:cNvSpPr>
            <p:nvPr/>
          </p:nvSpPr>
          <p:spPr bwMode="auto">
            <a:xfrm rot="16200000" flipH="true">
              <a:off x="2766" y="2281"/>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2" name="Line 100"/>
            <p:cNvSpPr>
              <a:spLocks noChangeShapeType="true"/>
            </p:cNvSpPr>
            <p:nvPr/>
          </p:nvSpPr>
          <p:spPr bwMode="auto">
            <a:xfrm rot="16200000" flipH="true">
              <a:off x="2994" y="2292"/>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3" name="Rectangle 101"/>
            <p:cNvSpPr>
              <a:spLocks noChangeArrowheads="true"/>
            </p:cNvSpPr>
            <p:nvPr/>
          </p:nvSpPr>
          <p:spPr bwMode="auto">
            <a:xfrm>
              <a:off x="2202" y="2889"/>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30854" name="Line 102"/>
            <p:cNvSpPr>
              <a:spLocks noChangeShapeType="true"/>
            </p:cNvSpPr>
            <p:nvPr/>
          </p:nvSpPr>
          <p:spPr bwMode="auto">
            <a:xfrm>
              <a:off x="2441" y="2976"/>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5" name="Line 103"/>
            <p:cNvSpPr>
              <a:spLocks noChangeShapeType="true"/>
            </p:cNvSpPr>
            <p:nvPr/>
          </p:nvSpPr>
          <p:spPr bwMode="auto">
            <a:xfrm flipH="true" flipV="true">
              <a:off x="2484" y="2346"/>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6" name="Line 104"/>
            <p:cNvSpPr>
              <a:spLocks noChangeShapeType="true"/>
            </p:cNvSpPr>
            <p:nvPr/>
          </p:nvSpPr>
          <p:spPr bwMode="auto">
            <a:xfrm>
              <a:off x="2321" y="280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0857" name="Group 105"/>
            <p:cNvGrpSpPr/>
            <p:nvPr/>
          </p:nvGrpSpPr>
          <p:grpSpPr bwMode="auto">
            <a:xfrm>
              <a:off x="2427" y="2219"/>
              <a:ext cx="169" cy="189"/>
              <a:chOff x="0" y="0"/>
              <a:chExt cx="373" cy="416"/>
            </a:xfrm>
          </p:grpSpPr>
          <p:sp>
            <p:nvSpPr>
              <p:cNvPr id="330858" name="Line 106"/>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9" name="Text Box 107"/>
              <p:cNvSpPr txBox="true">
                <a:spLocks noChangeArrowheads="true"/>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30860" name="Group 108"/>
            <p:cNvGrpSpPr/>
            <p:nvPr/>
          </p:nvGrpSpPr>
          <p:grpSpPr bwMode="auto">
            <a:xfrm>
              <a:off x="2653" y="2222"/>
              <a:ext cx="169" cy="189"/>
              <a:chOff x="0" y="0"/>
              <a:chExt cx="374" cy="416"/>
            </a:xfrm>
          </p:grpSpPr>
          <p:sp>
            <p:nvSpPr>
              <p:cNvPr id="330861" name="Line 109"/>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2" name="Text Box 110"/>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30863" name="Line 111"/>
            <p:cNvSpPr>
              <a:spLocks noChangeShapeType="true"/>
            </p:cNvSpPr>
            <p:nvPr/>
          </p:nvSpPr>
          <p:spPr bwMode="auto">
            <a:xfrm flipH="true">
              <a:off x="2507" y="2318"/>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4" name="Line 112"/>
            <p:cNvSpPr>
              <a:spLocks noChangeShapeType="true"/>
            </p:cNvSpPr>
            <p:nvPr/>
          </p:nvSpPr>
          <p:spPr bwMode="auto">
            <a:xfrm flipH="true">
              <a:off x="2735" y="2320"/>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0865" name="Group 113"/>
            <p:cNvGrpSpPr/>
            <p:nvPr/>
          </p:nvGrpSpPr>
          <p:grpSpPr bwMode="auto">
            <a:xfrm>
              <a:off x="1746" y="1652"/>
              <a:ext cx="456" cy="1151"/>
              <a:chOff x="0" y="0"/>
              <a:chExt cx="1008" cy="2544"/>
            </a:xfrm>
          </p:grpSpPr>
          <p:sp>
            <p:nvSpPr>
              <p:cNvPr id="330866" name="Rectangle 114"/>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30867" name="Line 115"/>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8" name="Line 116"/>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9" name="Rectangle 117"/>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30870" name="Line 118"/>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71" name="Rectangle 119"/>
            <p:cNvSpPr>
              <a:spLocks noChangeArrowheads="true"/>
            </p:cNvSpPr>
            <p:nvPr/>
          </p:nvSpPr>
          <p:spPr bwMode="auto">
            <a:xfrm>
              <a:off x="1745" y="1523"/>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30872" name="Rectangle 120"/>
            <p:cNvSpPr>
              <a:spLocks noChangeArrowheads="true"/>
            </p:cNvSpPr>
            <p:nvPr/>
          </p:nvSpPr>
          <p:spPr bwMode="auto">
            <a:xfrm>
              <a:off x="4896"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73" name="Rectangle 121"/>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30874" name="Rectangle 122"/>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30875" name="Rectangle 123"/>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30876" name="Rectangle 124"/>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30877" name="Rectangle 125"/>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30878" name="Rectangle 126"/>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30879" name="Rectangle 127"/>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30880" name="Rectangle 128"/>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30881" name="Rectangle 129"/>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30882" name="Rectangle 130"/>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30883" name="Rectangle 131"/>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30884" name="Rectangle 132"/>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30885" name="Rectangle 133"/>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0886" name="Rectangle 134"/>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30887" name="Rectangle 135"/>
            <p:cNvSpPr>
              <a:spLocks noChangeArrowheads="true"/>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30888" name="Rectangle 136"/>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30889" name="Rectangle 137"/>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0890" name="Rectangle 138"/>
            <p:cNvSpPr>
              <a:spLocks noChangeArrowheads="true"/>
            </p:cNvSpPr>
            <p:nvPr/>
          </p:nvSpPr>
          <p:spPr bwMode="auto">
            <a:xfrm>
              <a:off x="2790" y="207"/>
              <a:ext cx="176"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0891" name="Rectangle 139"/>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0892" name="Line 140"/>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893" name="Rectangle 141"/>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30894" name="Rectangle 142"/>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30895" name="Rectangle 143"/>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0896" name="Rectangle 144"/>
            <p:cNvSpPr>
              <a:spLocks noChangeArrowheads="true"/>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0897" name="Line 145"/>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898" name="Line 14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899" name="Line 14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0900" name="Rectangle 148"/>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30901" name="Rectangle 149"/>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30902" name="Rectangle 150"/>
            <p:cNvSpPr>
              <a:spLocks noChangeArrowheads="true"/>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30903" name="Rectangle 151"/>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30904" name="Rectangle 152"/>
            <p:cNvSpPr>
              <a:spLocks noChangeArrowheads="true"/>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30905" name="Rectangle 153"/>
            <p:cNvSpPr>
              <a:spLocks noChangeArrowheads="true"/>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30906" name="Rectangle 154"/>
            <p:cNvSpPr>
              <a:spLocks noChangeArrowheads="true"/>
            </p:cNvSpPr>
            <p:nvPr/>
          </p:nvSpPr>
          <p:spPr bwMode="auto">
            <a:xfrm>
              <a:off x="4157" y="207"/>
              <a:ext cx="128"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30907" name="Rectangle 155"/>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30908" name="Rectangle 156"/>
            <p:cNvSpPr>
              <a:spLocks noChangeArrowheads="true"/>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30909" name="Rectangle 157"/>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30910" name="Rectangle 158"/>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0911" name="Rectangle 159"/>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30912" name="Rectangle 160"/>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30913" name="Rectangle 161"/>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30914" name="Group 162"/>
            <p:cNvGrpSpPr/>
            <p:nvPr/>
          </p:nvGrpSpPr>
          <p:grpSpPr bwMode="auto">
            <a:xfrm>
              <a:off x="144" y="577"/>
              <a:ext cx="5092" cy="1785"/>
              <a:chOff x="0" y="0"/>
              <a:chExt cx="5092" cy="1785"/>
            </a:xfrm>
          </p:grpSpPr>
          <p:sp>
            <p:nvSpPr>
              <p:cNvPr id="330915" name="Text Box 163"/>
              <p:cNvSpPr txBox="true">
                <a:spLocks noChangeArrowheads="true"/>
              </p:cNvSpPr>
              <p:nvPr/>
            </p:nvSpPr>
            <p:spPr bwMode="auto">
              <a:xfrm>
                <a:off x="0" y="0"/>
                <a:ext cx="5092" cy="8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Br Ck: Branch Check</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The branch operation compares the result of the</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actual branch direction with the prediction.</a:t>
                </a:r>
                <a:endParaRPr lang="en-US" altLang="zh-CN" sz="2400">
                  <a:latin typeface="Trebuchet MS" panose="020B0603020202020204" pitchFamily="34" charset="0"/>
                  <a:ea typeface="宋体" panose="02010600030101010101" pitchFamily="2" charset="-122"/>
                </a:endParaRPr>
              </a:p>
            </p:txBody>
          </p:sp>
          <p:grpSp>
            <p:nvGrpSpPr>
              <p:cNvPr id="330916" name="Group 164"/>
              <p:cNvGrpSpPr/>
              <p:nvPr/>
            </p:nvGrpSpPr>
            <p:grpSpPr bwMode="auto">
              <a:xfrm>
                <a:off x="3286" y="1409"/>
                <a:ext cx="122" cy="376"/>
                <a:chOff x="0" y="0"/>
                <a:chExt cx="122" cy="376"/>
              </a:xfrm>
            </p:grpSpPr>
            <p:sp>
              <p:nvSpPr>
                <p:cNvPr id="330917" name="Rectangle 165"/>
                <p:cNvSpPr>
                  <a:spLocks noChangeArrowheads="true"/>
                </p:cNvSpPr>
                <p:nvPr/>
              </p:nvSpPr>
              <p:spPr bwMode="auto">
                <a:xfrm>
                  <a:off x="0" y="100"/>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0918" name="Rectangle 166"/>
                <p:cNvSpPr>
                  <a:spLocks noChangeArrowheads="true"/>
                </p:cNvSpPr>
                <p:nvPr/>
              </p:nvSpPr>
              <p:spPr bwMode="auto">
                <a:xfrm>
                  <a:off x="1" y="0"/>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0919" name="Rectangle 167"/>
                <p:cNvSpPr>
                  <a:spLocks noChangeArrowheads="true"/>
                </p:cNvSpPr>
                <p:nvPr/>
              </p:nvSpPr>
              <p:spPr bwMode="auto">
                <a:xfrm>
                  <a:off x="0" y="202"/>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0920" name="Rectangle 168"/>
                <p:cNvSpPr>
                  <a:spLocks noChangeArrowheads="true"/>
                </p:cNvSpPr>
                <p:nvPr/>
              </p:nvSpPr>
              <p:spPr bwMode="auto">
                <a:xfrm>
                  <a:off x="1" y="302"/>
                  <a:ext cx="121" cy="74"/>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grpSp>
      </p:grpSp>
      <p:sp>
        <p:nvSpPr>
          <p:cNvPr id="2" name="日期占位符 1"/>
          <p:cNvSpPr>
            <a:spLocks noGrp="true"/>
          </p:cNvSpPr>
          <p:nvPr>
            <p:ph type="dt" sz="half" idx="10"/>
          </p:nvPr>
        </p:nvSpPr>
        <p:spPr/>
        <p:txBody>
          <a:bodyPr/>
          <a:lstStyle/>
          <a:p>
            <a:fld id="{345E6F51-A8B7-4F24-A748-0EB834652884}"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941" name="Rectangle 165"/>
          <p:cNvSpPr>
            <a:spLocks noGrp="true" noChangeArrowheads="true"/>
          </p:cNvSpPr>
          <p:nvPr>
            <p:ph type="title"/>
          </p:nvPr>
        </p:nvSpPr>
        <p:spPr/>
        <p:txBody>
          <a:bodyPr/>
          <a:lstStyle/>
          <a:p>
            <a:r>
              <a:rPr lang="en-US" altLang="zh-CN"/>
              <a:t>Hyper Pipelined Technology 13/13</a:t>
            </a:r>
            <a:endParaRPr lang="en-US" altLang="zh-CN"/>
          </a:p>
        </p:txBody>
      </p:sp>
      <p:sp>
        <p:nvSpPr>
          <p:cNvPr id="331778" name="Rectangle 2"/>
          <p:cNvSpPr>
            <a:spLocks noChangeArrowheads="true"/>
          </p:cNvSpPr>
          <p:nvPr/>
        </p:nvSpPr>
        <p:spPr bwMode="auto">
          <a:xfrm>
            <a:off x="6943725" y="252412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79" name="Rectangle 3"/>
          <p:cNvSpPr>
            <a:spLocks noChangeArrowheads="true"/>
          </p:cNvSpPr>
          <p:nvPr/>
        </p:nvSpPr>
        <p:spPr bwMode="auto">
          <a:xfrm>
            <a:off x="1084263" y="25241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0" name="Rectangle 4"/>
          <p:cNvSpPr>
            <a:spLocks noChangeArrowheads="true"/>
          </p:cNvSpPr>
          <p:nvPr/>
        </p:nvSpPr>
        <p:spPr bwMode="auto">
          <a:xfrm>
            <a:off x="1920875" y="25241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1" name="Rectangle 5"/>
          <p:cNvSpPr>
            <a:spLocks noChangeArrowheads="true"/>
          </p:cNvSpPr>
          <p:nvPr/>
        </p:nvSpPr>
        <p:spPr bwMode="auto">
          <a:xfrm>
            <a:off x="6108700" y="25241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2" name="Rectangle 6"/>
          <p:cNvSpPr>
            <a:spLocks noChangeArrowheads="true"/>
          </p:cNvSpPr>
          <p:nvPr/>
        </p:nvSpPr>
        <p:spPr bwMode="auto">
          <a:xfrm>
            <a:off x="1624013" y="12477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3" name="Rectangle 7"/>
          <p:cNvSpPr>
            <a:spLocks noChangeArrowheads="true"/>
          </p:cNvSpPr>
          <p:nvPr/>
        </p:nvSpPr>
        <p:spPr bwMode="auto">
          <a:xfrm>
            <a:off x="4556125" y="12477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1784" name="Group 8"/>
          <p:cNvGrpSpPr/>
          <p:nvPr/>
        </p:nvGrpSpPr>
        <p:grpSpPr bwMode="auto">
          <a:xfrm>
            <a:off x="228600" y="1628775"/>
            <a:ext cx="8688388" cy="4441825"/>
            <a:chOff x="0" y="0"/>
            <a:chExt cx="5473" cy="3040"/>
          </a:xfrm>
        </p:grpSpPr>
        <p:sp>
          <p:nvSpPr>
            <p:cNvPr id="331785" name="Rectangle 9"/>
            <p:cNvSpPr>
              <a:spLocks noChangeArrowheads="true"/>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6" name="Rectangle 10"/>
            <p:cNvSpPr>
              <a:spLocks noChangeArrowheads="true"/>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7" name="Rectangle 11"/>
            <p:cNvSpPr>
              <a:spLocks noChangeArrowheads="true"/>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8" name="Rectangle 12"/>
            <p:cNvSpPr>
              <a:spLocks noChangeArrowheads="true"/>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9" name="Rectangle 13"/>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31790" name="Line 14"/>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1" name="Line 15"/>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2" name="Line 16"/>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3" name="Line 17"/>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4" name="Line 18"/>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5" name="Line 19"/>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6" name="Line 20"/>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7" name="Line 21"/>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8" name="Line 22"/>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799" name="Line 23"/>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0" name="Line 24"/>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1" name="Line 25"/>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2" name="Line 26"/>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3" name="Line 27"/>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4" name="Line 28"/>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1805" name="Group 29"/>
            <p:cNvGrpSpPr/>
            <p:nvPr/>
          </p:nvGrpSpPr>
          <p:grpSpPr bwMode="auto">
            <a:xfrm>
              <a:off x="279" y="6"/>
              <a:ext cx="3" cy="381"/>
              <a:chOff x="0" y="0"/>
              <a:chExt cx="3" cy="381"/>
            </a:xfrm>
          </p:grpSpPr>
          <p:grpSp>
            <p:nvGrpSpPr>
              <p:cNvPr id="331806" name="Group 30"/>
              <p:cNvGrpSpPr/>
              <p:nvPr/>
            </p:nvGrpSpPr>
            <p:grpSpPr bwMode="auto">
              <a:xfrm>
                <a:off x="0" y="0"/>
                <a:ext cx="3" cy="381"/>
                <a:chOff x="0" y="0"/>
                <a:chExt cx="3" cy="381"/>
              </a:xfrm>
            </p:grpSpPr>
            <p:sp>
              <p:nvSpPr>
                <p:cNvPr id="331807" name="Line 31"/>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8" name="Line 32"/>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09" name="Line 33"/>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1810" name="Line 34"/>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1811" name="Group 35"/>
            <p:cNvGrpSpPr/>
            <p:nvPr/>
          </p:nvGrpSpPr>
          <p:grpSpPr bwMode="auto">
            <a:xfrm>
              <a:off x="828" y="11"/>
              <a:ext cx="3" cy="381"/>
              <a:chOff x="0" y="0"/>
              <a:chExt cx="3" cy="381"/>
            </a:xfrm>
          </p:grpSpPr>
          <p:grpSp>
            <p:nvGrpSpPr>
              <p:cNvPr id="331812" name="Group 36"/>
              <p:cNvGrpSpPr/>
              <p:nvPr/>
            </p:nvGrpSpPr>
            <p:grpSpPr bwMode="auto">
              <a:xfrm>
                <a:off x="0" y="0"/>
                <a:ext cx="3" cy="381"/>
                <a:chOff x="0" y="0"/>
                <a:chExt cx="3" cy="381"/>
              </a:xfrm>
            </p:grpSpPr>
            <p:sp>
              <p:nvSpPr>
                <p:cNvPr id="331813" name="Line 37"/>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14" name="Line 38"/>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15" name="Line 39"/>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1816" name="Line 40"/>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1817" name="Line 41"/>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1818" name="Group 42"/>
            <p:cNvGrpSpPr/>
            <p:nvPr/>
          </p:nvGrpSpPr>
          <p:grpSpPr bwMode="auto">
            <a:xfrm>
              <a:off x="1914" y="11"/>
              <a:ext cx="3" cy="381"/>
              <a:chOff x="0" y="0"/>
              <a:chExt cx="3" cy="381"/>
            </a:xfrm>
          </p:grpSpPr>
          <p:grpSp>
            <p:nvGrpSpPr>
              <p:cNvPr id="331819" name="Group 43"/>
              <p:cNvGrpSpPr/>
              <p:nvPr/>
            </p:nvGrpSpPr>
            <p:grpSpPr bwMode="auto">
              <a:xfrm>
                <a:off x="0" y="0"/>
                <a:ext cx="3" cy="381"/>
                <a:chOff x="0" y="0"/>
                <a:chExt cx="3" cy="381"/>
              </a:xfrm>
            </p:grpSpPr>
            <p:sp>
              <p:nvSpPr>
                <p:cNvPr id="331820" name="Line 44"/>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21" name="Line 45"/>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822" name="Line 46"/>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1823" name="Line 47"/>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1824" name="Group 48"/>
            <p:cNvGrpSpPr/>
            <p:nvPr/>
          </p:nvGrpSpPr>
          <p:grpSpPr bwMode="auto">
            <a:xfrm>
              <a:off x="3153" y="2498"/>
              <a:ext cx="547" cy="542"/>
              <a:chOff x="0" y="0"/>
              <a:chExt cx="1210" cy="1200"/>
            </a:xfrm>
          </p:grpSpPr>
          <p:sp>
            <p:nvSpPr>
              <p:cNvPr id="331825" name="Rectangle 49"/>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31826" name="Rectangle 50"/>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31827" name="Rectangle 51"/>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31828" name="Line 52"/>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29" name="Line 53"/>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0" name="Line 54"/>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1" name="Line 55"/>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2" name="Line 56"/>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33" name="Line 57"/>
            <p:cNvSpPr>
              <a:spLocks noChangeShapeType="true"/>
            </p:cNvSpPr>
            <p:nvPr/>
          </p:nvSpPr>
          <p:spPr bwMode="auto">
            <a:xfrm flipV="true">
              <a:off x="3765" y="1586"/>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4" name="Rectangle 58"/>
            <p:cNvSpPr>
              <a:spLocks noChangeArrowheads="true"/>
            </p:cNvSpPr>
            <p:nvPr/>
          </p:nvSpPr>
          <p:spPr bwMode="auto">
            <a:xfrm rot="16200000">
              <a:off x="1140" y="1860"/>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31835" name="Line 59"/>
            <p:cNvSpPr>
              <a:spLocks noChangeShapeType="true"/>
            </p:cNvSpPr>
            <p:nvPr/>
          </p:nvSpPr>
          <p:spPr bwMode="auto">
            <a:xfrm>
              <a:off x="3570" y="1586"/>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6" name="Line 60"/>
            <p:cNvSpPr>
              <a:spLocks noChangeShapeType="true"/>
            </p:cNvSpPr>
            <p:nvPr/>
          </p:nvSpPr>
          <p:spPr bwMode="auto">
            <a:xfrm flipH="true">
              <a:off x="1602" y="1586"/>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7" name="Rectangle 61"/>
            <p:cNvSpPr>
              <a:spLocks noChangeArrowheads="true"/>
            </p:cNvSpPr>
            <p:nvPr/>
          </p:nvSpPr>
          <p:spPr bwMode="auto">
            <a:xfrm>
              <a:off x="1746" y="1521"/>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31838" name="Group 62"/>
            <p:cNvGrpSpPr/>
            <p:nvPr/>
          </p:nvGrpSpPr>
          <p:grpSpPr bwMode="auto">
            <a:xfrm>
              <a:off x="3352" y="1716"/>
              <a:ext cx="478" cy="1324"/>
              <a:chOff x="0" y="0"/>
              <a:chExt cx="1056" cy="2928"/>
            </a:xfrm>
          </p:grpSpPr>
          <p:grpSp>
            <p:nvGrpSpPr>
              <p:cNvPr id="331839" name="Group 63"/>
              <p:cNvGrpSpPr/>
              <p:nvPr/>
            </p:nvGrpSpPr>
            <p:grpSpPr bwMode="auto">
              <a:xfrm>
                <a:off x="0" y="0"/>
                <a:ext cx="1056" cy="2928"/>
                <a:chOff x="0" y="0"/>
                <a:chExt cx="1056" cy="2928"/>
              </a:xfrm>
            </p:grpSpPr>
            <p:sp>
              <p:nvSpPr>
                <p:cNvPr id="331840" name="Rectangle 64"/>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31841" name="Group 65"/>
                <p:cNvGrpSpPr/>
                <p:nvPr/>
              </p:nvGrpSpPr>
              <p:grpSpPr bwMode="auto">
                <a:xfrm>
                  <a:off x="0" y="1440"/>
                  <a:ext cx="768" cy="384"/>
                  <a:chOff x="0" y="0"/>
                  <a:chExt cx="768" cy="384"/>
                </a:xfrm>
              </p:grpSpPr>
              <p:sp>
                <p:nvSpPr>
                  <p:cNvPr id="331842" name="Line 66"/>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3" name="Line 67"/>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4" name="Line 68"/>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5" name="Line 69"/>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46" name="Line 70"/>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7" name="Line 71"/>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8" name="Rectangle 72"/>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31849" name="Line 73"/>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0" name="Line 74"/>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51" name="Rectangle 75"/>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31852" name="Group 76"/>
            <p:cNvGrpSpPr/>
            <p:nvPr/>
          </p:nvGrpSpPr>
          <p:grpSpPr bwMode="auto">
            <a:xfrm>
              <a:off x="3048" y="1716"/>
              <a:ext cx="514" cy="1324"/>
              <a:chOff x="0" y="0"/>
              <a:chExt cx="1136" cy="2928"/>
            </a:xfrm>
          </p:grpSpPr>
          <p:sp>
            <p:nvSpPr>
              <p:cNvPr id="331853" name="Rectangle 77"/>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31854" name="Rectangle 78"/>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31855" name="Line 79"/>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6" name="Line 80"/>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7" name="Line 81"/>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8" name="Line 82"/>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9" name="Line 83"/>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0" name="Line 84"/>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1" name="Line 85"/>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2" name="Line 86"/>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3" name="Line 87"/>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4" name="Line 88"/>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5" name="Rectangle 89"/>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1866" name="Rectangle 90"/>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1867" name="Rectangle 91"/>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31868" name="Rectangle 92"/>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31869" name="Rectangle 93"/>
            <p:cNvSpPr>
              <a:spLocks noChangeArrowheads="true"/>
            </p:cNvSpPr>
            <p:nvPr/>
          </p:nvSpPr>
          <p:spPr bwMode="auto">
            <a:xfrm rot="16200000">
              <a:off x="1884" y="2243"/>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31870" name="Rectangle 94"/>
            <p:cNvSpPr>
              <a:spLocks noChangeArrowheads="true"/>
            </p:cNvSpPr>
            <p:nvPr/>
          </p:nvSpPr>
          <p:spPr bwMode="auto">
            <a:xfrm rot="16200000">
              <a:off x="2209" y="2308"/>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31871" name="Rectangle 95"/>
            <p:cNvSpPr>
              <a:spLocks noChangeArrowheads="true"/>
            </p:cNvSpPr>
            <p:nvPr/>
          </p:nvSpPr>
          <p:spPr bwMode="auto">
            <a:xfrm rot="16200000">
              <a:off x="2448" y="2308"/>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31872" name="Rectangle 96"/>
            <p:cNvSpPr>
              <a:spLocks noChangeArrowheads="true"/>
            </p:cNvSpPr>
            <p:nvPr/>
          </p:nvSpPr>
          <p:spPr bwMode="auto">
            <a:xfrm>
              <a:off x="2202" y="1716"/>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31873" name="Line 97"/>
            <p:cNvSpPr>
              <a:spLocks noChangeShapeType="true"/>
            </p:cNvSpPr>
            <p:nvPr/>
          </p:nvSpPr>
          <p:spPr bwMode="auto">
            <a:xfrm>
              <a:off x="2332" y="184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4" name="Line 98"/>
            <p:cNvSpPr>
              <a:spLocks noChangeShapeType="true"/>
            </p:cNvSpPr>
            <p:nvPr/>
          </p:nvSpPr>
          <p:spPr bwMode="auto">
            <a:xfrm rot="16200000" flipH="true">
              <a:off x="2513" y="2265"/>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5" name="Line 99"/>
            <p:cNvSpPr>
              <a:spLocks noChangeShapeType="true"/>
            </p:cNvSpPr>
            <p:nvPr/>
          </p:nvSpPr>
          <p:spPr bwMode="auto">
            <a:xfrm rot="16200000" flipH="true">
              <a:off x="2766" y="2280"/>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6" name="Line 100"/>
            <p:cNvSpPr>
              <a:spLocks noChangeShapeType="true"/>
            </p:cNvSpPr>
            <p:nvPr/>
          </p:nvSpPr>
          <p:spPr bwMode="auto">
            <a:xfrm rot="16200000" flipH="true">
              <a:off x="2994" y="2291"/>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7" name="Rectangle 101"/>
            <p:cNvSpPr>
              <a:spLocks noChangeArrowheads="true"/>
            </p:cNvSpPr>
            <p:nvPr/>
          </p:nvSpPr>
          <p:spPr bwMode="auto">
            <a:xfrm>
              <a:off x="2202" y="2888"/>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31878" name="Line 102"/>
            <p:cNvSpPr>
              <a:spLocks noChangeShapeType="true"/>
            </p:cNvSpPr>
            <p:nvPr/>
          </p:nvSpPr>
          <p:spPr bwMode="auto">
            <a:xfrm>
              <a:off x="2441" y="2975"/>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9" name="Line 103"/>
            <p:cNvSpPr>
              <a:spLocks noChangeShapeType="true"/>
            </p:cNvSpPr>
            <p:nvPr/>
          </p:nvSpPr>
          <p:spPr bwMode="auto">
            <a:xfrm flipH="true" flipV="true">
              <a:off x="2484" y="2345"/>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0" name="Line 104"/>
            <p:cNvSpPr>
              <a:spLocks noChangeShapeType="true"/>
            </p:cNvSpPr>
            <p:nvPr/>
          </p:nvSpPr>
          <p:spPr bwMode="auto">
            <a:xfrm>
              <a:off x="2321" y="2801"/>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1881" name="Group 105"/>
            <p:cNvGrpSpPr/>
            <p:nvPr/>
          </p:nvGrpSpPr>
          <p:grpSpPr bwMode="auto">
            <a:xfrm>
              <a:off x="2427" y="2218"/>
              <a:ext cx="169" cy="189"/>
              <a:chOff x="0" y="0"/>
              <a:chExt cx="373" cy="416"/>
            </a:xfrm>
          </p:grpSpPr>
          <p:sp>
            <p:nvSpPr>
              <p:cNvPr id="331882" name="Line 106"/>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3" name="Text Box 107"/>
              <p:cNvSpPr txBox="true">
                <a:spLocks noChangeArrowheads="true"/>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31884" name="Group 108"/>
            <p:cNvGrpSpPr/>
            <p:nvPr/>
          </p:nvGrpSpPr>
          <p:grpSpPr bwMode="auto">
            <a:xfrm>
              <a:off x="2653" y="2221"/>
              <a:ext cx="169" cy="189"/>
              <a:chOff x="0" y="0"/>
              <a:chExt cx="374" cy="416"/>
            </a:xfrm>
          </p:grpSpPr>
          <p:sp>
            <p:nvSpPr>
              <p:cNvPr id="331885" name="Line 109"/>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6" name="Text Box 110"/>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31887" name="Line 111"/>
            <p:cNvSpPr>
              <a:spLocks noChangeShapeType="true"/>
            </p:cNvSpPr>
            <p:nvPr/>
          </p:nvSpPr>
          <p:spPr bwMode="auto">
            <a:xfrm flipH="true">
              <a:off x="2507" y="2317"/>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8" name="Line 112"/>
            <p:cNvSpPr>
              <a:spLocks noChangeShapeType="true"/>
            </p:cNvSpPr>
            <p:nvPr/>
          </p:nvSpPr>
          <p:spPr bwMode="auto">
            <a:xfrm flipH="true">
              <a:off x="2735" y="2319"/>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1889" name="Group 113"/>
            <p:cNvGrpSpPr/>
            <p:nvPr/>
          </p:nvGrpSpPr>
          <p:grpSpPr bwMode="auto">
            <a:xfrm>
              <a:off x="1746" y="1651"/>
              <a:ext cx="456" cy="1151"/>
              <a:chOff x="0" y="0"/>
              <a:chExt cx="1008" cy="2544"/>
            </a:xfrm>
          </p:grpSpPr>
          <p:sp>
            <p:nvSpPr>
              <p:cNvPr id="331890" name="Rectangle 114"/>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31891" name="Line 115"/>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92" name="Line 116"/>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93" name="Rectangle 117"/>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31894" name="Line 118"/>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95" name="Rectangle 119"/>
            <p:cNvSpPr>
              <a:spLocks noChangeArrowheads="true"/>
            </p:cNvSpPr>
            <p:nvPr/>
          </p:nvSpPr>
          <p:spPr bwMode="auto">
            <a:xfrm>
              <a:off x="1745" y="1522"/>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31896" name="Rectangle 120"/>
            <p:cNvSpPr>
              <a:spLocks noChangeArrowheads="true"/>
            </p:cNvSpPr>
            <p:nvPr/>
          </p:nvSpPr>
          <p:spPr bwMode="auto">
            <a:xfrm>
              <a:off x="5184"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97" name="Rectangle 121"/>
            <p:cNvSpPr>
              <a:spLocks noChangeArrowheads="true"/>
            </p:cNvSpPr>
            <p:nvPr/>
          </p:nvSpPr>
          <p:spPr bwMode="auto">
            <a:xfrm>
              <a:off x="40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31898" name="Rectangle 122"/>
            <p:cNvSpPr>
              <a:spLocks noChangeArrowheads="true"/>
            </p:cNvSpPr>
            <p:nvPr/>
          </p:nvSpPr>
          <p:spPr bwMode="auto">
            <a:xfrm>
              <a:off x="67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31899" name="Rectangle 123"/>
            <p:cNvSpPr>
              <a:spLocks noChangeArrowheads="true"/>
            </p:cNvSpPr>
            <p:nvPr/>
          </p:nvSpPr>
          <p:spPr bwMode="auto">
            <a:xfrm>
              <a:off x="94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31900" name="Rectangle 124"/>
            <p:cNvSpPr>
              <a:spLocks noChangeArrowheads="true"/>
            </p:cNvSpPr>
            <p:nvPr/>
          </p:nvSpPr>
          <p:spPr bwMode="auto">
            <a:xfrm>
              <a:off x="122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31901" name="Rectangle 125"/>
            <p:cNvSpPr>
              <a:spLocks noChangeArrowheads="true"/>
            </p:cNvSpPr>
            <p:nvPr/>
          </p:nvSpPr>
          <p:spPr bwMode="auto">
            <a:xfrm>
              <a:off x="149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31902" name="Rectangle 126"/>
            <p:cNvSpPr>
              <a:spLocks noChangeArrowheads="true"/>
            </p:cNvSpPr>
            <p:nvPr/>
          </p:nvSpPr>
          <p:spPr bwMode="auto">
            <a:xfrm>
              <a:off x="176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31903" name="Rectangle 127"/>
            <p:cNvSpPr>
              <a:spLocks noChangeArrowheads="true"/>
            </p:cNvSpPr>
            <p:nvPr/>
          </p:nvSpPr>
          <p:spPr bwMode="auto">
            <a:xfrm>
              <a:off x="203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31904" name="Rectangle 128"/>
            <p:cNvSpPr>
              <a:spLocks noChangeArrowheads="true"/>
            </p:cNvSpPr>
            <p:nvPr/>
          </p:nvSpPr>
          <p:spPr bwMode="auto">
            <a:xfrm>
              <a:off x="231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31905" name="Rectangle 129"/>
            <p:cNvSpPr>
              <a:spLocks noChangeArrowheads="true"/>
            </p:cNvSpPr>
            <p:nvPr/>
          </p:nvSpPr>
          <p:spPr bwMode="auto">
            <a:xfrm>
              <a:off x="256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31906" name="Rectangle 130"/>
            <p:cNvSpPr>
              <a:spLocks noChangeArrowheads="true"/>
            </p:cNvSpPr>
            <p:nvPr/>
          </p:nvSpPr>
          <p:spPr bwMode="auto">
            <a:xfrm>
              <a:off x="283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31907" name="Rectangle 131"/>
            <p:cNvSpPr>
              <a:spLocks noChangeArrowheads="true"/>
            </p:cNvSpPr>
            <p:nvPr/>
          </p:nvSpPr>
          <p:spPr bwMode="auto">
            <a:xfrm>
              <a:off x="3112"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31908" name="Rectangle 132"/>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31909" name="Rectangle 133"/>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1910" name="Rectangle 134"/>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31911" name="Rectangle 135"/>
            <p:cNvSpPr>
              <a:spLocks noChangeArrowheads="true"/>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31912" name="Rectangle 136"/>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31913" name="Rectangle 137"/>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1914" name="Rectangle 138"/>
            <p:cNvSpPr>
              <a:spLocks noChangeArrowheads="true"/>
            </p:cNvSpPr>
            <p:nvPr/>
          </p:nvSpPr>
          <p:spPr bwMode="auto">
            <a:xfrm>
              <a:off x="2790" y="208"/>
              <a:ext cx="176"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1915" name="Rectangle 139"/>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1916" name="Line 140"/>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917" name="Rectangle 141"/>
            <p:cNvSpPr>
              <a:spLocks noChangeArrowheads="true"/>
            </p:cNvSpPr>
            <p:nvPr/>
          </p:nvSpPr>
          <p:spPr bwMode="auto">
            <a:xfrm>
              <a:off x="338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31918" name="Rectangle 142"/>
            <p:cNvSpPr>
              <a:spLocks noChangeArrowheads="true"/>
            </p:cNvSpPr>
            <p:nvPr/>
          </p:nvSpPr>
          <p:spPr bwMode="auto">
            <a:xfrm>
              <a:off x="3658"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31919" name="Rectangle 143"/>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1920" name="Rectangle 144"/>
            <p:cNvSpPr>
              <a:spLocks noChangeArrowheads="true"/>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1921" name="Line 145"/>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922" name="Line 14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923" name="Line 14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1924" name="Rectangle 148"/>
            <p:cNvSpPr>
              <a:spLocks noChangeArrowheads="true"/>
            </p:cNvSpPr>
            <p:nvPr/>
          </p:nvSpPr>
          <p:spPr bwMode="auto">
            <a:xfrm>
              <a:off x="3886"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31925" name="Rectangle 149"/>
            <p:cNvSpPr>
              <a:spLocks noChangeArrowheads="true"/>
            </p:cNvSpPr>
            <p:nvPr/>
          </p:nvSpPr>
          <p:spPr bwMode="auto">
            <a:xfrm>
              <a:off x="415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31926" name="Rectangle 150"/>
            <p:cNvSpPr>
              <a:spLocks noChangeArrowheads="true"/>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31927" name="Rectangle 151"/>
            <p:cNvSpPr>
              <a:spLocks noChangeArrowheads="true"/>
            </p:cNvSpPr>
            <p:nvPr/>
          </p:nvSpPr>
          <p:spPr bwMode="auto">
            <a:xfrm>
              <a:off x="469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31928" name="Rectangle 152"/>
            <p:cNvSpPr>
              <a:spLocks noChangeArrowheads="true"/>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31929" name="Rectangle 153"/>
            <p:cNvSpPr>
              <a:spLocks noChangeArrowheads="true"/>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31930" name="Rectangle 154"/>
            <p:cNvSpPr>
              <a:spLocks noChangeArrowheads="true"/>
            </p:cNvSpPr>
            <p:nvPr/>
          </p:nvSpPr>
          <p:spPr bwMode="auto">
            <a:xfrm>
              <a:off x="4157" y="208"/>
              <a:ext cx="128"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31931" name="Rectangle 155"/>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31932" name="Rectangle 156"/>
            <p:cNvSpPr>
              <a:spLocks noChangeArrowheads="true"/>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31933" name="Rectangle 157"/>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31934" name="Rectangle 158"/>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1935" name="Rectangle 159"/>
            <p:cNvSpPr>
              <a:spLocks noChangeArrowheads="true"/>
            </p:cNvSpPr>
            <p:nvPr/>
          </p:nvSpPr>
          <p:spPr bwMode="auto">
            <a:xfrm>
              <a:off x="3886" y="208"/>
              <a:ext cx="155"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31936" name="Rectangle 160"/>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31937" name="Rectangle 161"/>
            <p:cNvSpPr>
              <a:spLocks noChangeArrowheads="true"/>
            </p:cNvSpPr>
            <p:nvPr/>
          </p:nvSpPr>
          <p:spPr bwMode="auto">
            <a:xfrm>
              <a:off x="13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31938" name="Group 162"/>
            <p:cNvGrpSpPr/>
            <p:nvPr/>
          </p:nvGrpSpPr>
          <p:grpSpPr bwMode="auto">
            <a:xfrm>
              <a:off x="144" y="560"/>
              <a:ext cx="5070" cy="1343"/>
              <a:chOff x="0" y="0"/>
              <a:chExt cx="5070" cy="1343"/>
            </a:xfrm>
          </p:grpSpPr>
          <p:sp>
            <p:nvSpPr>
              <p:cNvPr id="331939" name="Text Box 163"/>
              <p:cNvSpPr txBox="true">
                <a:spLocks noChangeArrowheads="true"/>
              </p:cNvSpPr>
              <p:nvPr/>
            </p:nvSpPr>
            <p:spPr bwMode="auto">
              <a:xfrm>
                <a:off x="0" y="0"/>
                <a:ext cx="5070" cy="8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Drive: Wire delay</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Drive the result of the branch check to the front</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end of the machine.  </a:t>
                </a:r>
                <a:endParaRPr lang="en-US" altLang="zh-CN" sz="2400">
                  <a:latin typeface="Trebuchet MS" panose="020B0603020202020204" pitchFamily="34" charset="0"/>
                  <a:ea typeface="宋体" panose="02010600030101010101" pitchFamily="2" charset="-122"/>
                </a:endParaRPr>
              </a:p>
            </p:txBody>
          </p:sp>
          <p:sp>
            <p:nvSpPr>
              <p:cNvPr id="331940" name="AutoShape 164"/>
              <p:cNvSpPr>
                <a:spLocks noChangeArrowheads="true"/>
              </p:cNvSpPr>
              <p:nvPr/>
            </p:nvSpPr>
            <p:spPr bwMode="auto">
              <a:xfrm>
                <a:off x="2304" y="1103"/>
                <a:ext cx="1008" cy="240"/>
              </a:xfrm>
              <a:prstGeom prst="leftArrow">
                <a:avLst>
                  <a:gd name="adj1" fmla="val 50000"/>
                  <a:gd name="adj2" fmla="val 105000"/>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p:cNvSpPr>
            <a:spLocks noGrp="true"/>
          </p:cNvSpPr>
          <p:nvPr>
            <p:ph type="dt" sz="half" idx="10"/>
          </p:nvPr>
        </p:nvSpPr>
        <p:spPr/>
        <p:txBody>
          <a:bodyPr/>
          <a:lstStyle/>
          <a:p>
            <a:fld id="{EDF7C4CF-1C55-424D-A2CF-ADBFC0B6EED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Grp="true" noChangeArrowheads="true"/>
          </p:cNvSpPr>
          <p:nvPr>
            <p:ph type="title"/>
          </p:nvPr>
        </p:nvSpPr>
        <p:spPr/>
        <p:txBody>
          <a:bodyPr/>
          <a:lstStyle/>
          <a:p>
            <a:r>
              <a:rPr lang="en-US" altLang="zh-CN"/>
              <a:t>The Intel Core i7: Nehalem Architecture</a:t>
            </a:r>
            <a:endParaRPr lang="zh-CN" altLang="en-US"/>
          </a:p>
        </p:txBody>
      </p:sp>
      <p:sp>
        <p:nvSpPr>
          <p:cNvPr id="302085" name="Rectangle 5"/>
          <p:cNvSpPr>
            <a:spLocks noGrp="true" noChangeArrowheads="true"/>
          </p:cNvSpPr>
          <p:nvPr>
            <p:ph type="body" idx="1"/>
          </p:nvPr>
        </p:nvSpPr>
        <p:spPr/>
        <p:txBody>
          <a:bodyPr>
            <a:normAutofit/>
          </a:bodyPr>
          <a:lstStyle/>
          <a:p>
            <a:r>
              <a:rPr lang="en-US" altLang="zh-CN"/>
              <a:t>The i7 uses an aggressive out-of-order speculative microarchitecture</a:t>
            </a:r>
            <a:endParaRPr lang="en-US" altLang="zh-CN"/>
          </a:p>
          <a:p>
            <a:pPr lvl="1"/>
            <a:r>
              <a:rPr lang="en-US" altLang="zh-CN"/>
              <a:t>With reasonably deep pipelines</a:t>
            </a:r>
            <a:endParaRPr lang="en-US" altLang="zh-CN"/>
          </a:p>
          <a:p>
            <a:pPr lvl="1"/>
            <a:r>
              <a:rPr lang="en-US" altLang="zh-CN"/>
              <a:t>With the goal of achieving high instruction throughput</a:t>
            </a:r>
            <a:endParaRPr lang="en-US" altLang="zh-CN"/>
          </a:p>
          <a:p>
            <a:pPr lvl="1"/>
            <a:r>
              <a:rPr lang="en-US" altLang="zh-CN"/>
              <a:t>By combining multiple issue</a:t>
            </a:r>
            <a:endParaRPr lang="en-US" altLang="zh-CN"/>
          </a:p>
          <a:p>
            <a:pPr lvl="1"/>
            <a:r>
              <a:rPr lang="en-US" altLang="zh-CN"/>
              <a:t>And high clock rates</a:t>
            </a:r>
            <a:endParaRPr lang="en-US" altLang="zh-CN"/>
          </a:p>
          <a:p>
            <a:r>
              <a:rPr lang="en-US" altLang="zh-CN"/>
              <a:t>The total pipeline depth is 14 stages</a:t>
            </a:r>
            <a:endParaRPr lang="en-US" altLang="zh-CN"/>
          </a:p>
          <a:p>
            <a:pPr lvl="1"/>
            <a:r>
              <a:rPr lang="en-US" altLang="zh-CN"/>
              <a:t>branch mispredictions costing 17 cycles</a:t>
            </a:r>
            <a:endParaRPr lang="en-US" altLang="zh-CN"/>
          </a:p>
          <a:p>
            <a:r>
              <a:rPr lang="en-US" altLang="zh-CN"/>
              <a:t>There are 48 load and 32 store buffers</a:t>
            </a:r>
            <a:endParaRPr lang="en-US" altLang="zh-CN"/>
          </a:p>
          <a:p>
            <a:r>
              <a:rPr lang="en-US" altLang="zh-CN"/>
              <a:t>The six independent functional units can each begin execution of a ready micro-op in the same cycle</a:t>
            </a:r>
            <a:endParaRPr lang="zh-CN" altLang="en-US"/>
          </a:p>
        </p:txBody>
      </p:sp>
      <p:sp>
        <p:nvSpPr>
          <p:cNvPr id="2" name="日期占位符 1"/>
          <p:cNvSpPr>
            <a:spLocks noGrp="true"/>
          </p:cNvSpPr>
          <p:nvPr>
            <p:ph type="dt" sz="half" idx="10"/>
          </p:nvPr>
        </p:nvSpPr>
        <p:spPr/>
        <p:txBody>
          <a:bodyPr/>
          <a:lstStyle/>
          <a:p>
            <a:fld id="{ADA10062-B72D-475D-BB3A-F063E7006682}"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7" name="Picture 5"/>
          <p:cNvPicPr>
            <a:picLocks noGrp="true" noChangeAspect="true" noChangeArrowheads="true"/>
          </p:cNvPicPr>
          <p:nvPr>
            <p:ph/>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1698764" y="138113"/>
            <a:ext cx="5748060" cy="6310312"/>
          </a:xfrm>
        </p:spPr>
      </p:pic>
      <p:sp>
        <p:nvSpPr>
          <p:cNvPr id="335878" name="Rectangle 6"/>
          <p:cNvSpPr>
            <a:spLocks noChangeArrowheads="true"/>
          </p:cNvSpPr>
          <p:nvPr/>
        </p:nvSpPr>
        <p:spPr bwMode="auto">
          <a:xfrm>
            <a:off x="6877050" y="1268413"/>
            <a:ext cx="1657350" cy="360362"/>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Cache</a:t>
            </a:r>
            <a:endParaRPr lang="en-US" altLang="zh-CN"/>
          </a:p>
        </p:txBody>
      </p:sp>
      <p:sp>
        <p:nvSpPr>
          <p:cNvPr id="335879" name="Rectangle 7"/>
          <p:cNvSpPr>
            <a:spLocks noChangeArrowheads="true"/>
          </p:cNvSpPr>
          <p:nvPr/>
        </p:nvSpPr>
        <p:spPr bwMode="auto">
          <a:xfrm>
            <a:off x="6877050" y="1773238"/>
            <a:ext cx="1657350" cy="647700"/>
          </a:xfrm>
          <a:prstGeom prst="rect">
            <a:avLst/>
          </a:prstGeom>
          <a:solidFill>
            <a:srgbClr val="99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Micro-OP</a:t>
            </a:r>
            <a:endParaRPr lang="en-US" altLang="zh-CN"/>
          </a:p>
          <a:p>
            <a:pPr algn="ctr"/>
            <a:r>
              <a:rPr lang="en-US" altLang="zh-CN"/>
              <a:t>Handling</a:t>
            </a:r>
            <a:endParaRPr lang="en-US" altLang="zh-CN"/>
          </a:p>
        </p:txBody>
      </p:sp>
      <p:sp>
        <p:nvSpPr>
          <p:cNvPr id="335880" name="Rectangle 8"/>
          <p:cNvSpPr>
            <a:spLocks noChangeArrowheads="true"/>
          </p:cNvSpPr>
          <p:nvPr/>
        </p:nvSpPr>
        <p:spPr bwMode="auto">
          <a:xfrm>
            <a:off x="6877050" y="2565400"/>
            <a:ext cx="1657350" cy="1223963"/>
          </a:xfrm>
          <a:prstGeom prst="rect">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Micro-OP</a:t>
            </a:r>
            <a:endParaRPr lang="en-US" altLang="zh-CN"/>
          </a:p>
          <a:p>
            <a:pPr algn="ctr"/>
            <a:r>
              <a:rPr lang="en-US" altLang="zh-CN"/>
              <a:t>Decode and</a:t>
            </a:r>
            <a:endParaRPr lang="en-US" altLang="zh-CN"/>
          </a:p>
          <a:p>
            <a:pPr algn="ctr"/>
            <a:r>
              <a:rPr lang="en-US" altLang="zh-CN"/>
              <a:t> loop stream</a:t>
            </a:r>
            <a:endParaRPr lang="en-US" altLang="zh-CN"/>
          </a:p>
          <a:p>
            <a:pPr algn="ctr"/>
            <a:r>
              <a:rPr lang="en-US" altLang="zh-CN"/>
              <a:t> detect</a:t>
            </a:r>
            <a:endParaRPr lang="en-US" altLang="zh-CN"/>
          </a:p>
        </p:txBody>
      </p:sp>
      <p:sp>
        <p:nvSpPr>
          <p:cNvPr id="335881" name="Rectangle 9"/>
          <p:cNvSpPr>
            <a:spLocks noChangeArrowheads="true"/>
          </p:cNvSpPr>
          <p:nvPr/>
        </p:nvSpPr>
        <p:spPr bwMode="auto">
          <a:xfrm>
            <a:off x="6880225" y="3933825"/>
            <a:ext cx="1654175" cy="935038"/>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New or </a:t>
            </a:r>
            <a:endParaRPr lang="en-US" altLang="zh-CN"/>
          </a:p>
          <a:p>
            <a:pPr algn="ctr"/>
            <a:r>
              <a:rPr lang="en-US" altLang="zh-CN"/>
              <a:t>Improved in</a:t>
            </a:r>
            <a:endParaRPr lang="en-US" altLang="zh-CN"/>
          </a:p>
          <a:p>
            <a:pPr algn="ctr"/>
            <a:r>
              <a:rPr lang="en-US" altLang="zh-CN"/>
              <a:t>Nehalem</a:t>
            </a:r>
            <a:endParaRPr lang="en-US" altLang="zh-CN"/>
          </a:p>
        </p:txBody>
      </p:sp>
      <p:sp>
        <p:nvSpPr>
          <p:cNvPr id="2" name="日期占位符 1"/>
          <p:cNvSpPr>
            <a:spLocks noGrp="true"/>
          </p:cNvSpPr>
          <p:nvPr>
            <p:ph type="dt" sz="half" idx="10"/>
          </p:nvPr>
        </p:nvSpPr>
        <p:spPr/>
        <p:txBody>
          <a:bodyPr/>
          <a:lstStyle/>
          <a:p>
            <a:fld id="{482F0B0C-4181-4FEA-8562-B84D2ACAF458}"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FDCE95FA-AAEB-4A05-B72F-1862315F9D04}"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true" noChangeArrowheads="true"/>
          </p:cNvSpPr>
          <p:nvPr>
            <p:ph type="title"/>
          </p:nvPr>
        </p:nvSpPr>
        <p:spPr/>
        <p:txBody>
          <a:bodyPr/>
          <a:lstStyle/>
          <a:p>
            <a:r>
              <a:rPr lang="zh-CN" altLang="en-US" dirty="0"/>
              <a:t>Processor Examples</a:t>
            </a:r>
            <a:endParaRPr lang="zh-CN" altLang="en-US" dirty="0"/>
          </a:p>
        </p:txBody>
      </p:sp>
      <p:sp>
        <p:nvSpPr>
          <p:cNvPr id="5123" name="Rectangle 3"/>
          <p:cNvSpPr>
            <a:spLocks noGrp="true" noChangeArrowheads="true"/>
          </p:cNvSpPr>
          <p:nvPr>
            <p:ph type="body" idx="1"/>
          </p:nvPr>
        </p:nvSpPr>
        <p:spPr/>
        <p:txBody>
          <a:bodyPr/>
          <a:lstStyle/>
          <a:p>
            <a:endParaRPr lang="en-US" altLang="zh-CN" dirty="0"/>
          </a:p>
        </p:txBody>
      </p:sp>
      <p:sp>
        <p:nvSpPr>
          <p:cNvPr id="2" name="日期占位符 1"/>
          <p:cNvSpPr>
            <a:spLocks noGrp="true"/>
          </p:cNvSpPr>
          <p:nvPr>
            <p:ph type="dt" sz="half" idx="10"/>
          </p:nvPr>
        </p:nvSpPr>
        <p:spPr/>
        <p:txBody>
          <a:bodyPr/>
          <a:lstStyle/>
          <a:p>
            <a:fld id="{403FB15F-2847-4CD4-983D-430A9589BDCC}"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true" noChangeArrowheads="true"/>
          </p:cNvSpPr>
          <p:nvPr>
            <p:ph type="title"/>
          </p:nvPr>
        </p:nvSpPr>
        <p:spPr/>
        <p:txBody>
          <a:bodyPr/>
          <a:lstStyle/>
          <a:p>
            <a:r>
              <a:rPr lang="en-US" altLang="zh-CN"/>
              <a:t>i7 Pipeline Steps 1: Instruction Fetch</a:t>
            </a:r>
            <a:endParaRPr lang="zh-CN" altLang="en-US"/>
          </a:p>
        </p:txBody>
      </p:sp>
      <p:sp>
        <p:nvSpPr>
          <p:cNvPr id="337923" name="Rectangle 3"/>
          <p:cNvSpPr>
            <a:spLocks noGrp="true" noChangeArrowheads="true"/>
          </p:cNvSpPr>
          <p:nvPr>
            <p:ph type="body" idx="1"/>
          </p:nvPr>
        </p:nvSpPr>
        <p:spPr/>
        <p:txBody>
          <a:bodyPr/>
          <a:lstStyle/>
          <a:p>
            <a:r>
              <a:rPr lang="en-US" altLang="zh-CN"/>
              <a:t>The processor uses a multilevel branch target buffer to achieve a balance between speed and prediction accuracy</a:t>
            </a:r>
            <a:endParaRPr lang="en-US" altLang="zh-CN"/>
          </a:p>
          <a:p>
            <a:r>
              <a:rPr lang="en-US" altLang="zh-CN"/>
              <a:t>There is also a return address stack to speed up function return</a:t>
            </a:r>
            <a:endParaRPr lang="en-US" altLang="zh-CN"/>
          </a:p>
          <a:p>
            <a:pPr lvl="1"/>
            <a:r>
              <a:rPr lang="en-US" altLang="zh-CN"/>
              <a:t>Mispredictions cause a penalty of about 15 cycles</a:t>
            </a:r>
            <a:endParaRPr lang="en-US" altLang="zh-CN"/>
          </a:p>
          <a:p>
            <a:r>
              <a:rPr lang="en-US" altLang="zh-CN"/>
              <a:t>Using the predicted address, the instruction fetch unit fetches 16 bytes from the instruction cache</a:t>
            </a:r>
            <a:endParaRPr lang="zh-CN" altLang="en-US"/>
          </a:p>
        </p:txBody>
      </p:sp>
      <p:sp>
        <p:nvSpPr>
          <p:cNvPr id="2" name="日期占位符 1"/>
          <p:cNvSpPr>
            <a:spLocks noGrp="true"/>
          </p:cNvSpPr>
          <p:nvPr>
            <p:ph type="dt" sz="half" idx="10"/>
          </p:nvPr>
        </p:nvSpPr>
        <p:spPr/>
        <p:txBody>
          <a:bodyPr/>
          <a:lstStyle/>
          <a:p>
            <a:fld id="{01A041A1-A241-4AE9-93CA-CAE146AF368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true" noChangeArrowheads="true"/>
          </p:cNvSpPr>
          <p:nvPr>
            <p:ph type="title"/>
          </p:nvPr>
        </p:nvSpPr>
        <p:spPr/>
        <p:txBody>
          <a:bodyPr/>
          <a:lstStyle/>
          <a:p>
            <a:r>
              <a:rPr lang="en-US" altLang="zh-CN"/>
              <a:t>i7 Pipeline Steps 2: Placed in the Predecode Instruction </a:t>
            </a:r>
            <a:endParaRPr lang="zh-CN" altLang="en-US"/>
          </a:p>
        </p:txBody>
      </p:sp>
      <p:sp>
        <p:nvSpPr>
          <p:cNvPr id="338947" name="Rectangle 3"/>
          <p:cNvSpPr>
            <a:spLocks noGrp="true" noChangeArrowheads="true"/>
          </p:cNvSpPr>
          <p:nvPr>
            <p:ph type="body" idx="1"/>
          </p:nvPr>
        </p:nvSpPr>
        <p:spPr/>
        <p:txBody>
          <a:bodyPr/>
          <a:lstStyle/>
          <a:p>
            <a:r>
              <a:rPr lang="en-US" altLang="zh-CN"/>
              <a:t>The 16 bytes are placed in the predecode instruction buffer</a:t>
            </a:r>
            <a:endParaRPr lang="en-US" altLang="zh-CN"/>
          </a:p>
          <a:p>
            <a:r>
              <a:rPr lang="en-US" altLang="zh-CN"/>
              <a:t>a process called macro-op fusion is executed</a:t>
            </a:r>
            <a:endParaRPr lang="en-US" altLang="zh-CN"/>
          </a:p>
          <a:p>
            <a:pPr lvl="1"/>
            <a:r>
              <a:rPr lang="en-US" altLang="zh-CN"/>
              <a:t>Macro-op fusion takes instruction combinations such as compare followed by a branch and fuses them into a single operation</a:t>
            </a:r>
            <a:endParaRPr lang="en-US" altLang="zh-CN"/>
          </a:p>
        </p:txBody>
      </p:sp>
      <p:sp>
        <p:nvSpPr>
          <p:cNvPr id="2" name="日期占位符 1"/>
          <p:cNvSpPr>
            <a:spLocks noGrp="true"/>
          </p:cNvSpPr>
          <p:nvPr>
            <p:ph type="dt" sz="half" idx="10"/>
          </p:nvPr>
        </p:nvSpPr>
        <p:spPr/>
        <p:txBody>
          <a:bodyPr/>
          <a:lstStyle/>
          <a:p>
            <a:fld id="{DFF738F8-BBBC-4F68-9938-BDE5F81A9F8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true" noChangeArrowheads="true"/>
          </p:cNvSpPr>
          <p:nvPr>
            <p:ph type="title"/>
          </p:nvPr>
        </p:nvSpPr>
        <p:spPr/>
        <p:txBody>
          <a:bodyPr/>
          <a:lstStyle/>
          <a:p>
            <a:r>
              <a:rPr lang="en-US" altLang="zh-CN"/>
              <a:t>i7 Pipeline Steps 2: Placed in the Predecode Instruction </a:t>
            </a:r>
            <a:endParaRPr lang="zh-CN" altLang="en-US"/>
          </a:p>
        </p:txBody>
      </p:sp>
      <p:sp>
        <p:nvSpPr>
          <p:cNvPr id="365571" name="Rectangle 3"/>
          <p:cNvSpPr>
            <a:spLocks noGrp="true" noChangeArrowheads="true"/>
          </p:cNvSpPr>
          <p:nvPr>
            <p:ph type="body" idx="1"/>
          </p:nvPr>
        </p:nvSpPr>
        <p:spPr/>
        <p:txBody>
          <a:bodyPr/>
          <a:lstStyle/>
          <a:p>
            <a:r>
              <a:rPr lang="en-US" altLang="zh-CN"/>
              <a:t>The predecode stage also breaks the 16 bytes into individual x86 instructions</a:t>
            </a:r>
            <a:endParaRPr lang="en-US" altLang="zh-CN"/>
          </a:p>
          <a:p>
            <a:pPr lvl="1"/>
            <a:r>
              <a:rPr lang="en-US" altLang="zh-CN"/>
              <a:t>This predecode is nontrivial since the length of an x86 instruction can be from 1 to 17 bytes and the predecoder must look through a number of bytes before it knows the instruction length</a:t>
            </a:r>
            <a:endParaRPr lang="en-US" altLang="zh-CN"/>
          </a:p>
          <a:p>
            <a:r>
              <a:rPr lang="en-US" altLang="zh-CN"/>
              <a:t>Individual x86 instructions (including some fused instructions) are placed into the 18-entry instruction queue</a:t>
            </a:r>
            <a:endParaRPr lang="zh-CN" altLang="en-US"/>
          </a:p>
        </p:txBody>
      </p:sp>
      <p:sp>
        <p:nvSpPr>
          <p:cNvPr id="2" name="日期占位符 1"/>
          <p:cNvSpPr>
            <a:spLocks noGrp="true"/>
          </p:cNvSpPr>
          <p:nvPr>
            <p:ph type="dt" sz="half" idx="10"/>
          </p:nvPr>
        </p:nvSpPr>
        <p:spPr/>
        <p:txBody>
          <a:bodyPr/>
          <a:lstStyle/>
          <a:p>
            <a:fld id="{354ECB07-3A66-412B-8974-6E62E5E3611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8" name="Rectangle 8"/>
          <p:cNvSpPr>
            <a:spLocks noGrp="true" noChangeArrowheads="true"/>
          </p:cNvSpPr>
          <p:nvPr>
            <p:ph type="title"/>
          </p:nvPr>
        </p:nvSpPr>
        <p:spPr/>
        <p:txBody>
          <a:bodyPr/>
          <a:lstStyle/>
          <a:p>
            <a:r>
              <a:rPr lang="en-US" altLang="zh-CN"/>
              <a:t>i7 Pipeline Steps 3: Micro-op Decode</a:t>
            </a:r>
            <a:endParaRPr lang="zh-CN" altLang="en-US"/>
          </a:p>
        </p:txBody>
      </p:sp>
      <p:sp>
        <p:nvSpPr>
          <p:cNvPr id="348169" name="Rectangle 9"/>
          <p:cNvSpPr>
            <a:spLocks noGrp="true" noChangeArrowheads="true"/>
          </p:cNvSpPr>
          <p:nvPr>
            <p:ph type="body" idx="1"/>
          </p:nvPr>
        </p:nvSpPr>
        <p:spPr/>
        <p:txBody>
          <a:bodyPr/>
          <a:lstStyle/>
          <a:p>
            <a:r>
              <a:rPr lang="en-US" altLang="zh-CN"/>
              <a:t>Individual x86 instructions are translated into micro-ops</a:t>
            </a:r>
            <a:endParaRPr lang="en-US" altLang="zh-CN"/>
          </a:p>
          <a:p>
            <a:pPr lvl="1"/>
            <a:r>
              <a:rPr lang="en-US" altLang="zh-CN"/>
              <a:t>Micro-ops are simple MIPS-like instructions that can be executed directly by the pipeline</a:t>
            </a:r>
            <a:endParaRPr lang="en-US" altLang="zh-CN"/>
          </a:p>
          <a:p>
            <a:pPr lvl="1"/>
            <a:r>
              <a:rPr lang="en-US" altLang="zh-CN"/>
              <a:t>This approach of translating the x86 instruction set into simple operations that are more easily pipelined was introduced in the Pentium Pro in 1997 and has been used since</a:t>
            </a:r>
            <a:endParaRPr lang="en-US" altLang="zh-CN"/>
          </a:p>
        </p:txBody>
      </p:sp>
      <p:sp>
        <p:nvSpPr>
          <p:cNvPr id="2" name="日期占位符 1"/>
          <p:cNvSpPr>
            <a:spLocks noGrp="true"/>
          </p:cNvSpPr>
          <p:nvPr>
            <p:ph type="dt" sz="half" idx="10"/>
          </p:nvPr>
        </p:nvSpPr>
        <p:spPr/>
        <p:txBody>
          <a:bodyPr/>
          <a:lstStyle/>
          <a:p>
            <a:fld id="{8C716287-22AF-446B-A661-7AAFF90F0BA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50" name="Rectangle 6"/>
          <p:cNvSpPr>
            <a:spLocks noGrp="true" noChangeArrowheads="true"/>
          </p:cNvSpPr>
          <p:nvPr>
            <p:ph type="title"/>
          </p:nvPr>
        </p:nvSpPr>
        <p:spPr/>
        <p:txBody>
          <a:bodyPr/>
          <a:lstStyle/>
          <a:p>
            <a:r>
              <a:rPr lang="en-US" altLang="zh-CN"/>
              <a:t>i7 Pipeline Steps 3: Micro-op Decode</a:t>
            </a:r>
            <a:endParaRPr lang="zh-CN" altLang="en-US"/>
          </a:p>
        </p:txBody>
      </p:sp>
      <p:sp>
        <p:nvSpPr>
          <p:cNvPr id="364551" name="Rectangle 7"/>
          <p:cNvSpPr>
            <a:spLocks noGrp="true" noChangeArrowheads="true"/>
          </p:cNvSpPr>
          <p:nvPr>
            <p:ph type="body" idx="1"/>
          </p:nvPr>
        </p:nvSpPr>
        <p:spPr/>
        <p:txBody>
          <a:bodyPr/>
          <a:lstStyle/>
          <a:p>
            <a:r>
              <a:rPr lang="en-US" altLang="zh-CN"/>
              <a:t>Three of the decoders handle x86 instructions that translate directly into one micro-op</a:t>
            </a:r>
            <a:endParaRPr lang="en-US" altLang="zh-CN"/>
          </a:p>
          <a:p>
            <a:pPr lvl="1"/>
            <a:r>
              <a:rPr lang="en-US" altLang="zh-CN"/>
              <a:t>For x86 instructions that have more complex semantics, there is a microcode engine that is used to produce the micro-op sequence</a:t>
            </a:r>
            <a:endParaRPr lang="en-US" altLang="zh-CN"/>
          </a:p>
          <a:p>
            <a:pPr lvl="1"/>
            <a:r>
              <a:rPr lang="en-US" altLang="zh-CN"/>
              <a:t>It can produce up to four micro-ops every cycle and continues until the necessary micro-op sequence has been generated</a:t>
            </a:r>
            <a:endParaRPr lang="en-US" altLang="zh-CN"/>
          </a:p>
          <a:p>
            <a:r>
              <a:rPr lang="en-US" altLang="zh-CN"/>
              <a:t>The micro-ops are placed according to the order of the x86 instructions in the 28-entry micro-op buffer</a:t>
            </a:r>
            <a:endParaRPr lang="zh-CN" altLang="en-US"/>
          </a:p>
        </p:txBody>
      </p:sp>
      <p:sp>
        <p:nvSpPr>
          <p:cNvPr id="2" name="日期占位符 1"/>
          <p:cNvSpPr>
            <a:spLocks noGrp="true"/>
          </p:cNvSpPr>
          <p:nvPr>
            <p:ph type="dt" sz="half" idx="10"/>
          </p:nvPr>
        </p:nvSpPr>
        <p:spPr/>
        <p:txBody>
          <a:bodyPr/>
          <a:lstStyle/>
          <a:p>
            <a:fld id="{7C2DFCD9-E37F-4006-91E4-689643D14BF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true" noChangeArrowheads="true"/>
          </p:cNvSpPr>
          <p:nvPr>
            <p:ph type="title"/>
          </p:nvPr>
        </p:nvSpPr>
        <p:spPr/>
        <p:txBody>
          <a:bodyPr/>
          <a:lstStyle/>
          <a:p>
            <a:r>
              <a:rPr lang="en-US" altLang="zh-CN"/>
              <a:t>i7 Pipeline Steps 4: Loop Stream Detection</a:t>
            </a:r>
            <a:endParaRPr lang="zh-CN" altLang="en-US"/>
          </a:p>
        </p:txBody>
      </p:sp>
      <p:sp>
        <p:nvSpPr>
          <p:cNvPr id="339971" name="Rectangle 3"/>
          <p:cNvSpPr>
            <a:spLocks noGrp="true" noChangeArrowheads="true"/>
          </p:cNvSpPr>
          <p:nvPr>
            <p:ph type="body" idx="1"/>
          </p:nvPr>
        </p:nvSpPr>
        <p:spPr/>
        <p:txBody>
          <a:bodyPr/>
          <a:lstStyle/>
          <a:p>
            <a:r>
              <a:rPr lang="en-US" altLang="zh-CN"/>
              <a:t>The micro-op buffer preforms loop stream detection and microfusion</a:t>
            </a:r>
            <a:endParaRPr lang="en-US" altLang="zh-CN"/>
          </a:p>
          <a:p>
            <a:r>
              <a:rPr lang="en-US" altLang="zh-CN"/>
              <a:t>If there is a small sequence of instructions (less than 28 instructions or 256 bytes in length) that comprises a loop, the loop stream detector will find the loop and directly issue the micro-ops from the buffer, eliminating the need for the instruction fetch and instruction decode stages to be activated</a:t>
            </a:r>
            <a:endParaRPr lang="en-US" altLang="zh-CN"/>
          </a:p>
        </p:txBody>
      </p:sp>
      <p:sp>
        <p:nvSpPr>
          <p:cNvPr id="2" name="日期占位符 1"/>
          <p:cNvSpPr>
            <a:spLocks noGrp="true"/>
          </p:cNvSpPr>
          <p:nvPr>
            <p:ph type="dt" sz="half" idx="10"/>
          </p:nvPr>
        </p:nvSpPr>
        <p:spPr/>
        <p:txBody>
          <a:bodyPr/>
          <a:lstStyle/>
          <a:p>
            <a:fld id="{133D8C5C-C611-431A-9E55-B26B38B4977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true" noChangeArrowheads="true"/>
          </p:cNvSpPr>
          <p:nvPr>
            <p:ph type="title"/>
          </p:nvPr>
        </p:nvSpPr>
        <p:spPr/>
        <p:txBody>
          <a:bodyPr/>
          <a:lstStyle/>
          <a:p>
            <a:r>
              <a:rPr lang="en-US" altLang="zh-CN"/>
              <a:t>i7 Pipeline Steps 4: Microfusion</a:t>
            </a:r>
            <a:endParaRPr lang="zh-CN" altLang="en-US"/>
          </a:p>
        </p:txBody>
      </p:sp>
      <p:sp>
        <p:nvSpPr>
          <p:cNvPr id="349187" name="Rectangle 3"/>
          <p:cNvSpPr>
            <a:spLocks noGrp="true" noChangeArrowheads="true"/>
          </p:cNvSpPr>
          <p:nvPr>
            <p:ph type="body" idx="1"/>
          </p:nvPr>
        </p:nvSpPr>
        <p:spPr/>
        <p:txBody>
          <a:bodyPr/>
          <a:lstStyle/>
          <a:p>
            <a:r>
              <a:rPr lang="en-US" altLang="zh-CN" dirty="0" err="1"/>
              <a:t>Microfusion</a:t>
            </a:r>
            <a:r>
              <a:rPr lang="en-US" altLang="zh-CN" dirty="0"/>
              <a:t> combines instruction pairs such as load/ALU operation and ALU operation/store and issues them to a single reservation station (where they can still issue independently), thus increasing the usage of the buffer</a:t>
            </a:r>
            <a:endParaRPr lang="en-US" altLang="zh-CN" dirty="0"/>
          </a:p>
          <a:p>
            <a:pPr lvl="1"/>
            <a:r>
              <a:rPr lang="en-US" altLang="zh-CN" dirty="0"/>
              <a:t>In a study of the Intel Core architecture, which also incorporated </a:t>
            </a:r>
            <a:r>
              <a:rPr lang="en-US" altLang="zh-CN" dirty="0" err="1"/>
              <a:t>microfusion</a:t>
            </a:r>
            <a:r>
              <a:rPr lang="en-US" altLang="zh-CN" dirty="0"/>
              <a:t> and </a:t>
            </a:r>
            <a:r>
              <a:rPr lang="en-US" altLang="zh-CN" dirty="0" err="1"/>
              <a:t>macrofusion</a:t>
            </a:r>
            <a:r>
              <a:rPr lang="en-US" altLang="zh-CN" dirty="0"/>
              <a:t>, Bird et al. [2007] discovered that </a:t>
            </a:r>
            <a:r>
              <a:rPr lang="en-US" altLang="zh-CN" dirty="0" err="1"/>
              <a:t>microfusion</a:t>
            </a:r>
            <a:r>
              <a:rPr lang="en-US" altLang="zh-CN" dirty="0"/>
              <a:t> had little impact on performance, while </a:t>
            </a:r>
            <a:r>
              <a:rPr lang="en-US" altLang="zh-CN" dirty="0" err="1"/>
              <a:t>macrofusion</a:t>
            </a:r>
            <a:r>
              <a:rPr lang="en-US" altLang="zh-CN" dirty="0"/>
              <a:t> appears to have a modest positive impact on integer performance and little impact on floating-point performance</a:t>
            </a:r>
            <a:endParaRPr lang="zh-CN" altLang="en-US" dirty="0"/>
          </a:p>
        </p:txBody>
      </p:sp>
      <p:sp>
        <p:nvSpPr>
          <p:cNvPr id="2" name="日期占位符 1"/>
          <p:cNvSpPr>
            <a:spLocks noGrp="true"/>
          </p:cNvSpPr>
          <p:nvPr>
            <p:ph type="dt" sz="half" idx="10"/>
          </p:nvPr>
        </p:nvSpPr>
        <p:spPr/>
        <p:txBody>
          <a:bodyPr/>
          <a:lstStyle/>
          <a:p>
            <a:fld id="{A08FB5A1-F724-4308-B609-1B3679E3039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Grp="true" noChangeArrowheads="true"/>
          </p:cNvSpPr>
          <p:nvPr>
            <p:ph type="title"/>
          </p:nvPr>
        </p:nvSpPr>
        <p:spPr/>
        <p:txBody>
          <a:bodyPr/>
          <a:lstStyle/>
          <a:p>
            <a:r>
              <a:rPr lang="en-US" altLang="zh-CN"/>
              <a:t>i7 Pipeline Steps 5: Basic Instruction Issue </a:t>
            </a:r>
            <a:endParaRPr lang="zh-CN" altLang="en-US"/>
          </a:p>
        </p:txBody>
      </p:sp>
      <p:sp>
        <p:nvSpPr>
          <p:cNvPr id="342021" name="Rectangle 5"/>
          <p:cNvSpPr>
            <a:spLocks noGrp="true" noChangeArrowheads="true"/>
          </p:cNvSpPr>
          <p:nvPr>
            <p:ph type="body" idx="1"/>
          </p:nvPr>
        </p:nvSpPr>
        <p:spPr/>
        <p:txBody>
          <a:bodyPr/>
          <a:lstStyle/>
          <a:p>
            <a:r>
              <a:rPr lang="en-US" altLang="zh-CN"/>
              <a:t>Perform the basic instruction issue</a:t>
            </a:r>
            <a:endParaRPr lang="en-US" altLang="zh-CN"/>
          </a:p>
          <a:p>
            <a:pPr lvl="1"/>
            <a:r>
              <a:rPr lang="en-US" altLang="zh-CN"/>
              <a:t>Looking up the register location in the register tables</a:t>
            </a:r>
            <a:endParaRPr lang="en-US" altLang="zh-CN"/>
          </a:p>
          <a:p>
            <a:pPr lvl="1"/>
            <a:r>
              <a:rPr lang="en-US" altLang="zh-CN"/>
              <a:t>Renaming the registers</a:t>
            </a:r>
            <a:endParaRPr lang="en-US" altLang="zh-CN"/>
          </a:p>
          <a:p>
            <a:pPr lvl="1"/>
            <a:r>
              <a:rPr lang="en-US" altLang="zh-CN"/>
              <a:t>Allocating a reorder buffer entry</a:t>
            </a:r>
            <a:endParaRPr lang="en-US" altLang="zh-CN"/>
          </a:p>
          <a:p>
            <a:pPr lvl="1"/>
            <a:r>
              <a:rPr lang="en-US" altLang="zh-CN"/>
              <a:t>And fetching any results from the registers or reorder buffer</a:t>
            </a:r>
            <a:endParaRPr lang="en-US" altLang="zh-CN"/>
          </a:p>
          <a:p>
            <a:r>
              <a:rPr lang="en-US" altLang="zh-CN"/>
              <a:t>Before sending the micro-ops to the reservation stations</a:t>
            </a:r>
            <a:endParaRPr lang="zh-CN" altLang="en-US"/>
          </a:p>
        </p:txBody>
      </p:sp>
      <p:sp>
        <p:nvSpPr>
          <p:cNvPr id="2" name="日期占位符 1"/>
          <p:cNvSpPr>
            <a:spLocks noGrp="true"/>
          </p:cNvSpPr>
          <p:nvPr>
            <p:ph type="dt" sz="half" idx="10"/>
          </p:nvPr>
        </p:nvSpPr>
        <p:spPr/>
        <p:txBody>
          <a:bodyPr/>
          <a:lstStyle/>
          <a:p>
            <a:fld id="{330F160F-5E40-4730-95F5-8ED494C8ADC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true" noChangeArrowheads="true"/>
          </p:cNvSpPr>
          <p:nvPr>
            <p:ph type="title"/>
          </p:nvPr>
        </p:nvSpPr>
        <p:spPr/>
        <p:txBody>
          <a:bodyPr/>
          <a:lstStyle/>
          <a:p>
            <a:r>
              <a:rPr lang="en-US" altLang="zh-CN"/>
              <a:t>i7 Pipeline Steps 6: to Reservation Station</a:t>
            </a:r>
            <a:endParaRPr lang="zh-CN" altLang="en-US"/>
          </a:p>
        </p:txBody>
      </p:sp>
      <p:sp>
        <p:nvSpPr>
          <p:cNvPr id="343043" name="Rectangle 3"/>
          <p:cNvSpPr>
            <a:spLocks noGrp="true" noChangeArrowheads="true"/>
          </p:cNvSpPr>
          <p:nvPr>
            <p:ph type="body" idx="1"/>
          </p:nvPr>
        </p:nvSpPr>
        <p:spPr/>
        <p:txBody>
          <a:bodyPr/>
          <a:lstStyle/>
          <a:p>
            <a:r>
              <a:rPr lang="en-US" altLang="zh-CN"/>
              <a:t>The i7 uses a 36-entry centralized reservation station shared by six functional units</a:t>
            </a:r>
            <a:endParaRPr lang="en-US" altLang="zh-CN"/>
          </a:p>
          <a:p>
            <a:r>
              <a:rPr lang="en-US" altLang="zh-CN"/>
              <a:t>Up to six micro-ops may be dispatched to the functional units every clock cycle</a:t>
            </a:r>
            <a:endParaRPr lang="zh-CN" altLang="en-US"/>
          </a:p>
        </p:txBody>
      </p:sp>
      <p:sp>
        <p:nvSpPr>
          <p:cNvPr id="2" name="日期占位符 1"/>
          <p:cNvSpPr>
            <a:spLocks noGrp="true"/>
          </p:cNvSpPr>
          <p:nvPr>
            <p:ph type="dt" sz="half" idx="10"/>
          </p:nvPr>
        </p:nvSpPr>
        <p:spPr/>
        <p:txBody>
          <a:bodyPr/>
          <a:lstStyle/>
          <a:p>
            <a:fld id="{AA12C209-09AC-4015-AC83-2AEF879E5DF4}"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true" noChangeArrowheads="true"/>
          </p:cNvSpPr>
          <p:nvPr>
            <p:ph type="title"/>
          </p:nvPr>
        </p:nvSpPr>
        <p:spPr/>
        <p:txBody>
          <a:bodyPr/>
          <a:lstStyle/>
          <a:p>
            <a:r>
              <a:rPr lang="en-US" altLang="zh-CN"/>
              <a:t>i7 Pipeline Steps 7: Execution</a:t>
            </a:r>
            <a:endParaRPr lang="zh-CN" altLang="en-US"/>
          </a:p>
        </p:txBody>
      </p:sp>
      <p:sp>
        <p:nvSpPr>
          <p:cNvPr id="344067" name="Rectangle 3"/>
          <p:cNvSpPr>
            <a:spLocks noGrp="true" noChangeArrowheads="true"/>
          </p:cNvSpPr>
          <p:nvPr>
            <p:ph type="body" idx="1"/>
          </p:nvPr>
        </p:nvSpPr>
        <p:spPr/>
        <p:txBody>
          <a:bodyPr/>
          <a:lstStyle/>
          <a:p>
            <a:r>
              <a:rPr lang="en-US" altLang="zh-CN"/>
              <a:t>Micro-ops are executed by the individual function units and then results are sent back to any waiting reservation station as well as to the register retirement unit, where they will update the register state, once it is known that the instruction is no longer speculative</a:t>
            </a:r>
            <a:endParaRPr lang="en-US" altLang="zh-CN"/>
          </a:p>
          <a:p>
            <a:r>
              <a:rPr lang="en-US" altLang="zh-CN"/>
              <a:t>The entry corresponding to the instruction in the reorder buffer is marked as complete</a:t>
            </a:r>
            <a:endParaRPr lang="zh-CN" altLang="en-US"/>
          </a:p>
        </p:txBody>
      </p:sp>
      <p:sp>
        <p:nvSpPr>
          <p:cNvPr id="2" name="日期占位符 1"/>
          <p:cNvSpPr>
            <a:spLocks noGrp="true"/>
          </p:cNvSpPr>
          <p:nvPr>
            <p:ph type="dt" sz="half" idx="10"/>
          </p:nvPr>
        </p:nvSpPr>
        <p:spPr/>
        <p:txBody>
          <a:bodyPr/>
          <a:lstStyle/>
          <a:p>
            <a:fld id="{CB251C8B-F439-48E1-9341-99DCC89204A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true" noChangeArrowheads="true"/>
          </p:cNvSpPr>
          <p:nvPr>
            <p:ph type="title"/>
          </p:nvPr>
        </p:nvSpPr>
        <p:spPr/>
        <p:txBody>
          <a:bodyPr/>
          <a:lstStyle/>
          <a:p>
            <a:r>
              <a:rPr lang="zh-CN" altLang="en-US"/>
              <a:t>First of All, We Ought to Know What We have Done</a:t>
            </a:r>
            <a:endParaRPr lang="zh-CN" altLang="en-US"/>
          </a:p>
        </p:txBody>
      </p:sp>
      <p:sp>
        <p:nvSpPr>
          <p:cNvPr id="6147" name="Rectangle 3"/>
          <p:cNvSpPr>
            <a:spLocks noGrp="true" noChangeArrowheads="true"/>
          </p:cNvSpPr>
          <p:nvPr>
            <p:ph type="body" idx="1"/>
          </p:nvPr>
        </p:nvSpPr>
        <p:spPr/>
        <p:txBody>
          <a:bodyPr/>
          <a:lstStyle/>
          <a:p>
            <a:r>
              <a:rPr lang="zh-CN" altLang="en-US"/>
              <a:t>Why electronic computer?</a:t>
            </a:r>
            <a:endParaRPr lang="zh-CN" altLang="en-US"/>
          </a:p>
          <a:p>
            <a:r>
              <a:rPr lang="zh-CN" altLang="en-US"/>
              <a:t>What is the road and who are the pioneers?</a:t>
            </a:r>
            <a:endParaRPr lang="zh-CN" altLang="en-US"/>
          </a:p>
          <a:p>
            <a:r>
              <a:rPr lang="zh-CN" altLang="en-US"/>
              <a:t>What is the elements or the base of building a computer?</a:t>
            </a:r>
            <a:endParaRPr lang="zh-CN" altLang="en-US"/>
          </a:p>
          <a:p>
            <a:r>
              <a:rPr lang="zh-CN" altLang="en-US"/>
              <a:t>What is the near future look like?</a:t>
            </a:r>
            <a:endParaRPr lang="zh-CN" altLang="en-US"/>
          </a:p>
          <a:p>
            <a:r>
              <a:rPr lang="zh-CN" altLang="en-US"/>
              <a:t>What is your chance?</a:t>
            </a:r>
            <a:endParaRPr lang="zh-CN" altLang="en-US"/>
          </a:p>
          <a:p>
            <a:pPr lvl="1"/>
            <a:r>
              <a:rPr lang="zh-CN" altLang="en-US"/>
              <a:t>This is what I really out of my imagenation!</a:t>
            </a:r>
            <a:endParaRPr lang="zh-CN" altLang="en-US"/>
          </a:p>
        </p:txBody>
      </p:sp>
      <p:sp>
        <p:nvSpPr>
          <p:cNvPr id="2" name="日期占位符 1"/>
          <p:cNvSpPr>
            <a:spLocks noGrp="true"/>
          </p:cNvSpPr>
          <p:nvPr>
            <p:ph type="dt" sz="half" idx="10"/>
          </p:nvPr>
        </p:nvSpPr>
        <p:spPr/>
        <p:txBody>
          <a:bodyPr/>
          <a:lstStyle/>
          <a:p>
            <a:fld id="{BB916A53-E501-44E6-BB68-9DE738242692}"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true" noChangeArrowheads="true"/>
          </p:cNvSpPr>
          <p:nvPr>
            <p:ph type="title"/>
          </p:nvPr>
        </p:nvSpPr>
        <p:spPr/>
        <p:txBody>
          <a:bodyPr/>
          <a:lstStyle/>
          <a:p>
            <a:r>
              <a:rPr lang="en-US" altLang="zh-CN"/>
              <a:t>i7 Pipeline Steps 8: Commit</a:t>
            </a:r>
            <a:endParaRPr lang="zh-CN" altLang="en-US"/>
          </a:p>
        </p:txBody>
      </p:sp>
      <p:sp>
        <p:nvSpPr>
          <p:cNvPr id="345091" name="Rectangle 3"/>
          <p:cNvSpPr>
            <a:spLocks noGrp="true" noChangeArrowheads="true"/>
          </p:cNvSpPr>
          <p:nvPr>
            <p:ph type="body" idx="1"/>
          </p:nvPr>
        </p:nvSpPr>
        <p:spPr/>
        <p:txBody>
          <a:bodyPr/>
          <a:lstStyle/>
          <a:p>
            <a:r>
              <a:rPr lang="en-US" altLang="zh-CN"/>
              <a:t>When one or more instructions at the head of the reorder buffer have been marked as complete, the pending writes in the register retirement unit are executed, and the instructions are removed from the reorder buffer</a:t>
            </a:r>
            <a:endParaRPr lang="zh-CN" altLang="en-US"/>
          </a:p>
        </p:txBody>
      </p:sp>
      <p:sp>
        <p:nvSpPr>
          <p:cNvPr id="2" name="日期占位符 1"/>
          <p:cNvSpPr>
            <a:spLocks noGrp="true"/>
          </p:cNvSpPr>
          <p:nvPr>
            <p:ph type="dt" sz="half" idx="10"/>
          </p:nvPr>
        </p:nvSpPr>
        <p:spPr/>
        <p:txBody>
          <a:bodyPr/>
          <a:lstStyle/>
          <a:p>
            <a:fld id="{A597621F-491C-484D-8345-BB6F76A3F4F2}"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true" noChangeArrowheads="true"/>
          </p:cNvSpPr>
          <p:nvPr>
            <p:ph type="title"/>
          </p:nvPr>
        </p:nvSpPr>
        <p:spPr/>
        <p:txBody>
          <a:bodyPr/>
          <a:lstStyle/>
          <a:p>
            <a:r>
              <a:rPr lang="en-US" altLang="zh-CN"/>
              <a:t>Performance of the  i7</a:t>
            </a:r>
            <a:endParaRPr lang="zh-CN" altLang="en-US"/>
          </a:p>
        </p:txBody>
      </p:sp>
      <p:sp>
        <p:nvSpPr>
          <p:cNvPr id="350211" name="Rectangle 3"/>
          <p:cNvSpPr>
            <a:spLocks noGrp="true" noChangeArrowheads="true"/>
          </p:cNvSpPr>
          <p:nvPr>
            <p:ph type="body" idx="1"/>
          </p:nvPr>
        </p:nvSpPr>
        <p:spPr/>
        <p:txBody>
          <a:bodyPr>
            <a:normAutofit/>
          </a:bodyPr>
          <a:lstStyle/>
          <a:p>
            <a:r>
              <a:rPr lang="en-US" altLang="zh-CN"/>
              <a:t>A single-thread pipeline performance</a:t>
            </a:r>
            <a:endParaRPr lang="en-US" altLang="zh-CN"/>
          </a:p>
          <a:p>
            <a:r>
              <a:rPr lang="en-US" altLang="zh-CN"/>
              <a:t>The cost of a branch mispredict is 15 cycles</a:t>
            </a:r>
            <a:endParaRPr lang="en-US" altLang="zh-CN"/>
          </a:p>
          <a:p>
            <a:r>
              <a:rPr lang="en-US" altLang="zh-CN"/>
              <a:t>the cost of an L1 miss is about 10 cycles</a:t>
            </a:r>
            <a:endParaRPr lang="en-US" altLang="zh-CN"/>
          </a:p>
          <a:p>
            <a:r>
              <a:rPr lang="en-US" altLang="zh-CN"/>
              <a:t>L2 misses are slightly more than three times as costly as an L1 miss</a:t>
            </a:r>
            <a:endParaRPr lang="en-US" altLang="zh-CN"/>
          </a:p>
          <a:p>
            <a:r>
              <a:rPr lang="en-US" altLang="zh-CN"/>
              <a:t>L3 misses cost about 13 times what an L1 miss costs (130–135 cycles)</a:t>
            </a:r>
            <a:endParaRPr lang="en-US" altLang="zh-CN"/>
          </a:p>
          <a:p>
            <a:pPr lvl="1"/>
            <a:r>
              <a:rPr lang="en-US" altLang="zh-CN"/>
              <a:t>Although the processor will attempt to find alternative instructions to execute for L3 misses and some L2 misses, it is likely that some of the buffers will fill before the miss completes, causing the processor to stop issuing instructions</a:t>
            </a:r>
            <a:endParaRPr lang="zh-CN" altLang="en-US"/>
          </a:p>
        </p:txBody>
      </p:sp>
      <p:sp>
        <p:nvSpPr>
          <p:cNvPr id="2" name="日期占位符 1"/>
          <p:cNvSpPr>
            <a:spLocks noGrp="true"/>
          </p:cNvSpPr>
          <p:nvPr>
            <p:ph type="dt" sz="half" idx="10"/>
          </p:nvPr>
        </p:nvSpPr>
        <p:spPr/>
        <p:txBody>
          <a:bodyPr/>
          <a:lstStyle/>
          <a:p>
            <a:fld id="{DA7F9EE1-8A1E-40A8-A472-5B942F6D5BCC}"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p:cNvSpPr>
            <a:spLocks noGrp="true" noChangeArrowheads="true"/>
          </p:cNvSpPr>
          <p:nvPr>
            <p:ph type="title"/>
          </p:nvPr>
        </p:nvSpPr>
        <p:spPr/>
        <p:txBody>
          <a:bodyPr/>
          <a:lstStyle/>
          <a:p>
            <a:r>
              <a:rPr lang="zh-CN" altLang="en-US"/>
              <a:t> </a:t>
            </a:r>
            <a:r>
              <a:rPr lang="en-US" altLang="zh-CN"/>
              <a:t>The Amount of “Wasted Work”</a:t>
            </a:r>
            <a:endParaRPr lang="zh-CN" altLang="en-US"/>
          </a:p>
        </p:txBody>
      </p:sp>
      <p:pic>
        <p:nvPicPr>
          <p:cNvPr id="351239" name="Picture 7"/>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1165648" y="1825625"/>
            <a:ext cx="6812704" cy="4351338"/>
          </a:xfrm>
        </p:spPr>
      </p:pic>
      <p:sp>
        <p:nvSpPr>
          <p:cNvPr id="351240" name="Rectangle 8"/>
          <p:cNvSpPr>
            <a:spLocks noChangeArrowheads="true"/>
          </p:cNvSpPr>
          <p:nvPr/>
        </p:nvSpPr>
        <p:spPr bwMode="auto">
          <a:xfrm>
            <a:off x="5368776" y="1595774"/>
            <a:ext cx="27908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The ratio of dispatched micro-ops that do not graduate to all dispatched micro-ops</a:t>
            </a:r>
            <a:endParaRPr lang="zh-CN" altLang="en-US" dirty="0"/>
          </a:p>
        </p:txBody>
      </p:sp>
      <p:sp>
        <p:nvSpPr>
          <p:cNvPr id="2" name="日期占位符 1"/>
          <p:cNvSpPr>
            <a:spLocks noGrp="true"/>
          </p:cNvSpPr>
          <p:nvPr>
            <p:ph type="dt" sz="half" idx="10"/>
          </p:nvPr>
        </p:nvSpPr>
        <p:spPr/>
        <p:txBody>
          <a:bodyPr/>
          <a:lstStyle/>
          <a:p>
            <a:fld id="{D11BB3C0-850F-4963-A4CF-F8B0E2E316C4}"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6" name="Rectangle 6"/>
          <p:cNvSpPr>
            <a:spLocks noGrp="true" noChangeArrowheads="true"/>
          </p:cNvSpPr>
          <p:nvPr>
            <p:ph type="title"/>
          </p:nvPr>
        </p:nvSpPr>
        <p:spPr/>
        <p:txBody>
          <a:bodyPr/>
          <a:lstStyle/>
          <a:p>
            <a:r>
              <a:rPr lang="en-US" altLang="zh-CN"/>
              <a:t>The CPI for the 19 SPECCPU2006</a:t>
            </a:r>
            <a:endParaRPr lang="zh-CN" altLang="en-US"/>
          </a:p>
        </p:txBody>
      </p:sp>
      <p:pic>
        <p:nvPicPr>
          <p:cNvPr id="353287" name="Picture 7"/>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1221547" y="1825625"/>
            <a:ext cx="6700905" cy="4351338"/>
          </a:xfrm>
        </p:spPr>
      </p:pic>
      <p:sp>
        <p:nvSpPr>
          <p:cNvPr id="353288" name="Rectangle 8"/>
          <p:cNvSpPr>
            <a:spLocks noChangeArrowheads="true"/>
          </p:cNvSpPr>
          <p:nvPr/>
        </p:nvSpPr>
        <p:spPr bwMode="auto">
          <a:xfrm>
            <a:off x="4910866" y="1690689"/>
            <a:ext cx="403609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 An average CPI for 0.83</a:t>
            </a:r>
            <a:endParaRPr lang="en-US" altLang="zh-CN" dirty="0"/>
          </a:p>
          <a:p>
            <a:r>
              <a:rPr lang="en-US" altLang="zh-CN" dirty="0"/>
              <a:t>- In the integer case, the CPI values range from 0.44 to 2.66 with a standard deviation of 0.77</a:t>
            </a:r>
            <a:endParaRPr lang="en-US" altLang="zh-CN" dirty="0"/>
          </a:p>
          <a:p>
            <a:r>
              <a:rPr lang="en-US" altLang="zh-CN" dirty="0"/>
              <a:t>- The FP case is from 0.62 to 1.38 with a standard deviation of 0.25</a:t>
            </a:r>
            <a:endParaRPr lang="zh-CN" altLang="en-US" dirty="0"/>
          </a:p>
        </p:txBody>
      </p:sp>
      <p:sp>
        <p:nvSpPr>
          <p:cNvPr id="2" name="日期占位符 1"/>
          <p:cNvSpPr>
            <a:spLocks noGrp="true"/>
          </p:cNvSpPr>
          <p:nvPr>
            <p:ph type="dt" sz="half" idx="10"/>
          </p:nvPr>
        </p:nvSpPr>
        <p:spPr/>
        <p:txBody>
          <a:bodyPr/>
          <a:lstStyle/>
          <a:p>
            <a:fld id="{EBC31C0C-476C-44AA-9999-D38E8C45260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4" name="Rectangle 6"/>
          <p:cNvSpPr>
            <a:spLocks noGrp="true" noChangeArrowheads="true"/>
          </p:cNvSpPr>
          <p:nvPr>
            <p:ph type="title"/>
          </p:nvPr>
        </p:nvSpPr>
        <p:spPr/>
        <p:txBody>
          <a:bodyPr/>
          <a:lstStyle/>
          <a:p>
            <a:r>
              <a:rPr lang="zh-CN" altLang="en-US"/>
              <a:t> </a:t>
            </a:r>
            <a:r>
              <a:rPr lang="en-US" altLang="zh-CN"/>
              <a:t>The Four-core Intel i7 920, ARM A8 and the Intel Atom 230</a:t>
            </a:r>
            <a:endParaRPr lang="zh-CN" altLang="en-US"/>
          </a:p>
        </p:txBody>
      </p:sp>
      <p:pic>
        <p:nvPicPr>
          <p:cNvPr id="355335" name="Picture 7"/>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1713768" y="1825625"/>
            <a:ext cx="5716464" cy="4351338"/>
          </a:xfrm>
        </p:spPr>
      </p:pic>
      <p:sp>
        <p:nvSpPr>
          <p:cNvPr id="2" name="日期占位符 1"/>
          <p:cNvSpPr>
            <a:spLocks noGrp="true"/>
          </p:cNvSpPr>
          <p:nvPr>
            <p:ph type="dt" sz="half" idx="10"/>
          </p:nvPr>
        </p:nvSpPr>
        <p:spPr/>
        <p:txBody>
          <a:bodyPr/>
          <a:lstStyle/>
          <a:p>
            <a:fld id="{7D345A3F-80FF-48C1-BB16-ECFE085B0BA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true" noChangeArrowheads="true"/>
          </p:cNvSpPr>
          <p:nvPr>
            <p:ph type="title"/>
          </p:nvPr>
        </p:nvSpPr>
        <p:spPr/>
        <p:txBody>
          <a:bodyPr/>
          <a:lstStyle/>
          <a:p>
            <a:r>
              <a:rPr lang="en-US" altLang="zh-CN"/>
              <a:t>The Relative Performance And Energy Efficiency</a:t>
            </a:r>
            <a:endParaRPr lang="zh-CN" altLang="en-US"/>
          </a:p>
        </p:txBody>
      </p:sp>
      <p:pic>
        <p:nvPicPr>
          <p:cNvPr id="357381" name="Picture 5"/>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1175750" y="1825625"/>
            <a:ext cx="6792500" cy="4351338"/>
          </a:xfrm>
        </p:spPr>
      </p:pic>
      <p:sp>
        <p:nvSpPr>
          <p:cNvPr id="357382" name="Rectangle 6"/>
          <p:cNvSpPr>
            <a:spLocks noChangeArrowheads="true"/>
          </p:cNvSpPr>
          <p:nvPr/>
        </p:nvSpPr>
        <p:spPr bwMode="auto">
          <a:xfrm>
            <a:off x="6456438" y="1027907"/>
            <a:ext cx="26122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chemeClr val="hlink"/>
                </a:solidFill>
              </a:rPr>
              <a:t>the i7 920 is 4 to over 10 times faster than the Atom 230 but that it is about 2 times less power efficient on average!</a:t>
            </a:r>
            <a:endParaRPr lang="zh-CN" altLang="en-US" dirty="0">
              <a:solidFill>
                <a:schemeClr val="hlink"/>
              </a:solidFill>
            </a:endParaRPr>
          </a:p>
        </p:txBody>
      </p:sp>
      <p:sp>
        <p:nvSpPr>
          <p:cNvPr id="2" name="日期占位符 1"/>
          <p:cNvSpPr>
            <a:spLocks noGrp="true"/>
          </p:cNvSpPr>
          <p:nvPr>
            <p:ph type="dt" sz="half" idx="10"/>
          </p:nvPr>
        </p:nvSpPr>
        <p:spPr/>
        <p:txBody>
          <a:bodyPr/>
          <a:lstStyle/>
          <a:p>
            <a:fld id="{216D5858-5B04-48C8-8CCA-8F0535A538C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0" name="Rectangle 8"/>
          <p:cNvSpPr>
            <a:spLocks noGrp="true" noChangeArrowheads="true"/>
          </p:cNvSpPr>
          <p:nvPr>
            <p:ph type="title"/>
          </p:nvPr>
        </p:nvSpPr>
        <p:spPr/>
        <p:txBody>
          <a:bodyPr>
            <a:normAutofit/>
          </a:bodyPr>
          <a:lstStyle/>
          <a:p>
            <a:r>
              <a:rPr lang="en-US" altLang="en-US"/>
              <a:t>Characteristics of Four IBM Power Processors</a:t>
            </a:r>
            <a:endParaRPr lang="zh-CN" altLang="en-US"/>
          </a:p>
        </p:txBody>
      </p:sp>
      <p:pic>
        <p:nvPicPr>
          <p:cNvPr id="346121" name="Picture 9"/>
          <p:cNvPicPr>
            <a:picLocks noGrp="true" noChangeAspect="true" noChangeArrowheads="true"/>
          </p:cNvPicPr>
          <p:nvPr>
            <p:ph sz="half"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709586" y="1050925"/>
            <a:ext cx="7726415" cy="2617788"/>
          </a:xfrm>
        </p:spPr>
      </p:pic>
      <p:sp>
        <p:nvSpPr>
          <p:cNvPr id="346122" name="Rectangle 10"/>
          <p:cNvSpPr>
            <a:spLocks noGrp="true" noChangeArrowheads="true"/>
          </p:cNvSpPr>
          <p:nvPr>
            <p:ph type="body" sz="half" idx="2"/>
          </p:nvPr>
        </p:nvSpPr>
        <p:spPr/>
        <p:txBody>
          <a:bodyPr/>
          <a:lstStyle/>
          <a:p>
            <a:r>
              <a:rPr lang="en-US" altLang="zh-CN"/>
              <a:t>All except the Power6 were dynamically scheduled, which is static, and in-order, and all the processors support two load/store pipelines. The Power6 has the same functional units as the Power5 except for adecimal unit. Power7 uses DRAM for the L3 cache</a:t>
            </a:r>
            <a:endParaRPr lang="zh-CN" altLang="en-US"/>
          </a:p>
        </p:txBody>
      </p:sp>
      <p:sp>
        <p:nvSpPr>
          <p:cNvPr id="2" name="日期占位符 1"/>
          <p:cNvSpPr>
            <a:spLocks noGrp="true"/>
          </p:cNvSpPr>
          <p:nvPr>
            <p:ph type="dt" sz="half" idx="10"/>
          </p:nvPr>
        </p:nvSpPr>
        <p:spPr/>
        <p:txBody>
          <a:bodyPr/>
          <a:lstStyle/>
          <a:p>
            <a:fld id="{DEBCB7C8-7AD0-4D91-A714-E3E7118A8030}"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4B92438E-418D-4BBA-AE4F-9A85CBB54791}" type="slidenum">
              <a:rPr lang="zh-CN" altLang="en-US" smtClean="0"/>
            </a:fld>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a:t>Homework</a:t>
            </a:r>
            <a:endParaRPr lang="zh-CN" altLang="en-US" dirty="0"/>
          </a:p>
        </p:txBody>
      </p:sp>
      <p:sp>
        <p:nvSpPr>
          <p:cNvPr id="3" name="内容占位符 2"/>
          <p:cNvSpPr>
            <a:spLocks noGrp="true"/>
          </p:cNvSpPr>
          <p:nvPr>
            <p:ph idx="1"/>
          </p:nvPr>
        </p:nvSpPr>
        <p:spPr/>
        <p:txBody>
          <a:bodyPr/>
          <a:lstStyle/>
          <a:p>
            <a:r>
              <a:rPr lang="en-US" altLang="zh-CN" dirty="0"/>
              <a:t>Textbook</a:t>
            </a:r>
            <a:endParaRPr lang="en-US" altLang="zh-CN" dirty="0"/>
          </a:p>
          <a:p>
            <a:pPr lvl="1"/>
            <a:r>
              <a:rPr lang="en-US" altLang="zh-CN" dirty="0"/>
              <a:t>3.13</a:t>
            </a:r>
            <a:endParaRPr lang="en-US" altLang="zh-CN" dirty="0"/>
          </a:p>
          <a:p>
            <a:r>
              <a:rPr lang="en-US" altLang="zh-CN" dirty="0"/>
              <a:t>Paper</a:t>
            </a:r>
            <a:endParaRPr lang="en-US" altLang="zh-CN" dirty="0"/>
          </a:p>
          <a:p>
            <a:pPr lvl="1"/>
            <a:r>
              <a:rPr lang="en-US" altLang="zh-CN" dirty="0"/>
              <a:t>"The MIPS R10000 Superscalar microprocessor", Yeager, IEEE Micro 16(2), 1996</a:t>
            </a:r>
            <a:endParaRPr lang="en-US" altLang="zh-CN" dirty="0"/>
          </a:p>
          <a:p>
            <a:pPr lvl="1"/>
            <a:r>
              <a:rPr lang="en-US" altLang="zh-CN" dirty="0">
                <a:hlinkClick r:id="rId1"/>
              </a:rPr>
              <a:t>https://www.realworldtech.com/jaguar/</a:t>
            </a:r>
            <a:endParaRPr lang="en-US" altLang="zh-CN" dirty="0"/>
          </a:p>
          <a:p>
            <a:r>
              <a:rPr lang="en-US" altLang="zh-CN" dirty="0"/>
              <a:t>References</a:t>
            </a:r>
            <a:endParaRPr lang="en-US" altLang="zh-CN" dirty="0"/>
          </a:p>
          <a:p>
            <a:pPr lvl="1"/>
            <a:r>
              <a:rPr lang="en-US" altLang="zh-CN" dirty="0">
                <a:hlinkClick r:id="rId2"/>
              </a:rPr>
              <a:t>https://en.wikipedia.org/wiki/X86</a:t>
            </a:r>
            <a:endParaRPr lang="en-US" altLang="zh-CN" dirty="0"/>
          </a:p>
          <a:p>
            <a:pPr lvl="1"/>
            <a:r>
              <a:rPr lang="en-US" altLang="zh-CN" dirty="0">
                <a:hlinkClick r:id="rId3"/>
              </a:rPr>
              <a:t>https://en.wikipedia.org/wiki/List_of_Intel_microprocessors</a:t>
            </a:r>
            <a:endParaRPr lang="en-US" altLang="zh-CN" dirty="0"/>
          </a:p>
        </p:txBody>
      </p:sp>
      <p:sp>
        <p:nvSpPr>
          <p:cNvPr id="4" name="日期占位符 3"/>
          <p:cNvSpPr>
            <a:spLocks noGrp="true"/>
          </p:cNvSpPr>
          <p:nvPr>
            <p:ph type="dt" sz="half" idx="10"/>
          </p:nvPr>
        </p:nvSpPr>
        <p:spPr/>
        <p:txBody>
          <a:bodyPr/>
          <a:lstStyle/>
          <a:p>
            <a:fld id="{A2F32FAC-0C1A-463F-B605-FA47DBA3FA82}" type="datetime1">
              <a:rPr lang="zh-CN" altLang="en-US" smtClean="0"/>
            </a:fld>
            <a:endParaRPr lang="zh-CN" altLang="en-US"/>
          </a:p>
        </p:txBody>
      </p:sp>
      <p:sp>
        <p:nvSpPr>
          <p:cNvPr id="5" name="页脚占位符 4"/>
          <p:cNvSpPr>
            <a:spLocks noGrp="true"/>
          </p:cNvSpPr>
          <p:nvPr>
            <p:ph type="ftr" sz="quarter" idx="11"/>
          </p:nvPr>
        </p:nvSpPr>
        <p:spPr/>
        <p:txBody>
          <a:bodyPr/>
          <a:lstStyle/>
          <a:p>
            <a:r>
              <a:rPr lang="en-US" altLang="zh-CN"/>
              <a:t>ACA202 © ZHANG Chun-yuan, Fall 2020</a:t>
            </a:r>
            <a:endParaRPr lang="zh-CN" altLang="en-US"/>
          </a:p>
        </p:txBody>
      </p:sp>
      <p:sp>
        <p:nvSpPr>
          <p:cNvPr id="6" name="灯片编号占位符 5"/>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true" noChangeArrowheads="true"/>
          </p:cNvSpPr>
          <p:nvPr>
            <p:ph type="ctrTitle"/>
          </p:nvPr>
        </p:nvSpPr>
        <p:spPr/>
        <p:txBody>
          <a:bodyPr/>
          <a:lstStyle/>
          <a:p>
            <a:r>
              <a:rPr lang="en-US" altLang="zh-CN"/>
              <a:t>Next …</a:t>
            </a:r>
            <a:endParaRPr lang="zh-CN" altLang="en-US"/>
          </a:p>
        </p:txBody>
      </p:sp>
      <p:sp>
        <p:nvSpPr>
          <p:cNvPr id="347140" name="Rectangle 4"/>
          <p:cNvSpPr>
            <a:spLocks noGrp="true" noChangeArrowheads="true"/>
          </p:cNvSpPr>
          <p:nvPr>
            <p:ph type="subTitle" idx="1"/>
          </p:nvPr>
        </p:nvSpPr>
        <p:spPr/>
        <p:txBody>
          <a:bodyPr/>
          <a:lstStyle/>
          <a:p>
            <a:endParaRPr lang="en-US" altLang="zh-CN" dirty="0"/>
          </a:p>
          <a:p>
            <a:r>
              <a:rPr lang="en-US" altLang="zh-CN" dirty="0"/>
              <a:t>Vector, SIMD and GPU</a:t>
            </a:r>
            <a:endParaRPr lang="en-US" altLang="zh-CN" dirty="0"/>
          </a:p>
        </p:txBody>
      </p:sp>
      <p:sp>
        <p:nvSpPr>
          <p:cNvPr id="2" name="日期占位符 1"/>
          <p:cNvSpPr>
            <a:spLocks noGrp="true"/>
          </p:cNvSpPr>
          <p:nvPr>
            <p:ph type="dt" sz="half" idx="10"/>
          </p:nvPr>
        </p:nvSpPr>
        <p:spPr/>
        <p:txBody>
          <a:bodyPr/>
          <a:lstStyle/>
          <a:p>
            <a:fld id="{06BAD2BF-815B-47C3-843D-C2CBE06CB00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true" noChangeArrowheads="true"/>
          </p:cNvSpPr>
          <p:nvPr>
            <p:ph type="title"/>
          </p:nvPr>
        </p:nvSpPr>
        <p:spPr/>
        <p:txBody>
          <a:bodyPr/>
          <a:lstStyle/>
          <a:p>
            <a:r>
              <a:rPr lang="zh-CN" altLang="en-US"/>
              <a:t>Where It Came From?</a:t>
            </a:r>
            <a:endParaRPr lang="zh-CN" altLang="en-US"/>
          </a:p>
        </p:txBody>
      </p:sp>
      <p:pic>
        <p:nvPicPr>
          <p:cNvPr id="7171" name="Picture 3"/>
          <p:cNvPicPr>
            <a:picLocks noGrp="true" noChangeAspect="true" noChangeArrowheads="true"/>
          </p:cNvPicPr>
          <p:nvPr>
            <p:ph sz="half" idx="1"/>
          </p:nvPr>
        </p:nvPicPr>
        <p:blipFill>
          <a:blip r:embed="rId1">
            <a:extLst>
              <a:ext uri="{28A0092B-C50C-407E-A947-70E740481C1C}">
                <a14:useLocalDpi xmlns:a14="http://schemas.microsoft.com/office/drawing/2010/main" val="false"/>
              </a:ext>
            </a:extLst>
          </a:blip>
          <a:srcRect/>
          <a:stretch>
            <a:fillRect/>
          </a:stretch>
        </p:blipFill>
        <p:spPr>
          <a:xfrm>
            <a:off x="340827" y="1180304"/>
            <a:ext cx="3999884" cy="5138742"/>
          </a:xfrm>
        </p:spPr>
      </p:pic>
      <p:sp>
        <p:nvSpPr>
          <p:cNvPr id="7172" name="Rectangle 4"/>
          <p:cNvSpPr>
            <a:spLocks noGrp="true" noChangeArrowheads="true"/>
          </p:cNvSpPr>
          <p:nvPr>
            <p:ph type="body" sz="half" idx="2"/>
          </p:nvPr>
        </p:nvSpPr>
        <p:spPr/>
        <p:txBody>
          <a:bodyPr/>
          <a:lstStyle/>
          <a:p>
            <a:r>
              <a:rPr lang="zh-CN" altLang="zh-CN"/>
              <a:t>1940 - PN junction </a:t>
            </a:r>
            <a:endParaRPr lang="zh-CN" altLang="zh-CN"/>
          </a:p>
          <a:p>
            <a:r>
              <a:rPr lang="zh-CN" altLang="zh-CN"/>
              <a:t>Russel Ohl at Bell Labs develops the PN junction that produces 0.5 volts when exposed to light</a:t>
            </a:r>
            <a:endParaRPr lang="zh-CN" altLang="zh-CN"/>
          </a:p>
        </p:txBody>
      </p:sp>
      <p:sp>
        <p:nvSpPr>
          <p:cNvPr id="2" name="日期占位符 1"/>
          <p:cNvSpPr>
            <a:spLocks noGrp="true"/>
          </p:cNvSpPr>
          <p:nvPr>
            <p:ph type="dt" sz="half" idx="10"/>
          </p:nvPr>
        </p:nvSpPr>
        <p:spPr/>
        <p:txBody>
          <a:bodyPr/>
          <a:lstStyle/>
          <a:p>
            <a:fld id="{57E55148-03B5-4BA7-9831-FBC49C07D00B}"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F0B08DAE-DE3E-47E5-98DA-DADE9134FC43}" type="slidenum">
              <a:rPr lang="zh-CN" altLang="en-US" smtClean="0"/>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28"/>
          <p:cNvSpPr>
            <a:spLocks noGrp="true"/>
          </p:cNvSpPr>
          <p:nvPr>
            <p:ph type="title"/>
          </p:nvPr>
        </p:nvSpPr>
        <p:spPr>
          <a:xfrm>
            <a:off x="357190" y="365126"/>
            <a:ext cx="7947422" cy="1127919"/>
          </a:xfrm>
        </p:spPr>
        <p:txBody>
          <a:bodyPr/>
          <a:lstStyle/>
          <a:p>
            <a:r>
              <a:rPr lang="en-US" altLang="zh-CN" dirty="0"/>
              <a:t>Point Contact Transistor</a:t>
            </a:r>
            <a:endParaRPr lang="zh-CN" altLang="en-US" dirty="0"/>
          </a:p>
        </p:txBody>
      </p:sp>
      <p:pic>
        <p:nvPicPr>
          <p:cNvPr id="8195" name="Picture 3" descr="图片包含 室内, 餐桌, 蛋糕&#10;&#10;已生成极高可信度的说明"/>
          <p:cNvPicPr>
            <a:picLocks noGrp="true" noChangeAspect="true" noChangeArrowheads="true"/>
          </p:cNvPicPr>
          <p:nvPr>
            <p:ph idx="1"/>
          </p:nvPr>
        </p:nvPicPr>
        <p:blipFill>
          <a:blip r:embed="rId1">
            <a:extLst>
              <a:ext uri="{28A0092B-C50C-407E-A947-70E740481C1C}">
                <a14:useLocalDpi xmlns:a14="http://schemas.microsoft.com/office/drawing/2010/main" val="false"/>
              </a:ext>
            </a:extLst>
          </a:blip>
          <a:stretch>
            <a:fillRect/>
          </a:stretch>
        </p:blipFill>
        <p:spPr>
          <a:xfrm>
            <a:off x="1620610" y="1514475"/>
            <a:ext cx="5902780" cy="4973638"/>
          </a:xfrm>
        </p:spPr>
      </p:pic>
      <p:sp>
        <p:nvSpPr>
          <p:cNvPr id="2" name="日期占位符 1"/>
          <p:cNvSpPr>
            <a:spLocks noGrp="true"/>
          </p:cNvSpPr>
          <p:nvPr>
            <p:ph type="dt" sz="half" idx="10"/>
          </p:nvPr>
        </p:nvSpPr>
        <p:spPr>
          <a:xfrm>
            <a:off x="628650" y="6488119"/>
            <a:ext cx="2057400" cy="365125"/>
          </a:xfrm>
        </p:spPr>
        <p:txBody>
          <a:bodyPr/>
          <a:lstStyle/>
          <a:p>
            <a:fld id="{0C961812-D767-4CCE-9FF8-9EA0EA09DBC3}" type="datetime1">
              <a:rPr lang="zh-CN" altLang="en-US" smtClean="0"/>
            </a:fld>
            <a:endParaRPr lang="zh-CN" altLang="en-US"/>
          </a:p>
        </p:txBody>
      </p:sp>
      <p:sp>
        <p:nvSpPr>
          <p:cNvPr id="3" name="页脚占位符 2"/>
          <p:cNvSpPr>
            <a:spLocks noGrp="true"/>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a:xfrm>
            <a:off x="6457950" y="6488119"/>
            <a:ext cx="2057400" cy="365125"/>
          </a:xfrm>
        </p:spPr>
        <p:txBody>
          <a:bodyPr/>
          <a:lstStyle/>
          <a:p>
            <a:fld id="{543F9F60-DC96-4418-AA45-B65D142E4089}" type="slidenum">
              <a:rPr lang="zh-CN" altLang="en-US" smtClean="0"/>
            </a:fld>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true" noChangeArrowheads="true"/>
          </p:cNvSpPr>
          <p:nvPr>
            <p:ph type="title"/>
          </p:nvPr>
        </p:nvSpPr>
        <p:spPr/>
        <p:txBody>
          <a:bodyPr/>
          <a:lstStyle/>
          <a:p>
            <a:r>
              <a:rPr lang="zh-CN" altLang="zh-CN"/>
              <a:t>Junction Transistor</a:t>
            </a:r>
            <a:endParaRPr lang="zh-CN" altLang="zh-CN"/>
          </a:p>
        </p:txBody>
      </p:sp>
      <p:sp>
        <p:nvSpPr>
          <p:cNvPr id="9219" name="Rectangle 3"/>
          <p:cNvSpPr>
            <a:spLocks noGrp="true" noChangeArrowheads="true"/>
          </p:cNvSpPr>
          <p:nvPr>
            <p:ph type="body" idx="1"/>
          </p:nvPr>
        </p:nvSpPr>
        <p:spPr/>
        <p:txBody>
          <a:bodyPr/>
          <a:lstStyle/>
          <a:p>
            <a:r>
              <a:rPr lang="zh-CN" altLang="zh-CN" dirty="0"/>
              <a:t>The </a:t>
            </a:r>
            <a:r>
              <a:rPr lang="zh-CN" altLang="zh-CN" dirty="0">
                <a:solidFill>
                  <a:srgbClr val="FF0000"/>
                </a:solidFill>
              </a:rPr>
              <a:t>point contact transistor </a:t>
            </a:r>
            <a:r>
              <a:rPr lang="zh-CN" altLang="zh-CN" dirty="0"/>
              <a:t>was difficult to produce and was replaced by the </a:t>
            </a:r>
            <a:r>
              <a:rPr lang="zh-CN" altLang="zh-CN" dirty="0">
                <a:solidFill>
                  <a:srgbClr val="FF0000"/>
                </a:solidFill>
              </a:rPr>
              <a:t>junction transistor </a:t>
            </a:r>
            <a:r>
              <a:rPr lang="zh-CN" altLang="zh-CN" dirty="0"/>
              <a:t>by the mid fifties</a:t>
            </a:r>
            <a:endParaRPr lang="zh-CN" altLang="zh-CN" dirty="0"/>
          </a:p>
          <a:p>
            <a:r>
              <a:rPr lang="zh-CN" altLang="zh-CN" dirty="0"/>
              <a:t>In 1956 the importance of the invention of the transistor by Bardeen, Brattain and Shockley was recognized by the Nobel Prize in physics</a:t>
            </a:r>
            <a:endParaRPr lang="zh-CN" altLang="zh-CN" dirty="0"/>
          </a:p>
        </p:txBody>
      </p:sp>
      <p:sp>
        <p:nvSpPr>
          <p:cNvPr id="2" name="日期占位符 1"/>
          <p:cNvSpPr>
            <a:spLocks noGrp="true"/>
          </p:cNvSpPr>
          <p:nvPr>
            <p:ph type="dt" sz="half" idx="10"/>
          </p:nvPr>
        </p:nvSpPr>
        <p:spPr/>
        <p:txBody>
          <a:bodyPr/>
          <a:lstStyle/>
          <a:p>
            <a:fld id="{32B3DA07-DC23-4EF1-87E7-F56092B855B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true" noChangeAspect="true" noChangeArrowheads="true"/>
          </p:cNvPicPr>
          <p:nvPr>
            <p:ph sz="half" idx="4294967295"/>
          </p:nvPr>
        </p:nvPicPr>
        <p:blipFill>
          <a:blip r:embed="rId1">
            <a:extLst>
              <a:ext uri="{28A0092B-C50C-407E-A947-70E740481C1C}">
                <a14:useLocalDpi xmlns:a14="http://schemas.microsoft.com/office/drawing/2010/main" val="false"/>
              </a:ext>
            </a:extLst>
          </a:blip>
          <a:srcRect/>
          <a:stretch>
            <a:fillRect/>
          </a:stretch>
        </p:blipFill>
        <p:spPr>
          <a:xfrm>
            <a:off x="52140" y="150160"/>
            <a:ext cx="5277440" cy="6037049"/>
          </a:xfrm>
        </p:spPr>
      </p:pic>
      <p:pic>
        <p:nvPicPr>
          <p:cNvPr id="10244" name="Picture 4"/>
          <p:cNvPicPr>
            <a:picLocks noGrp="true" noChangeAspect="true" noChangeArrowheads="true"/>
          </p:cNvPicPr>
          <p:nvPr>
            <p:ph sz="half" idx="4294967295"/>
          </p:nvPr>
        </p:nvPicPr>
        <p:blipFill>
          <a:blip r:embed="rId2">
            <a:extLst>
              <a:ext uri="{28A0092B-C50C-407E-A947-70E740481C1C}">
                <a14:useLocalDpi xmlns:a14="http://schemas.microsoft.com/office/drawing/2010/main" val="false"/>
              </a:ext>
            </a:extLst>
          </a:blip>
          <a:srcRect/>
          <a:stretch>
            <a:fillRect/>
          </a:stretch>
        </p:blipFill>
        <p:spPr>
          <a:xfrm>
            <a:off x="5370151" y="167151"/>
            <a:ext cx="3721709" cy="6037049"/>
          </a:xfrm>
          <a:noFill/>
          <a:extLst>
            <a:ext uri="{91240B29-F687-4F45-9708-019B960494DF}">
              <a14:hiddenLine xmlns:a14="http://schemas.microsoft.com/office/drawing/2010/main" w="9525">
                <a:solidFill>
                  <a:srgbClr val="000000"/>
                </a:solidFill>
                <a:bevel/>
              </a14:hiddenLine>
            </a:ext>
          </a:extLst>
        </p:spPr>
      </p:pic>
      <p:sp>
        <p:nvSpPr>
          <p:cNvPr id="10243" name="Rectangle 3"/>
          <p:cNvSpPr>
            <a:spLocks noChangeArrowheads="true"/>
          </p:cNvSpPr>
          <p:nvPr/>
        </p:nvSpPr>
        <p:spPr bwMode="auto">
          <a:xfrm>
            <a:off x="837618" y="624484"/>
            <a:ext cx="4230487" cy="43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225" dirty="0">
                <a:solidFill>
                  <a:srgbClr val="0000FF"/>
                </a:solidFill>
                <a:latin typeface="Comic Sans MS" panose="030F0702030302020204" pitchFamily="66" charset="0"/>
              </a:rPr>
              <a:t>http://www.nobelprize.org/</a:t>
            </a:r>
            <a:endParaRPr lang="en-US" altLang="zh-CN" sz="2225" dirty="0">
              <a:solidFill>
                <a:srgbClr val="0000FF"/>
              </a:solidFill>
              <a:latin typeface="Comic Sans MS" panose="030F0702030302020204" pitchFamily="66" charset="0"/>
            </a:endParaRPr>
          </a:p>
        </p:txBody>
      </p:sp>
      <p:sp>
        <p:nvSpPr>
          <p:cNvPr id="10245" name="Text Box 5"/>
          <p:cNvSpPr txBox="true">
            <a:spLocks noChangeArrowheads="true"/>
          </p:cNvSpPr>
          <p:nvPr/>
        </p:nvSpPr>
        <p:spPr bwMode="auto">
          <a:xfrm>
            <a:off x="5370151" y="4330565"/>
            <a:ext cx="3695728" cy="31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30" b="1" dirty="0">
                <a:solidFill>
                  <a:srgbClr val="FF0000"/>
                </a:solidFill>
              </a:rPr>
              <a:t>In 1951,the junction transistor was developed </a:t>
            </a:r>
            <a:endParaRPr lang="zh-CN" altLang="en-US" sz="1430" b="1" dirty="0">
              <a:solidFill>
                <a:srgbClr val="FF0000"/>
              </a:solidFill>
            </a:endParaRPr>
          </a:p>
        </p:txBody>
      </p:sp>
      <p:sp>
        <p:nvSpPr>
          <p:cNvPr id="2" name="日期占位符 1"/>
          <p:cNvSpPr>
            <a:spLocks noGrp="true"/>
          </p:cNvSpPr>
          <p:nvPr>
            <p:ph type="dt" sz="half" idx="10"/>
          </p:nvPr>
        </p:nvSpPr>
        <p:spPr/>
        <p:txBody>
          <a:bodyPr/>
          <a:lstStyle/>
          <a:p>
            <a:fld id="{71629E37-2549-424D-BCA3-674D30EBE38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true" noChangeAspect="true" noChangeArrowheads="true"/>
          </p:cNvPicPr>
          <p:nvPr>
            <p:ph sz="half" idx="4294967295"/>
          </p:nvPr>
        </p:nvPicPr>
        <p:blipFill>
          <a:blip r:embed="rId1">
            <a:extLst>
              <a:ext uri="{28A0092B-C50C-407E-A947-70E740481C1C}">
                <a14:useLocalDpi xmlns:a14="http://schemas.microsoft.com/office/drawing/2010/main" val="false"/>
              </a:ext>
            </a:extLst>
          </a:blip>
          <a:srcRect/>
          <a:stretch>
            <a:fillRect/>
          </a:stretch>
        </p:blipFill>
        <p:spPr>
          <a:xfrm>
            <a:off x="33886" y="270543"/>
            <a:ext cx="4538114" cy="5404416"/>
          </a:xfrm>
        </p:spPr>
      </p:pic>
      <p:sp>
        <p:nvSpPr>
          <p:cNvPr id="11267" name="Rectangle 3"/>
          <p:cNvSpPr>
            <a:spLocks noChangeArrowheads="true"/>
          </p:cNvSpPr>
          <p:nvPr/>
        </p:nvSpPr>
        <p:spPr bwMode="auto">
          <a:xfrm>
            <a:off x="4572000" y="675150"/>
            <a:ext cx="3841116" cy="43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25" dirty="0">
                <a:solidFill>
                  <a:srgbClr val="0000FF"/>
                </a:solidFill>
                <a:latin typeface="Comic Sans MS" panose="030F0702030302020204" pitchFamily="66" charset="0"/>
              </a:rPr>
              <a:t>http://www.nobelprize.org/</a:t>
            </a:r>
            <a:endParaRPr lang="en-US" altLang="zh-CN" sz="2225" dirty="0">
              <a:solidFill>
                <a:srgbClr val="0000FF"/>
              </a:solidFill>
              <a:latin typeface="Comic Sans MS" panose="030F0702030302020204" pitchFamily="66" charset="0"/>
            </a:endParaRPr>
          </a:p>
        </p:txBody>
      </p:sp>
      <p:pic>
        <p:nvPicPr>
          <p:cNvPr id="11268" name="Picture 4"/>
          <p:cNvPicPr>
            <a:picLocks noGrp="true" noChangeAspect="true" noChangeArrowheads="true"/>
          </p:cNvPicPr>
          <p:nvPr/>
        </p:nvPicPr>
        <p:blipFill>
          <a:blip r:embed="rId2">
            <a:extLst>
              <a:ext uri="{28A0092B-C50C-407E-A947-70E740481C1C}">
                <a14:useLocalDpi xmlns:a14="http://schemas.microsoft.com/office/drawing/2010/main" val="false"/>
              </a:ext>
            </a:extLst>
          </a:blip>
          <a:srcRect l="4643" r="4236"/>
          <a:stretch>
            <a:fillRect/>
          </a:stretch>
        </p:blipFill>
        <p:spPr bwMode="auto">
          <a:xfrm>
            <a:off x="4603505" y="1644560"/>
            <a:ext cx="4330042" cy="4049017"/>
          </a:xfrm>
          <a:prstGeom prst="rect">
            <a:avLst/>
          </a:prstGeom>
          <a:noFill/>
          <a:ln>
            <a:noFill/>
          </a:ln>
          <a:effectLst/>
          <a:extLst>
            <a:ext uri="{909E8E84-426E-40DD-AFC4-6F175D3DCCD1}">
              <a14:hiddenFill xmlns:a14="http://schemas.microsoft.com/office/drawing/2010/main">
                <a:solidFill>
                  <a:schemeClr val="bg1">
                    <a:alpha val="37000"/>
                  </a:schemeClr>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Text Box 5"/>
          <p:cNvSpPr txBox="true">
            <a:spLocks noChangeArrowheads="true"/>
          </p:cNvSpPr>
          <p:nvPr/>
        </p:nvSpPr>
        <p:spPr bwMode="auto">
          <a:xfrm>
            <a:off x="4604765" y="1644560"/>
            <a:ext cx="4330042" cy="72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65">
                <a:solidFill>
                  <a:srgbClr val="FFFF99"/>
                </a:solidFill>
              </a:rPr>
              <a:t>In July of 1958, Jack Kilby was a recent hire at Texas Instruments</a:t>
            </a:r>
            <a:endParaRPr lang="zh-CN" altLang="zh-CN" sz="2065">
              <a:solidFill>
                <a:srgbClr val="FFFF99"/>
              </a:solidFill>
            </a:endParaRPr>
          </a:p>
        </p:txBody>
      </p:sp>
      <p:sp>
        <p:nvSpPr>
          <p:cNvPr id="11270" name="Text Box 6"/>
          <p:cNvSpPr txBox="true">
            <a:spLocks noChangeArrowheads="true"/>
          </p:cNvSpPr>
          <p:nvPr/>
        </p:nvSpPr>
        <p:spPr bwMode="auto">
          <a:xfrm>
            <a:off x="4606026" y="5030713"/>
            <a:ext cx="4328781" cy="72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65">
                <a:solidFill>
                  <a:srgbClr val="FFFF99"/>
                </a:solidFill>
              </a:rPr>
              <a:t>On July 24, 1958 in the quiet of the miniaturization lab…</a:t>
            </a:r>
            <a:endParaRPr lang="zh-CN" altLang="zh-CN" sz="2065">
              <a:solidFill>
                <a:srgbClr val="FFFF99"/>
              </a:solidFill>
            </a:endParaRPr>
          </a:p>
        </p:txBody>
      </p:sp>
      <p:sp>
        <p:nvSpPr>
          <p:cNvPr id="2" name="日期占位符 1"/>
          <p:cNvSpPr>
            <a:spLocks noGrp="true"/>
          </p:cNvSpPr>
          <p:nvPr>
            <p:ph type="dt" sz="half" idx="10"/>
          </p:nvPr>
        </p:nvSpPr>
        <p:spPr/>
        <p:txBody>
          <a:bodyPr/>
          <a:lstStyle/>
          <a:p>
            <a:fld id="{8C332D1F-AE3B-4683-96C4-1EB73501FC1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true" noChangeArrowheads="true"/>
          </p:cNvSpPr>
          <p:nvPr>
            <p:ph type="title"/>
          </p:nvPr>
        </p:nvSpPr>
        <p:spPr/>
        <p:txBody>
          <a:bodyPr/>
          <a:lstStyle/>
          <a:p>
            <a:r>
              <a:rPr lang="zh-CN" altLang="zh-CN" dirty="0"/>
              <a:t>The</a:t>
            </a:r>
            <a:r>
              <a:rPr lang="en-US" altLang="zh-CN" dirty="0"/>
              <a:t> </a:t>
            </a:r>
            <a:r>
              <a:rPr lang="zh-CN" altLang="zh-CN" dirty="0"/>
              <a:t>1st Planar IC</a:t>
            </a:r>
            <a:endParaRPr lang="zh-CN" altLang="zh-CN" dirty="0"/>
          </a:p>
        </p:txBody>
      </p:sp>
      <p:sp>
        <p:nvSpPr>
          <p:cNvPr id="12291" name="Rectangle 3"/>
          <p:cNvSpPr>
            <a:spLocks noGrp="true" noChangeArrowheads="true"/>
          </p:cNvSpPr>
          <p:nvPr>
            <p:ph type="body" sz="half" idx="1"/>
          </p:nvPr>
        </p:nvSpPr>
        <p:spPr/>
        <p:txBody>
          <a:bodyPr>
            <a:normAutofit/>
          </a:bodyPr>
          <a:lstStyle/>
          <a:p>
            <a:r>
              <a:rPr lang="zh-CN" altLang="zh-CN"/>
              <a:t>By late 1958 Swiss-born physicist - Jean Hoerni at Fairchild had developed a structure with N and P junctions formed in silicon.</a:t>
            </a:r>
            <a:endParaRPr lang="zh-CN" altLang="zh-CN"/>
          </a:p>
          <a:p>
            <a:pPr lvl="1"/>
            <a:r>
              <a:rPr lang="zh-CN" altLang="zh-CN"/>
              <a:t>Over the junctions a thin layer of silicon dioxide was used as an insulator and holes were etched open in the silicon dioxide to connect to the junctions</a:t>
            </a:r>
            <a:endParaRPr lang="zh-CN" altLang="zh-CN"/>
          </a:p>
        </p:txBody>
      </p:sp>
      <p:sp>
        <p:nvSpPr>
          <p:cNvPr id="12292" name="Rectangle 4"/>
          <p:cNvSpPr>
            <a:spLocks noGrp="true" noChangeArrowheads="true"/>
          </p:cNvSpPr>
          <p:nvPr>
            <p:ph type="body" sz="half" idx="2"/>
          </p:nvPr>
        </p:nvSpPr>
        <p:spPr/>
        <p:txBody>
          <a:bodyPr>
            <a:normAutofit fontScale="85000" lnSpcReduction="20000"/>
          </a:bodyPr>
          <a:lstStyle/>
          <a:p>
            <a:r>
              <a:rPr lang="zh-CN" altLang="zh-CN"/>
              <a:t>Czech-born physicist - Kurt Lehovec of Sprague Electric developed the technique of using PN junctions to electrically isolate components</a:t>
            </a:r>
            <a:endParaRPr lang="zh-CN" altLang="zh-CN"/>
          </a:p>
          <a:p>
            <a:r>
              <a:rPr lang="zh-CN" altLang="zh-CN"/>
              <a:t>In 1959, Robert Noyce also of Fairchild had the idea to create an integrated circuit by combing Hoerni's and Lehovec's processes and evaporating a thin metal layer over the circuits</a:t>
            </a:r>
            <a:endParaRPr lang="zh-CN" altLang="zh-CN"/>
          </a:p>
          <a:p>
            <a:pPr lvl="1"/>
            <a:r>
              <a:rPr lang="zh-CN" altLang="zh-CN"/>
              <a:t>The metal layer connected down to the junctions through the holes in the silicon dioxide and was then etched into a pattern to interconnect the circuit</a:t>
            </a:r>
            <a:endParaRPr lang="zh-CN" altLang="zh-CN"/>
          </a:p>
        </p:txBody>
      </p:sp>
      <p:pic>
        <p:nvPicPr>
          <p:cNvPr id="12293" name="Picture 5"/>
          <p:cNvPicPr>
            <a:picLocks noGrp="true" noChangeAspect="true" noChangeArrowheads="true"/>
          </p:cNvPicPr>
          <p:nvPr>
            <p:ph sz="quarter" idx="4294967295"/>
          </p:nvPr>
        </p:nvPicPr>
        <p:blipFill>
          <a:blip r:embed="rId1">
            <a:extLst>
              <a:ext uri="{28A0092B-C50C-407E-A947-70E740481C1C}">
                <a14:useLocalDpi xmlns:a14="http://schemas.microsoft.com/office/drawing/2010/main" val="false"/>
              </a:ext>
            </a:extLst>
          </a:blip>
          <a:srcRect/>
          <a:stretch>
            <a:fillRect/>
          </a:stretch>
        </p:blipFill>
        <p:spPr>
          <a:xfrm>
            <a:off x="7851775" y="103188"/>
            <a:ext cx="1292225" cy="1631950"/>
          </a:xfrm>
          <a:noFill/>
        </p:spPr>
      </p:pic>
      <p:sp>
        <p:nvSpPr>
          <p:cNvPr id="2" name="日期占位符 1"/>
          <p:cNvSpPr>
            <a:spLocks noGrp="true"/>
          </p:cNvSpPr>
          <p:nvPr>
            <p:ph type="dt" sz="half" idx="10"/>
          </p:nvPr>
        </p:nvSpPr>
        <p:spPr/>
        <p:txBody>
          <a:bodyPr/>
          <a:lstStyle/>
          <a:p>
            <a:fld id="{71472CE3-912D-4D3B-9DB2-BDB55200D043}"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true" noChangeArrowheads="true"/>
          </p:cNvSpPr>
          <p:nvPr>
            <p:ph type="title"/>
          </p:nvPr>
        </p:nvSpPr>
        <p:spPr/>
        <p:txBody>
          <a:bodyPr/>
          <a:lstStyle/>
          <a:p>
            <a:r>
              <a:rPr lang="zh-CN" altLang="zh-CN"/>
              <a:t>Hard Disk</a:t>
            </a:r>
            <a:endParaRPr lang="zh-CN" altLang="zh-CN"/>
          </a:p>
        </p:txBody>
      </p:sp>
      <p:pic>
        <p:nvPicPr>
          <p:cNvPr id="13315" name="Picture 3"/>
          <p:cNvPicPr>
            <a:picLocks noGrp="true" noChangeAspect="true" noChangeArrowheads="true"/>
          </p:cNvPicPr>
          <p:nvPr>
            <p:ph sz="quarter" idx="4294967295"/>
          </p:nvPr>
        </p:nvPicPr>
        <p:blipFill>
          <a:blip r:embed="rId1">
            <a:extLst>
              <a:ext uri="{28A0092B-C50C-407E-A947-70E740481C1C}">
                <a14:useLocalDpi xmlns:a14="http://schemas.microsoft.com/office/drawing/2010/main" val="false"/>
              </a:ext>
            </a:extLst>
          </a:blip>
          <a:srcRect/>
          <a:stretch>
            <a:fillRect/>
          </a:stretch>
        </p:blipFill>
        <p:spPr>
          <a:xfrm>
            <a:off x="6545519" y="3924486"/>
            <a:ext cx="2513119" cy="2104523"/>
          </a:xfrm>
        </p:spPr>
      </p:pic>
      <p:pic>
        <p:nvPicPr>
          <p:cNvPr id="13317" name="Picture 5"/>
          <p:cNvPicPr>
            <a:picLocks noGrp="true" noChangeAspect="true" noChangeArrowheads="true"/>
          </p:cNvPicPr>
          <p:nvPr>
            <p:ph sz="quarter" idx="4294967295"/>
          </p:nvPr>
        </p:nvPicPr>
        <p:blipFill>
          <a:blip r:embed="rId2">
            <a:extLst>
              <a:ext uri="{28A0092B-C50C-407E-A947-70E740481C1C}">
                <a14:useLocalDpi xmlns:a14="http://schemas.microsoft.com/office/drawing/2010/main" val="false"/>
              </a:ext>
            </a:extLst>
          </a:blip>
          <a:srcRect/>
          <a:stretch>
            <a:fillRect/>
          </a:stretch>
        </p:blipFill>
        <p:spPr>
          <a:xfrm rot="5400000">
            <a:off x="5900659" y="922416"/>
            <a:ext cx="3715269" cy="2600688"/>
          </a:xfrm>
        </p:spPr>
      </p:pic>
      <p:pic>
        <p:nvPicPr>
          <p:cNvPr id="13316" name="Picture 4"/>
          <p:cNvPicPr>
            <a:picLocks noGrp="true" noChangeAspect="true" noChangeArrowheads="true"/>
          </p:cNvPicPr>
          <p:nvPr>
            <p:ph sz="quarter" idx="4294967295"/>
          </p:nvPr>
        </p:nvPicPr>
        <p:blipFill>
          <a:blip r:embed="rId3">
            <a:extLst>
              <a:ext uri="{28A0092B-C50C-407E-A947-70E740481C1C}">
                <a14:useLocalDpi xmlns:a14="http://schemas.microsoft.com/office/drawing/2010/main" val="false"/>
              </a:ext>
            </a:extLst>
          </a:blip>
          <a:srcRect/>
          <a:stretch>
            <a:fillRect/>
          </a:stretch>
        </p:blipFill>
        <p:spPr>
          <a:xfrm rot="5400000">
            <a:off x="3367144" y="838462"/>
            <a:ext cx="3788997" cy="2842325"/>
          </a:xfrm>
        </p:spPr>
      </p:pic>
      <p:pic>
        <p:nvPicPr>
          <p:cNvPr id="13318" name="Picture 6"/>
          <p:cNvPicPr>
            <a:picLocks noGrp="true" noChangeAspect="true" noChangeArrowheads="true"/>
          </p:cNvPicPr>
          <p:nvPr>
            <p:ph sz="quarter" idx="4294967295"/>
          </p:nvPr>
        </p:nvPicPr>
        <p:blipFill>
          <a:blip r:embed="rId4">
            <a:extLst>
              <a:ext uri="{28A0092B-C50C-407E-A947-70E740481C1C}">
                <a14:useLocalDpi xmlns:a14="http://schemas.microsoft.com/office/drawing/2010/main" val="false"/>
              </a:ext>
            </a:extLst>
          </a:blip>
          <a:srcRect/>
          <a:stretch>
            <a:fillRect/>
          </a:stretch>
        </p:blipFill>
        <p:spPr>
          <a:xfrm>
            <a:off x="3840480" y="4025061"/>
            <a:ext cx="2900514" cy="2103257"/>
          </a:xfrm>
        </p:spPr>
      </p:pic>
      <p:pic>
        <p:nvPicPr>
          <p:cNvPr id="13319" name="Picture 7"/>
          <p:cNvPicPr>
            <a:picLocks noGrp="true" noChangeAspect="true" noChangeArrowheads="true"/>
          </p:cNvPicPr>
          <p:nvPr/>
        </p:nvPicPr>
        <p:blipFill>
          <a:blip r:embed="rId5">
            <a:extLst>
              <a:ext uri="{28A0092B-C50C-407E-A947-70E740481C1C}">
                <a14:useLocalDpi xmlns:a14="http://schemas.microsoft.com/office/drawing/2010/main" val="false"/>
              </a:ext>
            </a:extLst>
          </a:blip>
          <a:srcRect/>
          <a:stretch>
            <a:fillRect/>
          </a:stretch>
        </p:blipFill>
        <p:spPr bwMode="auto">
          <a:xfrm>
            <a:off x="41848" y="1331352"/>
            <a:ext cx="3727667" cy="4835382"/>
          </a:xfrm>
          <a:prstGeom prst="rect">
            <a:avLst/>
          </a:prstGeom>
          <a:noFill/>
          <a:ln>
            <a:noFill/>
          </a:ln>
          <a:effectLst/>
          <a:extLst>
            <a:ext uri="{909E8E84-426E-40DD-AFC4-6F175D3DCCD1}">
              <a14:hiddenFill xmlns:a14="http://schemas.microsoft.com/office/drawing/2010/main">
                <a:solidFill>
                  <a:schemeClr val="bg1">
                    <a:alpha val="37000"/>
                  </a:schemeClr>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true"/>
          </p:cNvSpPr>
          <p:nvPr>
            <p:ph type="dt" sz="half" idx="10"/>
          </p:nvPr>
        </p:nvSpPr>
        <p:spPr/>
        <p:txBody>
          <a:bodyPr/>
          <a:lstStyle/>
          <a:p>
            <a:fld id="{6D74CF17-8D95-49EA-A4F8-6F5E6E0A3F1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true" noChangeArrowheads="true"/>
          </p:cNvSpPr>
          <p:nvPr>
            <p:ph type="title"/>
          </p:nvPr>
        </p:nvSpPr>
        <p:spPr/>
        <p:txBody>
          <a:bodyPr/>
          <a:lstStyle/>
          <a:p>
            <a:r>
              <a:rPr lang="zh-CN" altLang="en-US" dirty="0"/>
              <a:t>Lecture 10</a:t>
            </a:r>
            <a:br>
              <a:rPr lang="zh-CN" altLang="en-US" dirty="0"/>
            </a:br>
            <a:r>
              <a:rPr lang="zh-CN" altLang="en-US" dirty="0"/>
              <a:t>Processor Examples</a:t>
            </a:r>
            <a:endParaRPr lang="zh-CN" altLang="en-US" dirty="0"/>
          </a:p>
        </p:txBody>
      </p:sp>
      <p:sp>
        <p:nvSpPr>
          <p:cNvPr id="5123" name="Rectangle 3"/>
          <p:cNvSpPr>
            <a:spLocks noGrp="true" noChangeArrowheads="true"/>
          </p:cNvSpPr>
          <p:nvPr>
            <p:ph type="body" idx="1"/>
          </p:nvPr>
        </p:nvSpPr>
        <p:spPr/>
        <p:txBody>
          <a:bodyPr/>
          <a:lstStyle/>
          <a:p>
            <a:fld id="{A03E4DD1-FA8E-4182-984A-E30E459E0EAB}" type="datetime4">
              <a:rPr lang="en-US" altLang="zh-CN" smtClean="0"/>
            </a:fld>
            <a:endParaRPr lang="en-US" altLang="zh-CN" dirty="0"/>
          </a:p>
        </p:txBody>
      </p:sp>
      <p:sp>
        <p:nvSpPr>
          <p:cNvPr id="6" name="日期占位符 5"/>
          <p:cNvSpPr>
            <a:spLocks noGrp="true"/>
          </p:cNvSpPr>
          <p:nvPr>
            <p:ph type="dt" sz="half" idx="10"/>
          </p:nvPr>
        </p:nvSpPr>
        <p:spPr/>
        <p:txBody>
          <a:bodyPr/>
          <a:lstStyle/>
          <a:p>
            <a:fld id="{F2D8F969-DB43-40BB-9EC9-8B87478F5848}" type="datetime1">
              <a:rPr lang="zh-CN" altLang="en-US" smtClean="0"/>
            </a:fld>
            <a:endParaRPr lang="zh-CN" altLang="en-US"/>
          </a:p>
        </p:txBody>
      </p:sp>
      <p:sp>
        <p:nvSpPr>
          <p:cNvPr id="7" name="页脚占位符 6"/>
          <p:cNvSpPr>
            <a:spLocks noGrp="true"/>
          </p:cNvSpPr>
          <p:nvPr>
            <p:ph type="ftr" sz="quarter" idx="11"/>
          </p:nvPr>
        </p:nvSpPr>
        <p:spPr/>
        <p:txBody>
          <a:bodyPr/>
          <a:lstStyle/>
          <a:p>
            <a:r>
              <a:rPr lang="en-US" altLang="zh-CN"/>
              <a:t>ACA202 © ZHANG Chun-yuan, Fall 2020</a:t>
            </a:r>
            <a:endParaRPr lang="zh-CN" altLang="en-US"/>
          </a:p>
        </p:txBody>
      </p:sp>
      <p:sp>
        <p:nvSpPr>
          <p:cNvPr id="8" name="灯片编号占位符 7"/>
          <p:cNvSpPr>
            <a:spLocks noGrp="true"/>
          </p:cNvSpPr>
          <p:nvPr>
            <p:ph type="sldNum" sz="quarter" idx="12"/>
          </p:nvPr>
        </p:nvSpPr>
        <p:spPr/>
        <p:txBody>
          <a:bodyPr/>
          <a:lstStyle/>
          <a:p>
            <a:fld id="{900E560B-D258-487E-8D34-1332E864E36B}" type="slidenum">
              <a:rPr lang="zh-CN" altLang="en-US" smtClean="0"/>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true" noChangeAspect="true" noChangeArrowheads="true"/>
          </p:cNvPicPr>
          <p:nvPr>
            <p:ph sz="half" idx="4294967295"/>
          </p:nvPr>
        </p:nvPicPr>
        <p:blipFill>
          <a:blip r:embed="rId1">
            <a:extLst>
              <a:ext uri="{28A0092B-C50C-407E-A947-70E740481C1C}">
                <a14:useLocalDpi xmlns:a14="http://schemas.microsoft.com/office/drawing/2010/main" val="false"/>
              </a:ext>
            </a:extLst>
          </a:blip>
          <a:srcRect/>
          <a:stretch>
            <a:fillRect/>
          </a:stretch>
        </p:blipFill>
        <p:spPr>
          <a:xfrm>
            <a:off x="5651379" y="1879338"/>
            <a:ext cx="3408362" cy="4048125"/>
          </a:xfrm>
        </p:spPr>
      </p:pic>
      <p:pic>
        <p:nvPicPr>
          <p:cNvPr id="14339" name="Picture 3"/>
          <p:cNvPicPr>
            <a:picLocks noGrp="true" noChangeAspect="true" noChangeArrowheads="true"/>
          </p:cNvPicPr>
          <p:nvPr>
            <p:ph sz="half" idx="4294967295"/>
          </p:nvPr>
        </p:nvPicPr>
        <p:blipFill>
          <a:blip r:embed="rId2">
            <a:extLst>
              <a:ext uri="{28A0092B-C50C-407E-A947-70E740481C1C}">
                <a14:useLocalDpi xmlns:a14="http://schemas.microsoft.com/office/drawing/2010/main" val="false"/>
              </a:ext>
            </a:extLst>
          </a:blip>
          <a:srcRect/>
          <a:stretch>
            <a:fillRect/>
          </a:stretch>
        </p:blipFill>
        <p:spPr>
          <a:xfrm>
            <a:off x="84259" y="611671"/>
            <a:ext cx="6411400" cy="5315792"/>
          </a:xfrm>
          <a:extLst>
            <a:ext uri="{91240B29-F687-4F45-9708-019B960494DF}">
              <a14:hiddenLine xmlns:a14="http://schemas.microsoft.com/office/drawing/2010/main" w="9525">
                <a:solidFill>
                  <a:srgbClr val="000000"/>
                </a:solidFill>
                <a:miter lim="800000"/>
                <a:headEnd/>
                <a:tailEnd/>
              </a14:hiddenLine>
            </a:ext>
          </a:extLst>
        </p:spPr>
      </p:pic>
      <p:sp>
        <p:nvSpPr>
          <p:cNvPr id="14340" name="Text Box 4"/>
          <p:cNvSpPr txBox="true">
            <a:spLocks noChangeArrowheads="true"/>
          </p:cNvSpPr>
          <p:nvPr/>
        </p:nvSpPr>
        <p:spPr bwMode="auto">
          <a:xfrm>
            <a:off x="6300173" y="1318682"/>
            <a:ext cx="2372953" cy="50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700">
                <a:solidFill>
                  <a:srgbClr val="0066CC"/>
                </a:solidFill>
              </a:rPr>
              <a:t>Optical Fiber</a:t>
            </a:r>
            <a:endParaRPr lang="en-US" altLang="zh-CN" sz="2700">
              <a:solidFill>
                <a:srgbClr val="0066CC"/>
              </a:solidFill>
            </a:endParaRPr>
          </a:p>
        </p:txBody>
      </p:sp>
      <p:sp>
        <p:nvSpPr>
          <p:cNvPr id="2" name="日期占位符 1"/>
          <p:cNvSpPr>
            <a:spLocks noGrp="true"/>
          </p:cNvSpPr>
          <p:nvPr>
            <p:ph type="dt" sz="half" idx="10"/>
          </p:nvPr>
        </p:nvSpPr>
        <p:spPr/>
        <p:txBody>
          <a:bodyPr/>
          <a:lstStyle/>
          <a:p>
            <a:fld id="{5C96A8B6-F4C7-4BF1-9D78-A2A0296FD68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true" noChangeAspect="true" noChangeArrowheads="true"/>
          </p:cNvPicPr>
          <p:nvPr>
            <p:ph/>
          </p:nvPr>
        </p:nvPicPr>
        <p:blipFill>
          <a:blip r:embed="rId1">
            <a:extLst>
              <a:ext uri="{28A0092B-C50C-407E-A947-70E740481C1C}">
                <a14:useLocalDpi xmlns:a14="http://schemas.microsoft.com/office/drawing/2010/main" val="false"/>
              </a:ext>
            </a:extLst>
          </a:blip>
          <a:srcRect/>
          <a:stretch>
            <a:fillRect/>
          </a:stretch>
        </p:blipFill>
        <p:spPr>
          <a:xfrm>
            <a:off x="254559" y="531746"/>
            <a:ext cx="6800031" cy="5834045"/>
          </a:xfrm>
        </p:spPr>
      </p:pic>
      <p:pic>
        <p:nvPicPr>
          <p:cNvPr id="15363" name="Picture 3" descr="350px-Cnt_zz_v3"/>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5543613" y="1199708"/>
            <a:ext cx="3340786" cy="1846190"/>
          </a:xfrm>
          <a:prstGeom prst="rect">
            <a:avLst/>
          </a:prstGeom>
          <a:noFill/>
          <a:ln>
            <a:noFill/>
          </a:ln>
          <a:effectLst/>
          <a:extLst>
            <a:ext uri="{909E8E84-426E-40DD-AFC4-6F175D3DCCD1}">
              <a14:hiddenFill xmlns:a14="http://schemas.microsoft.com/office/drawing/2010/main">
                <a:solidFill>
                  <a:srgbClr val="FFFFFF">
                    <a:alpha val="37000"/>
                  </a:srgbClr>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4" name="Picture 4" descr="350px-Cnt_gnrarm_v3"/>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5543613" y="3102605"/>
            <a:ext cx="3340786" cy="1846190"/>
          </a:xfrm>
          <a:prstGeom prst="rect">
            <a:avLst/>
          </a:prstGeom>
          <a:noFill/>
          <a:ln>
            <a:noFill/>
          </a:ln>
          <a:effectLst/>
          <a:extLst>
            <a:ext uri="{909E8E84-426E-40DD-AFC4-6F175D3DCCD1}">
              <a14:hiddenFill xmlns:a14="http://schemas.microsoft.com/office/drawing/2010/main">
                <a:solidFill>
                  <a:srgbClr val="FFFFFF">
                    <a:alpha val="37000"/>
                  </a:srgbClr>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Text Box 5"/>
          <p:cNvSpPr txBox="true">
            <a:spLocks noChangeArrowheads="true"/>
          </p:cNvSpPr>
          <p:nvPr/>
        </p:nvSpPr>
        <p:spPr bwMode="auto">
          <a:xfrm>
            <a:off x="5543613" y="317903"/>
            <a:ext cx="3272736" cy="82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80" dirty="0">
                <a:solidFill>
                  <a:srgbClr val="0066CC"/>
                </a:solidFill>
              </a:rPr>
              <a:t>Electronic Properties (</a:t>
            </a:r>
            <a:r>
              <a:rPr lang="en-US" altLang="zh-CN" sz="2380" dirty="0" err="1">
                <a:solidFill>
                  <a:srgbClr val="0066CC"/>
                </a:solidFill>
              </a:rPr>
              <a:t>wikipedia</a:t>
            </a:r>
            <a:r>
              <a:rPr lang="en-US" altLang="zh-CN" sz="2380" dirty="0">
                <a:solidFill>
                  <a:srgbClr val="0066CC"/>
                </a:solidFill>
              </a:rPr>
              <a:t>)</a:t>
            </a:r>
            <a:endParaRPr lang="en-US" altLang="zh-CN" sz="2380" dirty="0">
              <a:solidFill>
                <a:srgbClr val="0066CC"/>
              </a:solidFill>
            </a:endParaRPr>
          </a:p>
        </p:txBody>
      </p:sp>
      <p:pic>
        <p:nvPicPr>
          <p:cNvPr id="15366" name="Picture 6"/>
          <p:cNvPicPr>
            <a:picLocks noGrp="true" noChangeAspect="true" noChangeArrowheads="true"/>
          </p:cNvPicPr>
          <p:nvPr/>
        </p:nvPicPr>
        <p:blipFill>
          <a:blip r:embed="rId4">
            <a:extLst>
              <a:ext uri="{28A0092B-C50C-407E-A947-70E740481C1C}">
                <a14:useLocalDpi xmlns:a14="http://schemas.microsoft.com/office/drawing/2010/main" val="false"/>
              </a:ext>
            </a:extLst>
          </a:blip>
          <a:srcRect/>
          <a:stretch>
            <a:fillRect/>
          </a:stretch>
        </p:blipFill>
        <p:spPr bwMode="auto">
          <a:xfrm>
            <a:off x="7054591" y="4879654"/>
            <a:ext cx="1829808" cy="1463090"/>
          </a:xfrm>
          <a:prstGeom prst="rect">
            <a:avLst/>
          </a:prstGeom>
          <a:noFill/>
          <a:ln>
            <a:noFill/>
          </a:ln>
          <a:effectLst/>
          <a:extLst>
            <a:ext uri="{909E8E84-426E-40DD-AFC4-6F175D3DCCD1}">
              <a14:hiddenFill xmlns:a14="http://schemas.microsoft.com/office/drawing/2010/main">
                <a:solidFill>
                  <a:schemeClr val="bg1">
                    <a:alpha val="37000"/>
                  </a:schemeClr>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true"/>
          </p:cNvSpPr>
          <p:nvPr>
            <p:ph type="dt" sz="half" idx="10"/>
          </p:nvPr>
        </p:nvSpPr>
        <p:spPr/>
        <p:txBody>
          <a:bodyPr/>
          <a:lstStyle/>
          <a:p>
            <a:fld id="{B305EA0A-1B83-4035-8D2A-C873CA82D04B}"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FDCE95FA-AAEB-4A05-B72F-1862315F9D04}"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true" noChangeAspect="true" noChangeArrowheads="true"/>
          </p:cNvPicPr>
          <p:nvPr>
            <p:ph idx="4294967295"/>
          </p:nvPr>
        </p:nvPicPr>
        <p:blipFill>
          <a:blip r:embed="rId1">
            <a:extLst>
              <a:ext uri="{28A0092B-C50C-407E-A947-70E740481C1C}">
                <a14:useLocalDpi xmlns:a14="http://schemas.microsoft.com/office/drawing/2010/main" val="false"/>
              </a:ext>
            </a:extLst>
          </a:blip>
          <a:srcRect/>
          <a:stretch>
            <a:fillRect/>
          </a:stretch>
        </p:blipFill>
        <p:spPr>
          <a:xfrm>
            <a:off x="43032" y="587621"/>
            <a:ext cx="5811392" cy="5252137"/>
          </a:xfrm>
          <a:noFill/>
        </p:spPr>
      </p:pic>
      <p:sp>
        <p:nvSpPr>
          <p:cNvPr id="16387" name="Rectangle 3"/>
          <p:cNvSpPr>
            <a:spLocks noChangeArrowheads="true"/>
          </p:cNvSpPr>
          <p:nvPr/>
        </p:nvSpPr>
        <p:spPr bwMode="auto">
          <a:xfrm>
            <a:off x="3829744" y="1780170"/>
            <a:ext cx="4991646" cy="126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540" dirty="0">
                <a:solidFill>
                  <a:schemeClr val="hlink"/>
                </a:solidFill>
                <a:latin typeface="Comic Sans MS" panose="030F0702030302020204" pitchFamily="66" charset="0"/>
              </a:rPr>
              <a:t>法国科学研究中心（</a:t>
            </a:r>
            <a:r>
              <a:rPr lang="en-US" altLang="zh-CN" sz="2540" dirty="0">
                <a:solidFill>
                  <a:schemeClr val="hlink"/>
                </a:solidFill>
                <a:latin typeface="Comic Sans MS" panose="030F0702030302020204" pitchFamily="66" charset="0"/>
              </a:rPr>
              <a:t>CNRS, The French National Center for Scientific Research </a:t>
            </a:r>
            <a:r>
              <a:rPr lang="zh-CN" altLang="en-US" sz="2540" dirty="0">
                <a:solidFill>
                  <a:schemeClr val="hlink"/>
                </a:solidFill>
                <a:latin typeface="Comic Sans MS" panose="030F0702030302020204" pitchFamily="66" charset="0"/>
              </a:rPr>
              <a:t>） </a:t>
            </a:r>
            <a:endParaRPr lang="zh-CN" altLang="en-US" sz="2540" dirty="0">
              <a:solidFill>
                <a:schemeClr val="hlink"/>
              </a:solidFill>
              <a:latin typeface="Comic Sans MS" panose="030F0702030302020204" pitchFamily="66" charset="0"/>
            </a:endParaRPr>
          </a:p>
        </p:txBody>
      </p:sp>
      <p:sp>
        <p:nvSpPr>
          <p:cNvPr id="16388" name="Rectangle 4"/>
          <p:cNvSpPr>
            <a:spLocks noChangeArrowheads="true"/>
          </p:cNvSpPr>
          <p:nvPr/>
        </p:nvSpPr>
        <p:spPr bwMode="auto">
          <a:xfrm>
            <a:off x="3829744" y="3437331"/>
            <a:ext cx="4992906" cy="126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540" dirty="0">
                <a:solidFill>
                  <a:schemeClr val="hlink"/>
                </a:solidFill>
                <a:latin typeface="Comic Sans MS" panose="030F0702030302020204" pitchFamily="66" charset="0"/>
              </a:rPr>
              <a:t>美国国家标准技术研究所（</a:t>
            </a:r>
            <a:r>
              <a:rPr lang="en-US" altLang="zh-CN" sz="2540" dirty="0">
                <a:solidFill>
                  <a:schemeClr val="hlink"/>
                </a:solidFill>
                <a:latin typeface="Comic Sans MS" panose="030F0702030302020204" pitchFamily="66" charset="0"/>
              </a:rPr>
              <a:t>NIST, National Institute of Standards and Technology</a:t>
            </a:r>
            <a:r>
              <a:rPr lang="zh-CN" altLang="en-US" sz="2540" dirty="0">
                <a:solidFill>
                  <a:schemeClr val="hlink"/>
                </a:solidFill>
                <a:latin typeface="Comic Sans MS" panose="030F0702030302020204" pitchFamily="66" charset="0"/>
              </a:rPr>
              <a:t>） </a:t>
            </a:r>
            <a:endParaRPr lang="zh-CN" altLang="en-US" sz="2540" dirty="0">
              <a:solidFill>
                <a:schemeClr val="hlink"/>
              </a:solidFill>
              <a:latin typeface="Comic Sans MS" panose="030F0702030302020204" pitchFamily="66" charset="0"/>
            </a:endParaRPr>
          </a:p>
        </p:txBody>
      </p:sp>
      <p:sp>
        <p:nvSpPr>
          <p:cNvPr id="16389" name="Rectangle 5"/>
          <p:cNvSpPr>
            <a:spLocks noChangeArrowheads="true"/>
          </p:cNvSpPr>
          <p:nvPr/>
        </p:nvSpPr>
        <p:spPr bwMode="auto">
          <a:xfrm>
            <a:off x="5430195" y="1018241"/>
            <a:ext cx="3313728"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905">
                <a:solidFill>
                  <a:srgbClr val="0000FF"/>
                </a:solidFill>
                <a:latin typeface="Comic Sans MS" panose="030F0702030302020204" pitchFamily="66" charset="0"/>
              </a:rPr>
              <a:t>http://www.nobelprize.org/</a:t>
            </a:r>
            <a:endParaRPr lang="en-US" altLang="zh-CN" sz="1905">
              <a:solidFill>
                <a:srgbClr val="0000FF"/>
              </a:solidFill>
              <a:latin typeface="Comic Sans MS" panose="030F0702030302020204" pitchFamily="66" charset="0"/>
            </a:endParaRPr>
          </a:p>
        </p:txBody>
      </p:sp>
      <p:sp>
        <p:nvSpPr>
          <p:cNvPr id="2" name="日期占位符 1"/>
          <p:cNvSpPr>
            <a:spLocks noGrp="true"/>
          </p:cNvSpPr>
          <p:nvPr>
            <p:ph type="dt" sz="half" idx="10"/>
          </p:nvPr>
        </p:nvSpPr>
        <p:spPr/>
        <p:txBody>
          <a:bodyPr/>
          <a:lstStyle/>
          <a:p>
            <a:fld id="{FD25ACA2-5FD2-44C8-B7E1-B9B30BD7B4A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true" noChangeArrowheads="true"/>
          </p:cNvSpPr>
          <p:nvPr>
            <p:ph type="ctrTitle"/>
          </p:nvPr>
        </p:nvSpPr>
        <p:spPr/>
        <p:txBody>
          <a:bodyPr/>
          <a:lstStyle/>
          <a:p>
            <a:r>
              <a:rPr lang="zh-CN" altLang="zh-CN"/>
              <a:t>Next...</a:t>
            </a:r>
            <a:endParaRPr lang="zh-CN" altLang="zh-CN"/>
          </a:p>
        </p:txBody>
      </p:sp>
      <p:sp>
        <p:nvSpPr>
          <p:cNvPr id="17411" name="Rectangle 3"/>
          <p:cNvSpPr>
            <a:spLocks noGrp="true" noChangeArrowheads="true"/>
          </p:cNvSpPr>
          <p:nvPr>
            <p:ph type="subTitle" idx="1"/>
          </p:nvPr>
        </p:nvSpPr>
        <p:spPr/>
        <p:txBody>
          <a:bodyPr/>
          <a:lstStyle/>
          <a:p>
            <a:r>
              <a:rPr lang="zh-CN" altLang="en-US"/>
              <a:t>Processor Examples</a:t>
            </a:r>
            <a:endParaRPr lang="zh-CN" altLang="en-US"/>
          </a:p>
          <a:p>
            <a:r>
              <a:rPr lang="zh-CN" altLang="en-US"/>
              <a:t> 1. The ARM Cortex-A8 ...</a:t>
            </a:r>
            <a:endParaRPr lang="zh-CN" altLang="en-US"/>
          </a:p>
        </p:txBody>
      </p:sp>
      <p:sp>
        <p:nvSpPr>
          <p:cNvPr id="2" name="日期占位符 1"/>
          <p:cNvSpPr>
            <a:spLocks noGrp="true"/>
          </p:cNvSpPr>
          <p:nvPr>
            <p:ph type="dt" sz="half" idx="10"/>
          </p:nvPr>
        </p:nvSpPr>
        <p:spPr/>
        <p:txBody>
          <a:bodyPr/>
          <a:lstStyle/>
          <a:p>
            <a:fld id="{B8D7D5B3-D97F-4EB4-A72B-2F58326E8332}"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true" noChangeArrowheads="true"/>
          </p:cNvSpPr>
          <p:nvPr>
            <p:ph type="title"/>
          </p:nvPr>
        </p:nvSpPr>
        <p:spPr/>
        <p:txBody>
          <a:bodyPr/>
          <a:lstStyle/>
          <a:p>
            <a:r>
              <a:rPr lang="en-US" altLang="zh-CN"/>
              <a:t>ARM Cortex-A8</a:t>
            </a:r>
            <a:endParaRPr lang="zh-CN" altLang="en-US"/>
          </a:p>
        </p:txBody>
      </p:sp>
      <p:sp>
        <p:nvSpPr>
          <p:cNvPr id="18435" name="Rectangle 3"/>
          <p:cNvSpPr>
            <a:spLocks noGrp="true" noChangeArrowheads="true"/>
          </p:cNvSpPr>
          <p:nvPr>
            <p:ph type="body" idx="1"/>
          </p:nvPr>
        </p:nvSpPr>
        <p:spPr/>
        <p:txBody>
          <a:bodyPr/>
          <a:lstStyle/>
          <a:p>
            <a:r>
              <a:rPr lang="en-US" altLang="zh-CN"/>
              <a:t>the ARM Cortex-A8 core is used</a:t>
            </a:r>
            <a:endParaRPr lang="en-US" altLang="zh-CN"/>
          </a:p>
          <a:p>
            <a:pPr lvl="1"/>
            <a:r>
              <a:rPr lang="en-US" altLang="zh-CN"/>
              <a:t>Apple A9 processor in the iPad, as well as the processor in the Motorola Droid and the iPhones 3GS and 4</a:t>
            </a:r>
            <a:endParaRPr lang="en-US" altLang="zh-CN"/>
          </a:p>
          <a:p>
            <a:r>
              <a:rPr lang="en-US" altLang="zh-CN"/>
              <a:t>The A8 is a dual-issue, statically scheduled superscalar </a:t>
            </a:r>
            <a:endParaRPr lang="en-US" altLang="zh-CN"/>
          </a:p>
          <a:p>
            <a:pPr lvl="1"/>
            <a:r>
              <a:rPr lang="en-US" altLang="zh-CN"/>
              <a:t>with dynamic issue detection, which allows the processor to issue one or two instructions per clock</a:t>
            </a:r>
            <a:endParaRPr lang="zh-CN" altLang="en-US"/>
          </a:p>
        </p:txBody>
      </p:sp>
      <p:sp>
        <p:nvSpPr>
          <p:cNvPr id="2" name="日期占位符 1"/>
          <p:cNvSpPr>
            <a:spLocks noGrp="true"/>
          </p:cNvSpPr>
          <p:nvPr>
            <p:ph type="dt" sz="half" idx="10"/>
          </p:nvPr>
        </p:nvSpPr>
        <p:spPr/>
        <p:txBody>
          <a:bodyPr/>
          <a:lstStyle/>
          <a:p>
            <a:fld id="{B1AD8181-9210-4090-B794-BE3FA2A1DE43}"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true" noChangeArrowheads="true"/>
          </p:cNvSpPr>
          <p:nvPr>
            <p:ph type="title"/>
          </p:nvPr>
        </p:nvSpPr>
        <p:spPr/>
        <p:txBody>
          <a:bodyPr/>
          <a:lstStyle/>
          <a:p>
            <a:r>
              <a:rPr lang="en-US" altLang="zh-CN"/>
              <a:t>The A8 Dynamic Branch Predictor</a:t>
            </a:r>
            <a:endParaRPr lang="zh-CN" altLang="en-US"/>
          </a:p>
        </p:txBody>
      </p:sp>
      <p:sp>
        <p:nvSpPr>
          <p:cNvPr id="19459" name="Rectangle 3"/>
          <p:cNvSpPr>
            <a:spLocks noGrp="true" noChangeArrowheads="true"/>
          </p:cNvSpPr>
          <p:nvPr>
            <p:ph type="body" idx="1"/>
          </p:nvPr>
        </p:nvSpPr>
        <p:spPr/>
        <p:txBody>
          <a:bodyPr>
            <a:normAutofit/>
          </a:bodyPr>
          <a:lstStyle/>
          <a:p>
            <a:r>
              <a:rPr lang="en-US" altLang="zh-CN"/>
              <a:t>A 512-entry two-way set associative branch target buffer (BTB) </a:t>
            </a:r>
            <a:endParaRPr lang="en-US" altLang="zh-CN"/>
          </a:p>
          <a:p>
            <a:r>
              <a:rPr lang="en-US" altLang="zh-CN"/>
              <a:t>A 4K-entry global history buffer (BPB)</a:t>
            </a:r>
            <a:endParaRPr lang="en-US" altLang="zh-CN"/>
          </a:p>
          <a:p>
            <a:pPr lvl="1"/>
            <a:r>
              <a:rPr lang="en-US" altLang="zh-CN"/>
              <a:t>Indexed by the branch history and the current PC</a:t>
            </a:r>
            <a:endParaRPr lang="en-US" altLang="zh-CN"/>
          </a:p>
          <a:p>
            <a:pPr lvl="1"/>
            <a:r>
              <a:rPr lang="en-US" altLang="zh-CN"/>
              <a:t>In the event that the branch target buffer misses, a prediction is obtained from the global history buffer, which can then be used to compute the branch address</a:t>
            </a:r>
            <a:endParaRPr lang="en-US" altLang="zh-CN"/>
          </a:p>
          <a:p>
            <a:r>
              <a:rPr lang="en-US" altLang="zh-CN"/>
              <a:t>An eight-entry return stack is kept to track return addresses</a:t>
            </a:r>
            <a:endParaRPr lang="en-US" altLang="zh-CN"/>
          </a:p>
          <a:p>
            <a:r>
              <a:rPr lang="en-US" altLang="zh-CN"/>
              <a:t>An incorrect prediction results in a 13-cycle penalty as the pipeline is flushed</a:t>
            </a:r>
            <a:endParaRPr lang="zh-CN" altLang="en-US"/>
          </a:p>
        </p:txBody>
      </p:sp>
      <p:sp>
        <p:nvSpPr>
          <p:cNvPr id="2" name="日期占位符 1"/>
          <p:cNvSpPr>
            <a:spLocks noGrp="true"/>
          </p:cNvSpPr>
          <p:nvPr>
            <p:ph type="dt" sz="half" idx="10"/>
          </p:nvPr>
        </p:nvSpPr>
        <p:spPr/>
        <p:txBody>
          <a:bodyPr/>
          <a:lstStyle/>
          <a:p>
            <a:fld id="{77D6E5A1-1591-4459-926D-2F5D5FA6C26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true" noChangeArrowheads="true"/>
          </p:cNvSpPr>
          <p:nvPr>
            <p:ph type="title"/>
          </p:nvPr>
        </p:nvSpPr>
        <p:spPr/>
        <p:txBody>
          <a:bodyPr/>
          <a:lstStyle/>
          <a:p>
            <a:r>
              <a:rPr lang="zh-CN" altLang="zh-CN"/>
              <a:t> The Five-stage Instruction Decode of The A8</a:t>
            </a:r>
            <a:endParaRPr lang="zh-CN" altLang="zh-CN"/>
          </a:p>
        </p:txBody>
      </p:sp>
      <p:pic>
        <p:nvPicPr>
          <p:cNvPr id="20483" name="Picture 3"/>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628650" y="2431747"/>
            <a:ext cx="7886700" cy="3139093"/>
          </a:xfrm>
        </p:spPr>
      </p:pic>
      <p:sp>
        <p:nvSpPr>
          <p:cNvPr id="2" name="日期占位符 1"/>
          <p:cNvSpPr>
            <a:spLocks noGrp="true"/>
          </p:cNvSpPr>
          <p:nvPr>
            <p:ph type="dt" sz="half" idx="10"/>
          </p:nvPr>
        </p:nvSpPr>
        <p:spPr/>
        <p:txBody>
          <a:bodyPr/>
          <a:lstStyle/>
          <a:p>
            <a:fld id="{996ED842-5ABE-491F-98BE-245FF88222F3}"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true" noChangeArrowheads="true"/>
          </p:cNvSpPr>
          <p:nvPr>
            <p:ph type="title"/>
          </p:nvPr>
        </p:nvSpPr>
        <p:spPr/>
        <p:txBody>
          <a:bodyPr/>
          <a:lstStyle/>
          <a:p>
            <a:r>
              <a:rPr lang="zh-CN" altLang="en-US"/>
              <a:t> </a:t>
            </a:r>
            <a:r>
              <a:rPr lang="en-US" altLang="zh-CN"/>
              <a:t>The Five-stage Instruction Decode of The A8</a:t>
            </a:r>
            <a:endParaRPr lang="zh-CN" altLang="en-US"/>
          </a:p>
        </p:txBody>
      </p:sp>
      <p:sp>
        <p:nvSpPr>
          <p:cNvPr id="21507" name="Rectangle 3"/>
          <p:cNvSpPr>
            <a:spLocks noGrp="true" noChangeArrowheads="true"/>
          </p:cNvSpPr>
          <p:nvPr>
            <p:ph type="body" idx="1"/>
          </p:nvPr>
        </p:nvSpPr>
        <p:spPr/>
        <p:txBody>
          <a:bodyPr>
            <a:normAutofit fontScale="92500" lnSpcReduction="10000"/>
          </a:bodyPr>
          <a:lstStyle/>
          <a:p>
            <a:r>
              <a:rPr lang="en-US" altLang="zh-CN" dirty="0"/>
              <a:t>In the first stage, a PC produced by the fetch unit (either from the branch target buffer or the PC </a:t>
            </a:r>
            <a:r>
              <a:rPr lang="en-US" altLang="zh-CN" dirty="0" err="1"/>
              <a:t>incrementer</a:t>
            </a:r>
            <a:r>
              <a:rPr lang="en-US" altLang="zh-CN" dirty="0"/>
              <a:t>) is used to retrieve an 8-byte block from the cache</a:t>
            </a:r>
            <a:endParaRPr lang="en-US" altLang="zh-CN" dirty="0"/>
          </a:p>
          <a:p>
            <a:r>
              <a:rPr lang="en-US" altLang="zh-CN" dirty="0">
                <a:solidFill>
                  <a:srgbClr val="FF0000"/>
                </a:solidFill>
              </a:rPr>
              <a:t>Up to two instructions are decoded </a:t>
            </a:r>
            <a:r>
              <a:rPr lang="en-US" altLang="zh-CN" dirty="0"/>
              <a:t>and placed into the decode queue; if neither instruction is a branch, the PC is incremented for the next fetch</a:t>
            </a:r>
            <a:endParaRPr lang="en-US" altLang="zh-CN" dirty="0"/>
          </a:p>
          <a:p>
            <a:r>
              <a:rPr lang="en-US" altLang="zh-CN" dirty="0"/>
              <a:t>Once in the decode queue, the </a:t>
            </a:r>
            <a:r>
              <a:rPr lang="en-US" altLang="zh-CN" dirty="0">
                <a:solidFill>
                  <a:srgbClr val="FF0000"/>
                </a:solidFill>
              </a:rPr>
              <a:t>scoreboard</a:t>
            </a:r>
            <a:r>
              <a:rPr lang="en-US" altLang="zh-CN" dirty="0"/>
              <a:t> logic decides when the instructions can issue</a:t>
            </a:r>
            <a:endParaRPr lang="en-US" altLang="zh-CN" dirty="0"/>
          </a:p>
          <a:p>
            <a:r>
              <a:rPr lang="en-US" altLang="zh-CN" dirty="0"/>
              <a:t>In the issue, the register operands are read; recall that in a simple scoreboard, the operands always come from the registers</a:t>
            </a:r>
            <a:endParaRPr lang="en-US" altLang="zh-CN" dirty="0"/>
          </a:p>
          <a:p>
            <a:r>
              <a:rPr lang="en-US" altLang="zh-CN" dirty="0"/>
              <a:t>The register operands and opcode are sent to the instruction execution portion of the pipeline</a:t>
            </a:r>
            <a:endParaRPr lang="zh-CN" altLang="en-US" dirty="0"/>
          </a:p>
        </p:txBody>
      </p:sp>
      <p:sp>
        <p:nvSpPr>
          <p:cNvPr id="2" name="日期占位符 1"/>
          <p:cNvSpPr>
            <a:spLocks noGrp="true"/>
          </p:cNvSpPr>
          <p:nvPr>
            <p:ph type="dt" sz="half" idx="10"/>
          </p:nvPr>
        </p:nvSpPr>
        <p:spPr/>
        <p:txBody>
          <a:bodyPr/>
          <a:lstStyle/>
          <a:p>
            <a:fld id="{B70AD7C9-41CB-4763-AD4C-F2D1A5E7D6C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true" noChangeArrowheads="true"/>
          </p:cNvSpPr>
          <p:nvPr>
            <p:ph type="title"/>
          </p:nvPr>
        </p:nvSpPr>
        <p:spPr/>
        <p:txBody>
          <a:bodyPr/>
          <a:lstStyle/>
          <a:p>
            <a:r>
              <a:rPr lang="zh-CN" altLang="zh-CN"/>
              <a:t>The Execution Pipeline for The A8 Processor</a:t>
            </a:r>
            <a:endParaRPr lang="zh-CN" altLang="zh-CN"/>
          </a:p>
        </p:txBody>
      </p:sp>
      <p:pic>
        <p:nvPicPr>
          <p:cNvPr id="22531" name="Picture 3"/>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975845" y="1825625"/>
            <a:ext cx="7192309" cy="4351338"/>
          </a:xfrm>
        </p:spPr>
      </p:pic>
      <p:sp>
        <p:nvSpPr>
          <p:cNvPr id="2" name="日期占位符 1"/>
          <p:cNvSpPr>
            <a:spLocks noGrp="true"/>
          </p:cNvSpPr>
          <p:nvPr>
            <p:ph type="dt" sz="half" idx="10"/>
          </p:nvPr>
        </p:nvSpPr>
        <p:spPr/>
        <p:txBody>
          <a:bodyPr/>
          <a:lstStyle/>
          <a:p>
            <a:fld id="{19C8C1DD-9CB0-4607-902D-EE297E6BCAC8}"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true" noChangeArrowheads="true"/>
          </p:cNvSpPr>
          <p:nvPr>
            <p:ph type="title"/>
          </p:nvPr>
        </p:nvSpPr>
        <p:spPr/>
        <p:txBody>
          <a:bodyPr/>
          <a:lstStyle/>
          <a:p>
            <a:r>
              <a:rPr lang="en-US" altLang="zh-CN"/>
              <a:t>The Execution Pipeline for The A8 Processor</a:t>
            </a:r>
            <a:endParaRPr lang="zh-CN" altLang="en-US"/>
          </a:p>
        </p:txBody>
      </p:sp>
      <p:sp>
        <p:nvSpPr>
          <p:cNvPr id="23555" name="Rectangle 3"/>
          <p:cNvSpPr>
            <a:spLocks noGrp="true" noChangeArrowheads="true"/>
          </p:cNvSpPr>
          <p:nvPr>
            <p:ph type="body" idx="1"/>
          </p:nvPr>
        </p:nvSpPr>
        <p:spPr/>
        <p:txBody>
          <a:bodyPr/>
          <a:lstStyle/>
          <a:p>
            <a:r>
              <a:rPr lang="en-US" altLang="zh-CN" dirty="0"/>
              <a:t>Either instruction 1 or instruction 2 can go to the load/store pipeline</a:t>
            </a:r>
            <a:endParaRPr lang="en-US" altLang="zh-CN" dirty="0"/>
          </a:p>
          <a:p>
            <a:r>
              <a:rPr lang="en-US" altLang="zh-CN" dirty="0">
                <a:solidFill>
                  <a:srgbClr val="FF0000"/>
                </a:solidFill>
              </a:rPr>
              <a:t>Fully bypassing </a:t>
            </a:r>
            <a:r>
              <a:rPr lang="en-US" altLang="zh-CN" dirty="0"/>
              <a:t>is supported among the pipelines</a:t>
            </a:r>
            <a:endParaRPr lang="en-US" altLang="zh-CN" dirty="0"/>
          </a:p>
          <a:p>
            <a:r>
              <a:rPr lang="en-US" altLang="zh-CN" dirty="0"/>
              <a:t>The ARM Cortex-A8 pipeline uses a simple </a:t>
            </a:r>
            <a:r>
              <a:rPr lang="en-US" altLang="zh-CN" dirty="0">
                <a:solidFill>
                  <a:srgbClr val="FF0000"/>
                </a:solidFill>
              </a:rPr>
              <a:t>two-issue statically scheduled superscalar </a:t>
            </a:r>
            <a:r>
              <a:rPr lang="en-US" altLang="zh-CN" dirty="0"/>
              <a:t>to allow reasonably high clock rate with lower power</a:t>
            </a:r>
            <a:endParaRPr lang="zh-CN" altLang="en-US" dirty="0"/>
          </a:p>
        </p:txBody>
      </p:sp>
      <p:sp>
        <p:nvSpPr>
          <p:cNvPr id="2" name="日期占位符 1"/>
          <p:cNvSpPr>
            <a:spLocks noGrp="true"/>
          </p:cNvSpPr>
          <p:nvPr>
            <p:ph type="dt" sz="half" idx="10"/>
          </p:nvPr>
        </p:nvSpPr>
        <p:spPr/>
        <p:txBody>
          <a:bodyPr/>
          <a:lstStyle/>
          <a:p>
            <a:fld id="{75BF9F21-0F68-4EAF-8CEA-096019CBCDE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true" noChangeArrowheads="true"/>
          </p:cNvSpPr>
          <p:nvPr>
            <p:ph type="title"/>
          </p:nvPr>
        </p:nvSpPr>
        <p:spPr/>
        <p:txBody>
          <a:bodyPr/>
          <a:lstStyle/>
          <a:p>
            <a:r>
              <a:rPr lang="zh-CN" altLang="en-US"/>
              <a:t>学术不端行为三宗罪（</a:t>
            </a:r>
            <a:r>
              <a:rPr lang="en-US" altLang="zh-CN"/>
              <a:t>FFP</a:t>
            </a:r>
            <a:r>
              <a:rPr lang="zh-CN" altLang="en-US"/>
              <a:t>）</a:t>
            </a:r>
            <a:endParaRPr lang="zh-CN" altLang="en-US"/>
          </a:p>
        </p:txBody>
      </p:sp>
      <p:sp>
        <p:nvSpPr>
          <p:cNvPr id="496643" name="Rectangle 3"/>
          <p:cNvSpPr>
            <a:spLocks noGrp="true" noChangeArrowheads="true"/>
          </p:cNvSpPr>
          <p:nvPr>
            <p:ph type="body" idx="1"/>
          </p:nvPr>
        </p:nvSpPr>
        <p:spPr/>
        <p:txBody>
          <a:bodyPr>
            <a:normAutofit lnSpcReduction="10000"/>
          </a:bodyPr>
          <a:lstStyle/>
          <a:p>
            <a:pPr marL="0" indent="0">
              <a:buNone/>
            </a:pPr>
            <a:r>
              <a:rPr lang="zh-CN" altLang="zh-CN" dirty="0"/>
              <a:t>一、伪造（Fabrication）：编造研究记录或结果</a:t>
            </a:r>
            <a:endParaRPr lang="zh-CN" altLang="zh-CN" dirty="0"/>
          </a:p>
          <a:p>
            <a:pPr lvl="1"/>
            <a:r>
              <a:rPr lang="zh-CN" altLang="zh-CN" dirty="0"/>
              <a:t>无中生有地捏造</a:t>
            </a:r>
            <a:endParaRPr lang="zh-CN" altLang="zh-CN" dirty="0"/>
          </a:p>
          <a:p>
            <a:pPr marL="0" indent="0">
              <a:buNone/>
            </a:pPr>
            <a:r>
              <a:rPr lang="zh-CN" altLang="zh-CN" dirty="0"/>
              <a:t>二、虚假（Falsification）：对材料、设备、过程、结果等进行作假，包括故意地筛选、篡改研究记录等</a:t>
            </a:r>
            <a:endParaRPr lang="zh-CN" altLang="zh-CN" dirty="0"/>
          </a:p>
          <a:p>
            <a:pPr lvl="1"/>
            <a:r>
              <a:rPr lang="zh-CN" altLang="zh-CN" dirty="0"/>
              <a:t>有点影子，确实做过，但得不到想要的结果，就往自己希望看到的方向修改</a:t>
            </a:r>
            <a:r>
              <a:rPr lang="zh-CN" altLang="en-US" dirty="0"/>
              <a:t>结果</a:t>
            </a:r>
            <a:endParaRPr lang="zh-CN" altLang="zh-CN" dirty="0"/>
          </a:p>
          <a:p>
            <a:pPr lvl="1"/>
            <a:r>
              <a:rPr lang="zh-CN" altLang="zh-CN" dirty="0"/>
              <a:t>用PS加工试验图表（国内比较常见）</a:t>
            </a:r>
            <a:endParaRPr lang="zh-CN" altLang="zh-CN" dirty="0"/>
          </a:p>
          <a:p>
            <a:pPr marL="0" indent="0">
              <a:buNone/>
            </a:pPr>
            <a:r>
              <a:rPr lang="zh-CN" altLang="en-US" dirty="0"/>
              <a:t>三、</a:t>
            </a:r>
            <a:r>
              <a:rPr lang="zh-CN" altLang="zh-CN" dirty="0"/>
              <a:t>剽窃（Plagiarism）：窃取他人的想法、过程、结果、文字等，而未给他人的贡献已足够的承认</a:t>
            </a:r>
            <a:endParaRPr lang="zh-CN" altLang="zh-CN" dirty="0"/>
          </a:p>
          <a:p>
            <a:pPr lvl="1"/>
            <a:r>
              <a:rPr lang="zh-CN" altLang="zh-CN" dirty="0"/>
              <a:t>盗用他人的</a:t>
            </a:r>
            <a:r>
              <a:rPr lang="zh-CN" altLang="en-US" dirty="0"/>
              <a:t>物件</a:t>
            </a:r>
            <a:r>
              <a:rPr lang="zh-CN" altLang="zh-CN" dirty="0"/>
              <a:t>是</a:t>
            </a:r>
            <a:r>
              <a:rPr lang="zh-CN" altLang="en-US" dirty="0"/>
              <a:t>偷</a:t>
            </a:r>
            <a:r>
              <a:rPr lang="zh-CN" altLang="zh-CN" dirty="0"/>
              <a:t>，盗用他人的文字也是</a:t>
            </a:r>
            <a:r>
              <a:rPr lang="zh-CN" altLang="en-US" dirty="0"/>
              <a:t>偷</a:t>
            </a:r>
            <a:endParaRPr lang="zh-CN" altLang="zh-CN" dirty="0"/>
          </a:p>
          <a:p>
            <a:r>
              <a:rPr lang="zh-CN" altLang="zh-CN" dirty="0"/>
              <a:t>不包括：能力不足的错误和观点的分歧</a:t>
            </a:r>
            <a:endParaRPr lang="zh-CN" altLang="zh-CN" dirty="0"/>
          </a:p>
          <a:p>
            <a:pPr lvl="1"/>
            <a:r>
              <a:rPr lang="zh-CN" altLang="zh-CN" dirty="0"/>
              <a:t>这一点往往导致法律</a:t>
            </a:r>
            <a:r>
              <a:rPr lang="zh-CN" altLang="en-US" dirty="0"/>
              <a:t>和道德上的</a:t>
            </a:r>
            <a:r>
              <a:rPr lang="zh-CN" altLang="zh-CN" dirty="0"/>
              <a:t>争议</a:t>
            </a:r>
            <a:endParaRPr lang="zh-CN" altLang="zh-CN" dirty="0"/>
          </a:p>
        </p:txBody>
      </p:sp>
      <p:sp>
        <p:nvSpPr>
          <p:cNvPr id="2" name="日期占位符 1"/>
          <p:cNvSpPr>
            <a:spLocks noGrp="true"/>
          </p:cNvSpPr>
          <p:nvPr>
            <p:ph type="dt" sz="half" idx="10"/>
          </p:nvPr>
        </p:nvSpPr>
        <p:spPr/>
        <p:txBody>
          <a:bodyPr/>
          <a:lstStyle/>
          <a:p>
            <a:fld id="{174DF93D-FC1E-4C2D-95C0-1B0C14641E6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true" noChangeArrowheads="true"/>
          </p:cNvSpPr>
          <p:nvPr>
            <p:ph type="title"/>
          </p:nvPr>
        </p:nvSpPr>
        <p:spPr/>
        <p:txBody>
          <a:bodyPr/>
          <a:lstStyle/>
          <a:p>
            <a:r>
              <a:rPr lang="en-US" altLang="zh-CN"/>
              <a:t>Performance of the A8 Pipeline</a:t>
            </a:r>
            <a:endParaRPr lang="zh-CN" altLang="en-US"/>
          </a:p>
        </p:txBody>
      </p:sp>
      <p:sp>
        <p:nvSpPr>
          <p:cNvPr id="24579" name="Rectangle 3"/>
          <p:cNvSpPr>
            <a:spLocks noGrp="true" noChangeArrowheads="true"/>
          </p:cNvSpPr>
          <p:nvPr>
            <p:ph type="body" idx="1"/>
          </p:nvPr>
        </p:nvSpPr>
        <p:spPr/>
        <p:txBody>
          <a:bodyPr>
            <a:normAutofit/>
          </a:bodyPr>
          <a:lstStyle/>
          <a:p>
            <a:r>
              <a:rPr lang="en-US" altLang="zh-CN"/>
              <a:t>The A8 has an ideal CPI of 0.5 due to its dual-issue structure</a:t>
            </a:r>
            <a:endParaRPr lang="en-US" altLang="zh-CN"/>
          </a:p>
          <a:p>
            <a:r>
              <a:rPr lang="en-US" altLang="zh-CN"/>
              <a:t>Pipeline stalls can arise from three sources</a:t>
            </a:r>
            <a:endParaRPr lang="en-US" altLang="zh-CN"/>
          </a:p>
          <a:p>
            <a:pPr lvl="1"/>
            <a:r>
              <a:rPr lang="en-US" altLang="zh-CN"/>
              <a:t>1. Functional hazards</a:t>
            </a:r>
            <a:endParaRPr lang="en-US" altLang="zh-CN"/>
          </a:p>
          <a:p>
            <a:pPr lvl="1"/>
            <a:r>
              <a:rPr lang="en-US" altLang="zh-CN"/>
              <a:t>2. Data hazards, which are detected early in the pipeline and may stall either both instructions or the second of a pair</a:t>
            </a:r>
            <a:endParaRPr lang="en-US" altLang="zh-CN"/>
          </a:p>
          <a:p>
            <a:pPr lvl="2"/>
            <a:r>
              <a:rPr lang="en-US" altLang="zh-CN"/>
              <a:t>If the first cannot issue, the second is always stalled</a:t>
            </a:r>
            <a:endParaRPr lang="en-US" altLang="zh-CN"/>
          </a:p>
          <a:p>
            <a:pPr lvl="2"/>
            <a:r>
              <a:rPr lang="en-US" altLang="zh-CN"/>
              <a:t>The compiler is responsible for preventing such stalls when possible</a:t>
            </a:r>
            <a:endParaRPr lang="en-US" altLang="zh-CN"/>
          </a:p>
          <a:p>
            <a:pPr lvl="1"/>
            <a:r>
              <a:rPr lang="en-US" altLang="zh-CN"/>
              <a:t>3. Control hazards, which arise only when branches are mispredicted</a:t>
            </a:r>
            <a:endParaRPr lang="zh-CN" altLang="en-US"/>
          </a:p>
        </p:txBody>
      </p:sp>
      <p:sp>
        <p:nvSpPr>
          <p:cNvPr id="2" name="日期占位符 1"/>
          <p:cNvSpPr>
            <a:spLocks noGrp="true"/>
          </p:cNvSpPr>
          <p:nvPr>
            <p:ph type="dt" sz="half" idx="10"/>
          </p:nvPr>
        </p:nvSpPr>
        <p:spPr/>
        <p:txBody>
          <a:bodyPr/>
          <a:lstStyle/>
          <a:p>
            <a:fld id="{5AD3CF93-0399-46F3-BFFB-42E19A9C53F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true" noChangeArrowheads="true"/>
          </p:cNvSpPr>
          <p:nvPr>
            <p:ph type="title"/>
          </p:nvPr>
        </p:nvSpPr>
        <p:spPr>
          <a:xfrm>
            <a:off x="357190" y="365126"/>
            <a:ext cx="7947422" cy="1127919"/>
          </a:xfrm>
        </p:spPr>
        <p:txBody>
          <a:bodyPr/>
          <a:lstStyle/>
          <a:p>
            <a:r>
              <a:rPr lang="zh-CN" altLang="zh-CN"/>
              <a:t> The Estimated of The CPI on The ARM A8 </a:t>
            </a:r>
            <a:endParaRPr lang="zh-CN" altLang="zh-CN"/>
          </a:p>
        </p:txBody>
      </p:sp>
      <p:pic>
        <p:nvPicPr>
          <p:cNvPr id="25603" name="Picture 3"/>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1599180" y="1571625"/>
            <a:ext cx="5945640" cy="4859338"/>
          </a:xfrm>
        </p:spPr>
      </p:pic>
      <p:sp>
        <p:nvSpPr>
          <p:cNvPr id="2" name="日期占位符 1"/>
          <p:cNvSpPr>
            <a:spLocks noGrp="true"/>
          </p:cNvSpPr>
          <p:nvPr>
            <p:ph type="dt" sz="half" idx="10"/>
          </p:nvPr>
        </p:nvSpPr>
        <p:spPr>
          <a:xfrm>
            <a:off x="628650" y="6488119"/>
            <a:ext cx="2057400" cy="365125"/>
          </a:xfrm>
        </p:spPr>
        <p:txBody>
          <a:bodyPr/>
          <a:lstStyle/>
          <a:p>
            <a:fld id="{E83E92F1-7620-4386-96EB-FCB7B48BF3CC}" type="datetime1">
              <a:rPr lang="zh-CN" altLang="en-US" smtClean="0"/>
            </a:fld>
            <a:endParaRPr lang="zh-CN" altLang="en-US"/>
          </a:p>
        </p:txBody>
      </p:sp>
      <p:sp>
        <p:nvSpPr>
          <p:cNvPr id="3" name="页脚占位符 2"/>
          <p:cNvSpPr>
            <a:spLocks noGrp="true"/>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a:xfrm>
            <a:off x="6457950" y="6488119"/>
            <a:ext cx="2057400" cy="365125"/>
          </a:xfrm>
        </p:spPr>
        <p:txBody>
          <a:bodyPr/>
          <a:lstStyle/>
          <a:p>
            <a:fld id="{543F9F60-DC96-4418-AA45-B65D142E4089}"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true" noChangeArrowheads="true"/>
          </p:cNvSpPr>
          <p:nvPr>
            <p:ph type="title"/>
          </p:nvPr>
        </p:nvSpPr>
        <p:spPr>
          <a:xfrm>
            <a:off x="357190" y="365126"/>
            <a:ext cx="7947422" cy="1127919"/>
          </a:xfrm>
        </p:spPr>
        <p:txBody>
          <a:bodyPr/>
          <a:lstStyle/>
          <a:p>
            <a:r>
              <a:rPr lang="zh-CN" altLang="zh-CN"/>
              <a:t>The Performance Ratio for The A9 Compared to The A8</a:t>
            </a:r>
            <a:endParaRPr lang="zh-CN" altLang="zh-CN"/>
          </a:p>
        </p:txBody>
      </p:sp>
      <p:pic>
        <p:nvPicPr>
          <p:cNvPr id="27651" name="Picture 3"/>
          <p:cNvPicPr>
            <a:picLocks noGrp="true" noChangeAspect="true" noChangeArrowheads="true"/>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a:xfrm>
            <a:off x="551086" y="1571625"/>
            <a:ext cx="8041829" cy="4859338"/>
          </a:xfrm>
        </p:spPr>
      </p:pic>
      <p:sp>
        <p:nvSpPr>
          <p:cNvPr id="2" name="日期占位符 1"/>
          <p:cNvSpPr>
            <a:spLocks noGrp="true"/>
          </p:cNvSpPr>
          <p:nvPr>
            <p:ph type="dt" sz="half" idx="10"/>
          </p:nvPr>
        </p:nvSpPr>
        <p:spPr>
          <a:xfrm>
            <a:off x="628650" y="6488119"/>
            <a:ext cx="2057400" cy="365125"/>
          </a:xfrm>
        </p:spPr>
        <p:txBody>
          <a:bodyPr/>
          <a:lstStyle/>
          <a:p>
            <a:fld id="{A04D3C65-1A18-4527-84D7-94AA3C218040}" type="datetime1">
              <a:rPr lang="zh-CN" altLang="en-US" smtClean="0"/>
            </a:fld>
            <a:endParaRPr lang="zh-CN" altLang="en-US"/>
          </a:p>
        </p:txBody>
      </p:sp>
      <p:sp>
        <p:nvSpPr>
          <p:cNvPr id="3" name="页脚占位符 2"/>
          <p:cNvSpPr>
            <a:spLocks noGrp="true"/>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a:xfrm>
            <a:off x="6457950" y="6488119"/>
            <a:ext cx="2057400" cy="365125"/>
          </a:xfrm>
        </p:spPr>
        <p:txBody>
          <a:bodyPr/>
          <a:lstStyle/>
          <a:p>
            <a:fld id="{543F9F60-DC96-4418-AA45-B65D142E4089}" type="slidenum">
              <a:rPr lang="zh-CN" altLang="en-US" smtClean="0"/>
            </a:fld>
            <a:endParaRPr lang="zh-CN" altLang="en-US"/>
          </a:p>
        </p:txBody>
      </p:sp>
      <p:sp>
        <p:nvSpPr>
          <p:cNvPr id="27652" name="Rectangle 4"/>
          <p:cNvSpPr>
            <a:spLocks noChangeArrowheads="true"/>
          </p:cNvSpPr>
          <p:nvPr/>
        </p:nvSpPr>
        <p:spPr bwMode="auto">
          <a:xfrm>
            <a:off x="5464884" y="1825625"/>
            <a:ext cx="32703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257300" indent="-342900" eaLnBrk="0" hangingPunct="0">
              <a:defRPr>
                <a:solidFill>
                  <a:schemeClr val="tx1"/>
                </a:solidFill>
                <a:latin typeface="Arial" panose="020B0604020202020204" pitchFamily="34" charset="0"/>
                <a:ea typeface="宋体" panose="02010600030101010101" pitchFamily="2" charset="-122"/>
              </a:defRPr>
            </a:lvl3pPr>
            <a:lvl4pPr marL="1714500" indent="-342900" eaLnBrk="0" hangingPunct="0">
              <a:defRPr>
                <a:solidFill>
                  <a:schemeClr val="tx1"/>
                </a:solidFill>
                <a:latin typeface="Arial" panose="020B0604020202020204" pitchFamily="34" charset="0"/>
                <a:ea typeface="宋体" panose="02010600030101010101" pitchFamily="2" charset="-122"/>
              </a:defRPr>
            </a:lvl4pPr>
            <a:lvl5pPr marL="2171700" indent="-342900" eaLnBrk="0" hangingPunct="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b="1" dirty="0">
                <a:ea typeface="楷体_GB2312" pitchFamily="1" charset="-122"/>
              </a:rPr>
              <a:t>Both using a 1 GHz clock and the same size caches for L1 and L2</a:t>
            </a:r>
            <a:endParaRPr lang="en-US" altLang="zh-CN" b="1" dirty="0">
              <a:ea typeface="楷体_GB2312" pitchFamily="1" charset="-122"/>
            </a:endParaRPr>
          </a:p>
          <a:p>
            <a:pPr>
              <a:buFont typeface="Arial" panose="020B0604020202020204" pitchFamily="34" charset="0"/>
              <a:buChar char="•"/>
            </a:pPr>
            <a:r>
              <a:rPr lang="en-US" altLang="zh-CN" b="1" dirty="0">
                <a:ea typeface="楷体_GB2312" pitchFamily="1" charset="-122"/>
              </a:rPr>
              <a:t>The A9 is about </a:t>
            </a:r>
            <a:r>
              <a:rPr lang="en-US" altLang="zh-CN" b="1" dirty="0">
                <a:solidFill>
                  <a:srgbClr val="FF0000"/>
                </a:solidFill>
                <a:ea typeface="楷体_GB2312" pitchFamily="1" charset="-122"/>
              </a:rPr>
              <a:t>1.28</a:t>
            </a:r>
            <a:r>
              <a:rPr lang="en-US" altLang="zh-CN" b="1" dirty="0">
                <a:ea typeface="楷体_GB2312" pitchFamily="1" charset="-122"/>
              </a:rPr>
              <a:t> times faster</a:t>
            </a:r>
            <a:endParaRPr lang="en-US" altLang="zh-CN" b="1" dirty="0">
              <a:ea typeface="楷体_GB2312" pitchFamily="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true" noChangeArrowheads="true"/>
          </p:cNvSpPr>
          <p:nvPr>
            <p:ph type="title"/>
          </p:nvPr>
        </p:nvSpPr>
        <p:spPr/>
        <p:txBody>
          <a:bodyPr/>
          <a:lstStyle/>
          <a:p>
            <a:r>
              <a:rPr lang="en-US" altLang="zh-CN"/>
              <a:t>ARM Cortex-A9</a:t>
            </a:r>
            <a:endParaRPr lang="zh-CN" altLang="en-US"/>
          </a:p>
        </p:txBody>
      </p:sp>
      <p:sp>
        <p:nvSpPr>
          <p:cNvPr id="28675" name="Rectangle 3"/>
          <p:cNvSpPr>
            <a:spLocks noGrp="true" noChangeArrowheads="true"/>
          </p:cNvSpPr>
          <p:nvPr>
            <p:ph type="body" idx="1"/>
          </p:nvPr>
        </p:nvSpPr>
        <p:spPr/>
        <p:txBody>
          <a:bodyPr>
            <a:normAutofit/>
          </a:bodyPr>
          <a:lstStyle/>
          <a:p>
            <a:r>
              <a:rPr lang="en-US" altLang="zh-CN" dirty="0"/>
              <a:t>The ARM Cortex-A9 is a </a:t>
            </a:r>
            <a:r>
              <a:rPr lang="en-US" altLang="zh-CN" dirty="0">
                <a:solidFill>
                  <a:srgbClr val="FF0000"/>
                </a:solidFill>
              </a:rPr>
              <a:t>dynamically scheduled superscalar </a:t>
            </a:r>
            <a:r>
              <a:rPr lang="en-US" altLang="zh-CN" dirty="0"/>
              <a:t>processor</a:t>
            </a:r>
            <a:endParaRPr lang="en-US" altLang="zh-CN" dirty="0"/>
          </a:p>
          <a:p>
            <a:r>
              <a:rPr lang="en-US" altLang="zh-CN" dirty="0"/>
              <a:t>The A9, like the A8, </a:t>
            </a:r>
            <a:r>
              <a:rPr lang="en-US" altLang="zh-CN" dirty="0">
                <a:solidFill>
                  <a:srgbClr val="FF0000"/>
                </a:solidFill>
              </a:rPr>
              <a:t>issues up to two instructions </a:t>
            </a:r>
            <a:r>
              <a:rPr lang="en-US" altLang="zh-CN" dirty="0"/>
              <a:t>per clock, but it uses dynamic scheduling and speculation</a:t>
            </a:r>
            <a:endParaRPr lang="en-US" altLang="zh-CN" dirty="0"/>
          </a:p>
          <a:p>
            <a:r>
              <a:rPr lang="en-US" altLang="zh-CN" dirty="0"/>
              <a:t>Up to four pending instructions (two ALUs, one load/store or FP/multimedia, and one branch) can begin execution in a clock cycle</a:t>
            </a:r>
            <a:endParaRPr lang="en-US" altLang="zh-CN" dirty="0"/>
          </a:p>
          <a:p>
            <a:r>
              <a:rPr lang="en-US" altLang="zh-CN" dirty="0"/>
              <a:t>The A9 uses a more powerful branch predictor, instruction cache prefetch, and a nonblocking L1 data cache</a:t>
            </a:r>
            <a:endParaRPr lang="zh-CN" altLang="en-US" dirty="0"/>
          </a:p>
        </p:txBody>
      </p:sp>
      <p:sp>
        <p:nvSpPr>
          <p:cNvPr id="2" name="日期占位符 1"/>
          <p:cNvSpPr>
            <a:spLocks noGrp="true"/>
          </p:cNvSpPr>
          <p:nvPr>
            <p:ph type="dt" sz="half" idx="10"/>
          </p:nvPr>
        </p:nvSpPr>
        <p:spPr/>
        <p:txBody>
          <a:bodyPr/>
          <a:lstStyle/>
          <a:p>
            <a:fld id="{3206D51E-5DA4-456E-B129-CA66A42B37C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true" noChangeArrowheads="true"/>
          </p:cNvSpPr>
          <p:nvPr>
            <p:ph type="ctrTitle"/>
          </p:nvPr>
        </p:nvSpPr>
        <p:spPr/>
        <p:txBody>
          <a:bodyPr/>
          <a:lstStyle/>
          <a:p>
            <a:r>
              <a:rPr lang="en-US" altLang="zh-CN"/>
              <a:t>Next…</a:t>
            </a:r>
            <a:endParaRPr lang="en-US" altLang="zh-CN"/>
          </a:p>
        </p:txBody>
      </p:sp>
      <p:sp>
        <p:nvSpPr>
          <p:cNvPr id="29699" name="Rectangle 3"/>
          <p:cNvSpPr>
            <a:spLocks noGrp="true" noChangeArrowheads="true"/>
          </p:cNvSpPr>
          <p:nvPr>
            <p:ph type="subTitle" idx="1"/>
          </p:nvPr>
        </p:nvSpPr>
        <p:spPr/>
        <p:txBody>
          <a:bodyPr/>
          <a:lstStyle/>
          <a:p>
            <a:endParaRPr lang="en-US" altLang="zh-CN" dirty="0"/>
          </a:p>
          <a:p>
            <a:r>
              <a:rPr lang="zh-CN" altLang="en-US" dirty="0"/>
              <a:t>Example 2: </a:t>
            </a:r>
            <a:r>
              <a:rPr lang="en-US" altLang="zh-CN" dirty="0"/>
              <a:t>PowerPC 604e</a:t>
            </a:r>
            <a:endParaRPr lang="zh-CN" altLang="en-US" dirty="0"/>
          </a:p>
        </p:txBody>
      </p:sp>
      <p:sp>
        <p:nvSpPr>
          <p:cNvPr id="2" name="日期占位符 1"/>
          <p:cNvSpPr>
            <a:spLocks noGrp="true"/>
          </p:cNvSpPr>
          <p:nvPr>
            <p:ph type="dt" sz="half" idx="10"/>
          </p:nvPr>
        </p:nvSpPr>
        <p:spPr/>
        <p:txBody>
          <a:bodyPr/>
          <a:lstStyle/>
          <a:p>
            <a:fld id="{667D5925-67C1-4C67-A829-D43DA52E95A2}"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true" noChangeArrowheads="true"/>
          </p:cNvSpPr>
          <p:nvPr>
            <p:ph type="title"/>
          </p:nvPr>
        </p:nvSpPr>
        <p:spPr/>
        <p:txBody>
          <a:bodyPr/>
          <a:lstStyle/>
          <a:p>
            <a:r>
              <a:rPr lang="zh-CN" altLang="zh-CN"/>
              <a:t>PowerPC 604e, Introduced in 1996</a:t>
            </a:r>
            <a:endParaRPr lang="zh-CN" altLang="zh-CN"/>
          </a:p>
        </p:txBody>
      </p:sp>
      <p:pic>
        <p:nvPicPr>
          <p:cNvPr id="30724" name="Picture 4"/>
          <p:cNvPicPr>
            <a:picLocks noGrp="true" noChangeAspect="true" noChangeArrowheads="true"/>
          </p:cNvPicPr>
          <p:nvPr>
            <p:ph sz="half" idx="1"/>
          </p:nvPr>
        </p:nvPicPr>
        <p:blipFill>
          <a:blip r:embed="rId1">
            <a:extLst>
              <a:ext uri="{28A0092B-C50C-407E-A947-70E740481C1C}">
                <a14:useLocalDpi xmlns:a14="http://schemas.microsoft.com/office/drawing/2010/main" val="false"/>
              </a:ext>
            </a:extLst>
          </a:blip>
          <a:stretch>
            <a:fillRect/>
          </a:stretch>
        </p:blipFill>
        <p:spPr>
          <a:xfrm>
            <a:off x="628650" y="1990411"/>
            <a:ext cx="3886200" cy="4021765"/>
          </a:xfrm>
        </p:spPr>
      </p:pic>
      <p:sp>
        <p:nvSpPr>
          <p:cNvPr id="30723" name="Rectangle 3"/>
          <p:cNvSpPr>
            <a:spLocks noGrp="true" noChangeArrowheads="true"/>
          </p:cNvSpPr>
          <p:nvPr>
            <p:ph sz="half" idx="2"/>
          </p:nvPr>
        </p:nvSpPr>
        <p:spPr/>
        <p:txBody>
          <a:bodyPr>
            <a:normAutofit fontScale="92500" lnSpcReduction="20000"/>
          </a:bodyPr>
          <a:lstStyle/>
          <a:p>
            <a:r>
              <a:rPr lang="zh-CN" altLang="zh-CN"/>
              <a:t>Manufactured by IBM and Motorola respectively</a:t>
            </a:r>
            <a:endParaRPr lang="zh-CN" altLang="zh-CN"/>
          </a:p>
          <a:p>
            <a:r>
              <a:rPr lang="zh-CN" altLang="zh-CN"/>
              <a:t>separate 32 KB data and instruction L1 caches</a:t>
            </a:r>
            <a:endParaRPr lang="zh-CN" altLang="zh-CN"/>
          </a:p>
          <a:p>
            <a:r>
              <a:rPr lang="zh-CN" altLang="zh-CN"/>
              <a:t>5.1 million transistors on a 0.35 µm fabrication process</a:t>
            </a:r>
            <a:endParaRPr lang="zh-CN" altLang="zh-CN"/>
          </a:p>
          <a:p>
            <a:r>
              <a:rPr lang="zh-CN" altLang="zh-CN"/>
              <a:t>The die was 148 mm² or 96 mm² large, drawing 16-18W at 233 MHz</a:t>
            </a:r>
            <a:endParaRPr lang="zh-CN" altLang="zh-CN"/>
          </a:p>
          <a:p>
            <a:r>
              <a:rPr lang="zh-CN" altLang="zh-CN"/>
              <a:t>Operated at speeds between 166 and 233 MHz and supported a memory bus up to 66 MHz</a:t>
            </a:r>
            <a:endParaRPr lang="zh-CN" altLang="zh-CN"/>
          </a:p>
        </p:txBody>
      </p:sp>
      <p:sp>
        <p:nvSpPr>
          <p:cNvPr id="2" name="日期占位符 1"/>
          <p:cNvSpPr>
            <a:spLocks noGrp="true"/>
          </p:cNvSpPr>
          <p:nvPr>
            <p:ph type="dt" sz="half" idx="10"/>
          </p:nvPr>
        </p:nvSpPr>
        <p:spPr/>
        <p:txBody>
          <a:bodyPr/>
          <a:lstStyle/>
          <a:p>
            <a:fld id="{9E1BB3A9-57FE-4A6C-965E-DFB2ADAAD0B5}"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true" noChangeArrowheads="true"/>
          </p:cNvSpPr>
          <p:nvPr>
            <p:ph type="title"/>
          </p:nvPr>
        </p:nvSpPr>
        <p:spPr/>
        <p:txBody>
          <a:bodyPr/>
          <a:lstStyle/>
          <a:p>
            <a:r>
              <a:rPr lang="en-US" altLang="zh-CN"/>
              <a:t>PowerPC 604e : Features</a:t>
            </a:r>
            <a:endParaRPr lang="en-US" altLang="zh-CN"/>
          </a:p>
        </p:txBody>
      </p:sp>
      <p:sp>
        <p:nvSpPr>
          <p:cNvPr id="31747" name="Rectangle 3"/>
          <p:cNvSpPr>
            <a:spLocks noGrp="true" noChangeArrowheads="true"/>
          </p:cNvSpPr>
          <p:nvPr>
            <p:ph type="body" idx="1"/>
          </p:nvPr>
        </p:nvSpPr>
        <p:spPr/>
        <p:txBody>
          <a:bodyPr>
            <a:normAutofit/>
          </a:bodyPr>
          <a:lstStyle/>
          <a:p>
            <a:r>
              <a:rPr lang="zh-CN" altLang="zh-CN" dirty="0"/>
              <a:t>The PowerPC 604e includes we have discussed</a:t>
            </a:r>
            <a:endParaRPr lang="zh-CN" altLang="zh-CN" dirty="0"/>
          </a:p>
          <a:p>
            <a:pPr lvl="1"/>
            <a:r>
              <a:rPr lang="zh-CN" altLang="zh-CN" dirty="0"/>
              <a:t>Four-way superscale: ability to fetch, issue and complete up to four instructions per cycle</a:t>
            </a:r>
            <a:endParaRPr lang="zh-CN" altLang="zh-CN" dirty="0"/>
          </a:p>
          <a:p>
            <a:pPr lvl="1"/>
            <a:r>
              <a:rPr lang="zh-CN" altLang="zh-CN" dirty="0"/>
              <a:t>Dynamic branch prediction</a:t>
            </a:r>
            <a:endParaRPr lang="zh-CN" altLang="zh-CN" dirty="0"/>
          </a:p>
          <a:p>
            <a:pPr lvl="1"/>
            <a:r>
              <a:rPr lang="zh-CN" altLang="zh-CN" dirty="0"/>
              <a:t>Speculation</a:t>
            </a:r>
            <a:endParaRPr lang="zh-CN" altLang="zh-CN" dirty="0"/>
          </a:p>
          <a:p>
            <a:pPr lvl="1"/>
            <a:r>
              <a:rPr lang="zh-CN" altLang="zh-CN" dirty="0"/>
              <a:t>Out-of-order execution</a:t>
            </a:r>
            <a:endParaRPr lang="zh-CN" altLang="zh-CN" dirty="0"/>
          </a:p>
          <a:p>
            <a:r>
              <a:rPr lang="zh-CN" altLang="zh-CN" dirty="0"/>
              <a:t>The Tomasulo's algorithm, speculation</a:t>
            </a:r>
            <a:r>
              <a:rPr lang="en-US" altLang="zh-CN" dirty="0"/>
              <a:t> </a:t>
            </a:r>
            <a:r>
              <a:rPr lang="zh-CN" altLang="zh-CN" dirty="0"/>
              <a:t>extended</a:t>
            </a:r>
            <a:endParaRPr lang="zh-CN" altLang="zh-CN" dirty="0"/>
          </a:p>
          <a:p>
            <a:pPr lvl="1"/>
            <a:r>
              <a:rPr lang="zh-CN" altLang="zh-CN" dirty="0"/>
              <a:t>The 604e has seven separate execution units, each of which can initiate execution independently from its own reservation stations</a:t>
            </a:r>
            <a:endParaRPr lang="zh-CN" altLang="zh-CN" dirty="0"/>
          </a:p>
        </p:txBody>
      </p:sp>
      <p:sp>
        <p:nvSpPr>
          <p:cNvPr id="2" name="日期占位符 1"/>
          <p:cNvSpPr>
            <a:spLocks noGrp="true"/>
          </p:cNvSpPr>
          <p:nvPr>
            <p:ph type="dt" sz="half" idx="10"/>
          </p:nvPr>
        </p:nvSpPr>
        <p:spPr/>
        <p:txBody>
          <a:bodyPr/>
          <a:lstStyle/>
          <a:p>
            <a:fld id="{3CCC891F-73C6-412D-928D-77742BD8F575}"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true" noChangeArrowheads="true"/>
          </p:cNvSpPr>
          <p:nvPr>
            <p:ph type="title"/>
          </p:nvPr>
        </p:nvSpPr>
        <p:spPr/>
        <p:txBody>
          <a:bodyPr/>
          <a:lstStyle/>
          <a:p>
            <a:r>
              <a:rPr lang="en-US" altLang="zh-CN"/>
              <a:t>The Seven Function Units  1/2</a:t>
            </a:r>
            <a:endParaRPr lang="en-US" altLang="zh-CN"/>
          </a:p>
        </p:txBody>
      </p:sp>
      <p:sp>
        <p:nvSpPr>
          <p:cNvPr id="32771" name="Rectangle 3"/>
          <p:cNvSpPr>
            <a:spLocks noGrp="true" noChangeArrowheads="true"/>
          </p:cNvSpPr>
          <p:nvPr>
            <p:ph type="body" idx="1"/>
          </p:nvPr>
        </p:nvSpPr>
        <p:spPr/>
        <p:txBody>
          <a:bodyPr/>
          <a:lstStyle/>
          <a:p>
            <a:r>
              <a:rPr lang="zh-CN" altLang="zh-CN"/>
              <a:t>Two separate simple integer units (XSU0 and XSU1) for add, sub, etc</a:t>
            </a:r>
            <a:endParaRPr lang="zh-CN" altLang="zh-CN"/>
          </a:p>
          <a:p>
            <a:pPr lvl="1"/>
            <a:r>
              <a:rPr lang="zh-CN" altLang="zh-CN"/>
              <a:t>One cycle per simple operation</a:t>
            </a:r>
            <a:endParaRPr lang="zh-CN" altLang="zh-CN"/>
          </a:p>
          <a:p>
            <a:r>
              <a:rPr lang="zh-CN" altLang="zh-CN"/>
              <a:t>One complex integer unit (MCFXU) for integer multiply/divide</a:t>
            </a:r>
            <a:endParaRPr lang="zh-CN" altLang="zh-CN"/>
          </a:p>
          <a:p>
            <a:pPr lvl="1"/>
            <a:r>
              <a:rPr lang="zh-CN" altLang="zh-CN"/>
              <a:t>3-20 cycles per operation </a:t>
            </a:r>
            <a:endParaRPr lang="zh-CN" altLang="zh-CN"/>
          </a:p>
          <a:p>
            <a:r>
              <a:rPr lang="zh-CN" altLang="zh-CN"/>
              <a:t>One condition register unit</a:t>
            </a:r>
            <a:endParaRPr lang="zh-CN" altLang="zh-CN"/>
          </a:p>
          <a:p>
            <a:r>
              <a:rPr lang="zh-CN" altLang="zh-CN"/>
              <a:t>One branch processing unit (BPU)</a:t>
            </a:r>
            <a:endParaRPr lang="zh-CN" altLang="zh-CN"/>
          </a:p>
        </p:txBody>
      </p:sp>
      <p:sp>
        <p:nvSpPr>
          <p:cNvPr id="2" name="日期占位符 1"/>
          <p:cNvSpPr>
            <a:spLocks noGrp="true"/>
          </p:cNvSpPr>
          <p:nvPr>
            <p:ph type="dt" sz="half" idx="10"/>
          </p:nvPr>
        </p:nvSpPr>
        <p:spPr/>
        <p:txBody>
          <a:bodyPr/>
          <a:lstStyle/>
          <a:p>
            <a:fld id="{E2835957-A61E-4728-AD2F-8BF924F3BA7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true" noChangeArrowheads="true"/>
          </p:cNvSpPr>
          <p:nvPr>
            <p:ph type="title"/>
          </p:nvPr>
        </p:nvSpPr>
        <p:spPr/>
        <p:txBody>
          <a:bodyPr/>
          <a:lstStyle/>
          <a:p>
            <a:r>
              <a:rPr lang="en-US" altLang="zh-CN"/>
              <a:t>The Seven Function Units 2/2</a:t>
            </a:r>
            <a:endParaRPr lang="en-US" altLang="zh-CN"/>
          </a:p>
        </p:txBody>
      </p:sp>
      <p:sp>
        <p:nvSpPr>
          <p:cNvPr id="33795" name="Rectangle 3"/>
          <p:cNvSpPr>
            <a:spLocks noGrp="true" noChangeArrowheads="true"/>
          </p:cNvSpPr>
          <p:nvPr>
            <p:ph type="body" idx="1"/>
          </p:nvPr>
        </p:nvSpPr>
        <p:spPr/>
        <p:txBody>
          <a:bodyPr/>
          <a:lstStyle/>
          <a:p>
            <a:r>
              <a:rPr lang="en-US" altLang="zh-CN"/>
              <a:t>One load/store unit (LSU)</a:t>
            </a:r>
            <a:endParaRPr lang="en-US" altLang="zh-CN"/>
          </a:p>
          <a:p>
            <a:pPr lvl="1"/>
            <a:r>
              <a:rPr lang="en-US" altLang="zh-CN"/>
              <a:t>One cycle per integer loads</a:t>
            </a:r>
            <a:endParaRPr lang="en-US" altLang="zh-CN"/>
          </a:p>
          <a:p>
            <a:pPr lvl="1"/>
            <a:r>
              <a:rPr lang="en-US" altLang="zh-CN"/>
              <a:t>Two cycles per FP loads</a:t>
            </a:r>
            <a:endParaRPr lang="en-US" altLang="zh-CN"/>
          </a:p>
          <a:p>
            <a:r>
              <a:rPr lang="en-US" altLang="zh-CN"/>
              <a:t>One floating-point unit (FPU)</a:t>
            </a:r>
            <a:endParaRPr lang="en-US" altLang="zh-CN"/>
          </a:p>
          <a:p>
            <a:pPr lvl="1"/>
            <a:r>
              <a:rPr lang="en-US" altLang="zh-CN"/>
              <a:t>Two cycles for FP add, multiply, or multiply/add</a:t>
            </a:r>
            <a:endParaRPr lang="en-US" altLang="zh-CN"/>
          </a:p>
          <a:p>
            <a:pPr lvl="1"/>
            <a:r>
              <a:rPr lang="en-US" altLang="zh-CN"/>
              <a:t>31 cycles for FP divide</a:t>
            </a:r>
            <a:endParaRPr lang="en-US" altLang="zh-CN"/>
          </a:p>
          <a:p>
            <a:r>
              <a:rPr lang="en-US" altLang="zh-CN"/>
              <a:t>The 604e pipeline varies from 5 to 7 clock cycles</a:t>
            </a:r>
            <a:endParaRPr lang="en-US" altLang="zh-CN"/>
          </a:p>
          <a:p>
            <a:pPr lvl="1"/>
            <a:r>
              <a:rPr lang="en-US" altLang="zh-CN"/>
              <a:t>Instructions like divide take longer</a:t>
            </a:r>
            <a:endParaRPr lang="en-US" altLang="zh-CN"/>
          </a:p>
        </p:txBody>
      </p:sp>
      <p:sp>
        <p:nvSpPr>
          <p:cNvPr id="2" name="日期占位符 1"/>
          <p:cNvSpPr>
            <a:spLocks noGrp="true"/>
          </p:cNvSpPr>
          <p:nvPr>
            <p:ph type="dt" sz="half" idx="10"/>
          </p:nvPr>
        </p:nvSpPr>
        <p:spPr/>
        <p:txBody>
          <a:bodyPr/>
          <a:lstStyle/>
          <a:p>
            <a:fld id="{ECC00696-BDB4-4FBC-BB9F-8AC98E963DC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true" noChangeAspect="true" noChangeArrowheads="true"/>
          </p:cNvPicPr>
          <p:nvPr>
            <p:ph/>
          </p:nvPr>
        </p:nvPicPr>
        <p:blipFill>
          <a:blip r:embed="rId1">
            <a:extLst>
              <a:ext uri="{28A0092B-C50C-407E-A947-70E740481C1C}">
                <a14:useLocalDpi xmlns:a14="http://schemas.microsoft.com/office/drawing/2010/main" val="false"/>
              </a:ext>
            </a:extLst>
          </a:blip>
          <a:srcRect/>
          <a:stretch>
            <a:fillRect/>
          </a:stretch>
        </p:blipFill>
        <p:spPr>
          <a:xfrm>
            <a:off x="286307" y="138113"/>
            <a:ext cx="8572973" cy="6310312"/>
          </a:xfrm>
        </p:spPr>
      </p:pic>
      <p:sp>
        <p:nvSpPr>
          <p:cNvPr id="34819" name="Rectangle 3"/>
          <p:cNvSpPr>
            <a:spLocks noGrp="true" noChangeArrowheads="true"/>
          </p:cNvSpPr>
          <p:nvPr>
            <p:ph type="title" idx="4294967295"/>
          </p:nvPr>
        </p:nvSpPr>
        <p:spPr>
          <a:xfrm>
            <a:off x="446442" y="294099"/>
            <a:ext cx="3125097" cy="485831"/>
          </a:xfrm>
        </p:spPr>
        <p:txBody>
          <a:bodyPr/>
          <a:lstStyle/>
          <a:p>
            <a:r>
              <a:rPr lang="zh-CN" altLang="zh-CN" sz="2380" dirty="0"/>
              <a:t>Block Diagram</a:t>
            </a:r>
            <a:endParaRPr lang="zh-CN" altLang="zh-CN" sz="2380" dirty="0"/>
          </a:p>
        </p:txBody>
      </p:sp>
      <p:sp>
        <p:nvSpPr>
          <p:cNvPr id="2" name="日期占位符 1"/>
          <p:cNvSpPr>
            <a:spLocks noGrp="true"/>
          </p:cNvSpPr>
          <p:nvPr>
            <p:ph type="dt" sz="half" idx="10"/>
          </p:nvPr>
        </p:nvSpPr>
        <p:spPr/>
        <p:txBody>
          <a:bodyPr/>
          <a:lstStyle/>
          <a:p>
            <a:fld id="{C64647F8-08C2-479F-A605-95A8C61EFEA3}"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FDCE95FA-AAEB-4A05-B72F-1862315F9D04}" type="slidenum">
              <a:rPr lang="zh-CN" altLang="en-US" smtClean="0"/>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true" noChangeArrowheads="true"/>
          </p:cNvSpPr>
          <p:nvPr>
            <p:ph type="title"/>
          </p:nvPr>
        </p:nvSpPr>
        <p:spPr/>
        <p:txBody>
          <a:bodyPr/>
          <a:lstStyle/>
          <a:p>
            <a:r>
              <a:rPr lang="zh-CN" altLang="zh-CN" dirty="0"/>
              <a:t>剽窃的</a:t>
            </a:r>
            <a:r>
              <a:rPr lang="en-US" altLang="zh-CN" dirty="0"/>
              <a:t>5</a:t>
            </a:r>
            <a:r>
              <a:rPr lang="zh-CN" altLang="zh-CN" dirty="0"/>
              <a:t>个层次（摘自</a:t>
            </a:r>
            <a:r>
              <a:rPr lang="en-US" altLang="zh-CN" dirty="0"/>
              <a:t>IEEE</a:t>
            </a:r>
            <a:r>
              <a:rPr lang="zh-CN" altLang="zh-CN" dirty="0"/>
              <a:t>指南）</a:t>
            </a:r>
            <a:endParaRPr lang="zh-CN" altLang="zh-CN" dirty="0"/>
          </a:p>
        </p:txBody>
      </p:sp>
      <p:sp>
        <p:nvSpPr>
          <p:cNvPr id="497667" name="Rectangle 3"/>
          <p:cNvSpPr>
            <a:spLocks noGrp="true" noChangeArrowheads="true"/>
          </p:cNvSpPr>
          <p:nvPr>
            <p:ph type="body" idx="1"/>
          </p:nvPr>
        </p:nvSpPr>
        <p:spPr/>
        <p:txBody>
          <a:bodyPr>
            <a:normAutofit/>
          </a:bodyPr>
          <a:lstStyle/>
          <a:p>
            <a:r>
              <a:rPr lang="zh-CN" altLang="en-US"/>
              <a:t>最严重地是未注明出处地全文复制一篇论文</a:t>
            </a:r>
            <a:endParaRPr lang="zh-CN" altLang="en-US"/>
          </a:p>
          <a:p>
            <a:pPr lvl="1"/>
            <a:r>
              <a:rPr lang="zh-CN" altLang="en-US"/>
              <a:t>吊销违规者在</a:t>
            </a:r>
            <a:r>
              <a:rPr lang="en-US" altLang="zh-CN"/>
              <a:t>IEEE</a:t>
            </a:r>
            <a:r>
              <a:rPr lang="zh-CN" altLang="zh-CN"/>
              <a:t>刊物上的发表权利</a:t>
            </a:r>
            <a:r>
              <a:rPr lang="en-US" altLang="zh-CN"/>
              <a:t>5</a:t>
            </a:r>
            <a:r>
              <a:rPr lang="zh-CN" altLang="en-US"/>
              <a:t>年</a:t>
            </a:r>
            <a:endParaRPr lang="zh-CN" altLang="en-US"/>
          </a:p>
          <a:p>
            <a:r>
              <a:rPr lang="zh-CN" altLang="en-US"/>
              <a:t>其次是未注明出处地大量复制一篇论文，达一半的篇幅</a:t>
            </a:r>
            <a:endParaRPr lang="zh-CN" altLang="en-US"/>
          </a:p>
          <a:p>
            <a:pPr lvl="1"/>
            <a:r>
              <a:rPr lang="zh-CN" altLang="en-US"/>
              <a:t>处罚和上面的是一样的</a:t>
            </a:r>
            <a:endParaRPr lang="zh-CN" altLang="en-US"/>
          </a:p>
          <a:p>
            <a:r>
              <a:rPr lang="zh-CN" altLang="en-US"/>
              <a:t>第三是未注明出处地照搬句子、段落或插图</a:t>
            </a:r>
            <a:endParaRPr lang="zh-CN" altLang="en-US"/>
          </a:p>
          <a:p>
            <a:r>
              <a:rPr lang="zh-CN" altLang="en-US"/>
              <a:t>第四是未注明出处地不恰当地复述整页或整段内容，通过改变个别单词、词组或重排句子顺序</a:t>
            </a:r>
            <a:endParaRPr lang="zh-CN" altLang="en-US"/>
          </a:p>
          <a:p>
            <a:r>
              <a:rPr lang="zh-CN" altLang="en-US"/>
              <a:t>最后是注明出处地复制一篇论文的很大一部分，而没有清楚地表明谁做了或写了什么</a:t>
            </a:r>
            <a:endParaRPr lang="zh-CN" altLang="en-US"/>
          </a:p>
        </p:txBody>
      </p:sp>
      <p:sp>
        <p:nvSpPr>
          <p:cNvPr id="2" name="日期占位符 1"/>
          <p:cNvSpPr>
            <a:spLocks noGrp="true"/>
          </p:cNvSpPr>
          <p:nvPr>
            <p:ph type="dt" sz="half" idx="10"/>
          </p:nvPr>
        </p:nvSpPr>
        <p:spPr/>
        <p:txBody>
          <a:bodyPr/>
          <a:lstStyle/>
          <a:p>
            <a:fld id="{ED510FEC-0A11-4D8B-B3A1-4BBE7EF93D8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true" noChangeArrowheads="true"/>
          </p:cNvSpPr>
          <p:nvPr>
            <p:ph type="title"/>
          </p:nvPr>
        </p:nvSpPr>
        <p:spPr/>
        <p:txBody>
          <a:bodyPr/>
          <a:lstStyle/>
          <a:p>
            <a:r>
              <a:rPr lang="en-US" altLang="zh-CN"/>
              <a:t>PowerPC 604e : Reorder Buffer</a:t>
            </a:r>
            <a:endParaRPr lang="en-US" altLang="zh-CN"/>
          </a:p>
        </p:txBody>
      </p:sp>
      <p:sp>
        <p:nvSpPr>
          <p:cNvPr id="35843" name="Rectangle 3"/>
          <p:cNvSpPr>
            <a:spLocks noGrp="true" noChangeArrowheads="true"/>
          </p:cNvSpPr>
          <p:nvPr>
            <p:ph type="body" idx="1"/>
          </p:nvPr>
        </p:nvSpPr>
        <p:spPr/>
        <p:txBody>
          <a:bodyPr>
            <a:normAutofit/>
          </a:bodyPr>
          <a:lstStyle/>
          <a:p>
            <a:r>
              <a:rPr lang="en-US" altLang="zh-CN"/>
              <a:t>The reorder buffer does not hold speculative results</a:t>
            </a:r>
            <a:endParaRPr lang="en-US" altLang="zh-CN"/>
          </a:p>
          <a:p>
            <a:pPr lvl="1"/>
            <a:r>
              <a:rPr lang="en-US" altLang="zh-CN"/>
              <a:t>It only holds the information needed to complete the instruction when it commits</a:t>
            </a:r>
            <a:endParaRPr lang="en-US" altLang="zh-CN"/>
          </a:p>
          <a:p>
            <a:r>
              <a:rPr lang="en-US" altLang="zh-CN"/>
              <a:t>The register sets (both GPRs and FPRs) are extended with 8 extra registers in each set</a:t>
            </a:r>
            <a:endParaRPr lang="en-US" altLang="zh-CN"/>
          </a:p>
          <a:p>
            <a:pPr lvl="1"/>
            <a:r>
              <a:rPr lang="en-US" altLang="zh-CN"/>
              <a:t>These extra registers are used to hold the speculative results until the instruction commits</a:t>
            </a:r>
            <a:endParaRPr lang="en-US" altLang="zh-CN"/>
          </a:p>
          <a:p>
            <a:pPr lvl="1"/>
            <a:r>
              <a:rPr lang="en-US" altLang="zh-CN"/>
              <a:t>At which time the results are written from these “renaming” registers to the standard registers</a:t>
            </a:r>
            <a:endParaRPr lang="en-US" altLang="zh-CN"/>
          </a:p>
          <a:p>
            <a:r>
              <a:rPr lang="en-US" altLang="zh-CN"/>
              <a:t>All operands still are loaded into reservation stations as soon as they are available</a:t>
            </a:r>
            <a:endParaRPr lang="en-US" altLang="zh-CN"/>
          </a:p>
        </p:txBody>
      </p:sp>
      <p:sp>
        <p:nvSpPr>
          <p:cNvPr id="2" name="日期占位符 1"/>
          <p:cNvSpPr>
            <a:spLocks noGrp="true"/>
          </p:cNvSpPr>
          <p:nvPr>
            <p:ph type="dt" sz="half" idx="10"/>
          </p:nvPr>
        </p:nvSpPr>
        <p:spPr/>
        <p:txBody>
          <a:bodyPr/>
          <a:lstStyle/>
          <a:p>
            <a:fld id="{7BA4A675-6CE5-4048-A802-8FD43C98A82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true" noChangeArrowheads="true"/>
          </p:cNvSpPr>
          <p:nvPr>
            <p:ph type="title"/>
          </p:nvPr>
        </p:nvSpPr>
        <p:spPr/>
        <p:txBody>
          <a:bodyPr/>
          <a:lstStyle/>
          <a:p>
            <a:r>
              <a:rPr lang="en-US" altLang="zh-CN"/>
              <a:t>Pipeline Stages : Fetch</a:t>
            </a:r>
            <a:endParaRPr lang="en-US" altLang="zh-CN"/>
          </a:p>
        </p:txBody>
      </p:sp>
      <p:sp>
        <p:nvSpPr>
          <p:cNvPr id="36867" name="Rectangle 3"/>
          <p:cNvSpPr>
            <a:spLocks noGrp="true" noChangeArrowheads="true"/>
          </p:cNvSpPr>
          <p:nvPr>
            <p:ph type="body" idx="1"/>
          </p:nvPr>
        </p:nvSpPr>
        <p:spPr/>
        <p:txBody>
          <a:bodyPr>
            <a:normAutofit lnSpcReduction="10000"/>
          </a:bodyPr>
          <a:lstStyle/>
          <a:p>
            <a:r>
              <a:rPr lang="zh-CN" altLang="zh-CN"/>
              <a:t>The fetch unit</a:t>
            </a:r>
            <a:endParaRPr lang="zh-CN" altLang="zh-CN"/>
          </a:p>
          <a:p>
            <a:pPr lvl="1"/>
            <a:r>
              <a:rPr lang="zh-CN" altLang="zh-CN"/>
              <a:t>Loads the instruction queue in the dispatch unit with instructions from the i-cache</a:t>
            </a:r>
            <a:endParaRPr lang="zh-CN" altLang="zh-CN"/>
          </a:p>
          <a:p>
            <a:pPr lvl="1"/>
            <a:r>
              <a:rPr lang="zh-CN" altLang="zh-CN"/>
              <a:t>Determines the next PC</a:t>
            </a:r>
            <a:endParaRPr lang="zh-CN" altLang="zh-CN"/>
          </a:p>
          <a:p>
            <a:r>
              <a:rPr lang="zh-CN" altLang="zh-CN"/>
              <a:t>A 256-entry BTB is used as the first source for predicting the next address</a:t>
            </a:r>
            <a:endParaRPr lang="zh-CN" altLang="zh-CN"/>
          </a:p>
          <a:p>
            <a:r>
              <a:rPr lang="zh-CN" altLang="zh-CN"/>
              <a:t>Another 2048-entry BPB is used when there is no hit in the BTB</a:t>
            </a:r>
            <a:endParaRPr lang="zh-CN" altLang="zh-CN"/>
          </a:p>
          <a:p>
            <a:pPr lvl="1"/>
            <a:r>
              <a:rPr lang="zh-CN" altLang="zh-CN"/>
              <a:t>But a branch is decoded</a:t>
            </a:r>
            <a:endParaRPr lang="zh-CN" altLang="zh-CN"/>
          </a:p>
          <a:p>
            <a:r>
              <a:rPr lang="zh-CN" altLang="zh-CN"/>
              <a:t>Still another stack of return address registers is used to predict subroutine returns</a:t>
            </a:r>
            <a:endParaRPr lang="zh-CN" altLang="zh-CN"/>
          </a:p>
          <a:p>
            <a:pPr lvl="1"/>
            <a:r>
              <a:rPr lang="zh-CN" altLang="zh-CN"/>
              <a:t>This is the indirect branch processing unit</a:t>
            </a:r>
            <a:endParaRPr lang="zh-CN" altLang="zh-CN"/>
          </a:p>
        </p:txBody>
      </p:sp>
      <p:sp>
        <p:nvSpPr>
          <p:cNvPr id="2" name="日期占位符 1"/>
          <p:cNvSpPr>
            <a:spLocks noGrp="true"/>
          </p:cNvSpPr>
          <p:nvPr>
            <p:ph type="dt" sz="half" idx="10"/>
          </p:nvPr>
        </p:nvSpPr>
        <p:spPr/>
        <p:txBody>
          <a:bodyPr/>
          <a:lstStyle/>
          <a:p>
            <a:fld id="{01A66B00-72B6-4538-BB89-AA64E417A5D3}"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true" noChangeArrowheads="true"/>
          </p:cNvSpPr>
          <p:nvPr>
            <p:ph type="title"/>
          </p:nvPr>
        </p:nvSpPr>
        <p:spPr/>
        <p:txBody>
          <a:bodyPr/>
          <a:lstStyle/>
          <a:p>
            <a:r>
              <a:rPr lang="en-US" altLang="zh-CN"/>
              <a:t>Pipeline Stages : Instruction Decode</a:t>
            </a:r>
            <a:endParaRPr lang="en-US" altLang="zh-CN"/>
          </a:p>
        </p:txBody>
      </p:sp>
      <p:sp>
        <p:nvSpPr>
          <p:cNvPr id="37891" name="Rectangle 3"/>
          <p:cNvSpPr>
            <a:spLocks noGrp="true" noChangeArrowheads="true"/>
          </p:cNvSpPr>
          <p:nvPr>
            <p:ph type="body" idx="1"/>
          </p:nvPr>
        </p:nvSpPr>
        <p:spPr/>
        <p:txBody>
          <a:bodyPr/>
          <a:lstStyle/>
          <a:p>
            <a:r>
              <a:rPr lang="en-US" altLang="zh-CN"/>
              <a:t>The next four instructions are decoded in this stage and passed on to the issue stage</a:t>
            </a:r>
            <a:endParaRPr lang="en-US" altLang="zh-CN"/>
          </a:p>
        </p:txBody>
      </p:sp>
      <p:sp>
        <p:nvSpPr>
          <p:cNvPr id="2" name="日期占位符 1"/>
          <p:cNvSpPr>
            <a:spLocks noGrp="true"/>
          </p:cNvSpPr>
          <p:nvPr>
            <p:ph type="dt" sz="half" idx="10"/>
          </p:nvPr>
        </p:nvSpPr>
        <p:spPr/>
        <p:txBody>
          <a:bodyPr/>
          <a:lstStyle/>
          <a:p>
            <a:fld id="{82FC993A-0910-4260-8472-30B4DAE52F7A}"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true" noChangeArrowheads="true"/>
          </p:cNvSpPr>
          <p:nvPr>
            <p:ph type="title"/>
          </p:nvPr>
        </p:nvSpPr>
        <p:spPr/>
        <p:txBody>
          <a:bodyPr/>
          <a:lstStyle/>
          <a:p>
            <a:r>
              <a:rPr lang="en-US" altLang="zh-CN"/>
              <a:t>Pipeline Stages : Instruction Issue</a:t>
            </a:r>
            <a:endParaRPr lang="en-US" altLang="zh-CN"/>
          </a:p>
        </p:txBody>
      </p:sp>
      <p:sp>
        <p:nvSpPr>
          <p:cNvPr id="38915" name="Rectangle 3"/>
          <p:cNvSpPr>
            <a:spLocks noGrp="true" noChangeArrowheads="true"/>
          </p:cNvSpPr>
          <p:nvPr>
            <p:ph type="body" idx="1"/>
          </p:nvPr>
        </p:nvSpPr>
        <p:spPr/>
        <p:txBody>
          <a:bodyPr/>
          <a:lstStyle/>
          <a:p>
            <a:r>
              <a:rPr lang="en-US" altLang="zh-CN"/>
              <a:t>The instructions are issued to the appropriate reservation stations during this stage</a:t>
            </a:r>
            <a:endParaRPr lang="en-US" altLang="zh-CN"/>
          </a:p>
          <a:p>
            <a:pPr lvl="1"/>
            <a:r>
              <a:rPr lang="en-US" altLang="zh-CN"/>
              <a:t>The 604e calls this operation dispatch</a:t>
            </a:r>
            <a:endParaRPr lang="en-US" altLang="zh-CN"/>
          </a:p>
          <a:p>
            <a:r>
              <a:rPr lang="en-US" altLang="zh-CN"/>
              <a:t>An entry in the reorder buffer is allocated to ensure in-order completion</a:t>
            </a:r>
            <a:endParaRPr lang="en-US" altLang="zh-CN"/>
          </a:p>
          <a:p>
            <a:r>
              <a:rPr lang="en-US" altLang="zh-CN"/>
              <a:t>Operands are read from the register file and passed to either the functional unit or into the reservation station</a:t>
            </a:r>
            <a:endParaRPr lang="en-US" altLang="zh-CN"/>
          </a:p>
          <a:p>
            <a:r>
              <a:rPr lang="en-US" altLang="zh-CN"/>
              <a:t>A rename register is allocated to hold the result of the instruction</a:t>
            </a:r>
            <a:endParaRPr lang="en-US" altLang="zh-CN"/>
          </a:p>
        </p:txBody>
      </p:sp>
      <p:sp>
        <p:nvSpPr>
          <p:cNvPr id="2" name="日期占位符 1"/>
          <p:cNvSpPr>
            <a:spLocks noGrp="true"/>
          </p:cNvSpPr>
          <p:nvPr>
            <p:ph type="dt" sz="half" idx="10"/>
          </p:nvPr>
        </p:nvSpPr>
        <p:spPr/>
        <p:txBody>
          <a:bodyPr/>
          <a:lstStyle/>
          <a:p>
            <a:fld id="{AC8E8FDA-5BD5-429A-9806-5C24E09DC5B3}"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true" noChangeArrowheads="true"/>
          </p:cNvSpPr>
          <p:nvPr>
            <p:ph type="title"/>
          </p:nvPr>
        </p:nvSpPr>
        <p:spPr/>
        <p:txBody>
          <a:bodyPr/>
          <a:lstStyle/>
          <a:p>
            <a:r>
              <a:rPr lang="zh-CN" altLang="zh-CN"/>
              <a:t>Pipeline Stages : Execute 1/2</a:t>
            </a:r>
            <a:endParaRPr lang="zh-CN" altLang="zh-CN"/>
          </a:p>
        </p:txBody>
      </p:sp>
      <p:sp>
        <p:nvSpPr>
          <p:cNvPr id="39939" name="Rectangle 3"/>
          <p:cNvSpPr>
            <a:spLocks noGrp="true" noChangeArrowheads="true"/>
          </p:cNvSpPr>
          <p:nvPr>
            <p:ph type="body" idx="1"/>
          </p:nvPr>
        </p:nvSpPr>
        <p:spPr/>
        <p:txBody>
          <a:bodyPr/>
          <a:lstStyle/>
          <a:p>
            <a:r>
              <a:rPr lang="zh-CN" altLang="zh-CN"/>
              <a:t>Only when all operands are available in a reservation station</a:t>
            </a:r>
            <a:endParaRPr lang="zh-CN" altLang="zh-CN"/>
          </a:p>
          <a:p>
            <a:r>
              <a:rPr lang="zh-CN" altLang="zh-CN"/>
              <a:t>At the end of execution, the result is written on the appropriate result bus(CDB)</a:t>
            </a:r>
            <a:endParaRPr lang="zh-CN" altLang="zh-CN"/>
          </a:p>
          <a:p>
            <a:pPr lvl="1"/>
            <a:r>
              <a:rPr lang="zh-CN" altLang="zh-CN"/>
              <a:t>An execution can take from 1 to 31 cycles</a:t>
            </a:r>
            <a:endParaRPr lang="zh-CN" altLang="zh-CN"/>
          </a:p>
          <a:p>
            <a:r>
              <a:rPr lang="zh-CN" altLang="zh-CN"/>
              <a:t>The waiting reservation stations and rename buffer (renaming registers) get the result from the bus</a:t>
            </a:r>
            <a:endParaRPr lang="zh-CN" altLang="zh-CN"/>
          </a:p>
          <a:p>
            <a:r>
              <a:rPr lang="zh-CN" altLang="zh-CN"/>
              <a:t>The completion unit is notified that the instruction completed</a:t>
            </a:r>
            <a:endParaRPr lang="zh-CN" altLang="zh-CN"/>
          </a:p>
        </p:txBody>
      </p:sp>
      <p:sp>
        <p:nvSpPr>
          <p:cNvPr id="2" name="日期占位符 1"/>
          <p:cNvSpPr>
            <a:spLocks noGrp="true"/>
          </p:cNvSpPr>
          <p:nvPr>
            <p:ph type="dt" sz="half" idx="10"/>
          </p:nvPr>
        </p:nvSpPr>
        <p:spPr/>
        <p:txBody>
          <a:bodyPr/>
          <a:lstStyle/>
          <a:p>
            <a:fld id="{60D162E2-FBAB-469C-98D9-78DFB63D35B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true" noChangeArrowheads="true"/>
          </p:cNvSpPr>
          <p:nvPr>
            <p:ph type="title"/>
          </p:nvPr>
        </p:nvSpPr>
        <p:spPr/>
        <p:txBody>
          <a:bodyPr/>
          <a:lstStyle/>
          <a:p>
            <a:r>
              <a:rPr lang="zh-CN" altLang="zh-CN"/>
              <a:t>Pipeline Stages : Execute 2/2</a:t>
            </a:r>
            <a:endParaRPr lang="zh-CN" altLang="zh-CN"/>
          </a:p>
        </p:txBody>
      </p:sp>
      <p:sp>
        <p:nvSpPr>
          <p:cNvPr id="40963" name="Rectangle 3"/>
          <p:cNvSpPr>
            <a:spLocks noGrp="true" noChangeArrowheads="true"/>
          </p:cNvSpPr>
          <p:nvPr>
            <p:ph type="body" idx="1"/>
          </p:nvPr>
        </p:nvSpPr>
        <p:spPr/>
        <p:txBody>
          <a:bodyPr/>
          <a:lstStyle/>
          <a:p>
            <a:r>
              <a:rPr lang="en-US" altLang="zh-CN"/>
              <a:t>If it is a mispredicted branch</a:t>
            </a:r>
            <a:endParaRPr lang="en-US" altLang="zh-CN"/>
          </a:p>
          <a:p>
            <a:pPr lvl="1"/>
            <a:r>
              <a:rPr lang="en-US" altLang="zh-CN"/>
              <a:t>Notifying the instruction unit and the completion unit</a:t>
            </a:r>
            <a:endParaRPr lang="en-US" altLang="zh-CN"/>
          </a:p>
          <a:p>
            <a:pPr lvl="1"/>
            <a:r>
              <a:rPr lang="en-US" altLang="zh-CN"/>
              <a:t>Causing instruction fetch to restart at the corrected address</a:t>
            </a:r>
            <a:endParaRPr lang="en-US" altLang="zh-CN"/>
          </a:p>
          <a:p>
            <a:pPr lvl="1"/>
            <a:r>
              <a:rPr lang="en-US" altLang="zh-CN"/>
              <a:t>Causing the completion unit to discard any speculated instructions</a:t>
            </a:r>
            <a:endParaRPr lang="en-US" altLang="zh-CN"/>
          </a:p>
          <a:p>
            <a:pPr lvl="1"/>
            <a:r>
              <a:rPr lang="en-US" altLang="zh-CN"/>
              <a:t>Free the renaming registers holding the speculated results</a:t>
            </a:r>
            <a:endParaRPr lang="en-US" altLang="zh-CN"/>
          </a:p>
        </p:txBody>
      </p:sp>
      <p:sp>
        <p:nvSpPr>
          <p:cNvPr id="2" name="日期占位符 1"/>
          <p:cNvSpPr>
            <a:spLocks noGrp="true"/>
          </p:cNvSpPr>
          <p:nvPr>
            <p:ph type="dt" sz="half" idx="10"/>
          </p:nvPr>
        </p:nvSpPr>
        <p:spPr/>
        <p:txBody>
          <a:bodyPr/>
          <a:lstStyle/>
          <a:p>
            <a:fld id="{ABFE8FAE-9DFD-46DF-ACDA-AA74A230A1C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true" noChangeArrowheads="true"/>
          </p:cNvSpPr>
          <p:nvPr>
            <p:ph type="title"/>
          </p:nvPr>
        </p:nvSpPr>
        <p:spPr/>
        <p:txBody>
          <a:bodyPr/>
          <a:lstStyle/>
          <a:p>
            <a:r>
              <a:rPr lang="en-US" altLang="zh-CN"/>
              <a:t>Pipeline Stages : Commit</a:t>
            </a:r>
            <a:endParaRPr lang="en-US" altLang="zh-CN"/>
          </a:p>
        </p:txBody>
      </p:sp>
      <p:sp>
        <p:nvSpPr>
          <p:cNvPr id="41987" name="Rectangle 3"/>
          <p:cNvSpPr>
            <a:spLocks noGrp="true" noChangeArrowheads="true"/>
          </p:cNvSpPr>
          <p:nvPr>
            <p:ph type="body" idx="1"/>
          </p:nvPr>
        </p:nvSpPr>
        <p:spPr/>
        <p:txBody>
          <a:bodyPr/>
          <a:lstStyle/>
          <a:p>
            <a:r>
              <a:rPr lang="en-US" altLang="zh-CN"/>
              <a:t>This occurs when all previous instructions have been committed</a:t>
            </a:r>
            <a:endParaRPr lang="en-US" altLang="zh-CN"/>
          </a:p>
          <a:p>
            <a:r>
              <a:rPr lang="en-US" altLang="zh-CN"/>
              <a:t>The results in the rename registers are written to the standard registers and the rename registers are freed</a:t>
            </a:r>
            <a:endParaRPr lang="en-US" altLang="zh-CN"/>
          </a:p>
          <a:p>
            <a:r>
              <a:rPr lang="en-US" altLang="zh-CN"/>
              <a:t>Upon completing a store instruction, the load/store unit is also notified so the corresponding store buffer can be sent to the data cache</a:t>
            </a:r>
            <a:endParaRPr lang="en-US" altLang="zh-CN"/>
          </a:p>
        </p:txBody>
      </p:sp>
      <p:sp>
        <p:nvSpPr>
          <p:cNvPr id="2" name="日期占位符 1"/>
          <p:cNvSpPr>
            <a:spLocks noGrp="true"/>
          </p:cNvSpPr>
          <p:nvPr>
            <p:ph type="dt" sz="half" idx="10"/>
          </p:nvPr>
        </p:nvSpPr>
        <p:spPr/>
        <p:txBody>
          <a:bodyPr/>
          <a:lstStyle/>
          <a:p>
            <a:fld id="{EBA26AC3-5EB9-40FB-85FE-84147A8109D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true" noChangeArrowheads="true"/>
          </p:cNvSpPr>
          <p:nvPr>
            <p:ph type="ctrTitle"/>
          </p:nvPr>
        </p:nvSpPr>
        <p:spPr/>
        <p:txBody>
          <a:bodyPr/>
          <a:lstStyle/>
          <a:p>
            <a:r>
              <a:rPr lang="en-US" altLang="zh-CN"/>
              <a:t>Next…</a:t>
            </a:r>
            <a:endParaRPr lang="en-US" altLang="zh-CN"/>
          </a:p>
        </p:txBody>
      </p:sp>
      <p:sp>
        <p:nvSpPr>
          <p:cNvPr id="43011" name="Rectangle 3"/>
          <p:cNvSpPr>
            <a:spLocks noGrp="true" noChangeArrowheads="true"/>
          </p:cNvSpPr>
          <p:nvPr>
            <p:ph type="subTitle" idx="1"/>
          </p:nvPr>
        </p:nvSpPr>
        <p:spPr/>
        <p:txBody>
          <a:bodyPr/>
          <a:lstStyle/>
          <a:p>
            <a:endParaRPr lang="en-US" altLang="zh-CN" dirty="0"/>
          </a:p>
          <a:p>
            <a:r>
              <a:rPr lang="en-US" altLang="zh-CN" dirty="0"/>
              <a:t>Intel P6 Architecture</a:t>
            </a:r>
            <a:endParaRPr lang="en-US" altLang="zh-CN" dirty="0"/>
          </a:p>
        </p:txBody>
      </p:sp>
      <p:sp>
        <p:nvSpPr>
          <p:cNvPr id="2" name="日期占位符 1"/>
          <p:cNvSpPr>
            <a:spLocks noGrp="true"/>
          </p:cNvSpPr>
          <p:nvPr>
            <p:ph type="dt" sz="half" idx="10"/>
          </p:nvPr>
        </p:nvSpPr>
        <p:spPr/>
        <p:txBody>
          <a:bodyPr/>
          <a:lstStyle/>
          <a:p>
            <a:fld id="{FC005500-F543-4E12-894B-86085E87B36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true" noChangeAspect="true"/>
          </p:cNvPicPr>
          <p:nvPr>
            <p:ph/>
          </p:nvPr>
        </p:nvPicPr>
        <p:blipFill rotWithShape="true">
          <a:blip r:embed="rId1">
            <a:clrChange>
              <a:clrFrom>
                <a:srgbClr val="FFFFFF"/>
              </a:clrFrom>
              <a:clrTo>
                <a:srgbClr val="FFFFFF">
                  <a:alpha val="0"/>
                </a:srgbClr>
              </a:clrTo>
            </a:clrChange>
          </a:blip>
          <a:srcRect l="13770" t="8929" r="2120" b="7877"/>
          <a:stretch>
            <a:fillRect/>
          </a:stretch>
        </p:blipFill>
        <p:spPr>
          <a:xfrm>
            <a:off x="144074" y="509205"/>
            <a:ext cx="8855852" cy="5839590"/>
          </a:xfrm>
          <a:prstGeom prst="rect">
            <a:avLst/>
          </a:prstGeom>
        </p:spPr>
      </p:pic>
      <p:sp>
        <p:nvSpPr>
          <p:cNvPr id="2" name="日期占位符 1"/>
          <p:cNvSpPr>
            <a:spLocks noGrp="true"/>
          </p:cNvSpPr>
          <p:nvPr>
            <p:ph type="dt" sz="half" idx="10"/>
          </p:nvPr>
        </p:nvSpPr>
        <p:spPr/>
        <p:txBody>
          <a:bodyPr/>
          <a:lstStyle/>
          <a:p>
            <a:fld id="{64F634D0-F0C3-422F-87C1-AB27E5C72D40}"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FDCE95FA-AAEB-4A05-B72F-1862315F9D04}" type="slidenum">
              <a:rPr lang="zh-CN" altLang="en-US"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true" noChangeArrowheads="true"/>
          </p:cNvSpPr>
          <p:nvPr>
            <p:ph type="title"/>
          </p:nvPr>
        </p:nvSpPr>
        <p:spPr/>
        <p:txBody>
          <a:bodyPr/>
          <a:lstStyle/>
          <a:p>
            <a:r>
              <a:rPr lang="en-US" altLang="zh-CN"/>
              <a:t>x86 Microarchitectures, Released</a:t>
            </a:r>
            <a:endParaRPr lang="en-US" altLang="zh-CN"/>
          </a:p>
        </p:txBody>
      </p:sp>
      <p:sp>
        <p:nvSpPr>
          <p:cNvPr id="46083" name="Rectangle 3"/>
          <p:cNvSpPr>
            <a:spLocks noGrp="true" noChangeArrowheads="true"/>
          </p:cNvSpPr>
          <p:nvPr>
            <p:ph type="body" idx="1"/>
          </p:nvPr>
        </p:nvSpPr>
        <p:spPr/>
        <p:txBody>
          <a:bodyPr>
            <a:normAutofit/>
          </a:bodyPr>
          <a:lstStyle/>
          <a:p>
            <a:r>
              <a:rPr lang="en-US" altLang="zh-CN"/>
              <a:t>8086: the first 16-bit processor</a:t>
            </a:r>
            <a:endParaRPr lang="en-US" altLang="zh-CN"/>
          </a:p>
          <a:p>
            <a:r>
              <a:rPr lang="en-US" altLang="zh-CN"/>
              <a:t>i186: a SoC like 8086</a:t>
            </a:r>
            <a:endParaRPr lang="en-US" altLang="zh-CN"/>
          </a:p>
          <a:p>
            <a:r>
              <a:rPr lang="en-US" altLang="zh-CN"/>
              <a:t>i286: the first 16-bit VM processor with 24-bit address</a:t>
            </a:r>
            <a:endParaRPr lang="en-US" altLang="zh-CN"/>
          </a:p>
          <a:p>
            <a:r>
              <a:rPr lang="en-US" altLang="zh-CN"/>
              <a:t>i386: the first 32-bit x86 processor </a:t>
            </a:r>
            <a:endParaRPr lang="en-US" altLang="zh-CN"/>
          </a:p>
          <a:p>
            <a:r>
              <a:rPr lang="en-US" altLang="zh-CN"/>
              <a:t>i486: Intel's second-generation of 32-bit x86 processors with RISK technology</a:t>
            </a:r>
            <a:endParaRPr lang="en-US" altLang="zh-CN"/>
          </a:p>
          <a:p>
            <a:r>
              <a:rPr lang="en-US" altLang="zh-CN"/>
              <a:t>P5: Original Pentium microprocessors, two-way superscale integer pipeline, named U and V</a:t>
            </a:r>
            <a:endParaRPr lang="en-US" altLang="zh-CN"/>
          </a:p>
          <a:p>
            <a:r>
              <a:rPr lang="en-US" altLang="zh-CN"/>
              <a:t>P6: Used in Pentium Pro, Pentium II, Pentium II Xeon, Pentium III, and Pentium III Xeon microprocessors</a:t>
            </a:r>
            <a:endParaRPr lang="en-US" altLang="zh-CN"/>
          </a:p>
        </p:txBody>
      </p:sp>
      <p:sp>
        <p:nvSpPr>
          <p:cNvPr id="2" name="日期占位符 1"/>
          <p:cNvSpPr>
            <a:spLocks noGrp="true"/>
          </p:cNvSpPr>
          <p:nvPr>
            <p:ph type="dt" sz="half" idx="10"/>
          </p:nvPr>
        </p:nvSpPr>
        <p:spPr/>
        <p:txBody>
          <a:bodyPr/>
          <a:lstStyle/>
          <a:p>
            <a:fld id="{88E6898A-3773-4AC3-97F1-EFF52C78660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true" noChangeArrowheads="true"/>
          </p:cNvSpPr>
          <p:nvPr>
            <p:ph type="title"/>
          </p:nvPr>
        </p:nvSpPr>
        <p:spPr/>
        <p:txBody>
          <a:bodyPr/>
          <a:lstStyle/>
          <a:p>
            <a:r>
              <a:rPr lang="zh-CN" altLang="zh-CN"/>
              <a:t>抄别人的描述，把数据换成自己的</a:t>
            </a:r>
            <a:r>
              <a:rPr lang="en-US" altLang="zh-CN"/>
              <a:t>, OK?</a:t>
            </a:r>
            <a:endParaRPr lang="zh-CN" altLang="zh-CN"/>
          </a:p>
        </p:txBody>
      </p:sp>
      <p:sp>
        <p:nvSpPr>
          <p:cNvPr id="498691" name="Rectangle 3"/>
          <p:cNvSpPr>
            <a:spLocks noGrp="true" noChangeArrowheads="true"/>
          </p:cNvSpPr>
          <p:nvPr>
            <p:ph type="body" idx="1"/>
          </p:nvPr>
        </p:nvSpPr>
        <p:spPr/>
        <p:txBody>
          <a:bodyPr/>
          <a:lstStyle/>
          <a:p>
            <a:r>
              <a:rPr lang="zh-CN" altLang="en-US"/>
              <a:t>“因为英文水平有限，所以我写英文文章时借鉴了那些母语为英语的同行发表的相关文章，甚至原封不动地摘抄了一些语句，这是我个人的问题，以后我肯定会多加注意！</a:t>
            </a:r>
            <a:endParaRPr lang="zh-CN" altLang="en-US"/>
          </a:p>
          <a:p>
            <a:r>
              <a:rPr lang="zh-CN" altLang="en-US"/>
              <a:t>与文科类文献不同，即使在化学专业学术论文中原封不动地借鉴了文献中的某些语句，但只要报道的是自己的研究结果和结论，就和抄袭没有任何关系！因为化学文献注重的是实验方法、数据和结论，而不是个别单词或者语句的写法。”</a:t>
            </a:r>
            <a:endParaRPr lang="zh-CN" altLang="en-US"/>
          </a:p>
        </p:txBody>
      </p:sp>
      <p:sp>
        <p:nvSpPr>
          <p:cNvPr id="2" name="日期占位符 1"/>
          <p:cNvSpPr>
            <a:spLocks noGrp="true"/>
          </p:cNvSpPr>
          <p:nvPr>
            <p:ph type="dt" sz="half" idx="10"/>
          </p:nvPr>
        </p:nvSpPr>
        <p:spPr/>
        <p:txBody>
          <a:bodyPr/>
          <a:lstStyle/>
          <a:p>
            <a:fld id="{34D828D4-C1AC-43A7-BB58-6A58B014B35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true" noChangeArrowheads="true"/>
          </p:cNvSpPr>
          <p:nvPr>
            <p:ph type="title"/>
          </p:nvPr>
        </p:nvSpPr>
        <p:spPr/>
        <p:txBody>
          <a:bodyPr/>
          <a:lstStyle/>
          <a:p>
            <a:r>
              <a:rPr lang="zh-CN" altLang="zh-CN"/>
              <a:t>x86 Microarchitectures, Released and Current</a:t>
            </a:r>
            <a:endParaRPr lang="zh-CN" altLang="zh-CN"/>
          </a:p>
        </p:txBody>
      </p:sp>
      <p:sp>
        <p:nvSpPr>
          <p:cNvPr id="47107" name="Rectangle 3"/>
          <p:cNvSpPr>
            <a:spLocks noGrp="true" noChangeArrowheads="true"/>
          </p:cNvSpPr>
          <p:nvPr>
            <p:ph type="body" idx="1"/>
          </p:nvPr>
        </p:nvSpPr>
        <p:spPr/>
        <p:txBody>
          <a:bodyPr>
            <a:normAutofit fontScale="92500" lnSpcReduction="20000"/>
          </a:bodyPr>
          <a:lstStyle/>
          <a:p>
            <a:r>
              <a:rPr lang="zh-CN" altLang="en-US"/>
              <a:t>NetBurst: Used in Pentium 4, Pentium D, and some Xeon microprocessors</a:t>
            </a:r>
            <a:endParaRPr lang="zh-CN" altLang="en-US"/>
          </a:p>
          <a:p>
            <a:pPr lvl="1"/>
            <a:r>
              <a:rPr lang="zh-CN" altLang="en-US"/>
              <a:t>Pentium M -- Updated version of Pentium III's P6 microarchitecture designed from the ground up for mobile computing </a:t>
            </a:r>
            <a:endParaRPr lang="zh-CN" altLang="en-US"/>
          </a:p>
          <a:p>
            <a:pPr lvl="1"/>
            <a:r>
              <a:rPr lang="zh-CN" altLang="en-US"/>
              <a:t>Enhanced Pentium M -- Updated, dual core version of the Pentium M microarchitecture used in Core microprocessors. </a:t>
            </a:r>
            <a:endParaRPr lang="zh-CN" altLang="en-US"/>
          </a:p>
          <a:p>
            <a:r>
              <a:rPr lang="zh-CN" altLang="en-US"/>
              <a:t>Core: New microarchitecture, based on the P6 architecture, used in Core 2 and Xeon microprocessors, built on a 65nm process. </a:t>
            </a:r>
            <a:endParaRPr lang="zh-CN" altLang="en-US"/>
          </a:p>
          <a:p>
            <a:pPr lvl="1"/>
            <a:r>
              <a:rPr lang="zh-CN" altLang="en-US"/>
              <a:t>Penryn: 45nm shrink of the Core microarchitecture with larger cache, faster FSB and clock speeds, and SSE4.1 instructions. </a:t>
            </a:r>
            <a:endParaRPr lang="zh-CN" altLang="en-US"/>
          </a:p>
          <a:p>
            <a:r>
              <a:rPr lang="zh-CN" altLang="en-US"/>
              <a:t>Atom: Low-power, in-order x86-64 processor for use in Mobile Internet Devices</a:t>
            </a:r>
            <a:endParaRPr lang="zh-CN" altLang="en-US"/>
          </a:p>
          <a:p>
            <a:r>
              <a:rPr lang="zh-CN" altLang="en-US"/>
              <a:t>Nehalem: was released in 2008, built on a 45nm process</a:t>
            </a:r>
            <a:endParaRPr lang="zh-CN" altLang="en-US"/>
          </a:p>
          <a:p>
            <a:pPr lvl="1"/>
            <a:r>
              <a:rPr lang="zh-CN" altLang="en-US"/>
              <a:t>It will be an enhanced version of the Core microarchitecture</a:t>
            </a:r>
            <a:endParaRPr lang="zh-CN" altLang="en-US"/>
          </a:p>
        </p:txBody>
      </p:sp>
      <p:sp>
        <p:nvSpPr>
          <p:cNvPr id="2" name="日期占位符 1"/>
          <p:cNvSpPr>
            <a:spLocks noGrp="true"/>
          </p:cNvSpPr>
          <p:nvPr>
            <p:ph type="dt" sz="half" idx="10"/>
          </p:nvPr>
        </p:nvSpPr>
        <p:spPr/>
        <p:txBody>
          <a:bodyPr/>
          <a:lstStyle/>
          <a:p>
            <a:fld id="{321841BF-B815-4910-A938-D6DBF4F7ED4C}"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true" noChangeArrowheads="true"/>
          </p:cNvSpPr>
          <p:nvPr>
            <p:ph type="title"/>
          </p:nvPr>
        </p:nvSpPr>
        <p:spPr/>
        <p:txBody>
          <a:bodyPr/>
          <a:lstStyle/>
          <a:p>
            <a:r>
              <a:rPr lang="zh-CN" altLang="en-US"/>
              <a:t>x86 </a:t>
            </a:r>
            <a:r>
              <a:rPr lang="en-US" altLang="zh-CN"/>
              <a:t>Multiprocessor</a:t>
            </a:r>
            <a:r>
              <a:rPr lang="zh-CN" altLang="en-US"/>
              <a:t>: </a:t>
            </a:r>
            <a:r>
              <a:rPr lang="en-US" altLang="zh-CN"/>
              <a:t>Xeon Phi (Wikipedia)</a:t>
            </a:r>
            <a:endParaRPr lang="zh-CN" altLang="en-US"/>
          </a:p>
        </p:txBody>
      </p:sp>
      <p:sp>
        <p:nvSpPr>
          <p:cNvPr id="48131" name="Rectangle 3"/>
          <p:cNvSpPr>
            <a:spLocks noGrp="true" noChangeArrowheads="true"/>
          </p:cNvSpPr>
          <p:nvPr>
            <p:ph type="body" idx="1"/>
          </p:nvPr>
        </p:nvSpPr>
        <p:spPr/>
        <p:txBody>
          <a:bodyPr>
            <a:normAutofit lnSpcReduction="10000"/>
          </a:bodyPr>
          <a:lstStyle/>
          <a:p>
            <a:r>
              <a:rPr lang="en-US" altLang="zh-CN"/>
              <a:t>Intel Many Integrated Core Architecture or Intel MIC (pronounced Mike) is a multiprocessor computer architecture developed by Intel incorporating earlier work on the Larrabee many core architecture, the Teraflops Research Chip multicore chip research project and the Intel Single-chip Cloud Computer multicore microprocessor</a:t>
            </a:r>
            <a:endParaRPr lang="en-US" altLang="zh-CN"/>
          </a:p>
          <a:p>
            <a:r>
              <a:rPr lang="zh-CN" altLang="en-US"/>
              <a:t>Larrabee: Multi-core in-order x86-64 processor with wide SIMD vector units and texture sampling hardware for use in graphics</a:t>
            </a:r>
            <a:endParaRPr lang="zh-CN" altLang="en-US"/>
          </a:p>
          <a:p>
            <a:pPr lvl="1"/>
            <a:r>
              <a:rPr lang="en-US" altLang="zh-CN"/>
              <a:t>See also: Larrabee (microarchitecture), Teraflops Research Chip, and Single-chip Cloud Computer</a:t>
            </a:r>
            <a:endParaRPr lang="en-US" altLang="zh-CN"/>
          </a:p>
          <a:p>
            <a:r>
              <a:rPr lang="en-US" altLang="zh-CN"/>
              <a:t>Intel MIC (Redirected from Xeon Phi)</a:t>
            </a:r>
            <a:endParaRPr lang="zh-CN" altLang="en-US"/>
          </a:p>
        </p:txBody>
      </p:sp>
      <p:sp>
        <p:nvSpPr>
          <p:cNvPr id="2" name="日期占位符 1"/>
          <p:cNvSpPr>
            <a:spLocks noGrp="true"/>
          </p:cNvSpPr>
          <p:nvPr>
            <p:ph type="dt" sz="half" idx="10"/>
          </p:nvPr>
        </p:nvSpPr>
        <p:spPr/>
        <p:txBody>
          <a:bodyPr/>
          <a:lstStyle/>
          <a:p>
            <a:fld id="{A899845A-E967-4315-973C-8E4AEEB6D3E4}"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true" noChangeArrowheads="true"/>
          </p:cNvSpPr>
          <p:nvPr>
            <p:ph type="title"/>
          </p:nvPr>
        </p:nvSpPr>
        <p:spPr/>
        <p:txBody>
          <a:bodyPr/>
          <a:lstStyle/>
          <a:p>
            <a:r>
              <a:rPr lang="zh-CN" altLang="zh-CN"/>
              <a:t>Intel P6: the 6th Generation Microarchitecture</a:t>
            </a:r>
            <a:endParaRPr lang="zh-CN" altLang="zh-CN"/>
          </a:p>
        </p:txBody>
      </p:sp>
      <p:sp>
        <p:nvSpPr>
          <p:cNvPr id="50179" name="Rectangle 3"/>
          <p:cNvSpPr>
            <a:spLocks noGrp="true" noChangeArrowheads="true"/>
          </p:cNvSpPr>
          <p:nvPr>
            <p:ph type="body" idx="1"/>
          </p:nvPr>
        </p:nvSpPr>
        <p:spPr/>
        <p:txBody>
          <a:bodyPr/>
          <a:lstStyle/>
          <a:p>
            <a:r>
              <a:rPr lang="zh-CN" altLang="zh-CN"/>
              <a:t>The first implementation of the P6 core was the Pentium Pro CPU in 1995</a:t>
            </a:r>
            <a:endParaRPr lang="zh-CN" altLang="zh-CN"/>
          </a:p>
          <a:p>
            <a:pPr lvl="1"/>
            <a:r>
              <a:rPr lang="zh-CN" altLang="zh-CN"/>
              <a:t>From Pentium Pro to Pentium III</a:t>
            </a:r>
            <a:endParaRPr lang="zh-CN" altLang="zh-CN"/>
          </a:p>
          <a:p>
            <a:pPr lvl="2"/>
            <a:r>
              <a:rPr lang="zh-CN" altLang="zh-CN"/>
              <a:t>It was succeeded by the NetBurst in 2000</a:t>
            </a:r>
            <a:endParaRPr lang="zh-CN" altLang="zh-CN"/>
          </a:p>
          <a:p>
            <a:pPr lvl="1"/>
            <a:r>
              <a:rPr lang="zh-CN" altLang="zh-CN"/>
              <a:t>Revived in the Pentium M line of microprocessors</a:t>
            </a:r>
            <a:endParaRPr lang="zh-CN" altLang="zh-CN"/>
          </a:p>
          <a:p>
            <a:pPr lvl="2"/>
            <a:r>
              <a:rPr lang="zh-CN" altLang="zh-CN"/>
              <a:t>The successor to the Pentium M variant of the P6 is the Intel Core microarchitecture</a:t>
            </a:r>
            <a:endParaRPr lang="zh-CN" altLang="zh-CN"/>
          </a:p>
          <a:p>
            <a:pPr lvl="2"/>
            <a:r>
              <a:rPr lang="zh-CN" altLang="zh-CN"/>
              <a:t>Intel has found that the superpipelined NetBurst pipelines and eneygy efficiency are lower then P6</a:t>
            </a:r>
            <a:endParaRPr lang="zh-CN" altLang="zh-CN"/>
          </a:p>
          <a:p>
            <a:pPr lvl="1"/>
            <a:endParaRPr lang="zh-CN" altLang="zh-CN"/>
          </a:p>
        </p:txBody>
      </p:sp>
      <p:sp>
        <p:nvSpPr>
          <p:cNvPr id="2" name="日期占位符 1"/>
          <p:cNvSpPr>
            <a:spLocks noGrp="true"/>
          </p:cNvSpPr>
          <p:nvPr>
            <p:ph type="dt" sz="half" idx="10"/>
          </p:nvPr>
        </p:nvSpPr>
        <p:spPr/>
        <p:txBody>
          <a:bodyPr/>
          <a:lstStyle/>
          <a:p>
            <a:fld id="{BE752C8B-0372-4E78-84BC-3BDAEBFB7B3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title"/>
          </p:nvPr>
        </p:nvSpPr>
        <p:spPr/>
        <p:txBody>
          <a:bodyPr/>
          <a:lstStyle/>
          <a:p>
            <a:r>
              <a:rPr lang="zh-CN" altLang="zh-CN"/>
              <a:t>Intel P6 Charactors</a:t>
            </a:r>
            <a:endParaRPr lang="zh-CN" altLang="zh-CN"/>
          </a:p>
        </p:txBody>
      </p:sp>
      <p:sp>
        <p:nvSpPr>
          <p:cNvPr id="51203" name="Rectangle 3"/>
          <p:cNvSpPr>
            <a:spLocks noGrp="true" noChangeArrowheads="true"/>
          </p:cNvSpPr>
          <p:nvPr>
            <p:ph type="body" idx="1"/>
          </p:nvPr>
        </p:nvSpPr>
        <p:spPr/>
        <p:txBody>
          <a:bodyPr/>
          <a:lstStyle/>
          <a:p>
            <a:r>
              <a:rPr lang="en-US" altLang="zh-CN"/>
              <a:t>The P6 is a CISC/RISC hybrid</a:t>
            </a:r>
            <a:endParaRPr lang="en-US" altLang="zh-CN"/>
          </a:p>
          <a:p>
            <a:r>
              <a:rPr lang="en-US" altLang="zh-CN"/>
              <a:t>The Pentium Pro, Pentium II, Pentium III</a:t>
            </a:r>
            <a:endParaRPr lang="en-US" altLang="zh-CN"/>
          </a:p>
          <a:p>
            <a:pPr lvl="1"/>
            <a:r>
              <a:rPr lang="en-US" altLang="zh-CN"/>
              <a:t>A CISC instruction sets</a:t>
            </a:r>
            <a:endParaRPr lang="en-US" altLang="zh-CN"/>
          </a:p>
          <a:p>
            <a:pPr lvl="1"/>
            <a:r>
              <a:rPr lang="en-US" altLang="zh-CN"/>
              <a:t>A RISC micro-architecture as a core</a:t>
            </a:r>
            <a:endParaRPr lang="en-US" altLang="zh-CN"/>
          </a:p>
          <a:p>
            <a:r>
              <a:rPr lang="en-US" altLang="zh-CN"/>
              <a:t>The Pentium Pro and Pentium II were developed by the company’s design team in Hillsboro, Oregon</a:t>
            </a:r>
            <a:endParaRPr lang="en-US" altLang="zh-CN"/>
          </a:p>
          <a:p>
            <a:pPr lvl="1"/>
            <a:r>
              <a:rPr lang="en-US" altLang="zh-CN"/>
              <a:t>They earlier worked on the i960, a RISC design</a:t>
            </a:r>
            <a:endParaRPr lang="en-US" altLang="zh-CN"/>
          </a:p>
          <a:p>
            <a:pPr lvl="1"/>
            <a:r>
              <a:rPr lang="en-US" altLang="zh-CN"/>
              <a:t>Previous x86 Intel processors came from their facility in Santa Clara, CA</a:t>
            </a:r>
            <a:endParaRPr lang="en-US" altLang="zh-CN"/>
          </a:p>
        </p:txBody>
      </p:sp>
      <p:sp>
        <p:nvSpPr>
          <p:cNvPr id="2" name="日期占位符 1"/>
          <p:cNvSpPr>
            <a:spLocks noGrp="true"/>
          </p:cNvSpPr>
          <p:nvPr>
            <p:ph type="dt" sz="half" idx="10"/>
          </p:nvPr>
        </p:nvSpPr>
        <p:spPr/>
        <p:txBody>
          <a:bodyPr/>
          <a:lstStyle/>
          <a:p>
            <a:fld id="{2F700D4C-C40D-4065-AB51-131C8A825108}"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true" noChangeArrowheads="true"/>
          </p:cNvSpPr>
          <p:nvPr>
            <p:ph type="title"/>
          </p:nvPr>
        </p:nvSpPr>
        <p:spPr/>
        <p:txBody>
          <a:bodyPr/>
          <a:lstStyle/>
          <a:p>
            <a:r>
              <a:rPr lang="en-US" altLang="zh-CN"/>
              <a:t>The First P6: Pentium Pro (on November 1995)</a:t>
            </a:r>
            <a:endParaRPr lang="en-US" altLang="zh-CN"/>
          </a:p>
        </p:txBody>
      </p:sp>
      <p:sp>
        <p:nvSpPr>
          <p:cNvPr id="52227" name="Rectangle 3"/>
          <p:cNvSpPr>
            <a:spLocks noGrp="true" noChangeArrowheads="true"/>
          </p:cNvSpPr>
          <p:nvPr>
            <p:ph type="body" idx="1"/>
          </p:nvPr>
        </p:nvSpPr>
        <p:spPr/>
        <p:txBody>
          <a:bodyPr>
            <a:normAutofit/>
          </a:bodyPr>
          <a:lstStyle/>
          <a:p>
            <a:r>
              <a:rPr lang="en-US" altLang="zh-CN"/>
              <a:t>L1 cache: 8 + 8 KB (Data + Instructions)</a:t>
            </a:r>
            <a:endParaRPr lang="en-US" altLang="zh-CN"/>
          </a:p>
          <a:p>
            <a:r>
              <a:rPr lang="en-US" altLang="zh-CN"/>
              <a:t>L2 cache: 256, 512 KB (one die) or 1024 KB (two 512 KB dies) in a multi-chip module clocked at CPU-speed</a:t>
            </a:r>
            <a:endParaRPr lang="en-US" altLang="zh-CN"/>
          </a:p>
          <a:p>
            <a:r>
              <a:rPr lang="en-US" altLang="zh-CN"/>
              <a:t>Socket: Socket 8</a:t>
            </a:r>
            <a:endParaRPr lang="en-US" altLang="zh-CN"/>
          </a:p>
          <a:p>
            <a:r>
              <a:rPr lang="en-US" altLang="zh-CN"/>
              <a:t>Front side bus: 60 and 66 MHz</a:t>
            </a:r>
            <a:endParaRPr lang="en-US" altLang="zh-CN"/>
          </a:p>
          <a:p>
            <a:r>
              <a:rPr lang="en-US" altLang="zh-CN"/>
              <a:t>VCore: 3.1-3.3 V</a:t>
            </a:r>
            <a:endParaRPr lang="en-US" altLang="zh-CN"/>
          </a:p>
          <a:p>
            <a:r>
              <a:rPr lang="en-US" altLang="zh-CN"/>
              <a:t>Fabrication: 0.50 µm or 0.35 BiCMOS</a:t>
            </a:r>
            <a:endParaRPr lang="en-US" altLang="zh-CN"/>
          </a:p>
          <a:p>
            <a:r>
              <a:rPr lang="en-US" altLang="zh-CN"/>
              <a:t>Transistors:  5.5 million</a:t>
            </a:r>
            <a:endParaRPr lang="en-US" altLang="zh-CN"/>
          </a:p>
          <a:p>
            <a:r>
              <a:rPr lang="en-US" altLang="zh-CN"/>
              <a:t>Clockrate: 150, 166, 180, 200 MHz</a:t>
            </a:r>
            <a:endParaRPr lang="en-US" altLang="zh-CN"/>
          </a:p>
        </p:txBody>
      </p:sp>
      <p:sp>
        <p:nvSpPr>
          <p:cNvPr id="2" name="日期占位符 1"/>
          <p:cNvSpPr>
            <a:spLocks noGrp="true"/>
          </p:cNvSpPr>
          <p:nvPr>
            <p:ph type="dt" sz="half" idx="10"/>
          </p:nvPr>
        </p:nvSpPr>
        <p:spPr/>
        <p:txBody>
          <a:bodyPr/>
          <a:lstStyle/>
          <a:p>
            <a:fld id="{15FD6FDD-06D2-4BCF-AD0B-9A5E3AA65D0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true" noChangeArrowheads="true"/>
          </p:cNvSpPr>
          <p:nvPr>
            <p:ph type="title"/>
          </p:nvPr>
        </p:nvSpPr>
        <p:spPr/>
        <p:txBody>
          <a:bodyPr/>
          <a:lstStyle/>
          <a:p>
            <a:r>
              <a:rPr lang="zh-CN" altLang="zh-CN"/>
              <a:t>Pentium Pro</a:t>
            </a:r>
            <a:endParaRPr lang="zh-CN" altLang="zh-CN"/>
          </a:p>
        </p:txBody>
      </p:sp>
      <p:pic>
        <p:nvPicPr>
          <p:cNvPr id="53250" name="Picture 2"/>
          <p:cNvPicPr>
            <a:picLocks noGrp="true" noChangeAspect="true" noChangeArrowheads="true"/>
          </p:cNvPicPr>
          <p:nvPr>
            <p:ph sz="half" idx="1"/>
          </p:nvPr>
        </p:nvPicPr>
        <p:blipFill>
          <a:blip r:embed="rId1">
            <a:extLst>
              <a:ext uri="{28A0092B-C50C-407E-A947-70E740481C1C}">
                <a14:useLocalDpi xmlns:a14="http://schemas.microsoft.com/office/drawing/2010/main" val="false"/>
              </a:ext>
            </a:extLst>
          </a:blip>
          <a:srcRect/>
          <a:stretch>
            <a:fillRect/>
          </a:stretch>
        </p:blipFill>
        <p:spPr>
          <a:xfrm>
            <a:off x="501032" y="2236489"/>
            <a:ext cx="3764918" cy="3529610"/>
          </a:xfrm>
        </p:spPr>
      </p:pic>
      <p:pic>
        <p:nvPicPr>
          <p:cNvPr id="53251" name="Picture 3"/>
          <p:cNvPicPr>
            <a:picLocks noGrp="true" noChangeAspect="true" noChangeArrowheads="true"/>
          </p:cNvPicPr>
          <p:nvPr>
            <p:ph sz="half" idx="2"/>
          </p:nvPr>
        </p:nvPicPr>
        <p:blipFill>
          <a:blip r:embed="rId2">
            <a:extLst>
              <a:ext uri="{28A0092B-C50C-407E-A947-70E740481C1C}">
                <a14:useLocalDpi xmlns:a14="http://schemas.microsoft.com/office/drawing/2010/main" val="false"/>
              </a:ext>
            </a:extLst>
          </a:blip>
          <a:srcRect/>
          <a:stretch>
            <a:fillRect/>
          </a:stretch>
        </p:blipFill>
        <p:spPr>
          <a:xfrm>
            <a:off x="4366647" y="2134291"/>
            <a:ext cx="4411206" cy="3734006"/>
          </a:xfrm>
        </p:spPr>
      </p:pic>
      <p:sp>
        <p:nvSpPr>
          <p:cNvPr id="2" name="日期占位符 1"/>
          <p:cNvSpPr>
            <a:spLocks noGrp="true"/>
          </p:cNvSpPr>
          <p:nvPr>
            <p:ph type="dt" sz="half" idx="10"/>
          </p:nvPr>
        </p:nvSpPr>
        <p:spPr/>
        <p:txBody>
          <a:bodyPr/>
          <a:lstStyle/>
          <a:p>
            <a:fld id="{9FFE98F6-EB16-4441-BB7F-D9DB6850E82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true" noChangeArrowheads="true"/>
          </p:cNvSpPr>
          <p:nvPr>
            <p:ph type="title"/>
          </p:nvPr>
        </p:nvSpPr>
        <p:spPr/>
        <p:txBody>
          <a:bodyPr/>
          <a:lstStyle/>
          <a:p>
            <a:r>
              <a:rPr lang="en-US" altLang="zh-CN"/>
              <a:t>Pentium II (on May 7, 1997)</a:t>
            </a:r>
            <a:endParaRPr lang="en-US" altLang="zh-CN"/>
          </a:p>
        </p:txBody>
      </p:sp>
      <p:sp>
        <p:nvSpPr>
          <p:cNvPr id="54275" name="Rectangle 3"/>
          <p:cNvSpPr>
            <a:spLocks noGrp="true" noChangeArrowheads="true"/>
          </p:cNvSpPr>
          <p:nvPr>
            <p:ph type="body" idx="1"/>
          </p:nvPr>
        </p:nvSpPr>
        <p:spPr/>
        <p:txBody>
          <a:bodyPr>
            <a:normAutofit fontScale="92500" lnSpcReduction="10000"/>
          </a:bodyPr>
          <a:lstStyle/>
          <a:p>
            <a:r>
              <a:rPr lang="zh-CN" altLang="zh-CN"/>
              <a:t>Produced: From mid 1997 to early 1999 </a:t>
            </a:r>
            <a:endParaRPr lang="zh-CN" altLang="zh-CN"/>
          </a:p>
          <a:p>
            <a:r>
              <a:rPr lang="zh-CN" altLang="zh-CN"/>
              <a:t>Max CPU clock: 233 MHz to 450 MHz </a:t>
            </a:r>
            <a:endParaRPr lang="zh-CN" altLang="zh-CN"/>
          </a:p>
          <a:p>
            <a:r>
              <a:rPr lang="zh-CN" altLang="zh-CN"/>
              <a:t>FSB speeds: 66  to 100  </a:t>
            </a:r>
            <a:endParaRPr lang="zh-CN" altLang="zh-CN"/>
          </a:p>
          <a:p>
            <a:r>
              <a:rPr lang="zh-CN" altLang="zh-CN"/>
              <a:t>Min feature size: 0.35 µm to 0.25 µm </a:t>
            </a:r>
            <a:endParaRPr lang="zh-CN" altLang="zh-CN"/>
          </a:p>
          <a:p>
            <a:r>
              <a:rPr lang="zh-CN" altLang="zh-CN"/>
              <a:t>Instruction set: x86, MMX </a:t>
            </a:r>
            <a:endParaRPr lang="zh-CN" altLang="zh-CN"/>
          </a:p>
          <a:p>
            <a:r>
              <a:rPr lang="zh-CN" altLang="zh-CN"/>
              <a:t>Socket(s): Slot 1</a:t>
            </a:r>
            <a:endParaRPr lang="zh-CN" altLang="zh-CN"/>
          </a:p>
          <a:p>
            <a:r>
              <a:rPr lang="zh-CN" altLang="zh-CN"/>
              <a:t>VCore: 1.5, 1.55, 1.6 V, 2.0 V, 2.8 V</a:t>
            </a:r>
            <a:endParaRPr lang="zh-CN" altLang="zh-CN"/>
          </a:p>
          <a:p>
            <a:r>
              <a:rPr lang="zh-CN" altLang="zh-CN"/>
              <a:t>Transistors: 7.5 million</a:t>
            </a:r>
            <a:endParaRPr lang="zh-CN" altLang="zh-CN"/>
          </a:p>
          <a:p>
            <a:r>
              <a:rPr lang="zh-CN" altLang="zh-CN"/>
              <a:t>Others</a:t>
            </a:r>
            <a:endParaRPr lang="zh-CN" altLang="zh-CN"/>
          </a:p>
          <a:p>
            <a:pPr lvl="1"/>
            <a:r>
              <a:rPr lang="zh-CN" altLang="zh-CN"/>
              <a:t>Core name(s): Klamath, Deschutes, Tonga, Dixon</a:t>
            </a:r>
            <a:endParaRPr lang="zh-CN" altLang="zh-CN"/>
          </a:p>
          <a:p>
            <a:pPr lvl="1"/>
            <a:r>
              <a:rPr lang="zh-CN" altLang="zh-CN"/>
              <a:t>In early 1999, it was superseded by the Pentium III</a:t>
            </a:r>
            <a:endParaRPr lang="zh-CN" altLang="zh-CN"/>
          </a:p>
        </p:txBody>
      </p:sp>
      <p:sp>
        <p:nvSpPr>
          <p:cNvPr id="2" name="日期占位符 1"/>
          <p:cNvSpPr>
            <a:spLocks noGrp="true"/>
          </p:cNvSpPr>
          <p:nvPr>
            <p:ph type="dt" sz="half" idx="10"/>
          </p:nvPr>
        </p:nvSpPr>
        <p:spPr/>
        <p:txBody>
          <a:bodyPr/>
          <a:lstStyle/>
          <a:p>
            <a:fld id="{E4F123AC-EF75-4539-ACB3-898AAF13A87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true" noChangeArrowheads="true"/>
          </p:cNvSpPr>
          <p:nvPr>
            <p:ph type="title"/>
          </p:nvPr>
        </p:nvSpPr>
        <p:spPr/>
        <p:txBody>
          <a:bodyPr/>
          <a:lstStyle/>
          <a:p>
            <a:r>
              <a:rPr lang="zh-CN" altLang="zh-CN"/>
              <a:t>Pentium II, Slot 1</a:t>
            </a:r>
            <a:endParaRPr lang="zh-CN" altLang="zh-CN"/>
          </a:p>
        </p:txBody>
      </p:sp>
      <p:pic>
        <p:nvPicPr>
          <p:cNvPr id="55299" name="Picture 3"/>
          <p:cNvPicPr>
            <a:picLocks noGrp="true" noChangeAspect="true" noChangeArrowheads="true"/>
          </p:cNvPicPr>
          <p:nvPr>
            <p:ph sz="quarter" idx="1"/>
          </p:nvPr>
        </p:nvPicPr>
        <p:blipFill>
          <a:blip r:embed="rId1">
            <a:extLst>
              <a:ext uri="{28A0092B-C50C-407E-A947-70E740481C1C}">
                <a14:useLocalDpi xmlns:a14="http://schemas.microsoft.com/office/drawing/2010/main" val="false"/>
              </a:ext>
            </a:extLst>
          </a:blip>
          <a:srcRect/>
          <a:stretch>
            <a:fillRect/>
          </a:stretch>
        </p:blipFill>
        <p:spPr>
          <a:xfrm>
            <a:off x="242758" y="1050925"/>
            <a:ext cx="4196021" cy="2617788"/>
          </a:xfrm>
        </p:spPr>
      </p:pic>
      <p:pic>
        <p:nvPicPr>
          <p:cNvPr id="55300" name="Picture 4"/>
          <p:cNvPicPr>
            <a:picLocks noGrp="true" noChangeAspect="true" noChangeArrowheads="true"/>
          </p:cNvPicPr>
          <p:nvPr>
            <p:ph sz="quarter" idx="2"/>
          </p:nvPr>
        </p:nvPicPr>
        <p:blipFill>
          <a:blip r:embed="rId2">
            <a:extLst>
              <a:ext uri="{28A0092B-C50C-407E-A947-70E740481C1C}">
                <a14:useLocalDpi xmlns:a14="http://schemas.microsoft.com/office/drawing/2010/main" val="false"/>
              </a:ext>
            </a:extLst>
          </a:blip>
          <a:srcRect/>
          <a:stretch>
            <a:fillRect/>
          </a:stretch>
        </p:blipFill>
        <p:spPr>
          <a:xfrm>
            <a:off x="4847772" y="1050925"/>
            <a:ext cx="3912506" cy="2617788"/>
          </a:xfrm>
        </p:spPr>
      </p:pic>
      <p:pic>
        <p:nvPicPr>
          <p:cNvPr id="55301" name="Picture 5"/>
          <p:cNvPicPr>
            <a:picLocks noGrp="true" noChangeAspect="true" noChangeArrowheads="true"/>
          </p:cNvPicPr>
          <p:nvPr>
            <p:ph sz="quarter" idx="3"/>
          </p:nvPr>
        </p:nvPicPr>
        <p:blipFill>
          <a:blip r:embed="rId3">
            <a:extLst>
              <a:ext uri="{28A0092B-C50C-407E-A947-70E740481C1C}">
                <a14:useLocalDpi xmlns:a14="http://schemas.microsoft.com/office/drawing/2010/main" val="false"/>
              </a:ext>
            </a:extLst>
          </a:blip>
          <a:srcRect/>
          <a:stretch>
            <a:fillRect/>
          </a:stretch>
        </p:blipFill>
        <p:spPr>
          <a:xfrm>
            <a:off x="188119" y="4210844"/>
            <a:ext cx="4305300" cy="1857375"/>
          </a:xfrm>
        </p:spPr>
      </p:pic>
      <p:pic>
        <p:nvPicPr>
          <p:cNvPr id="55302" name="Picture 6"/>
          <p:cNvPicPr>
            <a:picLocks noGrp="true" noChangeAspect="true" noChangeArrowheads="true"/>
          </p:cNvPicPr>
          <p:nvPr>
            <p:ph sz="quarter" idx="4"/>
          </p:nvPr>
        </p:nvPicPr>
        <p:blipFill>
          <a:blip r:embed="rId4">
            <a:extLst>
              <a:ext uri="{28A0092B-C50C-407E-A947-70E740481C1C}">
                <a14:useLocalDpi xmlns:a14="http://schemas.microsoft.com/office/drawing/2010/main" val="false"/>
              </a:ext>
            </a:extLst>
          </a:blip>
          <a:srcRect/>
          <a:stretch>
            <a:fillRect/>
          </a:stretch>
        </p:blipFill>
        <p:spPr>
          <a:xfrm>
            <a:off x="4651375" y="4206081"/>
            <a:ext cx="4305300" cy="1866900"/>
          </a:xfrm>
        </p:spPr>
      </p:pic>
      <p:sp>
        <p:nvSpPr>
          <p:cNvPr id="2" name="日期占位符 1"/>
          <p:cNvSpPr>
            <a:spLocks noGrp="true"/>
          </p:cNvSpPr>
          <p:nvPr>
            <p:ph type="dt" sz="half" idx="10"/>
          </p:nvPr>
        </p:nvSpPr>
        <p:spPr/>
        <p:txBody>
          <a:bodyPr/>
          <a:lstStyle/>
          <a:p>
            <a:fld id="{A03E802E-CCEC-4323-B7B3-0B015530CCC0}" type="datetime1">
              <a:rPr lang="zh-CN" altLang="en-US" smtClean="0"/>
            </a:fld>
            <a:endParaRPr lang="en-US" altLang="zh-CN"/>
          </a:p>
        </p:txBody>
      </p:sp>
      <p:sp>
        <p:nvSpPr>
          <p:cNvPr id="3" name="页脚占位符 2"/>
          <p:cNvSpPr>
            <a:spLocks noGrp="true"/>
          </p:cNvSpPr>
          <p:nvPr>
            <p:ph type="ftr" sz="quarter" idx="11"/>
          </p:nvPr>
        </p:nvSpPr>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p:txBody>
          <a:bodyPr/>
          <a:lstStyle/>
          <a:p>
            <a:fld id="{D63A4206-E5BD-4137-B291-9C444A960DB7}" type="slidenum">
              <a:rPr lang="zh-CN" altLang="en-US"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true" noChangeArrowheads="true"/>
          </p:cNvSpPr>
          <p:nvPr>
            <p:ph type="title"/>
          </p:nvPr>
        </p:nvSpPr>
        <p:spPr/>
        <p:txBody>
          <a:bodyPr/>
          <a:lstStyle/>
          <a:p>
            <a:r>
              <a:rPr lang="en-US" altLang="zh-CN"/>
              <a:t>The Intel P6 Competitors</a:t>
            </a:r>
            <a:endParaRPr lang="en-US" altLang="zh-CN"/>
          </a:p>
        </p:txBody>
      </p:sp>
      <p:sp>
        <p:nvSpPr>
          <p:cNvPr id="56323" name="Rectangle 3"/>
          <p:cNvSpPr>
            <a:spLocks noGrp="true" noChangeArrowheads="true"/>
          </p:cNvSpPr>
          <p:nvPr>
            <p:ph type="body" idx="1"/>
          </p:nvPr>
        </p:nvSpPr>
        <p:spPr/>
        <p:txBody>
          <a:bodyPr/>
          <a:lstStyle/>
          <a:p>
            <a:r>
              <a:rPr lang="en-US" altLang="zh-CN"/>
              <a:t>Using a RISC core for the x86 architecture is not original to Intel</a:t>
            </a:r>
            <a:endParaRPr lang="en-US" altLang="zh-CN"/>
          </a:p>
          <a:p>
            <a:r>
              <a:rPr lang="en-US" altLang="zh-CN"/>
              <a:t>Similar designs appeared earlier in </a:t>
            </a:r>
            <a:endParaRPr lang="en-US" altLang="zh-CN"/>
          </a:p>
          <a:p>
            <a:pPr lvl="1"/>
            <a:r>
              <a:rPr lang="en-US" altLang="zh-CN"/>
              <a:t>The NextGen Nx586 -&gt; AMD K6</a:t>
            </a:r>
            <a:endParaRPr lang="en-US" altLang="zh-CN"/>
          </a:p>
          <a:p>
            <a:pPr lvl="1"/>
            <a:r>
              <a:rPr lang="en-US" altLang="zh-CN"/>
              <a:t>The AMD K5</a:t>
            </a:r>
            <a:endParaRPr lang="en-US" altLang="zh-CN"/>
          </a:p>
          <a:p>
            <a:pPr lvl="1"/>
            <a:r>
              <a:rPr lang="en-US" altLang="zh-CN"/>
              <a:t>The Cyrix 6x86 and MII -&gt; National Semiconductor -&gt; VIA C</a:t>
            </a:r>
            <a:endParaRPr lang="en-US" altLang="zh-CN"/>
          </a:p>
          <a:p>
            <a:pPr lvl="1"/>
            <a:r>
              <a:rPr lang="en-US" altLang="zh-CN"/>
              <a:t>IDT WinChip -&gt; VIA</a:t>
            </a:r>
            <a:endParaRPr lang="en-US" altLang="zh-CN"/>
          </a:p>
        </p:txBody>
      </p:sp>
      <p:sp>
        <p:nvSpPr>
          <p:cNvPr id="2" name="日期占位符 1"/>
          <p:cNvSpPr>
            <a:spLocks noGrp="true"/>
          </p:cNvSpPr>
          <p:nvPr>
            <p:ph type="dt" sz="half" idx="10"/>
          </p:nvPr>
        </p:nvSpPr>
        <p:spPr/>
        <p:txBody>
          <a:bodyPr/>
          <a:lstStyle/>
          <a:p>
            <a:fld id="{60EC5EDE-4CB7-4D5B-A11F-97E4B1DEADA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true" noChangeArrowheads="true"/>
          </p:cNvSpPr>
          <p:nvPr>
            <p:ph type="title"/>
          </p:nvPr>
        </p:nvSpPr>
        <p:spPr/>
        <p:txBody>
          <a:bodyPr/>
          <a:lstStyle/>
          <a:p>
            <a:r>
              <a:rPr lang="zh-CN" altLang="zh-CN"/>
              <a:t>Intel P6 Organization</a:t>
            </a:r>
            <a:endParaRPr lang="zh-CN" altLang="zh-CN"/>
          </a:p>
        </p:txBody>
      </p:sp>
      <p:sp>
        <p:nvSpPr>
          <p:cNvPr id="57347" name="Rectangle 3"/>
          <p:cNvSpPr>
            <a:spLocks noGrp="true" noChangeArrowheads="true"/>
          </p:cNvSpPr>
          <p:nvPr>
            <p:ph type="body" idx="1"/>
          </p:nvPr>
        </p:nvSpPr>
        <p:spPr/>
        <p:txBody>
          <a:bodyPr/>
          <a:lstStyle/>
          <a:p>
            <a:r>
              <a:rPr lang="en-US" altLang="zh-CN"/>
              <a:t>A three-issue, superscalar micro-architecture</a:t>
            </a:r>
            <a:endParaRPr lang="en-US" altLang="zh-CN"/>
          </a:p>
          <a:p>
            <a:r>
              <a:rPr lang="en-US" altLang="zh-CN"/>
              <a:t>A 14-stage pipeline</a:t>
            </a:r>
            <a:endParaRPr lang="en-US" altLang="zh-CN"/>
          </a:p>
          <a:p>
            <a:pPr lvl="1"/>
            <a:r>
              <a:rPr lang="en-US" altLang="zh-CN"/>
              <a:t>Intel sometimes counts them as 12 stages</a:t>
            </a:r>
            <a:endParaRPr lang="en-US" altLang="zh-CN"/>
          </a:p>
          <a:p>
            <a:r>
              <a:rPr lang="en-US" altLang="zh-CN"/>
              <a:t>Six parallel execution units</a:t>
            </a:r>
            <a:endParaRPr lang="en-US" altLang="zh-CN"/>
          </a:p>
          <a:p>
            <a:pPr lvl="1"/>
            <a:r>
              <a:rPr lang="en-US" altLang="zh-CN"/>
              <a:t>Two integer</a:t>
            </a:r>
            <a:endParaRPr lang="en-US" altLang="zh-CN"/>
          </a:p>
          <a:p>
            <a:pPr lvl="1"/>
            <a:r>
              <a:rPr lang="en-US" altLang="zh-CN"/>
              <a:t>One load</a:t>
            </a:r>
            <a:endParaRPr lang="en-US" altLang="zh-CN"/>
          </a:p>
          <a:p>
            <a:pPr lvl="1"/>
            <a:r>
              <a:rPr lang="en-US" altLang="zh-CN"/>
              <a:t>One store</a:t>
            </a:r>
            <a:endParaRPr lang="en-US" altLang="zh-CN"/>
          </a:p>
          <a:p>
            <a:pPr lvl="1"/>
            <a:r>
              <a:rPr lang="en-US" altLang="zh-CN"/>
              <a:t>One FP unit</a:t>
            </a:r>
            <a:endParaRPr lang="en-US" altLang="zh-CN"/>
          </a:p>
          <a:p>
            <a:pPr lvl="1"/>
            <a:r>
              <a:rPr lang="en-US" altLang="zh-CN"/>
              <a:t>One MMX unit</a:t>
            </a:r>
            <a:endParaRPr lang="en-US" altLang="zh-CN"/>
          </a:p>
          <a:p>
            <a:pPr lvl="2"/>
            <a:r>
              <a:rPr lang="en-US" altLang="zh-CN"/>
              <a:t>The first separate MMX unit processor</a:t>
            </a:r>
            <a:endParaRPr lang="en-US" altLang="zh-CN"/>
          </a:p>
        </p:txBody>
      </p:sp>
      <p:sp>
        <p:nvSpPr>
          <p:cNvPr id="2" name="日期占位符 1"/>
          <p:cNvSpPr>
            <a:spLocks noGrp="true"/>
          </p:cNvSpPr>
          <p:nvPr>
            <p:ph type="dt" sz="half" idx="10"/>
          </p:nvPr>
        </p:nvSpPr>
        <p:spPr/>
        <p:txBody>
          <a:bodyPr/>
          <a:lstStyle/>
          <a:p>
            <a:fld id="{3C063E84-C60E-423B-BFFC-98D1F5518C1F}"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true" noChangeArrowheads="true"/>
          </p:cNvSpPr>
          <p:nvPr>
            <p:ph type="title"/>
          </p:nvPr>
        </p:nvSpPr>
        <p:spPr/>
        <p:txBody>
          <a:bodyPr/>
          <a:lstStyle/>
          <a:p>
            <a:r>
              <a:rPr lang="zh-CN" altLang="en-US"/>
              <a:t>剽窃与引用</a:t>
            </a:r>
            <a:endParaRPr lang="zh-CN" altLang="en-US" dirty="0"/>
          </a:p>
        </p:txBody>
      </p:sp>
      <p:sp>
        <p:nvSpPr>
          <p:cNvPr id="499715" name="Rectangle 3"/>
          <p:cNvSpPr>
            <a:spLocks noGrp="true" noChangeArrowheads="true"/>
          </p:cNvSpPr>
          <p:nvPr>
            <p:ph type="body" idx="1"/>
          </p:nvPr>
        </p:nvSpPr>
        <p:spPr/>
        <p:txBody>
          <a:bodyPr/>
          <a:lstStyle/>
          <a:p>
            <a:r>
              <a:rPr lang="zh-CN" altLang="en-US" dirty="0"/>
              <a:t>你用了别人的大段文字，注明了出处，但是没有对别人的文字做恰当的改写，也是剽窃</a:t>
            </a:r>
            <a:endParaRPr lang="zh-CN" altLang="en-US" dirty="0"/>
          </a:p>
          <a:p>
            <a:pPr lvl="1"/>
            <a:r>
              <a:rPr lang="zh-CN" altLang="en-US" dirty="0"/>
              <a:t>如果是直接引用别人的文字，要用引号给引起来表示是引用，光是注明出处还不行</a:t>
            </a:r>
            <a:endParaRPr lang="zh-CN" altLang="en-US" dirty="0"/>
          </a:p>
          <a:p>
            <a:pPr lvl="2"/>
            <a:r>
              <a:rPr lang="zh-CN" altLang="en-US" dirty="0"/>
              <a:t>有的人写论文的引言部分去抄别人的，抄完了注明引自这篇论文。那也是剽窃</a:t>
            </a:r>
            <a:endParaRPr lang="zh-CN" altLang="en-US" dirty="0"/>
          </a:p>
          <a:p>
            <a:r>
              <a:rPr lang="zh-CN" altLang="en-US" dirty="0"/>
              <a:t>重要、重要、重要</a:t>
            </a:r>
            <a:r>
              <a:rPr lang="en-US" altLang="zh-CN" dirty="0"/>
              <a:t>……</a:t>
            </a:r>
            <a:endParaRPr lang="en-US" altLang="zh-CN" dirty="0"/>
          </a:p>
          <a:p>
            <a:pPr lvl="1"/>
            <a:r>
              <a:rPr lang="zh-CN" altLang="en-US" dirty="0"/>
              <a:t>你在介绍别人的成果的时候，必须用自己的语言进行复述，而不能不用引号地直接用别人的话</a:t>
            </a:r>
            <a:endParaRPr lang="zh-CN" altLang="en-US" dirty="0"/>
          </a:p>
          <a:p>
            <a:pPr lvl="2"/>
            <a:r>
              <a:rPr lang="zh-CN" altLang="en-US" dirty="0"/>
              <a:t>这是国际学术界公认的一条准则</a:t>
            </a:r>
            <a:endParaRPr lang="zh-CN" altLang="en-US" dirty="0"/>
          </a:p>
        </p:txBody>
      </p:sp>
      <p:sp>
        <p:nvSpPr>
          <p:cNvPr id="2" name="日期占位符 1"/>
          <p:cNvSpPr>
            <a:spLocks noGrp="true"/>
          </p:cNvSpPr>
          <p:nvPr>
            <p:ph type="dt" sz="half" idx="10"/>
          </p:nvPr>
        </p:nvSpPr>
        <p:spPr/>
        <p:txBody>
          <a:bodyPr/>
          <a:lstStyle/>
          <a:p>
            <a:fld id="{FF2FB41F-97EF-4638-8861-35C30B4AD3E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true" noChangeArrowheads="true"/>
          </p:cNvSpPr>
          <p:nvPr>
            <p:ph type="title"/>
          </p:nvPr>
        </p:nvSpPr>
        <p:spPr/>
        <p:txBody>
          <a:bodyPr/>
          <a:lstStyle/>
          <a:p>
            <a:r>
              <a:rPr lang="zh-CN" altLang="zh-CN"/>
              <a:t>The Latency and Repeat Rate For uOPs</a:t>
            </a:r>
            <a:endParaRPr lang="zh-CN" altLang="zh-CN"/>
          </a:p>
        </p:txBody>
      </p:sp>
      <p:graphicFrame>
        <p:nvGraphicFramePr>
          <p:cNvPr id="58371" name="Group 3"/>
          <p:cNvGraphicFramePr>
            <a:graphicFrameLocks noGrp="true"/>
          </p:cNvGraphicFramePr>
          <p:nvPr>
            <p:ph idx="1"/>
          </p:nvPr>
        </p:nvGraphicFramePr>
        <p:xfrm>
          <a:off x="628650" y="1825625"/>
          <a:ext cx="7887355" cy="4047759"/>
        </p:xfrm>
        <a:graphic>
          <a:graphicData uri="http://schemas.openxmlformats.org/drawingml/2006/table">
            <a:tbl>
              <a:tblPr/>
              <a:tblGrid>
                <a:gridCol w="3045668"/>
                <a:gridCol w="2732973"/>
                <a:gridCol w="2108714"/>
              </a:tblGrid>
              <a:tr h="548187">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Instruction name</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Pipeline stages</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Repeat rate</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55826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ALU</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700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load</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867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multiply</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4</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952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add</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615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multiply</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5</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2</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93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divide (64-bit)</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32</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343025" algn="r"/>
                        </a:tabLst>
                        <a:defRPr sz="2800">
                          <a:solidFill>
                            <a:schemeClr val="tx1"/>
                          </a:solidFill>
                          <a:latin typeface="Arial" panose="020B0604020202020204" pitchFamily="34" charset="0"/>
                          <a:ea typeface="微软雅黑" panose="020B0503020204020204" pitchFamily="34" charset="-122"/>
                        </a:defRPr>
                      </a:lvl1pPr>
                      <a:lvl2pPr marL="757555" defTabSz="1123950">
                        <a:spcBef>
                          <a:spcPct val="20000"/>
                        </a:spcBef>
                        <a:tabLst>
                          <a:tab pos="13430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3430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3430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3430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3430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32</a:t>
                      </a:r>
                      <a:endPar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true"/>
          </p:cNvSpPr>
          <p:nvPr>
            <p:ph type="dt" sz="half" idx="10"/>
          </p:nvPr>
        </p:nvSpPr>
        <p:spPr/>
        <p:txBody>
          <a:bodyPr/>
          <a:lstStyle/>
          <a:p>
            <a:fld id="{D9218606-E3E0-45CD-BAFC-D17502C387D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true" noChangeArrowheads="true"/>
          </p:cNvSpPr>
          <p:nvPr>
            <p:ph type="title"/>
          </p:nvPr>
        </p:nvSpPr>
        <p:spPr/>
        <p:txBody>
          <a:bodyPr/>
          <a:lstStyle/>
          <a:p>
            <a:r>
              <a:rPr lang="en-US" altLang="zh-CN"/>
              <a:t>P6 Microarchitecture</a:t>
            </a:r>
            <a:endParaRPr lang="en-US" altLang="zh-CN"/>
          </a:p>
        </p:txBody>
      </p:sp>
      <p:sp>
        <p:nvSpPr>
          <p:cNvPr id="59395" name="Text Box 3"/>
          <p:cNvSpPr txBox="true">
            <a:spLocks noChangeArrowheads="true"/>
          </p:cNvSpPr>
          <p:nvPr/>
        </p:nvSpPr>
        <p:spPr bwMode="auto">
          <a:xfrm>
            <a:off x="1217352" y="2989192"/>
            <a:ext cx="2210388" cy="287771"/>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Instruction Fetch Unit</a:t>
            </a:r>
            <a:endParaRPr lang="en-US" altLang="zh-CN" sz="1270"/>
          </a:p>
        </p:txBody>
      </p:sp>
      <p:sp>
        <p:nvSpPr>
          <p:cNvPr id="59396" name="Text Box 4"/>
          <p:cNvSpPr txBox="true">
            <a:spLocks noChangeArrowheads="true"/>
          </p:cNvSpPr>
          <p:nvPr/>
        </p:nvSpPr>
        <p:spPr bwMode="auto">
          <a:xfrm>
            <a:off x="1401340" y="2435965"/>
            <a:ext cx="1982293" cy="312265"/>
          </a:xfrm>
          <a:prstGeom prst="rect">
            <a:avLst/>
          </a:prstGeom>
          <a:solidFill>
            <a:schemeClr val="tx2"/>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30"/>
          </a:p>
        </p:txBody>
      </p:sp>
      <p:sp>
        <p:nvSpPr>
          <p:cNvPr id="59397" name="Line 5"/>
          <p:cNvSpPr>
            <a:spLocks noChangeShapeType="true"/>
          </p:cNvSpPr>
          <p:nvPr/>
        </p:nvSpPr>
        <p:spPr bwMode="auto">
          <a:xfrm>
            <a:off x="2316245" y="2664061"/>
            <a:ext cx="0" cy="286065"/>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398" name="Text Box 6"/>
          <p:cNvSpPr txBox="true">
            <a:spLocks noChangeArrowheads="true"/>
          </p:cNvSpPr>
          <p:nvPr/>
        </p:nvSpPr>
        <p:spPr bwMode="auto">
          <a:xfrm>
            <a:off x="2316245" y="3636934"/>
            <a:ext cx="1219872" cy="312265"/>
          </a:xfrm>
          <a:prstGeom prst="rect">
            <a:avLst/>
          </a:prstGeom>
          <a:solidFill>
            <a:schemeClr val="tx2"/>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30">
              <a:solidFill>
                <a:srgbClr val="777777"/>
              </a:solidFill>
            </a:endParaRPr>
          </a:p>
        </p:txBody>
      </p:sp>
      <p:sp>
        <p:nvSpPr>
          <p:cNvPr id="59399" name="Text Box 7"/>
          <p:cNvSpPr txBox="true">
            <a:spLocks noChangeArrowheads="true"/>
          </p:cNvSpPr>
          <p:nvPr/>
        </p:nvSpPr>
        <p:spPr bwMode="auto">
          <a:xfrm>
            <a:off x="2240633" y="3578964"/>
            <a:ext cx="1218612" cy="312265"/>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solidFill>
                  <a:srgbClr val="777777"/>
                </a:solidFill>
              </a:rPr>
              <a:t>BTB/BAC</a:t>
            </a:r>
            <a:endParaRPr lang="en-US" altLang="zh-CN" sz="1430">
              <a:solidFill>
                <a:srgbClr val="777777"/>
              </a:solidFill>
            </a:endParaRPr>
          </a:p>
        </p:txBody>
      </p:sp>
      <p:sp>
        <p:nvSpPr>
          <p:cNvPr id="59400" name="Text Box 8"/>
          <p:cNvSpPr txBox="true">
            <a:spLocks noChangeArrowheads="true"/>
          </p:cNvSpPr>
          <p:nvPr/>
        </p:nvSpPr>
        <p:spPr bwMode="auto">
          <a:xfrm>
            <a:off x="1173246" y="2950126"/>
            <a:ext cx="2210388" cy="287771"/>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Instruction Fetch Unit</a:t>
            </a:r>
            <a:endParaRPr lang="en-US" altLang="zh-CN" sz="1270"/>
          </a:p>
        </p:txBody>
      </p:sp>
      <p:sp>
        <p:nvSpPr>
          <p:cNvPr id="59401" name="Text Box 9"/>
          <p:cNvSpPr txBox="true">
            <a:spLocks noChangeArrowheads="true"/>
          </p:cNvSpPr>
          <p:nvPr/>
        </p:nvSpPr>
        <p:spPr bwMode="auto">
          <a:xfrm>
            <a:off x="1325729" y="2379255"/>
            <a:ext cx="1981032" cy="312265"/>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t>Bus interface unit</a:t>
            </a:r>
            <a:endParaRPr lang="en-US" altLang="zh-CN" sz="1430"/>
          </a:p>
        </p:txBody>
      </p:sp>
      <p:sp>
        <p:nvSpPr>
          <p:cNvPr id="59402" name="Line 10"/>
          <p:cNvSpPr>
            <a:spLocks noChangeShapeType="true"/>
          </p:cNvSpPr>
          <p:nvPr/>
        </p:nvSpPr>
        <p:spPr bwMode="auto">
          <a:xfrm>
            <a:off x="2773697" y="3236190"/>
            <a:ext cx="0" cy="342774"/>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grpSp>
        <p:nvGrpSpPr>
          <p:cNvPr id="59403" name="Group 11"/>
          <p:cNvGrpSpPr/>
          <p:nvPr/>
        </p:nvGrpSpPr>
        <p:grpSpPr bwMode="auto">
          <a:xfrm>
            <a:off x="1173245" y="4264512"/>
            <a:ext cx="1447968" cy="699166"/>
            <a:chOff x="0" y="0"/>
            <a:chExt cx="912" cy="587"/>
          </a:xfrm>
        </p:grpSpPr>
        <p:sp>
          <p:nvSpPr>
            <p:cNvPr id="59404" name="Text Box 12"/>
            <p:cNvSpPr txBox="true">
              <a:spLocks noChangeArrowheads="true"/>
            </p:cNvSpPr>
            <p:nvPr/>
          </p:nvSpPr>
          <p:spPr bwMode="auto">
            <a:xfrm>
              <a:off x="48" y="48"/>
              <a:ext cx="864" cy="539"/>
            </a:xfrm>
            <a:prstGeom prst="rect">
              <a:avLst/>
            </a:prstGeom>
            <a:solidFill>
              <a:schemeClr val="tx2"/>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solidFill>
                    <a:schemeClr val="tx2"/>
                  </a:solidFill>
                </a:rPr>
                <a:t>Instruction</a:t>
              </a:r>
              <a:endParaRPr lang="en-US" altLang="zh-CN" sz="1430">
                <a:solidFill>
                  <a:schemeClr val="tx2"/>
                </a:solidFill>
              </a:endParaRPr>
            </a:p>
            <a:p>
              <a:pPr eaLnBrk="0" hangingPunct="0">
                <a:spcBef>
                  <a:spcPct val="50000"/>
                </a:spcBef>
              </a:pPr>
              <a:r>
                <a:rPr lang="en-US" altLang="zh-CN" sz="1430">
                  <a:solidFill>
                    <a:schemeClr val="tx2"/>
                  </a:solidFill>
                </a:rPr>
                <a:t>Decoder</a:t>
              </a:r>
              <a:endParaRPr lang="en-US" altLang="zh-CN" sz="1430">
                <a:solidFill>
                  <a:schemeClr val="tx2"/>
                </a:solidFill>
              </a:endParaRPr>
            </a:p>
          </p:txBody>
        </p:sp>
        <p:sp>
          <p:nvSpPr>
            <p:cNvPr id="59405" name="Text Box 13"/>
            <p:cNvSpPr txBox="true">
              <a:spLocks noChangeArrowheads="true"/>
            </p:cNvSpPr>
            <p:nvPr/>
          </p:nvSpPr>
          <p:spPr bwMode="auto">
            <a:xfrm>
              <a:off x="0" y="0"/>
              <a:ext cx="864" cy="539"/>
            </a:xfrm>
            <a:prstGeom prst="rect">
              <a:avLst/>
            </a:prstGeom>
            <a:solidFill>
              <a:schemeClr val="bg1"/>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solidFill>
                    <a:schemeClr val="tx2"/>
                  </a:solidFill>
                </a:rPr>
                <a:t>Instruction</a:t>
              </a:r>
              <a:endParaRPr lang="en-US" altLang="zh-CN" sz="1430">
                <a:solidFill>
                  <a:schemeClr val="tx2"/>
                </a:solidFill>
              </a:endParaRPr>
            </a:p>
            <a:p>
              <a:pPr eaLnBrk="0" hangingPunct="0">
                <a:spcBef>
                  <a:spcPct val="50000"/>
                </a:spcBef>
              </a:pPr>
              <a:r>
                <a:rPr lang="en-US" altLang="zh-CN" sz="1430">
                  <a:solidFill>
                    <a:schemeClr val="tx2"/>
                  </a:solidFill>
                </a:rPr>
                <a:t>Decoder</a:t>
              </a:r>
              <a:endParaRPr lang="en-US" altLang="zh-CN" sz="1430">
                <a:solidFill>
                  <a:schemeClr val="tx2"/>
                </a:solidFill>
              </a:endParaRPr>
            </a:p>
          </p:txBody>
        </p:sp>
      </p:grpSp>
      <p:sp>
        <p:nvSpPr>
          <p:cNvPr id="59406" name="Line 14"/>
          <p:cNvSpPr>
            <a:spLocks noChangeShapeType="true"/>
          </p:cNvSpPr>
          <p:nvPr/>
        </p:nvSpPr>
        <p:spPr bwMode="auto">
          <a:xfrm>
            <a:off x="1555085" y="3236190"/>
            <a:ext cx="0" cy="1028322"/>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07" name="Line 15"/>
          <p:cNvSpPr>
            <a:spLocks noChangeShapeType="true"/>
          </p:cNvSpPr>
          <p:nvPr/>
        </p:nvSpPr>
        <p:spPr bwMode="auto">
          <a:xfrm flipV="true">
            <a:off x="2393117" y="3921738"/>
            <a:ext cx="0" cy="342774"/>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grpSp>
        <p:nvGrpSpPr>
          <p:cNvPr id="59408" name="Group 16"/>
          <p:cNvGrpSpPr/>
          <p:nvPr/>
        </p:nvGrpSpPr>
        <p:grpSpPr bwMode="auto">
          <a:xfrm>
            <a:off x="3164359" y="4322481"/>
            <a:ext cx="1362274" cy="514161"/>
            <a:chOff x="0" y="0"/>
            <a:chExt cx="858" cy="432"/>
          </a:xfrm>
        </p:grpSpPr>
        <p:sp>
          <p:nvSpPr>
            <p:cNvPr id="59409" name="Rectangle 17"/>
            <p:cNvSpPr>
              <a:spLocks noChangeArrowheads="true"/>
            </p:cNvSpPr>
            <p:nvPr/>
          </p:nvSpPr>
          <p:spPr bwMode="auto">
            <a:xfrm>
              <a:off x="48" y="48"/>
              <a:ext cx="810" cy="384"/>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10" name="Text Box 18"/>
            <p:cNvSpPr txBox="true">
              <a:spLocks noChangeArrowheads="true"/>
            </p:cNvSpPr>
            <p:nvPr/>
          </p:nvSpPr>
          <p:spPr bwMode="auto">
            <a:xfrm>
              <a:off x="0" y="0"/>
              <a:ext cx="816" cy="406"/>
            </a:xfrm>
            <a:prstGeom prst="rect">
              <a:avLst/>
            </a:prstGeom>
            <a:solidFill>
              <a:schemeClr val="bg1"/>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solidFill>
                    <a:schemeClr val="tx2"/>
                  </a:solidFill>
                </a:rPr>
                <a:t>Register Alias Table</a:t>
              </a:r>
              <a:endParaRPr lang="en-US" altLang="zh-CN" sz="1270">
                <a:solidFill>
                  <a:schemeClr val="tx2"/>
                </a:solidFill>
              </a:endParaRPr>
            </a:p>
          </p:txBody>
        </p:sp>
      </p:grpSp>
      <p:grpSp>
        <p:nvGrpSpPr>
          <p:cNvPr id="59411" name="Group 19"/>
          <p:cNvGrpSpPr/>
          <p:nvPr/>
        </p:nvGrpSpPr>
        <p:grpSpPr bwMode="auto">
          <a:xfrm>
            <a:off x="3306761" y="5179417"/>
            <a:ext cx="1067388" cy="288052"/>
            <a:chOff x="0" y="0"/>
            <a:chExt cx="858" cy="435"/>
          </a:xfrm>
        </p:grpSpPr>
        <p:sp>
          <p:nvSpPr>
            <p:cNvPr id="59412" name="Rectangle 20"/>
            <p:cNvSpPr>
              <a:spLocks noChangeArrowheads="true"/>
            </p:cNvSpPr>
            <p:nvPr/>
          </p:nvSpPr>
          <p:spPr bwMode="auto">
            <a:xfrm>
              <a:off x="48" y="48"/>
              <a:ext cx="810" cy="384"/>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13" name="Text Box 21"/>
            <p:cNvSpPr txBox="true">
              <a:spLocks noChangeArrowheads="true"/>
            </p:cNvSpPr>
            <p:nvPr/>
          </p:nvSpPr>
          <p:spPr bwMode="auto">
            <a:xfrm>
              <a:off x="0" y="0"/>
              <a:ext cx="816" cy="435"/>
            </a:xfrm>
            <a:prstGeom prst="rect">
              <a:avLst/>
            </a:prstGeom>
            <a:solidFill>
              <a:schemeClr val="bg1"/>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solidFill>
                    <a:schemeClr val="tx2"/>
                  </a:solidFill>
                </a:rPr>
                <a:t>Allocator</a:t>
              </a:r>
              <a:endParaRPr lang="en-US" altLang="zh-CN" sz="1270">
                <a:solidFill>
                  <a:schemeClr val="tx2"/>
                </a:solidFill>
              </a:endParaRPr>
            </a:p>
          </p:txBody>
        </p:sp>
      </p:grpSp>
      <p:sp>
        <p:nvSpPr>
          <p:cNvPr id="59414" name="Line 22"/>
          <p:cNvSpPr>
            <a:spLocks noChangeShapeType="true"/>
          </p:cNvSpPr>
          <p:nvPr/>
        </p:nvSpPr>
        <p:spPr bwMode="auto">
          <a:xfrm flipV="true">
            <a:off x="3764213" y="4836642"/>
            <a:ext cx="0" cy="342774"/>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15" name="Line 23"/>
          <p:cNvSpPr>
            <a:spLocks noChangeShapeType="true"/>
          </p:cNvSpPr>
          <p:nvPr/>
        </p:nvSpPr>
        <p:spPr bwMode="auto">
          <a:xfrm>
            <a:off x="3764214" y="5064738"/>
            <a:ext cx="990516" cy="0"/>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16" name="Line 24"/>
          <p:cNvSpPr>
            <a:spLocks noChangeShapeType="true"/>
          </p:cNvSpPr>
          <p:nvPr/>
        </p:nvSpPr>
        <p:spPr bwMode="auto">
          <a:xfrm flipV="true">
            <a:off x="4754729" y="4607287"/>
            <a:ext cx="0" cy="457452"/>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grpSp>
        <p:nvGrpSpPr>
          <p:cNvPr id="59417" name="Group 25"/>
          <p:cNvGrpSpPr/>
          <p:nvPr/>
        </p:nvGrpSpPr>
        <p:grpSpPr bwMode="auto">
          <a:xfrm>
            <a:off x="1258939" y="5179416"/>
            <a:ext cx="1362274" cy="514161"/>
            <a:chOff x="0" y="0"/>
            <a:chExt cx="858" cy="432"/>
          </a:xfrm>
        </p:grpSpPr>
        <p:sp>
          <p:nvSpPr>
            <p:cNvPr id="59418" name="Rectangle 26"/>
            <p:cNvSpPr>
              <a:spLocks noChangeArrowheads="true"/>
            </p:cNvSpPr>
            <p:nvPr/>
          </p:nvSpPr>
          <p:spPr bwMode="auto">
            <a:xfrm>
              <a:off x="48" y="48"/>
              <a:ext cx="810" cy="384"/>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19" name="Text Box 27"/>
            <p:cNvSpPr txBox="true">
              <a:spLocks noChangeArrowheads="true"/>
            </p:cNvSpPr>
            <p:nvPr/>
          </p:nvSpPr>
          <p:spPr bwMode="auto">
            <a:xfrm>
              <a:off x="0" y="0"/>
              <a:ext cx="816" cy="406"/>
            </a:xfrm>
            <a:prstGeom prst="rect">
              <a:avLst/>
            </a:prstGeom>
            <a:solidFill>
              <a:schemeClr val="bg1"/>
            </a:solidFill>
            <a:ln w="12700" cmpd="sng">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solidFill>
                    <a:schemeClr val="tx2"/>
                  </a:solidFill>
                </a:rPr>
                <a:t>Microcode Sequencer</a:t>
              </a:r>
              <a:endParaRPr lang="en-US" altLang="zh-CN" sz="1270">
                <a:solidFill>
                  <a:schemeClr val="tx2"/>
                </a:solidFill>
              </a:endParaRPr>
            </a:p>
          </p:txBody>
        </p:sp>
      </p:grpSp>
      <p:sp>
        <p:nvSpPr>
          <p:cNvPr id="59420" name="Line 28"/>
          <p:cNvSpPr>
            <a:spLocks noChangeShapeType="true"/>
          </p:cNvSpPr>
          <p:nvPr/>
        </p:nvSpPr>
        <p:spPr bwMode="auto">
          <a:xfrm>
            <a:off x="1935665" y="4893351"/>
            <a:ext cx="0" cy="286065"/>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1" name="Line 29"/>
          <p:cNvSpPr>
            <a:spLocks noChangeShapeType="true"/>
          </p:cNvSpPr>
          <p:nvPr/>
        </p:nvSpPr>
        <p:spPr bwMode="auto">
          <a:xfrm>
            <a:off x="2545601" y="4607286"/>
            <a:ext cx="608676"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2" name="Line 30"/>
          <p:cNvSpPr>
            <a:spLocks noChangeShapeType="true"/>
          </p:cNvSpPr>
          <p:nvPr/>
        </p:nvSpPr>
        <p:spPr bwMode="auto">
          <a:xfrm>
            <a:off x="2850569" y="4607286"/>
            <a:ext cx="0" cy="686809"/>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3" name="Line 31"/>
          <p:cNvSpPr>
            <a:spLocks noChangeShapeType="true"/>
          </p:cNvSpPr>
          <p:nvPr/>
        </p:nvSpPr>
        <p:spPr bwMode="auto">
          <a:xfrm>
            <a:off x="2850569" y="5294095"/>
            <a:ext cx="456192"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4" name="Line 32"/>
          <p:cNvSpPr>
            <a:spLocks noChangeShapeType="true"/>
          </p:cNvSpPr>
          <p:nvPr/>
        </p:nvSpPr>
        <p:spPr bwMode="auto">
          <a:xfrm>
            <a:off x="5136569" y="4778673"/>
            <a:ext cx="0" cy="686809"/>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5" name="Line 33"/>
          <p:cNvSpPr>
            <a:spLocks noChangeShapeType="true"/>
          </p:cNvSpPr>
          <p:nvPr/>
        </p:nvSpPr>
        <p:spPr bwMode="auto">
          <a:xfrm>
            <a:off x="5136569" y="4778673"/>
            <a:ext cx="533064"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6" name="Line 34"/>
          <p:cNvSpPr>
            <a:spLocks noChangeShapeType="true"/>
          </p:cNvSpPr>
          <p:nvPr/>
        </p:nvSpPr>
        <p:spPr bwMode="auto">
          <a:xfrm>
            <a:off x="5136569" y="5465481"/>
            <a:ext cx="533064"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27" name="Rectangle 35"/>
          <p:cNvSpPr>
            <a:spLocks noChangeArrowheads="true"/>
          </p:cNvSpPr>
          <p:nvPr/>
        </p:nvSpPr>
        <p:spPr bwMode="auto">
          <a:xfrm>
            <a:off x="5745245" y="4721964"/>
            <a:ext cx="1287923" cy="457452"/>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28" name="Text Box 36"/>
          <p:cNvSpPr txBox="true">
            <a:spLocks noChangeArrowheads="true"/>
          </p:cNvSpPr>
          <p:nvPr/>
        </p:nvSpPr>
        <p:spPr bwMode="auto">
          <a:xfrm>
            <a:off x="5669633" y="4665256"/>
            <a:ext cx="1295484" cy="483209"/>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Reservation Station</a:t>
            </a:r>
            <a:endParaRPr lang="en-US" altLang="zh-CN" sz="1270"/>
          </a:p>
        </p:txBody>
      </p:sp>
      <p:sp>
        <p:nvSpPr>
          <p:cNvPr id="59429" name="Rectangle 37"/>
          <p:cNvSpPr>
            <a:spLocks noChangeArrowheads="true"/>
          </p:cNvSpPr>
          <p:nvPr/>
        </p:nvSpPr>
        <p:spPr bwMode="auto">
          <a:xfrm>
            <a:off x="5745245" y="5236125"/>
            <a:ext cx="1287923" cy="457452"/>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30" name="Text Box 38"/>
          <p:cNvSpPr txBox="true">
            <a:spLocks noChangeArrowheads="true"/>
          </p:cNvSpPr>
          <p:nvPr/>
        </p:nvSpPr>
        <p:spPr bwMode="auto">
          <a:xfrm>
            <a:off x="5669633" y="5179416"/>
            <a:ext cx="1295484" cy="287771"/>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ROB &amp; Retire RF</a:t>
            </a:r>
            <a:endParaRPr lang="en-US" altLang="zh-CN" sz="1270"/>
          </a:p>
        </p:txBody>
      </p:sp>
      <p:grpSp>
        <p:nvGrpSpPr>
          <p:cNvPr id="59431" name="Group 39"/>
          <p:cNvGrpSpPr/>
          <p:nvPr/>
        </p:nvGrpSpPr>
        <p:grpSpPr bwMode="auto">
          <a:xfrm>
            <a:off x="5745245" y="2778738"/>
            <a:ext cx="838032" cy="368958"/>
            <a:chOff x="0" y="0"/>
            <a:chExt cx="528" cy="310"/>
          </a:xfrm>
        </p:grpSpPr>
        <p:sp>
          <p:nvSpPr>
            <p:cNvPr id="59432" name="Text Box 40"/>
            <p:cNvSpPr txBox="true">
              <a:spLocks noChangeArrowheads="true"/>
            </p:cNvSpPr>
            <p:nvPr/>
          </p:nvSpPr>
          <p:spPr bwMode="auto">
            <a:xfrm>
              <a:off x="48" y="48"/>
              <a:ext cx="480" cy="262"/>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30"/>
            </a:p>
          </p:txBody>
        </p:sp>
        <p:sp>
          <p:nvSpPr>
            <p:cNvPr id="59433" name="Text Box 41"/>
            <p:cNvSpPr txBox="true">
              <a:spLocks noChangeArrowheads="true"/>
            </p:cNvSpPr>
            <p:nvPr/>
          </p:nvSpPr>
          <p:spPr bwMode="auto">
            <a:xfrm>
              <a:off x="0" y="0"/>
              <a:ext cx="480" cy="262"/>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t>AGU</a:t>
              </a:r>
              <a:endParaRPr lang="en-US" altLang="zh-CN" sz="1430"/>
            </a:p>
          </p:txBody>
        </p:sp>
      </p:grpSp>
      <p:grpSp>
        <p:nvGrpSpPr>
          <p:cNvPr id="59434" name="Group 42"/>
          <p:cNvGrpSpPr/>
          <p:nvPr/>
        </p:nvGrpSpPr>
        <p:grpSpPr bwMode="auto">
          <a:xfrm>
            <a:off x="5745245" y="3112690"/>
            <a:ext cx="838032" cy="368958"/>
            <a:chOff x="0" y="0"/>
            <a:chExt cx="528" cy="310"/>
          </a:xfrm>
        </p:grpSpPr>
        <p:sp>
          <p:nvSpPr>
            <p:cNvPr id="59435" name="Text Box 43"/>
            <p:cNvSpPr txBox="true">
              <a:spLocks noChangeArrowheads="true"/>
            </p:cNvSpPr>
            <p:nvPr/>
          </p:nvSpPr>
          <p:spPr bwMode="auto">
            <a:xfrm>
              <a:off x="48" y="48"/>
              <a:ext cx="480" cy="262"/>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30"/>
            </a:p>
          </p:txBody>
        </p:sp>
        <p:sp>
          <p:nvSpPr>
            <p:cNvPr id="59436" name="Text Box 44"/>
            <p:cNvSpPr txBox="true">
              <a:spLocks noChangeArrowheads="true"/>
            </p:cNvSpPr>
            <p:nvPr/>
          </p:nvSpPr>
          <p:spPr bwMode="auto">
            <a:xfrm>
              <a:off x="0" y="0"/>
              <a:ext cx="480" cy="242"/>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MMX</a:t>
              </a:r>
              <a:endParaRPr lang="en-US" altLang="zh-CN" sz="1270"/>
            </a:p>
          </p:txBody>
        </p:sp>
      </p:grpSp>
      <p:sp>
        <p:nvSpPr>
          <p:cNvPr id="59437" name="Text Box 45"/>
          <p:cNvSpPr txBox="true">
            <a:spLocks noChangeArrowheads="true"/>
          </p:cNvSpPr>
          <p:nvPr/>
        </p:nvSpPr>
        <p:spPr bwMode="auto">
          <a:xfrm>
            <a:off x="5822117" y="3455465"/>
            <a:ext cx="913644" cy="263277"/>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10">
                <a:solidFill>
                  <a:schemeClr val="bg2"/>
                </a:solidFill>
              </a:rPr>
              <a:t>IEU/JEU</a:t>
            </a:r>
            <a:endParaRPr lang="en-US" altLang="zh-CN" sz="1110">
              <a:solidFill>
                <a:schemeClr val="bg2"/>
              </a:solidFill>
            </a:endParaRPr>
          </a:p>
        </p:txBody>
      </p:sp>
      <p:sp>
        <p:nvSpPr>
          <p:cNvPr id="59438" name="Text Box 46"/>
          <p:cNvSpPr txBox="true">
            <a:spLocks noChangeArrowheads="true"/>
          </p:cNvSpPr>
          <p:nvPr/>
        </p:nvSpPr>
        <p:spPr bwMode="auto">
          <a:xfrm>
            <a:off x="5745246" y="3397496"/>
            <a:ext cx="914904" cy="263277"/>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10"/>
              <a:t>IEU/JEU</a:t>
            </a:r>
            <a:endParaRPr lang="en-US" altLang="zh-CN" sz="1110"/>
          </a:p>
        </p:txBody>
      </p:sp>
      <p:grpSp>
        <p:nvGrpSpPr>
          <p:cNvPr id="59439" name="Group 47"/>
          <p:cNvGrpSpPr/>
          <p:nvPr/>
        </p:nvGrpSpPr>
        <p:grpSpPr bwMode="auto">
          <a:xfrm>
            <a:off x="5745245" y="3693642"/>
            <a:ext cx="838032" cy="368958"/>
            <a:chOff x="0" y="0"/>
            <a:chExt cx="528" cy="310"/>
          </a:xfrm>
        </p:grpSpPr>
        <p:sp>
          <p:nvSpPr>
            <p:cNvPr id="59440" name="Text Box 48"/>
            <p:cNvSpPr txBox="true">
              <a:spLocks noChangeArrowheads="true"/>
            </p:cNvSpPr>
            <p:nvPr/>
          </p:nvSpPr>
          <p:spPr bwMode="auto">
            <a:xfrm>
              <a:off x="48" y="48"/>
              <a:ext cx="480" cy="262"/>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30"/>
            </a:p>
          </p:txBody>
        </p:sp>
        <p:sp>
          <p:nvSpPr>
            <p:cNvPr id="59441" name="Text Box 49"/>
            <p:cNvSpPr txBox="true">
              <a:spLocks noChangeArrowheads="true"/>
            </p:cNvSpPr>
            <p:nvPr/>
          </p:nvSpPr>
          <p:spPr bwMode="auto">
            <a:xfrm>
              <a:off x="0" y="0"/>
              <a:ext cx="480" cy="262"/>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t>FEU</a:t>
              </a:r>
              <a:endParaRPr lang="en-US" altLang="zh-CN" sz="1430"/>
            </a:p>
          </p:txBody>
        </p:sp>
      </p:grpSp>
      <p:grpSp>
        <p:nvGrpSpPr>
          <p:cNvPr id="59442" name="Group 50"/>
          <p:cNvGrpSpPr/>
          <p:nvPr/>
        </p:nvGrpSpPr>
        <p:grpSpPr bwMode="auto">
          <a:xfrm>
            <a:off x="5745245" y="4093125"/>
            <a:ext cx="838032" cy="368958"/>
            <a:chOff x="0" y="0"/>
            <a:chExt cx="528" cy="310"/>
          </a:xfrm>
        </p:grpSpPr>
        <p:sp>
          <p:nvSpPr>
            <p:cNvPr id="59443" name="Text Box 51"/>
            <p:cNvSpPr txBox="true">
              <a:spLocks noChangeArrowheads="true"/>
            </p:cNvSpPr>
            <p:nvPr/>
          </p:nvSpPr>
          <p:spPr bwMode="auto">
            <a:xfrm>
              <a:off x="48" y="48"/>
              <a:ext cx="480" cy="262"/>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30"/>
            </a:p>
          </p:txBody>
        </p:sp>
        <p:sp>
          <p:nvSpPr>
            <p:cNvPr id="59444" name="Text Box 52"/>
            <p:cNvSpPr txBox="true">
              <a:spLocks noChangeArrowheads="true"/>
            </p:cNvSpPr>
            <p:nvPr/>
          </p:nvSpPr>
          <p:spPr bwMode="auto">
            <a:xfrm>
              <a:off x="0" y="0"/>
              <a:ext cx="480" cy="262"/>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30"/>
                <a:t>MIU</a:t>
              </a:r>
              <a:endParaRPr lang="en-US" altLang="zh-CN" sz="1430"/>
            </a:p>
          </p:txBody>
        </p:sp>
      </p:grpSp>
      <p:grpSp>
        <p:nvGrpSpPr>
          <p:cNvPr id="59445" name="Group 53"/>
          <p:cNvGrpSpPr/>
          <p:nvPr/>
        </p:nvGrpSpPr>
        <p:grpSpPr bwMode="auto">
          <a:xfrm>
            <a:off x="5440277" y="2207868"/>
            <a:ext cx="1363535" cy="459360"/>
            <a:chOff x="0" y="0"/>
            <a:chExt cx="858" cy="435"/>
          </a:xfrm>
        </p:grpSpPr>
        <p:sp>
          <p:nvSpPr>
            <p:cNvPr id="59446" name="Rectangle 54"/>
            <p:cNvSpPr>
              <a:spLocks noChangeArrowheads="true"/>
            </p:cNvSpPr>
            <p:nvPr/>
          </p:nvSpPr>
          <p:spPr bwMode="auto">
            <a:xfrm>
              <a:off x="48" y="48"/>
              <a:ext cx="810" cy="384"/>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47" name="Text Box 55"/>
            <p:cNvSpPr txBox="true">
              <a:spLocks noChangeArrowheads="true"/>
            </p:cNvSpPr>
            <p:nvPr/>
          </p:nvSpPr>
          <p:spPr bwMode="auto">
            <a:xfrm>
              <a:off x="0" y="0"/>
              <a:ext cx="816" cy="435"/>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90"/>
                <a:t>Memory Order Buffer</a:t>
              </a:r>
              <a:endParaRPr lang="en-US" altLang="zh-CN" sz="1190"/>
            </a:p>
          </p:txBody>
        </p:sp>
      </p:grpSp>
      <p:sp>
        <p:nvSpPr>
          <p:cNvPr id="59448" name="Line 56"/>
          <p:cNvSpPr>
            <a:spLocks noChangeShapeType="true"/>
          </p:cNvSpPr>
          <p:nvPr/>
        </p:nvSpPr>
        <p:spPr bwMode="auto">
          <a:xfrm flipV="true">
            <a:off x="6202697" y="4550577"/>
            <a:ext cx="0" cy="114678"/>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49" name="Line 57"/>
          <p:cNvSpPr>
            <a:spLocks noChangeShapeType="true"/>
          </p:cNvSpPr>
          <p:nvPr/>
        </p:nvSpPr>
        <p:spPr bwMode="auto">
          <a:xfrm flipH="true">
            <a:off x="5440277" y="4550577"/>
            <a:ext cx="762420" cy="0"/>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50" name="Line 58"/>
          <p:cNvSpPr>
            <a:spLocks noChangeShapeType="true"/>
          </p:cNvSpPr>
          <p:nvPr/>
        </p:nvSpPr>
        <p:spPr bwMode="auto">
          <a:xfrm flipV="true">
            <a:off x="5440277" y="2893417"/>
            <a:ext cx="0" cy="1657161"/>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51" name="Line 59"/>
          <p:cNvSpPr>
            <a:spLocks noChangeShapeType="true"/>
          </p:cNvSpPr>
          <p:nvPr/>
        </p:nvSpPr>
        <p:spPr bwMode="auto">
          <a:xfrm>
            <a:off x="5440278" y="2893416"/>
            <a:ext cx="304968"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52" name="Line 60"/>
          <p:cNvSpPr>
            <a:spLocks noChangeShapeType="true"/>
          </p:cNvSpPr>
          <p:nvPr/>
        </p:nvSpPr>
        <p:spPr bwMode="auto">
          <a:xfrm>
            <a:off x="5440278" y="3236190"/>
            <a:ext cx="304968"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53" name="Line 61"/>
          <p:cNvSpPr>
            <a:spLocks noChangeShapeType="true"/>
          </p:cNvSpPr>
          <p:nvPr/>
        </p:nvSpPr>
        <p:spPr bwMode="auto">
          <a:xfrm>
            <a:off x="5440278" y="3522255"/>
            <a:ext cx="304968"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54" name="Line 62"/>
          <p:cNvSpPr>
            <a:spLocks noChangeShapeType="true"/>
          </p:cNvSpPr>
          <p:nvPr/>
        </p:nvSpPr>
        <p:spPr bwMode="auto">
          <a:xfrm>
            <a:off x="5440278" y="3865029"/>
            <a:ext cx="304968"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55" name="Line 63"/>
          <p:cNvSpPr>
            <a:spLocks noChangeShapeType="true"/>
          </p:cNvSpPr>
          <p:nvPr/>
        </p:nvSpPr>
        <p:spPr bwMode="auto">
          <a:xfrm>
            <a:off x="5440278" y="4264512"/>
            <a:ext cx="304968"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grpSp>
        <p:nvGrpSpPr>
          <p:cNvPr id="59456" name="Group 64"/>
          <p:cNvGrpSpPr/>
          <p:nvPr/>
        </p:nvGrpSpPr>
        <p:grpSpPr bwMode="auto">
          <a:xfrm>
            <a:off x="5440277" y="1579029"/>
            <a:ext cx="1363535" cy="458511"/>
            <a:chOff x="0" y="0"/>
            <a:chExt cx="858" cy="433"/>
          </a:xfrm>
        </p:grpSpPr>
        <p:sp>
          <p:nvSpPr>
            <p:cNvPr id="59457" name="Rectangle 65"/>
            <p:cNvSpPr>
              <a:spLocks noChangeArrowheads="true"/>
            </p:cNvSpPr>
            <p:nvPr/>
          </p:nvSpPr>
          <p:spPr bwMode="auto">
            <a:xfrm>
              <a:off x="48" y="48"/>
              <a:ext cx="810" cy="384"/>
            </a:xfrm>
            <a:prstGeom prst="rect">
              <a:avLst/>
            </a:prstGeom>
            <a:solidFill>
              <a:schemeClr val="tx2"/>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58" name="Text Box 66"/>
            <p:cNvSpPr txBox="true">
              <a:spLocks noChangeArrowheads="true"/>
            </p:cNvSpPr>
            <p:nvPr/>
          </p:nvSpPr>
          <p:spPr bwMode="auto">
            <a:xfrm>
              <a:off x="0" y="0"/>
              <a:ext cx="816" cy="433"/>
            </a:xfrm>
            <a:prstGeom prst="rect">
              <a:avLst/>
            </a:prstGeom>
            <a:solidFill>
              <a:schemeClr val="bg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90"/>
                <a:t>Data Cache Unit (L1) </a:t>
              </a:r>
              <a:endParaRPr lang="en-US" altLang="zh-CN" sz="1190"/>
            </a:p>
          </p:txBody>
        </p:sp>
      </p:grpSp>
      <p:sp>
        <p:nvSpPr>
          <p:cNvPr id="59459" name="Line 67"/>
          <p:cNvSpPr>
            <a:spLocks noChangeShapeType="true"/>
          </p:cNvSpPr>
          <p:nvPr/>
        </p:nvSpPr>
        <p:spPr bwMode="auto">
          <a:xfrm>
            <a:off x="7422569" y="1750416"/>
            <a:ext cx="0" cy="3658356"/>
          </a:xfrm>
          <a:prstGeom prst="line">
            <a:avLst/>
          </a:prstGeom>
          <a:noFill/>
          <a:ln w="571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0" name="Line 68"/>
          <p:cNvSpPr>
            <a:spLocks noChangeShapeType="true"/>
          </p:cNvSpPr>
          <p:nvPr/>
        </p:nvSpPr>
        <p:spPr bwMode="auto">
          <a:xfrm flipH="true">
            <a:off x="6965117" y="5350803"/>
            <a:ext cx="457452"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1" name="Line 69"/>
          <p:cNvSpPr>
            <a:spLocks noChangeShapeType="true"/>
          </p:cNvSpPr>
          <p:nvPr/>
        </p:nvSpPr>
        <p:spPr bwMode="auto">
          <a:xfrm flipH="true">
            <a:off x="6965117" y="4950060"/>
            <a:ext cx="457452"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2" name="Line 70"/>
          <p:cNvSpPr>
            <a:spLocks noChangeShapeType="true"/>
          </p:cNvSpPr>
          <p:nvPr/>
        </p:nvSpPr>
        <p:spPr bwMode="auto">
          <a:xfrm>
            <a:off x="4526633" y="4607286"/>
            <a:ext cx="609936"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3" name="Line 71"/>
          <p:cNvSpPr>
            <a:spLocks noChangeShapeType="true"/>
          </p:cNvSpPr>
          <p:nvPr/>
        </p:nvSpPr>
        <p:spPr bwMode="auto">
          <a:xfrm>
            <a:off x="5136569" y="4607286"/>
            <a:ext cx="0" cy="22935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4" name="Line 72"/>
          <p:cNvSpPr>
            <a:spLocks noChangeShapeType="true"/>
          </p:cNvSpPr>
          <p:nvPr/>
        </p:nvSpPr>
        <p:spPr bwMode="auto">
          <a:xfrm flipV="true">
            <a:off x="6050213" y="2664061"/>
            <a:ext cx="0" cy="114678"/>
          </a:xfrm>
          <a:prstGeom prst="line">
            <a:avLst/>
          </a:prstGeom>
          <a:noFill/>
          <a:ln w="127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5" name="Line 73"/>
          <p:cNvSpPr>
            <a:spLocks noChangeShapeType="true"/>
          </p:cNvSpPr>
          <p:nvPr/>
        </p:nvSpPr>
        <p:spPr bwMode="auto">
          <a:xfrm flipV="true">
            <a:off x="6127085" y="2036481"/>
            <a:ext cx="0" cy="171387"/>
          </a:xfrm>
          <a:prstGeom prst="line">
            <a:avLst/>
          </a:prstGeom>
          <a:noFill/>
          <a:ln w="127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6" name="Line 74"/>
          <p:cNvSpPr>
            <a:spLocks noChangeShapeType="true"/>
          </p:cNvSpPr>
          <p:nvPr/>
        </p:nvSpPr>
        <p:spPr bwMode="auto">
          <a:xfrm>
            <a:off x="6812633" y="1807125"/>
            <a:ext cx="609936"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7" name="Line 75"/>
          <p:cNvSpPr>
            <a:spLocks noChangeShapeType="true"/>
          </p:cNvSpPr>
          <p:nvPr/>
        </p:nvSpPr>
        <p:spPr bwMode="auto">
          <a:xfrm>
            <a:off x="6583277" y="2950125"/>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8" name="Line 76"/>
          <p:cNvSpPr>
            <a:spLocks noChangeShapeType="true"/>
          </p:cNvSpPr>
          <p:nvPr/>
        </p:nvSpPr>
        <p:spPr bwMode="auto">
          <a:xfrm>
            <a:off x="6583277" y="3292899"/>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69" name="Line 77"/>
          <p:cNvSpPr>
            <a:spLocks noChangeShapeType="true"/>
          </p:cNvSpPr>
          <p:nvPr/>
        </p:nvSpPr>
        <p:spPr bwMode="auto">
          <a:xfrm>
            <a:off x="6583277" y="3865029"/>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0" name="Line 78"/>
          <p:cNvSpPr>
            <a:spLocks noChangeShapeType="true"/>
          </p:cNvSpPr>
          <p:nvPr/>
        </p:nvSpPr>
        <p:spPr bwMode="auto">
          <a:xfrm>
            <a:off x="6583277" y="4264512"/>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1" name="Line 79"/>
          <p:cNvSpPr>
            <a:spLocks noChangeShapeType="true"/>
          </p:cNvSpPr>
          <p:nvPr/>
        </p:nvSpPr>
        <p:spPr bwMode="auto">
          <a:xfrm>
            <a:off x="6735761" y="3578964"/>
            <a:ext cx="686808"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2" name="Line 80"/>
          <p:cNvSpPr>
            <a:spLocks noChangeShapeType="true"/>
          </p:cNvSpPr>
          <p:nvPr/>
        </p:nvSpPr>
        <p:spPr bwMode="auto">
          <a:xfrm flipH="true">
            <a:off x="4602245" y="1807125"/>
            <a:ext cx="838032" cy="0"/>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3" name="Line 81"/>
          <p:cNvSpPr>
            <a:spLocks noChangeShapeType="true"/>
          </p:cNvSpPr>
          <p:nvPr/>
        </p:nvSpPr>
        <p:spPr bwMode="auto">
          <a:xfrm>
            <a:off x="4602245" y="1807125"/>
            <a:ext cx="0" cy="685548"/>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4" name="Line 82"/>
          <p:cNvSpPr>
            <a:spLocks noChangeShapeType="true"/>
          </p:cNvSpPr>
          <p:nvPr/>
        </p:nvSpPr>
        <p:spPr bwMode="auto">
          <a:xfrm flipH="true">
            <a:off x="3383633" y="2492673"/>
            <a:ext cx="1218612"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5" name="Line 83"/>
          <p:cNvSpPr>
            <a:spLocks noChangeShapeType="true"/>
          </p:cNvSpPr>
          <p:nvPr/>
        </p:nvSpPr>
        <p:spPr bwMode="auto">
          <a:xfrm flipV="true">
            <a:off x="1935665" y="1808386"/>
            <a:ext cx="0" cy="57087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6" name="Line 84"/>
          <p:cNvSpPr>
            <a:spLocks noChangeShapeType="true"/>
          </p:cNvSpPr>
          <p:nvPr/>
        </p:nvSpPr>
        <p:spPr bwMode="auto">
          <a:xfrm>
            <a:off x="792665" y="1754197"/>
            <a:ext cx="2438484" cy="0"/>
          </a:xfrm>
          <a:prstGeom prst="line">
            <a:avLst/>
          </a:pr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7" name="Line 85"/>
          <p:cNvSpPr>
            <a:spLocks noChangeShapeType="true"/>
          </p:cNvSpPr>
          <p:nvPr/>
        </p:nvSpPr>
        <p:spPr bwMode="auto">
          <a:xfrm>
            <a:off x="564569" y="2078068"/>
            <a:ext cx="3809580" cy="0"/>
          </a:xfrm>
          <a:prstGeom prst="line">
            <a:avLst/>
          </a:prstGeom>
          <a:noFill/>
          <a:ln w="28575" cmpd="sng">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8" name="Line 86"/>
          <p:cNvSpPr>
            <a:spLocks noChangeShapeType="true"/>
          </p:cNvSpPr>
          <p:nvPr/>
        </p:nvSpPr>
        <p:spPr bwMode="auto">
          <a:xfrm flipH="true">
            <a:off x="4343905" y="1591632"/>
            <a:ext cx="12602" cy="486437"/>
          </a:xfrm>
          <a:prstGeom prst="line">
            <a:avLst/>
          </a:prstGeom>
          <a:noFill/>
          <a:ln w="28575" cmpd="sng">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79" name="Text Box 87"/>
          <p:cNvSpPr txBox="true">
            <a:spLocks noChangeArrowheads="true"/>
          </p:cNvSpPr>
          <p:nvPr/>
        </p:nvSpPr>
        <p:spPr bwMode="auto">
          <a:xfrm>
            <a:off x="410825" y="1754197"/>
            <a:ext cx="1093569"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latin typeface="Georgia" panose="02040502050405020303" pitchFamily="18" charset="0"/>
              </a:rPr>
              <a:t>External bus</a:t>
            </a:r>
            <a:endParaRPr lang="en-US" altLang="zh-CN" sz="1270">
              <a:latin typeface="Georgia" panose="02040502050405020303" pitchFamily="18" charset="0"/>
            </a:endParaRPr>
          </a:p>
        </p:txBody>
      </p:sp>
      <p:sp>
        <p:nvSpPr>
          <p:cNvPr id="59480" name="Text Box 88"/>
          <p:cNvSpPr txBox="true">
            <a:spLocks noChangeArrowheads="true"/>
          </p:cNvSpPr>
          <p:nvPr/>
        </p:nvSpPr>
        <p:spPr bwMode="auto">
          <a:xfrm>
            <a:off x="2468729" y="1807125"/>
            <a:ext cx="1255472"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0000"/>
                </a:solidFill>
                <a:latin typeface="Georgia" panose="02040502050405020303" pitchFamily="18" charset="0"/>
              </a:rPr>
              <a:t>Chip boundary</a:t>
            </a:r>
            <a:endParaRPr lang="en-US" altLang="zh-CN" sz="1270">
              <a:solidFill>
                <a:srgbClr val="FF0000"/>
              </a:solidFill>
              <a:latin typeface="Georgia" panose="02040502050405020303" pitchFamily="18" charset="0"/>
            </a:endParaRPr>
          </a:p>
        </p:txBody>
      </p:sp>
      <p:sp>
        <p:nvSpPr>
          <p:cNvPr id="59481" name="Line 89"/>
          <p:cNvSpPr>
            <a:spLocks noChangeShapeType="true"/>
          </p:cNvSpPr>
          <p:nvPr/>
        </p:nvSpPr>
        <p:spPr bwMode="auto">
          <a:xfrm flipH="true">
            <a:off x="4297277" y="3636933"/>
            <a:ext cx="1447968" cy="0"/>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82" name="Line 90"/>
          <p:cNvSpPr>
            <a:spLocks noChangeShapeType="true"/>
          </p:cNvSpPr>
          <p:nvPr/>
        </p:nvSpPr>
        <p:spPr bwMode="auto">
          <a:xfrm>
            <a:off x="4297277" y="3636933"/>
            <a:ext cx="0" cy="171387"/>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83" name="Line 91"/>
          <p:cNvSpPr>
            <a:spLocks noChangeShapeType="true"/>
          </p:cNvSpPr>
          <p:nvPr/>
        </p:nvSpPr>
        <p:spPr bwMode="auto">
          <a:xfrm flipH="true">
            <a:off x="3536117" y="3808320"/>
            <a:ext cx="761160"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59484" name="Rectangle 92"/>
          <p:cNvSpPr>
            <a:spLocks noChangeArrowheads="true"/>
          </p:cNvSpPr>
          <p:nvPr/>
        </p:nvSpPr>
        <p:spPr bwMode="auto">
          <a:xfrm>
            <a:off x="945149" y="2893416"/>
            <a:ext cx="2819064" cy="1257678"/>
          </a:xfrm>
          <a:prstGeom prst="rect">
            <a:avLst/>
          </a:prstGeom>
          <a:noFill/>
          <a:ln w="38100" cap="rnd" cmpd="sng">
            <a:solidFill>
              <a:srgbClr val="FF33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30"/>
          </a:p>
        </p:txBody>
      </p:sp>
      <p:sp>
        <p:nvSpPr>
          <p:cNvPr id="59485" name="Rectangle 93"/>
          <p:cNvSpPr>
            <a:spLocks noChangeArrowheads="true"/>
          </p:cNvSpPr>
          <p:nvPr/>
        </p:nvSpPr>
        <p:spPr bwMode="auto">
          <a:xfrm>
            <a:off x="868277" y="4207804"/>
            <a:ext cx="4419516" cy="1543743"/>
          </a:xfrm>
          <a:prstGeom prst="rect">
            <a:avLst/>
          </a:prstGeom>
          <a:noFill/>
          <a:ln w="38100" cap="rnd" cmpd="sng">
            <a:solidFill>
              <a:srgbClr val="660066"/>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86" name="Rectangle 94"/>
          <p:cNvSpPr>
            <a:spLocks noChangeArrowheads="true"/>
          </p:cNvSpPr>
          <p:nvPr/>
        </p:nvSpPr>
        <p:spPr bwMode="auto">
          <a:xfrm>
            <a:off x="5287793" y="2778738"/>
            <a:ext cx="2362873" cy="2972808"/>
          </a:xfrm>
          <a:prstGeom prst="rect">
            <a:avLst/>
          </a:prstGeom>
          <a:noFill/>
          <a:ln w="38100" cap="rnd" cmpd="sng">
            <a:solidFill>
              <a:srgbClr val="0066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87" name="Rectangle 95"/>
          <p:cNvSpPr>
            <a:spLocks noChangeArrowheads="true"/>
          </p:cNvSpPr>
          <p:nvPr/>
        </p:nvSpPr>
        <p:spPr bwMode="auto">
          <a:xfrm>
            <a:off x="5287793" y="1579029"/>
            <a:ext cx="2362873" cy="1143000"/>
          </a:xfrm>
          <a:prstGeom prst="rect">
            <a:avLst/>
          </a:prstGeom>
          <a:noFill/>
          <a:ln w="28575" cap="rnd" cmpd="sng">
            <a:solidFill>
              <a:srgbClr val="008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88" name="Text Box 96"/>
          <p:cNvSpPr txBox="true">
            <a:spLocks noChangeArrowheads="true"/>
          </p:cNvSpPr>
          <p:nvPr/>
        </p:nvSpPr>
        <p:spPr bwMode="auto">
          <a:xfrm>
            <a:off x="395703" y="3454205"/>
            <a:ext cx="771365"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3300"/>
                </a:solidFill>
                <a:latin typeface="Georgia" panose="02040502050405020303" pitchFamily="18" charset="0"/>
              </a:rPr>
              <a:t>Control </a:t>
            </a:r>
            <a:endParaRPr lang="en-US" altLang="zh-CN" sz="1270">
              <a:solidFill>
                <a:srgbClr val="FF3300"/>
              </a:solidFill>
              <a:latin typeface="Georgia" panose="02040502050405020303" pitchFamily="18" charset="0"/>
            </a:endParaRPr>
          </a:p>
          <a:p>
            <a:pPr eaLnBrk="0" hangingPunct="0"/>
            <a:r>
              <a:rPr lang="en-US" altLang="zh-CN" sz="1270">
                <a:solidFill>
                  <a:srgbClr val="FF3300"/>
                </a:solidFill>
                <a:latin typeface="Georgia" panose="02040502050405020303" pitchFamily="18" charset="0"/>
              </a:rPr>
              <a:t>Flow</a:t>
            </a:r>
            <a:endParaRPr lang="en-US" altLang="zh-CN" sz="1270">
              <a:solidFill>
                <a:srgbClr val="FF3300"/>
              </a:solidFill>
              <a:latin typeface="Georgia" panose="02040502050405020303" pitchFamily="18" charset="0"/>
            </a:endParaRPr>
          </a:p>
        </p:txBody>
      </p:sp>
      <p:sp>
        <p:nvSpPr>
          <p:cNvPr id="59489" name="Text Box 97"/>
          <p:cNvSpPr txBox="true">
            <a:spLocks noChangeArrowheads="true"/>
          </p:cNvSpPr>
          <p:nvPr/>
        </p:nvSpPr>
        <p:spPr bwMode="auto">
          <a:xfrm>
            <a:off x="7619160" y="3512175"/>
            <a:ext cx="1298004" cy="67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270">
                <a:solidFill>
                  <a:srgbClr val="0033CC"/>
                </a:solidFill>
                <a:latin typeface="Georgia" panose="02040502050405020303" pitchFamily="18" charset="0"/>
              </a:rPr>
              <a:t>Restricted</a:t>
            </a:r>
            <a:endParaRPr lang="en-US" altLang="zh-CN" sz="1270">
              <a:solidFill>
                <a:srgbClr val="0033CC"/>
              </a:solidFill>
              <a:latin typeface="Georgia" panose="02040502050405020303" pitchFamily="18" charset="0"/>
            </a:endParaRPr>
          </a:p>
          <a:p>
            <a:pPr eaLnBrk="0" hangingPunct="0"/>
            <a:r>
              <a:rPr lang="en-US" altLang="zh-CN" sz="1270">
                <a:solidFill>
                  <a:srgbClr val="0033CC"/>
                </a:solidFill>
                <a:latin typeface="Georgia" panose="02040502050405020303" pitchFamily="18" charset="0"/>
              </a:rPr>
              <a:t>Data</a:t>
            </a:r>
            <a:endParaRPr lang="en-US" altLang="zh-CN" sz="1270">
              <a:solidFill>
                <a:srgbClr val="0033CC"/>
              </a:solidFill>
              <a:latin typeface="Georgia" panose="02040502050405020303" pitchFamily="18" charset="0"/>
            </a:endParaRPr>
          </a:p>
          <a:p>
            <a:pPr eaLnBrk="0" hangingPunct="0"/>
            <a:r>
              <a:rPr lang="en-US" altLang="zh-CN" sz="1270">
                <a:solidFill>
                  <a:srgbClr val="0033CC"/>
                </a:solidFill>
                <a:latin typeface="Georgia" panose="02040502050405020303" pitchFamily="18" charset="0"/>
              </a:rPr>
              <a:t>Flow</a:t>
            </a:r>
            <a:endParaRPr lang="en-US" altLang="zh-CN" sz="1270">
              <a:solidFill>
                <a:srgbClr val="0033CC"/>
              </a:solidFill>
              <a:latin typeface="Georgia" panose="02040502050405020303" pitchFamily="18" charset="0"/>
            </a:endParaRPr>
          </a:p>
        </p:txBody>
      </p:sp>
      <p:sp>
        <p:nvSpPr>
          <p:cNvPr id="59490" name="Text Box 98"/>
          <p:cNvSpPr txBox="true">
            <a:spLocks noChangeArrowheads="true"/>
          </p:cNvSpPr>
          <p:nvPr/>
        </p:nvSpPr>
        <p:spPr bwMode="auto">
          <a:xfrm>
            <a:off x="2393118" y="3921738"/>
            <a:ext cx="1991251"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3300"/>
                </a:solidFill>
                <a:latin typeface="Georgia" panose="02040502050405020303" pitchFamily="18" charset="0"/>
              </a:rPr>
              <a:t>Instruction Fetch Cluster</a:t>
            </a:r>
            <a:endParaRPr lang="en-US" altLang="zh-CN" sz="1270">
              <a:solidFill>
                <a:srgbClr val="FF3300"/>
              </a:solidFill>
              <a:latin typeface="Georgia" panose="02040502050405020303" pitchFamily="18" charset="0"/>
            </a:endParaRPr>
          </a:p>
        </p:txBody>
      </p:sp>
      <p:sp>
        <p:nvSpPr>
          <p:cNvPr id="59491" name="Text Box 99"/>
          <p:cNvSpPr txBox="true">
            <a:spLocks noChangeArrowheads="true"/>
          </p:cNvSpPr>
          <p:nvPr/>
        </p:nvSpPr>
        <p:spPr bwMode="auto">
          <a:xfrm>
            <a:off x="2850569" y="5485645"/>
            <a:ext cx="1117614"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660066"/>
                </a:solidFill>
                <a:latin typeface="Georgia" panose="02040502050405020303" pitchFamily="18" charset="0"/>
              </a:rPr>
              <a:t>Issue Cluster</a:t>
            </a:r>
            <a:endParaRPr lang="en-US" altLang="zh-CN" sz="1270">
              <a:solidFill>
                <a:srgbClr val="660066"/>
              </a:solidFill>
              <a:latin typeface="Georgia" panose="02040502050405020303" pitchFamily="18" charset="0"/>
            </a:endParaRPr>
          </a:p>
        </p:txBody>
      </p:sp>
      <p:sp>
        <p:nvSpPr>
          <p:cNvPr id="59492" name="Text Box 100"/>
          <p:cNvSpPr txBox="true">
            <a:spLocks noChangeArrowheads="true"/>
          </p:cNvSpPr>
          <p:nvPr/>
        </p:nvSpPr>
        <p:spPr bwMode="auto">
          <a:xfrm>
            <a:off x="7619160" y="4685419"/>
            <a:ext cx="1224913"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270">
                <a:solidFill>
                  <a:srgbClr val="0066FF"/>
                </a:solidFill>
                <a:latin typeface="Georgia" panose="02040502050405020303" pitchFamily="18" charset="0"/>
              </a:rPr>
              <a:t>Out-of-order</a:t>
            </a:r>
            <a:endParaRPr lang="en-US" altLang="zh-CN" sz="1270">
              <a:solidFill>
                <a:srgbClr val="0066FF"/>
              </a:solidFill>
              <a:latin typeface="Georgia" panose="02040502050405020303" pitchFamily="18" charset="0"/>
            </a:endParaRPr>
          </a:p>
          <a:p>
            <a:pPr eaLnBrk="0" hangingPunct="0"/>
            <a:r>
              <a:rPr lang="en-US" altLang="zh-CN" sz="1270">
                <a:solidFill>
                  <a:srgbClr val="0066FF"/>
                </a:solidFill>
                <a:latin typeface="Georgia" panose="02040502050405020303" pitchFamily="18" charset="0"/>
              </a:rPr>
              <a:t>Cluster</a:t>
            </a:r>
            <a:endParaRPr lang="en-US" altLang="zh-CN" sz="1270">
              <a:solidFill>
                <a:srgbClr val="0066FF"/>
              </a:solidFill>
              <a:latin typeface="Georgia" panose="02040502050405020303" pitchFamily="18" charset="0"/>
            </a:endParaRPr>
          </a:p>
        </p:txBody>
      </p:sp>
      <p:sp>
        <p:nvSpPr>
          <p:cNvPr id="59493" name="Text Box 101"/>
          <p:cNvSpPr txBox="true">
            <a:spLocks noChangeArrowheads="true"/>
          </p:cNvSpPr>
          <p:nvPr/>
        </p:nvSpPr>
        <p:spPr bwMode="auto">
          <a:xfrm>
            <a:off x="6735761" y="1978512"/>
            <a:ext cx="792205"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008000"/>
                </a:solidFill>
                <a:latin typeface="Georgia" panose="02040502050405020303" pitchFamily="18" charset="0"/>
              </a:rPr>
              <a:t>Memory</a:t>
            </a:r>
            <a:endParaRPr lang="en-US" altLang="zh-CN" sz="1270">
              <a:solidFill>
                <a:srgbClr val="008000"/>
              </a:solidFill>
              <a:latin typeface="Georgia" panose="02040502050405020303" pitchFamily="18" charset="0"/>
            </a:endParaRPr>
          </a:p>
          <a:p>
            <a:pPr eaLnBrk="0" hangingPunct="0"/>
            <a:r>
              <a:rPr lang="en-US" altLang="zh-CN" sz="1270">
                <a:solidFill>
                  <a:srgbClr val="008000"/>
                </a:solidFill>
                <a:latin typeface="Georgia" panose="02040502050405020303" pitchFamily="18" charset="0"/>
              </a:rPr>
              <a:t>Cluster</a:t>
            </a:r>
            <a:endParaRPr lang="en-US" altLang="zh-CN" sz="1270">
              <a:solidFill>
                <a:srgbClr val="008000"/>
              </a:solidFill>
              <a:latin typeface="Georgia" panose="02040502050405020303" pitchFamily="18" charset="0"/>
            </a:endParaRPr>
          </a:p>
        </p:txBody>
      </p:sp>
      <p:sp>
        <p:nvSpPr>
          <p:cNvPr id="59494" name="Rectangle 102"/>
          <p:cNvSpPr>
            <a:spLocks noChangeArrowheads="true"/>
          </p:cNvSpPr>
          <p:nvPr/>
        </p:nvSpPr>
        <p:spPr bwMode="auto">
          <a:xfrm>
            <a:off x="1173246" y="2185184"/>
            <a:ext cx="2286000" cy="594814"/>
          </a:xfrm>
          <a:prstGeom prst="rect">
            <a:avLst/>
          </a:prstGeom>
          <a:noFill/>
          <a:ln w="28575" cmpd="sng">
            <a:solidFill>
              <a:srgbClr val="FF3300"/>
            </a:solidFill>
            <a:prstDash val="dash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59495" name="Text Box 103"/>
          <p:cNvSpPr txBox="true">
            <a:spLocks noChangeArrowheads="true"/>
          </p:cNvSpPr>
          <p:nvPr/>
        </p:nvSpPr>
        <p:spPr bwMode="auto">
          <a:xfrm>
            <a:off x="2316245" y="2207869"/>
            <a:ext cx="1010213"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3300"/>
                </a:solidFill>
                <a:latin typeface="Georgia" panose="02040502050405020303" pitchFamily="18" charset="0"/>
              </a:rPr>
              <a:t>Bus Cluster</a:t>
            </a:r>
            <a:endParaRPr lang="en-US" altLang="zh-CN" sz="1270">
              <a:solidFill>
                <a:srgbClr val="FF3300"/>
              </a:solidFill>
              <a:latin typeface="Georgia" panose="02040502050405020303" pitchFamily="18" charset="0"/>
            </a:endParaRPr>
          </a:p>
        </p:txBody>
      </p:sp>
      <p:sp>
        <p:nvSpPr>
          <p:cNvPr id="2" name="日期占位符 1"/>
          <p:cNvSpPr>
            <a:spLocks noGrp="true"/>
          </p:cNvSpPr>
          <p:nvPr>
            <p:ph type="dt" sz="half" idx="10"/>
          </p:nvPr>
        </p:nvSpPr>
        <p:spPr/>
        <p:txBody>
          <a:bodyPr/>
          <a:lstStyle/>
          <a:p>
            <a:fld id="{1D1D8477-B42D-482E-A26E-D11B3B28F3F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true" noChangeArrowheads="true"/>
          </p:cNvSpPr>
          <p:nvPr>
            <p:ph type="title"/>
          </p:nvPr>
        </p:nvSpPr>
        <p:spPr/>
        <p:txBody>
          <a:bodyPr/>
          <a:lstStyle/>
          <a:p>
            <a:r>
              <a:rPr lang="en-US" altLang="zh-CN"/>
              <a:t>Intel P6 : Stage 1</a:t>
            </a:r>
            <a:endParaRPr lang="en-US" altLang="zh-CN"/>
          </a:p>
        </p:txBody>
      </p:sp>
      <p:sp>
        <p:nvSpPr>
          <p:cNvPr id="60419" name="Rectangle 3"/>
          <p:cNvSpPr>
            <a:spLocks noGrp="true" noChangeArrowheads="true"/>
          </p:cNvSpPr>
          <p:nvPr>
            <p:ph type="body" idx="1"/>
          </p:nvPr>
        </p:nvSpPr>
        <p:spPr/>
        <p:txBody>
          <a:bodyPr/>
          <a:lstStyle/>
          <a:p>
            <a:r>
              <a:rPr lang="en-US" altLang="zh-CN"/>
              <a:t>The instruction fetch unit (IFU) calculates the value of the next PC</a:t>
            </a:r>
            <a:endParaRPr lang="en-US" altLang="zh-CN"/>
          </a:p>
          <a:p>
            <a:r>
              <a:rPr lang="en-US" altLang="zh-CN"/>
              <a:t>The 512 entry BTB helps the IFU choose an instruction address</a:t>
            </a:r>
            <a:endParaRPr lang="en-US" altLang="zh-CN"/>
          </a:p>
          <a:p>
            <a:pPr lvl="1"/>
            <a:r>
              <a:rPr lang="en-US" altLang="zh-CN"/>
              <a:t>If the updated PC points to a recently used branch instruction</a:t>
            </a:r>
            <a:endParaRPr lang="en-US" altLang="zh-CN"/>
          </a:p>
          <a:p>
            <a:pPr lvl="1"/>
            <a:r>
              <a:rPr lang="en-US" altLang="zh-CN"/>
              <a:t>Whether or not that branch is predicted to be taken or not</a:t>
            </a:r>
            <a:endParaRPr lang="en-US" altLang="zh-CN"/>
          </a:p>
        </p:txBody>
      </p:sp>
      <p:sp>
        <p:nvSpPr>
          <p:cNvPr id="2" name="日期占位符 1"/>
          <p:cNvSpPr>
            <a:spLocks noGrp="true"/>
          </p:cNvSpPr>
          <p:nvPr>
            <p:ph type="dt" sz="half" idx="10"/>
          </p:nvPr>
        </p:nvSpPr>
        <p:spPr/>
        <p:txBody>
          <a:bodyPr/>
          <a:lstStyle/>
          <a:p>
            <a:fld id="{31E81B21-1408-425C-8F51-9F9998DB583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true" noChangeArrowheads="true"/>
          </p:cNvSpPr>
          <p:nvPr>
            <p:ph type="title"/>
          </p:nvPr>
        </p:nvSpPr>
        <p:spPr/>
        <p:txBody>
          <a:bodyPr/>
          <a:lstStyle/>
          <a:p>
            <a:r>
              <a:rPr lang="en-US" altLang="zh-CN"/>
              <a:t>Intel P6 : Stages 2-4 1/3</a:t>
            </a:r>
            <a:endParaRPr lang="en-US" altLang="zh-CN"/>
          </a:p>
        </p:txBody>
      </p:sp>
      <p:sp>
        <p:nvSpPr>
          <p:cNvPr id="61443" name="Rectangle 3"/>
          <p:cNvSpPr>
            <a:spLocks noGrp="true" noChangeArrowheads="true"/>
          </p:cNvSpPr>
          <p:nvPr>
            <p:ph type="body" idx="1"/>
          </p:nvPr>
        </p:nvSpPr>
        <p:spPr/>
        <p:txBody>
          <a:bodyPr/>
          <a:lstStyle/>
          <a:p>
            <a:r>
              <a:rPr lang="en-US" altLang="zh-CN"/>
              <a:t>The IFU fetches two cache lines of 128 bits each from the instruction cache during these three stages</a:t>
            </a:r>
            <a:endParaRPr lang="en-US" altLang="zh-CN"/>
          </a:p>
          <a:p>
            <a:r>
              <a:rPr lang="en-US" altLang="zh-CN"/>
              <a:t>I-cache fetches are pipelined with a new instruction line fetch starting on every cycle</a:t>
            </a:r>
            <a:endParaRPr lang="en-US" altLang="zh-CN"/>
          </a:p>
        </p:txBody>
      </p:sp>
      <p:sp>
        <p:nvSpPr>
          <p:cNvPr id="2" name="日期占位符 1"/>
          <p:cNvSpPr>
            <a:spLocks noGrp="true"/>
          </p:cNvSpPr>
          <p:nvPr>
            <p:ph type="dt" sz="half" idx="10"/>
          </p:nvPr>
        </p:nvSpPr>
        <p:spPr/>
        <p:txBody>
          <a:bodyPr/>
          <a:lstStyle/>
          <a:p>
            <a:fld id="{4F2C2631-5E56-4D59-A66C-7AD46BA68DCA}"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true" noChangeArrowheads="true"/>
          </p:cNvSpPr>
          <p:nvPr>
            <p:ph type="title"/>
          </p:nvPr>
        </p:nvSpPr>
        <p:spPr/>
        <p:txBody>
          <a:bodyPr/>
          <a:lstStyle/>
          <a:p>
            <a:r>
              <a:rPr lang="en-US" altLang="zh-CN"/>
              <a:t>Intel P6 : Stages 2-4 2/3</a:t>
            </a:r>
            <a:endParaRPr lang="en-US" altLang="zh-CN"/>
          </a:p>
        </p:txBody>
      </p:sp>
      <p:sp>
        <p:nvSpPr>
          <p:cNvPr id="62467" name="Rectangle 3"/>
          <p:cNvSpPr>
            <a:spLocks noGrp="true" noChangeArrowheads="true"/>
          </p:cNvSpPr>
          <p:nvPr>
            <p:ph type="body" idx="1"/>
          </p:nvPr>
        </p:nvSpPr>
        <p:spPr/>
        <p:txBody>
          <a:bodyPr/>
          <a:lstStyle/>
          <a:p>
            <a:r>
              <a:rPr lang="en-US" altLang="zh-CN"/>
              <a:t>A miss in the 16KB I-cache causes the hardware to go back to the L2 cache</a:t>
            </a:r>
            <a:endParaRPr lang="en-US" altLang="zh-CN"/>
          </a:p>
          <a:p>
            <a:pPr lvl="1"/>
            <a:r>
              <a:rPr lang="en-US" altLang="zh-CN"/>
              <a:t>L2 can fetch 2 x 64 bits every 2 cycles</a:t>
            </a:r>
            <a:endParaRPr lang="en-US" altLang="zh-CN"/>
          </a:p>
          <a:p>
            <a:r>
              <a:rPr lang="en-US" altLang="zh-CN"/>
              <a:t>Two I-cache lines are fetched by the IFU</a:t>
            </a:r>
            <a:endParaRPr lang="en-US" altLang="zh-CN"/>
          </a:p>
          <a:p>
            <a:pPr lvl="1"/>
            <a:r>
              <a:rPr lang="en-US" altLang="zh-CN"/>
              <a:t>The x86 instructions can be long (up to 120 bits) and may wrap from one cache line to another</a:t>
            </a:r>
            <a:endParaRPr lang="en-US" altLang="zh-CN"/>
          </a:p>
        </p:txBody>
      </p:sp>
      <p:sp>
        <p:nvSpPr>
          <p:cNvPr id="2" name="日期占位符 1"/>
          <p:cNvSpPr>
            <a:spLocks noGrp="true"/>
          </p:cNvSpPr>
          <p:nvPr>
            <p:ph type="dt" sz="half" idx="10"/>
          </p:nvPr>
        </p:nvSpPr>
        <p:spPr/>
        <p:txBody>
          <a:bodyPr/>
          <a:lstStyle/>
          <a:p>
            <a:fld id="{6EA4FC18-53F8-4FD7-820D-560331300DFC}"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true" noChangeArrowheads="true"/>
          </p:cNvSpPr>
          <p:nvPr>
            <p:ph type="title"/>
          </p:nvPr>
        </p:nvSpPr>
        <p:spPr/>
        <p:txBody>
          <a:bodyPr/>
          <a:lstStyle/>
          <a:p>
            <a:r>
              <a:rPr lang="en-US" altLang="zh-CN"/>
              <a:t>Intel P6 : Stages 2-4 3/3</a:t>
            </a:r>
            <a:endParaRPr lang="en-US" altLang="zh-CN"/>
          </a:p>
        </p:txBody>
      </p:sp>
      <p:sp>
        <p:nvSpPr>
          <p:cNvPr id="63491" name="Rectangle 3"/>
          <p:cNvSpPr>
            <a:spLocks noGrp="true" noChangeArrowheads="true"/>
          </p:cNvSpPr>
          <p:nvPr>
            <p:ph type="body" idx="1"/>
          </p:nvPr>
        </p:nvSpPr>
        <p:spPr/>
        <p:txBody>
          <a:bodyPr/>
          <a:lstStyle/>
          <a:p>
            <a:r>
              <a:rPr lang="en-US" altLang="zh-CN"/>
              <a:t>The IFU marks the boundary of each instruction</a:t>
            </a:r>
            <a:endParaRPr lang="en-US" altLang="zh-CN"/>
          </a:p>
          <a:p>
            <a:r>
              <a:rPr lang="en-US" altLang="zh-CN"/>
              <a:t>Passes 16 aligned bytes to the decoder</a:t>
            </a:r>
            <a:endParaRPr lang="en-US" altLang="zh-CN"/>
          </a:p>
          <a:p>
            <a:r>
              <a:rPr lang="en-US" altLang="zh-CN"/>
              <a:t>Three decoders, working in parallel, convert x86 instructions into micro-ops</a:t>
            </a:r>
            <a:endParaRPr lang="en-US" altLang="zh-CN"/>
          </a:p>
        </p:txBody>
      </p:sp>
      <p:sp>
        <p:nvSpPr>
          <p:cNvPr id="2" name="日期占位符 1"/>
          <p:cNvSpPr>
            <a:spLocks noGrp="true"/>
          </p:cNvSpPr>
          <p:nvPr>
            <p:ph type="dt" sz="half" idx="10"/>
          </p:nvPr>
        </p:nvSpPr>
        <p:spPr/>
        <p:txBody>
          <a:bodyPr/>
          <a:lstStyle/>
          <a:p>
            <a:fld id="{0ECE15F7-9A6E-45DD-BD01-2AB75F7DEA7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true" noChangeArrowheads="true"/>
          </p:cNvSpPr>
          <p:nvPr>
            <p:ph type="title"/>
          </p:nvPr>
        </p:nvSpPr>
        <p:spPr/>
        <p:txBody>
          <a:bodyPr/>
          <a:lstStyle/>
          <a:p>
            <a:r>
              <a:rPr lang="en-US" altLang="zh-CN"/>
              <a:t>Intel P6 : Stages 5-6 Decoder 1/2</a:t>
            </a:r>
            <a:endParaRPr lang="en-US" altLang="zh-CN"/>
          </a:p>
        </p:txBody>
      </p:sp>
      <p:sp>
        <p:nvSpPr>
          <p:cNvPr id="64515" name="Rectangle 3"/>
          <p:cNvSpPr>
            <a:spLocks noGrp="true" noChangeArrowheads="true"/>
          </p:cNvSpPr>
          <p:nvPr>
            <p:ph type="body" idx="1"/>
          </p:nvPr>
        </p:nvSpPr>
        <p:spPr/>
        <p:txBody>
          <a:bodyPr/>
          <a:lstStyle/>
          <a:p>
            <a:r>
              <a:rPr lang="en-US" altLang="zh-CN"/>
              <a:t>Two decoders handle simple instructions (mostly integer operations) and generate 1 micro-op per cycle</a:t>
            </a:r>
            <a:endParaRPr lang="en-US" altLang="zh-CN"/>
          </a:p>
          <a:p>
            <a:r>
              <a:rPr lang="en-US" altLang="zh-CN"/>
              <a:t>One decoder handles more complex instructions and generates up to 4 micro-ops per cycle</a:t>
            </a:r>
            <a:endParaRPr lang="en-US" altLang="zh-CN"/>
          </a:p>
        </p:txBody>
      </p:sp>
      <p:sp>
        <p:nvSpPr>
          <p:cNvPr id="2" name="日期占位符 1"/>
          <p:cNvSpPr>
            <a:spLocks noGrp="true"/>
          </p:cNvSpPr>
          <p:nvPr>
            <p:ph type="dt" sz="half" idx="10"/>
          </p:nvPr>
        </p:nvSpPr>
        <p:spPr/>
        <p:txBody>
          <a:bodyPr/>
          <a:lstStyle/>
          <a:p>
            <a:fld id="{F55B9375-BAA4-4832-B94A-B0919141703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true" noChangeArrowheads="true"/>
          </p:cNvSpPr>
          <p:nvPr>
            <p:ph type="title"/>
          </p:nvPr>
        </p:nvSpPr>
        <p:spPr/>
        <p:txBody>
          <a:bodyPr/>
          <a:lstStyle/>
          <a:p>
            <a:r>
              <a:rPr lang="en-US" altLang="zh-CN"/>
              <a:t>Intel P6 : Stages 5-6 Decoder 2/2</a:t>
            </a:r>
            <a:endParaRPr lang="en-US" altLang="zh-CN"/>
          </a:p>
        </p:txBody>
      </p:sp>
      <p:sp>
        <p:nvSpPr>
          <p:cNvPr id="65539" name="Rectangle 3"/>
          <p:cNvSpPr>
            <a:spLocks noGrp="true" noChangeArrowheads="true"/>
          </p:cNvSpPr>
          <p:nvPr>
            <p:ph type="body" idx="1"/>
          </p:nvPr>
        </p:nvSpPr>
        <p:spPr/>
        <p:txBody>
          <a:bodyPr/>
          <a:lstStyle/>
          <a:p>
            <a:r>
              <a:rPr lang="en-US" altLang="zh-CN"/>
              <a:t>Attach flags and status bits to prepare for the out-of-order execution</a:t>
            </a:r>
            <a:endParaRPr lang="en-US" altLang="zh-CN"/>
          </a:p>
          <a:p>
            <a:r>
              <a:rPr lang="en-US" altLang="zh-CN"/>
              <a:t>Some x86 instructions are too complex for the decoders </a:t>
            </a:r>
            <a:endParaRPr lang="en-US" altLang="zh-CN"/>
          </a:p>
          <a:p>
            <a:pPr lvl="1"/>
            <a:r>
              <a:rPr lang="en-US" altLang="zh-CN"/>
              <a:t>Passed to the micro-code instruction sequencer, which corresponds to the micro-code ROM in early x86 chips</a:t>
            </a:r>
            <a:endParaRPr lang="en-US" altLang="zh-CN"/>
          </a:p>
        </p:txBody>
      </p:sp>
      <p:sp>
        <p:nvSpPr>
          <p:cNvPr id="2" name="日期占位符 1"/>
          <p:cNvSpPr>
            <a:spLocks noGrp="true"/>
          </p:cNvSpPr>
          <p:nvPr>
            <p:ph type="dt" sz="half" idx="10"/>
          </p:nvPr>
        </p:nvSpPr>
        <p:spPr/>
        <p:txBody>
          <a:bodyPr/>
          <a:lstStyle/>
          <a:p>
            <a:fld id="{6B50341C-CEF1-4276-AB6A-D1316EF8291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true" noChangeArrowheads="true"/>
          </p:cNvSpPr>
          <p:nvPr>
            <p:ph type="title"/>
          </p:nvPr>
        </p:nvSpPr>
        <p:spPr/>
        <p:txBody>
          <a:bodyPr/>
          <a:lstStyle/>
          <a:p>
            <a:r>
              <a:rPr lang="en-US" altLang="zh-CN"/>
              <a:t>Intel P6 : Micro-ops 1/2</a:t>
            </a:r>
            <a:endParaRPr lang="en-US" altLang="zh-CN"/>
          </a:p>
        </p:txBody>
      </p:sp>
      <p:sp>
        <p:nvSpPr>
          <p:cNvPr id="66563" name="Rectangle 3"/>
          <p:cNvSpPr>
            <a:spLocks noGrp="true" noChangeArrowheads="true"/>
          </p:cNvSpPr>
          <p:nvPr>
            <p:ph type="body" idx="1"/>
          </p:nvPr>
        </p:nvSpPr>
        <p:spPr/>
        <p:txBody>
          <a:bodyPr/>
          <a:lstStyle/>
          <a:p>
            <a:r>
              <a:rPr lang="en-US" altLang="zh-CN"/>
              <a:t>Have a fixed length of 118 bits</a:t>
            </a:r>
            <a:endParaRPr lang="en-US" altLang="zh-CN"/>
          </a:p>
          <a:p>
            <a:pPr lvl="1"/>
            <a:r>
              <a:rPr lang="en-US" altLang="zh-CN"/>
              <a:t>A very long instruction?</a:t>
            </a:r>
            <a:endParaRPr lang="en-US" altLang="zh-CN"/>
          </a:p>
          <a:p>
            <a:r>
              <a:rPr lang="en-US" altLang="zh-CN"/>
              <a:t>Contain an operation and three operands </a:t>
            </a:r>
            <a:endParaRPr lang="en-US" altLang="zh-CN"/>
          </a:p>
          <a:p>
            <a:pPr lvl="1"/>
            <a:r>
              <a:rPr lang="en-US" altLang="zh-CN"/>
              <a:t>Two sources and a destination</a:t>
            </a:r>
            <a:endParaRPr lang="en-US" altLang="zh-CN"/>
          </a:p>
          <a:p>
            <a:pPr lvl="1"/>
            <a:r>
              <a:rPr lang="en-US" altLang="zh-CN"/>
              <a:t>Each source and destination field has 32-bits, enough to hold a result</a:t>
            </a:r>
            <a:endParaRPr lang="en-US" altLang="zh-CN"/>
          </a:p>
          <a:p>
            <a:pPr lvl="2"/>
            <a:r>
              <a:rPr lang="en-US" altLang="zh-CN"/>
              <a:t>Like a buffer, or a temporary variable</a:t>
            </a:r>
            <a:endParaRPr lang="en-US" altLang="zh-CN"/>
          </a:p>
        </p:txBody>
      </p:sp>
      <p:sp>
        <p:nvSpPr>
          <p:cNvPr id="2" name="日期占位符 1"/>
          <p:cNvSpPr>
            <a:spLocks noGrp="true"/>
          </p:cNvSpPr>
          <p:nvPr>
            <p:ph type="dt" sz="half" idx="10"/>
          </p:nvPr>
        </p:nvSpPr>
        <p:spPr/>
        <p:txBody>
          <a:bodyPr/>
          <a:lstStyle/>
          <a:p>
            <a:fld id="{91CD7DFE-33C8-445F-8636-0D5863E582E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true" noChangeArrowheads="true"/>
          </p:cNvSpPr>
          <p:nvPr>
            <p:ph type="title"/>
          </p:nvPr>
        </p:nvSpPr>
        <p:spPr/>
        <p:txBody>
          <a:bodyPr/>
          <a:lstStyle/>
          <a:p>
            <a:r>
              <a:rPr lang="en-US" altLang="zh-CN"/>
              <a:t>Intel P6 : Micro-ops 2/2</a:t>
            </a:r>
            <a:endParaRPr lang="en-US" altLang="zh-CN"/>
          </a:p>
        </p:txBody>
      </p:sp>
      <p:sp>
        <p:nvSpPr>
          <p:cNvPr id="67587" name="Rectangle 3"/>
          <p:cNvSpPr>
            <a:spLocks noGrp="true" noChangeArrowheads="true"/>
          </p:cNvSpPr>
          <p:nvPr>
            <p:ph type="body" idx="1"/>
          </p:nvPr>
        </p:nvSpPr>
        <p:spPr/>
        <p:txBody>
          <a:bodyPr/>
          <a:lstStyle/>
          <a:p>
            <a:r>
              <a:rPr lang="en-US" altLang="zh-CN"/>
              <a:t>Use a load/store model</a:t>
            </a:r>
            <a:endParaRPr lang="en-US" altLang="zh-CN"/>
          </a:p>
          <a:p>
            <a:pPr lvl="1"/>
            <a:r>
              <a:rPr lang="en-US" altLang="zh-CN"/>
              <a:t>So an x86 instruction that operates on memory is broken into a sequence of load, ALU, and store micro-ops</a:t>
            </a:r>
            <a:endParaRPr lang="en-US" altLang="zh-CN"/>
          </a:p>
          <a:p>
            <a:r>
              <a:rPr lang="en-US" altLang="zh-CN"/>
              <a:t>Many x86 instructions will translate into a single micro-op</a:t>
            </a:r>
            <a:endParaRPr lang="en-US" altLang="zh-CN"/>
          </a:p>
          <a:p>
            <a:r>
              <a:rPr lang="en-US" altLang="zh-CN"/>
              <a:t>The average will be 1.5 to 2.0 micro-ops per x86 instruction</a:t>
            </a:r>
            <a:endParaRPr lang="en-US" altLang="zh-CN"/>
          </a:p>
        </p:txBody>
      </p:sp>
      <p:sp>
        <p:nvSpPr>
          <p:cNvPr id="2" name="日期占位符 1"/>
          <p:cNvSpPr>
            <a:spLocks noGrp="true"/>
          </p:cNvSpPr>
          <p:nvPr>
            <p:ph type="dt" sz="half" idx="10"/>
          </p:nvPr>
        </p:nvSpPr>
        <p:spPr/>
        <p:txBody>
          <a:bodyPr/>
          <a:lstStyle/>
          <a:p>
            <a:fld id="{E29B6B5C-66F4-4548-8293-2FF340BA0C05}"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true" noChangeArrowheads="true"/>
          </p:cNvSpPr>
          <p:nvPr>
            <p:ph type="title"/>
          </p:nvPr>
        </p:nvSpPr>
        <p:spPr/>
        <p:txBody>
          <a:bodyPr/>
          <a:lstStyle/>
          <a:p>
            <a:r>
              <a:rPr lang="zh-CN" altLang="en-US"/>
              <a:t>署名、一稿多投和会议转杂志</a:t>
            </a:r>
            <a:endParaRPr lang="zh-CN" altLang="en-US"/>
          </a:p>
        </p:txBody>
      </p:sp>
      <p:sp>
        <p:nvSpPr>
          <p:cNvPr id="500739" name="Rectangle 3"/>
          <p:cNvSpPr>
            <a:spLocks noGrp="true" noChangeArrowheads="true"/>
          </p:cNvSpPr>
          <p:nvPr>
            <p:ph type="body" idx="1"/>
          </p:nvPr>
        </p:nvSpPr>
        <p:spPr/>
        <p:txBody>
          <a:bodyPr>
            <a:normAutofit/>
          </a:bodyPr>
          <a:lstStyle/>
          <a:p>
            <a:r>
              <a:rPr lang="zh-CN" altLang="en-US"/>
              <a:t>导师署名：</a:t>
            </a:r>
            <a:r>
              <a:rPr lang="zh-CN" altLang="zh-CN"/>
              <a:t>你既然署了名，就</a:t>
            </a:r>
            <a:r>
              <a:rPr lang="zh-CN" altLang="en-US"/>
              <a:t>要承担</a:t>
            </a:r>
            <a:r>
              <a:rPr lang="zh-CN" altLang="zh-CN"/>
              <a:t>责任</a:t>
            </a:r>
            <a:endParaRPr lang="zh-CN" altLang="zh-CN"/>
          </a:p>
          <a:p>
            <a:pPr lvl="1"/>
            <a:r>
              <a:rPr lang="zh-CN" altLang="zh-CN"/>
              <a:t>署名是一种荣誉，也是一种责任</a:t>
            </a:r>
            <a:endParaRPr lang="zh-CN" altLang="zh-CN"/>
          </a:p>
          <a:p>
            <a:pPr lvl="1"/>
            <a:r>
              <a:rPr lang="zh-CN" altLang="zh-CN"/>
              <a:t>不能说好事都归你，坏事就都不负责</a:t>
            </a:r>
            <a:endParaRPr lang="zh-CN" altLang="zh-CN"/>
          </a:p>
          <a:p>
            <a:r>
              <a:rPr lang="zh-CN" altLang="zh-CN"/>
              <a:t>学术</a:t>
            </a:r>
            <a:r>
              <a:rPr lang="zh-CN" altLang="en-US"/>
              <a:t>行为不当中</a:t>
            </a:r>
            <a:r>
              <a:rPr lang="zh-CN" altLang="zh-CN"/>
              <a:t>还有一种情况</a:t>
            </a:r>
            <a:r>
              <a:rPr lang="zh-CN" altLang="en-US"/>
              <a:t>：</a:t>
            </a:r>
            <a:r>
              <a:rPr lang="zh-CN" altLang="zh-CN"/>
              <a:t>一稿多投</a:t>
            </a:r>
            <a:endParaRPr lang="zh-CN" altLang="zh-CN"/>
          </a:p>
          <a:p>
            <a:pPr lvl="1"/>
            <a:r>
              <a:rPr lang="zh-CN" altLang="en-US"/>
              <a:t>原因：看了新文章，没有新收获</a:t>
            </a:r>
            <a:endParaRPr lang="zh-CN" altLang="zh-CN"/>
          </a:p>
          <a:p>
            <a:pPr lvl="1"/>
            <a:r>
              <a:rPr lang="zh-CN" altLang="zh-CN"/>
              <a:t>一稿多投在国际上被认为是不正当的行为</a:t>
            </a:r>
            <a:endParaRPr lang="zh-CN" altLang="zh-CN"/>
          </a:p>
          <a:p>
            <a:pPr lvl="1"/>
            <a:r>
              <a:rPr lang="zh-CN" altLang="zh-CN"/>
              <a:t>国际学术期刊一般都是反对一稿多投的</a:t>
            </a:r>
            <a:endParaRPr lang="zh-CN" altLang="zh-CN"/>
          </a:p>
          <a:p>
            <a:r>
              <a:rPr lang="zh-CN" altLang="zh-CN"/>
              <a:t>会议转</a:t>
            </a:r>
            <a:r>
              <a:rPr lang="zh-CN" altLang="en-US"/>
              <a:t>杂志，一般会有一个修改比例</a:t>
            </a:r>
            <a:endParaRPr lang="zh-CN" altLang="en-US"/>
          </a:p>
          <a:p>
            <a:pPr lvl="1"/>
            <a:r>
              <a:rPr lang="zh-CN" altLang="zh-CN"/>
              <a:t>例如</a:t>
            </a:r>
            <a:r>
              <a:rPr lang="zh-CN" altLang="en-US"/>
              <a:t>：</a:t>
            </a:r>
            <a:r>
              <a:rPr lang="zh-CN" altLang="zh-CN"/>
              <a:t>正文内容有30%以上不同</a:t>
            </a:r>
            <a:endParaRPr lang="zh-CN" altLang="zh-CN"/>
          </a:p>
          <a:p>
            <a:pPr lvl="1"/>
            <a:r>
              <a:rPr lang="zh-CN" altLang="zh-CN"/>
              <a:t>国内会议和多数杂志没有这个要求</a:t>
            </a:r>
            <a:endParaRPr lang="zh-CN" altLang="en-US"/>
          </a:p>
          <a:p>
            <a:r>
              <a:rPr lang="zh-CN" altLang="en-US"/>
              <a:t>一稿多投？没有完全禁止！</a:t>
            </a:r>
            <a:endParaRPr lang="zh-CN" altLang="en-US"/>
          </a:p>
        </p:txBody>
      </p:sp>
      <p:sp>
        <p:nvSpPr>
          <p:cNvPr id="2" name="日期占位符 1"/>
          <p:cNvSpPr>
            <a:spLocks noGrp="true"/>
          </p:cNvSpPr>
          <p:nvPr>
            <p:ph type="dt" sz="half" idx="10"/>
          </p:nvPr>
        </p:nvSpPr>
        <p:spPr/>
        <p:txBody>
          <a:bodyPr/>
          <a:lstStyle/>
          <a:p>
            <a:fld id="{0D1E1C21-9688-425C-9276-F3058278F338}"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true" noChangeArrowheads="true"/>
          </p:cNvSpPr>
          <p:nvPr>
            <p:ph type="title"/>
          </p:nvPr>
        </p:nvSpPr>
        <p:spPr/>
        <p:txBody>
          <a:bodyPr/>
          <a:lstStyle/>
          <a:p>
            <a:r>
              <a:rPr lang="zh-CN" altLang="zh-CN"/>
              <a:t>X86 Instruction Decoder</a:t>
            </a:r>
            <a:endParaRPr lang="zh-CN" altLang="zh-CN"/>
          </a:p>
        </p:txBody>
      </p:sp>
      <p:sp>
        <p:nvSpPr>
          <p:cNvPr id="68611" name="Rectangle 3"/>
          <p:cNvSpPr>
            <a:spLocks noChangeArrowheads="true"/>
          </p:cNvSpPr>
          <p:nvPr/>
        </p:nvSpPr>
        <p:spPr bwMode="auto">
          <a:xfrm>
            <a:off x="1318168" y="1960870"/>
            <a:ext cx="4037676" cy="743517"/>
          </a:xfrm>
          <a:prstGeom prst="rect">
            <a:avLst/>
          </a:prstGeom>
          <a:solidFill>
            <a:srgbClr val="000066"/>
          </a:solidFill>
          <a:ln w="19050" cmpd="sng">
            <a:solidFill>
              <a:srgbClr val="000066"/>
            </a:solidFill>
            <a:miter lim="800000"/>
          </a:ln>
          <a:effectLst>
            <a:outerShdw dist="35921" dir="2700000" algn="ctr" rotWithShape="0">
              <a:schemeClr val="bg2"/>
            </a:outerShdw>
          </a:effectLst>
        </p:spPr>
        <p:txBody>
          <a:bodyPr wrap="none" anchor="ctr"/>
          <a:lstStyle/>
          <a:p>
            <a:endParaRPr lang="zh-CN" altLang="en-US" sz="1430"/>
          </a:p>
        </p:txBody>
      </p:sp>
      <p:sp>
        <p:nvSpPr>
          <p:cNvPr id="68612" name="Rectangle 4"/>
          <p:cNvSpPr>
            <a:spLocks noChangeArrowheads="true"/>
          </p:cNvSpPr>
          <p:nvPr/>
        </p:nvSpPr>
        <p:spPr bwMode="auto">
          <a:xfrm>
            <a:off x="108377" y="3808320"/>
            <a:ext cx="8965052" cy="140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2275" indent="-422275" defTabSz="1123950">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914400" indent="-352425" defTabSz="11239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406525" indent="-282575" defTabSz="112395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968500" indent="-281305" defTabSz="1123950">
              <a:spcBef>
                <a:spcPct val="20000"/>
              </a:spcBef>
              <a:buChar char="–"/>
              <a:defRPr sz="2400">
                <a:solidFill>
                  <a:schemeClr val="tx1"/>
                </a:solidFill>
                <a:latin typeface="Arial" panose="020B0604020202020204" pitchFamily="34" charset="0"/>
                <a:ea typeface="微软雅黑" panose="020B0503020204020204" pitchFamily="34" charset="-122"/>
              </a:defRPr>
            </a:lvl4pPr>
            <a:lvl5pPr marL="2530475" indent="-281305" defTabSz="112395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987675" indent="-281305"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3444875" indent="-281305"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902075" indent="-281305"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4359275" indent="-281305"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nSpc>
                <a:spcPct val="90000"/>
              </a:lnSpc>
              <a:buFontTx/>
              <a:buChar char="•"/>
            </a:pPr>
            <a:r>
              <a:rPr lang="en-US" altLang="zh-CN" sz="1590"/>
              <a:t>4-1-1 decoder</a:t>
            </a:r>
            <a:endParaRPr lang="en-US" altLang="zh-CN" sz="1590"/>
          </a:p>
          <a:p>
            <a:pPr>
              <a:lnSpc>
                <a:spcPct val="90000"/>
              </a:lnSpc>
              <a:buFontTx/>
              <a:buChar char="•"/>
            </a:pPr>
            <a:r>
              <a:rPr lang="en-US" altLang="zh-CN" sz="1590"/>
              <a:t>Decode rate depends on instruction alignment</a:t>
            </a:r>
            <a:endParaRPr lang="en-US" altLang="zh-CN" sz="1590"/>
          </a:p>
          <a:p>
            <a:pPr>
              <a:lnSpc>
                <a:spcPct val="90000"/>
              </a:lnSpc>
              <a:buFontTx/>
              <a:buChar char="•"/>
            </a:pPr>
            <a:r>
              <a:rPr lang="en-US" altLang="zh-CN" sz="1590"/>
              <a:t>DEC1: translate x86 into micro-operation’s (</a:t>
            </a:r>
            <a:r>
              <a:rPr lang="en-US" altLang="zh-CN" sz="1590">
                <a:sym typeface="Symbol" panose="05050102010706020507" pitchFamily="18" charset="2"/>
              </a:rPr>
              <a:t></a:t>
            </a:r>
            <a:r>
              <a:rPr lang="en-US" altLang="zh-CN" sz="1590"/>
              <a:t>ops)  </a:t>
            </a:r>
            <a:endParaRPr lang="en-US" altLang="zh-CN" sz="1590"/>
          </a:p>
          <a:p>
            <a:pPr>
              <a:lnSpc>
                <a:spcPct val="90000"/>
              </a:lnSpc>
              <a:buFontTx/>
              <a:buChar char="•"/>
            </a:pPr>
            <a:r>
              <a:rPr lang="en-US" altLang="zh-CN" sz="1590"/>
              <a:t>DEC2: move decoded </a:t>
            </a:r>
            <a:r>
              <a:rPr lang="en-US" altLang="zh-CN" sz="1590">
                <a:sym typeface="Symbol" panose="05050102010706020507" pitchFamily="18" charset="2"/>
              </a:rPr>
              <a:t></a:t>
            </a:r>
            <a:r>
              <a:rPr lang="en-US" altLang="zh-CN" sz="1590"/>
              <a:t>ops to ID queue</a:t>
            </a:r>
            <a:endParaRPr lang="en-US" altLang="zh-CN" sz="1590"/>
          </a:p>
          <a:p>
            <a:pPr>
              <a:lnSpc>
                <a:spcPct val="90000"/>
              </a:lnSpc>
              <a:buFontTx/>
              <a:buChar char="•"/>
            </a:pPr>
            <a:r>
              <a:rPr lang="en-US" altLang="zh-CN" sz="1590"/>
              <a:t>MS performs translations either</a:t>
            </a:r>
            <a:endParaRPr lang="en-US" altLang="zh-CN" sz="1590"/>
          </a:p>
          <a:p>
            <a:pPr lvl="1">
              <a:lnSpc>
                <a:spcPct val="90000"/>
              </a:lnSpc>
              <a:buFontTx/>
              <a:buChar char="–"/>
            </a:pPr>
            <a:r>
              <a:rPr lang="en-US" altLang="zh-CN" sz="1430"/>
              <a:t>Generate entire </a:t>
            </a:r>
            <a:r>
              <a:rPr lang="en-US" altLang="zh-CN" sz="1430">
                <a:sym typeface="Symbol" panose="05050102010706020507" pitchFamily="18" charset="2"/>
              </a:rPr>
              <a:t></a:t>
            </a:r>
            <a:r>
              <a:rPr lang="en-US" altLang="zh-CN" sz="1430"/>
              <a:t>op sequence from microcode ROM</a:t>
            </a:r>
            <a:endParaRPr lang="en-US" altLang="zh-CN" sz="1430"/>
          </a:p>
          <a:p>
            <a:pPr lvl="1">
              <a:lnSpc>
                <a:spcPct val="90000"/>
              </a:lnSpc>
              <a:buFontTx/>
              <a:buChar char="–"/>
            </a:pPr>
            <a:r>
              <a:rPr lang="en-US" altLang="zh-CN" sz="1430"/>
              <a:t>Receive 4 </a:t>
            </a:r>
            <a:r>
              <a:rPr lang="en-US" altLang="zh-CN" sz="1430">
                <a:sym typeface="Symbol" panose="05050102010706020507" pitchFamily="18" charset="2"/>
              </a:rPr>
              <a:t></a:t>
            </a:r>
            <a:r>
              <a:rPr lang="en-US" altLang="zh-CN" sz="1430"/>
              <a:t>ops from complex decoder, and the rest from microcode ROM</a:t>
            </a:r>
            <a:endParaRPr lang="en-US" altLang="zh-CN" sz="1430"/>
          </a:p>
        </p:txBody>
      </p:sp>
      <p:sp>
        <p:nvSpPr>
          <p:cNvPr id="68613" name="Text Box 5"/>
          <p:cNvSpPr txBox="true">
            <a:spLocks noChangeArrowheads="true"/>
          </p:cNvSpPr>
          <p:nvPr/>
        </p:nvSpPr>
        <p:spPr bwMode="auto">
          <a:xfrm>
            <a:off x="1471071" y="2050344"/>
            <a:ext cx="1061509" cy="581057"/>
          </a:xfrm>
          <a:prstGeom prst="rect">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590" b="1">
                <a:solidFill>
                  <a:schemeClr val="bg1"/>
                </a:solidFill>
                <a:latin typeface="Century Gothic" panose="020B0502020202020204" pitchFamily="34" charset="0"/>
              </a:rPr>
              <a:t>complex</a:t>
            </a:r>
            <a:endParaRPr lang="en-US" altLang="zh-CN" sz="1590" b="1">
              <a:solidFill>
                <a:schemeClr val="bg1"/>
              </a:solidFill>
              <a:latin typeface="Century Gothic" panose="020B0502020202020204" pitchFamily="34" charset="0"/>
            </a:endParaRPr>
          </a:p>
          <a:p>
            <a:pPr algn="ctr" eaLnBrk="0" hangingPunct="0"/>
            <a:r>
              <a:rPr lang="en-US" altLang="zh-CN" sz="1590" b="1">
                <a:solidFill>
                  <a:schemeClr val="bg1"/>
                </a:solidFill>
                <a:latin typeface="Century Gothic" panose="020B0502020202020204" pitchFamily="34" charset="0"/>
              </a:rPr>
              <a:t>(1-4)</a:t>
            </a:r>
            <a:endParaRPr lang="en-US" altLang="zh-CN" sz="1590" b="1">
              <a:solidFill>
                <a:schemeClr val="bg1"/>
              </a:solidFill>
              <a:latin typeface="Century Gothic" panose="020B0502020202020204" pitchFamily="34" charset="0"/>
            </a:endParaRPr>
          </a:p>
        </p:txBody>
      </p:sp>
      <p:sp>
        <p:nvSpPr>
          <p:cNvPr id="68614" name="Text Box 6"/>
          <p:cNvSpPr txBox="true">
            <a:spLocks noChangeArrowheads="true"/>
          </p:cNvSpPr>
          <p:nvPr/>
        </p:nvSpPr>
        <p:spPr bwMode="auto">
          <a:xfrm>
            <a:off x="3053243" y="2061685"/>
            <a:ext cx="825868" cy="581057"/>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590" b="1">
                <a:solidFill>
                  <a:schemeClr val="bg1"/>
                </a:solidFill>
                <a:latin typeface="Century Gothic" panose="020B0502020202020204" pitchFamily="34" charset="0"/>
              </a:rPr>
              <a:t>simple</a:t>
            </a:r>
            <a:endParaRPr lang="en-US" altLang="zh-CN" sz="1590" b="1">
              <a:solidFill>
                <a:schemeClr val="bg1"/>
              </a:solidFill>
              <a:latin typeface="Century Gothic" panose="020B0502020202020204" pitchFamily="34" charset="0"/>
            </a:endParaRPr>
          </a:p>
          <a:p>
            <a:pPr algn="ctr" eaLnBrk="0" hangingPunct="0"/>
            <a:r>
              <a:rPr lang="en-US" altLang="zh-CN" sz="1590" b="1">
                <a:solidFill>
                  <a:schemeClr val="bg1"/>
                </a:solidFill>
                <a:latin typeface="Century Gothic" panose="020B0502020202020204" pitchFamily="34" charset="0"/>
              </a:rPr>
              <a:t>(1)</a:t>
            </a:r>
            <a:endParaRPr lang="en-US" altLang="zh-CN" sz="1590" b="1">
              <a:solidFill>
                <a:schemeClr val="bg1"/>
              </a:solidFill>
              <a:latin typeface="Century Gothic" panose="020B0502020202020204" pitchFamily="34" charset="0"/>
            </a:endParaRPr>
          </a:p>
        </p:txBody>
      </p:sp>
      <p:sp>
        <p:nvSpPr>
          <p:cNvPr id="68615" name="Text Box 7"/>
          <p:cNvSpPr txBox="true">
            <a:spLocks noChangeArrowheads="true"/>
          </p:cNvSpPr>
          <p:nvPr/>
        </p:nvSpPr>
        <p:spPr bwMode="auto">
          <a:xfrm>
            <a:off x="4365110" y="2061685"/>
            <a:ext cx="825868" cy="581057"/>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590" b="1">
                <a:solidFill>
                  <a:schemeClr val="bg1"/>
                </a:solidFill>
                <a:latin typeface="Century Gothic" panose="020B0502020202020204" pitchFamily="34" charset="0"/>
              </a:rPr>
              <a:t>simple</a:t>
            </a:r>
            <a:endParaRPr lang="en-US" altLang="zh-CN" sz="1590" b="1">
              <a:solidFill>
                <a:schemeClr val="bg1"/>
              </a:solidFill>
              <a:latin typeface="Century Gothic" panose="020B0502020202020204" pitchFamily="34" charset="0"/>
            </a:endParaRPr>
          </a:p>
          <a:p>
            <a:pPr algn="ctr" eaLnBrk="0" hangingPunct="0"/>
            <a:r>
              <a:rPr lang="en-US" altLang="zh-CN" sz="1590" b="1">
                <a:solidFill>
                  <a:schemeClr val="bg1"/>
                </a:solidFill>
                <a:latin typeface="Century Gothic" panose="020B0502020202020204" pitchFamily="34" charset="0"/>
              </a:rPr>
              <a:t>(1)</a:t>
            </a:r>
            <a:endParaRPr lang="en-US" altLang="zh-CN" sz="1590" b="1">
              <a:solidFill>
                <a:schemeClr val="bg1"/>
              </a:solidFill>
              <a:latin typeface="Century Gothic" panose="020B0502020202020204" pitchFamily="34" charset="0"/>
            </a:endParaRPr>
          </a:p>
        </p:txBody>
      </p:sp>
      <p:sp>
        <p:nvSpPr>
          <p:cNvPr id="68616" name="Line 8"/>
          <p:cNvSpPr>
            <a:spLocks noChangeShapeType="true"/>
          </p:cNvSpPr>
          <p:nvPr/>
        </p:nvSpPr>
        <p:spPr bwMode="auto">
          <a:xfrm>
            <a:off x="2075547" y="1834850"/>
            <a:ext cx="0" cy="228096"/>
          </a:xfrm>
          <a:prstGeom prst="line">
            <a:avLst/>
          </a:prstGeom>
          <a:noFill/>
          <a:ln w="19050" cmpd="sng">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68617" name="Line 9"/>
          <p:cNvSpPr>
            <a:spLocks noChangeShapeType="true"/>
          </p:cNvSpPr>
          <p:nvPr/>
        </p:nvSpPr>
        <p:spPr bwMode="auto">
          <a:xfrm>
            <a:off x="3523515" y="1834850"/>
            <a:ext cx="0" cy="228096"/>
          </a:xfrm>
          <a:prstGeom prst="line">
            <a:avLst/>
          </a:prstGeom>
          <a:noFill/>
          <a:ln w="19050" cmpd="sng">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68618" name="Line 10"/>
          <p:cNvSpPr>
            <a:spLocks noChangeShapeType="true"/>
          </p:cNvSpPr>
          <p:nvPr/>
        </p:nvSpPr>
        <p:spPr bwMode="auto">
          <a:xfrm>
            <a:off x="4818999" y="1834850"/>
            <a:ext cx="0" cy="228096"/>
          </a:xfrm>
          <a:prstGeom prst="line">
            <a:avLst/>
          </a:prstGeom>
          <a:noFill/>
          <a:ln w="19050" cmpd="sng">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68619" name="Line 11"/>
          <p:cNvSpPr>
            <a:spLocks noChangeShapeType="true"/>
          </p:cNvSpPr>
          <p:nvPr/>
        </p:nvSpPr>
        <p:spPr bwMode="auto">
          <a:xfrm>
            <a:off x="2075547" y="1834849"/>
            <a:ext cx="2743452" cy="0"/>
          </a:xfrm>
          <a:prstGeom prst="line">
            <a:avLst/>
          </a:prstGeom>
          <a:noFill/>
          <a:ln w="19050" cmpd="sng">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68620" name="Line 12"/>
          <p:cNvSpPr>
            <a:spLocks noChangeShapeType="true"/>
          </p:cNvSpPr>
          <p:nvPr/>
        </p:nvSpPr>
        <p:spPr bwMode="auto">
          <a:xfrm>
            <a:off x="3527296" y="1674805"/>
            <a:ext cx="0" cy="172647"/>
          </a:xfrm>
          <a:prstGeom prst="line">
            <a:avLst/>
          </a:prstGeom>
          <a:noFill/>
          <a:ln w="19050" cmpd="sng">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30"/>
          </a:p>
        </p:txBody>
      </p:sp>
      <p:sp>
        <p:nvSpPr>
          <p:cNvPr id="68621" name="Text Box 13"/>
          <p:cNvSpPr txBox="true">
            <a:spLocks noChangeArrowheads="true"/>
          </p:cNvSpPr>
          <p:nvPr/>
        </p:nvSpPr>
        <p:spPr bwMode="auto">
          <a:xfrm>
            <a:off x="2684223" y="1537443"/>
            <a:ext cx="583814" cy="3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90" b="1">
                <a:latin typeface="Century Gothic" panose="020B0502020202020204" pitchFamily="34" charset="0"/>
              </a:rPr>
              <a:t>IFU3</a:t>
            </a:r>
            <a:endParaRPr lang="en-US" altLang="zh-CN" sz="1590" b="1">
              <a:latin typeface="Century Gothic" panose="020B0502020202020204" pitchFamily="34" charset="0"/>
            </a:endParaRPr>
          </a:p>
        </p:txBody>
      </p:sp>
      <p:sp>
        <p:nvSpPr>
          <p:cNvPr id="68622" name="Text Box 14"/>
          <p:cNvSpPr txBox="true">
            <a:spLocks noChangeArrowheads="true"/>
          </p:cNvSpPr>
          <p:nvPr/>
        </p:nvSpPr>
        <p:spPr bwMode="auto">
          <a:xfrm>
            <a:off x="250780" y="2817804"/>
            <a:ext cx="1301785" cy="874085"/>
          </a:xfrm>
          <a:prstGeom prst="rect">
            <a:avLst/>
          </a:prstGeom>
          <a:solidFill>
            <a:srgbClr val="FF3300"/>
          </a:solidFill>
          <a:ln w="12700" cmpd="sng">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1270" b="1">
                <a:solidFill>
                  <a:schemeClr val="bg1"/>
                </a:solidFill>
                <a:latin typeface="Century Gothic" panose="020B0502020202020204" pitchFamily="34" charset="0"/>
              </a:rPr>
              <a:t>Micro-instruction sequencer (</a:t>
            </a:r>
            <a:r>
              <a:rPr lang="en-US" altLang="zh-CN" sz="1270" b="1">
                <a:solidFill>
                  <a:srgbClr val="FFFF66"/>
                </a:solidFill>
                <a:latin typeface="Century Gothic" panose="020B0502020202020204" pitchFamily="34" charset="0"/>
              </a:rPr>
              <a:t>MS</a:t>
            </a:r>
            <a:r>
              <a:rPr lang="en-US" altLang="zh-CN" sz="1270" b="1">
                <a:solidFill>
                  <a:schemeClr val="bg1"/>
                </a:solidFill>
                <a:latin typeface="Century Gothic" panose="020B0502020202020204" pitchFamily="34" charset="0"/>
              </a:rPr>
              <a:t>)</a:t>
            </a:r>
            <a:endParaRPr lang="en-US" altLang="zh-CN" sz="1270" b="1">
              <a:solidFill>
                <a:schemeClr val="bg1"/>
              </a:solidFill>
              <a:latin typeface="Century Gothic" panose="020B0502020202020204" pitchFamily="34" charset="0"/>
            </a:endParaRPr>
          </a:p>
        </p:txBody>
      </p:sp>
      <p:cxnSp>
        <p:nvCxnSpPr>
          <p:cNvPr id="68623" name="AutoShape 15"/>
          <p:cNvCxnSpPr>
            <a:cxnSpLocks noChangeShapeType="true"/>
            <a:stCxn id="68613" idx="1"/>
            <a:endCxn id="68622" idx="0"/>
          </p:cNvCxnSpPr>
          <p:nvPr/>
        </p:nvCxnSpPr>
        <p:spPr bwMode="auto">
          <a:xfrm rot="10800000" flipV="true">
            <a:off x="901673" y="2340872"/>
            <a:ext cx="569398" cy="476931"/>
          </a:xfrm>
          <a:prstGeom prst="bentConnector2">
            <a:avLst/>
          </a:prstGeom>
          <a:noFill/>
          <a:ln w="19050" cmpd="sng">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24" name="Text Box 16"/>
          <p:cNvSpPr txBox="true">
            <a:spLocks noChangeArrowheads="true"/>
          </p:cNvSpPr>
          <p:nvPr/>
        </p:nvSpPr>
        <p:spPr bwMode="auto">
          <a:xfrm>
            <a:off x="2528499" y="3045901"/>
            <a:ext cx="2539478" cy="532197"/>
          </a:xfrm>
          <a:prstGeom prst="rect">
            <a:avLst/>
          </a:prstGeom>
          <a:solidFill>
            <a:srgbClr val="33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430" b="1">
                <a:solidFill>
                  <a:schemeClr val="bg1"/>
                </a:solidFill>
                <a:latin typeface="Century Gothic" panose="020B0502020202020204" pitchFamily="34" charset="0"/>
              </a:rPr>
              <a:t>Instruction decoder queue</a:t>
            </a:r>
            <a:endParaRPr lang="en-US" altLang="zh-CN" sz="1430" b="1">
              <a:solidFill>
                <a:schemeClr val="bg1"/>
              </a:solidFill>
              <a:latin typeface="Century Gothic" panose="020B0502020202020204" pitchFamily="34" charset="0"/>
            </a:endParaRPr>
          </a:p>
          <a:p>
            <a:pPr algn="ctr" eaLnBrk="0" hangingPunct="0"/>
            <a:r>
              <a:rPr lang="en-US" altLang="zh-CN" sz="1430" b="1">
                <a:solidFill>
                  <a:schemeClr val="bg1"/>
                </a:solidFill>
                <a:latin typeface="Century Gothic" panose="020B0502020202020204" pitchFamily="34" charset="0"/>
              </a:rPr>
              <a:t>(6 </a:t>
            </a:r>
            <a:r>
              <a:rPr lang="en-US" altLang="zh-CN" sz="1430" b="1">
                <a:solidFill>
                  <a:schemeClr val="bg1"/>
                </a:solidFill>
                <a:latin typeface="Century Gothic" panose="020B0502020202020204" pitchFamily="34" charset="0"/>
                <a:sym typeface="Symbol" panose="05050102010706020507" pitchFamily="18" charset="2"/>
              </a:rPr>
              <a:t></a:t>
            </a:r>
            <a:r>
              <a:rPr lang="en-US" altLang="zh-CN" sz="1430" b="1">
                <a:solidFill>
                  <a:schemeClr val="bg1"/>
                </a:solidFill>
                <a:latin typeface="Century Gothic" panose="020B0502020202020204" pitchFamily="34" charset="0"/>
              </a:rPr>
              <a:t>ops)</a:t>
            </a:r>
            <a:endParaRPr lang="en-US" altLang="zh-CN" sz="1430" b="1">
              <a:solidFill>
                <a:schemeClr val="bg1"/>
              </a:solidFill>
              <a:latin typeface="Century Gothic" panose="020B0502020202020204" pitchFamily="34" charset="0"/>
            </a:endParaRPr>
          </a:p>
        </p:txBody>
      </p:sp>
      <p:cxnSp>
        <p:nvCxnSpPr>
          <p:cNvPr id="68625" name="AutoShape 17"/>
          <p:cNvCxnSpPr>
            <a:cxnSpLocks noChangeShapeType="true"/>
            <a:stCxn id="68622" idx="3"/>
            <a:endCxn id="68613" idx="2"/>
          </p:cNvCxnSpPr>
          <p:nvPr/>
        </p:nvCxnSpPr>
        <p:spPr bwMode="auto">
          <a:xfrm flipV="true">
            <a:off x="1552565" y="2631401"/>
            <a:ext cx="449261" cy="623446"/>
          </a:xfrm>
          <a:prstGeom prst="bentConnector2">
            <a:avLst/>
          </a:prstGeom>
          <a:noFill/>
          <a:ln w="19050" cmpd="sng">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8626" name="Group 18"/>
          <p:cNvGraphicFramePr>
            <a:graphicFrameLocks noGrp="true"/>
          </p:cNvGraphicFramePr>
          <p:nvPr/>
        </p:nvGraphicFramePr>
        <p:xfrm>
          <a:off x="5651991" y="1592891"/>
          <a:ext cx="3024477" cy="2832928"/>
        </p:xfrm>
        <a:graphic>
          <a:graphicData uri="http://schemas.openxmlformats.org/drawingml/2006/table">
            <a:tbl>
              <a:tblPr/>
              <a:tblGrid>
                <a:gridCol w="1447968"/>
                <a:gridCol w="1576509"/>
              </a:tblGrid>
              <a:tr h="50786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3300"/>
                          </a:solidFill>
                          <a:effectLst/>
                          <a:latin typeface="Arial" panose="020B0604020202020204" pitchFamily="34" charset="0"/>
                          <a:ea typeface="微软雅黑" panose="020B0503020204020204" pitchFamily="34" charset="-122"/>
                        </a:rPr>
                        <a:t>Next 3 inst</a:t>
                      </a:r>
                      <a:endParaRPr kumimoji="0" lang="en-US" altLang="zh-CN" sz="1400" b="1" i="0" u="none" strike="noStrike" cap="none" normalizeH="0" baseline="0">
                        <a:ln>
                          <a:noFill/>
                        </a:ln>
                        <a:solidFill>
                          <a:srgbClr val="FF3300"/>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3300"/>
                          </a:solidFill>
                          <a:effectLst/>
                          <a:latin typeface="Arial" panose="020B0604020202020204" pitchFamily="34" charset="0"/>
                          <a:ea typeface="微软雅黑" panose="020B0503020204020204" pitchFamily="34" charset="-122"/>
                        </a:rPr>
                        <a:t>#Inst to dec</a:t>
                      </a:r>
                      <a:endParaRPr kumimoji="0" lang="en-US" altLang="zh-CN" sz="1400" b="1" i="0" u="none" strike="noStrike" cap="none" normalizeH="0" baseline="0">
                        <a:ln>
                          <a:noFill/>
                        </a:ln>
                        <a:solidFill>
                          <a:srgbClr val="FF3300"/>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110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6600CC"/>
                          </a:solidFill>
                          <a:effectLst/>
                          <a:latin typeface="Arial" panose="020B0604020202020204" pitchFamily="34" charset="0"/>
                          <a:ea typeface="微软雅黑" panose="020B0503020204020204" pitchFamily="34" charset="-122"/>
                        </a:rPr>
                        <a:t>S,S,S</a:t>
                      </a:r>
                      <a:endParaRPr kumimoji="0" lang="en-US" altLang="zh-CN" sz="1400" b="1"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S,S,C</a:t>
                      </a:r>
                      <a:endPar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2</a:t>
                      </a:r>
                      <a:endPar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S,C,S</a:t>
                      </a:r>
                      <a:endPar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endPar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110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S,C,C</a:t>
                      </a:r>
                      <a:endPar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endPar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6600CC"/>
                          </a:solidFill>
                          <a:effectLst/>
                          <a:latin typeface="Arial" panose="020B0604020202020204" pitchFamily="34" charset="0"/>
                          <a:ea typeface="微软雅黑" panose="020B0503020204020204" pitchFamily="34" charset="-122"/>
                        </a:rPr>
                        <a:t>C,S,S</a:t>
                      </a:r>
                      <a:endParaRPr kumimoji="0" lang="en-US" altLang="zh-CN" sz="1400" b="1"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110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C,S,C</a:t>
                      </a:r>
                      <a:endPar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2</a:t>
                      </a:r>
                      <a:endPar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C,C,S</a:t>
                      </a:r>
                      <a:endPar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endPar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C,C,C</a:t>
                      </a:r>
                      <a:endPar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endParaRP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endPar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r>
            </a:tbl>
          </a:graphicData>
        </a:graphic>
      </p:graphicFrame>
      <p:sp>
        <p:nvSpPr>
          <p:cNvPr id="68658" name="Text Box 50"/>
          <p:cNvSpPr txBox="true">
            <a:spLocks noChangeArrowheads="true"/>
          </p:cNvSpPr>
          <p:nvPr/>
        </p:nvSpPr>
        <p:spPr bwMode="auto">
          <a:xfrm>
            <a:off x="6172452" y="4572001"/>
            <a:ext cx="1364476"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90" b="1">
                <a:solidFill>
                  <a:srgbClr val="6600CC"/>
                </a:solidFill>
                <a:latin typeface="Century Gothic" panose="020B0502020202020204" pitchFamily="34" charset="0"/>
              </a:rPr>
              <a:t>S: Simple</a:t>
            </a:r>
            <a:endParaRPr lang="en-US" altLang="zh-CN" sz="1590" b="1">
              <a:solidFill>
                <a:srgbClr val="6600CC"/>
              </a:solidFill>
              <a:latin typeface="Century Gothic" panose="020B0502020202020204" pitchFamily="34" charset="0"/>
            </a:endParaRPr>
          </a:p>
          <a:p>
            <a:pPr eaLnBrk="0" hangingPunct="0"/>
            <a:r>
              <a:rPr lang="en-US" altLang="zh-CN" sz="1590" b="1">
                <a:solidFill>
                  <a:srgbClr val="6600CC"/>
                </a:solidFill>
                <a:latin typeface="Century Gothic" panose="020B0502020202020204" pitchFamily="34" charset="0"/>
              </a:rPr>
              <a:t>C: Complex</a:t>
            </a:r>
            <a:endParaRPr lang="en-US" altLang="zh-CN" sz="1590" b="1">
              <a:solidFill>
                <a:srgbClr val="6600CC"/>
              </a:solidFill>
              <a:latin typeface="Century Gothic" panose="020B0502020202020204" pitchFamily="34" charset="0"/>
            </a:endParaRPr>
          </a:p>
        </p:txBody>
      </p:sp>
      <p:sp>
        <p:nvSpPr>
          <p:cNvPr id="68659" name="AutoShape 51"/>
          <p:cNvSpPr>
            <a:spLocks noChangeArrowheads="true"/>
          </p:cNvSpPr>
          <p:nvPr/>
        </p:nvSpPr>
        <p:spPr bwMode="auto">
          <a:xfrm>
            <a:off x="3679780" y="2704386"/>
            <a:ext cx="229356" cy="342774"/>
          </a:xfrm>
          <a:prstGeom prst="downArrow">
            <a:avLst>
              <a:gd name="adj1" fmla="val 50000"/>
              <a:gd name="adj2" fmla="val 37363"/>
            </a:avLst>
          </a:prstGeom>
          <a:solidFill>
            <a:srgbClr val="336699"/>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30"/>
          </a:p>
        </p:txBody>
      </p:sp>
      <p:sp>
        <p:nvSpPr>
          <p:cNvPr id="2" name="日期占位符 1"/>
          <p:cNvSpPr>
            <a:spLocks noGrp="true"/>
          </p:cNvSpPr>
          <p:nvPr>
            <p:ph type="dt" sz="half" idx="10"/>
          </p:nvPr>
        </p:nvSpPr>
        <p:spPr/>
        <p:txBody>
          <a:bodyPr/>
          <a:lstStyle/>
          <a:p>
            <a:fld id="{C538FDE4-1922-4264-AA1E-3EF07421C22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true" noChangeArrowheads="true"/>
          </p:cNvSpPr>
          <p:nvPr>
            <p:ph type="title"/>
          </p:nvPr>
        </p:nvSpPr>
        <p:spPr/>
        <p:txBody>
          <a:bodyPr/>
          <a:lstStyle/>
          <a:p>
            <a:r>
              <a:rPr lang="en-US" altLang="zh-CN"/>
              <a:t>Intel P6 : Stage 7 1/4</a:t>
            </a:r>
            <a:endParaRPr lang="en-US" altLang="zh-CN"/>
          </a:p>
        </p:txBody>
      </p:sp>
      <p:sp>
        <p:nvSpPr>
          <p:cNvPr id="69635" name="Rectangle 3"/>
          <p:cNvSpPr>
            <a:spLocks noGrp="true" noChangeArrowheads="true"/>
          </p:cNvSpPr>
          <p:nvPr>
            <p:ph type="body" idx="1"/>
          </p:nvPr>
        </p:nvSpPr>
        <p:spPr/>
        <p:txBody>
          <a:bodyPr/>
          <a:lstStyle/>
          <a:p>
            <a:r>
              <a:rPr lang="en-US" altLang="zh-CN"/>
              <a:t>The register renaming occurs</a:t>
            </a:r>
            <a:endParaRPr lang="en-US" altLang="zh-CN"/>
          </a:p>
          <a:p>
            <a:pPr lvl="1"/>
            <a:r>
              <a:rPr lang="en-US" altLang="zh-CN"/>
              <a:t>Using the register alias table (RAT)</a:t>
            </a:r>
            <a:endParaRPr lang="en-US" altLang="zh-CN"/>
          </a:p>
          <a:p>
            <a:r>
              <a:rPr lang="en-US" altLang="zh-CN"/>
              <a:t>The micro-ops pass through the reorder buffer (ROB) on their way to the reservation station</a:t>
            </a:r>
            <a:endParaRPr lang="en-US" altLang="zh-CN"/>
          </a:p>
          <a:p>
            <a:pPr lvl="1"/>
            <a:r>
              <a:rPr lang="en-US" altLang="zh-CN"/>
              <a:t>The ROB logs each micro-op (at stage 8) so it can later be retired in program order</a:t>
            </a:r>
            <a:endParaRPr lang="en-US" altLang="zh-CN"/>
          </a:p>
        </p:txBody>
      </p:sp>
      <p:sp>
        <p:nvSpPr>
          <p:cNvPr id="2" name="日期占位符 1"/>
          <p:cNvSpPr>
            <a:spLocks noGrp="true"/>
          </p:cNvSpPr>
          <p:nvPr>
            <p:ph type="dt" sz="half" idx="10"/>
          </p:nvPr>
        </p:nvSpPr>
        <p:spPr/>
        <p:txBody>
          <a:bodyPr/>
          <a:lstStyle/>
          <a:p>
            <a:fld id="{83969F8E-B477-48AA-B600-52AE7FC5BA4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true" noChangeArrowheads="true"/>
          </p:cNvSpPr>
          <p:nvPr>
            <p:ph type="title"/>
          </p:nvPr>
        </p:nvSpPr>
        <p:spPr/>
        <p:txBody>
          <a:bodyPr/>
          <a:lstStyle/>
          <a:p>
            <a:r>
              <a:rPr lang="en-US" altLang="zh-CN"/>
              <a:t>Intel P6 : Stage 7 2/4</a:t>
            </a:r>
            <a:endParaRPr lang="en-US" altLang="zh-CN"/>
          </a:p>
        </p:txBody>
      </p:sp>
      <p:sp>
        <p:nvSpPr>
          <p:cNvPr id="70659" name="Rectangle 3"/>
          <p:cNvSpPr>
            <a:spLocks noGrp="true" noChangeArrowheads="true"/>
          </p:cNvSpPr>
          <p:nvPr>
            <p:ph type="body" idx="1"/>
          </p:nvPr>
        </p:nvSpPr>
        <p:spPr/>
        <p:txBody>
          <a:bodyPr/>
          <a:lstStyle/>
          <a:p>
            <a:r>
              <a:rPr lang="en-US" altLang="zh-CN"/>
              <a:t>Each of the 40 ROB entries has room to store the result of a load or a calculation</a:t>
            </a:r>
            <a:endParaRPr lang="en-US" altLang="zh-CN"/>
          </a:p>
          <a:p>
            <a:r>
              <a:rPr lang="en-US" altLang="zh-CN"/>
              <a:t>References to the real x86 registers (GPRs and FPRs) are reassigned by the RAT to ROB entries</a:t>
            </a:r>
            <a:endParaRPr lang="en-US" altLang="zh-CN"/>
          </a:p>
          <a:p>
            <a:pPr lvl="1"/>
            <a:r>
              <a:rPr lang="en-US" altLang="zh-CN"/>
              <a:t>Whenever there is a dependency and the real register cannot be used</a:t>
            </a:r>
            <a:endParaRPr lang="en-US" altLang="zh-CN"/>
          </a:p>
        </p:txBody>
      </p:sp>
      <p:sp>
        <p:nvSpPr>
          <p:cNvPr id="2" name="日期占位符 1"/>
          <p:cNvSpPr>
            <a:spLocks noGrp="true"/>
          </p:cNvSpPr>
          <p:nvPr>
            <p:ph type="dt" sz="half" idx="10"/>
          </p:nvPr>
        </p:nvSpPr>
        <p:spPr/>
        <p:txBody>
          <a:bodyPr/>
          <a:lstStyle/>
          <a:p>
            <a:fld id="{26839597-1E2D-4A1F-8B6D-21C1E93B7593}"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true" noChangeArrowheads="true"/>
          </p:cNvSpPr>
          <p:nvPr>
            <p:ph type="title"/>
          </p:nvPr>
        </p:nvSpPr>
        <p:spPr/>
        <p:txBody>
          <a:bodyPr/>
          <a:lstStyle/>
          <a:p>
            <a:r>
              <a:rPr lang="en-US" altLang="zh-CN"/>
              <a:t>Intel P6 : Stage 7 3/4</a:t>
            </a:r>
            <a:endParaRPr lang="en-US" altLang="zh-CN"/>
          </a:p>
        </p:txBody>
      </p:sp>
      <p:sp>
        <p:nvSpPr>
          <p:cNvPr id="71683" name="Rectangle 3"/>
          <p:cNvSpPr>
            <a:spLocks noGrp="true" noChangeArrowheads="true"/>
          </p:cNvSpPr>
          <p:nvPr>
            <p:ph type="body" idx="1"/>
          </p:nvPr>
        </p:nvSpPr>
        <p:spPr/>
        <p:txBody>
          <a:bodyPr/>
          <a:lstStyle/>
          <a:p>
            <a:r>
              <a:rPr lang="en-US" altLang="zh-CN"/>
              <a:t>The ROB gives an extra 40 physical registers </a:t>
            </a:r>
            <a:endParaRPr lang="en-US" altLang="zh-CN"/>
          </a:p>
          <a:p>
            <a:r>
              <a:rPr lang="en-US" altLang="zh-CN"/>
              <a:t>Any of the entries in the ROB can represent the logical register that x86 programs expect to see</a:t>
            </a:r>
            <a:endParaRPr lang="en-US" altLang="zh-CN"/>
          </a:p>
          <a:p>
            <a:r>
              <a:rPr lang="en-US" altLang="zh-CN"/>
              <a:t>40 entries are wide enough to hold integer or FP values as well as some status bits that are added in stage 8</a:t>
            </a:r>
            <a:endParaRPr lang="en-US" altLang="zh-CN"/>
          </a:p>
        </p:txBody>
      </p:sp>
      <p:sp>
        <p:nvSpPr>
          <p:cNvPr id="2" name="日期占位符 1"/>
          <p:cNvSpPr>
            <a:spLocks noGrp="true"/>
          </p:cNvSpPr>
          <p:nvPr>
            <p:ph type="dt" sz="half" idx="10"/>
          </p:nvPr>
        </p:nvSpPr>
        <p:spPr/>
        <p:txBody>
          <a:bodyPr/>
          <a:lstStyle/>
          <a:p>
            <a:fld id="{6A7F0B24-5702-4FBD-8F08-AA23CA9BC695}"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true" noChangeArrowheads="true"/>
          </p:cNvSpPr>
          <p:nvPr>
            <p:ph type="title"/>
          </p:nvPr>
        </p:nvSpPr>
        <p:spPr/>
        <p:txBody>
          <a:bodyPr/>
          <a:lstStyle/>
          <a:p>
            <a:r>
              <a:rPr lang="en-US" altLang="zh-CN"/>
              <a:t>Intel P6 : Stage 7 4/4</a:t>
            </a:r>
            <a:endParaRPr lang="en-US" altLang="zh-CN"/>
          </a:p>
        </p:txBody>
      </p:sp>
      <p:sp>
        <p:nvSpPr>
          <p:cNvPr id="72707" name="Rectangle 3"/>
          <p:cNvSpPr>
            <a:spLocks noGrp="true" noChangeArrowheads="true"/>
          </p:cNvSpPr>
          <p:nvPr>
            <p:ph type="body" idx="1"/>
          </p:nvPr>
        </p:nvSpPr>
        <p:spPr/>
        <p:txBody>
          <a:bodyPr/>
          <a:lstStyle/>
          <a:p>
            <a:r>
              <a:rPr lang="en-US" altLang="zh-CN"/>
              <a:t>As each micro-op executes</a:t>
            </a:r>
            <a:endParaRPr lang="en-US" altLang="zh-CN"/>
          </a:p>
          <a:p>
            <a:pPr lvl="1"/>
            <a:r>
              <a:rPr lang="en-US" altLang="zh-CN"/>
              <a:t>It reads its data from either the register file or the ROB</a:t>
            </a:r>
            <a:endParaRPr lang="en-US" altLang="zh-CN"/>
          </a:p>
          <a:p>
            <a:pPr lvl="1"/>
            <a:r>
              <a:rPr lang="en-US" altLang="zh-CN"/>
              <a:t>It writes its results to the ROB or the memory order buffer (MOB)</a:t>
            </a:r>
            <a:endParaRPr lang="en-US" altLang="zh-CN"/>
          </a:p>
          <a:p>
            <a:r>
              <a:rPr lang="en-US" altLang="zh-CN"/>
              <a:t>The ROB is implemented as a 40-entry array of content-addressable memory (CAM) that is arranged in a FIFO buffer</a:t>
            </a:r>
            <a:endParaRPr lang="en-US" altLang="zh-CN"/>
          </a:p>
        </p:txBody>
      </p:sp>
      <p:sp>
        <p:nvSpPr>
          <p:cNvPr id="2" name="日期占位符 1"/>
          <p:cNvSpPr>
            <a:spLocks noGrp="true"/>
          </p:cNvSpPr>
          <p:nvPr>
            <p:ph type="dt" sz="half" idx="10"/>
          </p:nvPr>
        </p:nvSpPr>
        <p:spPr/>
        <p:txBody>
          <a:bodyPr/>
          <a:lstStyle/>
          <a:p>
            <a:fld id="{F7675AB4-AEAC-4AF7-9449-19E7A2269A7C}"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true" noChangeArrowheads="true"/>
          </p:cNvSpPr>
          <p:nvPr>
            <p:ph type="title"/>
          </p:nvPr>
        </p:nvSpPr>
        <p:spPr/>
        <p:txBody>
          <a:bodyPr/>
          <a:lstStyle/>
          <a:p>
            <a:r>
              <a:rPr lang="en-US" altLang="zh-CN"/>
              <a:t>Intel P6 : Stage 8 1/2</a:t>
            </a:r>
            <a:endParaRPr lang="en-US" altLang="zh-CN"/>
          </a:p>
        </p:txBody>
      </p:sp>
      <p:sp>
        <p:nvSpPr>
          <p:cNvPr id="73731" name="Rectangle 3"/>
          <p:cNvSpPr>
            <a:spLocks noGrp="true" noChangeArrowheads="true"/>
          </p:cNvSpPr>
          <p:nvPr>
            <p:ph type="body" idx="1"/>
          </p:nvPr>
        </p:nvSpPr>
        <p:spPr/>
        <p:txBody>
          <a:bodyPr/>
          <a:lstStyle/>
          <a:p>
            <a:r>
              <a:rPr lang="en-US" altLang="zh-CN"/>
              <a:t>The status bits that record the state of each micro-op are added to the registers in the reorder buffer (ROB)</a:t>
            </a:r>
            <a:endParaRPr lang="en-US" altLang="zh-CN"/>
          </a:p>
          <a:p>
            <a:r>
              <a:rPr lang="en-US" altLang="zh-CN"/>
              <a:t>Up to three micro-ops can be renamed and logged in the ROB on each cycle</a:t>
            </a:r>
            <a:endParaRPr lang="en-US" altLang="zh-CN"/>
          </a:p>
          <a:p>
            <a:pPr lvl="1"/>
            <a:r>
              <a:rPr lang="en-US" altLang="zh-CN"/>
              <a:t>These three then flow into the reservation station</a:t>
            </a:r>
            <a:endParaRPr lang="en-US" altLang="zh-CN"/>
          </a:p>
        </p:txBody>
      </p:sp>
      <p:sp>
        <p:nvSpPr>
          <p:cNvPr id="2" name="日期占位符 1"/>
          <p:cNvSpPr>
            <a:spLocks noGrp="true"/>
          </p:cNvSpPr>
          <p:nvPr>
            <p:ph type="dt" sz="half" idx="10"/>
          </p:nvPr>
        </p:nvSpPr>
        <p:spPr/>
        <p:txBody>
          <a:bodyPr/>
          <a:lstStyle/>
          <a:p>
            <a:fld id="{252D5F9E-550F-4AF5-8E33-297A4FD02BF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true" noChangeArrowheads="true"/>
          </p:cNvSpPr>
          <p:nvPr>
            <p:ph type="title"/>
          </p:nvPr>
        </p:nvSpPr>
        <p:spPr/>
        <p:txBody>
          <a:bodyPr/>
          <a:lstStyle/>
          <a:p>
            <a:r>
              <a:rPr lang="en-US" altLang="zh-CN"/>
              <a:t>Intel P6 : Stage 8 2/2</a:t>
            </a:r>
            <a:endParaRPr lang="en-US" altLang="zh-CN"/>
          </a:p>
        </p:txBody>
      </p:sp>
      <p:sp>
        <p:nvSpPr>
          <p:cNvPr id="74755" name="Rectangle 3"/>
          <p:cNvSpPr>
            <a:spLocks noGrp="true" noChangeArrowheads="true"/>
          </p:cNvSpPr>
          <p:nvPr>
            <p:ph type="body" idx="1"/>
          </p:nvPr>
        </p:nvSpPr>
        <p:spPr/>
        <p:txBody>
          <a:bodyPr/>
          <a:lstStyle/>
          <a:p>
            <a:r>
              <a:rPr lang="en-US" altLang="zh-CN"/>
              <a:t>Additional bits define</a:t>
            </a:r>
            <a:endParaRPr lang="en-US" altLang="zh-CN"/>
          </a:p>
          <a:p>
            <a:pPr lvl="1"/>
            <a:r>
              <a:rPr lang="en-US" altLang="zh-CN"/>
              <a:t>Which execution unit can handle this micro-op</a:t>
            </a:r>
            <a:endParaRPr lang="en-US" altLang="zh-CN"/>
          </a:p>
          <a:p>
            <a:pPr lvl="1"/>
            <a:r>
              <a:rPr lang="en-US" altLang="zh-CN"/>
              <a:t>If the instruction contains a dependency</a:t>
            </a:r>
            <a:endParaRPr lang="en-US" altLang="zh-CN"/>
          </a:p>
          <a:p>
            <a:pPr lvl="1"/>
            <a:r>
              <a:rPr lang="en-US" altLang="zh-CN"/>
              <a:t>A time stamp</a:t>
            </a:r>
            <a:endParaRPr lang="en-US" altLang="zh-CN"/>
          </a:p>
          <a:p>
            <a:pPr lvl="1"/>
            <a:r>
              <a:rPr lang="en-US" altLang="zh-CN"/>
              <a:t>Branch information</a:t>
            </a:r>
            <a:endParaRPr lang="en-US" altLang="zh-CN"/>
          </a:p>
          <a:p>
            <a:pPr lvl="2"/>
            <a:r>
              <a:rPr lang="en-US" altLang="zh-CN"/>
              <a:t>Including the target and fall through addresses</a:t>
            </a:r>
            <a:endParaRPr lang="en-US" altLang="zh-CN"/>
          </a:p>
        </p:txBody>
      </p:sp>
      <p:sp>
        <p:nvSpPr>
          <p:cNvPr id="2" name="日期占位符 1"/>
          <p:cNvSpPr>
            <a:spLocks noGrp="true"/>
          </p:cNvSpPr>
          <p:nvPr>
            <p:ph type="dt" sz="half" idx="10"/>
          </p:nvPr>
        </p:nvSpPr>
        <p:spPr/>
        <p:txBody>
          <a:bodyPr/>
          <a:lstStyle/>
          <a:p>
            <a:fld id="{18940592-76B4-4B95-BC28-912589B8617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true" noChangeArrowheads="true"/>
          </p:cNvSpPr>
          <p:nvPr>
            <p:ph type="title"/>
          </p:nvPr>
        </p:nvSpPr>
        <p:spPr/>
        <p:txBody>
          <a:bodyPr/>
          <a:lstStyle/>
          <a:p>
            <a:r>
              <a:rPr lang="en-US" altLang="zh-CN"/>
              <a:t>Intel P6 : Stage 9, 10 and 11 1/3</a:t>
            </a:r>
            <a:endParaRPr lang="en-US" altLang="zh-CN"/>
          </a:p>
        </p:txBody>
      </p:sp>
      <p:sp>
        <p:nvSpPr>
          <p:cNvPr id="75779" name="Rectangle 3"/>
          <p:cNvSpPr>
            <a:spLocks noGrp="true" noChangeArrowheads="true"/>
          </p:cNvSpPr>
          <p:nvPr>
            <p:ph type="body" idx="1"/>
          </p:nvPr>
        </p:nvSpPr>
        <p:spPr/>
        <p:txBody>
          <a:bodyPr/>
          <a:lstStyle/>
          <a:p>
            <a:r>
              <a:rPr lang="en-US" altLang="zh-CN"/>
              <a:t>Out-of-order execution of the micro-ops occur</a:t>
            </a:r>
            <a:endParaRPr lang="en-US" altLang="zh-CN"/>
          </a:p>
          <a:p>
            <a:r>
              <a:rPr lang="en-US" altLang="zh-CN"/>
              <a:t>The reservation station (RS) holds 20 micro-ops</a:t>
            </a:r>
            <a:endParaRPr lang="en-US" altLang="zh-CN"/>
          </a:p>
          <a:p>
            <a:pPr lvl="1"/>
            <a:r>
              <a:rPr lang="en-US" altLang="zh-CN"/>
              <a:t>The micro-ops wait in the RS until their source operands are all available</a:t>
            </a:r>
            <a:endParaRPr lang="en-US" altLang="zh-CN"/>
          </a:p>
          <a:p>
            <a:pPr lvl="1"/>
            <a:r>
              <a:rPr lang="en-US" altLang="zh-CN"/>
              <a:t>Any micro-ops with all operands available are marked as ready</a:t>
            </a:r>
            <a:endParaRPr lang="en-US" altLang="zh-CN"/>
          </a:p>
        </p:txBody>
      </p:sp>
      <p:sp>
        <p:nvSpPr>
          <p:cNvPr id="2" name="日期占位符 1"/>
          <p:cNvSpPr>
            <a:spLocks noGrp="true"/>
          </p:cNvSpPr>
          <p:nvPr>
            <p:ph type="dt" sz="half" idx="10"/>
          </p:nvPr>
        </p:nvSpPr>
        <p:spPr/>
        <p:txBody>
          <a:bodyPr/>
          <a:lstStyle/>
          <a:p>
            <a:fld id="{01DDD768-B98A-4C11-98C6-2A59221CEC0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true" noChangeArrowheads="true"/>
          </p:cNvSpPr>
          <p:nvPr>
            <p:ph type="title"/>
          </p:nvPr>
        </p:nvSpPr>
        <p:spPr/>
        <p:txBody>
          <a:bodyPr/>
          <a:lstStyle/>
          <a:p>
            <a:r>
              <a:rPr lang="en-US" altLang="zh-CN"/>
              <a:t>Intel P6 : Stage 9, 10 and 11 2/3</a:t>
            </a:r>
            <a:endParaRPr lang="en-US" altLang="zh-CN"/>
          </a:p>
        </p:txBody>
      </p:sp>
      <p:sp>
        <p:nvSpPr>
          <p:cNvPr id="76803" name="Rectangle 3"/>
          <p:cNvSpPr>
            <a:spLocks noGrp="true" noChangeArrowheads="true"/>
          </p:cNvSpPr>
          <p:nvPr>
            <p:ph type="body" idx="1"/>
          </p:nvPr>
        </p:nvSpPr>
        <p:spPr/>
        <p:txBody>
          <a:bodyPr/>
          <a:lstStyle/>
          <a:p>
            <a:r>
              <a:rPr lang="en-US" altLang="zh-CN"/>
              <a:t>Each cycle, up to 6 micro-ops can be dispatched</a:t>
            </a:r>
            <a:endParaRPr lang="en-US" altLang="zh-CN"/>
          </a:p>
          <a:p>
            <a:pPr lvl="1"/>
            <a:r>
              <a:rPr lang="en-US" altLang="zh-CN"/>
              <a:t>Two calculations</a:t>
            </a:r>
            <a:endParaRPr lang="en-US" altLang="zh-CN"/>
          </a:p>
          <a:p>
            <a:pPr lvl="1"/>
            <a:r>
              <a:rPr lang="en-US" altLang="zh-CN"/>
              <a:t>A load</a:t>
            </a:r>
            <a:endParaRPr lang="en-US" altLang="zh-CN"/>
          </a:p>
          <a:p>
            <a:pPr lvl="1"/>
            <a:r>
              <a:rPr lang="en-US" altLang="zh-CN"/>
              <a:t>A store</a:t>
            </a:r>
            <a:endParaRPr lang="en-US" altLang="zh-CN"/>
          </a:p>
          <a:p>
            <a:pPr lvl="1"/>
            <a:r>
              <a:rPr lang="en-US" altLang="zh-CN"/>
              <a:t>A MMX</a:t>
            </a:r>
            <a:endParaRPr lang="en-US" altLang="zh-CN"/>
          </a:p>
          <a:p>
            <a:pPr lvl="1"/>
            <a:r>
              <a:rPr lang="en-US" altLang="zh-CN"/>
              <a:t>A store address</a:t>
            </a:r>
            <a:endParaRPr lang="en-US" altLang="zh-CN"/>
          </a:p>
        </p:txBody>
      </p:sp>
      <p:sp>
        <p:nvSpPr>
          <p:cNvPr id="2" name="日期占位符 1"/>
          <p:cNvSpPr>
            <a:spLocks noGrp="true"/>
          </p:cNvSpPr>
          <p:nvPr>
            <p:ph type="dt" sz="half" idx="10"/>
          </p:nvPr>
        </p:nvSpPr>
        <p:spPr/>
        <p:txBody>
          <a:bodyPr/>
          <a:lstStyle/>
          <a:p>
            <a:fld id="{D8A96834-1449-4C1B-90A4-B36D5490BF7A}"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true" noChangeArrowheads="true"/>
          </p:cNvSpPr>
          <p:nvPr>
            <p:ph type="title"/>
          </p:nvPr>
        </p:nvSpPr>
        <p:spPr/>
        <p:txBody>
          <a:bodyPr/>
          <a:lstStyle/>
          <a:p>
            <a:r>
              <a:rPr lang="zh-CN" altLang="en-US"/>
              <a:t>Intel </a:t>
            </a:r>
            <a:r>
              <a:rPr lang="en-US" altLang="zh-CN"/>
              <a:t>P6</a:t>
            </a:r>
            <a:r>
              <a:rPr lang="zh-CN" altLang="en-US"/>
              <a:t> : Stage 9, 10 and 11 3/3</a:t>
            </a:r>
            <a:endParaRPr lang="zh-CN" altLang="en-US"/>
          </a:p>
        </p:txBody>
      </p:sp>
      <p:sp>
        <p:nvSpPr>
          <p:cNvPr id="77827" name="Rectangle 3"/>
          <p:cNvSpPr>
            <a:spLocks noGrp="true" noChangeArrowheads="true"/>
          </p:cNvSpPr>
          <p:nvPr>
            <p:ph type="body" idx="1"/>
          </p:nvPr>
        </p:nvSpPr>
        <p:spPr/>
        <p:txBody>
          <a:bodyPr/>
          <a:lstStyle/>
          <a:p>
            <a:r>
              <a:rPr lang="en-US" altLang="zh-CN"/>
              <a:t>There are some hardware restrictions on the micro-ops that can be dispatched together</a:t>
            </a:r>
            <a:endParaRPr lang="en-US" altLang="zh-CN"/>
          </a:p>
          <a:p>
            <a:pPr lvl="1"/>
            <a:r>
              <a:rPr lang="en-US" altLang="zh-CN"/>
              <a:t>One FP unit</a:t>
            </a:r>
            <a:endParaRPr lang="en-US" altLang="zh-CN"/>
          </a:p>
          <a:p>
            <a:pPr lvl="1"/>
            <a:r>
              <a:rPr lang="en-US" altLang="zh-CN"/>
              <a:t>Dual-ported data cache</a:t>
            </a:r>
            <a:endParaRPr lang="en-US" altLang="zh-CN"/>
          </a:p>
        </p:txBody>
      </p:sp>
      <p:sp>
        <p:nvSpPr>
          <p:cNvPr id="2" name="日期占位符 1"/>
          <p:cNvSpPr>
            <a:spLocks noGrp="true"/>
          </p:cNvSpPr>
          <p:nvPr>
            <p:ph type="dt" sz="half" idx="10"/>
          </p:nvPr>
        </p:nvSpPr>
        <p:spPr/>
        <p:txBody>
          <a:bodyPr/>
          <a:lstStyle/>
          <a:p>
            <a:fld id="{9ACDF898-CF33-4F2A-92F9-E258A8BF6E0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true" noChangeArrowheads="true"/>
          </p:cNvSpPr>
          <p:nvPr>
            <p:ph type="title"/>
          </p:nvPr>
        </p:nvSpPr>
        <p:spPr/>
        <p:txBody>
          <a:bodyPr/>
          <a:lstStyle/>
          <a:p>
            <a:r>
              <a:rPr lang="zh-CN" altLang="en-US"/>
              <a:t>一稿多投的“技巧”：不当行为</a:t>
            </a:r>
            <a:endParaRPr lang="zh-CN" altLang="en-US"/>
          </a:p>
        </p:txBody>
      </p:sp>
      <p:sp>
        <p:nvSpPr>
          <p:cNvPr id="501763" name="Rectangle 3"/>
          <p:cNvSpPr>
            <a:spLocks noGrp="true" noChangeArrowheads="true"/>
          </p:cNvSpPr>
          <p:nvPr>
            <p:ph type="body" idx="1"/>
          </p:nvPr>
        </p:nvSpPr>
        <p:spPr/>
        <p:txBody>
          <a:bodyPr>
            <a:normAutofit/>
          </a:bodyPr>
          <a:lstStyle/>
          <a:p>
            <a:r>
              <a:rPr lang="zh-CN" altLang="en-US"/>
              <a:t>一次投多个刊物：刊物文章的组织带来不便</a:t>
            </a:r>
            <a:endParaRPr lang="zh-CN" altLang="en-US"/>
          </a:p>
          <a:p>
            <a:pPr lvl="1"/>
            <a:r>
              <a:rPr lang="zh-CN" altLang="en-US"/>
              <a:t>提高命中率</a:t>
            </a:r>
            <a:endParaRPr lang="zh-CN" altLang="en-US"/>
          </a:p>
          <a:p>
            <a:pPr lvl="1"/>
            <a:r>
              <a:rPr lang="zh-CN" altLang="en-US"/>
              <a:t>挑选高档次</a:t>
            </a:r>
            <a:endParaRPr lang="zh-CN" altLang="en-US"/>
          </a:p>
          <a:p>
            <a:pPr lvl="1"/>
            <a:r>
              <a:rPr lang="zh-CN" altLang="en-US"/>
              <a:t>挑选能够快速发表的</a:t>
            </a:r>
            <a:endParaRPr lang="zh-CN" altLang="en-US"/>
          </a:p>
          <a:p>
            <a:r>
              <a:rPr lang="zh-CN" altLang="en-US"/>
              <a:t>在国外刊物和国内刊物同时一稿多投</a:t>
            </a:r>
            <a:endParaRPr lang="zh-CN" altLang="en-US"/>
          </a:p>
          <a:p>
            <a:r>
              <a:rPr lang="zh-CN" altLang="en-US"/>
              <a:t>国外转国内：外文发表后又翻译成中文发表</a:t>
            </a:r>
            <a:endParaRPr lang="zh-CN" altLang="en-US"/>
          </a:p>
          <a:p>
            <a:pPr lvl="1"/>
            <a:r>
              <a:rPr lang="zh-CN" altLang="en-US"/>
              <a:t>纯粹就是为了增加论文数</a:t>
            </a:r>
            <a:endParaRPr lang="zh-CN" altLang="en-US"/>
          </a:p>
          <a:p>
            <a:r>
              <a:rPr lang="zh-CN" altLang="en-US"/>
              <a:t>“遍地开花”大法</a:t>
            </a:r>
            <a:endParaRPr lang="zh-CN" altLang="en-US"/>
          </a:p>
          <a:p>
            <a:pPr lvl="1"/>
            <a:r>
              <a:rPr lang="zh-CN" altLang="en-US"/>
              <a:t>题目、摘要、正文修改数个字</a:t>
            </a:r>
            <a:endParaRPr lang="zh-CN" altLang="en-US"/>
          </a:p>
          <a:p>
            <a:pPr lvl="1"/>
            <a:r>
              <a:rPr lang="zh-CN" altLang="en-US"/>
              <a:t>一稿三投、四投、</a:t>
            </a:r>
            <a:r>
              <a:rPr lang="en-US" altLang="zh-CN"/>
              <a:t>……</a:t>
            </a:r>
            <a:r>
              <a:rPr lang="zh-CN" altLang="en-US"/>
              <a:t>、十五投</a:t>
            </a:r>
            <a:endParaRPr lang="zh-CN" altLang="en-US"/>
          </a:p>
        </p:txBody>
      </p:sp>
      <p:sp>
        <p:nvSpPr>
          <p:cNvPr id="2" name="日期占位符 1"/>
          <p:cNvSpPr>
            <a:spLocks noGrp="true"/>
          </p:cNvSpPr>
          <p:nvPr>
            <p:ph type="dt" sz="half" idx="10"/>
          </p:nvPr>
        </p:nvSpPr>
        <p:spPr/>
        <p:txBody>
          <a:bodyPr/>
          <a:lstStyle/>
          <a:p>
            <a:fld id="{D8F1FC25-92F0-4C51-984C-5E60C8D2D54A}"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true" noChangeArrowheads="true"/>
          </p:cNvSpPr>
          <p:nvPr>
            <p:ph type="title"/>
          </p:nvPr>
        </p:nvSpPr>
        <p:spPr/>
        <p:txBody>
          <a:bodyPr/>
          <a:lstStyle/>
          <a:p>
            <a:r>
              <a:rPr lang="en-US" altLang="zh-CN"/>
              <a:t>The Characteristics of the Execution Units 1/3</a:t>
            </a:r>
            <a:endParaRPr lang="en-US" altLang="zh-CN"/>
          </a:p>
        </p:txBody>
      </p:sp>
      <p:sp>
        <p:nvSpPr>
          <p:cNvPr id="78851" name="Rectangle 3"/>
          <p:cNvSpPr>
            <a:spLocks noGrp="true" noChangeArrowheads="true"/>
          </p:cNvSpPr>
          <p:nvPr>
            <p:ph type="body" idx="1"/>
          </p:nvPr>
        </p:nvSpPr>
        <p:spPr/>
        <p:txBody>
          <a:bodyPr/>
          <a:lstStyle/>
          <a:p>
            <a:r>
              <a:rPr lang="en-US" altLang="zh-CN"/>
              <a:t>The integer units</a:t>
            </a:r>
            <a:endParaRPr lang="en-US" altLang="zh-CN"/>
          </a:p>
          <a:p>
            <a:pPr lvl="1"/>
            <a:r>
              <a:rPr lang="en-US" altLang="zh-CN"/>
              <a:t>Add/subtract in 1 cycle</a:t>
            </a:r>
            <a:endParaRPr lang="en-US" altLang="zh-CN"/>
          </a:p>
          <a:p>
            <a:pPr lvl="1"/>
            <a:r>
              <a:rPr lang="en-US" altLang="zh-CN"/>
              <a:t>Multiply in 4 cycles</a:t>
            </a:r>
            <a:endParaRPr lang="en-US" altLang="zh-CN"/>
          </a:p>
          <a:p>
            <a:pPr lvl="1"/>
            <a:r>
              <a:rPr lang="en-US" altLang="zh-CN"/>
              <a:t>Divide in 12-36 cycles</a:t>
            </a:r>
            <a:endParaRPr lang="en-US" altLang="zh-CN"/>
          </a:p>
          <a:p>
            <a:r>
              <a:rPr lang="en-US" altLang="zh-CN"/>
              <a:t>The FP unit</a:t>
            </a:r>
            <a:endParaRPr lang="en-US" altLang="zh-CN"/>
          </a:p>
          <a:p>
            <a:pPr lvl="1"/>
            <a:r>
              <a:rPr lang="en-US" altLang="zh-CN"/>
              <a:t>Adds in 3 cycles</a:t>
            </a:r>
            <a:endParaRPr lang="en-US" altLang="zh-CN"/>
          </a:p>
          <a:p>
            <a:pPr lvl="1"/>
            <a:r>
              <a:rPr lang="en-US" altLang="zh-CN"/>
              <a:t>Multiplies in 5 cycles</a:t>
            </a:r>
            <a:endParaRPr lang="en-US" altLang="zh-CN"/>
          </a:p>
        </p:txBody>
      </p:sp>
      <p:sp>
        <p:nvSpPr>
          <p:cNvPr id="2" name="日期占位符 1"/>
          <p:cNvSpPr>
            <a:spLocks noGrp="true"/>
          </p:cNvSpPr>
          <p:nvPr>
            <p:ph type="dt" sz="half" idx="10"/>
          </p:nvPr>
        </p:nvSpPr>
        <p:spPr/>
        <p:txBody>
          <a:bodyPr/>
          <a:lstStyle/>
          <a:p>
            <a:fld id="{E352ED39-44D5-4907-A0BE-AB268774BF6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true" noChangeArrowheads="true"/>
          </p:cNvSpPr>
          <p:nvPr>
            <p:ph type="title"/>
          </p:nvPr>
        </p:nvSpPr>
        <p:spPr/>
        <p:txBody>
          <a:bodyPr/>
          <a:lstStyle/>
          <a:p>
            <a:r>
              <a:rPr lang="en-US" altLang="zh-CN"/>
              <a:t>The Characteristics of the Execution Units 2/3</a:t>
            </a:r>
            <a:endParaRPr lang="en-US" altLang="zh-CN"/>
          </a:p>
        </p:txBody>
      </p:sp>
      <p:sp>
        <p:nvSpPr>
          <p:cNvPr id="79875" name="Rectangle 3"/>
          <p:cNvSpPr>
            <a:spLocks noGrp="true" noChangeArrowheads="true"/>
          </p:cNvSpPr>
          <p:nvPr>
            <p:ph type="body" idx="1"/>
          </p:nvPr>
        </p:nvSpPr>
        <p:spPr/>
        <p:txBody>
          <a:bodyPr/>
          <a:lstStyle/>
          <a:p>
            <a:r>
              <a:rPr lang="en-US" altLang="zh-CN"/>
              <a:t>These units are pipelined</a:t>
            </a:r>
            <a:endParaRPr lang="en-US" altLang="zh-CN"/>
          </a:p>
          <a:p>
            <a:pPr lvl="1"/>
            <a:r>
              <a:rPr lang="en-US" altLang="zh-CN"/>
              <a:t>The add and multiply can be executed in parallel</a:t>
            </a:r>
            <a:endParaRPr lang="en-US" altLang="zh-CN"/>
          </a:p>
          <a:p>
            <a:r>
              <a:rPr lang="en-US" altLang="zh-CN"/>
              <a:t>The two address generation units each have 4-input adders to handle x86 addressing</a:t>
            </a:r>
            <a:endParaRPr lang="en-US" altLang="zh-CN"/>
          </a:p>
        </p:txBody>
      </p:sp>
      <p:sp>
        <p:nvSpPr>
          <p:cNvPr id="2" name="日期占位符 1"/>
          <p:cNvSpPr>
            <a:spLocks noGrp="true"/>
          </p:cNvSpPr>
          <p:nvPr>
            <p:ph type="dt" sz="half" idx="10"/>
          </p:nvPr>
        </p:nvSpPr>
        <p:spPr/>
        <p:txBody>
          <a:bodyPr/>
          <a:lstStyle/>
          <a:p>
            <a:fld id="{D7D10EFF-C8E0-48F4-85D5-5EF595A52FB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true" noChangeArrowheads="true"/>
          </p:cNvSpPr>
          <p:nvPr>
            <p:ph type="title"/>
          </p:nvPr>
        </p:nvSpPr>
        <p:spPr/>
        <p:txBody>
          <a:bodyPr/>
          <a:lstStyle/>
          <a:p>
            <a:r>
              <a:rPr lang="en-US" altLang="zh-CN"/>
              <a:t>The Characteristics of the Execution Units 3/3</a:t>
            </a:r>
            <a:endParaRPr lang="en-US" altLang="zh-CN"/>
          </a:p>
        </p:txBody>
      </p:sp>
      <p:sp>
        <p:nvSpPr>
          <p:cNvPr id="80899" name="Rectangle 3"/>
          <p:cNvSpPr>
            <a:spLocks noGrp="true" noChangeArrowheads="true"/>
          </p:cNvSpPr>
          <p:nvPr>
            <p:ph type="body" idx="1"/>
          </p:nvPr>
        </p:nvSpPr>
        <p:spPr/>
        <p:txBody>
          <a:bodyPr/>
          <a:lstStyle/>
          <a:p>
            <a:r>
              <a:rPr lang="en-US" altLang="zh-CN"/>
              <a:t>The ROB can accept three results per cycle</a:t>
            </a:r>
            <a:endParaRPr lang="en-US" altLang="zh-CN"/>
          </a:p>
          <a:p>
            <a:pPr lvl="1"/>
            <a:r>
              <a:rPr lang="en-US" altLang="zh-CN"/>
              <a:t>One from each of the two arithmetic units</a:t>
            </a:r>
            <a:endParaRPr lang="en-US" altLang="zh-CN"/>
          </a:p>
          <a:p>
            <a:pPr lvl="1"/>
            <a:r>
              <a:rPr lang="en-US" altLang="zh-CN"/>
              <a:t>One from a load micro-op</a:t>
            </a:r>
            <a:endParaRPr lang="en-US" altLang="zh-CN"/>
          </a:p>
          <a:p>
            <a:r>
              <a:rPr lang="en-US" altLang="zh-CN"/>
              <a:t>After a micro-op writes its results to the ROB or the MOB, it is eligible to be retired</a:t>
            </a:r>
            <a:endParaRPr lang="en-US" altLang="zh-CN"/>
          </a:p>
        </p:txBody>
      </p:sp>
      <p:sp>
        <p:nvSpPr>
          <p:cNvPr id="2" name="日期占位符 1"/>
          <p:cNvSpPr>
            <a:spLocks noGrp="true"/>
          </p:cNvSpPr>
          <p:nvPr>
            <p:ph type="dt" sz="half" idx="10"/>
          </p:nvPr>
        </p:nvSpPr>
        <p:spPr/>
        <p:txBody>
          <a:bodyPr/>
          <a:lstStyle/>
          <a:p>
            <a:fld id="{BDF65CDE-F1DA-4674-A657-868825C787D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true" noChangeArrowheads="true"/>
          </p:cNvSpPr>
          <p:nvPr>
            <p:ph type="title"/>
          </p:nvPr>
        </p:nvSpPr>
        <p:spPr/>
        <p:txBody>
          <a:bodyPr/>
          <a:lstStyle/>
          <a:p>
            <a:r>
              <a:rPr lang="en-US" altLang="zh-CN"/>
              <a:t>Intel P6 : Stages 12, 13 and 14 1/2</a:t>
            </a:r>
            <a:endParaRPr lang="en-US" altLang="zh-CN"/>
          </a:p>
        </p:txBody>
      </p:sp>
      <p:sp>
        <p:nvSpPr>
          <p:cNvPr id="81923" name="Rectangle 3"/>
          <p:cNvSpPr>
            <a:spLocks noGrp="true" noChangeArrowheads="true"/>
          </p:cNvSpPr>
          <p:nvPr>
            <p:ph type="body" idx="1"/>
          </p:nvPr>
        </p:nvSpPr>
        <p:spPr/>
        <p:txBody>
          <a:bodyPr/>
          <a:lstStyle/>
          <a:p>
            <a:r>
              <a:rPr lang="en-US" altLang="zh-CN"/>
              <a:t>After a micro-op has executed, it is returned to the ROB with its status flag changed to show completion</a:t>
            </a:r>
            <a:endParaRPr lang="en-US" altLang="zh-CN"/>
          </a:p>
          <a:p>
            <a:r>
              <a:rPr lang="en-US" altLang="zh-CN"/>
              <a:t>The ROB will retire up to three micro-ops per cycle, always in program order, by writing their results to the register file</a:t>
            </a:r>
            <a:endParaRPr lang="en-US" altLang="zh-CN"/>
          </a:p>
          <a:p>
            <a:pPr lvl="1"/>
            <a:r>
              <a:rPr lang="en-US" altLang="zh-CN"/>
              <a:t>The ROB uses the time-stamp field to retire micro-ops in order</a:t>
            </a:r>
            <a:endParaRPr lang="en-US" altLang="zh-CN"/>
          </a:p>
        </p:txBody>
      </p:sp>
      <p:sp>
        <p:nvSpPr>
          <p:cNvPr id="2" name="日期占位符 1"/>
          <p:cNvSpPr>
            <a:spLocks noGrp="true"/>
          </p:cNvSpPr>
          <p:nvPr>
            <p:ph type="dt" sz="half" idx="10"/>
          </p:nvPr>
        </p:nvSpPr>
        <p:spPr/>
        <p:txBody>
          <a:bodyPr/>
          <a:lstStyle/>
          <a:p>
            <a:fld id="{E4A2A0C4-F798-4B78-8F4F-A597DDC1B7C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true" noChangeArrowheads="true"/>
          </p:cNvSpPr>
          <p:nvPr>
            <p:ph type="title"/>
          </p:nvPr>
        </p:nvSpPr>
        <p:spPr/>
        <p:txBody>
          <a:bodyPr/>
          <a:lstStyle/>
          <a:p>
            <a:r>
              <a:rPr lang="en-US" altLang="zh-CN"/>
              <a:t>Intel P6 : Stages 12, 13 and 14 2/2</a:t>
            </a:r>
            <a:endParaRPr lang="en-US" altLang="zh-CN"/>
          </a:p>
        </p:txBody>
      </p:sp>
      <p:sp>
        <p:nvSpPr>
          <p:cNvPr id="82947" name="Rectangle 3"/>
          <p:cNvSpPr>
            <a:spLocks noGrp="true" noChangeArrowheads="true"/>
          </p:cNvSpPr>
          <p:nvPr>
            <p:ph type="body" idx="1"/>
          </p:nvPr>
        </p:nvSpPr>
        <p:spPr/>
        <p:txBody>
          <a:bodyPr/>
          <a:lstStyle/>
          <a:p>
            <a:r>
              <a:rPr lang="en-US" altLang="zh-CN"/>
              <a:t>If an exception occurs, the uncommitted results in the ROB are flushed</a:t>
            </a:r>
            <a:endParaRPr lang="en-US" altLang="zh-CN"/>
          </a:p>
          <a:p>
            <a:pPr lvl="1"/>
            <a:r>
              <a:rPr lang="en-US" altLang="zh-CN"/>
              <a:t>As if the instructions had executed in order up to the point of the exception</a:t>
            </a:r>
            <a:endParaRPr lang="en-US" altLang="zh-CN"/>
          </a:p>
        </p:txBody>
      </p:sp>
      <p:sp>
        <p:nvSpPr>
          <p:cNvPr id="2" name="日期占位符 1"/>
          <p:cNvSpPr>
            <a:spLocks noGrp="true"/>
          </p:cNvSpPr>
          <p:nvPr>
            <p:ph type="dt" sz="half" idx="10"/>
          </p:nvPr>
        </p:nvSpPr>
        <p:spPr/>
        <p:txBody>
          <a:bodyPr/>
          <a:lstStyle/>
          <a:p>
            <a:fld id="{E6EF5F53-59C9-428D-929D-531A2EB9F13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true" noChangeArrowheads="true"/>
          </p:cNvSpPr>
          <p:nvPr>
            <p:ph type="title"/>
          </p:nvPr>
        </p:nvSpPr>
        <p:spPr/>
        <p:txBody>
          <a:bodyPr/>
          <a:lstStyle/>
          <a:p>
            <a:r>
              <a:rPr lang="zh-CN" altLang="en-US"/>
              <a:t>Intel </a:t>
            </a:r>
            <a:r>
              <a:rPr lang="en-US" altLang="zh-CN"/>
              <a:t>P6</a:t>
            </a:r>
            <a:r>
              <a:rPr lang="zh-CN" altLang="en-US"/>
              <a:t> : Pipeline Summary</a:t>
            </a:r>
            <a:endParaRPr lang="zh-CN" altLang="en-US"/>
          </a:p>
        </p:txBody>
      </p:sp>
      <p:graphicFrame>
        <p:nvGraphicFramePr>
          <p:cNvPr id="83971" name="Object 3"/>
          <p:cNvGraphicFramePr>
            <a:graphicFrameLocks noGrp="true" noChangeAspect="true"/>
          </p:cNvGraphicFramePr>
          <p:nvPr>
            <p:ph idx="1"/>
          </p:nvPr>
        </p:nvGraphicFramePr>
        <p:xfrm>
          <a:off x="521379" y="2457021"/>
          <a:ext cx="3126740" cy="990600"/>
        </p:xfrm>
        <a:graphic>
          <a:graphicData uri="http://schemas.openxmlformats.org/presentationml/2006/ole"/>
        </a:graphic>
      </p:graphicFrame>
      <p:sp>
        <p:nvSpPr>
          <p:cNvPr id="2" name="日期占位符 1"/>
          <p:cNvSpPr>
            <a:spLocks noGrp="true"/>
          </p:cNvSpPr>
          <p:nvPr>
            <p:ph type="dt" sz="half" idx="10"/>
          </p:nvPr>
        </p:nvSpPr>
        <p:spPr/>
        <p:txBody>
          <a:bodyPr/>
          <a:lstStyle/>
          <a:p>
            <a:fld id="{49F78CF8-ACC8-45BB-9C43-CC8C7DE112E7}"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true" noChangeArrowheads="true"/>
          </p:cNvSpPr>
          <p:nvPr>
            <p:ph type="title"/>
          </p:nvPr>
        </p:nvSpPr>
        <p:spPr/>
        <p:txBody>
          <a:bodyPr/>
          <a:lstStyle/>
          <a:p>
            <a:r>
              <a:rPr lang="zh-CN" altLang="zh-CN"/>
              <a:t>P6: Instruction Flow</a:t>
            </a:r>
            <a:endParaRPr lang="zh-CN" altLang="zh-CN"/>
          </a:p>
        </p:txBody>
      </p:sp>
      <p:pic>
        <p:nvPicPr>
          <p:cNvPr id="84995" name="Picture 3"/>
          <p:cNvPicPr>
            <a:picLocks noGrp="true" noChangeAspect="true" noChangeArrowheads="true"/>
          </p:cNvPicPr>
          <p:nvPr>
            <p:ph idx="1"/>
          </p:nvPr>
        </p:nvPicPr>
        <p:blipFill>
          <a:blip r:embed="rId1">
            <a:extLst>
              <a:ext uri="{28A0092B-C50C-407E-A947-70E740481C1C}">
                <a14:useLocalDpi xmlns:a14="http://schemas.microsoft.com/office/drawing/2010/main" val="false"/>
              </a:ext>
            </a:extLst>
          </a:blip>
          <a:stretch>
            <a:fillRect/>
          </a:stretch>
        </p:blipFill>
        <p:spPr>
          <a:xfrm>
            <a:off x="745670" y="1569199"/>
            <a:ext cx="7652660" cy="4864190"/>
          </a:xfrm>
        </p:spPr>
      </p:pic>
      <p:sp>
        <p:nvSpPr>
          <p:cNvPr id="2" name="日期占位符 1"/>
          <p:cNvSpPr>
            <a:spLocks noGrp="true"/>
          </p:cNvSpPr>
          <p:nvPr>
            <p:ph type="dt" sz="half" idx="10"/>
          </p:nvPr>
        </p:nvSpPr>
        <p:spPr/>
        <p:txBody>
          <a:bodyPr/>
          <a:lstStyle/>
          <a:p>
            <a:fld id="{4687FBB4-2443-4601-BC1F-01D6209F7F6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true" noChangeArrowheads="true"/>
          </p:cNvSpPr>
          <p:nvPr>
            <p:ph type="title"/>
          </p:nvPr>
        </p:nvSpPr>
        <p:spPr>
          <a:xfrm>
            <a:off x="357190" y="365126"/>
            <a:ext cx="7947422" cy="1127919"/>
          </a:xfrm>
        </p:spPr>
        <p:txBody>
          <a:bodyPr vert="horz" lIns="91440" tIns="45720" rIns="91440" bIns="45720" rtlCol="0" anchor="ctr">
            <a:normAutofit/>
          </a:bodyPr>
          <a:lstStyle/>
          <a:p>
            <a:r>
              <a:rPr lang="en-US" altLang="zh-CN"/>
              <a:t>P6: Another Point of View</a:t>
            </a:r>
            <a:endParaRPr lang="en-US" altLang="zh-CN"/>
          </a:p>
        </p:txBody>
      </p:sp>
      <p:pic>
        <p:nvPicPr>
          <p:cNvPr id="86019" name="Picture 3" descr="ris4"/>
          <p:cNvPicPr>
            <a:picLocks noGrp="true" noChangeAspect="true" noChangeArrowheads="true"/>
          </p:cNvPicPr>
          <p:nvPr>
            <p:ph idx="1"/>
          </p:nvPr>
        </p:nvPicPr>
        <p:blipFill rotWithShape="true">
          <a:blip r:embed="rId1">
            <a:clrChange>
              <a:clrFrom>
                <a:srgbClr val="FFFFFF"/>
              </a:clrFrom>
              <a:clrTo>
                <a:srgbClr val="FFFFFF">
                  <a:alpha val="0"/>
                </a:srgbClr>
              </a:clrTo>
            </a:clrChange>
            <a:extLst>
              <a:ext uri="{28A0092B-C50C-407E-A947-70E740481C1C}">
                <a14:useLocalDpi xmlns:a14="http://schemas.microsoft.com/office/drawing/2010/main" val="false"/>
              </a:ext>
            </a:extLst>
          </a:blip>
          <a:stretch>
            <a:fillRect/>
          </a:stretch>
        </p:blipFill>
        <p:spPr>
          <a:xfrm>
            <a:off x="1903615" y="1291961"/>
            <a:ext cx="5594465" cy="5180060"/>
          </a:xfrm>
        </p:spPr>
      </p:pic>
      <p:sp>
        <p:nvSpPr>
          <p:cNvPr id="2" name="日期占位符 1"/>
          <p:cNvSpPr>
            <a:spLocks noGrp="true"/>
          </p:cNvSpPr>
          <p:nvPr>
            <p:ph type="dt" sz="half" idx="10"/>
          </p:nvPr>
        </p:nvSpPr>
        <p:spPr>
          <a:xfrm>
            <a:off x="628650" y="6488119"/>
            <a:ext cx="2057400" cy="365125"/>
          </a:xfrm>
        </p:spPr>
        <p:txBody>
          <a:bodyPr/>
          <a:lstStyle/>
          <a:p>
            <a:fld id="{0FE556F2-C59C-4573-922D-21CBB6A867C2}" type="datetime1">
              <a:rPr lang="zh-CN" altLang="en-US" smtClean="0"/>
            </a:fld>
            <a:endParaRPr lang="en-US" altLang="zh-CN"/>
          </a:p>
        </p:txBody>
      </p:sp>
      <p:sp>
        <p:nvSpPr>
          <p:cNvPr id="3" name="页脚占位符 2"/>
          <p:cNvSpPr>
            <a:spLocks noGrp="true"/>
          </p:cNvSpPr>
          <p:nvPr>
            <p:ph type="ftr" sz="quarter" idx="11"/>
          </p:nvPr>
        </p:nvSpPr>
        <p:spPr>
          <a:xfrm>
            <a:off x="3028950" y="6488119"/>
            <a:ext cx="3086100" cy="365125"/>
          </a:xfrm>
        </p:spPr>
        <p:txBody>
          <a:bodyPr/>
          <a:lstStyle/>
          <a:p>
            <a:r>
              <a:rPr lang="en-US" altLang="zh-CN"/>
              <a:t>ACA202 © ZHANG Chun-yuan, Fall 2020</a:t>
            </a:r>
            <a:endParaRPr lang="en-US" altLang="zh-CN"/>
          </a:p>
        </p:txBody>
      </p:sp>
      <p:sp>
        <p:nvSpPr>
          <p:cNvPr id="4" name="灯片编号占位符 3"/>
          <p:cNvSpPr>
            <a:spLocks noGrp="true"/>
          </p:cNvSpPr>
          <p:nvPr>
            <p:ph type="sldNum" sz="quarter" idx="12"/>
          </p:nvPr>
        </p:nvSpPr>
        <p:spPr>
          <a:xfrm>
            <a:off x="6457950" y="6488119"/>
            <a:ext cx="2057400" cy="365125"/>
          </a:xfrm>
        </p:spPr>
        <p:txBody>
          <a:bodyPr/>
          <a:lstStyle/>
          <a:p>
            <a:fld id="{FDCE95FA-AAEB-4A05-B72F-1862315F9D04}" type="slidenum">
              <a:rPr lang="zh-CN" altLang="en-US" smtClean="0"/>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true" noChangeArrowheads="true"/>
          </p:cNvSpPr>
          <p:nvPr>
            <p:ph type="ctrTitle"/>
          </p:nvPr>
        </p:nvSpPr>
        <p:spPr/>
        <p:txBody>
          <a:bodyPr/>
          <a:lstStyle/>
          <a:p>
            <a:r>
              <a:rPr lang="zh-CN" altLang="en-US"/>
              <a:t>Next ...</a:t>
            </a:r>
            <a:endParaRPr lang="zh-CN" altLang="en-US"/>
          </a:p>
        </p:txBody>
      </p:sp>
      <p:sp>
        <p:nvSpPr>
          <p:cNvPr id="87043" name="Rectangle 3"/>
          <p:cNvSpPr>
            <a:spLocks noGrp="true" noChangeArrowheads="true"/>
          </p:cNvSpPr>
          <p:nvPr>
            <p:ph type="subTitle" idx="1"/>
          </p:nvPr>
        </p:nvSpPr>
        <p:spPr/>
        <p:txBody>
          <a:bodyPr/>
          <a:lstStyle/>
          <a:p>
            <a:endParaRPr lang="en-US" altLang="zh-CN" dirty="0"/>
          </a:p>
          <a:p>
            <a:r>
              <a:rPr lang="zh-CN" altLang="en-US" dirty="0"/>
              <a:t>Example: </a:t>
            </a:r>
            <a:r>
              <a:rPr lang="en-US" altLang="zh-CN" dirty="0"/>
              <a:t>Intel Pentium 4</a:t>
            </a:r>
            <a:endParaRPr lang="en-US" altLang="zh-CN" dirty="0"/>
          </a:p>
        </p:txBody>
      </p:sp>
      <p:sp>
        <p:nvSpPr>
          <p:cNvPr id="2" name="日期占位符 1"/>
          <p:cNvSpPr>
            <a:spLocks noGrp="true"/>
          </p:cNvSpPr>
          <p:nvPr>
            <p:ph type="dt" sz="half" idx="10"/>
          </p:nvPr>
        </p:nvSpPr>
        <p:spPr/>
        <p:txBody>
          <a:bodyPr/>
          <a:lstStyle/>
          <a:p>
            <a:fld id="{126E92FD-6579-4408-9742-702DE26FE26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6F64E4EE-51DC-49B1-94AF-ED07334A16FB}" type="slidenum">
              <a:rPr lang="zh-CN" altLang="en-US" smtClean="0"/>
            </a:fld>
            <a:endParaRPr lang="zh-CN" alt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true" noChangeArrowheads="true"/>
          </p:cNvSpPr>
          <p:nvPr>
            <p:ph type="title"/>
          </p:nvPr>
        </p:nvSpPr>
        <p:spPr/>
        <p:txBody>
          <a:bodyPr/>
          <a:lstStyle/>
          <a:p>
            <a:r>
              <a:rPr lang="en-US" altLang="zh-CN"/>
              <a:t>Intel Pentium 4</a:t>
            </a:r>
            <a:endParaRPr lang="en-US" altLang="zh-CN"/>
          </a:p>
        </p:txBody>
      </p:sp>
      <p:pic>
        <p:nvPicPr>
          <p:cNvPr id="307203" name="Picture 3" descr="p4core2"/>
          <p:cNvPicPr>
            <a:picLocks noGrp="true" noChangeAspect="true" noChangeArrowheads="true"/>
          </p:cNvPicPr>
          <p:nvPr>
            <p:ph idx="1"/>
          </p:nvPr>
        </p:nvPicPr>
        <p:blipFill>
          <a:blip r:embed="rId1">
            <a:extLst>
              <a:ext uri="{28A0092B-C50C-407E-A947-70E740481C1C}">
                <a14:useLocalDpi xmlns:a14="http://schemas.microsoft.com/office/drawing/2010/main" val="false"/>
              </a:ext>
            </a:extLst>
          </a:blip>
          <a:srcRect/>
          <a:stretch>
            <a:fillRect/>
          </a:stretch>
        </p:blipFill>
        <p:spPr>
          <a:xfrm>
            <a:off x="2309812" y="2105819"/>
            <a:ext cx="4524375" cy="3790950"/>
          </a:xfrm>
        </p:spPr>
      </p:pic>
      <p:grpSp>
        <p:nvGrpSpPr>
          <p:cNvPr id="307204" name="Group 4"/>
          <p:cNvGrpSpPr/>
          <p:nvPr/>
        </p:nvGrpSpPr>
        <p:grpSpPr bwMode="auto">
          <a:xfrm>
            <a:off x="38099" y="1806935"/>
            <a:ext cx="9067800" cy="4970463"/>
            <a:chOff x="0" y="0"/>
            <a:chExt cx="5302" cy="2912"/>
          </a:xfrm>
        </p:grpSpPr>
        <p:grpSp>
          <p:nvGrpSpPr>
            <p:cNvPr id="307205" name="Group 5"/>
            <p:cNvGrpSpPr/>
            <p:nvPr/>
          </p:nvGrpSpPr>
          <p:grpSpPr bwMode="auto">
            <a:xfrm>
              <a:off x="76" y="0"/>
              <a:ext cx="2046" cy="670"/>
              <a:chOff x="0" y="0"/>
              <a:chExt cx="2046" cy="622"/>
            </a:xfrm>
          </p:grpSpPr>
          <p:sp>
            <p:nvSpPr>
              <p:cNvPr id="307206" name="Rectangle 6"/>
              <p:cNvSpPr>
                <a:spLocks noChangeArrowheads="true"/>
              </p:cNvSpPr>
              <p:nvPr/>
            </p:nvSpPr>
            <p:spPr bwMode="auto">
              <a:xfrm>
                <a:off x="1182" y="142"/>
                <a:ext cx="864" cy="480"/>
              </a:xfrm>
              <a:prstGeom prst="rect">
                <a:avLst/>
              </a:prstGeom>
              <a:solidFill>
                <a:schemeClr val="tx2">
                  <a:alpha val="50000"/>
                </a:schemeClr>
              </a:solidFill>
              <a:ln w="381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7" name="Text Box 7"/>
              <p:cNvSpPr txBox="true">
                <a:spLocks noChangeArrowheads="true"/>
              </p:cNvSpPr>
              <p:nvPr/>
            </p:nvSpPr>
            <p:spPr bwMode="auto">
              <a:xfrm>
                <a:off x="0" y="0"/>
                <a:ext cx="732"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400 MHz </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System</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Bus</a:t>
                </a:r>
                <a:endParaRPr lang="en-US" altLang="zh-CN" sz="1800">
                  <a:effectLst>
                    <a:outerShdw blurRad="38100" dist="38100" dir="2700000" algn="tl">
                      <a:srgbClr val="FFFFFF"/>
                    </a:outerShdw>
                  </a:effectLst>
                  <a:ea typeface="宋体" panose="02010600030101010101" pitchFamily="2" charset="-122"/>
                </a:endParaRPr>
              </a:p>
            </p:txBody>
          </p:sp>
          <p:grpSp>
            <p:nvGrpSpPr>
              <p:cNvPr id="307208" name="Group 8"/>
              <p:cNvGrpSpPr/>
              <p:nvPr/>
            </p:nvGrpSpPr>
            <p:grpSpPr bwMode="auto">
              <a:xfrm>
                <a:off x="684" y="286"/>
                <a:ext cx="519" cy="96"/>
                <a:chOff x="0" y="0"/>
                <a:chExt cx="519" cy="96"/>
              </a:xfrm>
            </p:grpSpPr>
            <p:sp>
              <p:nvSpPr>
                <p:cNvPr id="307209" name="Oval 9"/>
                <p:cNvSpPr>
                  <a:spLocks noChangeArrowheads="true"/>
                </p:cNvSpPr>
                <p:nvPr/>
              </p:nvSpPr>
              <p:spPr bwMode="auto">
                <a:xfrm>
                  <a:off x="0" y="0"/>
                  <a:ext cx="96" cy="96"/>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0" name="Line 10"/>
                <p:cNvSpPr>
                  <a:spLocks noChangeShapeType="true"/>
                </p:cNvSpPr>
                <p:nvPr/>
              </p:nvSpPr>
              <p:spPr bwMode="auto">
                <a:xfrm flipH="true">
                  <a:off x="87" y="48"/>
                  <a:ext cx="432" cy="0"/>
                </a:xfrm>
                <a:prstGeom prst="line">
                  <a:avLst/>
                </a:prstGeom>
                <a:noFill/>
                <a:ln w="2857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7211" name="Group 11"/>
            <p:cNvGrpSpPr/>
            <p:nvPr/>
          </p:nvGrpSpPr>
          <p:grpSpPr bwMode="auto">
            <a:xfrm>
              <a:off x="0" y="814"/>
              <a:ext cx="3175" cy="814"/>
              <a:chOff x="0" y="0"/>
              <a:chExt cx="3175" cy="814"/>
            </a:xfrm>
          </p:grpSpPr>
          <p:sp>
            <p:nvSpPr>
              <p:cNvPr id="307212" name="Oval 12"/>
              <p:cNvSpPr>
                <a:spLocks noChangeArrowheads="true"/>
              </p:cNvSpPr>
              <p:nvPr/>
            </p:nvSpPr>
            <p:spPr bwMode="auto">
              <a:xfrm>
                <a:off x="778" y="384"/>
                <a:ext cx="96" cy="96"/>
              </a:xfrm>
              <a:prstGeom prst="ellipse">
                <a:avLst/>
              </a:prstGeom>
              <a:solidFill>
                <a:srgbClr val="67A5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3" name="Rectangle 13"/>
              <p:cNvSpPr>
                <a:spLocks noChangeArrowheads="true"/>
              </p:cNvSpPr>
              <p:nvPr/>
            </p:nvSpPr>
            <p:spPr bwMode="auto">
              <a:xfrm>
                <a:off x="2890" y="0"/>
                <a:ext cx="285" cy="432"/>
              </a:xfrm>
              <a:prstGeom prst="rect">
                <a:avLst/>
              </a:prstGeom>
              <a:solidFill>
                <a:srgbClr val="67A5FF">
                  <a:alpha val="50000"/>
                </a:srgbClr>
              </a:solidFill>
              <a:ln w="38100">
                <a:solidFill>
                  <a:srgbClr val="67A5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4" name="Text Box 14"/>
              <p:cNvSpPr txBox="true">
                <a:spLocks noChangeArrowheads="true"/>
              </p:cNvSpPr>
              <p:nvPr/>
            </p:nvSpPr>
            <p:spPr bwMode="auto">
              <a:xfrm>
                <a:off x="0" y="288"/>
                <a:ext cx="80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Rapid</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Execution</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Engine</a:t>
                </a:r>
                <a:endParaRPr lang="en-US" altLang="zh-CN" sz="1800">
                  <a:effectLst>
                    <a:outerShdw blurRad="38100" dist="38100" dir="2700000" algn="tl">
                      <a:srgbClr val="FFFFFF"/>
                    </a:outerShdw>
                  </a:effectLst>
                  <a:ea typeface="宋体" panose="02010600030101010101" pitchFamily="2" charset="-122"/>
                </a:endParaRPr>
              </a:p>
            </p:txBody>
          </p:sp>
          <p:sp>
            <p:nvSpPr>
              <p:cNvPr id="307215" name="Line 15"/>
              <p:cNvSpPr>
                <a:spLocks noChangeShapeType="true"/>
              </p:cNvSpPr>
              <p:nvPr/>
            </p:nvSpPr>
            <p:spPr bwMode="auto">
              <a:xfrm flipH="true">
                <a:off x="826" y="432"/>
                <a:ext cx="2064" cy="0"/>
              </a:xfrm>
              <a:prstGeom prst="line">
                <a:avLst/>
              </a:prstGeom>
              <a:noFill/>
              <a:ln w="28575">
                <a:solidFill>
                  <a:srgbClr val="67A5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16" name="Group 16"/>
            <p:cNvGrpSpPr/>
            <p:nvPr/>
          </p:nvGrpSpPr>
          <p:grpSpPr bwMode="auto">
            <a:xfrm>
              <a:off x="1198" y="1534"/>
              <a:ext cx="1161" cy="1378"/>
              <a:chOff x="0" y="0"/>
              <a:chExt cx="1161" cy="1378"/>
            </a:xfrm>
          </p:grpSpPr>
          <p:sp>
            <p:nvSpPr>
              <p:cNvPr id="307217" name="Oval 17"/>
              <p:cNvSpPr>
                <a:spLocks noChangeArrowheads="true"/>
              </p:cNvSpPr>
              <p:nvPr/>
            </p:nvSpPr>
            <p:spPr bwMode="auto">
              <a:xfrm>
                <a:off x="932" y="1104"/>
                <a:ext cx="96" cy="96"/>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8" name="Rectangle 18"/>
              <p:cNvSpPr>
                <a:spLocks noChangeArrowheads="true"/>
              </p:cNvSpPr>
              <p:nvPr/>
            </p:nvSpPr>
            <p:spPr bwMode="auto">
              <a:xfrm>
                <a:off x="828" y="0"/>
                <a:ext cx="333" cy="864"/>
              </a:xfrm>
              <a:prstGeom prst="rect">
                <a:avLst/>
              </a:prstGeom>
              <a:solidFill>
                <a:srgbClr val="FF0000">
                  <a:alpha val="50000"/>
                </a:srgbClr>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9" name="Text Box 19"/>
              <p:cNvSpPr txBox="true">
                <a:spLocks noChangeArrowheads="true"/>
              </p:cNvSpPr>
              <p:nvPr/>
            </p:nvSpPr>
            <p:spPr bwMode="auto">
              <a:xfrm>
                <a:off x="0" y="1008"/>
                <a:ext cx="972" cy="37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Execution</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Trace Cache</a:t>
                </a:r>
                <a:endParaRPr lang="en-US" altLang="zh-CN" sz="1800">
                  <a:effectLst>
                    <a:outerShdw blurRad="38100" dist="38100" dir="2700000" algn="tl">
                      <a:srgbClr val="FFFFFF"/>
                    </a:outerShdw>
                  </a:effectLst>
                  <a:ea typeface="宋体" panose="02010600030101010101" pitchFamily="2" charset="-122"/>
                </a:endParaRPr>
              </a:p>
            </p:txBody>
          </p:sp>
          <p:sp>
            <p:nvSpPr>
              <p:cNvPr id="307220" name="Line 20"/>
              <p:cNvSpPr>
                <a:spLocks noChangeShapeType="true"/>
              </p:cNvSpPr>
              <p:nvPr/>
            </p:nvSpPr>
            <p:spPr bwMode="auto">
              <a:xfrm>
                <a:off x="972" y="864"/>
                <a:ext cx="0" cy="28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21" name="Group 21"/>
            <p:cNvGrpSpPr/>
            <p:nvPr/>
          </p:nvGrpSpPr>
          <p:grpSpPr bwMode="auto">
            <a:xfrm>
              <a:off x="2554" y="779"/>
              <a:ext cx="2748" cy="1618"/>
              <a:chOff x="0" y="0"/>
              <a:chExt cx="2748" cy="1618"/>
            </a:xfrm>
          </p:grpSpPr>
          <p:sp>
            <p:nvSpPr>
              <p:cNvPr id="307222" name="Oval 22"/>
              <p:cNvSpPr>
                <a:spLocks noChangeArrowheads="true"/>
              </p:cNvSpPr>
              <p:nvPr/>
            </p:nvSpPr>
            <p:spPr bwMode="auto">
              <a:xfrm>
                <a:off x="1824" y="275"/>
                <a:ext cx="96" cy="96"/>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23" name="Group 23"/>
              <p:cNvGrpSpPr/>
              <p:nvPr/>
            </p:nvGrpSpPr>
            <p:grpSpPr bwMode="auto">
              <a:xfrm>
                <a:off x="0" y="0"/>
                <a:ext cx="2748" cy="1618"/>
                <a:chOff x="0" y="0"/>
                <a:chExt cx="2748" cy="1618"/>
              </a:xfrm>
            </p:grpSpPr>
            <p:sp>
              <p:nvSpPr>
                <p:cNvPr id="307224" name="未知"/>
                <p:cNvSpPr/>
                <p:nvPr/>
              </p:nvSpPr>
              <p:spPr bwMode="auto">
                <a:xfrm>
                  <a:off x="0" y="0"/>
                  <a:ext cx="1453" cy="1618"/>
                </a:xfrm>
                <a:custGeom>
                  <a:avLst/>
                  <a:gdLst>
                    <a:gd name="T0" fmla="*/ 1074 w 1453"/>
                    <a:gd name="T1" fmla="*/ 1334 h 1618"/>
                    <a:gd name="T2" fmla="*/ 0 w 1453"/>
                    <a:gd name="T3" fmla="*/ 1340 h 1618"/>
                    <a:gd name="T4" fmla="*/ 1 w 1453"/>
                    <a:gd name="T5" fmla="*/ 1618 h 1618"/>
                    <a:gd name="T6" fmla="*/ 1445 w 1453"/>
                    <a:gd name="T7" fmla="*/ 1618 h 1618"/>
                    <a:gd name="T8" fmla="*/ 1453 w 1453"/>
                    <a:gd name="T9" fmla="*/ 0 h 1618"/>
                    <a:gd name="T10" fmla="*/ 1074 w 1453"/>
                    <a:gd name="T11" fmla="*/ 0 h 1618"/>
                    <a:gd name="T12" fmla="*/ 1074 w 1453"/>
                    <a:gd name="T13" fmla="*/ 1334 h 1618"/>
                  </a:gdLst>
                  <a:ahLst/>
                  <a:cxnLst>
                    <a:cxn ang="0">
                      <a:pos x="T0" y="T1"/>
                    </a:cxn>
                    <a:cxn ang="0">
                      <a:pos x="T2" y="T3"/>
                    </a:cxn>
                    <a:cxn ang="0">
                      <a:pos x="T4" y="T5"/>
                    </a:cxn>
                    <a:cxn ang="0">
                      <a:pos x="T6" y="T7"/>
                    </a:cxn>
                    <a:cxn ang="0">
                      <a:pos x="T8" y="T9"/>
                    </a:cxn>
                    <a:cxn ang="0">
                      <a:pos x="T10" y="T11"/>
                    </a:cxn>
                    <a:cxn ang="0">
                      <a:pos x="T12" y="T13"/>
                    </a:cxn>
                  </a:cxnLst>
                  <a:rect l="0" t="0" r="r" b="b"/>
                  <a:pathLst>
                    <a:path w="1453" h="1618">
                      <a:moveTo>
                        <a:pt x="1074" y="1334"/>
                      </a:moveTo>
                      <a:lnTo>
                        <a:pt x="0" y="1340"/>
                      </a:lnTo>
                      <a:lnTo>
                        <a:pt x="1" y="1618"/>
                      </a:lnTo>
                      <a:lnTo>
                        <a:pt x="1445" y="1618"/>
                      </a:lnTo>
                      <a:lnTo>
                        <a:pt x="1453" y="0"/>
                      </a:lnTo>
                      <a:lnTo>
                        <a:pt x="1074" y="0"/>
                      </a:lnTo>
                      <a:lnTo>
                        <a:pt x="1074" y="1334"/>
                      </a:lnTo>
                      <a:close/>
                    </a:path>
                  </a:pathLst>
                </a:custGeom>
                <a:solidFill>
                  <a:schemeClr val="accent1">
                    <a:alpha val="50000"/>
                  </a:schemeClr>
                </a:solidFill>
                <a:ln w="38100" cap="flat" cmpd="sng">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5" name="Text Box 25"/>
                <p:cNvSpPr txBox="true">
                  <a:spLocks noChangeArrowheads="true"/>
                </p:cNvSpPr>
                <p:nvPr/>
              </p:nvSpPr>
              <p:spPr bwMode="auto">
                <a:xfrm>
                  <a:off x="1824" y="83"/>
                  <a:ext cx="92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Hyper</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Pipelined</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Technology</a:t>
                  </a:r>
                  <a:endParaRPr lang="en-US" altLang="zh-CN" sz="1800">
                    <a:effectLst>
                      <a:outerShdw blurRad="38100" dist="38100" dir="2700000" algn="tl">
                        <a:srgbClr val="FFFFFF"/>
                      </a:outerShdw>
                    </a:effectLst>
                    <a:ea typeface="宋体" panose="02010600030101010101" pitchFamily="2" charset="-122"/>
                  </a:endParaRPr>
                </a:p>
              </p:txBody>
            </p:sp>
            <p:sp>
              <p:nvSpPr>
                <p:cNvPr id="307226" name="Line 26"/>
                <p:cNvSpPr>
                  <a:spLocks noChangeShapeType="true"/>
                </p:cNvSpPr>
                <p:nvPr/>
              </p:nvSpPr>
              <p:spPr bwMode="auto">
                <a:xfrm>
                  <a:off x="1440" y="323"/>
                  <a:ext cx="432"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7227" name="Group 27"/>
            <p:cNvGrpSpPr/>
            <p:nvPr/>
          </p:nvGrpSpPr>
          <p:grpSpPr bwMode="auto">
            <a:xfrm>
              <a:off x="2170" y="82"/>
              <a:ext cx="3003" cy="588"/>
              <a:chOff x="0" y="0"/>
              <a:chExt cx="3003" cy="546"/>
            </a:xfrm>
          </p:grpSpPr>
          <p:grpSp>
            <p:nvGrpSpPr>
              <p:cNvPr id="307228" name="Group 28"/>
              <p:cNvGrpSpPr/>
              <p:nvPr/>
            </p:nvGrpSpPr>
            <p:grpSpPr bwMode="auto">
              <a:xfrm>
                <a:off x="0" y="0"/>
                <a:ext cx="3003" cy="546"/>
                <a:chOff x="0" y="0"/>
                <a:chExt cx="3003" cy="546"/>
              </a:xfrm>
            </p:grpSpPr>
            <p:sp>
              <p:nvSpPr>
                <p:cNvPr id="307229" name="Rectangle 29"/>
                <p:cNvSpPr>
                  <a:spLocks noChangeArrowheads="true"/>
                </p:cNvSpPr>
                <p:nvPr/>
              </p:nvSpPr>
              <p:spPr bwMode="auto">
                <a:xfrm>
                  <a:off x="0" y="66"/>
                  <a:ext cx="1824" cy="480"/>
                </a:xfrm>
                <a:prstGeom prst="rect">
                  <a:avLst/>
                </a:prstGeom>
                <a:solidFill>
                  <a:schemeClr val="accent2">
                    <a:alpha val="50000"/>
                  </a:schemeClr>
                </a:solidFill>
                <a:ln w="381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0" name="Text Box 30"/>
                <p:cNvSpPr txBox="true">
                  <a:spLocks noChangeArrowheads="true"/>
                </p:cNvSpPr>
                <p:nvPr/>
              </p:nvSpPr>
              <p:spPr bwMode="auto">
                <a:xfrm>
                  <a:off x="2199" y="0"/>
                  <a:ext cx="804"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Advanced</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Transfer </a:t>
                  </a:r>
                  <a:endParaRPr lang="en-US" altLang="zh-CN" sz="180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Cache</a:t>
                  </a:r>
                  <a:endParaRPr lang="en-US" altLang="zh-CN" sz="1800">
                    <a:effectLst>
                      <a:outerShdw blurRad="38100" dist="38100" dir="2700000" algn="tl">
                        <a:srgbClr val="FFFFFF"/>
                      </a:outerShdw>
                    </a:effectLst>
                    <a:ea typeface="宋体" panose="02010600030101010101" pitchFamily="2" charset="-122"/>
                  </a:endParaRPr>
                </a:p>
              </p:txBody>
            </p:sp>
            <p:sp>
              <p:nvSpPr>
                <p:cNvPr id="307231" name="Line 31"/>
                <p:cNvSpPr>
                  <a:spLocks noChangeShapeType="true"/>
                </p:cNvSpPr>
                <p:nvPr/>
              </p:nvSpPr>
              <p:spPr bwMode="auto">
                <a:xfrm flipH="true">
                  <a:off x="1824" y="258"/>
                  <a:ext cx="288"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232" name="Oval 32"/>
              <p:cNvSpPr>
                <a:spLocks noChangeArrowheads="true"/>
              </p:cNvSpPr>
              <p:nvPr/>
            </p:nvSpPr>
            <p:spPr bwMode="auto">
              <a:xfrm>
                <a:off x="2112" y="210"/>
                <a:ext cx="96" cy="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33" name="Group 33"/>
            <p:cNvGrpSpPr/>
            <p:nvPr/>
          </p:nvGrpSpPr>
          <p:grpSpPr bwMode="auto">
            <a:xfrm>
              <a:off x="3" y="540"/>
              <a:ext cx="3580" cy="1874"/>
              <a:chOff x="0" y="0"/>
              <a:chExt cx="3580" cy="1874"/>
            </a:xfrm>
          </p:grpSpPr>
          <p:sp>
            <p:nvSpPr>
              <p:cNvPr id="307234" name="Line 34"/>
              <p:cNvSpPr>
                <a:spLocks noChangeShapeType="true"/>
              </p:cNvSpPr>
              <p:nvPr/>
            </p:nvSpPr>
            <p:spPr bwMode="auto">
              <a:xfrm>
                <a:off x="1015" y="1666"/>
                <a:ext cx="240" cy="0"/>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35" name="Group 35"/>
              <p:cNvGrpSpPr/>
              <p:nvPr/>
            </p:nvGrpSpPr>
            <p:grpSpPr bwMode="auto">
              <a:xfrm>
                <a:off x="0" y="0"/>
                <a:ext cx="3580" cy="1874"/>
                <a:chOff x="0" y="0"/>
                <a:chExt cx="3580" cy="1874"/>
              </a:xfrm>
            </p:grpSpPr>
            <p:sp>
              <p:nvSpPr>
                <p:cNvPr id="307236" name="Line 36"/>
                <p:cNvSpPr>
                  <a:spLocks noChangeShapeType="true"/>
                </p:cNvSpPr>
                <p:nvPr/>
              </p:nvSpPr>
              <p:spPr bwMode="auto">
                <a:xfrm flipH="true">
                  <a:off x="823" y="370"/>
                  <a:ext cx="432" cy="0"/>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7" name="Line 37"/>
                <p:cNvSpPr>
                  <a:spLocks noChangeShapeType="true"/>
                </p:cNvSpPr>
                <p:nvPr/>
              </p:nvSpPr>
              <p:spPr bwMode="auto">
                <a:xfrm>
                  <a:off x="1015" y="370"/>
                  <a:ext cx="0" cy="1296"/>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8" name="Oval 38"/>
                <p:cNvSpPr>
                  <a:spLocks noChangeArrowheads="true"/>
                </p:cNvSpPr>
                <p:nvPr/>
              </p:nvSpPr>
              <p:spPr bwMode="auto">
                <a:xfrm>
                  <a:off x="799" y="322"/>
                  <a:ext cx="96" cy="96"/>
                </a:xfrm>
                <a:prstGeom prst="ellipse">
                  <a:avLst/>
                </a:prstGeom>
                <a:solidFill>
                  <a:srgbClr val="9966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39" name="Group 39"/>
                <p:cNvGrpSpPr/>
                <p:nvPr/>
              </p:nvGrpSpPr>
              <p:grpSpPr bwMode="auto">
                <a:xfrm>
                  <a:off x="0" y="0"/>
                  <a:ext cx="3580" cy="1874"/>
                  <a:chOff x="0" y="0"/>
                  <a:chExt cx="3580" cy="1874"/>
                </a:xfrm>
              </p:grpSpPr>
              <p:sp>
                <p:nvSpPr>
                  <p:cNvPr id="307240" name="Rectangle 40"/>
                  <p:cNvSpPr>
                    <a:spLocks noChangeArrowheads="true"/>
                  </p:cNvSpPr>
                  <p:nvPr/>
                </p:nvSpPr>
                <p:spPr bwMode="auto">
                  <a:xfrm>
                    <a:off x="1255" y="130"/>
                    <a:ext cx="336" cy="461"/>
                  </a:xfrm>
                  <a:prstGeom prst="rect">
                    <a:avLst/>
                  </a:prstGeom>
                  <a:solidFill>
                    <a:srgbClr val="9966FF">
                      <a:alpha val="50000"/>
                    </a:srgbClr>
                  </a:solidFill>
                  <a:ln w="38100">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1" name="Rectangle 41"/>
                  <p:cNvSpPr>
                    <a:spLocks noChangeArrowheads="true"/>
                  </p:cNvSpPr>
                  <p:nvPr/>
                </p:nvSpPr>
                <p:spPr bwMode="auto">
                  <a:xfrm>
                    <a:off x="1239" y="1442"/>
                    <a:ext cx="672" cy="432"/>
                  </a:xfrm>
                  <a:prstGeom prst="rect">
                    <a:avLst/>
                  </a:prstGeom>
                  <a:solidFill>
                    <a:srgbClr val="9966FF">
                      <a:alpha val="50000"/>
                    </a:srgbClr>
                  </a:solidFill>
                  <a:ln w="38100">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2" name="Text Box 42"/>
                  <p:cNvSpPr txBox="true">
                    <a:spLocks noChangeArrowheads="true"/>
                  </p:cNvSpPr>
                  <p:nvPr/>
                </p:nvSpPr>
                <p:spPr bwMode="auto">
                  <a:xfrm>
                    <a:off x="0" y="0"/>
                    <a:ext cx="84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Advanced </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Dynamic</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Execution</a:t>
                    </a:r>
                    <a:endParaRPr lang="en-US" altLang="zh-CN" sz="1800">
                      <a:effectLst>
                        <a:outerShdw blurRad="38100" dist="38100" dir="2700000" algn="tl">
                          <a:srgbClr val="FFFFFF"/>
                        </a:outerShdw>
                      </a:effectLst>
                      <a:ea typeface="宋体" panose="02010600030101010101" pitchFamily="2" charset="-122"/>
                    </a:endParaRPr>
                  </a:p>
                </p:txBody>
              </p:sp>
              <p:grpSp>
                <p:nvGrpSpPr>
                  <p:cNvPr id="307243" name="Group 43"/>
                  <p:cNvGrpSpPr/>
                  <p:nvPr/>
                </p:nvGrpSpPr>
                <p:grpSpPr bwMode="auto">
                  <a:xfrm>
                    <a:off x="1015" y="274"/>
                    <a:ext cx="2565" cy="1248"/>
                    <a:chOff x="0" y="0"/>
                    <a:chExt cx="2565" cy="1248"/>
                  </a:xfrm>
                </p:grpSpPr>
                <p:sp>
                  <p:nvSpPr>
                    <p:cNvPr id="307244" name="Rectangle 44"/>
                    <p:cNvSpPr>
                      <a:spLocks noChangeArrowheads="true"/>
                    </p:cNvSpPr>
                    <p:nvPr/>
                  </p:nvSpPr>
                  <p:spPr bwMode="auto">
                    <a:xfrm>
                      <a:off x="2184" y="0"/>
                      <a:ext cx="381" cy="1248"/>
                    </a:xfrm>
                    <a:prstGeom prst="rect">
                      <a:avLst/>
                    </a:prstGeom>
                    <a:solidFill>
                      <a:srgbClr val="9966FF">
                        <a:alpha val="50000"/>
                      </a:srgbClr>
                    </a:solidFill>
                    <a:ln w="38100">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5" name="Line 45"/>
                    <p:cNvSpPr>
                      <a:spLocks noChangeShapeType="true"/>
                    </p:cNvSpPr>
                    <p:nvPr/>
                  </p:nvSpPr>
                  <p:spPr bwMode="auto">
                    <a:xfrm flipH="true">
                      <a:off x="0" y="480"/>
                      <a:ext cx="2160" cy="2"/>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07246" name="Group 46"/>
            <p:cNvGrpSpPr/>
            <p:nvPr/>
          </p:nvGrpSpPr>
          <p:grpSpPr bwMode="auto">
            <a:xfrm>
              <a:off x="2442" y="1342"/>
              <a:ext cx="2844" cy="1570"/>
              <a:chOff x="0" y="0"/>
              <a:chExt cx="2844" cy="1570"/>
            </a:xfrm>
          </p:grpSpPr>
          <p:sp>
            <p:nvSpPr>
              <p:cNvPr id="307247" name="Text Box 47"/>
              <p:cNvSpPr txBox="true">
                <a:spLocks noChangeArrowheads="true"/>
              </p:cNvSpPr>
              <p:nvPr/>
            </p:nvSpPr>
            <p:spPr bwMode="auto">
              <a:xfrm>
                <a:off x="1840" y="480"/>
                <a:ext cx="100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Streaming</a:t>
                </a:r>
                <a:endParaRPr lang="en-US" altLang="zh-CN" sz="1800" dirty="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SIMD</a:t>
                </a:r>
                <a:br>
                  <a:rPr lang="en-US" altLang="zh-CN" sz="1800" dirty="0">
                    <a:effectLst>
                      <a:outerShdw blurRad="38100" dist="38100" dir="2700000" algn="tl">
                        <a:srgbClr val="FFFFFF"/>
                      </a:outerShdw>
                    </a:effectLst>
                    <a:ea typeface="宋体" panose="02010600030101010101" pitchFamily="2" charset="-122"/>
                  </a:rPr>
                </a:br>
                <a:r>
                  <a:rPr lang="en-US" altLang="zh-CN" sz="1800" dirty="0">
                    <a:effectLst>
                      <a:outerShdw blurRad="38100" dist="38100" dir="2700000" algn="tl">
                        <a:srgbClr val="FFFFFF"/>
                      </a:outerShdw>
                    </a:effectLst>
                    <a:ea typeface="宋体" panose="02010600030101010101" pitchFamily="2" charset="-122"/>
                  </a:rPr>
                  <a:t>Extensions 2</a:t>
                </a:r>
                <a:endParaRPr lang="en-US" altLang="zh-CN" sz="1800" dirty="0">
                  <a:effectLst>
                    <a:outerShdw blurRad="38100" dist="38100" dir="2700000" algn="tl">
                      <a:srgbClr val="FFFFFF"/>
                    </a:outerShdw>
                  </a:effectLst>
                  <a:ea typeface="宋体" panose="02010600030101010101" pitchFamily="2" charset="-122"/>
                </a:endParaRPr>
              </a:p>
            </p:txBody>
          </p:sp>
          <p:grpSp>
            <p:nvGrpSpPr>
              <p:cNvPr id="307248" name="Group 48"/>
              <p:cNvGrpSpPr/>
              <p:nvPr/>
            </p:nvGrpSpPr>
            <p:grpSpPr bwMode="auto">
              <a:xfrm>
                <a:off x="0" y="0"/>
                <a:ext cx="1516" cy="1570"/>
                <a:chOff x="0" y="0"/>
                <a:chExt cx="1516" cy="1570"/>
              </a:xfrm>
            </p:grpSpPr>
            <p:sp>
              <p:nvSpPr>
                <p:cNvPr id="307249" name="Rectangle 49"/>
                <p:cNvSpPr>
                  <a:spLocks noChangeArrowheads="true"/>
                </p:cNvSpPr>
                <p:nvPr/>
              </p:nvSpPr>
              <p:spPr bwMode="auto">
                <a:xfrm>
                  <a:off x="16" y="0"/>
                  <a:ext cx="666" cy="720"/>
                </a:xfrm>
                <a:prstGeom prst="rect">
                  <a:avLst/>
                </a:prstGeom>
                <a:solidFill>
                  <a:srgbClr val="00FFCC">
                    <a:alpha val="50000"/>
                  </a:srgbClr>
                </a:solidFill>
                <a:ln w="38100">
                  <a:solidFill>
                    <a:srgbClr val="00FF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0" name="Text Box 50"/>
                <p:cNvSpPr txBox="true">
                  <a:spLocks noChangeArrowheads="true"/>
                </p:cNvSpPr>
                <p:nvPr/>
              </p:nvSpPr>
              <p:spPr bwMode="auto">
                <a:xfrm>
                  <a:off x="112" y="1200"/>
                  <a:ext cx="1404" cy="37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Enhanced Floating</a:t>
                  </a:r>
                  <a:endParaRPr lang="en-US" altLang="zh-CN" sz="1800" dirty="0">
                    <a:effectLst>
                      <a:outerShdw blurRad="38100" dist="38100" dir="2700000" algn="tl">
                        <a:srgbClr val="FFFFFF"/>
                      </a:outerShdw>
                    </a:effectLst>
                    <a:ea typeface="宋体" panose="02010600030101010101" pitchFamily="2" charset="-122"/>
                  </a:endParaRPr>
                </a:p>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Point / Multi-Media</a:t>
                  </a:r>
                  <a:endParaRPr lang="en-US" altLang="zh-CN" sz="1800" dirty="0">
                    <a:effectLst>
                      <a:outerShdw blurRad="38100" dist="38100" dir="2700000" algn="tl">
                        <a:srgbClr val="FFFFFF"/>
                      </a:outerShdw>
                    </a:effectLst>
                    <a:ea typeface="宋体" panose="02010600030101010101" pitchFamily="2" charset="-122"/>
                  </a:endParaRPr>
                </a:p>
              </p:txBody>
            </p:sp>
            <p:sp>
              <p:nvSpPr>
                <p:cNvPr id="307251" name="Line 51"/>
                <p:cNvSpPr>
                  <a:spLocks noChangeShapeType="true"/>
                </p:cNvSpPr>
                <p:nvPr/>
              </p:nvSpPr>
              <p:spPr bwMode="auto">
                <a:xfrm>
                  <a:off x="48" y="720"/>
                  <a:ext cx="0" cy="624"/>
                </a:xfrm>
                <a:prstGeom prst="line">
                  <a:avLst/>
                </a:prstGeom>
                <a:noFill/>
                <a:ln w="28575">
                  <a:solidFill>
                    <a:srgbClr val="00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2" name="Oval 52"/>
                <p:cNvSpPr>
                  <a:spLocks noChangeArrowheads="true"/>
                </p:cNvSpPr>
                <p:nvPr/>
              </p:nvSpPr>
              <p:spPr bwMode="auto">
                <a:xfrm>
                  <a:off x="0" y="1296"/>
                  <a:ext cx="96" cy="96"/>
                </a:xfrm>
                <a:prstGeom prst="ellipse">
                  <a:avLst/>
                </a:prstGeom>
                <a:solidFill>
                  <a:srgbClr val="00FFCC"/>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 name="日期占位符 1"/>
          <p:cNvSpPr>
            <a:spLocks noGrp="true"/>
          </p:cNvSpPr>
          <p:nvPr>
            <p:ph type="dt" sz="half" idx="10"/>
          </p:nvPr>
        </p:nvSpPr>
        <p:spPr/>
        <p:txBody>
          <a:bodyPr/>
          <a:lstStyle/>
          <a:p>
            <a:fld id="{52BD0B17-CC5E-4158-8E90-0605E206E622}"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true" noChangeArrowheads="true"/>
          </p:cNvSpPr>
          <p:nvPr>
            <p:ph type="title"/>
          </p:nvPr>
        </p:nvSpPr>
        <p:spPr/>
        <p:txBody>
          <a:bodyPr/>
          <a:lstStyle/>
          <a:p>
            <a:r>
              <a:rPr lang="zh-CN" altLang="en-US"/>
              <a:t>发现抄袭和一稿多投的利器</a:t>
            </a:r>
            <a:endParaRPr lang="zh-CN" altLang="en-US"/>
          </a:p>
        </p:txBody>
      </p:sp>
      <p:sp>
        <p:nvSpPr>
          <p:cNvPr id="502787" name="Rectangle 3"/>
          <p:cNvSpPr>
            <a:spLocks noGrp="true" noChangeArrowheads="true"/>
          </p:cNvSpPr>
          <p:nvPr>
            <p:ph type="body" idx="1"/>
          </p:nvPr>
        </p:nvSpPr>
        <p:spPr/>
        <p:txBody>
          <a:bodyPr/>
          <a:lstStyle/>
          <a:p>
            <a:r>
              <a:rPr lang="zh-CN" altLang="en-US"/>
              <a:t>提供论文相似度对比的网站</a:t>
            </a:r>
            <a:endParaRPr lang="zh-CN" altLang="en-US"/>
          </a:p>
          <a:p>
            <a:pPr lvl="1"/>
            <a:r>
              <a:rPr lang="zh-CN" altLang="en-US"/>
              <a:t>原始目的：为研究者提供关相关研究的查找</a:t>
            </a:r>
            <a:endParaRPr lang="zh-CN" altLang="en-US"/>
          </a:p>
          <a:p>
            <a:pPr lvl="1"/>
            <a:r>
              <a:rPr lang="zh-CN" altLang="en-US"/>
              <a:t>英文网站：</a:t>
            </a:r>
            <a:endParaRPr lang="zh-CN" altLang="en-US"/>
          </a:p>
          <a:p>
            <a:pPr lvl="1"/>
            <a:r>
              <a:rPr lang="zh-CN" altLang="en-US"/>
              <a:t>中文网站：</a:t>
            </a:r>
            <a:r>
              <a:rPr lang="en-US" altLang="zh-CN"/>
              <a:t>CNKI</a:t>
            </a:r>
            <a:r>
              <a:rPr lang="zh-CN" altLang="en-US"/>
              <a:t>（中国知网）、军网</a:t>
            </a:r>
            <a:endParaRPr lang="zh-CN" altLang="en-US"/>
          </a:p>
          <a:p>
            <a:pPr lvl="2"/>
            <a:r>
              <a:rPr lang="zh-CN" altLang="en-US"/>
              <a:t>知网节技术</a:t>
            </a:r>
            <a:endParaRPr lang="zh-CN" altLang="en-US"/>
          </a:p>
          <a:p>
            <a:pPr lvl="1"/>
            <a:r>
              <a:rPr lang="zh-CN" altLang="en-US"/>
              <a:t>不足：跨语种机器难以识别，“反相似”的处理</a:t>
            </a:r>
            <a:r>
              <a:rPr lang="en-US" altLang="zh-CN"/>
              <a:t>……</a:t>
            </a:r>
            <a:endParaRPr lang="en-US" altLang="zh-CN"/>
          </a:p>
          <a:p>
            <a:r>
              <a:rPr lang="zh-CN" altLang="en-US"/>
              <a:t>打击学术不端行为的网站</a:t>
            </a:r>
            <a:endParaRPr lang="zh-CN" altLang="en-US"/>
          </a:p>
          <a:p>
            <a:pPr lvl="1"/>
            <a:r>
              <a:rPr lang="zh-CN" altLang="en-US"/>
              <a:t>新语丝</a:t>
            </a:r>
            <a:endParaRPr lang="zh-CN" altLang="en-US"/>
          </a:p>
        </p:txBody>
      </p:sp>
      <p:sp>
        <p:nvSpPr>
          <p:cNvPr id="2" name="日期占位符 1"/>
          <p:cNvSpPr>
            <a:spLocks noGrp="true"/>
          </p:cNvSpPr>
          <p:nvPr>
            <p:ph type="dt" sz="half" idx="10"/>
          </p:nvPr>
        </p:nvSpPr>
        <p:spPr/>
        <p:txBody>
          <a:bodyPr/>
          <a:lstStyle/>
          <a:p>
            <a:fld id="{BEB5F01F-3417-4AC7-A891-24D17356160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336653EF-9ABF-4E40-80D2-3EB699054AAB}" type="slidenum">
              <a:rPr lang="zh-CN" altLang="en-US" smtClean="0"/>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06" name="Rectangle 58"/>
          <p:cNvSpPr>
            <a:spLocks noGrp="true" noChangeArrowheads="true"/>
          </p:cNvSpPr>
          <p:nvPr>
            <p:ph type="title"/>
          </p:nvPr>
        </p:nvSpPr>
        <p:spPr/>
        <p:txBody>
          <a:bodyPr>
            <a:normAutofit/>
          </a:bodyPr>
          <a:lstStyle/>
          <a:p>
            <a:r>
              <a:rPr lang="en-US" altLang="zh-CN"/>
              <a:t>Intel® Pentium® 4 Processor Design Goals</a:t>
            </a:r>
            <a:endParaRPr lang="en-US" altLang="zh-CN"/>
          </a:p>
        </p:txBody>
      </p:sp>
      <p:sp>
        <p:nvSpPr>
          <p:cNvPr id="309307" name="Rectangle 59"/>
          <p:cNvSpPr>
            <a:spLocks noGrp="true" noChangeArrowheads="true"/>
          </p:cNvSpPr>
          <p:nvPr>
            <p:ph idx="1"/>
          </p:nvPr>
        </p:nvSpPr>
        <p:spPr/>
        <p:txBody>
          <a:bodyPr/>
          <a:lstStyle/>
          <a:p>
            <a:r>
              <a:rPr lang="en-US" altLang="zh-CN"/>
              <a:t>Two main goals</a:t>
            </a:r>
            <a:endParaRPr lang="en-US" altLang="zh-CN"/>
          </a:p>
          <a:p>
            <a:pPr lvl="1"/>
            <a:r>
              <a:rPr lang="en-US" altLang="zh-CN"/>
              <a:t>Deliver world class performance across both existing and emerging applications</a:t>
            </a:r>
            <a:endParaRPr lang="en-US" altLang="zh-CN"/>
          </a:p>
          <a:p>
            <a:pPr lvl="1"/>
            <a:r>
              <a:rPr lang="en-US" altLang="zh-CN"/>
              <a:t>Deliver performance headroom and scalability for the future</a:t>
            </a:r>
            <a:endParaRPr lang="en-US" altLang="zh-CN"/>
          </a:p>
          <a:p>
            <a:r>
              <a:rPr lang="en-US" altLang="zh-CN"/>
              <a:t>Micro-architecture that will drive performance leadership for the next several years</a:t>
            </a:r>
            <a:endParaRPr lang="en-US" altLang="zh-CN"/>
          </a:p>
        </p:txBody>
      </p:sp>
      <p:graphicFrame>
        <p:nvGraphicFramePr>
          <p:cNvPr id="11" name="Group 78"/>
          <p:cNvGraphicFramePr/>
          <p:nvPr/>
        </p:nvGraphicFramePr>
        <p:xfrm>
          <a:off x="542925" y="4668520"/>
          <a:ext cx="8058150" cy="1508443"/>
        </p:xfrm>
        <a:graphic>
          <a:graphicData uri="http://schemas.openxmlformats.org/drawingml/2006/table">
            <a:tbl>
              <a:tblPr/>
              <a:tblGrid>
                <a:gridCol w="2043953"/>
                <a:gridCol w="1750183"/>
                <a:gridCol w="1306513"/>
                <a:gridCol w="1268550"/>
                <a:gridCol w="1688951"/>
              </a:tblGrid>
              <a:tr h="715963">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mic Sans MS" panose="030F0702030302020204" pitchFamily="66" charset="0"/>
                          <a:ea typeface="幼圆" panose="02010509060101010101" pitchFamily="49" charset="-122"/>
                        </a:rPr>
                        <a:t>Processor</a:t>
                      </a:r>
                      <a:endParaRPr kumimoji="0" lang="en-US" altLang="zh-CN" sz="2000" b="1" i="0" u="none" strike="noStrike" cap="none" normalizeH="0" baseline="0" dirty="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Clock Speed (</a:t>
                      </a: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MHz</a:t>
                      </a:r>
                      <a:r>
                        <a:rPr kumimoji="0" lang="zh-CN"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a:t>
                      </a:r>
                      <a:endParaRPr kumimoji="0" lang="zh-CN"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Intro Date</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Process</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(micron)</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Transistors</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(million)</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Pentium 4</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1.4G-2G</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2000.11</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0.18</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42</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600">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Pentium 4 HT</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3.06G</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2002.11</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0.13</a:t>
                      </a:r>
                      <a:endPar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mic Sans MS" panose="030F0702030302020204" pitchFamily="66" charset="0"/>
                          <a:ea typeface="幼圆" panose="02010509060101010101" pitchFamily="49" charset="-122"/>
                        </a:rPr>
                        <a:t>55</a:t>
                      </a:r>
                      <a:endParaRPr kumimoji="0" lang="en-US" altLang="zh-CN" sz="2000" b="1" i="0" u="none" strike="noStrike" cap="none" normalizeH="0" baseline="0" dirty="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true"/>
          </p:cNvSpPr>
          <p:nvPr>
            <p:ph type="dt" sz="half" idx="10"/>
          </p:nvPr>
        </p:nvSpPr>
        <p:spPr/>
        <p:txBody>
          <a:bodyPr/>
          <a:lstStyle/>
          <a:p>
            <a:fld id="{FBE6CDC5-3A38-4805-9B82-927EFCB6BCB1}"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true" noChangeArrowheads="true"/>
          </p:cNvSpPr>
          <p:nvPr>
            <p:ph type="title"/>
          </p:nvPr>
        </p:nvSpPr>
        <p:spPr/>
        <p:txBody>
          <a:bodyPr/>
          <a:lstStyle/>
          <a:p>
            <a:r>
              <a:rPr lang="zh-CN" altLang="zh-CN"/>
              <a:t>P5, P6 </a:t>
            </a:r>
            <a:r>
              <a:rPr lang="en-US" altLang="zh-CN"/>
              <a:t>&amp;</a:t>
            </a:r>
            <a:r>
              <a:rPr lang="zh-CN" altLang="zh-CN"/>
              <a:t> NetBurst</a:t>
            </a:r>
            <a:r>
              <a:rPr lang="en-US" altLang="zh-CN"/>
              <a:t>: </a:t>
            </a:r>
            <a:r>
              <a:rPr lang="zh-CN" altLang="zh-CN"/>
              <a:t>Hyper</a:t>
            </a:r>
            <a:r>
              <a:rPr lang="en-US" altLang="zh-CN"/>
              <a:t>-P</a:t>
            </a:r>
            <a:r>
              <a:rPr lang="zh-CN" altLang="zh-CN"/>
              <a:t>ipelined</a:t>
            </a:r>
            <a:r>
              <a:rPr lang="en-US" altLang="zh-CN"/>
              <a:t> = H</a:t>
            </a:r>
            <a:r>
              <a:rPr lang="zh-CN" altLang="zh-CN"/>
              <a:t>igher </a:t>
            </a:r>
            <a:r>
              <a:rPr lang="en-US" altLang="zh-CN"/>
              <a:t>F</a:t>
            </a:r>
            <a:r>
              <a:rPr lang="zh-CN" altLang="zh-CN"/>
              <a:t>requency</a:t>
            </a:r>
            <a:r>
              <a:rPr lang="en-US" altLang="zh-CN"/>
              <a:t> </a:t>
            </a:r>
            <a:endParaRPr lang="en-US" altLang="zh-CN"/>
          </a:p>
        </p:txBody>
      </p:sp>
      <p:sp>
        <p:nvSpPr>
          <p:cNvPr id="303107" name="Rectangle 3"/>
          <p:cNvSpPr>
            <a:spLocks noChangeArrowheads="true"/>
          </p:cNvSpPr>
          <p:nvPr/>
        </p:nvSpPr>
        <p:spPr bwMode="auto">
          <a:xfrm>
            <a:off x="381000" y="5815220"/>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08" name="Rectangle 4"/>
          <p:cNvSpPr>
            <a:spLocks noChangeArrowheads="true"/>
          </p:cNvSpPr>
          <p:nvPr/>
        </p:nvSpPr>
        <p:spPr bwMode="auto">
          <a:xfrm>
            <a:off x="984250" y="499924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09" name="Rectangle 5"/>
          <p:cNvSpPr>
            <a:spLocks noChangeArrowheads="true"/>
          </p:cNvSpPr>
          <p:nvPr/>
        </p:nvSpPr>
        <p:spPr bwMode="auto">
          <a:xfrm>
            <a:off x="3400425" y="487859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0" name="Rectangle 6"/>
          <p:cNvSpPr>
            <a:spLocks noChangeArrowheads="true"/>
          </p:cNvSpPr>
          <p:nvPr/>
        </p:nvSpPr>
        <p:spPr bwMode="auto">
          <a:xfrm>
            <a:off x="4606925" y="5815220"/>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1" name="Rectangle 7"/>
          <p:cNvSpPr>
            <a:spLocks noChangeArrowheads="true"/>
          </p:cNvSpPr>
          <p:nvPr/>
        </p:nvSpPr>
        <p:spPr bwMode="auto">
          <a:xfrm>
            <a:off x="7626350" y="4811920"/>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2" name="Rectangle 8"/>
          <p:cNvSpPr>
            <a:spLocks noChangeArrowheads="true"/>
          </p:cNvSpPr>
          <p:nvPr/>
        </p:nvSpPr>
        <p:spPr bwMode="auto">
          <a:xfrm>
            <a:off x="3676650" y="4811920"/>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3" name="Rectangle 9"/>
          <p:cNvSpPr>
            <a:spLocks noChangeArrowheads="true"/>
          </p:cNvSpPr>
          <p:nvPr/>
        </p:nvSpPr>
        <p:spPr bwMode="auto">
          <a:xfrm>
            <a:off x="5354638" y="487859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4" name="Rectangle 10"/>
          <p:cNvSpPr>
            <a:spLocks noChangeArrowheads="true"/>
          </p:cNvSpPr>
          <p:nvPr/>
        </p:nvSpPr>
        <p:spPr bwMode="auto">
          <a:xfrm>
            <a:off x="5770563" y="499924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5" name="Rectangle 11"/>
          <p:cNvSpPr>
            <a:spLocks noChangeArrowheads="true"/>
          </p:cNvSpPr>
          <p:nvPr/>
        </p:nvSpPr>
        <p:spPr bwMode="auto">
          <a:xfrm>
            <a:off x="18573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6" name="Rectangle 12"/>
          <p:cNvSpPr>
            <a:spLocks noChangeArrowheads="true"/>
          </p:cNvSpPr>
          <p:nvPr/>
        </p:nvSpPr>
        <p:spPr bwMode="auto">
          <a:xfrm>
            <a:off x="106203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7" name="Rectangle 13"/>
          <p:cNvSpPr>
            <a:spLocks noChangeArrowheads="true"/>
          </p:cNvSpPr>
          <p:nvPr/>
        </p:nvSpPr>
        <p:spPr bwMode="auto">
          <a:xfrm>
            <a:off x="1939925"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8" name="Rectangle 14"/>
          <p:cNvSpPr>
            <a:spLocks noChangeArrowheads="true"/>
          </p:cNvSpPr>
          <p:nvPr/>
        </p:nvSpPr>
        <p:spPr bwMode="auto">
          <a:xfrm>
            <a:off x="2816225"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9" name="Rectangle 15"/>
          <p:cNvSpPr>
            <a:spLocks noChangeArrowheads="true"/>
          </p:cNvSpPr>
          <p:nvPr/>
        </p:nvSpPr>
        <p:spPr bwMode="auto">
          <a:xfrm>
            <a:off x="3694113"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0" name="Rectangle 16"/>
          <p:cNvSpPr>
            <a:spLocks noChangeArrowheads="true"/>
          </p:cNvSpPr>
          <p:nvPr/>
        </p:nvSpPr>
        <p:spPr bwMode="auto">
          <a:xfrm>
            <a:off x="4570413"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1" name="Rectangle 17"/>
          <p:cNvSpPr>
            <a:spLocks noChangeArrowheads="true"/>
          </p:cNvSpPr>
          <p:nvPr/>
        </p:nvSpPr>
        <p:spPr bwMode="auto">
          <a:xfrm>
            <a:off x="5448300" y="2978358"/>
            <a:ext cx="7938"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2" name="Rectangle 18"/>
          <p:cNvSpPr>
            <a:spLocks noChangeArrowheads="true"/>
          </p:cNvSpPr>
          <p:nvPr/>
        </p:nvSpPr>
        <p:spPr bwMode="auto">
          <a:xfrm>
            <a:off x="6324600"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3" name="Rectangle 19"/>
          <p:cNvSpPr>
            <a:spLocks noChangeArrowheads="true"/>
          </p:cNvSpPr>
          <p:nvPr/>
        </p:nvSpPr>
        <p:spPr bwMode="auto">
          <a:xfrm>
            <a:off x="7200900"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4" name="Rectangle 20"/>
          <p:cNvSpPr>
            <a:spLocks noChangeArrowheads="true"/>
          </p:cNvSpPr>
          <p:nvPr/>
        </p:nvSpPr>
        <p:spPr bwMode="auto">
          <a:xfrm>
            <a:off x="807878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5" name="Rectangle 21"/>
          <p:cNvSpPr>
            <a:spLocks noChangeArrowheads="true"/>
          </p:cNvSpPr>
          <p:nvPr/>
        </p:nvSpPr>
        <p:spPr bwMode="auto">
          <a:xfrm>
            <a:off x="895508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6" name="Text Box 22"/>
          <p:cNvSpPr txBox="true">
            <a:spLocks noChangeArrowheads="true"/>
          </p:cNvSpPr>
          <p:nvPr/>
        </p:nvSpPr>
        <p:spPr bwMode="auto">
          <a:xfrm>
            <a:off x="2314575" y="3114883"/>
            <a:ext cx="4668838"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zh-CN" sz="2800" b="0">
                <a:latin typeface="Century Gothic" panose="020B0502020202020204" pitchFamily="34" charset="0"/>
                <a:ea typeface="宋体" panose="02010600030101010101" pitchFamily="2" charset="-122"/>
              </a:rPr>
              <a:t>Basic P</a:t>
            </a:r>
            <a:r>
              <a:rPr lang="en-US" altLang="zh-CN" sz="2800" b="0">
                <a:latin typeface="Century Gothic" panose="020B0502020202020204" pitchFamily="34" charset="0"/>
                <a:ea typeface="宋体" panose="02010600030101010101" pitchFamily="2" charset="-122"/>
              </a:rPr>
              <a:t>entium Pro</a:t>
            </a:r>
            <a:r>
              <a:rPr lang="zh-CN" altLang="zh-CN" sz="2800" b="0">
                <a:latin typeface="Century Gothic" panose="020B0502020202020204" pitchFamily="34" charset="0"/>
                <a:ea typeface="宋体" panose="02010600030101010101" pitchFamily="2" charset="-122"/>
              </a:rPr>
              <a:t> Pipeline</a:t>
            </a:r>
            <a:endParaRPr lang="zh-CN" altLang="zh-CN" sz="2800" b="0">
              <a:latin typeface="Century Gothic" panose="020B0502020202020204" pitchFamily="34" charset="0"/>
              <a:ea typeface="宋体" panose="02010600030101010101" pitchFamily="2" charset="-122"/>
            </a:endParaRPr>
          </a:p>
        </p:txBody>
      </p:sp>
      <p:sp>
        <p:nvSpPr>
          <p:cNvPr id="303127" name="Rectangle 23"/>
          <p:cNvSpPr>
            <a:spLocks noChangeArrowheads="true"/>
          </p:cNvSpPr>
          <p:nvPr/>
        </p:nvSpPr>
        <p:spPr bwMode="auto">
          <a:xfrm>
            <a:off x="7023100"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8" name="Rectangle 24"/>
          <p:cNvSpPr>
            <a:spLocks noChangeArrowheads="true"/>
          </p:cNvSpPr>
          <p:nvPr/>
        </p:nvSpPr>
        <p:spPr bwMode="auto">
          <a:xfrm>
            <a:off x="1163638"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9" name="Rectangle 25"/>
          <p:cNvSpPr>
            <a:spLocks noChangeArrowheads="true"/>
          </p:cNvSpPr>
          <p:nvPr/>
        </p:nvSpPr>
        <p:spPr bwMode="auto">
          <a:xfrm>
            <a:off x="2000250"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30" name="Rectangle 26"/>
          <p:cNvSpPr>
            <a:spLocks noChangeArrowheads="true"/>
          </p:cNvSpPr>
          <p:nvPr/>
        </p:nvSpPr>
        <p:spPr bwMode="auto">
          <a:xfrm>
            <a:off x="6188075"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31" name="Text Box 27"/>
          <p:cNvSpPr txBox="true">
            <a:spLocks noChangeArrowheads="true"/>
          </p:cNvSpPr>
          <p:nvPr/>
        </p:nvSpPr>
        <p:spPr bwMode="auto">
          <a:xfrm>
            <a:off x="1497013" y="4900820"/>
            <a:ext cx="62230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0">
                <a:latin typeface="Century Gothic" panose="020B0502020202020204" pitchFamily="34" charset="0"/>
                <a:ea typeface="宋体" panose="02010600030101010101" pitchFamily="2" charset="-122"/>
              </a:rPr>
              <a:t>Basic Pentium</a:t>
            </a:r>
            <a:r>
              <a:rPr lang="en-US" altLang="zh-CN" sz="2800" b="0" baseline="30000">
                <a:latin typeface="Century Gothic" panose="020B0502020202020204" pitchFamily="34" charset="0"/>
                <a:ea typeface="宋体" panose="02010600030101010101" pitchFamily="2" charset="-122"/>
              </a:rPr>
              <a:t>®</a:t>
            </a:r>
            <a:r>
              <a:rPr lang="en-US" altLang="zh-CN" sz="2800" b="0">
                <a:latin typeface="Century Gothic" panose="020B0502020202020204" pitchFamily="34" charset="0"/>
                <a:ea typeface="宋体" panose="02010600030101010101" pitchFamily="2" charset="-122"/>
              </a:rPr>
              <a:t> 4 Processor Pipeline</a:t>
            </a:r>
            <a:endParaRPr lang="en-US" altLang="zh-CN" sz="2800" b="0">
              <a:latin typeface="Century Gothic" panose="020B0502020202020204" pitchFamily="34" charset="0"/>
              <a:ea typeface="宋体" panose="02010600030101010101" pitchFamily="2" charset="-122"/>
            </a:endParaRPr>
          </a:p>
        </p:txBody>
      </p:sp>
      <p:grpSp>
        <p:nvGrpSpPr>
          <p:cNvPr id="303132" name="Group 28"/>
          <p:cNvGrpSpPr/>
          <p:nvPr/>
        </p:nvGrpSpPr>
        <p:grpSpPr bwMode="auto">
          <a:xfrm>
            <a:off x="433388" y="2248108"/>
            <a:ext cx="2822575" cy="622300"/>
            <a:chOff x="0" y="0"/>
            <a:chExt cx="1778" cy="392"/>
          </a:xfrm>
        </p:grpSpPr>
        <p:grpSp>
          <p:nvGrpSpPr>
            <p:cNvPr id="303133" name="Group 29"/>
            <p:cNvGrpSpPr/>
            <p:nvPr/>
          </p:nvGrpSpPr>
          <p:grpSpPr bwMode="auto">
            <a:xfrm>
              <a:off x="0" y="0"/>
              <a:ext cx="1471" cy="181"/>
              <a:chOff x="0" y="0"/>
              <a:chExt cx="1471" cy="181"/>
            </a:xfrm>
          </p:grpSpPr>
          <p:sp>
            <p:nvSpPr>
              <p:cNvPr id="303134" name="Text Box 30"/>
              <p:cNvSpPr txBox="true">
                <a:spLocks noChangeArrowheads="true"/>
              </p:cNvSpPr>
              <p:nvPr/>
            </p:nvSpPr>
            <p:spPr bwMode="auto">
              <a:xfrm>
                <a:off x="0" y="0"/>
                <a:ext cx="337" cy="181"/>
              </a:xfrm>
              <a:prstGeom prst="rect">
                <a:avLst/>
              </a:prstGeom>
              <a:solidFill>
                <a:srgbClr val="0066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PREF</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35" name="Text Box 31"/>
              <p:cNvSpPr txBox="true">
                <a:spLocks noChangeArrowheads="true"/>
              </p:cNvSpPr>
              <p:nvPr/>
            </p:nvSpPr>
            <p:spPr bwMode="auto">
              <a:xfrm>
                <a:off x="288" y="0"/>
                <a:ext cx="324" cy="181"/>
              </a:xfrm>
              <a:prstGeom prst="rect">
                <a:avLst/>
              </a:prstGeom>
              <a:solidFill>
                <a:srgbClr val="0066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36" name="Text Box 32"/>
              <p:cNvSpPr txBox="true">
                <a:spLocks noChangeArrowheads="true"/>
              </p:cNvSpPr>
              <p:nvPr/>
            </p:nvSpPr>
            <p:spPr bwMode="auto">
              <a:xfrm>
                <a:off x="576" y="0"/>
                <a:ext cx="324" cy="181"/>
              </a:xfrm>
              <a:prstGeom prst="rect">
                <a:avLst/>
              </a:prstGeom>
              <a:solidFill>
                <a:srgbClr val="0066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37" name="Text Box 33"/>
              <p:cNvSpPr txBox="true">
                <a:spLocks noChangeArrowheads="true"/>
              </p:cNvSpPr>
              <p:nvPr/>
            </p:nvSpPr>
            <p:spPr bwMode="auto">
              <a:xfrm>
                <a:off x="864" y="0"/>
                <a:ext cx="362" cy="181"/>
              </a:xfrm>
              <a:prstGeom prst="rect">
                <a:avLst/>
              </a:prstGeom>
              <a:solidFill>
                <a:srgbClr val="0066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EXEC</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38" name="Text Box 34"/>
              <p:cNvSpPr txBox="true">
                <a:spLocks noChangeArrowheads="true"/>
              </p:cNvSpPr>
              <p:nvPr/>
            </p:nvSpPr>
            <p:spPr bwMode="auto">
              <a:xfrm>
                <a:off x="1200" y="0"/>
                <a:ext cx="271" cy="181"/>
              </a:xfrm>
              <a:prstGeom prst="rect">
                <a:avLst/>
              </a:prstGeom>
              <a:solidFill>
                <a:srgbClr val="0066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WB</a:t>
                </a:r>
                <a:endParaRPr lang="en-US" altLang="zh-CN" sz="1200" b="0">
                  <a:solidFill>
                    <a:schemeClr val="bg1"/>
                  </a:solidFill>
                  <a:latin typeface="Century Gothic" panose="020B0502020202020204" pitchFamily="34" charset="0"/>
                  <a:ea typeface="宋体" panose="02010600030101010101" pitchFamily="2" charset="-122"/>
                </a:endParaRPr>
              </a:p>
            </p:txBody>
          </p:sp>
        </p:grpSp>
        <p:sp>
          <p:nvSpPr>
            <p:cNvPr id="303139" name="Text Box 35"/>
            <p:cNvSpPr txBox="true">
              <a:spLocks noChangeArrowheads="true"/>
            </p:cNvSpPr>
            <p:nvPr/>
          </p:nvSpPr>
          <p:spPr bwMode="auto">
            <a:xfrm>
              <a:off x="42" y="142"/>
              <a:ext cx="17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Century Gothic" panose="020B0502020202020204" pitchFamily="34" charset="0"/>
                  <a:ea typeface="宋体" panose="02010600030101010101" pitchFamily="2" charset="-122"/>
                </a:rPr>
                <a:t>P5 Microarchitecture</a:t>
              </a:r>
              <a:endParaRPr lang="en-US" altLang="zh-CN" b="0">
                <a:latin typeface="Century Gothic" panose="020B0502020202020204" pitchFamily="34" charset="0"/>
                <a:ea typeface="宋体" panose="02010600030101010101" pitchFamily="2" charset="-122"/>
              </a:endParaRPr>
            </a:p>
          </p:txBody>
        </p:sp>
      </p:grpSp>
      <p:grpSp>
        <p:nvGrpSpPr>
          <p:cNvPr id="303140" name="Group 36"/>
          <p:cNvGrpSpPr/>
          <p:nvPr/>
        </p:nvGrpSpPr>
        <p:grpSpPr bwMode="auto">
          <a:xfrm>
            <a:off x="381000" y="3738770"/>
            <a:ext cx="5083175" cy="668338"/>
            <a:chOff x="0" y="0"/>
            <a:chExt cx="3202" cy="421"/>
          </a:xfrm>
        </p:grpSpPr>
        <p:grpSp>
          <p:nvGrpSpPr>
            <p:cNvPr id="303141" name="Group 37"/>
            <p:cNvGrpSpPr/>
            <p:nvPr/>
          </p:nvGrpSpPr>
          <p:grpSpPr bwMode="auto">
            <a:xfrm>
              <a:off x="0" y="0"/>
              <a:ext cx="3202" cy="182"/>
              <a:chOff x="0" y="0"/>
              <a:chExt cx="3202" cy="182"/>
            </a:xfrm>
          </p:grpSpPr>
          <p:sp>
            <p:nvSpPr>
              <p:cNvPr id="303142" name="Text Box 38"/>
              <p:cNvSpPr txBox="true">
                <a:spLocks noChangeArrowheads="true"/>
              </p:cNvSpPr>
              <p:nvPr/>
            </p:nvSpPr>
            <p:spPr bwMode="auto">
              <a:xfrm>
                <a:off x="0" y="1"/>
                <a:ext cx="309"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IFU1</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3" name="Text Box 39"/>
              <p:cNvSpPr txBox="true">
                <a:spLocks noChangeArrowheads="true"/>
              </p:cNvSpPr>
              <p:nvPr/>
            </p:nvSpPr>
            <p:spPr bwMode="auto">
              <a:xfrm>
                <a:off x="288" y="1"/>
                <a:ext cx="309"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IFU2</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4" name="Text Box 40"/>
              <p:cNvSpPr txBox="true">
                <a:spLocks noChangeArrowheads="true"/>
              </p:cNvSpPr>
              <p:nvPr/>
            </p:nvSpPr>
            <p:spPr bwMode="auto">
              <a:xfrm>
                <a:off x="576" y="1"/>
                <a:ext cx="309"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IFU3</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5" name="Text Box 41"/>
              <p:cNvSpPr txBox="true">
                <a:spLocks noChangeArrowheads="true"/>
              </p:cNvSpPr>
              <p:nvPr/>
            </p:nvSpPr>
            <p:spPr bwMode="auto">
              <a:xfrm>
                <a:off x="864" y="1"/>
                <a:ext cx="377"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DEC1</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6" name="Text Box 42"/>
              <p:cNvSpPr txBox="true">
                <a:spLocks noChangeArrowheads="true"/>
              </p:cNvSpPr>
              <p:nvPr/>
            </p:nvSpPr>
            <p:spPr bwMode="auto">
              <a:xfrm>
                <a:off x="1200" y="1"/>
                <a:ext cx="377"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DEC2</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7" name="Text Box 43"/>
              <p:cNvSpPr txBox="true">
                <a:spLocks noChangeArrowheads="true"/>
              </p:cNvSpPr>
              <p:nvPr/>
            </p:nvSpPr>
            <p:spPr bwMode="auto">
              <a:xfrm>
                <a:off x="1536" y="1"/>
                <a:ext cx="294"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RAT</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8" name="Text Box 44"/>
              <p:cNvSpPr txBox="true">
                <a:spLocks noChangeArrowheads="true"/>
              </p:cNvSpPr>
              <p:nvPr/>
            </p:nvSpPr>
            <p:spPr bwMode="auto">
              <a:xfrm>
                <a:off x="1819" y="1"/>
                <a:ext cx="320"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ROB</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49" name="Text Box 45"/>
              <p:cNvSpPr txBox="true">
                <a:spLocks noChangeArrowheads="true"/>
              </p:cNvSpPr>
              <p:nvPr/>
            </p:nvSpPr>
            <p:spPr bwMode="auto">
              <a:xfrm>
                <a:off x="2112" y="1"/>
                <a:ext cx="265"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DIS</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50" name="Text Box 46"/>
              <p:cNvSpPr txBox="true">
                <a:spLocks noChangeArrowheads="true"/>
              </p:cNvSpPr>
              <p:nvPr/>
            </p:nvSpPr>
            <p:spPr bwMode="auto">
              <a:xfrm>
                <a:off x="2357" y="1"/>
                <a:ext cx="233"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EX</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51" name="Text Box 47"/>
              <p:cNvSpPr txBox="true">
                <a:spLocks noChangeArrowheads="true"/>
              </p:cNvSpPr>
              <p:nvPr/>
            </p:nvSpPr>
            <p:spPr bwMode="auto">
              <a:xfrm>
                <a:off x="2592" y="0"/>
                <a:ext cx="327"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RET1</a:t>
                </a:r>
                <a:endParaRPr lang="en-US" altLang="zh-CN" sz="1200" b="0">
                  <a:solidFill>
                    <a:schemeClr val="bg1"/>
                  </a:solidFill>
                  <a:latin typeface="Century Gothic" panose="020B0502020202020204" pitchFamily="34" charset="0"/>
                  <a:ea typeface="宋体" panose="02010600030101010101" pitchFamily="2" charset="-122"/>
                </a:endParaRPr>
              </a:p>
            </p:txBody>
          </p:sp>
          <p:sp>
            <p:nvSpPr>
              <p:cNvPr id="303152" name="Text Box 48"/>
              <p:cNvSpPr txBox="true">
                <a:spLocks noChangeArrowheads="true"/>
              </p:cNvSpPr>
              <p:nvPr/>
            </p:nvSpPr>
            <p:spPr bwMode="auto">
              <a:xfrm>
                <a:off x="2875" y="0"/>
                <a:ext cx="327" cy="181"/>
              </a:xfrm>
              <a:prstGeom prst="rect">
                <a:avLst/>
              </a:prstGeom>
              <a:solidFill>
                <a:srgbClr val="0000CC"/>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RET2</a:t>
                </a:r>
                <a:endParaRPr lang="en-US" altLang="zh-CN" sz="1200" b="0">
                  <a:solidFill>
                    <a:schemeClr val="bg1"/>
                  </a:solidFill>
                  <a:latin typeface="Century Gothic" panose="020B0502020202020204" pitchFamily="34" charset="0"/>
                  <a:ea typeface="宋体" panose="02010600030101010101" pitchFamily="2" charset="-122"/>
                </a:endParaRPr>
              </a:p>
            </p:txBody>
          </p:sp>
        </p:grpSp>
        <p:sp>
          <p:nvSpPr>
            <p:cNvPr id="303153" name="Text Box 49"/>
            <p:cNvSpPr txBox="true">
              <a:spLocks noChangeArrowheads="true"/>
            </p:cNvSpPr>
            <p:nvPr/>
          </p:nvSpPr>
          <p:spPr bwMode="auto">
            <a:xfrm>
              <a:off x="891" y="171"/>
              <a:ext cx="17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Century Gothic" panose="020B0502020202020204" pitchFamily="34" charset="0"/>
                  <a:ea typeface="宋体" panose="02010600030101010101" pitchFamily="2" charset="-122"/>
                </a:rPr>
                <a:t>P6 Microarchitecture</a:t>
              </a:r>
              <a:endParaRPr lang="en-US" altLang="zh-CN" b="0">
                <a:latin typeface="Century Gothic" panose="020B0502020202020204" pitchFamily="34" charset="0"/>
                <a:ea typeface="宋体" panose="02010600030101010101" pitchFamily="2" charset="-122"/>
              </a:endParaRPr>
            </a:p>
          </p:txBody>
        </p:sp>
      </p:grpSp>
      <p:grpSp>
        <p:nvGrpSpPr>
          <p:cNvPr id="303154" name="Group 50"/>
          <p:cNvGrpSpPr/>
          <p:nvPr/>
        </p:nvGrpSpPr>
        <p:grpSpPr bwMode="auto">
          <a:xfrm>
            <a:off x="165100" y="5564395"/>
            <a:ext cx="8839200" cy="657225"/>
            <a:chOff x="0" y="0"/>
            <a:chExt cx="5568" cy="414"/>
          </a:xfrm>
        </p:grpSpPr>
        <p:grpSp>
          <p:nvGrpSpPr>
            <p:cNvPr id="303155" name="Group 51"/>
            <p:cNvGrpSpPr/>
            <p:nvPr/>
          </p:nvGrpSpPr>
          <p:grpSpPr bwMode="auto">
            <a:xfrm>
              <a:off x="144" y="0"/>
              <a:ext cx="5424" cy="414"/>
              <a:chOff x="0" y="0"/>
              <a:chExt cx="5424" cy="414"/>
            </a:xfrm>
          </p:grpSpPr>
          <p:grpSp>
            <p:nvGrpSpPr>
              <p:cNvPr id="303156" name="Group 52"/>
              <p:cNvGrpSpPr/>
              <p:nvPr/>
            </p:nvGrpSpPr>
            <p:grpSpPr bwMode="auto">
              <a:xfrm>
                <a:off x="0" y="0"/>
                <a:ext cx="5424" cy="192"/>
                <a:chOff x="0" y="0"/>
                <a:chExt cx="5424" cy="192"/>
              </a:xfrm>
            </p:grpSpPr>
            <p:sp>
              <p:nvSpPr>
                <p:cNvPr id="303157" name="Rectangle 53"/>
                <p:cNvSpPr>
                  <a:spLocks noChangeArrowheads="true"/>
                </p:cNvSpPr>
                <p:nvPr/>
              </p:nvSpPr>
              <p:spPr bwMode="auto">
                <a:xfrm>
                  <a:off x="0" y="0"/>
                  <a:ext cx="52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TC NextIP</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58" name="Line 54"/>
                <p:cNvSpPr>
                  <a:spLocks noChangeShapeType="true"/>
                </p:cNvSpPr>
                <p:nvPr/>
              </p:nvSpPr>
              <p:spPr bwMode="auto">
                <a:xfrm>
                  <a:off x="268"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59" name="Rectangle 55"/>
                <p:cNvSpPr>
                  <a:spLocks noChangeArrowheads="true"/>
                </p:cNvSpPr>
                <p:nvPr/>
              </p:nvSpPr>
              <p:spPr bwMode="auto">
                <a:xfrm>
                  <a:off x="528" y="0"/>
                  <a:ext cx="52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TC Fetch</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60" name="Line 56"/>
                <p:cNvSpPr>
                  <a:spLocks noChangeShapeType="true"/>
                </p:cNvSpPr>
                <p:nvPr/>
              </p:nvSpPr>
              <p:spPr bwMode="auto">
                <a:xfrm>
                  <a:off x="796"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1" name="Rectangle 57"/>
                <p:cNvSpPr>
                  <a:spLocks noChangeArrowheads="true"/>
                </p:cNvSpPr>
                <p:nvPr/>
              </p:nvSpPr>
              <p:spPr bwMode="auto">
                <a:xfrm>
                  <a:off x="1056"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Drive</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62" name="Rectangle 58"/>
                <p:cNvSpPr>
                  <a:spLocks noChangeArrowheads="true"/>
                </p:cNvSpPr>
                <p:nvPr/>
              </p:nvSpPr>
              <p:spPr bwMode="auto">
                <a:xfrm>
                  <a:off x="1344"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Alloc</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63" name="Rectangle 59"/>
                <p:cNvSpPr>
                  <a:spLocks noChangeArrowheads="true"/>
                </p:cNvSpPr>
                <p:nvPr/>
              </p:nvSpPr>
              <p:spPr bwMode="auto">
                <a:xfrm>
                  <a:off x="2160"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Queue</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64" name="Rectangle 60"/>
                <p:cNvSpPr>
                  <a:spLocks noChangeArrowheads="true"/>
                </p:cNvSpPr>
                <p:nvPr/>
              </p:nvSpPr>
              <p:spPr bwMode="auto">
                <a:xfrm>
                  <a:off x="1632" y="0"/>
                  <a:ext cx="52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Rename</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65" name="Line 61"/>
                <p:cNvSpPr>
                  <a:spLocks noChangeShapeType="true"/>
                </p:cNvSpPr>
                <p:nvPr/>
              </p:nvSpPr>
              <p:spPr bwMode="auto">
                <a:xfrm>
                  <a:off x="1888"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6" name="Rectangle 62"/>
                <p:cNvSpPr>
                  <a:spLocks noChangeArrowheads="true"/>
                </p:cNvSpPr>
                <p:nvPr/>
              </p:nvSpPr>
              <p:spPr bwMode="auto">
                <a:xfrm>
                  <a:off x="2448" y="0"/>
                  <a:ext cx="76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Schedule</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67" name="Line 63"/>
                <p:cNvSpPr>
                  <a:spLocks noChangeShapeType="true"/>
                </p:cNvSpPr>
                <p:nvPr/>
              </p:nvSpPr>
              <p:spPr bwMode="auto">
                <a:xfrm>
                  <a:off x="2688"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8" name="Line 64"/>
                <p:cNvSpPr>
                  <a:spLocks noChangeShapeType="true"/>
                </p:cNvSpPr>
                <p:nvPr/>
              </p:nvSpPr>
              <p:spPr bwMode="auto">
                <a:xfrm>
                  <a:off x="2956"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9" name="Rectangle 65"/>
                <p:cNvSpPr>
                  <a:spLocks noChangeArrowheads="true"/>
                </p:cNvSpPr>
                <p:nvPr/>
              </p:nvSpPr>
              <p:spPr bwMode="auto">
                <a:xfrm>
                  <a:off x="3216" y="0"/>
                  <a:ext cx="52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PMingLiU" panose="02020500000000000000" pitchFamily="18" charset="-120"/>
                    </a:rPr>
                    <a:t>Dispatch</a:t>
                  </a:r>
                  <a:endParaRPr lang="en-US" altLang="zh-CN" sz="1400" b="0">
                    <a:solidFill>
                      <a:srgbClr val="002060"/>
                    </a:solidFill>
                    <a:latin typeface="Century Gothic" panose="020B0502020202020204" pitchFamily="34" charset="0"/>
                    <a:ea typeface="PMingLiU" panose="02020500000000000000" pitchFamily="18" charset="-120"/>
                  </a:endParaRPr>
                </a:p>
              </p:txBody>
            </p:sp>
            <p:sp>
              <p:nvSpPr>
                <p:cNvPr id="303170" name="Line 66"/>
                <p:cNvSpPr>
                  <a:spLocks noChangeShapeType="true"/>
                </p:cNvSpPr>
                <p:nvPr/>
              </p:nvSpPr>
              <p:spPr bwMode="auto">
                <a:xfrm>
                  <a:off x="3484"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71" name="Rectangle 67"/>
                <p:cNvSpPr>
                  <a:spLocks noChangeArrowheads="true"/>
                </p:cNvSpPr>
                <p:nvPr/>
              </p:nvSpPr>
              <p:spPr bwMode="auto">
                <a:xfrm>
                  <a:off x="3744" y="0"/>
                  <a:ext cx="52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PMingLiU" panose="02020500000000000000" pitchFamily="18" charset="-120"/>
                    </a:rPr>
                    <a:t>Reg File</a:t>
                  </a:r>
                  <a:endParaRPr lang="en-US" altLang="zh-CN" sz="1400" b="0">
                    <a:solidFill>
                      <a:srgbClr val="002060"/>
                    </a:solidFill>
                    <a:latin typeface="Century Gothic" panose="020B0502020202020204" pitchFamily="34" charset="0"/>
                    <a:ea typeface="PMingLiU" panose="02020500000000000000" pitchFamily="18" charset="-120"/>
                  </a:endParaRPr>
                </a:p>
              </p:txBody>
            </p:sp>
            <p:sp>
              <p:nvSpPr>
                <p:cNvPr id="303172" name="Line 68"/>
                <p:cNvSpPr>
                  <a:spLocks noChangeShapeType="true"/>
                </p:cNvSpPr>
                <p:nvPr/>
              </p:nvSpPr>
              <p:spPr bwMode="auto">
                <a:xfrm>
                  <a:off x="4012" y="0"/>
                  <a:ext cx="0" cy="192"/>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73" name="Rectangle 69"/>
                <p:cNvSpPr>
                  <a:spLocks noChangeArrowheads="true"/>
                </p:cNvSpPr>
                <p:nvPr/>
              </p:nvSpPr>
              <p:spPr bwMode="auto">
                <a:xfrm>
                  <a:off x="4272"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Exec</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74" name="Rectangle 70"/>
                <p:cNvSpPr>
                  <a:spLocks noChangeArrowheads="true"/>
                </p:cNvSpPr>
                <p:nvPr/>
              </p:nvSpPr>
              <p:spPr bwMode="auto">
                <a:xfrm>
                  <a:off x="4560"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Flags</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75" name="Rectangle 71"/>
                <p:cNvSpPr>
                  <a:spLocks noChangeArrowheads="true"/>
                </p:cNvSpPr>
                <p:nvPr/>
              </p:nvSpPr>
              <p:spPr bwMode="auto">
                <a:xfrm>
                  <a:off x="4848"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Br Ck</a:t>
                  </a:r>
                  <a:endParaRPr lang="en-US" altLang="zh-CN" sz="1400" b="0">
                    <a:solidFill>
                      <a:srgbClr val="002060"/>
                    </a:solidFill>
                    <a:latin typeface="Century Gothic" panose="020B0502020202020204" pitchFamily="34" charset="0"/>
                    <a:ea typeface="宋体" panose="02010600030101010101" pitchFamily="2" charset="-122"/>
                  </a:endParaRPr>
                </a:p>
              </p:txBody>
            </p:sp>
            <p:sp>
              <p:nvSpPr>
                <p:cNvPr id="303176" name="Rectangle 72"/>
                <p:cNvSpPr>
                  <a:spLocks noChangeArrowheads="true"/>
                </p:cNvSpPr>
                <p:nvPr/>
              </p:nvSpPr>
              <p:spPr bwMode="auto">
                <a:xfrm>
                  <a:off x="5136" y="0"/>
                  <a:ext cx="288" cy="19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Drive</a:t>
                  </a:r>
                  <a:endParaRPr lang="en-US" altLang="zh-CN" sz="1400" b="0">
                    <a:solidFill>
                      <a:srgbClr val="002060"/>
                    </a:solidFill>
                    <a:latin typeface="Century Gothic" panose="020B0502020202020204" pitchFamily="34" charset="0"/>
                    <a:ea typeface="宋体" panose="02010600030101010101" pitchFamily="2" charset="-122"/>
                  </a:endParaRPr>
                </a:p>
              </p:txBody>
            </p:sp>
          </p:grpSp>
          <p:sp>
            <p:nvSpPr>
              <p:cNvPr id="303177" name="Text Box 73"/>
              <p:cNvSpPr txBox="true">
                <a:spLocks noChangeArrowheads="true"/>
              </p:cNvSpPr>
              <p:nvPr/>
            </p:nvSpPr>
            <p:spPr bwMode="auto">
              <a:xfrm>
                <a:off x="1995" y="181"/>
                <a:ext cx="1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rgbClr val="002060"/>
                    </a:solidFill>
                    <a:latin typeface="Century Gothic" panose="020B0502020202020204" pitchFamily="34" charset="0"/>
                    <a:ea typeface="宋体" panose="02010600030101010101" pitchFamily="2" charset="-122"/>
                  </a:rPr>
                  <a:t>NetBurst Microarchitecture</a:t>
                </a:r>
                <a:endParaRPr lang="en-US" altLang="zh-CN" b="0">
                  <a:solidFill>
                    <a:srgbClr val="002060"/>
                  </a:solidFill>
                  <a:latin typeface="Century Gothic" panose="020B0502020202020204" pitchFamily="34" charset="0"/>
                  <a:ea typeface="宋体" panose="02010600030101010101" pitchFamily="2" charset="-122"/>
                </a:endParaRPr>
              </a:p>
            </p:txBody>
          </p:sp>
        </p:grpSp>
        <p:sp>
          <p:nvSpPr>
            <p:cNvPr id="303178" name="AutoShape 74"/>
            <p:cNvSpPr>
              <a:spLocks noChangeArrowheads="true"/>
            </p:cNvSpPr>
            <p:nvPr/>
          </p:nvSpPr>
          <p:spPr bwMode="auto">
            <a:xfrm>
              <a:off x="0" y="48"/>
              <a:ext cx="144" cy="96"/>
            </a:xfrm>
            <a:prstGeom prst="leftArrow">
              <a:avLst>
                <a:gd name="adj1" fmla="val 50000"/>
                <a:gd name="adj2" fmla="val 37500"/>
              </a:avLst>
            </a:prstGeom>
            <a:solidFill>
              <a:srgbClr val="FF0000"/>
            </a:solid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sp>
        <p:nvSpPr>
          <p:cNvPr id="303179" name="Text Box 75"/>
          <p:cNvSpPr txBox="true">
            <a:spLocks noChangeArrowheads="true"/>
          </p:cNvSpPr>
          <p:nvPr/>
        </p:nvSpPr>
        <p:spPr bwMode="auto">
          <a:xfrm>
            <a:off x="2606675" y="1687720"/>
            <a:ext cx="4019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zh-CN" sz="2800" b="0">
                <a:latin typeface="Century Gothic" panose="020B0502020202020204" pitchFamily="34" charset="0"/>
                <a:ea typeface="宋体" panose="02010600030101010101" pitchFamily="2" charset="-122"/>
              </a:rPr>
              <a:t>Basic P</a:t>
            </a:r>
            <a:r>
              <a:rPr lang="en-US" altLang="zh-CN" sz="2800" b="0">
                <a:latin typeface="Century Gothic" panose="020B0502020202020204" pitchFamily="34" charset="0"/>
                <a:ea typeface="宋体" panose="02010600030101010101" pitchFamily="2" charset="-122"/>
              </a:rPr>
              <a:t>entium</a:t>
            </a:r>
            <a:r>
              <a:rPr lang="zh-CN" altLang="zh-CN" sz="2800" b="0">
                <a:latin typeface="Century Gothic" panose="020B0502020202020204" pitchFamily="34" charset="0"/>
                <a:ea typeface="宋体" panose="02010600030101010101" pitchFamily="2" charset="-122"/>
              </a:rPr>
              <a:t> Pipeline</a:t>
            </a:r>
            <a:endParaRPr lang="zh-CN" altLang="zh-CN" sz="2800" b="0">
              <a:latin typeface="Century Gothic" panose="020B0502020202020204" pitchFamily="34" charset="0"/>
              <a:ea typeface="宋体" panose="02010600030101010101" pitchFamily="2" charset="-122"/>
            </a:endParaRPr>
          </a:p>
        </p:txBody>
      </p:sp>
      <p:sp>
        <p:nvSpPr>
          <p:cNvPr id="2" name="日期占位符 1"/>
          <p:cNvSpPr>
            <a:spLocks noGrp="true"/>
          </p:cNvSpPr>
          <p:nvPr>
            <p:ph type="dt" sz="half" idx="10"/>
          </p:nvPr>
        </p:nvSpPr>
        <p:spPr/>
        <p:txBody>
          <a:bodyPr/>
          <a:lstStyle/>
          <a:p>
            <a:fld id="{AF0DFFA2-173E-4B2B-8C8A-39F34AE1475D}"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3132"/>
                                        </p:tgtEl>
                                        <p:attrNameLst>
                                          <p:attrName>style.visibility</p:attrName>
                                        </p:attrNameLst>
                                      </p:cBhvr>
                                      <p:to>
                                        <p:strVal val="visible"/>
                                      </p:to>
                                    </p:set>
                                    <p:anim calcmode="lin" valueType="num">
                                      <p:cBhvr additive="base">
                                        <p:cTn id="7" dur="500" fill="hold"/>
                                        <p:tgtEl>
                                          <p:spTgt spid="303132"/>
                                        </p:tgtEl>
                                        <p:attrNameLst>
                                          <p:attrName>ppt_x</p:attrName>
                                        </p:attrNameLst>
                                      </p:cBhvr>
                                      <p:tavLst>
                                        <p:tav tm="0">
                                          <p:val>
                                            <p:strVal val="0-#ppt_w/2"/>
                                          </p:val>
                                        </p:tav>
                                        <p:tav tm="100000">
                                          <p:val>
                                            <p:strVal val="#ppt_x"/>
                                          </p:val>
                                        </p:tav>
                                      </p:tavLst>
                                    </p:anim>
                                    <p:anim calcmode="lin" valueType="num">
                                      <p:cBhvr additive="base">
                                        <p:cTn id="8" dur="500" fill="hold"/>
                                        <p:tgtEl>
                                          <p:spTgt spid="3031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3140"/>
                                        </p:tgtEl>
                                        <p:attrNameLst>
                                          <p:attrName>style.visibility</p:attrName>
                                        </p:attrNameLst>
                                      </p:cBhvr>
                                      <p:to>
                                        <p:strVal val="visible"/>
                                      </p:to>
                                    </p:set>
                                    <p:anim calcmode="lin" valueType="num">
                                      <p:cBhvr additive="base">
                                        <p:cTn id="13" dur="500" fill="hold"/>
                                        <p:tgtEl>
                                          <p:spTgt spid="303140"/>
                                        </p:tgtEl>
                                        <p:attrNameLst>
                                          <p:attrName>ppt_x</p:attrName>
                                        </p:attrNameLst>
                                      </p:cBhvr>
                                      <p:tavLst>
                                        <p:tav tm="0">
                                          <p:val>
                                            <p:strVal val="0-#ppt_w/2"/>
                                          </p:val>
                                        </p:tav>
                                        <p:tav tm="100000">
                                          <p:val>
                                            <p:strVal val="#ppt_x"/>
                                          </p:val>
                                        </p:tav>
                                      </p:tavLst>
                                    </p:anim>
                                    <p:anim calcmode="lin" valueType="num">
                                      <p:cBhvr additive="base">
                                        <p:cTn id="14" dur="500" fill="hold"/>
                                        <p:tgtEl>
                                          <p:spTgt spid="3031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3154"/>
                                        </p:tgtEl>
                                        <p:attrNameLst>
                                          <p:attrName>style.visibility</p:attrName>
                                        </p:attrNameLst>
                                      </p:cBhvr>
                                      <p:to>
                                        <p:strVal val="visible"/>
                                      </p:to>
                                    </p:set>
                                    <p:anim calcmode="lin" valueType="num">
                                      <p:cBhvr additive="base">
                                        <p:cTn id="19" dur="500" fill="hold"/>
                                        <p:tgtEl>
                                          <p:spTgt spid="303154"/>
                                        </p:tgtEl>
                                        <p:attrNameLst>
                                          <p:attrName>ppt_x</p:attrName>
                                        </p:attrNameLst>
                                      </p:cBhvr>
                                      <p:tavLst>
                                        <p:tav tm="0">
                                          <p:val>
                                            <p:strVal val="0-#ppt_w/2"/>
                                          </p:val>
                                        </p:tav>
                                        <p:tav tm="100000">
                                          <p:val>
                                            <p:strVal val="#ppt_x"/>
                                          </p:val>
                                        </p:tav>
                                      </p:tavLst>
                                    </p:anim>
                                    <p:anim calcmode="lin" valueType="num">
                                      <p:cBhvr additive="base">
                                        <p:cTn id="20" dur="500" fill="hold"/>
                                        <p:tgtEl>
                                          <p:spTgt spid="303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true" noChangeArrowheads="true"/>
          </p:cNvSpPr>
          <p:nvPr>
            <p:ph type="title"/>
          </p:nvPr>
        </p:nvSpPr>
        <p:spPr>
          <a:xfrm>
            <a:off x="267893" y="365126"/>
            <a:ext cx="8247459" cy="1149350"/>
          </a:xfrm>
        </p:spPr>
        <p:txBody>
          <a:bodyPr/>
          <a:lstStyle/>
          <a:p>
            <a:r>
              <a:rPr lang="en-US" altLang="zh-CN"/>
              <a:t>NetburstTM Micro-architecture Pipeline vs P6</a:t>
            </a:r>
            <a:endParaRPr lang="en-US" altLang="zh-CN"/>
          </a:p>
        </p:txBody>
      </p:sp>
      <p:sp>
        <p:nvSpPr>
          <p:cNvPr id="2" name="日期占位符 1"/>
          <p:cNvSpPr>
            <a:spLocks noGrp="true"/>
          </p:cNvSpPr>
          <p:nvPr>
            <p:ph type="dt" sz="half" idx="10"/>
          </p:nvPr>
        </p:nvSpPr>
        <p:spPr>
          <a:xfrm>
            <a:off x="628650" y="6488119"/>
            <a:ext cx="2057400" cy="365125"/>
          </a:xfrm>
        </p:spPr>
        <p:txBody>
          <a:bodyPr/>
          <a:lstStyle/>
          <a:p>
            <a:fld id="{81226C05-FEBA-44EF-B0FD-D39B344A56C3}" type="datetime1">
              <a:rPr lang="zh-CN" altLang="en-US" smtClean="0"/>
            </a:fld>
            <a:endParaRPr lang="zh-CN" altLang="en-US"/>
          </a:p>
        </p:txBody>
      </p:sp>
      <p:sp>
        <p:nvSpPr>
          <p:cNvPr id="3" name="页脚占位符 2"/>
          <p:cNvSpPr>
            <a:spLocks noGrp="true"/>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a:xfrm>
            <a:off x="6457950" y="6488119"/>
            <a:ext cx="2057400" cy="365125"/>
          </a:xfrm>
        </p:spPr>
        <p:txBody>
          <a:bodyPr/>
          <a:lstStyle/>
          <a:p>
            <a:fld id="{543F9F60-DC96-4418-AA45-B65D142E4089}" type="slidenum">
              <a:rPr lang="zh-CN" altLang="en-US" smtClean="0"/>
            </a:fld>
            <a:endParaRPr lang="zh-CN" altLang="en-US"/>
          </a:p>
        </p:txBody>
      </p:sp>
      <p:sp>
        <p:nvSpPr>
          <p:cNvPr id="304131" name="Rectangle 3"/>
          <p:cNvSpPr>
            <a:spLocks noChangeArrowheads="true"/>
          </p:cNvSpPr>
          <p:nvPr/>
        </p:nvSpPr>
        <p:spPr bwMode="auto">
          <a:xfrm>
            <a:off x="18573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2" name="Rectangle 4"/>
          <p:cNvSpPr>
            <a:spLocks noChangeArrowheads="true"/>
          </p:cNvSpPr>
          <p:nvPr/>
        </p:nvSpPr>
        <p:spPr bwMode="auto">
          <a:xfrm>
            <a:off x="106203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3" name="Rectangle 5"/>
          <p:cNvSpPr>
            <a:spLocks noChangeArrowheads="true"/>
          </p:cNvSpPr>
          <p:nvPr/>
        </p:nvSpPr>
        <p:spPr bwMode="auto">
          <a:xfrm>
            <a:off x="1939925"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4" name="Rectangle 6"/>
          <p:cNvSpPr>
            <a:spLocks noChangeArrowheads="true"/>
          </p:cNvSpPr>
          <p:nvPr/>
        </p:nvSpPr>
        <p:spPr bwMode="auto">
          <a:xfrm>
            <a:off x="2816225"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5" name="Rectangle 7"/>
          <p:cNvSpPr>
            <a:spLocks noChangeArrowheads="true"/>
          </p:cNvSpPr>
          <p:nvPr/>
        </p:nvSpPr>
        <p:spPr bwMode="auto">
          <a:xfrm>
            <a:off x="3694113"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6" name="Rectangle 8"/>
          <p:cNvSpPr>
            <a:spLocks noChangeArrowheads="true"/>
          </p:cNvSpPr>
          <p:nvPr/>
        </p:nvSpPr>
        <p:spPr bwMode="auto">
          <a:xfrm>
            <a:off x="4570413"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7" name="Rectangle 9"/>
          <p:cNvSpPr>
            <a:spLocks noChangeArrowheads="true"/>
          </p:cNvSpPr>
          <p:nvPr/>
        </p:nvSpPr>
        <p:spPr bwMode="auto">
          <a:xfrm>
            <a:off x="5448300" y="2214563"/>
            <a:ext cx="7938"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8" name="Rectangle 10"/>
          <p:cNvSpPr>
            <a:spLocks noChangeArrowheads="true"/>
          </p:cNvSpPr>
          <p:nvPr/>
        </p:nvSpPr>
        <p:spPr bwMode="auto">
          <a:xfrm>
            <a:off x="6324600"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9" name="Rectangle 11"/>
          <p:cNvSpPr>
            <a:spLocks noChangeArrowheads="true"/>
          </p:cNvSpPr>
          <p:nvPr/>
        </p:nvSpPr>
        <p:spPr bwMode="auto">
          <a:xfrm>
            <a:off x="7200900"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40" name="Rectangle 12"/>
          <p:cNvSpPr>
            <a:spLocks noChangeArrowheads="true"/>
          </p:cNvSpPr>
          <p:nvPr/>
        </p:nvSpPr>
        <p:spPr bwMode="auto">
          <a:xfrm>
            <a:off x="807878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41" name="Rectangle 13"/>
          <p:cNvSpPr>
            <a:spLocks noChangeArrowheads="true"/>
          </p:cNvSpPr>
          <p:nvPr/>
        </p:nvSpPr>
        <p:spPr bwMode="auto">
          <a:xfrm>
            <a:off x="895508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04142" name="Group 14"/>
          <p:cNvGrpSpPr/>
          <p:nvPr/>
        </p:nvGrpSpPr>
        <p:grpSpPr bwMode="auto">
          <a:xfrm>
            <a:off x="254000" y="1773238"/>
            <a:ext cx="4319588" cy="1481137"/>
            <a:chOff x="0" y="0"/>
            <a:chExt cx="5520" cy="933"/>
          </a:xfrm>
        </p:grpSpPr>
        <p:grpSp>
          <p:nvGrpSpPr>
            <p:cNvPr id="304143" name="Group 15"/>
            <p:cNvGrpSpPr/>
            <p:nvPr/>
          </p:nvGrpSpPr>
          <p:grpSpPr bwMode="auto">
            <a:xfrm>
              <a:off x="0" y="420"/>
              <a:ext cx="5520" cy="513"/>
              <a:chOff x="0" y="0"/>
              <a:chExt cx="5520" cy="513"/>
            </a:xfrm>
          </p:grpSpPr>
          <p:sp>
            <p:nvSpPr>
              <p:cNvPr id="304144" name="Rectangle 16"/>
              <p:cNvSpPr>
                <a:spLocks noChangeArrowheads="true"/>
              </p:cNvSpPr>
              <p:nvPr/>
            </p:nvSpPr>
            <p:spPr bwMode="auto">
              <a:xfrm>
                <a:off x="5" y="0"/>
                <a:ext cx="5515" cy="40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5875">
                <a:solidFill>
                  <a:schemeClr val="bg2"/>
                </a:solidFill>
                <a:miter lim="800000"/>
              </a:ln>
            </p:spPr>
            <p:txBody>
              <a:bodyPr/>
              <a:lstStyle/>
              <a:p>
                <a:endParaRPr lang="zh-CN" altLang="en-US"/>
              </a:p>
            </p:txBody>
          </p:sp>
          <p:sp>
            <p:nvSpPr>
              <p:cNvPr id="304145" name="Rectangle 17"/>
              <p:cNvSpPr>
                <a:spLocks noChangeArrowheads="true"/>
              </p:cNvSpPr>
              <p:nvPr/>
            </p:nvSpPr>
            <p:spPr bwMode="auto">
              <a:xfrm>
                <a:off x="247"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sp>
            <p:nvSpPr>
              <p:cNvPr id="304146" name="Rectangle 18"/>
              <p:cNvSpPr>
                <a:spLocks noChangeArrowheads="true"/>
              </p:cNvSpPr>
              <p:nvPr/>
            </p:nvSpPr>
            <p:spPr bwMode="auto">
              <a:xfrm>
                <a:off x="800"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04147" name="Rectangle 19"/>
              <p:cNvSpPr>
                <a:spLocks noChangeArrowheads="true"/>
              </p:cNvSpPr>
              <p:nvPr/>
            </p:nvSpPr>
            <p:spPr bwMode="auto">
              <a:xfrm>
                <a:off x="1352"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04148" name="Rectangle 20"/>
              <p:cNvSpPr>
                <a:spLocks noChangeArrowheads="true"/>
              </p:cNvSpPr>
              <p:nvPr/>
            </p:nvSpPr>
            <p:spPr bwMode="auto">
              <a:xfrm>
                <a:off x="1905"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04149" name="Rectangle 21"/>
              <p:cNvSpPr>
                <a:spLocks noChangeArrowheads="true"/>
              </p:cNvSpPr>
              <p:nvPr/>
            </p:nvSpPr>
            <p:spPr bwMode="auto">
              <a:xfrm>
                <a:off x="2457"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04150" name="Rectangle 22"/>
              <p:cNvSpPr>
                <a:spLocks noChangeArrowheads="true"/>
              </p:cNvSpPr>
              <p:nvPr/>
            </p:nvSpPr>
            <p:spPr bwMode="auto">
              <a:xfrm>
                <a:off x="3010"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04151" name="Rectangle 23"/>
              <p:cNvSpPr>
                <a:spLocks noChangeArrowheads="true"/>
              </p:cNvSpPr>
              <p:nvPr/>
            </p:nvSpPr>
            <p:spPr bwMode="auto">
              <a:xfrm>
                <a:off x="3562"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04152" name="Rectangle 24"/>
              <p:cNvSpPr>
                <a:spLocks noChangeArrowheads="true"/>
              </p:cNvSpPr>
              <p:nvPr/>
            </p:nvSpPr>
            <p:spPr bwMode="auto">
              <a:xfrm>
                <a:off x="4114"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04153" name="Rectangle 25"/>
              <p:cNvSpPr>
                <a:spLocks noChangeArrowheads="true"/>
              </p:cNvSpPr>
              <p:nvPr/>
            </p:nvSpPr>
            <p:spPr bwMode="auto">
              <a:xfrm>
                <a:off x="4667"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04154" name="Rectangle 26"/>
              <p:cNvSpPr>
                <a:spLocks noChangeArrowheads="true"/>
              </p:cNvSpPr>
              <p:nvPr/>
            </p:nvSpPr>
            <p:spPr bwMode="auto">
              <a:xfrm>
                <a:off x="5185" y="46"/>
                <a:ext cx="1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04155" name="Rectangle 27"/>
              <p:cNvSpPr>
                <a:spLocks noChangeArrowheads="true"/>
              </p:cNvSpPr>
              <p:nvPr/>
            </p:nvSpPr>
            <p:spPr bwMode="auto">
              <a:xfrm>
                <a:off x="115" y="228"/>
                <a:ext cx="3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Fetch</a:t>
                </a:r>
                <a:endParaRPr lang="en-US" altLang="zh-CN" sz="2800">
                  <a:effectLst>
                    <a:outerShdw blurRad="38100" dist="38100" dir="2700000" algn="tl">
                      <a:srgbClr val="FFFFFF"/>
                    </a:outerShdw>
                  </a:effectLst>
                  <a:ea typeface="宋体" panose="02010600030101010101" pitchFamily="2" charset="-122"/>
                </a:endParaRPr>
              </a:p>
            </p:txBody>
          </p:sp>
          <p:sp>
            <p:nvSpPr>
              <p:cNvPr id="304156" name="Rectangle 28"/>
              <p:cNvSpPr>
                <a:spLocks noChangeArrowheads="true"/>
              </p:cNvSpPr>
              <p:nvPr/>
            </p:nvSpPr>
            <p:spPr bwMode="auto">
              <a:xfrm>
                <a:off x="668" y="228"/>
                <a:ext cx="3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Fetch</a:t>
                </a:r>
                <a:endParaRPr lang="en-US" altLang="zh-CN" sz="2800">
                  <a:effectLst>
                    <a:outerShdw blurRad="38100" dist="38100" dir="2700000" algn="tl">
                      <a:srgbClr val="FFFFFF"/>
                    </a:outerShdw>
                  </a:effectLst>
                  <a:ea typeface="宋体" panose="02010600030101010101" pitchFamily="2" charset="-122"/>
                </a:endParaRPr>
              </a:p>
            </p:txBody>
          </p:sp>
          <p:sp>
            <p:nvSpPr>
              <p:cNvPr id="304157" name="Rectangle 29"/>
              <p:cNvSpPr>
                <a:spLocks noChangeArrowheads="true"/>
              </p:cNvSpPr>
              <p:nvPr/>
            </p:nvSpPr>
            <p:spPr bwMode="auto">
              <a:xfrm>
                <a:off x="1162" y="228"/>
                <a:ext cx="4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Decode</a:t>
                </a:r>
                <a:endParaRPr lang="en-US" altLang="zh-CN" sz="2800">
                  <a:effectLst>
                    <a:outerShdw blurRad="38100" dist="38100" dir="2700000" algn="tl">
                      <a:srgbClr val="FFFFFF"/>
                    </a:outerShdw>
                  </a:effectLst>
                  <a:ea typeface="宋体" panose="02010600030101010101" pitchFamily="2" charset="-122"/>
                </a:endParaRPr>
              </a:p>
            </p:txBody>
          </p:sp>
          <p:sp>
            <p:nvSpPr>
              <p:cNvPr id="304158" name="Rectangle 30"/>
              <p:cNvSpPr>
                <a:spLocks noChangeArrowheads="true"/>
              </p:cNvSpPr>
              <p:nvPr/>
            </p:nvSpPr>
            <p:spPr bwMode="auto">
              <a:xfrm>
                <a:off x="1715" y="228"/>
                <a:ext cx="4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Decode</a:t>
                </a:r>
                <a:endParaRPr lang="en-US" altLang="zh-CN" sz="2800">
                  <a:effectLst>
                    <a:outerShdw blurRad="38100" dist="38100" dir="2700000" algn="tl">
                      <a:srgbClr val="FFFFFF"/>
                    </a:outerShdw>
                  </a:effectLst>
                  <a:ea typeface="宋体" panose="02010600030101010101" pitchFamily="2" charset="-122"/>
                </a:endParaRPr>
              </a:p>
            </p:txBody>
          </p:sp>
          <p:sp>
            <p:nvSpPr>
              <p:cNvPr id="304159" name="Rectangle 31"/>
              <p:cNvSpPr>
                <a:spLocks noChangeArrowheads="true"/>
              </p:cNvSpPr>
              <p:nvPr/>
            </p:nvSpPr>
            <p:spPr bwMode="auto">
              <a:xfrm>
                <a:off x="2267" y="228"/>
                <a:ext cx="4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Decode</a:t>
                </a:r>
                <a:endParaRPr lang="en-US" altLang="zh-CN" sz="2800">
                  <a:effectLst>
                    <a:outerShdw blurRad="38100" dist="38100" dir="2700000" algn="tl">
                      <a:srgbClr val="FFFFFF"/>
                    </a:outerShdw>
                  </a:effectLst>
                  <a:ea typeface="宋体" panose="02010600030101010101" pitchFamily="2" charset="-122"/>
                </a:endParaRPr>
              </a:p>
            </p:txBody>
          </p:sp>
          <p:sp>
            <p:nvSpPr>
              <p:cNvPr id="304160" name="Rectangle 32"/>
              <p:cNvSpPr>
                <a:spLocks noChangeArrowheads="true"/>
              </p:cNvSpPr>
              <p:nvPr/>
            </p:nvSpPr>
            <p:spPr bwMode="auto">
              <a:xfrm>
                <a:off x="2802" y="228"/>
                <a:ext cx="4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Rename</a:t>
                </a:r>
                <a:endParaRPr lang="en-US" altLang="zh-CN" sz="2800">
                  <a:effectLst>
                    <a:outerShdw blurRad="38100" dist="38100" dir="2700000" algn="tl">
                      <a:srgbClr val="FFFFFF"/>
                    </a:outerShdw>
                  </a:effectLst>
                  <a:ea typeface="宋体" panose="02010600030101010101" pitchFamily="2" charset="-122"/>
                </a:endParaRPr>
              </a:p>
            </p:txBody>
          </p:sp>
          <p:sp>
            <p:nvSpPr>
              <p:cNvPr id="304161" name="Rectangle 33"/>
              <p:cNvSpPr>
                <a:spLocks noChangeArrowheads="true"/>
              </p:cNvSpPr>
              <p:nvPr/>
            </p:nvSpPr>
            <p:spPr bwMode="auto">
              <a:xfrm>
                <a:off x="3366" y="228"/>
                <a:ext cx="4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ROB Rd</a:t>
                </a:r>
                <a:endParaRPr lang="en-US" altLang="zh-CN" sz="2800">
                  <a:effectLst>
                    <a:outerShdw blurRad="38100" dist="38100" dir="2700000" algn="tl">
                      <a:srgbClr val="FFFFFF"/>
                    </a:outerShdw>
                  </a:effectLst>
                  <a:ea typeface="宋体" panose="02010600030101010101" pitchFamily="2" charset="-122"/>
                </a:endParaRPr>
              </a:p>
            </p:txBody>
          </p:sp>
          <p:sp>
            <p:nvSpPr>
              <p:cNvPr id="304162" name="Rectangle 34"/>
              <p:cNvSpPr>
                <a:spLocks noChangeArrowheads="true"/>
              </p:cNvSpPr>
              <p:nvPr/>
            </p:nvSpPr>
            <p:spPr bwMode="auto">
              <a:xfrm>
                <a:off x="3907" y="22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Rdy/Sch</a:t>
                </a:r>
                <a:endParaRPr lang="en-US" altLang="zh-CN" sz="2800">
                  <a:effectLst>
                    <a:outerShdw blurRad="38100" dist="38100" dir="2700000" algn="tl">
                      <a:srgbClr val="FFFFFF"/>
                    </a:outerShdw>
                  </a:effectLst>
                  <a:ea typeface="宋体" panose="02010600030101010101" pitchFamily="2" charset="-122"/>
                </a:endParaRPr>
              </a:p>
            </p:txBody>
          </p:sp>
          <p:sp>
            <p:nvSpPr>
              <p:cNvPr id="304163" name="Rectangle 35"/>
              <p:cNvSpPr>
                <a:spLocks noChangeArrowheads="true"/>
              </p:cNvSpPr>
              <p:nvPr/>
            </p:nvSpPr>
            <p:spPr bwMode="auto">
              <a:xfrm>
                <a:off x="4442" y="228"/>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Dispatch</a:t>
                </a:r>
                <a:endParaRPr lang="en-US" altLang="zh-CN" sz="2800">
                  <a:effectLst>
                    <a:outerShdw blurRad="38100" dist="38100" dir="2700000" algn="tl">
                      <a:srgbClr val="FFFFFF"/>
                    </a:outerShdw>
                  </a:effectLst>
                  <a:ea typeface="宋体" panose="02010600030101010101" pitchFamily="2" charset="-122"/>
                </a:endParaRPr>
              </a:p>
            </p:txBody>
          </p:sp>
          <p:sp>
            <p:nvSpPr>
              <p:cNvPr id="304164" name="Rectangle 36"/>
              <p:cNvSpPr>
                <a:spLocks noChangeArrowheads="true"/>
              </p:cNvSpPr>
              <p:nvPr/>
            </p:nvSpPr>
            <p:spPr bwMode="auto">
              <a:xfrm>
                <a:off x="5110" y="228"/>
                <a:ext cx="2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Exec</a:t>
                </a:r>
                <a:endParaRPr lang="en-US" altLang="zh-CN" sz="2800">
                  <a:effectLst>
                    <a:outerShdw blurRad="38100" dist="38100" dir="2700000" algn="tl">
                      <a:srgbClr val="FFFFFF"/>
                    </a:outerShdw>
                  </a:effectLst>
                  <a:ea typeface="宋体" panose="02010600030101010101" pitchFamily="2" charset="-122"/>
                </a:endParaRPr>
              </a:p>
            </p:txBody>
          </p:sp>
          <p:sp>
            <p:nvSpPr>
              <p:cNvPr id="304165" name="Line 37"/>
              <p:cNvSpPr>
                <a:spLocks noChangeShapeType="true"/>
              </p:cNvSpPr>
              <p:nvPr/>
            </p:nvSpPr>
            <p:spPr bwMode="auto">
              <a:xfrm>
                <a:off x="552"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66" name="Rectangle 38"/>
              <p:cNvSpPr>
                <a:spLocks noChangeArrowheads="true"/>
              </p:cNvSpPr>
              <p:nvPr/>
            </p:nvSpPr>
            <p:spPr bwMode="auto">
              <a:xfrm>
                <a:off x="552"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67" name="Line 39"/>
              <p:cNvSpPr>
                <a:spLocks noChangeShapeType="true"/>
              </p:cNvSpPr>
              <p:nvPr/>
            </p:nvSpPr>
            <p:spPr bwMode="auto">
              <a:xfrm>
                <a:off x="1105"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68" name="Rectangle 40"/>
              <p:cNvSpPr>
                <a:spLocks noChangeArrowheads="true"/>
              </p:cNvSpPr>
              <p:nvPr/>
            </p:nvSpPr>
            <p:spPr bwMode="auto">
              <a:xfrm>
                <a:off x="1105"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69" name="Line 41"/>
              <p:cNvSpPr>
                <a:spLocks noChangeShapeType="true"/>
              </p:cNvSpPr>
              <p:nvPr/>
            </p:nvSpPr>
            <p:spPr bwMode="auto">
              <a:xfrm>
                <a:off x="1657"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70" name="Rectangle 42"/>
              <p:cNvSpPr>
                <a:spLocks noChangeArrowheads="true"/>
              </p:cNvSpPr>
              <p:nvPr/>
            </p:nvSpPr>
            <p:spPr bwMode="auto">
              <a:xfrm>
                <a:off x="1657"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1" name="Line 43"/>
              <p:cNvSpPr>
                <a:spLocks noChangeShapeType="true"/>
              </p:cNvSpPr>
              <p:nvPr/>
            </p:nvSpPr>
            <p:spPr bwMode="auto">
              <a:xfrm>
                <a:off x="2210"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72" name="Rectangle 44"/>
              <p:cNvSpPr>
                <a:spLocks noChangeArrowheads="true"/>
              </p:cNvSpPr>
              <p:nvPr/>
            </p:nvSpPr>
            <p:spPr bwMode="auto">
              <a:xfrm>
                <a:off x="2210"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3" name="Line 45"/>
              <p:cNvSpPr>
                <a:spLocks noChangeShapeType="true"/>
              </p:cNvSpPr>
              <p:nvPr/>
            </p:nvSpPr>
            <p:spPr bwMode="auto">
              <a:xfrm>
                <a:off x="2762"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74" name="Rectangle 46"/>
              <p:cNvSpPr>
                <a:spLocks noChangeArrowheads="true"/>
              </p:cNvSpPr>
              <p:nvPr/>
            </p:nvSpPr>
            <p:spPr bwMode="auto">
              <a:xfrm>
                <a:off x="2762"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5" name="Line 47"/>
              <p:cNvSpPr>
                <a:spLocks noChangeShapeType="true"/>
              </p:cNvSpPr>
              <p:nvPr/>
            </p:nvSpPr>
            <p:spPr bwMode="auto">
              <a:xfrm>
                <a:off x="3315"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76" name="Rectangle 48"/>
              <p:cNvSpPr>
                <a:spLocks noChangeArrowheads="true"/>
              </p:cNvSpPr>
              <p:nvPr/>
            </p:nvSpPr>
            <p:spPr bwMode="auto">
              <a:xfrm>
                <a:off x="3315" y="6"/>
                <a:ext cx="5"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7" name="Line 49"/>
              <p:cNvSpPr>
                <a:spLocks noChangeShapeType="true"/>
              </p:cNvSpPr>
              <p:nvPr/>
            </p:nvSpPr>
            <p:spPr bwMode="auto">
              <a:xfrm>
                <a:off x="3867"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78" name="Rectangle 50"/>
              <p:cNvSpPr>
                <a:spLocks noChangeArrowheads="true"/>
              </p:cNvSpPr>
              <p:nvPr/>
            </p:nvSpPr>
            <p:spPr bwMode="auto">
              <a:xfrm>
                <a:off x="3867"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9" name="Line 51"/>
              <p:cNvSpPr>
                <a:spLocks noChangeShapeType="true"/>
              </p:cNvSpPr>
              <p:nvPr/>
            </p:nvSpPr>
            <p:spPr bwMode="auto">
              <a:xfrm>
                <a:off x="4419"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80" name="Rectangle 52"/>
              <p:cNvSpPr>
                <a:spLocks noChangeArrowheads="true"/>
              </p:cNvSpPr>
              <p:nvPr/>
            </p:nvSpPr>
            <p:spPr bwMode="auto">
              <a:xfrm>
                <a:off x="4419"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1" name="Line 53"/>
              <p:cNvSpPr>
                <a:spLocks noChangeShapeType="true"/>
              </p:cNvSpPr>
              <p:nvPr/>
            </p:nvSpPr>
            <p:spPr bwMode="auto">
              <a:xfrm>
                <a:off x="4972" y="6"/>
                <a:ext cx="1" cy="39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82" name="Rectangle 54"/>
              <p:cNvSpPr>
                <a:spLocks noChangeArrowheads="true"/>
              </p:cNvSpPr>
              <p:nvPr/>
            </p:nvSpPr>
            <p:spPr bwMode="auto">
              <a:xfrm>
                <a:off x="4972"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3" name="Line 55"/>
              <p:cNvSpPr>
                <a:spLocks noChangeShapeType="true"/>
              </p:cNvSpPr>
              <p:nvPr/>
            </p:nvSpPr>
            <p:spPr bwMode="auto">
              <a:xfrm>
                <a:off x="0"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84" name="Rectangle 56"/>
              <p:cNvSpPr>
                <a:spLocks noChangeArrowheads="true"/>
              </p:cNvSpPr>
              <p:nvPr/>
            </p:nvSpPr>
            <p:spPr bwMode="auto">
              <a:xfrm>
                <a:off x="0"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5" name="Line 57"/>
              <p:cNvSpPr>
                <a:spLocks noChangeShapeType="true"/>
              </p:cNvSpPr>
              <p:nvPr/>
            </p:nvSpPr>
            <p:spPr bwMode="auto">
              <a:xfrm>
                <a:off x="552"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86" name="Rectangle 58"/>
              <p:cNvSpPr>
                <a:spLocks noChangeArrowheads="true"/>
              </p:cNvSpPr>
              <p:nvPr/>
            </p:nvSpPr>
            <p:spPr bwMode="auto">
              <a:xfrm>
                <a:off x="552"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7" name="Line 59"/>
              <p:cNvSpPr>
                <a:spLocks noChangeShapeType="true"/>
              </p:cNvSpPr>
              <p:nvPr/>
            </p:nvSpPr>
            <p:spPr bwMode="auto">
              <a:xfrm>
                <a:off x="1105"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88" name="Rectangle 60"/>
              <p:cNvSpPr>
                <a:spLocks noChangeArrowheads="true"/>
              </p:cNvSpPr>
              <p:nvPr/>
            </p:nvSpPr>
            <p:spPr bwMode="auto">
              <a:xfrm>
                <a:off x="1105"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9" name="Line 61"/>
              <p:cNvSpPr>
                <a:spLocks noChangeShapeType="true"/>
              </p:cNvSpPr>
              <p:nvPr/>
            </p:nvSpPr>
            <p:spPr bwMode="auto">
              <a:xfrm>
                <a:off x="1657"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90" name="Rectangle 62"/>
              <p:cNvSpPr>
                <a:spLocks noChangeArrowheads="true"/>
              </p:cNvSpPr>
              <p:nvPr/>
            </p:nvSpPr>
            <p:spPr bwMode="auto">
              <a:xfrm>
                <a:off x="1657"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1" name="Line 63"/>
              <p:cNvSpPr>
                <a:spLocks noChangeShapeType="true"/>
              </p:cNvSpPr>
              <p:nvPr/>
            </p:nvSpPr>
            <p:spPr bwMode="auto">
              <a:xfrm>
                <a:off x="2210"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92" name="Rectangle 64"/>
              <p:cNvSpPr>
                <a:spLocks noChangeArrowheads="true"/>
              </p:cNvSpPr>
              <p:nvPr/>
            </p:nvSpPr>
            <p:spPr bwMode="auto">
              <a:xfrm>
                <a:off x="2210"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3" name="Line 65"/>
              <p:cNvSpPr>
                <a:spLocks noChangeShapeType="true"/>
              </p:cNvSpPr>
              <p:nvPr/>
            </p:nvSpPr>
            <p:spPr bwMode="auto">
              <a:xfrm>
                <a:off x="2762"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94" name="Rectangle 66"/>
              <p:cNvSpPr>
                <a:spLocks noChangeArrowheads="true"/>
              </p:cNvSpPr>
              <p:nvPr/>
            </p:nvSpPr>
            <p:spPr bwMode="auto">
              <a:xfrm>
                <a:off x="2762"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5" name="Line 67"/>
              <p:cNvSpPr>
                <a:spLocks noChangeShapeType="true"/>
              </p:cNvSpPr>
              <p:nvPr/>
            </p:nvSpPr>
            <p:spPr bwMode="auto">
              <a:xfrm>
                <a:off x="3315"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96" name="Rectangle 68"/>
              <p:cNvSpPr>
                <a:spLocks noChangeArrowheads="true"/>
              </p:cNvSpPr>
              <p:nvPr/>
            </p:nvSpPr>
            <p:spPr bwMode="auto">
              <a:xfrm>
                <a:off x="3315" y="405"/>
                <a:ext cx="5"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7" name="Line 69"/>
              <p:cNvSpPr>
                <a:spLocks noChangeShapeType="true"/>
              </p:cNvSpPr>
              <p:nvPr/>
            </p:nvSpPr>
            <p:spPr bwMode="auto">
              <a:xfrm>
                <a:off x="3867"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98" name="Rectangle 70"/>
              <p:cNvSpPr>
                <a:spLocks noChangeArrowheads="true"/>
              </p:cNvSpPr>
              <p:nvPr/>
            </p:nvSpPr>
            <p:spPr bwMode="auto">
              <a:xfrm>
                <a:off x="3867"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9" name="Line 71"/>
              <p:cNvSpPr>
                <a:spLocks noChangeShapeType="true"/>
              </p:cNvSpPr>
              <p:nvPr/>
            </p:nvSpPr>
            <p:spPr bwMode="auto">
              <a:xfrm>
                <a:off x="4419"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00" name="Rectangle 72"/>
              <p:cNvSpPr>
                <a:spLocks noChangeArrowheads="true"/>
              </p:cNvSpPr>
              <p:nvPr/>
            </p:nvSpPr>
            <p:spPr bwMode="auto">
              <a:xfrm>
                <a:off x="4419"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1" name="Line 73"/>
              <p:cNvSpPr>
                <a:spLocks noChangeShapeType="true"/>
              </p:cNvSpPr>
              <p:nvPr/>
            </p:nvSpPr>
            <p:spPr bwMode="auto">
              <a:xfrm>
                <a:off x="4972" y="405"/>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02" name="Rectangle 74"/>
              <p:cNvSpPr>
                <a:spLocks noChangeArrowheads="true"/>
              </p:cNvSpPr>
              <p:nvPr/>
            </p:nvSpPr>
            <p:spPr bwMode="auto">
              <a:xfrm>
                <a:off x="4972"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3" name="Rectangle 75"/>
              <p:cNvSpPr>
                <a:spLocks noChangeArrowheads="true"/>
              </p:cNvSpPr>
              <p:nvPr/>
            </p:nvSpPr>
            <p:spPr bwMode="auto">
              <a:xfrm>
                <a:off x="4576" y="301"/>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zh-CN" altLang="en-US" sz="160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grpSp>
        <p:sp>
          <p:nvSpPr>
            <p:cNvPr id="304204" name="Text Box 76"/>
            <p:cNvSpPr txBox="true">
              <a:spLocks noChangeArrowheads="true"/>
            </p:cNvSpPr>
            <p:nvPr/>
          </p:nvSpPr>
          <p:spPr bwMode="auto">
            <a:xfrm>
              <a:off x="1799" y="0"/>
              <a:ext cx="1972"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a:effectLst>
                    <a:outerShdw blurRad="38100" dist="38100" dir="2700000" algn="tl">
                      <a:srgbClr val="FFFFFF"/>
                    </a:outerShdw>
                  </a:effectLst>
                  <a:ea typeface="宋体" panose="02010600030101010101" pitchFamily="2" charset="-122"/>
                </a:rPr>
                <a:t>Basic P6 Pipeline</a:t>
              </a:r>
              <a:endParaRPr lang="en-US" altLang="zh-CN" sz="2800">
                <a:effectLst>
                  <a:outerShdw blurRad="38100" dist="38100" dir="2700000" algn="tl">
                    <a:srgbClr val="FFFFFF"/>
                  </a:outerShdw>
                </a:effectLst>
                <a:ea typeface="宋体" panose="02010600030101010101" pitchFamily="2" charset="-122"/>
              </a:endParaRPr>
            </a:p>
          </p:txBody>
        </p:sp>
      </p:grpSp>
      <p:grpSp>
        <p:nvGrpSpPr>
          <p:cNvPr id="304205" name="Group 77"/>
          <p:cNvGrpSpPr/>
          <p:nvPr/>
        </p:nvGrpSpPr>
        <p:grpSpPr bwMode="auto">
          <a:xfrm>
            <a:off x="250825" y="3502025"/>
            <a:ext cx="8688388" cy="1550988"/>
            <a:chOff x="0" y="0"/>
            <a:chExt cx="13682" cy="2443"/>
          </a:xfrm>
        </p:grpSpPr>
        <p:sp>
          <p:nvSpPr>
            <p:cNvPr id="304206" name="Rectangle 78"/>
            <p:cNvSpPr>
              <a:spLocks noChangeArrowheads="true"/>
            </p:cNvSpPr>
            <p:nvPr/>
          </p:nvSpPr>
          <p:spPr bwMode="auto">
            <a:xfrm>
              <a:off x="204" y="2441"/>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7" name="Rectangle 79"/>
            <p:cNvSpPr>
              <a:spLocks noChangeArrowheads="true"/>
            </p:cNvSpPr>
            <p:nvPr/>
          </p:nvSpPr>
          <p:spPr bwMode="auto">
            <a:xfrm>
              <a:off x="1154" y="1156"/>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8" name="Rectangle 80"/>
            <p:cNvSpPr>
              <a:spLocks noChangeArrowheads="true"/>
            </p:cNvSpPr>
            <p:nvPr/>
          </p:nvSpPr>
          <p:spPr bwMode="auto">
            <a:xfrm>
              <a:off x="4959" y="966"/>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9" name="Rectangle 81"/>
            <p:cNvSpPr>
              <a:spLocks noChangeArrowheads="true"/>
            </p:cNvSpPr>
            <p:nvPr/>
          </p:nvSpPr>
          <p:spPr bwMode="auto">
            <a:xfrm>
              <a:off x="6859" y="2441"/>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0" name="Rectangle 82"/>
            <p:cNvSpPr>
              <a:spLocks noChangeArrowheads="true"/>
            </p:cNvSpPr>
            <p:nvPr/>
          </p:nvSpPr>
          <p:spPr bwMode="auto">
            <a:xfrm>
              <a:off x="11614" y="861"/>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1" name="Rectangle 83"/>
            <p:cNvSpPr>
              <a:spLocks noChangeArrowheads="true"/>
            </p:cNvSpPr>
            <p:nvPr/>
          </p:nvSpPr>
          <p:spPr bwMode="auto">
            <a:xfrm>
              <a:off x="5394" y="861"/>
              <a:ext cx="5"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2" name="Rectangle 84"/>
            <p:cNvSpPr>
              <a:spLocks noChangeArrowheads="true"/>
            </p:cNvSpPr>
            <p:nvPr/>
          </p:nvSpPr>
          <p:spPr bwMode="auto">
            <a:xfrm>
              <a:off x="8037" y="966"/>
              <a:ext cx="5"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3" name="Rectangle 85"/>
            <p:cNvSpPr>
              <a:spLocks noChangeArrowheads="true"/>
            </p:cNvSpPr>
            <p:nvPr/>
          </p:nvSpPr>
          <p:spPr bwMode="auto">
            <a:xfrm>
              <a:off x="8692" y="1156"/>
              <a:ext cx="5"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4" name="Rectangle 86"/>
            <p:cNvSpPr>
              <a:spLocks noChangeArrowheads="true"/>
            </p:cNvSpPr>
            <p:nvPr/>
          </p:nvSpPr>
          <p:spPr bwMode="auto">
            <a:xfrm>
              <a:off x="10695" y="1099"/>
              <a:ext cx="6"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5" name="Rectangle 87"/>
            <p:cNvSpPr>
              <a:spLocks noChangeArrowheads="true"/>
            </p:cNvSpPr>
            <p:nvPr/>
          </p:nvSpPr>
          <p:spPr bwMode="auto">
            <a:xfrm>
              <a:off x="1469" y="1099"/>
              <a:ext cx="4"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6" name="Rectangle 88"/>
            <p:cNvSpPr>
              <a:spLocks noChangeArrowheads="true"/>
            </p:cNvSpPr>
            <p:nvPr/>
          </p:nvSpPr>
          <p:spPr bwMode="auto">
            <a:xfrm>
              <a:off x="2786" y="1099"/>
              <a:ext cx="4"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7" name="Rectangle 89"/>
            <p:cNvSpPr>
              <a:spLocks noChangeArrowheads="true"/>
            </p:cNvSpPr>
            <p:nvPr/>
          </p:nvSpPr>
          <p:spPr bwMode="auto">
            <a:xfrm>
              <a:off x="9381" y="1099"/>
              <a:ext cx="4"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8" name="Text Box 90"/>
            <p:cNvSpPr txBox="true">
              <a:spLocks noChangeArrowheads="true"/>
            </p:cNvSpPr>
            <p:nvPr/>
          </p:nvSpPr>
          <p:spPr bwMode="auto">
            <a:xfrm>
              <a:off x="1815" y="0"/>
              <a:ext cx="10100" cy="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a:effectLst>
                    <a:outerShdw blurRad="38100" dist="38100" dir="2700000" algn="tl">
                      <a:srgbClr val="FFFFFF"/>
                    </a:outerShdw>
                  </a:effectLst>
                  <a:ea typeface="宋体" panose="02010600030101010101" pitchFamily="2" charset="-122"/>
                </a:rPr>
                <a:t>Basic Pentium</a:t>
              </a:r>
              <a:r>
                <a:rPr lang="en-US" altLang="zh-CN" sz="2800" baseline="30000">
                  <a:effectLst>
                    <a:outerShdw blurRad="38100" dist="38100" dir="2700000" algn="tl">
                      <a:srgbClr val="FFFFFF"/>
                    </a:outerShdw>
                  </a:effectLst>
                  <a:ea typeface="宋体" panose="02010600030101010101" pitchFamily="2" charset="-122"/>
                </a:rPr>
                <a:t>®</a:t>
              </a:r>
              <a:r>
                <a:rPr lang="en-US" altLang="zh-CN" sz="2800">
                  <a:effectLst>
                    <a:outerShdw blurRad="38100" dist="38100" dir="2700000" algn="tl">
                      <a:srgbClr val="FFFFFF"/>
                    </a:outerShdw>
                  </a:effectLst>
                  <a:ea typeface="宋体" panose="02010600030101010101" pitchFamily="2" charset="-122"/>
                </a:rPr>
                <a:t> 4 Processor Pipeline</a:t>
              </a:r>
              <a:endParaRPr lang="en-US" altLang="zh-CN" sz="2800">
                <a:effectLst>
                  <a:outerShdw blurRad="38100" dist="38100" dir="2700000" algn="tl">
                    <a:srgbClr val="FFFFFF"/>
                  </a:outerShdw>
                </a:effectLst>
                <a:ea typeface="宋体" panose="02010600030101010101" pitchFamily="2" charset="-122"/>
              </a:endParaRPr>
            </a:p>
          </p:txBody>
        </p:sp>
        <p:grpSp>
          <p:nvGrpSpPr>
            <p:cNvPr id="304219" name="Group 91"/>
            <p:cNvGrpSpPr/>
            <p:nvPr/>
          </p:nvGrpSpPr>
          <p:grpSpPr bwMode="auto">
            <a:xfrm>
              <a:off x="0" y="885"/>
              <a:ext cx="13682" cy="980"/>
              <a:chOff x="0" y="0"/>
              <a:chExt cx="5473" cy="392"/>
            </a:xfrm>
          </p:grpSpPr>
          <p:sp>
            <p:nvSpPr>
              <p:cNvPr id="304220" name="Rectangle 92"/>
              <p:cNvSpPr>
                <a:spLocks noChangeArrowheads="true"/>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1" name="Rectangle 93"/>
              <p:cNvSpPr>
                <a:spLocks noChangeArrowheads="true"/>
              </p:cNvSpPr>
              <p:nvPr/>
            </p:nvSpPr>
            <p:spPr bwMode="auto">
              <a:xfrm>
                <a:off x="879" y="2"/>
                <a:ext cx="2"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2" name="Rectangle 94"/>
              <p:cNvSpPr>
                <a:spLocks noChangeArrowheads="true"/>
              </p:cNvSpPr>
              <p:nvPr/>
            </p:nvSpPr>
            <p:spPr bwMode="auto">
              <a:xfrm>
                <a:off x="2726" y="2"/>
                <a:ext cx="2"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3" name="Rectangle 95"/>
              <p:cNvSpPr>
                <a:spLocks noChangeArrowheads="true"/>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4" name="Rectangle 96"/>
              <p:cNvSpPr>
                <a:spLocks noChangeArrowheads="true"/>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5" name="Rectangle 97"/>
              <p:cNvSpPr>
                <a:spLocks noChangeArrowheads="true"/>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6" name="Rectangle 98"/>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04227" name="Rectangle 99"/>
              <p:cNvSpPr>
                <a:spLocks noChangeArrowheads="true"/>
              </p:cNvSpPr>
              <p:nvPr/>
            </p:nvSpPr>
            <p:spPr bwMode="auto">
              <a:xfrm>
                <a:off x="130"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sp>
            <p:nvSpPr>
              <p:cNvPr id="304228" name="Rectangle 100"/>
              <p:cNvSpPr>
                <a:spLocks noChangeArrowheads="true"/>
              </p:cNvSpPr>
              <p:nvPr/>
            </p:nvSpPr>
            <p:spPr bwMode="auto">
              <a:xfrm>
                <a:off x="402"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04229" name="Rectangle 101"/>
              <p:cNvSpPr>
                <a:spLocks noChangeArrowheads="true"/>
              </p:cNvSpPr>
              <p:nvPr/>
            </p:nvSpPr>
            <p:spPr bwMode="auto">
              <a:xfrm>
                <a:off x="675"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04230" name="Rectangle 102"/>
              <p:cNvSpPr>
                <a:spLocks noChangeArrowheads="true"/>
              </p:cNvSpPr>
              <p:nvPr/>
            </p:nvSpPr>
            <p:spPr bwMode="auto">
              <a:xfrm>
                <a:off x="947"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04231" name="Rectangle 103"/>
              <p:cNvSpPr>
                <a:spLocks noChangeArrowheads="true"/>
              </p:cNvSpPr>
              <p:nvPr/>
            </p:nvSpPr>
            <p:spPr bwMode="auto">
              <a:xfrm>
                <a:off x="1220"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04232" name="Rectangle 104"/>
              <p:cNvSpPr>
                <a:spLocks noChangeArrowheads="true"/>
              </p:cNvSpPr>
              <p:nvPr/>
            </p:nvSpPr>
            <p:spPr bwMode="auto">
              <a:xfrm>
                <a:off x="1492"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04233" name="Rectangle 105"/>
              <p:cNvSpPr>
                <a:spLocks noChangeArrowheads="true"/>
              </p:cNvSpPr>
              <p:nvPr/>
            </p:nvSpPr>
            <p:spPr bwMode="auto">
              <a:xfrm>
                <a:off x="1765"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04234" name="Rectangle 106"/>
              <p:cNvSpPr>
                <a:spLocks noChangeArrowheads="true"/>
              </p:cNvSpPr>
              <p:nvPr/>
            </p:nvSpPr>
            <p:spPr bwMode="auto">
              <a:xfrm>
                <a:off x="2037"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04235" name="Rectangle 107"/>
              <p:cNvSpPr>
                <a:spLocks noChangeArrowheads="true"/>
              </p:cNvSpPr>
              <p:nvPr/>
            </p:nvSpPr>
            <p:spPr bwMode="auto">
              <a:xfrm>
                <a:off x="2310"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04236" name="Rectangle 108"/>
              <p:cNvSpPr>
                <a:spLocks noChangeArrowheads="true"/>
              </p:cNvSpPr>
              <p:nvPr/>
            </p:nvSpPr>
            <p:spPr bwMode="auto">
              <a:xfrm>
                <a:off x="2567"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04237" name="Rectangle 109"/>
              <p:cNvSpPr>
                <a:spLocks noChangeArrowheads="true"/>
              </p:cNvSpPr>
              <p:nvPr/>
            </p:nvSpPr>
            <p:spPr bwMode="auto">
              <a:xfrm>
                <a:off x="2839"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04238" name="Rectangle 110"/>
              <p:cNvSpPr>
                <a:spLocks noChangeArrowheads="true"/>
              </p:cNvSpPr>
              <p:nvPr/>
            </p:nvSpPr>
            <p:spPr bwMode="auto">
              <a:xfrm>
                <a:off x="3112"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04239" name="Rectangle 111"/>
              <p:cNvSpPr>
                <a:spLocks noChangeArrowheads="true"/>
              </p:cNvSpPr>
              <p:nvPr/>
            </p:nvSpPr>
            <p:spPr bwMode="auto">
              <a:xfrm>
                <a:off x="67" y="211"/>
                <a:ext cx="427"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04240" name="Rectangle 112"/>
              <p:cNvSpPr>
                <a:spLocks noChangeArrowheads="true"/>
              </p:cNvSpPr>
              <p:nvPr/>
            </p:nvSpPr>
            <p:spPr bwMode="auto">
              <a:xfrm>
                <a:off x="611" y="211"/>
                <a:ext cx="411"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04241" name="Rectangle 113"/>
              <p:cNvSpPr>
                <a:spLocks noChangeArrowheads="true"/>
              </p:cNvSpPr>
              <p:nvPr/>
            </p:nvSpPr>
            <p:spPr bwMode="auto">
              <a:xfrm>
                <a:off x="1117" y="211"/>
                <a:ext cx="239"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04242" name="Rectangle 114"/>
              <p:cNvSpPr>
                <a:spLocks noChangeArrowheads="true"/>
              </p:cNvSpPr>
              <p:nvPr/>
            </p:nvSpPr>
            <p:spPr bwMode="auto">
              <a:xfrm>
                <a:off x="1391" y="211"/>
                <a:ext cx="235"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04243" name="Rectangle 115"/>
              <p:cNvSpPr>
                <a:spLocks noChangeArrowheads="true"/>
              </p:cNvSpPr>
              <p:nvPr/>
            </p:nvSpPr>
            <p:spPr bwMode="auto">
              <a:xfrm>
                <a:off x="1751" y="214"/>
                <a:ext cx="372"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04244" name="Rectangle 116"/>
              <p:cNvSpPr>
                <a:spLocks noChangeArrowheads="true"/>
              </p:cNvSpPr>
              <p:nvPr/>
            </p:nvSpPr>
            <p:spPr bwMode="auto">
              <a:xfrm>
                <a:off x="2237" y="211"/>
                <a:ext cx="187"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04245" name="Rectangle 117"/>
              <p:cNvSpPr>
                <a:spLocks noChangeArrowheads="true"/>
              </p:cNvSpPr>
              <p:nvPr/>
            </p:nvSpPr>
            <p:spPr bwMode="auto">
              <a:xfrm>
                <a:off x="2509" y="211"/>
                <a:ext cx="17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04246" name="Rectangle 118"/>
              <p:cNvSpPr>
                <a:spLocks noChangeArrowheads="true"/>
              </p:cNvSpPr>
              <p:nvPr/>
            </p:nvSpPr>
            <p:spPr bwMode="auto">
              <a:xfrm>
                <a:off x="2790" y="207"/>
                <a:ext cx="17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04247" name="Rectangle 119"/>
              <p:cNvSpPr>
                <a:spLocks noChangeArrowheads="true"/>
              </p:cNvSpPr>
              <p:nvPr/>
            </p:nvSpPr>
            <p:spPr bwMode="auto">
              <a:xfrm>
                <a:off x="3054" y="211"/>
                <a:ext cx="17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04248" name="Line 120"/>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49" name="Line 121"/>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0" name="Line 122"/>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1" name="Line 123"/>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2" name="Line 124"/>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3" name="Line 125"/>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4" name="Line 126"/>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5" name="Line 127"/>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6" name="Line 128"/>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57" name="Rectangle 129"/>
              <p:cNvSpPr>
                <a:spLocks noChangeArrowheads="true"/>
              </p:cNvSpPr>
              <p:nvPr/>
            </p:nvSpPr>
            <p:spPr bwMode="auto">
              <a:xfrm>
                <a:off x="3387"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04258" name="Rectangle 130"/>
              <p:cNvSpPr>
                <a:spLocks noChangeArrowheads="true"/>
              </p:cNvSpPr>
              <p:nvPr/>
            </p:nvSpPr>
            <p:spPr bwMode="auto">
              <a:xfrm>
                <a:off x="3658"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04259" name="Rectangle 131"/>
              <p:cNvSpPr>
                <a:spLocks noChangeArrowheads="true"/>
              </p:cNvSpPr>
              <p:nvPr/>
            </p:nvSpPr>
            <p:spPr bwMode="auto">
              <a:xfrm>
                <a:off x="3325" y="209"/>
                <a:ext cx="20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04260" name="Rectangle 132"/>
              <p:cNvSpPr>
                <a:spLocks noChangeArrowheads="true"/>
              </p:cNvSpPr>
              <p:nvPr/>
            </p:nvSpPr>
            <p:spPr bwMode="auto">
              <a:xfrm>
                <a:off x="3576" y="213"/>
                <a:ext cx="20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04261" name="Line 133"/>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2" name="Line 134"/>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3" name="Line 135"/>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4" name="Line 13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5" name="Line 13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6" name="Line 138"/>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7" name="Line 139"/>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8" name="Line 140"/>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69" name="Line 141"/>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70" name="Line 142"/>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71" name="Rectangle 143"/>
              <p:cNvSpPr>
                <a:spLocks noChangeArrowheads="true"/>
              </p:cNvSpPr>
              <p:nvPr/>
            </p:nvSpPr>
            <p:spPr bwMode="auto">
              <a:xfrm>
                <a:off x="3886"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04272" name="Rectangle 144"/>
              <p:cNvSpPr>
                <a:spLocks noChangeArrowheads="true"/>
              </p:cNvSpPr>
              <p:nvPr/>
            </p:nvSpPr>
            <p:spPr bwMode="auto">
              <a:xfrm>
                <a:off x="4159"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04273" name="Rectangle 145"/>
              <p:cNvSpPr>
                <a:spLocks noChangeArrowheads="true"/>
              </p:cNvSpPr>
              <p:nvPr/>
            </p:nvSpPr>
            <p:spPr bwMode="auto">
              <a:xfrm>
                <a:off x="4429" y="33"/>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04274" name="Rectangle 146"/>
              <p:cNvSpPr>
                <a:spLocks noChangeArrowheads="true"/>
              </p:cNvSpPr>
              <p:nvPr/>
            </p:nvSpPr>
            <p:spPr bwMode="auto">
              <a:xfrm>
                <a:off x="4699"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04275" name="Rectangle 147"/>
              <p:cNvSpPr>
                <a:spLocks noChangeArrowheads="true"/>
              </p:cNvSpPr>
              <p:nvPr/>
            </p:nvSpPr>
            <p:spPr bwMode="auto">
              <a:xfrm>
                <a:off x="4975" y="33"/>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04276" name="Rectangle 148"/>
              <p:cNvSpPr>
                <a:spLocks noChangeArrowheads="true"/>
              </p:cNvSpPr>
              <p:nvPr/>
            </p:nvSpPr>
            <p:spPr bwMode="auto">
              <a:xfrm>
                <a:off x="5230" y="30"/>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04277" name="Rectangle 149"/>
              <p:cNvSpPr>
                <a:spLocks noChangeArrowheads="true"/>
              </p:cNvSpPr>
              <p:nvPr/>
            </p:nvSpPr>
            <p:spPr bwMode="auto">
              <a:xfrm>
                <a:off x="4157" y="207"/>
                <a:ext cx="12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04278" name="Rectangle 150"/>
              <p:cNvSpPr>
                <a:spLocks noChangeArrowheads="true"/>
              </p:cNvSpPr>
              <p:nvPr/>
            </p:nvSpPr>
            <p:spPr bwMode="auto">
              <a:xfrm>
                <a:off x="4435" y="211"/>
                <a:ext cx="117"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04279" name="Rectangle 151"/>
              <p:cNvSpPr>
                <a:spLocks noChangeArrowheads="true"/>
              </p:cNvSpPr>
              <p:nvPr/>
            </p:nvSpPr>
            <p:spPr bwMode="auto">
              <a:xfrm>
                <a:off x="4660" y="214"/>
                <a:ext cx="19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04280" name="Rectangle 152"/>
              <p:cNvSpPr>
                <a:spLocks noChangeArrowheads="true"/>
              </p:cNvSpPr>
              <p:nvPr/>
            </p:nvSpPr>
            <p:spPr bwMode="auto">
              <a:xfrm>
                <a:off x="4914" y="210"/>
                <a:ext cx="255"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04281" name="Rectangle 153"/>
              <p:cNvSpPr>
                <a:spLocks noChangeArrowheads="true"/>
              </p:cNvSpPr>
              <p:nvPr/>
            </p:nvSpPr>
            <p:spPr bwMode="auto">
              <a:xfrm>
                <a:off x="5194" y="211"/>
                <a:ext cx="26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04282" name="Rectangle 154"/>
              <p:cNvSpPr>
                <a:spLocks noChangeArrowheads="true"/>
              </p:cNvSpPr>
              <p:nvPr/>
            </p:nvSpPr>
            <p:spPr bwMode="auto">
              <a:xfrm>
                <a:off x="3886" y="208"/>
                <a:ext cx="155"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grpSp>
            <p:nvGrpSpPr>
              <p:cNvPr id="304283" name="Group 155"/>
              <p:cNvGrpSpPr/>
              <p:nvPr/>
            </p:nvGrpSpPr>
            <p:grpSpPr bwMode="auto">
              <a:xfrm>
                <a:off x="279" y="6"/>
                <a:ext cx="3" cy="381"/>
                <a:chOff x="0" y="0"/>
                <a:chExt cx="3" cy="381"/>
              </a:xfrm>
            </p:grpSpPr>
            <p:grpSp>
              <p:nvGrpSpPr>
                <p:cNvPr id="304284" name="Group 156"/>
                <p:cNvGrpSpPr/>
                <p:nvPr/>
              </p:nvGrpSpPr>
              <p:grpSpPr bwMode="auto">
                <a:xfrm>
                  <a:off x="0" y="0"/>
                  <a:ext cx="3" cy="381"/>
                  <a:chOff x="0" y="0"/>
                  <a:chExt cx="3" cy="381"/>
                </a:xfrm>
              </p:grpSpPr>
              <p:sp>
                <p:nvSpPr>
                  <p:cNvPr id="304285" name="Line 157"/>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86" name="Line 158"/>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87" name="Line 159"/>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04288" name="Line 160"/>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04289" name="Group 161"/>
              <p:cNvGrpSpPr/>
              <p:nvPr/>
            </p:nvGrpSpPr>
            <p:grpSpPr bwMode="auto">
              <a:xfrm>
                <a:off x="828" y="11"/>
                <a:ext cx="3" cy="381"/>
                <a:chOff x="0" y="0"/>
                <a:chExt cx="3" cy="381"/>
              </a:xfrm>
            </p:grpSpPr>
            <p:grpSp>
              <p:nvGrpSpPr>
                <p:cNvPr id="304290" name="Group 162"/>
                <p:cNvGrpSpPr/>
                <p:nvPr/>
              </p:nvGrpSpPr>
              <p:grpSpPr bwMode="auto">
                <a:xfrm>
                  <a:off x="0" y="0"/>
                  <a:ext cx="3" cy="381"/>
                  <a:chOff x="0" y="0"/>
                  <a:chExt cx="3" cy="381"/>
                </a:xfrm>
              </p:grpSpPr>
              <p:sp>
                <p:nvSpPr>
                  <p:cNvPr id="304291" name="Line 163"/>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92" name="Line 164"/>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93" name="Line 165"/>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04294" name="Line 166"/>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04295" name="Line 167"/>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04296" name="Group 168"/>
              <p:cNvGrpSpPr/>
              <p:nvPr/>
            </p:nvGrpSpPr>
            <p:grpSpPr bwMode="auto">
              <a:xfrm>
                <a:off x="1914" y="11"/>
                <a:ext cx="3" cy="381"/>
                <a:chOff x="0" y="0"/>
                <a:chExt cx="3" cy="381"/>
              </a:xfrm>
            </p:grpSpPr>
            <p:grpSp>
              <p:nvGrpSpPr>
                <p:cNvPr id="304297" name="Group 169"/>
                <p:cNvGrpSpPr/>
                <p:nvPr/>
              </p:nvGrpSpPr>
              <p:grpSpPr bwMode="auto">
                <a:xfrm>
                  <a:off x="0" y="0"/>
                  <a:ext cx="3" cy="381"/>
                  <a:chOff x="0" y="0"/>
                  <a:chExt cx="3" cy="381"/>
                </a:xfrm>
              </p:grpSpPr>
              <p:sp>
                <p:nvSpPr>
                  <p:cNvPr id="304298" name="Line 170"/>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299" name="Line 171"/>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300" name="Line 172"/>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04301" name="Line 173"/>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04302" name="AutoShape 174"/>
          <p:cNvSpPr>
            <a:spLocks noChangeArrowheads="true"/>
          </p:cNvSpPr>
          <p:nvPr/>
        </p:nvSpPr>
        <p:spPr bwMode="auto">
          <a:xfrm>
            <a:off x="6516688" y="4603750"/>
            <a:ext cx="2636837" cy="1966913"/>
          </a:xfrm>
          <a:prstGeom prst="star24">
            <a:avLst>
              <a:gd name="adj" fmla="val 37500"/>
            </a:avLst>
          </a:prstGeom>
          <a:gradFill rotWithShape="false">
            <a:gsLst>
              <a:gs pos="0">
                <a:schemeClr val="accent2">
                  <a:gamma/>
                  <a:shade val="46275"/>
                  <a:invGamma/>
                </a:schemeClr>
              </a:gs>
              <a:gs pos="100000">
                <a:schemeClr val="accent2"/>
              </a:gs>
            </a:gsLst>
            <a:path path="shape">
              <a:fillToRect l="50000" t="50000" r="50000" b="50000"/>
            </a:path>
          </a:gradFill>
          <a:ln w="2857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zh-CN" altLang="en-US" sz="2400">
                <a:effectLst>
                  <a:outerShdw blurRad="38100" dist="38100" dir="2700000" algn="tl">
                    <a:srgbClr val="FFFFFF"/>
                  </a:outerShdw>
                </a:effectLst>
                <a:ea typeface="宋体" panose="02010600030101010101" pitchFamily="2" charset="-122"/>
              </a:rPr>
              <a:t> </a:t>
            </a:r>
            <a:r>
              <a:rPr lang="en-US" altLang="zh-CN" sz="2400">
                <a:effectLst>
                  <a:outerShdw blurRad="38100" dist="38100" dir="2700000" algn="tl">
                    <a:srgbClr val="FFFFFF"/>
                  </a:outerShdw>
                </a:effectLst>
                <a:ea typeface="宋体" panose="02010600030101010101" pitchFamily="2" charset="-122"/>
              </a:rPr>
              <a:t>Intro at </a:t>
            </a:r>
            <a:endParaRPr lang="en-US" altLang="zh-CN" sz="2400">
              <a:effectLst>
                <a:outerShdw blurRad="38100" dist="38100" dir="2700000" algn="tl">
                  <a:srgbClr val="FFFFFF"/>
                </a:outerShdw>
              </a:effectLst>
              <a:ea typeface="宋体" panose="02010600030101010101" pitchFamily="2" charset="-122"/>
            </a:endParaRPr>
          </a:p>
          <a:p>
            <a:pPr algn="ctr" eaLnBrk="0" hangingPunct="0"/>
            <a:r>
              <a:rPr lang="en-US" altLang="zh-CN" sz="2400">
                <a:effectLst>
                  <a:outerShdw blurRad="38100" dist="38100" dir="2700000" algn="tl">
                    <a:srgbClr val="FFFFFF"/>
                  </a:outerShdw>
                </a:effectLst>
                <a:latin typeface="Symbol" panose="05050102010706020507" pitchFamily="18" charset="2"/>
                <a:ea typeface="宋体" panose="02010600030101010101" pitchFamily="2" charset="-122"/>
              </a:rPr>
              <a:t>³</a:t>
            </a:r>
            <a:r>
              <a:rPr lang="en-US" altLang="zh-CN" sz="2400">
                <a:effectLst>
                  <a:outerShdw blurRad="38100" dist="38100" dir="2700000" algn="tl">
                    <a:srgbClr val="FFFFFF"/>
                  </a:outerShdw>
                </a:effectLst>
                <a:ea typeface="宋体" panose="02010600030101010101" pitchFamily="2" charset="-122"/>
              </a:rPr>
              <a:t> 1.4GHz</a:t>
            </a:r>
            <a:endParaRPr lang="en-US" altLang="zh-CN" sz="2400">
              <a:effectLst>
                <a:outerShdw blurRad="38100" dist="38100" dir="2700000" algn="tl">
                  <a:srgbClr val="FFFFFF"/>
                </a:outerShdw>
              </a:effectLst>
              <a:ea typeface="宋体" panose="02010600030101010101" pitchFamily="2" charset="-122"/>
            </a:endParaRPr>
          </a:p>
          <a:p>
            <a:pPr algn="ctr" eaLnBrk="0" hangingPunct="0"/>
            <a:r>
              <a:rPr lang="en-US" altLang="zh-CN" sz="2400">
                <a:effectLst>
                  <a:outerShdw blurRad="38100" dist="38100" dir="2700000" algn="tl">
                    <a:srgbClr val="FFFFFF"/>
                  </a:outerShdw>
                </a:effectLst>
                <a:ea typeface="宋体" panose="02010600030101010101" pitchFamily="2" charset="-122"/>
              </a:rPr>
              <a:t>.18µ</a:t>
            </a:r>
            <a:endParaRPr lang="en-US" altLang="zh-CN" sz="2400">
              <a:effectLst>
                <a:outerShdw blurRad="38100" dist="38100" dir="2700000" algn="tl">
                  <a:srgbClr val="FFFFFF"/>
                </a:outerShdw>
              </a:effectLst>
              <a:ea typeface="宋体" panose="02010600030101010101" pitchFamily="2" charset="-122"/>
            </a:endParaRPr>
          </a:p>
        </p:txBody>
      </p:sp>
      <p:sp>
        <p:nvSpPr>
          <p:cNvPr id="304303" name="AutoShape 175"/>
          <p:cNvSpPr>
            <a:spLocks noChangeArrowheads="true"/>
          </p:cNvSpPr>
          <p:nvPr/>
        </p:nvSpPr>
        <p:spPr bwMode="auto">
          <a:xfrm>
            <a:off x="4559245" y="1664220"/>
            <a:ext cx="1911350" cy="1603375"/>
          </a:xfrm>
          <a:prstGeom prst="star24">
            <a:avLst>
              <a:gd name="adj" fmla="val 50000"/>
            </a:avLst>
          </a:prstGeom>
          <a:gradFill rotWithShape="false">
            <a:gsLst>
              <a:gs pos="0">
                <a:schemeClr val="accent2">
                  <a:gamma/>
                  <a:shade val="46275"/>
                  <a:invGamma/>
                </a:schemeClr>
              </a:gs>
              <a:gs pos="100000">
                <a:schemeClr val="accent2"/>
              </a:gs>
            </a:gsLst>
            <a:path path="shape">
              <a:fillToRect l="50000" t="50000" r="50000" b="50000"/>
            </a:path>
          </a:gradFill>
          <a:ln w="2857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zh-CN" altLang="en-US" sz="2400" dirty="0">
                <a:effectLst>
                  <a:outerShdw blurRad="38100" dist="38100" dir="2700000" algn="tl">
                    <a:srgbClr val="FFFFFF"/>
                  </a:outerShdw>
                </a:effectLst>
                <a:ea typeface="宋体" panose="02010600030101010101" pitchFamily="2" charset="-122"/>
              </a:rPr>
              <a:t> </a:t>
            </a:r>
            <a:r>
              <a:rPr lang="en-US" altLang="zh-CN" sz="2400" dirty="0">
                <a:effectLst>
                  <a:outerShdw blurRad="38100" dist="38100" dir="2700000" algn="tl">
                    <a:srgbClr val="FFFFFF"/>
                  </a:outerShdw>
                </a:effectLst>
                <a:ea typeface="宋体" panose="02010600030101010101" pitchFamily="2" charset="-122"/>
              </a:rPr>
              <a:t>Intro at </a:t>
            </a:r>
            <a:endParaRPr lang="en-US" altLang="zh-CN" sz="2400" dirty="0">
              <a:effectLst>
                <a:outerShdw blurRad="38100" dist="38100" dir="2700000" algn="tl">
                  <a:srgbClr val="FFFFFF"/>
                </a:outerShdw>
              </a:effectLst>
              <a:ea typeface="宋体" panose="02010600030101010101" pitchFamily="2" charset="-122"/>
            </a:endParaRPr>
          </a:p>
          <a:p>
            <a:pPr algn="ctr" eaLnBrk="0" hangingPunct="0"/>
            <a:r>
              <a:rPr lang="en-US" altLang="zh-CN" sz="2400" dirty="0">
                <a:effectLst>
                  <a:outerShdw blurRad="38100" dist="38100" dir="2700000" algn="tl">
                    <a:srgbClr val="FFFFFF"/>
                  </a:outerShdw>
                </a:effectLst>
                <a:ea typeface="宋体" panose="02010600030101010101" pitchFamily="2" charset="-122"/>
              </a:rPr>
              <a:t>733MHz</a:t>
            </a:r>
            <a:endParaRPr lang="en-US" altLang="zh-CN" sz="2400" dirty="0">
              <a:effectLst>
                <a:outerShdw blurRad="38100" dist="38100" dir="2700000" algn="tl">
                  <a:srgbClr val="FFFFFF"/>
                </a:outerShdw>
              </a:effectLst>
              <a:ea typeface="宋体" panose="02010600030101010101" pitchFamily="2" charset="-122"/>
            </a:endParaRPr>
          </a:p>
          <a:p>
            <a:pPr algn="ctr" eaLnBrk="0" hangingPunct="0"/>
            <a:r>
              <a:rPr lang="en-US" altLang="zh-CN" sz="2400" dirty="0">
                <a:effectLst>
                  <a:outerShdw blurRad="38100" dist="38100" dir="2700000" algn="tl">
                    <a:srgbClr val="FFFFFF"/>
                  </a:outerShdw>
                </a:effectLst>
                <a:ea typeface="宋体" panose="02010600030101010101" pitchFamily="2" charset="-122"/>
              </a:rPr>
              <a:t>.18µ</a:t>
            </a:r>
            <a:endParaRPr lang="en-US" altLang="zh-CN" sz="2400" dirty="0">
              <a:effectLst>
                <a:outerShdw blurRad="38100" dist="38100" dir="2700000" algn="tl">
                  <a:srgbClr val="FFFFFF"/>
                </a:outerShdw>
              </a:effectLst>
              <a:ea typeface="宋体" panose="02010600030101010101" pitchFamily="2"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true" noChangeArrowheads="true"/>
          </p:cNvSpPr>
          <p:nvPr>
            <p:ph type="title" idx="4294967295"/>
          </p:nvPr>
        </p:nvSpPr>
        <p:spPr>
          <a:xfrm>
            <a:off x="616399" y="298786"/>
            <a:ext cx="7886700" cy="352425"/>
          </a:xfrm>
        </p:spPr>
        <p:txBody>
          <a:bodyPr>
            <a:normAutofit fontScale="90000"/>
          </a:bodyPr>
          <a:lstStyle/>
          <a:p>
            <a:r>
              <a:rPr lang="en-US" altLang="zh-CN" dirty="0"/>
              <a:t>Pentium 4 </a:t>
            </a:r>
            <a:r>
              <a:rPr lang="en-US" altLang="zh-CN" dirty="0" err="1"/>
              <a:t>Microarchitectue</a:t>
            </a:r>
            <a:endParaRPr lang="en-US" altLang="zh-CN" dirty="0"/>
          </a:p>
        </p:txBody>
      </p:sp>
      <p:sp>
        <p:nvSpPr>
          <p:cNvPr id="306179" name="Text Box 3"/>
          <p:cNvSpPr txBox="true">
            <a:spLocks noChangeArrowheads="true"/>
          </p:cNvSpPr>
          <p:nvPr/>
        </p:nvSpPr>
        <p:spPr bwMode="auto">
          <a:xfrm>
            <a:off x="681038" y="908050"/>
            <a:ext cx="1466850" cy="596900"/>
          </a:xfrm>
          <a:prstGeom prst="rect">
            <a:avLst/>
          </a:prstGeom>
          <a:solidFill>
            <a:schemeClr val="bg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0">
                <a:solidFill>
                  <a:schemeClr val="bg1"/>
                </a:solidFill>
                <a:latin typeface="Arial Narrow" panose="020B0606020202030204" pitchFamily="34" charset="0"/>
                <a:ea typeface="宋体" panose="02010600030101010101" pitchFamily="2" charset="-122"/>
              </a:rPr>
              <a:t>front-end </a:t>
            </a:r>
            <a:r>
              <a:rPr lang="zh-CN" altLang="zh-CN" sz="1600" b="0">
                <a:solidFill>
                  <a:schemeClr val="bg1"/>
                </a:solidFill>
                <a:latin typeface="Arial Narrow" panose="020B0606020202030204" pitchFamily="34" charset="0"/>
                <a:ea typeface="宋体" panose="02010600030101010101" pitchFamily="2" charset="-122"/>
              </a:rPr>
              <a:t>BTB</a:t>
            </a:r>
            <a:endParaRPr lang="zh-CN" altLang="zh-CN" sz="1600" b="0">
              <a:solidFill>
                <a:schemeClr val="bg1"/>
              </a:solidFill>
              <a:latin typeface="Arial Narrow" panose="020B0606020202030204" pitchFamily="34" charset="0"/>
              <a:ea typeface="宋体" panose="02010600030101010101" pitchFamily="2" charset="-122"/>
            </a:endParaRPr>
          </a:p>
          <a:p>
            <a:pPr algn="ctr"/>
            <a:r>
              <a:rPr lang="zh-CN" altLang="zh-CN" sz="1600" b="0">
                <a:solidFill>
                  <a:schemeClr val="bg1"/>
                </a:solidFill>
                <a:latin typeface="Arial Narrow" panose="020B0606020202030204" pitchFamily="34" charset="0"/>
                <a:ea typeface="宋体" panose="02010600030101010101" pitchFamily="2" charset="-122"/>
              </a:rPr>
              <a:t>(4k entries)</a:t>
            </a:r>
            <a:endParaRPr lang="zh-CN" altLang="zh-CN" sz="1600" b="0">
              <a:solidFill>
                <a:schemeClr val="bg1"/>
              </a:solidFill>
              <a:latin typeface="Arial Narrow" panose="020B0606020202030204" pitchFamily="34" charset="0"/>
              <a:ea typeface="宋体" panose="02010600030101010101" pitchFamily="2" charset="-122"/>
            </a:endParaRPr>
          </a:p>
        </p:txBody>
      </p:sp>
      <p:sp>
        <p:nvSpPr>
          <p:cNvPr id="306180" name="Text Box 4"/>
          <p:cNvSpPr txBox="true">
            <a:spLocks noChangeArrowheads="true"/>
          </p:cNvSpPr>
          <p:nvPr/>
        </p:nvSpPr>
        <p:spPr bwMode="auto">
          <a:xfrm>
            <a:off x="2716213" y="914400"/>
            <a:ext cx="1693862" cy="354013"/>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0">
                <a:latin typeface="Arial Narrow" panose="020B0606020202030204" pitchFamily="34" charset="0"/>
                <a:ea typeface="宋体" panose="02010600030101010101" pitchFamily="2" charset="-122"/>
              </a:rPr>
              <a:t>I-TLB/Prefetcher</a:t>
            </a:r>
            <a:endParaRPr lang="en-US" altLang="zh-CN" sz="1600" b="0">
              <a:latin typeface="Arial Narrow" panose="020B0606020202030204" pitchFamily="34" charset="0"/>
              <a:ea typeface="宋体" panose="02010600030101010101" pitchFamily="2" charset="-122"/>
            </a:endParaRPr>
          </a:p>
        </p:txBody>
      </p:sp>
      <p:sp>
        <p:nvSpPr>
          <p:cNvPr id="306181" name="Text Box 5"/>
          <p:cNvSpPr txBox="true">
            <a:spLocks noChangeArrowheads="true"/>
          </p:cNvSpPr>
          <p:nvPr/>
        </p:nvSpPr>
        <p:spPr bwMode="auto">
          <a:xfrm>
            <a:off x="2700338" y="1414463"/>
            <a:ext cx="1727200" cy="35401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latin typeface="Arial Narrow" panose="020B0606020202030204" pitchFamily="34" charset="0"/>
                <a:ea typeface="宋体" panose="02010600030101010101" pitchFamily="2" charset="-122"/>
              </a:rPr>
              <a:t>IA32 Decoder</a:t>
            </a:r>
            <a:endParaRPr lang="en-US" altLang="zh-CN" sz="1600" b="0">
              <a:latin typeface="Arial Narrow" panose="020B0606020202030204" pitchFamily="34" charset="0"/>
              <a:ea typeface="宋体" panose="02010600030101010101" pitchFamily="2" charset="-122"/>
            </a:endParaRPr>
          </a:p>
        </p:txBody>
      </p:sp>
      <p:sp>
        <p:nvSpPr>
          <p:cNvPr id="306182" name="Text Box 6"/>
          <p:cNvSpPr txBox="true">
            <a:spLocks noChangeArrowheads="true"/>
          </p:cNvSpPr>
          <p:nvPr/>
        </p:nvSpPr>
        <p:spPr bwMode="auto">
          <a:xfrm>
            <a:off x="2625725" y="1916113"/>
            <a:ext cx="2311400" cy="596900"/>
          </a:xfrm>
          <a:prstGeom prst="rect">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600" b="0">
                <a:solidFill>
                  <a:schemeClr val="bg1"/>
                </a:solidFill>
                <a:latin typeface="Arial Narrow" panose="020B0606020202030204" pitchFamily="34" charset="0"/>
                <a:ea typeface="宋体" panose="02010600030101010101" pitchFamily="2" charset="-122"/>
              </a:rPr>
              <a:t>Execution Trace Cache</a:t>
            </a:r>
            <a:endParaRPr lang="zh-CN" altLang="zh-CN" sz="1600" b="0">
              <a:solidFill>
                <a:schemeClr val="bg1"/>
              </a:solidFill>
              <a:latin typeface="Arial Narrow" panose="020B0606020202030204" pitchFamily="34" charset="0"/>
              <a:ea typeface="宋体" panose="02010600030101010101" pitchFamily="2" charset="-122"/>
            </a:endParaRPr>
          </a:p>
          <a:p>
            <a:pPr algn="ctr"/>
            <a:r>
              <a:rPr lang="en-US" altLang="zh-CN" sz="1600" b="0">
                <a:solidFill>
                  <a:schemeClr val="bg1"/>
                </a:solidFill>
                <a:latin typeface="Arial Narrow" panose="020B0606020202030204" pitchFamily="34" charset="0"/>
                <a:ea typeface="宋体" panose="02010600030101010101" pitchFamily="2" charset="-122"/>
              </a:rPr>
              <a:t>(12K uops)</a:t>
            </a:r>
            <a:endParaRPr lang="zh-CN" altLang="zh-CN" sz="1600" b="0">
              <a:solidFill>
                <a:schemeClr val="bg1"/>
              </a:solidFill>
              <a:latin typeface="Arial Narrow" panose="020B0606020202030204" pitchFamily="34" charset="0"/>
              <a:ea typeface="宋体" panose="02010600030101010101" pitchFamily="2" charset="-122"/>
            </a:endParaRPr>
          </a:p>
        </p:txBody>
      </p:sp>
      <p:sp>
        <p:nvSpPr>
          <p:cNvPr id="306183" name="Text Box 7"/>
          <p:cNvSpPr txBox="true">
            <a:spLocks noChangeArrowheads="true"/>
          </p:cNvSpPr>
          <p:nvPr/>
        </p:nvSpPr>
        <p:spPr bwMode="auto">
          <a:xfrm>
            <a:off x="381000" y="1916113"/>
            <a:ext cx="1816100" cy="596900"/>
          </a:xfrm>
          <a:prstGeom prst="rect">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600" b="0">
                <a:solidFill>
                  <a:schemeClr val="bg1"/>
                </a:solidFill>
                <a:latin typeface="Arial Narrow" panose="020B0606020202030204" pitchFamily="34" charset="0"/>
                <a:ea typeface="宋体" panose="02010600030101010101" pitchFamily="2" charset="-122"/>
              </a:rPr>
              <a:t>Trace Cache BTB</a:t>
            </a:r>
            <a:endParaRPr lang="zh-CN" altLang="zh-CN" sz="1600" b="0">
              <a:solidFill>
                <a:schemeClr val="bg1"/>
              </a:solidFill>
              <a:latin typeface="Arial Narrow" panose="020B0606020202030204" pitchFamily="34" charset="0"/>
              <a:ea typeface="宋体" panose="02010600030101010101" pitchFamily="2" charset="-122"/>
            </a:endParaRPr>
          </a:p>
          <a:p>
            <a:pPr algn="ctr"/>
            <a:r>
              <a:rPr lang="zh-CN" altLang="zh-CN" sz="1600" b="0">
                <a:solidFill>
                  <a:schemeClr val="bg1"/>
                </a:solidFill>
                <a:latin typeface="Arial Narrow" panose="020B0606020202030204" pitchFamily="34" charset="0"/>
                <a:ea typeface="宋体" panose="02010600030101010101" pitchFamily="2" charset="-122"/>
              </a:rPr>
              <a:t>(512</a:t>
            </a:r>
            <a:r>
              <a:rPr lang="en-US" altLang="zh-CN" sz="1600" b="0">
                <a:solidFill>
                  <a:schemeClr val="bg1"/>
                </a:solidFill>
                <a:latin typeface="Arial Narrow" panose="020B0606020202030204" pitchFamily="34" charset="0"/>
                <a:ea typeface="宋体" panose="02010600030101010101" pitchFamily="2" charset="-122"/>
              </a:rPr>
              <a:t>~4K</a:t>
            </a:r>
            <a:r>
              <a:rPr lang="zh-CN" altLang="zh-CN" sz="1600" b="0">
                <a:solidFill>
                  <a:schemeClr val="bg1"/>
                </a:solidFill>
                <a:latin typeface="Arial Narrow" panose="020B0606020202030204" pitchFamily="34" charset="0"/>
                <a:ea typeface="宋体" panose="02010600030101010101" pitchFamily="2" charset="-122"/>
              </a:rPr>
              <a:t> entries)</a:t>
            </a:r>
            <a:endParaRPr lang="zh-CN" altLang="zh-CN" sz="1600" b="0">
              <a:solidFill>
                <a:schemeClr val="bg1"/>
              </a:solidFill>
              <a:latin typeface="Arial Narrow" panose="020B0606020202030204" pitchFamily="34" charset="0"/>
              <a:ea typeface="宋体" panose="02010600030101010101" pitchFamily="2" charset="-122"/>
            </a:endParaRPr>
          </a:p>
        </p:txBody>
      </p:sp>
      <p:sp>
        <p:nvSpPr>
          <p:cNvPr id="306184" name="Text Box 8"/>
          <p:cNvSpPr txBox="true">
            <a:spLocks noChangeArrowheads="true"/>
          </p:cNvSpPr>
          <p:nvPr/>
        </p:nvSpPr>
        <p:spPr bwMode="auto">
          <a:xfrm>
            <a:off x="5218113" y="1579563"/>
            <a:ext cx="1223962" cy="839787"/>
          </a:xfrm>
          <a:prstGeom prst="rect">
            <a:avLst/>
          </a:prstGeom>
          <a:solidFill>
            <a:srgbClr val="FF505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0">
                <a:solidFill>
                  <a:srgbClr val="FFFF00"/>
                </a:solidFill>
                <a:ea typeface="宋体" panose="02010600030101010101" pitchFamily="2" charset="-122"/>
                <a:sym typeface="Symbol" panose="05050102010706020507" pitchFamily="18" charset="2"/>
              </a:rPr>
              <a:t></a:t>
            </a:r>
            <a:r>
              <a:rPr lang="en-US" altLang="zh-CN" sz="1600" b="0">
                <a:solidFill>
                  <a:srgbClr val="FFFF00"/>
                </a:solidFill>
                <a:ea typeface="宋体" panose="02010600030101010101" pitchFamily="2" charset="-122"/>
              </a:rPr>
              <a:t>Code ROM</a:t>
            </a:r>
            <a:endParaRPr lang="en-US" altLang="zh-CN" sz="1600" b="0">
              <a:solidFill>
                <a:srgbClr val="FFFF00"/>
              </a:solidFill>
              <a:ea typeface="宋体" panose="02010600030101010101" pitchFamily="2" charset="-122"/>
            </a:endParaRPr>
          </a:p>
          <a:p>
            <a:pPr algn="ctr"/>
            <a:r>
              <a:rPr lang="en-US" altLang="zh-CN" sz="1600" b="0">
                <a:solidFill>
                  <a:srgbClr val="FFFF00"/>
                </a:solidFill>
                <a:latin typeface="Arial Narrow" panose="020B0606020202030204" pitchFamily="34" charset="0"/>
                <a:ea typeface="宋体" panose="02010600030101010101" pitchFamily="2" charset="-122"/>
                <a:sym typeface="Symbol" panose="05050102010706020507" pitchFamily="18" charset="2"/>
              </a:rPr>
              <a:t></a:t>
            </a:r>
            <a:r>
              <a:rPr lang="en-US" altLang="zh-CN" sz="1600" b="0">
                <a:solidFill>
                  <a:srgbClr val="FFFF00"/>
                </a:solidFill>
                <a:latin typeface="Arial Narrow" panose="020B0606020202030204" pitchFamily="34" charset="0"/>
                <a:ea typeface="宋体" panose="02010600030101010101" pitchFamily="2" charset="-122"/>
              </a:rPr>
              <a:t>op Queue </a:t>
            </a:r>
            <a:endParaRPr lang="en-US" altLang="zh-CN" sz="1600" b="0">
              <a:solidFill>
                <a:srgbClr val="FFFF00"/>
              </a:solidFill>
              <a:latin typeface="Arial Narrow" panose="020B0606020202030204" pitchFamily="34" charset="0"/>
              <a:ea typeface="宋体" panose="02010600030101010101" pitchFamily="2" charset="-122"/>
            </a:endParaRPr>
          </a:p>
        </p:txBody>
      </p:sp>
      <p:sp>
        <p:nvSpPr>
          <p:cNvPr id="306185" name="Rectangle 9"/>
          <p:cNvSpPr>
            <a:spLocks noChangeArrowheads="true"/>
          </p:cNvSpPr>
          <p:nvPr/>
        </p:nvSpPr>
        <p:spPr bwMode="auto">
          <a:xfrm>
            <a:off x="1258888" y="2643188"/>
            <a:ext cx="4824412" cy="304800"/>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Allocator / Register Renamer</a:t>
            </a:r>
            <a:endParaRPr lang="en-US" altLang="zh-CN" sz="1600" b="0">
              <a:ea typeface="宋体" panose="02010600030101010101" pitchFamily="2" charset="-122"/>
            </a:endParaRPr>
          </a:p>
        </p:txBody>
      </p:sp>
      <p:sp>
        <p:nvSpPr>
          <p:cNvPr id="306186" name="Rectangle 10"/>
          <p:cNvSpPr>
            <a:spLocks noChangeArrowheads="true"/>
          </p:cNvSpPr>
          <p:nvPr/>
        </p:nvSpPr>
        <p:spPr bwMode="auto">
          <a:xfrm>
            <a:off x="5073650" y="3070225"/>
            <a:ext cx="1944688" cy="304800"/>
          </a:xfrm>
          <a:prstGeom prst="rect">
            <a:avLst/>
          </a:prstGeom>
          <a:solidFill>
            <a:srgbClr val="66FF33"/>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Memory </a:t>
            </a:r>
            <a:r>
              <a:rPr lang="en-US" altLang="zh-CN" sz="1600" b="0">
                <a:ea typeface="宋体" panose="02010600030101010101" pitchFamily="2" charset="-122"/>
                <a:sym typeface="Symbol" panose="05050102010706020507" pitchFamily="18" charset="2"/>
              </a:rPr>
              <a:t></a:t>
            </a:r>
            <a:r>
              <a:rPr lang="en-US" altLang="zh-CN" sz="1600" b="0">
                <a:ea typeface="宋体" panose="02010600030101010101" pitchFamily="2" charset="-122"/>
              </a:rPr>
              <a:t>op Queue</a:t>
            </a:r>
            <a:endParaRPr lang="en-US" altLang="zh-CN" sz="1600" b="0">
              <a:ea typeface="宋体" panose="02010600030101010101" pitchFamily="2" charset="-122"/>
            </a:endParaRPr>
          </a:p>
        </p:txBody>
      </p:sp>
      <p:sp>
        <p:nvSpPr>
          <p:cNvPr id="306187" name="Rectangle 11"/>
          <p:cNvSpPr>
            <a:spLocks noChangeArrowheads="true"/>
          </p:cNvSpPr>
          <p:nvPr/>
        </p:nvSpPr>
        <p:spPr bwMode="auto">
          <a:xfrm>
            <a:off x="4930775" y="4294188"/>
            <a:ext cx="2087563" cy="30480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FP RF /  Bypass Ntwk</a:t>
            </a:r>
            <a:endParaRPr lang="en-US" altLang="zh-CN" sz="1600" b="0">
              <a:ea typeface="宋体" panose="02010600030101010101" pitchFamily="2" charset="-122"/>
            </a:endParaRPr>
          </a:p>
        </p:txBody>
      </p:sp>
      <p:sp>
        <p:nvSpPr>
          <p:cNvPr id="306188" name="Text Box 12"/>
          <p:cNvSpPr txBox="true">
            <a:spLocks noChangeArrowheads="true"/>
          </p:cNvSpPr>
          <p:nvPr/>
        </p:nvSpPr>
        <p:spPr bwMode="auto">
          <a:xfrm>
            <a:off x="5937250" y="4830763"/>
            <a:ext cx="766763" cy="830262"/>
          </a:xfrm>
          <a:prstGeom prst="rect">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0">
                <a:latin typeface="Arial Narrow" panose="020B0606020202030204" pitchFamily="34" charset="0"/>
                <a:ea typeface="宋体" panose="02010600030101010101" pitchFamily="2" charset="-122"/>
              </a:rPr>
              <a:t>FP</a:t>
            </a:r>
            <a:endParaRPr lang="en-US" altLang="zh-CN" sz="1600" b="0">
              <a:latin typeface="Arial Narrow" panose="020B0606020202030204" pitchFamily="34" charset="0"/>
              <a:ea typeface="宋体" panose="02010600030101010101" pitchFamily="2" charset="-122"/>
            </a:endParaRPr>
          </a:p>
          <a:p>
            <a:pPr algn="ctr"/>
            <a:r>
              <a:rPr lang="en-US" altLang="zh-CN" sz="1600" b="0">
                <a:latin typeface="Arial Narrow" panose="020B0606020202030204" pitchFamily="34" charset="0"/>
                <a:ea typeface="宋体" panose="02010600030101010101" pitchFamily="2" charset="-122"/>
              </a:rPr>
              <a:t>MMX</a:t>
            </a:r>
            <a:endParaRPr lang="en-US" altLang="zh-CN" sz="1600" b="0">
              <a:latin typeface="Arial Narrow" panose="020B0606020202030204" pitchFamily="34" charset="0"/>
              <a:ea typeface="宋体" panose="02010600030101010101" pitchFamily="2" charset="-122"/>
            </a:endParaRPr>
          </a:p>
          <a:p>
            <a:pPr algn="ctr"/>
            <a:r>
              <a:rPr lang="en-US" altLang="zh-CN" sz="1600" b="0">
                <a:latin typeface="Arial Narrow" panose="020B0606020202030204" pitchFamily="34" charset="0"/>
                <a:ea typeface="宋体" panose="02010600030101010101" pitchFamily="2" charset="-122"/>
              </a:rPr>
              <a:t>SSE/2</a:t>
            </a:r>
            <a:endParaRPr lang="en-US" altLang="zh-CN" sz="1600" b="0">
              <a:latin typeface="Arial Narrow" panose="020B0606020202030204" pitchFamily="34" charset="0"/>
              <a:ea typeface="宋体" panose="02010600030101010101" pitchFamily="2" charset="-122"/>
            </a:endParaRPr>
          </a:p>
        </p:txBody>
      </p:sp>
      <p:sp>
        <p:nvSpPr>
          <p:cNvPr id="306189" name="Text Box 13"/>
          <p:cNvSpPr txBox="true">
            <a:spLocks noChangeArrowheads="true"/>
          </p:cNvSpPr>
          <p:nvPr/>
        </p:nvSpPr>
        <p:spPr bwMode="auto">
          <a:xfrm>
            <a:off x="395288" y="5949950"/>
            <a:ext cx="5329237" cy="3429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1600" b="0">
                <a:latin typeface="Arial Narrow" panose="020B0606020202030204" pitchFamily="34" charset="0"/>
                <a:ea typeface="宋体" panose="02010600030101010101" pitchFamily="2" charset="-122"/>
              </a:rPr>
              <a:t>L1 Data Cache</a:t>
            </a:r>
            <a:r>
              <a:rPr lang="en-US" altLang="zh-CN" sz="1600" b="0">
                <a:latin typeface="Arial Narrow" panose="020B0606020202030204" pitchFamily="34" charset="0"/>
                <a:ea typeface="宋体" panose="02010600030101010101" pitchFamily="2" charset="-122"/>
              </a:rPr>
              <a:t> (</a:t>
            </a:r>
            <a:r>
              <a:rPr lang="zh-CN" altLang="zh-CN" sz="1600" b="0">
                <a:latin typeface="Arial Narrow" panose="020B0606020202030204" pitchFamily="34" charset="0"/>
                <a:ea typeface="宋体" panose="02010600030101010101" pitchFamily="2" charset="-122"/>
              </a:rPr>
              <a:t>8KB 4-way, 64</a:t>
            </a:r>
            <a:r>
              <a:rPr lang="en-US" altLang="zh-CN" sz="1600" b="0">
                <a:latin typeface="Arial Narrow" panose="020B0606020202030204" pitchFamily="34" charset="0"/>
                <a:ea typeface="宋体" panose="02010600030101010101" pitchFamily="2" charset="-122"/>
              </a:rPr>
              <a:t>B</a:t>
            </a:r>
            <a:r>
              <a:rPr lang="zh-CN" altLang="zh-CN" sz="1600" b="0">
                <a:latin typeface="Arial Narrow" panose="020B0606020202030204" pitchFamily="34" charset="0"/>
                <a:ea typeface="宋体" panose="02010600030101010101" pitchFamily="2" charset="-122"/>
              </a:rPr>
              <a:t> line, WT, 1rd+1wr port</a:t>
            </a:r>
            <a:r>
              <a:rPr lang="en-US" altLang="zh-CN" sz="1600" b="0">
                <a:latin typeface="Arial Narrow" panose="020B0606020202030204" pitchFamily="34" charset="0"/>
                <a:ea typeface="宋体" panose="02010600030101010101" pitchFamily="2" charset="-122"/>
              </a:rPr>
              <a:t>)</a:t>
            </a:r>
            <a:endParaRPr lang="zh-CN" altLang="zh-CN" sz="1600" b="0">
              <a:latin typeface="Arial Narrow" panose="020B0606020202030204" pitchFamily="34" charset="0"/>
              <a:ea typeface="宋体" panose="02010600030101010101" pitchFamily="2" charset="-122"/>
            </a:endParaRPr>
          </a:p>
        </p:txBody>
      </p:sp>
      <p:sp>
        <p:nvSpPr>
          <p:cNvPr id="306190" name="Text Box 14"/>
          <p:cNvSpPr txBox="true">
            <a:spLocks noChangeArrowheads="true"/>
          </p:cNvSpPr>
          <p:nvPr/>
        </p:nvSpPr>
        <p:spPr bwMode="auto">
          <a:xfrm>
            <a:off x="7453313" y="2622550"/>
            <a:ext cx="1295400" cy="1316038"/>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solidFill>
                  <a:srgbClr val="66FF33"/>
                </a:solidFill>
                <a:latin typeface="Arial Narrow" panose="020B0606020202030204" pitchFamily="34" charset="0"/>
                <a:ea typeface="宋体" panose="02010600030101010101" pitchFamily="2" charset="-122"/>
              </a:rPr>
              <a:t>Quad </a:t>
            </a:r>
            <a:endParaRPr lang="en-US" altLang="zh-CN" sz="1600" b="0">
              <a:solidFill>
                <a:srgbClr val="66FF33"/>
              </a:solidFill>
              <a:latin typeface="Arial Narrow" panose="020B0606020202030204" pitchFamily="34" charset="0"/>
              <a:ea typeface="宋体" panose="02010600030101010101" pitchFamily="2" charset="-122"/>
            </a:endParaRPr>
          </a:p>
          <a:p>
            <a:pPr algn="ctr"/>
            <a:r>
              <a:rPr lang="en-US" altLang="zh-CN" sz="1600" b="0">
                <a:solidFill>
                  <a:srgbClr val="66FF33"/>
                </a:solidFill>
                <a:latin typeface="Arial Narrow" panose="020B0606020202030204" pitchFamily="34" charset="0"/>
                <a:ea typeface="宋体" panose="02010600030101010101" pitchFamily="2" charset="-122"/>
              </a:rPr>
              <a:t>Pumped</a:t>
            </a:r>
            <a:endParaRPr lang="en-US" altLang="zh-CN" sz="1600" b="0">
              <a:solidFill>
                <a:srgbClr val="66FF33"/>
              </a:solidFill>
              <a:latin typeface="Arial Narrow" panose="020B0606020202030204" pitchFamily="34" charset="0"/>
              <a:ea typeface="宋体" panose="02010600030101010101" pitchFamily="2" charset="-122"/>
            </a:endParaRPr>
          </a:p>
          <a:p>
            <a:pPr algn="ctr"/>
            <a:r>
              <a:rPr lang="en-US" altLang="zh-CN" sz="1600" b="0">
                <a:solidFill>
                  <a:srgbClr val="66FF33"/>
                </a:solidFill>
                <a:latin typeface="Arial Narrow" panose="020B0606020202030204" pitchFamily="34" charset="0"/>
                <a:ea typeface="宋体" panose="02010600030101010101" pitchFamily="2" charset="-122"/>
              </a:rPr>
              <a:t>400/533MH </a:t>
            </a:r>
            <a:endParaRPr lang="en-US" altLang="zh-CN" sz="1600" b="0">
              <a:solidFill>
                <a:srgbClr val="66FF33"/>
              </a:solidFill>
              <a:latin typeface="Arial Narrow" panose="020B0606020202030204" pitchFamily="34" charset="0"/>
              <a:ea typeface="宋体" panose="02010600030101010101" pitchFamily="2" charset="-122"/>
            </a:endParaRPr>
          </a:p>
          <a:p>
            <a:pPr algn="ctr"/>
            <a:r>
              <a:rPr lang="en-US" altLang="zh-CN" sz="1600" b="0">
                <a:solidFill>
                  <a:srgbClr val="66FF33"/>
                </a:solidFill>
                <a:latin typeface="Arial Narrow" panose="020B0606020202030204" pitchFamily="34" charset="0"/>
                <a:ea typeface="宋体" panose="02010600030101010101" pitchFamily="2" charset="-122"/>
              </a:rPr>
              <a:t>3.2/4.3GB/s</a:t>
            </a:r>
            <a:endParaRPr lang="en-US" altLang="zh-CN" sz="1600" b="0">
              <a:solidFill>
                <a:srgbClr val="66FF33"/>
              </a:solidFill>
              <a:latin typeface="Arial Narrow" panose="020B0606020202030204" pitchFamily="34" charset="0"/>
              <a:ea typeface="宋体" panose="02010600030101010101" pitchFamily="2" charset="-122"/>
            </a:endParaRPr>
          </a:p>
          <a:p>
            <a:pPr algn="ctr"/>
            <a:r>
              <a:rPr lang="en-US" altLang="zh-CN" sz="1600" b="0">
                <a:solidFill>
                  <a:srgbClr val="66FF33"/>
                </a:solidFill>
                <a:latin typeface="Arial Narrow" panose="020B0606020202030204" pitchFamily="34" charset="0"/>
                <a:ea typeface="宋体" panose="02010600030101010101" pitchFamily="2" charset="-122"/>
              </a:rPr>
              <a:t>BIU</a:t>
            </a:r>
            <a:endParaRPr lang="en-US" altLang="zh-CN" sz="1600" b="0">
              <a:solidFill>
                <a:srgbClr val="66FF33"/>
              </a:solidFill>
              <a:latin typeface="Arial Narrow" panose="020B0606020202030204" pitchFamily="34" charset="0"/>
              <a:ea typeface="宋体" panose="02010600030101010101" pitchFamily="2" charset="-122"/>
            </a:endParaRPr>
          </a:p>
        </p:txBody>
      </p:sp>
      <p:sp>
        <p:nvSpPr>
          <p:cNvPr id="306191" name="Text Box 15"/>
          <p:cNvSpPr txBox="true">
            <a:spLocks noChangeArrowheads="true"/>
          </p:cNvSpPr>
          <p:nvPr/>
        </p:nvSpPr>
        <p:spPr bwMode="auto">
          <a:xfrm>
            <a:off x="6948488" y="4756150"/>
            <a:ext cx="1798637" cy="1558925"/>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1600" b="0">
                <a:solidFill>
                  <a:srgbClr val="66FF33"/>
                </a:solidFill>
                <a:latin typeface="Arial Narrow" panose="020B0606020202030204" pitchFamily="34" charset="0"/>
                <a:ea typeface="宋体" panose="02010600030101010101" pitchFamily="2" charset="-122"/>
              </a:rPr>
              <a:t> </a:t>
            </a:r>
            <a:endParaRPr lang="zh-CN" altLang="zh-CN" sz="1600" b="0">
              <a:solidFill>
                <a:srgbClr val="66FF33"/>
              </a:solidFill>
              <a:latin typeface="Arial Narrow" panose="020B0606020202030204" pitchFamily="34" charset="0"/>
              <a:ea typeface="宋体" panose="02010600030101010101" pitchFamily="2" charset="-122"/>
            </a:endParaRPr>
          </a:p>
          <a:p>
            <a:pPr algn="ctr"/>
            <a:r>
              <a:rPr lang="zh-CN" altLang="zh-CN" sz="1600" b="0">
                <a:solidFill>
                  <a:srgbClr val="66FF33"/>
                </a:solidFill>
                <a:latin typeface="Arial Narrow" panose="020B0606020202030204" pitchFamily="34" charset="0"/>
                <a:ea typeface="宋体" panose="02010600030101010101" pitchFamily="2" charset="-122"/>
              </a:rPr>
              <a:t>U-L2 Cache   </a:t>
            </a:r>
            <a:endParaRPr lang="zh-CN" altLang="zh-CN" sz="1600" b="0">
              <a:solidFill>
                <a:srgbClr val="66FF33"/>
              </a:solidFill>
              <a:latin typeface="Arial Narrow" panose="020B0606020202030204" pitchFamily="34" charset="0"/>
              <a:ea typeface="宋体" panose="02010600030101010101" pitchFamily="2" charset="-122"/>
            </a:endParaRPr>
          </a:p>
          <a:p>
            <a:pPr algn="ctr"/>
            <a:r>
              <a:rPr lang="zh-CN" altLang="zh-CN" sz="1600" b="0">
                <a:solidFill>
                  <a:srgbClr val="66FF33"/>
                </a:solidFill>
                <a:latin typeface="Arial Narrow" panose="020B0606020202030204" pitchFamily="34" charset="0"/>
                <a:ea typeface="宋体" panose="02010600030101010101" pitchFamily="2" charset="-122"/>
              </a:rPr>
              <a:t>256KB 8-way</a:t>
            </a:r>
            <a:endParaRPr lang="zh-CN" altLang="zh-CN" sz="1600" b="0">
              <a:solidFill>
                <a:srgbClr val="66FF33"/>
              </a:solidFill>
              <a:latin typeface="Arial Narrow" panose="020B0606020202030204" pitchFamily="34" charset="0"/>
              <a:ea typeface="宋体" panose="02010600030101010101" pitchFamily="2" charset="-122"/>
            </a:endParaRPr>
          </a:p>
          <a:p>
            <a:pPr algn="ctr"/>
            <a:r>
              <a:rPr lang="zh-CN" altLang="zh-CN" sz="1600" b="0">
                <a:solidFill>
                  <a:srgbClr val="66FF33"/>
                </a:solidFill>
                <a:latin typeface="Arial Narrow" panose="020B0606020202030204" pitchFamily="34" charset="0"/>
                <a:ea typeface="宋体" panose="02010600030101010101" pitchFamily="2" charset="-122"/>
              </a:rPr>
              <a:t>128B line, WB</a:t>
            </a:r>
            <a:r>
              <a:rPr lang="en-US" altLang="zh-CN" sz="1600" b="0">
                <a:solidFill>
                  <a:srgbClr val="66FF33"/>
                </a:solidFill>
                <a:latin typeface="Arial Narrow" panose="020B0606020202030204" pitchFamily="34" charset="0"/>
                <a:ea typeface="宋体" panose="02010600030101010101" pitchFamily="2" charset="-122"/>
              </a:rPr>
              <a:t>,</a:t>
            </a:r>
            <a:endParaRPr lang="zh-CN" altLang="zh-CN" sz="1600" b="0">
              <a:solidFill>
                <a:srgbClr val="66FF33"/>
              </a:solidFill>
              <a:latin typeface="Arial Narrow" panose="020B0606020202030204" pitchFamily="34" charset="0"/>
              <a:ea typeface="宋体" panose="02010600030101010101" pitchFamily="2" charset="-122"/>
            </a:endParaRPr>
          </a:p>
          <a:p>
            <a:pPr algn="ctr"/>
            <a:r>
              <a:rPr lang="zh-CN" altLang="zh-CN" sz="1600" b="0">
                <a:solidFill>
                  <a:srgbClr val="66FF33"/>
                </a:solidFill>
                <a:latin typeface="Arial Narrow" panose="020B0606020202030204" pitchFamily="34" charset="0"/>
                <a:ea typeface="宋体" panose="02010600030101010101" pitchFamily="2" charset="-122"/>
              </a:rPr>
              <a:t>48GB/s@1.5G</a:t>
            </a:r>
            <a:r>
              <a:rPr lang="en-US" altLang="zh-CN" sz="1600" b="0">
                <a:solidFill>
                  <a:srgbClr val="66FF33"/>
                </a:solidFill>
                <a:latin typeface="Arial Narrow" panose="020B0606020202030204" pitchFamily="34" charset="0"/>
                <a:ea typeface="宋体" panose="02010600030101010101" pitchFamily="2" charset="-122"/>
              </a:rPr>
              <a:t>H</a:t>
            </a:r>
            <a:r>
              <a:rPr lang="zh-CN" altLang="zh-CN" sz="1600" b="0">
                <a:solidFill>
                  <a:srgbClr val="66FF33"/>
                </a:solidFill>
                <a:latin typeface="Arial Narrow" panose="020B0606020202030204" pitchFamily="34" charset="0"/>
                <a:ea typeface="宋体" panose="02010600030101010101" pitchFamily="2" charset="-122"/>
              </a:rPr>
              <a:t>z</a:t>
            </a:r>
            <a:endParaRPr lang="zh-CN" altLang="zh-CN" sz="1600" b="0">
              <a:solidFill>
                <a:srgbClr val="66FF33"/>
              </a:solidFill>
              <a:latin typeface="Arial Narrow" panose="020B0606020202030204" pitchFamily="34" charset="0"/>
              <a:ea typeface="宋体" panose="02010600030101010101" pitchFamily="2" charset="-122"/>
            </a:endParaRPr>
          </a:p>
          <a:p>
            <a:pPr algn="ctr"/>
            <a:endParaRPr lang="zh-CN" altLang="zh-CN" sz="1600" b="0">
              <a:solidFill>
                <a:srgbClr val="66FF33"/>
              </a:solidFill>
              <a:latin typeface="Arial Narrow" panose="020B0606020202030204" pitchFamily="34" charset="0"/>
              <a:ea typeface="宋体" panose="02010600030101010101" pitchFamily="2" charset="-122"/>
            </a:endParaRPr>
          </a:p>
        </p:txBody>
      </p:sp>
      <p:sp>
        <p:nvSpPr>
          <p:cNvPr id="306192" name="AutoShape 16"/>
          <p:cNvSpPr>
            <a:spLocks noChangeArrowheads="true"/>
          </p:cNvSpPr>
          <p:nvPr/>
        </p:nvSpPr>
        <p:spPr bwMode="auto">
          <a:xfrm>
            <a:off x="5724525" y="5956300"/>
            <a:ext cx="1223963" cy="228600"/>
          </a:xfrm>
          <a:prstGeom prst="leftRightArrow">
            <a:avLst>
              <a:gd name="adj1" fmla="val 50000"/>
              <a:gd name="adj2" fmla="val 107083"/>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93" name="Text Box 17"/>
          <p:cNvSpPr txBox="true">
            <a:spLocks noChangeArrowheads="true"/>
          </p:cNvSpPr>
          <p:nvPr/>
        </p:nvSpPr>
        <p:spPr bwMode="auto">
          <a:xfrm>
            <a:off x="5724525" y="6099175"/>
            <a:ext cx="2016125"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600" b="0">
                <a:latin typeface="Arial Narrow" panose="020B0606020202030204" pitchFamily="34" charset="0"/>
                <a:ea typeface="宋体" panose="02010600030101010101" pitchFamily="2" charset="-122"/>
              </a:rPr>
              <a:t>256 bits</a:t>
            </a:r>
            <a:r>
              <a:rPr lang="en-US" altLang="zh-CN" sz="1600" b="0">
                <a:latin typeface="Arial Narrow" panose="020B0606020202030204" pitchFamily="34" charset="0"/>
                <a:ea typeface="宋体" panose="02010600030101010101" pitchFamily="2" charset="-122"/>
              </a:rPr>
              <a:t>, Core CLK</a:t>
            </a:r>
            <a:endParaRPr lang="zh-CN" altLang="zh-CN" sz="1600" b="0">
              <a:latin typeface="Arial Narrow" panose="020B0606020202030204" pitchFamily="34" charset="0"/>
              <a:ea typeface="宋体" panose="02010600030101010101" pitchFamily="2" charset="-122"/>
            </a:endParaRPr>
          </a:p>
        </p:txBody>
      </p:sp>
      <p:sp>
        <p:nvSpPr>
          <p:cNvPr id="306194" name="AutoShape 18"/>
          <p:cNvSpPr>
            <a:spLocks noChangeArrowheads="true"/>
          </p:cNvSpPr>
          <p:nvPr/>
        </p:nvSpPr>
        <p:spPr bwMode="auto">
          <a:xfrm>
            <a:off x="7954963" y="3940175"/>
            <a:ext cx="288925" cy="793750"/>
          </a:xfrm>
          <a:prstGeom prst="upDownArrow">
            <a:avLst>
              <a:gd name="adj1" fmla="val 59120"/>
              <a:gd name="adj2" fmla="val 52312"/>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95" name="AutoShape 19"/>
          <p:cNvSpPr>
            <a:spLocks noChangeArrowheads="true"/>
          </p:cNvSpPr>
          <p:nvPr/>
        </p:nvSpPr>
        <p:spPr bwMode="auto">
          <a:xfrm>
            <a:off x="8386763" y="1738313"/>
            <a:ext cx="247650" cy="838200"/>
          </a:xfrm>
          <a:prstGeom prst="upDownArrow">
            <a:avLst>
              <a:gd name="adj1" fmla="val 50000"/>
              <a:gd name="adj2" fmla="val 67692"/>
            </a:avLst>
          </a:prstGeom>
          <a:solidFill>
            <a:srgbClr val="0066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96" name="Line 20"/>
          <p:cNvSpPr>
            <a:spLocks noChangeShapeType="true"/>
          </p:cNvSpPr>
          <p:nvPr/>
        </p:nvSpPr>
        <p:spPr bwMode="auto">
          <a:xfrm flipV="true">
            <a:off x="7307263" y="1058863"/>
            <a:ext cx="1587" cy="3671887"/>
          </a:xfrm>
          <a:prstGeom prst="line">
            <a:avLst/>
          </a:prstGeom>
          <a:noFill/>
          <a:ln w="57150">
            <a:solidFill>
              <a:srgbClr val="FF5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197" name="Line 21"/>
          <p:cNvSpPr>
            <a:spLocks noChangeShapeType="true"/>
          </p:cNvSpPr>
          <p:nvPr/>
        </p:nvSpPr>
        <p:spPr bwMode="auto">
          <a:xfrm flipH="true">
            <a:off x="4429125" y="1060450"/>
            <a:ext cx="2879725" cy="0"/>
          </a:xfrm>
          <a:prstGeom prst="line">
            <a:avLst/>
          </a:prstGeom>
          <a:noFill/>
          <a:ln w="57150">
            <a:solidFill>
              <a:srgbClr val="FF5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198" name="Text Box 22"/>
          <p:cNvSpPr txBox="true">
            <a:spLocks noChangeArrowheads="true"/>
          </p:cNvSpPr>
          <p:nvPr/>
        </p:nvSpPr>
        <p:spPr bwMode="auto">
          <a:xfrm>
            <a:off x="5454650" y="1082675"/>
            <a:ext cx="18542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b="0">
                <a:solidFill>
                  <a:srgbClr val="FF5050"/>
                </a:solidFill>
                <a:latin typeface="Arial Narrow" panose="020B0606020202030204" pitchFamily="34" charset="0"/>
                <a:ea typeface="宋体" panose="02010600030101010101" pitchFamily="2" charset="-122"/>
              </a:rPr>
              <a:t>64 bits</a:t>
            </a:r>
            <a:r>
              <a:rPr lang="en-US" altLang="zh-CN" sz="1600" b="0">
                <a:solidFill>
                  <a:srgbClr val="FF5050"/>
                </a:solidFill>
                <a:latin typeface="Arial Narrow" panose="020B0606020202030204" pitchFamily="34" charset="0"/>
                <a:ea typeface="宋体" panose="02010600030101010101" pitchFamily="2" charset="-122"/>
              </a:rPr>
              <a:t>, Core clock</a:t>
            </a:r>
            <a:endParaRPr lang="zh-CN" altLang="zh-CN" sz="1600" b="0">
              <a:solidFill>
                <a:srgbClr val="FF5050"/>
              </a:solidFill>
              <a:latin typeface="Arial Narrow" panose="020B0606020202030204" pitchFamily="34" charset="0"/>
              <a:ea typeface="宋体" panose="02010600030101010101" pitchFamily="2" charset="-122"/>
            </a:endParaRPr>
          </a:p>
        </p:txBody>
      </p:sp>
      <p:sp>
        <p:nvSpPr>
          <p:cNvPr id="306199" name="Text Box 23"/>
          <p:cNvSpPr txBox="true">
            <a:spLocks noChangeArrowheads="true"/>
          </p:cNvSpPr>
          <p:nvPr/>
        </p:nvSpPr>
        <p:spPr bwMode="auto">
          <a:xfrm>
            <a:off x="7234238" y="1449388"/>
            <a:ext cx="136842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latin typeface="Arial Narrow" panose="020B0606020202030204" pitchFamily="34" charset="0"/>
                <a:ea typeface="宋体" panose="02010600030101010101" pitchFamily="2" charset="-122"/>
              </a:rPr>
              <a:t>100/133MHz</a:t>
            </a:r>
            <a:endParaRPr lang="en-US" altLang="zh-CN" sz="1600" b="0">
              <a:latin typeface="Arial Narrow" panose="020B0606020202030204" pitchFamily="34" charset="0"/>
              <a:ea typeface="宋体" panose="02010600030101010101" pitchFamily="2" charset="-122"/>
            </a:endParaRPr>
          </a:p>
          <a:p>
            <a:pPr algn="ctr"/>
            <a:r>
              <a:rPr lang="zh-CN" altLang="zh-CN" sz="1600" b="0">
                <a:latin typeface="Arial Narrow" panose="020B0606020202030204" pitchFamily="34" charset="0"/>
                <a:ea typeface="宋体" panose="02010600030101010101" pitchFamily="2" charset="-122"/>
              </a:rPr>
              <a:t>64-bit </a:t>
            </a:r>
            <a:endParaRPr lang="zh-CN" altLang="zh-CN" sz="1600" b="0">
              <a:latin typeface="Arial Narrow" panose="020B0606020202030204" pitchFamily="34" charset="0"/>
              <a:ea typeface="宋体" panose="02010600030101010101" pitchFamily="2" charset="-122"/>
            </a:endParaRPr>
          </a:p>
          <a:p>
            <a:pPr algn="ctr"/>
            <a:r>
              <a:rPr lang="zh-CN" altLang="zh-CN" sz="1600" b="0">
                <a:latin typeface="Arial Narrow" panose="020B0606020202030204" pitchFamily="34" charset="0"/>
                <a:ea typeface="宋体" panose="02010600030101010101" pitchFamily="2" charset="-122"/>
              </a:rPr>
              <a:t>System</a:t>
            </a:r>
            <a:endParaRPr lang="zh-CN" altLang="zh-CN" sz="1600" b="0">
              <a:latin typeface="Arial Narrow" panose="020B0606020202030204" pitchFamily="34" charset="0"/>
              <a:ea typeface="宋体" panose="02010600030101010101" pitchFamily="2" charset="-122"/>
            </a:endParaRPr>
          </a:p>
          <a:p>
            <a:pPr algn="ctr"/>
            <a:r>
              <a:rPr lang="zh-CN" altLang="zh-CN" sz="1600" b="0">
                <a:latin typeface="Arial Narrow" panose="020B0606020202030204" pitchFamily="34" charset="0"/>
                <a:ea typeface="宋体" panose="02010600030101010101" pitchFamily="2" charset="-122"/>
              </a:rPr>
              <a:t>Bus</a:t>
            </a:r>
            <a:endParaRPr lang="zh-CN" altLang="zh-CN" sz="1600" b="0">
              <a:latin typeface="Arial Narrow" panose="020B0606020202030204" pitchFamily="34" charset="0"/>
              <a:ea typeface="宋体" panose="02010600030101010101" pitchFamily="2" charset="-122"/>
            </a:endParaRPr>
          </a:p>
        </p:txBody>
      </p:sp>
      <p:sp>
        <p:nvSpPr>
          <p:cNvPr id="306200" name="Line 24"/>
          <p:cNvSpPr>
            <a:spLocks noChangeShapeType="true"/>
          </p:cNvSpPr>
          <p:nvPr/>
        </p:nvSpPr>
        <p:spPr bwMode="auto">
          <a:xfrm>
            <a:off x="2124075" y="1060450"/>
            <a:ext cx="57626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1" name="Line 25"/>
          <p:cNvSpPr>
            <a:spLocks noChangeShapeType="true"/>
          </p:cNvSpPr>
          <p:nvPr/>
        </p:nvSpPr>
        <p:spPr bwMode="auto">
          <a:xfrm>
            <a:off x="2193925" y="2205038"/>
            <a:ext cx="431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2" name="Line 26"/>
          <p:cNvSpPr>
            <a:spLocks noChangeShapeType="true"/>
          </p:cNvSpPr>
          <p:nvPr/>
        </p:nvSpPr>
        <p:spPr bwMode="auto">
          <a:xfrm>
            <a:off x="3560763" y="1239838"/>
            <a:ext cx="1587" cy="17303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3" name="Line 27"/>
          <p:cNvSpPr>
            <a:spLocks noChangeShapeType="true"/>
          </p:cNvSpPr>
          <p:nvPr/>
        </p:nvSpPr>
        <p:spPr bwMode="auto">
          <a:xfrm>
            <a:off x="3560763" y="1773238"/>
            <a:ext cx="1587" cy="14446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4" name="Line 28"/>
          <p:cNvSpPr>
            <a:spLocks noChangeShapeType="true"/>
          </p:cNvSpPr>
          <p:nvPr/>
        </p:nvSpPr>
        <p:spPr bwMode="auto">
          <a:xfrm>
            <a:off x="4930775" y="2276475"/>
            <a:ext cx="288925" cy="158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5" name="Line 29"/>
          <p:cNvSpPr>
            <a:spLocks noChangeShapeType="true"/>
          </p:cNvSpPr>
          <p:nvPr/>
        </p:nvSpPr>
        <p:spPr bwMode="auto">
          <a:xfrm>
            <a:off x="5795963" y="2420938"/>
            <a:ext cx="0" cy="22225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6" name="Line 30"/>
          <p:cNvSpPr>
            <a:spLocks noChangeShapeType="true"/>
          </p:cNvSpPr>
          <p:nvPr/>
        </p:nvSpPr>
        <p:spPr bwMode="auto">
          <a:xfrm flipH="true">
            <a:off x="5795963" y="2932113"/>
            <a:ext cx="1587" cy="1508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7" name="Line 31"/>
          <p:cNvSpPr>
            <a:spLocks noChangeShapeType="true"/>
          </p:cNvSpPr>
          <p:nvPr/>
        </p:nvSpPr>
        <p:spPr bwMode="auto">
          <a:xfrm flipH="true">
            <a:off x="2268538" y="2932113"/>
            <a:ext cx="0" cy="14287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8" name="Line 32"/>
          <p:cNvSpPr>
            <a:spLocks noChangeShapeType="true"/>
          </p:cNvSpPr>
          <p:nvPr/>
        </p:nvSpPr>
        <p:spPr bwMode="auto">
          <a:xfrm flipH="true">
            <a:off x="6584950" y="3359150"/>
            <a:ext cx="1588" cy="50323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9" name="Line 33"/>
          <p:cNvSpPr>
            <a:spLocks noChangeShapeType="true"/>
          </p:cNvSpPr>
          <p:nvPr/>
        </p:nvSpPr>
        <p:spPr bwMode="auto">
          <a:xfrm flipH="true">
            <a:off x="6154738" y="4614863"/>
            <a:ext cx="0" cy="21748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10" name="Line 34"/>
          <p:cNvSpPr>
            <a:spLocks noChangeShapeType="true"/>
          </p:cNvSpPr>
          <p:nvPr/>
        </p:nvSpPr>
        <p:spPr bwMode="auto">
          <a:xfrm>
            <a:off x="6586538" y="4614863"/>
            <a:ext cx="1587" cy="21748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06211" name="AutoShape 35"/>
          <p:cNvCxnSpPr>
            <a:cxnSpLocks noChangeShapeType="true"/>
          </p:cNvCxnSpPr>
          <p:nvPr/>
        </p:nvCxnSpPr>
        <p:spPr bwMode="auto">
          <a:xfrm rot="16200000">
            <a:off x="6011069" y="4869656"/>
            <a:ext cx="1079500" cy="503238"/>
          </a:xfrm>
          <a:prstGeom prst="bentConnector3">
            <a:avLst>
              <a:gd name="adj1" fmla="val -13222"/>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212" name="Rectangle 36"/>
          <p:cNvSpPr>
            <a:spLocks noChangeArrowheads="true"/>
          </p:cNvSpPr>
          <p:nvPr/>
        </p:nvSpPr>
        <p:spPr bwMode="auto">
          <a:xfrm>
            <a:off x="352425" y="4889500"/>
            <a:ext cx="838200" cy="228600"/>
          </a:xfrm>
          <a:prstGeom prst="rect">
            <a:avLst/>
          </a:prstGeom>
          <a:solidFill>
            <a:srgbClr val="0066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2x ALU</a:t>
            </a:r>
            <a:endParaRPr lang="en-US" altLang="zh-CN" sz="1600" b="0">
              <a:latin typeface="Arial Narrow" panose="020B0606020202030204" pitchFamily="34" charset="0"/>
              <a:ea typeface="宋体" panose="02010600030101010101" pitchFamily="2" charset="-122"/>
            </a:endParaRPr>
          </a:p>
        </p:txBody>
      </p:sp>
      <p:sp>
        <p:nvSpPr>
          <p:cNvPr id="306213" name="Rectangle 37"/>
          <p:cNvSpPr>
            <a:spLocks noChangeArrowheads="true"/>
          </p:cNvSpPr>
          <p:nvPr/>
        </p:nvSpPr>
        <p:spPr bwMode="auto">
          <a:xfrm>
            <a:off x="1266825" y="4889500"/>
            <a:ext cx="838200" cy="228600"/>
          </a:xfrm>
          <a:prstGeom prst="rect">
            <a:avLst/>
          </a:prstGeom>
          <a:solidFill>
            <a:srgbClr val="0066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2x ALU</a:t>
            </a:r>
            <a:endParaRPr lang="en-US" altLang="zh-CN" sz="1600" b="0">
              <a:latin typeface="Arial Narrow" panose="020B0606020202030204" pitchFamily="34" charset="0"/>
              <a:ea typeface="宋体" panose="02010600030101010101" pitchFamily="2" charset="-122"/>
            </a:endParaRPr>
          </a:p>
        </p:txBody>
      </p:sp>
      <p:sp>
        <p:nvSpPr>
          <p:cNvPr id="306214" name="Rectangle 38"/>
          <p:cNvSpPr>
            <a:spLocks noChangeArrowheads="true"/>
          </p:cNvSpPr>
          <p:nvPr/>
        </p:nvSpPr>
        <p:spPr bwMode="auto">
          <a:xfrm>
            <a:off x="2181225" y="4889500"/>
            <a:ext cx="838200" cy="228600"/>
          </a:xfrm>
          <a:prstGeom prst="rect">
            <a:avLst/>
          </a:prstGeom>
          <a:solidFill>
            <a:srgbClr val="0066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Slow ALU</a:t>
            </a:r>
            <a:endParaRPr lang="en-US" altLang="zh-CN" sz="1600" b="0">
              <a:latin typeface="Arial Narrow" panose="020B0606020202030204" pitchFamily="34" charset="0"/>
              <a:ea typeface="宋体" panose="02010600030101010101" pitchFamily="2" charset="-122"/>
            </a:endParaRPr>
          </a:p>
        </p:txBody>
      </p:sp>
      <p:sp>
        <p:nvSpPr>
          <p:cNvPr id="306215" name="Rectangle 39"/>
          <p:cNvSpPr>
            <a:spLocks noChangeArrowheads="true"/>
          </p:cNvSpPr>
          <p:nvPr/>
        </p:nvSpPr>
        <p:spPr bwMode="auto">
          <a:xfrm>
            <a:off x="352425" y="5118100"/>
            <a:ext cx="838200" cy="530225"/>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Simple </a:t>
            </a:r>
            <a:endParaRPr lang="en-US" altLang="zh-CN" sz="1600" b="0">
              <a:latin typeface="Arial Narrow" panose="020B0606020202030204" pitchFamily="34" charset="0"/>
              <a:ea typeface="宋体" panose="02010600030101010101" pitchFamily="2" charset="-122"/>
            </a:endParaRPr>
          </a:p>
          <a:p>
            <a:pPr algn="ctr"/>
            <a:r>
              <a:rPr lang="en-US" altLang="zh-CN" sz="1600" b="0">
                <a:latin typeface="Arial Narrow" panose="020B0606020202030204" pitchFamily="34" charset="0"/>
                <a:ea typeface="宋体" panose="02010600030101010101" pitchFamily="2" charset="-122"/>
              </a:rPr>
              <a:t>Inst.</a:t>
            </a:r>
            <a:endParaRPr lang="en-US" altLang="zh-CN" sz="1600" b="0">
              <a:latin typeface="Arial Narrow" panose="020B0606020202030204" pitchFamily="34" charset="0"/>
              <a:ea typeface="宋体" panose="02010600030101010101" pitchFamily="2" charset="-122"/>
            </a:endParaRPr>
          </a:p>
        </p:txBody>
      </p:sp>
      <p:sp>
        <p:nvSpPr>
          <p:cNvPr id="306216" name="Rectangle 40"/>
          <p:cNvSpPr>
            <a:spLocks noChangeArrowheads="true"/>
          </p:cNvSpPr>
          <p:nvPr/>
        </p:nvSpPr>
        <p:spPr bwMode="auto">
          <a:xfrm>
            <a:off x="1266825" y="5118100"/>
            <a:ext cx="838200" cy="530225"/>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107763" dir="2700000" algn="ctr" rotWithShape="0">
                    <a:schemeClr val="tx1">
                      <a:alpha val="50000"/>
                    </a:schemeClr>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Simple </a:t>
            </a:r>
            <a:endParaRPr lang="en-US" altLang="zh-CN" sz="1600" b="0">
              <a:latin typeface="Arial Narrow" panose="020B0606020202030204" pitchFamily="34" charset="0"/>
              <a:ea typeface="宋体" panose="02010600030101010101" pitchFamily="2" charset="-122"/>
            </a:endParaRPr>
          </a:p>
          <a:p>
            <a:pPr algn="ctr"/>
            <a:r>
              <a:rPr lang="en-US" altLang="zh-CN" sz="1600" b="0">
                <a:latin typeface="Arial Narrow" panose="020B0606020202030204" pitchFamily="34" charset="0"/>
                <a:ea typeface="宋体" panose="02010600030101010101" pitchFamily="2" charset="-122"/>
              </a:rPr>
              <a:t>Inst.</a:t>
            </a:r>
            <a:endParaRPr lang="en-US" altLang="zh-CN" sz="1600" b="0">
              <a:latin typeface="Arial Narrow" panose="020B0606020202030204" pitchFamily="34" charset="0"/>
              <a:ea typeface="宋体" panose="02010600030101010101" pitchFamily="2" charset="-122"/>
            </a:endParaRPr>
          </a:p>
        </p:txBody>
      </p:sp>
      <p:sp>
        <p:nvSpPr>
          <p:cNvPr id="306217" name="Rectangle 41"/>
          <p:cNvSpPr>
            <a:spLocks noChangeArrowheads="true"/>
          </p:cNvSpPr>
          <p:nvPr/>
        </p:nvSpPr>
        <p:spPr bwMode="auto">
          <a:xfrm>
            <a:off x="2181225" y="5118100"/>
            <a:ext cx="838200" cy="530225"/>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Complex</a:t>
            </a:r>
            <a:endParaRPr lang="en-US" altLang="zh-CN" sz="1600" b="0">
              <a:latin typeface="Arial Narrow" panose="020B0606020202030204" pitchFamily="34" charset="0"/>
              <a:ea typeface="宋体" panose="02010600030101010101" pitchFamily="2" charset="-122"/>
            </a:endParaRPr>
          </a:p>
          <a:p>
            <a:pPr algn="ctr"/>
            <a:r>
              <a:rPr lang="en-US" altLang="zh-CN" sz="1600" b="0">
                <a:latin typeface="Arial Narrow" panose="020B0606020202030204" pitchFamily="34" charset="0"/>
                <a:ea typeface="宋体" panose="02010600030101010101" pitchFamily="2" charset="-122"/>
              </a:rPr>
              <a:t>Inst.</a:t>
            </a:r>
            <a:endParaRPr lang="en-US" altLang="zh-CN" sz="1600" b="0">
              <a:latin typeface="Arial Narrow" panose="020B0606020202030204" pitchFamily="34" charset="0"/>
              <a:ea typeface="宋体" panose="02010600030101010101" pitchFamily="2" charset="-122"/>
            </a:endParaRPr>
          </a:p>
        </p:txBody>
      </p:sp>
      <p:sp>
        <p:nvSpPr>
          <p:cNvPr id="306218" name="Text Box 42"/>
          <p:cNvSpPr txBox="true">
            <a:spLocks noChangeArrowheads="true"/>
          </p:cNvSpPr>
          <p:nvPr/>
        </p:nvSpPr>
        <p:spPr bwMode="auto">
          <a:xfrm>
            <a:off x="4930775" y="4940300"/>
            <a:ext cx="788988" cy="584200"/>
          </a:xfrm>
          <a:prstGeom prst="rect">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latin typeface="Arial Narrow" panose="020B0606020202030204" pitchFamily="34" charset="0"/>
                <a:ea typeface="宋体" panose="02010600030101010101" pitchFamily="2" charset="-122"/>
              </a:rPr>
              <a:t>FP Move</a:t>
            </a:r>
            <a:endParaRPr lang="en-US" altLang="zh-CN" sz="1600" b="0">
              <a:latin typeface="Arial Narrow" panose="020B0606020202030204" pitchFamily="34" charset="0"/>
              <a:ea typeface="宋体" panose="02010600030101010101" pitchFamily="2" charset="-122"/>
            </a:endParaRPr>
          </a:p>
        </p:txBody>
      </p:sp>
      <p:sp>
        <p:nvSpPr>
          <p:cNvPr id="306219" name="Line 43"/>
          <p:cNvSpPr>
            <a:spLocks noChangeShapeType="true"/>
          </p:cNvSpPr>
          <p:nvPr/>
        </p:nvSpPr>
        <p:spPr bwMode="auto">
          <a:xfrm>
            <a:off x="581025" y="4600575"/>
            <a:ext cx="0" cy="3016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0" name="Line 44"/>
          <p:cNvSpPr>
            <a:spLocks noChangeShapeType="true"/>
          </p:cNvSpPr>
          <p:nvPr/>
        </p:nvSpPr>
        <p:spPr bwMode="auto">
          <a:xfrm>
            <a:off x="962025" y="4613275"/>
            <a:ext cx="0" cy="3016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1" name="Line 45"/>
          <p:cNvSpPr>
            <a:spLocks noChangeShapeType="true"/>
          </p:cNvSpPr>
          <p:nvPr/>
        </p:nvSpPr>
        <p:spPr bwMode="auto">
          <a:xfrm>
            <a:off x="1495425" y="4613275"/>
            <a:ext cx="0" cy="3016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2" name="Line 46"/>
          <p:cNvSpPr>
            <a:spLocks noChangeShapeType="true"/>
          </p:cNvSpPr>
          <p:nvPr/>
        </p:nvSpPr>
        <p:spPr bwMode="auto">
          <a:xfrm>
            <a:off x="1876425" y="4613275"/>
            <a:ext cx="0" cy="3016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3" name="Line 47"/>
          <p:cNvSpPr>
            <a:spLocks noChangeShapeType="true"/>
          </p:cNvSpPr>
          <p:nvPr/>
        </p:nvSpPr>
        <p:spPr bwMode="auto">
          <a:xfrm>
            <a:off x="2346325" y="4613275"/>
            <a:ext cx="0" cy="3016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4" name="Line 48"/>
          <p:cNvSpPr>
            <a:spLocks noChangeShapeType="true"/>
          </p:cNvSpPr>
          <p:nvPr/>
        </p:nvSpPr>
        <p:spPr bwMode="auto">
          <a:xfrm>
            <a:off x="2790825" y="4613275"/>
            <a:ext cx="0" cy="3016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5" name="Line 49"/>
          <p:cNvSpPr>
            <a:spLocks noChangeShapeType="true"/>
          </p:cNvSpPr>
          <p:nvPr/>
        </p:nvSpPr>
        <p:spPr bwMode="auto">
          <a:xfrm>
            <a:off x="5362575" y="4583113"/>
            <a:ext cx="0" cy="35718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6" name="Line 50"/>
          <p:cNvSpPr>
            <a:spLocks noChangeShapeType="true"/>
          </p:cNvSpPr>
          <p:nvPr/>
        </p:nvSpPr>
        <p:spPr bwMode="auto">
          <a:xfrm>
            <a:off x="5365750" y="5514975"/>
            <a:ext cx="0" cy="43497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7" name="Line 51"/>
          <p:cNvSpPr>
            <a:spLocks noChangeShapeType="true"/>
          </p:cNvSpPr>
          <p:nvPr/>
        </p:nvSpPr>
        <p:spPr bwMode="auto">
          <a:xfrm>
            <a:off x="5362575" y="5657850"/>
            <a:ext cx="4016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8" name="Line 52"/>
          <p:cNvSpPr>
            <a:spLocks noChangeShapeType="true"/>
          </p:cNvSpPr>
          <p:nvPr/>
        </p:nvSpPr>
        <p:spPr bwMode="auto">
          <a:xfrm flipH="true" flipV="true">
            <a:off x="5794375" y="4583113"/>
            <a:ext cx="0" cy="107315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9" name="Line 53"/>
          <p:cNvSpPr>
            <a:spLocks noChangeShapeType="true"/>
          </p:cNvSpPr>
          <p:nvPr/>
        </p:nvSpPr>
        <p:spPr bwMode="auto">
          <a:xfrm>
            <a:off x="2600325" y="5648325"/>
            <a:ext cx="0" cy="152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0" name="Line 54"/>
          <p:cNvSpPr>
            <a:spLocks noChangeShapeType="true"/>
          </p:cNvSpPr>
          <p:nvPr/>
        </p:nvSpPr>
        <p:spPr bwMode="auto">
          <a:xfrm flipH="true">
            <a:off x="2143125" y="5800725"/>
            <a:ext cx="457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1" name="Line 55"/>
          <p:cNvSpPr>
            <a:spLocks noChangeShapeType="true"/>
          </p:cNvSpPr>
          <p:nvPr/>
        </p:nvSpPr>
        <p:spPr bwMode="auto">
          <a:xfrm flipV="true">
            <a:off x="2144713" y="4583113"/>
            <a:ext cx="1587" cy="12160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2" name="Line 56"/>
          <p:cNvSpPr>
            <a:spLocks noChangeShapeType="true"/>
          </p:cNvSpPr>
          <p:nvPr/>
        </p:nvSpPr>
        <p:spPr bwMode="auto">
          <a:xfrm>
            <a:off x="1692275" y="5648325"/>
            <a:ext cx="0" cy="152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3" name="Line 57"/>
          <p:cNvSpPr>
            <a:spLocks noChangeShapeType="true"/>
          </p:cNvSpPr>
          <p:nvPr/>
        </p:nvSpPr>
        <p:spPr bwMode="auto">
          <a:xfrm flipH="true">
            <a:off x="1235075" y="5800725"/>
            <a:ext cx="457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4" name="Line 58"/>
          <p:cNvSpPr>
            <a:spLocks noChangeShapeType="true"/>
          </p:cNvSpPr>
          <p:nvPr/>
        </p:nvSpPr>
        <p:spPr bwMode="auto">
          <a:xfrm flipV="true">
            <a:off x="1236663" y="4583113"/>
            <a:ext cx="1587" cy="12160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5" name="Line 59"/>
          <p:cNvSpPr>
            <a:spLocks noChangeShapeType="true"/>
          </p:cNvSpPr>
          <p:nvPr/>
        </p:nvSpPr>
        <p:spPr bwMode="auto">
          <a:xfrm>
            <a:off x="777875" y="5648325"/>
            <a:ext cx="0" cy="152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6" name="Line 60"/>
          <p:cNvSpPr>
            <a:spLocks noChangeShapeType="true"/>
          </p:cNvSpPr>
          <p:nvPr/>
        </p:nvSpPr>
        <p:spPr bwMode="auto">
          <a:xfrm flipH="true">
            <a:off x="320675" y="5800725"/>
            <a:ext cx="457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7" name="Rectangle 61"/>
          <p:cNvSpPr>
            <a:spLocks noChangeArrowheads="true"/>
          </p:cNvSpPr>
          <p:nvPr/>
        </p:nvSpPr>
        <p:spPr bwMode="auto">
          <a:xfrm>
            <a:off x="3057525" y="4886325"/>
            <a:ext cx="838200" cy="227013"/>
          </a:xfrm>
          <a:prstGeom prst="rect">
            <a:avLst/>
          </a:prstGeom>
          <a:solidFill>
            <a:srgbClr val="0066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AGU</a:t>
            </a:r>
            <a:endParaRPr lang="en-US" altLang="zh-CN" sz="1600" b="0">
              <a:latin typeface="Arial Narrow" panose="020B0606020202030204" pitchFamily="34" charset="0"/>
              <a:ea typeface="宋体" panose="02010600030101010101" pitchFamily="2" charset="-122"/>
            </a:endParaRPr>
          </a:p>
        </p:txBody>
      </p:sp>
      <p:sp>
        <p:nvSpPr>
          <p:cNvPr id="306238" name="Rectangle 62"/>
          <p:cNvSpPr>
            <a:spLocks noChangeArrowheads="true"/>
          </p:cNvSpPr>
          <p:nvPr/>
        </p:nvSpPr>
        <p:spPr bwMode="auto">
          <a:xfrm>
            <a:off x="3971925" y="4886325"/>
            <a:ext cx="838200" cy="227013"/>
          </a:xfrm>
          <a:prstGeom prst="rect">
            <a:avLst/>
          </a:prstGeom>
          <a:solidFill>
            <a:srgbClr val="0066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AGU</a:t>
            </a:r>
            <a:endParaRPr lang="en-US" altLang="zh-CN" sz="1600" b="0">
              <a:latin typeface="Arial Narrow" panose="020B0606020202030204" pitchFamily="34" charset="0"/>
              <a:ea typeface="宋体" panose="02010600030101010101" pitchFamily="2" charset="-122"/>
            </a:endParaRPr>
          </a:p>
        </p:txBody>
      </p:sp>
      <p:sp>
        <p:nvSpPr>
          <p:cNvPr id="306239" name="Rectangle 63"/>
          <p:cNvSpPr>
            <a:spLocks noChangeArrowheads="true"/>
          </p:cNvSpPr>
          <p:nvPr/>
        </p:nvSpPr>
        <p:spPr bwMode="auto">
          <a:xfrm>
            <a:off x="3057525" y="5114925"/>
            <a:ext cx="838200" cy="52863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Ld addr</a:t>
            </a:r>
            <a:endParaRPr lang="en-US" altLang="zh-CN" sz="1600" b="0">
              <a:latin typeface="Arial Narrow" panose="020B0606020202030204" pitchFamily="34" charset="0"/>
              <a:ea typeface="宋体" panose="02010600030101010101" pitchFamily="2" charset="-122"/>
            </a:endParaRPr>
          </a:p>
        </p:txBody>
      </p:sp>
      <p:sp>
        <p:nvSpPr>
          <p:cNvPr id="306240" name="Rectangle 64"/>
          <p:cNvSpPr>
            <a:spLocks noChangeArrowheads="true"/>
          </p:cNvSpPr>
          <p:nvPr/>
        </p:nvSpPr>
        <p:spPr bwMode="auto">
          <a:xfrm>
            <a:off x="3971925" y="5114925"/>
            <a:ext cx="838200" cy="52863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St addr</a:t>
            </a:r>
            <a:endParaRPr lang="en-US" altLang="zh-CN" sz="1600" b="0">
              <a:latin typeface="Arial Narrow" panose="020B0606020202030204" pitchFamily="34" charset="0"/>
              <a:ea typeface="宋体" panose="02010600030101010101" pitchFamily="2" charset="-122"/>
            </a:endParaRPr>
          </a:p>
        </p:txBody>
      </p:sp>
      <p:sp>
        <p:nvSpPr>
          <p:cNvPr id="306241" name="Line 65"/>
          <p:cNvSpPr>
            <a:spLocks noChangeShapeType="true"/>
          </p:cNvSpPr>
          <p:nvPr/>
        </p:nvSpPr>
        <p:spPr bwMode="auto">
          <a:xfrm>
            <a:off x="3209925" y="4608513"/>
            <a:ext cx="0" cy="3032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2" name="Line 66"/>
          <p:cNvSpPr>
            <a:spLocks noChangeShapeType="true"/>
          </p:cNvSpPr>
          <p:nvPr/>
        </p:nvSpPr>
        <p:spPr bwMode="auto">
          <a:xfrm>
            <a:off x="3743325" y="4608513"/>
            <a:ext cx="0" cy="3032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3" name="Line 67"/>
          <p:cNvSpPr>
            <a:spLocks noChangeShapeType="true"/>
          </p:cNvSpPr>
          <p:nvPr/>
        </p:nvSpPr>
        <p:spPr bwMode="auto">
          <a:xfrm>
            <a:off x="4124325" y="4608513"/>
            <a:ext cx="0" cy="3032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4" name="Line 68"/>
          <p:cNvSpPr>
            <a:spLocks noChangeShapeType="true"/>
          </p:cNvSpPr>
          <p:nvPr/>
        </p:nvSpPr>
        <p:spPr bwMode="auto">
          <a:xfrm>
            <a:off x="4733925" y="4608513"/>
            <a:ext cx="0" cy="3032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5" name="Line 69"/>
          <p:cNvSpPr>
            <a:spLocks noChangeShapeType="true"/>
          </p:cNvSpPr>
          <p:nvPr/>
        </p:nvSpPr>
        <p:spPr bwMode="auto">
          <a:xfrm flipV="true">
            <a:off x="322263" y="4583113"/>
            <a:ext cx="1587" cy="120808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6" name="Line 70"/>
          <p:cNvSpPr>
            <a:spLocks noChangeShapeType="true"/>
          </p:cNvSpPr>
          <p:nvPr/>
        </p:nvSpPr>
        <p:spPr bwMode="auto">
          <a:xfrm>
            <a:off x="4430713" y="5645150"/>
            <a:ext cx="0" cy="3048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7" name="Line 71"/>
          <p:cNvSpPr>
            <a:spLocks noChangeShapeType="true"/>
          </p:cNvSpPr>
          <p:nvPr/>
        </p:nvSpPr>
        <p:spPr bwMode="auto">
          <a:xfrm>
            <a:off x="3516313" y="5645150"/>
            <a:ext cx="0" cy="3048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8" name="未知"/>
          <p:cNvSpPr/>
          <p:nvPr/>
        </p:nvSpPr>
        <p:spPr bwMode="auto">
          <a:xfrm>
            <a:off x="3705225" y="3379788"/>
            <a:ext cx="1749425" cy="496887"/>
          </a:xfrm>
          <a:custGeom>
            <a:avLst/>
            <a:gdLst>
              <a:gd name="T0" fmla="*/ 21600 w 21600"/>
              <a:gd name="T1" fmla="*/ 0 h 21600"/>
              <a:gd name="T2" fmla="*/ 21600 w 21600"/>
              <a:gd name="T3" fmla="*/ 5289 h 21600"/>
              <a:gd name="T4" fmla="*/ 7 w 21600"/>
              <a:gd name="T5" fmla="*/ 5482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21600" y="5289"/>
                </a:lnTo>
                <a:lnTo>
                  <a:pt x="7" y="5482"/>
                </a:lnTo>
                <a:lnTo>
                  <a:pt x="0" y="21600"/>
                </a:lnTo>
              </a:path>
            </a:pathLst>
          </a:custGeom>
          <a:noFill/>
          <a:ln w="12700" cap="flat" cmpd="sng">
            <a:solidFill>
              <a:schemeClr val="tx1"/>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9" name="Line 73"/>
          <p:cNvSpPr>
            <a:spLocks noChangeShapeType="true"/>
          </p:cNvSpPr>
          <p:nvPr/>
        </p:nvSpPr>
        <p:spPr bwMode="auto">
          <a:xfrm flipH="true">
            <a:off x="4857750" y="3359150"/>
            <a:ext cx="1588" cy="50323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0" name="Line 74"/>
          <p:cNvSpPr>
            <a:spLocks noChangeShapeType="true"/>
          </p:cNvSpPr>
          <p:nvPr/>
        </p:nvSpPr>
        <p:spPr bwMode="auto">
          <a:xfrm>
            <a:off x="5218113" y="2132013"/>
            <a:ext cx="1223962"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6251" name="Group 75"/>
          <p:cNvGrpSpPr/>
          <p:nvPr/>
        </p:nvGrpSpPr>
        <p:grpSpPr bwMode="auto">
          <a:xfrm>
            <a:off x="4711700" y="3575050"/>
            <a:ext cx="2305050" cy="573088"/>
            <a:chOff x="0" y="0"/>
            <a:chExt cx="3630" cy="904"/>
          </a:xfrm>
        </p:grpSpPr>
        <p:sp>
          <p:nvSpPr>
            <p:cNvPr id="306252" name="Rectangle 76"/>
            <p:cNvSpPr>
              <a:spLocks noChangeArrowheads="true"/>
            </p:cNvSpPr>
            <p:nvPr/>
          </p:nvSpPr>
          <p:spPr bwMode="auto">
            <a:xfrm>
              <a:off x="5" y="0"/>
              <a:ext cx="3600" cy="904"/>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FP</a:t>
              </a:r>
              <a:r>
                <a:rPr lang="zh-CN" altLang="zh-CN" sz="1600" b="0">
                  <a:ea typeface="宋体" panose="02010600030101010101" pitchFamily="2" charset="-122"/>
                </a:rPr>
                <a:t> </a:t>
              </a:r>
              <a:r>
                <a:rPr lang="en-US" altLang="zh-CN" sz="1600" b="0">
                  <a:ea typeface="宋体" panose="02010600030101010101" pitchFamily="2" charset="-122"/>
                  <a:sym typeface="Symbol" panose="05050102010706020507" pitchFamily="18" charset="2"/>
                </a:rPr>
                <a:t>scheduler</a:t>
              </a:r>
              <a:endParaRPr lang="en-US" altLang="zh-CN" sz="1600" b="0">
                <a:ea typeface="宋体" panose="02010600030101010101" pitchFamily="2" charset="-122"/>
                <a:sym typeface="Symbol" panose="05050102010706020507" pitchFamily="18" charset="2"/>
              </a:endParaRPr>
            </a:p>
            <a:p>
              <a:pPr algn="ctr"/>
              <a:r>
                <a:rPr lang="zh-CN" altLang="zh-CN" sz="1800" b="0">
                  <a:ea typeface="宋体" panose="02010600030101010101" pitchFamily="2" charset="-122"/>
                </a:rPr>
                <a:t>General</a:t>
              </a:r>
              <a:r>
                <a:rPr lang="en-US" altLang="zh-CN" sz="1800" b="0">
                  <a:ea typeface="宋体" panose="02010600030101010101" pitchFamily="2" charset="-122"/>
                </a:rPr>
                <a:t> </a:t>
              </a:r>
              <a:r>
                <a:rPr lang="en-US" altLang="zh-CN" sz="1800" b="0">
                  <a:ea typeface="宋体" panose="02010600030101010101" pitchFamily="2" charset="-122"/>
                  <a:sym typeface="Symbol" panose="05050102010706020507" pitchFamily="18" charset="2"/>
                </a:rPr>
                <a:t>FP</a:t>
              </a:r>
              <a:r>
                <a:rPr lang="en-US" altLang="zh-CN" sz="1600" b="0">
                  <a:ea typeface="宋体" panose="02010600030101010101" pitchFamily="2" charset="-122"/>
                  <a:sym typeface="Symbol" panose="05050102010706020507" pitchFamily="18" charset="2"/>
                </a:rPr>
                <a:t>   FP mem</a:t>
              </a:r>
              <a:endParaRPr lang="en-US" altLang="zh-CN" sz="1600" b="0">
                <a:ea typeface="宋体" panose="02010600030101010101" pitchFamily="2" charset="-122"/>
                <a:sym typeface="Symbol" panose="05050102010706020507" pitchFamily="18" charset="2"/>
              </a:endParaRPr>
            </a:p>
          </p:txBody>
        </p:sp>
        <p:sp>
          <p:nvSpPr>
            <p:cNvPr id="306253" name="Line 77"/>
            <p:cNvSpPr>
              <a:spLocks noChangeShapeType="true"/>
            </p:cNvSpPr>
            <p:nvPr/>
          </p:nvSpPr>
          <p:spPr bwMode="auto">
            <a:xfrm>
              <a:off x="0" y="451"/>
              <a:ext cx="363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4" name="Line 78"/>
            <p:cNvSpPr>
              <a:spLocks noChangeShapeType="true"/>
            </p:cNvSpPr>
            <p:nvPr/>
          </p:nvSpPr>
          <p:spPr bwMode="auto">
            <a:xfrm>
              <a:off x="2046" y="452"/>
              <a:ext cx="0" cy="4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6255" name="Rectangle 79"/>
          <p:cNvSpPr>
            <a:spLocks noChangeArrowheads="true"/>
          </p:cNvSpPr>
          <p:nvPr/>
        </p:nvSpPr>
        <p:spPr bwMode="auto">
          <a:xfrm>
            <a:off x="322263" y="3070225"/>
            <a:ext cx="4681537" cy="304800"/>
          </a:xfrm>
          <a:prstGeom prst="rect">
            <a:avLst/>
          </a:prstGeom>
          <a:solidFill>
            <a:srgbClr val="66FF33"/>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INT / FP </a:t>
            </a:r>
            <a:r>
              <a:rPr lang="en-US" altLang="zh-CN" sz="1600" b="0">
                <a:ea typeface="宋体" panose="02010600030101010101" pitchFamily="2" charset="-122"/>
                <a:sym typeface="Symbol" panose="05050102010706020507" pitchFamily="18" charset="2"/>
              </a:rPr>
              <a:t></a:t>
            </a:r>
            <a:r>
              <a:rPr lang="en-US" altLang="zh-CN" sz="1600" b="0">
                <a:ea typeface="宋体" panose="02010600030101010101" pitchFamily="2" charset="-122"/>
              </a:rPr>
              <a:t>op Queue</a:t>
            </a:r>
            <a:endParaRPr lang="en-US" altLang="zh-CN" sz="1600" b="0">
              <a:ea typeface="宋体" panose="02010600030101010101" pitchFamily="2" charset="-122"/>
            </a:endParaRPr>
          </a:p>
        </p:txBody>
      </p:sp>
      <p:sp>
        <p:nvSpPr>
          <p:cNvPr id="306256" name="Rectangle 80"/>
          <p:cNvSpPr>
            <a:spLocks noChangeArrowheads="true"/>
          </p:cNvSpPr>
          <p:nvPr/>
        </p:nvSpPr>
        <p:spPr bwMode="auto">
          <a:xfrm>
            <a:off x="250825" y="4294188"/>
            <a:ext cx="4537075" cy="304800"/>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INT Register File/Bypass Network</a:t>
            </a:r>
            <a:endParaRPr lang="en-US" altLang="zh-CN" sz="1600" b="0">
              <a:ea typeface="宋体" panose="02010600030101010101" pitchFamily="2" charset="-122"/>
            </a:endParaRPr>
          </a:p>
        </p:txBody>
      </p:sp>
      <p:sp>
        <p:nvSpPr>
          <p:cNvPr id="306257" name="Line 81"/>
          <p:cNvSpPr>
            <a:spLocks noChangeShapeType="true"/>
          </p:cNvSpPr>
          <p:nvPr/>
        </p:nvSpPr>
        <p:spPr bwMode="auto">
          <a:xfrm flipH="true">
            <a:off x="1401763" y="3357563"/>
            <a:ext cx="1587" cy="50323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8" name="Line 82"/>
          <p:cNvSpPr>
            <a:spLocks noChangeShapeType="true"/>
          </p:cNvSpPr>
          <p:nvPr/>
        </p:nvSpPr>
        <p:spPr bwMode="auto">
          <a:xfrm flipH="true">
            <a:off x="754063" y="3357563"/>
            <a:ext cx="0" cy="50165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9" name="Line 83"/>
          <p:cNvSpPr>
            <a:spLocks noChangeShapeType="true"/>
          </p:cNvSpPr>
          <p:nvPr/>
        </p:nvSpPr>
        <p:spPr bwMode="auto">
          <a:xfrm flipH="true">
            <a:off x="2986088" y="3357563"/>
            <a:ext cx="1587" cy="50323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6260" name="Group 84"/>
          <p:cNvGrpSpPr/>
          <p:nvPr/>
        </p:nvGrpSpPr>
        <p:grpSpPr bwMode="auto">
          <a:xfrm>
            <a:off x="320675" y="3573463"/>
            <a:ext cx="3743325" cy="574675"/>
            <a:chOff x="0" y="0"/>
            <a:chExt cx="5897" cy="906"/>
          </a:xfrm>
        </p:grpSpPr>
        <p:sp>
          <p:nvSpPr>
            <p:cNvPr id="306261" name="Rectangle 85"/>
            <p:cNvSpPr>
              <a:spLocks noChangeArrowheads="true"/>
            </p:cNvSpPr>
            <p:nvPr/>
          </p:nvSpPr>
          <p:spPr bwMode="auto">
            <a:xfrm>
              <a:off x="1" y="0"/>
              <a:ext cx="5897" cy="90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INT </a:t>
              </a:r>
              <a:r>
                <a:rPr lang="zh-CN" altLang="zh-CN" sz="1600" b="0">
                  <a:ea typeface="宋体" panose="02010600030101010101" pitchFamily="2" charset="-122"/>
                </a:rPr>
                <a:t>scheduler</a:t>
              </a:r>
              <a:endParaRPr lang="zh-CN" altLang="zh-CN" sz="1600" b="0">
                <a:ea typeface="宋体" panose="02010600030101010101" pitchFamily="2" charset="-122"/>
              </a:endParaRPr>
            </a:p>
            <a:p>
              <a:pPr algn="ctr"/>
              <a:r>
                <a:rPr lang="zh-CN" altLang="zh-CN" sz="1600" b="0">
                  <a:ea typeface="宋体" panose="02010600030101010101" pitchFamily="2" charset="-122"/>
                </a:rPr>
                <a:t>Slow</a:t>
              </a:r>
              <a:r>
                <a:rPr lang="en-US" altLang="zh-CN" sz="1600" b="0">
                  <a:ea typeface="宋体" panose="02010600030101010101" pitchFamily="2" charset="-122"/>
                </a:rPr>
                <a:t> INT   Fast INT   Fast INT </a:t>
              </a:r>
              <a:r>
                <a:rPr lang="en-US" altLang="zh-CN" sz="1800" b="0">
                  <a:ea typeface="宋体" panose="02010600030101010101" pitchFamily="2" charset="-122"/>
                </a:rPr>
                <a:t>memory</a:t>
              </a:r>
              <a:endParaRPr lang="en-US" altLang="zh-CN" sz="1800" b="0">
                <a:ea typeface="宋体" panose="02010600030101010101" pitchFamily="2" charset="-122"/>
              </a:endParaRPr>
            </a:p>
          </p:txBody>
        </p:sp>
        <p:sp>
          <p:nvSpPr>
            <p:cNvPr id="306262" name="Line 86"/>
            <p:cNvSpPr>
              <a:spLocks noChangeShapeType="true"/>
            </p:cNvSpPr>
            <p:nvPr/>
          </p:nvSpPr>
          <p:spPr bwMode="auto">
            <a:xfrm>
              <a:off x="0" y="452"/>
              <a:ext cx="5897"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3" name="Line 87"/>
            <p:cNvSpPr>
              <a:spLocks noChangeShapeType="true"/>
            </p:cNvSpPr>
            <p:nvPr/>
          </p:nvSpPr>
          <p:spPr bwMode="auto">
            <a:xfrm>
              <a:off x="1474" y="452"/>
              <a:ext cx="1" cy="4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4" name="Line 88"/>
            <p:cNvSpPr>
              <a:spLocks noChangeShapeType="true"/>
            </p:cNvSpPr>
            <p:nvPr/>
          </p:nvSpPr>
          <p:spPr bwMode="auto">
            <a:xfrm>
              <a:off x="2948" y="452"/>
              <a:ext cx="1" cy="4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5" name="Line 89"/>
            <p:cNvSpPr>
              <a:spLocks noChangeShapeType="true"/>
            </p:cNvSpPr>
            <p:nvPr/>
          </p:nvSpPr>
          <p:spPr bwMode="auto">
            <a:xfrm>
              <a:off x="4422" y="452"/>
              <a:ext cx="1" cy="4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6266" name="Line 90"/>
          <p:cNvSpPr>
            <a:spLocks noChangeShapeType="true"/>
          </p:cNvSpPr>
          <p:nvPr/>
        </p:nvSpPr>
        <p:spPr bwMode="auto">
          <a:xfrm flipH="true">
            <a:off x="5794375" y="4117975"/>
            <a:ext cx="1588" cy="1762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7" name="Line 91"/>
          <p:cNvSpPr>
            <a:spLocks noChangeShapeType="true"/>
          </p:cNvSpPr>
          <p:nvPr/>
        </p:nvSpPr>
        <p:spPr bwMode="auto">
          <a:xfrm flipH="true">
            <a:off x="2625725" y="4149725"/>
            <a:ext cx="1588" cy="1778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8" name="Line 92"/>
          <p:cNvSpPr>
            <a:spLocks noChangeShapeType="true"/>
          </p:cNvSpPr>
          <p:nvPr/>
        </p:nvSpPr>
        <p:spPr bwMode="auto">
          <a:xfrm flipH="true">
            <a:off x="3359150" y="4116388"/>
            <a:ext cx="1588" cy="1762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9" name="Line 93"/>
          <p:cNvSpPr>
            <a:spLocks noChangeShapeType="true"/>
          </p:cNvSpPr>
          <p:nvPr/>
        </p:nvSpPr>
        <p:spPr bwMode="auto">
          <a:xfrm flipH="true">
            <a:off x="3746500" y="4116388"/>
            <a:ext cx="1588" cy="1762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70" name="Line 94"/>
          <p:cNvSpPr>
            <a:spLocks noChangeShapeType="true"/>
          </p:cNvSpPr>
          <p:nvPr/>
        </p:nvSpPr>
        <p:spPr bwMode="auto">
          <a:xfrm flipH="true">
            <a:off x="1755775" y="4149725"/>
            <a:ext cx="1588" cy="1778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71" name="Line 95"/>
          <p:cNvSpPr>
            <a:spLocks noChangeShapeType="true"/>
          </p:cNvSpPr>
          <p:nvPr/>
        </p:nvSpPr>
        <p:spPr bwMode="auto">
          <a:xfrm flipH="true">
            <a:off x="825500" y="4149725"/>
            <a:ext cx="1588" cy="1778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p:cNvSpPr>
            <a:spLocks noGrp="true"/>
          </p:cNvSpPr>
          <p:nvPr>
            <p:ph type="dt" sz="half" idx="10"/>
          </p:nvPr>
        </p:nvSpPr>
        <p:spPr/>
        <p:txBody>
          <a:bodyPr/>
          <a:lstStyle/>
          <a:p>
            <a:fld id="{0E2B12E9-B7BF-4658-9DB3-7A8E4D4D0678}"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47" name="Rectangle 79"/>
          <p:cNvSpPr>
            <a:spLocks noGrp="true" noChangeArrowheads="true"/>
          </p:cNvSpPr>
          <p:nvPr>
            <p:ph type="title"/>
          </p:nvPr>
        </p:nvSpPr>
        <p:spPr>
          <a:xfrm>
            <a:off x="267893" y="365126"/>
            <a:ext cx="8247459" cy="1149350"/>
          </a:xfrm>
        </p:spPr>
        <p:txBody>
          <a:bodyPr/>
          <a:lstStyle/>
          <a:p>
            <a:r>
              <a:rPr lang="en-US" altLang="zh-CN"/>
              <a:t>Pentium 4 Block Diagram</a:t>
            </a:r>
            <a:endParaRPr lang="en-US" altLang="zh-CN"/>
          </a:p>
        </p:txBody>
      </p:sp>
      <p:sp>
        <p:nvSpPr>
          <p:cNvPr id="2" name="日期占位符 1"/>
          <p:cNvSpPr>
            <a:spLocks noGrp="true"/>
          </p:cNvSpPr>
          <p:nvPr>
            <p:ph type="dt" sz="half" idx="10"/>
          </p:nvPr>
        </p:nvSpPr>
        <p:spPr>
          <a:xfrm>
            <a:off x="628650" y="6488119"/>
            <a:ext cx="2057400" cy="365125"/>
          </a:xfrm>
        </p:spPr>
        <p:txBody>
          <a:bodyPr/>
          <a:lstStyle/>
          <a:p>
            <a:fld id="{3883EC56-FFC5-44FB-A61F-C3540D17D8B1}" type="datetime1">
              <a:rPr lang="zh-CN" altLang="en-US" smtClean="0"/>
            </a:fld>
            <a:endParaRPr lang="zh-CN" altLang="en-US"/>
          </a:p>
        </p:txBody>
      </p:sp>
      <p:sp>
        <p:nvSpPr>
          <p:cNvPr id="3" name="页脚占位符 2"/>
          <p:cNvSpPr>
            <a:spLocks noGrp="true"/>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a:xfrm>
            <a:off x="6457950" y="6488119"/>
            <a:ext cx="2057400" cy="365125"/>
          </a:xfrm>
        </p:spPr>
        <p:txBody>
          <a:bodyPr/>
          <a:lstStyle/>
          <a:p>
            <a:fld id="{543F9F60-DC96-4418-AA45-B65D142E4089}" type="slidenum">
              <a:rPr lang="zh-CN" altLang="en-US" smtClean="0"/>
            </a:fld>
            <a:endParaRPr lang="zh-CN" altLang="en-US"/>
          </a:p>
        </p:txBody>
      </p:sp>
      <p:grpSp>
        <p:nvGrpSpPr>
          <p:cNvPr id="314370" name="Group 2"/>
          <p:cNvGrpSpPr/>
          <p:nvPr/>
        </p:nvGrpSpPr>
        <p:grpSpPr bwMode="auto">
          <a:xfrm>
            <a:off x="827088" y="1341438"/>
            <a:ext cx="7705725" cy="4752975"/>
            <a:chOff x="0" y="0"/>
            <a:chExt cx="4859" cy="2948"/>
          </a:xfrm>
        </p:grpSpPr>
        <p:sp>
          <p:nvSpPr>
            <p:cNvPr id="314371" name="Rectangle 3"/>
            <p:cNvSpPr>
              <a:spLocks noChangeArrowheads="true"/>
            </p:cNvSpPr>
            <p:nvPr/>
          </p:nvSpPr>
          <p:spPr bwMode="auto">
            <a:xfrm>
              <a:off x="466" y="0"/>
              <a:ext cx="4393" cy="2948"/>
            </a:xfrm>
            <a:prstGeom prst="rect">
              <a:avLst/>
            </a:prstGeom>
            <a:gradFill rotWithShape="false">
              <a:gsLst>
                <a:gs pos="0">
                  <a:schemeClr val="bg1"/>
                </a:gs>
                <a:gs pos="100000">
                  <a:schemeClr val="bg1">
                    <a:gamma/>
                    <a:shade val="46275"/>
                    <a:invGamma/>
                  </a:schemeClr>
                </a:gs>
              </a:gsLst>
              <a:lin ang="5400000" scaled="true"/>
            </a:gradFill>
            <a:ln w="12700">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solidFill>
                  <a:schemeClr val="hlink"/>
                </a:solidFill>
                <a:effectLst>
                  <a:outerShdw blurRad="38100" dist="38100" dir="2700000" algn="tl">
                    <a:srgbClr val="000000"/>
                  </a:outerShdw>
                </a:effectLst>
                <a:ea typeface="宋体" panose="02010600030101010101" pitchFamily="2" charset="-122"/>
              </a:endParaRPr>
            </a:p>
          </p:txBody>
        </p:sp>
        <p:sp>
          <p:nvSpPr>
            <p:cNvPr id="314372" name="Rectangle 4"/>
            <p:cNvSpPr>
              <a:spLocks noChangeArrowheads="true"/>
            </p:cNvSpPr>
            <p:nvPr/>
          </p:nvSpPr>
          <p:spPr bwMode="auto">
            <a:xfrm>
              <a:off x="655" y="41"/>
              <a:ext cx="3583"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L2 Cache and Control</a:t>
              </a:r>
              <a:endParaRPr lang="en-US" altLang="zh-CN" sz="2800">
                <a:effectLst>
                  <a:outerShdw blurRad="38100" dist="38100" dir="2700000" algn="tl">
                    <a:srgbClr val="FFFFFF"/>
                  </a:outerShdw>
                </a:effectLst>
                <a:ea typeface="宋体" panose="02010600030101010101" pitchFamily="2" charset="-122"/>
              </a:endParaRPr>
            </a:p>
          </p:txBody>
        </p:sp>
        <p:grpSp>
          <p:nvGrpSpPr>
            <p:cNvPr id="314373" name="Group 5"/>
            <p:cNvGrpSpPr/>
            <p:nvPr/>
          </p:nvGrpSpPr>
          <p:grpSpPr bwMode="auto">
            <a:xfrm>
              <a:off x="3419" y="1830"/>
              <a:ext cx="1076" cy="994"/>
              <a:chOff x="0" y="0"/>
              <a:chExt cx="1210" cy="1200"/>
            </a:xfrm>
          </p:grpSpPr>
          <p:sp>
            <p:nvSpPr>
              <p:cNvPr id="314374" name="Rectangle 6"/>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FP RF</a:t>
                </a:r>
                <a:endParaRPr lang="en-US" altLang="zh-CN" sz="2800">
                  <a:effectLst>
                    <a:outerShdw blurRad="38100" dist="38100" dir="2700000" algn="tl">
                      <a:srgbClr val="FFFFFF"/>
                    </a:outerShdw>
                  </a:effectLst>
                  <a:ea typeface="宋体" panose="02010600030101010101" pitchFamily="2" charset="-122"/>
                </a:endParaRPr>
              </a:p>
            </p:txBody>
          </p:sp>
          <p:sp>
            <p:nvSpPr>
              <p:cNvPr id="314375" name="Rectangle 7"/>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FMul</a:t>
                </a:r>
                <a:endParaRPr lang="en-US" altLang="zh-CN" sz="1400">
                  <a:effectLst>
                    <a:outerShdw blurRad="38100" dist="38100" dir="2700000" algn="tl">
                      <a:srgbClr val="FFFFFF"/>
                    </a:outerShdw>
                  </a:effectLst>
                  <a:ea typeface="宋体" panose="02010600030101010101" pitchFamily="2" charset="-122"/>
                </a:endParaRPr>
              </a:p>
              <a:p>
                <a:pPr algn="ctr"/>
                <a:r>
                  <a:rPr lang="en-US" altLang="zh-CN" sz="1400">
                    <a:effectLst>
                      <a:outerShdw blurRad="38100" dist="38100" dir="2700000" algn="tl">
                        <a:srgbClr val="FFFFFF"/>
                      </a:outerShdw>
                    </a:effectLst>
                    <a:ea typeface="宋体" panose="02010600030101010101" pitchFamily="2" charset="-122"/>
                  </a:rPr>
                  <a:t>FAdd</a:t>
                </a:r>
                <a:endParaRPr lang="en-US" altLang="zh-CN" sz="1400">
                  <a:effectLst>
                    <a:outerShdw blurRad="38100" dist="38100" dir="2700000" algn="tl">
                      <a:srgbClr val="FFFFFF"/>
                    </a:outerShdw>
                  </a:effectLst>
                  <a:ea typeface="宋体" panose="02010600030101010101" pitchFamily="2" charset="-122"/>
                </a:endParaRPr>
              </a:p>
              <a:p>
                <a:pPr algn="ctr"/>
                <a:r>
                  <a:rPr lang="en-US" altLang="zh-CN" sz="1400">
                    <a:effectLst>
                      <a:outerShdw blurRad="38100" dist="38100" dir="2700000" algn="tl">
                        <a:srgbClr val="FFFFFF"/>
                      </a:outerShdw>
                    </a:effectLst>
                    <a:ea typeface="宋体" panose="02010600030101010101" pitchFamily="2" charset="-122"/>
                  </a:rPr>
                  <a:t>MMX</a:t>
                </a:r>
                <a:endParaRPr lang="en-US" altLang="zh-CN" sz="1400">
                  <a:effectLst>
                    <a:outerShdw blurRad="38100" dist="38100" dir="2700000" algn="tl">
                      <a:srgbClr val="FFFFFF"/>
                    </a:outerShdw>
                  </a:effectLst>
                  <a:ea typeface="宋体" panose="02010600030101010101" pitchFamily="2" charset="-122"/>
                </a:endParaRPr>
              </a:p>
              <a:p>
                <a:pPr algn="ctr"/>
                <a:r>
                  <a:rPr lang="en-US" altLang="zh-CN" sz="1400">
                    <a:effectLst>
                      <a:outerShdw blurRad="38100" dist="38100" dir="2700000" algn="tl">
                        <a:srgbClr val="FFFFFF"/>
                      </a:outerShdw>
                    </a:effectLst>
                    <a:ea typeface="宋体" panose="02010600030101010101" pitchFamily="2" charset="-122"/>
                  </a:rPr>
                  <a:t>SSE</a:t>
                </a:r>
                <a:endParaRPr lang="en-US" altLang="zh-CN" sz="1400">
                  <a:effectLst>
                    <a:outerShdw blurRad="38100" dist="38100" dir="2700000" algn="tl">
                      <a:srgbClr val="FFFFFF"/>
                    </a:outerShdw>
                  </a:effectLst>
                  <a:ea typeface="宋体" panose="02010600030101010101" pitchFamily="2" charset="-122"/>
                </a:endParaRPr>
              </a:p>
            </p:txBody>
          </p:sp>
          <p:sp>
            <p:nvSpPr>
              <p:cNvPr id="314376" name="Rectangle 8"/>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FP move</a:t>
                </a:r>
                <a:endParaRPr lang="en-US" altLang="zh-CN" sz="1400">
                  <a:effectLst>
                    <a:outerShdw blurRad="38100" dist="38100" dir="2700000" algn="tl">
                      <a:srgbClr val="FFFFFF"/>
                    </a:outerShdw>
                  </a:effectLst>
                  <a:ea typeface="宋体" panose="02010600030101010101" pitchFamily="2" charset="-122"/>
                </a:endParaRPr>
              </a:p>
              <a:p>
                <a:pPr algn="ctr"/>
                <a:r>
                  <a:rPr lang="en-US" altLang="zh-CN" sz="1400">
                    <a:effectLst>
                      <a:outerShdw blurRad="38100" dist="38100" dir="2700000" algn="tl">
                        <a:srgbClr val="FFFFFF"/>
                      </a:outerShdw>
                    </a:effectLst>
                    <a:ea typeface="宋体" panose="02010600030101010101" pitchFamily="2" charset="-122"/>
                  </a:rPr>
                  <a:t>FP store</a:t>
                </a:r>
                <a:endParaRPr lang="en-US" altLang="zh-CN" sz="1400">
                  <a:effectLst>
                    <a:outerShdw blurRad="38100" dist="38100" dir="2700000" algn="tl">
                      <a:srgbClr val="FFFFFF"/>
                    </a:outerShdw>
                  </a:effectLst>
                  <a:ea typeface="宋体" panose="02010600030101010101" pitchFamily="2" charset="-122"/>
                </a:endParaRPr>
              </a:p>
            </p:txBody>
          </p:sp>
          <p:sp>
            <p:nvSpPr>
              <p:cNvPr id="314377" name="Line 9"/>
              <p:cNvSpPr>
                <a:spLocks noChangeShapeType="true"/>
              </p:cNvSpPr>
              <p:nvPr/>
            </p:nvSpPr>
            <p:spPr bwMode="auto">
              <a:xfrm rot="16200000" flipH="true">
                <a:off x="100" y="339"/>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8" name="Line 10"/>
              <p:cNvSpPr>
                <a:spLocks noChangeShapeType="true"/>
              </p:cNvSpPr>
              <p:nvPr/>
            </p:nvSpPr>
            <p:spPr bwMode="auto">
              <a:xfrm rot="16200000" flipH="true">
                <a:off x="96" y="863"/>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9" name="Line 11"/>
              <p:cNvSpPr>
                <a:spLocks noChangeShapeType="true"/>
              </p:cNvSpPr>
              <p:nvPr/>
            </p:nvSpPr>
            <p:spPr bwMode="auto">
              <a:xfrm rot="16200000" flipH="true">
                <a:off x="543" y="859"/>
                <a:ext cx="0" cy="20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0" name="Line 12"/>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1" name="Line 13"/>
              <p:cNvSpPr>
                <a:spLocks noChangeShapeType="true"/>
              </p:cNvSpPr>
              <p:nvPr/>
            </p:nvSpPr>
            <p:spPr bwMode="auto">
              <a:xfrm rot="16200000" flipH="true">
                <a:off x="538" y="336"/>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4382" name="Group 14"/>
            <p:cNvGrpSpPr/>
            <p:nvPr/>
          </p:nvGrpSpPr>
          <p:grpSpPr bwMode="auto">
            <a:xfrm>
              <a:off x="0" y="39"/>
              <a:ext cx="4623" cy="1468"/>
              <a:chOff x="0" y="0"/>
              <a:chExt cx="5202" cy="1772"/>
            </a:xfrm>
          </p:grpSpPr>
          <p:grpSp>
            <p:nvGrpSpPr>
              <p:cNvPr id="314383" name="Group 15"/>
              <p:cNvGrpSpPr/>
              <p:nvPr/>
            </p:nvGrpSpPr>
            <p:grpSpPr bwMode="auto">
              <a:xfrm>
                <a:off x="0" y="0"/>
                <a:ext cx="5202" cy="1772"/>
                <a:chOff x="0" y="0"/>
                <a:chExt cx="5202" cy="1772"/>
              </a:xfrm>
            </p:grpSpPr>
            <p:sp>
              <p:nvSpPr>
                <p:cNvPr id="314384" name="Line 16"/>
                <p:cNvSpPr>
                  <a:spLocks noChangeShapeType="true"/>
                </p:cNvSpPr>
                <p:nvPr/>
              </p:nvSpPr>
              <p:spPr bwMode="auto">
                <a:xfrm flipV="true">
                  <a:off x="5202" y="146"/>
                  <a:ext cx="0" cy="288"/>
                </a:xfrm>
                <a:prstGeom prst="line">
                  <a:avLst/>
                </a:prstGeom>
                <a:noFill/>
                <a:ln w="12700">
                  <a:solidFill>
                    <a:schemeClr val="accent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5" name="Rectangle 17"/>
                <p:cNvSpPr>
                  <a:spLocks noChangeArrowheads="true"/>
                </p:cNvSpPr>
                <p:nvPr/>
              </p:nvSpPr>
              <p:spPr bwMode="auto">
                <a:xfrm rot="16200000">
                  <a:off x="-761" y="757"/>
                  <a:ext cx="1772" cy="24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ffectLst>
                        <a:outerShdw blurRad="38100" dist="38100" dir="2700000" algn="tl">
                          <a:srgbClr val="FFFFFF"/>
                        </a:outerShdw>
                      </a:effectLst>
                      <a:ea typeface="宋体" panose="02010600030101010101" pitchFamily="2" charset="-122"/>
                    </a:rPr>
                    <a:t>3.2 GB/s System Interface</a:t>
                  </a:r>
                  <a:endParaRPr lang="en-US" altLang="zh-CN" sz="1600">
                    <a:effectLst>
                      <a:outerShdw blurRad="38100" dist="38100" dir="2700000" algn="tl">
                        <a:srgbClr val="FFFFFF"/>
                      </a:outerShdw>
                    </a:effectLst>
                    <a:ea typeface="宋体" panose="02010600030101010101" pitchFamily="2" charset="-122"/>
                  </a:endParaRPr>
                </a:p>
              </p:txBody>
            </p:sp>
            <p:sp>
              <p:nvSpPr>
                <p:cNvPr id="314386" name="Line 18"/>
                <p:cNvSpPr>
                  <a:spLocks noChangeShapeType="true"/>
                </p:cNvSpPr>
                <p:nvPr/>
              </p:nvSpPr>
              <p:spPr bwMode="auto">
                <a:xfrm>
                  <a:off x="4770" y="146"/>
                  <a:ext cx="432" cy="0"/>
                </a:xfrm>
                <a:prstGeom prst="line">
                  <a:avLst/>
                </a:prstGeom>
                <a:noFill/>
                <a:ln w="12700">
                  <a:solidFill>
                    <a:schemeClr val="accent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7" name="Line 19"/>
                <p:cNvSpPr>
                  <a:spLocks noChangeShapeType="true"/>
                </p:cNvSpPr>
                <p:nvPr/>
              </p:nvSpPr>
              <p:spPr bwMode="auto">
                <a:xfrm flipH="true">
                  <a:off x="261" y="146"/>
                  <a:ext cx="477" cy="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4388" name="Rectangle 20"/>
              <p:cNvSpPr>
                <a:spLocks noChangeArrowheads="true"/>
              </p:cNvSpPr>
              <p:nvPr/>
            </p:nvSpPr>
            <p:spPr bwMode="auto">
              <a:xfrm>
                <a:off x="738" y="2"/>
                <a:ext cx="4032"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L2 Cache and Control</a:t>
                </a:r>
                <a:endParaRPr lang="en-US" altLang="zh-CN" sz="2800">
                  <a:effectLst>
                    <a:outerShdw blurRad="38100" dist="38100" dir="2700000" algn="tl">
                      <a:srgbClr val="FFFFFF"/>
                    </a:outerShdw>
                  </a:effectLst>
                  <a:ea typeface="宋体" panose="02010600030101010101" pitchFamily="2" charset="-122"/>
                </a:endParaRPr>
              </a:p>
            </p:txBody>
          </p:sp>
        </p:grpSp>
        <p:grpSp>
          <p:nvGrpSpPr>
            <p:cNvPr id="314389" name="Group 21"/>
            <p:cNvGrpSpPr/>
            <p:nvPr/>
          </p:nvGrpSpPr>
          <p:grpSpPr bwMode="auto">
            <a:xfrm>
              <a:off x="3812" y="398"/>
              <a:ext cx="939" cy="2426"/>
              <a:chOff x="0" y="0"/>
              <a:chExt cx="1056" cy="2928"/>
            </a:xfrm>
          </p:grpSpPr>
          <p:grpSp>
            <p:nvGrpSpPr>
              <p:cNvPr id="314390" name="Group 22"/>
              <p:cNvGrpSpPr/>
              <p:nvPr/>
            </p:nvGrpSpPr>
            <p:grpSpPr bwMode="auto">
              <a:xfrm>
                <a:off x="0" y="0"/>
                <a:ext cx="1056" cy="2928"/>
                <a:chOff x="0" y="0"/>
                <a:chExt cx="1056" cy="2928"/>
              </a:xfrm>
            </p:grpSpPr>
            <p:sp>
              <p:nvSpPr>
                <p:cNvPr id="314391" name="Rectangle 23"/>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effectLst>
                        <a:outerShdw blurRad="38100" dist="38100" dir="2700000" algn="tl">
                          <a:srgbClr val="FFFFFF"/>
                        </a:outerShdw>
                      </a:effectLst>
                      <a:ea typeface="宋体" panose="02010600030101010101" pitchFamily="2" charset="-122"/>
                    </a:rPr>
                    <a:t> </a:t>
                  </a:r>
                  <a:r>
                    <a:rPr lang="en-US" altLang="zh-CN" sz="2800">
                      <a:effectLst>
                        <a:outerShdw blurRad="38100" dist="38100" dir="2700000" algn="tl">
                          <a:srgbClr val="FFFFFF"/>
                        </a:outerShdw>
                      </a:effectLst>
                      <a:ea typeface="宋体" panose="02010600030101010101" pitchFamily="2" charset="-122"/>
                    </a:rPr>
                    <a:t>L1 D-Cache and D-TLB</a:t>
                  </a:r>
                  <a:endParaRPr lang="en-US" altLang="zh-CN" sz="2800">
                    <a:effectLst>
                      <a:outerShdw blurRad="38100" dist="38100" dir="2700000" algn="tl">
                        <a:srgbClr val="FFFFFF"/>
                      </a:outerShdw>
                    </a:effectLst>
                    <a:ea typeface="宋体" panose="02010600030101010101" pitchFamily="2" charset="-122"/>
                  </a:endParaRPr>
                </a:p>
              </p:txBody>
            </p:sp>
            <p:grpSp>
              <p:nvGrpSpPr>
                <p:cNvPr id="314392" name="Group 24"/>
                <p:cNvGrpSpPr/>
                <p:nvPr/>
              </p:nvGrpSpPr>
              <p:grpSpPr bwMode="auto">
                <a:xfrm>
                  <a:off x="0" y="1440"/>
                  <a:ext cx="768" cy="384"/>
                  <a:chOff x="0" y="0"/>
                  <a:chExt cx="768" cy="384"/>
                </a:xfrm>
              </p:grpSpPr>
              <p:sp>
                <p:nvSpPr>
                  <p:cNvPr id="314393" name="Line 25"/>
                  <p:cNvSpPr>
                    <a:spLocks noChangeShapeType="true"/>
                  </p:cNvSpPr>
                  <p:nvPr/>
                </p:nvSpPr>
                <p:spPr bwMode="auto">
                  <a:xfrm>
                    <a:off x="144" y="192"/>
                    <a:ext cx="624" cy="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4" name="Line 26"/>
                  <p:cNvSpPr>
                    <a:spLocks noChangeShapeType="true"/>
                  </p:cNvSpPr>
                  <p:nvPr/>
                </p:nvSpPr>
                <p:spPr bwMode="auto">
                  <a:xfrm flipH="true">
                    <a:off x="0" y="0"/>
                    <a:ext cx="144" cy="0"/>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5" name="Line 27"/>
                  <p:cNvSpPr>
                    <a:spLocks noChangeShapeType="true"/>
                  </p:cNvSpPr>
                  <p:nvPr/>
                </p:nvSpPr>
                <p:spPr bwMode="auto">
                  <a:xfrm flipH="true">
                    <a:off x="3" y="384"/>
                    <a:ext cx="141" cy="0"/>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6" name="Line 28"/>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4397" name="Line 29"/>
                <p:cNvSpPr>
                  <a:spLocks noChangeShapeType="true"/>
                </p:cNvSpPr>
                <p:nvPr/>
              </p:nvSpPr>
              <p:spPr bwMode="auto">
                <a:xfrm rot="16200000" flipH="true">
                  <a:off x="612" y="260"/>
                  <a:ext cx="0" cy="296"/>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8" name="Line 30"/>
                <p:cNvSpPr>
                  <a:spLocks noChangeShapeType="true"/>
                </p:cNvSpPr>
                <p:nvPr/>
              </p:nvSpPr>
              <p:spPr bwMode="auto">
                <a:xfrm rot="16200000" flipH="true">
                  <a:off x="619" y="-49"/>
                  <a:ext cx="0" cy="306"/>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9" name="Rectangle 31"/>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Store</a:t>
                  </a:r>
                  <a:endParaRPr lang="en-US" altLang="zh-CN" sz="1400">
                    <a:effectLst>
                      <a:outerShdw blurRad="38100" dist="38100" dir="2700000" algn="tl">
                        <a:srgbClr val="FFFFFF"/>
                      </a:outerShdw>
                    </a:effectLst>
                    <a:ea typeface="宋体" panose="02010600030101010101" pitchFamily="2" charset="-122"/>
                  </a:endParaRPr>
                </a:p>
                <a:p>
                  <a:pPr algn="ctr"/>
                  <a:r>
                    <a:rPr lang="en-US" altLang="zh-CN" sz="1400">
                      <a:effectLst>
                        <a:outerShdw blurRad="38100" dist="38100" dir="2700000" algn="tl">
                          <a:srgbClr val="FFFFFF"/>
                        </a:outerShdw>
                      </a:effectLst>
                      <a:ea typeface="宋体" panose="02010600030101010101" pitchFamily="2" charset="-122"/>
                    </a:rPr>
                    <a:t>AGU</a:t>
                  </a:r>
                  <a:endParaRPr lang="en-US" altLang="zh-CN" sz="1400">
                    <a:effectLst>
                      <a:outerShdw blurRad="38100" dist="38100" dir="2700000" algn="tl">
                        <a:srgbClr val="FFFFFF"/>
                      </a:outerShdw>
                    </a:effectLst>
                    <a:ea typeface="宋体" panose="02010600030101010101" pitchFamily="2" charset="-122"/>
                  </a:endParaRPr>
                </a:p>
              </p:txBody>
            </p:sp>
            <p:sp>
              <p:nvSpPr>
                <p:cNvPr id="314400" name="Line 32"/>
                <p:cNvSpPr>
                  <a:spLocks noChangeShapeType="true"/>
                </p:cNvSpPr>
                <p:nvPr/>
              </p:nvSpPr>
              <p:spPr bwMode="auto">
                <a:xfrm rot="16200000" flipH="true">
                  <a:off x="102" y="4"/>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1" name="Line 33"/>
                <p:cNvSpPr>
                  <a:spLocks noChangeShapeType="true"/>
                </p:cNvSpPr>
                <p:nvPr/>
              </p:nvSpPr>
              <p:spPr bwMode="auto">
                <a:xfrm rot="16200000" flipH="true">
                  <a:off x="98" y="310"/>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4402" name="Rectangle 34"/>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Load</a:t>
                </a:r>
                <a:endParaRPr lang="en-US" altLang="zh-CN" sz="1400">
                  <a:effectLst>
                    <a:outerShdw blurRad="38100" dist="38100" dir="2700000" algn="tl">
                      <a:srgbClr val="FFFFFF"/>
                    </a:outerShdw>
                  </a:effectLst>
                  <a:ea typeface="宋体" panose="02010600030101010101" pitchFamily="2" charset="-122"/>
                </a:endParaRPr>
              </a:p>
              <a:p>
                <a:pPr algn="ctr"/>
                <a:r>
                  <a:rPr lang="en-US" altLang="zh-CN" sz="1400">
                    <a:effectLst>
                      <a:outerShdw blurRad="38100" dist="38100" dir="2700000" algn="tl">
                        <a:srgbClr val="FFFFFF"/>
                      </a:outerShdw>
                    </a:effectLst>
                    <a:ea typeface="宋体" panose="02010600030101010101" pitchFamily="2" charset="-122"/>
                  </a:rPr>
                  <a:t>AGU</a:t>
                </a:r>
                <a:endParaRPr lang="en-US" altLang="zh-CN" sz="1400">
                  <a:effectLst>
                    <a:outerShdw blurRad="38100" dist="38100" dir="2700000" algn="tl">
                      <a:srgbClr val="FFFFFF"/>
                    </a:outerShdw>
                  </a:effectLst>
                  <a:ea typeface="宋体" panose="02010600030101010101" pitchFamily="2" charset="-122"/>
                </a:endParaRPr>
              </a:p>
            </p:txBody>
          </p:sp>
        </p:grpSp>
        <p:grpSp>
          <p:nvGrpSpPr>
            <p:cNvPr id="314403" name="Group 35"/>
            <p:cNvGrpSpPr/>
            <p:nvPr/>
          </p:nvGrpSpPr>
          <p:grpSpPr bwMode="auto">
            <a:xfrm>
              <a:off x="3215" y="398"/>
              <a:ext cx="1010" cy="2426"/>
              <a:chOff x="0" y="0"/>
              <a:chExt cx="1136" cy="2928"/>
            </a:xfrm>
          </p:grpSpPr>
          <p:sp>
            <p:nvSpPr>
              <p:cNvPr id="314404" name="Rectangle 36"/>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Schedulers</a:t>
                </a:r>
                <a:endParaRPr lang="en-US" altLang="zh-CN" sz="2800">
                  <a:effectLst>
                    <a:outerShdw blurRad="38100" dist="38100" dir="2700000" algn="tl">
                      <a:srgbClr val="FFFFFF"/>
                    </a:outerShdw>
                  </a:effectLst>
                  <a:ea typeface="宋体" panose="02010600030101010101" pitchFamily="2" charset="-122"/>
                </a:endParaRPr>
              </a:p>
            </p:txBody>
          </p:sp>
          <p:sp>
            <p:nvSpPr>
              <p:cNvPr id="314405" name="Rectangle 37"/>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Integer RF</a:t>
                </a:r>
                <a:endParaRPr lang="en-US" altLang="zh-CN" sz="2800">
                  <a:effectLst>
                    <a:outerShdw blurRad="38100" dist="38100" dir="2700000" algn="tl">
                      <a:srgbClr val="FFFFFF"/>
                    </a:outerShdw>
                  </a:effectLst>
                  <a:ea typeface="宋体" panose="02010600030101010101" pitchFamily="2" charset="-122"/>
                </a:endParaRPr>
              </a:p>
            </p:txBody>
          </p:sp>
          <p:sp>
            <p:nvSpPr>
              <p:cNvPr id="314406" name="Line 38"/>
              <p:cNvSpPr>
                <a:spLocks noChangeShapeType="true"/>
              </p:cNvSpPr>
              <p:nvPr/>
            </p:nvSpPr>
            <p:spPr bwMode="auto">
              <a:xfrm rot="16200000" flipH="true">
                <a:off x="338" y="1222"/>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7" name="Line 39"/>
              <p:cNvSpPr>
                <a:spLocks noChangeShapeType="true"/>
              </p:cNvSpPr>
              <p:nvPr/>
            </p:nvSpPr>
            <p:spPr bwMode="auto">
              <a:xfrm rot="16200000" flipH="true">
                <a:off x="342" y="986"/>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8" name="Line 40"/>
              <p:cNvSpPr>
                <a:spLocks noChangeShapeType="true"/>
              </p:cNvSpPr>
              <p:nvPr/>
            </p:nvSpPr>
            <p:spPr bwMode="auto">
              <a:xfrm rot="16200000" flipH="true">
                <a:off x="338" y="762"/>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9" name="Line 41"/>
              <p:cNvSpPr>
                <a:spLocks noChangeShapeType="true"/>
              </p:cNvSpPr>
              <p:nvPr/>
            </p:nvSpPr>
            <p:spPr bwMode="auto">
              <a:xfrm rot="16200000" flipH="true">
                <a:off x="336" y="536"/>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0" name="Line 42"/>
              <p:cNvSpPr>
                <a:spLocks noChangeShapeType="true"/>
              </p:cNvSpPr>
              <p:nvPr/>
            </p:nvSpPr>
            <p:spPr bwMode="auto">
              <a:xfrm rot="16200000" flipH="true">
                <a:off x="338" y="312"/>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1" name="Line 43"/>
              <p:cNvSpPr>
                <a:spLocks noChangeShapeType="true"/>
              </p:cNvSpPr>
              <p:nvPr/>
            </p:nvSpPr>
            <p:spPr bwMode="auto">
              <a:xfrm rot="16200000" flipH="true">
                <a:off x="340" y="2"/>
                <a:ext cx="0" cy="192"/>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2" name="Line 44"/>
              <p:cNvSpPr>
                <a:spLocks noChangeShapeType="true"/>
              </p:cNvSpPr>
              <p:nvPr/>
            </p:nvSpPr>
            <p:spPr bwMode="auto">
              <a:xfrm rot="16200000" flipH="true">
                <a:off x="768" y="1226"/>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3" name="Line 45"/>
              <p:cNvSpPr>
                <a:spLocks noChangeShapeType="true"/>
              </p:cNvSpPr>
              <p:nvPr/>
            </p:nvSpPr>
            <p:spPr bwMode="auto">
              <a:xfrm rot="16200000" flipH="true">
                <a:off x="768" y="991"/>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4" name="Line 46"/>
              <p:cNvSpPr>
                <a:spLocks noChangeShapeType="true"/>
              </p:cNvSpPr>
              <p:nvPr/>
            </p:nvSpPr>
            <p:spPr bwMode="auto">
              <a:xfrm rot="16200000" flipH="true">
                <a:off x="770" y="764"/>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5" name="Line 47"/>
              <p:cNvSpPr>
                <a:spLocks noChangeShapeType="true"/>
              </p:cNvSpPr>
              <p:nvPr/>
            </p:nvSpPr>
            <p:spPr bwMode="auto">
              <a:xfrm rot="16200000" flipH="true">
                <a:off x="768" y="540"/>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6" name="Rectangle 48"/>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endParaRPr lang="en-US" altLang="zh-CN" sz="1400">
                  <a:effectLst>
                    <a:outerShdw blurRad="38100" dist="38100" dir="2700000" algn="tl">
                      <a:srgbClr val="FFFFFF"/>
                    </a:outerShdw>
                  </a:effectLst>
                  <a:ea typeface="宋体" panose="02010600030101010101" pitchFamily="2" charset="-122"/>
                </a:endParaRPr>
              </a:p>
            </p:txBody>
          </p:sp>
          <p:sp>
            <p:nvSpPr>
              <p:cNvPr id="314417" name="Rectangle 49"/>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endParaRPr lang="en-US" altLang="zh-CN" sz="1400">
                  <a:effectLst>
                    <a:outerShdw blurRad="38100" dist="38100" dir="2700000" algn="tl">
                      <a:srgbClr val="FFFFFF"/>
                    </a:outerShdw>
                  </a:effectLst>
                  <a:ea typeface="宋体" panose="02010600030101010101" pitchFamily="2" charset="-122"/>
                </a:endParaRPr>
              </a:p>
            </p:txBody>
          </p:sp>
          <p:sp>
            <p:nvSpPr>
              <p:cNvPr id="314418" name="Rectangle 50"/>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endParaRPr lang="en-US" altLang="zh-CN" sz="1400">
                  <a:effectLst>
                    <a:outerShdw blurRad="38100" dist="38100" dir="2700000" algn="tl">
                      <a:srgbClr val="FFFFFF"/>
                    </a:outerShdw>
                  </a:effectLst>
                  <a:ea typeface="宋体" panose="02010600030101010101" pitchFamily="2" charset="-122"/>
                </a:endParaRPr>
              </a:p>
            </p:txBody>
          </p:sp>
          <p:sp>
            <p:nvSpPr>
              <p:cNvPr id="314419" name="Rectangle 51"/>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endParaRPr lang="en-US" altLang="zh-CN" sz="1400">
                  <a:effectLst>
                    <a:outerShdw blurRad="38100" dist="38100" dir="2700000" algn="tl">
                      <a:srgbClr val="FFFFFF"/>
                    </a:outerShdw>
                  </a:effectLst>
                  <a:ea typeface="宋体" panose="02010600030101010101" pitchFamily="2" charset="-122"/>
                </a:endParaRPr>
              </a:p>
            </p:txBody>
          </p:sp>
        </p:grpSp>
        <p:grpSp>
          <p:nvGrpSpPr>
            <p:cNvPr id="314420" name="Group 52"/>
            <p:cNvGrpSpPr/>
            <p:nvPr/>
          </p:nvGrpSpPr>
          <p:grpSpPr bwMode="auto">
            <a:xfrm>
              <a:off x="1552" y="398"/>
              <a:ext cx="1663" cy="2426"/>
              <a:chOff x="0" y="0"/>
              <a:chExt cx="1872" cy="2928"/>
            </a:xfrm>
          </p:grpSpPr>
          <p:sp>
            <p:nvSpPr>
              <p:cNvPr id="314421" name="Rectangle 53"/>
              <p:cNvSpPr>
                <a:spLocks noChangeArrowheads="true"/>
              </p:cNvSpPr>
              <p:nvPr/>
            </p:nvSpPr>
            <p:spPr bwMode="auto">
              <a:xfrm rot="16200000">
                <a:off x="-696" y="1176"/>
                <a:ext cx="1920" cy="52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Trace Cache</a:t>
                </a:r>
                <a:endParaRPr lang="en-US" altLang="zh-CN" sz="2800">
                  <a:effectLst>
                    <a:outerShdw blurRad="38100" dist="38100" dir="2700000" algn="tl">
                      <a:srgbClr val="FFFFFF"/>
                    </a:outerShdw>
                  </a:effectLst>
                  <a:ea typeface="宋体" panose="02010600030101010101" pitchFamily="2" charset="-122"/>
                </a:endParaRPr>
              </a:p>
            </p:txBody>
          </p:sp>
          <p:sp>
            <p:nvSpPr>
              <p:cNvPr id="314422" name="Rectangle 54"/>
              <p:cNvSpPr>
                <a:spLocks noChangeArrowheads="true"/>
              </p:cNvSpPr>
              <p:nvPr/>
            </p:nvSpPr>
            <p:spPr bwMode="auto">
              <a:xfrm rot="16200000">
                <a:off x="24" y="1320"/>
                <a:ext cx="192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Rename/Alloc</a:t>
                </a:r>
                <a:endParaRPr lang="en-US" altLang="zh-CN" sz="2800">
                  <a:effectLst>
                    <a:outerShdw blurRad="38100" dist="38100" dir="2700000" algn="tl">
                      <a:srgbClr val="FFFFFF"/>
                    </a:outerShdw>
                  </a:effectLst>
                  <a:ea typeface="宋体" panose="02010600030101010101" pitchFamily="2" charset="-122"/>
                </a:endParaRPr>
              </a:p>
            </p:txBody>
          </p:sp>
          <p:sp>
            <p:nvSpPr>
              <p:cNvPr id="314423" name="Rectangle 55"/>
              <p:cNvSpPr>
                <a:spLocks noChangeArrowheads="true"/>
              </p:cNvSpPr>
              <p:nvPr/>
            </p:nvSpPr>
            <p:spPr bwMode="auto">
              <a:xfrm rot="16200000">
                <a:off x="552" y="1320"/>
                <a:ext cx="192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uop Queues</a:t>
                </a:r>
                <a:endParaRPr lang="en-US" altLang="zh-CN" sz="2800">
                  <a:effectLst>
                    <a:outerShdw blurRad="38100" dist="38100" dir="2700000" algn="tl">
                      <a:srgbClr val="FFFFFF"/>
                    </a:outerShdw>
                  </a:effectLst>
                  <a:ea typeface="宋体" panose="02010600030101010101" pitchFamily="2" charset="-122"/>
                </a:endParaRPr>
              </a:p>
            </p:txBody>
          </p:sp>
          <p:sp>
            <p:nvSpPr>
              <p:cNvPr id="314424" name="Rectangle 56"/>
              <p:cNvSpPr>
                <a:spLocks noChangeArrowheads="true"/>
              </p:cNvSpPr>
              <p:nvPr/>
            </p:nvSpPr>
            <p:spPr bwMode="auto">
              <a:xfrm>
                <a:off x="0" y="0"/>
                <a:ext cx="5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BTB</a:t>
                </a:r>
                <a:endParaRPr lang="en-US" altLang="zh-CN" sz="2800">
                  <a:effectLst>
                    <a:outerShdw blurRad="38100" dist="38100" dir="2700000" algn="tl">
                      <a:srgbClr val="FFFFFF"/>
                    </a:outerShdw>
                  </a:effectLst>
                  <a:ea typeface="宋体" panose="02010600030101010101" pitchFamily="2" charset="-122"/>
                </a:endParaRPr>
              </a:p>
            </p:txBody>
          </p:sp>
          <p:sp>
            <p:nvSpPr>
              <p:cNvPr id="314425" name="Line 57"/>
              <p:cNvSpPr>
                <a:spLocks noChangeShapeType="true"/>
              </p:cNvSpPr>
              <p:nvPr/>
            </p:nvSpPr>
            <p:spPr bwMode="auto">
              <a:xfrm>
                <a:off x="288" y="288"/>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6" name="Line 58"/>
              <p:cNvSpPr>
                <a:spLocks noChangeShapeType="true"/>
              </p:cNvSpPr>
              <p:nvPr/>
            </p:nvSpPr>
            <p:spPr bwMode="auto">
              <a:xfrm rot="16200000" flipH="true">
                <a:off x="696" y="1224"/>
                <a:ext cx="0" cy="336"/>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7" name="Line 59"/>
              <p:cNvSpPr>
                <a:spLocks noChangeShapeType="true"/>
              </p:cNvSpPr>
              <p:nvPr/>
            </p:nvSpPr>
            <p:spPr bwMode="auto">
              <a:xfrm rot="16200000" flipH="true">
                <a:off x="1248" y="1248"/>
                <a:ext cx="0" cy="288"/>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8" name="Line 60"/>
              <p:cNvSpPr>
                <a:spLocks noChangeShapeType="true"/>
              </p:cNvSpPr>
              <p:nvPr/>
            </p:nvSpPr>
            <p:spPr bwMode="auto">
              <a:xfrm rot="16200000" flipH="true">
                <a:off x="1752" y="1272"/>
                <a:ext cx="0" cy="240"/>
              </a:xfrm>
              <a:prstGeom prst="line">
                <a:avLst/>
              </a:prstGeom>
              <a:noFill/>
              <a:ln w="571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9" name="Rectangle 61"/>
              <p:cNvSpPr>
                <a:spLocks noChangeArrowheads="true"/>
              </p:cNvSpPr>
              <p:nvPr/>
            </p:nvSpPr>
            <p:spPr bwMode="auto">
              <a:xfrm>
                <a:off x="0" y="2592"/>
                <a:ext cx="528" cy="336"/>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outerShdw blurRad="38100" dist="38100" dir="2700000" algn="tl">
                        <a:srgbClr val="FFFFFF"/>
                      </a:outerShdw>
                    </a:effectLst>
                    <a:ea typeface="宋体" panose="02010600030101010101" pitchFamily="2" charset="-122"/>
                  </a:rPr>
                  <a:t>uCode</a:t>
                </a:r>
                <a:endParaRPr lang="en-US" altLang="zh-CN" sz="1800">
                  <a:effectLst>
                    <a:outerShdw blurRad="38100" dist="38100" dir="2700000" algn="tl">
                      <a:srgbClr val="FFFFFF"/>
                    </a:outerShdw>
                  </a:effectLst>
                  <a:ea typeface="宋体" panose="02010600030101010101" pitchFamily="2" charset="-122"/>
                </a:endParaRPr>
              </a:p>
              <a:p>
                <a:pPr algn="ctr"/>
                <a:r>
                  <a:rPr lang="en-US" altLang="zh-CN" sz="1800">
                    <a:effectLst>
                      <a:outerShdw blurRad="38100" dist="38100" dir="2700000" algn="tl">
                        <a:srgbClr val="FFFFFF"/>
                      </a:outerShdw>
                    </a:effectLst>
                    <a:ea typeface="宋体" panose="02010600030101010101" pitchFamily="2" charset="-122"/>
                  </a:rPr>
                  <a:t>ROM</a:t>
                </a:r>
                <a:endParaRPr lang="en-US" altLang="zh-CN" sz="1800">
                  <a:effectLst>
                    <a:outerShdw blurRad="38100" dist="38100" dir="2700000" algn="tl">
                      <a:srgbClr val="FFFFFF"/>
                    </a:outerShdw>
                  </a:effectLst>
                  <a:ea typeface="宋体" panose="02010600030101010101" pitchFamily="2" charset="-122"/>
                </a:endParaRPr>
              </a:p>
            </p:txBody>
          </p:sp>
          <p:sp>
            <p:nvSpPr>
              <p:cNvPr id="314430" name="Line 62"/>
              <p:cNvSpPr>
                <a:spLocks noChangeShapeType="true"/>
              </p:cNvSpPr>
              <p:nvPr/>
            </p:nvSpPr>
            <p:spPr bwMode="auto">
              <a:xfrm>
                <a:off x="528" y="2784"/>
                <a:ext cx="96"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1" name="Line 63"/>
              <p:cNvSpPr>
                <a:spLocks noChangeShapeType="true"/>
              </p:cNvSpPr>
              <p:nvPr/>
            </p:nvSpPr>
            <p:spPr bwMode="auto">
              <a:xfrm flipH="true" flipV="true">
                <a:off x="624" y="1392"/>
                <a:ext cx="0" cy="139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2" name="Line 64"/>
              <p:cNvSpPr>
                <a:spLocks noChangeShapeType="true"/>
              </p:cNvSpPr>
              <p:nvPr/>
            </p:nvSpPr>
            <p:spPr bwMode="auto">
              <a:xfrm>
                <a:off x="264" y="2400"/>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433" name="Group 65"/>
              <p:cNvGrpSpPr/>
              <p:nvPr/>
            </p:nvGrpSpPr>
            <p:grpSpPr bwMode="auto">
              <a:xfrm>
                <a:off x="579" y="1189"/>
                <a:ext cx="212" cy="255"/>
                <a:chOff x="0" y="0"/>
                <a:chExt cx="212" cy="255"/>
              </a:xfrm>
            </p:grpSpPr>
            <p:sp>
              <p:nvSpPr>
                <p:cNvPr id="314434" name="Line 66"/>
                <p:cNvSpPr>
                  <a:spLocks noChangeShapeType="true"/>
                </p:cNvSpPr>
                <p:nvPr/>
              </p:nvSpPr>
              <p:spPr bwMode="auto">
                <a:xfrm flipV="true">
                  <a:off x="106" y="128"/>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5" name="Text Box 67"/>
                <p:cNvSpPr txBox="true">
                  <a:spLocks noChangeArrowheads="true"/>
                </p:cNvSpPr>
                <p:nvPr/>
              </p:nvSpPr>
              <p:spPr bwMode="auto">
                <a:xfrm>
                  <a:off x="0" y="0"/>
                  <a:ext cx="212" cy="2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600">
                      <a:solidFill>
                        <a:schemeClr val="accent2"/>
                      </a:solidFill>
                      <a:effectLst>
                        <a:outerShdw blurRad="38100" dist="38100" dir="2700000" algn="tl">
                          <a:srgbClr val="000000"/>
                        </a:outerShdw>
                      </a:effectLst>
                      <a:ea typeface="宋体" panose="02010600030101010101" pitchFamily="2" charset="-122"/>
                    </a:rPr>
                    <a:t>3</a:t>
                  </a:r>
                  <a:endParaRPr lang="en-US" altLang="zh-CN" sz="16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14436" name="Group 68"/>
              <p:cNvGrpSpPr/>
              <p:nvPr/>
            </p:nvGrpSpPr>
            <p:grpSpPr bwMode="auto">
              <a:xfrm>
                <a:off x="1080" y="1199"/>
                <a:ext cx="211" cy="252"/>
                <a:chOff x="0" y="0"/>
                <a:chExt cx="211" cy="252"/>
              </a:xfrm>
            </p:grpSpPr>
            <p:sp>
              <p:nvSpPr>
                <p:cNvPr id="314437" name="Line 69"/>
                <p:cNvSpPr>
                  <a:spLocks noChangeShapeType="true"/>
                </p:cNvSpPr>
                <p:nvPr/>
              </p:nvSpPr>
              <p:spPr bwMode="auto">
                <a:xfrm flipV="true">
                  <a:off x="106" y="128"/>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8" name="Text Box 70"/>
                <p:cNvSpPr txBox="true">
                  <a:spLocks noChangeArrowheads="true"/>
                </p:cNvSpPr>
                <p:nvPr/>
              </p:nvSpPr>
              <p:spPr bwMode="auto">
                <a:xfrm>
                  <a:off x="0" y="0"/>
                  <a:ext cx="21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600">
                      <a:solidFill>
                        <a:schemeClr val="accent2"/>
                      </a:solidFill>
                      <a:effectLst>
                        <a:outerShdw blurRad="38100" dist="38100" dir="2700000" algn="tl">
                          <a:srgbClr val="000000"/>
                        </a:outerShdw>
                      </a:effectLst>
                      <a:ea typeface="宋体" panose="02010600030101010101" pitchFamily="2" charset="-122"/>
                    </a:rPr>
                    <a:t>3</a:t>
                  </a:r>
                  <a:endParaRPr lang="en-US" altLang="zh-CN" sz="1600">
                    <a:solidFill>
                      <a:schemeClr val="accent2"/>
                    </a:solidFill>
                    <a:effectLst>
                      <a:outerShdw blurRad="38100" dist="38100" dir="2700000" algn="tl">
                        <a:srgbClr val="000000"/>
                      </a:outerShdw>
                    </a:effectLst>
                    <a:ea typeface="宋体" panose="02010600030101010101" pitchFamily="2" charset="-122"/>
                  </a:endParaRPr>
                </a:p>
              </p:txBody>
            </p:sp>
          </p:grpSp>
          <p:sp>
            <p:nvSpPr>
              <p:cNvPr id="314439" name="Line 71"/>
              <p:cNvSpPr>
                <a:spLocks noChangeShapeType="true"/>
              </p:cNvSpPr>
              <p:nvPr/>
            </p:nvSpPr>
            <p:spPr bwMode="auto">
              <a:xfrm flipH="true">
                <a:off x="675" y="1328"/>
                <a:ext cx="59" cy="118"/>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40" name="Line 72"/>
              <p:cNvSpPr>
                <a:spLocks noChangeShapeType="true"/>
              </p:cNvSpPr>
              <p:nvPr/>
            </p:nvSpPr>
            <p:spPr bwMode="auto">
              <a:xfrm flipH="true">
                <a:off x="1180" y="1334"/>
                <a:ext cx="65" cy="11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4441" name="Group 73"/>
            <p:cNvGrpSpPr/>
            <p:nvPr/>
          </p:nvGrpSpPr>
          <p:grpSpPr bwMode="auto">
            <a:xfrm>
              <a:off x="656" y="279"/>
              <a:ext cx="896" cy="2107"/>
              <a:chOff x="0" y="0"/>
              <a:chExt cx="1008" cy="2544"/>
            </a:xfrm>
          </p:grpSpPr>
          <p:sp>
            <p:nvSpPr>
              <p:cNvPr id="314442" name="Rectangle 74"/>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Decoder</a:t>
                </a:r>
                <a:endParaRPr lang="en-US" altLang="zh-CN" sz="2800">
                  <a:effectLst>
                    <a:outerShdw blurRad="38100" dist="38100" dir="2700000" algn="tl">
                      <a:srgbClr val="FFFFFF"/>
                    </a:outerShdw>
                  </a:effectLst>
                  <a:ea typeface="宋体" panose="02010600030101010101" pitchFamily="2" charset="-122"/>
                </a:endParaRPr>
              </a:p>
            </p:txBody>
          </p:sp>
          <p:sp>
            <p:nvSpPr>
              <p:cNvPr id="314443" name="Line 75"/>
              <p:cNvSpPr>
                <a:spLocks noChangeShapeType="true"/>
              </p:cNvSpPr>
              <p:nvPr/>
            </p:nvSpPr>
            <p:spPr bwMode="auto">
              <a:xfrm rot="16200000">
                <a:off x="372" y="1428"/>
                <a:ext cx="0" cy="216"/>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44" name="Line 76"/>
              <p:cNvSpPr>
                <a:spLocks noChangeShapeType="true"/>
              </p:cNvSpPr>
              <p:nvPr/>
            </p:nvSpPr>
            <p:spPr bwMode="auto">
              <a:xfrm rot="16200000" flipH="true">
                <a:off x="888" y="1416"/>
                <a:ext cx="0" cy="240"/>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45" name="Rectangle 77"/>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BTB &amp; I-TLB</a:t>
                </a:r>
                <a:endParaRPr lang="en-US" altLang="zh-CN" sz="2800">
                  <a:effectLst>
                    <a:outerShdw blurRad="38100" dist="38100" dir="2700000" algn="tl">
                      <a:srgbClr val="FFFFFF"/>
                    </a:outerShdw>
                  </a:effectLst>
                  <a:ea typeface="宋体" panose="02010600030101010101" pitchFamily="2" charset="-122"/>
                </a:endParaRPr>
              </a:p>
            </p:txBody>
          </p:sp>
          <p:sp>
            <p:nvSpPr>
              <p:cNvPr id="314446" name="Line 78"/>
              <p:cNvSpPr>
                <a:spLocks noChangeShapeType="true"/>
              </p:cNvSpPr>
              <p:nvPr/>
            </p:nvSpPr>
            <p:spPr bwMode="auto">
              <a:xfrm>
                <a:off x="144" y="0"/>
                <a:ext cx="0" cy="624"/>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true" noChangeArrowheads="true"/>
          </p:cNvSpPr>
          <p:nvPr>
            <p:ph type="title"/>
          </p:nvPr>
        </p:nvSpPr>
        <p:spPr/>
        <p:txBody>
          <a:bodyPr/>
          <a:lstStyle/>
          <a:p>
            <a:r>
              <a:rPr lang="en-US" altLang="zh-CN"/>
              <a:t>Hyper Pipelined Technology 1/13</a:t>
            </a:r>
            <a:endParaRPr lang="en-US" altLang="zh-CN"/>
          </a:p>
        </p:txBody>
      </p:sp>
      <p:sp>
        <p:nvSpPr>
          <p:cNvPr id="315395" name="Rectangle 3"/>
          <p:cNvSpPr>
            <a:spLocks noChangeArrowheads="true"/>
          </p:cNvSpPr>
          <p:nvPr/>
        </p:nvSpPr>
        <p:spPr bwMode="auto">
          <a:xfrm>
            <a:off x="6943725" y="249872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6" name="Rectangle 4"/>
          <p:cNvSpPr>
            <a:spLocks noChangeArrowheads="true"/>
          </p:cNvSpPr>
          <p:nvPr/>
        </p:nvSpPr>
        <p:spPr bwMode="auto">
          <a:xfrm>
            <a:off x="1084263" y="24987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7" name="Rectangle 5"/>
          <p:cNvSpPr>
            <a:spLocks noChangeArrowheads="true"/>
          </p:cNvSpPr>
          <p:nvPr/>
        </p:nvSpPr>
        <p:spPr bwMode="auto">
          <a:xfrm>
            <a:off x="1920875" y="24987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8" name="Rectangle 6"/>
          <p:cNvSpPr>
            <a:spLocks noChangeArrowheads="true"/>
          </p:cNvSpPr>
          <p:nvPr/>
        </p:nvSpPr>
        <p:spPr bwMode="auto">
          <a:xfrm>
            <a:off x="6108700" y="24987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9" name="Rectangle 7"/>
          <p:cNvSpPr>
            <a:spLocks noChangeArrowheads="true"/>
          </p:cNvSpPr>
          <p:nvPr/>
        </p:nvSpPr>
        <p:spPr bwMode="auto">
          <a:xfrm>
            <a:off x="1624013" y="12223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00" name="Rectangle 8"/>
          <p:cNvSpPr>
            <a:spLocks noChangeArrowheads="true"/>
          </p:cNvSpPr>
          <p:nvPr/>
        </p:nvSpPr>
        <p:spPr bwMode="auto">
          <a:xfrm>
            <a:off x="4556125" y="12223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01" name="Rectangle 9"/>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02" name="Rectangle 10"/>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5403" name="Group 11"/>
          <p:cNvGrpSpPr/>
          <p:nvPr/>
        </p:nvGrpSpPr>
        <p:grpSpPr bwMode="auto">
          <a:xfrm>
            <a:off x="228600" y="1628775"/>
            <a:ext cx="8688388" cy="4441825"/>
            <a:chOff x="0" y="0"/>
            <a:chExt cx="5473" cy="3056"/>
          </a:xfrm>
        </p:grpSpPr>
        <p:sp>
          <p:nvSpPr>
            <p:cNvPr id="315404" name="Rectangle 12"/>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15405" name="Line 13"/>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06" name="Line 14"/>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07" name="Line 15"/>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08" name="Line 16"/>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09" name="Line 17"/>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0" name="Line 18"/>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1" name="Line 19"/>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2" name="Line 20"/>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3" name="Line 21"/>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4" name="Line 22"/>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5" name="Line 23"/>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6" name="Line 24"/>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7" name="Line 25"/>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8" name="Line 26"/>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19" name="Line 27"/>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5420" name="Group 28"/>
            <p:cNvGrpSpPr/>
            <p:nvPr/>
          </p:nvGrpSpPr>
          <p:grpSpPr bwMode="auto">
            <a:xfrm>
              <a:off x="279" y="6"/>
              <a:ext cx="3" cy="381"/>
              <a:chOff x="0" y="0"/>
              <a:chExt cx="3" cy="381"/>
            </a:xfrm>
          </p:grpSpPr>
          <p:grpSp>
            <p:nvGrpSpPr>
              <p:cNvPr id="315421" name="Group 29"/>
              <p:cNvGrpSpPr/>
              <p:nvPr/>
            </p:nvGrpSpPr>
            <p:grpSpPr bwMode="auto">
              <a:xfrm>
                <a:off x="0" y="0"/>
                <a:ext cx="3" cy="381"/>
                <a:chOff x="0" y="0"/>
                <a:chExt cx="3" cy="381"/>
              </a:xfrm>
            </p:grpSpPr>
            <p:sp>
              <p:nvSpPr>
                <p:cNvPr id="315422" name="Line 30"/>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23" name="Line 31"/>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24" name="Line 32"/>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5425" name="Line 33"/>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5426" name="Group 34"/>
            <p:cNvGrpSpPr/>
            <p:nvPr/>
          </p:nvGrpSpPr>
          <p:grpSpPr bwMode="auto">
            <a:xfrm>
              <a:off x="828" y="11"/>
              <a:ext cx="3" cy="381"/>
              <a:chOff x="0" y="0"/>
              <a:chExt cx="3" cy="381"/>
            </a:xfrm>
          </p:grpSpPr>
          <p:grpSp>
            <p:nvGrpSpPr>
              <p:cNvPr id="315427" name="Group 35"/>
              <p:cNvGrpSpPr/>
              <p:nvPr/>
            </p:nvGrpSpPr>
            <p:grpSpPr bwMode="auto">
              <a:xfrm>
                <a:off x="0" y="0"/>
                <a:ext cx="3" cy="381"/>
                <a:chOff x="0" y="0"/>
                <a:chExt cx="3" cy="381"/>
              </a:xfrm>
            </p:grpSpPr>
            <p:sp>
              <p:nvSpPr>
                <p:cNvPr id="315428" name="Line 36"/>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29" name="Line 37"/>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30" name="Line 38"/>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5431" name="Line 39"/>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5432" name="Line 40"/>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5433" name="Group 41"/>
            <p:cNvGrpSpPr/>
            <p:nvPr/>
          </p:nvGrpSpPr>
          <p:grpSpPr bwMode="auto">
            <a:xfrm>
              <a:off x="1914" y="11"/>
              <a:ext cx="3" cy="381"/>
              <a:chOff x="0" y="0"/>
              <a:chExt cx="3" cy="381"/>
            </a:xfrm>
          </p:grpSpPr>
          <p:grpSp>
            <p:nvGrpSpPr>
              <p:cNvPr id="315434" name="Group 42"/>
              <p:cNvGrpSpPr/>
              <p:nvPr/>
            </p:nvGrpSpPr>
            <p:grpSpPr bwMode="auto">
              <a:xfrm>
                <a:off x="0" y="0"/>
                <a:ext cx="3" cy="381"/>
                <a:chOff x="0" y="0"/>
                <a:chExt cx="3" cy="381"/>
              </a:xfrm>
            </p:grpSpPr>
            <p:sp>
              <p:nvSpPr>
                <p:cNvPr id="315435" name="Line 43"/>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36" name="Line 44"/>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437" name="Line 45"/>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5438" name="Line 46"/>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5439" name="Group 47"/>
            <p:cNvGrpSpPr/>
            <p:nvPr/>
          </p:nvGrpSpPr>
          <p:grpSpPr bwMode="auto">
            <a:xfrm>
              <a:off x="3153" y="2514"/>
              <a:ext cx="547" cy="542"/>
              <a:chOff x="0" y="0"/>
              <a:chExt cx="1210" cy="1200"/>
            </a:xfrm>
          </p:grpSpPr>
          <p:sp>
            <p:nvSpPr>
              <p:cNvPr id="315440" name="Rectangle 48"/>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15441" name="Rectangle 49"/>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15442" name="Rectangle 50"/>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15443" name="Line 51"/>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4" name="Line 52"/>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5" name="Line 53"/>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6" name="Line 54"/>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7" name="Line 55"/>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448" name="Line 56"/>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9" name="Rectangle 57"/>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15450" name="Line 58"/>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1" name="Line 59"/>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2" name="Rectangle 60"/>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15453" name="Group 61"/>
            <p:cNvGrpSpPr/>
            <p:nvPr/>
          </p:nvGrpSpPr>
          <p:grpSpPr bwMode="auto">
            <a:xfrm>
              <a:off x="3352" y="1732"/>
              <a:ext cx="478" cy="1324"/>
              <a:chOff x="0" y="0"/>
              <a:chExt cx="1056" cy="2928"/>
            </a:xfrm>
          </p:grpSpPr>
          <p:grpSp>
            <p:nvGrpSpPr>
              <p:cNvPr id="315454" name="Group 62"/>
              <p:cNvGrpSpPr/>
              <p:nvPr/>
            </p:nvGrpSpPr>
            <p:grpSpPr bwMode="auto">
              <a:xfrm>
                <a:off x="0" y="0"/>
                <a:ext cx="1056" cy="2928"/>
                <a:chOff x="0" y="0"/>
                <a:chExt cx="1056" cy="2928"/>
              </a:xfrm>
            </p:grpSpPr>
            <p:sp>
              <p:nvSpPr>
                <p:cNvPr id="315455" name="Rectangle 63"/>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15456" name="Group 64"/>
                <p:cNvGrpSpPr/>
                <p:nvPr/>
              </p:nvGrpSpPr>
              <p:grpSpPr bwMode="auto">
                <a:xfrm>
                  <a:off x="0" y="1440"/>
                  <a:ext cx="768" cy="384"/>
                  <a:chOff x="0" y="0"/>
                  <a:chExt cx="768" cy="384"/>
                </a:xfrm>
              </p:grpSpPr>
              <p:sp>
                <p:nvSpPr>
                  <p:cNvPr id="315457" name="Line 65"/>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8" name="Line 66"/>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9" name="Line 67"/>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0" name="Line 68"/>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461" name="Line 69"/>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2" name="Line 70"/>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3" name="Rectangle 71"/>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15464" name="Line 72"/>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5" name="Line 73"/>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466" name="Rectangle 74"/>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15467" name="Group 75"/>
            <p:cNvGrpSpPr/>
            <p:nvPr/>
          </p:nvGrpSpPr>
          <p:grpSpPr bwMode="auto">
            <a:xfrm>
              <a:off x="3048" y="1732"/>
              <a:ext cx="514" cy="1324"/>
              <a:chOff x="0" y="0"/>
              <a:chExt cx="1136" cy="2928"/>
            </a:xfrm>
          </p:grpSpPr>
          <p:sp>
            <p:nvSpPr>
              <p:cNvPr id="315468" name="Rectangle 76"/>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15469" name="Rectangle 77"/>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15470" name="Line 78"/>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1" name="Line 79"/>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2" name="Line 80"/>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3" name="Line 81"/>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4" name="Line 82"/>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5" name="Line 83"/>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6" name="Line 84"/>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7" name="Line 85"/>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8" name="Line 86"/>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9" name="Line 87"/>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80" name="Rectangle 88"/>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5481" name="Rectangle 89"/>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5482" name="Rectangle 90"/>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5483" name="Rectangle 91"/>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15484" name="Rectangle 92"/>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15485" name="Rectangle 93"/>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15486" name="Rectangle 94"/>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15487" name="Rectangle 95"/>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15488" name="Line 96"/>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89" name="Line 97"/>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0" name="Line 98"/>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1" name="Line 99"/>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2" name="Rectangle 100"/>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15493" name="Line 101"/>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4" name="Line 102"/>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5" name="Line 103"/>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496" name="Group 104"/>
            <p:cNvGrpSpPr/>
            <p:nvPr/>
          </p:nvGrpSpPr>
          <p:grpSpPr bwMode="auto">
            <a:xfrm>
              <a:off x="2427" y="2234"/>
              <a:ext cx="169" cy="190"/>
              <a:chOff x="0" y="0"/>
              <a:chExt cx="373" cy="418"/>
            </a:xfrm>
          </p:grpSpPr>
          <p:sp>
            <p:nvSpPr>
              <p:cNvPr id="315497" name="Line 105"/>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8" name="Text Box 106"/>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15499" name="Group 107"/>
            <p:cNvGrpSpPr/>
            <p:nvPr/>
          </p:nvGrpSpPr>
          <p:grpSpPr bwMode="auto">
            <a:xfrm>
              <a:off x="2653" y="2237"/>
              <a:ext cx="169" cy="189"/>
              <a:chOff x="0" y="0"/>
              <a:chExt cx="374" cy="416"/>
            </a:xfrm>
          </p:grpSpPr>
          <p:sp>
            <p:nvSpPr>
              <p:cNvPr id="315500" name="Line 108"/>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1" name="Text Box 109"/>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15502" name="Line 110"/>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3" name="Line 111"/>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504" name="Group 112"/>
            <p:cNvGrpSpPr/>
            <p:nvPr/>
          </p:nvGrpSpPr>
          <p:grpSpPr bwMode="auto">
            <a:xfrm>
              <a:off x="1746" y="1667"/>
              <a:ext cx="456" cy="1151"/>
              <a:chOff x="0" y="0"/>
              <a:chExt cx="1008" cy="2544"/>
            </a:xfrm>
          </p:grpSpPr>
          <p:sp>
            <p:nvSpPr>
              <p:cNvPr id="315505" name="Rectangle 113"/>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15506" name="Line 114"/>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7" name="Line 115"/>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8" name="Rectangle 116"/>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15509" name="Line 117"/>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510" name="Rectangle 118"/>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15511" name="Rectangle 119"/>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5512" name="Rectangle 120"/>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5513" name="Rectangle 121"/>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5514" name="Rectangle 122"/>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5515" name="Rectangle 123"/>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5516" name="Rectangle 124"/>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5517" name="Rectangle 125"/>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5518" name="Rectangle 126"/>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5519" name="Rectangle 127"/>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5520" name="Rectangle 128"/>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5521" name="Rectangle 129"/>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5522" name="Rectangle 130"/>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5523" name="Rectangle 131"/>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5524" name="Rectangle 132"/>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5525" name="Rectangle 133"/>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5526" name="Rectangle 134"/>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5527" name="Rectangle 135"/>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5528" name="Rectangle 136"/>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5529" name="Line 137"/>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530" name="Rectangle 138"/>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5531" name="Rectangle 139"/>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5532" name="Rectangle 140"/>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5533" name="Rectangle 141"/>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5534" name="Line 142"/>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535" name="Line 143"/>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536" name="Line 144"/>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5537" name="Rectangle 145"/>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5538" name="Rectangle 146"/>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5539" name="Rectangle 147"/>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5540" name="Rectangle 148"/>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5541" name="Rectangle 149"/>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5542" name="Rectangle 150"/>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5543" name="Rectangle 151"/>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15544" name="Rectangle 152"/>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5545" name="Rectangle 153"/>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5546" name="Rectangle 154"/>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5547" name="Rectangle 155"/>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5548" name="Rectangle 156"/>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grpSp>
          <p:nvGrpSpPr>
            <p:cNvPr id="315549" name="Group 157"/>
            <p:cNvGrpSpPr/>
            <p:nvPr/>
          </p:nvGrpSpPr>
          <p:grpSpPr bwMode="auto">
            <a:xfrm>
              <a:off x="0" y="0"/>
              <a:ext cx="576" cy="384"/>
              <a:chOff x="0" y="0"/>
              <a:chExt cx="576" cy="384"/>
            </a:xfrm>
          </p:grpSpPr>
          <p:sp>
            <p:nvSpPr>
              <p:cNvPr id="315550" name="Rectangle 158"/>
              <p:cNvSpPr>
                <a:spLocks noChangeArrowheads="true"/>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51" name="Rectangle 159"/>
              <p:cNvSpPr>
                <a:spLocks noChangeArrowheads="true"/>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5552" name="Group 160"/>
            <p:cNvGrpSpPr/>
            <p:nvPr/>
          </p:nvGrpSpPr>
          <p:grpSpPr bwMode="auto">
            <a:xfrm>
              <a:off x="144" y="577"/>
              <a:ext cx="5282" cy="1391"/>
              <a:chOff x="0" y="0"/>
              <a:chExt cx="5282" cy="1391"/>
            </a:xfrm>
          </p:grpSpPr>
          <p:sp>
            <p:nvSpPr>
              <p:cNvPr id="315553" name="Text Box 161"/>
              <p:cNvSpPr txBox="true">
                <a:spLocks noChangeArrowheads="true"/>
              </p:cNvSpPr>
              <p:nvPr/>
            </p:nvSpPr>
            <p:spPr bwMode="auto">
              <a:xfrm>
                <a:off x="0" y="0"/>
                <a:ext cx="5282" cy="9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TC Nxt IP: Trace cache next instruction pointer</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Pointer from the BTB, indicating location of</a:t>
                </a:r>
                <a:endParaRPr lang="en-US" altLang="zh-CN" sz="2800">
                  <a:latin typeface="Trebuchet MS" panose="020B0603020202020204" pitchFamily="34" charset="0"/>
                  <a:ea typeface="宋体" panose="02010600030101010101" pitchFamily="2" charset="-122"/>
                </a:endParaRPr>
              </a:p>
              <a:p>
                <a:r>
                  <a:rPr lang="en-US" altLang="zh-CN" sz="2800">
                    <a:latin typeface="Trebuchet MS" panose="020B0603020202020204" pitchFamily="34" charset="0"/>
                    <a:ea typeface="宋体" panose="02010600030101010101" pitchFamily="2" charset="-122"/>
                  </a:rPr>
                  <a:t>	next instruction.</a:t>
                </a:r>
                <a:endParaRPr lang="en-US" altLang="zh-CN" sz="2800">
                  <a:latin typeface="Trebuchet MS" panose="020B0603020202020204" pitchFamily="34" charset="0"/>
                  <a:ea typeface="宋体" panose="02010600030101010101" pitchFamily="2" charset="-122"/>
                </a:endParaRPr>
              </a:p>
            </p:txBody>
          </p:sp>
          <p:sp>
            <p:nvSpPr>
              <p:cNvPr id="315554" name="AutoShape 162"/>
              <p:cNvSpPr>
                <a:spLocks noChangeArrowheads="true"/>
              </p:cNvSpPr>
              <p:nvPr/>
            </p:nvSpPr>
            <p:spPr bwMode="auto">
              <a:xfrm rot="10800000">
                <a:off x="2016" y="1007"/>
                <a:ext cx="336" cy="384"/>
              </a:xfrm>
              <a:prstGeom prst="upArrow">
                <a:avLst>
                  <a:gd name="adj1" fmla="val 50000"/>
                  <a:gd name="adj2" fmla="val 28571"/>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555" name="Rectangle 163"/>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5556" name="Rectangle 164"/>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5557" name="Rectangle 165"/>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sp>
        <p:nvSpPr>
          <p:cNvPr id="2" name="日期占位符 1"/>
          <p:cNvSpPr>
            <a:spLocks noGrp="true"/>
          </p:cNvSpPr>
          <p:nvPr>
            <p:ph type="dt" sz="half" idx="10"/>
          </p:nvPr>
        </p:nvSpPr>
        <p:spPr/>
        <p:txBody>
          <a:bodyPr/>
          <a:lstStyle/>
          <a:p>
            <a:fld id="{17A9DAC9-CE9C-47C8-ADB8-344053FBBBBB}"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581" name="Rectangle 165"/>
          <p:cNvSpPr>
            <a:spLocks noGrp="true" noChangeArrowheads="true"/>
          </p:cNvSpPr>
          <p:nvPr>
            <p:ph type="title"/>
          </p:nvPr>
        </p:nvSpPr>
        <p:spPr/>
        <p:txBody>
          <a:bodyPr/>
          <a:lstStyle/>
          <a:p>
            <a:r>
              <a:rPr lang="en-US" altLang="zh-CN"/>
              <a:t>Hyper Pipelined Technology 2/13</a:t>
            </a:r>
            <a:endParaRPr lang="en-US" altLang="zh-CN"/>
          </a:p>
        </p:txBody>
      </p:sp>
      <p:sp>
        <p:nvSpPr>
          <p:cNvPr id="316418" name="Rectangle 2"/>
          <p:cNvSpPr>
            <a:spLocks noChangeArrowheads="true"/>
          </p:cNvSpPr>
          <p:nvPr/>
        </p:nvSpPr>
        <p:spPr bwMode="auto">
          <a:xfrm>
            <a:off x="6943725" y="244792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19" name="Rectangle 3"/>
          <p:cNvSpPr>
            <a:spLocks noChangeArrowheads="true"/>
          </p:cNvSpPr>
          <p:nvPr/>
        </p:nvSpPr>
        <p:spPr bwMode="auto">
          <a:xfrm>
            <a:off x="1920875" y="24479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0" name="Rectangle 4"/>
          <p:cNvSpPr>
            <a:spLocks noChangeArrowheads="true"/>
          </p:cNvSpPr>
          <p:nvPr/>
        </p:nvSpPr>
        <p:spPr bwMode="auto">
          <a:xfrm>
            <a:off x="6108700" y="24479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1" name="Rectangle 5"/>
          <p:cNvSpPr>
            <a:spLocks noChangeArrowheads="true"/>
          </p:cNvSpPr>
          <p:nvPr/>
        </p:nvSpPr>
        <p:spPr bwMode="auto">
          <a:xfrm>
            <a:off x="1624013" y="11715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2" name="Rectangle 6"/>
          <p:cNvSpPr>
            <a:spLocks noChangeArrowheads="true"/>
          </p:cNvSpPr>
          <p:nvPr/>
        </p:nvSpPr>
        <p:spPr bwMode="auto">
          <a:xfrm>
            <a:off x="4556125" y="11715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3" name="Rectangle 7"/>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4" name="Rectangle 8"/>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6425" name="Group 9"/>
          <p:cNvGrpSpPr/>
          <p:nvPr/>
        </p:nvGrpSpPr>
        <p:grpSpPr bwMode="auto">
          <a:xfrm>
            <a:off x="228600" y="1628775"/>
            <a:ext cx="8688388" cy="4441825"/>
            <a:chOff x="0" y="0"/>
            <a:chExt cx="5473" cy="3056"/>
          </a:xfrm>
        </p:grpSpPr>
        <p:sp>
          <p:nvSpPr>
            <p:cNvPr id="316426" name="Rectangle 10"/>
            <p:cNvSpPr>
              <a:spLocks noChangeArrowheads="true"/>
            </p:cNvSpPr>
            <p:nvPr/>
          </p:nvSpPr>
          <p:spPr bwMode="auto">
            <a:xfrm>
              <a:off x="539" y="774"/>
              <a:ext cx="2"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7"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16428"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29"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0"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1"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2"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3"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4"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5"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6"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7"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8"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39"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40"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41"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42"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6443" name="Group 27"/>
            <p:cNvGrpSpPr/>
            <p:nvPr/>
          </p:nvGrpSpPr>
          <p:grpSpPr bwMode="auto">
            <a:xfrm>
              <a:off x="279" y="6"/>
              <a:ext cx="3" cy="381"/>
              <a:chOff x="0" y="0"/>
              <a:chExt cx="3" cy="381"/>
            </a:xfrm>
          </p:grpSpPr>
          <p:grpSp>
            <p:nvGrpSpPr>
              <p:cNvPr id="316444" name="Group 28"/>
              <p:cNvGrpSpPr/>
              <p:nvPr/>
            </p:nvGrpSpPr>
            <p:grpSpPr bwMode="auto">
              <a:xfrm>
                <a:off x="0" y="0"/>
                <a:ext cx="3" cy="381"/>
                <a:chOff x="0" y="0"/>
                <a:chExt cx="3" cy="381"/>
              </a:xfrm>
            </p:grpSpPr>
            <p:sp>
              <p:nvSpPr>
                <p:cNvPr id="316445"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46"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47"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6448"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6449" name="Group 33"/>
            <p:cNvGrpSpPr/>
            <p:nvPr/>
          </p:nvGrpSpPr>
          <p:grpSpPr bwMode="auto">
            <a:xfrm>
              <a:off x="828" y="11"/>
              <a:ext cx="3" cy="381"/>
              <a:chOff x="0" y="0"/>
              <a:chExt cx="3" cy="381"/>
            </a:xfrm>
          </p:grpSpPr>
          <p:grpSp>
            <p:nvGrpSpPr>
              <p:cNvPr id="316450" name="Group 34"/>
              <p:cNvGrpSpPr/>
              <p:nvPr/>
            </p:nvGrpSpPr>
            <p:grpSpPr bwMode="auto">
              <a:xfrm>
                <a:off x="0" y="0"/>
                <a:ext cx="3" cy="381"/>
                <a:chOff x="0" y="0"/>
                <a:chExt cx="3" cy="381"/>
              </a:xfrm>
            </p:grpSpPr>
            <p:sp>
              <p:nvSpPr>
                <p:cNvPr id="316451"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52"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53"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6454"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6455"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6456" name="Group 40"/>
            <p:cNvGrpSpPr/>
            <p:nvPr/>
          </p:nvGrpSpPr>
          <p:grpSpPr bwMode="auto">
            <a:xfrm>
              <a:off x="1914" y="11"/>
              <a:ext cx="3" cy="381"/>
              <a:chOff x="0" y="0"/>
              <a:chExt cx="3" cy="381"/>
            </a:xfrm>
          </p:grpSpPr>
          <p:grpSp>
            <p:nvGrpSpPr>
              <p:cNvPr id="316457" name="Group 41"/>
              <p:cNvGrpSpPr/>
              <p:nvPr/>
            </p:nvGrpSpPr>
            <p:grpSpPr bwMode="auto">
              <a:xfrm>
                <a:off x="0" y="0"/>
                <a:ext cx="3" cy="381"/>
                <a:chOff x="0" y="0"/>
                <a:chExt cx="3" cy="381"/>
              </a:xfrm>
            </p:grpSpPr>
            <p:sp>
              <p:nvSpPr>
                <p:cNvPr id="316458"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59"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460"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6461"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6462" name="Group 46"/>
            <p:cNvGrpSpPr/>
            <p:nvPr/>
          </p:nvGrpSpPr>
          <p:grpSpPr bwMode="auto">
            <a:xfrm>
              <a:off x="3153" y="2514"/>
              <a:ext cx="547" cy="542"/>
              <a:chOff x="0" y="0"/>
              <a:chExt cx="1210" cy="1200"/>
            </a:xfrm>
          </p:grpSpPr>
          <p:sp>
            <p:nvSpPr>
              <p:cNvPr id="316463"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16464"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16465"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16466"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67"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68"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69"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0"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71"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2"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16473"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4"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5"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16476" name="Group 60"/>
            <p:cNvGrpSpPr/>
            <p:nvPr/>
          </p:nvGrpSpPr>
          <p:grpSpPr bwMode="auto">
            <a:xfrm>
              <a:off x="3352" y="1732"/>
              <a:ext cx="478" cy="1324"/>
              <a:chOff x="0" y="0"/>
              <a:chExt cx="1056" cy="2928"/>
            </a:xfrm>
          </p:grpSpPr>
          <p:grpSp>
            <p:nvGrpSpPr>
              <p:cNvPr id="316477" name="Group 61"/>
              <p:cNvGrpSpPr/>
              <p:nvPr/>
            </p:nvGrpSpPr>
            <p:grpSpPr bwMode="auto">
              <a:xfrm>
                <a:off x="0" y="0"/>
                <a:ext cx="1056" cy="2928"/>
                <a:chOff x="0" y="0"/>
                <a:chExt cx="1056" cy="2928"/>
              </a:xfrm>
            </p:grpSpPr>
            <p:sp>
              <p:nvSpPr>
                <p:cNvPr id="316478"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16479" name="Group 63"/>
                <p:cNvGrpSpPr/>
                <p:nvPr/>
              </p:nvGrpSpPr>
              <p:grpSpPr bwMode="auto">
                <a:xfrm>
                  <a:off x="0" y="1440"/>
                  <a:ext cx="768" cy="384"/>
                  <a:chOff x="0" y="0"/>
                  <a:chExt cx="768" cy="384"/>
                </a:xfrm>
              </p:grpSpPr>
              <p:sp>
                <p:nvSpPr>
                  <p:cNvPr id="316480"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1"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2"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3"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84"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5"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6"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16487"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8"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89"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16490" name="Group 74"/>
            <p:cNvGrpSpPr/>
            <p:nvPr/>
          </p:nvGrpSpPr>
          <p:grpSpPr bwMode="auto">
            <a:xfrm>
              <a:off x="3048" y="1732"/>
              <a:ext cx="514" cy="1324"/>
              <a:chOff x="0" y="0"/>
              <a:chExt cx="1136" cy="2928"/>
            </a:xfrm>
          </p:grpSpPr>
          <p:sp>
            <p:nvSpPr>
              <p:cNvPr id="316491" name="Rectangle 75"/>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16492" name="Rectangle 76"/>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16493" name="Line 77"/>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4" name="Line 78"/>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5" name="Line 79"/>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6" name="Line 80"/>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7" name="Line 81"/>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8" name="Line 82"/>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9" name="Line 83"/>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0" name="Line 84"/>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1" name="Line 85"/>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2" name="Line 86"/>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3" name="Rectangle 87"/>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6504" name="Rectangle 88"/>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6505" name="Rectangle 89"/>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6506" name="Rectangle 90"/>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16507" name="Rectangle 91"/>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16508" name="Rectangle 92"/>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16509" name="Rectangle 93"/>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16510" name="Rectangle 94"/>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16511" name="Line 95"/>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2" name="Line 96"/>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3" name="Line 97"/>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4" name="Line 98"/>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5" name="Rectangle 99"/>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16516" name="Line 100"/>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7" name="Line 101"/>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8" name="Line 102"/>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6519" name="Group 103"/>
            <p:cNvGrpSpPr/>
            <p:nvPr/>
          </p:nvGrpSpPr>
          <p:grpSpPr bwMode="auto">
            <a:xfrm>
              <a:off x="2427" y="2234"/>
              <a:ext cx="169" cy="190"/>
              <a:chOff x="0" y="0"/>
              <a:chExt cx="373" cy="418"/>
            </a:xfrm>
          </p:grpSpPr>
          <p:sp>
            <p:nvSpPr>
              <p:cNvPr id="316520" name="Line 104"/>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21" name="Text Box 105"/>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16522" name="Group 106"/>
            <p:cNvGrpSpPr/>
            <p:nvPr/>
          </p:nvGrpSpPr>
          <p:grpSpPr bwMode="auto">
            <a:xfrm>
              <a:off x="2653" y="2237"/>
              <a:ext cx="169" cy="189"/>
              <a:chOff x="0" y="0"/>
              <a:chExt cx="374" cy="416"/>
            </a:xfrm>
          </p:grpSpPr>
          <p:sp>
            <p:nvSpPr>
              <p:cNvPr id="316523" name="Line 107"/>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24" name="Text Box 108"/>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16525" name="Line 109"/>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26" name="Line 110"/>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6527" name="Group 111"/>
            <p:cNvGrpSpPr/>
            <p:nvPr/>
          </p:nvGrpSpPr>
          <p:grpSpPr bwMode="auto">
            <a:xfrm>
              <a:off x="1746" y="1667"/>
              <a:ext cx="456" cy="1151"/>
              <a:chOff x="0" y="0"/>
              <a:chExt cx="1008" cy="2544"/>
            </a:xfrm>
          </p:grpSpPr>
          <p:sp>
            <p:nvSpPr>
              <p:cNvPr id="316528" name="Rectangle 112"/>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16529" name="Line 113"/>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30" name="Line 114"/>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31" name="Rectangle 115"/>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16532" name="Line 116"/>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533" name="Rectangle 117"/>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16534" name="Group 118"/>
            <p:cNvGrpSpPr/>
            <p:nvPr/>
          </p:nvGrpSpPr>
          <p:grpSpPr bwMode="auto">
            <a:xfrm>
              <a:off x="528" y="0"/>
              <a:ext cx="576" cy="384"/>
              <a:chOff x="0" y="0"/>
              <a:chExt cx="576" cy="384"/>
            </a:xfrm>
          </p:grpSpPr>
          <p:sp>
            <p:nvSpPr>
              <p:cNvPr id="316535" name="Rectangle 119"/>
              <p:cNvSpPr>
                <a:spLocks noChangeArrowheads="true"/>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36" name="Rectangle 120"/>
              <p:cNvSpPr>
                <a:spLocks noChangeArrowheads="true"/>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537" name="Rectangle 121"/>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6538" name="Rectangle 122"/>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6539" name="Rectangle 123"/>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6540" name="Rectangle 124"/>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6541" name="Rectangle 125"/>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6542" name="Rectangle 126"/>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6543" name="Rectangle 127"/>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6544" name="Rectangle 128"/>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6545" name="Rectangle 129"/>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6546" name="Rectangle 130"/>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6547" name="Rectangle 131"/>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6548" name="Rectangle 132"/>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6549" name="Rectangle 133"/>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6550" name="Rectangle 134"/>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6551" name="Rectangle 135"/>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6552" name="Rectangle 136"/>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6553" name="Rectangle 137"/>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6554" name="Rectangle 138"/>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6555" name="Rectangle 139"/>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6556" name="Line 140"/>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557" name="Rectangle 141"/>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6558" name="Rectangle 142"/>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6559" name="Rectangle 143"/>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6560" name="Rectangle 144"/>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6561" name="Line 145"/>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562" name="Line 14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563" name="Line 14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6564" name="Rectangle 148"/>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6565" name="Rectangle 149"/>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6566" name="Rectangle 150"/>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6567" name="Rectangle 151"/>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6568" name="Rectangle 152"/>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6569" name="Rectangle 153"/>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6570" name="Rectangle 154"/>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16571" name="Rectangle 155"/>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6572" name="Rectangle 156"/>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6573" name="Rectangle 157"/>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6574" name="Rectangle 158"/>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6575" name="Rectangle 159"/>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16576" name="Rectangle 160"/>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6577" name="Rectangle 161"/>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16578" name="Group 162"/>
            <p:cNvGrpSpPr/>
            <p:nvPr/>
          </p:nvGrpSpPr>
          <p:grpSpPr bwMode="auto">
            <a:xfrm>
              <a:off x="144" y="577"/>
              <a:ext cx="4722" cy="2303"/>
              <a:chOff x="0" y="0"/>
              <a:chExt cx="4722" cy="2303"/>
            </a:xfrm>
          </p:grpSpPr>
          <p:sp>
            <p:nvSpPr>
              <p:cNvPr id="316579" name="Text Box 163"/>
              <p:cNvSpPr txBox="true">
                <a:spLocks noChangeArrowheads="true"/>
              </p:cNvSpPr>
              <p:nvPr/>
            </p:nvSpPr>
            <p:spPr bwMode="auto">
              <a:xfrm>
                <a:off x="0" y="0"/>
                <a:ext cx="4722"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TC Fetch: Trace cache fetch</a:t>
                </a:r>
                <a:endParaRPr lang="en-US" altLang="zh-CN" sz="28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Read the decoded instructions (uOPs) out of </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the Execution Trace Cache</a:t>
                </a:r>
                <a:endParaRPr lang="en-US" altLang="zh-CN" sz="2400">
                  <a:latin typeface="Trebuchet MS" panose="020B0603020202020204" pitchFamily="34" charset="0"/>
                  <a:ea typeface="宋体" panose="02010600030101010101" pitchFamily="2" charset="-122"/>
                </a:endParaRPr>
              </a:p>
            </p:txBody>
          </p:sp>
          <p:sp>
            <p:nvSpPr>
              <p:cNvPr id="316580" name="Rectangle 164"/>
              <p:cNvSpPr>
                <a:spLocks noChangeArrowheads="true"/>
              </p:cNvSpPr>
              <p:nvPr/>
            </p:nvSpPr>
            <p:spPr bwMode="auto">
              <a:xfrm rot="16200000">
                <a:off x="1704" y="1655"/>
                <a:ext cx="960" cy="336"/>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ffectLst>
                      <a:outerShdw blurRad="38100" dist="38100" dir="2700000" algn="tl">
                        <a:srgbClr val="FFFFFF"/>
                      </a:outerShdw>
                    </a:effectLst>
                    <a:ea typeface="宋体" panose="02010600030101010101" pitchFamily="2" charset="-122"/>
                  </a:rPr>
                  <a:t>Trace Cache</a:t>
                </a:r>
                <a:endParaRPr lang="en-US" altLang="zh-CN" sz="1600">
                  <a:effectLst>
                    <a:outerShdw blurRad="38100" dist="38100" dir="2700000" algn="tl">
                      <a:srgbClr val="FFFFFF"/>
                    </a:outerShdw>
                  </a:effectLst>
                  <a:ea typeface="宋体" panose="02010600030101010101" pitchFamily="2" charset="-122"/>
                </a:endParaRPr>
              </a:p>
            </p:txBody>
          </p:sp>
        </p:grpSp>
      </p:grpSp>
      <p:sp>
        <p:nvSpPr>
          <p:cNvPr id="2" name="日期占位符 1"/>
          <p:cNvSpPr>
            <a:spLocks noGrp="true"/>
          </p:cNvSpPr>
          <p:nvPr>
            <p:ph type="dt" sz="half" idx="10"/>
          </p:nvPr>
        </p:nvSpPr>
        <p:spPr/>
        <p:txBody>
          <a:bodyPr/>
          <a:lstStyle/>
          <a:p>
            <a:fld id="{0B27B1B0-FAD6-44B0-8DE2-EBC5A77CC27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627" name="Rectangle 163"/>
          <p:cNvSpPr>
            <a:spLocks noGrp="true" noChangeArrowheads="true"/>
          </p:cNvSpPr>
          <p:nvPr>
            <p:ph type="title"/>
          </p:nvPr>
        </p:nvSpPr>
        <p:spPr/>
        <p:txBody>
          <a:bodyPr/>
          <a:lstStyle/>
          <a:p>
            <a:r>
              <a:rPr lang="en-US" altLang="zh-CN"/>
              <a:t>Hyper Pipelined Technology 3/13</a:t>
            </a:r>
            <a:endParaRPr lang="en-US" altLang="zh-CN"/>
          </a:p>
        </p:txBody>
      </p:sp>
      <p:sp>
        <p:nvSpPr>
          <p:cNvPr id="318466"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67"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68"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69"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0"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1"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2" name="Rectangle 8"/>
          <p:cNvSpPr>
            <a:spLocks noChangeArrowheads="true"/>
          </p:cNvSpPr>
          <p:nvPr/>
        </p:nvSpPr>
        <p:spPr bwMode="auto">
          <a:xfrm>
            <a:off x="5397500" y="1271588"/>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3" name="Rectangle 9"/>
          <p:cNvSpPr>
            <a:spLocks noChangeArrowheads="true"/>
          </p:cNvSpPr>
          <p:nvPr/>
        </p:nvSpPr>
        <p:spPr bwMode="auto">
          <a:xfrm>
            <a:off x="5397500" y="1271588"/>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8474" name="Group 10"/>
          <p:cNvGrpSpPr/>
          <p:nvPr/>
        </p:nvGrpSpPr>
        <p:grpSpPr bwMode="auto">
          <a:xfrm>
            <a:off x="228600" y="1628775"/>
            <a:ext cx="8688388" cy="4441825"/>
            <a:chOff x="0" y="0"/>
            <a:chExt cx="5473" cy="3056"/>
          </a:xfrm>
        </p:grpSpPr>
        <p:sp>
          <p:nvSpPr>
            <p:cNvPr id="318475"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18476"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77"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78"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79"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0"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1"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2"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3"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4"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5"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6"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7"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8"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89"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90"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8491" name="Group 27"/>
            <p:cNvGrpSpPr/>
            <p:nvPr/>
          </p:nvGrpSpPr>
          <p:grpSpPr bwMode="auto">
            <a:xfrm>
              <a:off x="279" y="6"/>
              <a:ext cx="3" cy="381"/>
              <a:chOff x="0" y="0"/>
              <a:chExt cx="3" cy="381"/>
            </a:xfrm>
          </p:grpSpPr>
          <p:grpSp>
            <p:nvGrpSpPr>
              <p:cNvPr id="318492" name="Group 28"/>
              <p:cNvGrpSpPr/>
              <p:nvPr/>
            </p:nvGrpSpPr>
            <p:grpSpPr bwMode="auto">
              <a:xfrm>
                <a:off x="0" y="0"/>
                <a:ext cx="3" cy="381"/>
                <a:chOff x="0" y="0"/>
                <a:chExt cx="3" cy="381"/>
              </a:xfrm>
            </p:grpSpPr>
            <p:sp>
              <p:nvSpPr>
                <p:cNvPr id="318493"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94"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495"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496"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8497" name="Group 33"/>
            <p:cNvGrpSpPr/>
            <p:nvPr/>
          </p:nvGrpSpPr>
          <p:grpSpPr bwMode="auto">
            <a:xfrm>
              <a:off x="828" y="11"/>
              <a:ext cx="3" cy="381"/>
              <a:chOff x="0" y="0"/>
              <a:chExt cx="3" cy="381"/>
            </a:xfrm>
          </p:grpSpPr>
          <p:grpSp>
            <p:nvGrpSpPr>
              <p:cNvPr id="318498" name="Group 34"/>
              <p:cNvGrpSpPr/>
              <p:nvPr/>
            </p:nvGrpSpPr>
            <p:grpSpPr bwMode="auto">
              <a:xfrm>
                <a:off x="0" y="0"/>
                <a:ext cx="3" cy="381"/>
                <a:chOff x="0" y="0"/>
                <a:chExt cx="3" cy="381"/>
              </a:xfrm>
            </p:grpSpPr>
            <p:sp>
              <p:nvSpPr>
                <p:cNvPr id="318499"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500"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501"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02"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03"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8504" name="Group 40"/>
            <p:cNvGrpSpPr/>
            <p:nvPr/>
          </p:nvGrpSpPr>
          <p:grpSpPr bwMode="auto">
            <a:xfrm>
              <a:off x="1914" y="11"/>
              <a:ext cx="3" cy="381"/>
              <a:chOff x="0" y="0"/>
              <a:chExt cx="3" cy="381"/>
            </a:xfrm>
          </p:grpSpPr>
          <p:grpSp>
            <p:nvGrpSpPr>
              <p:cNvPr id="318505" name="Group 41"/>
              <p:cNvGrpSpPr/>
              <p:nvPr/>
            </p:nvGrpSpPr>
            <p:grpSpPr bwMode="auto">
              <a:xfrm>
                <a:off x="0" y="0"/>
                <a:ext cx="3" cy="381"/>
                <a:chOff x="0" y="0"/>
                <a:chExt cx="3" cy="381"/>
              </a:xfrm>
            </p:grpSpPr>
            <p:sp>
              <p:nvSpPr>
                <p:cNvPr id="318506"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507"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508"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09"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8510" name="Group 46"/>
            <p:cNvGrpSpPr/>
            <p:nvPr/>
          </p:nvGrpSpPr>
          <p:grpSpPr bwMode="auto">
            <a:xfrm>
              <a:off x="3153" y="2514"/>
              <a:ext cx="547" cy="542"/>
              <a:chOff x="0" y="0"/>
              <a:chExt cx="1210" cy="1200"/>
            </a:xfrm>
          </p:grpSpPr>
          <p:sp>
            <p:nvSpPr>
              <p:cNvPr id="318511"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18512"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18513"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18514"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5"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6"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7"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8"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19"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0"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18521"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2"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3"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18524" name="Group 60"/>
            <p:cNvGrpSpPr/>
            <p:nvPr/>
          </p:nvGrpSpPr>
          <p:grpSpPr bwMode="auto">
            <a:xfrm>
              <a:off x="3352" y="1732"/>
              <a:ext cx="478" cy="1324"/>
              <a:chOff x="0" y="0"/>
              <a:chExt cx="1056" cy="2928"/>
            </a:xfrm>
          </p:grpSpPr>
          <p:grpSp>
            <p:nvGrpSpPr>
              <p:cNvPr id="318525" name="Group 61"/>
              <p:cNvGrpSpPr/>
              <p:nvPr/>
            </p:nvGrpSpPr>
            <p:grpSpPr bwMode="auto">
              <a:xfrm>
                <a:off x="0" y="0"/>
                <a:ext cx="1056" cy="2928"/>
                <a:chOff x="0" y="0"/>
                <a:chExt cx="1056" cy="2928"/>
              </a:xfrm>
            </p:grpSpPr>
            <p:sp>
              <p:nvSpPr>
                <p:cNvPr id="318526"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18527" name="Group 63"/>
                <p:cNvGrpSpPr/>
                <p:nvPr/>
              </p:nvGrpSpPr>
              <p:grpSpPr bwMode="auto">
                <a:xfrm>
                  <a:off x="0" y="1440"/>
                  <a:ext cx="768" cy="384"/>
                  <a:chOff x="0" y="0"/>
                  <a:chExt cx="768" cy="384"/>
                </a:xfrm>
              </p:grpSpPr>
              <p:sp>
                <p:nvSpPr>
                  <p:cNvPr id="318528"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9"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0"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1"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32"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3"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4"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18535"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6"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37"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18538" name="Group 74"/>
            <p:cNvGrpSpPr/>
            <p:nvPr/>
          </p:nvGrpSpPr>
          <p:grpSpPr bwMode="auto">
            <a:xfrm>
              <a:off x="3048" y="1732"/>
              <a:ext cx="514" cy="1324"/>
              <a:chOff x="0" y="0"/>
              <a:chExt cx="1136" cy="2928"/>
            </a:xfrm>
          </p:grpSpPr>
          <p:sp>
            <p:nvSpPr>
              <p:cNvPr id="318539" name="Rectangle 75"/>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18540" name="Rectangle 76"/>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18541" name="Line 77"/>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2" name="Line 78"/>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3" name="Line 79"/>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4" name="Line 80"/>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5" name="Line 81"/>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6" name="Line 82"/>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7" name="Line 83"/>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8" name="Line 84"/>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9" name="Line 85"/>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50" name="Line 86"/>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51" name="Rectangle 87"/>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8552" name="Rectangle 88"/>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8553" name="Rectangle 89"/>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8554" name="Rectangle 90"/>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18555" name="Rectangle 91"/>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18556" name="Rectangle 92"/>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18557" name="Rectangle 93"/>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18558" name="Rectangle 94"/>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18559" name="Line 95"/>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0" name="Line 96"/>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1" name="Line 97"/>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2" name="Line 98"/>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3" name="Rectangle 99"/>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18564" name="Line 100"/>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5" name="Line 101"/>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6" name="Line 102"/>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8567" name="Group 103"/>
            <p:cNvGrpSpPr/>
            <p:nvPr/>
          </p:nvGrpSpPr>
          <p:grpSpPr bwMode="auto">
            <a:xfrm>
              <a:off x="2427" y="2234"/>
              <a:ext cx="169" cy="190"/>
              <a:chOff x="0" y="0"/>
              <a:chExt cx="373" cy="418"/>
            </a:xfrm>
          </p:grpSpPr>
          <p:sp>
            <p:nvSpPr>
              <p:cNvPr id="318568" name="Line 104"/>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9" name="Text Box 105"/>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18570" name="Group 106"/>
            <p:cNvGrpSpPr/>
            <p:nvPr/>
          </p:nvGrpSpPr>
          <p:grpSpPr bwMode="auto">
            <a:xfrm>
              <a:off x="2653" y="2237"/>
              <a:ext cx="169" cy="189"/>
              <a:chOff x="0" y="0"/>
              <a:chExt cx="374" cy="416"/>
            </a:xfrm>
          </p:grpSpPr>
          <p:sp>
            <p:nvSpPr>
              <p:cNvPr id="318571" name="Line 107"/>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2" name="Text Box 108"/>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18573" name="Line 109"/>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4" name="Line 110"/>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8575" name="Group 111"/>
            <p:cNvGrpSpPr/>
            <p:nvPr/>
          </p:nvGrpSpPr>
          <p:grpSpPr bwMode="auto">
            <a:xfrm>
              <a:off x="1746" y="1667"/>
              <a:ext cx="456" cy="1151"/>
              <a:chOff x="0" y="0"/>
              <a:chExt cx="1008" cy="2544"/>
            </a:xfrm>
          </p:grpSpPr>
          <p:sp>
            <p:nvSpPr>
              <p:cNvPr id="318576" name="Rectangle 112"/>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18577" name="Line 113"/>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8" name="Line 114"/>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9" name="Rectangle 115"/>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18580" name="Line 116"/>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81" name="Rectangle 117"/>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18582" name="Rectangle 118"/>
            <p:cNvSpPr>
              <a:spLocks noChangeArrowheads="true"/>
            </p:cNvSpPr>
            <p:nvPr/>
          </p:nvSpPr>
          <p:spPr bwMode="auto">
            <a:xfrm>
              <a:off x="1104"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83" name="Rectangle 119"/>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8584" name="Rectangle 120"/>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8585" name="Rectangle 121"/>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8586" name="Rectangle 122"/>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8587" name="Rectangle 123"/>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8588" name="Rectangle 124"/>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8589" name="Rectangle 125"/>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8590" name="Rectangle 126"/>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8591" name="Rectangle 127"/>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8592" name="Rectangle 128"/>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8593" name="Rectangle 129"/>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8594" name="Rectangle 130"/>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8595" name="Rectangle 131"/>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8596" name="Rectangle 132"/>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8597" name="Rectangle 133"/>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8598" name="Rectangle 134"/>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8599" name="Rectangle 135"/>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8600" name="Rectangle 136"/>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8601" name="Rectangle 137"/>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8602" name="Line 138"/>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603" name="Rectangle 139"/>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8604" name="Rectangle 140"/>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8605" name="Rectangle 141"/>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8606" name="Rectangle 142"/>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8607" name="Line 143"/>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608" name="Line 144"/>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609" name="Line 145"/>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610" name="Rectangle 146"/>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8611" name="Rectangle 147"/>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8612" name="Rectangle 148"/>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8613" name="Rectangle 149"/>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8614" name="Rectangle 150"/>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8615" name="Rectangle 151"/>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8616" name="Rectangle 152"/>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18617" name="Rectangle 153"/>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8618" name="Rectangle 154"/>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8619" name="Rectangle 155"/>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8620" name="Rectangle 156"/>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8621" name="Rectangle 157"/>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18622" name="Rectangle 158"/>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8623" name="Rectangle 159"/>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18624" name="Group 160"/>
            <p:cNvGrpSpPr/>
            <p:nvPr/>
          </p:nvGrpSpPr>
          <p:grpSpPr bwMode="auto">
            <a:xfrm>
              <a:off x="144" y="531"/>
              <a:ext cx="4870" cy="2013"/>
              <a:chOff x="0" y="0"/>
              <a:chExt cx="4870" cy="2013"/>
            </a:xfrm>
          </p:grpSpPr>
          <p:sp>
            <p:nvSpPr>
              <p:cNvPr id="318625" name="Text Box 161"/>
              <p:cNvSpPr txBox="true">
                <a:spLocks noChangeArrowheads="true"/>
              </p:cNvSpPr>
              <p:nvPr/>
            </p:nvSpPr>
            <p:spPr bwMode="auto">
              <a:xfrm>
                <a:off x="0" y="0"/>
                <a:ext cx="4870" cy="8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latin typeface="Trebuchet MS" panose="020B0603020202020204" pitchFamily="34" charset="0"/>
                    <a:ea typeface="宋体" panose="02010600030101010101" pitchFamily="2" charset="-122"/>
                  </a:rPr>
                  <a:t>Drive: Wire delay</a:t>
                </a:r>
                <a:endParaRPr lang="en-US" altLang="zh-CN" sz="4000">
                  <a:latin typeface="Trebuchet MS" panose="020B0603020202020204" pitchFamily="34" charset="0"/>
                  <a:ea typeface="宋体" panose="02010600030101010101" pitchFamily="2" charset="-122"/>
                </a:endParaRPr>
              </a:p>
              <a:p>
                <a:r>
                  <a:rPr lang="en-US" altLang="zh-CN" sz="3600">
                    <a:latin typeface="Trebuchet MS" panose="020B0603020202020204" pitchFamily="34" charset="0"/>
                    <a:ea typeface="宋体" panose="02010600030101010101" pitchFamily="2" charset="-122"/>
                  </a:rPr>
                  <a:t>	Drive the uOPs to the allocator</a:t>
                </a:r>
                <a:endParaRPr lang="en-US" altLang="zh-CN" sz="3600">
                  <a:latin typeface="Trebuchet MS" panose="020B0603020202020204" pitchFamily="34" charset="0"/>
                  <a:ea typeface="宋体" panose="02010600030101010101" pitchFamily="2" charset="-122"/>
                </a:endParaRPr>
              </a:p>
            </p:txBody>
          </p:sp>
          <p:sp>
            <p:nvSpPr>
              <p:cNvPr id="318626" name="AutoShape 162"/>
              <p:cNvSpPr>
                <a:spLocks noChangeArrowheads="true"/>
              </p:cNvSpPr>
              <p:nvPr/>
            </p:nvSpPr>
            <p:spPr bwMode="auto">
              <a:xfrm rot="5400000">
                <a:off x="2172" y="1665"/>
                <a:ext cx="336" cy="360"/>
              </a:xfrm>
              <a:prstGeom prst="upArrow">
                <a:avLst>
                  <a:gd name="adj1" fmla="val 55361"/>
                  <a:gd name="adj2" fmla="val 36607"/>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p:cNvSpPr>
            <a:spLocks noGrp="true"/>
          </p:cNvSpPr>
          <p:nvPr>
            <p:ph type="dt" sz="half" idx="10"/>
          </p:nvPr>
        </p:nvSpPr>
        <p:spPr/>
        <p:txBody>
          <a:bodyPr/>
          <a:lstStyle/>
          <a:p>
            <a:fld id="{BE89FF67-04EA-49A6-AD4C-C0F679D28130}"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651" name="Rectangle 163"/>
          <p:cNvSpPr>
            <a:spLocks noGrp="true" noChangeArrowheads="true"/>
          </p:cNvSpPr>
          <p:nvPr>
            <p:ph type="title"/>
          </p:nvPr>
        </p:nvSpPr>
        <p:spPr/>
        <p:txBody>
          <a:bodyPr/>
          <a:lstStyle/>
          <a:p>
            <a:r>
              <a:rPr lang="en-US" altLang="zh-CN"/>
              <a:t>Hyper Pipelined Technology 4/13</a:t>
            </a:r>
            <a:endParaRPr lang="en-US" altLang="zh-CN"/>
          </a:p>
        </p:txBody>
      </p:sp>
      <p:sp>
        <p:nvSpPr>
          <p:cNvPr id="319490" name="Rectangle 2"/>
          <p:cNvSpPr>
            <a:spLocks noChangeArrowheads="true"/>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1" name="Rectangle 3"/>
          <p:cNvSpPr>
            <a:spLocks noChangeArrowheads="true"/>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2" name="Rectangle 4"/>
          <p:cNvSpPr>
            <a:spLocks noChangeArrowheads="true"/>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3" name="Rectangle 5"/>
          <p:cNvSpPr>
            <a:spLocks noChangeArrowheads="true"/>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4" name="Rectangle 6"/>
          <p:cNvSpPr>
            <a:spLocks noChangeArrowheads="true"/>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5" name="Rectangle 7"/>
          <p:cNvSpPr>
            <a:spLocks noChangeArrowheads="true"/>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6" name="Rectangle 8"/>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7" name="Rectangle 9"/>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9498" name="Group 10"/>
          <p:cNvGrpSpPr/>
          <p:nvPr/>
        </p:nvGrpSpPr>
        <p:grpSpPr bwMode="auto">
          <a:xfrm>
            <a:off x="228600" y="1628775"/>
            <a:ext cx="8688388" cy="4441825"/>
            <a:chOff x="0" y="0"/>
            <a:chExt cx="5473" cy="3056"/>
          </a:xfrm>
        </p:grpSpPr>
        <p:sp>
          <p:nvSpPr>
            <p:cNvPr id="319499"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19500"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1"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2"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3"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4"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5"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6"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7"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8"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09"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0"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1"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2"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3"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4"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9515" name="Group 27"/>
            <p:cNvGrpSpPr/>
            <p:nvPr/>
          </p:nvGrpSpPr>
          <p:grpSpPr bwMode="auto">
            <a:xfrm>
              <a:off x="279" y="6"/>
              <a:ext cx="3" cy="381"/>
              <a:chOff x="0" y="0"/>
              <a:chExt cx="3" cy="381"/>
            </a:xfrm>
          </p:grpSpPr>
          <p:grpSp>
            <p:nvGrpSpPr>
              <p:cNvPr id="319516" name="Group 28"/>
              <p:cNvGrpSpPr/>
              <p:nvPr/>
            </p:nvGrpSpPr>
            <p:grpSpPr bwMode="auto">
              <a:xfrm>
                <a:off x="0" y="0"/>
                <a:ext cx="3" cy="381"/>
                <a:chOff x="0" y="0"/>
                <a:chExt cx="3" cy="381"/>
              </a:xfrm>
            </p:grpSpPr>
            <p:sp>
              <p:nvSpPr>
                <p:cNvPr id="319517"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8"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19"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9520"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9521" name="Group 33"/>
            <p:cNvGrpSpPr/>
            <p:nvPr/>
          </p:nvGrpSpPr>
          <p:grpSpPr bwMode="auto">
            <a:xfrm>
              <a:off x="828" y="11"/>
              <a:ext cx="3" cy="381"/>
              <a:chOff x="0" y="0"/>
              <a:chExt cx="3" cy="381"/>
            </a:xfrm>
          </p:grpSpPr>
          <p:grpSp>
            <p:nvGrpSpPr>
              <p:cNvPr id="319522" name="Group 34"/>
              <p:cNvGrpSpPr/>
              <p:nvPr/>
            </p:nvGrpSpPr>
            <p:grpSpPr bwMode="auto">
              <a:xfrm>
                <a:off x="0" y="0"/>
                <a:ext cx="3" cy="381"/>
                <a:chOff x="0" y="0"/>
                <a:chExt cx="3" cy="381"/>
              </a:xfrm>
            </p:grpSpPr>
            <p:sp>
              <p:nvSpPr>
                <p:cNvPr id="319523"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24"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25"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9526"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9527"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9528" name="Group 40"/>
            <p:cNvGrpSpPr/>
            <p:nvPr/>
          </p:nvGrpSpPr>
          <p:grpSpPr bwMode="auto">
            <a:xfrm>
              <a:off x="1914" y="11"/>
              <a:ext cx="3" cy="381"/>
              <a:chOff x="0" y="0"/>
              <a:chExt cx="3" cy="381"/>
            </a:xfrm>
          </p:grpSpPr>
          <p:grpSp>
            <p:nvGrpSpPr>
              <p:cNvPr id="319529" name="Group 41"/>
              <p:cNvGrpSpPr/>
              <p:nvPr/>
            </p:nvGrpSpPr>
            <p:grpSpPr bwMode="auto">
              <a:xfrm>
                <a:off x="0" y="0"/>
                <a:ext cx="3" cy="381"/>
                <a:chOff x="0" y="0"/>
                <a:chExt cx="3" cy="381"/>
              </a:xfrm>
            </p:grpSpPr>
            <p:sp>
              <p:nvSpPr>
                <p:cNvPr id="319530"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31"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532"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9533"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9534" name="Group 46"/>
            <p:cNvGrpSpPr/>
            <p:nvPr/>
          </p:nvGrpSpPr>
          <p:grpSpPr bwMode="auto">
            <a:xfrm>
              <a:off x="3153" y="2514"/>
              <a:ext cx="547" cy="542"/>
              <a:chOff x="0" y="0"/>
              <a:chExt cx="1210" cy="1200"/>
            </a:xfrm>
          </p:grpSpPr>
          <p:sp>
            <p:nvSpPr>
              <p:cNvPr id="319535"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19536"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19537"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19538"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39"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0"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1"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2"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43"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4"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19545"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6"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7"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19548" name="Group 60"/>
            <p:cNvGrpSpPr/>
            <p:nvPr/>
          </p:nvGrpSpPr>
          <p:grpSpPr bwMode="auto">
            <a:xfrm>
              <a:off x="3352" y="1732"/>
              <a:ext cx="478" cy="1324"/>
              <a:chOff x="0" y="0"/>
              <a:chExt cx="1056" cy="2928"/>
            </a:xfrm>
          </p:grpSpPr>
          <p:grpSp>
            <p:nvGrpSpPr>
              <p:cNvPr id="319549" name="Group 61"/>
              <p:cNvGrpSpPr/>
              <p:nvPr/>
            </p:nvGrpSpPr>
            <p:grpSpPr bwMode="auto">
              <a:xfrm>
                <a:off x="0" y="0"/>
                <a:ext cx="1056" cy="2928"/>
                <a:chOff x="0" y="0"/>
                <a:chExt cx="1056" cy="2928"/>
              </a:xfrm>
            </p:grpSpPr>
            <p:sp>
              <p:nvSpPr>
                <p:cNvPr id="319550"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19551" name="Group 63"/>
                <p:cNvGrpSpPr/>
                <p:nvPr/>
              </p:nvGrpSpPr>
              <p:grpSpPr bwMode="auto">
                <a:xfrm>
                  <a:off x="0" y="1440"/>
                  <a:ext cx="768" cy="384"/>
                  <a:chOff x="0" y="0"/>
                  <a:chExt cx="768" cy="384"/>
                </a:xfrm>
              </p:grpSpPr>
              <p:sp>
                <p:nvSpPr>
                  <p:cNvPr id="319552"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3"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4"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5"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56"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7"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8"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19559"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0"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61"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19562" name="Group 74"/>
            <p:cNvGrpSpPr/>
            <p:nvPr/>
          </p:nvGrpSpPr>
          <p:grpSpPr bwMode="auto">
            <a:xfrm>
              <a:off x="3048" y="1732"/>
              <a:ext cx="514" cy="1324"/>
              <a:chOff x="0" y="0"/>
              <a:chExt cx="1136" cy="2928"/>
            </a:xfrm>
          </p:grpSpPr>
          <p:sp>
            <p:nvSpPr>
              <p:cNvPr id="319563" name="Rectangle 75"/>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19564" name="Rectangle 76"/>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19565" name="Line 77"/>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6" name="Line 78"/>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7" name="Line 79"/>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8" name="Line 80"/>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9" name="Line 81"/>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0" name="Line 82"/>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1" name="Line 83"/>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2" name="Line 84"/>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3" name="Line 85"/>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4" name="Line 86"/>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5" name="Rectangle 87"/>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9576" name="Rectangle 88"/>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9577" name="Rectangle 89"/>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19578" name="Rectangle 90"/>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19579" name="Rectangle 91"/>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19580" name="Rectangle 92"/>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19581" name="Rectangle 93"/>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19582" name="Rectangle 94"/>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19583" name="Line 95"/>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4" name="Line 96"/>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5" name="Line 97"/>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6" name="Line 98"/>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7" name="Rectangle 99"/>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19588" name="Line 100"/>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9" name="Line 101"/>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0" name="Line 102"/>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9591" name="Group 103"/>
            <p:cNvGrpSpPr/>
            <p:nvPr/>
          </p:nvGrpSpPr>
          <p:grpSpPr bwMode="auto">
            <a:xfrm>
              <a:off x="2427" y="2234"/>
              <a:ext cx="169" cy="190"/>
              <a:chOff x="0" y="0"/>
              <a:chExt cx="373" cy="418"/>
            </a:xfrm>
          </p:grpSpPr>
          <p:sp>
            <p:nvSpPr>
              <p:cNvPr id="319592" name="Line 104"/>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3" name="Text Box 105"/>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19594" name="Group 106"/>
            <p:cNvGrpSpPr/>
            <p:nvPr/>
          </p:nvGrpSpPr>
          <p:grpSpPr bwMode="auto">
            <a:xfrm>
              <a:off x="2653" y="2237"/>
              <a:ext cx="169" cy="189"/>
              <a:chOff x="0" y="0"/>
              <a:chExt cx="374" cy="416"/>
            </a:xfrm>
          </p:grpSpPr>
          <p:sp>
            <p:nvSpPr>
              <p:cNvPr id="319595" name="Line 107"/>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6" name="Text Box 108"/>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19597" name="Line 109"/>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8" name="Line 110"/>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9599" name="Group 111"/>
            <p:cNvGrpSpPr/>
            <p:nvPr/>
          </p:nvGrpSpPr>
          <p:grpSpPr bwMode="auto">
            <a:xfrm>
              <a:off x="1746" y="1667"/>
              <a:ext cx="456" cy="1151"/>
              <a:chOff x="0" y="0"/>
              <a:chExt cx="1008" cy="2544"/>
            </a:xfrm>
          </p:grpSpPr>
          <p:sp>
            <p:nvSpPr>
              <p:cNvPr id="319600" name="Rectangle 112"/>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19601" name="Line 113"/>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602" name="Line 114"/>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603" name="Rectangle 115"/>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19604" name="Line 116"/>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605" name="Rectangle 117"/>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sp>
          <p:nvSpPr>
            <p:cNvPr id="319606" name="Rectangle 118"/>
            <p:cNvSpPr>
              <a:spLocks noChangeArrowheads="true"/>
            </p:cNvSpPr>
            <p:nvPr/>
          </p:nvSpPr>
          <p:spPr bwMode="auto">
            <a:xfrm>
              <a:off x="1344" y="0"/>
              <a:ext cx="336"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607" name="Rectangle 119"/>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9608" name="Rectangle 120"/>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9609" name="Rectangle 121"/>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9610" name="Rectangle 122"/>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9611" name="Rectangle 123"/>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9612" name="Rectangle 124"/>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9613" name="Rectangle 125"/>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9614" name="Rectangle 126"/>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9615" name="Rectangle 127"/>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9616" name="Rectangle 128"/>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9617" name="Rectangle 129"/>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9618" name="Rectangle 130"/>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9619" name="Rectangle 131"/>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9620" name="Rectangle 132"/>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9621" name="Rectangle 133"/>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9622" name="Rectangle 134"/>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9623" name="Rectangle 135"/>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9624" name="Rectangle 136"/>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9625" name="Rectangle 137"/>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9626" name="Line 138"/>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627" name="Rectangle 139"/>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9628" name="Rectangle 140"/>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9629" name="Rectangle 141"/>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9630" name="Rectangle 142"/>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9631" name="Line 143"/>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632" name="Line 144"/>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633" name="Line 145"/>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9634" name="Rectangle 146"/>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9635" name="Rectangle 147"/>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9636" name="Rectangle 148"/>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9637" name="Rectangle 149"/>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9638" name="Rectangle 150"/>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9639" name="Rectangle 151"/>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9640" name="Rectangle 152"/>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19641" name="Rectangle 153"/>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9642" name="Rectangle 154"/>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9643" name="Rectangle 155"/>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9644" name="Rectangle 156"/>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9645" name="Rectangle 157"/>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19646" name="Rectangle 158"/>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9647" name="Rectangle 159"/>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19648" name="Group 160"/>
            <p:cNvGrpSpPr/>
            <p:nvPr/>
          </p:nvGrpSpPr>
          <p:grpSpPr bwMode="auto">
            <a:xfrm>
              <a:off x="144" y="544"/>
              <a:ext cx="5324" cy="2336"/>
              <a:chOff x="0" y="0"/>
              <a:chExt cx="5324" cy="2336"/>
            </a:xfrm>
          </p:grpSpPr>
          <p:sp>
            <p:nvSpPr>
              <p:cNvPr id="319649" name="Text Box 161"/>
              <p:cNvSpPr txBox="true">
                <a:spLocks noChangeArrowheads="true"/>
              </p:cNvSpPr>
              <p:nvPr/>
            </p:nvSpPr>
            <p:spPr bwMode="auto">
              <a:xfrm>
                <a:off x="0" y="0"/>
                <a:ext cx="5324"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Alloc: Allocate</a:t>
                </a:r>
                <a:endParaRPr lang="en-US" altLang="zh-CN" sz="28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Allocate resources required for execution.  The</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resources include Load buffers, Store buffers, etc..</a:t>
                </a:r>
                <a:endParaRPr lang="en-US" altLang="zh-CN" sz="2400">
                  <a:latin typeface="Trebuchet MS" panose="020B0603020202020204" pitchFamily="34" charset="0"/>
                  <a:ea typeface="宋体" panose="02010600030101010101" pitchFamily="2" charset="-122"/>
                </a:endParaRPr>
              </a:p>
            </p:txBody>
          </p:sp>
          <p:sp>
            <p:nvSpPr>
              <p:cNvPr id="319650" name="Rectangle 162"/>
              <p:cNvSpPr>
                <a:spLocks noChangeArrowheads="true"/>
              </p:cNvSpPr>
              <p:nvPr/>
            </p:nvSpPr>
            <p:spPr bwMode="auto">
              <a:xfrm rot="16200000">
                <a:off x="2019" y="1716"/>
                <a:ext cx="993" cy="240"/>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grpSp>
      </p:grpSp>
      <p:sp>
        <p:nvSpPr>
          <p:cNvPr id="2" name="日期占位符 1"/>
          <p:cNvSpPr>
            <a:spLocks noGrp="true"/>
          </p:cNvSpPr>
          <p:nvPr>
            <p:ph type="dt" sz="half" idx="10"/>
          </p:nvPr>
        </p:nvSpPr>
        <p:spPr/>
        <p:txBody>
          <a:bodyPr/>
          <a:lstStyle/>
          <a:p>
            <a:fld id="{A6AAE27D-B6BB-412A-8484-257551597346}"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677" name="Rectangle 165"/>
          <p:cNvSpPr>
            <a:spLocks noGrp="true" noChangeArrowheads="true"/>
          </p:cNvSpPr>
          <p:nvPr>
            <p:ph type="title"/>
          </p:nvPr>
        </p:nvSpPr>
        <p:spPr/>
        <p:txBody>
          <a:bodyPr/>
          <a:lstStyle/>
          <a:p>
            <a:r>
              <a:rPr lang="en-US" altLang="zh-CN"/>
              <a:t>Hyper Pipelined Technology 5/13</a:t>
            </a:r>
            <a:endParaRPr lang="en-US" altLang="zh-CN"/>
          </a:p>
        </p:txBody>
      </p:sp>
      <p:sp>
        <p:nvSpPr>
          <p:cNvPr id="320514" name="Rectangle 2"/>
          <p:cNvSpPr>
            <a:spLocks noChangeArrowheads="true"/>
          </p:cNvSpPr>
          <p:nvPr/>
        </p:nvSpPr>
        <p:spPr bwMode="auto">
          <a:xfrm>
            <a:off x="6943725" y="25987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5" name="Rectangle 3"/>
          <p:cNvSpPr>
            <a:spLocks noChangeArrowheads="true"/>
          </p:cNvSpPr>
          <p:nvPr/>
        </p:nvSpPr>
        <p:spPr bwMode="auto">
          <a:xfrm>
            <a:off x="1084263" y="25987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6" name="Rectangle 4"/>
          <p:cNvSpPr>
            <a:spLocks noChangeArrowheads="true"/>
          </p:cNvSpPr>
          <p:nvPr/>
        </p:nvSpPr>
        <p:spPr bwMode="auto">
          <a:xfrm>
            <a:off x="1920875" y="25987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7" name="Rectangle 5"/>
          <p:cNvSpPr>
            <a:spLocks noChangeArrowheads="true"/>
          </p:cNvSpPr>
          <p:nvPr/>
        </p:nvSpPr>
        <p:spPr bwMode="auto">
          <a:xfrm>
            <a:off x="6108700" y="25987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8" name="Rectangle 6"/>
          <p:cNvSpPr>
            <a:spLocks noChangeArrowheads="true"/>
          </p:cNvSpPr>
          <p:nvPr/>
        </p:nvSpPr>
        <p:spPr bwMode="auto">
          <a:xfrm>
            <a:off x="1624013" y="13223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9" name="Rectangle 7"/>
          <p:cNvSpPr>
            <a:spLocks noChangeArrowheads="true"/>
          </p:cNvSpPr>
          <p:nvPr/>
        </p:nvSpPr>
        <p:spPr bwMode="auto">
          <a:xfrm>
            <a:off x="4556125" y="13223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20" name="Rectangle 8"/>
          <p:cNvSpPr>
            <a:spLocks noChangeArrowheads="true"/>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21" name="Rectangle 9"/>
          <p:cNvSpPr>
            <a:spLocks noChangeArrowheads="true"/>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0522" name="Group 10"/>
          <p:cNvGrpSpPr/>
          <p:nvPr/>
        </p:nvGrpSpPr>
        <p:grpSpPr bwMode="auto">
          <a:xfrm>
            <a:off x="228600" y="1628775"/>
            <a:ext cx="8688388" cy="4441825"/>
            <a:chOff x="0" y="0"/>
            <a:chExt cx="5473" cy="3056"/>
          </a:xfrm>
        </p:grpSpPr>
        <p:sp>
          <p:nvSpPr>
            <p:cNvPr id="320523" name="Rectangle 11"/>
            <p:cNvSpPr>
              <a:spLocks noChangeArrowheads="true"/>
            </p:cNvSpPr>
            <p:nvPr/>
          </p:nvSpPr>
          <p:spPr bwMode="auto">
            <a:xfrm>
              <a:off x="0" y="6"/>
              <a:ext cx="5473" cy="38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bg2"/>
              </a:solidFill>
              <a:miter lim="800000"/>
            </a:ln>
          </p:spPr>
          <p:txBody>
            <a:bodyPr/>
            <a:lstStyle/>
            <a:p>
              <a:endParaRPr lang="zh-CN" altLang="en-US"/>
            </a:p>
          </p:txBody>
        </p:sp>
        <p:sp>
          <p:nvSpPr>
            <p:cNvPr id="320524" name="Line 12"/>
            <p:cNvSpPr>
              <a:spLocks noChangeShapeType="true"/>
            </p:cNvSpPr>
            <p:nvPr/>
          </p:nvSpPr>
          <p:spPr bwMode="auto">
            <a:xfrm>
              <a:off x="55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5" name="Line 13"/>
            <p:cNvSpPr>
              <a:spLocks noChangeShapeType="true"/>
            </p:cNvSpPr>
            <p:nvPr/>
          </p:nvSpPr>
          <p:spPr bwMode="auto">
            <a:xfrm>
              <a:off x="1099"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6" name="Line 14"/>
            <p:cNvSpPr>
              <a:spLocks noChangeShapeType="true"/>
            </p:cNvSpPr>
            <p:nvPr/>
          </p:nvSpPr>
          <p:spPr bwMode="auto">
            <a:xfrm>
              <a:off x="1644"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7" name="Line 15"/>
            <p:cNvSpPr>
              <a:spLocks noChangeShapeType="true"/>
            </p:cNvSpPr>
            <p:nvPr/>
          </p:nvSpPr>
          <p:spPr bwMode="auto">
            <a:xfrm>
              <a:off x="2190"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8" name="Line 16"/>
            <p:cNvSpPr>
              <a:spLocks noChangeShapeType="true"/>
            </p:cNvSpPr>
            <p:nvPr/>
          </p:nvSpPr>
          <p:spPr bwMode="auto">
            <a:xfrm>
              <a:off x="24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9" name="Line 17"/>
            <p:cNvSpPr>
              <a:spLocks noChangeShapeType="true"/>
            </p:cNvSpPr>
            <p:nvPr/>
          </p:nvSpPr>
          <p:spPr bwMode="auto">
            <a:xfrm>
              <a:off x="273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0" name="Line 18"/>
            <p:cNvSpPr>
              <a:spLocks noChangeShapeType="true"/>
            </p:cNvSpPr>
            <p:nvPr/>
          </p:nvSpPr>
          <p:spPr bwMode="auto">
            <a:xfrm>
              <a:off x="3007"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1" name="Line 19"/>
            <p:cNvSpPr>
              <a:spLocks noChangeShapeType="true"/>
            </p:cNvSpPr>
            <p:nvPr/>
          </p:nvSpPr>
          <p:spPr bwMode="auto">
            <a:xfrm>
              <a:off x="3287" y="5"/>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2" name="Line 20"/>
            <p:cNvSpPr>
              <a:spLocks noChangeShapeType="true"/>
            </p:cNvSpPr>
            <p:nvPr/>
          </p:nvSpPr>
          <p:spPr bwMode="auto">
            <a:xfrm>
              <a:off x="3552"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3" name="Line 21"/>
            <p:cNvSpPr>
              <a:spLocks noChangeShapeType="true"/>
            </p:cNvSpPr>
            <p:nvPr/>
          </p:nvSpPr>
          <p:spPr bwMode="auto">
            <a:xfrm>
              <a:off x="3824"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4" name="Line 22"/>
            <p:cNvSpPr>
              <a:spLocks noChangeShapeType="true"/>
            </p:cNvSpPr>
            <p:nvPr/>
          </p:nvSpPr>
          <p:spPr bwMode="auto">
            <a:xfrm>
              <a:off x="4089" y="0"/>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5" name="Line 23"/>
            <p:cNvSpPr>
              <a:spLocks noChangeShapeType="true"/>
            </p:cNvSpPr>
            <p:nvPr/>
          </p:nvSpPr>
          <p:spPr bwMode="auto">
            <a:xfrm>
              <a:off x="436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6" name="Line 24"/>
            <p:cNvSpPr>
              <a:spLocks noChangeShapeType="true"/>
            </p:cNvSpPr>
            <p:nvPr/>
          </p:nvSpPr>
          <p:spPr bwMode="auto">
            <a:xfrm>
              <a:off x="4631" y="3"/>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7" name="Line 25"/>
            <p:cNvSpPr>
              <a:spLocks noChangeShapeType="true"/>
            </p:cNvSpPr>
            <p:nvPr/>
          </p:nvSpPr>
          <p:spPr bwMode="auto">
            <a:xfrm>
              <a:off x="4895"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8" name="Line 26"/>
            <p:cNvSpPr>
              <a:spLocks noChangeShapeType="true"/>
            </p:cNvSpPr>
            <p:nvPr/>
          </p:nvSpPr>
          <p:spPr bwMode="auto">
            <a:xfrm>
              <a:off x="5171" y="6"/>
              <a:ext cx="1"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0539" name="Group 27"/>
            <p:cNvGrpSpPr/>
            <p:nvPr/>
          </p:nvGrpSpPr>
          <p:grpSpPr bwMode="auto">
            <a:xfrm>
              <a:off x="279" y="6"/>
              <a:ext cx="3" cy="381"/>
              <a:chOff x="0" y="0"/>
              <a:chExt cx="3" cy="381"/>
            </a:xfrm>
          </p:grpSpPr>
          <p:grpSp>
            <p:nvGrpSpPr>
              <p:cNvPr id="320540" name="Group 28"/>
              <p:cNvGrpSpPr/>
              <p:nvPr/>
            </p:nvGrpSpPr>
            <p:grpSpPr bwMode="auto">
              <a:xfrm>
                <a:off x="0" y="0"/>
                <a:ext cx="3" cy="381"/>
                <a:chOff x="0" y="0"/>
                <a:chExt cx="3" cy="381"/>
              </a:xfrm>
            </p:grpSpPr>
            <p:sp>
              <p:nvSpPr>
                <p:cNvPr id="320541" name="Line 29"/>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2" name="Line 30"/>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3" name="Line 31"/>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0544" name="Line 32"/>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0545" name="Group 33"/>
            <p:cNvGrpSpPr/>
            <p:nvPr/>
          </p:nvGrpSpPr>
          <p:grpSpPr bwMode="auto">
            <a:xfrm>
              <a:off x="828" y="11"/>
              <a:ext cx="3" cy="381"/>
              <a:chOff x="0" y="0"/>
              <a:chExt cx="3" cy="381"/>
            </a:xfrm>
          </p:grpSpPr>
          <p:grpSp>
            <p:nvGrpSpPr>
              <p:cNvPr id="320546" name="Group 34"/>
              <p:cNvGrpSpPr/>
              <p:nvPr/>
            </p:nvGrpSpPr>
            <p:grpSpPr bwMode="auto">
              <a:xfrm>
                <a:off x="0" y="0"/>
                <a:ext cx="3" cy="381"/>
                <a:chOff x="0" y="0"/>
                <a:chExt cx="3" cy="381"/>
              </a:xfrm>
            </p:grpSpPr>
            <p:sp>
              <p:nvSpPr>
                <p:cNvPr id="320547" name="Line 35"/>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8" name="Line 36"/>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9" name="Line 37"/>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0550" name="Line 38"/>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0551" name="Line 39"/>
            <p:cNvSpPr>
              <a:spLocks noChangeShapeType="true"/>
            </p:cNvSpPr>
            <p:nvPr/>
          </p:nvSpPr>
          <p:spPr bwMode="auto">
            <a:xfrm>
              <a:off x="1371" y="6"/>
              <a:ext cx="0" cy="3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0552" name="Group 40"/>
            <p:cNvGrpSpPr/>
            <p:nvPr/>
          </p:nvGrpSpPr>
          <p:grpSpPr bwMode="auto">
            <a:xfrm>
              <a:off x="1914" y="11"/>
              <a:ext cx="3" cy="381"/>
              <a:chOff x="0" y="0"/>
              <a:chExt cx="3" cy="381"/>
            </a:xfrm>
          </p:grpSpPr>
          <p:grpSp>
            <p:nvGrpSpPr>
              <p:cNvPr id="320553" name="Group 41"/>
              <p:cNvGrpSpPr/>
              <p:nvPr/>
            </p:nvGrpSpPr>
            <p:grpSpPr bwMode="auto">
              <a:xfrm>
                <a:off x="0" y="0"/>
                <a:ext cx="3" cy="381"/>
                <a:chOff x="0" y="0"/>
                <a:chExt cx="3" cy="381"/>
              </a:xfrm>
            </p:grpSpPr>
            <p:sp>
              <p:nvSpPr>
                <p:cNvPr id="320554" name="Line 42"/>
                <p:cNvSpPr>
                  <a:spLocks noChangeShapeType="true"/>
                </p:cNvSpPr>
                <p:nvPr/>
              </p:nvSpPr>
              <p:spPr bwMode="auto">
                <a:xfrm>
                  <a:off x="3" y="0"/>
                  <a:ext cx="0" cy="20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55" name="Line 43"/>
                <p:cNvSpPr>
                  <a:spLocks noChangeShapeType="true"/>
                </p:cNvSpPr>
                <p:nvPr/>
              </p:nvSpPr>
              <p:spPr bwMode="auto">
                <a:xfrm>
                  <a:off x="3" y="380"/>
                  <a:ext cx="0"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56" name="Line 44"/>
                <p:cNvSpPr>
                  <a:spLocks noChangeShapeType="true"/>
                </p:cNvSpPr>
                <p:nvPr/>
              </p:nvSpPr>
              <p:spPr bwMode="auto">
                <a:xfrm>
                  <a:off x="0" y="321"/>
                  <a:ext cx="0" cy="5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0557" name="Line 45"/>
              <p:cNvSpPr>
                <a:spLocks noChangeShapeType="true"/>
              </p:cNvSpPr>
              <p:nvPr/>
            </p:nvSpPr>
            <p:spPr bwMode="auto">
              <a:xfrm>
                <a:off x="3" y="0"/>
                <a:ext cx="0" cy="1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0558" name="Group 46"/>
            <p:cNvGrpSpPr/>
            <p:nvPr/>
          </p:nvGrpSpPr>
          <p:grpSpPr bwMode="auto">
            <a:xfrm>
              <a:off x="3153" y="2514"/>
              <a:ext cx="547" cy="542"/>
              <a:chOff x="0" y="0"/>
              <a:chExt cx="1210" cy="1200"/>
            </a:xfrm>
          </p:grpSpPr>
          <p:sp>
            <p:nvSpPr>
              <p:cNvPr id="320559" name="Rectangle 47"/>
              <p:cNvSpPr>
                <a:spLocks noChangeArrowheads="true"/>
              </p:cNvSpPr>
              <p:nvPr/>
            </p:nvSpPr>
            <p:spPr bwMode="auto">
              <a:xfrm rot="16200000">
                <a:off x="-278" y="480"/>
                <a:ext cx="1200"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endParaRPr lang="en-US" altLang="zh-CN" sz="1200">
                  <a:effectLst>
                    <a:outerShdw blurRad="38100" dist="38100" dir="2700000" algn="tl">
                      <a:srgbClr val="FFFFFF"/>
                    </a:outerShdw>
                  </a:effectLst>
                  <a:ea typeface="宋体" panose="02010600030101010101" pitchFamily="2" charset="-122"/>
                </a:endParaRPr>
              </a:p>
            </p:txBody>
          </p:sp>
          <p:sp>
            <p:nvSpPr>
              <p:cNvPr id="320560" name="Rectangle 48"/>
              <p:cNvSpPr>
                <a:spLocks noChangeArrowheads="true"/>
              </p:cNvSpPr>
              <p:nvPr/>
            </p:nvSpPr>
            <p:spPr bwMode="auto">
              <a:xfrm>
                <a:off x="646" y="662"/>
                <a:ext cx="458" cy="53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endParaRPr lang="en-US" altLang="zh-CN" sz="1200">
                  <a:effectLst>
                    <a:outerShdw blurRad="38100" dist="38100" dir="2700000" algn="tl">
                      <a:srgbClr val="FFFFFF"/>
                    </a:outerShdw>
                  </a:effectLst>
                  <a:ea typeface="宋体" panose="02010600030101010101" pitchFamily="2" charset="-122"/>
                </a:endParaRPr>
              </a:p>
            </p:txBody>
          </p:sp>
          <p:sp>
            <p:nvSpPr>
              <p:cNvPr id="320561" name="Rectangle 49"/>
              <p:cNvSpPr>
                <a:spLocks noChangeArrowheads="true"/>
              </p:cNvSpPr>
              <p:nvPr/>
            </p:nvSpPr>
            <p:spPr bwMode="auto">
              <a:xfrm>
                <a:off x="641" y="254"/>
                <a:ext cx="477" cy="31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endParaRPr lang="en-US" altLang="zh-CN" sz="1200">
                  <a:effectLst>
                    <a:outerShdw blurRad="38100" dist="38100" dir="2700000" algn="tl">
                      <a:srgbClr val="FFFFFF"/>
                    </a:outerShdw>
                  </a:effectLst>
                  <a:ea typeface="宋体" panose="02010600030101010101" pitchFamily="2" charset="-122"/>
                </a:endParaRPr>
              </a:p>
            </p:txBody>
          </p:sp>
          <p:sp>
            <p:nvSpPr>
              <p:cNvPr id="320562" name="Line 50"/>
              <p:cNvSpPr>
                <a:spLocks noChangeShapeType="true"/>
              </p:cNvSpPr>
              <p:nvPr/>
            </p:nvSpPr>
            <p:spPr bwMode="auto">
              <a:xfrm rot="16200000" flipH="true">
                <a:off x="100" y="339"/>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3" name="Line 51"/>
              <p:cNvSpPr>
                <a:spLocks noChangeShapeType="true"/>
              </p:cNvSpPr>
              <p:nvPr/>
            </p:nvSpPr>
            <p:spPr bwMode="auto">
              <a:xfrm rot="16200000" flipH="true">
                <a:off x="96" y="863"/>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4" name="Line 52"/>
              <p:cNvSpPr>
                <a:spLocks noChangeShapeType="true"/>
              </p:cNvSpPr>
              <p:nvPr/>
            </p:nvSpPr>
            <p:spPr bwMode="auto">
              <a:xfrm rot="16200000" flipH="true">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5" name="Line 53"/>
              <p:cNvSpPr>
                <a:spLocks noChangeShapeType="true"/>
              </p:cNvSpPr>
              <p:nvPr/>
            </p:nvSpPr>
            <p:spPr bwMode="auto">
              <a:xfrm rot="5400000" flipH="true" flipV="true">
                <a:off x="1159" y="383"/>
                <a:ext cx="1" cy="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6" name="Line 54"/>
              <p:cNvSpPr>
                <a:spLocks noChangeShapeType="true"/>
              </p:cNvSpPr>
              <p:nvPr/>
            </p:nvSpPr>
            <p:spPr bwMode="auto">
              <a:xfrm rot="16200000" flipH="true">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67" name="Line 55"/>
            <p:cNvSpPr>
              <a:spLocks noChangeShapeType="true"/>
            </p:cNvSpPr>
            <p:nvPr/>
          </p:nvSpPr>
          <p:spPr bwMode="auto">
            <a:xfrm flipV="true">
              <a:off x="3765" y="1602"/>
              <a:ext cx="0" cy="131"/>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8" name="Rectangle 56"/>
            <p:cNvSpPr>
              <a:spLocks noChangeArrowheads="true"/>
            </p:cNvSpPr>
            <p:nvPr/>
          </p:nvSpPr>
          <p:spPr bwMode="auto">
            <a:xfrm rot="16200000">
              <a:off x="1140" y="1876"/>
              <a:ext cx="801" cy="113"/>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endParaRPr lang="en-US" altLang="zh-CN" sz="1200">
                <a:effectLst>
                  <a:outerShdw blurRad="38100" dist="38100" dir="2700000" algn="tl">
                    <a:srgbClr val="FFFFFF"/>
                  </a:outerShdw>
                </a:effectLst>
                <a:ea typeface="宋体" panose="02010600030101010101" pitchFamily="2" charset="-122"/>
              </a:endParaRPr>
            </a:p>
          </p:txBody>
        </p:sp>
        <p:sp>
          <p:nvSpPr>
            <p:cNvPr id="320569" name="Line 57"/>
            <p:cNvSpPr>
              <a:spLocks noChangeShapeType="true"/>
            </p:cNvSpPr>
            <p:nvPr/>
          </p:nvSpPr>
          <p:spPr bwMode="auto">
            <a:xfrm>
              <a:off x="3570" y="1602"/>
              <a:ext cx="195" cy="0"/>
            </a:xfrm>
            <a:prstGeom prst="line">
              <a:avLst/>
            </a:prstGeom>
            <a:noFill/>
            <a:ln w="12700">
              <a:solidFill>
                <a:schemeClr val="accent2"/>
              </a:solidFill>
              <a:round/>
              <a:head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0" name="Line 58"/>
            <p:cNvSpPr>
              <a:spLocks noChangeShapeType="true"/>
            </p:cNvSpPr>
            <p:nvPr/>
          </p:nvSpPr>
          <p:spPr bwMode="auto">
            <a:xfrm flipH="true">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1" name="Rectangle 59"/>
            <p:cNvSpPr>
              <a:spLocks noChangeArrowheads="true"/>
            </p:cNvSpPr>
            <p:nvPr/>
          </p:nvSpPr>
          <p:spPr bwMode="auto">
            <a:xfrm>
              <a:off x="1746" y="1537"/>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0572" name="Group 60"/>
            <p:cNvGrpSpPr/>
            <p:nvPr/>
          </p:nvGrpSpPr>
          <p:grpSpPr bwMode="auto">
            <a:xfrm>
              <a:off x="3352" y="1732"/>
              <a:ext cx="478" cy="1324"/>
              <a:chOff x="0" y="0"/>
              <a:chExt cx="1056" cy="2928"/>
            </a:xfrm>
          </p:grpSpPr>
          <p:grpSp>
            <p:nvGrpSpPr>
              <p:cNvPr id="320573" name="Group 61"/>
              <p:cNvGrpSpPr/>
              <p:nvPr/>
            </p:nvGrpSpPr>
            <p:grpSpPr bwMode="auto">
              <a:xfrm>
                <a:off x="0" y="0"/>
                <a:ext cx="1056" cy="2928"/>
                <a:chOff x="0" y="0"/>
                <a:chExt cx="1056" cy="2928"/>
              </a:xfrm>
            </p:grpSpPr>
            <p:sp>
              <p:nvSpPr>
                <p:cNvPr id="320574" name="Rectangle 62"/>
                <p:cNvSpPr>
                  <a:spLocks noChangeArrowheads="true"/>
                </p:cNvSpPr>
                <p:nvPr/>
              </p:nvSpPr>
              <p:spPr bwMode="auto">
                <a:xfrm rot="16200000">
                  <a:off x="-552" y="1320"/>
                  <a:ext cx="2928"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endParaRPr lang="en-US" altLang="zh-CN" sz="1200">
                    <a:effectLst>
                      <a:outerShdw blurRad="38100" dist="38100" dir="2700000" algn="tl">
                        <a:srgbClr val="FFFFFF"/>
                      </a:outerShdw>
                    </a:effectLst>
                    <a:ea typeface="宋体" panose="02010600030101010101" pitchFamily="2" charset="-122"/>
                  </a:endParaRPr>
                </a:p>
              </p:txBody>
            </p:sp>
            <p:grpSp>
              <p:nvGrpSpPr>
                <p:cNvPr id="320575" name="Group 63"/>
                <p:cNvGrpSpPr/>
                <p:nvPr/>
              </p:nvGrpSpPr>
              <p:grpSpPr bwMode="auto">
                <a:xfrm>
                  <a:off x="0" y="1440"/>
                  <a:ext cx="768" cy="384"/>
                  <a:chOff x="0" y="0"/>
                  <a:chExt cx="768" cy="384"/>
                </a:xfrm>
              </p:grpSpPr>
              <p:sp>
                <p:nvSpPr>
                  <p:cNvPr id="320576" name="Line 64"/>
                  <p:cNvSpPr>
                    <a:spLocks noChangeShapeType="true"/>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7" name="Line 65"/>
                  <p:cNvSpPr>
                    <a:spLocks noChangeShapeType="true"/>
                  </p:cNvSpPr>
                  <p:nvPr/>
                </p:nvSpPr>
                <p:spPr bwMode="auto">
                  <a:xfrm flipH="true">
                    <a:off x="0" y="0"/>
                    <a:ext cx="144"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8" name="Line 66"/>
                  <p:cNvSpPr>
                    <a:spLocks noChangeShapeType="true"/>
                  </p:cNvSpPr>
                  <p:nvPr/>
                </p:nvSpPr>
                <p:spPr bwMode="auto">
                  <a:xfrm flipH="true">
                    <a:off x="3" y="384"/>
                    <a:ext cx="141" cy="0"/>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9" name="Line 67"/>
                  <p:cNvSpPr>
                    <a:spLocks noChangeShapeType="true"/>
                  </p:cNvSpPr>
                  <p:nvPr/>
                </p:nvSpPr>
                <p:spPr bwMode="auto">
                  <a:xfrm>
                    <a:off x="144" y="0"/>
                    <a:ext cx="0" cy="384"/>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80" name="Line 68"/>
                <p:cNvSpPr>
                  <a:spLocks noChangeShapeType="true"/>
                </p:cNvSpPr>
                <p:nvPr/>
              </p:nvSpPr>
              <p:spPr bwMode="auto">
                <a:xfrm rot="16200000" flipH="true">
                  <a:off x="612" y="260"/>
                  <a:ext cx="0" cy="29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1" name="Line 69"/>
                <p:cNvSpPr>
                  <a:spLocks noChangeShapeType="true"/>
                </p:cNvSpPr>
                <p:nvPr/>
              </p:nvSpPr>
              <p:spPr bwMode="auto">
                <a:xfrm rot="16200000" flipH="true">
                  <a:off x="619" y="-49"/>
                  <a:ext cx="0" cy="306"/>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2" name="Rectangle 70"/>
                <p:cNvSpPr>
                  <a:spLocks noChangeArrowheads="true"/>
                </p:cNvSpPr>
                <p:nvPr/>
              </p:nvSpPr>
              <p:spPr bwMode="auto">
                <a:xfrm>
                  <a:off x="198" y="1"/>
                  <a:ext cx="322" cy="245"/>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sp>
              <p:nvSpPr>
                <p:cNvPr id="320583" name="Line 71"/>
                <p:cNvSpPr>
                  <a:spLocks noChangeShapeType="true"/>
                </p:cNvSpPr>
                <p:nvPr/>
              </p:nvSpPr>
              <p:spPr bwMode="auto">
                <a:xfrm rot="16200000" flipH="true">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4" name="Line 72"/>
                <p:cNvSpPr>
                  <a:spLocks noChangeShapeType="true"/>
                </p:cNvSpPr>
                <p:nvPr/>
              </p:nvSpPr>
              <p:spPr bwMode="auto">
                <a:xfrm rot="16200000" flipH="true">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85" name="Rectangle 73"/>
              <p:cNvSpPr>
                <a:spLocks noChangeArrowheads="true"/>
              </p:cNvSpPr>
              <p:nvPr/>
            </p:nvSpPr>
            <p:spPr bwMode="auto">
              <a:xfrm>
                <a:off x="194" y="286"/>
                <a:ext cx="331" cy="237"/>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endParaRPr lang="en-US" altLang="zh-CN" sz="1000">
                  <a:effectLst>
                    <a:outerShdw blurRad="38100" dist="38100" dir="2700000" algn="tl">
                      <a:srgbClr val="FFFFFF"/>
                    </a:outerShdw>
                  </a:effectLst>
                  <a:ea typeface="宋体" panose="02010600030101010101" pitchFamily="2" charset="-122"/>
                </a:endParaRPr>
              </a:p>
            </p:txBody>
          </p:sp>
        </p:grpSp>
        <p:grpSp>
          <p:nvGrpSpPr>
            <p:cNvPr id="320586" name="Group 74"/>
            <p:cNvGrpSpPr/>
            <p:nvPr/>
          </p:nvGrpSpPr>
          <p:grpSpPr bwMode="auto">
            <a:xfrm>
              <a:off x="3048" y="1732"/>
              <a:ext cx="514" cy="1324"/>
              <a:chOff x="0" y="0"/>
              <a:chExt cx="1136" cy="2928"/>
            </a:xfrm>
          </p:grpSpPr>
          <p:sp>
            <p:nvSpPr>
              <p:cNvPr id="320587" name="Rectangle 75"/>
              <p:cNvSpPr>
                <a:spLocks noChangeArrowheads="true"/>
              </p:cNvSpPr>
              <p:nvPr/>
            </p:nvSpPr>
            <p:spPr bwMode="auto">
              <a:xfrm rot="16200000">
                <a:off x="-1344" y="1344"/>
                <a:ext cx="2928"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endParaRPr lang="en-US" altLang="zh-CN" sz="1200">
                  <a:effectLst>
                    <a:outerShdw blurRad="38100" dist="38100" dir="2700000" algn="tl">
                      <a:srgbClr val="FFFFFF"/>
                    </a:outerShdw>
                  </a:effectLst>
                  <a:ea typeface="宋体" panose="02010600030101010101" pitchFamily="2" charset="-122"/>
                </a:endParaRPr>
              </a:p>
            </p:txBody>
          </p:sp>
          <p:sp>
            <p:nvSpPr>
              <p:cNvPr id="320588" name="Rectangle 76"/>
              <p:cNvSpPr>
                <a:spLocks noChangeArrowheads="true"/>
              </p:cNvSpPr>
              <p:nvPr/>
            </p:nvSpPr>
            <p:spPr bwMode="auto">
              <a:xfrm rot="16200000">
                <a:off x="-216" y="648"/>
                <a:ext cx="1536" cy="24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endParaRPr lang="en-US" altLang="zh-CN" sz="1200">
                  <a:effectLst>
                    <a:outerShdw blurRad="38100" dist="38100" dir="2700000" algn="tl">
                      <a:srgbClr val="FFFFFF"/>
                    </a:outerShdw>
                  </a:effectLst>
                  <a:ea typeface="宋体" panose="02010600030101010101" pitchFamily="2" charset="-122"/>
                </a:endParaRPr>
              </a:p>
            </p:txBody>
          </p:sp>
          <p:sp>
            <p:nvSpPr>
              <p:cNvPr id="320589" name="Line 77"/>
              <p:cNvSpPr>
                <a:spLocks noChangeShapeType="true"/>
              </p:cNvSpPr>
              <p:nvPr/>
            </p:nvSpPr>
            <p:spPr bwMode="auto">
              <a:xfrm rot="16200000" flipH="true">
                <a:off x="338" y="122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0" name="Line 78"/>
              <p:cNvSpPr>
                <a:spLocks noChangeShapeType="true"/>
              </p:cNvSpPr>
              <p:nvPr/>
            </p:nvSpPr>
            <p:spPr bwMode="auto">
              <a:xfrm rot="16200000" flipH="true">
                <a:off x="342" y="98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1" name="Line 79"/>
              <p:cNvSpPr>
                <a:spLocks noChangeShapeType="true"/>
              </p:cNvSpPr>
              <p:nvPr/>
            </p:nvSpPr>
            <p:spPr bwMode="auto">
              <a:xfrm rot="16200000" flipH="true">
                <a:off x="338" y="76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2" name="Line 80"/>
              <p:cNvSpPr>
                <a:spLocks noChangeShapeType="true"/>
              </p:cNvSpPr>
              <p:nvPr/>
            </p:nvSpPr>
            <p:spPr bwMode="auto">
              <a:xfrm rot="16200000" flipH="true">
                <a:off x="336" y="536"/>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3" name="Line 81"/>
              <p:cNvSpPr>
                <a:spLocks noChangeShapeType="true"/>
              </p:cNvSpPr>
              <p:nvPr/>
            </p:nvSpPr>
            <p:spPr bwMode="auto">
              <a:xfrm rot="16200000" flipH="true">
                <a:off x="338" y="31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4" name="Line 82"/>
              <p:cNvSpPr>
                <a:spLocks noChangeShapeType="true"/>
              </p:cNvSpPr>
              <p:nvPr/>
            </p:nvSpPr>
            <p:spPr bwMode="auto">
              <a:xfrm rot="16200000" flipH="true">
                <a:off x="340" y="2"/>
                <a:ext cx="0" cy="192"/>
              </a:xfrm>
              <a:prstGeom prst="line">
                <a:avLst/>
              </a:prstGeom>
              <a:noFill/>
              <a:ln w="127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5" name="Line 83"/>
              <p:cNvSpPr>
                <a:spLocks noChangeShapeType="true"/>
              </p:cNvSpPr>
              <p:nvPr/>
            </p:nvSpPr>
            <p:spPr bwMode="auto">
              <a:xfrm rot="16200000" flipH="true">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6" name="Line 84"/>
              <p:cNvSpPr>
                <a:spLocks noChangeShapeType="true"/>
              </p:cNvSpPr>
              <p:nvPr/>
            </p:nvSpPr>
            <p:spPr bwMode="auto">
              <a:xfrm rot="16200000" flipH="true">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7" name="Line 85"/>
              <p:cNvSpPr>
                <a:spLocks noChangeShapeType="true"/>
              </p:cNvSpPr>
              <p:nvPr/>
            </p:nvSpPr>
            <p:spPr bwMode="auto">
              <a:xfrm rot="16200000" flipH="true">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8" name="Line 86"/>
              <p:cNvSpPr>
                <a:spLocks noChangeShapeType="true"/>
              </p:cNvSpPr>
              <p:nvPr/>
            </p:nvSpPr>
            <p:spPr bwMode="auto">
              <a:xfrm rot="16200000" flipH="true">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9" name="Rectangle 87"/>
              <p:cNvSpPr>
                <a:spLocks noChangeArrowheads="true"/>
              </p:cNvSpPr>
              <p:nvPr/>
            </p:nvSpPr>
            <p:spPr bwMode="auto">
              <a:xfrm>
                <a:off x="866" y="791"/>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0600" name="Rectangle 88"/>
              <p:cNvSpPr>
                <a:spLocks noChangeArrowheads="true"/>
              </p:cNvSpPr>
              <p:nvPr/>
            </p:nvSpPr>
            <p:spPr bwMode="auto">
              <a:xfrm>
                <a:off x="868" y="570"/>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0601" name="Rectangle 89"/>
              <p:cNvSpPr>
                <a:spLocks noChangeArrowheads="true"/>
              </p:cNvSpPr>
              <p:nvPr/>
            </p:nvSpPr>
            <p:spPr bwMode="auto">
              <a:xfrm>
                <a:off x="866" y="1018"/>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sp>
            <p:nvSpPr>
              <p:cNvPr id="320602" name="Rectangle 90"/>
              <p:cNvSpPr>
                <a:spLocks noChangeArrowheads="true"/>
              </p:cNvSpPr>
              <p:nvPr/>
            </p:nvSpPr>
            <p:spPr bwMode="auto">
              <a:xfrm>
                <a:off x="869" y="1239"/>
                <a:ext cx="267" cy="1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endParaRPr lang="en-US" altLang="zh-CN" sz="1000">
                  <a:effectLst>
                    <a:outerShdw blurRad="38100" dist="38100" dir="2700000" algn="tl">
                      <a:srgbClr val="FFFFFF"/>
                    </a:outerShdw>
                  </a:effectLst>
                  <a:ea typeface="宋体" panose="02010600030101010101" pitchFamily="2" charset="-122"/>
                </a:endParaRPr>
              </a:p>
            </p:txBody>
          </p:sp>
        </p:grpSp>
        <p:sp>
          <p:nvSpPr>
            <p:cNvPr id="320603" name="Rectangle 91"/>
            <p:cNvSpPr>
              <a:spLocks noChangeArrowheads="true"/>
            </p:cNvSpPr>
            <p:nvPr/>
          </p:nvSpPr>
          <p:spPr bwMode="auto">
            <a:xfrm rot="16200000">
              <a:off x="1884" y="2259"/>
              <a:ext cx="868" cy="23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endParaRPr lang="en-US" altLang="zh-CN" sz="1200">
                <a:effectLst>
                  <a:outerShdw blurRad="38100" dist="38100" dir="2700000" algn="tl">
                    <a:srgbClr val="FFFFFF"/>
                  </a:outerShdw>
                </a:effectLst>
                <a:ea typeface="宋体" panose="02010600030101010101" pitchFamily="2" charset="-122"/>
              </a:endParaRPr>
            </a:p>
          </p:txBody>
        </p:sp>
        <p:sp>
          <p:nvSpPr>
            <p:cNvPr id="320604" name="Rectangle 92"/>
            <p:cNvSpPr>
              <a:spLocks noChangeArrowheads="true"/>
            </p:cNvSpPr>
            <p:nvPr/>
          </p:nvSpPr>
          <p:spPr bwMode="auto">
            <a:xfrm rot="16200000">
              <a:off x="2209"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sp>
          <p:nvSpPr>
            <p:cNvPr id="320605" name="Rectangle 93"/>
            <p:cNvSpPr>
              <a:spLocks noChangeArrowheads="true"/>
            </p:cNvSpPr>
            <p:nvPr/>
          </p:nvSpPr>
          <p:spPr bwMode="auto">
            <a:xfrm rot="16200000">
              <a:off x="2448" y="2324"/>
              <a:ext cx="868" cy="109"/>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endParaRPr lang="en-US" altLang="zh-CN" sz="1200">
                <a:effectLst>
                  <a:outerShdw blurRad="38100" dist="38100" dir="2700000" algn="tl">
                    <a:srgbClr val="FFFFFF"/>
                  </a:outerShdw>
                </a:effectLst>
                <a:ea typeface="宋体" panose="02010600030101010101" pitchFamily="2" charset="-122"/>
              </a:endParaRPr>
            </a:p>
          </p:txBody>
        </p:sp>
        <p:sp>
          <p:nvSpPr>
            <p:cNvPr id="320606" name="Rectangle 94"/>
            <p:cNvSpPr>
              <a:spLocks noChangeArrowheads="true"/>
            </p:cNvSpPr>
            <p:nvPr/>
          </p:nvSpPr>
          <p:spPr bwMode="auto">
            <a:xfrm>
              <a:off x="2202" y="1732"/>
              <a:ext cx="239"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endParaRPr lang="en-US" altLang="zh-CN" sz="1200">
                <a:effectLst>
                  <a:outerShdw blurRad="38100" dist="38100" dir="2700000" algn="tl">
                    <a:srgbClr val="FFFFFF"/>
                  </a:outerShdw>
                </a:effectLst>
                <a:ea typeface="宋体" panose="02010600030101010101" pitchFamily="2" charset="-122"/>
              </a:endParaRPr>
            </a:p>
          </p:txBody>
        </p:sp>
        <p:sp>
          <p:nvSpPr>
            <p:cNvPr id="320607" name="Line 95"/>
            <p:cNvSpPr>
              <a:spLocks noChangeShapeType="true"/>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08" name="Line 96"/>
            <p:cNvSpPr>
              <a:spLocks noChangeShapeType="true"/>
            </p:cNvSpPr>
            <p:nvPr/>
          </p:nvSpPr>
          <p:spPr bwMode="auto">
            <a:xfrm rot="16200000" flipH="true">
              <a:off x="2513" y="2281"/>
              <a:ext cx="0" cy="151"/>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09" name="Line 97"/>
            <p:cNvSpPr>
              <a:spLocks noChangeShapeType="true"/>
            </p:cNvSpPr>
            <p:nvPr/>
          </p:nvSpPr>
          <p:spPr bwMode="auto">
            <a:xfrm rot="16200000" flipH="true">
              <a:off x="2766" y="2296"/>
              <a:ext cx="0" cy="130"/>
            </a:xfrm>
            <a:prstGeom prst="line">
              <a:avLst/>
            </a:prstGeom>
            <a:noFill/>
            <a:ln w="3810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0" name="Line 98"/>
            <p:cNvSpPr>
              <a:spLocks noChangeShapeType="true"/>
            </p:cNvSpPr>
            <p:nvPr/>
          </p:nvSpPr>
          <p:spPr bwMode="auto">
            <a:xfrm rot="16200000" flipH="true">
              <a:off x="2994" y="2307"/>
              <a:ext cx="0" cy="108"/>
            </a:xfrm>
            <a:prstGeom prst="line">
              <a:avLst/>
            </a:prstGeom>
            <a:noFill/>
            <a:ln w="571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1" name="Rectangle 99"/>
            <p:cNvSpPr>
              <a:spLocks noChangeArrowheads="true"/>
            </p:cNvSpPr>
            <p:nvPr/>
          </p:nvSpPr>
          <p:spPr bwMode="auto">
            <a:xfrm>
              <a:off x="2202" y="2904"/>
              <a:ext cx="239" cy="152"/>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endParaRPr lang="en-US" altLang="zh-CN" sz="1200">
                <a:effectLst>
                  <a:outerShdw blurRad="38100" dist="38100" dir="2700000" algn="tl">
                    <a:srgbClr val="FFFFFF"/>
                  </a:outerShdw>
                </a:effectLst>
                <a:ea typeface="宋体" panose="02010600030101010101" pitchFamily="2" charset="-122"/>
              </a:endParaRPr>
            </a:p>
          </p:txBody>
        </p:sp>
        <p:sp>
          <p:nvSpPr>
            <p:cNvPr id="320612" name="Line 100"/>
            <p:cNvSpPr>
              <a:spLocks noChangeShapeType="true"/>
            </p:cNvSpPr>
            <p:nvPr/>
          </p:nvSpPr>
          <p:spPr bwMode="auto">
            <a:xfrm>
              <a:off x="2441" y="2991"/>
              <a:ext cx="43" cy="0"/>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3" name="Line 101"/>
            <p:cNvSpPr>
              <a:spLocks noChangeShapeType="true"/>
            </p:cNvSpPr>
            <p:nvPr/>
          </p:nvSpPr>
          <p:spPr bwMode="auto">
            <a:xfrm flipH="true" flipV="true">
              <a:off x="2484" y="2361"/>
              <a:ext cx="0" cy="63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4" name="Line 102"/>
            <p:cNvSpPr>
              <a:spLocks noChangeShapeType="true"/>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615" name="Group 103"/>
            <p:cNvGrpSpPr/>
            <p:nvPr/>
          </p:nvGrpSpPr>
          <p:grpSpPr bwMode="auto">
            <a:xfrm>
              <a:off x="2427" y="2234"/>
              <a:ext cx="169" cy="190"/>
              <a:chOff x="0" y="0"/>
              <a:chExt cx="373" cy="418"/>
            </a:xfrm>
          </p:grpSpPr>
          <p:sp>
            <p:nvSpPr>
              <p:cNvPr id="320616" name="Line 104"/>
              <p:cNvSpPr>
                <a:spLocks noChangeShapeType="true"/>
              </p:cNvSpPr>
              <p:nvPr/>
            </p:nvSpPr>
            <p:spPr bwMode="auto">
              <a:xfrm flipV="true">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7" name="Text Box 105"/>
              <p:cNvSpPr txBox="true">
                <a:spLocks noChangeArrowheads="true"/>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320618" name="Group 106"/>
            <p:cNvGrpSpPr/>
            <p:nvPr/>
          </p:nvGrpSpPr>
          <p:grpSpPr bwMode="auto">
            <a:xfrm>
              <a:off x="2653" y="2237"/>
              <a:ext cx="169" cy="189"/>
              <a:chOff x="0" y="0"/>
              <a:chExt cx="374" cy="416"/>
            </a:xfrm>
          </p:grpSpPr>
          <p:sp>
            <p:nvSpPr>
              <p:cNvPr id="320619" name="Line 107"/>
              <p:cNvSpPr>
                <a:spLocks noChangeShapeType="true"/>
              </p:cNvSpPr>
              <p:nvPr/>
            </p:nvSpPr>
            <p:spPr bwMode="auto">
              <a:xfrm flipV="true">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0" name="Text Box 108"/>
              <p:cNvSpPr txBox="true">
                <a:spLocks noChangeArrowheads="true"/>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endParaRPr lang="en-US" altLang="zh-CN" sz="1200">
                  <a:solidFill>
                    <a:schemeClr val="accent2"/>
                  </a:solidFill>
                  <a:effectLst>
                    <a:outerShdw blurRad="38100" dist="38100" dir="2700000" algn="tl">
                      <a:srgbClr val="000000"/>
                    </a:outerShdw>
                  </a:effectLst>
                  <a:ea typeface="宋体" panose="02010600030101010101" pitchFamily="2" charset="-122"/>
                </a:endParaRPr>
              </a:p>
            </p:txBody>
          </p:sp>
        </p:grpSp>
        <p:sp>
          <p:nvSpPr>
            <p:cNvPr id="320621" name="Line 109"/>
            <p:cNvSpPr>
              <a:spLocks noChangeShapeType="true"/>
            </p:cNvSpPr>
            <p:nvPr/>
          </p:nvSpPr>
          <p:spPr bwMode="auto">
            <a:xfrm flipH="true">
              <a:off x="2507" y="2333"/>
              <a:ext cx="27" cy="5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2" name="Line 110"/>
            <p:cNvSpPr>
              <a:spLocks noChangeShapeType="true"/>
            </p:cNvSpPr>
            <p:nvPr/>
          </p:nvSpPr>
          <p:spPr bwMode="auto">
            <a:xfrm flipH="true">
              <a:off x="2735" y="2335"/>
              <a:ext cx="30" cy="51"/>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623" name="Group 111"/>
            <p:cNvGrpSpPr/>
            <p:nvPr/>
          </p:nvGrpSpPr>
          <p:grpSpPr bwMode="auto">
            <a:xfrm>
              <a:off x="1746" y="1667"/>
              <a:ext cx="456" cy="1151"/>
              <a:chOff x="0" y="0"/>
              <a:chExt cx="1008" cy="2544"/>
            </a:xfrm>
          </p:grpSpPr>
          <p:sp>
            <p:nvSpPr>
              <p:cNvPr id="320624" name="Rectangle 112"/>
              <p:cNvSpPr>
                <a:spLocks noChangeArrowheads="true"/>
              </p:cNvSpPr>
              <p:nvPr/>
            </p:nvSpPr>
            <p:spPr bwMode="auto">
              <a:xfrm rot="16200000">
                <a:off x="-336" y="1440"/>
                <a:ext cx="1920" cy="288"/>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endParaRPr lang="en-US" altLang="zh-CN" sz="1200">
                  <a:effectLst>
                    <a:outerShdw blurRad="38100" dist="38100" dir="2700000" algn="tl">
                      <a:srgbClr val="FFFFFF"/>
                    </a:outerShdw>
                  </a:effectLst>
                  <a:ea typeface="宋体" panose="02010600030101010101" pitchFamily="2" charset="-122"/>
                </a:endParaRPr>
              </a:p>
            </p:txBody>
          </p:sp>
          <p:sp>
            <p:nvSpPr>
              <p:cNvPr id="320625" name="Line 113"/>
              <p:cNvSpPr>
                <a:spLocks noChangeShapeType="true"/>
              </p:cNvSpPr>
              <p:nvPr/>
            </p:nvSpPr>
            <p:spPr bwMode="auto">
              <a:xfrm rot="16200000">
                <a:off x="372" y="1428"/>
                <a:ext cx="0" cy="216"/>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6" name="Line 114"/>
              <p:cNvSpPr>
                <a:spLocks noChangeShapeType="true"/>
              </p:cNvSpPr>
              <p:nvPr/>
            </p:nvSpPr>
            <p:spPr bwMode="auto">
              <a:xfrm rot="16200000" flipH="true">
                <a:off x="888" y="1416"/>
                <a:ext cx="0" cy="240"/>
              </a:xfrm>
              <a:prstGeom prst="line">
                <a:avLst/>
              </a:prstGeom>
              <a:noFill/>
              <a:ln w="19050">
                <a:solidFill>
                  <a:schemeClr val="accent2"/>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7" name="Rectangle 115"/>
              <p:cNvSpPr>
                <a:spLocks noChangeArrowheads="true"/>
              </p:cNvSpPr>
              <p:nvPr/>
            </p:nvSpPr>
            <p:spPr bwMode="auto">
              <a:xfrm rot="16200000">
                <a:off x="-828" y="1452"/>
                <a:ext cx="1920" cy="264"/>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endParaRPr lang="en-US" altLang="zh-CN" sz="1200">
                  <a:effectLst>
                    <a:outerShdw blurRad="38100" dist="38100" dir="2700000" algn="tl">
                      <a:srgbClr val="FFFFFF"/>
                    </a:outerShdw>
                  </a:effectLst>
                  <a:ea typeface="宋体" panose="02010600030101010101" pitchFamily="2" charset="-122"/>
                </a:endParaRPr>
              </a:p>
            </p:txBody>
          </p:sp>
          <p:sp>
            <p:nvSpPr>
              <p:cNvPr id="320628" name="Line 116"/>
              <p:cNvSpPr>
                <a:spLocks noChangeShapeType="true"/>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629" name="Rectangle 117"/>
            <p:cNvSpPr>
              <a:spLocks noChangeArrowheads="true"/>
            </p:cNvSpPr>
            <p:nvPr/>
          </p:nvSpPr>
          <p:spPr bwMode="auto">
            <a:xfrm>
              <a:off x="1745" y="1538"/>
              <a:ext cx="1824" cy="130"/>
            </a:xfrm>
            <a:prstGeom prst="rect">
              <a:avLst/>
            </a:prstGeom>
            <a:gradFill rotWithShape="false">
              <a:gsLst>
                <a:gs pos="0">
                  <a:schemeClr val="accent2">
                    <a:gamma/>
                    <a:shade val="46275"/>
                    <a:invGamma/>
                  </a:schemeClr>
                </a:gs>
                <a:gs pos="50000">
                  <a:schemeClr val="accent2"/>
                </a:gs>
                <a:gs pos="100000">
                  <a:schemeClr val="accent2">
                    <a:gamma/>
                    <a:shade val="46275"/>
                    <a:invGamma/>
                  </a:schemeClr>
                </a:gs>
              </a:gsLst>
              <a:lin ang="5400000" scaled="true"/>
            </a:gra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endParaRPr lang="en-US" altLang="zh-CN" sz="1200">
                <a:effectLst>
                  <a:outerShdw blurRad="38100" dist="38100" dir="2700000" algn="tl">
                    <a:srgbClr val="FFFFFF"/>
                  </a:outerShdw>
                </a:effectLst>
                <a:ea typeface="宋体" panose="02010600030101010101" pitchFamily="2" charset="-122"/>
              </a:endParaRPr>
            </a:p>
          </p:txBody>
        </p:sp>
        <p:grpSp>
          <p:nvGrpSpPr>
            <p:cNvPr id="320630" name="Group 118"/>
            <p:cNvGrpSpPr/>
            <p:nvPr/>
          </p:nvGrpSpPr>
          <p:grpSpPr bwMode="auto">
            <a:xfrm>
              <a:off x="1632" y="0"/>
              <a:ext cx="576" cy="384"/>
              <a:chOff x="0" y="0"/>
              <a:chExt cx="576" cy="384"/>
            </a:xfrm>
          </p:grpSpPr>
          <p:sp>
            <p:nvSpPr>
              <p:cNvPr id="320631" name="Rectangle 119"/>
              <p:cNvSpPr>
                <a:spLocks noChangeArrowheads="true"/>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2" name="Rectangle 120"/>
              <p:cNvSpPr>
                <a:spLocks noChangeArrowheads="true"/>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633" name="Rectangle 121"/>
            <p:cNvSpPr>
              <a:spLocks noChangeArrowheads="true"/>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0634" name="Rectangle 122"/>
            <p:cNvSpPr>
              <a:spLocks noChangeArrowheads="true"/>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0635" name="Rectangle 123"/>
            <p:cNvSpPr>
              <a:spLocks noChangeArrowheads="true"/>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0636" name="Rectangle 124"/>
            <p:cNvSpPr>
              <a:spLocks noChangeArrowheads="true"/>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0637" name="Rectangle 125"/>
            <p:cNvSpPr>
              <a:spLocks noChangeArrowheads="true"/>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0638" name="Rectangle 126"/>
            <p:cNvSpPr>
              <a:spLocks noChangeArrowheads="true"/>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0639" name="Rectangle 127"/>
            <p:cNvSpPr>
              <a:spLocks noChangeArrowheads="true"/>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0640" name="Rectangle 128"/>
            <p:cNvSpPr>
              <a:spLocks noChangeArrowheads="true"/>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0641" name="Rectangle 129"/>
            <p:cNvSpPr>
              <a:spLocks noChangeArrowheads="true"/>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0642" name="Rectangle 130"/>
            <p:cNvSpPr>
              <a:spLocks noChangeArrowheads="true"/>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0643" name="Rectangle 131"/>
            <p:cNvSpPr>
              <a:spLocks noChangeArrowheads="true"/>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0644" name="Rectangle 132"/>
            <p:cNvSpPr>
              <a:spLocks noChangeArrowheads="true"/>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0645" name="Rectangle 133"/>
            <p:cNvSpPr>
              <a:spLocks noChangeArrowheads="true"/>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0646" name="Rectangle 134"/>
            <p:cNvSpPr>
              <a:spLocks noChangeArrowheads="true"/>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0647" name="Rectangle 135"/>
            <p:cNvSpPr>
              <a:spLocks noChangeArrowheads="true"/>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0648" name="Rectangle 136"/>
            <p:cNvSpPr>
              <a:spLocks noChangeArrowheads="true"/>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0649" name="Rectangle 137"/>
            <p:cNvSpPr>
              <a:spLocks noChangeArrowheads="true"/>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0650" name="Rectangle 138"/>
            <p:cNvSpPr>
              <a:spLocks noChangeArrowheads="true"/>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0651" name="Rectangle 139"/>
            <p:cNvSpPr>
              <a:spLocks noChangeArrowheads="true"/>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0652" name="Line 140"/>
            <p:cNvSpPr>
              <a:spLocks noChangeShapeType="true"/>
            </p:cNvSpPr>
            <p:nvPr/>
          </p:nvSpPr>
          <p:spPr bwMode="auto">
            <a:xfrm>
              <a:off x="3281" y="2"/>
              <a:ext cx="545"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653" name="Rectangle 141"/>
            <p:cNvSpPr>
              <a:spLocks noChangeArrowheads="true"/>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0654" name="Rectangle 142"/>
            <p:cNvSpPr>
              <a:spLocks noChangeArrowheads="true"/>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0655" name="Rectangle 143"/>
            <p:cNvSpPr>
              <a:spLocks noChangeArrowheads="true"/>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0656" name="Rectangle 144"/>
            <p:cNvSpPr>
              <a:spLocks noChangeArrowheads="true"/>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0657" name="Line 145"/>
            <p:cNvSpPr>
              <a:spLocks noChangeShapeType="true"/>
            </p:cNvSpPr>
            <p:nvPr/>
          </p:nvSpPr>
          <p:spPr bwMode="auto">
            <a:xfrm>
              <a:off x="3281" y="2"/>
              <a:ext cx="54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658" name="Line 146"/>
            <p:cNvSpPr>
              <a:spLocks noChangeShapeType="true"/>
            </p:cNvSpPr>
            <p:nvPr/>
          </p:nvSpPr>
          <p:spPr bwMode="auto">
            <a:xfrm>
              <a:off x="3826" y="2"/>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659" name="Line 147"/>
            <p:cNvSpPr>
              <a:spLocks noChangeShapeType="true"/>
            </p:cNvSpPr>
            <p:nvPr/>
          </p:nvSpPr>
          <p:spPr bwMode="auto">
            <a:xfrm>
              <a:off x="3826" y="173"/>
              <a:ext cx="1" cy="1"/>
            </a:xfrm>
            <a:prstGeom prst="line">
              <a:avLst/>
            </a:prstGeom>
            <a:noFill/>
            <a:ln w="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660" name="Rectangle 148"/>
            <p:cNvSpPr>
              <a:spLocks noChangeArrowheads="true"/>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0661" name="Rectangle 149"/>
            <p:cNvSpPr>
              <a:spLocks noChangeArrowheads="true"/>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0662" name="Rectangle 150"/>
            <p:cNvSpPr>
              <a:spLocks noChangeArrowheads="true"/>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0663" name="Rectangle 151"/>
            <p:cNvSpPr>
              <a:spLocks noChangeArrowheads="true"/>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0664" name="Rectangle 152"/>
            <p:cNvSpPr>
              <a:spLocks noChangeArrowheads="true"/>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0665" name="Rectangle 153"/>
            <p:cNvSpPr>
              <a:spLocks noChangeArrowheads="true"/>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0666" name="Rectangle 154"/>
            <p:cNvSpPr>
              <a:spLocks noChangeArrowheads="true"/>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endParaRPr lang="en-US" altLang="zh-CN" sz="1200">
                <a:effectLst>
                  <a:outerShdw blurRad="38100" dist="38100" dir="2700000" algn="tl">
                    <a:srgbClr val="FFFFFF"/>
                  </a:outerShdw>
                </a:effectLst>
                <a:ea typeface="宋体" panose="02010600030101010101" pitchFamily="2" charset="-122"/>
              </a:endParaRPr>
            </a:p>
          </p:txBody>
        </p:sp>
        <p:sp>
          <p:nvSpPr>
            <p:cNvPr id="320667" name="Rectangle 155"/>
            <p:cNvSpPr>
              <a:spLocks noChangeArrowheads="true"/>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0668" name="Rectangle 156"/>
            <p:cNvSpPr>
              <a:spLocks noChangeArrowheads="true"/>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0669" name="Rectangle 157"/>
            <p:cNvSpPr>
              <a:spLocks noChangeArrowheads="true"/>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0670" name="Rectangle 158"/>
            <p:cNvSpPr>
              <a:spLocks noChangeArrowheads="true"/>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0671" name="Rectangle 159"/>
            <p:cNvSpPr>
              <a:spLocks noChangeArrowheads="true"/>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0672" name="Rectangle 160"/>
            <p:cNvSpPr>
              <a:spLocks noChangeArrowheads="true"/>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0673" name="Rectangle 161"/>
            <p:cNvSpPr>
              <a:spLocks noChangeArrowheads="true"/>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0674" name="Group 162"/>
            <p:cNvGrpSpPr/>
            <p:nvPr/>
          </p:nvGrpSpPr>
          <p:grpSpPr bwMode="auto">
            <a:xfrm>
              <a:off x="144" y="544"/>
              <a:ext cx="5168" cy="2336"/>
              <a:chOff x="0" y="0"/>
              <a:chExt cx="5168" cy="2336"/>
            </a:xfrm>
          </p:grpSpPr>
          <p:sp>
            <p:nvSpPr>
              <p:cNvPr id="320675" name="Text Box 163"/>
              <p:cNvSpPr txBox="true">
                <a:spLocks noChangeArrowheads="true"/>
              </p:cNvSpPr>
              <p:nvPr/>
            </p:nvSpPr>
            <p:spPr bwMode="auto">
              <a:xfrm>
                <a:off x="0" y="0"/>
                <a:ext cx="5168"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Rename: Register renaming</a:t>
                </a:r>
                <a:endParaRPr lang="en-US" altLang="zh-CN" sz="28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Rename the logical registers (EAX) to the physical</a:t>
                </a:r>
                <a:endParaRPr lang="en-US" altLang="zh-CN" sz="2400">
                  <a:latin typeface="Trebuchet MS" panose="020B0603020202020204" pitchFamily="34" charset="0"/>
                  <a:ea typeface="宋体" panose="02010600030101010101" pitchFamily="2" charset="-122"/>
                </a:endParaRPr>
              </a:p>
              <a:p>
                <a:r>
                  <a:rPr lang="en-US" altLang="zh-CN" sz="2400">
                    <a:latin typeface="Trebuchet MS" panose="020B0603020202020204" pitchFamily="34" charset="0"/>
                    <a:ea typeface="宋体" panose="02010600030101010101" pitchFamily="2" charset="-122"/>
                  </a:rPr>
                  <a:t>	register space (128 are implemented).</a:t>
                </a:r>
                <a:endParaRPr lang="en-US" altLang="zh-CN" sz="2400">
                  <a:latin typeface="Trebuchet MS" panose="020B0603020202020204" pitchFamily="34" charset="0"/>
                  <a:ea typeface="宋体" panose="02010600030101010101" pitchFamily="2" charset="-122"/>
                </a:endParaRPr>
              </a:p>
            </p:txBody>
          </p:sp>
          <p:sp>
            <p:nvSpPr>
              <p:cNvPr id="320676" name="Rectangle 164"/>
              <p:cNvSpPr>
                <a:spLocks noChangeArrowheads="true"/>
              </p:cNvSpPr>
              <p:nvPr/>
            </p:nvSpPr>
            <p:spPr bwMode="auto">
              <a:xfrm rot="16200000">
                <a:off x="2019" y="1716"/>
                <a:ext cx="993" cy="240"/>
              </a:xfrm>
              <a:prstGeom prst="rect">
                <a:avLst/>
              </a:prstGeom>
              <a:solidFill>
                <a:schemeClr val="folHlink"/>
              </a:solidFill>
              <a:ln w="127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endParaRPr lang="en-US" altLang="zh-CN" sz="1200">
                  <a:effectLst>
                    <a:outerShdw blurRad="38100" dist="38100" dir="2700000" algn="tl">
                      <a:srgbClr val="FFFFFF"/>
                    </a:outerShdw>
                  </a:effectLst>
                  <a:ea typeface="宋体" panose="02010600030101010101" pitchFamily="2" charset="-122"/>
                </a:endParaRPr>
              </a:p>
            </p:txBody>
          </p:sp>
        </p:grpSp>
      </p:grpSp>
      <p:sp>
        <p:nvSpPr>
          <p:cNvPr id="2" name="日期占位符 1"/>
          <p:cNvSpPr>
            <a:spLocks noGrp="true"/>
          </p:cNvSpPr>
          <p:nvPr>
            <p:ph type="dt" sz="half" idx="10"/>
          </p:nvPr>
        </p:nvSpPr>
        <p:spPr/>
        <p:txBody>
          <a:bodyPr/>
          <a:lstStyle/>
          <a:p>
            <a:fld id="{84EB23B4-D349-4784-81B0-9F7644818B99}" type="datetime1">
              <a:rPr lang="zh-CN" altLang="en-US" smtClean="0"/>
            </a:fld>
            <a:endParaRPr lang="zh-CN" altLang="en-US"/>
          </a:p>
        </p:txBody>
      </p:sp>
      <p:sp>
        <p:nvSpPr>
          <p:cNvPr id="3" name="页脚占位符 2"/>
          <p:cNvSpPr>
            <a:spLocks noGrp="true"/>
          </p:cNvSpPr>
          <p:nvPr>
            <p:ph type="ftr" sz="quarter" idx="11"/>
          </p:nvPr>
        </p:nvSpPr>
        <p:spPr/>
        <p:txBody>
          <a:bodyPr/>
          <a:lstStyle/>
          <a:p>
            <a:r>
              <a:rPr lang="en-US" altLang="zh-CN"/>
              <a:t>ACA202 © ZHANG Chun-yuan, Fall 2020</a:t>
            </a:r>
            <a:endParaRPr lang="zh-CN" altLang="en-US"/>
          </a:p>
        </p:txBody>
      </p:sp>
      <p:sp>
        <p:nvSpPr>
          <p:cNvPr id="4" name="灯片编号占位符 3"/>
          <p:cNvSpPr>
            <a:spLocks noGrp="true"/>
          </p:cNvSpPr>
          <p:nvPr>
            <p:ph type="sldNum" sz="quarter" idx="12"/>
          </p:nvPr>
        </p:nvSpPr>
        <p:spPr/>
        <p:txBody>
          <a:bodyPr/>
          <a:lstStyle/>
          <a:p>
            <a:fld id="{543F9F60-DC96-4418-AA45-B65D142E4089}" type="slidenum">
              <a:rPr lang="zh-CN" altLang="en-US" smtClean="0"/>
            </a:fld>
            <a:endParaRPr lang="zh-CN" altLang="en-US"/>
          </a:p>
        </p:txBody>
      </p:sp>
    </p:spTree>
  </p:cSld>
  <p:clrMapOvr>
    <a:masterClrMapping/>
  </p:clrMapOvr>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39011</Words>
  <Application>WPS 演示</Application>
  <PresentationFormat>全屏显示(4:3)</PresentationFormat>
  <Paragraphs>3763</Paragraphs>
  <Slides>128</Slides>
  <Notes>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50" baseType="lpstr">
      <vt:lpstr>Arial</vt:lpstr>
      <vt:lpstr>宋体</vt:lpstr>
      <vt:lpstr>Wingdings</vt:lpstr>
      <vt:lpstr>微软雅黑</vt:lpstr>
      <vt:lpstr>Comic Sans MS</vt:lpstr>
      <vt:lpstr>楷体_GB2312</vt:lpstr>
      <vt:lpstr>新宋体</vt:lpstr>
      <vt:lpstr>Georgia</vt:lpstr>
      <vt:lpstr>Symbol</vt:lpstr>
      <vt:lpstr>Century Gothic</vt:lpstr>
      <vt:lpstr>幼圆</vt:lpstr>
      <vt:lpstr>PMingLiU</vt:lpstr>
      <vt:lpstr>文泉驿微米黑</vt:lpstr>
      <vt:lpstr>Times New Roman</vt:lpstr>
      <vt:lpstr>Arial Narrow</vt:lpstr>
      <vt:lpstr>Trebuchet MS</vt:lpstr>
      <vt:lpstr>Calibri</vt:lpstr>
      <vt:lpstr>Arial Unicode MS</vt:lpstr>
      <vt:lpstr>等线</vt:lpstr>
      <vt:lpstr>文鼎ＰＬ简中楷</vt:lpstr>
      <vt:lpstr>Office Theme</vt:lpstr>
      <vt:lpstr>Word.Picture.8</vt:lpstr>
      <vt:lpstr>Advanced Computer Architecture (ACA2020)</vt:lpstr>
      <vt:lpstr>Lecture 10 Processor Examples</vt:lpstr>
      <vt:lpstr>学术不端行为三宗罪（FFP）</vt:lpstr>
      <vt:lpstr>剽窃的5个层次（摘自IEEE指南）</vt:lpstr>
      <vt:lpstr>抄别人的描述，把数据换成自己的, OK?</vt:lpstr>
      <vt:lpstr>剽窃与引用</vt:lpstr>
      <vt:lpstr>署名、一稿多投和会议转杂志</vt:lpstr>
      <vt:lpstr>一稿多投的“技巧”：不当行为</vt:lpstr>
      <vt:lpstr>发现抄袭和一稿多投的利器</vt:lpstr>
      <vt:lpstr>Advanced Computer Architecture 2017</vt:lpstr>
      <vt:lpstr>Processor Examples</vt:lpstr>
      <vt:lpstr>First of All, We Ought to Know What We have Done</vt:lpstr>
      <vt:lpstr>Where It Came From?</vt:lpstr>
      <vt:lpstr>Point Contact Transistor</vt:lpstr>
      <vt:lpstr>Junction Transistor</vt:lpstr>
      <vt:lpstr>PowerPoint 演示文稿</vt:lpstr>
      <vt:lpstr>PowerPoint 演示文稿</vt:lpstr>
      <vt:lpstr>The 1st Planar IC</vt:lpstr>
      <vt:lpstr>Hard Disk</vt:lpstr>
      <vt:lpstr>PowerPoint 演示文稿</vt:lpstr>
      <vt:lpstr>PowerPoint 演示文稿</vt:lpstr>
      <vt:lpstr>PowerPoint 演示文稿</vt:lpstr>
      <vt:lpstr>Next...</vt:lpstr>
      <vt:lpstr>ARM Cortex-A8</vt:lpstr>
      <vt:lpstr>The A8 Dynamic Branch Predictor</vt:lpstr>
      <vt:lpstr> The Five-stage Instruction Decode of The A8</vt:lpstr>
      <vt:lpstr> The Five-stage Instruction Decode of The A8</vt:lpstr>
      <vt:lpstr>The Execution Pipeline for The A8 Processor</vt:lpstr>
      <vt:lpstr>The Execution Pipeline for The A8 Processor</vt:lpstr>
      <vt:lpstr>Performance of the A8 Pipeline</vt:lpstr>
      <vt:lpstr> The Estimated of The CPI on The ARM A8 </vt:lpstr>
      <vt:lpstr>The Performance Ratio for The A9 Compared to The A8</vt:lpstr>
      <vt:lpstr>ARM Cortex-A9</vt:lpstr>
      <vt:lpstr>Next…</vt:lpstr>
      <vt:lpstr>PowerPC 604e, Introduced in 1996</vt:lpstr>
      <vt:lpstr>PowerPC 604e : Features</vt:lpstr>
      <vt:lpstr>The Seven Function Units  1/2</vt:lpstr>
      <vt:lpstr>The Seven Function Units 2/2</vt:lpstr>
      <vt:lpstr>Block Diagram</vt:lpstr>
      <vt:lpstr>PowerPC 604e : Reorder Buffer</vt:lpstr>
      <vt:lpstr>Pipeline Stages : Fetch</vt:lpstr>
      <vt:lpstr>Pipeline Stages : Instruction Decode</vt:lpstr>
      <vt:lpstr>Pipeline Stages : Instruction Issue</vt:lpstr>
      <vt:lpstr>Pipeline Stages : Execute 1/2</vt:lpstr>
      <vt:lpstr>Pipeline Stages : Execute 2/2</vt:lpstr>
      <vt:lpstr>Pipeline Stages : Commit</vt:lpstr>
      <vt:lpstr>Next…</vt:lpstr>
      <vt:lpstr>PowerPoint 演示文稿</vt:lpstr>
      <vt:lpstr>x86 Microarchitectures, Released</vt:lpstr>
      <vt:lpstr>x86 Microarchitectures, Released and Current</vt:lpstr>
      <vt:lpstr>x86 Multiprocessor: Xeon Phi (Wikipedia)</vt:lpstr>
      <vt:lpstr>Intel P6: the 6th Generation Microarchitecture</vt:lpstr>
      <vt:lpstr>Intel P6 Charactors</vt:lpstr>
      <vt:lpstr>The First P6: Pentium Pro (on November 1995)</vt:lpstr>
      <vt:lpstr>Pentium Pro</vt:lpstr>
      <vt:lpstr>Pentium II (on May 7, 1997)</vt:lpstr>
      <vt:lpstr>Pentium II, Slot 1</vt:lpstr>
      <vt:lpstr>The Intel P6 Competitors</vt:lpstr>
      <vt:lpstr>Intel P6 Organization</vt:lpstr>
      <vt:lpstr>The Latency and Repeat Rate For uOPs</vt:lpstr>
      <vt:lpstr>P6 Microarchitecture</vt:lpstr>
      <vt:lpstr>Intel P6 : Stage 1</vt:lpstr>
      <vt:lpstr>Intel P6 : Stages 2-4 1/3</vt:lpstr>
      <vt:lpstr>Intel P6 : Stages 2-4 2/3</vt:lpstr>
      <vt:lpstr>Intel P6 : Stages 2-4 3/3</vt:lpstr>
      <vt:lpstr>Intel P6 : Stages 5-6 Decoder 1/2</vt:lpstr>
      <vt:lpstr>Intel P6 : Stages 5-6 Decoder 2/2</vt:lpstr>
      <vt:lpstr>Intel P6 : Micro-ops 1/2</vt:lpstr>
      <vt:lpstr>Intel P6 : Micro-ops 2/2</vt:lpstr>
      <vt:lpstr>X86 Instruction Decoder</vt:lpstr>
      <vt:lpstr>Intel P6 : Stage 7 1/4</vt:lpstr>
      <vt:lpstr>Intel P6 : Stage 7 2/4</vt:lpstr>
      <vt:lpstr>Intel P6 : Stage 7 3/4</vt:lpstr>
      <vt:lpstr>Intel P6 : Stage 7 4/4</vt:lpstr>
      <vt:lpstr>Intel P6 : Stage 8 1/2</vt:lpstr>
      <vt:lpstr>Intel P6 : Stage 8 2/2</vt:lpstr>
      <vt:lpstr>Intel P6 : Stage 9, 10 and 11 1/3</vt:lpstr>
      <vt:lpstr>Intel P6 : Stage 9, 10 and 11 2/3</vt:lpstr>
      <vt:lpstr>Intel P6 : Stage 9, 10 and 11 3/3</vt:lpstr>
      <vt:lpstr>The Characteristics of the Execution Units 1/3</vt:lpstr>
      <vt:lpstr>The Characteristics of the Execution Units 2/3</vt:lpstr>
      <vt:lpstr>The Characteristics of the Execution Units 3/3</vt:lpstr>
      <vt:lpstr>Intel P6 : Stages 12, 13 and 14 1/2</vt:lpstr>
      <vt:lpstr>Intel P6 : Stages 12, 13 and 14 2/2</vt:lpstr>
      <vt:lpstr>Intel P6 : Pipeline Summary</vt:lpstr>
      <vt:lpstr>P6: Instruction Flow</vt:lpstr>
      <vt:lpstr>P6: Another Point of View</vt:lpstr>
      <vt:lpstr>Next ...</vt:lpstr>
      <vt:lpstr>Intel Pentium 4</vt:lpstr>
      <vt:lpstr>Intel® Pentium® 4 Processor Design Goals</vt:lpstr>
      <vt:lpstr>P5, P6 &amp; NetBurst: Hyper-Pipelined = Higher Frequency </vt:lpstr>
      <vt:lpstr>NetburstTM Micro-architecture Pipeline vs P6</vt:lpstr>
      <vt:lpstr>Pentium 4 Microarchitectue</vt:lpstr>
      <vt:lpstr>Pentium 4 Block Diagram</vt:lpstr>
      <vt:lpstr>Hyper Pipelined Technology 1/13</vt:lpstr>
      <vt:lpstr>Hyper Pipelined Technology 2/13</vt:lpstr>
      <vt:lpstr>Hyper Pipelined Technology 3/13</vt:lpstr>
      <vt:lpstr>Hyper Pipelined Technology 4/13</vt:lpstr>
      <vt:lpstr>Hyper Pipelined Technology 5/13</vt:lpstr>
      <vt:lpstr>Hyper Pipelined Technology 6/13</vt:lpstr>
      <vt:lpstr>Hyper Pipelined Technology 7/13</vt:lpstr>
      <vt:lpstr>Hyper Pipelined Technology 8/13</vt:lpstr>
      <vt:lpstr>Hyper Pipelined Technology 9/13</vt:lpstr>
      <vt:lpstr>Hyper Pipelined Technology 10/13</vt:lpstr>
      <vt:lpstr>Hyper Pipelined Technology 11/13</vt:lpstr>
      <vt:lpstr>Hyper Pipelined Technology 12/13</vt:lpstr>
      <vt:lpstr>Hyper Pipelined Technology 13/13</vt:lpstr>
      <vt:lpstr>The Intel Core i7: Nehalem Architecture</vt:lpstr>
      <vt:lpstr>PowerPoint 演示文稿</vt:lpstr>
      <vt:lpstr>i7 Pipeline Steps 1: Instruction Fetch</vt:lpstr>
      <vt:lpstr>i7 Pipeline Steps 2: Placed in the Predecode Instruction </vt:lpstr>
      <vt:lpstr>i7 Pipeline Steps 2: Placed in the Predecode Instruction </vt:lpstr>
      <vt:lpstr>i7 Pipeline Steps 3: Micro-op Decode</vt:lpstr>
      <vt:lpstr>i7 Pipeline Steps 3: Micro-op Decode</vt:lpstr>
      <vt:lpstr>i7 Pipeline Steps 4: Loop Stream Detection</vt:lpstr>
      <vt:lpstr>i7 Pipeline Steps 4: Microfusion</vt:lpstr>
      <vt:lpstr>i7 Pipeline Steps 5: Basic Instruction Issue </vt:lpstr>
      <vt:lpstr>i7 Pipeline Steps 6: to Reservation Station</vt:lpstr>
      <vt:lpstr>i7 Pipeline Steps 7: Execution</vt:lpstr>
      <vt:lpstr>i7 Pipeline Steps 8: Commit</vt:lpstr>
      <vt:lpstr>Performance of the  i7</vt:lpstr>
      <vt:lpstr> The Amount of “Wasted Work”</vt:lpstr>
      <vt:lpstr>The CPI for the 19 SPECCPU2006</vt:lpstr>
      <vt:lpstr> The Four-core Intel i7 920, ARM A8 and the Intel Atom 230</vt:lpstr>
      <vt:lpstr>The Relative Performance And Energy Efficiency</vt:lpstr>
      <vt:lpstr>Characteristics of Four IBM Power Processors</vt:lpstr>
      <vt:lpstr>Homework</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Chun-yuan Zhang</dc:creator>
  <cp:lastModifiedBy>scrutiny</cp:lastModifiedBy>
  <cp:revision>317</cp:revision>
  <dcterms:created xsi:type="dcterms:W3CDTF">2021-01-22T13:49:08Z</dcterms:created>
  <dcterms:modified xsi:type="dcterms:W3CDTF">2021-01-22T13:49:08Z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2052-11.1.0.10161</vt:lpwstr>
  </property>
</Properties>
</file>