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4" r:id="rId21"/>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false">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false">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true"/>
          <p:nvPr>
            <p:ph type="body" idx="1"/>
          </p:nvPr>
        </p:nvSpPr>
        <p:spPr>
          <a:xfrm>
            <a:off x="685800" y="4343400"/>
            <a:ext cx="5486400" cy="4114800"/>
          </a:xfrm>
          <a:prstGeom prst="rect">
            <a:avLst/>
          </a:prstGeom>
          <a:noFill/>
          <a:ln>
            <a:noFill/>
          </a:ln>
        </p:spPr>
        <p:txBody>
          <a:bodyPr spcFirstLastPara="1" wrap="square" lIns="91425" tIns="91425" rIns="91425" bIns="91425" anchor="t" anchorCtr="false">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52" name="Google Shape;52;p: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2bd805e577ae095e_21: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107" name="Google Shape;107;g2bd805e577ae095e_21: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2bd805e577ae095e_26: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113" name="Google Shape;113;g2bd805e577ae095e_26: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2bd805e577ae095e_33: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121" name="Google Shape;121;g2bd805e577ae095e_33: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2bd805e577ae095e_39: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128" name="Google Shape;128;g2bd805e577ae095e_39: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2bd805e577ae095e_39: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128" name="Google Shape;128;g2bd805e577ae095e_39: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2bd805e577ae095e_39: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128" name="Google Shape;128;g2bd805e577ae095e_39: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ea typeface="宋体" panose="02010600030101010101" pitchFamily="2" charset="-122"/>
              </a:rPr>
              <a:t>表格中列出的第一列是源指令，第二列是使用源指令结果的相关指令，第三列就是使用此结果的延迟</a:t>
            </a:r>
            <a:endParaRPr lang="zh-CN">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2bd805e577ae095e_39: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128" name="Google Shape;128;g2bd805e577ae095e_39: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ea typeface="宋体" panose="02010600030101010101" pitchFamily="2" charset="-122"/>
              </a:rPr>
              <a:t>左图所示是一个循环的操作，包含五个指令，由于延迟的存在，每个循环的过程如右图（右上）所示，通过调度指令，将不相关指令提前，可以节省两次停顿</a:t>
            </a:r>
            <a:endParaRPr lang="zh-CN">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2bd805e577ae095e_39: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128" name="Google Shape;128;g2bd805e577ae095e_39: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ea typeface="宋体" panose="02010600030101010101" pitchFamily="2" charset="-122"/>
              </a:rPr>
              <a:t>左图表示循环展开，通过展开可以省去几次</a:t>
            </a:r>
            <a:r>
              <a:rPr lang="en-US" altLang="zh-CN">
                <a:ea typeface="宋体" panose="02010600030101010101" pitchFamily="2" charset="-122"/>
              </a:rPr>
              <a:t>DADDU</a:t>
            </a:r>
            <a:r>
              <a:rPr lang="zh-CN" altLang="en-US">
                <a:ea typeface="宋体" panose="02010600030101010101" pitchFamily="2" charset="-122"/>
              </a:rPr>
              <a:t>（地址加法）和</a:t>
            </a:r>
            <a:r>
              <a:rPr lang="en-US" altLang="zh-CN">
                <a:ea typeface="宋体" panose="02010600030101010101" pitchFamily="2" charset="-122"/>
              </a:rPr>
              <a:t>BEN</a:t>
            </a:r>
            <a:r>
              <a:rPr lang="zh-CN" altLang="en-US">
                <a:ea typeface="宋体" panose="02010600030101010101" pitchFamily="2" charset="-122"/>
              </a:rPr>
              <a:t>（跳转）操作，但是实际过程中还是存在停顿（并未在左图中展示出来），为了消除这些停顿，可以对它再进行调度，如右图所示，通过调度不相关指令，将四次展开所有的停顿全部隐藏</a:t>
            </a:r>
            <a:endParaRPr lang="zh-CN" altLang="en-US">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2bd805e577ae095e_39: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128" name="Google Shape;128;g2bd805e577ae095e_39: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endParaRPr lang="zh-CN" altLang="en-US">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a13f2940a0_0_1: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58" name="Google Shape;58;ga13f2940a0_0_1: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a13f2940a0_0_250: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64" name="Google Shape;64;ga13f2940a0_0_250: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这些技术会分别影响CPI的哪一部分，</a:t>
            </a:r>
            <a:r>
              <a:rPr lang="en-US" altLang="zh-CN"/>
              <a:t>cpi</a:t>
            </a:r>
            <a:r>
              <a:rPr lang="zh-CN" altLang="en-US">
                <a:ea typeface="宋体" panose="02010600030101010101" pitchFamily="2" charset="-122"/>
              </a:rPr>
              <a:t>每条指令占用周期数</a:t>
            </a:r>
            <a:endParaRPr lang="zh-CN" altLang="en-US">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ga13f2940a0_0_14: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71" name="Google Shape;71;ga13f2940a0_0_14: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a13f2940a0_0_256: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77" name="Google Shape;77;ga13f2940a0_0_256: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2bd805e577ae095e_0: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83" name="Google Shape;83;g2bd805e577ae095e_0: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2bd805e577ae095e_6: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89" name="Google Shape;89;g2bd805e577ae095e_6: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2bd805e577ae095e_11: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95" name="Google Shape;95;g2bd805e577ae095e_11: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2bd805e577ae095e_16: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101" name="Google Shape;101;g2bd805e577ae095e_16: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true"/>
          <p:nvPr>
            <p:ph type="ctrTitle"/>
          </p:nvPr>
        </p:nvSpPr>
        <p:spPr>
          <a:xfrm>
            <a:off x="311708" y="744575"/>
            <a:ext cx="8520600" cy="2052600"/>
          </a:xfrm>
          <a:prstGeom prst="rect">
            <a:avLst/>
          </a:prstGeom>
        </p:spPr>
        <p:txBody>
          <a:bodyPr spcFirstLastPara="1" wrap="square" lIns="91425" tIns="91425" rIns="91425" bIns="91425" anchor="b" anchorCtr="false">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true"/>
          <p:nvPr>
            <p:ph type="subTitle" idx="1"/>
          </p:nvPr>
        </p:nvSpPr>
        <p:spPr>
          <a:xfrm>
            <a:off x="311700" y="2834125"/>
            <a:ext cx="8520600" cy="792600"/>
          </a:xfrm>
          <a:prstGeom prst="rect">
            <a:avLst/>
          </a:prstGeom>
        </p:spPr>
        <p:txBody>
          <a:bodyPr spcFirstLastPara="1" wrap="square" lIns="91425" tIns="91425" rIns="91425" bIns="91425" anchor="t" anchorCtr="false">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true"/>
          <p:nvPr>
            <p:ph type="sldNum" idx="12"/>
          </p:nvPr>
        </p:nvSpPr>
        <p:spPr>
          <a:xfrm>
            <a:off x="8472458" y="4663217"/>
            <a:ext cx="548700" cy="3936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true"/>
          <p:nvPr>
            <p:ph type="title" hasCustomPrompt="true"/>
          </p:nvPr>
        </p:nvSpPr>
        <p:spPr>
          <a:xfrm>
            <a:off x="311700" y="1106125"/>
            <a:ext cx="8520600" cy="1963500"/>
          </a:xfrm>
          <a:prstGeom prst="rect">
            <a:avLst/>
          </a:prstGeom>
        </p:spPr>
        <p:txBody>
          <a:bodyPr spcFirstLastPara="1" wrap="square" lIns="91425" tIns="91425" rIns="91425" bIns="91425" anchor="b" anchorCtr="false">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true"/>
          <p:nvPr>
            <p:ph type="body" idx="1"/>
          </p:nvPr>
        </p:nvSpPr>
        <p:spPr>
          <a:xfrm>
            <a:off x="311700" y="3152225"/>
            <a:ext cx="8520600" cy="1300800"/>
          </a:xfrm>
          <a:prstGeom prst="rect">
            <a:avLst/>
          </a:prstGeom>
        </p:spPr>
        <p:txBody>
          <a:bodyPr spcFirstLastPara="1" wrap="square" lIns="91425" tIns="91425" rIns="91425" bIns="91425" anchor="t" anchorCtr="false">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true"/>
          <p:nvPr>
            <p:ph type="sldNum" idx="12"/>
          </p:nvPr>
        </p:nvSpPr>
        <p:spPr>
          <a:xfrm>
            <a:off x="8472458" y="4663217"/>
            <a:ext cx="548700" cy="3936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true"/>
          <p:nvPr>
            <p:ph type="sldNum" idx="12"/>
          </p:nvPr>
        </p:nvSpPr>
        <p:spPr>
          <a:xfrm>
            <a:off x="8472458" y="4663217"/>
            <a:ext cx="548700" cy="3936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true"/>
          <p:nvPr>
            <p:ph type="title"/>
          </p:nvPr>
        </p:nvSpPr>
        <p:spPr>
          <a:xfrm>
            <a:off x="311700" y="2150850"/>
            <a:ext cx="8520600" cy="841800"/>
          </a:xfrm>
          <a:prstGeom prst="rect">
            <a:avLst/>
          </a:prstGeom>
        </p:spPr>
        <p:txBody>
          <a:bodyPr spcFirstLastPara="1" wrap="square" lIns="91425" tIns="91425" rIns="91425" bIns="91425" anchor="ctr" anchorCtr="false">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true"/>
          <p:nvPr>
            <p:ph type="sldNum" idx="12"/>
          </p:nvPr>
        </p:nvSpPr>
        <p:spPr>
          <a:xfrm>
            <a:off x="8472458" y="4663217"/>
            <a:ext cx="548700" cy="3936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true"/>
          <p:nvPr>
            <p:ph type="body" idx="1"/>
          </p:nvPr>
        </p:nvSpPr>
        <p:spPr>
          <a:xfrm>
            <a:off x="311700" y="1152475"/>
            <a:ext cx="8520600" cy="3416400"/>
          </a:xfrm>
          <a:prstGeom prst="rect">
            <a:avLst/>
          </a:prstGeom>
        </p:spPr>
        <p:txBody>
          <a:bodyPr spcFirstLastPara="1" wrap="square" lIns="91425" tIns="91425" rIns="91425" bIns="91425" anchor="t" anchorCtr="false">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true"/>
          <p:nvPr>
            <p:ph type="sldNum" idx="12"/>
          </p:nvPr>
        </p:nvSpPr>
        <p:spPr>
          <a:xfrm>
            <a:off x="8472458" y="4663217"/>
            <a:ext cx="548700" cy="3936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true"/>
          <p:nvPr>
            <p:ph type="body" idx="1"/>
          </p:nvPr>
        </p:nvSpPr>
        <p:spPr>
          <a:xfrm>
            <a:off x="311700" y="1152475"/>
            <a:ext cx="3999900" cy="3416400"/>
          </a:xfrm>
          <a:prstGeom prst="rect">
            <a:avLst/>
          </a:prstGeom>
        </p:spPr>
        <p:txBody>
          <a:bodyPr spcFirstLastPara="1" wrap="square" lIns="91425" tIns="91425" rIns="91425" bIns="91425" anchor="t" anchorCtr="false">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true"/>
          <p:nvPr>
            <p:ph type="body" idx="2"/>
          </p:nvPr>
        </p:nvSpPr>
        <p:spPr>
          <a:xfrm>
            <a:off x="4832400" y="1152475"/>
            <a:ext cx="3999900" cy="3416400"/>
          </a:xfrm>
          <a:prstGeom prst="rect">
            <a:avLst/>
          </a:prstGeom>
        </p:spPr>
        <p:txBody>
          <a:bodyPr spcFirstLastPara="1" wrap="square" lIns="91425" tIns="91425" rIns="91425" bIns="91425" anchor="t" anchorCtr="false">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true"/>
          <p:nvPr>
            <p:ph type="sldNum" idx="12"/>
          </p:nvPr>
        </p:nvSpPr>
        <p:spPr>
          <a:xfrm>
            <a:off x="8472458" y="4663217"/>
            <a:ext cx="548700" cy="3936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true"/>
          <p:nvPr>
            <p:ph type="sldNum" idx="12"/>
          </p:nvPr>
        </p:nvSpPr>
        <p:spPr>
          <a:xfrm>
            <a:off x="8472458" y="4663217"/>
            <a:ext cx="548700" cy="3936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true"/>
          <p:nvPr>
            <p:ph type="title"/>
          </p:nvPr>
        </p:nvSpPr>
        <p:spPr>
          <a:xfrm>
            <a:off x="311700" y="555600"/>
            <a:ext cx="2808000" cy="755700"/>
          </a:xfrm>
          <a:prstGeom prst="rect">
            <a:avLst/>
          </a:prstGeom>
        </p:spPr>
        <p:txBody>
          <a:bodyPr spcFirstLastPara="1" wrap="square" lIns="91425" tIns="91425" rIns="91425" bIns="91425" anchor="b" anchorCtr="false">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true"/>
          <p:nvPr>
            <p:ph type="body" idx="1"/>
          </p:nvPr>
        </p:nvSpPr>
        <p:spPr>
          <a:xfrm>
            <a:off x="311700" y="1389600"/>
            <a:ext cx="2808000" cy="3179400"/>
          </a:xfrm>
          <a:prstGeom prst="rect">
            <a:avLst/>
          </a:prstGeom>
        </p:spPr>
        <p:txBody>
          <a:bodyPr spcFirstLastPara="1" wrap="square" lIns="91425" tIns="91425" rIns="91425" bIns="91425" anchor="t" anchorCtr="false">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true"/>
          <p:nvPr>
            <p:ph type="sldNum" idx="12"/>
          </p:nvPr>
        </p:nvSpPr>
        <p:spPr>
          <a:xfrm>
            <a:off x="8472458" y="4663217"/>
            <a:ext cx="548700" cy="3936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true"/>
          <p:nvPr>
            <p:ph type="title"/>
          </p:nvPr>
        </p:nvSpPr>
        <p:spPr>
          <a:xfrm>
            <a:off x="490250" y="450150"/>
            <a:ext cx="6367800" cy="4090800"/>
          </a:xfrm>
          <a:prstGeom prst="rect">
            <a:avLst/>
          </a:prstGeom>
        </p:spPr>
        <p:txBody>
          <a:bodyPr spcFirstLastPara="1" wrap="square" lIns="91425" tIns="91425" rIns="91425" bIns="91425" anchor="ctr" anchorCtr="false">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true"/>
          <p:nvPr>
            <p:ph type="sldNum" idx="12"/>
          </p:nvPr>
        </p:nvSpPr>
        <p:spPr>
          <a:xfrm>
            <a:off x="8472458" y="4663217"/>
            <a:ext cx="548700" cy="3936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 name="Google Shape;37;p9"/>
          <p:cNvSpPr txBox="true"/>
          <p:nvPr>
            <p:ph type="title"/>
          </p:nvPr>
        </p:nvSpPr>
        <p:spPr>
          <a:xfrm>
            <a:off x="265500" y="1233175"/>
            <a:ext cx="4045200" cy="1482300"/>
          </a:xfrm>
          <a:prstGeom prst="rect">
            <a:avLst/>
          </a:prstGeom>
        </p:spPr>
        <p:txBody>
          <a:bodyPr spcFirstLastPara="1" wrap="square" lIns="91425" tIns="91425" rIns="91425" bIns="91425" anchor="b" anchorCtr="false">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true"/>
          <p:nvPr>
            <p:ph type="subTitle" idx="1"/>
          </p:nvPr>
        </p:nvSpPr>
        <p:spPr>
          <a:xfrm>
            <a:off x="265500" y="2803075"/>
            <a:ext cx="4045200" cy="1235100"/>
          </a:xfrm>
          <a:prstGeom prst="rect">
            <a:avLst/>
          </a:prstGeom>
        </p:spPr>
        <p:txBody>
          <a:bodyPr spcFirstLastPara="1" wrap="square" lIns="91425" tIns="91425" rIns="91425" bIns="91425" anchor="t" anchorCtr="false">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true"/>
          <p:nvPr>
            <p:ph type="body" idx="2"/>
          </p:nvPr>
        </p:nvSpPr>
        <p:spPr>
          <a:xfrm>
            <a:off x="4939500" y="724075"/>
            <a:ext cx="3837000" cy="3695100"/>
          </a:xfrm>
          <a:prstGeom prst="rect">
            <a:avLst/>
          </a:prstGeom>
        </p:spPr>
        <p:txBody>
          <a:bodyPr spcFirstLastPara="1" wrap="square" lIns="91425" tIns="91425" rIns="91425" bIns="91425" anchor="ctr" anchorCtr="false">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true"/>
          <p:nvPr>
            <p:ph type="sldNum" idx="12"/>
          </p:nvPr>
        </p:nvSpPr>
        <p:spPr>
          <a:xfrm>
            <a:off x="8472458" y="4663217"/>
            <a:ext cx="548700" cy="3936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true"/>
          <p:nvPr>
            <p:ph type="body" idx="1"/>
          </p:nvPr>
        </p:nvSpPr>
        <p:spPr>
          <a:xfrm>
            <a:off x="311700" y="4230575"/>
            <a:ext cx="5998800" cy="605100"/>
          </a:xfrm>
          <a:prstGeom prst="rect">
            <a:avLst/>
          </a:prstGeom>
        </p:spPr>
        <p:txBody>
          <a:bodyPr spcFirstLastPara="1" wrap="square" lIns="91425" tIns="91425" rIns="91425" bIns="91425" anchor="ctr" anchorCtr="false">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true"/>
          <p:nvPr>
            <p:ph type="sldNum" idx="12"/>
          </p:nvPr>
        </p:nvSpPr>
        <p:spPr>
          <a:xfrm>
            <a:off x="8472458" y="4663217"/>
            <a:ext cx="548700" cy="3936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true"/>
          <p:nvPr>
            <p:ph type="title"/>
          </p:nvPr>
        </p:nvSpPr>
        <p:spPr>
          <a:xfrm>
            <a:off x="311700" y="445025"/>
            <a:ext cx="8520600" cy="572700"/>
          </a:xfrm>
          <a:prstGeom prst="rect">
            <a:avLst/>
          </a:prstGeom>
          <a:noFill/>
          <a:ln>
            <a:noFill/>
          </a:ln>
        </p:spPr>
        <p:txBody>
          <a:bodyPr spcFirstLastPara="1" wrap="square" lIns="91425" tIns="91425" rIns="91425" bIns="91425" anchor="t" anchorCtr="false">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true"/>
          <p:nvPr>
            <p:ph type="body" idx="1"/>
          </p:nvPr>
        </p:nvSpPr>
        <p:spPr>
          <a:xfrm>
            <a:off x="311700" y="1152475"/>
            <a:ext cx="8520600" cy="3416400"/>
          </a:xfrm>
          <a:prstGeom prst="rect">
            <a:avLst/>
          </a:prstGeom>
          <a:noFill/>
          <a:ln>
            <a:noFill/>
          </a:ln>
        </p:spPr>
        <p:txBody>
          <a:bodyPr spcFirstLastPara="1" wrap="square" lIns="91425" tIns="91425" rIns="91425" bIns="91425" anchor="t" anchorCtr="false">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true"/>
          <p:nvPr>
            <p:ph type="sldNum" idx="12"/>
          </p:nvPr>
        </p:nvSpPr>
        <p:spPr>
          <a:xfrm>
            <a:off x="8472458" y="4663217"/>
            <a:ext cx="548700" cy="393600"/>
          </a:xfrm>
          <a:prstGeom prst="rect">
            <a:avLst/>
          </a:prstGeom>
          <a:noFill/>
          <a:ln>
            <a:noFill/>
          </a:ln>
        </p:spPr>
        <p:txBody>
          <a:bodyPr spcFirstLastPara="1" wrap="square" lIns="91425" tIns="91425" rIns="91425" bIns="91425" anchor="ctr" anchorCtr="false">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fld>
            <a:endParaRPr lang="zh-C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true"/>
          <p:nvPr>
            <p:ph type="ctrTitle"/>
          </p:nvPr>
        </p:nvSpPr>
        <p:spPr>
          <a:xfrm>
            <a:off x="311700" y="744575"/>
            <a:ext cx="8520600" cy="1277100"/>
          </a:xfrm>
          <a:prstGeom prst="rect">
            <a:avLst/>
          </a:prstGeom>
        </p:spPr>
        <p:txBody>
          <a:bodyPr spcFirstLastPara="1" wrap="square" lIns="91425" tIns="91425" rIns="91425" bIns="91425" anchor="b" anchorCtr="false">
            <a:noAutofit/>
          </a:bodyPr>
          <a:lstStyle/>
          <a:p>
            <a:pPr marL="0" lvl="0" indent="0" algn="ctr" rtl="0">
              <a:spcBef>
                <a:spcPts val="0"/>
              </a:spcBef>
              <a:spcAft>
                <a:spcPts val="0"/>
              </a:spcAft>
              <a:buNone/>
            </a:pPr>
            <a:r>
              <a:rPr lang="zh-CN" sz="5100"/>
              <a:t>3.1 指令级并行：概念与挑战</a:t>
            </a:r>
            <a:endParaRPr sz="5100"/>
          </a:p>
        </p:txBody>
      </p:sp>
      <p:sp>
        <p:nvSpPr>
          <p:cNvPr id="55" name="Google Shape;55;p13"/>
          <p:cNvSpPr txBox="true"/>
          <p:nvPr>
            <p:ph type="subTitle" idx="1"/>
          </p:nvPr>
        </p:nvSpPr>
        <p:spPr>
          <a:xfrm>
            <a:off x="311700" y="2834125"/>
            <a:ext cx="8520600" cy="792600"/>
          </a:xfrm>
          <a:prstGeom prst="rect">
            <a:avLst/>
          </a:prstGeom>
        </p:spPr>
        <p:txBody>
          <a:bodyPr spcFirstLastPara="1" wrap="square" lIns="91425" tIns="91425" rIns="91425" bIns="91425" anchor="t" anchorCtr="false">
            <a:noAutofit/>
          </a:bodyPr>
          <a:lstStyle/>
          <a:p>
            <a:pPr marL="0" lvl="0" indent="0" algn="ctr"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22"/>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3.1.3 控制相关</a:t>
            </a:r>
            <a:endParaRPr lang="zh-CN"/>
          </a:p>
        </p:txBody>
      </p:sp>
      <p:sp>
        <p:nvSpPr>
          <p:cNvPr id="110" name="Google Shape;110;p22"/>
          <p:cNvSpPr txBox="true"/>
          <p:nvPr>
            <p:ph type="body" idx="1"/>
          </p:nvPr>
        </p:nvSpPr>
        <p:spPr>
          <a:xfrm>
            <a:off x="311700" y="1152475"/>
            <a:ext cx="8520600" cy="34164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控制相关决定了指令i相对于分支指令的顺序，使指令i按正确程序顺序执行，而且只会在应当执行时执行。</a:t>
            </a:r>
            <a:endParaRPr lang="zh-CN"/>
          </a:p>
          <a:p>
            <a:pPr marL="0" lvl="0" indent="0" algn="l" rtl="0">
              <a:spcBef>
                <a:spcPts val="1600"/>
              </a:spcBef>
              <a:spcAft>
                <a:spcPts val="0"/>
              </a:spcAft>
              <a:buNone/>
            </a:pPr>
            <a:r>
              <a:rPr lang="zh-CN"/>
              <a:t>控制相关会施加两条约束条件：</a:t>
            </a:r>
            <a:endParaRPr lang="zh-CN"/>
          </a:p>
          <a:p>
            <a:pPr marL="457200" lvl="0" indent="-342900" algn="l" rtl="0">
              <a:spcBef>
                <a:spcPts val="1600"/>
              </a:spcBef>
              <a:spcAft>
                <a:spcPts val="0"/>
              </a:spcAft>
              <a:buSzPts val="1800"/>
              <a:buChar char="-"/>
            </a:pPr>
            <a:r>
              <a:rPr lang="zh-CN"/>
              <a:t>如果指令与分支控制相关，则不能把指令移到分支前</a:t>
            </a:r>
            <a:endParaRPr lang="zh-CN"/>
          </a:p>
          <a:p>
            <a:pPr marL="457200" lvl="0" indent="-342900" algn="l" rtl="0">
              <a:spcBef>
                <a:spcPts val="0"/>
              </a:spcBef>
              <a:spcAft>
                <a:spcPts val="0"/>
              </a:spcAft>
              <a:buSzPts val="1800"/>
              <a:buChar char="-"/>
            </a:pPr>
            <a:r>
              <a:rPr lang="zh-CN"/>
              <a:t>如果指令与分支没有控制相关，则不能把指令移到分支后，使得其受控与分支</a:t>
            </a:r>
            <a:endParaRPr lang="zh-CN"/>
          </a:p>
          <a:p>
            <a:pPr marL="0" lvl="0" indent="0" algn="l" rtl="0">
              <a:spcBef>
                <a:spcPts val="1600"/>
              </a:spcBef>
              <a:spcAft>
                <a:spcPts val="1600"/>
              </a:spcAft>
              <a:buNone/>
            </a:pPr>
            <a:r>
              <a:rPr lang="zh-CN"/>
              <a:t>控制相关不是一个必须保持的关键特征</a:t>
            </a:r>
            <a:endParaRPr 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23"/>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3.1.3 控制相关</a:t>
            </a:r>
            <a:endParaRPr lang="zh-CN"/>
          </a:p>
        </p:txBody>
      </p:sp>
      <p:sp>
        <p:nvSpPr>
          <p:cNvPr id="116" name="Google Shape;116;p23"/>
          <p:cNvSpPr txBox="true"/>
          <p:nvPr>
            <p:ph type="body" idx="1"/>
          </p:nvPr>
        </p:nvSpPr>
        <p:spPr>
          <a:xfrm>
            <a:off x="311700" y="1152475"/>
            <a:ext cx="8520600" cy="1163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两个特性对程序正确性至关重要：异常行为、数据流</a:t>
            </a:r>
            <a:endParaRPr lang="zh-CN"/>
          </a:p>
          <a:p>
            <a:pPr marL="0" lvl="0" indent="0" algn="l" rtl="0">
              <a:spcBef>
                <a:spcPts val="1600"/>
              </a:spcBef>
              <a:spcAft>
                <a:spcPts val="1600"/>
              </a:spcAft>
              <a:buNone/>
            </a:pPr>
            <a:r>
              <a:rPr lang="zh-CN"/>
              <a:t>保护异步行为意味着指令执行顺序的任何改变都不能改变程序中激发异常的行为。</a:t>
            </a:r>
            <a:endParaRPr lang="zh-CN"/>
          </a:p>
        </p:txBody>
      </p:sp>
      <p:pic>
        <p:nvPicPr>
          <p:cNvPr id="117" name="Google Shape;117;p23"/>
          <p:cNvPicPr preferRelativeResize="false"/>
          <p:nvPr/>
        </p:nvPicPr>
        <p:blipFill>
          <a:blip r:embed="rId1"/>
          <a:stretch>
            <a:fillRect/>
          </a:stretch>
        </p:blipFill>
        <p:spPr>
          <a:xfrm>
            <a:off x="513875" y="2316175"/>
            <a:ext cx="3057525" cy="1038225"/>
          </a:xfrm>
          <a:prstGeom prst="rect">
            <a:avLst/>
          </a:prstGeom>
          <a:noFill/>
          <a:ln>
            <a:noFill/>
          </a:ln>
        </p:spPr>
      </p:pic>
      <p:sp>
        <p:nvSpPr>
          <p:cNvPr id="118" name="Google Shape;118;p23"/>
          <p:cNvSpPr txBox="true"/>
          <p:nvPr>
            <p:ph type="body" idx="1"/>
          </p:nvPr>
        </p:nvSpPr>
        <p:spPr>
          <a:xfrm>
            <a:off x="361475" y="3567450"/>
            <a:ext cx="8520600" cy="1163700"/>
          </a:xfrm>
          <a:prstGeom prst="rect">
            <a:avLst/>
          </a:prstGeom>
        </p:spPr>
        <p:txBody>
          <a:bodyPr spcFirstLastPara="1" wrap="square" lIns="91425" tIns="91425" rIns="91425" bIns="91425" anchor="t" anchorCtr="false">
            <a:noAutofit/>
          </a:bodyPr>
          <a:lstStyle/>
          <a:p>
            <a:pPr marL="457200" lvl="0" indent="-342900" algn="l" rtl="0">
              <a:spcBef>
                <a:spcPts val="0"/>
              </a:spcBef>
              <a:spcAft>
                <a:spcPts val="0"/>
              </a:spcAft>
              <a:buSzPts val="1800"/>
              <a:buChar char="-"/>
            </a:pPr>
            <a:r>
              <a:rPr lang="zh-CN"/>
              <a:t>R2存在数据相关</a:t>
            </a:r>
            <a:endParaRPr lang="zh-CN"/>
          </a:p>
          <a:p>
            <a:pPr marL="457200" lvl="0" indent="-342900" algn="l" rtl="0">
              <a:spcBef>
                <a:spcPts val="0"/>
              </a:spcBef>
              <a:spcAft>
                <a:spcPts val="0"/>
              </a:spcAft>
              <a:buSzPts val="1800"/>
              <a:buChar char="-"/>
            </a:pPr>
            <a:r>
              <a:rPr lang="zh-CN"/>
              <a:t>BEQZ 和 LW控制相关</a:t>
            </a:r>
            <a:endParaRPr lang="zh-CN"/>
          </a:p>
          <a:p>
            <a:pPr marL="0" lvl="0" indent="0" algn="l" rtl="0">
              <a:spcBef>
                <a:spcPts val="1600"/>
              </a:spcBef>
              <a:spcAft>
                <a:spcPts val="160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24"/>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3.1.3 控制相关</a:t>
            </a:r>
            <a:endParaRPr lang="zh-CN"/>
          </a:p>
        </p:txBody>
      </p:sp>
      <p:sp>
        <p:nvSpPr>
          <p:cNvPr id="124" name="Google Shape;124;p24"/>
          <p:cNvSpPr txBox="true"/>
          <p:nvPr>
            <p:ph type="body" idx="1"/>
          </p:nvPr>
        </p:nvSpPr>
        <p:spPr>
          <a:xfrm>
            <a:off x="311700" y="1152475"/>
            <a:ext cx="8520600" cy="1618800"/>
          </a:xfrm>
          <a:prstGeom prst="rect">
            <a:avLst/>
          </a:prstGeom>
        </p:spPr>
        <p:txBody>
          <a:bodyPr spcFirstLastPara="1" wrap="square" lIns="91425" tIns="91425" rIns="91425" bIns="91425" anchor="t" anchorCtr="false">
            <a:noAutofit/>
          </a:bodyPr>
          <a:lstStyle/>
          <a:p>
            <a:pPr marL="457200" lvl="0" indent="-342900" algn="l" rtl="0">
              <a:spcBef>
                <a:spcPts val="0"/>
              </a:spcBef>
              <a:spcAft>
                <a:spcPts val="0"/>
              </a:spcAft>
              <a:buSzPts val="1800"/>
              <a:buChar char="-"/>
            </a:pPr>
            <a:r>
              <a:rPr lang="zh-CN"/>
              <a:t>数据流是值数据值在生成结果和使用结果的指令之间进行的实际的流动</a:t>
            </a:r>
            <a:endParaRPr lang="zh-CN"/>
          </a:p>
          <a:p>
            <a:pPr marL="457200" lvl="0" indent="-342900" algn="l" rtl="0">
              <a:spcBef>
                <a:spcPts val="0"/>
              </a:spcBef>
              <a:spcAft>
                <a:spcPts val="0"/>
              </a:spcAft>
              <a:buSzPts val="1800"/>
              <a:buChar char="-"/>
            </a:pPr>
            <a:r>
              <a:rPr lang="zh-CN"/>
              <a:t>OR使用的R1取决于是否进行了分支转移</a:t>
            </a:r>
            <a:endParaRPr lang="zh-CN"/>
          </a:p>
          <a:p>
            <a:pPr marL="457200" lvl="0" indent="-342900" algn="l" rtl="0">
              <a:spcBef>
                <a:spcPts val="0"/>
              </a:spcBef>
              <a:spcAft>
                <a:spcPts val="0"/>
              </a:spcAft>
              <a:buSzPts val="1800"/>
              <a:buChar char="-"/>
            </a:pPr>
            <a:r>
              <a:rPr lang="zh-CN"/>
              <a:t>保持数据流：</a:t>
            </a:r>
            <a:endParaRPr lang="zh-CN"/>
          </a:p>
          <a:p>
            <a:pPr marL="914400" lvl="1" indent="-317500" algn="l" rtl="0">
              <a:spcBef>
                <a:spcPts val="0"/>
              </a:spcBef>
              <a:spcAft>
                <a:spcPts val="0"/>
              </a:spcAft>
              <a:buSzPts val="1400"/>
              <a:buChar char="-"/>
            </a:pPr>
            <a:r>
              <a:rPr lang="zh-CN"/>
              <a:t>没有分支转移：DSUBU → OR</a:t>
            </a:r>
            <a:endParaRPr lang="zh-CN"/>
          </a:p>
          <a:p>
            <a:pPr marL="914400" lvl="1" indent="-317500" algn="l" rtl="0">
              <a:spcBef>
                <a:spcPts val="0"/>
              </a:spcBef>
              <a:spcAft>
                <a:spcPts val="0"/>
              </a:spcAft>
              <a:buSzPts val="1400"/>
              <a:buChar char="-"/>
            </a:pPr>
            <a:r>
              <a:rPr lang="zh-CN"/>
              <a:t>进行分支转移：DADDU → OR</a:t>
            </a:r>
            <a:endParaRPr lang="zh-CN"/>
          </a:p>
          <a:p>
            <a:pPr marL="0" lvl="0" indent="0" algn="l" rtl="0">
              <a:spcBef>
                <a:spcPts val="1600"/>
              </a:spcBef>
              <a:spcAft>
                <a:spcPts val="1600"/>
              </a:spcAft>
              <a:buNone/>
            </a:pPr>
          </a:p>
        </p:txBody>
      </p:sp>
      <p:pic>
        <p:nvPicPr>
          <p:cNvPr id="125" name="Google Shape;125;p24"/>
          <p:cNvPicPr preferRelativeResize="false"/>
          <p:nvPr/>
        </p:nvPicPr>
        <p:blipFill>
          <a:blip r:embed="rId1"/>
          <a:stretch>
            <a:fillRect/>
          </a:stretch>
        </p:blipFill>
        <p:spPr>
          <a:xfrm>
            <a:off x="232725" y="3311925"/>
            <a:ext cx="2914650" cy="1247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5"/>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3.1.3 控制相关</a:t>
            </a:r>
            <a:endParaRPr lang="zh-CN"/>
          </a:p>
        </p:txBody>
      </p:sp>
      <p:sp>
        <p:nvSpPr>
          <p:cNvPr id="131" name="Google Shape;131;p25"/>
          <p:cNvSpPr txBox="true"/>
          <p:nvPr>
            <p:ph type="body" idx="1"/>
          </p:nvPr>
        </p:nvSpPr>
        <p:spPr>
          <a:xfrm>
            <a:off x="311700" y="1152475"/>
            <a:ext cx="8520600" cy="1419300"/>
          </a:xfrm>
          <a:prstGeom prst="rect">
            <a:avLst/>
          </a:prstGeom>
        </p:spPr>
        <p:txBody>
          <a:bodyPr spcFirstLastPara="1" wrap="square" lIns="91425" tIns="91425" rIns="91425" bIns="91425" anchor="t" anchorCtr="false">
            <a:noAutofit/>
          </a:bodyPr>
          <a:lstStyle/>
          <a:p>
            <a:pPr marL="457200" lvl="0" indent="-342900" algn="l" rtl="0">
              <a:spcBef>
                <a:spcPts val="0"/>
              </a:spcBef>
              <a:spcAft>
                <a:spcPts val="0"/>
              </a:spcAft>
              <a:buSzPts val="1800"/>
              <a:buChar char="-"/>
            </a:pPr>
            <a:r>
              <a:rPr lang="zh-CN"/>
              <a:t>有时，违法控制相关不会影响异常行为和数据流</a:t>
            </a:r>
            <a:endParaRPr lang="zh-CN"/>
          </a:p>
          <a:p>
            <a:pPr marL="457200" lvl="0" indent="-342900" algn="l" rtl="0">
              <a:spcBef>
                <a:spcPts val="0"/>
              </a:spcBef>
              <a:spcAft>
                <a:spcPts val="0"/>
              </a:spcAft>
              <a:buSzPts val="1800"/>
              <a:buChar char="-"/>
            </a:pPr>
            <a:r>
              <a:rPr lang="zh-CN"/>
              <a:t>如果DSUBU 的R4在skip后不再使用，则可以把DSUBU移到分支前</a:t>
            </a:r>
            <a:endParaRPr lang="zh-CN"/>
          </a:p>
        </p:txBody>
      </p:sp>
      <p:pic>
        <p:nvPicPr>
          <p:cNvPr id="132" name="Google Shape;132;p25"/>
          <p:cNvPicPr preferRelativeResize="false"/>
          <p:nvPr/>
        </p:nvPicPr>
        <p:blipFill>
          <a:blip r:embed="rId1"/>
          <a:stretch>
            <a:fillRect/>
          </a:stretch>
        </p:blipFill>
        <p:spPr>
          <a:xfrm>
            <a:off x="380000" y="2764325"/>
            <a:ext cx="2781300" cy="1200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5"/>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3.</a:t>
            </a:r>
            <a:r>
              <a:rPr lang="en-US" altLang="zh-CN"/>
              <a:t>2</a:t>
            </a:r>
            <a:r>
              <a:rPr lang="zh-CN"/>
              <a:t> 编译器技术</a:t>
            </a:r>
            <a:endParaRPr lang="en-US" altLang="zh-CN"/>
          </a:p>
        </p:txBody>
      </p:sp>
      <p:sp>
        <p:nvSpPr>
          <p:cNvPr id="131" name="Google Shape;131;p25"/>
          <p:cNvSpPr txBox="true"/>
          <p:nvPr>
            <p:ph type="body" idx="1"/>
          </p:nvPr>
        </p:nvSpPr>
        <p:spPr>
          <a:xfrm>
            <a:off x="311785" y="1152525"/>
            <a:ext cx="5701665" cy="1419225"/>
          </a:xfrm>
          <a:prstGeom prst="rect">
            <a:avLst/>
          </a:prstGeom>
        </p:spPr>
        <p:txBody>
          <a:bodyPr spcFirstLastPara="1" wrap="square" lIns="91425" tIns="91425" rIns="91425" bIns="91425" anchor="t" anchorCtr="false">
            <a:noAutofit/>
          </a:bodyPr>
          <a:lstStyle/>
          <a:p>
            <a:pPr marL="114300" lvl="0" indent="0" algn="l" rtl="0">
              <a:spcBef>
                <a:spcPts val="0"/>
              </a:spcBef>
              <a:spcAft>
                <a:spcPts val="0"/>
              </a:spcAft>
              <a:buSzPts val="1800"/>
              <a:buNone/>
            </a:pPr>
            <a:r>
              <a:rPr lang="zh-CN">
                <a:solidFill>
                  <a:schemeClr val="tx1"/>
                </a:solidFill>
              </a:rPr>
              <a:t>用于提高处理器开发</a:t>
            </a:r>
            <a:r>
              <a:rPr lang="en-US" altLang="zh-CN">
                <a:solidFill>
                  <a:schemeClr val="tx1"/>
                </a:solidFill>
              </a:rPr>
              <a:t>ILP</a:t>
            </a:r>
            <a:r>
              <a:rPr lang="zh-CN" altLang="en-US">
                <a:solidFill>
                  <a:schemeClr val="tx1"/>
                </a:solidFill>
                <a:ea typeface="宋体" panose="02010600030101010101" pitchFamily="2" charset="-122"/>
              </a:rPr>
              <a:t>的能力，对于使用静态发射和静态调度的处理器极为重要</a:t>
            </a:r>
            <a:endParaRPr lang="en-US" altLang="zh-CN">
              <a:solidFill>
                <a:schemeClr val="tx1"/>
              </a:solidFill>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5"/>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3.</a:t>
            </a:r>
            <a:r>
              <a:rPr lang="en-US" altLang="zh-CN"/>
              <a:t>2</a:t>
            </a:r>
            <a:r>
              <a:rPr lang="zh-CN"/>
              <a:t>.</a:t>
            </a:r>
            <a:r>
              <a:rPr lang="en-US" altLang="zh-CN"/>
              <a:t>1</a:t>
            </a:r>
            <a:r>
              <a:rPr lang="zh-CN"/>
              <a:t> 基本流水线调度与展开</a:t>
            </a:r>
            <a:endParaRPr lang="en-US" altLang="zh-CN"/>
          </a:p>
        </p:txBody>
      </p:sp>
      <p:sp>
        <p:nvSpPr>
          <p:cNvPr id="131" name="Google Shape;131;p25"/>
          <p:cNvSpPr txBox="true"/>
          <p:nvPr>
            <p:ph type="body" idx="1"/>
          </p:nvPr>
        </p:nvSpPr>
        <p:spPr>
          <a:xfrm>
            <a:off x="311700" y="1152475"/>
            <a:ext cx="8520600" cy="1419300"/>
          </a:xfrm>
          <a:prstGeom prst="rect">
            <a:avLst/>
          </a:prstGeom>
        </p:spPr>
        <p:txBody>
          <a:bodyPr spcFirstLastPara="1" wrap="square" lIns="91425" tIns="91425" rIns="91425" bIns="91425" anchor="t" anchorCtr="false">
            <a:noAutofit/>
          </a:bodyPr>
          <a:lstStyle/>
          <a:p>
            <a:pPr marL="457200" lvl="0" indent="-342900" algn="l" rtl="0">
              <a:spcBef>
                <a:spcPts val="0"/>
              </a:spcBef>
              <a:spcAft>
                <a:spcPts val="0"/>
              </a:spcAft>
              <a:buSzPts val="1800"/>
              <a:buChar char="-"/>
            </a:pPr>
            <a:r>
              <a:rPr lang="zh-CN"/>
              <a:t>为使流水线满载，需找出不相关指令重叠起来</a:t>
            </a:r>
            <a:endParaRPr lang="zh-CN"/>
          </a:p>
          <a:p>
            <a:pPr marL="457200" lvl="0" indent="-342900" algn="l" rtl="0">
              <a:spcBef>
                <a:spcPts val="0"/>
              </a:spcBef>
              <a:spcAft>
                <a:spcPts val="0"/>
              </a:spcAft>
              <a:buSzPts val="1800"/>
              <a:buChar char="-"/>
            </a:pPr>
            <a:r>
              <a:rPr lang="zh-CN"/>
              <a:t>为避免流水线停顿，需将相关指令与源指令隔开，其间距为源指令的流水线延迟</a:t>
            </a:r>
            <a:endParaRPr lang="zh-CN"/>
          </a:p>
        </p:txBody>
      </p:sp>
      <p:pic>
        <p:nvPicPr>
          <p:cNvPr id="1" name="图片 0"/>
          <p:cNvPicPr>
            <a:picLocks noChangeAspect="true"/>
          </p:cNvPicPr>
          <p:nvPr/>
        </p:nvPicPr>
        <p:blipFill>
          <a:blip r:embed="rId1"/>
          <a:stretch>
            <a:fillRect/>
          </a:stretch>
        </p:blipFill>
        <p:spPr>
          <a:xfrm>
            <a:off x="861695" y="2571750"/>
            <a:ext cx="7134225" cy="14001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5"/>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3.</a:t>
            </a:r>
            <a:r>
              <a:rPr lang="en-US" altLang="zh-CN"/>
              <a:t>2</a:t>
            </a:r>
            <a:r>
              <a:rPr lang="zh-CN"/>
              <a:t>.</a:t>
            </a:r>
            <a:r>
              <a:rPr lang="en-US" altLang="zh-CN"/>
              <a:t>1</a:t>
            </a:r>
            <a:r>
              <a:rPr lang="zh-CN"/>
              <a:t> 基本流水线调度与展开</a:t>
            </a:r>
            <a:endParaRPr lang="en-US" altLang="zh-CN"/>
          </a:p>
        </p:txBody>
      </p:sp>
      <p:sp>
        <p:nvSpPr>
          <p:cNvPr id="131" name="Google Shape;131;p25"/>
          <p:cNvSpPr txBox="true"/>
          <p:nvPr>
            <p:ph type="body" idx="1"/>
          </p:nvPr>
        </p:nvSpPr>
        <p:spPr>
          <a:xfrm>
            <a:off x="-12150" y="1017855"/>
            <a:ext cx="8520600" cy="1419300"/>
          </a:xfrm>
          <a:prstGeom prst="rect">
            <a:avLst/>
          </a:prstGeom>
        </p:spPr>
        <p:txBody>
          <a:bodyPr spcFirstLastPara="1" wrap="square" lIns="91425" tIns="91425" rIns="91425" bIns="91425" anchor="t" anchorCtr="false">
            <a:noAutofit/>
          </a:bodyPr>
          <a:lstStyle/>
          <a:p>
            <a:pPr marL="457200" lvl="0" indent="-342900" algn="l" rtl="0">
              <a:spcBef>
                <a:spcPts val="0"/>
              </a:spcBef>
              <a:spcAft>
                <a:spcPts val="0"/>
              </a:spcAft>
              <a:buSzPts val="1800"/>
              <a:buChar char="-"/>
            </a:pPr>
            <a:r>
              <a:rPr lang="zh-CN"/>
              <a:t>调度示例</a:t>
            </a:r>
            <a:endParaRPr lang="zh-CN"/>
          </a:p>
        </p:txBody>
      </p:sp>
      <p:pic>
        <p:nvPicPr>
          <p:cNvPr id="2" name="图片 1"/>
          <p:cNvPicPr>
            <a:picLocks noChangeAspect="true"/>
          </p:cNvPicPr>
          <p:nvPr/>
        </p:nvPicPr>
        <p:blipFill>
          <a:blip r:embed="rId1"/>
          <a:stretch>
            <a:fillRect/>
          </a:stretch>
        </p:blipFill>
        <p:spPr>
          <a:xfrm>
            <a:off x="3404870" y="1419225"/>
            <a:ext cx="5715000" cy="3453130"/>
          </a:xfrm>
          <a:prstGeom prst="rect">
            <a:avLst/>
          </a:prstGeom>
        </p:spPr>
      </p:pic>
      <p:pic>
        <p:nvPicPr>
          <p:cNvPr id="3" name="图片 2"/>
          <p:cNvPicPr>
            <a:picLocks noChangeAspect="true"/>
          </p:cNvPicPr>
          <p:nvPr/>
        </p:nvPicPr>
        <p:blipFill>
          <a:blip r:embed="rId2"/>
          <a:stretch>
            <a:fillRect/>
          </a:stretch>
        </p:blipFill>
        <p:spPr>
          <a:xfrm>
            <a:off x="64135" y="1595755"/>
            <a:ext cx="3462655" cy="10185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5"/>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3.</a:t>
            </a:r>
            <a:r>
              <a:rPr lang="en-US" altLang="zh-CN"/>
              <a:t>2</a:t>
            </a:r>
            <a:r>
              <a:rPr lang="zh-CN"/>
              <a:t>.</a:t>
            </a:r>
            <a:r>
              <a:rPr lang="en-US" altLang="zh-CN"/>
              <a:t>1</a:t>
            </a:r>
            <a:r>
              <a:rPr lang="zh-CN"/>
              <a:t> 基本流水线调度与展开</a:t>
            </a:r>
            <a:endParaRPr lang="en-US" altLang="zh-CN"/>
          </a:p>
        </p:txBody>
      </p:sp>
      <p:sp>
        <p:nvSpPr>
          <p:cNvPr id="131" name="Google Shape;131;p25"/>
          <p:cNvSpPr txBox="true"/>
          <p:nvPr>
            <p:ph type="body" idx="1"/>
          </p:nvPr>
        </p:nvSpPr>
        <p:spPr>
          <a:xfrm>
            <a:off x="-12065" y="1017905"/>
            <a:ext cx="8520430" cy="4066540"/>
          </a:xfrm>
          <a:prstGeom prst="rect">
            <a:avLst/>
          </a:prstGeom>
        </p:spPr>
        <p:txBody>
          <a:bodyPr spcFirstLastPara="1" wrap="square" lIns="91425" tIns="91425" rIns="91425" bIns="91425" anchor="t" anchorCtr="false">
            <a:noAutofit/>
          </a:bodyPr>
          <a:lstStyle/>
          <a:p>
            <a:pPr marL="457200" lvl="0" indent="-342900" algn="l" rtl="0">
              <a:spcBef>
                <a:spcPts val="0"/>
              </a:spcBef>
              <a:spcAft>
                <a:spcPts val="0"/>
              </a:spcAft>
              <a:buSzPts val="1800"/>
              <a:buChar char="-"/>
            </a:pPr>
            <a:r>
              <a:rPr lang="zh-CN"/>
              <a:t>循环展开示例</a:t>
            </a:r>
            <a:endParaRPr lang="zh-CN"/>
          </a:p>
          <a:p>
            <a:pPr marL="457200" lvl="0" indent="-342900" algn="l" rtl="0">
              <a:spcBef>
                <a:spcPts val="0"/>
              </a:spcBef>
              <a:spcAft>
                <a:spcPts val="0"/>
              </a:spcAft>
              <a:buSzPts val="1800"/>
              <a:buChar char="-"/>
            </a:pPr>
            <a:endParaRPr lang="zh-CN"/>
          </a:p>
          <a:p>
            <a:pPr marL="457200" lvl="0" indent="-342900" algn="l" rtl="0">
              <a:spcBef>
                <a:spcPts val="0"/>
              </a:spcBef>
              <a:spcAft>
                <a:spcPts val="0"/>
              </a:spcAft>
              <a:buSzPts val="1800"/>
              <a:buChar char="-"/>
            </a:pPr>
            <a:endParaRPr lang="zh-CN"/>
          </a:p>
          <a:p>
            <a:pPr marL="457200" lvl="0" indent="-342900" algn="l" rtl="0">
              <a:spcBef>
                <a:spcPts val="0"/>
              </a:spcBef>
              <a:spcAft>
                <a:spcPts val="0"/>
              </a:spcAft>
              <a:buSzPts val="1800"/>
              <a:buChar char="-"/>
            </a:pPr>
            <a:endParaRPr lang="zh-CN"/>
          </a:p>
          <a:p>
            <a:pPr marL="457200" lvl="0" indent="-342900" algn="l" rtl="0">
              <a:spcBef>
                <a:spcPts val="0"/>
              </a:spcBef>
              <a:spcAft>
                <a:spcPts val="0"/>
              </a:spcAft>
              <a:buSzPts val="1800"/>
              <a:buChar char="-"/>
            </a:pPr>
            <a:endParaRPr lang="zh-CN"/>
          </a:p>
          <a:p>
            <a:pPr marL="457200" lvl="0" indent="-342900" algn="l" rtl="0">
              <a:spcBef>
                <a:spcPts val="0"/>
              </a:spcBef>
              <a:spcAft>
                <a:spcPts val="0"/>
              </a:spcAft>
              <a:buSzPts val="1800"/>
              <a:buChar char="-"/>
            </a:pPr>
            <a:endParaRPr lang="zh-CN"/>
          </a:p>
          <a:p>
            <a:pPr marL="457200" lvl="0" indent="-342900" algn="l" rtl="0">
              <a:spcBef>
                <a:spcPts val="0"/>
              </a:spcBef>
              <a:spcAft>
                <a:spcPts val="0"/>
              </a:spcAft>
              <a:buSzPts val="1800"/>
              <a:buChar char="-"/>
            </a:pPr>
            <a:endParaRPr lang="zh-CN"/>
          </a:p>
          <a:p>
            <a:pPr marL="457200" lvl="0" indent="-342900" algn="l" rtl="0">
              <a:spcBef>
                <a:spcPts val="0"/>
              </a:spcBef>
              <a:spcAft>
                <a:spcPts val="0"/>
              </a:spcAft>
              <a:buSzPts val="1800"/>
              <a:buChar char="-"/>
            </a:pPr>
            <a:endParaRPr lang="zh-CN"/>
          </a:p>
          <a:p>
            <a:pPr marL="457200" lvl="0" indent="-342900" algn="l" rtl="0">
              <a:spcBef>
                <a:spcPts val="0"/>
              </a:spcBef>
              <a:spcAft>
                <a:spcPts val="0"/>
              </a:spcAft>
              <a:buSzPts val="1800"/>
              <a:buChar char="-"/>
            </a:pPr>
            <a:endParaRPr lang="zh-CN"/>
          </a:p>
          <a:p>
            <a:pPr marL="457200" lvl="0" indent="-342900" algn="l" rtl="0">
              <a:spcBef>
                <a:spcPts val="0"/>
              </a:spcBef>
              <a:spcAft>
                <a:spcPts val="0"/>
              </a:spcAft>
              <a:buSzPts val="1800"/>
              <a:buChar char="-"/>
            </a:pPr>
            <a:endParaRPr lang="zh-CN"/>
          </a:p>
          <a:p>
            <a:pPr marL="457200" lvl="0" indent="-342900" algn="l" rtl="0">
              <a:spcBef>
                <a:spcPts val="0"/>
              </a:spcBef>
              <a:spcAft>
                <a:spcPts val="0"/>
              </a:spcAft>
              <a:buSzPts val="1800"/>
              <a:buChar char="-"/>
            </a:pPr>
            <a:endParaRPr lang="zh-CN"/>
          </a:p>
          <a:p>
            <a:pPr marL="114300" lvl="0" indent="0" algn="l" rtl="0">
              <a:spcBef>
                <a:spcPts val="0"/>
              </a:spcBef>
              <a:spcAft>
                <a:spcPts val="0"/>
              </a:spcAft>
              <a:buSzPts val="1800"/>
              <a:buNone/>
            </a:pPr>
            <a:r>
              <a:rPr lang="en-US" altLang="zh-CN"/>
              <a:t>                             </a:t>
            </a:r>
            <a:r>
              <a:rPr lang="zh-CN" altLang="en-US">
                <a:solidFill>
                  <a:schemeClr val="tx1"/>
                </a:solidFill>
                <a:ea typeface="宋体" panose="02010600030101010101" pitchFamily="2" charset="-122"/>
              </a:rPr>
              <a:t>循环展开</a:t>
            </a:r>
            <a:r>
              <a:rPr lang="en-US" altLang="zh-CN">
                <a:solidFill>
                  <a:schemeClr val="tx1"/>
                </a:solidFill>
                <a:ea typeface="宋体" panose="02010600030101010101" pitchFamily="2" charset="-122"/>
              </a:rPr>
              <a:t>                                                                      </a:t>
            </a:r>
            <a:r>
              <a:rPr lang="zh-CN" altLang="en-US">
                <a:solidFill>
                  <a:schemeClr val="tx1"/>
                </a:solidFill>
                <a:ea typeface="宋体" panose="02010600030101010101" pitchFamily="2" charset="-122"/>
              </a:rPr>
              <a:t>调度</a:t>
            </a:r>
            <a:endParaRPr lang="zh-CN" altLang="en-US">
              <a:solidFill>
                <a:schemeClr val="tx1"/>
              </a:solidFill>
              <a:ea typeface="宋体" panose="02010600030101010101" pitchFamily="2" charset="-122"/>
            </a:endParaRPr>
          </a:p>
        </p:txBody>
      </p:sp>
      <p:pic>
        <p:nvPicPr>
          <p:cNvPr id="1" name="图片 0"/>
          <p:cNvPicPr>
            <a:picLocks noChangeAspect="true"/>
          </p:cNvPicPr>
          <p:nvPr/>
        </p:nvPicPr>
        <p:blipFill>
          <a:blip r:embed="rId1"/>
          <a:stretch>
            <a:fillRect/>
          </a:stretch>
        </p:blipFill>
        <p:spPr>
          <a:xfrm>
            <a:off x="311785" y="1481455"/>
            <a:ext cx="4970145" cy="2874645"/>
          </a:xfrm>
          <a:prstGeom prst="rect">
            <a:avLst/>
          </a:prstGeom>
        </p:spPr>
      </p:pic>
      <p:pic>
        <p:nvPicPr>
          <p:cNvPr id="4" name="图片 3"/>
          <p:cNvPicPr>
            <a:picLocks noChangeAspect="true"/>
          </p:cNvPicPr>
          <p:nvPr/>
        </p:nvPicPr>
        <p:blipFill>
          <a:blip r:embed="rId2"/>
          <a:stretch>
            <a:fillRect/>
          </a:stretch>
        </p:blipFill>
        <p:spPr>
          <a:xfrm>
            <a:off x="5281930" y="1334770"/>
            <a:ext cx="3418840" cy="31680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5"/>
          <p:cNvSpPr txBox="true"/>
          <p:nvPr>
            <p:ph type="title"/>
          </p:nvPr>
        </p:nvSpPr>
        <p:spPr>
          <a:xfrm>
            <a:off x="311700" y="2416700"/>
            <a:ext cx="8520600" cy="572700"/>
          </a:xfrm>
          <a:prstGeom prst="rect">
            <a:avLst/>
          </a:prstGeom>
        </p:spPr>
        <p:txBody>
          <a:bodyPr spcFirstLastPara="1" wrap="square" lIns="91425" tIns="91425" rIns="91425" bIns="91425" anchor="t" anchorCtr="false">
            <a:noAutofit/>
          </a:bodyPr>
          <a:lstStyle/>
          <a:p>
            <a:pPr marL="0" lvl="0" indent="0" algn="ctr" rtl="0">
              <a:spcBef>
                <a:spcPts val="0"/>
              </a:spcBef>
              <a:spcAft>
                <a:spcPts val="0"/>
              </a:spcAft>
              <a:buNone/>
            </a:pPr>
            <a:r>
              <a:rPr lang="zh-CN" altLang="en-US">
                <a:ea typeface="宋体" panose="02010600030101010101" pitchFamily="2" charset="-122"/>
              </a:rPr>
              <a:t>结束</a:t>
            </a:r>
            <a:endParaRPr lang="zh-CN" altLang="en-US">
              <a:ea typeface="宋体" panose="02010600030101010101" pitchFamily="2" charset="-122"/>
            </a:endParaRPr>
          </a:p>
        </p:txBody>
      </p:sp>
      <p:sp>
        <p:nvSpPr>
          <p:cNvPr id="2" name="文本占位符 1"/>
          <p:cNvSpPr/>
          <p:nvPr>
            <p:ph type="body" idx="1"/>
          </p:nvPr>
        </p:nvSpPr>
        <p:spPr>
          <a:xfrm>
            <a:off x="311785" y="1152525"/>
            <a:ext cx="8520430" cy="1206500"/>
          </a:xfrm>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指令级并行（ILP）</a:t>
            </a:r>
            <a:endParaRPr lang="zh-CN"/>
          </a:p>
        </p:txBody>
      </p:sp>
      <p:sp>
        <p:nvSpPr>
          <p:cNvPr id="61" name="Google Shape;61;p14"/>
          <p:cNvSpPr txBox="true"/>
          <p:nvPr>
            <p:ph type="body" idx="1"/>
          </p:nvPr>
        </p:nvSpPr>
        <p:spPr>
          <a:xfrm>
            <a:off x="311700" y="1152475"/>
            <a:ext cx="8520600" cy="34164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两种不同的开发方式：</a:t>
            </a:r>
            <a:endParaRPr lang="zh-CN"/>
          </a:p>
          <a:p>
            <a:pPr marL="457200" lvl="0" indent="-342900" algn="l" rtl="0">
              <a:spcBef>
                <a:spcPts val="1600"/>
              </a:spcBef>
              <a:spcAft>
                <a:spcPts val="0"/>
              </a:spcAft>
              <a:buSzPts val="1800"/>
              <a:buChar char="-"/>
            </a:pPr>
            <a:r>
              <a:rPr lang="zh-CN"/>
              <a:t>依靠硬件来帮助动态发现和开发并行</a:t>
            </a:r>
            <a:endParaRPr lang="zh-CN"/>
          </a:p>
          <a:p>
            <a:pPr marL="914400" lvl="1" indent="-317500" algn="l" rtl="0">
              <a:spcBef>
                <a:spcPts val="0"/>
              </a:spcBef>
              <a:spcAft>
                <a:spcPts val="0"/>
              </a:spcAft>
              <a:buSzPts val="1400"/>
              <a:buChar char="-"/>
            </a:pPr>
            <a:r>
              <a:rPr lang="zh-CN"/>
              <a:t>Inter Core 系列</a:t>
            </a:r>
            <a:endParaRPr lang="zh-CN"/>
          </a:p>
          <a:p>
            <a:pPr marL="457200" lvl="0" indent="-342900" algn="l" rtl="0">
              <a:spcBef>
                <a:spcPts val="0"/>
              </a:spcBef>
              <a:spcAft>
                <a:spcPts val="0"/>
              </a:spcAft>
              <a:buSzPts val="1800"/>
              <a:buChar char="-"/>
            </a:pPr>
            <a:r>
              <a:rPr lang="zh-CN"/>
              <a:t>依靠软件技术在编译时静态发现并行</a:t>
            </a:r>
            <a:endParaRPr lang="zh-CN"/>
          </a:p>
          <a:p>
            <a:pPr marL="914400" lvl="1" indent="-317500" algn="l" rtl="0">
              <a:spcBef>
                <a:spcPts val="0"/>
              </a:spcBef>
              <a:spcAft>
                <a:spcPts val="0"/>
              </a:spcAft>
              <a:buSzPts val="1400"/>
              <a:buChar char="-"/>
            </a:pPr>
            <a:r>
              <a:rPr lang="zh-CN"/>
              <a:t>个人移动设备，提高能耗效率</a:t>
            </a:r>
            <a:endParaRPr lang="zh-CN"/>
          </a:p>
          <a:p>
            <a:pPr marL="914400" lvl="1" indent="-317500" algn="l" rtl="0">
              <a:spcBef>
                <a:spcPts val="0"/>
              </a:spcBef>
              <a:spcAft>
                <a:spcPts val="0"/>
              </a:spcAft>
              <a:buSzPts val="1400"/>
              <a:buChar char="-"/>
            </a:pPr>
            <a:r>
              <a:rPr lang="zh-CN"/>
              <a:t>ARM Cortex-A8</a:t>
            </a:r>
            <a:endParaRPr lang="zh-CN"/>
          </a:p>
          <a:p>
            <a:pPr marL="914400" lvl="1" indent="-317500" algn="l" rtl="0">
              <a:spcBef>
                <a:spcPts val="0"/>
              </a:spcBef>
              <a:spcAft>
                <a:spcPts val="0"/>
              </a:spcAft>
              <a:buSzPts val="1400"/>
              <a:buChar char="-"/>
            </a:pPr>
            <a:r>
              <a:rPr lang="zh-CN"/>
              <a:t>新的ARM Cortex-A9将采用动态方式</a:t>
            </a:r>
            <a:endParaRPr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CPI</a:t>
            </a:r>
            <a:endParaRPr lang="zh-CN"/>
          </a:p>
        </p:txBody>
      </p:sp>
      <p:sp>
        <p:nvSpPr>
          <p:cNvPr id="67" name="Google Shape;67;p15"/>
          <p:cNvSpPr txBox="true"/>
          <p:nvPr>
            <p:ph type="body" idx="1"/>
          </p:nvPr>
        </p:nvSpPr>
        <p:spPr>
          <a:xfrm>
            <a:off x="311700" y="1152475"/>
            <a:ext cx="8520600" cy="572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流水线CPI = 理想流水线CPI + 结构化停顿 + 数据冒险停顿 + 控制停顿</a:t>
            </a:r>
            <a:endParaRPr lang="zh-CN"/>
          </a:p>
          <a:p>
            <a:pPr marL="0" lvl="0" indent="0" algn="l" rtl="0">
              <a:spcBef>
                <a:spcPts val="1600"/>
              </a:spcBef>
              <a:spcAft>
                <a:spcPts val="1600"/>
              </a:spcAft>
              <a:buNone/>
            </a:pPr>
          </a:p>
        </p:txBody>
      </p:sp>
      <p:pic>
        <p:nvPicPr>
          <p:cNvPr id="68" name="Google Shape;68;p15"/>
          <p:cNvPicPr preferRelativeResize="false"/>
          <p:nvPr/>
        </p:nvPicPr>
        <p:blipFill>
          <a:blip r:embed="rId1"/>
          <a:stretch>
            <a:fillRect/>
          </a:stretch>
        </p:blipFill>
        <p:spPr>
          <a:xfrm>
            <a:off x="385750" y="1600500"/>
            <a:ext cx="6126026" cy="343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6"/>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3.1.1 什么是指令级并行</a:t>
            </a:r>
            <a:endParaRPr lang="zh-CN"/>
          </a:p>
        </p:txBody>
      </p:sp>
      <p:sp>
        <p:nvSpPr>
          <p:cNvPr id="74" name="Google Shape;74;p16"/>
          <p:cNvSpPr txBox="true"/>
          <p:nvPr>
            <p:ph type="body" idx="1"/>
          </p:nvPr>
        </p:nvSpPr>
        <p:spPr>
          <a:xfrm>
            <a:off x="311700" y="1152475"/>
            <a:ext cx="8520600" cy="3416400"/>
          </a:xfrm>
          <a:prstGeom prst="rect">
            <a:avLst/>
          </a:prstGeom>
        </p:spPr>
        <p:txBody>
          <a:bodyPr spcFirstLastPara="1" wrap="square" lIns="91425" tIns="91425" rIns="91425" bIns="91425" anchor="t" anchorCtr="false">
            <a:noAutofit/>
          </a:bodyPr>
          <a:lstStyle/>
          <a:p>
            <a:pPr marL="457200" lvl="0" indent="-342900" algn="l" rtl="0">
              <a:spcBef>
                <a:spcPts val="0"/>
              </a:spcBef>
              <a:spcAft>
                <a:spcPts val="0"/>
              </a:spcAft>
              <a:buSzPts val="1800"/>
              <a:buChar char="➢"/>
            </a:pPr>
            <a:r>
              <a:rPr lang="zh-CN"/>
              <a:t>基本块：一段顺序执行代码，除入口外没有其他转入分支，除出口外没有其他转出分支，基本块的并行数非常有限。</a:t>
            </a:r>
            <a:endParaRPr lang="zh-CN"/>
          </a:p>
          <a:p>
            <a:pPr marL="457200" lvl="0" indent="-342900" algn="l" rtl="0">
              <a:spcBef>
                <a:spcPts val="0"/>
              </a:spcBef>
              <a:spcAft>
                <a:spcPts val="0"/>
              </a:spcAft>
              <a:buSzPts val="1800"/>
              <a:buChar char="➢"/>
            </a:pPr>
            <a:r>
              <a:rPr lang="zh-CN"/>
              <a:t>指令可能相互依赖，为了提高性能，必须跨越多个基本块开发ILP</a:t>
            </a:r>
            <a:endParaRPr lang="zh-CN"/>
          </a:p>
          <a:p>
            <a:pPr marL="457200" lvl="0" indent="-342900" algn="l" rtl="0">
              <a:spcBef>
                <a:spcPts val="0"/>
              </a:spcBef>
              <a:spcAft>
                <a:spcPts val="0"/>
              </a:spcAft>
              <a:buSzPts val="1800"/>
              <a:buChar char="➢"/>
            </a:pPr>
            <a:r>
              <a:rPr lang="zh-CN"/>
              <a:t>循环级并行：提高ILP最简单、最常见的方法</a:t>
            </a:r>
            <a:endParaRPr lang="zh-CN"/>
          </a:p>
          <a:p>
            <a:pPr marL="457200" lvl="0" indent="-342900" algn="l" rtl="0">
              <a:spcBef>
                <a:spcPts val="0"/>
              </a:spcBef>
              <a:spcAft>
                <a:spcPts val="0"/>
              </a:spcAft>
              <a:buSzPts val="1800"/>
              <a:buChar char="➢"/>
            </a:pPr>
            <a:r>
              <a:rPr lang="zh-CN"/>
              <a:t>技术：编译器静态展开循环、硬件动态展开循环、向量处理器和图形处理器（GPU）中的SIMD</a:t>
            </a:r>
            <a:endParaRPr lang="zh-CN"/>
          </a:p>
          <a:p>
            <a:pPr marL="0" lvl="0" indent="0" algn="l" rtl="0">
              <a:spcBef>
                <a:spcPts val="1600"/>
              </a:spcBef>
              <a:spcAft>
                <a:spcPts val="160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7"/>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3.1.2 数据相关与冒险</a:t>
            </a:r>
            <a:endParaRPr lang="zh-CN"/>
          </a:p>
        </p:txBody>
      </p:sp>
      <p:sp>
        <p:nvSpPr>
          <p:cNvPr id="80" name="Google Shape;80;p17"/>
          <p:cNvSpPr txBox="true"/>
          <p:nvPr>
            <p:ph type="body" idx="1"/>
          </p:nvPr>
        </p:nvSpPr>
        <p:spPr>
          <a:xfrm>
            <a:off x="311700" y="1152475"/>
            <a:ext cx="8520600" cy="34164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两条指令的依赖性决定指令级能否并行</a:t>
            </a:r>
            <a:endParaRPr lang="zh-CN"/>
          </a:p>
          <a:p>
            <a:pPr marL="0" lvl="0" indent="0" algn="l" rtl="0">
              <a:spcBef>
                <a:spcPts val="1600"/>
              </a:spcBef>
              <a:spcAft>
                <a:spcPts val="0"/>
              </a:spcAft>
              <a:buNone/>
            </a:pPr>
            <a:r>
              <a:rPr lang="zh-CN"/>
              <a:t>三种类型相关：数据相关、名称相关和控制相关。</a:t>
            </a:r>
            <a:endParaRPr lang="zh-CN"/>
          </a:p>
          <a:p>
            <a:pPr marL="457200" lvl="0" indent="-342900" algn="l" rtl="0">
              <a:spcBef>
                <a:spcPts val="1600"/>
              </a:spcBef>
              <a:spcAft>
                <a:spcPts val="0"/>
              </a:spcAft>
              <a:buSzPts val="1800"/>
              <a:buChar char="-"/>
            </a:pPr>
            <a:r>
              <a:rPr lang="zh-CN"/>
              <a:t>指令i生成结果可能被指令j用到</a:t>
            </a:r>
            <a:endParaRPr lang="zh-CN"/>
          </a:p>
          <a:p>
            <a:pPr marL="457200" lvl="0" indent="-342900" algn="l" rtl="0">
              <a:spcBef>
                <a:spcPts val="0"/>
              </a:spcBef>
              <a:spcAft>
                <a:spcPts val="0"/>
              </a:spcAft>
              <a:buSzPts val="1800"/>
              <a:buChar char="-"/>
            </a:pPr>
            <a:r>
              <a:rPr lang="zh-CN"/>
              <a:t>指令j数据相关于指令k，指令k数据相关与指令i（这种相关链可以很长）</a:t>
            </a:r>
            <a:endParaRPr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8"/>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数据相关的例子</a:t>
            </a:r>
            <a:endParaRPr lang="zh-CN"/>
          </a:p>
        </p:txBody>
      </p:sp>
      <p:pic>
        <p:nvPicPr>
          <p:cNvPr id="86" name="Google Shape;86;p18"/>
          <p:cNvPicPr preferRelativeResize="false"/>
          <p:nvPr/>
        </p:nvPicPr>
        <p:blipFill>
          <a:blip r:embed="rId1"/>
          <a:stretch>
            <a:fillRect/>
          </a:stretch>
        </p:blipFill>
        <p:spPr>
          <a:xfrm>
            <a:off x="2315288" y="1152475"/>
            <a:ext cx="5343525" cy="373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9"/>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数据相关</a:t>
            </a:r>
            <a:endParaRPr lang="zh-CN"/>
          </a:p>
        </p:txBody>
      </p:sp>
      <p:sp>
        <p:nvSpPr>
          <p:cNvPr id="92" name="Google Shape;92;p19"/>
          <p:cNvSpPr txBox="true"/>
          <p:nvPr>
            <p:ph type="body" idx="1"/>
          </p:nvPr>
        </p:nvSpPr>
        <p:spPr>
          <a:xfrm>
            <a:off x="311700" y="1152475"/>
            <a:ext cx="8520600" cy="34164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数据相关传递了三点信息：</a:t>
            </a:r>
            <a:endParaRPr lang="zh-CN"/>
          </a:p>
          <a:p>
            <a:pPr marL="457200" lvl="0" indent="-342900" algn="l" rtl="0">
              <a:spcBef>
                <a:spcPts val="1600"/>
              </a:spcBef>
              <a:spcAft>
                <a:spcPts val="0"/>
              </a:spcAft>
              <a:buSzPts val="1800"/>
              <a:buChar char="-"/>
            </a:pPr>
            <a:r>
              <a:rPr lang="zh-CN"/>
              <a:t>冒险的可能性</a:t>
            </a:r>
            <a:endParaRPr lang="zh-CN"/>
          </a:p>
          <a:p>
            <a:pPr marL="457200" lvl="0" indent="-342900" algn="l" rtl="0">
              <a:spcBef>
                <a:spcPts val="0"/>
              </a:spcBef>
              <a:spcAft>
                <a:spcPts val="0"/>
              </a:spcAft>
              <a:buSzPts val="1800"/>
              <a:buChar char="-"/>
            </a:pPr>
            <a:r>
              <a:rPr lang="zh-CN"/>
              <a:t>计算结果必须遵循的循序</a:t>
            </a:r>
            <a:endParaRPr lang="zh-CN"/>
          </a:p>
          <a:p>
            <a:pPr marL="457200" lvl="0" indent="-342900" algn="l" rtl="0">
              <a:spcBef>
                <a:spcPts val="0"/>
              </a:spcBef>
              <a:spcAft>
                <a:spcPts val="0"/>
              </a:spcAft>
              <a:buSzPts val="1800"/>
              <a:buChar char="-"/>
            </a:pPr>
            <a:r>
              <a:rPr lang="zh-CN"/>
              <a:t>可开发并行度的上限</a:t>
            </a:r>
            <a:endParaRPr lang="zh-CN"/>
          </a:p>
          <a:p>
            <a:pPr marL="0" lvl="0" indent="0" algn="l" rtl="0">
              <a:spcBef>
                <a:spcPts val="1600"/>
              </a:spcBef>
              <a:spcAft>
                <a:spcPts val="0"/>
              </a:spcAft>
              <a:buNone/>
            </a:pPr>
            <a:r>
              <a:rPr lang="zh-CN"/>
              <a:t>克服相关性：</a:t>
            </a:r>
            <a:endParaRPr lang="zh-CN"/>
          </a:p>
          <a:p>
            <a:pPr marL="457200" lvl="0" indent="-342900" algn="l" rtl="0">
              <a:spcBef>
                <a:spcPts val="1600"/>
              </a:spcBef>
              <a:spcAft>
                <a:spcPts val="0"/>
              </a:spcAft>
              <a:buSzPts val="1800"/>
              <a:buChar char="-"/>
            </a:pPr>
            <a:r>
              <a:rPr lang="zh-CN"/>
              <a:t>保护相关性但避免冒险</a:t>
            </a:r>
            <a:endParaRPr lang="zh-CN"/>
          </a:p>
          <a:p>
            <a:pPr marL="457200" lvl="0" indent="-342900" algn="l" rtl="0">
              <a:spcBef>
                <a:spcPts val="0"/>
              </a:spcBef>
              <a:spcAft>
                <a:spcPts val="0"/>
              </a:spcAft>
              <a:buSzPts val="1800"/>
              <a:buChar char="-"/>
            </a:pPr>
            <a:r>
              <a:rPr lang="zh-CN"/>
              <a:t>转换代码来消除相关性</a:t>
            </a:r>
            <a:endParaRPr 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20"/>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名称相关</a:t>
            </a:r>
            <a:endParaRPr lang="zh-CN"/>
          </a:p>
        </p:txBody>
      </p:sp>
      <p:sp>
        <p:nvSpPr>
          <p:cNvPr id="98" name="Google Shape;98;p20"/>
          <p:cNvSpPr txBox="true"/>
          <p:nvPr>
            <p:ph type="body" idx="1"/>
          </p:nvPr>
        </p:nvSpPr>
        <p:spPr>
          <a:xfrm>
            <a:off x="311700" y="1152475"/>
            <a:ext cx="8520600" cy="34164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名称相关：当两条指令使用相同的寄存器或存储器位置（称为名称），但与该名称相关的指令之间没有数据流动。</a:t>
            </a:r>
            <a:endParaRPr lang="zh-CN"/>
          </a:p>
          <a:p>
            <a:pPr marL="0" lvl="0" indent="0" algn="l" rtl="0">
              <a:spcBef>
                <a:spcPts val="1600"/>
              </a:spcBef>
              <a:spcAft>
                <a:spcPts val="0"/>
              </a:spcAft>
              <a:buNone/>
            </a:pPr>
            <a:r>
              <a:rPr lang="zh-CN"/>
              <a:t>两种类型（指令i在指令j之前）：</a:t>
            </a:r>
            <a:endParaRPr lang="zh-CN"/>
          </a:p>
          <a:p>
            <a:pPr marL="457200" lvl="0" indent="-342900" algn="l" rtl="0">
              <a:spcBef>
                <a:spcPts val="1600"/>
              </a:spcBef>
              <a:spcAft>
                <a:spcPts val="0"/>
              </a:spcAft>
              <a:buSzPts val="1800"/>
              <a:buChar char="-"/>
            </a:pPr>
            <a:r>
              <a:rPr lang="zh-CN"/>
              <a:t>当j对i读取的寄存器或存储器进行写操作时，就会发生反相关</a:t>
            </a:r>
            <a:endParaRPr lang="zh-CN"/>
          </a:p>
          <a:p>
            <a:pPr marL="457200" lvl="0" indent="-342900" algn="l" rtl="0">
              <a:spcBef>
                <a:spcPts val="0"/>
              </a:spcBef>
              <a:spcAft>
                <a:spcPts val="0"/>
              </a:spcAft>
              <a:buSzPts val="1800"/>
              <a:buChar char="-"/>
            </a:pPr>
            <a:r>
              <a:rPr lang="zh-CN"/>
              <a:t>当i和j对同一个寄存器或存储器执行写操作，发生输出相关</a:t>
            </a:r>
            <a:endParaRPr lang="zh-CN"/>
          </a:p>
          <a:p>
            <a:pPr marL="0" lvl="0" indent="0" algn="l" rtl="0">
              <a:spcBef>
                <a:spcPts val="1600"/>
              </a:spcBef>
              <a:spcAft>
                <a:spcPts val="1600"/>
              </a:spcAft>
              <a:buNone/>
            </a:pPr>
            <a:r>
              <a:rPr lang="zh-CN"/>
              <a:t>名称相关不是真实的相关，可以通过改变指令中使用的名称（寄存器号或存储器位置）解决名称相关 → 寄存器重命名</a:t>
            </a:r>
            <a:endParaRPr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21"/>
          <p:cNvSpPr txBox="true"/>
          <p:nvPr>
            <p:ph type="title"/>
          </p:nvPr>
        </p:nvSpPr>
        <p:spPr>
          <a:xfrm>
            <a:off x="311700" y="445025"/>
            <a:ext cx="8520600" cy="5727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数据冒险</a:t>
            </a:r>
            <a:endParaRPr lang="zh-CN"/>
          </a:p>
        </p:txBody>
      </p:sp>
      <p:sp>
        <p:nvSpPr>
          <p:cNvPr id="104" name="Google Shape;104;p21"/>
          <p:cNvSpPr txBox="true"/>
          <p:nvPr>
            <p:ph type="body" idx="1"/>
          </p:nvPr>
        </p:nvSpPr>
        <p:spPr>
          <a:xfrm>
            <a:off x="311700" y="1152475"/>
            <a:ext cx="8520600" cy="34164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zh-CN"/>
              <a:t>指令间存在数据相关或名称相关，而且它们非常接近，足以使执行期间的重叠改变对相关操作数的访问顺序 → 冒险</a:t>
            </a:r>
            <a:endParaRPr lang="zh-CN"/>
          </a:p>
          <a:p>
            <a:pPr marL="0" lvl="0" indent="0" algn="l" rtl="0">
              <a:spcBef>
                <a:spcPts val="1600"/>
              </a:spcBef>
              <a:spcAft>
                <a:spcPts val="0"/>
              </a:spcAft>
              <a:buNone/>
            </a:pPr>
            <a:r>
              <a:rPr lang="zh-CN"/>
              <a:t>根据读写循序，三类冒险：</a:t>
            </a:r>
            <a:endParaRPr lang="zh-CN"/>
          </a:p>
          <a:p>
            <a:pPr marL="457200" lvl="0" indent="-342900" algn="l" rtl="0">
              <a:spcBef>
                <a:spcPts val="1600"/>
              </a:spcBef>
              <a:spcAft>
                <a:spcPts val="0"/>
              </a:spcAft>
              <a:buSzPts val="1800"/>
              <a:buChar char="-"/>
            </a:pPr>
            <a:r>
              <a:rPr lang="zh-CN"/>
              <a:t>RAW(写后读)</a:t>
            </a:r>
            <a:endParaRPr lang="zh-CN"/>
          </a:p>
          <a:p>
            <a:pPr marL="457200" lvl="0" indent="-342900" algn="l" rtl="0">
              <a:spcBef>
                <a:spcPts val="0"/>
              </a:spcBef>
              <a:spcAft>
                <a:spcPts val="0"/>
              </a:spcAft>
              <a:buSzPts val="1800"/>
              <a:buChar char="-"/>
            </a:pPr>
            <a:r>
              <a:rPr lang="zh-CN"/>
              <a:t>WAW(写后写)</a:t>
            </a:r>
            <a:endParaRPr lang="zh-CN"/>
          </a:p>
          <a:p>
            <a:pPr marL="457200" lvl="0" indent="-342900" algn="l" rtl="0">
              <a:spcBef>
                <a:spcPts val="0"/>
              </a:spcBef>
              <a:spcAft>
                <a:spcPts val="0"/>
              </a:spcAft>
              <a:buSzPts val="1800"/>
              <a:buChar char="-"/>
            </a:pPr>
            <a:r>
              <a:rPr lang="zh-CN"/>
              <a:t>WAR(读后写)</a:t>
            </a:r>
            <a:endParaRPr lang="zh-CN"/>
          </a:p>
          <a:p>
            <a:pPr marL="0" lvl="0" indent="0" algn="l" rtl="0">
              <a:spcBef>
                <a:spcPts val="1600"/>
              </a:spcBef>
              <a:spcAft>
                <a:spcPts val="1600"/>
              </a:spcAft>
              <a:buNone/>
            </a:pPr>
            <a:r>
              <a:rPr lang="zh-CN"/>
              <a:t>RAR(读后读)不是冒险</a:t>
            </a:r>
            <a:endParaRPr lang="zh-C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1459</Words>
  <Application>WPS 演示</Application>
  <PresentationFormat/>
  <Paragraphs>122</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Arial</vt:lpstr>
      <vt:lpstr>微软雅黑</vt:lpstr>
      <vt:lpstr>Arial Unicode MS</vt:lpstr>
      <vt:lpstr>Times New Roman</vt:lpstr>
      <vt:lpstr>Simple Light</vt:lpstr>
      <vt:lpstr>3.1 指令级并行：概念与挑战</vt:lpstr>
      <vt:lpstr>指令级并行（ILP）</vt:lpstr>
      <vt:lpstr>CPI</vt:lpstr>
      <vt:lpstr>3.1.1 什么是指令级并行</vt:lpstr>
      <vt:lpstr>3.1.2 数据相关与冒险</vt:lpstr>
      <vt:lpstr>数据相关的例子</vt:lpstr>
      <vt:lpstr>数据相关</vt:lpstr>
      <vt:lpstr>名称相关</vt:lpstr>
      <vt:lpstr>数据冒险</vt:lpstr>
      <vt:lpstr>3.1.3 控制相关</vt:lpstr>
      <vt:lpstr>3.1.3 控制相关</vt:lpstr>
      <vt:lpstr>3.1.3 控制相关</vt:lpstr>
      <vt:lpstr>3.1.3 控制相关</vt:lpstr>
      <vt:lpstr>3.2 编译器技术</vt:lpstr>
      <vt:lpstr>3.2.1 基本流水线调度与展开</vt:lpstr>
      <vt:lpstr>3.2.1 基本流水线调度与展开</vt:lpstr>
      <vt:lpstr>3.2.1 基本流水线调度与展开</vt:lpstr>
      <vt:lpstr>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指令级并行：概念与挑战</dc:title>
  <dc:creator/>
  <cp:lastModifiedBy>scrutiny</cp:lastModifiedBy>
  <cp:revision>4</cp:revision>
  <dcterms:created xsi:type="dcterms:W3CDTF">2020-11-11T11:38:07Z</dcterms:created>
  <dcterms:modified xsi:type="dcterms:W3CDTF">2020-11-11T11:38:07Z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