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1"/>
  </p:notesMasterIdLst>
  <p:sldIdLst>
    <p:sldId id="257" r:id="rId2"/>
    <p:sldId id="258" r:id="rId3"/>
    <p:sldId id="259" r:id="rId4"/>
    <p:sldId id="260" r:id="rId5"/>
    <p:sldId id="261" r:id="rId6"/>
    <p:sldId id="262" r:id="rId7"/>
    <p:sldId id="266"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55562" autoAdjust="0"/>
  </p:normalViewPr>
  <p:slideViewPr>
    <p:cSldViewPr snapToGrid="0">
      <p:cViewPr varScale="1">
        <p:scale>
          <a:sx n="48" d="100"/>
          <a:sy n="48" d="100"/>
        </p:scale>
        <p:origin x="53" y="53"/>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AC83B8-46D5-4D95-AF82-2CB4FDABC60A}" type="datetimeFigureOut">
              <a:rPr lang="zh-CN" altLang="en-US" smtClean="0"/>
              <a:t>2020/10/27</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2E609C-5EBB-40AE-823C-6FECB4924053}" type="slidenum">
              <a:rPr lang="zh-CN" altLang="en-US" smtClean="0"/>
              <a:t>‹#›</a:t>
            </a:fld>
            <a:endParaRPr lang="zh-CN" altLang="en-US"/>
          </a:p>
        </p:txBody>
      </p:sp>
    </p:spTree>
    <p:extLst>
      <p:ext uri="{BB962C8B-B14F-4D97-AF65-F5344CB8AC3E}">
        <p14:creationId xmlns:p14="http://schemas.microsoft.com/office/powerpoint/2010/main" val="33193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6C2E609C-5EBB-40AE-823C-6FECB4924053}" type="slidenum">
              <a:rPr lang="zh-CN" altLang="en-US" smtClean="0"/>
              <a:t>1</a:t>
            </a:fld>
            <a:endParaRPr lang="zh-CN" altLang="en-US"/>
          </a:p>
        </p:txBody>
      </p:sp>
    </p:spTree>
    <p:extLst>
      <p:ext uri="{BB962C8B-B14F-4D97-AF65-F5344CB8AC3E}">
        <p14:creationId xmlns:p14="http://schemas.microsoft.com/office/powerpoint/2010/main" val="3166649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pPr marL="228600" indent="-228600">
              <a:buAutoNum type="arabicPeriod"/>
            </a:pPr>
            <a:r>
              <a:rPr lang="zh-CN" altLang="en-US" dirty="0"/>
              <a:t>缺乏一个评价指令集复杂程度的指标，所以</a:t>
            </a:r>
            <a:r>
              <a:rPr lang="en-US" altLang="zh-CN" dirty="0"/>
              <a:t>Patterson </a:t>
            </a:r>
            <a:r>
              <a:rPr lang="zh-CN" altLang="en-US" dirty="0"/>
              <a:t>和</a:t>
            </a:r>
            <a:r>
              <a:rPr lang="en-US" altLang="zh-CN" dirty="0"/>
              <a:t> </a:t>
            </a:r>
            <a:r>
              <a:rPr lang="en-US" altLang="zh-CN" dirty="0" err="1"/>
              <a:t>Ditzel</a:t>
            </a:r>
            <a:r>
              <a:rPr lang="zh-CN" altLang="en-US" dirty="0"/>
              <a:t>文中提到的复杂指令带来的 </a:t>
            </a:r>
            <a:endParaRPr lang="en-US" altLang="zh-CN" dirty="0"/>
          </a:p>
          <a:p>
            <a:pPr marL="0" indent="0">
              <a:buNone/>
            </a:pPr>
            <a:r>
              <a:rPr lang="en-US" altLang="zh-CN" dirty="0"/>
              <a:t>      </a:t>
            </a:r>
            <a:r>
              <a:rPr lang="zh-CN" altLang="en-US" dirty="0"/>
              <a:t>弊大于利很难让人信服；</a:t>
            </a:r>
            <a:endParaRPr lang="en-US" altLang="zh-CN" dirty="0"/>
          </a:p>
          <a:p>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startAt="2"/>
              <a:tabLst/>
              <a:defRPr/>
            </a:pPr>
            <a:r>
              <a:rPr lang="en-US" altLang="zh-CN" dirty="0"/>
              <a:t>CISC</a:t>
            </a:r>
            <a:r>
              <a:rPr lang="zh-CN" altLang="en-US" dirty="0"/>
              <a:t>的优势在于</a:t>
            </a:r>
            <a:r>
              <a:rPr lang="en-US" altLang="zh-CN" dirty="0"/>
              <a:t>dense code</a:t>
            </a:r>
            <a:r>
              <a:rPr lang="zh-CN" altLang="en-US" dirty="0"/>
              <a:t>，虽然在</a:t>
            </a:r>
            <a:r>
              <a:rPr lang="en-US" altLang="zh-CN" dirty="0"/>
              <a:t>Patterson </a:t>
            </a:r>
            <a:r>
              <a:rPr lang="zh-CN" altLang="en-US" dirty="0"/>
              <a:t>和</a:t>
            </a:r>
            <a:r>
              <a:rPr lang="en-US" altLang="zh-CN" dirty="0"/>
              <a:t> </a:t>
            </a:r>
            <a:r>
              <a:rPr lang="en-US" altLang="zh-CN" dirty="0" err="1"/>
              <a:t>Ditzel</a:t>
            </a:r>
            <a:r>
              <a:rPr lang="zh-CN" altLang="en-US" dirty="0"/>
              <a:t>的工作中，直接指出了</a:t>
            </a:r>
            <a:r>
              <a:rPr lang="en-US" altLang="zh-CN" dirty="0"/>
              <a:t>RISC</a:t>
            </a:r>
            <a:r>
              <a:rPr lang="zh-CN" altLang="en-US" dirty="0"/>
              <a:t>可以很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a:t>
            </a:r>
            <a:r>
              <a:rPr lang="zh-CN" altLang="en-US" dirty="0"/>
              <a:t>好实现这一点，但没有指明为何减少简单指令会带来</a:t>
            </a:r>
            <a:r>
              <a:rPr lang="en-US" altLang="zh-CN" dirty="0"/>
              <a:t>code compaction</a:t>
            </a:r>
            <a:r>
              <a:rPr lang="zh-CN" altLang="en-US" dirty="0"/>
              <a:t>的提升。不过在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memory</a:t>
            </a:r>
            <a:r>
              <a:rPr lang="zh-CN" altLang="en-US" dirty="0"/>
              <a:t>变得更廉价的同时，也需要需要考虑到</a:t>
            </a:r>
            <a:r>
              <a:rPr lang="en-US" altLang="zh-CN" dirty="0"/>
              <a:t>memory</a:t>
            </a:r>
            <a:r>
              <a:rPr lang="zh-CN" altLang="en-US" dirty="0"/>
              <a:t>的开销是</a:t>
            </a:r>
            <a:r>
              <a:rPr lang="en-US" altLang="zh-CN" dirty="0"/>
              <a:t>per-system cost</a:t>
            </a:r>
            <a:r>
              <a:rPr lang="zh-CN" altLang="en-US" dirty="0"/>
              <a:t>，但</a:t>
            </a:r>
            <a:r>
              <a:rPr lang="en-US" altLang="zh-CN" dirty="0"/>
              <a:t>CISC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a:t>
            </a:r>
            <a:r>
              <a:rPr lang="zh-CN" altLang="en-US" dirty="0"/>
              <a:t>的</a:t>
            </a:r>
            <a:r>
              <a:rPr lang="en-US" altLang="zh-CN" dirty="0"/>
              <a:t>microcode development</a:t>
            </a:r>
            <a:r>
              <a:rPr lang="zh-CN" altLang="en-US" dirty="0"/>
              <a:t>是</a:t>
            </a:r>
            <a:r>
              <a:rPr lang="en-US" altLang="zh-CN" dirty="0"/>
              <a:t>one-time cost</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a:t>
            </a:r>
            <a:r>
              <a:rPr lang="zh-CN" altLang="en-US" dirty="0"/>
              <a:t>解释：</a:t>
            </a:r>
            <a:br>
              <a:rPr lang="en-US" altLang="zh-CN" dirty="0"/>
            </a:br>
            <a:r>
              <a:rPr lang="en-US" altLang="zh-CN"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r>
              <a:rPr lang="zh-CN" altLang="en-US" dirty="0"/>
              <a:t>    </a:t>
            </a:r>
          </a:p>
        </p:txBody>
      </p:sp>
      <p:sp>
        <p:nvSpPr>
          <p:cNvPr id="4" name="Slide Number Placeholder 3"/>
          <p:cNvSpPr>
            <a:spLocks noGrp="1"/>
          </p:cNvSpPr>
          <p:nvPr>
            <p:ph type="sldNum" sz="quarter" idx="5"/>
          </p:nvPr>
        </p:nvSpPr>
        <p:spPr/>
        <p:txBody>
          <a:bodyPr/>
          <a:lstStyle/>
          <a:p>
            <a:fld id="{6C2E609C-5EBB-40AE-823C-6FECB4924053}" type="slidenum">
              <a:rPr lang="zh-CN" altLang="en-US" smtClean="0"/>
              <a:t>3</a:t>
            </a:fld>
            <a:endParaRPr lang="zh-CN" altLang="en-US"/>
          </a:p>
        </p:txBody>
      </p:sp>
    </p:spTree>
    <p:extLst>
      <p:ext uri="{BB962C8B-B14F-4D97-AF65-F5344CB8AC3E}">
        <p14:creationId xmlns:p14="http://schemas.microsoft.com/office/powerpoint/2010/main" val="3869556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r>
              <a:rPr lang="zh-CN" altLang="en-US" dirty="0"/>
              <a:t>文中指出需要一套较为多样的指令集才可能高效地支持到尽可能多的编程语言。</a:t>
            </a:r>
            <a:endParaRPr lang="en-US" altLang="zh-CN" dirty="0"/>
          </a:p>
          <a:p>
            <a:endParaRPr lang="en-US" altLang="zh-CN" dirty="0"/>
          </a:p>
        </p:txBody>
      </p:sp>
      <p:sp>
        <p:nvSpPr>
          <p:cNvPr id="4" name="Slide Number Placeholder 3"/>
          <p:cNvSpPr>
            <a:spLocks noGrp="1"/>
          </p:cNvSpPr>
          <p:nvPr>
            <p:ph type="sldNum" sz="quarter" idx="5"/>
          </p:nvPr>
        </p:nvSpPr>
        <p:spPr/>
        <p:txBody>
          <a:bodyPr/>
          <a:lstStyle/>
          <a:p>
            <a:fld id="{6C2E609C-5EBB-40AE-823C-6FECB4924053}" type="slidenum">
              <a:rPr lang="zh-CN" altLang="en-US" smtClean="0"/>
              <a:t>4</a:t>
            </a:fld>
            <a:endParaRPr lang="zh-CN" altLang="en-US"/>
          </a:p>
        </p:txBody>
      </p:sp>
    </p:spTree>
    <p:extLst>
      <p:ext uri="{BB962C8B-B14F-4D97-AF65-F5344CB8AC3E}">
        <p14:creationId xmlns:p14="http://schemas.microsoft.com/office/powerpoint/2010/main" val="826212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r>
              <a:rPr lang="en-US" altLang="zh-CN" dirty="0"/>
              <a:t>1. </a:t>
            </a:r>
            <a:r>
              <a:rPr lang="zh-CN" altLang="en-US" dirty="0"/>
              <a:t>有学者指出 用以执行一个指令的时间，相较于执行频率而言，对性能的影响更大。</a:t>
            </a:r>
            <a:endParaRPr lang="en-US" altLang="zh-CN" dirty="0"/>
          </a:p>
          <a:p>
            <a:r>
              <a:rPr lang="zh-CN" altLang="en-US" dirty="0"/>
              <a:t>可以详见论文</a:t>
            </a:r>
            <a:r>
              <a:rPr lang="en-US" altLang="zh-CN" dirty="0"/>
              <a:t>【4】</a:t>
            </a:r>
            <a:r>
              <a:rPr lang="zh-CN" altLang="en-US" dirty="0"/>
              <a:t>，其中给出了实验，例如</a:t>
            </a:r>
            <a:r>
              <a:rPr lang="en-US" altLang="zh-CN" dirty="0"/>
              <a:t>….</a:t>
            </a:r>
          </a:p>
          <a:p>
            <a:r>
              <a:rPr lang="zh-CN" altLang="en-US" dirty="0"/>
              <a:t>直接减少指令类型或者是只是优化常用类型是会造成很多问题的；</a:t>
            </a:r>
            <a:endParaRPr lang="en-US" altLang="zh-CN" dirty="0"/>
          </a:p>
          <a:p>
            <a:endParaRPr lang="en-US" altLang="zh-CN" dirty="0"/>
          </a:p>
          <a:p>
            <a:endParaRPr lang="en-US" altLang="zh-CN" dirty="0"/>
          </a:p>
          <a:p>
            <a:r>
              <a:rPr lang="en-US" altLang="zh-CN" dirty="0"/>
              <a:t>2. </a:t>
            </a:r>
            <a:r>
              <a:rPr lang="zh-CN" altLang="en-US" dirty="0"/>
              <a:t>关于编译器：</a:t>
            </a:r>
            <a:endParaRPr lang="en-US" altLang="zh-CN" dirty="0"/>
          </a:p>
          <a:p>
            <a:r>
              <a:rPr lang="en-US" altLang="zh-CN" dirty="0"/>
              <a:t>    </a:t>
            </a:r>
            <a:r>
              <a:rPr lang="zh-CN" altLang="en-US" dirty="0"/>
              <a:t>例如</a:t>
            </a:r>
            <a:r>
              <a:rPr lang="en-US" altLang="zh-CN" dirty="0"/>
              <a:t>VAX</a:t>
            </a:r>
            <a:r>
              <a:rPr lang="zh-CN" altLang="en-US" dirty="0"/>
              <a:t>架构中包含的</a:t>
            </a:r>
            <a:r>
              <a:rPr lang="en-US" altLang="zh-CN" dirty="0"/>
              <a:t>6</a:t>
            </a:r>
            <a:r>
              <a:rPr lang="zh-CN" altLang="en-US" dirty="0"/>
              <a:t>种异或指令，分别是为字节</a:t>
            </a:r>
            <a:r>
              <a:rPr lang="en-US" altLang="zh-CN" dirty="0"/>
              <a:t>/</a:t>
            </a:r>
            <a:r>
              <a:rPr lang="zh-CN" altLang="en-US" dirty="0"/>
              <a:t>字</a:t>
            </a:r>
            <a:r>
              <a:rPr lang="en-US" altLang="zh-CN" dirty="0"/>
              <a:t>/</a:t>
            </a:r>
            <a:r>
              <a:rPr lang="zh-CN" altLang="en-US" dirty="0"/>
              <a:t>长字类型的两</a:t>
            </a:r>
            <a:r>
              <a:rPr lang="en-US" altLang="zh-CN" dirty="0"/>
              <a:t>/</a:t>
            </a:r>
            <a:r>
              <a:rPr lang="zh-CN" altLang="en-US" dirty="0"/>
              <a:t>三操作数版本。</a:t>
            </a:r>
            <a:endParaRPr lang="en-US" altLang="zh-CN" dirty="0"/>
          </a:p>
          <a:p>
            <a:r>
              <a:rPr lang="en-US" altLang="zh-CN" dirty="0"/>
              <a:t>    </a:t>
            </a:r>
            <a:r>
              <a:rPr lang="zh-CN" altLang="en-US" dirty="0"/>
              <a:t>其中一些必然是会用得很少，但在</a:t>
            </a:r>
            <a:r>
              <a:rPr lang="en-US" altLang="zh-CN" dirty="0"/>
              <a:t>VAX</a:t>
            </a:r>
            <a:r>
              <a:rPr lang="zh-CN" altLang="en-US" dirty="0"/>
              <a:t>编译器中由于这些完备指令，</a:t>
            </a:r>
            <a:r>
              <a:rPr lang="en-US" altLang="zh-CN" dirty="0"/>
              <a:t>code generation</a:t>
            </a:r>
            <a:r>
              <a:rPr lang="zh-CN" altLang="en-US" dirty="0"/>
              <a:t>得到了简化，这是通过</a:t>
            </a:r>
            <a:r>
              <a:rPr lang="en-US" altLang="zh-CN" dirty="0"/>
              <a:t>VAX</a:t>
            </a:r>
            <a:r>
              <a:rPr lang="zh-CN" altLang="en-US" dirty="0"/>
              <a:t>的</a:t>
            </a:r>
            <a:r>
              <a:rPr lang="en-US" altLang="zh-CN" dirty="0"/>
              <a:t>compiler writer</a:t>
            </a:r>
            <a:r>
              <a:rPr lang="zh-CN" altLang="en-US" dirty="0"/>
              <a:t>进行相应的验证的。</a:t>
            </a:r>
            <a:br>
              <a:rPr lang="en-US" altLang="zh-CN" dirty="0"/>
            </a:br>
            <a:endParaRPr lang="en-US" altLang="zh-CN" dirty="0"/>
          </a:p>
        </p:txBody>
      </p:sp>
      <p:sp>
        <p:nvSpPr>
          <p:cNvPr id="4" name="Slide Number Placeholder 3"/>
          <p:cNvSpPr>
            <a:spLocks noGrp="1"/>
          </p:cNvSpPr>
          <p:nvPr>
            <p:ph type="sldNum" sz="quarter" idx="5"/>
          </p:nvPr>
        </p:nvSpPr>
        <p:spPr/>
        <p:txBody>
          <a:bodyPr/>
          <a:lstStyle/>
          <a:p>
            <a:fld id="{6C2E609C-5EBB-40AE-823C-6FECB4924053}" type="slidenum">
              <a:rPr lang="zh-CN" altLang="en-US" smtClean="0"/>
              <a:t>5</a:t>
            </a:fld>
            <a:endParaRPr lang="zh-CN" altLang="en-US"/>
          </a:p>
        </p:txBody>
      </p:sp>
    </p:spTree>
    <p:extLst>
      <p:ext uri="{BB962C8B-B14F-4D97-AF65-F5344CB8AC3E}">
        <p14:creationId xmlns:p14="http://schemas.microsoft.com/office/powerpoint/2010/main" val="826212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r>
              <a:rPr lang="en-US" altLang="zh-CN" dirty="0"/>
              <a:t>1. </a:t>
            </a:r>
            <a:r>
              <a:rPr lang="zh-CN" altLang="en-US" dirty="0"/>
              <a:t> 即使指令集是一样的，</a:t>
            </a:r>
            <a:r>
              <a:rPr lang="en-US" altLang="zh-CN" dirty="0"/>
              <a:t>11/60</a:t>
            </a:r>
            <a:r>
              <a:rPr lang="zh-CN" altLang="en-US" dirty="0"/>
              <a:t>的</a:t>
            </a:r>
            <a:r>
              <a:rPr lang="en-US" altLang="zh-CN" dirty="0"/>
              <a:t>microcode</a:t>
            </a:r>
            <a:r>
              <a:rPr lang="zh-CN" altLang="en-US" dirty="0"/>
              <a:t>是</a:t>
            </a:r>
            <a:r>
              <a:rPr lang="en-US" altLang="zh-CN" dirty="0"/>
              <a:t>11/40</a:t>
            </a:r>
            <a:r>
              <a:rPr lang="zh-CN" altLang="en-US" dirty="0"/>
              <a:t>十倍左右。</a:t>
            </a:r>
            <a:endParaRPr lang="en-US" altLang="zh-CN" dirty="0"/>
          </a:p>
          <a:p>
            <a:r>
              <a:rPr lang="en-US" altLang="zh-CN" dirty="0"/>
              <a:t>     VAX-11/780</a:t>
            </a:r>
            <a:r>
              <a:rPr lang="zh-CN" altLang="en-US" dirty="0"/>
              <a:t>更是由于兼容了三种指令集而导致内存管理相当复杂。</a:t>
            </a:r>
            <a:endParaRPr lang="en-US" altLang="zh-CN" dirty="0"/>
          </a:p>
          <a:p>
            <a:r>
              <a:rPr lang="en-US" altLang="zh-CN" dirty="0"/>
              <a:t>     </a:t>
            </a:r>
            <a:r>
              <a:rPr lang="zh-CN" altLang="en-US" dirty="0"/>
              <a:t>但由于微代码的增加，也就带来了硬件上的精简，更加精准的诊断和控制台功能，以及性能的飞速提升。</a:t>
            </a:r>
            <a:endParaRPr lang="en-US" altLang="zh-CN" dirty="0"/>
          </a:p>
          <a:p>
            <a:endParaRPr lang="en-US" altLang="zh-CN" dirty="0"/>
          </a:p>
          <a:p>
            <a:pPr marL="228600" indent="-228600">
              <a:buAutoNum type="arabicPeriod" startAt="2"/>
            </a:pPr>
            <a:r>
              <a:rPr lang="zh-CN" altLang="en-US" dirty="0"/>
              <a:t>在不考虑指令集的情况下，</a:t>
            </a:r>
            <a:r>
              <a:rPr lang="en-US" altLang="zh-CN" dirty="0"/>
              <a:t>VAX-11/780</a:t>
            </a:r>
            <a:r>
              <a:rPr lang="zh-CN" altLang="en-US" dirty="0"/>
              <a:t>硬件系统要比</a:t>
            </a:r>
            <a:r>
              <a:rPr lang="en-US" altLang="zh-CN" dirty="0"/>
              <a:t>PDP-11</a:t>
            </a:r>
            <a:r>
              <a:rPr lang="zh-CN" altLang="en-US" dirty="0"/>
              <a:t>处理器复杂得多。</a:t>
            </a:r>
            <a:br>
              <a:rPr lang="en-US" altLang="zh-CN" dirty="0"/>
            </a:br>
            <a:r>
              <a:rPr lang="zh-CN" altLang="en-US" dirty="0"/>
              <a:t>这主要是需要考虑到实际机器的应用场景，有的需要容纳较多设计空间来延展整体性能，来满足更大范围的用户群体需求，所以不可避免就导致设计时间的增加了，但这很多时候无可厚非。</a:t>
            </a:r>
            <a:br>
              <a:rPr lang="en-US" altLang="zh-CN" dirty="0"/>
            </a:br>
            <a:endParaRPr lang="en-US" altLang="zh-CN" dirty="0"/>
          </a:p>
          <a:p>
            <a:pPr marL="228600" indent="-228600">
              <a:buAutoNum type="arabicPeriod" startAt="2"/>
            </a:pPr>
            <a:endParaRPr lang="en-US" altLang="zh-CN" dirty="0"/>
          </a:p>
        </p:txBody>
      </p:sp>
      <p:sp>
        <p:nvSpPr>
          <p:cNvPr id="4" name="Slide Number Placeholder 3"/>
          <p:cNvSpPr>
            <a:spLocks noGrp="1"/>
          </p:cNvSpPr>
          <p:nvPr>
            <p:ph type="sldNum" sz="quarter" idx="5"/>
          </p:nvPr>
        </p:nvSpPr>
        <p:spPr/>
        <p:txBody>
          <a:bodyPr/>
          <a:lstStyle/>
          <a:p>
            <a:fld id="{6C2E609C-5EBB-40AE-823C-6FECB4924053}" type="slidenum">
              <a:rPr lang="zh-CN" altLang="en-US" smtClean="0"/>
              <a:t>6</a:t>
            </a:fld>
            <a:endParaRPr lang="zh-CN" altLang="en-US"/>
          </a:p>
        </p:txBody>
      </p:sp>
    </p:spTree>
    <p:extLst>
      <p:ext uri="{BB962C8B-B14F-4D97-AF65-F5344CB8AC3E}">
        <p14:creationId xmlns:p14="http://schemas.microsoft.com/office/powerpoint/2010/main" val="826212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r>
              <a:rPr lang="en-US" altLang="zh-CN" dirty="0"/>
              <a:t>1.  </a:t>
            </a:r>
          </a:p>
          <a:p>
            <a:r>
              <a:rPr lang="zh-CN" altLang="en-US" dirty="0"/>
              <a:t>不可置疑的是，在其他条件相同的前提下，微型代码的数量越多，那么出错的机率越大。</a:t>
            </a:r>
            <a:endParaRPr lang="en-US" altLang="zh-CN" dirty="0"/>
          </a:p>
          <a:p>
            <a:r>
              <a:rPr lang="zh-CN" altLang="en-US" dirty="0"/>
              <a:t>在如基于精简指令集的系统中，微代码的数量较少，那么不可避免地就会导致</a:t>
            </a:r>
            <a:r>
              <a:rPr lang="en-US" altLang="zh-CN" dirty="0"/>
              <a:t>compiler</a:t>
            </a:r>
            <a:r>
              <a:rPr lang="zh-CN" altLang="en-US" dirty="0"/>
              <a:t>和</a:t>
            </a:r>
            <a:r>
              <a:rPr lang="en-US" altLang="zh-CN" dirty="0"/>
              <a:t>run-time system</a:t>
            </a:r>
            <a:r>
              <a:rPr lang="zh-CN" altLang="en-US" dirty="0"/>
              <a:t>来承担原本微代码的功能，进而软件中执行错误大概会呈上升趋势。</a:t>
            </a:r>
            <a:endParaRPr lang="en-US" altLang="zh-CN" dirty="0"/>
          </a:p>
          <a:p>
            <a:endParaRPr lang="en-US" altLang="zh-CN" dirty="0"/>
          </a:p>
          <a:p>
            <a:r>
              <a:rPr lang="zh-CN" altLang="en-US" dirty="0"/>
              <a:t>也许有人会反对说：软件本身相较于微代码易于编写和修改，或者诸如</a:t>
            </a:r>
            <a:r>
              <a:rPr lang="en-US" altLang="zh-CN" dirty="0"/>
              <a:t>microcode compiler</a:t>
            </a:r>
            <a:r>
              <a:rPr lang="zh-CN" altLang="en-US" dirty="0"/>
              <a:t>这类工具会使得微代码减少的影响降低。 </a:t>
            </a:r>
            <a:endParaRPr lang="en-US" altLang="zh-CN" dirty="0"/>
          </a:p>
          <a:p>
            <a:r>
              <a:rPr lang="zh-CN" altLang="en-US" dirty="0"/>
              <a:t>但用户对于复杂函数的需求，往往就导致了这些执行问题。</a:t>
            </a:r>
            <a:endParaRPr lang="en-US" altLang="zh-CN" dirty="0"/>
          </a:p>
          <a:p>
            <a:endParaRPr lang="en-US" altLang="zh-CN" dirty="0"/>
          </a:p>
          <a:p>
            <a:r>
              <a:rPr lang="zh-CN" altLang="en-US" dirty="0"/>
              <a:t>无论是编译器还是处理器，找到设计错误都需要依靠标准或者非标准的测试过程。对于处理器而言这是测试是已经完备的，但拿</a:t>
            </a:r>
            <a:r>
              <a:rPr lang="en-US" altLang="zh-CN" dirty="0"/>
              <a:t>VAX-11/780</a:t>
            </a:r>
            <a:r>
              <a:rPr lang="zh-CN" altLang="en-US" dirty="0"/>
              <a:t>的微代码和一个优化编译器来进行复杂度的比较，实则是</a:t>
            </a:r>
            <a:r>
              <a:rPr lang="en-US" altLang="zh-CN" dirty="0"/>
              <a:t>Patterson</a:t>
            </a:r>
            <a:r>
              <a:rPr lang="zh-CN" altLang="en-US" dirty="0"/>
              <a:t>和</a:t>
            </a:r>
            <a:r>
              <a:rPr lang="en-US" altLang="zh-CN" dirty="0" err="1"/>
              <a:t>Ditzel</a:t>
            </a:r>
            <a:r>
              <a:rPr lang="zh-CN" altLang="en-US" dirty="0"/>
              <a:t>的考虑不周。</a:t>
            </a:r>
            <a:endParaRPr lang="en-US" altLang="zh-CN" dirty="0"/>
          </a:p>
          <a:p>
            <a:endParaRPr lang="en-US" altLang="zh-CN" dirty="0"/>
          </a:p>
          <a:p>
            <a:r>
              <a:rPr lang="en-US" altLang="zh-CN" dirty="0"/>
              <a:t>2.</a:t>
            </a:r>
          </a:p>
          <a:p>
            <a:r>
              <a:rPr lang="en-US" altLang="zh-CN" dirty="0"/>
              <a:t>CISC</a:t>
            </a:r>
            <a:r>
              <a:rPr lang="zh-CN" altLang="en-US" dirty="0"/>
              <a:t>相比</a:t>
            </a:r>
            <a:r>
              <a:rPr lang="en-US" altLang="zh-CN" dirty="0"/>
              <a:t>RISC</a:t>
            </a:r>
            <a:r>
              <a:rPr lang="zh-CN" altLang="en-US" dirty="0"/>
              <a:t>的好处在于，前者由于有着更高层次的软硬件接口，对于某种特定硬件，可以更好地实现效能</a:t>
            </a:r>
            <a:r>
              <a:rPr lang="en-US" altLang="zh-CN" dirty="0"/>
              <a:t>(cost/performance)</a:t>
            </a:r>
            <a:r>
              <a:rPr lang="zh-CN" altLang="en-US" dirty="0"/>
              <a:t>的提升。</a:t>
            </a:r>
            <a:endParaRPr lang="en-US" altLang="zh-CN" dirty="0"/>
          </a:p>
          <a:p>
            <a:r>
              <a:rPr lang="zh-CN" altLang="en-US" dirty="0"/>
              <a:t>为了加速乘法操作，基于</a:t>
            </a:r>
            <a:r>
              <a:rPr lang="en-US" altLang="zh-CN" dirty="0"/>
              <a:t>RISC</a:t>
            </a:r>
            <a:r>
              <a:rPr lang="zh-CN" altLang="en-US" dirty="0"/>
              <a:t>指令集的系统需要对整个处理器进行加速优化，</a:t>
            </a:r>
            <a:endParaRPr lang="en-US" altLang="zh-CN" dirty="0"/>
          </a:p>
          <a:p>
            <a:r>
              <a:rPr lang="zh-CN" altLang="en-US" dirty="0"/>
              <a:t>但对于基于</a:t>
            </a:r>
            <a:r>
              <a:rPr lang="en-US" altLang="zh-CN" dirty="0"/>
              <a:t>CISC</a:t>
            </a:r>
            <a:r>
              <a:rPr lang="zh-CN" altLang="en-US" dirty="0"/>
              <a:t>的系统，达到此目的仅需添加一些特定的数据通路和控制即可。这样一方面在实现方面比较容易，一方面对于整体性能的影响也较小。</a:t>
            </a:r>
            <a:endParaRPr lang="en-US" altLang="zh-CN" dirty="0"/>
          </a:p>
          <a:p>
            <a:endParaRPr lang="en-US" altLang="zh-CN" dirty="0"/>
          </a:p>
          <a:p>
            <a:endParaRPr lang="zh-CN" altLang="en-US" dirty="0"/>
          </a:p>
        </p:txBody>
      </p:sp>
      <p:sp>
        <p:nvSpPr>
          <p:cNvPr id="4" name="Slide Number Placeholder 3"/>
          <p:cNvSpPr>
            <a:spLocks noGrp="1"/>
          </p:cNvSpPr>
          <p:nvPr>
            <p:ph type="sldNum" sz="quarter" idx="5"/>
          </p:nvPr>
        </p:nvSpPr>
        <p:spPr/>
        <p:txBody>
          <a:bodyPr/>
          <a:lstStyle/>
          <a:p>
            <a:fld id="{6C2E609C-5EBB-40AE-823C-6FECB4924053}" type="slidenum">
              <a:rPr lang="zh-CN" altLang="en-US" smtClean="0"/>
              <a:t>7</a:t>
            </a:fld>
            <a:endParaRPr lang="zh-CN" altLang="en-US"/>
          </a:p>
        </p:txBody>
      </p:sp>
    </p:spTree>
    <p:extLst>
      <p:ext uri="{BB962C8B-B14F-4D97-AF65-F5344CB8AC3E}">
        <p14:creationId xmlns:p14="http://schemas.microsoft.com/office/powerpoint/2010/main" val="3557605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r>
              <a:rPr lang="zh-CN" altLang="en-US" dirty="0"/>
              <a:t>系统效能提升和减少指令集的复杂度之间缺乏有效的</a:t>
            </a:r>
            <a:r>
              <a:rPr lang="en-US" altLang="zh-CN" dirty="0"/>
              <a:t>metrics</a:t>
            </a:r>
            <a:r>
              <a:rPr lang="zh-CN" altLang="en-US" dirty="0"/>
              <a:t>作为实验支撑。</a:t>
            </a:r>
            <a:endParaRPr lang="en-US" altLang="zh-CN" dirty="0"/>
          </a:p>
          <a:p>
            <a:endParaRPr lang="zh-CN" altLang="en-US" dirty="0"/>
          </a:p>
        </p:txBody>
      </p:sp>
      <p:sp>
        <p:nvSpPr>
          <p:cNvPr id="4" name="Slide Number Placeholder 3"/>
          <p:cNvSpPr>
            <a:spLocks noGrp="1"/>
          </p:cNvSpPr>
          <p:nvPr>
            <p:ph type="sldNum" sz="quarter" idx="5"/>
          </p:nvPr>
        </p:nvSpPr>
        <p:spPr/>
        <p:txBody>
          <a:bodyPr/>
          <a:lstStyle/>
          <a:p>
            <a:fld id="{6C2E609C-5EBB-40AE-823C-6FECB4924053}" type="slidenum">
              <a:rPr lang="zh-CN" altLang="en-US" smtClean="0"/>
              <a:t>8</a:t>
            </a:fld>
            <a:endParaRPr lang="zh-CN" altLang="en-US"/>
          </a:p>
        </p:txBody>
      </p:sp>
    </p:spTree>
    <p:extLst>
      <p:ext uri="{BB962C8B-B14F-4D97-AF65-F5344CB8AC3E}">
        <p14:creationId xmlns:p14="http://schemas.microsoft.com/office/powerpoint/2010/main" val="826212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6C2E609C-5EBB-40AE-823C-6FECB4924053}" type="slidenum">
              <a:rPr lang="zh-CN" altLang="en-US" smtClean="0"/>
              <a:t>9</a:t>
            </a:fld>
            <a:endParaRPr lang="zh-CN" altLang="en-US"/>
          </a:p>
        </p:txBody>
      </p:sp>
    </p:spTree>
    <p:extLst>
      <p:ext uri="{BB962C8B-B14F-4D97-AF65-F5344CB8AC3E}">
        <p14:creationId xmlns:p14="http://schemas.microsoft.com/office/powerpoint/2010/main" val="1148259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A1704-F798-4DFB-AFC4-5889224AD85B}"/>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339734C8-6CAE-4CB4-BF0F-DFB62D1AD7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452E4B71-9B23-4A37-B86B-F461C4258EC2}"/>
              </a:ext>
            </a:extLst>
          </p:cNvPr>
          <p:cNvSpPr>
            <a:spLocks noGrp="1"/>
          </p:cNvSpPr>
          <p:nvPr>
            <p:ph type="dt" sz="half" idx="10"/>
          </p:nvPr>
        </p:nvSpPr>
        <p:spPr/>
        <p:txBody>
          <a:bodyPr/>
          <a:lstStyle/>
          <a:p>
            <a:fld id="{BF933D58-440A-4095-9036-F2C27194D345}" type="datetimeFigureOut">
              <a:rPr lang="zh-CN" altLang="en-US" smtClean="0"/>
              <a:t>2020/10/27</a:t>
            </a:fld>
            <a:endParaRPr lang="zh-CN" altLang="en-US"/>
          </a:p>
        </p:txBody>
      </p:sp>
      <p:sp>
        <p:nvSpPr>
          <p:cNvPr id="5" name="Footer Placeholder 4">
            <a:extLst>
              <a:ext uri="{FF2B5EF4-FFF2-40B4-BE49-F238E27FC236}">
                <a16:creationId xmlns:a16="http://schemas.microsoft.com/office/drawing/2014/main" id="{897E46D1-678D-4283-8AD0-B109A451964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B641D84-F5C2-46EB-A91A-80782C41F531}"/>
              </a:ext>
            </a:extLst>
          </p:cNvPr>
          <p:cNvSpPr>
            <a:spLocks noGrp="1"/>
          </p:cNvSpPr>
          <p:nvPr>
            <p:ph type="sldNum" sz="quarter" idx="12"/>
          </p:nvPr>
        </p:nvSpPr>
        <p:spPr/>
        <p:txBody>
          <a:bodyPr/>
          <a:lstStyle/>
          <a:p>
            <a:fld id="{959637D8-9FD8-4718-937C-9CAC791643B1}" type="slidenum">
              <a:rPr lang="zh-CN" altLang="en-US" smtClean="0"/>
              <a:t>‹#›</a:t>
            </a:fld>
            <a:endParaRPr lang="zh-CN" altLang="en-US"/>
          </a:p>
        </p:txBody>
      </p:sp>
    </p:spTree>
    <p:extLst>
      <p:ext uri="{BB962C8B-B14F-4D97-AF65-F5344CB8AC3E}">
        <p14:creationId xmlns:p14="http://schemas.microsoft.com/office/powerpoint/2010/main" val="360400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B717D-F197-4EA0-A1AC-FCA6A12804FE}"/>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A7B644E6-54D9-44A8-99EF-CD642021D663}"/>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B7FE467-73D5-4D24-900A-78CE191EF32D}"/>
              </a:ext>
            </a:extLst>
          </p:cNvPr>
          <p:cNvSpPr>
            <a:spLocks noGrp="1"/>
          </p:cNvSpPr>
          <p:nvPr>
            <p:ph type="dt" sz="half" idx="10"/>
          </p:nvPr>
        </p:nvSpPr>
        <p:spPr/>
        <p:txBody>
          <a:bodyPr/>
          <a:lstStyle/>
          <a:p>
            <a:fld id="{BF933D58-440A-4095-9036-F2C27194D345}" type="datetimeFigureOut">
              <a:rPr lang="zh-CN" altLang="en-US" smtClean="0"/>
              <a:t>2020/10/27</a:t>
            </a:fld>
            <a:endParaRPr lang="zh-CN" altLang="en-US"/>
          </a:p>
        </p:txBody>
      </p:sp>
      <p:sp>
        <p:nvSpPr>
          <p:cNvPr id="5" name="Footer Placeholder 4">
            <a:extLst>
              <a:ext uri="{FF2B5EF4-FFF2-40B4-BE49-F238E27FC236}">
                <a16:creationId xmlns:a16="http://schemas.microsoft.com/office/drawing/2014/main" id="{2967CF24-A1E2-45BB-AC6E-8B8652A9D9A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8A52796-A582-4A1C-B416-3CA4AADE735E}"/>
              </a:ext>
            </a:extLst>
          </p:cNvPr>
          <p:cNvSpPr>
            <a:spLocks noGrp="1"/>
          </p:cNvSpPr>
          <p:nvPr>
            <p:ph type="sldNum" sz="quarter" idx="12"/>
          </p:nvPr>
        </p:nvSpPr>
        <p:spPr/>
        <p:txBody>
          <a:bodyPr/>
          <a:lstStyle/>
          <a:p>
            <a:fld id="{959637D8-9FD8-4718-937C-9CAC791643B1}" type="slidenum">
              <a:rPr lang="zh-CN" altLang="en-US" smtClean="0"/>
              <a:t>‹#›</a:t>
            </a:fld>
            <a:endParaRPr lang="zh-CN" altLang="en-US"/>
          </a:p>
        </p:txBody>
      </p:sp>
    </p:spTree>
    <p:extLst>
      <p:ext uri="{BB962C8B-B14F-4D97-AF65-F5344CB8AC3E}">
        <p14:creationId xmlns:p14="http://schemas.microsoft.com/office/powerpoint/2010/main" val="2244482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6F342C-CED1-4B02-895A-2B66ECC3C43B}"/>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85BFB9AA-BDBA-46F5-80CC-C15246426112}"/>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E1FA07C-B6B3-49B9-9E96-F232915DC287}"/>
              </a:ext>
            </a:extLst>
          </p:cNvPr>
          <p:cNvSpPr>
            <a:spLocks noGrp="1"/>
          </p:cNvSpPr>
          <p:nvPr>
            <p:ph type="dt" sz="half" idx="10"/>
          </p:nvPr>
        </p:nvSpPr>
        <p:spPr/>
        <p:txBody>
          <a:bodyPr/>
          <a:lstStyle/>
          <a:p>
            <a:fld id="{BF933D58-440A-4095-9036-F2C27194D345}" type="datetimeFigureOut">
              <a:rPr lang="zh-CN" altLang="en-US" smtClean="0"/>
              <a:t>2020/10/27</a:t>
            </a:fld>
            <a:endParaRPr lang="zh-CN" altLang="en-US"/>
          </a:p>
        </p:txBody>
      </p:sp>
      <p:sp>
        <p:nvSpPr>
          <p:cNvPr id="5" name="Footer Placeholder 4">
            <a:extLst>
              <a:ext uri="{FF2B5EF4-FFF2-40B4-BE49-F238E27FC236}">
                <a16:creationId xmlns:a16="http://schemas.microsoft.com/office/drawing/2014/main" id="{5542573C-F42A-4859-A363-5FC9419BD8C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5F5099F-5A6C-4CCD-A166-5521B347E19C}"/>
              </a:ext>
            </a:extLst>
          </p:cNvPr>
          <p:cNvSpPr>
            <a:spLocks noGrp="1"/>
          </p:cNvSpPr>
          <p:nvPr>
            <p:ph type="sldNum" sz="quarter" idx="12"/>
          </p:nvPr>
        </p:nvSpPr>
        <p:spPr/>
        <p:txBody>
          <a:bodyPr/>
          <a:lstStyle/>
          <a:p>
            <a:fld id="{959637D8-9FD8-4718-937C-9CAC791643B1}" type="slidenum">
              <a:rPr lang="zh-CN" altLang="en-US" smtClean="0"/>
              <a:t>‹#›</a:t>
            </a:fld>
            <a:endParaRPr lang="zh-CN" altLang="en-US"/>
          </a:p>
        </p:txBody>
      </p:sp>
    </p:spTree>
    <p:extLst>
      <p:ext uri="{BB962C8B-B14F-4D97-AF65-F5344CB8AC3E}">
        <p14:creationId xmlns:p14="http://schemas.microsoft.com/office/powerpoint/2010/main" val="1037802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7C8F6-F253-47E6-BCFD-B7C7F8D1C2E2}"/>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57C86D86-F1AA-44BE-AE90-EA0B20014967}"/>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ECF2EB2-5556-4A8B-A397-4F210B611208}"/>
              </a:ext>
            </a:extLst>
          </p:cNvPr>
          <p:cNvSpPr>
            <a:spLocks noGrp="1"/>
          </p:cNvSpPr>
          <p:nvPr>
            <p:ph type="dt" sz="half" idx="10"/>
          </p:nvPr>
        </p:nvSpPr>
        <p:spPr/>
        <p:txBody>
          <a:bodyPr/>
          <a:lstStyle/>
          <a:p>
            <a:fld id="{BF933D58-440A-4095-9036-F2C27194D345}" type="datetimeFigureOut">
              <a:rPr lang="zh-CN" altLang="en-US" smtClean="0"/>
              <a:t>2020/10/27</a:t>
            </a:fld>
            <a:endParaRPr lang="zh-CN" altLang="en-US"/>
          </a:p>
        </p:txBody>
      </p:sp>
      <p:sp>
        <p:nvSpPr>
          <p:cNvPr id="5" name="Footer Placeholder 4">
            <a:extLst>
              <a:ext uri="{FF2B5EF4-FFF2-40B4-BE49-F238E27FC236}">
                <a16:creationId xmlns:a16="http://schemas.microsoft.com/office/drawing/2014/main" id="{C669C6ED-CDF0-4786-8158-DD0C16447F9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44D878C-E517-4CE8-8A8F-D99921FDBDD6}"/>
              </a:ext>
            </a:extLst>
          </p:cNvPr>
          <p:cNvSpPr>
            <a:spLocks noGrp="1"/>
          </p:cNvSpPr>
          <p:nvPr>
            <p:ph type="sldNum" sz="quarter" idx="12"/>
          </p:nvPr>
        </p:nvSpPr>
        <p:spPr/>
        <p:txBody>
          <a:bodyPr/>
          <a:lstStyle/>
          <a:p>
            <a:fld id="{959637D8-9FD8-4718-937C-9CAC791643B1}" type="slidenum">
              <a:rPr lang="zh-CN" altLang="en-US" smtClean="0"/>
              <a:t>‹#›</a:t>
            </a:fld>
            <a:endParaRPr lang="zh-CN" altLang="en-US"/>
          </a:p>
        </p:txBody>
      </p:sp>
    </p:spTree>
    <p:extLst>
      <p:ext uri="{BB962C8B-B14F-4D97-AF65-F5344CB8AC3E}">
        <p14:creationId xmlns:p14="http://schemas.microsoft.com/office/powerpoint/2010/main" val="857249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43362-E858-4E6A-90C4-471DD2300188}"/>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6F491AB0-967A-473D-BD5C-C931C13146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92C2C7D7-F651-4B86-8A59-49B985735B8F}"/>
              </a:ext>
            </a:extLst>
          </p:cNvPr>
          <p:cNvSpPr>
            <a:spLocks noGrp="1"/>
          </p:cNvSpPr>
          <p:nvPr>
            <p:ph type="dt" sz="half" idx="10"/>
          </p:nvPr>
        </p:nvSpPr>
        <p:spPr/>
        <p:txBody>
          <a:bodyPr/>
          <a:lstStyle/>
          <a:p>
            <a:fld id="{BF933D58-440A-4095-9036-F2C27194D345}" type="datetimeFigureOut">
              <a:rPr lang="zh-CN" altLang="en-US" smtClean="0"/>
              <a:t>2020/10/27</a:t>
            </a:fld>
            <a:endParaRPr lang="zh-CN" altLang="en-US"/>
          </a:p>
        </p:txBody>
      </p:sp>
      <p:sp>
        <p:nvSpPr>
          <p:cNvPr id="5" name="Footer Placeholder 4">
            <a:extLst>
              <a:ext uri="{FF2B5EF4-FFF2-40B4-BE49-F238E27FC236}">
                <a16:creationId xmlns:a16="http://schemas.microsoft.com/office/drawing/2014/main" id="{38D908AE-7181-443D-85D3-E40865B9FC0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02084F7-774E-43A7-9060-6FA7545593DB}"/>
              </a:ext>
            </a:extLst>
          </p:cNvPr>
          <p:cNvSpPr>
            <a:spLocks noGrp="1"/>
          </p:cNvSpPr>
          <p:nvPr>
            <p:ph type="sldNum" sz="quarter" idx="12"/>
          </p:nvPr>
        </p:nvSpPr>
        <p:spPr/>
        <p:txBody>
          <a:bodyPr/>
          <a:lstStyle/>
          <a:p>
            <a:fld id="{959637D8-9FD8-4718-937C-9CAC791643B1}" type="slidenum">
              <a:rPr lang="zh-CN" altLang="en-US" smtClean="0"/>
              <a:t>‹#›</a:t>
            </a:fld>
            <a:endParaRPr lang="zh-CN" altLang="en-US"/>
          </a:p>
        </p:txBody>
      </p:sp>
    </p:spTree>
    <p:extLst>
      <p:ext uri="{BB962C8B-B14F-4D97-AF65-F5344CB8AC3E}">
        <p14:creationId xmlns:p14="http://schemas.microsoft.com/office/powerpoint/2010/main" val="829367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6A53D-692C-4EA6-B42B-B36BEA9B7B5A}"/>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6E27A9DF-018E-4AD1-BBCE-8351E4921B06}"/>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8159CDB4-9E63-4D0B-92D6-B7F1352D52B4}"/>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9D0851ED-D3B9-44B4-9A28-23559129646B}"/>
              </a:ext>
            </a:extLst>
          </p:cNvPr>
          <p:cNvSpPr>
            <a:spLocks noGrp="1"/>
          </p:cNvSpPr>
          <p:nvPr>
            <p:ph type="dt" sz="half" idx="10"/>
          </p:nvPr>
        </p:nvSpPr>
        <p:spPr/>
        <p:txBody>
          <a:bodyPr/>
          <a:lstStyle/>
          <a:p>
            <a:fld id="{BF933D58-440A-4095-9036-F2C27194D345}" type="datetimeFigureOut">
              <a:rPr lang="zh-CN" altLang="en-US" smtClean="0"/>
              <a:t>2020/10/27</a:t>
            </a:fld>
            <a:endParaRPr lang="zh-CN" altLang="en-US"/>
          </a:p>
        </p:txBody>
      </p:sp>
      <p:sp>
        <p:nvSpPr>
          <p:cNvPr id="6" name="Footer Placeholder 5">
            <a:extLst>
              <a:ext uri="{FF2B5EF4-FFF2-40B4-BE49-F238E27FC236}">
                <a16:creationId xmlns:a16="http://schemas.microsoft.com/office/drawing/2014/main" id="{972B3237-B263-488F-8647-FFC86E86A1E6}"/>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F8336F2-BA59-4A67-8219-80932ECE12D4}"/>
              </a:ext>
            </a:extLst>
          </p:cNvPr>
          <p:cNvSpPr>
            <a:spLocks noGrp="1"/>
          </p:cNvSpPr>
          <p:nvPr>
            <p:ph type="sldNum" sz="quarter" idx="12"/>
          </p:nvPr>
        </p:nvSpPr>
        <p:spPr/>
        <p:txBody>
          <a:bodyPr/>
          <a:lstStyle/>
          <a:p>
            <a:fld id="{959637D8-9FD8-4718-937C-9CAC791643B1}" type="slidenum">
              <a:rPr lang="zh-CN" altLang="en-US" smtClean="0"/>
              <a:t>‹#›</a:t>
            </a:fld>
            <a:endParaRPr lang="zh-CN" altLang="en-US"/>
          </a:p>
        </p:txBody>
      </p:sp>
    </p:spTree>
    <p:extLst>
      <p:ext uri="{BB962C8B-B14F-4D97-AF65-F5344CB8AC3E}">
        <p14:creationId xmlns:p14="http://schemas.microsoft.com/office/powerpoint/2010/main" val="195894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5CC18-1BB2-4264-A9FA-EEF319A33E38}"/>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80FBBB6-2B01-4CE9-B9C6-AF8E463C8E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29EFC560-E65F-443F-B70B-636A65DCDDB1}"/>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A8838DF6-95F9-4F9F-A3FD-AD26F2D873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7E7B87B9-632E-40A1-B6AA-579A8BE4FD9E}"/>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C6E9ADC9-F615-4121-9B39-649D9441A805}"/>
              </a:ext>
            </a:extLst>
          </p:cNvPr>
          <p:cNvSpPr>
            <a:spLocks noGrp="1"/>
          </p:cNvSpPr>
          <p:nvPr>
            <p:ph type="dt" sz="half" idx="10"/>
          </p:nvPr>
        </p:nvSpPr>
        <p:spPr/>
        <p:txBody>
          <a:bodyPr/>
          <a:lstStyle/>
          <a:p>
            <a:fld id="{BF933D58-440A-4095-9036-F2C27194D345}" type="datetimeFigureOut">
              <a:rPr lang="zh-CN" altLang="en-US" smtClean="0"/>
              <a:t>2020/10/27</a:t>
            </a:fld>
            <a:endParaRPr lang="zh-CN" altLang="en-US"/>
          </a:p>
        </p:txBody>
      </p:sp>
      <p:sp>
        <p:nvSpPr>
          <p:cNvPr id="8" name="Footer Placeholder 7">
            <a:extLst>
              <a:ext uri="{FF2B5EF4-FFF2-40B4-BE49-F238E27FC236}">
                <a16:creationId xmlns:a16="http://schemas.microsoft.com/office/drawing/2014/main" id="{961DE1AD-1E21-4703-A836-D160C885FD54}"/>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7EAFFEB2-12C0-44E4-9018-1AE030558F4F}"/>
              </a:ext>
            </a:extLst>
          </p:cNvPr>
          <p:cNvSpPr>
            <a:spLocks noGrp="1"/>
          </p:cNvSpPr>
          <p:nvPr>
            <p:ph type="sldNum" sz="quarter" idx="12"/>
          </p:nvPr>
        </p:nvSpPr>
        <p:spPr/>
        <p:txBody>
          <a:bodyPr/>
          <a:lstStyle/>
          <a:p>
            <a:fld id="{959637D8-9FD8-4718-937C-9CAC791643B1}" type="slidenum">
              <a:rPr lang="zh-CN" altLang="en-US" smtClean="0"/>
              <a:t>‹#›</a:t>
            </a:fld>
            <a:endParaRPr lang="zh-CN" altLang="en-US"/>
          </a:p>
        </p:txBody>
      </p:sp>
    </p:spTree>
    <p:extLst>
      <p:ext uri="{BB962C8B-B14F-4D97-AF65-F5344CB8AC3E}">
        <p14:creationId xmlns:p14="http://schemas.microsoft.com/office/powerpoint/2010/main" val="1213757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5D2DC-58DF-41D1-B4E8-070A62D9C412}"/>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9061DBFE-FBF0-4AD4-9E24-002D6BBA9FCE}"/>
              </a:ext>
            </a:extLst>
          </p:cNvPr>
          <p:cNvSpPr>
            <a:spLocks noGrp="1"/>
          </p:cNvSpPr>
          <p:nvPr>
            <p:ph type="dt" sz="half" idx="10"/>
          </p:nvPr>
        </p:nvSpPr>
        <p:spPr/>
        <p:txBody>
          <a:bodyPr/>
          <a:lstStyle/>
          <a:p>
            <a:fld id="{BF933D58-440A-4095-9036-F2C27194D345}" type="datetimeFigureOut">
              <a:rPr lang="zh-CN" altLang="en-US" smtClean="0"/>
              <a:t>2020/10/27</a:t>
            </a:fld>
            <a:endParaRPr lang="zh-CN" altLang="en-US"/>
          </a:p>
        </p:txBody>
      </p:sp>
      <p:sp>
        <p:nvSpPr>
          <p:cNvPr id="4" name="Footer Placeholder 3">
            <a:extLst>
              <a:ext uri="{FF2B5EF4-FFF2-40B4-BE49-F238E27FC236}">
                <a16:creationId xmlns:a16="http://schemas.microsoft.com/office/drawing/2014/main" id="{C9EDC7BC-A8AA-4C1F-B342-42062E8ECD36}"/>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02B60DFB-995E-46DD-B180-79C18BFEEFDC}"/>
              </a:ext>
            </a:extLst>
          </p:cNvPr>
          <p:cNvSpPr>
            <a:spLocks noGrp="1"/>
          </p:cNvSpPr>
          <p:nvPr>
            <p:ph type="sldNum" sz="quarter" idx="12"/>
          </p:nvPr>
        </p:nvSpPr>
        <p:spPr/>
        <p:txBody>
          <a:bodyPr/>
          <a:lstStyle/>
          <a:p>
            <a:fld id="{959637D8-9FD8-4718-937C-9CAC791643B1}" type="slidenum">
              <a:rPr lang="zh-CN" altLang="en-US" smtClean="0"/>
              <a:t>‹#›</a:t>
            </a:fld>
            <a:endParaRPr lang="zh-CN" altLang="en-US"/>
          </a:p>
        </p:txBody>
      </p:sp>
    </p:spTree>
    <p:extLst>
      <p:ext uri="{BB962C8B-B14F-4D97-AF65-F5344CB8AC3E}">
        <p14:creationId xmlns:p14="http://schemas.microsoft.com/office/powerpoint/2010/main" val="2781305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9C1E3E-8C45-4427-9F8B-59527FA52B32}"/>
              </a:ext>
            </a:extLst>
          </p:cNvPr>
          <p:cNvSpPr>
            <a:spLocks noGrp="1"/>
          </p:cNvSpPr>
          <p:nvPr>
            <p:ph type="dt" sz="half" idx="10"/>
          </p:nvPr>
        </p:nvSpPr>
        <p:spPr/>
        <p:txBody>
          <a:bodyPr/>
          <a:lstStyle/>
          <a:p>
            <a:fld id="{BF933D58-440A-4095-9036-F2C27194D345}" type="datetimeFigureOut">
              <a:rPr lang="zh-CN" altLang="en-US" smtClean="0"/>
              <a:t>2020/10/27</a:t>
            </a:fld>
            <a:endParaRPr lang="zh-CN" altLang="en-US"/>
          </a:p>
        </p:txBody>
      </p:sp>
      <p:sp>
        <p:nvSpPr>
          <p:cNvPr id="3" name="Footer Placeholder 2">
            <a:extLst>
              <a:ext uri="{FF2B5EF4-FFF2-40B4-BE49-F238E27FC236}">
                <a16:creationId xmlns:a16="http://schemas.microsoft.com/office/drawing/2014/main" id="{DC3B37F4-644C-42D9-9644-65359581F5C7}"/>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81229378-DA0F-47FE-839D-CA0A9F3AA541}"/>
              </a:ext>
            </a:extLst>
          </p:cNvPr>
          <p:cNvSpPr>
            <a:spLocks noGrp="1"/>
          </p:cNvSpPr>
          <p:nvPr>
            <p:ph type="sldNum" sz="quarter" idx="12"/>
          </p:nvPr>
        </p:nvSpPr>
        <p:spPr/>
        <p:txBody>
          <a:bodyPr/>
          <a:lstStyle/>
          <a:p>
            <a:fld id="{959637D8-9FD8-4718-937C-9CAC791643B1}" type="slidenum">
              <a:rPr lang="zh-CN" altLang="en-US" smtClean="0"/>
              <a:t>‹#›</a:t>
            </a:fld>
            <a:endParaRPr lang="zh-CN" altLang="en-US"/>
          </a:p>
        </p:txBody>
      </p:sp>
    </p:spTree>
    <p:extLst>
      <p:ext uri="{BB962C8B-B14F-4D97-AF65-F5344CB8AC3E}">
        <p14:creationId xmlns:p14="http://schemas.microsoft.com/office/powerpoint/2010/main" val="3220659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CC378-CF93-4621-9529-C0E3D78A8E15}"/>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2E9CBA3A-39B1-4472-A0A2-521910D6BC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D6DD2429-8434-4FF6-89BC-E5D1180D8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85968271-B2E1-495D-AB01-133C041659B6}"/>
              </a:ext>
            </a:extLst>
          </p:cNvPr>
          <p:cNvSpPr>
            <a:spLocks noGrp="1"/>
          </p:cNvSpPr>
          <p:nvPr>
            <p:ph type="dt" sz="half" idx="10"/>
          </p:nvPr>
        </p:nvSpPr>
        <p:spPr/>
        <p:txBody>
          <a:bodyPr/>
          <a:lstStyle/>
          <a:p>
            <a:fld id="{BF933D58-440A-4095-9036-F2C27194D345}" type="datetimeFigureOut">
              <a:rPr lang="zh-CN" altLang="en-US" smtClean="0"/>
              <a:t>2020/10/27</a:t>
            </a:fld>
            <a:endParaRPr lang="zh-CN" altLang="en-US"/>
          </a:p>
        </p:txBody>
      </p:sp>
      <p:sp>
        <p:nvSpPr>
          <p:cNvPr id="6" name="Footer Placeholder 5">
            <a:extLst>
              <a:ext uri="{FF2B5EF4-FFF2-40B4-BE49-F238E27FC236}">
                <a16:creationId xmlns:a16="http://schemas.microsoft.com/office/drawing/2014/main" id="{E63937FF-D511-45F4-8108-C1640DA6B164}"/>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3F942A3F-4AF6-418E-A5F4-0DAA06C3DA39}"/>
              </a:ext>
            </a:extLst>
          </p:cNvPr>
          <p:cNvSpPr>
            <a:spLocks noGrp="1"/>
          </p:cNvSpPr>
          <p:nvPr>
            <p:ph type="sldNum" sz="quarter" idx="12"/>
          </p:nvPr>
        </p:nvSpPr>
        <p:spPr/>
        <p:txBody>
          <a:bodyPr/>
          <a:lstStyle/>
          <a:p>
            <a:fld id="{959637D8-9FD8-4718-937C-9CAC791643B1}" type="slidenum">
              <a:rPr lang="zh-CN" altLang="en-US" smtClean="0"/>
              <a:t>‹#›</a:t>
            </a:fld>
            <a:endParaRPr lang="zh-CN" altLang="en-US"/>
          </a:p>
        </p:txBody>
      </p:sp>
    </p:spTree>
    <p:extLst>
      <p:ext uri="{BB962C8B-B14F-4D97-AF65-F5344CB8AC3E}">
        <p14:creationId xmlns:p14="http://schemas.microsoft.com/office/powerpoint/2010/main" val="4242502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ED716-9602-4F96-B571-C328F1EAE722}"/>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FFEEFF1D-D9F8-4C99-BB95-79857FCDE1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06015F85-4BFA-4196-B22F-36DF932200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227A763F-360D-4249-A213-96940A46C8D9}"/>
              </a:ext>
            </a:extLst>
          </p:cNvPr>
          <p:cNvSpPr>
            <a:spLocks noGrp="1"/>
          </p:cNvSpPr>
          <p:nvPr>
            <p:ph type="dt" sz="half" idx="10"/>
          </p:nvPr>
        </p:nvSpPr>
        <p:spPr/>
        <p:txBody>
          <a:bodyPr/>
          <a:lstStyle/>
          <a:p>
            <a:fld id="{BF933D58-440A-4095-9036-F2C27194D345}" type="datetimeFigureOut">
              <a:rPr lang="zh-CN" altLang="en-US" smtClean="0"/>
              <a:t>2020/10/27</a:t>
            </a:fld>
            <a:endParaRPr lang="zh-CN" altLang="en-US"/>
          </a:p>
        </p:txBody>
      </p:sp>
      <p:sp>
        <p:nvSpPr>
          <p:cNvPr id="6" name="Footer Placeholder 5">
            <a:extLst>
              <a:ext uri="{FF2B5EF4-FFF2-40B4-BE49-F238E27FC236}">
                <a16:creationId xmlns:a16="http://schemas.microsoft.com/office/drawing/2014/main" id="{A551DCA6-A058-44CF-96E7-BE1F81754404}"/>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E94482F8-8B83-4824-8344-7DDDBA41EF5B}"/>
              </a:ext>
            </a:extLst>
          </p:cNvPr>
          <p:cNvSpPr>
            <a:spLocks noGrp="1"/>
          </p:cNvSpPr>
          <p:nvPr>
            <p:ph type="sldNum" sz="quarter" idx="12"/>
          </p:nvPr>
        </p:nvSpPr>
        <p:spPr/>
        <p:txBody>
          <a:bodyPr/>
          <a:lstStyle/>
          <a:p>
            <a:fld id="{959637D8-9FD8-4718-937C-9CAC791643B1}" type="slidenum">
              <a:rPr lang="zh-CN" altLang="en-US" smtClean="0"/>
              <a:t>‹#›</a:t>
            </a:fld>
            <a:endParaRPr lang="zh-CN" altLang="en-US"/>
          </a:p>
        </p:txBody>
      </p:sp>
    </p:spTree>
    <p:extLst>
      <p:ext uri="{BB962C8B-B14F-4D97-AF65-F5344CB8AC3E}">
        <p14:creationId xmlns:p14="http://schemas.microsoft.com/office/powerpoint/2010/main" val="1510954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AA63A1-8C22-485A-AB2B-6F41FB5DB2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9C1097F7-193A-4286-8387-9C3DBF3541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010AD434-6FE6-4CD7-84F3-31371680E3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933D58-440A-4095-9036-F2C27194D345}" type="datetimeFigureOut">
              <a:rPr lang="zh-CN" altLang="en-US" smtClean="0"/>
              <a:t>2020/10/27</a:t>
            </a:fld>
            <a:endParaRPr lang="zh-CN" altLang="en-US"/>
          </a:p>
        </p:txBody>
      </p:sp>
      <p:sp>
        <p:nvSpPr>
          <p:cNvPr id="5" name="Footer Placeholder 4">
            <a:extLst>
              <a:ext uri="{FF2B5EF4-FFF2-40B4-BE49-F238E27FC236}">
                <a16:creationId xmlns:a16="http://schemas.microsoft.com/office/drawing/2014/main" id="{CB4EF94F-1F94-455F-82DE-3E22C7C77E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016D81F2-4FF3-488F-B797-085B652D34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9637D8-9FD8-4718-937C-9CAC791643B1}" type="slidenum">
              <a:rPr lang="zh-CN" altLang="en-US" smtClean="0"/>
              <a:t>‹#›</a:t>
            </a:fld>
            <a:endParaRPr lang="zh-CN" altLang="en-US"/>
          </a:p>
        </p:txBody>
      </p:sp>
    </p:spTree>
    <p:extLst>
      <p:ext uri="{BB962C8B-B14F-4D97-AF65-F5344CB8AC3E}">
        <p14:creationId xmlns:p14="http://schemas.microsoft.com/office/powerpoint/2010/main" val="157861540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F3BEC1-4363-4418-AEC1-322F6B705014}"/>
              </a:ext>
            </a:extLst>
          </p:cNvPr>
          <p:cNvSpPr txBox="1"/>
          <p:nvPr/>
        </p:nvSpPr>
        <p:spPr>
          <a:xfrm>
            <a:off x="1340850" y="588212"/>
            <a:ext cx="9510296" cy="1323439"/>
          </a:xfrm>
          <a:prstGeom prst="rect">
            <a:avLst/>
          </a:prstGeom>
          <a:noFill/>
        </p:spPr>
        <p:txBody>
          <a:bodyPr wrap="square" rtlCol="0">
            <a:spAutoFit/>
          </a:bodyPr>
          <a:lstStyle/>
          <a:p>
            <a:pPr algn="ctr"/>
            <a:r>
              <a:rPr lang="en-US" altLang="zh-CN" sz="4000" dirty="0"/>
              <a:t>Comments</a:t>
            </a:r>
            <a:r>
              <a:rPr lang="zh-CN" altLang="en-US" sz="4000" dirty="0"/>
              <a:t> </a:t>
            </a:r>
            <a:r>
              <a:rPr lang="en-US" altLang="zh-CN" sz="4000" dirty="0"/>
              <a:t>on</a:t>
            </a:r>
          </a:p>
          <a:p>
            <a:pPr algn="ctr"/>
            <a:r>
              <a:rPr lang="en-US" altLang="zh-CN" sz="4000" dirty="0"/>
              <a:t>“The Case for the Reduced Instruction Set”</a:t>
            </a:r>
            <a:endParaRPr lang="zh-CN" altLang="en-US" sz="4000" dirty="0"/>
          </a:p>
        </p:txBody>
      </p:sp>
      <p:sp>
        <p:nvSpPr>
          <p:cNvPr id="3" name="TextBox 2">
            <a:extLst>
              <a:ext uri="{FF2B5EF4-FFF2-40B4-BE49-F238E27FC236}">
                <a16:creationId xmlns:a16="http://schemas.microsoft.com/office/drawing/2014/main" id="{E099193D-B61C-4FF1-BC1E-50D1F660CEC9}"/>
              </a:ext>
            </a:extLst>
          </p:cNvPr>
          <p:cNvSpPr txBox="1"/>
          <p:nvPr/>
        </p:nvSpPr>
        <p:spPr>
          <a:xfrm>
            <a:off x="3552673" y="2598821"/>
            <a:ext cx="5086649" cy="461665"/>
          </a:xfrm>
          <a:prstGeom prst="rect">
            <a:avLst/>
          </a:prstGeom>
          <a:noFill/>
        </p:spPr>
        <p:txBody>
          <a:bodyPr wrap="none" rtlCol="0">
            <a:spAutoFit/>
          </a:bodyPr>
          <a:lstStyle/>
          <a:p>
            <a:pPr algn="ctr"/>
            <a:r>
              <a:rPr lang="en-US" altLang="zh-CN" sz="2400" dirty="0"/>
              <a:t>Douglas W. Clark, William D. Strecker</a:t>
            </a:r>
            <a:endParaRPr lang="zh-CN" altLang="en-US" sz="2400" dirty="0"/>
          </a:p>
        </p:txBody>
      </p:sp>
      <p:sp>
        <p:nvSpPr>
          <p:cNvPr id="4" name="TextBox 3">
            <a:extLst>
              <a:ext uri="{FF2B5EF4-FFF2-40B4-BE49-F238E27FC236}">
                <a16:creationId xmlns:a16="http://schemas.microsoft.com/office/drawing/2014/main" id="{D56A0223-278D-43F9-B1F5-DB8A8DDDE7D0}"/>
              </a:ext>
            </a:extLst>
          </p:cNvPr>
          <p:cNvSpPr txBox="1"/>
          <p:nvPr/>
        </p:nvSpPr>
        <p:spPr>
          <a:xfrm>
            <a:off x="3150320" y="3747656"/>
            <a:ext cx="5891356" cy="369332"/>
          </a:xfrm>
          <a:prstGeom prst="rect">
            <a:avLst/>
          </a:prstGeom>
          <a:noFill/>
        </p:spPr>
        <p:txBody>
          <a:bodyPr wrap="none" rtlCol="0">
            <a:spAutoFit/>
          </a:bodyPr>
          <a:lstStyle/>
          <a:p>
            <a:r>
              <a:rPr lang="en-US" altLang="zh-CN" dirty="0"/>
              <a:t>VAX Systems Architecture Digital Equipment Corporation </a:t>
            </a:r>
            <a:endParaRPr lang="zh-CN" altLang="en-US" dirty="0"/>
          </a:p>
        </p:txBody>
      </p:sp>
      <p:sp>
        <p:nvSpPr>
          <p:cNvPr id="5" name="TextBox 4">
            <a:extLst>
              <a:ext uri="{FF2B5EF4-FFF2-40B4-BE49-F238E27FC236}">
                <a16:creationId xmlns:a16="http://schemas.microsoft.com/office/drawing/2014/main" id="{3FBBA36A-AD5C-4392-BD92-34977633776F}"/>
              </a:ext>
            </a:extLst>
          </p:cNvPr>
          <p:cNvSpPr txBox="1"/>
          <p:nvPr/>
        </p:nvSpPr>
        <p:spPr>
          <a:xfrm>
            <a:off x="9700125" y="6269788"/>
            <a:ext cx="2302042" cy="369332"/>
          </a:xfrm>
          <a:prstGeom prst="rect">
            <a:avLst/>
          </a:prstGeom>
          <a:noFill/>
        </p:spPr>
        <p:txBody>
          <a:bodyPr wrap="square" rtlCol="0">
            <a:spAutoFit/>
          </a:bodyPr>
          <a:lstStyle/>
          <a:p>
            <a:pPr algn="ctr"/>
            <a:r>
              <a:rPr lang="en-US" altLang="zh-CN" dirty="0"/>
              <a:t>2020.10.27</a:t>
            </a:r>
            <a:endParaRPr lang="zh-CN" altLang="en-US" dirty="0"/>
          </a:p>
        </p:txBody>
      </p:sp>
    </p:spTree>
    <p:extLst>
      <p:ext uri="{BB962C8B-B14F-4D97-AF65-F5344CB8AC3E}">
        <p14:creationId xmlns:p14="http://schemas.microsoft.com/office/powerpoint/2010/main" val="1778592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7D3B18-2274-4CB9-AD2D-C2C2675ABA81}"/>
              </a:ext>
            </a:extLst>
          </p:cNvPr>
          <p:cNvSpPr txBox="1"/>
          <p:nvPr/>
        </p:nvSpPr>
        <p:spPr>
          <a:xfrm>
            <a:off x="914400" y="287774"/>
            <a:ext cx="3550920" cy="523220"/>
          </a:xfrm>
          <a:prstGeom prst="rect">
            <a:avLst/>
          </a:prstGeom>
          <a:noFill/>
        </p:spPr>
        <p:txBody>
          <a:bodyPr wrap="square" rtlCol="0">
            <a:spAutoFit/>
          </a:bodyPr>
          <a:lstStyle/>
          <a:p>
            <a:r>
              <a:rPr lang="en-US" altLang="zh-CN" sz="2800" b="1" dirty="0"/>
              <a:t>Background </a:t>
            </a:r>
            <a:endParaRPr lang="zh-CN" altLang="en-US" sz="2800" b="1" dirty="0"/>
          </a:p>
        </p:txBody>
      </p:sp>
      <p:sp>
        <p:nvSpPr>
          <p:cNvPr id="4" name="TextBox 3">
            <a:extLst>
              <a:ext uri="{FF2B5EF4-FFF2-40B4-BE49-F238E27FC236}">
                <a16:creationId xmlns:a16="http://schemas.microsoft.com/office/drawing/2014/main" id="{BA3ADB17-5285-462D-91BA-62CE470AAE5F}"/>
              </a:ext>
            </a:extLst>
          </p:cNvPr>
          <p:cNvSpPr txBox="1"/>
          <p:nvPr/>
        </p:nvSpPr>
        <p:spPr>
          <a:xfrm>
            <a:off x="1348740" y="1060384"/>
            <a:ext cx="9494520" cy="42051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t>Reduced Instruction Set Computer (RISC) </a:t>
            </a:r>
          </a:p>
          <a:p>
            <a:pPr marL="742950" lvl="1" indent="-285750">
              <a:lnSpc>
                <a:spcPct val="150000"/>
              </a:lnSpc>
              <a:buFont typeface="Arial" panose="020B0604020202020204" pitchFamily="34" charset="0"/>
              <a:buChar char="•"/>
            </a:pPr>
            <a:r>
              <a:rPr lang="en-US" altLang="zh-CN" dirty="0"/>
              <a:t>Proposed by Patterson and </a:t>
            </a:r>
            <a:r>
              <a:rPr lang="en-US" altLang="zh-CN" dirty="0" err="1"/>
              <a:t>Ditzel</a:t>
            </a:r>
            <a:r>
              <a:rPr lang="en-US" altLang="zh-CN" dirty="0"/>
              <a:t>, &lt;The Case for the Reduced Instruction Computer&gt; </a:t>
            </a:r>
          </a:p>
          <a:p>
            <a:pPr marL="742950" lvl="1" indent="-285750">
              <a:lnSpc>
                <a:spcPct val="150000"/>
              </a:lnSpc>
              <a:buFont typeface="Arial" panose="020B0604020202020204" pitchFamily="34" charset="0"/>
              <a:buChar char="•"/>
            </a:pPr>
            <a:r>
              <a:rPr lang="en-US" altLang="zh-CN" dirty="0"/>
              <a:t>Misleading points in their paper</a:t>
            </a:r>
          </a:p>
          <a:p>
            <a:pPr marL="742950" lvl="1" indent="-285750">
              <a:lnSpc>
                <a:spcPct val="150000"/>
              </a:lnSpc>
              <a:buFont typeface="Arial" panose="020B0604020202020204" pitchFamily="34" charset="0"/>
              <a:buChar char="•"/>
            </a:pPr>
            <a:r>
              <a:rPr lang="en-US" altLang="zh-CN" dirty="0"/>
              <a:t>Comprehensive Experiment for Careful comparison between a CISC and RISC</a:t>
            </a:r>
          </a:p>
          <a:p>
            <a:pPr marL="1200150" lvl="2" indent="-285750">
              <a:lnSpc>
                <a:spcPct val="150000"/>
              </a:lnSpc>
              <a:buFont typeface="Arial" panose="020B0604020202020204" pitchFamily="34" charset="0"/>
              <a:buChar char="•"/>
            </a:pPr>
            <a:r>
              <a:rPr lang="en-US" altLang="zh-CN" dirty="0"/>
              <a:t>a complete design of the hardware and microcode</a:t>
            </a:r>
          </a:p>
          <a:p>
            <a:pPr marL="1200150" lvl="2" indent="-285750">
              <a:lnSpc>
                <a:spcPct val="150000"/>
              </a:lnSpc>
              <a:buFont typeface="Arial" panose="020B0604020202020204" pitchFamily="34" charset="0"/>
              <a:buChar char="•"/>
            </a:pPr>
            <a:r>
              <a:rPr lang="en-US" altLang="zh-CN" dirty="0"/>
              <a:t>Construction or simulation of the processors</a:t>
            </a:r>
          </a:p>
          <a:p>
            <a:pPr marL="1200150" lvl="2" indent="-285750">
              <a:lnSpc>
                <a:spcPct val="150000"/>
              </a:lnSpc>
              <a:buFont typeface="Arial" panose="020B0604020202020204" pitchFamily="34" charset="0"/>
              <a:buChar char="•"/>
            </a:pPr>
            <a:r>
              <a:rPr lang="en-US" altLang="zh-CN" dirty="0"/>
              <a:t>Writing of compilers and possibly an operating system</a:t>
            </a:r>
          </a:p>
          <a:p>
            <a:pPr marL="1200150" lvl="2" indent="-285750">
              <a:lnSpc>
                <a:spcPct val="150000"/>
              </a:lnSpc>
              <a:buFont typeface="Arial" panose="020B0604020202020204" pitchFamily="34" charset="0"/>
              <a:buChar char="•"/>
            </a:pPr>
            <a:r>
              <a:rPr lang="en-US" altLang="zh-CN" dirty="0"/>
              <a:t>Performance evaluation across a variety of applications</a:t>
            </a:r>
          </a:p>
          <a:p>
            <a:pPr marL="742950" lvl="1" indent="-285750">
              <a:lnSpc>
                <a:spcPct val="150000"/>
              </a:lnSpc>
              <a:buFont typeface="Arial" panose="020B0604020202020204" pitchFamily="34" charset="0"/>
              <a:buChar char="•"/>
            </a:pPr>
            <a:r>
              <a:rPr lang="en-US" altLang="zh-CN" dirty="0"/>
              <a:t>The comparison between the CISC and RISC is worthy of discussion </a:t>
            </a:r>
          </a:p>
          <a:p>
            <a:pPr marL="1200150" lvl="2" indent="-285750">
              <a:lnSpc>
                <a:spcPct val="150000"/>
              </a:lnSpc>
              <a:buFont typeface="Arial" panose="020B0604020202020204" pitchFamily="34" charset="0"/>
              <a:buChar char="•"/>
            </a:pPr>
            <a:r>
              <a:rPr lang="en-US" altLang="zh-CN" dirty="0"/>
              <a:t>Example: VAX-11 architecture </a:t>
            </a:r>
          </a:p>
        </p:txBody>
      </p:sp>
    </p:spTree>
    <p:extLst>
      <p:ext uri="{BB962C8B-B14F-4D97-AF65-F5344CB8AC3E}">
        <p14:creationId xmlns:p14="http://schemas.microsoft.com/office/powerpoint/2010/main" val="3657517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FE3189-95CE-4F0F-9162-7143008201A4}"/>
              </a:ext>
            </a:extLst>
          </p:cNvPr>
          <p:cNvSpPr txBox="1"/>
          <p:nvPr/>
        </p:nvSpPr>
        <p:spPr>
          <a:xfrm>
            <a:off x="1325880" y="518160"/>
            <a:ext cx="184731" cy="369332"/>
          </a:xfrm>
          <a:prstGeom prst="rect">
            <a:avLst/>
          </a:prstGeom>
          <a:noFill/>
        </p:spPr>
        <p:txBody>
          <a:bodyPr wrap="none" rtlCol="0">
            <a:spAutoFit/>
          </a:bodyPr>
          <a:lstStyle/>
          <a:p>
            <a:endParaRPr lang="zh-CN" altLang="en-US" dirty="0"/>
          </a:p>
        </p:txBody>
      </p:sp>
      <p:sp>
        <p:nvSpPr>
          <p:cNvPr id="4" name="TextBox 3">
            <a:extLst>
              <a:ext uri="{FF2B5EF4-FFF2-40B4-BE49-F238E27FC236}">
                <a16:creationId xmlns:a16="http://schemas.microsoft.com/office/drawing/2014/main" id="{E32A888C-6B59-45D4-8976-003E6282BB3F}"/>
              </a:ext>
            </a:extLst>
          </p:cNvPr>
          <p:cNvSpPr txBox="1"/>
          <p:nvPr/>
        </p:nvSpPr>
        <p:spPr>
          <a:xfrm>
            <a:off x="914400" y="287774"/>
            <a:ext cx="3550920" cy="523220"/>
          </a:xfrm>
          <a:prstGeom prst="rect">
            <a:avLst/>
          </a:prstGeom>
          <a:noFill/>
        </p:spPr>
        <p:txBody>
          <a:bodyPr wrap="square" rtlCol="0">
            <a:spAutoFit/>
          </a:bodyPr>
          <a:lstStyle/>
          <a:p>
            <a:r>
              <a:rPr lang="en-US" altLang="zh-CN" sz="2800" b="1" dirty="0"/>
              <a:t>Complexity vs. Size</a:t>
            </a:r>
            <a:endParaRPr lang="zh-CN" altLang="en-US" sz="2800" b="1" dirty="0"/>
          </a:p>
        </p:txBody>
      </p:sp>
      <p:sp>
        <p:nvSpPr>
          <p:cNvPr id="5" name="TextBox 4">
            <a:extLst>
              <a:ext uri="{FF2B5EF4-FFF2-40B4-BE49-F238E27FC236}">
                <a16:creationId xmlns:a16="http://schemas.microsoft.com/office/drawing/2014/main" id="{92E4119E-06AB-418E-8589-F98D324FBCC7}"/>
              </a:ext>
            </a:extLst>
          </p:cNvPr>
          <p:cNvSpPr txBox="1"/>
          <p:nvPr/>
        </p:nvSpPr>
        <p:spPr>
          <a:xfrm>
            <a:off x="1302059" y="1003414"/>
            <a:ext cx="9587881" cy="235378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000" dirty="0"/>
              <a:t>False dichotomy between “Reduced” and “Complex”;</a:t>
            </a:r>
          </a:p>
          <a:p>
            <a:pPr marL="742950" lvl="1" indent="-285750">
              <a:lnSpc>
                <a:spcPct val="150000"/>
              </a:lnSpc>
              <a:buFont typeface="Arial" panose="020B0604020202020204" pitchFamily="34" charset="0"/>
              <a:buChar char="•"/>
            </a:pPr>
            <a:r>
              <a:rPr lang="en-US" altLang="zh-CN" sz="2000" dirty="0"/>
              <a:t>No formal definition of a RISC or CISC</a:t>
            </a:r>
            <a:br>
              <a:rPr lang="en-US" altLang="zh-CN" sz="2000" dirty="0"/>
            </a:br>
            <a:r>
              <a:rPr lang="en-US" altLang="zh-CN" sz="2000" dirty="0"/>
              <a:t>or No clear definition about the complexity of an Instruction Set.</a:t>
            </a:r>
          </a:p>
          <a:p>
            <a:pPr marL="742950" lvl="1" indent="-285750">
              <a:lnSpc>
                <a:spcPct val="150000"/>
              </a:lnSpc>
              <a:buFont typeface="Arial" panose="020B0604020202020204" pitchFamily="34" charset="0"/>
              <a:buChar char="•"/>
            </a:pPr>
            <a:r>
              <a:rPr lang="en-US" altLang="zh-CN" sz="2000" dirty="0"/>
              <a:t>Meaningless statement about “complex instruction being more detrimental than useful”</a:t>
            </a:r>
          </a:p>
        </p:txBody>
      </p:sp>
      <p:sp>
        <p:nvSpPr>
          <p:cNvPr id="3" name="TextBox 2">
            <a:extLst>
              <a:ext uri="{FF2B5EF4-FFF2-40B4-BE49-F238E27FC236}">
                <a16:creationId xmlns:a16="http://schemas.microsoft.com/office/drawing/2014/main" id="{473F7C4B-930F-46B8-95F2-65C0D16DE66E}"/>
              </a:ext>
            </a:extLst>
          </p:cNvPr>
          <p:cNvSpPr txBox="1"/>
          <p:nvPr/>
        </p:nvSpPr>
        <p:spPr>
          <a:xfrm>
            <a:off x="914400" y="3557255"/>
            <a:ext cx="3550920" cy="523220"/>
          </a:xfrm>
          <a:prstGeom prst="rect">
            <a:avLst/>
          </a:prstGeom>
          <a:noFill/>
        </p:spPr>
        <p:txBody>
          <a:bodyPr wrap="square" rtlCol="0">
            <a:spAutoFit/>
          </a:bodyPr>
          <a:lstStyle/>
          <a:p>
            <a:r>
              <a:rPr lang="en-US" altLang="zh-CN" sz="2800" b="1" dirty="0"/>
              <a:t>Code Density</a:t>
            </a:r>
            <a:endParaRPr lang="zh-CN" altLang="en-US" sz="2800" b="1" dirty="0"/>
          </a:p>
        </p:txBody>
      </p:sp>
      <p:sp>
        <p:nvSpPr>
          <p:cNvPr id="7" name="TextBox 6">
            <a:extLst>
              <a:ext uri="{FF2B5EF4-FFF2-40B4-BE49-F238E27FC236}">
                <a16:creationId xmlns:a16="http://schemas.microsoft.com/office/drawing/2014/main" id="{3C20F5AC-BD92-4BE1-A918-43DFF001B1B4}"/>
              </a:ext>
            </a:extLst>
          </p:cNvPr>
          <p:cNvSpPr txBox="1"/>
          <p:nvPr/>
        </p:nvSpPr>
        <p:spPr>
          <a:xfrm>
            <a:off x="1418245" y="4280530"/>
            <a:ext cx="7709713" cy="96879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000" dirty="0"/>
              <a:t>Code</a:t>
            </a:r>
            <a:r>
              <a:rPr lang="zh-CN" altLang="en-US" sz="2000" dirty="0"/>
              <a:t> </a:t>
            </a:r>
            <a:r>
              <a:rPr lang="en-US" altLang="zh-CN" sz="2000" dirty="0"/>
              <a:t>Compaction matters less thanks to cheaper memory</a:t>
            </a:r>
          </a:p>
          <a:p>
            <a:pPr marL="285750" indent="-285750">
              <a:lnSpc>
                <a:spcPct val="150000"/>
              </a:lnSpc>
              <a:buFont typeface="Arial" panose="020B0604020202020204" pitchFamily="34" charset="0"/>
              <a:buChar char="•"/>
            </a:pPr>
            <a:r>
              <a:rPr lang="en-US" altLang="zh-CN" sz="2000" dirty="0"/>
              <a:t> per-system cost and on-time cost</a:t>
            </a:r>
          </a:p>
        </p:txBody>
      </p:sp>
    </p:spTree>
    <p:extLst>
      <p:ext uri="{BB962C8B-B14F-4D97-AF65-F5344CB8AC3E}">
        <p14:creationId xmlns:p14="http://schemas.microsoft.com/office/powerpoint/2010/main" val="1973698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512592-8C4F-44F1-AF16-5ADDE38C0935}"/>
              </a:ext>
            </a:extLst>
          </p:cNvPr>
          <p:cNvSpPr txBox="1"/>
          <p:nvPr/>
        </p:nvSpPr>
        <p:spPr>
          <a:xfrm>
            <a:off x="914400" y="287774"/>
            <a:ext cx="8775032" cy="523220"/>
          </a:xfrm>
          <a:prstGeom prst="rect">
            <a:avLst/>
          </a:prstGeom>
          <a:noFill/>
        </p:spPr>
        <p:txBody>
          <a:bodyPr wrap="square" rtlCol="0">
            <a:spAutoFit/>
          </a:bodyPr>
          <a:lstStyle/>
          <a:p>
            <a:r>
              <a:rPr lang="en-US" altLang="zh-CN" sz="2800" b="1" dirty="0"/>
              <a:t>Different Languages Use Different Instructions</a:t>
            </a:r>
            <a:endParaRPr lang="zh-CN" altLang="en-US" sz="2800" b="1" dirty="0"/>
          </a:p>
        </p:txBody>
      </p:sp>
      <p:sp>
        <p:nvSpPr>
          <p:cNvPr id="2" name="TextBox 1">
            <a:extLst>
              <a:ext uri="{FF2B5EF4-FFF2-40B4-BE49-F238E27FC236}">
                <a16:creationId xmlns:a16="http://schemas.microsoft.com/office/drawing/2014/main" id="{29C80FCC-E2C2-471A-992F-74BDD6155A76}"/>
              </a:ext>
            </a:extLst>
          </p:cNvPr>
          <p:cNvSpPr txBox="1"/>
          <p:nvPr/>
        </p:nvSpPr>
        <p:spPr>
          <a:xfrm>
            <a:off x="1032641" y="1078714"/>
            <a:ext cx="10557698" cy="5036122"/>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zh-CN" dirty="0"/>
              <a:t>A multiplicity of instructions can help to support a multiplicity of languages</a:t>
            </a:r>
            <a:br>
              <a:rPr lang="en-US" altLang="zh-CN" dirty="0"/>
            </a:br>
            <a:r>
              <a:rPr lang="en-US" altLang="zh-CN" dirty="0"/>
              <a:t>“</a:t>
            </a:r>
            <a:r>
              <a:rPr lang="en-US" altLang="zh-CN" u="sng" dirty="0"/>
              <a:t>A single instruction set tailored to one particular language is constrictive, as it makes other languages</a:t>
            </a:r>
            <a:br>
              <a:rPr lang="en-US" altLang="zh-CN" u="sng" dirty="0"/>
            </a:br>
            <a:r>
              <a:rPr lang="en-US" altLang="zh-CN" dirty="0"/>
              <a:t>  </a:t>
            </a:r>
            <a:r>
              <a:rPr lang="en-US" altLang="zh-CN" u="sng" dirty="0"/>
              <a:t>difficult and inefficient</a:t>
            </a:r>
            <a:r>
              <a:rPr lang="en-US" altLang="zh-CN" dirty="0"/>
              <a:t>.[2]”</a:t>
            </a:r>
          </a:p>
          <a:p>
            <a:pPr marL="742950" lvl="1" indent="-285750">
              <a:lnSpc>
                <a:spcPct val="150000"/>
              </a:lnSpc>
              <a:buFont typeface="Arial" panose="020B0604020202020204" pitchFamily="34" charset="0"/>
              <a:buChar char="•"/>
            </a:pPr>
            <a:r>
              <a:rPr lang="en-US" altLang="zh-CN" dirty="0"/>
              <a:t>Example: instruction frequency distribution on the VAX-11/780</a:t>
            </a:r>
          </a:p>
          <a:p>
            <a:pPr marL="742950" lvl="1" indent="-285750">
              <a:lnSpc>
                <a:spcPct val="150000"/>
              </a:lnSpc>
              <a:buFont typeface="Arial" panose="020B0604020202020204" pitchFamily="34" charset="0"/>
              <a:buChar char="•"/>
            </a:pPr>
            <a:endParaRPr lang="en-US" altLang="zh-CN" dirty="0"/>
          </a:p>
          <a:p>
            <a:pPr marL="742950" lvl="1" indent="-285750">
              <a:lnSpc>
                <a:spcPct val="150000"/>
              </a:lnSpc>
              <a:buFont typeface="Arial" panose="020B0604020202020204" pitchFamily="34" charset="0"/>
              <a:buChar char="•"/>
            </a:pPr>
            <a:endParaRPr lang="en-US" altLang="zh-CN" dirty="0"/>
          </a:p>
          <a:p>
            <a:pPr marL="742950" lvl="1" indent="-285750">
              <a:lnSpc>
                <a:spcPct val="150000"/>
              </a:lnSpc>
              <a:buFont typeface="Arial" panose="020B0604020202020204" pitchFamily="34" charset="0"/>
              <a:buChar char="•"/>
            </a:pPr>
            <a:endParaRPr lang="en-US" altLang="zh-CN" dirty="0"/>
          </a:p>
          <a:p>
            <a:pPr marL="742950" lvl="1" indent="-285750">
              <a:lnSpc>
                <a:spcPct val="150000"/>
              </a:lnSpc>
              <a:buFont typeface="Arial" panose="020B0604020202020204" pitchFamily="34" charset="0"/>
              <a:buChar char="•"/>
            </a:pPr>
            <a:endParaRPr lang="en-US" altLang="zh-CN" dirty="0"/>
          </a:p>
          <a:p>
            <a:pPr lvl="1">
              <a:lnSpc>
                <a:spcPct val="150000"/>
              </a:lnSpc>
            </a:pPr>
            <a:endParaRPr lang="en-US" altLang="zh-CN" dirty="0"/>
          </a:p>
          <a:p>
            <a:pPr lvl="1">
              <a:lnSpc>
                <a:spcPct val="150000"/>
              </a:lnSpc>
            </a:pPr>
            <a:endParaRPr lang="en-US" altLang="zh-CN" dirty="0"/>
          </a:p>
          <a:p>
            <a:pPr marL="1200150" lvl="2" indent="-285750">
              <a:lnSpc>
                <a:spcPct val="150000"/>
              </a:lnSpc>
              <a:buFont typeface="Arial" panose="020B0604020202020204" pitchFamily="34" charset="0"/>
              <a:buChar char="•"/>
            </a:pPr>
            <a:r>
              <a:rPr lang="en-US" altLang="zh-CN" dirty="0"/>
              <a:t>Top 20 of </a:t>
            </a:r>
            <a:r>
              <a:rPr lang="en-US" altLang="zh-CN" dirty="0" err="1"/>
              <a:t>Whestone</a:t>
            </a:r>
            <a:r>
              <a:rPr lang="en-US" altLang="zh-CN" dirty="0"/>
              <a:t> only accounts for </a:t>
            </a:r>
            <a:r>
              <a:rPr lang="en-US" altLang="zh-CN" b="1" dirty="0"/>
              <a:t>4%</a:t>
            </a:r>
            <a:r>
              <a:rPr lang="en-US" altLang="zh-CN" dirty="0"/>
              <a:t> of the time taken by COBOL </a:t>
            </a:r>
            <a:br>
              <a:rPr lang="en-US" altLang="zh-CN" dirty="0"/>
            </a:br>
            <a:endParaRPr lang="en-US" altLang="zh-CN" dirty="0"/>
          </a:p>
        </p:txBody>
      </p:sp>
      <p:graphicFrame>
        <p:nvGraphicFramePr>
          <p:cNvPr id="4" name="Table 4">
            <a:extLst>
              <a:ext uri="{FF2B5EF4-FFF2-40B4-BE49-F238E27FC236}">
                <a16:creationId xmlns:a16="http://schemas.microsoft.com/office/drawing/2014/main" id="{C8D9EE54-66F8-41FE-8730-32E227F05038}"/>
              </a:ext>
            </a:extLst>
          </p:cNvPr>
          <p:cNvGraphicFramePr>
            <a:graphicFrameLocks noGrp="1"/>
          </p:cNvGraphicFramePr>
          <p:nvPr>
            <p:extLst>
              <p:ext uri="{D42A27DB-BD31-4B8C-83A1-F6EECF244321}">
                <p14:modId xmlns:p14="http://schemas.microsoft.com/office/powerpoint/2010/main" val="1133944945"/>
              </p:ext>
            </p:extLst>
          </p:nvPr>
        </p:nvGraphicFramePr>
        <p:xfrm>
          <a:off x="1762604" y="2896473"/>
          <a:ext cx="6502400" cy="2275783"/>
        </p:xfrm>
        <a:graphic>
          <a:graphicData uri="http://schemas.openxmlformats.org/drawingml/2006/table">
            <a:tbl>
              <a:tblPr firstRow="1" bandRow="1">
                <a:tableStyleId>{5C22544A-7EE6-4342-B048-85BDC9FD1C3A}</a:tableStyleId>
              </a:tblPr>
              <a:tblGrid>
                <a:gridCol w="1830552">
                  <a:extLst>
                    <a:ext uri="{9D8B030D-6E8A-4147-A177-3AD203B41FA5}">
                      <a16:colId xmlns:a16="http://schemas.microsoft.com/office/drawing/2014/main" val="4084608235"/>
                    </a:ext>
                  </a:extLst>
                </a:gridCol>
                <a:gridCol w="1420648">
                  <a:extLst>
                    <a:ext uri="{9D8B030D-6E8A-4147-A177-3AD203B41FA5}">
                      <a16:colId xmlns:a16="http://schemas.microsoft.com/office/drawing/2014/main" val="2623572084"/>
                    </a:ext>
                  </a:extLst>
                </a:gridCol>
                <a:gridCol w="1625600">
                  <a:extLst>
                    <a:ext uri="{9D8B030D-6E8A-4147-A177-3AD203B41FA5}">
                      <a16:colId xmlns:a16="http://schemas.microsoft.com/office/drawing/2014/main" val="893389741"/>
                    </a:ext>
                  </a:extLst>
                </a:gridCol>
                <a:gridCol w="1625600">
                  <a:extLst>
                    <a:ext uri="{9D8B030D-6E8A-4147-A177-3AD203B41FA5}">
                      <a16:colId xmlns:a16="http://schemas.microsoft.com/office/drawing/2014/main" val="3726153411"/>
                    </a:ext>
                  </a:extLst>
                </a:gridCol>
              </a:tblGrid>
              <a:tr h="370840">
                <a:tc>
                  <a:txBody>
                    <a:bodyPr/>
                    <a:lstStyle/>
                    <a:p>
                      <a:pPr algn="ctr" fontAlgn="ctr" latinLnBrk="0">
                        <a:tabLst>
                          <a:tab pos="0" algn="ctr"/>
                          <a:tab pos="360000" algn="l"/>
                        </a:tabLst>
                      </a:pPr>
                      <a:r>
                        <a:rPr lang="en-US" altLang="zh-CN" dirty="0"/>
                        <a:t>Benchmark</a:t>
                      </a:r>
                      <a:endParaRPr lang="zh-CN" altLang="en-US" dirty="0"/>
                    </a:p>
                  </a:txBody>
                  <a:tcPr/>
                </a:tc>
                <a:tc>
                  <a:txBody>
                    <a:bodyPr/>
                    <a:lstStyle/>
                    <a:p>
                      <a:pPr algn="ctr" fontAlgn="ctr" latinLnBrk="0">
                        <a:tabLst>
                          <a:tab pos="0" algn="ctr"/>
                          <a:tab pos="360000" algn="l"/>
                        </a:tabLst>
                      </a:pPr>
                      <a:r>
                        <a:rPr lang="en-US" altLang="zh-CN" dirty="0"/>
                        <a:t>Top 10</a:t>
                      </a:r>
                      <a:endParaRPr lang="zh-CN" altLang="en-US" dirty="0"/>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tab pos="0" algn="ctr"/>
                          <a:tab pos="360000" algn="l"/>
                        </a:tabLst>
                        <a:defRPr/>
                      </a:pPr>
                      <a:r>
                        <a:rPr lang="en-US" altLang="zh-CN" dirty="0"/>
                        <a:t>Top 20</a:t>
                      </a:r>
                      <a:endParaRPr lang="zh-CN" altLang="en-US" dirty="0"/>
                    </a:p>
                    <a:p>
                      <a:pPr algn="ctr" fontAlgn="ctr" latinLnBrk="0">
                        <a:tabLst>
                          <a:tab pos="0" algn="ctr"/>
                          <a:tab pos="360000" algn="l"/>
                        </a:tabLst>
                      </a:pPr>
                      <a:endParaRPr lang="zh-CN" altLang="en-US" dirty="0"/>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tab pos="0" algn="ctr"/>
                          <a:tab pos="360000" algn="l"/>
                        </a:tabLst>
                        <a:defRPr/>
                      </a:pPr>
                      <a:r>
                        <a:rPr lang="en-US" altLang="zh-CN" dirty="0"/>
                        <a:t>Top 40</a:t>
                      </a:r>
                      <a:endParaRPr lang="zh-CN" altLang="en-US" dirty="0"/>
                    </a:p>
                    <a:p>
                      <a:pPr algn="ctr" fontAlgn="ctr" latinLnBrk="0">
                        <a:tabLst>
                          <a:tab pos="0" algn="ctr"/>
                          <a:tab pos="360000" algn="l"/>
                        </a:tabLst>
                      </a:pPr>
                      <a:endParaRPr lang="zh-CN" altLang="en-US" dirty="0"/>
                    </a:p>
                  </a:txBody>
                  <a:tcPr/>
                </a:tc>
                <a:extLst>
                  <a:ext uri="{0D108BD9-81ED-4DB2-BD59-A6C34878D82A}">
                    <a16:rowId xmlns:a16="http://schemas.microsoft.com/office/drawing/2014/main" val="1214764638"/>
                  </a:ext>
                </a:extLst>
              </a:tr>
              <a:tr h="721303">
                <a:tc>
                  <a:txBody>
                    <a:bodyPr/>
                    <a:lstStyle/>
                    <a:p>
                      <a:pPr algn="ctr" fontAlgn="ctr" latinLnBrk="0">
                        <a:lnSpc>
                          <a:spcPct val="100000"/>
                        </a:lnSpc>
                        <a:tabLst>
                          <a:tab pos="0" algn="ctr"/>
                          <a:tab pos="360000" algn="l"/>
                        </a:tabLst>
                      </a:pPr>
                      <a:r>
                        <a:rPr lang="en-US" altLang="zh-CN" dirty="0"/>
                        <a:t>Whetstone (</a:t>
                      </a:r>
                      <a:r>
                        <a:rPr lang="en-US" altLang="zh-CN" b="1" dirty="0"/>
                        <a:t>Fortran</a:t>
                      </a:r>
                      <a:r>
                        <a:rPr lang="en-US" altLang="zh-CN" b="0" dirty="0"/>
                        <a:t>)</a:t>
                      </a:r>
                      <a:endParaRPr lang="zh-CN" altLang="en-US" b="0" dirty="0"/>
                    </a:p>
                  </a:txBody>
                  <a:tcPr/>
                </a:tc>
                <a:tc>
                  <a:txBody>
                    <a:bodyPr/>
                    <a:lstStyle/>
                    <a:p>
                      <a:pPr algn="ctr" fontAlgn="ctr" latinLnBrk="0">
                        <a:lnSpc>
                          <a:spcPct val="200000"/>
                        </a:lnSpc>
                        <a:tabLst>
                          <a:tab pos="0" algn="ctr"/>
                          <a:tab pos="360000" algn="l"/>
                        </a:tabLst>
                      </a:pPr>
                      <a:r>
                        <a:rPr lang="en-US" altLang="zh-CN" dirty="0"/>
                        <a:t>60%</a:t>
                      </a:r>
                      <a:endParaRPr lang="zh-CN" altLang="en-US" dirty="0"/>
                    </a:p>
                  </a:txBody>
                  <a:tcPr/>
                </a:tc>
                <a:tc>
                  <a:txBody>
                    <a:bodyPr/>
                    <a:lstStyle/>
                    <a:p>
                      <a:pPr algn="ctr" fontAlgn="ctr" latinLnBrk="0">
                        <a:lnSpc>
                          <a:spcPct val="200000"/>
                        </a:lnSpc>
                        <a:tabLst>
                          <a:tab pos="0" algn="ctr"/>
                          <a:tab pos="360000" algn="l"/>
                        </a:tabLst>
                      </a:pPr>
                      <a:r>
                        <a:rPr lang="en-US" altLang="zh-CN" dirty="0"/>
                        <a:t>75%</a:t>
                      </a:r>
                      <a:endParaRPr lang="zh-CN" altLang="en-US" dirty="0"/>
                    </a:p>
                  </a:txBody>
                  <a:tcPr/>
                </a:tc>
                <a:tc>
                  <a:txBody>
                    <a:bodyPr/>
                    <a:lstStyle/>
                    <a:p>
                      <a:pPr algn="ctr" fontAlgn="ctr" latinLnBrk="0">
                        <a:lnSpc>
                          <a:spcPct val="200000"/>
                        </a:lnSpc>
                        <a:tabLst>
                          <a:tab pos="0" algn="ctr"/>
                          <a:tab pos="360000" algn="l"/>
                        </a:tabLst>
                      </a:pPr>
                      <a:r>
                        <a:rPr lang="en-US" altLang="zh-CN" dirty="0"/>
                        <a:t>90%</a:t>
                      </a:r>
                      <a:endParaRPr lang="zh-CN" altLang="en-US" dirty="0"/>
                    </a:p>
                  </a:txBody>
                  <a:tcPr/>
                </a:tc>
                <a:extLst>
                  <a:ext uri="{0D108BD9-81ED-4DB2-BD59-A6C34878D82A}">
                    <a16:rowId xmlns:a16="http://schemas.microsoft.com/office/drawing/2014/main" val="1613839217"/>
                  </a:ext>
                </a:extLst>
              </a:tr>
              <a:tr h="0">
                <a:tc>
                  <a:txBody>
                    <a:bodyPr/>
                    <a:lstStyle/>
                    <a:p>
                      <a:pPr algn="ctr" fontAlgn="ctr" latinLnBrk="0">
                        <a:tabLst>
                          <a:tab pos="0" algn="ctr"/>
                          <a:tab pos="360000" algn="l"/>
                        </a:tabLst>
                      </a:pPr>
                      <a:r>
                        <a:rPr lang="en-US" altLang="zh-CN" dirty="0"/>
                        <a:t>A comparable </a:t>
                      </a:r>
                      <a:r>
                        <a:rPr lang="en-US" altLang="zh-CN" b="1" dirty="0"/>
                        <a:t>COBOL</a:t>
                      </a:r>
                      <a:r>
                        <a:rPr lang="en-US" altLang="zh-CN" dirty="0"/>
                        <a:t> benchmark</a:t>
                      </a:r>
                      <a:endParaRPr lang="zh-CN" altLang="en-US" dirty="0"/>
                    </a:p>
                  </a:txBody>
                  <a:tcPr/>
                </a:tc>
                <a:tc>
                  <a:txBody>
                    <a:bodyPr/>
                    <a:lstStyle/>
                    <a:p>
                      <a:pPr algn="ctr" fontAlgn="ctr" latinLnBrk="0">
                        <a:tabLst>
                          <a:tab pos="0" algn="ctr"/>
                          <a:tab pos="360000" algn="l"/>
                        </a:tabLst>
                      </a:pPr>
                      <a:endParaRPr lang="en-US" altLang="zh-CN" dirty="0"/>
                    </a:p>
                    <a:p>
                      <a:pPr algn="ctr" fontAlgn="ctr" latinLnBrk="0">
                        <a:tabLst>
                          <a:tab pos="0" algn="ctr"/>
                          <a:tab pos="360000" algn="l"/>
                        </a:tabLst>
                      </a:pPr>
                      <a:r>
                        <a:rPr lang="en-US" altLang="zh-CN" b="1" dirty="0"/>
                        <a:t>8</a:t>
                      </a:r>
                      <a:r>
                        <a:rPr lang="en-US" altLang="zh-CN" dirty="0"/>
                        <a:t>%</a:t>
                      </a:r>
                      <a:endParaRPr lang="zh-CN" altLang="en-US" dirty="0"/>
                    </a:p>
                  </a:txBody>
                  <a:tcPr/>
                </a:tc>
                <a:tc>
                  <a:txBody>
                    <a:bodyPr/>
                    <a:lstStyle/>
                    <a:p>
                      <a:pPr algn="ctr" fontAlgn="ctr" latinLnBrk="0">
                        <a:tabLst>
                          <a:tab pos="0" algn="ctr"/>
                          <a:tab pos="360000" algn="l"/>
                        </a:tabLst>
                      </a:pPr>
                      <a:endParaRPr lang="en-US" altLang="zh-CN" dirty="0"/>
                    </a:p>
                    <a:p>
                      <a:pPr algn="ctr" fontAlgn="ctr" latinLnBrk="0">
                        <a:tabLst>
                          <a:tab pos="0" algn="ctr"/>
                          <a:tab pos="360000" algn="l"/>
                        </a:tabLst>
                      </a:pPr>
                      <a:r>
                        <a:rPr lang="en-US" altLang="zh-CN" b="1" dirty="0"/>
                        <a:t>21</a:t>
                      </a:r>
                      <a:r>
                        <a:rPr lang="en-US" altLang="zh-CN" dirty="0"/>
                        <a:t>%</a:t>
                      </a:r>
                      <a:endParaRPr lang="zh-CN" altLang="en-US" dirty="0"/>
                    </a:p>
                  </a:txBody>
                  <a:tcPr/>
                </a:tc>
                <a:tc>
                  <a:txBody>
                    <a:bodyPr/>
                    <a:lstStyle/>
                    <a:p>
                      <a:pPr algn="ctr" fontAlgn="ctr" latinLnBrk="0">
                        <a:tabLst>
                          <a:tab pos="0" algn="ctr"/>
                          <a:tab pos="360000" algn="l"/>
                        </a:tabLst>
                      </a:pPr>
                      <a:endParaRPr lang="en-US" altLang="zh-CN" dirty="0"/>
                    </a:p>
                    <a:p>
                      <a:pPr algn="ctr" fontAlgn="ctr" latinLnBrk="0">
                        <a:tabLst>
                          <a:tab pos="0" algn="ctr"/>
                          <a:tab pos="360000" algn="l"/>
                        </a:tabLst>
                      </a:pPr>
                      <a:r>
                        <a:rPr lang="en-US" altLang="zh-CN" dirty="0"/>
                        <a:t>/</a:t>
                      </a:r>
                      <a:endParaRPr lang="zh-CN" altLang="en-US" dirty="0"/>
                    </a:p>
                  </a:txBody>
                  <a:tcPr/>
                </a:tc>
                <a:extLst>
                  <a:ext uri="{0D108BD9-81ED-4DB2-BD59-A6C34878D82A}">
                    <a16:rowId xmlns:a16="http://schemas.microsoft.com/office/drawing/2014/main" val="2813990873"/>
                  </a:ext>
                </a:extLst>
              </a:tr>
            </a:tbl>
          </a:graphicData>
        </a:graphic>
      </p:graphicFrame>
      <p:sp>
        <p:nvSpPr>
          <p:cNvPr id="6" name="TextBox 5">
            <a:extLst>
              <a:ext uri="{FF2B5EF4-FFF2-40B4-BE49-F238E27FC236}">
                <a16:creationId xmlns:a16="http://schemas.microsoft.com/office/drawing/2014/main" id="{BB19B445-0E7D-4375-B47D-B0A24A9BBBD4}"/>
              </a:ext>
            </a:extLst>
          </p:cNvPr>
          <p:cNvSpPr txBox="1"/>
          <p:nvPr/>
        </p:nvSpPr>
        <p:spPr>
          <a:xfrm>
            <a:off x="4844716" y="5930170"/>
            <a:ext cx="6096000" cy="369332"/>
          </a:xfrm>
          <a:prstGeom prst="rect">
            <a:avLst/>
          </a:prstGeom>
          <a:noFill/>
        </p:spPr>
        <p:txBody>
          <a:bodyPr wrap="square">
            <a:spAutoFit/>
          </a:bodyPr>
          <a:lstStyle/>
          <a:p>
            <a:r>
              <a:rPr lang="en-US" altLang="zh-CN" dirty="0"/>
              <a:t>[2]: </a:t>
            </a:r>
            <a:endParaRPr lang="zh-CN" altLang="en-US" dirty="0"/>
          </a:p>
        </p:txBody>
      </p:sp>
      <p:pic>
        <p:nvPicPr>
          <p:cNvPr id="7" name="Picture 6">
            <a:extLst>
              <a:ext uri="{FF2B5EF4-FFF2-40B4-BE49-F238E27FC236}">
                <a16:creationId xmlns:a16="http://schemas.microsoft.com/office/drawing/2014/main" id="{873E1D65-FE65-4BD5-B481-B02DEB0F5E72}"/>
              </a:ext>
            </a:extLst>
          </p:cNvPr>
          <p:cNvPicPr>
            <a:picLocks noChangeAspect="1"/>
          </p:cNvPicPr>
          <p:nvPr/>
        </p:nvPicPr>
        <p:blipFill>
          <a:blip r:embed="rId3"/>
          <a:stretch>
            <a:fillRect/>
          </a:stretch>
        </p:blipFill>
        <p:spPr>
          <a:xfrm>
            <a:off x="5229644" y="5987956"/>
            <a:ext cx="6890084" cy="768075"/>
          </a:xfrm>
          <a:prstGeom prst="rect">
            <a:avLst/>
          </a:prstGeom>
        </p:spPr>
      </p:pic>
    </p:spTree>
    <p:extLst>
      <p:ext uri="{BB962C8B-B14F-4D97-AF65-F5344CB8AC3E}">
        <p14:creationId xmlns:p14="http://schemas.microsoft.com/office/powerpoint/2010/main" val="1080978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67BE80-96A5-4E53-817B-D3E228536407}"/>
              </a:ext>
            </a:extLst>
          </p:cNvPr>
          <p:cNvSpPr txBox="1"/>
          <p:nvPr/>
        </p:nvSpPr>
        <p:spPr>
          <a:xfrm>
            <a:off x="914400" y="287774"/>
            <a:ext cx="8775032" cy="523220"/>
          </a:xfrm>
          <a:prstGeom prst="rect">
            <a:avLst/>
          </a:prstGeom>
          <a:noFill/>
        </p:spPr>
        <p:txBody>
          <a:bodyPr wrap="square" rtlCol="0">
            <a:spAutoFit/>
          </a:bodyPr>
          <a:lstStyle/>
          <a:p>
            <a:r>
              <a:rPr lang="en-US" altLang="zh-CN" sz="2800" b="1" dirty="0"/>
              <a:t>Time is of the </a:t>
            </a:r>
            <a:r>
              <a:rPr lang="en-US" altLang="zh-CN" sz="2800" b="1" dirty="0" err="1"/>
              <a:t>Essense</a:t>
            </a:r>
            <a:endParaRPr lang="zh-CN" altLang="en-US" sz="2800" b="1" dirty="0"/>
          </a:p>
        </p:txBody>
      </p:sp>
      <p:sp>
        <p:nvSpPr>
          <p:cNvPr id="3" name="TextBox 2">
            <a:extLst>
              <a:ext uri="{FF2B5EF4-FFF2-40B4-BE49-F238E27FC236}">
                <a16:creationId xmlns:a16="http://schemas.microsoft.com/office/drawing/2014/main" id="{A91F1EED-4819-499C-BA34-65FBE337E787}"/>
              </a:ext>
            </a:extLst>
          </p:cNvPr>
          <p:cNvSpPr txBox="1"/>
          <p:nvPr/>
        </p:nvSpPr>
        <p:spPr>
          <a:xfrm>
            <a:off x="1026695" y="3659784"/>
            <a:ext cx="8775032" cy="523220"/>
          </a:xfrm>
          <a:prstGeom prst="rect">
            <a:avLst/>
          </a:prstGeom>
          <a:noFill/>
        </p:spPr>
        <p:txBody>
          <a:bodyPr wrap="square" rtlCol="0">
            <a:spAutoFit/>
          </a:bodyPr>
          <a:lstStyle/>
          <a:p>
            <a:r>
              <a:rPr lang="en-US" altLang="zh-CN" sz="2800" b="1" dirty="0"/>
              <a:t>Ease of Compiler-Writing</a:t>
            </a:r>
            <a:endParaRPr lang="zh-CN" altLang="en-US" sz="2800" b="1" dirty="0"/>
          </a:p>
        </p:txBody>
      </p:sp>
      <p:sp>
        <p:nvSpPr>
          <p:cNvPr id="4" name="TextBox 3">
            <a:extLst>
              <a:ext uri="{FF2B5EF4-FFF2-40B4-BE49-F238E27FC236}">
                <a16:creationId xmlns:a16="http://schemas.microsoft.com/office/drawing/2014/main" id="{42C4923C-0FD7-420A-B3E8-633603FDF1D8}"/>
              </a:ext>
            </a:extLst>
          </p:cNvPr>
          <p:cNvSpPr txBox="1"/>
          <p:nvPr/>
        </p:nvSpPr>
        <p:spPr>
          <a:xfrm>
            <a:off x="1026695" y="810994"/>
            <a:ext cx="9207970" cy="2734851"/>
          </a:xfrm>
          <a:prstGeom prst="rect">
            <a:avLst/>
          </a:prstGeom>
          <a:noFill/>
        </p:spPr>
        <p:txBody>
          <a:bodyPr wrap="none" rtlCol="0">
            <a:spAutoFit/>
          </a:bodyPr>
          <a:lstStyle/>
          <a:p>
            <a:pPr marL="285750" indent="-285750">
              <a:lnSpc>
                <a:spcPts val="2300"/>
              </a:lnSpc>
              <a:buFont typeface="Arial" panose="020B0604020202020204" pitchFamily="34" charset="0"/>
              <a:buChar char="•"/>
            </a:pPr>
            <a:r>
              <a:rPr lang="en-US" altLang="zh-CN" dirty="0"/>
              <a:t>More important for the performance than the frequency</a:t>
            </a:r>
          </a:p>
          <a:p>
            <a:pPr marL="742950" lvl="1" indent="-285750">
              <a:lnSpc>
                <a:spcPts val="2300"/>
              </a:lnSpc>
              <a:buFont typeface="Arial" panose="020B0604020202020204" pitchFamily="34" charset="0"/>
              <a:buChar char="•"/>
            </a:pPr>
            <a:r>
              <a:rPr lang="en-US" altLang="zh-CN" dirty="0">
                <a:highlight>
                  <a:srgbClr val="FFFF00"/>
                </a:highlight>
              </a:rPr>
              <a:t>[4]</a:t>
            </a:r>
            <a:r>
              <a:rPr lang="en-US" altLang="zh-CN" dirty="0"/>
              <a:t> gives examples of rarely executed instructions consuming a lot of execution time</a:t>
            </a:r>
          </a:p>
          <a:p>
            <a:pPr marL="1257300" lvl="2" indent="-342900">
              <a:lnSpc>
                <a:spcPts val="2300"/>
              </a:lnSpc>
              <a:buFont typeface="+mj-lt"/>
              <a:buAutoNum type="arabicPeriod"/>
            </a:pPr>
            <a:r>
              <a:rPr lang="en-US" altLang="zh-CN" dirty="0"/>
              <a:t>Worse if using multi-instruction sequence</a:t>
            </a:r>
          </a:p>
          <a:p>
            <a:pPr marL="1257300" lvl="2" indent="-342900">
              <a:lnSpc>
                <a:spcPts val="2300"/>
              </a:lnSpc>
              <a:buFont typeface="+mj-lt"/>
              <a:buAutoNum type="arabicPeriod"/>
            </a:pPr>
            <a:r>
              <a:rPr lang="en-US" altLang="zh-CN" dirty="0"/>
              <a:t>Obvious hazard by optimizing only the frequently executed instructions</a:t>
            </a:r>
          </a:p>
          <a:p>
            <a:pPr marL="742950" lvl="1" indent="-285750">
              <a:lnSpc>
                <a:spcPts val="2300"/>
              </a:lnSpc>
              <a:buFont typeface="Arial" panose="020B0604020202020204" pitchFamily="34" charset="0"/>
              <a:buChar char="•"/>
            </a:pPr>
            <a:r>
              <a:rPr lang="en-US" altLang="zh-CN" b="1" dirty="0"/>
              <a:t>Example</a:t>
            </a:r>
          </a:p>
          <a:p>
            <a:pPr marL="1257300" lvl="2" indent="-342900">
              <a:lnSpc>
                <a:spcPts val="2300"/>
              </a:lnSpc>
              <a:buFont typeface="+mj-lt"/>
              <a:buAutoNum type="arabicPeriod"/>
            </a:pPr>
            <a:r>
              <a:rPr lang="en-US" altLang="zh-CN" dirty="0"/>
              <a:t>VAX-11/780</a:t>
            </a:r>
          </a:p>
          <a:p>
            <a:pPr marL="1257300" lvl="2" indent="-342900">
              <a:lnSpc>
                <a:spcPts val="2300"/>
              </a:lnSpc>
              <a:buFont typeface="+mj-lt"/>
              <a:buAutoNum type="arabicPeriod"/>
            </a:pPr>
            <a:r>
              <a:rPr lang="en-US" altLang="zh-CN" dirty="0"/>
              <a:t>Instruction MOVC3 </a:t>
            </a:r>
            <a:r>
              <a:rPr lang="zh-CN" altLang="en-US" dirty="0"/>
              <a:t>（</a:t>
            </a:r>
            <a:r>
              <a:rPr lang="en-US" altLang="zh-CN" dirty="0"/>
              <a:t>a character-move instruction</a:t>
            </a:r>
            <a:r>
              <a:rPr lang="zh-CN" altLang="en-US" dirty="0"/>
              <a:t>）</a:t>
            </a:r>
            <a:endParaRPr lang="en-US" altLang="zh-CN" dirty="0"/>
          </a:p>
          <a:p>
            <a:pPr marL="1257300" lvl="2" indent="-342900">
              <a:lnSpc>
                <a:spcPts val="2300"/>
              </a:lnSpc>
              <a:buFont typeface="+mj-lt"/>
              <a:buAutoNum type="arabicPeriod"/>
            </a:pPr>
            <a:r>
              <a:rPr lang="en-US" altLang="zh-CN" dirty="0"/>
              <a:t>&lt;0.4% of the instruction executions. ( ranked 60</a:t>
            </a:r>
            <a:r>
              <a:rPr lang="en-US" altLang="zh-CN" baseline="30000" dirty="0"/>
              <a:t>th</a:t>
            </a:r>
            <a:r>
              <a:rPr lang="en-US" altLang="zh-CN" dirty="0"/>
              <a:t> )</a:t>
            </a:r>
          </a:p>
          <a:p>
            <a:pPr marL="1257300" lvl="2" indent="-342900">
              <a:lnSpc>
                <a:spcPts val="2300"/>
              </a:lnSpc>
              <a:buFont typeface="+mj-lt"/>
              <a:buAutoNum type="arabicPeriod"/>
            </a:pPr>
            <a:r>
              <a:rPr lang="en-US" altLang="zh-CN" dirty="0"/>
              <a:t>around 13% of the execution time. (ranked 1st)</a:t>
            </a:r>
          </a:p>
        </p:txBody>
      </p:sp>
      <p:sp>
        <p:nvSpPr>
          <p:cNvPr id="6" name="TextBox 5">
            <a:extLst>
              <a:ext uri="{FF2B5EF4-FFF2-40B4-BE49-F238E27FC236}">
                <a16:creationId xmlns:a16="http://schemas.microsoft.com/office/drawing/2014/main" id="{780CB107-0B55-4D51-B347-77A25518BD9F}"/>
              </a:ext>
            </a:extLst>
          </p:cNvPr>
          <p:cNvSpPr txBox="1"/>
          <p:nvPr/>
        </p:nvSpPr>
        <p:spPr>
          <a:xfrm>
            <a:off x="5983204" y="6147248"/>
            <a:ext cx="6096000" cy="369332"/>
          </a:xfrm>
          <a:prstGeom prst="rect">
            <a:avLst/>
          </a:prstGeom>
          <a:noFill/>
        </p:spPr>
        <p:txBody>
          <a:bodyPr wrap="square">
            <a:spAutoFit/>
          </a:bodyPr>
          <a:lstStyle/>
          <a:p>
            <a:r>
              <a:rPr lang="en-US" altLang="zh-CN" dirty="0"/>
              <a:t>[4]:  </a:t>
            </a:r>
            <a:endParaRPr lang="zh-CN" altLang="en-US" dirty="0"/>
          </a:p>
        </p:txBody>
      </p:sp>
      <p:pic>
        <p:nvPicPr>
          <p:cNvPr id="7" name="Picture 6">
            <a:extLst>
              <a:ext uri="{FF2B5EF4-FFF2-40B4-BE49-F238E27FC236}">
                <a16:creationId xmlns:a16="http://schemas.microsoft.com/office/drawing/2014/main" id="{869E9F6D-E89B-4D95-B3CE-41585A85533C}"/>
              </a:ext>
            </a:extLst>
          </p:cNvPr>
          <p:cNvPicPr>
            <a:picLocks noChangeAspect="1"/>
          </p:cNvPicPr>
          <p:nvPr/>
        </p:nvPicPr>
        <p:blipFill>
          <a:blip r:embed="rId3"/>
          <a:stretch>
            <a:fillRect/>
          </a:stretch>
        </p:blipFill>
        <p:spPr>
          <a:xfrm>
            <a:off x="6448425" y="6236256"/>
            <a:ext cx="5743575" cy="621744"/>
          </a:xfrm>
          <a:prstGeom prst="rect">
            <a:avLst/>
          </a:prstGeom>
        </p:spPr>
      </p:pic>
      <p:sp>
        <p:nvSpPr>
          <p:cNvPr id="8" name="TextBox 7">
            <a:extLst>
              <a:ext uri="{FF2B5EF4-FFF2-40B4-BE49-F238E27FC236}">
                <a16:creationId xmlns:a16="http://schemas.microsoft.com/office/drawing/2014/main" id="{3758A28E-311E-4087-9334-53FC6C6AAF98}"/>
              </a:ext>
            </a:extLst>
          </p:cNvPr>
          <p:cNvSpPr txBox="1"/>
          <p:nvPr/>
        </p:nvSpPr>
        <p:spPr>
          <a:xfrm>
            <a:off x="1171073" y="4272884"/>
            <a:ext cx="8869736" cy="1555041"/>
          </a:xfrm>
          <a:prstGeom prst="rect">
            <a:avLst/>
          </a:prstGeom>
          <a:noFill/>
        </p:spPr>
        <p:txBody>
          <a:bodyPr wrap="none" rtlCol="0">
            <a:spAutoFit/>
          </a:bodyPr>
          <a:lstStyle/>
          <a:p>
            <a:pPr marL="285750" indent="-285750">
              <a:lnSpc>
                <a:spcPts val="2300"/>
              </a:lnSpc>
              <a:buFont typeface="Arial" panose="020B0604020202020204" pitchFamily="34" charset="0"/>
              <a:buChar char="•"/>
            </a:pPr>
            <a:r>
              <a:rPr lang="en-US" altLang="zh-CN" dirty="0"/>
              <a:t>“The </a:t>
            </a:r>
            <a:r>
              <a:rPr lang="en-US" altLang="zh-CN" b="1" dirty="0"/>
              <a:t>desire</a:t>
            </a:r>
            <a:r>
              <a:rPr lang="en-US" altLang="zh-CN" dirty="0"/>
              <a:t> to keep operators and data types orthogonal” </a:t>
            </a:r>
            <a:r>
              <a:rPr lang="zh-CN" altLang="en-US" dirty="0"/>
              <a:t>→ </a:t>
            </a:r>
            <a:r>
              <a:rPr lang="en-US" altLang="zh-CN" dirty="0"/>
              <a:t>“a large instruction set”</a:t>
            </a:r>
          </a:p>
          <a:p>
            <a:pPr marL="742950" lvl="1" indent="-285750">
              <a:lnSpc>
                <a:spcPts val="2300"/>
              </a:lnSpc>
              <a:buFont typeface="Arial" panose="020B0604020202020204" pitchFamily="34" charset="0"/>
              <a:buChar char="•"/>
            </a:pPr>
            <a:r>
              <a:rPr lang="en-US" altLang="zh-CN" dirty="0"/>
              <a:t>Example</a:t>
            </a:r>
          </a:p>
          <a:p>
            <a:pPr marL="1257300" lvl="2" indent="-342900">
              <a:lnSpc>
                <a:spcPts val="2300"/>
              </a:lnSpc>
              <a:buFont typeface="+mj-lt"/>
              <a:buAutoNum type="arabicPeriod"/>
            </a:pPr>
            <a:r>
              <a:rPr lang="en-US" altLang="zh-CN" dirty="0"/>
              <a:t>VAX architecture: 6 XOR Ins</a:t>
            </a:r>
          </a:p>
          <a:p>
            <a:pPr marL="1257300" lvl="2" indent="-342900">
              <a:lnSpc>
                <a:spcPts val="2300"/>
              </a:lnSpc>
              <a:buFont typeface="+mj-lt"/>
              <a:buAutoNum type="arabicPeriod"/>
            </a:pPr>
            <a:r>
              <a:rPr lang="en-US" altLang="zh-CN" dirty="0"/>
              <a:t>Simplified code generation as a result of orthogonality</a:t>
            </a:r>
          </a:p>
          <a:p>
            <a:pPr marL="1257300" lvl="2" indent="-342900">
              <a:lnSpc>
                <a:spcPts val="2300"/>
              </a:lnSpc>
              <a:buFont typeface="+mj-lt"/>
              <a:buAutoNum type="arabicPeriod"/>
            </a:pPr>
            <a:r>
              <a:rPr lang="en-US" altLang="zh-CN" dirty="0"/>
              <a:t>Cheap implementation of some microcode as a result of orthogonality</a:t>
            </a:r>
            <a:endParaRPr lang="zh-CN" altLang="en-US" dirty="0"/>
          </a:p>
        </p:txBody>
      </p:sp>
    </p:spTree>
    <p:extLst>
      <p:ext uri="{BB962C8B-B14F-4D97-AF65-F5344CB8AC3E}">
        <p14:creationId xmlns:p14="http://schemas.microsoft.com/office/powerpoint/2010/main" val="2633207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12DDCD-3970-4573-9175-CDA663469858}"/>
              </a:ext>
            </a:extLst>
          </p:cNvPr>
          <p:cNvSpPr txBox="1"/>
          <p:nvPr/>
        </p:nvSpPr>
        <p:spPr>
          <a:xfrm>
            <a:off x="914400" y="287774"/>
            <a:ext cx="8775032" cy="523220"/>
          </a:xfrm>
          <a:prstGeom prst="rect">
            <a:avLst/>
          </a:prstGeom>
          <a:noFill/>
        </p:spPr>
        <p:txBody>
          <a:bodyPr wrap="square" rtlCol="0">
            <a:spAutoFit/>
          </a:bodyPr>
          <a:lstStyle/>
          <a:p>
            <a:r>
              <a:rPr lang="en-US" altLang="zh-CN" sz="2800" b="1" dirty="0"/>
              <a:t>Microcode Size</a:t>
            </a:r>
            <a:endParaRPr lang="zh-CN" altLang="en-US" sz="2800" b="1" dirty="0"/>
          </a:p>
        </p:txBody>
      </p:sp>
      <p:sp>
        <p:nvSpPr>
          <p:cNvPr id="3" name="TextBox 2">
            <a:extLst>
              <a:ext uri="{FF2B5EF4-FFF2-40B4-BE49-F238E27FC236}">
                <a16:creationId xmlns:a16="http://schemas.microsoft.com/office/drawing/2014/main" id="{6D61A3F9-69C1-4C94-86D5-F846DB69616B}"/>
              </a:ext>
            </a:extLst>
          </p:cNvPr>
          <p:cNvSpPr txBox="1"/>
          <p:nvPr/>
        </p:nvSpPr>
        <p:spPr>
          <a:xfrm>
            <a:off x="914400" y="4347200"/>
            <a:ext cx="8775032" cy="523220"/>
          </a:xfrm>
          <a:prstGeom prst="rect">
            <a:avLst/>
          </a:prstGeom>
          <a:noFill/>
        </p:spPr>
        <p:txBody>
          <a:bodyPr wrap="square" rtlCol="0">
            <a:spAutoFit/>
          </a:bodyPr>
          <a:lstStyle/>
          <a:p>
            <a:r>
              <a:rPr lang="en-US" altLang="zh-CN" sz="2800" b="1" dirty="0"/>
              <a:t>Increased Design Time</a:t>
            </a:r>
            <a:endParaRPr lang="zh-CN" altLang="en-US" sz="2800" b="1" dirty="0"/>
          </a:p>
        </p:txBody>
      </p:sp>
      <p:sp>
        <p:nvSpPr>
          <p:cNvPr id="4" name="TextBox 3">
            <a:extLst>
              <a:ext uri="{FF2B5EF4-FFF2-40B4-BE49-F238E27FC236}">
                <a16:creationId xmlns:a16="http://schemas.microsoft.com/office/drawing/2014/main" id="{1D60E77E-6A29-43BA-A533-C1D224AB3E49}"/>
              </a:ext>
            </a:extLst>
          </p:cNvPr>
          <p:cNvSpPr txBox="1"/>
          <p:nvPr/>
        </p:nvSpPr>
        <p:spPr>
          <a:xfrm>
            <a:off x="1026695" y="727491"/>
            <a:ext cx="6348213" cy="3374129"/>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zh-CN" dirty="0"/>
              <a:t>Specious comparison between PDP-1 and VAX-11/780.</a:t>
            </a:r>
          </a:p>
          <a:p>
            <a:pPr marL="800100" lvl="1" indent="-342900">
              <a:lnSpc>
                <a:spcPct val="150000"/>
              </a:lnSpc>
              <a:buFont typeface="+mj-lt"/>
              <a:buAutoNum type="arabicPeriod"/>
            </a:pPr>
            <a:r>
              <a:rPr lang="en-US" altLang="zh-CN" dirty="0"/>
              <a:t> 11/60 vs. 11/40</a:t>
            </a:r>
          </a:p>
          <a:p>
            <a:pPr marL="800100" lvl="1" indent="-342900">
              <a:lnSpc>
                <a:spcPct val="150000"/>
              </a:lnSpc>
              <a:buFont typeface="+mj-lt"/>
              <a:buAutoNum type="arabicPeriod"/>
            </a:pPr>
            <a:r>
              <a:rPr lang="en-US" altLang="zh-CN" dirty="0"/>
              <a:t>Increase in microcode:</a:t>
            </a:r>
          </a:p>
          <a:p>
            <a:pPr marL="1257300" lvl="2" indent="-342900">
              <a:lnSpc>
                <a:spcPct val="150000"/>
              </a:lnSpc>
              <a:buFont typeface="Arial" panose="020B0604020202020204" pitchFamily="34" charset="0"/>
              <a:buChar char="•"/>
            </a:pPr>
            <a:r>
              <a:rPr lang="en-US" altLang="zh-CN" dirty="0"/>
              <a:t>Increased performance </a:t>
            </a:r>
          </a:p>
          <a:p>
            <a:pPr marL="1257300" lvl="2" indent="-342900">
              <a:lnSpc>
                <a:spcPct val="150000"/>
              </a:lnSpc>
              <a:buFont typeface="Arial" panose="020B0604020202020204" pitchFamily="34" charset="0"/>
              <a:buChar char="•"/>
            </a:pPr>
            <a:r>
              <a:rPr lang="en-US" altLang="zh-CN" dirty="0"/>
              <a:t>Replacement of hardware by microcode</a:t>
            </a:r>
          </a:p>
          <a:p>
            <a:pPr marL="1257300" lvl="2" indent="-342900">
              <a:lnSpc>
                <a:spcPct val="150000"/>
              </a:lnSpc>
              <a:buFont typeface="Arial" panose="020B0604020202020204" pitchFamily="34" charset="0"/>
              <a:buChar char="•"/>
            </a:pPr>
            <a:r>
              <a:rPr lang="en-US" altLang="zh-CN" dirty="0"/>
              <a:t> more elaborate diagnostic and console functions</a:t>
            </a:r>
          </a:p>
          <a:p>
            <a:pPr marL="800100" lvl="1" indent="-342900">
              <a:lnSpc>
                <a:spcPct val="150000"/>
              </a:lnSpc>
              <a:buFont typeface="+mj-lt"/>
              <a:buAutoNum type="arabicPeriod"/>
            </a:pPr>
            <a:r>
              <a:rPr lang="en-US" altLang="zh-CN" dirty="0"/>
              <a:t> 11/780 supports </a:t>
            </a:r>
            <a:r>
              <a:rPr lang="en-US" altLang="zh-CN" b="1" dirty="0"/>
              <a:t>3</a:t>
            </a:r>
            <a:r>
              <a:rPr lang="en-US" altLang="zh-CN" dirty="0"/>
              <a:t> ISs  (PDP-11, VAX-11, EDIT)</a:t>
            </a:r>
          </a:p>
          <a:p>
            <a:pPr marL="1257300" lvl="2" indent="-342900">
              <a:lnSpc>
                <a:spcPct val="150000"/>
              </a:lnSpc>
              <a:buFont typeface="Arial" panose="020B0604020202020204" pitchFamily="34" charset="0"/>
              <a:buChar char="•"/>
            </a:pPr>
            <a:r>
              <a:rPr lang="en-US" altLang="zh-CN" dirty="0"/>
              <a:t>Much more complex memory management </a:t>
            </a:r>
          </a:p>
        </p:txBody>
      </p:sp>
      <p:sp>
        <p:nvSpPr>
          <p:cNvPr id="5" name="TextBox 4">
            <a:extLst>
              <a:ext uri="{FF2B5EF4-FFF2-40B4-BE49-F238E27FC236}">
                <a16:creationId xmlns:a16="http://schemas.microsoft.com/office/drawing/2014/main" id="{BF627051-73C6-44FA-BD3D-DBD900F430A0}"/>
              </a:ext>
            </a:extLst>
          </p:cNvPr>
          <p:cNvSpPr txBox="1"/>
          <p:nvPr/>
        </p:nvSpPr>
        <p:spPr>
          <a:xfrm>
            <a:off x="994610" y="4870420"/>
            <a:ext cx="7609776" cy="1712135"/>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zh-CN" dirty="0"/>
              <a:t>VAX-11/780: More complex hardware system &amp; VMS software</a:t>
            </a:r>
          </a:p>
          <a:p>
            <a:pPr marL="285750" indent="-285750">
              <a:lnSpc>
                <a:spcPct val="150000"/>
              </a:lnSpc>
              <a:buFont typeface="Arial" panose="020B0604020202020204" pitchFamily="34" charset="0"/>
              <a:buChar char="•"/>
            </a:pPr>
            <a:r>
              <a:rPr lang="en-US" altLang="zh-CN" dirty="0"/>
              <a:t>Numerous time-consuming processes in large company </a:t>
            </a:r>
          </a:p>
          <a:p>
            <a:pPr marL="742950" lvl="1" indent="-285750">
              <a:lnSpc>
                <a:spcPct val="150000"/>
              </a:lnSpc>
              <a:buFont typeface="Arial" panose="020B0604020202020204" pitchFamily="34" charset="0"/>
              <a:buChar char="•"/>
            </a:pPr>
            <a:r>
              <a:rPr lang="en-US" altLang="zh-CN" dirty="0"/>
              <a:t>Large companies : Design products for high-volume manufacturing</a:t>
            </a:r>
          </a:p>
          <a:p>
            <a:pPr marL="742950" lvl="1" indent="-285750">
              <a:lnSpc>
                <a:spcPct val="150000"/>
              </a:lnSpc>
              <a:buFont typeface="Arial" panose="020B0604020202020204" pitchFamily="34" charset="0"/>
              <a:buChar char="•"/>
            </a:pPr>
            <a:r>
              <a:rPr lang="en-US" altLang="zh-CN" dirty="0"/>
              <a:t>Small companies : Design products for low-volume manufacturing</a:t>
            </a:r>
          </a:p>
        </p:txBody>
      </p:sp>
    </p:spTree>
    <p:extLst>
      <p:ext uri="{BB962C8B-B14F-4D97-AF65-F5344CB8AC3E}">
        <p14:creationId xmlns:p14="http://schemas.microsoft.com/office/powerpoint/2010/main" val="152808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452E85-C218-46D1-B38D-C9962CBB1CA2}"/>
              </a:ext>
            </a:extLst>
          </p:cNvPr>
          <p:cNvSpPr txBox="1"/>
          <p:nvPr/>
        </p:nvSpPr>
        <p:spPr>
          <a:xfrm>
            <a:off x="641685" y="293346"/>
            <a:ext cx="8775032" cy="523220"/>
          </a:xfrm>
          <a:prstGeom prst="rect">
            <a:avLst/>
          </a:prstGeom>
          <a:noFill/>
        </p:spPr>
        <p:txBody>
          <a:bodyPr wrap="square" rtlCol="0">
            <a:spAutoFit/>
          </a:bodyPr>
          <a:lstStyle/>
          <a:p>
            <a:r>
              <a:rPr lang="en-US" altLang="zh-CN" sz="2800" b="1" dirty="0"/>
              <a:t>Increased Design Errors</a:t>
            </a:r>
            <a:endParaRPr lang="zh-CN" altLang="en-US" sz="2800" b="1" dirty="0"/>
          </a:p>
        </p:txBody>
      </p:sp>
      <p:sp>
        <p:nvSpPr>
          <p:cNvPr id="5" name="TextBox 4">
            <a:extLst>
              <a:ext uri="{FF2B5EF4-FFF2-40B4-BE49-F238E27FC236}">
                <a16:creationId xmlns:a16="http://schemas.microsoft.com/office/drawing/2014/main" id="{DBDD0901-09FB-40C5-9F9C-E23F348AF1C8}"/>
              </a:ext>
            </a:extLst>
          </p:cNvPr>
          <p:cNvSpPr txBox="1"/>
          <p:nvPr/>
        </p:nvSpPr>
        <p:spPr>
          <a:xfrm>
            <a:off x="770022" y="691689"/>
            <a:ext cx="8339142" cy="2543132"/>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zh-CN" dirty="0"/>
              <a:t>A large amount of microcode vs. a small amount of microcode </a:t>
            </a:r>
          </a:p>
          <a:p>
            <a:pPr marL="285750" indent="-285750">
              <a:lnSpc>
                <a:spcPct val="150000"/>
              </a:lnSpc>
              <a:buFont typeface="Arial" panose="020B0604020202020204" pitchFamily="34" charset="0"/>
              <a:buChar char="•"/>
            </a:pPr>
            <a:r>
              <a:rPr lang="en-US" altLang="zh-CN" dirty="0"/>
              <a:t>Software easy to write and change</a:t>
            </a:r>
          </a:p>
          <a:p>
            <a:pPr marL="285750" indent="-285750">
              <a:lnSpc>
                <a:spcPct val="150000"/>
              </a:lnSpc>
              <a:buFont typeface="Arial" panose="020B0604020202020204" pitchFamily="34" charset="0"/>
              <a:buChar char="•"/>
            </a:pPr>
            <a:r>
              <a:rPr lang="en-US" altLang="zh-CN" dirty="0"/>
              <a:t>Microcode compiler </a:t>
            </a:r>
          </a:p>
          <a:p>
            <a:pPr marL="285750" indent="-285750">
              <a:lnSpc>
                <a:spcPct val="150000"/>
              </a:lnSpc>
              <a:buFont typeface="Arial" panose="020B0604020202020204" pitchFamily="34" charset="0"/>
              <a:buChar char="•"/>
            </a:pPr>
            <a:r>
              <a:rPr lang="en-US" altLang="zh-CN" dirty="0"/>
              <a:t>But there is a demand for complex functions</a:t>
            </a:r>
          </a:p>
          <a:p>
            <a:pPr marL="285750" indent="-285750">
              <a:lnSpc>
                <a:spcPct val="150000"/>
              </a:lnSpc>
              <a:buFont typeface="Arial" panose="020B0604020202020204" pitchFamily="34" charset="0"/>
              <a:buChar char="•"/>
            </a:pPr>
            <a:r>
              <a:rPr lang="en-US" altLang="zh-CN" dirty="0"/>
              <a:t>Large measure on formal and informal test processes for design error detection</a:t>
            </a:r>
          </a:p>
          <a:p>
            <a:pPr marL="285750" indent="-285750">
              <a:lnSpc>
                <a:spcPct val="150000"/>
              </a:lnSpc>
              <a:buFont typeface="Arial" panose="020B0604020202020204" pitchFamily="34" charset="0"/>
              <a:buChar char="•"/>
            </a:pPr>
            <a:endParaRPr lang="zh-CN" altLang="en-US" dirty="0"/>
          </a:p>
        </p:txBody>
      </p:sp>
      <p:sp>
        <p:nvSpPr>
          <p:cNvPr id="6" name="TextBox 5">
            <a:extLst>
              <a:ext uri="{FF2B5EF4-FFF2-40B4-BE49-F238E27FC236}">
                <a16:creationId xmlns:a16="http://schemas.microsoft.com/office/drawing/2014/main" id="{5A9C2968-8159-4F43-8118-B9D0E96659F4}"/>
              </a:ext>
            </a:extLst>
          </p:cNvPr>
          <p:cNvSpPr txBox="1"/>
          <p:nvPr/>
        </p:nvSpPr>
        <p:spPr>
          <a:xfrm>
            <a:off x="5638800" y="2975810"/>
            <a:ext cx="914400" cy="914400"/>
          </a:xfrm>
          <a:prstGeom prst="rect">
            <a:avLst/>
          </a:prstGeom>
          <a:noFill/>
        </p:spPr>
        <p:txBody>
          <a:bodyPr wrap="square" rtlCol="0">
            <a:spAutoFit/>
          </a:bodyPr>
          <a:lstStyle/>
          <a:p>
            <a:endParaRPr lang="zh-CN" altLang="en-US" dirty="0"/>
          </a:p>
        </p:txBody>
      </p:sp>
      <p:sp>
        <p:nvSpPr>
          <p:cNvPr id="7" name="TextBox 6">
            <a:extLst>
              <a:ext uri="{FF2B5EF4-FFF2-40B4-BE49-F238E27FC236}">
                <a16:creationId xmlns:a16="http://schemas.microsoft.com/office/drawing/2014/main" id="{F856DCE2-7F58-495E-BABD-DBE6C9A9BDB6}"/>
              </a:ext>
            </a:extLst>
          </p:cNvPr>
          <p:cNvSpPr txBox="1"/>
          <p:nvPr/>
        </p:nvSpPr>
        <p:spPr>
          <a:xfrm>
            <a:off x="641685" y="2905780"/>
            <a:ext cx="8775032" cy="523220"/>
          </a:xfrm>
          <a:prstGeom prst="rect">
            <a:avLst/>
          </a:prstGeom>
          <a:noFill/>
        </p:spPr>
        <p:txBody>
          <a:bodyPr wrap="square" rtlCol="0">
            <a:spAutoFit/>
          </a:bodyPr>
          <a:lstStyle/>
          <a:p>
            <a:r>
              <a:rPr lang="en-US" altLang="zh-CN" sz="2800" b="1" dirty="0"/>
              <a:t>Interface Level</a:t>
            </a:r>
            <a:endParaRPr lang="zh-CN" altLang="en-US" sz="2800" b="1" dirty="0"/>
          </a:p>
        </p:txBody>
      </p:sp>
      <p:sp>
        <p:nvSpPr>
          <p:cNvPr id="8" name="TextBox 7">
            <a:extLst>
              <a:ext uri="{FF2B5EF4-FFF2-40B4-BE49-F238E27FC236}">
                <a16:creationId xmlns:a16="http://schemas.microsoft.com/office/drawing/2014/main" id="{53E54693-3138-423E-BDC5-2C2AA572C9AD}"/>
              </a:ext>
            </a:extLst>
          </p:cNvPr>
          <p:cNvSpPr txBox="1"/>
          <p:nvPr/>
        </p:nvSpPr>
        <p:spPr>
          <a:xfrm>
            <a:off x="770022" y="3269836"/>
            <a:ext cx="11421978" cy="33741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t>CISC: More likely to use specialized hardware to achieve improved cost/performance </a:t>
            </a:r>
          </a:p>
          <a:p>
            <a:pPr marL="742950" lvl="1" indent="-285750">
              <a:lnSpc>
                <a:spcPct val="150000"/>
              </a:lnSpc>
              <a:buFont typeface="Arial" panose="020B0604020202020204" pitchFamily="34" charset="0"/>
              <a:buChar char="•"/>
            </a:pPr>
            <a:r>
              <a:rPr lang="en-US" altLang="zh-CN" dirty="0"/>
              <a:t>Example</a:t>
            </a:r>
          </a:p>
          <a:p>
            <a:pPr marL="1257300" lvl="2" indent="-342900">
              <a:lnSpc>
                <a:spcPct val="150000"/>
              </a:lnSpc>
              <a:buFont typeface="+mj-lt"/>
              <a:buAutoNum type="arabicPeriod"/>
            </a:pPr>
            <a:r>
              <a:rPr lang="en-US" altLang="zh-CN" dirty="0"/>
              <a:t>CISC with multiply ins</a:t>
            </a:r>
            <a:br>
              <a:rPr lang="en-US" altLang="zh-CN" dirty="0"/>
            </a:br>
            <a:r>
              <a:rPr lang="en-US" altLang="zh-CN" dirty="0"/>
              <a:t>RISC without multiply ins</a:t>
            </a:r>
          </a:p>
          <a:p>
            <a:pPr marL="1257300" lvl="2" indent="-342900">
              <a:lnSpc>
                <a:spcPct val="150000"/>
              </a:lnSpc>
              <a:buFont typeface="+mj-lt"/>
              <a:buAutoNum type="arabicPeriod"/>
            </a:pPr>
            <a:r>
              <a:rPr lang="en-US" altLang="zh-CN" dirty="0"/>
              <a:t>Two different ways of executing multiplication </a:t>
            </a:r>
          </a:p>
          <a:p>
            <a:pPr marL="1657350" lvl="3" indent="-285750">
              <a:lnSpc>
                <a:spcPct val="150000"/>
              </a:lnSpc>
              <a:buFont typeface="Arial" panose="020B0604020202020204" pitchFamily="34" charset="0"/>
              <a:buChar char="•"/>
            </a:pPr>
            <a:r>
              <a:rPr lang="en-US" altLang="zh-CN" dirty="0"/>
              <a:t>CISC:  adding specialized data paths and control  </a:t>
            </a:r>
            <a:r>
              <a:rPr lang="en-US" altLang="zh-CN" dirty="0">
                <a:sym typeface="Wingdings" panose="05000000000000000000" pitchFamily="2" charset="2"/>
              </a:rPr>
              <a:t> adding specialized data paths and control </a:t>
            </a:r>
            <a:endParaRPr lang="en-US" altLang="zh-CN" dirty="0"/>
          </a:p>
          <a:p>
            <a:pPr marL="1657350" lvl="3" indent="-285750">
              <a:lnSpc>
                <a:spcPct val="150000"/>
              </a:lnSpc>
              <a:buFont typeface="Arial" panose="020B0604020202020204" pitchFamily="34" charset="0"/>
              <a:buChar char="•"/>
            </a:pPr>
            <a:r>
              <a:rPr lang="en-US" altLang="zh-CN" dirty="0"/>
              <a:t>RISC:</a:t>
            </a:r>
            <a:r>
              <a:rPr lang="zh-CN" altLang="en-US" dirty="0"/>
              <a:t>   </a:t>
            </a:r>
            <a:r>
              <a:rPr lang="en-US" altLang="zh-CN" dirty="0"/>
              <a:t>moves + branches + shifts + adds </a:t>
            </a:r>
            <a:r>
              <a:rPr lang="en-US" altLang="zh-CN" dirty="0">
                <a:sym typeface="Wingdings" panose="05000000000000000000" pitchFamily="2" charset="2"/>
              </a:rPr>
              <a:t> speed-up of the whole processor</a:t>
            </a:r>
          </a:p>
          <a:p>
            <a:pPr marL="1257300" lvl="2" indent="-342900">
              <a:lnSpc>
                <a:spcPct val="150000"/>
              </a:lnSpc>
              <a:buFont typeface="+mj-lt"/>
              <a:buAutoNum type="arabicPeriod"/>
            </a:pPr>
            <a:r>
              <a:rPr lang="en-US" altLang="zh-CN" dirty="0"/>
              <a:t>CISC based optimization could be far less expensive, in terms of technologies and performance levels</a:t>
            </a:r>
          </a:p>
        </p:txBody>
      </p:sp>
    </p:spTree>
    <p:extLst>
      <p:ext uri="{BB962C8B-B14F-4D97-AF65-F5344CB8AC3E}">
        <p14:creationId xmlns:p14="http://schemas.microsoft.com/office/powerpoint/2010/main" val="2927421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F34BF1-9A8B-4E11-96FF-53672895BBED}"/>
              </a:ext>
            </a:extLst>
          </p:cNvPr>
          <p:cNvSpPr txBox="1"/>
          <p:nvPr/>
        </p:nvSpPr>
        <p:spPr>
          <a:xfrm>
            <a:off x="770021" y="408090"/>
            <a:ext cx="8775032" cy="523220"/>
          </a:xfrm>
          <a:prstGeom prst="rect">
            <a:avLst/>
          </a:prstGeom>
          <a:noFill/>
        </p:spPr>
        <p:txBody>
          <a:bodyPr wrap="square" rtlCol="0">
            <a:spAutoFit/>
          </a:bodyPr>
          <a:lstStyle/>
          <a:p>
            <a:r>
              <a:rPr lang="en-US" altLang="zh-CN" sz="2800" b="1" dirty="0"/>
              <a:t>RISC and</a:t>
            </a:r>
            <a:r>
              <a:rPr lang="zh-CN" altLang="en-US" sz="2800" b="1" dirty="0"/>
              <a:t> </a:t>
            </a:r>
            <a:r>
              <a:rPr lang="en-US" altLang="zh-CN" sz="2800" b="1" dirty="0"/>
              <a:t>VLSI</a:t>
            </a:r>
            <a:endParaRPr lang="zh-CN" altLang="en-US" sz="2800" b="1" dirty="0"/>
          </a:p>
        </p:txBody>
      </p:sp>
      <p:sp>
        <p:nvSpPr>
          <p:cNvPr id="4" name="TextBox 3">
            <a:extLst>
              <a:ext uri="{FF2B5EF4-FFF2-40B4-BE49-F238E27FC236}">
                <a16:creationId xmlns:a16="http://schemas.microsoft.com/office/drawing/2014/main" id="{63B786C2-9646-42CC-91DC-70A21FFE0099}"/>
              </a:ext>
            </a:extLst>
          </p:cNvPr>
          <p:cNvSpPr txBox="1"/>
          <p:nvPr/>
        </p:nvSpPr>
        <p:spPr>
          <a:xfrm>
            <a:off x="930442" y="931310"/>
            <a:ext cx="9528571" cy="1296637"/>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zh-CN" dirty="0"/>
              <a:t>Lack of proper metrics</a:t>
            </a:r>
          </a:p>
          <a:p>
            <a:pPr marL="285750" indent="-285750">
              <a:lnSpc>
                <a:spcPct val="150000"/>
              </a:lnSpc>
              <a:buFont typeface="Arial" panose="020B0604020202020204" pitchFamily="34" charset="0"/>
              <a:buChar char="•"/>
            </a:pPr>
            <a:r>
              <a:rPr lang="en-US" altLang="zh-CN" dirty="0"/>
              <a:t>Less silicon for a simpler ISA</a:t>
            </a:r>
          </a:p>
          <a:p>
            <a:pPr marL="285750" indent="-285750">
              <a:lnSpc>
                <a:spcPct val="150000"/>
              </a:lnSpc>
              <a:buFont typeface="Arial" panose="020B0604020202020204" pitchFamily="34" charset="0"/>
              <a:buChar char="•"/>
            </a:pPr>
            <a:r>
              <a:rPr lang="en-US" altLang="zh-CN" dirty="0"/>
              <a:t>No</a:t>
            </a:r>
            <a:r>
              <a:rPr lang="zh-CN" altLang="en-US" dirty="0"/>
              <a:t> </a:t>
            </a:r>
            <a:r>
              <a:rPr lang="en-US" altLang="zh-CN" dirty="0"/>
              <a:t>causality : system cost-effectiveness improvement &amp; reduced instruction set complexity </a:t>
            </a:r>
          </a:p>
        </p:txBody>
      </p:sp>
      <p:sp>
        <p:nvSpPr>
          <p:cNvPr id="5" name="TextBox 4">
            <a:extLst>
              <a:ext uri="{FF2B5EF4-FFF2-40B4-BE49-F238E27FC236}">
                <a16:creationId xmlns:a16="http://schemas.microsoft.com/office/drawing/2014/main" id="{C7895102-EAE0-44F2-A6F8-5496B89C9275}"/>
              </a:ext>
            </a:extLst>
          </p:cNvPr>
          <p:cNvSpPr txBox="1"/>
          <p:nvPr/>
        </p:nvSpPr>
        <p:spPr>
          <a:xfrm>
            <a:off x="770021" y="2629921"/>
            <a:ext cx="8775032" cy="523220"/>
          </a:xfrm>
          <a:prstGeom prst="rect">
            <a:avLst/>
          </a:prstGeom>
          <a:noFill/>
        </p:spPr>
        <p:txBody>
          <a:bodyPr wrap="square" rtlCol="0">
            <a:spAutoFit/>
          </a:bodyPr>
          <a:lstStyle/>
          <a:p>
            <a:r>
              <a:rPr lang="en-US" altLang="zh-CN" sz="2800" b="1" dirty="0"/>
              <a:t>The VAX INDEX Instruction</a:t>
            </a:r>
            <a:endParaRPr lang="zh-CN" altLang="en-US" sz="2800" b="1" dirty="0"/>
          </a:p>
        </p:txBody>
      </p:sp>
      <p:sp>
        <p:nvSpPr>
          <p:cNvPr id="6" name="TextBox 5">
            <a:extLst>
              <a:ext uri="{FF2B5EF4-FFF2-40B4-BE49-F238E27FC236}">
                <a16:creationId xmlns:a16="http://schemas.microsoft.com/office/drawing/2014/main" id="{6400E471-67B0-4A24-AC1E-9843C9B904A1}"/>
              </a:ext>
            </a:extLst>
          </p:cNvPr>
          <p:cNvSpPr txBox="1"/>
          <p:nvPr/>
        </p:nvSpPr>
        <p:spPr>
          <a:xfrm>
            <a:off x="930442" y="3341636"/>
            <a:ext cx="10908633" cy="254313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t>A sequence of several simple instructions replacing VAX INDEX instruction </a:t>
            </a:r>
            <a:r>
              <a:rPr lang="zh-CN" altLang="en-US" dirty="0"/>
              <a:t>：</a:t>
            </a:r>
            <a:br>
              <a:rPr lang="en-US" altLang="zh-CN" dirty="0"/>
            </a:br>
            <a:r>
              <a:rPr lang="zh-CN" altLang="en-US" dirty="0"/>
              <a:t> </a:t>
            </a:r>
            <a:r>
              <a:rPr lang="en-US" altLang="zh-CN" dirty="0"/>
              <a:t>45% speed gain on the VAX-11/780</a:t>
            </a:r>
          </a:p>
          <a:p>
            <a:pPr marL="742950" lvl="1" indent="-285750">
              <a:lnSpc>
                <a:spcPct val="150000"/>
              </a:lnSpc>
              <a:buFont typeface="Arial" panose="020B0604020202020204" pitchFamily="34" charset="0"/>
              <a:buChar char="•"/>
            </a:pPr>
            <a:r>
              <a:rPr lang="en-US" altLang="zh-CN" dirty="0"/>
              <a:t>Problematic</a:t>
            </a:r>
          </a:p>
          <a:p>
            <a:pPr marL="1257300" lvl="2" indent="-342900">
              <a:lnSpc>
                <a:spcPct val="150000"/>
              </a:lnSpc>
              <a:buFont typeface="+mj-lt"/>
              <a:buAutoNum type="arabicPeriod"/>
            </a:pPr>
            <a:r>
              <a:rPr lang="en-US" altLang="zh-CN" dirty="0"/>
              <a:t>Giving equal hardware and same INDEX function, the</a:t>
            </a:r>
            <a:r>
              <a:rPr lang="zh-CN" altLang="en-US" dirty="0"/>
              <a:t> </a:t>
            </a:r>
            <a:r>
              <a:rPr lang="en-US" altLang="zh-CN" dirty="0"/>
              <a:t>one-instruction version can perform better;</a:t>
            </a:r>
          </a:p>
          <a:p>
            <a:pPr marL="742950" lvl="1" indent="-285750">
              <a:lnSpc>
                <a:spcPct val="150000"/>
              </a:lnSpc>
              <a:buFont typeface="Arial" panose="020B0604020202020204" pitchFamily="34" charset="0"/>
              <a:buChar char="•"/>
            </a:pPr>
            <a:r>
              <a:rPr lang="en-US" altLang="zh-CN" dirty="0"/>
              <a:t>Reason for anomaly</a:t>
            </a:r>
          </a:p>
          <a:p>
            <a:pPr marL="1257300" lvl="2" indent="-342900">
              <a:lnSpc>
                <a:spcPct val="150000"/>
              </a:lnSpc>
              <a:buFont typeface="+mj-lt"/>
              <a:buAutoNum type="arabicPeriod"/>
            </a:pPr>
            <a:r>
              <a:rPr lang="en-US" altLang="zh-CN" dirty="0"/>
              <a:t>The 780’s Floating Point Accelerator speeds up multiply, without seeing INDEX at all.</a:t>
            </a:r>
          </a:p>
        </p:txBody>
      </p:sp>
    </p:spTree>
    <p:extLst>
      <p:ext uri="{BB962C8B-B14F-4D97-AF65-F5344CB8AC3E}">
        <p14:creationId xmlns:p14="http://schemas.microsoft.com/office/powerpoint/2010/main" val="690405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56C9FC-A855-4318-AE00-809BFC22D32F}"/>
              </a:ext>
            </a:extLst>
          </p:cNvPr>
          <p:cNvSpPr txBox="1"/>
          <p:nvPr/>
        </p:nvSpPr>
        <p:spPr>
          <a:xfrm>
            <a:off x="561474" y="408091"/>
            <a:ext cx="8775032" cy="523220"/>
          </a:xfrm>
          <a:prstGeom prst="rect">
            <a:avLst/>
          </a:prstGeom>
          <a:noFill/>
        </p:spPr>
        <p:txBody>
          <a:bodyPr wrap="square" rtlCol="0">
            <a:spAutoFit/>
          </a:bodyPr>
          <a:lstStyle/>
          <a:p>
            <a:r>
              <a:rPr lang="en-US" altLang="zh-CN" sz="2800" b="1" dirty="0"/>
              <a:t>A Final VAX Fact</a:t>
            </a:r>
            <a:endParaRPr lang="zh-CN" altLang="en-US" sz="2800" b="1" dirty="0"/>
          </a:p>
        </p:txBody>
      </p:sp>
      <p:sp>
        <p:nvSpPr>
          <p:cNvPr id="4" name="TextBox 3">
            <a:extLst>
              <a:ext uri="{FF2B5EF4-FFF2-40B4-BE49-F238E27FC236}">
                <a16:creationId xmlns:a16="http://schemas.microsoft.com/office/drawing/2014/main" id="{40D5EE1A-A27C-481A-84B3-426E418C2C40}"/>
              </a:ext>
            </a:extLst>
          </p:cNvPr>
          <p:cNvSpPr txBox="1"/>
          <p:nvPr/>
        </p:nvSpPr>
        <p:spPr>
          <a:xfrm>
            <a:off x="611040" y="1219200"/>
            <a:ext cx="8725466" cy="369332"/>
          </a:xfrm>
          <a:prstGeom prst="rect">
            <a:avLst/>
          </a:prstGeom>
          <a:noFill/>
        </p:spPr>
        <p:txBody>
          <a:bodyPr wrap="none" rtlCol="0">
            <a:spAutoFit/>
          </a:bodyPr>
          <a:lstStyle/>
          <a:p>
            <a:pPr marL="285750" indent="-285750">
              <a:buFont typeface="Arial" panose="020B0604020202020204" pitchFamily="34" charset="0"/>
              <a:buChar char="•"/>
            </a:pPr>
            <a:r>
              <a:rPr lang="en-US" altLang="zh-CN" dirty="0"/>
              <a:t>Marketing strategy doesn’t increase the ISA complexity at least for VAX architecture</a:t>
            </a:r>
            <a:endParaRPr lang="zh-CN" altLang="en-US" dirty="0"/>
          </a:p>
        </p:txBody>
      </p:sp>
    </p:spTree>
    <p:extLst>
      <p:ext uri="{BB962C8B-B14F-4D97-AF65-F5344CB8AC3E}">
        <p14:creationId xmlns:p14="http://schemas.microsoft.com/office/powerpoint/2010/main" val="3660460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3650</TotalTime>
  <Words>1752</Words>
  <Application>Microsoft Office PowerPoint</Application>
  <PresentationFormat>Widescreen</PresentationFormat>
  <Paragraphs>158</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等线</vt:lpstr>
      <vt:lpstr>等线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 Jeff</dc:creator>
  <cp:lastModifiedBy>Chan Jeff</cp:lastModifiedBy>
  <cp:revision>205</cp:revision>
  <dcterms:created xsi:type="dcterms:W3CDTF">2020-10-25T10:48:37Z</dcterms:created>
  <dcterms:modified xsi:type="dcterms:W3CDTF">2020-10-28T00:36:25Z</dcterms:modified>
</cp:coreProperties>
</file>