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5" r:id="rId3"/>
    <p:sldId id="407" r:id="rId5"/>
    <p:sldId id="406" r:id="rId6"/>
    <p:sldId id="408" r:id="rId7"/>
    <p:sldId id="409" r:id="rId8"/>
    <p:sldId id="380" r:id="rId9"/>
    <p:sldId id="413" r:id="rId10"/>
    <p:sldId id="313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g Wang" initials="T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DCED0"/>
    <a:srgbClr val="E8E8E9"/>
    <a:srgbClr val="000000"/>
    <a:srgbClr val="304371"/>
    <a:srgbClr val="445569"/>
    <a:srgbClr val="59595C"/>
    <a:srgbClr val="303C4A"/>
    <a:srgbClr val="FDFFFB"/>
    <a:srgbClr val="394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71715" autoAdjust="0"/>
  </p:normalViewPr>
  <p:slideViewPr>
    <p:cSldViewPr snapToGrid="0" showGuides="1">
      <p:cViewPr varScale="1">
        <p:scale>
          <a:sx n="81" d="100"/>
          <a:sy n="81" d="100"/>
        </p:scale>
        <p:origin x="1171" y="86"/>
      </p:cViewPr>
      <p:guideLst>
        <p:guide pos="239"/>
        <p:guide orient="horz" pos="3185"/>
        <p:guide pos="5641"/>
        <p:guide orient="horz" pos="3140"/>
        <p:guide pos="2836"/>
        <p:guide orient="horz" pos="25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9DE56-F366-435F-9477-81F10C7B0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4437-E6E9-40B7-8DD6-F86932C51A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Hello eveyone. </a:t>
            </a:r>
            <a:r>
              <a:rPr lang="en-US" altLang="en-US" dirty="0"/>
              <a:t>I am WangJian. </a:t>
            </a:r>
            <a:r>
              <a:rPr lang="en-US" altLang="zh-CN" dirty="0"/>
              <a:t>Today, I want to introduce my paper: Real-time Gesture Classification System Based on</a:t>
            </a:r>
            <a:endParaRPr lang="en-US" altLang="zh-CN" dirty="0"/>
          </a:p>
          <a:p>
            <a:r>
              <a:rPr lang="en-US" altLang="zh-CN" dirty="0"/>
              <a:t>Dynamic Vision Sensor.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So, what is Dynamic Vision Sensor? Let’s take a look at the two pictures.</a:t>
            </a:r>
            <a:endParaRPr lang="en-US" altLang="zh-CN" dirty="0"/>
          </a:p>
          <a:p>
            <a:r>
              <a:rPr lang="zh-CN" altLang="en-US" dirty="0"/>
              <a:t>Conventional Image Sensor </a:t>
            </a:r>
            <a:r>
              <a:rPr lang="en-US" altLang="zh-CN" dirty="0"/>
              <a:t>is d</a:t>
            </a:r>
            <a:r>
              <a:rPr lang="zh-CN" altLang="en-US" dirty="0"/>
              <a:t>riven for higher resolution/frame rate/contrast, instead of what computer vision really needs.</a:t>
            </a:r>
            <a:r>
              <a:rPr lang="en-US" altLang="zh-CN" dirty="0"/>
              <a:t> </a:t>
            </a:r>
            <a:r>
              <a:rPr lang="zh-CN" altLang="en-US" dirty="0"/>
              <a:t>Discontinuous sampling, huge amount of redundant data and high light-dependency, </a:t>
            </a:r>
            <a:r>
              <a:rPr lang="en-US" altLang="zh-CN" dirty="0"/>
              <a:t>will </a:t>
            </a:r>
            <a:r>
              <a:rPr lang="zh-CN" altLang="en-US" dirty="0"/>
              <a:t>le</a:t>
            </a:r>
            <a:r>
              <a:rPr lang="en-US" altLang="zh-CN" dirty="0"/>
              <a:t>a</a:t>
            </a:r>
            <a:r>
              <a:rPr lang="zh-CN" altLang="en-US" dirty="0"/>
              <a:t>d to complex algorithm, waste of computation resources, high power consumption and low system robustness.</a:t>
            </a:r>
            <a:endParaRPr lang="zh-CN" altLang="en-US" dirty="0"/>
          </a:p>
          <a:p>
            <a:r>
              <a:rPr lang="zh-CN" altLang="en-US" dirty="0"/>
              <a:t>Dynamic Vision Sensor</a:t>
            </a:r>
            <a:r>
              <a:rPr lang="en-US" altLang="zh-CN" dirty="0"/>
              <a:t> perceives actively like human eyes: all-time sensing and high-speed tracking of motion without shutter time. Effectively filtering redundant background and </a:t>
            </a:r>
            <a:r>
              <a:rPr lang="en-US" altLang="zh-CN" dirty="0" err="1"/>
              <a:t>outputing</a:t>
            </a:r>
            <a:r>
              <a:rPr lang="en-US" altLang="zh-CN" dirty="0"/>
              <a:t> structured motion data make it reduce algorithm complexity and enable real-time processing system with low computation power.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I our work, w</a:t>
            </a:r>
            <a:r>
              <a:rPr lang="zh-CN" altLang="en-US" dirty="0"/>
              <a:t>e </a:t>
            </a:r>
            <a:r>
              <a:rPr lang="en-US" altLang="zh-CN" dirty="0"/>
              <a:t>used </a:t>
            </a:r>
            <a:r>
              <a:rPr lang="zh-CN" altLang="en-US" dirty="0"/>
              <a:t>the Celex IV </a:t>
            </a:r>
            <a:r>
              <a:rPr lang="en-US" altLang="zh-CN" dirty="0"/>
              <a:t>which is </a:t>
            </a:r>
            <a:r>
              <a:rPr lang="zh-CN" altLang="en-US" dirty="0"/>
              <a:t>made by CelexPixel Technology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It has four characteristics.</a:t>
            </a:r>
            <a:endParaRPr lang="zh-CN" altLang="en-US" dirty="0"/>
          </a:p>
          <a:p>
            <a:r>
              <a:rPr lang="en-US" altLang="zh-CN" dirty="0"/>
              <a:t>First, e</a:t>
            </a:r>
            <a:r>
              <a:rPr lang="zh-CN" altLang="en-US" dirty="0"/>
              <a:t>ach pixel works independently</a:t>
            </a:r>
            <a:endParaRPr lang="zh-CN" altLang="en-US" dirty="0"/>
          </a:p>
          <a:p>
            <a:r>
              <a:rPr lang="en-US" altLang="zh-CN" dirty="0"/>
              <a:t>Second, c</a:t>
            </a:r>
            <a:r>
              <a:rPr lang="zh-CN" altLang="en-US" dirty="0"/>
              <a:t>orresponding time in microseconds, </a:t>
            </a:r>
            <a:r>
              <a:rPr lang="en-US" altLang="zh-CN" dirty="0"/>
              <a:t>so </a:t>
            </a:r>
            <a:r>
              <a:rPr lang="zh-CN" altLang="en-US" dirty="0"/>
              <a:t>there is no frame rate limit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Third, it is in low </a:t>
            </a:r>
            <a:r>
              <a:rPr lang="zh-CN" altLang="en-US" dirty="0"/>
              <a:t>power consumption </a:t>
            </a:r>
            <a:r>
              <a:rPr lang="en-US" altLang="zh-CN" dirty="0"/>
              <a:t>because e</a:t>
            </a:r>
            <a:r>
              <a:rPr lang="zh-CN" altLang="en-US" dirty="0"/>
              <a:t>ach pixel outputs the change information in the form of event signal only when the light intensity changes. No signal is output when there is no change.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Four, </a:t>
            </a:r>
            <a:r>
              <a:rPr lang="zh-CN" altLang="en-US" dirty="0"/>
              <a:t>high percentage of effective information greatly reduc</a:t>
            </a:r>
            <a:r>
              <a:rPr lang="en-US" altLang="zh-CN" dirty="0"/>
              <a:t>ed</a:t>
            </a:r>
            <a:r>
              <a:rPr lang="zh-CN" altLang="en-US" dirty="0"/>
              <a:t> the amount of system data processing and reducing system costs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In this paper, we mainly explore</a:t>
            </a:r>
            <a:r>
              <a:rPr lang="en-US" altLang="zh-CN" dirty="0"/>
              <a:t>d</a:t>
            </a:r>
            <a:r>
              <a:rPr lang="zh-CN" altLang="en-US" dirty="0"/>
              <a:t> the design of an efficient</a:t>
            </a:r>
            <a:r>
              <a:rPr lang="en-US" altLang="zh-CN" dirty="0"/>
              <a:t> event data reconstruction and recognition system for hand</a:t>
            </a:r>
            <a:endParaRPr lang="en-US" altLang="zh-CN" dirty="0"/>
          </a:p>
          <a:p>
            <a:r>
              <a:rPr lang="en-US" altLang="zh-CN" dirty="0"/>
              <a:t>gesture using only </a:t>
            </a:r>
            <a:r>
              <a:rPr lang="en-US" altLang="zh-CN" dirty="0" err="1"/>
              <a:t>Celex</a:t>
            </a:r>
            <a:r>
              <a:rPr lang="en-US" altLang="zh-CN" dirty="0"/>
              <a:t> camera. By adapting some off the-shelf feature detection and description algorithms, we</a:t>
            </a:r>
            <a:endParaRPr lang="en-US" altLang="zh-CN" dirty="0"/>
          </a:p>
          <a:p>
            <a:r>
              <a:rPr lang="en-US" altLang="zh-CN" dirty="0"/>
              <a:t>successfully achieved competent accuracy while remaining low latency.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 use Event-accumulated Algorithm to convert the events to images.</a:t>
            </a:r>
            <a:endParaRPr lang="en-US" altLang="zh-CN" dirty="0"/>
          </a:p>
          <a:p>
            <a:r>
              <a:rPr lang="zh-CN" altLang="en-US" dirty="0"/>
              <a:t>Given that the amount of raw event data is limited, we</a:t>
            </a:r>
            <a:r>
              <a:rPr lang="en-US" altLang="zh-CN" dirty="0"/>
              <a:t> </a:t>
            </a:r>
            <a:r>
              <a:rPr lang="zh-CN" altLang="en-US" dirty="0"/>
              <a:t>basically reconstruct</a:t>
            </a:r>
            <a:r>
              <a:rPr lang="en-US" altLang="zh-CN" dirty="0"/>
              <a:t>ed</a:t>
            </a:r>
            <a:r>
              <a:rPr lang="zh-CN" altLang="en-US" dirty="0"/>
              <a:t> the data with 8k, 16k and 24k per frame</a:t>
            </a:r>
            <a:endParaRPr lang="zh-CN" altLang="en-US" dirty="0"/>
          </a:p>
          <a:p>
            <a:r>
              <a:rPr lang="zh-CN" altLang="en-US" dirty="0"/>
              <a:t>based on the event-accumulated method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4th part is the keyframe detection.</a:t>
            </a:r>
            <a:endParaRPr lang="zh-CN" altLang="en-US" dirty="0"/>
          </a:p>
          <a:p>
            <a:r>
              <a:rPr lang="zh-CN" altLang="en-US" dirty="0"/>
              <a:t>Video is more informative than images, but there is too much redundant information in a sequence. How to extract key frame information unsupervised is crucial for many tasks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In order to be able to perform image matching better, it is necessary to select representative areas in the image, such as corners, edges and some blocks</a:t>
            </a:r>
            <a:endParaRPr lang="zh-CN" altLang="en-US" dirty="0"/>
          </a:p>
          <a:p>
            <a:r>
              <a:rPr lang="zh-CN" altLang="en-US" dirty="0"/>
              <a:t>The circle in the figure represents the descriptor, which is used to describe the pixel information (vector) around the key point</a:t>
            </a:r>
            <a:endParaRPr lang="zh-CN" altLang="en-US" dirty="0"/>
          </a:p>
          <a:p>
            <a:r>
              <a:rPr lang="zh-CN" altLang="en-US" dirty="0"/>
              <a:t>If the number of similar descriptors in two pictures is lower than a certain threshold, we will identify the picture as a key frame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16234437-E6E9-40B7-8DD6-F86932C51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16234437-E6E9-40B7-8DD6-F86932C51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true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 userDrawn="true"/>
        </p:nvPicPr>
        <p:blipFill rotWithShape="true">
          <a:blip r:embed="rId2"/>
          <a:srcRect t="4244" b="50835"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"/>
          <p:cNvSpPr>
            <a:spLocks noGrp="true"/>
          </p:cNvSpPr>
          <p:nvPr>
            <p:ph type="pic" sz="quarter" idx="14"/>
          </p:nvPr>
        </p:nvSpPr>
        <p:spPr>
          <a:xfrm>
            <a:off x="321837" y="1163265"/>
            <a:ext cx="1800000" cy="180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9" name="Picture Placeholder 7"/>
          <p:cNvSpPr>
            <a:spLocks noGrp="true"/>
          </p:cNvSpPr>
          <p:nvPr>
            <p:ph type="pic" sz="quarter" idx="15"/>
          </p:nvPr>
        </p:nvSpPr>
        <p:spPr>
          <a:xfrm>
            <a:off x="2565092" y="1163265"/>
            <a:ext cx="1800000" cy="180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0" name="Picture Placeholder 7"/>
          <p:cNvSpPr>
            <a:spLocks noGrp="true"/>
          </p:cNvSpPr>
          <p:nvPr>
            <p:ph type="pic" sz="quarter" idx="16"/>
          </p:nvPr>
        </p:nvSpPr>
        <p:spPr>
          <a:xfrm>
            <a:off x="4808347" y="1163265"/>
            <a:ext cx="1800000" cy="180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1" name="Picture Placeholder 7"/>
          <p:cNvSpPr>
            <a:spLocks noGrp="true"/>
          </p:cNvSpPr>
          <p:nvPr>
            <p:ph type="pic" sz="quarter" idx="17"/>
          </p:nvPr>
        </p:nvSpPr>
        <p:spPr>
          <a:xfrm>
            <a:off x="7051602" y="1163265"/>
            <a:ext cx="1800000" cy="180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true"/>
          </p:cNvSpPr>
          <p:nvPr>
            <p:ph type="pic" sz="quarter" idx="14"/>
          </p:nvPr>
        </p:nvSpPr>
        <p:spPr>
          <a:xfrm>
            <a:off x="3502170" y="977761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true"/>
          </p:cNvSpPr>
          <p:nvPr>
            <p:ph type="pic" sz="quarter" idx="15"/>
          </p:nvPr>
        </p:nvSpPr>
        <p:spPr>
          <a:xfrm>
            <a:off x="6330404" y="977761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9" name="Picture Placeholder 7"/>
          <p:cNvSpPr>
            <a:spLocks noGrp="true"/>
          </p:cNvSpPr>
          <p:nvPr>
            <p:ph type="pic" sz="quarter" idx="16"/>
          </p:nvPr>
        </p:nvSpPr>
        <p:spPr>
          <a:xfrm>
            <a:off x="3502170" y="2577572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0" name="Picture Placeholder 7"/>
          <p:cNvSpPr>
            <a:spLocks noGrp="true"/>
          </p:cNvSpPr>
          <p:nvPr>
            <p:ph type="pic" sz="quarter" idx="17"/>
          </p:nvPr>
        </p:nvSpPr>
        <p:spPr>
          <a:xfrm>
            <a:off x="6330404" y="2577572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true"/>
        </p:nvSpPr>
        <p:spPr>
          <a:xfrm>
            <a:off x="0" y="977761"/>
            <a:ext cx="3502170" cy="3187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true"/>
          </p:cNvPicPr>
          <p:nvPr userDrawn="true"/>
        </p:nvPicPr>
        <p:blipFill rotWithShape="true">
          <a:blip r:embed="rId2"/>
          <a:srcRect l="25887" t="4243" r="21310" b="18121"/>
          <a:stretch>
            <a:fillRect/>
          </a:stretch>
        </p:blipFill>
        <p:spPr>
          <a:xfrm>
            <a:off x="0" y="977761"/>
            <a:ext cx="3495554" cy="318709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true"/>
          </p:cNvSpPr>
          <p:nvPr>
            <p:ph type="pic" sz="quarter" idx="14"/>
          </p:nvPr>
        </p:nvSpPr>
        <p:spPr>
          <a:xfrm>
            <a:off x="3137717" y="1241327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true"/>
          </p:cNvSpPr>
          <p:nvPr>
            <p:ph type="pic" sz="quarter" idx="15"/>
          </p:nvPr>
        </p:nvSpPr>
        <p:spPr>
          <a:xfrm>
            <a:off x="5965951" y="1241327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9" name="Picture Placeholder 7"/>
          <p:cNvSpPr>
            <a:spLocks noGrp="true"/>
          </p:cNvSpPr>
          <p:nvPr>
            <p:ph type="pic" sz="quarter" idx="16"/>
          </p:nvPr>
        </p:nvSpPr>
        <p:spPr>
          <a:xfrm>
            <a:off x="3137717" y="2841138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0" name="Picture Placeholder 7"/>
          <p:cNvSpPr>
            <a:spLocks noGrp="true"/>
          </p:cNvSpPr>
          <p:nvPr>
            <p:ph type="pic" sz="quarter" idx="17"/>
          </p:nvPr>
        </p:nvSpPr>
        <p:spPr>
          <a:xfrm>
            <a:off x="5965951" y="2841138"/>
            <a:ext cx="2813596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true"/>
        </p:nvSpPr>
        <p:spPr>
          <a:xfrm>
            <a:off x="383734" y="1241327"/>
            <a:ext cx="2747720" cy="3187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832" y="-688309"/>
            <a:ext cx="9144001" cy="25742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3828610" y="4101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8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4317216" y="4473043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1800" b="1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6248" y="2536259"/>
            <a:ext cx="8686800" cy="1078230"/>
            <a:chOff x="456372" y="2399177"/>
            <a:chExt cx="8686647" cy="1078288"/>
          </a:xfrm>
        </p:grpSpPr>
        <p:sp>
          <p:nvSpPr>
            <p:cNvPr id="23" name="文本框 22"/>
            <p:cNvSpPr txBox="true"/>
            <p:nvPr/>
          </p:nvSpPr>
          <p:spPr>
            <a:xfrm>
              <a:off x="456372" y="2399177"/>
              <a:ext cx="8686647" cy="107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Times New Roman" panose="02020603050405020304" pitchFamily="18" charset="0"/>
                </a:rPr>
                <a:t>Real-time Gesture Classification System Based on</a:t>
              </a:r>
              <a:endParaRPr lang="zh-CN" altLang="en-US" sz="32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endParaRPr>
            </a:p>
            <a:p>
              <a:pPr algn="ctr"/>
              <a:r>
                <a:rPr lang="zh-CN" altLang="en-US" sz="32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Times New Roman" panose="02020603050405020304" pitchFamily="18" charset="0"/>
                </a:rPr>
                <a:t>Dynamic Vision Sensor</a:t>
              </a:r>
              <a:endParaRPr lang="zh-CN" altLang="en-US" sz="32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264565" y="3477465"/>
              <a:ext cx="73261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3258749" y="3571961"/>
            <a:ext cx="275717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+mj-ea"/>
                <a:ea typeface="+mj-ea"/>
                <a:sym typeface="Times New Roman" panose="02020603050405020304" pitchFamily="18" charset="0"/>
              </a:rPr>
              <a:t>WangJian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rgbClr val="002060"/>
                </a:solidFill>
                <a:latin typeface="+mj-ea"/>
                <a:ea typeface="+mj-ea"/>
                <a:sym typeface="Times New Roman" panose="02020603050405020304" pitchFamily="18" charset="0"/>
              </a:rPr>
              <a:t>School of Computer</a:t>
            </a:r>
            <a:endParaRPr lang="en-US" altLang="zh-CN" sz="2000" dirty="0">
              <a:solidFill>
                <a:srgbClr val="002060"/>
              </a:solidFill>
              <a:latin typeface="+mj-ea"/>
              <a:ea typeface="+mj-ea"/>
              <a:sym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16022" y="1220422"/>
            <a:ext cx="1449356" cy="1349640"/>
            <a:chOff x="3916022" y="1220422"/>
            <a:chExt cx="1449356" cy="1349640"/>
          </a:xfrm>
        </p:grpSpPr>
        <p:sp>
          <p:nvSpPr>
            <p:cNvPr id="11" name="椭圆 10"/>
            <p:cNvSpPr/>
            <p:nvPr/>
          </p:nvSpPr>
          <p:spPr>
            <a:xfrm>
              <a:off x="3916022" y="1220422"/>
              <a:ext cx="1449356" cy="13244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pic>
          <p:nvPicPr>
            <p:cNvPr id="12" name="图片 11"/>
            <p:cNvPicPr>
              <a:picLocks noChangeAspect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4014427" y="1324248"/>
              <a:ext cx="1245814" cy="1245814"/>
            </a:xfrm>
            <a:prstGeom prst="rect">
              <a:avLst/>
            </a:prstGeom>
          </p:spPr>
        </p:pic>
      </p:grpSp>
    </p:spTree>
  </p:cSld>
  <p:clrMapOvr>
    <a:masterClrMapping/>
  </p:clrMapOvr>
  <p:transition advTm="23187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79003" y="176331"/>
            <a:ext cx="669975" cy="6699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>
            <a:grpSpLocks noChangeAspect="true"/>
          </p:cNvGrpSpPr>
          <p:nvPr/>
        </p:nvGrpSpPr>
        <p:grpSpPr bwMode="auto">
          <a:xfrm>
            <a:off x="514723" y="338581"/>
            <a:ext cx="384918" cy="345475"/>
            <a:chOff x="2211" y="1420"/>
            <a:chExt cx="283" cy="254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true"/>
            </p:cNvSpPr>
            <p:nvPr/>
          </p:nvSpPr>
          <p:spPr bwMode="auto">
            <a:xfrm>
              <a:off x="2211" y="1420"/>
              <a:ext cx="150" cy="254"/>
            </a:xfrm>
            <a:custGeom>
              <a:avLst/>
              <a:gdLst>
                <a:gd name="T0" fmla="*/ 400 w 425"/>
                <a:gd name="T1" fmla="*/ 720 h 720"/>
                <a:gd name="T2" fmla="*/ 395 w 425"/>
                <a:gd name="T3" fmla="*/ 720 h 720"/>
                <a:gd name="T4" fmla="*/ 20 w 425"/>
                <a:gd name="T5" fmla="*/ 620 h 720"/>
                <a:gd name="T6" fmla="*/ 0 w 425"/>
                <a:gd name="T7" fmla="*/ 595 h 720"/>
                <a:gd name="T8" fmla="*/ 0 w 425"/>
                <a:gd name="T9" fmla="*/ 25 h 720"/>
                <a:gd name="T10" fmla="*/ 10 w 425"/>
                <a:gd name="T11" fmla="*/ 5 h 720"/>
                <a:gd name="T12" fmla="*/ 30 w 425"/>
                <a:gd name="T13" fmla="*/ 0 h 720"/>
                <a:gd name="T14" fmla="*/ 405 w 425"/>
                <a:gd name="T15" fmla="*/ 100 h 720"/>
                <a:gd name="T16" fmla="*/ 425 w 425"/>
                <a:gd name="T17" fmla="*/ 125 h 720"/>
                <a:gd name="T18" fmla="*/ 425 w 425"/>
                <a:gd name="T19" fmla="*/ 695 h 720"/>
                <a:gd name="T20" fmla="*/ 415 w 425"/>
                <a:gd name="T21" fmla="*/ 715 h 720"/>
                <a:gd name="T22" fmla="*/ 400 w 425"/>
                <a:gd name="T23" fmla="*/ 720 h 720"/>
                <a:gd name="T24" fmla="*/ 50 w 425"/>
                <a:gd name="T25" fmla="*/ 575 h 720"/>
                <a:gd name="T26" fmla="*/ 375 w 425"/>
                <a:gd name="T27" fmla="*/ 660 h 720"/>
                <a:gd name="T28" fmla="*/ 375 w 425"/>
                <a:gd name="T29" fmla="*/ 145 h 720"/>
                <a:gd name="T30" fmla="*/ 50 w 425"/>
                <a:gd name="T31" fmla="*/ 55 h 720"/>
                <a:gd name="T32" fmla="*/ 50 w 425"/>
                <a:gd name="T33" fmla="*/ 5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0">
                  <a:moveTo>
                    <a:pt x="400" y="720"/>
                  </a:moveTo>
                  <a:cubicBezTo>
                    <a:pt x="395" y="720"/>
                    <a:pt x="395" y="720"/>
                    <a:pt x="395" y="720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10" y="620"/>
                    <a:pt x="0" y="610"/>
                    <a:pt x="0" y="59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5"/>
                    <a:pt x="5" y="10"/>
                    <a:pt x="10" y="5"/>
                  </a:cubicBezTo>
                  <a:cubicBezTo>
                    <a:pt x="15" y="0"/>
                    <a:pt x="25" y="0"/>
                    <a:pt x="30" y="0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15" y="105"/>
                    <a:pt x="425" y="115"/>
                    <a:pt x="425" y="125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5" y="705"/>
                    <a:pt x="420" y="710"/>
                    <a:pt x="415" y="715"/>
                  </a:cubicBezTo>
                  <a:cubicBezTo>
                    <a:pt x="410" y="720"/>
                    <a:pt x="405" y="720"/>
                    <a:pt x="400" y="720"/>
                  </a:cubicBezTo>
                  <a:close/>
                  <a:moveTo>
                    <a:pt x="50" y="575"/>
                  </a:moveTo>
                  <a:cubicBezTo>
                    <a:pt x="375" y="660"/>
                    <a:pt x="375" y="660"/>
                    <a:pt x="375" y="660"/>
                  </a:cubicBezTo>
                  <a:cubicBezTo>
                    <a:pt x="375" y="145"/>
                    <a:pt x="375" y="145"/>
                    <a:pt x="375" y="14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75"/>
                    <a:pt x="50" y="575"/>
                    <a:pt x="50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4"/>
            <p:cNvSpPr>
              <a:spLocks noEditPoints="true"/>
            </p:cNvSpPr>
            <p:nvPr/>
          </p:nvSpPr>
          <p:spPr bwMode="auto">
            <a:xfrm>
              <a:off x="2239" y="1420"/>
              <a:ext cx="255" cy="254"/>
            </a:xfrm>
            <a:custGeom>
              <a:avLst/>
              <a:gdLst>
                <a:gd name="T0" fmla="*/ 320 w 720"/>
                <a:gd name="T1" fmla="*/ 720 h 720"/>
                <a:gd name="T2" fmla="*/ 305 w 720"/>
                <a:gd name="T3" fmla="*/ 715 h 720"/>
                <a:gd name="T4" fmla="*/ 295 w 720"/>
                <a:gd name="T5" fmla="*/ 695 h 720"/>
                <a:gd name="T6" fmla="*/ 295 w 720"/>
                <a:gd name="T7" fmla="*/ 125 h 720"/>
                <a:gd name="T8" fmla="*/ 315 w 720"/>
                <a:gd name="T9" fmla="*/ 100 h 720"/>
                <a:gd name="T10" fmla="*/ 690 w 720"/>
                <a:gd name="T11" fmla="*/ 0 h 720"/>
                <a:gd name="T12" fmla="*/ 710 w 720"/>
                <a:gd name="T13" fmla="*/ 5 h 720"/>
                <a:gd name="T14" fmla="*/ 720 w 720"/>
                <a:gd name="T15" fmla="*/ 25 h 720"/>
                <a:gd name="T16" fmla="*/ 720 w 720"/>
                <a:gd name="T17" fmla="*/ 595 h 720"/>
                <a:gd name="T18" fmla="*/ 700 w 720"/>
                <a:gd name="T19" fmla="*/ 620 h 720"/>
                <a:gd name="T20" fmla="*/ 325 w 720"/>
                <a:gd name="T21" fmla="*/ 720 h 720"/>
                <a:gd name="T22" fmla="*/ 320 w 720"/>
                <a:gd name="T23" fmla="*/ 720 h 720"/>
                <a:gd name="T24" fmla="*/ 345 w 720"/>
                <a:gd name="T25" fmla="*/ 145 h 720"/>
                <a:gd name="T26" fmla="*/ 345 w 720"/>
                <a:gd name="T27" fmla="*/ 665 h 720"/>
                <a:gd name="T28" fmla="*/ 670 w 720"/>
                <a:gd name="T29" fmla="*/ 580 h 720"/>
                <a:gd name="T30" fmla="*/ 670 w 720"/>
                <a:gd name="T31" fmla="*/ 55 h 720"/>
                <a:gd name="T32" fmla="*/ 345 w 720"/>
                <a:gd name="T33" fmla="*/ 145 h 720"/>
                <a:gd name="T34" fmla="*/ 135 w 720"/>
                <a:gd name="T35" fmla="*/ 225 h 720"/>
                <a:gd name="T36" fmla="*/ 165 w 720"/>
                <a:gd name="T37" fmla="*/ 320 h 720"/>
                <a:gd name="T38" fmla="*/ 265 w 720"/>
                <a:gd name="T39" fmla="*/ 320 h 720"/>
                <a:gd name="T40" fmla="*/ 180 w 720"/>
                <a:gd name="T41" fmla="*/ 380 h 720"/>
                <a:gd name="T42" fmla="*/ 215 w 720"/>
                <a:gd name="T43" fmla="*/ 475 h 720"/>
                <a:gd name="T44" fmla="*/ 135 w 720"/>
                <a:gd name="T45" fmla="*/ 415 h 720"/>
                <a:gd name="T46" fmla="*/ 50 w 720"/>
                <a:gd name="T47" fmla="*/ 475 h 720"/>
                <a:gd name="T48" fmla="*/ 85 w 720"/>
                <a:gd name="T49" fmla="*/ 380 h 720"/>
                <a:gd name="T50" fmla="*/ 0 w 720"/>
                <a:gd name="T51" fmla="*/ 320 h 720"/>
                <a:gd name="T52" fmla="*/ 100 w 720"/>
                <a:gd name="T53" fmla="*/ 320 h 720"/>
                <a:gd name="T54" fmla="*/ 135 w 720"/>
                <a:gd name="T55" fmla="*/ 22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0" h="720">
                  <a:moveTo>
                    <a:pt x="320" y="720"/>
                  </a:moveTo>
                  <a:cubicBezTo>
                    <a:pt x="315" y="720"/>
                    <a:pt x="310" y="720"/>
                    <a:pt x="305" y="715"/>
                  </a:cubicBezTo>
                  <a:cubicBezTo>
                    <a:pt x="300" y="710"/>
                    <a:pt x="295" y="705"/>
                    <a:pt x="295" y="695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5" y="115"/>
                    <a:pt x="305" y="105"/>
                    <a:pt x="315" y="10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700" y="0"/>
                    <a:pt x="705" y="0"/>
                    <a:pt x="710" y="5"/>
                  </a:cubicBezTo>
                  <a:cubicBezTo>
                    <a:pt x="715" y="10"/>
                    <a:pt x="720" y="15"/>
                    <a:pt x="720" y="25"/>
                  </a:cubicBezTo>
                  <a:cubicBezTo>
                    <a:pt x="720" y="595"/>
                    <a:pt x="720" y="595"/>
                    <a:pt x="720" y="595"/>
                  </a:cubicBezTo>
                  <a:cubicBezTo>
                    <a:pt x="720" y="605"/>
                    <a:pt x="710" y="615"/>
                    <a:pt x="700" y="620"/>
                  </a:cubicBezTo>
                  <a:cubicBezTo>
                    <a:pt x="325" y="720"/>
                    <a:pt x="325" y="720"/>
                    <a:pt x="325" y="720"/>
                  </a:cubicBezTo>
                  <a:lnTo>
                    <a:pt x="320" y="720"/>
                  </a:lnTo>
                  <a:close/>
                  <a:moveTo>
                    <a:pt x="345" y="145"/>
                  </a:moveTo>
                  <a:cubicBezTo>
                    <a:pt x="345" y="665"/>
                    <a:pt x="345" y="665"/>
                    <a:pt x="345" y="665"/>
                  </a:cubicBezTo>
                  <a:cubicBezTo>
                    <a:pt x="670" y="580"/>
                    <a:pt x="670" y="580"/>
                    <a:pt x="670" y="580"/>
                  </a:cubicBezTo>
                  <a:cubicBezTo>
                    <a:pt x="670" y="55"/>
                    <a:pt x="670" y="55"/>
                    <a:pt x="670" y="55"/>
                  </a:cubicBezTo>
                  <a:lnTo>
                    <a:pt x="345" y="145"/>
                  </a:lnTo>
                  <a:close/>
                  <a:moveTo>
                    <a:pt x="135" y="225"/>
                  </a:moveTo>
                  <a:cubicBezTo>
                    <a:pt x="165" y="320"/>
                    <a:pt x="165" y="320"/>
                    <a:pt x="165" y="320"/>
                  </a:cubicBezTo>
                  <a:cubicBezTo>
                    <a:pt x="265" y="320"/>
                    <a:pt x="265" y="320"/>
                    <a:pt x="265" y="320"/>
                  </a:cubicBezTo>
                  <a:cubicBezTo>
                    <a:pt x="180" y="380"/>
                    <a:pt x="180" y="380"/>
                    <a:pt x="180" y="380"/>
                  </a:cubicBezTo>
                  <a:cubicBezTo>
                    <a:pt x="215" y="475"/>
                    <a:pt x="215" y="475"/>
                    <a:pt x="215" y="475"/>
                  </a:cubicBezTo>
                  <a:cubicBezTo>
                    <a:pt x="135" y="415"/>
                    <a:pt x="135" y="415"/>
                    <a:pt x="135" y="415"/>
                  </a:cubicBezTo>
                  <a:cubicBezTo>
                    <a:pt x="50" y="475"/>
                    <a:pt x="50" y="475"/>
                    <a:pt x="50" y="475"/>
                  </a:cubicBezTo>
                  <a:cubicBezTo>
                    <a:pt x="85" y="380"/>
                    <a:pt x="85" y="380"/>
                    <a:pt x="85" y="3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00" y="320"/>
                    <a:pt x="100" y="320"/>
                    <a:pt x="100" y="320"/>
                  </a:cubicBezTo>
                  <a:lnTo>
                    <a:pt x="13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5"/>
            <p:cNvSpPr>
              <a:spLocks noEditPoints="true"/>
            </p:cNvSpPr>
            <p:nvPr/>
          </p:nvSpPr>
          <p:spPr bwMode="auto">
            <a:xfrm>
              <a:off x="2382" y="1483"/>
              <a:ext cx="80" cy="132"/>
            </a:xfrm>
            <a:custGeom>
              <a:avLst/>
              <a:gdLst>
                <a:gd name="T0" fmla="*/ 30 w 225"/>
                <a:gd name="T1" fmla="*/ 100 h 375"/>
                <a:gd name="T2" fmla="*/ 5 w 225"/>
                <a:gd name="T3" fmla="*/ 80 h 375"/>
                <a:gd name="T4" fmla="*/ 20 w 225"/>
                <a:gd name="T5" fmla="*/ 50 h 375"/>
                <a:gd name="T6" fmla="*/ 185 w 225"/>
                <a:gd name="T7" fmla="*/ 5 h 375"/>
                <a:gd name="T8" fmla="*/ 215 w 225"/>
                <a:gd name="T9" fmla="*/ 25 h 375"/>
                <a:gd name="T10" fmla="*/ 195 w 225"/>
                <a:gd name="T11" fmla="*/ 55 h 375"/>
                <a:gd name="T12" fmla="*/ 30 w 225"/>
                <a:gd name="T13" fmla="*/ 100 h 375"/>
                <a:gd name="T14" fmla="*/ 30 w 225"/>
                <a:gd name="T15" fmla="*/ 100 h 375"/>
                <a:gd name="T16" fmla="*/ 30 w 225"/>
                <a:gd name="T17" fmla="*/ 235 h 375"/>
                <a:gd name="T18" fmla="*/ 5 w 225"/>
                <a:gd name="T19" fmla="*/ 215 h 375"/>
                <a:gd name="T20" fmla="*/ 25 w 225"/>
                <a:gd name="T21" fmla="*/ 185 h 375"/>
                <a:gd name="T22" fmla="*/ 190 w 225"/>
                <a:gd name="T23" fmla="*/ 140 h 375"/>
                <a:gd name="T24" fmla="*/ 220 w 225"/>
                <a:gd name="T25" fmla="*/ 160 h 375"/>
                <a:gd name="T26" fmla="*/ 200 w 225"/>
                <a:gd name="T27" fmla="*/ 190 h 375"/>
                <a:gd name="T28" fmla="*/ 35 w 225"/>
                <a:gd name="T29" fmla="*/ 235 h 375"/>
                <a:gd name="T30" fmla="*/ 30 w 225"/>
                <a:gd name="T31" fmla="*/ 235 h 375"/>
                <a:gd name="T32" fmla="*/ 30 w 225"/>
                <a:gd name="T33" fmla="*/ 375 h 375"/>
                <a:gd name="T34" fmla="*/ 5 w 225"/>
                <a:gd name="T35" fmla="*/ 355 h 375"/>
                <a:gd name="T36" fmla="*/ 25 w 225"/>
                <a:gd name="T37" fmla="*/ 325 h 375"/>
                <a:gd name="T38" fmla="*/ 190 w 225"/>
                <a:gd name="T39" fmla="*/ 280 h 375"/>
                <a:gd name="T40" fmla="*/ 220 w 225"/>
                <a:gd name="T41" fmla="*/ 300 h 375"/>
                <a:gd name="T42" fmla="*/ 200 w 225"/>
                <a:gd name="T43" fmla="*/ 330 h 375"/>
                <a:gd name="T44" fmla="*/ 35 w 225"/>
                <a:gd name="T45" fmla="*/ 375 h 375"/>
                <a:gd name="T46" fmla="*/ 30 w 225"/>
                <a:gd name="T4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" h="375">
                  <a:moveTo>
                    <a:pt x="30" y="100"/>
                  </a:moveTo>
                  <a:cubicBezTo>
                    <a:pt x="20" y="100"/>
                    <a:pt x="10" y="95"/>
                    <a:pt x="5" y="80"/>
                  </a:cubicBezTo>
                  <a:cubicBezTo>
                    <a:pt x="0" y="65"/>
                    <a:pt x="10" y="55"/>
                    <a:pt x="20" y="50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200" y="0"/>
                    <a:pt x="210" y="10"/>
                    <a:pt x="215" y="25"/>
                  </a:cubicBezTo>
                  <a:cubicBezTo>
                    <a:pt x="220" y="40"/>
                    <a:pt x="210" y="50"/>
                    <a:pt x="195" y="5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5" y="100"/>
                    <a:pt x="30" y="100"/>
                    <a:pt x="30" y="100"/>
                  </a:cubicBezTo>
                  <a:close/>
                  <a:moveTo>
                    <a:pt x="30" y="235"/>
                  </a:moveTo>
                  <a:cubicBezTo>
                    <a:pt x="15" y="235"/>
                    <a:pt x="5" y="230"/>
                    <a:pt x="5" y="215"/>
                  </a:cubicBezTo>
                  <a:cubicBezTo>
                    <a:pt x="0" y="200"/>
                    <a:pt x="10" y="190"/>
                    <a:pt x="25" y="185"/>
                  </a:cubicBezTo>
                  <a:cubicBezTo>
                    <a:pt x="190" y="140"/>
                    <a:pt x="190" y="140"/>
                    <a:pt x="190" y="140"/>
                  </a:cubicBezTo>
                  <a:cubicBezTo>
                    <a:pt x="205" y="135"/>
                    <a:pt x="215" y="145"/>
                    <a:pt x="220" y="160"/>
                  </a:cubicBezTo>
                  <a:cubicBezTo>
                    <a:pt x="225" y="175"/>
                    <a:pt x="215" y="185"/>
                    <a:pt x="200" y="190"/>
                  </a:cubicBezTo>
                  <a:cubicBezTo>
                    <a:pt x="35" y="235"/>
                    <a:pt x="35" y="235"/>
                    <a:pt x="35" y="235"/>
                  </a:cubicBezTo>
                  <a:lnTo>
                    <a:pt x="30" y="235"/>
                  </a:lnTo>
                  <a:close/>
                  <a:moveTo>
                    <a:pt x="30" y="375"/>
                  </a:moveTo>
                  <a:cubicBezTo>
                    <a:pt x="20" y="375"/>
                    <a:pt x="10" y="370"/>
                    <a:pt x="5" y="355"/>
                  </a:cubicBezTo>
                  <a:cubicBezTo>
                    <a:pt x="0" y="340"/>
                    <a:pt x="10" y="330"/>
                    <a:pt x="25" y="325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205" y="275"/>
                    <a:pt x="215" y="285"/>
                    <a:pt x="220" y="300"/>
                  </a:cubicBezTo>
                  <a:cubicBezTo>
                    <a:pt x="225" y="315"/>
                    <a:pt x="215" y="325"/>
                    <a:pt x="200" y="330"/>
                  </a:cubicBezTo>
                  <a:cubicBezTo>
                    <a:pt x="35" y="375"/>
                    <a:pt x="35" y="375"/>
                    <a:pt x="35" y="375"/>
                  </a:cubicBezTo>
                  <a:cubicBezTo>
                    <a:pt x="35" y="370"/>
                    <a:pt x="30" y="375"/>
                    <a:pt x="30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true">
            <a:spLocks noChangeArrowheads="true"/>
          </p:cNvSpPr>
          <p:nvPr/>
        </p:nvSpPr>
        <p:spPr bwMode="auto">
          <a:xfrm>
            <a:off x="1048977" y="261202"/>
            <a:ext cx="29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lvl="0" algn="l" defTabSz="913130">
              <a:defRPr/>
            </a:pPr>
            <a:r>
              <a:rPr lang="en-US" altLang="zh-CN" sz="24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en-US" altLang="en-US" sz="24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Dynamic Vision Sensor</a:t>
            </a:r>
            <a:endParaRPr lang="zh-CN" altLang="en-US" sz="20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6" name="Picture 2" descr="https://www.celepixel.com/static/img/baozi.be07d5c.png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563245" y="1038782"/>
            <a:ext cx="5580755" cy="14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www.celepixel.com/static/img/baozi2.f2204c2.png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541967" y="2690123"/>
            <a:ext cx="5505127" cy="180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true"/>
          <p:nvPr/>
        </p:nvSpPr>
        <p:spPr>
          <a:xfrm>
            <a:off x="196517" y="1570978"/>
            <a:ext cx="2858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Standard Camera Output:</a:t>
            </a:r>
            <a:endParaRPr lang="zh-CN" altLang="en-US" sz="2000" b="1" dirty="0"/>
          </a:p>
        </p:txBody>
      </p:sp>
      <p:sp>
        <p:nvSpPr>
          <p:cNvPr id="26" name="文本框 25"/>
          <p:cNvSpPr txBox="true"/>
          <p:nvPr/>
        </p:nvSpPr>
        <p:spPr>
          <a:xfrm>
            <a:off x="747306" y="3262627"/>
            <a:ext cx="2222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DVS Output:</a:t>
            </a:r>
            <a:endParaRPr lang="zh-CN" altLang="en-US" sz="2000" b="1" dirty="0"/>
          </a:p>
        </p:txBody>
      </p:sp>
    </p:spTree>
  </p:cSld>
  <p:clrMapOvr>
    <a:masterClrMapping/>
  </p:clrMapOvr>
  <p:transition spd="slow" advTm="7904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79003" y="176331"/>
            <a:ext cx="669975" cy="6699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>
            <a:grpSpLocks noChangeAspect="true"/>
          </p:cNvGrpSpPr>
          <p:nvPr/>
        </p:nvGrpSpPr>
        <p:grpSpPr bwMode="auto">
          <a:xfrm>
            <a:off x="514723" y="338581"/>
            <a:ext cx="384918" cy="345475"/>
            <a:chOff x="2211" y="1420"/>
            <a:chExt cx="283" cy="254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true"/>
            </p:cNvSpPr>
            <p:nvPr/>
          </p:nvSpPr>
          <p:spPr bwMode="auto">
            <a:xfrm>
              <a:off x="2211" y="1420"/>
              <a:ext cx="150" cy="254"/>
            </a:xfrm>
            <a:custGeom>
              <a:avLst/>
              <a:gdLst>
                <a:gd name="T0" fmla="*/ 400 w 425"/>
                <a:gd name="T1" fmla="*/ 720 h 720"/>
                <a:gd name="T2" fmla="*/ 395 w 425"/>
                <a:gd name="T3" fmla="*/ 720 h 720"/>
                <a:gd name="T4" fmla="*/ 20 w 425"/>
                <a:gd name="T5" fmla="*/ 620 h 720"/>
                <a:gd name="T6" fmla="*/ 0 w 425"/>
                <a:gd name="T7" fmla="*/ 595 h 720"/>
                <a:gd name="T8" fmla="*/ 0 w 425"/>
                <a:gd name="T9" fmla="*/ 25 h 720"/>
                <a:gd name="T10" fmla="*/ 10 w 425"/>
                <a:gd name="T11" fmla="*/ 5 h 720"/>
                <a:gd name="T12" fmla="*/ 30 w 425"/>
                <a:gd name="T13" fmla="*/ 0 h 720"/>
                <a:gd name="T14" fmla="*/ 405 w 425"/>
                <a:gd name="T15" fmla="*/ 100 h 720"/>
                <a:gd name="T16" fmla="*/ 425 w 425"/>
                <a:gd name="T17" fmla="*/ 125 h 720"/>
                <a:gd name="T18" fmla="*/ 425 w 425"/>
                <a:gd name="T19" fmla="*/ 695 h 720"/>
                <a:gd name="T20" fmla="*/ 415 w 425"/>
                <a:gd name="T21" fmla="*/ 715 h 720"/>
                <a:gd name="T22" fmla="*/ 400 w 425"/>
                <a:gd name="T23" fmla="*/ 720 h 720"/>
                <a:gd name="T24" fmla="*/ 50 w 425"/>
                <a:gd name="T25" fmla="*/ 575 h 720"/>
                <a:gd name="T26" fmla="*/ 375 w 425"/>
                <a:gd name="T27" fmla="*/ 660 h 720"/>
                <a:gd name="T28" fmla="*/ 375 w 425"/>
                <a:gd name="T29" fmla="*/ 145 h 720"/>
                <a:gd name="T30" fmla="*/ 50 w 425"/>
                <a:gd name="T31" fmla="*/ 55 h 720"/>
                <a:gd name="T32" fmla="*/ 50 w 425"/>
                <a:gd name="T33" fmla="*/ 5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0">
                  <a:moveTo>
                    <a:pt x="400" y="720"/>
                  </a:moveTo>
                  <a:cubicBezTo>
                    <a:pt x="395" y="720"/>
                    <a:pt x="395" y="720"/>
                    <a:pt x="395" y="720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10" y="620"/>
                    <a:pt x="0" y="610"/>
                    <a:pt x="0" y="59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5"/>
                    <a:pt x="5" y="10"/>
                    <a:pt x="10" y="5"/>
                  </a:cubicBezTo>
                  <a:cubicBezTo>
                    <a:pt x="15" y="0"/>
                    <a:pt x="25" y="0"/>
                    <a:pt x="30" y="0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15" y="105"/>
                    <a:pt x="425" y="115"/>
                    <a:pt x="425" y="125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5" y="705"/>
                    <a:pt x="420" y="710"/>
                    <a:pt x="415" y="715"/>
                  </a:cubicBezTo>
                  <a:cubicBezTo>
                    <a:pt x="410" y="720"/>
                    <a:pt x="405" y="720"/>
                    <a:pt x="400" y="720"/>
                  </a:cubicBezTo>
                  <a:close/>
                  <a:moveTo>
                    <a:pt x="50" y="575"/>
                  </a:moveTo>
                  <a:cubicBezTo>
                    <a:pt x="375" y="660"/>
                    <a:pt x="375" y="660"/>
                    <a:pt x="375" y="660"/>
                  </a:cubicBezTo>
                  <a:cubicBezTo>
                    <a:pt x="375" y="145"/>
                    <a:pt x="375" y="145"/>
                    <a:pt x="375" y="14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75"/>
                    <a:pt x="50" y="575"/>
                    <a:pt x="50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4"/>
            <p:cNvSpPr>
              <a:spLocks noEditPoints="true"/>
            </p:cNvSpPr>
            <p:nvPr/>
          </p:nvSpPr>
          <p:spPr bwMode="auto">
            <a:xfrm>
              <a:off x="2239" y="1420"/>
              <a:ext cx="255" cy="254"/>
            </a:xfrm>
            <a:custGeom>
              <a:avLst/>
              <a:gdLst>
                <a:gd name="T0" fmla="*/ 320 w 720"/>
                <a:gd name="T1" fmla="*/ 720 h 720"/>
                <a:gd name="T2" fmla="*/ 305 w 720"/>
                <a:gd name="T3" fmla="*/ 715 h 720"/>
                <a:gd name="T4" fmla="*/ 295 w 720"/>
                <a:gd name="T5" fmla="*/ 695 h 720"/>
                <a:gd name="T6" fmla="*/ 295 w 720"/>
                <a:gd name="T7" fmla="*/ 125 h 720"/>
                <a:gd name="T8" fmla="*/ 315 w 720"/>
                <a:gd name="T9" fmla="*/ 100 h 720"/>
                <a:gd name="T10" fmla="*/ 690 w 720"/>
                <a:gd name="T11" fmla="*/ 0 h 720"/>
                <a:gd name="T12" fmla="*/ 710 w 720"/>
                <a:gd name="T13" fmla="*/ 5 h 720"/>
                <a:gd name="T14" fmla="*/ 720 w 720"/>
                <a:gd name="T15" fmla="*/ 25 h 720"/>
                <a:gd name="T16" fmla="*/ 720 w 720"/>
                <a:gd name="T17" fmla="*/ 595 h 720"/>
                <a:gd name="T18" fmla="*/ 700 w 720"/>
                <a:gd name="T19" fmla="*/ 620 h 720"/>
                <a:gd name="T20" fmla="*/ 325 w 720"/>
                <a:gd name="T21" fmla="*/ 720 h 720"/>
                <a:gd name="T22" fmla="*/ 320 w 720"/>
                <a:gd name="T23" fmla="*/ 720 h 720"/>
                <a:gd name="T24" fmla="*/ 345 w 720"/>
                <a:gd name="T25" fmla="*/ 145 h 720"/>
                <a:gd name="T26" fmla="*/ 345 w 720"/>
                <a:gd name="T27" fmla="*/ 665 h 720"/>
                <a:gd name="T28" fmla="*/ 670 w 720"/>
                <a:gd name="T29" fmla="*/ 580 h 720"/>
                <a:gd name="T30" fmla="*/ 670 w 720"/>
                <a:gd name="T31" fmla="*/ 55 h 720"/>
                <a:gd name="T32" fmla="*/ 345 w 720"/>
                <a:gd name="T33" fmla="*/ 145 h 720"/>
                <a:gd name="T34" fmla="*/ 135 w 720"/>
                <a:gd name="T35" fmla="*/ 225 h 720"/>
                <a:gd name="T36" fmla="*/ 165 w 720"/>
                <a:gd name="T37" fmla="*/ 320 h 720"/>
                <a:gd name="T38" fmla="*/ 265 w 720"/>
                <a:gd name="T39" fmla="*/ 320 h 720"/>
                <a:gd name="T40" fmla="*/ 180 w 720"/>
                <a:gd name="T41" fmla="*/ 380 h 720"/>
                <a:gd name="T42" fmla="*/ 215 w 720"/>
                <a:gd name="T43" fmla="*/ 475 h 720"/>
                <a:gd name="T44" fmla="*/ 135 w 720"/>
                <a:gd name="T45" fmla="*/ 415 h 720"/>
                <a:gd name="T46" fmla="*/ 50 w 720"/>
                <a:gd name="T47" fmla="*/ 475 h 720"/>
                <a:gd name="T48" fmla="*/ 85 w 720"/>
                <a:gd name="T49" fmla="*/ 380 h 720"/>
                <a:gd name="T50" fmla="*/ 0 w 720"/>
                <a:gd name="T51" fmla="*/ 320 h 720"/>
                <a:gd name="T52" fmla="*/ 100 w 720"/>
                <a:gd name="T53" fmla="*/ 320 h 720"/>
                <a:gd name="T54" fmla="*/ 135 w 720"/>
                <a:gd name="T55" fmla="*/ 22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0" h="720">
                  <a:moveTo>
                    <a:pt x="320" y="720"/>
                  </a:moveTo>
                  <a:cubicBezTo>
                    <a:pt x="315" y="720"/>
                    <a:pt x="310" y="720"/>
                    <a:pt x="305" y="715"/>
                  </a:cubicBezTo>
                  <a:cubicBezTo>
                    <a:pt x="300" y="710"/>
                    <a:pt x="295" y="705"/>
                    <a:pt x="295" y="695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5" y="115"/>
                    <a:pt x="305" y="105"/>
                    <a:pt x="315" y="10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700" y="0"/>
                    <a:pt x="705" y="0"/>
                    <a:pt x="710" y="5"/>
                  </a:cubicBezTo>
                  <a:cubicBezTo>
                    <a:pt x="715" y="10"/>
                    <a:pt x="720" y="15"/>
                    <a:pt x="720" y="25"/>
                  </a:cubicBezTo>
                  <a:cubicBezTo>
                    <a:pt x="720" y="595"/>
                    <a:pt x="720" y="595"/>
                    <a:pt x="720" y="595"/>
                  </a:cubicBezTo>
                  <a:cubicBezTo>
                    <a:pt x="720" y="605"/>
                    <a:pt x="710" y="615"/>
                    <a:pt x="700" y="620"/>
                  </a:cubicBezTo>
                  <a:cubicBezTo>
                    <a:pt x="325" y="720"/>
                    <a:pt x="325" y="720"/>
                    <a:pt x="325" y="720"/>
                  </a:cubicBezTo>
                  <a:lnTo>
                    <a:pt x="320" y="720"/>
                  </a:lnTo>
                  <a:close/>
                  <a:moveTo>
                    <a:pt x="345" y="145"/>
                  </a:moveTo>
                  <a:cubicBezTo>
                    <a:pt x="345" y="665"/>
                    <a:pt x="345" y="665"/>
                    <a:pt x="345" y="665"/>
                  </a:cubicBezTo>
                  <a:cubicBezTo>
                    <a:pt x="670" y="580"/>
                    <a:pt x="670" y="580"/>
                    <a:pt x="670" y="580"/>
                  </a:cubicBezTo>
                  <a:cubicBezTo>
                    <a:pt x="670" y="55"/>
                    <a:pt x="670" y="55"/>
                    <a:pt x="670" y="55"/>
                  </a:cubicBezTo>
                  <a:lnTo>
                    <a:pt x="345" y="145"/>
                  </a:lnTo>
                  <a:close/>
                  <a:moveTo>
                    <a:pt x="135" y="225"/>
                  </a:moveTo>
                  <a:cubicBezTo>
                    <a:pt x="165" y="320"/>
                    <a:pt x="165" y="320"/>
                    <a:pt x="165" y="320"/>
                  </a:cubicBezTo>
                  <a:cubicBezTo>
                    <a:pt x="265" y="320"/>
                    <a:pt x="265" y="320"/>
                    <a:pt x="265" y="320"/>
                  </a:cubicBezTo>
                  <a:cubicBezTo>
                    <a:pt x="180" y="380"/>
                    <a:pt x="180" y="380"/>
                    <a:pt x="180" y="380"/>
                  </a:cubicBezTo>
                  <a:cubicBezTo>
                    <a:pt x="215" y="475"/>
                    <a:pt x="215" y="475"/>
                    <a:pt x="215" y="475"/>
                  </a:cubicBezTo>
                  <a:cubicBezTo>
                    <a:pt x="135" y="415"/>
                    <a:pt x="135" y="415"/>
                    <a:pt x="135" y="415"/>
                  </a:cubicBezTo>
                  <a:cubicBezTo>
                    <a:pt x="50" y="475"/>
                    <a:pt x="50" y="475"/>
                    <a:pt x="50" y="475"/>
                  </a:cubicBezTo>
                  <a:cubicBezTo>
                    <a:pt x="85" y="380"/>
                    <a:pt x="85" y="380"/>
                    <a:pt x="85" y="3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00" y="320"/>
                    <a:pt x="100" y="320"/>
                    <a:pt x="100" y="320"/>
                  </a:cubicBezTo>
                  <a:lnTo>
                    <a:pt x="13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5"/>
            <p:cNvSpPr>
              <a:spLocks noEditPoints="true"/>
            </p:cNvSpPr>
            <p:nvPr/>
          </p:nvSpPr>
          <p:spPr bwMode="auto">
            <a:xfrm>
              <a:off x="2382" y="1483"/>
              <a:ext cx="80" cy="132"/>
            </a:xfrm>
            <a:custGeom>
              <a:avLst/>
              <a:gdLst>
                <a:gd name="T0" fmla="*/ 30 w 225"/>
                <a:gd name="T1" fmla="*/ 100 h 375"/>
                <a:gd name="T2" fmla="*/ 5 w 225"/>
                <a:gd name="T3" fmla="*/ 80 h 375"/>
                <a:gd name="T4" fmla="*/ 20 w 225"/>
                <a:gd name="T5" fmla="*/ 50 h 375"/>
                <a:gd name="T6" fmla="*/ 185 w 225"/>
                <a:gd name="T7" fmla="*/ 5 h 375"/>
                <a:gd name="T8" fmla="*/ 215 w 225"/>
                <a:gd name="T9" fmla="*/ 25 h 375"/>
                <a:gd name="T10" fmla="*/ 195 w 225"/>
                <a:gd name="T11" fmla="*/ 55 h 375"/>
                <a:gd name="T12" fmla="*/ 30 w 225"/>
                <a:gd name="T13" fmla="*/ 100 h 375"/>
                <a:gd name="T14" fmla="*/ 30 w 225"/>
                <a:gd name="T15" fmla="*/ 100 h 375"/>
                <a:gd name="T16" fmla="*/ 30 w 225"/>
                <a:gd name="T17" fmla="*/ 235 h 375"/>
                <a:gd name="T18" fmla="*/ 5 w 225"/>
                <a:gd name="T19" fmla="*/ 215 h 375"/>
                <a:gd name="T20" fmla="*/ 25 w 225"/>
                <a:gd name="T21" fmla="*/ 185 h 375"/>
                <a:gd name="T22" fmla="*/ 190 w 225"/>
                <a:gd name="T23" fmla="*/ 140 h 375"/>
                <a:gd name="T24" fmla="*/ 220 w 225"/>
                <a:gd name="T25" fmla="*/ 160 h 375"/>
                <a:gd name="T26" fmla="*/ 200 w 225"/>
                <a:gd name="T27" fmla="*/ 190 h 375"/>
                <a:gd name="T28" fmla="*/ 35 w 225"/>
                <a:gd name="T29" fmla="*/ 235 h 375"/>
                <a:gd name="T30" fmla="*/ 30 w 225"/>
                <a:gd name="T31" fmla="*/ 235 h 375"/>
                <a:gd name="T32" fmla="*/ 30 w 225"/>
                <a:gd name="T33" fmla="*/ 375 h 375"/>
                <a:gd name="T34" fmla="*/ 5 w 225"/>
                <a:gd name="T35" fmla="*/ 355 h 375"/>
                <a:gd name="T36" fmla="*/ 25 w 225"/>
                <a:gd name="T37" fmla="*/ 325 h 375"/>
                <a:gd name="T38" fmla="*/ 190 w 225"/>
                <a:gd name="T39" fmla="*/ 280 h 375"/>
                <a:gd name="T40" fmla="*/ 220 w 225"/>
                <a:gd name="T41" fmla="*/ 300 h 375"/>
                <a:gd name="T42" fmla="*/ 200 w 225"/>
                <a:gd name="T43" fmla="*/ 330 h 375"/>
                <a:gd name="T44" fmla="*/ 35 w 225"/>
                <a:gd name="T45" fmla="*/ 375 h 375"/>
                <a:gd name="T46" fmla="*/ 30 w 225"/>
                <a:gd name="T4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" h="375">
                  <a:moveTo>
                    <a:pt x="30" y="100"/>
                  </a:moveTo>
                  <a:cubicBezTo>
                    <a:pt x="20" y="100"/>
                    <a:pt x="10" y="95"/>
                    <a:pt x="5" y="80"/>
                  </a:cubicBezTo>
                  <a:cubicBezTo>
                    <a:pt x="0" y="65"/>
                    <a:pt x="10" y="55"/>
                    <a:pt x="20" y="50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200" y="0"/>
                    <a:pt x="210" y="10"/>
                    <a:pt x="215" y="25"/>
                  </a:cubicBezTo>
                  <a:cubicBezTo>
                    <a:pt x="220" y="40"/>
                    <a:pt x="210" y="50"/>
                    <a:pt x="195" y="5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5" y="100"/>
                    <a:pt x="30" y="100"/>
                    <a:pt x="30" y="100"/>
                  </a:cubicBezTo>
                  <a:close/>
                  <a:moveTo>
                    <a:pt x="30" y="235"/>
                  </a:moveTo>
                  <a:cubicBezTo>
                    <a:pt x="15" y="235"/>
                    <a:pt x="5" y="230"/>
                    <a:pt x="5" y="215"/>
                  </a:cubicBezTo>
                  <a:cubicBezTo>
                    <a:pt x="0" y="200"/>
                    <a:pt x="10" y="190"/>
                    <a:pt x="25" y="185"/>
                  </a:cubicBezTo>
                  <a:cubicBezTo>
                    <a:pt x="190" y="140"/>
                    <a:pt x="190" y="140"/>
                    <a:pt x="190" y="140"/>
                  </a:cubicBezTo>
                  <a:cubicBezTo>
                    <a:pt x="205" y="135"/>
                    <a:pt x="215" y="145"/>
                    <a:pt x="220" y="160"/>
                  </a:cubicBezTo>
                  <a:cubicBezTo>
                    <a:pt x="225" y="175"/>
                    <a:pt x="215" y="185"/>
                    <a:pt x="200" y="190"/>
                  </a:cubicBezTo>
                  <a:cubicBezTo>
                    <a:pt x="35" y="235"/>
                    <a:pt x="35" y="235"/>
                    <a:pt x="35" y="235"/>
                  </a:cubicBezTo>
                  <a:lnTo>
                    <a:pt x="30" y="235"/>
                  </a:lnTo>
                  <a:close/>
                  <a:moveTo>
                    <a:pt x="30" y="375"/>
                  </a:moveTo>
                  <a:cubicBezTo>
                    <a:pt x="20" y="375"/>
                    <a:pt x="10" y="370"/>
                    <a:pt x="5" y="355"/>
                  </a:cubicBezTo>
                  <a:cubicBezTo>
                    <a:pt x="0" y="340"/>
                    <a:pt x="10" y="330"/>
                    <a:pt x="25" y="325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205" y="275"/>
                    <a:pt x="215" y="285"/>
                    <a:pt x="220" y="300"/>
                  </a:cubicBezTo>
                  <a:cubicBezTo>
                    <a:pt x="225" y="315"/>
                    <a:pt x="215" y="325"/>
                    <a:pt x="200" y="330"/>
                  </a:cubicBezTo>
                  <a:cubicBezTo>
                    <a:pt x="35" y="375"/>
                    <a:pt x="35" y="375"/>
                    <a:pt x="35" y="375"/>
                  </a:cubicBezTo>
                  <a:cubicBezTo>
                    <a:pt x="35" y="370"/>
                    <a:pt x="30" y="375"/>
                    <a:pt x="30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true">
            <a:spLocks noChangeArrowheads="true"/>
          </p:cNvSpPr>
          <p:nvPr/>
        </p:nvSpPr>
        <p:spPr bwMode="auto">
          <a:xfrm>
            <a:off x="1048977" y="261202"/>
            <a:ext cx="2925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lvl="0" algn="l" defTabSz="913130">
              <a:defRPr/>
            </a:pPr>
            <a:r>
              <a:rPr lang="en-US" altLang="zh-CN" sz="24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en-US" altLang="en-US" sz="24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Dynamic Vision Sensor</a:t>
            </a:r>
            <a:endParaRPr lang="zh-CN" altLang="en-US" sz="24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8730" y="1297592"/>
            <a:ext cx="6923199" cy="2214168"/>
            <a:chOff x="377825" y="3774234"/>
            <a:chExt cx="5822136" cy="443828"/>
          </a:xfrm>
        </p:grpSpPr>
        <p:sp>
          <p:nvSpPr>
            <p:cNvPr id="22" name="文本框 21"/>
            <p:cNvSpPr txBox="true"/>
            <p:nvPr/>
          </p:nvSpPr>
          <p:spPr>
            <a:xfrm>
              <a:off x="377825" y="3774234"/>
              <a:ext cx="5822136" cy="7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We are using the </a:t>
              </a:r>
              <a:r>
                <a:rPr lang="en-US" altLang="zh-CN" sz="2000" b="1" dirty="0" err="1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Celex</a:t>
              </a:r>
              <a:r>
                <a:rPr lang="en-US" altLang="zh-CN" sz="20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IV</a:t>
              </a:r>
              <a:r>
                <a:rPr lang="en-US" altLang="en-US" sz="20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made by CelexPixel Technology</a:t>
              </a:r>
              <a:endParaRPr lang="en-US" altLang="en-US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75441" y="3875020"/>
              <a:ext cx="3953122" cy="343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 dirty="0">
                  <a:sym typeface="+mn-ea"/>
                </a:rPr>
                <a:t>Each pixel works independently</a:t>
              </a:r>
              <a:endParaRPr lang="en-US" altLang="zh-CN" sz="18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ym typeface="+mn-ea"/>
                </a:rPr>
                <a:t>N</a:t>
              </a:r>
              <a:r>
                <a:rPr lang="zh-CN" altLang="en-US" sz="1800" b="1" dirty="0">
                  <a:sym typeface="+mn-ea"/>
                </a:rPr>
                <a:t>o frame rate limit</a:t>
              </a:r>
              <a:r>
                <a:rPr lang="en-US" altLang="zh-CN" sz="1800" b="1" dirty="0" err="1">
                  <a:sym typeface="+mn-ea"/>
                </a:rPr>
                <a:t>ation</a:t>
              </a:r>
              <a:endParaRPr lang="en-US" altLang="zh-CN" sz="18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 dirty="0">
                  <a:sym typeface="+mn-ea"/>
                </a:rPr>
                <a:t>Low power consumption</a:t>
              </a:r>
              <a:endParaRPr lang="en-US" altLang="zh-CN" sz="1800" b="1" dirty="0">
                <a:solidFill>
                  <a:schemeClr val="accent2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800" b="1" dirty="0"/>
                <a:t>Low system costs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278203" y="1800395"/>
            <a:ext cx="3780312" cy="2376196"/>
          </a:xfrm>
          <a:prstGeom prst="rect">
            <a:avLst/>
          </a:prstGeom>
        </p:spPr>
      </p:pic>
    </p:spTree>
  </p:cSld>
  <p:clrMapOvr>
    <a:masterClrMapping/>
  </p:clrMapOvr>
  <p:transition spd="slow" advTm="7904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79003" y="176331"/>
            <a:ext cx="669975" cy="6699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>
            <a:grpSpLocks noChangeAspect="true"/>
          </p:cNvGrpSpPr>
          <p:nvPr/>
        </p:nvGrpSpPr>
        <p:grpSpPr bwMode="auto">
          <a:xfrm>
            <a:off x="514723" y="338581"/>
            <a:ext cx="384918" cy="345475"/>
            <a:chOff x="2211" y="1420"/>
            <a:chExt cx="283" cy="254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true"/>
            </p:cNvSpPr>
            <p:nvPr/>
          </p:nvSpPr>
          <p:spPr bwMode="auto">
            <a:xfrm>
              <a:off x="2211" y="1420"/>
              <a:ext cx="150" cy="254"/>
            </a:xfrm>
            <a:custGeom>
              <a:avLst/>
              <a:gdLst>
                <a:gd name="T0" fmla="*/ 400 w 425"/>
                <a:gd name="T1" fmla="*/ 720 h 720"/>
                <a:gd name="T2" fmla="*/ 395 w 425"/>
                <a:gd name="T3" fmla="*/ 720 h 720"/>
                <a:gd name="T4" fmla="*/ 20 w 425"/>
                <a:gd name="T5" fmla="*/ 620 h 720"/>
                <a:gd name="T6" fmla="*/ 0 w 425"/>
                <a:gd name="T7" fmla="*/ 595 h 720"/>
                <a:gd name="T8" fmla="*/ 0 w 425"/>
                <a:gd name="T9" fmla="*/ 25 h 720"/>
                <a:gd name="T10" fmla="*/ 10 w 425"/>
                <a:gd name="T11" fmla="*/ 5 h 720"/>
                <a:gd name="T12" fmla="*/ 30 w 425"/>
                <a:gd name="T13" fmla="*/ 0 h 720"/>
                <a:gd name="T14" fmla="*/ 405 w 425"/>
                <a:gd name="T15" fmla="*/ 100 h 720"/>
                <a:gd name="T16" fmla="*/ 425 w 425"/>
                <a:gd name="T17" fmla="*/ 125 h 720"/>
                <a:gd name="T18" fmla="*/ 425 w 425"/>
                <a:gd name="T19" fmla="*/ 695 h 720"/>
                <a:gd name="T20" fmla="*/ 415 w 425"/>
                <a:gd name="T21" fmla="*/ 715 h 720"/>
                <a:gd name="T22" fmla="*/ 400 w 425"/>
                <a:gd name="T23" fmla="*/ 720 h 720"/>
                <a:gd name="T24" fmla="*/ 50 w 425"/>
                <a:gd name="T25" fmla="*/ 575 h 720"/>
                <a:gd name="T26" fmla="*/ 375 w 425"/>
                <a:gd name="T27" fmla="*/ 660 h 720"/>
                <a:gd name="T28" fmla="*/ 375 w 425"/>
                <a:gd name="T29" fmla="*/ 145 h 720"/>
                <a:gd name="T30" fmla="*/ 50 w 425"/>
                <a:gd name="T31" fmla="*/ 55 h 720"/>
                <a:gd name="T32" fmla="*/ 50 w 425"/>
                <a:gd name="T33" fmla="*/ 5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0">
                  <a:moveTo>
                    <a:pt x="400" y="720"/>
                  </a:moveTo>
                  <a:cubicBezTo>
                    <a:pt x="395" y="720"/>
                    <a:pt x="395" y="720"/>
                    <a:pt x="395" y="720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10" y="620"/>
                    <a:pt x="0" y="610"/>
                    <a:pt x="0" y="59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5"/>
                    <a:pt x="5" y="10"/>
                    <a:pt x="10" y="5"/>
                  </a:cubicBezTo>
                  <a:cubicBezTo>
                    <a:pt x="15" y="0"/>
                    <a:pt x="25" y="0"/>
                    <a:pt x="30" y="0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15" y="105"/>
                    <a:pt x="425" y="115"/>
                    <a:pt x="425" y="125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5" y="705"/>
                    <a:pt x="420" y="710"/>
                    <a:pt x="415" y="715"/>
                  </a:cubicBezTo>
                  <a:cubicBezTo>
                    <a:pt x="410" y="720"/>
                    <a:pt x="405" y="720"/>
                    <a:pt x="400" y="720"/>
                  </a:cubicBezTo>
                  <a:close/>
                  <a:moveTo>
                    <a:pt x="50" y="575"/>
                  </a:moveTo>
                  <a:cubicBezTo>
                    <a:pt x="375" y="660"/>
                    <a:pt x="375" y="660"/>
                    <a:pt x="375" y="660"/>
                  </a:cubicBezTo>
                  <a:cubicBezTo>
                    <a:pt x="375" y="145"/>
                    <a:pt x="375" y="145"/>
                    <a:pt x="375" y="14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75"/>
                    <a:pt x="50" y="575"/>
                    <a:pt x="50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4"/>
            <p:cNvSpPr>
              <a:spLocks noEditPoints="true"/>
            </p:cNvSpPr>
            <p:nvPr/>
          </p:nvSpPr>
          <p:spPr bwMode="auto">
            <a:xfrm>
              <a:off x="2239" y="1420"/>
              <a:ext cx="255" cy="254"/>
            </a:xfrm>
            <a:custGeom>
              <a:avLst/>
              <a:gdLst>
                <a:gd name="T0" fmla="*/ 320 w 720"/>
                <a:gd name="T1" fmla="*/ 720 h 720"/>
                <a:gd name="T2" fmla="*/ 305 w 720"/>
                <a:gd name="T3" fmla="*/ 715 h 720"/>
                <a:gd name="T4" fmla="*/ 295 w 720"/>
                <a:gd name="T5" fmla="*/ 695 h 720"/>
                <a:gd name="T6" fmla="*/ 295 w 720"/>
                <a:gd name="T7" fmla="*/ 125 h 720"/>
                <a:gd name="T8" fmla="*/ 315 w 720"/>
                <a:gd name="T9" fmla="*/ 100 h 720"/>
                <a:gd name="T10" fmla="*/ 690 w 720"/>
                <a:gd name="T11" fmla="*/ 0 h 720"/>
                <a:gd name="T12" fmla="*/ 710 w 720"/>
                <a:gd name="T13" fmla="*/ 5 h 720"/>
                <a:gd name="T14" fmla="*/ 720 w 720"/>
                <a:gd name="T15" fmla="*/ 25 h 720"/>
                <a:gd name="T16" fmla="*/ 720 w 720"/>
                <a:gd name="T17" fmla="*/ 595 h 720"/>
                <a:gd name="T18" fmla="*/ 700 w 720"/>
                <a:gd name="T19" fmla="*/ 620 h 720"/>
                <a:gd name="T20" fmla="*/ 325 w 720"/>
                <a:gd name="T21" fmla="*/ 720 h 720"/>
                <a:gd name="T22" fmla="*/ 320 w 720"/>
                <a:gd name="T23" fmla="*/ 720 h 720"/>
                <a:gd name="T24" fmla="*/ 345 w 720"/>
                <a:gd name="T25" fmla="*/ 145 h 720"/>
                <a:gd name="T26" fmla="*/ 345 w 720"/>
                <a:gd name="T27" fmla="*/ 665 h 720"/>
                <a:gd name="T28" fmla="*/ 670 w 720"/>
                <a:gd name="T29" fmla="*/ 580 h 720"/>
                <a:gd name="T30" fmla="*/ 670 w 720"/>
                <a:gd name="T31" fmla="*/ 55 h 720"/>
                <a:gd name="T32" fmla="*/ 345 w 720"/>
                <a:gd name="T33" fmla="*/ 145 h 720"/>
                <a:gd name="T34" fmla="*/ 135 w 720"/>
                <a:gd name="T35" fmla="*/ 225 h 720"/>
                <a:gd name="T36" fmla="*/ 165 w 720"/>
                <a:gd name="T37" fmla="*/ 320 h 720"/>
                <a:gd name="T38" fmla="*/ 265 w 720"/>
                <a:gd name="T39" fmla="*/ 320 h 720"/>
                <a:gd name="T40" fmla="*/ 180 w 720"/>
                <a:gd name="T41" fmla="*/ 380 h 720"/>
                <a:gd name="T42" fmla="*/ 215 w 720"/>
                <a:gd name="T43" fmla="*/ 475 h 720"/>
                <a:gd name="T44" fmla="*/ 135 w 720"/>
                <a:gd name="T45" fmla="*/ 415 h 720"/>
                <a:gd name="T46" fmla="*/ 50 w 720"/>
                <a:gd name="T47" fmla="*/ 475 h 720"/>
                <a:gd name="T48" fmla="*/ 85 w 720"/>
                <a:gd name="T49" fmla="*/ 380 h 720"/>
                <a:gd name="T50" fmla="*/ 0 w 720"/>
                <a:gd name="T51" fmla="*/ 320 h 720"/>
                <a:gd name="T52" fmla="*/ 100 w 720"/>
                <a:gd name="T53" fmla="*/ 320 h 720"/>
                <a:gd name="T54" fmla="*/ 135 w 720"/>
                <a:gd name="T55" fmla="*/ 22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0" h="720">
                  <a:moveTo>
                    <a:pt x="320" y="720"/>
                  </a:moveTo>
                  <a:cubicBezTo>
                    <a:pt x="315" y="720"/>
                    <a:pt x="310" y="720"/>
                    <a:pt x="305" y="715"/>
                  </a:cubicBezTo>
                  <a:cubicBezTo>
                    <a:pt x="300" y="710"/>
                    <a:pt x="295" y="705"/>
                    <a:pt x="295" y="695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5" y="115"/>
                    <a:pt x="305" y="105"/>
                    <a:pt x="315" y="10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700" y="0"/>
                    <a:pt x="705" y="0"/>
                    <a:pt x="710" y="5"/>
                  </a:cubicBezTo>
                  <a:cubicBezTo>
                    <a:pt x="715" y="10"/>
                    <a:pt x="720" y="15"/>
                    <a:pt x="720" y="25"/>
                  </a:cubicBezTo>
                  <a:cubicBezTo>
                    <a:pt x="720" y="595"/>
                    <a:pt x="720" y="595"/>
                    <a:pt x="720" y="595"/>
                  </a:cubicBezTo>
                  <a:cubicBezTo>
                    <a:pt x="720" y="605"/>
                    <a:pt x="710" y="615"/>
                    <a:pt x="700" y="620"/>
                  </a:cubicBezTo>
                  <a:cubicBezTo>
                    <a:pt x="325" y="720"/>
                    <a:pt x="325" y="720"/>
                    <a:pt x="325" y="720"/>
                  </a:cubicBezTo>
                  <a:lnTo>
                    <a:pt x="320" y="720"/>
                  </a:lnTo>
                  <a:close/>
                  <a:moveTo>
                    <a:pt x="345" y="145"/>
                  </a:moveTo>
                  <a:cubicBezTo>
                    <a:pt x="345" y="665"/>
                    <a:pt x="345" y="665"/>
                    <a:pt x="345" y="665"/>
                  </a:cubicBezTo>
                  <a:cubicBezTo>
                    <a:pt x="670" y="580"/>
                    <a:pt x="670" y="580"/>
                    <a:pt x="670" y="580"/>
                  </a:cubicBezTo>
                  <a:cubicBezTo>
                    <a:pt x="670" y="55"/>
                    <a:pt x="670" y="55"/>
                    <a:pt x="670" y="55"/>
                  </a:cubicBezTo>
                  <a:lnTo>
                    <a:pt x="345" y="145"/>
                  </a:lnTo>
                  <a:close/>
                  <a:moveTo>
                    <a:pt x="135" y="225"/>
                  </a:moveTo>
                  <a:cubicBezTo>
                    <a:pt x="165" y="320"/>
                    <a:pt x="165" y="320"/>
                    <a:pt x="165" y="320"/>
                  </a:cubicBezTo>
                  <a:cubicBezTo>
                    <a:pt x="265" y="320"/>
                    <a:pt x="265" y="320"/>
                    <a:pt x="265" y="320"/>
                  </a:cubicBezTo>
                  <a:cubicBezTo>
                    <a:pt x="180" y="380"/>
                    <a:pt x="180" y="380"/>
                    <a:pt x="180" y="380"/>
                  </a:cubicBezTo>
                  <a:cubicBezTo>
                    <a:pt x="215" y="475"/>
                    <a:pt x="215" y="475"/>
                    <a:pt x="215" y="475"/>
                  </a:cubicBezTo>
                  <a:cubicBezTo>
                    <a:pt x="135" y="415"/>
                    <a:pt x="135" y="415"/>
                    <a:pt x="135" y="415"/>
                  </a:cubicBezTo>
                  <a:cubicBezTo>
                    <a:pt x="50" y="475"/>
                    <a:pt x="50" y="475"/>
                    <a:pt x="50" y="475"/>
                  </a:cubicBezTo>
                  <a:cubicBezTo>
                    <a:pt x="85" y="380"/>
                    <a:pt x="85" y="380"/>
                    <a:pt x="85" y="3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00" y="320"/>
                    <a:pt x="100" y="320"/>
                    <a:pt x="100" y="320"/>
                  </a:cubicBezTo>
                  <a:lnTo>
                    <a:pt x="13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5"/>
            <p:cNvSpPr>
              <a:spLocks noEditPoints="true"/>
            </p:cNvSpPr>
            <p:nvPr/>
          </p:nvSpPr>
          <p:spPr bwMode="auto">
            <a:xfrm>
              <a:off x="2382" y="1483"/>
              <a:ext cx="80" cy="132"/>
            </a:xfrm>
            <a:custGeom>
              <a:avLst/>
              <a:gdLst>
                <a:gd name="T0" fmla="*/ 30 w 225"/>
                <a:gd name="T1" fmla="*/ 100 h 375"/>
                <a:gd name="T2" fmla="*/ 5 w 225"/>
                <a:gd name="T3" fmla="*/ 80 h 375"/>
                <a:gd name="T4" fmla="*/ 20 w 225"/>
                <a:gd name="T5" fmla="*/ 50 h 375"/>
                <a:gd name="T6" fmla="*/ 185 w 225"/>
                <a:gd name="T7" fmla="*/ 5 h 375"/>
                <a:gd name="T8" fmla="*/ 215 w 225"/>
                <a:gd name="T9" fmla="*/ 25 h 375"/>
                <a:gd name="T10" fmla="*/ 195 w 225"/>
                <a:gd name="T11" fmla="*/ 55 h 375"/>
                <a:gd name="T12" fmla="*/ 30 w 225"/>
                <a:gd name="T13" fmla="*/ 100 h 375"/>
                <a:gd name="T14" fmla="*/ 30 w 225"/>
                <a:gd name="T15" fmla="*/ 100 h 375"/>
                <a:gd name="T16" fmla="*/ 30 w 225"/>
                <a:gd name="T17" fmla="*/ 235 h 375"/>
                <a:gd name="T18" fmla="*/ 5 w 225"/>
                <a:gd name="T19" fmla="*/ 215 h 375"/>
                <a:gd name="T20" fmla="*/ 25 w 225"/>
                <a:gd name="T21" fmla="*/ 185 h 375"/>
                <a:gd name="T22" fmla="*/ 190 w 225"/>
                <a:gd name="T23" fmla="*/ 140 h 375"/>
                <a:gd name="T24" fmla="*/ 220 w 225"/>
                <a:gd name="T25" fmla="*/ 160 h 375"/>
                <a:gd name="T26" fmla="*/ 200 w 225"/>
                <a:gd name="T27" fmla="*/ 190 h 375"/>
                <a:gd name="T28" fmla="*/ 35 w 225"/>
                <a:gd name="T29" fmla="*/ 235 h 375"/>
                <a:gd name="T30" fmla="*/ 30 w 225"/>
                <a:gd name="T31" fmla="*/ 235 h 375"/>
                <a:gd name="T32" fmla="*/ 30 w 225"/>
                <a:gd name="T33" fmla="*/ 375 h 375"/>
                <a:gd name="T34" fmla="*/ 5 w 225"/>
                <a:gd name="T35" fmla="*/ 355 h 375"/>
                <a:gd name="T36" fmla="*/ 25 w 225"/>
                <a:gd name="T37" fmla="*/ 325 h 375"/>
                <a:gd name="T38" fmla="*/ 190 w 225"/>
                <a:gd name="T39" fmla="*/ 280 h 375"/>
                <a:gd name="T40" fmla="*/ 220 w 225"/>
                <a:gd name="T41" fmla="*/ 300 h 375"/>
                <a:gd name="T42" fmla="*/ 200 w 225"/>
                <a:gd name="T43" fmla="*/ 330 h 375"/>
                <a:gd name="T44" fmla="*/ 35 w 225"/>
                <a:gd name="T45" fmla="*/ 375 h 375"/>
                <a:gd name="T46" fmla="*/ 30 w 225"/>
                <a:gd name="T4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" h="375">
                  <a:moveTo>
                    <a:pt x="30" y="100"/>
                  </a:moveTo>
                  <a:cubicBezTo>
                    <a:pt x="20" y="100"/>
                    <a:pt x="10" y="95"/>
                    <a:pt x="5" y="80"/>
                  </a:cubicBezTo>
                  <a:cubicBezTo>
                    <a:pt x="0" y="65"/>
                    <a:pt x="10" y="55"/>
                    <a:pt x="20" y="50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200" y="0"/>
                    <a:pt x="210" y="10"/>
                    <a:pt x="215" y="25"/>
                  </a:cubicBezTo>
                  <a:cubicBezTo>
                    <a:pt x="220" y="40"/>
                    <a:pt x="210" y="50"/>
                    <a:pt x="195" y="5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5" y="100"/>
                    <a:pt x="30" y="100"/>
                    <a:pt x="30" y="100"/>
                  </a:cubicBezTo>
                  <a:close/>
                  <a:moveTo>
                    <a:pt x="30" y="235"/>
                  </a:moveTo>
                  <a:cubicBezTo>
                    <a:pt x="15" y="235"/>
                    <a:pt x="5" y="230"/>
                    <a:pt x="5" y="215"/>
                  </a:cubicBezTo>
                  <a:cubicBezTo>
                    <a:pt x="0" y="200"/>
                    <a:pt x="10" y="190"/>
                    <a:pt x="25" y="185"/>
                  </a:cubicBezTo>
                  <a:cubicBezTo>
                    <a:pt x="190" y="140"/>
                    <a:pt x="190" y="140"/>
                    <a:pt x="190" y="140"/>
                  </a:cubicBezTo>
                  <a:cubicBezTo>
                    <a:pt x="205" y="135"/>
                    <a:pt x="215" y="145"/>
                    <a:pt x="220" y="160"/>
                  </a:cubicBezTo>
                  <a:cubicBezTo>
                    <a:pt x="225" y="175"/>
                    <a:pt x="215" y="185"/>
                    <a:pt x="200" y="190"/>
                  </a:cubicBezTo>
                  <a:cubicBezTo>
                    <a:pt x="35" y="235"/>
                    <a:pt x="35" y="235"/>
                    <a:pt x="35" y="235"/>
                  </a:cubicBezTo>
                  <a:lnTo>
                    <a:pt x="30" y="235"/>
                  </a:lnTo>
                  <a:close/>
                  <a:moveTo>
                    <a:pt x="30" y="375"/>
                  </a:moveTo>
                  <a:cubicBezTo>
                    <a:pt x="20" y="375"/>
                    <a:pt x="10" y="370"/>
                    <a:pt x="5" y="355"/>
                  </a:cubicBezTo>
                  <a:cubicBezTo>
                    <a:pt x="0" y="340"/>
                    <a:pt x="10" y="330"/>
                    <a:pt x="25" y="325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205" y="275"/>
                    <a:pt x="215" y="285"/>
                    <a:pt x="220" y="300"/>
                  </a:cubicBezTo>
                  <a:cubicBezTo>
                    <a:pt x="225" y="315"/>
                    <a:pt x="215" y="325"/>
                    <a:pt x="200" y="330"/>
                  </a:cubicBezTo>
                  <a:cubicBezTo>
                    <a:pt x="35" y="375"/>
                    <a:pt x="35" y="375"/>
                    <a:pt x="35" y="375"/>
                  </a:cubicBezTo>
                  <a:cubicBezTo>
                    <a:pt x="35" y="370"/>
                    <a:pt x="30" y="375"/>
                    <a:pt x="30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true">
            <a:spLocks noChangeArrowheads="true"/>
          </p:cNvSpPr>
          <p:nvPr/>
        </p:nvSpPr>
        <p:spPr bwMode="auto">
          <a:xfrm>
            <a:off x="1048977" y="261202"/>
            <a:ext cx="5788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lvl="0" algn="l" defTabSz="913130">
              <a:defRPr/>
            </a:pPr>
            <a:r>
              <a:rPr lang="en-US" altLang="zh-CN" sz="24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Times New Roman" panose="02020603050405020304" pitchFamily="18" charset="0"/>
              </a:rPr>
              <a:t>Real-time image reconstruction and classification</a:t>
            </a:r>
            <a:endParaRPr lang="zh-CN" altLang="en-US" sz="20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1693" y="1297594"/>
            <a:ext cx="6923199" cy="2214168"/>
            <a:chOff x="377825" y="3774234"/>
            <a:chExt cx="5822136" cy="443828"/>
          </a:xfrm>
        </p:grpSpPr>
        <p:sp>
          <p:nvSpPr>
            <p:cNvPr id="22" name="文本框 21"/>
            <p:cNvSpPr txBox="true"/>
            <p:nvPr/>
          </p:nvSpPr>
          <p:spPr>
            <a:xfrm>
              <a:off x="377825" y="3774234"/>
              <a:ext cx="5822136" cy="7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The main workflow</a:t>
              </a:r>
              <a:r>
                <a:rPr lang="zh-CN" altLang="en-US" sz="20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675441" y="3875020"/>
              <a:ext cx="3953122" cy="343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800" b="1" dirty="0"/>
                <a:t>Image reconstruction algorithm</a:t>
              </a:r>
              <a:endParaRPr lang="en-US" altLang="zh-CN" sz="18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 dirty="0"/>
                <a:t>Denoising algorithm</a:t>
              </a:r>
              <a:endParaRPr lang="zh-CN" altLang="en-US" sz="18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800" b="1" dirty="0"/>
                <a:t>Keyframe detection</a:t>
              </a:r>
              <a:endParaRPr lang="en-US" altLang="zh-CN" sz="18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800" b="1" dirty="0"/>
                <a:t>Image Classification</a:t>
              </a:r>
              <a:endParaRPr lang="en-US" altLang="zh-CN" sz="1800" b="1" dirty="0"/>
            </a:p>
          </p:txBody>
        </p:sp>
      </p:grpSp>
      <p:pic>
        <p:nvPicPr>
          <p:cNvPr id="16" name="内容占位符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529424" y="1358944"/>
            <a:ext cx="3521756" cy="2782528"/>
          </a:xfrm>
          <a:prstGeom prst="rect">
            <a:avLst/>
          </a:prstGeom>
        </p:spPr>
      </p:pic>
    </p:spTree>
  </p:cSld>
  <p:clrMapOvr>
    <a:masterClrMapping/>
  </p:clrMapOvr>
  <p:transition spd="slow" advTm="7904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79003" y="176331"/>
            <a:ext cx="669975" cy="6699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>
            <a:stCxn id="10" idx="3"/>
          </p:cNvCxnSpPr>
          <p:nvPr/>
        </p:nvCxnSpPr>
        <p:spPr>
          <a:xfrm flipV="true">
            <a:off x="3796845" y="465659"/>
            <a:ext cx="5222614" cy="2637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2"/>
          <p:cNvGrpSpPr>
            <a:grpSpLocks noChangeAspect="true"/>
          </p:cNvGrpSpPr>
          <p:nvPr/>
        </p:nvGrpSpPr>
        <p:grpSpPr bwMode="auto">
          <a:xfrm>
            <a:off x="514723" y="338581"/>
            <a:ext cx="384918" cy="345475"/>
            <a:chOff x="2211" y="1420"/>
            <a:chExt cx="283" cy="254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true"/>
            </p:cNvSpPr>
            <p:nvPr/>
          </p:nvSpPr>
          <p:spPr bwMode="auto">
            <a:xfrm>
              <a:off x="2211" y="1420"/>
              <a:ext cx="150" cy="254"/>
            </a:xfrm>
            <a:custGeom>
              <a:avLst/>
              <a:gdLst>
                <a:gd name="T0" fmla="*/ 400 w 425"/>
                <a:gd name="T1" fmla="*/ 720 h 720"/>
                <a:gd name="T2" fmla="*/ 395 w 425"/>
                <a:gd name="T3" fmla="*/ 720 h 720"/>
                <a:gd name="T4" fmla="*/ 20 w 425"/>
                <a:gd name="T5" fmla="*/ 620 h 720"/>
                <a:gd name="T6" fmla="*/ 0 w 425"/>
                <a:gd name="T7" fmla="*/ 595 h 720"/>
                <a:gd name="T8" fmla="*/ 0 w 425"/>
                <a:gd name="T9" fmla="*/ 25 h 720"/>
                <a:gd name="T10" fmla="*/ 10 w 425"/>
                <a:gd name="T11" fmla="*/ 5 h 720"/>
                <a:gd name="T12" fmla="*/ 30 w 425"/>
                <a:gd name="T13" fmla="*/ 0 h 720"/>
                <a:gd name="T14" fmla="*/ 405 w 425"/>
                <a:gd name="T15" fmla="*/ 100 h 720"/>
                <a:gd name="T16" fmla="*/ 425 w 425"/>
                <a:gd name="T17" fmla="*/ 125 h 720"/>
                <a:gd name="T18" fmla="*/ 425 w 425"/>
                <a:gd name="T19" fmla="*/ 695 h 720"/>
                <a:gd name="T20" fmla="*/ 415 w 425"/>
                <a:gd name="T21" fmla="*/ 715 h 720"/>
                <a:gd name="T22" fmla="*/ 400 w 425"/>
                <a:gd name="T23" fmla="*/ 720 h 720"/>
                <a:gd name="T24" fmla="*/ 50 w 425"/>
                <a:gd name="T25" fmla="*/ 575 h 720"/>
                <a:gd name="T26" fmla="*/ 375 w 425"/>
                <a:gd name="T27" fmla="*/ 660 h 720"/>
                <a:gd name="T28" fmla="*/ 375 w 425"/>
                <a:gd name="T29" fmla="*/ 145 h 720"/>
                <a:gd name="T30" fmla="*/ 50 w 425"/>
                <a:gd name="T31" fmla="*/ 55 h 720"/>
                <a:gd name="T32" fmla="*/ 50 w 425"/>
                <a:gd name="T33" fmla="*/ 5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0">
                  <a:moveTo>
                    <a:pt x="400" y="720"/>
                  </a:moveTo>
                  <a:cubicBezTo>
                    <a:pt x="395" y="720"/>
                    <a:pt x="395" y="720"/>
                    <a:pt x="395" y="720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10" y="620"/>
                    <a:pt x="0" y="610"/>
                    <a:pt x="0" y="59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5"/>
                    <a:pt x="5" y="10"/>
                    <a:pt x="10" y="5"/>
                  </a:cubicBezTo>
                  <a:cubicBezTo>
                    <a:pt x="15" y="0"/>
                    <a:pt x="25" y="0"/>
                    <a:pt x="30" y="0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15" y="105"/>
                    <a:pt x="425" y="115"/>
                    <a:pt x="425" y="125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5" y="705"/>
                    <a:pt x="420" y="710"/>
                    <a:pt x="415" y="715"/>
                  </a:cubicBezTo>
                  <a:cubicBezTo>
                    <a:pt x="410" y="720"/>
                    <a:pt x="405" y="720"/>
                    <a:pt x="400" y="720"/>
                  </a:cubicBezTo>
                  <a:close/>
                  <a:moveTo>
                    <a:pt x="50" y="575"/>
                  </a:moveTo>
                  <a:cubicBezTo>
                    <a:pt x="375" y="660"/>
                    <a:pt x="375" y="660"/>
                    <a:pt x="375" y="660"/>
                  </a:cubicBezTo>
                  <a:cubicBezTo>
                    <a:pt x="375" y="145"/>
                    <a:pt x="375" y="145"/>
                    <a:pt x="375" y="14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75"/>
                    <a:pt x="50" y="575"/>
                    <a:pt x="50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Freeform 14"/>
            <p:cNvSpPr>
              <a:spLocks noEditPoints="true"/>
            </p:cNvSpPr>
            <p:nvPr/>
          </p:nvSpPr>
          <p:spPr bwMode="auto">
            <a:xfrm>
              <a:off x="2239" y="1420"/>
              <a:ext cx="255" cy="254"/>
            </a:xfrm>
            <a:custGeom>
              <a:avLst/>
              <a:gdLst>
                <a:gd name="T0" fmla="*/ 320 w 720"/>
                <a:gd name="T1" fmla="*/ 720 h 720"/>
                <a:gd name="T2" fmla="*/ 305 w 720"/>
                <a:gd name="T3" fmla="*/ 715 h 720"/>
                <a:gd name="T4" fmla="*/ 295 w 720"/>
                <a:gd name="T5" fmla="*/ 695 h 720"/>
                <a:gd name="T6" fmla="*/ 295 w 720"/>
                <a:gd name="T7" fmla="*/ 125 h 720"/>
                <a:gd name="T8" fmla="*/ 315 w 720"/>
                <a:gd name="T9" fmla="*/ 100 h 720"/>
                <a:gd name="T10" fmla="*/ 690 w 720"/>
                <a:gd name="T11" fmla="*/ 0 h 720"/>
                <a:gd name="T12" fmla="*/ 710 w 720"/>
                <a:gd name="T13" fmla="*/ 5 h 720"/>
                <a:gd name="T14" fmla="*/ 720 w 720"/>
                <a:gd name="T15" fmla="*/ 25 h 720"/>
                <a:gd name="T16" fmla="*/ 720 w 720"/>
                <a:gd name="T17" fmla="*/ 595 h 720"/>
                <a:gd name="T18" fmla="*/ 700 w 720"/>
                <a:gd name="T19" fmla="*/ 620 h 720"/>
                <a:gd name="T20" fmla="*/ 325 w 720"/>
                <a:gd name="T21" fmla="*/ 720 h 720"/>
                <a:gd name="T22" fmla="*/ 320 w 720"/>
                <a:gd name="T23" fmla="*/ 720 h 720"/>
                <a:gd name="T24" fmla="*/ 345 w 720"/>
                <a:gd name="T25" fmla="*/ 145 h 720"/>
                <a:gd name="T26" fmla="*/ 345 w 720"/>
                <a:gd name="T27" fmla="*/ 665 h 720"/>
                <a:gd name="T28" fmla="*/ 670 w 720"/>
                <a:gd name="T29" fmla="*/ 580 h 720"/>
                <a:gd name="T30" fmla="*/ 670 w 720"/>
                <a:gd name="T31" fmla="*/ 55 h 720"/>
                <a:gd name="T32" fmla="*/ 345 w 720"/>
                <a:gd name="T33" fmla="*/ 145 h 720"/>
                <a:gd name="T34" fmla="*/ 135 w 720"/>
                <a:gd name="T35" fmla="*/ 225 h 720"/>
                <a:gd name="T36" fmla="*/ 165 w 720"/>
                <a:gd name="T37" fmla="*/ 320 h 720"/>
                <a:gd name="T38" fmla="*/ 265 w 720"/>
                <a:gd name="T39" fmla="*/ 320 h 720"/>
                <a:gd name="T40" fmla="*/ 180 w 720"/>
                <a:gd name="T41" fmla="*/ 380 h 720"/>
                <a:gd name="T42" fmla="*/ 215 w 720"/>
                <a:gd name="T43" fmla="*/ 475 h 720"/>
                <a:gd name="T44" fmla="*/ 135 w 720"/>
                <a:gd name="T45" fmla="*/ 415 h 720"/>
                <a:gd name="T46" fmla="*/ 50 w 720"/>
                <a:gd name="T47" fmla="*/ 475 h 720"/>
                <a:gd name="T48" fmla="*/ 85 w 720"/>
                <a:gd name="T49" fmla="*/ 380 h 720"/>
                <a:gd name="T50" fmla="*/ 0 w 720"/>
                <a:gd name="T51" fmla="*/ 320 h 720"/>
                <a:gd name="T52" fmla="*/ 100 w 720"/>
                <a:gd name="T53" fmla="*/ 320 h 720"/>
                <a:gd name="T54" fmla="*/ 135 w 720"/>
                <a:gd name="T55" fmla="*/ 22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0" h="720">
                  <a:moveTo>
                    <a:pt x="320" y="720"/>
                  </a:moveTo>
                  <a:cubicBezTo>
                    <a:pt x="315" y="720"/>
                    <a:pt x="310" y="720"/>
                    <a:pt x="305" y="715"/>
                  </a:cubicBezTo>
                  <a:cubicBezTo>
                    <a:pt x="300" y="710"/>
                    <a:pt x="295" y="705"/>
                    <a:pt x="295" y="695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5" y="115"/>
                    <a:pt x="305" y="105"/>
                    <a:pt x="315" y="10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700" y="0"/>
                    <a:pt x="705" y="0"/>
                    <a:pt x="710" y="5"/>
                  </a:cubicBezTo>
                  <a:cubicBezTo>
                    <a:pt x="715" y="10"/>
                    <a:pt x="720" y="15"/>
                    <a:pt x="720" y="25"/>
                  </a:cubicBezTo>
                  <a:cubicBezTo>
                    <a:pt x="720" y="595"/>
                    <a:pt x="720" y="595"/>
                    <a:pt x="720" y="595"/>
                  </a:cubicBezTo>
                  <a:cubicBezTo>
                    <a:pt x="720" y="605"/>
                    <a:pt x="710" y="615"/>
                    <a:pt x="700" y="620"/>
                  </a:cubicBezTo>
                  <a:cubicBezTo>
                    <a:pt x="325" y="720"/>
                    <a:pt x="325" y="720"/>
                    <a:pt x="325" y="720"/>
                  </a:cubicBezTo>
                  <a:lnTo>
                    <a:pt x="320" y="720"/>
                  </a:lnTo>
                  <a:close/>
                  <a:moveTo>
                    <a:pt x="345" y="145"/>
                  </a:moveTo>
                  <a:cubicBezTo>
                    <a:pt x="345" y="665"/>
                    <a:pt x="345" y="665"/>
                    <a:pt x="345" y="665"/>
                  </a:cubicBezTo>
                  <a:cubicBezTo>
                    <a:pt x="670" y="580"/>
                    <a:pt x="670" y="580"/>
                    <a:pt x="670" y="580"/>
                  </a:cubicBezTo>
                  <a:cubicBezTo>
                    <a:pt x="670" y="55"/>
                    <a:pt x="670" y="55"/>
                    <a:pt x="670" y="55"/>
                  </a:cubicBezTo>
                  <a:lnTo>
                    <a:pt x="345" y="145"/>
                  </a:lnTo>
                  <a:close/>
                  <a:moveTo>
                    <a:pt x="135" y="225"/>
                  </a:moveTo>
                  <a:cubicBezTo>
                    <a:pt x="165" y="320"/>
                    <a:pt x="165" y="320"/>
                    <a:pt x="165" y="320"/>
                  </a:cubicBezTo>
                  <a:cubicBezTo>
                    <a:pt x="265" y="320"/>
                    <a:pt x="265" y="320"/>
                    <a:pt x="265" y="320"/>
                  </a:cubicBezTo>
                  <a:cubicBezTo>
                    <a:pt x="180" y="380"/>
                    <a:pt x="180" y="380"/>
                    <a:pt x="180" y="380"/>
                  </a:cubicBezTo>
                  <a:cubicBezTo>
                    <a:pt x="215" y="475"/>
                    <a:pt x="215" y="475"/>
                    <a:pt x="215" y="475"/>
                  </a:cubicBezTo>
                  <a:cubicBezTo>
                    <a:pt x="135" y="415"/>
                    <a:pt x="135" y="415"/>
                    <a:pt x="135" y="415"/>
                  </a:cubicBezTo>
                  <a:cubicBezTo>
                    <a:pt x="50" y="475"/>
                    <a:pt x="50" y="475"/>
                    <a:pt x="50" y="475"/>
                  </a:cubicBezTo>
                  <a:cubicBezTo>
                    <a:pt x="85" y="380"/>
                    <a:pt x="85" y="380"/>
                    <a:pt x="85" y="3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00" y="320"/>
                    <a:pt x="100" y="320"/>
                    <a:pt x="100" y="320"/>
                  </a:cubicBezTo>
                  <a:lnTo>
                    <a:pt x="13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Freeform 15"/>
            <p:cNvSpPr>
              <a:spLocks noEditPoints="true"/>
            </p:cNvSpPr>
            <p:nvPr/>
          </p:nvSpPr>
          <p:spPr bwMode="auto">
            <a:xfrm>
              <a:off x="2382" y="1483"/>
              <a:ext cx="80" cy="132"/>
            </a:xfrm>
            <a:custGeom>
              <a:avLst/>
              <a:gdLst>
                <a:gd name="T0" fmla="*/ 30 w 225"/>
                <a:gd name="T1" fmla="*/ 100 h 375"/>
                <a:gd name="T2" fmla="*/ 5 w 225"/>
                <a:gd name="T3" fmla="*/ 80 h 375"/>
                <a:gd name="T4" fmla="*/ 20 w 225"/>
                <a:gd name="T5" fmla="*/ 50 h 375"/>
                <a:gd name="T6" fmla="*/ 185 w 225"/>
                <a:gd name="T7" fmla="*/ 5 h 375"/>
                <a:gd name="T8" fmla="*/ 215 w 225"/>
                <a:gd name="T9" fmla="*/ 25 h 375"/>
                <a:gd name="T10" fmla="*/ 195 w 225"/>
                <a:gd name="T11" fmla="*/ 55 h 375"/>
                <a:gd name="T12" fmla="*/ 30 w 225"/>
                <a:gd name="T13" fmla="*/ 100 h 375"/>
                <a:gd name="T14" fmla="*/ 30 w 225"/>
                <a:gd name="T15" fmla="*/ 100 h 375"/>
                <a:gd name="T16" fmla="*/ 30 w 225"/>
                <a:gd name="T17" fmla="*/ 235 h 375"/>
                <a:gd name="T18" fmla="*/ 5 w 225"/>
                <a:gd name="T19" fmla="*/ 215 h 375"/>
                <a:gd name="T20" fmla="*/ 25 w 225"/>
                <a:gd name="T21" fmla="*/ 185 h 375"/>
                <a:gd name="T22" fmla="*/ 190 w 225"/>
                <a:gd name="T23" fmla="*/ 140 h 375"/>
                <a:gd name="T24" fmla="*/ 220 w 225"/>
                <a:gd name="T25" fmla="*/ 160 h 375"/>
                <a:gd name="T26" fmla="*/ 200 w 225"/>
                <a:gd name="T27" fmla="*/ 190 h 375"/>
                <a:gd name="T28" fmla="*/ 35 w 225"/>
                <a:gd name="T29" fmla="*/ 235 h 375"/>
                <a:gd name="T30" fmla="*/ 30 w 225"/>
                <a:gd name="T31" fmla="*/ 235 h 375"/>
                <a:gd name="T32" fmla="*/ 30 w 225"/>
                <a:gd name="T33" fmla="*/ 375 h 375"/>
                <a:gd name="T34" fmla="*/ 5 w 225"/>
                <a:gd name="T35" fmla="*/ 355 h 375"/>
                <a:gd name="T36" fmla="*/ 25 w 225"/>
                <a:gd name="T37" fmla="*/ 325 h 375"/>
                <a:gd name="T38" fmla="*/ 190 w 225"/>
                <a:gd name="T39" fmla="*/ 280 h 375"/>
                <a:gd name="T40" fmla="*/ 220 w 225"/>
                <a:gd name="T41" fmla="*/ 300 h 375"/>
                <a:gd name="T42" fmla="*/ 200 w 225"/>
                <a:gd name="T43" fmla="*/ 330 h 375"/>
                <a:gd name="T44" fmla="*/ 35 w 225"/>
                <a:gd name="T45" fmla="*/ 375 h 375"/>
                <a:gd name="T46" fmla="*/ 30 w 225"/>
                <a:gd name="T4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" h="375">
                  <a:moveTo>
                    <a:pt x="30" y="100"/>
                  </a:moveTo>
                  <a:cubicBezTo>
                    <a:pt x="20" y="100"/>
                    <a:pt x="10" y="95"/>
                    <a:pt x="5" y="80"/>
                  </a:cubicBezTo>
                  <a:cubicBezTo>
                    <a:pt x="0" y="65"/>
                    <a:pt x="10" y="55"/>
                    <a:pt x="20" y="50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200" y="0"/>
                    <a:pt x="210" y="10"/>
                    <a:pt x="215" y="25"/>
                  </a:cubicBezTo>
                  <a:cubicBezTo>
                    <a:pt x="220" y="40"/>
                    <a:pt x="210" y="50"/>
                    <a:pt x="195" y="5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5" y="100"/>
                    <a:pt x="30" y="100"/>
                    <a:pt x="30" y="100"/>
                  </a:cubicBezTo>
                  <a:close/>
                  <a:moveTo>
                    <a:pt x="30" y="235"/>
                  </a:moveTo>
                  <a:cubicBezTo>
                    <a:pt x="15" y="235"/>
                    <a:pt x="5" y="230"/>
                    <a:pt x="5" y="215"/>
                  </a:cubicBezTo>
                  <a:cubicBezTo>
                    <a:pt x="0" y="200"/>
                    <a:pt x="10" y="190"/>
                    <a:pt x="25" y="185"/>
                  </a:cubicBezTo>
                  <a:cubicBezTo>
                    <a:pt x="190" y="140"/>
                    <a:pt x="190" y="140"/>
                    <a:pt x="190" y="140"/>
                  </a:cubicBezTo>
                  <a:cubicBezTo>
                    <a:pt x="205" y="135"/>
                    <a:pt x="215" y="145"/>
                    <a:pt x="220" y="160"/>
                  </a:cubicBezTo>
                  <a:cubicBezTo>
                    <a:pt x="225" y="175"/>
                    <a:pt x="215" y="185"/>
                    <a:pt x="200" y="190"/>
                  </a:cubicBezTo>
                  <a:cubicBezTo>
                    <a:pt x="35" y="235"/>
                    <a:pt x="35" y="235"/>
                    <a:pt x="35" y="235"/>
                  </a:cubicBezTo>
                  <a:lnTo>
                    <a:pt x="30" y="235"/>
                  </a:lnTo>
                  <a:close/>
                  <a:moveTo>
                    <a:pt x="30" y="375"/>
                  </a:moveTo>
                  <a:cubicBezTo>
                    <a:pt x="20" y="375"/>
                    <a:pt x="10" y="370"/>
                    <a:pt x="5" y="355"/>
                  </a:cubicBezTo>
                  <a:cubicBezTo>
                    <a:pt x="0" y="340"/>
                    <a:pt x="10" y="330"/>
                    <a:pt x="25" y="325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205" y="275"/>
                    <a:pt x="215" y="285"/>
                    <a:pt x="220" y="300"/>
                  </a:cubicBezTo>
                  <a:cubicBezTo>
                    <a:pt x="225" y="315"/>
                    <a:pt x="215" y="325"/>
                    <a:pt x="200" y="330"/>
                  </a:cubicBezTo>
                  <a:cubicBezTo>
                    <a:pt x="35" y="375"/>
                    <a:pt x="35" y="375"/>
                    <a:pt x="35" y="375"/>
                  </a:cubicBezTo>
                  <a:cubicBezTo>
                    <a:pt x="35" y="370"/>
                    <a:pt x="30" y="375"/>
                    <a:pt x="30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true">
            <a:spLocks noChangeArrowheads="true"/>
          </p:cNvSpPr>
          <p:nvPr/>
        </p:nvSpPr>
        <p:spPr bwMode="auto">
          <a:xfrm>
            <a:off x="1048977" y="261202"/>
            <a:ext cx="2747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 defTabSz="913130">
              <a:defRPr/>
            </a:pPr>
            <a:r>
              <a:rPr lang="zh-CN" altLang="en-US" sz="24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𝟛</a:t>
            </a:r>
            <a:r>
              <a:rPr lang="zh-CN" altLang="en-US" sz="20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Image reconstruction</a:t>
            </a:r>
            <a:endParaRPr lang="en-US" altLang="zh-CN" sz="20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739962" y="2124289"/>
            <a:ext cx="5082254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                         </a:t>
            </a:r>
            <a:endParaRPr lang="en-US" altLang="zh-CN" sz="14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true">
            <a:spLocks noChangeArrowheads="true"/>
          </p:cNvSpPr>
          <p:nvPr/>
        </p:nvSpPr>
        <p:spPr bwMode="auto">
          <a:xfrm>
            <a:off x="1860627" y="664822"/>
            <a:ext cx="3012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defTabSz="913130">
              <a:defRPr/>
            </a:pPr>
            <a:r>
              <a:rPr lang="en-US" altLang="zh-CN" sz="14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sym typeface="+mn-lt"/>
              </a:rPr>
              <a:t>—— </a:t>
            </a:r>
            <a:r>
              <a:rPr lang="en-US" altLang="zh-CN" sz="1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lt"/>
              </a:rPr>
              <a:t>Convert the events to Image</a:t>
            </a:r>
            <a:endParaRPr lang="en-US" altLang="zh-CN" sz="14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4838841" y="1861453"/>
            <a:ext cx="3966750" cy="15247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7380" y="1629636"/>
            <a:ext cx="4666317" cy="1742385"/>
            <a:chOff x="377825" y="3774234"/>
            <a:chExt cx="5822136" cy="236677"/>
          </a:xfrm>
        </p:grpSpPr>
        <p:sp>
          <p:nvSpPr>
            <p:cNvPr id="23" name="文本框 22"/>
            <p:cNvSpPr txBox="true"/>
            <p:nvPr/>
          </p:nvSpPr>
          <p:spPr>
            <a:xfrm>
              <a:off x="377825" y="3774234"/>
              <a:ext cx="5822136" cy="5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206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Event-accumulated Algorithm </a:t>
              </a:r>
              <a:endParaRPr lang="en-US" altLang="zh-CN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0181" y="3848061"/>
              <a:ext cx="4949290" cy="162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+mn-ea"/>
                </a:rPr>
                <a:t>M</a:t>
              </a:r>
              <a:r>
                <a:rPr lang="zh-CN" altLang="en-US" sz="1600" dirty="0">
                  <a:latin typeface="+mn-ea"/>
                </a:rPr>
                <a:t>ore event</a:t>
              </a:r>
              <a:r>
                <a:rPr lang="en-US" altLang="zh-CN" sz="1600" dirty="0">
                  <a:latin typeface="+mn-ea"/>
                </a:rPr>
                <a:t>s</a:t>
              </a:r>
              <a:r>
                <a:rPr lang="zh-CN" altLang="en-US" sz="1600" dirty="0">
                  <a:latin typeface="+mn-ea"/>
                </a:rPr>
                <a:t>, better quality（</a:t>
              </a:r>
              <a:r>
                <a:rPr lang="en-US" altLang="zh-CN" sz="1600" dirty="0">
                  <a:latin typeface="+mn-ea"/>
                </a:rPr>
                <a:t>Pro</a:t>
              </a:r>
              <a:r>
                <a:rPr lang="zh-CN" altLang="en-US" sz="1600" dirty="0">
                  <a:latin typeface="+mn-ea"/>
                </a:rPr>
                <a:t>）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+mn-ea"/>
                </a:rPr>
                <a:t>More events, much cost</a:t>
              </a:r>
              <a:r>
                <a:rPr lang="zh-CN" altLang="en-US" sz="1600" dirty="0">
                  <a:latin typeface="+mn-ea"/>
                </a:rPr>
                <a:t>（</a:t>
              </a:r>
              <a:r>
                <a:rPr lang="en-US" altLang="zh-CN" sz="1600" dirty="0">
                  <a:latin typeface="+mn-ea"/>
                </a:rPr>
                <a:t>Con</a:t>
              </a:r>
              <a:r>
                <a:rPr lang="zh-CN" altLang="en-US" sz="1600" dirty="0">
                  <a:latin typeface="+mn-ea"/>
                </a:rPr>
                <a:t>）</a:t>
              </a:r>
              <a:endParaRPr lang="en-US" altLang="zh-CN" sz="1600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+mn-ea"/>
                </a:rPr>
                <a:t>Use 8k as threshold</a:t>
              </a:r>
              <a:endParaRPr lang="en-US" sz="1600" dirty="0">
                <a:latin typeface="+mn-ea"/>
              </a:endParaRPr>
            </a:p>
          </p:txBody>
        </p:sp>
      </p:grpSp>
    </p:spTree>
  </p:cSld>
  <p:clrMapOvr>
    <a:masterClrMapping/>
  </p:clrMapOvr>
  <p:transition spd="slow" advTm="69157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79003" y="176331"/>
            <a:ext cx="669975" cy="6699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>
            <a:stCxn id="10" idx="3"/>
          </p:cNvCxnSpPr>
          <p:nvPr/>
        </p:nvCxnSpPr>
        <p:spPr>
          <a:xfrm>
            <a:off x="3599675" y="461257"/>
            <a:ext cx="4975919" cy="440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2"/>
          <p:cNvGrpSpPr>
            <a:grpSpLocks noChangeAspect="true"/>
          </p:cNvGrpSpPr>
          <p:nvPr/>
        </p:nvGrpSpPr>
        <p:grpSpPr bwMode="auto">
          <a:xfrm>
            <a:off x="514723" y="338581"/>
            <a:ext cx="384918" cy="345475"/>
            <a:chOff x="2211" y="1420"/>
            <a:chExt cx="283" cy="254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true"/>
            </p:cNvSpPr>
            <p:nvPr/>
          </p:nvSpPr>
          <p:spPr bwMode="auto">
            <a:xfrm>
              <a:off x="2211" y="1420"/>
              <a:ext cx="150" cy="254"/>
            </a:xfrm>
            <a:custGeom>
              <a:avLst/>
              <a:gdLst>
                <a:gd name="T0" fmla="*/ 400 w 425"/>
                <a:gd name="T1" fmla="*/ 720 h 720"/>
                <a:gd name="T2" fmla="*/ 395 w 425"/>
                <a:gd name="T3" fmla="*/ 720 h 720"/>
                <a:gd name="T4" fmla="*/ 20 w 425"/>
                <a:gd name="T5" fmla="*/ 620 h 720"/>
                <a:gd name="T6" fmla="*/ 0 w 425"/>
                <a:gd name="T7" fmla="*/ 595 h 720"/>
                <a:gd name="T8" fmla="*/ 0 w 425"/>
                <a:gd name="T9" fmla="*/ 25 h 720"/>
                <a:gd name="T10" fmla="*/ 10 w 425"/>
                <a:gd name="T11" fmla="*/ 5 h 720"/>
                <a:gd name="T12" fmla="*/ 30 w 425"/>
                <a:gd name="T13" fmla="*/ 0 h 720"/>
                <a:gd name="T14" fmla="*/ 405 w 425"/>
                <a:gd name="T15" fmla="*/ 100 h 720"/>
                <a:gd name="T16" fmla="*/ 425 w 425"/>
                <a:gd name="T17" fmla="*/ 125 h 720"/>
                <a:gd name="T18" fmla="*/ 425 w 425"/>
                <a:gd name="T19" fmla="*/ 695 h 720"/>
                <a:gd name="T20" fmla="*/ 415 w 425"/>
                <a:gd name="T21" fmla="*/ 715 h 720"/>
                <a:gd name="T22" fmla="*/ 400 w 425"/>
                <a:gd name="T23" fmla="*/ 720 h 720"/>
                <a:gd name="T24" fmla="*/ 50 w 425"/>
                <a:gd name="T25" fmla="*/ 575 h 720"/>
                <a:gd name="T26" fmla="*/ 375 w 425"/>
                <a:gd name="T27" fmla="*/ 660 h 720"/>
                <a:gd name="T28" fmla="*/ 375 w 425"/>
                <a:gd name="T29" fmla="*/ 145 h 720"/>
                <a:gd name="T30" fmla="*/ 50 w 425"/>
                <a:gd name="T31" fmla="*/ 55 h 720"/>
                <a:gd name="T32" fmla="*/ 50 w 425"/>
                <a:gd name="T33" fmla="*/ 5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0">
                  <a:moveTo>
                    <a:pt x="400" y="720"/>
                  </a:moveTo>
                  <a:cubicBezTo>
                    <a:pt x="395" y="720"/>
                    <a:pt x="395" y="720"/>
                    <a:pt x="395" y="720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10" y="620"/>
                    <a:pt x="0" y="610"/>
                    <a:pt x="0" y="59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5"/>
                    <a:pt x="5" y="10"/>
                    <a:pt x="10" y="5"/>
                  </a:cubicBezTo>
                  <a:cubicBezTo>
                    <a:pt x="15" y="0"/>
                    <a:pt x="25" y="0"/>
                    <a:pt x="30" y="0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15" y="105"/>
                    <a:pt x="425" y="115"/>
                    <a:pt x="425" y="125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5" y="705"/>
                    <a:pt x="420" y="710"/>
                    <a:pt x="415" y="715"/>
                  </a:cubicBezTo>
                  <a:cubicBezTo>
                    <a:pt x="410" y="720"/>
                    <a:pt x="405" y="720"/>
                    <a:pt x="400" y="720"/>
                  </a:cubicBezTo>
                  <a:close/>
                  <a:moveTo>
                    <a:pt x="50" y="575"/>
                  </a:moveTo>
                  <a:cubicBezTo>
                    <a:pt x="375" y="660"/>
                    <a:pt x="375" y="660"/>
                    <a:pt x="375" y="660"/>
                  </a:cubicBezTo>
                  <a:cubicBezTo>
                    <a:pt x="375" y="145"/>
                    <a:pt x="375" y="145"/>
                    <a:pt x="375" y="14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75"/>
                    <a:pt x="50" y="575"/>
                    <a:pt x="50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Freeform 14"/>
            <p:cNvSpPr>
              <a:spLocks noEditPoints="true"/>
            </p:cNvSpPr>
            <p:nvPr/>
          </p:nvSpPr>
          <p:spPr bwMode="auto">
            <a:xfrm>
              <a:off x="2239" y="1420"/>
              <a:ext cx="255" cy="254"/>
            </a:xfrm>
            <a:custGeom>
              <a:avLst/>
              <a:gdLst>
                <a:gd name="T0" fmla="*/ 320 w 720"/>
                <a:gd name="T1" fmla="*/ 720 h 720"/>
                <a:gd name="T2" fmla="*/ 305 w 720"/>
                <a:gd name="T3" fmla="*/ 715 h 720"/>
                <a:gd name="T4" fmla="*/ 295 w 720"/>
                <a:gd name="T5" fmla="*/ 695 h 720"/>
                <a:gd name="T6" fmla="*/ 295 w 720"/>
                <a:gd name="T7" fmla="*/ 125 h 720"/>
                <a:gd name="T8" fmla="*/ 315 w 720"/>
                <a:gd name="T9" fmla="*/ 100 h 720"/>
                <a:gd name="T10" fmla="*/ 690 w 720"/>
                <a:gd name="T11" fmla="*/ 0 h 720"/>
                <a:gd name="T12" fmla="*/ 710 w 720"/>
                <a:gd name="T13" fmla="*/ 5 h 720"/>
                <a:gd name="T14" fmla="*/ 720 w 720"/>
                <a:gd name="T15" fmla="*/ 25 h 720"/>
                <a:gd name="T16" fmla="*/ 720 w 720"/>
                <a:gd name="T17" fmla="*/ 595 h 720"/>
                <a:gd name="T18" fmla="*/ 700 w 720"/>
                <a:gd name="T19" fmla="*/ 620 h 720"/>
                <a:gd name="T20" fmla="*/ 325 w 720"/>
                <a:gd name="T21" fmla="*/ 720 h 720"/>
                <a:gd name="T22" fmla="*/ 320 w 720"/>
                <a:gd name="T23" fmla="*/ 720 h 720"/>
                <a:gd name="T24" fmla="*/ 345 w 720"/>
                <a:gd name="T25" fmla="*/ 145 h 720"/>
                <a:gd name="T26" fmla="*/ 345 w 720"/>
                <a:gd name="T27" fmla="*/ 665 h 720"/>
                <a:gd name="T28" fmla="*/ 670 w 720"/>
                <a:gd name="T29" fmla="*/ 580 h 720"/>
                <a:gd name="T30" fmla="*/ 670 w 720"/>
                <a:gd name="T31" fmla="*/ 55 h 720"/>
                <a:gd name="T32" fmla="*/ 345 w 720"/>
                <a:gd name="T33" fmla="*/ 145 h 720"/>
                <a:gd name="T34" fmla="*/ 135 w 720"/>
                <a:gd name="T35" fmla="*/ 225 h 720"/>
                <a:gd name="T36" fmla="*/ 165 w 720"/>
                <a:gd name="T37" fmla="*/ 320 h 720"/>
                <a:gd name="T38" fmla="*/ 265 w 720"/>
                <a:gd name="T39" fmla="*/ 320 h 720"/>
                <a:gd name="T40" fmla="*/ 180 w 720"/>
                <a:gd name="T41" fmla="*/ 380 h 720"/>
                <a:gd name="T42" fmla="*/ 215 w 720"/>
                <a:gd name="T43" fmla="*/ 475 h 720"/>
                <a:gd name="T44" fmla="*/ 135 w 720"/>
                <a:gd name="T45" fmla="*/ 415 h 720"/>
                <a:gd name="T46" fmla="*/ 50 w 720"/>
                <a:gd name="T47" fmla="*/ 475 h 720"/>
                <a:gd name="T48" fmla="*/ 85 w 720"/>
                <a:gd name="T49" fmla="*/ 380 h 720"/>
                <a:gd name="T50" fmla="*/ 0 w 720"/>
                <a:gd name="T51" fmla="*/ 320 h 720"/>
                <a:gd name="T52" fmla="*/ 100 w 720"/>
                <a:gd name="T53" fmla="*/ 320 h 720"/>
                <a:gd name="T54" fmla="*/ 135 w 720"/>
                <a:gd name="T55" fmla="*/ 22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0" h="720">
                  <a:moveTo>
                    <a:pt x="320" y="720"/>
                  </a:moveTo>
                  <a:cubicBezTo>
                    <a:pt x="315" y="720"/>
                    <a:pt x="310" y="720"/>
                    <a:pt x="305" y="715"/>
                  </a:cubicBezTo>
                  <a:cubicBezTo>
                    <a:pt x="300" y="710"/>
                    <a:pt x="295" y="705"/>
                    <a:pt x="295" y="695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5" y="115"/>
                    <a:pt x="305" y="105"/>
                    <a:pt x="315" y="10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700" y="0"/>
                    <a:pt x="705" y="0"/>
                    <a:pt x="710" y="5"/>
                  </a:cubicBezTo>
                  <a:cubicBezTo>
                    <a:pt x="715" y="10"/>
                    <a:pt x="720" y="15"/>
                    <a:pt x="720" y="25"/>
                  </a:cubicBezTo>
                  <a:cubicBezTo>
                    <a:pt x="720" y="595"/>
                    <a:pt x="720" y="595"/>
                    <a:pt x="720" y="595"/>
                  </a:cubicBezTo>
                  <a:cubicBezTo>
                    <a:pt x="720" y="605"/>
                    <a:pt x="710" y="615"/>
                    <a:pt x="700" y="620"/>
                  </a:cubicBezTo>
                  <a:cubicBezTo>
                    <a:pt x="325" y="720"/>
                    <a:pt x="325" y="720"/>
                    <a:pt x="325" y="720"/>
                  </a:cubicBezTo>
                  <a:lnTo>
                    <a:pt x="320" y="720"/>
                  </a:lnTo>
                  <a:close/>
                  <a:moveTo>
                    <a:pt x="345" y="145"/>
                  </a:moveTo>
                  <a:cubicBezTo>
                    <a:pt x="345" y="665"/>
                    <a:pt x="345" y="665"/>
                    <a:pt x="345" y="665"/>
                  </a:cubicBezTo>
                  <a:cubicBezTo>
                    <a:pt x="670" y="580"/>
                    <a:pt x="670" y="580"/>
                    <a:pt x="670" y="580"/>
                  </a:cubicBezTo>
                  <a:cubicBezTo>
                    <a:pt x="670" y="55"/>
                    <a:pt x="670" y="55"/>
                    <a:pt x="670" y="55"/>
                  </a:cubicBezTo>
                  <a:lnTo>
                    <a:pt x="345" y="145"/>
                  </a:lnTo>
                  <a:close/>
                  <a:moveTo>
                    <a:pt x="135" y="225"/>
                  </a:moveTo>
                  <a:cubicBezTo>
                    <a:pt x="165" y="320"/>
                    <a:pt x="165" y="320"/>
                    <a:pt x="165" y="320"/>
                  </a:cubicBezTo>
                  <a:cubicBezTo>
                    <a:pt x="265" y="320"/>
                    <a:pt x="265" y="320"/>
                    <a:pt x="265" y="320"/>
                  </a:cubicBezTo>
                  <a:cubicBezTo>
                    <a:pt x="180" y="380"/>
                    <a:pt x="180" y="380"/>
                    <a:pt x="180" y="380"/>
                  </a:cubicBezTo>
                  <a:cubicBezTo>
                    <a:pt x="215" y="475"/>
                    <a:pt x="215" y="475"/>
                    <a:pt x="215" y="475"/>
                  </a:cubicBezTo>
                  <a:cubicBezTo>
                    <a:pt x="135" y="415"/>
                    <a:pt x="135" y="415"/>
                    <a:pt x="135" y="415"/>
                  </a:cubicBezTo>
                  <a:cubicBezTo>
                    <a:pt x="50" y="475"/>
                    <a:pt x="50" y="475"/>
                    <a:pt x="50" y="475"/>
                  </a:cubicBezTo>
                  <a:cubicBezTo>
                    <a:pt x="85" y="380"/>
                    <a:pt x="85" y="380"/>
                    <a:pt x="85" y="3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00" y="320"/>
                    <a:pt x="100" y="320"/>
                    <a:pt x="100" y="320"/>
                  </a:cubicBezTo>
                  <a:lnTo>
                    <a:pt x="13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Freeform 15"/>
            <p:cNvSpPr>
              <a:spLocks noEditPoints="true"/>
            </p:cNvSpPr>
            <p:nvPr/>
          </p:nvSpPr>
          <p:spPr bwMode="auto">
            <a:xfrm>
              <a:off x="2382" y="1483"/>
              <a:ext cx="80" cy="132"/>
            </a:xfrm>
            <a:custGeom>
              <a:avLst/>
              <a:gdLst>
                <a:gd name="T0" fmla="*/ 30 w 225"/>
                <a:gd name="T1" fmla="*/ 100 h 375"/>
                <a:gd name="T2" fmla="*/ 5 w 225"/>
                <a:gd name="T3" fmla="*/ 80 h 375"/>
                <a:gd name="T4" fmla="*/ 20 w 225"/>
                <a:gd name="T5" fmla="*/ 50 h 375"/>
                <a:gd name="T6" fmla="*/ 185 w 225"/>
                <a:gd name="T7" fmla="*/ 5 h 375"/>
                <a:gd name="T8" fmla="*/ 215 w 225"/>
                <a:gd name="T9" fmla="*/ 25 h 375"/>
                <a:gd name="T10" fmla="*/ 195 w 225"/>
                <a:gd name="T11" fmla="*/ 55 h 375"/>
                <a:gd name="T12" fmla="*/ 30 w 225"/>
                <a:gd name="T13" fmla="*/ 100 h 375"/>
                <a:gd name="T14" fmla="*/ 30 w 225"/>
                <a:gd name="T15" fmla="*/ 100 h 375"/>
                <a:gd name="T16" fmla="*/ 30 w 225"/>
                <a:gd name="T17" fmla="*/ 235 h 375"/>
                <a:gd name="T18" fmla="*/ 5 w 225"/>
                <a:gd name="T19" fmla="*/ 215 h 375"/>
                <a:gd name="T20" fmla="*/ 25 w 225"/>
                <a:gd name="T21" fmla="*/ 185 h 375"/>
                <a:gd name="T22" fmla="*/ 190 w 225"/>
                <a:gd name="T23" fmla="*/ 140 h 375"/>
                <a:gd name="T24" fmla="*/ 220 w 225"/>
                <a:gd name="T25" fmla="*/ 160 h 375"/>
                <a:gd name="T26" fmla="*/ 200 w 225"/>
                <a:gd name="T27" fmla="*/ 190 h 375"/>
                <a:gd name="T28" fmla="*/ 35 w 225"/>
                <a:gd name="T29" fmla="*/ 235 h 375"/>
                <a:gd name="T30" fmla="*/ 30 w 225"/>
                <a:gd name="T31" fmla="*/ 235 h 375"/>
                <a:gd name="T32" fmla="*/ 30 w 225"/>
                <a:gd name="T33" fmla="*/ 375 h 375"/>
                <a:gd name="T34" fmla="*/ 5 w 225"/>
                <a:gd name="T35" fmla="*/ 355 h 375"/>
                <a:gd name="T36" fmla="*/ 25 w 225"/>
                <a:gd name="T37" fmla="*/ 325 h 375"/>
                <a:gd name="T38" fmla="*/ 190 w 225"/>
                <a:gd name="T39" fmla="*/ 280 h 375"/>
                <a:gd name="T40" fmla="*/ 220 w 225"/>
                <a:gd name="T41" fmla="*/ 300 h 375"/>
                <a:gd name="T42" fmla="*/ 200 w 225"/>
                <a:gd name="T43" fmla="*/ 330 h 375"/>
                <a:gd name="T44" fmla="*/ 35 w 225"/>
                <a:gd name="T45" fmla="*/ 375 h 375"/>
                <a:gd name="T46" fmla="*/ 30 w 225"/>
                <a:gd name="T4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" h="375">
                  <a:moveTo>
                    <a:pt x="30" y="100"/>
                  </a:moveTo>
                  <a:cubicBezTo>
                    <a:pt x="20" y="100"/>
                    <a:pt x="10" y="95"/>
                    <a:pt x="5" y="80"/>
                  </a:cubicBezTo>
                  <a:cubicBezTo>
                    <a:pt x="0" y="65"/>
                    <a:pt x="10" y="55"/>
                    <a:pt x="20" y="50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200" y="0"/>
                    <a:pt x="210" y="10"/>
                    <a:pt x="215" y="25"/>
                  </a:cubicBezTo>
                  <a:cubicBezTo>
                    <a:pt x="220" y="40"/>
                    <a:pt x="210" y="50"/>
                    <a:pt x="195" y="5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5" y="100"/>
                    <a:pt x="30" y="100"/>
                    <a:pt x="30" y="100"/>
                  </a:cubicBezTo>
                  <a:close/>
                  <a:moveTo>
                    <a:pt x="30" y="235"/>
                  </a:moveTo>
                  <a:cubicBezTo>
                    <a:pt x="15" y="235"/>
                    <a:pt x="5" y="230"/>
                    <a:pt x="5" y="215"/>
                  </a:cubicBezTo>
                  <a:cubicBezTo>
                    <a:pt x="0" y="200"/>
                    <a:pt x="10" y="190"/>
                    <a:pt x="25" y="185"/>
                  </a:cubicBezTo>
                  <a:cubicBezTo>
                    <a:pt x="190" y="140"/>
                    <a:pt x="190" y="140"/>
                    <a:pt x="190" y="140"/>
                  </a:cubicBezTo>
                  <a:cubicBezTo>
                    <a:pt x="205" y="135"/>
                    <a:pt x="215" y="145"/>
                    <a:pt x="220" y="160"/>
                  </a:cubicBezTo>
                  <a:cubicBezTo>
                    <a:pt x="225" y="175"/>
                    <a:pt x="215" y="185"/>
                    <a:pt x="200" y="190"/>
                  </a:cubicBezTo>
                  <a:cubicBezTo>
                    <a:pt x="35" y="235"/>
                    <a:pt x="35" y="235"/>
                    <a:pt x="35" y="235"/>
                  </a:cubicBezTo>
                  <a:lnTo>
                    <a:pt x="30" y="235"/>
                  </a:lnTo>
                  <a:close/>
                  <a:moveTo>
                    <a:pt x="30" y="375"/>
                  </a:moveTo>
                  <a:cubicBezTo>
                    <a:pt x="20" y="375"/>
                    <a:pt x="10" y="370"/>
                    <a:pt x="5" y="355"/>
                  </a:cubicBezTo>
                  <a:cubicBezTo>
                    <a:pt x="0" y="340"/>
                    <a:pt x="10" y="330"/>
                    <a:pt x="25" y="325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205" y="275"/>
                    <a:pt x="215" y="285"/>
                    <a:pt x="220" y="300"/>
                  </a:cubicBezTo>
                  <a:cubicBezTo>
                    <a:pt x="225" y="315"/>
                    <a:pt x="215" y="325"/>
                    <a:pt x="200" y="330"/>
                  </a:cubicBezTo>
                  <a:cubicBezTo>
                    <a:pt x="35" y="375"/>
                    <a:pt x="35" y="375"/>
                    <a:pt x="35" y="375"/>
                  </a:cubicBezTo>
                  <a:cubicBezTo>
                    <a:pt x="35" y="370"/>
                    <a:pt x="30" y="375"/>
                    <a:pt x="30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true">
            <a:spLocks noChangeArrowheads="true"/>
          </p:cNvSpPr>
          <p:nvPr/>
        </p:nvSpPr>
        <p:spPr bwMode="auto">
          <a:xfrm>
            <a:off x="1048977" y="261202"/>
            <a:ext cx="25506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 defTabSz="913130">
              <a:defRPr/>
            </a:pPr>
            <a:r>
              <a:rPr lang="en-US" altLang="zh-CN" sz="20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r>
            <a:r>
              <a:rPr lang="en-US" altLang="en-US" sz="20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Keyframe detection</a:t>
            </a:r>
            <a:endParaRPr lang="en-US" altLang="en-US" sz="20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true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48977" y="2621461"/>
            <a:ext cx="6216390" cy="1514241"/>
          </a:xfrm>
          <a:prstGeom prst="rect">
            <a:avLst/>
          </a:prstGeom>
        </p:spPr>
      </p:pic>
      <p:sp>
        <p:nvSpPr>
          <p:cNvPr id="41" name="内容占位符 2"/>
          <p:cNvSpPr txBox="true"/>
          <p:nvPr/>
        </p:nvSpPr>
        <p:spPr>
          <a:xfrm>
            <a:off x="514723" y="1022636"/>
            <a:ext cx="8001174" cy="154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+mn-ea"/>
              </a:rPr>
              <a:t>M</a:t>
            </a:r>
            <a:r>
              <a:rPr lang="zh-CN" altLang="en-US" sz="1800" dirty="0">
                <a:latin typeface="+mn-ea"/>
              </a:rPr>
              <a:t>uch redundant information in a sequence</a:t>
            </a:r>
            <a:endParaRPr lang="zh-CN" altLang="en-US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We need to detection </a:t>
            </a:r>
            <a:r>
              <a:rPr lang="zh-CN" altLang="en-US" sz="1800" dirty="0">
                <a:latin typeface="+mn-ea"/>
              </a:rPr>
              <a:t>key frame</a:t>
            </a:r>
            <a:r>
              <a:rPr lang="en-US" altLang="zh-CN" sz="1800" dirty="0">
                <a:latin typeface="+mn-ea"/>
              </a:rPr>
              <a:t>.</a:t>
            </a:r>
            <a:r>
              <a:rPr lang="zh-CN" altLang="en-US" sz="1800" dirty="0">
                <a:latin typeface="+mn-ea"/>
              </a:rPr>
              <a:t> </a:t>
            </a:r>
            <a:endParaRPr lang="zh-CN" altLang="en-US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D</a:t>
            </a:r>
            <a:r>
              <a:rPr lang="zh-CN" altLang="en-US" sz="1800" dirty="0">
                <a:latin typeface="+mn-ea"/>
              </a:rPr>
              <a:t>escriptor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describe the pixel information</a:t>
            </a:r>
            <a:r>
              <a:rPr lang="en-US" altLang="zh-CN" sz="1800" dirty="0">
                <a:latin typeface="+mn-ea"/>
              </a:rPr>
              <a:t> around the key point</a:t>
            </a:r>
            <a:endParaRPr lang="en-US" altLang="zh-CN" sz="18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ransition spd="slow" advTm="69157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79003" y="176331"/>
            <a:ext cx="669975" cy="66997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8" name="Group 12"/>
          <p:cNvGrpSpPr>
            <a:grpSpLocks noChangeAspect="true"/>
          </p:cNvGrpSpPr>
          <p:nvPr/>
        </p:nvGrpSpPr>
        <p:grpSpPr bwMode="auto">
          <a:xfrm>
            <a:off x="514723" y="338581"/>
            <a:ext cx="384918" cy="345475"/>
            <a:chOff x="2211" y="1420"/>
            <a:chExt cx="283" cy="254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true"/>
            </p:cNvSpPr>
            <p:nvPr/>
          </p:nvSpPr>
          <p:spPr bwMode="auto">
            <a:xfrm>
              <a:off x="2211" y="1420"/>
              <a:ext cx="150" cy="254"/>
            </a:xfrm>
            <a:custGeom>
              <a:avLst/>
              <a:gdLst>
                <a:gd name="T0" fmla="*/ 400 w 425"/>
                <a:gd name="T1" fmla="*/ 720 h 720"/>
                <a:gd name="T2" fmla="*/ 395 w 425"/>
                <a:gd name="T3" fmla="*/ 720 h 720"/>
                <a:gd name="T4" fmla="*/ 20 w 425"/>
                <a:gd name="T5" fmla="*/ 620 h 720"/>
                <a:gd name="T6" fmla="*/ 0 w 425"/>
                <a:gd name="T7" fmla="*/ 595 h 720"/>
                <a:gd name="T8" fmla="*/ 0 w 425"/>
                <a:gd name="T9" fmla="*/ 25 h 720"/>
                <a:gd name="T10" fmla="*/ 10 w 425"/>
                <a:gd name="T11" fmla="*/ 5 h 720"/>
                <a:gd name="T12" fmla="*/ 30 w 425"/>
                <a:gd name="T13" fmla="*/ 0 h 720"/>
                <a:gd name="T14" fmla="*/ 405 w 425"/>
                <a:gd name="T15" fmla="*/ 100 h 720"/>
                <a:gd name="T16" fmla="*/ 425 w 425"/>
                <a:gd name="T17" fmla="*/ 125 h 720"/>
                <a:gd name="T18" fmla="*/ 425 w 425"/>
                <a:gd name="T19" fmla="*/ 695 h 720"/>
                <a:gd name="T20" fmla="*/ 415 w 425"/>
                <a:gd name="T21" fmla="*/ 715 h 720"/>
                <a:gd name="T22" fmla="*/ 400 w 425"/>
                <a:gd name="T23" fmla="*/ 720 h 720"/>
                <a:gd name="T24" fmla="*/ 50 w 425"/>
                <a:gd name="T25" fmla="*/ 575 h 720"/>
                <a:gd name="T26" fmla="*/ 375 w 425"/>
                <a:gd name="T27" fmla="*/ 660 h 720"/>
                <a:gd name="T28" fmla="*/ 375 w 425"/>
                <a:gd name="T29" fmla="*/ 145 h 720"/>
                <a:gd name="T30" fmla="*/ 50 w 425"/>
                <a:gd name="T31" fmla="*/ 55 h 720"/>
                <a:gd name="T32" fmla="*/ 50 w 425"/>
                <a:gd name="T33" fmla="*/ 57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0">
                  <a:moveTo>
                    <a:pt x="400" y="720"/>
                  </a:moveTo>
                  <a:cubicBezTo>
                    <a:pt x="395" y="720"/>
                    <a:pt x="395" y="720"/>
                    <a:pt x="395" y="720"/>
                  </a:cubicBezTo>
                  <a:cubicBezTo>
                    <a:pt x="20" y="620"/>
                    <a:pt x="20" y="620"/>
                    <a:pt x="20" y="620"/>
                  </a:cubicBezTo>
                  <a:cubicBezTo>
                    <a:pt x="10" y="620"/>
                    <a:pt x="0" y="610"/>
                    <a:pt x="0" y="59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5"/>
                    <a:pt x="5" y="10"/>
                    <a:pt x="10" y="5"/>
                  </a:cubicBezTo>
                  <a:cubicBezTo>
                    <a:pt x="15" y="0"/>
                    <a:pt x="25" y="0"/>
                    <a:pt x="30" y="0"/>
                  </a:cubicBezTo>
                  <a:cubicBezTo>
                    <a:pt x="405" y="100"/>
                    <a:pt x="405" y="100"/>
                    <a:pt x="405" y="100"/>
                  </a:cubicBezTo>
                  <a:cubicBezTo>
                    <a:pt x="415" y="105"/>
                    <a:pt x="425" y="115"/>
                    <a:pt x="425" y="125"/>
                  </a:cubicBezTo>
                  <a:cubicBezTo>
                    <a:pt x="425" y="695"/>
                    <a:pt x="425" y="695"/>
                    <a:pt x="425" y="695"/>
                  </a:cubicBezTo>
                  <a:cubicBezTo>
                    <a:pt x="425" y="705"/>
                    <a:pt x="420" y="710"/>
                    <a:pt x="415" y="715"/>
                  </a:cubicBezTo>
                  <a:cubicBezTo>
                    <a:pt x="410" y="720"/>
                    <a:pt x="405" y="720"/>
                    <a:pt x="400" y="720"/>
                  </a:cubicBezTo>
                  <a:close/>
                  <a:moveTo>
                    <a:pt x="50" y="575"/>
                  </a:moveTo>
                  <a:cubicBezTo>
                    <a:pt x="375" y="660"/>
                    <a:pt x="375" y="660"/>
                    <a:pt x="375" y="660"/>
                  </a:cubicBezTo>
                  <a:cubicBezTo>
                    <a:pt x="375" y="145"/>
                    <a:pt x="375" y="145"/>
                    <a:pt x="375" y="14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75"/>
                    <a:pt x="50" y="575"/>
                    <a:pt x="50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Freeform 14"/>
            <p:cNvSpPr>
              <a:spLocks noEditPoints="true"/>
            </p:cNvSpPr>
            <p:nvPr/>
          </p:nvSpPr>
          <p:spPr bwMode="auto">
            <a:xfrm>
              <a:off x="2239" y="1420"/>
              <a:ext cx="255" cy="254"/>
            </a:xfrm>
            <a:custGeom>
              <a:avLst/>
              <a:gdLst>
                <a:gd name="T0" fmla="*/ 320 w 720"/>
                <a:gd name="T1" fmla="*/ 720 h 720"/>
                <a:gd name="T2" fmla="*/ 305 w 720"/>
                <a:gd name="T3" fmla="*/ 715 h 720"/>
                <a:gd name="T4" fmla="*/ 295 w 720"/>
                <a:gd name="T5" fmla="*/ 695 h 720"/>
                <a:gd name="T6" fmla="*/ 295 w 720"/>
                <a:gd name="T7" fmla="*/ 125 h 720"/>
                <a:gd name="T8" fmla="*/ 315 w 720"/>
                <a:gd name="T9" fmla="*/ 100 h 720"/>
                <a:gd name="T10" fmla="*/ 690 w 720"/>
                <a:gd name="T11" fmla="*/ 0 h 720"/>
                <a:gd name="T12" fmla="*/ 710 w 720"/>
                <a:gd name="T13" fmla="*/ 5 h 720"/>
                <a:gd name="T14" fmla="*/ 720 w 720"/>
                <a:gd name="T15" fmla="*/ 25 h 720"/>
                <a:gd name="T16" fmla="*/ 720 w 720"/>
                <a:gd name="T17" fmla="*/ 595 h 720"/>
                <a:gd name="T18" fmla="*/ 700 w 720"/>
                <a:gd name="T19" fmla="*/ 620 h 720"/>
                <a:gd name="T20" fmla="*/ 325 w 720"/>
                <a:gd name="T21" fmla="*/ 720 h 720"/>
                <a:gd name="T22" fmla="*/ 320 w 720"/>
                <a:gd name="T23" fmla="*/ 720 h 720"/>
                <a:gd name="T24" fmla="*/ 345 w 720"/>
                <a:gd name="T25" fmla="*/ 145 h 720"/>
                <a:gd name="T26" fmla="*/ 345 w 720"/>
                <a:gd name="T27" fmla="*/ 665 h 720"/>
                <a:gd name="T28" fmla="*/ 670 w 720"/>
                <a:gd name="T29" fmla="*/ 580 h 720"/>
                <a:gd name="T30" fmla="*/ 670 w 720"/>
                <a:gd name="T31" fmla="*/ 55 h 720"/>
                <a:gd name="T32" fmla="*/ 345 w 720"/>
                <a:gd name="T33" fmla="*/ 145 h 720"/>
                <a:gd name="T34" fmla="*/ 135 w 720"/>
                <a:gd name="T35" fmla="*/ 225 h 720"/>
                <a:gd name="T36" fmla="*/ 165 w 720"/>
                <a:gd name="T37" fmla="*/ 320 h 720"/>
                <a:gd name="T38" fmla="*/ 265 w 720"/>
                <a:gd name="T39" fmla="*/ 320 h 720"/>
                <a:gd name="T40" fmla="*/ 180 w 720"/>
                <a:gd name="T41" fmla="*/ 380 h 720"/>
                <a:gd name="T42" fmla="*/ 215 w 720"/>
                <a:gd name="T43" fmla="*/ 475 h 720"/>
                <a:gd name="T44" fmla="*/ 135 w 720"/>
                <a:gd name="T45" fmla="*/ 415 h 720"/>
                <a:gd name="T46" fmla="*/ 50 w 720"/>
                <a:gd name="T47" fmla="*/ 475 h 720"/>
                <a:gd name="T48" fmla="*/ 85 w 720"/>
                <a:gd name="T49" fmla="*/ 380 h 720"/>
                <a:gd name="T50" fmla="*/ 0 w 720"/>
                <a:gd name="T51" fmla="*/ 320 h 720"/>
                <a:gd name="T52" fmla="*/ 100 w 720"/>
                <a:gd name="T53" fmla="*/ 320 h 720"/>
                <a:gd name="T54" fmla="*/ 135 w 720"/>
                <a:gd name="T55" fmla="*/ 22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0" h="720">
                  <a:moveTo>
                    <a:pt x="320" y="720"/>
                  </a:moveTo>
                  <a:cubicBezTo>
                    <a:pt x="315" y="720"/>
                    <a:pt x="310" y="720"/>
                    <a:pt x="305" y="715"/>
                  </a:cubicBezTo>
                  <a:cubicBezTo>
                    <a:pt x="300" y="710"/>
                    <a:pt x="295" y="705"/>
                    <a:pt x="295" y="695"/>
                  </a:cubicBezTo>
                  <a:cubicBezTo>
                    <a:pt x="295" y="125"/>
                    <a:pt x="295" y="125"/>
                    <a:pt x="295" y="125"/>
                  </a:cubicBezTo>
                  <a:cubicBezTo>
                    <a:pt x="295" y="115"/>
                    <a:pt x="305" y="105"/>
                    <a:pt x="315" y="100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700" y="0"/>
                    <a:pt x="705" y="0"/>
                    <a:pt x="710" y="5"/>
                  </a:cubicBezTo>
                  <a:cubicBezTo>
                    <a:pt x="715" y="10"/>
                    <a:pt x="720" y="15"/>
                    <a:pt x="720" y="25"/>
                  </a:cubicBezTo>
                  <a:cubicBezTo>
                    <a:pt x="720" y="595"/>
                    <a:pt x="720" y="595"/>
                    <a:pt x="720" y="595"/>
                  </a:cubicBezTo>
                  <a:cubicBezTo>
                    <a:pt x="720" y="605"/>
                    <a:pt x="710" y="615"/>
                    <a:pt x="700" y="620"/>
                  </a:cubicBezTo>
                  <a:cubicBezTo>
                    <a:pt x="325" y="720"/>
                    <a:pt x="325" y="720"/>
                    <a:pt x="325" y="720"/>
                  </a:cubicBezTo>
                  <a:lnTo>
                    <a:pt x="320" y="720"/>
                  </a:lnTo>
                  <a:close/>
                  <a:moveTo>
                    <a:pt x="345" y="145"/>
                  </a:moveTo>
                  <a:cubicBezTo>
                    <a:pt x="345" y="665"/>
                    <a:pt x="345" y="665"/>
                    <a:pt x="345" y="665"/>
                  </a:cubicBezTo>
                  <a:cubicBezTo>
                    <a:pt x="670" y="580"/>
                    <a:pt x="670" y="580"/>
                    <a:pt x="670" y="580"/>
                  </a:cubicBezTo>
                  <a:cubicBezTo>
                    <a:pt x="670" y="55"/>
                    <a:pt x="670" y="55"/>
                    <a:pt x="670" y="55"/>
                  </a:cubicBezTo>
                  <a:lnTo>
                    <a:pt x="345" y="145"/>
                  </a:lnTo>
                  <a:close/>
                  <a:moveTo>
                    <a:pt x="135" y="225"/>
                  </a:moveTo>
                  <a:cubicBezTo>
                    <a:pt x="165" y="320"/>
                    <a:pt x="165" y="320"/>
                    <a:pt x="165" y="320"/>
                  </a:cubicBezTo>
                  <a:cubicBezTo>
                    <a:pt x="265" y="320"/>
                    <a:pt x="265" y="320"/>
                    <a:pt x="265" y="320"/>
                  </a:cubicBezTo>
                  <a:cubicBezTo>
                    <a:pt x="180" y="380"/>
                    <a:pt x="180" y="380"/>
                    <a:pt x="180" y="380"/>
                  </a:cubicBezTo>
                  <a:cubicBezTo>
                    <a:pt x="215" y="475"/>
                    <a:pt x="215" y="475"/>
                    <a:pt x="215" y="475"/>
                  </a:cubicBezTo>
                  <a:cubicBezTo>
                    <a:pt x="135" y="415"/>
                    <a:pt x="135" y="415"/>
                    <a:pt x="135" y="415"/>
                  </a:cubicBezTo>
                  <a:cubicBezTo>
                    <a:pt x="50" y="475"/>
                    <a:pt x="50" y="475"/>
                    <a:pt x="50" y="475"/>
                  </a:cubicBezTo>
                  <a:cubicBezTo>
                    <a:pt x="85" y="380"/>
                    <a:pt x="85" y="380"/>
                    <a:pt x="85" y="3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100" y="320"/>
                    <a:pt x="100" y="320"/>
                    <a:pt x="100" y="320"/>
                  </a:cubicBezTo>
                  <a:lnTo>
                    <a:pt x="13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Freeform 15"/>
            <p:cNvSpPr>
              <a:spLocks noEditPoints="true"/>
            </p:cNvSpPr>
            <p:nvPr/>
          </p:nvSpPr>
          <p:spPr bwMode="auto">
            <a:xfrm>
              <a:off x="2382" y="1483"/>
              <a:ext cx="80" cy="132"/>
            </a:xfrm>
            <a:custGeom>
              <a:avLst/>
              <a:gdLst>
                <a:gd name="T0" fmla="*/ 30 w 225"/>
                <a:gd name="T1" fmla="*/ 100 h 375"/>
                <a:gd name="T2" fmla="*/ 5 w 225"/>
                <a:gd name="T3" fmla="*/ 80 h 375"/>
                <a:gd name="T4" fmla="*/ 20 w 225"/>
                <a:gd name="T5" fmla="*/ 50 h 375"/>
                <a:gd name="T6" fmla="*/ 185 w 225"/>
                <a:gd name="T7" fmla="*/ 5 h 375"/>
                <a:gd name="T8" fmla="*/ 215 w 225"/>
                <a:gd name="T9" fmla="*/ 25 h 375"/>
                <a:gd name="T10" fmla="*/ 195 w 225"/>
                <a:gd name="T11" fmla="*/ 55 h 375"/>
                <a:gd name="T12" fmla="*/ 30 w 225"/>
                <a:gd name="T13" fmla="*/ 100 h 375"/>
                <a:gd name="T14" fmla="*/ 30 w 225"/>
                <a:gd name="T15" fmla="*/ 100 h 375"/>
                <a:gd name="T16" fmla="*/ 30 w 225"/>
                <a:gd name="T17" fmla="*/ 235 h 375"/>
                <a:gd name="T18" fmla="*/ 5 w 225"/>
                <a:gd name="T19" fmla="*/ 215 h 375"/>
                <a:gd name="T20" fmla="*/ 25 w 225"/>
                <a:gd name="T21" fmla="*/ 185 h 375"/>
                <a:gd name="T22" fmla="*/ 190 w 225"/>
                <a:gd name="T23" fmla="*/ 140 h 375"/>
                <a:gd name="T24" fmla="*/ 220 w 225"/>
                <a:gd name="T25" fmla="*/ 160 h 375"/>
                <a:gd name="T26" fmla="*/ 200 w 225"/>
                <a:gd name="T27" fmla="*/ 190 h 375"/>
                <a:gd name="T28" fmla="*/ 35 w 225"/>
                <a:gd name="T29" fmla="*/ 235 h 375"/>
                <a:gd name="T30" fmla="*/ 30 w 225"/>
                <a:gd name="T31" fmla="*/ 235 h 375"/>
                <a:gd name="T32" fmla="*/ 30 w 225"/>
                <a:gd name="T33" fmla="*/ 375 h 375"/>
                <a:gd name="T34" fmla="*/ 5 w 225"/>
                <a:gd name="T35" fmla="*/ 355 h 375"/>
                <a:gd name="T36" fmla="*/ 25 w 225"/>
                <a:gd name="T37" fmla="*/ 325 h 375"/>
                <a:gd name="T38" fmla="*/ 190 w 225"/>
                <a:gd name="T39" fmla="*/ 280 h 375"/>
                <a:gd name="T40" fmla="*/ 220 w 225"/>
                <a:gd name="T41" fmla="*/ 300 h 375"/>
                <a:gd name="T42" fmla="*/ 200 w 225"/>
                <a:gd name="T43" fmla="*/ 330 h 375"/>
                <a:gd name="T44" fmla="*/ 35 w 225"/>
                <a:gd name="T45" fmla="*/ 375 h 375"/>
                <a:gd name="T46" fmla="*/ 30 w 225"/>
                <a:gd name="T4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" h="375">
                  <a:moveTo>
                    <a:pt x="30" y="100"/>
                  </a:moveTo>
                  <a:cubicBezTo>
                    <a:pt x="20" y="100"/>
                    <a:pt x="10" y="95"/>
                    <a:pt x="5" y="80"/>
                  </a:cubicBezTo>
                  <a:cubicBezTo>
                    <a:pt x="0" y="65"/>
                    <a:pt x="10" y="55"/>
                    <a:pt x="20" y="50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200" y="0"/>
                    <a:pt x="210" y="10"/>
                    <a:pt x="215" y="25"/>
                  </a:cubicBezTo>
                  <a:cubicBezTo>
                    <a:pt x="220" y="40"/>
                    <a:pt x="210" y="50"/>
                    <a:pt x="195" y="5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5" y="100"/>
                    <a:pt x="30" y="100"/>
                    <a:pt x="30" y="100"/>
                  </a:cubicBezTo>
                  <a:close/>
                  <a:moveTo>
                    <a:pt x="30" y="235"/>
                  </a:moveTo>
                  <a:cubicBezTo>
                    <a:pt x="15" y="235"/>
                    <a:pt x="5" y="230"/>
                    <a:pt x="5" y="215"/>
                  </a:cubicBezTo>
                  <a:cubicBezTo>
                    <a:pt x="0" y="200"/>
                    <a:pt x="10" y="190"/>
                    <a:pt x="25" y="185"/>
                  </a:cubicBezTo>
                  <a:cubicBezTo>
                    <a:pt x="190" y="140"/>
                    <a:pt x="190" y="140"/>
                    <a:pt x="190" y="140"/>
                  </a:cubicBezTo>
                  <a:cubicBezTo>
                    <a:pt x="205" y="135"/>
                    <a:pt x="215" y="145"/>
                    <a:pt x="220" y="160"/>
                  </a:cubicBezTo>
                  <a:cubicBezTo>
                    <a:pt x="225" y="175"/>
                    <a:pt x="215" y="185"/>
                    <a:pt x="200" y="190"/>
                  </a:cubicBezTo>
                  <a:cubicBezTo>
                    <a:pt x="35" y="235"/>
                    <a:pt x="35" y="235"/>
                    <a:pt x="35" y="235"/>
                  </a:cubicBezTo>
                  <a:lnTo>
                    <a:pt x="30" y="235"/>
                  </a:lnTo>
                  <a:close/>
                  <a:moveTo>
                    <a:pt x="30" y="375"/>
                  </a:moveTo>
                  <a:cubicBezTo>
                    <a:pt x="20" y="375"/>
                    <a:pt x="10" y="370"/>
                    <a:pt x="5" y="355"/>
                  </a:cubicBezTo>
                  <a:cubicBezTo>
                    <a:pt x="0" y="340"/>
                    <a:pt x="10" y="330"/>
                    <a:pt x="25" y="325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205" y="275"/>
                    <a:pt x="215" y="285"/>
                    <a:pt x="220" y="300"/>
                  </a:cubicBezTo>
                  <a:cubicBezTo>
                    <a:pt x="225" y="315"/>
                    <a:pt x="215" y="325"/>
                    <a:pt x="200" y="330"/>
                  </a:cubicBezTo>
                  <a:cubicBezTo>
                    <a:pt x="35" y="375"/>
                    <a:pt x="35" y="375"/>
                    <a:pt x="35" y="375"/>
                  </a:cubicBezTo>
                  <a:cubicBezTo>
                    <a:pt x="35" y="370"/>
                    <a:pt x="30" y="375"/>
                    <a:pt x="30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zh-CN" altLang="en-US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true">
            <a:spLocks noChangeArrowheads="true"/>
          </p:cNvSpPr>
          <p:nvPr/>
        </p:nvSpPr>
        <p:spPr bwMode="auto">
          <a:xfrm>
            <a:off x="1048977" y="261202"/>
            <a:ext cx="25490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 defTabSz="913130">
              <a:defRPr/>
            </a:pPr>
            <a:r>
              <a:rPr lang="en-US" altLang="zh-CN" sz="2000" b="1" dirty="0">
                <a:ln>
                  <a:solidFill>
                    <a:srgbClr val="002060"/>
                  </a:solidFill>
                </a:ln>
                <a:noFill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5 </a:t>
            </a:r>
            <a:r>
              <a:rPr lang="en-US" altLang="zh-CN" sz="2000" b="1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Image Classification</a:t>
            </a:r>
            <a:endParaRPr lang="en-US" altLang="zh-CN" sz="2000" b="1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true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zh-CN" altLang="en-US"/>
          </a:p>
        </p:txBody>
      </p:sp>
      <p:sp>
        <p:nvSpPr>
          <p:cNvPr id="41" name="内容占位符 2"/>
          <p:cNvSpPr txBox="true"/>
          <p:nvPr/>
        </p:nvSpPr>
        <p:spPr>
          <a:xfrm>
            <a:off x="514723" y="1089678"/>
            <a:ext cx="8001174" cy="144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dirty="0">
                <a:latin typeface="+mn-ea"/>
              </a:rPr>
              <a:t>LeNet-5 is one of the classic CNN network structures</a:t>
            </a:r>
            <a:endParaRPr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We propose the following network based on lenet and identify the key frame pictures</a:t>
            </a:r>
            <a:endParaRPr lang="en-US" altLang="zh-CN" sz="1800" dirty="0">
              <a:latin typeface="+mn-ea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2724150"/>
            <a:ext cx="5236210" cy="15125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210" y="2724150"/>
            <a:ext cx="3284220" cy="1365885"/>
          </a:xfrm>
          <a:prstGeom prst="rect">
            <a:avLst/>
          </a:prstGeom>
        </p:spPr>
      </p:pic>
    </p:spTree>
  </p:cSld>
  <p:clrMapOvr>
    <a:masterClrMapping/>
  </p:clrMapOvr>
  <p:transition spd="slow" advTm="69157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true"/>
          </p:cNvPicPr>
          <p:nvPr/>
        </p:nvPicPr>
        <p:blipFill rotWithShape="true">
          <a:blip r:embed="rId1"/>
          <a:srcRect t="24877" r="-379" b="18121"/>
          <a:stretch>
            <a:fillRect/>
          </a:stretch>
        </p:blipFill>
        <p:spPr>
          <a:xfrm>
            <a:off x="-32024" y="1880295"/>
            <a:ext cx="9161362" cy="326331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877534"/>
            <a:ext cx="9146320" cy="3265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94260" y="2676035"/>
            <a:ext cx="415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rPr>
              <a:t>THANK YOU</a:t>
            </a:r>
            <a:endParaRPr lang="en-US" altLang="zh-CN" sz="3600" b="1" spc="300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481128" y="3390557"/>
            <a:ext cx="2612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788160" y="1019674"/>
            <a:ext cx="1520992" cy="1473556"/>
            <a:chOff x="3725726" y="1036137"/>
            <a:chExt cx="1520992" cy="1473556"/>
          </a:xfrm>
        </p:grpSpPr>
        <p:sp>
          <p:nvSpPr>
            <p:cNvPr id="23" name="椭圆 22"/>
            <p:cNvSpPr/>
            <p:nvPr/>
          </p:nvSpPr>
          <p:spPr>
            <a:xfrm>
              <a:off x="3725726" y="1111501"/>
              <a:ext cx="1520992" cy="139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ea typeface="Microsoft YaHei" panose="020B0503020204020204" pitchFamily="34" charset="-122"/>
                <a:sym typeface="Times New Roman" panose="02020603050405020304" pitchFamily="18" charset="0"/>
              </a:endParaRPr>
            </a:p>
          </p:txBody>
        </p:sp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>
              <a:off x="3808767" y="1036137"/>
              <a:ext cx="1344721" cy="1344721"/>
            </a:xfrm>
            <a:prstGeom prst="rect">
              <a:avLst/>
            </a:prstGeom>
          </p:spPr>
        </p:pic>
      </p:grpSp>
      <p:sp>
        <p:nvSpPr>
          <p:cNvPr id="12" name="文本框 11"/>
          <p:cNvSpPr txBox="true"/>
          <p:nvPr/>
        </p:nvSpPr>
        <p:spPr>
          <a:xfrm>
            <a:off x="1124277" y="3588278"/>
            <a:ext cx="69749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ea"/>
                <a:sym typeface="Times New Roman" panose="02020603050405020304" pitchFamily="18" charset="0"/>
              </a:rPr>
              <a:t>Real-time Gesture Classification System Based on Dynamic Vision Sensor</a:t>
            </a:r>
            <a:endParaRPr lang="en-US" altLang="zh-CN" sz="1400" dirty="0">
              <a:solidFill>
                <a:schemeClr val="bg1"/>
              </a:solidFill>
              <a:latin typeface="+mn-ea"/>
              <a:sym typeface="Times New Roman" panose="02020603050405020304" pitchFamily="18" charset="0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+mn-ea"/>
              <a:sym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ea"/>
                <a:sym typeface="Times New Roman" panose="02020603050405020304" pitchFamily="18" charset="0"/>
              </a:rPr>
              <a:t>Wang Jian</a:t>
            </a:r>
            <a:endParaRPr lang="en-US" altLang="zh-CN" sz="1400" dirty="0">
              <a:solidFill>
                <a:schemeClr val="bg1"/>
              </a:solidFill>
              <a:latin typeface="+mn-ea"/>
              <a:sym typeface="Times New Roman" panose="02020603050405020304" pitchFamily="18" charset="0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+mn-ea"/>
              <a:sym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ea"/>
                <a:sym typeface="Times New Roman" panose="02020603050405020304" pitchFamily="18" charset="0"/>
              </a:rPr>
              <a:t>School of Computer</a:t>
            </a:r>
            <a:endParaRPr lang="zh-CN" altLang="en-US" sz="1400" dirty="0">
              <a:solidFill>
                <a:schemeClr val="bg1"/>
              </a:solidFill>
              <a:latin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8213">
        <p:split orient="vert"/>
      </p:transition>
    </mc:Choice>
    <mc:Fallback>
      <p:transition spd="slow" advTm="18213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奖学金2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3C4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2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全屏显示(16:9)</PresentationFormat>
  <Paragraphs>62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Microsoft YaHei</vt:lpstr>
      <vt:lpstr>华文新魏</vt:lpstr>
      <vt:lpstr>Calibri</vt:lpstr>
      <vt:lpstr>Noto Sans CJK SC</vt:lpstr>
      <vt:lpstr>楷体</vt:lpstr>
      <vt:lpstr>宋体</vt:lpstr>
      <vt:lpstr>Arial Unicode MS</vt:lpstr>
      <vt:lpstr>等线</vt:lpstr>
      <vt:lpstr>Calibri Light</vt:lpstr>
      <vt:lpstr>DejaVu Math TeX Gyre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herewj</cp:lastModifiedBy>
  <cp:revision>1168</cp:revision>
  <dcterms:created xsi:type="dcterms:W3CDTF">2021-05-25T01:37:49Z</dcterms:created>
  <dcterms:modified xsi:type="dcterms:W3CDTF">2021-05-25T01:37:49Z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