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589DF-5BF0-44FC-A23C-F1516AD1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D6C7C-0CA1-4AA8-BA7B-46036342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3EE72-3A32-4E77-9D50-0BC6C3B6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3384D-681D-435A-BBE8-3408589D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130F7-AC3E-4A9B-B64B-6FAE0EDD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5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930CC-0D5E-43D1-9641-18B921B7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20881E-2ACB-433C-A41A-0410AC35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5BE32-E725-4C86-B990-968BEC84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C8C5A-6F34-4C9A-8552-F8714237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84F74-CC2C-43F1-A4BA-333C8553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1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50F08C-3D11-44EF-9CD6-F86B6E0DE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9462E-B773-4832-9A33-9509EFC7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D6290-D5EE-425A-83E1-5360A0F9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922BD-1EB6-466F-B672-DF7FFCAE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C455C-7F4A-4A67-9895-D9123C4E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9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17C0B-AC2C-405A-AF96-308CF6C8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8A8AA-183D-43E5-9A1B-7892DC56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12BFA-EE09-40EA-AD38-F4F687B8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FCD5D-47C4-4F87-9C88-E711BC98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BDC0B-2DA2-4031-92DC-C76F0A3E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8C606-6E4B-49AA-A4DE-8D6ECFD0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C3BB2-F287-4E45-9ECC-2B64200A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25E61-BDBF-446D-86FB-B5EC1E48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D17E2-C420-4740-9E9D-F8F897B3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A13B0-5224-4B1D-8451-F3EB3FF1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8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5A663-40D5-47BB-8DB7-F73DA6C2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7AC2C-88F3-46D3-9F21-F4D3EC919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B3557-D014-4AB7-998D-783CBD0F1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A0766-E8C9-4796-BBC3-ABC77B45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7CEE1-C6F7-4316-8BA6-3A805291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A8D9A-5362-44EA-96E1-246B57C5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2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26172-6A61-4A1B-8D84-F6322119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30679-FAA5-47A2-A4F3-3512F9AD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D7783-C895-4022-BD30-2C6D7D8FE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312C5-8E29-4B9F-8A57-717326C30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EFD1A7-2D0D-4C64-B9C7-1C263A7DD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DA26FB-3B3A-44A8-994F-78F7E2B7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612F2-11CC-4DCC-A74C-F0C5CF72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BF660B-A278-4C3F-995D-E17FBE8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2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D6A2E-DED0-41D3-B96B-F5D9A37D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68FA1C-B7E7-4A3B-975F-65B1A419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03984C-64E3-4F2A-A6D1-E20582D4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CA485C-96F2-4EAD-99B2-74F2F80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D14EA-C724-407C-ABC6-DA59C111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B9C4DC-0210-40F6-9BAC-DA135D05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730D8-CD3C-4F35-A0E3-47BE55D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C6EBA-F793-4C60-9787-9110248F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E7145-046B-4A61-B4AE-FC060955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C6E36-610C-4DD1-8A93-8A1F65EB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91875-D449-4168-B84D-5C628FF6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190D0-3CE9-4590-86E2-13127876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5F1AAB-7BAB-4D5F-A3FE-0C366F44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1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AB5D4-8AEA-4A74-90DD-D31CE63D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AF1389-1837-4BAA-A15A-F411BF6C1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ABEAF-954D-4F69-8F74-12391FBDE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C9D7E-8811-4E6B-AF1D-64E4D30F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FC0BD-E36F-4764-A499-D8965C27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65453-3774-4E5C-AA47-FFB6AD8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68B940-E00B-40A2-9148-0DC4886E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83CCC-A8B6-42F4-9173-8100CA8AE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5EBB0-E45C-4222-A58E-24F185A6A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6A1F9-55FC-4208-AF9D-D623DDD75C1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9DED0-FDCD-43C0-A870-7E3AFCAF9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A96EC-F634-4A06-BC9C-ECC94D2CE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BA3-B356-45A0-9961-4547C4F9D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205F2-21E5-450A-9292-C92824A9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068" y="1586204"/>
            <a:ext cx="7304719" cy="149626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/>
              <a:t>Performance From Architecture:  Comparing A RISC And A CISC With Similar Hardware Organization</a:t>
            </a:r>
            <a:endParaRPr lang="zh-CN" altLang="en-US" sz="32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848AA3-00C3-4714-A578-6B6D5B45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4294175"/>
            <a:ext cx="8637072" cy="977621"/>
          </a:xfrm>
        </p:spPr>
        <p:txBody>
          <a:bodyPr/>
          <a:lstStyle/>
          <a:p>
            <a:pPr algn="ctr"/>
            <a:r>
              <a:rPr lang="en-US" altLang="zh-CN"/>
              <a:t>Groupe 29</a:t>
            </a:r>
          </a:p>
          <a:p>
            <a:pPr algn="ctr"/>
            <a:r>
              <a:rPr lang="en-US" altLang="zh-CN"/>
              <a:t>2020.11.4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5EEB0-DB12-493D-947A-D5F1B2B4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6040A-5675-4EFA-99EA-26A14827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论文内容：研究使用相同硬件和相同编译器性能，相等时钟周期时，</a:t>
            </a:r>
            <a:r>
              <a:rPr lang="en-US" altLang="zh-CN"/>
              <a:t>MIPS</a:t>
            </a:r>
            <a:r>
              <a:rPr lang="zh-CN" altLang="en-US"/>
              <a:t>（基于</a:t>
            </a:r>
            <a:r>
              <a:rPr lang="en-US" altLang="zh-CN"/>
              <a:t>RISC</a:t>
            </a:r>
            <a:r>
              <a:rPr lang="zh-CN" altLang="en-US"/>
              <a:t>）对</a:t>
            </a:r>
            <a:r>
              <a:rPr lang="en-US" altLang="zh-CN"/>
              <a:t>VAX</a:t>
            </a:r>
            <a:r>
              <a:rPr lang="zh-CN" altLang="en-US"/>
              <a:t>（基于</a:t>
            </a:r>
            <a:r>
              <a:rPr lang="en-US" altLang="zh-CN"/>
              <a:t>CISC</a:t>
            </a:r>
            <a:r>
              <a:rPr lang="zh-CN" altLang="en-US"/>
              <a:t>）在程序执行时间上有哪些优势</a:t>
            </a:r>
            <a:endParaRPr lang="en-US" altLang="zh-CN"/>
          </a:p>
          <a:p>
            <a:r>
              <a:rPr lang="zh-CN" altLang="en-US"/>
              <a:t>研究的两个假设：</a:t>
            </a:r>
            <a:r>
              <a:rPr lang="en-US" altLang="zh-CN"/>
              <a:t>1. </a:t>
            </a:r>
            <a:r>
              <a:rPr lang="zh-CN" altLang="en-US"/>
              <a:t>编译器的性能相同 </a:t>
            </a:r>
            <a:r>
              <a:rPr lang="en-US" altLang="zh-CN"/>
              <a:t>2. </a:t>
            </a:r>
            <a:r>
              <a:rPr lang="zh-CN" altLang="en-US"/>
              <a:t>周期时间不是体系结构的一个功能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98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BB7CD-D25D-4A98-8815-100DDBAD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设备和方法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4161F-B972-4F8D-96F8-898AB4C4A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218"/>
            <a:ext cx="10515600" cy="776080"/>
          </a:xfrm>
        </p:spPr>
        <p:txBody>
          <a:bodyPr>
            <a:normAutofit/>
          </a:bodyPr>
          <a:lstStyle/>
          <a:p>
            <a:r>
              <a:rPr lang="zh-CN" altLang="en-US" sz="2000"/>
              <a:t>设备：</a:t>
            </a:r>
            <a:r>
              <a:rPr lang="en-US" altLang="zh-CN" sz="2000"/>
              <a:t>VAX 8700(CISC)	VS.	M/2000(RISC)</a:t>
            </a:r>
          </a:p>
          <a:p>
            <a:r>
              <a:rPr lang="zh-CN" altLang="en-US" sz="2000"/>
              <a:t>方法：使用</a:t>
            </a:r>
            <a:r>
              <a:rPr lang="en-US" altLang="zh-CN" sz="2000"/>
              <a:t>SPEC</a:t>
            </a:r>
            <a:r>
              <a:rPr lang="zh-CN" altLang="en-US" sz="2000"/>
              <a:t>组织开发的基准程序进行测试，记录</a:t>
            </a:r>
            <a:r>
              <a:rPr lang="en-US" altLang="zh-CN" sz="2000"/>
              <a:t>9</a:t>
            </a:r>
            <a:r>
              <a:rPr lang="zh-CN" altLang="en-US" sz="2000"/>
              <a:t>种测试程序的运行指标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EB5140-46EC-4CBD-8892-8CCD9B3B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30" y="2531674"/>
            <a:ext cx="5403048" cy="40846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DA7434-DABC-429E-8891-B1DA98C6412D}"/>
              </a:ext>
            </a:extLst>
          </p:cNvPr>
          <p:cNvSpPr txBox="1"/>
          <p:nvPr/>
        </p:nvSpPr>
        <p:spPr>
          <a:xfrm>
            <a:off x="838200" y="2531674"/>
            <a:ext cx="3836437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/>
              <a:t>VAX</a:t>
            </a:r>
            <a:r>
              <a:rPr lang="zh-CN" altLang="en-US" sz="2000"/>
              <a:t>晶体管更多，成本更高；</a:t>
            </a:r>
            <a:r>
              <a:rPr lang="en-US" altLang="zh-CN" sz="2000"/>
              <a:t>MIPS</a:t>
            </a:r>
            <a:r>
              <a:rPr lang="zh-CN" altLang="en-US" sz="2000"/>
              <a:t>有独立的指令高速缓存、稍快的主内存和快速浮点数</a:t>
            </a:r>
            <a:endParaRPr lang="en-US" altLang="zh-CN" sz="20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/>
              <a:t>两者的指令周期时间相似只是巧合</a:t>
            </a:r>
          </a:p>
        </p:txBody>
      </p:sp>
    </p:spTree>
    <p:extLst>
      <p:ext uri="{BB962C8B-B14F-4D97-AF65-F5344CB8AC3E}">
        <p14:creationId xmlns:p14="http://schemas.microsoft.com/office/powerpoint/2010/main" val="287169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2D168-16F6-4B2A-B7D4-F53AFABD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345B1-DCB0-4A80-B91E-D0330E86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2930"/>
          </a:xfrm>
        </p:spPr>
        <p:txBody>
          <a:bodyPr>
            <a:norm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SPEC</a:t>
            </a:r>
            <a:r>
              <a:rPr lang="zh-CN" altLang="en-US" sz="2000"/>
              <a:t>测试程序基准下，在</a:t>
            </a:r>
            <a:r>
              <a:rPr lang="en-US" altLang="zh-CN" sz="2000"/>
              <a:t>MIPS</a:t>
            </a:r>
            <a:r>
              <a:rPr lang="zh-CN" altLang="en-US" sz="2000"/>
              <a:t>上的平均</a:t>
            </a:r>
            <a:r>
              <a:rPr lang="en-US" altLang="zh-CN" sz="2000"/>
              <a:t>CPI</a:t>
            </a:r>
            <a:r>
              <a:rPr lang="zh-CN" altLang="en-US" sz="2000"/>
              <a:t>要比在</a:t>
            </a:r>
            <a:r>
              <a:rPr lang="en-US" altLang="zh-CN" sz="2000"/>
              <a:t>VAX 8700</a:t>
            </a:r>
            <a:r>
              <a:rPr lang="zh-CN" altLang="en-US" sz="2000"/>
              <a:t>上少很多</a:t>
            </a:r>
            <a:endParaRPr lang="en-US" altLang="zh-CN" sz="2000"/>
          </a:p>
          <a:p>
            <a:r>
              <a:rPr lang="zh-CN" altLang="en-US" sz="2000"/>
              <a:t>虽然</a:t>
            </a:r>
            <a:r>
              <a:rPr lang="en-US" altLang="zh-CN" sz="2000"/>
              <a:t>MIPS</a:t>
            </a:r>
            <a:r>
              <a:rPr lang="zh-CN" altLang="en-US" sz="2000"/>
              <a:t>的指令数应远多于</a:t>
            </a:r>
            <a:r>
              <a:rPr lang="en-US" altLang="zh-CN" sz="2000"/>
              <a:t>VAX</a:t>
            </a:r>
            <a:r>
              <a:rPr lang="zh-CN" altLang="en-US" sz="2000"/>
              <a:t>，但实际上并没有多很多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C91ED4-B6BB-4A73-9A4E-61883A3B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95" y="3603940"/>
            <a:ext cx="10295010" cy="27957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90AFF4-8FA1-4D43-8855-0CB8206E53BB}"/>
              </a:ext>
            </a:extLst>
          </p:cNvPr>
          <p:cNvSpPr txBox="1"/>
          <p:nvPr/>
        </p:nvSpPr>
        <p:spPr>
          <a:xfrm>
            <a:off x="1124338" y="2843860"/>
            <a:ext cx="210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MIPS</a:t>
            </a:r>
            <a:r>
              <a:rPr lang="zh-CN" altLang="en-US" sz="1600"/>
              <a:t>浮点指令使用频率始终少于</a:t>
            </a:r>
            <a:r>
              <a:rPr lang="en-US" altLang="zh-CN" sz="1600"/>
              <a:t>VAX</a:t>
            </a:r>
            <a:endParaRPr lang="zh-CN" altLang="en-US" sz="16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891030-0061-4E87-8DE9-BAEF7EEBB3F8}"/>
              </a:ext>
            </a:extLst>
          </p:cNvPr>
          <p:cNvCxnSpPr>
            <a:cxnSpLocks/>
          </p:cNvCxnSpPr>
          <p:nvPr/>
        </p:nvCxnSpPr>
        <p:spPr>
          <a:xfrm flipH="1" flipV="1">
            <a:off x="2612571" y="3428635"/>
            <a:ext cx="522516" cy="322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B611EF2-EDAF-4C31-A64F-21ED6E94B41D}"/>
              </a:ext>
            </a:extLst>
          </p:cNvPr>
          <p:cNvSpPr txBox="1"/>
          <p:nvPr/>
        </p:nvSpPr>
        <p:spPr>
          <a:xfrm>
            <a:off x="8728843" y="2843860"/>
            <a:ext cx="210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MIPS</a:t>
            </a:r>
            <a:r>
              <a:rPr lang="zh-CN" altLang="en-US" sz="1600"/>
              <a:t>访存次数更少，</a:t>
            </a:r>
            <a:r>
              <a:rPr lang="en-US" altLang="zh-CN" sz="1600"/>
              <a:t>VAX</a:t>
            </a:r>
            <a:r>
              <a:rPr lang="zh-CN" altLang="en-US" sz="1600"/>
              <a:t>内存引用更多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3A7A76-274A-4B4F-8C07-B6CC8D226142}"/>
              </a:ext>
            </a:extLst>
          </p:cNvPr>
          <p:cNvCxnSpPr/>
          <p:nvPr/>
        </p:nvCxnSpPr>
        <p:spPr>
          <a:xfrm flipV="1">
            <a:off x="8728843" y="3428635"/>
            <a:ext cx="489802" cy="322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84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2719DF-0B65-4EE4-B3DA-6F744487A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19" y="1311352"/>
            <a:ext cx="8891357" cy="27207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98F395-BAD7-4B8E-9417-14B9F7EF9CE2}"/>
              </a:ext>
            </a:extLst>
          </p:cNvPr>
          <p:cNvSpPr txBox="1"/>
          <p:nvPr/>
        </p:nvSpPr>
        <p:spPr>
          <a:xfrm>
            <a:off x="1034499" y="4623318"/>
            <a:ext cx="1012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可以看到，对于数据流，</a:t>
            </a:r>
            <a:r>
              <a:rPr lang="en-US" altLang="zh-CN"/>
              <a:t>9</a:t>
            </a:r>
            <a:r>
              <a:rPr lang="zh-CN" altLang="en-US"/>
              <a:t>个基准中有</a:t>
            </a:r>
            <a:r>
              <a:rPr lang="en-US" altLang="zh-CN"/>
              <a:t>4</a:t>
            </a:r>
            <a:r>
              <a:rPr lang="zh-CN" altLang="en-US"/>
              <a:t>个基准</a:t>
            </a:r>
            <a:r>
              <a:rPr lang="en-US" altLang="zh-CN"/>
              <a:t>MIPS</a:t>
            </a:r>
            <a:r>
              <a:rPr lang="zh-CN" altLang="en-US"/>
              <a:t>未命中率高于</a:t>
            </a:r>
            <a:r>
              <a:rPr lang="en-US" altLang="zh-CN"/>
              <a:t>VAX</a:t>
            </a:r>
            <a:r>
              <a:rPr lang="zh-CN" altLang="en-US"/>
              <a:t>；对于指令流，</a:t>
            </a:r>
            <a:r>
              <a:rPr lang="en-US" altLang="zh-CN"/>
              <a:t>9</a:t>
            </a:r>
            <a:r>
              <a:rPr lang="zh-CN" altLang="en-US"/>
              <a:t>个基准</a:t>
            </a:r>
            <a:r>
              <a:rPr lang="en-US" altLang="zh-CN"/>
              <a:t>MIPS</a:t>
            </a:r>
            <a:r>
              <a:rPr lang="zh-CN" altLang="en-US"/>
              <a:t>未命中率均远远低于</a:t>
            </a:r>
            <a:r>
              <a:rPr lang="en-US" altLang="zh-CN"/>
              <a:t>VAX</a:t>
            </a:r>
            <a:r>
              <a:rPr lang="zh-CN" altLang="en-US"/>
              <a:t>。可能是因为</a:t>
            </a:r>
            <a:r>
              <a:rPr lang="en-US" altLang="zh-CN"/>
              <a:t>MIPS</a:t>
            </a:r>
            <a:r>
              <a:rPr lang="zh-CN" altLang="en-US"/>
              <a:t>使用了独立的指令</a:t>
            </a:r>
            <a:r>
              <a:rPr lang="en-US" altLang="zh-CN"/>
              <a:t>Cache</a:t>
            </a:r>
            <a:r>
              <a:rPr lang="zh-CN" altLang="en-US"/>
              <a:t>。指令流有如此低的失配率，这是</a:t>
            </a:r>
            <a:r>
              <a:rPr lang="en-US" altLang="zh-CN"/>
              <a:t>CPI</a:t>
            </a:r>
            <a:r>
              <a:rPr lang="zh-CN" altLang="en-US"/>
              <a:t>要低于数据流的一个重要原因。</a:t>
            </a:r>
          </a:p>
        </p:txBody>
      </p:sp>
    </p:spTree>
    <p:extLst>
      <p:ext uri="{BB962C8B-B14F-4D97-AF65-F5344CB8AC3E}">
        <p14:creationId xmlns:p14="http://schemas.microsoft.com/office/powerpoint/2010/main" val="11880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AC153-C517-4E79-B011-E4A324F7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讨论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06D3A-5DF7-427A-A0B6-E01651375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3863" y="646275"/>
                <a:ext cx="7444273" cy="208882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𝑖𝑛𝑠𝑡𝑟𝑢𝑐𝑡𝑖𝑜𝑛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𝑀𝐼𝑃𝑆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𝑖𝑛𝑠𝑡𝑟𝑢𝑐𝑡𝑖𝑜𝑛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𝑉𝐴𝑋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𝑖𝑛𝑠𝑡𝑟𝑢𝑐𝑡𝑖𝑜𝑛</m:t>
                          </m:r>
                        </m:den>
                      </m:f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𝑉𝐴𝑋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𝑀𝐼𝑃𝑆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endParaRPr lang="en-US" altLang="zh-CN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𝑅𝐼𝑆𝐶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𝑖𝑛𝑠𝑡𝑟𝑢𝑐𝑡𝑖𝑜𝑛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𝑉𝐴𝑋𝐶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𝑉𝐴𝑋𝐼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𝑀𝐼𝑃𝑆𝐶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𝑀𝐼𝑃𝑆𝐼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F06D3A-5DF7-427A-A0B6-E01651375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3863" y="646275"/>
                <a:ext cx="7444273" cy="20888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151A2AC-E256-414F-908C-C4A1A98C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09" y="2735101"/>
            <a:ext cx="6927180" cy="28806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736123-6DC1-47B6-AC08-83158C16EC69}"/>
                  </a:ext>
                </a:extLst>
              </p:cNvPr>
              <p:cNvSpPr txBox="1"/>
              <p:nvPr/>
            </p:nvSpPr>
            <p:spPr>
              <a:xfrm>
                <a:off x="5141411" y="5934726"/>
                <a:ext cx="1794850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𝑅𝐼𝑆𝐶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736123-6DC1-47B6-AC08-83158C16E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411" y="5934726"/>
                <a:ext cx="1794850" cy="569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E66E2D6-D4A1-41EA-8E11-57EBA7274833}"/>
              </a:ext>
            </a:extLst>
          </p:cNvPr>
          <p:cNvSpPr txBox="1"/>
          <p:nvPr/>
        </p:nvSpPr>
        <p:spPr>
          <a:xfrm>
            <a:off x="7909237" y="5846544"/>
            <a:ext cx="407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斜率越小，</a:t>
            </a:r>
            <a:r>
              <a:rPr lang="en-US" altLang="zh-CN"/>
              <a:t>RISC factor</a:t>
            </a:r>
            <a:r>
              <a:rPr lang="zh-CN" altLang="en-US"/>
              <a:t>越大，对应的测试基准结果</a:t>
            </a:r>
            <a:r>
              <a:rPr lang="en-US" altLang="zh-CN"/>
              <a:t>MIPS</a:t>
            </a:r>
            <a:r>
              <a:rPr lang="zh-CN" altLang="en-US"/>
              <a:t>就越占优势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09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27D7F-0A54-467E-AEC4-AE3DAD8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24C7C-C8E0-4E35-AF6D-BACA1727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/>
              <a:t>访存时影响</a:t>
            </a:r>
            <a:r>
              <a:rPr lang="en-US" altLang="zh-CN" sz="2000"/>
              <a:t>MIPS</a:t>
            </a:r>
            <a:r>
              <a:rPr lang="zh-CN" altLang="en-US" sz="2000"/>
              <a:t>，但对于访问寄存器与文字说明符，只影响</a:t>
            </a:r>
            <a:r>
              <a:rPr lang="en-US" altLang="zh-CN" sz="2000"/>
              <a:t>VAX</a:t>
            </a:r>
            <a:r>
              <a:rPr lang="zh-CN" altLang="en-US" sz="2000"/>
              <a:t>的性能</a:t>
            </a:r>
            <a:endParaRPr lang="en-US" altLang="zh-CN" sz="2000"/>
          </a:p>
          <a:p>
            <a:r>
              <a:rPr lang="en-US" altLang="zh-CN" sz="2000"/>
              <a:t>MIPS</a:t>
            </a:r>
            <a:r>
              <a:rPr lang="zh-CN" altLang="en-US" sz="2000"/>
              <a:t>含有</a:t>
            </a:r>
            <a:r>
              <a:rPr lang="en-US" altLang="zh-CN" sz="2000"/>
              <a:t>32</a:t>
            </a:r>
            <a:r>
              <a:rPr lang="zh-CN" altLang="en-US" sz="2000"/>
              <a:t>个</a:t>
            </a:r>
            <a:r>
              <a:rPr lang="en-US" altLang="zh-CN" sz="2000"/>
              <a:t>32</a:t>
            </a:r>
            <a:r>
              <a:rPr lang="zh-CN" altLang="en-US" sz="2000"/>
              <a:t>位宽的通用寄存器，</a:t>
            </a:r>
            <a:r>
              <a:rPr lang="en-US" altLang="zh-CN" sz="2000"/>
              <a:t>16</a:t>
            </a:r>
            <a:r>
              <a:rPr lang="zh-CN" altLang="en-US" sz="2000"/>
              <a:t>个</a:t>
            </a:r>
            <a:r>
              <a:rPr lang="en-US" altLang="zh-CN" sz="2000"/>
              <a:t>64</a:t>
            </a:r>
            <a:r>
              <a:rPr lang="zh-CN" altLang="en-US" sz="2000"/>
              <a:t>位宽的浮点寄存器；而</a:t>
            </a:r>
            <a:r>
              <a:rPr lang="en-US" altLang="zh-CN" sz="2000"/>
              <a:t>VAX</a:t>
            </a:r>
            <a:r>
              <a:rPr lang="zh-CN" altLang="en-US" sz="2000"/>
              <a:t>含有</a:t>
            </a:r>
            <a:r>
              <a:rPr lang="en-US" altLang="zh-CN" sz="2000"/>
              <a:t>15</a:t>
            </a:r>
            <a:r>
              <a:rPr lang="zh-CN" altLang="en-US" sz="2000"/>
              <a:t>个</a:t>
            </a:r>
            <a:r>
              <a:rPr lang="en-US" altLang="zh-CN" sz="2000"/>
              <a:t>32</a:t>
            </a:r>
            <a:r>
              <a:rPr lang="zh-CN" altLang="en-US" sz="2000"/>
              <a:t>位宽的通用寄存器，既可以用于整型又可以用于浮点数。显然</a:t>
            </a:r>
            <a:r>
              <a:rPr lang="en-US" altLang="zh-CN" sz="2000"/>
              <a:t>VAX</a:t>
            </a:r>
            <a:r>
              <a:rPr lang="zh-CN" altLang="en-US" sz="2000"/>
              <a:t>通用</a:t>
            </a:r>
            <a:r>
              <a:rPr lang="en-US" altLang="zh-CN" sz="2000"/>
              <a:t>register</a:t>
            </a:r>
            <a:r>
              <a:rPr lang="zh-CN" altLang="en-US" sz="2000"/>
              <a:t>更少，所以</a:t>
            </a:r>
            <a:r>
              <a:rPr lang="en-US" altLang="zh-CN" sz="2000"/>
              <a:t>VAX</a:t>
            </a:r>
            <a:r>
              <a:rPr lang="zh-CN" altLang="en-US" sz="2000"/>
              <a:t>对内存的引用会更多，使用大量独立的浮点寄存器有助于</a:t>
            </a:r>
            <a:r>
              <a:rPr lang="en-US" altLang="zh-CN" sz="2000"/>
              <a:t>MIPS</a:t>
            </a:r>
            <a:r>
              <a:rPr lang="zh-CN" altLang="en-US" sz="2000"/>
              <a:t>性能提升</a:t>
            </a:r>
            <a:endParaRPr lang="en-US" altLang="zh-CN" sz="2000"/>
          </a:p>
          <a:p>
            <a:r>
              <a:rPr lang="en-US" altLang="zh-CN" sz="2000"/>
              <a:t>VAX</a:t>
            </a:r>
            <a:r>
              <a:rPr lang="zh-CN" altLang="en-US" sz="2000"/>
              <a:t>中在</a:t>
            </a:r>
            <a:r>
              <a:rPr lang="en-US" altLang="zh-CN" sz="2000"/>
              <a:t>FPU</a:t>
            </a:r>
            <a:r>
              <a:rPr lang="zh-CN" altLang="en-US" sz="2000"/>
              <a:t>中运算的实际乘法步骤只占几个周期，但是总的乘法指令占</a:t>
            </a:r>
            <a:r>
              <a:rPr lang="en-US" altLang="zh-CN" sz="2000"/>
              <a:t>15</a:t>
            </a:r>
            <a:r>
              <a:rPr lang="zh-CN" altLang="en-US" sz="2000"/>
              <a:t>周期，剩下的十余个周期用于</a:t>
            </a:r>
            <a:r>
              <a:rPr lang="en-US" altLang="zh-CN" sz="2000"/>
              <a:t>CPU</a:t>
            </a:r>
            <a:r>
              <a:rPr lang="zh-CN" altLang="en-US" sz="2000"/>
              <a:t>片间数据传输和通讯，而</a:t>
            </a:r>
            <a:r>
              <a:rPr lang="en-US" altLang="zh-CN" sz="2000"/>
              <a:t>MIPS</a:t>
            </a:r>
            <a:r>
              <a:rPr lang="zh-CN" altLang="en-US" sz="2000"/>
              <a:t>浮点数运算不需要数据在片间移动</a:t>
            </a:r>
            <a:endParaRPr lang="en-US" altLang="zh-CN" sz="2000"/>
          </a:p>
          <a:p>
            <a:r>
              <a:rPr lang="en-US" altLang="zh-CN" sz="2000"/>
              <a:t>VAX 8700</a:t>
            </a:r>
            <a:r>
              <a:rPr lang="zh-CN" altLang="zh-CN" sz="2000"/>
              <a:t>上最简单的分支（或无条件跳转）时间为五个周期。在具有延迟分支的</a:t>
            </a:r>
            <a:r>
              <a:rPr lang="en-US" altLang="zh-CN" sz="2000"/>
              <a:t>MIPS</a:t>
            </a:r>
            <a:r>
              <a:rPr lang="zh-CN" altLang="zh-CN" sz="2000"/>
              <a:t>上，如果填充了延迟槽，则为一个周期，否则为两个周期</a:t>
            </a:r>
            <a:endParaRPr lang="en-US" altLang="zh-CN" sz="2000"/>
          </a:p>
          <a:p>
            <a:r>
              <a:rPr lang="zh-CN" altLang="en-US" sz="2000"/>
              <a:t>一些</a:t>
            </a:r>
            <a:r>
              <a:rPr lang="en-US" altLang="zh-CN" sz="2000"/>
              <a:t>VAX</a:t>
            </a:r>
            <a:r>
              <a:rPr lang="zh-CN" altLang="en-US" sz="2000"/>
              <a:t>指令实现了不需要或者太通用的功能</a:t>
            </a:r>
          </a:p>
        </p:txBody>
      </p:sp>
    </p:spTree>
    <p:extLst>
      <p:ext uri="{BB962C8B-B14F-4D97-AF65-F5344CB8AC3E}">
        <p14:creationId xmlns:p14="http://schemas.microsoft.com/office/powerpoint/2010/main" val="32812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31B6-6ED7-4267-8511-4439CB75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23A08-6C9B-40A6-A39C-E2601203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/>
              <a:t>使用流水线微</a:t>
            </a:r>
            <a:r>
              <a:rPr lang="zh-CN" altLang="en-US" sz="2000"/>
              <a:t>程序控制</a:t>
            </a:r>
            <a:r>
              <a:rPr lang="zh-CN" altLang="zh-CN" sz="2000"/>
              <a:t>来缩短周期时间，通过增加门（以及复杂度和成本），可以进一步降低VAX CPI。</a:t>
            </a:r>
            <a:r>
              <a:rPr lang="zh-CN" altLang="en-US" sz="2000"/>
              <a:t>每个程序的周期与简单的</a:t>
            </a:r>
            <a:r>
              <a:rPr lang="en-US" altLang="zh-CN" sz="2000"/>
              <a:t>RISC</a:t>
            </a:r>
            <a:r>
              <a:rPr lang="zh-CN" altLang="en-US" sz="2000"/>
              <a:t>实现相当，尽管</a:t>
            </a:r>
            <a:r>
              <a:rPr lang="en-US" altLang="zh-CN" sz="2000"/>
              <a:t>VAX</a:t>
            </a:r>
            <a:r>
              <a:rPr lang="zh-CN" altLang="en-US" sz="2000"/>
              <a:t>可以赶上当前的单指令</a:t>
            </a:r>
            <a:r>
              <a:rPr lang="en-US" altLang="zh-CN" sz="2000"/>
              <a:t>RISC</a:t>
            </a:r>
            <a:r>
              <a:rPr lang="zh-CN" altLang="en-US" sz="2000"/>
              <a:t>性能，但</a:t>
            </a:r>
            <a:r>
              <a:rPr lang="en-US" altLang="zh-CN" sz="2000"/>
              <a:t>RISC</a:t>
            </a:r>
            <a:r>
              <a:rPr lang="zh-CN" altLang="en-US" sz="2000"/>
              <a:t>能够在设计早期采用更先进的技术实现更高的性能，而</a:t>
            </a:r>
            <a:r>
              <a:rPr lang="en-US" altLang="zh-CN" sz="2000"/>
              <a:t>VAX</a:t>
            </a:r>
            <a:r>
              <a:rPr lang="zh-CN" altLang="en-US" sz="2000"/>
              <a:t>只能在旧技术的限制下开发，难以赶上</a:t>
            </a:r>
            <a:r>
              <a:rPr lang="en-US" altLang="zh-CN" sz="2000"/>
              <a:t>RISC</a:t>
            </a:r>
            <a:r>
              <a:rPr lang="zh-CN" altLang="en-US" sz="2000"/>
              <a:t>。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文章表示，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lang="zh-CN" altLang="en-US" sz="2000"/>
              <a:t>不能轻易将编译器和体系结构的影响分开，文章比较的是架构和编译器的组合。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2.</a:t>
            </a:r>
            <a:r>
              <a:rPr lang="zh-CN" altLang="en-US" sz="2000"/>
              <a:t>更谨慎的结果需要使用更多的基准程序测试。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3.</a:t>
            </a:r>
            <a:r>
              <a:rPr lang="zh-CN" altLang="en-US" sz="2000"/>
              <a:t>文章只研究了应用程序级处理器，系统级处理器的测试结果可能会有变化。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39286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637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Performance From Architecture:  Comparing A RISC And A CISC With Similar Hardware Organization</vt:lpstr>
      <vt:lpstr>1. 引论</vt:lpstr>
      <vt:lpstr>2. 设备和方法</vt:lpstr>
      <vt:lpstr>3. 实验结果</vt:lpstr>
      <vt:lpstr>PowerPoint 演示文稿</vt:lpstr>
      <vt:lpstr>4. 讨论</vt:lpstr>
      <vt:lpstr>4. 讨论</vt:lpstr>
      <vt:lpstr>5. 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From Architecture:  Comparing A RISC And A CISC With Similar Hardware Organization</dc:title>
  <dc:creator>孙 博文</dc:creator>
  <cp:lastModifiedBy>孙 博文</cp:lastModifiedBy>
  <cp:revision>11</cp:revision>
  <dcterms:created xsi:type="dcterms:W3CDTF">2020-11-03T13:10:32Z</dcterms:created>
  <dcterms:modified xsi:type="dcterms:W3CDTF">2020-11-03T14:38:48Z</dcterms:modified>
</cp:coreProperties>
</file>