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302" r:id="rId6"/>
    <p:sldId id="348" r:id="rId7"/>
    <p:sldId id="402" r:id="rId8"/>
    <p:sldId id="347" r:id="rId9"/>
    <p:sldId id="403" r:id="rId10"/>
    <p:sldId id="404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07" autoAdjust="0"/>
  </p:normalViewPr>
  <p:slideViewPr>
    <p:cSldViewPr snapToGrid="0">
      <p:cViewPr varScale="1">
        <p:scale>
          <a:sx n="72" d="100"/>
          <a:sy n="72" d="100"/>
        </p:scale>
        <p:origin x="326" y="6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FBDC3-6F61-4859-93BF-2690C235B7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475F6-E3B1-4226-9014-D51D0EBB00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C0475F6-E3B1-4226-9014-D51D0EBB00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果移位寄存器直接写入寄存器，由历史缓冲区来记录应该有的提交顺序，记录目标寄存器原本应该有的值，当异常条件到达缓冲区的开头时，缓冲区将被保留，指令发布将立即停止，并且等待直到流水线活动完成。 然后，将活动缓冲区条目从尾到空清空，并将历史值加载回其原始寄存器中。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C0475F6-E3B1-4226-9014-D51D0EBB00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9394" name="幻灯片图像占位符 43009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59395" name="文本占位符 43010"/>
          <p:cNvSpPr>
            <a:spLocks noGrp="true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anchor="t" anchorCtr="false"/>
          <a:p>
            <a:pPr lvl="1" indent="0"/>
            <a:r>
              <a:rPr lang="zh-CN" altLang="en-US" dirty="0">
                <a:ea typeface="宋体" panose="02010600030101010101" pitchFamily="2" charset="-122"/>
              </a:rPr>
              <a:t>Instructions are issued and results are returned to the future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file in any order, just as in the original pipeline model. There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is also a reorder buffer that receives results at the same time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they are written into the future file. When the head pointer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finds a completed instruction (a valid entry), the result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indent="0"/>
            <a:r>
              <a:rPr lang="zh-CN" altLang="en-US" dirty="0">
                <a:ea typeface="宋体" panose="02010600030101010101" pitchFamily="2" charset="-122"/>
              </a:rPr>
              <a:t>associated with that entry is written in the architectural file.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indent="0"/>
            <a:endParaRPr lang="zh-CN" altLang="en-US" dirty="0">
              <a:ea typeface="宋体" panose="02010600030101010101" pitchFamily="2" charset="-122"/>
            </a:endParaRPr>
          </a:p>
          <a:p>
            <a:pPr lvl="1" indent="0"/>
            <a:r>
              <a:rPr lang="zh-CN" altLang="en-US" dirty="0">
                <a:ea typeface="宋体" panose="02010600030101010101" pitchFamily="2" charset="-122"/>
              </a:rPr>
              <a:t>就像原始管道模型一样，发出指令并将结果返回到将来的文件。 还有一个重排序缓冲区，可在将结果写入未来文件的同时接收结果。 当头指针找到完成的指令时，结果与该</a:t>
            </a:r>
            <a:r>
              <a:rPr lang="en-US" altLang="zh-CN" dirty="0">
                <a:ea typeface="宋体" panose="02010600030101010101" pitchFamily="2" charset="-122"/>
              </a:rPr>
              <a:t>entry</a:t>
            </a:r>
            <a:r>
              <a:rPr lang="zh-CN" altLang="en-US" dirty="0">
                <a:ea typeface="宋体" panose="02010600030101010101" pitchFamily="2" charset="-122"/>
              </a:rPr>
              <a:t>关联的内容将写入体系结构文件中。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42" name="幻灯片图像占位符 70657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61443" name="文本占位符 70658"/>
          <p:cNvSpPr>
            <a:spLocks noGrp="true"/>
          </p:cNvSpPr>
          <p:nvPr>
            <p:ph type="body"/>
          </p:nvPr>
        </p:nvSpPr>
        <p:spPr/>
        <p:txBody>
          <a:bodyPr anchor="t" anchorCtr="false"/>
          <a:p>
            <a:pPr lvl="0"/>
            <a:r>
              <a:rPr lang="zh-CN"/>
              <a:t>分成三组的依据：之所以进行这种分区，是因为第三组中的方法产生了相同的系统性能。</a:t>
            </a:r>
            <a:endParaRPr lang="zh-CN"/>
          </a:p>
          <a:p>
            <a:pPr lvl="0"/>
            <a:r>
              <a:rPr lang="zh-CN"/>
              <a:t>二种不同方法处理</a:t>
            </a:r>
            <a:r>
              <a:rPr lang="en-US" altLang="zh-CN"/>
              <a:t>store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3490" name="幻灯片图像占位符 71681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63491" name="文本占位符 71682"/>
          <p:cNvSpPr>
            <a:spLocks noGrp="true"/>
          </p:cNvSpPr>
          <p:nvPr>
            <p:ph type="body"/>
          </p:nvPr>
        </p:nvSpPr>
        <p:spPr/>
        <p:txBody>
          <a:bodyPr anchor="t" anchorCtr="false"/>
          <a:p>
            <a:pPr lvl="0"/>
            <a:r>
              <a:rPr lang="en-US" altLang="zh-CN"/>
              <a:t>store</a:t>
            </a:r>
            <a:r>
              <a:rPr lang="zh-CN" altLang="en-US"/>
              <a:t>方式：存储被阻塞，直到结果管道为空。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5538" name="幻灯片图像占位符 72705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65539" name="文本占位符 72706"/>
          <p:cNvSpPr>
            <a:spLocks noGrp="true"/>
          </p:cNvSpPr>
          <p:nvPr>
            <p:ph type="body"/>
          </p:nvPr>
        </p:nvSpPr>
        <p:spPr/>
        <p:txBody>
          <a:bodyPr anchor="t" anchorCtr="false"/>
          <a:p>
            <a:pPr lvl="0"/>
            <a:r>
              <a:rPr lang="en-US" altLang="zh-CN">
                <a:sym typeface="+mn-ea"/>
              </a:rPr>
              <a:t>store</a:t>
            </a:r>
            <a:r>
              <a:rPr lang="zh-CN" altLang="en-US">
                <a:sym typeface="+mn-ea"/>
              </a:rPr>
              <a:t>方式：发出存储并将其保存在内存管道中。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7586" name="幻灯片图像占位符 48129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67587" name="文本占位符 48130"/>
          <p:cNvSpPr>
            <a:spLocks noGrp="true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anchor="t" anchorCtr="false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0658" name="幻灯片图像占位符 51201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70659" name="文本占位符 51202"/>
          <p:cNvSpPr>
            <a:spLocks noGrp="true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anchor="t" anchorCtr="false"/>
          <a:p>
            <a:pPr lvl="0"/>
            <a:r>
              <a:rPr lang="en-US" altLang="zh-CN">
                <a:ea typeface="宋体" panose="02010600030101010101" pitchFamily="2" charset="-122"/>
              </a:rPr>
              <a:t>保存其他状态信息</a:t>
            </a:r>
            <a:endParaRPr lang="en-US" altLang="zh-CN"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ea typeface="宋体" panose="02010600030101010101" pitchFamily="2" charset="-122"/>
              </a:rPr>
              <a:t>支持虚拟内存</a:t>
            </a:r>
            <a:endParaRPr lang="en-US" altLang="zh-CN"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ea typeface="宋体" panose="02010600030101010101" pitchFamily="2" charset="-122"/>
              </a:rPr>
              <a:t>使用数据缓存时的精确中断</a:t>
            </a:r>
            <a:endParaRPr lang="en-US" altLang="zh-CN"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ea typeface="宋体" panose="02010600030101010101" pitchFamily="2" charset="-122"/>
              </a:rPr>
              <a:t>线性管道结构</a:t>
            </a:r>
            <a:endParaRPr lang="en-US" altLang="zh-CN"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ea typeface="宋体" panose="02010600030101010101" pitchFamily="2" charset="-122"/>
              </a:rPr>
              <a:t>矢量指令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幻灯片图像占位符 1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72706" name="文本占位符 2"/>
          <p:cNvSpPr>
            <a:spLocks noGrp="true"/>
          </p:cNvSpPr>
          <p:nvPr>
            <p:ph type="body"/>
          </p:nvPr>
        </p:nvSpPr>
        <p:spPr/>
        <p:txBody>
          <a:bodyPr anchor="t" anchorCtr="false"/>
          <a:p>
            <a:pPr lvl="0"/>
            <a:r>
              <a:rPr lang="zh-CN" altLang="en-US">
                <a:cs typeface="Arial" panose="020B0604020202020204" pitchFamily="34" charset="0"/>
              </a:rPr>
              <a:t>条件码</a:t>
            </a:r>
            <a:endParaRPr lang="zh-CN" altLang="en-US">
              <a:cs typeface="Arial" panose="020B0604020202020204" pitchFamily="34" charset="0"/>
            </a:endParaRPr>
          </a:p>
          <a:p>
            <a:pPr lvl="0"/>
            <a:r>
              <a:rPr lang="zh-CN" altLang="en-US">
                <a:cs typeface="Arial" panose="020B0604020202020204" pitchFamily="34" charset="0"/>
              </a:rPr>
              <a:t>The saved condition codes can then be used to restore</a:t>
            </a:r>
            <a:r>
              <a:rPr lang="en-US" altLang="zh-CN"/>
              <a:t> </a:t>
            </a:r>
            <a:r>
              <a:rPr lang="zh-CN" altLang="en-US">
                <a:cs typeface="Arial" panose="020B0604020202020204" pitchFamily="34" charset="0"/>
              </a:rPr>
              <a:t>the processor state when an exception is detected</a:t>
            </a:r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72707" name="灯片编号占位符 3"/>
          <p:cNvSpPr>
            <a:spLocks noGrp="true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4754" name="幻灯片图像占位符 54273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74755" name="文本占位符 54274"/>
          <p:cNvSpPr>
            <a:spLocks noGrp="true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anchor="t" anchorCtr="false"/>
          <a:p>
            <a:pPr lvl="0"/>
            <a:r>
              <a:rPr lang="en-US" altLang="zh-CN">
                <a:ea typeface="宋体" panose="02010600030101010101" pitchFamily="2" charset="-122"/>
              </a:rPr>
              <a:t>All the load/store instructions should pass through the address translation section of the pipeline in order.</a:t>
            </a:r>
            <a:endParaRPr lang="en-US" altLang="zh-CN"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ea typeface="宋体" panose="02010600030101010101" pitchFamily="2" charset="-122"/>
              </a:rPr>
              <a:t>它们在结果管道中保留时间槽和重新排序缓冲区</a:t>
            </a:r>
            <a:r>
              <a:rPr lang="zh-CN" altLang="en-US">
                <a:ea typeface="宋体" panose="02010600030101010101" pitchFamily="2" charset="-122"/>
              </a:rPr>
              <a:t>的时间</a:t>
            </a:r>
            <a:r>
              <a:rPr lang="en-US" altLang="zh-CN">
                <a:ea typeface="宋体" panose="02010600030101010101" pitchFamily="2" charset="-122"/>
              </a:rPr>
              <a:t>，在不早于检查指令的异常条件(特别是页面错误)之前读取这些时间。</a:t>
            </a:r>
            <a:endParaRPr lang="en-US" altLang="zh-CN"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ea typeface="宋体" panose="02010600030101010101" pitchFamily="2" charset="-122"/>
              </a:rPr>
              <a:t>If there is an addressing fault, then the instruction is cancelled in  the addressing pipeline, and all subsequent load/store instructions are cancelled. This guarantee that no additional loads/stores modify the process state.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8850" name="幻灯片图像占位符 58369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78851" name="文本占位符 58370"/>
          <p:cNvSpPr>
            <a:spLocks noGrp="true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anchor="t" anchorCtr="false"/>
          <a:p>
            <a:pPr lvl="0"/>
            <a:r>
              <a:rPr lang="en-US" altLang="zh-CN">
                <a:ea typeface="宋体" panose="02010600030101010101" pitchFamily="2" charset="-122"/>
              </a:rPr>
              <a:t>In previous methods, stores are held until all previous instructions are known to be exception-free.</a:t>
            </a:r>
            <a:endParaRPr lang="en-US" altLang="zh-CN"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ea typeface="宋体" panose="02010600030101010101" pitchFamily="2" charset="-122"/>
              </a:rPr>
              <a:t>With a cache, stores may be made into the cache earlier.</a:t>
            </a:r>
            <a:endParaRPr lang="en-US" altLang="zh-CN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用类似于寄存器文件的方式处理缓存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C0475F6-E3B1-4226-9014-D51D0EBB00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在线性管道结构中，对指令进行重排序不是那么重要，因为指令通过线性管道时，就是已经排好序的。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1922" name="幻灯片图像占位符 172033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81923" name="文本占位符 172034"/>
          <p:cNvSpPr>
            <a:spLocks noGrp="true"/>
          </p:cNvSpPr>
          <p:nvPr>
            <p:ph type="body"/>
          </p:nvPr>
        </p:nvSpPr>
        <p:spPr/>
        <p:txBody>
          <a:bodyPr anchor="t" anchorCtr="false"/>
          <a:p>
            <a:pPr lvl="0"/>
            <a:r>
              <a:rPr lang="zh-CN" altLang="en-US">
                <a:sym typeface="+mn-ea"/>
              </a:rPr>
              <a:t>发出存储并将其保存在内存管道中。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3970" name="幻灯片图像占位符 175105"/>
          <p:cNvSpPr>
            <a:spLocks noRot="true" noTextEdit="true"/>
          </p:cNvSpPr>
          <p:nvPr>
            <p:ph type="sldImg"/>
          </p:nvPr>
        </p:nvSpPr>
        <p:spPr/>
      </p:sp>
      <p:sp>
        <p:nvSpPr>
          <p:cNvPr id="83971" name="文本占位符 175106"/>
          <p:cNvSpPr>
            <a:spLocks noGrp="true"/>
          </p:cNvSpPr>
          <p:nvPr>
            <p:ph type="body"/>
          </p:nvPr>
        </p:nvSpPr>
        <p:spPr/>
        <p:txBody>
          <a:bodyPr anchor="t" anchorCtr="false"/>
          <a:p>
            <a:pPr lvl="0"/>
            <a:r>
              <a:rPr lang="en-US" altLang="zh-CN"/>
              <a:t>冻结”管道</a:t>
            </a:r>
            <a:r>
              <a:rPr lang="zh-CN" altLang="en-US">
                <a:ea typeface="宋体" panose="02010600030101010101" pitchFamily="2" charset="-122"/>
              </a:rPr>
              <a:t>当</a:t>
            </a:r>
            <a:r>
              <a:rPr lang="en-US" altLang="zh-CN"/>
              <a:t>检测到中断，然后简单地“转储”所有中断的状态到内存。</a:t>
            </a:r>
            <a:endParaRPr lang="en-US" altLang="zh-CN"/>
          </a:p>
          <a:p>
            <a:pPr lvl="0"/>
            <a:r>
              <a:rPr lang="en-US" altLang="zh-CN"/>
              <a:t>每个程序计数器都指向一个最后一条之前的尚未执行的指令。</a:t>
            </a:r>
            <a:r>
              <a:rPr lang="zh-CN" altLang="en-US">
                <a:ea typeface="宋体" panose="02010600030101010101" pitchFamily="2" charset="-122"/>
              </a:rPr>
              <a:t>中断后</a:t>
            </a:r>
            <a:r>
              <a:rPr lang="en-US" altLang="zh-CN"/>
              <a:t>要重新启动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/>
              <a:t>必须先执行程序计数器，然后再执行计算机</a:t>
            </a:r>
            <a:endParaRPr lang="en-US" altLang="zh-CN"/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在保存程序计数器之前保存一系列指令</a:t>
            </a:r>
            <a:endParaRPr lang="en-US" altLang="zh-CN" dirty="0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它使用指令提取/解码流水线，该流水线按顺序处理指令。 提取/解码流水线的最后阶段是发布寄存器，其中检查所有寄存器互锁条件。 如果没有寄存器冲突，则向并行功能单元之一发出指令。 在此，存储器访问功能被实现为功能单元之一。 在发出指令时读取操作数寄存器。 只有一条结果总线将结果返回到寄存器文件。 可以在发出指令时或指令即将完成时保留该总线。 假设功能单位时间是确定的。 在没有寄存器或结果总线冲突的情况下，新指令可以在每个时钟周期发出。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C0475F6-E3B1-4226-9014-D51D0EBB00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在图1的流水线实现中，指令保持顺序，直到发出它们为止。 此外，过程状态在发出之前不会被指令修改。 当可以在发出异常之前检测到异常情况时，这使精确中断变得很简单，当检测到这种中断条件时，指令发布将停止。 然后，等待所有先前发出的指令完成。 完成后，该过程将处于精确状态，程序计数器值对应于该指令保存在发布寄存器中。 寄存器和主存储器处于与此程序计数器值一致的状态。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C0475F6-E3B1-4226-9014-D51D0EBB00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N是流水线功能单元长度，需要i个时钟周期的指令在发出时会保留结果移位寄存器的第i级，如果该阶段已经包含有效的控制信息，则将问题保留到下一个时钟周期，然后再次检查阶段i。 发布指令将控制信息放置在结果移位寄存器中。 然后在每个时钟周期，控制信息都向上移一级。 当它到达第一阶段。 它在下一个时钟周期内用于控制结果总线，以便将直到结果存入正确的结果寄存器中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C0475F6-E3B1-4226-9014-D51D0EBB00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C0475F6-E3B1-4226-9014-D51D0EBB00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结果移位寄存器中的结果，需要经过重拍缓冲区排序，后写入寄存器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C0475F6-E3B1-4226-9014-D51D0EBB00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C0475F6-E3B1-4226-9014-D51D0EBB00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DC0475F6-E3B1-4226-9014-D51D0EBB00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7D8551-C92E-4F24-A59F-D96BC9A31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85C759E-D70B-4BC7-A1B4-24ADF7E68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7D8551-C92E-4F24-A59F-D96BC9A31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85C759E-D70B-4BC7-A1B4-24ADF7E68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7D8551-C92E-4F24-A59F-D96BC9A31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85C759E-D70B-4BC7-A1B4-24ADF7E68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33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sz="half" idx="1"/>
          </p:nvPr>
        </p:nvSpPr>
        <p:spPr>
          <a:xfrm>
            <a:off x="838200" y="1825728"/>
            <a:ext cx="5181600" cy="4351581"/>
          </a:xfrm>
        </p:spPr>
        <p:txBody>
          <a:bodyPr/>
          <a:lstStyle/>
          <a:p>
            <a:pPr lvl="0" fontAlgn="base"/>
            <a:r>
              <a:rPr lang="zh-CN" altLang="en-US" sz="267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3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联机映像占位符 3"/>
          <p:cNvSpPr>
            <a:spLocks noGrp="true"/>
          </p:cNvSpPr>
          <p:nvPr>
            <p:ph type="clipArt" sz="half" idx="2"/>
          </p:nvPr>
        </p:nvSpPr>
        <p:spPr>
          <a:xfrm>
            <a:off x="6172200" y="1825728"/>
            <a:ext cx="5181600" cy="4351581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z="835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7D8551-C92E-4F24-A59F-D96BC9A31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85C759E-D70B-4BC7-A1B4-24ADF7E68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7D8551-C92E-4F24-A59F-D96BC9A31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85C759E-D70B-4BC7-A1B4-24ADF7E68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7D8551-C92E-4F24-A59F-D96BC9A31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85C759E-D70B-4BC7-A1B4-24ADF7E68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7D8551-C92E-4F24-A59F-D96BC9A31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85C759E-D70B-4BC7-A1B4-24ADF7E68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7D8551-C92E-4F24-A59F-D96BC9A31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85C759E-D70B-4BC7-A1B4-24ADF7E68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7D8551-C92E-4F24-A59F-D96BC9A31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85C759E-D70B-4BC7-A1B4-24ADF7E68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7D8551-C92E-4F24-A59F-D96BC9A31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85C759E-D70B-4BC7-A1B4-24ADF7E68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7D8551-C92E-4F24-A59F-D96BC9A31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85C759E-D70B-4BC7-A1B4-24ADF7E687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D8551-C92E-4F24-A59F-D96BC9A31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759E-D70B-4BC7-A1B4-24ADF7E687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317241" y="494102"/>
            <a:ext cx="11426889" cy="23876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Precise Interrupts in Pipelined 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汇报组：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2452" y="0"/>
            <a:ext cx="10515600" cy="1325563"/>
          </a:xfrm>
        </p:spPr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重排缓冲区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754380" y="1787525"/>
            <a:ext cx="3114675" cy="3335020"/>
          </a:xfrm>
        </p:spPr>
        <p:txBody>
          <a:bodyPr>
            <a:normAutofit fontScale="8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缺陷：仍然会有性能损失，后续指令需要使用前面指令的结果，但是结果还在缓冲区等待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解决方式：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bypass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，应入了一个旁路机制，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可以直接使用缓冲区内的结果，但是会增加电路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43475" y="1414145"/>
            <a:ext cx="6209665" cy="45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2452" y="0"/>
            <a:ext cx="10515600" cy="1325563"/>
          </a:xfrm>
        </p:spPr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历史缓冲区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754380" y="1787525"/>
            <a:ext cx="2732405" cy="2534285"/>
          </a:xfrm>
        </p:spPr>
        <p:txBody>
          <a:bodyPr>
            <a:normAutofit fontScale="90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目的：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旨在减少或消除使用简单的重新排序缓冲器所遭受的性能损失，但是却没有多个旁路路径所需的所有控制逻辑。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215" y="271780"/>
            <a:ext cx="4947920" cy="328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3647440"/>
            <a:ext cx="6024880" cy="284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true"/>
          </p:cNvSpPr>
          <p:nvPr>
            <p:ph type="title"/>
          </p:nvPr>
        </p:nvSpPr>
        <p:spPr>
          <a:xfrm>
            <a:off x="2437842" y="0"/>
            <a:ext cx="7158343" cy="1412255"/>
          </a:xfrm>
        </p:spPr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Future file</a:t>
            </a:r>
            <a:endParaRPr kumimoji="0" lang="en-US" altLang="zh-CN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1987" name="文本占位符 41986"/>
          <p:cNvSpPr>
            <a:spLocks noGrp="true"/>
          </p:cNvSpPr>
          <p:nvPr>
            <p:ph type="body" sz="half" idx="1"/>
          </p:nvPr>
        </p:nvSpPr>
        <p:spPr>
          <a:xfrm>
            <a:off x="791481" y="1981344"/>
            <a:ext cx="3755228" cy="4114952"/>
          </a:xfrm>
        </p:spPr>
        <p:txBody>
          <a:bodyPr/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Similar to the history buffer method.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Keep register precise:two register files.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Architecture file: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Future file: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Keep memory and PC precise.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Same as before.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8371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76703" y="1981344"/>
            <a:ext cx="5531014" cy="434525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true"/>
          </p:cNvSpPr>
          <p:nvPr>
            <p:ph type="title"/>
          </p:nvPr>
        </p:nvSpPr>
        <p:spPr>
          <a:xfrm>
            <a:off x="2513974" y="0"/>
            <a:ext cx="7158343" cy="1412255"/>
          </a:xfrm>
        </p:spPr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Performance evaluation:</a:t>
            </a:r>
            <a:endParaRPr kumimoji="0" lang="en-US" altLang="zh-CN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4035" name="文本占位符 44034"/>
          <p:cNvSpPr>
            <a:spLocks noGrp="true"/>
          </p:cNvSpPr>
          <p:nvPr>
            <p:ph idx="1"/>
          </p:nvPr>
        </p:nvSpPr>
        <p:spPr>
          <a:xfrm>
            <a:off x="2742371" y="1905212"/>
            <a:ext cx="7773111" cy="4343349"/>
          </a:xfrm>
        </p:spPr>
        <p:txBody>
          <a:bodyPr/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Environment: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CRAY-1S simulation system.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 The first 14 Lawrence Livermore loops are used as simulation workload.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Five methods are classified as three groups: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In-order completion.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Simple reorder buffer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Reorder buffer with bypass, history buffer, future file. 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Two evaluation cases based on different methods to handle store.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45057"/>
          <p:cNvSpPr>
            <a:spLocks noGrp="true"/>
          </p:cNvSpPr>
          <p:nvPr>
            <p:ph type="title"/>
          </p:nvPr>
        </p:nvSpPr>
        <p:spPr>
          <a:xfrm>
            <a:off x="2437842" y="456794"/>
            <a:ext cx="7773111" cy="915492"/>
          </a:xfrm>
        </p:spPr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Performance evaluation(1)</a:t>
            </a:r>
            <a:endParaRPr kumimoji="0" lang="en-US" altLang="zh-CN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5059" name="文本占位符 45058"/>
          <p:cNvSpPr>
            <a:spLocks noGrp="true"/>
          </p:cNvSpPr>
          <p:nvPr>
            <p:ph type="body" sz="half" idx="1"/>
          </p:nvPr>
        </p:nvSpPr>
        <p:spPr>
          <a:xfrm>
            <a:off x="726768" y="1372286"/>
            <a:ext cx="3658158" cy="5333069"/>
          </a:xfrm>
        </p:spPr>
        <p:txBody>
          <a:bodyPr/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Measure condition: 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store blocked until the results pipeline is empty. 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In-order completion is independent on the number of entries.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In-order completion is better if buffer is small.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If the number of entries increases beyond 3 ,the other two are better.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2467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86829" y="1705364"/>
            <a:ext cx="7053660" cy="3543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46081"/>
          <p:cNvSpPr>
            <a:spLocks noGrp="true"/>
          </p:cNvSpPr>
          <p:nvPr>
            <p:ph type="title"/>
          </p:nvPr>
        </p:nvSpPr>
        <p:spPr>
          <a:xfrm>
            <a:off x="2513974" y="0"/>
            <a:ext cx="7158343" cy="1412255"/>
          </a:xfrm>
        </p:spPr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Performance evaluation(2)</a:t>
            </a:r>
            <a:endParaRPr kumimoji="0" lang="en-US" altLang="zh-CN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6083" name="文本占位符 46082"/>
          <p:cNvSpPr>
            <a:spLocks noGrp="true"/>
          </p:cNvSpPr>
          <p:nvPr>
            <p:ph type="body" sz="half" idx="1"/>
          </p:nvPr>
        </p:nvSpPr>
        <p:spPr>
          <a:xfrm>
            <a:off x="774350" y="1867146"/>
            <a:ext cx="4192988" cy="4647879"/>
          </a:xfrm>
        </p:spPr>
        <p:txBody>
          <a:bodyPr/>
          <a:p>
            <a:pPr marL="373380" marR="0" indent="-373380" algn="l" defTabSz="762635" rtl="0" eaLnBrk="1" fontAlgn="base" latinLnBrk="0" hangingPunct="1">
              <a:lnSpc>
                <a:spcPct val="8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Measure condition: 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8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en-US" altLang="zh-CN" sz="2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Stores are issued and held in the memory pipeline.</a:t>
            </a: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8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8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Second method to handle store offers a clear improvement over first method.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8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endParaRPr kumimoji="0" lang="en-US" altLang="zh-CN" sz="2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8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Performance degradation for eight-entry reorder buffer with bypass paths is only 3 percent.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4515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99604" y="2177385"/>
            <a:ext cx="6667289" cy="340882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47105"/>
          <p:cNvSpPr>
            <a:spLocks noGrp="true"/>
          </p:cNvSpPr>
          <p:nvPr>
            <p:ph type="title"/>
          </p:nvPr>
        </p:nvSpPr>
        <p:spPr>
          <a:xfrm>
            <a:off x="2437842" y="0"/>
            <a:ext cx="7158343" cy="1412255"/>
          </a:xfrm>
        </p:spPr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5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Indication from the methods.</a:t>
            </a:r>
            <a:endParaRPr kumimoji="0" lang="en-US" altLang="zh-CN" sz="3605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7107" name="文本占位符 47106"/>
          <p:cNvSpPr>
            <a:spLocks noGrp="true"/>
          </p:cNvSpPr>
          <p:nvPr>
            <p:ph idx="1"/>
          </p:nvPr>
        </p:nvSpPr>
        <p:spPr>
          <a:xfrm>
            <a:off x="2209445" y="1785303"/>
            <a:ext cx="8458302" cy="4843920"/>
          </a:xfrm>
        </p:spPr>
        <p:txBody>
          <a:bodyPr/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If the entries in the reorder buffer exceed a certain value, the performance will not be improved. 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In both of the two tables, the number is eight.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Tradeoff between performance degradation and cost of implementing a method.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true"/>
          </p:cNvSpPr>
          <p:nvPr>
            <p:ph type="title"/>
          </p:nvPr>
        </p:nvSpPr>
        <p:spPr>
          <a:xfrm>
            <a:off x="2666239" y="0"/>
            <a:ext cx="7158343" cy="1412255"/>
          </a:xfrm>
        </p:spPr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Outline</a:t>
            </a:r>
            <a:endParaRPr kumimoji="0" lang="en-US" altLang="zh-CN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9155" name="文本占位符 49154"/>
          <p:cNvSpPr>
            <a:spLocks noGrp="true"/>
          </p:cNvSpPr>
          <p:nvPr>
            <p:ph idx="1"/>
          </p:nvPr>
        </p:nvSpPr>
        <p:spPr/>
        <p:txBody>
          <a:bodyPr/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Extensions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Architectural Solutions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Summary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50177"/>
          <p:cNvSpPr>
            <a:spLocks noGrp="true"/>
          </p:cNvSpPr>
          <p:nvPr>
            <p:ph type="title"/>
          </p:nvPr>
        </p:nvSpPr>
        <p:spPr>
          <a:xfrm>
            <a:off x="2666239" y="0"/>
            <a:ext cx="7158343" cy="1412255"/>
          </a:xfrm>
        </p:spPr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Extensions</a:t>
            </a:r>
            <a:endParaRPr kumimoji="0" lang="en-US" altLang="zh-CN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0179" name="文本占位符 50178"/>
          <p:cNvSpPr>
            <a:spLocks noGrp="true"/>
          </p:cNvSpPr>
          <p:nvPr>
            <p:ph idx="1"/>
          </p:nvPr>
        </p:nvSpPr>
        <p:spPr/>
        <p:txBody>
          <a:bodyPr/>
          <a:p>
            <a:pPr marL="373380" marR="0" lvl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+mn-ea"/>
              </a:rPr>
              <a:t>Saving additional state information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lvl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+mn-ea"/>
              </a:rPr>
              <a:t>Supporting virtual memory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lvl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+mn-ea"/>
              </a:rPr>
              <a:t>Precise interrupts when a data cache is used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lvl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+mn-ea"/>
              </a:rPr>
              <a:t>Linear pipeline structures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lvl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+mn-ea"/>
              </a:rPr>
              <a:t>Vector instructions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kumimoji="0" lang="zh-CN" altLang="en-US" b="0" i="0" u="none" strike="noStrike" kern="1200" cap="none" spc="0" normalizeH="0" baseline="0" noProof="1">
              <a:solidFill>
                <a:srgbClr val="FF99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52225"/>
          <p:cNvSpPr>
            <a:spLocks noGrp="true"/>
          </p:cNvSpPr>
          <p:nvPr>
            <p:ph type="title"/>
          </p:nvPr>
        </p:nvSpPr>
        <p:spPr>
          <a:xfrm>
            <a:off x="2590106" y="0"/>
            <a:ext cx="7158343" cy="1412255"/>
          </a:xfrm>
        </p:spPr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H</a:t>
            </a:r>
            <a:r>
              <a:rPr kumimoji="0" lang="en-US" altLang="en-US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andling </a:t>
            </a:r>
            <a:r>
              <a:rPr kumimoji="0" lang="en-US" altLang="zh-CN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Other State Values</a:t>
            </a:r>
            <a:endParaRPr kumimoji="0" lang="en-US" altLang="zh-CN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2227" name="文本占位符 52226"/>
          <p:cNvSpPr>
            <a:spLocks noGrp="true"/>
          </p:cNvSpPr>
          <p:nvPr>
            <p:ph idx="1"/>
          </p:nvPr>
        </p:nvSpPr>
        <p:spPr/>
        <p:txBody>
          <a:bodyPr/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en-US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More state information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State register</a:t>
            </a:r>
            <a:r>
              <a:rPr kumimoji="0" lang="en-US" altLang="en-US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(point to page and segment </a:t>
            </a: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tables</a:t>
            </a:r>
            <a:r>
              <a:rPr kumimoji="0" lang="en-US" altLang="en-US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Condition codes</a:t>
            </a:r>
            <a:r>
              <a:rPr kumimoji="0" lang="en-US" altLang="en-US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(state information)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36621" y="12449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总览：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本文描述和衡量流水线处理器中的中断方案，一共五种：第一种强制指令完成，按照架构顺序，其他四中允许乱序完成，但是增加硬件开销。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本文仿真基于cray-1s架构，第一种强制方法，会使性能下降16%，其他的方法中的三种可以把损失控制在百分之3以内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53249"/>
          <p:cNvSpPr>
            <a:spLocks noGrp="true"/>
          </p:cNvSpPr>
          <p:nvPr>
            <p:ph type="title"/>
          </p:nvPr>
        </p:nvSpPr>
        <p:spPr>
          <a:xfrm>
            <a:off x="2590106" y="0"/>
            <a:ext cx="7158343" cy="1412255"/>
          </a:xfrm>
        </p:spPr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Virtual Memory</a:t>
            </a:r>
            <a:endParaRPr kumimoji="0" lang="en-US" altLang="zh-CN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3251" name="文本占位符 53250"/>
          <p:cNvSpPr>
            <a:spLocks noGrp="true"/>
          </p:cNvSpPr>
          <p:nvPr>
            <p:ph idx="1"/>
          </p:nvPr>
        </p:nvSpPr>
        <p:spPr>
          <a:xfrm>
            <a:off x="3161099" y="2053670"/>
            <a:ext cx="6969915" cy="4038820"/>
          </a:xfrm>
        </p:spPr>
        <p:txBody>
          <a:bodyPr/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Load/store instructions pass through the address translation section in order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reserve time slots in the result pipeline and/or reorder buffer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If addressing fault, the instruction and all subsequent load/store are cancelled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57345"/>
          <p:cNvSpPr>
            <a:spLocks noGrp="true"/>
          </p:cNvSpPr>
          <p:nvPr>
            <p:ph type="title"/>
          </p:nvPr>
        </p:nvSpPr>
        <p:spPr>
          <a:xfrm>
            <a:off x="2513974" y="0"/>
            <a:ext cx="7158343" cy="1412255"/>
          </a:xfrm>
        </p:spPr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Cache Memory</a:t>
            </a:r>
            <a:endParaRPr kumimoji="0" lang="zh-CN" altLang="en-US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7347" name="文本占位符 57346"/>
          <p:cNvSpPr>
            <a:spLocks noGrp="true"/>
          </p:cNvSpPr>
          <p:nvPr>
            <p:ph idx="1"/>
          </p:nvPr>
        </p:nvSpPr>
        <p:spPr/>
        <p:txBody>
          <a:bodyPr/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Store-Through cache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Write-Back cache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Pipeline Structures</a:t>
            </a:r>
            <a:endParaRPr kumimoji="0" lang="zh-CN" altLang="en-US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987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46097" y="1882372"/>
            <a:ext cx="6220011" cy="3882749"/>
          </a:xfrm>
        </p:spPr>
      </p:pic>
      <p:sp>
        <p:nvSpPr>
          <p:cNvPr id="53251" name="文本占位符 53250"/>
          <p:cNvSpPr>
            <a:spLocks noGrp="true"/>
          </p:cNvSpPr>
          <p:nvPr/>
        </p:nvSpPr>
        <p:spPr>
          <a:xfrm>
            <a:off x="721058" y="2004184"/>
            <a:ext cx="4598393" cy="40388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73380" lvl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80" lvl="1" indent="-366395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33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lvl="2" indent="-33655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715" lvl="3" indent="-321945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1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6565" lvl="4" indent="-323215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7405" lvl="5" indent="-19050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9040" lvl="6" indent="-19050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0040" lvl="7" indent="-19050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1675" lvl="8" indent="-19050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7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fetch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decode phase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operand fetch</a:t>
            </a: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phase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9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xecution phase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0" name="标题 171009"/>
          <p:cNvSpPr>
            <a:spLocks noGrp="true"/>
          </p:cNvSpPr>
          <p:nvPr>
            <p:ph type="title"/>
          </p:nvPr>
        </p:nvSpPr>
        <p:spPr/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Vectors Implementation:</a:t>
            </a:r>
            <a:endParaRPr kumimoji="0" lang="en-US" altLang="zh-CN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1011" name="文本占位符 171010"/>
          <p:cNvSpPr>
            <a:spLocks noGrp="true"/>
          </p:cNvSpPr>
          <p:nvPr>
            <p:ph idx="1"/>
          </p:nvPr>
        </p:nvSpPr>
        <p:spPr/>
        <p:txBody>
          <a:bodyPr/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classes of vector </a:t>
            </a:r>
            <a:r>
              <a:rPr kumimoji="0" lang="en-US" altLang="en-US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architectures</a:t>
            </a: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with vector registers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79500" marR="0" lvl="2" indent="-33655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finishes producing results before next begins.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79500" marR="0" lvl="2" indent="-33655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>
                <a:sym typeface="+mn-ea"/>
              </a:rPr>
              <a:t>No overlap of vectors with scalars</a:t>
            </a:r>
            <a:endParaRPr lang="en-US" altLang="zh-CN" sz="2400">
              <a:sym typeface="+mn-ea"/>
            </a:endParaRPr>
          </a:p>
          <a:p>
            <a:pPr marL="1079500" marR="0" lvl="2" indent="-33655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400">
                <a:sym typeface="+mn-ea"/>
              </a:rPr>
              <a:t>B</a:t>
            </a:r>
            <a:r>
              <a:rPr lang="en-US" altLang="zh-CN" sz="2400">
                <a:sym typeface="+mn-ea"/>
              </a:rPr>
              <a:t>uffer results and write them into a vector register after all results are complete.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1680" marR="0" lvl="1" indent="-366395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Memory-Memory vector operations.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79500" marR="0" lvl="2" indent="-33655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en-US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second method for</a:t>
            </a:r>
            <a:r>
              <a:rPr kumimoji="0" lang="en-US" altLang="en-US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scalar stores to memory is extended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8" name="标题 173057"/>
          <p:cNvSpPr>
            <a:spLocks noGrp="true"/>
          </p:cNvSpPr>
          <p:nvPr>
            <p:ph type="title"/>
          </p:nvPr>
        </p:nvSpPr>
        <p:spPr>
          <a:xfrm>
            <a:off x="2513974" y="0"/>
            <a:ext cx="7158343" cy="1412255"/>
          </a:xfrm>
        </p:spPr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Architectural Solutions</a:t>
            </a:r>
            <a:endParaRPr kumimoji="0" lang="en-US" altLang="zh-CN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3059" name="文本占位符 173058"/>
          <p:cNvSpPr>
            <a:spLocks noGrp="true"/>
          </p:cNvSpPr>
          <p:nvPr>
            <p:ph idx="1"/>
          </p:nvPr>
        </p:nvSpPr>
        <p:spPr/>
        <p:txBody>
          <a:bodyPr/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Freeze and dump 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Save program counters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Save a sequence of instructions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标题 174081"/>
          <p:cNvSpPr>
            <a:spLocks noGrp="true"/>
          </p:cNvSpPr>
          <p:nvPr>
            <p:ph type="title"/>
          </p:nvPr>
        </p:nvSpPr>
        <p:spPr>
          <a:xfrm>
            <a:off x="2590106" y="0"/>
            <a:ext cx="7158343" cy="1412255"/>
          </a:xfrm>
        </p:spPr>
        <p:txBody>
          <a:bodyPr anchor="b" anchorCtr="false"/>
          <a:p>
            <a:pPr marL="0" marR="0" indent="0" algn="l" defTabSz="762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Summary and</a:t>
            </a:r>
            <a:r>
              <a:rPr kumimoji="0" lang="en-US" altLang="en-US" b="0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 Conclusion</a:t>
            </a:r>
            <a:endParaRPr kumimoji="0" lang="en-US" altLang="en-US" b="0" i="0" u="none" strike="noStrike" kern="1200" cap="none" spc="0" normalizeH="0" baseline="0" noProof="1">
              <a:solidFill>
                <a:schemeClr val="tx2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083" name="文本占位符 174082"/>
          <p:cNvSpPr>
            <a:spLocks noGrp="true"/>
          </p:cNvSpPr>
          <p:nvPr>
            <p:ph idx="1"/>
          </p:nvPr>
        </p:nvSpPr>
        <p:spPr/>
        <p:txBody>
          <a:bodyPr/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In-order instruction completion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Reorder buffer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Bypass paths, History buffer and Future file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Extensions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73380" marR="0" indent="-373380" algn="l" defTabSz="762635" rtl="0" eaLnBrk="1" fontAlgn="base" latinLnBrk="0" hangingPunct="1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Architecture solutions</a:t>
            </a:r>
            <a:endParaRPr kumimoji="0" lang="en-US" altLang="zh-CN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743585" y="244475"/>
            <a:ext cx="10515600" cy="5807075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中断发生的时候，被打断的进程的状态需要被保存，用软件或者硬件的方式，进程状态通常有程序计数器，寄存器，存储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中断状态的保存需要保证：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1 当前指令的前面的指令执行完毕，并且修改了处理状态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2 后续指令不能被执行，也不能修改状态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3 中断发生，程序计数器需要指向中断指令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中断的分类：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1 程序中断，满足特定条件而产生的中断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2 外部中断，外部条件产生的中断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2452" y="0"/>
            <a:ext cx="10515600" cy="1325563"/>
          </a:xfrm>
        </p:spPr>
        <p:txBody>
          <a:bodyPr/>
          <a:lstStyle/>
          <a:p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72720" y="945515"/>
            <a:ext cx="3682365" cy="3144520"/>
          </a:xfrm>
        </p:spPr>
        <p:txBody>
          <a:bodyPr>
            <a:normAutofit fontScale="70000"/>
          </a:bodyPr>
          <a:p>
            <a:r>
              <a:rPr lang="zh-CN" altLang="en-US"/>
              <a:t>本文选择一种寄存器-寄存器体系结构，其中所有内存访问都通过寄存器进行，并且所有功能操作都涉及寄存器。它与CDC和Cray架构有一些相似之处，但是只有一组寄存器。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它的操作分别有：</a:t>
            </a:r>
            <a:endParaRPr lang="zh-CN" altLang="en-US"/>
          </a:p>
          <a:p>
            <a:r>
              <a:rPr lang="zh-CN" altLang="en-US"/>
              <a:t>读取，运算，存储，条件分支</a:t>
            </a:r>
            <a:endParaRPr lang="zh-CN" altLang="en-US"/>
          </a:p>
        </p:txBody>
      </p:sp>
      <p:pic>
        <p:nvPicPr>
          <p:cNvPr id="4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64990" y="780415"/>
            <a:ext cx="5368290" cy="4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2452" y="0"/>
            <a:ext cx="10515600" cy="1325563"/>
          </a:xfrm>
        </p:spPr>
        <p:txBody>
          <a:bodyPr/>
          <a:lstStyle/>
          <a:p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72720" y="1325880"/>
            <a:ext cx="3682365" cy="3144520"/>
          </a:xfrm>
        </p:spPr>
        <p:txBody>
          <a:bodyPr>
            <a:normAutofit fontScale="60000"/>
          </a:bodyPr>
          <a:p>
            <a:r>
              <a:rPr lang="zh-CN" altLang="en-US"/>
              <a:t>在图1的流水线实现中，指令保持顺序，直到发出它们为止。 此外，过程状态在发出之前不会被指令修改。 当可以在发出异常之前检测到异常情况时，这使精确中断变得很简单，当检测到这种中断条件时，指令发布将停止。 然后，等待所有先前发出的指令完成。 完成后，该过程将处于精确状态，程序计数器值对应于该指令保存在发布寄存器中。 寄存器和主存储器处于与此程序计数器值一致的状态。</a:t>
            </a:r>
            <a:endParaRPr lang="zh-CN" altLang="en-US"/>
          </a:p>
        </p:txBody>
      </p:sp>
      <p:pic>
        <p:nvPicPr>
          <p:cNvPr id="4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64990" y="780415"/>
            <a:ext cx="5368290" cy="4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2452" y="0"/>
            <a:ext cx="10515600" cy="1325563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IN-ORDER INSTRUCTION COMPLET 固定指令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754380" y="1787525"/>
            <a:ext cx="2669540" cy="142557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指令执行完毕时间不一，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为了控制结果总线，使用“结果移位寄存器”。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010" y="1787525"/>
            <a:ext cx="8438515" cy="3539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2452" y="0"/>
            <a:ext cx="10515600" cy="1325563"/>
          </a:xfrm>
        </p:spPr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IN-ORDER INSTRUCTION COMPLET 固定指令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754380" y="1787525"/>
            <a:ext cx="8028305" cy="1664970"/>
          </a:xfrm>
        </p:spPr>
        <p:txBody>
          <a:bodyPr>
            <a:normAutofit fontScale="7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缺陷：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有错误的情况发生，如图，浮点加法在整数加法之前，但是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周期长，所以如果浮点加法出现异常，但是此时整数加法的结果已经写入寄存器。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解决：当一个指令进入结果移位寄存器时，会锁定前面的位置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2452" y="0"/>
            <a:ext cx="10515600" cy="1325563"/>
          </a:xfrm>
        </p:spPr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重排缓冲区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754380" y="1787525"/>
            <a:ext cx="3061335" cy="1967230"/>
          </a:xfrm>
        </p:spPr>
        <p:txBody>
          <a:bodyPr>
            <a:normAutofit fontScale="7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一个更复杂但更通用的解决方案。 指令可以无序结束，但是一个特殊的缓冲区（称为重排序缓冲区）用于在它们修改过程状态之前对它们进行重排序。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0" y="1670685"/>
            <a:ext cx="5008880" cy="35166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2452" y="0"/>
            <a:ext cx="10515600" cy="1325563"/>
          </a:xfrm>
        </p:spPr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重排缓冲区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754380" y="1787525"/>
            <a:ext cx="3114675" cy="1647190"/>
          </a:xfrm>
        </p:spPr>
        <p:txBody>
          <a:bodyPr>
            <a:normAutofit fontScale="7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</a:rPr>
              <a:t>指令可以乱序完成，然后结果放入移位寄存器，但是附带一个标签，随后按照顺序进入重排缓冲区，以此完成正确的写入寄存器的操作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44110" y="318770"/>
            <a:ext cx="6344920" cy="6221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3703</Words>
  <Application>WPS 演示</Application>
  <PresentationFormat>宽屏</PresentationFormat>
  <Paragraphs>192</Paragraphs>
  <Slides>25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等线</vt:lpstr>
      <vt:lpstr>Office 主题​​</vt:lpstr>
      <vt:lpstr>Implementing Precise Interrupts in Pipelined  Processors </vt:lpstr>
      <vt:lpstr>总览：</vt:lpstr>
      <vt:lpstr>PowerPoint 演示文稿</vt:lpstr>
      <vt:lpstr>PowerPoint 演示文稿</vt:lpstr>
      <vt:lpstr>PowerPoint 演示文稿</vt:lpstr>
      <vt:lpstr>IN-ORDER INSTRUCTION COMPLET 固定指令：</vt:lpstr>
      <vt:lpstr>IN-ORDER INSTRUCTION COMPLET 固定指令：</vt:lpstr>
      <vt:lpstr>重排缓冲区：</vt:lpstr>
      <vt:lpstr>重排缓冲区：</vt:lpstr>
      <vt:lpstr>重排缓冲区：</vt:lpstr>
      <vt:lpstr>历史缓冲区：</vt:lpstr>
      <vt:lpstr>Future file</vt:lpstr>
      <vt:lpstr>Performance evaluation:</vt:lpstr>
      <vt:lpstr>Performance evaluation(1)</vt:lpstr>
      <vt:lpstr>Performance evaluation(2)</vt:lpstr>
      <vt:lpstr>Indication from the methods.</vt:lpstr>
      <vt:lpstr>Outline</vt:lpstr>
      <vt:lpstr>Extensions</vt:lpstr>
      <vt:lpstr>Handling Other State Values</vt:lpstr>
      <vt:lpstr>Virtual Memory</vt:lpstr>
      <vt:lpstr>Cache Memory</vt:lpstr>
      <vt:lpstr>Linear Pipeline Structures</vt:lpstr>
      <vt:lpstr>Vectors Implementation:</vt:lpstr>
      <vt:lpstr>Architectural Solutions</vt:lpstr>
      <vt:lpstr>Summary and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PRIME: A Novel Processing-in-memory Architecture for Neural Network Computation in ReRAM-based Main Memory  </dc:title>
  <dc:creator>崔 益俊</dc:creator>
  <cp:lastModifiedBy>scrutiny</cp:lastModifiedBy>
  <cp:revision>70</cp:revision>
  <dcterms:created xsi:type="dcterms:W3CDTF">2020-11-04T02:46:51Z</dcterms:created>
  <dcterms:modified xsi:type="dcterms:W3CDTF">2020-11-04T02:46:51Z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