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9394" name="幻灯片图像占位符 43009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59395" name="文本占位符 43010"/>
          <p:cNvSpPr>
            <a:spLocks noGrp="true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anchor="t" anchorCtr="false"/>
          <a:p>
            <a:pPr lvl="1" indent="0"/>
            <a:r>
              <a:rPr lang="zh-CN" altLang="" dirty="0">
                <a:ea typeface="宋体" panose="02010600030101010101" pitchFamily="2" charset="-122"/>
              </a:rPr>
              <a:t>经过几十年的计算机使用，现在有几个标准化的基准套件可供我们使用。</a:t>
            </a:r>
            <a:endParaRPr lang="zh-CN" altLang="" dirty="0">
              <a:ea typeface="宋体" panose="02010600030101010101" pitchFamily="2" charset="-122"/>
            </a:endParaRPr>
          </a:p>
          <a:p>
            <a:pPr lvl="1" indent="0"/>
            <a:r>
              <a:rPr lang="zh-CN" altLang="" dirty="0">
                <a:ea typeface="宋体" panose="02010600030101010101" pitchFamily="2" charset="-122"/>
              </a:rPr>
              <a:t>因此，如果让我来设计</a:t>
            </a:r>
            <a:r>
              <a:rPr lang="en-US" altLang="zh-CN" dirty="0">
                <a:ea typeface="宋体" panose="02010600030101010101" pitchFamily="2" charset="-122"/>
              </a:rPr>
              <a:t>ISA</a:t>
            </a:r>
            <a:r>
              <a:rPr lang="zh-CN" altLang="en-US" dirty="0">
                <a:ea typeface="宋体" panose="02010600030101010101" pitchFamily="2" charset="-122"/>
              </a:rPr>
              <a:t>，我只能做到一些普遍的指令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66917"/>
          <p:cNvGrpSpPr/>
          <p:nvPr/>
        </p:nvGrpSpPr>
        <p:grpSpPr>
          <a:xfrm>
            <a:off x="0" y="913588"/>
            <a:ext cx="11582400" cy="2516173"/>
            <a:chOff x="0" y="576"/>
            <a:chExt cx="5472" cy="1584"/>
          </a:xfrm>
        </p:grpSpPr>
        <p:sp>
          <p:nvSpPr>
            <p:cNvPr id="2051" name="椭圆 166918"/>
            <p:cNvSpPr/>
            <p:nvPr/>
          </p:nvSpPr>
          <p:spPr>
            <a:xfrm>
              <a:off x="144" y="576"/>
              <a:ext cx="1584" cy="1584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lvl="0" algn="ctr" eaLnBrk="1" hangingPunct="1"/>
              <a:endParaRPr lang="zh-CN" sz="120">
                <a:latin typeface="Arial" panose="020B0604020202020204" pitchFamily="34" charset="0"/>
              </a:endParaRPr>
            </a:p>
          </p:txBody>
        </p:sp>
        <p:sp>
          <p:nvSpPr>
            <p:cNvPr id="2052" name="矩形 166919"/>
            <p:cNvSpPr/>
            <p:nvPr/>
          </p:nvSpPr>
          <p:spPr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false"/>
            <a:p>
              <a:pPr lvl="0" algn="ctr" eaLnBrk="1" hangingPunct="1"/>
              <a:endParaRPr lang="zh-CN" sz="2400">
                <a:latin typeface="Times New Roman" panose="02020603050405020304" charset="0"/>
              </a:endParaRPr>
            </a:p>
          </p:txBody>
        </p:sp>
        <p:sp>
          <p:nvSpPr>
            <p:cNvPr id="2053" name="矩形 166920"/>
            <p:cNvSpPr/>
            <p:nvPr/>
          </p:nvSpPr>
          <p:spPr>
            <a:xfrm>
              <a:off x="2496" y="1056"/>
              <a:ext cx="2976" cy="720"/>
            </a:xfrm>
            <a:prstGeom prst="rect">
              <a:avLst/>
            </a:prstGeom>
            <a:gradFill rotWithShape="false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 lvl="0" algn="ctr" eaLnBrk="1" hangingPunct="1"/>
              <a:endParaRPr lang="zh-CN" sz="2400">
                <a:latin typeface="Times New Roman" panose="02020603050405020304" charset="0"/>
              </a:endParaRPr>
            </a:p>
          </p:txBody>
        </p:sp>
        <p:sp>
          <p:nvSpPr>
            <p:cNvPr id="2054" name="任意多边形 166921"/>
            <p:cNvSpPr/>
            <p:nvPr/>
          </p:nvSpPr>
          <p:spPr>
            <a:xfrm>
              <a:off x="384" y="960"/>
              <a:ext cx="144" cy="913"/>
            </a:xfrm>
            <a:custGeom>
              <a:avLst/>
              <a:gdLst/>
              <a:ahLst/>
              <a:cxnLst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160"/>
            </a:p>
          </p:txBody>
        </p:sp>
        <p:sp>
          <p:nvSpPr>
            <p:cNvPr id="2055" name="任意多边形 166922"/>
            <p:cNvSpPr/>
            <p:nvPr/>
          </p:nvSpPr>
          <p:spPr>
            <a:xfrm>
              <a:off x="4944" y="762"/>
              <a:ext cx="165" cy="864"/>
            </a:xfrm>
            <a:custGeom>
              <a:avLst/>
              <a:gdLst/>
              <a:ahLst/>
              <a:cxnLst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160"/>
            </a:p>
          </p:txBody>
        </p:sp>
      </p:grpSp>
      <p:sp>
        <p:nvSpPr>
          <p:cNvPr id="166914" name="副标题 166913"/>
          <p:cNvSpPr>
            <a:spLocks noGrp="true"/>
          </p:cNvSpPr>
          <p:nvPr>
            <p:ph type="subTitle" idx="1"/>
          </p:nvPr>
        </p:nvSpPr>
        <p:spPr>
          <a:xfrm>
            <a:off x="3048000" y="3581600"/>
            <a:ext cx="7518400" cy="1905107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lstStyle>
            <a:lvl1pPr marL="0" lvl="0" indent="0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50215" lvl="1" indent="0" algn="ctr"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lvl2pPr>
            <a:lvl3pPr marL="89090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296035" lvl="3" indent="0"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lvl4pPr>
            <a:lvl5pPr marL="1682750" lvl="4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en-US" altLang="zh-CN" sz="2670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166924" name="标题 166923"/>
          <p:cNvSpPr>
            <a:spLocks noGrp="true"/>
          </p:cNvSpPr>
          <p:nvPr>
            <p:ph type="ctrTitle"/>
          </p:nvPr>
        </p:nvSpPr>
        <p:spPr>
          <a:xfrm>
            <a:off x="1117600" y="1443119"/>
            <a:ext cx="9448800" cy="160029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>
            <a:lvl1pPr lvl="0">
              <a:defRPr/>
            </a:lvl1pPr>
          </a:lstStyle>
          <a:p>
            <a:pPr lvl="0" fontAlgn="base"/>
            <a:r>
              <a:rPr lang="en-US" altLang="zh-CN" sz="3335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166915" name="日期占位符 166914"/>
          <p:cNvSpPr>
            <a:spLocks noGrp="true"/>
          </p:cNvSpPr>
          <p:nvPr>
            <p:ph type="dt" sz="half" idx="2"/>
          </p:nvPr>
        </p:nvSpPr>
        <p:spPr>
          <a:xfrm>
            <a:off x="9144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lstStyle>
            <a:lvl1pPr>
              <a:defRPr sz="10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66916" name="页脚占位符 166915"/>
          <p:cNvSpPr>
            <a:spLocks noGrp="true"/>
          </p:cNvSpPr>
          <p:nvPr>
            <p:ph type="ftr" sz="quarter" idx="3"/>
          </p:nvPr>
        </p:nvSpPr>
        <p:spPr>
          <a:xfrm>
            <a:off x="41656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lstStyle>
            <a:lvl1pPr algn="ctr">
              <a:defRPr sz="10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66917" name="灯片编号占位符 166916"/>
          <p:cNvSpPr>
            <a:spLocks noGrp="true"/>
          </p:cNvSpPr>
          <p:nvPr>
            <p:ph type="sldNum" sz="quarter" idx="4"/>
          </p:nvPr>
        </p:nvSpPr>
        <p:spPr>
          <a:xfrm>
            <a:off x="87376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lstStyle>
            <a:lvl1pPr algn="r">
              <a:defRPr sz="1000"/>
            </a:lvl1pPr>
          </a:lstStyle>
          <a:p>
            <a:pPr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921221" y="96844"/>
            <a:ext cx="2559579" cy="5999497"/>
          </a:xfrm>
        </p:spPr>
        <p:txBody>
          <a:bodyPr vert="eaVert"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1242484" y="96844"/>
            <a:ext cx="7530356" cy="5999497"/>
          </a:xfrm>
        </p:spPr>
        <p:txBody>
          <a:bodyPr vert="eaVert"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838200" y="1825728"/>
            <a:ext cx="5181600" cy="4351581"/>
          </a:xfrm>
        </p:spPr>
        <p:txBody>
          <a:bodyPr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联机映像占位符 3"/>
          <p:cNvSpPr>
            <a:spLocks noGrp="true"/>
          </p:cNvSpPr>
          <p:nvPr>
            <p:ph type="clipArt" sz="half" idx="2"/>
          </p:nvPr>
        </p:nvSpPr>
        <p:spPr>
          <a:xfrm>
            <a:off x="6172200" y="1825728"/>
            <a:ext cx="5181600" cy="4351581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1" y="1709834"/>
            <a:ext cx="10515600" cy="2852896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z="3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1" y="4589719"/>
            <a:ext cx="10515600" cy="150027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265767" y="1981311"/>
            <a:ext cx="5005367" cy="4115030"/>
          </a:xfrm>
        </p:spPr>
        <p:txBody>
          <a:bodyPr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475433" y="1981311"/>
            <a:ext cx="5005367" cy="4115030"/>
          </a:xfrm>
        </p:spPr>
        <p:txBody>
          <a:bodyPr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45"/>
            <a:ext cx="10515600" cy="1325638"/>
          </a:xfrm>
        </p:spPr>
        <p:txBody>
          <a:bodyPr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186775" y="1778537"/>
            <a:ext cx="4873575" cy="823958"/>
          </a:xfrm>
        </p:spPr>
        <p:txBody>
          <a:bodyPr anchor="ctr" anchorCtr="false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z="17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86775" y="2665528"/>
            <a:ext cx="4873575" cy="3524481"/>
          </a:xfrm>
        </p:spPr>
        <p:txBody>
          <a:bodyPr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256939" y="1778537"/>
            <a:ext cx="4897576" cy="823958"/>
          </a:xfrm>
        </p:spPr>
        <p:txBody>
          <a:bodyPr anchor="ctr" anchorCtr="false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z="17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256939" y="2665528"/>
            <a:ext cx="4897576" cy="3524481"/>
          </a:xfrm>
        </p:spPr>
        <p:txBody>
          <a:bodyPr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26"/>
            <a:ext cx="3932237" cy="160029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81"/>
            <a:ext cx="6172200" cy="48738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75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2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2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515"/>
            <a:ext cx="3932237" cy="381180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26"/>
            <a:ext cx="4165349" cy="160029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457227"/>
            <a:ext cx="6172200" cy="54041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515"/>
            <a:ext cx="4165349" cy="3811802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z="12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7" name="矩形 165890"/>
          <p:cNvSpPr/>
          <p:nvPr/>
        </p:nvSpPr>
        <p:spPr>
          <a:xfrm>
            <a:off x="1930400" y="1377995"/>
            <a:ext cx="9652000" cy="100876"/>
          </a:xfrm>
          <a:prstGeom prst="rect">
            <a:avLst/>
          </a:prstGeom>
          <a:gradFill rotWithShape="false">
            <a:gsLst>
              <a:gs pos="0">
                <a:schemeClr val="accent2"/>
              </a:gs>
              <a:gs pos="100000">
                <a:schemeClr val="bg1"/>
              </a:gs>
            </a:gsLst>
            <a:lin ang="0" scaled="true"/>
            <a:tileRect/>
          </a:gradFill>
          <a:ln w="9525">
            <a:noFill/>
          </a:ln>
        </p:spPr>
        <p:txBody>
          <a:bodyPr wrap="none" anchor="ctr" anchorCtr="false"/>
          <a:p>
            <a:pPr lvl="0" algn="ctr" eaLnBrk="1" hangingPunct="1"/>
            <a:endParaRPr lang="zh-CN" sz="2400">
              <a:latin typeface="Times New Roman" panose="02020603050405020304" charset="0"/>
            </a:endParaRPr>
          </a:p>
        </p:txBody>
      </p:sp>
      <p:sp>
        <p:nvSpPr>
          <p:cNvPr id="165892" name="标题 165891"/>
          <p:cNvSpPr>
            <a:spLocks noGrp="true"/>
          </p:cNvSpPr>
          <p:nvPr>
            <p:ph type="title"/>
          </p:nvPr>
        </p:nvSpPr>
        <p:spPr>
          <a:xfrm>
            <a:off x="1242484" y="97069"/>
            <a:ext cx="9544051" cy="1412255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fontAlgn="base"/>
            <a:r>
              <a:rPr lang="en-US" altLang="zh-CN" sz="3335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165893" name="文本占位符 165892"/>
          <p:cNvSpPr>
            <a:spLocks noGrp="true"/>
          </p:cNvSpPr>
          <p:nvPr>
            <p:ph type="body" idx="1"/>
          </p:nvPr>
        </p:nvSpPr>
        <p:spPr>
          <a:xfrm>
            <a:off x="1265767" y="1981344"/>
            <a:ext cx="10215033" cy="411495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en-US" altLang="zh-CN" sz="2670" strike="noStrike" noProof="1" dirty="0"/>
              <a:t>Click to edit Master text styles</a:t>
            </a:r>
            <a:endParaRPr lang="en-US" altLang="zh-CN" strike="noStrike" noProof="1" dirty="0"/>
          </a:p>
          <a:p>
            <a:pPr lvl="1" fontAlgn="base"/>
            <a:r>
              <a:rPr lang="en-US" altLang="zh-CN" sz="2335" strike="noStrike" noProof="1" dirty="0"/>
              <a:t>Second level</a:t>
            </a:r>
            <a:endParaRPr lang="en-US" altLang="zh-CN" strike="noStrike" noProof="1" dirty="0"/>
          </a:p>
          <a:p>
            <a:pPr lvl="2" fontAlgn="base"/>
            <a:r>
              <a:rPr lang="en-US" altLang="zh-CN" strike="noStrike" noProof="1" dirty="0"/>
              <a:t>Third level</a:t>
            </a:r>
            <a:endParaRPr lang="en-US" altLang="zh-CN" strike="noStrike" noProof="1" dirty="0"/>
          </a:p>
          <a:p>
            <a:pPr lvl="3" fontAlgn="base"/>
            <a:r>
              <a:rPr lang="en-US" altLang="zh-CN" sz="1670" strike="noStrike" noProof="1" dirty="0"/>
              <a:t>Fourth level</a:t>
            </a:r>
            <a:endParaRPr lang="en-US" altLang="zh-CN" strike="noStrike" noProof="1" dirty="0"/>
          </a:p>
          <a:p>
            <a:pPr lvl="4" fontAlgn="base"/>
            <a:r>
              <a:rPr lang="en-US" altLang="zh-CN" sz="1670" strike="noStrike" noProof="1" dirty="0"/>
              <a:t>Fifth level</a:t>
            </a:r>
            <a:endParaRPr lang="en-US" altLang="zh-CN" strike="noStrike" noProof="1" dirty="0"/>
          </a:p>
        </p:txBody>
      </p:sp>
      <p:sp>
        <p:nvSpPr>
          <p:cNvPr id="165894" name="日期占位符 165893"/>
          <p:cNvSpPr>
            <a:spLocks noGrp="true"/>
          </p:cNvSpPr>
          <p:nvPr>
            <p:ph type="dt" sz="half" idx="2"/>
          </p:nvPr>
        </p:nvSpPr>
        <p:spPr>
          <a:xfrm>
            <a:off x="1261533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 fontAlgn="base"/>
            <a:fld id="{BB962C8B-B14F-4D97-AF65-F5344CB8AC3E}" type="datetime1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65895" name="页脚占位符 165894"/>
          <p:cNvSpPr>
            <a:spLocks noGrp="true"/>
          </p:cNvSpPr>
          <p:nvPr>
            <p:ph type="ftr" sz="quarter" idx="3"/>
          </p:nvPr>
        </p:nvSpPr>
        <p:spPr>
          <a:xfrm>
            <a:off x="4470400" y="6248561"/>
            <a:ext cx="38608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165896" name="灯片编号占位符 165895"/>
          <p:cNvSpPr>
            <a:spLocks noGrp="true"/>
          </p:cNvSpPr>
          <p:nvPr>
            <p:ph type="sldNum" sz="quarter" idx="4"/>
          </p:nvPr>
        </p:nvSpPr>
        <p:spPr>
          <a:xfrm>
            <a:off x="8940800" y="6248561"/>
            <a:ext cx="2540000" cy="45679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47675" lvl="0" indent="-447675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9000" lvl="1" indent="-439420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94130" lvl="2" indent="-403225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81480" lvl="3" indent="-386080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70100" lvl="4" indent="-387350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2435" lvl="6" indent="-228600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835" lvl="8" indent="-228600" algn="l" defTabSz="914400" rtl="0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835" lvl="1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8235" lvl="8" indent="0" algn="l" defTabSz="109601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true"/>
          </p:cNvSpPr>
          <p:nvPr>
            <p:ph type="title"/>
          </p:nvPr>
        </p:nvSpPr>
        <p:spPr>
          <a:xfrm>
            <a:off x="1534795" y="0"/>
            <a:ext cx="8061325" cy="1412240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Instruction Set Architecture Design</a:t>
            </a:r>
            <a:endParaRPr kumimoji="0" lang="" altLang="en-US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占位符 1"/>
          <p:cNvSpPr/>
          <p:nvPr>
            <p:ph type="body" sz="half" idx="1"/>
          </p:nvPr>
        </p:nvSpPr>
        <p:spPr>
          <a:xfrm>
            <a:off x="838200" y="1825625"/>
            <a:ext cx="10961370" cy="4603750"/>
          </a:xfrm>
        </p:spPr>
        <p:txBody>
          <a:bodyPr/>
          <a:p>
            <a:r>
              <a:rPr lang="" altLang="zh-CN"/>
              <a:t>Designing an ISA is hard:</a:t>
            </a:r>
            <a:endParaRPr lang="" altLang="zh-CN"/>
          </a:p>
          <a:p>
            <a:pPr lvl="1"/>
            <a:r>
              <a:rPr lang="" altLang="zh-CN"/>
              <a:t>How many operations?</a:t>
            </a:r>
            <a:endParaRPr lang="" altLang="zh-CN"/>
          </a:p>
          <a:p>
            <a:pPr lvl="1"/>
            <a:r>
              <a:rPr lang="" altLang="zh-CN"/>
              <a:t>What types of storage, how much?</a:t>
            </a:r>
            <a:endParaRPr lang="" altLang="zh-CN"/>
          </a:p>
          <a:p>
            <a:pPr lvl="1"/>
            <a:r>
              <a:rPr lang="" altLang="zh-CN"/>
              <a:t>How to encode instructions?</a:t>
            </a:r>
            <a:endParaRPr lang="" altLang="zh-CN"/>
          </a:p>
          <a:p>
            <a:pPr lvl="1"/>
            <a:r>
              <a:rPr lang="" altLang="zh-CN"/>
              <a:t>How to future-proof?</a:t>
            </a:r>
            <a:endParaRPr lang="" altLang="zh-CN"/>
          </a:p>
          <a:p>
            <a:pPr lvl="0"/>
            <a:r>
              <a:rPr lang="" altLang="zh-CN"/>
              <a:t>How to decide? Take a quantitative approach</a:t>
            </a:r>
            <a:endParaRPr lang="" altLang="zh-CN"/>
          </a:p>
          <a:p>
            <a:pPr lvl="1"/>
            <a:r>
              <a:rPr lang="" altLang="zh-CN"/>
              <a:t>Take a set of representative benchmark programs</a:t>
            </a:r>
            <a:endParaRPr lang="" altLang="zh-CN"/>
          </a:p>
          <a:p>
            <a:pPr lvl="1"/>
            <a:r>
              <a:rPr lang="" altLang="zh-CN"/>
              <a:t>Evaluate version of your ISA </a:t>
            </a:r>
            <a:endParaRPr lang="" altLang="zh-CN"/>
          </a:p>
          <a:p>
            <a:pPr lvl="1"/>
            <a:r>
              <a:rPr lang="" altLang="zh-CN"/>
              <a:t>Pick waht works best overall(performance, energy, area...)</a:t>
            </a:r>
            <a:endParaRPr lang="" altLang="zh-CN"/>
          </a:p>
          <a:p>
            <a:pPr lvl="0"/>
            <a:r>
              <a:rPr lang="" altLang="zh-CN"/>
              <a:t>Corollary: Optimize the common case</a:t>
            </a:r>
            <a:endParaRPr lang="" altLang="zh-CN"/>
          </a:p>
        </p:txBody>
      </p:sp>
      <p:sp>
        <p:nvSpPr>
          <p:cNvPr id="4" name="文本框 3"/>
          <p:cNvSpPr txBox="true"/>
          <p:nvPr/>
        </p:nvSpPr>
        <p:spPr>
          <a:xfrm>
            <a:off x="3810" y="6429375"/>
            <a:ext cx="1198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zh-CN"/>
              <a:t>reference: </a:t>
            </a:r>
            <a:r>
              <a:rPr lang="zh-CN" altLang="en-US"/>
              <a:t>https://computationstructures.org/lectures/isa/isa.html#17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CN"/>
              <a:t>Storage</a:t>
            </a:r>
            <a:endParaRPr lang="" altLang="zh-CN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/>
        <p:txBody>
          <a:bodyPr/>
          <a:p>
            <a:r>
              <a:rPr lang="en-US" altLang="zh-CN"/>
              <a:t>32 bit architecture</a:t>
            </a:r>
            <a:endParaRPr lang="en-US" altLang="zh-CN"/>
          </a:p>
          <a:p>
            <a:pPr lvl="1"/>
            <a:r>
              <a:rPr lang="en-US" altLang="zh-CN" sz="2800"/>
              <a:t>2</a:t>
            </a:r>
            <a:r>
              <a:rPr lang="en-US" altLang="zh-CN" sz="2800" baseline="30000"/>
              <a:t>32</a:t>
            </a:r>
            <a:r>
              <a:rPr lang="en-US" altLang="zh-CN" sz="2800"/>
              <a:t> by</a:t>
            </a:r>
            <a:r>
              <a:rPr lang="" altLang="en-US" sz="2800"/>
              <a:t>tes(4 GB of memory)</a:t>
            </a:r>
            <a:endParaRPr lang="" altLang="en-US" sz="2800"/>
          </a:p>
          <a:p>
            <a:pPr lvl="1"/>
            <a:r>
              <a:rPr lang="" altLang="en-US" sz="2800"/>
              <a:t>2</a:t>
            </a:r>
            <a:r>
              <a:rPr lang="" altLang="en-US" sz="2800" baseline="30000"/>
              <a:t>30</a:t>
            </a:r>
            <a:r>
              <a:rPr lang="" altLang="en-US" sz="2800"/>
              <a:t> 4-byte words</a:t>
            </a:r>
            <a:endParaRPr lang="en-US" altLang="zh-CN"/>
          </a:p>
          <a:p>
            <a:r>
              <a:rPr lang="en-US" altLang="zh-CN"/>
              <a:t>Instructions are 32 wide</a:t>
            </a:r>
            <a:endParaRPr lang="en-US" altLang="zh-CN"/>
          </a:p>
          <a:p>
            <a:r>
              <a:rPr lang="" altLang="en-US"/>
              <a:t>32 registers</a:t>
            </a:r>
            <a:endParaRPr lang="" altLang="en-US"/>
          </a:p>
        </p:txBody>
      </p:sp>
      <p:sp>
        <p:nvSpPr>
          <p:cNvPr id="6" name="联机映像占位符 5"/>
          <p:cNvSpPr/>
          <p:nvPr>
            <p:ph type="clipArt" sz="half" idx="2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CN"/>
              <a:t>Instructions</a:t>
            </a:r>
            <a:endParaRPr lang="" altLang="zh-CN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838200" y="1825625"/>
            <a:ext cx="11141710" cy="4351655"/>
          </a:xfrm>
        </p:spPr>
        <p:txBody>
          <a:bodyPr/>
          <a:p>
            <a:r>
              <a:rPr lang="" altLang="zh-CN"/>
              <a:t>Three types of instructions:</a:t>
            </a:r>
            <a:endParaRPr lang="" altLang="zh-CN"/>
          </a:p>
          <a:p>
            <a:pPr lvl="1"/>
            <a:r>
              <a:rPr lang="" altLang="zh-CN"/>
              <a:t>Arithmetic and logical</a:t>
            </a:r>
            <a:endParaRPr lang="" altLang="zh-CN"/>
          </a:p>
          <a:p>
            <a:pPr lvl="1"/>
            <a:r>
              <a:rPr lang="" altLang="zh-CN"/>
              <a:t>Loads and stores</a:t>
            </a:r>
            <a:endParaRPr lang="" altLang="zh-CN"/>
          </a:p>
          <a:p>
            <a:pPr lvl="1"/>
            <a:r>
              <a:rPr lang="" altLang="zh-CN"/>
              <a:t>Branches and compare</a:t>
            </a:r>
            <a:endParaRPr lang="" altLang="zh-CN"/>
          </a:p>
          <a:p>
            <a:pPr lvl="0"/>
            <a:r>
              <a:rPr lang="" altLang="zh-CN"/>
              <a:t>All instructions have a fixed length: 32 bits(4 bytes)</a:t>
            </a:r>
            <a:endParaRPr lang="" altLang="zh-CN"/>
          </a:p>
          <a:p>
            <a:pPr lvl="1"/>
            <a:r>
              <a:rPr lang="" altLang="zh-CN"/>
              <a:t>Tradeoff(vs variable-length instructions)</a:t>
            </a:r>
            <a:endParaRPr lang="" altLang="zh-CN"/>
          </a:p>
          <a:p>
            <a:pPr lvl="2"/>
            <a:r>
              <a:rPr lang="" altLang="zh-CN"/>
              <a:t>Simpler, next PC is easy to compute</a:t>
            </a:r>
            <a:endParaRPr lang="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true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Cambria</vt:lpstr>
      <vt:lpstr>Calibri</vt:lpstr>
      <vt:lpstr>Arial</vt:lpstr>
      <vt:lpstr>相邻</vt:lpstr>
      <vt:lpstr>Future file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8</cp:revision>
  <dcterms:created xsi:type="dcterms:W3CDTF">2020-11-04T03:54:16Z</dcterms:created>
  <dcterms:modified xsi:type="dcterms:W3CDTF">2020-11-04T03:54:16Z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