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61" r:id="rId5"/>
    <p:sldId id="262" r:id="rId6"/>
    <p:sldId id="853" r:id="rId8"/>
    <p:sldId id="263" r:id="rId9"/>
    <p:sldId id="855" r:id="rId10"/>
    <p:sldId id="824" r:id="rId11"/>
    <p:sldId id="82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826" r:id="rId22"/>
    <p:sldId id="277" r:id="rId23"/>
    <p:sldId id="827" r:id="rId24"/>
    <p:sldId id="828" r:id="rId25"/>
    <p:sldId id="854" r:id="rId26"/>
    <p:sldId id="83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831" r:id="rId37"/>
    <p:sldId id="832" r:id="rId38"/>
    <p:sldId id="833" r:id="rId39"/>
    <p:sldId id="834" r:id="rId40"/>
    <p:sldId id="835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303" r:id="rId49"/>
    <p:sldId id="848" r:id="rId50"/>
    <p:sldId id="849" r:id="rId51"/>
    <p:sldId id="851" r:id="rId52"/>
    <p:sldId id="850" r:id="rId53"/>
    <p:sldId id="843" r:id="rId54"/>
    <p:sldId id="308" r:id="rId55"/>
    <p:sldId id="318" r:id="rId56"/>
    <p:sldId id="309" r:id="rId57"/>
    <p:sldId id="852" r:id="rId58"/>
    <p:sldId id="311" r:id="rId59"/>
    <p:sldId id="313" r:id="rId60"/>
    <p:sldId id="314" r:id="rId61"/>
    <p:sldId id="315" r:id="rId62"/>
    <p:sldId id="319" r:id="rId63"/>
    <p:sldId id="37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FF5"/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8088</a:t>
            </a:r>
            <a:r>
              <a:rPr lang="zh-CN" altLang="en-US"/>
              <a:t>是</a:t>
            </a:r>
            <a:r>
              <a:rPr lang="en-US" altLang="zh-CN"/>
              <a:t>4044</a:t>
            </a:r>
            <a:r>
              <a:rPr lang="zh-CN" altLang="en-US"/>
              <a:t>的改进版，</a:t>
            </a:r>
            <a:r>
              <a:rPr lang="en-US" altLang="zh-CN"/>
              <a:t>8080</a:t>
            </a:r>
            <a:r>
              <a:rPr lang="zh-CN" altLang="en-US"/>
              <a:t>是</a:t>
            </a:r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8086</a:t>
            </a:r>
            <a:r>
              <a:rPr lang="zh-CN" altLang="en-US"/>
              <a:t>是</a:t>
            </a:r>
            <a:r>
              <a:rPr lang="en-US" altLang="zh-CN"/>
              <a:t>16</a:t>
            </a:r>
            <a:r>
              <a:rPr lang="zh-CN" altLang="en-US"/>
              <a:t>位，兼容</a:t>
            </a:r>
            <a:r>
              <a:rPr lang="en-US" altLang="zh-CN"/>
              <a:t>8</a:t>
            </a:r>
            <a:r>
              <a:rPr lang="zh-CN" altLang="en-US"/>
              <a:t>位，但是硬件不兼容，</a:t>
            </a:r>
            <a:r>
              <a:rPr lang="en-US" altLang="zh-CN"/>
              <a:t>8088</a:t>
            </a:r>
            <a:r>
              <a:rPr lang="zh-CN" altLang="en-US"/>
              <a:t>硬件兼容。。。。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分支指令造成的延迟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分支槽中的指令是必须执行的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编译器的指令优化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寄存器增加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指令调度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指令集并行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这两张表测试学的怎么样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依赖，阻塞，空转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典型代码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写后读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除法更耗时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l3</a:t>
            </a:r>
            <a:r>
              <a:rPr lang="zh-CN" altLang="en-US"/>
              <a:t>和</a:t>
            </a:r>
            <a:r>
              <a:rPr lang="en-US" altLang="zh-CN"/>
              <a:t>l</a:t>
            </a:r>
            <a:r>
              <a:rPr lang="en-US" altLang="en-US"/>
              <a:t>4</a:t>
            </a:r>
            <a:r>
              <a:rPr lang="zh-CN" altLang="en-US"/>
              <a:t>可能存在结构相关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输出允许乱序时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4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5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B120-D76E-4F2B-B860-11B80645A5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true"/>
          </p:cNvSpPr>
          <p:nvPr>
            <p:ph type="tbl" idx="1"/>
          </p:nvPr>
        </p:nvSpPr>
        <p:spPr>
          <a:xfrm>
            <a:off x="179388" y="1054100"/>
            <a:ext cx="8785225" cy="5473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5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A8CE3-69B9-4A84-A0D4-07DDF48D3E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College of Computer, NUDT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 by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Major ILP Techniques 2/2</a:t>
            </a:r>
            <a:endParaRPr lang="en-US" altLang="zh-CN"/>
          </a:p>
        </p:txBody>
      </p:sp>
      <p:graphicFrame>
        <p:nvGraphicFramePr>
          <p:cNvPr id="18435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6"/>
          <a:ext cx="8479384" cy="4977669"/>
        </p:xfrm>
        <a:graphic>
          <a:graphicData uri="http://schemas.openxmlformats.org/drawingml/2006/table">
            <a:tbl>
              <a:tblPr/>
              <a:tblGrid>
                <a:gridCol w="4364584"/>
                <a:gridCol w="3042196"/>
                <a:gridCol w="1072604"/>
              </a:tblGrid>
              <a:tr h="30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Technique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Reduces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7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Dynamic scheduling with renaming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stalls from Data hazard, output dependences and antidependences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Hardware speculation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and control hazard stalls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Dynamic memory disambiguation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stalls with memory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Issuing multiple instructions per cycle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Ideal CPI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3.7, 3.8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Compiler dependence analysis, software pipelining, trace scheduling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Ideal CPI, data hazard stalls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H.2, H.3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7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Hardware support for compiler speculation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Ideal CPI, data hazard stalls, branch hazard stalls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H.4, H.5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Dependences, Hazard and Stall</a:t>
            </a:r>
            <a:endParaRPr lang="en-US" altLang="zh-CN"/>
          </a:p>
        </p:txBody>
      </p:sp>
      <p:sp>
        <p:nvSpPr>
          <p:cNvPr id="3072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Dependence</a:t>
            </a:r>
            <a:endParaRPr lang="en-US" altLang="zh-CN" dirty="0"/>
          </a:p>
          <a:p>
            <a:r>
              <a:rPr lang="en-US" altLang="zh-CN" dirty="0"/>
              <a:t>Hazard</a:t>
            </a:r>
            <a:endParaRPr lang="en-US" altLang="zh-CN" dirty="0"/>
          </a:p>
          <a:p>
            <a:r>
              <a:rPr lang="en-US" altLang="zh-CN" dirty="0"/>
              <a:t>Stall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Type Data Hazards: Regs</a:t>
            </a:r>
            <a:endParaRPr lang="zh-CN" altLang="en-US" dirty="0"/>
          </a:p>
        </p:txBody>
      </p:sp>
      <p:sp>
        <p:nvSpPr>
          <p:cNvPr id="3174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Data-dependence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 		Read-after-Write  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r5 ←  </a:t>
            </a: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op r4		(RAW) hazard</a:t>
            </a:r>
            <a:endParaRPr lang="en-US" altLang="zh-CN" dirty="0"/>
          </a:p>
          <a:p>
            <a:r>
              <a:rPr lang="en-US" altLang="zh-CN" dirty="0"/>
              <a:t>Anti-dependence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r3 ←  </a:t>
            </a: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op r2		Write-after-Read 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←  r4 op r5		(WAR) hazard</a:t>
            </a:r>
            <a:endParaRPr lang="en-US" altLang="zh-CN" dirty="0"/>
          </a:p>
          <a:p>
            <a:r>
              <a:rPr lang="en-US" altLang="zh-CN" dirty="0"/>
              <a:t>Output-dependence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		Write-after-Write 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r6 op r7		(WAW) hazard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An Example</a:t>
            </a:r>
            <a:endParaRPr lang="en-US" altLang="zh-CN"/>
          </a:p>
        </p:txBody>
      </p:sp>
      <p:sp>
        <p:nvSpPr>
          <p:cNvPr id="3277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1</a:t>
            </a:r>
            <a:endParaRPr lang="en-US" altLang="zh-CN"/>
          </a:p>
        </p:txBody>
      </p:sp>
      <p:sp>
        <p:nvSpPr>
          <p:cNvPr id="13" name="内容占位符 1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33798" name="Group 4"/>
          <p:cNvGrpSpPr/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63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2</a:t>
            </a:r>
            <a:endParaRPr lang="en-US" altLang="zh-CN"/>
          </a:p>
        </p:txBody>
      </p:sp>
      <p:sp>
        <p:nvSpPr>
          <p:cNvPr id="13" name="内容占位符 1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34822" name="Group 4"/>
          <p:cNvGrpSpPr/>
          <p:nvPr/>
        </p:nvGrpSpPr>
        <p:grpSpPr bwMode="auto">
          <a:xfrm>
            <a:off x="3602421" y="2420937"/>
            <a:ext cx="1296463" cy="2016125"/>
            <a:chOff x="0" y="0"/>
            <a:chExt cx="778" cy="1270"/>
          </a:xfrm>
        </p:grpSpPr>
        <p:sp>
          <p:nvSpPr>
            <p:cNvPr id="27653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654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3</a:t>
            </a:r>
            <a:endParaRPr lang="en-US" altLang="zh-CN"/>
          </a:p>
        </p:txBody>
      </p:sp>
      <p:sp>
        <p:nvSpPr>
          <p:cNvPr id="19" name="内容占位符 18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28676" name="Line 4"/>
          <p:cNvSpPr>
            <a:spLocks noChangeShapeType="true"/>
          </p:cNvSpPr>
          <p:nvPr/>
        </p:nvSpPr>
        <p:spPr bwMode="auto">
          <a:xfrm>
            <a:off x="3515463" y="304403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4</a:t>
            </a:r>
            <a:endParaRPr lang="en-US" altLang="zh-CN"/>
          </a:p>
        </p:txBody>
      </p:sp>
      <p:sp>
        <p:nvSpPr>
          <p:cNvPr id="14" name="内容占位符 1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29700" name="Line 4"/>
          <p:cNvSpPr>
            <a:spLocks noChangeShapeType="true"/>
          </p:cNvSpPr>
          <p:nvPr/>
        </p:nvSpPr>
        <p:spPr bwMode="auto">
          <a:xfrm>
            <a:off x="3634582" y="3311537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WAR Hazards – 1</a:t>
            </a:r>
            <a:endParaRPr lang="en-US" altLang="zh-CN"/>
          </a:p>
        </p:txBody>
      </p:sp>
      <p:sp>
        <p:nvSpPr>
          <p:cNvPr id="14" name="内容占位符 1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30724" name="Line 4"/>
          <p:cNvSpPr>
            <a:spLocks noChangeShapeType="true"/>
          </p:cNvSpPr>
          <p:nvPr/>
        </p:nvSpPr>
        <p:spPr bwMode="auto">
          <a:xfrm flipH="true">
            <a:off x="3586515" y="3429000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Hazards: WAR Hazards – 2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30724" name="Line 4"/>
          <p:cNvSpPr>
            <a:spLocks noChangeShapeType="true"/>
          </p:cNvSpPr>
          <p:nvPr/>
        </p:nvSpPr>
        <p:spPr bwMode="auto">
          <a:xfrm flipH="true">
            <a:off x="3633811" y="3921098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ILP </a:t>
            </a:r>
            <a:r>
              <a:rPr lang="zh-CN" altLang="zh-CN" dirty="0"/>
              <a:t>&amp;</a:t>
            </a:r>
            <a:r>
              <a:rPr lang="en-US" altLang="zh-CN" dirty="0"/>
              <a:t> Loop</a:t>
            </a:r>
            <a:r>
              <a:rPr lang="zh-CN" altLang="en-US" dirty="0"/>
              <a:t> </a:t>
            </a:r>
            <a:r>
              <a:rPr lang="en-US" altLang="zh-CN" dirty="0"/>
              <a:t>Unrolling</a:t>
            </a:r>
            <a:endParaRPr lang="zh-CN" altLang="en-US" dirty="0"/>
          </a:p>
        </p:txBody>
      </p:sp>
      <p:sp>
        <p:nvSpPr>
          <p:cNvPr id="51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WAW Hazards – 1</a:t>
            </a:r>
            <a:endParaRPr lang="en-US" altLang="zh-CN"/>
          </a:p>
        </p:txBody>
      </p:sp>
      <p:sp>
        <p:nvSpPr>
          <p:cNvPr id="14" name="内容占位符 13"/>
          <p:cNvSpPr>
            <a:spLocks noGrp="true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</a:t>
            </a:r>
            <a:r>
              <a:rPr lang="en-US" altLang="zh-CN" dirty="0">
                <a:solidFill>
                  <a:schemeClr val="accent2"/>
                </a:solidFill>
              </a:rPr>
              <a:t>f6</a:t>
            </a:r>
            <a:r>
              <a:rPr lang="en-US" altLang="zh-CN" dirty="0"/>
              <a:t>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chemeClr val="accent2"/>
                </a:solidFill>
              </a:rPr>
              <a:t>f6</a:t>
            </a:r>
            <a:r>
              <a:rPr lang="en-US" altLang="zh-CN" dirty="0"/>
              <a:t>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32772" name="未知"/>
          <p:cNvSpPr/>
          <p:nvPr/>
        </p:nvSpPr>
        <p:spPr bwMode="auto">
          <a:xfrm>
            <a:off x="2953439" y="1926867"/>
            <a:ext cx="168133" cy="2290409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 - All</a:t>
            </a:r>
            <a:endParaRPr lang="en-US" altLang="zh-CN" dirty="0"/>
          </a:p>
        </p:txBody>
      </p:sp>
      <p:sp>
        <p:nvSpPr>
          <p:cNvPr id="26626" name="内容占位符 2662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  <a:p>
            <a:r>
              <a:rPr lang="zh-CN" altLang="en-US" sz="2800" dirty="0"/>
              <a:t>Execuation order</a:t>
            </a:r>
            <a:endParaRPr lang="zh-CN" altLang="en-US" sz="2800" dirty="0"/>
          </a:p>
          <a:p>
            <a:pPr lvl="1"/>
            <a:r>
              <a:rPr lang="zh-CN" altLang="en-US" dirty="0"/>
              <a:t>In-order</a:t>
            </a:r>
            <a:endParaRPr lang="zh-CN" altLang="en-US" dirty="0"/>
          </a:p>
          <a:p>
            <a:pPr lvl="1"/>
            <a:r>
              <a:rPr lang="zh-CN" altLang="en-US" dirty="0"/>
              <a:t>Out-of-order (o-o-o)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33798" name="Group 4"/>
          <p:cNvGrpSpPr/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2662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63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11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4"/>
          <p:cNvSpPr>
            <a:spLocks noChangeShapeType="true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Line 4"/>
          <p:cNvSpPr>
            <a:spLocks noChangeShapeType="true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17" name="Line 4"/>
            <p:cNvSpPr>
              <a:spLocks noChangeShapeType="true"/>
            </p:cNvSpPr>
            <p:nvPr/>
          </p:nvSpPr>
          <p:spPr bwMode="auto">
            <a:xfrm flipH="true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Line 4"/>
            <p:cNvSpPr>
              <a:spLocks noChangeShapeType="true"/>
            </p:cNvSpPr>
            <p:nvPr/>
          </p:nvSpPr>
          <p:spPr bwMode="auto">
            <a:xfrm flipH="true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9" name="未知"/>
          <p:cNvSpPr/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/>
            <p:cNvSpPr>
              <a:spLocks noChangeArrowheads="true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true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true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true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true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/>
            <p:cNvSpPr>
              <a:spLocks noChangeArrowheads="true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Valid </a:t>
            </a:r>
            <a:r>
              <a:rPr lang="zh-CN" altLang="en-US" dirty="0"/>
              <a:t>O</a:t>
            </a:r>
            <a:r>
              <a:rPr lang="en-US" altLang="zh-CN" dirty="0" err="1"/>
              <a:t>rderings</a:t>
            </a:r>
            <a:endParaRPr lang="en-US" altLang="zh-CN" dirty="0"/>
          </a:p>
        </p:txBody>
      </p:sp>
      <p:sp>
        <p:nvSpPr>
          <p:cNvPr id="26626" name="内容占位符 2662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/>
            <p:cNvSpPr>
              <a:spLocks noChangeArrowheads="true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true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true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true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true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/>
            <p:cNvSpPr>
              <a:spLocks noChangeArrowheads="true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aphicFrame>
        <p:nvGraphicFramePr>
          <p:cNvPr id="37" name="Group 4"/>
          <p:cNvGraphicFramePr>
            <a:graphicFrameLocks noGrp="true"/>
          </p:cNvGraphicFramePr>
          <p:nvPr/>
        </p:nvGraphicFramePr>
        <p:xfrm>
          <a:off x="457200" y="4968581"/>
          <a:ext cx="5894614" cy="946174"/>
        </p:xfrm>
        <a:graphic>
          <a:graphicData uri="http://schemas.openxmlformats.org/drawingml/2006/table">
            <a:tbl>
              <a:tblPr/>
              <a:tblGrid>
                <a:gridCol w="1526284"/>
                <a:gridCol w="728055"/>
                <a:gridCol w="728055"/>
                <a:gridCol w="728055"/>
                <a:gridCol w="728055"/>
                <a:gridCol w="728055"/>
                <a:gridCol w="728055"/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in-order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o-o-o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Group 4"/>
          <p:cNvGrpSpPr/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3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"/>
          <p:cNvGrpSpPr/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42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4"/>
          <p:cNvSpPr>
            <a:spLocks noChangeShapeType="true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Line 4"/>
          <p:cNvSpPr>
            <a:spLocks noChangeShapeType="true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48" name="Line 4"/>
            <p:cNvSpPr>
              <a:spLocks noChangeShapeType="true"/>
            </p:cNvSpPr>
            <p:nvPr/>
          </p:nvSpPr>
          <p:spPr bwMode="auto">
            <a:xfrm flipH="true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Line 4"/>
            <p:cNvSpPr>
              <a:spLocks noChangeShapeType="true"/>
            </p:cNvSpPr>
            <p:nvPr/>
          </p:nvSpPr>
          <p:spPr bwMode="auto">
            <a:xfrm flipH="true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0" name="未知"/>
          <p:cNvSpPr/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</a:t>
            </a:r>
            <a:r>
              <a:rPr lang="zh-CN" altLang="en-US" dirty="0"/>
              <a:t>Out-of-order</a:t>
            </a:r>
            <a:endParaRPr lang="en-US" altLang="zh-CN" dirty="0"/>
          </a:p>
        </p:txBody>
      </p:sp>
      <p:sp>
        <p:nvSpPr>
          <p:cNvPr id="26626" name="内容占位符 2662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/>
            <p:cNvSpPr>
              <a:spLocks noChangeArrowheads="true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true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true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true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true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/>
            <p:cNvSpPr>
              <a:spLocks noChangeArrowheads="true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aphicFrame>
        <p:nvGraphicFramePr>
          <p:cNvPr id="37" name="Group 4"/>
          <p:cNvGraphicFramePr>
            <a:graphicFrameLocks noGrp="true"/>
          </p:cNvGraphicFramePr>
          <p:nvPr/>
        </p:nvGraphicFramePr>
        <p:xfrm>
          <a:off x="457200" y="4968581"/>
          <a:ext cx="5894614" cy="946174"/>
        </p:xfrm>
        <a:graphic>
          <a:graphicData uri="http://schemas.openxmlformats.org/drawingml/2006/table">
            <a:tbl>
              <a:tblPr/>
              <a:tblGrid>
                <a:gridCol w="1526284"/>
                <a:gridCol w="728055"/>
                <a:gridCol w="728055"/>
                <a:gridCol w="728055"/>
                <a:gridCol w="728055"/>
                <a:gridCol w="728055"/>
                <a:gridCol w="728055"/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in-order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o-o-o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Group 4"/>
          <p:cNvGrpSpPr/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3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"/>
          <p:cNvGrpSpPr/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42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4"/>
          <p:cNvSpPr>
            <a:spLocks noChangeShapeType="true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Line 4"/>
          <p:cNvSpPr>
            <a:spLocks noChangeShapeType="true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48" name="Line 4"/>
            <p:cNvSpPr>
              <a:spLocks noChangeShapeType="true"/>
            </p:cNvSpPr>
            <p:nvPr/>
          </p:nvSpPr>
          <p:spPr bwMode="auto">
            <a:xfrm flipH="true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Line 4"/>
            <p:cNvSpPr>
              <a:spLocks noChangeShapeType="true"/>
            </p:cNvSpPr>
            <p:nvPr/>
          </p:nvSpPr>
          <p:spPr bwMode="auto">
            <a:xfrm flipH="true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0" name="未知"/>
          <p:cNvSpPr/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of Instructions: Assumption</a:t>
            </a:r>
            <a:endParaRPr lang="en-US" altLang="zh-CN" dirty="0"/>
          </a:p>
        </p:txBody>
      </p:sp>
      <p:sp>
        <p:nvSpPr>
          <p:cNvPr id="3277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															</a:t>
            </a:r>
            <a:r>
              <a:rPr lang="zh-CN" altLang="en-US" dirty="0"/>
              <a:t> Latency*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I1 	FDIV.D	f6, 	f6,	f4	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	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		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	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		1</a:t>
            </a:r>
            <a:endParaRPr lang="en-US" altLang="zh-CN" dirty="0"/>
          </a:p>
          <a:p>
            <a:pPr marL="1257300" lvl="2" indent="-457200"/>
            <a:endParaRPr lang="en-US" altLang="zh-CN" dirty="0"/>
          </a:p>
          <a:p>
            <a:pPr marL="1257300" lvl="2" indent="-457200"/>
            <a:r>
              <a:rPr lang="zh-CN" altLang="en-US" dirty="0"/>
              <a:t>*The latencies are extra cycles to the 5-stage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In-order Completion</a:t>
            </a:r>
            <a:endParaRPr lang="en-US" altLang="zh-CN"/>
          </a:p>
        </p:txBody>
      </p:sp>
      <p:sp>
        <p:nvSpPr>
          <p:cNvPr id="45061" name="Rectangle 3"/>
          <p:cNvSpPr>
            <a:spLocks noGrp="true" noChangeArrowheads="true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I1 	FDIV.D		f6, 	f6,	f4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	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	f8,	f6,	f2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	1</a:t>
            </a:r>
            <a:endParaRPr lang="en-US" altLang="zh-CN" dirty="0"/>
          </a:p>
        </p:txBody>
      </p:sp>
      <p:graphicFrame>
        <p:nvGraphicFramePr>
          <p:cNvPr id="37892" name="Group 4"/>
          <p:cNvGraphicFramePr>
            <a:graphicFrameLocks noGrp="true"/>
          </p:cNvGraphicFramePr>
          <p:nvPr>
            <p:ph sz="half" idx="2"/>
          </p:nvPr>
        </p:nvGraphicFramePr>
        <p:xfrm>
          <a:off x="179388" y="3867150"/>
          <a:ext cx="8629650" cy="1373526"/>
        </p:xfrm>
        <a:graphic>
          <a:graphicData uri="http://schemas.openxmlformats.org/drawingml/2006/table">
            <a:tbl>
              <a:tblPr/>
              <a:tblGrid>
                <a:gridCol w="936625"/>
                <a:gridCol w="514350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in/in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sng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5" name="Rectangle 57"/>
          <p:cNvSpPr>
            <a:spLocks noChangeArrowheads="true"/>
          </p:cNvSpPr>
          <p:nvPr/>
        </p:nvSpPr>
        <p:spPr bwMode="auto">
          <a:xfrm>
            <a:off x="289210" y="5803900"/>
            <a:ext cx="5942914" cy="417513"/>
          </a:xfrm>
          <a:prstGeom prst="rect">
            <a:avLst/>
          </a:prstGeom>
          <a:solidFill>
            <a:srgbClr val="33CCCC">
              <a:alpha val="25000"/>
            </a:srgbClr>
          </a:solidFill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dirty="0"/>
              <a:t>FDIV.D: 123456789 simplified as-&gt; 1234</a:t>
            </a:r>
            <a:endParaRPr lang="en-US" altLang="zh-CN" sz="2800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Out-of-order Completion</a:t>
            </a:r>
            <a:endParaRPr lang="en-US" altLang="zh-CN"/>
          </a:p>
        </p:txBody>
      </p:sp>
      <p:sp>
        <p:nvSpPr>
          <p:cNvPr id="46085" name="Rectangle 3"/>
          <p:cNvSpPr>
            <a:spLocks noGrp="true" noChangeArrowheads="true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I1 	FDIV.D		f6,	f6,	f4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	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	f8,	f6,	f2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	1</a:t>
            </a:r>
            <a:endParaRPr lang="en-US" altLang="zh-CN" dirty="0"/>
          </a:p>
        </p:txBody>
      </p:sp>
      <p:graphicFrame>
        <p:nvGraphicFramePr>
          <p:cNvPr id="38916" name="Group 4"/>
          <p:cNvGraphicFramePr>
            <a:graphicFrameLocks noGrp="true"/>
          </p:cNvGraphicFramePr>
          <p:nvPr>
            <p:ph sz="half" idx="2"/>
          </p:nvPr>
        </p:nvGraphicFramePr>
        <p:xfrm>
          <a:off x="179388" y="3867150"/>
          <a:ext cx="8693150" cy="1373526"/>
        </p:xfrm>
        <a:graphic>
          <a:graphicData uri="http://schemas.openxmlformats.org/drawingml/2006/table">
            <a:tbl>
              <a:tblPr/>
              <a:tblGrid>
                <a:gridCol w="119221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in/out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Usage:</a:t>
            </a:r>
            <a:endParaRPr lang="en-US" altLang="zh-CN"/>
          </a:p>
        </p:txBody>
      </p:sp>
      <p:sp>
        <p:nvSpPr>
          <p:cNvPr id="47106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Loop Unrolling </a:t>
            </a:r>
            <a:endParaRPr lang="en-US" altLang="zh-CN"/>
          </a:p>
          <a:p>
            <a:r>
              <a:rPr lang="en-US" altLang="zh-CN"/>
              <a:t>&amp; Instruction Scheduling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Assumptions</a:t>
            </a:r>
            <a:endParaRPr lang="en-US" altLang="zh-CN"/>
          </a:p>
        </p:txBody>
      </p:sp>
      <p:sp>
        <p:nvSpPr>
          <p:cNvPr id="4813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5-stage integer pipeline</a:t>
            </a:r>
            <a:endParaRPr lang="en-US" altLang="zh-CN" dirty="0"/>
          </a:p>
          <a:p>
            <a:r>
              <a:rPr lang="en-US" altLang="zh-CN" dirty="0"/>
              <a:t>FUs are fully pipelined or replicated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Branches delay: 1 clock cycle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Conditions delay: 1 clock cycle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An integer ALU operation latency of 0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Revised Pipelined (Lecture 02)</a:t>
            </a:r>
            <a:endParaRPr lang="en-US" altLang="zh-CN"/>
          </a:p>
        </p:txBody>
      </p:sp>
      <p:grpSp>
        <p:nvGrpSpPr>
          <p:cNvPr id="49157" name="Group 3"/>
          <p:cNvGrpSpPr/>
          <p:nvPr/>
        </p:nvGrpSpPr>
        <p:grpSpPr bwMode="auto">
          <a:xfrm>
            <a:off x="287338" y="1268413"/>
            <a:ext cx="8605837" cy="4970462"/>
            <a:chOff x="0" y="0"/>
            <a:chExt cx="5421" cy="3130"/>
          </a:xfrm>
        </p:grpSpPr>
        <p:sp>
          <p:nvSpPr>
            <p:cNvPr id="54276" name="AutoShape 4"/>
            <p:cNvSpPr>
              <a:spLocks noChangeAspect="true" noChangeArrowheads="true"/>
            </p:cNvSpPr>
            <p:nvPr/>
          </p:nvSpPr>
          <p:spPr bwMode="auto">
            <a:xfrm rot="-5400000">
              <a:off x="1716" y="884"/>
              <a:ext cx="486" cy="274"/>
            </a:xfrm>
            <a:custGeom>
              <a:avLst/>
              <a:gdLst>
                <a:gd name="T0" fmla="*/ 425 w 21600"/>
                <a:gd name="T1" fmla="*/ 137 h 21600"/>
                <a:gd name="T2" fmla="*/ 243 w 21600"/>
                <a:gd name="T3" fmla="*/ 274 h 21600"/>
                <a:gd name="T4" fmla="*/ 61 w 21600"/>
                <a:gd name="T5" fmla="*/ 137 h 21600"/>
                <a:gd name="T6" fmla="*/ 2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3 h 21600"/>
                <a:gd name="T14" fmla="*/ 17111 w 21600"/>
                <a:gd name="T15" fmla="*/ 171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77" name="Text Box 5"/>
            <p:cNvSpPr txBox="true">
              <a:spLocks noChangeAspect="true" noChangeArrowheads="true"/>
            </p:cNvSpPr>
            <p:nvPr/>
          </p:nvSpPr>
          <p:spPr bwMode="auto">
            <a:xfrm rot="5400000">
              <a:off x="1740" y="919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Adder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78" name="Line 6"/>
            <p:cNvSpPr>
              <a:spLocks noChangeShapeType="true"/>
            </p:cNvSpPr>
            <p:nvPr/>
          </p:nvSpPr>
          <p:spPr bwMode="auto">
            <a:xfrm>
              <a:off x="1232" y="853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9162" name="Group 7"/>
            <p:cNvGrpSpPr/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54280" name="Rectangle 8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IF/ID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281" name="AutoShape 9"/>
              <p:cNvSpPr>
                <a:spLocks noChangeArrowheads="true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282" name="Line 10"/>
            <p:cNvSpPr>
              <a:spLocks noChangeShapeType="true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164" name="Rectangle 11"/>
            <p:cNvSpPr>
              <a:spLocks noChangeArrowheads="true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54284" name="Rectangle 12"/>
            <p:cNvSpPr>
              <a:spLocks noChangeArrowheads="true"/>
            </p:cNvSpPr>
            <p:nvPr/>
          </p:nvSpPr>
          <p:spPr bwMode="auto">
            <a:xfrm>
              <a:off x="3981" y="97"/>
              <a:ext cx="624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Access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5" name="Rectangle 13"/>
            <p:cNvSpPr>
              <a:spLocks noChangeArrowheads="true"/>
            </p:cNvSpPr>
            <p:nvPr/>
          </p:nvSpPr>
          <p:spPr bwMode="auto">
            <a:xfrm>
              <a:off x="4752" y="100"/>
              <a:ext cx="528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Write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Back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6" name="Rectangle 14"/>
            <p:cNvSpPr>
              <a:spLocks noChangeArrowheads="true"/>
            </p:cNvSpPr>
            <p:nvPr/>
          </p:nvSpPr>
          <p:spPr bwMode="auto">
            <a:xfrm>
              <a:off x="464" y="97"/>
              <a:ext cx="797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Instruction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Fetch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7" name="Rectangle 15"/>
            <p:cNvSpPr>
              <a:spLocks noChangeArrowheads="true"/>
            </p:cNvSpPr>
            <p:nvPr/>
          </p:nvSpPr>
          <p:spPr bwMode="auto">
            <a:xfrm>
              <a:off x="1550" y="100"/>
              <a:ext cx="975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Instr. Decode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Reg. Fetch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8" name="Rectangle 16"/>
            <p:cNvSpPr>
              <a:spLocks noChangeArrowheads="true"/>
            </p:cNvSpPr>
            <p:nvPr/>
          </p:nvSpPr>
          <p:spPr bwMode="auto">
            <a:xfrm>
              <a:off x="2843" y="97"/>
              <a:ext cx="899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Execute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Addr. Calc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9170" name="Group 17"/>
            <p:cNvGrpSpPr>
              <a:grpSpLocks noChangeAspect="true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49244" name="Group 18"/>
              <p:cNvGrpSpPr>
                <a:grpSpLocks noChangeAspect="true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54291" name="AutoShape 19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259" y="274"/>
                  <a:ext cx="816" cy="268"/>
                </a:xfrm>
                <a:custGeom>
                  <a:avLst/>
                  <a:gdLst>
                    <a:gd name="T0" fmla="*/ 714 w 21600"/>
                    <a:gd name="T1" fmla="*/ 134 h 21600"/>
                    <a:gd name="T2" fmla="*/ 408 w 21600"/>
                    <a:gd name="T3" fmla="*/ 268 h 21600"/>
                    <a:gd name="T4" fmla="*/ 102 w 21600"/>
                    <a:gd name="T5" fmla="*/ 134 h 21600"/>
                    <a:gd name="T6" fmla="*/ 40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13 h 21600"/>
                    <a:gd name="T14" fmla="*/ 17100 w 21600"/>
                    <a:gd name="T15" fmla="*/ 1708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92" name="AutoShape 20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59" y="294"/>
                  <a:ext cx="247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4293" name="Text Box 21"/>
                <p:cNvSpPr txBox="true">
                  <a:spLocks noChangeAspect="true" noChangeArrowheads="true"/>
                </p:cNvSpPr>
                <p:nvPr/>
              </p:nvSpPr>
              <p:spPr bwMode="auto">
                <a:xfrm rot="5400000">
                  <a:off x="-42" y="301"/>
                  <a:ext cx="4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600">
                      <a:latin typeface="Tahoma" panose="020B060403050404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4294" name="未知"/>
              <p:cNvSpPr>
                <a:spLocks noChangeAspect="true"/>
              </p:cNvSpPr>
              <p:nvPr/>
            </p:nvSpPr>
            <p:spPr bwMode="auto">
              <a:xfrm rot="5400000">
                <a:off x="-65" y="300"/>
                <a:ext cx="245" cy="115"/>
              </a:xfrm>
              <a:custGeom>
                <a:avLst/>
                <a:gdLst>
                  <a:gd name="T0" fmla="*/ 0 w 384"/>
                  <a:gd name="T1" fmla="*/ 115 h 288"/>
                  <a:gd name="T2" fmla="*/ 123 w 384"/>
                  <a:gd name="T3" fmla="*/ 0 h 288"/>
                  <a:gd name="T4" fmla="*/ 245 w 384"/>
                  <a:gd name="T5" fmla="*/ 115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D7EFF5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Rectangle 23"/>
            <p:cNvSpPr>
              <a:spLocks noChangeArrowheads="true"/>
            </p:cNvSpPr>
            <p:nvPr/>
          </p:nvSpPr>
          <p:spPr bwMode="auto">
            <a:xfrm>
              <a:off x="672" y="1396"/>
              <a:ext cx="480" cy="577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6" name="Rectangle 24"/>
            <p:cNvSpPr>
              <a:spLocks noChangeArrowheads="true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Reg File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7" name="Oval 25"/>
            <p:cNvSpPr>
              <a:spLocks noChangeArrowheads="true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MUX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8" name="Rectangle 26"/>
            <p:cNvSpPr>
              <a:spLocks noChangeArrowheads="true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Data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lnSpc>
                  <a:spcPct val="80000"/>
                </a:lnSpc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9" name="Oval 27"/>
            <p:cNvSpPr>
              <a:spLocks noChangeArrowheads="true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MUX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0" name="Oval 28"/>
            <p:cNvSpPr>
              <a:spLocks noChangeArrowheads="true"/>
            </p:cNvSpPr>
            <p:nvPr/>
          </p:nvSpPr>
          <p:spPr bwMode="auto">
            <a:xfrm>
              <a:off x="2112" y="2220"/>
              <a:ext cx="282" cy="426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Sign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Extend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1" name="Line 29"/>
            <p:cNvSpPr>
              <a:spLocks noChangeShapeType="true"/>
            </p:cNvSpPr>
            <p:nvPr/>
          </p:nvSpPr>
          <p:spPr bwMode="auto">
            <a:xfrm>
              <a:off x="1459" y="346"/>
              <a:ext cx="0" cy="27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2" name="Line 30"/>
            <p:cNvSpPr>
              <a:spLocks noChangeShapeType="true"/>
            </p:cNvSpPr>
            <p:nvPr/>
          </p:nvSpPr>
          <p:spPr bwMode="auto">
            <a:xfrm>
              <a:off x="2712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3" name="Line 31"/>
            <p:cNvSpPr>
              <a:spLocks noChangeShapeType="true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4" name="Line 32"/>
            <p:cNvSpPr>
              <a:spLocks noChangeShapeType="true"/>
            </p:cNvSpPr>
            <p:nvPr/>
          </p:nvSpPr>
          <p:spPr bwMode="auto">
            <a:xfrm>
              <a:off x="4704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5" name="Line 33"/>
            <p:cNvSpPr>
              <a:spLocks noChangeShapeType="true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6" name="Line 34"/>
            <p:cNvSpPr>
              <a:spLocks noChangeShapeType="true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7" name="未知"/>
            <p:cNvSpPr/>
            <p:nvPr/>
          </p:nvSpPr>
          <p:spPr bwMode="auto">
            <a:xfrm>
              <a:off x="1680" y="1345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107 h 1056"/>
                <a:gd name="T4" fmla="*/ 432 w 480"/>
                <a:gd name="T5" fmla="*/ 110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8" name="Line 36"/>
            <p:cNvSpPr>
              <a:spLocks noChangeShapeType="true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9" name="Line 37"/>
            <p:cNvSpPr>
              <a:spLocks noChangeShapeType="true"/>
            </p:cNvSpPr>
            <p:nvPr/>
          </p:nvSpPr>
          <p:spPr bwMode="auto">
            <a:xfrm>
              <a:off x="2480" y="1498"/>
              <a:ext cx="86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0" name="Rectangle 38"/>
            <p:cNvSpPr>
              <a:spLocks noChangeArrowheads="true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Zero?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1" name="Line 39"/>
            <p:cNvSpPr>
              <a:spLocks noChangeShapeType="true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2" name="未知"/>
            <p:cNvSpPr/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Line 41"/>
            <p:cNvSpPr>
              <a:spLocks noChangeShapeType="true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4" name="Line 42"/>
            <p:cNvSpPr>
              <a:spLocks noChangeShapeType="true"/>
            </p:cNvSpPr>
            <p:nvPr/>
          </p:nvSpPr>
          <p:spPr bwMode="auto">
            <a:xfrm>
              <a:off x="2496" y="1876"/>
              <a:ext cx="52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5" name="Line 43"/>
            <p:cNvSpPr>
              <a:spLocks noChangeShapeType="true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6" name="Line 44"/>
            <p:cNvSpPr>
              <a:spLocks noChangeShapeType="true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7" name="未知"/>
            <p:cNvSpPr/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未知"/>
            <p:cNvSpPr/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72 w 1008"/>
                <a:gd name="T5" fmla="*/ 720 h 720"/>
                <a:gd name="T6" fmla="*/ 872 w 1008"/>
                <a:gd name="T7" fmla="*/ 480 h 720"/>
                <a:gd name="T8" fmla="*/ 1017 w 1008"/>
                <a:gd name="T9" fmla="*/ 48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未知"/>
            <p:cNvSpPr/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214 w 3312"/>
                <a:gd name="T1" fmla="*/ 144 h 768"/>
                <a:gd name="T2" fmla="*/ 3360 w 3312"/>
                <a:gd name="T3" fmla="*/ 144 h 768"/>
                <a:gd name="T4" fmla="*/ 3360 w 3312"/>
                <a:gd name="T5" fmla="*/ 1152 h 768"/>
                <a:gd name="T6" fmla="*/ 0 w 3312"/>
                <a:gd name="T7" fmla="*/ 1152 h 768"/>
                <a:gd name="T8" fmla="*/ 0 w 3312"/>
                <a:gd name="T9" fmla="*/ 0 h 768"/>
                <a:gd name="T10" fmla="*/ 243 w 33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未知"/>
            <p:cNvSpPr/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12 w 134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未知"/>
            <p:cNvSpPr/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22 h 1200"/>
                <a:gd name="T2" fmla="*/ 3312 w 3312"/>
                <a:gd name="T3" fmla="*/ 922 h 1200"/>
                <a:gd name="T4" fmla="*/ 3312 w 3312"/>
                <a:gd name="T5" fmla="*/ 1152 h 1200"/>
                <a:gd name="T6" fmla="*/ 0 w 3312"/>
                <a:gd name="T7" fmla="*/ 1152 h 1200"/>
                <a:gd name="T8" fmla="*/ 0 w 3312"/>
                <a:gd name="T9" fmla="*/ 0 h 1200"/>
                <a:gd name="T10" fmla="*/ 336 w 3312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8" name="Group 50"/>
            <p:cNvGrpSpPr/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54323" name="Rectangle 5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MEM/WB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24" name="AutoShape 52"/>
              <p:cNvSpPr>
                <a:spLocks noChangeArrowheads="true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9199" name="Group 53"/>
            <p:cNvGrpSpPr/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54326" name="Rectangle 54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EX/MEM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27" name="AutoShape 55"/>
              <p:cNvSpPr>
                <a:spLocks noChangeArrowheads="true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328" name="Line 56"/>
            <p:cNvSpPr>
              <a:spLocks noChangeShapeType="true"/>
            </p:cNvSpPr>
            <p:nvPr/>
          </p:nvSpPr>
          <p:spPr bwMode="auto">
            <a:xfrm>
              <a:off x="2400" y="2452"/>
              <a:ext cx="224" cy="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29" name="未知"/>
            <p:cNvSpPr/>
            <p:nvPr/>
          </p:nvSpPr>
          <p:spPr bwMode="auto">
            <a:xfrm>
              <a:off x="2736" y="1978"/>
              <a:ext cx="288" cy="474"/>
            </a:xfrm>
            <a:custGeom>
              <a:avLst/>
              <a:gdLst>
                <a:gd name="T0" fmla="*/ 0 w 336"/>
                <a:gd name="T1" fmla="*/ 474 h 432"/>
                <a:gd name="T2" fmla="*/ 165 w 336"/>
                <a:gd name="T3" fmla="*/ 474 h 432"/>
                <a:gd name="T4" fmla="*/ 165 w 336"/>
                <a:gd name="T5" fmla="*/ 0 h 432"/>
                <a:gd name="T6" fmla="*/ 288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未知"/>
            <p:cNvSpPr/>
            <p:nvPr/>
          </p:nvSpPr>
          <p:spPr bwMode="auto">
            <a:xfrm>
              <a:off x="1680" y="2452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40 h 288"/>
                <a:gd name="T4" fmla="*/ 944 w 864"/>
                <a:gd name="T5" fmla="*/ 24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59"/>
            <p:cNvSpPr>
              <a:spLocks noChangeShapeType="true"/>
            </p:cNvSpPr>
            <p:nvPr/>
          </p:nvSpPr>
          <p:spPr bwMode="auto">
            <a:xfrm>
              <a:off x="2736" y="2692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32" name="Line 60"/>
            <p:cNvSpPr>
              <a:spLocks noChangeShapeType="true"/>
            </p:cNvSpPr>
            <p:nvPr/>
          </p:nvSpPr>
          <p:spPr bwMode="auto">
            <a:xfrm>
              <a:off x="3888" y="2692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33" name="未知"/>
            <p:cNvSpPr/>
            <p:nvPr/>
          </p:nvSpPr>
          <p:spPr bwMode="auto">
            <a:xfrm>
              <a:off x="1056" y="682"/>
              <a:ext cx="1199" cy="330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6" name="Group 62"/>
            <p:cNvGrpSpPr/>
            <p:nvPr/>
          </p:nvGrpSpPr>
          <p:grpSpPr bwMode="auto">
            <a:xfrm>
              <a:off x="539" y="739"/>
              <a:ext cx="576" cy="585"/>
              <a:chOff x="0" y="0"/>
              <a:chExt cx="576" cy="585"/>
            </a:xfrm>
          </p:grpSpPr>
          <p:sp>
            <p:nvSpPr>
              <p:cNvPr id="54335" name="Text Box 63"/>
              <p:cNvSpPr txBox="true">
                <a:spLocks noChangeArrowheads="true"/>
              </p:cNvSpPr>
              <p:nvPr/>
            </p:nvSpPr>
            <p:spPr bwMode="auto">
              <a:xfrm>
                <a:off x="0" y="37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36" name="AutoShape 64"/>
              <p:cNvSpPr>
                <a:spLocks noChangeAspect="true" noChangeArrowheads="true"/>
              </p:cNvSpPr>
              <p:nvPr/>
            </p:nvSpPr>
            <p:spPr bwMode="auto">
              <a:xfrm rot="-5400000">
                <a:off x="125" y="124"/>
                <a:ext cx="576" cy="301"/>
              </a:xfrm>
              <a:custGeom>
                <a:avLst/>
                <a:gdLst>
                  <a:gd name="T0" fmla="*/ 504 w 21600"/>
                  <a:gd name="T1" fmla="*/ 151 h 21600"/>
                  <a:gd name="T2" fmla="*/ 288 w 21600"/>
                  <a:gd name="T3" fmla="*/ 301 h 21600"/>
                  <a:gd name="T4" fmla="*/ 72 w 21600"/>
                  <a:gd name="T5" fmla="*/ 151 h 21600"/>
                  <a:gd name="T6" fmla="*/ 2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1 h 21600"/>
                  <a:gd name="T14" fmla="*/ 17100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4337" name="AutoShape 65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231" y="176"/>
                <a:ext cx="174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38" name="Text Box 66"/>
              <p:cNvSpPr txBox="true">
                <a:spLocks noChangeAspect="true" noChangeArrowheads="true"/>
              </p:cNvSpPr>
              <p:nvPr/>
            </p:nvSpPr>
            <p:spPr bwMode="auto">
              <a:xfrm rot="5400000">
                <a:off x="211" y="188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Adder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39" name="未知"/>
              <p:cNvSpPr>
                <a:spLocks noChangeAspect="true"/>
              </p:cNvSpPr>
              <p:nvPr/>
            </p:nvSpPr>
            <p:spPr bwMode="auto">
              <a:xfrm rot="5400000">
                <a:off x="236" y="184"/>
                <a:ext cx="173" cy="130"/>
              </a:xfrm>
              <a:custGeom>
                <a:avLst/>
                <a:gdLst>
                  <a:gd name="T0" fmla="*/ 0 w 384"/>
                  <a:gd name="T1" fmla="*/ 130 h 288"/>
                  <a:gd name="T2" fmla="*/ 87 w 384"/>
                  <a:gd name="T3" fmla="*/ 0 h 288"/>
                  <a:gd name="T4" fmla="*/ 173 w 384"/>
                  <a:gd name="T5" fmla="*/ 13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D7EFF5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40" name="Oval 68"/>
            <p:cNvSpPr>
              <a:spLocks noChangeArrowheads="true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1" name="Oval 69"/>
            <p:cNvSpPr>
              <a:spLocks noChangeArrowheads="true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2" name="Oval 70"/>
            <p:cNvSpPr>
              <a:spLocks noChangeArrowheads="true"/>
            </p:cNvSpPr>
            <p:nvPr/>
          </p:nvSpPr>
          <p:spPr bwMode="auto">
            <a:xfrm>
              <a:off x="1653" y="151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3" name="Oval 71"/>
            <p:cNvSpPr>
              <a:spLocks noChangeArrowheads="true"/>
            </p:cNvSpPr>
            <p:nvPr/>
          </p:nvSpPr>
          <p:spPr bwMode="auto">
            <a:xfrm>
              <a:off x="1665" y="2416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4" name="Oval 72"/>
            <p:cNvSpPr>
              <a:spLocks noChangeArrowheads="true"/>
            </p:cNvSpPr>
            <p:nvPr/>
          </p:nvSpPr>
          <p:spPr bwMode="auto">
            <a:xfrm>
              <a:off x="450" y="165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5" name="Oval 73"/>
            <p:cNvSpPr>
              <a:spLocks noChangeArrowheads="true"/>
            </p:cNvSpPr>
            <p:nvPr/>
          </p:nvSpPr>
          <p:spPr bwMode="auto">
            <a:xfrm>
              <a:off x="1653" y="242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6" name="Text Box 74"/>
            <p:cNvSpPr txBox="true">
              <a:spLocks noChangeArrowheads="true"/>
            </p:cNvSpPr>
            <p:nvPr/>
          </p:nvSpPr>
          <p:spPr bwMode="auto">
            <a:xfrm>
              <a:off x="1520" y="435"/>
              <a:ext cx="528" cy="5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Next SEQ PC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7" name="Text Box 75"/>
            <p:cNvSpPr txBox="true">
              <a:spLocks noChangeArrowheads="true"/>
            </p:cNvSpPr>
            <p:nvPr/>
          </p:nvSpPr>
          <p:spPr bwMode="auto">
            <a:xfrm>
              <a:off x="209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8" name="Text Box 76"/>
            <p:cNvSpPr txBox="true">
              <a:spLocks noChangeArrowheads="true"/>
            </p:cNvSpPr>
            <p:nvPr/>
          </p:nvSpPr>
          <p:spPr bwMode="auto">
            <a:xfrm>
              <a:off x="2993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9" name="Text Box 77"/>
            <p:cNvSpPr txBox="true">
              <a:spLocks noChangeArrowheads="true"/>
            </p:cNvSpPr>
            <p:nvPr/>
          </p:nvSpPr>
          <p:spPr bwMode="auto">
            <a:xfrm>
              <a:off x="404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0" name="Text Box 78"/>
            <p:cNvSpPr txBox="true">
              <a:spLocks noChangeArrowheads="true"/>
            </p:cNvSpPr>
            <p:nvPr/>
          </p:nvSpPr>
          <p:spPr bwMode="auto">
            <a:xfrm rot="16200000">
              <a:off x="5010" y="2428"/>
              <a:ext cx="61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WB Data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1" name="Text Box 79"/>
            <p:cNvSpPr txBox="true">
              <a:spLocks noChangeArrowheads="true"/>
            </p:cNvSpPr>
            <p:nvPr/>
          </p:nvSpPr>
          <p:spPr bwMode="auto">
            <a:xfrm>
              <a:off x="70" y="528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Next PC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9219" name="Group 80"/>
            <p:cNvGrpSpPr/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54353" name="Rectangle 8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769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Address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54" name="AutoShape 82"/>
              <p:cNvSpPr>
                <a:spLocks noChangeArrowheads="true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355" name="Text Box 83"/>
            <p:cNvSpPr txBox="true">
              <a:spLocks noChangeArrowheads="true"/>
            </p:cNvSpPr>
            <p:nvPr/>
          </p:nvSpPr>
          <p:spPr bwMode="auto">
            <a:xfrm>
              <a:off x="1720" y="118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RS1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6" name="Text Box 84"/>
            <p:cNvSpPr txBox="true">
              <a:spLocks noChangeArrowheads="true"/>
            </p:cNvSpPr>
            <p:nvPr/>
          </p:nvSpPr>
          <p:spPr bwMode="auto">
            <a:xfrm>
              <a:off x="1727" y="1373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RS2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7" name="Text Box 85"/>
            <p:cNvSpPr txBox="true">
              <a:spLocks noChangeArrowheads="true"/>
            </p:cNvSpPr>
            <p:nvPr/>
          </p:nvSpPr>
          <p:spPr bwMode="auto">
            <a:xfrm>
              <a:off x="1800" y="241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Imm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8" name="Oval 86"/>
            <p:cNvSpPr>
              <a:spLocks noChangeArrowheads="true"/>
            </p:cNvSpPr>
            <p:nvPr/>
          </p:nvSpPr>
          <p:spPr bwMode="auto">
            <a:xfrm>
              <a:off x="2240" y="634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MUX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9" name="Line 87"/>
            <p:cNvSpPr>
              <a:spLocks noChangeShapeType="true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60" name="未知"/>
            <p:cNvSpPr>
              <a:spLocks noChangeAspect="true"/>
            </p:cNvSpPr>
            <p:nvPr/>
          </p:nvSpPr>
          <p:spPr bwMode="auto">
            <a:xfrm rot="5400000">
              <a:off x="1800" y="957"/>
              <a:ext cx="146" cy="118"/>
            </a:xfrm>
            <a:custGeom>
              <a:avLst/>
              <a:gdLst>
                <a:gd name="T0" fmla="*/ 0 w 384"/>
                <a:gd name="T1" fmla="*/ 118 h 288"/>
                <a:gd name="T2" fmla="*/ 73 w 384"/>
                <a:gd name="T3" fmla="*/ 0 h 288"/>
                <a:gd name="T4" fmla="*/ 146 w 384"/>
                <a:gd name="T5" fmla="*/ 11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rgbClr val="D7EFF5"/>
            </a:solidFill>
            <a:ln w="28575" cap="flat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54361" name="未知"/>
            <p:cNvSpPr/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9227" name="Group 90"/>
            <p:cNvGrpSpPr/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54363" name="Rectangle 91"/>
              <p:cNvSpPr>
                <a:spLocks noChangeArrowheads="true"/>
              </p:cNvSpPr>
              <p:nvPr/>
            </p:nvSpPr>
            <p:spPr bwMode="auto">
              <a:xfrm>
                <a:off x="1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ID/EX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64" name="AutoShape 92"/>
              <p:cNvSpPr>
                <a:spLocks noChangeArrowheads="true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365" name="未知"/>
            <p:cNvSpPr/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384 h 768"/>
                <a:gd name="T2" fmla="*/ 96 w 96"/>
                <a:gd name="T3" fmla="*/ 0 h 768"/>
                <a:gd name="T4" fmla="*/ 0 w 96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366" name="Oval 94"/>
            <p:cNvSpPr>
              <a:spLocks noChangeArrowheads="true"/>
            </p:cNvSpPr>
            <p:nvPr/>
          </p:nvSpPr>
          <p:spPr bwMode="auto">
            <a:xfrm>
              <a:off x="2554" y="14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67" name="未知"/>
            <p:cNvSpPr/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368" name="Oval 96"/>
          <p:cNvSpPr>
            <a:spLocks noChangeArrowheads="true"/>
          </p:cNvSpPr>
          <p:nvPr/>
        </p:nvSpPr>
        <p:spPr bwMode="auto">
          <a:xfrm>
            <a:off x="2700338" y="2060575"/>
            <a:ext cx="1801812" cy="1441450"/>
          </a:xfrm>
          <a:prstGeom prst="ellipse">
            <a:avLst/>
          </a:prstGeom>
          <a:noFill/>
          <a:ln w="38100" cmpd="sng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918ED-DD3F-4030-9106-919005E33F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 altLang="zh-CN" dirty="0"/>
              <a:t>How Changes Brustad: </a:t>
            </a:r>
            <a:br>
              <a:rPr lang="en-US" altLang="zh-CN" dirty="0"/>
            </a:br>
            <a:r>
              <a:rPr lang="en-US" altLang="zh-CN" dirty="0"/>
              <a:t>Reformation to Revolution</a:t>
            </a:r>
            <a:endParaRPr lang="en-US" altLang="zh-CN" dirty="0"/>
          </a:p>
        </p:txBody>
      </p:sp>
      <p:sp>
        <p:nvSpPr>
          <p:cNvPr id="16" name="内容占位符 15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r>
              <a:rPr lang="en-US" altLang="zh-CN" dirty="0"/>
              <a:t>IBM PC</a:t>
            </a:r>
            <a:endParaRPr lang="en-US" altLang="zh-CN" dirty="0"/>
          </a:p>
          <a:p>
            <a:pPr lvl="1"/>
            <a:r>
              <a:rPr lang="en-US" altLang="zh-CN" dirty="0"/>
              <a:t>Personal Computing</a:t>
            </a:r>
            <a:endParaRPr lang="en-US" altLang="zh-CN" dirty="0"/>
          </a:p>
          <a:p>
            <a:pPr lvl="1"/>
            <a:r>
              <a:rPr lang="en-US" altLang="zh-CN" dirty="0"/>
              <a:t>Ad, 11/81</a:t>
            </a:r>
            <a:endParaRPr lang="en-US" altLang="zh-CN" dirty="0"/>
          </a:p>
          <a:p>
            <a:pPr lvl="1"/>
            <a:r>
              <a:rPr lang="en-US" altLang="zh-CN" dirty="0"/>
              <a:t>Giant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Picture 3" descr="图片包含 文字, 报纸&#10;&#10;已生成高可信度的说明"/>
          <p:cNvPicPr>
            <a:picLocks noGrp="true" noChangeAspect="true" noChangeArrowheads="true"/>
          </p:cNvPicPr>
          <p:nvPr>
            <p:ph sz="half" idx="2"/>
          </p:nvPr>
        </p:nvPicPr>
        <p:blipFill rotWithShape="true">
          <a:blip r:embed="rId1" cstate="print"/>
          <a:srcRect/>
          <a:stretch>
            <a:fillRect/>
          </a:stretch>
        </p:blipFill>
        <p:spPr>
          <a:xfrm>
            <a:off x="5015001" y="1665288"/>
            <a:ext cx="3474860" cy="4691062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706884" y="1994774"/>
            <a:ext cx="4937054" cy="3915073"/>
            <a:chOff x="3241633" y="1994774"/>
            <a:chExt cx="5835650" cy="4057650"/>
          </a:xfrm>
        </p:grpSpPr>
        <p:sp>
          <p:nvSpPr>
            <p:cNvPr id="55298" name="AutoShape 2"/>
            <p:cNvSpPr>
              <a:spLocks noChangeArrowheads="true"/>
            </p:cNvSpPr>
            <p:nvPr/>
          </p:nvSpPr>
          <p:spPr bwMode="auto">
            <a:xfrm rot="21460448" flipH="true">
              <a:off x="3241633" y="2785349"/>
              <a:ext cx="4392613" cy="863600"/>
            </a:xfrm>
            <a:prstGeom prst="cloudCallout">
              <a:avLst>
                <a:gd name="adj1" fmla="val -17343"/>
                <a:gd name="adj2" fmla="val 29653"/>
              </a:avLst>
            </a:prstGeom>
            <a:solidFill>
              <a:schemeClr val="accent1">
                <a:alpha val="45000"/>
              </a:schemeClr>
            </a:solidFill>
            <a:ln w="9525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81" name="Group 3"/>
            <p:cNvGrpSpPr>
              <a:grpSpLocks noChangeAspect="true"/>
            </p:cNvGrpSpPr>
            <p:nvPr/>
          </p:nvGrpSpPr>
          <p:grpSpPr bwMode="auto">
            <a:xfrm>
              <a:off x="4627521" y="3701337"/>
              <a:ext cx="3122612" cy="700087"/>
              <a:chOff x="0" y="0"/>
              <a:chExt cx="1970" cy="441"/>
            </a:xfrm>
          </p:grpSpPr>
          <p:grpSp>
            <p:nvGrpSpPr>
              <p:cNvPr id="50326" name="Group 4"/>
              <p:cNvGrpSpPr>
                <a:grpSpLocks noChangeAspect="true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355" name="Group 5"/>
                <p:cNvGrpSpPr>
                  <a:grpSpLocks noChangeAspect="true"/>
                </p:cNvGrpSpPr>
                <p:nvPr/>
              </p:nvGrpSpPr>
              <p:grpSpPr bwMode="auto">
                <a:xfrm>
                  <a:off x="30" y="0"/>
                  <a:ext cx="480" cy="432"/>
                  <a:chOff x="0" y="0"/>
                  <a:chExt cx="480" cy="432"/>
                </a:xfrm>
              </p:grpSpPr>
              <p:sp>
                <p:nvSpPr>
                  <p:cNvPr id="55302" name="Rectangle 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03" name="Rectangle 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81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04" name="Text Box 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-1" y="46"/>
                  <a:ext cx="55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05" name="Line 9"/>
              <p:cNvSpPr>
                <a:spLocks noChangeAspect="true" noChangeShapeType="true"/>
              </p:cNvSpPr>
              <p:nvPr/>
            </p:nvSpPr>
            <p:spPr bwMode="auto">
              <a:xfrm>
                <a:off x="727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06" name="Line 10"/>
              <p:cNvSpPr>
                <a:spLocks noChangeAspect="true" noChangeShapeType="true"/>
              </p:cNvSpPr>
              <p:nvPr/>
            </p:nvSpPr>
            <p:spPr bwMode="auto">
              <a:xfrm>
                <a:off x="727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29" name="Group 11"/>
              <p:cNvGrpSpPr>
                <a:grpSpLocks noChangeAspect="true"/>
              </p:cNvGrpSpPr>
              <p:nvPr/>
            </p:nvGrpSpPr>
            <p:grpSpPr bwMode="auto">
              <a:xfrm>
                <a:off x="927" y="35"/>
                <a:ext cx="211" cy="371"/>
                <a:chOff x="0" y="0"/>
                <a:chExt cx="381" cy="768"/>
              </a:xfrm>
            </p:grpSpPr>
            <p:sp>
              <p:nvSpPr>
                <p:cNvPr id="55308" name="AutoShape 12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9" name="AutoShape 13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294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10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1" name="Text Box 15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45" y="183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12" name="Line 16"/>
              <p:cNvSpPr>
                <a:spLocks noChangeAspect="true" noChangeShapeType="true"/>
              </p:cNvSpPr>
              <p:nvPr/>
            </p:nvSpPr>
            <p:spPr bwMode="auto">
              <a:xfrm>
                <a:off x="112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13" name="Line 17"/>
              <p:cNvSpPr>
                <a:spLocks noChangeAspect="true" noChangeShapeType="true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32" name="Group 18"/>
              <p:cNvGrpSpPr>
                <a:grpSpLocks noChangeAspect="true"/>
              </p:cNvGrpSpPr>
              <p:nvPr/>
            </p:nvGrpSpPr>
            <p:grpSpPr bwMode="auto">
              <a:xfrm>
                <a:off x="1248" y="105"/>
                <a:ext cx="353" cy="232"/>
                <a:chOff x="0" y="0"/>
                <a:chExt cx="763" cy="480"/>
              </a:xfrm>
            </p:grpSpPr>
            <p:sp>
              <p:nvSpPr>
                <p:cNvPr id="55315" name="Rectangle 1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3" y="0"/>
                  <a:ext cx="481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16" name="Text Box 2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17" name="未知"/>
              <p:cNvSpPr>
                <a:spLocks noChangeAspect="true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8" name="Line 22"/>
              <p:cNvSpPr>
                <a:spLocks noChangeAspect="true" noChangeShapeType="true"/>
              </p:cNvSpPr>
              <p:nvPr/>
            </p:nvSpPr>
            <p:spPr bwMode="auto">
              <a:xfrm>
                <a:off x="275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19" name="Line 23"/>
              <p:cNvSpPr>
                <a:spLocks noChangeAspect="true" noChangeShapeType="true"/>
              </p:cNvSpPr>
              <p:nvPr/>
            </p:nvSpPr>
            <p:spPr bwMode="auto">
              <a:xfrm>
                <a:off x="245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36" name="Group 24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21" name="Rectangle 2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2" name="Text Box 2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37" name="Group 27"/>
              <p:cNvGrpSpPr>
                <a:grpSpLocks noChangeAspect="true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324" name="Rectangle 2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5" name="Rectangle 2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6" name="Rectangle 3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7" name="Rectangle 3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38" name="Group 32"/>
              <p:cNvGrpSpPr>
                <a:grpSpLocks noChangeAspect="true"/>
              </p:cNvGrpSpPr>
              <p:nvPr/>
            </p:nvGrpSpPr>
            <p:grpSpPr bwMode="auto">
              <a:xfrm flipH="true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339" name="Group 33"/>
                <p:cNvGrpSpPr>
                  <a:grpSpLocks noChangeAspect="true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30" name="Rectangle 3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31" name="Rectangle 3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2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32" name="Text Box 3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0182" name="Group 37"/>
            <p:cNvGrpSpPr>
              <a:grpSpLocks noChangeAspect="true"/>
            </p:cNvGrpSpPr>
            <p:nvPr/>
          </p:nvGrpSpPr>
          <p:grpSpPr bwMode="auto">
            <a:xfrm>
              <a:off x="3960771" y="2850437"/>
              <a:ext cx="3122612" cy="700087"/>
              <a:chOff x="0" y="0"/>
              <a:chExt cx="1972" cy="441"/>
            </a:xfrm>
          </p:grpSpPr>
          <p:grpSp>
            <p:nvGrpSpPr>
              <p:cNvPr id="50293" name="Group 38"/>
              <p:cNvGrpSpPr>
                <a:grpSpLocks noChangeAspect="true"/>
              </p:cNvGrpSpPr>
              <p:nvPr/>
            </p:nvGrpSpPr>
            <p:grpSpPr bwMode="auto">
              <a:xfrm>
                <a:off x="491" y="104"/>
                <a:ext cx="255" cy="233"/>
                <a:chOff x="0" y="0"/>
                <a:chExt cx="553" cy="432"/>
              </a:xfrm>
            </p:grpSpPr>
            <p:grpSp>
              <p:nvGrpSpPr>
                <p:cNvPr id="50322" name="Group 39"/>
                <p:cNvGrpSpPr>
                  <a:grpSpLocks noChangeAspect="true"/>
                </p:cNvGrpSpPr>
                <p:nvPr/>
              </p:nvGrpSpPr>
              <p:grpSpPr bwMode="auto">
                <a:xfrm>
                  <a:off x="33" y="0"/>
                  <a:ext cx="480" cy="432"/>
                  <a:chOff x="0" y="0"/>
                  <a:chExt cx="480" cy="432"/>
                </a:xfrm>
              </p:grpSpPr>
              <p:sp>
                <p:nvSpPr>
                  <p:cNvPr id="55336" name="Rectangle 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37" name="Rectangle 4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38" name="Text Box 4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1" y="46"/>
                  <a:ext cx="55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39" name="Line 43"/>
              <p:cNvSpPr>
                <a:spLocks noChangeAspect="true" noChangeShapeType="true"/>
              </p:cNvSpPr>
              <p:nvPr/>
            </p:nvSpPr>
            <p:spPr bwMode="auto">
              <a:xfrm>
                <a:off x="728" y="15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40" name="Line 44"/>
              <p:cNvSpPr>
                <a:spLocks noChangeAspect="true" noChangeShapeType="true"/>
              </p:cNvSpPr>
              <p:nvPr/>
            </p:nvSpPr>
            <p:spPr bwMode="auto">
              <a:xfrm>
                <a:off x="728" y="290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96" name="Group 45"/>
              <p:cNvGrpSpPr>
                <a:grpSpLocks noChangeAspect="true"/>
              </p:cNvGrpSpPr>
              <p:nvPr/>
            </p:nvGrpSpPr>
            <p:grpSpPr bwMode="auto">
              <a:xfrm>
                <a:off x="928" y="35"/>
                <a:ext cx="208" cy="371"/>
                <a:chOff x="0" y="0"/>
                <a:chExt cx="375" cy="768"/>
              </a:xfrm>
            </p:grpSpPr>
            <p:sp>
              <p:nvSpPr>
                <p:cNvPr id="55342" name="AutoShape 46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3" name="AutoShape 47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295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44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5" name="Text Box 49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51" y="187"/>
                  <a:ext cx="575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46" name="Line 50"/>
              <p:cNvSpPr>
                <a:spLocks noChangeAspect="true" noChangeShapeType="true"/>
              </p:cNvSpPr>
              <p:nvPr/>
            </p:nvSpPr>
            <p:spPr bwMode="auto">
              <a:xfrm>
                <a:off x="1129" y="221"/>
                <a:ext cx="24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47" name="Line 51"/>
              <p:cNvSpPr>
                <a:spLocks noChangeAspect="true" noChangeShapeType="true"/>
              </p:cNvSpPr>
              <p:nvPr/>
            </p:nvSpPr>
            <p:spPr bwMode="auto">
              <a:xfrm>
                <a:off x="1552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99" name="Group 52"/>
              <p:cNvGrpSpPr>
                <a:grpSpLocks noChangeAspect="true"/>
              </p:cNvGrpSpPr>
              <p:nvPr/>
            </p:nvGrpSpPr>
            <p:grpSpPr bwMode="auto">
              <a:xfrm>
                <a:off x="1249" y="105"/>
                <a:ext cx="353" cy="232"/>
                <a:chOff x="0" y="0"/>
                <a:chExt cx="763" cy="480"/>
              </a:xfrm>
            </p:grpSpPr>
            <p:sp>
              <p:nvSpPr>
                <p:cNvPr id="55349" name="Rectangle 5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3" y="0"/>
                  <a:ext cx="479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50" name="Text Box 5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763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51" name="未知"/>
              <p:cNvSpPr>
                <a:spLocks noChangeAspect="true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2" name="Line 56"/>
              <p:cNvSpPr>
                <a:spLocks noChangeAspect="true" noChangeShapeType="true"/>
              </p:cNvSpPr>
              <p:nvPr/>
            </p:nvSpPr>
            <p:spPr bwMode="auto">
              <a:xfrm>
                <a:off x="276" y="291"/>
                <a:ext cx="231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53" name="Line 57"/>
              <p:cNvSpPr>
                <a:spLocks noChangeAspect="true" noChangeShapeType="true"/>
              </p:cNvSpPr>
              <p:nvPr/>
            </p:nvSpPr>
            <p:spPr bwMode="auto">
              <a:xfrm>
                <a:off x="246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03" name="Group 58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2" cy="480"/>
              </a:xfrm>
            </p:grpSpPr>
            <p:sp>
              <p:nvSpPr>
                <p:cNvPr id="55355" name="Rectangle 5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8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56" name="Text Box 6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04" name="Group 61"/>
              <p:cNvGrpSpPr>
                <a:grpSpLocks noChangeAspect="true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58" name="Rectangle 6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59" name="Rectangle 6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60" name="Rectangle 6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61" name="Rectangle 6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05" name="Group 66"/>
              <p:cNvGrpSpPr>
                <a:grpSpLocks noChangeAspect="true"/>
              </p:cNvGrpSpPr>
              <p:nvPr/>
            </p:nvGrpSpPr>
            <p:grpSpPr bwMode="auto">
              <a:xfrm flipH="true">
                <a:off x="1717" y="96"/>
                <a:ext cx="255" cy="233"/>
                <a:chOff x="0" y="0"/>
                <a:chExt cx="548" cy="432"/>
              </a:xfrm>
            </p:grpSpPr>
            <p:grpSp>
              <p:nvGrpSpPr>
                <p:cNvPr id="50306" name="Group 67"/>
                <p:cNvGrpSpPr>
                  <a:grpSpLocks noChangeAspect="true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64" name="Rectangle 6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65" name="Rectangle 6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66" name="Text Box 7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0183" name="Group 71"/>
            <p:cNvGrpSpPr>
              <a:grpSpLocks noChangeAspect="true"/>
            </p:cNvGrpSpPr>
            <p:nvPr/>
          </p:nvGrpSpPr>
          <p:grpSpPr bwMode="auto">
            <a:xfrm>
              <a:off x="3306721" y="2026524"/>
              <a:ext cx="3122612" cy="698500"/>
              <a:chOff x="0" y="0"/>
              <a:chExt cx="1970" cy="441"/>
            </a:xfrm>
          </p:grpSpPr>
          <p:grpSp>
            <p:nvGrpSpPr>
              <p:cNvPr id="50260" name="Group 72"/>
              <p:cNvGrpSpPr>
                <a:grpSpLocks noChangeAspect="true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289" name="Group 73"/>
                <p:cNvGrpSpPr>
                  <a:grpSpLocks noChangeAspect="true"/>
                </p:cNvGrpSpPr>
                <p:nvPr/>
              </p:nvGrpSpPr>
              <p:grpSpPr bwMode="auto">
                <a:xfrm>
                  <a:off x="32" y="0"/>
                  <a:ext cx="480" cy="432"/>
                  <a:chOff x="0" y="0"/>
                  <a:chExt cx="480" cy="432"/>
                </a:xfrm>
              </p:grpSpPr>
              <p:sp>
                <p:nvSpPr>
                  <p:cNvPr id="55370" name="Rectangle 7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71" name="Rectangle 7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79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72" name="Text Box 7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-1" y="47"/>
                  <a:ext cx="5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73" name="Line 77"/>
              <p:cNvSpPr>
                <a:spLocks noChangeAspect="true" noChangeShapeType="true"/>
              </p:cNvSpPr>
              <p:nvPr/>
            </p:nvSpPr>
            <p:spPr bwMode="auto">
              <a:xfrm>
                <a:off x="728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74" name="Line 78"/>
              <p:cNvSpPr>
                <a:spLocks noChangeAspect="true" noChangeShapeType="true"/>
              </p:cNvSpPr>
              <p:nvPr/>
            </p:nvSpPr>
            <p:spPr bwMode="auto">
              <a:xfrm>
                <a:off x="728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63" name="Group 79"/>
              <p:cNvGrpSpPr>
                <a:grpSpLocks noChangeAspect="true"/>
              </p:cNvGrpSpPr>
              <p:nvPr/>
            </p:nvGrpSpPr>
            <p:grpSpPr bwMode="auto">
              <a:xfrm>
                <a:off x="928" y="35"/>
                <a:ext cx="209" cy="371"/>
                <a:chOff x="0" y="0"/>
                <a:chExt cx="377" cy="768"/>
              </a:xfrm>
            </p:grpSpPr>
            <p:sp>
              <p:nvSpPr>
                <p:cNvPr id="55376" name="AutoShape 80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7" name="AutoShape 81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4" y="295"/>
                  <a:ext cx="249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78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9" name="Text Box 83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48" y="185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80" name="Line 84"/>
              <p:cNvSpPr>
                <a:spLocks noChangeAspect="true" noChangeShapeType="true"/>
              </p:cNvSpPr>
              <p:nvPr/>
            </p:nvSpPr>
            <p:spPr bwMode="auto">
              <a:xfrm>
                <a:off x="1129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81" name="Line 85"/>
              <p:cNvSpPr>
                <a:spLocks noChangeAspect="true" noChangeShapeType="true"/>
              </p:cNvSpPr>
              <p:nvPr/>
            </p:nvSpPr>
            <p:spPr bwMode="auto">
              <a:xfrm>
                <a:off x="1552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66" name="Group 86"/>
              <p:cNvGrpSpPr>
                <a:grpSpLocks noChangeAspect="true"/>
              </p:cNvGrpSpPr>
              <p:nvPr/>
            </p:nvGrpSpPr>
            <p:grpSpPr bwMode="auto">
              <a:xfrm>
                <a:off x="1248" y="105"/>
                <a:ext cx="354" cy="232"/>
                <a:chOff x="0" y="0"/>
                <a:chExt cx="765" cy="480"/>
              </a:xfrm>
            </p:grpSpPr>
            <p:sp>
              <p:nvSpPr>
                <p:cNvPr id="55383" name="Rectangle 8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5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84" name="Text Box 8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76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85" name="未知"/>
              <p:cNvSpPr>
                <a:spLocks noChangeAspect="true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6" name="Line 90"/>
              <p:cNvSpPr>
                <a:spLocks noChangeAspect="true" noChangeShapeType="true"/>
              </p:cNvSpPr>
              <p:nvPr/>
            </p:nvSpPr>
            <p:spPr bwMode="auto">
              <a:xfrm>
                <a:off x="276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87" name="Line 91"/>
              <p:cNvSpPr>
                <a:spLocks noChangeAspect="true" noChangeShapeType="true"/>
              </p:cNvSpPr>
              <p:nvPr/>
            </p:nvSpPr>
            <p:spPr bwMode="auto">
              <a:xfrm>
                <a:off x="246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70" name="Group 92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89" name="Rectangle 9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8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0" name="Text Box 9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71" name="Group 95"/>
              <p:cNvGrpSpPr>
                <a:grpSpLocks noChangeAspect="true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92" name="Rectangle 9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3" name="Rectangle 9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4" name="Rectangle 9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5" name="Rectangle 9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72" name="Group 100"/>
              <p:cNvGrpSpPr>
                <a:grpSpLocks noChangeAspect="true"/>
              </p:cNvGrpSpPr>
              <p:nvPr/>
            </p:nvGrpSpPr>
            <p:grpSpPr bwMode="auto">
              <a:xfrm flipH="true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273" name="Group 101"/>
                <p:cNvGrpSpPr>
                  <a:grpSpLocks noChangeAspect="true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398" name="Rectangle 10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99" name="Rectangle 10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2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400" name="Text Box 10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7"/>
                  <a:ext cx="547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0184" name="Group 105"/>
            <p:cNvGrpSpPr>
              <a:grpSpLocks noChangeAspect="true"/>
            </p:cNvGrpSpPr>
            <p:nvPr/>
          </p:nvGrpSpPr>
          <p:grpSpPr bwMode="auto">
            <a:xfrm>
              <a:off x="6067383" y="4706224"/>
              <a:ext cx="403225" cy="368300"/>
              <a:chOff x="0" y="0"/>
              <a:chExt cx="552" cy="432"/>
            </a:xfrm>
          </p:grpSpPr>
          <p:grpSp>
            <p:nvGrpSpPr>
              <p:cNvPr id="50256" name="Group 106"/>
              <p:cNvGrpSpPr>
                <a:grpSpLocks noChangeAspect="true"/>
              </p:cNvGrpSpPr>
              <p:nvPr/>
            </p:nvGrpSpPr>
            <p:grpSpPr bwMode="auto">
              <a:xfrm>
                <a:off x="36" y="0"/>
                <a:ext cx="480" cy="432"/>
                <a:chOff x="0" y="0"/>
                <a:chExt cx="480" cy="432"/>
              </a:xfrm>
            </p:grpSpPr>
            <p:sp>
              <p:nvSpPr>
                <p:cNvPr id="55403" name="Rectangle 10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0"/>
                  <a:ext cx="239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04" name="Rectangle 10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" y="0"/>
                  <a:ext cx="478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05" name="Text Box 109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47"/>
                <a:ext cx="552" cy="2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Reg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06" name="Line 110"/>
            <p:cNvSpPr>
              <a:spLocks noChangeAspect="true" noChangeShapeType="true"/>
            </p:cNvSpPr>
            <p:nvPr/>
          </p:nvSpPr>
          <p:spPr bwMode="auto">
            <a:xfrm>
              <a:off x="6445208" y="4779249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07" name="Line 111"/>
            <p:cNvSpPr>
              <a:spLocks noChangeAspect="true" noChangeShapeType="true"/>
            </p:cNvSpPr>
            <p:nvPr/>
          </p:nvSpPr>
          <p:spPr bwMode="auto">
            <a:xfrm>
              <a:off x="6445208" y="4999912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87" name="Group 112"/>
            <p:cNvGrpSpPr>
              <a:grpSpLocks noChangeAspect="true"/>
            </p:cNvGrpSpPr>
            <p:nvPr/>
          </p:nvGrpSpPr>
          <p:grpSpPr bwMode="auto">
            <a:xfrm>
              <a:off x="6761121" y="4595099"/>
              <a:ext cx="331787" cy="590550"/>
              <a:chOff x="0" y="0"/>
              <a:chExt cx="379" cy="768"/>
            </a:xfrm>
          </p:grpSpPr>
          <p:sp>
            <p:nvSpPr>
              <p:cNvPr id="55409" name="AutoShape 113"/>
              <p:cNvSpPr>
                <a:spLocks noChangeAspect="true" noChangeArrowheads="true"/>
              </p:cNvSpPr>
              <p:nvPr/>
            </p:nvSpPr>
            <p:spPr bwMode="auto">
              <a:xfrm rot="-5400000">
                <a:off x="-193" y="202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410" name="AutoShape 114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34" y="294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11" name="未知"/>
              <p:cNvSpPr>
                <a:spLocks noChangeAspect="true"/>
              </p:cNvSpPr>
              <p:nvPr/>
            </p:nvSpPr>
            <p:spPr bwMode="auto">
              <a:xfrm rot="5400000">
                <a:off x="-17" y="301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12" name="Text Box 116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60" y="184"/>
                <a:ext cx="574" cy="2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ALU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13" name="Line 117"/>
            <p:cNvSpPr>
              <a:spLocks noChangeAspect="true" noChangeShapeType="true"/>
            </p:cNvSpPr>
            <p:nvPr/>
          </p:nvSpPr>
          <p:spPr bwMode="auto">
            <a:xfrm>
              <a:off x="7078621" y="4890374"/>
              <a:ext cx="3889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14" name="Line 118"/>
            <p:cNvSpPr>
              <a:spLocks noChangeAspect="true" noChangeShapeType="true"/>
            </p:cNvSpPr>
            <p:nvPr/>
          </p:nvSpPr>
          <p:spPr bwMode="auto">
            <a:xfrm>
              <a:off x="7750133" y="4890374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90" name="Group 119"/>
            <p:cNvGrpSpPr>
              <a:grpSpLocks noChangeAspect="true"/>
            </p:cNvGrpSpPr>
            <p:nvPr/>
          </p:nvGrpSpPr>
          <p:grpSpPr bwMode="auto">
            <a:xfrm>
              <a:off x="7267533" y="4706224"/>
              <a:ext cx="558800" cy="368300"/>
              <a:chOff x="0" y="0"/>
              <a:chExt cx="762" cy="480"/>
            </a:xfrm>
          </p:grpSpPr>
          <p:sp>
            <p:nvSpPr>
              <p:cNvPr id="55416" name="Rectangle 120"/>
              <p:cNvSpPr>
                <a:spLocks noChangeAspect="true" noChangeArrowheads="true"/>
              </p:cNvSpPr>
              <p:nvPr/>
            </p:nvSpPr>
            <p:spPr bwMode="auto">
              <a:xfrm>
                <a:off x="145" y="0"/>
                <a:ext cx="478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r"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17" name="Text Box 12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52"/>
                <a:ext cx="762" cy="3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DMem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18" name="未知"/>
            <p:cNvSpPr>
              <a:spLocks noChangeAspect="true"/>
            </p:cNvSpPr>
            <p:nvPr/>
          </p:nvSpPr>
          <p:spPr bwMode="auto">
            <a:xfrm>
              <a:off x="7327858" y="4890374"/>
              <a:ext cx="525463" cy="29527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95275 h 384"/>
                <a:gd name="T4" fmla="*/ 463644 w 816"/>
                <a:gd name="T5" fmla="*/ 295275 h 384"/>
                <a:gd name="T6" fmla="*/ 463644 w 816"/>
                <a:gd name="T7" fmla="*/ 110728 h 384"/>
                <a:gd name="T8" fmla="*/ 525463 w 816"/>
                <a:gd name="T9" fmla="*/ 110728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19" name="Line 123"/>
            <p:cNvSpPr>
              <a:spLocks noChangeAspect="true" noChangeShapeType="true"/>
            </p:cNvSpPr>
            <p:nvPr/>
          </p:nvSpPr>
          <p:spPr bwMode="auto">
            <a:xfrm>
              <a:off x="5730833" y="5001499"/>
              <a:ext cx="36353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0" name="Line 124"/>
            <p:cNvSpPr>
              <a:spLocks noChangeAspect="true" noChangeShapeType="true"/>
            </p:cNvSpPr>
            <p:nvPr/>
          </p:nvSpPr>
          <p:spPr bwMode="auto">
            <a:xfrm>
              <a:off x="5683208" y="4779249"/>
              <a:ext cx="40957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94" name="Group 125"/>
            <p:cNvGrpSpPr>
              <a:grpSpLocks noChangeAspect="true"/>
            </p:cNvGrpSpPr>
            <p:nvPr/>
          </p:nvGrpSpPr>
          <p:grpSpPr bwMode="auto">
            <a:xfrm>
              <a:off x="5292683" y="4706224"/>
              <a:ext cx="587375" cy="368300"/>
              <a:chOff x="0" y="0"/>
              <a:chExt cx="801" cy="480"/>
            </a:xfrm>
          </p:grpSpPr>
          <p:sp>
            <p:nvSpPr>
              <p:cNvPr id="55422" name="Rectangle 126"/>
              <p:cNvSpPr>
                <a:spLocks noChangeAspect="true" noChangeArrowheads="true"/>
              </p:cNvSpPr>
              <p:nvPr/>
            </p:nvSpPr>
            <p:spPr bwMode="auto">
              <a:xfrm>
                <a:off x="158" y="0"/>
                <a:ext cx="481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r"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23" name="Text Box 12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52"/>
                <a:ext cx="801" cy="3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Ifetch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24" name="Rectangle 128"/>
            <p:cNvSpPr>
              <a:spLocks noChangeAspect="true" noChangeArrowheads="true"/>
            </p:cNvSpPr>
            <p:nvPr/>
          </p:nvSpPr>
          <p:spPr bwMode="auto">
            <a:xfrm>
              <a:off x="65325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5" name="Rectangle 129"/>
            <p:cNvSpPr>
              <a:spLocks noChangeAspect="true" noChangeArrowheads="true"/>
            </p:cNvSpPr>
            <p:nvPr/>
          </p:nvSpPr>
          <p:spPr bwMode="auto">
            <a:xfrm>
              <a:off x="78533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6" name="Rectangle 130"/>
            <p:cNvSpPr>
              <a:spLocks noChangeAspect="true" noChangeArrowheads="true"/>
            </p:cNvSpPr>
            <p:nvPr/>
          </p:nvSpPr>
          <p:spPr bwMode="auto">
            <a:xfrm>
              <a:off x="5870533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7" name="Rectangle 131"/>
            <p:cNvSpPr>
              <a:spLocks noChangeAspect="true" noChangeArrowheads="true"/>
            </p:cNvSpPr>
            <p:nvPr/>
          </p:nvSpPr>
          <p:spPr bwMode="auto">
            <a:xfrm>
              <a:off x="7191333" y="4544299"/>
              <a:ext cx="69850" cy="690563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99" name="Group 132"/>
            <p:cNvGrpSpPr>
              <a:grpSpLocks noChangeAspect="true"/>
            </p:cNvGrpSpPr>
            <p:nvPr/>
          </p:nvGrpSpPr>
          <p:grpSpPr bwMode="auto">
            <a:xfrm flipH="true">
              <a:off x="8007308" y="4691937"/>
              <a:ext cx="403225" cy="369887"/>
              <a:chOff x="0" y="0"/>
              <a:chExt cx="547" cy="432"/>
            </a:xfrm>
          </p:grpSpPr>
          <p:grpSp>
            <p:nvGrpSpPr>
              <p:cNvPr id="50244" name="Group 133"/>
              <p:cNvGrpSpPr>
                <a:grpSpLocks noChangeAspect="true"/>
              </p:cNvGrpSpPr>
              <p:nvPr/>
            </p:nvGrpSpPr>
            <p:grpSpPr bwMode="auto">
              <a:xfrm>
                <a:off x="22" y="0"/>
                <a:ext cx="480" cy="432"/>
                <a:chOff x="0" y="0"/>
                <a:chExt cx="480" cy="432"/>
              </a:xfrm>
            </p:grpSpPr>
            <p:sp>
              <p:nvSpPr>
                <p:cNvPr id="55430" name="Rectangle 13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39" y="0"/>
                  <a:ext cx="241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31" name="Rectangle 13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32" name="Text Box 13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46"/>
                <a:ext cx="547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Reg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50200" name="Group 137"/>
            <p:cNvGrpSpPr>
              <a:grpSpLocks noChangeAspect="true"/>
            </p:cNvGrpSpPr>
            <p:nvPr/>
          </p:nvGrpSpPr>
          <p:grpSpPr bwMode="auto">
            <a:xfrm>
              <a:off x="5957846" y="5352337"/>
              <a:ext cx="3119437" cy="700087"/>
              <a:chOff x="0" y="0"/>
              <a:chExt cx="1969" cy="441"/>
            </a:xfrm>
          </p:grpSpPr>
          <p:grpSp>
            <p:nvGrpSpPr>
              <p:cNvPr id="50211" name="Group 138"/>
              <p:cNvGrpSpPr>
                <a:grpSpLocks noChangeAspect="true"/>
              </p:cNvGrpSpPr>
              <p:nvPr/>
            </p:nvGrpSpPr>
            <p:grpSpPr bwMode="auto">
              <a:xfrm>
                <a:off x="489" y="104"/>
                <a:ext cx="254" cy="233"/>
                <a:chOff x="0" y="0"/>
                <a:chExt cx="550" cy="432"/>
              </a:xfrm>
            </p:grpSpPr>
            <p:grpSp>
              <p:nvGrpSpPr>
                <p:cNvPr id="50240" name="Group 139"/>
                <p:cNvGrpSpPr>
                  <a:grpSpLocks noChangeAspect="true"/>
                </p:cNvGrpSpPr>
                <p:nvPr/>
              </p:nvGrpSpPr>
              <p:grpSpPr bwMode="auto">
                <a:xfrm>
                  <a:off x="34" y="0"/>
                  <a:ext cx="480" cy="432"/>
                  <a:chOff x="0" y="0"/>
                  <a:chExt cx="480" cy="432"/>
                </a:xfrm>
              </p:grpSpPr>
              <p:sp>
                <p:nvSpPr>
                  <p:cNvPr id="55436" name="Rectangle 1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9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437" name="Rectangle 14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" y="0"/>
                    <a:ext cx="477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438" name="Text Box 14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39" name="Line 143"/>
              <p:cNvSpPr>
                <a:spLocks noChangeAspect="true" noChangeShapeType="true"/>
              </p:cNvSpPr>
              <p:nvPr/>
            </p:nvSpPr>
            <p:spPr bwMode="auto">
              <a:xfrm>
                <a:off x="727" y="151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40" name="Line 144"/>
              <p:cNvSpPr>
                <a:spLocks noChangeAspect="true" noChangeShapeType="true"/>
              </p:cNvSpPr>
              <p:nvPr/>
            </p:nvSpPr>
            <p:spPr bwMode="auto">
              <a:xfrm>
                <a:off x="727" y="290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14" name="Group 145"/>
              <p:cNvGrpSpPr>
                <a:grpSpLocks noChangeAspect="true"/>
              </p:cNvGrpSpPr>
              <p:nvPr/>
            </p:nvGrpSpPr>
            <p:grpSpPr bwMode="auto">
              <a:xfrm>
                <a:off x="927" y="35"/>
                <a:ext cx="208" cy="371"/>
                <a:chOff x="0" y="0"/>
                <a:chExt cx="375" cy="768"/>
              </a:xfrm>
            </p:grpSpPr>
            <p:sp>
              <p:nvSpPr>
                <p:cNvPr id="55442" name="AutoShape 146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3" name="AutoShape 147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294"/>
                  <a:ext cx="246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44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5" name="Text Box 149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51" y="186"/>
                  <a:ext cx="575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46" name="Line 150"/>
              <p:cNvSpPr>
                <a:spLocks noChangeAspect="true" noChangeShapeType="true"/>
              </p:cNvSpPr>
              <p:nvPr/>
            </p:nvSpPr>
            <p:spPr bwMode="auto">
              <a:xfrm>
                <a:off x="1128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47" name="Line 151"/>
              <p:cNvSpPr>
                <a:spLocks noChangeAspect="true" noChangeShapeType="true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17" name="Group 152"/>
              <p:cNvGrpSpPr>
                <a:grpSpLocks noChangeAspect="true"/>
              </p:cNvGrpSpPr>
              <p:nvPr/>
            </p:nvGrpSpPr>
            <p:grpSpPr bwMode="auto">
              <a:xfrm>
                <a:off x="1247" y="105"/>
                <a:ext cx="353" cy="232"/>
                <a:chOff x="0" y="0"/>
                <a:chExt cx="762" cy="480"/>
              </a:xfrm>
            </p:grpSpPr>
            <p:sp>
              <p:nvSpPr>
                <p:cNvPr id="55449" name="Rectangle 15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4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50" name="Text Box 15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-1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51" name="未知"/>
              <p:cNvSpPr>
                <a:spLocks noChangeAspect="true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52" name="Line 156"/>
              <p:cNvSpPr>
                <a:spLocks noChangeAspect="true" noChangeShapeType="true"/>
              </p:cNvSpPr>
              <p:nvPr/>
            </p:nvSpPr>
            <p:spPr bwMode="auto">
              <a:xfrm>
                <a:off x="275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53" name="Line 157"/>
              <p:cNvSpPr>
                <a:spLocks noChangeAspect="true" noChangeShapeType="true"/>
              </p:cNvSpPr>
              <p:nvPr/>
            </p:nvSpPr>
            <p:spPr bwMode="auto">
              <a:xfrm>
                <a:off x="245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21" name="Group 158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455" name="Rectangle 15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56" name="Text Box 16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2" name="Group 161"/>
              <p:cNvGrpSpPr>
                <a:grpSpLocks noChangeAspect="true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458" name="Rectangle 16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59" name="Rectangle 16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60" name="Rectangle 16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61" name="Rectangle 16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3" name="Group 166"/>
              <p:cNvGrpSpPr>
                <a:grpSpLocks noChangeAspect="true"/>
              </p:cNvGrpSpPr>
              <p:nvPr/>
            </p:nvGrpSpPr>
            <p:grpSpPr bwMode="auto">
              <a:xfrm flipH="true">
                <a:off x="1715" y="96"/>
                <a:ext cx="254" cy="233"/>
                <a:chOff x="0" y="0"/>
                <a:chExt cx="546" cy="432"/>
              </a:xfrm>
            </p:grpSpPr>
            <p:grpSp>
              <p:nvGrpSpPr>
                <p:cNvPr id="50224" name="Group 167"/>
                <p:cNvGrpSpPr>
                  <a:grpSpLocks noChangeAspect="true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464" name="Rectangle 16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465" name="Rectangle 16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466" name="Text Box 17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5467" name="Rectangle 171"/>
            <p:cNvSpPr>
              <a:spLocks noChangeAspect="true" noChangeArrowheads="true"/>
            </p:cNvSpPr>
            <p:nvPr/>
          </p:nvSpPr>
          <p:spPr bwMode="auto">
            <a:xfrm>
              <a:off x="5897521" y="5338049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68" name="Line 172"/>
            <p:cNvSpPr>
              <a:spLocks noChangeShapeType="true"/>
            </p:cNvSpPr>
            <p:nvPr/>
          </p:nvSpPr>
          <p:spPr bwMode="auto">
            <a:xfrm>
              <a:off x="4251283" y="2642474"/>
              <a:ext cx="361950" cy="136842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69" name="Rectangle 173"/>
            <p:cNvSpPr>
              <a:spLocks noChangeAspect="true" noChangeArrowheads="true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0" name="Rectangle 174"/>
            <p:cNvSpPr>
              <a:spLocks noChangeAspect="true" noChangeArrowheads="true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1" name="Rectangle 175"/>
            <p:cNvSpPr>
              <a:spLocks noChangeAspect="true" noChangeArrowheads="true"/>
            </p:cNvSpPr>
            <p:nvPr/>
          </p:nvSpPr>
          <p:spPr bwMode="auto">
            <a:xfrm>
              <a:off x="4517983" y="3671174"/>
              <a:ext cx="71438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2" name="Rectangle 176"/>
            <p:cNvSpPr>
              <a:spLocks noChangeAspect="true" noChangeArrowheads="true"/>
            </p:cNvSpPr>
            <p:nvPr/>
          </p:nvSpPr>
          <p:spPr bwMode="auto">
            <a:xfrm>
              <a:off x="3871871" y="2817099"/>
              <a:ext cx="69850" cy="701675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3" name="Rectangle 177"/>
            <p:cNvSpPr>
              <a:spLocks noChangeAspect="true" noChangeArrowheads="true"/>
            </p:cNvSpPr>
            <p:nvPr/>
          </p:nvSpPr>
          <p:spPr bwMode="auto">
            <a:xfrm>
              <a:off x="3294021" y="1994774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0209" name="Rectangle 179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on Branches</a:t>
            </a:r>
            <a:endParaRPr lang="en-US" altLang="zh-CN" dirty="0"/>
          </a:p>
        </p:txBody>
      </p:sp>
      <p:sp>
        <p:nvSpPr>
          <p:cNvPr id="50210" name="Rectangle 180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10: </a:t>
            </a:r>
            <a:r>
              <a:rPr lang="en-US" altLang="zh-CN" dirty="0" err="1"/>
              <a:t>beq</a:t>
            </a:r>
            <a:r>
              <a:rPr lang="en-US" altLang="zh-CN" dirty="0"/>
              <a:t> r1,r3,36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14: and r2,r3,r5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18: or  r6,r1,r7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22: add r8,r1,r9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36: </a:t>
            </a:r>
            <a:r>
              <a:rPr lang="en-US" altLang="zh-CN" dirty="0" err="1"/>
              <a:t>xor</a:t>
            </a:r>
            <a:r>
              <a:rPr lang="en-US" altLang="zh-CN" dirty="0"/>
              <a:t> r10,r1,r11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5474" name="Line 178"/>
          <p:cNvSpPr>
            <a:spLocks noChangeShapeType="true"/>
          </p:cNvSpPr>
          <p:nvPr/>
        </p:nvSpPr>
        <p:spPr bwMode="auto">
          <a:xfrm flipH="true">
            <a:off x="1049101" y="2172120"/>
            <a:ext cx="2082933" cy="3684117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Latencies of FP Operations</a:t>
            </a:r>
            <a:endParaRPr lang="en-US" altLang="zh-CN"/>
          </a:p>
        </p:txBody>
      </p:sp>
      <p:graphicFrame>
        <p:nvGraphicFramePr>
          <p:cNvPr id="10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229600" cy="3996324"/>
        </p:xfrm>
        <a:graphic>
          <a:graphicData uri="http://schemas.openxmlformats.org/drawingml/2006/table">
            <a:tbl>
              <a:tblPr/>
              <a:tblGrid>
                <a:gridCol w="2433638"/>
                <a:gridCol w="3719512"/>
                <a:gridCol w="2076450"/>
              </a:tblGrid>
              <a:tr h="1220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Instruction producing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Instruction using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Latency in cycles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04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FP ALU op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Another 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  <a:endParaRPr lang="zh-CN" altLang="en-US"/>
          </a:p>
        </p:txBody>
      </p:sp>
      <p:sp>
        <p:nvSpPr>
          <p:cNvPr id="52226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zh-CN" altLang="en-US" dirty="0"/>
              <a:t>999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=</a:t>
            </a:r>
            <a:r>
              <a:rPr lang="en-US" altLang="zh-CN" dirty="0"/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–1)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s;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  <a:endParaRPr lang="zh-CN" altLang="en-US"/>
          </a:p>
        </p:txBody>
      </p:sp>
      <p:sp>
        <p:nvSpPr>
          <p:cNvPr id="5734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Loop:	</a:t>
            </a:r>
            <a:r>
              <a:rPr lang="en-US" altLang="zh-CN" sz="2400" b="1" dirty="0" err="1">
                <a:latin typeface="Consolas" panose="020B0609020204030204" pitchFamily="49" charset="0"/>
              </a:rPr>
              <a:t>fld</a:t>
            </a:r>
            <a:r>
              <a:rPr lang="en-US" altLang="zh-CN" sz="2400" b="1" dirty="0">
                <a:latin typeface="Consolas" panose="020B0609020204030204" pitchFamily="49" charset="0"/>
              </a:rPr>
              <a:t> 		f0,0(x1)	//f0=array element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fadd.d</a:t>
            </a:r>
            <a:r>
              <a:rPr lang="en-US" altLang="zh-CN" sz="2400" b="1" dirty="0">
                <a:latin typeface="Consolas" panose="020B0609020204030204" pitchFamily="49" charset="0"/>
              </a:rPr>
              <a:t> 	f4,f0,f2	//add scalar in f2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fsd</a:t>
            </a:r>
            <a:r>
              <a:rPr lang="en-US" altLang="zh-CN" sz="2400" b="1" dirty="0">
                <a:latin typeface="Consolas" panose="020B0609020204030204" pitchFamily="49" charset="0"/>
              </a:rPr>
              <a:t> 		f4,0(x1) 	//store result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addi</a:t>
            </a:r>
            <a:r>
              <a:rPr lang="en-US" altLang="zh-CN" sz="2400" b="1" dirty="0">
                <a:latin typeface="Consolas" panose="020B0609020204030204" pitchFamily="49" charset="0"/>
              </a:rPr>
              <a:t> 		x1,x1,8 	//decrement pointer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		//8 bytes (per DW)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bne</a:t>
            </a:r>
            <a:r>
              <a:rPr lang="en-US" altLang="zh-CN" sz="2400" b="1" dirty="0">
                <a:latin typeface="Consolas" panose="020B0609020204030204" pitchFamily="49" charset="0"/>
              </a:rPr>
              <a:t> 		x1,x2,Loop	//branch x1 != x2 </a:t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R1: initially highest address of the array</a:t>
            </a:r>
            <a:endParaRPr lang="zh-CN" altLang="en-US" dirty="0"/>
          </a:p>
          <a:p>
            <a:r>
              <a:rPr lang="zh-CN" altLang="en-US" dirty="0"/>
              <a:t>R2: pre-computed to last element address - 8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97155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145415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4" name="AutoShape 17"/>
          <p:cNvSpPr>
            <a:spLocks noChangeArrowheads="true"/>
          </p:cNvSpPr>
          <p:nvPr/>
        </p:nvSpPr>
        <p:spPr bwMode="auto">
          <a:xfrm>
            <a:off x="180975" y="2801937"/>
            <a:ext cx="8675688" cy="1203326"/>
          </a:xfrm>
          <a:prstGeom prst="cloudCallout">
            <a:avLst>
              <a:gd name="adj1" fmla="val -14222"/>
              <a:gd name="adj2" fmla="val -8229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Load double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,  the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1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cycle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Picture 2"/>
          <p:cNvPicPr>
            <a:picLocks noChangeAspect="true" noChangeArrowheads="true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049" y="4056063"/>
            <a:ext cx="8002534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194310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2427289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8" name="AutoShape 23"/>
          <p:cNvSpPr>
            <a:spLocks noChangeArrowheads="true"/>
          </p:cNvSpPr>
          <p:nvPr/>
        </p:nvSpPr>
        <p:spPr bwMode="auto">
          <a:xfrm>
            <a:off x="180975" y="3716338"/>
            <a:ext cx="8675688" cy="792162"/>
          </a:xfrm>
          <a:prstGeom prst="cloudCallout">
            <a:avLst>
              <a:gd name="adj1" fmla="val -13096"/>
              <a:gd name="adj2" fmla="val -9071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a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Store double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 ,  the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2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cycle</a:t>
            </a:r>
            <a:endParaRPr lang="zh-CN" altLang="en-US" sz="2000" b="1" dirty="0">
              <a:latin typeface="Arial" panose="020B0604020202020204" pitchFamily="34" charset="0"/>
              <a:ea typeface="楷体_GB2312" charset="0"/>
              <a:cs typeface="楷体_GB2312" charset="0"/>
            </a:endParaRPr>
          </a:p>
        </p:txBody>
      </p:sp>
      <p:pic>
        <p:nvPicPr>
          <p:cNvPr id="9" name="Picture 2"/>
          <p:cNvPicPr>
            <a:picLocks noChangeAspect="true" noChangeArrowheads="true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6850" y="4437063"/>
            <a:ext cx="64214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6"/>
          <p:cNvSpPr>
            <a:spLocks noChangeArrowheads="true"/>
          </p:cNvSpPr>
          <p:nvPr/>
        </p:nvSpPr>
        <p:spPr bwMode="auto">
          <a:xfrm>
            <a:off x="107950" y="4508500"/>
            <a:ext cx="8856663" cy="1800225"/>
          </a:xfrm>
          <a:prstGeom prst="cloudCallout">
            <a:avLst>
              <a:gd name="adj1" fmla="val -13048"/>
              <a:gd name="adj2" fmla="val -8668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291465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Text Box 27"/>
          <p:cNvSpPr txBox="true">
            <a:spLocks noChangeArrowheads="true"/>
          </p:cNvSpPr>
          <p:nvPr/>
        </p:nvSpPr>
        <p:spPr bwMode="auto">
          <a:xfrm>
            <a:off x="107950" y="5086350"/>
            <a:ext cx="900112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FP ALU op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used by a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Store double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,  the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Latency in 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cycle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This is the second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339725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8" name="AutoShape 29"/>
          <p:cNvSpPr>
            <a:spLocks noChangeArrowheads="true"/>
          </p:cNvSpPr>
          <p:nvPr/>
        </p:nvSpPr>
        <p:spPr bwMode="auto">
          <a:xfrm>
            <a:off x="107950" y="4943475"/>
            <a:ext cx="8856663" cy="1365250"/>
          </a:xfrm>
          <a:prstGeom prst="cloudCallout">
            <a:avLst>
              <a:gd name="adj1" fmla="val -8408"/>
              <a:gd name="adj2" fmla="val -871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0"/>
          <p:cNvSpPr txBox="true">
            <a:spLocks noChangeArrowheads="true"/>
          </p:cNvSpPr>
          <p:nvPr/>
        </p:nvSpPr>
        <p:spPr bwMode="auto">
          <a:xfrm>
            <a:off x="107950" y="5343525"/>
            <a:ext cx="9001125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FP ALU op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used by a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Store double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,  the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Latency in 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cycle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there are two stall cycles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/>
          <p:cNvPicPr>
            <a:picLocks noGrp="true" noChangeAspect="true" noChangeArrowheads="true"/>
          </p:cNvPicPr>
          <p:nvPr>
            <p:ph/>
          </p:nvPr>
        </p:nvPicPr>
        <p:blipFill>
          <a:blip r:embed="rId1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76238" y="360363"/>
            <a:ext cx="8407400" cy="6094412"/>
          </a:xfrm>
          <a:noFill/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4373565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4857753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8" name="AutoShape 38"/>
          <p:cNvSpPr>
            <a:spLocks noChangeArrowheads="true"/>
          </p:cNvSpPr>
          <p:nvPr/>
        </p:nvSpPr>
        <p:spPr bwMode="auto">
          <a:xfrm>
            <a:off x="4846376" y="5838487"/>
            <a:ext cx="3673475" cy="663914"/>
          </a:xfrm>
          <a:prstGeom prst="cloudCallout">
            <a:avLst>
              <a:gd name="adj1" fmla="val -62180"/>
              <a:gd name="adj2" fmla="val -204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what is the next?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?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sp>
        <p:nvSpPr>
          <p:cNvPr id="6656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 clock cycles an iteration</a:t>
            </a:r>
            <a:endParaRPr lang="en-US" altLang="zh-CN" dirty="0"/>
          </a:p>
          <a:p>
            <a:r>
              <a:rPr lang="en-US" altLang="zh-CN" dirty="0"/>
              <a:t>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30%</a:t>
            </a:r>
            <a:endParaRPr lang="en-US" altLang="zh-CN" dirty="0"/>
          </a:p>
          <a:p>
            <a:pPr lvl="1"/>
            <a:r>
              <a:rPr lang="en-US" altLang="zh-CN" dirty="0"/>
              <a:t>5 clock cycles of stall (50%)</a:t>
            </a:r>
            <a:endParaRPr lang="en-US" altLang="zh-CN" dirty="0"/>
          </a:p>
          <a:p>
            <a:pPr lvl="1"/>
            <a:r>
              <a:rPr lang="en-US" altLang="zh-CN" dirty="0"/>
              <a:t>2 for loop overhead (20%)</a:t>
            </a:r>
            <a:endParaRPr lang="en-US" altLang="zh-CN" dirty="0"/>
          </a:p>
          <a:p>
            <a:r>
              <a:rPr lang="en-US" altLang="zh-CN" dirty="0"/>
              <a:t>Rewrite code to minimize stalls?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Focus, </a:t>
            </a:r>
            <a:r>
              <a:rPr lang="zh-CN" altLang="en-US" dirty="0"/>
              <a:t>👀</a:t>
            </a:r>
            <a:r>
              <a:rPr lang="en-US" altLang="zh-CN" dirty="0"/>
              <a:t>, Focus: Rewrite the Code!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1/4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Consolas" panose="020B0609020204030204" pitchFamily="49" charset="0"/>
                        </a:rPr>
                        <a:t>addi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3" name="Line 53"/>
          <p:cNvSpPr>
            <a:spLocks noChangeShapeType="true"/>
          </p:cNvSpPr>
          <p:nvPr/>
        </p:nvSpPr>
        <p:spPr bwMode="auto">
          <a:xfrm flipV="true">
            <a:off x="2005829" y="2521258"/>
            <a:ext cx="3024188" cy="2143137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2/4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</a:fld>
            <a:endParaRPr lang="en-US" altLang="zh-CN"/>
          </a:p>
        </p:txBody>
      </p:sp>
      <p:pic>
        <p:nvPicPr>
          <p:cNvPr id="23" name="内容占位符 22"/>
          <p:cNvPicPr>
            <a:picLocks noGrp="true" noChangeAspect="true"/>
          </p:cNvPicPr>
          <p:nvPr>
            <p:ph sz="half" idx="1"/>
          </p:nvPr>
        </p:nvPicPr>
        <p:blipFill>
          <a:blip r:embed="rId1" cstate="print"/>
          <a:stretch>
            <a:fillRect/>
          </a:stretch>
        </p:blipFill>
        <p:spPr>
          <a:xfrm>
            <a:off x="705719" y="1665288"/>
            <a:ext cx="3371700" cy="4691062"/>
          </a:xfrm>
        </p:spPr>
      </p:pic>
      <p:pic>
        <p:nvPicPr>
          <p:cNvPr id="21" name="内容占位符 17"/>
          <p:cNvPicPr>
            <a:picLocks noGrp="true" noChangeAspect="true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93283" y="1665288"/>
            <a:ext cx="3518296" cy="4691062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3/4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? 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?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Stall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3" name="Line 53"/>
          <p:cNvSpPr>
            <a:spLocks noChangeShapeType="true"/>
          </p:cNvSpPr>
          <p:nvPr/>
        </p:nvSpPr>
        <p:spPr bwMode="auto">
          <a:xfrm flipV="true">
            <a:off x="1908174" y="3860800"/>
            <a:ext cx="3658123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Line 53"/>
          <p:cNvSpPr>
            <a:spLocks noChangeShapeType="true"/>
          </p:cNvSpPr>
          <p:nvPr/>
        </p:nvSpPr>
        <p:spPr bwMode="auto">
          <a:xfrm flipV="true">
            <a:off x="1908175" y="3429000"/>
            <a:ext cx="3658124" cy="20891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4/4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3" name="Line 53"/>
          <p:cNvSpPr>
            <a:spLocks noChangeShapeType="true"/>
          </p:cNvSpPr>
          <p:nvPr/>
        </p:nvSpPr>
        <p:spPr bwMode="auto">
          <a:xfrm flipV="true">
            <a:off x="1908175" y="3860800"/>
            <a:ext cx="3024188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val 54"/>
          <p:cNvSpPr>
            <a:spLocks noChangeArrowheads="true"/>
          </p:cNvSpPr>
          <p:nvPr/>
        </p:nvSpPr>
        <p:spPr bwMode="auto">
          <a:xfrm>
            <a:off x="582359" y="4104089"/>
            <a:ext cx="503238" cy="357187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With and Without Scheduling</a:t>
            </a:r>
            <a:endParaRPr lang="en-US" altLang="zh-CN"/>
          </a:p>
        </p:txBody>
      </p:sp>
      <p:sp>
        <p:nvSpPr>
          <p:cNvPr id="7168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clock cycles an iteration</a:t>
            </a:r>
            <a:endParaRPr lang="en-US" altLang="zh-CN" dirty="0"/>
          </a:p>
          <a:p>
            <a:r>
              <a:rPr lang="en-US" altLang="zh-CN" dirty="0"/>
              <a:t>The speedup is 10/6=1.7</a:t>
            </a:r>
            <a:endParaRPr lang="en-US" altLang="zh-CN" dirty="0"/>
          </a:p>
          <a:p>
            <a:r>
              <a:rPr lang="en-US" altLang="zh-CN" dirty="0"/>
              <a:t>Still 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50%</a:t>
            </a:r>
            <a:endParaRPr lang="en-US" altLang="zh-CN" dirty="0"/>
          </a:p>
          <a:p>
            <a:pPr lvl="1"/>
            <a:r>
              <a:rPr lang="en-US" altLang="zh-CN" dirty="0"/>
              <a:t>1 clock cycle of stall (17%)</a:t>
            </a:r>
            <a:endParaRPr lang="en-US" altLang="zh-CN" dirty="0"/>
          </a:p>
          <a:p>
            <a:pPr lvl="1"/>
            <a:r>
              <a:rPr lang="en-US" altLang="zh-CN" dirty="0"/>
              <a:t>2 clock cycles for loop overhead (33%)</a:t>
            </a:r>
            <a:endParaRPr lang="en-US" altLang="zh-CN" dirty="0"/>
          </a:p>
          <a:p>
            <a:r>
              <a:rPr lang="en-US" altLang="zh-CN" dirty="0"/>
              <a:t>How to minimize stalls and get rid of the overhead cycles?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Loop Unrolling</a:t>
            </a:r>
            <a:endParaRPr lang="zh-CN" altLang="en-US" dirty="0"/>
          </a:p>
        </p:txBody>
      </p:sp>
      <p:sp>
        <p:nvSpPr>
          <p:cNvPr id="7" name="副标题 6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Omit Control Overhead and Stall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Unrolled Code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Loop: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f0,0(x1)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f4,f0,f2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f4,0(x1) 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f6,8(x1)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f8,f6,f2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f8,8(x1) 		//drop </a:t>
            </a:r>
            <a:r>
              <a:rPr lang="en-US" altLang="zh-CN" sz="2000" dirty="0" err="1">
                <a:solidFill>
                  <a:schemeClr val="accent2"/>
                </a:solidFill>
              </a:rPr>
              <a:t>addi</a:t>
            </a:r>
            <a:r>
              <a:rPr lang="en-US" altLang="zh-CN" sz="2000" dirty="0">
                <a:solidFill>
                  <a:schemeClr val="accent2"/>
                </a:solidFill>
              </a:rPr>
              <a:t> &amp; </a:t>
            </a:r>
            <a:r>
              <a:rPr lang="en-US" altLang="zh-CN" sz="2000" dirty="0" err="1">
                <a:solidFill>
                  <a:schemeClr val="accent2"/>
                </a:solidFill>
              </a:rPr>
              <a:t>bne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f0,16(x1)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f12,f0,f2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f12,16(x1)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f14,24(x1)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f16,f14,f2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f16,24(x1)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x1,x1,32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x1,x2,Loop</a:t>
            </a:r>
            <a:endParaRPr lang="zh-CN" altLang="en-US" sz="2000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Loop Unrolled Code: Exec Time</a:t>
            </a:r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457201" y="1328445"/>
          <a:ext cx="8229600" cy="5090112"/>
        </p:xfrm>
        <a:graphic>
          <a:graphicData uri="http://schemas.openxmlformats.org/drawingml/2006/table">
            <a:tbl>
              <a:tblPr firstRow="true" firstCol="true" bandRow="true">
                <a:tableStyleId>{5C22544A-7EE6-4342-B048-85BDC9FD1C3A}</a:tableStyleId>
              </a:tblPr>
              <a:tblGrid>
                <a:gridCol w="939739"/>
                <a:gridCol w="939739"/>
                <a:gridCol w="2477137"/>
                <a:gridCol w="3872985"/>
              </a:tblGrid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start waiting,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,execute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Loop: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fld</a:t>
                      </a:r>
                      <a:r>
                        <a:rPr lang="en-US" sz="2000" kern="100" dirty="0">
                          <a:effectLst/>
                        </a:rPr>
                        <a:t> f0,0(x1)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f4,f0,f2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2,3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f4,0(x1)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4,5,6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f6,8(x1)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f8,f6,f2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8,9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fsd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10,11,12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fld f0,16(x1)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f12,f0,f2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14,15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f12,16(x1)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16,17,18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f14,24(x1)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f16,f14,f2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20,21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fsd f16,24(x1)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22,23,24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addi x1,x1,32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bne x1,x2,Loop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26,27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Stall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28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73015-1DCF-49CC-8162-B672C7D5B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Cost of The Code</a:t>
            </a:r>
            <a:endParaRPr lang="en-US" altLang="zh-CN"/>
          </a:p>
        </p:txBody>
      </p:sp>
      <p:sp>
        <p:nvSpPr>
          <p:cNvPr id="7475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loop will run in 28 clock cycles</a:t>
            </a:r>
            <a:endParaRPr lang="en-US" altLang="zh-CN" dirty="0"/>
          </a:p>
          <a:p>
            <a:pPr lvl="1"/>
            <a:r>
              <a:rPr lang="en-US" altLang="zh-CN" dirty="0"/>
              <a:t>14 instruction issue cycles</a:t>
            </a:r>
            <a:endParaRPr lang="en-US" altLang="zh-CN" dirty="0"/>
          </a:p>
          <a:p>
            <a:pPr lvl="1"/>
            <a:r>
              <a:rPr lang="en-US" altLang="zh-CN" dirty="0"/>
              <a:t>14 stalls</a:t>
            </a:r>
            <a:endParaRPr lang="en-US" altLang="zh-CN" dirty="0"/>
          </a:p>
          <a:p>
            <a:r>
              <a:rPr lang="en-US" altLang="zh-CN" dirty="0"/>
              <a:t>7 clock cycles per iteration</a:t>
            </a:r>
            <a:endParaRPr lang="en-US" altLang="zh-CN" dirty="0"/>
          </a:p>
          <a:p>
            <a:r>
              <a:rPr lang="en-US" altLang="zh-CN" dirty="0"/>
              <a:t>8 Registers</a:t>
            </a:r>
            <a:endParaRPr lang="en-US" altLang="zh-CN" dirty="0"/>
          </a:p>
          <a:p>
            <a:pPr lvl="1"/>
            <a:r>
              <a:rPr lang="en-US" altLang="zh-CN" dirty="0"/>
              <a:t>Use different registers for each iteration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Scheduling to Eliminate All Stalls</a:t>
            </a:r>
            <a:endParaRPr lang="en-US" altLang="zh-CN"/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457200" y="1279525"/>
          <a:ext cx="8229600" cy="5120640"/>
        </p:xfrm>
        <a:graphic>
          <a:graphicData uri="http://schemas.openxmlformats.org/drawingml/2006/table">
            <a:tbl>
              <a:tblPr firstRow="true" firstCol="true" bandRow="true">
                <a:tableStyleId>{5C22544A-7EE6-4342-B048-85BDC9FD1C3A}</a:tableStyleId>
              </a:tblPr>
              <a:tblGrid>
                <a:gridCol w="1300579"/>
                <a:gridCol w="1003176"/>
                <a:gridCol w="1287262"/>
                <a:gridCol w="4638583"/>
              </a:tblGrid>
              <a:tr h="269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fld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f0,0(x1)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f6,8(x1)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f0,16(x1)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f14,24(x1)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f4,f0,f2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f8,f6,f2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f12,f0,f2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f16,f14,f2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f4,0(x1)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f8,8(x1)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addi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x1,x1,32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f12,-16(x1)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bne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x1,x2,Loop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f16,-8(x1)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After Scheduling</a:t>
            </a:r>
            <a:endParaRPr lang="en-US" altLang="zh-CN"/>
          </a:p>
        </p:txBody>
      </p:sp>
      <p:sp>
        <p:nvSpPr>
          <p:cNvPr id="7782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execution time of the unrolled loop has dropped to 14 clock cycles</a:t>
            </a:r>
            <a:endParaRPr lang="en-US" altLang="zh-CN"/>
          </a:p>
          <a:p>
            <a:pPr lvl="1"/>
            <a:r>
              <a:rPr lang="en-US" altLang="zh-CN"/>
              <a:t>3.5 cycles per element of the four</a:t>
            </a:r>
            <a:endParaRPr lang="en-US" altLang="zh-CN"/>
          </a:p>
          <a:p>
            <a:r>
              <a:rPr lang="en-US" altLang="zh-CN"/>
              <a:t>Compared with</a:t>
            </a:r>
            <a:endParaRPr lang="en-US" altLang="zh-CN"/>
          </a:p>
          <a:p>
            <a:pPr lvl="1"/>
            <a:r>
              <a:rPr lang="en-US" altLang="zh-CN"/>
              <a:t>Unrolled but not scheduling: 7 cycles per element</a:t>
            </a:r>
            <a:endParaRPr lang="en-US" altLang="zh-CN"/>
          </a:p>
          <a:p>
            <a:pPr lvl="1"/>
            <a:r>
              <a:rPr lang="en-US" altLang="zh-CN"/>
              <a:t>Scheduled but not unrolled: 6 cycles per element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Loop Unrolling</a:t>
            </a:r>
            <a:endParaRPr lang="en-US" altLang="zh-CN"/>
          </a:p>
        </p:txBody>
      </p:sp>
      <p:sp>
        <p:nvSpPr>
          <p:cNvPr id="7885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key is to know</a:t>
            </a:r>
            <a:endParaRPr lang="en-US" altLang="zh-CN"/>
          </a:p>
          <a:p>
            <a:pPr lvl="1"/>
            <a:r>
              <a:rPr lang="en-US" altLang="zh-CN"/>
              <a:t>WHEN and HOW the ordering among instructions may be changed</a:t>
            </a:r>
            <a:endParaRPr lang="en-US" altLang="zh-CN"/>
          </a:p>
          <a:p>
            <a:r>
              <a:rPr lang="en-US" altLang="zh-CN"/>
              <a:t>In practice, this process must be performed in a methodical fashion by</a:t>
            </a:r>
            <a:endParaRPr lang="en-US" altLang="zh-CN"/>
          </a:p>
          <a:p>
            <a:pPr lvl="1"/>
            <a:r>
              <a:rPr lang="en-US" altLang="zh-CN"/>
              <a:t>A compiler or (and)</a:t>
            </a:r>
            <a:endParaRPr lang="en-US" altLang="zh-CN"/>
          </a:p>
          <a:p>
            <a:pPr lvl="1"/>
            <a:r>
              <a:rPr lang="en-US" altLang="zh-CN"/>
              <a:t>Hardware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IBM PC, 1981</a:t>
            </a:r>
            <a:endParaRPr lang="en-US" altLang="zh-CN"/>
          </a:p>
        </p:txBody>
      </p:sp>
      <p:sp>
        <p:nvSpPr>
          <p:cNvPr id="25605" name="Rectangle 3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Hardware</a:t>
            </a:r>
            <a:endParaRPr lang="en-US" altLang="zh-CN"/>
          </a:p>
          <a:p>
            <a:pPr lvl="1"/>
            <a:r>
              <a:rPr lang="en-US" altLang="zh-CN"/>
              <a:t>Team from IBM building PC prototypes in 1979</a:t>
            </a:r>
            <a:endParaRPr lang="en-US" altLang="zh-CN"/>
          </a:p>
          <a:p>
            <a:pPr lvl="1"/>
            <a:r>
              <a:rPr lang="en-US" altLang="zh-CN"/>
              <a:t>Motorola 68000 chosen initially, but 68000 was late</a:t>
            </a:r>
            <a:endParaRPr lang="en-US" altLang="zh-CN"/>
          </a:p>
          <a:p>
            <a:pPr lvl="1"/>
            <a:r>
              <a:rPr lang="en-US" altLang="zh-CN"/>
              <a:t>IBM builds </a:t>
            </a:r>
            <a:r>
              <a:rPr lang="en-US" altLang="en-US"/>
              <a:t>“</a:t>
            </a:r>
            <a:r>
              <a:rPr lang="en-US" altLang="zh-CN"/>
              <a:t>stopgap</a:t>
            </a:r>
            <a:r>
              <a:rPr lang="en-US" altLang="en-US"/>
              <a:t>”</a:t>
            </a:r>
            <a:r>
              <a:rPr lang="en-US" altLang="zh-CN"/>
              <a:t> prototypes using 8088 boards from Display Writer word processor</a:t>
            </a:r>
            <a:endParaRPr lang="en-US" altLang="zh-CN"/>
          </a:p>
          <a:p>
            <a:pPr lvl="1"/>
            <a:r>
              <a:rPr lang="en-US" altLang="zh-CN"/>
              <a:t>8088 is 8-bit bus version of 8086 =&gt; allows cheaper system</a:t>
            </a:r>
            <a:endParaRPr lang="en-US" altLang="zh-CN"/>
          </a:p>
          <a:p>
            <a:pPr lvl="1"/>
            <a:r>
              <a:rPr lang="en-US" altLang="zh-CN"/>
              <a:t>Estimated sales of 250,000</a:t>
            </a:r>
            <a:r>
              <a:rPr lang="zh-CN" altLang="en-US"/>
              <a:t> =&gt; </a:t>
            </a:r>
            <a:r>
              <a:rPr lang="en-US" altLang="zh-CN"/>
              <a:t>100,000,000s </a:t>
            </a:r>
            <a:r>
              <a:rPr lang="zh-CN" altLang="en-US"/>
              <a:t>were </a:t>
            </a:r>
            <a:r>
              <a:rPr lang="en-US" altLang="zh-CN"/>
              <a:t>sold</a:t>
            </a:r>
            <a:endParaRPr lang="en-US" altLang="zh-CN"/>
          </a:p>
          <a:p>
            <a:r>
              <a:rPr lang="en-US" altLang="zh-CN"/>
              <a:t>Software</a:t>
            </a:r>
            <a:endParaRPr lang="en-US" altLang="zh-CN"/>
          </a:p>
          <a:p>
            <a:pPr lvl="1"/>
            <a:r>
              <a:rPr lang="en-US" altLang="zh-CN"/>
              <a:t>Microsoft negotiates to provide OS for IBM</a:t>
            </a:r>
            <a:endParaRPr lang="en-US" altLang="zh-CN"/>
          </a:p>
          <a:p>
            <a:pPr lvl="2"/>
            <a:r>
              <a:rPr lang="en-US" altLang="zh-CN"/>
              <a:t>Later buys and modifies QDOS from Seattle Computer Products</a:t>
            </a:r>
            <a:endParaRPr lang="en-US" altLang="zh-CN"/>
          </a:p>
          <a:p>
            <a:r>
              <a:rPr lang="en-US" altLang="zh-CN"/>
              <a:t>Open System</a:t>
            </a:r>
            <a:endParaRPr lang="en-US" altLang="zh-CN"/>
          </a:p>
          <a:p>
            <a:pPr lvl="1"/>
            <a:r>
              <a:rPr lang="en-US" altLang="zh-CN"/>
              <a:t>Standard processor, Intel 8088</a:t>
            </a:r>
            <a:endParaRPr lang="en-US" altLang="zh-CN"/>
          </a:p>
          <a:p>
            <a:pPr lvl="1"/>
            <a:r>
              <a:rPr lang="en-US" altLang="zh-CN"/>
              <a:t>Standard </a:t>
            </a:r>
            <a:r>
              <a:rPr lang="zh-CN" altLang="en-US"/>
              <a:t>(hardware) system </a:t>
            </a:r>
            <a:r>
              <a:rPr lang="en-US" altLang="zh-CN"/>
              <a:t>interfaces</a:t>
            </a:r>
            <a:r>
              <a:rPr lang="zh-CN" altLang="en-US"/>
              <a:t> =&gt; 8088 extension =&gt; ISA standard buses</a:t>
            </a:r>
            <a:endParaRPr lang="en-US" altLang="zh-CN"/>
          </a:p>
          <a:p>
            <a:pPr lvl="1"/>
            <a:r>
              <a:rPr lang="en-US" altLang="zh-CN"/>
              <a:t>Standard OS, MS-DOS</a:t>
            </a:r>
            <a:r>
              <a:rPr lang="zh-CN" altLang="en-US"/>
              <a:t>, PC-DOS, DR-DOS ...</a:t>
            </a:r>
            <a:endParaRPr lang="en-US" altLang="zh-CN"/>
          </a:p>
          <a:p>
            <a:pPr lvl="1"/>
            <a:r>
              <a:rPr lang="en-US" altLang="zh-CN"/>
              <a:t>IBM permits cloning and third-party software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Textbook: 3.1-3.2</a:t>
            </a:r>
            <a:endParaRPr lang="en-US" altLang="zh-CN" dirty="0"/>
          </a:p>
          <a:p>
            <a:r>
              <a:rPr lang="en-US" altLang="zh-CN" dirty="0"/>
              <a:t>Exercise</a:t>
            </a:r>
            <a:endParaRPr lang="en-US" altLang="zh-CN" dirty="0"/>
          </a:p>
          <a:p>
            <a:pPr lvl="1"/>
            <a:r>
              <a:rPr lang="en-US" altLang="zh-CN" dirty="0"/>
              <a:t>Coding: write a piece code that unrolling our examples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Next…</a:t>
            </a:r>
            <a:endParaRPr lang="en-US" altLang="zh-CN" dirty="0"/>
          </a:p>
        </p:txBody>
      </p:sp>
      <p:sp>
        <p:nvSpPr>
          <p:cNvPr id="79874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 Algorithms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PC/AT 286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4351" y="1665288"/>
            <a:ext cx="3874436" cy="4691062"/>
          </a:xfrm>
        </p:spPr>
      </p:pic>
      <p:pic>
        <p:nvPicPr>
          <p:cNvPr id="16" name="内容占位符 15"/>
          <p:cNvPicPr>
            <a:picLocks noGrp="true"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2704" y="1665288"/>
            <a:ext cx="3619454" cy="4691062"/>
          </a:xfr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ILP -- Instruction Level Parallel</a:t>
            </a:r>
            <a:endParaRPr lang="en-US" altLang="zh-CN" dirty="0"/>
          </a:p>
          <a:p>
            <a:r>
              <a:rPr lang="en-US" altLang="zh-CN" dirty="0"/>
              <a:t>Exploiting ILP Goal</a:t>
            </a:r>
            <a:endParaRPr lang="en-US" altLang="zh-CN" dirty="0"/>
          </a:p>
          <a:p>
            <a:pPr lvl="1"/>
            <a:r>
              <a:rPr lang="en-US" altLang="zh-CN" dirty="0"/>
              <a:t>Minimize CPI</a:t>
            </a:r>
            <a:endParaRPr lang="en-US" altLang="zh-CN" dirty="0"/>
          </a:p>
          <a:p>
            <a:r>
              <a:rPr lang="en-US" altLang="zh-CN" dirty="0"/>
              <a:t>How to?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Pipeline CPI = Ideal pipeline CPI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+ Structural stalls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+ Data hazard stalls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+ Control stalls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Major ILP Techniques 1/2</a:t>
            </a:r>
            <a:endParaRPr lang="en-US" altLang="zh-CN"/>
          </a:p>
        </p:txBody>
      </p:sp>
      <p:graphicFrame>
        <p:nvGraphicFramePr>
          <p:cNvPr id="10" name="Group 3"/>
          <p:cNvGraphicFramePr>
            <a:graphicFrameLocks noGrp="true"/>
          </p:cNvGraphicFramePr>
          <p:nvPr>
            <p:ph idx="1"/>
          </p:nvPr>
        </p:nvGraphicFramePr>
        <p:xfrm>
          <a:off x="357187" y="1571626"/>
          <a:ext cx="8447853" cy="4684282"/>
        </p:xfrm>
        <a:graphic>
          <a:graphicData uri="http://schemas.openxmlformats.org/drawingml/2006/table">
            <a:tbl>
              <a:tblPr/>
              <a:tblGrid>
                <a:gridCol w="3822950"/>
                <a:gridCol w="3338053"/>
                <a:gridCol w="1286850"/>
              </a:tblGrid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Technique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Reduces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Forwarding and bypassing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Potential data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Delayed branches and simple branch scheduling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Basic compiler pipeline scheduling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C.2, 3.2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Basic dynamic scheduling (scoreboarding)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stalls from true dependences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Loop unrolling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Branch prediction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14302</Words>
  <Application>WPS 演示</Application>
  <PresentationFormat>全屏显示(4:3)</PresentationFormat>
  <Paragraphs>1965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Verdana</vt:lpstr>
      <vt:lpstr>Tahoma</vt:lpstr>
      <vt:lpstr>Comic Sans MS</vt:lpstr>
      <vt:lpstr>Times New Roman</vt:lpstr>
      <vt:lpstr>Consolas</vt:lpstr>
      <vt:lpstr>楷体_GB2312</vt:lpstr>
      <vt:lpstr>新宋体</vt:lpstr>
      <vt:lpstr>等线</vt:lpstr>
      <vt:lpstr>Calibri</vt:lpstr>
      <vt:lpstr>Arial Unicode MS</vt:lpstr>
      <vt:lpstr>Office Theme</vt:lpstr>
      <vt:lpstr>Advanced Computer Architecture (ACA2020)</vt:lpstr>
      <vt:lpstr>Lecture 04  ILP &amp; Loop Unrolling</vt:lpstr>
      <vt:lpstr>How Changes Brustad:  Reformation to Revolution</vt:lpstr>
      <vt:lpstr>PowerPoint 演示文稿</vt:lpstr>
      <vt:lpstr>PC inside</vt:lpstr>
      <vt:lpstr>IBM PC, 1981</vt:lpstr>
      <vt:lpstr>PC/AT 286</vt:lpstr>
      <vt:lpstr>ILP</vt:lpstr>
      <vt:lpstr>The Major ILP Techniques 1/2</vt:lpstr>
      <vt:lpstr>The Major ILP Techniques 2/2</vt:lpstr>
      <vt:lpstr>Dependences, Hazard and Stall</vt:lpstr>
      <vt:lpstr>3 Type Data Hazards: Regs</vt:lpstr>
      <vt:lpstr>Data Hazards: An Example</vt:lpstr>
      <vt:lpstr>Data Hazards: RAW Hazards – 1</vt:lpstr>
      <vt:lpstr>Data Hazards: RAW Hazards – 2</vt:lpstr>
      <vt:lpstr>Data Hazards: RAW Hazards – 3</vt:lpstr>
      <vt:lpstr>Data Hazards: RAW Hazards – 4</vt:lpstr>
      <vt:lpstr>Data Hazards: WAR Hazards – 1</vt:lpstr>
      <vt:lpstr>Data Hazards: WAR Hazards – 2</vt:lpstr>
      <vt:lpstr>Data Hazards: WAW Hazards – 1</vt:lpstr>
      <vt:lpstr>Data Hazards - All</vt:lpstr>
      <vt:lpstr>Instruction Scheduling: Valid Orderings</vt:lpstr>
      <vt:lpstr>Instruction Scheduling: Out-of-order</vt:lpstr>
      <vt:lpstr>Latency of Instructions: Assumption</vt:lpstr>
      <vt:lpstr>In-order Issue and In-order Completion</vt:lpstr>
      <vt:lpstr>In-order Issue and Out-of-order Completion</vt:lpstr>
      <vt:lpstr>Usage:</vt:lpstr>
      <vt:lpstr>Assumptions</vt:lpstr>
      <vt:lpstr>The Revised Pipelined (Lecture 02)</vt:lpstr>
      <vt:lpstr>Control Hazard on Branches</vt:lpstr>
      <vt:lpstr>Latencies of FP Operations</vt:lpstr>
      <vt:lpstr>Code Translate</vt:lpstr>
      <vt:lpstr>Code Translate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Focus, 👀, Focus: Rewrite the Code!</vt:lpstr>
      <vt:lpstr>Scheduling the Loop 1/4</vt:lpstr>
      <vt:lpstr>Scheduling the Loop 2/4</vt:lpstr>
      <vt:lpstr>Scheduling the Loop 3/4</vt:lpstr>
      <vt:lpstr>Scheduling the Loop 4/4</vt:lpstr>
      <vt:lpstr>The Loop With and Without Scheduling</vt:lpstr>
      <vt:lpstr>Loop Unrolling</vt:lpstr>
      <vt:lpstr>Loop Unrolled Code</vt:lpstr>
      <vt:lpstr>Loop Unrolled Code: Exec Time</vt:lpstr>
      <vt:lpstr>Cost of The Code</vt:lpstr>
      <vt:lpstr>Scheduling to Eliminate All Stalls</vt:lpstr>
      <vt:lpstr>After Scheduling</vt:lpstr>
      <vt:lpstr>Summary of Loop Unrolling</vt:lpstr>
      <vt:lpstr>Homework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328</cp:revision>
  <dcterms:created xsi:type="dcterms:W3CDTF">2020-11-04T15:29:01Z</dcterms:created>
  <dcterms:modified xsi:type="dcterms:W3CDTF">2020-11-04T15:29:01Z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