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4"/>
        <p:guide pos="2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王冠华，加州伯克利分校的</a:t>
            </a:r>
            <a:r>
              <a:rPr lang="zh-CN" altLang="en-US">
                <a:sym typeface="+mn-ea"/>
              </a:rPr>
              <a:t>RISELab的</a:t>
            </a:r>
            <a:r>
              <a:rPr lang="zh-CN" altLang=""/>
              <a:t>博士生，https://people.eecs.berkeley.edu/~guanhua/</a:t>
            </a:r>
            <a:endParaRPr lang="zh-CN" altLang=""/>
          </a:p>
          <a:p>
            <a:r>
              <a:rPr lang="zh-CN" altLang=""/>
              <a:t>作者研究领域：分布式机器学习，网络，区块链</a:t>
            </a:r>
            <a:endParaRPr lang="zh-CN" altLang=""/>
          </a:p>
          <a:p>
            <a:r>
              <a:rPr lang="zh-CN" altLang=""/>
              <a:t>第二作者来自威斯康星大学麦迪逊分校</a:t>
            </a:r>
            <a:endParaRPr lang="zh-CN" altLang=""/>
          </a:p>
          <a:p>
            <a:r>
              <a:rPr lang="zh-CN" altLang=""/>
              <a:t>后面三位来自微软实验室</a:t>
            </a:r>
            <a:endParaRPr lang="zh-CN" altLang=""/>
          </a:p>
          <a:p>
            <a:r>
              <a:rPr lang="zh-CN" altLang=""/>
              <a:t>最后一位是作者的导师斯托卡，同时是</a:t>
            </a:r>
            <a:r>
              <a:rPr lang="en-US" altLang="zh-CN"/>
              <a:t>riselab</a:t>
            </a:r>
            <a:r>
              <a:rPr lang="zh-CN" altLang="en-US"/>
              <a:t>的</a:t>
            </a:r>
            <a:r>
              <a:rPr lang="en-US" altLang="zh-CN"/>
              <a:t>leader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其他资料：</a:t>
            </a:r>
            <a:endParaRPr lang="en-US" altLang="zh-CN"/>
          </a:p>
          <a:p>
            <a:r>
              <a:rPr lang="en-US" altLang="zh-CN"/>
              <a:t>https://rise.cs.berkeley.edu/projects/blink/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DNNs为许多不同应用提供了最先进的结果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分布式深度学习最常用的方法是数据并行化，增加训练所用的节点数量，能够有效地减少训练时间。上图显示了在</a:t>
            </a:r>
            <a:r>
              <a:rPr lang="en-US" altLang="zh-CN">
                <a:sym typeface="+mn-ea"/>
              </a:rPr>
              <a:t>ImageNet</a:t>
            </a:r>
            <a:r>
              <a:rPr lang="zh-CN" altLang="en-US">
                <a:sym typeface="+mn-ea"/>
              </a:rPr>
              <a:t>数据集上，随着训练所用的节点数量增加，训练时间极大地减少了。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每个节点仅读取和处理唯一的数据子集，并在训练期间更新本地模型。然后，将这些本地模型参数与其他节点同步以计算全局参数。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尽管进行了许多性能优化，但是模型同步是云服务器上数据并行训练中的一大开销。通信开销往往占到</a:t>
            </a:r>
            <a:r>
              <a:rPr lang="en-US" altLang="zh-CN"/>
              <a:t>50%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GNMT-谷歌的神经网络翻译系统，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RNN</a:t>
            </a:r>
            <a:r>
              <a:rPr lang="zh-CN" altLang="en-US"/>
              <a:t>层和</a:t>
            </a:r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RNN</a:t>
            </a:r>
            <a:r>
              <a:rPr lang="zh-CN" altLang="en-US"/>
              <a:t>层，在通信密集型网络如</a:t>
            </a:r>
            <a:r>
              <a:rPr lang="en-US" altLang="zh-CN"/>
              <a:t>A</a:t>
            </a:r>
            <a:r>
              <a:rPr lang="" altLang="en-US"/>
              <a:t>lexNet,VGG,GNMT</a:t>
            </a:r>
            <a:r>
              <a:rPr lang="zh-CN" altLang="en-US"/>
              <a:t>，通信开销达到</a:t>
            </a:r>
            <a:r>
              <a:rPr lang="en-US" altLang="zh-CN"/>
              <a:t>90%</a:t>
            </a:r>
            <a:endParaRPr lang="en-US" altLang="zh-CN"/>
          </a:p>
          <a:p>
            <a:r>
              <a:rPr lang="en-US" altLang="zh-CN"/>
              <a:t>为了缓解通信瓶颈，最近硬件和软件都有了很大的改进。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尽管进行了许多性能优化，但是模型同步是云服务器上数据并行训练中的一大开销。通信开销往往占到</a:t>
            </a:r>
            <a:r>
              <a:rPr lang="en-US" altLang="zh-CN">
                <a:sym typeface="+mn-ea"/>
              </a:rPr>
              <a:t>50%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GNMT-谷歌的神经网络翻译系统，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层和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层，在通信密集型网络如</a:t>
            </a:r>
            <a:r>
              <a:rPr lang="en-US" altLang="zh-CN">
                <a:sym typeface="+mn-ea"/>
              </a:rPr>
              <a:t>A</a:t>
            </a:r>
            <a:r>
              <a:rPr lang="en-US" altLang="en-US">
                <a:sym typeface="+mn-ea"/>
              </a:rPr>
              <a:t>lexNet,VGG,GNMT</a:t>
            </a:r>
            <a:r>
              <a:rPr lang="zh-CN" altLang="en-US">
                <a:sym typeface="+mn-ea"/>
              </a:rPr>
              <a:t>，通信开销达到</a:t>
            </a:r>
            <a:r>
              <a:rPr lang="en-US" altLang="zh-CN">
                <a:sym typeface="+mn-ea"/>
              </a:rPr>
              <a:t>90%</a:t>
            </a:r>
            <a:endParaRPr lang="en-US" altLang="zh-CN"/>
          </a:p>
          <a:p>
            <a:r>
              <a:rPr lang="en-US" altLang="zh-CN">
                <a:sym typeface="+mn-ea"/>
              </a:rPr>
              <a:t>为了缓解通信瓶颈，最近硬件和软件都有了很大的改进。</a:t>
            </a:r>
            <a:endParaRPr lang="en-US" altLang="zh-CN"/>
          </a:p>
          <a:p>
            <a:r>
              <a:rPr lang="en-US" altLang="zh-CN"/>
              <a:t>TO</a:t>
            </a:r>
            <a:r>
              <a:rPr lang="" altLang="en-US"/>
              <a:t>DO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在硬件方面，</a:t>
            </a:r>
            <a:r>
              <a:rPr lang="" altLang="zh-CN"/>
              <a:t>NVIDIA DGX-1 </a:t>
            </a:r>
            <a:r>
              <a:rPr lang="zh-CN" altLang=""/>
              <a:t>和</a:t>
            </a:r>
            <a:r>
              <a:rPr lang="en-US" altLang="zh-CN"/>
              <a:t> </a:t>
            </a:r>
            <a:r>
              <a:rPr lang="" altLang="en-US"/>
              <a:t>DGX-2 </a:t>
            </a:r>
            <a:r>
              <a:rPr lang="zh-CN" altLang=""/>
              <a:t>是最先进的多</a:t>
            </a:r>
            <a:r>
              <a:rPr lang="" altLang="zh-CN"/>
              <a:t>GPU</a:t>
            </a:r>
            <a:r>
              <a:rPr lang="zh-CN" altLang=""/>
              <a:t>服务器</a:t>
            </a:r>
            <a:endParaRPr lang="zh-CN" altLang="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隐藏</a:t>
            </a:r>
            <a:endParaRPr lang="zh-CN" altLang="en-US"/>
          </a:p>
          <a:p>
            <a:r>
              <a:rPr lang="zh-CN" altLang="en-US"/>
              <a:t>算力：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软件：</a:t>
            </a:r>
            <a:r>
              <a:rPr lang="en-US" altLang="zh-CN"/>
              <a:t>N</a:t>
            </a:r>
            <a:r>
              <a:rPr lang="" altLang="en-US"/>
              <a:t>VIDIA</a:t>
            </a:r>
            <a:r>
              <a:rPr lang="zh-CN" altLang=""/>
              <a:t>的</a:t>
            </a:r>
            <a:r>
              <a:rPr lang="en-US" altLang="zh-CN"/>
              <a:t>NCCL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" altLang="en-US"/>
              <a:t>ber</a:t>
            </a:r>
            <a:r>
              <a:rPr lang="zh-CN" altLang=""/>
              <a:t>的</a:t>
            </a:r>
            <a:r>
              <a:rPr lang="" altLang="zh-CN"/>
              <a:t>horovod</a:t>
            </a:r>
            <a:r>
              <a:rPr lang="zh-CN" altLang=""/>
              <a:t>，</a:t>
            </a:r>
            <a:r>
              <a:rPr lang="" altLang="zh-CN"/>
              <a:t>facebook</a:t>
            </a:r>
            <a:r>
              <a:rPr lang="zh-CN" altLang=""/>
              <a:t>的</a:t>
            </a:r>
            <a:r>
              <a:rPr lang="en-US" altLang="zh-CN"/>
              <a:t>g</a:t>
            </a:r>
            <a:r>
              <a:rPr lang="" altLang="en-US"/>
              <a:t>loo</a:t>
            </a:r>
            <a:r>
              <a:rPr lang="zh-CN" altLang=""/>
              <a:t>，还有百度的</a:t>
            </a:r>
            <a:r>
              <a:rPr lang="en-US" altLang="zh-CN"/>
              <a:t>R</a:t>
            </a:r>
            <a:r>
              <a:rPr lang="" altLang="en-US"/>
              <a:t>ing AllReduce</a:t>
            </a:r>
            <a:r>
              <a:rPr lang="zh-CN" altLang=""/>
              <a:t>。这些都是</a:t>
            </a:r>
            <a:r>
              <a:rPr lang="en-US" altLang="zh-CN"/>
              <a:t>R</a:t>
            </a:r>
            <a:r>
              <a:rPr lang="" altLang="en-US"/>
              <a:t>ing-based collective </a:t>
            </a:r>
            <a:r>
              <a:rPr lang="zh-CN" altLang=""/>
              <a:t>通信协议</a:t>
            </a:r>
            <a:endParaRPr lang="zh-CN" altLang="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ctrTitle"/>
          </p:nvPr>
        </p:nvSpPr>
        <p:spPr>
          <a:xfrm>
            <a:off x="750213" y="2665476"/>
            <a:ext cx="1069157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subTitle" idx="4"/>
          </p:nvPr>
        </p:nvSpPr>
        <p:spPr>
          <a:xfrm>
            <a:off x="2325274" y="4294123"/>
            <a:ext cx="75414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>
            <a:off x="325211" y="70611"/>
            <a:ext cx="11541576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body" idx="1"/>
          </p:nvPr>
        </p:nvSpPr>
        <p:spPr>
          <a:xfrm>
            <a:off x="916939" y="1716532"/>
            <a:ext cx="10358120" cy="206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>
          <a:xfrm>
            <a:off x="11080115" y="6428920"/>
            <a:ext cx="2063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3.jpe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750213" y="2665476"/>
            <a:ext cx="10514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 Light" panose="020F0302020204030204"/>
                <a:cs typeface="Calibri Light" panose="020F0302020204030204"/>
              </a:rPr>
              <a:t>Fast </a:t>
            </a:r>
            <a:r>
              <a:rPr sz="4400" b="0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4400" b="0" spc="-5" dirty="0">
                <a:latin typeface="Calibri Light" panose="020F0302020204030204"/>
                <a:cs typeface="Calibri Light" panose="020F0302020204030204"/>
              </a:rPr>
              <a:t>Generic Collectives </a:t>
            </a:r>
            <a:r>
              <a:rPr sz="4400" b="0" spc="-40" dirty="0">
                <a:latin typeface="Calibri Light" panose="020F0302020204030204"/>
                <a:cs typeface="Calibri Light" panose="020F0302020204030204"/>
              </a:rPr>
              <a:t>for </a:t>
            </a:r>
            <a:r>
              <a:rPr sz="4400" b="0" spc="-10" dirty="0">
                <a:latin typeface="Calibri Light" panose="020F0302020204030204"/>
                <a:cs typeface="Calibri Light" panose="020F0302020204030204"/>
              </a:rPr>
              <a:t>Distributed</a:t>
            </a:r>
            <a:r>
              <a:rPr sz="4400" b="0" spc="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b="0" spc="-5" dirty="0">
                <a:latin typeface="Calibri Light" panose="020F0302020204030204"/>
                <a:cs typeface="Calibri Light" panose="020F0302020204030204"/>
              </a:rPr>
              <a:t>ML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true">
            <a:spLocks noGrp="true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0620" marR="5080" indent="-1137920">
              <a:lnSpc>
                <a:spcPct val="125000"/>
              </a:lnSpc>
              <a:spcBef>
                <a:spcPts val="100"/>
              </a:spcBef>
            </a:pPr>
            <a:r>
              <a:rPr b="1" spc="-5" dirty="0">
                <a:latin typeface="Calibri" panose="020F0502020204030204"/>
                <a:cs typeface="Calibri" panose="020F0502020204030204"/>
              </a:rPr>
              <a:t>Guanhua </a:t>
            </a:r>
            <a:r>
              <a:rPr b="1" spc="-20" dirty="0">
                <a:latin typeface="Calibri" panose="020F0502020204030204"/>
                <a:cs typeface="Calibri" panose="020F0502020204030204"/>
              </a:rPr>
              <a:t>Wang</a:t>
            </a:r>
            <a:r>
              <a:rPr spc="-20" dirty="0"/>
              <a:t>, </a:t>
            </a:r>
            <a:r>
              <a:rPr spc="-15" dirty="0"/>
              <a:t>Shivaram </a:t>
            </a:r>
            <a:r>
              <a:rPr spc="-25" dirty="0"/>
              <a:t>Venkataraman, </a:t>
            </a:r>
            <a:r>
              <a:rPr spc="-5" dirty="0"/>
              <a:t>Amar </a:t>
            </a:r>
            <a:r>
              <a:rPr spc="-10" dirty="0"/>
              <a:t>Phanishayee  </a:t>
            </a:r>
            <a:r>
              <a:rPr spc="-15" dirty="0"/>
              <a:t>Jorgen </a:t>
            </a:r>
            <a:r>
              <a:rPr dirty="0"/>
              <a:t>Thelin, </a:t>
            </a:r>
            <a:r>
              <a:rPr spc="-5" dirty="0"/>
              <a:t>Nikhil </a:t>
            </a:r>
            <a:r>
              <a:rPr dirty="0"/>
              <a:t>R. </a:t>
            </a:r>
            <a:r>
              <a:rPr spc="-35" dirty="0"/>
              <a:t>Devanur, </a:t>
            </a:r>
            <a:r>
              <a:rPr spc="-5" dirty="0"/>
              <a:t>Ion</a:t>
            </a:r>
            <a:r>
              <a:rPr spc="10" dirty="0"/>
              <a:t> </a:t>
            </a:r>
            <a:r>
              <a:rPr spc="-15" dirty="0"/>
              <a:t>Stoica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8740518" y="5877900"/>
            <a:ext cx="2680034" cy="7406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9940" y="5840703"/>
            <a:ext cx="2413033" cy="81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9062" y="5975872"/>
            <a:ext cx="2388080" cy="55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7957" y="1328238"/>
            <a:ext cx="3292121" cy="814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11157902" y="6428920"/>
            <a:ext cx="1282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26335" y="2255276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1"/>
                </a:lnTo>
                <a:lnTo>
                  <a:pt x="0" y="73741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7"/>
                </a:lnTo>
                <a:lnTo>
                  <a:pt x="580102" y="147483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26335" y="2255276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98708" y="1952466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7" y="0"/>
                </a:lnTo>
                <a:lnTo>
                  <a:pt x="523857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8708" y="1952466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936774" y="2048304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23120" y="2048304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09469" y="2037417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13986" y="3057832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1"/>
                </a:lnTo>
                <a:lnTo>
                  <a:pt x="0" y="73741"/>
                </a:lnTo>
                <a:lnTo>
                  <a:pt x="0" y="221225"/>
                </a:lnTo>
                <a:lnTo>
                  <a:pt x="432619" y="221225"/>
                </a:lnTo>
                <a:lnTo>
                  <a:pt x="432619" y="294967"/>
                </a:lnTo>
                <a:lnTo>
                  <a:pt x="580102" y="147483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13986" y="3057832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936774" y="2048304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23120" y="2048304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09469" y="2037417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36774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36774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39548" y="2211034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8"/>
                </a:lnTo>
                <a:lnTo>
                  <a:pt x="580102" y="147485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39548" y="2211034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26332" y="3598604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20" y="0"/>
                </a:moveTo>
                <a:lnTo>
                  <a:pt x="432620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20" y="221226"/>
                </a:lnTo>
                <a:lnTo>
                  <a:pt x="432620" y="294967"/>
                </a:lnTo>
                <a:lnTo>
                  <a:pt x="580102" y="147483"/>
                </a:lnTo>
                <a:lnTo>
                  <a:pt x="43262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26332" y="3598604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8623120" y="2048304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09469" y="2037417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12680" y="2928546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8"/>
                </a:lnTo>
                <a:lnTo>
                  <a:pt x="580102" y="147485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12680" y="2928546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true"/>
          </p:cNvGraphicFramePr>
          <p:nvPr/>
        </p:nvGraphicFramePr>
        <p:xfrm>
          <a:off x="6930424" y="2041954"/>
          <a:ext cx="864869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7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67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1359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8623118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23118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99024" y="2203537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8"/>
                </a:lnTo>
                <a:lnTo>
                  <a:pt x="580102" y="147485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99024" y="2203537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39548" y="3611331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8"/>
                </a:lnTo>
                <a:lnTo>
                  <a:pt x="580102" y="147485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39548" y="3611331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0309469" y="2037417"/>
            <a:ext cx="845819" cy="2694305"/>
          </a:xfrm>
          <a:custGeom>
            <a:avLst/>
            <a:gdLst/>
            <a:ahLst/>
            <a:cxnLst/>
            <a:rect l="l" t="t" r="r" b="b"/>
            <a:pathLst>
              <a:path w="845820" h="2694304">
                <a:moveTo>
                  <a:pt x="0" y="0"/>
                </a:moveTo>
                <a:lnTo>
                  <a:pt x="845574" y="0"/>
                </a:lnTo>
                <a:lnTo>
                  <a:pt x="845574" y="2694150"/>
                </a:lnTo>
                <a:lnTo>
                  <a:pt x="0" y="26941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38486" y="1821577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80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309472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09472" y="2048856"/>
            <a:ext cx="845819" cy="650875"/>
          </a:xfrm>
          <a:custGeom>
            <a:avLst/>
            <a:gdLst/>
            <a:ahLst/>
            <a:cxnLst/>
            <a:rect l="l" t="t" r="r" b="b"/>
            <a:pathLst>
              <a:path w="845820" h="650875">
                <a:moveTo>
                  <a:pt x="0" y="0"/>
                </a:moveTo>
                <a:lnTo>
                  <a:pt x="845571" y="0"/>
                </a:lnTo>
                <a:lnTo>
                  <a:pt x="845571" y="650805"/>
                </a:lnTo>
                <a:lnTo>
                  <a:pt x="0" y="6508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692148" y="290811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8"/>
                </a:lnTo>
                <a:lnTo>
                  <a:pt x="580102" y="147485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692148" y="290811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true"/>
          </p:cNvGraphicFramePr>
          <p:nvPr/>
        </p:nvGraphicFramePr>
        <p:xfrm>
          <a:off x="8611665" y="2041954"/>
          <a:ext cx="88011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1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61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137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true"/>
          </p:cNvGraphicFramePr>
          <p:nvPr/>
        </p:nvGraphicFramePr>
        <p:xfrm>
          <a:off x="6925316" y="2041954"/>
          <a:ext cx="88011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7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64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81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6243012" y="425899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20" y="0"/>
                </a:moveTo>
                <a:lnTo>
                  <a:pt x="432620" y="73741"/>
                </a:lnTo>
                <a:lnTo>
                  <a:pt x="0" y="73741"/>
                </a:lnTo>
                <a:lnTo>
                  <a:pt x="0" y="221226"/>
                </a:lnTo>
                <a:lnTo>
                  <a:pt x="432620" y="221226"/>
                </a:lnTo>
                <a:lnTo>
                  <a:pt x="432620" y="294967"/>
                </a:lnTo>
                <a:lnTo>
                  <a:pt x="580102" y="147483"/>
                </a:lnTo>
                <a:lnTo>
                  <a:pt x="43262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3012" y="425899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6284" y="3563340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1"/>
                </a:lnTo>
                <a:lnTo>
                  <a:pt x="0" y="73741"/>
                </a:lnTo>
                <a:lnTo>
                  <a:pt x="0" y="221225"/>
                </a:lnTo>
                <a:lnTo>
                  <a:pt x="432619" y="221225"/>
                </a:lnTo>
                <a:lnTo>
                  <a:pt x="432619" y="294967"/>
                </a:lnTo>
                <a:lnTo>
                  <a:pt x="580102" y="147483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96284" y="3563340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2627" y="3094230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5" y="0"/>
                </a:lnTo>
                <a:lnTo>
                  <a:pt x="523855" y="258568"/>
                </a:lnTo>
                <a:lnTo>
                  <a:pt x="0" y="258568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38486" y="4475571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18617" y="4237701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19" y="0"/>
                </a:moveTo>
                <a:lnTo>
                  <a:pt x="432619" y="73742"/>
                </a:lnTo>
                <a:lnTo>
                  <a:pt x="0" y="73742"/>
                </a:lnTo>
                <a:lnTo>
                  <a:pt x="0" y="221226"/>
                </a:lnTo>
                <a:lnTo>
                  <a:pt x="432619" y="221226"/>
                </a:lnTo>
                <a:lnTo>
                  <a:pt x="432619" y="294967"/>
                </a:lnTo>
                <a:lnTo>
                  <a:pt x="580102" y="147483"/>
                </a:lnTo>
                <a:lnTo>
                  <a:pt x="4326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18617" y="4237701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true"/>
          </p:cNvGraphicFramePr>
          <p:nvPr/>
        </p:nvGraphicFramePr>
        <p:xfrm>
          <a:off x="10302447" y="2031067"/>
          <a:ext cx="866775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56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50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13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33" name="object 33"/>
          <p:cNvGraphicFramePr>
            <a:graphicFrameLocks noGrp="true"/>
          </p:cNvGraphicFramePr>
          <p:nvPr/>
        </p:nvGraphicFramePr>
        <p:xfrm>
          <a:off x="8611665" y="2041954"/>
          <a:ext cx="88011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1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74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64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93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true"/>
          </p:cNvGraphicFramePr>
          <p:nvPr/>
        </p:nvGraphicFramePr>
        <p:xfrm>
          <a:off x="6925316" y="2041954"/>
          <a:ext cx="880110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7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6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13460" y="423303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432620" y="0"/>
                </a:moveTo>
                <a:lnTo>
                  <a:pt x="432620" y="73741"/>
                </a:lnTo>
                <a:lnTo>
                  <a:pt x="0" y="73741"/>
                </a:lnTo>
                <a:lnTo>
                  <a:pt x="0" y="221226"/>
                </a:lnTo>
                <a:lnTo>
                  <a:pt x="432620" y="221226"/>
                </a:lnTo>
                <a:lnTo>
                  <a:pt x="432620" y="294967"/>
                </a:lnTo>
                <a:lnTo>
                  <a:pt x="580102" y="147483"/>
                </a:lnTo>
                <a:lnTo>
                  <a:pt x="43262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13460" y="4233038"/>
            <a:ext cx="580390" cy="295275"/>
          </a:xfrm>
          <a:custGeom>
            <a:avLst/>
            <a:gdLst/>
            <a:ahLst/>
            <a:cxnLst/>
            <a:rect l="l" t="t" r="r" b="b"/>
            <a:pathLst>
              <a:path w="580390" h="295275">
                <a:moveTo>
                  <a:pt x="0" y="73741"/>
                </a:moveTo>
                <a:lnTo>
                  <a:pt x="432619" y="73741"/>
                </a:lnTo>
                <a:lnTo>
                  <a:pt x="432619" y="0"/>
                </a:lnTo>
                <a:lnTo>
                  <a:pt x="580103" y="147484"/>
                </a:lnTo>
                <a:lnTo>
                  <a:pt x="432619" y="294968"/>
                </a:lnTo>
                <a:lnTo>
                  <a:pt x="432619" y="221226"/>
                </a:lnTo>
                <a:lnTo>
                  <a:pt x="0" y="221226"/>
                </a:lnTo>
                <a:lnTo>
                  <a:pt x="0" y="7374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98709" y="4371559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8709" y="4371559"/>
            <a:ext cx="523875" cy="259079"/>
          </a:xfrm>
          <a:custGeom>
            <a:avLst/>
            <a:gdLst/>
            <a:ahLst/>
            <a:cxnLst/>
            <a:rect l="l" t="t" r="r" b="b"/>
            <a:pathLst>
              <a:path w="523875" h="259079">
                <a:moveTo>
                  <a:pt x="0" y="0"/>
                </a:moveTo>
                <a:lnTo>
                  <a:pt x="523857" y="0"/>
                </a:lnTo>
                <a:lnTo>
                  <a:pt x="523857" y="258569"/>
                </a:lnTo>
                <a:lnTo>
                  <a:pt x="0" y="25856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28" name="object 28"/>
          <p:cNvGraphicFramePr>
            <a:graphicFrameLocks noGrp="true"/>
          </p:cNvGraphicFramePr>
          <p:nvPr/>
        </p:nvGraphicFramePr>
        <p:xfrm>
          <a:off x="6925316" y="2041954"/>
          <a:ext cx="880110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7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6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true"/>
          </p:cNvGraphicFramePr>
          <p:nvPr/>
        </p:nvGraphicFramePr>
        <p:xfrm>
          <a:off x="10302447" y="2031067"/>
          <a:ext cx="866775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56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65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65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700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true"/>
          </p:cNvGraphicFramePr>
          <p:nvPr/>
        </p:nvGraphicFramePr>
        <p:xfrm>
          <a:off x="8610510" y="2041954"/>
          <a:ext cx="883919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1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74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7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72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857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Ring-based </a:t>
            </a:r>
            <a:r>
              <a:rPr sz="4400" spc="-10" dirty="0"/>
              <a:t>collectives </a:t>
            </a:r>
            <a:r>
              <a:rPr sz="4400" spc="5" dirty="0"/>
              <a:t>(e.g.</a:t>
            </a:r>
            <a:r>
              <a:rPr sz="4400" spc="-5" dirty="0"/>
              <a:t> </a:t>
            </a:r>
            <a:r>
              <a:rPr sz="4400" spc="-20" dirty="0"/>
              <a:t>Broadcast)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1033052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0297" y="2153264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4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738949" y="2309876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7"/>
                </a:lnTo>
                <a:lnTo>
                  <a:pt x="0" y="532578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10" y="574040"/>
                </a:lnTo>
                <a:lnTo>
                  <a:pt x="786580" y="532578"/>
                </a:lnTo>
                <a:lnTo>
                  <a:pt x="786580" y="106517"/>
                </a:lnTo>
                <a:lnTo>
                  <a:pt x="778210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0297" y="3746089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2738949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680063" y="0"/>
                </a:moveTo>
                <a:lnTo>
                  <a:pt x="106517" y="0"/>
                </a:lnTo>
                <a:lnTo>
                  <a:pt x="65056" y="8370"/>
                </a:lnTo>
                <a:lnTo>
                  <a:pt x="31198" y="31198"/>
                </a:lnTo>
                <a:lnTo>
                  <a:pt x="8370" y="65056"/>
                </a:lnTo>
                <a:lnTo>
                  <a:pt x="0" y="106518"/>
                </a:lnTo>
                <a:lnTo>
                  <a:pt x="0" y="532579"/>
                </a:lnTo>
                <a:lnTo>
                  <a:pt x="8370" y="574040"/>
                </a:lnTo>
                <a:lnTo>
                  <a:pt x="31198" y="607898"/>
                </a:lnTo>
                <a:lnTo>
                  <a:pt x="65056" y="630726"/>
                </a:lnTo>
                <a:lnTo>
                  <a:pt x="106517" y="639097"/>
                </a:lnTo>
                <a:lnTo>
                  <a:pt x="680063" y="639097"/>
                </a:lnTo>
                <a:lnTo>
                  <a:pt x="721524" y="630726"/>
                </a:lnTo>
                <a:lnTo>
                  <a:pt x="755382" y="607898"/>
                </a:lnTo>
                <a:lnTo>
                  <a:pt x="778209" y="574040"/>
                </a:lnTo>
                <a:lnTo>
                  <a:pt x="786580" y="532579"/>
                </a:lnTo>
                <a:lnTo>
                  <a:pt x="786580" y="106518"/>
                </a:lnTo>
                <a:lnTo>
                  <a:pt x="778209" y="65056"/>
                </a:lnTo>
                <a:lnTo>
                  <a:pt x="755382" y="31198"/>
                </a:lnTo>
                <a:lnTo>
                  <a:pt x="721524" y="8370"/>
                </a:lnTo>
                <a:lnTo>
                  <a:pt x="68006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399" y="3746088"/>
            <a:ext cx="786765" cy="639445"/>
          </a:xfrm>
          <a:custGeom>
            <a:avLst/>
            <a:gdLst/>
            <a:ahLst/>
            <a:cxnLst/>
            <a:rect l="l" t="t" r="r" b="b"/>
            <a:pathLst>
              <a:path w="786764" h="639445">
                <a:moveTo>
                  <a:pt x="0" y="106518"/>
                </a:moveTo>
                <a:lnTo>
                  <a:pt x="8370" y="65056"/>
                </a:lnTo>
                <a:lnTo>
                  <a:pt x="31198" y="31198"/>
                </a:lnTo>
                <a:lnTo>
                  <a:pt x="65056" y="8370"/>
                </a:lnTo>
                <a:lnTo>
                  <a:pt x="106517" y="0"/>
                </a:lnTo>
                <a:lnTo>
                  <a:pt x="680063" y="0"/>
                </a:lnTo>
                <a:lnTo>
                  <a:pt x="721524" y="8370"/>
                </a:lnTo>
                <a:lnTo>
                  <a:pt x="755382" y="31198"/>
                </a:lnTo>
                <a:lnTo>
                  <a:pt x="778210" y="65056"/>
                </a:lnTo>
                <a:lnTo>
                  <a:pt x="786581" y="106518"/>
                </a:lnTo>
                <a:lnTo>
                  <a:pt x="786581" y="532579"/>
                </a:lnTo>
                <a:lnTo>
                  <a:pt x="778210" y="574040"/>
                </a:lnTo>
                <a:lnTo>
                  <a:pt x="755382" y="607898"/>
                </a:lnTo>
                <a:lnTo>
                  <a:pt x="721524" y="630726"/>
                </a:lnTo>
                <a:lnTo>
                  <a:pt x="680063" y="639097"/>
                </a:lnTo>
                <a:lnTo>
                  <a:pt x="106517" y="639097"/>
                </a:lnTo>
                <a:lnTo>
                  <a:pt x="65056" y="630726"/>
                </a:lnTo>
                <a:lnTo>
                  <a:pt x="31198" y="607898"/>
                </a:lnTo>
                <a:lnTo>
                  <a:pt x="8370" y="574040"/>
                </a:lnTo>
                <a:lnTo>
                  <a:pt x="0" y="532579"/>
                </a:lnTo>
                <a:lnTo>
                  <a:pt x="0" y="10651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1033051" y="390397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0980" y="2415664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805016" y="0"/>
                </a:moveTo>
                <a:lnTo>
                  <a:pt x="805016" y="114300"/>
                </a:lnTo>
                <a:lnTo>
                  <a:pt x="881216" y="76200"/>
                </a:lnTo>
                <a:lnTo>
                  <a:pt x="824066" y="76200"/>
                </a:lnTo>
                <a:lnTo>
                  <a:pt x="824066" y="38100"/>
                </a:lnTo>
                <a:lnTo>
                  <a:pt x="881216" y="38100"/>
                </a:lnTo>
                <a:lnTo>
                  <a:pt x="805016" y="0"/>
                </a:lnTo>
                <a:close/>
              </a:path>
              <a:path w="919480" h="114300">
                <a:moveTo>
                  <a:pt x="8050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5016" y="76200"/>
                </a:lnTo>
                <a:lnTo>
                  <a:pt x="805016" y="38100"/>
                </a:lnTo>
                <a:close/>
              </a:path>
              <a:path w="919480" h="114300">
                <a:moveTo>
                  <a:pt x="881216" y="38100"/>
                </a:moveTo>
                <a:lnTo>
                  <a:pt x="824066" y="38100"/>
                </a:lnTo>
                <a:lnTo>
                  <a:pt x="824066" y="76200"/>
                </a:lnTo>
                <a:lnTo>
                  <a:pt x="881216" y="76200"/>
                </a:lnTo>
                <a:lnTo>
                  <a:pt x="919316" y="57150"/>
                </a:lnTo>
                <a:lnTo>
                  <a:pt x="881216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6439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38099" y="839428"/>
                </a:moveTo>
                <a:lnTo>
                  <a:pt x="0" y="839428"/>
                </a:lnTo>
                <a:lnTo>
                  <a:pt x="57150" y="953728"/>
                </a:lnTo>
                <a:lnTo>
                  <a:pt x="104775" y="858478"/>
                </a:lnTo>
                <a:lnTo>
                  <a:pt x="38100" y="858478"/>
                </a:lnTo>
                <a:lnTo>
                  <a:pt x="38099" y="839428"/>
                </a:lnTo>
                <a:close/>
              </a:path>
              <a:path w="114300" h="953770">
                <a:moveTo>
                  <a:pt x="76198" y="0"/>
                </a:moveTo>
                <a:lnTo>
                  <a:pt x="38098" y="0"/>
                </a:lnTo>
                <a:lnTo>
                  <a:pt x="38100" y="858478"/>
                </a:lnTo>
                <a:lnTo>
                  <a:pt x="76200" y="858478"/>
                </a:lnTo>
                <a:lnTo>
                  <a:pt x="76198" y="0"/>
                </a:lnTo>
                <a:close/>
              </a:path>
              <a:path w="114300" h="953770">
                <a:moveTo>
                  <a:pt x="114300" y="839428"/>
                </a:moveTo>
                <a:lnTo>
                  <a:pt x="76199" y="839428"/>
                </a:lnTo>
                <a:lnTo>
                  <a:pt x="76200" y="858478"/>
                </a:lnTo>
                <a:lnTo>
                  <a:pt x="104775" y="858478"/>
                </a:lnTo>
                <a:lnTo>
                  <a:pt x="114300" y="83942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0979" y="4008488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200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919480" h="114300">
                <a:moveTo>
                  <a:pt x="114300" y="38100"/>
                </a:moveTo>
                <a:lnTo>
                  <a:pt x="114300" y="76200"/>
                </a:lnTo>
                <a:lnTo>
                  <a:pt x="919317" y="76201"/>
                </a:lnTo>
                <a:lnTo>
                  <a:pt x="919317" y="38101"/>
                </a:lnTo>
                <a:lnTo>
                  <a:pt x="114300" y="38100"/>
                </a:lnTo>
                <a:close/>
              </a:path>
              <a:path w="919480" h="114300">
                <a:moveTo>
                  <a:pt x="95250" y="38099"/>
                </a:moveTo>
                <a:lnTo>
                  <a:pt x="95250" y="76199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099"/>
                </a:lnTo>
                <a:close/>
              </a:path>
              <a:path w="919480" h="114300">
                <a:moveTo>
                  <a:pt x="114300" y="38099"/>
                </a:moveTo>
                <a:lnTo>
                  <a:pt x="95250" y="38099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0540" y="2792361"/>
            <a:ext cx="114300" cy="953769"/>
          </a:xfrm>
          <a:custGeom>
            <a:avLst/>
            <a:gdLst/>
            <a:ahLst/>
            <a:cxnLst/>
            <a:rect l="l" t="t" r="r" b="b"/>
            <a:pathLst>
              <a:path w="114300" h="953770">
                <a:moveTo>
                  <a:pt x="76200" y="95250"/>
                </a:moveTo>
                <a:lnTo>
                  <a:pt x="38100" y="95250"/>
                </a:lnTo>
                <a:lnTo>
                  <a:pt x="38098" y="953726"/>
                </a:lnTo>
                <a:lnTo>
                  <a:pt x="76198" y="953726"/>
                </a:lnTo>
                <a:lnTo>
                  <a:pt x="76200" y="95250"/>
                </a:lnTo>
                <a:close/>
              </a:path>
              <a:path w="114300" h="9537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537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true"/>
          </p:cNvGraphicFramePr>
          <p:nvPr/>
        </p:nvGraphicFramePr>
        <p:xfrm>
          <a:off x="5238515" y="2031386"/>
          <a:ext cx="881380" cy="270700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72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0" name="object 20"/>
          <p:cNvSpPr txBox="true"/>
          <p:nvPr/>
        </p:nvSpPr>
        <p:spPr>
          <a:xfrm>
            <a:off x="1659274" y="562000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Topology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5388159" y="158140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604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	G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true"/>
          <p:nvPr/>
        </p:nvSpPr>
        <p:spPr>
          <a:xfrm>
            <a:off x="10400154" y="1572259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true"/>
          <p:nvPr/>
        </p:nvSpPr>
        <p:spPr>
          <a:xfrm>
            <a:off x="6993275" y="5620003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Broadcast (from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GPU0)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4" name="object 24"/>
          <p:cNvGraphicFramePr>
            <a:graphicFrameLocks noGrp="true"/>
          </p:cNvGraphicFramePr>
          <p:nvPr/>
        </p:nvGraphicFramePr>
        <p:xfrm>
          <a:off x="6925316" y="2041954"/>
          <a:ext cx="880110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7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8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66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true"/>
          </p:cNvGraphicFramePr>
          <p:nvPr/>
        </p:nvGraphicFramePr>
        <p:xfrm>
          <a:off x="8610510" y="2041954"/>
          <a:ext cx="883919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61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74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77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72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true"/>
          </p:cNvGraphicFramePr>
          <p:nvPr/>
        </p:nvGraphicFramePr>
        <p:xfrm>
          <a:off x="10296856" y="2031067"/>
          <a:ext cx="883919" cy="269938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845819"/>
              </a:tblGrid>
              <a:tr h="656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28575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665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</a:tr>
              <a:tr h="682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2F528F"/>
                      </a:solidFill>
                      <a:prstDash val="solid"/>
                    </a:lnL>
                    <a:lnR w="1905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75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F528F"/>
                      </a:solidFill>
                      <a:prstDash val="solid"/>
                    </a:lnL>
                    <a:lnR w="28575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2F528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717" y="205739"/>
            <a:ext cx="582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State </a:t>
            </a:r>
            <a:r>
              <a:rPr sz="4400" dirty="0"/>
              <a:t>of the </a:t>
            </a:r>
            <a:r>
              <a:rPr sz="4400" spc="-5" dirty="0"/>
              <a:t>art</a:t>
            </a:r>
            <a:r>
              <a:rPr sz="4400" spc="-20" dirty="0"/>
              <a:t> </a:t>
            </a:r>
            <a:r>
              <a:rPr sz="4400" spc="-15" dirty="0"/>
              <a:t>(software)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92156" y="1438719"/>
            <a:ext cx="1958376" cy="19559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2093" y="3824686"/>
            <a:ext cx="1471849" cy="1084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9219" y="3825080"/>
            <a:ext cx="1185075" cy="118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05675" y="1818780"/>
            <a:ext cx="1740448" cy="889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82918" y="3444876"/>
            <a:ext cx="1945481" cy="1945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0400" y="1279127"/>
            <a:ext cx="0" cy="3859529"/>
          </a:xfrm>
          <a:custGeom>
            <a:avLst/>
            <a:gdLst/>
            <a:ahLst/>
            <a:cxnLst/>
            <a:rect l="l" t="t" r="r" b="b"/>
            <a:pathLst>
              <a:path h="3859529">
                <a:moveTo>
                  <a:pt x="0" y="0"/>
                </a:moveTo>
                <a:lnTo>
                  <a:pt x="1" y="3859215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797" y="1279127"/>
            <a:ext cx="0" cy="3859529"/>
          </a:xfrm>
          <a:custGeom>
            <a:avLst/>
            <a:gdLst/>
            <a:ahLst/>
            <a:cxnLst/>
            <a:rect l="l" t="t" r="r" b="b"/>
            <a:pathLst>
              <a:path h="3859529">
                <a:moveTo>
                  <a:pt x="0" y="0"/>
                </a:moveTo>
                <a:lnTo>
                  <a:pt x="1" y="3859215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true"/>
          <p:nvPr/>
        </p:nvSpPr>
        <p:spPr>
          <a:xfrm>
            <a:off x="3282119" y="5854700"/>
            <a:ext cx="584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72C4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-based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collective communication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protocols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true"/>
          <p:nvPr/>
        </p:nvSpPr>
        <p:spPr>
          <a:xfrm>
            <a:off x="273974" y="1880108"/>
            <a:ext cx="3923029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 panose="020F0502020204030204"/>
                <a:cs typeface="Calibri" panose="020F0502020204030204"/>
              </a:rPr>
              <a:t>NCCL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(Nvidia Collective Communication Library)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1336611" y="2271267"/>
            <a:ext cx="9518650" cy="172656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4300"/>
              </a:lnSpc>
              <a:spcBef>
                <a:spcPts val="660"/>
              </a:spcBef>
            </a:pPr>
            <a:r>
              <a:rPr dirty="0"/>
              <a:t>Can </a:t>
            </a:r>
            <a:r>
              <a:rPr spc="-5" dirty="0"/>
              <a:t>these </a:t>
            </a:r>
            <a:r>
              <a:rPr spc="-25" dirty="0"/>
              <a:t>hardware </a:t>
            </a:r>
            <a:r>
              <a:rPr dirty="0"/>
              <a:t>&amp; </a:t>
            </a:r>
            <a:r>
              <a:rPr spc="-15" dirty="0"/>
              <a:t>software</a:t>
            </a:r>
            <a:r>
              <a:rPr spc="-60" dirty="0"/>
              <a:t> </a:t>
            </a:r>
            <a:r>
              <a:rPr spc="-20" dirty="0"/>
              <a:t>improvements  </a:t>
            </a:r>
            <a:r>
              <a:rPr spc="-15" dirty="0"/>
              <a:t>alleviate communication</a:t>
            </a:r>
            <a:r>
              <a:rPr spc="-10" dirty="0"/>
              <a:t> bottleneck</a:t>
            </a:r>
            <a:endParaRPr spc="-10" dirty="0"/>
          </a:p>
          <a:p>
            <a:pPr algn="ctr">
              <a:lnSpc>
                <a:spcPts val="4230"/>
              </a:lnSpc>
            </a:pPr>
            <a:r>
              <a:rPr dirty="0"/>
              <a:t>in </a:t>
            </a:r>
            <a:r>
              <a:rPr spc="-15" dirty="0"/>
              <a:t>data-parallel</a:t>
            </a:r>
            <a:r>
              <a:rPr spc="-25" dirty="0"/>
              <a:t> </a:t>
            </a:r>
            <a:r>
              <a:rPr spc="-15" dirty="0"/>
              <a:t>training?</a:t>
            </a:r>
            <a:endParaRPr spc="-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true"/>
          <p:nvPr/>
        </p:nvSpPr>
        <p:spPr>
          <a:xfrm>
            <a:off x="1336608" y="1734819"/>
            <a:ext cx="9518650" cy="29032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065" marR="5080" algn="ctr">
              <a:lnSpc>
                <a:spcPts val="4300"/>
              </a:lnSpc>
              <a:spcBef>
                <a:spcPts val="660"/>
              </a:spcBef>
            </a:pPr>
            <a:r>
              <a:rPr sz="4000" b="0" dirty="0">
                <a:latin typeface="Calibri Light" panose="020F0302020204030204"/>
                <a:cs typeface="Calibri Light" panose="020F0302020204030204"/>
              </a:rPr>
              <a:t>Can </a:t>
            </a:r>
            <a:r>
              <a:rPr sz="4000" b="0" spc="-5" dirty="0">
                <a:latin typeface="Calibri Light" panose="020F0302020204030204"/>
                <a:cs typeface="Calibri Light" panose="020F0302020204030204"/>
              </a:rPr>
              <a:t>these </a:t>
            </a:r>
            <a:r>
              <a:rPr sz="4000" b="0" spc="-25" dirty="0">
                <a:latin typeface="Calibri Light" panose="020F0302020204030204"/>
                <a:cs typeface="Calibri Light" panose="020F0302020204030204"/>
              </a:rPr>
              <a:t>hardware </a:t>
            </a:r>
            <a:r>
              <a:rPr sz="4000" b="0" dirty="0">
                <a:latin typeface="Calibri Light" panose="020F0302020204030204"/>
                <a:cs typeface="Calibri Light" panose="020F0302020204030204"/>
              </a:rPr>
              <a:t>&amp;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software </a:t>
            </a:r>
            <a:r>
              <a:rPr sz="4000" b="0" spc="-20" dirty="0">
                <a:latin typeface="Calibri Light" panose="020F0302020204030204"/>
                <a:cs typeface="Calibri Light" panose="020F0302020204030204"/>
              </a:rPr>
              <a:t>improvements 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alleviate communication</a:t>
            </a:r>
            <a:r>
              <a:rPr sz="4000" b="0" spc="-10" dirty="0">
                <a:latin typeface="Calibri Light" panose="020F0302020204030204"/>
                <a:cs typeface="Calibri Light" panose="020F0302020204030204"/>
              </a:rPr>
              <a:t> bottleneck</a:t>
            </a:r>
            <a:endParaRPr sz="4000">
              <a:latin typeface="Calibri Light" panose="020F0302020204030204"/>
              <a:cs typeface="Calibri Light" panose="020F0302020204030204"/>
            </a:endParaRPr>
          </a:p>
          <a:p>
            <a:pPr algn="ctr">
              <a:lnSpc>
                <a:spcPts val="4230"/>
              </a:lnSpc>
            </a:pPr>
            <a:r>
              <a:rPr sz="4000" b="0" dirty="0">
                <a:latin typeface="Calibri Light" panose="020F0302020204030204"/>
                <a:cs typeface="Calibri Light" panose="020F0302020204030204"/>
              </a:rPr>
              <a:t>in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data-parallel</a:t>
            </a:r>
            <a:r>
              <a:rPr sz="4000" b="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training?</a:t>
            </a:r>
            <a:endParaRPr sz="40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R="46355" algn="ctr">
              <a:lnSpc>
                <a:spcPct val="100000"/>
              </a:lnSpc>
            </a:pPr>
            <a:r>
              <a:rPr sz="4000" b="1" spc="-5" dirty="0">
                <a:latin typeface="Calibri" panose="020F0502020204030204"/>
                <a:cs typeface="Calibri" panose="020F0502020204030204"/>
              </a:rPr>
              <a:t>Not</a:t>
            </a:r>
            <a:r>
              <a:rPr sz="4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5" dirty="0">
                <a:latin typeface="Calibri" panose="020F0502020204030204"/>
                <a:cs typeface="Calibri" panose="020F0502020204030204"/>
              </a:rPr>
              <a:t>Really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9299" y="4209177"/>
            <a:ext cx="2285999" cy="1828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86055" y="214883"/>
            <a:ext cx="1203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DNNs empower </a:t>
            </a:r>
            <a:r>
              <a:rPr sz="3200" spc="-20" dirty="0"/>
              <a:t>state-of-the-art </a:t>
            </a:r>
            <a:r>
              <a:rPr sz="3200" spc="-10" dirty="0"/>
              <a:t>results </a:t>
            </a:r>
            <a:r>
              <a:rPr sz="3200" spc="-15" dirty="0"/>
              <a:t>across many </a:t>
            </a:r>
            <a:r>
              <a:rPr sz="3200" spc="-25" dirty="0"/>
              <a:t>different</a:t>
            </a:r>
            <a:r>
              <a:rPr sz="3200" spc="100" dirty="0"/>
              <a:t> </a:t>
            </a:r>
            <a:r>
              <a:rPr sz="3200" spc="-5" dirty="0"/>
              <a:t>applications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996609" y="1045028"/>
            <a:ext cx="1318397" cy="1435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5083" y="1045028"/>
            <a:ext cx="1692739" cy="1430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true"/>
          <p:nvPr/>
        </p:nvSpPr>
        <p:spPr>
          <a:xfrm>
            <a:off x="1928954" y="2785364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Image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Classification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6609" y="3909161"/>
            <a:ext cx="2418735" cy="1058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1956757" y="6211315"/>
            <a:ext cx="1850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Speech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Recognition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1250" y="3902086"/>
            <a:ext cx="3592988" cy="2020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87364" y="1045028"/>
            <a:ext cx="3241662" cy="1909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8548169" y="6189979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Game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Playing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true"/>
          <p:nvPr/>
        </p:nvSpPr>
        <p:spPr>
          <a:xfrm>
            <a:off x="11157902" y="6428920"/>
            <a:ext cx="1282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/>
          <p:nvPr/>
        </p:nvSpPr>
        <p:spPr>
          <a:xfrm>
            <a:off x="8464307" y="2785364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Robot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Control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4560"/>
              </a:lnSpc>
              <a:spcBef>
                <a:spcPts val="100"/>
              </a:spcBef>
            </a:pPr>
            <a:r>
              <a:rPr spc="-5" dirty="0"/>
              <a:t>High </a:t>
            </a:r>
            <a:r>
              <a:rPr spc="-15" dirty="0"/>
              <a:t>communication </a:t>
            </a:r>
            <a:r>
              <a:rPr spc="-10" dirty="0"/>
              <a:t>overheads </a:t>
            </a:r>
            <a:r>
              <a:rPr spc="-20" dirty="0"/>
              <a:t>even</a:t>
            </a:r>
            <a:r>
              <a:rPr spc="-15" dirty="0"/>
              <a:t> </a:t>
            </a:r>
            <a:r>
              <a:rPr spc="-5" dirty="0"/>
              <a:t>with</a:t>
            </a:r>
            <a:endParaRPr spc="-5" dirty="0"/>
          </a:p>
          <a:p>
            <a:pPr marL="226695">
              <a:lnSpc>
                <a:spcPts val="4560"/>
              </a:lnSpc>
            </a:pPr>
            <a:r>
              <a:rPr spc="-25" dirty="0"/>
              <a:t>state-of-the-art hardware </a:t>
            </a:r>
            <a:r>
              <a:rPr spc="-5" dirty="0"/>
              <a:t>(NVLink) </a:t>
            </a:r>
            <a:r>
              <a:rPr dirty="0"/>
              <a:t>and </a:t>
            </a:r>
            <a:r>
              <a:rPr spc="-15" dirty="0"/>
              <a:t>software</a:t>
            </a:r>
            <a:r>
              <a:rPr spc="40" dirty="0"/>
              <a:t> </a:t>
            </a:r>
            <a:r>
              <a:rPr spc="-5" dirty="0"/>
              <a:t>(NCCL)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918754" y="2027485"/>
            <a:ext cx="4498350" cy="263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true"/>
          <p:nvPr/>
        </p:nvSpPr>
        <p:spPr>
          <a:xfrm>
            <a:off x="725694" y="5034788"/>
            <a:ext cx="4019550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  <a:spcBef>
                <a:spcPts val="8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Cross-GPU communication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measured as 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percentage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epoch time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running  within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8-GPU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DGX-1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box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6381" y="2502039"/>
            <a:ext cx="513080" cy="2140585"/>
          </a:xfrm>
          <a:custGeom>
            <a:avLst/>
            <a:gdLst/>
            <a:ahLst/>
            <a:cxnLst/>
            <a:rect l="l" t="t" r="r" b="b"/>
            <a:pathLst>
              <a:path w="513080" h="2140585">
                <a:moveTo>
                  <a:pt x="0" y="0"/>
                </a:moveTo>
                <a:lnTo>
                  <a:pt x="512466" y="0"/>
                </a:lnTo>
                <a:lnTo>
                  <a:pt x="512466" y="2140297"/>
                </a:lnTo>
                <a:lnTo>
                  <a:pt x="0" y="21402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7028" y="2421651"/>
            <a:ext cx="2114550" cy="2140585"/>
          </a:xfrm>
          <a:custGeom>
            <a:avLst/>
            <a:gdLst/>
            <a:ahLst/>
            <a:cxnLst/>
            <a:rect l="l" t="t" r="r" b="b"/>
            <a:pathLst>
              <a:path w="2114550" h="2140585">
                <a:moveTo>
                  <a:pt x="0" y="0"/>
                </a:moveTo>
                <a:lnTo>
                  <a:pt x="2114341" y="0"/>
                </a:lnTo>
                <a:lnTo>
                  <a:pt x="2114341" y="2140296"/>
                </a:lnTo>
                <a:lnTo>
                  <a:pt x="0" y="2140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31163" y="4830679"/>
            <a:ext cx="4923155" cy="848360"/>
          </a:xfrm>
          <a:custGeom>
            <a:avLst/>
            <a:gdLst/>
            <a:ahLst/>
            <a:cxnLst/>
            <a:rect l="l" t="t" r="r" b="b"/>
            <a:pathLst>
              <a:path w="4923155" h="848360">
                <a:moveTo>
                  <a:pt x="0" y="141295"/>
                </a:moveTo>
                <a:lnTo>
                  <a:pt x="7203" y="96634"/>
                </a:lnTo>
                <a:lnTo>
                  <a:pt x="27261" y="57848"/>
                </a:lnTo>
                <a:lnTo>
                  <a:pt x="57847" y="27261"/>
                </a:lnTo>
                <a:lnTo>
                  <a:pt x="96634" y="7203"/>
                </a:lnTo>
                <a:lnTo>
                  <a:pt x="141294" y="0"/>
                </a:lnTo>
                <a:lnTo>
                  <a:pt x="4781342" y="0"/>
                </a:lnTo>
                <a:lnTo>
                  <a:pt x="4826001" y="7203"/>
                </a:lnTo>
                <a:lnTo>
                  <a:pt x="4864788" y="27261"/>
                </a:lnTo>
                <a:lnTo>
                  <a:pt x="4895374" y="57848"/>
                </a:lnTo>
                <a:lnTo>
                  <a:pt x="4915432" y="96634"/>
                </a:lnTo>
                <a:lnTo>
                  <a:pt x="4922636" y="141295"/>
                </a:lnTo>
                <a:lnTo>
                  <a:pt x="4922636" y="706448"/>
                </a:lnTo>
                <a:lnTo>
                  <a:pt x="4915432" y="751109"/>
                </a:lnTo>
                <a:lnTo>
                  <a:pt x="4895374" y="789895"/>
                </a:lnTo>
                <a:lnTo>
                  <a:pt x="4864788" y="820482"/>
                </a:lnTo>
                <a:lnTo>
                  <a:pt x="4826001" y="840540"/>
                </a:lnTo>
                <a:lnTo>
                  <a:pt x="4781342" y="847744"/>
                </a:lnTo>
                <a:lnTo>
                  <a:pt x="141294" y="847744"/>
                </a:lnTo>
                <a:lnTo>
                  <a:pt x="96634" y="840540"/>
                </a:lnTo>
                <a:lnTo>
                  <a:pt x="57847" y="820482"/>
                </a:lnTo>
                <a:lnTo>
                  <a:pt x="27261" y="789895"/>
                </a:lnTo>
                <a:lnTo>
                  <a:pt x="7203" y="751109"/>
                </a:lnTo>
                <a:lnTo>
                  <a:pt x="0" y="706448"/>
                </a:lnTo>
                <a:lnTo>
                  <a:pt x="0" y="1412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6923664" y="4851907"/>
            <a:ext cx="393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 indent="-4559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There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many different </a:t>
            </a:r>
            <a:r>
              <a:rPr sz="2400" dirty="0">
                <a:latin typeface="Calibri" panose="020F0502020204030204"/>
                <a:cs typeface="Calibri" panose="020F0502020204030204"/>
              </a:rPr>
              <a:t>4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GPU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allocations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server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7029" y="4445584"/>
            <a:ext cx="4107815" cy="828040"/>
          </a:xfrm>
          <a:custGeom>
            <a:avLst/>
            <a:gdLst/>
            <a:ahLst/>
            <a:cxnLst/>
            <a:rect l="l" t="t" r="r" b="b"/>
            <a:pathLst>
              <a:path w="4107815" h="828039">
                <a:moveTo>
                  <a:pt x="115850" y="37439"/>
                </a:moveTo>
                <a:lnTo>
                  <a:pt x="108790" y="74879"/>
                </a:lnTo>
                <a:lnTo>
                  <a:pt x="4100603" y="827686"/>
                </a:lnTo>
                <a:lnTo>
                  <a:pt x="4107663" y="790247"/>
                </a:lnTo>
                <a:lnTo>
                  <a:pt x="115850" y="37439"/>
                </a:lnTo>
                <a:close/>
              </a:path>
              <a:path w="4107815" h="828039">
                <a:moveTo>
                  <a:pt x="122910" y="0"/>
                </a:moveTo>
                <a:lnTo>
                  <a:pt x="0" y="34977"/>
                </a:lnTo>
                <a:lnTo>
                  <a:pt x="101729" y="112320"/>
                </a:lnTo>
                <a:lnTo>
                  <a:pt x="108790" y="74879"/>
                </a:lnTo>
                <a:lnTo>
                  <a:pt x="90068" y="71348"/>
                </a:lnTo>
                <a:lnTo>
                  <a:pt x="97129" y="33909"/>
                </a:lnTo>
                <a:lnTo>
                  <a:pt x="116516" y="33909"/>
                </a:lnTo>
                <a:lnTo>
                  <a:pt x="122910" y="0"/>
                </a:lnTo>
                <a:close/>
              </a:path>
              <a:path w="4107815" h="828039">
                <a:moveTo>
                  <a:pt x="97129" y="33909"/>
                </a:moveTo>
                <a:lnTo>
                  <a:pt x="90068" y="71348"/>
                </a:lnTo>
                <a:lnTo>
                  <a:pt x="108790" y="74879"/>
                </a:lnTo>
                <a:lnTo>
                  <a:pt x="115850" y="37439"/>
                </a:lnTo>
                <a:lnTo>
                  <a:pt x="97129" y="33909"/>
                </a:lnTo>
                <a:close/>
              </a:path>
              <a:path w="4107815" h="828039">
                <a:moveTo>
                  <a:pt x="116516" y="33909"/>
                </a:moveTo>
                <a:lnTo>
                  <a:pt x="97129" y="33909"/>
                </a:lnTo>
                <a:lnTo>
                  <a:pt x="115850" y="37439"/>
                </a:lnTo>
                <a:lnTo>
                  <a:pt x="116516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73220" y="1885946"/>
            <a:ext cx="1684020" cy="396240"/>
          </a:xfrm>
          <a:custGeom>
            <a:avLst/>
            <a:gdLst/>
            <a:ahLst/>
            <a:cxnLst/>
            <a:rect l="l" t="t" r="r" b="b"/>
            <a:pathLst>
              <a:path w="1684020" h="396239">
                <a:moveTo>
                  <a:pt x="0" y="0"/>
                </a:moveTo>
                <a:lnTo>
                  <a:pt x="1683506" y="0"/>
                </a:lnTo>
                <a:lnTo>
                  <a:pt x="1683506" y="396067"/>
                </a:lnTo>
                <a:lnTo>
                  <a:pt x="0" y="396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754" y="2027485"/>
            <a:ext cx="4498350" cy="263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73693" y="2249011"/>
            <a:ext cx="5643880" cy="1356995"/>
          </a:xfrm>
          <a:custGeom>
            <a:avLst/>
            <a:gdLst/>
            <a:ahLst/>
            <a:cxnLst/>
            <a:rect l="l" t="t" r="r" b="b"/>
            <a:pathLst>
              <a:path w="5643880" h="1356995">
                <a:moveTo>
                  <a:pt x="5417790" y="0"/>
                </a:moveTo>
                <a:lnTo>
                  <a:pt x="226094" y="0"/>
                </a:lnTo>
                <a:lnTo>
                  <a:pt x="180528" y="4593"/>
                </a:lnTo>
                <a:lnTo>
                  <a:pt x="138087" y="17767"/>
                </a:lnTo>
                <a:lnTo>
                  <a:pt x="99682" y="38613"/>
                </a:lnTo>
                <a:lnTo>
                  <a:pt x="66221" y="66222"/>
                </a:lnTo>
                <a:lnTo>
                  <a:pt x="38613" y="99683"/>
                </a:lnTo>
                <a:lnTo>
                  <a:pt x="17767" y="138089"/>
                </a:lnTo>
                <a:lnTo>
                  <a:pt x="4593" y="180530"/>
                </a:lnTo>
                <a:lnTo>
                  <a:pt x="0" y="226096"/>
                </a:lnTo>
                <a:lnTo>
                  <a:pt x="0" y="1130453"/>
                </a:lnTo>
                <a:lnTo>
                  <a:pt x="4593" y="1176019"/>
                </a:lnTo>
                <a:lnTo>
                  <a:pt x="17767" y="1218460"/>
                </a:lnTo>
                <a:lnTo>
                  <a:pt x="38613" y="1256865"/>
                </a:lnTo>
                <a:lnTo>
                  <a:pt x="66221" y="1290327"/>
                </a:lnTo>
                <a:lnTo>
                  <a:pt x="99682" y="1317935"/>
                </a:lnTo>
                <a:lnTo>
                  <a:pt x="138087" y="1338781"/>
                </a:lnTo>
                <a:lnTo>
                  <a:pt x="180528" y="1351955"/>
                </a:lnTo>
                <a:lnTo>
                  <a:pt x="226094" y="1356549"/>
                </a:lnTo>
                <a:lnTo>
                  <a:pt x="5417790" y="1356549"/>
                </a:lnTo>
                <a:lnTo>
                  <a:pt x="5463356" y="1351955"/>
                </a:lnTo>
                <a:lnTo>
                  <a:pt x="5505797" y="1338781"/>
                </a:lnTo>
                <a:lnTo>
                  <a:pt x="5544202" y="1317935"/>
                </a:lnTo>
                <a:lnTo>
                  <a:pt x="5577664" y="1290327"/>
                </a:lnTo>
                <a:lnTo>
                  <a:pt x="5605272" y="1256865"/>
                </a:lnTo>
                <a:lnTo>
                  <a:pt x="5626118" y="1218460"/>
                </a:lnTo>
                <a:lnTo>
                  <a:pt x="5639292" y="1176019"/>
                </a:lnTo>
                <a:lnTo>
                  <a:pt x="5643886" y="1130453"/>
                </a:lnTo>
                <a:lnTo>
                  <a:pt x="5643886" y="226096"/>
                </a:lnTo>
                <a:lnTo>
                  <a:pt x="5639292" y="180530"/>
                </a:lnTo>
                <a:lnTo>
                  <a:pt x="5626118" y="138089"/>
                </a:lnTo>
                <a:lnTo>
                  <a:pt x="5605272" y="99683"/>
                </a:lnTo>
                <a:lnTo>
                  <a:pt x="5577664" y="66222"/>
                </a:lnTo>
                <a:lnTo>
                  <a:pt x="5544202" y="38613"/>
                </a:lnTo>
                <a:lnTo>
                  <a:pt x="5505797" y="17767"/>
                </a:lnTo>
                <a:lnTo>
                  <a:pt x="5463356" y="4593"/>
                </a:lnTo>
                <a:lnTo>
                  <a:pt x="54177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3693" y="2249011"/>
            <a:ext cx="5644515" cy="1356995"/>
          </a:xfrm>
          <a:custGeom>
            <a:avLst/>
            <a:gdLst/>
            <a:ahLst/>
            <a:cxnLst/>
            <a:rect l="l" t="t" r="r" b="b"/>
            <a:pathLst>
              <a:path w="5644515" h="1356995">
                <a:moveTo>
                  <a:pt x="0" y="226095"/>
                </a:moveTo>
                <a:lnTo>
                  <a:pt x="4593" y="180529"/>
                </a:lnTo>
                <a:lnTo>
                  <a:pt x="17767" y="138089"/>
                </a:lnTo>
                <a:lnTo>
                  <a:pt x="38613" y="99683"/>
                </a:lnTo>
                <a:lnTo>
                  <a:pt x="66221" y="66221"/>
                </a:lnTo>
                <a:lnTo>
                  <a:pt x="99683" y="38613"/>
                </a:lnTo>
                <a:lnTo>
                  <a:pt x="138088" y="17767"/>
                </a:lnTo>
                <a:lnTo>
                  <a:pt x="180528" y="4593"/>
                </a:lnTo>
                <a:lnTo>
                  <a:pt x="226094" y="0"/>
                </a:lnTo>
                <a:lnTo>
                  <a:pt x="5417792" y="0"/>
                </a:lnTo>
                <a:lnTo>
                  <a:pt x="5463358" y="4593"/>
                </a:lnTo>
                <a:lnTo>
                  <a:pt x="5505798" y="17767"/>
                </a:lnTo>
                <a:lnTo>
                  <a:pt x="5544204" y="38613"/>
                </a:lnTo>
                <a:lnTo>
                  <a:pt x="5577665" y="66221"/>
                </a:lnTo>
                <a:lnTo>
                  <a:pt x="5605273" y="99683"/>
                </a:lnTo>
                <a:lnTo>
                  <a:pt x="5626119" y="138089"/>
                </a:lnTo>
                <a:lnTo>
                  <a:pt x="5639293" y="180529"/>
                </a:lnTo>
                <a:lnTo>
                  <a:pt x="5643887" y="226095"/>
                </a:lnTo>
                <a:lnTo>
                  <a:pt x="5643887" y="1130453"/>
                </a:lnTo>
                <a:lnTo>
                  <a:pt x="5639293" y="1176019"/>
                </a:lnTo>
                <a:lnTo>
                  <a:pt x="5626119" y="1218460"/>
                </a:lnTo>
                <a:lnTo>
                  <a:pt x="5605273" y="1256865"/>
                </a:lnTo>
                <a:lnTo>
                  <a:pt x="5577665" y="1290327"/>
                </a:lnTo>
                <a:lnTo>
                  <a:pt x="5544204" y="1317935"/>
                </a:lnTo>
                <a:lnTo>
                  <a:pt x="5505798" y="1338781"/>
                </a:lnTo>
                <a:lnTo>
                  <a:pt x="5463358" y="1351955"/>
                </a:lnTo>
                <a:lnTo>
                  <a:pt x="5417792" y="1356549"/>
                </a:lnTo>
                <a:lnTo>
                  <a:pt x="226094" y="1356549"/>
                </a:lnTo>
                <a:lnTo>
                  <a:pt x="180528" y="1351955"/>
                </a:lnTo>
                <a:lnTo>
                  <a:pt x="138088" y="1338781"/>
                </a:lnTo>
                <a:lnTo>
                  <a:pt x="99683" y="1317935"/>
                </a:lnTo>
                <a:lnTo>
                  <a:pt x="66221" y="1290327"/>
                </a:lnTo>
                <a:lnTo>
                  <a:pt x="38613" y="1256865"/>
                </a:lnTo>
                <a:lnTo>
                  <a:pt x="17767" y="1218460"/>
                </a:lnTo>
                <a:lnTo>
                  <a:pt x="4593" y="1176019"/>
                </a:lnTo>
                <a:lnTo>
                  <a:pt x="0" y="1130453"/>
                </a:lnTo>
                <a:lnTo>
                  <a:pt x="0" y="226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6381" y="2502039"/>
            <a:ext cx="513080" cy="2140585"/>
          </a:xfrm>
          <a:custGeom>
            <a:avLst/>
            <a:gdLst/>
            <a:ahLst/>
            <a:cxnLst/>
            <a:rect l="l" t="t" r="r" b="b"/>
            <a:pathLst>
              <a:path w="513080" h="2140585">
                <a:moveTo>
                  <a:pt x="0" y="0"/>
                </a:moveTo>
                <a:lnTo>
                  <a:pt x="512466" y="0"/>
                </a:lnTo>
                <a:lnTo>
                  <a:pt x="512466" y="2140297"/>
                </a:lnTo>
                <a:lnTo>
                  <a:pt x="0" y="21402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7028" y="2421651"/>
            <a:ext cx="2114550" cy="2140585"/>
          </a:xfrm>
          <a:custGeom>
            <a:avLst/>
            <a:gdLst/>
            <a:ahLst/>
            <a:cxnLst/>
            <a:rect l="l" t="t" r="r" b="b"/>
            <a:pathLst>
              <a:path w="2114550" h="2140585">
                <a:moveTo>
                  <a:pt x="0" y="0"/>
                </a:moveTo>
                <a:lnTo>
                  <a:pt x="2114341" y="0"/>
                </a:lnTo>
                <a:lnTo>
                  <a:pt x="2114341" y="2140296"/>
                </a:lnTo>
                <a:lnTo>
                  <a:pt x="0" y="2140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2570" y="1623405"/>
            <a:ext cx="5122545" cy="471170"/>
          </a:xfrm>
          <a:custGeom>
            <a:avLst/>
            <a:gdLst/>
            <a:ahLst/>
            <a:cxnLst/>
            <a:rect l="l" t="t" r="r" b="b"/>
            <a:pathLst>
              <a:path w="5122545" h="471169">
                <a:moveTo>
                  <a:pt x="5043932" y="0"/>
                </a:moveTo>
                <a:lnTo>
                  <a:pt x="78465" y="0"/>
                </a:lnTo>
                <a:lnTo>
                  <a:pt x="47923" y="6166"/>
                </a:lnTo>
                <a:lnTo>
                  <a:pt x="22982" y="22982"/>
                </a:lnTo>
                <a:lnTo>
                  <a:pt x="6166" y="47924"/>
                </a:lnTo>
                <a:lnTo>
                  <a:pt x="0" y="78466"/>
                </a:lnTo>
                <a:lnTo>
                  <a:pt x="0" y="392328"/>
                </a:lnTo>
                <a:lnTo>
                  <a:pt x="6166" y="422870"/>
                </a:lnTo>
                <a:lnTo>
                  <a:pt x="22982" y="447811"/>
                </a:lnTo>
                <a:lnTo>
                  <a:pt x="47923" y="464627"/>
                </a:lnTo>
                <a:lnTo>
                  <a:pt x="78465" y="470794"/>
                </a:lnTo>
                <a:lnTo>
                  <a:pt x="5043932" y="470794"/>
                </a:lnTo>
                <a:lnTo>
                  <a:pt x="5074474" y="464627"/>
                </a:lnTo>
                <a:lnTo>
                  <a:pt x="5099416" y="447811"/>
                </a:lnTo>
                <a:lnTo>
                  <a:pt x="5116232" y="422870"/>
                </a:lnTo>
                <a:lnTo>
                  <a:pt x="5122398" y="392328"/>
                </a:lnTo>
                <a:lnTo>
                  <a:pt x="5122398" y="78466"/>
                </a:lnTo>
                <a:lnTo>
                  <a:pt x="5116232" y="47924"/>
                </a:lnTo>
                <a:lnTo>
                  <a:pt x="5099416" y="22982"/>
                </a:lnTo>
                <a:lnTo>
                  <a:pt x="5074474" y="6166"/>
                </a:lnTo>
                <a:lnTo>
                  <a:pt x="5043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42570" y="1623405"/>
            <a:ext cx="5122545" cy="471170"/>
          </a:xfrm>
          <a:custGeom>
            <a:avLst/>
            <a:gdLst/>
            <a:ahLst/>
            <a:cxnLst/>
            <a:rect l="l" t="t" r="r" b="b"/>
            <a:pathLst>
              <a:path w="5122545" h="471169">
                <a:moveTo>
                  <a:pt x="0" y="78466"/>
                </a:moveTo>
                <a:lnTo>
                  <a:pt x="6166" y="47923"/>
                </a:lnTo>
                <a:lnTo>
                  <a:pt x="22982" y="22982"/>
                </a:lnTo>
                <a:lnTo>
                  <a:pt x="47923" y="6166"/>
                </a:lnTo>
                <a:lnTo>
                  <a:pt x="78466" y="0"/>
                </a:lnTo>
                <a:lnTo>
                  <a:pt x="5043933" y="0"/>
                </a:lnTo>
                <a:lnTo>
                  <a:pt x="5074475" y="6166"/>
                </a:lnTo>
                <a:lnTo>
                  <a:pt x="5099416" y="22982"/>
                </a:lnTo>
                <a:lnTo>
                  <a:pt x="5116232" y="47923"/>
                </a:lnTo>
                <a:lnTo>
                  <a:pt x="5122399" y="78466"/>
                </a:lnTo>
                <a:lnTo>
                  <a:pt x="5122399" y="392327"/>
                </a:lnTo>
                <a:lnTo>
                  <a:pt x="5116232" y="422870"/>
                </a:lnTo>
                <a:lnTo>
                  <a:pt x="5099416" y="447811"/>
                </a:lnTo>
                <a:lnTo>
                  <a:pt x="5074475" y="464627"/>
                </a:lnTo>
                <a:lnTo>
                  <a:pt x="5043933" y="470794"/>
                </a:lnTo>
                <a:lnTo>
                  <a:pt x="78466" y="470794"/>
                </a:lnTo>
                <a:lnTo>
                  <a:pt x="47923" y="464627"/>
                </a:lnTo>
                <a:lnTo>
                  <a:pt x="22982" y="447811"/>
                </a:lnTo>
                <a:lnTo>
                  <a:pt x="6166" y="422870"/>
                </a:lnTo>
                <a:lnTo>
                  <a:pt x="0" y="392327"/>
                </a:lnTo>
                <a:lnTo>
                  <a:pt x="0" y="7846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true"/>
          <p:nvPr/>
        </p:nvSpPr>
        <p:spPr>
          <a:xfrm>
            <a:off x="4855273" y="1639315"/>
            <a:ext cx="675322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4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GPU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allocation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with highest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overhead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539875" marR="5080" algn="ctr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even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 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state-of-the-art hardware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(NVLink)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software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(NCCL)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2570" y="4457249"/>
            <a:ext cx="5339715" cy="471170"/>
          </a:xfrm>
          <a:custGeom>
            <a:avLst/>
            <a:gdLst/>
            <a:ahLst/>
            <a:cxnLst/>
            <a:rect l="l" t="t" r="r" b="b"/>
            <a:pathLst>
              <a:path w="5339715" h="471170">
                <a:moveTo>
                  <a:pt x="5261114" y="0"/>
                </a:moveTo>
                <a:lnTo>
                  <a:pt x="78464" y="0"/>
                </a:lnTo>
                <a:lnTo>
                  <a:pt x="47922" y="6166"/>
                </a:lnTo>
                <a:lnTo>
                  <a:pt x="22981" y="22981"/>
                </a:lnTo>
                <a:lnTo>
                  <a:pt x="6166" y="47922"/>
                </a:lnTo>
                <a:lnTo>
                  <a:pt x="0" y="78464"/>
                </a:lnTo>
                <a:lnTo>
                  <a:pt x="0" y="392329"/>
                </a:lnTo>
                <a:lnTo>
                  <a:pt x="6166" y="422871"/>
                </a:lnTo>
                <a:lnTo>
                  <a:pt x="22981" y="447812"/>
                </a:lnTo>
                <a:lnTo>
                  <a:pt x="47922" y="464627"/>
                </a:lnTo>
                <a:lnTo>
                  <a:pt x="78464" y="470794"/>
                </a:lnTo>
                <a:lnTo>
                  <a:pt x="5261114" y="470794"/>
                </a:lnTo>
                <a:lnTo>
                  <a:pt x="5291656" y="464627"/>
                </a:lnTo>
                <a:lnTo>
                  <a:pt x="5316597" y="447812"/>
                </a:lnTo>
                <a:lnTo>
                  <a:pt x="5333413" y="422871"/>
                </a:lnTo>
                <a:lnTo>
                  <a:pt x="5339579" y="392329"/>
                </a:lnTo>
                <a:lnTo>
                  <a:pt x="5339579" y="78464"/>
                </a:lnTo>
                <a:lnTo>
                  <a:pt x="5333413" y="47922"/>
                </a:lnTo>
                <a:lnTo>
                  <a:pt x="5316597" y="22981"/>
                </a:lnTo>
                <a:lnTo>
                  <a:pt x="5291656" y="6166"/>
                </a:lnTo>
                <a:lnTo>
                  <a:pt x="5261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42570" y="4457249"/>
            <a:ext cx="5339715" cy="471170"/>
          </a:xfrm>
          <a:custGeom>
            <a:avLst/>
            <a:gdLst/>
            <a:ahLst/>
            <a:cxnLst/>
            <a:rect l="l" t="t" r="r" b="b"/>
            <a:pathLst>
              <a:path w="5339715" h="471170">
                <a:moveTo>
                  <a:pt x="0" y="78464"/>
                </a:moveTo>
                <a:lnTo>
                  <a:pt x="6166" y="47922"/>
                </a:lnTo>
                <a:lnTo>
                  <a:pt x="22981" y="22981"/>
                </a:lnTo>
                <a:lnTo>
                  <a:pt x="47922" y="6166"/>
                </a:lnTo>
                <a:lnTo>
                  <a:pt x="78464" y="0"/>
                </a:lnTo>
                <a:lnTo>
                  <a:pt x="5261115" y="0"/>
                </a:lnTo>
                <a:lnTo>
                  <a:pt x="5291656" y="6166"/>
                </a:lnTo>
                <a:lnTo>
                  <a:pt x="5316597" y="22981"/>
                </a:lnTo>
                <a:lnTo>
                  <a:pt x="5333412" y="47922"/>
                </a:lnTo>
                <a:lnTo>
                  <a:pt x="5339579" y="78464"/>
                </a:lnTo>
                <a:lnTo>
                  <a:pt x="5339579" y="392329"/>
                </a:lnTo>
                <a:lnTo>
                  <a:pt x="5333412" y="422871"/>
                </a:lnTo>
                <a:lnTo>
                  <a:pt x="5316597" y="447812"/>
                </a:lnTo>
                <a:lnTo>
                  <a:pt x="5291656" y="464627"/>
                </a:lnTo>
                <a:lnTo>
                  <a:pt x="5261115" y="470794"/>
                </a:lnTo>
                <a:lnTo>
                  <a:pt x="78464" y="470794"/>
                </a:lnTo>
                <a:lnTo>
                  <a:pt x="47922" y="464627"/>
                </a:lnTo>
                <a:lnTo>
                  <a:pt x="22981" y="447812"/>
                </a:lnTo>
                <a:lnTo>
                  <a:pt x="6166" y="422871"/>
                </a:lnTo>
                <a:lnTo>
                  <a:pt x="0" y="392329"/>
                </a:lnTo>
                <a:lnTo>
                  <a:pt x="0" y="78464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true"/>
          <p:nvPr/>
        </p:nvSpPr>
        <p:spPr>
          <a:xfrm>
            <a:off x="5008662" y="4470907"/>
            <a:ext cx="4807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4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GPU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allocation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lowest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overhead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7031" y="3820838"/>
            <a:ext cx="2422525" cy="890269"/>
          </a:xfrm>
          <a:custGeom>
            <a:avLst/>
            <a:gdLst/>
            <a:ahLst/>
            <a:cxnLst/>
            <a:rect l="l" t="t" r="r" b="b"/>
            <a:pathLst>
              <a:path w="2422525" h="890270">
                <a:moveTo>
                  <a:pt x="114097" y="35911"/>
                </a:moveTo>
                <a:lnTo>
                  <a:pt x="101369" y="71822"/>
                </a:lnTo>
                <a:lnTo>
                  <a:pt x="2409176" y="889763"/>
                </a:lnTo>
                <a:lnTo>
                  <a:pt x="2421903" y="853852"/>
                </a:lnTo>
                <a:lnTo>
                  <a:pt x="114097" y="35911"/>
                </a:lnTo>
                <a:close/>
              </a:path>
              <a:path w="2422525" h="890270">
                <a:moveTo>
                  <a:pt x="126824" y="0"/>
                </a:moveTo>
                <a:lnTo>
                  <a:pt x="0" y="15683"/>
                </a:lnTo>
                <a:lnTo>
                  <a:pt x="88642" y="107734"/>
                </a:lnTo>
                <a:lnTo>
                  <a:pt x="101369" y="71822"/>
                </a:lnTo>
                <a:lnTo>
                  <a:pt x="83408" y="65457"/>
                </a:lnTo>
                <a:lnTo>
                  <a:pt x="96136" y="29545"/>
                </a:lnTo>
                <a:lnTo>
                  <a:pt x="116353" y="29545"/>
                </a:lnTo>
                <a:lnTo>
                  <a:pt x="126824" y="0"/>
                </a:lnTo>
                <a:close/>
              </a:path>
              <a:path w="2422525" h="890270">
                <a:moveTo>
                  <a:pt x="96136" y="29545"/>
                </a:moveTo>
                <a:lnTo>
                  <a:pt x="83408" y="65457"/>
                </a:lnTo>
                <a:lnTo>
                  <a:pt x="101369" y="71822"/>
                </a:lnTo>
                <a:lnTo>
                  <a:pt x="114097" y="35911"/>
                </a:lnTo>
                <a:lnTo>
                  <a:pt x="96136" y="29545"/>
                </a:lnTo>
                <a:close/>
              </a:path>
              <a:path w="2422525" h="890270">
                <a:moveTo>
                  <a:pt x="116353" y="29545"/>
                </a:moveTo>
                <a:lnTo>
                  <a:pt x="96136" y="29545"/>
                </a:lnTo>
                <a:lnTo>
                  <a:pt x="114097" y="35911"/>
                </a:lnTo>
                <a:lnTo>
                  <a:pt x="116353" y="2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73220" y="1885946"/>
            <a:ext cx="1684020" cy="396240"/>
          </a:xfrm>
          <a:custGeom>
            <a:avLst/>
            <a:gdLst/>
            <a:ahLst/>
            <a:cxnLst/>
            <a:rect l="l" t="t" r="r" b="b"/>
            <a:pathLst>
              <a:path w="1684020" h="396239">
                <a:moveTo>
                  <a:pt x="0" y="0"/>
                </a:moveTo>
                <a:lnTo>
                  <a:pt x="1683506" y="0"/>
                </a:lnTo>
                <a:lnTo>
                  <a:pt x="1683506" y="396067"/>
                </a:lnTo>
                <a:lnTo>
                  <a:pt x="0" y="396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27028" y="1903185"/>
            <a:ext cx="2421255" cy="737235"/>
          </a:xfrm>
          <a:custGeom>
            <a:avLst/>
            <a:gdLst/>
            <a:ahLst/>
            <a:cxnLst/>
            <a:rect l="l" t="t" r="r" b="b"/>
            <a:pathLst>
              <a:path w="2421254" h="737235">
                <a:moveTo>
                  <a:pt x="94030" y="627096"/>
                </a:moveTo>
                <a:lnTo>
                  <a:pt x="0" y="713634"/>
                </a:lnTo>
                <a:lnTo>
                  <a:pt x="125648" y="736936"/>
                </a:lnTo>
                <a:lnTo>
                  <a:pt x="116626" y="705592"/>
                </a:lnTo>
                <a:lnTo>
                  <a:pt x="96801" y="705592"/>
                </a:lnTo>
                <a:lnTo>
                  <a:pt x="86262" y="668980"/>
                </a:lnTo>
                <a:lnTo>
                  <a:pt x="104570" y="663710"/>
                </a:lnTo>
                <a:lnTo>
                  <a:pt x="94030" y="627096"/>
                </a:lnTo>
                <a:close/>
              </a:path>
              <a:path w="2421254" h="737235">
                <a:moveTo>
                  <a:pt x="104570" y="663710"/>
                </a:moveTo>
                <a:lnTo>
                  <a:pt x="86262" y="668980"/>
                </a:lnTo>
                <a:lnTo>
                  <a:pt x="96801" y="705592"/>
                </a:lnTo>
                <a:lnTo>
                  <a:pt x="115109" y="700323"/>
                </a:lnTo>
                <a:lnTo>
                  <a:pt x="104570" y="663710"/>
                </a:lnTo>
                <a:close/>
              </a:path>
              <a:path w="2421254" h="737235">
                <a:moveTo>
                  <a:pt x="115109" y="700323"/>
                </a:moveTo>
                <a:lnTo>
                  <a:pt x="96801" y="705592"/>
                </a:lnTo>
                <a:lnTo>
                  <a:pt x="116626" y="705592"/>
                </a:lnTo>
                <a:lnTo>
                  <a:pt x="115109" y="700323"/>
                </a:lnTo>
                <a:close/>
              </a:path>
              <a:path w="2421254" h="737235">
                <a:moveTo>
                  <a:pt x="2410273" y="0"/>
                </a:moveTo>
                <a:lnTo>
                  <a:pt x="104570" y="663710"/>
                </a:lnTo>
                <a:lnTo>
                  <a:pt x="115109" y="700323"/>
                </a:lnTo>
                <a:lnTo>
                  <a:pt x="2420813" y="36612"/>
                </a:lnTo>
                <a:lnTo>
                  <a:pt x="2410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4560"/>
              </a:lnSpc>
              <a:spcBef>
                <a:spcPts val="100"/>
              </a:spcBef>
            </a:pPr>
            <a:r>
              <a:rPr spc="-5" dirty="0"/>
              <a:t>High </a:t>
            </a:r>
            <a:r>
              <a:rPr spc="-15" dirty="0"/>
              <a:t>communication </a:t>
            </a:r>
            <a:r>
              <a:rPr spc="-10" dirty="0"/>
              <a:t>overheads </a:t>
            </a:r>
            <a:r>
              <a:rPr spc="-20" dirty="0"/>
              <a:t>even</a:t>
            </a:r>
            <a:r>
              <a:rPr spc="-15" dirty="0"/>
              <a:t> </a:t>
            </a:r>
            <a:r>
              <a:rPr spc="-5" dirty="0"/>
              <a:t>with</a:t>
            </a:r>
            <a:endParaRPr spc="-5" dirty="0"/>
          </a:p>
          <a:p>
            <a:pPr marL="226695">
              <a:lnSpc>
                <a:spcPts val="4560"/>
              </a:lnSpc>
            </a:pPr>
            <a:r>
              <a:rPr spc="-25" dirty="0"/>
              <a:t>state-of-the-art hardware </a:t>
            </a:r>
            <a:r>
              <a:rPr spc="-5" dirty="0"/>
              <a:t>(NVLink) </a:t>
            </a:r>
            <a:r>
              <a:rPr dirty="0"/>
              <a:t>and </a:t>
            </a:r>
            <a:r>
              <a:rPr spc="-15" dirty="0"/>
              <a:t>software</a:t>
            </a:r>
            <a:r>
              <a:rPr spc="40" dirty="0"/>
              <a:t> </a:t>
            </a:r>
            <a:r>
              <a:rPr spc="-5" dirty="0"/>
              <a:t>(NCCL)</a:t>
            </a:r>
            <a:endParaRPr spc="-5" dirty="0"/>
          </a:p>
        </p:txBody>
      </p:sp>
      <p:sp>
        <p:nvSpPr>
          <p:cNvPr id="17" name="object 17"/>
          <p:cNvSpPr txBox="true"/>
          <p:nvPr/>
        </p:nvSpPr>
        <p:spPr>
          <a:xfrm>
            <a:off x="725694" y="5049373"/>
            <a:ext cx="401955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indent="269875" algn="just">
              <a:lnSpc>
                <a:spcPts val="286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Cross-GPU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communication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80645" algn="just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measured as 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percentage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epoch time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running  within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8-GPU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DGX-1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box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754" y="2027485"/>
            <a:ext cx="4498350" cy="263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6381" y="2401554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086" y="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81602" y="2249011"/>
            <a:ext cx="5836285" cy="1356995"/>
          </a:xfrm>
          <a:custGeom>
            <a:avLst/>
            <a:gdLst/>
            <a:ahLst/>
            <a:cxnLst/>
            <a:rect l="l" t="t" r="r" b="b"/>
            <a:pathLst>
              <a:path w="5836284" h="1356995">
                <a:moveTo>
                  <a:pt x="5609884" y="0"/>
                </a:moveTo>
                <a:lnTo>
                  <a:pt x="226093" y="0"/>
                </a:lnTo>
                <a:lnTo>
                  <a:pt x="180527" y="4593"/>
                </a:lnTo>
                <a:lnTo>
                  <a:pt x="138087" y="17767"/>
                </a:lnTo>
                <a:lnTo>
                  <a:pt x="99682" y="38613"/>
                </a:lnTo>
                <a:lnTo>
                  <a:pt x="66221" y="66221"/>
                </a:lnTo>
                <a:lnTo>
                  <a:pt x="38613" y="99683"/>
                </a:lnTo>
                <a:lnTo>
                  <a:pt x="17767" y="138088"/>
                </a:lnTo>
                <a:lnTo>
                  <a:pt x="4593" y="180528"/>
                </a:lnTo>
                <a:lnTo>
                  <a:pt x="0" y="226094"/>
                </a:lnTo>
                <a:lnTo>
                  <a:pt x="0" y="1130456"/>
                </a:lnTo>
                <a:lnTo>
                  <a:pt x="4593" y="1176021"/>
                </a:lnTo>
                <a:lnTo>
                  <a:pt x="17767" y="1218461"/>
                </a:lnTo>
                <a:lnTo>
                  <a:pt x="38613" y="1256866"/>
                </a:lnTo>
                <a:lnTo>
                  <a:pt x="66221" y="1290328"/>
                </a:lnTo>
                <a:lnTo>
                  <a:pt x="99682" y="1317936"/>
                </a:lnTo>
                <a:lnTo>
                  <a:pt x="138087" y="1338781"/>
                </a:lnTo>
                <a:lnTo>
                  <a:pt x="180527" y="1351955"/>
                </a:lnTo>
                <a:lnTo>
                  <a:pt x="226093" y="1356549"/>
                </a:lnTo>
                <a:lnTo>
                  <a:pt x="5609884" y="1356549"/>
                </a:lnTo>
                <a:lnTo>
                  <a:pt x="5655450" y="1351955"/>
                </a:lnTo>
                <a:lnTo>
                  <a:pt x="5697890" y="1338781"/>
                </a:lnTo>
                <a:lnTo>
                  <a:pt x="5736295" y="1317936"/>
                </a:lnTo>
                <a:lnTo>
                  <a:pt x="5769756" y="1290328"/>
                </a:lnTo>
                <a:lnTo>
                  <a:pt x="5797364" y="1256866"/>
                </a:lnTo>
                <a:lnTo>
                  <a:pt x="5818210" y="1218461"/>
                </a:lnTo>
                <a:lnTo>
                  <a:pt x="5831384" y="1176021"/>
                </a:lnTo>
                <a:lnTo>
                  <a:pt x="5835977" y="1130456"/>
                </a:lnTo>
                <a:lnTo>
                  <a:pt x="5835977" y="226094"/>
                </a:lnTo>
                <a:lnTo>
                  <a:pt x="5831384" y="180528"/>
                </a:lnTo>
                <a:lnTo>
                  <a:pt x="5818210" y="138088"/>
                </a:lnTo>
                <a:lnTo>
                  <a:pt x="5797364" y="99683"/>
                </a:lnTo>
                <a:lnTo>
                  <a:pt x="5769756" y="66221"/>
                </a:lnTo>
                <a:lnTo>
                  <a:pt x="5736295" y="38613"/>
                </a:lnTo>
                <a:lnTo>
                  <a:pt x="5697890" y="17767"/>
                </a:lnTo>
                <a:lnTo>
                  <a:pt x="5655450" y="4593"/>
                </a:lnTo>
                <a:lnTo>
                  <a:pt x="560988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1602" y="2249011"/>
            <a:ext cx="5836285" cy="1356995"/>
          </a:xfrm>
          <a:custGeom>
            <a:avLst/>
            <a:gdLst/>
            <a:ahLst/>
            <a:cxnLst/>
            <a:rect l="l" t="t" r="r" b="b"/>
            <a:pathLst>
              <a:path w="5836284" h="1356995">
                <a:moveTo>
                  <a:pt x="0" y="226093"/>
                </a:moveTo>
                <a:lnTo>
                  <a:pt x="4593" y="180527"/>
                </a:lnTo>
                <a:lnTo>
                  <a:pt x="17767" y="138087"/>
                </a:lnTo>
                <a:lnTo>
                  <a:pt x="38613" y="99682"/>
                </a:lnTo>
                <a:lnTo>
                  <a:pt x="66221" y="66221"/>
                </a:lnTo>
                <a:lnTo>
                  <a:pt x="99682" y="38613"/>
                </a:lnTo>
                <a:lnTo>
                  <a:pt x="138087" y="17767"/>
                </a:lnTo>
                <a:lnTo>
                  <a:pt x="180527" y="4593"/>
                </a:lnTo>
                <a:lnTo>
                  <a:pt x="226093" y="0"/>
                </a:lnTo>
                <a:lnTo>
                  <a:pt x="5609884" y="0"/>
                </a:lnTo>
                <a:lnTo>
                  <a:pt x="5655449" y="4593"/>
                </a:lnTo>
                <a:lnTo>
                  <a:pt x="5697889" y="17767"/>
                </a:lnTo>
                <a:lnTo>
                  <a:pt x="5736294" y="38613"/>
                </a:lnTo>
                <a:lnTo>
                  <a:pt x="5769756" y="66221"/>
                </a:lnTo>
                <a:lnTo>
                  <a:pt x="5797364" y="99682"/>
                </a:lnTo>
                <a:lnTo>
                  <a:pt x="5818209" y="138087"/>
                </a:lnTo>
                <a:lnTo>
                  <a:pt x="5831383" y="180527"/>
                </a:lnTo>
                <a:lnTo>
                  <a:pt x="5835977" y="226093"/>
                </a:lnTo>
                <a:lnTo>
                  <a:pt x="5835977" y="1130455"/>
                </a:lnTo>
                <a:lnTo>
                  <a:pt x="5831383" y="1176020"/>
                </a:lnTo>
                <a:lnTo>
                  <a:pt x="5818209" y="1218460"/>
                </a:lnTo>
                <a:lnTo>
                  <a:pt x="5797364" y="1256866"/>
                </a:lnTo>
                <a:lnTo>
                  <a:pt x="5769756" y="1290327"/>
                </a:lnTo>
                <a:lnTo>
                  <a:pt x="5736294" y="1317935"/>
                </a:lnTo>
                <a:lnTo>
                  <a:pt x="5697889" y="1338781"/>
                </a:lnTo>
                <a:lnTo>
                  <a:pt x="5655449" y="1351955"/>
                </a:lnTo>
                <a:lnTo>
                  <a:pt x="5609884" y="1356549"/>
                </a:lnTo>
                <a:lnTo>
                  <a:pt x="226093" y="1356549"/>
                </a:lnTo>
                <a:lnTo>
                  <a:pt x="180527" y="1351955"/>
                </a:lnTo>
                <a:lnTo>
                  <a:pt x="138087" y="1338781"/>
                </a:lnTo>
                <a:lnTo>
                  <a:pt x="99682" y="1317935"/>
                </a:lnTo>
                <a:lnTo>
                  <a:pt x="66221" y="1290327"/>
                </a:lnTo>
                <a:lnTo>
                  <a:pt x="38613" y="1256866"/>
                </a:lnTo>
                <a:lnTo>
                  <a:pt x="17767" y="1218460"/>
                </a:lnTo>
                <a:lnTo>
                  <a:pt x="4593" y="1176020"/>
                </a:lnTo>
                <a:lnTo>
                  <a:pt x="0" y="1130455"/>
                </a:lnTo>
                <a:lnTo>
                  <a:pt x="0" y="22609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true"/>
          <p:nvPr/>
        </p:nvSpPr>
        <p:spPr>
          <a:xfrm>
            <a:off x="6136039" y="2340355"/>
            <a:ext cx="552831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 is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consistent 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across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workers</a:t>
            </a:r>
            <a:r>
              <a:rPr sz="2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7310" algn="ctr">
              <a:lnSpc>
                <a:spcPct val="100000"/>
              </a:lnSpc>
              <a:spcBef>
                <a:spcPts val="25"/>
              </a:spcBef>
            </a:pP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DNNs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true"/>
          <p:nvPr/>
        </p:nvSpPr>
        <p:spPr>
          <a:xfrm>
            <a:off x="725694" y="5049373"/>
            <a:ext cx="401955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indent="269875" algn="just">
              <a:lnSpc>
                <a:spcPts val="286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Cross-GPU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communication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80645" algn="just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measured as 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percentage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epoch time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running  within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8-GPU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DGX-1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box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4560"/>
              </a:lnSpc>
              <a:spcBef>
                <a:spcPts val="100"/>
              </a:spcBef>
            </a:pPr>
            <a:r>
              <a:rPr spc="-5" dirty="0"/>
              <a:t>High </a:t>
            </a:r>
            <a:r>
              <a:rPr spc="-15" dirty="0"/>
              <a:t>communication </a:t>
            </a:r>
            <a:r>
              <a:rPr spc="-10" dirty="0"/>
              <a:t>overheads </a:t>
            </a:r>
            <a:r>
              <a:rPr spc="-20" dirty="0"/>
              <a:t>even</a:t>
            </a:r>
            <a:r>
              <a:rPr spc="-15" dirty="0"/>
              <a:t> </a:t>
            </a:r>
            <a:r>
              <a:rPr spc="-5" dirty="0"/>
              <a:t>with</a:t>
            </a:r>
            <a:endParaRPr spc="-5" dirty="0"/>
          </a:p>
          <a:p>
            <a:pPr marL="226695">
              <a:lnSpc>
                <a:spcPts val="4560"/>
              </a:lnSpc>
            </a:pPr>
            <a:r>
              <a:rPr spc="-25" dirty="0"/>
              <a:t>state-of-the-art hardware </a:t>
            </a:r>
            <a:r>
              <a:rPr spc="-5" dirty="0"/>
              <a:t>(NVLink) </a:t>
            </a:r>
            <a:r>
              <a:rPr dirty="0"/>
              <a:t>and </a:t>
            </a:r>
            <a:r>
              <a:rPr spc="-15" dirty="0"/>
              <a:t>software</a:t>
            </a:r>
            <a:r>
              <a:rPr spc="40" dirty="0"/>
              <a:t> </a:t>
            </a:r>
            <a:r>
              <a:rPr spc="-5" dirty="0"/>
              <a:t>(NCCL)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754" y="2027485"/>
            <a:ext cx="4498350" cy="263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6381" y="2401554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086" y="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>
              <a:lnSpc>
                <a:spcPts val="4560"/>
              </a:lnSpc>
              <a:spcBef>
                <a:spcPts val="100"/>
              </a:spcBef>
            </a:pPr>
            <a:r>
              <a:rPr spc="-5" dirty="0"/>
              <a:t>High </a:t>
            </a:r>
            <a:r>
              <a:rPr spc="-15" dirty="0"/>
              <a:t>communication </a:t>
            </a:r>
            <a:r>
              <a:rPr spc="-10" dirty="0"/>
              <a:t>overheads </a:t>
            </a:r>
            <a:r>
              <a:rPr spc="-20" dirty="0"/>
              <a:t>even</a:t>
            </a:r>
            <a:r>
              <a:rPr spc="-15" dirty="0"/>
              <a:t> </a:t>
            </a:r>
            <a:r>
              <a:rPr spc="-5" dirty="0"/>
              <a:t>with</a:t>
            </a:r>
            <a:endParaRPr spc="-5" dirty="0"/>
          </a:p>
          <a:p>
            <a:pPr marL="226695">
              <a:lnSpc>
                <a:spcPts val="4560"/>
              </a:lnSpc>
            </a:pPr>
            <a:r>
              <a:rPr spc="-25" dirty="0"/>
              <a:t>state-of-the-art hardware </a:t>
            </a:r>
            <a:r>
              <a:rPr spc="-5" dirty="0"/>
              <a:t>(NVLink) </a:t>
            </a:r>
            <a:r>
              <a:rPr dirty="0"/>
              <a:t>and </a:t>
            </a:r>
            <a:r>
              <a:rPr spc="-15" dirty="0"/>
              <a:t>software</a:t>
            </a:r>
            <a:r>
              <a:rPr spc="40" dirty="0"/>
              <a:t> </a:t>
            </a:r>
            <a:r>
              <a:rPr spc="-5" dirty="0"/>
              <a:t>(NCCL)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5981602" y="4049917"/>
            <a:ext cx="5891530" cy="1356995"/>
          </a:xfrm>
          <a:custGeom>
            <a:avLst/>
            <a:gdLst/>
            <a:ahLst/>
            <a:cxnLst/>
            <a:rect l="l" t="t" r="r" b="b"/>
            <a:pathLst>
              <a:path w="5891530" h="1356995">
                <a:moveTo>
                  <a:pt x="5665113" y="0"/>
                </a:moveTo>
                <a:lnTo>
                  <a:pt x="226094" y="0"/>
                </a:lnTo>
                <a:lnTo>
                  <a:pt x="180528" y="4593"/>
                </a:lnTo>
                <a:lnTo>
                  <a:pt x="138088" y="17767"/>
                </a:lnTo>
                <a:lnTo>
                  <a:pt x="99683" y="38613"/>
                </a:lnTo>
                <a:lnTo>
                  <a:pt x="66221" y="66221"/>
                </a:lnTo>
                <a:lnTo>
                  <a:pt x="38613" y="99682"/>
                </a:lnTo>
                <a:lnTo>
                  <a:pt x="17767" y="138087"/>
                </a:lnTo>
                <a:lnTo>
                  <a:pt x="4593" y="180528"/>
                </a:lnTo>
                <a:lnTo>
                  <a:pt x="0" y="226094"/>
                </a:lnTo>
                <a:lnTo>
                  <a:pt x="0" y="1130453"/>
                </a:lnTo>
                <a:lnTo>
                  <a:pt x="4593" y="1176019"/>
                </a:lnTo>
                <a:lnTo>
                  <a:pt x="17767" y="1218460"/>
                </a:lnTo>
                <a:lnTo>
                  <a:pt x="38613" y="1256865"/>
                </a:lnTo>
                <a:lnTo>
                  <a:pt x="66221" y="1290327"/>
                </a:lnTo>
                <a:lnTo>
                  <a:pt x="99683" y="1317935"/>
                </a:lnTo>
                <a:lnTo>
                  <a:pt x="138088" y="1338781"/>
                </a:lnTo>
                <a:lnTo>
                  <a:pt x="180528" y="1351955"/>
                </a:lnTo>
                <a:lnTo>
                  <a:pt x="226094" y="1356549"/>
                </a:lnTo>
                <a:lnTo>
                  <a:pt x="5665113" y="1356549"/>
                </a:lnTo>
                <a:lnTo>
                  <a:pt x="5710679" y="1351955"/>
                </a:lnTo>
                <a:lnTo>
                  <a:pt x="5753119" y="1338781"/>
                </a:lnTo>
                <a:lnTo>
                  <a:pt x="5791524" y="1317935"/>
                </a:lnTo>
                <a:lnTo>
                  <a:pt x="5824986" y="1290327"/>
                </a:lnTo>
                <a:lnTo>
                  <a:pt x="5852594" y="1256865"/>
                </a:lnTo>
                <a:lnTo>
                  <a:pt x="5873439" y="1218460"/>
                </a:lnTo>
                <a:lnTo>
                  <a:pt x="5886614" y="1176019"/>
                </a:lnTo>
                <a:lnTo>
                  <a:pt x="5891207" y="1130453"/>
                </a:lnTo>
                <a:lnTo>
                  <a:pt x="5891207" y="226094"/>
                </a:lnTo>
                <a:lnTo>
                  <a:pt x="5886614" y="180528"/>
                </a:lnTo>
                <a:lnTo>
                  <a:pt x="5873439" y="138087"/>
                </a:lnTo>
                <a:lnTo>
                  <a:pt x="5852594" y="99682"/>
                </a:lnTo>
                <a:lnTo>
                  <a:pt x="5824986" y="66221"/>
                </a:lnTo>
                <a:lnTo>
                  <a:pt x="5791524" y="38613"/>
                </a:lnTo>
                <a:lnTo>
                  <a:pt x="5753119" y="17767"/>
                </a:lnTo>
                <a:lnTo>
                  <a:pt x="5710679" y="4593"/>
                </a:lnTo>
                <a:lnTo>
                  <a:pt x="566511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1602" y="4049917"/>
            <a:ext cx="5891530" cy="1356995"/>
          </a:xfrm>
          <a:custGeom>
            <a:avLst/>
            <a:gdLst/>
            <a:ahLst/>
            <a:cxnLst/>
            <a:rect l="l" t="t" r="r" b="b"/>
            <a:pathLst>
              <a:path w="5891530" h="1356995">
                <a:moveTo>
                  <a:pt x="0" y="226094"/>
                </a:moveTo>
                <a:lnTo>
                  <a:pt x="4593" y="180528"/>
                </a:lnTo>
                <a:lnTo>
                  <a:pt x="17767" y="138088"/>
                </a:lnTo>
                <a:lnTo>
                  <a:pt x="38613" y="99683"/>
                </a:lnTo>
                <a:lnTo>
                  <a:pt x="66221" y="66221"/>
                </a:lnTo>
                <a:lnTo>
                  <a:pt x="99682" y="38613"/>
                </a:lnTo>
                <a:lnTo>
                  <a:pt x="138087" y="17767"/>
                </a:lnTo>
                <a:lnTo>
                  <a:pt x="180528" y="4593"/>
                </a:lnTo>
                <a:lnTo>
                  <a:pt x="226093" y="0"/>
                </a:lnTo>
                <a:lnTo>
                  <a:pt x="5665113" y="0"/>
                </a:lnTo>
                <a:lnTo>
                  <a:pt x="5710678" y="4593"/>
                </a:lnTo>
                <a:lnTo>
                  <a:pt x="5753118" y="17767"/>
                </a:lnTo>
                <a:lnTo>
                  <a:pt x="5791524" y="38613"/>
                </a:lnTo>
                <a:lnTo>
                  <a:pt x="5824985" y="66221"/>
                </a:lnTo>
                <a:lnTo>
                  <a:pt x="5852593" y="99683"/>
                </a:lnTo>
                <a:lnTo>
                  <a:pt x="5873439" y="138088"/>
                </a:lnTo>
                <a:lnTo>
                  <a:pt x="5886613" y="180528"/>
                </a:lnTo>
                <a:lnTo>
                  <a:pt x="5891207" y="226094"/>
                </a:lnTo>
                <a:lnTo>
                  <a:pt x="5891207" y="1130454"/>
                </a:lnTo>
                <a:lnTo>
                  <a:pt x="5886613" y="1176020"/>
                </a:lnTo>
                <a:lnTo>
                  <a:pt x="5873439" y="1218460"/>
                </a:lnTo>
                <a:lnTo>
                  <a:pt x="5852593" y="1256865"/>
                </a:lnTo>
                <a:lnTo>
                  <a:pt x="5824985" y="1290327"/>
                </a:lnTo>
                <a:lnTo>
                  <a:pt x="5791524" y="1317935"/>
                </a:lnTo>
                <a:lnTo>
                  <a:pt x="5753118" y="1338781"/>
                </a:lnTo>
                <a:lnTo>
                  <a:pt x="5710678" y="1351955"/>
                </a:lnTo>
                <a:lnTo>
                  <a:pt x="5665113" y="1356549"/>
                </a:lnTo>
                <a:lnTo>
                  <a:pt x="226093" y="1356549"/>
                </a:lnTo>
                <a:lnTo>
                  <a:pt x="180528" y="1351955"/>
                </a:lnTo>
                <a:lnTo>
                  <a:pt x="138087" y="1338781"/>
                </a:lnTo>
                <a:lnTo>
                  <a:pt x="99682" y="1317935"/>
                </a:lnTo>
                <a:lnTo>
                  <a:pt x="66221" y="1290327"/>
                </a:lnTo>
                <a:lnTo>
                  <a:pt x="38613" y="1256865"/>
                </a:lnTo>
                <a:lnTo>
                  <a:pt x="17767" y="1218460"/>
                </a:lnTo>
                <a:lnTo>
                  <a:pt x="4593" y="1176020"/>
                </a:lnTo>
                <a:lnTo>
                  <a:pt x="0" y="1130454"/>
                </a:lnTo>
                <a:lnTo>
                  <a:pt x="0" y="226094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81602" y="2249011"/>
            <a:ext cx="5836285" cy="1356995"/>
          </a:xfrm>
          <a:custGeom>
            <a:avLst/>
            <a:gdLst/>
            <a:ahLst/>
            <a:cxnLst/>
            <a:rect l="l" t="t" r="r" b="b"/>
            <a:pathLst>
              <a:path w="5836284" h="1356995">
                <a:moveTo>
                  <a:pt x="5609884" y="0"/>
                </a:moveTo>
                <a:lnTo>
                  <a:pt x="226093" y="0"/>
                </a:lnTo>
                <a:lnTo>
                  <a:pt x="180527" y="4593"/>
                </a:lnTo>
                <a:lnTo>
                  <a:pt x="138087" y="17767"/>
                </a:lnTo>
                <a:lnTo>
                  <a:pt x="99682" y="38613"/>
                </a:lnTo>
                <a:lnTo>
                  <a:pt x="66221" y="66221"/>
                </a:lnTo>
                <a:lnTo>
                  <a:pt x="38613" y="99683"/>
                </a:lnTo>
                <a:lnTo>
                  <a:pt x="17767" y="138088"/>
                </a:lnTo>
                <a:lnTo>
                  <a:pt x="4593" y="180528"/>
                </a:lnTo>
                <a:lnTo>
                  <a:pt x="0" y="226094"/>
                </a:lnTo>
                <a:lnTo>
                  <a:pt x="0" y="1130456"/>
                </a:lnTo>
                <a:lnTo>
                  <a:pt x="4593" y="1176021"/>
                </a:lnTo>
                <a:lnTo>
                  <a:pt x="17767" y="1218461"/>
                </a:lnTo>
                <a:lnTo>
                  <a:pt x="38613" y="1256866"/>
                </a:lnTo>
                <a:lnTo>
                  <a:pt x="66221" y="1290328"/>
                </a:lnTo>
                <a:lnTo>
                  <a:pt x="99682" y="1317936"/>
                </a:lnTo>
                <a:lnTo>
                  <a:pt x="138087" y="1338781"/>
                </a:lnTo>
                <a:lnTo>
                  <a:pt x="180527" y="1351955"/>
                </a:lnTo>
                <a:lnTo>
                  <a:pt x="226093" y="1356549"/>
                </a:lnTo>
                <a:lnTo>
                  <a:pt x="5609884" y="1356549"/>
                </a:lnTo>
                <a:lnTo>
                  <a:pt x="5655450" y="1351955"/>
                </a:lnTo>
                <a:lnTo>
                  <a:pt x="5697890" y="1338781"/>
                </a:lnTo>
                <a:lnTo>
                  <a:pt x="5736295" y="1317936"/>
                </a:lnTo>
                <a:lnTo>
                  <a:pt x="5769756" y="1290328"/>
                </a:lnTo>
                <a:lnTo>
                  <a:pt x="5797364" y="1256866"/>
                </a:lnTo>
                <a:lnTo>
                  <a:pt x="5818210" y="1218461"/>
                </a:lnTo>
                <a:lnTo>
                  <a:pt x="5831384" y="1176021"/>
                </a:lnTo>
                <a:lnTo>
                  <a:pt x="5835977" y="1130456"/>
                </a:lnTo>
                <a:lnTo>
                  <a:pt x="5835977" y="226094"/>
                </a:lnTo>
                <a:lnTo>
                  <a:pt x="5831384" y="180528"/>
                </a:lnTo>
                <a:lnTo>
                  <a:pt x="5818210" y="138088"/>
                </a:lnTo>
                <a:lnTo>
                  <a:pt x="5797364" y="99683"/>
                </a:lnTo>
                <a:lnTo>
                  <a:pt x="5769756" y="66221"/>
                </a:lnTo>
                <a:lnTo>
                  <a:pt x="5736295" y="38613"/>
                </a:lnTo>
                <a:lnTo>
                  <a:pt x="5697890" y="17767"/>
                </a:lnTo>
                <a:lnTo>
                  <a:pt x="5655450" y="4593"/>
                </a:lnTo>
                <a:lnTo>
                  <a:pt x="560988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81602" y="2249011"/>
            <a:ext cx="5836285" cy="1356995"/>
          </a:xfrm>
          <a:custGeom>
            <a:avLst/>
            <a:gdLst/>
            <a:ahLst/>
            <a:cxnLst/>
            <a:rect l="l" t="t" r="r" b="b"/>
            <a:pathLst>
              <a:path w="5836284" h="1356995">
                <a:moveTo>
                  <a:pt x="0" y="226093"/>
                </a:moveTo>
                <a:lnTo>
                  <a:pt x="4593" y="180527"/>
                </a:lnTo>
                <a:lnTo>
                  <a:pt x="17767" y="138087"/>
                </a:lnTo>
                <a:lnTo>
                  <a:pt x="38613" y="99682"/>
                </a:lnTo>
                <a:lnTo>
                  <a:pt x="66221" y="66221"/>
                </a:lnTo>
                <a:lnTo>
                  <a:pt x="99682" y="38613"/>
                </a:lnTo>
                <a:lnTo>
                  <a:pt x="138087" y="17767"/>
                </a:lnTo>
                <a:lnTo>
                  <a:pt x="180527" y="4593"/>
                </a:lnTo>
                <a:lnTo>
                  <a:pt x="226093" y="0"/>
                </a:lnTo>
                <a:lnTo>
                  <a:pt x="5609884" y="0"/>
                </a:lnTo>
                <a:lnTo>
                  <a:pt x="5655449" y="4593"/>
                </a:lnTo>
                <a:lnTo>
                  <a:pt x="5697889" y="17767"/>
                </a:lnTo>
                <a:lnTo>
                  <a:pt x="5736294" y="38613"/>
                </a:lnTo>
                <a:lnTo>
                  <a:pt x="5769756" y="66221"/>
                </a:lnTo>
                <a:lnTo>
                  <a:pt x="5797364" y="99682"/>
                </a:lnTo>
                <a:lnTo>
                  <a:pt x="5818209" y="138087"/>
                </a:lnTo>
                <a:lnTo>
                  <a:pt x="5831383" y="180527"/>
                </a:lnTo>
                <a:lnTo>
                  <a:pt x="5835977" y="226093"/>
                </a:lnTo>
                <a:lnTo>
                  <a:pt x="5835977" y="1130455"/>
                </a:lnTo>
                <a:lnTo>
                  <a:pt x="5831383" y="1176020"/>
                </a:lnTo>
                <a:lnTo>
                  <a:pt x="5818209" y="1218460"/>
                </a:lnTo>
                <a:lnTo>
                  <a:pt x="5797364" y="1256866"/>
                </a:lnTo>
                <a:lnTo>
                  <a:pt x="5769756" y="1290327"/>
                </a:lnTo>
                <a:lnTo>
                  <a:pt x="5736294" y="1317935"/>
                </a:lnTo>
                <a:lnTo>
                  <a:pt x="5697889" y="1338781"/>
                </a:lnTo>
                <a:lnTo>
                  <a:pt x="5655449" y="1351955"/>
                </a:lnTo>
                <a:lnTo>
                  <a:pt x="5609884" y="1356549"/>
                </a:lnTo>
                <a:lnTo>
                  <a:pt x="226093" y="1356549"/>
                </a:lnTo>
                <a:lnTo>
                  <a:pt x="180527" y="1351955"/>
                </a:lnTo>
                <a:lnTo>
                  <a:pt x="138087" y="1338781"/>
                </a:lnTo>
                <a:lnTo>
                  <a:pt x="99682" y="1317935"/>
                </a:lnTo>
                <a:lnTo>
                  <a:pt x="66221" y="1290327"/>
                </a:lnTo>
                <a:lnTo>
                  <a:pt x="38613" y="1256866"/>
                </a:lnTo>
                <a:lnTo>
                  <a:pt x="17767" y="1218460"/>
                </a:lnTo>
                <a:lnTo>
                  <a:pt x="4593" y="1176020"/>
                </a:lnTo>
                <a:lnTo>
                  <a:pt x="0" y="1130455"/>
                </a:lnTo>
                <a:lnTo>
                  <a:pt x="0" y="22609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true"/>
          <p:nvPr/>
        </p:nvSpPr>
        <p:spPr>
          <a:xfrm>
            <a:off x="6136039" y="2340355"/>
            <a:ext cx="5528310" cy="25615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 is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consistent 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across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workers</a:t>
            </a:r>
            <a:r>
              <a:rPr sz="2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7310" algn="ctr">
              <a:lnSpc>
                <a:spcPct val="100000"/>
              </a:lnSpc>
              <a:spcBef>
                <a:spcPts val="25"/>
              </a:spcBef>
            </a:pP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DNNs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400050" marR="337185" indent="-1905" algn="ctr">
              <a:lnSpc>
                <a:spcPct val="101000"/>
              </a:lnSpc>
              <a:spcBef>
                <a:spcPts val="214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 become  </a:t>
            </a:r>
            <a:r>
              <a:rPr sz="2400" spc="-1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more </a:t>
            </a:r>
            <a:r>
              <a:rPr sz="240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pronounced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 increasing</a:t>
            </a:r>
            <a:r>
              <a:rPr sz="24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GPU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7669556" y="4893925"/>
            <a:ext cx="25177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computation</a:t>
            </a:r>
            <a:r>
              <a:rPr sz="24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power.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725694" y="5049373"/>
            <a:ext cx="401955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indent="269875" algn="just">
              <a:lnSpc>
                <a:spcPts val="286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Cross-GPU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communication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 indent="80645" algn="just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measured as 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percentage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epoch time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running  within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8-GPU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DGX-1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box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754" y="2027485"/>
            <a:ext cx="4498350" cy="263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73693" y="2249011"/>
            <a:ext cx="5643880" cy="1356995"/>
          </a:xfrm>
          <a:custGeom>
            <a:avLst/>
            <a:gdLst/>
            <a:ahLst/>
            <a:cxnLst/>
            <a:rect l="l" t="t" r="r" b="b"/>
            <a:pathLst>
              <a:path w="5643880" h="1356995">
                <a:moveTo>
                  <a:pt x="5417790" y="0"/>
                </a:moveTo>
                <a:lnTo>
                  <a:pt x="226094" y="0"/>
                </a:lnTo>
                <a:lnTo>
                  <a:pt x="180528" y="4593"/>
                </a:lnTo>
                <a:lnTo>
                  <a:pt x="138087" y="17767"/>
                </a:lnTo>
                <a:lnTo>
                  <a:pt x="99682" y="38613"/>
                </a:lnTo>
                <a:lnTo>
                  <a:pt x="66221" y="66222"/>
                </a:lnTo>
                <a:lnTo>
                  <a:pt x="38613" y="99683"/>
                </a:lnTo>
                <a:lnTo>
                  <a:pt x="17767" y="138089"/>
                </a:lnTo>
                <a:lnTo>
                  <a:pt x="4593" y="180530"/>
                </a:lnTo>
                <a:lnTo>
                  <a:pt x="0" y="226096"/>
                </a:lnTo>
                <a:lnTo>
                  <a:pt x="0" y="1130453"/>
                </a:lnTo>
                <a:lnTo>
                  <a:pt x="4593" y="1176019"/>
                </a:lnTo>
                <a:lnTo>
                  <a:pt x="17767" y="1218460"/>
                </a:lnTo>
                <a:lnTo>
                  <a:pt x="38613" y="1256865"/>
                </a:lnTo>
                <a:lnTo>
                  <a:pt x="66221" y="1290327"/>
                </a:lnTo>
                <a:lnTo>
                  <a:pt x="99682" y="1317935"/>
                </a:lnTo>
                <a:lnTo>
                  <a:pt x="138087" y="1338781"/>
                </a:lnTo>
                <a:lnTo>
                  <a:pt x="180528" y="1351955"/>
                </a:lnTo>
                <a:lnTo>
                  <a:pt x="226094" y="1356549"/>
                </a:lnTo>
                <a:lnTo>
                  <a:pt x="5417790" y="1356549"/>
                </a:lnTo>
                <a:lnTo>
                  <a:pt x="5463356" y="1351955"/>
                </a:lnTo>
                <a:lnTo>
                  <a:pt x="5505797" y="1338781"/>
                </a:lnTo>
                <a:lnTo>
                  <a:pt x="5544202" y="1317935"/>
                </a:lnTo>
                <a:lnTo>
                  <a:pt x="5577664" y="1290327"/>
                </a:lnTo>
                <a:lnTo>
                  <a:pt x="5605272" y="1256865"/>
                </a:lnTo>
                <a:lnTo>
                  <a:pt x="5626118" y="1218460"/>
                </a:lnTo>
                <a:lnTo>
                  <a:pt x="5639292" y="1176019"/>
                </a:lnTo>
                <a:lnTo>
                  <a:pt x="5643886" y="1130453"/>
                </a:lnTo>
                <a:lnTo>
                  <a:pt x="5643886" y="226096"/>
                </a:lnTo>
                <a:lnTo>
                  <a:pt x="5639292" y="180530"/>
                </a:lnTo>
                <a:lnTo>
                  <a:pt x="5626118" y="138089"/>
                </a:lnTo>
                <a:lnTo>
                  <a:pt x="5605272" y="99683"/>
                </a:lnTo>
                <a:lnTo>
                  <a:pt x="5577664" y="66222"/>
                </a:lnTo>
                <a:lnTo>
                  <a:pt x="5544202" y="38613"/>
                </a:lnTo>
                <a:lnTo>
                  <a:pt x="5505797" y="17767"/>
                </a:lnTo>
                <a:lnTo>
                  <a:pt x="5463356" y="4593"/>
                </a:lnTo>
                <a:lnTo>
                  <a:pt x="54177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3693" y="2249011"/>
            <a:ext cx="5644515" cy="1356995"/>
          </a:xfrm>
          <a:custGeom>
            <a:avLst/>
            <a:gdLst/>
            <a:ahLst/>
            <a:cxnLst/>
            <a:rect l="l" t="t" r="r" b="b"/>
            <a:pathLst>
              <a:path w="5644515" h="1356995">
                <a:moveTo>
                  <a:pt x="0" y="226095"/>
                </a:moveTo>
                <a:lnTo>
                  <a:pt x="4593" y="180529"/>
                </a:lnTo>
                <a:lnTo>
                  <a:pt x="17767" y="138089"/>
                </a:lnTo>
                <a:lnTo>
                  <a:pt x="38613" y="99683"/>
                </a:lnTo>
                <a:lnTo>
                  <a:pt x="66221" y="66221"/>
                </a:lnTo>
                <a:lnTo>
                  <a:pt x="99683" y="38613"/>
                </a:lnTo>
                <a:lnTo>
                  <a:pt x="138088" y="17767"/>
                </a:lnTo>
                <a:lnTo>
                  <a:pt x="180528" y="4593"/>
                </a:lnTo>
                <a:lnTo>
                  <a:pt x="226094" y="0"/>
                </a:lnTo>
                <a:lnTo>
                  <a:pt x="5417792" y="0"/>
                </a:lnTo>
                <a:lnTo>
                  <a:pt x="5463358" y="4593"/>
                </a:lnTo>
                <a:lnTo>
                  <a:pt x="5505798" y="17767"/>
                </a:lnTo>
                <a:lnTo>
                  <a:pt x="5544204" y="38613"/>
                </a:lnTo>
                <a:lnTo>
                  <a:pt x="5577665" y="66221"/>
                </a:lnTo>
                <a:lnTo>
                  <a:pt x="5605273" y="99683"/>
                </a:lnTo>
                <a:lnTo>
                  <a:pt x="5626119" y="138089"/>
                </a:lnTo>
                <a:lnTo>
                  <a:pt x="5639293" y="180529"/>
                </a:lnTo>
                <a:lnTo>
                  <a:pt x="5643887" y="226095"/>
                </a:lnTo>
                <a:lnTo>
                  <a:pt x="5643887" y="1130453"/>
                </a:lnTo>
                <a:lnTo>
                  <a:pt x="5639293" y="1176019"/>
                </a:lnTo>
                <a:lnTo>
                  <a:pt x="5626119" y="1218460"/>
                </a:lnTo>
                <a:lnTo>
                  <a:pt x="5605273" y="1256865"/>
                </a:lnTo>
                <a:lnTo>
                  <a:pt x="5577665" y="1290327"/>
                </a:lnTo>
                <a:lnTo>
                  <a:pt x="5544204" y="1317935"/>
                </a:lnTo>
                <a:lnTo>
                  <a:pt x="5505798" y="1338781"/>
                </a:lnTo>
                <a:lnTo>
                  <a:pt x="5463358" y="1351955"/>
                </a:lnTo>
                <a:lnTo>
                  <a:pt x="5417792" y="1356549"/>
                </a:lnTo>
                <a:lnTo>
                  <a:pt x="226094" y="1356549"/>
                </a:lnTo>
                <a:lnTo>
                  <a:pt x="180528" y="1351955"/>
                </a:lnTo>
                <a:lnTo>
                  <a:pt x="138088" y="1338781"/>
                </a:lnTo>
                <a:lnTo>
                  <a:pt x="99683" y="1317935"/>
                </a:lnTo>
                <a:lnTo>
                  <a:pt x="66221" y="1290327"/>
                </a:lnTo>
                <a:lnTo>
                  <a:pt x="38613" y="1256865"/>
                </a:lnTo>
                <a:lnTo>
                  <a:pt x="17767" y="1218460"/>
                </a:lnTo>
                <a:lnTo>
                  <a:pt x="4593" y="1176019"/>
                </a:lnTo>
                <a:lnTo>
                  <a:pt x="0" y="1130453"/>
                </a:lnTo>
                <a:lnTo>
                  <a:pt x="0" y="226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28923" y="4049917"/>
            <a:ext cx="5643880" cy="1356995"/>
          </a:xfrm>
          <a:custGeom>
            <a:avLst/>
            <a:gdLst/>
            <a:ahLst/>
            <a:cxnLst/>
            <a:rect l="l" t="t" r="r" b="b"/>
            <a:pathLst>
              <a:path w="5643880" h="1356995">
                <a:moveTo>
                  <a:pt x="5417790" y="0"/>
                </a:moveTo>
                <a:lnTo>
                  <a:pt x="226094" y="0"/>
                </a:lnTo>
                <a:lnTo>
                  <a:pt x="180528" y="4593"/>
                </a:lnTo>
                <a:lnTo>
                  <a:pt x="138087" y="17767"/>
                </a:lnTo>
                <a:lnTo>
                  <a:pt x="99682" y="38613"/>
                </a:lnTo>
                <a:lnTo>
                  <a:pt x="66221" y="66221"/>
                </a:lnTo>
                <a:lnTo>
                  <a:pt x="38613" y="99683"/>
                </a:lnTo>
                <a:lnTo>
                  <a:pt x="17767" y="138089"/>
                </a:lnTo>
                <a:lnTo>
                  <a:pt x="4593" y="180529"/>
                </a:lnTo>
                <a:lnTo>
                  <a:pt x="0" y="226095"/>
                </a:lnTo>
                <a:lnTo>
                  <a:pt x="0" y="1130453"/>
                </a:lnTo>
                <a:lnTo>
                  <a:pt x="4593" y="1176019"/>
                </a:lnTo>
                <a:lnTo>
                  <a:pt x="17767" y="1218460"/>
                </a:lnTo>
                <a:lnTo>
                  <a:pt x="38613" y="1256865"/>
                </a:lnTo>
                <a:lnTo>
                  <a:pt x="66221" y="1290327"/>
                </a:lnTo>
                <a:lnTo>
                  <a:pt x="99682" y="1317935"/>
                </a:lnTo>
                <a:lnTo>
                  <a:pt x="138087" y="1338781"/>
                </a:lnTo>
                <a:lnTo>
                  <a:pt x="180528" y="1351955"/>
                </a:lnTo>
                <a:lnTo>
                  <a:pt x="226094" y="1356549"/>
                </a:lnTo>
                <a:lnTo>
                  <a:pt x="5417790" y="1356549"/>
                </a:lnTo>
                <a:lnTo>
                  <a:pt x="5463356" y="1351955"/>
                </a:lnTo>
                <a:lnTo>
                  <a:pt x="5505797" y="1338781"/>
                </a:lnTo>
                <a:lnTo>
                  <a:pt x="5544202" y="1317935"/>
                </a:lnTo>
                <a:lnTo>
                  <a:pt x="5577664" y="1290327"/>
                </a:lnTo>
                <a:lnTo>
                  <a:pt x="5605272" y="1256865"/>
                </a:lnTo>
                <a:lnTo>
                  <a:pt x="5626118" y="1218460"/>
                </a:lnTo>
                <a:lnTo>
                  <a:pt x="5639292" y="1176019"/>
                </a:lnTo>
                <a:lnTo>
                  <a:pt x="5643886" y="1130453"/>
                </a:lnTo>
                <a:lnTo>
                  <a:pt x="5643886" y="226095"/>
                </a:lnTo>
                <a:lnTo>
                  <a:pt x="5639292" y="180529"/>
                </a:lnTo>
                <a:lnTo>
                  <a:pt x="5626118" y="138089"/>
                </a:lnTo>
                <a:lnTo>
                  <a:pt x="5605272" y="99683"/>
                </a:lnTo>
                <a:lnTo>
                  <a:pt x="5577664" y="66221"/>
                </a:lnTo>
                <a:lnTo>
                  <a:pt x="5544202" y="38613"/>
                </a:lnTo>
                <a:lnTo>
                  <a:pt x="5505797" y="17767"/>
                </a:lnTo>
                <a:lnTo>
                  <a:pt x="5463356" y="4593"/>
                </a:lnTo>
                <a:lnTo>
                  <a:pt x="54177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28923" y="4049917"/>
            <a:ext cx="5644515" cy="1356995"/>
          </a:xfrm>
          <a:custGeom>
            <a:avLst/>
            <a:gdLst/>
            <a:ahLst/>
            <a:cxnLst/>
            <a:rect l="l" t="t" r="r" b="b"/>
            <a:pathLst>
              <a:path w="5644515" h="1356995">
                <a:moveTo>
                  <a:pt x="0" y="226095"/>
                </a:moveTo>
                <a:lnTo>
                  <a:pt x="4593" y="180529"/>
                </a:lnTo>
                <a:lnTo>
                  <a:pt x="17767" y="138089"/>
                </a:lnTo>
                <a:lnTo>
                  <a:pt x="38613" y="99683"/>
                </a:lnTo>
                <a:lnTo>
                  <a:pt x="66221" y="66221"/>
                </a:lnTo>
                <a:lnTo>
                  <a:pt x="99683" y="38613"/>
                </a:lnTo>
                <a:lnTo>
                  <a:pt x="138088" y="17767"/>
                </a:lnTo>
                <a:lnTo>
                  <a:pt x="180528" y="4593"/>
                </a:lnTo>
                <a:lnTo>
                  <a:pt x="226094" y="0"/>
                </a:lnTo>
                <a:lnTo>
                  <a:pt x="5417792" y="0"/>
                </a:lnTo>
                <a:lnTo>
                  <a:pt x="5463358" y="4593"/>
                </a:lnTo>
                <a:lnTo>
                  <a:pt x="5505798" y="17767"/>
                </a:lnTo>
                <a:lnTo>
                  <a:pt x="5544204" y="38613"/>
                </a:lnTo>
                <a:lnTo>
                  <a:pt x="5577665" y="66221"/>
                </a:lnTo>
                <a:lnTo>
                  <a:pt x="5605273" y="99683"/>
                </a:lnTo>
                <a:lnTo>
                  <a:pt x="5626119" y="138089"/>
                </a:lnTo>
                <a:lnTo>
                  <a:pt x="5639293" y="180529"/>
                </a:lnTo>
                <a:lnTo>
                  <a:pt x="5643887" y="226095"/>
                </a:lnTo>
                <a:lnTo>
                  <a:pt x="5643887" y="1130453"/>
                </a:lnTo>
                <a:lnTo>
                  <a:pt x="5639293" y="1176019"/>
                </a:lnTo>
                <a:lnTo>
                  <a:pt x="5626119" y="1218460"/>
                </a:lnTo>
                <a:lnTo>
                  <a:pt x="5605273" y="1256865"/>
                </a:lnTo>
                <a:lnTo>
                  <a:pt x="5577665" y="1290327"/>
                </a:lnTo>
                <a:lnTo>
                  <a:pt x="5544204" y="1317935"/>
                </a:lnTo>
                <a:lnTo>
                  <a:pt x="5505798" y="1338781"/>
                </a:lnTo>
                <a:lnTo>
                  <a:pt x="5463358" y="1351955"/>
                </a:lnTo>
                <a:lnTo>
                  <a:pt x="5417792" y="1356549"/>
                </a:lnTo>
                <a:lnTo>
                  <a:pt x="226094" y="1356549"/>
                </a:lnTo>
                <a:lnTo>
                  <a:pt x="180528" y="1351955"/>
                </a:lnTo>
                <a:lnTo>
                  <a:pt x="138088" y="1338781"/>
                </a:lnTo>
                <a:lnTo>
                  <a:pt x="99683" y="1317935"/>
                </a:lnTo>
                <a:lnTo>
                  <a:pt x="66221" y="1290327"/>
                </a:lnTo>
                <a:lnTo>
                  <a:pt x="38613" y="1256865"/>
                </a:lnTo>
                <a:lnTo>
                  <a:pt x="17767" y="1218460"/>
                </a:lnTo>
                <a:lnTo>
                  <a:pt x="4593" y="1176019"/>
                </a:lnTo>
                <a:lnTo>
                  <a:pt x="0" y="1130453"/>
                </a:lnTo>
                <a:lnTo>
                  <a:pt x="0" y="2260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true"/>
          <p:nvPr/>
        </p:nvSpPr>
        <p:spPr>
          <a:xfrm>
            <a:off x="738394" y="2367641"/>
            <a:ext cx="10880725" cy="426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4355" algn="ctr">
              <a:lnSpc>
                <a:spcPts val="2765"/>
              </a:lnSpc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consistent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819775" marR="177800" algn="ctr">
              <a:lnSpc>
                <a:spcPct val="101000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across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workers</a:t>
            </a:r>
            <a:r>
              <a:rPr sz="24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  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DNNs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5921375" marR="168275" indent="199390">
              <a:lnSpc>
                <a:spcPct val="101000"/>
              </a:lnSpc>
              <a:spcBef>
                <a:spcPts val="214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overheads become  </a:t>
            </a:r>
            <a:r>
              <a:rPr sz="2400" spc="-1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more </a:t>
            </a:r>
            <a:r>
              <a:rPr sz="240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pronounced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 increasing</a:t>
            </a:r>
            <a:r>
              <a:rPr sz="24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GPU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0645" marR="1312545" indent="269875">
              <a:lnSpc>
                <a:spcPct val="101000"/>
              </a:lnSpc>
              <a:spcBef>
                <a:spcPts val="1225"/>
              </a:spcBef>
              <a:tabLst>
                <a:tab pos="706691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Cross-GPU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communication	</a:t>
            </a:r>
            <a:r>
              <a:rPr sz="3600" spc="-15" baseline="28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computation</a:t>
            </a:r>
            <a:r>
              <a:rPr sz="3600" spc="-112" baseline="28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75" baseline="28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power.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measured as 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percentage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R="6878320" indent="83820">
              <a:lnSpc>
                <a:spcPts val="2900"/>
              </a:lnSpc>
              <a:spcBef>
                <a:spcPts val="8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epoch time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running  within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8-GPU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DGX-1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box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R="349250" algn="r">
              <a:lnSpc>
                <a:spcPts val="695"/>
              </a:lnSpc>
            </a:pPr>
            <a:r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28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189" y="1460013"/>
            <a:ext cx="11678285" cy="5261610"/>
          </a:xfrm>
          <a:custGeom>
            <a:avLst/>
            <a:gdLst/>
            <a:ahLst/>
            <a:cxnLst/>
            <a:rect l="l" t="t" r="r" b="b"/>
            <a:pathLst>
              <a:path w="11678285" h="5261609">
                <a:moveTo>
                  <a:pt x="0" y="0"/>
                </a:moveTo>
                <a:lnTo>
                  <a:pt x="11677738" y="0"/>
                </a:lnTo>
                <a:lnTo>
                  <a:pt x="11677738" y="5261461"/>
                </a:lnTo>
                <a:lnTo>
                  <a:pt x="0" y="52614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189" y="2249011"/>
            <a:ext cx="11553825" cy="2479675"/>
          </a:xfrm>
          <a:custGeom>
            <a:avLst/>
            <a:gdLst/>
            <a:ahLst/>
            <a:cxnLst/>
            <a:rect l="l" t="t" r="r" b="b"/>
            <a:pathLst>
              <a:path w="11553825" h="2479675">
                <a:moveTo>
                  <a:pt x="11140411" y="0"/>
                </a:moveTo>
                <a:lnTo>
                  <a:pt x="413208" y="0"/>
                </a:lnTo>
                <a:lnTo>
                  <a:pt x="365019" y="2779"/>
                </a:lnTo>
                <a:lnTo>
                  <a:pt x="318463" y="10913"/>
                </a:lnTo>
                <a:lnTo>
                  <a:pt x="273850" y="24089"/>
                </a:lnTo>
                <a:lnTo>
                  <a:pt x="231490" y="41999"/>
                </a:lnTo>
                <a:lnTo>
                  <a:pt x="191692" y="64331"/>
                </a:lnTo>
                <a:lnTo>
                  <a:pt x="154767" y="90777"/>
                </a:lnTo>
                <a:lnTo>
                  <a:pt x="121026" y="121026"/>
                </a:lnTo>
                <a:lnTo>
                  <a:pt x="90777" y="154768"/>
                </a:lnTo>
                <a:lnTo>
                  <a:pt x="64331" y="191693"/>
                </a:lnTo>
                <a:lnTo>
                  <a:pt x="41999" y="231490"/>
                </a:lnTo>
                <a:lnTo>
                  <a:pt x="24089" y="273851"/>
                </a:lnTo>
                <a:lnTo>
                  <a:pt x="10913" y="318464"/>
                </a:lnTo>
                <a:lnTo>
                  <a:pt x="2779" y="365020"/>
                </a:lnTo>
                <a:lnTo>
                  <a:pt x="0" y="413209"/>
                </a:lnTo>
                <a:lnTo>
                  <a:pt x="0" y="2065969"/>
                </a:lnTo>
                <a:lnTo>
                  <a:pt x="2779" y="2114159"/>
                </a:lnTo>
                <a:lnTo>
                  <a:pt x="10913" y="2160715"/>
                </a:lnTo>
                <a:lnTo>
                  <a:pt x="24089" y="2205328"/>
                </a:lnTo>
                <a:lnTo>
                  <a:pt x="41999" y="2247689"/>
                </a:lnTo>
                <a:lnTo>
                  <a:pt x="64331" y="2287487"/>
                </a:lnTo>
                <a:lnTo>
                  <a:pt x="90777" y="2324411"/>
                </a:lnTo>
                <a:lnTo>
                  <a:pt x="121026" y="2358153"/>
                </a:lnTo>
                <a:lnTo>
                  <a:pt x="154767" y="2388402"/>
                </a:lnTo>
                <a:lnTo>
                  <a:pt x="191692" y="2414848"/>
                </a:lnTo>
                <a:lnTo>
                  <a:pt x="231490" y="2437180"/>
                </a:lnTo>
                <a:lnTo>
                  <a:pt x="273850" y="2455090"/>
                </a:lnTo>
                <a:lnTo>
                  <a:pt x="318463" y="2468266"/>
                </a:lnTo>
                <a:lnTo>
                  <a:pt x="365019" y="2476399"/>
                </a:lnTo>
                <a:lnTo>
                  <a:pt x="413208" y="2479179"/>
                </a:lnTo>
                <a:lnTo>
                  <a:pt x="11140411" y="2479179"/>
                </a:lnTo>
                <a:lnTo>
                  <a:pt x="11188600" y="2476399"/>
                </a:lnTo>
                <a:lnTo>
                  <a:pt x="11235156" y="2468266"/>
                </a:lnTo>
                <a:lnTo>
                  <a:pt x="11279769" y="2455090"/>
                </a:lnTo>
                <a:lnTo>
                  <a:pt x="11322129" y="2437180"/>
                </a:lnTo>
                <a:lnTo>
                  <a:pt x="11361927" y="2414848"/>
                </a:lnTo>
                <a:lnTo>
                  <a:pt x="11398852" y="2388402"/>
                </a:lnTo>
                <a:lnTo>
                  <a:pt x="11432593" y="2358153"/>
                </a:lnTo>
                <a:lnTo>
                  <a:pt x="11462842" y="2324411"/>
                </a:lnTo>
                <a:lnTo>
                  <a:pt x="11489288" y="2287487"/>
                </a:lnTo>
                <a:lnTo>
                  <a:pt x="11511620" y="2247689"/>
                </a:lnTo>
                <a:lnTo>
                  <a:pt x="11529530" y="2205328"/>
                </a:lnTo>
                <a:lnTo>
                  <a:pt x="11542706" y="2160715"/>
                </a:lnTo>
                <a:lnTo>
                  <a:pt x="11550839" y="2114159"/>
                </a:lnTo>
                <a:lnTo>
                  <a:pt x="11553619" y="2065969"/>
                </a:lnTo>
                <a:lnTo>
                  <a:pt x="11553619" y="413209"/>
                </a:lnTo>
                <a:lnTo>
                  <a:pt x="11550839" y="365020"/>
                </a:lnTo>
                <a:lnTo>
                  <a:pt x="11542706" y="318464"/>
                </a:lnTo>
                <a:lnTo>
                  <a:pt x="11529530" y="273851"/>
                </a:lnTo>
                <a:lnTo>
                  <a:pt x="11511620" y="231490"/>
                </a:lnTo>
                <a:lnTo>
                  <a:pt x="11489288" y="191693"/>
                </a:lnTo>
                <a:lnTo>
                  <a:pt x="11462842" y="154768"/>
                </a:lnTo>
                <a:lnTo>
                  <a:pt x="11432593" y="121026"/>
                </a:lnTo>
                <a:lnTo>
                  <a:pt x="11398852" y="90777"/>
                </a:lnTo>
                <a:lnTo>
                  <a:pt x="11361927" y="64331"/>
                </a:lnTo>
                <a:lnTo>
                  <a:pt x="11322129" y="41999"/>
                </a:lnTo>
                <a:lnTo>
                  <a:pt x="11279769" y="24089"/>
                </a:lnTo>
                <a:lnTo>
                  <a:pt x="11235156" y="10913"/>
                </a:lnTo>
                <a:lnTo>
                  <a:pt x="11188600" y="2779"/>
                </a:lnTo>
                <a:lnTo>
                  <a:pt x="1114041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9189" y="2249011"/>
            <a:ext cx="11553825" cy="2479675"/>
          </a:xfrm>
          <a:custGeom>
            <a:avLst/>
            <a:gdLst/>
            <a:ahLst/>
            <a:cxnLst/>
            <a:rect l="l" t="t" r="r" b="b"/>
            <a:pathLst>
              <a:path w="11553825" h="2479675">
                <a:moveTo>
                  <a:pt x="0" y="413209"/>
                </a:moveTo>
                <a:lnTo>
                  <a:pt x="2779" y="365020"/>
                </a:lnTo>
                <a:lnTo>
                  <a:pt x="10913" y="318464"/>
                </a:lnTo>
                <a:lnTo>
                  <a:pt x="24089" y="273850"/>
                </a:lnTo>
                <a:lnTo>
                  <a:pt x="41999" y="231490"/>
                </a:lnTo>
                <a:lnTo>
                  <a:pt x="64331" y="191692"/>
                </a:lnTo>
                <a:lnTo>
                  <a:pt x="90777" y="154767"/>
                </a:lnTo>
                <a:lnTo>
                  <a:pt x="121026" y="121026"/>
                </a:lnTo>
                <a:lnTo>
                  <a:pt x="154767" y="90777"/>
                </a:lnTo>
                <a:lnTo>
                  <a:pt x="191692" y="64331"/>
                </a:lnTo>
                <a:lnTo>
                  <a:pt x="231489" y="41999"/>
                </a:lnTo>
                <a:lnTo>
                  <a:pt x="273850" y="24089"/>
                </a:lnTo>
                <a:lnTo>
                  <a:pt x="318463" y="10913"/>
                </a:lnTo>
                <a:lnTo>
                  <a:pt x="365019" y="2779"/>
                </a:lnTo>
                <a:lnTo>
                  <a:pt x="413208" y="0"/>
                </a:lnTo>
                <a:lnTo>
                  <a:pt x="11140412" y="0"/>
                </a:lnTo>
                <a:lnTo>
                  <a:pt x="11188601" y="2779"/>
                </a:lnTo>
                <a:lnTo>
                  <a:pt x="11235157" y="10913"/>
                </a:lnTo>
                <a:lnTo>
                  <a:pt x="11279770" y="24089"/>
                </a:lnTo>
                <a:lnTo>
                  <a:pt x="11322130" y="41999"/>
                </a:lnTo>
                <a:lnTo>
                  <a:pt x="11361928" y="64331"/>
                </a:lnTo>
                <a:lnTo>
                  <a:pt x="11398852" y="90777"/>
                </a:lnTo>
                <a:lnTo>
                  <a:pt x="11432594" y="121026"/>
                </a:lnTo>
                <a:lnTo>
                  <a:pt x="11462843" y="154767"/>
                </a:lnTo>
                <a:lnTo>
                  <a:pt x="11489288" y="191692"/>
                </a:lnTo>
                <a:lnTo>
                  <a:pt x="11511621" y="231490"/>
                </a:lnTo>
                <a:lnTo>
                  <a:pt x="11529530" y="273850"/>
                </a:lnTo>
                <a:lnTo>
                  <a:pt x="11542707" y="318464"/>
                </a:lnTo>
                <a:lnTo>
                  <a:pt x="11550840" y="365020"/>
                </a:lnTo>
                <a:lnTo>
                  <a:pt x="11553620" y="413209"/>
                </a:lnTo>
                <a:lnTo>
                  <a:pt x="11553620" y="2065970"/>
                </a:lnTo>
                <a:lnTo>
                  <a:pt x="11550840" y="2114158"/>
                </a:lnTo>
                <a:lnTo>
                  <a:pt x="11542707" y="2160715"/>
                </a:lnTo>
                <a:lnTo>
                  <a:pt x="11529530" y="2205328"/>
                </a:lnTo>
                <a:lnTo>
                  <a:pt x="11511621" y="2247688"/>
                </a:lnTo>
                <a:lnTo>
                  <a:pt x="11489288" y="2287486"/>
                </a:lnTo>
                <a:lnTo>
                  <a:pt x="11462843" y="2324411"/>
                </a:lnTo>
                <a:lnTo>
                  <a:pt x="11432594" y="2358152"/>
                </a:lnTo>
                <a:lnTo>
                  <a:pt x="11398852" y="2388401"/>
                </a:lnTo>
                <a:lnTo>
                  <a:pt x="11361928" y="2414847"/>
                </a:lnTo>
                <a:lnTo>
                  <a:pt x="11322130" y="2437179"/>
                </a:lnTo>
                <a:lnTo>
                  <a:pt x="11279770" y="2455089"/>
                </a:lnTo>
                <a:lnTo>
                  <a:pt x="11235157" y="2468265"/>
                </a:lnTo>
                <a:lnTo>
                  <a:pt x="11188601" y="2476399"/>
                </a:lnTo>
                <a:lnTo>
                  <a:pt x="11140412" y="2479179"/>
                </a:lnTo>
                <a:lnTo>
                  <a:pt x="413208" y="2479179"/>
                </a:lnTo>
                <a:lnTo>
                  <a:pt x="365019" y="2476399"/>
                </a:lnTo>
                <a:lnTo>
                  <a:pt x="318463" y="2468265"/>
                </a:lnTo>
                <a:lnTo>
                  <a:pt x="273850" y="2455089"/>
                </a:lnTo>
                <a:lnTo>
                  <a:pt x="231489" y="2437179"/>
                </a:lnTo>
                <a:lnTo>
                  <a:pt x="191692" y="2414847"/>
                </a:lnTo>
                <a:lnTo>
                  <a:pt x="154767" y="2388401"/>
                </a:lnTo>
                <a:lnTo>
                  <a:pt x="121026" y="2358152"/>
                </a:lnTo>
                <a:lnTo>
                  <a:pt x="90777" y="2324411"/>
                </a:lnTo>
                <a:lnTo>
                  <a:pt x="64331" y="2287486"/>
                </a:lnTo>
                <a:lnTo>
                  <a:pt x="41999" y="2247688"/>
                </a:lnTo>
                <a:lnTo>
                  <a:pt x="24089" y="2205328"/>
                </a:lnTo>
                <a:lnTo>
                  <a:pt x="10913" y="2160715"/>
                </a:lnTo>
                <a:lnTo>
                  <a:pt x="2779" y="2114158"/>
                </a:lnTo>
                <a:lnTo>
                  <a:pt x="0" y="2065970"/>
                </a:lnTo>
                <a:lnTo>
                  <a:pt x="0" y="413209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646906" y="3133851"/>
            <a:ext cx="10897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4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need </a:t>
            </a:r>
            <a:r>
              <a:rPr sz="4000" spc="-4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Faster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Collective Communication</a:t>
            </a:r>
            <a:r>
              <a:rPr sz="4000" spc="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Protocols.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/>
          <p:nvPr/>
        </p:nvSpPr>
        <p:spPr>
          <a:xfrm>
            <a:off x="539658" y="70611"/>
            <a:ext cx="1132713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100"/>
              </a:spcBef>
            </a:pPr>
            <a:r>
              <a:rPr sz="4000" b="0" spc="-5" dirty="0">
                <a:latin typeface="Calibri Light" panose="020F0302020204030204"/>
                <a:cs typeface="Calibri Light" panose="020F0302020204030204"/>
              </a:rPr>
              <a:t>High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communication </a:t>
            </a:r>
            <a:r>
              <a:rPr sz="4000" b="0" spc="-10" dirty="0">
                <a:latin typeface="Calibri Light" panose="020F0302020204030204"/>
                <a:cs typeface="Calibri Light" panose="020F0302020204030204"/>
              </a:rPr>
              <a:t>overheads </a:t>
            </a:r>
            <a:r>
              <a:rPr sz="4000" b="0" spc="-20" dirty="0">
                <a:latin typeface="Calibri Light" panose="020F0302020204030204"/>
                <a:cs typeface="Calibri Light" panose="020F0302020204030204"/>
              </a:rPr>
              <a:t>even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spc="-5" dirty="0">
                <a:latin typeface="Calibri Light" panose="020F0302020204030204"/>
                <a:cs typeface="Calibri Light" panose="020F0302020204030204"/>
              </a:rPr>
              <a:t>with</a:t>
            </a:r>
            <a:endParaRPr sz="40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ts val="4560"/>
              </a:lnSpc>
            </a:pPr>
            <a:r>
              <a:rPr sz="4000" b="0" spc="-25" dirty="0">
                <a:latin typeface="Calibri Light" panose="020F0302020204030204"/>
                <a:cs typeface="Calibri Light" panose="020F0302020204030204"/>
              </a:rPr>
              <a:t>state-of-the-art hardware </a:t>
            </a:r>
            <a:r>
              <a:rPr sz="4000" b="0" spc="-5" dirty="0">
                <a:latin typeface="Calibri Light" panose="020F0302020204030204"/>
                <a:cs typeface="Calibri Light" panose="020F0302020204030204"/>
              </a:rPr>
              <a:t>(NVLink) </a:t>
            </a:r>
            <a:r>
              <a:rPr sz="4000" b="0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4000" b="0" spc="-15" dirty="0">
                <a:latin typeface="Calibri Light" panose="020F0302020204030204"/>
                <a:cs typeface="Calibri Light" panose="020F0302020204030204"/>
              </a:rPr>
              <a:t>software</a:t>
            </a:r>
            <a:r>
              <a:rPr sz="4000" b="0" spc="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b="0" spc="-5" dirty="0">
                <a:latin typeface="Calibri Light" panose="020F0302020204030204"/>
                <a:cs typeface="Calibri Light" panose="020F0302020204030204"/>
              </a:rPr>
              <a:t>(NCCL)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611124"/>
            <a:ext cx="2667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Talk</a:t>
            </a:r>
            <a:r>
              <a:rPr sz="4400" spc="-75" dirty="0"/>
              <a:t> </a:t>
            </a:r>
            <a:r>
              <a:rPr sz="4400" dirty="0"/>
              <a:t>Outline</a:t>
            </a:r>
            <a:endParaRPr sz="4400"/>
          </a:p>
        </p:txBody>
      </p:sp>
      <p:sp>
        <p:nvSpPr>
          <p:cNvPr id="3" name="object 3"/>
          <p:cNvSpPr txBox="true"/>
          <p:nvPr/>
        </p:nvSpPr>
        <p:spPr>
          <a:xfrm>
            <a:off x="916939" y="1716532"/>
            <a:ext cx="848804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767171"/>
                </a:solidFill>
                <a:latin typeface="Calibri" panose="020F0502020204030204"/>
                <a:cs typeface="Calibri" panose="020F0502020204030204"/>
              </a:rPr>
              <a:t>Motivation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Challenges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achieving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faster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collective</a:t>
            </a:r>
            <a:r>
              <a:rPr sz="2800" b="1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communication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Design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Evaluation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92963"/>
            <a:ext cx="9741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Challenge 1: </a:t>
            </a:r>
            <a:r>
              <a:rPr sz="4400" spc="-40" dirty="0"/>
              <a:t>Different </a:t>
            </a:r>
            <a:r>
              <a:rPr sz="4400" spc="-5" dirty="0"/>
              <a:t>server</a:t>
            </a:r>
            <a:r>
              <a:rPr sz="4400" spc="40" dirty="0"/>
              <a:t> </a:t>
            </a:r>
            <a:r>
              <a:rPr sz="4400" spc="-15" dirty="0"/>
              <a:t>configurations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39927" y="1711907"/>
            <a:ext cx="3795867" cy="2377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9927" y="1711926"/>
            <a:ext cx="3796665" cy="2378710"/>
          </a:xfrm>
          <a:custGeom>
            <a:avLst/>
            <a:gdLst/>
            <a:ahLst/>
            <a:cxnLst/>
            <a:rect l="l" t="t" r="r" b="b"/>
            <a:pathLst>
              <a:path w="3796665" h="2378710">
                <a:moveTo>
                  <a:pt x="0" y="2378662"/>
                </a:moveTo>
                <a:lnTo>
                  <a:pt x="3796590" y="2378662"/>
                </a:lnTo>
                <a:lnTo>
                  <a:pt x="3796590" y="0"/>
                </a:lnTo>
                <a:lnTo>
                  <a:pt x="0" y="0"/>
                </a:lnTo>
                <a:lnTo>
                  <a:pt x="0" y="23786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2378" y="2619074"/>
            <a:ext cx="563880" cy="0"/>
          </a:xfrm>
          <a:custGeom>
            <a:avLst/>
            <a:gdLst/>
            <a:ahLst/>
            <a:cxnLst/>
            <a:rect l="l" t="t" r="r" b="b"/>
            <a:pathLst>
              <a:path w="563880">
                <a:moveTo>
                  <a:pt x="0" y="0"/>
                </a:moveTo>
                <a:lnTo>
                  <a:pt x="563304" y="0"/>
                </a:lnTo>
              </a:path>
            </a:pathLst>
          </a:custGeom>
          <a:ln w="14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5797" y="259246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6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7292" y="25855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0936" y="2362777"/>
            <a:ext cx="530900" cy="53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4342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7" y="146994"/>
                </a:lnTo>
                <a:lnTo>
                  <a:pt x="41111" y="106112"/>
                </a:lnTo>
                <a:lnTo>
                  <a:pt x="70505" y="70492"/>
                </a:lnTo>
                <a:lnTo>
                  <a:pt x="106131" y="41103"/>
                </a:lnTo>
                <a:lnTo>
                  <a:pt x="147021" y="18913"/>
                </a:lnTo>
                <a:lnTo>
                  <a:pt x="192206" y="4889"/>
                </a:lnTo>
                <a:lnTo>
                  <a:pt x="240718" y="0"/>
                </a:lnTo>
                <a:lnTo>
                  <a:pt x="289232" y="4889"/>
                </a:lnTo>
                <a:lnTo>
                  <a:pt x="334420" y="18913"/>
                </a:lnTo>
                <a:lnTo>
                  <a:pt x="375313" y="41103"/>
                </a:lnTo>
                <a:lnTo>
                  <a:pt x="410942" y="70492"/>
                </a:lnTo>
                <a:lnTo>
                  <a:pt x="440339" y="106112"/>
                </a:lnTo>
                <a:lnTo>
                  <a:pt x="462536" y="146994"/>
                </a:lnTo>
                <a:lnTo>
                  <a:pt x="476564" y="192172"/>
                </a:lnTo>
                <a:lnTo>
                  <a:pt x="481455" y="240677"/>
                </a:lnTo>
                <a:lnTo>
                  <a:pt x="476564" y="289181"/>
                </a:lnTo>
                <a:lnTo>
                  <a:pt x="462536" y="334359"/>
                </a:lnTo>
                <a:lnTo>
                  <a:pt x="440339" y="375241"/>
                </a:lnTo>
                <a:lnTo>
                  <a:pt x="410942" y="410861"/>
                </a:lnTo>
                <a:lnTo>
                  <a:pt x="375313" y="440250"/>
                </a:lnTo>
                <a:lnTo>
                  <a:pt x="334420" y="462440"/>
                </a:lnTo>
                <a:lnTo>
                  <a:pt x="289232" y="476464"/>
                </a:lnTo>
                <a:lnTo>
                  <a:pt x="240718" y="481354"/>
                </a:lnTo>
                <a:lnTo>
                  <a:pt x="192206" y="476464"/>
                </a:lnTo>
                <a:lnTo>
                  <a:pt x="147021" y="462440"/>
                </a:lnTo>
                <a:lnTo>
                  <a:pt x="106131" y="440250"/>
                </a:lnTo>
                <a:lnTo>
                  <a:pt x="70505" y="410861"/>
                </a:lnTo>
                <a:lnTo>
                  <a:pt x="41111" y="375241"/>
                </a:lnTo>
                <a:lnTo>
                  <a:pt x="18917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5906" y="2504521"/>
            <a:ext cx="420959" cy="267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true"/>
          <p:nvPr/>
        </p:nvSpPr>
        <p:spPr>
          <a:xfrm>
            <a:off x="1339635" y="2526414"/>
            <a:ext cx="2927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3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2426" y="2362777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4414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9"/>
                </a:lnTo>
                <a:lnTo>
                  <a:pt x="440316" y="375241"/>
                </a:lnTo>
                <a:lnTo>
                  <a:pt x="410923" y="410861"/>
                </a:lnTo>
                <a:lnTo>
                  <a:pt x="375298" y="440250"/>
                </a:lnTo>
                <a:lnTo>
                  <a:pt x="334409" y="462440"/>
                </a:lnTo>
                <a:lnTo>
                  <a:pt x="289225" y="476464"/>
                </a:lnTo>
                <a:lnTo>
                  <a:pt x="240713" y="481354"/>
                </a:lnTo>
                <a:lnTo>
                  <a:pt x="192201" y="476464"/>
                </a:lnTo>
                <a:lnTo>
                  <a:pt x="147017" y="462440"/>
                </a:lnTo>
                <a:lnTo>
                  <a:pt x="106128" y="440250"/>
                </a:lnTo>
                <a:lnTo>
                  <a:pt x="70503" y="410861"/>
                </a:lnTo>
                <a:lnTo>
                  <a:pt x="41110" y="375241"/>
                </a:lnTo>
                <a:lnTo>
                  <a:pt x="18916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4503" y="2504521"/>
            <a:ext cx="420959" cy="267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true"/>
          <p:nvPr/>
        </p:nvSpPr>
        <p:spPr>
          <a:xfrm>
            <a:off x="2490643" y="2526414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3829" y="3143819"/>
            <a:ext cx="528007" cy="53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46391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4" y="70492"/>
                </a:lnTo>
                <a:lnTo>
                  <a:pt x="106129" y="41103"/>
                </a:lnTo>
                <a:lnTo>
                  <a:pt x="147019" y="18913"/>
                </a:lnTo>
                <a:lnTo>
                  <a:pt x="192204" y="4889"/>
                </a:lnTo>
                <a:lnTo>
                  <a:pt x="240718" y="0"/>
                </a:lnTo>
                <a:lnTo>
                  <a:pt x="289231" y="4889"/>
                </a:lnTo>
                <a:lnTo>
                  <a:pt x="334416" y="18913"/>
                </a:lnTo>
                <a:lnTo>
                  <a:pt x="375305" y="41103"/>
                </a:lnTo>
                <a:lnTo>
                  <a:pt x="410930" y="70492"/>
                </a:lnTo>
                <a:lnTo>
                  <a:pt x="440322" y="106112"/>
                </a:lnTo>
                <a:lnTo>
                  <a:pt x="462516" y="146994"/>
                </a:lnTo>
                <a:lnTo>
                  <a:pt x="476541" y="192172"/>
                </a:lnTo>
                <a:lnTo>
                  <a:pt x="481431" y="240677"/>
                </a:lnTo>
                <a:lnTo>
                  <a:pt x="476541" y="289181"/>
                </a:lnTo>
                <a:lnTo>
                  <a:pt x="462516" y="334358"/>
                </a:lnTo>
                <a:lnTo>
                  <a:pt x="440322" y="375240"/>
                </a:lnTo>
                <a:lnTo>
                  <a:pt x="410930" y="410858"/>
                </a:lnTo>
                <a:lnTo>
                  <a:pt x="375305" y="440246"/>
                </a:lnTo>
                <a:lnTo>
                  <a:pt x="334416" y="462436"/>
                </a:lnTo>
                <a:lnTo>
                  <a:pt x="289231" y="476459"/>
                </a:lnTo>
                <a:lnTo>
                  <a:pt x="240718" y="481349"/>
                </a:lnTo>
                <a:lnTo>
                  <a:pt x="192204" y="476459"/>
                </a:lnTo>
                <a:lnTo>
                  <a:pt x="147019" y="462436"/>
                </a:lnTo>
                <a:lnTo>
                  <a:pt x="106129" y="440246"/>
                </a:lnTo>
                <a:lnTo>
                  <a:pt x="70504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78799" y="3285564"/>
            <a:ext cx="418066" cy="267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true"/>
          <p:nvPr/>
        </p:nvSpPr>
        <p:spPr>
          <a:xfrm>
            <a:off x="1341684" y="3308422"/>
            <a:ext cx="2927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72426" y="3143819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94414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8"/>
                </a:lnTo>
                <a:lnTo>
                  <a:pt x="440316" y="375240"/>
                </a:lnTo>
                <a:lnTo>
                  <a:pt x="410923" y="410858"/>
                </a:lnTo>
                <a:lnTo>
                  <a:pt x="375298" y="440246"/>
                </a:lnTo>
                <a:lnTo>
                  <a:pt x="334409" y="462436"/>
                </a:lnTo>
                <a:lnTo>
                  <a:pt x="289225" y="476459"/>
                </a:lnTo>
                <a:lnTo>
                  <a:pt x="240713" y="481349"/>
                </a:lnTo>
                <a:lnTo>
                  <a:pt x="192201" y="476459"/>
                </a:lnTo>
                <a:lnTo>
                  <a:pt x="147017" y="462436"/>
                </a:lnTo>
                <a:lnTo>
                  <a:pt x="106128" y="440246"/>
                </a:lnTo>
                <a:lnTo>
                  <a:pt x="70503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24503" y="3285564"/>
            <a:ext cx="420959" cy="267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true"/>
          <p:nvPr/>
        </p:nvSpPr>
        <p:spPr>
          <a:xfrm>
            <a:off x="2490643" y="3308422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74403" y="3400118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279" y="0"/>
                </a:lnTo>
              </a:path>
            </a:pathLst>
          </a:custGeom>
          <a:ln w="14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7823" y="337350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5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7292" y="336656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98216" y="2811587"/>
            <a:ext cx="725805" cy="396240"/>
          </a:xfrm>
          <a:custGeom>
            <a:avLst/>
            <a:gdLst/>
            <a:ahLst/>
            <a:cxnLst/>
            <a:rect l="l" t="t" r="r" b="b"/>
            <a:pathLst>
              <a:path w="725805" h="396239">
                <a:moveTo>
                  <a:pt x="0" y="396017"/>
                </a:moveTo>
                <a:lnTo>
                  <a:pt x="725805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57325" y="3181040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33995" y="0"/>
                </a:moveTo>
                <a:lnTo>
                  <a:pt x="0" y="48839"/>
                </a:lnTo>
                <a:lnTo>
                  <a:pt x="59503" y="46718"/>
                </a:lnTo>
                <a:lnTo>
                  <a:pt x="3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05409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59455" y="0"/>
                </a:moveTo>
                <a:lnTo>
                  <a:pt x="0" y="2170"/>
                </a:lnTo>
                <a:lnTo>
                  <a:pt x="25507" y="48887"/>
                </a:lnTo>
                <a:lnTo>
                  <a:pt x="59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96191" y="2811539"/>
            <a:ext cx="728345" cy="396240"/>
          </a:xfrm>
          <a:custGeom>
            <a:avLst/>
            <a:gdLst/>
            <a:ahLst/>
            <a:cxnLst/>
            <a:rect l="l" t="t" r="r" b="b"/>
            <a:pathLst>
              <a:path w="728344" h="396239">
                <a:moveTo>
                  <a:pt x="0" y="0"/>
                </a:moveTo>
                <a:lnTo>
                  <a:pt x="727782" y="396114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5300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0" y="0"/>
                </a:moveTo>
                <a:lnTo>
                  <a:pt x="34043" y="48840"/>
                </a:lnTo>
                <a:lnTo>
                  <a:pt x="59503" y="20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05409" y="3181088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25459" y="0"/>
                </a:moveTo>
                <a:lnTo>
                  <a:pt x="0" y="46718"/>
                </a:lnTo>
                <a:lnTo>
                  <a:pt x="59455" y="48790"/>
                </a:lnTo>
                <a:lnTo>
                  <a:pt x="25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15454" y="2906325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206542"/>
                </a:moveTo>
                <a:lnTo>
                  <a:pt x="0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88836" y="310621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5" y="0"/>
                </a:moveTo>
                <a:lnTo>
                  <a:pt x="0" y="0"/>
                </a:lnTo>
                <a:lnTo>
                  <a:pt x="26617" y="53226"/>
                </a:lnTo>
                <a:lnTo>
                  <a:pt x="53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88836" y="285975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17" y="0"/>
                </a:moveTo>
                <a:lnTo>
                  <a:pt x="0" y="53226"/>
                </a:lnTo>
                <a:lnTo>
                  <a:pt x="53235" y="53226"/>
                </a:lnTo>
                <a:lnTo>
                  <a:pt x="26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85378" y="2906325"/>
            <a:ext cx="1905" cy="207010"/>
          </a:xfrm>
          <a:custGeom>
            <a:avLst/>
            <a:gdLst/>
            <a:ahLst/>
            <a:cxnLst/>
            <a:rect l="l" t="t" r="r" b="b"/>
            <a:pathLst>
              <a:path w="1905" h="207010">
                <a:moveTo>
                  <a:pt x="1412" y="206542"/>
                </a:moveTo>
                <a:lnTo>
                  <a:pt x="0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60130" y="310602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40" h="53975">
                <a:moveTo>
                  <a:pt x="53230" y="0"/>
                </a:moveTo>
                <a:lnTo>
                  <a:pt x="0" y="386"/>
                </a:lnTo>
                <a:lnTo>
                  <a:pt x="26979" y="53420"/>
                </a:lnTo>
                <a:lnTo>
                  <a:pt x="53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58809" y="285975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40" h="53975">
                <a:moveTo>
                  <a:pt x="26250" y="0"/>
                </a:moveTo>
                <a:lnTo>
                  <a:pt x="0" y="53418"/>
                </a:lnTo>
                <a:lnTo>
                  <a:pt x="53234" y="53033"/>
                </a:lnTo>
                <a:lnTo>
                  <a:pt x="2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25282" y="2611842"/>
            <a:ext cx="563880" cy="14604"/>
          </a:xfrm>
          <a:custGeom>
            <a:avLst/>
            <a:gdLst/>
            <a:ahLst/>
            <a:cxnLst/>
            <a:rect l="l" t="t" r="r" b="b"/>
            <a:pathLst>
              <a:path w="563879" h="14605">
                <a:moveTo>
                  <a:pt x="0" y="14463"/>
                </a:moveTo>
                <a:lnTo>
                  <a:pt x="563304" y="14463"/>
                </a:lnTo>
                <a:lnTo>
                  <a:pt x="563304" y="0"/>
                </a:lnTo>
                <a:lnTo>
                  <a:pt x="0" y="0"/>
                </a:lnTo>
                <a:lnTo>
                  <a:pt x="0" y="14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78702" y="259246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6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0197" y="25855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3840" y="2362777"/>
            <a:ext cx="530900" cy="53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97227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7" y="146994"/>
                </a:lnTo>
                <a:lnTo>
                  <a:pt x="41112" y="106112"/>
                </a:lnTo>
                <a:lnTo>
                  <a:pt x="70509" y="70492"/>
                </a:lnTo>
                <a:lnTo>
                  <a:pt x="106140" y="41103"/>
                </a:lnTo>
                <a:lnTo>
                  <a:pt x="147037" y="18913"/>
                </a:lnTo>
                <a:lnTo>
                  <a:pt x="192233" y="4889"/>
                </a:lnTo>
                <a:lnTo>
                  <a:pt x="240761" y="0"/>
                </a:lnTo>
                <a:lnTo>
                  <a:pt x="289273" y="4889"/>
                </a:lnTo>
                <a:lnTo>
                  <a:pt x="334458" y="18913"/>
                </a:lnTo>
                <a:lnTo>
                  <a:pt x="375346" y="41103"/>
                </a:lnTo>
                <a:lnTo>
                  <a:pt x="410971" y="70492"/>
                </a:lnTo>
                <a:lnTo>
                  <a:pt x="440365" y="106112"/>
                </a:lnTo>
                <a:lnTo>
                  <a:pt x="462558" y="146994"/>
                </a:lnTo>
                <a:lnTo>
                  <a:pt x="476584" y="192172"/>
                </a:lnTo>
                <a:lnTo>
                  <a:pt x="481475" y="240677"/>
                </a:lnTo>
                <a:lnTo>
                  <a:pt x="476584" y="289181"/>
                </a:lnTo>
                <a:lnTo>
                  <a:pt x="462558" y="334359"/>
                </a:lnTo>
                <a:lnTo>
                  <a:pt x="440365" y="375241"/>
                </a:lnTo>
                <a:lnTo>
                  <a:pt x="410971" y="410861"/>
                </a:lnTo>
                <a:lnTo>
                  <a:pt x="375346" y="440250"/>
                </a:lnTo>
                <a:lnTo>
                  <a:pt x="334458" y="462440"/>
                </a:lnTo>
                <a:lnTo>
                  <a:pt x="289273" y="476464"/>
                </a:lnTo>
                <a:lnTo>
                  <a:pt x="240761" y="481354"/>
                </a:lnTo>
                <a:lnTo>
                  <a:pt x="192233" y="476464"/>
                </a:lnTo>
                <a:lnTo>
                  <a:pt x="147037" y="462440"/>
                </a:lnTo>
                <a:lnTo>
                  <a:pt x="106140" y="440250"/>
                </a:lnTo>
                <a:lnTo>
                  <a:pt x="70509" y="410861"/>
                </a:lnTo>
                <a:lnTo>
                  <a:pt x="41112" y="375241"/>
                </a:lnTo>
                <a:lnTo>
                  <a:pt x="18917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28811" y="2504521"/>
            <a:ext cx="420959" cy="267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5330" y="2362777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7319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9"/>
                </a:lnTo>
                <a:lnTo>
                  <a:pt x="440316" y="375241"/>
                </a:lnTo>
                <a:lnTo>
                  <a:pt x="410923" y="410861"/>
                </a:lnTo>
                <a:lnTo>
                  <a:pt x="375298" y="440250"/>
                </a:lnTo>
                <a:lnTo>
                  <a:pt x="334409" y="462440"/>
                </a:lnTo>
                <a:lnTo>
                  <a:pt x="289225" y="476464"/>
                </a:lnTo>
                <a:lnTo>
                  <a:pt x="240713" y="481354"/>
                </a:lnTo>
                <a:lnTo>
                  <a:pt x="192201" y="476464"/>
                </a:lnTo>
                <a:lnTo>
                  <a:pt x="147017" y="462440"/>
                </a:lnTo>
                <a:lnTo>
                  <a:pt x="106128" y="440250"/>
                </a:lnTo>
                <a:lnTo>
                  <a:pt x="70503" y="410861"/>
                </a:lnTo>
                <a:lnTo>
                  <a:pt x="41110" y="375241"/>
                </a:lnTo>
                <a:lnTo>
                  <a:pt x="18916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77408" y="2504521"/>
            <a:ext cx="420959" cy="267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76733" y="3143819"/>
            <a:ext cx="528007" cy="53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99300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8"/>
                </a:lnTo>
                <a:lnTo>
                  <a:pt x="440316" y="375240"/>
                </a:lnTo>
                <a:lnTo>
                  <a:pt x="410923" y="410858"/>
                </a:lnTo>
                <a:lnTo>
                  <a:pt x="375298" y="440246"/>
                </a:lnTo>
                <a:lnTo>
                  <a:pt x="334409" y="462436"/>
                </a:lnTo>
                <a:lnTo>
                  <a:pt x="289225" y="476459"/>
                </a:lnTo>
                <a:lnTo>
                  <a:pt x="240713" y="481349"/>
                </a:lnTo>
                <a:lnTo>
                  <a:pt x="192201" y="476459"/>
                </a:lnTo>
                <a:lnTo>
                  <a:pt x="147017" y="462436"/>
                </a:lnTo>
                <a:lnTo>
                  <a:pt x="106128" y="440246"/>
                </a:lnTo>
                <a:lnTo>
                  <a:pt x="70503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31704" y="3285564"/>
            <a:ext cx="418066" cy="267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325330" y="3143819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47319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8"/>
                </a:lnTo>
                <a:lnTo>
                  <a:pt x="440316" y="375240"/>
                </a:lnTo>
                <a:lnTo>
                  <a:pt x="410923" y="410858"/>
                </a:lnTo>
                <a:lnTo>
                  <a:pt x="375298" y="440246"/>
                </a:lnTo>
                <a:lnTo>
                  <a:pt x="334409" y="462436"/>
                </a:lnTo>
                <a:lnTo>
                  <a:pt x="289225" y="476459"/>
                </a:lnTo>
                <a:lnTo>
                  <a:pt x="240713" y="481349"/>
                </a:lnTo>
                <a:lnTo>
                  <a:pt x="192201" y="476459"/>
                </a:lnTo>
                <a:lnTo>
                  <a:pt x="147017" y="462436"/>
                </a:lnTo>
                <a:lnTo>
                  <a:pt x="106128" y="440246"/>
                </a:lnTo>
                <a:lnTo>
                  <a:pt x="70503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77408" y="3285564"/>
            <a:ext cx="420959" cy="267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27308" y="3392886"/>
            <a:ext cx="561340" cy="14604"/>
          </a:xfrm>
          <a:custGeom>
            <a:avLst/>
            <a:gdLst/>
            <a:ahLst/>
            <a:cxnLst/>
            <a:rect l="l" t="t" r="r" b="b"/>
            <a:pathLst>
              <a:path w="561339" h="14604">
                <a:moveTo>
                  <a:pt x="0" y="14463"/>
                </a:moveTo>
                <a:lnTo>
                  <a:pt x="561279" y="14463"/>
                </a:lnTo>
                <a:lnTo>
                  <a:pt x="561279" y="0"/>
                </a:lnTo>
                <a:lnTo>
                  <a:pt x="0" y="0"/>
                </a:lnTo>
                <a:lnTo>
                  <a:pt x="0" y="14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80728" y="337350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5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80197" y="336656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51120" y="2811587"/>
            <a:ext cx="725805" cy="396240"/>
          </a:xfrm>
          <a:custGeom>
            <a:avLst/>
            <a:gdLst/>
            <a:ahLst/>
            <a:cxnLst/>
            <a:rect l="l" t="t" r="r" b="b"/>
            <a:pathLst>
              <a:path w="725804" h="396239">
                <a:moveTo>
                  <a:pt x="0" y="396017"/>
                </a:moveTo>
                <a:lnTo>
                  <a:pt x="725805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10230" y="3181040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33995" y="0"/>
                </a:moveTo>
                <a:lnTo>
                  <a:pt x="0" y="48839"/>
                </a:lnTo>
                <a:lnTo>
                  <a:pt x="59503" y="46718"/>
                </a:lnTo>
                <a:lnTo>
                  <a:pt x="3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58312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59456" y="0"/>
                </a:moveTo>
                <a:lnTo>
                  <a:pt x="0" y="2170"/>
                </a:lnTo>
                <a:lnTo>
                  <a:pt x="25509" y="48887"/>
                </a:lnTo>
                <a:lnTo>
                  <a:pt x="5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49095" y="2811539"/>
            <a:ext cx="728345" cy="396240"/>
          </a:xfrm>
          <a:custGeom>
            <a:avLst/>
            <a:gdLst/>
            <a:ahLst/>
            <a:cxnLst/>
            <a:rect l="l" t="t" r="r" b="b"/>
            <a:pathLst>
              <a:path w="728345" h="396239">
                <a:moveTo>
                  <a:pt x="0" y="0"/>
                </a:moveTo>
                <a:lnTo>
                  <a:pt x="727782" y="396114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08204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0" y="0"/>
                </a:moveTo>
                <a:lnTo>
                  <a:pt x="34043" y="48840"/>
                </a:lnTo>
                <a:lnTo>
                  <a:pt x="59503" y="20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58312" y="3181088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25460" y="0"/>
                </a:moveTo>
                <a:lnTo>
                  <a:pt x="0" y="46718"/>
                </a:lnTo>
                <a:lnTo>
                  <a:pt x="59456" y="48790"/>
                </a:lnTo>
                <a:lnTo>
                  <a:pt x="25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80799" y="2906325"/>
            <a:ext cx="14604" cy="207010"/>
          </a:xfrm>
          <a:custGeom>
            <a:avLst/>
            <a:gdLst/>
            <a:ahLst/>
            <a:cxnLst/>
            <a:rect l="l" t="t" r="r" b="b"/>
            <a:pathLst>
              <a:path w="14604" h="207010">
                <a:moveTo>
                  <a:pt x="0" y="206542"/>
                </a:moveTo>
                <a:lnTo>
                  <a:pt x="14466" y="206542"/>
                </a:lnTo>
                <a:lnTo>
                  <a:pt x="14466" y="0"/>
                </a:lnTo>
                <a:lnTo>
                  <a:pt x="0" y="0"/>
                </a:lnTo>
                <a:lnTo>
                  <a:pt x="0" y="20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61414" y="310621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0"/>
                </a:lnTo>
                <a:lnTo>
                  <a:pt x="26617" y="53226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61414" y="285975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17" y="0"/>
                </a:moveTo>
                <a:lnTo>
                  <a:pt x="0" y="53226"/>
                </a:lnTo>
                <a:lnTo>
                  <a:pt x="53234" y="53226"/>
                </a:lnTo>
                <a:lnTo>
                  <a:pt x="26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38278" y="2906325"/>
            <a:ext cx="1905" cy="207010"/>
          </a:xfrm>
          <a:custGeom>
            <a:avLst/>
            <a:gdLst/>
            <a:ahLst/>
            <a:cxnLst/>
            <a:rect l="l" t="t" r="r" b="b"/>
            <a:pathLst>
              <a:path w="1904" h="207010">
                <a:moveTo>
                  <a:pt x="1398" y="206542"/>
                </a:moveTo>
                <a:lnTo>
                  <a:pt x="0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13010" y="310602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53234" y="0"/>
                </a:moveTo>
                <a:lnTo>
                  <a:pt x="0" y="386"/>
                </a:lnTo>
                <a:lnTo>
                  <a:pt x="27002" y="53420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11708" y="285975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26280" y="0"/>
                </a:moveTo>
                <a:lnTo>
                  <a:pt x="0" y="53418"/>
                </a:lnTo>
                <a:lnTo>
                  <a:pt x="53234" y="53033"/>
                </a:lnTo>
                <a:lnTo>
                  <a:pt x="26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25282" y="2611842"/>
            <a:ext cx="563880" cy="14604"/>
          </a:xfrm>
          <a:custGeom>
            <a:avLst/>
            <a:gdLst/>
            <a:ahLst/>
            <a:cxnLst/>
            <a:rect l="l" t="t" r="r" b="b"/>
            <a:pathLst>
              <a:path w="563879" h="14605">
                <a:moveTo>
                  <a:pt x="0" y="14463"/>
                </a:moveTo>
                <a:lnTo>
                  <a:pt x="563304" y="14463"/>
                </a:lnTo>
                <a:lnTo>
                  <a:pt x="563304" y="0"/>
                </a:lnTo>
                <a:lnTo>
                  <a:pt x="0" y="0"/>
                </a:lnTo>
                <a:lnTo>
                  <a:pt x="0" y="14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78702" y="259246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6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80197" y="25855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73840" y="2362777"/>
            <a:ext cx="530900" cy="53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97227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7" y="146994"/>
                </a:lnTo>
                <a:lnTo>
                  <a:pt x="41112" y="106112"/>
                </a:lnTo>
                <a:lnTo>
                  <a:pt x="70509" y="70492"/>
                </a:lnTo>
                <a:lnTo>
                  <a:pt x="106140" y="41103"/>
                </a:lnTo>
                <a:lnTo>
                  <a:pt x="147037" y="18913"/>
                </a:lnTo>
                <a:lnTo>
                  <a:pt x="192233" y="4889"/>
                </a:lnTo>
                <a:lnTo>
                  <a:pt x="240761" y="0"/>
                </a:lnTo>
                <a:lnTo>
                  <a:pt x="289273" y="4889"/>
                </a:lnTo>
                <a:lnTo>
                  <a:pt x="334458" y="18913"/>
                </a:lnTo>
                <a:lnTo>
                  <a:pt x="375346" y="41103"/>
                </a:lnTo>
                <a:lnTo>
                  <a:pt x="410971" y="70492"/>
                </a:lnTo>
                <a:lnTo>
                  <a:pt x="440365" y="106112"/>
                </a:lnTo>
                <a:lnTo>
                  <a:pt x="462558" y="146994"/>
                </a:lnTo>
                <a:lnTo>
                  <a:pt x="476584" y="192172"/>
                </a:lnTo>
                <a:lnTo>
                  <a:pt x="481475" y="240677"/>
                </a:lnTo>
                <a:lnTo>
                  <a:pt x="476584" y="289181"/>
                </a:lnTo>
                <a:lnTo>
                  <a:pt x="462558" y="334359"/>
                </a:lnTo>
                <a:lnTo>
                  <a:pt x="440365" y="375241"/>
                </a:lnTo>
                <a:lnTo>
                  <a:pt x="410971" y="410861"/>
                </a:lnTo>
                <a:lnTo>
                  <a:pt x="375346" y="440250"/>
                </a:lnTo>
                <a:lnTo>
                  <a:pt x="334458" y="462440"/>
                </a:lnTo>
                <a:lnTo>
                  <a:pt x="289273" y="476464"/>
                </a:lnTo>
                <a:lnTo>
                  <a:pt x="240761" y="481354"/>
                </a:lnTo>
                <a:lnTo>
                  <a:pt x="192233" y="476464"/>
                </a:lnTo>
                <a:lnTo>
                  <a:pt x="147037" y="462440"/>
                </a:lnTo>
                <a:lnTo>
                  <a:pt x="106140" y="440250"/>
                </a:lnTo>
                <a:lnTo>
                  <a:pt x="70509" y="410861"/>
                </a:lnTo>
                <a:lnTo>
                  <a:pt x="41112" y="375241"/>
                </a:lnTo>
                <a:lnTo>
                  <a:pt x="18917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28811" y="2504521"/>
            <a:ext cx="420959" cy="267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true"/>
          <p:nvPr/>
        </p:nvSpPr>
        <p:spPr>
          <a:xfrm>
            <a:off x="3294130" y="2526414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4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325330" y="2362777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47319" y="2378397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9"/>
                </a:lnTo>
                <a:lnTo>
                  <a:pt x="440316" y="375241"/>
                </a:lnTo>
                <a:lnTo>
                  <a:pt x="410923" y="410861"/>
                </a:lnTo>
                <a:lnTo>
                  <a:pt x="375298" y="440250"/>
                </a:lnTo>
                <a:lnTo>
                  <a:pt x="334409" y="462440"/>
                </a:lnTo>
                <a:lnTo>
                  <a:pt x="289225" y="476464"/>
                </a:lnTo>
                <a:lnTo>
                  <a:pt x="240713" y="481354"/>
                </a:lnTo>
                <a:lnTo>
                  <a:pt x="192201" y="476464"/>
                </a:lnTo>
                <a:lnTo>
                  <a:pt x="147017" y="462440"/>
                </a:lnTo>
                <a:lnTo>
                  <a:pt x="106128" y="440250"/>
                </a:lnTo>
                <a:lnTo>
                  <a:pt x="70503" y="410861"/>
                </a:lnTo>
                <a:lnTo>
                  <a:pt x="41110" y="375241"/>
                </a:lnTo>
                <a:lnTo>
                  <a:pt x="18916" y="334359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77408" y="2504521"/>
            <a:ext cx="420959" cy="267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true"/>
          <p:nvPr/>
        </p:nvSpPr>
        <p:spPr>
          <a:xfrm>
            <a:off x="4444994" y="2526414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7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76733" y="3143819"/>
            <a:ext cx="528007" cy="53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99300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8"/>
                </a:lnTo>
                <a:lnTo>
                  <a:pt x="440316" y="375240"/>
                </a:lnTo>
                <a:lnTo>
                  <a:pt x="410923" y="410858"/>
                </a:lnTo>
                <a:lnTo>
                  <a:pt x="375298" y="440246"/>
                </a:lnTo>
                <a:lnTo>
                  <a:pt x="334409" y="462436"/>
                </a:lnTo>
                <a:lnTo>
                  <a:pt x="289225" y="476459"/>
                </a:lnTo>
                <a:lnTo>
                  <a:pt x="240713" y="481349"/>
                </a:lnTo>
                <a:lnTo>
                  <a:pt x="192201" y="476459"/>
                </a:lnTo>
                <a:lnTo>
                  <a:pt x="147017" y="462436"/>
                </a:lnTo>
                <a:lnTo>
                  <a:pt x="106128" y="440246"/>
                </a:lnTo>
                <a:lnTo>
                  <a:pt x="70503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31704" y="3285564"/>
            <a:ext cx="418066" cy="267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true"/>
          <p:nvPr/>
        </p:nvSpPr>
        <p:spPr>
          <a:xfrm>
            <a:off x="3296156" y="3308422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25330" y="3143819"/>
            <a:ext cx="528007" cy="53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47319" y="3159441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4" h="481964">
                <a:moveTo>
                  <a:pt x="0" y="240677"/>
                </a:moveTo>
                <a:lnTo>
                  <a:pt x="4890" y="192172"/>
                </a:lnTo>
                <a:lnTo>
                  <a:pt x="18916" y="146994"/>
                </a:lnTo>
                <a:lnTo>
                  <a:pt x="41110" y="106112"/>
                </a:lnTo>
                <a:lnTo>
                  <a:pt x="70503" y="70492"/>
                </a:lnTo>
                <a:lnTo>
                  <a:pt x="106128" y="41103"/>
                </a:lnTo>
                <a:lnTo>
                  <a:pt x="147017" y="18913"/>
                </a:lnTo>
                <a:lnTo>
                  <a:pt x="192201" y="4889"/>
                </a:lnTo>
                <a:lnTo>
                  <a:pt x="240713" y="0"/>
                </a:lnTo>
                <a:lnTo>
                  <a:pt x="289225" y="4889"/>
                </a:lnTo>
                <a:lnTo>
                  <a:pt x="334409" y="18913"/>
                </a:lnTo>
                <a:lnTo>
                  <a:pt x="375298" y="41103"/>
                </a:lnTo>
                <a:lnTo>
                  <a:pt x="410923" y="70492"/>
                </a:lnTo>
                <a:lnTo>
                  <a:pt x="440316" y="106112"/>
                </a:lnTo>
                <a:lnTo>
                  <a:pt x="462510" y="146994"/>
                </a:lnTo>
                <a:lnTo>
                  <a:pt x="476536" y="192172"/>
                </a:lnTo>
                <a:lnTo>
                  <a:pt x="481427" y="240677"/>
                </a:lnTo>
                <a:lnTo>
                  <a:pt x="476536" y="289181"/>
                </a:lnTo>
                <a:lnTo>
                  <a:pt x="462510" y="334358"/>
                </a:lnTo>
                <a:lnTo>
                  <a:pt x="440316" y="375240"/>
                </a:lnTo>
                <a:lnTo>
                  <a:pt x="410923" y="410858"/>
                </a:lnTo>
                <a:lnTo>
                  <a:pt x="375298" y="440246"/>
                </a:lnTo>
                <a:lnTo>
                  <a:pt x="334409" y="462436"/>
                </a:lnTo>
                <a:lnTo>
                  <a:pt x="289225" y="476459"/>
                </a:lnTo>
                <a:lnTo>
                  <a:pt x="240713" y="481349"/>
                </a:lnTo>
                <a:lnTo>
                  <a:pt x="192201" y="476459"/>
                </a:lnTo>
                <a:lnTo>
                  <a:pt x="147017" y="462436"/>
                </a:lnTo>
                <a:lnTo>
                  <a:pt x="106128" y="440246"/>
                </a:lnTo>
                <a:lnTo>
                  <a:pt x="70503" y="410858"/>
                </a:lnTo>
                <a:lnTo>
                  <a:pt x="41110" y="375240"/>
                </a:lnTo>
                <a:lnTo>
                  <a:pt x="18916" y="334358"/>
                </a:lnTo>
                <a:lnTo>
                  <a:pt x="4890" y="289181"/>
                </a:lnTo>
                <a:lnTo>
                  <a:pt x="0" y="240677"/>
                </a:lnTo>
                <a:close/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77408" y="3285564"/>
            <a:ext cx="420959" cy="267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true"/>
          <p:nvPr/>
        </p:nvSpPr>
        <p:spPr>
          <a:xfrm>
            <a:off x="4444994" y="3308422"/>
            <a:ext cx="2921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900" i="1" spc="10" dirty="0">
                <a:latin typeface="Calibri" panose="020F0502020204030204"/>
                <a:cs typeface="Calibri" panose="020F0502020204030204"/>
              </a:rPr>
              <a:t>PU</a:t>
            </a:r>
            <a:r>
              <a:rPr sz="900" i="1" spc="5" dirty="0">
                <a:latin typeface="Calibri" panose="020F0502020204030204"/>
                <a:cs typeface="Calibri" panose="020F0502020204030204"/>
              </a:rPr>
              <a:t>6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727308" y="3392886"/>
            <a:ext cx="561340" cy="14604"/>
          </a:xfrm>
          <a:custGeom>
            <a:avLst/>
            <a:gdLst/>
            <a:ahLst/>
            <a:cxnLst/>
            <a:rect l="l" t="t" r="r" b="b"/>
            <a:pathLst>
              <a:path w="561339" h="14604">
                <a:moveTo>
                  <a:pt x="0" y="14463"/>
                </a:moveTo>
                <a:lnTo>
                  <a:pt x="561279" y="14463"/>
                </a:lnTo>
                <a:lnTo>
                  <a:pt x="561279" y="0"/>
                </a:lnTo>
                <a:lnTo>
                  <a:pt x="0" y="0"/>
                </a:lnTo>
                <a:lnTo>
                  <a:pt x="0" y="14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80728" y="337350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26612"/>
                </a:lnTo>
                <a:lnTo>
                  <a:pt x="53234" y="53225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80197" y="336656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0"/>
                </a:moveTo>
                <a:lnTo>
                  <a:pt x="0" y="67111"/>
                </a:lnTo>
                <a:lnTo>
                  <a:pt x="67122" y="335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651120" y="2811587"/>
            <a:ext cx="725805" cy="396240"/>
          </a:xfrm>
          <a:custGeom>
            <a:avLst/>
            <a:gdLst/>
            <a:ahLst/>
            <a:cxnLst/>
            <a:rect l="l" t="t" r="r" b="b"/>
            <a:pathLst>
              <a:path w="725804" h="396239">
                <a:moveTo>
                  <a:pt x="0" y="396017"/>
                </a:moveTo>
                <a:lnTo>
                  <a:pt x="725805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10230" y="3181040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33995" y="0"/>
                </a:moveTo>
                <a:lnTo>
                  <a:pt x="0" y="48839"/>
                </a:lnTo>
                <a:lnTo>
                  <a:pt x="59503" y="46718"/>
                </a:lnTo>
                <a:lnTo>
                  <a:pt x="3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58312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59456" y="0"/>
                </a:moveTo>
                <a:lnTo>
                  <a:pt x="0" y="2170"/>
                </a:lnTo>
                <a:lnTo>
                  <a:pt x="25509" y="48887"/>
                </a:lnTo>
                <a:lnTo>
                  <a:pt x="5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49095" y="2811539"/>
            <a:ext cx="728345" cy="396240"/>
          </a:xfrm>
          <a:custGeom>
            <a:avLst/>
            <a:gdLst/>
            <a:ahLst/>
            <a:cxnLst/>
            <a:rect l="l" t="t" r="r" b="b"/>
            <a:pathLst>
              <a:path w="728345" h="396239">
                <a:moveTo>
                  <a:pt x="0" y="0"/>
                </a:moveTo>
                <a:lnTo>
                  <a:pt x="727782" y="396114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08204" y="2789264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0" y="0"/>
                </a:moveTo>
                <a:lnTo>
                  <a:pt x="34043" y="48840"/>
                </a:lnTo>
                <a:lnTo>
                  <a:pt x="59503" y="20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58312" y="3181088"/>
            <a:ext cx="59690" cy="48895"/>
          </a:xfrm>
          <a:custGeom>
            <a:avLst/>
            <a:gdLst/>
            <a:ahLst/>
            <a:cxnLst/>
            <a:rect l="l" t="t" r="r" b="b"/>
            <a:pathLst>
              <a:path w="59689" h="48894">
                <a:moveTo>
                  <a:pt x="25460" y="0"/>
                </a:moveTo>
                <a:lnTo>
                  <a:pt x="0" y="46718"/>
                </a:lnTo>
                <a:lnTo>
                  <a:pt x="59456" y="48790"/>
                </a:lnTo>
                <a:lnTo>
                  <a:pt x="25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80799" y="2906325"/>
            <a:ext cx="14604" cy="207010"/>
          </a:xfrm>
          <a:custGeom>
            <a:avLst/>
            <a:gdLst/>
            <a:ahLst/>
            <a:cxnLst/>
            <a:rect l="l" t="t" r="r" b="b"/>
            <a:pathLst>
              <a:path w="14604" h="207010">
                <a:moveTo>
                  <a:pt x="0" y="206542"/>
                </a:moveTo>
                <a:lnTo>
                  <a:pt x="14466" y="206542"/>
                </a:lnTo>
                <a:lnTo>
                  <a:pt x="14466" y="0"/>
                </a:lnTo>
                <a:lnTo>
                  <a:pt x="0" y="0"/>
                </a:lnTo>
                <a:lnTo>
                  <a:pt x="0" y="20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61414" y="310621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234" y="0"/>
                </a:moveTo>
                <a:lnTo>
                  <a:pt x="0" y="0"/>
                </a:lnTo>
                <a:lnTo>
                  <a:pt x="26617" y="53226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61414" y="285975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17" y="0"/>
                </a:moveTo>
                <a:lnTo>
                  <a:pt x="0" y="53226"/>
                </a:lnTo>
                <a:lnTo>
                  <a:pt x="53234" y="53226"/>
                </a:lnTo>
                <a:lnTo>
                  <a:pt x="26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38278" y="2906325"/>
            <a:ext cx="1905" cy="207010"/>
          </a:xfrm>
          <a:custGeom>
            <a:avLst/>
            <a:gdLst/>
            <a:ahLst/>
            <a:cxnLst/>
            <a:rect l="l" t="t" r="r" b="b"/>
            <a:pathLst>
              <a:path w="1904" h="207010">
                <a:moveTo>
                  <a:pt x="1398" y="206542"/>
                </a:moveTo>
                <a:lnTo>
                  <a:pt x="0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13010" y="310602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53234" y="0"/>
                </a:moveTo>
                <a:lnTo>
                  <a:pt x="0" y="386"/>
                </a:lnTo>
                <a:lnTo>
                  <a:pt x="27002" y="53420"/>
                </a:lnTo>
                <a:lnTo>
                  <a:pt x="53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11708" y="2859751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26280" y="0"/>
                </a:moveTo>
                <a:lnTo>
                  <a:pt x="0" y="53418"/>
                </a:lnTo>
                <a:lnTo>
                  <a:pt x="53234" y="53033"/>
                </a:lnTo>
                <a:lnTo>
                  <a:pt x="26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35128" y="2329846"/>
            <a:ext cx="803275" cy="48895"/>
          </a:xfrm>
          <a:custGeom>
            <a:avLst/>
            <a:gdLst/>
            <a:ahLst/>
            <a:cxnLst/>
            <a:rect l="l" t="t" r="r" b="b"/>
            <a:pathLst>
              <a:path w="803275" h="48894">
                <a:moveTo>
                  <a:pt x="289" y="0"/>
                </a:moveTo>
                <a:lnTo>
                  <a:pt x="0" y="48550"/>
                </a:lnTo>
                <a:lnTo>
                  <a:pt x="38962" y="19671"/>
                </a:lnTo>
                <a:lnTo>
                  <a:pt x="289" y="0"/>
                </a:lnTo>
                <a:close/>
              </a:path>
              <a:path w="803275" h="48894">
                <a:moveTo>
                  <a:pt x="802571" y="0"/>
                </a:moveTo>
                <a:lnTo>
                  <a:pt x="763850" y="19671"/>
                </a:lnTo>
                <a:lnTo>
                  <a:pt x="802860" y="48550"/>
                </a:lnTo>
                <a:lnTo>
                  <a:pt x="802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54753" y="2117994"/>
            <a:ext cx="763905" cy="222250"/>
          </a:xfrm>
          <a:custGeom>
            <a:avLst/>
            <a:gdLst/>
            <a:ahLst/>
            <a:cxnLst/>
            <a:rect l="l" t="t" r="r" b="b"/>
            <a:pathLst>
              <a:path w="763904" h="222250">
                <a:moveTo>
                  <a:pt x="0" y="221688"/>
                </a:moveTo>
                <a:lnTo>
                  <a:pt x="25985" y="181371"/>
                </a:lnTo>
                <a:lnTo>
                  <a:pt x="55555" y="144821"/>
                </a:lnTo>
                <a:lnTo>
                  <a:pt x="88343" y="112137"/>
                </a:lnTo>
                <a:lnTo>
                  <a:pt x="123985" y="83420"/>
                </a:lnTo>
                <a:lnTo>
                  <a:pt x="162113" y="58769"/>
                </a:lnTo>
                <a:lnTo>
                  <a:pt x="202362" y="38284"/>
                </a:lnTo>
                <a:lnTo>
                  <a:pt x="244367" y="22064"/>
                </a:lnTo>
                <a:lnTo>
                  <a:pt x="287762" y="10210"/>
                </a:lnTo>
                <a:lnTo>
                  <a:pt x="332181" y="2822"/>
                </a:lnTo>
                <a:lnTo>
                  <a:pt x="377257" y="0"/>
                </a:lnTo>
                <a:lnTo>
                  <a:pt x="422626" y="1842"/>
                </a:lnTo>
                <a:lnTo>
                  <a:pt x="467922" y="8450"/>
                </a:lnTo>
                <a:lnTo>
                  <a:pt x="512778" y="19922"/>
                </a:lnTo>
                <a:lnTo>
                  <a:pt x="556829" y="36360"/>
                </a:lnTo>
                <a:lnTo>
                  <a:pt x="599710" y="57862"/>
                </a:lnTo>
                <a:lnTo>
                  <a:pt x="639248" y="83305"/>
                </a:lnTo>
                <a:lnTo>
                  <a:pt x="675682" y="112696"/>
                </a:lnTo>
                <a:lnTo>
                  <a:pt x="708732" y="145748"/>
                </a:lnTo>
                <a:lnTo>
                  <a:pt x="738119" y="182174"/>
                </a:lnTo>
                <a:lnTo>
                  <a:pt x="763561" y="221688"/>
                </a:lnTo>
              </a:path>
            </a:pathLst>
          </a:custGeom>
          <a:ln w="14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35128" y="2329847"/>
            <a:ext cx="39370" cy="48895"/>
          </a:xfrm>
          <a:custGeom>
            <a:avLst/>
            <a:gdLst/>
            <a:ahLst/>
            <a:cxnLst/>
            <a:rect l="l" t="t" r="r" b="b"/>
            <a:pathLst>
              <a:path w="39369" h="48894">
                <a:moveTo>
                  <a:pt x="19625" y="9835"/>
                </a:moveTo>
                <a:lnTo>
                  <a:pt x="38961" y="19670"/>
                </a:lnTo>
                <a:lnTo>
                  <a:pt x="0" y="48550"/>
                </a:lnTo>
                <a:lnTo>
                  <a:pt x="289" y="0"/>
                </a:lnTo>
                <a:lnTo>
                  <a:pt x="19625" y="9835"/>
                </a:lnTo>
                <a:close/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98978" y="2329847"/>
            <a:ext cx="39370" cy="48895"/>
          </a:xfrm>
          <a:custGeom>
            <a:avLst/>
            <a:gdLst/>
            <a:ahLst/>
            <a:cxnLst/>
            <a:rect l="l" t="t" r="r" b="b"/>
            <a:pathLst>
              <a:path w="39370" h="48894">
                <a:moveTo>
                  <a:pt x="19336" y="9835"/>
                </a:moveTo>
                <a:lnTo>
                  <a:pt x="0" y="19670"/>
                </a:lnTo>
                <a:lnTo>
                  <a:pt x="39009" y="48550"/>
                </a:lnTo>
                <a:lnTo>
                  <a:pt x="38720" y="0"/>
                </a:lnTo>
                <a:lnTo>
                  <a:pt x="19336" y="9835"/>
                </a:lnTo>
                <a:close/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12561" y="3619069"/>
            <a:ext cx="846258" cy="302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85060" y="2339055"/>
            <a:ext cx="3103245" cy="39370"/>
          </a:xfrm>
          <a:custGeom>
            <a:avLst/>
            <a:gdLst/>
            <a:ahLst/>
            <a:cxnLst/>
            <a:rect l="l" t="t" r="r" b="b"/>
            <a:pathLst>
              <a:path w="3103245" h="39369">
                <a:moveTo>
                  <a:pt x="28406" y="0"/>
                </a:moveTo>
                <a:lnTo>
                  <a:pt x="0" y="39342"/>
                </a:lnTo>
                <a:lnTo>
                  <a:pt x="48514" y="38425"/>
                </a:lnTo>
                <a:lnTo>
                  <a:pt x="28406" y="0"/>
                </a:lnTo>
                <a:close/>
              </a:path>
              <a:path w="3103245" h="39369">
                <a:moveTo>
                  <a:pt x="3074570" y="0"/>
                </a:moveTo>
                <a:lnTo>
                  <a:pt x="3054463" y="38425"/>
                </a:lnTo>
                <a:lnTo>
                  <a:pt x="3102971" y="39342"/>
                </a:lnTo>
                <a:lnTo>
                  <a:pt x="3074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523520" y="1991925"/>
            <a:ext cx="3026410" cy="366395"/>
          </a:xfrm>
          <a:custGeom>
            <a:avLst/>
            <a:gdLst/>
            <a:ahLst/>
            <a:cxnLst/>
            <a:rect l="l" t="t" r="r" b="b"/>
            <a:pathLst>
              <a:path w="3026410" h="366394">
                <a:moveTo>
                  <a:pt x="0" y="366367"/>
                </a:moveTo>
                <a:lnTo>
                  <a:pt x="44638" y="343827"/>
                </a:lnTo>
                <a:lnTo>
                  <a:pt x="89528" y="322002"/>
                </a:lnTo>
                <a:lnTo>
                  <a:pt x="134662" y="300893"/>
                </a:lnTo>
                <a:lnTo>
                  <a:pt x="180031" y="280499"/>
                </a:lnTo>
                <a:lnTo>
                  <a:pt x="225628" y="260821"/>
                </a:lnTo>
                <a:lnTo>
                  <a:pt x="271444" y="241859"/>
                </a:lnTo>
                <a:lnTo>
                  <a:pt x="317472" y="223612"/>
                </a:lnTo>
                <a:lnTo>
                  <a:pt x="363702" y="206081"/>
                </a:lnTo>
                <a:lnTo>
                  <a:pt x="410128" y="189265"/>
                </a:lnTo>
                <a:lnTo>
                  <a:pt x="456740" y="173165"/>
                </a:lnTo>
                <a:lnTo>
                  <a:pt x="503531" y="157781"/>
                </a:lnTo>
                <a:lnTo>
                  <a:pt x="550492" y="143112"/>
                </a:lnTo>
                <a:lnTo>
                  <a:pt x="597616" y="129158"/>
                </a:lnTo>
                <a:lnTo>
                  <a:pt x="644894" y="115920"/>
                </a:lnTo>
                <a:lnTo>
                  <a:pt x="692319" y="103398"/>
                </a:lnTo>
                <a:lnTo>
                  <a:pt x="739881" y="91591"/>
                </a:lnTo>
                <a:lnTo>
                  <a:pt x="787574" y="80500"/>
                </a:lnTo>
                <a:lnTo>
                  <a:pt x="835388" y="70124"/>
                </a:lnTo>
                <a:lnTo>
                  <a:pt x="883316" y="60464"/>
                </a:lnTo>
                <a:lnTo>
                  <a:pt x="931350" y="51520"/>
                </a:lnTo>
                <a:lnTo>
                  <a:pt x="979481" y="43291"/>
                </a:lnTo>
                <a:lnTo>
                  <a:pt x="1027702" y="35778"/>
                </a:lnTo>
                <a:lnTo>
                  <a:pt x="1076003" y="28980"/>
                </a:lnTo>
                <a:lnTo>
                  <a:pt x="1124378" y="22897"/>
                </a:lnTo>
                <a:lnTo>
                  <a:pt x="1172818" y="17531"/>
                </a:lnTo>
                <a:lnTo>
                  <a:pt x="1221314" y="12880"/>
                </a:lnTo>
                <a:lnTo>
                  <a:pt x="1269859" y="8944"/>
                </a:lnTo>
                <a:lnTo>
                  <a:pt x="1318445" y="5724"/>
                </a:lnTo>
                <a:lnTo>
                  <a:pt x="1367063" y="3220"/>
                </a:lnTo>
                <a:lnTo>
                  <a:pt x="1415706" y="1431"/>
                </a:lnTo>
                <a:lnTo>
                  <a:pt x="1464365" y="357"/>
                </a:lnTo>
                <a:lnTo>
                  <a:pt x="1513032" y="0"/>
                </a:lnTo>
                <a:lnTo>
                  <a:pt x="1561699" y="357"/>
                </a:lnTo>
                <a:lnTo>
                  <a:pt x="1610358" y="1431"/>
                </a:lnTo>
                <a:lnTo>
                  <a:pt x="1659000" y="3220"/>
                </a:lnTo>
                <a:lnTo>
                  <a:pt x="1707618" y="5724"/>
                </a:lnTo>
                <a:lnTo>
                  <a:pt x="1756204" y="8944"/>
                </a:lnTo>
                <a:lnTo>
                  <a:pt x="1804749" y="12880"/>
                </a:lnTo>
                <a:lnTo>
                  <a:pt x="1853245" y="17531"/>
                </a:lnTo>
                <a:lnTo>
                  <a:pt x="1901684" y="22897"/>
                </a:lnTo>
                <a:lnTo>
                  <a:pt x="1950058" y="28980"/>
                </a:lnTo>
                <a:lnTo>
                  <a:pt x="1998359" y="35778"/>
                </a:lnTo>
                <a:lnTo>
                  <a:pt x="2046579" y="43291"/>
                </a:lnTo>
                <a:lnTo>
                  <a:pt x="2094709" y="51520"/>
                </a:lnTo>
                <a:lnTo>
                  <a:pt x="2142742" y="60464"/>
                </a:lnTo>
                <a:lnTo>
                  <a:pt x="2190669" y="70124"/>
                </a:lnTo>
                <a:lnTo>
                  <a:pt x="2238483" y="80500"/>
                </a:lnTo>
                <a:lnTo>
                  <a:pt x="2286174" y="91591"/>
                </a:lnTo>
                <a:lnTo>
                  <a:pt x="2333736" y="103398"/>
                </a:lnTo>
                <a:lnTo>
                  <a:pt x="2381159" y="115920"/>
                </a:lnTo>
                <a:lnTo>
                  <a:pt x="2428436" y="129158"/>
                </a:lnTo>
                <a:lnTo>
                  <a:pt x="2475559" y="143112"/>
                </a:lnTo>
                <a:lnTo>
                  <a:pt x="2522519" y="157781"/>
                </a:lnTo>
                <a:lnTo>
                  <a:pt x="2569309" y="173165"/>
                </a:lnTo>
                <a:lnTo>
                  <a:pt x="2615920" y="189265"/>
                </a:lnTo>
                <a:lnTo>
                  <a:pt x="2662343" y="206081"/>
                </a:lnTo>
                <a:lnTo>
                  <a:pt x="2708572" y="223612"/>
                </a:lnTo>
                <a:lnTo>
                  <a:pt x="2754598" y="241859"/>
                </a:lnTo>
                <a:lnTo>
                  <a:pt x="2800413" y="260821"/>
                </a:lnTo>
                <a:lnTo>
                  <a:pt x="2846008" y="280499"/>
                </a:lnTo>
                <a:lnTo>
                  <a:pt x="2891375" y="300893"/>
                </a:lnTo>
                <a:lnTo>
                  <a:pt x="2936507" y="322002"/>
                </a:lnTo>
                <a:lnTo>
                  <a:pt x="2981395" y="343827"/>
                </a:lnTo>
                <a:lnTo>
                  <a:pt x="3026032" y="366367"/>
                </a:lnTo>
              </a:path>
            </a:pathLst>
          </a:custGeom>
          <a:ln w="14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485060" y="2339056"/>
            <a:ext cx="48895" cy="39370"/>
          </a:xfrm>
          <a:custGeom>
            <a:avLst/>
            <a:gdLst/>
            <a:ahLst/>
            <a:cxnLst/>
            <a:rect l="l" t="t" r="r" b="b"/>
            <a:pathLst>
              <a:path w="48894" h="39369">
                <a:moveTo>
                  <a:pt x="38460" y="19236"/>
                </a:moveTo>
                <a:lnTo>
                  <a:pt x="48513" y="38425"/>
                </a:lnTo>
                <a:lnTo>
                  <a:pt x="0" y="39341"/>
                </a:lnTo>
                <a:lnTo>
                  <a:pt x="28406" y="0"/>
                </a:lnTo>
                <a:lnTo>
                  <a:pt x="38460" y="19236"/>
                </a:lnTo>
                <a:close/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39523" y="2339056"/>
            <a:ext cx="48895" cy="39370"/>
          </a:xfrm>
          <a:custGeom>
            <a:avLst/>
            <a:gdLst/>
            <a:ahLst/>
            <a:cxnLst/>
            <a:rect l="l" t="t" r="r" b="b"/>
            <a:pathLst>
              <a:path w="48895" h="39369">
                <a:moveTo>
                  <a:pt x="10029" y="19236"/>
                </a:moveTo>
                <a:lnTo>
                  <a:pt x="0" y="38425"/>
                </a:lnTo>
                <a:lnTo>
                  <a:pt x="48509" y="39341"/>
                </a:lnTo>
                <a:lnTo>
                  <a:pt x="20107" y="0"/>
                </a:lnTo>
                <a:lnTo>
                  <a:pt x="10029" y="19236"/>
                </a:lnTo>
                <a:close/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63964" y="3619070"/>
            <a:ext cx="3146344" cy="391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01436" y="1935354"/>
            <a:ext cx="3772025" cy="2108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true"/>
          <p:nvPr/>
        </p:nvSpPr>
        <p:spPr>
          <a:xfrm>
            <a:off x="1356809" y="4220971"/>
            <a:ext cx="358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DGX1-P100 </a:t>
            </a:r>
            <a:r>
              <a:rPr sz="1800" dirty="0">
                <a:latin typeface="Calibri" panose="020F0502020204030204"/>
                <a:cs typeface="Calibri" panose="020F0502020204030204"/>
              </a:rPr>
              <a:t>(NVLink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-7" baseline="23000" dirty="0">
                <a:latin typeface="Calibri" panose="020F0502020204030204"/>
                <a:cs typeface="Calibri" panose="020F0502020204030204"/>
              </a:rPr>
              <a:t>st </a:t>
            </a:r>
            <a:r>
              <a:rPr sz="1800" dirty="0">
                <a:latin typeface="Calibri" panose="020F0502020204030204"/>
                <a:cs typeface="Calibri" panose="020F0502020204030204"/>
              </a:rPr>
              <a:t>Gen,</a:t>
            </a:r>
            <a:r>
              <a:rPr sz="180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~18GB/s)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6" name="object 116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5" name="object 115"/>
          <p:cNvSpPr txBox="true"/>
          <p:nvPr/>
        </p:nvSpPr>
        <p:spPr>
          <a:xfrm>
            <a:off x="6739890" y="4224020"/>
            <a:ext cx="3643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DGX1-V100 </a:t>
            </a:r>
            <a:r>
              <a:rPr sz="1800" dirty="0">
                <a:latin typeface="Calibri" panose="020F0502020204030204"/>
                <a:cs typeface="Calibri" panose="020F0502020204030204"/>
              </a:rPr>
              <a:t>(NVLink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7" baseline="23000" dirty="0">
                <a:latin typeface="Calibri" panose="020F0502020204030204"/>
                <a:cs typeface="Calibri" panose="020F0502020204030204"/>
              </a:rPr>
              <a:t>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Gen,</a:t>
            </a:r>
            <a:r>
              <a:rPr sz="18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~23GB/s)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6995" y="1553984"/>
            <a:ext cx="1676400" cy="1295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964" y="2849384"/>
            <a:ext cx="6092257" cy="251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true"/>
          <p:nvPr/>
        </p:nvSpPr>
        <p:spPr>
          <a:xfrm>
            <a:off x="1494049" y="1782047"/>
            <a:ext cx="3927475" cy="1101090"/>
          </a:xfrm>
          <a:prstGeom prst="rect">
            <a:avLst/>
          </a:prstGeom>
          <a:ln w="12700">
            <a:solidFill>
              <a:srgbClr val="2F528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932815" marR="379730" indent="-546735">
              <a:lnSpc>
                <a:spcPts val="211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Data parallel training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speed-up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ImageNet-1K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dataset*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5475" y="2960122"/>
            <a:ext cx="3848735" cy="1625600"/>
          </a:xfrm>
          <a:custGeom>
            <a:avLst/>
            <a:gdLst/>
            <a:ahLst/>
            <a:cxnLst/>
            <a:rect l="l" t="t" r="r" b="b"/>
            <a:pathLst>
              <a:path w="3848735" h="1625600">
                <a:moveTo>
                  <a:pt x="3776923" y="1593254"/>
                </a:moveTo>
                <a:lnTo>
                  <a:pt x="3763391" y="1625452"/>
                </a:lnTo>
                <a:lnTo>
                  <a:pt x="3848400" y="1619853"/>
                </a:lnTo>
                <a:lnTo>
                  <a:pt x="3829795" y="1598174"/>
                </a:lnTo>
                <a:lnTo>
                  <a:pt x="3788628" y="1598174"/>
                </a:lnTo>
                <a:lnTo>
                  <a:pt x="3776923" y="1593254"/>
                </a:lnTo>
                <a:close/>
              </a:path>
              <a:path w="3848735" h="1625600">
                <a:moveTo>
                  <a:pt x="3779383" y="1587401"/>
                </a:moveTo>
                <a:lnTo>
                  <a:pt x="3776923" y="1593254"/>
                </a:lnTo>
                <a:lnTo>
                  <a:pt x="3788628" y="1598174"/>
                </a:lnTo>
                <a:lnTo>
                  <a:pt x="3791088" y="1592320"/>
                </a:lnTo>
                <a:lnTo>
                  <a:pt x="3779383" y="1587401"/>
                </a:lnTo>
                <a:close/>
              </a:path>
              <a:path w="3848735" h="1625600">
                <a:moveTo>
                  <a:pt x="3792915" y="1555203"/>
                </a:moveTo>
                <a:lnTo>
                  <a:pt x="3779383" y="1587401"/>
                </a:lnTo>
                <a:lnTo>
                  <a:pt x="3791088" y="1592320"/>
                </a:lnTo>
                <a:lnTo>
                  <a:pt x="3788628" y="1598174"/>
                </a:lnTo>
                <a:lnTo>
                  <a:pt x="3829795" y="1598174"/>
                </a:lnTo>
                <a:lnTo>
                  <a:pt x="3792915" y="1555203"/>
                </a:lnTo>
                <a:close/>
              </a:path>
              <a:path w="3848735" h="1625600">
                <a:moveTo>
                  <a:pt x="2459" y="0"/>
                </a:moveTo>
                <a:lnTo>
                  <a:pt x="0" y="5853"/>
                </a:lnTo>
                <a:lnTo>
                  <a:pt x="3776923" y="1593254"/>
                </a:lnTo>
                <a:lnTo>
                  <a:pt x="3779383" y="1587401"/>
                </a:lnTo>
                <a:lnTo>
                  <a:pt x="2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7004" y="3191131"/>
            <a:ext cx="2141855" cy="513080"/>
          </a:xfrm>
          <a:custGeom>
            <a:avLst/>
            <a:gdLst/>
            <a:ahLst/>
            <a:cxnLst/>
            <a:rect l="l" t="t" r="r" b="b"/>
            <a:pathLst>
              <a:path w="2141854" h="513079">
                <a:moveTo>
                  <a:pt x="2056156" y="0"/>
                </a:moveTo>
                <a:lnTo>
                  <a:pt x="85495" y="0"/>
                </a:lnTo>
                <a:lnTo>
                  <a:pt x="52216" y="6718"/>
                </a:lnTo>
                <a:lnTo>
                  <a:pt x="25041" y="25040"/>
                </a:lnTo>
                <a:lnTo>
                  <a:pt x="6718" y="52216"/>
                </a:lnTo>
                <a:lnTo>
                  <a:pt x="0" y="85495"/>
                </a:lnTo>
                <a:lnTo>
                  <a:pt x="0" y="427461"/>
                </a:lnTo>
                <a:lnTo>
                  <a:pt x="6718" y="460740"/>
                </a:lnTo>
                <a:lnTo>
                  <a:pt x="25041" y="487915"/>
                </a:lnTo>
                <a:lnTo>
                  <a:pt x="52216" y="506238"/>
                </a:lnTo>
                <a:lnTo>
                  <a:pt x="85495" y="512956"/>
                </a:lnTo>
                <a:lnTo>
                  <a:pt x="2056156" y="512956"/>
                </a:lnTo>
                <a:lnTo>
                  <a:pt x="2089435" y="506238"/>
                </a:lnTo>
                <a:lnTo>
                  <a:pt x="2116610" y="487915"/>
                </a:lnTo>
                <a:lnTo>
                  <a:pt x="2134933" y="460740"/>
                </a:lnTo>
                <a:lnTo>
                  <a:pt x="2141651" y="427461"/>
                </a:lnTo>
                <a:lnTo>
                  <a:pt x="2141651" y="85495"/>
                </a:lnTo>
                <a:lnTo>
                  <a:pt x="2134933" y="52216"/>
                </a:lnTo>
                <a:lnTo>
                  <a:pt x="2116610" y="25040"/>
                </a:lnTo>
                <a:lnTo>
                  <a:pt x="2089435" y="6718"/>
                </a:lnTo>
                <a:lnTo>
                  <a:pt x="205615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7004" y="3191131"/>
            <a:ext cx="2141855" cy="513080"/>
          </a:xfrm>
          <a:custGeom>
            <a:avLst/>
            <a:gdLst/>
            <a:ahLst/>
            <a:cxnLst/>
            <a:rect l="l" t="t" r="r" b="b"/>
            <a:pathLst>
              <a:path w="2141854" h="513079">
                <a:moveTo>
                  <a:pt x="0" y="85495"/>
                </a:moveTo>
                <a:lnTo>
                  <a:pt x="6718" y="52216"/>
                </a:lnTo>
                <a:lnTo>
                  <a:pt x="25040" y="25040"/>
                </a:lnTo>
                <a:lnTo>
                  <a:pt x="52216" y="6718"/>
                </a:lnTo>
                <a:lnTo>
                  <a:pt x="85495" y="0"/>
                </a:lnTo>
                <a:lnTo>
                  <a:pt x="2056156" y="0"/>
                </a:lnTo>
                <a:lnTo>
                  <a:pt x="2089434" y="6718"/>
                </a:lnTo>
                <a:lnTo>
                  <a:pt x="2116610" y="25040"/>
                </a:lnTo>
                <a:lnTo>
                  <a:pt x="2134932" y="52216"/>
                </a:lnTo>
                <a:lnTo>
                  <a:pt x="2141651" y="85495"/>
                </a:lnTo>
                <a:lnTo>
                  <a:pt x="2141651" y="427461"/>
                </a:lnTo>
                <a:lnTo>
                  <a:pt x="2134932" y="460740"/>
                </a:lnTo>
                <a:lnTo>
                  <a:pt x="2116610" y="487916"/>
                </a:lnTo>
                <a:lnTo>
                  <a:pt x="2089434" y="506238"/>
                </a:lnTo>
                <a:lnTo>
                  <a:pt x="2056156" y="512957"/>
                </a:lnTo>
                <a:lnTo>
                  <a:pt x="85495" y="512957"/>
                </a:lnTo>
                <a:lnTo>
                  <a:pt x="52216" y="506238"/>
                </a:lnTo>
                <a:lnTo>
                  <a:pt x="25040" y="487916"/>
                </a:lnTo>
                <a:lnTo>
                  <a:pt x="6718" y="460740"/>
                </a:lnTo>
                <a:lnTo>
                  <a:pt x="0" y="427461"/>
                </a:lnTo>
                <a:lnTo>
                  <a:pt x="0" y="85495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3709779" y="3148076"/>
            <a:ext cx="183642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21310" marR="5080" indent="-30924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Significantly</a:t>
            </a:r>
            <a:r>
              <a:rPr sz="18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reduce 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time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5542" y="3787621"/>
            <a:ext cx="1614747" cy="64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19372" y="2073362"/>
            <a:ext cx="914400" cy="264160"/>
          </a:xfrm>
          <a:custGeom>
            <a:avLst/>
            <a:gdLst/>
            <a:ahLst/>
            <a:cxnLst/>
            <a:rect l="l" t="t" r="r" b="b"/>
            <a:pathLst>
              <a:path w="914400" h="264160">
                <a:moveTo>
                  <a:pt x="132079" y="0"/>
                </a:moveTo>
                <a:lnTo>
                  <a:pt x="0" y="132080"/>
                </a:lnTo>
                <a:lnTo>
                  <a:pt x="132079" y="264160"/>
                </a:lnTo>
                <a:lnTo>
                  <a:pt x="132079" y="198120"/>
                </a:lnTo>
                <a:lnTo>
                  <a:pt x="848359" y="198120"/>
                </a:lnTo>
                <a:lnTo>
                  <a:pt x="914400" y="132080"/>
                </a:lnTo>
                <a:lnTo>
                  <a:pt x="848359" y="66040"/>
                </a:lnTo>
                <a:lnTo>
                  <a:pt x="132079" y="66040"/>
                </a:lnTo>
                <a:lnTo>
                  <a:pt x="132079" y="0"/>
                </a:lnTo>
                <a:close/>
              </a:path>
              <a:path w="914400" h="264160">
                <a:moveTo>
                  <a:pt x="848359" y="198120"/>
                </a:moveTo>
                <a:lnTo>
                  <a:pt x="782319" y="198120"/>
                </a:lnTo>
                <a:lnTo>
                  <a:pt x="782319" y="264160"/>
                </a:lnTo>
                <a:lnTo>
                  <a:pt x="848359" y="198120"/>
                </a:lnTo>
                <a:close/>
              </a:path>
              <a:path w="914400" h="264160">
                <a:moveTo>
                  <a:pt x="782319" y="0"/>
                </a:moveTo>
                <a:lnTo>
                  <a:pt x="782319" y="66040"/>
                </a:lnTo>
                <a:lnTo>
                  <a:pt x="848359" y="66040"/>
                </a:lnTo>
                <a:lnTo>
                  <a:pt x="7823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19372" y="2073362"/>
            <a:ext cx="914400" cy="264160"/>
          </a:xfrm>
          <a:custGeom>
            <a:avLst/>
            <a:gdLst/>
            <a:ahLst/>
            <a:cxnLst/>
            <a:rect l="l" t="t" r="r" b="b"/>
            <a:pathLst>
              <a:path w="914400" h="264160">
                <a:moveTo>
                  <a:pt x="0" y="132080"/>
                </a:moveTo>
                <a:lnTo>
                  <a:pt x="132080" y="0"/>
                </a:lnTo>
                <a:lnTo>
                  <a:pt x="132080" y="66040"/>
                </a:lnTo>
                <a:lnTo>
                  <a:pt x="782320" y="66040"/>
                </a:lnTo>
                <a:lnTo>
                  <a:pt x="782320" y="0"/>
                </a:lnTo>
                <a:lnTo>
                  <a:pt x="914400" y="132080"/>
                </a:lnTo>
                <a:lnTo>
                  <a:pt x="782320" y="264160"/>
                </a:lnTo>
                <a:lnTo>
                  <a:pt x="782320" y="198120"/>
                </a:lnTo>
                <a:lnTo>
                  <a:pt x="132080" y="198120"/>
                </a:lnTo>
                <a:lnTo>
                  <a:pt x="132080" y="264160"/>
                </a:lnTo>
                <a:lnTo>
                  <a:pt x="0" y="13208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3115" y="2960329"/>
            <a:ext cx="264160" cy="914400"/>
          </a:xfrm>
          <a:custGeom>
            <a:avLst/>
            <a:gdLst/>
            <a:ahLst/>
            <a:cxnLst/>
            <a:rect l="l" t="t" r="r" b="b"/>
            <a:pathLst>
              <a:path w="264159" h="914400">
                <a:moveTo>
                  <a:pt x="264160" y="782320"/>
                </a:moveTo>
                <a:lnTo>
                  <a:pt x="0" y="782320"/>
                </a:lnTo>
                <a:lnTo>
                  <a:pt x="132079" y="914400"/>
                </a:lnTo>
                <a:lnTo>
                  <a:pt x="264160" y="782320"/>
                </a:lnTo>
                <a:close/>
              </a:path>
              <a:path w="264159" h="914400">
                <a:moveTo>
                  <a:pt x="198120" y="132080"/>
                </a:moveTo>
                <a:lnTo>
                  <a:pt x="66040" y="132080"/>
                </a:lnTo>
                <a:lnTo>
                  <a:pt x="66040" y="782320"/>
                </a:lnTo>
                <a:lnTo>
                  <a:pt x="198120" y="782320"/>
                </a:lnTo>
                <a:lnTo>
                  <a:pt x="198120" y="132080"/>
                </a:lnTo>
                <a:close/>
              </a:path>
              <a:path w="264159" h="914400">
                <a:moveTo>
                  <a:pt x="132079" y="0"/>
                </a:moveTo>
                <a:lnTo>
                  <a:pt x="0" y="132080"/>
                </a:lnTo>
                <a:lnTo>
                  <a:pt x="264160" y="132080"/>
                </a:lnTo>
                <a:lnTo>
                  <a:pt x="13207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23115" y="2960329"/>
            <a:ext cx="264160" cy="914400"/>
          </a:xfrm>
          <a:custGeom>
            <a:avLst/>
            <a:gdLst/>
            <a:ahLst/>
            <a:cxnLst/>
            <a:rect l="l" t="t" r="r" b="b"/>
            <a:pathLst>
              <a:path w="264159" h="914400">
                <a:moveTo>
                  <a:pt x="132080" y="0"/>
                </a:moveTo>
                <a:lnTo>
                  <a:pt x="264160" y="132080"/>
                </a:lnTo>
                <a:lnTo>
                  <a:pt x="198120" y="132080"/>
                </a:lnTo>
                <a:lnTo>
                  <a:pt x="198120" y="782320"/>
                </a:lnTo>
                <a:lnTo>
                  <a:pt x="264160" y="782320"/>
                </a:lnTo>
                <a:lnTo>
                  <a:pt x="132080" y="914400"/>
                </a:lnTo>
                <a:lnTo>
                  <a:pt x="0" y="782320"/>
                </a:lnTo>
                <a:lnTo>
                  <a:pt x="66040" y="782320"/>
                </a:lnTo>
                <a:lnTo>
                  <a:pt x="66040" y="132080"/>
                </a:lnTo>
                <a:lnTo>
                  <a:pt x="0" y="132080"/>
                </a:lnTo>
                <a:lnTo>
                  <a:pt x="13208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65869" y="2959223"/>
            <a:ext cx="264160" cy="914400"/>
          </a:xfrm>
          <a:custGeom>
            <a:avLst/>
            <a:gdLst/>
            <a:ahLst/>
            <a:cxnLst/>
            <a:rect l="l" t="t" r="r" b="b"/>
            <a:pathLst>
              <a:path w="264159" h="914400">
                <a:moveTo>
                  <a:pt x="264159" y="782319"/>
                </a:moveTo>
                <a:lnTo>
                  <a:pt x="0" y="782319"/>
                </a:lnTo>
                <a:lnTo>
                  <a:pt x="132079" y="914400"/>
                </a:lnTo>
                <a:lnTo>
                  <a:pt x="264159" y="782319"/>
                </a:lnTo>
                <a:close/>
              </a:path>
              <a:path w="264159" h="914400">
                <a:moveTo>
                  <a:pt x="198120" y="132079"/>
                </a:moveTo>
                <a:lnTo>
                  <a:pt x="66039" y="132079"/>
                </a:lnTo>
                <a:lnTo>
                  <a:pt x="66039" y="782319"/>
                </a:lnTo>
                <a:lnTo>
                  <a:pt x="198120" y="782319"/>
                </a:lnTo>
                <a:lnTo>
                  <a:pt x="198120" y="132079"/>
                </a:lnTo>
                <a:close/>
              </a:path>
              <a:path w="264159" h="914400">
                <a:moveTo>
                  <a:pt x="132079" y="0"/>
                </a:moveTo>
                <a:lnTo>
                  <a:pt x="0" y="132079"/>
                </a:lnTo>
                <a:lnTo>
                  <a:pt x="264159" y="132079"/>
                </a:lnTo>
                <a:lnTo>
                  <a:pt x="13207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65869" y="2959223"/>
            <a:ext cx="264160" cy="914400"/>
          </a:xfrm>
          <a:custGeom>
            <a:avLst/>
            <a:gdLst/>
            <a:ahLst/>
            <a:cxnLst/>
            <a:rect l="l" t="t" r="r" b="b"/>
            <a:pathLst>
              <a:path w="264159" h="914400">
                <a:moveTo>
                  <a:pt x="132080" y="0"/>
                </a:moveTo>
                <a:lnTo>
                  <a:pt x="264160" y="132080"/>
                </a:lnTo>
                <a:lnTo>
                  <a:pt x="198120" y="132080"/>
                </a:lnTo>
                <a:lnTo>
                  <a:pt x="198120" y="782320"/>
                </a:lnTo>
                <a:lnTo>
                  <a:pt x="264160" y="782320"/>
                </a:lnTo>
                <a:lnTo>
                  <a:pt x="132080" y="914400"/>
                </a:lnTo>
                <a:lnTo>
                  <a:pt x="0" y="782320"/>
                </a:lnTo>
                <a:lnTo>
                  <a:pt x="66040" y="782320"/>
                </a:lnTo>
                <a:lnTo>
                  <a:pt x="66040" y="132080"/>
                </a:lnTo>
                <a:lnTo>
                  <a:pt x="0" y="132080"/>
                </a:lnTo>
                <a:lnTo>
                  <a:pt x="13208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75898" y="2988528"/>
            <a:ext cx="801370" cy="798830"/>
          </a:xfrm>
          <a:custGeom>
            <a:avLst/>
            <a:gdLst/>
            <a:ahLst/>
            <a:cxnLst/>
            <a:rect l="l" t="t" r="r" b="b"/>
            <a:pathLst>
              <a:path w="801370" h="798829">
                <a:moveTo>
                  <a:pt x="207278" y="124265"/>
                </a:moveTo>
                <a:lnTo>
                  <a:pt x="41591" y="124265"/>
                </a:lnTo>
                <a:lnTo>
                  <a:pt x="677254" y="757321"/>
                </a:lnTo>
                <a:lnTo>
                  <a:pt x="636002" y="798742"/>
                </a:lnTo>
                <a:lnTo>
                  <a:pt x="801348" y="798402"/>
                </a:lnTo>
                <a:lnTo>
                  <a:pt x="801094" y="674477"/>
                </a:lnTo>
                <a:lnTo>
                  <a:pt x="759757" y="674477"/>
                </a:lnTo>
                <a:lnTo>
                  <a:pt x="207278" y="124265"/>
                </a:lnTo>
                <a:close/>
              </a:path>
              <a:path w="801370" h="798829">
                <a:moveTo>
                  <a:pt x="801009" y="633055"/>
                </a:moveTo>
                <a:lnTo>
                  <a:pt x="759757" y="674477"/>
                </a:lnTo>
                <a:lnTo>
                  <a:pt x="801094" y="674477"/>
                </a:lnTo>
                <a:lnTo>
                  <a:pt x="801009" y="633055"/>
                </a:lnTo>
                <a:close/>
              </a:path>
              <a:path w="801370" h="798829">
                <a:moveTo>
                  <a:pt x="165346" y="0"/>
                </a:moveTo>
                <a:lnTo>
                  <a:pt x="0" y="340"/>
                </a:lnTo>
                <a:lnTo>
                  <a:pt x="339" y="165686"/>
                </a:lnTo>
                <a:lnTo>
                  <a:pt x="41591" y="124265"/>
                </a:lnTo>
                <a:lnTo>
                  <a:pt x="207278" y="124265"/>
                </a:lnTo>
                <a:lnTo>
                  <a:pt x="124094" y="41422"/>
                </a:lnTo>
                <a:lnTo>
                  <a:pt x="16534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75898" y="2988528"/>
            <a:ext cx="801370" cy="798830"/>
          </a:xfrm>
          <a:custGeom>
            <a:avLst/>
            <a:gdLst/>
            <a:ahLst/>
            <a:cxnLst/>
            <a:rect l="l" t="t" r="r" b="b"/>
            <a:pathLst>
              <a:path w="801370" h="798829">
                <a:moveTo>
                  <a:pt x="0" y="340"/>
                </a:moveTo>
                <a:lnTo>
                  <a:pt x="165346" y="0"/>
                </a:lnTo>
                <a:lnTo>
                  <a:pt x="124094" y="41421"/>
                </a:lnTo>
                <a:lnTo>
                  <a:pt x="759757" y="674477"/>
                </a:lnTo>
                <a:lnTo>
                  <a:pt x="801009" y="633055"/>
                </a:lnTo>
                <a:lnTo>
                  <a:pt x="801348" y="798401"/>
                </a:lnTo>
                <a:lnTo>
                  <a:pt x="636002" y="798742"/>
                </a:lnTo>
                <a:lnTo>
                  <a:pt x="677254" y="757320"/>
                </a:lnTo>
                <a:lnTo>
                  <a:pt x="41591" y="124264"/>
                </a:lnTo>
                <a:lnTo>
                  <a:pt x="339" y="165686"/>
                </a:lnTo>
                <a:lnTo>
                  <a:pt x="0" y="340"/>
                </a:lnTo>
                <a:close/>
              </a:path>
            </a:pathLst>
          </a:custGeom>
          <a:ln w="12699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82025" y="2979266"/>
            <a:ext cx="789305" cy="817880"/>
          </a:xfrm>
          <a:custGeom>
            <a:avLst/>
            <a:gdLst/>
            <a:ahLst/>
            <a:cxnLst/>
            <a:rect l="l" t="t" r="r" b="b"/>
            <a:pathLst>
              <a:path w="789304" h="817879">
                <a:moveTo>
                  <a:pt x="0" y="651962"/>
                </a:moveTo>
                <a:lnTo>
                  <a:pt x="3671" y="817267"/>
                </a:lnTo>
                <a:lnTo>
                  <a:pt x="168977" y="813596"/>
                </a:lnTo>
                <a:lnTo>
                  <a:pt x="126733" y="773187"/>
                </a:lnTo>
                <a:lnTo>
                  <a:pt x="204037" y="692370"/>
                </a:lnTo>
                <a:lnTo>
                  <a:pt x="42244" y="692370"/>
                </a:lnTo>
                <a:lnTo>
                  <a:pt x="0" y="651962"/>
                </a:lnTo>
                <a:close/>
              </a:path>
              <a:path w="789304" h="817879">
                <a:moveTo>
                  <a:pt x="785422" y="0"/>
                </a:moveTo>
                <a:lnTo>
                  <a:pt x="620116" y="3671"/>
                </a:lnTo>
                <a:lnTo>
                  <a:pt x="662360" y="44079"/>
                </a:lnTo>
                <a:lnTo>
                  <a:pt x="42244" y="692370"/>
                </a:lnTo>
                <a:lnTo>
                  <a:pt x="204037" y="692370"/>
                </a:lnTo>
                <a:lnTo>
                  <a:pt x="746850" y="124896"/>
                </a:lnTo>
                <a:lnTo>
                  <a:pt x="788196" y="124896"/>
                </a:lnTo>
                <a:lnTo>
                  <a:pt x="785422" y="0"/>
                </a:lnTo>
                <a:close/>
              </a:path>
              <a:path w="789304" h="817879">
                <a:moveTo>
                  <a:pt x="788196" y="124896"/>
                </a:moveTo>
                <a:lnTo>
                  <a:pt x="746850" y="124896"/>
                </a:lnTo>
                <a:lnTo>
                  <a:pt x="789094" y="165305"/>
                </a:lnTo>
                <a:lnTo>
                  <a:pt x="788196" y="12489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82024" y="2979265"/>
            <a:ext cx="789305" cy="817880"/>
          </a:xfrm>
          <a:custGeom>
            <a:avLst/>
            <a:gdLst/>
            <a:ahLst/>
            <a:cxnLst/>
            <a:rect l="l" t="t" r="r" b="b"/>
            <a:pathLst>
              <a:path w="789304" h="817879">
                <a:moveTo>
                  <a:pt x="3672" y="817268"/>
                </a:moveTo>
                <a:lnTo>
                  <a:pt x="0" y="651962"/>
                </a:lnTo>
                <a:lnTo>
                  <a:pt x="42244" y="692370"/>
                </a:lnTo>
                <a:lnTo>
                  <a:pt x="662361" y="44079"/>
                </a:lnTo>
                <a:lnTo>
                  <a:pt x="620117" y="3671"/>
                </a:lnTo>
                <a:lnTo>
                  <a:pt x="785422" y="0"/>
                </a:lnTo>
                <a:lnTo>
                  <a:pt x="789095" y="165305"/>
                </a:lnTo>
                <a:lnTo>
                  <a:pt x="746850" y="124896"/>
                </a:lnTo>
                <a:lnTo>
                  <a:pt x="126733" y="773188"/>
                </a:lnTo>
                <a:lnTo>
                  <a:pt x="168978" y="813596"/>
                </a:lnTo>
                <a:lnTo>
                  <a:pt x="3672" y="817268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true"/>
          <p:nvPr/>
        </p:nvSpPr>
        <p:spPr>
          <a:xfrm>
            <a:off x="7509709" y="5586476"/>
            <a:ext cx="366331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Synchronization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3525" b="1" spc="37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25" dirty="0">
                <a:latin typeface="Calibri" panose="020F0502020204030204"/>
                <a:cs typeface="Calibri" panose="020F0502020204030204"/>
              </a:rPr>
              <a:t>W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= </a:t>
            </a: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1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+ </a:t>
            </a: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2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+ </a:t>
            </a:r>
            <a:r>
              <a:rPr sz="3525" b="1" spc="120" baseline="1000" dirty="0">
                <a:latin typeface="Cambria Math" panose="02040503050406030204"/>
                <a:cs typeface="Cambria Math" panose="02040503050406030204"/>
              </a:rPr>
              <a:t>⋯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+</a:t>
            </a:r>
            <a:r>
              <a:rPr sz="2400" b="1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N</a:t>
            </a:r>
            <a:endParaRPr sz="2400" baseline="2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7249422" y="1160779"/>
            <a:ext cx="61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1</a:t>
            </a:r>
            <a:endParaRPr sz="2400" baseline="2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64529" y="1570301"/>
            <a:ext cx="1676400" cy="1295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01886" y="4064963"/>
            <a:ext cx="1676400" cy="1295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04263" y="4584341"/>
            <a:ext cx="914400" cy="264160"/>
          </a:xfrm>
          <a:custGeom>
            <a:avLst/>
            <a:gdLst/>
            <a:ahLst/>
            <a:cxnLst/>
            <a:rect l="l" t="t" r="r" b="b"/>
            <a:pathLst>
              <a:path w="914400" h="264160">
                <a:moveTo>
                  <a:pt x="132079" y="0"/>
                </a:moveTo>
                <a:lnTo>
                  <a:pt x="0" y="132079"/>
                </a:lnTo>
                <a:lnTo>
                  <a:pt x="132079" y="264159"/>
                </a:lnTo>
                <a:lnTo>
                  <a:pt x="132079" y="198119"/>
                </a:lnTo>
                <a:lnTo>
                  <a:pt x="848360" y="198119"/>
                </a:lnTo>
                <a:lnTo>
                  <a:pt x="914400" y="132079"/>
                </a:lnTo>
                <a:lnTo>
                  <a:pt x="848359" y="66039"/>
                </a:lnTo>
                <a:lnTo>
                  <a:pt x="132079" y="66039"/>
                </a:lnTo>
                <a:lnTo>
                  <a:pt x="132079" y="0"/>
                </a:lnTo>
                <a:close/>
              </a:path>
              <a:path w="914400" h="264160">
                <a:moveTo>
                  <a:pt x="848360" y="198119"/>
                </a:moveTo>
                <a:lnTo>
                  <a:pt x="782320" y="198119"/>
                </a:lnTo>
                <a:lnTo>
                  <a:pt x="782320" y="264159"/>
                </a:lnTo>
                <a:lnTo>
                  <a:pt x="848360" y="198119"/>
                </a:lnTo>
                <a:close/>
              </a:path>
              <a:path w="914400" h="264160">
                <a:moveTo>
                  <a:pt x="782320" y="0"/>
                </a:moveTo>
                <a:lnTo>
                  <a:pt x="782320" y="66039"/>
                </a:lnTo>
                <a:lnTo>
                  <a:pt x="848359" y="66039"/>
                </a:lnTo>
                <a:lnTo>
                  <a:pt x="78232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04263" y="4584341"/>
            <a:ext cx="914400" cy="264160"/>
          </a:xfrm>
          <a:custGeom>
            <a:avLst/>
            <a:gdLst/>
            <a:ahLst/>
            <a:cxnLst/>
            <a:rect l="l" t="t" r="r" b="b"/>
            <a:pathLst>
              <a:path w="914400" h="264160">
                <a:moveTo>
                  <a:pt x="0" y="132080"/>
                </a:moveTo>
                <a:lnTo>
                  <a:pt x="132080" y="0"/>
                </a:lnTo>
                <a:lnTo>
                  <a:pt x="132080" y="66040"/>
                </a:lnTo>
                <a:lnTo>
                  <a:pt x="782320" y="66040"/>
                </a:lnTo>
                <a:lnTo>
                  <a:pt x="782320" y="0"/>
                </a:lnTo>
                <a:lnTo>
                  <a:pt x="914400" y="132080"/>
                </a:lnTo>
                <a:lnTo>
                  <a:pt x="782320" y="264160"/>
                </a:lnTo>
                <a:lnTo>
                  <a:pt x="782320" y="198120"/>
                </a:lnTo>
                <a:lnTo>
                  <a:pt x="132080" y="198120"/>
                </a:lnTo>
                <a:lnTo>
                  <a:pt x="132080" y="264160"/>
                </a:lnTo>
                <a:lnTo>
                  <a:pt x="0" y="13208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849420" y="4081280"/>
            <a:ext cx="1676400" cy="12953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true">
            <a:spLocks noGrp="true"/>
          </p:cNvSpPr>
          <p:nvPr>
            <p:ph type="title"/>
          </p:nvPr>
        </p:nvSpPr>
        <p:spPr>
          <a:xfrm>
            <a:off x="1680686" y="139191"/>
            <a:ext cx="88315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Speed-up </a:t>
            </a:r>
            <a:r>
              <a:rPr sz="4300" dirty="0"/>
              <a:t>DNN </a:t>
            </a:r>
            <a:r>
              <a:rPr sz="4300" spc="-10" dirty="0"/>
              <a:t>training: </a:t>
            </a:r>
            <a:r>
              <a:rPr sz="4300" spc="-30" dirty="0"/>
              <a:t>Data</a:t>
            </a:r>
            <a:r>
              <a:rPr sz="4300" spc="5" dirty="0"/>
              <a:t> </a:t>
            </a:r>
            <a:r>
              <a:rPr sz="4300" spc="-20" dirty="0"/>
              <a:t>Parallelism</a:t>
            </a:r>
            <a:endParaRPr sz="4300"/>
          </a:p>
        </p:txBody>
      </p:sp>
      <p:sp>
        <p:nvSpPr>
          <p:cNvPr id="31" name="object 31"/>
          <p:cNvSpPr txBox="true"/>
          <p:nvPr/>
        </p:nvSpPr>
        <p:spPr>
          <a:xfrm>
            <a:off x="11157902" y="6428920"/>
            <a:ext cx="1282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true"/>
          <p:nvPr/>
        </p:nvSpPr>
        <p:spPr>
          <a:xfrm>
            <a:off x="441536" y="6603055"/>
            <a:ext cx="8399780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*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 panose="020F0502020204030204"/>
                <a:cs typeface="Calibri" panose="020F0502020204030204"/>
              </a:rPr>
              <a:t>https://software.intel.com/en-us/articles/caffe-training-on-multi-node-distributed-memory-systems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true"/>
          <p:nvPr/>
        </p:nvSpPr>
        <p:spPr>
          <a:xfrm>
            <a:off x="10883369" y="1139444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2</a:t>
            </a:r>
            <a:endParaRPr sz="2400" baseline="2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true"/>
          <p:nvPr/>
        </p:nvSpPr>
        <p:spPr>
          <a:xfrm>
            <a:off x="7213061" y="3647947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3</a:t>
            </a:r>
            <a:endParaRPr sz="2400" baseline="2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true"/>
          <p:nvPr/>
        </p:nvSpPr>
        <p:spPr>
          <a:xfrm>
            <a:off x="10939542" y="3626611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b="1" spc="22" baseline="1000" dirty="0">
                <a:latin typeface="Cambria Math" panose="02040503050406030204"/>
                <a:cs typeface="Cambria Math" panose="02040503050406030204"/>
              </a:rPr>
              <a:t>∇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b="1" spc="22" baseline="24000" dirty="0">
                <a:latin typeface="Calibri" panose="020F0502020204030204"/>
                <a:cs typeface="Calibri" panose="020F0502020204030204"/>
              </a:rPr>
              <a:t>4</a:t>
            </a:r>
            <a:endParaRPr sz="2400" baseline="2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true"/>
      <p:bldP spid="10" grpId="0" animBg="true"/>
      <p:bldP spid="11" grpId="0" animBg="true"/>
      <p:bldP spid="12" grpId="0" animBg="true"/>
      <p:bldP spid="13" grpId="0" animBg="true"/>
      <p:bldP spid="14" grpId="0" animBg="true"/>
      <p:bldP spid="15" grpId="0" animBg="true"/>
      <p:bldP spid="16" grpId="0" animBg="true"/>
      <p:bldP spid="17" grpId="0" animBg="true"/>
      <p:bldP spid="18" grpId="0" animBg="true"/>
      <p:bldP spid="19" grpId="0" animBg="true"/>
      <p:bldP spid="20" grpId="0"/>
      <p:bldP spid="21" grpId="0"/>
      <p:bldP spid="22" grpId="0" animBg="true"/>
      <p:bldP spid="23" grpId="0" animBg="true"/>
      <p:bldP spid="24" grpId="0" animBg="true"/>
      <p:bldP spid="25" grpId="0" animBg="true"/>
      <p:bldP spid="26" grpId="0" animBg="true"/>
      <p:bldP spid="28" grpId="0"/>
      <p:bldP spid="29" grpId="0"/>
      <p:bldP spid="30" grpId="0"/>
      <p:bldP spid="2" grpId="1" animBg="true"/>
      <p:bldP spid="10" grpId="1" animBg="true"/>
      <p:bldP spid="11" grpId="1" animBg="true"/>
      <p:bldP spid="12" grpId="1" animBg="true"/>
      <p:bldP spid="13" grpId="1" animBg="true"/>
      <p:bldP spid="14" grpId="1" animBg="true"/>
      <p:bldP spid="15" grpId="1" animBg="true"/>
      <p:bldP spid="16" grpId="1" animBg="true"/>
      <p:bldP spid="17" grpId="1" animBg="true"/>
      <p:bldP spid="18" grpId="1" animBg="true"/>
      <p:bldP spid="19" grpId="1" animBg="true"/>
      <p:bldP spid="20" grpId="1"/>
      <p:bldP spid="21" grpId="1"/>
      <p:bldP spid="22" grpId="1" animBg="true"/>
      <p:bldP spid="23" grpId="1" animBg="true"/>
      <p:bldP spid="24" grpId="1" animBg="true"/>
      <p:bldP spid="25" grpId="1" animBg="true"/>
      <p:bldP spid="26" grpId="1" animBg="true"/>
      <p:bldP spid="28" grpId="1"/>
      <p:bldP spid="29" grpId="1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38483" y="0"/>
            <a:ext cx="10638790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9445" marR="5080" indent="-627380">
              <a:lnSpc>
                <a:spcPts val="3500"/>
              </a:lnSpc>
              <a:spcBef>
                <a:spcPts val="500"/>
              </a:spcBef>
            </a:pPr>
            <a:r>
              <a:rPr sz="3200" spc="-10" dirty="0"/>
              <a:t>Despite </a:t>
            </a:r>
            <a:r>
              <a:rPr sz="3200" spc="-15" dirty="0"/>
              <a:t>many </a:t>
            </a:r>
            <a:r>
              <a:rPr sz="3200" spc="-10" dirty="0"/>
              <a:t>performance optimizations, </a:t>
            </a:r>
            <a:r>
              <a:rPr sz="3200" dirty="0"/>
              <a:t>model </a:t>
            </a:r>
            <a:r>
              <a:rPr sz="3200" spc="-15" dirty="0"/>
              <a:t>synchronization  </a:t>
            </a:r>
            <a:r>
              <a:rPr sz="3200" dirty="0"/>
              <a:t>is a big </a:t>
            </a:r>
            <a:r>
              <a:rPr sz="3200" spc="-5" dirty="0"/>
              <a:t>overhead </a:t>
            </a:r>
            <a:r>
              <a:rPr sz="3200" dirty="0"/>
              <a:t>in </a:t>
            </a:r>
            <a:r>
              <a:rPr sz="3200" spc="-20" dirty="0"/>
              <a:t>data </a:t>
            </a:r>
            <a:r>
              <a:rPr sz="3200" spc="-10" dirty="0"/>
              <a:t>parallel training </a:t>
            </a:r>
            <a:r>
              <a:rPr sz="3200" dirty="0"/>
              <a:t>on cloud</a:t>
            </a:r>
            <a:r>
              <a:rPr sz="3200" spc="55" dirty="0"/>
              <a:t> </a:t>
            </a:r>
            <a:r>
              <a:rPr sz="3200" spc="-10" dirty="0"/>
              <a:t>servers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58767" y="995203"/>
            <a:ext cx="7488149" cy="32196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51130" y="1674658"/>
            <a:ext cx="85725" cy="950594"/>
          </a:xfrm>
          <a:custGeom>
            <a:avLst/>
            <a:gdLst/>
            <a:ahLst/>
            <a:cxnLst/>
            <a:rect l="l" t="t" r="r" b="b"/>
            <a:pathLst>
              <a:path w="85725" h="950594">
                <a:moveTo>
                  <a:pt x="28575" y="864464"/>
                </a:moveTo>
                <a:lnTo>
                  <a:pt x="0" y="864464"/>
                </a:lnTo>
                <a:lnTo>
                  <a:pt x="42862" y="950188"/>
                </a:lnTo>
                <a:lnTo>
                  <a:pt x="78580" y="878752"/>
                </a:lnTo>
                <a:lnTo>
                  <a:pt x="28575" y="878752"/>
                </a:lnTo>
                <a:lnTo>
                  <a:pt x="28575" y="864464"/>
                </a:lnTo>
                <a:close/>
              </a:path>
              <a:path w="85725" h="950594">
                <a:moveTo>
                  <a:pt x="57150" y="864464"/>
                </a:moveTo>
                <a:lnTo>
                  <a:pt x="28575" y="864464"/>
                </a:lnTo>
                <a:lnTo>
                  <a:pt x="28575" y="878752"/>
                </a:lnTo>
                <a:lnTo>
                  <a:pt x="57150" y="878752"/>
                </a:lnTo>
                <a:lnTo>
                  <a:pt x="57150" y="864464"/>
                </a:lnTo>
                <a:close/>
              </a:path>
              <a:path w="85725" h="950594">
                <a:moveTo>
                  <a:pt x="85725" y="864463"/>
                </a:moveTo>
                <a:lnTo>
                  <a:pt x="57150" y="864464"/>
                </a:lnTo>
                <a:lnTo>
                  <a:pt x="57150" y="878752"/>
                </a:lnTo>
                <a:lnTo>
                  <a:pt x="78580" y="878752"/>
                </a:lnTo>
                <a:lnTo>
                  <a:pt x="85725" y="864463"/>
                </a:lnTo>
                <a:close/>
              </a:path>
              <a:path w="85725" h="950594">
                <a:moveTo>
                  <a:pt x="57150" y="71437"/>
                </a:moveTo>
                <a:lnTo>
                  <a:pt x="28575" y="71437"/>
                </a:lnTo>
                <a:lnTo>
                  <a:pt x="28575" y="864464"/>
                </a:lnTo>
                <a:lnTo>
                  <a:pt x="57150" y="864464"/>
                </a:lnTo>
                <a:lnTo>
                  <a:pt x="57150" y="71437"/>
                </a:lnTo>
                <a:close/>
              </a:path>
              <a:path w="85725" h="950594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950594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5404" y="1918704"/>
            <a:ext cx="879475" cy="281305"/>
          </a:xfrm>
          <a:custGeom>
            <a:avLst/>
            <a:gdLst/>
            <a:ahLst/>
            <a:cxnLst/>
            <a:rect l="l" t="t" r="r" b="b"/>
            <a:pathLst>
              <a:path w="879475" h="281305">
                <a:moveTo>
                  <a:pt x="62058" y="207733"/>
                </a:moveTo>
                <a:lnTo>
                  <a:pt x="0" y="266101"/>
                </a:lnTo>
                <a:lnTo>
                  <a:pt x="83929" y="280727"/>
                </a:lnTo>
                <a:lnTo>
                  <a:pt x="74997" y="250916"/>
                </a:lnTo>
                <a:lnTo>
                  <a:pt x="61739" y="250916"/>
                </a:lnTo>
                <a:lnTo>
                  <a:pt x="59917" y="244834"/>
                </a:lnTo>
                <a:lnTo>
                  <a:pt x="72082" y="241189"/>
                </a:lnTo>
                <a:lnTo>
                  <a:pt x="62058" y="207733"/>
                </a:lnTo>
                <a:close/>
              </a:path>
              <a:path w="879475" h="281305">
                <a:moveTo>
                  <a:pt x="72082" y="241189"/>
                </a:moveTo>
                <a:lnTo>
                  <a:pt x="59917" y="244834"/>
                </a:lnTo>
                <a:lnTo>
                  <a:pt x="61739" y="250916"/>
                </a:lnTo>
                <a:lnTo>
                  <a:pt x="73905" y="247271"/>
                </a:lnTo>
                <a:lnTo>
                  <a:pt x="72082" y="241189"/>
                </a:lnTo>
                <a:close/>
              </a:path>
              <a:path w="879475" h="281305">
                <a:moveTo>
                  <a:pt x="73905" y="247271"/>
                </a:moveTo>
                <a:lnTo>
                  <a:pt x="61739" y="250916"/>
                </a:lnTo>
                <a:lnTo>
                  <a:pt x="74997" y="250916"/>
                </a:lnTo>
                <a:lnTo>
                  <a:pt x="73905" y="247271"/>
                </a:lnTo>
                <a:close/>
              </a:path>
              <a:path w="879475" h="281305">
                <a:moveTo>
                  <a:pt x="877045" y="0"/>
                </a:moveTo>
                <a:lnTo>
                  <a:pt x="72082" y="241189"/>
                </a:lnTo>
                <a:lnTo>
                  <a:pt x="73905" y="247271"/>
                </a:lnTo>
                <a:lnTo>
                  <a:pt x="878869" y="6083"/>
                </a:lnTo>
                <a:lnTo>
                  <a:pt x="877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2477308" y="0"/>
                </a:moveTo>
                <a:lnTo>
                  <a:pt x="110180" y="0"/>
                </a:lnTo>
                <a:lnTo>
                  <a:pt x="67293" y="8658"/>
                </a:lnTo>
                <a:lnTo>
                  <a:pt x="32271" y="32271"/>
                </a:lnTo>
                <a:lnTo>
                  <a:pt x="8658" y="67294"/>
                </a:lnTo>
                <a:lnTo>
                  <a:pt x="0" y="110181"/>
                </a:lnTo>
                <a:lnTo>
                  <a:pt x="0" y="550895"/>
                </a:lnTo>
                <a:lnTo>
                  <a:pt x="8658" y="593782"/>
                </a:lnTo>
                <a:lnTo>
                  <a:pt x="32271" y="628804"/>
                </a:lnTo>
                <a:lnTo>
                  <a:pt x="67293" y="652417"/>
                </a:lnTo>
                <a:lnTo>
                  <a:pt x="110180" y="661075"/>
                </a:lnTo>
                <a:lnTo>
                  <a:pt x="2477308" y="661075"/>
                </a:lnTo>
                <a:lnTo>
                  <a:pt x="2520196" y="652417"/>
                </a:lnTo>
                <a:lnTo>
                  <a:pt x="2555219" y="628804"/>
                </a:lnTo>
                <a:lnTo>
                  <a:pt x="2578831" y="593782"/>
                </a:lnTo>
                <a:lnTo>
                  <a:pt x="2587490" y="550895"/>
                </a:lnTo>
                <a:lnTo>
                  <a:pt x="2587490" y="110181"/>
                </a:lnTo>
                <a:lnTo>
                  <a:pt x="2578831" y="67294"/>
                </a:lnTo>
                <a:lnTo>
                  <a:pt x="2555219" y="32271"/>
                </a:lnTo>
                <a:lnTo>
                  <a:pt x="2520196" y="8658"/>
                </a:lnTo>
                <a:lnTo>
                  <a:pt x="247730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0" y="110180"/>
                </a:moveTo>
                <a:lnTo>
                  <a:pt x="8658" y="67293"/>
                </a:lnTo>
                <a:lnTo>
                  <a:pt x="32271" y="32271"/>
                </a:lnTo>
                <a:lnTo>
                  <a:pt x="67293" y="8658"/>
                </a:lnTo>
                <a:lnTo>
                  <a:pt x="110180" y="0"/>
                </a:lnTo>
                <a:lnTo>
                  <a:pt x="2477310" y="0"/>
                </a:lnTo>
                <a:lnTo>
                  <a:pt x="2520197" y="8658"/>
                </a:lnTo>
                <a:lnTo>
                  <a:pt x="2555219" y="32271"/>
                </a:lnTo>
                <a:lnTo>
                  <a:pt x="2578831" y="67293"/>
                </a:lnTo>
                <a:lnTo>
                  <a:pt x="2587490" y="110180"/>
                </a:lnTo>
                <a:lnTo>
                  <a:pt x="2587490" y="550894"/>
                </a:lnTo>
                <a:lnTo>
                  <a:pt x="2578831" y="593781"/>
                </a:lnTo>
                <a:lnTo>
                  <a:pt x="2555219" y="628803"/>
                </a:lnTo>
                <a:lnTo>
                  <a:pt x="2520197" y="652416"/>
                </a:lnTo>
                <a:lnTo>
                  <a:pt x="2477310" y="661075"/>
                </a:lnTo>
                <a:lnTo>
                  <a:pt x="110180" y="661075"/>
                </a:lnTo>
                <a:lnTo>
                  <a:pt x="67293" y="652416"/>
                </a:lnTo>
                <a:lnTo>
                  <a:pt x="32271" y="628803"/>
                </a:lnTo>
                <a:lnTo>
                  <a:pt x="8658" y="593781"/>
                </a:lnTo>
                <a:lnTo>
                  <a:pt x="0" y="550894"/>
                </a:lnTo>
                <a:lnTo>
                  <a:pt x="0" y="11018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8739653" y="1425955"/>
            <a:ext cx="2934335" cy="13119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62915" marR="454025" algn="ctr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&gt;50%</a:t>
            </a:r>
            <a:r>
              <a:rPr sz="1800" spc="-7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 overhead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 algn="ctr">
              <a:lnSpc>
                <a:spcPts val="2110"/>
              </a:lnSpc>
              <a:spcBef>
                <a:spcPts val="163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Multi-GPU scaling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  using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TensorFlow*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518490" y="6365111"/>
            <a:ext cx="645287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*Horovod: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fast </a:t>
            </a:r>
            <a:r>
              <a:rPr sz="1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easy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distributed </a:t>
            </a:r>
            <a:r>
              <a:rPr sz="1400" dirty="0">
                <a:latin typeface="Calibri" panose="020F0502020204030204"/>
                <a:cs typeface="Calibri" panose="020F0502020204030204"/>
              </a:rPr>
              <a:t>deep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40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TensorFlow,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arXiv:1802.05799,</a:t>
            </a:r>
            <a:r>
              <a:rPr sz="1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2018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767" y="995203"/>
            <a:ext cx="7488149" cy="32196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1130" y="1674658"/>
            <a:ext cx="85725" cy="950594"/>
          </a:xfrm>
          <a:custGeom>
            <a:avLst/>
            <a:gdLst/>
            <a:ahLst/>
            <a:cxnLst/>
            <a:rect l="l" t="t" r="r" b="b"/>
            <a:pathLst>
              <a:path w="85725" h="950594">
                <a:moveTo>
                  <a:pt x="28575" y="864464"/>
                </a:moveTo>
                <a:lnTo>
                  <a:pt x="0" y="864464"/>
                </a:lnTo>
                <a:lnTo>
                  <a:pt x="42862" y="950188"/>
                </a:lnTo>
                <a:lnTo>
                  <a:pt x="78580" y="878752"/>
                </a:lnTo>
                <a:lnTo>
                  <a:pt x="28575" y="878752"/>
                </a:lnTo>
                <a:lnTo>
                  <a:pt x="28575" y="864464"/>
                </a:lnTo>
                <a:close/>
              </a:path>
              <a:path w="85725" h="950594">
                <a:moveTo>
                  <a:pt x="57150" y="864464"/>
                </a:moveTo>
                <a:lnTo>
                  <a:pt x="28575" y="864464"/>
                </a:lnTo>
                <a:lnTo>
                  <a:pt x="28575" y="878752"/>
                </a:lnTo>
                <a:lnTo>
                  <a:pt x="57150" y="878752"/>
                </a:lnTo>
                <a:lnTo>
                  <a:pt x="57150" y="864464"/>
                </a:lnTo>
                <a:close/>
              </a:path>
              <a:path w="85725" h="950594">
                <a:moveTo>
                  <a:pt x="85725" y="864463"/>
                </a:moveTo>
                <a:lnTo>
                  <a:pt x="57150" y="864464"/>
                </a:lnTo>
                <a:lnTo>
                  <a:pt x="57150" y="878752"/>
                </a:lnTo>
                <a:lnTo>
                  <a:pt x="78580" y="878752"/>
                </a:lnTo>
                <a:lnTo>
                  <a:pt x="85725" y="864463"/>
                </a:lnTo>
                <a:close/>
              </a:path>
              <a:path w="85725" h="950594">
                <a:moveTo>
                  <a:pt x="57150" y="71437"/>
                </a:moveTo>
                <a:lnTo>
                  <a:pt x="28575" y="71437"/>
                </a:lnTo>
                <a:lnTo>
                  <a:pt x="28575" y="864464"/>
                </a:lnTo>
                <a:lnTo>
                  <a:pt x="57150" y="864464"/>
                </a:lnTo>
                <a:lnTo>
                  <a:pt x="57150" y="71437"/>
                </a:lnTo>
                <a:close/>
              </a:path>
              <a:path w="85725" h="950594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950594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5404" y="1918704"/>
            <a:ext cx="879475" cy="281305"/>
          </a:xfrm>
          <a:custGeom>
            <a:avLst/>
            <a:gdLst/>
            <a:ahLst/>
            <a:cxnLst/>
            <a:rect l="l" t="t" r="r" b="b"/>
            <a:pathLst>
              <a:path w="879475" h="281305">
                <a:moveTo>
                  <a:pt x="62058" y="207733"/>
                </a:moveTo>
                <a:lnTo>
                  <a:pt x="0" y="266101"/>
                </a:lnTo>
                <a:lnTo>
                  <a:pt x="83929" y="280727"/>
                </a:lnTo>
                <a:lnTo>
                  <a:pt x="74997" y="250916"/>
                </a:lnTo>
                <a:lnTo>
                  <a:pt x="61739" y="250916"/>
                </a:lnTo>
                <a:lnTo>
                  <a:pt x="59917" y="244834"/>
                </a:lnTo>
                <a:lnTo>
                  <a:pt x="72082" y="241189"/>
                </a:lnTo>
                <a:lnTo>
                  <a:pt x="62058" y="207733"/>
                </a:lnTo>
                <a:close/>
              </a:path>
              <a:path w="879475" h="281305">
                <a:moveTo>
                  <a:pt x="72082" y="241189"/>
                </a:moveTo>
                <a:lnTo>
                  <a:pt x="59917" y="244834"/>
                </a:lnTo>
                <a:lnTo>
                  <a:pt x="61739" y="250916"/>
                </a:lnTo>
                <a:lnTo>
                  <a:pt x="73905" y="247271"/>
                </a:lnTo>
                <a:lnTo>
                  <a:pt x="72082" y="241189"/>
                </a:lnTo>
                <a:close/>
              </a:path>
              <a:path w="879475" h="281305">
                <a:moveTo>
                  <a:pt x="73905" y="247271"/>
                </a:moveTo>
                <a:lnTo>
                  <a:pt x="61739" y="250916"/>
                </a:lnTo>
                <a:lnTo>
                  <a:pt x="74997" y="250916"/>
                </a:lnTo>
                <a:lnTo>
                  <a:pt x="73905" y="247271"/>
                </a:lnTo>
                <a:close/>
              </a:path>
              <a:path w="879475" h="281305">
                <a:moveTo>
                  <a:pt x="877045" y="0"/>
                </a:moveTo>
                <a:lnTo>
                  <a:pt x="72082" y="241189"/>
                </a:lnTo>
                <a:lnTo>
                  <a:pt x="73905" y="247271"/>
                </a:lnTo>
                <a:lnTo>
                  <a:pt x="878869" y="6083"/>
                </a:lnTo>
                <a:lnTo>
                  <a:pt x="877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2477308" y="0"/>
                </a:moveTo>
                <a:lnTo>
                  <a:pt x="110180" y="0"/>
                </a:lnTo>
                <a:lnTo>
                  <a:pt x="67293" y="8658"/>
                </a:lnTo>
                <a:lnTo>
                  <a:pt x="32271" y="32271"/>
                </a:lnTo>
                <a:lnTo>
                  <a:pt x="8658" y="67294"/>
                </a:lnTo>
                <a:lnTo>
                  <a:pt x="0" y="110181"/>
                </a:lnTo>
                <a:lnTo>
                  <a:pt x="0" y="550895"/>
                </a:lnTo>
                <a:lnTo>
                  <a:pt x="8658" y="593782"/>
                </a:lnTo>
                <a:lnTo>
                  <a:pt x="32271" y="628804"/>
                </a:lnTo>
                <a:lnTo>
                  <a:pt x="67293" y="652417"/>
                </a:lnTo>
                <a:lnTo>
                  <a:pt x="110180" y="661075"/>
                </a:lnTo>
                <a:lnTo>
                  <a:pt x="2477308" y="661075"/>
                </a:lnTo>
                <a:lnTo>
                  <a:pt x="2520196" y="652417"/>
                </a:lnTo>
                <a:lnTo>
                  <a:pt x="2555219" y="628804"/>
                </a:lnTo>
                <a:lnTo>
                  <a:pt x="2578831" y="593782"/>
                </a:lnTo>
                <a:lnTo>
                  <a:pt x="2587490" y="550895"/>
                </a:lnTo>
                <a:lnTo>
                  <a:pt x="2587490" y="110181"/>
                </a:lnTo>
                <a:lnTo>
                  <a:pt x="2578831" y="67294"/>
                </a:lnTo>
                <a:lnTo>
                  <a:pt x="2555219" y="32271"/>
                </a:lnTo>
                <a:lnTo>
                  <a:pt x="2520196" y="8658"/>
                </a:lnTo>
                <a:lnTo>
                  <a:pt x="247730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0" y="110180"/>
                </a:moveTo>
                <a:lnTo>
                  <a:pt x="8658" y="67293"/>
                </a:lnTo>
                <a:lnTo>
                  <a:pt x="32271" y="32271"/>
                </a:lnTo>
                <a:lnTo>
                  <a:pt x="67293" y="8658"/>
                </a:lnTo>
                <a:lnTo>
                  <a:pt x="110180" y="0"/>
                </a:lnTo>
                <a:lnTo>
                  <a:pt x="2477310" y="0"/>
                </a:lnTo>
                <a:lnTo>
                  <a:pt x="2520197" y="8658"/>
                </a:lnTo>
                <a:lnTo>
                  <a:pt x="2555219" y="32271"/>
                </a:lnTo>
                <a:lnTo>
                  <a:pt x="2578831" y="67293"/>
                </a:lnTo>
                <a:lnTo>
                  <a:pt x="2587490" y="110180"/>
                </a:lnTo>
                <a:lnTo>
                  <a:pt x="2587490" y="550894"/>
                </a:lnTo>
                <a:lnTo>
                  <a:pt x="2578831" y="593781"/>
                </a:lnTo>
                <a:lnTo>
                  <a:pt x="2555219" y="628803"/>
                </a:lnTo>
                <a:lnTo>
                  <a:pt x="2520197" y="652416"/>
                </a:lnTo>
                <a:lnTo>
                  <a:pt x="2477310" y="661075"/>
                </a:lnTo>
                <a:lnTo>
                  <a:pt x="110180" y="661075"/>
                </a:lnTo>
                <a:lnTo>
                  <a:pt x="67293" y="652416"/>
                </a:lnTo>
                <a:lnTo>
                  <a:pt x="32271" y="628803"/>
                </a:lnTo>
                <a:lnTo>
                  <a:pt x="8658" y="593781"/>
                </a:lnTo>
                <a:lnTo>
                  <a:pt x="0" y="550894"/>
                </a:lnTo>
                <a:lnTo>
                  <a:pt x="0" y="11018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8739653" y="1425955"/>
            <a:ext cx="2934335" cy="13119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62915" marR="454025" algn="ctr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&gt;50%</a:t>
            </a:r>
            <a:r>
              <a:rPr sz="1800" spc="-7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 overhead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 algn="ctr">
              <a:lnSpc>
                <a:spcPts val="2110"/>
              </a:lnSpc>
              <a:spcBef>
                <a:spcPts val="163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Multi-GPU scaling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  using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TensorFlow*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1522" y="4719665"/>
            <a:ext cx="85725" cy="1008380"/>
          </a:xfrm>
          <a:custGeom>
            <a:avLst/>
            <a:gdLst/>
            <a:ahLst/>
            <a:cxnLst/>
            <a:rect l="l" t="t" r="r" b="b"/>
            <a:pathLst>
              <a:path w="85725" h="1008379">
                <a:moveTo>
                  <a:pt x="28576" y="922169"/>
                </a:moveTo>
                <a:lnTo>
                  <a:pt x="1" y="922169"/>
                </a:lnTo>
                <a:lnTo>
                  <a:pt x="42863" y="1007894"/>
                </a:lnTo>
                <a:lnTo>
                  <a:pt x="78582" y="936457"/>
                </a:lnTo>
                <a:lnTo>
                  <a:pt x="28576" y="936457"/>
                </a:lnTo>
                <a:lnTo>
                  <a:pt x="28576" y="922169"/>
                </a:lnTo>
                <a:close/>
              </a:path>
              <a:path w="85725" h="1008379">
                <a:moveTo>
                  <a:pt x="57151" y="922169"/>
                </a:moveTo>
                <a:lnTo>
                  <a:pt x="28576" y="922169"/>
                </a:lnTo>
                <a:lnTo>
                  <a:pt x="28576" y="936457"/>
                </a:lnTo>
                <a:lnTo>
                  <a:pt x="57151" y="936457"/>
                </a:lnTo>
                <a:lnTo>
                  <a:pt x="57151" y="922169"/>
                </a:lnTo>
                <a:close/>
              </a:path>
              <a:path w="85725" h="1008379">
                <a:moveTo>
                  <a:pt x="85726" y="922169"/>
                </a:moveTo>
                <a:lnTo>
                  <a:pt x="57151" y="922169"/>
                </a:lnTo>
                <a:lnTo>
                  <a:pt x="57151" y="936457"/>
                </a:lnTo>
                <a:lnTo>
                  <a:pt x="78582" y="936457"/>
                </a:lnTo>
                <a:lnTo>
                  <a:pt x="85726" y="922169"/>
                </a:lnTo>
                <a:close/>
              </a:path>
              <a:path w="85725" h="1008379">
                <a:moveTo>
                  <a:pt x="57150" y="71436"/>
                </a:moveTo>
                <a:lnTo>
                  <a:pt x="28575" y="71437"/>
                </a:lnTo>
                <a:lnTo>
                  <a:pt x="28576" y="922169"/>
                </a:lnTo>
                <a:lnTo>
                  <a:pt x="57151" y="922169"/>
                </a:lnTo>
                <a:lnTo>
                  <a:pt x="57150" y="71436"/>
                </a:lnTo>
                <a:close/>
              </a:path>
              <a:path w="85725" h="1008379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0" y="71436"/>
                </a:lnTo>
                <a:lnTo>
                  <a:pt x="42862" y="0"/>
                </a:lnTo>
                <a:close/>
              </a:path>
              <a:path w="85725" h="1008379">
                <a:moveTo>
                  <a:pt x="78580" y="71436"/>
                </a:moveTo>
                <a:lnTo>
                  <a:pt x="57150" y="71436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0" y="71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13361" y="3527470"/>
            <a:ext cx="2587625" cy="889635"/>
          </a:xfrm>
          <a:custGeom>
            <a:avLst/>
            <a:gdLst/>
            <a:ahLst/>
            <a:cxnLst/>
            <a:rect l="l" t="t" r="r" b="b"/>
            <a:pathLst>
              <a:path w="2587625" h="889635">
                <a:moveTo>
                  <a:pt x="2439292" y="0"/>
                </a:moveTo>
                <a:lnTo>
                  <a:pt x="148197" y="0"/>
                </a:lnTo>
                <a:lnTo>
                  <a:pt x="101355" y="7555"/>
                </a:lnTo>
                <a:lnTo>
                  <a:pt x="60673" y="28593"/>
                </a:lnTo>
                <a:lnTo>
                  <a:pt x="28593" y="60674"/>
                </a:lnTo>
                <a:lnTo>
                  <a:pt x="7555" y="101355"/>
                </a:lnTo>
                <a:lnTo>
                  <a:pt x="0" y="148197"/>
                </a:lnTo>
                <a:lnTo>
                  <a:pt x="0" y="740977"/>
                </a:lnTo>
                <a:lnTo>
                  <a:pt x="7555" y="787819"/>
                </a:lnTo>
                <a:lnTo>
                  <a:pt x="28593" y="828501"/>
                </a:lnTo>
                <a:lnTo>
                  <a:pt x="60673" y="860582"/>
                </a:lnTo>
                <a:lnTo>
                  <a:pt x="101355" y="881621"/>
                </a:lnTo>
                <a:lnTo>
                  <a:pt x="148197" y="889176"/>
                </a:lnTo>
                <a:lnTo>
                  <a:pt x="2439292" y="889176"/>
                </a:lnTo>
                <a:lnTo>
                  <a:pt x="2486134" y="881621"/>
                </a:lnTo>
                <a:lnTo>
                  <a:pt x="2526816" y="860582"/>
                </a:lnTo>
                <a:lnTo>
                  <a:pt x="2558896" y="828501"/>
                </a:lnTo>
                <a:lnTo>
                  <a:pt x="2579935" y="787819"/>
                </a:lnTo>
                <a:lnTo>
                  <a:pt x="2587490" y="740977"/>
                </a:lnTo>
                <a:lnTo>
                  <a:pt x="2587490" y="148197"/>
                </a:lnTo>
                <a:lnTo>
                  <a:pt x="2579935" y="101355"/>
                </a:lnTo>
                <a:lnTo>
                  <a:pt x="2558896" y="60674"/>
                </a:lnTo>
                <a:lnTo>
                  <a:pt x="2526816" y="28593"/>
                </a:lnTo>
                <a:lnTo>
                  <a:pt x="2486134" y="7555"/>
                </a:lnTo>
                <a:lnTo>
                  <a:pt x="243929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13361" y="3527470"/>
            <a:ext cx="2587625" cy="889635"/>
          </a:xfrm>
          <a:custGeom>
            <a:avLst/>
            <a:gdLst/>
            <a:ahLst/>
            <a:cxnLst/>
            <a:rect l="l" t="t" r="r" b="b"/>
            <a:pathLst>
              <a:path w="2587625" h="889635">
                <a:moveTo>
                  <a:pt x="0" y="148197"/>
                </a:moveTo>
                <a:lnTo>
                  <a:pt x="7555" y="101355"/>
                </a:lnTo>
                <a:lnTo>
                  <a:pt x="28593" y="60674"/>
                </a:lnTo>
                <a:lnTo>
                  <a:pt x="60674" y="28593"/>
                </a:lnTo>
                <a:lnTo>
                  <a:pt x="101355" y="7555"/>
                </a:lnTo>
                <a:lnTo>
                  <a:pt x="148197" y="0"/>
                </a:lnTo>
                <a:lnTo>
                  <a:pt x="2439292" y="0"/>
                </a:lnTo>
                <a:lnTo>
                  <a:pt x="2486134" y="7555"/>
                </a:lnTo>
                <a:lnTo>
                  <a:pt x="2526816" y="28593"/>
                </a:lnTo>
                <a:lnTo>
                  <a:pt x="2558896" y="60674"/>
                </a:lnTo>
                <a:lnTo>
                  <a:pt x="2579934" y="101355"/>
                </a:lnTo>
                <a:lnTo>
                  <a:pt x="2587490" y="148197"/>
                </a:lnTo>
                <a:lnTo>
                  <a:pt x="2587490" y="740978"/>
                </a:lnTo>
                <a:lnTo>
                  <a:pt x="2579934" y="787820"/>
                </a:lnTo>
                <a:lnTo>
                  <a:pt x="2558896" y="828501"/>
                </a:lnTo>
                <a:lnTo>
                  <a:pt x="2526816" y="860582"/>
                </a:lnTo>
                <a:lnTo>
                  <a:pt x="2486134" y="881620"/>
                </a:lnTo>
                <a:lnTo>
                  <a:pt x="2439292" y="889176"/>
                </a:lnTo>
                <a:lnTo>
                  <a:pt x="148197" y="889176"/>
                </a:lnTo>
                <a:lnTo>
                  <a:pt x="101355" y="881620"/>
                </a:lnTo>
                <a:lnTo>
                  <a:pt x="60674" y="860582"/>
                </a:lnTo>
                <a:lnTo>
                  <a:pt x="28593" y="828501"/>
                </a:lnTo>
                <a:lnTo>
                  <a:pt x="7555" y="787820"/>
                </a:lnTo>
                <a:lnTo>
                  <a:pt x="0" y="740978"/>
                </a:lnTo>
                <a:lnTo>
                  <a:pt x="0" y="148197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true"/>
          <p:nvPr/>
        </p:nvSpPr>
        <p:spPr>
          <a:xfrm>
            <a:off x="9471078" y="3535171"/>
            <a:ext cx="14725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0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Up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90% 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mm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 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10600" y="4413648"/>
            <a:ext cx="2270760" cy="805815"/>
          </a:xfrm>
          <a:custGeom>
            <a:avLst/>
            <a:gdLst/>
            <a:ahLst/>
            <a:cxnLst/>
            <a:rect l="l" t="t" r="r" b="b"/>
            <a:pathLst>
              <a:path w="2270759" h="805814">
                <a:moveTo>
                  <a:pt x="59389" y="733877"/>
                </a:moveTo>
                <a:lnTo>
                  <a:pt x="0" y="794959"/>
                </a:lnTo>
                <a:lnTo>
                  <a:pt x="84498" y="805821"/>
                </a:lnTo>
                <a:lnTo>
                  <a:pt x="74449" y="777030"/>
                </a:lnTo>
                <a:lnTo>
                  <a:pt x="61004" y="777030"/>
                </a:lnTo>
                <a:lnTo>
                  <a:pt x="58912" y="771034"/>
                </a:lnTo>
                <a:lnTo>
                  <a:pt x="70897" y="766851"/>
                </a:lnTo>
                <a:lnTo>
                  <a:pt x="59389" y="733877"/>
                </a:lnTo>
                <a:close/>
              </a:path>
              <a:path w="2270759" h="805814">
                <a:moveTo>
                  <a:pt x="70897" y="766851"/>
                </a:moveTo>
                <a:lnTo>
                  <a:pt x="58912" y="771034"/>
                </a:lnTo>
                <a:lnTo>
                  <a:pt x="61004" y="777030"/>
                </a:lnTo>
                <a:lnTo>
                  <a:pt x="72989" y="772847"/>
                </a:lnTo>
                <a:lnTo>
                  <a:pt x="70897" y="766851"/>
                </a:lnTo>
                <a:close/>
              </a:path>
              <a:path w="2270759" h="805814">
                <a:moveTo>
                  <a:pt x="72989" y="772847"/>
                </a:moveTo>
                <a:lnTo>
                  <a:pt x="61004" y="777030"/>
                </a:lnTo>
                <a:lnTo>
                  <a:pt x="74449" y="777030"/>
                </a:lnTo>
                <a:lnTo>
                  <a:pt x="72989" y="772847"/>
                </a:lnTo>
                <a:close/>
              </a:path>
              <a:path w="2270759" h="805814">
                <a:moveTo>
                  <a:pt x="2268091" y="0"/>
                </a:moveTo>
                <a:lnTo>
                  <a:pt x="70897" y="766851"/>
                </a:lnTo>
                <a:lnTo>
                  <a:pt x="72989" y="772847"/>
                </a:lnTo>
                <a:lnTo>
                  <a:pt x="2270183" y="5994"/>
                </a:lnTo>
                <a:lnTo>
                  <a:pt x="2268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true"/>
          <p:nvPr/>
        </p:nvSpPr>
        <p:spPr>
          <a:xfrm>
            <a:off x="518490" y="5852958"/>
            <a:ext cx="8428355" cy="75501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Communication overhead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data-parallel training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Multi-GPU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servers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PyTorch^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^PipeDream: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Generalized </a:t>
            </a:r>
            <a:r>
              <a:rPr sz="1400" dirty="0">
                <a:latin typeface="Calibri" panose="020F0502020204030204"/>
                <a:cs typeface="Calibri" panose="020F0502020204030204"/>
              </a:rPr>
              <a:t>Pipeline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Parallelism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DNN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Training,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SOSP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2019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3119" y="4557146"/>
            <a:ext cx="7613797" cy="149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16823" y="4719665"/>
            <a:ext cx="7193915" cy="0"/>
          </a:xfrm>
          <a:custGeom>
            <a:avLst/>
            <a:gdLst/>
            <a:ahLst/>
            <a:cxnLst/>
            <a:rect l="l" t="t" r="r" b="b"/>
            <a:pathLst>
              <a:path w="7193915">
                <a:moveTo>
                  <a:pt x="0" y="0"/>
                </a:moveTo>
                <a:lnTo>
                  <a:pt x="7193776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9418" y="4415298"/>
            <a:ext cx="7389745" cy="21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true">
            <a:spLocks noGrp="true"/>
          </p:cNvSpPr>
          <p:nvPr>
            <p:ph type="title"/>
          </p:nvPr>
        </p:nvSpPr>
        <p:spPr>
          <a:xfrm>
            <a:off x="938483" y="0"/>
            <a:ext cx="10638790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9445" marR="5080" indent="-627380">
              <a:lnSpc>
                <a:spcPts val="3500"/>
              </a:lnSpc>
              <a:spcBef>
                <a:spcPts val="500"/>
              </a:spcBef>
            </a:pPr>
            <a:r>
              <a:rPr sz="3200" spc="-10" dirty="0"/>
              <a:t>Despite </a:t>
            </a:r>
            <a:r>
              <a:rPr sz="3200" spc="-15" dirty="0"/>
              <a:t>many </a:t>
            </a:r>
            <a:r>
              <a:rPr sz="3200" spc="-10" dirty="0"/>
              <a:t>performance optimizations, </a:t>
            </a:r>
            <a:r>
              <a:rPr sz="3200" dirty="0"/>
              <a:t>model </a:t>
            </a:r>
            <a:r>
              <a:rPr sz="3200" spc="-15" dirty="0"/>
              <a:t>synchronization  </a:t>
            </a:r>
            <a:r>
              <a:rPr sz="3200" dirty="0"/>
              <a:t>is a big </a:t>
            </a:r>
            <a:r>
              <a:rPr sz="3200" spc="-5" dirty="0"/>
              <a:t>overhead </a:t>
            </a:r>
            <a:r>
              <a:rPr sz="3200" dirty="0"/>
              <a:t>in </a:t>
            </a:r>
            <a:r>
              <a:rPr sz="3200" spc="-20" dirty="0"/>
              <a:t>data </a:t>
            </a:r>
            <a:r>
              <a:rPr sz="3200" spc="-10" dirty="0"/>
              <a:t>parallel training </a:t>
            </a:r>
            <a:r>
              <a:rPr sz="3200" dirty="0"/>
              <a:t>on cloud</a:t>
            </a:r>
            <a:r>
              <a:rPr sz="3200" spc="55" dirty="0"/>
              <a:t> </a:t>
            </a:r>
            <a:r>
              <a:rPr sz="3200" spc="-10" dirty="0"/>
              <a:t>servers</a:t>
            </a:r>
            <a:endParaRPr sz="3200"/>
          </a:p>
        </p:txBody>
      </p:sp>
      <p:sp>
        <p:nvSpPr>
          <p:cNvPr id="19" name="object 19"/>
          <p:cNvSpPr txBox="true"/>
          <p:nvPr/>
        </p:nvSpPr>
        <p:spPr>
          <a:xfrm>
            <a:off x="518490" y="6593712"/>
            <a:ext cx="645287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*Horovod: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fast </a:t>
            </a:r>
            <a:r>
              <a:rPr sz="1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easy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distributed </a:t>
            </a:r>
            <a:r>
              <a:rPr sz="1400" dirty="0">
                <a:latin typeface="Calibri" panose="020F0502020204030204"/>
                <a:cs typeface="Calibri" panose="020F0502020204030204"/>
              </a:rPr>
              <a:t>deep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40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TensorFlow,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arXiv:1802.05799,</a:t>
            </a:r>
            <a:r>
              <a:rPr sz="1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2018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 animBg="true"/>
      <p:bldP spid="14" grpId="1"/>
      <p:bldP spid="15" grpId="1" animBg="true"/>
      <p:bldP spid="16" grpId="1" animBg="true"/>
      <p:bldP spid="17" grpId="1" animBg="true"/>
      <p:bldP spid="19" grpId="1"/>
      <p:bldP spid="10" grpId="1" animBg="true"/>
      <p:bldP spid="13" grpId="1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767" y="995203"/>
            <a:ext cx="7488149" cy="32196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51130" y="1674658"/>
            <a:ext cx="85725" cy="950594"/>
          </a:xfrm>
          <a:custGeom>
            <a:avLst/>
            <a:gdLst/>
            <a:ahLst/>
            <a:cxnLst/>
            <a:rect l="l" t="t" r="r" b="b"/>
            <a:pathLst>
              <a:path w="85725" h="950594">
                <a:moveTo>
                  <a:pt x="28575" y="864464"/>
                </a:moveTo>
                <a:lnTo>
                  <a:pt x="0" y="864464"/>
                </a:lnTo>
                <a:lnTo>
                  <a:pt x="42862" y="950188"/>
                </a:lnTo>
                <a:lnTo>
                  <a:pt x="78580" y="878752"/>
                </a:lnTo>
                <a:lnTo>
                  <a:pt x="28575" y="878752"/>
                </a:lnTo>
                <a:lnTo>
                  <a:pt x="28575" y="864464"/>
                </a:lnTo>
                <a:close/>
              </a:path>
              <a:path w="85725" h="950594">
                <a:moveTo>
                  <a:pt x="57150" y="864464"/>
                </a:moveTo>
                <a:lnTo>
                  <a:pt x="28575" y="864464"/>
                </a:lnTo>
                <a:lnTo>
                  <a:pt x="28575" y="878752"/>
                </a:lnTo>
                <a:lnTo>
                  <a:pt x="57150" y="878752"/>
                </a:lnTo>
                <a:lnTo>
                  <a:pt x="57150" y="864464"/>
                </a:lnTo>
                <a:close/>
              </a:path>
              <a:path w="85725" h="950594">
                <a:moveTo>
                  <a:pt x="85725" y="864463"/>
                </a:moveTo>
                <a:lnTo>
                  <a:pt x="57150" y="864464"/>
                </a:lnTo>
                <a:lnTo>
                  <a:pt x="57150" y="878752"/>
                </a:lnTo>
                <a:lnTo>
                  <a:pt x="78580" y="878752"/>
                </a:lnTo>
                <a:lnTo>
                  <a:pt x="85725" y="864463"/>
                </a:lnTo>
                <a:close/>
              </a:path>
              <a:path w="85725" h="950594">
                <a:moveTo>
                  <a:pt x="57150" y="71437"/>
                </a:moveTo>
                <a:lnTo>
                  <a:pt x="28575" y="71437"/>
                </a:lnTo>
                <a:lnTo>
                  <a:pt x="28575" y="864464"/>
                </a:lnTo>
                <a:lnTo>
                  <a:pt x="57150" y="864464"/>
                </a:lnTo>
                <a:lnTo>
                  <a:pt x="57150" y="71437"/>
                </a:lnTo>
                <a:close/>
              </a:path>
              <a:path w="85725" h="950594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950594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5404" y="1918704"/>
            <a:ext cx="879475" cy="281305"/>
          </a:xfrm>
          <a:custGeom>
            <a:avLst/>
            <a:gdLst/>
            <a:ahLst/>
            <a:cxnLst/>
            <a:rect l="l" t="t" r="r" b="b"/>
            <a:pathLst>
              <a:path w="879475" h="281305">
                <a:moveTo>
                  <a:pt x="62058" y="207733"/>
                </a:moveTo>
                <a:lnTo>
                  <a:pt x="0" y="266101"/>
                </a:lnTo>
                <a:lnTo>
                  <a:pt x="83929" y="280727"/>
                </a:lnTo>
                <a:lnTo>
                  <a:pt x="74997" y="250916"/>
                </a:lnTo>
                <a:lnTo>
                  <a:pt x="61739" y="250916"/>
                </a:lnTo>
                <a:lnTo>
                  <a:pt x="59917" y="244834"/>
                </a:lnTo>
                <a:lnTo>
                  <a:pt x="72082" y="241189"/>
                </a:lnTo>
                <a:lnTo>
                  <a:pt x="62058" y="207733"/>
                </a:lnTo>
                <a:close/>
              </a:path>
              <a:path w="879475" h="281305">
                <a:moveTo>
                  <a:pt x="72082" y="241189"/>
                </a:moveTo>
                <a:lnTo>
                  <a:pt x="59917" y="244834"/>
                </a:lnTo>
                <a:lnTo>
                  <a:pt x="61739" y="250916"/>
                </a:lnTo>
                <a:lnTo>
                  <a:pt x="73905" y="247271"/>
                </a:lnTo>
                <a:lnTo>
                  <a:pt x="72082" y="241189"/>
                </a:lnTo>
                <a:close/>
              </a:path>
              <a:path w="879475" h="281305">
                <a:moveTo>
                  <a:pt x="73905" y="247271"/>
                </a:moveTo>
                <a:lnTo>
                  <a:pt x="61739" y="250916"/>
                </a:lnTo>
                <a:lnTo>
                  <a:pt x="74997" y="250916"/>
                </a:lnTo>
                <a:lnTo>
                  <a:pt x="73905" y="247271"/>
                </a:lnTo>
                <a:close/>
              </a:path>
              <a:path w="879475" h="281305">
                <a:moveTo>
                  <a:pt x="877045" y="0"/>
                </a:moveTo>
                <a:lnTo>
                  <a:pt x="72082" y="241189"/>
                </a:lnTo>
                <a:lnTo>
                  <a:pt x="73905" y="247271"/>
                </a:lnTo>
                <a:lnTo>
                  <a:pt x="878869" y="6083"/>
                </a:lnTo>
                <a:lnTo>
                  <a:pt x="877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2477308" y="0"/>
                </a:moveTo>
                <a:lnTo>
                  <a:pt x="110180" y="0"/>
                </a:lnTo>
                <a:lnTo>
                  <a:pt x="67293" y="8658"/>
                </a:lnTo>
                <a:lnTo>
                  <a:pt x="32271" y="32271"/>
                </a:lnTo>
                <a:lnTo>
                  <a:pt x="8658" y="67294"/>
                </a:lnTo>
                <a:lnTo>
                  <a:pt x="0" y="110181"/>
                </a:lnTo>
                <a:lnTo>
                  <a:pt x="0" y="550895"/>
                </a:lnTo>
                <a:lnTo>
                  <a:pt x="8658" y="593782"/>
                </a:lnTo>
                <a:lnTo>
                  <a:pt x="32271" y="628804"/>
                </a:lnTo>
                <a:lnTo>
                  <a:pt x="67293" y="652417"/>
                </a:lnTo>
                <a:lnTo>
                  <a:pt x="110180" y="661075"/>
                </a:lnTo>
                <a:lnTo>
                  <a:pt x="2477308" y="661075"/>
                </a:lnTo>
                <a:lnTo>
                  <a:pt x="2520196" y="652417"/>
                </a:lnTo>
                <a:lnTo>
                  <a:pt x="2555219" y="628804"/>
                </a:lnTo>
                <a:lnTo>
                  <a:pt x="2578831" y="593782"/>
                </a:lnTo>
                <a:lnTo>
                  <a:pt x="2587490" y="550895"/>
                </a:lnTo>
                <a:lnTo>
                  <a:pt x="2587490" y="110181"/>
                </a:lnTo>
                <a:lnTo>
                  <a:pt x="2578831" y="67294"/>
                </a:lnTo>
                <a:lnTo>
                  <a:pt x="2555219" y="32271"/>
                </a:lnTo>
                <a:lnTo>
                  <a:pt x="2520196" y="8658"/>
                </a:lnTo>
                <a:lnTo>
                  <a:pt x="247730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13361" y="1396517"/>
            <a:ext cx="2587625" cy="661670"/>
          </a:xfrm>
          <a:custGeom>
            <a:avLst/>
            <a:gdLst/>
            <a:ahLst/>
            <a:cxnLst/>
            <a:rect l="l" t="t" r="r" b="b"/>
            <a:pathLst>
              <a:path w="2587625" h="661669">
                <a:moveTo>
                  <a:pt x="0" y="110180"/>
                </a:moveTo>
                <a:lnTo>
                  <a:pt x="8658" y="67293"/>
                </a:lnTo>
                <a:lnTo>
                  <a:pt x="32271" y="32271"/>
                </a:lnTo>
                <a:lnTo>
                  <a:pt x="67293" y="8658"/>
                </a:lnTo>
                <a:lnTo>
                  <a:pt x="110180" y="0"/>
                </a:lnTo>
                <a:lnTo>
                  <a:pt x="2477310" y="0"/>
                </a:lnTo>
                <a:lnTo>
                  <a:pt x="2520197" y="8658"/>
                </a:lnTo>
                <a:lnTo>
                  <a:pt x="2555219" y="32271"/>
                </a:lnTo>
                <a:lnTo>
                  <a:pt x="2578831" y="67293"/>
                </a:lnTo>
                <a:lnTo>
                  <a:pt x="2587490" y="110180"/>
                </a:lnTo>
                <a:lnTo>
                  <a:pt x="2587490" y="550894"/>
                </a:lnTo>
                <a:lnTo>
                  <a:pt x="2578831" y="593781"/>
                </a:lnTo>
                <a:lnTo>
                  <a:pt x="2555219" y="628803"/>
                </a:lnTo>
                <a:lnTo>
                  <a:pt x="2520197" y="652416"/>
                </a:lnTo>
                <a:lnTo>
                  <a:pt x="2477310" y="661075"/>
                </a:lnTo>
                <a:lnTo>
                  <a:pt x="110180" y="661075"/>
                </a:lnTo>
                <a:lnTo>
                  <a:pt x="67293" y="652416"/>
                </a:lnTo>
                <a:lnTo>
                  <a:pt x="32271" y="628803"/>
                </a:lnTo>
                <a:lnTo>
                  <a:pt x="8658" y="593781"/>
                </a:lnTo>
                <a:lnTo>
                  <a:pt x="0" y="550894"/>
                </a:lnTo>
                <a:lnTo>
                  <a:pt x="0" y="11018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true">
            <a:spLocks noGrp="true"/>
          </p:cNvSpPr>
          <p:nvPr>
            <p:ph type="title"/>
          </p:nvPr>
        </p:nvSpPr>
        <p:spPr>
          <a:xfrm>
            <a:off x="1048434" y="0"/>
            <a:ext cx="10418445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60550" marR="5080" indent="-1847850">
              <a:lnSpc>
                <a:spcPts val="3500"/>
              </a:lnSpc>
              <a:spcBef>
                <a:spcPts val="500"/>
              </a:spcBef>
            </a:pPr>
            <a:r>
              <a:rPr sz="3200" dirty="0"/>
              <a:t>Model </a:t>
            </a:r>
            <a:r>
              <a:rPr sz="3200" spc="-15" dirty="0"/>
              <a:t>synchronization </a:t>
            </a:r>
            <a:r>
              <a:rPr sz="3200" dirty="0"/>
              <a:t>is a big </a:t>
            </a:r>
            <a:r>
              <a:rPr sz="3200" spc="-5" dirty="0"/>
              <a:t>overhead </a:t>
            </a:r>
            <a:r>
              <a:rPr sz="3200" dirty="0"/>
              <a:t>in </a:t>
            </a:r>
            <a:r>
              <a:rPr sz="3200" spc="-20" dirty="0"/>
              <a:t>data </a:t>
            </a:r>
            <a:r>
              <a:rPr sz="3200" spc="-10" dirty="0"/>
              <a:t>parallel training  despite </a:t>
            </a:r>
            <a:r>
              <a:rPr sz="3200" spc="-15" dirty="0"/>
              <a:t>many </a:t>
            </a:r>
            <a:r>
              <a:rPr sz="3200" spc="-10" dirty="0"/>
              <a:t>performance</a:t>
            </a:r>
            <a:r>
              <a:rPr sz="3200" spc="30" dirty="0"/>
              <a:t> </a:t>
            </a:r>
            <a:r>
              <a:rPr sz="3200" spc="-10" dirty="0"/>
              <a:t>optimizations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8431519" y="4719665"/>
            <a:ext cx="85725" cy="1008380"/>
          </a:xfrm>
          <a:custGeom>
            <a:avLst/>
            <a:gdLst/>
            <a:ahLst/>
            <a:cxnLst/>
            <a:rect l="l" t="t" r="r" b="b"/>
            <a:pathLst>
              <a:path w="85725" h="1008379">
                <a:moveTo>
                  <a:pt x="28576" y="922169"/>
                </a:moveTo>
                <a:lnTo>
                  <a:pt x="1" y="922169"/>
                </a:lnTo>
                <a:lnTo>
                  <a:pt x="42863" y="1007894"/>
                </a:lnTo>
                <a:lnTo>
                  <a:pt x="78582" y="936457"/>
                </a:lnTo>
                <a:lnTo>
                  <a:pt x="28576" y="936457"/>
                </a:lnTo>
                <a:lnTo>
                  <a:pt x="28576" y="922169"/>
                </a:lnTo>
                <a:close/>
              </a:path>
              <a:path w="85725" h="1008379">
                <a:moveTo>
                  <a:pt x="57151" y="922169"/>
                </a:moveTo>
                <a:lnTo>
                  <a:pt x="28576" y="922169"/>
                </a:lnTo>
                <a:lnTo>
                  <a:pt x="28576" y="936457"/>
                </a:lnTo>
                <a:lnTo>
                  <a:pt x="57151" y="936457"/>
                </a:lnTo>
                <a:lnTo>
                  <a:pt x="57151" y="922169"/>
                </a:lnTo>
                <a:close/>
              </a:path>
              <a:path w="85725" h="1008379">
                <a:moveTo>
                  <a:pt x="85726" y="922169"/>
                </a:moveTo>
                <a:lnTo>
                  <a:pt x="57151" y="922169"/>
                </a:lnTo>
                <a:lnTo>
                  <a:pt x="57151" y="936457"/>
                </a:lnTo>
                <a:lnTo>
                  <a:pt x="78582" y="936457"/>
                </a:lnTo>
                <a:lnTo>
                  <a:pt x="85726" y="922169"/>
                </a:lnTo>
                <a:close/>
              </a:path>
              <a:path w="85725" h="1008379">
                <a:moveTo>
                  <a:pt x="57150" y="71436"/>
                </a:moveTo>
                <a:lnTo>
                  <a:pt x="28575" y="71437"/>
                </a:lnTo>
                <a:lnTo>
                  <a:pt x="28576" y="922169"/>
                </a:lnTo>
                <a:lnTo>
                  <a:pt x="57151" y="922169"/>
                </a:lnTo>
                <a:lnTo>
                  <a:pt x="57150" y="71436"/>
                </a:lnTo>
                <a:close/>
              </a:path>
              <a:path w="85725" h="1008379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0" y="71436"/>
                </a:lnTo>
                <a:lnTo>
                  <a:pt x="42862" y="0"/>
                </a:lnTo>
                <a:close/>
              </a:path>
              <a:path w="85725" h="1008379">
                <a:moveTo>
                  <a:pt x="78580" y="71436"/>
                </a:moveTo>
                <a:lnTo>
                  <a:pt x="57150" y="71436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0" y="71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13361" y="3506885"/>
            <a:ext cx="2587625" cy="909955"/>
          </a:xfrm>
          <a:custGeom>
            <a:avLst/>
            <a:gdLst/>
            <a:ahLst/>
            <a:cxnLst/>
            <a:rect l="l" t="t" r="r" b="b"/>
            <a:pathLst>
              <a:path w="2587625" h="909954">
                <a:moveTo>
                  <a:pt x="2435859" y="0"/>
                </a:moveTo>
                <a:lnTo>
                  <a:pt x="151630" y="0"/>
                </a:lnTo>
                <a:lnTo>
                  <a:pt x="103703" y="7730"/>
                </a:lnTo>
                <a:lnTo>
                  <a:pt x="62079" y="29255"/>
                </a:lnTo>
                <a:lnTo>
                  <a:pt x="29255" y="62079"/>
                </a:lnTo>
                <a:lnTo>
                  <a:pt x="7730" y="103703"/>
                </a:lnTo>
                <a:lnTo>
                  <a:pt x="0" y="151630"/>
                </a:lnTo>
                <a:lnTo>
                  <a:pt x="0" y="758130"/>
                </a:lnTo>
                <a:lnTo>
                  <a:pt x="7730" y="806057"/>
                </a:lnTo>
                <a:lnTo>
                  <a:pt x="29255" y="847680"/>
                </a:lnTo>
                <a:lnTo>
                  <a:pt x="62079" y="880504"/>
                </a:lnTo>
                <a:lnTo>
                  <a:pt x="103703" y="902030"/>
                </a:lnTo>
                <a:lnTo>
                  <a:pt x="151630" y="909760"/>
                </a:lnTo>
                <a:lnTo>
                  <a:pt x="2435859" y="909760"/>
                </a:lnTo>
                <a:lnTo>
                  <a:pt x="2483786" y="902030"/>
                </a:lnTo>
                <a:lnTo>
                  <a:pt x="2525410" y="880504"/>
                </a:lnTo>
                <a:lnTo>
                  <a:pt x="2558234" y="847680"/>
                </a:lnTo>
                <a:lnTo>
                  <a:pt x="2579760" y="806057"/>
                </a:lnTo>
                <a:lnTo>
                  <a:pt x="2587490" y="758130"/>
                </a:lnTo>
                <a:lnTo>
                  <a:pt x="2587490" y="151630"/>
                </a:lnTo>
                <a:lnTo>
                  <a:pt x="2579760" y="103703"/>
                </a:lnTo>
                <a:lnTo>
                  <a:pt x="2558234" y="62079"/>
                </a:lnTo>
                <a:lnTo>
                  <a:pt x="2525410" y="29255"/>
                </a:lnTo>
                <a:lnTo>
                  <a:pt x="2483786" y="7730"/>
                </a:lnTo>
                <a:lnTo>
                  <a:pt x="243585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13361" y="3506885"/>
            <a:ext cx="2587625" cy="909955"/>
          </a:xfrm>
          <a:custGeom>
            <a:avLst/>
            <a:gdLst/>
            <a:ahLst/>
            <a:cxnLst/>
            <a:rect l="l" t="t" r="r" b="b"/>
            <a:pathLst>
              <a:path w="2587625" h="909954">
                <a:moveTo>
                  <a:pt x="0" y="151630"/>
                </a:moveTo>
                <a:lnTo>
                  <a:pt x="7730" y="103703"/>
                </a:lnTo>
                <a:lnTo>
                  <a:pt x="29255" y="62079"/>
                </a:lnTo>
                <a:lnTo>
                  <a:pt x="62079" y="29255"/>
                </a:lnTo>
                <a:lnTo>
                  <a:pt x="103703" y="7730"/>
                </a:lnTo>
                <a:lnTo>
                  <a:pt x="151630" y="0"/>
                </a:lnTo>
                <a:lnTo>
                  <a:pt x="2435860" y="0"/>
                </a:lnTo>
                <a:lnTo>
                  <a:pt x="2483786" y="7730"/>
                </a:lnTo>
                <a:lnTo>
                  <a:pt x="2525410" y="29255"/>
                </a:lnTo>
                <a:lnTo>
                  <a:pt x="2558234" y="62079"/>
                </a:lnTo>
                <a:lnTo>
                  <a:pt x="2579759" y="103703"/>
                </a:lnTo>
                <a:lnTo>
                  <a:pt x="2587490" y="151630"/>
                </a:lnTo>
                <a:lnTo>
                  <a:pt x="2587490" y="758130"/>
                </a:lnTo>
                <a:lnTo>
                  <a:pt x="2579759" y="806057"/>
                </a:lnTo>
                <a:lnTo>
                  <a:pt x="2558234" y="847681"/>
                </a:lnTo>
                <a:lnTo>
                  <a:pt x="2525410" y="880505"/>
                </a:lnTo>
                <a:lnTo>
                  <a:pt x="2483786" y="902030"/>
                </a:lnTo>
                <a:lnTo>
                  <a:pt x="2435860" y="909761"/>
                </a:lnTo>
                <a:lnTo>
                  <a:pt x="151630" y="909761"/>
                </a:lnTo>
                <a:lnTo>
                  <a:pt x="103703" y="902030"/>
                </a:lnTo>
                <a:lnTo>
                  <a:pt x="62079" y="880505"/>
                </a:lnTo>
                <a:lnTo>
                  <a:pt x="29255" y="847681"/>
                </a:lnTo>
                <a:lnTo>
                  <a:pt x="7730" y="806057"/>
                </a:lnTo>
                <a:lnTo>
                  <a:pt x="0" y="758130"/>
                </a:lnTo>
                <a:lnTo>
                  <a:pt x="0" y="15163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01848" y="4413653"/>
            <a:ext cx="2279015" cy="820419"/>
          </a:xfrm>
          <a:custGeom>
            <a:avLst/>
            <a:gdLst/>
            <a:ahLst/>
            <a:cxnLst/>
            <a:rect l="l" t="t" r="r" b="b"/>
            <a:pathLst>
              <a:path w="2279015" h="820420">
                <a:moveTo>
                  <a:pt x="59103" y="748600"/>
                </a:moveTo>
                <a:lnTo>
                  <a:pt x="0" y="809957"/>
                </a:lnTo>
                <a:lnTo>
                  <a:pt x="84548" y="820426"/>
                </a:lnTo>
                <a:lnTo>
                  <a:pt x="74388" y="791745"/>
                </a:lnTo>
                <a:lnTo>
                  <a:pt x="60918" y="791745"/>
                </a:lnTo>
                <a:lnTo>
                  <a:pt x="58798" y="785760"/>
                </a:lnTo>
                <a:lnTo>
                  <a:pt x="70765" y="781520"/>
                </a:lnTo>
                <a:lnTo>
                  <a:pt x="59103" y="748600"/>
                </a:lnTo>
                <a:close/>
              </a:path>
              <a:path w="2279015" h="820420">
                <a:moveTo>
                  <a:pt x="70765" y="781520"/>
                </a:moveTo>
                <a:lnTo>
                  <a:pt x="58798" y="785760"/>
                </a:lnTo>
                <a:lnTo>
                  <a:pt x="60918" y="791745"/>
                </a:lnTo>
                <a:lnTo>
                  <a:pt x="72886" y="787506"/>
                </a:lnTo>
                <a:lnTo>
                  <a:pt x="70765" y="781520"/>
                </a:lnTo>
                <a:close/>
              </a:path>
              <a:path w="2279015" h="820420">
                <a:moveTo>
                  <a:pt x="72886" y="787506"/>
                </a:moveTo>
                <a:lnTo>
                  <a:pt x="60918" y="791745"/>
                </a:lnTo>
                <a:lnTo>
                  <a:pt x="74388" y="791745"/>
                </a:lnTo>
                <a:lnTo>
                  <a:pt x="72886" y="787506"/>
                </a:lnTo>
                <a:close/>
              </a:path>
              <a:path w="2279015" h="820420">
                <a:moveTo>
                  <a:pt x="2276829" y="0"/>
                </a:moveTo>
                <a:lnTo>
                  <a:pt x="70765" y="781520"/>
                </a:lnTo>
                <a:lnTo>
                  <a:pt x="72886" y="787506"/>
                </a:lnTo>
                <a:lnTo>
                  <a:pt x="2278948" y="5985"/>
                </a:lnTo>
                <a:lnTo>
                  <a:pt x="227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true"/>
          <p:nvPr/>
        </p:nvSpPr>
        <p:spPr>
          <a:xfrm>
            <a:off x="466949" y="1449594"/>
            <a:ext cx="11194415" cy="53740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735695" marR="441325" algn="ctr">
              <a:lnSpc>
                <a:spcPts val="2110"/>
              </a:lnSpc>
              <a:spcBef>
                <a:spcPts val="25"/>
              </a:spcBef>
            </a:pPr>
            <a:r>
              <a:rPr sz="180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&gt;50%</a:t>
            </a:r>
            <a:r>
              <a:rPr sz="1800" spc="-7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communication  overhead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8284845" algn="ctr">
              <a:lnSpc>
                <a:spcPts val="2110"/>
              </a:lnSpc>
              <a:spcBef>
                <a:spcPts val="163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Multi-GPU scaling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  using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TensorFlow*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016365" marR="722630" indent="-635" algn="ctr">
              <a:lnSpc>
                <a:spcPct val="99000"/>
              </a:lnSpc>
              <a:spcBef>
                <a:spcPts val="13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Up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90% 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mm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 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overhead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Communication overhead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data-parallel training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Multi-GPU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servers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PyTorch^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  <a:spcBef>
                <a:spcPts val="1095"/>
              </a:spcBef>
              <a:tabLst>
                <a:tab pos="10716260" algn="l"/>
              </a:tabLst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^PipeDream: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Generalized </a:t>
            </a:r>
            <a:r>
              <a:rPr sz="1400" dirty="0">
                <a:latin typeface="Calibri" panose="020F0502020204030204"/>
                <a:cs typeface="Calibri" panose="020F0502020204030204"/>
              </a:rPr>
              <a:t>Pipeline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Parallelism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DNN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Training,</a:t>
            </a:r>
            <a:r>
              <a:rPr sz="14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SOSP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2019	</a:t>
            </a:r>
            <a:r>
              <a:rPr sz="1800" baseline="-90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800" baseline="-9000">
              <a:latin typeface="Calibri" panose="020F0502020204030204"/>
              <a:cs typeface="Calibri" panose="020F0502020204030204"/>
            </a:endParaRPr>
          </a:p>
          <a:p>
            <a:pPr marL="6413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*Horovod: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fast </a:t>
            </a:r>
            <a:r>
              <a:rPr sz="1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easy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distributed </a:t>
            </a:r>
            <a:r>
              <a:rPr sz="1400" dirty="0">
                <a:latin typeface="Calibri" panose="020F0502020204030204"/>
                <a:cs typeface="Calibri" panose="020F0502020204030204"/>
              </a:rPr>
              <a:t>deep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40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TensorFlow,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arXiv:1802.05799,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2018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5871" y="4618689"/>
            <a:ext cx="7525878" cy="1375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9418" y="4415298"/>
            <a:ext cx="7389745" cy="21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2732" y="474158"/>
            <a:ext cx="11730355" cy="5909310"/>
          </a:xfrm>
          <a:custGeom>
            <a:avLst/>
            <a:gdLst/>
            <a:ahLst/>
            <a:cxnLst/>
            <a:rect l="l" t="t" r="r" b="b"/>
            <a:pathLst>
              <a:path w="11730355" h="5909309">
                <a:moveTo>
                  <a:pt x="0" y="0"/>
                </a:moveTo>
                <a:lnTo>
                  <a:pt x="11729966" y="0"/>
                </a:lnTo>
                <a:lnTo>
                  <a:pt x="11729966" y="5908875"/>
                </a:lnTo>
                <a:lnTo>
                  <a:pt x="0" y="590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4762" y="2875420"/>
            <a:ext cx="6740525" cy="1304925"/>
          </a:xfrm>
          <a:custGeom>
            <a:avLst/>
            <a:gdLst/>
            <a:ahLst/>
            <a:cxnLst/>
            <a:rect l="l" t="t" r="r" b="b"/>
            <a:pathLst>
              <a:path w="6740525" h="1304925">
                <a:moveTo>
                  <a:pt x="6522731" y="0"/>
                </a:moveTo>
                <a:lnTo>
                  <a:pt x="217432" y="0"/>
                </a:lnTo>
                <a:lnTo>
                  <a:pt x="167577" y="5742"/>
                </a:lnTo>
                <a:lnTo>
                  <a:pt x="121811" y="22100"/>
                </a:lnTo>
                <a:lnTo>
                  <a:pt x="81439" y="47768"/>
                </a:lnTo>
                <a:lnTo>
                  <a:pt x="47767" y="81440"/>
                </a:lnTo>
                <a:lnTo>
                  <a:pt x="22100" y="121812"/>
                </a:lnTo>
                <a:lnTo>
                  <a:pt x="5742" y="167578"/>
                </a:lnTo>
                <a:lnTo>
                  <a:pt x="0" y="217434"/>
                </a:lnTo>
                <a:lnTo>
                  <a:pt x="0" y="1087136"/>
                </a:lnTo>
                <a:lnTo>
                  <a:pt x="5742" y="1136992"/>
                </a:lnTo>
                <a:lnTo>
                  <a:pt x="22100" y="1182759"/>
                </a:lnTo>
                <a:lnTo>
                  <a:pt x="47767" y="1223131"/>
                </a:lnTo>
                <a:lnTo>
                  <a:pt x="81439" y="1256803"/>
                </a:lnTo>
                <a:lnTo>
                  <a:pt x="121811" y="1282471"/>
                </a:lnTo>
                <a:lnTo>
                  <a:pt x="167577" y="1298829"/>
                </a:lnTo>
                <a:lnTo>
                  <a:pt x="217432" y="1304571"/>
                </a:lnTo>
                <a:lnTo>
                  <a:pt x="6522731" y="1304571"/>
                </a:lnTo>
                <a:lnTo>
                  <a:pt x="6572586" y="1298829"/>
                </a:lnTo>
                <a:lnTo>
                  <a:pt x="6618352" y="1282471"/>
                </a:lnTo>
                <a:lnTo>
                  <a:pt x="6658724" y="1256803"/>
                </a:lnTo>
                <a:lnTo>
                  <a:pt x="6692396" y="1223131"/>
                </a:lnTo>
                <a:lnTo>
                  <a:pt x="6718064" y="1182759"/>
                </a:lnTo>
                <a:lnTo>
                  <a:pt x="6734421" y="1136992"/>
                </a:lnTo>
                <a:lnTo>
                  <a:pt x="6740164" y="1087136"/>
                </a:lnTo>
                <a:lnTo>
                  <a:pt x="6740164" y="217434"/>
                </a:lnTo>
                <a:lnTo>
                  <a:pt x="6734421" y="167578"/>
                </a:lnTo>
                <a:lnTo>
                  <a:pt x="6718064" y="121812"/>
                </a:lnTo>
                <a:lnTo>
                  <a:pt x="6692396" y="81440"/>
                </a:lnTo>
                <a:lnTo>
                  <a:pt x="6658724" y="47768"/>
                </a:lnTo>
                <a:lnTo>
                  <a:pt x="6618352" y="22100"/>
                </a:lnTo>
                <a:lnTo>
                  <a:pt x="6572586" y="5742"/>
                </a:lnTo>
                <a:lnTo>
                  <a:pt x="652273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22880" y="2875280"/>
            <a:ext cx="6711315" cy="1282065"/>
          </a:xfrm>
          <a:custGeom>
            <a:avLst/>
            <a:gdLst/>
            <a:ahLst/>
            <a:cxnLst/>
            <a:rect l="l" t="t" r="r" b="b"/>
            <a:pathLst>
              <a:path w="6740525" h="1304925">
                <a:moveTo>
                  <a:pt x="0" y="217434"/>
                </a:moveTo>
                <a:lnTo>
                  <a:pt x="5742" y="167578"/>
                </a:lnTo>
                <a:lnTo>
                  <a:pt x="22100" y="121812"/>
                </a:lnTo>
                <a:lnTo>
                  <a:pt x="47767" y="81440"/>
                </a:lnTo>
                <a:lnTo>
                  <a:pt x="81440" y="47767"/>
                </a:lnTo>
                <a:lnTo>
                  <a:pt x="121811" y="22100"/>
                </a:lnTo>
                <a:lnTo>
                  <a:pt x="167578" y="5742"/>
                </a:lnTo>
                <a:lnTo>
                  <a:pt x="217433" y="0"/>
                </a:lnTo>
                <a:lnTo>
                  <a:pt x="6522731" y="0"/>
                </a:lnTo>
                <a:lnTo>
                  <a:pt x="6572586" y="5742"/>
                </a:lnTo>
                <a:lnTo>
                  <a:pt x="6618353" y="22100"/>
                </a:lnTo>
                <a:lnTo>
                  <a:pt x="6658725" y="47767"/>
                </a:lnTo>
                <a:lnTo>
                  <a:pt x="6692397" y="81440"/>
                </a:lnTo>
                <a:lnTo>
                  <a:pt x="6718064" y="121812"/>
                </a:lnTo>
                <a:lnTo>
                  <a:pt x="6734422" y="167578"/>
                </a:lnTo>
                <a:lnTo>
                  <a:pt x="6740165" y="217434"/>
                </a:lnTo>
                <a:lnTo>
                  <a:pt x="6740165" y="1087137"/>
                </a:lnTo>
                <a:lnTo>
                  <a:pt x="6734422" y="1136992"/>
                </a:lnTo>
                <a:lnTo>
                  <a:pt x="6718064" y="1182759"/>
                </a:lnTo>
                <a:lnTo>
                  <a:pt x="6692397" y="1223131"/>
                </a:lnTo>
                <a:lnTo>
                  <a:pt x="6658725" y="1256803"/>
                </a:lnTo>
                <a:lnTo>
                  <a:pt x="6618353" y="1282471"/>
                </a:lnTo>
                <a:lnTo>
                  <a:pt x="6572586" y="1298829"/>
                </a:lnTo>
                <a:lnTo>
                  <a:pt x="6522731" y="1304572"/>
                </a:lnTo>
                <a:lnTo>
                  <a:pt x="217433" y="1304572"/>
                </a:lnTo>
                <a:lnTo>
                  <a:pt x="167578" y="1298829"/>
                </a:lnTo>
                <a:lnTo>
                  <a:pt x="121811" y="1282471"/>
                </a:lnTo>
                <a:lnTo>
                  <a:pt x="81440" y="1256803"/>
                </a:lnTo>
                <a:lnTo>
                  <a:pt x="47767" y="1223131"/>
                </a:lnTo>
                <a:lnTo>
                  <a:pt x="22100" y="1182759"/>
                </a:lnTo>
                <a:lnTo>
                  <a:pt x="5742" y="1136992"/>
                </a:lnTo>
                <a:lnTo>
                  <a:pt x="0" y="1087137"/>
                </a:lnTo>
                <a:lnTo>
                  <a:pt x="0" y="217434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true"/>
          <p:nvPr/>
        </p:nvSpPr>
        <p:spPr>
          <a:xfrm>
            <a:off x="3208295" y="2940811"/>
            <a:ext cx="558038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8610" marR="300990" algn="ctr">
              <a:lnSpc>
                <a:spcPct val="101000"/>
              </a:lnSpc>
              <a:spcBef>
                <a:spcPts val="75"/>
              </a:spcBef>
            </a:pPr>
            <a:r>
              <a:rPr sz="2400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alleviate communication bottlenecks,  recently there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been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big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improvements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hardware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software.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191635"/>
          </a:xfrm>
          <a:custGeom>
            <a:avLst/>
            <a:gdLst/>
            <a:ahLst/>
            <a:cxnLst/>
            <a:rect l="l" t="t" r="r" b="b"/>
            <a:pathLst>
              <a:path w="12192000" h="4191635">
                <a:moveTo>
                  <a:pt x="0" y="4191335"/>
                </a:moveTo>
                <a:lnTo>
                  <a:pt x="12192000" y="4191335"/>
                </a:lnTo>
                <a:lnTo>
                  <a:pt x="12192000" y="0"/>
                </a:lnTo>
                <a:lnTo>
                  <a:pt x="0" y="0"/>
                </a:lnTo>
                <a:lnTo>
                  <a:pt x="0" y="419133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92936"/>
            <a:ext cx="12192000" cy="2565400"/>
          </a:xfrm>
          <a:custGeom>
            <a:avLst/>
            <a:gdLst/>
            <a:ahLst/>
            <a:cxnLst/>
            <a:rect l="l" t="t" r="r" b="b"/>
            <a:pathLst>
              <a:path w="12192000" h="2565400">
                <a:moveTo>
                  <a:pt x="0" y="2565063"/>
                </a:moveTo>
                <a:lnTo>
                  <a:pt x="12192000" y="2565063"/>
                </a:lnTo>
                <a:lnTo>
                  <a:pt x="12192000" y="0"/>
                </a:lnTo>
                <a:lnTo>
                  <a:pt x="0" y="0"/>
                </a:lnTo>
                <a:lnTo>
                  <a:pt x="0" y="25650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true"/>
          <p:nvPr/>
        </p:nvSpPr>
        <p:spPr>
          <a:xfrm>
            <a:off x="245280" y="5680964"/>
            <a:ext cx="81572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State </a:t>
            </a:r>
            <a:r>
              <a:rPr sz="6000" b="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of the art</a:t>
            </a:r>
            <a:r>
              <a:rPr sz="6000" b="0" spc="2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b="0" spc="-3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(hardware)</a:t>
            </a:r>
            <a:endParaRPr sz="6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9901" y="0"/>
            <a:ext cx="6042098" cy="42525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4"/>
            <a:ext cx="6095998" cy="4253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0" y="0"/>
            <a:ext cx="0" cy="4192270"/>
          </a:xfrm>
          <a:custGeom>
            <a:avLst/>
            <a:gdLst/>
            <a:ahLst/>
            <a:cxnLst/>
            <a:rect l="l" t="t" r="r" b="b"/>
            <a:pathLst>
              <a:path h="4192270">
                <a:moveTo>
                  <a:pt x="0" y="0"/>
                </a:moveTo>
                <a:lnTo>
                  <a:pt x="0" y="4192014"/>
                </a:lnTo>
              </a:path>
            </a:pathLst>
          </a:custGeom>
          <a:ln w="10160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-1" y="424213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2" y="1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true"/>
          <p:nvPr/>
        </p:nvSpPr>
        <p:spPr>
          <a:xfrm>
            <a:off x="1990507" y="4502403"/>
            <a:ext cx="2044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NVIDIA</a:t>
            </a:r>
            <a:r>
              <a:rPr sz="28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DGX-1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8258150" y="4502403"/>
            <a:ext cx="2044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NVIDIA</a:t>
            </a:r>
            <a:r>
              <a:rPr sz="28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DGX-2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916939" y="275844"/>
            <a:ext cx="3425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What </a:t>
            </a:r>
            <a:r>
              <a:rPr sz="4400" dirty="0"/>
              <a:t>is</a:t>
            </a:r>
            <a:r>
              <a:rPr sz="4400" spc="-50" dirty="0"/>
              <a:t> </a:t>
            </a:r>
            <a:r>
              <a:rPr sz="4400" dirty="0"/>
              <a:t>inside?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38330" y="4548924"/>
            <a:ext cx="3587720" cy="20180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50292" y="2196448"/>
            <a:ext cx="3578771" cy="201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0292" y="4556940"/>
            <a:ext cx="3573470" cy="2010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3818" y="1259012"/>
            <a:ext cx="0" cy="5383530"/>
          </a:xfrm>
          <a:custGeom>
            <a:avLst/>
            <a:gdLst/>
            <a:ahLst/>
            <a:cxnLst/>
            <a:rect l="l" t="t" r="r" b="b"/>
            <a:pathLst>
              <a:path h="5383530">
                <a:moveTo>
                  <a:pt x="0" y="0"/>
                </a:moveTo>
                <a:lnTo>
                  <a:pt x="1" y="5383526"/>
                </a:lnTo>
              </a:path>
            </a:pathLst>
          </a:custGeom>
          <a:ln w="19050">
            <a:solidFill>
              <a:srgbClr val="70AD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true"/>
          <p:nvPr/>
        </p:nvSpPr>
        <p:spPr>
          <a:xfrm>
            <a:off x="735968" y="148082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Computation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true"/>
          <p:nvPr/>
        </p:nvSpPr>
        <p:spPr>
          <a:xfrm>
            <a:off x="1030299" y="2215388"/>
            <a:ext cx="267398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NVIDIA P100: 5.3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Tera-FLOPs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Double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Precision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1023949" y="3309620"/>
            <a:ext cx="26866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NVIDIA V100: 7.8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Tera-FLOPs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Double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Precision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4920326" y="1480820"/>
            <a:ext cx="282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Faster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Interconnects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5228813" y="2242820"/>
            <a:ext cx="219392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PCIe 3.0 (x16)</a:t>
            </a:r>
            <a:r>
              <a:rPr sz="18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~10GB/s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ts val="2125"/>
              </a:lnSpc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Shared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/>
          <p:nvPr/>
        </p:nvSpPr>
        <p:spPr>
          <a:xfrm>
            <a:off x="5203413" y="3334003"/>
            <a:ext cx="263207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NVLink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 indent="-285750">
              <a:lnSpc>
                <a:spcPts val="2125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323215" algn="l"/>
                <a:tab pos="32385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Point-to-point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 indent="-285750">
              <a:lnSpc>
                <a:spcPts val="2125"/>
              </a:lnSpc>
              <a:buFont typeface="Arial" panose="020B0604020202020204"/>
              <a:buChar char="•"/>
              <a:tabLst>
                <a:tab pos="323215" algn="l"/>
                <a:tab pos="3238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-7" baseline="23000" dirty="0">
                <a:latin typeface="Calibri" panose="020F0502020204030204"/>
                <a:cs typeface="Calibri" panose="020F0502020204030204"/>
              </a:rPr>
              <a:t>st </a:t>
            </a:r>
            <a:r>
              <a:rPr sz="1800" dirty="0">
                <a:latin typeface="Calibri" panose="020F0502020204030204"/>
                <a:cs typeface="Calibri" panose="020F0502020204030204"/>
              </a:rPr>
              <a:t>Gen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(P100)</a:t>
            </a:r>
            <a:r>
              <a:rPr sz="18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~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18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GB/s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 indent="-28575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323215" algn="l"/>
                <a:tab pos="3238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7" baseline="23000" dirty="0">
                <a:latin typeface="Calibri" panose="020F0502020204030204"/>
                <a:cs typeface="Calibri" panose="020F0502020204030204"/>
              </a:rPr>
              <a:t>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Gen (V100) ~</a:t>
            </a:r>
            <a:r>
              <a:rPr sz="1800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23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GB/s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true"/>
          <p:nvPr/>
        </p:nvSpPr>
        <p:spPr>
          <a:xfrm>
            <a:off x="5203413" y="4986020"/>
            <a:ext cx="3098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NVSwitch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 indent="-285750">
              <a:lnSpc>
                <a:spcPts val="2125"/>
              </a:lnSpc>
              <a:buFont typeface="Arial" panose="020B0604020202020204"/>
              <a:buChar char="•"/>
              <a:tabLst>
                <a:tab pos="323215" algn="l"/>
                <a:tab pos="3238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Fully connected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crossbar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 indent="-28575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323215" algn="l"/>
                <a:tab pos="32385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6x NVLink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7" baseline="23000" dirty="0">
                <a:latin typeface="Calibri" panose="020F0502020204030204"/>
                <a:cs typeface="Calibri" panose="020F0502020204030204"/>
              </a:rPr>
              <a:t>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Gen</a:t>
            </a:r>
            <a:r>
              <a:rPr sz="18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Bandwidth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385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~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130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GB/s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10" grpId="0"/>
      <p:bldP spid="11" grpId="0"/>
      <p:bldP spid="12" grpId="0"/>
      <p:bldP spid="4" grpId="1" animBg="true"/>
      <p:bldP spid="10" grpId="1"/>
      <p:bldP spid="11" grpId="1"/>
      <p:bldP spid="12" grpId="1"/>
      <p:bldP spid="5" grpId="0" animBg="true"/>
      <p:bldP spid="14" grpId="0"/>
      <p:bldP spid="13" grpId="0"/>
      <p:bldP spid="5" grpId="1" animBg="true"/>
      <p:bldP spid="14" grpId="1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457717" y="205739"/>
            <a:ext cx="582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State </a:t>
            </a:r>
            <a:r>
              <a:rPr sz="4400" dirty="0"/>
              <a:t>of the </a:t>
            </a:r>
            <a:r>
              <a:rPr sz="4400" spc="-5" dirty="0"/>
              <a:t>art</a:t>
            </a:r>
            <a:r>
              <a:rPr sz="4400" spc="-20" dirty="0"/>
              <a:t> </a:t>
            </a:r>
            <a:r>
              <a:rPr sz="4400" spc="-15" dirty="0"/>
              <a:t>(software)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92156" y="1438719"/>
            <a:ext cx="1958376" cy="19559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2093" y="3824686"/>
            <a:ext cx="1471849" cy="1084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9219" y="3825080"/>
            <a:ext cx="1185075" cy="118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05675" y="1818780"/>
            <a:ext cx="1740448" cy="889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82918" y="3444876"/>
            <a:ext cx="1945481" cy="1945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0400" y="1279127"/>
            <a:ext cx="0" cy="3859529"/>
          </a:xfrm>
          <a:custGeom>
            <a:avLst/>
            <a:gdLst/>
            <a:ahLst/>
            <a:cxnLst/>
            <a:rect l="l" t="t" r="r" b="b"/>
            <a:pathLst>
              <a:path h="3859529">
                <a:moveTo>
                  <a:pt x="0" y="0"/>
                </a:moveTo>
                <a:lnTo>
                  <a:pt x="1" y="3859215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5797" y="1279127"/>
            <a:ext cx="0" cy="3859529"/>
          </a:xfrm>
          <a:custGeom>
            <a:avLst/>
            <a:gdLst/>
            <a:ahLst/>
            <a:cxnLst/>
            <a:rect l="l" t="t" r="r" b="b"/>
            <a:pathLst>
              <a:path h="3859529">
                <a:moveTo>
                  <a:pt x="0" y="0"/>
                </a:moveTo>
                <a:lnTo>
                  <a:pt x="1" y="3859215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true"/>
          <p:nvPr/>
        </p:nvSpPr>
        <p:spPr>
          <a:xfrm>
            <a:off x="3282119" y="5854700"/>
            <a:ext cx="584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72C4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-based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collective communication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protocols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true">
            <a:spLocks noGrp="true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true"/>
          <p:nvPr/>
        </p:nvSpPr>
        <p:spPr>
          <a:xfrm>
            <a:off x="273974" y="1880108"/>
            <a:ext cx="3923029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 panose="020F0502020204030204"/>
                <a:cs typeface="Calibri" panose="020F0502020204030204"/>
              </a:rPr>
              <a:t>NCCL</a:t>
            </a:r>
            <a:endParaRPr sz="36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(Nvidia Collective Communication Library)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5500</Words>
  <Application>WPS 演示</Application>
  <PresentationFormat>On-screen Show (4:3)</PresentationFormat>
  <Paragraphs>381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Calibri</vt:lpstr>
      <vt:lpstr>Times New Roman</vt:lpstr>
      <vt:lpstr>Cambria Math</vt:lpstr>
      <vt:lpstr>Arial</vt:lpstr>
      <vt:lpstr>微软雅黑</vt:lpstr>
      <vt:lpstr>Arial Unicode MS</vt:lpstr>
      <vt:lpstr>文鼎ＰＬ简中楷</vt:lpstr>
      <vt:lpstr>Calibri</vt:lpstr>
      <vt:lpstr>Times New Roman</vt:lpstr>
      <vt:lpstr>Office Theme</vt:lpstr>
      <vt:lpstr>PowerPoint 演示文稿</vt:lpstr>
      <vt:lpstr>DNNs empower state-of-the-art results across many different applications</vt:lpstr>
      <vt:lpstr>Speed-up DNN training: Data Parallelism</vt:lpstr>
      <vt:lpstr>Despite many performance optimizations, model synchronization  is a big overhead in data parallel training on cloud servers</vt:lpstr>
      <vt:lpstr>Despite many performance optimizations, model synchronization  is a big overhead in data parallel training on cloud servers</vt:lpstr>
      <vt:lpstr>Model synchronization is a big overhead in data parallel training  despite many performance optimizations</vt:lpstr>
      <vt:lpstr>PowerPoint 演示文稿</vt:lpstr>
      <vt:lpstr>What is inside?</vt:lpstr>
      <vt:lpstr>State of the art (software)</vt:lpstr>
      <vt:lpstr>Ring-based collectives (e.g. Broadcast)</vt:lpstr>
      <vt:lpstr>Ring-based collectives (e.g. Broadcast)</vt:lpstr>
      <vt:lpstr>Ring-based collectives (e.g. Broadcast)</vt:lpstr>
      <vt:lpstr>Ring-based collectives (e.g. Broadcast)</vt:lpstr>
      <vt:lpstr>Ring-based collectives (e.g. Broadcast)</vt:lpstr>
      <vt:lpstr>Ring-based collectives (e.g. Broadcast)</vt:lpstr>
      <vt:lpstr>Ring-based collectives (e.g. Broadcast)</vt:lpstr>
      <vt:lpstr>State of the art (software)</vt:lpstr>
      <vt:lpstr>in data-parallel training?</vt:lpstr>
      <vt:lpstr>PowerPoint 演示文稿</vt:lpstr>
      <vt:lpstr>state-of-the-art hardware (NVLink) and software (NCCL)</vt:lpstr>
      <vt:lpstr>state-of-the-art hardware (NVLink) and software (NCCL)</vt:lpstr>
      <vt:lpstr>state-of-the-art hardware (NVLink) and software (NCCL)</vt:lpstr>
      <vt:lpstr>state-of-the-art hardware (NVLink) and software (NCCL)</vt:lpstr>
      <vt:lpstr>PowerPoint 演示文稿</vt:lpstr>
      <vt:lpstr>Talk Outline</vt:lpstr>
      <vt:lpstr>Challenge 1: Different server configurations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scrutiny</cp:lastModifiedBy>
  <cp:revision>20</cp:revision>
  <dcterms:created xsi:type="dcterms:W3CDTF">2020-12-19T07:42:34Z</dcterms:created>
  <dcterms:modified xsi:type="dcterms:W3CDTF">2020-12-19T07:42:34Z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2020-12-19T08:00:00Z</vt:filetime>
  </property>
  <property fmtid="{D5CDD505-2E9C-101B-9397-08002B2CF9AE}" pid="3" name="KSOProductBuildVer">
    <vt:lpwstr>2052-11.1.0.9719</vt:lpwstr>
  </property>
</Properties>
</file>