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4" r:id="rId3"/>
    <p:sldId id="292" r:id="rId4"/>
    <p:sldId id="262" r:id="rId5"/>
    <p:sldId id="274" r:id="rId6"/>
    <p:sldId id="269" r:id="rId7"/>
    <p:sldId id="285" r:id="rId8"/>
    <p:sldId id="290" r:id="rId9"/>
    <p:sldId id="286" r:id="rId10"/>
    <p:sldId id="291" r:id="rId11"/>
    <p:sldId id="288" r:id="rId12"/>
    <p:sldId id="28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7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23CDA-6B60-4D71-9804-1AE405D9E14F}" type="datetime1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7F00B-A660-4DA5-B047-2842C8282664}" type="datetime1">
              <a:rPr lang="fr-FR" noProof="0" smtClean="0"/>
              <a:pPr/>
              <a:t>24/09/2020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7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68375C1-7C5C-42A2-80F2-05631BB3764E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8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 title="Ligne de séparation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altLang="zh-CN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  <a:endParaRPr lang="fr-FR" altLang="zh-CN" noProof="0"/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altLang="zh-CN" noProof="0" smtClean="0"/>
              <a:pPr rtl="0"/>
              <a:t>‹N°›</a:t>
            </a:fld>
            <a:endParaRPr lang="fr-FR" altLang="zh-CN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  <a:endParaRPr lang="fr-FR" altLang="zh-CN" noProof="0"/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1" name="Espace réservé d’image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4" name="Espace réservé du texte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5" name="Espace réservé d’image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8" name="Espace réservé du texte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’image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 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fr-FR" noProof="0"/>
              <a:t>Coordonnées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fr-FR" noProof="0"/>
              <a:t>Poignée E-mail ou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rçus d’applicatio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 8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 9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oign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’image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, contenu e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ôn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uces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Texte mis en relief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Ligne de texte unique.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1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fr-FR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Emma, Hélène, Cécilia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svg"/><Relationship Id="rId3" Type="http://schemas.openxmlformats.org/officeDocument/2006/relationships/image" Target="../media/image21.jpg"/><Relationship Id="rId7" Type="http://schemas.openxmlformats.org/officeDocument/2006/relationships/image" Target="../media/image25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Smart-Contract-Apparei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0837"/>
            <a:ext cx="12192000" cy="6913418"/>
          </a:xfrm>
        </p:spPr>
      </p:pic>
      <p:sp>
        <p:nvSpPr>
          <p:cNvPr id="28" name="Rectangle 27" title="Arrière-plan sombre semi-transparent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419711" y="-110837"/>
            <a:ext cx="3979575" cy="691341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Zone de texte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1406110" y="481103"/>
            <a:ext cx="178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fr-F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Blockchain.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18260" y="1678749"/>
            <a:ext cx="3441088" cy="1416418"/>
          </a:xfrm>
        </p:spPr>
        <p:txBody>
          <a:bodyPr rtlCol="0"/>
          <a:lstStyle/>
          <a:p>
            <a:pPr algn="ctr" rt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Maintenance d’un appareil</a:t>
            </a:r>
          </a:p>
        </p:txBody>
      </p:sp>
      <p:cxnSp>
        <p:nvCxnSpPr>
          <p:cNvPr id="16" name="Connecteur droit 15" title="Ligne de séparation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552913" y="433185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2913" y="4697982"/>
            <a:ext cx="3571782" cy="1494249"/>
          </a:xfrm>
        </p:spPr>
        <p:txBody>
          <a:bodyPr rtlCol="0"/>
          <a:lstStyle/>
          <a:p>
            <a:pPr rtl="0"/>
            <a:r>
              <a:rPr lang="fr-FR" sz="1600" dirty="0"/>
              <a:t>Emma SEEGOBIN		</a:t>
            </a:r>
          </a:p>
          <a:p>
            <a:pPr rtl="0"/>
            <a:r>
              <a:rPr lang="fr-FR" sz="1600" dirty="0"/>
              <a:t>Hélène KAING		A2I</a:t>
            </a:r>
          </a:p>
          <a:p>
            <a:pPr rtl="0"/>
            <a:r>
              <a:rPr lang="fr-FR" sz="1600" dirty="0"/>
              <a:t>Cécilia CARIUS</a:t>
            </a: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3017C18-38C4-4713-AC6D-6531CCAB8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664" y="119388"/>
            <a:ext cx="1601022" cy="8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3" y="332830"/>
            <a:ext cx="804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 : Whitelist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149F5A-3D14-44E8-876A-91F9A5F9CFEE}"/>
              </a:ext>
            </a:extLst>
          </p:cNvPr>
          <p:cNvSpPr txBox="1"/>
          <p:nvPr/>
        </p:nvSpPr>
        <p:spPr>
          <a:xfrm>
            <a:off x="381524" y="1130694"/>
            <a:ext cx="1123992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Gestion de la liste blanche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7AEF0-0531-4E49-824C-08DFCB4144C1}"/>
              </a:ext>
            </a:extLst>
          </p:cNvPr>
          <p:cNvSpPr/>
          <p:nvPr/>
        </p:nvSpPr>
        <p:spPr>
          <a:xfrm>
            <a:off x="4342051" y="2069025"/>
            <a:ext cx="3154166" cy="1031471"/>
          </a:xfrm>
          <a:prstGeom prst="rect">
            <a:avLst/>
          </a:prstGeom>
          <a:solidFill>
            <a:srgbClr val="E2C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Définition de 2 listes 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Technicien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C4CFF27-E836-4BA0-92BA-33EE912A8601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>
            <a:off x="7496217" y="2584760"/>
            <a:ext cx="12818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498B12A-21E4-43B6-B34E-CB0823478951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3060221" y="2584761"/>
            <a:ext cx="12818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42CE972-9858-4EC4-91BF-D9D8CE5EBA3D}"/>
              </a:ext>
            </a:extLst>
          </p:cNvPr>
          <p:cNvSpPr txBox="1"/>
          <p:nvPr/>
        </p:nvSpPr>
        <p:spPr>
          <a:xfrm>
            <a:off x="317021" y="2261595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Ajout d’un ou plusieurs Technicien/Client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C1E485-A827-4C3C-BF05-A8AF29D3EA80}"/>
              </a:ext>
            </a:extLst>
          </p:cNvPr>
          <p:cNvSpPr txBox="1"/>
          <p:nvPr/>
        </p:nvSpPr>
        <p:spPr>
          <a:xfrm>
            <a:off x="8778047" y="2123095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Suppression d’un ou plusieurs Technicien/Client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CCCD24A-6AE8-4CF2-A4D9-758FA7D34CF2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V="1">
            <a:off x="5919133" y="3100496"/>
            <a:ext cx="1" cy="678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AA1CB48-A1CE-4A26-A80A-8376A4E49F6F}"/>
              </a:ext>
            </a:extLst>
          </p:cNvPr>
          <p:cNvSpPr txBox="1"/>
          <p:nvPr/>
        </p:nvSpPr>
        <p:spPr>
          <a:xfrm>
            <a:off x="3461126" y="3779279"/>
            <a:ext cx="4916014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Soumission de l’événement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09B7607-1C28-4DB2-8307-57E5B2A90FD7}"/>
              </a:ext>
            </a:extLst>
          </p:cNvPr>
          <p:cNvSpPr txBox="1"/>
          <p:nvPr/>
        </p:nvSpPr>
        <p:spPr>
          <a:xfrm>
            <a:off x="498208" y="5080975"/>
            <a:ext cx="102638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N.B : Gestion du droit d'accès propre au propriétaire par « </a:t>
            </a:r>
            <a:r>
              <a:rPr lang="fr-FR" dirty="0" err="1">
                <a:ea typeface="+mn-lt"/>
                <a:cs typeface="+mn-lt"/>
              </a:rPr>
              <a:t>Ownable.sol</a:t>
            </a:r>
            <a:r>
              <a:rPr lang="fr-FR" dirty="0">
                <a:ea typeface="+mn-lt"/>
                <a:cs typeface="+mn-lt"/>
              </a:rPr>
              <a:t> »</a:t>
            </a:r>
          </a:p>
          <a:p>
            <a:endParaRPr lang="fr-FR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173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351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pic>
        <p:nvPicPr>
          <p:cNvPr id="2" name="Graphique 1" descr="Badge 6">
            <a:extLst>
              <a:ext uri="{FF2B5EF4-FFF2-40B4-BE49-F238E27FC236}">
                <a16:creationId xmlns:a16="http://schemas.microsoft.com/office/drawing/2014/main" id="{4507C12F-9D8B-4B8D-8DFB-38876B8B4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3489" y="306944"/>
            <a:ext cx="574992" cy="5749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A5C6FE-2A0E-45EA-8E7F-2FAD73FE33C9}"/>
              </a:ext>
            </a:extLst>
          </p:cNvPr>
          <p:cNvSpPr txBox="1"/>
          <p:nvPr/>
        </p:nvSpPr>
        <p:spPr>
          <a:xfrm>
            <a:off x="1395167" y="1708030"/>
            <a:ext cx="755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Améliorations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58792-A08D-4FD2-BD48-49B6104A7F76}"/>
              </a:ext>
            </a:extLst>
          </p:cNvPr>
          <p:cNvSpPr txBox="1"/>
          <p:nvPr/>
        </p:nvSpPr>
        <p:spPr>
          <a:xfrm>
            <a:off x="707010" y="2903456"/>
            <a:ext cx="10180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Demande de paiement suite aux interventions effectuées sur un appareil  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Consultation des logs via une interface développée en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Possibilité d’alerte automatique (développement des objets connectés)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8" name="Graphique 7" descr="Ampoule">
            <a:extLst>
              <a:ext uri="{FF2B5EF4-FFF2-40B4-BE49-F238E27FC236}">
                <a16:creationId xmlns:a16="http://schemas.microsoft.com/office/drawing/2014/main" id="{07606172-3761-48DE-A980-E8982D07D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131" y="1480008"/>
            <a:ext cx="685222" cy="6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9AAE9C-7E7F-40F5-93F9-B0BB8F3D86C7}"/>
              </a:ext>
            </a:extLst>
          </p:cNvPr>
          <p:cNvSpPr txBox="1"/>
          <p:nvPr/>
        </p:nvSpPr>
        <p:spPr>
          <a:xfrm>
            <a:off x="2716567" y="763479"/>
            <a:ext cx="663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Merci de votre attention</a:t>
            </a:r>
          </a:p>
        </p:txBody>
      </p:sp>
      <p:pic>
        <p:nvPicPr>
          <p:cNvPr id="10" name="Image 9" descr="Une image contenant intérieur, tenant, petit, assis&#10;&#10;Description générée automatiquement">
            <a:extLst>
              <a:ext uri="{FF2B5EF4-FFF2-40B4-BE49-F238E27FC236}">
                <a16:creationId xmlns:a16="http://schemas.microsoft.com/office/drawing/2014/main" id="{D5828A51-4471-4D32-B0D9-9008BB09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8" y="1420613"/>
            <a:ext cx="285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6C7EFE6A-D0EF-4F8C-B163-F3DC24F1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722546"/>
          </a:xfrm>
        </p:spPr>
        <p:txBody>
          <a:bodyPr/>
          <a:lstStyle/>
          <a:p>
            <a:pPr algn="ctr"/>
            <a:r>
              <a:rPr lang="fr-FR" sz="4800" dirty="0"/>
              <a:t>Présentation de l’équipe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26F1CF-9ADB-4931-B980-B11581DE7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8D4420-4C60-4ABB-827E-DBF7EA391239}"/>
              </a:ext>
            </a:extLst>
          </p:cNvPr>
          <p:cNvSpPr txBox="1"/>
          <p:nvPr/>
        </p:nvSpPr>
        <p:spPr>
          <a:xfrm>
            <a:off x="821932" y="2527443"/>
            <a:ext cx="7613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Cécilia CARIUS – CACEIS BANK (Groupe Crédit Agricole)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Hélène KAING – Société Générale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Emma SEEGOBIN – Euro Information (Groupe Crédit Mutuel)</a:t>
            </a:r>
          </a:p>
        </p:txBody>
      </p:sp>
      <p:pic>
        <p:nvPicPr>
          <p:cNvPr id="1026" name="Picture 2" descr="Services aux investisseurs, Administration de fonds - CACEIS">
            <a:extLst>
              <a:ext uri="{FF2B5EF4-FFF2-40B4-BE49-F238E27FC236}">
                <a16:creationId xmlns:a16="http://schemas.microsoft.com/office/drawing/2014/main" id="{547F4B08-6E18-40BD-B298-9DADC6E2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8" y="16168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-societe-generale | Société Générale">
            <a:extLst>
              <a:ext uri="{FF2B5EF4-FFF2-40B4-BE49-F238E27FC236}">
                <a16:creationId xmlns:a16="http://schemas.microsoft.com/office/drawing/2014/main" id="{A3A2BB06-77B1-430D-8797-922266DD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06" y="3346669"/>
            <a:ext cx="2992522" cy="6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ro Information (@EuroInformation) | Twitter">
            <a:extLst>
              <a:ext uri="{FF2B5EF4-FFF2-40B4-BE49-F238E27FC236}">
                <a16:creationId xmlns:a16="http://schemas.microsoft.com/office/drawing/2014/main" id="{8385EA08-52E1-4062-BB0E-DC0566177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9" b="1"/>
          <a:stretch/>
        </p:blipFill>
        <p:spPr bwMode="auto">
          <a:xfrm>
            <a:off x="8331485" y="4194770"/>
            <a:ext cx="2175965" cy="18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6C7EFE6A-D0EF-4F8C-B163-F3DC24F1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722546"/>
          </a:xfrm>
        </p:spPr>
        <p:txBody>
          <a:bodyPr/>
          <a:lstStyle/>
          <a:p>
            <a:pPr algn="ctr"/>
            <a:r>
              <a:rPr lang="fr-FR" sz="4800" dirty="0"/>
              <a:t>Plan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26F1CF-9ADB-4931-B980-B11581DE7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22" name="Graphique 21" descr="Badge 1">
            <a:extLst>
              <a:ext uri="{FF2B5EF4-FFF2-40B4-BE49-F238E27FC236}">
                <a16:creationId xmlns:a16="http://schemas.microsoft.com/office/drawing/2014/main" id="{9DAC9374-1050-4859-9F24-A1166D0A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0104" y="1672908"/>
            <a:ext cx="574992" cy="574992"/>
          </a:xfrm>
          <a:prstGeom prst="rect">
            <a:avLst/>
          </a:prstGeom>
        </p:spPr>
      </p:pic>
      <p:pic>
        <p:nvPicPr>
          <p:cNvPr id="24" name="Graphique 23" descr="Badge">
            <a:extLst>
              <a:ext uri="{FF2B5EF4-FFF2-40B4-BE49-F238E27FC236}">
                <a16:creationId xmlns:a16="http://schemas.microsoft.com/office/drawing/2014/main" id="{A2059A2F-3901-414F-9563-3FC02693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11679" y="2343146"/>
            <a:ext cx="574992" cy="574992"/>
          </a:xfrm>
          <a:prstGeom prst="rect">
            <a:avLst/>
          </a:prstGeom>
        </p:spPr>
      </p:pic>
      <p:pic>
        <p:nvPicPr>
          <p:cNvPr id="26" name="Graphique 25" descr="Badge 3">
            <a:extLst>
              <a:ext uri="{FF2B5EF4-FFF2-40B4-BE49-F238E27FC236}">
                <a16:creationId xmlns:a16="http://schemas.microsoft.com/office/drawing/2014/main" id="{60AD9A83-1AE8-45D6-AD62-41843CE62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11679" y="3013384"/>
            <a:ext cx="574992" cy="574992"/>
          </a:xfrm>
          <a:prstGeom prst="rect">
            <a:avLst/>
          </a:prstGeom>
        </p:spPr>
      </p:pic>
      <p:pic>
        <p:nvPicPr>
          <p:cNvPr id="28" name="Graphique 27" descr="Badge 4">
            <a:extLst>
              <a:ext uri="{FF2B5EF4-FFF2-40B4-BE49-F238E27FC236}">
                <a16:creationId xmlns:a16="http://schemas.microsoft.com/office/drawing/2014/main" id="{E26CB44A-B615-4067-9476-3F62CA3C4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1679" y="3683622"/>
            <a:ext cx="574992" cy="574992"/>
          </a:xfrm>
          <a:prstGeom prst="rect">
            <a:avLst/>
          </a:prstGeom>
        </p:spPr>
      </p:pic>
      <p:pic>
        <p:nvPicPr>
          <p:cNvPr id="30" name="Graphique 29" descr="Badge 5">
            <a:extLst>
              <a:ext uri="{FF2B5EF4-FFF2-40B4-BE49-F238E27FC236}">
                <a16:creationId xmlns:a16="http://schemas.microsoft.com/office/drawing/2014/main" id="{647B2030-8BE4-48DA-B125-B875DE265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11679" y="4353860"/>
            <a:ext cx="574992" cy="574992"/>
          </a:xfrm>
          <a:prstGeom prst="rect">
            <a:avLst/>
          </a:prstGeom>
        </p:spPr>
      </p:pic>
      <p:pic>
        <p:nvPicPr>
          <p:cNvPr id="32" name="Graphique 31" descr="Badge 6">
            <a:extLst>
              <a:ext uri="{FF2B5EF4-FFF2-40B4-BE49-F238E27FC236}">
                <a16:creationId xmlns:a16="http://schemas.microsoft.com/office/drawing/2014/main" id="{762B7173-E4A9-4405-B74C-92B9859D76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211679" y="5024098"/>
            <a:ext cx="574992" cy="57499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F4F40F6-1007-441A-A0F4-56B419A247B6}"/>
              </a:ext>
            </a:extLst>
          </p:cNvPr>
          <p:cNvSpPr txBox="1"/>
          <p:nvPr/>
        </p:nvSpPr>
        <p:spPr>
          <a:xfrm>
            <a:off x="2077375" y="177573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2E1A33-C3EB-4C83-88F7-4B800BECE2D8}"/>
              </a:ext>
            </a:extLst>
          </p:cNvPr>
          <p:cNvSpPr txBox="1"/>
          <p:nvPr/>
        </p:nvSpPr>
        <p:spPr>
          <a:xfrm>
            <a:off x="2077375" y="2445976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fonctionnalité principale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0B0BEE0-9D20-4B4F-8BA0-F5582A484C75}"/>
              </a:ext>
            </a:extLst>
          </p:cNvPr>
          <p:cNvSpPr txBox="1"/>
          <p:nvPr/>
        </p:nvSpPr>
        <p:spPr>
          <a:xfrm>
            <a:off x="2077375" y="3122337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 VS Inconvénients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7A3501A-6A88-47CB-9726-9F0AC88688C7}"/>
              </a:ext>
            </a:extLst>
          </p:cNvPr>
          <p:cNvSpPr txBox="1"/>
          <p:nvPr/>
        </p:nvSpPr>
        <p:spPr>
          <a:xfrm>
            <a:off x="2077374" y="3786452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 UML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4F371D-6041-4324-A930-AB9F0511F667}"/>
              </a:ext>
            </a:extLst>
          </p:cNvPr>
          <p:cNvSpPr txBox="1"/>
          <p:nvPr/>
        </p:nvSpPr>
        <p:spPr>
          <a:xfrm>
            <a:off x="2077374" y="4450567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smart contract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0BB8EA-809F-4F04-9FFB-E4B938E0EBCD}"/>
              </a:ext>
            </a:extLst>
          </p:cNvPr>
          <p:cNvSpPr txBox="1"/>
          <p:nvPr/>
        </p:nvSpPr>
        <p:spPr>
          <a:xfrm>
            <a:off x="2077374" y="512692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99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6235"/>
            <a:ext cx="5472000" cy="4433824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639910" y="5119687"/>
            <a:ext cx="3624942" cy="521651"/>
          </a:xfrm>
        </p:spPr>
        <p:txBody>
          <a:bodyPr rtlCol="0"/>
          <a:lstStyle/>
          <a:p>
            <a:pPr rtl="0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701827" y="5913219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 title="Arrière-plan d’icône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30243" y="6750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4" name="Graphisme 33" descr="Porte-bloc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80148" y="812221"/>
            <a:ext cx="814611" cy="814611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87454" y="1926643"/>
            <a:ext cx="1800000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sujet </a:t>
            </a:r>
          </a:p>
        </p:txBody>
      </p:sp>
      <p:cxnSp>
        <p:nvCxnSpPr>
          <p:cNvPr id="18" name="Connecteur droit 17" title="Ligne de séparation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13454" y="242384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87454" y="2561043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Traçabilité d’un service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 14" title="Arrière-plan d’icô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54343" y="6750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2" name="Graphisme 31" descr="Toque de chef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29865" y="812221"/>
            <a:ext cx="792187" cy="792187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1554" y="1926642"/>
            <a:ext cx="1800000" cy="422551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Secteur d’activité</a:t>
            </a:r>
          </a:p>
        </p:txBody>
      </p:sp>
      <p:cxnSp>
        <p:nvCxnSpPr>
          <p:cNvPr id="19" name="Connecteur droit 18" title="Ligne de séparation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37554" y="242384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1554" y="2561043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La restauration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 title="Arrière-plan d’icône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30243" y="3325637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21" name="Graphisme 20" descr="Badge point d’interrogati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580148" y="3475542"/>
            <a:ext cx="814611" cy="814611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7454" y="4577259"/>
            <a:ext cx="1800000" cy="360000"/>
          </a:xfrm>
        </p:spPr>
        <p:txBody>
          <a:bodyPr rtlCol="0"/>
          <a:lstStyle/>
          <a:p>
            <a:pPr rtl="0"/>
            <a:r>
              <a:rPr lang="fr-FR" dirty="0"/>
              <a:t>Comment ?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Connecteur droit 27" title="Ligne de séparation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13454" y="5074459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454" y="5211659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Suivre les actions techniques qui ont été faites sur un appareil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 title="Arrière-plan d’icône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31919" y="3325637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0" name="Graphisme 29" descr="Case cochée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881824" y="3475541"/>
            <a:ext cx="814611" cy="814611"/>
          </a:xfrm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11554" y="4577259"/>
            <a:ext cx="1800000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</a:t>
            </a:r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37554" y="5074459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54" y="5211659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Apporter un suivi plus qualitatif des équipements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14" name="Graphique 13" descr="Badge 1">
            <a:extLst>
              <a:ext uri="{FF2B5EF4-FFF2-40B4-BE49-F238E27FC236}">
                <a16:creationId xmlns:a16="http://schemas.microsoft.com/office/drawing/2014/main" id="{23CC91C9-42E1-4CAD-A0D1-CB6FE10A7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01827" y="5083467"/>
            <a:ext cx="574992" cy="5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4" name="Graphique 3" descr="Badge">
            <a:extLst>
              <a:ext uri="{FF2B5EF4-FFF2-40B4-BE49-F238E27FC236}">
                <a16:creationId xmlns:a16="http://schemas.microsoft.com/office/drawing/2014/main" id="{F5AB3A67-72FD-4A16-9B64-B2CE5984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1800" y="392430"/>
            <a:ext cx="574992" cy="57499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5E2EDDA-8D33-414C-B314-6981A749728A}"/>
              </a:ext>
            </a:extLst>
          </p:cNvPr>
          <p:cNvSpPr txBox="1"/>
          <p:nvPr/>
        </p:nvSpPr>
        <p:spPr>
          <a:xfrm>
            <a:off x="1235352" y="418316"/>
            <a:ext cx="503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fonctionnalité principale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9058F-FBF9-4DA2-B63A-7AEE6BF0A246}"/>
              </a:ext>
            </a:extLst>
          </p:cNvPr>
          <p:cNvSpPr/>
          <p:nvPr/>
        </p:nvSpPr>
        <p:spPr>
          <a:xfrm>
            <a:off x="3833548" y="2462203"/>
            <a:ext cx="3998035" cy="12872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Répertorier les incidents et interventions effectuées sur un appareil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C1804A-DD9F-4E38-8D7B-9F193AE9CD13}"/>
              </a:ext>
            </a:extLst>
          </p:cNvPr>
          <p:cNvSpPr txBox="1"/>
          <p:nvPr/>
        </p:nvSpPr>
        <p:spPr>
          <a:xfrm>
            <a:off x="260411" y="2782669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Suivi de l’état de l’appareil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1A5DC8-BD9C-452E-807B-F46C56B5C244}"/>
              </a:ext>
            </a:extLst>
          </p:cNvPr>
          <p:cNvSpPr txBox="1"/>
          <p:nvPr/>
        </p:nvSpPr>
        <p:spPr>
          <a:xfrm>
            <a:off x="9040698" y="2782669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Faire des statistiques sur les incidents de l’appareil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27B8CB-8F53-4E00-8497-4A784ACDDA03}"/>
              </a:ext>
            </a:extLst>
          </p:cNvPr>
          <p:cNvSpPr txBox="1"/>
          <p:nvPr/>
        </p:nvSpPr>
        <p:spPr>
          <a:xfrm>
            <a:off x="9040698" y="4504067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Proposition au client d’un équipement plus adapté (moins incidentogène)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07151EF-C3F4-4AE5-B1EC-61533F5648E6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3003611" y="3105834"/>
            <a:ext cx="8299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D0F8305-A7F2-4A21-A264-83845F6CB55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412298" y="3429000"/>
            <a:ext cx="0" cy="107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15C33CB-0A59-496E-811E-39175D95B03B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 flipV="1">
            <a:off x="7831583" y="3105834"/>
            <a:ext cx="12091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F497BC8-293E-4704-87DF-BAC63D56E065}"/>
              </a:ext>
            </a:extLst>
          </p:cNvPr>
          <p:cNvSpPr txBox="1"/>
          <p:nvPr/>
        </p:nvSpPr>
        <p:spPr>
          <a:xfrm>
            <a:off x="4460965" y="4808467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Consultation possible de l’historique des interventions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87D7EBA-BCF9-49E8-A26D-E4065240E42B}"/>
              </a:ext>
            </a:extLst>
          </p:cNvPr>
          <p:cNvSpPr txBox="1"/>
          <p:nvPr/>
        </p:nvSpPr>
        <p:spPr>
          <a:xfrm>
            <a:off x="9028800" y="1107437"/>
            <a:ext cx="274320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Evaluer respect des SLA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3A9381B-EE73-47DD-8643-459946E43803}"/>
              </a:ext>
            </a:extLst>
          </p:cNvPr>
          <p:cNvCxnSpPr>
            <a:stCxn id="2" idx="2"/>
            <a:endCxn id="31" idx="0"/>
          </p:cNvCxnSpPr>
          <p:nvPr/>
        </p:nvCxnSpPr>
        <p:spPr>
          <a:xfrm flipH="1">
            <a:off x="5832565" y="3749465"/>
            <a:ext cx="1" cy="1059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38D267C-5203-4789-A848-A4E4E856647A}"/>
              </a:ext>
            </a:extLst>
          </p:cNvPr>
          <p:cNvCxnSpPr>
            <a:stCxn id="6" idx="0"/>
            <a:endCxn id="34" idx="2"/>
          </p:cNvCxnSpPr>
          <p:nvPr/>
        </p:nvCxnSpPr>
        <p:spPr>
          <a:xfrm flipH="1" flipV="1">
            <a:off x="10400400" y="1476769"/>
            <a:ext cx="11898" cy="13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31" y="1728000"/>
            <a:ext cx="4500978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Avantages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4531" y="2448000"/>
            <a:ext cx="4500978" cy="3631338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Suivi clair et de manière individuelle de chaque appareil 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Evite les coûts en infrastructure (serveurs, etc.)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Possibilité d’alerte automatique (développement des objets connectés)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des SLA potentiellement plus efficace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Immuabilité des données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8206" y="1728000"/>
            <a:ext cx="4010784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Inconvénients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778206" y="2448000"/>
            <a:ext cx="4010784" cy="3631338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moindre transaction est payante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open source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1" name="Graphique 10" descr="Badge 3">
            <a:extLst>
              <a:ext uri="{FF2B5EF4-FFF2-40B4-BE49-F238E27FC236}">
                <a16:creationId xmlns:a16="http://schemas.microsoft.com/office/drawing/2014/main" id="{481C7BA3-7C28-41EC-B013-7ED7ADB2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2000" y="412226"/>
            <a:ext cx="574992" cy="5749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71435E-9FFD-45E7-877F-5FB1122E5632}"/>
              </a:ext>
            </a:extLst>
          </p:cNvPr>
          <p:cNvSpPr txBox="1"/>
          <p:nvPr/>
        </p:nvSpPr>
        <p:spPr>
          <a:xfrm>
            <a:off x="1164531" y="438112"/>
            <a:ext cx="479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Avantages VS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C66E46-4E6F-483F-8FF3-CF67FA92F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73C415-D670-4716-A5EC-CC4D52CA2BAC}" type="slidenum">
              <a:rPr lang="fr-FR" noProof="0" smtClean="0"/>
              <a:pPr rtl="0">
                <a:spcAft>
                  <a:spcPts val="600"/>
                </a:spcAft>
              </a:pPr>
              <a:t>7</a:t>
            </a:fld>
            <a:endParaRPr lang="fr-FR" noProof="0"/>
          </a:p>
        </p:txBody>
      </p:sp>
      <p:pic>
        <p:nvPicPr>
          <p:cNvPr id="29" name="Graphique 28" descr="Badge 4">
            <a:extLst>
              <a:ext uri="{FF2B5EF4-FFF2-40B4-BE49-F238E27FC236}">
                <a16:creationId xmlns:a16="http://schemas.microsoft.com/office/drawing/2014/main" id="{BC1A8DA5-D7A0-4D79-9D6D-915239C6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9321" y="336740"/>
            <a:ext cx="574992" cy="57499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0F5C0A-80E3-43E6-849E-646CAF684BC9}"/>
              </a:ext>
            </a:extLst>
          </p:cNvPr>
          <p:cNvSpPr txBox="1"/>
          <p:nvPr/>
        </p:nvSpPr>
        <p:spPr>
          <a:xfrm>
            <a:off x="1202801" y="265303"/>
            <a:ext cx="190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Diagramme d’activité UML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2CBC078-6154-4431-A19F-6E165F29D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"/>
          <a:stretch/>
        </p:blipFill>
        <p:spPr>
          <a:xfrm>
            <a:off x="2836293" y="246449"/>
            <a:ext cx="7100455" cy="65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611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77B98C-B121-47A1-BACB-61EDEA12E42A}"/>
              </a:ext>
            </a:extLst>
          </p:cNvPr>
          <p:cNvSpPr txBox="1"/>
          <p:nvPr/>
        </p:nvSpPr>
        <p:spPr>
          <a:xfrm>
            <a:off x="1046252" y="1613118"/>
            <a:ext cx="10099496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3 fichiers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Appareil.sol : contrat principal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Whitelist.sol : distribution des droits aux différents groupes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Ownable.sol : gestion de la propriété</a:t>
            </a:r>
          </a:p>
          <a:p>
            <a:pPr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endParaRPr lang="fr-FR" dirty="0"/>
          </a:p>
          <a:p>
            <a:endParaRPr lang="fr-FR" dirty="0"/>
          </a:p>
          <a:p>
            <a:r>
              <a:rPr lang="fr-FR" dirty="0"/>
              <a:t>Lien GitHub :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https://github.com/Smart-Contract-Appareil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02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547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 : Appareil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54828F-D2BF-45E3-BD63-CC509AAE9A57}"/>
              </a:ext>
            </a:extLst>
          </p:cNvPr>
          <p:cNvSpPr txBox="1"/>
          <p:nvPr/>
        </p:nvSpPr>
        <p:spPr>
          <a:xfrm>
            <a:off x="317918" y="975129"/>
            <a:ext cx="72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rgbClr val="7030A0"/>
                </a:solidFill>
              </a:rPr>
              <a:t>Objectif :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dirty="0">
                <a:solidFill>
                  <a:srgbClr val="7030A0"/>
                </a:solidFill>
              </a:rPr>
              <a:t>Traçabilité des événements ayant eu lieu sur l’appareil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995C90-3205-45F4-8816-16A4D9013725}"/>
              </a:ext>
            </a:extLst>
          </p:cNvPr>
          <p:cNvSpPr txBox="1">
            <a:spLocks/>
          </p:cNvSpPr>
          <p:nvPr/>
        </p:nvSpPr>
        <p:spPr>
          <a:xfrm>
            <a:off x="112019" y="1560088"/>
            <a:ext cx="5956250" cy="397283"/>
          </a:xfrm>
          <a:prstGeom prst="rect">
            <a:avLst/>
          </a:prstGeom>
          <a:solidFill>
            <a:srgbClr val="A1A1A1"/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Modélisation de l’appareil </a:t>
            </a:r>
          </a:p>
        </p:txBody>
      </p:sp>
      <p:sp>
        <p:nvSpPr>
          <p:cNvPr id="8" name="Espace réservé du contenu 14">
            <a:extLst>
              <a:ext uri="{FF2B5EF4-FFF2-40B4-BE49-F238E27FC236}">
                <a16:creationId xmlns:a16="http://schemas.microsoft.com/office/drawing/2014/main" id="{71A13BDF-2C05-4DF0-8B4B-EE7F7989ED4B}"/>
              </a:ext>
            </a:extLst>
          </p:cNvPr>
          <p:cNvSpPr txBox="1">
            <a:spLocks/>
          </p:cNvSpPr>
          <p:nvPr/>
        </p:nvSpPr>
        <p:spPr>
          <a:xfrm>
            <a:off x="112019" y="1972342"/>
            <a:ext cx="2978125" cy="234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d’une structure :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8DE4F80-6B13-4E1D-9510-BEB4F2D5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01" y="2309207"/>
            <a:ext cx="2200275" cy="183711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0F36032-8EBD-4B10-B10E-B5DBF25B082E}"/>
              </a:ext>
            </a:extLst>
          </p:cNvPr>
          <p:cNvSpPr txBox="1">
            <a:spLocks/>
          </p:cNvSpPr>
          <p:nvPr/>
        </p:nvSpPr>
        <p:spPr>
          <a:xfrm>
            <a:off x="8169856" y="975129"/>
            <a:ext cx="3429490" cy="37906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Mise en marche de l’appareil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7807354D-EDEB-428B-AD5A-597C42681149}"/>
              </a:ext>
            </a:extLst>
          </p:cNvPr>
          <p:cNvSpPr txBox="1">
            <a:spLocks/>
          </p:cNvSpPr>
          <p:nvPr/>
        </p:nvSpPr>
        <p:spPr>
          <a:xfrm>
            <a:off x="8169856" y="1372412"/>
            <a:ext cx="3429490" cy="202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setAppareil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 » 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Etat par défaut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Accès : Technicien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Sauvegarde de l’événement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9DCC2114-07C4-43E1-9562-E832FBF51B06}"/>
              </a:ext>
            </a:extLst>
          </p:cNvPr>
          <p:cNvSpPr/>
          <p:nvPr/>
        </p:nvSpPr>
        <p:spPr>
          <a:xfrm>
            <a:off x="6595316" y="2013733"/>
            <a:ext cx="801385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466D494-4B5A-4D94-9961-694DADFFD1F6}"/>
              </a:ext>
            </a:extLst>
          </p:cNvPr>
          <p:cNvSpPr txBox="1">
            <a:spLocks/>
          </p:cNvSpPr>
          <p:nvPr/>
        </p:nvSpPr>
        <p:spPr>
          <a:xfrm>
            <a:off x="6965185" y="4481039"/>
            <a:ext cx="5045304" cy="39728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Demande d’intervention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CDA44CF-47A0-4F2E-B018-B458FBF95E09}"/>
              </a:ext>
            </a:extLst>
          </p:cNvPr>
          <p:cNvSpPr txBox="1">
            <a:spLocks/>
          </p:cNvSpPr>
          <p:nvPr/>
        </p:nvSpPr>
        <p:spPr>
          <a:xfrm>
            <a:off x="6965185" y="4903811"/>
            <a:ext cx="5045304" cy="1288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 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askIntervention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()»</a:t>
            </a: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Demande acceptée si l’état est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Accès : Client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6A1556CE-001A-4967-9ACA-0B91F5230DAB}"/>
              </a:ext>
            </a:extLst>
          </p:cNvPr>
          <p:cNvSpPr/>
          <p:nvPr/>
        </p:nvSpPr>
        <p:spPr>
          <a:xfrm rot="5400000">
            <a:off x="9603779" y="3362673"/>
            <a:ext cx="561643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Espace réservé du contenu 14">
            <a:extLst>
              <a:ext uri="{FF2B5EF4-FFF2-40B4-BE49-F238E27FC236}">
                <a16:creationId xmlns:a16="http://schemas.microsoft.com/office/drawing/2014/main" id="{8CDACE5B-99D6-46AB-80EB-66920C869688}"/>
              </a:ext>
            </a:extLst>
          </p:cNvPr>
          <p:cNvSpPr txBox="1">
            <a:spLocks/>
          </p:cNvSpPr>
          <p:nvPr/>
        </p:nvSpPr>
        <p:spPr>
          <a:xfrm>
            <a:off x="1180544" y="4973805"/>
            <a:ext cx="3124326" cy="119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logIntervention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 »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Mise à jour des données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</a:p>
        </p:txBody>
      </p:sp>
      <p:sp>
        <p:nvSpPr>
          <p:cNvPr id="35" name="Espace réservé du contenu 14">
            <a:extLst>
              <a:ext uri="{FF2B5EF4-FFF2-40B4-BE49-F238E27FC236}">
                <a16:creationId xmlns:a16="http://schemas.microsoft.com/office/drawing/2014/main" id="{F1D13FA4-5CC4-4E99-BFFC-86648FC091BD}"/>
              </a:ext>
            </a:extLst>
          </p:cNvPr>
          <p:cNvSpPr txBox="1">
            <a:spLocks/>
          </p:cNvSpPr>
          <p:nvPr/>
        </p:nvSpPr>
        <p:spPr>
          <a:xfrm>
            <a:off x="3090144" y="1972342"/>
            <a:ext cx="2978125" cy="234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Etats pris par le statut :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0 : Hors-Service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1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-1 : Définitivement HS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6771C05-7697-4494-8F29-3E782B373EA2}"/>
              </a:ext>
            </a:extLst>
          </p:cNvPr>
          <p:cNvSpPr txBox="1">
            <a:spLocks/>
          </p:cNvSpPr>
          <p:nvPr/>
        </p:nvSpPr>
        <p:spPr>
          <a:xfrm>
            <a:off x="1180544" y="4569649"/>
            <a:ext cx="3124326" cy="3972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Compte-rendu intervention</a:t>
            </a:r>
          </a:p>
        </p:txBody>
      </p:sp>
      <p:sp>
        <p:nvSpPr>
          <p:cNvPr id="40" name="Flèche : chevron 39">
            <a:extLst>
              <a:ext uri="{FF2B5EF4-FFF2-40B4-BE49-F238E27FC236}">
                <a16:creationId xmlns:a16="http://schemas.microsoft.com/office/drawing/2014/main" id="{D6BFE4FC-F81E-48E5-8BD8-82F28E65DC36}"/>
              </a:ext>
            </a:extLst>
          </p:cNvPr>
          <p:cNvSpPr/>
          <p:nvPr/>
        </p:nvSpPr>
        <p:spPr>
          <a:xfrm rot="10800000">
            <a:off x="5226816" y="4739247"/>
            <a:ext cx="801385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3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492_TF33781529" id="{6981105B-E43F-47F9-9AD5-8727E909BC16}" vid="{45E13D05-2131-4761-99E6-C4F55E9DFF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436</Words>
  <Application>Microsoft Office PowerPoint</Application>
  <PresentationFormat>Grand écran</PresentationFormat>
  <Paragraphs>113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Tahoma</vt:lpstr>
      <vt:lpstr>Times New Roman</vt:lpstr>
      <vt:lpstr>Wingdings</vt:lpstr>
      <vt:lpstr>Thème Office</vt:lpstr>
      <vt:lpstr>Maintenance d’un appareil</vt:lpstr>
      <vt:lpstr>Présentation de l’équipe</vt:lpstr>
      <vt:lpstr>Plan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d’un appareil</dc:title>
  <dc:creator>Cecilia Carius</dc:creator>
  <cp:lastModifiedBy>Emma Seegobin</cp:lastModifiedBy>
  <cp:revision>32</cp:revision>
  <dcterms:created xsi:type="dcterms:W3CDTF">2020-09-22T15:08:45Z</dcterms:created>
  <dcterms:modified xsi:type="dcterms:W3CDTF">2020-09-24T07:41:51Z</dcterms:modified>
</cp:coreProperties>
</file>