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Fjord One"/>
      <p:regular r:id="rId16"/>
    </p:embeddedFont>
    <p:embeddedFont>
      <p:font typeface="Archiv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FDE059-5D53-4198-B107-C5C9374FB1F2}">
  <a:tblStyle styleId="{A4FDE059-5D53-4198-B107-C5C9374FB1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rchivo-regular.fntdata"/><Relationship Id="rId16" Type="http://schemas.openxmlformats.org/officeDocument/2006/relationships/font" Target="fonts/FjordOn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rchiv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rchiv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75de3581_2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75de3581_2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Smart contracts on public blockchains are enabling individuals and organizations to sell on-chain products and services.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Many, if not most, of these organizations are not publicly traded, meaning they do not have an ERC-20 token or an on-chain DAO treasury, that accrues revenue.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However, they do have a wallet that owns the smart contracts for their products. private transactions.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75de3581_2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75de3581_2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Unfortunately, there is no existing solution that enables trustless private market transactions on public blockchains. </a:t>
            </a:r>
            <a:r>
              <a:rPr lang="en">
                <a:solidFill>
                  <a:schemeClr val="dk1"/>
                </a:solidFill>
              </a:rPr>
              <a:t>How do individuals and businesses exchange smart contracts that own revenue streams for fixed or lump sum payments?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75de3581_2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75de3581_2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75de3581_2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75de3581_2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f75de3581_2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f75de3581_2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75de3581_2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75de3581_2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75de3581_2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75de3581_2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75de3581_2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f75de3581_2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www.youtube.com/watch?v=R_GiktG7cZU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d/10KBQ4uHuWa1Z5eNzDnpow6YFL8SbplNHdxjsjMNP_JM/edit?usp=sharing" TargetMode="External"/><Relationship Id="rId6" Type="http://schemas.openxmlformats.org/officeDocument/2006/relationships/hyperlink" Target="https://github.com/ErikCH/Sell-Your-Contract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twitter.com/thomas_hepner" TargetMode="External"/><Relationship Id="rId13" Type="http://schemas.openxmlformats.org/officeDocument/2006/relationships/image" Target="../media/image13.png"/><Relationship Id="rId12" Type="http://schemas.openxmlformats.org/officeDocument/2006/relationships/hyperlink" Target="https://www.linkedin.com/in/thomashepner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5" Type="http://schemas.openxmlformats.org/officeDocument/2006/relationships/hyperlink" Target="https://twitter.com/erikch" TargetMode="External"/><Relationship Id="rId14" Type="http://schemas.openxmlformats.org/officeDocument/2006/relationships/hyperlink" Target="https://linkedin.com/in/shreyaradesh" TargetMode="External"/><Relationship Id="rId17" Type="http://schemas.openxmlformats.org/officeDocument/2006/relationships/hyperlink" Target="https://twitter.com/Kahaan_P" TargetMode="External"/><Relationship Id="rId16" Type="http://schemas.openxmlformats.org/officeDocument/2006/relationships/hyperlink" Target="https://www.linkedin.com/in/erikhanchett" TargetMode="External"/><Relationship Id="rId5" Type="http://schemas.openxmlformats.org/officeDocument/2006/relationships/image" Target="../media/image8.png"/><Relationship Id="rId19" Type="http://schemas.openxmlformats.org/officeDocument/2006/relationships/hyperlink" Target="https://www.linkedin.com/in/jasonxinshi/" TargetMode="External"/><Relationship Id="rId6" Type="http://schemas.openxmlformats.org/officeDocument/2006/relationships/image" Target="../media/image3.png"/><Relationship Id="rId18" Type="http://schemas.openxmlformats.org/officeDocument/2006/relationships/hyperlink" Target="https://www.linkedin.com/in/kahaan-patel-a89952a3/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31879" y="4006991"/>
            <a:ext cx="3587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37"/>
                </a:solidFill>
                <a:latin typeface="Archivo"/>
                <a:ea typeface="Archivo"/>
                <a:cs typeface="Archivo"/>
                <a:sym typeface="Archivo"/>
              </a:rPr>
              <a:t>DECK — V.01.1</a:t>
            </a:r>
            <a:endParaRPr>
              <a:solidFill>
                <a:srgbClr val="FF0037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 flipH="1" rot="10800000">
            <a:off x="436650" y="430975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31875" y="4385600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600"/>
          </a:p>
        </p:txBody>
      </p:sp>
      <p:sp>
        <p:nvSpPr>
          <p:cNvPr id="103" name="Google Shape;103;p25"/>
          <p:cNvSpPr txBox="1"/>
          <p:nvPr/>
        </p:nvSpPr>
        <p:spPr>
          <a:xfrm>
            <a:off x="1020150" y="659450"/>
            <a:ext cx="7103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Fjord One"/>
                <a:ea typeface="Fjord One"/>
                <a:cs typeface="Fjord One"/>
                <a:sym typeface="Fjord One"/>
              </a:rPr>
              <a:t>Sell Your Smart Contract</a:t>
            </a:r>
            <a:endParaRPr sz="4600">
              <a:solidFill>
                <a:schemeClr val="dk1"/>
              </a:solidFill>
              <a:latin typeface="Fjord One"/>
              <a:ea typeface="Fjord One"/>
              <a:cs typeface="Fjord One"/>
              <a:sym typeface="Fjord One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430975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376" y="1912018"/>
            <a:ext cx="3762051" cy="4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2962200" y="2691763"/>
            <a:ext cx="276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Fjord One"/>
                <a:ea typeface="Fjord One"/>
                <a:cs typeface="Fjord One"/>
                <a:sym typeface="Fjord One"/>
              </a:rPr>
              <a:t>Cohort 3</a:t>
            </a:r>
            <a:endParaRPr i="1" sz="3600">
              <a:latin typeface="Fjord One"/>
              <a:ea typeface="Fjord One"/>
              <a:cs typeface="Fjord One"/>
              <a:sym typeface="Fjord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6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6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6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6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No Trustless Exchange of Privately Owned Smart Contracts</a:t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476575" y="1017100"/>
            <a:ext cx="81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Niche, but rapidly growing market for private transactions on public blockchains.</a:t>
            </a:r>
            <a:endParaRPr sz="1600"/>
          </a:p>
        </p:txBody>
      </p:sp>
      <p:graphicFrame>
        <p:nvGraphicFramePr>
          <p:cNvPr id="119" name="Google Shape;119;p26"/>
          <p:cNvGraphicFramePr/>
          <p:nvPr/>
        </p:nvGraphicFramePr>
        <p:xfrm>
          <a:off x="360450" y="1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{A4FDE059-5D53-4198-B107-C5C9374FB1F2}</a:tableStyleId>
              </a:tblPr>
              <a:tblGrid>
                <a:gridCol w="2655500"/>
                <a:gridCol w="1556050"/>
                <a:gridCol w="4203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 Case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DAO Lending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 DAO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Loans are automatically repaid by borrowers.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Programmable Cash Flows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Superfluid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Subscriptions, salaries, rewards, etc.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DAO Mergers and Acquisitions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DAOHaus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DAO transfers ownership of smart contract in exchange for tokens.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Indexes and ETFs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TokenSets, Index Coop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Decentralized ETFs and indexes accrue streaming fees.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Creator Royalties &amp; Bonds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Royalty Agreements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reators sell all or a portion of the royalty streams from their works for upfront cash payments.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7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7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7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Escrow Dapp for Private Smart Contract Transactions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34300" y="1135325"/>
            <a:ext cx="8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476575" y="1017100"/>
            <a:ext cx="8112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Trustlessly</a:t>
            </a:r>
            <a:r>
              <a:rPr lang="en" sz="1850"/>
              <a:t> </a:t>
            </a:r>
            <a:r>
              <a:rPr lang="en" sz="1600"/>
              <a:t>exchange privately owned smart contracts for fixed or lump sum payments.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Liquidity for builders and creators.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New opportunities for investors.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Eliminate investment banker and legal fees (see Twitter </a:t>
            </a:r>
            <a:r>
              <a:rPr lang="en" sz="1600"/>
              <a:t>acquisition</a:t>
            </a:r>
            <a:r>
              <a:rPr lang="en" sz="1600"/>
              <a:t>).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Reduce transaction closing times.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8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8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8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Demo</a:t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pic>
        <p:nvPicPr>
          <p:cNvPr descr="Contract Transfer For Dapp Camp" id="144" name="Google Shape;144;p28" title="Demo Of Escrow Contrac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525" y="102698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9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9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9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9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Roadmap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44825" y="1064725"/>
            <a:ext cx="7583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ifferent types of smart contracts beyond OpenZeppelin’s Ownable.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Multisignature and smart contract wallets.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Marketplace of buyers and sellers.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Monetize transactions.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Deploy to Ethereum Mainnet!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0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0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0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0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Resources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44825" y="1064725"/>
            <a:ext cx="743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Whitepaper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GitHub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31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1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1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1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Contact </a:t>
            </a:r>
            <a:r>
              <a:rPr lang="en" sz="1850"/>
              <a:t>Team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75" y="1708850"/>
            <a:ext cx="1553925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274" y="1707000"/>
            <a:ext cx="1553925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1175" y="1708850"/>
            <a:ext cx="1553925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4075" y="1707000"/>
            <a:ext cx="1553925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36975" y="1708850"/>
            <a:ext cx="1553925" cy="15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511401" y="1049150"/>
            <a:ext cx="164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Thomas Hepner</a:t>
            </a:r>
            <a:endParaRPr b="1" sz="1600"/>
          </a:p>
        </p:txBody>
      </p:sp>
      <p:sp>
        <p:nvSpPr>
          <p:cNvPr id="186" name="Google Shape;186;p31"/>
          <p:cNvSpPr txBox="1"/>
          <p:nvPr/>
        </p:nvSpPr>
        <p:spPr>
          <a:xfrm>
            <a:off x="2111601" y="1049150"/>
            <a:ext cx="164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Shreya Radesh</a:t>
            </a:r>
            <a:endParaRPr b="1" sz="1600"/>
          </a:p>
        </p:txBody>
      </p:sp>
      <p:sp>
        <p:nvSpPr>
          <p:cNvPr id="187" name="Google Shape;187;p31"/>
          <p:cNvSpPr txBox="1"/>
          <p:nvPr/>
        </p:nvSpPr>
        <p:spPr>
          <a:xfrm>
            <a:off x="3711801" y="1277750"/>
            <a:ext cx="164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Erik Hanchett</a:t>
            </a:r>
            <a:endParaRPr b="1" sz="1600"/>
          </a:p>
        </p:txBody>
      </p:sp>
      <p:sp>
        <p:nvSpPr>
          <p:cNvPr id="188" name="Google Shape;188;p31"/>
          <p:cNvSpPr txBox="1"/>
          <p:nvPr/>
        </p:nvSpPr>
        <p:spPr>
          <a:xfrm>
            <a:off x="5312001" y="1277750"/>
            <a:ext cx="164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Kahaan Patel</a:t>
            </a:r>
            <a:endParaRPr b="1" sz="1600"/>
          </a:p>
        </p:txBody>
      </p:sp>
      <p:sp>
        <p:nvSpPr>
          <p:cNvPr id="189" name="Google Shape;189;p31"/>
          <p:cNvSpPr txBox="1"/>
          <p:nvPr/>
        </p:nvSpPr>
        <p:spPr>
          <a:xfrm>
            <a:off x="6912201" y="1277750"/>
            <a:ext cx="164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Jason Shi</a:t>
            </a:r>
            <a:endParaRPr b="1" sz="1600"/>
          </a:p>
        </p:txBody>
      </p:sp>
      <p:pic>
        <p:nvPicPr>
          <p:cNvPr id="190" name="Google Shape;190;p31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325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40426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>
            <a:hlinkClick r:id="rId14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62164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>
            <a:hlinkClick r:id="rId15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0675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>
            <a:hlinkClick r:id="rId16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68776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>
            <a:hlinkClick r:id="rId17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68825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>
            <a:hlinkClick r:id="rId18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6926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>
            <a:hlinkClick r:id="rId19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33064" y="3416700"/>
            <a:ext cx="406149" cy="3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2"/>
          <p:cNvCxnSpPr/>
          <p:nvPr/>
        </p:nvCxnSpPr>
        <p:spPr>
          <a:xfrm flipH="1" rot="10800000">
            <a:off x="436650" y="8219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2"/>
          <p:cNvCxnSpPr/>
          <p:nvPr/>
        </p:nvCxnSpPr>
        <p:spPr>
          <a:xfrm flipH="1" rot="10800000">
            <a:off x="436650" y="4612325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2"/>
          <p:cNvCxnSpPr/>
          <p:nvPr/>
        </p:nvCxnSpPr>
        <p:spPr>
          <a:xfrm flipH="1" rot="10800000">
            <a:off x="436650" y="4965300"/>
            <a:ext cx="8238600" cy="3300"/>
          </a:xfrm>
          <a:prstGeom prst="straightConnector1">
            <a:avLst/>
          </a:prstGeom>
          <a:noFill/>
          <a:ln cap="flat" cmpd="sng" w="9525">
            <a:solidFill>
              <a:srgbClr val="FF0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/>
        </p:nvSpPr>
        <p:spPr>
          <a:xfrm>
            <a:off x="420875" y="401150"/>
            <a:ext cx="794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50"/>
              <a:t>Origin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650" y="762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420875" y="4612325"/>
            <a:ext cx="60213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0037"/>
                </a:solidFill>
                <a:latin typeface="Fjord One"/>
                <a:ea typeface="Fjord One"/>
                <a:cs typeface="Fjord One"/>
                <a:sym typeface="Fjord One"/>
              </a:rPr>
              <a:t>Trustless Escrow for Smart Contracts</a:t>
            </a:r>
            <a:endParaRPr sz="1400">
              <a:solidFill>
                <a:srgbClr val="FF0037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50" y="910225"/>
            <a:ext cx="4169374" cy="361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4789725" y="910225"/>
            <a:ext cx="3635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>
                <a:solidFill>
                  <a:srgbClr val="212121"/>
                </a:solidFill>
              </a:rPr>
              <a:t>$DATA is a decentralized ETF on Ethereum.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Simple, 1-click exposure to 8 tokens.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>
                <a:solidFill>
                  <a:srgbClr val="212121"/>
                </a:solidFill>
              </a:rPr>
              <a:t>Manager earns 95 bps annual streaming fee.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b="1" lang="en">
                <a:solidFill>
                  <a:srgbClr val="212121"/>
                </a:solidFill>
              </a:rPr>
              <a:t>How to sell rights to recurring revenue stream and transfer </a:t>
            </a:r>
            <a:r>
              <a:rPr b="1" lang="en">
                <a:solidFill>
                  <a:srgbClr val="212121"/>
                </a:solidFill>
              </a:rPr>
              <a:t>ownership?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