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0" r:id="rId1"/>
  </p:sldMasterIdLst>
  <p:notesMasterIdLst>
    <p:notesMasterId r:id="rId17"/>
  </p:notesMasterIdLst>
  <p:sldIdLst>
    <p:sldId id="257" r:id="rId2"/>
    <p:sldId id="258" r:id="rId3"/>
    <p:sldId id="259" r:id="rId4"/>
    <p:sldId id="260" r:id="rId5"/>
    <p:sldId id="262" r:id="rId6"/>
    <p:sldId id="268" r:id="rId7"/>
    <p:sldId id="261" r:id="rId8"/>
    <p:sldId id="269" r:id="rId9"/>
    <p:sldId id="270" r:id="rId10"/>
    <p:sldId id="271" r:id="rId11"/>
    <p:sldId id="272" r:id="rId12"/>
    <p:sldId id="265" r:id="rId13"/>
    <p:sldId id="266" r:id="rId14"/>
    <p:sldId id="273" r:id="rId15"/>
    <p:sldId id="267" r:id="rId16"/>
  </p:sldIdLst>
  <p:sldSz cx="9144000" cy="5143500" type="screen16x9"/>
  <p:notesSz cx="6858000" cy="9144000"/>
  <p:embeddedFontLst>
    <p:embeddedFont>
      <p:font typeface="Garamond" panose="02020404030301010803" pitchFamily="18"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4C7B"/>
    <a:srgbClr val="48B7D9"/>
    <a:srgbClr val="3A8C4D"/>
    <a:srgbClr val="E7ED26"/>
    <a:srgbClr val="E6EB59"/>
    <a:srgbClr val="9791B3"/>
    <a:srgbClr val="79709C"/>
    <a:srgbClr val="7467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F0781-929D-0F61-6CFA-F5D773840D4B}" v="56" dt="2022-10-19T00:28:22.522"/>
    <p1510:client id="{255C8456-AD68-875B-A6C7-024FFC0C9106}" v="105" dt="2022-10-18T23:09:09.141"/>
    <p1510:client id="{4491F39A-7EF2-536E-6CE6-AEDE6E5F4346}" v="753" dt="2022-10-19T01:42:46.189"/>
    <p1510:client id="{81269C82-2F98-4B5C-CC1D-9C2F094B583B}" v="23" dt="2022-10-18T21:31:50.710"/>
    <p1510:client id="{8286B24D-8DDA-7145-B504-2E5671B20772}" v="236" dt="2022-10-19T02:37:39.607"/>
    <p1510:client id="{D7C66DC9-C8CF-069B-BA47-577572A5CE8F}" v="108" dt="2022-10-19T02:35:40.664"/>
    <p1510:client id="{E0BF9289-880C-C22E-4B21-878A8D1D9518}" v="5" dt="2022-10-18T21:34:43.094"/>
  </p1510:revLst>
</p1510:revInfo>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C4270-099C-DA4A-977F-4A412C595794}" type="doc">
      <dgm:prSet loTypeId="urn:microsoft.com/office/officeart/2009/layout/CircleArrowProcess" loCatId="list" qsTypeId="urn:microsoft.com/office/officeart/2005/8/quickstyle/simple5" qsCatId="simple" csTypeId="urn:microsoft.com/office/officeart/2005/8/colors/accent1_2" csCatId="accent1" phldr="1"/>
      <dgm:spPr/>
      <dgm:t>
        <a:bodyPr/>
        <a:lstStyle/>
        <a:p>
          <a:endParaRPr lang="en-US"/>
        </a:p>
      </dgm:t>
    </dgm:pt>
    <dgm:pt modelId="{5CC32C8D-AE2F-D441-9EFD-FB8DDC7D2249}">
      <dgm:prSet/>
      <dgm:spPr/>
      <dgm:t>
        <a:bodyPr/>
        <a:lstStyle/>
        <a:p>
          <a:r>
            <a:rPr lang="en-US" b="1" i="0"/>
            <a:t>Data Science Job Hunt</a:t>
          </a:r>
          <a:endParaRPr lang="en-US"/>
        </a:p>
      </dgm:t>
    </dgm:pt>
    <dgm:pt modelId="{BC8305BA-BF0F-C646-A30D-FA3239CF5A2B}" type="parTrans" cxnId="{F9BC6B14-22DB-2342-87BB-C50C8CAEFC6F}">
      <dgm:prSet/>
      <dgm:spPr/>
      <dgm:t>
        <a:bodyPr/>
        <a:lstStyle/>
        <a:p>
          <a:endParaRPr lang="en-US"/>
        </a:p>
      </dgm:t>
    </dgm:pt>
    <dgm:pt modelId="{AF9FEA0D-D907-FF47-8A30-BE1FBEF115D9}" type="sibTrans" cxnId="{F9BC6B14-22DB-2342-87BB-C50C8CAEFC6F}">
      <dgm:prSet/>
      <dgm:spPr/>
      <dgm:t>
        <a:bodyPr/>
        <a:lstStyle/>
        <a:p>
          <a:endParaRPr lang="en-US"/>
        </a:p>
      </dgm:t>
    </dgm:pt>
    <dgm:pt modelId="{9A368A49-4437-2F41-A6A2-E1AE1BCB55D3}" type="pres">
      <dgm:prSet presAssocID="{53BC4270-099C-DA4A-977F-4A412C595794}" presName="Name0" presStyleCnt="0">
        <dgm:presLayoutVars>
          <dgm:chMax val="7"/>
          <dgm:chPref val="7"/>
          <dgm:dir/>
          <dgm:animLvl val="lvl"/>
        </dgm:presLayoutVars>
      </dgm:prSet>
      <dgm:spPr/>
    </dgm:pt>
    <dgm:pt modelId="{36ECE787-9DCE-3F49-8ECB-86973554836E}" type="pres">
      <dgm:prSet presAssocID="{5CC32C8D-AE2F-D441-9EFD-FB8DDC7D2249}" presName="Accent1" presStyleCnt="0"/>
      <dgm:spPr/>
    </dgm:pt>
    <dgm:pt modelId="{098FC0E3-4DC5-8248-8BDE-5C5C9DE78E82}" type="pres">
      <dgm:prSet presAssocID="{5CC32C8D-AE2F-D441-9EFD-FB8DDC7D2249}" presName="Accent" presStyleLbl="node1" presStyleIdx="0" presStyleCnt="1"/>
      <dgm:spPr/>
    </dgm:pt>
    <dgm:pt modelId="{DACF2A51-B9A4-DB44-BD1E-F26546D5CF11}" type="pres">
      <dgm:prSet presAssocID="{5CC32C8D-AE2F-D441-9EFD-FB8DDC7D2249}" presName="Parent1" presStyleLbl="revTx" presStyleIdx="0" presStyleCnt="1" custScaleX="114121">
        <dgm:presLayoutVars>
          <dgm:chMax val="1"/>
          <dgm:chPref val="1"/>
          <dgm:bulletEnabled val="1"/>
        </dgm:presLayoutVars>
      </dgm:prSet>
      <dgm:spPr/>
    </dgm:pt>
  </dgm:ptLst>
  <dgm:cxnLst>
    <dgm:cxn modelId="{F9BC6B14-22DB-2342-87BB-C50C8CAEFC6F}" srcId="{53BC4270-099C-DA4A-977F-4A412C595794}" destId="{5CC32C8D-AE2F-D441-9EFD-FB8DDC7D2249}" srcOrd="0" destOrd="0" parTransId="{BC8305BA-BF0F-C646-A30D-FA3239CF5A2B}" sibTransId="{AF9FEA0D-D907-FF47-8A30-BE1FBEF115D9}"/>
    <dgm:cxn modelId="{32FA733F-3BAB-284B-88E4-E70FC39EE010}" type="presOf" srcId="{5CC32C8D-AE2F-D441-9EFD-FB8DDC7D2249}" destId="{DACF2A51-B9A4-DB44-BD1E-F26546D5CF11}" srcOrd="0" destOrd="0" presId="urn:microsoft.com/office/officeart/2009/layout/CircleArrowProcess"/>
    <dgm:cxn modelId="{768A234C-13BB-2D48-B504-966280DF47F1}" type="presOf" srcId="{53BC4270-099C-DA4A-977F-4A412C595794}" destId="{9A368A49-4437-2F41-A6A2-E1AE1BCB55D3}" srcOrd="0" destOrd="0" presId="urn:microsoft.com/office/officeart/2009/layout/CircleArrowProcess"/>
    <dgm:cxn modelId="{F50EB37C-FB85-174C-BC66-4094CE377CAA}" type="presParOf" srcId="{9A368A49-4437-2F41-A6A2-E1AE1BCB55D3}" destId="{36ECE787-9DCE-3F49-8ECB-86973554836E}" srcOrd="0" destOrd="0" presId="urn:microsoft.com/office/officeart/2009/layout/CircleArrowProcess"/>
    <dgm:cxn modelId="{D1BDC468-E9B7-1544-86FC-3325B024A4B2}" type="presParOf" srcId="{36ECE787-9DCE-3F49-8ECB-86973554836E}" destId="{098FC0E3-4DC5-8248-8BDE-5C5C9DE78E82}" srcOrd="0" destOrd="0" presId="urn:microsoft.com/office/officeart/2009/layout/CircleArrowProcess"/>
    <dgm:cxn modelId="{A98141A8-ACB0-BD45-81E9-5E8EA3D429E6}" type="presParOf" srcId="{9A368A49-4437-2F41-A6A2-E1AE1BCB55D3}" destId="{DACF2A51-B9A4-DB44-BD1E-F26546D5CF11}" srcOrd="1"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F6AF1-568F-4718-86CF-89FD65EC75B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B2B82D5-1928-4A63-BBCD-1B7779780292}">
      <dgm:prSet/>
      <dgm:spPr/>
      <dgm:t>
        <a:bodyPr/>
        <a:lstStyle/>
        <a:p>
          <a:pPr>
            <a:lnSpc>
              <a:spcPct val="100000"/>
            </a:lnSpc>
          </a:pPr>
          <a:r>
            <a:rPr lang="en-US" b="0">
              <a:latin typeface="-apple-system"/>
              <a:ea typeface="Roboto"/>
              <a:cs typeface="Roboto"/>
            </a:rPr>
            <a:t>This phase is to determine the business objective and requirements.</a:t>
          </a:r>
        </a:p>
      </dgm:t>
    </dgm:pt>
    <dgm:pt modelId="{7097971E-100F-450C-BA0C-5DA6F07BEEED}" type="parTrans" cxnId="{F5F8F47E-CEE4-49F3-9AC3-0BDE6C4D71A5}">
      <dgm:prSet/>
      <dgm:spPr/>
      <dgm:t>
        <a:bodyPr/>
        <a:lstStyle/>
        <a:p>
          <a:endParaRPr lang="en-US"/>
        </a:p>
      </dgm:t>
    </dgm:pt>
    <dgm:pt modelId="{BB9C7F88-818C-43F1-A536-527634889220}" type="sibTrans" cxnId="{F5F8F47E-CEE4-49F3-9AC3-0BDE6C4D71A5}">
      <dgm:prSet/>
      <dgm:spPr/>
      <dgm:t>
        <a:bodyPr/>
        <a:lstStyle/>
        <a:p>
          <a:endParaRPr lang="en-US"/>
        </a:p>
      </dgm:t>
    </dgm:pt>
    <dgm:pt modelId="{92FA767B-30ED-46F1-B474-F3FC25DF231A}">
      <dgm:prSet/>
      <dgm:spPr/>
      <dgm:t>
        <a:bodyPr/>
        <a:lstStyle/>
        <a:p>
          <a:pPr>
            <a:lnSpc>
              <a:spcPct val="100000"/>
            </a:lnSpc>
          </a:pPr>
          <a:r>
            <a:rPr lang="en-US" b="0">
              <a:latin typeface="-apple-system"/>
              <a:ea typeface="Roboto"/>
              <a:cs typeface="Roboto"/>
            </a:rPr>
            <a:t>Our business objective is to provide a platform for Data Science job seekers to delve deeper into the US job market and determine the companies where they would have a higher job satisfaction. </a:t>
          </a:r>
        </a:p>
      </dgm:t>
    </dgm:pt>
    <dgm:pt modelId="{7726E15A-8ED1-4293-B953-8C1D5C1D7FB0}" type="parTrans" cxnId="{DD26281E-EE90-4899-9BC5-3738FC061D31}">
      <dgm:prSet/>
      <dgm:spPr/>
      <dgm:t>
        <a:bodyPr/>
        <a:lstStyle/>
        <a:p>
          <a:endParaRPr lang="en-US"/>
        </a:p>
      </dgm:t>
    </dgm:pt>
    <dgm:pt modelId="{BBA74B86-275E-41B9-87EB-9097570DC9A1}" type="sibTrans" cxnId="{DD26281E-EE90-4899-9BC5-3738FC061D31}">
      <dgm:prSet/>
      <dgm:spPr/>
      <dgm:t>
        <a:bodyPr/>
        <a:lstStyle/>
        <a:p>
          <a:endParaRPr lang="en-US"/>
        </a:p>
      </dgm:t>
    </dgm:pt>
    <dgm:pt modelId="{4929B5B8-2894-4759-9A83-4F3437A1A852}" type="pres">
      <dgm:prSet presAssocID="{E37F6AF1-568F-4718-86CF-89FD65EC75B8}" presName="root" presStyleCnt="0">
        <dgm:presLayoutVars>
          <dgm:dir/>
          <dgm:resizeHandles val="exact"/>
        </dgm:presLayoutVars>
      </dgm:prSet>
      <dgm:spPr/>
    </dgm:pt>
    <dgm:pt modelId="{8F0BC96E-6F76-4C58-B5F7-50D3F8D0A956}" type="pres">
      <dgm:prSet presAssocID="{2B2B82D5-1928-4A63-BBCD-1B7779780292}" presName="compNode" presStyleCnt="0"/>
      <dgm:spPr/>
    </dgm:pt>
    <dgm:pt modelId="{9B54FC9D-4986-4509-A321-DD1AF05CCEA6}" type="pres">
      <dgm:prSet presAssocID="{2B2B82D5-1928-4A63-BBCD-1B7779780292}" presName="bgRect" presStyleLbl="bgShp" presStyleIdx="0" presStyleCnt="2"/>
      <dgm:spPr/>
    </dgm:pt>
    <dgm:pt modelId="{56D7BABC-2522-46B6-BAC5-190B8B45135D}" type="pres">
      <dgm:prSet presAssocID="{2B2B82D5-1928-4A63-BBCD-1B77797802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0CBB1ED-5982-4504-A156-941701CECD65}" type="pres">
      <dgm:prSet presAssocID="{2B2B82D5-1928-4A63-BBCD-1B7779780292}" presName="spaceRect" presStyleCnt="0"/>
      <dgm:spPr/>
    </dgm:pt>
    <dgm:pt modelId="{26C13CE8-020A-4A2D-AD3C-71D87EA3E72A}" type="pres">
      <dgm:prSet presAssocID="{2B2B82D5-1928-4A63-BBCD-1B7779780292}" presName="parTx" presStyleLbl="revTx" presStyleIdx="0" presStyleCnt="2">
        <dgm:presLayoutVars>
          <dgm:chMax val="0"/>
          <dgm:chPref val="0"/>
        </dgm:presLayoutVars>
      </dgm:prSet>
      <dgm:spPr/>
    </dgm:pt>
    <dgm:pt modelId="{E78E2973-3D38-43B9-B045-A1A99848FD67}" type="pres">
      <dgm:prSet presAssocID="{BB9C7F88-818C-43F1-A536-527634889220}" presName="sibTrans" presStyleCnt="0"/>
      <dgm:spPr/>
    </dgm:pt>
    <dgm:pt modelId="{20F81519-0410-4CCD-A859-902C77B99E69}" type="pres">
      <dgm:prSet presAssocID="{92FA767B-30ED-46F1-B474-F3FC25DF231A}" presName="compNode" presStyleCnt="0"/>
      <dgm:spPr/>
    </dgm:pt>
    <dgm:pt modelId="{4764D8E4-E3F1-47D4-B972-01ED2B0DF228}" type="pres">
      <dgm:prSet presAssocID="{92FA767B-30ED-46F1-B474-F3FC25DF231A}" presName="bgRect" presStyleLbl="bgShp" presStyleIdx="1" presStyleCnt="2"/>
      <dgm:spPr/>
    </dgm:pt>
    <dgm:pt modelId="{A543A260-35D3-494B-A161-916A4606C2E8}" type="pres">
      <dgm:prSet presAssocID="{92FA767B-30ED-46F1-B474-F3FC25DF23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DC72871-9B44-4E99-92ED-F5CFA527B219}" type="pres">
      <dgm:prSet presAssocID="{92FA767B-30ED-46F1-B474-F3FC25DF231A}" presName="spaceRect" presStyleCnt="0"/>
      <dgm:spPr/>
    </dgm:pt>
    <dgm:pt modelId="{E5FAC686-5A52-4067-9CEA-DACFC4B89790}" type="pres">
      <dgm:prSet presAssocID="{92FA767B-30ED-46F1-B474-F3FC25DF231A}" presName="parTx" presStyleLbl="revTx" presStyleIdx="1" presStyleCnt="2">
        <dgm:presLayoutVars>
          <dgm:chMax val="0"/>
          <dgm:chPref val="0"/>
        </dgm:presLayoutVars>
      </dgm:prSet>
      <dgm:spPr/>
    </dgm:pt>
  </dgm:ptLst>
  <dgm:cxnLst>
    <dgm:cxn modelId="{DD26281E-EE90-4899-9BC5-3738FC061D31}" srcId="{E37F6AF1-568F-4718-86CF-89FD65EC75B8}" destId="{92FA767B-30ED-46F1-B474-F3FC25DF231A}" srcOrd="1" destOrd="0" parTransId="{7726E15A-8ED1-4293-B953-8C1D5C1D7FB0}" sibTransId="{BBA74B86-275E-41B9-87EB-9097570DC9A1}"/>
    <dgm:cxn modelId="{16E7166E-9978-4D47-ADBB-709B0C032D5A}" type="presOf" srcId="{2B2B82D5-1928-4A63-BBCD-1B7779780292}" destId="{26C13CE8-020A-4A2D-AD3C-71D87EA3E72A}" srcOrd="0" destOrd="0" presId="urn:microsoft.com/office/officeart/2018/2/layout/IconVerticalSolidList"/>
    <dgm:cxn modelId="{F5F8F47E-CEE4-49F3-9AC3-0BDE6C4D71A5}" srcId="{E37F6AF1-568F-4718-86CF-89FD65EC75B8}" destId="{2B2B82D5-1928-4A63-BBCD-1B7779780292}" srcOrd="0" destOrd="0" parTransId="{7097971E-100F-450C-BA0C-5DA6F07BEEED}" sibTransId="{BB9C7F88-818C-43F1-A536-527634889220}"/>
    <dgm:cxn modelId="{F6D430A8-1670-4EAE-ACEC-A5E786EB15F6}" type="presOf" srcId="{92FA767B-30ED-46F1-B474-F3FC25DF231A}" destId="{E5FAC686-5A52-4067-9CEA-DACFC4B89790}" srcOrd="0" destOrd="0" presId="urn:microsoft.com/office/officeart/2018/2/layout/IconVerticalSolidList"/>
    <dgm:cxn modelId="{87C1D6C1-611E-4D17-950B-AB4FA26A9202}" type="presOf" srcId="{E37F6AF1-568F-4718-86CF-89FD65EC75B8}" destId="{4929B5B8-2894-4759-9A83-4F3437A1A852}" srcOrd="0" destOrd="0" presId="urn:microsoft.com/office/officeart/2018/2/layout/IconVerticalSolidList"/>
    <dgm:cxn modelId="{98D55EDB-9347-4AD8-95CA-A05B41E8FAAA}" type="presParOf" srcId="{4929B5B8-2894-4759-9A83-4F3437A1A852}" destId="{8F0BC96E-6F76-4C58-B5F7-50D3F8D0A956}" srcOrd="0" destOrd="0" presId="urn:microsoft.com/office/officeart/2018/2/layout/IconVerticalSolidList"/>
    <dgm:cxn modelId="{22B23A5D-49EA-4892-B6AB-8F060B261360}" type="presParOf" srcId="{8F0BC96E-6F76-4C58-B5F7-50D3F8D0A956}" destId="{9B54FC9D-4986-4509-A321-DD1AF05CCEA6}" srcOrd="0" destOrd="0" presId="urn:microsoft.com/office/officeart/2018/2/layout/IconVerticalSolidList"/>
    <dgm:cxn modelId="{4D90412A-8010-482C-B340-61331525452B}" type="presParOf" srcId="{8F0BC96E-6F76-4C58-B5F7-50D3F8D0A956}" destId="{56D7BABC-2522-46B6-BAC5-190B8B45135D}" srcOrd="1" destOrd="0" presId="urn:microsoft.com/office/officeart/2018/2/layout/IconVerticalSolidList"/>
    <dgm:cxn modelId="{F4C2EE60-10C8-4092-9A63-6FAD6ACF0D2F}" type="presParOf" srcId="{8F0BC96E-6F76-4C58-B5F7-50D3F8D0A956}" destId="{00CBB1ED-5982-4504-A156-941701CECD65}" srcOrd="2" destOrd="0" presId="urn:microsoft.com/office/officeart/2018/2/layout/IconVerticalSolidList"/>
    <dgm:cxn modelId="{1AFD6614-ECCE-48B1-B001-EFFCE432B02F}" type="presParOf" srcId="{8F0BC96E-6F76-4C58-B5F7-50D3F8D0A956}" destId="{26C13CE8-020A-4A2D-AD3C-71D87EA3E72A}" srcOrd="3" destOrd="0" presId="urn:microsoft.com/office/officeart/2018/2/layout/IconVerticalSolidList"/>
    <dgm:cxn modelId="{CDE5A503-F9F0-4EF3-BACB-6C321F5E34F2}" type="presParOf" srcId="{4929B5B8-2894-4759-9A83-4F3437A1A852}" destId="{E78E2973-3D38-43B9-B045-A1A99848FD67}" srcOrd="1" destOrd="0" presId="urn:microsoft.com/office/officeart/2018/2/layout/IconVerticalSolidList"/>
    <dgm:cxn modelId="{917FF599-32F1-47FC-8C43-3F680EE4C2F3}" type="presParOf" srcId="{4929B5B8-2894-4759-9A83-4F3437A1A852}" destId="{20F81519-0410-4CCD-A859-902C77B99E69}" srcOrd="2" destOrd="0" presId="urn:microsoft.com/office/officeart/2018/2/layout/IconVerticalSolidList"/>
    <dgm:cxn modelId="{0950F22C-6236-490F-9034-F0D1A6F0A4CC}" type="presParOf" srcId="{20F81519-0410-4CCD-A859-902C77B99E69}" destId="{4764D8E4-E3F1-47D4-B972-01ED2B0DF228}" srcOrd="0" destOrd="0" presId="urn:microsoft.com/office/officeart/2018/2/layout/IconVerticalSolidList"/>
    <dgm:cxn modelId="{0E28E17C-87F7-4FA7-ACE5-73D3E987E4E6}" type="presParOf" srcId="{20F81519-0410-4CCD-A859-902C77B99E69}" destId="{A543A260-35D3-494B-A161-916A4606C2E8}" srcOrd="1" destOrd="0" presId="urn:microsoft.com/office/officeart/2018/2/layout/IconVerticalSolidList"/>
    <dgm:cxn modelId="{BC3A5E07-8EA7-46E1-A2F8-762005781F6E}" type="presParOf" srcId="{20F81519-0410-4CCD-A859-902C77B99E69}" destId="{4DC72871-9B44-4E99-92ED-F5CFA527B219}" srcOrd="2" destOrd="0" presId="urn:microsoft.com/office/officeart/2018/2/layout/IconVerticalSolidList"/>
    <dgm:cxn modelId="{42A786A9-73AF-4DB5-92F6-FE5E0B11D778}" type="presParOf" srcId="{20F81519-0410-4CCD-A859-902C77B99E69}" destId="{E5FAC686-5A52-4067-9CEA-DACFC4B8979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C595C-4A66-4202-A794-29CA726031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EEB4BD0-184C-41E1-A92C-CD26755067D8}">
      <dgm:prSet/>
      <dgm:spPr/>
      <dgm:t>
        <a:bodyPr/>
        <a:lstStyle/>
        <a:p>
          <a:pPr>
            <a:lnSpc>
              <a:spcPct val="100000"/>
            </a:lnSpc>
          </a:pPr>
          <a:r>
            <a:rPr lang="en-US" b="0">
              <a:latin typeface="-apple-system"/>
              <a:ea typeface="Roboto"/>
              <a:cs typeface="Roboto"/>
            </a:rPr>
            <a:t>In this phase, we identify, collect, and analyze the data sets that can help us accomplish our project goals.</a:t>
          </a:r>
        </a:p>
      </dgm:t>
    </dgm:pt>
    <dgm:pt modelId="{665209B1-5F55-4D98-9E4E-F527371D919A}" type="parTrans" cxnId="{691EC532-705E-4872-BBAB-A7F59B087B42}">
      <dgm:prSet/>
      <dgm:spPr/>
      <dgm:t>
        <a:bodyPr/>
        <a:lstStyle/>
        <a:p>
          <a:endParaRPr lang="en-US"/>
        </a:p>
      </dgm:t>
    </dgm:pt>
    <dgm:pt modelId="{63CC0B38-E671-4F45-84DA-0E5214C6EF3B}" type="sibTrans" cxnId="{691EC532-705E-4872-BBAB-A7F59B087B42}">
      <dgm:prSet/>
      <dgm:spPr/>
      <dgm:t>
        <a:bodyPr/>
        <a:lstStyle/>
        <a:p>
          <a:endParaRPr lang="en-US"/>
        </a:p>
      </dgm:t>
    </dgm:pt>
    <dgm:pt modelId="{6E7AFCEE-066E-42FF-8D9F-342D157ABE2C}">
      <dgm:prSet/>
      <dgm:spPr/>
      <dgm:t>
        <a:bodyPr/>
        <a:lstStyle/>
        <a:p>
          <a:pPr rtl="0">
            <a:lnSpc>
              <a:spcPct val="100000"/>
            </a:lnSpc>
          </a:pPr>
          <a:r>
            <a:rPr lang="en-US" b="0">
              <a:latin typeface="-apple-system"/>
              <a:ea typeface="Roboto"/>
              <a:cs typeface="Roboto"/>
            </a:rPr>
            <a:t>Two datasets : First one contains Data Science job details (The dataset is scraped from the Glassdoor website) and another data set has HR data collection of employees with satisfaction level.  </a:t>
          </a:r>
        </a:p>
      </dgm:t>
    </dgm:pt>
    <dgm:pt modelId="{4B4389EB-ED33-4A88-8A44-4F55DE3165AD}" type="parTrans" cxnId="{33CD1732-F700-41F5-83BD-0F2BF90E634E}">
      <dgm:prSet/>
      <dgm:spPr/>
      <dgm:t>
        <a:bodyPr/>
        <a:lstStyle/>
        <a:p>
          <a:endParaRPr lang="en-US"/>
        </a:p>
      </dgm:t>
    </dgm:pt>
    <dgm:pt modelId="{566C3B0D-EA63-4BB9-9497-3751D116035E}" type="sibTrans" cxnId="{33CD1732-F700-41F5-83BD-0F2BF90E634E}">
      <dgm:prSet/>
      <dgm:spPr/>
      <dgm:t>
        <a:bodyPr/>
        <a:lstStyle/>
        <a:p>
          <a:endParaRPr lang="en-US"/>
        </a:p>
      </dgm:t>
    </dgm:pt>
    <dgm:pt modelId="{0C783619-8A50-4D6B-8295-108EF9CDEC43}">
      <dgm:prSet/>
      <dgm:spPr/>
      <dgm:t>
        <a:bodyPr/>
        <a:lstStyle/>
        <a:p>
          <a:pPr rtl="0">
            <a:lnSpc>
              <a:spcPct val="100000"/>
            </a:lnSpc>
          </a:pPr>
          <a:r>
            <a:rPr lang="en-US" b="0">
              <a:latin typeface="-apple-system"/>
              <a:ea typeface="Roboto"/>
              <a:cs typeface="Roboto"/>
            </a:rPr>
            <a:t>Both datasets will be acquired from Kaggle.</a:t>
          </a:r>
        </a:p>
      </dgm:t>
    </dgm:pt>
    <dgm:pt modelId="{5F00DB47-0F65-480F-8085-E026DB9890F6}" type="parTrans" cxnId="{E4F6C3F3-2BD1-401D-AC0D-C1C91274FCBF}">
      <dgm:prSet/>
      <dgm:spPr/>
      <dgm:t>
        <a:bodyPr/>
        <a:lstStyle/>
        <a:p>
          <a:endParaRPr lang="en-US"/>
        </a:p>
      </dgm:t>
    </dgm:pt>
    <dgm:pt modelId="{5D2F8419-1422-4493-BEBC-0A85ED23F644}" type="sibTrans" cxnId="{E4F6C3F3-2BD1-401D-AC0D-C1C91274FCBF}">
      <dgm:prSet/>
      <dgm:spPr/>
      <dgm:t>
        <a:bodyPr/>
        <a:lstStyle/>
        <a:p>
          <a:endParaRPr lang="en-US"/>
        </a:p>
      </dgm:t>
    </dgm:pt>
    <dgm:pt modelId="{2BE77E06-6A0A-4EA6-A32C-2204E43CA9F9}" type="pres">
      <dgm:prSet presAssocID="{D80C595C-4A66-4202-A794-29CA726031C7}" presName="hierChild1" presStyleCnt="0">
        <dgm:presLayoutVars>
          <dgm:chPref val="1"/>
          <dgm:dir/>
          <dgm:animOne val="branch"/>
          <dgm:animLvl val="lvl"/>
          <dgm:resizeHandles/>
        </dgm:presLayoutVars>
      </dgm:prSet>
      <dgm:spPr/>
    </dgm:pt>
    <dgm:pt modelId="{AA07A211-5672-4E6B-8FAA-003CB2CA418B}" type="pres">
      <dgm:prSet presAssocID="{CEEB4BD0-184C-41E1-A92C-CD26755067D8}" presName="hierRoot1" presStyleCnt="0"/>
      <dgm:spPr/>
    </dgm:pt>
    <dgm:pt modelId="{335F789B-F2BE-407E-B94E-A0860DEBF877}" type="pres">
      <dgm:prSet presAssocID="{CEEB4BD0-184C-41E1-A92C-CD26755067D8}" presName="composite" presStyleCnt="0"/>
      <dgm:spPr/>
    </dgm:pt>
    <dgm:pt modelId="{35B67A21-41D1-495A-9D29-D4F45509B99B}" type="pres">
      <dgm:prSet presAssocID="{CEEB4BD0-184C-41E1-A92C-CD26755067D8}" presName="background" presStyleLbl="node0" presStyleIdx="0" presStyleCnt="3"/>
      <dgm:spPr/>
    </dgm:pt>
    <dgm:pt modelId="{F840F404-0F26-4B50-B710-E34BB33232E4}" type="pres">
      <dgm:prSet presAssocID="{CEEB4BD0-184C-41E1-A92C-CD26755067D8}" presName="text" presStyleLbl="fgAcc0" presStyleIdx="0" presStyleCnt="3">
        <dgm:presLayoutVars>
          <dgm:chPref val="3"/>
        </dgm:presLayoutVars>
      </dgm:prSet>
      <dgm:spPr/>
    </dgm:pt>
    <dgm:pt modelId="{7AF87CE4-7B5C-4AC3-9FBF-011E7FCBF697}" type="pres">
      <dgm:prSet presAssocID="{CEEB4BD0-184C-41E1-A92C-CD26755067D8}" presName="hierChild2" presStyleCnt="0"/>
      <dgm:spPr/>
    </dgm:pt>
    <dgm:pt modelId="{CF8D1529-3960-4EE8-9CC7-62260EC01462}" type="pres">
      <dgm:prSet presAssocID="{6E7AFCEE-066E-42FF-8D9F-342D157ABE2C}" presName="hierRoot1" presStyleCnt="0"/>
      <dgm:spPr/>
    </dgm:pt>
    <dgm:pt modelId="{DB2871D9-8A28-4D91-B911-5414309F392A}" type="pres">
      <dgm:prSet presAssocID="{6E7AFCEE-066E-42FF-8D9F-342D157ABE2C}" presName="composite" presStyleCnt="0"/>
      <dgm:spPr/>
    </dgm:pt>
    <dgm:pt modelId="{CF5CF96D-9624-4D53-9CE2-20261AA5FB1F}" type="pres">
      <dgm:prSet presAssocID="{6E7AFCEE-066E-42FF-8D9F-342D157ABE2C}" presName="background" presStyleLbl="node0" presStyleIdx="1" presStyleCnt="3"/>
      <dgm:spPr/>
    </dgm:pt>
    <dgm:pt modelId="{B8E3853E-592B-489C-9ACB-F6ABA21E05DB}" type="pres">
      <dgm:prSet presAssocID="{6E7AFCEE-066E-42FF-8D9F-342D157ABE2C}" presName="text" presStyleLbl="fgAcc0" presStyleIdx="1" presStyleCnt="3">
        <dgm:presLayoutVars>
          <dgm:chPref val="3"/>
        </dgm:presLayoutVars>
      </dgm:prSet>
      <dgm:spPr/>
    </dgm:pt>
    <dgm:pt modelId="{20938170-ECA3-4F1D-A111-97A179A05F11}" type="pres">
      <dgm:prSet presAssocID="{6E7AFCEE-066E-42FF-8D9F-342D157ABE2C}" presName="hierChild2" presStyleCnt="0"/>
      <dgm:spPr/>
    </dgm:pt>
    <dgm:pt modelId="{5696AC47-3BB6-46E6-B839-07F070DDFCF6}" type="pres">
      <dgm:prSet presAssocID="{0C783619-8A50-4D6B-8295-108EF9CDEC43}" presName="hierRoot1" presStyleCnt="0"/>
      <dgm:spPr/>
    </dgm:pt>
    <dgm:pt modelId="{8CEB4795-207A-4B89-8BD2-1D5D14FA5437}" type="pres">
      <dgm:prSet presAssocID="{0C783619-8A50-4D6B-8295-108EF9CDEC43}" presName="composite" presStyleCnt="0"/>
      <dgm:spPr/>
    </dgm:pt>
    <dgm:pt modelId="{2CF448A3-552F-4646-8C60-98F498A4EEC9}" type="pres">
      <dgm:prSet presAssocID="{0C783619-8A50-4D6B-8295-108EF9CDEC43}" presName="background" presStyleLbl="node0" presStyleIdx="2" presStyleCnt="3"/>
      <dgm:spPr/>
    </dgm:pt>
    <dgm:pt modelId="{1D35019E-ABAA-4638-A57D-A906919BC38C}" type="pres">
      <dgm:prSet presAssocID="{0C783619-8A50-4D6B-8295-108EF9CDEC43}" presName="text" presStyleLbl="fgAcc0" presStyleIdx="2" presStyleCnt="3">
        <dgm:presLayoutVars>
          <dgm:chPref val="3"/>
        </dgm:presLayoutVars>
      </dgm:prSet>
      <dgm:spPr/>
    </dgm:pt>
    <dgm:pt modelId="{B12098EF-E448-43AD-AB83-B6CD35802B7A}" type="pres">
      <dgm:prSet presAssocID="{0C783619-8A50-4D6B-8295-108EF9CDEC43}" presName="hierChild2" presStyleCnt="0"/>
      <dgm:spPr/>
    </dgm:pt>
  </dgm:ptLst>
  <dgm:cxnLst>
    <dgm:cxn modelId="{2FEA1F1F-2DA2-B443-8B71-33DCC4EF8ADC}" type="presOf" srcId="{D80C595C-4A66-4202-A794-29CA726031C7}" destId="{2BE77E06-6A0A-4EA6-A32C-2204E43CA9F9}" srcOrd="0" destOrd="0" presId="urn:microsoft.com/office/officeart/2005/8/layout/hierarchy1"/>
    <dgm:cxn modelId="{33CD1732-F700-41F5-83BD-0F2BF90E634E}" srcId="{D80C595C-4A66-4202-A794-29CA726031C7}" destId="{6E7AFCEE-066E-42FF-8D9F-342D157ABE2C}" srcOrd="1" destOrd="0" parTransId="{4B4389EB-ED33-4A88-8A44-4F55DE3165AD}" sibTransId="{566C3B0D-EA63-4BB9-9497-3751D116035E}"/>
    <dgm:cxn modelId="{691EC532-705E-4872-BBAB-A7F59B087B42}" srcId="{D80C595C-4A66-4202-A794-29CA726031C7}" destId="{CEEB4BD0-184C-41E1-A92C-CD26755067D8}" srcOrd="0" destOrd="0" parTransId="{665209B1-5F55-4D98-9E4E-F527371D919A}" sibTransId="{63CC0B38-E671-4F45-84DA-0E5214C6EF3B}"/>
    <dgm:cxn modelId="{36B7E342-1739-BF41-8B6A-2B3C9B9C5B3E}" type="presOf" srcId="{0C783619-8A50-4D6B-8295-108EF9CDEC43}" destId="{1D35019E-ABAA-4638-A57D-A906919BC38C}" srcOrd="0" destOrd="0" presId="urn:microsoft.com/office/officeart/2005/8/layout/hierarchy1"/>
    <dgm:cxn modelId="{1871FA6F-63FD-BE4B-A7A2-014A75CAB600}" type="presOf" srcId="{CEEB4BD0-184C-41E1-A92C-CD26755067D8}" destId="{F840F404-0F26-4B50-B710-E34BB33232E4}" srcOrd="0" destOrd="0" presId="urn:microsoft.com/office/officeart/2005/8/layout/hierarchy1"/>
    <dgm:cxn modelId="{CB18149E-1C4F-3A4F-9DC3-15FDDD27F884}" type="presOf" srcId="{6E7AFCEE-066E-42FF-8D9F-342D157ABE2C}" destId="{B8E3853E-592B-489C-9ACB-F6ABA21E05DB}" srcOrd="0" destOrd="0" presId="urn:microsoft.com/office/officeart/2005/8/layout/hierarchy1"/>
    <dgm:cxn modelId="{E4F6C3F3-2BD1-401D-AC0D-C1C91274FCBF}" srcId="{D80C595C-4A66-4202-A794-29CA726031C7}" destId="{0C783619-8A50-4D6B-8295-108EF9CDEC43}" srcOrd="2" destOrd="0" parTransId="{5F00DB47-0F65-480F-8085-E026DB9890F6}" sibTransId="{5D2F8419-1422-4493-BEBC-0A85ED23F644}"/>
    <dgm:cxn modelId="{369C1958-7B83-5246-878F-EA274C02C33F}" type="presParOf" srcId="{2BE77E06-6A0A-4EA6-A32C-2204E43CA9F9}" destId="{AA07A211-5672-4E6B-8FAA-003CB2CA418B}" srcOrd="0" destOrd="0" presId="urn:microsoft.com/office/officeart/2005/8/layout/hierarchy1"/>
    <dgm:cxn modelId="{7B5924B5-57AD-5142-A9CE-7DAC84B02B8F}" type="presParOf" srcId="{AA07A211-5672-4E6B-8FAA-003CB2CA418B}" destId="{335F789B-F2BE-407E-B94E-A0860DEBF877}" srcOrd="0" destOrd="0" presId="urn:microsoft.com/office/officeart/2005/8/layout/hierarchy1"/>
    <dgm:cxn modelId="{CCB1A16E-2FCE-A74D-BC69-035A4E5FA3DB}" type="presParOf" srcId="{335F789B-F2BE-407E-B94E-A0860DEBF877}" destId="{35B67A21-41D1-495A-9D29-D4F45509B99B}" srcOrd="0" destOrd="0" presId="urn:microsoft.com/office/officeart/2005/8/layout/hierarchy1"/>
    <dgm:cxn modelId="{484E00CD-49E9-EC4E-A639-522B39ED17DA}" type="presParOf" srcId="{335F789B-F2BE-407E-B94E-A0860DEBF877}" destId="{F840F404-0F26-4B50-B710-E34BB33232E4}" srcOrd="1" destOrd="0" presId="urn:microsoft.com/office/officeart/2005/8/layout/hierarchy1"/>
    <dgm:cxn modelId="{76748226-14C9-5346-BC01-60DA4AC0F7BA}" type="presParOf" srcId="{AA07A211-5672-4E6B-8FAA-003CB2CA418B}" destId="{7AF87CE4-7B5C-4AC3-9FBF-011E7FCBF697}" srcOrd="1" destOrd="0" presId="urn:microsoft.com/office/officeart/2005/8/layout/hierarchy1"/>
    <dgm:cxn modelId="{B9C3CACD-EFBF-C548-A6BA-4DDB8B3D69CA}" type="presParOf" srcId="{2BE77E06-6A0A-4EA6-A32C-2204E43CA9F9}" destId="{CF8D1529-3960-4EE8-9CC7-62260EC01462}" srcOrd="1" destOrd="0" presId="urn:microsoft.com/office/officeart/2005/8/layout/hierarchy1"/>
    <dgm:cxn modelId="{452618B1-4D7F-CE48-B68C-3B9378146DEE}" type="presParOf" srcId="{CF8D1529-3960-4EE8-9CC7-62260EC01462}" destId="{DB2871D9-8A28-4D91-B911-5414309F392A}" srcOrd="0" destOrd="0" presId="urn:microsoft.com/office/officeart/2005/8/layout/hierarchy1"/>
    <dgm:cxn modelId="{57C447C5-9792-CC40-8950-655D67A520A7}" type="presParOf" srcId="{DB2871D9-8A28-4D91-B911-5414309F392A}" destId="{CF5CF96D-9624-4D53-9CE2-20261AA5FB1F}" srcOrd="0" destOrd="0" presId="urn:microsoft.com/office/officeart/2005/8/layout/hierarchy1"/>
    <dgm:cxn modelId="{3E3EE047-1A64-EF45-96F5-0C4581FD9E33}" type="presParOf" srcId="{DB2871D9-8A28-4D91-B911-5414309F392A}" destId="{B8E3853E-592B-489C-9ACB-F6ABA21E05DB}" srcOrd="1" destOrd="0" presId="urn:microsoft.com/office/officeart/2005/8/layout/hierarchy1"/>
    <dgm:cxn modelId="{92DD1000-8829-D14E-9603-BCD6A2923191}" type="presParOf" srcId="{CF8D1529-3960-4EE8-9CC7-62260EC01462}" destId="{20938170-ECA3-4F1D-A111-97A179A05F11}" srcOrd="1" destOrd="0" presId="urn:microsoft.com/office/officeart/2005/8/layout/hierarchy1"/>
    <dgm:cxn modelId="{908B3977-F140-444D-88AB-94BC3155D3E9}" type="presParOf" srcId="{2BE77E06-6A0A-4EA6-A32C-2204E43CA9F9}" destId="{5696AC47-3BB6-46E6-B839-07F070DDFCF6}" srcOrd="2" destOrd="0" presId="urn:microsoft.com/office/officeart/2005/8/layout/hierarchy1"/>
    <dgm:cxn modelId="{641F27B8-9C1B-5143-9A52-FBD3E16AA0A4}" type="presParOf" srcId="{5696AC47-3BB6-46E6-B839-07F070DDFCF6}" destId="{8CEB4795-207A-4B89-8BD2-1D5D14FA5437}" srcOrd="0" destOrd="0" presId="urn:microsoft.com/office/officeart/2005/8/layout/hierarchy1"/>
    <dgm:cxn modelId="{85A88A12-3B11-0645-BE41-E4269C2FB8AE}" type="presParOf" srcId="{8CEB4795-207A-4B89-8BD2-1D5D14FA5437}" destId="{2CF448A3-552F-4646-8C60-98F498A4EEC9}" srcOrd="0" destOrd="0" presId="urn:microsoft.com/office/officeart/2005/8/layout/hierarchy1"/>
    <dgm:cxn modelId="{BA9F8791-62E6-DC40-940E-C0A0366297C7}" type="presParOf" srcId="{8CEB4795-207A-4B89-8BD2-1D5D14FA5437}" destId="{1D35019E-ABAA-4638-A57D-A906919BC38C}" srcOrd="1" destOrd="0" presId="urn:microsoft.com/office/officeart/2005/8/layout/hierarchy1"/>
    <dgm:cxn modelId="{3F77DE92-6ED7-9948-8BBE-2117AC198744}" type="presParOf" srcId="{5696AC47-3BB6-46E6-B839-07F070DDFCF6}" destId="{B12098EF-E448-43AD-AB83-B6CD35802B7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529608-D2DD-4ABB-BE0B-016C660BBA6D}"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5F65F170-9370-4D1D-9070-686FC8D7A5D3}">
      <dgm:prSet/>
      <dgm:spPr/>
      <dgm:t>
        <a:bodyPr/>
        <a:lstStyle/>
        <a:p>
          <a:r>
            <a:rPr lang="en-US" b="1"/>
            <a:t>Check for NULL and missing values</a:t>
          </a:r>
          <a:endParaRPr lang="en-US"/>
        </a:p>
      </dgm:t>
    </dgm:pt>
    <dgm:pt modelId="{5ED56766-2890-44C4-B24D-022AC0677FC1}" type="parTrans" cxnId="{E2668C2F-4378-4E43-8D8B-9F53FD08B6DE}">
      <dgm:prSet/>
      <dgm:spPr/>
      <dgm:t>
        <a:bodyPr/>
        <a:lstStyle/>
        <a:p>
          <a:endParaRPr lang="en-US"/>
        </a:p>
      </dgm:t>
    </dgm:pt>
    <dgm:pt modelId="{94996F2B-FF5E-4FB6-B120-69094E86522D}" type="sibTrans" cxnId="{E2668C2F-4378-4E43-8D8B-9F53FD08B6DE}">
      <dgm:prSet/>
      <dgm:spPr/>
      <dgm:t>
        <a:bodyPr/>
        <a:lstStyle/>
        <a:p>
          <a:endParaRPr lang="en-US"/>
        </a:p>
      </dgm:t>
    </dgm:pt>
    <dgm:pt modelId="{34F45524-B1FA-4CF6-9C5D-FF3801EF0E11}">
      <dgm:prSet/>
      <dgm:spPr/>
      <dgm:t>
        <a:bodyPr/>
        <a:lstStyle/>
        <a:p>
          <a:pPr rtl="0"/>
          <a:r>
            <a:rPr lang="en-US" b="1"/>
            <a:t>Scale the Data</a:t>
          </a:r>
          <a:r>
            <a:rPr lang="en-US" b="1">
              <a:latin typeface="Garamond" panose="02020404030301010803"/>
            </a:rPr>
            <a:t> </a:t>
          </a:r>
          <a:endParaRPr lang="en-US"/>
        </a:p>
      </dgm:t>
    </dgm:pt>
    <dgm:pt modelId="{4EDCFAC2-B347-479B-90A3-C64FCB10FA10}" type="parTrans" cxnId="{9C5EB55F-6A05-4B58-AF60-397E391C4EB1}">
      <dgm:prSet/>
      <dgm:spPr/>
      <dgm:t>
        <a:bodyPr/>
        <a:lstStyle/>
        <a:p>
          <a:endParaRPr lang="en-US"/>
        </a:p>
      </dgm:t>
    </dgm:pt>
    <dgm:pt modelId="{4E6A6EAF-A1F0-44FF-A8C4-B7951B391D76}" type="sibTrans" cxnId="{9C5EB55F-6A05-4B58-AF60-397E391C4EB1}">
      <dgm:prSet/>
      <dgm:spPr/>
      <dgm:t>
        <a:bodyPr/>
        <a:lstStyle/>
        <a:p>
          <a:endParaRPr lang="en-US"/>
        </a:p>
      </dgm:t>
    </dgm:pt>
    <dgm:pt modelId="{563E6936-636D-42F8-96EA-EAACAD3CE89A}">
      <dgm:prSet/>
      <dgm:spPr/>
      <dgm:t>
        <a:bodyPr/>
        <a:lstStyle/>
        <a:p>
          <a:pPr rtl="0"/>
          <a:r>
            <a:rPr lang="en-US" b="1"/>
            <a:t>Transform the Data</a:t>
          </a:r>
          <a:r>
            <a:rPr lang="en-US" b="1">
              <a:latin typeface="Garamond" panose="02020404030301010803"/>
            </a:rPr>
            <a:t> </a:t>
          </a:r>
          <a:endParaRPr lang="en-US"/>
        </a:p>
      </dgm:t>
    </dgm:pt>
    <dgm:pt modelId="{CA800784-BB63-43E0-8A95-AD2431CB0A0E}" type="parTrans" cxnId="{B0C8AA90-7CE8-48F8-96A7-46E298D6D583}">
      <dgm:prSet/>
      <dgm:spPr/>
      <dgm:t>
        <a:bodyPr/>
        <a:lstStyle/>
        <a:p>
          <a:endParaRPr lang="en-US"/>
        </a:p>
      </dgm:t>
    </dgm:pt>
    <dgm:pt modelId="{24A5F5BD-FF28-4499-AA7D-980756D5BCEC}" type="sibTrans" cxnId="{B0C8AA90-7CE8-48F8-96A7-46E298D6D583}">
      <dgm:prSet/>
      <dgm:spPr/>
      <dgm:t>
        <a:bodyPr/>
        <a:lstStyle/>
        <a:p>
          <a:endParaRPr lang="en-US"/>
        </a:p>
      </dgm:t>
    </dgm:pt>
    <dgm:pt modelId="{3A7C842E-E5F2-45B9-9722-4707F83CDC68}">
      <dgm:prSet/>
      <dgm:spPr/>
      <dgm:t>
        <a:bodyPr/>
        <a:lstStyle/>
        <a:p>
          <a:pPr rtl="0"/>
          <a:r>
            <a:rPr lang="en-US" b="1"/>
            <a:t>Encoding the data to categorical variables</a:t>
          </a:r>
          <a:r>
            <a:rPr lang="en-US" b="1">
              <a:latin typeface="Garamond" panose="02020404030301010803"/>
            </a:rPr>
            <a:t> </a:t>
          </a:r>
          <a:endParaRPr lang="en-US"/>
        </a:p>
      </dgm:t>
    </dgm:pt>
    <dgm:pt modelId="{A520634B-A66F-4184-98FA-2009F6AC4348}" type="parTrans" cxnId="{B264E938-05A2-4704-A7C5-6811B3240EAE}">
      <dgm:prSet/>
      <dgm:spPr/>
      <dgm:t>
        <a:bodyPr/>
        <a:lstStyle/>
        <a:p>
          <a:endParaRPr lang="en-US"/>
        </a:p>
      </dgm:t>
    </dgm:pt>
    <dgm:pt modelId="{BEB77D2F-7363-4F66-A03C-6BBBF4F9172E}" type="sibTrans" cxnId="{B264E938-05A2-4704-A7C5-6811B3240EAE}">
      <dgm:prSet/>
      <dgm:spPr/>
      <dgm:t>
        <a:bodyPr/>
        <a:lstStyle/>
        <a:p>
          <a:endParaRPr lang="en-US"/>
        </a:p>
      </dgm:t>
    </dgm:pt>
    <dgm:pt modelId="{6D5F1F42-6FAB-4420-9084-106E9AAD66F3}" type="pres">
      <dgm:prSet presAssocID="{D1529608-D2DD-4ABB-BE0B-016C660BBA6D}" presName="diagram" presStyleCnt="0">
        <dgm:presLayoutVars>
          <dgm:dir/>
          <dgm:resizeHandles val="exact"/>
        </dgm:presLayoutVars>
      </dgm:prSet>
      <dgm:spPr/>
    </dgm:pt>
    <dgm:pt modelId="{5002E89B-A685-4E24-8EA7-25DF9223C345}" type="pres">
      <dgm:prSet presAssocID="{5F65F170-9370-4D1D-9070-686FC8D7A5D3}" presName="node" presStyleLbl="node1" presStyleIdx="0" presStyleCnt="4">
        <dgm:presLayoutVars>
          <dgm:bulletEnabled val="1"/>
        </dgm:presLayoutVars>
      </dgm:prSet>
      <dgm:spPr/>
    </dgm:pt>
    <dgm:pt modelId="{8F09285C-B939-4B54-82BF-B182BAFA0864}" type="pres">
      <dgm:prSet presAssocID="{94996F2B-FF5E-4FB6-B120-69094E86522D}" presName="sibTrans" presStyleLbl="sibTrans2D1" presStyleIdx="0" presStyleCnt="3"/>
      <dgm:spPr/>
    </dgm:pt>
    <dgm:pt modelId="{95C1F248-8506-475E-9C74-BF7DD1CDADD1}" type="pres">
      <dgm:prSet presAssocID="{94996F2B-FF5E-4FB6-B120-69094E86522D}" presName="connectorText" presStyleLbl="sibTrans2D1" presStyleIdx="0" presStyleCnt="3"/>
      <dgm:spPr/>
    </dgm:pt>
    <dgm:pt modelId="{119B274A-0EE4-42E0-B44A-82E18E95BC19}" type="pres">
      <dgm:prSet presAssocID="{34F45524-B1FA-4CF6-9C5D-FF3801EF0E11}" presName="node" presStyleLbl="node1" presStyleIdx="1" presStyleCnt="4">
        <dgm:presLayoutVars>
          <dgm:bulletEnabled val="1"/>
        </dgm:presLayoutVars>
      </dgm:prSet>
      <dgm:spPr/>
    </dgm:pt>
    <dgm:pt modelId="{A6F6B0AA-E389-44A9-8388-2F7D893232D2}" type="pres">
      <dgm:prSet presAssocID="{4E6A6EAF-A1F0-44FF-A8C4-B7951B391D76}" presName="sibTrans" presStyleLbl="sibTrans2D1" presStyleIdx="1" presStyleCnt="3"/>
      <dgm:spPr/>
    </dgm:pt>
    <dgm:pt modelId="{7CA35523-4BE6-41A2-9584-1EDFC631768E}" type="pres">
      <dgm:prSet presAssocID="{4E6A6EAF-A1F0-44FF-A8C4-B7951B391D76}" presName="connectorText" presStyleLbl="sibTrans2D1" presStyleIdx="1" presStyleCnt="3"/>
      <dgm:spPr/>
    </dgm:pt>
    <dgm:pt modelId="{5CE71EF3-3871-4902-A8EB-5292DDF97592}" type="pres">
      <dgm:prSet presAssocID="{563E6936-636D-42F8-96EA-EAACAD3CE89A}" presName="node" presStyleLbl="node1" presStyleIdx="2" presStyleCnt="4">
        <dgm:presLayoutVars>
          <dgm:bulletEnabled val="1"/>
        </dgm:presLayoutVars>
      </dgm:prSet>
      <dgm:spPr/>
    </dgm:pt>
    <dgm:pt modelId="{3D283A4C-BA5B-43AA-B1AF-984E5D85B468}" type="pres">
      <dgm:prSet presAssocID="{24A5F5BD-FF28-4499-AA7D-980756D5BCEC}" presName="sibTrans" presStyleLbl="sibTrans2D1" presStyleIdx="2" presStyleCnt="3"/>
      <dgm:spPr/>
    </dgm:pt>
    <dgm:pt modelId="{764CD7FE-4A6F-458E-ADF7-A4D57DDDFB8A}" type="pres">
      <dgm:prSet presAssocID="{24A5F5BD-FF28-4499-AA7D-980756D5BCEC}" presName="connectorText" presStyleLbl="sibTrans2D1" presStyleIdx="2" presStyleCnt="3"/>
      <dgm:spPr/>
    </dgm:pt>
    <dgm:pt modelId="{B32B63AA-178C-4A70-8166-6E24C83C053A}" type="pres">
      <dgm:prSet presAssocID="{3A7C842E-E5F2-45B9-9722-4707F83CDC68}" presName="node" presStyleLbl="node1" presStyleIdx="3" presStyleCnt="4">
        <dgm:presLayoutVars>
          <dgm:bulletEnabled val="1"/>
        </dgm:presLayoutVars>
      </dgm:prSet>
      <dgm:spPr/>
    </dgm:pt>
  </dgm:ptLst>
  <dgm:cxnLst>
    <dgm:cxn modelId="{60031413-BEBB-4311-811B-BFC6DCAB4683}" type="presOf" srcId="{D1529608-D2DD-4ABB-BE0B-016C660BBA6D}" destId="{6D5F1F42-6FAB-4420-9084-106E9AAD66F3}" srcOrd="0" destOrd="0" presId="urn:microsoft.com/office/officeart/2005/8/layout/process5"/>
    <dgm:cxn modelId="{E1AC842D-EC36-4C5F-AACD-68AE76AA0F6B}" type="presOf" srcId="{24A5F5BD-FF28-4499-AA7D-980756D5BCEC}" destId="{3D283A4C-BA5B-43AA-B1AF-984E5D85B468}" srcOrd="0" destOrd="0" presId="urn:microsoft.com/office/officeart/2005/8/layout/process5"/>
    <dgm:cxn modelId="{E2668C2F-4378-4E43-8D8B-9F53FD08B6DE}" srcId="{D1529608-D2DD-4ABB-BE0B-016C660BBA6D}" destId="{5F65F170-9370-4D1D-9070-686FC8D7A5D3}" srcOrd="0" destOrd="0" parTransId="{5ED56766-2890-44C4-B24D-022AC0677FC1}" sibTransId="{94996F2B-FF5E-4FB6-B120-69094E86522D}"/>
    <dgm:cxn modelId="{38B9B332-0936-418B-966A-0891A185B6E2}" type="presOf" srcId="{94996F2B-FF5E-4FB6-B120-69094E86522D}" destId="{95C1F248-8506-475E-9C74-BF7DD1CDADD1}" srcOrd="1" destOrd="0" presId="urn:microsoft.com/office/officeart/2005/8/layout/process5"/>
    <dgm:cxn modelId="{B264E938-05A2-4704-A7C5-6811B3240EAE}" srcId="{D1529608-D2DD-4ABB-BE0B-016C660BBA6D}" destId="{3A7C842E-E5F2-45B9-9722-4707F83CDC68}" srcOrd="3" destOrd="0" parTransId="{A520634B-A66F-4184-98FA-2009F6AC4348}" sibTransId="{BEB77D2F-7363-4F66-A03C-6BBBF4F9172E}"/>
    <dgm:cxn modelId="{12CC6E43-975E-4185-8C6A-AF3452C61710}" type="presOf" srcId="{563E6936-636D-42F8-96EA-EAACAD3CE89A}" destId="{5CE71EF3-3871-4902-A8EB-5292DDF97592}" srcOrd="0" destOrd="0" presId="urn:microsoft.com/office/officeart/2005/8/layout/process5"/>
    <dgm:cxn modelId="{A40E5C44-28A6-45F1-B25E-008FEDB0938F}" type="presOf" srcId="{94996F2B-FF5E-4FB6-B120-69094E86522D}" destId="{8F09285C-B939-4B54-82BF-B182BAFA0864}" srcOrd="0" destOrd="0" presId="urn:microsoft.com/office/officeart/2005/8/layout/process5"/>
    <dgm:cxn modelId="{91E30653-7903-445F-A2C5-4B54F9445AE9}" type="presOf" srcId="{5F65F170-9370-4D1D-9070-686FC8D7A5D3}" destId="{5002E89B-A685-4E24-8EA7-25DF9223C345}" srcOrd="0" destOrd="0" presId="urn:microsoft.com/office/officeart/2005/8/layout/process5"/>
    <dgm:cxn modelId="{9C5EB55F-6A05-4B58-AF60-397E391C4EB1}" srcId="{D1529608-D2DD-4ABB-BE0B-016C660BBA6D}" destId="{34F45524-B1FA-4CF6-9C5D-FF3801EF0E11}" srcOrd="1" destOrd="0" parTransId="{4EDCFAC2-B347-479B-90A3-C64FCB10FA10}" sibTransId="{4E6A6EAF-A1F0-44FF-A8C4-B7951B391D76}"/>
    <dgm:cxn modelId="{A68AAE63-5788-4C4D-99BC-85E14E8EFF79}" type="presOf" srcId="{4E6A6EAF-A1F0-44FF-A8C4-B7951B391D76}" destId="{7CA35523-4BE6-41A2-9584-1EDFC631768E}" srcOrd="1" destOrd="0" presId="urn:microsoft.com/office/officeart/2005/8/layout/process5"/>
    <dgm:cxn modelId="{44EB4B69-A230-412C-8500-04BBEABE7C17}" type="presOf" srcId="{24A5F5BD-FF28-4499-AA7D-980756D5BCEC}" destId="{764CD7FE-4A6F-458E-ADF7-A4D57DDDFB8A}" srcOrd="1" destOrd="0" presId="urn:microsoft.com/office/officeart/2005/8/layout/process5"/>
    <dgm:cxn modelId="{B0C8AA90-7CE8-48F8-96A7-46E298D6D583}" srcId="{D1529608-D2DD-4ABB-BE0B-016C660BBA6D}" destId="{563E6936-636D-42F8-96EA-EAACAD3CE89A}" srcOrd="2" destOrd="0" parTransId="{CA800784-BB63-43E0-8A95-AD2431CB0A0E}" sibTransId="{24A5F5BD-FF28-4499-AA7D-980756D5BCEC}"/>
    <dgm:cxn modelId="{C2E781A6-CE65-4848-B4F5-E6A1BF48FCE3}" type="presOf" srcId="{34F45524-B1FA-4CF6-9C5D-FF3801EF0E11}" destId="{119B274A-0EE4-42E0-B44A-82E18E95BC19}" srcOrd="0" destOrd="0" presId="urn:microsoft.com/office/officeart/2005/8/layout/process5"/>
    <dgm:cxn modelId="{67FA80B8-F9DB-4862-8027-5186D956FDE4}" type="presOf" srcId="{3A7C842E-E5F2-45B9-9722-4707F83CDC68}" destId="{B32B63AA-178C-4A70-8166-6E24C83C053A}" srcOrd="0" destOrd="0" presId="urn:microsoft.com/office/officeart/2005/8/layout/process5"/>
    <dgm:cxn modelId="{1FE8B1D0-7A2A-4407-9161-57A1CAAB3AFD}" type="presOf" srcId="{4E6A6EAF-A1F0-44FF-A8C4-B7951B391D76}" destId="{A6F6B0AA-E389-44A9-8388-2F7D893232D2}" srcOrd="0" destOrd="0" presId="urn:microsoft.com/office/officeart/2005/8/layout/process5"/>
    <dgm:cxn modelId="{6C2DAE4A-C2F3-4C48-8433-DFB722C01D40}" type="presParOf" srcId="{6D5F1F42-6FAB-4420-9084-106E9AAD66F3}" destId="{5002E89B-A685-4E24-8EA7-25DF9223C345}" srcOrd="0" destOrd="0" presId="urn:microsoft.com/office/officeart/2005/8/layout/process5"/>
    <dgm:cxn modelId="{3DA697F6-1DE4-41E1-B41A-7B34945AB078}" type="presParOf" srcId="{6D5F1F42-6FAB-4420-9084-106E9AAD66F3}" destId="{8F09285C-B939-4B54-82BF-B182BAFA0864}" srcOrd="1" destOrd="0" presId="urn:microsoft.com/office/officeart/2005/8/layout/process5"/>
    <dgm:cxn modelId="{E3D00A59-6D20-4981-9069-105B03E15706}" type="presParOf" srcId="{8F09285C-B939-4B54-82BF-B182BAFA0864}" destId="{95C1F248-8506-475E-9C74-BF7DD1CDADD1}" srcOrd="0" destOrd="0" presId="urn:microsoft.com/office/officeart/2005/8/layout/process5"/>
    <dgm:cxn modelId="{94F5C321-33A1-4821-8DBE-9BB65489DBF4}" type="presParOf" srcId="{6D5F1F42-6FAB-4420-9084-106E9AAD66F3}" destId="{119B274A-0EE4-42E0-B44A-82E18E95BC19}" srcOrd="2" destOrd="0" presId="urn:microsoft.com/office/officeart/2005/8/layout/process5"/>
    <dgm:cxn modelId="{981EB94B-27A3-4CDB-ADCC-7AA0EDCB9174}" type="presParOf" srcId="{6D5F1F42-6FAB-4420-9084-106E9AAD66F3}" destId="{A6F6B0AA-E389-44A9-8388-2F7D893232D2}" srcOrd="3" destOrd="0" presId="urn:microsoft.com/office/officeart/2005/8/layout/process5"/>
    <dgm:cxn modelId="{E54D2CB6-EA99-40BF-9188-801EB98A0696}" type="presParOf" srcId="{A6F6B0AA-E389-44A9-8388-2F7D893232D2}" destId="{7CA35523-4BE6-41A2-9584-1EDFC631768E}" srcOrd="0" destOrd="0" presId="urn:microsoft.com/office/officeart/2005/8/layout/process5"/>
    <dgm:cxn modelId="{4EA3B64C-1F54-4DB7-932E-B5EB985916A1}" type="presParOf" srcId="{6D5F1F42-6FAB-4420-9084-106E9AAD66F3}" destId="{5CE71EF3-3871-4902-A8EB-5292DDF97592}" srcOrd="4" destOrd="0" presId="urn:microsoft.com/office/officeart/2005/8/layout/process5"/>
    <dgm:cxn modelId="{8B703A3B-54C8-4909-9776-8E1749DDDF1B}" type="presParOf" srcId="{6D5F1F42-6FAB-4420-9084-106E9AAD66F3}" destId="{3D283A4C-BA5B-43AA-B1AF-984E5D85B468}" srcOrd="5" destOrd="0" presId="urn:microsoft.com/office/officeart/2005/8/layout/process5"/>
    <dgm:cxn modelId="{ECB6017E-269D-437E-8734-1FED89268BB2}" type="presParOf" srcId="{3D283A4C-BA5B-43AA-B1AF-984E5D85B468}" destId="{764CD7FE-4A6F-458E-ADF7-A4D57DDDFB8A}" srcOrd="0" destOrd="0" presId="urn:microsoft.com/office/officeart/2005/8/layout/process5"/>
    <dgm:cxn modelId="{3150C1B6-45D2-4A90-B96A-41DD5A1DEEA7}" type="presParOf" srcId="{6D5F1F42-6FAB-4420-9084-106E9AAD66F3}" destId="{B32B63AA-178C-4A70-8166-6E24C83C053A}" srcOrd="6"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582D7A-6606-49C5-98CF-58D76D136C4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7ACA630-E02C-4F76-888F-205D1695CE4D}">
      <dgm:prSet/>
      <dgm:spPr/>
      <dgm:t>
        <a:bodyPr/>
        <a:lstStyle/>
        <a:p>
          <a:pPr>
            <a:lnSpc>
              <a:spcPct val="100000"/>
            </a:lnSpc>
          </a:pPr>
          <a:r>
            <a:rPr lang="en-US" b="1">
              <a:latin typeface="-apple-system"/>
            </a:rPr>
            <a:t>Use different Machine Learning Algorithms such as Random Forest Regression, Linear Regression, Logistic Regression, Neural Network, and choose the best model.</a:t>
          </a:r>
          <a:endParaRPr lang="en-US">
            <a:latin typeface="-apple-system"/>
          </a:endParaRPr>
        </a:p>
      </dgm:t>
    </dgm:pt>
    <dgm:pt modelId="{2B7C2BAE-A084-4730-BFB2-4F024E59AEB5}" type="parTrans" cxnId="{E230B691-52F8-40E4-9CE0-5E2885AA97AC}">
      <dgm:prSet/>
      <dgm:spPr/>
      <dgm:t>
        <a:bodyPr/>
        <a:lstStyle/>
        <a:p>
          <a:endParaRPr lang="en-US"/>
        </a:p>
      </dgm:t>
    </dgm:pt>
    <dgm:pt modelId="{7079C45C-5C32-4BDB-A758-AC485CB4CC30}" type="sibTrans" cxnId="{E230B691-52F8-40E4-9CE0-5E2885AA97AC}">
      <dgm:prSet/>
      <dgm:spPr/>
      <dgm:t>
        <a:bodyPr/>
        <a:lstStyle/>
        <a:p>
          <a:endParaRPr lang="en-US"/>
        </a:p>
      </dgm:t>
    </dgm:pt>
    <dgm:pt modelId="{B6517C6C-35D0-4F62-A65D-DB6CBA1833B5}">
      <dgm:prSet/>
      <dgm:spPr/>
      <dgm:t>
        <a:bodyPr/>
        <a:lstStyle/>
        <a:p>
          <a:pPr>
            <a:lnSpc>
              <a:spcPct val="100000"/>
            </a:lnSpc>
          </a:pPr>
          <a:r>
            <a:rPr lang="en-US" b="1">
              <a:latin typeface="-apple-system"/>
            </a:rPr>
            <a:t>Use Python, Dash, and Plotly to develop dashboards.</a:t>
          </a:r>
          <a:endParaRPr lang="en-US">
            <a:latin typeface="-apple-system"/>
          </a:endParaRPr>
        </a:p>
      </dgm:t>
    </dgm:pt>
    <dgm:pt modelId="{4A922F0E-BFB1-479E-8007-963AC3E4EB7C}" type="parTrans" cxnId="{BA23AF16-4B68-43C3-B585-CF407F37089F}">
      <dgm:prSet/>
      <dgm:spPr/>
      <dgm:t>
        <a:bodyPr/>
        <a:lstStyle/>
        <a:p>
          <a:endParaRPr lang="en-US"/>
        </a:p>
      </dgm:t>
    </dgm:pt>
    <dgm:pt modelId="{B46EB88A-4866-45E3-B05F-89548D544B49}" type="sibTrans" cxnId="{BA23AF16-4B68-43C3-B585-CF407F37089F}">
      <dgm:prSet/>
      <dgm:spPr/>
      <dgm:t>
        <a:bodyPr/>
        <a:lstStyle/>
        <a:p>
          <a:endParaRPr lang="en-US"/>
        </a:p>
      </dgm:t>
    </dgm:pt>
    <dgm:pt modelId="{6298759A-4856-444A-A11F-5C18ED6804A4}" type="pres">
      <dgm:prSet presAssocID="{2C582D7A-6606-49C5-98CF-58D76D136C47}" presName="root" presStyleCnt="0">
        <dgm:presLayoutVars>
          <dgm:dir/>
          <dgm:resizeHandles val="exact"/>
        </dgm:presLayoutVars>
      </dgm:prSet>
      <dgm:spPr/>
    </dgm:pt>
    <dgm:pt modelId="{571A0526-9DAC-47E6-BE17-0B59E65B6CF2}" type="pres">
      <dgm:prSet presAssocID="{67ACA630-E02C-4F76-888F-205D1695CE4D}" presName="compNode" presStyleCnt="0"/>
      <dgm:spPr/>
    </dgm:pt>
    <dgm:pt modelId="{B9ED471D-0151-4FB8-A6B7-98804D87BEDA}" type="pres">
      <dgm:prSet presAssocID="{67ACA630-E02C-4F76-888F-205D1695CE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1731DB8-F87F-4F67-8510-C047F14D3852}" type="pres">
      <dgm:prSet presAssocID="{67ACA630-E02C-4F76-888F-205D1695CE4D}" presName="spaceRect" presStyleCnt="0"/>
      <dgm:spPr/>
    </dgm:pt>
    <dgm:pt modelId="{641B2C94-B8AA-4053-9A63-1ACA7BF5CDE1}" type="pres">
      <dgm:prSet presAssocID="{67ACA630-E02C-4F76-888F-205D1695CE4D}" presName="textRect" presStyleLbl="revTx" presStyleIdx="0" presStyleCnt="2">
        <dgm:presLayoutVars>
          <dgm:chMax val="1"/>
          <dgm:chPref val="1"/>
        </dgm:presLayoutVars>
      </dgm:prSet>
      <dgm:spPr/>
    </dgm:pt>
    <dgm:pt modelId="{97661493-650F-46ED-8C58-1996788EFEE3}" type="pres">
      <dgm:prSet presAssocID="{7079C45C-5C32-4BDB-A758-AC485CB4CC30}" presName="sibTrans" presStyleCnt="0"/>
      <dgm:spPr/>
    </dgm:pt>
    <dgm:pt modelId="{47800C91-2E11-40F7-AABF-E8AB9EE4E02B}" type="pres">
      <dgm:prSet presAssocID="{B6517C6C-35D0-4F62-A65D-DB6CBA1833B5}" presName="compNode" presStyleCnt="0"/>
      <dgm:spPr/>
    </dgm:pt>
    <dgm:pt modelId="{6B3423C8-F394-4F27-ADAF-74D6A0DE3385}" type="pres">
      <dgm:prSet presAssocID="{B6517C6C-35D0-4F62-A65D-DB6CBA1833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B3B6AD7A-432C-4D70-8566-D36D12B6BFF1}" type="pres">
      <dgm:prSet presAssocID="{B6517C6C-35D0-4F62-A65D-DB6CBA1833B5}" presName="spaceRect" presStyleCnt="0"/>
      <dgm:spPr/>
    </dgm:pt>
    <dgm:pt modelId="{1CB55905-C3E4-4733-A520-8E07DBD67DAA}" type="pres">
      <dgm:prSet presAssocID="{B6517C6C-35D0-4F62-A65D-DB6CBA1833B5}" presName="textRect" presStyleLbl="revTx" presStyleIdx="1" presStyleCnt="2">
        <dgm:presLayoutVars>
          <dgm:chMax val="1"/>
          <dgm:chPref val="1"/>
        </dgm:presLayoutVars>
      </dgm:prSet>
      <dgm:spPr/>
    </dgm:pt>
  </dgm:ptLst>
  <dgm:cxnLst>
    <dgm:cxn modelId="{BA23AF16-4B68-43C3-B585-CF407F37089F}" srcId="{2C582D7A-6606-49C5-98CF-58D76D136C47}" destId="{B6517C6C-35D0-4F62-A65D-DB6CBA1833B5}" srcOrd="1" destOrd="0" parTransId="{4A922F0E-BFB1-479E-8007-963AC3E4EB7C}" sibTransId="{B46EB88A-4866-45E3-B05F-89548D544B49}"/>
    <dgm:cxn modelId="{8476538B-3F7B-49C3-88E5-CE14B3FAFA26}" type="presOf" srcId="{2C582D7A-6606-49C5-98CF-58D76D136C47}" destId="{6298759A-4856-444A-A11F-5C18ED6804A4}" srcOrd="0" destOrd="0" presId="urn:microsoft.com/office/officeart/2018/2/layout/IconLabelList"/>
    <dgm:cxn modelId="{E230B691-52F8-40E4-9CE0-5E2885AA97AC}" srcId="{2C582D7A-6606-49C5-98CF-58D76D136C47}" destId="{67ACA630-E02C-4F76-888F-205D1695CE4D}" srcOrd="0" destOrd="0" parTransId="{2B7C2BAE-A084-4730-BFB2-4F024E59AEB5}" sibTransId="{7079C45C-5C32-4BDB-A758-AC485CB4CC30}"/>
    <dgm:cxn modelId="{0DE05F9C-7463-4CBB-8329-4E889D3573AC}" type="presOf" srcId="{67ACA630-E02C-4F76-888F-205D1695CE4D}" destId="{641B2C94-B8AA-4053-9A63-1ACA7BF5CDE1}" srcOrd="0" destOrd="0" presId="urn:microsoft.com/office/officeart/2018/2/layout/IconLabelList"/>
    <dgm:cxn modelId="{0CBEF2E8-F996-444B-BC68-3B27DFF818EE}" type="presOf" srcId="{B6517C6C-35D0-4F62-A65D-DB6CBA1833B5}" destId="{1CB55905-C3E4-4733-A520-8E07DBD67DAA}" srcOrd="0" destOrd="0" presId="urn:microsoft.com/office/officeart/2018/2/layout/IconLabelList"/>
    <dgm:cxn modelId="{747671BC-E44A-4BFA-90F1-B78271E7A396}" type="presParOf" srcId="{6298759A-4856-444A-A11F-5C18ED6804A4}" destId="{571A0526-9DAC-47E6-BE17-0B59E65B6CF2}" srcOrd="0" destOrd="0" presId="urn:microsoft.com/office/officeart/2018/2/layout/IconLabelList"/>
    <dgm:cxn modelId="{49B65395-4604-4AF0-9B8F-0E1A5D839243}" type="presParOf" srcId="{571A0526-9DAC-47E6-BE17-0B59E65B6CF2}" destId="{B9ED471D-0151-4FB8-A6B7-98804D87BEDA}" srcOrd="0" destOrd="0" presId="urn:microsoft.com/office/officeart/2018/2/layout/IconLabelList"/>
    <dgm:cxn modelId="{17E6EF41-EC92-4051-B143-453E03B8940D}" type="presParOf" srcId="{571A0526-9DAC-47E6-BE17-0B59E65B6CF2}" destId="{11731DB8-F87F-4F67-8510-C047F14D3852}" srcOrd="1" destOrd="0" presId="urn:microsoft.com/office/officeart/2018/2/layout/IconLabelList"/>
    <dgm:cxn modelId="{2515AE06-5648-46E7-A3EB-0250D0A2D2CC}" type="presParOf" srcId="{571A0526-9DAC-47E6-BE17-0B59E65B6CF2}" destId="{641B2C94-B8AA-4053-9A63-1ACA7BF5CDE1}" srcOrd="2" destOrd="0" presId="urn:microsoft.com/office/officeart/2018/2/layout/IconLabelList"/>
    <dgm:cxn modelId="{1BAD6534-E594-48BF-82DF-8FDBACDBC5D2}" type="presParOf" srcId="{6298759A-4856-444A-A11F-5C18ED6804A4}" destId="{97661493-650F-46ED-8C58-1996788EFEE3}" srcOrd="1" destOrd="0" presId="urn:microsoft.com/office/officeart/2018/2/layout/IconLabelList"/>
    <dgm:cxn modelId="{1119807D-6E18-41EF-A9CB-C50AB1107177}" type="presParOf" srcId="{6298759A-4856-444A-A11F-5C18ED6804A4}" destId="{47800C91-2E11-40F7-AABF-E8AB9EE4E02B}" srcOrd="2" destOrd="0" presId="urn:microsoft.com/office/officeart/2018/2/layout/IconLabelList"/>
    <dgm:cxn modelId="{C771E6B9-99F6-4A20-A4EF-E016D1B031AB}" type="presParOf" srcId="{47800C91-2E11-40F7-AABF-E8AB9EE4E02B}" destId="{6B3423C8-F394-4F27-ADAF-74D6A0DE3385}" srcOrd="0" destOrd="0" presId="urn:microsoft.com/office/officeart/2018/2/layout/IconLabelList"/>
    <dgm:cxn modelId="{C8128BAB-D8BE-45AC-B3E7-9B4ABFBF15A5}" type="presParOf" srcId="{47800C91-2E11-40F7-AABF-E8AB9EE4E02B}" destId="{B3B6AD7A-432C-4D70-8566-D36D12B6BFF1}" srcOrd="1" destOrd="0" presId="urn:microsoft.com/office/officeart/2018/2/layout/IconLabelList"/>
    <dgm:cxn modelId="{7BAF1483-B917-456F-A8D7-515139A3AFE9}" type="presParOf" srcId="{47800C91-2E11-40F7-AABF-E8AB9EE4E02B}" destId="{1CB55905-C3E4-4733-A520-8E07DBD67DA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C0E3-4DC5-8248-8BDE-5C5C9DE78E82}">
      <dsp:nvSpPr>
        <dsp:cNvPr id="0" name=""/>
        <dsp:cNvSpPr/>
      </dsp:nvSpPr>
      <dsp:spPr>
        <a:xfrm>
          <a:off x="2549844" y="0"/>
          <a:ext cx="1867238" cy="1867654"/>
        </a:xfrm>
        <a:prstGeom prst="circularArrow">
          <a:avLst>
            <a:gd name="adj1" fmla="val 10980"/>
            <a:gd name="adj2" fmla="val 1142322"/>
            <a:gd name="adj3" fmla="val 9000000"/>
            <a:gd name="adj4" fmla="val 10800000"/>
            <a:gd name="adj5" fmla="val 12500"/>
          </a:avLst>
        </a:prstGeom>
        <a:blipFill>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DACF2A51-B9A4-DB44-BD1E-F26546D5CF11}">
      <dsp:nvSpPr>
        <dsp:cNvPr id="0" name=""/>
        <dsp:cNvSpPr/>
      </dsp:nvSpPr>
      <dsp:spPr>
        <a:xfrm>
          <a:off x="2888631" y="676090"/>
          <a:ext cx="1189068" cy="5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a:t>Data Science Job Hunt</a:t>
          </a:r>
          <a:endParaRPr lang="en-US" sz="1600" kern="1200"/>
        </a:p>
      </dsp:txBody>
      <dsp:txXfrm>
        <a:off x="2888631" y="676090"/>
        <a:ext cx="1189068" cy="5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4FC9D-4986-4509-A321-DD1AF05CCEA6}">
      <dsp:nvSpPr>
        <dsp:cNvPr id="0" name=""/>
        <dsp:cNvSpPr/>
      </dsp:nvSpPr>
      <dsp:spPr>
        <a:xfrm>
          <a:off x="0" y="341406"/>
          <a:ext cx="4602112" cy="14437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7BABC-2522-46B6-BAC5-190B8B45135D}">
      <dsp:nvSpPr>
        <dsp:cNvPr id="0" name=""/>
        <dsp:cNvSpPr/>
      </dsp:nvSpPr>
      <dsp:spPr>
        <a:xfrm>
          <a:off x="436719" y="666239"/>
          <a:ext cx="794035" cy="7940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C13CE8-020A-4A2D-AD3C-71D87EA3E72A}">
      <dsp:nvSpPr>
        <dsp:cNvPr id="0" name=""/>
        <dsp:cNvSpPr/>
      </dsp:nvSpPr>
      <dsp:spPr>
        <a:xfrm>
          <a:off x="1667474" y="341406"/>
          <a:ext cx="2809672" cy="1669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65" tIns="176665" rIns="176665" bIns="176665" numCol="1" spcCol="1270" anchor="ctr" anchorCtr="0">
          <a:noAutofit/>
        </a:bodyPr>
        <a:lstStyle/>
        <a:p>
          <a:pPr marL="0" lvl="0" indent="0" algn="l" defTabSz="622300">
            <a:lnSpc>
              <a:spcPct val="100000"/>
            </a:lnSpc>
            <a:spcBef>
              <a:spcPct val="0"/>
            </a:spcBef>
            <a:spcAft>
              <a:spcPct val="35000"/>
            </a:spcAft>
            <a:buNone/>
          </a:pPr>
          <a:r>
            <a:rPr lang="en-US" sz="1400" b="0" kern="1200">
              <a:latin typeface="-apple-system"/>
              <a:ea typeface="Roboto"/>
              <a:cs typeface="Roboto"/>
            </a:rPr>
            <a:t>This phase is to determine the business objective and requirements.</a:t>
          </a:r>
        </a:p>
      </dsp:txBody>
      <dsp:txXfrm>
        <a:off x="1667474" y="341406"/>
        <a:ext cx="2809672" cy="1669279"/>
      </dsp:txXfrm>
    </dsp:sp>
    <dsp:sp modelId="{4764D8E4-E3F1-47D4-B972-01ED2B0DF228}">
      <dsp:nvSpPr>
        <dsp:cNvPr id="0" name=""/>
        <dsp:cNvSpPr/>
      </dsp:nvSpPr>
      <dsp:spPr>
        <a:xfrm>
          <a:off x="0" y="2336398"/>
          <a:ext cx="4602112" cy="14437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3A260-35D3-494B-A161-916A4606C2E8}">
      <dsp:nvSpPr>
        <dsp:cNvPr id="0" name=""/>
        <dsp:cNvSpPr/>
      </dsp:nvSpPr>
      <dsp:spPr>
        <a:xfrm>
          <a:off x="436719" y="2661231"/>
          <a:ext cx="794035" cy="7940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FAC686-5A52-4067-9CEA-DACFC4B89790}">
      <dsp:nvSpPr>
        <dsp:cNvPr id="0" name=""/>
        <dsp:cNvSpPr/>
      </dsp:nvSpPr>
      <dsp:spPr>
        <a:xfrm>
          <a:off x="1667474" y="2336398"/>
          <a:ext cx="2809672" cy="1669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65" tIns="176665" rIns="176665" bIns="176665" numCol="1" spcCol="1270" anchor="ctr" anchorCtr="0">
          <a:noAutofit/>
        </a:bodyPr>
        <a:lstStyle/>
        <a:p>
          <a:pPr marL="0" lvl="0" indent="0" algn="l" defTabSz="622300">
            <a:lnSpc>
              <a:spcPct val="100000"/>
            </a:lnSpc>
            <a:spcBef>
              <a:spcPct val="0"/>
            </a:spcBef>
            <a:spcAft>
              <a:spcPct val="35000"/>
            </a:spcAft>
            <a:buNone/>
          </a:pPr>
          <a:r>
            <a:rPr lang="en-US" sz="1400" b="0" kern="1200">
              <a:latin typeface="-apple-system"/>
              <a:ea typeface="Roboto"/>
              <a:cs typeface="Roboto"/>
            </a:rPr>
            <a:t>Our business objective is to provide a platform for Data Science job seekers to delve deeper into the US job market and determine the companies where they would have a higher job satisfaction. </a:t>
          </a:r>
        </a:p>
      </dsp:txBody>
      <dsp:txXfrm>
        <a:off x="1667474" y="2336398"/>
        <a:ext cx="2809672" cy="1669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67A21-41D1-495A-9D29-D4F45509B99B}">
      <dsp:nvSpPr>
        <dsp:cNvPr id="0" name=""/>
        <dsp:cNvSpPr/>
      </dsp:nvSpPr>
      <dsp:spPr>
        <a:xfrm>
          <a:off x="0" y="1089313"/>
          <a:ext cx="2259397" cy="14347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0F404-0F26-4B50-B710-E34BB33232E4}">
      <dsp:nvSpPr>
        <dsp:cNvPr id="0" name=""/>
        <dsp:cNvSpPr/>
      </dsp:nvSpPr>
      <dsp:spPr>
        <a:xfrm>
          <a:off x="251044" y="1327805"/>
          <a:ext cx="2259397" cy="14347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0" kern="1200">
              <a:latin typeface="-apple-system"/>
              <a:ea typeface="Roboto"/>
              <a:cs typeface="Roboto"/>
            </a:rPr>
            <a:t>In this phase, we identify, collect, and analyze the data sets that can help us accomplish our project goals.</a:t>
          </a:r>
        </a:p>
      </dsp:txBody>
      <dsp:txXfrm>
        <a:off x="293065" y="1369826"/>
        <a:ext cx="2175355" cy="1350675"/>
      </dsp:txXfrm>
    </dsp:sp>
    <dsp:sp modelId="{CF5CF96D-9624-4D53-9CE2-20261AA5FB1F}">
      <dsp:nvSpPr>
        <dsp:cNvPr id="0" name=""/>
        <dsp:cNvSpPr/>
      </dsp:nvSpPr>
      <dsp:spPr>
        <a:xfrm>
          <a:off x="2761486" y="1089313"/>
          <a:ext cx="2259397" cy="14347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E3853E-592B-489C-9ACB-F6ABA21E05DB}">
      <dsp:nvSpPr>
        <dsp:cNvPr id="0" name=""/>
        <dsp:cNvSpPr/>
      </dsp:nvSpPr>
      <dsp:spPr>
        <a:xfrm>
          <a:off x="3012530" y="1327805"/>
          <a:ext cx="2259397" cy="14347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100000"/>
            </a:lnSpc>
            <a:spcBef>
              <a:spcPct val="0"/>
            </a:spcBef>
            <a:spcAft>
              <a:spcPct val="35000"/>
            </a:spcAft>
            <a:buNone/>
          </a:pPr>
          <a:r>
            <a:rPr lang="en-US" sz="1200" b="0" kern="1200">
              <a:latin typeface="-apple-system"/>
              <a:ea typeface="Roboto"/>
              <a:cs typeface="Roboto"/>
            </a:rPr>
            <a:t>Two datasets : First one contains Data Science job details (The dataset is scraped from the Glassdoor website) and another data set has HR data collection of employees with satisfaction level.  </a:t>
          </a:r>
        </a:p>
      </dsp:txBody>
      <dsp:txXfrm>
        <a:off x="3054551" y="1369826"/>
        <a:ext cx="2175355" cy="1350675"/>
      </dsp:txXfrm>
    </dsp:sp>
    <dsp:sp modelId="{2CF448A3-552F-4646-8C60-98F498A4EEC9}">
      <dsp:nvSpPr>
        <dsp:cNvPr id="0" name=""/>
        <dsp:cNvSpPr/>
      </dsp:nvSpPr>
      <dsp:spPr>
        <a:xfrm>
          <a:off x="5522972" y="1089313"/>
          <a:ext cx="2259397" cy="14347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5019E-ABAA-4638-A57D-A906919BC38C}">
      <dsp:nvSpPr>
        <dsp:cNvPr id="0" name=""/>
        <dsp:cNvSpPr/>
      </dsp:nvSpPr>
      <dsp:spPr>
        <a:xfrm>
          <a:off x="5774016" y="1327805"/>
          <a:ext cx="2259397" cy="14347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100000"/>
            </a:lnSpc>
            <a:spcBef>
              <a:spcPct val="0"/>
            </a:spcBef>
            <a:spcAft>
              <a:spcPct val="35000"/>
            </a:spcAft>
            <a:buNone/>
          </a:pPr>
          <a:r>
            <a:rPr lang="en-US" sz="1200" b="0" kern="1200">
              <a:latin typeface="-apple-system"/>
              <a:ea typeface="Roboto"/>
              <a:cs typeface="Roboto"/>
            </a:rPr>
            <a:t>Both datasets will be acquired from Kaggle.</a:t>
          </a:r>
        </a:p>
      </dsp:txBody>
      <dsp:txXfrm>
        <a:off x="5816037" y="1369826"/>
        <a:ext cx="2175355" cy="1350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2E89B-A685-4E24-8EA7-25DF9223C345}">
      <dsp:nvSpPr>
        <dsp:cNvPr id="0" name=""/>
        <dsp:cNvSpPr/>
      </dsp:nvSpPr>
      <dsp:spPr>
        <a:xfrm>
          <a:off x="647658" y="1321"/>
          <a:ext cx="1554099" cy="9324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Check for NULL and missing values</a:t>
          </a:r>
          <a:endParaRPr lang="en-US" sz="1400" kern="1200"/>
        </a:p>
      </dsp:txBody>
      <dsp:txXfrm>
        <a:off x="674969" y="28632"/>
        <a:ext cx="1499477" cy="877837"/>
      </dsp:txXfrm>
    </dsp:sp>
    <dsp:sp modelId="{8F09285C-B939-4B54-82BF-B182BAFA0864}">
      <dsp:nvSpPr>
        <dsp:cNvPr id="0" name=""/>
        <dsp:cNvSpPr/>
      </dsp:nvSpPr>
      <dsp:spPr>
        <a:xfrm>
          <a:off x="2338519" y="274842"/>
          <a:ext cx="329469" cy="385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38519" y="351925"/>
        <a:ext cx="230628" cy="231250"/>
      </dsp:txXfrm>
    </dsp:sp>
    <dsp:sp modelId="{119B274A-0EE4-42E0-B44A-82E18E95BC19}">
      <dsp:nvSpPr>
        <dsp:cNvPr id="0" name=""/>
        <dsp:cNvSpPr/>
      </dsp:nvSpPr>
      <dsp:spPr>
        <a:xfrm>
          <a:off x="2823398" y="1321"/>
          <a:ext cx="1554099" cy="9324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t>Scale the Data</a:t>
          </a:r>
          <a:r>
            <a:rPr lang="en-US" sz="1400" b="1" kern="1200">
              <a:latin typeface="Garamond" panose="02020404030301010803"/>
            </a:rPr>
            <a:t> </a:t>
          </a:r>
          <a:endParaRPr lang="en-US" sz="1400" kern="1200"/>
        </a:p>
      </dsp:txBody>
      <dsp:txXfrm>
        <a:off x="2850709" y="28632"/>
        <a:ext cx="1499477" cy="877837"/>
      </dsp:txXfrm>
    </dsp:sp>
    <dsp:sp modelId="{A6F6B0AA-E389-44A9-8388-2F7D893232D2}">
      <dsp:nvSpPr>
        <dsp:cNvPr id="0" name=""/>
        <dsp:cNvSpPr/>
      </dsp:nvSpPr>
      <dsp:spPr>
        <a:xfrm>
          <a:off x="4514259" y="274842"/>
          <a:ext cx="329469" cy="385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514259" y="351925"/>
        <a:ext cx="230628" cy="231250"/>
      </dsp:txXfrm>
    </dsp:sp>
    <dsp:sp modelId="{5CE71EF3-3871-4902-A8EB-5292DDF97592}">
      <dsp:nvSpPr>
        <dsp:cNvPr id="0" name=""/>
        <dsp:cNvSpPr/>
      </dsp:nvSpPr>
      <dsp:spPr>
        <a:xfrm>
          <a:off x="4999138" y="1321"/>
          <a:ext cx="1554099" cy="9324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t>Transform the Data</a:t>
          </a:r>
          <a:r>
            <a:rPr lang="en-US" sz="1400" b="1" kern="1200">
              <a:latin typeface="Garamond" panose="02020404030301010803"/>
            </a:rPr>
            <a:t> </a:t>
          </a:r>
          <a:endParaRPr lang="en-US" sz="1400" kern="1200"/>
        </a:p>
      </dsp:txBody>
      <dsp:txXfrm>
        <a:off x="5026449" y="28632"/>
        <a:ext cx="1499477" cy="877837"/>
      </dsp:txXfrm>
    </dsp:sp>
    <dsp:sp modelId="{3D283A4C-BA5B-43AA-B1AF-984E5D85B468}">
      <dsp:nvSpPr>
        <dsp:cNvPr id="0" name=""/>
        <dsp:cNvSpPr/>
      </dsp:nvSpPr>
      <dsp:spPr>
        <a:xfrm rot="5400000">
          <a:off x="5611453" y="1042568"/>
          <a:ext cx="329469" cy="385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5660563" y="1070542"/>
        <a:ext cx="231250" cy="230628"/>
      </dsp:txXfrm>
    </dsp:sp>
    <dsp:sp modelId="{B32B63AA-178C-4A70-8166-6E24C83C053A}">
      <dsp:nvSpPr>
        <dsp:cNvPr id="0" name=""/>
        <dsp:cNvSpPr/>
      </dsp:nvSpPr>
      <dsp:spPr>
        <a:xfrm>
          <a:off x="4999138" y="1555420"/>
          <a:ext cx="1554099" cy="9324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t>Encoding the data to categorical variables</a:t>
          </a:r>
          <a:r>
            <a:rPr lang="en-US" sz="1400" b="1" kern="1200">
              <a:latin typeface="Garamond" panose="02020404030301010803"/>
            </a:rPr>
            <a:t> </a:t>
          </a:r>
          <a:endParaRPr lang="en-US" sz="1400" kern="1200"/>
        </a:p>
      </dsp:txBody>
      <dsp:txXfrm>
        <a:off x="5026449" y="1582731"/>
        <a:ext cx="1499477" cy="8778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D471D-0151-4FB8-A6B7-98804D87BEDA}">
      <dsp:nvSpPr>
        <dsp:cNvPr id="0" name=""/>
        <dsp:cNvSpPr/>
      </dsp:nvSpPr>
      <dsp:spPr>
        <a:xfrm>
          <a:off x="2416127" y="70687"/>
          <a:ext cx="791015" cy="791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1B2C94-B8AA-4053-9A63-1ACA7BF5CDE1}">
      <dsp:nvSpPr>
        <dsp:cNvPr id="0" name=""/>
        <dsp:cNvSpPr/>
      </dsp:nvSpPr>
      <dsp:spPr>
        <a:xfrm>
          <a:off x="1932728" y="1179670"/>
          <a:ext cx="1757812" cy="1010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latin typeface="-apple-system"/>
            </a:rPr>
            <a:t>Use different Machine Learning Algorithms such as Random Forest Regression, Linear Regression, Logistic Regression, Neural Network, and choose the best model.</a:t>
          </a:r>
          <a:endParaRPr lang="en-US" sz="1100" kern="1200">
            <a:latin typeface="-apple-system"/>
          </a:endParaRPr>
        </a:p>
      </dsp:txBody>
      <dsp:txXfrm>
        <a:off x="1932728" y="1179670"/>
        <a:ext cx="1757812" cy="1010742"/>
      </dsp:txXfrm>
    </dsp:sp>
    <dsp:sp modelId="{6B3423C8-F394-4F27-ADAF-74D6A0DE3385}">
      <dsp:nvSpPr>
        <dsp:cNvPr id="0" name=""/>
        <dsp:cNvSpPr/>
      </dsp:nvSpPr>
      <dsp:spPr>
        <a:xfrm>
          <a:off x="4481557" y="70687"/>
          <a:ext cx="791015" cy="791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55905-C3E4-4733-A520-8E07DBD67DAA}">
      <dsp:nvSpPr>
        <dsp:cNvPr id="0" name=""/>
        <dsp:cNvSpPr/>
      </dsp:nvSpPr>
      <dsp:spPr>
        <a:xfrm>
          <a:off x="3998158" y="1179670"/>
          <a:ext cx="1757812" cy="1010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latin typeface="-apple-system"/>
            </a:rPr>
            <a:t>Use Python, Dash, and Plotly to develop dashboards.</a:t>
          </a:r>
          <a:endParaRPr lang="en-US" sz="1100" kern="1200">
            <a:latin typeface="-apple-system"/>
          </a:endParaRPr>
        </a:p>
      </dsp:txBody>
      <dsp:txXfrm>
        <a:off x="3998158" y="1179670"/>
        <a:ext cx="1757812" cy="101074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5f2d34ce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5f2d34ce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5f2d34ce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5f2d34ce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c154c8b5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6c154c8b50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c154c8b5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6c154c8b5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77a825697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77a82569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77a825697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77a825697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5f2d34ce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5f2d34ce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5f2d34ce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5f2d34ce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f2d34ce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5f2d34ce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019299" y="1403349"/>
            <a:ext cx="5111752" cy="1136650"/>
          </a:xfrm>
        </p:spPr>
        <p:txBody>
          <a:bodyPr anchor="b">
            <a:noAutofit/>
          </a:bodyPr>
          <a:lstStyle>
            <a:lvl1pPr algn="ctr">
              <a:defRPr sz="9600">
                <a:effectLst/>
              </a:defRPr>
            </a:lvl1pPr>
          </a:lstStyle>
          <a:p>
            <a:r>
              <a:rPr lang="en-US"/>
              <a:t>Click to edit Master title style</a:t>
            </a:r>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3733">
                <a:solidFill>
                  <a:schemeClr val="tx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987425" y="3778247"/>
            <a:ext cx="673100" cy="209550"/>
          </a:xfrm>
        </p:spPr>
        <p:txBody>
          <a:bodyPr/>
          <a:lstStyle/>
          <a:p>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D57F1E4F-1CFF-5643-939E-217C01CDF565}" type="slidenum">
              <a:rPr lang="en-US" dirty="0"/>
              <a:pPr/>
              <a:t>‹#›</a:t>
            </a:fld>
            <a:endParaRPr lang="en-US"/>
          </a:p>
        </p:txBody>
      </p:sp>
      <p:cxnSp>
        <p:nvCxnSpPr>
          <p:cNvPr id="15" name="Straight Connector 14"/>
          <p:cNvCxnSpPr/>
          <p:nvPr/>
        </p:nvCxnSpPr>
        <p:spPr>
          <a:xfrm>
            <a:off x="2019299" y="2641598"/>
            <a:ext cx="5111751"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64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4267" b="0"/>
            </a:lvl1pPr>
          </a:lstStyle>
          <a:p>
            <a:r>
              <a:rPr lang="en-US"/>
              <a:t>Click to edit Master title style</a:t>
            </a:r>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9158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5689" b="0" cap="none"/>
            </a:lvl1pPr>
          </a:lstStyle>
          <a:p>
            <a:r>
              <a:rPr lang="en-US"/>
              <a:t>Click to edit Master title style</a:t>
            </a:r>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047127" y="310514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46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5689"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3556"/>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646510" y="659971"/>
            <a:ext cx="457200" cy="438582"/>
          </a:xfrm>
          <a:prstGeom prst="rect">
            <a:avLst/>
          </a:prstGeom>
        </p:spPr>
        <p:txBody>
          <a:bodyPr vert="horz" lIns="162560" tIns="81280" rIns="162560" bIns="81280" rtlCol="0" anchor="ctr">
            <a:noAutofit/>
          </a:bodyPr>
          <a:lstStyle/>
          <a:p>
            <a:pPr lvl="0"/>
            <a:r>
              <a:rPr lang="en-US" sz="14222">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162560" tIns="81280" rIns="162560" bIns="81280" rtlCol="0" anchor="ctr">
            <a:noAutofit/>
          </a:bodyPr>
          <a:lstStyle/>
          <a:p>
            <a:pPr lvl="0" algn="r"/>
            <a:r>
              <a:rPr lang="en-US" sz="14222">
                <a:solidFill>
                  <a:schemeClr val="tx1"/>
                </a:solidFill>
                <a:effectLst/>
              </a:rPr>
              <a:t>”</a:t>
            </a:r>
          </a:p>
        </p:txBody>
      </p:sp>
      <p:cxnSp>
        <p:nvCxnSpPr>
          <p:cNvPr id="19" name="Straight Connector 18"/>
          <p:cNvCxnSpPr/>
          <p:nvPr/>
        </p:nvCxnSpPr>
        <p:spPr>
          <a:xfrm>
            <a:off x="1047127" y="310514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6206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5689" b="0" cap="none"/>
            </a:lvl1pPr>
          </a:lstStyle>
          <a:p>
            <a:r>
              <a:rPr lang="en-US"/>
              <a:t>Click to edit Master title style</a:t>
            </a:r>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965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5689" b="0" cap="none">
                <a:solidFill>
                  <a:schemeClr val="tx1"/>
                </a:solidFill>
              </a:defRPr>
            </a:lvl1pPr>
          </a:lstStyle>
          <a:p>
            <a:r>
              <a:rPr lang="en-US"/>
              <a:t>Click to edit Master title style</a:t>
            </a:r>
          </a:p>
        </p:txBody>
      </p:sp>
      <p:sp>
        <p:nvSpPr>
          <p:cNvPr id="14"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4267">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646510" y="659971"/>
            <a:ext cx="457200" cy="438582"/>
          </a:xfrm>
          <a:prstGeom prst="rect">
            <a:avLst/>
          </a:prstGeom>
        </p:spPr>
        <p:txBody>
          <a:bodyPr vert="horz" lIns="162560" tIns="81280" rIns="162560" bIns="81280" rtlCol="0" anchor="ctr">
            <a:noAutofit/>
          </a:bodyPr>
          <a:lstStyle/>
          <a:p>
            <a:pPr lvl="0"/>
            <a:r>
              <a:rPr lang="en-US" sz="14222">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162560" tIns="81280" rIns="162560" bIns="81280" rtlCol="0" anchor="ctr">
            <a:noAutofit/>
          </a:bodyPr>
          <a:lstStyle/>
          <a:p>
            <a:pPr lvl="0" algn="r"/>
            <a:r>
              <a:rPr lang="en-US" sz="14222">
                <a:solidFill>
                  <a:schemeClr val="tx1"/>
                </a:solidFill>
                <a:effectLst/>
              </a:rPr>
              <a:t>”</a:t>
            </a:r>
          </a:p>
        </p:txBody>
      </p:sp>
      <p:cxnSp>
        <p:nvCxnSpPr>
          <p:cNvPr id="26" name="Straight Connector 25"/>
          <p:cNvCxnSpPr/>
          <p:nvPr/>
        </p:nvCxnSpPr>
        <p:spPr>
          <a:xfrm>
            <a:off x="1047127" y="257175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201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1"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4978">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047127" y="257175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6844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147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6647918" y="742950"/>
            <a:ext cx="0" cy="36576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749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4124058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extLst>
      <p:ext uri="{BB962C8B-B14F-4D97-AF65-F5344CB8AC3E}">
        <p14:creationId xmlns:p14="http://schemas.microsoft.com/office/powerpoint/2010/main" val="112049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244405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2372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7822" b="0" cap="none"/>
            </a:lvl1pPr>
          </a:lstStyle>
          <a:p>
            <a:r>
              <a:rPr lang="en-US"/>
              <a:t>Click to edit Master title style</a:t>
            </a:r>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4267">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509542" y="2782939"/>
            <a:ext cx="612253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054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178313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buNone/>
              <a:defRPr sz="4978"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buNone/>
              <a:defRPr sz="4978" b="0">
                <a:solidFill>
                  <a:schemeClr val="accent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01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1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4839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4267" b="0"/>
            </a:lvl1pPr>
          </a:lstStyle>
          <a:p>
            <a:r>
              <a:rPr lang="en-US"/>
              <a:t>Click to edit Master title style</a:t>
            </a:r>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047127" y="2184400"/>
            <a:ext cx="26358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13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4978" b="0"/>
            </a:lvl1pPr>
          </a:lstStyle>
          <a:p>
            <a:r>
              <a:rPr lang="en-US"/>
              <a:t>Click to edit Master title style</a:t>
            </a:r>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4162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1778"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9910645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1.jpe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5047CE0-3D19-4F0E-3F4A-93FA3A679809}"/>
              </a:ext>
            </a:extLst>
          </p:cNvPr>
          <p:cNvGraphicFramePr/>
          <p:nvPr>
            <p:extLst>
              <p:ext uri="{D42A27DB-BD31-4B8C-83A1-F6EECF244321}">
                <p14:modId xmlns:p14="http://schemas.microsoft.com/office/powerpoint/2010/main" val="153653786"/>
              </p:ext>
            </p:extLst>
          </p:nvPr>
        </p:nvGraphicFramePr>
        <p:xfrm>
          <a:off x="590374" y="1516410"/>
          <a:ext cx="6966928" cy="1867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71" name="Google Shape;71;p16"/>
          <p:cNvSpPr txBox="1"/>
          <p:nvPr/>
        </p:nvSpPr>
        <p:spPr>
          <a:xfrm>
            <a:off x="5556905" y="3709801"/>
            <a:ext cx="2879400" cy="5776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b="1">
                <a:sym typeface="Proxima Nova"/>
              </a:rPr>
              <a:t>Accelerate you job search!</a:t>
            </a:r>
            <a:endParaRPr lang="en-US" sz="1300" b="1"/>
          </a:p>
        </p:txBody>
      </p:sp>
      <p:sp>
        <p:nvSpPr>
          <p:cNvPr id="2" name="TextBox 1">
            <a:extLst>
              <a:ext uri="{FF2B5EF4-FFF2-40B4-BE49-F238E27FC236}">
                <a16:creationId xmlns:a16="http://schemas.microsoft.com/office/drawing/2014/main" id="{BF1DFE73-CDFA-1759-D123-6CEF3D5FF1C8}"/>
              </a:ext>
            </a:extLst>
          </p:cNvPr>
          <p:cNvSpPr txBox="1"/>
          <p:nvPr/>
        </p:nvSpPr>
        <p:spPr>
          <a:xfrm>
            <a:off x="1080259" y="797674"/>
            <a:ext cx="3001431" cy="292388"/>
          </a:xfrm>
          <a:prstGeom prst="rect">
            <a:avLst/>
          </a:prstGeom>
          <a:noFill/>
        </p:spPr>
        <p:txBody>
          <a:bodyPr wrap="square" lIns="91440" tIns="45720" rIns="91440" bIns="45720" rtlCol="0" anchor="t">
            <a:spAutoFit/>
          </a:bodyPr>
          <a:lstStyle/>
          <a:p>
            <a:r>
              <a:rPr lang="en-US" sz="1300" b="1"/>
              <a:t>The product of </a:t>
            </a:r>
            <a:r>
              <a:rPr lang="en-US" sz="1300" b="1">
                <a:solidFill>
                  <a:srgbClr val="48B7D9"/>
                </a:solidFill>
              </a:rPr>
              <a:t>Smart</a:t>
            </a:r>
            <a:r>
              <a:rPr lang="en-US" sz="1300" b="1"/>
              <a:t> </a:t>
            </a:r>
            <a:r>
              <a:rPr lang="en-US" sz="1300" b="1">
                <a:solidFill>
                  <a:srgbClr val="E04C7B"/>
                </a:solidFill>
              </a:rPr>
              <a:t>Data </a:t>
            </a:r>
            <a:r>
              <a:rPr lang="en-US" sz="1300" b="1">
                <a:solidFill>
                  <a:srgbClr val="FFC000"/>
                </a:solidFill>
              </a:rPr>
              <a:t>Genie</a:t>
            </a:r>
            <a:endParaRPr lang="en-US" sz="130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pic>
        <p:nvPicPr>
          <p:cNvPr id="151" name="Picture 150">
            <a:extLst>
              <a:ext uri="{FF2B5EF4-FFF2-40B4-BE49-F238E27FC236}">
                <a16:creationId xmlns:a16="http://schemas.microsoft.com/office/drawing/2014/main" id="{54173A58-B122-4342-8641-2C7187495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cxnSp>
        <p:nvCxnSpPr>
          <p:cNvPr id="153" name="Straight Connector 152">
            <a:extLst>
              <a:ext uri="{FF2B5EF4-FFF2-40B4-BE49-F238E27FC236}">
                <a16:creationId xmlns:a16="http://schemas.microsoft.com/office/drawing/2014/main" id="{9E3E38EB-06F9-40C9-B3E2-7CC1363B99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55" name="Rectangle 154">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46" descr="Colourful maths learning objects">
            <a:extLst>
              <a:ext uri="{FF2B5EF4-FFF2-40B4-BE49-F238E27FC236}">
                <a16:creationId xmlns:a16="http://schemas.microsoft.com/office/drawing/2014/main" id="{5C1D8C19-4C75-7394-43C4-DDC9974DADED}"/>
              </a:ext>
            </a:extLst>
          </p:cNvPr>
          <p:cNvPicPr>
            <a:picLocks noChangeAspect="1"/>
          </p:cNvPicPr>
          <p:nvPr/>
        </p:nvPicPr>
        <p:blipFill rotWithShape="1">
          <a:blip r:embed="rId4">
            <a:alphaModFix amt="35000"/>
          </a:blip>
          <a:srcRect t="6291" r="4" b="9378"/>
          <a:stretch/>
        </p:blipFill>
        <p:spPr>
          <a:xfrm>
            <a:off x="20" y="9228"/>
            <a:ext cx="9143980" cy="5143490"/>
          </a:xfrm>
          <a:prstGeom prst="rect">
            <a:avLst/>
          </a:prstGeom>
        </p:spPr>
      </p:pic>
      <p:sp>
        <p:nvSpPr>
          <p:cNvPr id="143" name="Google Shape;143;p21"/>
          <p:cNvSpPr txBox="1">
            <a:spLocks noGrp="1"/>
          </p:cNvSpPr>
          <p:nvPr>
            <p:ph type="title"/>
          </p:nvPr>
        </p:nvSpPr>
        <p:spPr>
          <a:xfrm>
            <a:off x="971551" y="736599"/>
            <a:ext cx="7200897" cy="9779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a:solidFill>
                  <a:srgbClr val="FFFFFF"/>
                </a:solidFill>
              </a:rPr>
              <a:t>Evaluation</a:t>
            </a:r>
          </a:p>
        </p:txBody>
      </p:sp>
      <p:cxnSp>
        <p:nvCxnSpPr>
          <p:cNvPr id="157" name="Straight Connector 156">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00" y="1816099"/>
            <a:ext cx="6858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144" name="Google Shape;144;p21"/>
          <p:cNvSpPr txBox="1">
            <a:spLocks noGrp="1"/>
          </p:cNvSpPr>
          <p:nvPr>
            <p:ph type="body" idx="1"/>
          </p:nvPr>
        </p:nvSpPr>
        <p:spPr>
          <a:xfrm>
            <a:off x="971550" y="1917699"/>
            <a:ext cx="7200897" cy="2489202"/>
          </a:xfrm>
          <a:prstGeom prst="rect">
            <a:avLst/>
          </a:prstGeom>
        </p:spPr>
        <p:txBody>
          <a:bodyPr spcFirstLastPara="1" vert="horz" lIns="91440" tIns="45720" rIns="91440" bIns="45720" rtlCol="0" anchor="t" anchorCtr="0">
            <a:normAutofit/>
          </a:bodyPr>
          <a:lstStyle/>
          <a:p>
            <a:pPr indent="-323850">
              <a:spcBef>
                <a:spcPct val="20000"/>
              </a:spcBef>
              <a:spcAft>
                <a:spcPts val="600"/>
              </a:spcAft>
              <a:buSzPct val="115000"/>
              <a:buFont typeface="Arial"/>
              <a:buChar char="•"/>
            </a:pPr>
            <a:r>
              <a:rPr lang="en-US" b="1">
                <a:solidFill>
                  <a:srgbClr val="FFFFFF"/>
                </a:solidFill>
              </a:rPr>
              <a:t>For the evaluation purpose we will use metrics like Mean Absolute Error(MAE), Root Mean Square Error(RMSE), Mean  Square Error(MSE)  and  the R2 score or the accuracy score from the Models to choose the best model for the data.</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pic>
        <p:nvPicPr>
          <p:cNvPr id="2069" name="Picture 2058">
            <a:extLst>
              <a:ext uri="{FF2B5EF4-FFF2-40B4-BE49-F238E27FC236}">
                <a16:creationId xmlns:a16="http://schemas.microsoft.com/office/drawing/2014/main" id="{54173A58-B122-4342-8641-2C7187495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cxnSp>
        <p:nvCxnSpPr>
          <p:cNvPr id="2070" name="Straight Connector 2060">
            <a:extLst>
              <a:ext uri="{FF2B5EF4-FFF2-40B4-BE49-F238E27FC236}">
                <a16:creationId xmlns:a16="http://schemas.microsoft.com/office/drawing/2014/main" id="{9E3E38EB-06F9-40C9-B3E2-7CC1363B99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071" name="Rectangle 2062">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6C08A74A-144E-163E-4CB0-91B1000C44E1}"/>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l="21778" r="-1" b="-1"/>
          <a:stretch/>
        </p:blipFill>
        <p:spPr bwMode="auto">
          <a:xfrm>
            <a:off x="424036" y="46099"/>
            <a:ext cx="9955141" cy="5143490"/>
          </a:xfrm>
          <a:prstGeom prst="rect">
            <a:avLst/>
          </a:prstGeom>
          <a:noFill/>
          <a:extLst>
            <a:ext uri="{909E8E84-426E-40DD-AFC4-6F175D3DCCD1}">
              <a14:hiddenFill xmlns:a14="http://schemas.microsoft.com/office/drawing/2010/main">
                <a:solidFill>
                  <a:srgbClr val="FFFFFF"/>
                </a:solidFill>
              </a14:hiddenFill>
            </a:ext>
          </a:extLst>
        </p:spPr>
      </p:pic>
      <p:sp>
        <p:nvSpPr>
          <p:cNvPr id="150" name="Google Shape;150;p22"/>
          <p:cNvSpPr txBox="1">
            <a:spLocks noGrp="1"/>
          </p:cNvSpPr>
          <p:nvPr>
            <p:ph type="title"/>
          </p:nvPr>
        </p:nvSpPr>
        <p:spPr>
          <a:xfrm>
            <a:off x="971551" y="736599"/>
            <a:ext cx="7200897" cy="9779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a:solidFill>
                  <a:srgbClr val="FFFFFF"/>
                </a:solidFill>
              </a:rPr>
              <a:t>Deployment</a:t>
            </a:r>
          </a:p>
        </p:txBody>
      </p:sp>
      <p:cxnSp>
        <p:nvCxnSpPr>
          <p:cNvPr id="2072" name="Straight Connector 2064">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00" y="1816099"/>
            <a:ext cx="6858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151" name="Google Shape;151;p22"/>
          <p:cNvSpPr txBox="1">
            <a:spLocks noGrp="1"/>
          </p:cNvSpPr>
          <p:nvPr>
            <p:ph type="body" idx="1"/>
          </p:nvPr>
        </p:nvSpPr>
        <p:spPr>
          <a:xfrm>
            <a:off x="971550" y="1917699"/>
            <a:ext cx="7200897" cy="2489202"/>
          </a:xfrm>
          <a:prstGeom prst="rect">
            <a:avLst/>
          </a:prstGeom>
        </p:spPr>
        <p:txBody>
          <a:bodyPr spcFirstLastPara="1" vert="horz" lIns="91440" tIns="45720" rIns="91440" bIns="45720" rtlCol="0" anchor="t" anchorCtr="0">
            <a:normAutofit/>
          </a:bodyPr>
          <a:lstStyle/>
          <a:p>
            <a:pPr marL="457200" lvl="0" indent="-323850">
              <a:spcBef>
                <a:spcPct val="20000"/>
              </a:spcBef>
              <a:spcAft>
                <a:spcPts val="600"/>
              </a:spcAft>
              <a:buSzPct val="115000"/>
              <a:buFont typeface="Arial"/>
              <a:buChar char="•"/>
            </a:pPr>
            <a:r>
              <a:rPr lang="en-US" b="1">
                <a:solidFill>
                  <a:srgbClr val="FFFFFF"/>
                </a:solidFill>
              </a:rPr>
              <a:t>Deploy the model to AWS(Amazon Web Services)</a:t>
            </a:r>
          </a:p>
          <a:p>
            <a:pPr marL="457200" lvl="0" indent="-323850">
              <a:spcBef>
                <a:spcPct val="20000"/>
              </a:spcBef>
              <a:spcAft>
                <a:spcPts val="600"/>
              </a:spcAft>
              <a:buSzPct val="115000"/>
              <a:buFont typeface="Arial"/>
              <a:buChar char="•"/>
            </a:pPr>
            <a:endParaRPr lang="en-US" b="1">
              <a:solidFill>
                <a:srgbClr val="FFFFFF"/>
              </a:solidFill>
            </a:endParaRPr>
          </a:p>
          <a:p>
            <a:pPr marL="457200" lvl="0" indent="-323850">
              <a:spcBef>
                <a:spcPct val="20000"/>
              </a:spcBef>
              <a:spcAft>
                <a:spcPts val="600"/>
              </a:spcAft>
              <a:buSzPct val="115000"/>
              <a:buFont typeface="Arial"/>
              <a:buChar char="•"/>
            </a:pPr>
            <a:endParaRPr lang="en-US" b="1">
              <a:solidFill>
                <a:srgbClr val="FFFFFF"/>
              </a:solidFill>
            </a:endParaRPr>
          </a:p>
        </p:txBody>
      </p:sp>
      <p:sp>
        <p:nvSpPr>
          <p:cNvPr id="2" name="TextBox 1">
            <a:extLst>
              <a:ext uri="{FF2B5EF4-FFF2-40B4-BE49-F238E27FC236}">
                <a16:creationId xmlns:a16="http://schemas.microsoft.com/office/drawing/2014/main" id="{CBF307CC-7A69-C0A0-F840-54322A954EBA}"/>
              </a:ext>
            </a:extLst>
          </p:cNvPr>
          <p:cNvSpPr txBox="1"/>
          <p:nvPr/>
        </p:nvSpPr>
        <p:spPr>
          <a:xfrm>
            <a:off x="5337545" y="3925412"/>
            <a:ext cx="2328530" cy="523220"/>
          </a:xfrm>
          <a:prstGeom prst="rect">
            <a:avLst/>
          </a:prstGeom>
          <a:noFill/>
        </p:spPr>
        <p:txBody>
          <a:bodyPr wrap="square" rtlCol="0">
            <a:spAutoFit/>
          </a:bodyPr>
          <a:lstStyle/>
          <a:p>
            <a:pPr>
              <a:spcAft>
                <a:spcPts val="600"/>
              </a:spcAft>
            </a:pPr>
            <a:r>
              <a:rPr lang="en-US" i="1">
                <a:solidFill>
                  <a:srgbClr val="757575"/>
                </a:solidFill>
                <a:latin typeface="sohne"/>
              </a:rPr>
              <a:t>Fig. </a:t>
            </a:r>
            <a:r>
              <a:rPr lang="en-US" b="0" i="1">
                <a:solidFill>
                  <a:srgbClr val="757575"/>
                </a:solidFill>
                <a:effectLst/>
                <a:latin typeface="sohne"/>
              </a:rPr>
              <a:t>Dash </a:t>
            </a:r>
            <a:r>
              <a:rPr lang="en-US" b="0" i="1" err="1">
                <a:solidFill>
                  <a:srgbClr val="757575"/>
                </a:solidFill>
                <a:effectLst/>
                <a:latin typeface="sohne"/>
              </a:rPr>
              <a:t>Plotly</a:t>
            </a:r>
            <a:r>
              <a:rPr lang="en-US" b="0" i="1">
                <a:solidFill>
                  <a:srgbClr val="757575"/>
                </a:solidFill>
                <a:effectLst/>
                <a:latin typeface="sohne"/>
              </a:rPr>
              <a:t> and AWS Elastic Beanstalk</a:t>
            </a:r>
            <a:endParaRPr lang="en-US" i="1"/>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p:nvPr/>
        </p:nvSpPr>
        <p:spPr>
          <a:xfrm>
            <a:off x="377967" y="1436370"/>
            <a:ext cx="2008500" cy="2008500"/>
          </a:xfrm>
          <a:prstGeom prst="ellipse">
            <a:avLst/>
          </a:prstGeom>
          <a:solidFill>
            <a:srgbClr val="E04C7B"/>
          </a:solidFill>
          <a:ln>
            <a:noFill/>
          </a:ln>
        </p:spPr>
        <p:txBody>
          <a:bodyPr spcFirstLastPara="1" wrap="square" lIns="68575" tIns="34275" rIns="68575" bIns="34275" anchor="ctr" anchorCtr="0">
            <a:noAutofit/>
          </a:bodyPr>
          <a:lstStyle/>
          <a:p>
            <a:pPr algn="ctr"/>
            <a:r>
              <a:rPr lang="en-US" sz="1350">
                <a:solidFill>
                  <a:schemeClr val="bg1">
                    <a:lumMod val="95000"/>
                  </a:schemeClr>
                </a:solidFill>
                <a:latin typeface="Roboto"/>
                <a:ea typeface="Roboto"/>
                <a:cs typeface="Roboto"/>
                <a:sym typeface="Roboto"/>
              </a:rPr>
              <a:t>Dashboards For Easy Job Tracking And Analysis </a:t>
            </a:r>
            <a:endParaRPr lang="en-US" sz="1350">
              <a:solidFill>
                <a:schemeClr val="bg1">
                  <a:lumMod val="95000"/>
                </a:schemeClr>
              </a:solidFill>
              <a:latin typeface="Roboto"/>
              <a:ea typeface="Roboto"/>
              <a:cs typeface="Roboto"/>
            </a:endParaRPr>
          </a:p>
        </p:txBody>
      </p:sp>
      <p:sp>
        <p:nvSpPr>
          <p:cNvPr id="3" name="Text Placeholder 2">
            <a:extLst>
              <a:ext uri="{FF2B5EF4-FFF2-40B4-BE49-F238E27FC236}">
                <a16:creationId xmlns:a16="http://schemas.microsoft.com/office/drawing/2014/main" id="{2F3B6040-DB42-CECC-A89D-131931067237}"/>
              </a:ext>
            </a:extLst>
          </p:cNvPr>
          <p:cNvSpPr>
            <a:spLocks noGrp="1"/>
          </p:cNvSpPr>
          <p:nvPr>
            <p:ph type="body" idx="1"/>
          </p:nvPr>
        </p:nvSpPr>
        <p:spPr/>
        <p:txBody>
          <a:bodyPr/>
          <a:lstStyle/>
          <a:p>
            <a:r>
              <a:rPr lang="en-US"/>
              <a:t>Made For Data Science With Data Science</a:t>
            </a:r>
          </a:p>
        </p:txBody>
      </p:sp>
      <p:sp>
        <p:nvSpPr>
          <p:cNvPr id="210" name="Google Shape;210;p24"/>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Why We are Better?</a:t>
            </a:r>
            <a:endParaRPr/>
          </a:p>
        </p:txBody>
      </p:sp>
      <p:sp>
        <p:nvSpPr>
          <p:cNvPr id="211" name="Google Shape;211;p24"/>
          <p:cNvSpPr txBox="1"/>
          <p:nvPr/>
        </p:nvSpPr>
        <p:spPr>
          <a:xfrm>
            <a:off x="466373" y="3647128"/>
            <a:ext cx="1831800" cy="7611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chemeClr val="accent1"/>
              </a:buClr>
              <a:buSzPts val="1200"/>
              <a:buFont typeface="Noto Sans Symbols"/>
              <a:buNone/>
            </a:pPr>
            <a:endParaRPr/>
          </a:p>
        </p:txBody>
      </p:sp>
      <p:sp>
        <p:nvSpPr>
          <p:cNvPr id="212" name="Google Shape;212;p24"/>
          <p:cNvSpPr/>
          <p:nvPr/>
        </p:nvSpPr>
        <p:spPr>
          <a:xfrm>
            <a:off x="2655537" y="2121603"/>
            <a:ext cx="636982" cy="638178"/>
          </a:xfrm>
          <a:custGeom>
            <a:avLst/>
            <a:gdLst/>
            <a:ahLst/>
            <a:cxnLst/>
            <a:rect l="l" t="t" r="r" b="b"/>
            <a:pathLst>
              <a:path w="3748" h="3752" extrusionOk="0">
                <a:moveTo>
                  <a:pt x="1874" y="0"/>
                </a:moveTo>
                <a:lnTo>
                  <a:pt x="1913" y="2"/>
                </a:lnTo>
                <a:lnTo>
                  <a:pt x="1948" y="9"/>
                </a:lnTo>
                <a:lnTo>
                  <a:pt x="1980" y="19"/>
                </a:lnTo>
                <a:lnTo>
                  <a:pt x="2010" y="33"/>
                </a:lnTo>
                <a:lnTo>
                  <a:pt x="2036" y="50"/>
                </a:lnTo>
                <a:lnTo>
                  <a:pt x="2060" y="68"/>
                </a:lnTo>
                <a:lnTo>
                  <a:pt x="2079" y="87"/>
                </a:lnTo>
                <a:lnTo>
                  <a:pt x="2096" y="108"/>
                </a:lnTo>
                <a:lnTo>
                  <a:pt x="2110" y="129"/>
                </a:lnTo>
                <a:lnTo>
                  <a:pt x="2122" y="149"/>
                </a:lnTo>
                <a:lnTo>
                  <a:pt x="2130" y="170"/>
                </a:lnTo>
                <a:lnTo>
                  <a:pt x="2134" y="188"/>
                </a:lnTo>
                <a:lnTo>
                  <a:pt x="2135" y="204"/>
                </a:lnTo>
                <a:lnTo>
                  <a:pt x="2135" y="1614"/>
                </a:lnTo>
                <a:lnTo>
                  <a:pt x="3544" y="1614"/>
                </a:lnTo>
                <a:lnTo>
                  <a:pt x="3560" y="1616"/>
                </a:lnTo>
                <a:lnTo>
                  <a:pt x="3579" y="1620"/>
                </a:lnTo>
                <a:lnTo>
                  <a:pt x="3598" y="1628"/>
                </a:lnTo>
                <a:lnTo>
                  <a:pt x="3618" y="1638"/>
                </a:lnTo>
                <a:lnTo>
                  <a:pt x="3640" y="1653"/>
                </a:lnTo>
                <a:lnTo>
                  <a:pt x="3661" y="1669"/>
                </a:lnTo>
                <a:lnTo>
                  <a:pt x="3680" y="1690"/>
                </a:lnTo>
                <a:lnTo>
                  <a:pt x="3698" y="1713"/>
                </a:lnTo>
                <a:lnTo>
                  <a:pt x="3714" y="1740"/>
                </a:lnTo>
                <a:lnTo>
                  <a:pt x="3728" y="1768"/>
                </a:lnTo>
                <a:lnTo>
                  <a:pt x="3739" y="1802"/>
                </a:lnTo>
                <a:lnTo>
                  <a:pt x="3745" y="1837"/>
                </a:lnTo>
                <a:lnTo>
                  <a:pt x="3748" y="1876"/>
                </a:lnTo>
                <a:lnTo>
                  <a:pt x="3745" y="1915"/>
                </a:lnTo>
                <a:lnTo>
                  <a:pt x="3739" y="1950"/>
                </a:lnTo>
                <a:lnTo>
                  <a:pt x="3728" y="1983"/>
                </a:lnTo>
                <a:lnTo>
                  <a:pt x="3714" y="2012"/>
                </a:lnTo>
                <a:lnTo>
                  <a:pt x="3698" y="2038"/>
                </a:lnTo>
                <a:lnTo>
                  <a:pt x="3680" y="2062"/>
                </a:lnTo>
                <a:lnTo>
                  <a:pt x="3661" y="2081"/>
                </a:lnTo>
                <a:lnTo>
                  <a:pt x="3640" y="2098"/>
                </a:lnTo>
                <a:lnTo>
                  <a:pt x="3618" y="2113"/>
                </a:lnTo>
                <a:lnTo>
                  <a:pt x="3598" y="2123"/>
                </a:lnTo>
                <a:lnTo>
                  <a:pt x="3579" y="2131"/>
                </a:lnTo>
                <a:lnTo>
                  <a:pt x="3560" y="2136"/>
                </a:lnTo>
                <a:lnTo>
                  <a:pt x="3544" y="2137"/>
                </a:lnTo>
                <a:lnTo>
                  <a:pt x="2135" y="2137"/>
                </a:lnTo>
                <a:lnTo>
                  <a:pt x="2135" y="3548"/>
                </a:lnTo>
                <a:lnTo>
                  <a:pt x="2134" y="3564"/>
                </a:lnTo>
                <a:lnTo>
                  <a:pt x="2130" y="3582"/>
                </a:lnTo>
                <a:lnTo>
                  <a:pt x="2122" y="3601"/>
                </a:lnTo>
                <a:lnTo>
                  <a:pt x="2110" y="3622"/>
                </a:lnTo>
                <a:lnTo>
                  <a:pt x="2096" y="3643"/>
                </a:lnTo>
                <a:lnTo>
                  <a:pt x="2079" y="3664"/>
                </a:lnTo>
                <a:lnTo>
                  <a:pt x="2060" y="3683"/>
                </a:lnTo>
                <a:lnTo>
                  <a:pt x="2036" y="3702"/>
                </a:lnTo>
                <a:lnTo>
                  <a:pt x="2010" y="3718"/>
                </a:lnTo>
                <a:lnTo>
                  <a:pt x="1980" y="3731"/>
                </a:lnTo>
                <a:lnTo>
                  <a:pt x="1948" y="3743"/>
                </a:lnTo>
                <a:lnTo>
                  <a:pt x="1913" y="3750"/>
                </a:lnTo>
                <a:lnTo>
                  <a:pt x="1874" y="3752"/>
                </a:lnTo>
                <a:lnTo>
                  <a:pt x="1835" y="3750"/>
                </a:lnTo>
                <a:lnTo>
                  <a:pt x="1800" y="3743"/>
                </a:lnTo>
                <a:lnTo>
                  <a:pt x="1767" y="3731"/>
                </a:lnTo>
                <a:lnTo>
                  <a:pt x="1737" y="3718"/>
                </a:lnTo>
                <a:lnTo>
                  <a:pt x="1711" y="3702"/>
                </a:lnTo>
                <a:lnTo>
                  <a:pt x="1688" y="3683"/>
                </a:lnTo>
                <a:lnTo>
                  <a:pt x="1668" y="3664"/>
                </a:lnTo>
                <a:lnTo>
                  <a:pt x="1651" y="3643"/>
                </a:lnTo>
                <a:lnTo>
                  <a:pt x="1637" y="3622"/>
                </a:lnTo>
                <a:lnTo>
                  <a:pt x="1627" y="3601"/>
                </a:lnTo>
                <a:lnTo>
                  <a:pt x="1619" y="3582"/>
                </a:lnTo>
                <a:lnTo>
                  <a:pt x="1614" y="3564"/>
                </a:lnTo>
                <a:lnTo>
                  <a:pt x="1613" y="3548"/>
                </a:lnTo>
                <a:lnTo>
                  <a:pt x="1613" y="2137"/>
                </a:lnTo>
                <a:lnTo>
                  <a:pt x="204" y="2137"/>
                </a:lnTo>
                <a:lnTo>
                  <a:pt x="187" y="2136"/>
                </a:lnTo>
                <a:lnTo>
                  <a:pt x="170" y="2131"/>
                </a:lnTo>
                <a:lnTo>
                  <a:pt x="149" y="2123"/>
                </a:lnTo>
                <a:lnTo>
                  <a:pt x="129" y="2113"/>
                </a:lnTo>
                <a:lnTo>
                  <a:pt x="108" y="2098"/>
                </a:lnTo>
                <a:lnTo>
                  <a:pt x="88" y="2081"/>
                </a:lnTo>
                <a:lnTo>
                  <a:pt x="68" y="2062"/>
                </a:lnTo>
                <a:lnTo>
                  <a:pt x="50" y="2038"/>
                </a:lnTo>
                <a:lnTo>
                  <a:pt x="33" y="2012"/>
                </a:lnTo>
                <a:lnTo>
                  <a:pt x="19" y="1983"/>
                </a:lnTo>
                <a:lnTo>
                  <a:pt x="9" y="1950"/>
                </a:lnTo>
                <a:lnTo>
                  <a:pt x="2" y="1915"/>
                </a:lnTo>
                <a:lnTo>
                  <a:pt x="0" y="1876"/>
                </a:lnTo>
                <a:lnTo>
                  <a:pt x="2" y="1837"/>
                </a:lnTo>
                <a:lnTo>
                  <a:pt x="9" y="1802"/>
                </a:lnTo>
                <a:lnTo>
                  <a:pt x="19" y="1768"/>
                </a:lnTo>
                <a:lnTo>
                  <a:pt x="33" y="1740"/>
                </a:lnTo>
                <a:lnTo>
                  <a:pt x="50" y="1713"/>
                </a:lnTo>
                <a:lnTo>
                  <a:pt x="68" y="1690"/>
                </a:lnTo>
                <a:lnTo>
                  <a:pt x="88" y="1669"/>
                </a:lnTo>
                <a:lnTo>
                  <a:pt x="108" y="1653"/>
                </a:lnTo>
                <a:lnTo>
                  <a:pt x="129" y="1638"/>
                </a:lnTo>
                <a:lnTo>
                  <a:pt x="149" y="1628"/>
                </a:lnTo>
                <a:lnTo>
                  <a:pt x="170" y="1620"/>
                </a:lnTo>
                <a:lnTo>
                  <a:pt x="187" y="1616"/>
                </a:lnTo>
                <a:lnTo>
                  <a:pt x="204" y="1614"/>
                </a:lnTo>
                <a:lnTo>
                  <a:pt x="1612" y="1614"/>
                </a:lnTo>
                <a:lnTo>
                  <a:pt x="1612" y="204"/>
                </a:lnTo>
                <a:lnTo>
                  <a:pt x="1614" y="188"/>
                </a:lnTo>
                <a:lnTo>
                  <a:pt x="1619" y="170"/>
                </a:lnTo>
                <a:lnTo>
                  <a:pt x="1627" y="149"/>
                </a:lnTo>
                <a:lnTo>
                  <a:pt x="1637" y="129"/>
                </a:lnTo>
                <a:lnTo>
                  <a:pt x="1651" y="108"/>
                </a:lnTo>
                <a:lnTo>
                  <a:pt x="1668" y="87"/>
                </a:lnTo>
                <a:lnTo>
                  <a:pt x="1688" y="68"/>
                </a:lnTo>
                <a:lnTo>
                  <a:pt x="1711" y="50"/>
                </a:lnTo>
                <a:lnTo>
                  <a:pt x="1737" y="33"/>
                </a:lnTo>
                <a:lnTo>
                  <a:pt x="1767" y="19"/>
                </a:lnTo>
                <a:lnTo>
                  <a:pt x="1800" y="9"/>
                </a:lnTo>
                <a:lnTo>
                  <a:pt x="1835" y="2"/>
                </a:lnTo>
                <a:lnTo>
                  <a:pt x="1874" y="0"/>
                </a:lnTo>
                <a:close/>
              </a:path>
            </a:pathLst>
          </a:custGeom>
          <a:solidFill>
            <a:srgbClr val="00206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213" name="Google Shape;213;p24"/>
          <p:cNvSpPr/>
          <p:nvPr/>
        </p:nvSpPr>
        <p:spPr>
          <a:xfrm>
            <a:off x="3567679" y="1436370"/>
            <a:ext cx="2008500" cy="2008500"/>
          </a:xfrm>
          <a:prstGeom prst="ellipse">
            <a:avLst/>
          </a:prstGeom>
          <a:solidFill>
            <a:srgbClr val="48B7D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350">
                <a:solidFill>
                  <a:schemeClr val="bg1">
                    <a:lumMod val="95000"/>
                  </a:schemeClr>
                </a:solidFill>
                <a:latin typeface="Roboto"/>
                <a:ea typeface="Roboto"/>
                <a:cs typeface="Roboto"/>
                <a:sym typeface="Roboto"/>
              </a:rPr>
              <a:t>Skills Development And Job Satisfaction Prediction</a:t>
            </a:r>
            <a:endParaRPr lang="en-US" sz="1350">
              <a:solidFill>
                <a:schemeClr val="bg1">
                  <a:lumMod val="95000"/>
                </a:schemeClr>
              </a:solidFill>
              <a:latin typeface="Roboto"/>
              <a:ea typeface="Roboto"/>
              <a:cs typeface="Roboto"/>
            </a:endParaRPr>
          </a:p>
        </p:txBody>
      </p:sp>
      <p:grpSp>
        <p:nvGrpSpPr>
          <p:cNvPr id="215" name="Google Shape;215;p24"/>
          <p:cNvGrpSpPr/>
          <p:nvPr/>
        </p:nvGrpSpPr>
        <p:grpSpPr>
          <a:xfrm>
            <a:off x="5816029" y="2245428"/>
            <a:ext cx="634601" cy="390525"/>
            <a:chOff x="7897813" y="3090863"/>
            <a:chExt cx="846135" cy="520700"/>
          </a:xfrm>
        </p:grpSpPr>
        <p:sp>
          <p:nvSpPr>
            <p:cNvPr id="216" name="Google Shape;216;p24"/>
            <p:cNvSpPr/>
            <p:nvPr/>
          </p:nvSpPr>
          <p:spPr>
            <a:xfrm>
              <a:off x="7897813" y="3090863"/>
              <a:ext cx="846135" cy="200024"/>
            </a:xfrm>
            <a:custGeom>
              <a:avLst/>
              <a:gdLst/>
              <a:ahLst/>
              <a:cxnLst/>
              <a:rect l="l" t="t" r="r" b="b"/>
              <a:pathLst>
                <a:path w="3728" h="882" extrusionOk="0">
                  <a:moveTo>
                    <a:pt x="439" y="0"/>
                  </a:moveTo>
                  <a:lnTo>
                    <a:pt x="3291" y="0"/>
                  </a:lnTo>
                  <a:lnTo>
                    <a:pt x="3345" y="3"/>
                  </a:lnTo>
                  <a:lnTo>
                    <a:pt x="3398" y="13"/>
                  </a:lnTo>
                  <a:lnTo>
                    <a:pt x="3448" y="29"/>
                  </a:lnTo>
                  <a:lnTo>
                    <a:pt x="3496" y="52"/>
                  </a:lnTo>
                  <a:lnTo>
                    <a:pt x="3540" y="79"/>
                  </a:lnTo>
                  <a:lnTo>
                    <a:pt x="3581" y="112"/>
                  </a:lnTo>
                  <a:lnTo>
                    <a:pt x="3618" y="149"/>
                  </a:lnTo>
                  <a:lnTo>
                    <a:pt x="3650" y="191"/>
                  </a:lnTo>
                  <a:lnTo>
                    <a:pt x="3677" y="235"/>
                  </a:lnTo>
                  <a:lnTo>
                    <a:pt x="3699" y="283"/>
                  </a:lnTo>
                  <a:lnTo>
                    <a:pt x="3716" y="333"/>
                  </a:lnTo>
                  <a:lnTo>
                    <a:pt x="3725" y="386"/>
                  </a:lnTo>
                  <a:lnTo>
                    <a:pt x="3728" y="441"/>
                  </a:lnTo>
                  <a:lnTo>
                    <a:pt x="3725" y="496"/>
                  </a:lnTo>
                  <a:lnTo>
                    <a:pt x="3716" y="549"/>
                  </a:lnTo>
                  <a:lnTo>
                    <a:pt x="3699" y="599"/>
                  </a:lnTo>
                  <a:lnTo>
                    <a:pt x="3677" y="647"/>
                  </a:lnTo>
                  <a:lnTo>
                    <a:pt x="3650" y="691"/>
                  </a:lnTo>
                  <a:lnTo>
                    <a:pt x="3618" y="733"/>
                  </a:lnTo>
                  <a:lnTo>
                    <a:pt x="3581" y="770"/>
                  </a:lnTo>
                  <a:lnTo>
                    <a:pt x="3540" y="803"/>
                  </a:lnTo>
                  <a:lnTo>
                    <a:pt x="3496" y="830"/>
                  </a:lnTo>
                  <a:lnTo>
                    <a:pt x="3448" y="853"/>
                  </a:lnTo>
                  <a:lnTo>
                    <a:pt x="3398" y="869"/>
                  </a:lnTo>
                  <a:lnTo>
                    <a:pt x="3345" y="879"/>
                  </a:lnTo>
                  <a:lnTo>
                    <a:pt x="3291" y="882"/>
                  </a:lnTo>
                  <a:lnTo>
                    <a:pt x="439" y="882"/>
                  </a:lnTo>
                  <a:lnTo>
                    <a:pt x="384" y="879"/>
                  </a:lnTo>
                  <a:lnTo>
                    <a:pt x="330" y="869"/>
                  </a:lnTo>
                  <a:lnTo>
                    <a:pt x="280" y="853"/>
                  </a:lnTo>
                  <a:lnTo>
                    <a:pt x="233" y="830"/>
                  </a:lnTo>
                  <a:lnTo>
                    <a:pt x="189" y="803"/>
                  </a:lnTo>
                  <a:lnTo>
                    <a:pt x="147" y="770"/>
                  </a:lnTo>
                  <a:lnTo>
                    <a:pt x="111" y="733"/>
                  </a:lnTo>
                  <a:lnTo>
                    <a:pt x="79" y="691"/>
                  </a:lnTo>
                  <a:lnTo>
                    <a:pt x="51" y="647"/>
                  </a:lnTo>
                  <a:lnTo>
                    <a:pt x="30" y="599"/>
                  </a:lnTo>
                  <a:lnTo>
                    <a:pt x="14" y="549"/>
                  </a:lnTo>
                  <a:lnTo>
                    <a:pt x="3" y="496"/>
                  </a:lnTo>
                  <a:lnTo>
                    <a:pt x="0" y="441"/>
                  </a:lnTo>
                  <a:lnTo>
                    <a:pt x="3" y="386"/>
                  </a:lnTo>
                  <a:lnTo>
                    <a:pt x="14" y="333"/>
                  </a:lnTo>
                  <a:lnTo>
                    <a:pt x="30" y="283"/>
                  </a:lnTo>
                  <a:lnTo>
                    <a:pt x="51" y="235"/>
                  </a:lnTo>
                  <a:lnTo>
                    <a:pt x="79" y="191"/>
                  </a:lnTo>
                  <a:lnTo>
                    <a:pt x="111" y="149"/>
                  </a:lnTo>
                  <a:lnTo>
                    <a:pt x="147" y="112"/>
                  </a:lnTo>
                  <a:lnTo>
                    <a:pt x="189" y="79"/>
                  </a:lnTo>
                  <a:lnTo>
                    <a:pt x="233" y="52"/>
                  </a:lnTo>
                  <a:lnTo>
                    <a:pt x="280" y="29"/>
                  </a:lnTo>
                  <a:lnTo>
                    <a:pt x="330" y="13"/>
                  </a:lnTo>
                  <a:lnTo>
                    <a:pt x="384" y="3"/>
                  </a:lnTo>
                  <a:lnTo>
                    <a:pt x="439" y="0"/>
                  </a:lnTo>
                  <a:close/>
                </a:path>
              </a:pathLst>
            </a:custGeom>
            <a:solidFill>
              <a:srgbClr val="00206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217" name="Google Shape;217;p24"/>
            <p:cNvSpPr/>
            <p:nvPr/>
          </p:nvSpPr>
          <p:spPr>
            <a:xfrm>
              <a:off x="7897813" y="3411538"/>
              <a:ext cx="846135" cy="200025"/>
            </a:xfrm>
            <a:custGeom>
              <a:avLst/>
              <a:gdLst/>
              <a:ahLst/>
              <a:cxnLst/>
              <a:rect l="l" t="t" r="r" b="b"/>
              <a:pathLst>
                <a:path w="3728" h="884" extrusionOk="0">
                  <a:moveTo>
                    <a:pt x="439" y="0"/>
                  </a:moveTo>
                  <a:lnTo>
                    <a:pt x="3291" y="0"/>
                  </a:lnTo>
                  <a:lnTo>
                    <a:pt x="3345" y="3"/>
                  </a:lnTo>
                  <a:lnTo>
                    <a:pt x="3398" y="13"/>
                  </a:lnTo>
                  <a:lnTo>
                    <a:pt x="3448" y="30"/>
                  </a:lnTo>
                  <a:lnTo>
                    <a:pt x="3496" y="52"/>
                  </a:lnTo>
                  <a:lnTo>
                    <a:pt x="3540" y="80"/>
                  </a:lnTo>
                  <a:lnTo>
                    <a:pt x="3581" y="112"/>
                  </a:lnTo>
                  <a:lnTo>
                    <a:pt x="3618" y="150"/>
                  </a:lnTo>
                  <a:lnTo>
                    <a:pt x="3650" y="191"/>
                  </a:lnTo>
                  <a:lnTo>
                    <a:pt x="3677" y="235"/>
                  </a:lnTo>
                  <a:lnTo>
                    <a:pt x="3699" y="283"/>
                  </a:lnTo>
                  <a:lnTo>
                    <a:pt x="3716" y="334"/>
                  </a:lnTo>
                  <a:lnTo>
                    <a:pt x="3725" y="386"/>
                  </a:lnTo>
                  <a:lnTo>
                    <a:pt x="3728" y="441"/>
                  </a:lnTo>
                  <a:lnTo>
                    <a:pt x="3725" y="496"/>
                  </a:lnTo>
                  <a:lnTo>
                    <a:pt x="3716" y="549"/>
                  </a:lnTo>
                  <a:lnTo>
                    <a:pt x="3699" y="599"/>
                  </a:lnTo>
                  <a:lnTo>
                    <a:pt x="3677" y="647"/>
                  </a:lnTo>
                  <a:lnTo>
                    <a:pt x="3650" y="693"/>
                  </a:lnTo>
                  <a:lnTo>
                    <a:pt x="3618" y="733"/>
                  </a:lnTo>
                  <a:lnTo>
                    <a:pt x="3581" y="770"/>
                  </a:lnTo>
                  <a:lnTo>
                    <a:pt x="3540" y="803"/>
                  </a:lnTo>
                  <a:lnTo>
                    <a:pt x="3496" y="830"/>
                  </a:lnTo>
                  <a:lnTo>
                    <a:pt x="3448" y="853"/>
                  </a:lnTo>
                  <a:lnTo>
                    <a:pt x="3398" y="870"/>
                  </a:lnTo>
                  <a:lnTo>
                    <a:pt x="3345" y="880"/>
                  </a:lnTo>
                  <a:lnTo>
                    <a:pt x="3291" y="884"/>
                  </a:lnTo>
                  <a:lnTo>
                    <a:pt x="439" y="884"/>
                  </a:lnTo>
                  <a:lnTo>
                    <a:pt x="384" y="880"/>
                  </a:lnTo>
                  <a:lnTo>
                    <a:pt x="330" y="870"/>
                  </a:lnTo>
                  <a:lnTo>
                    <a:pt x="280" y="853"/>
                  </a:lnTo>
                  <a:lnTo>
                    <a:pt x="233" y="830"/>
                  </a:lnTo>
                  <a:lnTo>
                    <a:pt x="189" y="803"/>
                  </a:lnTo>
                  <a:lnTo>
                    <a:pt x="147" y="770"/>
                  </a:lnTo>
                  <a:lnTo>
                    <a:pt x="111" y="733"/>
                  </a:lnTo>
                  <a:lnTo>
                    <a:pt x="79" y="693"/>
                  </a:lnTo>
                  <a:lnTo>
                    <a:pt x="51" y="647"/>
                  </a:lnTo>
                  <a:lnTo>
                    <a:pt x="30" y="599"/>
                  </a:lnTo>
                  <a:lnTo>
                    <a:pt x="14" y="549"/>
                  </a:lnTo>
                  <a:lnTo>
                    <a:pt x="3" y="496"/>
                  </a:lnTo>
                  <a:lnTo>
                    <a:pt x="0" y="441"/>
                  </a:lnTo>
                  <a:lnTo>
                    <a:pt x="3" y="386"/>
                  </a:lnTo>
                  <a:lnTo>
                    <a:pt x="14" y="334"/>
                  </a:lnTo>
                  <a:lnTo>
                    <a:pt x="30" y="283"/>
                  </a:lnTo>
                  <a:lnTo>
                    <a:pt x="51" y="235"/>
                  </a:lnTo>
                  <a:lnTo>
                    <a:pt x="79" y="191"/>
                  </a:lnTo>
                  <a:lnTo>
                    <a:pt x="111" y="150"/>
                  </a:lnTo>
                  <a:lnTo>
                    <a:pt x="147" y="112"/>
                  </a:lnTo>
                  <a:lnTo>
                    <a:pt x="189" y="80"/>
                  </a:lnTo>
                  <a:lnTo>
                    <a:pt x="233" y="52"/>
                  </a:lnTo>
                  <a:lnTo>
                    <a:pt x="280" y="30"/>
                  </a:lnTo>
                  <a:lnTo>
                    <a:pt x="330" y="13"/>
                  </a:lnTo>
                  <a:lnTo>
                    <a:pt x="384" y="3"/>
                  </a:lnTo>
                  <a:lnTo>
                    <a:pt x="439" y="0"/>
                  </a:lnTo>
                  <a:close/>
                </a:path>
              </a:pathLst>
            </a:custGeom>
            <a:solidFill>
              <a:srgbClr val="00206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sp>
        <p:nvSpPr>
          <p:cNvPr id="218" name="Google Shape;218;p24"/>
          <p:cNvSpPr/>
          <p:nvPr/>
        </p:nvSpPr>
        <p:spPr>
          <a:xfrm>
            <a:off x="6690826" y="1436370"/>
            <a:ext cx="2008500" cy="2008500"/>
          </a:xfrm>
          <a:prstGeom prst="ellipse">
            <a:avLst/>
          </a:prstGeom>
          <a:solidFill>
            <a:srgbClr val="00B050"/>
          </a:solidFill>
          <a:ln>
            <a:noFill/>
          </a:ln>
        </p:spPr>
        <p:txBody>
          <a:bodyPr spcFirstLastPara="1" wrap="square" lIns="68575" tIns="34275" rIns="68575" bIns="34275" anchor="ctr" anchorCtr="0">
            <a:noAutofit/>
          </a:bodyPr>
          <a:lstStyle/>
          <a:p>
            <a:pPr algn="ctr"/>
            <a:r>
              <a:rPr lang="en-US" sz="1350">
                <a:solidFill>
                  <a:schemeClr val="bg1"/>
                </a:solidFill>
                <a:latin typeface="Roboto"/>
                <a:ea typeface="Roboto"/>
                <a:cs typeface="Roboto"/>
                <a:sym typeface="Roboto"/>
              </a:rPr>
              <a:t>Landing The Perfect Data Science Job</a:t>
            </a:r>
            <a:endParaRPr lang="en-US" sz="1350">
              <a:solidFill>
                <a:schemeClr val="bg1"/>
              </a:solidFill>
              <a:latin typeface="Roboto"/>
              <a:ea typeface="Roboto"/>
              <a:cs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p:nvPr/>
        </p:nvSpPr>
        <p:spPr>
          <a:xfrm>
            <a:off x="377538" y="1340065"/>
            <a:ext cx="8372930" cy="2886529"/>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226" name="Google Shape;226;p25"/>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b="1">
                <a:solidFill>
                  <a:schemeClr val="tx1"/>
                </a:solidFill>
              </a:rPr>
              <a:t>Future Enhancements</a:t>
            </a:r>
          </a:p>
        </p:txBody>
      </p:sp>
      <p:sp>
        <p:nvSpPr>
          <p:cNvPr id="227" name="Google Shape;227;p25"/>
          <p:cNvSpPr/>
          <p:nvPr/>
        </p:nvSpPr>
        <p:spPr>
          <a:xfrm>
            <a:off x="1193967" y="1941961"/>
            <a:ext cx="1661042" cy="1606614"/>
          </a:xfrm>
          <a:prstGeom prst="ellipse">
            <a:avLst/>
          </a:prstGeom>
          <a:solidFill>
            <a:srgbClr val="E04C7B"/>
          </a:solidFill>
          <a:ln>
            <a:noFill/>
          </a:ln>
        </p:spPr>
        <p:txBody>
          <a:bodyPr spcFirstLastPara="1" wrap="square" lIns="0" tIns="0" rIns="0" bIns="0" anchor="ctr" anchorCtr="0">
            <a:noAutofit/>
          </a:bodyPr>
          <a:lstStyle/>
          <a:p>
            <a:pPr algn="ctr"/>
            <a:r>
              <a:rPr lang="en-US" sz="1300">
                <a:solidFill>
                  <a:schemeClr val="lt1"/>
                </a:solidFill>
                <a:latin typeface="Roboto"/>
                <a:ea typeface="Roboto"/>
                <a:cs typeface="Roboto"/>
                <a:sym typeface="Roboto"/>
              </a:rPr>
              <a:t>Job seekers can apply </a:t>
            </a:r>
            <a:r>
              <a:rPr lang="en-US" sz="1200">
                <a:solidFill>
                  <a:schemeClr val="lt1"/>
                </a:solidFill>
                <a:latin typeface="Roboto"/>
                <a:ea typeface="Roboto"/>
                <a:cs typeface="Roboto"/>
                <a:sym typeface="Roboto"/>
              </a:rPr>
              <a:t>through</a:t>
            </a:r>
            <a:r>
              <a:rPr lang="en-US" sz="1300">
                <a:solidFill>
                  <a:schemeClr val="lt1"/>
                </a:solidFill>
                <a:latin typeface="Roboto"/>
                <a:ea typeface="Roboto"/>
                <a:cs typeface="Roboto"/>
                <a:sym typeface="Roboto"/>
              </a:rPr>
              <a:t> the webapp</a:t>
            </a:r>
            <a:endParaRPr lang="en-US" sz="1300">
              <a:solidFill>
                <a:schemeClr val="lt1"/>
              </a:solidFill>
              <a:latin typeface="Roboto"/>
              <a:ea typeface="Roboto"/>
              <a:cs typeface="Roboto"/>
            </a:endParaRPr>
          </a:p>
        </p:txBody>
      </p:sp>
      <p:sp>
        <p:nvSpPr>
          <p:cNvPr id="229" name="Google Shape;229;p25"/>
          <p:cNvSpPr/>
          <p:nvPr/>
        </p:nvSpPr>
        <p:spPr>
          <a:xfrm>
            <a:off x="3911684" y="1905676"/>
            <a:ext cx="1633828" cy="1642899"/>
          </a:xfrm>
          <a:prstGeom prst="ellipse">
            <a:avLst/>
          </a:prstGeom>
          <a:solidFill>
            <a:srgbClr val="48B7D9"/>
          </a:solidFill>
          <a:ln>
            <a:noFill/>
          </a:ln>
        </p:spPr>
        <p:txBody>
          <a:bodyPr spcFirstLastPara="1" wrap="square" lIns="0" tIns="0" rIns="0" bIns="0" anchor="ctr" anchorCtr="0">
            <a:noAutofit/>
          </a:bodyPr>
          <a:lstStyle/>
          <a:p>
            <a:pPr algn="ctr"/>
            <a:r>
              <a:rPr lang="en-US" sz="1200">
                <a:solidFill>
                  <a:schemeClr val="lt1"/>
                </a:solidFill>
                <a:latin typeface="Roboto"/>
                <a:ea typeface="Roboto"/>
                <a:cs typeface="Roboto"/>
                <a:sym typeface="Roboto"/>
              </a:rPr>
              <a:t>Employers partnering with us to advertise them  </a:t>
            </a:r>
            <a:endParaRPr lang="en-US" sz="1200">
              <a:solidFill>
                <a:schemeClr val="lt1"/>
              </a:solidFill>
              <a:latin typeface="Roboto"/>
              <a:ea typeface="Roboto"/>
              <a:cs typeface="Roboto"/>
            </a:endParaRPr>
          </a:p>
        </p:txBody>
      </p:sp>
      <p:sp>
        <p:nvSpPr>
          <p:cNvPr id="231" name="Google Shape;231;p25"/>
          <p:cNvSpPr/>
          <p:nvPr/>
        </p:nvSpPr>
        <p:spPr>
          <a:xfrm>
            <a:off x="6629400" y="1987318"/>
            <a:ext cx="1633828" cy="1561257"/>
          </a:xfrm>
          <a:prstGeom prst="ellipse">
            <a:avLst/>
          </a:prstGeom>
          <a:solidFill>
            <a:srgbClr val="00B050"/>
          </a:solidFill>
          <a:ln>
            <a:noFill/>
          </a:ln>
        </p:spPr>
        <p:txBody>
          <a:bodyPr spcFirstLastPara="1" wrap="square" lIns="0" tIns="0" rIns="0" bIns="0" anchor="ctr" anchorCtr="0">
            <a:noAutofit/>
          </a:bodyPr>
          <a:lstStyle/>
          <a:p>
            <a:pPr algn="ctr"/>
            <a:r>
              <a:rPr lang="en-US" sz="1200">
                <a:solidFill>
                  <a:schemeClr val="lt1"/>
                </a:solidFill>
                <a:latin typeface="Roboto"/>
                <a:ea typeface="Roboto"/>
                <a:cs typeface="Roboto"/>
                <a:sym typeface="Roboto"/>
              </a:rPr>
              <a:t>Interview help for the job seekers</a:t>
            </a:r>
            <a:endParaRPr lang="en-US" sz="1200">
              <a:solidFill>
                <a:schemeClr val="lt1"/>
              </a:solidFill>
              <a:latin typeface="Roboto"/>
              <a:ea typeface="Roboto"/>
              <a:cs typeface="Roboto"/>
            </a:endParaRPr>
          </a:p>
        </p:txBody>
      </p:sp>
      <p:sp>
        <p:nvSpPr>
          <p:cNvPr id="233" name="Google Shape;233;p25"/>
          <p:cNvSpPr txBox="1"/>
          <p:nvPr/>
        </p:nvSpPr>
        <p:spPr>
          <a:xfrm>
            <a:off x="1007489" y="1181328"/>
            <a:ext cx="7384200" cy="554100"/>
          </a:xfrm>
          <a:prstGeom prst="rect">
            <a:avLst/>
          </a:prstGeom>
          <a:noFill/>
          <a:ln>
            <a:noFill/>
          </a:ln>
        </p:spPr>
        <p:txBody>
          <a:bodyPr spcFirstLastPara="1" wrap="square" lIns="0" tIns="0" rIns="0" bIns="0" anchor="ctr" anchorCtr="0">
            <a:noAutofit/>
          </a:bodyPr>
          <a:lstStyle/>
          <a:p>
            <a:pPr algn="ctr">
              <a:lnSpc>
                <a:spcPct val="150000"/>
              </a:lnSpc>
              <a:buClr>
                <a:schemeClr val="accent1"/>
              </a:buClr>
              <a:buSzPts val="2400"/>
            </a:pPr>
            <a:r>
              <a:rPr lang="en" sz="2400" b="1">
                <a:solidFill>
                  <a:schemeClr val="accent1"/>
                </a:solidFill>
                <a:latin typeface="Roboto"/>
                <a:ea typeface="Roboto"/>
                <a:cs typeface="Roboto"/>
                <a:sym typeface="Roboto"/>
              </a:rPr>
              <a:t>What enhancements we want in the future…..</a:t>
            </a:r>
            <a:endParaRPr sz="1600">
              <a:solidFill>
                <a:schemeClr val="accen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a:xfrm>
            <a:off x="304595" y="338930"/>
            <a:ext cx="8505000" cy="405000"/>
          </a:xfrm>
        </p:spPr>
        <p:txBody>
          <a:bodyPr>
            <a:normAutofit fontScale="90000"/>
          </a:bodyPr>
          <a:lstStyle/>
          <a:p>
            <a:r>
              <a:rPr lang="en-US"/>
              <a:t>Product Timeline &amp; Roadmap</a:t>
            </a:r>
          </a:p>
        </p:txBody>
      </p:sp>
      <p:grpSp>
        <p:nvGrpSpPr>
          <p:cNvPr id="10" name="Group 9" title="Milestone">
            <a:extLst>
              <a:ext uri="{FF2B5EF4-FFF2-40B4-BE49-F238E27FC236}">
                <a16:creationId xmlns:a16="http://schemas.microsoft.com/office/drawing/2014/main" id="{6BE69F2F-25E5-4E14-9BE7-F81A1FB8E199}"/>
              </a:ext>
            </a:extLst>
          </p:cNvPr>
          <p:cNvGrpSpPr/>
          <p:nvPr/>
        </p:nvGrpSpPr>
        <p:grpSpPr>
          <a:xfrm>
            <a:off x="138650" y="2527860"/>
            <a:ext cx="2294807" cy="1440015"/>
            <a:chOff x="446364" y="3215870"/>
            <a:chExt cx="2848709" cy="1765069"/>
          </a:xfrm>
        </p:grpSpPr>
        <p:grpSp>
          <p:nvGrpSpPr>
            <p:cNvPr id="5" name="Group 4" title="Milestone Text">
              <a:extLst>
                <a:ext uri="{FF2B5EF4-FFF2-40B4-BE49-F238E27FC236}">
                  <a16:creationId xmlns:a16="http://schemas.microsoft.com/office/drawing/2014/main" id="{115A178B-57C4-4B9D-B684-21A92431913E}"/>
                </a:ext>
              </a:extLst>
            </p:cNvPr>
            <p:cNvGrpSpPr/>
            <p:nvPr/>
          </p:nvGrpSpPr>
          <p:grpSpPr>
            <a:xfrm>
              <a:off x="902803" y="3215870"/>
              <a:ext cx="1545110" cy="1539629"/>
              <a:chOff x="1334896" y="2929214"/>
              <a:chExt cx="1545110" cy="1539629"/>
            </a:xfrm>
          </p:grpSpPr>
          <p:sp>
            <p:nvSpPr>
              <p:cNvPr id="60" name="TextBox 59">
                <a:extLst>
                  <a:ext uri="{FF2B5EF4-FFF2-40B4-BE49-F238E27FC236}">
                    <a16:creationId xmlns:a16="http://schemas.microsoft.com/office/drawing/2014/main" id="{3DD2C9D1-5E8D-4ED2-989C-330D6753B965}"/>
                  </a:ext>
                </a:extLst>
              </p:cNvPr>
              <p:cNvSpPr txBox="1"/>
              <p:nvPr/>
            </p:nvSpPr>
            <p:spPr>
              <a:xfrm>
                <a:off x="1334896" y="2929214"/>
                <a:ext cx="1545110" cy="609629"/>
              </a:xfrm>
              <a:prstGeom prst="rect">
                <a:avLst/>
              </a:prstGeom>
              <a:noFill/>
            </p:spPr>
            <p:txBody>
              <a:bodyPr wrap="square" lIns="0" tIns="0" rIns="0" bIns="0" rtlCol="0">
                <a:spAutoFit/>
              </a:bodyPr>
              <a:lstStyle/>
              <a:p>
                <a:r>
                  <a:rPr lang="en-US" sz="1050">
                    <a:solidFill>
                      <a:schemeClr val="tx1">
                        <a:lumMod val="75000"/>
                        <a:lumOff val="25000"/>
                      </a:schemeClr>
                    </a:solidFill>
                  </a:rPr>
                  <a:t>Data Preparation And Exploratory Data Analysis </a:t>
                </a:r>
              </a:p>
              <a:p>
                <a:endParaRPr lang="en-US" sz="1050">
                  <a:solidFill>
                    <a:schemeClr val="tx1">
                      <a:lumMod val="75000"/>
                      <a:lumOff val="25000"/>
                    </a:schemeClr>
                  </a:solidFill>
                </a:endParaRPr>
              </a:p>
            </p:txBody>
          </p:sp>
          <p:sp>
            <p:nvSpPr>
              <p:cNvPr id="63" name="TextBox 62">
                <a:extLst>
                  <a:ext uri="{FF2B5EF4-FFF2-40B4-BE49-F238E27FC236}">
                    <a16:creationId xmlns:a16="http://schemas.microsoft.com/office/drawing/2014/main" id="{36E6E519-8D5B-4E7C-9E35-2BB710F5C3A8}"/>
                  </a:ext>
                </a:extLst>
              </p:cNvPr>
              <p:cNvSpPr txBox="1"/>
              <p:nvPr/>
            </p:nvSpPr>
            <p:spPr>
              <a:xfrm>
                <a:off x="1510893" y="4233106"/>
                <a:ext cx="1294781" cy="235737"/>
              </a:xfrm>
              <a:prstGeom prst="rect">
                <a:avLst/>
              </a:prstGeom>
              <a:noFill/>
            </p:spPr>
            <p:txBody>
              <a:bodyPr wrap="square" lIns="0" tIns="0" rIns="0" bIns="0" rtlCol="0">
                <a:noAutofit/>
              </a:bodyPr>
              <a:lstStyle/>
              <a:p>
                <a:endParaRPr lang="en-US" sz="750">
                  <a:solidFill>
                    <a:schemeClr val="tx1">
                      <a:lumMod val="75000"/>
                      <a:lumOff val="25000"/>
                    </a:schemeClr>
                  </a:solidFill>
                </a:endParaRPr>
              </a:p>
            </p:txBody>
          </p:sp>
        </p:grpSp>
        <p:sp>
          <p:nvSpPr>
            <p:cNvPr id="113" name="Rectangle: Rounded Corners 112" title="Milestone Graphic">
              <a:extLst>
                <a:ext uri="{FF2B5EF4-FFF2-40B4-BE49-F238E27FC236}">
                  <a16:creationId xmlns:a16="http://schemas.microsoft.com/office/drawing/2014/main" id="{3BC77ADA-7AD2-4DFC-9408-57E93582FC52}"/>
                </a:ext>
              </a:extLst>
            </p:cNvPr>
            <p:cNvSpPr/>
            <p:nvPr/>
          </p:nvSpPr>
          <p:spPr>
            <a:xfrm>
              <a:off x="1063122" y="4701064"/>
              <a:ext cx="2231951" cy="27987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6" name="Graphic 5" title="Milestone Flag">
              <a:extLst>
                <a:ext uri="{FF2B5EF4-FFF2-40B4-BE49-F238E27FC236}">
                  <a16:creationId xmlns:a16="http://schemas.microsoft.com/office/drawing/2014/main" id="{CA3F94A4-2D7F-4B6C-83F0-52217E90B26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446364" y="3962124"/>
              <a:ext cx="573660" cy="422383"/>
            </a:xfrm>
            <a:prstGeom prst="rect">
              <a:avLst/>
            </a:prstGeom>
          </p:spPr>
        </p:pic>
        <p:sp>
          <p:nvSpPr>
            <p:cNvPr id="8" name="Rectangle 7">
              <a:extLst>
                <a:ext uri="{FF2B5EF4-FFF2-40B4-BE49-F238E27FC236}">
                  <a16:creationId xmlns:a16="http://schemas.microsoft.com/office/drawing/2014/main" id="{1CA9D4D8-9AC5-4EE6-B531-3E887152BA89}"/>
                </a:ext>
              </a:extLst>
            </p:cNvPr>
            <p:cNvSpPr/>
            <p:nvPr/>
          </p:nvSpPr>
          <p:spPr>
            <a:xfrm>
              <a:off x="662849" y="4054460"/>
              <a:ext cx="388433" cy="217724"/>
            </a:xfrm>
            <a:prstGeom prst="rect">
              <a:avLst/>
            </a:prstGeom>
          </p:spPr>
          <p:txBody>
            <a:bodyPr wrap="none">
              <a:spAutoFit/>
            </a:bodyPr>
            <a:lstStyle/>
            <a:p>
              <a:pPr algn="ctr"/>
              <a:r>
                <a:rPr lang="en-US" sz="900">
                  <a:solidFill>
                    <a:schemeClr val="tx1">
                      <a:lumMod val="75000"/>
                      <a:lumOff val="25000"/>
                    </a:schemeClr>
                  </a:solidFill>
                </a:rPr>
                <a:t>01</a:t>
              </a:r>
            </a:p>
          </p:txBody>
        </p:sp>
      </p:grpSp>
      <p:cxnSp>
        <p:nvCxnSpPr>
          <p:cNvPr id="186" name="Straight Connector 185" title="callout lines">
            <a:extLst>
              <a:ext uri="{FF2B5EF4-FFF2-40B4-BE49-F238E27FC236}">
                <a16:creationId xmlns:a16="http://schemas.microsoft.com/office/drawing/2014/main" id="{58C06FCD-B8D5-441F-8E12-DDC26E69D281}"/>
              </a:ext>
            </a:extLst>
          </p:cNvPr>
          <p:cNvCxnSpPr>
            <a:cxnSpLocks/>
          </p:cNvCxnSpPr>
          <p:nvPr/>
        </p:nvCxnSpPr>
        <p:spPr>
          <a:xfrm>
            <a:off x="885369" y="3703320"/>
            <a:ext cx="0" cy="754288"/>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1" name="Group 20" descr="Year 1">
            <a:extLst>
              <a:ext uri="{FF2B5EF4-FFF2-40B4-BE49-F238E27FC236}">
                <a16:creationId xmlns:a16="http://schemas.microsoft.com/office/drawing/2014/main" id="{5D2F3933-9B72-4828-BCB7-541ECBDEFC11}"/>
              </a:ext>
            </a:extLst>
          </p:cNvPr>
          <p:cNvGrpSpPr/>
          <p:nvPr/>
        </p:nvGrpSpPr>
        <p:grpSpPr>
          <a:xfrm>
            <a:off x="628795" y="4350360"/>
            <a:ext cx="2114351" cy="781085"/>
            <a:chOff x="901380" y="5778006"/>
            <a:chExt cx="2819135" cy="1041447"/>
          </a:xfrm>
        </p:grpSpPr>
        <p:sp>
          <p:nvSpPr>
            <p:cNvPr id="145" name="Oval 144">
              <a:extLst>
                <a:ext uri="{FF2B5EF4-FFF2-40B4-BE49-F238E27FC236}">
                  <a16:creationId xmlns:a16="http://schemas.microsoft.com/office/drawing/2014/main" id="{4EC46266-F9A2-46D0-9AAB-09889D0F8267}"/>
                </a:ext>
              </a:extLst>
            </p:cNvPr>
            <p:cNvSpPr/>
            <p:nvPr/>
          </p:nvSpPr>
          <p:spPr>
            <a:xfrm>
              <a:off x="2346810" y="6037620"/>
              <a:ext cx="256014" cy="256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Oval 25">
              <a:extLst>
                <a:ext uri="{FF2B5EF4-FFF2-40B4-BE49-F238E27FC236}">
                  <a16:creationId xmlns:a16="http://schemas.microsoft.com/office/drawing/2014/main" id="{2816A943-3130-484E-97D1-6C7917F3DD30}"/>
                </a:ext>
              </a:extLst>
            </p:cNvPr>
            <p:cNvSpPr/>
            <p:nvPr/>
          </p:nvSpPr>
          <p:spPr>
            <a:xfrm>
              <a:off x="1056583" y="6037620"/>
              <a:ext cx="256014" cy="256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6" name="Straight Connector 35" title="q lines">
              <a:extLst>
                <a:ext uri="{FF2B5EF4-FFF2-40B4-BE49-F238E27FC236}">
                  <a16:creationId xmlns:a16="http://schemas.microsoft.com/office/drawing/2014/main" id="{095D6F0B-DF34-40DB-AB6A-1DF127E26984}"/>
                </a:ext>
              </a:extLst>
            </p:cNvPr>
            <p:cNvCxnSpPr>
              <a:cxnSpLocks/>
            </p:cNvCxnSpPr>
            <p:nvPr/>
          </p:nvCxnSpPr>
          <p:spPr>
            <a:xfrm>
              <a:off x="2475056"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Connector 36" title="q lines">
              <a:extLst>
                <a:ext uri="{FF2B5EF4-FFF2-40B4-BE49-F238E27FC236}">
                  <a16:creationId xmlns:a16="http://schemas.microsoft.com/office/drawing/2014/main" id="{4B8B0E64-F638-410E-B55B-23FF670F97FA}"/>
                </a:ext>
              </a:extLst>
            </p:cNvPr>
            <p:cNvCxnSpPr>
              <a:cxnSpLocks/>
            </p:cNvCxnSpPr>
            <p:nvPr/>
          </p:nvCxnSpPr>
          <p:spPr>
            <a:xfrm>
              <a:off x="3122338"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2BD778E6-D334-4389-B4C0-6C793B6E1E82}"/>
                </a:ext>
              </a:extLst>
            </p:cNvPr>
            <p:cNvSpPr txBox="1"/>
            <p:nvPr/>
          </p:nvSpPr>
          <p:spPr>
            <a:xfrm>
              <a:off x="904695" y="6612317"/>
              <a:ext cx="817135" cy="207136"/>
            </a:xfrm>
            <a:prstGeom prst="rect">
              <a:avLst/>
            </a:prstGeom>
            <a:noFill/>
          </p:spPr>
          <p:txBody>
            <a:bodyPr wrap="square" lIns="0" tIns="0" rIns="0" bIns="0" rtlCol="0">
              <a:noAutofit/>
            </a:bodyPr>
            <a:lstStyle/>
            <a:p>
              <a:pPr algn="ctr"/>
              <a:r>
                <a:rPr lang="en-US" sz="750" b="1">
                  <a:solidFill>
                    <a:schemeClr val="tx1">
                      <a:lumMod val="75000"/>
                      <a:lumOff val="25000"/>
                    </a:schemeClr>
                  </a:solidFill>
                </a:rPr>
                <a:t>October</a:t>
              </a:r>
            </a:p>
          </p:txBody>
        </p:sp>
        <p:cxnSp>
          <p:nvCxnSpPr>
            <p:cNvPr id="118" name="Straight Connector 117" title="q lines">
              <a:extLst>
                <a:ext uri="{FF2B5EF4-FFF2-40B4-BE49-F238E27FC236}">
                  <a16:creationId xmlns:a16="http://schemas.microsoft.com/office/drawing/2014/main" id="{35C4D3D7-7424-4459-8D25-38F63FBA31EE}"/>
                </a:ext>
              </a:extLst>
            </p:cNvPr>
            <p:cNvCxnSpPr>
              <a:cxnSpLocks/>
            </p:cNvCxnSpPr>
            <p:nvPr/>
          </p:nvCxnSpPr>
          <p:spPr>
            <a:xfrm>
              <a:off x="1827774"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Rectangle: Rounded Corners 1" title="Year Bar">
              <a:extLst>
                <a:ext uri="{FF2B5EF4-FFF2-40B4-BE49-F238E27FC236}">
                  <a16:creationId xmlns:a16="http://schemas.microsoft.com/office/drawing/2014/main" id="{64E02AE9-6B6C-4B9C-ABBB-1E374B6CA82E}"/>
                </a:ext>
              </a:extLst>
            </p:cNvPr>
            <p:cNvSpPr/>
            <p:nvPr/>
          </p:nvSpPr>
          <p:spPr>
            <a:xfrm>
              <a:off x="901380" y="6325966"/>
              <a:ext cx="2819135" cy="2201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2" name="TextBox 71">
              <a:extLst>
                <a:ext uri="{FF2B5EF4-FFF2-40B4-BE49-F238E27FC236}">
                  <a16:creationId xmlns:a16="http://schemas.microsoft.com/office/drawing/2014/main" id="{4E8CE979-A9B5-418A-BC22-CF6E42776816}"/>
                </a:ext>
              </a:extLst>
            </p:cNvPr>
            <p:cNvSpPr txBox="1"/>
            <p:nvPr/>
          </p:nvSpPr>
          <p:spPr>
            <a:xfrm>
              <a:off x="1074381" y="6102356"/>
              <a:ext cx="216000" cy="144000"/>
            </a:xfrm>
            <a:prstGeom prst="rect">
              <a:avLst/>
            </a:prstGeom>
            <a:noFill/>
          </p:spPr>
          <p:txBody>
            <a:bodyPr wrap="square" lIns="0" tIns="0" rIns="0" bIns="0" rtlCol="0" anchor="ctr">
              <a:noAutofit/>
            </a:bodyPr>
            <a:lstStyle/>
            <a:p>
              <a:pPr algn="ctr"/>
              <a:r>
                <a:rPr lang="en-US" sz="750" b="1">
                  <a:solidFill>
                    <a:schemeClr val="bg1"/>
                  </a:solidFill>
                </a:rPr>
                <a:t>W4</a:t>
              </a:r>
              <a:endParaRPr lang="en-US" sz="750">
                <a:solidFill>
                  <a:schemeClr val="bg1"/>
                </a:solidFill>
              </a:endParaRPr>
            </a:p>
          </p:txBody>
        </p:sp>
        <p:sp>
          <p:nvSpPr>
            <p:cNvPr id="74" name="TextBox 73">
              <a:extLst>
                <a:ext uri="{FF2B5EF4-FFF2-40B4-BE49-F238E27FC236}">
                  <a16:creationId xmlns:a16="http://schemas.microsoft.com/office/drawing/2014/main" id="{7162BA43-FD37-4686-8437-28F117A90A25}"/>
                </a:ext>
              </a:extLst>
            </p:cNvPr>
            <p:cNvSpPr txBox="1"/>
            <p:nvPr/>
          </p:nvSpPr>
          <p:spPr>
            <a:xfrm>
              <a:off x="2369281" y="6102356"/>
              <a:ext cx="216000" cy="144000"/>
            </a:xfrm>
            <a:prstGeom prst="rect">
              <a:avLst/>
            </a:prstGeom>
            <a:noFill/>
          </p:spPr>
          <p:txBody>
            <a:bodyPr wrap="square" lIns="0" tIns="0" rIns="0" bIns="0" rtlCol="0" anchor="ctr">
              <a:noAutofit/>
            </a:bodyPr>
            <a:lstStyle/>
            <a:p>
              <a:pPr algn="ctr"/>
              <a:r>
                <a:rPr lang="en-US" sz="750" b="1">
                  <a:solidFill>
                    <a:schemeClr val="bg1"/>
                  </a:solidFill>
                </a:rPr>
                <a:t>W1</a:t>
              </a:r>
              <a:endParaRPr lang="en-US" sz="750">
                <a:solidFill>
                  <a:schemeClr val="bg1"/>
                </a:solidFill>
              </a:endParaRPr>
            </a:p>
          </p:txBody>
        </p:sp>
        <p:cxnSp>
          <p:nvCxnSpPr>
            <p:cNvPr id="114" name="Straight Connector 113" title="q lines">
              <a:extLst>
                <a:ext uri="{FF2B5EF4-FFF2-40B4-BE49-F238E27FC236}">
                  <a16:creationId xmlns:a16="http://schemas.microsoft.com/office/drawing/2014/main" id="{6016E7CE-6835-4BB0-AABB-1CAEE51E870C}"/>
                </a:ext>
              </a:extLst>
            </p:cNvPr>
            <p:cNvCxnSpPr>
              <a:cxnSpLocks/>
            </p:cNvCxnSpPr>
            <p:nvPr/>
          </p:nvCxnSpPr>
          <p:spPr>
            <a:xfrm>
              <a:off x="1180492"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Group 11" title="Milestone">
            <a:extLst>
              <a:ext uri="{FF2B5EF4-FFF2-40B4-BE49-F238E27FC236}">
                <a16:creationId xmlns:a16="http://schemas.microsoft.com/office/drawing/2014/main" id="{0C0EC973-1339-40A2-8A48-7E952A86C663}"/>
              </a:ext>
            </a:extLst>
          </p:cNvPr>
          <p:cNvGrpSpPr/>
          <p:nvPr/>
        </p:nvGrpSpPr>
        <p:grpSpPr>
          <a:xfrm>
            <a:off x="678521" y="2050331"/>
            <a:ext cx="3265555" cy="1539957"/>
            <a:chOff x="1754011" y="3575569"/>
            <a:chExt cx="3443286" cy="1487488"/>
          </a:xfrm>
        </p:grpSpPr>
        <p:grpSp>
          <p:nvGrpSpPr>
            <p:cNvPr id="120" name="Group 119" title="Milestone Text">
              <a:extLst>
                <a:ext uri="{FF2B5EF4-FFF2-40B4-BE49-F238E27FC236}">
                  <a16:creationId xmlns:a16="http://schemas.microsoft.com/office/drawing/2014/main" id="{B15CF98A-C041-4C54-83E0-D6B1A0165558}"/>
                </a:ext>
              </a:extLst>
            </p:cNvPr>
            <p:cNvGrpSpPr/>
            <p:nvPr/>
          </p:nvGrpSpPr>
          <p:grpSpPr>
            <a:xfrm>
              <a:off x="1754011" y="3648568"/>
              <a:ext cx="2873454" cy="1164071"/>
              <a:chOff x="189584" y="2162177"/>
              <a:chExt cx="2873454" cy="1164071"/>
            </a:xfrm>
          </p:grpSpPr>
          <p:sp>
            <p:nvSpPr>
              <p:cNvPr id="121" name="TextBox 120">
                <a:extLst>
                  <a:ext uri="{FF2B5EF4-FFF2-40B4-BE49-F238E27FC236}">
                    <a16:creationId xmlns:a16="http://schemas.microsoft.com/office/drawing/2014/main" id="{364C8657-37CD-432B-AD71-7255D32855F5}"/>
                  </a:ext>
                </a:extLst>
              </p:cNvPr>
              <p:cNvSpPr txBox="1"/>
              <p:nvPr/>
            </p:nvSpPr>
            <p:spPr>
              <a:xfrm>
                <a:off x="2142179" y="2162177"/>
                <a:ext cx="920859" cy="317720"/>
              </a:xfrm>
              <a:prstGeom prst="rect">
                <a:avLst/>
              </a:prstGeom>
              <a:noFill/>
            </p:spPr>
            <p:txBody>
              <a:bodyPr wrap="square" lIns="0" tIns="0" rIns="0" bIns="0" rtlCol="0">
                <a:spAutoFit/>
              </a:bodyPr>
              <a:lstStyle/>
              <a:p>
                <a:r>
                  <a:rPr lang="en-US" sz="1050">
                    <a:solidFill>
                      <a:schemeClr val="tx1">
                        <a:lumMod val="75000"/>
                        <a:lumOff val="25000"/>
                      </a:schemeClr>
                    </a:solidFill>
                  </a:rPr>
                  <a:t> Data Modeling and Evaluation</a:t>
                </a:r>
              </a:p>
            </p:txBody>
          </p:sp>
          <p:sp>
            <p:nvSpPr>
              <p:cNvPr id="122" name="TextBox 121">
                <a:extLst>
                  <a:ext uri="{FF2B5EF4-FFF2-40B4-BE49-F238E27FC236}">
                    <a16:creationId xmlns:a16="http://schemas.microsoft.com/office/drawing/2014/main" id="{5D435BCF-D2D6-4341-809F-90860DEAC612}"/>
                  </a:ext>
                </a:extLst>
              </p:cNvPr>
              <p:cNvSpPr txBox="1"/>
              <p:nvPr/>
            </p:nvSpPr>
            <p:spPr>
              <a:xfrm>
                <a:off x="189584" y="3174953"/>
                <a:ext cx="1338844" cy="151295"/>
              </a:xfrm>
              <a:prstGeom prst="rect">
                <a:avLst/>
              </a:prstGeom>
              <a:noFill/>
            </p:spPr>
            <p:txBody>
              <a:bodyPr wrap="square" lIns="0" tIns="0" rIns="0" bIns="0" rtlCol="0">
                <a:spAutoFit/>
              </a:bodyPr>
              <a:lstStyle/>
              <a:p>
                <a:r>
                  <a:rPr lang="en-US" sz="750">
                    <a:solidFill>
                      <a:schemeClr val="tx1">
                        <a:lumMod val="75000"/>
                        <a:lumOff val="25000"/>
                      </a:schemeClr>
                    </a:solidFill>
                  </a:rPr>
                  <a:t>Make data dashboards and do exploratory data analysis </a:t>
                </a:r>
              </a:p>
            </p:txBody>
          </p:sp>
        </p:grpSp>
        <p:sp>
          <p:nvSpPr>
            <p:cNvPr id="139" name="Rectangle: Rounded Corners 138" title="Milestone Graphic">
              <a:extLst>
                <a:ext uri="{FF2B5EF4-FFF2-40B4-BE49-F238E27FC236}">
                  <a16:creationId xmlns:a16="http://schemas.microsoft.com/office/drawing/2014/main" id="{96CB11CB-601A-42B3-A020-CB1A4A10F2CD}"/>
                </a:ext>
              </a:extLst>
            </p:cNvPr>
            <p:cNvSpPr/>
            <p:nvPr/>
          </p:nvSpPr>
          <p:spPr>
            <a:xfrm>
              <a:off x="3604468" y="4820374"/>
              <a:ext cx="1592829" cy="2426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46" name="Graphic 145" title="Milestone Flag">
              <a:extLst>
                <a:ext uri="{FF2B5EF4-FFF2-40B4-BE49-F238E27FC236}">
                  <a16:creationId xmlns:a16="http://schemas.microsoft.com/office/drawing/2014/main" id="{DA0FB088-A89A-4C96-A231-80240F537E8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3047824" y="3575569"/>
              <a:ext cx="573660" cy="422383"/>
            </a:xfrm>
            <a:prstGeom prst="rect">
              <a:avLst/>
            </a:prstGeom>
          </p:spPr>
        </p:pic>
        <p:sp>
          <p:nvSpPr>
            <p:cNvPr id="152" name="Rectangle 151">
              <a:extLst>
                <a:ext uri="{FF2B5EF4-FFF2-40B4-BE49-F238E27FC236}">
                  <a16:creationId xmlns:a16="http://schemas.microsoft.com/office/drawing/2014/main" id="{99FC0FD8-D770-40A8-8D3E-98968E17FD65}"/>
                </a:ext>
              </a:extLst>
            </p:cNvPr>
            <p:cNvSpPr/>
            <p:nvPr/>
          </p:nvSpPr>
          <p:spPr>
            <a:xfrm>
              <a:off x="3293557" y="3667905"/>
              <a:ext cx="329936" cy="151295"/>
            </a:xfrm>
            <a:prstGeom prst="rect">
              <a:avLst/>
            </a:prstGeom>
          </p:spPr>
          <p:txBody>
            <a:bodyPr wrap="none">
              <a:spAutoFit/>
            </a:bodyPr>
            <a:lstStyle/>
            <a:p>
              <a:pPr algn="ctr"/>
              <a:r>
                <a:rPr lang="en-US" sz="900">
                  <a:solidFill>
                    <a:schemeClr val="tx1">
                      <a:lumMod val="75000"/>
                      <a:lumOff val="25000"/>
                    </a:schemeClr>
                  </a:solidFill>
                </a:rPr>
                <a:t>02</a:t>
              </a:r>
            </a:p>
          </p:txBody>
        </p:sp>
      </p:grpSp>
      <p:cxnSp>
        <p:nvCxnSpPr>
          <p:cNvPr id="154" name="Straight Connector 153" title="callout lines">
            <a:extLst>
              <a:ext uri="{FF2B5EF4-FFF2-40B4-BE49-F238E27FC236}">
                <a16:creationId xmlns:a16="http://schemas.microsoft.com/office/drawing/2014/main" id="{BDE716C9-4F7D-4C14-9DD7-E104B8688070}"/>
              </a:ext>
            </a:extLst>
          </p:cNvPr>
          <p:cNvCxnSpPr>
            <a:cxnSpLocks/>
          </p:cNvCxnSpPr>
          <p:nvPr/>
        </p:nvCxnSpPr>
        <p:spPr>
          <a:xfrm>
            <a:off x="2827215" y="3423468"/>
            <a:ext cx="0" cy="1037538"/>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2" name="Group 21" descr="Year 2">
            <a:extLst>
              <a:ext uri="{FF2B5EF4-FFF2-40B4-BE49-F238E27FC236}">
                <a16:creationId xmlns:a16="http://schemas.microsoft.com/office/drawing/2014/main" id="{B77D3ADC-4691-423D-B968-599D539C51C4}"/>
              </a:ext>
            </a:extLst>
          </p:cNvPr>
          <p:cNvGrpSpPr/>
          <p:nvPr/>
        </p:nvGrpSpPr>
        <p:grpSpPr>
          <a:xfrm>
            <a:off x="2732019" y="4348932"/>
            <a:ext cx="2011081" cy="576538"/>
            <a:chOff x="3642967" y="5778006"/>
            <a:chExt cx="2681441" cy="768717"/>
          </a:xfrm>
        </p:grpSpPr>
        <p:sp>
          <p:nvSpPr>
            <p:cNvPr id="161" name="Oval 160">
              <a:extLst>
                <a:ext uri="{FF2B5EF4-FFF2-40B4-BE49-F238E27FC236}">
                  <a16:creationId xmlns:a16="http://schemas.microsoft.com/office/drawing/2014/main" id="{EC0BAC80-DECA-4286-9763-E1B32B824792}"/>
                </a:ext>
              </a:extLst>
            </p:cNvPr>
            <p:cNvSpPr/>
            <p:nvPr/>
          </p:nvSpPr>
          <p:spPr>
            <a:xfrm>
              <a:off x="4936679" y="6037620"/>
              <a:ext cx="256014" cy="256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9" name="Oval 158">
              <a:extLst>
                <a:ext uri="{FF2B5EF4-FFF2-40B4-BE49-F238E27FC236}">
                  <a16:creationId xmlns:a16="http://schemas.microsoft.com/office/drawing/2014/main" id="{AE29C92D-0A5A-405A-B0B6-9115A90C3CB7}"/>
                </a:ext>
              </a:extLst>
            </p:cNvPr>
            <p:cNvSpPr/>
            <p:nvPr/>
          </p:nvSpPr>
          <p:spPr>
            <a:xfrm>
              <a:off x="3642967" y="6037620"/>
              <a:ext cx="256014" cy="256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9" name="Straight Connector 38" title="q lines">
              <a:extLst>
                <a:ext uri="{FF2B5EF4-FFF2-40B4-BE49-F238E27FC236}">
                  <a16:creationId xmlns:a16="http://schemas.microsoft.com/office/drawing/2014/main" id="{8CEE23F6-603B-4DB5-A968-8F086AA2AF53}"/>
                </a:ext>
              </a:extLst>
            </p:cNvPr>
            <p:cNvCxnSpPr>
              <a:cxnSpLocks/>
            </p:cNvCxnSpPr>
            <p:nvPr/>
          </p:nvCxnSpPr>
          <p:spPr>
            <a:xfrm>
              <a:off x="4416902"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4" title="q lines">
              <a:extLst>
                <a:ext uri="{FF2B5EF4-FFF2-40B4-BE49-F238E27FC236}">
                  <a16:creationId xmlns:a16="http://schemas.microsoft.com/office/drawing/2014/main" id="{B0EC7A32-A13D-40FD-8FCB-9A2616556D19}"/>
                </a:ext>
              </a:extLst>
            </p:cNvPr>
            <p:cNvCxnSpPr>
              <a:cxnSpLocks/>
            </p:cNvCxnSpPr>
            <p:nvPr/>
          </p:nvCxnSpPr>
          <p:spPr>
            <a:xfrm>
              <a:off x="5064184"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46" title="q lines">
              <a:extLst>
                <a:ext uri="{FF2B5EF4-FFF2-40B4-BE49-F238E27FC236}">
                  <a16:creationId xmlns:a16="http://schemas.microsoft.com/office/drawing/2014/main" id="{662638A0-3098-431F-BE5E-612EF4623E02}"/>
                </a:ext>
              </a:extLst>
            </p:cNvPr>
            <p:cNvCxnSpPr>
              <a:cxnSpLocks/>
            </p:cNvCxnSpPr>
            <p:nvPr/>
          </p:nvCxnSpPr>
          <p:spPr>
            <a:xfrm>
              <a:off x="5711466"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9" name="Rectangle: Rounded Corners 188" title="Year Bar">
              <a:extLst>
                <a:ext uri="{FF2B5EF4-FFF2-40B4-BE49-F238E27FC236}">
                  <a16:creationId xmlns:a16="http://schemas.microsoft.com/office/drawing/2014/main" id="{4216F653-445A-48AE-9E7F-2BCB19F1649E}"/>
                </a:ext>
              </a:extLst>
            </p:cNvPr>
            <p:cNvSpPr/>
            <p:nvPr/>
          </p:nvSpPr>
          <p:spPr>
            <a:xfrm>
              <a:off x="3744935" y="6308123"/>
              <a:ext cx="2579473" cy="2386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TextBox 100">
              <a:extLst>
                <a:ext uri="{FF2B5EF4-FFF2-40B4-BE49-F238E27FC236}">
                  <a16:creationId xmlns:a16="http://schemas.microsoft.com/office/drawing/2014/main" id="{316E8E00-CDAC-4884-B354-EEC46B99951A}"/>
                </a:ext>
              </a:extLst>
            </p:cNvPr>
            <p:cNvSpPr txBox="1"/>
            <p:nvPr/>
          </p:nvSpPr>
          <p:spPr>
            <a:xfrm>
              <a:off x="3678469" y="6102356"/>
              <a:ext cx="216000" cy="144000"/>
            </a:xfrm>
            <a:prstGeom prst="rect">
              <a:avLst/>
            </a:prstGeom>
            <a:noFill/>
          </p:spPr>
          <p:txBody>
            <a:bodyPr wrap="square" lIns="0" tIns="0" rIns="0" bIns="0" rtlCol="0" anchor="ctr">
              <a:noAutofit/>
            </a:bodyPr>
            <a:lstStyle/>
            <a:p>
              <a:pPr algn="ctr"/>
              <a:r>
                <a:rPr lang="en-US" sz="750" b="1">
                  <a:solidFill>
                    <a:schemeClr val="bg1"/>
                  </a:solidFill>
                </a:rPr>
                <a:t>W2</a:t>
              </a:r>
              <a:endParaRPr lang="en-US" sz="750">
                <a:solidFill>
                  <a:schemeClr val="bg1"/>
                </a:solidFill>
              </a:endParaRPr>
            </a:p>
          </p:txBody>
        </p:sp>
        <p:sp>
          <p:nvSpPr>
            <p:cNvPr id="103" name="TextBox 102">
              <a:extLst>
                <a:ext uri="{FF2B5EF4-FFF2-40B4-BE49-F238E27FC236}">
                  <a16:creationId xmlns:a16="http://schemas.microsoft.com/office/drawing/2014/main" id="{702C22D6-E9B8-49C2-813B-3220EF5976F5}"/>
                </a:ext>
              </a:extLst>
            </p:cNvPr>
            <p:cNvSpPr txBox="1"/>
            <p:nvPr/>
          </p:nvSpPr>
          <p:spPr>
            <a:xfrm>
              <a:off x="4959081" y="6102356"/>
              <a:ext cx="216000" cy="144000"/>
            </a:xfrm>
            <a:prstGeom prst="rect">
              <a:avLst/>
            </a:prstGeom>
            <a:noFill/>
          </p:spPr>
          <p:txBody>
            <a:bodyPr wrap="square" lIns="0" tIns="0" rIns="0" bIns="0" rtlCol="0" anchor="ctr">
              <a:noAutofit/>
            </a:bodyPr>
            <a:lstStyle/>
            <a:p>
              <a:pPr algn="ctr"/>
              <a:r>
                <a:rPr lang="en-US" sz="750" b="1">
                  <a:solidFill>
                    <a:schemeClr val="bg1"/>
                  </a:solidFill>
                </a:rPr>
                <a:t>W3</a:t>
              </a:r>
              <a:endParaRPr lang="en-US" sz="750">
                <a:solidFill>
                  <a:schemeClr val="bg1"/>
                </a:solidFill>
              </a:endParaRPr>
            </a:p>
          </p:txBody>
        </p:sp>
        <p:cxnSp>
          <p:nvCxnSpPr>
            <p:cNvPr id="115" name="Straight Connector 114" title="q lines">
              <a:extLst>
                <a:ext uri="{FF2B5EF4-FFF2-40B4-BE49-F238E27FC236}">
                  <a16:creationId xmlns:a16="http://schemas.microsoft.com/office/drawing/2014/main" id="{5C8E95F6-C78E-4027-9F74-5B2D4ABF6B49}"/>
                </a:ext>
              </a:extLst>
            </p:cNvPr>
            <p:cNvCxnSpPr>
              <a:cxnSpLocks/>
            </p:cNvCxnSpPr>
            <p:nvPr/>
          </p:nvCxnSpPr>
          <p:spPr>
            <a:xfrm>
              <a:off x="3769620"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Group 12" title="Milestone">
            <a:extLst>
              <a:ext uri="{FF2B5EF4-FFF2-40B4-BE49-F238E27FC236}">
                <a16:creationId xmlns:a16="http://schemas.microsoft.com/office/drawing/2014/main" id="{4ACC178D-DE1C-476D-BD2B-DDD03D3DC824}"/>
              </a:ext>
            </a:extLst>
          </p:cNvPr>
          <p:cNvGrpSpPr/>
          <p:nvPr/>
        </p:nvGrpSpPr>
        <p:grpSpPr>
          <a:xfrm>
            <a:off x="3463760" y="1702818"/>
            <a:ext cx="1967713" cy="1469391"/>
            <a:chOff x="4561985" y="3048963"/>
            <a:chExt cx="3947215" cy="1014731"/>
          </a:xfrm>
        </p:grpSpPr>
        <p:grpSp>
          <p:nvGrpSpPr>
            <p:cNvPr id="135" name="Group 134" title="Milestone Text">
              <a:extLst>
                <a:ext uri="{FF2B5EF4-FFF2-40B4-BE49-F238E27FC236}">
                  <a16:creationId xmlns:a16="http://schemas.microsoft.com/office/drawing/2014/main" id="{9C021FC8-E21C-449A-BF58-8B0A19ABB84F}"/>
                </a:ext>
              </a:extLst>
            </p:cNvPr>
            <p:cNvGrpSpPr/>
            <p:nvPr/>
          </p:nvGrpSpPr>
          <p:grpSpPr>
            <a:xfrm>
              <a:off x="4561985" y="3134054"/>
              <a:ext cx="3488745" cy="791206"/>
              <a:chOff x="391913" y="2187235"/>
              <a:chExt cx="3488745" cy="791206"/>
            </a:xfrm>
          </p:grpSpPr>
          <p:sp>
            <p:nvSpPr>
              <p:cNvPr id="136" name="TextBox 135">
                <a:extLst>
                  <a:ext uri="{FF2B5EF4-FFF2-40B4-BE49-F238E27FC236}">
                    <a16:creationId xmlns:a16="http://schemas.microsoft.com/office/drawing/2014/main" id="{80DC6BE6-5DF7-410B-BE5E-F673AF7AE5AE}"/>
                  </a:ext>
                </a:extLst>
              </p:cNvPr>
              <p:cNvSpPr txBox="1"/>
              <p:nvPr/>
            </p:nvSpPr>
            <p:spPr>
              <a:xfrm>
                <a:off x="2178663" y="2187235"/>
                <a:ext cx="1701995" cy="341585"/>
              </a:xfrm>
              <a:prstGeom prst="rect">
                <a:avLst/>
              </a:prstGeom>
              <a:noFill/>
            </p:spPr>
            <p:txBody>
              <a:bodyPr wrap="square" lIns="0" tIns="0" rIns="0" bIns="0" rtlCol="0">
                <a:spAutoFit/>
              </a:bodyPr>
              <a:lstStyle/>
              <a:p>
                <a:r>
                  <a:rPr lang="en-US" sz="1050">
                    <a:solidFill>
                      <a:schemeClr val="tx1">
                        <a:lumMod val="75000"/>
                        <a:lumOff val="25000"/>
                      </a:schemeClr>
                    </a:solidFill>
                  </a:rPr>
                  <a:t>Model Deployment on AWS</a:t>
                </a:r>
              </a:p>
            </p:txBody>
          </p:sp>
          <p:sp>
            <p:nvSpPr>
              <p:cNvPr id="137" name="TextBox 136">
                <a:extLst>
                  <a:ext uri="{FF2B5EF4-FFF2-40B4-BE49-F238E27FC236}">
                    <a16:creationId xmlns:a16="http://schemas.microsoft.com/office/drawing/2014/main" id="{0DEFCEAC-68C1-40F1-9B35-3772D46BCCEF}"/>
                  </a:ext>
                </a:extLst>
              </p:cNvPr>
              <p:cNvSpPr txBox="1"/>
              <p:nvPr/>
            </p:nvSpPr>
            <p:spPr>
              <a:xfrm>
                <a:off x="391913" y="2897111"/>
                <a:ext cx="1294782" cy="81330"/>
              </a:xfrm>
              <a:prstGeom prst="rect">
                <a:avLst/>
              </a:prstGeom>
              <a:noFill/>
            </p:spPr>
            <p:txBody>
              <a:bodyPr wrap="square" lIns="0" tIns="0" rIns="0" bIns="0" rtlCol="0">
                <a:spAutoFit/>
              </a:bodyPr>
              <a:lstStyle/>
              <a:p>
                <a:endParaRPr lang="en-US" sz="750">
                  <a:solidFill>
                    <a:schemeClr val="tx1">
                      <a:lumMod val="75000"/>
                      <a:lumOff val="25000"/>
                    </a:schemeClr>
                  </a:solidFill>
                </a:endParaRPr>
              </a:p>
            </p:txBody>
          </p:sp>
        </p:grpSp>
        <p:sp>
          <p:nvSpPr>
            <p:cNvPr id="199" name="Rectangle: Rounded Corners 198" title="Milestone Graphic">
              <a:extLst>
                <a:ext uri="{FF2B5EF4-FFF2-40B4-BE49-F238E27FC236}">
                  <a16:creationId xmlns:a16="http://schemas.microsoft.com/office/drawing/2014/main" id="{EED5FFAD-AAB2-4E26-9CF2-CC5E610EB133}"/>
                </a:ext>
              </a:extLst>
            </p:cNvPr>
            <p:cNvSpPr/>
            <p:nvPr/>
          </p:nvSpPr>
          <p:spPr>
            <a:xfrm>
              <a:off x="5569771" y="3912573"/>
              <a:ext cx="2939429" cy="15112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highlight>
                  <a:srgbClr val="000080"/>
                </a:highlight>
              </a:endParaRPr>
            </a:p>
          </p:txBody>
        </p:sp>
        <p:pic>
          <p:nvPicPr>
            <p:cNvPr id="202" name="Graphic 201" title="Milestone Flag">
              <a:extLst>
                <a:ext uri="{FF2B5EF4-FFF2-40B4-BE49-F238E27FC236}">
                  <a16:creationId xmlns:a16="http://schemas.microsoft.com/office/drawing/2014/main" id="{347C8125-CF6B-45E2-9570-6B05979E8DE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5024861" y="3048963"/>
              <a:ext cx="1174608" cy="416018"/>
            </a:xfrm>
            <a:prstGeom prst="rect">
              <a:avLst/>
            </a:prstGeom>
          </p:spPr>
        </p:pic>
        <p:sp>
          <p:nvSpPr>
            <p:cNvPr id="203" name="Rectangle 202">
              <a:extLst>
                <a:ext uri="{FF2B5EF4-FFF2-40B4-BE49-F238E27FC236}">
                  <a16:creationId xmlns:a16="http://schemas.microsoft.com/office/drawing/2014/main" id="{0E2D369F-E989-4CE7-BFD8-515126BA2C6B}"/>
                </a:ext>
              </a:extLst>
            </p:cNvPr>
            <p:cNvSpPr/>
            <p:nvPr/>
          </p:nvSpPr>
          <p:spPr>
            <a:xfrm>
              <a:off x="5597857" y="3141299"/>
              <a:ext cx="627687" cy="159408"/>
            </a:xfrm>
            <a:prstGeom prst="rect">
              <a:avLst/>
            </a:prstGeom>
          </p:spPr>
          <p:txBody>
            <a:bodyPr wrap="none" lIns="91440" tIns="45720" rIns="91440" bIns="45720" anchor="t">
              <a:spAutoFit/>
            </a:bodyPr>
            <a:lstStyle/>
            <a:p>
              <a:pPr algn="ctr"/>
              <a:r>
                <a:rPr lang="en-US" sz="900">
                  <a:solidFill>
                    <a:schemeClr val="tx1">
                      <a:lumMod val="75000"/>
                      <a:lumOff val="25000"/>
                    </a:schemeClr>
                  </a:solidFill>
                </a:rPr>
                <a:t>03</a:t>
              </a:r>
            </a:p>
          </p:txBody>
        </p:sp>
      </p:grpSp>
      <p:cxnSp>
        <p:nvCxnSpPr>
          <p:cNvPr id="155" name="Straight Connector 154" title="callout lines">
            <a:extLst>
              <a:ext uri="{FF2B5EF4-FFF2-40B4-BE49-F238E27FC236}">
                <a16:creationId xmlns:a16="http://schemas.microsoft.com/office/drawing/2014/main" id="{975C6F4D-FEC6-41F0-80BD-1FBB84859CE0}"/>
              </a:ext>
            </a:extLst>
          </p:cNvPr>
          <p:cNvCxnSpPr>
            <a:cxnSpLocks/>
          </p:cNvCxnSpPr>
          <p:nvPr/>
        </p:nvCxnSpPr>
        <p:spPr>
          <a:xfrm>
            <a:off x="4769061" y="3020991"/>
            <a:ext cx="0" cy="1440015"/>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4" name="Group 13" title="Milestone">
            <a:extLst>
              <a:ext uri="{FF2B5EF4-FFF2-40B4-BE49-F238E27FC236}">
                <a16:creationId xmlns:a16="http://schemas.microsoft.com/office/drawing/2014/main" id="{C7E1D808-BF31-44E5-A89C-D9C32D0902E9}"/>
              </a:ext>
            </a:extLst>
          </p:cNvPr>
          <p:cNvGrpSpPr/>
          <p:nvPr/>
        </p:nvGrpSpPr>
        <p:grpSpPr>
          <a:xfrm>
            <a:off x="5202923" y="865648"/>
            <a:ext cx="1749013" cy="1214351"/>
            <a:chOff x="6954594" y="2522254"/>
            <a:chExt cx="1929546" cy="892503"/>
          </a:xfrm>
        </p:grpSpPr>
        <p:grpSp>
          <p:nvGrpSpPr>
            <p:cNvPr id="126" name="Group 125" title="Milestone Text">
              <a:extLst>
                <a:ext uri="{FF2B5EF4-FFF2-40B4-BE49-F238E27FC236}">
                  <a16:creationId xmlns:a16="http://schemas.microsoft.com/office/drawing/2014/main" id="{30D4AD55-D74E-4057-8205-0BB7AF65D59C}"/>
                </a:ext>
              </a:extLst>
            </p:cNvPr>
            <p:cNvGrpSpPr/>
            <p:nvPr/>
          </p:nvGrpSpPr>
          <p:grpSpPr>
            <a:xfrm>
              <a:off x="7431720" y="2582981"/>
              <a:ext cx="1452420" cy="553282"/>
              <a:chOff x="1952917" y="2162177"/>
              <a:chExt cx="1452420" cy="553282"/>
            </a:xfrm>
          </p:grpSpPr>
          <p:sp>
            <p:nvSpPr>
              <p:cNvPr id="127" name="TextBox 126">
                <a:extLst>
                  <a:ext uri="{FF2B5EF4-FFF2-40B4-BE49-F238E27FC236}">
                    <a16:creationId xmlns:a16="http://schemas.microsoft.com/office/drawing/2014/main" id="{6B7D43BB-DF0D-41B0-9DCD-3549C3FB8A5F}"/>
                  </a:ext>
                </a:extLst>
              </p:cNvPr>
              <p:cNvSpPr txBox="1"/>
              <p:nvPr/>
            </p:nvSpPr>
            <p:spPr>
              <a:xfrm>
                <a:off x="2110556" y="2162177"/>
                <a:ext cx="1294781" cy="232915"/>
              </a:xfrm>
              <a:prstGeom prst="rect">
                <a:avLst/>
              </a:prstGeom>
              <a:noFill/>
            </p:spPr>
            <p:txBody>
              <a:bodyPr wrap="square" lIns="0" tIns="0" rIns="0" bIns="0" rtlCol="0">
                <a:spAutoFit/>
              </a:bodyPr>
              <a:lstStyle/>
              <a:p>
                <a:r>
                  <a:rPr lang="en-US" sz="1050">
                    <a:solidFill>
                      <a:schemeClr val="tx1">
                        <a:lumMod val="75000"/>
                        <a:lumOff val="25000"/>
                      </a:schemeClr>
                    </a:solidFill>
                  </a:rPr>
                  <a:t>Model Testing and Technical Report Writing </a:t>
                </a:r>
              </a:p>
            </p:txBody>
          </p:sp>
          <p:sp>
            <p:nvSpPr>
              <p:cNvPr id="128" name="TextBox 127">
                <a:extLst>
                  <a:ext uri="{FF2B5EF4-FFF2-40B4-BE49-F238E27FC236}">
                    <a16:creationId xmlns:a16="http://schemas.microsoft.com/office/drawing/2014/main" id="{7B949DD4-F133-4914-993B-74E4AD3B4E58}"/>
                  </a:ext>
                </a:extLst>
              </p:cNvPr>
              <p:cNvSpPr txBox="1"/>
              <p:nvPr/>
            </p:nvSpPr>
            <p:spPr>
              <a:xfrm rot="10800000" flipV="1">
                <a:off x="1952917" y="2604547"/>
                <a:ext cx="1294782" cy="110912"/>
              </a:xfrm>
              <a:prstGeom prst="rect">
                <a:avLst/>
              </a:prstGeom>
              <a:noFill/>
            </p:spPr>
            <p:txBody>
              <a:bodyPr wrap="square" lIns="0" tIns="0" rIns="0" bIns="0" rtlCol="0">
                <a:spAutoFit/>
              </a:bodyPr>
              <a:lstStyle/>
              <a:p>
                <a:r>
                  <a:rPr lang="en-US" sz="750">
                    <a:solidFill>
                      <a:schemeClr val="tx1">
                        <a:lumMod val="75000"/>
                        <a:lumOff val="25000"/>
                      </a:schemeClr>
                    </a:solidFill>
                  </a:rPr>
                  <a:t>Finish the final testing and technical report </a:t>
                </a:r>
              </a:p>
            </p:txBody>
          </p:sp>
        </p:grpSp>
        <p:sp>
          <p:nvSpPr>
            <p:cNvPr id="153" name="Rectangle: Rounded Corners 152" title="Milestone Graphic">
              <a:extLst>
                <a:ext uri="{FF2B5EF4-FFF2-40B4-BE49-F238E27FC236}">
                  <a16:creationId xmlns:a16="http://schemas.microsoft.com/office/drawing/2014/main" id="{38F3D86E-C14B-426C-A1C2-F617DCE710E0}"/>
                </a:ext>
              </a:extLst>
            </p:cNvPr>
            <p:cNvSpPr/>
            <p:nvPr/>
          </p:nvSpPr>
          <p:spPr>
            <a:xfrm>
              <a:off x="7139900" y="3269283"/>
              <a:ext cx="1406514" cy="14547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4" name="Graphic 203" title="Milestone Flag">
              <a:extLst>
                <a:ext uri="{FF2B5EF4-FFF2-40B4-BE49-F238E27FC236}">
                  <a16:creationId xmlns:a16="http://schemas.microsoft.com/office/drawing/2014/main" id="{96E72D1D-BF19-49A2-88AC-95D475558FA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6954594" y="2522254"/>
              <a:ext cx="573660" cy="422383"/>
            </a:xfrm>
            <a:prstGeom prst="rect">
              <a:avLst/>
            </a:prstGeom>
          </p:spPr>
        </p:pic>
        <p:sp>
          <p:nvSpPr>
            <p:cNvPr id="205" name="Rectangle 204">
              <a:extLst>
                <a:ext uri="{FF2B5EF4-FFF2-40B4-BE49-F238E27FC236}">
                  <a16:creationId xmlns:a16="http://schemas.microsoft.com/office/drawing/2014/main" id="{45C72C09-009E-41F7-9614-1F904BA501A6}"/>
                </a:ext>
              </a:extLst>
            </p:cNvPr>
            <p:cNvSpPr/>
            <p:nvPr/>
          </p:nvSpPr>
          <p:spPr>
            <a:xfrm>
              <a:off x="7192813" y="2614590"/>
              <a:ext cx="344966" cy="177459"/>
            </a:xfrm>
            <a:prstGeom prst="rect">
              <a:avLst/>
            </a:prstGeom>
          </p:spPr>
          <p:txBody>
            <a:bodyPr wrap="square">
              <a:spAutoFit/>
            </a:bodyPr>
            <a:lstStyle/>
            <a:p>
              <a:pPr algn="ctr"/>
              <a:r>
                <a:rPr lang="en-US" sz="900">
                  <a:solidFill>
                    <a:schemeClr val="tx1">
                      <a:lumMod val="75000"/>
                      <a:lumOff val="25000"/>
                    </a:schemeClr>
                  </a:solidFill>
                </a:rPr>
                <a:t>04</a:t>
              </a:r>
            </a:p>
          </p:txBody>
        </p:sp>
      </p:grpSp>
      <p:cxnSp>
        <p:nvCxnSpPr>
          <p:cNvPr id="52" name="Straight Connector 51" title="callout lines">
            <a:extLst>
              <a:ext uri="{FF2B5EF4-FFF2-40B4-BE49-F238E27FC236}">
                <a16:creationId xmlns:a16="http://schemas.microsoft.com/office/drawing/2014/main" id="{F54047B2-9C08-4A8C-A924-AA676C29FB41}"/>
              </a:ext>
            </a:extLst>
          </p:cNvPr>
          <p:cNvCxnSpPr>
            <a:cxnSpLocks/>
          </p:cNvCxnSpPr>
          <p:nvPr/>
        </p:nvCxnSpPr>
        <p:spPr>
          <a:xfrm>
            <a:off x="5739984" y="2603509"/>
            <a:ext cx="0" cy="1857497"/>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3" name="Group 22" descr="Year 3&#10;">
            <a:extLst>
              <a:ext uri="{FF2B5EF4-FFF2-40B4-BE49-F238E27FC236}">
                <a16:creationId xmlns:a16="http://schemas.microsoft.com/office/drawing/2014/main" id="{CEE15DC0-A896-4EAF-85E8-9DC9DB979B84}"/>
              </a:ext>
            </a:extLst>
          </p:cNvPr>
          <p:cNvGrpSpPr/>
          <p:nvPr/>
        </p:nvGrpSpPr>
        <p:grpSpPr>
          <a:xfrm>
            <a:off x="4614461" y="4318393"/>
            <a:ext cx="2398060" cy="848033"/>
            <a:chOff x="6076125" y="5778006"/>
            <a:chExt cx="3197413" cy="1130711"/>
          </a:xfrm>
        </p:grpSpPr>
        <p:cxnSp>
          <p:nvCxnSpPr>
            <p:cNvPr id="53" name="Straight Connector 52" title="q lines">
              <a:extLst>
                <a:ext uri="{FF2B5EF4-FFF2-40B4-BE49-F238E27FC236}">
                  <a16:creationId xmlns:a16="http://schemas.microsoft.com/office/drawing/2014/main" id="{1B503BE8-868F-4660-8AFA-BE353AB48B68}"/>
                </a:ext>
              </a:extLst>
            </p:cNvPr>
            <p:cNvCxnSpPr>
              <a:cxnSpLocks/>
            </p:cNvCxnSpPr>
            <p:nvPr/>
          </p:nvCxnSpPr>
          <p:spPr>
            <a:xfrm>
              <a:off x="8300594"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3984115C-22F4-41EB-BF04-E71D3503F2B5}"/>
                </a:ext>
              </a:extLst>
            </p:cNvPr>
            <p:cNvSpPr txBox="1"/>
            <p:nvPr/>
          </p:nvSpPr>
          <p:spPr>
            <a:xfrm>
              <a:off x="6076125" y="6612317"/>
              <a:ext cx="3197413" cy="296400"/>
            </a:xfrm>
            <a:prstGeom prst="rect">
              <a:avLst/>
            </a:prstGeom>
            <a:noFill/>
          </p:spPr>
          <p:txBody>
            <a:bodyPr wrap="square" lIns="0" tIns="0" rIns="0" bIns="0" rtlCol="0">
              <a:noAutofit/>
            </a:bodyPr>
            <a:lstStyle/>
            <a:p>
              <a:pPr algn="ctr"/>
              <a:r>
                <a:rPr lang="en-US" sz="750" b="1">
                  <a:solidFill>
                    <a:schemeClr val="tx1">
                      <a:lumMod val="75000"/>
                      <a:lumOff val="25000"/>
                    </a:schemeClr>
                  </a:solidFill>
                </a:rPr>
                <a:t>December</a:t>
              </a:r>
            </a:p>
          </p:txBody>
        </p:sp>
        <p:cxnSp>
          <p:nvCxnSpPr>
            <p:cNvPr id="156" name="Straight Connector 155" title="q lines">
              <a:extLst>
                <a:ext uri="{FF2B5EF4-FFF2-40B4-BE49-F238E27FC236}">
                  <a16:creationId xmlns:a16="http://schemas.microsoft.com/office/drawing/2014/main" id="{AB0F6D18-7A1E-4D91-B120-E2079E0DA1A7}"/>
                </a:ext>
              </a:extLst>
            </p:cNvPr>
            <p:cNvCxnSpPr>
              <a:cxnSpLocks/>
            </p:cNvCxnSpPr>
            <p:nvPr/>
          </p:nvCxnSpPr>
          <p:spPr>
            <a:xfrm>
              <a:off x="7006030"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0" name="Rectangle: Rounded Corners 189" title="Year Bar">
              <a:extLst>
                <a:ext uri="{FF2B5EF4-FFF2-40B4-BE49-F238E27FC236}">
                  <a16:creationId xmlns:a16="http://schemas.microsoft.com/office/drawing/2014/main" id="{A39C3188-7311-466A-8363-02881CE1722D}"/>
                </a:ext>
              </a:extLst>
            </p:cNvPr>
            <p:cNvSpPr/>
            <p:nvPr/>
          </p:nvSpPr>
          <p:spPr>
            <a:xfrm>
              <a:off x="6324934" y="6334282"/>
              <a:ext cx="2569086" cy="24378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16" name="Straight Connector 115" title="q lines">
              <a:extLst>
                <a:ext uri="{FF2B5EF4-FFF2-40B4-BE49-F238E27FC236}">
                  <a16:creationId xmlns:a16="http://schemas.microsoft.com/office/drawing/2014/main" id="{4DA2396D-B4BC-4F88-8123-D131FA8D902B}"/>
                </a:ext>
              </a:extLst>
            </p:cNvPr>
            <p:cNvCxnSpPr>
              <a:cxnSpLocks/>
            </p:cNvCxnSpPr>
            <p:nvPr/>
          </p:nvCxnSpPr>
          <p:spPr>
            <a:xfrm>
              <a:off x="6358748"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7" name="Straight Connector 116" title="q lines">
              <a:extLst>
                <a:ext uri="{FF2B5EF4-FFF2-40B4-BE49-F238E27FC236}">
                  <a16:creationId xmlns:a16="http://schemas.microsoft.com/office/drawing/2014/main" id="{9BE12822-D1FA-4F04-BA60-04815B2B1B4D}"/>
                </a:ext>
              </a:extLst>
            </p:cNvPr>
            <p:cNvCxnSpPr>
              <a:cxnSpLocks/>
            </p:cNvCxnSpPr>
            <p:nvPr/>
          </p:nvCxnSpPr>
          <p:spPr>
            <a:xfrm>
              <a:off x="7653312"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cxnSp>
        <p:nvCxnSpPr>
          <p:cNvPr id="177" name="Straight Connector 176" title="callout lines">
            <a:extLst>
              <a:ext uri="{FF2B5EF4-FFF2-40B4-BE49-F238E27FC236}">
                <a16:creationId xmlns:a16="http://schemas.microsoft.com/office/drawing/2014/main" id="{748624D8-A75F-4E91-B76D-0419E48EB017}"/>
              </a:ext>
            </a:extLst>
          </p:cNvPr>
          <p:cNvCxnSpPr>
            <a:cxnSpLocks/>
          </p:cNvCxnSpPr>
          <p:nvPr/>
        </p:nvCxnSpPr>
        <p:spPr>
          <a:xfrm>
            <a:off x="6710907" y="1508760"/>
            <a:ext cx="0" cy="2952246"/>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C2A447-9B79-939F-20B8-2AE897D9110B}"/>
              </a:ext>
            </a:extLst>
          </p:cNvPr>
          <p:cNvSpPr txBox="1"/>
          <p:nvPr/>
        </p:nvSpPr>
        <p:spPr>
          <a:xfrm>
            <a:off x="4002755" y="2419031"/>
            <a:ext cx="1406805" cy="507831"/>
          </a:xfrm>
          <a:prstGeom prst="rect">
            <a:avLst/>
          </a:prstGeom>
          <a:noFill/>
        </p:spPr>
        <p:txBody>
          <a:bodyPr wrap="square" rtlCol="0">
            <a:spAutoFit/>
          </a:bodyPr>
          <a:lstStyle/>
          <a:p>
            <a:r>
              <a:rPr lang="en-US" sz="900"/>
              <a:t>Deploy the dashboard and model on AWS using dash, </a:t>
            </a:r>
            <a:r>
              <a:rPr lang="en-US" sz="900" err="1"/>
              <a:t>plotly</a:t>
            </a:r>
            <a:endParaRPr lang="en-US" sz="900"/>
          </a:p>
        </p:txBody>
      </p:sp>
      <p:sp>
        <p:nvSpPr>
          <p:cNvPr id="27" name="TextBox 26">
            <a:extLst>
              <a:ext uri="{FF2B5EF4-FFF2-40B4-BE49-F238E27FC236}">
                <a16:creationId xmlns:a16="http://schemas.microsoft.com/office/drawing/2014/main" id="{FF10EFA0-8328-B892-18E7-7598768202B0}"/>
              </a:ext>
            </a:extLst>
          </p:cNvPr>
          <p:cNvSpPr txBox="1"/>
          <p:nvPr/>
        </p:nvSpPr>
        <p:spPr>
          <a:xfrm flipH="1">
            <a:off x="1824742" y="4959238"/>
            <a:ext cx="774575" cy="209228"/>
          </a:xfrm>
          <a:prstGeom prst="rect">
            <a:avLst/>
          </a:prstGeom>
          <a:noFill/>
        </p:spPr>
        <p:txBody>
          <a:bodyPr wrap="square" lIns="0" tIns="0" rIns="0" bIns="0" rtlCol="0">
            <a:noAutofit/>
          </a:bodyPr>
          <a:lstStyle/>
          <a:p>
            <a:pPr algn="ctr"/>
            <a:r>
              <a:rPr lang="en-US" sz="750" b="1">
                <a:solidFill>
                  <a:schemeClr val="tx1">
                    <a:lumMod val="75000"/>
                    <a:lumOff val="25000"/>
                  </a:schemeClr>
                </a:solidFill>
              </a:rPr>
              <a:t>November</a:t>
            </a:r>
          </a:p>
        </p:txBody>
      </p:sp>
      <p:sp>
        <p:nvSpPr>
          <p:cNvPr id="31" name="TextBox 30">
            <a:extLst>
              <a:ext uri="{FF2B5EF4-FFF2-40B4-BE49-F238E27FC236}">
                <a16:creationId xmlns:a16="http://schemas.microsoft.com/office/drawing/2014/main" id="{0BC5E44A-424B-BF7B-E801-7461D93A76C1}"/>
              </a:ext>
            </a:extLst>
          </p:cNvPr>
          <p:cNvSpPr txBox="1"/>
          <p:nvPr/>
        </p:nvSpPr>
        <p:spPr>
          <a:xfrm flipH="1">
            <a:off x="5937960" y="4576767"/>
            <a:ext cx="661549" cy="222300"/>
          </a:xfrm>
          <a:prstGeom prst="rect">
            <a:avLst/>
          </a:prstGeom>
          <a:noFill/>
        </p:spPr>
        <p:txBody>
          <a:bodyPr wrap="square" lIns="0" tIns="0" rIns="0" bIns="0" rtlCol="0" anchor="ctr">
            <a:noAutofit/>
          </a:bodyPr>
          <a:lstStyle/>
          <a:p>
            <a:pPr algn="ctr"/>
            <a:r>
              <a:rPr lang="en-US" sz="750" b="1">
                <a:solidFill>
                  <a:schemeClr val="bg1"/>
                </a:solidFill>
              </a:rPr>
              <a:t>W1</a:t>
            </a:r>
            <a:endParaRPr lang="en-US" sz="750">
              <a:solidFill>
                <a:schemeClr val="bg1"/>
              </a:solidFill>
            </a:endParaRPr>
          </a:p>
        </p:txBody>
      </p:sp>
      <p:sp>
        <p:nvSpPr>
          <p:cNvPr id="40" name="TextBox 39">
            <a:extLst>
              <a:ext uri="{FF2B5EF4-FFF2-40B4-BE49-F238E27FC236}">
                <a16:creationId xmlns:a16="http://schemas.microsoft.com/office/drawing/2014/main" id="{B1802516-8E96-A4E1-237E-2259C9935BF2}"/>
              </a:ext>
            </a:extLst>
          </p:cNvPr>
          <p:cNvSpPr txBox="1"/>
          <p:nvPr/>
        </p:nvSpPr>
        <p:spPr>
          <a:xfrm>
            <a:off x="6532361" y="4553719"/>
            <a:ext cx="162000" cy="108000"/>
          </a:xfrm>
          <a:prstGeom prst="rect">
            <a:avLst/>
          </a:prstGeom>
          <a:noFill/>
        </p:spPr>
        <p:txBody>
          <a:bodyPr wrap="square" lIns="0" tIns="0" rIns="0" bIns="0" rtlCol="0" anchor="ctr">
            <a:noAutofit/>
          </a:bodyPr>
          <a:lstStyle/>
          <a:p>
            <a:pPr algn="ctr"/>
            <a:r>
              <a:rPr lang="en-US" sz="750" b="1">
                <a:solidFill>
                  <a:schemeClr val="bg1"/>
                </a:solidFill>
              </a:rPr>
              <a:t>W4</a:t>
            </a:r>
            <a:endParaRPr lang="en-US" sz="750">
              <a:solidFill>
                <a:schemeClr val="bg1"/>
              </a:solidFill>
            </a:endParaRPr>
          </a:p>
        </p:txBody>
      </p:sp>
      <p:sp>
        <p:nvSpPr>
          <p:cNvPr id="57" name="Oval 56">
            <a:extLst>
              <a:ext uri="{FF2B5EF4-FFF2-40B4-BE49-F238E27FC236}">
                <a16:creationId xmlns:a16="http://schemas.microsoft.com/office/drawing/2014/main" id="{14535C93-74D5-3447-3200-6960A7A4F6DC}"/>
              </a:ext>
            </a:extLst>
          </p:cNvPr>
          <p:cNvSpPr/>
          <p:nvPr/>
        </p:nvSpPr>
        <p:spPr>
          <a:xfrm>
            <a:off x="6583680" y="4501753"/>
            <a:ext cx="201109" cy="19201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750"/>
              <a:t>W2</a:t>
            </a:r>
          </a:p>
        </p:txBody>
      </p:sp>
      <p:sp>
        <p:nvSpPr>
          <p:cNvPr id="58" name="Oval 57">
            <a:extLst>
              <a:ext uri="{FF2B5EF4-FFF2-40B4-BE49-F238E27FC236}">
                <a16:creationId xmlns:a16="http://schemas.microsoft.com/office/drawing/2014/main" id="{E7A61F3E-2738-A78E-D649-855D5A28B57A}"/>
              </a:ext>
            </a:extLst>
          </p:cNvPr>
          <p:cNvSpPr/>
          <p:nvPr/>
        </p:nvSpPr>
        <p:spPr>
          <a:xfrm>
            <a:off x="5639430" y="4530694"/>
            <a:ext cx="201109" cy="19201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750"/>
              <a:t>W1</a:t>
            </a:r>
          </a:p>
        </p:txBody>
      </p:sp>
      <p:sp>
        <p:nvSpPr>
          <p:cNvPr id="59" name="Oval 58">
            <a:extLst>
              <a:ext uri="{FF2B5EF4-FFF2-40B4-BE49-F238E27FC236}">
                <a16:creationId xmlns:a16="http://schemas.microsoft.com/office/drawing/2014/main" id="{D498283E-8913-1FC4-4E9E-98A63492F693}"/>
              </a:ext>
            </a:extLst>
          </p:cNvPr>
          <p:cNvSpPr/>
          <p:nvPr/>
        </p:nvSpPr>
        <p:spPr>
          <a:xfrm>
            <a:off x="4671759" y="4541196"/>
            <a:ext cx="201109" cy="19201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750"/>
              <a:t>W4</a:t>
            </a:r>
          </a:p>
        </p:txBody>
      </p:sp>
      <p:sp>
        <p:nvSpPr>
          <p:cNvPr id="62" name="TextBox 61">
            <a:extLst>
              <a:ext uri="{FF2B5EF4-FFF2-40B4-BE49-F238E27FC236}">
                <a16:creationId xmlns:a16="http://schemas.microsoft.com/office/drawing/2014/main" id="{E39DB209-2496-B422-0CC4-EC213F2521B9}"/>
              </a:ext>
            </a:extLst>
          </p:cNvPr>
          <p:cNvSpPr txBox="1"/>
          <p:nvPr/>
        </p:nvSpPr>
        <p:spPr>
          <a:xfrm>
            <a:off x="7243533" y="4512239"/>
            <a:ext cx="1403747" cy="253916"/>
          </a:xfrm>
          <a:prstGeom prst="rect">
            <a:avLst/>
          </a:prstGeom>
          <a:noFill/>
        </p:spPr>
        <p:txBody>
          <a:bodyPr wrap="square" rtlCol="0">
            <a:spAutoFit/>
          </a:bodyPr>
          <a:lstStyle/>
          <a:p>
            <a:pPr algn="ctr"/>
            <a:r>
              <a:rPr lang="en-US" sz="1050"/>
              <a:t>Time</a:t>
            </a:r>
          </a:p>
        </p:txBody>
      </p:sp>
      <p:sp>
        <p:nvSpPr>
          <p:cNvPr id="64" name="TextBox 63">
            <a:extLst>
              <a:ext uri="{FF2B5EF4-FFF2-40B4-BE49-F238E27FC236}">
                <a16:creationId xmlns:a16="http://schemas.microsoft.com/office/drawing/2014/main" id="{C8857DD6-A187-362B-6104-A53C305EADF8}"/>
              </a:ext>
            </a:extLst>
          </p:cNvPr>
          <p:cNvSpPr txBox="1"/>
          <p:nvPr/>
        </p:nvSpPr>
        <p:spPr>
          <a:xfrm rot="16200000">
            <a:off x="6546863" y="2545916"/>
            <a:ext cx="3321262" cy="253916"/>
          </a:xfrm>
          <a:prstGeom prst="rect">
            <a:avLst/>
          </a:prstGeom>
          <a:noFill/>
        </p:spPr>
        <p:txBody>
          <a:bodyPr wrap="square" rtlCol="0">
            <a:spAutoFit/>
          </a:bodyPr>
          <a:lstStyle/>
          <a:p>
            <a:pPr algn="ctr"/>
            <a:r>
              <a:rPr lang="en-US" sz="1050"/>
              <a:t>Milestones</a:t>
            </a:r>
          </a:p>
        </p:txBody>
      </p:sp>
      <p:sp>
        <p:nvSpPr>
          <p:cNvPr id="66" name="Rectangle 65">
            <a:extLst>
              <a:ext uri="{FF2B5EF4-FFF2-40B4-BE49-F238E27FC236}">
                <a16:creationId xmlns:a16="http://schemas.microsoft.com/office/drawing/2014/main" id="{6553AB6C-1BBD-5688-0E76-7031DAC9E022}"/>
              </a:ext>
            </a:extLst>
          </p:cNvPr>
          <p:cNvSpPr/>
          <p:nvPr/>
        </p:nvSpPr>
        <p:spPr>
          <a:xfrm>
            <a:off x="8097611" y="948274"/>
            <a:ext cx="277001" cy="3524761"/>
          </a:xfrm>
          <a:prstGeom prst="rect">
            <a:avLst/>
          </a:prstGeom>
          <a:solidFill>
            <a:schemeClr val="accent1">
              <a:alpha val="1479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7" name="Rectangle 66">
            <a:extLst>
              <a:ext uri="{FF2B5EF4-FFF2-40B4-BE49-F238E27FC236}">
                <a16:creationId xmlns:a16="http://schemas.microsoft.com/office/drawing/2014/main" id="{CC35D261-DF5C-3A87-C4BD-24AB5CBB0ADB}"/>
              </a:ext>
            </a:extLst>
          </p:cNvPr>
          <p:cNvSpPr/>
          <p:nvPr/>
        </p:nvSpPr>
        <p:spPr>
          <a:xfrm>
            <a:off x="6829913" y="4553719"/>
            <a:ext cx="1568890" cy="245348"/>
          </a:xfrm>
          <a:prstGeom prst="rect">
            <a:avLst/>
          </a:prstGeom>
          <a:solidFill>
            <a:schemeClr val="accent1">
              <a:alpha val="2998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TextBox 3">
            <a:extLst>
              <a:ext uri="{FF2B5EF4-FFF2-40B4-BE49-F238E27FC236}">
                <a16:creationId xmlns:a16="http://schemas.microsoft.com/office/drawing/2014/main" id="{EC6943CE-1063-EA6F-81F2-E2BF4E517A57}"/>
              </a:ext>
            </a:extLst>
          </p:cNvPr>
          <p:cNvSpPr txBox="1"/>
          <p:nvPr/>
        </p:nvSpPr>
        <p:spPr>
          <a:xfrm>
            <a:off x="2313509" y="2630902"/>
            <a:ext cx="1090148" cy="707886"/>
          </a:xfrm>
          <a:prstGeom prst="rect">
            <a:avLst/>
          </a:prstGeom>
          <a:noFill/>
        </p:spPr>
        <p:txBody>
          <a:bodyPr wrap="square">
            <a:spAutoFit/>
          </a:bodyPr>
          <a:lstStyle/>
          <a:p>
            <a:r>
              <a:rPr lang="en-US" sz="800">
                <a:solidFill>
                  <a:schemeClr val="tx1">
                    <a:lumMod val="75000"/>
                    <a:lumOff val="25000"/>
                  </a:schemeClr>
                </a:solidFill>
              </a:rPr>
              <a:t>Make data models, train and test model and evaluate the models to select the best one</a:t>
            </a:r>
          </a:p>
        </p:txBody>
      </p:sp>
      <p:sp>
        <p:nvSpPr>
          <p:cNvPr id="9" name="TextBox 8">
            <a:extLst>
              <a:ext uri="{FF2B5EF4-FFF2-40B4-BE49-F238E27FC236}">
                <a16:creationId xmlns:a16="http://schemas.microsoft.com/office/drawing/2014/main" id="{CFCFA66A-C810-BA83-A31A-B1DBBEA8A038}"/>
              </a:ext>
            </a:extLst>
          </p:cNvPr>
          <p:cNvSpPr txBox="1"/>
          <p:nvPr/>
        </p:nvSpPr>
        <p:spPr>
          <a:xfrm>
            <a:off x="3554539" y="4923844"/>
            <a:ext cx="721662" cy="215444"/>
          </a:xfrm>
          <a:prstGeom prst="rect">
            <a:avLst/>
          </a:prstGeom>
          <a:noFill/>
        </p:spPr>
        <p:txBody>
          <a:bodyPr wrap="square">
            <a:spAutoFit/>
          </a:bodyPr>
          <a:lstStyle/>
          <a:p>
            <a:r>
              <a:rPr lang="en-US" sz="800" b="1">
                <a:solidFill>
                  <a:schemeClr val="tx1">
                    <a:lumMod val="75000"/>
                    <a:lumOff val="25000"/>
                  </a:schemeClr>
                </a:solidFill>
              </a:rPr>
              <a:t>November</a:t>
            </a:r>
            <a:endParaRPr lang="en-US"/>
          </a:p>
        </p:txBody>
      </p:sp>
      <p:sp>
        <p:nvSpPr>
          <p:cNvPr id="15" name="Footer Placeholder 14">
            <a:extLst>
              <a:ext uri="{FF2B5EF4-FFF2-40B4-BE49-F238E27FC236}">
                <a16:creationId xmlns:a16="http://schemas.microsoft.com/office/drawing/2014/main" id="{1095E9E2-F315-0EF5-1B56-3DA3031C9F4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109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63"/>
        <p:cNvGrpSpPr/>
        <p:nvPr/>
      </p:nvGrpSpPr>
      <p:grpSpPr>
        <a:xfrm>
          <a:off x="0" y="0"/>
          <a:ext cx="0" cy="0"/>
          <a:chOff x="0" y="0"/>
          <a:chExt cx="0" cy="0"/>
        </a:xfrm>
      </p:grpSpPr>
      <p:pic>
        <p:nvPicPr>
          <p:cNvPr id="186" name="Picture 185">
            <a:extLst>
              <a:ext uri="{FF2B5EF4-FFF2-40B4-BE49-F238E27FC236}">
                <a16:creationId xmlns:a16="http://schemas.microsoft.com/office/drawing/2014/main" id="{6FDF4ADC-C44A-4C41-B974-6F4B3C7223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cxnSp>
        <p:nvCxnSpPr>
          <p:cNvPr id="188" name="Straight Connector 187">
            <a:extLst>
              <a:ext uri="{FF2B5EF4-FFF2-40B4-BE49-F238E27FC236}">
                <a16:creationId xmlns:a16="http://schemas.microsoft.com/office/drawing/2014/main" id="{89CCCE17-8DAC-44EB-9D15-03C32E7D2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64" name="Google Shape;164;p24"/>
          <p:cNvSpPr txBox="1">
            <a:spLocks noGrp="1"/>
          </p:cNvSpPr>
          <p:nvPr>
            <p:ph type="title"/>
          </p:nvPr>
        </p:nvSpPr>
        <p:spPr>
          <a:xfrm>
            <a:off x="971551" y="736599"/>
            <a:ext cx="7200897" cy="9779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a:t>Any Queries?</a:t>
            </a:r>
          </a:p>
        </p:txBody>
      </p:sp>
      <p:sp>
        <p:nvSpPr>
          <p:cNvPr id="165" name="Google Shape;165;p24"/>
          <p:cNvSpPr txBox="1">
            <a:spLocks noGrp="1"/>
          </p:cNvSpPr>
          <p:nvPr>
            <p:ph type="body" idx="1"/>
          </p:nvPr>
        </p:nvSpPr>
        <p:spPr>
          <a:xfrm>
            <a:off x="2881564" y="2203449"/>
            <a:ext cx="4692650" cy="2489202"/>
          </a:xfrm>
          <a:prstGeom prst="rect">
            <a:avLst/>
          </a:prstGeom>
        </p:spPr>
        <p:txBody>
          <a:bodyPr spcFirstLastPara="1" vert="horz" lIns="91440" tIns="45720" rIns="91440" bIns="45720" rtlCol="0" anchor="t" anchorCtr="0">
            <a:normAutofit/>
          </a:bodyPr>
          <a:lstStyle/>
          <a:p>
            <a:pPr marL="0" lvl="0" indent="0">
              <a:spcBef>
                <a:spcPct val="20000"/>
              </a:spcBef>
              <a:spcAft>
                <a:spcPts val="600"/>
              </a:spcAft>
              <a:buSzPct val="115000"/>
              <a:buFont typeface="Arial"/>
              <a:buChar char="•"/>
            </a:pPr>
            <a:r>
              <a:rPr lang="en-US" b="1"/>
              <a:t>Thank You!!!</a:t>
            </a:r>
          </a:p>
        </p:txBody>
      </p:sp>
      <p:pic>
        <p:nvPicPr>
          <p:cNvPr id="170" name="Graphic 169" descr="Questions">
            <a:extLst>
              <a:ext uri="{FF2B5EF4-FFF2-40B4-BE49-F238E27FC236}">
                <a16:creationId xmlns:a16="http://schemas.microsoft.com/office/drawing/2014/main" id="{4DF3C13E-517C-D76C-C789-08C7267377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87118" y="496602"/>
            <a:ext cx="1220106" cy="1220106"/>
          </a:xfrm>
          <a:prstGeom prst="rect">
            <a:avLst/>
          </a:prstGeom>
          <a:ln w="57150" cmpd="thickThin">
            <a:solidFill>
              <a:schemeClr val="tx1">
                <a:lumMod val="50000"/>
                <a:lumOff val="50000"/>
              </a:schemeClr>
            </a:solidFill>
            <a:miter lim="8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7"/>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a:solidFill>
                  <a:schemeClr val="tx1"/>
                </a:solidFill>
              </a:rPr>
              <a:t>Meet the Team Members</a:t>
            </a:r>
            <a:endParaRPr lang="en-US" b="1">
              <a:solidFill>
                <a:schemeClr val="tx1"/>
              </a:solidFill>
            </a:endParaRPr>
          </a:p>
        </p:txBody>
      </p:sp>
      <p:sp>
        <p:nvSpPr>
          <p:cNvPr id="78" name="Google Shape;78;p17"/>
          <p:cNvSpPr/>
          <p:nvPr/>
        </p:nvSpPr>
        <p:spPr>
          <a:xfrm>
            <a:off x="2975962" y="897733"/>
            <a:ext cx="2644935"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9" name="Google Shape;79;p17"/>
          <p:cNvSpPr/>
          <p:nvPr/>
        </p:nvSpPr>
        <p:spPr>
          <a:xfrm>
            <a:off x="1191356" y="3043804"/>
            <a:ext cx="2099100" cy="9220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0" name="Google Shape;80;p17"/>
          <p:cNvSpPr/>
          <p:nvPr/>
        </p:nvSpPr>
        <p:spPr>
          <a:xfrm>
            <a:off x="6497877" y="1968840"/>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1" name="Google Shape;81;p17"/>
          <p:cNvSpPr/>
          <p:nvPr/>
        </p:nvSpPr>
        <p:spPr>
          <a:xfrm>
            <a:off x="868706" y="1124519"/>
            <a:ext cx="1566149" cy="1246542"/>
          </a:xfrm>
          <a:prstGeom prst="rect">
            <a:avLst/>
          </a:prstGeom>
          <a:noFill/>
          <a:ln>
            <a:noFill/>
          </a:ln>
        </p:spPr>
        <p:txBody>
          <a:bodyPr spcFirstLastPara="1" wrap="square" lIns="0" tIns="0" rIns="0" bIns="0" anchor="ctr" anchorCtr="0">
            <a:noAutofit/>
          </a:bodyPr>
          <a:lstStyle/>
          <a:p>
            <a:pPr algn="ctr"/>
            <a:r>
              <a:rPr lang="en" sz="1800" b="1">
                <a:solidFill>
                  <a:srgbClr val="E04C7B"/>
                </a:solidFill>
                <a:latin typeface="Roboto"/>
                <a:ea typeface="Roboto"/>
                <a:cs typeface="Roboto"/>
                <a:sym typeface="Roboto"/>
              </a:rPr>
              <a:t>Jyoti Bhandari</a:t>
            </a:r>
            <a:br>
              <a:rPr lang="en" sz="1800" b="1">
                <a:solidFill>
                  <a:srgbClr val="E04C7B"/>
                </a:solidFill>
                <a:latin typeface="Roboto"/>
                <a:ea typeface="Roboto"/>
                <a:cs typeface="Roboto"/>
              </a:rPr>
            </a:br>
            <a:r>
              <a:rPr lang="en" sz="1050">
                <a:solidFill>
                  <a:schemeClr val="accent1"/>
                </a:solidFill>
                <a:latin typeface="Roboto"/>
                <a:ea typeface="Roboto"/>
                <a:cs typeface="Roboto"/>
                <a:sym typeface="Roboto"/>
              </a:rPr>
              <a:t> </a:t>
            </a:r>
            <a:r>
              <a:rPr lang="en" sz="1050">
                <a:solidFill>
                  <a:schemeClr val="bg2">
                    <a:lumMod val="50000"/>
                  </a:schemeClr>
                </a:solidFill>
                <a:latin typeface="Roboto"/>
                <a:ea typeface="Roboto"/>
                <a:cs typeface="Roboto"/>
                <a:sym typeface="Roboto"/>
              </a:rPr>
              <a:t>- </a:t>
            </a:r>
            <a:r>
              <a:rPr lang="en" sz="1200" b="1">
                <a:solidFill>
                  <a:schemeClr val="bg2">
                    <a:lumMod val="50000"/>
                  </a:schemeClr>
                </a:solidFill>
                <a:latin typeface="Roboto"/>
                <a:ea typeface="Roboto"/>
                <a:cs typeface="Roboto"/>
                <a:sym typeface="Roboto"/>
              </a:rPr>
              <a:t>Team Leader </a:t>
            </a:r>
            <a:endParaRPr lang="en" sz="1200" b="1">
              <a:solidFill>
                <a:schemeClr val="bg2">
                  <a:lumMod val="50000"/>
                </a:schemeClr>
              </a:solidFill>
              <a:latin typeface="Roboto"/>
              <a:ea typeface="Roboto"/>
              <a:cs typeface="Roboto"/>
            </a:endParaRPr>
          </a:p>
          <a:p>
            <a:pPr algn="ctr"/>
            <a:r>
              <a:rPr lang="en" sz="1200" b="1">
                <a:solidFill>
                  <a:schemeClr val="bg2">
                    <a:lumMod val="50000"/>
                  </a:schemeClr>
                </a:solidFill>
                <a:latin typeface="Roboto"/>
                <a:ea typeface="Roboto"/>
                <a:cs typeface="Roboto"/>
              </a:rPr>
              <a:t>- Data Acquisition</a:t>
            </a:r>
          </a:p>
          <a:p>
            <a:pPr marL="171450" lvl="0" indent="-171450" algn="ctr">
              <a:buFontTx/>
              <a:buChar char="-"/>
            </a:pPr>
            <a:r>
              <a:rPr lang="en" sz="1200" b="1">
                <a:solidFill>
                  <a:schemeClr val="bg2">
                    <a:lumMod val="50000"/>
                  </a:schemeClr>
                </a:solidFill>
                <a:latin typeface="Roboto"/>
                <a:ea typeface="Roboto"/>
                <a:cs typeface="Roboto"/>
                <a:sym typeface="Roboto"/>
              </a:rPr>
              <a:t>Model Development</a:t>
            </a:r>
            <a:endParaRPr lang="en" sz="1200" b="1">
              <a:solidFill>
                <a:schemeClr val="bg2">
                  <a:lumMod val="50000"/>
                </a:schemeClr>
              </a:solidFill>
              <a:latin typeface="Roboto"/>
              <a:ea typeface="Roboto"/>
              <a:cs typeface="Roboto"/>
            </a:endParaRPr>
          </a:p>
          <a:p>
            <a:pPr marL="171450" indent="-171450" algn="ctr">
              <a:buFontTx/>
              <a:buChar char="-"/>
            </a:pPr>
            <a:r>
              <a:rPr lang="en" sz="1200" b="1">
                <a:solidFill>
                  <a:schemeClr val="bg2">
                    <a:lumMod val="50000"/>
                  </a:schemeClr>
                </a:solidFill>
                <a:latin typeface="Roboto"/>
                <a:ea typeface="Roboto"/>
                <a:cs typeface="Roboto"/>
                <a:sym typeface="Roboto"/>
              </a:rPr>
              <a:t>Model Deployment</a:t>
            </a:r>
            <a:r>
              <a:rPr lang="en" sz="1200" b="1">
                <a:solidFill>
                  <a:schemeClr val="tx1"/>
                </a:solidFill>
                <a:latin typeface="Roboto"/>
                <a:ea typeface="Roboto"/>
                <a:cs typeface="Roboto"/>
                <a:sym typeface="Roboto"/>
              </a:rPr>
              <a:t> </a:t>
            </a:r>
            <a:endParaRPr sz="1200" b="1">
              <a:solidFill>
                <a:schemeClr val="tx1"/>
              </a:solidFill>
              <a:latin typeface="Roboto"/>
              <a:ea typeface="Roboto"/>
              <a:cs typeface="Roboto"/>
            </a:endParaRPr>
          </a:p>
        </p:txBody>
      </p:sp>
      <p:sp>
        <p:nvSpPr>
          <p:cNvPr id="82" name="Google Shape;82;p17"/>
          <p:cNvSpPr/>
          <p:nvPr/>
        </p:nvSpPr>
        <p:spPr>
          <a:xfrm>
            <a:off x="3497647" y="1970062"/>
            <a:ext cx="1779451" cy="1243168"/>
          </a:xfrm>
          <a:prstGeom prst="rect">
            <a:avLst/>
          </a:prstGeom>
          <a:noFill/>
          <a:ln>
            <a:noFill/>
          </a:ln>
        </p:spPr>
        <p:txBody>
          <a:bodyPr spcFirstLastPara="1" wrap="square" lIns="0" tIns="0" rIns="0" bIns="0" anchor="ctr" anchorCtr="0">
            <a:noAutofit/>
          </a:bodyPr>
          <a:lstStyle/>
          <a:p>
            <a:pPr algn="ctr"/>
            <a:r>
              <a:rPr lang="en" sz="1800" b="1">
                <a:solidFill>
                  <a:srgbClr val="48B7D9"/>
                </a:solidFill>
                <a:latin typeface="Roboto"/>
                <a:ea typeface="Roboto"/>
                <a:cs typeface="Roboto"/>
                <a:sym typeface="Roboto"/>
              </a:rPr>
              <a:t>Abiral Shrestha </a:t>
            </a:r>
            <a:r>
              <a:rPr lang="en" sz="1800">
                <a:solidFill>
                  <a:srgbClr val="48B7D9"/>
                </a:solidFill>
                <a:latin typeface="Roboto"/>
                <a:ea typeface="Roboto"/>
                <a:cs typeface="Roboto"/>
                <a:sym typeface="Roboto"/>
              </a:rPr>
              <a:t> </a:t>
            </a:r>
            <a:r>
              <a:rPr lang="en-US" sz="1100" b="0" i="0">
                <a:solidFill>
                  <a:srgbClr val="2D3B45"/>
                </a:solidFill>
                <a:effectLst/>
                <a:latin typeface="Roboto"/>
              </a:rPr>
              <a:t> </a:t>
            </a:r>
          </a:p>
          <a:p>
            <a:pPr marL="0" marR="0" lvl="0" indent="0" algn="ctr" rtl="0">
              <a:spcBef>
                <a:spcPts val="0"/>
              </a:spcBef>
              <a:spcAft>
                <a:spcPts val="0"/>
              </a:spcAft>
              <a:buNone/>
            </a:pPr>
            <a:r>
              <a:rPr lang="en-US" sz="1100" b="0" i="0">
                <a:solidFill>
                  <a:schemeClr val="bg2">
                    <a:lumMod val="50000"/>
                  </a:schemeClr>
                </a:solidFill>
                <a:effectLst/>
                <a:latin typeface="Roboto"/>
              </a:rPr>
              <a:t>-</a:t>
            </a:r>
            <a:r>
              <a:rPr lang="en-US" sz="1200" b="1" i="0">
                <a:solidFill>
                  <a:schemeClr val="bg2">
                    <a:lumMod val="50000"/>
                  </a:schemeClr>
                </a:solidFill>
                <a:effectLst/>
                <a:latin typeface="Roboto"/>
              </a:rPr>
              <a:t>Storytelling and </a:t>
            </a:r>
            <a:r>
              <a:rPr lang="en-US" sz="1200" b="1">
                <a:solidFill>
                  <a:schemeClr val="bg2">
                    <a:lumMod val="50000"/>
                  </a:schemeClr>
                </a:solidFill>
                <a:latin typeface="Roboto"/>
              </a:rPr>
              <a:t>Data</a:t>
            </a:r>
            <a:r>
              <a:rPr lang="en-US" sz="1200" b="1" i="0">
                <a:solidFill>
                  <a:schemeClr val="bg2">
                    <a:lumMod val="50000"/>
                  </a:schemeClr>
                </a:solidFill>
                <a:effectLst/>
                <a:latin typeface="Roboto"/>
              </a:rPr>
              <a:t> </a:t>
            </a:r>
            <a:r>
              <a:rPr lang="en-US" sz="1200" b="1">
                <a:solidFill>
                  <a:schemeClr val="bg2">
                    <a:lumMod val="50000"/>
                  </a:schemeClr>
                </a:solidFill>
                <a:latin typeface="Roboto"/>
              </a:rPr>
              <a:t>Visualization</a:t>
            </a:r>
            <a:endParaRPr lang="en-US" sz="1200" b="1" i="0">
              <a:solidFill>
                <a:schemeClr val="bg2">
                  <a:lumMod val="50000"/>
                </a:schemeClr>
              </a:solidFill>
              <a:effectLst/>
              <a:latin typeface="Roboto"/>
            </a:endParaRPr>
          </a:p>
          <a:p>
            <a:pPr algn="ctr"/>
            <a:r>
              <a:rPr lang="en-US" sz="1200" b="1">
                <a:solidFill>
                  <a:schemeClr val="bg2">
                    <a:lumMod val="50000"/>
                  </a:schemeClr>
                </a:solidFill>
                <a:latin typeface="Roboto"/>
              </a:rPr>
              <a:t>-Making Data Dashboard</a:t>
            </a:r>
          </a:p>
          <a:p>
            <a:pPr marL="0" marR="0" lvl="0" indent="0" algn="ctr" rtl="0">
              <a:spcBef>
                <a:spcPts val="0"/>
              </a:spcBef>
              <a:spcAft>
                <a:spcPts val="0"/>
              </a:spcAft>
              <a:buNone/>
            </a:pPr>
            <a:r>
              <a:rPr lang="en-US" sz="1200" b="1">
                <a:solidFill>
                  <a:schemeClr val="bg2">
                    <a:lumMod val="50000"/>
                  </a:schemeClr>
                </a:solidFill>
                <a:latin typeface="Roboto"/>
              </a:rPr>
              <a:t>- Data Acquisition</a:t>
            </a:r>
            <a:endParaRPr lang="en-US" sz="1200" b="1" i="0">
              <a:solidFill>
                <a:schemeClr val="bg2">
                  <a:lumMod val="50000"/>
                </a:schemeClr>
              </a:solidFill>
              <a:effectLst/>
              <a:latin typeface="Roboto"/>
            </a:endParaRPr>
          </a:p>
          <a:p>
            <a:pPr marL="0" marR="0" lvl="0" indent="0" algn="ctr" rtl="0">
              <a:spcBef>
                <a:spcPts val="0"/>
              </a:spcBef>
              <a:spcAft>
                <a:spcPts val="0"/>
              </a:spcAft>
              <a:buNone/>
            </a:pPr>
            <a:endParaRPr sz="1200" b="1">
              <a:solidFill>
                <a:schemeClr val="bg2">
                  <a:lumMod val="50000"/>
                </a:schemeClr>
              </a:solidFill>
              <a:latin typeface="Roboto"/>
              <a:ea typeface="Roboto"/>
              <a:cs typeface="Roboto"/>
            </a:endParaRPr>
          </a:p>
        </p:txBody>
      </p:sp>
      <p:sp>
        <p:nvSpPr>
          <p:cNvPr id="83" name="Google Shape;83;p17"/>
          <p:cNvSpPr/>
          <p:nvPr/>
        </p:nvSpPr>
        <p:spPr>
          <a:xfrm>
            <a:off x="6179498" y="2861023"/>
            <a:ext cx="1805158" cy="1102058"/>
          </a:xfrm>
          <a:prstGeom prst="rect">
            <a:avLst/>
          </a:prstGeom>
          <a:noFill/>
          <a:ln>
            <a:noFill/>
          </a:ln>
        </p:spPr>
        <p:txBody>
          <a:bodyPr spcFirstLastPara="1" wrap="square" lIns="0" tIns="0" rIns="0" bIns="0" anchor="ctr" anchorCtr="0">
            <a:noAutofit/>
          </a:bodyPr>
          <a:lstStyle/>
          <a:p>
            <a:pPr algn="ctr"/>
            <a:r>
              <a:rPr lang="en-US" sz="1800" b="1" err="1">
                <a:solidFill>
                  <a:srgbClr val="FFC000"/>
                </a:solidFill>
                <a:latin typeface="Roboto"/>
              </a:rPr>
              <a:t>Kamidi</a:t>
            </a:r>
            <a:r>
              <a:rPr lang="en-US" sz="1800" b="1" i="0">
                <a:solidFill>
                  <a:srgbClr val="FFC000"/>
                </a:solidFill>
                <a:effectLst/>
                <a:latin typeface="Roboto"/>
              </a:rPr>
              <a:t> Madhuri</a:t>
            </a:r>
            <a:br>
              <a:rPr lang="en" sz="1200" b="1">
                <a:latin typeface="Roboto"/>
                <a:ea typeface="Roboto"/>
                <a:cs typeface="Roboto"/>
              </a:rPr>
            </a:br>
            <a:r>
              <a:rPr lang="en" sz="1200">
                <a:solidFill>
                  <a:schemeClr val="bg2">
                    <a:lumMod val="50000"/>
                  </a:schemeClr>
                </a:solidFill>
                <a:latin typeface="Roboto"/>
                <a:ea typeface="Roboto"/>
                <a:cs typeface="Roboto"/>
                <a:sym typeface="Roboto"/>
              </a:rPr>
              <a:t>- </a:t>
            </a:r>
            <a:r>
              <a:rPr lang="en" sz="1200" b="1">
                <a:solidFill>
                  <a:schemeClr val="bg2">
                    <a:lumMod val="50000"/>
                  </a:schemeClr>
                </a:solidFill>
                <a:latin typeface="Roboto"/>
                <a:ea typeface="Roboto"/>
                <a:cs typeface="Roboto"/>
                <a:sym typeface="Roboto"/>
              </a:rPr>
              <a:t>Data Preprocessing</a:t>
            </a:r>
            <a:endParaRPr lang="en" sz="1200" b="1">
              <a:solidFill>
                <a:schemeClr val="bg2">
                  <a:lumMod val="50000"/>
                </a:schemeClr>
              </a:solidFill>
              <a:latin typeface="Roboto"/>
            </a:endParaRPr>
          </a:p>
          <a:p>
            <a:pPr lvl="0" algn="ctr"/>
            <a:r>
              <a:rPr lang="en" sz="1200" b="1">
                <a:solidFill>
                  <a:schemeClr val="bg2">
                    <a:lumMod val="50000"/>
                  </a:schemeClr>
                </a:solidFill>
                <a:latin typeface="Roboto"/>
                <a:ea typeface="Roboto"/>
                <a:cs typeface="Roboto"/>
                <a:sym typeface="Roboto"/>
              </a:rPr>
              <a:t>- Report Development</a:t>
            </a:r>
            <a:endParaRPr lang="en" sz="1200" b="1">
              <a:solidFill>
                <a:schemeClr val="bg2">
                  <a:lumMod val="50000"/>
                </a:schemeClr>
              </a:solidFill>
              <a:latin typeface="Roboto"/>
              <a:ea typeface="Roboto"/>
              <a:cs typeface="Roboto"/>
            </a:endParaRPr>
          </a:p>
          <a:p>
            <a:pPr marL="0" marR="0" lvl="0" indent="0" algn="ctr" rtl="0">
              <a:spcBef>
                <a:spcPts val="0"/>
              </a:spcBef>
              <a:spcAft>
                <a:spcPts val="0"/>
              </a:spcAft>
              <a:buNone/>
            </a:pPr>
            <a:endParaRPr lang="en" sz="1050" b="1">
              <a:solidFill>
                <a:schemeClr val="accent3"/>
              </a:solidFill>
              <a:latin typeface="Roboto"/>
              <a:ea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prstGeom prst="rect">
            <a:avLst/>
          </a:prstGeom>
          <a:noFill/>
          <a:ln>
            <a:noFill/>
          </a:ln>
        </p:spPr>
        <p:txBody>
          <a:bodyPr spcFirstLastPara="1" wrap="square" lIns="0" tIns="0" rIns="0" bIns="0" anchor="ctr" anchorCtr="0">
            <a:noAutofit/>
          </a:bodyPr>
          <a:lstStyle/>
          <a:p>
            <a:r>
              <a:rPr lang="en" b="1"/>
              <a:t>THE PROBLEMS</a:t>
            </a:r>
            <a:endParaRPr lang="en-US"/>
          </a:p>
        </p:txBody>
      </p:sp>
      <p:sp>
        <p:nvSpPr>
          <p:cNvPr id="90" name="Google Shape;90;p18"/>
          <p:cNvSpPr txBox="1"/>
          <p:nvPr/>
        </p:nvSpPr>
        <p:spPr>
          <a:xfrm>
            <a:off x="3540648" y="2734650"/>
            <a:ext cx="2231940" cy="1294870"/>
          </a:xfrm>
          <a:prstGeom prst="rect">
            <a:avLst/>
          </a:prstGeom>
          <a:noFill/>
          <a:ln>
            <a:noFill/>
          </a:ln>
        </p:spPr>
        <p:txBody>
          <a:bodyPr spcFirstLastPara="1" wrap="square" lIns="0" tIns="0" rIns="0" bIns="0" anchor="t" anchorCtr="0">
            <a:noAutofit/>
          </a:bodyPr>
          <a:lstStyle/>
          <a:p>
            <a:pPr algn="ctr">
              <a:lnSpc>
                <a:spcPct val="130000"/>
              </a:lnSpc>
              <a:buClr>
                <a:schemeClr val="accent2"/>
              </a:buClr>
              <a:buSzPts val="1400"/>
            </a:pPr>
            <a:r>
              <a:rPr lang="en" sz="1400" b="1" i="0" u="none" strike="noStrike" cap="none">
                <a:solidFill>
                  <a:schemeClr val="bg2">
                    <a:lumMod val="50000"/>
                  </a:schemeClr>
                </a:solidFill>
                <a:latin typeface="Roboto"/>
                <a:ea typeface="Roboto"/>
                <a:cs typeface="Roboto"/>
                <a:sym typeface="Roboto"/>
              </a:rPr>
              <a:t>Wouldn’t it be great if there was a platform that </a:t>
            </a:r>
            <a:r>
              <a:rPr lang="en" b="1">
                <a:solidFill>
                  <a:schemeClr val="bg2">
                    <a:lumMod val="50000"/>
                  </a:schemeClr>
                </a:solidFill>
                <a:latin typeface="Roboto"/>
                <a:ea typeface="Roboto"/>
                <a:cs typeface="Roboto"/>
                <a:sym typeface="Roboto"/>
              </a:rPr>
              <a:t>could predict</a:t>
            </a:r>
            <a:r>
              <a:rPr lang="en" sz="1400" b="1" i="0" u="none" strike="noStrike" cap="none">
                <a:solidFill>
                  <a:schemeClr val="bg2">
                    <a:lumMod val="50000"/>
                  </a:schemeClr>
                </a:solidFill>
                <a:latin typeface="Roboto"/>
                <a:ea typeface="Roboto"/>
                <a:cs typeface="Roboto"/>
                <a:sym typeface="Roboto"/>
              </a:rPr>
              <a:t> salaries</a:t>
            </a:r>
            <a:r>
              <a:rPr lang="en" b="1">
                <a:solidFill>
                  <a:schemeClr val="bg2">
                    <a:lumMod val="50000"/>
                  </a:schemeClr>
                </a:solidFill>
                <a:latin typeface="Roboto"/>
                <a:ea typeface="Roboto"/>
                <a:cs typeface="Roboto"/>
                <a:sym typeface="Roboto"/>
              </a:rPr>
              <a:t> and skills</a:t>
            </a:r>
            <a:r>
              <a:rPr lang="en" sz="1400" b="1" i="0" u="none" strike="noStrike" cap="none">
                <a:solidFill>
                  <a:schemeClr val="bg2">
                    <a:lumMod val="50000"/>
                  </a:schemeClr>
                </a:solidFill>
                <a:latin typeface="Roboto"/>
                <a:ea typeface="Roboto"/>
                <a:cs typeface="Roboto"/>
                <a:sym typeface="Roboto"/>
              </a:rPr>
              <a:t> </a:t>
            </a:r>
            <a:r>
              <a:rPr lang="en" b="1">
                <a:solidFill>
                  <a:schemeClr val="bg2">
                    <a:lumMod val="50000"/>
                  </a:schemeClr>
                </a:solidFill>
                <a:latin typeface="Roboto"/>
                <a:ea typeface="Roboto"/>
                <a:cs typeface="Roboto"/>
                <a:sym typeface="Roboto"/>
              </a:rPr>
              <a:t>required for different companies?  </a:t>
            </a:r>
            <a:r>
              <a:rPr lang="en" b="1">
                <a:solidFill>
                  <a:schemeClr val="tx1"/>
                </a:solidFill>
                <a:latin typeface="Roboto"/>
                <a:ea typeface="Roboto"/>
                <a:cs typeface="Roboto"/>
                <a:sym typeface="Roboto"/>
              </a:rPr>
              <a:t> </a:t>
            </a:r>
            <a:endParaRPr lang="en-US" sz="1050" b="0" i="0" u="none" strike="noStrike" cap="none">
              <a:solidFill>
                <a:schemeClr val="tx1"/>
              </a:solidFill>
              <a:latin typeface="Roboto"/>
              <a:ea typeface="Roboto"/>
              <a:cs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4" name="Google Shape;94;p18"/>
          <p:cNvSpPr/>
          <p:nvPr/>
        </p:nvSpPr>
        <p:spPr>
          <a:xfrm>
            <a:off x="3243391" y="947065"/>
            <a:ext cx="2643993" cy="1601624"/>
          </a:xfrm>
          <a:prstGeom prst="ellipse">
            <a:avLst/>
          </a:prstGeom>
          <a:solidFill>
            <a:srgbClr val="E04C7B"/>
          </a:solidFill>
          <a:ln>
            <a:noFill/>
          </a:ln>
        </p:spPr>
        <p:txBody>
          <a:bodyPr spcFirstLastPara="1" wrap="square" lIns="91425" tIns="45700" rIns="91425" bIns="45700" anchor="t" anchorCtr="0">
            <a:noAutofit/>
          </a:bodyPr>
          <a:lstStyle/>
          <a:p>
            <a:pPr algn="ctr"/>
            <a:r>
              <a:rPr lang="en-US" sz="1800" b="1">
                <a:solidFill>
                  <a:schemeClr val="bg1"/>
                </a:solidFill>
                <a:latin typeface="Roboto"/>
                <a:ea typeface="Roboto"/>
                <a:cs typeface="Roboto"/>
                <a:sym typeface="Roboto"/>
              </a:rPr>
              <a:t>Uncertainty regarding salaries and skills</a:t>
            </a:r>
            <a:endParaRPr lang="en-US" sz="1800" b="1" i="0" u="none" strike="noStrike" cap="none">
              <a:solidFill>
                <a:schemeClr val="bg1"/>
              </a:solidFill>
              <a:latin typeface="Roboto"/>
              <a:ea typeface="Roboto"/>
              <a:cs typeface="Roboto"/>
            </a:endParaRPr>
          </a:p>
        </p:txBody>
      </p:sp>
      <p:sp>
        <p:nvSpPr>
          <p:cNvPr id="95" name="Google Shape;95;p18"/>
          <p:cNvSpPr txBox="1"/>
          <p:nvPr/>
        </p:nvSpPr>
        <p:spPr>
          <a:xfrm>
            <a:off x="381000" y="2674720"/>
            <a:ext cx="2634876" cy="13548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US" b="1">
                <a:solidFill>
                  <a:schemeClr val="bg2">
                    <a:lumMod val="50000"/>
                  </a:schemeClr>
                </a:solidFill>
                <a:latin typeface="Roboto"/>
                <a:ea typeface="Roboto"/>
                <a:cs typeface="Roboto"/>
                <a:sym typeface="Roboto"/>
              </a:rPr>
              <a:t>We are often unaware of the job opportunities in Data Science.</a:t>
            </a:r>
            <a:endParaRPr lang="en-US" b="1">
              <a:solidFill>
                <a:schemeClr val="bg2">
                  <a:lumMod val="50000"/>
                </a:schemeClr>
              </a:solidFill>
              <a:latin typeface="Roboto"/>
              <a:ea typeface="Roboto"/>
              <a:cs typeface="Roboto"/>
            </a:endParaRPr>
          </a:p>
          <a:p>
            <a:pPr algn="ctr">
              <a:lnSpc>
                <a:spcPct val="130000"/>
              </a:lnSpc>
              <a:buClr>
                <a:schemeClr val="accent1"/>
              </a:buClr>
              <a:buSzPts val="1400"/>
            </a:pPr>
            <a:r>
              <a:rPr lang="en-US" b="1" u="none">
                <a:solidFill>
                  <a:schemeClr val="bg2">
                    <a:lumMod val="50000"/>
                  </a:schemeClr>
                </a:solidFill>
                <a:latin typeface="Roboto"/>
                <a:ea typeface="Roboto"/>
                <a:cs typeface="Roboto"/>
                <a:sym typeface="Roboto"/>
              </a:rPr>
              <a:t>What are the skills</a:t>
            </a:r>
            <a:r>
              <a:rPr lang="en-US" b="1">
                <a:solidFill>
                  <a:schemeClr val="bg2">
                    <a:lumMod val="50000"/>
                  </a:schemeClr>
                </a:solidFill>
                <a:latin typeface="Roboto"/>
                <a:ea typeface="Roboto"/>
                <a:cs typeface="Roboto"/>
                <a:sym typeface="Roboto"/>
              </a:rPr>
              <a:t> required and expectation from each company? </a:t>
            </a:r>
            <a:endParaRPr lang="en-US" b="0" u="none">
              <a:solidFill>
                <a:schemeClr val="tx1">
                  <a:lumMod val="75000"/>
                </a:schemeClr>
              </a:solidFill>
              <a:latin typeface="Roboto"/>
              <a:ea typeface="Roboto"/>
              <a:cs typeface="Roboto"/>
              <a:sym typeface="Roboto"/>
            </a:endParaRPr>
          </a:p>
        </p:txBody>
      </p:sp>
      <p:sp>
        <p:nvSpPr>
          <p:cNvPr id="96" name="Google Shape;96;p18"/>
          <p:cNvSpPr/>
          <p:nvPr/>
        </p:nvSpPr>
        <p:spPr>
          <a:xfrm>
            <a:off x="441236" y="915315"/>
            <a:ext cx="2576659" cy="1597747"/>
          </a:xfrm>
          <a:prstGeom prst="ellipse">
            <a:avLst/>
          </a:prstGeom>
          <a:solidFill>
            <a:srgbClr val="48B7D9"/>
          </a:solidFill>
          <a:ln>
            <a:noFill/>
          </a:ln>
        </p:spPr>
        <p:txBody>
          <a:bodyPr spcFirstLastPara="1" wrap="square" lIns="91425" tIns="45700" rIns="91425" bIns="45700" anchor="t" anchorCtr="0">
            <a:noAutofit/>
          </a:bodyPr>
          <a:lstStyle/>
          <a:p>
            <a:pPr algn="ctr"/>
            <a:r>
              <a:rPr lang="en-US" sz="1800" b="1">
                <a:solidFill>
                  <a:schemeClr val="bg1"/>
                </a:solidFill>
                <a:latin typeface="Roboto"/>
                <a:ea typeface="Roboto"/>
                <a:cs typeface="Roboto"/>
                <a:sym typeface="Roboto"/>
              </a:rPr>
              <a:t>Unaware about skills &amp; opportunities</a:t>
            </a:r>
            <a:endParaRPr lang="en-US" b="1">
              <a:solidFill>
                <a:schemeClr val="bg1"/>
              </a:solidFill>
            </a:endParaRPr>
          </a:p>
        </p:txBody>
      </p:sp>
      <p:sp>
        <p:nvSpPr>
          <p:cNvPr id="97" name="Google Shape;97;p18"/>
          <p:cNvSpPr/>
          <p:nvPr/>
        </p:nvSpPr>
        <p:spPr>
          <a:xfrm>
            <a:off x="1435303" y="4109774"/>
            <a:ext cx="680692" cy="600447"/>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rgbClr val="48B7D9"/>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98" name="Google Shape;98;p18"/>
          <p:cNvSpPr/>
          <p:nvPr/>
        </p:nvSpPr>
        <p:spPr>
          <a:xfrm>
            <a:off x="4231575" y="4152610"/>
            <a:ext cx="680692" cy="55761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rgbClr val="E04C7B"/>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99" name="Google Shape;99;p18"/>
          <p:cNvSpPr txBox="1"/>
          <p:nvPr/>
        </p:nvSpPr>
        <p:spPr>
          <a:xfrm>
            <a:off x="6411446" y="2734650"/>
            <a:ext cx="2020157" cy="1462552"/>
          </a:xfrm>
          <a:prstGeom prst="rect">
            <a:avLst/>
          </a:prstGeom>
          <a:noFill/>
          <a:ln>
            <a:noFill/>
          </a:ln>
        </p:spPr>
        <p:txBody>
          <a:bodyPr spcFirstLastPara="1" wrap="square" lIns="0" tIns="0" rIns="0" bIns="0" anchor="t" anchorCtr="0">
            <a:noAutofit/>
          </a:bodyPr>
          <a:lstStyle/>
          <a:p>
            <a:pPr algn="ctr">
              <a:lnSpc>
                <a:spcPct val="130000"/>
              </a:lnSpc>
              <a:buClr>
                <a:schemeClr val="accent3"/>
              </a:buClr>
              <a:buSzPts val="1400"/>
            </a:pPr>
            <a:r>
              <a:rPr lang="en" b="1">
                <a:solidFill>
                  <a:schemeClr val="bg2">
                    <a:lumMod val="50000"/>
                  </a:schemeClr>
                </a:solidFill>
                <a:latin typeface="Roboto"/>
                <a:ea typeface="Roboto"/>
                <a:cs typeface="Roboto"/>
                <a:sym typeface="Roboto"/>
              </a:rPr>
              <a:t>Also, who wouldn't</a:t>
            </a:r>
            <a:r>
              <a:rPr lang="en" sz="1400" b="1" u="none">
                <a:solidFill>
                  <a:schemeClr val="bg2">
                    <a:lumMod val="50000"/>
                  </a:schemeClr>
                </a:solidFill>
                <a:latin typeface="Roboto"/>
                <a:ea typeface="Roboto"/>
                <a:cs typeface="Roboto"/>
                <a:sym typeface="Roboto"/>
              </a:rPr>
              <a:t> want to know </a:t>
            </a:r>
            <a:r>
              <a:rPr lang="en" b="1">
                <a:solidFill>
                  <a:schemeClr val="bg2">
                    <a:lumMod val="50000"/>
                  </a:schemeClr>
                </a:solidFill>
                <a:latin typeface="Roboto"/>
                <a:ea typeface="Roboto"/>
                <a:cs typeface="Roboto"/>
                <a:sym typeface="Roboto"/>
              </a:rPr>
              <a:t>whether they will be satisfied at their future company?</a:t>
            </a:r>
            <a:r>
              <a:rPr lang="en" b="1">
                <a:solidFill>
                  <a:schemeClr val="tx1"/>
                </a:solidFill>
                <a:latin typeface="Roboto"/>
                <a:ea typeface="Roboto"/>
                <a:cs typeface="Roboto"/>
                <a:sym typeface="Roboto"/>
              </a:rPr>
              <a:t> </a:t>
            </a:r>
            <a:endParaRPr lang="en-US" sz="1050" b="0" u="none">
              <a:solidFill>
                <a:schemeClr val="tx1"/>
              </a:solidFill>
              <a:latin typeface="Roboto"/>
              <a:ea typeface="Roboto"/>
              <a:cs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01" name="Google Shape;101;p18"/>
          <p:cNvSpPr/>
          <p:nvPr/>
        </p:nvSpPr>
        <p:spPr>
          <a:xfrm>
            <a:off x="7014211" y="4109774"/>
            <a:ext cx="680692" cy="600446"/>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rgbClr val="FFC00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
        <p:nvSpPr>
          <p:cNvPr id="102" name="Google Shape;102;p18"/>
          <p:cNvSpPr/>
          <p:nvPr/>
        </p:nvSpPr>
        <p:spPr>
          <a:xfrm>
            <a:off x="6087275" y="950835"/>
            <a:ext cx="2478261" cy="1673366"/>
          </a:xfrm>
          <a:prstGeom prst="ellipse">
            <a:avLst/>
          </a:prstGeom>
          <a:solidFill>
            <a:srgbClr val="FFC000"/>
          </a:solidFill>
          <a:ln>
            <a:noFill/>
          </a:ln>
        </p:spPr>
        <p:txBody>
          <a:bodyPr spcFirstLastPara="1" wrap="square" lIns="91425" tIns="45700" rIns="91425" bIns="45700" anchor="t" anchorCtr="0">
            <a:noAutofit/>
          </a:bodyPr>
          <a:lstStyle/>
          <a:p>
            <a:pPr algn="ctr"/>
            <a:r>
              <a:rPr lang="en-US" sz="1800" b="1">
                <a:solidFill>
                  <a:schemeClr val="bg1"/>
                </a:solidFill>
                <a:latin typeface="Roboto"/>
                <a:ea typeface="Roboto"/>
                <a:cs typeface="Roboto"/>
                <a:sym typeface="Roboto"/>
              </a:rPr>
              <a:t>What is the job satisfaction level?</a:t>
            </a:r>
            <a:endParaRPr lang="en-US" sz="1800" b="1" i="0" u="none" strike="noStrike" cap="none">
              <a:solidFill>
                <a:schemeClr val="bg1"/>
              </a:solidFill>
              <a:latin typeface="Roboto"/>
              <a:ea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94500" y="341312"/>
            <a:ext cx="8268990" cy="979489"/>
          </a:xfrm>
          <a:prstGeom prst="rect">
            <a:avLst/>
          </a:prstGeom>
          <a:noFill/>
          <a:ln>
            <a:noFill/>
          </a:ln>
        </p:spPr>
        <p:txBody>
          <a:bodyPr spcFirstLastPara="1" wrap="square" lIns="0" tIns="0" rIns="0" bIns="0" anchor="ctr" anchorCtr="0">
            <a:noAutofit/>
          </a:bodyPr>
          <a:lstStyle/>
          <a:p>
            <a:r>
              <a:rPr lang="en" b="1"/>
              <a:t>DATA</a:t>
            </a:r>
            <a:r>
              <a:rPr lang="en" b="1">
                <a:sym typeface="Arial"/>
              </a:rPr>
              <a:t> SCIENCE JOB HUNT PROVIDES THE FOLLOWING SOLUTIONS:</a:t>
            </a:r>
            <a:endParaRPr lang="en" b="1"/>
          </a:p>
        </p:txBody>
      </p:sp>
      <p:sp>
        <p:nvSpPr>
          <p:cNvPr id="109" name="Google Shape;109;p19"/>
          <p:cNvSpPr/>
          <p:nvPr/>
        </p:nvSpPr>
        <p:spPr>
          <a:xfrm>
            <a:off x="381000" y="1648047"/>
            <a:ext cx="2667000" cy="2540779"/>
          </a:xfrm>
          <a:prstGeom prst="roundRect">
            <a:avLst>
              <a:gd name="adj" fmla="val 2440"/>
            </a:avLst>
          </a:prstGeom>
          <a:solidFill>
            <a:srgbClr val="48B7D9"/>
          </a:solidFill>
          <a:ln>
            <a:noFill/>
          </a:ln>
        </p:spPr>
        <p:txBody>
          <a:bodyPr spcFirstLastPara="1" wrap="square" lIns="91425" tIns="45700" rIns="91425" bIns="45700" anchor="t" anchorCtr="0">
            <a:noAutofit/>
          </a:bodyPr>
          <a:lstStyle/>
          <a:p>
            <a:pPr algn="ctr"/>
            <a:endParaRPr lang="en-US" sz="1800">
              <a:solidFill>
                <a:schemeClr val="bg1"/>
              </a:solidFill>
              <a:latin typeface="Roboto"/>
              <a:ea typeface="Roboto"/>
              <a:cs typeface="Roboto"/>
              <a:sym typeface="Roboto"/>
            </a:endParaRPr>
          </a:p>
          <a:p>
            <a:pPr algn="ctr"/>
            <a:r>
              <a:rPr lang="en-US" sz="1800">
                <a:solidFill>
                  <a:schemeClr val="bg1"/>
                </a:solidFill>
                <a:latin typeface="Roboto"/>
                <a:ea typeface="Roboto"/>
                <a:cs typeface="Roboto"/>
                <a:sym typeface="Roboto"/>
              </a:rPr>
              <a:t>An Interactive Dashboard That Can Show Data Science Job Opportunities And Skill Requirements Through Us</a:t>
            </a:r>
            <a:endParaRPr lang="en-US">
              <a:solidFill>
                <a:schemeClr val="bg1"/>
              </a:solidFill>
            </a:endParaRPr>
          </a:p>
        </p:txBody>
      </p:sp>
      <p:sp>
        <p:nvSpPr>
          <p:cNvPr id="111" name="Google Shape;111;p19"/>
          <p:cNvSpPr/>
          <p:nvPr/>
        </p:nvSpPr>
        <p:spPr>
          <a:xfrm>
            <a:off x="1449272" y="3819261"/>
            <a:ext cx="891244" cy="748369"/>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rgbClr val="48B7D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12" name="Google Shape;112;p19"/>
          <p:cNvSpPr/>
          <p:nvPr/>
        </p:nvSpPr>
        <p:spPr>
          <a:xfrm>
            <a:off x="3231682" y="1648047"/>
            <a:ext cx="2667000" cy="2540779"/>
          </a:xfrm>
          <a:prstGeom prst="roundRect">
            <a:avLst>
              <a:gd name="adj" fmla="val 2440"/>
            </a:avLst>
          </a:prstGeom>
          <a:solidFill>
            <a:srgbClr val="E04C7B"/>
          </a:solidFill>
          <a:ln>
            <a:noFill/>
          </a:ln>
        </p:spPr>
        <p:txBody>
          <a:bodyPr spcFirstLastPara="1" wrap="square" lIns="91425" tIns="45700" rIns="91425" bIns="45700" anchor="t" anchorCtr="0">
            <a:noAutofit/>
          </a:bodyPr>
          <a:lstStyle/>
          <a:p>
            <a:pPr algn="ctr"/>
            <a:endParaRPr lang="en-US" sz="1800">
              <a:solidFill>
                <a:schemeClr val="bg1"/>
              </a:solidFill>
              <a:latin typeface="Roboto"/>
              <a:ea typeface="Roboto"/>
              <a:cs typeface="Roboto"/>
              <a:sym typeface="Roboto"/>
            </a:endParaRPr>
          </a:p>
          <a:p>
            <a:pPr algn="ctr"/>
            <a:r>
              <a:rPr lang="en-US" sz="1800">
                <a:solidFill>
                  <a:schemeClr val="bg1"/>
                </a:solidFill>
                <a:latin typeface="Roboto"/>
                <a:ea typeface="Roboto"/>
                <a:cs typeface="Roboto"/>
                <a:sym typeface="Roboto"/>
              </a:rPr>
              <a:t>Prediction Of Salaries Of Different Data Science Jobs Based On Your Skills Using Various Machine Learning Models</a:t>
            </a:r>
            <a:endParaRPr lang="en-US">
              <a:solidFill>
                <a:schemeClr val="bg1"/>
              </a:solidFill>
            </a:endParaRPr>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rgbClr val="E04C7B"/>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115" name="Google Shape;115;p19"/>
          <p:cNvSpPr/>
          <p:nvPr/>
        </p:nvSpPr>
        <p:spPr>
          <a:xfrm>
            <a:off x="6082363" y="1648047"/>
            <a:ext cx="2667000" cy="2540779"/>
          </a:xfrm>
          <a:prstGeom prst="roundRect">
            <a:avLst>
              <a:gd name="adj" fmla="val 1932"/>
            </a:avLst>
          </a:prstGeom>
          <a:solidFill>
            <a:srgbClr val="FFC000"/>
          </a:solidFill>
          <a:ln>
            <a:noFill/>
          </a:ln>
        </p:spPr>
        <p:txBody>
          <a:bodyPr spcFirstLastPara="1" wrap="square" lIns="91425" tIns="45700" rIns="91425" bIns="45700" anchor="t" anchorCtr="0">
            <a:noAutofit/>
          </a:bodyPr>
          <a:lstStyle/>
          <a:p>
            <a:pPr algn="ctr"/>
            <a:endParaRPr lang="en-US" sz="1800">
              <a:solidFill>
                <a:schemeClr val="bg1"/>
              </a:solidFill>
              <a:latin typeface="Roboto"/>
              <a:ea typeface="Roboto"/>
              <a:cs typeface="Roboto"/>
              <a:sym typeface="Roboto"/>
            </a:endParaRPr>
          </a:p>
          <a:p>
            <a:pPr algn="ctr"/>
            <a:r>
              <a:rPr lang="en-US" sz="1800">
                <a:solidFill>
                  <a:schemeClr val="bg1"/>
                </a:solidFill>
                <a:latin typeface="Roboto"/>
                <a:ea typeface="Roboto"/>
                <a:cs typeface="Roboto"/>
                <a:sym typeface="Roboto"/>
              </a:rPr>
              <a:t>Predict Your Satisfaction Level For The Different Available Jobs And Companies To Find The Best Match</a:t>
            </a:r>
            <a:endParaRPr lang="en-US">
              <a:solidFill>
                <a:schemeClr val="bg1"/>
              </a:solidFill>
            </a:endParaRPr>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rgbClr val="FFC000"/>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a:solidFill>
                  <a:schemeClr val="accent4">
                    <a:lumMod val="75000"/>
                  </a:schemeClr>
                </a:solidFill>
              </a:rPr>
              <a:t>Business model: CRISP-DM Methodology</a:t>
            </a:r>
            <a:endParaRPr lang="en-US" b="1">
              <a:solidFill>
                <a:schemeClr val="accent4">
                  <a:lumMod val="75000"/>
                </a:schemeClr>
              </a:solidFill>
            </a:endParaRPr>
          </a:p>
        </p:txBody>
      </p:sp>
      <p:pic>
        <p:nvPicPr>
          <p:cNvPr id="1026" name="Picture 2" descr="CRISP DM">
            <a:extLst>
              <a:ext uri="{FF2B5EF4-FFF2-40B4-BE49-F238E27FC236}">
                <a16:creationId xmlns:a16="http://schemas.microsoft.com/office/drawing/2014/main" id="{7EBC095F-8ACD-FB54-1C7E-E032E0FC2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4" y="836301"/>
            <a:ext cx="4814045" cy="38906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0BACF7-7A09-B6A4-732A-97FDBEBAB0AD}"/>
              </a:ext>
            </a:extLst>
          </p:cNvPr>
          <p:cNvSpPr txBox="1"/>
          <p:nvPr/>
        </p:nvSpPr>
        <p:spPr>
          <a:xfrm>
            <a:off x="4991753" y="758933"/>
            <a:ext cx="3487480" cy="3970318"/>
          </a:xfrm>
          <a:prstGeom prst="rect">
            <a:avLst/>
          </a:prstGeom>
          <a:noFill/>
        </p:spPr>
        <p:txBody>
          <a:bodyPr wrap="square" lIns="91440" tIns="45720" rIns="91440" bIns="45720" rtlCol="0" anchor="t">
            <a:spAutoFit/>
          </a:bodyPr>
          <a:lstStyle/>
          <a:p>
            <a:pPr algn="l"/>
            <a:endParaRPr lang="en-US">
              <a:solidFill>
                <a:srgbClr val="233452"/>
              </a:solidFill>
              <a:latin typeface="Roboto"/>
            </a:endParaRPr>
          </a:p>
          <a:p>
            <a:pPr>
              <a:buFont typeface="+mj-lt"/>
              <a:buAutoNum type="arabicPeriod"/>
            </a:pPr>
            <a:r>
              <a:rPr lang="en-US" b="0" i="0">
                <a:solidFill>
                  <a:srgbClr val="233452"/>
                </a:solidFill>
                <a:effectLst/>
                <a:latin typeface="Roboto"/>
              </a:rPr>
              <a:t>Business understanding – What does the business need?</a:t>
            </a:r>
            <a:r>
              <a:rPr lang="en-US">
                <a:solidFill>
                  <a:srgbClr val="233452"/>
                </a:solidFill>
                <a:latin typeface="Roboto"/>
              </a:rPr>
              <a:t> </a:t>
            </a:r>
            <a:endParaRPr lang="en-US" b="0" i="0">
              <a:solidFill>
                <a:srgbClr val="233452"/>
              </a:solidFill>
              <a:effectLst/>
              <a:latin typeface="Roboto"/>
            </a:endParaRPr>
          </a:p>
          <a:p>
            <a:pPr algn="l">
              <a:buFont typeface="+mj-lt"/>
              <a:buAutoNum type="arabicPeriod"/>
            </a:pPr>
            <a:endParaRPr lang="en-US" b="0" i="0">
              <a:solidFill>
                <a:srgbClr val="233452"/>
              </a:solidFill>
              <a:effectLst/>
              <a:latin typeface="Roboto"/>
            </a:endParaRPr>
          </a:p>
          <a:p>
            <a:pPr algn="l">
              <a:buFont typeface="+mj-lt"/>
              <a:buAutoNum type="arabicPeriod"/>
            </a:pPr>
            <a:r>
              <a:rPr lang="en-US" b="0" i="0">
                <a:solidFill>
                  <a:srgbClr val="233452"/>
                </a:solidFill>
                <a:effectLst/>
                <a:latin typeface="Roboto"/>
              </a:rPr>
              <a:t>Data understanding – What data do we have / need? Is it clean?</a:t>
            </a:r>
          </a:p>
          <a:p>
            <a:pPr algn="l">
              <a:buFont typeface="+mj-lt"/>
              <a:buAutoNum type="arabicPeriod"/>
            </a:pPr>
            <a:endParaRPr lang="en-US" b="0" i="0">
              <a:solidFill>
                <a:srgbClr val="233452"/>
              </a:solidFill>
              <a:effectLst/>
              <a:latin typeface="Roboto"/>
            </a:endParaRPr>
          </a:p>
          <a:p>
            <a:pPr algn="l">
              <a:buFont typeface="+mj-lt"/>
              <a:buAutoNum type="arabicPeriod"/>
            </a:pPr>
            <a:r>
              <a:rPr lang="en-US" b="0" i="0">
                <a:solidFill>
                  <a:srgbClr val="233452"/>
                </a:solidFill>
                <a:effectLst/>
                <a:latin typeface="Roboto"/>
              </a:rPr>
              <a:t>Data preparation – How do we organize the data for modeling?</a:t>
            </a:r>
          </a:p>
          <a:p>
            <a:pPr algn="l">
              <a:buFont typeface="+mj-lt"/>
              <a:buAutoNum type="arabicPeriod"/>
            </a:pPr>
            <a:endParaRPr lang="en-US" b="0" i="0">
              <a:solidFill>
                <a:srgbClr val="233452"/>
              </a:solidFill>
              <a:effectLst/>
              <a:latin typeface="Roboto"/>
            </a:endParaRPr>
          </a:p>
          <a:p>
            <a:pPr>
              <a:buFont typeface="+mj-lt"/>
              <a:buAutoNum type="arabicPeriod"/>
            </a:pPr>
            <a:r>
              <a:rPr lang="en-US" b="0" i="0">
                <a:solidFill>
                  <a:srgbClr val="233452"/>
                </a:solidFill>
                <a:effectLst/>
                <a:latin typeface="Roboto"/>
              </a:rPr>
              <a:t>Modeling – What modeling techniques should we apply?</a:t>
            </a:r>
            <a:r>
              <a:rPr lang="en-US">
                <a:solidFill>
                  <a:srgbClr val="233452"/>
                </a:solidFill>
                <a:latin typeface="Roboto"/>
              </a:rPr>
              <a:t> </a:t>
            </a:r>
            <a:endParaRPr lang="en-US" b="0" i="0">
              <a:solidFill>
                <a:srgbClr val="233452"/>
              </a:solidFill>
              <a:effectLst/>
              <a:latin typeface="Roboto"/>
            </a:endParaRPr>
          </a:p>
          <a:p>
            <a:pPr algn="l">
              <a:buFont typeface="+mj-lt"/>
              <a:buAutoNum type="arabicPeriod"/>
            </a:pPr>
            <a:endParaRPr lang="en-US" b="0" i="0">
              <a:solidFill>
                <a:srgbClr val="233452"/>
              </a:solidFill>
              <a:effectLst/>
              <a:latin typeface="Roboto"/>
            </a:endParaRPr>
          </a:p>
          <a:p>
            <a:pPr algn="l">
              <a:buFont typeface="+mj-lt"/>
              <a:buAutoNum type="arabicPeriod"/>
            </a:pPr>
            <a:r>
              <a:rPr lang="en-US" b="0" i="0">
                <a:solidFill>
                  <a:srgbClr val="233452"/>
                </a:solidFill>
                <a:effectLst/>
                <a:latin typeface="Roboto"/>
              </a:rPr>
              <a:t>Evaluation – Which model best meets the business objectives?</a:t>
            </a:r>
          </a:p>
          <a:p>
            <a:pPr algn="l">
              <a:buFont typeface="+mj-lt"/>
              <a:buAutoNum type="arabicPeriod"/>
            </a:pPr>
            <a:endParaRPr lang="en-US" b="0" i="0">
              <a:solidFill>
                <a:srgbClr val="233452"/>
              </a:solidFill>
              <a:effectLst/>
              <a:latin typeface="Roboto"/>
            </a:endParaRPr>
          </a:p>
          <a:p>
            <a:pPr algn="l">
              <a:buFont typeface="+mj-lt"/>
              <a:buAutoNum type="arabicPeriod"/>
            </a:pPr>
            <a:r>
              <a:rPr lang="en-US" b="0" i="0">
                <a:solidFill>
                  <a:srgbClr val="233452"/>
                </a:solidFill>
                <a:effectLst/>
                <a:latin typeface="Roboto"/>
              </a:rPr>
              <a:t>Deployment – How do stakeholders access the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pic>
        <p:nvPicPr>
          <p:cNvPr id="123" name="Picture 122">
            <a:extLst>
              <a:ext uri="{FF2B5EF4-FFF2-40B4-BE49-F238E27FC236}">
                <a16:creationId xmlns:a16="http://schemas.microsoft.com/office/drawing/2014/main" id="{A79DB811-FC0D-499A-822F-394B3D3BE0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cxnSp>
        <p:nvCxnSpPr>
          <p:cNvPr id="125" name="Straight Connector 124">
            <a:extLst>
              <a:ext uri="{FF2B5EF4-FFF2-40B4-BE49-F238E27FC236}">
                <a16:creationId xmlns:a16="http://schemas.microsoft.com/office/drawing/2014/main" id="{7195FD2E-5530-42DE-9741-9BC30E7207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27" name="Rectangle 126">
            <a:extLst>
              <a:ext uri="{FF2B5EF4-FFF2-40B4-BE49-F238E27FC236}">
                <a16:creationId xmlns:a16="http://schemas.microsoft.com/office/drawing/2014/main" id="{46553AB8-AFF8-40AE-A53C-09FBBC03C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86D6575D-C99F-4105-BC67-882C8B1ED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372066"/>
            <a:ext cx="2867411" cy="4412471"/>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Google Shape;115;p17"/>
          <p:cNvSpPr txBox="1">
            <a:spLocks noGrp="1"/>
          </p:cNvSpPr>
          <p:nvPr>
            <p:ph type="title"/>
          </p:nvPr>
        </p:nvSpPr>
        <p:spPr>
          <a:xfrm>
            <a:off x="791699" y="791307"/>
            <a:ext cx="1899682" cy="3595934"/>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100">
                <a:solidFill>
                  <a:srgbClr val="262626"/>
                </a:solidFill>
              </a:rPr>
              <a:t>Business Understanding </a:t>
            </a:r>
          </a:p>
        </p:txBody>
      </p:sp>
      <p:sp useBgFill="1">
        <p:nvSpPr>
          <p:cNvPr id="131" name="Rectangle 130">
            <a:extLst>
              <a:ext uri="{FF2B5EF4-FFF2-40B4-BE49-F238E27FC236}">
                <a16:creationId xmlns:a16="http://schemas.microsoft.com/office/drawing/2014/main" id="{991975BE-39CD-4AC1-85C4-565365160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1"/>
            <a:ext cx="565496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9" name="Google Shape;116;p17">
            <a:extLst>
              <a:ext uri="{FF2B5EF4-FFF2-40B4-BE49-F238E27FC236}">
                <a16:creationId xmlns:a16="http://schemas.microsoft.com/office/drawing/2014/main" id="{C4BD6307-0F59-288E-548B-14E0022676C7}"/>
              </a:ext>
            </a:extLst>
          </p:cNvPr>
          <p:cNvGraphicFramePr/>
          <p:nvPr>
            <p:extLst>
              <p:ext uri="{D42A27DB-BD31-4B8C-83A1-F6EECF244321}">
                <p14:modId xmlns:p14="http://schemas.microsoft.com/office/powerpoint/2010/main" val="2798335364"/>
              </p:ext>
            </p:extLst>
          </p:nvPr>
        </p:nvGraphicFramePr>
        <p:xfrm>
          <a:off x="4102554" y="204007"/>
          <a:ext cx="4602112" cy="43470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489098"/>
            <a:ext cx="7688700" cy="9569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pple-system"/>
                <a:ea typeface="Roboto"/>
                <a:cs typeface="Roboto"/>
              </a:rPr>
              <a:t>Data Understanding</a:t>
            </a:r>
            <a:endParaRPr lang="en-US">
              <a:latin typeface="-apple-system"/>
              <a:ea typeface="Roboto"/>
              <a:cs typeface="Roboto"/>
            </a:endParaRPr>
          </a:p>
        </p:txBody>
      </p:sp>
      <p:graphicFrame>
        <p:nvGraphicFramePr>
          <p:cNvPr id="130" name="Google Shape;123;p18">
            <a:extLst>
              <a:ext uri="{FF2B5EF4-FFF2-40B4-BE49-F238E27FC236}">
                <a16:creationId xmlns:a16="http://schemas.microsoft.com/office/drawing/2014/main" id="{1B04BED2-B89A-DB44-5E06-1C0B8B6241E7}"/>
              </a:ext>
            </a:extLst>
          </p:cNvPr>
          <p:cNvGraphicFramePr/>
          <p:nvPr>
            <p:extLst>
              <p:ext uri="{D42A27DB-BD31-4B8C-83A1-F6EECF244321}">
                <p14:modId xmlns:p14="http://schemas.microsoft.com/office/powerpoint/2010/main" val="1169764522"/>
              </p:ext>
            </p:extLst>
          </p:nvPr>
        </p:nvGraphicFramePr>
        <p:xfrm>
          <a:off x="491793" y="874528"/>
          <a:ext cx="8033414" cy="3851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pic>
        <p:nvPicPr>
          <p:cNvPr id="137" name="Picture 136">
            <a:extLst>
              <a:ext uri="{FF2B5EF4-FFF2-40B4-BE49-F238E27FC236}">
                <a16:creationId xmlns:a16="http://schemas.microsoft.com/office/drawing/2014/main" id="{54173A58-B122-4342-8641-2C7187495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cxnSp>
        <p:nvCxnSpPr>
          <p:cNvPr id="139" name="Straight Connector 138">
            <a:extLst>
              <a:ext uri="{FF2B5EF4-FFF2-40B4-BE49-F238E27FC236}">
                <a16:creationId xmlns:a16="http://schemas.microsoft.com/office/drawing/2014/main" id="{9E3E38EB-06F9-40C9-B3E2-7CC1363B99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41" name="Rectangle 140">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descr="Computer script on a screen">
            <a:extLst>
              <a:ext uri="{FF2B5EF4-FFF2-40B4-BE49-F238E27FC236}">
                <a16:creationId xmlns:a16="http://schemas.microsoft.com/office/drawing/2014/main" id="{E3A17050-8B7B-E0A2-2022-2793E9E8C303}"/>
              </a:ext>
            </a:extLst>
          </p:cNvPr>
          <p:cNvPicPr>
            <a:picLocks noChangeAspect="1"/>
          </p:cNvPicPr>
          <p:nvPr/>
        </p:nvPicPr>
        <p:blipFill rotWithShape="1">
          <a:blip r:embed="rId4">
            <a:alphaModFix amt="35000"/>
          </a:blip>
          <a:srcRect t="6572" r="4" b="9035"/>
          <a:stretch/>
        </p:blipFill>
        <p:spPr>
          <a:xfrm>
            <a:off x="20" y="10"/>
            <a:ext cx="9143980" cy="5143490"/>
          </a:xfrm>
          <a:prstGeom prst="rect">
            <a:avLst/>
          </a:prstGeom>
        </p:spPr>
      </p:pic>
      <p:sp>
        <p:nvSpPr>
          <p:cNvPr id="129" name="Google Shape;129;p19"/>
          <p:cNvSpPr txBox="1">
            <a:spLocks noGrp="1"/>
          </p:cNvSpPr>
          <p:nvPr>
            <p:ph type="title"/>
          </p:nvPr>
        </p:nvSpPr>
        <p:spPr>
          <a:xfrm>
            <a:off x="971551" y="736599"/>
            <a:ext cx="7200897" cy="977900"/>
          </a:xfrm>
          <a:prstGeom prst="rect">
            <a:avLst/>
          </a:prstGeom>
        </p:spPr>
        <p:txBody>
          <a:bodyPr spcFirstLastPara="1" vert="horz" lIns="91440" tIns="45720" rIns="91440" bIns="45720" rtlCol="0" anchor="ctr" anchorCtr="0">
            <a:normAutofit/>
          </a:bodyPr>
          <a:lstStyle/>
          <a:p>
            <a:pPr>
              <a:spcBef>
                <a:spcPct val="0"/>
              </a:spcBef>
            </a:pPr>
            <a:r>
              <a:rPr lang="en-US">
                <a:solidFill>
                  <a:srgbClr val="FFFFFF"/>
                </a:solidFill>
              </a:rPr>
              <a:t>Data Preparations </a:t>
            </a:r>
          </a:p>
        </p:txBody>
      </p:sp>
      <p:cxnSp>
        <p:nvCxnSpPr>
          <p:cNvPr id="143" name="Straight Connector 142">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00" y="1816099"/>
            <a:ext cx="6858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graphicFrame>
        <p:nvGraphicFramePr>
          <p:cNvPr id="145" name="Google Shape;130;p19">
            <a:extLst>
              <a:ext uri="{FF2B5EF4-FFF2-40B4-BE49-F238E27FC236}">
                <a16:creationId xmlns:a16="http://schemas.microsoft.com/office/drawing/2014/main" id="{F5883F96-855A-7503-3D42-7C8D9EAA18DA}"/>
              </a:ext>
            </a:extLst>
          </p:cNvPr>
          <p:cNvGraphicFramePr/>
          <p:nvPr>
            <p:extLst>
              <p:ext uri="{D42A27DB-BD31-4B8C-83A1-F6EECF244321}">
                <p14:modId xmlns:p14="http://schemas.microsoft.com/office/powerpoint/2010/main" val="736638021"/>
              </p:ext>
            </p:extLst>
          </p:nvPr>
        </p:nvGraphicFramePr>
        <p:xfrm>
          <a:off x="640442" y="1958520"/>
          <a:ext cx="7200897" cy="248920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686993"/>
            <a:ext cx="7688700" cy="116685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Modeling</a:t>
            </a:r>
            <a:endParaRPr/>
          </a:p>
        </p:txBody>
      </p:sp>
      <p:graphicFrame>
        <p:nvGraphicFramePr>
          <p:cNvPr id="140" name="Google Shape;137;p20">
            <a:extLst>
              <a:ext uri="{FF2B5EF4-FFF2-40B4-BE49-F238E27FC236}">
                <a16:creationId xmlns:a16="http://schemas.microsoft.com/office/drawing/2014/main" id="{008B9C4C-0B3F-D7CE-5F9C-1F66BB6CE249}"/>
              </a:ext>
            </a:extLst>
          </p:cNvPr>
          <p:cNvGraphicFramePr/>
          <p:nvPr>
            <p:extLst>
              <p:ext uri="{D42A27DB-BD31-4B8C-83A1-F6EECF244321}">
                <p14:modId xmlns:p14="http://schemas.microsoft.com/office/powerpoint/2010/main" val="3487330677"/>
              </p:ext>
            </p:extLst>
          </p:nvPr>
        </p:nvGraphicFramePr>
        <p:xfrm>
          <a:off x="729450" y="1693339"/>
          <a:ext cx="7688700" cy="226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661</Words>
  <Application>Microsoft Macintosh PowerPoint</Application>
  <PresentationFormat>On-screen Show (16:9)</PresentationFormat>
  <Paragraphs>108</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Garamond</vt:lpstr>
      <vt:lpstr>Noto Sans Symbols</vt:lpstr>
      <vt:lpstr>-apple-system</vt:lpstr>
      <vt:lpstr>Roboto</vt:lpstr>
      <vt:lpstr>sohne</vt:lpstr>
      <vt:lpstr>Organic</vt:lpstr>
      <vt:lpstr>PowerPoint Presentation</vt:lpstr>
      <vt:lpstr>Meet the Team Members</vt:lpstr>
      <vt:lpstr>THE PROBLEMS</vt:lpstr>
      <vt:lpstr>DATA SCIENCE JOB HUNT PROVIDES THE FOLLOWING SOLUTIONS:</vt:lpstr>
      <vt:lpstr>Business model: CRISP-DM Methodology</vt:lpstr>
      <vt:lpstr>Business Understanding </vt:lpstr>
      <vt:lpstr>Data Understanding</vt:lpstr>
      <vt:lpstr>Data Preparations </vt:lpstr>
      <vt:lpstr>Modeling</vt:lpstr>
      <vt:lpstr>Evaluation</vt:lpstr>
      <vt:lpstr>Deployment</vt:lpstr>
      <vt:lpstr>Why We are Better?</vt:lpstr>
      <vt:lpstr>Future Enhancements</vt:lpstr>
      <vt:lpstr>Product Timeline &amp; Roadmap</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Bhandari, Jyoti</cp:lastModifiedBy>
  <cp:revision>1</cp:revision>
  <dcterms:modified xsi:type="dcterms:W3CDTF">2022-10-19T02:37:39Z</dcterms:modified>
</cp:coreProperties>
</file>