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527" r:id="rId2"/>
    <p:sldId id="338" r:id="rId3"/>
    <p:sldId id="546" r:id="rId4"/>
    <p:sldId id="547" r:id="rId5"/>
    <p:sldId id="548" r:id="rId6"/>
    <p:sldId id="549" r:id="rId7"/>
    <p:sldId id="550" r:id="rId8"/>
    <p:sldId id="551" r:id="rId9"/>
    <p:sldId id="552" r:id="rId10"/>
    <p:sldId id="553" r:id="rId11"/>
    <p:sldId id="554" r:id="rId12"/>
    <p:sldId id="555" r:id="rId13"/>
    <p:sldId id="556" r:id="rId14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D6403CC-6EB6-419C-8F1F-905630155E7C}">
          <p14:sldIdLst>
            <p14:sldId id="527"/>
            <p14:sldId id="338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86"/>
    <a:srgbClr val="0077C8"/>
    <a:srgbClr val="FF6600"/>
    <a:srgbClr val="FF9933"/>
    <a:srgbClr val="B9B9FF"/>
    <a:srgbClr val="FF9966"/>
    <a:srgbClr val="FFE181"/>
    <a:srgbClr val="FFCCFF"/>
    <a:srgbClr val="0099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5" autoAdjust="0"/>
    <p:restoredTop sz="95394" autoAdjust="0"/>
  </p:normalViewPr>
  <p:slideViewPr>
    <p:cSldViewPr>
      <p:cViewPr varScale="1">
        <p:scale>
          <a:sx n="68" d="100"/>
          <a:sy n="68" d="100"/>
        </p:scale>
        <p:origin x="716" y="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1992" y="66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0" cy="4933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4" y="0"/>
            <a:ext cx="2918830" cy="4933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FB98D-54D9-4794-A073-9746DBB4CE99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0" cy="4933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4" y="9371285"/>
            <a:ext cx="2918830" cy="4933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3DA0-7CCF-4263-99FE-96930E436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94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0" cy="4933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0" cy="4933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7EF85-E6D4-428E-A1B1-8D4768E16DE3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39775"/>
            <a:ext cx="657383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500"/>
            <a:ext cx="5388610" cy="44398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0" cy="4933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0" cy="4933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3979E-971B-4AF6-9C81-5D56757BD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23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979E-971B-4AF6-9C81-5D56757BDF7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17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0"/>
            <a:ext cx="12192001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</p:grpSp>
      <p:pic>
        <p:nvPicPr>
          <p:cNvPr id="19" name="그림 5" descr="KGUlogo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4" y="177801"/>
            <a:ext cx="2063749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0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 anchor="ctr" anchorCtr="0"/>
          <a:lstStyle>
            <a:lvl1pPr>
              <a:defRPr/>
            </a:lvl1pPr>
          </a:lstStyle>
          <a:p>
            <a:fld id="{D8183212-D57E-4D43-9BA9-BD8263D77985}" type="datetime1">
              <a:rPr lang="ko-KR" altLang="en-US" smtClean="0"/>
              <a:t>2019-11-13</a:t>
            </a:fld>
            <a:endParaRPr lang="ko-KR" altLang="en-US" dirty="0"/>
          </a:p>
        </p:txBody>
      </p:sp>
      <p:sp>
        <p:nvSpPr>
          <p:cNvPr id="21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algn="ctr"/>
            <a:r>
              <a:rPr lang="en-US" altLang="ko-KR" dirty="0"/>
              <a:t>kkt829@gmail.com</a:t>
            </a:r>
            <a:endParaRPr lang="ko-KR" altLang="en-US" dirty="0"/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3" name="그룹 22"/>
          <p:cNvGrpSpPr/>
          <p:nvPr userDrawn="1"/>
        </p:nvGrpSpPr>
        <p:grpSpPr>
          <a:xfrm>
            <a:off x="4973693" y="1277228"/>
            <a:ext cx="7104000" cy="348079"/>
            <a:chOff x="2106247" y="196409"/>
            <a:chExt cx="5328000" cy="348079"/>
          </a:xfrm>
        </p:grpSpPr>
        <p:sp>
          <p:nvSpPr>
            <p:cNvPr id="24" name="Rectangle 11"/>
            <p:cNvSpPr txBox="1">
              <a:spLocks noChangeArrowheads="1"/>
            </p:cNvSpPr>
            <p:nvPr userDrawn="1"/>
          </p:nvSpPr>
          <p:spPr bwMode="auto">
            <a:xfrm>
              <a:off x="4196202" y="205934"/>
              <a:ext cx="1084673" cy="338554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ea typeface="맑은 고딕" pitchFamily="50" charset="-127"/>
                </a:rPr>
                <a:t>KGU UNS </a:t>
              </a:r>
              <a:r>
                <a:rPr kumimoji="1" lang="en-US" altLang="ko-KR" sz="1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34" charset="0"/>
                  <a:ea typeface="맑은 고딕" pitchFamily="50" charset="-127"/>
                </a:rPr>
                <a:t>Lab</a:t>
              </a:r>
              <a:endPara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25" name="직선 연결선 12"/>
            <p:cNvCxnSpPr>
              <a:cxnSpLocks noChangeShapeType="1"/>
            </p:cNvCxnSpPr>
            <p:nvPr/>
          </p:nvCxnSpPr>
          <p:spPr bwMode="auto">
            <a:xfrm>
              <a:off x="2106247" y="196409"/>
              <a:ext cx="5328000" cy="0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/>
            </a:ln>
          </p:spPr>
        </p:cxnSp>
        <p:cxnSp>
          <p:nvCxnSpPr>
            <p:cNvPr id="26" name="직선 연결선 13"/>
            <p:cNvCxnSpPr>
              <a:cxnSpLocks noChangeShapeType="1"/>
            </p:cNvCxnSpPr>
            <p:nvPr/>
          </p:nvCxnSpPr>
          <p:spPr bwMode="auto">
            <a:xfrm>
              <a:off x="2106247" y="525021"/>
              <a:ext cx="5328000" cy="0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/>
            </a:ln>
          </p:spPr>
        </p:cxnSp>
      </p:grpSp>
      <p:pic>
        <p:nvPicPr>
          <p:cNvPr id="27" name="Picture 25" descr="uns logo">
            <a:extLst>
              <a:ext uri="{FF2B5EF4-FFF2-40B4-BE49-F238E27FC236}">
                <a16:creationId xmlns:a16="http://schemas.microsoft.com/office/drawing/2014/main" id="{2972C2DD-9D11-4EDB-8316-FC55EBC3F7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4" y="6434137"/>
            <a:ext cx="15128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18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ko-KR" dirty="0"/>
              <a:t>kkt829@gmail.com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5009C5-A17F-4A0B-8917-2B9D2EF6E53C}" type="datetime1">
              <a:rPr lang="ko-KR" altLang="en-US" smtClean="0"/>
              <a:t>2019-11-13</a:t>
            </a:fld>
            <a:endParaRPr lang="ko-KR" altLang="en-US"/>
          </a:p>
        </p:txBody>
      </p:sp>
      <p:pic>
        <p:nvPicPr>
          <p:cNvPr id="8" name="Picture 25" descr="uns logo">
            <a:extLst>
              <a:ext uri="{FF2B5EF4-FFF2-40B4-BE49-F238E27FC236}">
                <a16:creationId xmlns:a16="http://schemas.microsoft.com/office/drawing/2014/main" id="{4FE09BFA-7D10-4A87-94A1-E07EA31F7D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4" y="6434137"/>
            <a:ext cx="15128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52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708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708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ko-KR" dirty="0"/>
              <a:t>kkt829@gmail.com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AF7867-6D71-4EA2-9706-BDB1F1A1D3B4}" type="datetime1">
              <a:rPr lang="ko-KR" altLang="en-US" smtClean="0"/>
              <a:t>2019-11-13</a:t>
            </a:fld>
            <a:endParaRPr lang="ko-KR" altLang="en-US"/>
          </a:p>
        </p:txBody>
      </p:sp>
      <p:pic>
        <p:nvPicPr>
          <p:cNvPr id="8" name="Picture 25" descr="uns logo">
            <a:extLst>
              <a:ext uri="{FF2B5EF4-FFF2-40B4-BE49-F238E27FC236}">
                <a16:creationId xmlns:a16="http://schemas.microsoft.com/office/drawing/2014/main" id="{1BB64912-BF31-48C2-9C36-D7901CFDF4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4" y="6434137"/>
            <a:ext cx="15128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60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고딕" pitchFamily="2" charset="-127"/>
                <a:ea typeface="휴먼고딕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124614"/>
          </a:xfrm>
        </p:spPr>
        <p:txBody>
          <a:bodyPr/>
          <a:lstStyle>
            <a:lvl1pPr>
              <a:defRPr>
                <a:latin typeface="휴먼고딕" pitchFamily="2" charset="-127"/>
                <a:ea typeface="휴먼고딕" pitchFamily="2" charset="-127"/>
              </a:defRPr>
            </a:lvl1pPr>
            <a:lvl2pPr>
              <a:defRPr>
                <a:latin typeface="휴먼고딕" pitchFamily="2" charset="-127"/>
                <a:ea typeface="휴먼고딕" pitchFamily="2" charset="-127"/>
              </a:defRPr>
            </a:lvl2pPr>
            <a:lvl3pPr>
              <a:defRPr>
                <a:latin typeface="휴먼고딕" pitchFamily="2" charset="-127"/>
                <a:ea typeface="휴먼고딕" pitchFamily="2" charset="-127"/>
              </a:defRPr>
            </a:lvl3pPr>
            <a:lvl4pPr>
              <a:defRPr>
                <a:latin typeface="휴먼고딕" pitchFamily="2" charset="-127"/>
                <a:ea typeface="휴먼고딕" pitchFamily="2" charset="-127"/>
              </a:defRPr>
            </a:lvl4pPr>
            <a:lvl5pPr>
              <a:defRPr>
                <a:latin typeface="휴먼고딕" pitchFamily="2" charset="-127"/>
                <a:ea typeface="휴먼고딕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44770F-E376-4594-933F-A6DD8112209D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431371" y="1368064"/>
            <a:ext cx="11300456" cy="4471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9" name="Picture 25" descr="uns logo">
            <a:extLst>
              <a:ext uri="{FF2B5EF4-FFF2-40B4-BE49-F238E27FC236}">
                <a16:creationId xmlns:a16="http://schemas.microsoft.com/office/drawing/2014/main" id="{C1DB4159-BB9D-47F8-A480-3D584CAFFE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4" y="6434137"/>
            <a:ext cx="15128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16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jjjaaa7@naver.com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7C5BAF-272F-4365-BD18-1B4AF2726320}" type="datetime1">
              <a:rPr lang="ko-KR" altLang="en-US" smtClean="0"/>
              <a:t>2019-11-13</a:t>
            </a:fld>
            <a:endParaRPr lang="ko-KR" altLang="en-US" dirty="0"/>
          </a:p>
        </p:txBody>
      </p:sp>
      <p:sp>
        <p:nvSpPr>
          <p:cNvPr id="7" name="Rectangle 17"/>
          <p:cNvSpPr txBox="1">
            <a:spLocks noChangeArrowheads="1"/>
          </p:cNvSpPr>
          <p:nvPr userDrawn="1"/>
        </p:nvSpPr>
        <p:spPr>
          <a:xfrm>
            <a:off x="4175787" y="6237312"/>
            <a:ext cx="3860800" cy="45720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dirty="0"/>
              <a:t>kkt829@gmail.com</a:t>
            </a:r>
            <a:endParaRPr lang="ko-KR" altLang="en-US" sz="1800" dirty="0"/>
          </a:p>
        </p:txBody>
      </p:sp>
      <p:pic>
        <p:nvPicPr>
          <p:cNvPr id="9" name="Picture 25" descr="uns logo">
            <a:extLst>
              <a:ext uri="{FF2B5EF4-FFF2-40B4-BE49-F238E27FC236}">
                <a16:creationId xmlns:a16="http://schemas.microsoft.com/office/drawing/2014/main" id="{92DCD87B-4099-4E90-9DC8-3F3A8EE6EC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4" y="6434137"/>
            <a:ext cx="15128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09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jjjaaa7@naver.com</a:t>
            </a: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206111-4105-4CF3-894E-E5AB810A3709}" type="datetime1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Rectangle 17"/>
          <p:cNvSpPr txBox="1">
            <a:spLocks noChangeArrowheads="1"/>
          </p:cNvSpPr>
          <p:nvPr userDrawn="1"/>
        </p:nvSpPr>
        <p:spPr>
          <a:xfrm>
            <a:off x="4175787" y="6237312"/>
            <a:ext cx="3860800" cy="45720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dirty="0"/>
              <a:t>kkt829@gmail.com</a:t>
            </a:r>
            <a:endParaRPr lang="ko-KR" altLang="en-US" sz="1800" dirty="0"/>
          </a:p>
        </p:txBody>
      </p:sp>
      <p:pic>
        <p:nvPicPr>
          <p:cNvPr id="11" name="Picture 25" descr="uns logo">
            <a:extLst>
              <a:ext uri="{FF2B5EF4-FFF2-40B4-BE49-F238E27FC236}">
                <a16:creationId xmlns:a16="http://schemas.microsoft.com/office/drawing/2014/main" id="{956E9E66-C53B-43F3-B5A8-12D0B3440C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4" y="6434137"/>
            <a:ext cx="15128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06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ko-KR" dirty="0"/>
              <a:t>kkt829@gmail.com</a:t>
            </a:r>
            <a:endParaRPr lang="ko-KR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F1D3C1-1F3E-4AA9-8285-90DAB0F71DB6}" type="datetime1">
              <a:rPr lang="ko-KR" altLang="en-US" smtClean="0"/>
              <a:t>2019-11-13</a:t>
            </a:fld>
            <a:endParaRPr lang="ko-KR" altLang="en-US"/>
          </a:p>
        </p:txBody>
      </p:sp>
      <p:pic>
        <p:nvPicPr>
          <p:cNvPr id="11" name="Picture 25" descr="uns logo">
            <a:extLst>
              <a:ext uri="{FF2B5EF4-FFF2-40B4-BE49-F238E27FC236}">
                <a16:creationId xmlns:a16="http://schemas.microsoft.com/office/drawing/2014/main" id="{F5FD546D-31B0-41E8-8442-08A02A406D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4" y="6434137"/>
            <a:ext cx="15128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57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ko-KR" dirty="0"/>
              <a:t>kkt829@gmail.com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E38FD1-CE71-47B8-9197-E0160B1569F8}" type="datetime1">
              <a:rPr lang="ko-KR" altLang="en-US" smtClean="0"/>
              <a:t>2019-11-13</a:t>
            </a:fld>
            <a:endParaRPr lang="ko-KR" altLang="en-US"/>
          </a:p>
        </p:txBody>
      </p:sp>
      <p:pic>
        <p:nvPicPr>
          <p:cNvPr id="7" name="Picture 25" descr="uns logo">
            <a:extLst>
              <a:ext uri="{FF2B5EF4-FFF2-40B4-BE49-F238E27FC236}">
                <a16:creationId xmlns:a16="http://schemas.microsoft.com/office/drawing/2014/main" id="{3D08AC03-FC1E-4A44-B733-1983F3A9C2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4" y="6434137"/>
            <a:ext cx="15128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63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ko-KR" dirty="0"/>
              <a:t>kkt829@gmail.com</a:t>
            </a:r>
            <a:endParaRPr lang="ko-KR" alt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44E81D-57FD-4A76-A4C4-20250BAECDA0}" type="datetime1">
              <a:rPr lang="ko-KR" altLang="en-US" smtClean="0"/>
              <a:t>2019-11-13</a:t>
            </a:fld>
            <a:endParaRPr lang="ko-KR" altLang="en-US"/>
          </a:p>
        </p:txBody>
      </p:sp>
      <p:pic>
        <p:nvPicPr>
          <p:cNvPr id="6" name="Picture 25" descr="uns logo">
            <a:extLst>
              <a:ext uri="{FF2B5EF4-FFF2-40B4-BE49-F238E27FC236}">
                <a16:creationId xmlns:a16="http://schemas.microsoft.com/office/drawing/2014/main" id="{ECBCC3C6-9D08-431D-9C53-18FEAFED22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4" y="6434137"/>
            <a:ext cx="15128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18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ko-KR" dirty="0"/>
              <a:t>kkt829@gmail.com</a:t>
            </a:r>
            <a:endParaRPr lang="ko-KR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B16587-C68D-4DA1-9242-0CCC3E241F7C}" type="datetime1">
              <a:rPr lang="ko-KR" altLang="en-US" smtClean="0"/>
              <a:t>2019-11-13</a:t>
            </a:fld>
            <a:endParaRPr lang="ko-KR" altLang="en-US"/>
          </a:p>
        </p:txBody>
      </p:sp>
      <p:pic>
        <p:nvPicPr>
          <p:cNvPr id="9" name="Picture 25" descr="uns logo">
            <a:extLst>
              <a:ext uri="{FF2B5EF4-FFF2-40B4-BE49-F238E27FC236}">
                <a16:creationId xmlns:a16="http://schemas.microsoft.com/office/drawing/2014/main" id="{11F46B59-E8AC-4C42-9F34-2F5AF24EF3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4" y="6434137"/>
            <a:ext cx="15128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77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ko-KR" dirty="0"/>
              <a:t>kkt829@gmail.com</a:t>
            </a:r>
            <a:endParaRPr lang="ko-KR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4D16B-4055-490B-9B41-A7204CA4A1A2}" type="datetime1">
              <a:rPr lang="ko-KR" altLang="en-US" smtClean="0"/>
              <a:t>2019-11-13</a:t>
            </a:fld>
            <a:endParaRPr lang="ko-KR" altLang="en-US"/>
          </a:p>
        </p:txBody>
      </p:sp>
      <p:pic>
        <p:nvPicPr>
          <p:cNvPr id="9" name="Picture 25" descr="uns logo">
            <a:extLst>
              <a:ext uri="{FF2B5EF4-FFF2-40B4-BE49-F238E27FC236}">
                <a16:creationId xmlns:a16="http://schemas.microsoft.com/office/drawing/2014/main" id="{57F2D349-9A5A-45DB-A2D4-A7C924A2A8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4" y="6434137"/>
            <a:ext cx="15128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52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03861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latin typeface="+mn-lt"/>
                <a:ea typeface="굴림" pitchFamily="50" charset="-127"/>
              </a:defRPr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1"/>
            <a:ext cx="109728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6"/>
            <a:ext cx="10972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>
                <a:latin typeface="+mn-lt"/>
                <a:ea typeface="굴림" pitchFamily="50" charset="-127"/>
              </a:defRPr>
            </a:lvl1pPr>
          </a:lstStyle>
          <a:p>
            <a:fld id="{003480E9-1C91-459E-B5E8-B0B284DF3F19}" type="datetime1">
              <a:rPr lang="ko-KR" altLang="en-US" smtClean="0"/>
              <a:t>2019-11-13</a:t>
            </a:fld>
            <a:endParaRPr lang="ko-KR" altLang="en-US"/>
          </a:p>
        </p:txBody>
      </p:sp>
      <p:pic>
        <p:nvPicPr>
          <p:cNvPr id="17" name="그림 5" descr="KGUlogo.png"/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4" y="177801"/>
            <a:ext cx="2063749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 userDrawn="1"/>
        </p:nvSpPr>
        <p:spPr>
          <a:xfrm>
            <a:off x="2017133" y="109589"/>
            <a:ext cx="3401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Franklin Gothic Medium" panose="020B0603020102020204" pitchFamily="34" charset="0"/>
                <a:ea typeface="맑은 고딕" pitchFamily="50" charset="-127"/>
                <a:cs typeface="Arial" pitchFamily="34" charset="0"/>
              </a:rPr>
              <a:t>Ubiquitous Network System Laboratory</a:t>
            </a:r>
          </a:p>
        </p:txBody>
      </p:sp>
      <p:pic>
        <p:nvPicPr>
          <p:cNvPr id="19" name="Picture 25" descr="uns logo">
            <a:extLst>
              <a:ext uri="{FF2B5EF4-FFF2-40B4-BE49-F238E27FC236}">
                <a16:creationId xmlns:a16="http://schemas.microsoft.com/office/drawing/2014/main" id="{2A372D40-3101-4168-9496-32D2C2A269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4" y="6434137"/>
            <a:ext cx="15128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A1291F0-A5A0-459F-A45F-0C892DD4DD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Machine Learning</a:t>
            </a:r>
            <a:r>
              <a:rPr lang="ko-KR" altLang="en-US" dirty="0" smtClean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Lec</a:t>
            </a:r>
            <a:r>
              <a:rPr lang="en-US" altLang="ko-KR" dirty="0"/>
              <a:t> </a:t>
            </a:r>
            <a:r>
              <a:rPr lang="en-US" altLang="ko-KR" dirty="0" smtClean="0"/>
              <a:t>01 – </a:t>
            </a:r>
            <a:r>
              <a:rPr lang="en-US" altLang="ko-KR" dirty="0" err="1" smtClean="0"/>
              <a:t>Lec</a:t>
            </a:r>
            <a:r>
              <a:rPr lang="en-US" altLang="ko-KR" dirty="0" smtClean="0"/>
              <a:t> 02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1CC5535D-616D-4212-9C31-51051D55FF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sz="2000" dirty="0" smtClean="0"/>
              <a:t>UNS lab </a:t>
            </a:r>
            <a:r>
              <a:rPr lang="ko-KR" altLang="en-US" sz="2000" dirty="0" err="1" smtClean="0"/>
              <a:t>최락현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C01840-3B05-4B55-B5E1-EFE49CDD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99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Linear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Simple Linear Regression (</a:t>
            </a:r>
            <a:r>
              <a:rPr lang="ko-KR" altLang="en-US" dirty="0" smtClean="0"/>
              <a:t>단순선형회귀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머신러닝의</a:t>
            </a:r>
            <a:r>
              <a:rPr lang="ko-KR" altLang="en-US" dirty="0" smtClean="0"/>
              <a:t> 핵심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</a:rPr>
              <a:t>“Regression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toword</a:t>
            </a:r>
            <a:r>
              <a:rPr lang="en-US" altLang="ko-KR" b="1" dirty="0" smtClean="0">
                <a:solidFill>
                  <a:srgbClr val="FF0000"/>
                </a:solidFill>
              </a:rPr>
              <a:t> the mean”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ML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Regression</a:t>
            </a:r>
            <a:r>
              <a:rPr lang="ko-KR" altLang="en-US" dirty="0" smtClean="0"/>
              <a:t>은 줄여서 사용하는 것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여기서 말하는 </a:t>
            </a:r>
            <a:r>
              <a:rPr lang="en-US" altLang="ko-KR" dirty="0" smtClean="0"/>
              <a:t>mean</a:t>
            </a:r>
            <a:r>
              <a:rPr lang="ko-KR" altLang="en-US" dirty="0" smtClean="0"/>
              <a:t>은 전체 평균을 말한다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0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Linear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Linear Regression</a:t>
            </a:r>
          </a:p>
          <a:p>
            <a:pPr lvl="1"/>
            <a:r>
              <a:rPr lang="ko-KR" altLang="en-US" dirty="0" smtClean="0"/>
              <a:t>데이터를 가장 잘 대변하는 직선의 방정식을 찾는 것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904756"/>
              </p:ext>
            </p:extLst>
          </p:nvPr>
        </p:nvGraphicFramePr>
        <p:xfrm>
          <a:off x="1487488" y="2924944"/>
          <a:ext cx="2952328" cy="269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val="2560294952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98972122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 (hours)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 (score)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659152"/>
                  </a:ext>
                </a:extLst>
              </a:tr>
              <a:tr h="565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28704"/>
                  </a:ext>
                </a:extLst>
              </a:tr>
              <a:tr h="565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366956"/>
                  </a:ext>
                </a:extLst>
              </a:tr>
              <a:tr h="565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906859"/>
                  </a:ext>
                </a:extLst>
              </a:tr>
              <a:tr h="565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61677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47928" y="3501008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 smtClean="0"/>
              <a:t>어떤 값들이 선형적인 증가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감소 관계에 있을 때 이 관계를 해석하는 것이 </a:t>
            </a:r>
            <a:r>
              <a:rPr lang="en-US" altLang="ko-KR" sz="2400" b="1" dirty="0" smtClean="0"/>
              <a:t>‘Regression’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556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Linear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Hypothesis (Linear)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cost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83432" y="203210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H(x) = </a:t>
            </a:r>
            <a:r>
              <a:rPr lang="en-US" altLang="ko-KR" sz="28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Wx</a:t>
            </a:r>
            <a:r>
              <a:rPr lang="en-US" altLang="ko-KR" sz="2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+ b</a:t>
            </a:r>
            <a:endParaRPr lang="ko-KR" altLang="en-US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3432" y="3595144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H(x) - y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42" y="1556792"/>
            <a:ext cx="6911733" cy="469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7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sz="5400" b="1" dirty="0" smtClean="0"/>
              <a:t>Thank you</a:t>
            </a:r>
            <a:endParaRPr lang="ko-KR" altLang="en-US" sz="54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457201"/>
            <a:ext cx="8229600" cy="1027113"/>
          </a:xfrm>
        </p:spPr>
        <p:txBody>
          <a:bodyPr/>
          <a:lstStyle/>
          <a:p>
            <a:r>
              <a:rPr lang="ko-KR" altLang="en-US">
                <a:latin typeface="Tahoma" pitchFamily="34" charset="0"/>
                <a:ea typeface="Tahoma" pitchFamily="34" charset="0"/>
                <a:cs typeface="Tahoma" pitchFamily="34" charset="0"/>
              </a:rPr>
              <a:t>목차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자유형: 도형 5"/>
          <p:cNvSpPr/>
          <p:nvPr/>
        </p:nvSpPr>
        <p:spPr>
          <a:xfrm>
            <a:off x="2999656" y="1842524"/>
            <a:ext cx="6096000" cy="479452"/>
          </a:xfrm>
          <a:custGeom>
            <a:avLst/>
            <a:gdLst>
              <a:gd name="connsiteX0" fmla="*/ 0 w 6096000"/>
              <a:gd name="connsiteY0" fmla="*/ 0 h 615825"/>
              <a:gd name="connsiteX1" fmla="*/ 6096000 w 6096000"/>
              <a:gd name="connsiteY1" fmla="*/ 0 h 615825"/>
              <a:gd name="connsiteX2" fmla="*/ 6096000 w 6096000"/>
              <a:gd name="connsiteY2" fmla="*/ 615825 h 615825"/>
              <a:gd name="connsiteX3" fmla="*/ 0 w 6096000"/>
              <a:gd name="connsiteY3" fmla="*/ 615825 h 615825"/>
              <a:gd name="connsiteX4" fmla="*/ 0 w 6096000"/>
              <a:gd name="connsiteY4" fmla="*/ 0 h 61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15825">
                <a:moveTo>
                  <a:pt x="0" y="0"/>
                </a:moveTo>
                <a:lnTo>
                  <a:pt x="6096000" y="0"/>
                </a:lnTo>
                <a:lnTo>
                  <a:pt x="6096000" y="615825"/>
                </a:lnTo>
                <a:lnTo>
                  <a:pt x="0" y="6158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3117" tIns="354076" rIns="473117" bIns="85344" numCol="1" spcCol="1270" anchor="t" anchorCtr="0">
            <a:noAutofit/>
          </a:bodyPr>
          <a:lstStyle/>
          <a:p>
            <a:pPr marL="0" lvl="1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ko-KR" alt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자유형: 도형 6"/>
          <p:cNvSpPr/>
          <p:nvPr/>
        </p:nvSpPr>
        <p:spPr>
          <a:xfrm>
            <a:off x="3324451" y="1700808"/>
            <a:ext cx="4836151" cy="487080"/>
          </a:xfrm>
          <a:custGeom>
            <a:avLst/>
            <a:gdLst>
              <a:gd name="connsiteX0" fmla="*/ 0 w 4267200"/>
              <a:gd name="connsiteY0" fmla="*/ 83642 h 501840"/>
              <a:gd name="connsiteX1" fmla="*/ 83642 w 4267200"/>
              <a:gd name="connsiteY1" fmla="*/ 0 h 501840"/>
              <a:gd name="connsiteX2" fmla="*/ 4183558 w 4267200"/>
              <a:gd name="connsiteY2" fmla="*/ 0 h 501840"/>
              <a:gd name="connsiteX3" fmla="*/ 4267200 w 4267200"/>
              <a:gd name="connsiteY3" fmla="*/ 83642 h 501840"/>
              <a:gd name="connsiteX4" fmla="*/ 4267200 w 4267200"/>
              <a:gd name="connsiteY4" fmla="*/ 418198 h 501840"/>
              <a:gd name="connsiteX5" fmla="*/ 4183558 w 4267200"/>
              <a:gd name="connsiteY5" fmla="*/ 501840 h 501840"/>
              <a:gd name="connsiteX6" fmla="*/ 83642 w 4267200"/>
              <a:gd name="connsiteY6" fmla="*/ 501840 h 501840"/>
              <a:gd name="connsiteX7" fmla="*/ 0 w 4267200"/>
              <a:gd name="connsiteY7" fmla="*/ 418198 h 501840"/>
              <a:gd name="connsiteX8" fmla="*/ 0 w 4267200"/>
              <a:gd name="connsiteY8" fmla="*/ 83642 h 50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501840">
                <a:moveTo>
                  <a:pt x="0" y="83642"/>
                </a:moveTo>
                <a:cubicBezTo>
                  <a:pt x="0" y="37448"/>
                  <a:pt x="37448" y="0"/>
                  <a:pt x="83642" y="0"/>
                </a:cubicBezTo>
                <a:lnTo>
                  <a:pt x="4183558" y="0"/>
                </a:lnTo>
                <a:cubicBezTo>
                  <a:pt x="4229752" y="0"/>
                  <a:pt x="4267200" y="37448"/>
                  <a:pt x="4267200" y="83642"/>
                </a:cubicBezTo>
                <a:lnTo>
                  <a:pt x="4267200" y="418198"/>
                </a:lnTo>
                <a:cubicBezTo>
                  <a:pt x="4267200" y="464392"/>
                  <a:pt x="4229752" y="501840"/>
                  <a:pt x="4183558" y="501840"/>
                </a:cubicBezTo>
                <a:lnTo>
                  <a:pt x="83642" y="501840"/>
                </a:lnTo>
                <a:cubicBezTo>
                  <a:pt x="37448" y="501840"/>
                  <a:pt x="0" y="464392"/>
                  <a:pt x="0" y="418198"/>
                </a:cubicBezTo>
                <a:lnTo>
                  <a:pt x="0" y="8364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5788" tIns="24498" rIns="185788" bIns="24498" numCol="1" spcCol="1270" anchor="ctr" anchorCtr="0">
            <a:noAutofit/>
          </a:bodyPr>
          <a:lstStyle/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800" b="1" dirty="0" smtClean="0">
                <a:latin typeface="Tahoma" pitchFamily="34" charset="0"/>
                <a:cs typeface="Tahoma" pitchFamily="34" charset="0"/>
              </a:rPr>
              <a:t>What is ML?</a:t>
            </a:r>
            <a:endParaRPr lang="ko-KR" altLang="en-US" sz="24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8426896" y="6248400"/>
            <a:ext cx="2133600" cy="457200"/>
          </a:xfrm>
        </p:spPr>
        <p:txBody>
          <a:bodyPr/>
          <a:lstStyle/>
          <a:p>
            <a:fld id="{0079760F-F533-4758-A658-E60CF26E624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CBE42688-7D82-4542-B2E3-38FB222364D7}"/>
              </a:ext>
            </a:extLst>
          </p:cNvPr>
          <p:cNvSpPr/>
          <p:nvPr/>
        </p:nvSpPr>
        <p:spPr>
          <a:xfrm>
            <a:off x="2999656" y="3908204"/>
            <a:ext cx="6096000" cy="479452"/>
          </a:xfrm>
          <a:custGeom>
            <a:avLst/>
            <a:gdLst>
              <a:gd name="connsiteX0" fmla="*/ 0 w 6096000"/>
              <a:gd name="connsiteY0" fmla="*/ 0 h 615825"/>
              <a:gd name="connsiteX1" fmla="*/ 6096000 w 6096000"/>
              <a:gd name="connsiteY1" fmla="*/ 0 h 615825"/>
              <a:gd name="connsiteX2" fmla="*/ 6096000 w 6096000"/>
              <a:gd name="connsiteY2" fmla="*/ 615825 h 615825"/>
              <a:gd name="connsiteX3" fmla="*/ 0 w 6096000"/>
              <a:gd name="connsiteY3" fmla="*/ 615825 h 615825"/>
              <a:gd name="connsiteX4" fmla="*/ 0 w 6096000"/>
              <a:gd name="connsiteY4" fmla="*/ 0 h 61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15825">
                <a:moveTo>
                  <a:pt x="0" y="0"/>
                </a:moveTo>
                <a:lnTo>
                  <a:pt x="6096000" y="0"/>
                </a:lnTo>
                <a:lnTo>
                  <a:pt x="6096000" y="615825"/>
                </a:lnTo>
                <a:lnTo>
                  <a:pt x="0" y="6158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3117" tIns="354076" rIns="473117" bIns="85344" numCol="1" spcCol="1270" anchor="t" anchorCtr="0">
            <a:noAutofit/>
          </a:bodyPr>
          <a:lstStyle/>
          <a:p>
            <a:pPr marL="0" lvl="1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ko-KR" alt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87332F7D-D754-4924-9938-BF3E987EBE01}"/>
              </a:ext>
            </a:extLst>
          </p:cNvPr>
          <p:cNvSpPr/>
          <p:nvPr/>
        </p:nvSpPr>
        <p:spPr>
          <a:xfrm>
            <a:off x="3324451" y="3766488"/>
            <a:ext cx="4836151" cy="487080"/>
          </a:xfrm>
          <a:custGeom>
            <a:avLst/>
            <a:gdLst>
              <a:gd name="connsiteX0" fmla="*/ 0 w 4267200"/>
              <a:gd name="connsiteY0" fmla="*/ 83642 h 501840"/>
              <a:gd name="connsiteX1" fmla="*/ 83642 w 4267200"/>
              <a:gd name="connsiteY1" fmla="*/ 0 h 501840"/>
              <a:gd name="connsiteX2" fmla="*/ 4183558 w 4267200"/>
              <a:gd name="connsiteY2" fmla="*/ 0 h 501840"/>
              <a:gd name="connsiteX3" fmla="*/ 4267200 w 4267200"/>
              <a:gd name="connsiteY3" fmla="*/ 83642 h 501840"/>
              <a:gd name="connsiteX4" fmla="*/ 4267200 w 4267200"/>
              <a:gd name="connsiteY4" fmla="*/ 418198 h 501840"/>
              <a:gd name="connsiteX5" fmla="*/ 4183558 w 4267200"/>
              <a:gd name="connsiteY5" fmla="*/ 501840 h 501840"/>
              <a:gd name="connsiteX6" fmla="*/ 83642 w 4267200"/>
              <a:gd name="connsiteY6" fmla="*/ 501840 h 501840"/>
              <a:gd name="connsiteX7" fmla="*/ 0 w 4267200"/>
              <a:gd name="connsiteY7" fmla="*/ 418198 h 501840"/>
              <a:gd name="connsiteX8" fmla="*/ 0 w 4267200"/>
              <a:gd name="connsiteY8" fmla="*/ 83642 h 50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501840">
                <a:moveTo>
                  <a:pt x="0" y="83642"/>
                </a:moveTo>
                <a:cubicBezTo>
                  <a:pt x="0" y="37448"/>
                  <a:pt x="37448" y="0"/>
                  <a:pt x="83642" y="0"/>
                </a:cubicBezTo>
                <a:lnTo>
                  <a:pt x="4183558" y="0"/>
                </a:lnTo>
                <a:cubicBezTo>
                  <a:pt x="4229752" y="0"/>
                  <a:pt x="4267200" y="37448"/>
                  <a:pt x="4267200" y="83642"/>
                </a:cubicBezTo>
                <a:lnTo>
                  <a:pt x="4267200" y="418198"/>
                </a:lnTo>
                <a:cubicBezTo>
                  <a:pt x="4267200" y="464392"/>
                  <a:pt x="4229752" y="501840"/>
                  <a:pt x="4183558" y="501840"/>
                </a:cubicBezTo>
                <a:lnTo>
                  <a:pt x="83642" y="501840"/>
                </a:lnTo>
                <a:cubicBezTo>
                  <a:pt x="37448" y="501840"/>
                  <a:pt x="0" y="464392"/>
                  <a:pt x="0" y="418198"/>
                </a:cubicBezTo>
                <a:lnTo>
                  <a:pt x="0" y="8364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5788" tIns="24498" rIns="185788" bIns="24498" numCol="1" spcCol="1270" anchor="ctr" anchorCtr="0">
            <a:noAutofit/>
          </a:bodyPr>
          <a:lstStyle/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800" b="1" dirty="0">
                <a:latin typeface="Tahoma" pitchFamily="34" charset="0"/>
                <a:cs typeface="Tahoma" pitchFamily="34" charset="0"/>
              </a:rPr>
              <a:t>기대 효과</a:t>
            </a: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D14AD3BC-4309-4FE4-AB70-6E27704E8ED4}"/>
              </a:ext>
            </a:extLst>
          </p:cNvPr>
          <p:cNvSpPr/>
          <p:nvPr/>
        </p:nvSpPr>
        <p:spPr>
          <a:xfrm>
            <a:off x="2999656" y="4941044"/>
            <a:ext cx="6096000" cy="479452"/>
          </a:xfrm>
          <a:custGeom>
            <a:avLst/>
            <a:gdLst>
              <a:gd name="connsiteX0" fmla="*/ 0 w 6096000"/>
              <a:gd name="connsiteY0" fmla="*/ 0 h 615825"/>
              <a:gd name="connsiteX1" fmla="*/ 6096000 w 6096000"/>
              <a:gd name="connsiteY1" fmla="*/ 0 h 615825"/>
              <a:gd name="connsiteX2" fmla="*/ 6096000 w 6096000"/>
              <a:gd name="connsiteY2" fmla="*/ 615825 h 615825"/>
              <a:gd name="connsiteX3" fmla="*/ 0 w 6096000"/>
              <a:gd name="connsiteY3" fmla="*/ 615825 h 615825"/>
              <a:gd name="connsiteX4" fmla="*/ 0 w 6096000"/>
              <a:gd name="connsiteY4" fmla="*/ 0 h 61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15825">
                <a:moveTo>
                  <a:pt x="0" y="0"/>
                </a:moveTo>
                <a:lnTo>
                  <a:pt x="6096000" y="0"/>
                </a:lnTo>
                <a:lnTo>
                  <a:pt x="6096000" y="615825"/>
                </a:lnTo>
                <a:lnTo>
                  <a:pt x="0" y="6158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3117" tIns="354076" rIns="473117" bIns="85344" numCol="1" spcCol="1270" anchor="t" anchorCtr="0">
            <a:noAutofit/>
          </a:bodyPr>
          <a:lstStyle/>
          <a:p>
            <a:pPr marL="0" lvl="1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ko-KR" alt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61F0585-0630-45DC-81E1-B02C3332271F}"/>
              </a:ext>
            </a:extLst>
          </p:cNvPr>
          <p:cNvSpPr/>
          <p:nvPr/>
        </p:nvSpPr>
        <p:spPr>
          <a:xfrm>
            <a:off x="3324451" y="4799328"/>
            <a:ext cx="4836151" cy="487080"/>
          </a:xfrm>
          <a:custGeom>
            <a:avLst/>
            <a:gdLst>
              <a:gd name="connsiteX0" fmla="*/ 0 w 4267200"/>
              <a:gd name="connsiteY0" fmla="*/ 83642 h 501840"/>
              <a:gd name="connsiteX1" fmla="*/ 83642 w 4267200"/>
              <a:gd name="connsiteY1" fmla="*/ 0 h 501840"/>
              <a:gd name="connsiteX2" fmla="*/ 4183558 w 4267200"/>
              <a:gd name="connsiteY2" fmla="*/ 0 h 501840"/>
              <a:gd name="connsiteX3" fmla="*/ 4267200 w 4267200"/>
              <a:gd name="connsiteY3" fmla="*/ 83642 h 501840"/>
              <a:gd name="connsiteX4" fmla="*/ 4267200 w 4267200"/>
              <a:gd name="connsiteY4" fmla="*/ 418198 h 501840"/>
              <a:gd name="connsiteX5" fmla="*/ 4183558 w 4267200"/>
              <a:gd name="connsiteY5" fmla="*/ 501840 h 501840"/>
              <a:gd name="connsiteX6" fmla="*/ 83642 w 4267200"/>
              <a:gd name="connsiteY6" fmla="*/ 501840 h 501840"/>
              <a:gd name="connsiteX7" fmla="*/ 0 w 4267200"/>
              <a:gd name="connsiteY7" fmla="*/ 418198 h 501840"/>
              <a:gd name="connsiteX8" fmla="*/ 0 w 4267200"/>
              <a:gd name="connsiteY8" fmla="*/ 83642 h 50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501840">
                <a:moveTo>
                  <a:pt x="0" y="83642"/>
                </a:moveTo>
                <a:cubicBezTo>
                  <a:pt x="0" y="37448"/>
                  <a:pt x="37448" y="0"/>
                  <a:pt x="83642" y="0"/>
                </a:cubicBezTo>
                <a:lnTo>
                  <a:pt x="4183558" y="0"/>
                </a:lnTo>
                <a:cubicBezTo>
                  <a:pt x="4229752" y="0"/>
                  <a:pt x="4267200" y="37448"/>
                  <a:pt x="4267200" y="83642"/>
                </a:cubicBezTo>
                <a:lnTo>
                  <a:pt x="4267200" y="418198"/>
                </a:lnTo>
                <a:cubicBezTo>
                  <a:pt x="4267200" y="464392"/>
                  <a:pt x="4229752" y="501840"/>
                  <a:pt x="4183558" y="501840"/>
                </a:cubicBezTo>
                <a:lnTo>
                  <a:pt x="83642" y="501840"/>
                </a:lnTo>
                <a:cubicBezTo>
                  <a:pt x="37448" y="501840"/>
                  <a:pt x="0" y="464392"/>
                  <a:pt x="0" y="418198"/>
                </a:cubicBezTo>
                <a:lnTo>
                  <a:pt x="0" y="8364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5788" tIns="24498" rIns="185788" bIns="24498" numCol="1" spcCol="1270" anchor="ctr" anchorCtr="0">
            <a:noAutofit/>
          </a:bodyPr>
          <a:lstStyle/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800" b="1" dirty="0">
                <a:latin typeface="Tahoma" pitchFamily="34" charset="0"/>
                <a:cs typeface="Tahoma" pitchFamily="34" charset="0"/>
              </a:rPr>
              <a:t>개선 사항</a:t>
            </a: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6C77EA1-8213-439D-95B6-498316898949}"/>
              </a:ext>
            </a:extLst>
          </p:cNvPr>
          <p:cNvSpPr/>
          <p:nvPr/>
        </p:nvSpPr>
        <p:spPr>
          <a:xfrm>
            <a:off x="2999656" y="2875364"/>
            <a:ext cx="6096000" cy="479452"/>
          </a:xfrm>
          <a:custGeom>
            <a:avLst/>
            <a:gdLst>
              <a:gd name="connsiteX0" fmla="*/ 0 w 6096000"/>
              <a:gd name="connsiteY0" fmla="*/ 0 h 615825"/>
              <a:gd name="connsiteX1" fmla="*/ 6096000 w 6096000"/>
              <a:gd name="connsiteY1" fmla="*/ 0 h 615825"/>
              <a:gd name="connsiteX2" fmla="*/ 6096000 w 6096000"/>
              <a:gd name="connsiteY2" fmla="*/ 615825 h 615825"/>
              <a:gd name="connsiteX3" fmla="*/ 0 w 6096000"/>
              <a:gd name="connsiteY3" fmla="*/ 615825 h 615825"/>
              <a:gd name="connsiteX4" fmla="*/ 0 w 6096000"/>
              <a:gd name="connsiteY4" fmla="*/ 0 h 61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15825">
                <a:moveTo>
                  <a:pt x="0" y="0"/>
                </a:moveTo>
                <a:lnTo>
                  <a:pt x="6096000" y="0"/>
                </a:lnTo>
                <a:lnTo>
                  <a:pt x="6096000" y="615825"/>
                </a:lnTo>
                <a:lnTo>
                  <a:pt x="0" y="6158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3117" tIns="354076" rIns="473117" bIns="85344" numCol="1" spcCol="1270" anchor="t" anchorCtr="0">
            <a:noAutofit/>
          </a:bodyPr>
          <a:lstStyle/>
          <a:p>
            <a:pPr marL="0" lvl="1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ko-KR" alt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79CEF264-43EB-4310-A67C-59F3A23D8D03}"/>
              </a:ext>
            </a:extLst>
          </p:cNvPr>
          <p:cNvSpPr/>
          <p:nvPr/>
        </p:nvSpPr>
        <p:spPr>
          <a:xfrm>
            <a:off x="3324451" y="2733648"/>
            <a:ext cx="4836151" cy="487080"/>
          </a:xfrm>
          <a:custGeom>
            <a:avLst/>
            <a:gdLst>
              <a:gd name="connsiteX0" fmla="*/ 0 w 4267200"/>
              <a:gd name="connsiteY0" fmla="*/ 83642 h 501840"/>
              <a:gd name="connsiteX1" fmla="*/ 83642 w 4267200"/>
              <a:gd name="connsiteY1" fmla="*/ 0 h 501840"/>
              <a:gd name="connsiteX2" fmla="*/ 4183558 w 4267200"/>
              <a:gd name="connsiteY2" fmla="*/ 0 h 501840"/>
              <a:gd name="connsiteX3" fmla="*/ 4267200 w 4267200"/>
              <a:gd name="connsiteY3" fmla="*/ 83642 h 501840"/>
              <a:gd name="connsiteX4" fmla="*/ 4267200 w 4267200"/>
              <a:gd name="connsiteY4" fmla="*/ 418198 h 501840"/>
              <a:gd name="connsiteX5" fmla="*/ 4183558 w 4267200"/>
              <a:gd name="connsiteY5" fmla="*/ 501840 h 501840"/>
              <a:gd name="connsiteX6" fmla="*/ 83642 w 4267200"/>
              <a:gd name="connsiteY6" fmla="*/ 501840 h 501840"/>
              <a:gd name="connsiteX7" fmla="*/ 0 w 4267200"/>
              <a:gd name="connsiteY7" fmla="*/ 418198 h 501840"/>
              <a:gd name="connsiteX8" fmla="*/ 0 w 4267200"/>
              <a:gd name="connsiteY8" fmla="*/ 83642 h 50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501840">
                <a:moveTo>
                  <a:pt x="0" y="83642"/>
                </a:moveTo>
                <a:cubicBezTo>
                  <a:pt x="0" y="37448"/>
                  <a:pt x="37448" y="0"/>
                  <a:pt x="83642" y="0"/>
                </a:cubicBezTo>
                <a:lnTo>
                  <a:pt x="4183558" y="0"/>
                </a:lnTo>
                <a:cubicBezTo>
                  <a:pt x="4229752" y="0"/>
                  <a:pt x="4267200" y="37448"/>
                  <a:pt x="4267200" y="83642"/>
                </a:cubicBezTo>
                <a:lnTo>
                  <a:pt x="4267200" y="418198"/>
                </a:lnTo>
                <a:cubicBezTo>
                  <a:pt x="4267200" y="464392"/>
                  <a:pt x="4229752" y="501840"/>
                  <a:pt x="4183558" y="501840"/>
                </a:cubicBezTo>
                <a:lnTo>
                  <a:pt x="83642" y="501840"/>
                </a:lnTo>
                <a:cubicBezTo>
                  <a:pt x="37448" y="501840"/>
                  <a:pt x="0" y="464392"/>
                  <a:pt x="0" y="418198"/>
                </a:cubicBezTo>
                <a:lnTo>
                  <a:pt x="0" y="83642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5788" tIns="24498" rIns="185788" bIns="24498" numCol="1" spcCol="1270" anchor="ctr" anchorCtr="0">
            <a:noAutofit/>
          </a:bodyPr>
          <a:lstStyle/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800" b="1" dirty="0">
                <a:latin typeface="Tahoma" pitchFamily="34" charset="0"/>
                <a:cs typeface="Tahoma" pitchFamily="34" charset="0"/>
              </a:rPr>
              <a:t>제안 내용</a:t>
            </a:r>
          </a:p>
        </p:txBody>
      </p:sp>
    </p:spTree>
    <p:extLst>
      <p:ext uri="{BB962C8B-B14F-4D97-AF65-F5344CB8AC3E}">
        <p14:creationId xmlns:p14="http://schemas.microsoft.com/office/powerpoint/2010/main" val="3956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ML?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머신러닝이란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일종의 프로그램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어떠한 자료를 가지고 스스로 학습을 하게끔 하는 것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Supervised / Unsupervised 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Supervised learning</a:t>
            </a:r>
          </a:p>
          <a:p>
            <a:pPr lvl="1"/>
            <a:r>
              <a:rPr lang="en-US" altLang="ko-KR" dirty="0" smtClean="0"/>
              <a:t>label data</a:t>
            </a:r>
          </a:p>
          <a:p>
            <a:pPr lvl="2"/>
            <a:r>
              <a:rPr lang="en-US" altLang="ko-KR" dirty="0" smtClean="0"/>
              <a:t>Training set</a:t>
            </a:r>
            <a:r>
              <a:rPr lang="ko-KR" altLang="en-US" dirty="0" smtClean="0"/>
              <a:t>을 이용하여 학습한다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Unsupervised learning</a:t>
            </a:r>
          </a:p>
          <a:p>
            <a:pPr lvl="1"/>
            <a:r>
              <a:rPr lang="en-US" altLang="ko-KR" dirty="0" smtClean="0"/>
              <a:t>Un-label data</a:t>
            </a:r>
          </a:p>
          <a:p>
            <a:pPr lvl="2"/>
            <a:r>
              <a:rPr lang="ko-KR" altLang="en-US" dirty="0" smtClean="0"/>
              <a:t>데이터를 보고 스스로 학습한다</a:t>
            </a:r>
            <a:r>
              <a:rPr lang="en-US" altLang="ko-KR" dirty="0" smtClean="0"/>
              <a:t>.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41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Traning</a:t>
            </a:r>
            <a:r>
              <a:rPr lang="en-US" altLang="ko-KR" dirty="0" smtClean="0"/>
              <a:t> data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ML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학습할 때 필요한 데이터의 모음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349358"/>
              </p:ext>
            </p:extLst>
          </p:nvPr>
        </p:nvGraphicFramePr>
        <p:xfrm>
          <a:off x="1559496" y="2506578"/>
          <a:ext cx="3072340" cy="242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170">
                  <a:extLst>
                    <a:ext uri="{9D8B030D-6E8A-4147-A177-3AD203B41FA5}">
                      <a16:colId xmlns:a16="http://schemas.microsoft.com/office/drawing/2014/main" val="3735078152"/>
                    </a:ext>
                  </a:extLst>
                </a:gridCol>
                <a:gridCol w="1536170">
                  <a:extLst>
                    <a:ext uri="{9D8B030D-6E8A-4147-A177-3AD203B41FA5}">
                      <a16:colId xmlns:a16="http://schemas.microsoft.com/office/drawing/2014/main" val="2931178081"/>
                    </a:ext>
                  </a:extLst>
                </a:gridCol>
              </a:tblGrid>
              <a:tr h="490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213318"/>
                  </a:ext>
                </a:extLst>
              </a:tr>
              <a:tr h="644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3,6,9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286360"/>
                  </a:ext>
                </a:extLst>
              </a:tr>
              <a:tr h="644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2,5,9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7356117"/>
                  </a:ext>
                </a:extLst>
              </a:tr>
              <a:tr h="644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2,3,5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349255"/>
                  </a:ext>
                </a:extLst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 bwMode="auto">
          <a:xfrm>
            <a:off x="5507934" y="3259059"/>
            <a:ext cx="1152128" cy="72008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536160" y="2996952"/>
            <a:ext cx="2232248" cy="1656184"/>
            <a:chOff x="6816080" y="2996952"/>
            <a:chExt cx="2232248" cy="1656184"/>
          </a:xfrm>
        </p:grpSpPr>
        <p:sp>
          <p:nvSpPr>
            <p:cNvPr id="7" name="모서리가 둥근 직사각형 6"/>
            <p:cNvSpPr/>
            <p:nvPr/>
          </p:nvSpPr>
          <p:spPr bwMode="auto">
            <a:xfrm>
              <a:off x="6816080" y="2996952"/>
              <a:ext cx="2232248" cy="165618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32104" y="3390091"/>
              <a:ext cx="18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/>
                <a:t>ML</a:t>
              </a:r>
              <a:endParaRPr lang="ko-KR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673916" y="50851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29726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of Supervised </a:t>
            </a:r>
            <a:r>
              <a:rPr lang="en-US" altLang="ko-KR" dirty="0" err="1" smtClean="0"/>
              <a:t>learing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Predicting exam score based on  time spent</a:t>
            </a:r>
          </a:p>
          <a:p>
            <a:pPr lvl="1"/>
            <a:r>
              <a:rPr lang="en-US" altLang="ko-KR" dirty="0" smtClean="0"/>
              <a:t>Regression</a:t>
            </a:r>
          </a:p>
          <a:p>
            <a:pPr lvl="2"/>
            <a:r>
              <a:rPr lang="ko-KR" altLang="en-US" dirty="0" smtClean="0"/>
              <a:t>시간을 얼마나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사용했는지에 따른 시험성적을 </a:t>
            </a:r>
            <a:r>
              <a:rPr lang="ko-KR" altLang="en-US" b="1" dirty="0" smtClean="0"/>
              <a:t>예측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단순화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Binary Classification (Pass, Non-pass)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Letter grade (A,B,C,D and F)</a:t>
            </a:r>
          </a:p>
          <a:p>
            <a:pPr lvl="2"/>
            <a:r>
              <a:rPr lang="en-US" altLang="ko-KR" dirty="0" smtClean="0"/>
              <a:t>Multi Classification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4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of Supervised </a:t>
            </a:r>
            <a:r>
              <a:rPr lang="en-US" altLang="ko-KR" dirty="0" err="1" smtClean="0"/>
              <a:t>learing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Predicting exam score based on  time spent</a:t>
            </a:r>
          </a:p>
          <a:p>
            <a:pPr lvl="1"/>
            <a:r>
              <a:rPr lang="en-US" altLang="ko-KR" dirty="0" smtClean="0"/>
              <a:t>Regression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486811"/>
              </p:ext>
            </p:extLst>
          </p:nvPr>
        </p:nvGraphicFramePr>
        <p:xfrm>
          <a:off x="1487488" y="2924944"/>
          <a:ext cx="2952328" cy="269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val="2560294952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98972122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 (hours)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 (score)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659152"/>
                  </a:ext>
                </a:extLst>
              </a:tr>
              <a:tr h="565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28704"/>
                  </a:ext>
                </a:extLst>
              </a:tr>
              <a:tr h="565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366956"/>
                  </a:ext>
                </a:extLst>
              </a:tr>
              <a:tr h="565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906859"/>
                  </a:ext>
                </a:extLst>
              </a:tr>
              <a:tr h="565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61677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89696" y="2924944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Question</a:t>
            </a:r>
          </a:p>
          <a:p>
            <a:endParaRPr lang="en-US" altLang="ko-KR" dirty="0"/>
          </a:p>
          <a:p>
            <a:r>
              <a:rPr lang="en-US" altLang="ko-KR" dirty="0" smtClean="0"/>
              <a:t>x = 7 ,  y = ?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 bwMode="auto">
          <a:xfrm>
            <a:off x="5303912" y="3140968"/>
            <a:ext cx="1440160" cy="47813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7928" y="28529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31904" y="4797152"/>
            <a:ext cx="5364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Training Set</a:t>
            </a:r>
            <a:r>
              <a:rPr lang="ko-KR" altLang="en-US" dirty="0" smtClean="0"/>
              <a:t>을 기반으로 학습하여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값을 도출 할 수 있는 걸 </a:t>
            </a:r>
            <a:r>
              <a:rPr lang="en-US" altLang="ko-KR" b="1" dirty="0" smtClean="0">
                <a:solidFill>
                  <a:srgbClr val="FF0000"/>
                </a:solidFill>
              </a:rPr>
              <a:t>‘Regression’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24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of Supervised </a:t>
            </a:r>
            <a:r>
              <a:rPr lang="en-US" altLang="ko-KR" dirty="0" err="1" smtClean="0"/>
              <a:t>learing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Predicting exam score based on  time spent</a:t>
            </a:r>
          </a:p>
          <a:p>
            <a:pPr lvl="1"/>
            <a:r>
              <a:rPr lang="en-US" altLang="ko-KR" dirty="0" smtClean="0"/>
              <a:t>Binary Classification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044092"/>
              </p:ext>
            </p:extLst>
          </p:nvPr>
        </p:nvGraphicFramePr>
        <p:xfrm>
          <a:off x="1487488" y="2924944"/>
          <a:ext cx="2952328" cy="269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val="2560294952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98972122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 (hours)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 (score)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659152"/>
                  </a:ext>
                </a:extLst>
              </a:tr>
              <a:tr h="565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28704"/>
                  </a:ext>
                </a:extLst>
              </a:tr>
              <a:tr h="565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366956"/>
                  </a:ext>
                </a:extLst>
              </a:tr>
              <a:tr h="565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906859"/>
                  </a:ext>
                </a:extLst>
              </a:tr>
              <a:tr h="565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61677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89696" y="2924944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Question</a:t>
            </a:r>
          </a:p>
          <a:p>
            <a:endParaRPr lang="en-US" altLang="ko-KR" dirty="0"/>
          </a:p>
          <a:p>
            <a:r>
              <a:rPr lang="en-US" altLang="ko-KR" dirty="0" smtClean="0"/>
              <a:t>x = 7 ,  y = ?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 bwMode="auto">
          <a:xfrm>
            <a:off x="5303912" y="3140968"/>
            <a:ext cx="1440160" cy="47813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7928" y="28529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803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of Supervised </a:t>
            </a:r>
            <a:r>
              <a:rPr lang="en-US" altLang="ko-KR" dirty="0" err="1" smtClean="0"/>
              <a:t>learing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Predicting exam score based on  time spent</a:t>
            </a:r>
          </a:p>
          <a:p>
            <a:pPr lvl="1"/>
            <a:r>
              <a:rPr lang="en-US" altLang="ko-KR" dirty="0" smtClean="0"/>
              <a:t>Multi-label Classification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525416"/>
              </p:ext>
            </p:extLst>
          </p:nvPr>
        </p:nvGraphicFramePr>
        <p:xfrm>
          <a:off x="1487488" y="2924944"/>
          <a:ext cx="2952328" cy="269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val="2560294952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98972122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 (hours)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 (score)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659152"/>
                  </a:ext>
                </a:extLst>
              </a:tr>
              <a:tr h="565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28704"/>
                  </a:ext>
                </a:extLst>
              </a:tr>
              <a:tr h="565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366956"/>
                  </a:ext>
                </a:extLst>
              </a:tr>
              <a:tr h="565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906859"/>
                  </a:ext>
                </a:extLst>
              </a:tr>
              <a:tr h="565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61677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89696" y="2924944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Question</a:t>
            </a:r>
          </a:p>
          <a:p>
            <a:endParaRPr lang="en-US" altLang="ko-KR" dirty="0"/>
          </a:p>
          <a:p>
            <a:r>
              <a:rPr lang="en-US" altLang="ko-KR" dirty="0" smtClean="0"/>
              <a:t>x = 7 ,  y = ?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 bwMode="auto">
          <a:xfrm>
            <a:off x="5303912" y="3140968"/>
            <a:ext cx="1440160" cy="47813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7928" y="28529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51851" y="4653136"/>
            <a:ext cx="68167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분류가 여러가지로 </a:t>
            </a:r>
            <a:r>
              <a:rPr lang="ko-KR" altLang="en-US" dirty="0" err="1" smtClean="0"/>
              <a:t>나뉠땐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‘Multi-label Classification’ </a:t>
            </a:r>
            <a:r>
              <a:rPr lang="ko-KR" altLang="en-US" dirty="0" smtClean="0"/>
              <a:t>으로 불린다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1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S_HONG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사용자 지정 1">
      <a:majorFont>
        <a:latin typeface="Franklin Gothic Medium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UNS_HONG</Template>
  <TotalTime>99133</TotalTime>
  <Words>366</Words>
  <Application>Microsoft Office PowerPoint</Application>
  <PresentationFormat>와이드스크린</PresentationFormat>
  <Paragraphs>146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굴림</vt:lpstr>
      <vt:lpstr>맑은 고딕</vt:lpstr>
      <vt:lpstr>휴먼고딕</vt:lpstr>
      <vt:lpstr>Arial</vt:lpstr>
      <vt:lpstr>Franklin Gothic Medium</vt:lpstr>
      <vt:lpstr>Tahoma</vt:lpstr>
      <vt:lpstr>Times New Roman</vt:lpstr>
      <vt:lpstr>Trebuchet MS</vt:lpstr>
      <vt:lpstr>Wingdings</vt:lpstr>
      <vt:lpstr>UNS_HONG</vt:lpstr>
      <vt:lpstr>Machine Learning  Lec 01 – Lec 02</vt:lpstr>
      <vt:lpstr>목차</vt:lpstr>
      <vt:lpstr>What is ML?</vt:lpstr>
      <vt:lpstr>Supervised / Unsupervised learning</vt:lpstr>
      <vt:lpstr>Traning data set</vt:lpstr>
      <vt:lpstr>Type of Supervised learing </vt:lpstr>
      <vt:lpstr>Type of Supervised learing </vt:lpstr>
      <vt:lpstr>Type of Supervised learing </vt:lpstr>
      <vt:lpstr>Type of Supervised learing </vt:lpstr>
      <vt:lpstr>Simple Linear Regression</vt:lpstr>
      <vt:lpstr>Simple Linear Regression</vt:lpstr>
      <vt:lpstr>Simple Linear Regression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2011_05 _30</dc:title>
  <dc:creator>hong</dc:creator>
  <cp:lastModifiedBy>최 락현</cp:lastModifiedBy>
  <cp:revision>3386</cp:revision>
  <cp:lastPrinted>2017-06-20T02:28:00Z</cp:lastPrinted>
  <dcterms:created xsi:type="dcterms:W3CDTF">2011-05-30T05:12:57Z</dcterms:created>
  <dcterms:modified xsi:type="dcterms:W3CDTF">2019-11-13T08:23:01Z</dcterms:modified>
</cp:coreProperties>
</file>