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7" r:id="rId4"/>
    <p:sldId id="258" r:id="rId5"/>
    <p:sldId id="264" r:id="rId6"/>
    <p:sldId id="265" r:id="rId7"/>
    <p:sldId id="259" r:id="rId8"/>
    <p:sldId id="266" r:id="rId9"/>
    <p:sldId id="260" r:id="rId10"/>
    <p:sldId id="261" r:id="rId11"/>
    <p:sldId id="262" r:id="rId12"/>
    <p:sldId id="263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3FD7C-380E-4FAE-A03D-0507A2AC4670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303193-C81D-4E9C-8179-E908997D1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398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CBD6D-418C-4E24-BFA6-BE848C2D1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3CA4C5-A03B-4812-818F-0F05E2DDD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B43B58-1FFE-4323-A988-76DD80088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541B-86D9-4412-9413-F6E27E2D7749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21D456-AD66-4DA1-B074-59B3CAC6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DED5C2-C9CA-44CD-94F3-063F4653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34F9-3907-4442-9745-6C5B59C9E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56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CFFC9-D0F7-4E60-AB42-0A1923C26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E0C8CF-E199-45FF-86DD-8A78E3AF5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C72BB9-F698-4B4E-823F-2373CAE11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541B-86D9-4412-9413-F6E27E2D7749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A28BA7-01CC-418D-8BC2-E64EEE9F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5A8BA3-E8C2-4685-9AF9-D1FBB001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34F9-3907-4442-9745-6C5B59C9E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18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99589C-6D8B-4621-BE34-70A458D7F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710A4A-5AFF-4EAB-94EF-236447A4A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6B86D2-5D00-43F2-A696-2DAACA2EC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541B-86D9-4412-9413-F6E27E2D7749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78E5A5-021B-451C-BD6D-5A4A15F7C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DDE68-8A7A-42BE-B798-927BFD3C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34F9-3907-4442-9745-6C5B59C9E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43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BA7E2-8215-462A-AC6E-9F9F74C6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FC2188-9A66-4D9D-AE20-3712B54DF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A6AF48-5F97-4F06-A4E7-359B9C70D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541B-86D9-4412-9413-F6E27E2D7749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01D05F-241A-4373-834E-EB1853EF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A6AD06-248F-45D0-ABE5-43D80F567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34F9-3907-4442-9745-6C5B59C9E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03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50276-2B07-4CA9-84F9-10F4A3772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72CACB-D495-44B6-A326-922B29B88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1151BD-C0D2-48AB-9B39-39B76FD8A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541B-86D9-4412-9413-F6E27E2D7749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0C6219-C646-4613-B5AE-7408A249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1404F2-5FF0-49BF-80AC-76B95609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34F9-3907-4442-9745-6C5B59C9E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4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B1BCE-13D4-487B-AE92-E9EEDAFB0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280880-B1D4-4011-BC21-C4574C568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2AD43A-3B39-4F73-8348-239B71173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502F6C-3F22-4AC5-AD39-2FAA5FE56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541B-86D9-4412-9413-F6E27E2D7749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AF4653-2FD1-47C2-9677-3F55C846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806330-53CE-41B8-BCBF-6747FC8A1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34F9-3907-4442-9745-6C5B59C9E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99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55CDE-E84E-4B04-B5D3-C5CA613D2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5E004D-1D23-4A83-83B2-F61AAAB37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AB34FE-BDEE-42D6-B139-3182ABD2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1E9107-9FC2-4C2B-88CC-DEDA523F1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24860C-9D62-4D69-B8A5-DFCA15DF4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805D18-1E07-4A7D-AAEB-22100F637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541B-86D9-4412-9413-F6E27E2D7749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ADEC4E-6F0B-467E-A723-11AAB1CCC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4157D0-B93C-4207-BD8B-C2EC6560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34F9-3907-4442-9745-6C5B59C9E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601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CBB88-AD4E-4F80-800C-642FFF0FE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BCE400-28CC-4BE5-889B-D41518B3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541B-86D9-4412-9413-F6E27E2D7749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BC2ECA-F4E7-45CB-8F70-E21C95B4D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93A595-280A-4FA7-9A07-BCB5187F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34F9-3907-4442-9745-6C5B59C9E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78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6E7C99-FFBF-4737-BD8B-E6AE1B705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541B-86D9-4412-9413-F6E27E2D7749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FC5B3C-7A42-44D6-8757-9FDF9D358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313233-401E-4C6F-865A-F5BEA2154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34F9-3907-4442-9745-6C5B59C9E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318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F54F4-9715-4B51-8F28-17BF879A8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E49207-3002-4D00-A6D0-C28979D92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031F7B-F2D6-4A4A-8273-CC3FCAB74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9247E1-E80C-4F9E-B81E-3627F953D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541B-86D9-4412-9413-F6E27E2D7749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B52BED-44F9-46C8-955E-9904BE8C3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D16519-3806-4BA1-B6EE-F631BFE3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34F9-3907-4442-9745-6C5B59C9E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949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E0B91-5206-4D21-9CC7-EC81A4166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10871A-6620-45FC-92C2-8AAE343B87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5A9CC3-87AD-433F-80FC-974D0D287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801A7A-5C56-4050-ADA6-F6718A096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541B-86D9-4412-9413-F6E27E2D7749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57481-2F62-4CD5-A01B-6FFC12AD9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89DC87-E329-4E18-8575-10DF4F9A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34F9-3907-4442-9745-6C5B59C9E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66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4B7863-D46D-4FFC-A67C-C23FB35F8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456A92-EE62-4DF2-9D25-C0A5A1EDB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9D2B1-058A-48E2-A3CE-DC7763A74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9541B-86D9-4412-9413-F6E27E2D7749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C2CB69-DFDF-4699-828D-BA2A77D8E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064D49-033E-428F-B2EB-11824438A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934F9-3907-4442-9745-6C5B59C9E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00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C75A2-A02C-4C11-A912-C7D5E9174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인공지능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91FF10-2123-4A87-8488-BAAE904195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201713842	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박지우</a:t>
            </a:r>
          </a:p>
        </p:txBody>
      </p:sp>
    </p:spTree>
    <p:extLst>
      <p:ext uri="{BB962C8B-B14F-4D97-AF65-F5344CB8AC3E}">
        <p14:creationId xmlns:p14="http://schemas.microsoft.com/office/powerpoint/2010/main" val="3363277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AC32147-72A3-4B97-A312-0B098BF9A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for </a:t>
            </a:r>
            <a:r>
              <a:rPr lang="ko-KR" altLang="en-US" dirty="0"/>
              <a:t>문</a:t>
            </a:r>
            <a:r>
              <a:rPr lang="en-US" altLang="ko-KR" dirty="0"/>
              <a:t>-1</a:t>
            </a:r>
            <a:r>
              <a:rPr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76A06F-9D30-45FE-A3EE-740D03A1D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1" y="2630487"/>
            <a:ext cx="3886199" cy="26384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0FB063C-83BA-4112-9FF3-7576FE2CD0F5}"/>
              </a:ext>
            </a:extLst>
          </p:cNvPr>
          <p:cNvSpPr/>
          <p:nvPr/>
        </p:nvSpPr>
        <p:spPr>
          <a:xfrm>
            <a:off x="254000" y="2882448"/>
            <a:ext cx="3213100" cy="6760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4EDD32-F52F-469A-997A-8F44E7781734}"/>
              </a:ext>
            </a:extLst>
          </p:cNvPr>
          <p:cNvSpPr/>
          <p:nvPr/>
        </p:nvSpPr>
        <p:spPr>
          <a:xfrm>
            <a:off x="3695699" y="2630487"/>
            <a:ext cx="854710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sz="3200" dirty="0" err="1"/>
              <a:t>with</a:t>
            </a:r>
            <a:r>
              <a:rPr lang="ko-KR" altLang="en-US" sz="3200" dirty="0"/>
              <a:t> </a:t>
            </a:r>
            <a:r>
              <a:rPr lang="ko-KR" altLang="en-US" sz="3200" dirty="0" err="1"/>
              <a:t>tf.GradientTape</a:t>
            </a:r>
            <a:r>
              <a:rPr lang="ko-KR" altLang="en-US" sz="3200" dirty="0"/>
              <a:t>() </a:t>
            </a:r>
            <a:r>
              <a:rPr lang="ko-KR" altLang="en-US" sz="3200" dirty="0" err="1"/>
              <a:t>as</a:t>
            </a:r>
            <a:r>
              <a:rPr lang="ko-KR" altLang="en-US" sz="3200" dirty="0"/>
              <a:t> </a:t>
            </a:r>
            <a:r>
              <a:rPr lang="ko-KR" altLang="en-US" sz="3200" dirty="0" err="1"/>
              <a:t>tape</a:t>
            </a:r>
            <a:r>
              <a:rPr lang="ko-KR" altLang="en-US" sz="3200" dirty="0"/>
              <a:t> : </a:t>
            </a:r>
          </a:p>
          <a:p>
            <a:r>
              <a:rPr lang="ko-KR" altLang="en-US" sz="3200" dirty="0"/>
              <a:t>        </a:t>
            </a:r>
            <a:r>
              <a:rPr lang="ko-KR" altLang="en-US" sz="3200" dirty="0" err="1"/>
              <a:t>hypothesis</a:t>
            </a:r>
            <a:r>
              <a:rPr lang="ko-KR" altLang="en-US" sz="3200" dirty="0"/>
              <a:t> = </a:t>
            </a:r>
            <a:r>
              <a:rPr lang="ko-KR" altLang="en-US" sz="3200" dirty="0" err="1"/>
              <a:t>W</a:t>
            </a:r>
            <a:r>
              <a:rPr lang="ko-KR" altLang="en-US" sz="3200" dirty="0"/>
              <a:t> * </a:t>
            </a:r>
            <a:r>
              <a:rPr lang="ko-KR" altLang="en-US" sz="3200" dirty="0" err="1"/>
              <a:t>x_data</a:t>
            </a:r>
            <a:r>
              <a:rPr lang="ko-KR" altLang="en-US" sz="3200" dirty="0"/>
              <a:t> + </a:t>
            </a:r>
            <a:r>
              <a:rPr lang="ko-KR" altLang="en-US" sz="3200" dirty="0" err="1"/>
              <a:t>b</a:t>
            </a:r>
            <a:r>
              <a:rPr lang="ko-KR" altLang="en-US" sz="3200" dirty="0"/>
              <a:t> </a:t>
            </a:r>
          </a:p>
          <a:p>
            <a:r>
              <a:rPr lang="ko-KR" altLang="en-US" sz="3200" dirty="0"/>
              <a:t>        </a:t>
            </a:r>
            <a:r>
              <a:rPr lang="ko-KR" altLang="en-US" sz="3200" dirty="0" err="1"/>
              <a:t>cost</a:t>
            </a:r>
            <a:r>
              <a:rPr lang="ko-KR" altLang="en-US" sz="3200" dirty="0"/>
              <a:t> = </a:t>
            </a:r>
            <a:r>
              <a:rPr lang="ko-KR" altLang="en-US" sz="3200" dirty="0" err="1"/>
              <a:t>tf.reduce_mean</a:t>
            </a:r>
            <a:r>
              <a:rPr lang="ko-KR" altLang="en-US" sz="3200" dirty="0"/>
              <a:t>(</a:t>
            </a:r>
            <a:r>
              <a:rPr lang="ko-KR" altLang="en-US" sz="3200" dirty="0" err="1"/>
              <a:t>tf.square</a:t>
            </a:r>
            <a:r>
              <a:rPr lang="ko-KR" altLang="en-US" sz="3200" dirty="0"/>
              <a:t>(</a:t>
            </a:r>
            <a:r>
              <a:rPr lang="ko-KR" altLang="en-US" sz="3200" dirty="0" err="1"/>
              <a:t>hypothesis</a:t>
            </a:r>
            <a:r>
              <a:rPr lang="ko-KR" altLang="en-US" sz="3200" dirty="0"/>
              <a:t> - </a:t>
            </a:r>
            <a:r>
              <a:rPr lang="ko-KR" altLang="en-US" sz="3200" dirty="0" err="1"/>
              <a:t>y_data</a:t>
            </a:r>
            <a:r>
              <a:rPr lang="ko-KR" altLang="en-US" sz="3200" dirty="0"/>
              <a:t>))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14F237-F9D1-4353-B3E5-5FFF59B38219}"/>
              </a:ext>
            </a:extLst>
          </p:cNvPr>
          <p:cNvSpPr txBox="1"/>
          <p:nvPr/>
        </p:nvSpPr>
        <p:spPr>
          <a:xfrm>
            <a:off x="3911600" y="2044700"/>
            <a:ext cx="469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실행된 모든 연산을 </a:t>
            </a:r>
            <a:r>
              <a:rPr lang="ko-KR" altLang="en-US" dirty="0">
                <a:solidFill>
                  <a:schemeClr val="accent1"/>
                </a:solidFill>
              </a:rPr>
              <a:t>테이프</a:t>
            </a:r>
            <a:r>
              <a:rPr lang="en-US" altLang="ko-KR" dirty="0">
                <a:solidFill>
                  <a:schemeClr val="accent1"/>
                </a:solidFill>
              </a:rPr>
              <a:t>(tape)</a:t>
            </a:r>
            <a:r>
              <a:rPr lang="ko-KR" altLang="en-US" dirty="0"/>
              <a:t>에 </a:t>
            </a:r>
            <a:r>
              <a:rPr lang="en-US" altLang="ko-KR" dirty="0"/>
              <a:t>"</a:t>
            </a:r>
            <a:r>
              <a:rPr lang="ko-KR" altLang="en-US" dirty="0"/>
              <a:t>기록</a:t>
            </a:r>
            <a:r>
              <a:rPr lang="en-US" altLang="ko-KR" dirty="0"/>
              <a:t>"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7670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6585E38E-C7AA-411D-B8B1-ABE31B34B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for </a:t>
            </a:r>
            <a:r>
              <a:rPr lang="ko-KR" altLang="en-US" dirty="0"/>
              <a:t>문 </a:t>
            </a:r>
            <a:r>
              <a:rPr lang="en-US" altLang="ko-KR" dirty="0"/>
              <a:t>-2</a:t>
            </a:r>
            <a:r>
              <a:rPr lang="ko-KR" altLang="en-US" dirty="0"/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81F212-8CF9-43FD-BE16-5C70E6559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1" y="2630487"/>
            <a:ext cx="5029200" cy="26384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AAC60AD-747C-487D-A77C-2A1A3F3C65E8}"/>
              </a:ext>
            </a:extLst>
          </p:cNvPr>
          <p:cNvSpPr/>
          <p:nvPr/>
        </p:nvSpPr>
        <p:spPr>
          <a:xfrm>
            <a:off x="254000" y="4051300"/>
            <a:ext cx="3213100" cy="152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84FBE3-B135-4164-A893-6E39B1859EBD}"/>
              </a:ext>
            </a:extLst>
          </p:cNvPr>
          <p:cNvSpPr txBox="1"/>
          <p:nvPr/>
        </p:nvSpPr>
        <p:spPr>
          <a:xfrm>
            <a:off x="3975100" y="3542725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/>
              <a:t>W_grad</a:t>
            </a:r>
            <a:r>
              <a:rPr lang="en-US" altLang="ko-KR" sz="3200" dirty="0"/>
              <a:t> , </a:t>
            </a:r>
            <a:r>
              <a:rPr lang="en-US" altLang="ko-KR" sz="3200" dirty="0" err="1"/>
              <a:t>b_grad</a:t>
            </a:r>
            <a:r>
              <a:rPr lang="en-US" altLang="ko-KR" sz="3200" dirty="0"/>
              <a:t> =</a:t>
            </a:r>
            <a:r>
              <a:rPr lang="en-US" altLang="ko-KR" sz="3200" dirty="0" err="1"/>
              <a:t>tape.gradient</a:t>
            </a:r>
            <a:r>
              <a:rPr lang="en-US" altLang="ko-KR" sz="3200" dirty="0"/>
              <a:t>(cost,[</a:t>
            </a:r>
            <a:r>
              <a:rPr lang="en-US" altLang="ko-KR" sz="3200" dirty="0" err="1"/>
              <a:t>W,b</a:t>
            </a:r>
            <a:r>
              <a:rPr lang="en-US" altLang="ko-KR" sz="3200" dirty="0"/>
              <a:t>])</a:t>
            </a:r>
            <a:endParaRPr lang="ko-KR" alt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A34A07-79C7-41EE-9166-8CA419D44ED8}"/>
              </a:ext>
            </a:extLst>
          </p:cNvPr>
          <p:cNvSpPr txBox="1"/>
          <p:nvPr/>
        </p:nvSpPr>
        <p:spPr>
          <a:xfrm>
            <a:off x="5359400" y="1939648"/>
            <a:ext cx="51090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테이프에 </a:t>
            </a:r>
            <a:r>
              <a:rPr lang="en-US" altLang="ko-KR" dirty="0"/>
              <a:t>"</a:t>
            </a:r>
            <a:r>
              <a:rPr lang="ko-KR" altLang="en-US" dirty="0"/>
              <a:t>기록된</a:t>
            </a:r>
            <a:r>
              <a:rPr lang="en-US" altLang="ko-KR" dirty="0"/>
              <a:t>" </a:t>
            </a:r>
            <a:r>
              <a:rPr lang="ko-KR" altLang="en-US" dirty="0"/>
              <a:t>연산의 </a:t>
            </a:r>
            <a:r>
              <a:rPr lang="ko-KR" altLang="en-US" dirty="0" err="1"/>
              <a:t>그래디언트를</a:t>
            </a:r>
            <a:r>
              <a:rPr lang="ko-KR" altLang="en-US" dirty="0"/>
              <a:t> 계산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입력 </a:t>
            </a:r>
            <a:r>
              <a:rPr lang="ko-KR" altLang="en-US" dirty="0" err="1"/>
              <a:t>텐서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en-US" altLang="ko-KR" dirty="0" err="1"/>
              <a:t>w,b</a:t>
            </a:r>
            <a:r>
              <a:rPr lang="en-US" altLang="ko-KR" dirty="0"/>
              <a:t>]</a:t>
            </a:r>
            <a:r>
              <a:rPr lang="ko-KR" altLang="en-US" dirty="0"/>
              <a:t>에 대한 </a:t>
            </a:r>
            <a:r>
              <a:rPr lang="en-US" altLang="ko-KR" dirty="0"/>
              <a:t>cost</a:t>
            </a:r>
            <a:r>
              <a:rPr lang="ko-KR" altLang="en-US" dirty="0"/>
              <a:t>의 도함수</a:t>
            </a:r>
          </a:p>
          <a:p>
            <a:r>
              <a:rPr lang="en-US" altLang="ko-KR" dirty="0"/>
              <a:t>3. </a:t>
            </a:r>
            <a:r>
              <a:rPr lang="en-US" altLang="ko-KR" dirty="0" err="1"/>
              <a:t>GradientTape</a:t>
            </a:r>
            <a:r>
              <a:rPr lang="ko-KR" altLang="en-US" dirty="0"/>
              <a:t>에 포함된 리소스가 해제</a:t>
            </a:r>
          </a:p>
        </p:txBody>
      </p:sp>
    </p:spTree>
    <p:extLst>
      <p:ext uri="{BB962C8B-B14F-4D97-AF65-F5344CB8AC3E}">
        <p14:creationId xmlns:p14="http://schemas.microsoft.com/office/powerpoint/2010/main" val="3784980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615D0EDD-7115-43C7-8E72-D49BD9D78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for </a:t>
            </a:r>
            <a:r>
              <a:rPr lang="ko-KR" altLang="en-US" dirty="0"/>
              <a:t>문 </a:t>
            </a:r>
            <a:r>
              <a:rPr lang="en-US" altLang="ko-KR" dirty="0"/>
              <a:t>-3</a:t>
            </a:r>
            <a:r>
              <a:rPr lang="ko-KR" altLang="en-US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923131-F7B1-4701-9025-5E3F4837D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1" y="2630487"/>
            <a:ext cx="5029200" cy="26384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5F59296-DEC0-4ED5-8459-CF55C9A5D88B}"/>
              </a:ext>
            </a:extLst>
          </p:cNvPr>
          <p:cNvSpPr/>
          <p:nvPr/>
        </p:nvSpPr>
        <p:spPr>
          <a:xfrm>
            <a:off x="228600" y="4508501"/>
            <a:ext cx="3213100" cy="355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66BF5D-72E0-4E64-B4D5-D2445BDD3C82}"/>
              </a:ext>
            </a:extLst>
          </p:cNvPr>
          <p:cNvSpPr txBox="1"/>
          <p:nvPr/>
        </p:nvSpPr>
        <p:spPr>
          <a:xfrm>
            <a:off x="4254500" y="2048807"/>
            <a:ext cx="733405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4000" dirty="0"/>
          </a:p>
          <a:p>
            <a:r>
              <a:rPr lang="en-US" altLang="ko-KR" sz="4000" dirty="0"/>
              <a:t> </a:t>
            </a:r>
            <a:r>
              <a:rPr lang="en-US" altLang="ko-KR" sz="3200" dirty="0" err="1"/>
              <a:t>W.assign_sub</a:t>
            </a:r>
            <a:r>
              <a:rPr lang="en-US" altLang="ko-KR" sz="3200" dirty="0"/>
              <a:t>(</a:t>
            </a:r>
            <a:r>
              <a:rPr lang="en-US" altLang="ko-KR" sz="3200" dirty="0" err="1"/>
              <a:t>learning_rate</a:t>
            </a:r>
            <a:r>
              <a:rPr lang="en-US" altLang="ko-KR" sz="3200" dirty="0"/>
              <a:t> * </a:t>
            </a:r>
            <a:r>
              <a:rPr lang="en-US" altLang="ko-KR" sz="3200" dirty="0" err="1"/>
              <a:t>W_grad</a:t>
            </a:r>
            <a:r>
              <a:rPr lang="en-US" altLang="ko-KR" sz="3200" dirty="0"/>
              <a:t>)</a:t>
            </a:r>
          </a:p>
          <a:p>
            <a:r>
              <a:rPr lang="en-US" altLang="ko-KR" sz="3200" dirty="0"/>
              <a:t> </a:t>
            </a:r>
            <a:r>
              <a:rPr lang="en-US" altLang="ko-KR" sz="3200" dirty="0" err="1"/>
              <a:t>b.assign_sub</a:t>
            </a:r>
            <a:r>
              <a:rPr lang="en-US" altLang="ko-KR" sz="3200" dirty="0"/>
              <a:t>(</a:t>
            </a:r>
            <a:r>
              <a:rPr lang="en-US" altLang="ko-KR" sz="3200" dirty="0" err="1"/>
              <a:t>learning_rate</a:t>
            </a:r>
            <a:r>
              <a:rPr lang="en-US" altLang="ko-KR" sz="3200" dirty="0"/>
              <a:t> * </a:t>
            </a:r>
            <a:r>
              <a:rPr lang="en-US" altLang="ko-KR" sz="3200" dirty="0" err="1"/>
              <a:t>b_grad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C8DE2C-66DA-474F-A01D-DAC9F2598CE2}"/>
              </a:ext>
            </a:extLst>
          </p:cNvPr>
          <p:cNvSpPr txBox="1"/>
          <p:nvPr/>
        </p:nvSpPr>
        <p:spPr>
          <a:xfrm>
            <a:off x="5495865" y="2445821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값을 감소시키는 함수</a:t>
            </a:r>
          </a:p>
        </p:txBody>
      </p:sp>
    </p:spTree>
    <p:extLst>
      <p:ext uri="{BB962C8B-B14F-4D97-AF65-F5344CB8AC3E}">
        <p14:creationId xmlns:p14="http://schemas.microsoft.com/office/powerpoint/2010/main" val="147138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38E4A8-B1EF-4CE1-BD5D-DBF55DAAB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99E8EE-4210-4E52-B056-F0EC537BA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196" y="2370563"/>
            <a:ext cx="6293237" cy="34911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33313D-9FA7-4B05-90B2-8FBBBF151076}"/>
              </a:ext>
            </a:extLst>
          </p:cNvPr>
          <p:cNvSpPr txBox="1"/>
          <p:nvPr/>
        </p:nvSpPr>
        <p:spPr>
          <a:xfrm>
            <a:off x="2962656" y="1690688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                   b                  cost</a:t>
            </a:r>
            <a:endParaRPr lang="ko-KR" altLang="en-US" dirty="0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1FAE0557-8789-4F9D-A7AF-53CE3ECE49B8}"/>
              </a:ext>
            </a:extLst>
          </p:cNvPr>
          <p:cNvSpPr/>
          <p:nvPr/>
        </p:nvSpPr>
        <p:spPr>
          <a:xfrm>
            <a:off x="8851392" y="2587752"/>
            <a:ext cx="457200" cy="294436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595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FB892-9BB0-45B3-A796-66822ACE3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텐서플로우의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83A7EC-3FB6-4A31-B314-8DD724AC6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=&gt;</a:t>
            </a:r>
            <a:r>
              <a:rPr lang="en-US" altLang="ko-KR" dirty="0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Supervised learning 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: training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set, label 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이 주어짐</a:t>
            </a:r>
            <a:endParaRPr lang="en-US" altLang="ko-KR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buFontTx/>
              <a:buChar char="-"/>
            </a:pP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ex) 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스팸 필터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성적 예상</a:t>
            </a:r>
            <a:endParaRPr lang="en-US" altLang="ko-KR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이번 강의에서 다룰 것</a:t>
            </a:r>
            <a:endParaRPr lang="en-US" altLang="ko-KR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buFontTx/>
              <a:buChar char="-"/>
            </a:pP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(1) regression</a:t>
            </a:r>
          </a:p>
          <a:p>
            <a:pPr>
              <a:buFontTx/>
              <a:buChar char="-"/>
            </a:pP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(2) binary classification (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분류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) -&gt; 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시험 통과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미통과</a:t>
            </a:r>
            <a:endParaRPr lang="en-US" altLang="ko-KR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buFontTx/>
              <a:buChar char="-"/>
            </a:pP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(3) multi-label classification (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분류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) -&gt; 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학점 매기기</a:t>
            </a:r>
            <a:endParaRPr lang="en-US" altLang="ko-KR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=&gt;</a:t>
            </a:r>
            <a:r>
              <a:rPr lang="en-US" altLang="ko-KR" dirty="0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Unsupervised learning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 : </a:t>
            </a:r>
            <a:r>
              <a:rPr lang="ko-KR" altLang="en-US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스스로학습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,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 주어진 데이터 없음</a:t>
            </a:r>
            <a:endParaRPr lang="en-US" altLang="ko-KR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8687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26C96-AC32-41F9-9A7C-A5380F9EA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set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462CF2-6F00-4D21-9BF7-AAECF82F0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2687637"/>
            <a:ext cx="2914650" cy="3209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22B889-275B-4835-814E-24C69CC90EC3}"/>
              </a:ext>
            </a:extLst>
          </p:cNvPr>
          <p:cNvSpPr txBox="1"/>
          <p:nvPr/>
        </p:nvSpPr>
        <p:spPr>
          <a:xfrm>
            <a:off x="1583766" y="1746707"/>
            <a:ext cx="1502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Feature</a:t>
            </a:r>
          </a:p>
          <a:p>
            <a:r>
              <a:rPr lang="ko-KR" altLang="en-US" dirty="0"/>
              <a:t>예측을 위한 </a:t>
            </a:r>
            <a:endParaRPr lang="en-US" altLang="ko-KR" dirty="0"/>
          </a:p>
          <a:p>
            <a:r>
              <a:rPr lang="ko-KR" altLang="en-US" dirty="0"/>
              <a:t>기본 자료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CB86CA-A88C-45F4-90C6-04905EAFB7AF}"/>
              </a:ext>
            </a:extLst>
          </p:cNvPr>
          <p:cNvSpPr txBox="1"/>
          <p:nvPr/>
        </p:nvSpPr>
        <p:spPr>
          <a:xfrm>
            <a:off x="3086100" y="1729106"/>
            <a:ext cx="1733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Label</a:t>
            </a:r>
          </a:p>
          <a:p>
            <a:r>
              <a:rPr lang="ko-KR" altLang="en-US" dirty="0"/>
              <a:t>예측해야 하는 </a:t>
            </a:r>
            <a:endParaRPr lang="en-US" altLang="ko-KR" dirty="0"/>
          </a:p>
          <a:p>
            <a:r>
              <a:rPr lang="ko-KR" altLang="en-US" dirty="0"/>
              <a:t>값</a:t>
            </a: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5256FEFD-B76D-4437-8E9E-DDD914116756}"/>
              </a:ext>
            </a:extLst>
          </p:cNvPr>
          <p:cNvSpPr/>
          <p:nvPr/>
        </p:nvSpPr>
        <p:spPr>
          <a:xfrm>
            <a:off x="5207000" y="3848099"/>
            <a:ext cx="2019300" cy="8890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학습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B09514-6D51-473F-86D6-0A260D986032}"/>
              </a:ext>
            </a:extLst>
          </p:cNvPr>
          <p:cNvSpPr/>
          <p:nvPr/>
        </p:nvSpPr>
        <p:spPr>
          <a:xfrm>
            <a:off x="7747000" y="3187700"/>
            <a:ext cx="3606800" cy="194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Regression </a:t>
            </a:r>
            <a:r>
              <a:rPr lang="ko-KR" altLang="en-US">
                <a:solidFill>
                  <a:schemeClr val="bg1"/>
                </a:solidFill>
              </a:rPr>
              <a:t>모델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057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EB579-659C-4AEE-8053-F0A0E2B52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256044"/>
            <a:ext cx="10515600" cy="1325563"/>
          </a:xfrm>
        </p:spPr>
        <p:txBody>
          <a:bodyPr/>
          <a:lstStyle/>
          <a:p>
            <a:r>
              <a:rPr lang="en-US" altLang="ko-KR" dirty="0"/>
              <a:t>Linear Regression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5E31C58-9B0D-46F0-8997-BD1ED5A47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010" y="2525436"/>
            <a:ext cx="4010025" cy="2800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35F1FA4-2D8C-4B94-9377-DBE5B25E1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791" y="2705100"/>
            <a:ext cx="1628775" cy="4667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44E9127-769C-498C-BE81-F649A87F4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991" y="146058"/>
            <a:ext cx="1476760" cy="1626366"/>
          </a:xfrm>
          <a:prstGeom prst="rect">
            <a:avLst/>
          </a:prstGeom>
        </p:spPr>
      </p:pic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A0723FDD-2FBE-4DF8-807C-BA8CEB10CF25}"/>
              </a:ext>
            </a:extLst>
          </p:cNvPr>
          <p:cNvSpPr/>
          <p:nvPr/>
        </p:nvSpPr>
        <p:spPr>
          <a:xfrm rot="19522965">
            <a:off x="6384891" y="1713049"/>
            <a:ext cx="939800" cy="3885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899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2209D5B-467D-42F3-8B4F-935F65311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256044"/>
            <a:ext cx="10515600" cy="1325563"/>
          </a:xfrm>
        </p:spPr>
        <p:txBody>
          <a:bodyPr/>
          <a:lstStyle/>
          <a:p>
            <a:r>
              <a:rPr lang="en-US" altLang="ko-KR" dirty="0"/>
              <a:t>Linear Regression : Hypothesis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8440D1-4388-41D4-B4FE-EA17D6128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475" y="2525436"/>
            <a:ext cx="4010025" cy="280035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6C5570B-AEC0-4042-9D45-5FE8B0CDAD54}"/>
              </a:ext>
            </a:extLst>
          </p:cNvPr>
          <p:cNvCxnSpPr/>
          <p:nvPr/>
        </p:nvCxnSpPr>
        <p:spPr>
          <a:xfrm flipH="1">
            <a:off x="5651500" y="2667000"/>
            <a:ext cx="16383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C0B8245-5603-4F2C-88A2-02769FB67343}"/>
              </a:ext>
            </a:extLst>
          </p:cNvPr>
          <p:cNvSpPr txBox="1"/>
          <p:nvPr/>
        </p:nvSpPr>
        <p:spPr>
          <a:xfrm>
            <a:off x="7289800" y="2525436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예측값들</a:t>
            </a:r>
            <a:r>
              <a:rPr lang="ko-KR" altLang="en-US" dirty="0"/>
              <a:t> </a:t>
            </a:r>
            <a:r>
              <a:rPr lang="en-US" altLang="ko-KR" dirty="0"/>
              <a:t>=&gt; H(x)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01403E7-DFB8-4D83-AAA1-D21F07A20B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257" b="53341"/>
          <a:stretch/>
        </p:blipFill>
        <p:spPr>
          <a:xfrm>
            <a:off x="6096000" y="3752394"/>
            <a:ext cx="5029200" cy="10355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4400B1-2C3E-4ADC-B327-3E5A1D065A47}"/>
              </a:ext>
            </a:extLst>
          </p:cNvPr>
          <p:cNvSpPr txBox="1"/>
          <p:nvPr/>
        </p:nvSpPr>
        <p:spPr>
          <a:xfrm>
            <a:off x="9116014" y="3518496"/>
            <a:ext cx="1611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chemeClr val="accent1"/>
                </a:solidFill>
              </a:rPr>
              <a:t>W,b</a:t>
            </a:r>
            <a:r>
              <a:rPr lang="en-US" altLang="ko-KR" sz="2400" dirty="0">
                <a:solidFill>
                  <a:schemeClr val="accent1"/>
                </a:solidFill>
              </a:rPr>
              <a:t> : </a:t>
            </a:r>
            <a:r>
              <a:rPr lang="ko-KR" altLang="en-US" sz="2400" dirty="0">
                <a:solidFill>
                  <a:schemeClr val="accent1"/>
                </a:solidFill>
              </a:rPr>
              <a:t>변수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420B8F-1598-410A-A74D-BD957A9C3F60}"/>
              </a:ext>
            </a:extLst>
          </p:cNvPr>
          <p:cNvSpPr txBox="1"/>
          <p:nvPr/>
        </p:nvSpPr>
        <p:spPr>
          <a:xfrm>
            <a:off x="6470650" y="5457794"/>
            <a:ext cx="4861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=&gt;</a:t>
            </a:r>
            <a:r>
              <a:rPr lang="ko-KR" altLang="en-US" sz="2400" dirty="0">
                <a:highlight>
                  <a:srgbClr val="FFFF00"/>
                </a:highlight>
                <a:latin typeface="나눔명조" panose="02020603020101020101" pitchFamily="18" charset="-127"/>
                <a:ea typeface="나눔명조" panose="02020603020101020101" pitchFamily="18" charset="-127"/>
              </a:rPr>
              <a:t>변수 </a:t>
            </a:r>
            <a:r>
              <a:rPr lang="en-US" altLang="ko-KR" sz="2400" dirty="0">
                <a:highlight>
                  <a:srgbClr val="FFFF00"/>
                </a:highlight>
                <a:latin typeface="나눔명조" panose="02020603020101020101" pitchFamily="18" charset="-127"/>
                <a:ea typeface="나눔명조" panose="02020603020101020101" pitchFamily="18" charset="-127"/>
              </a:rPr>
              <a:t>W, b</a:t>
            </a:r>
            <a:r>
              <a:rPr lang="ko-KR" altLang="en-US" sz="2400" dirty="0">
                <a:highlight>
                  <a:srgbClr val="FFFF00"/>
                </a:highlight>
                <a:latin typeface="나눔명조" panose="02020603020101020101" pitchFamily="18" charset="-127"/>
                <a:ea typeface="나눔명조" panose="02020603020101020101" pitchFamily="18" charset="-127"/>
              </a:rPr>
              <a:t>를 넣어서 계산한 값과 </a:t>
            </a:r>
            <a:r>
              <a:rPr lang="en-US" altLang="ko-KR" sz="2400" dirty="0">
                <a:highlight>
                  <a:srgbClr val="FFFF00"/>
                </a:highlight>
                <a:latin typeface="나눔명조" panose="02020603020101020101" pitchFamily="18" charset="-127"/>
                <a:ea typeface="나눔명조" panose="02020603020101020101" pitchFamily="18" charset="-127"/>
              </a:rPr>
              <a:t>y </a:t>
            </a:r>
            <a:r>
              <a:rPr lang="ko-KR" altLang="en-US" sz="2400" dirty="0">
                <a:highlight>
                  <a:srgbClr val="FFFF00"/>
                </a:highlight>
                <a:latin typeface="나눔명조" panose="02020603020101020101" pitchFamily="18" charset="-127"/>
                <a:ea typeface="나눔명조" panose="02020603020101020101" pitchFamily="18" charset="-127"/>
              </a:rPr>
              <a:t>의 차이를 최소화 </a:t>
            </a:r>
            <a:endParaRPr lang="en-US" altLang="ko-KR" sz="2400" dirty="0">
              <a:highlight>
                <a:srgbClr val="FFFF00"/>
              </a:highlight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2529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5145570-4237-4D75-8683-CE438B04C0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699"/>
          <a:stretch/>
        </p:blipFill>
        <p:spPr>
          <a:xfrm>
            <a:off x="660400" y="1797506"/>
            <a:ext cx="5575300" cy="1860093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8A8563E5-B636-4406-88A6-4760FF4C1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256044"/>
            <a:ext cx="10515600" cy="1325563"/>
          </a:xfrm>
        </p:spPr>
        <p:txBody>
          <a:bodyPr/>
          <a:lstStyle/>
          <a:p>
            <a:r>
              <a:rPr lang="en-US" altLang="ko-KR" dirty="0"/>
              <a:t>Linear Regression : Cost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330FF6-A6C9-4923-B0D6-2340524BC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300" y="1581607"/>
            <a:ext cx="4229100" cy="41132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47FF6D-5161-4820-AF4D-507F0C529D9F}"/>
              </a:ext>
            </a:extLst>
          </p:cNvPr>
          <p:cNvSpPr txBox="1"/>
          <p:nvPr/>
        </p:nvSpPr>
        <p:spPr>
          <a:xfrm>
            <a:off x="421623" y="4191000"/>
            <a:ext cx="6245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Cost </a:t>
            </a:r>
            <a:r>
              <a:rPr lang="ko-KR" altLang="en-US" dirty="0"/>
              <a:t>값이 최소가 나오게 하는  </a:t>
            </a:r>
            <a:r>
              <a:rPr lang="en-US" altLang="ko-KR" dirty="0"/>
              <a:t>W, b</a:t>
            </a:r>
            <a:r>
              <a:rPr lang="ko-KR" altLang="en-US" dirty="0"/>
              <a:t>값을 만들어 주는 함수</a:t>
            </a:r>
            <a:endParaRPr lang="en-US" altLang="ko-KR" dirty="0"/>
          </a:p>
          <a:p>
            <a:r>
              <a:rPr lang="en-US" altLang="ko-KR" dirty="0"/>
              <a:t>=&gt; </a:t>
            </a:r>
            <a:r>
              <a:rPr lang="en-US" altLang="ko-KR" dirty="0">
                <a:solidFill>
                  <a:srgbClr val="FF0000"/>
                </a:solidFill>
              </a:rPr>
              <a:t>Gradient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3832394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E53A420-0E04-4E0D-A71F-BAEC310A3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57337"/>
            <a:ext cx="6819900" cy="22193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012BAD8-E05E-4227-94C0-9A16B67AA619}"/>
              </a:ext>
            </a:extLst>
          </p:cNvPr>
          <p:cNvSpPr/>
          <p:nvPr/>
        </p:nvSpPr>
        <p:spPr>
          <a:xfrm>
            <a:off x="7150100" y="3429000"/>
            <a:ext cx="4762500" cy="1574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DAED035-3B33-42C7-8B93-B6FA1E4E6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256044"/>
            <a:ext cx="10515600" cy="1325563"/>
          </a:xfrm>
        </p:spPr>
        <p:txBody>
          <a:bodyPr/>
          <a:lstStyle/>
          <a:p>
            <a:r>
              <a:rPr lang="en-US" altLang="ko-KR" dirty="0"/>
              <a:t>Linear Regression : </a:t>
            </a:r>
            <a:r>
              <a:rPr lang="ko-KR" altLang="en-US" dirty="0"/>
              <a:t>정리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F7992A5-ECC6-422A-B544-2927E515E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999" y="3925378"/>
            <a:ext cx="2235201" cy="2461643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943ABF3-D374-4A9E-86F5-6D89BF781247}"/>
              </a:ext>
            </a:extLst>
          </p:cNvPr>
          <p:cNvCxnSpPr>
            <a:cxnSpLocks/>
          </p:cNvCxnSpPr>
          <p:nvPr/>
        </p:nvCxnSpPr>
        <p:spPr>
          <a:xfrm>
            <a:off x="4178299" y="2170737"/>
            <a:ext cx="520701" cy="1754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23724F2-BACC-4FE2-A23A-C894E59761E5}"/>
              </a:ext>
            </a:extLst>
          </p:cNvPr>
          <p:cNvCxnSpPr/>
          <p:nvPr/>
        </p:nvCxnSpPr>
        <p:spPr>
          <a:xfrm flipH="1">
            <a:off x="6096000" y="3276600"/>
            <a:ext cx="330200" cy="64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370E322-AF5E-4D13-91E2-8A50AF8B9E73}"/>
              </a:ext>
            </a:extLst>
          </p:cNvPr>
          <p:cNvSpPr txBox="1"/>
          <p:nvPr/>
        </p:nvSpPr>
        <p:spPr>
          <a:xfrm>
            <a:off x="7280864" y="3591996"/>
            <a:ext cx="3931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목표 </a:t>
            </a:r>
            <a:r>
              <a:rPr lang="en-US" altLang="ko-KR" sz="2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=&gt; </a:t>
            </a:r>
          </a:p>
          <a:p>
            <a:r>
              <a:rPr lang="en-US" altLang="ko-KR" sz="2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cost(</a:t>
            </a:r>
            <a:r>
              <a:rPr lang="en-US" altLang="ko-KR" sz="24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W,b</a:t>
            </a:r>
            <a:r>
              <a:rPr lang="en-US" altLang="ko-KR" sz="2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) </a:t>
            </a:r>
            <a:r>
              <a:rPr lang="ko-KR" altLang="en-US" sz="2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값을 작게 </a:t>
            </a:r>
            <a:r>
              <a:rPr lang="ko-KR" altLang="en-US" sz="24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하는것</a:t>
            </a:r>
            <a:r>
              <a:rPr lang="ko-KR" altLang="en-US" sz="2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2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!!</a:t>
            </a:r>
            <a:endParaRPr lang="ko-KR" altLang="en-US" sz="24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8739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5A6E1-D7AB-439C-926D-376D7F15E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- </a:t>
            </a:r>
            <a:r>
              <a:rPr lang="ko-KR" altLang="en-US" dirty="0"/>
              <a:t>전체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A05FB4-F40B-40EA-84AC-45AB2903070A}"/>
              </a:ext>
            </a:extLst>
          </p:cNvPr>
          <p:cNvSpPr/>
          <p:nvPr/>
        </p:nvSpPr>
        <p:spPr>
          <a:xfrm>
            <a:off x="838200" y="1410355"/>
            <a:ext cx="6096000" cy="54476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dirty="0" err="1"/>
              <a:t>import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tensorflow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tf</a:t>
            </a:r>
            <a:r>
              <a:rPr lang="ko-KR" altLang="en-US" sz="1600" dirty="0"/>
              <a:t> 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x_data</a:t>
            </a:r>
            <a:r>
              <a:rPr lang="ko-KR" altLang="en-US" sz="1600" dirty="0"/>
              <a:t> = [1,2,3,4,5]</a:t>
            </a:r>
          </a:p>
          <a:p>
            <a:r>
              <a:rPr lang="ko-KR" altLang="en-US" sz="1600" dirty="0" err="1"/>
              <a:t>y_data</a:t>
            </a:r>
            <a:r>
              <a:rPr lang="ko-KR" altLang="en-US" sz="1600" dirty="0"/>
              <a:t> = [1,2,3,4,5]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W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tf.Variable</a:t>
            </a:r>
            <a:r>
              <a:rPr lang="ko-KR" altLang="en-US" sz="1600" dirty="0"/>
              <a:t>(2.9) </a:t>
            </a:r>
          </a:p>
          <a:p>
            <a:r>
              <a:rPr lang="ko-KR" altLang="en-US" sz="1600" dirty="0" err="1"/>
              <a:t>b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tf.Variable</a:t>
            </a:r>
            <a:r>
              <a:rPr lang="ko-KR" altLang="en-US" sz="1600" dirty="0"/>
              <a:t>(0.5) 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learning_rate</a:t>
            </a:r>
            <a:r>
              <a:rPr lang="ko-KR" altLang="en-US" sz="1600" dirty="0"/>
              <a:t> = 0.01 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for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range</a:t>
            </a:r>
            <a:r>
              <a:rPr lang="ko-KR" altLang="en-US" sz="1600" dirty="0"/>
              <a:t> (100+1) :</a:t>
            </a:r>
          </a:p>
          <a:p>
            <a:r>
              <a:rPr lang="ko-KR" altLang="en-US" sz="1600" dirty="0"/>
              <a:t>    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with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tf.GradientTape</a:t>
            </a:r>
            <a:r>
              <a:rPr lang="ko-KR" altLang="en-US" sz="1600" dirty="0"/>
              <a:t>() </a:t>
            </a:r>
            <a:r>
              <a:rPr lang="ko-KR" altLang="en-US" sz="1600" dirty="0" err="1"/>
              <a:t>as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tape</a:t>
            </a:r>
            <a:r>
              <a:rPr lang="ko-KR" altLang="en-US" sz="1600" dirty="0"/>
              <a:t> : </a:t>
            </a:r>
          </a:p>
          <a:p>
            <a:r>
              <a:rPr lang="ko-KR" altLang="en-US" sz="1600" dirty="0"/>
              <a:t>        </a:t>
            </a:r>
            <a:r>
              <a:rPr lang="ko-KR" altLang="en-US" sz="1600" dirty="0" err="1"/>
              <a:t>hypothesis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W</a:t>
            </a:r>
            <a:r>
              <a:rPr lang="ko-KR" altLang="en-US" sz="1600" dirty="0"/>
              <a:t> * </a:t>
            </a:r>
            <a:r>
              <a:rPr lang="ko-KR" altLang="en-US" sz="1600" dirty="0" err="1"/>
              <a:t>x_data</a:t>
            </a:r>
            <a:r>
              <a:rPr lang="ko-KR" altLang="en-US" sz="1600" dirty="0"/>
              <a:t> +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 </a:t>
            </a:r>
          </a:p>
          <a:p>
            <a:r>
              <a:rPr lang="ko-KR" altLang="en-US" sz="1600" dirty="0"/>
              <a:t>        </a:t>
            </a:r>
            <a:r>
              <a:rPr lang="ko-KR" altLang="en-US" sz="1600" dirty="0" err="1"/>
              <a:t>cost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tf.reduce_mean</a:t>
            </a:r>
            <a:r>
              <a:rPr lang="ko-KR" altLang="en-US" sz="1600" dirty="0"/>
              <a:t>(</a:t>
            </a:r>
            <a:r>
              <a:rPr lang="ko-KR" altLang="en-US" sz="1600" dirty="0" err="1"/>
              <a:t>tf.square</a:t>
            </a:r>
            <a:r>
              <a:rPr lang="ko-KR" altLang="en-US" sz="1600" dirty="0"/>
              <a:t>(</a:t>
            </a:r>
            <a:r>
              <a:rPr lang="ko-KR" altLang="en-US" sz="1600" dirty="0" err="1"/>
              <a:t>hypothesis</a:t>
            </a:r>
            <a:r>
              <a:rPr lang="ko-KR" altLang="en-US" sz="1600" dirty="0"/>
              <a:t> - </a:t>
            </a:r>
            <a:r>
              <a:rPr lang="ko-KR" altLang="en-US" sz="1600" dirty="0" err="1"/>
              <a:t>y_data</a:t>
            </a:r>
            <a:r>
              <a:rPr lang="ko-KR" altLang="en-US" sz="1600" dirty="0"/>
              <a:t>)) 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W_grad</a:t>
            </a:r>
            <a:r>
              <a:rPr lang="ko-KR" altLang="en-US" sz="1600" dirty="0"/>
              <a:t> , </a:t>
            </a:r>
            <a:r>
              <a:rPr lang="ko-KR" altLang="en-US" sz="1600" dirty="0" err="1"/>
              <a:t>b_grad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tape.gradient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cost</a:t>
            </a:r>
            <a:r>
              <a:rPr lang="ko-KR" altLang="en-US" sz="1600" dirty="0"/>
              <a:t>,[</a:t>
            </a:r>
            <a:r>
              <a:rPr lang="ko-KR" altLang="en-US" sz="1600" dirty="0" err="1"/>
              <a:t>W,b</a:t>
            </a:r>
            <a:r>
              <a:rPr lang="ko-KR" altLang="en-US" sz="1600" dirty="0"/>
              <a:t>])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W.assign_sub</a:t>
            </a:r>
            <a:r>
              <a:rPr lang="ko-KR" altLang="en-US" sz="1600" dirty="0"/>
              <a:t>(</a:t>
            </a:r>
            <a:r>
              <a:rPr lang="ko-KR" altLang="en-US" sz="1600" dirty="0" err="1"/>
              <a:t>learning_rate</a:t>
            </a:r>
            <a:r>
              <a:rPr lang="ko-KR" altLang="en-US" sz="1600" dirty="0"/>
              <a:t> * </a:t>
            </a:r>
            <a:r>
              <a:rPr lang="ko-KR" altLang="en-US" sz="1600" dirty="0" err="1"/>
              <a:t>W_grad</a:t>
            </a:r>
            <a:r>
              <a:rPr lang="ko-KR" altLang="en-US" sz="1600" dirty="0"/>
              <a:t>)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b.assign_sub</a:t>
            </a:r>
            <a:r>
              <a:rPr lang="ko-KR" altLang="en-US" sz="1600" dirty="0"/>
              <a:t>(</a:t>
            </a:r>
            <a:r>
              <a:rPr lang="ko-KR" altLang="en-US" sz="1600" dirty="0" err="1"/>
              <a:t>learning_rate</a:t>
            </a:r>
            <a:r>
              <a:rPr lang="ko-KR" altLang="en-US" sz="1600" dirty="0"/>
              <a:t> * </a:t>
            </a:r>
            <a:r>
              <a:rPr lang="ko-KR" altLang="en-US" sz="1600" dirty="0" err="1"/>
              <a:t>b_grad</a:t>
            </a:r>
            <a:r>
              <a:rPr lang="ko-KR" altLang="en-US" sz="1600" dirty="0"/>
              <a:t>)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if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 % 10 == 0 :</a:t>
            </a:r>
          </a:p>
          <a:p>
            <a:r>
              <a:rPr lang="ko-KR" altLang="en-US" sz="1600" dirty="0"/>
              <a:t>    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("{:5}|{:10.4f} |{:10.4} |{:10.6f}".</a:t>
            </a:r>
            <a:r>
              <a:rPr lang="ko-KR" altLang="en-US" sz="1600" dirty="0" err="1"/>
              <a:t>format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i,W.numpy</a:t>
            </a:r>
            <a:r>
              <a:rPr lang="ko-KR" altLang="en-US" sz="1600" dirty="0"/>
              <a:t>(),</a:t>
            </a:r>
            <a:r>
              <a:rPr lang="ko-KR" altLang="en-US" sz="1600" dirty="0" err="1"/>
              <a:t>b.numpy</a:t>
            </a:r>
            <a:r>
              <a:rPr lang="ko-KR" altLang="en-US" sz="1600" dirty="0"/>
              <a:t>(),</a:t>
            </a:r>
            <a:r>
              <a:rPr lang="ko-KR" altLang="en-US" sz="1600" dirty="0" err="1"/>
              <a:t>cost</a:t>
            </a:r>
            <a:r>
              <a:rPr lang="ko-KR" altLang="en-US" sz="1600" dirty="0"/>
              <a:t>))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4F6E45-B4F2-4C4A-9287-ED4A18FB830F}"/>
              </a:ext>
            </a:extLst>
          </p:cNvPr>
          <p:cNvSpPr/>
          <p:nvPr/>
        </p:nvSpPr>
        <p:spPr>
          <a:xfrm>
            <a:off x="838200" y="1410355"/>
            <a:ext cx="2590800" cy="232344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920C00-068A-40B1-9CCA-8B72F252D3CE}"/>
              </a:ext>
            </a:extLst>
          </p:cNvPr>
          <p:cNvSpPr/>
          <p:nvPr/>
        </p:nvSpPr>
        <p:spPr>
          <a:xfrm>
            <a:off x="838200" y="3898573"/>
            <a:ext cx="6235700" cy="283242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050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536CC-7B65-47FA-972D-036DE1719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63525"/>
            <a:ext cx="10515600" cy="1325563"/>
          </a:xfrm>
        </p:spPr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: </a:t>
            </a:r>
            <a:r>
              <a:rPr lang="ko-KR" altLang="en-US" dirty="0"/>
              <a:t>변수 </a:t>
            </a:r>
            <a:r>
              <a:rPr lang="ko-KR" altLang="en-US" dirty="0" err="1"/>
              <a:t>선언부</a:t>
            </a:r>
            <a:r>
              <a:rPr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4346E1-A575-4788-B229-0D5943CEB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589088"/>
            <a:ext cx="4990551" cy="44688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3475F1-2047-4B91-9AC0-1C13F8E4C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700" y="1318195"/>
            <a:ext cx="2235201" cy="2461643"/>
          </a:xfrm>
          <a:prstGeom prst="rect">
            <a:avLst/>
          </a:prstGeom>
        </p:spPr>
      </p:pic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612C66DE-C0FF-479E-AFD5-FA6B724C0D48}"/>
              </a:ext>
            </a:extLst>
          </p:cNvPr>
          <p:cNvSpPr/>
          <p:nvPr/>
        </p:nvSpPr>
        <p:spPr>
          <a:xfrm>
            <a:off x="4000501" y="2914651"/>
            <a:ext cx="1955800" cy="419100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657ED86-4E9E-4CF9-B6D5-EBEE1D8B2B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257" b="53341"/>
          <a:stretch/>
        </p:blipFill>
        <p:spPr>
          <a:xfrm>
            <a:off x="4705901" y="4178072"/>
            <a:ext cx="5029200" cy="1035506"/>
          </a:xfrm>
          <a:prstGeom prst="rect">
            <a:avLst/>
          </a:prstGeom>
        </p:spPr>
      </p:pic>
      <p:sp>
        <p:nvSpPr>
          <p:cNvPr id="9" name="화살표: 왼쪽 8">
            <a:extLst>
              <a:ext uri="{FF2B5EF4-FFF2-40B4-BE49-F238E27FC236}">
                <a16:creationId xmlns:a16="http://schemas.microsoft.com/office/drawing/2014/main" id="{C879C95C-1960-4435-95C3-2D49D96DDABE}"/>
              </a:ext>
            </a:extLst>
          </p:cNvPr>
          <p:cNvSpPr/>
          <p:nvPr/>
        </p:nvSpPr>
        <p:spPr>
          <a:xfrm>
            <a:off x="3804202" y="4449764"/>
            <a:ext cx="901699" cy="419100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960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469</Words>
  <Application>Microsoft Office PowerPoint</Application>
  <PresentationFormat>와이드스크린</PresentationFormat>
  <Paragraphs>71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나눔명조</vt:lpstr>
      <vt:lpstr>맑은 고딕</vt:lpstr>
      <vt:lpstr>Arial</vt:lpstr>
      <vt:lpstr>Office 테마</vt:lpstr>
      <vt:lpstr>인공지능 발표</vt:lpstr>
      <vt:lpstr>텐서플로우의 종류</vt:lpstr>
      <vt:lpstr>Data set</vt:lpstr>
      <vt:lpstr>Linear Regression</vt:lpstr>
      <vt:lpstr>Linear Regression : Hypothesis</vt:lpstr>
      <vt:lpstr>Linear Regression : Cost</vt:lpstr>
      <vt:lpstr>Linear Regression : 정리 </vt:lpstr>
      <vt:lpstr>코드 - 전체</vt:lpstr>
      <vt:lpstr>코드 : 변수 선언부 </vt:lpstr>
      <vt:lpstr>코드 for 문-1 </vt:lpstr>
      <vt:lpstr>코드 for 문 -2 </vt:lpstr>
      <vt:lpstr>코드 for 문 -3 </vt:lpstr>
      <vt:lpstr>실행결과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발표</dc:title>
  <dc:creator>uns</dc:creator>
  <cp:lastModifiedBy>uns</cp:lastModifiedBy>
  <cp:revision>48</cp:revision>
  <dcterms:created xsi:type="dcterms:W3CDTF">2019-11-13T04:15:48Z</dcterms:created>
  <dcterms:modified xsi:type="dcterms:W3CDTF">2019-11-13T07:55:01Z</dcterms:modified>
</cp:coreProperties>
</file>