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4" r:id="rId6"/>
    <p:sldId id="265" r:id="rId7"/>
    <p:sldId id="259" r:id="rId8"/>
    <p:sldId id="266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3FD7C-380E-4FAE-A03D-0507A2AC46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03193-C81D-4E9C-8179-E908997D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9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BD6D-418C-4E24-BFA6-BE848C2D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CA4C5-A03B-4812-818F-0F05E2DDD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43B58-1FFE-4323-A988-76DD8008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1D456-AD66-4DA1-B074-59B3CAC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ED5C2-C9CA-44CD-94F3-063F4653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6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FFC9-D0F7-4E60-AB42-0A1923C2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0C8CF-E199-45FF-86DD-8A78E3AF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72BB9-F698-4B4E-823F-2373CAE1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28BA7-01CC-418D-8BC2-E64EEE9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A8BA3-E8C2-4685-9AF9-D1FBB00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8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9589C-6D8B-4621-BE34-70A458D7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10A4A-5AFF-4EAB-94EF-236447A4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B86D2-5D00-43F2-A696-2DAACA2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8E5A5-021B-451C-BD6D-5A4A15F7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DE68-8A7A-42BE-B798-927BFD3C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A7E2-8215-462A-AC6E-9F9F74C6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C2188-9A66-4D9D-AE20-3712B54D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6AF48-5F97-4F06-A4E7-359B9C70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1D05F-241A-4373-834E-EB1853EF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6AD06-248F-45D0-ABE5-43D80F56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0276-2B07-4CA9-84F9-10F4A37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2CACB-D495-44B6-A326-922B29B8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151BD-C0D2-48AB-9B39-39B76FD8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C6219-C646-4613-B5AE-7408A24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404F2-5FF0-49BF-80AC-76B95609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B1BCE-13D4-487B-AE92-E9EEDAFB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80880-B1D4-4011-BC21-C4574C568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AD43A-3B39-4F73-8348-239B71173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2F6C-3F22-4AC5-AD39-2FAA5FE5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F4653-2FD1-47C2-9677-3F55C846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06330-53CE-41B8-BCBF-6747FC8A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55CDE-E84E-4B04-B5D3-C5CA613D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E004D-1D23-4A83-83B2-F61AAAB3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B34FE-BDEE-42D6-B139-3182ABD2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E9107-9FC2-4C2B-88CC-DEDA523F1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4860C-9D62-4D69-B8A5-DFCA15DF4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05D18-1E07-4A7D-AAEB-22100F63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DEC4E-6F0B-467E-A723-11AAB1CC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157D0-B93C-4207-BD8B-C2EC6560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0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CBB88-AD4E-4F80-800C-642FFF0F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CE400-28CC-4BE5-889B-D41518B3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C2ECA-F4E7-45CB-8F70-E21C95B4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3A595-280A-4FA7-9A07-BCB5187F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6E7C99-FFBF-4737-BD8B-E6AE1B70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C5B3C-7A42-44D6-8757-9FDF9D35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13233-401E-4C6F-865A-F5BEA21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54F4-9715-4B51-8F28-17BF879A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49207-3002-4D00-A6D0-C28979D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31F7B-F2D6-4A4A-8273-CC3FCAB74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247E1-E80C-4F9E-B81E-3627F953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52BED-44F9-46C8-955E-9904BE8C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16519-3806-4BA1-B6EE-F631BFE3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4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E0B91-5206-4D21-9CC7-EC81A416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10871A-6620-45FC-92C2-8AAE343B8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A9CC3-87AD-433F-80FC-974D0D287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01A7A-5C56-4050-ADA6-F6718A09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7481-2F62-4CD5-A01B-6FFC12AD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9DC87-E329-4E18-8575-10DF4F9A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6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B7863-D46D-4FFC-A67C-C23FB35F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56A92-EE62-4DF2-9D25-C0A5A1ED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9D2B1-058A-48E2-A3CE-DC7763A7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2CB69-DFDF-4699-828D-BA2A77D8E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64D49-033E-428F-B2EB-11824438A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C75A2-A02C-4C11-A912-C7D5E9174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인공지능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1FF10-2123-4A87-8488-BAAE90419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201713842	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박지우</a:t>
            </a:r>
          </a:p>
        </p:txBody>
      </p:sp>
    </p:spTree>
    <p:extLst>
      <p:ext uri="{BB962C8B-B14F-4D97-AF65-F5344CB8AC3E}">
        <p14:creationId xmlns:p14="http://schemas.microsoft.com/office/powerpoint/2010/main" val="336327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AC32147-72A3-4B97-A312-0B098BF9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-1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6A06F-9D30-45FE-A3EE-740D03A1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2630487"/>
            <a:ext cx="3886199" cy="2638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FB063C-83BA-4112-9FF3-7576FE2CD0F5}"/>
              </a:ext>
            </a:extLst>
          </p:cNvPr>
          <p:cNvSpPr/>
          <p:nvPr/>
        </p:nvSpPr>
        <p:spPr>
          <a:xfrm>
            <a:off x="254000" y="2882448"/>
            <a:ext cx="3213100" cy="676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4EDD32-F52F-469A-997A-8F44E7781734}"/>
              </a:ext>
            </a:extLst>
          </p:cNvPr>
          <p:cNvSpPr/>
          <p:nvPr/>
        </p:nvSpPr>
        <p:spPr>
          <a:xfrm>
            <a:off x="3695699" y="2630487"/>
            <a:ext cx="85471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3200" dirty="0" err="1"/>
              <a:t>with</a:t>
            </a:r>
            <a:r>
              <a:rPr lang="ko-KR" altLang="en-US" sz="3200" dirty="0"/>
              <a:t> </a:t>
            </a:r>
            <a:r>
              <a:rPr lang="ko-KR" altLang="en-US" sz="3200" dirty="0" err="1"/>
              <a:t>tf.GradientTape</a:t>
            </a:r>
            <a:r>
              <a:rPr lang="ko-KR" altLang="en-US" sz="3200" dirty="0"/>
              <a:t>() </a:t>
            </a:r>
            <a:r>
              <a:rPr lang="ko-KR" altLang="en-US" sz="3200" dirty="0" err="1"/>
              <a:t>as</a:t>
            </a:r>
            <a:r>
              <a:rPr lang="ko-KR" altLang="en-US" sz="3200" dirty="0"/>
              <a:t> </a:t>
            </a:r>
            <a:r>
              <a:rPr lang="ko-KR" altLang="en-US" sz="3200" dirty="0" err="1"/>
              <a:t>tape</a:t>
            </a:r>
            <a:r>
              <a:rPr lang="ko-KR" altLang="en-US" sz="3200" dirty="0"/>
              <a:t> : </a:t>
            </a:r>
          </a:p>
          <a:p>
            <a:r>
              <a:rPr lang="ko-KR" altLang="en-US" sz="3200" dirty="0"/>
              <a:t>        </a:t>
            </a:r>
            <a:r>
              <a:rPr lang="ko-KR" altLang="en-US" sz="3200" dirty="0" err="1"/>
              <a:t>hypothesis</a:t>
            </a:r>
            <a:r>
              <a:rPr lang="ko-KR" altLang="en-US" sz="3200" dirty="0"/>
              <a:t> = </a:t>
            </a:r>
            <a:r>
              <a:rPr lang="ko-KR" altLang="en-US" sz="3200" dirty="0" err="1"/>
              <a:t>W</a:t>
            </a:r>
            <a:r>
              <a:rPr lang="ko-KR" altLang="en-US" sz="3200" dirty="0"/>
              <a:t> * </a:t>
            </a:r>
            <a:r>
              <a:rPr lang="ko-KR" altLang="en-US" sz="3200" dirty="0" err="1"/>
              <a:t>x_data</a:t>
            </a:r>
            <a:r>
              <a:rPr lang="ko-KR" altLang="en-US" sz="3200" dirty="0"/>
              <a:t> + </a:t>
            </a:r>
            <a:r>
              <a:rPr lang="ko-KR" altLang="en-US" sz="3200" dirty="0" err="1"/>
              <a:t>b</a:t>
            </a:r>
            <a:r>
              <a:rPr lang="ko-KR" altLang="en-US" sz="3200" dirty="0"/>
              <a:t> </a:t>
            </a:r>
          </a:p>
          <a:p>
            <a:r>
              <a:rPr lang="ko-KR" altLang="en-US" sz="3200" dirty="0"/>
              <a:t>        </a:t>
            </a:r>
            <a:r>
              <a:rPr lang="ko-KR" altLang="en-US" sz="3200" dirty="0" err="1"/>
              <a:t>cost</a:t>
            </a:r>
            <a:r>
              <a:rPr lang="ko-KR" altLang="en-US" sz="3200" dirty="0"/>
              <a:t> = </a:t>
            </a:r>
            <a:r>
              <a:rPr lang="ko-KR" altLang="en-US" sz="3200" dirty="0" err="1"/>
              <a:t>tf.reduce_mean</a:t>
            </a:r>
            <a:r>
              <a:rPr lang="ko-KR" altLang="en-US" sz="3200" dirty="0"/>
              <a:t>(</a:t>
            </a:r>
            <a:r>
              <a:rPr lang="ko-KR" altLang="en-US" sz="3200" dirty="0" err="1"/>
              <a:t>tf.square</a:t>
            </a:r>
            <a:r>
              <a:rPr lang="ko-KR" altLang="en-US" sz="3200" dirty="0"/>
              <a:t>(</a:t>
            </a:r>
            <a:r>
              <a:rPr lang="ko-KR" altLang="en-US" sz="3200" dirty="0" err="1"/>
              <a:t>hypothesis</a:t>
            </a:r>
            <a:r>
              <a:rPr lang="ko-KR" altLang="en-US" sz="3200" dirty="0"/>
              <a:t> - </a:t>
            </a:r>
            <a:r>
              <a:rPr lang="ko-KR" altLang="en-US" sz="3200" dirty="0" err="1"/>
              <a:t>y_data</a:t>
            </a:r>
            <a:r>
              <a:rPr lang="ko-KR" altLang="en-US" sz="3200" dirty="0"/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4F237-F9D1-4353-B3E5-5FFF59B38219}"/>
              </a:ext>
            </a:extLst>
          </p:cNvPr>
          <p:cNvSpPr txBox="1"/>
          <p:nvPr/>
        </p:nvSpPr>
        <p:spPr>
          <a:xfrm>
            <a:off x="3911600" y="2044700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실행된 모든 연산을 </a:t>
            </a:r>
            <a:r>
              <a:rPr lang="ko-KR" altLang="en-US" dirty="0">
                <a:solidFill>
                  <a:schemeClr val="accent1"/>
                </a:solidFill>
              </a:rPr>
              <a:t>테이프</a:t>
            </a:r>
            <a:r>
              <a:rPr lang="en-US" altLang="ko-KR" dirty="0">
                <a:solidFill>
                  <a:schemeClr val="accent1"/>
                </a:solidFill>
              </a:rPr>
              <a:t>(tape)</a:t>
            </a:r>
            <a:r>
              <a:rPr lang="ko-KR" altLang="en-US" dirty="0"/>
              <a:t>에 </a:t>
            </a:r>
            <a:r>
              <a:rPr lang="en-US" altLang="ko-KR" dirty="0"/>
              <a:t>"</a:t>
            </a:r>
            <a:r>
              <a:rPr lang="ko-KR" altLang="en-US" dirty="0"/>
              <a:t>기록</a:t>
            </a:r>
            <a:r>
              <a:rPr lang="en-US" altLang="ko-KR" dirty="0"/>
              <a:t>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585E38E-C7AA-411D-B8B1-ABE31B34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-2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81F212-8CF9-43FD-BE16-5C70E655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2630487"/>
            <a:ext cx="5029200" cy="2638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AC60AD-747C-487D-A77C-2A1A3F3C65E8}"/>
              </a:ext>
            </a:extLst>
          </p:cNvPr>
          <p:cNvSpPr/>
          <p:nvPr/>
        </p:nvSpPr>
        <p:spPr>
          <a:xfrm>
            <a:off x="254000" y="4051300"/>
            <a:ext cx="32131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4FBE3-B135-4164-A893-6E39B1859EBD}"/>
              </a:ext>
            </a:extLst>
          </p:cNvPr>
          <p:cNvSpPr txBox="1"/>
          <p:nvPr/>
        </p:nvSpPr>
        <p:spPr>
          <a:xfrm>
            <a:off x="3975100" y="35427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W_grad</a:t>
            </a:r>
            <a:r>
              <a:rPr lang="en-US" altLang="ko-KR" sz="3200" dirty="0"/>
              <a:t> , </a:t>
            </a:r>
            <a:r>
              <a:rPr lang="en-US" altLang="ko-KR" sz="3200" dirty="0" err="1"/>
              <a:t>b_grad</a:t>
            </a:r>
            <a:r>
              <a:rPr lang="en-US" altLang="ko-KR" sz="3200" dirty="0"/>
              <a:t> =</a:t>
            </a:r>
            <a:r>
              <a:rPr lang="en-US" altLang="ko-KR" sz="3200" dirty="0" err="1"/>
              <a:t>tape.gradient</a:t>
            </a:r>
            <a:r>
              <a:rPr lang="en-US" altLang="ko-KR" sz="3200" dirty="0"/>
              <a:t>(cost,[</a:t>
            </a:r>
            <a:r>
              <a:rPr lang="en-US" altLang="ko-KR" sz="3200" dirty="0" err="1"/>
              <a:t>W,b</a:t>
            </a:r>
            <a:r>
              <a:rPr lang="en-US" altLang="ko-KR" sz="3200" dirty="0"/>
              <a:t>])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34A07-79C7-41EE-9166-8CA419D44ED8}"/>
              </a:ext>
            </a:extLst>
          </p:cNvPr>
          <p:cNvSpPr txBox="1"/>
          <p:nvPr/>
        </p:nvSpPr>
        <p:spPr>
          <a:xfrm>
            <a:off x="5359400" y="1939648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테이프에 </a:t>
            </a:r>
            <a:r>
              <a:rPr lang="en-US" altLang="ko-KR" dirty="0"/>
              <a:t>"</a:t>
            </a:r>
            <a:r>
              <a:rPr lang="ko-KR" altLang="en-US" dirty="0"/>
              <a:t>기록된</a:t>
            </a:r>
            <a:r>
              <a:rPr lang="en-US" altLang="ko-KR" dirty="0"/>
              <a:t>" </a:t>
            </a:r>
            <a:r>
              <a:rPr lang="ko-KR" altLang="en-US" dirty="0"/>
              <a:t>연산의 </a:t>
            </a:r>
            <a:r>
              <a:rPr lang="ko-KR" altLang="en-US" dirty="0" err="1"/>
              <a:t>그래디언트를</a:t>
            </a:r>
            <a:r>
              <a:rPr lang="ko-KR" altLang="en-US" dirty="0"/>
              <a:t> 계산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입력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w,b</a:t>
            </a:r>
            <a:r>
              <a:rPr lang="en-US" altLang="ko-KR" dirty="0"/>
              <a:t>]</a:t>
            </a:r>
            <a:r>
              <a:rPr lang="ko-KR" altLang="en-US" dirty="0"/>
              <a:t>에 대한 </a:t>
            </a:r>
            <a:r>
              <a:rPr lang="en-US" altLang="ko-KR" dirty="0"/>
              <a:t>cost</a:t>
            </a:r>
            <a:r>
              <a:rPr lang="ko-KR" altLang="en-US" dirty="0"/>
              <a:t>의 도함수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GradientTape</a:t>
            </a:r>
            <a:r>
              <a:rPr lang="ko-KR" altLang="en-US" dirty="0"/>
              <a:t>에 포함된 리소스가 해제</a:t>
            </a:r>
          </a:p>
        </p:txBody>
      </p:sp>
    </p:spTree>
    <p:extLst>
      <p:ext uri="{BB962C8B-B14F-4D97-AF65-F5344CB8AC3E}">
        <p14:creationId xmlns:p14="http://schemas.microsoft.com/office/powerpoint/2010/main" val="378498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15D0EDD-7115-43C7-8E72-D49BD9D7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-3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923131-F7B1-4701-9025-5E3F4837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2630487"/>
            <a:ext cx="5029200" cy="2638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F59296-DEC0-4ED5-8459-CF55C9A5D88B}"/>
              </a:ext>
            </a:extLst>
          </p:cNvPr>
          <p:cNvSpPr/>
          <p:nvPr/>
        </p:nvSpPr>
        <p:spPr>
          <a:xfrm>
            <a:off x="228600" y="4508501"/>
            <a:ext cx="321310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6BF5D-72E0-4E64-B4D5-D2445BDD3C82}"/>
              </a:ext>
            </a:extLst>
          </p:cNvPr>
          <p:cNvSpPr txBox="1"/>
          <p:nvPr/>
        </p:nvSpPr>
        <p:spPr>
          <a:xfrm>
            <a:off x="4254500" y="2048807"/>
            <a:ext cx="73340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000" dirty="0"/>
          </a:p>
          <a:p>
            <a:r>
              <a:rPr lang="en-US" altLang="ko-KR" sz="4000" dirty="0"/>
              <a:t> </a:t>
            </a:r>
            <a:r>
              <a:rPr lang="en-US" altLang="ko-KR" sz="3200" dirty="0" err="1"/>
              <a:t>W.assign_sub</a:t>
            </a:r>
            <a:r>
              <a:rPr lang="en-US" altLang="ko-KR" sz="3200" dirty="0"/>
              <a:t>(</a:t>
            </a:r>
            <a:r>
              <a:rPr lang="en-US" altLang="ko-KR" sz="3200" dirty="0" err="1"/>
              <a:t>learning_rate</a:t>
            </a:r>
            <a:r>
              <a:rPr lang="en-US" altLang="ko-KR" sz="3200" dirty="0"/>
              <a:t> * </a:t>
            </a:r>
            <a:r>
              <a:rPr lang="en-US" altLang="ko-KR" sz="3200" dirty="0" err="1"/>
              <a:t>W_grad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err="1"/>
              <a:t>b.assign_sub</a:t>
            </a:r>
            <a:r>
              <a:rPr lang="en-US" altLang="ko-KR" sz="3200" dirty="0"/>
              <a:t>(</a:t>
            </a:r>
            <a:r>
              <a:rPr lang="en-US" altLang="ko-KR" sz="3200" dirty="0" err="1"/>
              <a:t>learning_rate</a:t>
            </a:r>
            <a:r>
              <a:rPr lang="en-US" altLang="ko-KR" sz="3200" dirty="0"/>
              <a:t> * </a:t>
            </a:r>
            <a:r>
              <a:rPr lang="en-US" altLang="ko-KR" sz="3200" dirty="0" err="1"/>
              <a:t>b_grad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8DE2C-66DA-474F-A01D-DAC9F2598CE2}"/>
              </a:ext>
            </a:extLst>
          </p:cNvPr>
          <p:cNvSpPr txBox="1"/>
          <p:nvPr/>
        </p:nvSpPr>
        <p:spPr>
          <a:xfrm>
            <a:off x="5495865" y="244582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값을 감소시키는 함수</a:t>
            </a:r>
          </a:p>
        </p:txBody>
      </p:sp>
    </p:spTree>
    <p:extLst>
      <p:ext uri="{BB962C8B-B14F-4D97-AF65-F5344CB8AC3E}">
        <p14:creationId xmlns:p14="http://schemas.microsoft.com/office/powerpoint/2010/main" val="14713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B892-9BB0-45B3-A796-66822ACE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텐서플로우의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3A7EC-3FB6-4A31-B314-8DD724AC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=&gt;</a:t>
            </a:r>
            <a:r>
              <a:rPr lang="en-US" altLang="ko-KR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Supervised learning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training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set, label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 주어짐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ex)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스팸 필터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성적 예상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이번 강의에서 다룰 것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(1) regression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(2) binary classification 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분류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 -&gt;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시험 통과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미통과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(3) multi-label classification 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분류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 -&gt;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학점 매기기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=&gt;</a:t>
            </a:r>
            <a:r>
              <a:rPr lang="en-US" altLang="ko-KR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Unsupervised learning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스스로학습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주어진 데이터 없음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6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6C96-AC32-41F9-9A7C-A5380F9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62CF2-6F00-4D21-9BF7-AAECF82F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687637"/>
            <a:ext cx="2914650" cy="3209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2B889-275B-4835-814E-24C69CC90EC3}"/>
              </a:ext>
            </a:extLst>
          </p:cNvPr>
          <p:cNvSpPr txBox="1"/>
          <p:nvPr/>
        </p:nvSpPr>
        <p:spPr>
          <a:xfrm>
            <a:off x="1583766" y="174670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Feature</a:t>
            </a:r>
          </a:p>
          <a:p>
            <a:r>
              <a:rPr lang="ko-KR" altLang="en-US" dirty="0"/>
              <a:t>예측을 위한 </a:t>
            </a:r>
            <a:endParaRPr lang="en-US" altLang="ko-KR" dirty="0"/>
          </a:p>
          <a:p>
            <a:r>
              <a:rPr lang="ko-KR" altLang="en-US" dirty="0"/>
              <a:t>기본 자료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B86CA-A88C-45F4-90C6-04905EAFB7AF}"/>
              </a:ext>
            </a:extLst>
          </p:cNvPr>
          <p:cNvSpPr txBox="1"/>
          <p:nvPr/>
        </p:nvSpPr>
        <p:spPr>
          <a:xfrm>
            <a:off x="3086100" y="172910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Label</a:t>
            </a:r>
          </a:p>
          <a:p>
            <a:r>
              <a:rPr lang="ko-KR" altLang="en-US" dirty="0"/>
              <a:t>예측해야 하는 </a:t>
            </a:r>
            <a:endParaRPr lang="en-US" altLang="ko-KR" dirty="0"/>
          </a:p>
          <a:p>
            <a:r>
              <a:rPr lang="ko-KR" altLang="en-US" dirty="0"/>
              <a:t>값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5256FEFD-B76D-4437-8E9E-DDD914116756}"/>
              </a:ext>
            </a:extLst>
          </p:cNvPr>
          <p:cNvSpPr/>
          <p:nvPr/>
        </p:nvSpPr>
        <p:spPr>
          <a:xfrm>
            <a:off x="5207000" y="3848099"/>
            <a:ext cx="2019300" cy="889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학습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B09514-6D51-473F-86D6-0A260D986032}"/>
              </a:ext>
            </a:extLst>
          </p:cNvPr>
          <p:cNvSpPr/>
          <p:nvPr/>
        </p:nvSpPr>
        <p:spPr>
          <a:xfrm>
            <a:off x="7747000" y="3187700"/>
            <a:ext cx="3606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Regression </a:t>
            </a:r>
            <a:r>
              <a:rPr lang="ko-KR" altLang="en-US">
                <a:solidFill>
                  <a:schemeClr val="bg1"/>
                </a:solidFill>
              </a:rPr>
              <a:t>모델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EB579-659C-4AEE-8053-F0A0E2B5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56044"/>
            <a:ext cx="10515600" cy="1325563"/>
          </a:xfrm>
        </p:spPr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E31C58-9B0D-46F0-8997-BD1ED5A4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10" y="2525436"/>
            <a:ext cx="40100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5F1FA4-2D8C-4B94-9377-DBE5B25E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91" y="2705100"/>
            <a:ext cx="1628775" cy="466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4E9127-769C-498C-BE81-F649A87F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991" y="146058"/>
            <a:ext cx="1476760" cy="1626366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A0723FDD-2FBE-4DF8-807C-BA8CEB10CF25}"/>
              </a:ext>
            </a:extLst>
          </p:cNvPr>
          <p:cNvSpPr/>
          <p:nvPr/>
        </p:nvSpPr>
        <p:spPr>
          <a:xfrm rot="19522965">
            <a:off x="6384891" y="1713049"/>
            <a:ext cx="939800" cy="388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9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2209D5B-467D-42F3-8B4F-935F6531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56044"/>
            <a:ext cx="10515600" cy="1325563"/>
          </a:xfrm>
        </p:spPr>
        <p:txBody>
          <a:bodyPr/>
          <a:lstStyle/>
          <a:p>
            <a:r>
              <a:rPr lang="en-US" altLang="ko-KR" dirty="0"/>
              <a:t>Linear Regression : Hypothesis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440D1-4388-41D4-B4FE-EA17D612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5" y="2525436"/>
            <a:ext cx="4010025" cy="28003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C5570B-AEC0-4042-9D45-5FE8B0CDAD54}"/>
              </a:ext>
            </a:extLst>
          </p:cNvPr>
          <p:cNvCxnSpPr/>
          <p:nvPr/>
        </p:nvCxnSpPr>
        <p:spPr>
          <a:xfrm flipH="1">
            <a:off x="5651500" y="2667000"/>
            <a:ext cx="1638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0B8245-5603-4F2C-88A2-02769FB67343}"/>
              </a:ext>
            </a:extLst>
          </p:cNvPr>
          <p:cNvSpPr txBox="1"/>
          <p:nvPr/>
        </p:nvSpPr>
        <p:spPr>
          <a:xfrm>
            <a:off x="7289800" y="252543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예측값들</a:t>
            </a:r>
            <a:r>
              <a:rPr lang="ko-KR" altLang="en-US" dirty="0"/>
              <a:t> </a:t>
            </a:r>
            <a:r>
              <a:rPr lang="en-US" altLang="ko-KR" dirty="0"/>
              <a:t>=&gt; H(x)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1403E7-DFB8-4D83-AAA1-D21F07A20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57" b="53341"/>
          <a:stretch/>
        </p:blipFill>
        <p:spPr>
          <a:xfrm>
            <a:off x="6096000" y="3752394"/>
            <a:ext cx="5029200" cy="1035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400B1-2C3E-4ADC-B327-3E5A1D065A47}"/>
              </a:ext>
            </a:extLst>
          </p:cNvPr>
          <p:cNvSpPr txBox="1"/>
          <p:nvPr/>
        </p:nvSpPr>
        <p:spPr>
          <a:xfrm>
            <a:off x="9116014" y="3518496"/>
            <a:ext cx="167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accent1"/>
                </a:solidFill>
              </a:rPr>
              <a:t>W,,b</a:t>
            </a:r>
            <a:r>
              <a:rPr lang="en-US" altLang="ko-KR" sz="2400" dirty="0">
                <a:solidFill>
                  <a:schemeClr val="accent1"/>
                </a:solidFill>
              </a:rPr>
              <a:t> : </a:t>
            </a:r>
            <a:r>
              <a:rPr lang="ko-KR" altLang="en-US" sz="2400" dirty="0">
                <a:solidFill>
                  <a:schemeClr val="accent1"/>
                </a:solidFill>
              </a:rPr>
              <a:t>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20B8F-1598-410A-A74D-BD957A9C3F60}"/>
              </a:ext>
            </a:extLst>
          </p:cNvPr>
          <p:cNvSpPr txBox="1"/>
          <p:nvPr/>
        </p:nvSpPr>
        <p:spPr>
          <a:xfrm>
            <a:off x="6470650" y="5457794"/>
            <a:ext cx="486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=&gt;</a:t>
            </a:r>
            <a:r>
              <a:rPr lang="ko-KR" altLang="en-US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변수 </a:t>
            </a:r>
            <a:r>
              <a:rPr lang="en-US" altLang="ko-KR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W, b</a:t>
            </a:r>
            <a:r>
              <a:rPr lang="ko-KR" altLang="en-US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를 넣어서 계산한 값과 </a:t>
            </a:r>
            <a:r>
              <a:rPr lang="en-US" altLang="ko-KR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y </a:t>
            </a:r>
            <a:r>
              <a:rPr lang="ko-KR" altLang="en-US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의 차이를 최소화 </a:t>
            </a:r>
            <a:endParaRPr lang="en-US" altLang="ko-KR" sz="2400" dirty="0">
              <a:highlight>
                <a:srgbClr val="FFFF00"/>
              </a:highlight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5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145570-4237-4D75-8683-CE438B04C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99"/>
          <a:stretch/>
        </p:blipFill>
        <p:spPr>
          <a:xfrm>
            <a:off x="660400" y="1797506"/>
            <a:ext cx="5575300" cy="186009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A8563E5-B636-4406-88A6-4760FF4C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56044"/>
            <a:ext cx="10515600" cy="1325563"/>
          </a:xfrm>
        </p:spPr>
        <p:txBody>
          <a:bodyPr/>
          <a:lstStyle/>
          <a:p>
            <a:r>
              <a:rPr lang="en-US" altLang="ko-KR" dirty="0"/>
              <a:t>Linear Regression : Cost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330FF6-A6C9-4923-B0D6-2340524B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0" y="1581607"/>
            <a:ext cx="4229100" cy="4113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7FF6D-5161-4820-AF4D-507F0C529D9F}"/>
              </a:ext>
            </a:extLst>
          </p:cNvPr>
          <p:cNvSpPr txBox="1"/>
          <p:nvPr/>
        </p:nvSpPr>
        <p:spPr>
          <a:xfrm>
            <a:off x="421623" y="4191000"/>
            <a:ext cx="624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Cost </a:t>
            </a:r>
            <a:r>
              <a:rPr lang="ko-KR" altLang="en-US" dirty="0"/>
              <a:t>값이 최소가 나오게 하는  </a:t>
            </a:r>
            <a:r>
              <a:rPr lang="en-US" altLang="ko-KR" dirty="0"/>
              <a:t>W, b</a:t>
            </a:r>
            <a:r>
              <a:rPr lang="ko-KR" altLang="en-US" dirty="0"/>
              <a:t>값을 만들어 주는 함수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en-US" altLang="ko-KR" dirty="0">
                <a:solidFill>
                  <a:srgbClr val="FF0000"/>
                </a:solidFill>
              </a:rPr>
              <a:t>Gradient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8323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53A420-0E04-4E0D-A71F-BAEC310A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7337"/>
            <a:ext cx="6819900" cy="2219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2BAD8-E05E-4227-94C0-9A16B67AA619}"/>
              </a:ext>
            </a:extLst>
          </p:cNvPr>
          <p:cNvSpPr/>
          <p:nvPr/>
        </p:nvSpPr>
        <p:spPr>
          <a:xfrm>
            <a:off x="7150100" y="3429000"/>
            <a:ext cx="4762500" cy="157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DAED035-3B33-42C7-8B93-B6FA1E4E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56044"/>
            <a:ext cx="10515600" cy="1325563"/>
          </a:xfrm>
        </p:spPr>
        <p:txBody>
          <a:bodyPr/>
          <a:lstStyle/>
          <a:p>
            <a:r>
              <a:rPr lang="en-US" altLang="ko-KR" dirty="0"/>
              <a:t>Linear Regression : </a:t>
            </a:r>
            <a:r>
              <a:rPr lang="ko-KR" altLang="en-US" dirty="0"/>
              <a:t>정리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7992A5-ECC6-422A-B544-2927E515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925378"/>
            <a:ext cx="2235201" cy="24616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43ABF3-D374-4A9E-86F5-6D89BF781247}"/>
              </a:ext>
            </a:extLst>
          </p:cNvPr>
          <p:cNvCxnSpPr>
            <a:cxnSpLocks/>
          </p:cNvCxnSpPr>
          <p:nvPr/>
        </p:nvCxnSpPr>
        <p:spPr>
          <a:xfrm>
            <a:off x="4178299" y="2170737"/>
            <a:ext cx="520701" cy="175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3724F2-BACC-4FE2-A23A-C894E59761E5}"/>
              </a:ext>
            </a:extLst>
          </p:cNvPr>
          <p:cNvCxnSpPr/>
          <p:nvPr/>
        </p:nvCxnSpPr>
        <p:spPr>
          <a:xfrm flipH="1">
            <a:off x="6096000" y="3276600"/>
            <a:ext cx="330200" cy="64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908330-B11C-402C-9539-CBB4B070CB51}"/>
              </a:ext>
            </a:extLst>
          </p:cNvPr>
          <p:cNvSpPr txBox="1"/>
          <p:nvPr/>
        </p:nvSpPr>
        <p:spPr>
          <a:xfrm>
            <a:off x="6441371" y="1645339"/>
            <a:ext cx="161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</a:rPr>
              <a:t>W,</a:t>
            </a:r>
            <a:r>
              <a:rPr lang="en-US" altLang="ko-KR" sz="2400" dirty="0" err="1">
                <a:solidFill>
                  <a:schemeClr val="accent1"/>
                </a:solidFill>
              </a:rPr>
              <a:t>b</a:t>
            </a:r>
            <a:r>
              <a:rPr lang="en-US" altLang="ko-KR" sz="2400" dirty="0">
                <a:solidFill>
                  <a:schemeClr val="accent1"/>
                </a:solidFill>
              </a:rPr>
              <a:t> : </a:t>
            </a:r>
            <a:r>
              <a:rPr lang="ko-KR" altLang="en-US" sz="2400" dirty="0">
                <a:solidFill>
                  <a:schemeClr val="accent1"/>
                </a:solidFill>
              </a:rPr>
              <a:t>변수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0E322-AF5E-4D13-91E2-8A50AF8B9E73}"/>
              </a:ext>
            </a:extLst>
          </p:cNvPr>
          <p:cNvSpPr txBox="1"/>
          <p:nvPr/>
        </p:nvSpPr>
        <p:spPr>
          <a:xfrm>
            <a:off x="7280864" y="3591996"/>
            <a:ext cx="393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목표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=&gt; </a:t>
            </a:r>
          </a:p>
          <a:p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cost(</a:t>
            </a:r>
            <a:r>
              <a:rPr lang="en-US" altLang="ko-KR" sz="24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W,b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값을 작게 </a:t>
            </a:r>
            <a:r>
              <a:rPr lang="ko-KR" altLang="en-US" sz="24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하는것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!!</a:t>
            </a:r>
            <a:endParaRPr lang="ko-KR" altLang="en-US" sz="2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3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5A6E1-D7AB-439C-926D-376D7F1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- </a:t>
            </a:r>
            <a:r>
              <a:rPr lang="ko-KR" altLang="en-US" dirty="0"/>
              <a:t>전체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A05FB4-F40B-40EA-84AC-45AB2903070A}"/>
              </a:ext>
            </a:extLst>
          </p:cNvPr>
          <p:cNvSpPr/>
          <p:nvPr/>
        </p:nvSpPr>
        <p:spPr>
          <a:xfrm>
            <a:off x="838200" y="1410355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tensorflow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tf</a:t>
            </a:r>
            <a:r>
              <a:rPr lang="ko-KR" altLang="en-US" sz="1600" dirty="0"/>
              <a:t> 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x_data</a:t>
            </a:r>
            <a:r>
              <a:rPr lang="ko-KR" altLang="en-US" sz="1600" dirty="0"/>
              <a:t> = [1,2,3,4,5]</a:t>
            </a:r>
          </a:p>
          <a:p>
            <a:r>
              <a:rPr lang="ko-KR" altLang="en-US" sz="1600" dirty="0" err="1"/>
              <a:t>y_data</a:t>
            </a:r>
            <a:r>
              <a:rPr lang="ko-KR" altLang="en-US" sz="1600" dirty="0"/>
              <a:t> = [1,2,3,4,5]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W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tf.Variable</a:t>
            </a:r>
            <a:r>
              <a:rPr lang="ko-KR" altLang="en-US" sz="1600" dirty="0"/>
              <a:t>(2.9) 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tf.Variable</a:t>
            </a:r>
            <a:r>
              <a:rPr lang="ko-KR" altLang="en-US" sz="1600" dirty="0"/>
              <a:t>(0.5) 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learning_rate</a:t>
            </a:r>
            <a:r>
              <a:rPr lang="ko-KR" altLang="en-US" sz="1600" dirty="0"/>
              <a:t> = 0.01 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(100+1) :</a:t>
            </a:r>
          </a:p>
          <a:p>
            <a:r>
              <a:rPr lang="ko-KR" altLang="en-US" sz="1600" dirty="0"/>
              <a:t>    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tf.GradientTape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tape</a:t>
            </a:r>
            <a:r>
              <a:rPr lang="ko-KR" altLang="en-US" sz="1600" dirty="0"/>
              <a:t> : 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hypothesis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W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x_data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cost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tf.reduce_mean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tf.square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hypothesis</a:t>
            </a:r>
            <a:r>
              <a:rPr lang="ko-KR" altLang="en-US" sz="1600" dirty="0"/>
              <a:t> - </a:t>
            </a:r>
            <a:r>
              <a:rPr lang="ko-KR" altLang="en-US" sz="1600" dirty="0" err="1"/>
              <a:t>y_data</a:t>
            </a:r>
            <a:r>
              <a:rPr lang="ko-KR" altLang="en-US" sz="1600" dirty="0"/>
              <a:t>)) 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W_grad</a:t>
            </a:r>
            <a:r>
              <a:rPr lang="ko-KR" altLang="en-US" sz="1600" dirty="0"/>
              <a:t> , </a:t>
            </a:r>
            <a:r>
              <a:rPr lang="ko-KR" altLang="en-US" sz="1600" dirty="0" err="1"/>
              <a:t>b_grad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tape.gradient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cost</a:t>
            </a:r>
            <a:r>
              <a:rPr lang="ko-KR" altLang="en-US" sz="1600" dirty="0"/>
              <a:t>,[</a:t>
            </a:r>
            <a:r>
              <a:rPr lang="ko-KR" altLang="en-US" sz="1600" dirty="0" err="1"/>
              <a:t>W,b</a:t>
            </a:r>
            <a:r>
              <a:rPr lang="ko-KR" altLang="en-US" sz="1600" dirty="0"/>
              <a:t>])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W.assign_sub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learning_rate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W_grad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b.assign_sub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learning_rate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b_grad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% 10 == 0 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("{:5}|{:10.4f} |{:10.4} |{:10.6f}".</a:t>
            </a:r>
            <a:r>
              <a:rPr lang="ko-KR" altLang="en-US" sz="1600" dirty="0" err="1"/>
              <a:t>format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i,W.numpy</a:t>
            </a:r>
            <a:r>
              <a:rPr lang="ko-KR" altLang="en-US" sz="1600" dirty="0"/>
              <a:t>(),</a:t>
            </a:r>
            <a:r>
              <a:rPr lang="ko-KR" altLang="en-US" sz="1600" dirty="0" err="1"/>
              <a:t>b.numpy</a:t>
            </a:r>
            <a:r>
              <a:rPr lang="ko-KR" altLang="en-US" sz="1600" dirty="0"/>
              <a:t>(),</a:t>
            </a:r>
            <a:r>
              <a:rPr lang="ko-KR" altLang="en-US" sz="1600" dirty="0" err="1"/>
              <a:t>cost</a:t>
            </a:r>
            <a:r>
              <a:rPr lang="ko-KR" altLang="en-US" sz="1600" dirty="0"/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4F6E45-B4F2-4C4A-9287-ED4A18FB830F}"/>
              </a:ext>
            </a:extLst>
          </p:cNvPr>
          <p:cNvSpPr/>
          <p:nvPr/>
        </p:nvSpPr>
        <p:spPr>
          <a:xfrm>
            <a:off x="838200" y="1410355"/>
            <a:ext cx="2590800" cy="23234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20C00-068A-40B1-9CCA-8B72F252D3CE}"/>
              </a:ext>
            </a:extLst>
          </p:cNvPr>
          <p:cNvSpPr/>
          <p:nvPr/>
        </p:nvSpPr>
        <p:spPr>
          <a:xfrm>
            <a:off x="838200" y="3898573"/>
            <a:ext cx="6235700" cy="28324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536CC-7B65-47FA-972D-036DE171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635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ko-KR" altLang="en-US" dirty="0" err="1"/>
              <a:t>선언부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346E1-A575-4788-B229-0D5943CE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89088"/>
            <a:ext cx="4990551" cy="4468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3475F1-2047-4B91-9AC0-1C13F8E4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1318195"/>
            <a:ext cx="2235201" cy="2461643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12C66DE-C0FF-479E-AFD5-FA6B724C0D48}"/>
              </a:ext>
            </a:extLst>
          </p:cNvPr>
          <p:cNvSpPr/>
          <p:nvPr/>
        </p:nvSpPr>
        <p:spPr>
          <a:xfrm>
            <a:off x="4000501" y="2914651"/>
            <a:ext cx="1955800" cy="4191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57ED86-4E9E-4CF9-B6D5-EBEE1D8B2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257" b="53341"/>
          <a:stretch/>
        </p:blipFill>
        <p:spPr>
          <a:xfrm>
            <a:off x="4705901" y="4178072"/>
            <a:ext cx="5029200" cy="1035506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C879C95C-1960-4435-95C3-2D49D96DDABE}"/>
              </a:ext>
            </a:extLst>
          </p:cNvPr>
          <p:cNvSpPr/>
          <p:nvPr/>
        </p:nvSpPr>
        <p:spPr>
          <a:xfrm>
            <a:off x="3804202" y="4449764"/>
            <a:ext cx="901699" cy="4191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6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470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나눔명조</vt:lpstr>
      <vt:lpstr>맑은 고딕</vt:lpstr>
      <vt:lpstr>Arial</vt:lpstr>
      <vt:lpstr>Office 테마</vt:lpstr>
      <vt:lpstr>인공지능 발표</vt:lpstr>
      <vt:lpstr>텐서플로우의 종류</vt:lpstr>
      <vt:lpstr>Data set</vt:lpstr>
      <vt:lpstr>Linear Regression</vt:lpstr>
      <vt:lpstr>Linear Regression : Hypothesis</vt:lpstr>
      <vt:lpstr>Linear Regression : Cost</vt:lpstr>
      <vt:lpstr>Linear Regression : 정리 </vt:lpstr>
      <vt:lpstr>코드 - 전체</vt:lpstr>
      <vt:lpstr>코드 : 변수 선언부 </vt:lpstr>
      <vt:lpstr>코드 for 문-1 </vt:lpstr>
      <vt:lpstr>코드 for 문 -2 </vt:lpstr>
      <vt:lpstr>코드 for 문 -3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발표</dc:title>
  <dc:creator>uns</dc:creator>
  <cp:lastModifiedBy>uns</cp:lastModifiedBy>
  <cp:revision>43</cp:revision>
  <dcterms:created xsi:type="dcterms:W3CDTF">2019-11-13T04:15:48Z</dcterms:created>
  <dcterms:modified xsi:type="dcterms:W3CDTF">2019-11-13T07:43:06Z</dcterms:modified>
</cp:coreProperties>
</file>