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79" r:id="rId3"/>
    <p:sldId id="257" r:id="rId4"/>
    <p:sldId id="280" r:id="rId5"/>
    <p:sldId id="278" r:id="rId6"/>
    <p:sldId id="258" r:id="rId7"/>
    <p:sldId id="277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4" r:id="rId21"/>
    <p:sldId id="271" r:id="rId22"/>
    <p:sldId id="272" r:id="rId23"/>
    <p:sldId id="273" r:id="rId24"/>
    <p:sldId id="275" r:id="rId25"/>
    <p:sldId id="276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6238" autoAdjust="0"/>
  </p:normalViewPr>
  <p:slideViewPr>
    <p:cSldViewPr snapToGrid="0">
      <p:cViewPr varScale="1">
        <p:scale>
          <a:sx n="110" d="100"/>
          <a:sy n="110" d="100"/>
        </p:scale>
        <p:origin x="42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53696F-9376-48C5-A7D7-3D3DAB3F23DF}" type="datetimeFigureOut">
              <a:rPr lang="zh-CN" altLang="en-US" smtClean="0"/>
              <a:t>2025/6/6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CF1A07-75D3-4290-9A81-32DB43D213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78820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CF1A07-75D3-4290-9A81-32DB43D2135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0773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2139EE-4A81-0930-34DD-BAC6E40D48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F9485CA-7D53-DEC6-3AE7-C70688AA2C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4BCFE3-169D-57BA-2986-A36C18DA3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4A777-5562-47FA-9748-0A74E210B6A4}" type="datetimeFigureOut">
              <a:rPr lang="zh-CN" altLang="en-US" smtClean="0"/>
              <a:t>2025/6/6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F3602E-2040-5A92-5B38-47F813769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2570A0-5D28-21B6-C30C-E4DAA6DD8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CD47F-2480-4D21-A7B9-D358524650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1922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FA4AEE-4467-68DE-F174-2CABCA23D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688D64B-98A1-0572-9B89-BF38177A2A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1C91F1-D36D-5423-4319-48BF8B7D2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4A777-5562-47FA-9748-0A74E210B6A4}" type="datetimeFigureOut">
              <a:rPr lang="zh-CN" altLang="en-US" smtClean="0"/>
              <a:t>2025/6/6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AF8896-9BEB-D0CE-BD9C-178ED868A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3E70E3-0D5A-4116-93C4-4AD8AA495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CD47F-2480-4D21-A7B9-D358524650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4795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D85DB10-0D6A-F1C3-0E8C-17F4F0AFA4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9C15F99-14C8-A1B0-65C9-7E271A626D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C31072-A6BA-76D9-70AB-F0D0F9DB5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4A777-5562-47FA-9748-0A74E210B6A4}" type="datetimeFigureOut">
              <a:rPr lang="zh-CN" altLang="en-US" smtClean="0"/>
              <a:t>2025/6/6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C05372-B93F-87B3-3356-5CFE4C1A3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B26388-3491-9A88-AEA2-09171DE6C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CD47F-2480-4D21-A7B9-D358524650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722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71F4A2-5F60-D8A6-6791-EE7308313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AB3EE8-0D0A-2D28-C156-F3FA3B2608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ECF0D0-C1A5-BAF4-FCF1-0ECC2E1AA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4A777-5562-47FA-9748-0A74E210B6A4}" type="datetimeFigureOut">
              <a:rPr lang="zh-CN" altLang="en-US" smtClean="0"/>
              <a:t>2025/6/6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500ADC-481A-C4BB-5B8A-B10C2D694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3F7893-CB61-DF3A-ACF1-3CF4C3EEF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CD47F-2480-4D21-A7B9-D358524650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2654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3222A8-1064-F4E8-834B-5D1FC19EC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B2A3952-6889-2E2F-B140-CA70588A3C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40CA5C-FACE-957E-06FD-6090C10F5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4A777-5562-47FA-9748-0A74E210B6A4}" type="datetimeFigureOut">
              <a:rPr lang="zh-CN" altLang="en-US" smtClean="0"/>
              <a:t>2025/6/6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78B3E8-105E-9A6A-3A82-89515ABC7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C51D61-1374-F10D-AF10-F0D7A12D0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CD47F-2480-4D21-A7B9-D358524650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783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39790C-E25C-0054-2B3D-24E7D9DBE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10C932-54E3-96A9-359F-154AC7FADB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DFEB781-82C8-2243-C9F4-79499727CE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8793167-F6E8-462F-C3CE-594CCD61A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4A777-5562-47FA-9748-0A74E210B6A4}" type="datetimeFigureOut">
              <a:rPr lang="zh-CN" altLang="en-US" smtClean="0"/>
              <a:t>2025/6/6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E792CBF-A432-1C96-AB15-2598DA23E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4DEBC5D-0886-0875-8655-073BDD57F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CD47F-2480-4D21-A7B9-D358524650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1852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D7ABF2-F725-A601-45DE-C7F5F2BD2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17E51B7-9C15-A7BD-4DEA-391185E114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BF032AB-FF11-84CD-DCCF-2549E4DE05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79DACC2-E3DD-3790-60A0-EE4387320A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F500658-FA4A-1E68-8F06-BD1E26E3CE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4405209-672C-AD5E-941E-38E772213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4A777-5562-47FA-9748-0A74E210B6A4}" type="datetimeFigureOut">
              <a:rPr lang="zh-CN" altLang="en-US" smtClean="0"/>
              <a:t>2025/6/6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8A77D51-BE4D-4B0C-FEB7-3268391E4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77CBC8C-2374-71BE-3A4C-E9491BAA2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CD47F-2480-4D21-A7B9-D358524650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8276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C62402-EC6C-9A48-370E-46190D641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7AC02DF-CAA1-B4F7-507D-1D3DF7CF4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4A777-5562-47FA-9748-0A74E210B6A4}" type="datetimeFigureOut">
              <a:rPr lang="zh-CN" altLang="en-US" smtClean="0"/>
              <a:t>2025/6/6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25F32FA-6A50-D731-71A8-F47FFB478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80D1BC1-5CA4-C5C5-1427-8583CB963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CD47F-2480-4D21-A7B9-D358524650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4992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AB76510-B39A-1327-4CDE-EAF298CEA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4A777-5562-47FA-9748-0A74E210B6A4}" type="datetimeFigureOut">
              <a:rPr lang="zh-CN" altLang="en-US" smtClean="0"/>
              <a:t>2025/6/6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6AC0828-7410-65CD-9827-852F171F8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BC1DADD-D466-7B91-2008-70FD66B34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CD47F-2480-4D21-A7B9-D358524650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5312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AEB837-C0DF-7101-43BC-D1FE63B65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2E9E13-0450-6D22-BCBC-D0693C4A81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AEA5B15-D719-8B74-982D-F54423A9DE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E66A7A1-1D5F-FCBB-8B56-FBD0884D8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4A777-5562-47FA-9748-0A74E210B6A4}" type="datetimeFigureOut">
              <a:rPr lang="zh-CN" altLang="en-US" smtClean="0"/>
              <a:t>2025/6/6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69830A4-639D-E1B8-33ED-0B830FC38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7E83CE5-E7E2-C29C-C4FC-F6DFBAA14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CD47F-2480-4D21-A7B9-D358524650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689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0EFAD5-11C2-C6AA-296E-D5933B6BE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EBD84B0-D87C-A0CD-264C-1592BFDDC7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2C8A441-77AE-01E0-73F2-CAE13E50AF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866FA59-5F35-5477-258A-B1A565985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4A777-5562-47FA-9748-0A74E210B6A4}" type="datetimeFigureOut">
              <a:rPr lang="zh-CN" altLang="en-US" smtClean="0"/>
              <a:t>2025/6/6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786B5D3-19C7-A39B-754E-F19579369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43CABCB-B452-49B6-B520-5D0B83CC2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CD47F-2480-4D21-A7B9-D358524650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8177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5D763EF-C3EB-851C-222A-397A8BEC3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F10346A-207B-2444-C0D8-8A60A4E585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13BF88-5A2E-BB05-72A4-7AA0C3C9D9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494A777-5562-47FA-9748-0A74E210B6A4}" type="datetimeFigureOut">
              <a:rPr lang="zh-CN" altLang="en-US" smtClean="0"/>
              <a:t>2025/6/6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D111C7-4BAF-761D-2C3E-1EBA6F35E9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563CD1-8108-0FC1-4C6C-905C1B5C8F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AACD47F-2480-4D21-A7B9-D358524650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8181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897BAC-AAA7-4FBF-0FF9-AD8F1821B8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Bootloader</a:t>
            </a:r>
            <a:r>
              <a:rPr lang="zh-CN" altLang="en-US" dirty="0"/>
              <a:t>使用说明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9A145BC-AE82-CE32-D998-94AC095A85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b"/>
          <a:lstStyle/>
          <a:p>
            <a:r>
              <a:rPr lang="en-US" altLang="zh-CN" dirty="0"/>
              <a:t>2025/06/06</a:t>
            </a:r>
          </a:p>
          <a:p>
            <a:r>
              <a:rPr lang="en-US" altLang="zh-CN" dirty="0"/>
              <a:t>V1.0.0</a:t>
            </a:r>
          </a:p>
        </p:txBody>
      </p:sp>
    </p:spTree>
    <p:extLst>
      <p:ext uri="{BB962C8B-B14F-4D97-AF65-F5344CB8AC3E}">
        <p14:creationId xmlns:p14="http://schemas.microsoft.com/office/powerpoint/2010/main" val="33121242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9CCE360-0ED9-BF6F-8AF7-C5138F88B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r>
              <a:rPr lang="zh-CN" altLang="en-US" dirty="0"/>
              <a:t>指令</a:t>
            </a:r>
          </a:p>
        </p:txBody>
      </p:sp>
    </p:spTree>
    <p:extLst>
      <p:ext uri="{BB962C8B-B14F-4D97-AF65-F5344CB8AC3E}">
        <p14:creationId xmlns:p14="http://schemas.microsoft.com/office/powerpoint/2010/main" val="19724304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A04B62EF-0C48-31D3-A62D-4EABF376F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help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5DB168F-8ACB-3297-E784-6B4BD3AADE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作用：查看当前版本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     </a:t>
            </a:r>
            <a:r>
              <a:rPr lang="zh-CN" altLang="en-US" dirty="0"/>
              <a:t>支持的所有指令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4F9B301-DE61-C56C-DABB-9B60F03417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3038" y="1126613"/>
            <a:ext cx="5115639" cy="4744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4359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331121-BD7E-DD7B-BC07-A8A27988D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clear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5062A1-0945-2AC1-6A2C-A2E1BAB636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作用：清空当前的终端界面</a:t>
            </a:r>
          </a:p>
        </p:txBody>
      </p:sp>
    </p:spTree>
    <p:extLst>
      <p:ext uri="{BB962C8B-B14F-4D97-AF65-F5344CB8AC3E}">
        <p14:creationId xmlns:p14="http://schemas.microsoft.com/office/powerpoint/2010/main" val="4106193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FB6140-0F06-B79C-35F6-3913BC6CB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info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C792BF-627A-F4DE-F2DE-AF65C86FD4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作用：查看当前</a:t>
            </a:r>
            <a:r>
              <a:rPr lang="en-US" altLang="zh-CN" dirty="0"/>
              <a:t>Flash</a:t>
            </a:r>
            <a:r>
              <a:rPr lang="zh-CN" altLang="en-US" dirty="0"/>
              <a:t>中的程序信息（前台程序与备份的程序信息）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65E1907-A2C2-F107-1592-5C3B551E94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9760" y="2595924"/>
            <a:ext cx="3972479" cy="3267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5442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414570-656D-AA95-9BC3-9E0F00562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restore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E200F9-6000-74D1-5268-9729A8657E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作用：若存在备份程序，则使用备份还原程序。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0805AF1-EEF9-9A20-B782-E4E01CBE3C3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4027"/>
          <a:stretch>
            <a:fillRect/>
          </a:stretch>
        </p:blipFill>
        <p:spPr>
          <a:xfrm>
            <a:off x="942224" y="2738574"/>
            <a:ext cx="6582694" cy="193384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0522D59B-8725-1A07-C43E-B7B9239368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224" y="4672419"/>
            <a:ext cx="6582694" cy="847843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48341BD6-188C-B9CE-F6B9-43BF04FB6C9A}"/>
              </a:ext>
            </a:extLst>
          </p:cNvPr>
          <p:cNvSpPr txBox="1"/>
          <p:nvPr/>
        </p:nvSpPr>
        <p:spPr>
          <a:xfrm>
            <a:off x="8027126" y="4297641"/>
            <a:ext cx="3326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输入</a:t>
            </a:r>
            <a:r>
              <a:rPr lang="en-US" altLang="zh-CN" dirty="0"/>
              <a:t>y</a:t>
            </a:r>
            <a:r>
              <a:rPr lang="zh-CN" altLang="en-US" dirty="0"/>
              <a:t>则开始还原，否则退出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1131F7C-A13A-CD80-E047-AAA8F824135F}"/>
              </a:ext>
            </a:extLst>
          </p:cNvPr>
          <p:cNvSpPr txBox="1"/>
          <p:nvPr/>
        </p:nvSpPr>
        <p:spPr>
          <a:xfrm>
            <a:off x="7786791" y="4919107"/>
            <a:ext cx="3926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还原进度会以进度条的方式进行显示</a:t>
            </a:r>
          </a:p>
        </p:txBody>
      </p:sp>
    </p:spTree>
    <p:extLst>
      <p:ext uri="{BB962C8B-B14F-4D97-AF65-F5344CB8AC3E}">
        <p14:creationId xmlns:p14="http://schemas.microsoft.com/office/powerpoint/2010/main" val="18859968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25ACAC-5BAE-26E4-AFA7-B3C7BF283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backup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4B9822-3D49-C290-545B-94A67BD34B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作用：若存在前台程序，则对前台程序进行备份。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61D914E-027C-0D5A-5F24-AAFBC00FAC4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8304"/>
          <a:stretch>
            <a:fillRect/>
          </a:stretch>
        </p:blipFill>
        <p:spPr>
          <a:xfrm>
            <a:off x="903014" y="2743818"/>
            <a:ext cx="6568940" cy="2514951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2231664E-460B-DFF9-14BE-2D7AB46D0333}"/>
              </a:ext>
            </a:extLst>
          </p:cNvPr>
          <p:cNvSpPr txBox="1"/>
          <p:nvPr/>
        </p:nvSpPr>
        <p:spPr>
          <a:xfrm>
            <a:off x="7962312" y="3816627"/>
            <a:ext cx="3326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输入</a:t>
            </a:r>
            <a:r>
              <a:rPr lang="en-US" altLang="zh-CN" dirty="0"/>
              <a:t>y</a:t>
            </a:r>
            <a:r>
              <a:rPr lang="zh-CN" altLang="en-US" dirty="0"/>
              <a:t>则开始备份，否则退出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FF762DC-4EC9-1455-AC30-36CFF4C237B3}"/>
              </a:ext>
            </a:extLst>
          </p:cNvPr>
          <p:cNvSpPr txBox="1"/>
          <p:nvPr/>
        </p:nvSpPr>
        <p:spPr>
          <a:xfrm>
            <a:off x="7877403" y="4609927"/>
            <a:ext cx="341158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若前台与备份程序信息完全相同，</a:t>
            </a:r>
            <a:endParaRPr lang="en-US" altLang="zh-CN" dirty="0"/>
          </a:p>
          <a:p>
            <a:r>
              <a:rPr lang="zh-CN" altLang="en-US" dirty="0"/>
              <a:t>则会直接显示备份成功，</a:t>
            </a:r>
            <a:endParaRPr lang="en-US" altLang="zh-CN" dirty="0"/>
          </a:p>
          <a:p>
            <a:r>
              <a:rPr lang="zh-CN" altLang="en-US" dirty="0"/>
              <a:t>否则会出现进度条</a:t>
            </a:r>
          </a:p>
        </p:txBody>
      </p:sp>
    </p:spTree>
    <p:extLst>
      <p:ext uri="{BB962C8B-B14F-4D97-AF65-F5344CB8AC3E}">
        <p14:creationId xmlns:p14="http://schemas.microsoft.com/office/powerpoint/2010/main" val="8167324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30BF26-FD08-AE87-3FBB-C9AE9643D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erase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A34E5D-A5C8-0453-F540-ECFEC1B9BE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作用：若存在前台程序，则擦除前台程序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E821693-152B-AF56-DB51-C5E0BC3AED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0204" y="2999986"/>
            <a:ext cx="7563906" cy="1676634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FA47BF37-48D7-CCA3-C4AE-CA8DB359C3F2}"/>
              </a:ext>
            </a:extLst>
          </p:cNvPr>
          <p:cNvSpPr txBox="1"/>
          <p:nvPr/>
        </p:nvSpPr>
        <p:spPr>
          <a:xfrm>
            <a:off x="2310204" y="4933808"/>
            <a:ext cx="7680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擦除前会询问是否需要进行备份，若前台与备份程序信息完全相同，则会直接显示备份成功，否则会出现进度条</a:t>
            </a:r>
          </a:p>
        </p:txBody>
      </p:sp>
    </p:spTree>
    <p:extLst>
      <p:ext uri="{BB962C8B-B14F-4D97-AF65-F5344CB8AC3E}">
        <p14:creationId xmlns:p14="http://schemas.microsoft.com/office/powerpoint/2010/main" val="19159030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A8E86A-7A4A-4037-2782-F843F3B79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update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6DF8E6-ECD2-265E-20BD-544332AA69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作用：更新程序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78CB29C-558D-5619-779C-506D05B859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0364" y="2037952"/>
            <a:ext cx="5547053" cy="378734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75A1CD9F-5A5E-D08D-5883-06D249E5C931}"/>
              </a:ext>
            </a:extLst>
          </p:cNvPr>
          <p:cNvSpPr txBox="1"/>
          <p:nvPr/>
        </p:nvSpPr>
        <p:spPr>
          <a:xfrm>
            <a:off x="931817" y="2523966"/>
            <a:ext cx="46329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更新前若存在前台程序，则会询问是否需要进行备份</a:t>
            </a:r>
            <a:endParaRPr lang="en-US" altLang="zh-CN" dirty="0"/>
          </a:p>
          <a:p>
            <a:r>
              <a:rPr lang="zh-CN" altLang="en-US" dirty="0"/>
              <a:t>若前台与备份程序信息完全相同，则会直接显示备份成功，否则会出现进度条</a:t>
            </a:r>
            <a:endParaRPr lang="en-US" altLang="zh-CN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8AAAE62-9B75-E6E3-630A-E9645FA2313E}"/>
              </a:ext>
            </a:extLst>
          </p:cNvPr>
          <p:cNvSpPr txBox="1"/>
          <p:nvPr/>
        </p:nvSpPr>
        <p:spPr>
          <a:xfrm>
            <a:off x="931817" y="4001294"/>
            <a:ext cx="46329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依次输入程序名称（最多</a:t>
            </a:r>
            <a:r>
              <a:rPr lang="en-US" altLang="zh-CN" dirty="0"/>
              <a:t>64</a:t>
            </a:r>
            <a:r>
              <a:rPr lang="zh-CN" altLang="en-US" dirty="0"/>
              <a:t>字符）、版本信息（最多</a:t>
            </a:r>
            <a:r>
              <a:rPr lang="en-US" altLang="zh-CN" dirty="0"/>
              <a:t>16</a:t>
            </a:r>
            <a:r>
              <a:rPr lang="zh-CN" altLang="en-US" dirty="0"/>
              <a:t>字符）、下载时间信息（最多</a:t>
            </a:r>
            <a:r>
              <a:rPr lang="en-US" altLang="zh-CN" dirty="0"/>
              <a:t>32</a:t>
            </a:r>
            <a:r>
              <a:rPr lang="zh-CN" altLang="en-US" dirty="0"/>
              <a:t>字符）、程序文件大小（十进制格式）</a:t>
            </a:r>
            <a:endParaRPr lang="en-US" altLang="zh-CN" dirty="0"/>
          </a:p>
          <a:p>
            <a:r>
              <a:rPr lang="zh-CN" altLang="en-US" dirty="0"/>
              <a:t>随后上传文件，等待进度结束即可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600481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93352A-0CD0-8666-F3BD-0CA83757B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update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8CDAE3-E1BA-A020-C10F-5B873DB98D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下载的文件为</a:t>
            </a:r>
            <a:r>
              <a:rPr lang="en-US" altLang="zh-CN" dirty="0"/>
              <a:t>bin</a:t>
            </a:r>
            <a:r>
              <a:rPr lang="zh-CN" altLang="en-US" dirty="0"/>
              <a:t>文件，其余文件无法解码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文件理论最大</a:t>
            </a:r>
            <a:r>
              <a:rPr lang="en-US" altLang="zh-CN" dirty="0"/>
              <a:t>384K</a:t>
            </a:r>
          </a:p>
          <a:p>
            <a:r>
              <a:rPr lang="zh-CN" altLang="en-US" dirty="0"/>
              <a:t>下载过程请保证网络稳定且正常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B0E5D16-7376-3E54-4B2E-CA8D07128FEE}"/>
              </a:ext>
            </a:extLst>
          </p:cNvPr>
          <p:cNvSpPr txBox="1"/>
          <p:nvPr/>
        </p:nvSpPr>
        <p:spPr>
          <a:xfrm>
            <a:off x="1156423" y="3267713"/>
            <a:ext cx="3934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文件大小为上图中括号显示的字节数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36137FB-7B6E-4B73-F434-2EE3A74F58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423" y="2589775"/>
            <a:ext cx="3934374" cy="543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9188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FC3B1C-DB3C-82E2-B016-2FABD2FD1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update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3B4BD3-3285-D1B6-C573-E88FC53A75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串口调试助手中发送文件的操作：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D6F3615A-1414-B7D2-BBBC-1431E5F464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6038" y="2581067"/>
            <a:ext cx="6239923" cy="3020600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F14E9FC9-0EA0-5653-07F6-7FC7785239FE}"/>
              </a:ext>
            </a:extLst>
          </p:cNvPr>
          <p:cNvSpPr/>
          <p:nvPr/>
        </p:nvSpPr>
        <p:spPr>
          <a:xfrm>
            <a:off x="2906369" y="4091367"/>
            <a:ext cx="645301" cy="26291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3ED313D-DA91-8478-8DC6-5799FD4C7E93}"/>
              </a:ext>
            </a:extLst>
          </p:cNvPr>
          <p:cNvSpPr/>
          <p:nvPr/>
        </p:nvSpPr>
        <p:spPr>
          <a:xfrm>
            <a:off x="5476265" y="3884023"/>
            <a:ext cx="3518263" cy="26996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FA7CC83-76C9-4EB4-D7F2-25991CA6CD0B}"/>
              </a:ext>
            </a:extLst>
          </p:cNvPr>
          <p:cNvSpPr/>
          <p:nvPr/>
        </p:nvSpPr>
        <p:spPr>
          <a:xfrm>
            <a:off x="8045295" y="5261002"/>
            <a:ext cx="611026" cy="26996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C7ADEE9-CD62-F689-76A0-4BC6CFB1CB18}"/>
              </a:ext>
            </a:extLst>
          </p:cNvPr>
          <p:cNvSpPr txBox="1"/>
          <p:nvPr/>
        </p:nvSpPr>
        <p:spPr>
          <a:xfrm>
            <a:off x="913194" y="4038160"/>
            <a:ext cx="2061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勾选“发送文件”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2722178-AB74-53E5-331E-E23F5A299009}"/>
              </a:ext>
            </a:extLst>
          </p:cNvPr>
          <p:cNvSpPr txBox="1"/>
          <p:nvPr/>
        </p:nvSpPr>
        <p:spPr>
          <a:xfrm>
            <a:off x="9367038" y="3823014"/>
            <a:ext cx="2061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2.</a:t>
            </a:r>
            <a:r>
              <a:rPr lang="zh-CN" altLang="en-US" dirty="0"/>
              <a:t>选择目标文件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6ADEBCA-7433-9AC7-76D5-AF5CBE5003AF}"/>
              </a:ext>
            </a:extLst>
          </p:cNvPr>
          <p:cNvSpPr txBox="1"/>
          <p:nvPr/>
        </p:nvSpPr>
        <p:spPr>
          <a:xfrm>
            <a:off x="9367038" y="5232335"/>
            <a:ext cx="2061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3.</a:t>
            </a:r>
            <a:r>
              <a:rPr lang="zh-CN" altLang="en-US" dirty="0"/>
              <a:t>点击打开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ECF935F1-5AAE-288B-ACB1-D52CD552F8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5841" y="5901868"/>
            <a:ext cx="676975" cy="506610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CCA5D4CC-8F04-4489-F9B0-D5C4D9F848DC}"/>
              </a:ext>
            </a:extLst>
          </p:cNvPr>
          <p:cNvSpPr txBox="1"/>
          <p:nvPr/>
        </p:nvSpPr>
        <p:spPr>
          <a:xfrm>
            <a:off x="4212785" y="5992297"/>
            <a:ext cx="3561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4.</a:t>
            </a:r>
            <a:r>
              <a:rPr lang="zh-CN" altLang="en-US" dirty="0"/>
              <a:t>点击右侧图标即可发送</a:t>
            </a:r>
          </a:p>
        </p:txBody>
      </p:sp>
    </p:spTree>
    <p:extLst>
      <p:ext uri="{BB962C8B-B14F-4D97-AF65-F5344CB8AC3E}">
        <p14:creationId xmlns:p14="http://schemas.microsoft.com/office/powerpoint/2010/main" val="2034259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5DCD20-DC34-33A9-0379-9697106613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1BD3F83-3B5E-4AFA-6A88-07EFFD598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r>
              <a:rPr lang="zh-CN" altLang="en-US" dirty="0"/>
              <a:t>软件环境</a:t>
            </a:r>
          </a:p>
        </p:txBody>
      </p:sp>
    </p:spTree>
    <p:extLst>
      <p:ext uri="{BB962C8B-B14F-4D97-AF65-F5344CB8AC3E}">
        <p14:creationId xmlns:p14="http://schemas.microsoft.com/office/powerpoint/2010/main" val="1054808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55327B-B114-1BEA-E850-58577748E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jump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FDD871-06E4-13B4-DB08-F7E4020417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作用：跳转前台程序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1F3CA58-1B3B-4C95-B146-AF45529A6F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6021" y="3242763"/>
            <a:ext cx="7039957" cy="1295581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C38465A0-D066-0B97-909D-171CB6F9AE7C}"/>
              </a:ext>
            </a:extLst>
          </p:cNvPr>
          <p:cNvSpPr txBox="1"/>
          <p:nvPr/>
        </p:nvSpPr>
        <p:spPr>
          <a:xfrm>
            <a:off x="2272936" y="5032374"/>
            <a:ext cx="7855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会显示当前的前台程序信息，并询问是否需要跳转，确认后将于</a:t>
            </a:r>
            <a:r>
              <a:rPr lang="en-US" altLang="zh-CN" dirty="0"/>
              <a:t>3s</a:t>
            </a:r>
            <a:r>
              <a:rPr lang="zh-CN" altLang="en-US" dirty="0"/>
              <a:t>后跳转</a:t>
            </a:r>
          </a:p>
        </p:txBody>
      </p:sp>
    </p:spTree>
    <p:extLst>
      <p:ext uri="{BB962C8B-B14F-4D97-AF65-F5344CB8AC3E}">
        <p14:creationId xmlns:p14="http://schemas.microsoft.com/office/powerpoint/2010/main" val="4120182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BA09EA-A8A0-3FA9-834E-2BF38B6AD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ipconfig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4CA887-AFE9-0B89-DF9A-305ECD16AF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作用：显示网络信息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F6B79DC-C502-B4D3-2AC8-0E3EA380EB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7617" y="2448502"/>
            <a:ext cx="3820058" cy="310558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899E3AAB-A378-14F5-D6DF-DA7078DC16F1}"/>
              </a:ext>
            </a:extLst>
          </p:cNvPr>
          <p:cNvSpPr txBox="1"/>
          <p:nvPr/>
        </p:nvSpPr>
        <p:spPr>
          <a:xfrm>
            <a:off x="1239470" y="4183950"/>
            <a:ext cx="44849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若存在已经修改的信息，则当前网络的信息后会标注为</a:t>
            </a:r>
            <a:r>
              <a:rPr lang="en-US" altLang="zh-CN" dirty="0"/>
              <a:t>current</a:t>
            </a:r>
            <a:r>
              <a:rPr lang="zh-CN" altLang="en-US" dirty="0"/>
              <a:t>，修改的信息会标注为</a:t>
            </a:r>
            <a:r>
              <a:rPr lang="en-US" altLang="zh-CN" dirty="0"/>
              <a:t>new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EED84A7-9BA3-F7EF-7A80-D299F0A00DFE}"/>
              </a:ext>
            </a:extLst>
          </p:cNvPr>
          <p:cNvSpPr txBox="1"/>
          <p:nvPr/>
        </p:nvSpPr>
        <p:spPr>
          <a:xfrm>
            <a:off x="1239470" y="2967335"/>
            <a:ext cx="44849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Host</a:t>
            </a:r>
            <a:r>
              <a:rPr lang="zh-CN" altLang="en-US" dirty="0"/>
              <a:t>部分为服务器的信息</a:t>
            </a:r>
            <a:endParaRPr lang="en-US" altLang="zh-CN" dirty="0"/>
          </a:p>
          <a:p>
            <a:r>
              <a:rPr lang="en-US" altLang="zh-CN" dirty="0"/>
              <a:t>Client</a:t>
            </a:r>
            <a:r>
              <a:rPr lang="zh-CN" altLang="en-US" dirty="0"/>
              <a:t>部分为连接的客户端的信息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760377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511671-1BF8-655E-2118-E0ED500EF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reset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A376F6-5E1C-6B24-09E7-EAD2457206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作用：重启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34C535E-45EE-8F96-799F-D9B3C5EE60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8268" y="3301844"/>
            <a:ext cx="4801270" cy="93358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291DD8C5-ABCE-9D01-1CDB-12173E0D0DD8}"/>
              </a:ext>
            </a:extLst>
          </p:cNvPr>
          <p:cNvSpPr txBox="1"/>
          <p:nvPr/>
        </p:nvSpPr>
        <p:spPr>
          <a:xfrm>
            <a:off x="2036006" y="3631962"/>
            <a:ext cx="3004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确认后系统将于</a:t>
            </a:r>
            <a:r>
              <a:rPr lang="en-US" altLang="zh-CN" dirty="0"/>
              <a:t>1s</a:t>
            </a:r>
            <a:r>
              <a:rPr lang="zh-CN" altLang="en-US" dirty="0"/>
              <a:t>后重启</a:t>
            </a:r>
          </a:p>
        </p:txBody>
      </p:sp>
    </p:spTree>
    <p:extLst>
      <p:ext uri="{BB962C8B-B14F-4D97-AF65-F5344CB8AC3E}">
        <p14:creationId xmlns:p14="http://schemas.microsoft.com/office/powerpoint/2010/main" val="21804159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8B0F67-CF6E-E0DA-D78A-67CC4804A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change name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66BE8E-0861-E455-DAC8-428A506395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作用：修改用户名</a:t>
            </a:r>
            <a:endParaRPr lang="en-US" altLang="zh-CN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306E9A3-07D7-B8F1-F565-E540AF7DB315}"/>
              </a:ext>
            </a:extLst>
          </p:cNvPr>
          <p:cNvSpPr txBox="1"/>
          <p:nvPr/>
        </p:nvSpPr>
        <p:spPr>
          <a:xfrm>
            <a:off x="1166948" y="3318094"/>
            <a:ext cx="54363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需输入旧用户名</a:t>
            </a:r>
            <a:endParaRPr lang="en-US" altLang="zh-CN" dirty="0"/>
          </a:p>
          <a:p>
            <a:r>
              <a:rPr lang="zh-CN" altLang="en-US" dirty="0"/>
              <a:t>当旧用户名正确，则输入新用户名（最多</a:t>
            </a:r>
            <a:r>
              <a:rPr lang="en-US" altLang="zh-CN" dirty="0"/>
              <a:t>8</a:t>
            </a:r>
            <a:r>
              <a:rPr lang="zh-CN" altLang="en-US" dirty="0"/>
              <a:t>个字符）</a:t>
            </a:r>
            <a:endParaRPr lang="en-US" altLang="zh-CN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62054EC-E317-81D5-0FEE-5069B268A5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5692" y="3027072"/>
            <a:ext cx="3505689" cy="1552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1016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353580-2310-F014-5C86-B01008729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change password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014C10-AD45-A744-CCAF-54A44DA080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作用：修改登录密码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2E1A8A5-5C1A-109F-CD95-A742D58B6E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4464" y="3000802"/>
            <a:ext cx="3772426" cy="1657581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245CB09B-BC91-A1C4-A5F5-347B84520E5A}"/>
              </a:ext>
            </a:extLst>
          </p:cNvPr>
          <p:cNvSpPr txBox="1"/>
          <p:nvPr/>
        </p:nvSpPr>
        <p:spPr>
          <a:xfrm>
            <a:off x="838200" y="3367928"/>
            <a:ext cx="59719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需输入旧密码</a:t>
            </a:r>
            <a:endParaRPr lang="en-US" altLang="zh-CN" dirty="0"/>
          </a:p>
          <a:p>
            <a:r>
              <a:rPr lang="zh-CN" altLang="en-US" dirty="0"/>
              <a:t>当旧密码正确，则输入新密码（最多</a:t>
            </a:r>
            <a:r>
              <a:rPr lang="en-US" altLang="zh-CN" dirty="0"/>
              <a:t>8</a:t>
            </a:r>
            <a:r>
              <a:rPr lang="zh-CN" altLang="en-US" dirty="0"/>
              <a:t>个字符，仅限数字）</a:t>
            </a:r>
            <a:endParaRPr lang="en-US" altLang="zh-CN" dirty="0"/>
          </a:p>
          <a:p>
            <a:r>
              <a:rPr lang="zh-CN" altLang="en-US" dirty="0"/>
              <a:t>随后需确认一次新密码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10923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E16647-4364-1DB0-0688-A96A2F590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set </a:t>
            </a:r>
            <a:r>
              <a:rPr lang="en-US" altLang="zh-CN" dirty="0" err="1"/>
              <a:t>ip</a:t>
            </a:r>
            <a:r>
              <a:rPr lang="en-US" altLang="zh-CN" dirty="0"/>
              <a:t>/set netmask/set gateway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61AE74-3877-0DBC-8ED0-0F2B782B1B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作用：设置</a:t>
            </a:r>
            <a:r>
              <a:rPr lang="en-US" altLang="zh-CN" dirty="0"/>
              <a:t>IP/</a:t>
            </a:r>
            <a:r>
              <a:rPr lang="zh-CN" altLang="en-US" dirty="0"/>
              <a:t>子网掩码</a:t>
            </a:r>
            <a:r>
              <a:rPr lang="en-US" altLang="zh-CN" dirty="0"/>
              <a:t>/</a:t>
            </a:r>
            <a:r>
              <a:rPr lang="zh-CN" altLang="en-US" dirty="0"/>
              <a:t>网关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48E5D5F-AC91-5317-155F-84C74683DF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3494" y="3078363"/>
            <a:ext cx="5410955" cy="1676634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48B5913-8A8C-30F0-4FAD-B21AC3EB568A}"/>
              </a:ext>
            </a:extLst>
          </p:cNvPr>
          <p:cNvSpPr txBox="1"/>
          <p:nvPr/>
        </p:nvSpPr>
        <p:spPr>
          <a:xfrm>
            <a:off x="760179" y="3732014"/>
            <a:ext cx="4711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输出目标地址即可，格式为</a:t>
            </a:r>
            <a:r>
              <a:rPr lang="en-US" altLang="zh-CN" dirty="0" err="1"/>
              <a:t>xxx.xxx.xxx.xxx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98EDC79-F007-55B6-AB1F-0067A6146C63}"/>
              </a:ext>
            </a:extLst>
          </p:cNvPr>
          <p:cNvSpPr txBox="1"/>
          <p:nvPr/>
        </p:nvSpPr>
        <p:spPr>
          <a:xfrm>
            <a:off x="4261024" y="5408648"/>
            <a:ext cx="4711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注：网络设置需重启后生效</a:t>
            </a:r>
          </a:p>
        </p:txBody>
      </p:sp>
    </p:spTree>
    <p:extLst>
      <p:ext uri="{BB962C8B-B14F-4D97-AF65-F5344CB8AC3E}">
        <p14:creationId xmlns:p14="http://schemas.microsoft.com/office/powerpoint/2010/main" val="1045589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F15214-C9CC-C39C-2BBB-F3A60CE51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软件环境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9D7CD0-9733-6AE5-A426-56A57F68FE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带终端模式或能够支持</a:t>
            </a:r>
            <a:r>
              <a:rPr lang="en-US" altLang="zh-CN" dirty="0"/>
              <a:t>ANSI</a:t>
            </a:r>
            <a:r>
              <a:rPr lang="zh-CN" altLang="en-US" dirty="0"/>
              <a:t>转义字符的串口或网络调试工具均可</a:t>
            </a:r>
            <a:endParaRPr lang="en-US" altLang="zh-CN" dirty="0"/>
          </a:p>
          <a:p>
            <a:r>
              <a:rPr lang="zh-CN" altLang="en-US" dirty="0"/>
              <a:t>本文使用</a:t>
            </a:r>
            <a:r>
              <a:rPr lang="en-US" altLang="zh-CN" dirty="0"/>
              <a:t>Microsoft Store</a:t>
            </a:r>
            <a:r>
              <a:rPr lang="zh-CN" altLang="en-US" dirty="0"/>
              <a:t>中的串口调试助手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96E0246-AF0D-8515-812E-6102180C90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8670" y="2993531"/>
            <a:ext cx="6068272" cy="2667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574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F97169-5EA5-2F2E-9DA6-D2A02AB3E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软件环境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B923C1-DD4A-436D-342D-EC0603824D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串口调试助手的配置选项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0911548-AE6D-A609-C285-201E4E3767B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534"/>
          <a:stretch>
            <a:fillRect/>
          </a:stretch>
        </p:blipFill>
        <p:spPr>
          <a:xfrm>
            <a:off x="2394857" y="3405898"/>
            <a:ext cx="3862527" cy="252447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8198952-3300-773E-840A-D9B0AB8B199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4014"/>
          <a:stretch>
            <a:fillRect/>
          </a:stretch>
        </p:blipFill>
        <p:spPr>
          <a:xfrm>
            <a:off x="6691230" y="2072212"/>
            <a:ext cx="2999233" cy="3858163"/>
          </a:xfrm>
          <a:prstGeom prst="rect">
            <a:avLst/>
          </a:prstGeom>
        </p:spPr>
      </p:pic>
      <p:sp>
        <p:nvSpPr>
          <p:cNvPr id="10" name="矩形: 圆角 9">
            <a:extLst>
              <a:ext uri="{FF2B5EF4-FFF2-40B4-BE49-F238E27FC236}">
                <a16:creationId xmlns:a16="http://schemas.microsoft.com/office/drawing/2014/main" id="{E12066BB-BF97-3348-9AE1-1F91D58D006A}"/>
              </a:ext>
            </a:extLst>
          </p:cNvPr>
          <p:cNvSpPr/>
          <p:nvPr/>
        </p:nvSpPr>
        <p:spPr>
          <a:xfrm>
            <a:off x="2420983" y="5120640"/>
            <a:ext cx="975360" cy="33963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7B17EAE9-2999-ECA5-4A56-2B0EED551F51}"/>
              </a:ext>
            </a:extLst>
          </p:cNvPr>
          <p:cNvSpPr/>
          <p:nvPr/>
        </p:nvSpPr>
        <p:spPr>
          <a:xfrm>
            <a:off x="3692433" y="4328502"/>
            <a:ext cx="1968137" cy="31316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658F7505-7F3B-B092-FCEC-A312010887E9}"/>
              </a:ext>
            </a:extLst>
          </p:cNvPr>
          <p:cNvSpPr/>
          <p:nvPr/>
        </p:nvSpPr>
        <p:spPr>
          <a:xfrm>
            <a:off x="6853645" y="2569371"/>
            <a:ext cx="2734493" cy="42637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C4DBD520-1D01-67B2-489A-81CB6DF82C26}"/>
              </a:ext>
            </a:extLst>
          </p:cNvPr>
          <p:cNvSpPr/>
          <p:nvPr/>
        </p:nvSpPr>
        <p:spPr>
          <a:xfrm>
            <a:off x="6853645" y="3397190"/>
            <a:ext cx="2734493" cy="42637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A2A63B9-E432-C83C-5937-0FB850341D8F}"/>
              </a:ext>
            </a:extLst>
          </p:cNvPr>
          <p:cNvSpPr txBox="1"/>
          <p:nvPr/>
        </p:nvSpPr>
        <p:spPr>
          <a:xfrm>
            <a:off x="389709" y="4272337"/>
            <a:ext cx="1822268" cy="3693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选择退格键为</a:t>
            </a:r>
            <a:r>
              <a:rPr lang="en-US" altLang="zh-CN" dirty="0"/>
              <a:t>08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6AC3BC7E-1C73-76EB-0643-467E58F1F306}"/>
              </a:ext>
            </a:extLst>
          </p:cNvPr>
          <p:cNvSpPr txBox="1"/>
          <p:nvPr/>
        </p:nvSpPr>
        <p:spPr>
          <a:xfrm>
            <a:off x="507274" y="5120640"/>
            <a:ext cx="1689463" cy="3693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/>
            </a:lvl1pPr>
          </a:lstStyle>
          <a:p>
            <a:r>
              <a:rPr lang="zh-CN" altLang="en-US" dirty="0"/>
              <a:t>选择终端模式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05D5F9EC-FE55-6823-19DA-87F14A9FE351}"/>
              </a:ext>
            </a:extLst>
          </p:cNvPr>
          <p:cNvSpPr txBox="1"/>
          <p:nvPr/>
        </p:nvSpPr>
        <p:spPr>
          <a:xfrm>
            <a:off x="9852878" y="2644177"/>
            <a:ext cx="2037093" cy="3693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/>
            </a:lvl1pPr>
          </a:lstStyle>
          <a:p>
            <a:r>
              <a:rPr lang="zh-CN" altLang="en-US" dirty="0"/>
              <a:t>选择</a:t>
            </a:r>
            <a:r>
              <a:rPr lang="en-US" altLang="zh-CN" dirty="0"/>
              <a:t>UTF-8</a:t>
            </a:r>
            <a:r>
              <a:rPr lang="zh-CN" altLang="en-US" dirty="0"/>
              <a:t>编码</a:t>
            </a: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1C66B222-D5BB-A09E-059A-65332BA1D701}"/>
              </a:ext>
            </a:extLst>
          </p:cNvPr>
          <p:cNvSpPr/>
          <p:nvPr/>
        </p:nvSpPr>
        <p:spPr>
          <a:xfrm>
            <a:off x="3692433" y="3666984"/>
            <a:ext cx="1968137" cy="31316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193AA009-E68D-E877-209F-84567750FB5D}"/>
              </a:ext>
            </a:extLst>
          </p:cNvPr>
          <p:cNvSpPr txBox="1"/>
          <p:nvPr/>
        </p:nvSpPr>
        <p:spPr>
          <a:xfrm>
            <a:off x="3641491" y="2913273"/>
            <a:ext cx="2245504" cy="3693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/>
            </a:lvl1pPr>
          </a:lstStyle>
          <a:p>
            <a:r>
              <a:rPr lang="zh-CN" altLang="en-US" dirty="0"/>
              <a:t>不要隐藏发送文本框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5F7D5F01-35F5-DD10-C2CD-306BF48C7A0F}"/>
              </a:ext>
            </a:extLst>
          </p:cNvPr>
          <p:cNvSpPr txBox="1"/>
          <p:nvPr/>
        </p:nvSpPr>
        <p:spPr>
          <a:xfrm>
            <a:off x="9852878" y="3429000"/>
            <a:ext cx="2083526" cy="3693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/>
            </a:lvl1pPr>
          </a:lstStyle>
          <a:p>
            <a:r>
              <a:rPr lang="zh-CN" altLang="en-US" dirty="0"/>
              <a:t>选择</a:t>
            </a:r>
            <a:r>
              <a:rPr lang="en-US" altLang="zh-CN" dirty="0"/>
              <a:t>\n</a:t>
            </a:r>
            <a:r>
              <a:rPr lang="zh-CN" altLang="en-US" dirty="0"/>
              <a:t>为换行符</a:t>
            </a: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7E689140-D37D-5122-EC60-969396B7E0FA}"/>
              </a:ext>
            </a:extLst>
          </p:cNvPr>
          <p:cNvCxnSpPr>
            <a:stCxn id="18" idx="2"/>
            <a:endCxn id="17" idx="0"/>
          </p:cNvCxnSpPr>
          <p:nvPr/>
        </p:nvCxnSpPr>
        <p:spPr>
          <a:xfrm flipH="1">
            <a:off x="4676502" y="3282605"/>
            <a:ext cx="87741" cy="38437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7C8F01CE-34AD-AF36-16ED-8355A52D7476}"/>
              </a:ext>
            </a:extLst>
          </p:cNvPr>
          <p:cNvCxnSpPr>
            <a:cxnSpLocks/>
            <a:stCxn id="14" idx="3"/>
            <a:endCxn id="11" idx="1"/>
          </p:cNvCxnSpPr>
          <p:nvPr/>
        </p:nvCxnSpPr>
        <p:spPr>
          <a:xfrm>
            <a:off x="2211977" y="4457003"/>
            <a:ext cx="1480456" cy="2808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7FF6FC2F-8561-8D21-6FB0-E9B7F5A00ED3}"/>
              </a:ext>
            </a:extLst>
          </p:cNvPr>
          <p:cNvCxnSpPr>
            <a:stCxn id="15" idx="3"/>
            <a:endCxn id="10" idx="1"/>
          </p:cNvCxnSpPr>
          <p:nvPr/>
        </p:nvCxnSpPr>
        <p:spPr>
          <a:xfrm flipV="1">
            <a:off x="2196737" y="5290457"/>
            <a:ext cx="224246" cy="1484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31422231-4EC4-10D9-742E-7856884E4280}"/>
              </a:ext>
            </a:extLst>
          </p:cNvPr>
          <p:cNvCxnSpPr>
            <a:stCxn id="16" idx="1"/>
            <a:endCxn id="12" idx="3"/>
          </p:cNvCxnSpPr>
          <p:nvPr/>
        </p:nvCxnSpPr>
        <p:spPr>
          <a:xfrm flipH="1" flipV="1">
            <a:off x="9588138" y="2782560"/>
            <a:ext cx="264740" cy="4628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89B852F7-D26A-2C0A-1C55-5478290AC474}"/>
              </a:ext>
            </a:extLst>
          </p:cNvPr>
          <p:cNvCxnSpPr>
            <a:stCxn id="19" idx="1"/>
            <a:endCxn id="13" idx="3"/>
          </p:cNvCxnSpPr>
          <p:nvPr/>
        </p:nvCxnSpPr>
        <p:spPr>
          <a:xfrm flipH="1" flipV="1">
            <a:off x="9588138" y="3610379"/>
            <a:ext cx="264740" cy="328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6343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42A56D-59A7-252D-0518-2FF5ED991A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E9438E87-5AC2-5D58-C781-66FE72096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r>
              <a:rPr lang="zh-CN" altLang="en-US" dirty="0"/>
              <a:t>通讯参数</a:t>
            </a:r>
          </a:p>
        </p:txBody>
      </p:sp>
    </p:spTree>
    <p:extLst>
      <p:ext uri="{BB962C8B-B14F-4D97-AF65-F5344CB8AC3E}">
        <p14:creationId xmlns:p14="http://schemas.microsoft.com/office/powerpoint/2010/main" val="8673640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64EF8A-6984-64FE-B8CB-4E5830D6F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通讯参数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B24792-3FC4-9DEC-7D09-A48DDB1B3E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075341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协议：</a:t>
            </a:r>
            <a:r>
              <a:rPr lang="en-US" altLang="zh-CN" sz="2400" dirty="0"/>
              <a:t>TCP</a:t>
            </a:r>
            <a:r>
              <a:rPr lang="zh-CN" altLang="en-US" sz="2400" dirty="0"/>
              <a:t>（下位机为服务器，网络工具为客户端）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   </a:t>
            </a:r>
            <a:r>
              <a:rPr lang="zh-CN" altLang="en-US" sz="2400" dirty="0"/>
              <a:t>注：该服务器限制统同时只能与一个客户端进行通讯，以确保数据安全</a:t>
            </a:r>
            <a:endParaRPr lang="en-US" altLang="zh-CN" sz="2400" dirty="0"/>
          </a:p>
          <a:p>
            <a:r>
              <a:rPr lang="en-US" altLang="zh-CN" sz="2400" dirty="0"/>
              <a:t>IP</a:t>
            </a:r>
            <a:r>
              <a:rPr lang="zh-CN" altLang="en-US" sz="2400" dirty="0"/>
              <a:t>地址：下位机自身的地址，与主程序相同，默认为</a:t>
            </a:r>
            <a:r>
              <a:rPr lang="en-US" altLang="zh-CN" sz="2400" dirty="0"/>
              <a:t>192.168.1.10</a:t>
            </a:r>
          </a:p>
          <a:p>
            <a:r>
              <a:rPr lang="zh-CN" altLang="en-US" sz="2400" dirty="0"/>
              <a:t>端口号：</a:t>
            </a:r>
            <a:r>
              <a:rPr lang="en-US" altLang="zh-CN" sz="2400" dirty="0"/>
              <a:t>5500</a:t>
            </a:r>
            <a:r>
              <a:rPr lang="zh-CN" altLang="en-US" sz="2400" dirty="0"/>
              <a:t>（此为服务器端口号，网络工具为任意合法端口号）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3DC4FF8-3326-52D5-ACA9-0F74037CA4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8051" y="3900966"/>
            <a:ext cx="2715004" cy="2143424"/>
          </a:xfrm>
          <a:prstGeom prst="rect">
            <a:avLst/>
          </a:prstGeom>
        </p:spPr>
      </p:pic>
      <p:sp>
        <p:nvSpPr>
          <p:cNvPr id="7" name="矩形: 圆角 6">
            <a:extLst>
              <a:ext uri="{FF2B5EF4-FFF2-40B4-BE49-F238E27FC236}">
                <a16:creationId xmlns:a16="http://schemas.microsoft.com/office/drawing/2014/main" id="{23133361-DA68-8DE3-62CE-AD884C94F0F9}"/>
              </a:ext>
            </a:extLst>
          </p:cNvPr>
          <p:cNvSpPr/>
          <p:nvPr/>
        </p:nvSpPr>
        <p:spPr>
          <a:xfrm>
            <a:off x="4478051" y="4404708"/>
            <a:ext cx="1865599" cy="500546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E5E9752-759B-376E-7687-371811AC1811}"/>
              </a:ext>
            </a:extLst>
          </p:cNvPr>
          <p:cNvSpPr txBox="1"/>
          <p:nvPr/>
        </p:nvSpPr>
        <p:spPr>
          <a:xfrm>
            <a:off x="1194721" y="4155592"/>
            <a:ext cx="2576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当前主板为</a:t>
            </a:r>
            <a:r>
              <a:rPr lang="en-US" altLang="zh-CN" dirty="0"/>
              <a:t>192.168.1.20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EF4D71C-BA31-AFA0-3836-5E3784E02683}"/>
              </a:ext>
            </a:extLst>
          </p:cNvPr>
          <p:cNvSpPr txBox="1"/>
          <p:nvPr/>
        </p:nvSpPr>
        <p:spPr>
          <a:xfrm>
            <a:off x="961233" y="5392324"/>
            <a:ext cx="2910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该地址需与电脑</a:t>
            </a:r>
            <a:r>
              <a:rPr lang="en-US" altLang="zh-CN" dirty="0"/>
              <a:t>IP</a:t>
            </a:r>
            <a:r>
              <a:rPr lang="zh-CN" altLang="en-US" dirty="0"/>
              <a:t>地址相同</a:t>
            </a: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D02C5A6D-10BD-45DE-A01B-17EC8F4E8E50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3771705" y="4340258"/>
            <a:ext cx="658721" cy="31960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0DB9DD68-D456-3E4C-03F5-8E4906B9EA61}"/>
              </a:ext>
            </a:extLst>
          </p:cNvPr>
          <p:cNvSpPr/>
          <p:nvPr/>
        </p:nvSpPr>
        <p:spPr>
          <a:xfrm>
            <a:off x="4478051" y="5070560"/>
            <a:ext cx="1865599" cy="448573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6966F840-AE2D-37C1-82C5-1C6EA5054C44}"/>
              </a:ext>
            </a:extLst>
          </p:cNvPr>
          <p:cNvCxnSpPr>
            <a:cxnSpLocks/>
            <a:stCxn id="9" idx="3"/>
            <a:endCxn id="12" idx="1"/>
          </p:cNvCxnSpPr>
          <p:nvPr/>
        </p:nvCxnSpPr>
        <p:spPr>
          <a:xfrm flipV="1">
            <a:off x="3871913" y="5294847"/>
            <a:ext cx="606138" cy="28214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" name="图片 19">
            <a:extLst>
              <a:ext uri="{FF2B5EF4-FFF2-40B4-BE49-F238E27FC236}">
                <a16:creationId xmlns:a16="http://schemas.microsoft.com/office/drawing/2014/main" id="{40EECF59-D8F7-E400-C550-225427CBD5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9069" y="5737610"/>
            <a:ext cx="2762636" cy="838317"/>
          </a:xfrm>
          <a:prstGeom prst="rect">
            <a:avLst/>
          </a:prstGeom>
        </p:spPr>
      </p:pic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156AD397-22C4-0386-FE3F-562E19C2E3A6}"/>
              </a:ext>
            </a:extLst>
          </p:cNvPr>
          <p:cNvSpPr/>
          <p:nvPr/>
        </p:nvSpPr>
        <p:spPr>
          <a:xfrm>
            <a:off x="6344937" y="4401099"/>
            <a:ext cx="735313" cy="500546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BE59857D-8811-5174-F6A3-B1F2FA1C03F4}"/>
              </a:ext>
            </a:extLst>
          </p:cNvPr>
          <p:cNvSpPr/>
          <p:nvPr/>
        </p:nvSpPr>
        <p:spPr>
          <a:xfrm>
            <a:off x="6343650" y="5070560"/>
            <a:ext cx="735313" cy="450850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AF068D78-00A4-3DA7-F3B9-CC85B8396597}"/>
              </a:ext>
            </a:extLst>
          </p:cNvPr>
          <p:cNvSpPr txBox="1"/>
          <p:nvPr/>
        </p:nvSpPr>
        <p:spPr>
          <a:xfrm>
            <a:off x="8045994" y="4216433"/>
            <a:ext cx="2576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固定端口号</a:t>
            </a:r>
            <a:r>
              <a:rPr lang="en-US" altLang="zh-CN" dirty="0"/>
              <a:t>5500</a:t>
            </a:r>
            <a:endParaRPr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D19129A3-7F95-9810-A12A-7D03BA78270A}"/>
              </a:ext>
            </a:extLst>
          </p:cNvPr>
          <p:cNvSpPr txBox="1"/>
          <p:nvPr/>
        </p:nvSpPr>
        <p:spPr>
          <a:xfrm>
            <a:off x="8045994" y="5334467"/>
            <a:ext cx="3307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任意合法端口号</a:t>
            </a: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DE4910C9-5023-556C-E19D-25D6C367B782}"/>
              </a:ext>
            </a:extLst>
          </p:cNvPr>
          <p:cNvCxnSpPr>
            <a:cxnSpLocks/>
            <a:stCxn id="24" idx="1"/>
          </p:cNvCxnSpPr>
          <p:nvPr/>
        </p:nvCxnSpPr>
        <p:spPr>
          <a:xfrm flipH="1">
            <a:off x="7095050" y="4401099"/>
            <a:ext cx="950944" cy="25027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C8A15EB5-88E5-E88C-BAB1-FD850F75DD5F}"/>
              </a:ext>
            </a:extLst>
          </p:cNvPr>
          <p:cNvCxnSpPr>
            <a:cxnSpLocks/>
            <a:stCxn id="25" idx="1"/>
          </p:cNvCxnSpPr>
          <p:nvPr/>
        </p:nvCxnSpPr>
        <p:spPr>
          <a:xfrm flipH="1" flipV="1">
            <a:off x="7095050" y="5346098"/>
            <a:ext cx="950944" cy="17303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16797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1AD62908-4D27-6081-FDF1-A17E6C5C7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r>
              <a:rPr lang="zh-CN" altLang="en-US" dirty="0"/>
              <a:t>界面</a:t>
            </a:r>
          </a:p>
        </p:txBody>
      </p:sp>
    </p:spTree>
    <p:extLst>
      <p:ext uri="{BB962C8B-B14F-4D97-AF65-F5344CB8AC3E}">
        <p14:creationId xmlns:p14="http://schemas.microsoft.com/office/powerpoint/2010/main" val="30417024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6F439C-9938-1AD3-2AF2-193DF811A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登录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40EB6B-996F-7000-5B5F-9CB9DBC27A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输入管理员用户名与密码，按下回车则输入完成。</a:t>
            </a:r>
            <a:endParaRPr lang="en-US" altLang="zh-CN" dirty="0"/>
          </a:p>
          <a:p>
            <a:r>
              <a:rPr lang="zh-CN" altLang="en-US" dirty="0"/>
              <a:t>两者均正确则会显示加载信息</a:t>
            </a:r>
            <a:endParaRPr lang="en-US" altLang="zh-CN" dirty="0"/>
          </a:p>
          <a:p>
            <a:r>
              <a:rPr lang="zh-CN" altLang="en-US" dirty="0"/>
              <a:t>用户名或密码错误则会要求重新输入，如下图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</a:p>
          <a:p>
            <a:pPr marL="0" indent="0">
              <a:buNone/>
            </a:pPr>
            <a:r>
              <a:rPr lang="en-US" altLang="zh-CN" dirty="0"/>
              <a:t>   </a:t>
            </a:r>
            <a:r>
              <a:rPr lang="zh-CN" altLang="en-US" dirty="0"/>
              <a:t>默认用户名 </a:t>
            </a:r>
            <a:r>
              <a:rPr lang="en-US" altLang="zh-CN" dirty="0"/>
              <a:t>Admin</a:t>
            </a:r>
          </a:p>
          <a:p>
            <a:pPr marL="0" indent="0">
              <a:buNone/>
            </a:pPr>
            <a:r>
              <a:rPr lang="zh-CN" altLang="en-US" dirty="0"/>
              <a:t>   默认密码    </a:t>
            </a:r>
            <a:r>
              <a:rPr lang="en-US" altLang="zh-CN" dirty="0"/>
              <a:t>123456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C097C54-0A7B-4E33-BAED-965ABE193B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817373"/>
            <a:ext cx="3972479" cy="126700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4DB6165-1CB9-2437-290D-406BA4ABD9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358551"/>
            <a:ext cx="1609950" cy="476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6692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0368EF-71EF-2594-8A61-AF799A8F4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初始界面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01C20A5D-8982-F952-40E3-8109C4A32A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74520" y="2826720"/>
            <a:ext cx="6811326" cy="2029108"/>
          </a:xfrm>
        </p:spPr>
      </p:pic>
      <p:sp>
        <p:nvSpPr>
          <p:cNvPr id="6" name="矩形: 圆角 5">
            <a:extLst>
              <a:ext uri="{FF2B5EF4-FFF2-40B4-BE49-F238E27FC236}">
                <a16:creationId xmlns:a16="http://schemas.microsoft.com/office/drawing/2014/main" id="{FCEDDE1C-34E5-16C8-19DE-13DA4588FC17}"/>
              </a:ext>
            </a:extLst>
          </p:cNvPr>
          <p:cNvSpPr/>
          <p:nvPr/>
        </p:nvSpPr>
        <p:spPr>
          <a:xfrm>
            <a:off x="4655820" y="3295650"/>
            <a:ext cx="2872740" cy="281940"/>
          </a:xfrm>
          <a:prstGeom prst="roundRect">
            <a:avLst/>
          </a:prstGeom>
          <a:noFill/>
          <a:ln w="127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内容占位符 4">
            <a:extLst>
              <a:ext uri="{FF2B5EF4-FFF2-40B4-BE49-F238E27FC236}">
                <a16:creationId xmlns:a16="http://schemas.microsoft.com/office/drawing/2014/main" id="{1B709110-AECC-FD95-7893-76B66821C7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4520" y="2822910"/>
            <a:ext cx="6811326" cy="2029108"/>
          </a:xfrm>
          <a:prstGeom prst="rect">
            <a:avLst/>
          </a:prstGeom>
        </p:spPr>
      </p:pic>
      <p:sp>
        <p:nvSpPr>
          <p:cNvPr id="8" name="矩形: 圆角 7">
            <a:extLst>
              <a:ext uri="{FF2B5EF4-FFF2-40B4-BE49-F238E27FC236}">
                <a16:creationId xmlns:a16="http://schemas.microsoft.com/office/drawing/2014/main" id="{AF99F104-B1C4-CB13-98DE-88A37A4AA1C5}"/>
              </a:ext>
            </a:extLst>
          </p:cNvPr>
          <p:cNvSpPr/>
          <p:nvPr/>
        </p:nvSpPr>
        <p:spPr>
          <a:xfrm>
            <a:off x="4655820" y="3291840"/>
            <a:ext cx="2872740" cy="281940"/>
          </a:xfrm>
          <a:prstGeom prst="roundRect">
            <a:avLst/>
          </a:prstGeom>
          <a:noFill/>
          <a:ln w="127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内容占位符 4">
            <a:extLst>
              <a:ext uri="{FF2B5EF4-FFF2-40B4-BE49-F238E27FC236}">
                <a16:creationId xmlns:a16="http://schemas.microsoft.com/office/drawing/2014/main" id="{511B731B-6A76-5036-2CE9-5057F704B5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9760" y="2819100"/>
            <a:ext cx="6811326" cy="2029108"/>
          </a:xfrm>
          <a:prstGeom prst="rect">
            <a:avLst/>
          </a:prstGeom>
        </p:spPr>
      </p:pic>
      <p:sp>
        <p:nvSpPr>
          <p:cNvPr id="10" name="矩形: 圆角 9">
            <a:extLst>
              <a:ext uri="{FF2B5EF4-FFF2-40B4-BE49-F238E27FC236}">
                <a16:creationId xmlns:a16="http://schemas.microsoft.com/office/drawing/2014/main" id="{1D50C70B-34C9-703E-03F6-6623F6439658}"/>
              </a:ext>
            </a:extLst>
          </p:cNvPr>
          <p:cNvSpPr/>
          <p:nvPr/>
        </p:nvSpPr>
        <p:spPr>
          <a:xfrm>
            <a:off x="4640580" y="3277552"/>
            <a:ext cx="1532573" cy="281940"/>
          </a:xfrm>
          <a:prstGeom prst="roundRect">
            <a:avLst/>
          </a:prstGeom>
          <a:noFill/>
          <a:ln w="127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E8D29D5C-9925-A1AF-954F-4242F868D198}"/>
              </a:ext>
            </a:extLst>
          </p:cNvPr>
          <p:cNvSpPr/>
          <p:nvPr/>
        </p:nvSpPr>
        <p:spPr>
          <a:xfrm>
            <a:off x="4640580" y="3586163"/>
            <a:ext cx="3119438" cy="281940"/>
          </a:xfrm>
          <a:prstGeom prst="roundRect">
            <a:avLst/>
          </a:prstGeom>
          <a:noFill/>
          <a:ln w="127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E684EC21-4CCB-6ADC-7C1D-555FB227E70E}"/>
              </a:ext>
            </a:extLst>
          </p:cNvPr>
          <p:cNvSpPr/>
          <p:nvPr/>
        </p:nvSpPr>
        <p:spPr>
          <a:xfrm>
            <a:off x="4640580" y="3897930"/>
            <a:ext cx="614363" cy="281940"/>
          </a:xfrm>
          <a:prstGeom prst="roundRect">
            <a:avLst/>
          </a:prstGeom>
          <a:noFill/>
          <a:ln w="127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FB06D9A7-3696-FF45-BD8B-D96AAA52533D}"/>
              </a:ext>
            </a:extLst>
          </p:cNvPr>
          <p:cNvCxnSpPr>
            <a:cxnSpLocks/>
          </p:cNvCxnSpPr>
          <p:nvPr/>
        </p:nvCxnSpPr>
        <p:spPr>
          <a:xfrm flipV="1">
            <a:off x="5406866" y="2641283"/>
            <a:ext cx="253842" cy="6181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787557D2-331F-28E1-EDE5-2FD525859CF8}"/>
              </a:ext>
            </a:extLst>
          </p:cNvPr>
          <p:cNvSpPr txBox="1"/>
          <p:nvPr/>
        </p:nvSpPr>
        <p:spPr>
          <a:xfrm>
            <a:off x="4531995" y="2273085"/>
            <a:ext cx="2257425" cy="369332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Bootloader</a:t>
            </a:r>
            <a:r>
              <a:rPr lang="zh-CN" altLang="en-US" dirty="0"/>
              <a:t>版本号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53A15334-7D09-CAF7-F78B-CF9A896C2FD6}"/>
              </a:ext>
            </a:extLst>
          </p:cNvPr>
          <p:cNvSpPr txBox="1"/>
          <p:nvPr/>
        </p:nvSpPr>
        <p:spPr>
          <a:xfrm>
            <a:off x="4655820" y="5024891"/>
            <a:ext cx="904875" cy="369332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/>
              <a:t>用户名</a:t>
            </a: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920E301C-4AD6-16E2-F78D-0BD4134501D9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4947761" y="4204953"/>
            <a:ext cx="160497" cy="8199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698C18A0-328F-8360-4FEF-0A79C35483F7}"/>
              </a:ext>
            </a:extLst>
          </p:cNvPr>
          <p:cNvSpPr txBox="1"/>
          <p:nvPr/>
        </p:nvSpPr>
        <p:spPr>
          <a:xfrm>
            <a:off x="8829676" y="3577589"/>
            <a:ext cx="2036445" cy="369332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/>
              <a:t>登录方的网络信息</a:t>
            </a: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E4659FF2-6507-D1C3-9051-E322BE7A1352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7775258" y="3727133"/>
            <a:ext cx="1054418" cy="351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51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694</Words>
  <Application>Microsoft Office PowerPoint</Application>
  <PresentationFormat>宽屏</PresentationFormat>
  <Paragraphs>103</Paragraphs>
  <Slides>25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29" baseType="lpstr">
      <vt:lpstr>等线</vt:lpstr>
      <vt:lpstr>等线 Light</vt:lpstr>
      <vt:lpstr>Arial</vt:lpstr>
      <vt:lpstr>Office 主题​​</vt:lpstr>
      <vt:lpstr>Bootloader使用说明</vt:lpstr>
      <vt:lpstr>软件环境</vt:lpstr>
      <vt:lpstr>软件环境</vt:lpstr>
      <vt:lpstr>软件环境</vt:lpstr>
      <vt:lpstr>通讯参数</vt:lpstr>
      <vt:lpstr>通讯参数</vt:lpstr>
      <vt:lpstr>界面</vt:lpstr>
      <vt:lpstr>登录</vt:lpstr>
      <vt:lpstr>初始界面</vt:lpstr>
      <vt:lpstr>指令</vt:lpstr>
      <vt:lpstr>help</vt:lpstr>
      <vt:lpstr>clear</vt:lpstr>
      <vt:lpstr>info</vt:lpstr>
      <vt:lpstr>restore</vt:lpstr>
      <vt:lpstr>backup</vt:lpstr>
      <vt:lpstr>erase</vt:lpstr>
      <vt:lpstr>update</vt:lpstr>
      <vt:lpstr>update</vt:lpstr>
      <vt:lpstr>update</vt:lpstr>
      <vt:lpstr>jump</vt:lpstr>
      <vt:lpstr>ipconfig</vt:lpstr>
      <vt:lpstr>reset</vt:lpstr>
      <vt:lpstr>change name</vt:lpstr>
      <vt:lpstr>change password</vt:lpstr>
      <vt:lpstr>set ip/set netmask/set gateway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朋洲 宋</dc:creator>
  <cp:lastModifiedBy>朋洲 宋</cp:lastModifiedBy>
  <cp:revision>1</cp:revision>
  <dcterms:created xsi:type="dcterms:W3CDTF">2025-06-06T07:08:50Z</dcterms:created>
  <dcterms:modified xsi:type="dcterms:W3CDTF">2025-06-06T09:38:24Z</dcterms:modified>
</cp:coreProperties>
</file>