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3" r:id="rId4"/>
    <p:sldId id="265" r:id="rId5"/>
    <p:sldId id="266" r:id="rId6"/>
    <p:sldId id="267" r:id="rId7"/>
    <p:sldId id="268" r:id="rId8"/>
    <p:sldId id="270" r:id="rId9"/>
    <p:sldId id="269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615" userDrawn="1">
          <p15:clr>
            <a:srgbClr val="A4A3A4"/>
          </p15:clr>
        </p15:guide>
        <p15:guide id="4" pos="1368" userDrawn="1">
          <p15:clr>
            <a:srgbClr val="A4A3A4"/>
          </p15:clr>
        </p15:guide>
        <p15:guide id="5" pos="5110" userDrawn="1">
          <p15:clr>
            <a:srgbClr val="A4A3A4"/>
          </p15:clr>
        </p15:guide>
        <p15:guide id="6" pos="63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29898"/>
    <a:srgbClr val="262626"/>
    <a:srgbClr val="595959"/>
    <a:srgbClr val="F0E6CB"/>
    <a:srgbClr val="F1E3C6"/>
    <a:srgbClr val="DCD2B9"/>
    <a:srgbClr val="E2D5C7"/>
    <a:srgbClr val="04A31E"/>
    <a:srgbClr val="0D9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" y="192"/>
      </p:cViewPr>
      <p:guideLst>
        <p:guide orient="horz" pos="2160"/>
        <p:guide pos="3840"/>
        <p:guide pos="2615"/>
        <p:guide pos="1368"/>
        <p:guide pos="5110"/>
        <p:guide pos="63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1B9DB-94DA-471E-A0C2-1D6B3F5B774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6EDD9-E3A7-4D06-9E8B-B81C54E35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5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259-1251-4942-9559-812EB8346AE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2168-20DE-4223-BA90-C9AB45780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76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259-1251-4942-9559-812EB8346AE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2168-20DE-4223-BA90-C9AB45780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39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259-1251-4942-9559-812EB8346AE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2168-20DE-4223-BA90-C9AB45780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51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259-1251-4942-9559-812EB8346AE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2168-20DE-4223-BA90-C9AB45780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73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259-1251-4942-9559-812EB8346AE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2168-20DE-4223-BA90-C9AB45780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38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259-1251-4942-9559-812EB8346AE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2168-20DE-4223-BA90-C9AB45780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74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259-1251-4942-9559-812EB8346AE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2168-20DE-4223-BA90-C9AB45780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6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259-1251-4942-9559-812EB8346AE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2168-20DE-4223-BA90-C9AB45780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62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259-1251-4942-9559-812EB8346AE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2168-20DE-4223-BA90-C9AB45780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38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259-1251-4942-9559-812EB8346AE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2168-20DE-4223-BA90-C9AB45780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8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259-1251-4942-9559-812EB8346AE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2168-20DE-4223-BA90-C9AB45780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9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64259-1251-4942-9559-812EB8346AE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92168-20DE-4223-BA90-C9AB45780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6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32933" y="2393254"/>
            <a:ext cx="101261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9787" y="5349815"/>
            <a:ext cx="2454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" panose="020D0604000000000000" pitchFamily="50" charset="-127"/>
              </a:rPr>
              <a:t>지도교수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" panose="020D0604000000000000" pitchFamily="50" charset="-127"/>
              </a:rPr>
              <a:t>공기석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ea typeface="나눔고딕" panose="020D0604000000000000" pitchFamily="50" charset="-127"/>
            </a:endParaRPr>
          </a:p>
          <a:p>
            <a:pPr algn="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" panose="020D0604000000000000" pitchFamily="50" charset="-127"/>
              </a:rPr>
              <a:t>2015154018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" panose="020D0604000000000000" pitchFamily="50" charset="-127"/>
              </a:rPr>
              <a:t>박현욱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ea typeface="나눔고딕" panose="020D0604000000000000" pitchFamily="50" charset="-127"/>
            </a:endParaRPr>
          </a:p>
          <a:p>
            <a:pPr algn="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" panose="020D0604000000000000" pitchFamily="50" charset="-127"/>
              </a:rPr>
              <a:t>2015152019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" panose="020D0604000000000000" pitchFamily="50" charset="-127"/>
              </a:rPr>
              <a:t>신용원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ea typeface="나눔고딕" panose="020D0604000000000000" pitchFamily="50" charset="-127"/>
            </a:endParaRPr>
          </a:p>
          <a:p>
            <a:pPr algn="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" panose="020D0604000000000000" pitchFamily="50" charset="-127"/>
              </a:rPr>
              <a:t>2015154007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" panose="020D0604000000000000" pitchFamily="50" charset="-127"/>
              </a:rPr>
              <a:t>김진엽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1987905"/>
            <a:ext cx="12192000" cy="23932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68079" y="2880480"/>
            <a:ext cx="7922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</a:rPr>
              <a:t>경적 </a:t>
            </a:r>
            <a:r>
              <a:rPr lang="ko-KR" altLang="en-US" sz="6000" dirty="0" smtClean="0">
                <a:solidFill>
                  <a:schemeClr val="bg1"/>
                </a:solidFill>
              </a:rPr>
              <a:t>소리 변환 시스템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1003" y="2324344"/>
            <a:ext cx="55899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chemeClr val="bg1"/>
                </a:solidFill>
              </a:rPr>
              <a:t>청각장애인을 </a:t>
            </a:r>
            <a:r>
              <a:rPr lang="ko-KR" altLang="en-US" sz="3000" dirty="0" smtClean="0">
                <a:solidFill>
                  <a:schemeClr val="bg1"/>
                </a:solidFill>
              </a:rPr>
              <a:t>안전 운행을 위한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7"/>
            <a:ext cx="2221506" cy="4778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795704" y="1193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245165" y="4379093"/>
            <a:ext cx="132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404040"/>
                </a:solidFill>
              </a:rPr>
              <a:t>Horn sound conversion system for deaf person safety driving</a:t>
            </a:r>
            <a:endParaRPr lang="ko-KR" altLang="en-US" dirty="0">
              <a:solidFill>
                <a:srgbClr val="40404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256" y="4308662"/>
            <a:ext cx="510193" cy="5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64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32933" y="911769"/>
            <a:ext cx="101261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14619" y="322656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개발 방법</a:t>
            </a:r>
            <a:endParaRPr lang="ko-KR" altLang="en-US" sz="3200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338" y="87923"/>
            <a:ext cx="12036670" cy="6682154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0" y="1130618"/>
            <a:ext cx="4286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ㆍ실제</a:t>
            </a:r>
            <a:r>
              <a:rPr lang="ko-KR" altLang="en-US" dirty="0" smtClean="0"/>
              <a:t> 주행 테스트</a:t>
            </a:r>
            <a:endParaRPr lang="en-US" altLang="ko-KR" dirty="0" smtClean="0"/>
          </a:p>
          <a:p>
            <a:r>
              <a:rPr lang="ko-KR" altLang="en-US" dirty="0" err="1" smtClean="0"/>
              <a:t>ㆍ정확도</a:t>
            </a:r>
            <a:r>
              <a:rPr lang="ko-KR" altLang="en-US" dirty="0" smtClean="0"/>
              <a:t> 문제 해결</a:t>
            </a:r>
            <a:endParaRPr lang="en-US" altLang="ko-KR" dirty="0" smtClean="0"/>
          </a:p>
          <a:p>
            <a:r>
              <a:rPr lang="ko-KR" altLang="en-US" dirty="0" err="1" smtClean="0"/>
              <a:t>ㆍ오류</a:t>
            </a:r>
            <a:r>
              <a:rPr lang="ko-KR" altLang="en-US" dirty="0" smtClean="0"/>
              <a:t> 및 에러 검출</a:t>
            </a:r>
            <a:endParaRPr lang="en-US" altLang="ko-KR" dirty="0" smtClean="0"/>
          </a:p>
          <a:p>
            <a:r>
              <a:rPr lang="ko-KR" altLang="en-US" dirty="0" err="1" smtClean="0"/>
              <a:t>ㆍ실제</a:t>
            </a:r>
            <a:r>
              <a:rPr lang="ko-KR" altLang="en-US" dirty="0" smtClean="0"/>
              <a:t> 제약사항 판단 및 해결방안 탐색</a:t>
            </a:r>
            <a:endParaRPr lang="en-US" altLang="ko-KR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2244982" y="1346012"/>
            <a:ext cx="3557774" cy="770529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4</a:t>
            </a:r>
            <a:r>
              <a:rPr lang="en-US" altLang="ko-KR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. </a:t>
            </a:r>
            <a:r>
              <a:rPr lang="ko-KR" altLang="en-US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테스트 단계</a:t>
            </a:r>
            <a:endParaRPr lang="ko-KR" altLang="en-US" sz="2000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44982" y="3152572"/>
            <a:ext cx="3557774" cy="770529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5. </a:t>
            </a:r>
            <a:r>
              <a:rPr lang="ko-KR" altLang="en-US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유지보수 단계</a:t>
            </a:r>
            <a:endParaRPr lang="ko-KR" altLang="en-US" sz="2000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244982" y="4959132"/>
            <a:ext cx="3557774" cy="770529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6</a:t>
            </a:r>
            <a:r>
              <a:rPr lang="en-US" altLang="ko-KR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. </a:t>
            </a:r>
            <a:r>
              <a:rPr lang="ko-KR" altLang="en-US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최종 모델링</a:t>
            </a:r>
            <a:endParaRPr lang="ko-KR" altLang="en-US" sz="2000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96000" y="3214670"/>
            <a:ext cx="297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ㆍ오류처리</a:t>
            </a:r>
            <a:r>
              <a:rPr lang="ko-KR" altLang="en-US" dirty="0"/>
              <a:t> </a:t>
            </a:r>
            <a:r>
              <a:rPr lang="en-US" altLang="ko-KR" dirty="0"/>
              <a:t>System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ko-KR" altLang="en-US" dirty="0" err="1" smtClean="0"/>
              <a:t>ㆍ방수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충격완화 방안 탐색</a:t>
            </a:r>
            <a:endParaRPr lang="en-US" altLang="ko-KR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6096000" y="4744231"/>
            <a:ext cx="4663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ㆍ</a:t>
            </a:r>
            <a:r>
              <a:rPr lang="en-US" altLang="ko-KR" dirty="0" smtClean="0"/>
              <a:t>3D </a:t>
            </a:r>
            <a:r>
              <a:rPr lang="ko-KR" altLang="en-US" dirty="0" smtClean="0"/>
              <a:t>프린터 </a:t>
            </a:r>
            <a:r>
              <a:rPr lang="en-US" altLang="ko-KR" dirty="0" smtClean="0"/>
              <a:t>/ 3D </a:t>
            </a:r>
            <a:r>
              <a:rPr lang="ko-KR" altLang="en-US" dirty="0" smtClean="0"/>
              <a:t>펜을 이용한 센서 모델링</a:t>
            </a:r>
            <a:endParaRPr lang="en-US" altLang="ko-KR" dirty="0" smtClean="0"/>
          </a:p>
          <a:p>
            <a:r>
              <a:rPr lang="ko-KR" altLang="en-US" dirty="0" err="1" smtClean="0"/>
              <a:t>ㆍ소형</a:t>
            </a:r>
            <a:r>
              <a:rPr lang="ko-KR" altLang="en-US" dirty="0" smtClean="0"/>
              <a:t> 차체 프레임 제작</a:t>
            </a:r>
            <a:endParaRPr lang="en-US" altLang="ko-KR" dirty="0" smtClean="0"/>
          </a:p>
          <a:p>
            <a:r>
              <a:rPr lang="ko-KR" altLang="en-US" dirty="0" err="1" smtClean="0"/>
              <a:t>ㆍ시연</a:t>
            </a:r>
            <a:r>
              <a:rPr lang="ko-KR" altLang="en-US" dirty="0" smtClean="0"/>
              <a:t> 영상 제작</a:t>
            </a:r>
            <a:endParaRPr lang="en-US" altLang="ko-KR" dirty="0"/>
          </a:p>
          <a:p>
            <a:r>
              <a:rPr lang="ko-KR" altLang="en-US" dirty="0" err="1" smtClean="0"/>
              <a:t>ㆍ최종보고서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패키징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시연자료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639494" y="11932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79261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32933" y="911769"/>
            <a:ext cx="101261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14620" y="322656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업무 분담</a:t>
            </a:r>
            <a:endParaRPr lang="ko-KR" altLang="en-US" sz="3200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338" y="87923"/>
            <a:ext cx="12036670" cy="6682154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793630" y="2695234"/>
            <a:ext cx="1500541" cy="632776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박현욱</a:t>
            </a:r>
            <a:endParaRPr lang="ko-KR" altLang="en-US" sz="2000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38402" y="2695234"/>
            <a:ext cx="1500541" cy="632776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신용원</a:t>
            </a:r>
            <a:endParaRPr lang="ko-KR" altLang="en-US" sz="2000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883174" y="2695234"/>
            <a:ext cx="1500541" cy="632776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김진엽</a:t>
            </a:r>
            <a:endParaRPr lang="ko-KR" altLang="en-US" sz="2000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25757" y="3465030"/>
            <a:ext cx="3125829" cy="1646446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</a:rPr>
              <a:t>특정 크기 이상의 소음 감지</a:t>
            </a:r>
            <a:endParaRPr lang="en-US" altLang="ko-KR" sz="15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</a:rPr>
              <a:t>장애물 존재 여부 판단</a:t>
            </a:r>
            <a:endParaRPr lang="en-US" altLang="ko-KR" sz="15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500" dirty="0" err="1" smtClean="0">
                <a:solidFill>
                  <a:schemeClr val="bg2">
                    <a:lumMod val="25000"/>
                  </a:schemeClr>
                </a:solidFill>
              </a:rPr>
              <a:t>데이터→진동</a:t>
            </a:r>
            <a:r>
              <a:rPr lang="en-US" altLang="ko-KR" sz="1500" dirty="0" smtClean="0">
                <a:solidFill>
                  <a:schemeClr val="bg2">
                    <a:lumMod val="25000"/>
                  </a:schemeClr>
                </a:solidFill>
              </a:rPr>
              <a:t>/LED </a:t>
            </a:r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</a:rPr>
              <a:t>신호 변환</a:t>
            </a:r>
            <a:endParaRPr lang="en-US" altLang="ko-KR" sz="15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</a:rPr>
              <a:t>주행 중 </a:t>
            </a:r>
            <a:r>
              <a:rPr lang="ko-KR" altLang="en-US" sz="1500" dirty="0" err="1" smtClean="0">
                <a:solidFill>
                  <a:schemeClr val="bg2">
                    <a:lumMod val="25000"/>
                  </a:schemeClr>
                </a:solidFill>
              </a:rPr>
              <a:t>에러발생시</a:t>
            </a:r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</a:rPr>
              <a:t> 초기화 처리</a:t>
            </a:r>
            <a:endParaRPr lang="en-US" altLang="ko-KR" sz="15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54116" y="3465029"/>
            <a:ext cx="3125829" cy="1646446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</a:rPr>
              <a:t>평균 </a:t>
            </a:r>
            <a:r>
              <a:rPr lang="ko-KR" altLang="en-US" sz="1500" dirty="0" err="1" smtClean="0">
                <a:solidFill>
                  <a:schemeClr val="bg2">
                    <a:lumMod val="25000"/>
                  </a:schemeClr>
                </a:solidFill>
              </a:rPr>
              <a:t>소음정보</a:t>
            </a:r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</a:rPr>
              <a:t> 수집</a:t>
            </a:r>
            <a:endParaRPr lang="en-US" altLang="ko-KR" sz="15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</a:rPr>
              <a:t>다중 데이터 처리</a:t>
            </a:r>
            <a:endParaRPr lang="en-US" altLang="ko-KR" sz="15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500" dirty="0" err="1" smtClean="0">
                <a:solidFill>
                  <a:schemeClr val="bg2">
                    <a:lumMod val="25000"/>
                  </a:schemeClr>
                </a:solidFill>
              </a:rPr>
              <a:t>후방감지</a:t>
            </a:r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</a:rPr>
              <a:t> 예외</a:t>
            </a:r>
            <a:r>
              <a:rPr lang="en-US" altLang="ko-KR" sz="1500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</a:rPr>
              <a:t>오류 처리</a:t>
            </a:r>
            <a:endParaRPr lang="en-US" altLang="ko-KR" sz="15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70529" y="3465030"/>
            <a:ext cx="3125829" cy="1646446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</a:rPr>
              <a:t>후방 주행 감지</a:t>
            </a:r>
            <a:endParaRPr lang="en-US" altLang="ko-KR" sz="15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</a:rPr>
              <a:t>장애물까지의 거리 측정</a:t>
            </a:r>
            <a:endParaRPr lang="en-US" altLang="ko-KR" sz="15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500" dirty="0" err="1" smtClean="0">
                <a:solidFill>
                  <a:schemeClr val="bg2">
                    <a:lumMod val="25000"/>
                  </a:schemeClr>
                </a:solidFill>
              </a:rPr>
              <a:t>경적감지</a:t>
            </a:r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</a:rPr>
              <a:t> 예외</a:t>
            </a:r>
            <a:r>
              <a:rPr lang="en-US" altLang="ko-KR" sz="1500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ko-KR" altLang="en-US" sz="1500" dirty="0" err="1" smtClean="0">
                <a:solidFill>
                  <a:schemeClr val="bg2">
                    <a:lumMod val="25000"/>
                  </a:schemeClr>
                </a:solidFill>
              </a:rPr>
              <a:t>오류처리</a:t>
            </a:r>
            <a:endParaRPr lang="en-US" altLang="ko-KR" sz="15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615" y="1642418"/>
            <a:ext cx="772521" cy="70613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95" y="1474379"/>
            <a:ext cx="1083836" cy="1083836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2335677" y="1869039"/>
            <a:ext cx="562708" cy="25289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922" y="1642418"/>
            <a:ext cx="772521" cy="706133"/>
          </a:xfrm>
          <a:prstGeom prst="rect">
            <a:avLst/>
          </a:prstGeom>
        </p:spPr>
      </p:pic>
      <p:sp>
        <p:nvSpPr>
          <p:cNvPr id="21" name="오른쪽 화살표 20"/>
          <p:cNvSpPr/>
          <p:nvPr/>
        </p:nvSpPr>
        <p:spPr>
          <a:xfrm>
            <a:off x="5905984" y="1869039"/>
            <a:ext cx="562708" cy="25289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826" y="1421895"/>
            <a:ext cx="1057523" cy="105752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5331" y="1463119"/>
            <a:ext cx="215018" cy="35859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74622">
            <a:off x="6426968" y="1531467"/>
            <a:ext cx="333842" cy="33384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459" y="1525831"/>
            <a:ext cx="939306" cy="93930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150" y="1569820"/>
            <a:ext cx="882951" cy="882951"/>
          </a:xfrm>
          <a:prstGeom prst="rect">
            <a:avLst/>
          </a:prstGeom>
        </p:spPr>
      </p:pic>
      <p:sp>
        <p:nvSpPr>
          <p:cNvPr id="28" name="오른쪽 화살표 27"/>
          <p:cNvSpPr/>
          <p:nvPr/>
        </p:nvSpPr>
        <p:spPr>
          <a:xfrm>
            <a:off x="9414868" y="1824212"/>
            <a:ext cx="562708" cy="25289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54116" y="5237411"/>
            <a:ext cx="3125829" cy="1176528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</a:rPr>
              <a:t>팀 회의 일정 </a:t>
            </a:r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</a:rPr>
              <a:t>관리</a:t>
            </a:r>
            <a:endParaRPr lang="en-US" altLang="ko-KR" sz="15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</a:rPr>
              <a:t>차체 모델링</a:t>
            </a:r>
            <a:endParaRPr lang="en-US" altLang="ko-KR" sz="15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25756" y="5237411"/>
            <a:ext cx="3125829" cy="1176528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</a:rPr>
              <a:t>발표 </a:t>
            </a:r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</a:rPr>
              <a:t>자료 작성</a:t>
            </a:r>
            <a:endParaRPr lang="en-US" altLang="ko-KR" sz="15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</a:rPr>
              <a:t>회계</a:t>
            </a:r>
            <a:endParaRPr lang="en-US" altLang="ko-KR" sz="15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70529" y="5231476"/>
            <a:ext cx="3125829" cy="1176528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</a:rPr>
              <a:t>센서 </a:t>
            </a:r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</a:rPr>
              <a:t>모델링</a:t>
            </a:r>
            <a:endParaRPr lang="en-US" altLang="ko-KR" sz="15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</a:rPr>
              <a:t>자료 </a:t>
            </a:r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</a:rPr>
              <a:t>백업</a:t>
            </a:r>
            <a:endParaRPr lang="en-US" altLang="ko-KR" sz="15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639494" y="11932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71775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32933" y="911769"/>
            <a:ext cx="101261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14621" y="322656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수행 일정</a:t>
            </a:r>
            <a:endParaRPr lang="ko-KR" altLang="en-US" sz="3200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338" y="87923"/>
            <a:ext cx="12036670" cy="6682154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315307"/>
              </p:ext>
            </p:extLst>
          </p:nvPr>
        </p:nvGraphicFramePr>
        <p:xfrm>
          <a:off x="536328" y="1389393"/>
          <a:ext cx="11104690" cy="46710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4844">
                  <a:extLst>
                    <a:ext uri="{9D8B030D-6E8A-4147-A177-3AD203B41FA5}">
                      <a16:colId xmlns:a16="http://schemas.microsoft.com/office/drawing/2014/main" val="3087127199"/>
                    </a:ext>
                  </a:extLst>
                </a:gridCol>
                <a:gridCol w="2339296">
                  <a:extLst>
                    <a:ext uri="{9D8B030D-6E8A-4147-A177-3AD203B41FA5}">
                      <a16:colId xmlns:a16="http://schemas.microsoft.com/office/drawing/2014/main" val="3668573521"/>
                    </a:ext>
                  </a:extLst>
                </a:gridCol>
                <a:gridCol w="698055">
                  <a:extLst>
                    <a:ext uri="{9D8B030D-6E8A-4147-A177-3AD203B41FA5}">
                      <a16:colId xmlns:a16="http://schemas.microsoft.com/office/drawing/2014/main" val="4167172663"/>
                    </a:ext>
                  </a:extLst>
                </a:gridCol>
                <a:gridCol w="698055">
                  <a:extLst>
                    <a:ext uri="{9D8B030D-6E8A-4147-A177-3AD203B41FA5}">
                      <a16:colId xmlns:a16="http://schemas.microsoft.com/office/drawing/2014/main" val="1367137412"/>
                    </a:ext>
                  </a:extLst>
                </a:gridCol>
                <a:gridCol w="698055">
                  <a:extLst>
                    <a:ext uri="{9D8B030D-6E8A-4147-A177-3AD203B41FA5}">
                      <a16:colId xmlns:a16="http://schemas.microsoft.com/office/drawing/2014/main" val="3988689831"/>
                    </a:ext>
                  </a:extLst>
                </a:gridCol>
                <a:gridCol w="698055">
                  <a:extLst>
                    <a:ext uri="{9D8B030D-6E8A-4147-A177-3AD203B41FA5}">
                      <a16:colId xmlns:a16="http://schemas.microsoft.com/office/drawing/2014/main" val="1684087749"/>
                    </a:ext>
                  </a:extLst>
                </a:gridCol>
                <a:gridCol w="698055">
                  <a:extLst>
                    <a:ext uri="{9D8B030D-6E8A-4147-A177-3AD203B41FA5}">
                      <a16:colId xmlns:a16="http://schemas.microsoft.com/office/drawing/2014/main" val="360567347"/>
                    </a:ext>
                  </a:extLst>
                </a:gridCol>
                <a:gridCol w="698055">
                  <a:extLst>
                    <a:ext uri="{9D8B030D-6E8A-4147-A177-3AD203B41FA5}">
                      <a16:colId xmlns:a16="http://schemas.microsoft.com/office/drawing/2014/main" val="1950122683"/>
                    </a:ext>
                  </a:extLst>
                </a:gridCol>
                <a:gridCol w="698055">
                  <a:extLst>
                    <a:ext uri="{9D8B030D-6E8A-4147-A177-3AD203B41FA5}">
                      <a16:colId xmlns:a16="http://schemas.microsoft.com/office/drawing/2014/main" val="426411906"/>
                    </a:ext>
                  </a:extLst>
                </a:gridCol>
                <a:gridCol w="698055">
                  <a:extLst>
                    <a:ext uri="{9D8B030D-6E8A-4147-A177-3AD203B41FA5}">
                      <a16:colId xmlns:a16="http://schemas.microsoft.com/office/drawing/2014/main" val="631766266"/>
                    </a:ext>
                  </a:extLst>
                </a:gridCol>
                <a:gridCol w="698055">
                  <a:extLst>
                    <a:ext uri="{9D8B030D-6E8A-4147-A177-3AD203B41FA5}">
                      <a16:colId xmlns:a16="http://schemas.microsoft.com/office/drawing/2014/main" val="1501190672"/>
                    </a:ext>
                  </a:extLst>
                </a:gridCol>
                <a:gridCol w="698055">
                  <a:extLst>
                    <a:ext uri="{9D8B030D-6E8A-4147-A177-3AD203B41FA5}">
                      <a16:colId xmlns:a16="http://schemas.microsoft.com/office/drawing/2014/main" val="133764549"/>
                    </a:ext>
                  </a:extLst>
                </a:gridCol>
              </a:tblGrid>
              <a:tr h="3964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추진 사항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590221"/>
                  </a:ext>
                </a:extLst>
              </a:tr>
              <a:tr h="5792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계획단계</a:t>
                      </a:r>
                      <a:endParaRPr lang="en-US" altLang="ko-KR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개발관련 토의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코딩 규칙 확립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 smtClean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 smtClean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 smtClean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 smtClean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 smtClean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 smtClean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 smtClean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 smtClean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dirty="0" smtClean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205153"/>
                  </a:ext>
                </a:extLst>
              </a:tr>
              <a:tr h="6133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smtClean="0">
                          <a:solidFill>
                            <a:schemeClr val="tx1"/>
                          </a:solidFill>
                          <a:latin typeface="+mn-lt"/>
                        </a:rPr>
                        <a:t>요구분석단계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물품 리스트화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387589"/>
                  </a:ext>
                </a:extLst>
              </a:tr>
              <a:tr h="6133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설계단계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시스템 도식화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알고리즘 토의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93683"/>
                  </a:ext>
                </a:extLst>
              </a:tr>
              <a:tr h="6284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구현단계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처리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출력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SYSTEM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개발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385460"/>
                  </a:ext>
                </a:extLst>
              </a:tr>
              <a:tr h="6133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테스트단계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주행테스트를 통한 오류 검출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56785"/>
                  </a:ext>
                </a:extLst>
              </a:tr>
              <a:tr h="6133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유지보수단계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오류처리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및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환경제약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해결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08775"/>
                  </a:ext>
                </a:extLst>
              </a:tr>
              <a:tr h="6133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최종모델링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작품 모델링 및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데모시연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준비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29443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639494" y="11932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87687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32933" y="911769"/>
            <a:ext cx="101261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01152" y="322656"/>
            <a:ext cx="4589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필요기술</a:t>
            </a:r>
            <a:r>
              <a:rPr lang="ko-KR" altLang="en-US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 및 참고문헌</a:t>
            </a:r>
            <a:endParaRPr lang="ko-KR" altLang="en-US" sz="3200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338" y="87923"/>
            <a:ext cx="12036670" cy="6682154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70625" y="3183892"/>
            <a:ext cx="4989798" cy="481980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Range Finder Tutorial</a:t>
            </a:r>
            <a:endParaRPr lang="ko-KR" altLang="en-US" sz="2000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70625" y="1441193"/>
            <a:ext cx="4989798" cy="481980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Sound Detector Tutorial</a:t>
            </a:r>
            <a:endParaRPr lang="ko-KR" altLang="en-US" sz="2000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70625" y="4733534"/>
            <a:ext cx="4989798" cy="481980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Arduino </a:t>
            </a:r>
            <a:endParaRPr lang="ko-KR" altLang="en-US" sz="2000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31724" y="3657669"/>
            <a:ext cx="7467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err="1" smtClean="0"/>
              <a:t>Sparkfun</a:t>
            </a:r>
            <a:r>
              <a:rPr lang="en-US" altLang="ko-KR" sz="1400" b="1" dirty="0" smtClean="0"/>
              <a:t> Web site Tutorial</a:t>
            </a:r>
          </a:p>
          <a:p>
            <a:pPr algn="ctr"/>
            <a:r>
              <a:rPr lang="en-US" altLang="ko-KR" sz="1400" dirty="0"/>
              <a:t>https://</a:t>
            </a:r>
            <a:r>
              <a:rPr lang="en-US" altLang="ko-KR" sz="1400" dirty="0" smtClean="0"/>
              <a:t>www.sparkfun.com/tutorials/263</a:t>
            </a:r>
          </a:p>
          <a:p>
            <a:pPr algn="ctr"/>
            <a:r>
              <a:rPr lang="en-US" altLang="ko-KR" sz="1400" dirty="0" smtClean="0"/>
              <a:t>https</a:t>
            </a:r>
            <a:r>
              <a:rPr lang="en-US" altLang="ko-KR" sz="1400" dirty="0"/>
              <a:t>://</a:t>
            </a:r>
            <a:r>
              <a:rPr lang="en-US" altLang="ko-KR" sz="1400" dirty="0" smtClean="0"/>
              <a:t>www.sparkfun.com/tutorials/263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354873" y="1914494"/>
            <a:ext cx="7467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Sound Detector Tutorial &amp; Open Source</a:t>
            </a:r>
          </a:p>
          <a:p>
            <a:pPr algn="ctr"/>
            <a:r>
              <a:rPr lang="en-US" altLang="ko-KR" sz="1400" dirty="0"/>
              <a:t>https://</a:t>
            </a:r>
            <a:r>
              <a:rPr lang="en-US" altLang="ko-KR" sz="1400" dirty="0" smtClean="0"/>
              <a:t>github.com/sparkfun/Sound_Detector</a:t>
            </a:r>
          </a:p>
          <a:p>
            <a:pPr algn="ctr"/>
            <a:r>
              <a:rPr lang="en-US" altLang="ko-KR" sz="1400" dirty="0" smtClean="0"/>
              <a:t>https</a:t>
            </a:r>
            <a:r>
              <a:rPr lang="en-US" altLang="ko-KR" sz="1400" dirty="0"/>
              <a:t>://learn.sparkfun.com/tutorials/sound-detector-hookup-guide</a:t>
            </a:r>
          </a:p>
          <a:p>
            <a:pPr algn="ctr"/>
            <a:r>
              <a:rPr lang="en-US" altLang="ko-KR" sz="1400" dirty="0"/>
              <a:t>https://www.sparkfun.com/tutorials/263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431724" y="5254131"/>
            <a:ext cx="7467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Book</a:t>
            </a:r>
          </a:p>
          <a:p>
            <a:pPr algn="ctr"/>
            <a:r>
              <a:rPr lang="ko-KR" altLang="en-US" sz="1400" dirty="0" smtClean="0"/>
              <a:t>모두의 </a:t>
            </a:r>
            <a:r>
              <a:rPr lang="ko-KR" altLang="en-US" sz="1400" dirty="0" err="1" smtClean="0"/>
              <a:t>아두이노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누구나 쉽게 배우는 전자 회로 공작과 프로그래밍</a:t>
            </a:r>
            <a:r>
              <a:rPr lang="en-US" altLang="ko-KR" sz="1400" dirty="0" smtClean="0"/>
              <a:t>)</a:t>
            </a:r>
          </a:p>
          <a:p>
            <a:pPr algn="ctr"/>
            <a:r>
              <a:rPr lang="en-US" altLang="ko-KR" sz="1400" b="1" dirty="0" smtClean="0"/>
              <a:t>Website : </a:t>
            </a:r>
            <a:r>
              <a:rPr lang="en-US" altLang="ko-KR" sz="1400" b="1" dirty="0" err="1" smtClean="0"/>
              <a:t>MechaSolution</a:t>
            </a:r>
            <a:r>
              <a:rPr lang="en-US" altLang="ko-KR" sz="1400" b="1" dirty="0" smtClean="0"/>
              <a:t> Blog &amp; Cafe</a:t>
            </a:r>
            <a:endParaRPr lang="en-US" altLang="ko-KR" sz="1400" dirty="0" smtClean="0"/>
          </a:p>
          <a:p>
            <a:pPr algn="ctr"/>
            <a:r>
              <a:rPr lang="en-US" altLang="ko-KR" sz="1400" dirty="0"/>
              <a:t>https://</a:t>
            </a:r>
            <a:r>
              <a:rPr lang="en-US" altLang="ko-KR" sz="1400" dirty="0" smtClean="0"/>
              <a:t>cafe.naver.com/mechawiki</a:t>
            </a:r>
          </a:p>
          <a:p>
            <a:pPr algn="ctr"/>
            <a:r>
              <a:rPr lang="en-US" altLang="ko-KR" sz="1400" dirty="0"/>
              <a:t>https://blog.naver.com/roboholic84</a:t>
            </a:r>
            <a:endParaRPr lang="en-US" altLang="ko-KR" sz="1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1639494" y="11932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07755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0338" y="87923"/>
            <a:ext cx="12036670" cy="6682154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494779" y="2659933"/>
            <a:ext cx="5508544" cy="1538134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Thank YOU</a:t>
            </a:r>
            <a:endParaRPr lang="ko-KR" altLang="en-US" sz="5000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9494" y="11932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221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32933" y="888770"/>
            <a:ext cx="101261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20951" y="303995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목차</a:t>
            </a:r>
            <a:endParaRPr lang="ko-KR" altLang="en-US" sz="3200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0061" y="133848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나눔고딕" panose="020D0604000000000000" pitchFamily="50" charset="-127"/>
              </a:rPr>
              <a:t>졸업 연구 개요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630602" y="1250816"/>
            <a:ext cx="544666" cy="54466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367251" y="2010923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나눔고딕" panose="020D0604000000000000" pitchFamily="50" charset="-127"/>
              </a:rPr>
              <a:t>관련 연구 및 사례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637792" y="1923256"/>
            <a:ext cx="544666" cy="54466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360061" y="2683363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나눔고딕" panose="020D0604000000000000" pitchFamily="50" charset="-127"/>
              </a:rPr>
              <a:t>시스템 수행 시나리오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630602" y="2595696"/>
            <a:ext cx="544666" cy="54466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3</a:t>
            </a:r>
            <a:endParaRPr lang="ko-KR" alt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367251" y="33615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나눔고딕" panose="020D0604000000000000" pitchFamily="50" charset="-127"/>
              </a:rPr>
              <a:t>시스템 구성도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637792" y="3273907"/>
            <a:ext cx="544666" cy="54466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4</a:t>
            </a:r>
            <a:endParaRPr lang="ko-KR" alt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367251" y="403978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나눔고딕" panose="020D0604000000000000" pitchFamily="50" charset="-127"/>
              </a:rPr>
              <a:t>개발환경 및 개발 방법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637792" y="3952118"/>
            <a:ext cx="544666" cy="54466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5</a:t>
            </a:r>
            <a:endParaRPr lang="ko-KR" alt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367251" y="471222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나눔고딕" panose="020D0604000000000000" pitchFamily="50" charset="-127"/>
              </a:rPr>
              <a:t>업무 분담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637792" y="4624559"/>
            <a:ext cx="544666" cy="54466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6</a:t>
            </a:r>
            <a:endParaRPr lang="ko-KR" altLang="en-US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367251" y="5384666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나눔고딕" panose="020D0604000000000000" pitchFamily="50" charset="-127"/>
              </a:rPr>
              <a:t>졸업연구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나눔고딕" panose="020D0604000000000000" pitchFamily="50" charset="-127"/>
              </a:rPr>
              <a:t> 및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나눔고딕" panose="020D0604000000000000" pitchFamily="50" charset="-127"/>
              </a:rPr>
              <a:t>수행일정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637792" y="5296999"/>
            <a:ext cx="544666" cy="54466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7</a:t>
            </a:r>
            <a:endParaRPr lang="ko-KR" alt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360061" y="6057106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나눔고딕" panose="020D0604000000000000" pitchFamily="50" charset="-127"/>
              </a:rPr>
              <a:t>필요기술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나눔고딕" panose="020D0604000000000000" pitchFamily="50" charset="-127"/>
              </a:rPr>
              <a:t> 및 참고문헌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630602" y="5969439"/>
            <a:ext cx="544666" cy="54466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8</a:t>
            </a:r>
            <a:endParaRPr lang="ko-KR" altLang="en-US" sz="2400" b="1" dirty="0"/>
          </a:p>
        </p:txBody>
      </p:sp>
      <p:sp>
        <p:nvSpPr>
          <p:cNvPr id="3" name="직사각형 2"/>
          <p:cNvSpPr/>
          <p:nvPr/>
        </p:nvSpPr>
        <p:spPr>
          <a:xfrm>
            <a:off x="70338" y="87923"/>
            <a:ext cx="12036670" cy="6682154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1795704" y="1193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77931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32933" y="911769"/>
            <a:ext cx="101261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57144" y="322656"/>
            <a:ext cx="2877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졸업연구개요</a:t>
            </a:r>
            <a:endParaRPr lang="ko-KR" altLang="en-US" sz="3200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78853" y="1264623"/>
            <a:ext cx="870857" cy="87085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개발배경</a:t>
            </a:r>
            <a:endParaRPr lang="ko-KR" altLang="en-US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15789" y="1338413"/>
            <a:ext cx="628248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 smtClean="0"/>
              <a:t>“</a:t>
            </a:r>
            <a:r>
              <a:rPr lang="ko-KR" altLang="en-US" dirty="0" smtClean="0"/>
              <a:t>청각 장애인들이 안전하게 운전할 수는 없을까</a:t>
            </a:r>
            <a:r>
              <a:rPr lang="en-US" altLang="ko-KR" dirty="0" smtClean="0"/>
              <a:t>?”</a:t>
            </a:r>
          </a:p>
          <a:p>
            <a:pPr>
              <a:spcBef>
                <a:spcPts val="600"/>
              </a:spcBef>
            </a:pPr>
            <a:r>
              <a:rPr lang="ko-KR" altLang="en-US" dirty="0"/>
              <a:t>소리를 </a:t>
            </a:r>
            <a:r>
              <a:rPr lang="ko-KR" altLang="en-US" dirty="0" smtClean="0"/>
              <a:t>감지 가능한 </a:t>
            </a:r>
            <a:r>
              <a:rPr lang="ko-KR" altLang="en-US" dirty="0"/>
              <a:t>신호로 변환하여 운전자에게 전달하자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678853" y="3286651"/>
            <a:ext cx="870857" cy="87085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개발</a:t>
            </a:r>
            <a:endParaRPr lang="en-US" altLang="ko-KR" b="1" spc="300" dirty="0" smtClean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목표</a:t>
            </a:r>
            <a:endParaRPr lang="ko-KR" altLang="en-US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15788" y="2829527"/>
            <a:ext cx="771076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b="1" dirty="0" smtClean="0"/>
              <a:t>청각 장애인을 위한 소리 변환 솔루션</a:t>
            </a:r>
            <a:endParaRPr lang="en-US" altLang="ko-KR" b="1" dirty="0" smtClean="0"/>
          </a:p>
          <a:p>
            <a:pPr>
              <a:spcBef>
                <a:spcPts val="600"/>
              </a:spcBef>
            </a:pPr>
            <a:r>
              <a:rPr lang="ko-KR" altLang="en-US" dirty="0" smtClean="0"/>
              <a:t>경적 소리를 감지하여 진동 신호로 전달하는 </a:t>
            </a:r>
            <a:r>
              <a:rPr lang="ko-KR" altLang="en-US" b="1" dirty="0" smtClean="0"/>
              <a:t>경적 감지 시스템</a:t>
            </a:r>
            <a:endParaRPr lang="en-US" altLang="ko-KR" b="1" dirty="0" smtClean="0"/>
          </a:p>
          <a:p>
            <a:pPr>
              <a:spcBef>
                <a:spcPts val="600"/>
              </a:spcBef>
            </a:pPr>
            <a:r>
              <a:rPr lang="ko-KR" altLang="en-US" dirty="0" smtClean="0"/>
              <a:t>후방 장애물을 감지하여 진동 신호로 전달하는 </a:t>
            </a:r>
            <a:r>
              <a:rPr lang="ko-KR" altLang="en-US" b="1" dirty="0" smtClean="0"/>
              <a:t>후방 장애물 감지 시스템</a:t>
            </a:r>
            <a:endParaRPr lang="en-US" altLang="ko-KR" b="1" dirty="0" smtClean="0"/>
          </a:p>
          <a:p>
            <a:pPr>
              <a:spcBef>
                <a:spcPts val="600"/>
              </a:spcBef>
            </a:pPr>
            <a:r>
              <a:rPr lang="ko-KR" altLang="en-US" dirty="0" smtClean="0"/>
              <a:t>소리 감지 센서와 초음파 감지 센서 및 진동 모터를 이용</a:t>
            </a:r>
            <a:endParaRPr lang="en-US" altLang="ko-KR" dirty="0" smtClean="0"/>
          </a:p>
          <a:p>
            <a:pPr>
              <a:spcBef>
                <a:spcPts val="600"/>
              </a:spcBef>
            </a:pPr>
            <a:r>
              <a:rPr lang="ko-KR" altLang="en-US" dirty="0" smtClean="0"/>
              <a:t>수집된 데이터를 </a:t>
            </a:r>
            <a:r>
              <a:rPr lang="ko-KR" altLang="en-US" b="1" dirty="0" smtClean="0"/>
              <a:t>높은 정확도</a:t>
            </a:r>
            <a:r>
              <a:rPr lang="ko-KR" altLang="en-US" dirty="0" smtClean="0"/>
              <a:t>로 처리하여 핸들에 진동</a:t>
            </a:r>
            <a:r>
              <a:rPr lang="en-US" altLang="ko-KR" dirty="0" smtClean="0"/>
              <a:t>, LED </a:t>
            </a:r>
            <a:r>
              <a:rPr lang="ko-KR" altLang="en-US" dirty="0" smtClean="0"/>
              <a:t>신호로 출력 </a:t>
            </a:r>
            <a:endParaRPr lang="en-US" altLang="ko-KR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2678852" y="5381218"/>
            <a:ext cx="870857" cy="87085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개발</a:t>
            </a:r>
            <a:endParaRPr lang="en-US" altLang="ko-KR" b="1" spc="300" dirty="0" smtClean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효과</a:t>
            </a:r>
            <a:endParaRPr lang="ko-KR" altLang="en-US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5788" y="5455008"/>
            <a:ext cx="3974165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dirty="0" smtClean="0"/>
              <a:t>청각장애인의 안전 운행 보조 시스템</a:t>
            </a:r>
            <a:endParaRPr lang="en-US" altLang="ko-KR" b="1" dirty="0"/>
          </a:p>
          <a:p>
            <a:pPr>
              <a:spcBef>
                <a:spcPts val="600"/>
              </a:spcBef>
            </a:pPr>
            <a:r>
              <a:rPr lang="ko-KR" altLang="en-US" dirty="0" smtClean="0"/>
              <a:t>운전면허 취득 기준 완화</a:t>
            </a:r>
            <a:endParaRPr lang="en-US" altLang="ko-KR" dirty="0" smtClean="0"/>
          </a:p>
        </p:txBody>
      </p:sp>
      <p:sp>
        <p:nvSpPr>
          <p:cNvPr id="45" name="직사각형 44"/>
          <p:cNvSpPr/>
          <p:nvPr/>
        </p:nvSpPr>
        <p:spPr>
          <a:xfrm>
            <a:off x="70338" y="87923"/>
            <a:ext cx="12036670" cy="6682154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795704" y="1193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9829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32933" y="911769"/>
            <a:ext cx="101261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58611" y="322656"/>
            <a:ext cx="3874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3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관련 연구 및 사례</a:t>
            </a:r>
            <a:endParaRPr lang="ko-KR" altLang="en-US" sz="3200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64414" y="3044166"/>
            <a:ext cx="2541540" cy="48874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고요한 택시</a:t>
            </a:r>
            <a:endParaRPr lang="ko-KR" altLang="en-US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64414" y="5374359"/>
            <a:ext cx="2541540" cy="48874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조용한 택시</a:t>
            </a:r>
            <a:endParaRPr lang="ko-KR" altLang="en-US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161" y="1724886"/>
            <a:ext cx="2234045" cy="11628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7833"/>
          <a:stretch/>
        </p:blipFill>
        <p:spPr>
          <a:xfrm>
            <a:off x="2618161" y="4053091"/>
            <a:ext cx="2234045" cy="115870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695911" y="2162346"/>
            <a:ext cx="4839786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dirty="0" smtClean="0"/>
              <a:t>서울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경주지역에서 운행</a:t>
            </a:r>
            <a:endParaRPr lang="en-US" altLang="ko-KR" dirty="0" smtClean="0"/>
          </a:p>
          <a:p>
            <a:pPr>
              <a:spcBef>
                <a:spcPts val="600"/>
              </a:spcBef>
            </a:pPr>
            <a:r>
              <a:rPr lang="ko-KR" altLang="en-US" dirty="0" smtClean="0"/>
              <a:t>앞</a:t>
            </a:r>
            <a:r>
              <a:rPr lang="en-US" altLang="ko-KR" dirty="0" smtClean="0"/>
              <a:t>/</a:t>
            </a:r>
            <a:r>
              <a:rPr lang="ko-KR" altLang="en-US" dirty="0" smtClean="0"/>
              <a:t>뒤 자리에 설치된 태블릿을 통해 의사소통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695911" y="4187569"/>
            <a:ext cx="5057795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 smtClean="0"/>
              <a:t>2017 </a:t>
            </a:r>
            <a:r>
              <a:rPr lang="ko-KR" altLang="en-US" dirty="0" err="1" smtClean="0"/>
              <a:t>현대차그룹</a:t>
            </a:r>
            <a:r>
              <a:rPr lang="ko-KR" altLang="en-US" dirty="0" smtClean="0"/>
              <a:t> </a:t>
            </a:r>
            <a:r>
              <a:rPr lang="en-US" altLang="ko-KR" dirty="0" smtClean="0"/>
              <a:t>R&amp;D </a:t>
            </a:r>
            <a:r>
              <a:rPr lang="ko-KR" altLang="en-US" dirty="0" smtClean="0"/>
              <a:t>페스티벌 대상 아이디어</a:t>
            </a:r>
            <a:endParaRPr lang="en-US" altLang="ko-KR" dirty="0" smtClean="0"/>
          </a:p>
          <a:p>
            <a:pPr>
              <a:spcBef>
                <a:spcPts val="600"/>
              </a:spcBef>
            </a:pPr>
            <a:r>
              <a:rPr lang="ko-KR" altLang="en-US" dirty="0" smtClean="0"/>
              <a:t>청각장애인을 위한 차량 주행 지원 시스템</a:t>
            </a:r>
            <a:r>
              <a:rPr lang="en-US" altLang="ko-KR" dirty="0" smtClean="0"/>
              <a:t>(ATC)</a:t>
            </a:r>
          </a:p>
          <a:p>
            <a:pPr>
              <a:spcBef>
                <a:spcPts val="600"/>
              </a:spcBef>
            </a:pPr>
            <a:r>
              <a:rPr lang="ko-KR" altLang="en-US" dirty="0" smtClean="0"/>
              <a:t>청각 정보를 전방표시장치</a:t>
            </a:r>
            <a:r>
              <a:rPr lang="en-US" altLang="ko-KR" dirty="0" smtClean="0"/>
              <a:t>(HUD)</a:t>
            </a:r>
            <a:r>
              <a:rPr lang="ko-KR" altLang="en-US" dirty="0" smtClean="0"/>
              <a:t>에 시각화</a:t>
            </a:r>
            <a:endParaRPr lang="en-US" altLang="ko-KR" dirty="0"/>
          </a:p>
          <a:p>
            <a:pPr>
              <a:spcBef>
                <a:spcPts val="600"/>
              </a:spcBef>
            </a:pPr>
            <a:r>
              <a:rPr lang="ko-KR" altLang="en-US" dirty="0" smtClean="0"/>
              <a:t>핸들내 진동 장치를 통해 인지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70338" y="87923"/>
            <a:ext cx="12036670" cy="6682154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795704" y="1193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13309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32933" y="911769"/>
            <a:ext cx="101261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41033" y="322656"/>
            <a:ext cx="4709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시스템 수행 시나리오</a:t>
            </a:r>
            <a:endParaRPr lang="ko-KR" altLang="en-US" sz="3200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161" y="2626603"/>
            <a:ext cx="1277534" cy="1277534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28" y="2771664"/>
            <a:ext cx="1181538" cy="108000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6943" y="2576956"/>
            <a:ext cx="308468" cy="51444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74622">
            <a:off x="7619894" y="2770587"/>
            <a:ext cx="414181" cy="41418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029" y="2697738"/>
            <a:ext cx="1260000" cy="1260000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456" y="1511664"/>
            <a:ext cx="1260000" cy="126000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153" y="3925841"/>
            <a:ext cx="1260000" cy="1260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71" y="2851815"/>
            <a:ext cx="1080000" cy="1080000"/>
          </a:xfrm>
          <a:prstGeom prst="rect">
            <a:avLst/>
          </a:prstGeom>
        </p:spPr>
      </p:pic>
      <p:sp>
        <p:nvSpPr>
          <p:cNvPr id="73" name="오른쪽 화살표 72"/>
          <p:cNvSpPr/>
          <p:nvPr/>
        </p:nvSpPr>
        <p:spPr>
          <a:xfrm rot="18927374">
            <a:off x="2186207" y="2398669"/>
            <a:ext cx="562708" cy="25289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오른쪽 화살표 73"/>
          <p:cNvSpPr/>
          <p:nvPr/>
        </p:nvSpPr>
        <p:spPr>
          <a:xfrm rot="2905802">
            <a:off x="2178273" y="4193002"/>
            <a:ext cx="562708" cy="25289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오른쪽 화살표 74"/>
          <p:cNvSpPr/>
          <p:nvPr/>
        </p:nvSpPr>
        <p:spPr>
          <a:xfrm rot="2905802">
            <a:off x="4377864" y="2356957"/>
            <a:ext cx="562708" cy="25289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오른쪽 화살표 75"/>
          <p:cNvSpPr/>
          <p:nvPr/>
        </p:nvSpPr>
        <p:spPr>
          <a:xfrm rot="18927374">
            <a:off x="4377865" y="4141919"/>
            <a:ext cx="562708" cy="25289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오른쪽 화살표 76"/>
          <p:cNvSpPr/>
          <p:nvPr/>
        </p:nvSpPr>
        <p:spPr>
          <a:xfrm>
            <a:off x="6901473" y="3195249"/>
            <a:ext cx="562708" cy="25289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오른쪽 화살표 77"/>
          <p:cNvSpPr/>
          <p:nvPr/>
        </p:nvSpPr>
        <p:spPr>
          <a:xfrm>
            <a:off x="9621131" y="3138925"/>
            <a:ext cx="562708" cy="25289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376766" y="4099987"/>
            <a:ext cx="1758462" cy="674235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주행 중</a:t>
            </a:r>
            <a:endParaRPr lang="en-US" altLang="ko-KR" b="1" spc="300" dirty="0" smtClean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데이터 수집</a:t>
            </a:r>
            <a:endParaRPr lang="ko-KR" altLang="en-US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71899" y="2810183"/>
            <a:ext cx="1618850" cy="328742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경적 감지</a:t>
            </a:r>
            <a:endParaRPr lang="ko-KR" altLang="en-US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719567" y="5069061"/>
            <a:ext cx="1713924" cy="328742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3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장애물 감지</a:t>
            </a:r>
            <a:endParaRPr lang="ko-KR" altLang="en-US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118801" y="4035245"/>
            <a:ext cx="1786739" cy="328742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데이터 처리</a:t>
            </a:r>
            <a:endParaRPr lang="ko-KR" altLang="en-US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800720" y="4035245"/>
            <a:ext cx="1633502" cy="328742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신호 출력</a:t>
            </a:r>
            <a:endParaRPr lang="ko-KR" altLang="en-US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0125269" y="4025052"/>
            <a:ext cx="1679317" cy="328742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운전자 인식</a:t>
            </a:r>
            <a:endParaRPr lang="ko-KR" altLang="en-US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0338" y="87923"/>
            <a:ext cx="12036670" cy="6682154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795704" y="1193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13959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모서리가 둥근 직사각형 59"/>
          <p:cNvSpPr/>
          <p:nvPr/>
        </p:nvSpPr>
        <p:spPr>
          <a:xfrm>
            <a:off x="1593754" y="2040283"/>
            <a:ext cx="2144867" cy="26128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9296947" y="2254670"/>
            <a:ext cx="2032000" cy="22544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294445" y="3433987"/>
            <a:ext cx="4189614" cy="12385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294445" y="2034053"/>
            <a:ext cx="4189614" cy="12385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32933" y="911769"/>
            <a:ext cx="101261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6196" y="322656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시스템 구성도</a:t>
            </a:r>
            <a:endParaRPr lang="ko-KR" altLang="en-US" sz="3200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00609" y="2284126"/>
            <a:ext cx="1937595" cy="7980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소리 센서를 통한</a:t>
            </a:r>
            <a:endParaRPr lang="en-US" altLang="ko-KR" sz="1500" b="1" dirty="0" smtClean="0"/>
          </a:p>
          <a:p>
            <a:pPr algn="ctr"/>
            <a:r>
              <a:rPr lang="ko-KR" altLang="en-US" sz="1500" b="1" dirty="0" smtClean="0"/>
              <a:t>평균 소음 정보 수집</a:t>
            </a:r>
            <a:endParaRPr lang="en-US" altLang="ko-KR" sz="1500" b="1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4451657" y="2275128"/>
            <a:ext cx="1652191" cy="7980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특정 크기 이상의</a:t>
            </a:r>
            <a:endParaRPr lang="en-US" altLang="ko-KR" sz="1500" b="1" dirty="0" smtClean="0"/>
          </a:p>
          <a:p>
            <a:pPr algn="ctr"/>
            <a:r>
              <a:rPr lang="ko-KR" altLang="en-US" sz="1500" b="1" dirty="0" smtClean="0"/>
              <a:t>소음 감지</a:t>
            </a:r>
            <a:r>
              <a:rPr lang="en-US" altLang="ko-KR" sz="1500" b="1" dirty="0" smtClean="0"/>
              <a:t>(</a:t>
            </a:r>
            <a:r>
              <a:rPr lang="ko-KR" altLang="en-US" sz="1500" b="1" dirty="0" smtClean="0"/>
              <a:t>경적</a:t>
            </a:r>
            <a:r>
              <a:rPr lang="en-US" altLang="ko-KR" sz="1500" b="1" dirty="0" smtClean="0"/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656407" y="2275128"/>
            <a:ext cx="1652191" cy="7980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다중 데이터 처리</a:t>
            </a:r>
            <a:endParaRPr lang="en-US" altLang="ko-KR" sz="1500" b="1" dirty="0" smtClean="0"/>
          </a:p>
        </p:txBody>
      </p:sp>
      <p:cxnSp>
        <p:nvCxnSpPr>
          <p:cNvPr id="8" name="직선 연결선 7"/>
          <p:cNvCxnSpPr>
            <a:stCxn id="6" idx="3"/>
            <a:endCxn id="12" idx="1"/>
          </p:cNvCxnSpPr>
          <p:nvPr/>
        </p:nvCxnSpPr>
        <p:spPr>
          <a:xfrm flipV="1">
            <a:off x="3638204" y="2674139"/>
            <a:ext cx="813453" cy="899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00609" y="3634860"/>
            <a:ext cx="1937595" cy="7980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거리 센서를 통한</a:t>
            </a:r>
            <a:endParaRPr lang="en-US" altLang="ko-KR" sz="1500" b="1" dirty="0"/>
          </a:p>
          <a:p>
            <a:pPr algn="ctr"/>
            <a:r>
              <a:rPr lang="ko-KR" altLang="en-US" sz="1500" b="1" dirty="0" smtClean="0"/>
              <a:t>후방 주행 감지</a:t>
            </a:r>
            <a:endParaRPr lang="en-US" altLang="ko-KR" sz="1500" b="1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451657" y="3625862"/>
            <a:ext cx="1652191" cy="7980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장애물</a:t>
            </a:r>
            <a:endParaRPr lang="en-US" altLang="ko-KR" sz="1500" b="1" dirty="0" smtClean="0"/>
          </a:p>
          <a:p>
            <a:pPr algn="ctr"/>
            <a:r>
              <a:rPr lang="ko-KR" altLang="en-US" sz="1500" b="1" dirty="0" smtClean="0"/>
              <a:t>존재 여부 판단</a:t>
            </a:r>
            <a:endParaRPr lang="en-US" altLang="ko-KR" sz="1500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6656407" y="3625862"/>
            <a:ext cx="1652191" cy="7980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장애물까지의</a:t>
            </a:r>
            <a:endParaRPr lang="en-US" altLang="ko-KR" sz="1500" b="1" dirty="0" smtClean="0"/>
          </a:p>
          <a:p>
            <a:pPr algn="ctr"/>
            <a:r>
              <a:rPr lang="ko-KR" altLang="en-US" sz="1500" b="1" dirty="0" smtClean="0"/>
              <a:t>거리 측정</a:t>
            </a:r>
            <a:endParaRPr lang="en-US" altLang="ko-KR" sz="1500" b="1" dirty="0" smtClean="0"/>
          </a:p>
        </p:txBody>
      </p:sp>
      <p:cxnSp>
        <p:nvCxnSpPr>
          <p:cNvPr id="26" name="직선 연결선 25"/>
          <p:cNvCxnSpPr>
            <a:stCxn id="23" idx="3"/>
            <a:endCxn id="24" idx="1"/>
          </p:cNvCxnSpPr>
          <p:nvPr/>
        </p:nvCxnSpPr>
        <p:spPr>
          <a:xfrm flipV="1">
            <a:off x="3638204" y="4024873"/>
            <a:ext cx="813453" cy="899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490433" y="2483623"/>
            <a:ext cx="1652191" cy="7980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진동 신호</a:t>
            </a:r>
            <a:endParaRPr lang="en-US" altLang="ko-KR" sz="1500" b="1" dirty="0" smtClean="0"/>
          </a:p>
          <a:p>
            <a:pPr algn="ctr"/>
            <a:r>
              <a:rPr lang="ko-KR" altLang="en-US" sz="1500" b="1" dirty="0" smtClean="0"/>
              <a:t>변환 및 출력</a:t>
            </a:r>
            <a:endParaRPr lang="en-US" altLang="ko-KR" sz="1500" b="1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9498143" y="3496673"/>
            <a:ext cx="1652191" cy="7980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/>
              <a:t>LED </a:t>
            </a:r>
            <a:r>
              <a:rPr lang="ko-KR" altLang="en-US" sz="1500" b="1" dirty="0" smtClean="0"/>
              <a:t>신호</a:t>
            </a:r>
            <a:endParaRPr lang="en-US" altLang="ko-KR" sz="1500" b="1" dirty="0" smtClean="0"/>
          </a:p>
          <a:p>
            <a:pPr algn="ctr"/>
            <a:r>
              <a:rPr lang="ko-KR" altLang="en-US" sz="1500" b="1" dirty="0" smtClean="0"/>
              <a:t>변환 및 출력</a:t>
            </a:r>
            <a:endParaRPr lang="en-US" altLang="ko-KR" sz="1500" b="1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9490433" y="4953063"/>
            <a:ext cx="1652191" cy="798021"/>
          </a:xfrm>
          <a:prstGeom prst="rect">
            <a:avLst/>
          </a:prstGeom>
          <a:solidFill>
            <a:srgbClr val="F29898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주행 중</a:t>
            </a:r>
            <a:endParaRPr lang="en-US" altLang="ko-KR" sz="1500" b="1" dirty="0" smtClean="0"/>
          </a:p>
          <a:p>
            <a:pPr algn="ctr"/>
            <a:r>
              <a:rPr lang="ko-KR" altLang="en-US" sz="1500" b="1" dirty="0" smtClean="0"/>
              <a:t>치명적 에러 처리</a:t>
            </a:r>
            <a:endParaRPr lang="en-US" altLang="ko-KR" sz="1500" b="1" dirty="0" smtClean="0"/>
          </a:p>
        </p:txBody>
      </p:sp>
      <p:cxnSp>
        <p:nvCxnSpPr>
          <p:cNvPr id="35" name="직선 연결선 34"/>
          <p:cNvCxnSpPr>
            <a:stCxn id="13" idx="3"/>
            <a:endCxn id="32" idx="1"/>
          </p:cNvCxnSpPr>
          <p:nvPr/>
        </p:nvCxnSpPr>
        <p:spPr>
          <a:xfrm>
            <a:off x="8308598" y="2674139"/>
            <a:ext cx="988349" cy="7077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5" idx="3"/>
            <a:endCxn id="32" idx="1"/>
          </p:cNvCxnSpPr>
          <p:nvPr/>
        </p:nvCxnSpPr>
        <p:spPr>
          <a:xfrm flipV="1">
            <a:off x="8308598" y="3381876"/>
            <a:ext cx="988349" cy="64299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0" idx="0"/>
            <a:endCxn id="32" idx="2"/>
          </p:cNvCxnSpPr>
          <p:nvPr/>
        </p:nvCxnSpPr>
        <p:spPr>
          <a:xfrm flipH="1" flipV="1">
            <a:off x="10312947" y="4509081"/>
            <a:ext cx="3582" cy="443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오른쪽 화살표 51"/>
          <p:cNvSpPr/>
          <p:nvPr/>
        </p:nvSpPr>
        <p:spPr>
          <a:xfrm>
            <a:off x="878071" y="2575619"/>
            <a:ext cx="567267" cy="215029"/>
          </a:xfrm>
          <a:prstGeom prst="rightArrow">
            <a:avLst>
              <a:gd name="adj1" fmla="val 34250"/>
              <a:gd name="adj2" fmla="val 105124"/>
            </a:avLst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31740" y="24984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소리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>
            <a:off x="878071" y="3926353"/>
            <a:ext cx="567267" cy="215029"/>
          </a:xfrm>
          <a:prstGeom prst="rightArrow">
            <a:avLst>
              <a:gd name="adj1" fmla="val 34250"/>
              <a:gd name="adj2" fmla="val 105124"/>
            </a:avLst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31740" y="3849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거리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86956" y="1284146"/>
            <a:ext cx="1758462" cy="674235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데이터 수집</a:t>
            </a:r>
            <a:endParaRPr lang="en-US" altLang="ko-KR" b="1" spc="300" dirty="0" smtClean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System</a:t>
            </a:r>
            <a:endParaRPr lang="ko-KR" altLang="en-US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16769" y="1278884"/>
            <a:ext cx="1758462" cy="674235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데이터 처리</a:t>
            </a:r>
            <a:endParaRPr lang="en-US" altLang="ko-KR" b="1" spc="300" dirty="0" smtClean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System</a:t>
            </a:r>
            <a:endParaRPr lang="ko-KR" altLang="en-US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445007" y="1472920"/>
            <a:ext cx="1758462" cy="674235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3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데이터 출력</a:t>
            </a:r>
            <a:r>
              <a:rPr lang="en-US" altLang="ko-KR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System</a:t>
            </a:r>
            <a:endParaRPr lang="ko-KR" altLang="en-US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433716" y="5933551"/>
            <a:ext cx="1758462" cy="674235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오류 처리</a:t>
            </a:r>
            <a:endParaRPr lang="en-US" altLang="ko-KR" b="1" spc="300" dirty="0" smtClean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System</a:t>
            </a:r>
            <a:endParaRPr lang="ko-KR" altLang="en-US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0338" y="87923"/>
            <a:ext cx="12036670" cy="6682154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1795704" y="1193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0980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32933" y="911769"/>
            <a:ext cx="101261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25039" y="322656"/>
            <a:ext cx="2141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개발 환경</a:t>
            </a:r>
            <a:endParaRPr lang="ko-KR" altLang="en-US" sz="3200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33" y="2127731"/>
            <a:ext cx="1602397" cy="140095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724080" y="3722340"/>
            <a:ext cx="2220101" cy="47019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Arduino Due</a:t>
            </a:r>
            <a:endParaRPr lang="ko-KR" altLang="en-US" sz="1500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703" y="2108688"/>
            <a:ext cx="1608336" cy="14390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480" y="2057395"/>
            <a:ext cx="1874004" cy="170931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02964" y="4526362"/>
            <a:ext cx="23412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dirty="0" smtClean="0"/>
              <a:t>32bit ARM </a:t>
            </a:r>
            <a:r>
              <a:rPr lang="en-US" altLang="ko-KR" sz="1500" dirty="0" err="1" smtClean="0"/>
              <a:t>Coretex</a:t>
            </a:r>
            <a:r>
              <a:rPr lang="en-US" altLang="ko-KR" sz="1500" dirty="0" smtClean="0"/>
              <a:t> MCU</a:t>
            </a:r>
          </a:p>
          <a:p>
            <a:pPr algn="ctr">
              <a:spcBef>
                <a:spcPts val="600"/>
              </a:spcBef>
            </a:pPr>
            <a:r>
              <a:rPr lang="ko-KR" altLang="en-US" sz="1500" dirty="0" smtClean="0"/>
              <a:t>정밀한 </a:t>
            </a:r>
            <a:r>
              <a:rPr lang="en-US" altLang="ko-KR" sz="1500" dirty="0" smtClean="0"/>
              <a:t>ADC </a:t>
            </a:r>
            <a:r>
              <a:rPr lang="ko-KR" altLang="en-US" sz="1500" dirty="0" smtClean="0"/>
              <a:t>내장</a:t>
            </a:r>
            <a:endParaRPr lang="en-US" altLang="ko-KR" sz="1500" dirty="0" smtClean="0"/>
          </a:p>
          <a:p>
            <a:pPr algn="ctr">
              <a:spcBef>
                <a:spcPts val="600"/>
              </a:spcBef>
            </a:pPr>
            <a:r>
              <a:rPr lang="en-US" altLang="ko-KR" sz="1500" dirty="0" smtClean="0"/>
              <a:t>52</a:t>
            </a:r>
            <a:r>
              <a:rPr lang="ko-KR" altLang="en-US" sz="1500" dirty="0" smtClean="0"/>
              <a:t>개의 </a:t>
            </a:r>
            <a:r>
              <a:rPr lang="en-US" altLang="ko-KR" sz="1500" dirty="0" smtClean="0"/>
              <a:t>Digital Pin</a:t>
            </a:r>
          </a:p>
          <a:p>
            <a:pPr algn="ctr">
              <a:spcBef>
                <a:spcPts val="600"/>
              </a:spcBef>
            </a:pPr>
            <a:r>
              <a:rPr lang="en-US" altLang="ko-KR" sz="1500" dirty="0"/>
              <a:t>1</a:t>
            </a:r>
            <a:r>
              <a:rPr lang="en-US" altLang="ko-KR" sz="1500" dirty="0" smtClean="0"/>
              <a:t>2</a:t>
            </a:r>
            <a:r>
              <a:rPr lang="ko-KR" altLang="en-US" sz="1500" dirty="0" smtClean="0"/>
              <a:t>개의 </a:t>
            </a:r>
            <a:r>
              <a:rPr lang="en-US" altLang="ko-KR" sz="1500" dirty="0" smtClean="0"/>
              <a:t>Analog Pin</a:t>
            </a:r>
          </a:p>
          <a:p>
            <a:pPr algn="ctr">
              <a:spcBef>
                <a:spcPts val="600"/>
              </a:spcBef>
            </a:pPr>
            <a:r>
              <a:rPr lang="en-US" altLang="ko-KR" sz="1500" dirty="0" smtClean="0"/>
              <a:t>IDE </a:t>
            </a:r>
            <a:r>
              <a:rPr lang="ko-KR" altLang="en-US" sz="1500" dirty="0" smtClean="0"/>
              <a:t>프로그래밍</a:t>
            </a:r>
            <a:endParaRPr lang="en-US" altLang="ko-KR" sz="1500" dirty="0" smtClean="0"/>
          </a:p>
          <a:p>
            <a:pPr algn="ctr">
              <a:spcBef>
                <a:spcPts val="600"/>
              </a:spcBef>
            </a:pPr>
            <a:r>
              <a:rPr lang="en-US" altLang="ko-KR" sz="1500" dirty="0" smtClean="0"/>
              <a:t>3.3V </a:t>
            </a:r>
            <a:r>
              <a:rPr lang="ko-KR" altLang="en-US" sz="1500" dirty="0" smtClean="0"/>
              <a:t>기반</a:t>
            </a:r>
            <a:endParaRPr lang="en-US" altLang="ko-KR" sz="15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110820" y="3722340"/>
            <a:ext cx="2220101" cy="47019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Sound Detector</a:t>
            </a:r>
            <a:endParaRPr lang="ko-KR" altLang="en-US" sz="1500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497560" y="3717694"/>
            <a:ext cx="2220101" cy="47019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Range Finder</a:t>
            </a:r>
            <a:endParaRPr lang="ko-KR" altLang="en-US" sz="1500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91770" y="4526362"/>
            <a:ext cx="185820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dirty="0" smtClean="0"/>
              <a:t>소리 이진 표시</a:t>
            </a:r>
            <a:endParaRPr lang="en-US" altLang="ko-KR" sz="1500" dirty="0" smtClean="0"/>
          </a:p>
          <a:p>
            <a:pPr algn="ctr">
              <a:spcBef>
                <a:spcPts val="600"/>
              </a:spcBef>
            </a:pPr>
            <a:r>
              <a:rPr lang="ko-KR" altLang="en-US" sz="1500" dirty="0" smtClean="0"/>
              <a:t>진폭 아날로그 표시</a:t>
            </a:r>
            <a:endParaRPr lang="en-US" altLang="ko-KR" sz="1500" dirty="0" smtClean="0"/>
          </a:p>
          <a:p>
            <a:pPr algn="ctr">
              <a:spcBef>
                <a:spcPts val="600"/>
              </a:spcBef>
            </a:pPr>
            <a:r>
              <a:rPr lang="en-US" altLang="ko-KR" sz="1500" dirty="0" smtClean="0"/>
              <a:t>3.3V </a:t>
            </a:r>
            <a:r>
              <a:rPr lang="ko-KR" altLang="en-US" sz="1500" dirty="0" smtClean="0"/>
              <a:t>호환</a:t>
            </a:r>
            <a:endParaRPr lang="en-US" altLang="ko-KR" sz="15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254517" y="4526362"/>
            <a:ext cx="2706190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dirty="0" smtClean="0"/>
              <a:t>정밀한 거리 </a:t>
            </a:r>
            <a:r>
              <a:rPr lang="ko-KR" altLang="en-US" sz="1500" dirty="0" err="1" smtClean="0"/>
              <a:t>센싱</a:t>
            </a:r>
            <a:endParaRPr lang="en-US" altLang="ko-KR" sz="1500" dirty="0" smtClean="0"/>
          </a:p>
          <a:p>
            <a:pPr algn="ctr">
              <a:spcBef>
                <a:spcPts val="600"/>
              </a:spcBef>
            </a:pPr>
            <a:r>
              <a:rPr lang="en-US" altLang="ko-KR" sz="1500" dirty="0" smtClean="0"/>
              <a:t>4kHz </a:t>
            </a:r>
            <a:r>
              <a:rPr lang="ko-KR" altLang="en-US" sz="1500" dirty="0" smtClean="0"/>
              <a:t>초음파 센서</a:t>
            </a:r>
            <a:endParaRPr lang="en-US" altLang="ko-KR" sz="1500" dirty="0" smtClean="0"/>
          </a:p>
          <a:p>
            <a:pPr algn="ctr">
              <a:spcBef>
                <a:spcPts val="600"/>
              </a:spcBef>
            </a:pPr>
            <a:r>
              <a:rPr lang="ko-KR" altLang="en-US" sz="1500" dirty="0" smtClean="0"/>
              <a:t>아날로그</a:t>
            </a:r>
            <a:r>
              <a:rPr lang="en-US" altLang="ko-KR" sz="1500" dirty="0" smtClean="0"/>
              <a:t>-</a:t>
            </a:r>
            <a:r>
              <a:rPr lang="ko-KR" altLang="en-US" sz="1500" dirty="0" smtClean="0"/>
              <a:t>디지털 핀 사용가능</a:t>
            </a:r>
            <a:endParaRPr lang="en-US" altLang="ko-KR" sz="1500" dirty="0" smtClean="0"/>
          </a:p>
          <a:p>
            <a:pPr algn="ctr">
              <a:spcBef>
                <a:spcPts val="600"/>
              </a:spcBef>
            </a:pPr>
            <a:r>
              <a:rPr lang="en-US" altLang="ko-KR" sz="1500" dirty="0" smtClean="0"/>
              <a:t>2.5 V – 5.5V </a:t>
            </a:r>
            <a:r>
              <a:rPr lang="ko-KR" altLang="en-US" sz="1500" dirty="0" smtClean="0"/>
              <a:t>호환</a:t>
            </a:r>
            <a:endParaRPr lang="en-US" altLang="ko-KR" sz="1500" dirty="0" smtClean="0"/>
          </a:p>
          <a:p>
            <a:pPr algn="ctr">
              <a:spcBef>
                <a:spcPts val="600"/>
              </a:spcBef>
            </a:pPr>
            <a:r>
              <a:rPr lang="ko-KR" altLang="en-US" sz="1500" dirty="0" smtClean="0"/>
              <a:t>공급 전력 </a:t>
            </a:r>
            <a:r>
              <a:rPr lang="en-US" altLang="ko-KR" sz="1500" dirty="0" smtClean="0"/>
              <a:t>2mA</a:t>
            </a:r>
          </a:p>
        </p:txBody>
      </p:sp>
      <p:sp>
        <p:nvSpPr>
          <p:cNvPr id="11" name="십자형 10"/>
          <p:cNvSpPr/>
          <p:nvPr/>
        </p:nvSpPr>
        <p:spPr>
          <a:xfrm>
            <a:off x="8132884" y="3473859"/>
            <a:ext cx="545123" cy="483577"/>
          </a:xfrm>
          <a:prstGeom prst="plus">
            <a:avLst>
              <a:gd name="adj" fmla="val 35909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6475" y="2294492"/>
            <a:ext cx="2069127" cy="1376637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9160989" y="3722340"/>
            <a:ext cx="2220101" cy="47019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Arduino IDE</a:t>
            </a:r>
            <a:endParaRPr lang="ko-KR" altLang="en-US" sz="1500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53401" y="4526362"/>
            <a:ext cx="24352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dirty="0" err="1" smtClean="0"/>
              <a:t>아두이노</a:t>
            </a:r>
            <a:r>
              <a:rPr lang="ko-KR" altLang="en-US" sz="1500" dirty="0" smtClean="0"/>
              <a:t> 개발 소프트웨어</a:t>
            </a:r>
            <a:endParaRPr lang="en-US" altLang="ko-KR" sz="15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3615575" y="1519574"/>
            <a:ext cx="1210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H/W</a:t>
            </a:r>
            <a:endParaRPr lang="ko-KR" altLang="en-US" sz="3200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707423" y="1517392"/>
            <a:ext cx="112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S</a:t>
            </a:r>
            <a:r>
              <a:rPr lang="en-US" altLang="ko-KR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/W</a:t>
            </a:r>
            <a:endParaRPr lang="ko-KR" altLang="en-US" sz="3200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0338" y="87923"/>
            <a:ext cx="12036670" cy="6682154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795704" y="1193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11423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32933" y="911769"/>
            <a:ext cx="101261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25039" y="322656"/>
            <a:ext cx="2141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개발 환경</a:t>
            </a:r>
            <a:endParaRPr lang="ko-KR" altLang="en-US" sz="3200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47255" y="5843664"/>
            <a:ext cx="1725768" cy="47019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GitHub</a:t>
            </a:r>
            <a:endParaRPr lang="ko-KR" altLang="en-US" sz="1500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690" y="4204207"/>
            <a:ext cx="1424862" cy="140860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87072" y="4204207"/>
            <a:ext cx="4738798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600" b="1" dirty="0" smtClean="0"/>
              <a:t>GitHub Collaborator Project URL</a:t>
            </a:r>
          </a:p>
          <a:p>
            <a:pPr>
              <a:spcBef>
                <a:spcPts val="600"/>
              </a:spcBef>
            </a:pPr>
            <a:r>
              <a:rPr lang="en-US" altLang="ko-KR" sz="1600" dirty="0" smtClean="0"/>
              <a:t>https</a:t>
            </a:r>
            <a:r>
              <a:rPr lang="en-US" altLang="ko-KR" sz="1600" dirty="0"/>
              <a:t>://</a:t>
            </a:r>
            <a:r>
              <a:rPr lang="en-US" altLang="ko-KR" sz="1600" dirty="0" smtClean="0"/>
              <a:t>github.com/scenebyshin/KPUforSound.git</a:t>
            </a:r>
          </a:p>
          <a:p>
            <a:pPr>
              <a:spcBef>
                <a:spcPts val="600"/>
              </a:spcBef>
            </a:pP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 smtClean="0"/>
              <a:t>박현욱 </a:t>
            </a:r>
            <a:r>
              <a:rPr lang="en-US" altLang="ko-KR" sz="1600" dirty="0" smtClean="0"/>
              <a:t>: gusdnr9875</a:t>
            </a:r>
          </a:p>
          <a:p>
            <a:pPr>
              <a:spcBef>
                <a:spcPts val="600"/>
              </a:spcBef>
            </a:pPr>
            <a:r>
              <a:rPr lang="ko-KR" altLang="en-US" sz="1600" dirty="0" smtClean="0"/>
              <a:t>신용원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scenebyshin</a:t>
            </a:r>
            <a:endParaRPr lang="en-US" altLang="ko-KR" sz="1600" dirty="0" smtClean="0"/>
          </a:p>
          <a:p>
            <a:pPr>
              <a:spcBef>
                <a:spcPts val="600"/>
              </a:spcBef>
            </a:pPr>
            <a:r>
              <a:rPr lang="ko-KR" altLang="en-US" sz="1600" dirty="0" err="1" smtClean="0"/>
              <a:t>김진엽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jinyeob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53798"/>
          <a:stretch/>
        </p:blipFill>
        <p:spPr>
          <a:xfrm>
            <a:off x="985837" y="1287974"/>
            <a:ext cx="10220325" cy="246001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0338" y="87923"/>
            <a:ext cx="12036670" cy="6682154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795704" y="1193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8549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32933" y="911769"/>
            <a:ext cx="101261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14619" y="322656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개발 방법</a:t>
            </a:r>
            <a:endParaRPr lang="ko-KR" altLang="en-US" sz="3200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338" y="87923"/>
            <a:ext cx="12036670" cy="6682154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0" y="1130618"/>
            <a:ext cx="4575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ㆍ보드</a:t>
            </a:r>
            <a:r>
              <a:rPr lang="ko-KR" altLang="en-US" dirty="0" smtClean="0"/>
              <a:t> 내 전력 공급에 대한 방법 강구</a:t>
            </a:r>
            <a:endParaRPr lang="en-US" altLang="ko-KR" dirty="0" smtClean="0"/>
          </a:p>
          <a:p>
            <a:r>
              <a:rPr lang="ko-KR" altLang="en-US" dirty="0" err="1" smtClean="0"/>
              <a:t>ㆍ센서</a:t>
            </a:r>
            <a:r>
              <a:rPr lang="ko-KR" altLang="en-US" dirty="0" smtClean="0"/>
              <a:t> 모듈 사용법 </a:t>
            </a:r>
            <a:r>
              <a:rPr lang="en-US" altLang="ko-KR" dirty="0" smtClean="0"/>
              <a:t>/</a:t>
            </a:r>
            <a:r>
              <a:rPr lang="ko-KR" altLang="en-US" dirty="0" smtClean="0"/>
              <a:t> </a:t>
            </a:r>
            <a:r>
              <a:rPr lang="en-US" altLang="ko-KR" dirty="0" smtClean="0"/>
              <a:t>IDE </a:t>
            </a:r>
            <a:r>
              <a:rPr lang="ko-KR" altLang="en-US" dirty="0" smtClean="0"/>
              <a:t>프로그래밍 학습</a:t>
            </a:r>
            <a:endParaRPr lang="en-US" altLang="ko-KR" dirty="0" smtClean="0"/>
          </a:p>
          <a:p>
            <a:r>
              <a:rPr lang="ko-KR" altLang="en-US" dirty="0" err="1" smtClean="0"/>
              <a:t>ㆍ팀</a:t>
            </a:r>
            <a:r>
              <a:rPr lang="ko-KR" altLang="en-US" dirty="0" smtClean="0"/>
              <a:t> 코딩 규칙 확립</a:t>
            </a:r>
            <a:endParaRPr lang="en-US" altLang="ko-KR" dirty="0" smtClean="0"/>
          </a:p>
          <a:p>
            <a:r>
              <a:rPr lang="ko-KR" altLang="en-US" dirty="0" err="1" smtClean="0"/>
              <a:t>ㆍ구현에</a:t>
            </a:r>
            <a:r>
              <a:rPr lang="ko-KR" altLang="en-US" dirty="0" smtClean="0"/>
              <a:t> </a:t>
            </a:r>
            <a:r>
              <a:rPr lang="ko-KR" altLang="en-US" dirty="0"/>
              <a:t>필요한 물품 </a:t>
            </a:r>
            <a:r>
              <a:rPr lang="ko-KR" altLang="en-US" dirty="0" smtClean="0"/>
              <a:t>리스트화</a:t>
            </a:r>
            <a:endParaRPr lang="en-US" altLang="ko-KR" dirty="0"/>
          </a:p>
        </p:txBody>
      </p:sp>
      <p:sp>
        <p:nvSpPr>
          <p:cNvPr id="44" name="직사각형 43"/>
          <p:cNvSpPr/>
          <p:nvPr/>
        </p:nvSpPr>
        <p:spPr>
          <a:xfrm>
            <a:off x="2244982" y="1346012"/>
            <a:ext cx="3557774" cy="770529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1. </a:t>
            </a:r>
            <a:r>
              <a:rPr lang="ko-KR" altLang="en-US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계획</a:t>
            </a:r>
            <a:r>
              <a:rPr lang="en-US" altLang="ko-KR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/</a:t>
            </a:r>
            <a:r>
              <a:rPr lang="ko-KR" altLang="en-US" sz="2000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요구분석</a:t>
            </a:r>
            <a:r>
              <a:rPr lang="ko-KR" altLang="en-US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 단계</a:t>
            </a:r>
            <a:endParaRPr lang="ko-KR" altLang="en-US" sz="2000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44982" y="3152572"/>
            <a:ext cx="3557774" cy="770529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2. </a:t>
            </a:r>
            <a:r>
              <a:rPr lang="ko-KR" altLang="en-US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설계 단계</a:t>
            </a:r>
            <a:endParaRPr lang="ko-KR" altLang="en-US" sz="2000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244982" y="4959132"/>
            <a:ext cx="3557774" cy="770529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3</a:t>
            </a:r>
            <a:r>
              <a:rPr lang="en-US" altLang="ko-KR" sz="2000" b="1" spc="3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. </a:t>
            </a:r>
            <a:r>
              <a:rPr lang="ko-KR" altLang="en-US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 ExtraBold" panose="020D0904000000000000" pitchFamily="50" charset="-127"/>
              </a:rPr>
              <a:t>구현 단계</a:t>
            </a:r>
            <a:endParaRPr lang="ko-KR" altLang="en-US" sz="2000" b="1" spc="300" dirty="0">
              <a:solidFill>
                <a:schemeClr val="tx1">
                  <a:lumMod val="75000"/>
                  <a:lumOff val="25000"/>
                </a:schemeClr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96000" y="2937671"/>
            <a:ext cx="50706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ㆍ데이터</a:t>
            </a:r>
            <a:r>
              <a:rPr lang="ko-KR" altLang="en-US" dirty="0" smtClean="0"/>
              <a:t> 처리 내부 시스템 </a:t>
            </a:r>
            <a:r>
              <a:rPr lang="en-US" altLang="ko-KR" dirty="0" err="1" smtClean="0"/>
              <a:t>FlowChart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도식화</a:t>
            </a:r>
            <a:endParaRPr lang="en-US" altLang="ko-KR" dirty="0" smtClean="0"/>
          </a:p>
          <a:p>
            <a:r>
              <a:rPr lang="ko-KR" altLang="en-US" dirty="0" err="1" smtClean="0"/>
              <a:t>ㆍ평균</a:t>
            </a:r>
            <a:r>
              <a:rPr lang="ko-KR" altLang="en-US" dirty="0" smtClean="0"/>
              <a:t> </a:t>
            </a:r>
            <a:r>
              <a:rPr lang="ko-KR" altLang="en-US" dirty="0" err="1"/>
              <a:t>소음정보</a:t>
            </a:r>
            <a:r>
              <a:rPr lang="ko-KR" altLang="en-US" dirty="0"/>
              <a:t> </a:t>
            </a:r>
            <a:r>
              <a:rPr lang="ko-KR" altLang="en-US" dirty="0" smtClean="0"/>
              <a:t>수집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소음 판단 </a:t>
            </a:r>
            <a:r>
              <a:rPr lang="ko-KR" altLang="en-US" dirty="0"/>
              <a:t>알고리즘 </a:t>
            </a:r>
            <a:r>
              <a:rPr lang="ko-KR" altLang="en-US" dirty="0" smtClean="0"/>
              <a:t>토의</a:t>
            </a:r>
            <a:endParaRPr lang="en-US" altLang="ko-KR" dirty="0" smtClean="0"/>
          </a:p>
          <a:p>
            <a:r>
              <a:rPr lang="ko-KR" altLang="en-US" dirty="0" err="1" smtClean="0"/>
              <a:t>ㆍ후방</a:t>
            </a:r>
            <a:r>
              <a:rPr lang="ko-KR" altLang="en-US" dirty="0" smtClean="0"/>
              <a:t> </a:t>
            </a:r>
            <a:r>
              <a:rPr lang="ko-KR" altLang="en-US" dirty="0"/>
              <a:t>주행 여부 판단 방법에 대한 </a:t>
            </a:r>
            <a:r>
              <a:rPr lang="ko-KR" altLang="en-US" dirty="0" smtClean="0"/>
              <a:t>토의</a:t>
            </a:r>
            <a:endParaRPr lang="en-US" altLang="ko-KR" dirty="0" smtClean="0"/>
          </a:p>
          <a:p>
            <a:r>
              <a:rPr lang="ko-KR" altLang="en-US" dirty="0" err="1" smtClean="0"/>
              <a:t>ㆍ테스트</a:t>
            </a:r>
            <a:r>
              <a:rPr lang="ko-KR" altLang="en-US" dirty="0" smtClean="0"/>
              <a:t> 개발용 모듈 확보</a:t>
            </a:r>
            <a:endParaRPr lang="en-US" altLang="ko-KR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6096000" y="4744231"/>
            <a:ext cx="35942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ㆍ소리</a:t>
            </a:r>
            <a:r>
              <a:rPr lang="ko-KR" altLang="en-US" dirty="0" smtClean="0"/>
              <a:t> 데이터 처리 </a:t>
            </a:r>
            <a:r>
              <a:rPr lang="en-US" altLang="ko-KR" dirty="0" smtClean="0"/>
              <a:t>System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ko-KR" altLang="en-US" dirty="0" err="1" smtClean="0"/>
              <a:t>ㆍ거리</a:t>
            </a:r>
            <a:r>
              <a:rPr lang="ko-KR" altLang="en-US" dirty="0" smtClean="0"/>
              <a:t> 데이터 처리 </a:t>
            </a:r>
            <a:r>
              <a:rPr lang="en-US" altLang="ko-KR" dirty="0" smtClean="0"/>
              <a:t>System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ko-KR" altLang="en-US" dirty="0" err="1" smtClean="0"/>
              <a:t>ㆍ데이터</a:t>
            </a:r>
            <a:r>
              <a:rPr lang="ko-KR" altLang="en-US" dirty="0" smtClean="0"/>
              <a:t> 출력 </a:t>
            </a:r>
            <a:r>
              <a:rPr lang="en-US" altLang="ko-KR" dirty="0" smtClean="0"/>
              <a:t>System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ko-KR" altLang="en-US" dirty="0" err="1" smtClean="0"/>
              <a:t>ㆍ테스트</a:t>
            </a:r>
            <a:r>
              <a:rPr lang="ko-KR" altLang="en-US" dirty="0" smtClean="0"/>
              <a:t> 개발 완료 후 데모 개발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11795704" y="1193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9179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688</Words>
  <Application>Microsoft Office PowerPoint</Application>
  <PresentationFormat>와이드스크린</PresentationFormat>
  <Paragraphs>220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신 용원</cp:lastModifiedBy>
  <cp:revision>193</cp:revision>
  <dcterms:created xsi:type="dcterms:W3CDTF">2016-07-07T05:11:25Z</dcterms:created>
  <dcterms:modified xsi:type="dcterms:W3CDTF">2019-11-13T12:23:11Z</dcterms:modified>
</cp:coreProperties>
</file>