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3"/>
  </p:notesMasterIdLst>
  <p:sldIdLst>
    <p:sldId id="259" r:id="rId2"/>
    <p:sldId id="260" r:id="rId3"/>
    <p:sldId id="280" r:id="rId4"/>
    <p:sldId id="281" r:id="rId5"/>
    <p:sldId id="278" r:id="rId6"/>
    <p:sldId id="284" r:id="rId7"/>
    <p:sldId id="287" r:id="rId8"/>
    <p:sldId id="282" r:id="rId9"/>
    <p:sldId id="279" r:id="rId10"/>
    <p:sldId id="264" r:id="rId11"/>
    <p:sldId id="283" r:id="rId12"/>
    <p:sldId id="288" r:id="rId13"/>
    <p:sldId id="285" r:id="rId14"/>
    <p:sldId id="294" r:id="rId15"/>
    <p:sldId id="295" r:id="rId16"/>
    <p:sldId id="286" r:id="rId17"/>
    <p:sldId id="293" r:id="rId18"/>
    <p:sldId id="289" r:id="rId19"/>
    <p:sldId id="290" r:id="rId20"/>
    <p:sldId id="291" r:id="rId21"/>
    <p:sldId id="292" r:id="rId2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DBD"/>
    <a:srgbClr val="FF8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4"/>
    <p:restoredTop sz="92138" autoAdjust="0"/>
  </p:normalViewPr>
  <p:slideViewPr>
    <p:cSldViewPr snapToObjects="1">
      <p:cViewPr>
        <p:scale>
          <a:sx n="50" d="100"/>
          <a:sy n="50" d="100"/>
        </p:scale>
        <p:origin x="346" y="7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106117-AB78-4D2F-A9B1-84477CEBAD5D}" type="datetimeFigureOut">
              <a:rPr kumimoji="1" lang="ja-JP" altLang="en-US" smtClean="0"/>
              <a:t>2018/9/24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2568FD-8DB5-4C8A-AACF-36CDC87A9F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4360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https://frame-illust.com/?p=8458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568FD-8DB5-4C8A-AACF-36CDC87A9F93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21868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https://frame-illust.com/?p=8458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568FD-8DB5-4C8A-AACF-36CDC87A9F93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9349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21F582-4E77-DA4F-B0FE-1D3623F1AC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0F92059-4643-7648-9FE2-C54F238CC1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3B37325-F48C-7E45-A99C-5441DBC8F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490C4-908A-4D3E-8321-A5856CF9F4BB}" type="datetime1">
              <a:rPr kumimoji="1" lang="ja-JP" altLang="en-US" smtClean="0"/>
              <a:t>2018/9/24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8831CD6-340B-D348-B3FE-BFBDB16BE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0B1171E-785A-5F4A-BF9D-0634498E4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448C7-01E2-3747-B1D0-7A432AFDB6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9636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11901A-12FB-104C-A9F9-49147926B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545A2CC-E9CE-A94C-8F31-63FC41078B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DEA226A-573A-A94D-9DD4-E9A111F3A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6E658-02BB-4D1F-8F36-1DEBAA74FAD6}" type="datetime1">
              <a:rPr kumimoji="1" lang="ja-JP" altLang="en-US" smtClean="0"/>
              <a:t>2018/9/24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9F8987C-ACAC-3A4C-9816-8E01982D6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6604C0D-E1A3-5C42-A0C9-3073698A7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448C7-01E2-3747-B1D0-7A432AFDB6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4669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80021C5-F038-294F-9FC6-B6BC06FD0B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E60E09D-ABA9-E84E-845E-FDBC5A7293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1BC26DE-87B2-C84B-AC44-D4E9246C2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05B41-0F8D-4A86-9F91-1E9CD8B1E029}" type="datetime1">
              <a:rPr kumimoji="1" lang="ja-JP" altLang="en-US" smtClean="0"/>
              <a:t>2018/9/24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A5DA758-1D07-7B44-8608-F52DC6BA2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D025009-4C52-DF4F-8655-A675C4FA6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448C7-01E2-3747-B1D0-7A432AFDB6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3957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3943AB-5E2C-1541-95CB-3869FB36A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D004C20-A5C3-F84A-9932-411849DD2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829251F-0192-5F43-9663-33C5D9749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DE08A-BD9A-4F25-9C95-801B51173C3A}" type="datetime1">
              <a:rPr kumimoji="1" lang="ja-JP" altLang="en-US" smtClean="0"/>
              <a:t>2018/9/24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0D1411E-5C81-4B4C-B758-EEF5C1D46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B6AFDE6-87B9-634F-B74B-A11498DB3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448C7-01E2-3747-B1D0-7A432AFDB6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2427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4019BE-89AE-5449-B8B6-B877656B8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97481B8-5E00-3542-942B-C09FDE51BC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5A09555-0E24-BE4C-A41D-655A70ACC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1153F-016B-4FFC-B69F-47B8D25D2533}" type="datetime1">
              <a:rPr kumimoji="1" lang="ja-JP" altLang="en-US" smtClean="0"/>
              <a:t>2018/9/24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F9D02F5-5CA2-794F-B5D8-633898FE1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090CD55-3B58-D944-AE0C-7CEFC91FF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448C7-01E2-3747-B1D0-7A432AFDB6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9158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A48D0D-C7CE-8C49-B125-860E1D37B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21D3924-5D43-9342-9571-6C77DB9860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7FCE3E0-D67A-5E4B-A9FF-0583E8E1FC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82375A7-8BDB-434B-BFEF-A9C0304A7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D4AA2-1398-4955-8F9F-68C67F81A5DB}" type="datetime1">
              <a:rPr kumimoji="1" lang="ja-JP" altLang="en-US" smtClean="0"/>
              <a:t>2018/9/24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F490503-0B36-DC4D-BAF8-D83CD93ED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87A6810-4178-CC43-AEB1-28785AA4D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448C7-01E2-3747-B1D0-7A432AFDB6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5371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F08F71-92FA-1941-8F9D-41E222294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B265434-404E-8E4A-9064-01CEF70491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E2EE500-4018-F84B-AA68-9D3F5CDF78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0E89948-4FE0-084E-94CA-5422FB03D2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9DE66C0-FAC1-9341-8233-DF4ABB9117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04B1614-7240-FC40-B318-B85DA76E4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05D89-9274-4AEA-BF02-C0A87413B7B1}" type="datetime1">
              <a:rPr kumimoji="1" lang="ja-JP" altLang="en-US" smtClean="0"/>
              <a:t>2018/9/24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178B526-C497-6D46-B4F7-E36C26DDE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6FF89E4-F3E5-C944-AF82-364F8CF69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448C7-01E2-3747-B1D0-7A432AFDB6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48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EE7355-59E8-364D-86EC-CB67FF4B0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5AB4B42-AB1A-DE4A-844A-2F6E4D984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7368E-B47C-4ACC-AFF2-F42EA2404310}" type="datetime1">
              <a:rPr kumimoji="1" lang="ja-JP" altLang="en-US" smtClean="0"/>
              <a:t>2018/9/24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FE90983-97F4-3448-90B8-1BA736E28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C4A4CAE-E5DD-3A45-A0F0-439213A48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448C7-01E2-3747-B1D0-7A432AFDB6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9504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B7B9735-4411-1D4F-8B14-D5AC90D15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75F92-2C34-4658-9AAD-CFFF7F0DE4C0}" type="datetime1">
              <a:rPr kumimoji="1" lang="ja-JP" altLang="en-US" smtClean="0"/>
              <a:t>2018/9/24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ECF2EC3-9068-454F-BA02-1DA180CF2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0691707-B86A-6848-9168-88D0793E6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448C7-01E2-3747-B1D0-7A432AFDB6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3343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C2FF086-CEF5-304C-B1BF-D5D2AEAB3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0AE3130-4F32-D840-9C85-BB28B7CE1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CEBBB2F-6958-514D-B4EE-F185701F0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F84D45B-113A-364D-910D-111123D69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7EE8C-6A0C-4AE3-A6BB-175C20D162DD}" type="datetime1">
              <a:rPr kumimoji="1" lang="ja-JP" altLang="en-US" smtClean="0"/>
              <a:t>2018/9/24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1BB45C9-A74D-2242-B70E-02D8D6422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10A702E-1E01-B841-AB0C-A54620C3A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448C7-01E2-3747-B1D0-7A432AFDB6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1590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08A26E-7BAE-D048-B9DB-058D0B487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2250B24-FA0E-C944-9635-17620A2BAB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C77453F-AB8D-4E4C-899C-8C812CEB23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38D13AF-5B61-6F43-A2A3-8A19CC58A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B845E-BBD9-4F1C-9F01-07F11982866E}" type="datetime1">
              <a:rPr kumimoji="1" lang="ja-JP" altLang="en-US" smtClean="0"/>
              <a:t>2018/9/24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D815C1D-EE50-1943-ABCD-5F086ED7F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FF2F7EE-A4F4-5D45-9757-2AECEB8AB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448C7-01E2-3747-B1D0-7A432AFDB6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6018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31C335A-BE91-FB47-A4D2-3D33C5FA3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4B1F511-789C-AF41-9F1E-623337068A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C33D043-99E5-A046-8C90-E7CC52DA57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ACD65-94CE-44CE-8AB7-87507EF3931D}" type="datetime1">
              <a:rPr kumimoji="1" lang="ja-JP" altLang="en-US" smtClean="0"/>
              <a:t>2018/9/24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4E13D14-BF8A-5F4A-8266-E6F1196C23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EC41306-149D-B149-BCA0-736B16494D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448C7-01E2-3747-B1D0-7A432AFDB6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5954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5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5186957"/>
          </a:xfrm>
        </p:spPr>
        <p:txBody>
          <a:bodyPr anchor="t">
            <a:normAutofit/>
          </a:bodyPr>
          <a:lstStyle/>
          <a:p>
            <a:r>
              <a:rPr lang="ja-JP" altLang="en-US" sz="3600" b="1" dirty="0" smtClean="0"/>
              <a:t>スマート</a:t>
            </a:r>
            <a:r>
              <a:rPr lang="en-US" altLang="ja-JP" sz="3600" b="1" dirty="0" err="1" smtClean="0"/>
              <a:t>IoT</a:t>
            </a:r>
            <a:r>
              <a:rPr lang="ja-JP" altLang="en-US" sz="3600" b="1" dirty="0" smtClean="0"/>
              <a:t>システム開発実習</a:t>
            </a:r>
            <a:r>
              <a:rPr lang="en-US" altLang="ja-JP" sz="3600" b="1" dirty="0" smtClean="0"/>
              <a:t/>
            </a:r>
            <a:br>
              <a:rPr lang="en-US" altLang="ja-JP" sz="3600" b="1" dirty="0" smtClean="0"/>
            </a:br>
            <a:r>
              <a:rPr lang="en-US" altLang="ja-JP" sz="3600" b="1" dirty="0" smtClean="0"/>
              <a:t/>
            </a:r>
            <a:br>
              <a:rPr lang="en-US" altLang="ja-JP" sz="3600" b="1" dirty="0" smtClean="0"/>
            </a:br>
            <a:r>
              <a:rPr lang="en-US" altLang="ja-JP" sz="3600" b="1" dirty="0"/>
              <a:t/>
            </a:r>
            <a:br>
              <a:rPr lang="en-US" altLang="ja-JP" sz="3600" b="1" dirty="0"/>
            </a:br>
            <a:r>
              <a:rPr lang="en-US" altLang="ja-JP" sz="2400" b="1" dirty="0" smtClean="0"/>
              <a:t>2018/9/29</a:t>
            </a:r>
            <a:r>
              <a:rPr lang="en-US" altLang="ja-JP" sz="2400" b="1" dirty="0"/>
              <a:t/>
            </a:r>
            <a:br>
              <a:rPr lang="en-US" altLang="ja-JP" sz="2400" b="1" dirty="0"/>
            </a:br>
            <a:r>
              <a:rPr lang="en-US" altLang="ja-JP" sz="2400" b="1" dirty="0" smtClean="0"/>
              <a:t/>
            </a:r>
            <a:br>
              <a:rPr lang="en-US" altLang="ja-JP" sz="2400" b="1" dirty="0" smtClean="0"/>
            </a:br>
            <a:r>
              <a:rPr lang="en-US" altLang="ja-JP" sz="2400" b="1" dirty="0" smtClean="0"/>
              <a:t/>
            </a:r>
            <a:br>
              <a:rPr lang="en-US" altLang="ja-JP" sz="2400" b="1" dirty="0" smtClean="0"/>
            </a:br>
            <a:r>
              <a:rPr lang="en-US" altLang="ja-JP" sz="2400" b="1" dirty="0" smtClean="0"/>
              <a:t>Group</a:t>
            </a:r>
            <a:r>
              <a:rPr lang="ja-JP" altLang="en-US" sz="2400" b="1" dirty="0" smtClean="0"/>
              <a:t> </a:t>
            </a:r>
            <a:r>
              <a:rPr lang="en-US" altLang="ja-JP" sz="2400" b="1" dirty="0" smtClean="0"/>
              <a:t>2</a:t>
            </a:r>
            <a:br>
              <a:rPr lang="en-US" altLang="ja-JP" sz="2400" b="1" dirty="0" smtClean="0"/>
            </a:br>
            <a:r>
              <a:rPr lang="en-US" altLang="ja-JP" sz="2400" b="1" dirty="0" smtClean="0"/>
              <a:t>sse01-xx Name</a:t>
            </a:r>
            <a:br>
              <a:rPr lang="en-US" altLang="ja-JP" sz="2400" b="1" dirty="0" smtClean="0"/>
            </a:br>
            <a:r>
              <a:rPr lang="en-US" altLang="ja-JP" sz="2400" b="1" dirty="0"/>
              <a:t>sse01-xx </a:t>
            </a:r>
            <a:r>
              <a:rPr lang="en-US" altLang="ja-JP" sz="2400" b="1" dirty="0" smtClean="0"/>
              <a:t>Name</a:t>
            </a:r>
            <a:br>
              <a:rPr lang="en-US" altLang="ja-JP" sz="2400" b="1" dirty="0" smtClean="0"/>
            </a:br>
            <a:r>
              <a:rPr lang="en-US" altLang="ja-JP" sz="2400" b="1" dirty="0"/>
              <a:t>sse01-xx </a:t>
            </a:r>
            <a:r>
              <a:rPr lang="en-US" altLang="ja-JP" sz="2400" b="1" dirty="0" smtClean="0"/>
              <a:t>Name</a:t>
            </a:r>
            <a:br>
              <a:rPr lang="en-US" altLang="ja-JP" sz="2400" b="1" dirty="0" smtClean="0"/>
            </a:br>
            <a:r>
              <a:rPr lang="en-US" altLang="ja-JP" sz="2400" b="1" dirty="0"/>
              <a:t>sse01-xx </a:t>
            </a:r>
            <a:r>
              <a:rPr lang="en-US" altLang="ja-JP" sz="2400" b="1" dirty="0" smtClean="0"/>
              <a:t>Name</a:t>
            </a:r>
            <a:br>
              <a:rPr lang="en-US" altLang="ja-JP" sz="2400" b="1" dirty="0" smtClean="0"/>
            </a:br>
            <a:r>
              <a:rPr lang="en-US" altLang="ja-JP" sz="2400" b="1" dirty="0"/>
              <a:t>sse01-xx </a:t>
            </a:r>
            <a:r>
              <a:rPr lang="en-US" altLang="ja-JP" sz="2400" b="1" dirty="0" smtClean="0"/>
              <a:t>Name</a:t>
            </a:r>
            <a:br>
              <a:rPr lang="en-US" altLang="ja-JP" sz="2400" b="1" dirty="0" smtClean="0"/>
            </a:br>
            <a:r>
              <a:rPr lang="en-US" altLang="ja-JP" sz="2400" b="1" dirty="0"/>
              <a:t>sse01-xx Name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52991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448C7-01E2-3747-B1D0-7A432AFDB6CE}" type="slidenum">
              <a:rPr kumimoji="1" lang="ja-JP" altLang="en-US" smtClean="0"/>
              <a:t>10</a:t>
            </a:fld>
            <a:endParaRPr kumimoji="1" lang="ja-JP" altLang="en-US"/>
          </a:p>
        </p:txBody>
      </p:sp>
      <p:grpSp>
        <p:nvGrpSpPr>
          <p:cNvPr id="17" name="グループ化 16"/>
          <p:cNvGrpSpPr/>
          <p:nvPr/>
        </p:nvGrpSpPr>
        <p:grpSpPr>
          <a:xfrm>
            <a:off x="1055440" y="4869320"/>
            <a:ext cx="10080840" cy="1440000"/>
            <a:chOff x="1055440" y="2708920"/>
            <a:chExt cx="10080840" cy="1440000"/>
          </a:xfrm>
        </p:grpSpPr>
        <p:sp>
          <p:nvSpPr>
            <p:cNvPr id="9" name="ホームベース 8"/>
            <p:cNvSpPr/>
            <p:nvPr/>
          </p:nvSpPr>
          <p:spPr>
            <a:xfrm>
              <a:off x="1055440" y="2708920"/>
              <a:ext cx="2520000" cy="1440000"/>
            </a:xfrm>
            <a:prstGeom prst="homePlate">
              <a:avLst/>
            </a:prstGeom>
            <a:solidFill>
              <a:srgbClr val="92D05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2800" dirty="0" smtClean="0">
                  <a:solidFill>
                    <a:schemeClr val="tx1"/>
                  </a:solidFill>
                </a:rPr>
                <a:t>センサー</a:t>
              </a:r>
              <a:endParaRPr lang="ja-JP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12" name="山形 11"/>
            <p:cNvSpPr/>
            <p:nvPr/>
          </p:nvSpPr>
          <p:spPr>
            <a:xfrm>
              <a:off x="2945650" y="2708920"/>
              <a:ext cx="2520000" cy="1440000"/>
            </a:xfrm>
            <a:prstGeom prst="chevron">
              <a:avLst/>
            </a:prstGeom>
            <a:solidFill>
              <a:srgbClr val="92D05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ja-JP" altLang="en-US" sz="2800" dirty="0" smtClean="0">
                  <a:solidFill>
                    <a:schemeClr val="tx1"/>
                  </a:solidFill>
                </a:rPr>
                <a:t>データ</a:t>
              </a:r>
              <a:endParaRPr lang="en-US" altLang="ja-JP" sz="28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ja-JP" altLang="en-US" sz="2800" dirty="0" smtClean="0">
                  <a:solidFill>
                    <a:schemeClr val="tx1"/>
                  </a:solidFill>
                </a:rPr>
                <a:t>取得</a:t>
              </a:r>
              <a:endParaRPr lang="ja-JP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14" name="山形 13"/>
            <p:cNvSpPr/>
            <p:nvPr/>
          </p:nvSpPr>
          <p:spPr>
            <a:xfrm>
              <a:off x="6726070" y="2708920"/>
              <a:ext cx="2520000" cy="1440000"/>
            </a:xfrm>
            <a:prstGeom prst="chevron">
              <a:avLst/>
            </a:prstGeom>
            <a:solidFill>
              <a:srgbClr val="92D05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ja-JP" altLang="en-US" sz="2800" dirty="0" smtClean="0">
                  <a:solidFill>
                    <a:schemeClr val="tx1"/>
                  </a:solidFill>
                </a:rPr>
                <a:t>データ</a:t>
              </a:r>
              <a:endParaRPr lang="en-US" altLang="ja-JP" sz="28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ja-JP" altLang="en-US" sz="2800" dirty="0" smtClean="0">
                  <a:solidFill>
                    <a:schemeClr val="tx1"/>
                  </a:solidFill>
                </a:rPr>
                <a:t>処理</a:t>
              </a:r>
              <a:endParaRPr lang="ja-JP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15" name="山形 14"/>
            <p:cNvSpPr/>
            <p:nvPr/>
          </p:nvSpPr>
          <p:spPr>
            <a:xfrm>
              <a:off x="4835860" y="2708920"/>
              <a:ext cx="2520000" cy="1440000"/>
            </a:xfrm>
            <a:prstGeom prst="chevron">
              <a:avLst/>
            </a:prstGeom>
            <a:solidFill>
              <a:srgbClr val="92D05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ja-JP" altLang="en-US" sz="2800" dirty="0" smtClean="0">
                  <a:solidFill>
                    <a:schemeClr val="tx1"/>
                  </a:solidFill>
                </a:rPr>
                <a:t>データ</a:t>
              </a:r>
              <a:endParaRPr lang="en-US" altLang="ja-JP" sz="28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ja-JP" altLang="en-US" sz="2800" dirty="0" smtClean="0">
                  <a:solidFill>
                    <a:schemeClr val="tx1"/>
                  </a:solidFill>
                </a:rPr>
                <a:t>保持</a:t>
              </a:r>
              <a:r>
                <a:rPr lang="en-US" altLang="ja-JP" sz="2800" dirty="0" smtClean="0">
                  <a:solidFill>
                    <a:schemeClr val="tx1"/>
                  </a:solidFill>
                </a:rPr>
                <a:t>	</a:t>
              </a:r>
              <a:endParaRPr lang="ja-JP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16" name="山形 15"/>
            <p:cNvSpPr/>
            <p:nvPr/>
          </p:nvSpPr>
          <p:spPr>
            <a:xfrm>
              <a:off x="8616280" y="2708920"/>
              <a:ext cx="2520000" cy="1440000"/>
            </a:xfrm>
            <a:prstGeom prst="chevron">
              <a:avLst/>
            </a:prstGeom>
            <a:solidFill>
              <a:srgbClr val="92D05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ja-JP" altLang="en-US" sz="2800" dirty="0" smtClean="0">
                  <a:solidFill>
                    <a:schemeClr val="tx1"/>
                  </a:solidFill>
                </a:rPr>
                <a:t>レコメンド</a:t>
              </a:r>
              <a:endParaRPr lang="ja-JP" altLang="en-US" sz="28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7170" name="Picture 2" descr="https://s.blogcdn.com/www.engadget.com/media/2011/06/thrive-lea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6080" y="1316766"/>
            <a:ext cx="4464496" cy="2976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正方形/長方形 17"/>
          <p:cNvSpPr/>
          <p:nvPr/>
        </p:nvSpPr>
        <p:spPr>
          <a:xfrm>
            <a:off x="7218038" y="1762916"/>
            <a:ext cx="3744416" cy="22322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b="1" dirty="0">
                <a:solidFill>
                  <a:schemeClr val="tx1"/>
                </a:solidFill>
              </a:rPr>
              <a:t>次</a:t>
            </a:r>
            <a:r>
              <a:rPr lang="ja-JP" altLang="en-US" sz="3600" b="1" dirty="0" smtClean="0">
                <a:solidFill>
                  <a:schemeClr val="tx1"/>
                </a:solidFill>
              </a:rPr>
              <a:t>の一杯</a:t>
            </a:r>
            <a:endParaRPr lang="en-US" altLang="ja-JP" sz="3600" b="1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3600" b="1" dirty="0" smtClean="0">
                <a:solidFill>
                  <a:schemeClr val="tx1"/>
                </a:solidFill>
              </a:rPr>
              <a:t>いかがですか？</a:t>
            </a:r>
            <a:endParaRPr kumimoji="1" lang="ja-JP" altLang="en-US" sz="3600" b="1" dirty="0">
              <a:solidFill>
                <a:schemeClr val="tx1"/>
              </a:solidFill>
            </a:endParaRPr>
          </a:p>
        </p:txBody>
      </p:sp>
      <p:pic>
        <p:nvPicPr>
          <p:cNvPr id="24" name="Picture 8" descr="https://frame-illust.com/fi/wp-content/uploads/2016/06/845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360" y="1474884"/>
            <a:ext cx="2736304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テキスト ボックス 18"/>
          <p:cNvSpPr txBox="1"/>
          <p:nvPr/>
        </p:nvSpPr>
        <p:spPr>
          <a:xfrm>
            <a:off x="-23320" y="179348"/>
            <a:ext cx="12240000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>
                <a:solidFill>
                  <a:schemeClr val="bg1"/>
                </a:solidFill>
              </a:rPr>
              <a:t>セルフオーダーシステム（卓上タブレット）でスマートにレコメンド！</a:t>
            </a:r>
            <a:endParaRPr kumimoji="1" lang="ja-JP" altLang="en-US" b="1" dirty="0">
              <a:solidFill>
                <a:schemeClr val="bg1"/>
              </a:solidFill>
            </a:endParaRPr>
          </a:p>
        </p:txBody>
      </p:sp>
      <p:cxnSp>
        <p:nvCxnSpPr>
          <p:cNvPr id="22" name="直線コネクタ 21"/>
          <p:cNvCxnSpPr>
            <a:stCxn id="24" idx="2"/>
            <a:endCxn id="9" idx="0"/>
          </p:cNvCxnSpPr>
          <p:nvPr/>
        </p:nvCxnSpPr>
        <p:spPr>
          <a:xfrm>
            <a:off x="1703512" y="4211188"/>
            <a:ext cx="251928" cy="658132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>
            <a:stCxn id="7170" idx="2"/>
            <a:endCxn id="16" idx="0"/>
          </p:cNvCxnSpPr>
          <p:nvPr/>
        </p:nvCxnSpPr>
        <p:spPr>
          <a:xfrm>
            <a:off x="9048328" y="4293096"/>
            <a:ext cx="467952" cy="576224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0556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448C7-01E2-3747-B1D0-7A432AFDB6CE}" type="slidenum">
              <a:rPr kumimoji="1" lang="ja-JP" altLang="en-US" smtClean="0"/>
              <a:t>11</a:t>
            </a:fld>
            <a:endParaRPr kumimoji="1" lang="ja-JP" altLang="en-US"/>
          </a:p>
        </p:txBody>
      </p:sp>
      <p:grpSp>
        <p:nvGrpSpPr>
          <p:cNvPr id="17" name="グループ化 16"/>
          <p:cNvGrpSpPr/>
          <p:nvPr/>
        </p:nvGrpSpPr>
        <p:grpSpPr>
          <a:xfrm>
            <a:off x="1055440" y="4869320"/>
            <a:ext cx="10080840" cy="1440000"/>
            <a:chOff x="1055440" y="2708920"/>
            <a:chExt cx="10080840" cy="1440000"/>
          </a:xfrm>
        </p:grpSpPr>
        <p:sp>
          <p:nvSpPr>
            <p:cNvPr id="9" name="ホームベース 8"/>
            <p:cNvSpPr/>
            <p:nvPr/>
          </p:nvSpPr>
          <p:spPr>
            <a:xfrm>
              <a:off x="1055440" y="2708920"/>
              <a:ext cx="2520000" cy="1440000"/>
            </a:xfrm>
            <a:prstGeom prst="homePlate">
              <a:avLst/>
            </a:prstGeom>
            <a:solidFill>
              <a:srgbClr val="92D05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2800" dirty="0" smtClean="0">
                  <a:solidFill>
                    <a:schemeClr val="tx1"/>
                  </a:solidFill>
                </a:rPr>
                <a:t>センサー</a:t>
              </a:r>
              <a:endParaRPr lang="ja-JP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12" name="山形 11"/>
            <p:cNvSpPr/>
            <p:nvPr/>
          </p:nvSpPr>
          <p:spPr>
            <a:xfrm>
              <a:off x="2945650" y="2708920"/>
              <a:ext cx="2520000" cy="1440000"/>
            </a:xfrm>
            <a:prstGeom prst="chevron">
              <a:avLst/>
            </a:prstGeom>
            <a:solidFill>
              <a:srgbClr val="92D05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ja-JP" altLang="en-US" sz="2800" dirty="0" smtClean="0">
                  <a:solidFill>
                    <a:schemeClr val="tx1"/>
                  </a:solidFill>
                </a:rPr>
                <a:t>データ</a:t>
              </a:r>
              <a:endParaRPr lang="en-US" altLang="ja-JP" sz="28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ja-JP" altLang="en-US" sz="2800" dirty="0" smtClean="0">
                  <a:solidFill>
                    <a:schemeClr val="tx1"/>
                  </a:solidFill>
                </a:rPr>
                <a:t>取得</a:t>
              </a:r>
              <a:endParaRPr lang="ja-JP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14" name="山形 13"/>
            <p:cNvSpPr/>
            <p:nvPr/>
          </p:nvSpPr>
          <p:spPr>
            <a:xfrm>
              <a:off x="6726070" y="2708920"/>
              <a:ext cx="2520000" cy="1440000"/>
            </a:xfrm>
            <a:prstGeom prst="chevron">
              <a:avLst/>
            </a:prstGeom>
            <a:solidFill>
              <a:srgbClr val="92D05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ja-JP" altLang="en-US" sz="2800" dirty="0" smtClean="0">
                  <a:solidFill>
                    <a:schemeClr val="tx1"/>
                  </a:solidFill>
                </a:rPr>
                <a:t>データ</a:t>
              </a:r>
              <a:endParaRPr lang="en-US" altLang="ja-JP" sz="28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ja-JP" altLang="en-US" sz="2800" dirty="0" smtClean="0">
                  <a:solidFill>
                    <a:schemeClr val="tx1"/>
                  </a:solidFill>
                </a:rPr>
                <a:t>処理</a:t>
              </a:r>
              <a:endParaRPr lang="ja-JP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15" name="山形 14"/>
            <p:cNvSpPr/>
            <p:nvPr/>
          </p:nvSpPr>
          <p:spPr>
            <a:xfrm>
              <a:off x="4835860" y="2708920"/>
              <a:ext cx="2520000" cy="1440000"/>
            </a:xfrm>
            <a:prstGeom prst="chevron">
              <a:avLst/>
            </a:prstGeom>
            <a:solidFill>
              <a:srgbClr val="92D05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ja-JP" altLang="en-US" sz="2800" dirty="0" smtClean="0">
                  <a:solidFill>
                    <a:schemeClr val="tx1"/>
                  </a:solidFill>
                </a:rPr>
                <a:t>データ</a:t>
              </a:r>
              <a:endParaRPr lang="en-US" altLang="ja-JP" sz="28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ja-JP" altLang="en-US" sz="2800" dirty="0" smtClean="0">
                  <a:solidFill>
                    <a:schemeClr val="tx1"/>
                  </a:solidFill>
                </a:rPr>
                <a:t>保持</a:t>
              </a:r>
              <a:r>
                <a:rPr lang="en-US" altLang="ja-JP" sz="2800" dirty="0" smtClean="0">
                  <a:solidFill>
                    <a:schemeClr val="tx1"/>
                  </a:solidFill>
                </a:rPr>
                <a:t>	</a:t>
              </a:r>
              <a:endParaRPr lang="ja-JP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16" name="山形 15"/>
            <p:cNvSpPr/>
            <p:nvPr/>
          </p:nvSpPr>
          <p:spPr>
            <a:xfrm>
              <a:off x="8616280" y="2708920"/>
              <a:ext cx="2520000" cy="1440000"/>
            </a:xfrm>
            <a:prstGeom prst="chevron">
              <a:avLst/>
            </a:prstGeom>
            <a:solidFill>
              <a:srgbClr val="92D05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ja-JP" altLang="en-US" sz="2800" dirty="0" smtClean="0">
                  <a:solidFill>
                    <a:schemeClr val="tx1"/>
                  </a:solidFill>
                </a:rPr>
                <a:t>レコメンド</a:t>
              </a:r>
              <a:endParaRPr lang="ja-JP" altLang="en-US" sz="28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7172" name="Picture 4" descr="ã¦ã§ã¤ã¿ã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4192" y="2133176"/>
            <a:ext cx="2880000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èããäºº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6000" y="2133176"/>
            <a:ext cx="2880000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角丸四角形吹き出し 18"/>
          <p:cNvSpPr/>
          <p:nvPr/>
        </p:nvSpPr>
        <p:spPr>
          <a:xfrm>
            <a:off x="3215680" y="2935728"/>
            <a:ext cx="3564000" cy="936000"/>
          </a:xfrm>
          <a:prstGeom prst="wedgeRoundRectCallout">
            <a:avLst>
              <a:gd name="adj1" fmla="val 95700"/>
              <a:gd name="adj2" fmla="val -30618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</a:rPr>
              <a:t>ぬるいと思うんで</a:t>
            </a:r>
            <a:endParaRPr lang="en-US" altLang="ja-JP" sz="2400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</a:rPr>
              <a:t>次お持ちしました！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20" name="角丸四角形吹き出し 19"/>
          <p:cNvSpPr/>
          <p:nvPr/>
        </p:nvSpPr>
        <p:spPr>
          <a:xfrm>
            <a:off x="4440560" y="1124744"/>
            <a:ext cx="6696000" cy="936000"/>
          </a:xfrm>
          <a:prstGeom prst="wedgeRoundRectCallout">
            <a:avLst>
              <a:gd name="adj1" fmla="val 35284"/>
              <a:gd name="adj2" fmla="val 79440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</a:rPr>
              <a:t>（いやいや、頼んでないから、押し売りかよ）</a:t>
            </a:r>
            <a:endParaRPr kumimoji="1" lang="en-US" altLang="ja-JP" sz="24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2400" dirty="0" smtClean="0">
                <a:solidFill>
                  <a:schemeClr val="tx1"/>
                </a:solidFill>
              </a:rPr>
              <a:t>（まいっか、もらっとくとか）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-23320" y="179348"/>
            <a:ext cx="12240000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>
                <a:solidFill>
                  <a:schemeClr val="bg1"/>
                </a:solidFill>
              </a:rPr>
              <a:t>店員呼ばなくても自動で検知してお客様のテーブルにオーダー頂きに伺います！</a:t>
            </a:r>
            <a:endParaRPr kumimoji="1" lang="ja-JP" altLang="en-US" b="1" dirty="0">
              <a:solidFill>
                <a:schemeClr val="bg1"/>
              </a:solidFill>
            </a:endParaRPr>
          </a:p>
        </p:txBody>
      </p:sp>
      <p:pic>
        <p:nvPicPr>
          <p:cNvPr id="25" name="Picture 8" descr="https://frame-illust.com/fi/wp-content/uploads/2016/06/8458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360" y="1474884"/>
            <a:ext cx="2736304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直線コネクタ 25"/>
          <p:cNvCxnSpPr>
            <a:stCxn id="25" idx="2"/>
            <a:endCxn id="9" idx="0"/>
          </p:cNvCxnSpPr>
          <p:nvPr/>
        </p:nvCxnSpPr>
        <p:spPr>
          <a:xfrm>
            <a:off x="1703512" y="4211188"/>
            <a:ext cx="251928" cy="658132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/>
          <p:nvPr/>
        </p:nvCxnSpPr>
        <p:spPr>
          <a:xfrm>
            <a:off x="9048328" y="4293096"/>
            <a:ext cx="467952" cy="576224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906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448C7-01E2-3747-B1D0-7A432AFDB6CE}" type="slidenum">
              <a:rPr kumimoji="1" lang="ja-JP" altLang="en-US" smtClean="0"/>
              <a:t>12</a:t>
            </a:fld>
            <a:endParaRPr kumimoji="1" lang="ja-JP" altLang="en-US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-23320" y="179348"/>
            <a:ext cx="12240000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>
                <a:solidFill>
                  <a:schemeClr val="bg1"/>
                </a:solidFill>
              </a:rPr>
              <a:t>飲み過ぎ注意</a:t>
            </a:r>
            <a:endParaRPr kumimoji="1" lang="ja-JP" altLang="en-US" b="1" dirty="0">
              <a:solidFill>
                <a:schemeClr val="bg1"/>
              </a:solidFill>
            </a:endParaRPr>
          </a:p>
        </p:txBody>
      </p:sp>
      <p:pic>
        <p:nvPicPr>
          <p:cNvPr id="8196" name="Picture 4" descr="ã«ã¼ããã¢ã®éã£ã±ãã 1.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664" y="548680"/>
            <a:ext cx="6120680" cy="6120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8989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2708919"/>
            <a:ext cx="12204000" cy="1440000"/>
          </a:xfrm>
          <a:solidFill>
            <a:srgbClr val="00B050"/>
          </a:solidFill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ja-JP" altLang="en-US" sz="6000" b="1" dirty="0" smtClean="0">
                <a:solidFill>
                  <a:schemeClr val="bg1"/>
                </a:solidFill>
              </a:rPr>
              <a:t>もうちょっと具体的に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448C7-01E2-3747-B1D0-7A432AFDB6CE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9354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448C7-01E2-3747-B1D0-7A432AFDB6CE}" type="slidenum">
              <a:rPr kumimoji="1" lang="ja-JP" altLang="en-US" smtClean="0"/>
              <a:t>14</a:t>
            </a:fld>
            <a:endParaRPr kumimoji="1" lang="ja-JP" altLang="en-US"/>
          </a:p>
        </p:txBody>
      </p:sp>
      <p:sp>
        <p:nvSpPr>
          <p:cNvPr id="9" name="ホームベース 8"/>
          <p:cNvSpPr/>
          <p:nvPr/>
        </p:nvSpPr>
        <p:spPr>
          <a:xfrm>
            <a:off x="1055440" y="1268760"/>
            <a:ext cx="2520000" cy="1440000"/>
          </a:xfrm>
          <a:prstGeom prst="homePlate">
            <a:avLst/>
          </a:prstGeom>
          <a:solidFill>
            <a:srgbClr val="92D05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>
                <a:solidFill>
                  <a:schemeClr val="tx1"/>
                </a:solidFill>
              </a:rPr>
              <a:t>センサー</a:t>
            </a:r>
            <a:endParaRPr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12" name="山形 11"/>
          <p:cNvSpPr/>
          <p:nvPr/>
        </p:nvSpPr>
        <p:spPr>
          <a:xfrm>
            <a:off x="2945650" y="1268760"/>
            <a:ext cx="2520000" cy="1440000"/>
          </a:xfrm>
          <a:prstGeom prst="chevron">
            <a:avLst/>
          </a:prstGeom>
          <a:solidFill>
            <a:srgbClr val="92D05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ja-JP" altLang="en-US" sz="2800" dirty="0" smtClean="0">
                <a:solidFill>
                  <a:schemeClr val="tx1"/>
                </a:solidFill>
              </a:rPr>
              <a:t>データ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2800" dirty="0" smtClean="0">
                <a:solidFill>
                  <a:schemeClr val="tx1"/>
                </a:solidFill>
              </a:rPr>
              <a:t>取得</a:t>
            </a:r>
            <a:endParaRPr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14" name="山形 13"/>
          <p:cNvSpPr/>
          <p:nvPr/>
        </p:nvSpPr>
        <p:spPr>
          <a:xfrm>
            <a:off x="6726070" y="1268760"/>
            <a:ext cx="2520000" cy="1440000"/>
          </a:xfrm>
          <a:prstGeom prst="chevron">
            <a:avLst/>
          </a:prstGeom>
          <a:solidFill>
            <a:srgbClr val="92D05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ja-JP" altLang="en-US" sz="2800" dirty="0" smtClean="0">
                <a:solidFill>
                  <a:schemeClr val="tx1"/>
                </a:solidFill>
              </a:rPr>
              <a:t>データ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2800" dirty="0" smtClean="0">
                <a:solidFill>
                  <a:schemeClr val="tx1"/>
                </a:solidFill>
              </a:rPr>
              <a:t>処理</a:t>
            </a:r>
            <a:endParaRPr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15" name="山形 14"/>
          <p:cNvSpPr/>
          <p:nvPr/>
        </p:nvSpPr>
        <p:spPr>
          <a:xfrm>
            <a:off x="4835860" y="1268760"/>
            <a:ext cx="2520000" cy="1440000"/>
          </a:xfrm>
          <a:prstGeom prst="chevron">
            <a:avLst/>
          </a:prstGeom>
          <a:solidFill>
            <a:srgbClr val="92D05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ja-JP" altLang="en-US" sz="2800" dirty="0" smtClean="0">
                <a:solidFill>
                  <a:schemeClr val="tx1"/>
                </a:solidFill>
              </a:rPr>
              <a:t>データ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2800" dirty="0" smtClean="0">
                <a:solidFill>
                  <a:schemeClr val="tx1"/>
                </a:solidFill>
              </a:rPr>
              <a:t>保持</a:t>
            </a:r>
            <a:r>
              <a:rPr lang="en-US" altLang="ja-JP" sz="2800" dirty="0" smtClean="0">
                <a:solidFill>
                  <a:schemeClr val="tx1"/>
                </a:solidFill>
              </a:rPr>
              <a:t>	</a:t>
            </a:r>
            <a:endParaRPr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16" name="山形 15"/>
          <p:cNvSpPr/>
          <p:nvPr/>
        </p:nvSpPr>
        <p:spPr>
          <a:xfrm>
            <a:off x="8616280" y="1268760"/>
            <a:ext cx="2520000" cy="1440000"/>
          </a:xfrm>
          <a:prstGeom prst="chevron">
            <a:avLst/>
          </a:prstGeom>
          <a:solidFill>
            <a:srgbClr val="92D05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ja-JP" altLang="en-US" sz="2800" dirty="0" smtClean="0">
                <a:solidFill>
                  <a:schemeClr val="tx1"/>
                </a:solidFill>
              </a:rPr>
              <a:t>レコメンド</a:t>
            </a:r>
            <a:endParaRPr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-23320" y="179348"/>
            <a:ext cx="12240000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>
                <a:solidFill>
                  <a:schemeClr val="bg1"/>
                </a:solidFill>
              </a:rPr>
              <a:t>サービス化する時にはこうありたい</a:t>
            </a:r>
            <a:endParaRPr kumimoji="1" lang="ja-JP" altLang="en-US" b="1" dirty="0">
              <a:solidFill>
                <a:schemeClr val="bg1"/>
              </a:solidFill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448" y="3583987"/>
            <a:ext cx="909858" cy="997141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7648" y="3482242"/>
            <a:ext cx="1527540" cy="1227718"/>
          </a:xfrm>
          <a:prstGeom prst="rect">
            <a:avLst/>
          </a:prstGeom>
        </p:spPr>
      </p:pic>
      <p:pic>
        <p:nvPicPr>
          <p:cNvPr id="18" name="図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2064" y="3553024"/>
            <a:ext cx="1527540" cy="1227718"/>
          </a:xfrm>
          <a:prstGeom prst="rect">
            <a:avLst/>
          </a:prstGeom>
        </p:spPr>
      </p:pic>
      <p:grpSp>
        <p:nvGrpSpPr>
          <p:cNvPr id="6" name="グループ化 5"/>
          <p:cNvGrpSpPr/>
          <p:nvPr/>
        </p:nvGrpSpPr>
        <p:grpSpPr>
          <a:xfrm>
            <a:off x="9120336" y="3212976"/>
            <a:ext cx="1996059" cy="1422153"/>
            <a:chOff x="8636446" y="3458999"/>
            <a:chExt cx="4464496" cy="2976330"/>
          </a:xfrm>
        </p:grpSpPr>
        <p:pic>
          <p:nvPicPr>
            <p:cNvPr id="19" name="Picture 2" descr="https://s.blogcdn.com/www.engadget.com/media/2011/06/thrive-lead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36446" y="3458999"/>
              <a:ext cx="4464496" cy="29763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正方形/長方形 19"/>
            <p:cNvSpPr/>
            <p:nvPr/>
          </p:nvSpPr>
          <p:spPr>
            <a:xfrm>
              <a:off x="9038404" y="3905149"/>
              <a:ext cx="3744416" cy="223224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b="1" dirty="0">
                  <a:solidFill>
                    <a:schemeClr val="tx1"/>
                  </a:solidFill>
                </a:rPr>
                <a:t>次</a:t>
              </a:r>
              <a:r>
                <a:rPr lang="ja-JP" altLang="en-US" sz="1200" b="1" dirty="0" smtClean="0">
                  <a:solidFill>
                    <a:schemeClr val="tx1"/>
                  </a:solidFill>
                </a:rPr>
                <a:t>の一杯</a:t>
              </a:r>
              <a:endParaRPr lang="en-US" altLang="ja-JP" sz="1200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ja-JP" altLang="en-US" sz="1200" b="1" dirty="0" smtClean="0">
                  <a:solidFill>
                    <a:schemeClr val="tx1"/>
                  </a:solidFill>
                </a:rPr>
                <a:t>いかがですか？</a:t>
              </a:r>
              <a:endParaRPr kumimoji="1" lang="ja-JP" altLang="en-US" sz="12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7" name="図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00000">
            <a:off x="2437425" y="3881154"/>
            <a:ext cx="414477" cy="414477"/>
          </a:xfrm>
          <a:prstGeom prst="rect">
            <a:avLst/>
          </a:prstGeom>
        </p:spPr>
      </p:pic>
      <p:pic>
        <p:nvPicPr>
          <p:cNvPr id="21" name="図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32231">
            <a:off x="8460709" y="3694006"/>
            <a:ext cx="414477" cy="414477"/>
          </a:xfrm>
          <a:prstGeom prst="rect">
            <a:avLst/>
          </a:prstGeom>
        </p:spPr>
      </p:pic>
      <p:grpSp>
        <p:nvGrpSpPr>
          <p:cNvPr id="8" name="グループ化 7"/>
          <p:cNvGrpSpPr/>
          <p:nvPr/>
        </p:nvGrpSpPr>
        <p:grpSpPr>
          <a:xfrm>
            <a:off x="5015880" y="4922443"/>
            <a:ext cx="936000" cy="936063"/>
            <a:chOff x="8544272" y="4653176"/>
            <a:chExt cx="936000" cy="936063"/>
          </a:xfrm>
        </p:grpSpPr>
        <p:sp>
          <p:nvSpPr>
            <p:cNvPr id="22" name="フローチャート: 直接アクセス記憶 21"/>
            <p:cNvSpPr/>
            <p:nvPr/>
          </p:nvSpPr>
          <p:spPr>
            <a:xfrm rot="16200000">
              <a:off x="8832272" y="4941239"/>
              <a:ext cx="360000" cy="936000"/>
            </a:xfrm>
            <a:prstGeom prst="flowChartMagneticDrum">
              <a:avLst/>
            </a:prstGeom>
            <a:solidFill>
              <a:schemeClr val="bg1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フローチャート: 直接アクセス記憶 22"/>
            <p:cNvSpPr/>
            <p:nvPr/>
          </p:nvSpPr>
          <p:spPr>
            <a:xfrm rot="16200000">
              <a:off x="8832272" y="4653207"/>
              <a:ext cx="360000" cy="936000"/>
            </a:xfrm>
            <a:prstGeom prst="flowChartMagneticDrum">
              <a:avLst/>
            </a:prstGeom>
            <a:solidFill>
              <a:schemeClr val="bg1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フローチャート: 直接アクセス記憶 23"/>
            <p:cNvSpPr/>
            <p:nvPr/>
          </p:nvSpPr>
          <p:spPr>
            <a:xfrm rot="16200000">
              <a:off x="8832272" y="4365176"/>
              <a:ext cx="360000" cy="936000"/>
            </a:xfrm>
            <a:prstGeom prst="flowChartMagneticDrum">
              <a:avLst/>
            </a:prstGeom>
            <a:solidFill>
              <a:schemeClr val="bg1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26" name="カギ線コネクタ 25"/>
          <p:cNvCxnSpPr>
            <a:stCxn id="5" idx="3"/>
            <a:endCxn id="23" idx="0"/>
          </p:cNvCxnSpPr>
          <p:nvPr/>
        </p:nvCxnSpPr>
        <p:spPr>
          <a:xfrm>
            <a:off x="4455188" y="4096101"/>
            <a:ext cx="560692" cy="1294373"/>
          </a:xfrm>
          <a:prstGeom prst="bentConnector3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カギ線コネクタ 26"/>
          <p:cNvCxnSpPr>
            <a:stCxn id="23" idx="2"/>
            <a:endCxn id="18" idx="1"/>
          </p:cNvCxnSpPr>
          <p:nvPr/>
        </p:nvCxnSpPr>
        <p:spPr>
          <a:xfrm flipV="1">
            <a:off x="5951880" y="4166883"/>
            <a:ext cx="720184" cy="1223591"/>
          </a:xfrm>
          <a:prstGeom prst="bentConnector3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/>
          <p:cNvSpPr txBox="1"/>
          <p:nvPr/>
        </p:nvSpPr>
        <p:spPr>
          <a:xfrm>
            <a:off x="695400" y="4869160"/>
            <a:ext cx="14745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 smtClean="0"/>
              <a:t>センサを意識させない形で実装</a:t>
            </a:r>
            <a:endParaRPr kumimoji="1" lang="ja-JP" altLang="en-US" sz="1600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8667947" y="2798509"/>
            <a:ext cx="28459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 smtClean="0"/>
              <a:t>卓上タブレットへ表示</a:t>
            </a:r>
            <a:endParaRPr kumimoji="1" lang="en-US" altLang="ja-JP" sz="1200" dirty="0" smtClean="0"/>
          </a:p>
          <a:p>
            <a:pPr algn="ctr"/>
            <a:r>
              <a:rPr lang="ja-JP" altLang="en-US" sz="1200" dirty="0" smtClean="0"/>
              <a:t>（セルフオーダーシステム）</a:t>
            </a:r>
            <a:endParaRPr kumimoji="1" lang="ja-JP" altLang="en-US" sz="1200" dirty="0"/>
          </a:p>
        </p:txBody>
      </p:sp>
      <p:pic>
        <p:nvPicPr>
          <p:cNvPr id="13314" name="Picture 2" descr="https://staticshop.o2.co.uk/product/images/iphone_se_16gb_rose_gold_header.png?cb=ca87b899b2ffa0499b9a577d0931ff3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8288" y="4886301"/>
            <a:ext cx="1853828" cy="1853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正方形/長方形 32"/>
          <p:cNvSpPr/>
          <p:nvPr/>
        </p:nvSpPr>
        <p:spPr>
          <a:xfrm>
            <a:off x="9246422" y="5121336"/>
            <a:ext cx="738010" cy="135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800" b="1" dirty="0" smtClean="0">
                <a:solidFill>
                  <a:schemeClr val="tx1"/>
                </a:solidFill>
              </a:rPr>
              <a:t>〇番テーブル、ぬるくなってるんで注文伺いに行ってください！</a:t>
            </a:r>
            <a:endParaRPr kumimoji="1" lang="ja-JP" altLang="en-US" sz="800" b="1" dirty="0">
              <a:solidFill>
                <a:schemeClr val="tx1"/>
              </a:solidFill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10224703" y="4958589"/>
            <a:ext cx="1313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店員のハンディへ通知</a:t>
            </a:r>
            <a:endParaRPr kumimoji="1" lang="ja-JP" altLang="en-US" sz="1200" dirty="0"/>
          </a:p>
        </p:txBody>
      </p:sp>
      <p:pic>
        <p:nvPicPr>
          <p:cNvPr id="35" name="図 3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758338">
            <a:off x="8416134" y="4785018"/>
            <a:ext cx="414477" cy="41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026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448C7-01E2-3747-B1D0-7A432AFDB6CE}" type="slidenum">
              <a:rPr kumimoji="1" lang="ja-JP" altLang="en-US" smtClean="0"/>
              <a:t>15</a:t>
            </a:fld>
            <a:endParaRPr kumimoji="1" lang="ja-JP" altLang="en-US"/>
          </a:p>
        </p:txBody>
      </p:sp>
      <p:sp>
        <p:nvSpPr>
          <p:cNvPr id="9" name="ホームベース 8"/>
          <p:cNvSpPr/>
          <p:nvPr/>
        </p:nvSpPr>
        <p:spPr>
          <a:xfrm>
            <a:off x="1055440" y="1268760"/>
            <a:ext cx="2520000" cy="1440000"/>
          </a:xfrm>
          <a:prstGeom prst="homePlate">
            <a:avLst/>
          </a:prstGeom>
          <a:solidFill>
            <a:srgbClr val="92D05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>
                <a:solidFill>
                  <a:schemeClr val="tx1"/>
                </a:solidFill>
              </a:rPr>
              <a:t>センサー</a:t>
            </a:r>
            <a:endParaRPr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12" name="山形 11"/>
          <p:cNvSpPr/>
          <p:nvPr/>
        </p:nvSpPr>
        <p:spPr>
          <a:xfrm>
            <a:off x="2945650" y="1268760"/>
            <a:ext cx="2520000" cy="1440000"/>
          </a:xfrm>
          <a:prstGeom prst="chevron">
            <a:avLst/>
          </a:prstGeom>
          <a:solidFill>
            <a:srgbClr val="92D05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ja-JP" altLang="en-US" sz="2800" dirty="0" smtClean="0">
                <a:solidFill>
                  <a:schemeClr val="tx1"/>
                </a:solidFill>
              </a:rPr>
              <a:t>データ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2800" dirty="0" smtClean="0">
                <a:solidFill>
                  <a:schemeClr val="tx1"/>
                </a:solidFill>
              </a:rPr>
              <a:t>取得</a:t>
            </a:r>
            <a:endParaRPr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14" name="山形 13"/>
          <p:cNvSpPr/>
          <p:nvPr/>
        </p:nvSpPr>
        <p:spPr>
          <a:xfrm>
            <a:off x="6726070" y="1268760"/>
            <a:ext cx="2520000" cy="1440000"/>
          </a:xfrm>
          <a:prstGeom prst="chevron">
            <a:avLst/>
          </a:prstGeom>
          <a:solidFill>
            <a:srgbClr val="92D05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ja-JP" altLang="en-US" sz="2800" dirty="0" smtClean="0">
                <a:solidFill>
                  <a:schemeClr val="tx1"/>
                </a:solidFill>
              </a:rPr>
              <a:t>データ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2800" dirty="0" smtClean="0">
                <a:solidFill>
                  <a:schemeClr val="tx1"/>
                </a:solidFill>
              </a:rPr>
              <a:t>処理</a:t>
            </a:r>
            <a:endParaRPr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15" name="山形 14"/>
          <p:cNvSpPr/>
          <p:nvPr/>
        </p:nvSpPr>
        <p:spPr>
          <a:xfrm>
            <a:off x="4835860" y="1268760"/>
            <a:ext cx="2520000" cy="1440000"/>
          </a:xfrm>
          <a:prstGeom prst="chevron">
            <a:avLst/>
          </a:prstGeom>
          <a:solidFill>
            <a:srgbClr val="92D05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ja-JP" altLang="en-US" sz="2800" dirty="0" smtClean="0">
                <a:solidFill>
                  <a:schemeClr val="tx1"/>
                </a:solidFill>
              </a:rPr>
              <a:t>データ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2800" dirty="0" smtClean="0">
                <a:solidFill>
                  <a:schemeClr val="tx1"/>
                </a:solidFill>
              </a:rPr>
              <a:t>保持</a:t>
            </a:r>
            <a:r>
              <a:rPr lang="en-US" altLang="ja-JP" sz="2800" dirty="0" smtClean="0">
                <a:solidFill>
                  <a:schemeClr val="tx1"/>
                </a:solidFill>
              </a:rPr>
              <a:t>	</a:t>
            </a:r>
            <a:endParaRPr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16" name="山形 15"/>
          <p:cNvSpPr/>
          <p:nvPr/>
        </p:nvSpPr>
        <p:spPr>
          <a:xfrm>
            <a:off x="8616280" y="1268760"/>
            <a:ext cx="2520000" cy="1440000"/>
          </a:xfrm>
          <a:prstGeom prst="chevron">
            <a:avLst/>
          </a:prstGeom>
          <a:solidFill>
            <a:srgbClr val="92D05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ja-JP" altLang="en-US" sz="2800" dirty="0" smtClean="0">
                <a:solidFill>
                  <a:schemeClr val="tx1"/>
                </a:solidFill>
              </a:rPr>
              <a:t>レコメンド</a:t>
            </a:r>
            <a:endParaRPr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-23320" y="179348"/>
            <a:ext cx="12240000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>
                <a:solidFill>
                  <a:schemeClr val="bg1"/>
                </a:solidFill>
              </a:rPr>
              <a:t>デモでの実装はこんな感じで</a:t>
            </a:r>
            <a:endParaRPr kumimoji="1" lang="ja-JP" altLang="en-US" b="1" dirty="0">
              <a:solidFill>
                <a:schemeClr val="bg1"/>
              </a:solidFill>
            </a:endParaRPr>
          </a:p>
        </p:txBody>
      </p:sp>
      <p:pic>
        <p:nvPicPr>
          <p:cNvPr id="18" name="図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5880" y="3694152"/>
            <a:ext cx="1527540" cy="1227718"/>
          </a:xfrm>
          <a:prstGeom prst="rect">
            <a:avLst/>
          </a:prstGeom>
        </p:spPr>
      </p:pic>
      <p:sp>
        <p:nvSpPr>
          <p:cNvPr id="30" name="テキスト ボックス 29"/>
          <p:cNvSpPr txBox="1"/>
          <p:nvPr/>
        </p:nvSpPr>
        <p:spPr>
          <a:xfrm>
            <a:off x="767408" y="5229200"/>
            <a:ext cx="26269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 smtClean="0"/>
              <a:t>防水加工された温度センサ</a:t>
            </a:r>
            <a:r>
              <a:rPr kumimoji="1" lang="en-US" altLang="ja-JP" sz="1600" dirty="0" smtClean="0"/>
              <a:t>DS18B20</a:t>
            </a:r>
            <a:r>
              <a:rPr kumimoji="1" lang="ja-JP" altLang="en-US" sz="1600" dirty="0" smtClean="0"/>
              <a:t>を使用</a:t>
            </a:r>
            <a:endParaRPr kumimoji="1" lang="ja-JP" altLang="en-US" sz="1600" dirty="0"/>
          </a:p>
        </p:txBody>
      </p:sp>
      <p:sp>
        <p:nvSpPr>
          <p:cNvPr id="2" name="右中かっこ 1"/>
          <p:cNvSpPr/>
          <p:nvPr/>
        </p:nvSpPr>
        <p:spPr>
          <a:xfrm rot="5400000">
            <a:off x="5589126" y="407481"/>
            <a:ext cx="432003" cy="5610944"/>
          </a:xfrm>
          <a:prstGeom prst="rightBrac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4367808" y="5229200"/>
            <a:ext cx="28414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 smtClean="0"/>
              <a:t>1</a:t>
            </a:r>
            <a:r>
              <a:rPr kumimoji="1" lang="ja-JP" altLang="en-US" sz="1600" dirty="0" smtClean="0"/>
              <a:t>台の</a:t>
            </a:r>
            <a:r>
              <a:rPr kumimoji="1" lang="en-US" altLang="ja-JP" sz="1600" dirty="0" smtClean="0"/>
              <a:t>Raspberry pi</a:t>
            </a:r>
            <a:r>
              <a:rPr kumimoji="1" lang="ja-JP" altLang="en-US" sz="1600" dirty="0" smtClean="0"/>
              <a:t>上に実装</a:t>
            </a:r>
            <a:endParaRPr kumimoji="1" lang="ja-JP" altLang="en-US" sz="1600" dirty="0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936" y="3694152"/>
            <a:ext cx="1950720" cy="1463040"/>
          </a:xfrm>
          <a:prstGeom prst="rect">
            <a:avLst/>
          </a:prstGeom>
        </p:spPr>
      </p:pic>
      <p:sp>
        <p:nvSpPr>
          <p:cNvPr id="36" name="右中かっこ 35"/>
          <p:cNvSpPr/>
          <p:nvPr/>
        </p:nvSpPr>
        <p:spPr>
          <a:xfrm rot="5400000">
            <a:off x="1739523" y="2312836"/>
            <a:ext cx="432001" cy="1800232"/>
          </a:xfrm>
          <a:prstGeom prst="rightBrac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右中かっこ 36"/>
          <p:cNvSpPr/>
          <p:nvPr/>
        </p:nvSpPr>
        <p:spPr>
          <a:xfrm rot="5400000">
            <a:off x="9678551" y="2042952"/>
            <a:ext cx="432001" cy="2340000"/>
          </a:xfrm>
          <a:prstGeom prst="rightBrac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8" name="図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2510" y="3694152"/>
            <a:ext cx="1527540" cy="1227718"/>
          </a:xfrm>
          <a:prstGeom prst="rect">
            <a:avLst/>
          </a:prstGeom>
        </p:spPr>
      </p:pic>
      <p:sp>
        <p:nvSpPr>
          <p:cNvPr id="40" name="テキスト ボックス 39"/>
          <p:cNvSpPr txBox="1"/>
          <p:nvPr/>
        </p:nvSpPr>
        <p:spPr>
          <a:xfrm>
            <a:off x="8512394" y="5229200"/>
            <a:ext cx="284140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 smtClean="0"/>
              <a:t>左記の</a:t>
            </a:r>
            <a:r>
              <a:rPr lang="en-US" altLang="ja-JP" sz="1600" dirty="0" smtClean="0"/>
              <a:t>Raspberry pi</a:t>
            </a:r>
            <a:r>
              <a:rPr lang="ja-JP" altLang="en-US" sz="1600" dirty="0"/>
              <a:t>上</a:t>
            </a:r>
            <a:r>
              <a:rPr lang="ja-JP" altLang="en-US" sz="1600" dirty="0" smtClean="0"/>
              <a:t>で</a:t>
            </a:r>
            <a:r>
              <a:rPr lang="en-US" altLang="ja-JP" sz="1600" dirty="0" smtClean="0"/>
              <a:t>Web</a:t>
            </a:r>
            <a:r>
              <a:rPr lang="ja-JP" altLang="en-US" sz="1600" dirty="0" smtClean="0"/>
              <a:t>サーバを実装し、ブラウザでお勧めを表示（卓上タブレットの代替イメージ）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355497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448C7-01E2-3747-B1D0-7A432AFDB6CE}" type="slidenum">
              <a:rPr kumimoji="1" lang="ja-JP" altLang="en-US" smtClean="0"/>
              <a:t>16</a:t>
            </a:fld>
            <a:endParaRPr kumimoji="1" lang="ja-JP" altLang="en-US" dirty="0"/>
          </a:p>
        </p:txBody>
      </p:sp>
      <p:sp>
        <p:nvSpPr>
          <p:cNvPr id="9" name="ホームベース 8"/>
          <p:cNvSpPr/>
          <p:nvPr/>
        </p:nvSpPr>
        <p:spPr>
          <a:xfrm>
            <a:off x="1055440" y="548680"/>
            <a:ext cx="2520000" cy="1440000"/>
          </a:xfrm>
          <a:prstGeom prst="homePlate">
            <a:avLst/>
          </a:prstGeom>
          <a:solidFill>
            <a:srgbClr val="92D05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>
                <a:solidFill>
                  <a:schemeClr val="tx1"/>
                </a:solidFill>
              </a:rPr>
              <a:t>センサー</a:t>
            </a:r>
            <a:endParaRPr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12" name="山形 11"/>
          <p:cNvSpPr/>
          <p:nvPr/>
        </p:nvSpPr>
        <p:spPr>
          <a:xfrm>
            <a:off x="2945650" y="548680"/>
            <a:ext cx="2520000" cy="1440000"/>
          </a:xfrm>
          <a:prstGeom prst="chevron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ja-JP" altLang="en-US" sz="2800" dirty="0" smtClean="0">
                <a:solidFill>
                  <a:schemeClr val="tx1"/>
                </a:solidFill>
              </a:rPr>
              <a:t>データ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2800" dirty="0" smtClean="0">
                <a:solidFill>
                  <a:schemeClr val="tx1"/>
                </a:solidFill>
              </a:rPr>
              <a:t>取得</a:t>
            </a:r>
            <a:endParaRPr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14" name="山形 13"/>
          <p:cNvSpPr/>
          <p:nvPr/>
        </p:nvSpPr>
        <p:spPr>
          <a:xfrm>
            <a:off x="6726070" y="548680"/>
            <a:ext cx="2520000" cy="1440000"/>
          </a:xfrm>
          <a:prstGeom prst="chevron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ja-JP" altLang="en-US" sz="2800" dirty="0" smtClean="0">
                <a:solidFill>
                  <a:schemeClr val="tx1"/>
                </a:solidFill>
              </a:rPr>
              <a:t>データ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2800" dirty="0" smtClean="0">
                <a:solidFill>
                  <a:schemeClr val="tx1"/>
                </a:solidFill>
              </a:rPr>
              <a:t>処理</a:t>
            </a:r>
            <a:endParaRPr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15" name="山形 14"/>
          <p:cNvSpPr/>
          <p:nvPr/>
        </p:nvSpPr>
        <p:spPr>
          <a:xfrm>
            <a:off x="4835860" y="548680"/>
            <a:ext cx="2520000" cy="1440000"/>
          </a:xfrm>
          <a:prstGeom prst="chevron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ja-JP" altLang="en-US" sz="2800" dirty="0" smtClean="0">
                <a:solidFill>
                  <a:schemeClr val="tx1"/>
                </a:solidFill>
              </a:rPr>
              <a:t>データ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2800" dirty="0" smtClean="0">
                <a:solidFill>
                  <a:schemeClr val="tx1"/>
                </a:solidFill>
              </a:rPr>
              <a:t>保持</a:t>
            </a:r>
            <a:r>
              <a:rPr lang="en-US" altLang="ja-JP" sz="2800" dirty="0" smtClean="0">
                <a:solidFill>
                  <a:schemeClr val="tx1"/>
                </a:solidFill>
              </a:rPr>
              <a:t>	</a:t>
            </a:r>
            <a:endParaRPr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16" name="山形 15"/>
          <p:cNvSpPr/>
          <p:nvPr/>
        </p:nvSpPr>
        <p:spPr>
          <a:xfrm>
            <a:off x="8616280" y="548680"/>
            <a:ext cx="2520000" cy="1440000"/>
          </a:xfrm>
          <a:prstGeom prst="chevron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ja-JP" altLang="en-US" sz="2800" dirty="0" smtClean="0">
                <a:solidFill>
                  <a:schemeClr val="tx1"/>
                </a:solidFill>
              </a:rPr>
              <a:t>レコメンド</a:t>
            </a:r>
            <a:endParaRPr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1055440" y="3140968"/>
            <a:ext cx="2520000" cy="1440160"/>
          </a:xfrm>
          <a:prstGeom prst="rect">
            <a:avLst/>
          </a:prstGeom>
          <a:solidFill>
            <a:srgbClr val="92D050"/>
          </a:solidFill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1"/>
                </a:solidFill>
              </a:rPr>
              <a:t>サービス化する時の</a:t>
            </a:r>
            <a:endParaRPr kumimoji="1" lang="en-US" altLang="ja-JP" sz="20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2000" dirty="0">
                <a:solidFill>
                  <a:schemeClr val="tx1"/>
                </a:solidFill>
              </a:rPr>
              <a:t>イメージ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1055440" y="4869160"/>
            <a:ext cx="2520000" cy="1440160"/>
          </a:xfrm>
          <a:prstGeom prst="rect">
            <a:avLst/>
          </a:prstGeom>
          <a:solidFill>
            <a:srgbClr val="92D050"/>
          </a:solidFill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1"/>
                </a:solidFill>
              </a:rPr>
              <a:t>デモ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3575440" y="3140968"/>
            <a:ext cx="7560840" cy="1440160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 smtClean="0">
                <a:solidFill>
                  <a:schemeClr val="tx1"/>
                </a:solidFill>
              </a:rPr>
              <a:t>ジョッキないしはビール自体の温度を外部から計測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 smtClean="0">
                <a:solidFill>
                  <a:schemeClr val="tx1"/>
                </a:solidFill>
              </a:rPr>
              <a:t>ジョッキにセンサ埋め込み </a:t>
            </a:r>
            <a:r>
              <a:rPr kumimoji="1" lang="en-US" altLang="ja-JP" dirty="0" smtClean="0">
                <a:solidFill>
                  <a:schemeClr val="tx1"/>
                </a:solidFill>
              </a:rPr>
              <a:t>or</a:t>
            </a:r>
            <a:r>
              <a:rPr kumimoji="1" lang="ja-JP" altLang="en-US" dirty="0" smtClean="0">
                <a:solidFill>
                  <a:schemeClr val="tx1"/>
                </a:solidFill>
              </a:rPr>
              <a:t> 外付け（着脱式，コースター型，等）でセンサを意識させない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3575720" y="4869160"/>
            <a:ext cx="7560840" cy="1440160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 smtClean="0">
                <a:solidFill>
                  <a:schemeClr val="tx1"/>
                </a:solidFill>
              </a:rPr>
              <a:t>確実にデータが取れそうなセンサを選択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 smtClean="0">
                <a:solidFill>
                  <a:schemeClr val="tx1"/>
                </a:solidFill>
              </a:rPr>
              <a:t>ビールの温度を直接図る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 smtClean="0">
                <a:solidFill>
                  <a:schemeClr val="tx1"/>
                </a:solidFill>
              </a:rPr>
              <a:t>ビール持ち込むのはどうかと思うので水を使う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9680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448C7-01E2-3747-B1D0-7A432AFDB6CE}" type="slidenum">
              <a:rPr kumimoji="1" lang="ja-JP" altLang="en-US" smtClean="0"/>
              <a:t>17</a:t>
            </a:fld>
            <a:endParaRPr kumimoji="1" lang="ja-JP" altLang="en-US" dirty="0"/>
          </a:p>
        </p:txBody>
      </p:sp>
      <p:sp>
        <p:nvSpPr>
          <p:cNvPr id="9" name="ホームベース 8"/>
          <p:cNvSpPr/>
          <p:nvPr/>
        </p:nvSpPr>
        <p:spPr>
          <a:xfrm>
            <a:off x="1055440" y="548680"/>
            <a:ext cx="2520000" cy="1440000"/>
          </a:xfrm>
          <a:prstGeom prst="homePlate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>
                <a:solidFill>
                  <a:schemeClr val="tx1"/>
                </a:solidFill>
              </a:rPr>
              <a:t>センサー</a:t>
            </a:r>
            <a:endParaRPr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12" name="山形 11"/>
          <p:cNvSpPr/>
          <p:nvPr/>
        </p:nvSpPr>
        <p:spPr>
          <a:xfrm>
            <a:off x="2945650" y="548680"/>
            <a:ext cx="2520000" cy="1440000"/>
          </a:xfrm>
          <a:prstGeom prst="chevron">
            <a:avLst/>
          </a:prstGeom>
          <a:solidFill>
            <a:srgbClr val="92D05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ja-JP" altLang="en-US" sz="2800" dirty="0" smtClean="0">
                <a:solidFill>
                  <a:schemeClr val="tx1"/>
                </a:solidFill>
              </a:rPr>
              <a:t>データ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2800" dirty="0" smtClean="0">
                <a:solidFill>
                  <a:schemeClr val="tx1"/>
                </a:solidFill>
              </a:rPr>
              <a:t>取得</a:t>
            </a:r>
            <a:endParaRPr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14" name="山形 13"/>
          <p:cNvSpPr/>
          <p:nvPr/>
        </p:nvSpPr>
        <p:spPr>
          <a:xfrm>
            <a:off x="6726070" y="548680"/>
            <a:ext cx="2520000" cy="1440000"/>
          </a:xfrm>
          <a:prstGeom prst="chevron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ja-JP" altLang="en-US" sz="2800" dirty="0" smtClean="0">
                <a:solidFill>
                  <a:schemeClr val="tx1"/>
                </a:solidFill>
              </a:rPr>
              <a:t>データ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2800" dirty="0" smtClean="0">
                <a:solidFill>
                  <a:schemeClr val="tx1"/>
                </a:solidFill>
              </a:rPr>
              <a:t>処理</a:t>
            </a:r>
            <a:endParaRPr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15" name="山形 14"/>
          <p:cNvSpPr/>
          <p:nvPr/>
        </p:nvSpPr>
        <p:spPr>
          <a:xfrm>
            <a:off x="4835860" y="548680"/>
            <a:ext cx="2520000" cy="1440000"/>
          </a:xfrm>
          <a:prstGeom prst="chevron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ja-JP" altLang="en-US" sz="2800" dirty="0" smtClean="0">
                <a:solidFill>
                  <a:schemeClr val="tx1"/>
                </a:solidFill>
              </a:rPr>
              <a:t>データ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2800" dirty="0" smtClean="0">
                <a:solidFill>
                  <a:schemeClr val="tx1"/>
                </a:solidFill>
              </a:rPr>
              <a:t>保持</a:t>
            </a:r>
            <a:r>
              <a:rPr lang="en-US" altLang="ja-JP" sz="2800" dirty="0" smtClean="0">
                <a:solidFill>
                  <a:schemeClr val="tx1"/>
                </a:solidFill>
              </a:rPr>
              <a:t>	</a:t>
            </a:r>
            <a:endParaRPr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16" name="山形 15"/>
          <p:cNvSpPr/>
          <p:nvPr/>
        </p:nvSpPr>
        <p:spPr>
          <a:xfrm>
            <a:off x="8616280" y="548680"/>
            <a:ext cx="2520000" cy="1440000"/>
          </a:xfrm>
          <a:prstGeom prst="chevron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ja-JP" altLang="en-US" sz="2800" dirty="0" smtClean="0">
                <a:solidFill>
                  <a:schemeClr val="tx1"/>
                </a:solidFill>
              </a:rPr>
              <a:t>レコメンド</a:t>
            </a:r>
            <a:endParaRPr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1055440" y="3140968"/>
            <a:ext cx="2520000" cy="1440160"/>
          </a:xfrm>
          <a:prstGeom prst="rect">
            <a:avLst/>
          </a:prstGeom>
          <a:solidFill>
            <a:srgbClr val="92D050"/>
          </a:solidFill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1"/>
                </a:solidFill>
              </a:rPr>
              <a:t>サービス化する時の</a:t>
            </a:r>
            <a:endParaRPr kumimoji="1" lang="en-US" altLang="ja-JP" sz="20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2000" dirty="0">
                <a:solidFill>
                  <a:schemeClr val="tx1"/>
                </a:solidFill>
              </a:rPr>
              <a:t>イメージ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1055440" y="4869160"/>
            <a:ext cx="2520000" cy="1440160"/>
          </a:xfrm>
          <a:prstGeom prst="rect">
            <a:avLst/>
          </a:prstGeom>
          <a:solidFill>
            <a:srgbClr val="92D050"/>
          </a:solidFill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1"/>
                </a:solidFill>
              </a:rPr>
              <a:t>デモ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3575440" y="3140968"/>
            <a:ext cx="7560840" cy="1440160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 smtClean="0">
                <a:solidFill>
                  <a:schemeClr val="tx1"/>
                </a:solidFill>
              </a:rPr>
              <a:t>センサに通信モジュールを接続して無線で</a:t>
            </a:r>
            <a:r>
              <a:rPr kumimoji="1" lang="en-US" altLang="ja-JP" dirty="0" smtClean="0">
                <a:solidFill>
                  <a:schemeClr val="tx1"/>
                </a:solidFill>
              </a:rPr>
              <a:t>Raspberry pi</a:t>
            </a:r>
            <a:r>
              <a:rPr kumimoji="1" lang="ja-JP" altLang="en-US" dirty="0" smtClean="0">
                <a:solidFill>
                  <a:schemeClr val="tx1"/>
                </a:solidFill>
              </a:rPr>
              <a:t>等へ送信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 smtClean="0">
                <a:solidFill>
                  <a:schemeClr val="tx1"/>
                </a:solidFill>
              </a:rPr>
              <a:t>取得するデータはセンサ</a:t>
            </a:r>
            <a:r>
              <a:rPr kumimoji="1" lang="en-US" altLang="ja-JP" dirty="0" smtClean="0">
                <a:solidFill>
                  <a:schemeClr val="tx1"/>
                </a:solidFill>
              </a:rPr>
              <a:t>ID</a:t>
            </a:r>
            <a:r>
              <a:rPr kumimoji="1" lang="ja-JP" altLang="en-US" dirty="0" err="1" smtClean="0">
                <a:solidFill>
                  <a:schemeClr val="tx1"/>
                </a:solidFill>
              </a:rPr>
              <a:t>，</a:t>
            </a:r>
            <a:r>
              <a:rPr kumimoji="1" lang="ja-JP" altLang="en-US" dirty="0" smtClean="0">
                <a:solidFill>
                  <a:schemeClr val="tx1"/>
                </a:solidFill>
              </a:rPr>
              <a:t>温度情報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3575720" y="4869160"/>
            <a:ext cx="7560840" cy="1440160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 smtClean="0">
                <a:solidFill>
                  <a:schemeClr val="tx1"/>
                </a:solidFill>
              </a:rPr>
              <a:t>有線シリアル接続で</a:t>
            </a:r>
            <a:r>
              <a:rPr lang="en-US" altLang="ja-JP" dirty="0" smtClean="0">
                <a:solidFill>
                  <a:schemeClr val="tx1"/>
                </a:solidFill>
              </a:rPr>
              <a:t>Raspberry pi</a:t>
            </a:r>
            <a:r>
              <a:rPr lang="ja-JP" altLang="en-US" dirty="0" smtClean="0">
                <a:solidFill>
                  <a:schemeClr val="tx1"/>
                </a:solidFill>
              </a:rPr>
              <a:t>でデータ取得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>
                <a:solidFill>
                  <a:schemeClr val="tx1"/>
                </a:solidFill>
              </a:rPr>
              <a:t>取得するデータはセンサ</a:t>
            </a:r>
            <a:r>
              <a:rPr lang="en-US" altLang="ja-JP" dirty="0" smtClean="0">
                <a:solidFill>
                  <a:schemeClr val="tx1"/>
                </a:solidFill>
              </a:rPr>
              <a:t>ID</a:t>
            </a:r>
            <a:r>
              <a:rPr lang="ja-JP" altLang="en-US" dirty="0" smtClean="0">
                <a:solidFill>
                  <a:schemeClr val="tx1"/>
                </a:solidFill>
              </a:rPr>
              <a:t>（できれ</a:t>
            </a:r>
            <a:r>
              <a:rPr lang="ja-JP" altLang="en-US" dirty="0">
                <a:solidFill>
                  <a:schemeClr val="tx1"/>
                </a:solidFill>
              </a:rPr>
              <a:t>ば</a:t>
            </a:r>
            <a:r>
              <a:rPr lang="ja-JP" altLang="en-US" dirty="0" smtClean="0">
                <a:solidFill>
                  <a:schemeClr val="tx1"/>
                </a:solidFill>
              </a:rPr>
              <a:t>），</a:t>
            </a:r>
            <a:r>
              <a:rPr lang="ja-JP" altLang="en-US" dirty="0">
                <a:solidFill>
                  <a:schemeClr val="tx1"/>
                </a:solidFill>
              </a:rPr>
              <a:t>温度</a:t>
            </a:r>
            <a:r>
              <a:rPr lang="ja-JP" altLang="en-US" dirty="0" smtClean="0">
                <a:solidFill>
                  <a:schemeClr val="tx1"/>
                </a:solidFill>
              </a:rPr>
              <a:t>情報（必須）</a:t>
            </a:r>
            <a:endParaRPr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5448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448C7-01E2-3747-B1D0-7A432AFDB6CE}" type="slidenum">
              <a:rPr kumimoji="1" lang="ja-JP" altLang="en-US" smtClean="0"/>
              <a:t>18</a:t>
            </a:fld>
            <a:endParaRPr kumimoji="1" lang="ja-JP" altLang="en-US"/>
          </a:p>
        </p:txBody>
      </p:sp>
      <p:sp>
        <p:nvSpPr>
          <p:cNvPr id="9" name="ホームベース 8"/>
          <p:cNvSpPr/>
          <p:nvPr/>
        </p:nvSpPr>
        <p:spPr>
          <a:xfrm>
            <a:off x="1055440" y="548680"/>
            <a:ext cx="2520000" cy="1440000"/>
          </a:xfrm>
          <a:prstGeom prst="homePlate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>
                <a:solidFill>
                  <a:schemeClr val="tx1"/>
                </a:solidFill>
              </a:rPr>
              <a:t>センサー</a:t>
            </a:r>
            <a:endParaRPr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12" name="山形 11"/>
          <p:cNvSpPr/>
          <p:nvPr/>
        </p:nvSpPr>
        <p:spPr>
          <a:xfrm>
            <a:off x="2945650" y="548680"/>
            <a:ext cx="2520000" cy="1440000"/>
          </a:xfrm>
          <a:prstGeom prst="chevron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ja-JP" altLang="en-US" sz="2800" dirty="0" smtClean="0">
                <a:solidFill>
                  <a:schemeClr val="tx1"/>
                </a:solidFill>
              </a:rPr>
              <a:t>データ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2800" dirty="0" smtClean="0">
                <a:solidFill>
                  <a:schemeClr val="tx1"/>
                </a:solidFill>
              </a:rPr>
              <a:t>取得</a:t>
            </a:r>
            <a:endParaRPr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14" name="山形 13"/>
          <p:cNvSpPr/>
          <p:nvPr/>
        </p:nvSpPr>
        <p:spPr>
          <a:xfrm>
            <a:off x="6726070" y="548680"/>
            <a:ext cx="2520000" cy="1440000"/>
          </a:xfrm>
          <a:prstGeom prst="chevron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ja-JP" altLang="en-US" sz="2800" dirty="0" smtClean="0">
                <a:solidFill>
                  <a:schemeClr val="tx1"/>
                </a:solidFill>
              </a:rPr>
              <a:t>データ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2800" dirty="0" smtClean="0">
                <a:solidFill>
                  <a:schemeClr val="tx1"/>
                </a:solidFill>
              </a:rPr>
              <a:t>処理</a:t>
            </a:r>
            <a:endParaRPr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15" name="山形 14"/>
          <p:cNvSpPr/>
          <p:nvPr/>
        </p:nvSpPr>
        <p:spPr>
          <a:xfrm>
            <a:off x="4835860" y="548680"/>
            <a:ext cx="2520000" cy="1440000"/>
          </a:xfrm>
          <a:prstGeom prst="chevron">
            <a:avLst/>
          </a:prstGeom>
          <a:solidFill>
            <a:srgbClr val="92D05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ja-JP" altLang="en-US" sz="2800" dirty="0" smtClean="0">
                <a:solidFill>
                  <a:schemeClr val="tx1"/>
                </a:solidFill>
              </a:rPr>
              <a:t>データ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2800" dirty="0" smtClean="0">
                <a:solidFill>
                  <a:schemeClr val="tx1"/>
                </a:solidFill>
              </a:rPr>
              <a:t>保持</a:t>
            </a:r>
            <a:r>
              <a:rPr lang="en-US" altLang="ja-JP" sz="2800" dirty="0" smtClean="0">
                <a:solidFill>
                  <a:schemeClr val="tx1"/>
                </a:solidFill>
              </a:rPr>
              <a:t>	</a:t>
            </a:r>
            <a:endParaRPr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16" name="山形 15"/>
          <p:cNvSpPr/>
          <p:nvPr/>
        </p:nvSpPr>
        <p:spPr>
          <a:xfrm>
            <a:off x="8616280" y="548680"/>
            <a:ext cx="2520000" cy="1440000"/>
          </a:xfrm>
          <a:prstGeom prst="chevron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ja-JP" altLang="en-US" sz="2800" dirty="0" smtClean="0">
                <a:solidFill>
                  <a:schemeClr val="tx1"/>
                </a:solidFill>
              </a:rPr>
              <a:t>レコメンド</a:t>
            </a:r>
            <a:endParaRPr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1055440" y="3140968"/>
            <a:ext cx="2520000" cy="1440160"/>
          </a:xfrm>
          <a:prstGeom prst="rect">
            <a:avLst/>
          </a:prstGeom>
          <a:solidFill>
            <a:srgbClr val="92D050"/>
          </a:solidFill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1"/>
                </a:solidFill>
              </a:rPr>
              <a:t>サービス化する時の</a:t>
            </a:r>
            <a:endParaRPr kumimoji="1" lang="en-US" altLang="ja-JP" sz="20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2000" dirty="0">
                <a:solidFill>
                  <a:schemeClr val="tx1"/>
                </a:solidFill>
              </a:rPr>
              <a:t>イメージ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1055440" y="4869160"/>
            <a:ext cx="2520000" cy="1440160"/>
          </a:xfrm>
          <a:prstGeom prst="rect">
            <a:avLst/>
          </a:prstGeom>
          <a:solidFill>
            <a:srgbClr val="92D050"/>
          </a:solidFill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1"/>
                </a:solidFill>
              </a:rPr>
              <a:t>デモ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3575440" y="3140968"/>
            <a:ext cx="7560840" cy="1440160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 smtClean="0">
                <a:solidFill>
                  <a:schemeClr val="tx1"/>
                </a:solidFill>
              </a:rPr>
              <a:t>データ</a:t>
            </a:r>
            <a:r>
              <a:rPr lang="ja-JP" altLang="en-US" dirty="0">
                <a:solidFill>
                  <a:schemeClr val="tx1"/>
                </a:solidFill>
              </a:rPr>
              <a:t>を保持</a:t>
            </a:r>
            <a:r>
              <a:rPr lang="ja-JP" altLang="en-US" dirty="0" smtClean="0">
                <a:solidFill>
                  <a:schemeClr val="tx1"/>
                </a:solidFill>
              </a:rPr>
              <a:t>する</a:t>
            </a:r>
            <a:r>
              <a:rPr lang="ja-JP" altLang="en-US" dirty="0">
                <a:solidFill>
                  <a:schemeClr val="tx1"/>
                </a:solidFill>
              </a:rPr>
              <a:t>必然性</a:t>
            </a:r>
            <a:r>
              <a:rPr lang="ja-JP" altLang="en-US" dirty="0" smtClean="0">
                <a:solidFill>
                  <a:schemeClr val="tx1"/>
                </a:solidFill>
              </a:rPr>
              <a:t>は</a:t>
            </a:r>
            <a:r>
              <a:rPr lang="ja-JP" altLang="en-US" dirty="0">
                <a:solidFill>
                  <a:schemeClr val="tx1"/>
                </a:solidFill>
              </a:rPr>
              <a:t>特にないかもしれないが</a:t>
            </a:r>
            <a:r>
              <a:rPr lang="ja-JP" altLang="en-US" dirty="0" smtClean="0">
                <a:solidFill>
                  <a:schemeClr val="tx1"/>
                </a:solidFill>
              </a:rPr>
              <a:t>、後々データ分析や、ユーザーデータ</a:t>
            </a:r>
            <a:r>
              <a:rPr lang="ja-JP" altLang="en-US" dirty="0">
                <a:solidFill>
                  <a:schemeClr val="tx1"/>
                </a:solidFill>
              </a:rPr>
              <a:t>と紐付けたパーソナライズへの活用等も</a:t>
            </a:r>
            <a:r>
              <a:rPr lang="ja-JP" altLang="en-US" dirty="0" smtClean="0">
                <a:solidFill>
                  <a:schemeClr val="tx1"/>
                </a:solidFill>
              </a:rPr>
              <a:t>意識すると溜めておくと活用できそう。（</a:t>
            </a:r>
            <a:r>
              <a:rPr lang="en-US" altLang="ja-JP" dirty="0" smtClean="0">
                <a:solidFill>
                  <a:schemeClr val="tx1"/>
                </a:solidFill>
              </a:rPr>
              <a:t>Nice</a:t>
            </a:r>
            <a:r>
              <a:rPr lang="ja-JP" altLang="en-US" dirty="0" smtClean="0">
                <a:solidFill>
                  <a:schemeClr val="tx1"/>
                </a:solidFill>
              </a:rPr>
              <a:t> </a:t>
            </a:r>
            <a:r>
              <a:rPr lang="en-US" altLang="ja-JP" dirty="0" smtClean="0">
                <a:solidFill>
                  <a:schemeClr val="tx1"/>
                </a:solidFill>
              </a:rPr>
              <a:t>to</a:t>
            </a:r>
            <a:r>
              <a:rPr lang="ja-JP" altLang="en-US" dirty="0" smtClean="0">
                <a:solidFill>
                  <a:schemeClr val="tx1"/>
                </a:solidFill>
              </a:rPr>
              <a:t> </a:t>
            </a:r>
            <a:r>
              <a:rPr lang="en-US" altLang="ja-JP" dirty="0" smtClean="0">
                <a:solidFill>
                  <a:schemeClr val="tx1"/>
                </a:solidFill>
              </a:rPr>
              <a:t>have</a:t>
            </a:r>
            <a:r>
              <a:rPr lang="ja-JP" altLang="en-US" dirty="0" smtClean="0">
                <a:solidFill>
                  <a:schemeClr val="tx1"/>
                </a:solidFill>
              </a:rPr>
              <a:t>な機能かも）</a:t>
            </a:r>
            <a:endParaRPr kumimoji="1" lang="en-US" altLang="ja-JP" dirty="0" smtClean="0">
              <a:solidFill>
                <a:schemeClr val="tx1"/>
              </a:solidFill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3575720" y="4869160"/>
            <a:ext cx="7560840" cy="1440160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 smtClean="0">
                <a:solidFill>
                  <a:schemeClr val="tx1"/>
                </a:solidFill>
              </a:rPr>
              <a:t>センサから取得したデータは</a:t>
            </a:r>
            <a:r>
              <a:rPr lang="en-US" altLang="ja-JP" dirty="0" smtClean="0">
                <a:solidFill>
                  <a:schemeClr val="tx1"/>
                </a:solidFill>
              </a:rPr>
              <a:t>CSV</a:t>
            </a:r>
            <a:r>
              <a:rPr lang="ja-JP" altLang="en-US" dirty="0" smtClean="0">
                <a:solidFill>
                  <a:schemeClr val="tx1"/>
                </a:solidFill>
              </a:rPr>
              <a:t>ファイルで吐き出す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0943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448C7-01E2-3747-B1D0-7A432AFDB6CE}" type="slidenum">
              <a:rPr kumimoji="1" lang="ja-JP" altLang="en-US" smtClean="0"/>
              <a:t>19</a:t>
            </a:fld>
            <a:endParaRPr kumimoji="1" lang="ja-JP" altLang="en-US"/>
          </a:p>
        </p:txBody>
      </p:sp>
      <p:sp>
        <p:nvSpPr>
          <p:cNvPr id="9" name="ホームベース 8"/>
          <p:cNvSpPr/>
          <p:nvPr/>
        </p:nvSpPr>
        <p:spPr>
          <a:xfrm>
            <a:off x="1055440" y="548680"/>
            <a:ext cx="2520000" cy="1440000"/>
          </a:xfrm>
          <a:prstGeom prst="homePlate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>
                <a:solidFill>
                  <a:schemeClr val="tx1"/>
                </a:solidFill>
              </a:rPr>
              <a:t>センサー</a:t>
            </a:r>
            <a:endParaRPr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12" name="山形 11"/>
          <p:cNvSpPr/>
          <p:nvPr/>
        </p:nvSpPr>
        <p:spPr>
          <a:xfrm>
            <a:off x="2945650" y="548680"/>
            <a:ext cx="2520000" cy="1440000"/>
          </a:xfrm>
          <a:prstGeom prst="chevron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ja-JP" altLang="en-US" sz="2800" dirty="0" smtClean="0">
                <a:solidFill>
                  <a:schemeClr val="tx1"/>
                </a:solidFill>
              </a:rPr>
              <a:t>データ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2800" dirty="0" smtClean="0">
                <a:solidFill>
                  <a:schemeClr val="tx1"/>
                </a:solidFill>
              </a:rPr>
              <a:t>取得</a:t>
            </a:r>
            <a:endParaRPr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14" name="山形 13"/>
          <p:cNvSpPr/>
          <p:nvPr/>
        </p:nvSpPr>
        <p:spPr>
          <a:xfrm>
            <a:off x="6726070" y="548680"/>
            <a:ext cx="2520000" cy="1440000"/>
          </a:xfrm>
          <a:prstGeom prst="chevron">
            <a:avLst/>
          </a:prstGeom>
          <a:solidFill>
            <a:srgbClr val="92D05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ja-JP" altLang="en-US" sz="2800" dirty="0" smtClean="0">
                <a:solidFill>
                  <a:schemeClr val="tx1"/>
                </a:solidFill>
              </a:rPr>
              <a:t>データ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2800" dirty="0" smtClean="0">
                <a:solidFill>
                  <a:schemeClr val="tx1"/>
                </a:solidFill>
              </a:rPr>
              <a:t>処理</a:t>
            </a:r>
            <a:endParaRPr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15" name="山形 14"/>
          <p:cNvSpPr/>
          <p:nvPr/>
        </p:nvSpPr>
        <p:spPr>
          <a:xfrm>
            <a:off x="4835860" y="548680"/>
            <a:ext cx="2520000" cy="1440000"/>
          </a:xfrm>
          <a:prstGeom prst="chevron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ja-JP" altLang="en-US" sz="2800" dirty="0" smtClean="0">
                <a:solidFill>
                  <a:schemeClr val="tx1"/>
                </a:solidFill>
              </a:rPr>
              <a:t>データ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2800" dirty="0" smtClean="0">
                <a:solidFill>
                  <a:schemeClr val="tx1"/>
                </a:solidFill>
              </a:rPr>
              <a:t>保持</a:t>
            </a:r>
            <a:r>
              <a:rPr lang="en-US" altLang="ja-JP" sz="2800" dirty="0" smtClean="0">
                <a:solidFill>
                  <a:schemeClr val="tx1"/>
                </a:solidFill>
              </a:rPr>
              <a:t>	</a:t>
            </a:r>
            <a:endParaRPr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16" name="山形 15"/>
          <p:cNvSpPr/>
          <p:nvPr/>
        </p:nvSpPr>
        <p:spPr>
          <a:xfrm>
            <a:off x="8616280" y="548680"/>
            <a:ext cx="2520000" cy="1440000"/>
          </a:xfrm>
          <a:prstGeom prst="chevron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ja-JP" altLang="en-US" sz="2800" dirty="0" smtClean="0">
                <a:solidFill>
                  <a:schemeClr val="tx1"/>
                </a:solidFill>
              </a:rPr>
              <a:t>レコメンド</a:t>
            </a:r>
            <a:endParaRPr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1055440" y="3140968"/>
            <a:ext cx="2520000" cy="1440160"/>
          </a:xfrm>
          <a:prstGeom prst="rect">
            <a:avLst/>
          </a:prstGeom>
          <a:solidFill>
            <a:srgbClr val="92D050"/>
          </a:solidFill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1"/>
                </a:solidFill>
              </a:rPr>
              <a:t>サービス化する時の</a:t>
            </a:r>
            <a:endParaRPr kumimoji="1" lang="en-US" altLang="ja-JP" sz="20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2000" dirty="0">
                <a:solidFill>
                  <a:schemeClr val="tx1"/>
                </a:solidFill>
              </a:rPr>
              <a:t>イメージ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1055440" y="4869160"/>
            <a:ext cx="2520000" cy="1440160"/>
          </a:xfrm>
          <a:prstGeom prst="rect">
            <a:avLst/>
          </a:prstGeom>
          <a:solidFill>
            <a:srgbClr val="92D050"/>
          </a:solidFill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1"/>
                </a:solidFill>
              </a:rPr>
              <a:t>デモ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3575440" y="3140968"/>
            <a:ext cx="7560840" cy="1440160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 smtClean="0">
                <a:solidFill>
                  <a:schemeClr val="tx1"/>
                </a:solidFill>
              </a:rPr>
              <a:t>温度が閾値を超えたらレコメンドフラグを出力する</a:t>
            </a:r>
            <a:endParaRPr lang="en-US" altLang="ja-JP" dirty="0" smtClean="0">
              <a:solidFill>
                <a:schemeClr val="tx1"/>
              </a:solidFill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3575720" y="4869160"/>
            <a:ext cx="7560840" cy="1440160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>
                <a:solidFill>
                  <a:schemeClr val="tx1"/>
                </a:solidFill>
              </a:rPr>
              <a:t>温度が閾値を超えたらレコメンドフラグを出力する</a:t>
            </a:r>
            <a:endParaRPr lang="en-US" altLang="ja-JP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7325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2708919"/>
            <a:ext cx="12204000" cy="1440000"/>
          </a:xfrm>
          <a:solidFill>
            <a:srgbClr val="00B05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ja-JP" altLang="en-US" sz="6000" b="1" dirty="0">
                <a:solidFill>
                  <a:schemeClr val="bg1"/>
                </a:solidFill>
              </a:rPr>
              <a:t>実現したいこと</a:t>
            </a:r>
            <a:endParaRPr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448C7-01E2-3747-B1D0-7A432AFDB6CE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4016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448C7-01E2-3747-B1D0-7A432AFDB6CE}" type="slidenum">
              <a:rPr kumimoji="1" lang="ja-JP" altLang="en-US" smtClean="0"/>
              <a:t>20</a:t>
            </a:fld>
            <a:endParaRPr kumimoji="1" lang="ja-JP" altLang="en-US"/>
          </a:p>
        </p:txBody>
      </p:sp>
      <p:sp>
        <p:nvSpPr>
          <p:cNvPr id="9" name="ホームベース 8"/>
          <p:cNvSpPr/>
          <p:nvPr/>
        </p:nvSpPr>
        <p:spPr>
          <a:xfrm>
            <a:off x="1055440" y="548680"/>
            <a:ext cx="2520000" cy="1440000"/>
          </a:xfrm>
          <a:prstGeom prst="homePlate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>
                <a:solidFill>
                  <a:schemeClr val="tx1"/>
                </a:solidFill>
              </a:rPr>
              <a:t>センサー</a:t>
            </a:r>
            <a:endParaRPr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12" name="山形 11"/>
          <p:cNvSpPr/>
          <p:nvPr/>
        </p:nvSpPr>
        <p:spPr>
          <a:xfrm>
            <a:off x="2945650" y="548680"/>
            <a:ext cx="2520000" cy="1440000"/>
          </a:xfrm>
          <a:prstGeom prst="chevron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ja-JP" altLang="en-US" sz="2800" dirty="0" smtClean="0">
                <a:solidFill>
                  <a:schemeClr val="tx1"/>
                </a:solidFill>
              </a:rPr>
              <a:t>データ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2800" dirty="0" smtClean="0">
                <a:solidFill>
                  <a:schemeClr val="tx1"/>
                </a:solidFill>
              </a:rPr>
              <a:t>取得</a:t>
            </a:r>
            <a:endParaRPr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14" name="山形 13"/>
          <p:cNvSpPr/>
          <p:nvPr/>
        </p:nvSpPr>
        <p:spPr>
          <a:xfrm>
            <a:off x="6726070" y="548680"/>
            <a:ext cx="2520000" cy="1440000"/>
          </a:xfrm>
          <a:prstGeom prst="chevron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ja-JP" altLang="en-US" sz="2800" dirty="0" smtClean="0">
                <a:solidFill>
                  <a:schemeClr val="tx1"/>
                </a:solidFill>
              </a:rPr>
              <a:t>データ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2800" dirty="0" smtClean="0">
                <a:solidFill>
                  <a:schemeClr val="tx1"/>
                </a:solidFill>
              </a:rPr>
              <a:t>処理</a:t>
            </a:r>
            <a:endParaRPr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15" name="山形 14"/>
          <p:cNvSpPr/>
          <p:nvPr/>
        </p:nvSpPr>
        <p:spPr>
          <a:xfrm>
            <a:off x="4835860" y="548680"/>
            <a:ext cx="2520000" cy="1440000"/>
          </a:xfrm>
          <a:prstGeom prst="chevron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ja-JP" altLang="en-US" sz="2800" dirty="0" smtClean="0">
                <a:solidFill>
                  <a:schemeClr val="tx1"/>
                </a:solidFill>
              </a:rPr>
              <a:t>データ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2800" dirty="0" smtClean="0">
                <a:solidFill>
                  <a:schemeClr val="tx1"/>
                </a:solidFill>
              </a:rPr>
              <a:t>保持</a:t>
            </a:r>
            <a:r>
              <a:rPr lang="en-US" altLang="ja-JP" sz="2800" dirty="0" smtClean="0">
                <a:solidFill>
                  <a:schemeClr val="tx1"/>
                </a:solidFill>
              </a:rPr>
              <a:t>	</a:t>
            </a:r>
            <a:endParaRPr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16" name="山形 15"/>
          <p:cNvSpPr/>
          <p:nvPr/>
        </p:nvSpPr>
        <p:spPr>
          <a:xfrm>
            <a:off x="8616280" y="548680"/>
            <a:ext cx="2520000" cy="1440000"/>
          </a:xfrm>
          <a:prstGeom prst="chevron">
            <a:avLst/>
          </a:prstGeom>
          <a:solidFill>
            <a:srgbClr val="92D05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ja-JP" altLang="en-US" sz="2800" dirty="0" smtClean="0">
                <a:solidFill>
                  <a:schemeClr val="tx1"/>
                </a:solidFill>
              </a:rPr>
              <a:t>レコメンド</a:t>
            </a:r>
            <a:endParaRPr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1055440" y="3140968"/>
            <a:ext cx="2520000" cy="1440160"/>
          </a:xfrm>
          <a:prstGeom prst="rect">
            <a:avLst/>
          </a:prstGeom>
          <a:solidFill>
            <a:srgbClr val="92D050"/>
          </a:solidFill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1"/>
                </a:solidFill>
              </a:rPr>
              <a:t>サービス化する時の</a:t>
            </a:r>
            <a:endParaRPr kumimoji="1" lang="en-US" altLang="ja-JP" sz="20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2000" dirty="0">
                <a:solidFill>
                  <a:schemeClr val="tx1"/>
                </a:solidFill>
              </a:rPr>
              <a:t>イメージ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1055440" y="4869160"/>
            <a:ext cx="2520000" cy="1440160"/>
          </a:xfrm>
          <a:prstGeom prst="rect">
            <a:avLst/>
          </a:prstGeom>
          <a:solidFill>
            <a:srgbClr val="92D050"/>
          </a:solidFill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1"/>
                </a:solidFill>
              </a:rPr>
              <a:t>デモ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3575440" y="3140968"/>
            <a:ext cx="7560840" cy="1440160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 smtClean="0">
                <a:solidFill>
                  <a:schemeClr val="tx1"/>
                </a:solidFill>
              </a:rPr>
              <a:t>レコメンド</a:t>
            </a:r>
            <a:r>
              <a:rPr lang="ja-JP" altLang="en-US" dirty="0">
                <a:solidFill>
                  <a:schemeClr val="tx1"/>
                </a:solidFill>
              </a:rPr>
              <a:t>方法</a:t>
            </a:r>
            <a:r>
              <a:rPr lang="ja-JP" altLang="en-US" dirty="0" smtClean="0">
                <a:solidFill>
                  <a:schemeClr val="tx1"/>
                </a:solidFill>
              </a:rPr>
              <a:t>は，①卓上タブレットへの自動表示（お客さんへ直接提示してセルフで注文してもらう），②店員へ通知して席にオーダー伺いに行く（店員のハンディターミナルへ</a:t>
            </a:r>
            <a:r>
              <a:rPr lang="en-US" altLang="ja-JP" dirty="0" smtClean="0">
                <a:solidFill>
                  <a:schemeClr val="tx1"/>
                </a:solidFill>
              </a:rPr>
              <a:t>LINE</a:t>
            </a:r>
            <a:r>
              <a:rPr lang="ja-JP" altLang="en-US" dirty="0" smtClean="0">
                <a:solidFill>
                  <a:schemeClr val="tx1"/>
                </a:solidFill>
              </a:rPr>
              <a:t>通知，等）</a:t>
            </a:r>
            <a:endParaRPr kumimoji="1" lang="en-US" altLang="ja-JP" dirty="0" smtClean="0">
              <a:solidFill>
                <a:schemeClr val="tx1"/>
              </a:solidFill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3575720" y="4869160"/>
            <a:ext cx="7560840" cy="1440160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 smtClean="0">
                <a:solidFill>
                  <a:schemeClr val="tx1"/>
                </a:solidFill>
              </a:rPr>
              <a:t>Ras</a:t>
            </a:r>
            <a:r>
              <a:rPr lang="en-US" altLang="ja-JP" dirty="0">
                <a:solidFill>
                  <a:schemeClr val="tx1"/>
                </a:solidFill>
              </a:rPr>
              <a:t>pberry </a:t>
            </a:r>
            <a:r>
              <a:rPr lang="en-US" altLang="ja-JP" dirty="0" smtClean="0">
                <a:solidFill>
                  <a:schemeClr val="tx1"/>
                </a:solidFill>
              </a:rPr>
              <a:t>pi</a:t>
            </a:r>
            <a:r>
              <a:rPr lang="ja-JP" altLang="en-US" dirty="0" smtClean="0">
                <a:solidFill>
                  <a:schemeClr val="tx1"/>
                </a:solidFill>
              </a:rPr>
              <a:t>上で表示（卓上タブレットに表示する①に相当）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1129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448C7-01E2-3747-B1D0-7A432AFDB6CE}" type="slidenum">
              <a:rPr kumimoji="1" lang="ja-JP" altLang="en-US" smtClean="0"/>
              <a:t>21</a:t>
            </a:fld>
            <a:endParaRPr kumimoji="1" lang="ja-JP" altLang="en-US"/>
          </a:p>
        </p:txBody>
      </p:sp>
      <p:sp>
        <p:nvSpPr>
          <p:cNvPr id="9" name="ホームベース 8"/>
          <p:cNvSpPr/>
          <p:nvPr/>
        </p:nvSpPr>
        <p:spPr>
          <a:xfrm>
            <a:off x="1055440" y="548680"/>
            <a:ext cx="2520000" cy="1440000"/>
          </a:xfrm>
          <a:prstGeom prst="homePlate">
            <a:avLst/>
          </a:prstGeom>
          <a:solidFill>
            <a:srgbClr val="92D05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>
                <a:solidFill>
                  <a:schemeClr val="tx1"/>
                </a:solidFill>
              </a:rPr>
              <a:t>センサー</a:t>
            </a:r>
            <a:endParaRPr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12" name="山形 11"/>
          <p:cNvSpPr/>
          <p:nvPr/>
        </p:nvSpPr>
        <p:spPr>
          <a:xfrm>
            <a:off x="2945650" y="548680"/>
            <a:ext cx="2520000" cy="1440000"/>
          </a:xfrm>
          <a:prstGeom prst="chevron">
            <a:avLst/>
          </a:prstGeom>
          <a:solidFill>
            <a:srgbClr val="92D05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ja-JP" altLang="en-US" sz="2800" dirty="0" smtClean="0">
                <a:solidFill>
                  <a:schemeClr val="tx1"/>
                </a:solidFill>
              </a:rPr>
              <a:t>データ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2800" dirty="0" smtClean="0">
                <a:solidFill>
                  <a:schemeClr val="tx1"/>
                </a:solidFill>
              </a:rPr>
              <a:t>取得</a:t>
            </a:r>
            <a:endParaRPr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14" name="山形 13"/>
          <p:cNvSpPr/>
          <p:nvPr/>
        </p:nvSpPr>
        <p:spPr>
          <a:xfrm>
            <a:off x="6726070" y="548680"/>
            <a:ext cx="2520000" cy="1440000"/>
          </a:xfrm>
          <a:prstGeom prst="chevron">
            <a:avLst/>
          </a:prstGeom>
          <a:solidFill>
            <a:srgbClr val="92D05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ja-JP" altLang="en-US" sz="2800" dirty="0" smtClean="0">
                <a:solidFill>
                  <a:schemeClr val="tx1"/>
                </a:solidFill>
              </a:rPr>
              <a:t>データ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2800" dirty="0" smtClean="0">
                <a:solidFill>
                  <a:schemeClr val="tx1"/>
                </a:solidFill>
              </a:rPr>
              <a:t>処理</a:t>
            </a:r>
            <a:endParaRPr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15" name="山形 14"/>
          <p:cNvSpPr/>
          <p:nvPr/>
        </p:nvSpPr>
        <p:spPr>
          <a:xfrm>
            <a:off x="4835860" y="548680"/>
            <a:ext cx="2520000" cy="1440000"/>
          </a:xfrm>
          <a:prstGeom prst="chevron">
            <a:avLst/>
          </a:prstGeom>
          <a:solidFill>
            <a:srgbClr val="92D05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ja-JP" altLang="en-US" sz="2800" dirty="0" smtClean="0">
                <a:solidFill>
                  <a:schemeClr val="tx1"/>
                </a:solidFill>
              </a:rPr>
              <a:t>データ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2800" dirty="0" smtClean="0">
                <a:solidFill>
                  <a:schemeClr val="tx1"/>
                </a:solidFill>
              </a:rPr>
              <a:t>保持</a:t>
            </a:r>
            <a:r>
              <a:rPr lang="en-US" altLang="ja-JP" sz="2800" dirty="0" smtClean="0">
                <a:solidFill>
                  <a:schemeClr val="tx1"/>
                </a:solidFill>
              </a:rPr>
              <a:t>	</a:t>
            </a:r>
            <a:endParaRPr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16" name="山形 15"/>
          <p:cNvSpPr/>
          <p:nvPr/>
        </p:nvSpPr>
        <p:spPr>
          <a:xfrm>
            <a:off x="8616280" y="548680"/>
            <a:ext cx="2520000" cy="1440000"/>
          </a:xfrm>
          <a:prstGeom prst="chevron">
            <a:avLst/>
          </a:prstGeom>
          <a:solidFill>
            <a:srgbClr val="92D05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ja-JP" altLang="en-US" sz="2800" dirty="0" smtClean="0">
                <a:solidFill>
                  <a:schemeClr val="tx1"/>
                </a:solidFill>
              </a:rPr>
              <a:t>レコメンド</a:t>
            </a:r>
            <a:endParaRPr lang="ja-JP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33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448C7-01E2-3747-B1D0-7A432AFDB6CE}" type="slidenum">
              <a:rPr kumimoji="1" lang="ja-JP" altLang="en-US" smtClean="0"/>
              <a:t>3</a:t>
            </a:fld>
            <a:endParaRPr kumimoji="1" lang="ja-JP" altLang="en-US"/>
          </a:p>
        </p:txBody>
      </p:sp>
      <p:pic>
        <p:nvPicPr>
          <p:cNvPr id="4" name="Picture 2" descr="ãªãã¼ã¿ã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2144" y="34652"/>
            <a:ext cx="4762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æãç·ã®ãã¯ãã°ã©ã 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64" y="1988840"/>
            <a:ext cx="4762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角丸四角形吹き出し 6"/>
          <p:cNvSpPr/>
          <p:nvPr/>
        </p:nvSpPr>
        <p:spPr>
          <a:xfrm>
            <a:off x="4511824" y="4869320"/>
            <a:ext cx="7344816" cy="1440000"/>
          </a:xfrm>
          <a:prstGeom prst="wedgeRoundRectCallout">
            <a:avLst>
              <a:gd name="adj1" fmla="val -62952"/>
              <a:gd name="adj2" fmla="val -141999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 err="1" smtClean="0">
                <a:solidFill>
                  <a:schemeClr val="tx1"/>
                </a:solidFill>
              </a:rPr>
              <a:t>んな</a:t>
            </a:r>
            <a:r>
              <a:rPr lang="ja-JP" altLang="en-US" sz="2800" dirty="0" smtClean="0">
                <a:solidFill>
                  <a:schemeClr val="tx1"/>
                </a:solidFill>
              </a:rPr>
              <a:t>わけねーだろ</a:t>
            </a:r>
            <a:r>
              <a:rPr lang="el-GR" altLang="ja-JP" sz="2800" dirty="0" smtClean="0">
                <a:solidFill>
                  <a:schemeClr val="tx1"/>
                </a:solidFill>
              </a:rPr>
              <a:t>(</a:t>
            </a:r>
            <a:r>
              <a:rPr lang="ja-JP" altLang="el-GR" sz="2800" dirty="0">
                <a:solidFill>
                  <a:schemeClr val="tx1"/>
                </a:solidFill>
              </a:rPr>
              <a:t>｀</a:t>
            </a:r>
            <a:r>
              <a:rPr lang="el-GR" altLang="ja-JP" sz="2800" dirty="0">
                <a:solidFill>
                  <a:schemeClr val="tx1"/>
                </a:solidFill>
              </a:rPr>
              <a:t>ε</a:t>
            </a:r>
            <a:r>
              <a:rPr lang="el-GR" altLang="ja-JP" sz="2800" dirty="0" smtClean="0">
                <a:solidFill>
                  <a:schemeClr val="tx1"/>
                </a:solidFill>
              </a:rPr>
              <a:t>´)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2800" dirty="0" smtClean="0">
                <a:solidFill>
                  <a:schemeClr val="tx1"/>
                </a:solidFill>
              </a:rPr>
              <a:t>ぬるくなったら</a:t>
            </a:r>
            <a:r>
              <a:rPr kumimoji="1" lang="ja-JP" altLang="en-US" sz="2800" dirty="0" err="1" smtClean="0">
                <a:solidFill>
                  <a:schemeClr val="tx1"/>
                </a:solidFill>
              </a:rPr>
              <a:t>冷たいの</a:t>
            </a:r>
            <a:r>
              <a:rPr kumimoji="1" lang="ja-JP" altLang="en-US" sz="2800" dirty="0" smtClean="0">
                <a:solidFill>
                  <a:schemeClr val="tx1"/>
                </a:solidFill>
              </a:rPr>
              <a:t>持って来てくれ！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8" name="角丸四角形吹き出し 7"/>
          <p:cNvSpPr/>
          <p:nvPr/>
        </p:nvSpPr>
        <p:spPr>
          <a:xfrm>
            <a:off x="1055440" y="548680"/>
            <a:ext cx="6336000" cy="1440160"/>
          </a:xfrm>
          <a:prstGeom prst="wedgeRoundRectCallout">
            <a:avLst>
              <a:gd name="adj1" fmla="val 67094"/>
              <a:gd name="adj2" fmla="val 27940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solidFill>
                  <a:schemeClr val="tx1"/>
                </a:solidFill>
              </a:rPr>
              <a:t>ぬるいビールは好きですか？</a:t>
            </a:r>
            <a:endParaRPr lang="ja-JP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1067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448C7-01E2-3747-B1D0-7A432AFDB6CE}" type="slidenum">
              <a:rPr kumimoji="1" lang="ja-JP" altLang="en-US" smtClean="0"/>
              <a:t>4</a:t>
            </a:fld>
            <a:endParaRPr kumimoji="1" lang="ja-JP" altLang="en-US"/>
          </a:p>
        </p:txBody>
      </p:sp>
      <p:pic>
        <p:nvPicPr>
          <p:cNvPr id="4" name="Picture 2" descr="ãªãã¼ã¿ã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2144" y="34652"/>
            <a:ext cx="4762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æãç·ã®ãã¯ãã°ã©ã 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64" y="1988840"/>
            <a:ext cx="4762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角丸四角形吹き出し 5"/>
          <p:cNvSpPr/>
          <p:nvPr/>
        </p:nvSpPr>
        <p:spPr>
          <a:xfrm>
            <a:off x="1055440" y="548680"/>
            <a:ext cx="6336000" cy="1440160"/>
          </a:xfrm>
          <a:prstGeom prst="wedgeRoundRectCallout">
            <a:avLst>
              <a:gd name="adj1" fmla="val 67094"/>
              <a:gd name="adj2" fmla="val 27940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>
                <a:solidFill>
                  <a:schemeClr val="tx1"/>
                </a:solidFill>
              </a:rPr>
              <a:t>でも勝手に追加オーダーにしたら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2800" dirty="0" smtClean="0">
                <a:solidFill>
                  <a:schemeClr val="tx1"/>
                </a:solidFill>
              </a:rPr>
              <a:t>怒りますよね？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8" name="角丸四角形吹き出し 7"/>
          <p:cNvSpPr/>
          <p:nvPr/>
        </p:nvSpPr>
        <p:spPr>
          <a:xfrm>
            <a:off x="4511824" y="4869320"/>
            <a:ext cx="7344816" cy="1440000"/>
          </a:xfrm>
          <a:prstGeom prst="wedgeRoundRectCallout">
            <a:avLst>
              <a:gd name="adj1" fmla="val -62952"/>
              <a:gd name="adj2" fmla="val -141999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solidFill>
                  <a:schemeClr val="tx1"/>
                </a:solidFill>
              </a:rPr>
              <a:t>当たり前だろ</a:t>
            </a:r>
            <a:r>
              <a:rPr lang="el-GR" altLang="ja-JP" sz="2800" dirty="0">
                <a:solidFill>
                  <a:schemeClr val="tx1"/>
                </a:solidFill>
              </a:rPr>
              <a:t>(</a:t>
            </a:r>
            <a:r>
              <a:rPr lang="ja-JP" altLang="el-GR" sz="2800" dirty="0">
                <a:solidFill>
                  <a:schemeClr val="tx1"/>
                </a:solidFill>
              </a:rPr>
              <a:t>｀</a:t>
            </a:r>
            <a:r>
              <a:rPr lang="el-GR" altLang="ja-JP" sz="2800" dirty="0">
                <a:solidFill>
                  <a:schemeClr val="tx1"/>
                </a:solidFill>
              </a:rPr>
              <a:t>ε´)</a:t>
            </a:r>
            <a:endParaRPr lang="en-US" altLang="ja-JP" sz="2800" dirty="0">
              <a:solidFill>
                <a:schemeClr val="tx1"/>
              </a:solidFill>
            </a:endParaRPr>
          </a:p>
          <a:p>
            <a:pPr algn="ctr"/>
            <a:r>
              <a:rPr lang="ja-JP" altLang="en-US" sz="2800" dirty="0">
                <a:solidFill>
                  <a:schemeClr val="tx1"/>
                </a:solidFill>
              </a:rPr>
              <a:t>一回聞けよ！</a:t>
            </a:r>
            <a:r>
              <a:rPr lang="ja-JP" altLang="en-US" sz="2800" dirty="0" smtClean="0">
                <a:solidFill>
                  <a:schemeClr val="tx1"/>
                </a:solidFill>
              </a:rPr>
              <a:t>オーダー</a:t>
            </a:r>
            <a:r>
              <a:rPr lang="ja-JP" altLang="en-US" sz="2800" dirty="0" err="1" smtClean="0">
                <a:solidFill>
                  <a:schemeClr val="tx1"/>
                </a:solidFill>
              </a:rPr>
              <a:t>っすっ</a:t>
            </a:r>
            <a:r>
              <a:rPr lang="ja-JP" altLang="en-US" sz="2800" dirty="0">
                <a:solidFill>
                  <a:schemeClr val="tx1"/>
                </a:solidFill>
              </a:rPr>
              <a:t>から！！</a:t>
            </a:r>
            <a:endParaRPr lang="ja-JP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5470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https://frame-illust.com/fi/wp-content/uploads/2016/06/845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2376" y="45376"/>
            <a:ext cx="6768000" cy="676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448C7-01E2-3747-B1D0-7A432AFDB6CE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0" y="1844824"/>
            <a:ext cx="12192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ja-JP" altLang="en-US" sz="6600" b="1" dirty="0" smtClean="0">
                <a:solidFill>
                  <a:srgbClr val="00B050"/>
                </a:solidFill>
              </a:rPr>
              <a:t>まあ、とにかく</a:t>
            </a:r>
            <a:r>
              <a:rPr lang="ja-JP" altLang="en-US" sz="6600" b="1" dirty="0" err="1" smtClean="0">
                <a:solidFill>
                  <a:srgbClr val="00B050"/>
                </a:solidFill>
              </a:rPr>
              <a:t>、、、</a:t>
            </a:r>
            <a:endParaRPr lang="en-US" altLang="ja-JP" sz="6600" b="1" dirty="0" smtClean="0">
              <a:solidFill>
                <a:srgbClr val="00B05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ja-JP" altLang="en-US" sz="6600" b="1" dirty="0" smtClean="0">
                <a:solidFill>
                  <a:srgbClr val="00B050"/>
                </a:solidFill>
              </a:rPr>
              <a:t>冷たいビール</a:t>
            </a:r>
            <a:r>
              <a:rPr lang="ja-JP" altLang="en-US" sz="6600" b="1" dirty="0" smtClean="0">
                <a:solidFill>
                  <a:srgbClr val="00B050"/>
                </a:solidFill>
              </a:rPr>
              <a:t>が飲みたい！！！</a:t>
            </a:r>
            <a:endParaRPr lang="en-US" altLang="ja-JP" sz="6600" b="1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6451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https://frame-illust.com/fi/wp-content/uploads/2016/06/845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2376" y="45376"/>
            <a:ext cx="6768000" cy="676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448C7-01E2-3747-B1D0-7A432AFDB6CE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0" y="1844824"/>
            <a:ext cx="12192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ja-JP" altLang="en-US" sz="6600" b="1" dirty="0" smtClean="0">
                <a:solidFill>
                  <a:srgbClr val="00B050"/>
                </a:solidFill>
              </a:rPr>
              <a:t>あと、量が減って来たら、</a:t>
            </a:r>
            <a:endParaRPr lang="en-US" altLang="ja-JP" sz="6600" b="1" dirty="0" smtClean="0">
              <a:solidFill>
                <a:srgbClr val="00B05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ja-JP" altLang="en-US" sz="6600" b="1" dirty="0" smtClean="0">
                <a:solidFill>
                  <a:srgbClr val="00B050"/>
                </a:solidFill>
              </a:rPr>
              <a:t>次の一杯すぐ</a:t>
            </a:r>
            <a:r>
              <a:rPr lang="ja-JP" altLang="en-US" sz="6600" b="1" dirty="0" smtClean="0">
                <a:solidFill>
                  <a:srgbClr val="00B050"/>
                </a:solidFill>
              </a:rPr>
              <a:t>飲みたいね！！！</a:t>
            </a:r>
            <a:endParaRPr lang="en-US" altLang="ja-JP" sz="6600" b="1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3472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448C7-01E2-3747-B1D0-7A432AFDB6CE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-23320" y="179348"/>
            <a:ext cx="12240000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>
                <a:solidFill>
                  <a:schemeClr val="bg1"/>
                </a:solidFill>
              </a:rPr>
              <a:t>ユーザーストーリマッピングはこん</a:t>
            </a:r>
            <a:r>
              <a:rPr lang="ja-JP" altLang="en-US" b="1" dirty="0" smtClean="0">
                <a:solidFill>
                  <a:schemeClr val="bg1"/>
                </a:solidFill>
              </a:rPr>
              <a:t>な感じ</a:t>
            </a:r>
            <a:endParaRPr kumimoji="1" lang="ja-JP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658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2708919"/>
            <a:ext cx="12204000" cy="1440000"/>
          </a:xfrm>
          <a:solidFill>
            <a:srgbClr val="00B050"/>
          </a:solidFill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ja-JP" altLang="en-US" sz="6000" b="1" smtClean="0">
                <a:solidFill>
                  <a:schemeClr val="bg1"/>
                </a:solidFill>
              </a:rPr>
              <a:t>どうやって？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448C7-01E2-3747-B1D0-7A432AFDB6CE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884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448C7-01E2-3747-B1D0-7A432AFDB6CE}" type="slidenum">
              <a:rPr kumimoji="1" lang="ja-JP" altLang="en-US" smtClean="0"/>
              <a:t>9</a:t>
            </a:fld>
            <a:endParaRPr kumimoji="1" lang="ja-JP" altLang="en-US"/>
          </a:p>
        </p:txBody>
      </p:sp>
      <p:pic>
        <p:nvPicPr>
          <p:cNvPr id="3074" name="Picture 2" descr="ã·ã§ã¼ãã¸ãã¹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28" y="64877"/>
            <a:ext cx="6768752" cy="6768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角丸四角形吹き出し 4"/>
          <p:cNvSpPr/>
          <p:nvPr/>
        </p:nvSpPr>
        <p:spPr>
          <a:xfrm>
            <a:off x="4727848" y="2708920"/>
            <a:ext cx="6408712" cy="1440160"/>
          </a:xfrm>
          <a:prstGeom prst="wedgeRoundRectCallout">
            <a:avLst>
              <a:gd name="adj1" fmla="val -42506"/>
              <a:gd name="adj2" fmla="val -97439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>
                <a:solidFill>
                  <a:schemeClr val="tx1"/>
                </a:solidFill>
              </a:rPr>
              <a:t>スマートエスイーに任せときな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5588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12306</TotalTime>
  <Words>634</Words>
  <Application>Microsoft Office PowerPoint</Application>
  <PresentationFormat>ワイド画面</PresentationFormat>
  <Paragraphs>172</Paragraphs>
  <Slides>21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21</vt:i4>
      </vt:variant>
    </vt:vector>
  </HeadingPairs>
  <TitlesOfParts>
    <vt:vector size="25" baseType="lpstr">
      <vt:lpstr>游ゴシック</vt:lpstr>
      <vt:lpstr>游ゴシック Light</vt:lpstr>
      <vt:lpstr>Arial</vt:lpstr>
      <vt:lpstr>Office テーマ</vt:lpstr>
      <vt:lpstr>スマートIoTシステム開発実習   2018/9/29   Group 2 sse01-xx Name sse01-xx Name sse01-xx Name sse01-xx Name sse01-xx Name sse01-xx Name</vt:lpstr>
      <vt:lpstr>実現したいこと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どうやって？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もうちょっと具体的に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TeiKenji</dc:creator>
  <cp:lastModifiedBy>WASEDA</cp:lastModifiedBy>
  <cp:revision>121</cp:revision>
  <dcterms:created xsi:type="dcterms:W3CDTF">2018-07-04T02:02:37Z</dcterms:created>
  <dcterms:modified xsi:type="dcterms:W3CDTF">2018-09-24T12:45:28Z</dcterms:modified>
</cp:coreProperties>
</file>