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59" r:id="rId2"/>
    <p:sldId id="297" r:id="rId3"/>
    <p:sldId id="260" r:id="rId4"/>
    <p:sldId id="280" r:id="rId5"/>
    <p:sldId id="281" r:id="rId6"/>
    <p:sldId id="278" r:id="rId7"/>
    <p:sldId id="300" r:id="rId8"/>
    <p:sldId id="287" r:id="rId9"/>
    <p:sldId id="299" r:id="rId10"/>
    <p:sldId id="282" r:id="rId11"/>
    <p:sldId id="279" r:id="rId12"/>
    <p:sldId id="264" r:id="rId13"/>
    <p:sldId id="302" r:id="rId14"/>
    <p:sldId id="283" r:id="rId15"/>
    <p:sldId id="288" r:id="rId16"/>
    <p:sldId id="303" r:id="rId17"/>
    <p:sldId id="285" r:id="rId18"/>
    <p:sldId id="294" r:id="rId19"/>
    <p:sldId id="295" r:id="rId20"/>
    <p:sldId id="307" r:id="rId21"/>
    <p:sldId id="308" r:id="rId22"/>
    <p:sldId id="305" r:id="rId23"/>
    <p:sldId id="304" r:id="rId24"/>
    <p:sldId id="309" r:id="rId25"/>
    <p:sldId id="292" r:id="rId26"/>
    <p:sldId id="306" r:id="rId27"/>
    <p:sldId id="286" r:id="rId28"/>
    <p:sldId id="293" r:id="rId29"/>
    <p:sldId id="289" r:id="rId30"/>
    <p:sldId id="290" r:id="rId31"/>
    <p:sldId id="291" r:id="rId32"/>
    <p:sldId id="298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3C2"/>
    <a:srgbClr val="7292C2"/>
    <a:srgbClr val="448DD0"/>
    <a:srgbClr val="5C9CD6"/>
    <a:srgbClr val="FFBDBD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2138" autoAdjust="0"/>
  </p:normalViewPr>
  <p:slideViewPr>
    <p:cSldViewPr snapToObjects="1">
      <p:cViewPr varScale="1">
        <p:scale>
          <a:sx n="82" d="100"/>
          <a:sy n="82" d="100"/>
        </p:scale>
        <p:origin x="226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06117-AB78-4D2F-A9B1-84477CEBAD5D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568FD-8DB5-4C8A-AACF-36CDC87A9F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3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https://frame-illust.com/?p=8458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68FD-8DB5-4C8A-AACF-36CDC87A9F9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8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68FD-8DB5-4C8A-AACF-36CDC87A9F9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9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1F582-4E77-DA4F-B0FE-1D3623F1A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F92059-4643-7648-9FE2-C54F238CC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B37325-F48C-7E45-A99C-5441DBC8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90C4-908A-4D3E-8321-A5856CF9F4BB}" type="datetime1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31CD6-340B-D348-B3FE-BFBDB16B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1171E-785A-5F4A-BF9D-0634498E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63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1901A-12FB-104C-A9F9-49147926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45A2CC-E9CE-A94C-8F31-63FC41078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EA226A-573A-A94D-9DD4-E9A111F3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E658-02BB-4D1F-8F36-1DEBAA74FAD6}" type="datetime1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F8987C-ACAC-3A4C-9816-8E01982D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604C0D-E1A3-5C42-A0C9-3073698A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66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0021C5-F038-294F-9FC6-B6BC06FD0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60E09D-ABA9-E84E-845E-FDBC5A729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BC26DE-87B2-C84B-AC44-D4E9246C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5B41-0F8D-4A86-9F91-1E9CD8B1E029}" type="datetime1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5DA758-1D07-7B44-8608-F52DC6BA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025009-4C52-DF4F-8655-A675C4FA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95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943AB-5E2C-1541-95CB-3869FB36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004C20-A5C3-F84A-9932-411849DD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29251F-0192-5F43-9663-33C5D974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E08A-BD9A-4F25-9C95-801B51173C3A}" type="datetime1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D1411E-5C81-4B4C-B758-EEF5C1D4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6AFDE6-87B9-634F-B74B-A11498DB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2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019BE-89AE-5449-B8B6-B877656B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7481B8-5E00-3542-942B-C09FDE51B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09555-0E24-BE4C-A41D-655A70AC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153F-016B-4FFC-B69F-47B8D25D2533}" type="datetime1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9D02F5-5CA2-794F-B5D8-633898FE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90CD55-3B58-D944-AE0C-7CEFC91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15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48D0D-C7CE-8C49-B125-860E1D37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1D3924-5D43-9342-9571-6C77DB986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CE3E0-D67A-5E4B-A9FF-0583E8E1F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2375A7-8BDB-434B-BFEF-A9C0304A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4AA2-1398-4955-8F9F-68C67F81A5DB}" type="datetime1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490503-0B36-DC4D-BAF8-D83CD93E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7A6810-4178-CC43-AEB1-28785AA4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08F71-92FA-1941-8F9D-41E22229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265434-404E-8E4A-9064-01CEF704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2EE500-4018-F84B-AA68-9D3F5CDF7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E89948-4FE0-084E-94CA-5422FB03D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DE66C0-FAC1-9341-8233-DF4ABB911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4B1614-7240-FC40-B318-B85DA76E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5D89-9274-4AEA-BF02-C0A87413B7B1}" type="datetime1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78B526-C497-6D46-B4F7-E36C26DD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FF89E4-F3E5-C944-AF82-364F8CF6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E7355-59E8-364D-86EC-CB67FF4B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AB4B42-AB1A-DE4A-844A-2F6E4D98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368E-B47C-4ACC-AFF2-F42EA2404310}" type="datetime1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E90983-97F4-3448-90B8-1BA736E2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4A4CAE-E5DD-3A45-A0F0-439213A4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50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7B9735-4411-1D4F-8B14-D5AC90D1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5F92-2C34-4658-9AAD-CFFF7F0DE4C0}" type="datetime1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CF2EC3-9068-454F-BA02-1DA180CF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691707-B86A-6848-9168-88D0793E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34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FF086-CEF5-304C-B1BF-D5D2AEAB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E3130-4F32-D840-9C85-BB28B7CE1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EBBB2F-6958-514D-B4EE-F185701F0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4D45B-113A-364D-910D-111123D6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EE8C-6A0C-4AE3-A6BB-175C20D162DD}" type="datetime1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BB45C9-A74D-2242-B70E-02D8D642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0A702E-1E01-B841-AB0C-A54620C3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59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08A26E-7BAE-D048-B9DB-058D0B48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250B24-FA0E-C944-9635-17620A2BA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77453F-AB8D-4E4C-899C-8C812CEB2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8D13AF-5B61-6F43-A2A3-8A19CC58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45E-BBD9-4F1C-9F01-07F11982866E}" type="datetime1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815C1D-EE50-1943-ABCD-5F086ED7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2F7EE-A4F4-5D45-9757-2AECEB8A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01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31C335A-BE91-FB47-A4D2-3D33C5F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B1F511-789C-AF41-9F1E-623337068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33D043-99E5-A046-8C90-E7CC52DA5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CD65-94CE-44CE-8AB7-87507EF3931D}" type="datetime1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E13D14-BF8A-5F4A-8266-E6F1196C2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C41306-149D-B149-BCA0-736B1649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5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186957"/>
          </a:xfrm>
        </p:spPr>
        <p:txBody>
          <a:bodyPr anchor="t">
            <a:normAutofit/>
          </a:bodyPr>
          <a:lstStyle/>
          <a:p>
            <a:r>
              <a:rPr lang="ja-JP" altLang="en-US" sz="3600" b="1" dirty="0" smtClean="0"/>
              <a:t>スマート</a:t>
            </a:r>
            <a:r>
              <a:rPr lang="en-US" altLang="ja-JP" sz="3600" b="1" dirty="0" err="1" smtClean="0"/>
              <a:t>IoT</a:t>
            </a:r>
            <a:r>
              <a:rPr lang="ja-JP" altLang="en-US" sz="3600" b="1" dirty="0" smtClean="0"/>
              <a:t>システム開発実習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en-US" altLang="ja-JP" sz="3600" b="1" dirty="0"/>
              <a:t/>
            </a:r>
            <a:br>
              <a:rPr lang="en-US" altLang="ja-JP" sz="3600" b="1" dirty="0"/>
            </a:br>
            <a:r>
              <a:rPr lang="en-US" altLang="ja-JP" sz="2400" b="1" dirty="0" smtClean="0"/>
              <a:t>2018/9/29</a:t>
            </a:r>
            <a:r>
              <a:rPr lang="en-US" altLang="ja-JP" sz="2400" b="1" dirty="0"/>
              <a:t/>
            </a:r>
            <a:br>
              <a:rPr lang="en-US" altLang="ja-JP" sz="2400" b="1" dirty="0"/>
            </a:b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en-US" altLang="ja-JP" sz="2400" b="1" dirty="0" smtClean="0"/>
              <a:t>Group</a:t>
            </a:r>
            <a:r>
              <a:rPr lang="ja-JP" altLang="en-US" sz="2400" b="1" dirty="0" smtClean="0"/>
              <a:t> </a:t>
            </a:r>
            <a:r>
              <a:rPr lang="en-US" altLang="ja-JP" sz="2400" b="1" dirty="0" smtClean="0"/>
              <a:t>2</a:t>
            </a:r>
            <a:br>
              <a:rPr lang="en-US" altLang="ja-JP" sz="2400" b="1" dirty="0" smtClean="0"/>
            </a:br>
            <a:r>
              <a:rPr lang="en-US" altLang="ja-JP" sz="2400" b="1" dirty="0" smtClean="0"/>
              <a:t>sse01-07</a:t>
            </a:r>
            <a:r>
              <a:rPr lang="ja-JP" altLang="en-US" sz="2400" b="1" dirty="0" smtClean="0"/>
              <a:t> </a:t>
            </a:r>
            <a:r>
              <a:rPr lang="ja-JP" altLang="en-US" sz="2400" b="1" dirty="0"/>
              <a:t>植松</a:t>
            </a:r>
            <a:r>
              <a:rPr lang="ja-JP" altLang="en-US" sz="2400" b="1" dirty="0" smtClean="0"/>
              <a:t>篤史</a:t>
            </a: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en-US" altLang="ja-JP" sz="2400" b="1" dirty="0" smtClean="0"/>
              <a:t>sse01-09</a:t>
            </a:r>
            <a:r>
              <a:rPr lang="ja-JP" altLang="en-US" sz="2400" b="1" dirty="0" smtClean="0"/>
              <a:t> </a:t>
            </a:r>
            <a:r>
              <a:rPr lang="ja-JP" altLang="en-US" sz="2400" b="1" dirty="0"/>
              <a:t>池戸　</a:t>
            </a:r>
            <a:r>
              <a:rPr lang="ja-JP" altLang="en-US" sz="2400" b="1" dirty="0" smtClean="0"/>
              <a:t>帆</a:t>
            </a: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en-US" altLang="ja-JP" sz="2400" b="1" dirty="0" smtClean="0"/>
              <a:t>sse01-10</a:t>
            </a:r>
            <a:r>
              <a:rPr lang="ja-JP" altLang="en-US" sz="2400" b="1" dirty="0" smtClean="0"/>
              <a:t> 植松</a:t>
            </a:r>
            <a:r>
              <a:rPr lang="ja-JP" altLang="en-US" sz="2400" b="1" dirty="0"/>
              <a:t>祥吾</a:t>
            </a: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en-US" altLang="ja-JP" sz="2400" b="1" dirty="0" smtClean="0"/>
              <a:t>sse01-13</a:t>
            </a:r>
            <a:r>
              <a:rPr lang="ja-JP" altLang="en-US" sz="2400" b="1" dirty="0" smtClean="0"/>
              <a:t> 奥田高央</a:t>
            </a: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en-US" altLang="ja-JP" sz="2400" b="1" dirty="0" smtClean="0"/>
              <a:t>sse01-14 </a:t>
            </a:r>
            <a:r>
              <a:rPr lang="ja-JP" altLang="en-US" sz="2400" b="1" dirty="0" smtClean="0"/>
              <a:t>渋谷岳人</a:t>
            </a: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en-US" altLang="ja-JP" sz="2400" b="1" dirty="0" smtClean="0"/>
              <a:t>sse01-22</a:t>
            </a:r>
            <a:r>
              <a:rPr lang="ja-JP" altLang="en-US" sz="2400" b="1" dirty="0" smtClean="0"/>
              <a:t> 小林</a:t>
            </a:r>
            <a:r>
              <a:rPr lang="ja-JP" altLang="en-US" sz="2400" b="1" dirty="0"/>
              <a:t>弘</a:t>
            </a:r>
            <a:r>
              <a:rPr lang="ja-JP" altLang="en-US" sz="2400" b="1" dirty="0" smtClean="0"/>
              <a:t>典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29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08919"/>
            <a:ext cx="12204000" cy="1440000"/>
          </a:xfrm>
          <a:solidFill>
            <a:srgbClr val="00B050"/>
          </a:solidFill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6000" b="1" smtClean="0">
                <a:solidFill>
                  <a:schemeClr val="bg1"/>
                </a:solidFill>
              </a:rPr>
              <a:t>どうやって？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3074" name="Picture 2" descr="ã·ã§ã¼ãã¸ãã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0"/>
            <a:ext cx="68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4655840" y="2708920"/>
            <a:ext cx="6480000" cy="1440160"/>
          </a:xfrm>
          <a:prstGeom prst="wedgeRoundRectCallout">
            <a:avLst>
              <a:gd name="adj1" fmla="val -42506"/>
              <a:gd name="adj2" fmla="val -974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スマートエスイーに任せときな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816080" y="1316766"/>
            <a:ext cx="4464496" cy="2976330"/>
            <a:chOff x="6816080" y="1316766"/>
            <a:chExt cx="4464496" cy="2976330"/>
          </a:xfrm>
        </p:grpSpPr>
        <p:pic>
          <p:nvPicPr>
            <p:cNvPr id="7170" name="Picture 2" descr="https://s.blogcdn.com/www.engadget.com/media/2011/06/thrive-lea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080" y="1316766"/>
              <a:ext cx="4464496" cy="2976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正方形/長方形 17"/>
            <p:cNvSpPr/>
            <p:nvPr/>
          </p:nvSpPr>
          <p:spPr>
            <a:xfrm>
              <a:off x="7218038" y="1762916"/>
              <a:ext cx="3744416" cy="22322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b="1" dirty="0">
                  <a:solidFill>
                    <a:schemeClr val="tx1"/>
                  </a:solidFill>
                </a:rPr>
                <a:t>次</a:t>
              </a:r>
              <a:r>
                <a:rPr lang="ja-JP" altLang="en-US" sz="3600" b="1" dirty="0" smtClean="0">
                  <a:solidFill>
                    <a:schemeClr val="tx1"/>
                  </a:solidFill>
                </a:rPr>
                <a:t>の一杯</a:t>
              </a:r>
              <a:endParaRPr lang="en-US" altLang="ja-JP" sz="3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3600" b="1" dirty="0" smtClean="0">
                  <a:solidFill>
                    <a:schemeClr val="tx1"/>
                  </a:solidFill>
                </a:rPr>
                <a:t>いかがですか？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6454" y="1895221"/>
              <a:ext cx="3636000" cy="1974794"/>
            </a:xfrm>
            <a:prstGeom prst="rect">
              <a:avLst/>
            </a:prstGeom>
          </p:spPr>
        </p:pic>
        <p:sp>
          <p:nvSpPr>
            <p:cNvPr id="19" name="正方形/長方形 18"/>
            <p:cNvSpPr/>
            <p:nvPr/>
          </p:nvSpPr>
          <p:spPr>
            <a:xfrm>
              <a:off x="8493268" y="3789620"/>
              <a:ext cx="24272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ja-JP" sz="800" i="1" dirty="0" smtClean="0"/>
                <a:t>Source: </a:t>
              </a:r>
              <a:r>
                <a:rPr lang="en-US" altLang="ja-JP" sz="800" i="1" dirty="0"/>
                <a:t>http://krorma.com/magazine/beer_29/</a:t>
              </a:r>
              <a:endParaRPr lang="ja-JP" altLang="en-US" sz="800" i="1" dirty="0"/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1055440" y="4869320"/>
            <a:ext cx="10080840" cy="1440000"/>
            <a:chOff x="1055440" y="2708920"/>
            <a:chExt cx="10080840" cy="1440000"/>
          </a:xfrm>
        </p:grpSpPr>
        <p:sp>
          <p:nvSpPr>
            <p:cNvPr id="9" name="ホームベース 8"/>
            <p:cNvSpPr/>
            <p:nvPr/>
          </p:nvSpPr>
          <p:spPr>
            <a:xfrm>
              <a:off x="1055440" y="2708920"/>
              <a:ext cx="2520000" cy="1440000"/>
            </a:xfrm>
            <a:prstGeom prst="homePlat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センサー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山形 11"/>
            <p:cNvSpPr/>
            <p:nvPr/>
          </p:nvSpPr>
          <p:spPr>
            <a:xfrm>
              <a:off x="294565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データ</a:t>
              </a:r>
              <a:endParaRPr lang="en-US" altLang="ja-JP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取得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山形 13"/>
            <p:cNvSpPr/>
            <p:nvPr/>
          </p:nvSpPr>
          <p:spPr>
            <a:xfrm>
              <a:off x="672607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データ</a:t>
              </a:r>
              <a:endParaRPr lang="en-US" altLang="ja-JP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処理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83586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データ</a:t>
              </a:r>
              <a:endParaRPr lang="en-US" altLang="ja-JP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保持</a:t>
              </a:r>
              <a:r>
                <a:rPr lang="en-US" altLang="ja-JP" sz="2800" dirty="0" smtClean="0">
                  <a:solidFill>
                    <a:schemeClr val="tx1"/>
                  </a:solidFill>
                </a:rPr>
                <a:t>	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6" name="山形 15"/>
            <p:cNvSpPr/>
            <p:nvPr/>
          </p:nvSpPr>
          <p:spPr>
            <a:xfrm>
              <a:off x="861628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レコメンド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8" descr="https://frame-illust.com/fi/wp-content/uploads/2016/06/845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474884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/>
          <p:cNvCxnSpPr>
            <a:stCxn id="24" idx="2"/>
            <a:endCxn id="9" idx="0"/>
          </p:cNvCxnSpPr>
          <p:nvPr/>
        </p:nvCxnSpPr>
        <p:spPr>
          <a:xfrm>
            <a:off x="1703512" y="4211188"/>
            <a:ext cx="251928" cy="65813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170" idx="2"/>
            <a:endCxn id="16" idx="0"/>
          </p:cNvCxnSpPr>
          <p:nvPr/>
        </p:nvCxnSpPr>
        <p:spPr>
          <a:xfrm>
            <a:off x="9048328" y="4293096"/>
            <a:ext cx="467952" cy="57622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セルフオーダーシステム（卓上タブレット）でスマートにレコメンド！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70492" y="875413"/>
            <a:ext cx="2845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卓上タブレットへ表示</a:t>
            </a:r>
            <a:endParaRPr kumimoji="1" lang="en-US" altLang="ja-JP" sz="1600" dirty="0" smtClean="0"/>
          </a:p>
          <a:p>
            <a:pPr algn="ctr"/>
            <a:r>
              <a:rPr lang="ja-JP" altLang="en-US" sz="1600" dirty="0" smtClean="0"/>
              <a:t>（セルフオーダーシステム）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05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s://staticshop.o2.co.uk/product/images/iphone_se_16gb_rose_gold_header.png?cb=ca87b899b2ffa0499b9a577d0931ff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1103984"/>
            <a:ext cx="3189112" cy="31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1055440" y="4869320"/>
            <a:ext cx="10080840" cy="1440000"/>
            <a:chOff x="1055440" y="2708920"/>
            <a:chExt cx="10080840" cy="1440000"/>
          </a:xfrm>
        </p:grpSpPr>
        <p:sp>
          <p:nvSpPr>
            <p:cNvPr id="9" name="ホームベース 8"/>
            <p:cNvSpPr/>
            <p:nvPr/>
          </p:nvSpPr>
          <p:spPr>
            <a:xfrm>
              <a:off x="1055440" y="2708920"/>
              <a:ext cx="2520000" cy="1440000"/>
            </a:xfrm>
            <a:prstGeom prst="homePlat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センサー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山形 11"/>
            <p:cNvSpPr/>
            <p:nvPr/>
          </p:nvSpPr>
          <p:spPr>
            <a:xfrm>
              <a:off x="294565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データ</a:t>
              </a:r>
              <a:endParaRPr lang="en-US" altLang="ja-JP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取得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山形 13"/>
            <p:cNvSpPr/>
            <p:nvPr/>
          </p:nvSpPr>
          <p:spPr>
            <a:xfrm>
              <a:off x="672607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データ</a:t>
              </a:r>
              <a:endParaRPr lang="en-US" altLang="ja-JP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処理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83586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データ</a:t>
              </a:r>
              <a:endParaRPr lang="en-US" altLang="ja-JP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保持</a:t>
              </a:r>
              <a:r>
                <a:rPr lang="en-US" altLang="ja-JP" sz="2800" dirty="0" smtClean="0">
                  <a:solidFill>
                    <a:schemeClr val="tx1"/>
                  </a:solidFill>
                </a:rPr>
                <a:t>	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6" name="山形 15"/>
            <p:cNvSpPr/>
            <p:nvPr/>
          </p:nvSpPr>
          <p:spPr>
            <a:xfrm>
              <a:off x="861628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レコメンド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8" descr="https://frame-illust.com/fi/wp-content/uploads/2016/06/84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474884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/>
          <p:cNvCxnSpPr>
            <a:stCxn id="24" idx="2"/>
            <a:endCxn id="9" idx="0"/>
          </p:cNvCxnSpPr>
          <p:nvPr/>
        </p:nvCxnSpPr>
        <p:spPr>
          <a:xfrm>
            <a:off x="1703512" y="4211188"/>
            <a:ext cx="251928" cy="65813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170" idx="2"/>
            <a:endCxn id="16" idx="0"/>
          </p:cNvCxnSpPr>
          <p:nvPr/>
        </p:nvCxnSpPr>
        <p:spPr>
          <a:xfrm>
            <a:off x="9048328" y="4293096"/>
            <a:ext cx="467952" cy="57622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800" b="1" dirty="0" smtClean="0">
                <a:solidFill>
                  <a:schemeClr val="bg1"/>
                </a:solidFill>
              </a:rPr>
              <a:t>店員のハンディにスマートに通知！</a:t>
            </a:r>
            <a:endParaRPr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400256" y="1556792"/>
            <a:ext cx="1332000" cy="2304256"/>
          </a:xfrm>
          <a:prstGeom prst="rect">
            <a:avLst/>
          </a:prstGeom>
          <a:solidFill>
            <a:srgbClr val="7292C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00" y="1257672"/>
            <a:ext cx="4343400" cy="2819400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64" y="1626273"/>
            <a:ext cx="1224136" cy="794615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7896200" y="1257672"/>
            <a:ext cx="504056" cy="29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7896200" y="2420889"/>
            <a:ext cx="504056" cy="1656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752184" y="804454"/>
            <a:ext cx="258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店員のハンディへ通知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13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1055440" y="4869320"/>
            <a:ext cx="10080840" cy="1440000"/>
            <a:chOff x="1055440" y="2708920"/>
            <a:chExt cx="10080840" cy="1440000"/>
          </a:xfrm>
        </p:grpSpPr>
        <p:sp>
          <p:nvSpPr>
            <p:cNvPr id="9" name="ホームベース 8"/>
            <p:cNvSpPr/>
            <p:nvPr/>
          </p:nvSpPr>
          <p:spPr>
            <a:xfrm>
              <a:off x="1055440" y="2708920"/>
              <a:ext cx="2520000" cy="1440000"/>
            </a:xfrm>
            <a:prstGeom prst="homePlat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センサー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山形 11"/>
            <p:cNvSpPr/>
            <p:nvPr/>
          </p:nvSpPr>
          <p:spPr>
            <a:xfrm>
              <a:off x="294565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データ</a:t>
              </a:r>
              <a:endParaRPr lang="en-US" altLang="ja-JP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取得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山形 13"/>
            <p:cNvSpPr/>
            <p:nvPr/>
          </p:nvSpPr>
          <p:spPr>
            <a:xfrm>
              <a:off x="672607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データ</a:t>
              </a:r>
              <a:endParaRPr lang="en-US" altLang="ja-JP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処理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83586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データ</a:t>
              </a:r>
              <a:endParaRPr lang="en-US" altLang="ja-JP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保持</a:t>
              </a:r>
              <a:r>
                <a:rPr lang="en-US" altLang="ja-JP" sz="2800" dirty="0" smtClean="0">
                  <a:solidFill>
                    <a:schemeClr val="tx1"/>
                  </a:solidFill>
                </a:rPr>
                <a:t>	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6" name="山形 15"/>
            <p:cNvSpPr/>
            <p:nvPr/>
          </p:nvSpPr>
          <p:spPr>
            <a:xfrm>
              <a:off x="861628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レコメンド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2" name="Picture 4" descr="ã¦ã§ã¤ã¿ã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2133176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èããäº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00" y="2133176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角丸四角形吹き出し 18"/>
          <p:cNvSpPr/>
          <p:nvPr/>
        </p:nvSpPr>
        <p:spPr>
          <a:xfrm>
            <a:off x="3215680" y="2935728"/>
            <a:ext cx="3564000" cy="936000"/>
          </a:xfrm>
          <a:prstGeom prst="wedgeRoundRectCallout">
            <a:avLst>
              <a:gd name="adj1" fmla="val 95700"/>
              <a:gd name="adj2" fmla="val -306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ぬるいと思うんで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次お持ちしました！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4440560" y="1124744"/>
            <a:ext cx="6696000" cy="936000"/>
          </a:xfrm>
          <a:prstGeom prst="wedgeRoundRectCallout">
            <a:avLst>
              <a:gd name="adj1" fmla="val 35284"/>
              <a:gd name="adj2" fmla="val 794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（いやいや、頼んでないから、押し売りかよ）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（まいっか、もらっとくとか）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25" name="Picture 8" descr="https://frame-illust.com/fi/wp-content/uploads/2016/06/845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474884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線コネクタ 25"/>
          <p:cNvCxnSpPr>
            <a:stCxn id="25" idx="2"/>
            <a:endCxn id="9" idx="0"/>
          </p:cNvCxnSpPr>
          <p:nvPr/>
        </p:nvCxnSpPr>
        <p:spPr>
          <a:xfrm>
            <a:off x="1703512" y="4211188"/>
            <a:ext cx="251928" cy="65813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9048328" y="4293096"/>
            <a:ext cx="467952" cy="57622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店員呼ばなくて</a:t>
            </a:r>
            <a:r>
              <a:rPr lang="ja-JP" altLang="en-US" sz="2800" b="1" dirty="0" smtClean="0">
                <a:solidFill>
                  <a:schemeClr val="bg1"/>
                </a:solidFill>
              </a:rPr>
              <a:t>も良い感じのタイミングでオーダー</a:t>
            </a:r>
            <a:r>
              <a:rPr lang="ja-JP" altLang="en-US" sz="2800" b="1" dirty="0">
                <a:solidFill>
                  <a:schemeClr val="bg1"/>
                </a:solidFill>
              </a:rPr>
              <a:t>頂きに伺います！</a:t>
            </a:r>
          </a:p>
        </p:txBody>
      </p:sp>
    </p:spTree>
    <p:extLst>
      <p:ext uri="{BB962C8B-B14F-4D97-AF65-F5344CB8AC3E}">
        <p14:creationId xmlns:p14="http://schemas.microsoft.com/office/powerpoint/2010/main" val="60906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196" name="Picture 4" descr="ã«ã¼ããã¢ã®éã£ã±ãã 1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548680"/>
            <a:ext cx="612068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飲み過ぎ注意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9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ルーマニアの国境</a:t>
            </a:r>
            <a:r>
              <a:rPr lang="ja-JP" altLang="en-US" sz="2800" b="1" dirty="0" smtClean="0">
                <a:solidFill>
                  <a:schemeClr val="bg1"/>
                </a:solidFill>
              </a:rPr>
              <a:t>の街にあ</a:t>
            </a:r>
            <a:r>
              <a:rPr lang="ja-JP" altLang="en-US" sz="2800" b="1" dirty="0">
                <a:solidFill>
                  <a:schemeClr val="bg1"/>
                </a:solidFill>
              </a:rPr>
              <a:t>る</a:t>
            </a:r>
            <a:r>
              <a:rPr kumimoji="1" lang="ja-JP" altLang="en-US" sz="2800" b="1" dirty="0" smtClean="0">
                <a:solidFill>
                  <a:schemeClr val="bg1"/>
                </a:solidFill>
              </a:rPr>
              <a:t>酔っ払い注意の交通標識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923089"/>
            <a:ext cx="9360000" cy="5386231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415480" y="6309320"/>
            <a:ext cx="37561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i="1" dirty="0" smtClean="0"/>
              <a:t>Source: </a:t>
            </a:r>
            <a:r>
              <a:rPr lang="ja-JP" altLang="en-US" sz="1200" i="1" dirty="0" smtClean="0"/>
              <a:t>http</a:t>
            </a:r>
            <a:r>
              <a:rPr lang="ja-JP" altLang="en-US" sz="1200" i="1" dirty="0"/>
              <a:t>://labaq.com/archives/51412738.html</a:t>
            </a:r>
          </a:p>
        </p:txBody>
      </p:sp>
    </p:spTree>
    <p:extLst>
      <p:ext uri="{BB962C8B-B14F-4D97-AF65-F5344CB8AC3E}">
        <p14:creationId xmlns:p14="http://schemas.microsoft.com/office/powerpoint/2010/main" val="7202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08919"/>
            <a:ext cx="12204000" cy="1440000"/>
          </a:xfrm>
          <a:solidFill>
            <a:srgbClr val="00B050"/>
          </a:solidFill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6000" b="1" dirty="0" smtClean="0">
                <a:solidFill>
                  <a:schemeClr val="bg1"/>
                </a:solidFill>
              </a:rPr>
              <a:t>もうちょっと具体的に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3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1055440" y="1268760"/>
            <a:ext cx="2520000" cy="1440000"/>
          </a:xfrm>
          <a:prstGeom prst="homePlat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センサー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2945650" y="126876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取得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726070" y="126876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処理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4835860" y="126876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保持</a:t>
            </a:r>
            <a:r>
              <a:rPr lang="en-US" altLang="ja-JP" sz="2800" dirty="0" smtClean="0">
                <a:solidFill>
                  <a:schemeClr val="tx1"/>
                </a:solidFill>
              </a:rPr>
              <a:t>	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8616280" y="126876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レコメンド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34" y="3583987"/>
            <a:ext cx="909858" cy="9971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08" y="3482242"/>
            <a:ext cx="1527540" cy="1227718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3553024"/>
            <a:ext cx="1527540" cy="1227718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9284517" y="3284984"/>
            <a:ext cx="1996059" cy="1422153"/>
            <a:chOff x="8636446" y="3458999"/>
            <a:chExt cx="4464496" cy="2976330"/>
          </a:xfrm>
        </p:grpSpPr>
        <p:pic>
          <p:nvPicPr>
            <p:cNvPr id="19" name="Picture 2" descr="https://s.blogcdn.com/www.engadget.com/media/2011/06/thrive-lead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6446" y="3458999"/>
              <a:ext cx="4464496" cy="2976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正方形/長方形 19"/>
            <p:cNvSpPr/>
            <p:nvPr/>
          </p:nvSpPr>
          <p:spPr>
            <a:xfrm>
              <a:off x="9038404" y="3905149"/>
              <a:ext cx="3744416" cy="22322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b="1" dirty="0">
                  <a:solidFill>
                    <a:schemeClr val="tx1"/>
                  </a:solidFill>
                </a:rPr>
                <a:t>次</a:t>
              </a:r>
              <a:r>
                <a:rPr lang="ja-JP" altLang="en-US" sz="1200" b="1" dirty="0" smtClean="0">
                  <a:solidFill>
                    <a:schemeClr val="tx1"/>
                  </a:solidFill>
                </a:rPr>
                <a:t>の一杯</a:t>
              </a:r>
              <a:endParaRPr lang="en-US" altLang="ja-JP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200" b="1" dirty="0" smtClean="0">
                  <a:solidFill>
                    <a:schemeClr val="tx1"/>
                  </a:solidFill>
                </a:rPr>
                <a:t>いかがですか？</a:t>
              </a:r>
              <a:endParaRPr kumimoji="1" lang="ja-JP" altLang="en-US" sz="12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43354" y="3881154"/>
            <a:ext cx="414477" cy="414477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2231">
            <a:off x="8460709" y="3694006"/>
            <a:ext cx="414477" cy="414477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5232008" y="4922443"/>
            <a:ext cx="936000" cy="936063"/>
            <a:chOff x="8544272" y="4653176"/>
            <a:chExt cx="936000" cy="936063"/>
          </a:xfrm>
        </p:grpSpPr>
        <p:sp>
          <p:nvSpPr>
            <p:cNvPr id="22" name="フローチャート: 直接アクセス記憶 21"/>
            <p:cNvSpPr/>
            <p:nvPr/>
          </p:nvSpPr>
          <p:spPr>
            <a:xfrm rot="16200000">
              <a:off x="8832272" y="4941239"/>
              <a:ext cx="360000" cy="936000"/>
            </a:xfrm>
            <a:prstGeom prst="flowChartMagneticDrum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直接アクセス記憶 22"/>
            <p:cNvSpPr/>
            <p:nvPr/>
          </p:nvSpPr>
          <p:spPr>
            <a:xfrm rot="16200000">
              <a:off x="8832272" y="4653207"/>
              <a:ext cx="360000" cy="936000"/>
            </a:xfrm>
            <a:prstGeom prst="flowChartMagneticDrum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直接アクセス記憶 23"/>
            <p:cNvSpPr/>
            <p:nvPr/>
          </p:nvSpPr>
          <p:spPr>
            <a:xfrm rot="16200000">
              <a:off x="8832272" y="4365176"/>
              <a:ext cx="360000" cy="936000"/>
            </a:xfrm>
            <a:prstGeom prst="flowChartMagneticDrum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6" name="カギ線コネクタ 25"/>
          <p:cNvCxnSpPr>
            <a:stCxn id="5" idx="3"/>
            <a:endCxn id="23" idx="0"/>
          </p:cNvCxnSpPr>
          <p:nvPr/>
        </p:nvCxnSpPr>
        <p:spPr>
          <a:xfrm>
            <a:off x="4727848" y="4096101"/>
            <a:ext cx="504160" cy="1294373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23" idx="2"/>
            <a:endCxn id="18" idx="1"/>
          </p:cNvCxnSpPr>
          <p:nvPr/>
        </p:nvCxnSpPr>
        <p:spPr>
          <a:xfrm flipV="1">
            <a:off x="6168008" y="4166883"/>
            <a:ext cx="504056" cy="1223591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35360" y="4797152"/>
            <a:ext cx="3310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センサを意識させない形で実装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（ジョッキ埋め込み </a:t>
            </a:r>
            <a:r>
              <a:rPr lang="en-US" altLang="ja-JP" sz="1600" dirty="0"/>
              <a:t>or</a:t>
            </a:r>
            <a:r>
              <a:rPr lang="ja-JP" altLang="en-US" sz="1600" dirty="0"/>
              <a:t> 外付け</a:t>
            </a:r>
            <a:r>
              <a:rPr lang="ja-JP" altLang="en-US" sz="1600" dirty="0" smtClean="0"/>
              <a:t>）</a:t>
            </a:r>
            <a:endParaRPr kumimoji="1" lang="ja-JP" altLang="en-US" sz="1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794628" y="2844225"/>
            <a:ext cx="2845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卓上タブレットへ表示</a:t>
            </a:r>
            <a:endParaRPr kumimoji="1" lang="en-US" altLang="ja-JP" sz="1600" dirty="0" smtClean="0"/>
          </a:p>
          <a:p>
            <a:pPr algn="ctr"/>
            <a:r>
              <a:rPr lang="ja-JP" altLang="en-US" sz="1600" dirty="0" smtClean="0"/>
              <a:t>（セルフオーダーシステム）</a:t>
            </a:r>
            <a:endParaRPr kumimoji="1" lang="ja-JP" altLang="en-US" sz="1600" dirty="0"/>
          </a:p>
        </p:txBody>
      </p:sp>
      <p:pic>
        <p:nvPicPr>
          <p:cNvPr id="13314" name="Picture 2" descr="https://staticshop.o2.co.uk/product/images/iphone_se_16gb_rose_gold_header.png?cb=ca87b899b2ffa0499b9a577d0931ff3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4886301"/>
            <a:ext cx="1853828" cy="185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正方形/長方形 32"/>
          <p:cNvSpPr/>
          <p:nvPr/>
        </p:nvSpPr>
        <p:spPr>
          <a:xfrm>
            <a:off x="9246422" y="5121336"/>
            <a:ext cx="738010" cy="135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 dirty="0" smtClean="0">
                <a:solidFill>
                  <a:schemeClr val="tx1"/>
                </a:solidFill>
              </a:rPr>
              <a:t>〇番テーブル、ぬるくなってるんで注文伺いに行ってください！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056440" y="4958589"/>
            <a:ext cx="199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店員のハンディへ通知</a:t>
            </a:r>
            <a:endParaRPr kumimoji="1" lang="ja-JP" altLang="en-US" sz="1600" dirty="0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58338">
            <a:off x="8416134" y="4785018"/>
            <a:ext cx="414477" cy="414477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サービス化する時にはこうありたい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81854" y="6012577"/>
            <a:ext cx="1746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将来の需要予測</a:t>
            </a:r>
            <a:endParaRPr lang="en-US" altLang="ja-JP" sz="1600" dirty="0" smtClean="0"/>
          </a:p>
          <a:p>
            <a:r>
              <a:rPr kumimoji="1" lang="ja-JP" altLang="en-US" sz="1600" dirty="0"/>
              <a:t>パーソナライズ</a:t>
            </a:r>
          </a:p>
        </p:txBody>
      </p:sp>
    </p:spTree>
    <p:extLst>
      <p:ext uri="{BB962C8B-B14F-4D97-AF65-F5344CB8AC3E}">
        <p14:creationId xmlns:p14="http://schemas.microsoft.com/office/powerpoint/2010/main" val="34150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8" y="3526224"/>
            <a:ext cx="838200" cy="135255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1055440" y="1268760"/>
            <a:ext cx="2520000" cy="1440000"/>
          </a:xfrm>
          <a:prstGeom prst="homePlat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センサー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2945650" y="126876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取得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726070" y="126876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処理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4835860" y="126876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保持</a:t>
            </a:r>
            <a:r>
              <a:rPr lang="en-US" altLang="ja-JP" sz="2800" dirty="0" smtClean="0">
                <a:solidFill>
                  <a:schemeClr val="tx1"/>
                </a:solidFill>
              </a:rPr>
              <a:t>	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8616280" y="126876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レコメンド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3811813"/>
            <a:ext cx="1527540" cy="1227718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767408" y="5229200"/>
            <a:ext cx="262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防水加工された温度センサ</a:t>
            </a:r>
            <a:r>
              <a:rPr kumimoji="1" lang="en-US" altLang="ja-JP" sz="1600" dirty="0" smtClean="0"/>
              <a:t>DS18B20</a:t>
            </a:r>
            <a:r>
              <a:rPr kumimoji="1" lang="ja-JP" altLang="en-US" sz="1600" dirty="0" smtClean="0"/>
              <a:t>を使用</a:t>
            </a:r>
            <a:endParaRPr kumimoji="1" lang="ja-JP" altLang="en-US" sz="1600" dirty="0"/>
          </a:p>
        </p:txBody>
      </p:sp>
      <p:sp>
        <p:nvSpPr>
          <p:cNvPr id="2" name="右中かっこ 1"/>
          <p:cNvSpPr/>
          <p:nvPr/>
        </p:nvSpPr>
        <p:spPr>
          <a:xfrm rot="5400000">
            <a:off x="5589126" y="407481"/>
            <a:ext cx="432003" cy="5610944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67808" y="5229200"/>
            <a:ext cx="284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台の</a:t>
            </a:r>
            <a:r>
              <a:rPr kumimoji="1" lang="en-US" altLang="ja-JP" sz="1600" dirty="0" smtClean="0"/>
              <a:t>Raspberry pi</a:t>
            </a:r>
            <a:r>
              <a:rPr kumimoji="1" lang="ja-JP" altLang="en-US" sz="1600" dirty="0" smtClean="0"/>
              <a:t>上に実装</a:t>
            </a:r>
            <a:endParaRPr kumimoji="1" lang="ja-JP" altLang="en-US" sz="16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36" y="3694152"/>
            <a:ext cx="1950720" cy="1463040"/>
          </a:xfrm>
          <a:prstGeom prst="rect">
            <a:avLst/>
          </a:prstGeom>
        </p:spPr>
      </p:pic>
      <p:sp>
        <p:nvSpPr>
          <p:cNvPr id="36" name="右中かっこ 35"/>
          <p:cNvSpPr/>
          <p:nvPr/>
        </p:nvSpPr>
        <p:spPr>
          <a:xfrm rot="5400000">
            <a:off x="1739523" y="2312836"/>
            <a:ext cx="432001" cy="1800232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中かっこ 36"/>
          <p:cNvSpPr/>
          <p:nvPr/>
        </p:nvSpPr>
        <p:spPr>
          <a:xfrm rot="5400000">
            <a:off x="9678551" y="2042952"/>
            <a:ext cx="432001" cy="23400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251299" y="3833424"/>
            <a:ext cx="191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IFTTT</a:t>
            </a:r>
            <a:r>
              <a:rPr lang="ja-JP" altLang="en-US" sz="1600" dirty="0" smtClean="0"/>
              <a:t>経由で</a:t>
            </a:r>
            <a:endParaRPr lang="en-US" altLang="ja-JP" sz="1600" dirty="0" smtClean="0"/>
          </a:p>
          <a:p>
            <a:r>
              <a:rPr lang="en-US" altLang="ja-JP" sz="1600" dirty="0" smtClean="0"/>
              <a:t>iPad</a:t>
            </a:r>
            <a:r>
              <a:rPr lang="ja-JP" altLang="en-US" sz="1600" dirty="0" smtClean="0"/>
              <a:t>に</a:t>
            </a:r>
            <a:r>
              <a:rPr lang="en-US" altLang="ja-JP" sz="1600" dirty="0" smtClean="0"/>
              <a:t>LINE</a:t>
            </a:r>
            <a:r>
              <a:rPr lang="ja-JP" altLang="en-US" sz="1600" dirty="0" smtClean="0"/>
              <a:t>通知</a:t>
            </a:r>
            <a:endParaRPr kumimoji="1" lang="ja-JP" altLang="en-US" sz="1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800" b="1" dirty="0" smtClean="0">
                <a:solidFill>
                  <a:schemeClr val="bg1"/>
                </a:solidFill>
              </a:rPr>
              <a:t>デモでの実装</a:t>
            </a:r>
            <a:endParaRPr lang="ja-JP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7" name="直線コネクタ 6"/>
          <p:cNvCxnSpPr>
            <a:stCxn id="10" idx="3"/>
            <a:endCxn id="18" idx="1"/>
          </p:cNvCxnSpPr>
          <p:nvPr/>
        </p:nvCxnSpPr>
        <p:spPr>
          <a:xfrm>
            <a:off x="2999656" y="4425672"/>
            <a:ext cx="2016224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359856" y="4077072"/>
            <a:ext cx="14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有線接続</a:t>
            </a:r>
            <a:endParaRPr kumimoji="1" lang="ja-JP" altLang="en-US" sz="1600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0075">
            <a:off x="8341981" y="4313632"/>
            <a:ext cx="414477" cy="414477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7824352" y="3933056"/>
            <a:ext cx="14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 smtClean="0"/>
              <a:t>WiFi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13401" y="5970766"/>
            <a:ext cx="3838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/>
              <a:t>※</a:t>
            </a:r>
            <a:r>
              <a:rPr kumimoji="1" lang="ja-JP" altLang="en-US" sz="1600" b="1" dirty="0" smtClean="0"/>
              <a:t>ソフトウェアの実装は</a:t>
            </a:r>
            <a:r>
              <a:rPr kumimoji="1" lang="en-US" altLang="ja-JP" sz="1600" b="1" dirty="0" smtClean="0"/>
              <a:t>GitHub</a:t>
            </a:r>
            <a:r>
              <a:rPr kumimoji="1" lang="ja-JP" altLang="en-US" sz="1600" b="1" dirty="0" smtClean="0"/>
              <a:t>参照</a:t>
            </a:r>
            <a:endParaRPr kumimoji="1" lang="ja-JP" altLang="en-US" sz="16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272464" y="5154871"/>
            <a:ext cx="1913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PC</a:t>
            </a:r>
            <a:r>
              <a:rPr kumimoji="1" lang="ja-JP" altLang="en-US" sz="1600" dirty="0" smtClean="0"/>
              <a:t>画面</a:t>
            </a:r>
            <a:r>
              <a:rPr lang="ja-JP" altLang="en-US" sz="1600" dirty="0"/>
              <a:t>上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>We</a:t>
            </a:r>
            <a:r>
              <a:rPr lang="ja-JP" altLang="en-US" sz="1600" dirty="0" err="1" smtClean="0"/>
              <a:t>ｂ</a:t>
            </a:r>
            <a:r>
              <a:rPr lang="ja-JP" altLang="en-US" sz="1600" dirty="0" smtClean="0"/>
              <a:t>ブラウザにお勧め表示（半手動）</a:t>
            </a:r>
            <a:endParaRPr kumimoji="1" lang="ja-JP" altLang="en-US" sz="16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8914" y="4950545"/>
            <a:ext cx="17335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680" y="2708920"/>
            <a:ext cx="12204000" cy="1440000"/>
          </a:xfr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6000" b="1" dirty="0" smtClean="0">
                <a:solidFill>
                  <a:schemeClr val="bg1"/>
                </a:solidFill>
              </a:rPr>
              <a:t>ヒヤコイ</a:t>
            </a:r>
            <a:endParaRPr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-24680" y="1844824"/>
            <a:ext cx="12204000" cy="864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ja-JP" sz="3200" b="1" dirty="0" smtClean="0"/>
              <a:t>『</a:t>
            </a:r>
            <a:r>
              <a:rPr lang="ja-JP" altLang="en-US" sz="3200" b="1" dirty="0" smtClean="0"/>
              <a:t>次の一杯いかがですか？</a:t>
            </a:r>
            <a:r>
              <a:rPr lang="en-US" altLang="ja-JP" sz="3200" b="1" dirty="0" smtClean="0"/>
              <a:t>』</a:t>
            </a:r>
            <a:r>
              <a:rPr lang="ja-JP" altLang="en-US" sz="3200" b="1" dirty="0" smtClean="0"/>
              <a:t>自動レコメンド＆通知システム</a:t>
            </a:r>
            <a:endParaRPr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883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800" b="1" dirty="0" smtClean="0">
                <a:solidFill>
                  <a:schemeClr val="bg1"/>
                </a:solidFill>
              </a:rPr>
              <a:t>デモ</a:t>
            </a:r>
            <a:endParaRPr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696292"/>
            <a:ext cx="5842620" cy="5842620"/>
          </a:xfrm>
          <a:prstGeom prst="rect">
            <a:avLst/>
          </a:prstGeom>
        </p:spPr>
      </p:pic>
      <p:sp>
        <p:nvSpPr>
          <p:cNvPr id="29" name="角丸四角形吹き出し 28"/>
          <p:cNvSpPr/>
          <p:nvPr/>
        </p:nvSpPr>
        <p:spPr>
          <a:xfrm>
            <a:off x="1056128" y="2708920"/>
            <a:ext cx="6192000" cy="1440160"/>
          </a:xfrm>
          <a:prstGeom prst="wedgeRoundRectCallout">
            <a:avLst>
              <a:gd name="adj1" fmla="val 57256"/>
              <a:gd name="adj2" fmla="val -861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デモをお楽しみください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800" b="1" dirty="0" smtClean="0">
                <a:solidFill>
                  <a:schemeClr val="bg1"/>
                </a:solidFill>
              </a:rPr>
              <a:t>利用技術とツール</a:t>
            </a:r>
            <a:endParaRPr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5360" y="836712"/>
            <a:ext cx="115212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デモ</a:t>
            </a:r>
            <a:endParaRPr lang="en-US" altLang="ja-JP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温度センサ</a:t>
            </a:r>
            <a:r>
              <a:rPr lang="en-US" altLang="ja-JP" sz="2400" dirty="0" smtClean="0"/>
              <a:t>		DS18B20</a:t>
            </a:r>
            <a:endParaRPr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センサの実装方法</a:t>
            </a:r>
            <a:r>
              <a:rPr lang="en-US" altLang="ja-JP" sz="2400" dirty="0"/>
              <a:t>	</a:t>
            </a:r>
            <a:r>
              <a:rPr lang="ja-JP" altLang="en-US" sz="2400" dirty="0" smtClean="0"/>
              <a:t>防水（液体温度を直接計測）</a:t>
            </a:r>
            <a:endParaRPr lang="en-US" altLang="ja-JP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センサ</a:t>
            </a:r>
            <a:r>
              <a:rPr lang="ja-JP" altLang="en-US" sz="2400" dirty="0"/>
              <a:t>との通信</a:t>
            </a:r>
            <a:r>
              <a:rPr lang="ja-JP" altLang="en-US" sz="2400" dirty="0" smtClean="0"/>
              <a:t>方式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有線</a:t>
            </a:r>
            <a:endParaRPr lang="ja-JP" alt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コンピュータボード</a:t>
            </a:r>
            <a:r>
              <a:rPr lang="en-US" altLang="ja-JP" sz="2400" dirty="0" smtClean="0"/>
              <a:t>	Raspberry </a:t>
            </a:r>
            <a:r>
              <a:rPr lang="en-US" altLang="ja-JP" sz="2400" dirty="0"/>
              <a:t>pi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データ</a:t>
            </a:r>
            <a:r>
              <a:rPr lang="ja-JP" altLang="en-US" sz="2400" dirty="0" smtClean="0"/>
              <a:t>取得</a:t>
            </a:r>
            <a:r>
              <a:rPr lang="en-US" altLang="ja-JP" sz="2400" dirty="0"/>
              <a:t>	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温度</a:t>
            </a:r>
            <a:endParaRPr lang="ja-JP" alt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データ保持</a:t>
            </a:r>
            <a:r>
              <a:rPr lang="en-US" altLang="ja-JP" sz="2400" dirty="0"/>
              <a:t>	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タイムスタンプ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センサ</a:t>
            </a:r>
            <a:r>
              <a:rPr lang="en-US" altLang="ja-JP" sz="2400" dirty="0"/>
              <a:t>ID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温度</a:t>
            </a:r>
            <a:endParaRPr lang="en-US" altLang="ja-JP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データ判定</a:t>
            </a:r>
            <a:r>
              <a:rPr lang="en-US" altLang="ja-JP" sz="2400" dirty="0"/>
              <a:t>	</a:t>
            </a:r>
            <a:r>
              <a:rPr lang="en-US" altLang="ja-JP" sz="2400" dirty="0" smtClean="0"/>
              <a:t>	Python</a:t>
            </a:r>
            <a:r>
              <a:rPr lang="ja-JP" altLang="en-US" sz="2400" dirty="0"/>
              <a:t>スクリプト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通知</a:t>
            </a:r>
            <a:r>
              <a:rPr lang="en-US" altLang="ja-JP" sz="2400" dirty="0"/>
              <a:t>	</a:t>
            </a:r>
            <a:r>
              <a:rPr lang="en-US" altLang="ja-JP" sz="2400" dirty="0" smtClean="0"/>
              <a:t>		HTTP(WEB)</a:t>
            </a:r>
            <a:r>
              <a:rPr lang="en-US" altLang="ja-JP" sz="2400" dirty="0"/>
              <a:t> , </a:t>
            </a:r>
            <a:r>
              <a:rPr lang="en-US" altLang="ja-JP" sz="2400" dirty="0" smtClean="0"/>
              <a:t>Line </a:t>
            </a:r>
            <a:r>
              <a:rPr lang="en-US" altLang="ja-JP" sz="2400" dirty="0"/>
              <a:t>Notify(IFTTT</a:t>
            </a:r>
            <a:r>
              <a:rPr lang="ja-JP" altLang="en-US" sz="2400" dirty="0"/>
              <a:t>経由</a:t>
            </a:r>
            <a:r>
              <a:rPr lang="en-US" altLang="ja-JP" sz="2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通知</a:t>
            </a:r>
            <a:r>
              <a:rPr lang="ja-JP" altLang="en-US" sz="2400" dirty="0"/>
              <a:t>先</a:t>
            </a:r>
            <a:r>
              <a:rPr lang="ja-JP" altLang="en-US" sz="2400" dirty="0" smtClean="0"/>
              <a:t>との通信方式</a:t>
            </a:r>
            <a:r>
              <a:rPr lang="en-US" altLang="ja-JP" sz="2400" dirty="0" smtClean="0"/>
              <a:t>	</a:t>
            </a:r>
            <a:r>
              <a:rPr lang="en-US" altLang="ja-JP" sz="2400" dirty="0" err="1" smtClean="0"/>
              <a:t>WiFi</a:t>
            </a:r>
            <a:endParaRPr lang="en-US" altLang="ja-JP" sz="2400" dirty="0"/>
          </a:p>
          <a:p>
            <a:endParaRPr kumimoji="1" lang="en-US" altLang="ja-JP" sz="2400" dirty="0" smtClean="0"/>
          </a:p>
          <a:p>
            <a:r>
              <a:rPr kumimoji="1" lang="ja-JP" altLang="en-US" sz="2400" b="1" dirty="0" smtClean="0"/>
              <a:t>サービス化するとき使いたい</a:t>
            </a:r>
            <a:endParaRPr kumimoji="1" lang="en-US" altLang="ja-JP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センサ</a:t>
            </a:r>
            <a:r>
              <a:rPr lang="ja-JP" altLang="en-US" sz="2400" dirty="0" smtClean="0"/>
              <a:t>の実装方法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ジョッキ埋め込み </a:t>
            </a:r>
            <a:r>
              <a:rPr lang="en-US" altLang="ja-JP" sz="2400" dirty="0" smtClean="0"/>
              <a:t>or</a:t>
            </a:r>
            <a:r>
              <a:rPr lang="ja-JP" altLang="en-US" sz="2400" dirty="0" smtClean="0"/>
              <a:t> 外付け（ジョッキ温度を計測）</a:t>
            </a:r>
            <a:endParaRPr lang="en-US" altLang="ja-JP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通信方式</a:t>
            </a:r>
            <a:r>
              <a:rPr lang="en-US" altLang="ja-JP" sz="2400" dirty="0"/>
              <a:t>	</a:t>
            </a:r>
            <a:r>
              <a:rPr lang="en-US" altLang="ja-JP" sz="2400" dirty="0" smtClean="0"/>
              <a:t>	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データベース</a:t>
            </a:r>
            <a:r>
              <a:rPr kumimoji="1" lang="en-US" altLang="ja-JP" sz="2400" dirty="0" smtClean="0"/>
              <a:t>		SQLite V3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33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08919"/>
            <a:ext cx="12204000" cy="1440000"/>
          </a:xfrm>
          <a:solidFill>
            <a:srgbClr val="00B050"/>
          </a:solidFill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6000" b="1" dirty="0" smtClean="0">
                <a:solidFill>
                  <a:schemeClr val="bg1"/>
                </a:solidFill>
              </a:rPr>
              <a:t>ふりかえ</a:t>
            </a:r>
            <a:r>
              <a:rPr lang="ja-JP" altLang="en-US" sz="6000" b="1" dirty="0">
                <a:solidFill>
                  <a:schemeClr val="bg1"/>
                </a:solidFill>
              </a:rPr>
              <a:t>り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2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bg1"/>
                </a:solidFill>
              </a:rPr>
              <a:t>KPT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96154"/>
              </p:ext>
            </p:extLst>
          </p:nvPr>
        </p:nvGraphicFramePr>
        <p:xfrm>
          <a:off x="335360" y="765320"/>
          <a:ext cx="11521280" cy="55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827279643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3040536920"/>
                    </a:ext>
                  </a:extLst>
                </a:gridCol>
              </a:tblGrid>
              <a:tr h="2772000"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Keep</a:t>
                      </a:r>
                    </a:p>
                    <a:p>
                      <a:r>
                        <a:rPr kumimoji="1" lang="ja-JP" altLang="en-US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うまくいったこと</a:t>
                      </a:r>
                      <a:endParaRPr kumimoji="1" lang="en-US" altLang="ja-JP" sz="14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14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</a:rPr>
                        <a:t>なんだかんだ</a:t>
                      </a:r>
                      <a:r>
                        <a:rPr kumimoji="1" lang="ja-JP" altLang="en-US" sz="1600" b="1" dirty="0" err="1" smtClean="0">
                          <a:solidFill>
                            <a:schemeClr val="tx1"/>
                          </a:solidFill>
                        </a:rPr>
                        <a:t>で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</a:rPr>
                        <a:t>議論や作業がのってくると面白い。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</a:rPr>
                        <a:t>楽しくやる。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『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</a:rPr>
                        <a:t>いいね！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en-US" altLang="ja-JP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Try</a:t>
                      </a:r>
                    </a:p>
                    <a:p>
                      <a:r>
                        <a:rPr kumimoji="1" lang="en-US" altLang="ja-JP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Keep</a:t>
                      </a:r>
                      <a:r>
                        <a:rPr kumimoji="1" lang="ja-JP" altLang="en-US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をもっとよくする</a:t>
                      </a:r>
                      <a:r>
                        <a:rPr kumimoji="1" lang="en-US" altLang="ja-JP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Try</a:t>
                      </a:r>
                      <a:r>
                        <a:rPr kumimoji="1" lang="ja-JP" altLang="en-US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を検討</a:t>
                      </a:r>
                      <a:endParaRPr kumimoji="1" lang="en-US" altLang="ja-JP" sz="14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14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</a:rPr>
                        <a:t>（平日日中に動きにくい社会人の場合）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</a:rPr>
                        <a:t>平日買い物に行けないので物品調達は序盤にパワーをかけてやってしまう。（ひとまず一通り買っとく？）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</a:rPr>
                        <a:t>全員がリモートで作業することを前提にタスク分解。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</a:rPr>
                        <a:t>以外に簡単なコミュニケーション手段を持つ。（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LINE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</a:rPr>
                        <a:t>や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Slack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</a:rPr>
                        <a:t>？追い回されてる感じでつらいかも？）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kumimoji="1" lang="en-US" altLang="ja-JP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046513"/>
                  </a:ext>
                </a:extLst>
              </a:tr>
              <a:tr h="2772000"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Problem</a:t>
                      </a:r>
                    </a:p>
                    <a:p>
                      <a:r>
                        <a:rPr kumimoji="1" lang="en-US" altLang="ja-JP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Try</a:t>
                      </a:r>
                      <a:r>
                        <a:rPr kumimoji="1" lang="ja-JP" altLang="en-US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のない</a:t>
                      </a:r>
                      <a:r>
                        <a:rPr kumimoji="1" lang="en-US" altLang="ja-JP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Problem</a:t>
                      </a:r>
                      <a:r>
                        <a:rPr kumimoji="1" lang="ja-JP" altLang="en-US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をさける</a:t>
                      </a:r>
                      <a:endParaRPr kumimoji="1" lang="en-US" altLang="ja-JP" sz="14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14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</a:rPr>
                        <a:t>（色々あるが何かと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Try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</a:rPr>
                        <a:t>はした気がする）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</a:rPr>
                        <a:t>デバイス保持者しか実施できないことが多い。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</a:rPr>
                        <a:t>利用方法。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</a:rPr>
                        <a:t>集まって何かやるのはできなかった。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</a:rPr>
                        <a:t>課題とか重なってるタイミングだとつらい。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06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7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bg1"/>
                </a:solidFill>
              </a:rPr>
              <a:t>KPT</a:t>
            </a:r>
            <a:r>
              <a:rPr kumimoji="1" lang="ja-JP" altLang="en-US" sz="2800" b="1" dirty="0" smtClean="0">
                <a:solidFill>
                  <a:schemeClr val="bg1"/>
                </a:solidFill>
              </a:rPr>
              <a:t>（講義時の付箋書き出し結果まとめ）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12579"/>
              </p:ext>
            </p:extLst>
          </p:nvPr>
        </p:nvGraphicFramePr>
        <p:xfrm>
          <a:off x="335360" y="765320"/>
          <a:ext cx="11521280" cy="55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827279643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3040536920"/>
                    </a:ext>
                  </a:extLst>
                </a:gridCol>
              </a:tblGrid>
              <a:tr h="2232000"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Keep</a:t>
                      </a:r>
                      <a:endParaRPr kumimoji="1" lang="en-US" altLang="ja-JP" sz="14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相互称賛（いいね！）</a:t>
                      </a:r>
                      <a:endParaRPr kumimoji="1" lang="en-US" altLang="ja-JP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スモールスタートで短期間で実施できた</a:t>
                      </a:r>
                      <a:endParaRPr kumimoji="1" lang="en-US" altLang="ja-JP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既存サービスを上手に組み合わせて構築できた</a:t>
                      </a:r>
                      <a:endParaRPr kumimoji="1" lang="en-US" altLang="ja-JP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プロトタイプによるプロダクトのイメージ作り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一連の流れをプロトタイプとしてデモできた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IFTTT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等の新しい知識の吸収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の活用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ピクトグラム（発表資料の素材）は、わかりやすかった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Try</a:t>
                      </a:r>
                    </a:p>
                    <a:p>
                      <a:endParaRPr kumimoji="1" lang="en-US" altLang="ja-JP" sz="8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利用シーンを想定し適したセンサを選択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はんだ付けしたセンサで新機能模索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ラズパイ＆ボードの扱いに慣れる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アーキテクチャ設計からの検討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Web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サーバを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Cloud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で活用してみんなが利用できるようにすると開発が進むと思う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以外のコミュニケーション手段（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LINE</a:t>
                      </a:r>
                      <a:r>
                        <a:rPr kumimoji="1" lang="ja-JP" altLang="en-US" sz="1400" b="0" dirty="0" err="1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Slack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等）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ビジネス（収益）の観点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高級路線・ワインなどに活用する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対象ユーザーの絞り込み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タスク分解はリモートで分業作業することを前提に考える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安い物品（センサ）は取り合えず買って試してみる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046513"/>
                  </a:ext>
                </a:extLst>
              </a:tr>
              <a:tr h="3312000"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Problem</a:t>
                      </a:r>
                    </a:p>
                    <a:p>
                      <a:endParaRPr kumimoji="1" lang="en-US" altLang="ja-JP" sz="8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センサ選択に時間を要す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センサ調達に時間がかかる（買い物・配送受け取り時間の確保）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全体構成がセンサに左右される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アナログ・センサの校正が出来なかった（計測器がなかった）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〇〇センサは□□に使える、のようなセンサの使い方をそもそも知らない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H/W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の選択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操作（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CUI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実装タスクはできる人に偏ってしまう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分解したタスクが分業でリモート作業だと進めにくかった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ビジネスの価値を明確にすること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意思決定・合意形成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作業時間の確保（業務、課題調整）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060872"/>
                  </a:ext>
                </a:extLst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10848528" y="44624"/>
            <a:ext cx="1296144" cy="432048"/>
          </a:xfrm>
          <a:prstGeom prst="round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UPDATE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3458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4944560" y="2708920"/>
            <a:ext cx="6192000" cy="1440160"/>
          </a:xfrm>
          <a:prstGeom prst="wedgeRoundRectCallout">
            <a:avLst>
              <a:gd name="adj1" fmla="val -42506"/>
              <a:gd name="adj2" fmla="val -974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ありがとう、スマートエスイー！！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2056" name="Picture 8" descr="æ°´åè£çµ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0"/>
            <a:ext cx="68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08919"/>
            <a:ext cx="12204000" cy="1440000"/>
          </a:xfrm>
          <a:solidFill>
            <a:srgbClr val="00B050"/>
          </a:solidFill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6000" b="1" dirty="0" smtClean="0">
                <a:solidFill>
                  <a:schemeClr val="bg1"/>
                </a:solidFill>
              </a:rPr>
              <a:t>Appendix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4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sp>
        <p:nvSpPr>
          <p:cNvPr id="9" name="ホームベース 8"/>
          <p:cNvSpPr/>
          <p:nvPr/>
        </p:nvSpPr>
        <p:spPr>
          <a:xfrm>
            <a:off x="1055440" y="1268920"/>
            <a:ext cx="2520000" cy="1440000"/>
          </a:xfrm>
          <a:prstGeom prst="homePlat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センサー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2945650" y="126892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取得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726070" y="126892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処理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4835860" y="126892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保持</a:t>
            </a:r>
            <a:r>
              <a:rPr lang="en-US" altLang="ja-JP" sz="2800" dirty="0" smtClean="0">
                <a:solidFill>
                  <a:schemeClr val="tx1"/>
                </a:solidFill>
              </a:rPr>
              <a:t>	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8616280" y="126892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レコメンド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55440" y="3140968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サービス化する時の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イメージ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55440" y="4869160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デモ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575440" y="3140968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/>
                </a:solidFill>
              </a:rPr>
              <a:t>ジョッキの温度を計測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/>
                </a:solidFill>
              </a:rPr>
              <a:t>ジョッキにセンサ埋め込み </a:t>
            </a:r>
            <a:r>
              <a:rPr kumimoji="1" lang="en-US" altLang="ja-JP" dirty="0" smtClean="0">
                <a:solidFill>
                  <a:schemeClr val="tx1"/>
                </a:solidFill>
              </a:rPr>
              <a:t>or</a:t>
            </a:r>
            <a:r>
              <a:rPr kumimoji="1" lang="ja-JP" altLang="en-US" dirty="0" smtClean="0">
                <a:solidFill>
                  <a:schemeClr val="tx1"/>
                </a:solidFill>
              </a:rPr>
              <a:t> 外付け（着脱式，コースター型，等）でセンサを意識させない形状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575720" y="4869160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/>
                </a:solidFill>
              </a:rPr>
              <a:t>確実にデータが取れそうなセンサを選択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ビールの温度を直接図る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/>
                </a:solidFill>
              </a:rPr>
              <a:t>デモの時は教室にビール持ち込むのはどうかと思うので水を使う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800" b="1" dirty="0" smtClean="0">
                <a:solidFill>
                  <a:schemeClr val="bg1"/>
                </a:solidFill>
              </a:rPr>
              <a:t>サービス化時のイメージ　</a:t>
            </a:r>
            <a:r>
              <a:rPr lang="en-US" altLang="ja-JP" sz="2800" b="1" dirty="0" smtClean="0">
                <a:solidFill>
                  <a:schemeClr val="bg1"/>
                </a:solidFill>
              </a:rPr>
              <a:t>vs.</a:t>
            </a:r>
            <a:r>
              <a:rPr lang="ja-JP" altLang="en-US" sz="2800" b="1" dirty="0" smtClean="0">
                <a:solidFill>
                  <a:schemeClr val="bg1"/>
                </a:solidFill>
              </a:rPr>
              <a:t>　デモ実装</a:t>
            </a:r>
            <a:endParaRPr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9" name="ホームベース 8"/>
          <p:cNvSpPr/>
          <p:nvPr/>
        </p:nvSpPr>
        <p:spPr>
          <a:xfrm>
            <a:off x="1055440" y="1268920"/>
            <a:ext cx="2520000" cy="144000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センサー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2945650" y="126892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取得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726070" y="126892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処理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4835860" y="126892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保持</a:t>
            </a:r>
            <a:r>
              <a:rPr lang="en-US" altLang="ja-JP" sz="2800" dirty="0" smtClean="0">
                <a:solidFill>
                  <a:schemeClr val="tx1"/>
                </a:solidFill>
              </a:rPr>
              <a:t>	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8616280" y="126892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レコメンド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55440" y="3140968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サービス化する時の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イメージ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440" y="4869160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デモ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575440" y="3140968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/>
                </a:solidFill>
              </a:rPr>
              <a:t>センサに通信モジュールを接続して無線で</a:t>
            </a:r>
            <a:r>
              <a:rPr kumimoji="1" lang="en-US" altLang="ja-JP" dirty="0" smtClean="0">
                <a:solidFill>
                  <a:schemeClr val="tx1"/>
                </a:solidFill>
              </a:rPr>
              <a:t>Raspberry pi</a:t>
            </a:r>
            <a:r>
              <a:rPr kumimoji="1" lang="ja-JP" altLang="en-US" dirty="0" smtClean="0">
                <a:solidFill>
                  <a:schemeClr val="tx1"/>
                </a:solidFill>
              </a:rPr>
              <a:t>等へ送信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/>
                </a:solidFill>
              </a:rPr>
              <a:t>取得するデータは温度情報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575720" y="4869160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有線接続で</a:t>
            </a:r>
            <a:r>
              <a:rPr lang="en-US" altLang="ja-JP" dirty="0" smtClean="0">
                <a:solidFill>
                  <a:schemeClr val="tx1"/>
                </a:solidFill>
              </a:rPr>
              <a:t>Raspberry pi</a:t>
            </a:r>
            <a:r>
              <a:rPr lang="ja-JP" altLang="en-US" dirty="0" smtClean="0">
                <a:solidFill>
                  <a:schemeClr val="tx1"/>
                </a:solidFill>
              </a:rPr>
              <a:t>でデータ取得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取得するデータ</a:t>
            </a:r>
            <a:r>
              <a:rPr lang="ja-JP" altLang="en-US" dirty="0" smtClean="0">
                <a:solidFill>
                  <a:schemeClr val="tx1"/>
                </a:solidFill>
              </a:rPr>
              <a:t>は温度情報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800" b="1" dirty="0" smtClean="0">
                <a:solidFill>
                  <a:schemeClr val="bg1"/>
                </a:solidFill>
              </a:rPr>
              <a:t>サービス化時のイメージ　</a:t>
            </a:r>
            <a:r>
              <a:rPr lang="en-US" altLang="ja-JP" sz="2800" b="1" dirty="0" smtClean="0">
                <a:solidFill>
                  <a:schemeClr val="bg1"/>
                </a:solidFill>
              </a:rPr>
              <a:t>vs.</a:t>
            </a:r>
            <a:r>
              <a:rPr lang="ja-JP" altLang="en-US" sz="2800" b="1" dirty="0" smtClean="0">
                <a:solidFill>
                  <a:schemeClr val="bg1"/>
                </a:solidFill>
              </a:rPr>
              <a:t>　デモ実装</a:t>
            </a:r>
            <a:endParaRPr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1055440" y="1268920"/>
            <a:ext cx="2520000" cy="144000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センサー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2945650" y="126892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取得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726070" y="126892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処理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4835860" y="126892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保持</a:t>
            </a:r>
            <a:r>
              <a:rPr lang="en-US" altLang="ja-JP" sz="2800" dirty="0" smtClean="0">
                <a:solidFill>
                  <a:schemeClr val="tx1"/>
                </a:solidFill>
              </a:rPr>
              <a:t>	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8616280" y="126892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レコメンド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55440" y="3140968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サービス化する時の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イメージ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440" y="4869160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デモ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575440" y="3140968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タイムスタンプ、センサー</a:t>
            </a:r>
            <a:r>
              <a:rPr lang="en-US" altLang="ja-JP" dirty="0" smtClean="0">
                <a:solidFill>
                  <a:schemeClr val="tx1"/>
                </a:solidFill>
              </a:rPr>
              <a:t>ID</a:t>
            </a:r>
            <a:r>
              <a:rPr lang="ja-JP" altLang="en-US" dirty="0" err="1" smtClean="0">
                <a:solidFill>
                  <a:schemeClr val="tx1"/>
                </a:solidFill>
              </a:rPr>
              <a:t>、</a:t>
            </a:r>
            <a:r>
              <a:rPr lang="ja-JP" altLang="en-US" dirty="0" smtClean="0">
                <a:solidFill>
                  <a:schemeClr val="tx1"/>
                </a:solidFill>
              </a:rPr>
              <a:t>温度情報を保持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溜めたデータを分析することで以下のように</a:t>
            </a:r>
            <a:r>
              <a:rPr lang="ja-JP" altLang="en-US" dirty="0">
                <a:solidFill>
                  <a:schemeClr val="tx1"/>
                </a:solidFill>
              </a:rPr>
              <a:t>活用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気象情報等と絡めた需要予測（欠品防止）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会員カード等のユーザーデータ</a:t>
            </a:r>
            <a:r>
              <a:rPr lang="ja-JP" altLang="en-US" dirty="0">
                <a:solidFill>
                  <a:schemeClr val="tx1"/>
                </a:solidFill>
              </a:rPr>
              <a:t>と紐付けた</a:t>
            </a:r>
            <a:r>
              <a:rPr lang="ja-JP" altLang="en-US" dirty="0" smtClean="0">
                <a:solidFill>
                  <a:schemeClr val="tx1"/>
                </a:solidFill>
              </a:rPr>
              <a:t>パーソナライズ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575720" y="4869160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タイムスタンプ、センサー</a:t>
            </a:r>
            <a:r>
              <a:rPr lang="en-US" altLang="ja-JP" dirty="0">
                <a:solidFill>
                  <a:schemeClr val="tx1"/>
                </a:solidFill>
              </a:rPr>
              <a:t>ID</a:t>
            </a:r>
            <a:r>
              <a:rPr lang="ja-JP" altLang="en-US" dirty="0" err="1">
                <a:solidFill>
                  <a:schemeClr val="tx1"/>
                </a:solidFill>
              </a:rPr>
              <a:t>、</a:t>
            </a:r>
            <a:r>
              <a:rPr lang="ja-JP" altLang="en-US" dirty="0">
                <a:solidFill>
                  <a:schemeClr val="tx1"/>
                </a:solidFill>
              </a:rPr>
              <a:t>温度情報を</a:t>
            </a:r>
            <a:r>
              <a:rPr lang="en-US" altLang="ja-JP" dirty="0" smtClean="0">
                <a:solidFill>
                  <a:schemeClr val="tx1"/>
                </a:solidFill>
              </a:rPr>
              <a:t>CSV</a:t>
            </a:r>
            <a:r>
              <a:rPr lang="ja-JP" altLang="en-US" dirty="0" smtClean="0">
                <a:solidFill>
                  <a:schemeClr val="tx1"/>
                </a:solidFill>
              </a:rPr>
              <a:t>ファイルへ出力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800" b="1" dirty="0" smtClean="0">
                <a:solidFill>
                  <a:schemeClr val="bg1"/>
                </a:solidFill>
              </a:rPr>
              <a:t>サービス化時のイメージ　</a:t>
            </a:r>
            <a:r>
              <a:rPr lang="en-US" altLang="ja-JP" sz="2800" b="1" dirty="0" smtClean="0">
                <a:solidFill>
                  <a:schemeClr val="bg1"/>
                </a:solidFill>
              </a:rPr>
              <a:t>vs.</a:t>
            </a:r>
            <a:r>
              <a:rPr lang="ja-JP" altLang="en-US" sz="2800" b="1" dirty="0" smtClean="0">
                <a:solidFill>
                  <a:schemeClr val="bg1"/>
                </a:solidFill>
              </a:rPr>
              <a:t>　デモ実装</a:t>
            </a:r>
            <a:endParaRPr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9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08919"/>
            <a:ext cx="12204000" cy="1440000"/>
          </a:xfr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6000" b="1" dirty="0">
                <a:solidFill>
                  <a:schemeClr val="bg1"/>
                </a:solidFill>
              </a:rPr>
              <a:t>実現したいこと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0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1055440" y="1268920"/>
            <a:ext cx="2520000" cy="144000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センサー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2945650" y="126892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取得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726070" y="126892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処理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4835860" y="126892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保持</a:t>
            </a:r>
            <a:r>
              <a:rPr lang="en-US" altLang="ja-JP" sz="2800" dirty="0" smtClean="0">
                <a:solidFill>
                  <a:schemeClr val="tx1"/>
                </a:solidFill>
              </a:rPr>
              <a:t>	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8616280" y="126892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レコメンド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55440" y="3140968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サービス化する時の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イメージ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440" y="4869160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デモ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575440" y="3140968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温度が閾値を超えたらレコメンドフラグを出力する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575720" y="4869160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温度が閾値を超えたらレコメンドフラグを出力する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800" b="1" dirty="0" smtClean="0">
                <a:solidFill>
                  <a:schemeClr val="bg1"/>
                </a:solidFill>
              </a:rPr>
              <a:t>サービス化時のイメージ　</a:t>
            </a:r>
            <a:r>
              <a:rPr lang="en-US" altLang="ja-JP" sz="2800" b="1" dirty="0" smtClean="0">
                <a:solidFill>
                  <a:schemeClr val="bg1"/>
                </a:solidFill>
              </a:rPr>
              <a:t>vs.</a:t>
            </a:r>
            <a:r>
              <a:rPr lang="ja-JP" altLang="en-US" sz="2800" b="1" dirty="0" smtClean="0">
                <a:solidFill>
                  <a:schemeClr val="bg1"/>
                </a:solidFill>
              </a:rPr>
              <a:t>　デモ実装</a:t>
            </a:r>
            <a:endParaRPr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1055440" y="1268920"/>
            <a:ext cx="2520000" cy="144000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センサー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2945650" y="126892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取得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726070" y="126892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処理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4835860" y="126892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保持</a:t>
            </a:r>
            <a:r>
              <a:rPr lang="en-US" altLang="ja-JP" sz="2800" dirty="0" smtClean="0">
                <a:solidFill>
                  <a:schemeClr val="tx1"/>
                </a:solidFill>
              </a:rPr>
              <a:t>	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8616280" y="126892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レコメンド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55440" y="3140968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サービス化する時の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イメージ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440" y="4869160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デモ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575440" y="3140968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レコメンド</a:t>
            </a:r>
            <a:r>
              <a:rPr lang="ja-JP" altLang="en-US" dirty="0">
                <a:solidFill>
                  <a:schemeClr val="tx1"/>
                </a:solidFill>
              </a:rPr>
              <a:t>方法</a:t>
            </a:r>
            <a:r>
              <a:rPr lang="ja-JP" altLang="en-US" dirty="0" smtClean="0">
                <a:solidFill>
                  <a:schemeClr val="tx1"/>
                </a:solidFill>
              </a:rPr>
              <a:t>は，①卓上タブレットへの自動表示（お客さんへ直接提示してセルフで注文してもらう），②店員へ通知して席にオーダー伺いに行く（店員のハンディターミナルへ</a:t>
            </a:r>
            <a:r>
              <a:rPr lang="en-US" altLang="ja-JP" dirty="0" smtClean="0">
                <a:solidFill>
                  <a:schemeClr val="tx1"/>
                </a:solidFill>
              </a:rPr>
              <a:t>LINE</a:t>
            </a:r>
            <a:r>
              <a:rPr lang="ja-JP" altLang="en-US" dirty="0" smtClean="0">
                <a:solidFill>
                  <a:schemeClr val="tx1"/>
                </a:solidFill>
              </a:rPr>
              <a:t>通知，等）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575720" y="4869160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店員のハンディ相当の</a:t>
            </a:r>
            <a:r>
              <a:rPr lang="en-US" altLang="ja-JP" dirty="0" smtClean="0">
                <a:solidFill>
                  <a:schemeClr val="tx1"/>
                </a:solidFill>
              </a:rPr>
              <a:t>iPad</a:t>
            </a:r>
            <a:r>
              <a:rPr lang="ja-JP" altLang="en-US" dirty="0">
                <a:solidFill>
                  <a:schemeClr val="tx1"/>
                </a:solidFill>
              </a:rPr>
              <a:t>へ</a:t>
            </a:r>
            <a:r>
              <a:rPr lang="en-US" altLang="ja-JP" dirty="0" smtClean="0">
                <a:solidFill>
                  <a:schemeClr val="tx1"/>
                </a:solidFill>
              </a:rPr>
              <a:t>LINE</a:t>
            </a:r>
            <a:r>
              <a:rPr lang="ja-JP" altLang="en-US" dirty="0" smtClean="0">
                <a:solidFill>
                  <a:schemeClr val="tx1"/>
                </a:solidFill>
              </a:rPr>
              <a:t>へ、ジョッキがぬるくなっていることを通知する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800" b="1" dirty="0" smtClean="0">
                <a:solidFill>
                  <a:schemeClr val="bg1"/>
                </a:solidFill>
              </a:rPr>
              <a:t>サービス化時のイメージ　</a:t>
            </a:r>
            <a:r>
              <a:rPr lang="en-US" altLang="ja-JP" sz="2800" b="1" dirty="0" smtClean="0">
                <a:solidFill>
                  <a:schemeClr val="bg1"/>
                </a:solidFill>
              </a:rPr>
              <a:t>vs.</a:t>
            </a:r>
            <a:r>
              <a:rPr lang="ja-JP" altLang="en-US" sz="2800" b="1" dirty="0" smtClean="0">
                <a:solidFill>
                  <a:schemeClr val="bg1"/>
                </a:solidFill>
              </a:rPr>
              <a:t>　デモ実装</a:t>
            </a:r>
            <a:endParaRPr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32</a:t>
            </a:fld>
            <a:endParaRPr kumimoji="1" lang="ja-JP" altLang="en-US"/>
          </a:p>
        </p:txBody>
      </p:sp>
      <p:pic>
        <p:nvPicPr>
          <p:cNvPr id="1026" name="Picture 2" descr="ãã¤ã¬ã«ãã©ãäº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44" y="548680"/>
            <a:ext cx="6120000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飲み過ぎ注意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4" name="Picture 2" descr="ãªãã¼ã¿ã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3465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æãç·ã®ãã¯ãã°ã©ã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4" y="198884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4511824" y="4869320"/>
            <a:ext cx="7344816" cy="1440000"/>
          </a:xfrm>
          <a:prstGeom prst="wedgeRoundRectCallout">
            <a:avLst>
              <a:gd name="adj1" fmla="val -62952"/>
              <a:gd name="adj2" fmla="val -1419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err="1" smtClean="0">
                <a:solidFill>
                  <a:schemeClr val="tx1"/>
                </a:solidFill>
              </a:rPr>
              <a:t>んな</a:t>
            </a:r>
            <a:r>
              <a:rPr lang="ja-JP" altLang="en-US" sz="2800" dirty="0" smtClean="0">
                <a:solidFill>
                  <a:schemeClr val="tx1"/>
                </a:solidFill>
              </a:rPr>
              <a:t>わけねーだろ</a:t>
            </a:r>
            <a:r>
              <a:rPr lang="el-GR" altLang="ja-JP" sz="2800" dirty="0" smtClean="0">
                <a:solidFill>
                  <a:schemeClr val="tx1"/>
                </a:solidFill>
              </a:rPr>
              <a:t>(</a:t>
            </a:r>
            <a:r>
              <a:rPr lang="ja-JP" altLang="el-GR" sz="2800" dirty="0">
                <a:solidFill>
                  <a:schemeClr val="tx1"/>
                </a:solidFill>
              </a:rPr>
              <a:t>｀</a:t>
            </a:r>
            <a:r>
              <a:rPr lang="el-GR" altLang="ja-JP" sz="2800" dirty="0">
                <a:solidFill>
                  <a:schemeClr val="tx1"/>
                </a:solidFill>
              </a:rPr>
              <a:t>ε</a:t>
            </a:r>
            <a:r>
              <a:rPr lang="el-GR" altLang="ja-JP" sz="2800" dirty="0" smtClean="0">
                <a:solidFill>
                  <a:schemeClr val="tx1"/>
                </a:solidFill>
              </a:rPr>
              <a:t>´)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ぬるくなったら</a:t>
            </a:r>
            <a:r>
              <a:rPr kumimoji="1" lang="ja-JP" altLang="en-US" sz="2800" dirty="0" err="1" smtClean="0">
                <a:solidFill>
                  <a:schemeClr val="tx1"/>
                </a:solidFill>
              </a:rPr>
              <a:t>冷たいの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持って来てくれ！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055440" y="548680"/>
            <a:ext cx="6336000" cy="1440160"/>
          </a:xfrm>
          <a:prstGeom prst="wedgeRoundRectCallout">
            <a:avLst>
              <a:gd name="adj1" fmla="val 67094"/>
              <a:gd name="adj2" fmla="val 279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ぬるいビールは好きですか？</a:t>
            </a:r>
          </a:p>
        </p:txBody>
      </p:sp>
    </p:spTree>
    <p:extLst>
      <p:ext uri="{BB962C8B-B14F-4D97-AF65-F5344CB8AC3E}">
        <p14:creationId xmlns:p14="http://schemas.microsoft.com/office/powerpoint/2010/main" val="173106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4" name="Picture 2" descr="ãªãã¼ã¿ã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3465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æãç·ã®ãã¯ãã°ã©ã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4" y="198884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吹き出し 5"/>
          <p:cNvSpPr/>
          <p:nvPr/>
        </p:nvSpPr>
        <p:spPr>
          <a:xfrm>
            <a:off x="1055440" y="548680"/>
            <a:ext cx="6336000" cy="1440160"/>
          </a:xfrm>
          <a:prstGeom prst="wedgeRoundRectCallout">
            <a:avLst>
              <a:gd name="adj1" fmla="val 67094"/>
              <a:gd name="adj2" fmla="val 279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でもぬるそうだからって勝手に追加オーダーにしたらダメです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よね？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4511824" y="4869320"/>
            <a:ext cx="7344816" cy="1440000"/>
          </a:xfrm>
          <a:prstGeom prst="wedgeRoundRectCallout">
            <a:avLst>
              <a:gd name="adj1" fmla="val -62952"/>
              <a:gd name="adj2" fmla="val -1419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当たり前だろ</a:t>
            </a:r>
            <a:r>
              <a:rPr lang="el-GR" altLang="ja-JP" sz="2800" dirty="0">
                <a:solidFill>
                  <a:schemeClr val="tx1"/>
                </a:solidFill>
              </a:rPr>
              <a:t>(</a:t>
            </a:r>
            <a:r>
              <a:rPr lang="ja-JP" altLang="el-GR" sz="2800" dirty="0">
                <a:solidFill>
                  <a:schemeClr val="tx1"/>
                </a:solidFill>
              </a:rPr>
              <a:t>｀</a:t>
            </a:r>
            <a:r>
              <a:rPr lang="el-GR" altLang="ja-JP" sz="2800" dirty="0">
                <a:solidFill>
                  <a:schemeClr val="tx1"/>
                </a:solidFill>
              </a:rPr>
              <a:t>ε´)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一回聞けよ！</a:t>
            </a:r>
            <a:r>
              <a:rPr lang="ja-JP" altLang="en-US" sz="2800" dirty="0" smtClean="0">
                <a:solidFill>
                  <a:schemeClr val="tx1"/>
                </a:solidFill>
              </a:rPr>
              <a:t>オーダー</a:t>
            </a:r>
            <a:r>
              <a:rPr lang="ja-JP" altLang="en-US" sz="2800" dirty="0" err="1" smtClean="0">
                <a:solidFill>
                  <a:schemeClr val="tx1"/>
                </a:solidFill>
              </a:rPr>
              <a:t>っすっ</a:t>
            </a:r>
            <a:r>
              <a:rPr lang="ja-JP" altLang="en-US" sz="2800" dirty="0">
                <a:solidFill>
                  <a:schemeClr val="tx1"/>
                </a:solidFill>
              </a:rPr>
              <a:t>から！！</a:t>
            </a:r>
          </a:p>
        </p:txBody>
      </p:sp>
    </p:spTree>
    <p:extLst>
      <p:ext uri="{BB962C8B-B14F-4D97-AF65-F5344CB8AC3E}">
        <p14:creationId xmlns:p14="http://schemas.microsoft.com/office/powerpoint/2010/main" val="20254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frame-illust.com/fi/wp-content/uploads/2016/06/84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76" y="45376"/>
            <a:ext cx="6768000" cy="6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844824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6600" b="1" dirty="0" smtClean="0">
                <a:solidFill>
                  <a:srgbClr val="00B050"/>
                </a:solidFill>
              </a:rPr>
              <a:t>まあ、とにかく</a:t>
            </a:r>
            <a:r>
              <a:rPr lang="ja-JP" altLang="en-US" sz="6600" b="1" dirty="0" err="1" smtClean="0">
                <a:solidFill>
                  <a:srgbClr val="00B050"/>
                </a:solidFill>
              </a:rPr>
              <a:t>、、、</a:t>
            </a:r>
            <a:endParaRPr lang="en-US" altLang="ja-JP" sz="6600" b="1" dirty="0" smtClean="0">
              <a:solidFill>
                <a:srgbClr val="00B05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6600" b="1" dirty="0" smtClean="0">
                <a:solidFill>
                  <a:srgbClr val="00B050"/>
                </a:solidFill>
              </a:rPr>
              <a:t>冷たいビールが飲みたい！！！</a:t>
            </a:r>
            <a:endParaRPr lang="en-US" altLang="ja-JP" sz="66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アイデア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1025227"/>
            <a:ext cx="35337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リーン</a:t>
            </a:r>
            <a:r>
              <a:rPr lang="ja-JP" altLang="en-US" sz="2800" b="1" dirty="0">
                <a:solidFill>
                  <a:schemeClr val="bg1"/>
                </a:solidFill>
              </a:rPr>
              <a:t>キャンバス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48827"/>
              </p:ext>
            </p:extLst>
          </p:nvPr>
        </p:nvGraphicFramePr>
        <p:xfrm>
          <a:off x="335360" y="765320"/>
          <a:ext cx="11521280" cy="55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8652186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91462691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3079152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24441915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45068613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008664718"/>
                    </a:ext>
                  </a:extLst>
                </a:gridCol>
              </a:tblGrid>
              <a:tr h="1848000">
                <a:tc rowSpan="2"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なぜお客さ様は喜んでくれる？</a:t>
                      </a:r>
                      <a:endParaRPr kumimoji="1" lang="en-US" altLang="ja-JP" sz="900" b="1" dirty="0" smtClean="0"/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9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課題</a:t>
                      </a:r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いつでもキンキンに冷えたジョッキでビールが飲みたい</a:t>
                      </a:r>
                      <a:endParaRPr kumimoji="1" lang="en-US" altLang="ja-JP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9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既存代替品</a:t>
                      </a:r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店員さんを呼んでジョッキを交換してもらう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具体的に何を提供する？</a:t>
                      </a:r>
                      <a:endParaRPr kumimoji="1" lang="en-US" altLang="ja-JP" sz="900" b="1" dirty="0" smtClean="0"/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9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ソリューション</a:t>
                      </a:r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ジョッキに</a:t>
                      </a:r>
                      <a:r>
                        <a:rPr kumimoji="1" lang="en-US" altLang="ja-JP" sz="1400" b="1" dirty="0" err="1" smtClean="0">
                          <a:solidFill>
                            <a:schemeClr val="tx1"/>
                          </a:solidFill>
                        </a:rPr>
                        <a:t>IoT</a:t>
                      </a: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センサーをつける</a:t>
                      </a:r>
                      <a:endParaRPr kumimoji="1" lang="en-US" altLang="ja-JP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温度が上がったジョッキを知らせる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なぜお客様は我々から買いたくなる？</a:t>
                      </a:r>
                      <a:endParaRPr kumimoji="1" lang="en-US" altLang="ja-JP" sz="900" b="1" dirty="0" smtClean="0"/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9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独自の価値提案</a:t>
                      </a:r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程良いタイミングでジョッキを交換できる</a:t>
                      </a:r>
                      <a:endParaRPr kumimoji="1" lang="en-US" altLang="ja-JP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少ない店員でも良いサービスを提供できる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なぜ我々は喜ばせることができる？</a:t>
                      </a:r>
                      <a:endParaRPr kumimoji="1" lang="en-US" altLang="ja-JP" sz="900" b="1" dirty="0" smtClean="0"/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9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圧倒的な優位性</a:t>
                      </a:r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ホテルのサービスを飲食店で提供できる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誰に喜んでほしい？</a:t>
                      </a:r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9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顧客セグメント</a:t>
                      </a:r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居酒屋さんのお客</a:t>
                      </a:r>
                      <a:endParaRPr kumimoji="1" lang="en-US" altLang="ja-JP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忙しい店員さん</a:t>
                      </a:r>
                      <a:endParaRPr kumimoji="1" lang="en-US" altLang="ja-JP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9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アーリーアダプター</a:t>
                      </a:r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ja-JP" altLang="en-US" sz="9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747480"/>
                  </a:ext>
                </a:extLst>
              </a:tr>
              <a:tr h="1848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喜んだことをどうやって知る？</a:t>
                      </a:r>
                      <a:endParaRPr kumimoji="1" lang="en-US" altLang="ja-JP" sz="900" b="1" dirty="0" smtClean="0"/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9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主要指標</a:t>
                      </a:r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お客の再来店数</a:t>
                      </a:r>
                      <a:endParaRPr kumimoji="1" lang="en-US" altLang="ja-JP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顧客のアンケート</a:t>
                      </a:r>
                      <a:endParaRPr kumimoji="1" lang="en-US" altLang="ja-JP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店員のアンケート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どうやってコミュニケーションする？</a:t>
                      </a:r>
                      <a:endParaRPr kumimoji="1" lang="en-US" altLang="ja-JP" sz="900" b="1" dirty="0" smtClean="0"/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9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チャネル</a:t>
                      </a:r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温度センサーと無線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577341"/>
                  </a:ext>
                </a:extLst>
              </a:tr>
              <a:tr h="1848000">
                <a:tc gridSpan="3"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コストはどれくらいかかる？</a:t>
                      </a:r>
                      <a:endParaRPr kumimoji="1" lang="en-US" altLang="ja-JP" sz="900" b="1" dirty="0" smtClean="0"/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9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コスト構造</a:t>
                      </a:r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センサー</a:t>
                      </a:r>
                      <a:endParaRPr kumimoji="1" lang="en-US" altLang="ja-JP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システム構築とシステム利用料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結果として我々には何がもたらされる？</a:t>
                      </a:r>
                      <a:endParaRPr kumimoji="1" lang="en-US" altLang="ja-JP" sz="900" b="1" dirty="0" smtClean="0"/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9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収入の流れ</a:t>
                      </a:r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kumimoji="1" lang="en-US" altLang="ja-JP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システムの導入時収入</a:t>
                      </a:r>
                      <a:endParaRPr kumimoji="1" lang="en-US" altLang="ja-JP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システム利用料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73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5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466584" y="6356350"/>
            <a:ext cx="2743200" cy="365125"/>
          </a:xfrm>
        </p:spPr>
        <p:txBody>
          <a:bodyPr/>
          <a:lstStyle/>
          <a:p>
            <a:fld id="{69F448C7-01E2-3747-B1D0-7A432AFDB6CE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23320" y="-27384"/>
            <a:ext cx="12240000" cy="576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ユーザーストーリマッピング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184232" y="1916832"/>
            <a:ext cx="2448000" cy="64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ビールが</a:t>
            </a:r>
            <a:r>
              <a:rPr lang="ja-JP" altLang="en-US" sz="1600" dirty="0" smtClean="0">
                <a:solidFill>
                  <a:schemeClr val="tx1"/>
                </a:solidFill>
              </a:rPr>
              <a:t>ぬるいことを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認識する（温度検知）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184232" y="4293096"/>
            <a:ext cx="2448000" cy="64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ビールが</a:t>
            </a:r>
            <a:r>
              <a:rPr lang="ja-JP" altLang="en-US" sz="1600" dirty="0" smtClean="0">
                <a:solidFill>
                  <a:schemeClr val="tx1"/>
                </a:solidFill>
              </a:rPr>
              <a:t>減ったことを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認識する（減少検知）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184232" y="2636984"/>
            <a:ext cx="2448000" cy="64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タブレットで</a:t>
            </a:r>
            <a:r>
              <a:rPr lang="ja-JP" altLang="en-US" sz="1600" dirty="0" smtClean="0">
                <a:solidFill>
                  <a:schemeClr val="tx1"/>
                </a:solidFill>
              </a:rPr>
              <a:t>レコメンド通知され、オーダーする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184232" y="3357064"/>
            <a:ext cx="2448000" cy="64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冷えたジョッキを持ってきてもらえる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35632" y="1772816"/>
            <a:ext cx="11521008" cy="0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335632" y="4149080"/>
            <a:ext cx="11521008" cy="0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295800" y="289675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B050"/>
                </a:solidFill>
              </a:rPr>
              <a:t>MVP</a:t>
            </a:r>
            <a:r>
              <a:rPr lang="en-US" altLang="ja-JP" b="1" dirty="0" smtClean="0">
                <a:solidFill>
                  <a:srgbClr val="00B050"/>
                </a:solidFill>
              </a:rPr>
              <a:t>: Minimal Viable Product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51384" y="980800"/>
            <a:ext cx="2448000" cy="648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とりあえずビール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095667" y="980800"/>
            <a:ext cx="2448000" cy="648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ビールを受け取る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639950" y="980800"/>
            <a:ext cx="2448000" cy="648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飲む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184232" y="980800"/>
            <a:ext cx="2448000" cy="648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ビールを頼む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（追加）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560496" y="1916832"/>
            <a:ext cx="86400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US</a:t>
            </a:r>
            <a:r>
              <a:rPr kumimoji="1" lang="ja-JP" altLang="en-US" sz="16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#1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0560496" y="2636984"/>
            <a:ext cx="86400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smtClean="0">
                <a:solidFill>
                  <a:schemeClr val="tx1"/>
                </a:solidFill>
              </a:rPr>
              <a:t>US</a:t>
            </a:r>
            <a:r>
              <a:rPr kumimoji="1" lang="ja-JP" altLang="en-US" sz="16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#3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560496" y="4293096"/>
            <a:ext cx="86400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US</a:t>
            </a:r>
            <a:r>
              <a:rPr kumimoji="1" lang="ja-JP" altLang="en-US" sz="16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#2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0560496" y="3357064"/>
            <a:ext cx="86400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US</a:t>
            </a:r>
            <a:r>
              <a:rPr kumimoji="1" lang="ja-JP" altLang="en-US" sz="16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#4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8184232" y="5013248"/>
            <a:ext cx="2448000" cy="64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需要予測ができる</a:t>
            </a:r>
            <a:endParaRPr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0560496" y="5013248"/>
            <a:ext cx="86400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US</a:t>
            </a:r>
            <a:r>
              <a:rPr kumimoji="1" lang="ja-JP" altLang="en-US" sz="16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#5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184232" y="5733256"/>
            <a:ext cx="2448000" cy="64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パーソナライズできる</a:t>
            </a:r>
            <a:endParaRPr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0632504" y="5733256"/>
            <a:ext cx="86400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US</a:t>
            </a:r>
            <a:r>
              <a:rPr kumimoji="1" lang="ja-JP" altLang="en-US" sz="16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#6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左中かっこ 16"/>
          <p:cNvSpPr/>
          <p:nvPr/>
        </p:nvSpPr>
        <p:spPr>
          <a:xfrm>
            <a:off x="7752184" y="5013248"/>
            <a:ext cx="335766" cy="1368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51984" y="55079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制作過程で追加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58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14317</TotalTime>
  <Words>1420</Words>
  <Application>Microsoft Office PowerPoint</Application>
  <PresentationFormat>ワイド画面</PresentationFormat>
  <Paragraphs>381</Paragraphs>
  <Slides>32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7" baseType="lpstr">
      <vt:lpstr>游ゴシック</vt:lpstr>
      <vt:lpstr>游ゴシック Light</vt:lpstr>
      <vt:lpstr>Arial</vt:lpstr>
      <vt:lpstr>Wingdings</vt:lpstr>
      <vt:lpstr>Office テーマ</vt:lpstr>
      <vt:lpstr>スマートIoTシステム開発実習   2018/9/29   Group 2 sse01-07 植松篤史 sse01-09 池戸　帆 sse01-10 植松祥吾 sse01-13 奥田高央 sse01-14 渋谷岳人 sse01-22 小林弘典</vt:lpstr>
      <vt:lpstr>ヒヤコイ</vt:lpstr>
      <vt:lpstr>実現したいこと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どうやって？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もうちょっと具体的に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ふりかえり</vt:lpstr>
      <vt:lpstr>PowerPoint プレゼンテーション</vt:lpstr>
      <vt:lpstr>PowerPoint プレゼンテーション</vt:lpstr>
      <vt:lpstr>PowerPoint プレゼンテーション</vt:lpstr>
      <vt:lpstr>Appendix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TeiKenji</dc:creator>
  <cp:lastModifiedBy>WASEDA</cp:lastModifiedBy>
  <cp:revision>187</cp:revision>
  <dcterms:created xsi:type="dcterms:W3CDTF">2018-07-04T02:02:37Z</dcterms:created>
  <dcterms:modified xsi:type="dcterms:W3CDTF">2018-09-30T02:08:47Z</dcterms:modified>
</cp:coreProperties>
</file>