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57" r:id="rId4"/>
    <p:sldId id="258" r:id="rId5"/>
    <p:sldId id="264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75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1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7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2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49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10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30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38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01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1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454B96A-5F35-574A-A751-ACD175E133BD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2018/9/29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F60A6E3-D552-DB42-A58B-428B98F5A508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4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6651" y="1178710"/>
            <a:ext cx="7766936" cy="1646302"/>
          </a:xfrm>
        </p:spPr>
        <p:txBody>
          <a:bodyPr/>
          <a:lstStyle/>
          <a:p>
            <a:pPr algn="ctr"/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顔色モニター</a:t>
            </a: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感情衛星「ひまわり」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19439" y="2912754"/>
            <a:ext cx="2437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グループ３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ja-JP" dirty="0" smtClean="0"/>
              <a:t>•</a:t>
            </a:r>
            <a:r>
              <a:rPr lang="ja-JP" altLang="ja-JP" dirty="0"/>
              <a:t>大西昌樹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八十岡恒人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矢頭岳人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安野光晴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萩原健太郎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•島田光</a:t>
            </a:r>
            <a:endParaRPr lang="ja-JP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5" y="250020"/>
            <a:ext cx="363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K1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スマート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システム開発実習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4653" y="352830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20" y="727362"/>
            <a:ext cx="1887220" cy="17969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37" y="5120254"/>
            <a:ext cx="1738766" cy="173876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77" y="5031821"/>
            <a:ext cx="1772112" cy="16069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84" y="274011"/>
            <a:ext cx="1503680" cy="152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15" y="5120254"/>
            <a:ext cx="2610723" cy="15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706" y="36438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開発サービスのコンセプト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0782" y="454330"/>
            <a:ext cx="1189121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スマート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では、ソリューション開発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の手法～デバイスレイヤ～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NW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レイヤ～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ビッグデータ解析まで、総合的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に学んできました。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今回開発では、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①奥様の</a:t>
            </a:r>
            <a:r>
              <a:rPr kumimoji="1" lang="ja-JP" altLang="en-US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バイタルデータ（心拍）を取得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②クラウドに蓄積した</a:t>
            </a:r>
            <a:r>
              <a:rPr kumimoji="1" lang="ja-JP" altLang="en-US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バイタルデータから、奥様の感情状態を解析し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③</a:t>
            </a:r>
            <a:r>
              <a:rPr kumimoji="1" lang="en-US" altLang="ja-JP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、ご主人の動きを</a:t>
            </a:r>
            <a:r>
              <a:rPr kumimoji="1" lang="ja-JP" altLang="en-US" sz="2000" b="1" u="sng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リコメンドする</a:t>
            </a:r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ソリューションを試作開発を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しました。</a:t>
            </a:r>
            <a:endParaRPr kumimoji="1" lang="en-US" altLang="ja-JP" sz="2000" dirty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404474" y="3246436"/>
            <a:ext cx="3048209" cy="2171832"/>
            <a:chOff x="562880" y="2919094"/>
            <a:chExt cx="8788973" cy="3644696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9324" y="5483476"/>
              <a:ext cx="856034" cy="925559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9915" y="5750482"/>
              <a:ext cx="969505" cy="526905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4151" y="5650882"/>
              <a:ext cx="773089" cy="716396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1205" y="5750481"/>
              <a:ext cx="1103200" cy="71514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5151" y="5541446"/>
              <a:ext cx="1052178" cy="935269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29545" y="5614663"/>
              <a:ext cx="822308" cy="78624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6537" y="5595352"/>
              <a:ext cx="889617" cy="910968"/>
            </a:xfrm>
            <a:prstGeom prst="rect">
              <a:avLst/>
            </a:prstGeom>
          </p:spPr>
        </p:pic>
        <p:sp>
          <p:nvSpPr>
            <p:cNvPr id="34" name="テキスト ボックス 33"/>
            <p:cNvSpPr txBox="1"/>
            <p:nvPr/>
          </p:nvSpPr>
          <p:spPr>
            <a:xfrm>
              <a:off x="562880" y="5595352"/>
              <a:ext cx="2801844" cy="96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デバイスの</a:t>
              </a:r>
              <a:endPara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センサ</a:t>
              </a:r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ーから</a:t>
              </a:r>
              <a:endPara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取得したデータ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円柱 35"/>
            <p:cNvSpPr/>
            <p:nvPr/>
          </p:nvSpPr>
          <p:spPr>
            <a:xfrm>
              <a:off x="4379364" y="2919094"/>
              <a:ext cx="1845578" cy="12992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</a:t>
              </a:r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</a:p>
            <a:p>
              <a:pPr algn="ctr"/>
              <a:r>
                <a:rPr kumimoji="1" lang="ja-JP" altLang="en-US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ビッグデータ・</a:t>
              </a:r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  <a:endPara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雲 36"/>
            <p:cNvSpPr/>
            <p:nvPr/>
          </p:nvSpPr>
          <p:spPr>
            <a:xfrm>
              <a:off x="2459915" y="4556804"/>
              <a:ext cx="5794090" cy="67895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セルラー、</a:t>
              </a:r>
              <a:r>
                <a:rPr kumimoji="1"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LPWA</a:t>
              </a:r>
              <a:r>
                <a:rPr kumimoji="1" lang="ja-JP" altLang="en-US" sz="105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他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62880" y="4598967"/>
              <a:ext cx="2307290" cy="439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ネットワーク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62880" y="3328122"/>
              <a:ext cx="3023698" cy="72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クラウド、</a:t>
              </a:r>
              <a:endPara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ビッグデータ、</a:t>
              </a:r>
              <a:r>
                <a:rPr kumimoji="1"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1" name="右矢印 40"/>
          <p:cNvSpPr/>
          <p:nvPr/>
        </p:nvSpPr>
        <p:spPr>
          <a:xfrm>
            <a:off x="3407431" y="3553187"/>
            <a:ext cx="355270" cy="1193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83" y="5009314"/>
            <a:ext cx="517893" cy="333090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4262359" y="485269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デバイスの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センサ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ーから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取得したデータ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6216617" y="3252655"/>
            <a:ext cx="955541" cy="780765"/>
          </a:xfrm>
          <a:prstGeom prst="can">
            <a:avLst>
              <a:gd name="adj" fmla="val 19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ビッグデータ・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雲 51"/>
          <p:cNvSpPr/>
          <p:nvPr/>
        </p:nvSpPr>
        <p:spPr>
          <a:xfrm>
            <a:off x="5038331" y="4273026"/>
            <a:ext cx="3095106" cy="371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回線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62359" y="422281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62359" y="341943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クラウド、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ビッグデータ、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50910" y="2836534"/>
            <a:ext cx="239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一般的な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サービス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003336" y="28612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今回開発内容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46313" y="4963006"/>
            <a:ext cx="3299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奥様につけた、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心拍センサー</a:t>
            </a:r>
            <a:r>
              <a:rPr kumimoji="1" lang="en-US" altLang="ja-JP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取得</a:t>
            </a:r>
            <a:endParaRPr kumimoji="1" lang="en-US" altLang="ja-JP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31" y="3586206"/>
            <a:ext cx="619492" cy="988965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7608584" y="330238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endParaRPr kumimoji="1" lang="ja-JP" altLang="en-US" sz="16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745622" y="3924777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汎用的なインタフェース</a:t>
            </a:r>
            <a:endParaRPr kumimoji="1" lang="ja-JP" altLang="en-US" sz="12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7498" y="5905273"/>
            <a:ext cx="995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商用ビジネスにおいては、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接続デバイスや可視化ツールも、自由に選択できるよう（パブサブモデル）でのインタフェース設計をしており、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さまざまなシーンで使っていただけることをイメージ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している。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881111" y="2958199"/>
            <a:ext cx="212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リコメンド状態解析</a:t>
            </a:r>
            <a:endParaRPr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6259655" y="4666235"/>
            <a:ext cx="13525" cy="30898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U ターン矢印 5"/>
          <p:cNvSpPr/>
          <p:nvPr/>
        </p:nvSpPr>
        <p:spPr>
          <a:xfrm rot="6601370" flipV="1">
            <a:off x="7582063" y="3251879"/>
            <a:ext cx="338516" cy="1109481"/>
          </a:xfrm>
          <a:prstGeom prst="uturnArrow">
            <a:avLst>
              <a:gd name="adj1" fmla="val 12283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882539" y="47111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lang="ja-JP" alt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53007" y="3293668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ja-JP" altLang="en-US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可視化、行動提案</a:t>
            </a:r>
            <a:endParaRPr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7053" y="87923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リーンキャンパス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4" y="470457"/>
            <a:ext cx="9195758" cy="63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image2977328">
            <a:extLst>
              <a:ext uri="{FF2B5EF4-FFF2-40B4-BE49-F238E27FC236}">
                <a16:creationId xmlns:a16="http://schemas.microsoft.com/office/drawing/2014/main" id="{7A040458-1BB5-1B4C-A42E-8304C665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92" y="279479"/>
            <a:ext cx="9177287" cy="648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010076" y="1642283"/>
            <a:ext cx="1357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1100" dirty="0">
                <a:solidFill>
                  <a:srgbClr val="4472C4"/>
                </a:solidFill>
                <a:latin typeface="Calibri" panose="020F0502020204030204"/>
                <a:ea typeface="游ゴシック" panose="020B0400000000000000" pitchFamily="50" charset="-128"/>
              </a:rPr>
              <a:t>妻の機嫌が分からず、行動や発言をして怒られないで済むから</a:t>
            </a:r>
            <a:endParaRPr kumimoji="1" lang="en-US" altLang="ja-JP" sz="1100" dirty="0">
              <a:solidFill>
                <a:srgbClr val="4472C4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3561" y="1510397"/>
            <a:ext cx="1357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1100" dirty="0">
                <a:solidFill>
                  <a:srgbClr val="4472C4"/>
                </a:solidFill>
                <a:latin typeface="Calibri" panose="020F0502020204030204"/>
                <a:ea typeface="游ゴシック" panose="020B0400000000000000" pitchFamily="50" charset="-128"/>
              </a:rPr>
              <a:t>妻の感情をスマホで確認できるようにする</a:t>
            </a:r>
            <a:endParaRPr kumimoji="1" lang="en-US" altLang="ja-JP" sz="1100" dirty="0">
              <a:solidFill>
                <a:srgbClr val="4472C4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17046" y="1519596"/>
            <a:ext cx="1357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1100" dirty="0">
                <a:solidFill>
                  <a:srgbClr val="4472C4"/>
                </a:solidFill>
                <a:latin typeface="Calibri" panose="020F0502020204030204"/>
                <a:ea typeface="游ゴシック" panose="020B0400000000000000" pitchFamily="50" charset="-128"/>
              </a:rPr>
              <a:t>妻の感情をスマホで確認できるようにする</a:t>
            </a:r>
            <a:endParaRPr kumimoji="1" lang="en-US" altLang="ja-JP" sz="1100" dirty="0">
              <a:solidFill>
                <a:srgbClr val="4472C4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71862" y="1510397"/>
            <a:ext cx="135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1100" dirty="0">
                <a:solidFill>
                  <a:srgbClr val="4472C4"/>
                </a:solidFill>
                <a:latin typeface="Calibri" panose="020F0502020204030204"/>
                <a:ea typeface="游ゴシック" panose="020B0400000000000000" pitchFamily="50" charset="-128"/>
              </a:rPr>
              <a:t>世の中の旦那さん</a:t>
            </a:r>
            <a:endParaRPr kumimoji="1" lang="en-US" altLang="ja-JP" sz="1100" dirty="0">
              <a:solidFill>
                <a:srgbClr val="4472C4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13561" y="3453497"/>
            <a:ext cx="135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1100" dirty="0">
                <a:solidFill>
                  <a:srgbClr val="4472C4"/>
                </a:solidFill>
                <a:latin typeface="Calibri" panose="020F0502020204030204"/>
                <a:ea typeface="游ゴシック" panose="020B0400000000000000" pitchFamily="50" charset="-128"/>
              </a:rPr>
              <a:t>妻に怒られた回数</a:t>
            </a:r>
            <a:endParaRPr kumimoji="1" lang="en-US" altLang="ja-JP" sz="1100" dirty="0">
              <a:solidFill>
                <a:srgbClr val="4472C4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73185" y="5388212"/>
            <a:ext cx="3186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1100" dirty="0">
                <a:solidFill>
                  <a:srgbClr val="4472C4"/>
                </a:solidFill>
                <a:latin typeface="Calibri" panose="020F0502020204030204"/>
                <a:ea typeface="游ゴシック" panose="020B0400000000000000" pitchFamily="50" charset="-128"/>
              </a:rPr>
              <a:t>家庭円満の為に、旦那はこのサービスに加入する</a:t>
            </a:r>
            <a:endParaRPr kumimoji="1" lang="en-US" altLang="ja-JP" sz="1100" dirty="0">
              <a:solidFill>
                <a:srgbClr val="4472C4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8377" y="1519596"/>
            <a:ext cx="1357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1100" dirty="0">
                <a:solidFill>
                  <a:srgbClr val="4472C4"/>
                </a:solidFill>
                <a:latin typeface="Calibri" panose="020F0502020204030204"/>
                <a:ea typeface="游ゴシック" panose="020B0400000000000000" pitchFamily="50" charset="-128"/>
              </a:rPr>
              <a:t>人の感情の見える化には、価値がある</a:t>
            </a:r>
            <a:endParaRPr kumimoji="1" lang="en-US" altLang="ja-JP" sz="1100" dirty="0">
              <a:solidFill>
                <a:srgbClr val="4472C4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68377" y="3415025"/>
            <a:ext cx="135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1100" dirty="0">
                <a:solidFill>
                  <a:srgbClr val="4472C4"/>
                </a:solidFill>
                <a:latin typeface="Calibri" panose="020F0502020204030204"/>
                <a:ea typeface="游ゴシック" panose="020B0400000000000000" pitchFamily="50" charset="-128"/>
              </a:rPr>
              <a:t>男性誌広告</a:t>
            </a:r>
            <a:endParaRPr kumimoji="1" lang="en-US" altLang="ja-JP" sz="1100" dirty="0">
              <a:solidFill>
                <a:srgbClr val="4472C4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90969" y="5380169"/>
            <a:ext cx="135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ja-JP" altLang="en-US" sz="1100" dirty="0">
                <a:solidFill>
                  <a:srgbClr val="4472C4"/>
                </a:solidFill>
                <a:latin typeface="Calibri" panose="020F0502020204030204"/>
                <a:ea typeface="游ゴシック" panose="020B0400000000000000" pitchFamily="50" charset="-128"/>
              </a:rPr>
              <a:t>？</a:t>
            </a:r>
            <a:endParaRPr kumimoji="1" lang="en-US" altLang="ja-JP" sz="1100" dirty="0">
              <a:solidFill>
                <a:srgbClr val="4472C4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047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1353" y="170404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ユーザストーリーマッピング</a:t>
            </a:r>
          </a:p>
        </p:txBody>
      </p:sp>
      <p:sp>
        <p:nvSpPr>
          <p:cNvPr id="3" name="Rectangle 3"/>
          <p:cNvSpPr/>
          <p:nvPr/>
        </p:nvSpPr>
        <p:spPr>
          <a:xfrm>
            <a:off x="1310054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データの測定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585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感情の把握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3116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4647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行動の実施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6178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結果の確認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Straight Arrow Connector 9"/>
          <p:cNvCxnSpPr/>
          <p:nvPr/>
        </p:nvCxnSpPr>
        <p:spPr>
          <a:xfrm flipV="1">
            <a:off x="1310054" y="2426868"/>
            <a:ext cx="8090207" cy="33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心拍測定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状態メッセージ表示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5A2BE400-5EC2-834F-9205-749F613CCF5C}"/>
              </a:ext>
            </a:extLst>
          </p:cNvPr>
          <p:cNvCxnSpPr/>
          <p:nvPr/>
        </p:nvCxnSpPr>
        <p:spPr>
          <a:xfrm>
            <a:off x="1296076" y="4579793"/>
            <a:ext cx="813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2" y="5731073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時系列グラフの表示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258367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家事を手伝う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355975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奥さんの好きなものを買って帰る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26039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スマートウォッチで測定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56178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576518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行動の提案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5943" y="431818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MVP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355632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体温・血圧の測定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0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19808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本日のデモシナリオ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8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0330" y="1353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開発体制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227823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テストデータ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(AD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値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41727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心拍測定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111764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状態メッセージ表示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320911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レーダーチャートの生成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869222" y="3205561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怒りデータ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へ変換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526540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時系列グラフの生成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744303" y="181224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行動の提案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698519" y="316515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LINE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操作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7" name="カギ線コネクタ 16"/>
          <p:cNvCxnSpPr>
            <a:endCxn id="9" idx="0"/>
          </p:cNvCxnSpPr>
          <p:nvPr/>
        </p:nvCxnSpPr>
        <p:spPr>
          <a:xfrm>
            <a:off x="2133871" y="2735434"/>
            <a:ext cx="1457393" cy="4701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9" idx="2"/>
          </p:cNvCxnSpPr>
          <p:nvPr/>
        </p:nvCxnSpPr>
        <p:spPr>
          <a:xfrm flipV="1">
            <a:off x="2288144" y="4119961"/>
            <a:ext cx="1303120" cy="5099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3"/>
            <a:endCxn id="6" idx="1"/>
          </p:cNvCxnSpPr>
          <p:nvPr/>
        </p:nvCxnSpPr>
        <p:spPr>
          <a:xfrm flipV="1">
            <a:off x="4313305" y="1574846"/>
            <a:ext cx="1000175" cy="20879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1"/>
          </p:cNvCxnSpPr>
          <p:nvPr/>
        </p:nvCxnSpPr>
        <p:spPr>
          <a:xfrm>
            <a:off x="4313305" y="3662761"/>
            <a:ext cx="1000175" cy="2059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9" idx="3"/>
            <a:endCxn id="7" idx="1"/>
          </p:cNvCxnSpPr>
          <p:nvPr/>
        </p:nvCxnSpPr>
        <p:spPr>
          <a:xfrm>
            <a:off x="4313305" y="3662761"/>
            <a:ext cx="1000175" cy="35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7" idx="3"/>
            <a:endCxn id="12" idx="1"/>
          </p:cNvCxnSpPr>
          <p:nvPr/>
        </p:nvCxnSpPr>
        <p:spPr>
          <a:xfrm flipV="1">
            <a:off x="6757563" y="3622350"/>
            <a:ext cx="1940956" cy="43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0" idx="3"/>
            <a:endCxn id="12" idx="1"/>
          </p:cNvCxnSpPr>
          <p:nvPr/>
        </p:nvCxnSpPr>
        <p:spPr>
          <a:xfrm flipV="1">
            <a:off x="6757563" y="3622350"/>
            <a:ext cx="1940956" cy="21002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/>
          <p:nvPr/>
        </p:nvCxnSpPr>
        <p:spPr>
          <a:xfrm rot="5400000" flipH="1" flipV="1">
            <a:off x="456407" y="1364623"/>
            <a:ext cx="2364436" cy="1870483"/>
          </a:xfrm>
          <a:prstGeom prst="bentConnector3">
            <a:avLst>
              <a:gd name="adj1" fmla="val 22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 flipH="1" flipV="1">
            <a:off x="435424" y="1439828"/>
            <a:ext cx="4408391" cy="3764029"/>
          </a:xfrm>
          <a:prstGeom prst="bentConnector3">
            <a:avLst>
              <a:gd name="adj1" fmla="val -25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668714" y="4641156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872826" y="1697245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八十岡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44061" y="368738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矢頭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956759" y="473952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安野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956759" y="303681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萩原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956759" y="90887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大西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8713335" y="2659797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島田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 rot="16200000" flipV="1">
            <a:off x="6052115" y="3341838"/>
            <a:ext cx="471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12" idx="1"/>
          </p:cNvCxnSpPr>
          <p:nvPr/>
        </p:nvCxnSpPr>
        <p:spPr>
          <a:xfrm>
            <a:off x="6893169" y="1697244"/>
            <a:ext cx="1805350" cy="19251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4668714" y="2854691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564A034-2165-1D4E-8846-BDD2A5834FF7}" vid="{4800BFD0-0A10-154C-8B65-46E7932671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349</Words>
  <Application>Microsoft Office PowerPoint</Application>
  <PresentationFormat>ワイド画面</PresentationFormat>
  <Paragraphs>98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Meiryo UI</vt:lpstr>
      <vt:lpstr>メイリオ</vt:lpstr>
      <vt:lpstr>游ゴシック</vt:lpstr>
      <vt:lpstr>游ゴシック Light</vt:lpstr>
      <vt:lpstr>Arial</vt:lpstr>
      <vt:lpstr>Calibri</vt:lpstr>
      <vt:lpstr>Calibri Light</vt:lpstr>
      <vt:lpstr>Trebuchet MS</vt:lpstr>
      <vt:lpstr>Wingdings 3</vt:lpstr>
      <vt:lpstr>ファセット</vt:lpstr>
      <vt:lpstr>Office Theme</vt:lpstr>
      <vt:lpstr>   顔色モニター 感情衛星「ひまわり」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感情衛星「ひまわり」</dc:title>
  <dc:creator>WASEDA</dc:creator>
  <cp:lastModifiedBy>WASEDA</cp:lastModifiedBy>
  <cp:revision>27</cp:revision>
  <dcterms:created xsi:type="dcterms:W3CDTF">2018-09-29T00:19:36Z</dcterms:created>
  <dcterms:modified xsi:type="dcterms:W3CDTF">2018-09-29T02:44:40Z</dcterms:modified>
</cp:coreProperties>
</file>