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930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6651" y="1178710"/>
            <a:ext cx="7766936" cy="1646302"/>
          </a:xfrm>
        </p:spPr>
        <p:txBody>
          <a:bodyPr/>
          <a:lstStyle/>
          <a:p>
            <a:pPr algn="ctr"/>
            <a:r>
              <a:rPr lang="en-US" altLang="ja-JP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4800" dirty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48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顔色モニター</a:t>
            </a:r>
            <a:r>
              <a:rPr lang="en-US" altLang="ja-JP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感情衛星「ひまわり」</a:t>
            </a:r>
            <a:endParaRPr kumimoji="1" lang="ja-JP" altLang="en-US" sz="4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119439" y="2912754"/>
            <a:ext cx="24377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グループ３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ja-JP" dirty="0" smtClean="0"/>
              <a:t>•</a:t>
            </a:r>
            <a:r>
              <a:rPr lang="ja-JP" altLang="ja-JP" dirty="0"/>
              <a:t>大西昌樹</a:t>
            </a:r>
          </a:p>
          <a:p>
            <a:r>
              <a:rPr lang="ja-JP" altLang="en-US" dirty="0" smtClean="0"/>
              <a:t>　</a:t>
            </a:r>
            <a:r>
              <a:rPr lang="ja-JP" altLang="ja-JP" dirty="0" smtClean="0"/>
              <a:t>•</a:t>
            </a:r>
            <a:r>
              <a:rPr lang="ja-JP" altLang="ja-JP" dirty="0"/>
              <a:t>八十岡恒人</a:t>
            </a:r>
          </a:p>
          <a:p>
            <a:r>
              <a:rPr lang="ja-JP" altLang="en-US" dirty="0" smtClean="0"/>
              <a:t>　</a:t>
            </a:r>
            <a:r>
              <a:rPr lang="ja-JP" altLang="ja-JP" dirty="0" smtClean="0"/>
              <a:t>•</a:t>
            </a:r>
            <a:r>
              <a:rPr lang="ja-JP" altLang="ja-JP" dirty="0"/>
              <a:t>矢頭岳人</a:t>
            </a:r>
          </a:p>
          <a:p>
            <a:r>
              <a:rPr lang="ja-JP" altLang="en-US" dirty="0" smtClean="0"/>
              <a:t>　</a:t>
            </a:r>
            <a:r>
              <a:rPr lang="ja-JP" altLang="ja-JP" dirty="0" smtClean="0"/>
              <a:t>•</a:t>
            </a:r>
            <a:r>
              <a:rPr lang="ja-JP" altLang="ja-JP" dirty="0"/>
              <a:t>安野光晴</a:t>
            </a:r>
          </a:p>
          <a:p>
            <a:r>
              <a:rPr lang="ja-JP" altLang="en-US" dirty="0" smtClean="0"/>
              <a:t>　</a:t>
            </a:r>
            <a:r>
              <a:rPr lang="ja-JP" altLang="ja-JP" dirty="0" smtClean="0"/>
              <a:t>•</a:t>
            </a:r>
            <a:r>
              <a:rPr lang="ja-JP" altLang="ja-JP" dirty="0"/>
              <a:t>萩原健太郎</a:t>
            </a:r>
          </a:p>
          <a:p>
            <a:r>
              <a:rPr lang="ja-JP" altLang="en-US" dirty="0" smtClean="0"/>
              <a:t>　</a:t>
            </a:r>
            <a:r>
              <a:rPr lang="ja-JP" altLang="ja-JP" dirty="0" smtClean="0"/>
              <a:t>•島田光</a:t>
            </a:r>
            <a:endParaRPr lang="ja-JP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05255" y="250020"/>
            <a:ext cx="363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K1</a:t>
            </a:r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スマート</a:t>
            </a:r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IoT</a:t>
            </a:r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システム開発実習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04653" y="3528306"/>
            <a:ext cx="2238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2018</a:t>
            </a:r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年 </a:t>
            </a:r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r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月 </a:t>
            </a:r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29</a:t>
            </a:r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日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520" y="727362"/>
            <a:ext cx="1887220" cy="179696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137" y="5120254"/>
            <a:ext cx="1738766" cy="1738766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177" y="5031821"/>
            <a:ext cx="1772112" cy="160691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084" y="274011"/>
            <a:ext cx="1503680" cy="15240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315" y="5120254"/>
            <a:ext cx="2610723" cy="151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2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8706" y="36438"/>
            <a:ext cx="3153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開発サービスのコンセプト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00782" y="435351"/>
            <a:ext cx="11891218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スマート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SE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では、ソリューション開発の手法～デバイスレイヤ～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NW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レイヤ～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ビッグデータ解析まで、総合的に学んできました。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9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000" dirty="0" smtClean="0">
                <a:solidFill>
                  <a:srgbClr val="00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今回開発では、</a:t>
            </a:r>
            <a:endParaRPr kumimoji="1" lang="en-US" altLang="ja-JP" sz="2000" dirty="0" smtClean="0">
              <a:solidFill>
                <a:srgbClr val="0066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000" dirty="0">
                <a:solidFill>
                  <a:srgbClr val="00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ja-JP" altLang="en-US" sz="2000" dirty="0" smtClean="0">
                <a:solidFill>
                  <a:srgbClr val="00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①奥様の</a:t>
            </a:r>
            <a:r>
              <a:rPr kumimoji="1" lang="ja-JP" altLang="en-US" sz="2000" b="1" u="sng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バイタルデータ（心拍）を取得</a:t>
            </a:r>
            <a:r>
              <a:rPr kumimoji="1" lang="ja-JP" altLang="en-US" sz="2000" dirty="0" smtClean="0">
                <a:solidFill>
                  <a:srgbClr val="00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し、</a:t>
            </a:r>
            <a:endParaRPr kumimoji="1" lang="en-US" altLang="ja-JP" sz="2000" dirty="0" smtClean="0">
              <a:solidFill>
                <a:srgbClr val="0066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000" dirty="0">
                <a:solidFill>
                  <a:srgbClr val="00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ja-JP" altLang="en-US" sz="2000" dirty="0" smtClean="0">
                <a:solidFill>
                  <a:srgbClr val="00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②クラウドに蓄積した</a:t>
            </a:r>
            <a:r>
              <a:rPr kumimoji="1" lang="ja-JP" altLang="en-US" sz="2000" b="1" u="sng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バイタルデータから、奥様の感情状態を解析し</a:t>
            </a:r>
            <a:r>
              <a:rPr kumimoji="1" lang="ja-JP" altLang="en-US" sz="2000" dirty="0" smtClean="0">
                <a:solidFill>
                  <a:srgbClr val="00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kumimoji="1" lang="en-US" altLang="ja-JP" sz="2000" dirty="0" smtClean="0">
              <a:solidFill>
                <a:srgbClr val="0066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000" dirty="0">
                <a:solidFill>
                  <a:srgbClr val="00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③</a:t>
            </a:r>
            <a:r>
              <a:rPr kumimoji="1" lang="en-US" altLang="ja-JP" sz="2000" b="1" u="sng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LINE</a:t>
            </a:r>
            <a:r>
              <a:rPr kumimoji="1" lang="ja-JP" altLang="en-US" sz="2000" dirty="0" smtClean="0">
                <a:solidFill>
                  <a:srgbClr val="00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r>
              <a:rPr kumimoji="1" lang="ja-JP" altLang="en-US" sz="2000" dirty="0">
                <a:solidFill>
                  <a:srgbClr val="00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、ご主人の動きを</a:t>
            </a:r>
            <a:r>
              <a:rPr kumimoji="1" lang="ja-JP" altLang="en-US" sz="2000" b="1" u="sng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リコメンドする</a:t>
            </a:r>
            <a:r>
              <a:rPr kumimoji="1" lang="ja-JP" altLang="en-US" sz="2000" dirty="0">
                <a:solidFill>
                  <a:srgbClr val="00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ソリューションを試作開発を</a:t>
            </a:r>
            <a:r>
              <a:rPr kumimoji="1" lang="ja-JP" altLang="en-US" sz="2000" dirty="0" smtClean="0">
                <a:solidFill>
                  <a:srgbClr val="00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しました。</a:t>
            </a:r>
            <a:endParaRPr kumimoji="1" lang="en-US" altLang="ja-JP" sz="2000" dirty="0">
              <a:solidFill>
                <a:srgbClr val="0066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97498" y="5905273"/>
            <a:ext cx="9950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商用ビジネスにおいては、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接続デバイスや可視化ツールも、自由に選択できるよう（パブサブモデル）でのインタフェース設計をしており、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u="sng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さまざまなシーンで使っていただけることをイメージ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している。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776558" y="2474411"/>
            <a:ext cx="7932382" cy="3110556"/>
            <a:chOff x="794143" y="2491997"/>
            <a:chExt cx="6100307" cy="2620259"/>
          </a:xfrm>
        </p:grpSpPr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5690" y="4640037"/>
              <a:ext cx="517893" cy="333090"/>
            </a:xfrm>
            <a:prstGeom prst="rect">
              <a:avLst/>
            </a:prstGeom>
          </p:spPr>
        </p:pic>
        <p:sp>
          <p:nvSpPr>
            <p:cNvPr id="50" name="テキスト ボックス 49"/>
            <p:cNvSpPr txBox="1"/>
            <p:nvPr/>
          </p:nvSpPr>
          <p:spPr>
            <a:xfrm>
              <a:off x="1053166" y="4483417"/>
              <a:ext cx="945782" cy="622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デバイスの</a:t>
              </a:r>
              <a:endPara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センサ</a:t>
              </a:r>
              <a:r>
                <a: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ーから</a:t>
              </a:r>
              <a:endPara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取得したデータ</a:t>
              </a:r>
              <a:endPara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1" name="円柱 50"/>
            <p:cNvSpPr/>
            <p:nvPr/>
          </p:nvSpPr>
          <p:spPr>
            <a:xfrm>
              <a:off x="3007424" y="2883378"/>
              <a:ext cx="955541" cy="780765"/>
            </a:xfrm>
            <a:prstGeom prst="can">
              <a:avLst>
                <a:gd name="adj" fmla="val 1936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クラウド</a:t>
              </a:r>
              <a:r>
                <a:rPr kumimoji="1" lang="en-US" altLang="ja-JP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/</a:t>
              </a:r>
            </a:p>
            <a:p>
              <a:pPr algn="ctr"/>
              <a:r>
                <a:rPr kumimoji="1"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ビッグデータ・</a:t>
              </a:r>
              <a:r>
                <a:rPr kumimoji="1" lang="en-US" altLang="ja-JP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AI</a:t>
              </a:r>
              <a:endPara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2" name="雲 51"/>
            <p:cNvSpPr/>
            <p:nvPr/>
          </p:nvSpPr>
          <p:spPr>
            <a:xfrm>
              <a:off x="1829138" y="3903749"/>
              <a:ext cx="3095106" cy="371934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４</a:t>
              </a:r>
              <a:r>
                <a:rPr kumimoji="1" lang="en-US" altLang="ja-JP" sz="1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G</a:t>
              </a:r>
              <a:r>
                <a: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回線</a:t>
              </a:r>
              <a:endPara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1053166" y="3853540"/>
              <a:ext cx="742375" cy="259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ネットワーク</a:t>
              </a:r>
              <a:endPara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1053166" y="3050158"/>
              <a:ext cx="985231" cy="440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クラウド、</a:t>
              </a:r>
              <a:endPara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ビッグデータ、</a:t>
              </a:r>
              <a:r>
                <a:rPr kumimoji="1" lang="en-US" altLang="ja-JP" sz="1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AI</a:t>
              </a:r>
              <a:endPara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794143" y="2491997"/>
              <a:ext cx="1522719" cy="3370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【</a:t>
              </a:r>
              <a:r>
                <a:rPr kumimoji="1" lang="ja-JP" altLang="en-US" sz="2000" b="1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今回開発内容</a:t>
              </a:r>
              <a:r>
                <a:rPr kumimoji="1" lang="en-US" altLang="ja-JP" sz="2000" b="1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】</a:t>
              </a:r>
              <a:endParaRPr kumimoji="1"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2837120" y="4593729"/>
              <a:ext cx="2803568" cy="51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奥様につけた、</a:t>
              </a:r>
              <a:endPara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2000" dirty="0" smtClean="0">
                  <a:solidFill>
                    <a:srgbClr val="C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バイタルデータ</a:t>
              </a:r>
              <a:r>
                <a:rPr kumimoji="1" lang="en-US" altLang="ja-JP" sz="2000" dirty="0" smtClean="0">
                  <a:solidFill>
                    <a:srgbClr val="C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(</a:t>
              </a:r>
              <a:r>
                <a:rPr kumimoji="1" lang="ja-JP" altLang="en-US" sz="2000" dirty="0" smtClean="0">
                  <a:solidFill>
                    <a:srgbClr val="C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心拍センサー</a:t>
              </a:r>
              <a:r>
                <a:rPr kumimoji="1" lang="en-US" altLang="ja-JP" sz="2000" dirty="0" smtClean="0">
                  <a:solidFill>
                    <a:srgbClr val="C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)</a:t>
              </a:r>
              <a:r>
                <a:rPr kumimoji="1" lang="ja-JP" altLang="en-US" sz="2000" dirty="0" smtClean="0">
                  <a:solidFill>
                    <a:srgbClr val="C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取得</a:t>
              </a:r>
              <a:endParaRPr kumimoji="1" lang="en-US" altLang="ja-JP" sz="20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59" name="図 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8338" y="3216929"/>
              <a:ext cx="619492" cy="988965"/>
            </a:xfrm>
            <a:prstGeom prst="rect">
              <a:avLst/>
            </a:prstGeom>
          </p:spPr>
        </p:pic>
        <p:sp>
          <p:nvSpPr>
            <p:cNvPr id="64" name="テキスト ボックス 63"/>
            <p:cNvSpPr txBox="1"/>
            <p:nvPr/>
          </p:nvSpPr>
          <p:spPr>
            <a:xfrm>
              <a:off x="4525219" y="3035660"/>
              <a:ext cx="553761" cy="311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solidFill>
                    <a:srgbClr val="0000CC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LINE</a:t>
              </a:r>
              <a:endParaRPr kumimoji="1" lang="ja-JP" altLang="en-US" dirty="0">
                <a:solidFill>
                  <a:srgbClr val="0000CC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1536429" y="3555500"/>
              <a:ext cx="1367390" cy="259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 smtClean="0">
                  <a:solidFill>
                    <a:srgbClr val="0000CC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汎用的なインタフェース</a:t>
              </a:r>
              <a:endParaRPr kumimoji="1" lang="ja-JP" altLang="en-US" sz="1400" dirty="0">
                <a:solidFill>
                  <a:srgbClr val="0000CC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2671918" y="2588922"/>
              <a:ext cx="1803791" cy="3370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ja-JP" altLang="en-US" sz="2000" b="1" i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eiryo UI" panose="020B0604030504040204" pitchFamily="50" charset="-128"/>
                  <a:ea typeface="Meiryo UI" panose="020B0604030504040204" pitchFamily="50" charset="-128"/>
                </a:rPr>
                <a:t>②</a:t>
              </a:r>
              <a:r>
                <a:rPr kumimoji="1" lang="ja-JP" altLang="en-US" sz="2000" dirty="0" smtClean="0">
                  <a:solidFill>
                    <a:srgbClr val="C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リコメンド状態解析</a:t>
              </a:r>
              <a:endParaRPr lang="ja-JP" altLang="en-US" sz="20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35" name="直線矢印コネクタ 34"/>
            <p:cNvCxnSpPr/>
            <p:nvPr/>
          </p:nvCxnSpPr>
          <p:spPr>
            <a:xfrm flipH="1" flipV="1">
              <a:off x="3050462" y="4296958"/>
              <a:ext cx="13525" cy="308980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U ターン矢印 5"/>
            <p:cNvSpPr/>
            <p:nvPr/>
          </p:nvSpPr>
          <p:spPr>
            <a:xfrm rot="6601370" flipV="1">
              <a:off x="4372870" y="2882602"/>
              <a:ext cx="338516" cy="1109481"/>
            </a:xfrm>
            <a:prstGeom prst="uturnArrow">
              <a:avLst>
                <a:gd name="adj1" fmla="val 12283"/>
                <a:gd name="adj2" fmla="val 25000"/>
                <a:gd name="adj3" fmla="val 25000"/>
                <a:gd name="adj4" fmla="val 43750"/>
                <a:gd name="adj5" fmla="val 7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2673346" y="4341873"/>
              <a:ext cx="339258" cy="3370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ja-JP" altLang="en-US" sz="2000" b="1" i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eiryo UI" panose="020B0604030504040204" pitchFamily="50" charset="-128"/>
                  <a:ea typeface="Meiryo UI" panose="020B0604030504040204" pitchFamily="50" charset="-128"/>
                </a:rPr>
                <a:t>①</a:t>
              </a:r>
              <a:endParaRPr lang="ja-JP" altLang="en-US" sz="20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5043814" y="2924391"/>
              <a:ext cx="1850636" cy="3370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ja-JP" altLang="en-US" sz="2000" b="1" i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eiryo UI" panose="020B0604030504040204" pitchFamily="50" charset="-128"/>
                  <a:ea typeface="Meiryo UI" panose="020B0604030504040204" pitchFamily="50" charset="-128"/>
                </a:rPr>
                <a:t>③</a:t>
              </a:r>
              <a:r>
                <a:rPr kumimoji="1" lang="ja-JP" altLang="en-US" sz="2000" dirty="0" smtClean="0">
                  <a:solidFill>
                    <a:srgbClr val="C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可視化、行動提案</a:t>
              </a:r>
              <a:endParaRPr lang="ja-JP" altLang="en-US" sz="20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17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67053" y="87923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リーンキャンパス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4" y="470457"/>
            <a:ext cx="9195758" cy="630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2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1353" y="170404"/>
            <a:ext cx="3187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ユーザストーリーマッピング</a:t>
            </a:r>
          </a:p>
        </p:txBody>
      </p:sp>
      <p:sp>
        <p:nvSpPr>
          <p:cNvPr id="3" name="Rectangle 3"/>
          <p:cNvSpPr/>
          <p:nvPr/>
        </p:nvSpPr>
        <p:spPr>
          <a:xfrm>
            <a:off x="1310054" y="1361612"/>
            <a:ext cx="1444083" cy="914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データの測定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71585" y="1361612"/>
            <a:ext cx="1444083" cy="914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感情の把握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3116" y="1361612"/>
            <a:ext cx="1444083" cy="914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行動の把握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4647" y="1361612"/>
            <a:ext cx="1444083" cy="914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行動の実施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56178" y="1361612"/>
            <a:ext cx="1444083" cy="914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結果の確認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" name="Straight Arrow Connector 9"/>
          <p:cNvCxnSpPr/>
          <p:nvPr/>
        </p:nvCxnSpPr>
        <p:spPr>
          <a:xfrm flipV="1">
            <a:off x="1310054" y="2426868"/>
            <a:ext cx="8090207" cy="334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1310053" y="4723387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心拍測定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4650912" y="4723387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状態メッセージ表示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2971371" y="4723387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LINE</a:t>
            </a: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endParaRPr kumimoji="0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レーダーチャート表示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" name="Straight Connector 19">
            <a:extLst>
              <a:ext uri="{FF2B5EF4-FFF2-40B4-BE49-F238E27FC236}">
                <a16:creationId xmlns:a16="http://schemas.microsoft.com/office/drawing/2014/main" id="{5A2BE400-5EC2-834F-9205-749F613CCF5C}"/>
              </a:ext>
            </a:extLst>
          </p:cNvPr>
          <p:cNvCxnSpPr/>
          <p:nvPr/>
        </p:nvCxnSpPr>
        <p:spPr>
          <a:xfrm>
            <a:off x="1296076" y="4579793"/>
            <a:ext cx="8136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7977122" y="5731073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LINE</a:t>
            </a: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endParaRPr kumimoji="0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時系列グラフの表示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6294647" y="2583676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家事を手伝う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6294647" y="3559754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奥さんの好きなものを買って帰る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1310053" y="2603914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スマートウォッチで測定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2971371" y="2604305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スマホで感情を確認する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7956178" y="2604305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スマホで感情を確認する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4650912" y="5765186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行動の提案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7977121" y="4723387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LINE</a:t>
            </a: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endParaRPr kumimoji="0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レーダーチャート表示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35943" y="4318183"/>
            <a:ext cx="941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MVP</a:t>
            </a:r>
            <a:endParaRPr kumimoji="0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1310053" y="3556326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体温・血圧の測定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103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219808"/>
            <a:ext cx="2451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本日のデモシナリオ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785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50330" y="1353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開発体制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844061" y="2278234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テストデータ</a:t>
            </a:r>
            <a:endParaRPr kumimoji="0" lang="en-US" altLang="ja-JP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(AD</a:t>
            </a:r>
            <a:r>
              <a:rPr kumimoji="0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値</a:t>
            </a:r>
            <a:r>
              <a:rPr kumimoji="0" lang="en-US" altLang="ja-JP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)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844061" y="4172714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心拍測定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5313480" y="1117646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状態メッセージ表示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5313480" y="3209110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レーダーチャートの生成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2869222" y="3205561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怒りデータ</a:t>
            </a:r>
            <a:endParaRPr kumimoji="0" lang="en-US" altLang="ja-JP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へ変換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0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5313480" y="5265407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時系列グラフの生成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1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5744303" y="1812240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行動の提案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2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8698519" y="3165150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LINE</a:t>
            </a:r>
            <a:r>
              <a:rPr kumimoji="0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操作</a:t>
            </a:r>
            <a:r>
              <a:rPr kumimoji="0" lang="en-US" altLang="ja-JP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/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データ取得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17" name="カギ線コネクタ 16"/>
          <p:cNvCxnSpPr>
            <a:endCxn id="9" idx="0"/>
          </p:cNvCxnSpPr>
          <p:nvPr/>
        </p:nvCxnSpPr>
        <p:spPr>
          <a:xfrm>
            <a:off x="2133871" y="2735434"/>
            <a:ext cx="1457393" cy="47012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5" idx="3"/>
            <a:endCxn id="9" idx="2"/>
          </p:cNvCxnSpPr>
          <p:nvPr/>
        </p:nvCxnSpPr>
        <p:spPr>
          <a:xfrm flipV="1">
            <a:off x="2288144" y="4119961"/>
            <a:ext cx="1303120" cy="50995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stCxn id="9" idx="3"/>
            <a:endCxn id="6" idx="1"/>
          </p:cNvCxnSpPr>
          <p:nvPr/>
        </p:nvCxnSpPr>
        <p:spPr>
          <a:xfrm flipV="1">
            <a:off x="4313305" y="1574846"/>
            <a:ext cx="1000175" cy="208791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9" idx="3"/>
            <a:endCxn id="10" idx="1"/>
          </p:cNvCxnSpPr>
          <p:nvPr/>
        </p:nvCxnSpPr>
        <p:spPr>
          <a:xfrm>
            <a:off x="4313305" y="3662761"/>
            <a:ext cx="1000175" cy="205984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/>
          <p:cNvCxnSpPr>
            <a:stCxn id="9" idx="3"/>
            <a:endCxn id="7" idx="1"/>
          </p:cNvCxnSpPr>
          <p:nvPr/>
        </p:nvCxnSpPr>
        <p:spPr>
          <a:xfrm>
            <a:off x="4313305" y="3662761"/>
            <a:ext cx="1000175" cy="354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7" idx="3"/>
            <a:endCxn id="12" idx="1"/>
          </p:cNvCxnSpPr>
          <p:nvPr/>
        </p:nvCxnSpPr>
        <p:spPr>
          <a:xfrm flipV="1">
            <a:off x="6757563" y="3622350"/>
            <a:ext cx="1940956" cy="4396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10" idx="3"/>
            <a:endCxn id="12" idx="1"/>
          </p:cNvCxnSpPr>
          <p:nvPr/>
        </p:nvCxnSpPr>
        <p:spPr>
          <a:xfrm flipV="1">
            <a:off x="6757563" y="3622350"/>
            <a:ext cx="1940956" cy="210025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48"/>
          <p:cNvCxnSpPr/>
          <p:nvPr/>
        </p:nvCxnSpPr>
        <p:spPr>
          <a:xfrm rot="5400000" flipH="1" flipV="1">
            <a:off x="456407" y="1364623"/>
            <a:ext cx="2364436" cy="1870483"/>
          </a:xfrm>
          <a:prstGeom prst="bentConnector3">
            <a:avLst>
              <a:gd name="adj1" fmla="val 226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カギ線コネクタ 52"/>
          <p:cNvCxnSpPr/>
          <p:nvPr/>
        </p:nvCxnSpPr>
        <p:spPr>
          <a:xfrm rot="5400000" flipH="1" flipV="1">
            <a:off x="435424" y="1439828"/>
            <a:ext cx="4408391" cy="3764029"/>
          </a:xfrm>
          <a:prstGeom prst="bentConnector3">
            <a:avLst>
              <a:gd name="adj1" fmla="val -253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V="1">
            <a:off x="4668714" y="4641156"/>
            <a:ext cx="3636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872826" y="1697245"/>
            <a:ext cx="885635" cy="3844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八十岡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44061" y="3687388"/>
            <a:ext cx="885635" cy="3844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矢頭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4956759" y="4739528"/>
            <a:ext cx="885635" cy="3844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安野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4956759" y="3036814"/>
            <a:ext cx="885635" cy="3844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萩原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4956759" y="908874"/>
            <a:ext cx="885635" cy="3844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大西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8713335" y="2659797"/>
            <a:ext cx="885635" cy="3844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島田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78" name="直線コネクタ 77"/>
          <p:cNvCxnSpPr/>
          <p:nvPr/>
        </p:nvCxnSpPr>
        <p:spPr>
          <a:xfrm rot="16200000" flipV="1">
            <a:off x="6052115" y="3341838"/>
            <a:ext cx="4716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endCxn id="12" idx="1"/>
          </p:cNvCxnSpPr>
          <p:nvPr/>
        </p:nvCxnSpPr>
        <p:spPr>
          <a:xfrm>
            <a:off x="6893169" y="1697244"/>
            <a:ext cx="1805350" cy="192510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flipV="1">
            <a:off x="4668714" y="2854691"/>
            <a:ext cx="3636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55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</TotalTime>
  <Words>248</Words>
  <Application>Microsoft Office PowerPoint</Application>
  <PresentationFormat>ワイド画面</PresentationFormat>
  <Paragraphs>79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Meiryo UI</vt:lpstr>
      <vt:lpstr>メイリオ</vt:lpstr>
      <vt:lpstr>Arial</vt:lpstr>
      <vt:lpstr>Trebuchet MS</vt:lpstr>
      <vt:lpstr>Wingdings 3</vt:lpstr>
      <vt:lpstr>ファセット</vt:lpstr>
      <vt:lpstr>   顔色モニター 感情衛星「ひまわり」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感情衛星「ひまわり」</dc:title>
  <dc:creator>WASEDA</dc:creator>
  <cp:lastModifiedBy>WASEDA</cp:lastModifiedBy>
  <cp:revision>28</cp:revision>
  <dcterms:created xsi:type="dcterms:W3CDTF">2018-09-29T00:19:36Z</dcterms:created>
  <dcterms:modified xsi:type="dcterms:W3CDTF">2018-09-29T02:51:46Z</dcterms:modified>
</cp:coreProperties>
</file>