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6651" y="1178710"/>
            <a:ext cx="7766936" cy="1646302"/>
          </a:xfrm>
        </p:spPr>
        <p:txBody>
          <a:bodyPr/>
          <a:lstStyle/>
          <a:p>
            <a:pPr algn="ctr"/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顔色モニター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感情衛星「ひまわり」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19439" y="2912754"/>
            <a:ext cx="243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グループ３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ja-JP" dirty="0" smtClean="0"/>
              <a:t>•</a:t>
            </a:r>
            <a:r>
              <a:rPr lang="ja-JP" altLang="ja-JP" dirty="0"/>
              <a:t>大西昌樹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八十岡恒人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矢頭岳人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安野光晴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萩原健太郎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•島田光</a:t>
            </a:r>
            <a:endParaRPr lang="ja-JP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5" y="250020"/>
            <a:ext cx="363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スマート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システム開発実習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4653" y="352830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20" y="727362"/>
            <a:ext cx="1887220" cy="17969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7" y="5120254"/>
            <a:ext cx="1738766" cy="17387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" y="5031821"/>
            <a:ext cx="1772112" cy="16069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84" y="274011"/>
            <a:ext cx="1503680" cy="152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5" y="5120254"/>
            <a:ext cx="2610723" cy="15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706" y="3643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開発サービスのコンセプト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1705" y="516894"/>
            <a:ext cx="85331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では、ソリューション開発の考え方～デバイスレイヤ～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NW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レイヤ～上位レイヤまで、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総合的に学んできました。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今回開発では、</a:t>
            </a:r>
            <a:endParaRPr kumimoji="1" lang="en-US" altLang="ja-JP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①奥様の</a:t>
            </a:r>
            <a:r>
              <a:rPr kumimoji="1" lang="ja-JP" altLang="en-US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バイタルデータ（心拍）を取得</a:t>
            </a:r>
            <a:r>
              <a:rPr kumimoji="1" lang="ja-JP" altLang="en-US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endParaRPr kumimoji="1" lang="en-US" altLang="ja-JP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1" lang="ja-JP" altLang="en-US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で、奥様のバイタルデータを確認をでき、</a:t>
            </a:r>
            <a:endParaRPr kumimoji="1" lang="en-US" altLang="ja-JP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③クラウドから、ご主人の動きを</a:t>
            </a:r>
            <a:r>
              <a:rPr kumimoji="1" lang="ja-JP" altLang="en-US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リコメンドする</a:t>
            </a:r>
            <a:r>
              <a:rPr kumimoji="1" lang="ja-JP" altLang="en-US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ソリューションを試作開発をした。</a:t>
            </a:r>
            <a:endParaRPr kumimoji="1" lang="en-US" altLang="ja-JP" dirty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6456" y="2652397"/>
            <a:ext cx="9949229" cy="2721186"/>
            <a:chOff x="198815" y="3338198"/>
            <a:chExt cx="9949229" cy="2721186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198815" y="3721223"/>
              <a:ext cx="4070883" cy="2338161"/>
              <a:chOff x="562880" y="2919094"/>
              <a:chExt cx="8788973" cy="3698671"/>
            </a:xfrm>
          </p:grpSpPr>
          <p:pic>
            <p:nvPicPr>
              <p:cNvPr id="26" name="図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69324" y="5483476"/>
                <a:ext cx="856034" cy="925559"/>
              </a:xfrm>
              <a:prstGeom prst="rect">
                <a:avLst/>
              </a:prstGeom>
            </p:spPr>
          </p:pic>
          <p:pic>
            <p:nvPicPr>
              <p:cNvPr id="27" name="図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915" y="5750482"/>
                <a:ext cx="969505" cy="526905"/>
              </a:xfrm>
              <a:prstGeom prst="rect">
                <a:avLst/>
              </a:prstGeom>
            </p:spPr>
          </p:pic>
          <p:pic>
            <p:nvPicPr>
              <p:cNvPr id="28" name="図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4151" y="5650882"/>
                <a:ext cx="773089" cy="716396"/>
              </a:xfrm>
              <a:prstGeom prst="rect">
                <a:avLst/>
              </a:prstGeom>
            </p:spPr>
          </p:pic>
          <p:pic>
            <p:nvPicPr>
              <p:cNvPr id="30" name="図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1205" y="5750481"/>
                <a:ext cx="1103200" cy="715140"/>
              </a:xfrm>
              <a:prstGeom prst="rect">
                <a:avLst/>
              </a:prstGeom>
            </p:spPr>
          </p:pic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5151" y="5541446"/>
                <a:ext cx="1052178" cy="935269"/>
              </a:xfrm>
              <a:prstGeom prst="rect">
                <a:avLst/>
              </a:prstGeom>
            </p:spPr>
          </p:pic>
          <p:pic>
            <p:nvPicPr>
              <p:cNvPr id="32" name="図 3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9545" y="5614663"/>
                <a:ext cx="822308" cy="786241"/>
              </a:xfrm>
              <a:prstGeom prst="rect">
                <a:avLst/>
              </a:prstGeom>
            </p:spPr>
          </p:pic>
          <p:pic>
            <p:nvPicPr>
              <p:cNvPr id="33" name="図 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6537" y="5595352"/>
                <a:ext cx="889617" cy="910968"/>
              </a:xfrm>
              <a:prstGeom prst="rect">
                <a:avLst/>
              </a:prstGeom>
            </p:spPr>
          </p:pic>
          <p:sp>
            <p:nvSpPr>
              <p:cNvPr id="34" name="テキスト ボックス 33"/>
              <p:cNvSpPr txBox="1"/>
              <p:nvPr/>
            </p:nvSpPr>
            <p:spPr>
              <a:xfrm>
                <a:off x="562880" y="5595352"/>
                <a:ext cx="2329851" cy="1022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デバイスの</a:t>
                </a:r>
                <a:endParaRPr kumimoji="1"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kumimoji="1" lang="ja-JP" altLang="en-US" sz="1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センサ</a:t>
                </a:r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ーから</a:t>
                </a:r>
                <a:endParaRPr kumimoji="1"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取得したデータ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円柱 35"/>
              <p:cNvSpPr/>
              <p:nvPr/>
            </p:nvSpPr>
            <p:spPr>
              <a:xfrm>
                <a:off x="4379364" y="2919094"/>
                <a:ext cx="1845578" cy="1299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クラウド</a:t>
                </a:r>
                <a:r>
                  <a:rPr kumimoji="1" lang="en-US" altLang="ja-JP" sz="10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/</a:t>
                </a:r>
              </a:p>
              <a:p>
                <a:pPr algn="ctr"/>
                <a:r>
                  <a:rPr kumimoji="1" lang="ja-JP" altLang="en-US" sz="10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ビッグデータ・</a:t>
                </a:r>
                <a:r>
                  <a:rPr kumimoji="1" lang="en-US" altLang="ja-JP" sz="10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AI</a:t>
                </a:r>
                <a:endPara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" name="雲 36"/>
              <p:cNvSpPr/>
              <p:nvPr/>
            </p:nvSpPr>
            <p:spPr>
              <a:xfrm>
                <a:off x="2459915" y="4416576"/>
                <a:ext cx="5794090" cy="958362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セルラー、</a:t>
                </a:r>
                <a:r>
                  <a:rPr kumimoji="1" lang="en-US" altLang="ja-JP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LPWA</a:t>
                </a:r>
                <a:r>
                  <a:rPr kumimoji="1" lang="ja-JP" altLang="en-US" sz="1200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、</a:t>
                </a:r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他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562880" y="4598968"/>
                <a:ext cx="1845329" cy="438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ネットワーク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62880" y="3328122"/>
                <a:ext cx="2433676" cy="73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クラウド、</a:t>
                </a:r>
                <a:endParaRPr kumimoji="1"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kumimoji="1" lang="ja-JP" altLang="en-US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ビッグデータ、</a:t>
                </a:r>
                <a:r>
                  <a:rPr kumimoji="1" lang="en-US" altLang="ja-JP" sz="1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AI</a:t>
                </a:r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41" name="右矢印 40"/>
            <p:cNvSpPr/>
            <p:nvPr/>
          </p:nvSpPr>
          <p:spPr>
            <a:xfrm>
              <a:off x="4094044" y="3969982"/>
              <a:ext cx="355270" cy="11934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0948" y="5459361"/>
              <a:ext cx="517893" cy="333090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4958424" y="5302741"/>
              <a:ext cx="107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デバイスの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センサ</a:t>
              </a:r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ーから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取得したデータ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円柱 50"/>
            <p:cNvSpPr/>
            <p:nvPr/>
          </p:nvSpPr>
          <p:spPr>
            <a:xfrm>
              <a:off x="7031539" y="3702702"/>
              <a:ext cx="722330" cy="6804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雲 51"/>
            <p:cNvSpPr/>
            <p:nvPr/>
          </p:nvSpPr>
          <p:spPr>
            <a:xfrm>
              <a:off x="5734396" y="4557563"/>
              <a:ext cx="3095106" cy="60584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４</a:t>
              </a:r>
              <a:r>
                <a:rPr kumimoji="1"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</a:t>
              </a:r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回線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4958424" y="467286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ネットワーク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958424" y="3869482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クラウド、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ビッグデータ、</a:t>
              </a:r>
              <a:r>
                <a:rPr kumimoji="1"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670399" y="3365669"/>
              <a:ext cx="207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一般的なサービス</a:t>
              </a:r>
              <a:r>
                <a:rPr kumimoji="1"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130760" y="33381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今回開発内容</a:t>
              </a:r>
              <a:r>
                <a:rPr kumimoji="1"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742378" y="5413053"/>
              <a:ext cx="2117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奥様につけた、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200" dirty="0" smtClean="0">
                  <a:solidFill>
                    <a:srgbClr val="0000CC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バイタルデータ（心拍センサー）</a:t>
              </a:r>
              <a:endParaRPr kumimoji="1" lang="en-US" altLang="ja-JP" sz="1200" dirty="0" smtClean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8783568" y="3677995"/>
              <a:ext cx="13644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可視化、行動提案</a:t>
              </a:r>
              <a:endPara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582" y="3946977"/>
              <a:ext cx="619492" cy="988965"/>
            </a:xfrm>
            <a:prstGeom prst="rect">
              <a:avLst/>
            </a:prstGeom>
          </p:spPr>
        </p:pic>
        <p:cxnSp>
          <p:nvCxnSpPr>
            <p:cNvPr id="61" name="直線矢印コネクタ 60"/>
            <p:cNvCxnSpPr/>
            <p:nvPr/>
          </p:nvCxnSpPr>
          <p:spPr>
            <a:xfrm>
              <a:off x="7892647" y="4042911"/>
              <a:ext cx="1145790" cy="2882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/>
            <p:cNvSpPr txBox="1"/>
            <p:nvPr/>
          </p:nvSpPr>
          <p:spPr>
            <a:xfrm>
              <a:off x="8118947" y="3892936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0000CC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LINE</a:t>
              </a:r>
              <a:endParaRPr kumimoji="1" lang="ja-JP" altLang="en-US" sz="12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7410201" y="4313104"/>
              <a:ext cx="1548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solidFill>
                    <a:srgbClr val="0000CC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汎用的なインタフェース</a:t>
              </a:r>
              <a:endParaRPr kumimoji="1" lang="ja-JP" altLang="en-US" sz="12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397498" y="5878897"/>
            <a:ext cx="9684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商用ビジネスにおいては、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接続デバイスや可視化ツールも、自由に選択できるよう（パブサブモデル）でのインタフェース設計をして、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さまざまなシーンで使っていただけることをイメージ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している。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17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リーンキャンパス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92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1353" y="170404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ユーザストーリーマッピング</a:t>
            </a:r>
          </a:p>
        </p:txBody>
      </p:sp>
      <p:sp>
        <p:nvSpPr>
          <p:cNvPr id="3" name="Rectangle 3"/>
          <p:cNvSpPr/>
          <p:nvPr/>
        </p:nvSpPr>
        <p:spPr>
          <a:xfrm>
            <a:off x="1310054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データの測定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585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感情の把握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3116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4647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行動の実施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6178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結果の確認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 flipV="1">
            <a:off x="1310054" y="2426868"/>
            <a:ext cx="8090207" cy="33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心拍測定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状態メッセージ表示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A2BE400-5EC2-834F-9205-749F613CCF5C}"/>
              </a:ext>
            </a:extLst>
          </p:cNvPr>
          <p:cNvCxnSpPr/>
          <p:nvPr/>
        </p:nvCxnSpPr>
        <p:spPr>
          <a:xfrm>
            <a:off x="1296076" y="4579793"/>
            <a:ext cx="813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2" y="5731073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時系列グラフの表示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258367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家事を手伝う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355975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奥さんの好きなものを買って帰る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26039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スマートウォッチで測定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56178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578138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テストデータ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(AV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値</a:t>
            </a: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576518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行動の提案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5943" y="431818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MVP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355632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体温・血圧の測定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03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本日のデモシナリオ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85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開発体制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227823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テストデータ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(AV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値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41727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心拍測定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111764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状態メッセージ表示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320911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レーダーチャートの生成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869222" y="3205561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怒りデータ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へ変換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526540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時系列グラフの生成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744303" y="181224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行動の提案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698519" y="316515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LINE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操作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7" name="カギ線コネクタ 16"/>
          <p:cNvCxnSpPr>
            <a:endCxn id="9" idx="0"/>
          </p:cNvCxnSpPr>
          <p:nvPr/>
        </p:nvCxnSpPr>
        <p:spPr>
          <a:xfrm>
            <a:off x="2133871" y="2735434"/>
            <a:ext cx="1457393" cy="4701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9" idx="2"/>
          </p:cNvCxnSpPr>
          <p:nvPr/>
        </p:nvCxnSpPr>
        <p:spPr>
          <a:xfrm flipV="1">
            <a:off x="2288144" y="4119961"/>
            <a:ext cx="1303120" cy="5099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3"/>
            <a:endCxn id="6" idx="1"/>
          </p:cNvCxnSpPr>
          <p:nvPr/>
        </p:nvCxnSpPr>
        <p:spPr>
          <a:xfrm flipV="1">
            <a:off x="4313305" y="1574846"/>
            <a:ext cx="1000175" cy="20879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1"/>
          </p:cNvCxnSpPr>
          <p:nvPr/>
        </p:nvCxnSpPr>
        <p:spPr>
          <a:xfrm>
            <a:off x="4313305" y="3662761"/>
            <a:ext cx="1000175" cy="2059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9" idx="3"/>
            <a:endCxn id="7" idx="1"/>
          </p:cNvCxnSpPr>
          <p:nvPr/>
        </p:nvCxnSpPr>
        <p:spPr>
          <a:xfrm>
            <a:off x="4313305" y="3662761"/>
            <a:ext cx="1000175" cy="35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3"/>
            <a:endCxn id="12" idx="1"/>
          </p:cNvCxnSpPr>
          <p:nvPr/>
        </p:nvCxnSpPr>
        <p:spPr>
          <a:xfrm flipV="1">
            <a:off x="6757563" y="3622350"/>
            <a:ext cx="1940956" cy="43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0" idx="3"/>
            <a:endCxn id="12" idx="1"/>
          </p:cNvCxnSpPr>
          <p:nvPr/>
        </p:nvCxnSpPr>
        <p:spPr>
          <a:xfrm flipV="1">
            <a:off x="6757563" y="3622350"/>
            <a:ext cx="1940956" cy="21002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 rot="5400000" flipH="1" flipV="1">
            <a:off x="456407" y="1364623"/>
            <a:ext cx="2364436" cy="1870483"/>
          </a:xfrm>
          <a:prstGeom prst="bentConnector3">
            <a:avLst>
              <a:gd name="adj1" fmla="val 22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 flipH="1" flipV="1">
            <a:off x="435424" y="1439828"/>
            <a:ext cx="4408391" cy="3764029"/>
          </a:xfrm>
          <a:prstGeom prst="bentConnector3">
            <a:avLst>
              <a:gd name="adj1" fmla="val -25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668714" y="4641156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872826" y="1697245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八十岡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44061" y="368738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矢頭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956759" y="473952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安野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956759" y="303681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萩原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956759" y="90887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大西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8713335" y="2659797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島田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 rot="16200000" flipV="1">
            <a:off x="6052115" y="3341838"/>
            <a:ext cx="471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12" idx="1"/>
          </p:cNvCxnSpPr>
          <p:nvPr/>
        </p:nvCxnSpPr>
        <p:spPr>
          <a:xfrm>
            <a:off x="6893169" y="1697244"/>
            <a:ext cx="1805350" cy="192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4668714" y="2854691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840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268</Words>
  <Application>Microsoft Office PowerPoint</Application>
  <PresentationFormat>ワイド画面</PresentationFormat>
  <Paragraphs>89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メイリオ</vt:lpstr>
      <vt:lpstr>Arial</vt:lpstr>
      <vt:lpstr>Trebuchet MS</vt:lpstr>
      <vt:lpstr>Wingdings 3</vt:lpstr>
      <vt:lpstr>ファセット</vt:lpstr>
      <vt:lpstr>   顔色モニター 感情衛星「ひまわり」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感情衛星「ひまわり」</dc:title>
  <dc:creator>WASEDA</dc:creator>
  <cp:lastModifiedBy>WASEDA</cp:lastModifiedBy>
  <cp:revision>20</cp:revision>
  <dcterms:created xsi:type="dcterms:W3CDTF">2018-09-29T00:19:36Z</dcterms:created>
  <dcterms:modified xsi:type="dcterms:W3CDTF">2018-09-29T02:11:23Z</dcterms:modified>
</cp:coreProperties>
</file>