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1" r:id="rId1"/>
  </p:sldMasterIdLst>
  <p:sldIdLst>
    <p:sldId id="256" r:id="rId2"/>
    <p:sldId id="258" r:id="rId3"/>
    <p:sldId id="272" r:id="rId4"/>
    <p:sldId id="267" r:id="rId5"/>
    <p:sldId id="271" r:id="rId6"/>
    <p:sldId id="260" r:id="rId7"/>
    <p:sldId id="270" r:id="rId8"/>
    <p:sldId id="263" r:id="rId9"/>
    <p:sldId id="261" r:id="rId10"/>
    <p:sldId id="257" r:id="rId11"/>
    <p:sldId id="262" r:id="rId12"/>
    <p:sldId id="269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747D-2063-4E92-B0DF-919587A7C523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77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747D-2063-4E92-B0DF-919587A7C523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54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747D-2063-4E92-B0DF-919587A7C523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93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747D-2063-4E92-B0DF-919587A7C523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88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747D-2063-4E92-B0DF-919587A7C523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51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747D-2063-4E92-B0DF-919587A7C523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14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747D-2063-4E92-B0DF-919587A7C523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49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747D-2063-4E92-B0DF-919587A7C523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87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747D-2063-4E92-B0DF-919587A7C523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25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747D-2063-4E92-B0DF-919587A7C523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28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747D-2063-4E92-B0DF-919587A7C523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98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E747D-2063-4E92-B0DF-919587A7C523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49CED-61B0-4F31-97FA-3E1E00078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24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2" r:id="rId1"/>
    <p:sldLayoutId id="2147484303" r:id="rId2"/>
    <p:sldLayoutId id="2147484304" r:id="rId3"/>
    <p:sldLayoutId id="2147484305" r:id="rId4"/>
    <p:sldLayoutId id="2147484306" r:id="rId5"/>
    <p:sldLayoutId id="2147484307" r:id="rId6"/>
    <p:sldLayoutId id="2147484308" r:id="rId7"/>
    <p:sldLayoutId id="2147484309" r:id="rId8"/>
    <p:sldLayoutId id="2147484310" r:id="rId9"/>
    <p:sldLayoutId id="2147484311" r:id="rId10"/>
    <p:sldLayoutId id="21474843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5597" y="131781"/>
            <a:ext cx="4496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SmartSE</a:t>
            </a:r>
            <a:r>
              <a:rPr kumimoji="1" lang="en-US" altLang="ja-JP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K1</a:t>
            </a:r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発表資料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47828" y="19722"/>
            <a:ext cx="2271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2019/07/13</a:t>
            </a:r>
          </a:p>
          <a:p>
            <a:pPr algn="r"/>
            <a:r>
              <a:rPr kumimoji="1" lang="en-US" altLang="ja-JP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@</a:t>
            </a:r>
            <a:r>
              <a:rPr kumimoji="1" lang="en-US" altLang="ja-JP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Coredo</a:t>
            </a:r>
            <a:r>
              <a:rPr lang="ja-JP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日本橋</a:t>
            </a:r>
            <a:endParaRPr kumimoji="1" lang="ja-JP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73581" y="1718431"/>
            <a:ext cx="92448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栄養管理サポートのための</a:t>
            </a:r>
            <a:endParaRPr lang="en-US" altLang="ja-JP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ctr"/>
            <a:r>
              <a:rPr lang="ja-JP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食料自動発注システム</a:t>
            </a:r>
            <a:endParaRPr kumimoji="1" lang="en-US" altLang="ja-JP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31086" y="4422129"/>
            <a:ext cx="59298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Group5</a:t>
            </a:r>
          </a:p>
          <a:p>
            <a:r>
              <a:rPr lang="ja-JP" altLang="en-US" sz="3200" dirty="0"/>
              <a:t>大段、奥村、坂井、富田、舟生</a:t>
            </a:r>
          </a:p>
        </p:txBody>
      </p:sp>
    </p:spTree>
    <p:extLst>
      <p:ext uri="{BB962C8B-B14F-4D97-AF65-F5344CB8AC3E}">
        <p14:creationId xmlns:p14="http://schemas.microsoft.com/office/powerpoint/2010/main" val="41751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014" y="820982"/>
            <a:ext cx="8924209" cy="602157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425331" y="1594313"/>
            <a:ext cx="166584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食べ物がなくなった時、</a:t>
            </a:r>
            <a:endParaRPr kumimoji="1" lang="en-US" altLang="ja-JP" sz="1050" dirty="0"/>
          </a:p>
          <a:p>
            <a:r>
              <a:rPr kumimoji="1" lang="ja-JP" altLang="en-US" sz="1050" dirty="0"/>
              <a:t>栄養バランスよく注文</a:t>
            </a:r>
            <a:endParaRPr kumimoji="1" lang="en-US" altLang="ja-JP" sz="1050" dirty="0"/>
          </a:p>
          <a:p>
            <a:r>
              <a:rPr kumimoji="1" lang="ja-JP" altLang="en-US" sz="1050" dirty="0"/>
              <a:t>することができない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902909" y="1640479"/>
            <a:ext cx="1531188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食べ物がなくなるタイ</a:t>
            </a:r>
            <a:endParaRPr kumimoji="1" lang="en-US" altLang="ja-JP" sz="1050" dirty="0"/>
          </a:p>
          <a:p>
            <a:r>
              <a:rPr kumimoji="1" lang="ja-JP" altLang="en-US" sz="1050" dirty="0"/>
              <a:t>ミングで、栄養バラン</a:t>
            </a:r>
            <a:endParaRPr kumimoji="1" lang="en-US" altLang="ja-JP" sz="1050" dirty="0"/>
          </a:p>
          <a:p>
            <a:r>
              <a:rPr kumimoji="1" lang="ja-JP" altLang="en-US" sz="1050" dirty="0"/>
              <a:t>ス</a:t>
            </a:r>
            <a:r>
              <a:rPr lang="ja-JP" altLang="en-US" sz="1050" dirty="0"/>
              <a:t>を加味した商品の提</a:t>
            </a:r>
            <a:endParaRPr lang="en-US" altLang="ja-JP" sz="1050" dirty="0"/>
          </a:p>
          <a:p>
            <a:r>
              <a:rPr lang="ja-JP" altLang="en-US" sz="1050" dirty="0"/>
              <a:t>案と</a:t>
            </a:r>
            <a:r>
              <a:rPr kumimoji="1" lang="ja-JP" altLang="en-US" sz="1050" dirty="0"/>
              <a:t>発注ができる。ま</a:t>
            </a:r>
            <a:endParaRPr kumimoji="1" lang="en-US" altLang="ja-JP" sz="1050" dirty="0"/>
          </a:p>
          <a:p>
            <a:r>
              <a:rPr kumimoji="1" lang="ja-JP" altLang="en-US" sz="1050" dirty="0"/>
              <a:t>た栄養</a:t>
            </a:r>
            <a:r>
              <a:rPr lang="ja-JP" altLang="en-US" sz="1050" dirty="0"/>
              <a:t>バランスが見え</a:t>
            </a:r>
            <a:endParaRPr lang="en-US" altLang="ja-JP" sz="1050" dirty="0"/>
          </a:p>
          <a:p>
            <a:r>
              <a:rPr lang="ja-JP" altLang="en-US" sz="1050" dirty="0" err="1"/>
              <a:t>る化</a:t>
            </a:r>
            <a:r>
              <a:rPr lang="ja-JP" altLang="en-US" sz="1050" dirty="0"/>
              <a:t>され、</a:t>
            </a:r>
            <a:r>
              <a:rPr kumimoji="1" lang="ja-JP" altLang="en-US" sz="1050" dirty="0"/>
              <a:t>栄養状況が</a:t>
            </a:r>
            <a:endParaRPr kumimoji="1" lang="en-US" altLang="ja-JP" sz="1050" dirty="0"/>
          </a:p>
          <a:p>
            <a:r>
              <a:rPr kumimoji="1" lang="ja-JP" altLang="en-US" sz="1050" dirty="0"/>
              <a:t>把握できる。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30271" y="1640479"/>
            <a:ext cx="1531188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栄養バランスを考える</a:t>
            </a:r>
            <a:endParaRPr kumimoji="1" lang="en-US" altLang="ja-JP" sz="1050" dirty="0"/>
          </a:p>
          <a:p>
            <a:r>
              <a:rPr kumimoji="1" lang="ja-JP" altLang="en-US" sz="1050" dirty="0"/>
              <a:t>ことができない人に対</a:t>
            </a:r>
            <a:endParaRPr kumimoji="1" lang="en-US" altLang="ja-JP" sz="1050" dirty="0"/>
          </a:p>
          <a:p>
            <a:r>
              <a:rPr kumimoji="1" lang="ja-JP" altLang="en-US" sz="1050" dirty="0"/>
              <a:t>し、栄養</a:t>
            </a:r>
            <a:r>
              <a:rPr lang="ja-JP" altLang="en-US" sz="1050" dirty="0"/>
              <a:t>が偏らないよ</a:t>
            </a:r>
            <a:endParaRPr lang="en-US" altLang="ja-JP" sz="1050" dirty="0"/>
          </a:p>
          <a:p>
            <a:r>
              <a:rPr lang="ja-JP" altLang="en-US" sz="1050" dirty="0"/>
              <a:t>うに、日々の食事を自</a:t>
            </a:r>
            <a:endParaRPr lang="en-US" altLang="ja-JP" sz="1050" dirty="0"/>
          </a:p>
          <a:p>
            <a:r>
              <a:rPr lang="ja-JP" altLang="en-US" sz="1050" dirty="0"/>
              <a:t>動発注できる</a:t>
            </a:r>
            <a:endParaRPr lang="en-US" altLang="ja-JP" sz="105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400512" y="1640479"/>
            <a:ext cx="15472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20</a:t>
            </a:r>
            <a:r>
              <a:rPr kumimoji="1" lang="ja-JP" altLang="en-US" sz="1050" dirty="0"/>
              <a:t>台前半の一人暮らし</a:t>
            </a:r>
            <a:endParaRPr kumimoji="1" lang="en-US" altLang="ja-JP" sz="1050" dirty="0"/>
          </a:p>
          <a:p>
            <a:r>
              <a:rPr kumimoji="1" lang="ja-JP" altLang="en-US" sz="1050" dirty="0"/>
              <a:t>で</a:t>
            </a:r>
            <a:r>
              <a:rPr lang="ja-JP" altLang="en-US" sz="1050" dirty="0"/>
              <a:t>料理スキルのない人</a:t>
            </a:r>
            <a:endParaRPr lang="en-US" altLang="ja-JP" sz="105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400512" y="3553198"/>
            <a:ext cx="153118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仕事が忙しく、食事を</a:t>
            </a:r>
            <a:endParaRPr kumimoji="1" lang="en-US" altLang="ja-JP" sz="1050" dirty="0"/>
          </a:p>
          <a:p>
            <a:r>
              <a:rPr kumimoji="1" lang="en-US" altLang="ja-JP" sz="1050" dirty="0"/>
              <a:t>Amazon</a:t>
            </a:r>
            <a:r>
              <a:rPr kumimoji="1" lang="ja-JP" altLang="en-US" sz="1050" dirty="0"/>
              <a:t>等で注文</a:t>
            </a:r>
            <a:r>
              <a:rPr lang="ja-JP" altLang="en-US" sz="1050" dirty="0"/>
              <a:t>して</a:t>
            </a:r>
            <a:endParaRPr lang="en-US" altLang="ja-JP" sz="1050" dirty="0"/>
          </a:p>
          <a:p>
            <a:r>
              <a:rPr lang="ja-JP" altLang="en-US" sz="1050" dirty="0"/>
              <a:t>いる人</a:t>
            </a:r>
            <a:endParaRPr lang="en-US" altLang="ja-JP" sz="105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980" y="3624019"/>
            <a:ext cx="139653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会社の寮を提供する</a:t>
            </a:r>
            <a:endParaRPr kumimoji="1" lang="en-US" altLang="ja-JP" sz="1050" dirty="0"/>
          </a:p>
          <a:p>
            <a:r>
              <a:rPr kumimoji="1" lang="ja-JP" altLang="en-US" sz="1050" dirty="0"/>
              <a:t>不動産屋</a:t>
            </a:r>
            <a:endParaRPr kumimoji="1" lang="en-US" altLang="ja-JP" sz="1050" dirty="0"/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35597" y="131781"/>
            <a:ext cx="381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リーンキャンバス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0980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reentrans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632" y="870450"/>
            <a:ext cx="9784736" cy="598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7"/>
          <p:cNvSpPr>
            <a:spLocks noChangeArrowheads="1"/>
          </p:cNvSpPr>
          <p:nvPr/>
        </p:nvSpPr>
        <p:spPr bwMode="auto">
          <a:xfrm rot="10800000">
            <a:off x="0" y="0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5597" y="131785"/>
            <a:ext cx="199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画面遷移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4363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336371" y="1010696"/>
            <a:ext cx="514756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ja-JP" altLang="en-US" dirty="0"/>
              <a:t>栄養素を確認する</a:t>
            </a:r>
            <a:endParaRPr kumimoji="1" lang="en-US" altLang="ja-JP" dirty="0"/>
          </a:p>
          <a:p>
            <a:pPr marL="342900" indent="-342900">
              <a:buAutoNum type="arabicPeriod"/>
            </a:pPr>
            <a:endParaRPr lang="en-US" altLang="ja-JP" dirty="0"/>
          </a:p>
          <a:p>
            <a:pPr marL="342900" indent="-342900">
              <a:buAutoNum type="arabicPeriod"/>
            </a:pPr>
            <a:r>
              <a:rPr lang="ja-JP" altLang="en-US" dirty="0"/>
              <a:t>栄養バランスを確認する</a:t>
            </a:r>
            <a:endParaRPr lang="en-US" altLang="ja-JP" dirty="0"/>
          </a:p>
          <a:p>
            <a:pPr marL="342900" indent="-342900">
              <a:buAutoNum type="arabicPeriod"/>
            </a:pPr>
            <a:endParaRPr lang="en-US" altLang="ja-JP" dirty="0"/>
          </a:p>
          <a:p>
            <a:pPr marL="342900" indent="-342900">
              <a:buAutoNum type="arabicPeriod"/>
            </a:pPr>
            <a:r>
              <a:rPr lang="ja-JP" altLang="en-US" dirty="0"/>
              <a:t>栄養バランスをとって推薦発注リストを出す</a:t>
            </a:r>
            <a:endParaRPr lang="en-US" altLang="ja-JP" dirty="0"/>
          </a:p>
          <a:p>
            <a:pPr marL="342900" indent="-342900">
              <a:buAutoNum type="arabicPeriod"/>
            </a:pPr>
            <a:endParaRPr lang="en-US" altLang="ja-JP" dirty="0"/>
          </a:p>
          <a:p>
            <a:pPr marL="342900" indent="-342900">
              <a:buAutoNum type="arabicPeriod"/>
            </a:pPr>
            <a:r>
              <a:rPr lang="ja-JP" altLang="en-US" dirty="0"/>
              <a:t>発注する食べ物のバランスを確認する</a:t>
            </a:r>
            <a:endParaRPr lang="en-US" altLang="ja-JP" dirty="0"/>
          </a:p>
          <a:p>
            <a:pPr marL="342900" indent="-342900">
              <a:buAutoNum type="arabicPeriod"/>
            </a:pPr>
            <a:endParaRPr lang="en-US" altLang="ja-JP" dirty="0"/>
          </a:p>
          <a:p>
            <a:pPr marL="342900" indent="-342900">
              <a:buAutoNum type="arabicPeriod"/>
            </a:pPr>
            <a:r>
              <a:rPr lang="ja-JP" altLang="en-US" dirty="0"/>
              <a:t>好きなものを入れる</a:t>
            </a:r>
            <a:endParaRPr lang="en-US" altLang="ja-JP" dirty="0"/>
          </a:p>
          <a:p>
            <a:pPr marL="342900" indent="-342900">
              <a:buAutoNum type="arabicPeriod"/>
            </a:pPr>
            <a:endParaRPr lang="en-US" altLang="ja-JP" dirty="0"/>
          </a:p>
          <a:p>
            <a:pPr marL="342900" indent="-342900">
              <a:buAutoNum type="arabicPeriod"/>
            </a:pPr>
            <a:r>
              <a:rPr lang="ja-JP" altLang="en-US" dirty="0"/>
              <a:t>冷蔵庫を確認する</a:t>
            </a:r>
            <a:endParaRPr lang="en-US" altLang="ja-JP" dirty="0"/>
          </a:p>
          <a:p>
            <a:pPr marL="342900" indent="-342900">
              <a:buAutoNum type="arabicPeriod"/>
            </a:pPr>
            <a:endParaRPr lang="en-US" altLang="ja-JP" dirty="0"/>
          </a:p>
          <a:p>
            <a:pPr marL="342900" indent="-342900">
              <a:buAutoNum type="arabicPeriod"/>
            </a:pPr>
            <a:r>
              <a:rPr lang="ja-JP" altLang="en-US" dirty="0"/>
              <a:t>いつ届くか確認する</a:t>
            </a:r>
            <a:endParaRPr lang="en-US" altLang="ja-JP" dirty="0"/>
          </a:p>
          <a:p>
            <a:pPr marL="342900" indent="-342900">
              <a:buAutoNum type="arabicPeriod"/>
            </a:pPr>
            <a:endParaRPr lang="en-US" altLang="ja-JP" dirty="0"/>
          </a:p>
          <a:p>
            <a:pPr marL="342900" indent="-342900">
              <a:buAutoNum type="arabicPeriod"/>
            </a:pPr>
            <a:r>
              <a:rPr lang="en-US" altLang="ja-JP" dirty="0"/>
              <a:t>PC</a:t>
            </a:r>
            <a:r>
              <a:rPr lang="ja-JP" altLang="en-US" dirty="0"/>
              <a:t>で発注する</a:t>
            </a:r>
            <a:endParaRPr lang="en-US" altLang="ja-JP" dirty="0"/>
          </a:p>
          <a:p>
            <a:endParaRPr lang="ja-JP" altLang="en-US" dirty="0"/>
          </a:p>
        </p:txBody>
      </p:sp>
      <p:sp>
        <p:nvSpPr>
          <p:cNvPr id="2" name="右中かっこ 1"/>
          <p:cNvSpPr/>
          <p:nvPr/>
        </p:nvSpPr>
        <p:spPr>
          <a:xfrm>
            <a:off x="5384800" y="888012"/>
            <a:ext cx="629920" cy="2087305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48400" y="174699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今回のデモでは</a:t>
            </a:r>
            <a:r>
              <a:rPr lang="ja-JP" altLang="en-US" dirty="0"/>
              <a:t>ここまでを行った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441440" y="2244838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途中までの点</a:t>
            </a:r>
            <a:endParaRPr kumimoji="1" lang="en-US" altLang="ja-JP" dirty="0"/>
          </a:p>
          <a:p>
            <a:r>
              <a:rPr lang="ja-JP" altLang="en-US" dirty="0"/>
              <a:t>・各食品毎の栄養バランスは疑似データ</a:t>
            </a:r>
            <a:endParaRPr lang="en-US" altLang="ja-JP" dirty="0"/>
          </a:p>
          <a:p>
            <a:r>
              <a:rPr kumimoji="1" lang="ja-JP" altLang="en-US" dirty="0"/>
              <a:t>・推薦発注リストは固定</a:t>
            </a: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5597" y="131781"/>
            <a:ext cx="4721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プロダクトバックログ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59946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52400" y="100564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食料があるか</a:t>
            </a:r>
            <a:r>
              <a:rPr lang="ja-JP" altLang="en-US" sz="1400" dirty="0"/>
              <a:t>確認</a:t>
            </a:r>
            <a:endParaRPr kumimoji="1" lang="en-US" altLang="ja-JP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25533" y="1005643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過去の食事の</a:t>
            </a:r>
            <a:endParaRPr kumimoji="1" lang="en-US" altLang="ja-JP" sz="1400" dirty="0"/>
          </a:p>
          <a:p>
            <a:r>
              <a:rPr lang="ja-JP" altLang="en-US" sz="1400" dirty="0"/>
              <a:t>栄養バランス</a:t>
            </a:r>
            <a:r>
              <a:rPr kumimoji="1" lang="ja-JP" altLang="en-US" sz="1400" dirty="0"/>
              <a:t>を確認</a:t>
            </a:r>
            <a:endParaRPr kumimoji="1" lang="en-US" altLang="ja-JP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72927" y="1005642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(</a:t>
            </a:r>
            <a:r>
              <a:rPr kumimoji="1" lang="ja-JP" altLang="en-US" sz="1400" dirty="0"/>
              <a:t>調理済みの</a:t>
            </a:r>
            <a:r>
              <a:rPr kumimoji="1" lang="en-US" altLang="ja-JP" sz="1400" dirty="0"/>
              <a:t>)</a:t>
            </a:r>
          </a:p>
          <a:p>
            <a:r>
              <a:rPr kumimoji="1" lang="ja-JP" altLang="en-US" sz="1400" dirty="0"/>
              <a:t>食料を</a:t>
            </a:r>
            <a:r>
              <a:rPr lang="ja-JP" altLang="en-US" sz="1400" dirty="0"/>
              <a:t>決定する</a:t>
            </a:r>
            <a:endParaRPr kumimoji="1" lang="en-US" altLang="ja-JP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20828" y="100564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食料を発注する</a:t>
            </a:r>
            <a:endParaRPr kumimoji="1" lang="en-US" altLang="ja-JP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779720" y="100517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受け取る</a:t>
            </a:r>
            <a:endParaRPr kumimoji="1" lang="en-US" altLang="ja-JP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900550" y="1005174"/>
            <a:ext cx="1758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調理</a:t>
            </a:r>
            <a:r>
              <a:rPr lang="en-US" altLang="ja-JP" sz="1400" dirty="0"/>
              <a:t>(</a:t>
            </a:r>
            <a:r>
              <a:rPr lang="ja-JP" altLang="en-US" sz="1400" dirty="0"/>
              <a:t>レンチン</a:t>
            </a:r>
            <a:r>
              <a:rPr lang="en-US" altLang="ja-JP" sz="1400" dirty="0"/>
              <a:t>)</a:t>
            </a:r>
            <a:r>
              <a:rPr lang="ja-JP" altLang="en-US" sz="1400" dirty="0"/>
              <a:t>する</a:t>
            </a:r>
            <a:endParaRPr kumimoji="1" lang="en-US" altLang="ja-JP" sz="1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894974" y="100517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食べる</a:t>
            </a:r>
            <a:endParaRPr kumimoji="1" lang="en-US" altLang="ja-JP" sz="1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52400" y="1945721"/>
            <a:ext cx="18004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・冷蔵庫を確認</a:t>
            </a:r>
            <a:endParaRPr kumimoji="1" lang="en-US" altLang="ja-JP" sz="1400" dirty="0"/>
          </a:p>
          <a:p>
            <a:r>
              <a:rPr lang="ja-JP" altLang="en-US" sz="1400" dirty="0"/>
              <a:t>・食料棚を確認</a:t>
            </a:r>
            <a:endParaRPr lang="en-US" altLang="ja-JP" sz="1400" dirty="0"/>
          </a:p>
          <a:p>
            <a:r>
              <a:rPr kumimoji="1" lang="ja-JP" altLang="en-US" sz="1400" dirty="0"/>
              <a:t>・残り日数分</a:t>
            </a:r>
            <a:r>
              <a:rPr lang="ja-JP" altLang="en-US" sz="1400" dirty="0"/>
              <a:t>を確認</a:t>
            </a:r>
            <a:endParaRPr kumimoji="1" lang="en-US" altLang="ja-JP" sz="1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73357" y="190878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・過去の栄養バランス</a:t>
            </a:r>
            <a:endParaRPr lang="en-US" altLang="ja-JP" sz="1400" dirty="0"/>
          </a:p>
          <a:p>
            <a:r>
              <a:rPr lang="ja-JP" altLang="en-US" sz="1400" dirty="0"/>
              <a:t>　を確認</a:t>
            </a:r>
            <a:endParaRPr lang="en-US" altLang="ja-JP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72927" y="1947040"/>
            <a:ext cx="21595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・カロリー、栄養</a:t>
            </a:r>
            <a:endParaRPr lang="en-US" altLang="ja-JP" sz="1400" dirty="0"/>
          </a:p>
          <a:p>
            <a:r>
              <a:rPr lang="ja-JP" altLang="en-US" sz="1400" dirty="0"/>
              <a:t>　バランスから決定</a:t>
            </a:r>
            <a:endParaRPr lang="en-US" altLang="ja-JP" sz="1400" dirty="0"/>
          </a:p>
          <a:p>
            <a:r>
              <a:rPr lang="ja-JP" altLang="en-US" sz="1400" dirty="0"/>
              <a:t>・栄養バランスをとって</a:t>
            </a:r>
            <a:endParaRPr lang="en-US" altLang="ja-JP" sz="1400" dirty="0"/>
          </a:p>
          <a:p>
            <a:r>
              <a:rPr lang="ja-JP" altLang="en-US" sz="1400" dirty="0"/>
              <a:t>　推薦発注リストを出す</a:t>
            </a:r>
            <a:endParaRPr lang="en-US" altLang="ja-JP" sz="1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885127" y="1950523"/>
            <a:ext cx="1681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・</a:t>
            </a:r>
            <a:r>
              <a:rPr lang="en-US" altLang="ja-JP" sz="1400" dirty="0"/>
              <a:t>PC</a:t>
            </a:r>
            <a:r>
              <a:rPr lang="ja-JP" altLang="en-US" sz="1400" dirty="0"/>
              <a:t>で発注できる</a:t>
            </a:r>
            <a:endParaRPr lang="en-US" altLang="ja-JP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619625" y="1996690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・宅配</a:t>
            </a:r>
            <a:r>
              <a:rPr kumimoji="1" lang="en-US" altLang="ja-JP" sz="1400" dirty="0"/>
              <a:t>Box</a:t>
            </a:r>
            <a:r>
              <a:rPr kumimoji="1" lang="ja-JP" altLang="en-US" sz="1400" dirty="0"/>
              <a:t>で</a:t>
            </a:r>
            <a:endParaRPr kumimoji="1" lang="en-US" altLang="ja-JP" sz="1400" dirty="0"/>
          </a:p>
          <a:p>
            <a:r>
              <a:rPr lang="ja-JP" altLang="en-US" sz="1400" dirty="0"/>
              <a:t>　</a:t>
            </a:r>
            <a:r>
              <a:rPr kumimoji="1" lang="ja-JP" altLang="en-US" sz="1400" dirty="0"/>
              <a:t>受け取る</a:t>
            </a:r>
            <a:endParaRPr lang="en-US" altLang="ja-JP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900550" y="1949202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・レンジで調理する</a:t>
            </a:r>
            <a:endParaRPr lang="en-US" altLang="ja-JP" sz="1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628347" y="1945721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・発注した食料</a:t>
            </a:r>
            <a:endParaRPr kumimoji="1" lang="en-US" altLang="ja-JP" sz="1400" dirty="0"/>
          </a:p>
          <a:p>
            <a:r>
              <a:rPr lang="ja-JP" altLang="en-US" sz="1400" dirty="0"/>
              <a:t>　を食べる</a:t>
            </a:r>
            <a:endParaRPr lang="en-US" altLang="ja-JP" sz="1400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0" y="3441751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1409011" y="3092271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MVP</a:t>
            </a:r>
          </a:p>
        </p:txBody>
      </p:sp>
      <p:cxnSp>
        <p:nvCxnSpPr>
          <p:cNvPr id="23" name="直線コネクタ 22"/>
          <p:cNvCxnSpPr/>
          <p:nvPr/>
        </p:nvCxnSpPr>
        <p:spPr>
          <a:xfrm>
            <a:off x="0" y="1612951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745997" y="16472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731206" y="16472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825759" y="16472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9" name="正方形/長方形 28"/>
          <p:cNvSpPr/>
          <p:nvPr/>
        </p:nvSpPr>
        <p:spPr>
          <a:xfrm flipH="1">
            <a:off x="1745997" y="4091129"/>
            <a:ext cx="1519859" cy="89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 flipH="1">
            <a:off x="4796575" y="4135861"/>
            <a:ext cx="1519859" cy="89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recommend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29293" y="509352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レコメンド</a:t>
            </a:r>
            <a:endParaRPr lang="en-US" altLang="ja-JP" sz="1200" dirty="0"/>
          </a:p>
          <a:p>
            <a:r>
              <a:rPr lang="ja-JP" altLang="en-US" sz="1200" dirty="0"/>
              <a:t>ボタン</a:t>
            </a:r>
            <a:endParaRPr kumimoji="1" lang="ja-JP" altLang="en-US" sz="1200" dirty="0"/>
          </a:p>
        </p:txBody>
      </p:sp>
      <p:sp>
        <p:nvSpPr>
          <p:cNvPr id="32" name="正方形/長方形 31"/>
          <p:cNvSpPr/>
          <p:nvPr/>
        </p:nvSpPr>
        <p:spPr>
          <a:xfrm flipH="1">
            <a:off x="7953927" y="4177351"/>
            <a:ext cx="1519859" cy="89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purchase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76307" y="509815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発注確認</a:t>
            </a:r>
            <a:endParaRPr lang="en-US" altLang="ja-JP" sz="1200" dirty="0"/>
          </a:p>
          <a:p>
            <a:r>
              <a:rPr kumimoji="1" lang="ja-JP" altLang="en-US" sz="1200" dirty="0"/>
              <a:t>ボタン</a:t>
            </a:r>
            <a:endParaRPr kumimoji="1" lang="en-US" altLang="ja-JP" sz="1200" dirty="0"/>
          </a:p>
        </p:txBody>
      </p:sp>
      <p:sp>
        <p:nvSpPr>
          <p:cNvPr id="38" name="円/楕円 39"/>
          <p:cNvSpPr/>
          <p:nvPr/>
        </p:nvSpPr>
        <p:spPr>
          <a:xfrm>
            <a:off x="8475351" y="5995063"/>
            <a:ext cx="469232" cy="469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矢印コネクタ 39"/>
          <p:cNvCxnSpPr>
            <a:endCxn id="38" idx="0"/>
          </p:cNvCxnSpPr>
          <p:nvPr/>
        </p:nvCxnSpPr>
        <p:spPr>
          <a:xfrm>
            <a:off x="8689580" y="5093525"/>
            <a:ext cx="20387" cy="901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4"/>
          <p:cNvSpPr/>
          <p:nvPr/>
        </p:nvSpPr>
        <p:spPr>
          <a:xfrm>
            <a:off x="543341" y="4312358"/>
            <a:ext cx="469232" cy="469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矢印コネクタ 41"/>
          <p:cNvCxnSpPr>
            <a:stCxn id="41" idx="6"/>
          </p:cNvCxnSpPr>
          <p:nvPr/>
        </p:nvCxnSpPr>
        <p:spPr>
          <a:xfrm flipV="1">
            <a:off x="1012573" y="4517986"/>
            <a:ext cx="696915" cy="28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8897637" y="531346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発注</a:t>
            </a:r>
            <a:r>
              <a:rPr kumimoji="1" lang="ja-JP" altLang="en-US" sz="1200" dirty="0"/>
              <a:t>ボタン</a:t>
            </a:r>
            <a:endParaRPr kumimoji="1" lang="en-US" altLang="ja-JP" sz="12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388586" y="35994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381077" y="35994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373568" y="35967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47" name="右矢印 46"/>
          <p:cNvSpPr/>
          <p:nvPr/>
        </p:nvSpPr>
        <p:spPr>
          <a:xfrm>
            <a:off x="3566558" y="4334427"/>
            <a:ext cx="786677" cy="548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/>
          <p:cNvSpPr/>
          <p:nvPr/>
        </p:nvSpPr>
        <p:spPr>
          <a:xfrm>
            <a:off x="6789849" y="4333840"/>
            <a:ext cx="786677" cy="548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35597" y="131781"/>
            <a:ext cx="6082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ユーザストーリーマッピング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875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135597" y="1167698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〇課題</a:t>
            </a:r>
            <a:endParaRPr kumimoji="1" lang="en-US" altLang="ja-JP" dirty="0"/>
          </a:p>
          <a:p>
            <a:r>
              <a:rPr lang="ja-JP" altLang="en-US" dirty="0"/>
              <a:t>　食料がなくなった時、栄養バランスよく注文することができない</a:t>
            </a:r>
            <a:endParaRPr lang="en-US" altLang="ja-JP" dirty="0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5597" y="131781"/>
            <a:ext cx="381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リーンキャンバス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1889A5B-04C0-4956-ADCA-2298EFD78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06" y="2538247"/>
            <a:ext cx="2164703" cy="215851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5277ACF-76CE-49B0-93D0-939E1B2D6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513" y="4084173"/>
            <a:ext cx="1752381" cy="71428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C7C76508-E2E3-4A06-80BA-0278AEB08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72628"/>
            <a:ext cx="1752381" cy="226256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588D7E3-B517-4D5F-B185-08726FB92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5861" y="2372628"/>
            <a:ext cx="1142857" cy="100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034DE39-6BAF-4379-B31C-729DC67F95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2528" y="3701863"/>
            <a:ext cx="1009524" cy="93333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3B870A9-4D96-4125-887B-981FC5E917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6247" y="3392203"/>
            <a:ext cx="571429" cy="571429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926AFF-E492-45D9-8142-B0A0C8A47E7F}"/>
              </a:ext>
            </a:extLst>
          </p:cNvPr>
          <p:cNvSpPr txBox="1"/>
          <p:nvPr/>
        </p:nvSpPr>
        <p:spPr>
          <a:xfrm>
            <a:off x="1026866" y="499712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何を食べようか？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A55964D-434A-4C8B-BBB2-C2E9438D435F}"/>
              </a:ext>
            </a:extLst>
          </p:cNvPr>
          <p:cNvSpPr txBox="1"/>
          <p:nvPr/>
        </p:nvSpPr>
        <p:spPr>
          <a:xfrm>
            <a:off x="3058191" y="496374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朝、昼、夜で</a:t>
            </a:r>
            <a:endParaRPr lang="en-US" altLang="ja-JP" dirty="0"/>
          </a:p>
          <a:p>
            <a:r>
              <a:rPr lang="ja-JP" altLang="en-US" dirty="0"/>
              <a:t>食事が偏りがち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03144A7-17AF-4428-98D4-B76F723E2D24}"/>
              </a:ext>
            </a:extLst>
          </p:cNvPr>
          <p:cNvSpPr txBox="1"/>
          <p:nvPr/>
        </p:nvSpPr>
        <p:spPr>
          <a:xfrm>
            <a:off x="6071943" y="496374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健康を考えて、</a:t>
            </a:r>
            <a:endParaRPr lang="en-US" altLang="ja-JP" dirty="0"/>
          </a:p>
          <a:p>
            <a:r>
              <a:rPr lang="ja-JP" altLang="en-US" dirty="0"/>
              <a:t>バランスよく</a:t>
            </a:r>
            <a:endParaRPr lang="en-US" altLang="ja-JP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E03476B-B84A-4382-B6DE-6B2B05FFB23B}"/>
              </a:ext>
            </a:extLst>
          </p:cNvPr>
          <p:cNvSpPr txBox="1"/>
          <p:nvPr/>
        </p:nvSpPr>
        <p:spPr>
          <a:xfrm>
            <a:off x="8631565" y="510224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栄養バランスを提案！！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6433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135597" y="1167698"/>
            <a:ext cx="1172628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〇課題</a:t>
            </a:r>
            <a:endParaRPr kumimoji="1" lang="en-US" altLang="ja-JP" dirty="0"/>
          </a:p>
          <a:p>
            <a:r>
              <a:rPr lang="ja-JP" altLang="en-US" dirty="0"/>
              <a:t>　食料がなくなった時、栄養バランスよく注文することができない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〇顧客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20</a:t>
            </a:r>
            <a:r>
              <a:rPr lang="ja-JP" altLang="en-US" dirty="0"/>
              <a:t>台前半の一人暮らしで料理スキルのない人</a:t>
            </a:r>
            <a:endParaRPr lang="en-US" altLang="ja-JP" dirty="0"/>
          </a:p>
          <a:p>
            <a:r>
              <a:rPr lang="ja-JP" altLang="en-US" dirty="0"/>
              <a:t>　アーリーアダプター：仕事が忙しく、食料を</a:t>
            </a:r>
            <a:r>
              <a:rPr lang="en-US" altLang="ja-JP" dirty="0"/>
              <a:t>Amazon</a:t>
            </a:r>
            <a:r>
              <a:rPr lang="ja-JP" altLang="en-US" dirty="0"/>
              <a:t>等で注文している人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〇独自の価値提案</a:t>
            </a:r>
            <a:endParaRPr lang="en-US" altLang="ja-JP" dirty="0"/>
          </a:p>
          <a:p>
            <a:r>
              <a:rPr lang="ja-JP" altLang="en-US" dirty="0"/>
              <a:t>　栄養バランスを考えることができない人に対し、栄養が偏らないように、日々の食料を推薦、自動発注できる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〇ソリューション</a:t>
            </a:r>
            <a:endParaRPr lang="en-US" altLang="ja-JP" dirty="0"/>
          </a:p>
          <a:p>
            <a:r>
              <a:rPr lang="ja-JP" altLang="en-US" dirty="0"/>
              <a:t>　・食料がなくなるタイミングで、栄養バランスを加味した商品の提案と発注ができる。</a:t>
            </a:r>
            <a:endParaRPr lang="en-US" altLang="ja-JP" dirty="0"/>
          </a:p>
          <a:p>
            <a:r>
              <a:rPr lang="ja-JP" altLang="en-US" dirty="0"/>
              <a:t>　・過去の栄養バランスが</a:t>
            </a:r>
            <a:r>
              <a:rPr lang="ja-JP" altLang="en-US" dirty="0" err="1"/>
              <a:t>見える化され</a:t>
            </a:r>
            <a:r>
              <a:rPr lang="ja-JP" altLang="en-US" dirty="0"/>
              <a:t>、栄養状況が把握できる。</a:t>
            </a: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5597" y="131781"/>
            <a:ext cx="381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リーンキャンバス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65304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52400" y="100564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食料があるか</a:t>
            </a:r>
            <a:r>
              <a:rPr lang="ja-JP" altLang="en-US" sz="1400" dirty="0"/>
              <a:t>確認</a:t>
            </a:r>
            <a:endParaRPr kumimoji="1" lang="en-US" altLang="ja-JP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25533" y="1005643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過去の食事の</a:t>
            </a:r>
            <a:endParaRPr kumimoji="1" lang="en-US" altLang="ja-JP" sz="1400" dirty="0"/>
          </a:p>
          <a:p>
            <a:r>
              <a:rPr lang="ja-JP" altLang="en-US" sz="1400" dirty="0"/>
              <a:t>栄養バランス</a:t>
            </a:r>
            <a:r>
              <a:rPr kumimoji="1" lang="ja-JP" altLang="en-US" sz="1400" dirty="0"/>
              <a:t>を確認</a:t>
            </a:r>
            <a:endParaRPr kumimoji="1" lang="en-US" altLang="ja-JP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72927" y="1005642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(</a:t>
            </a:r>
            <a:r>
              <a:rPr kumimoji="1" lang="ja-JP" altLang="en-US" sz="1400" dirty="0"/>
              <a:t>調理済みの</a:t>
            </a:r>
            <a:r>
              <a:rPr kumimoji="1" lang="en-US" altLang="ja-JP" sz="1400" dirty="0"/>
              <a:t>)</a:t>
            </a:r>
          </a:p>
          <a:p>
            <a:r>
              <a:rPr kumimoji="1" lang="ja-JP" altLang="en-US" sz="1400" dirty="0"/>
              <a:t>食料を</a:t>
            </a:r>
            <a:r>
              <a:rPr lang="ja-JP" altLang="en-US" sz="1400" dirty="0"/>
              <a:t>決定する</a:t>
            </a:r>
            <a:endParaRPr kumimoji="1" lang="en-US" altLang="ja-JP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20828" y="100564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食料を発注する</a:t>
            </a:r>
            <a:endParaRPr kumimoji="1" lang="en-US" altLang="ja-JP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779720" y="100517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受け取る</a:t>
            </a:r>
            <a:endParaRPr kumimoji="1" lang="en-US" altLang="ja-JP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900550" y="1005174"/>
            <a:ext cx="1758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調理</a:t>
            </a:r>
            <a:r>
              <a:rPr lang="en-US" altLang="ja-JP" sz="1400" dirty="0"/>
              <a:t>(</a:t>
            </a:r>
            <a:r>
              <a:rPr lang="ja-JP" altLang="en-US" sz="1400" dirty="0"/>
              <a:t>レンチン</a:t>
            </a:r>
            <a:r>
              <a:rPr lang="en-US" altLang="ja-JP" sz="1400" dirty="0"/>
              <a:t>)</a:t>
            </a:r>
            <a:r>
              <a:rPr lang="ja-JP" altLang="en-US" sz="1400" dirty="0"/>
              <a:t>する</a:t>
            </a:r>
            <a:endParaRPr kumimoji="1" lang="en-US" altLang="ja-JP" sz="1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894974" y="100517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食べる</a:t>
            </a:r>
            <a:endParaRPr kumimoji="1" lang="en-US" altLang="ja-JP" sz="1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52400" y="1945721"/>
            <a:ext cx="18004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・冷蔵庫を確認</a:t>
            </a:r>
            <a:endParaRPr kumimoji="1" lang="en-US" altLang="ja-JP" sz="1400" dirty="0"/>
          </a:p>
          <a:p>
            <a:r>
              <a:rPr lang="ja-JP" altLang="en-US" sz="1400" dirty="0"/>
              <a:t>・食料棚を確認</a:t>
            </a:r>
            <a:endParaRPr lang="en-US" altLang="ja-JP" sz="1400" dirty="0"/>
          </a:p>
          <a:p>
            <a:r>
              <a:rPr kumimoji="1" lang="ja-JP" altLang="en-US" sz="1400" dirty="0"/>
              <a:t>・残り日数分</a:t>
            </a:r>
            <a:r>
              <a:rPr lang="ja-JP" altLang="en-US" sz="1400" dirty="0"/>
              <a:t>を確認</a:t>
            </a:r>
            <a:endParaRPr kumimoji="1" lang="en-US" altLang="ja-JP" sz="1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73357" y="190878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・過去の栄養バランス</a:t>
            </a:r>
            <a:endParaRPr lang="en-US" altLang="ja-JP" sz="1400" dirty="0"/>
          </a:p>
          <a:p>
            <a:r>
              <a:rPr lang="ja-JP" altLang="en-US" sz="1400" dirty="0"/>
              <a:t>　を確認</a:t>
            </a:r>
            <a:endParaRPr lang="en-US" altLang="ja-JP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72927" y="1947040"/>
            <a:ext cx="21595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・カロリー、栄養</a:t>
            </a:r>
            <a:endParaRPr lang="en-US" altLang="ja-JP" sz="1400" dirty="0"/>
          </a:p>
          <a:p>
            <a:r>
              <a:rPr lang="ja-JP" altLang="en-US" sz="1400" dirty="0"/>
              <a:t>　バランスから決定</a:t>
            </a:r>
            <a:endParaRPr lang="en-US" altLang="ja-JP" sz="1400" dirty="0"/>
          </a:p>
          <a:p>
            <a:r>
              <a:rPr lang="ja-JP" altLang="en-US" sz="1400" dirty="0"/>
              <a:t>・栄養バランスをとって</a:t>
            </a:r>
            <a:endParaRPr lang="en-US" altLang="ja-JP" sz="1400" dirty="0"/>
          </a:p>
          <a:p>
            <a:r>
              <a:rPr lang="ja-JP" altLang="en-US" sz="1400" dirty="0"/>
              <a:t>　推薦発注リストを出す</a:t>
            </a:r>
            <a:endParaRPr lang="en-US" altLang="ja-JP" sz="1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885127" y="1950523"/>
            <a:ext cx="1681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・</a:t>
            </a:r>
            <a:r>
              <a:rPr lang="en-US" altLang="ja-JP" sz="1400" dirty="0"/>
              <a:t>PC</a:t>
            </a:r>
            <a:r>
              <a:rPr lang="ja-JP" altLang="en-US" sz="1400" dirty="0"/>
              <a:t>で発注できる</a:t>
            </a:r>
            <a:endParaRPr lang="en-US" altLang="ja-JP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619625" y="1996690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・宅配</a:t>
            </a:r>
            <a:r>
              <a:rPr kumimoji="1" lang="en-US" altLang="ja-JP" sz="1400" dirty="0"/>
              <a:t>Box</a:t>
            </a:r>
            <a:r>
              <a:rPr kumimoji="1" lang="ja-JP" altLang="en-US" sz="1400" dirty="0"/>
              <a:t>で</a:t>
            </a:r>
            <a:endParaRPr kumimoji="1" lang="en-US" altLang="ja-JP" sz="1400" dirty="0"/>
          </a:p>
          <a:p>
            <a:r>
              <a:rPr lang="ja-JP" altLang="en-US" sz="1400" dirty="0"/>
              <a:t>　</a:t>
            </a:r>
            <a:r>
              <a:rPr kumimoji="1" lang="ja-JP" altLang="en-US" sz="1400" dirty="0"/>
              <a:t>受け取る</a:t>
            </a:r>
            <a:endParaRPr lang="en-US" altLang="ja-JP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900550" y="1949202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・レンジで調理する</a:t>
            </a:r>
            <a:endParaRPr lang="en-US" altLang="ja-JP" sz="1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628347" y="1945721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・発注した食料</a:t>
            </a:r>
            <a:endParaRPr kumimoji="1" lang="en-US" altLang="ja-JP" sz="1400" dirty="0"/>
          </a:p>
          <a:p>
            <a:r>
              <a:rPr lang="ja-JP" altLang="en-US" sz="1400" dirty="0"/>
              <a:t>　を食べる</a:t>
            </a:r>
            <a:endParaRPr lang="en-US" altLang="ja-JP" sz="1400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0" y="3441751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1409011" y="3092271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MVP</a:t>
            </a:r>
          </a:p>
        </p:txBody>
      </p:sp>
      <p:cxnSp>
        <p:nvCxnSpPr>
          <p:cNvPr id="23" name="直線コネクタ 22"/>
          <p:cNvCxnSpPr/>
          <p:nvPr/>
        </p:nvCxnSpPr>
        <p:spPr>
          <a:xfrm>
            <a:off x="0" y="1612951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35597" y="131781"/>
            <a:ext cx="6082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ユーザストーリーマッピング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23520" y="3658997"/>
            <a:ext cx="162095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・食べたいものが</a:t>
            </a:r>
            <a:endParaRPr kumimoji="1" lang="en-US" altLang="ja-JP" sz="1400" dirty="0"/>
          </a:p>
          <a:p>
            <a:r>
              <a:rPr lang="ja-JP" altLang="en-US" sz="1400" dirty="0"/>
              <a:t>　</a:t>
            </a:r>
            <a:r>
              <a:rPr kumimoji="1" lang="ja-JP" altLang="en-US" sz="1400" dirty="0"/>
              <a:t>ある</a:t>
            </a:r>
            <a:r>
              <a:rPr lang="ja-JP" altLang="en-US" sz="1400" dirty="0"/>
              <a:t>か</a:t>
            </a:r>
            <a:endParaRPr lang="en-US" altLang="ja-JP" sz="1400" dirty="0"/>
          </a:p>
          <a:p>
            <a:r>
              <a:rPr kumimoji="1" lang="ja-JP" altLang="en-US" sz="1400" dirty="0"/>
              <a:t>・賞味期限確認</a:t>
            </a:r>
            <a:endParaRPr kumimoji="1" lang="en-US" altLang="ja-JP" sz="1400" dirty="0"/>
          </a:p>
          <a:p>
            <a:r>
              <a:rPr lang="ja-JP" altLang="en-US" sz="1400" dirty="0"/>
              <a:t>・友人を呼んでも</a:t>
            </a:r>
            <a:endParaRPr lang="en-US" altLang="ja-JP" sz="1400" dirty="0"/>
          </a:p>
          <a:p>
            <a:r>
              <a:rPr kumimoji="1" lang="ja-JP" altLang="en-US" sz="1400" dirty="0"/>
              <a:t>　数量があるか</a:t>
            </a:r>
            <a:endParaRPr kumimoji="1" lang="en-US" altLang="ja-JP" sz="14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925532" y="3697336"/>
            <a:ext cx="18004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・友人においしい</a:t>
            </a:r>
            <a:endParaRPr kumimoji="1" lang="en-US" altLang="ja-JP" sz="1400" dirty="0"/>
          </a:p>
          <a:p>
            <a:r>
              <a:rPr lang="ja-JP" altLang="en-US" sz="1400" dirty="0"/>
              <a:t>　</a:t>
            </a:r>
            <a:r>
              <a:rPr kumimoji="1" lang="ja-JP" altLang="en-US" sz="1400" dirty="0"/>
              <a:t>もの</a:t>
            </a:r>
            <a:r>
              <a:rPr lang="ja-JP" altLang="en-US" sz="1400" dirty="0"/>
              <a:t>を聞く</a:t>
            </a:r>
            <a:endParaRPr lang="en-US" altLang="ja-JP" sz="1400" dirty="0"/>
          </a:p>
          <a:p>
            <a:r>
              <a:rPr kumimoji="1" lang="ja-JP" altLang="en-US" sz="1400" dirty="0"/>
              <a:t>・有り余った食料を</a:t>
            </a:r>
            <a:endParaRPr kumimoji="1" lang="en-US" altLang="ja-JP" sz="1400" dirty="0"/>
          </a:p>
          <a:p>
            <a:r>
              <a:rPr lang="ja-JP" altLang="en-US" sz="1400" dirty="0"/>
              <a:t>　使って調理する</a:t>
            </a:r>
            <a:endParaRPr kumimoji="1" lang="en-US" altLang="ja-JP" sz="14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872927" y="3658997"/>
            <a:ext cx="21595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・好き</a:t>
            </a:r>
            <a:r>
              <a:rPr kumimoji="1" lang="en-US" altLang="ja-JP" sz="1400" dirty="0"/>
              <a:t>/</a:t>
            </a:r>
            <a:r>
              <a:rPr kumimoji="1" lang="ja-JP" altLang="en-US" sz="1400" dirty="0"/>
              <a:t>嫌いな食料か</a:t>
            </a:r>
            <a:endParaRPr kumimoji="1" lang="en-US" altLang="ja-JP" sz="1400" dirty="0"/>
          </a:p>
          <a:p>
            <a:r>
              <a:rPr lang="ja-JP" altLang="en-US" sz="1400" dirty="0"/>
              <a:t>　確認する</a:t>
            </a:r>
            <a:endParaRPr lang="en-US" altLang="ja-JP" sz="1400" dirty="0"/>
          </a:p>
          <a:p>
            <a:r>
              <a:rPr kumimoji="1" lang="ja-JP" altLang="en-US" sz="1400" dirty="0"/>
              <a:t>・</a:t>
            </a:r>
            <a:r>
              <a:rPr lang="ja-JP" altLang="en-US" sz="1400" dirty="0"/>
              <a:t>他の人のレビューで</a:t>
            </a:r>
            <a:endParaRPr lang="en-US" altLang="ja-JP" sz="1400" dirty="0"/>
          </a:p>
          <a:p>
            <a:r>
              <a:rPr kumimoji="1" lang="ja-JP" altLang="en-US" sz="1400" dirty="0"/>
              <a:t>　評価の高いものにする</a:t>
            </a:r>
            <a:endParaRPr kumimoji="1" lang="en-US" altLang="ja-JP" sz="1400" dirty="0"/>
          </a:p>
          <a:p>
            <a:r>
              <a:rPr lang="ja-JP" altLang="en-US" sz="1400" dirty="0"/>
              <a:t>・友人においしい</a:t>
            </a:r>
            <a:endParaRPr lang="en-US" altLang="ja-JP" sz="1400" dirty="0"/>
          </a:p>
          <a:p>
            <a:r>
              <a:rPr lang="ja-JP" altLang="en-US" sz="1400" dirty="0"/>
              <a:t>　ものを聞く</a:t>
            </a:r>
            <a:endParaRPr lang="en-US" altLang="ja-JP" sz="14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885127" y="365899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・いつ届くか確認する</a:t>
            </a:r>
            <a:endParaRPr lang="en-US" altLang="ja-JP" sz="1400" dirty="0"/>
          </a:p>
          <a:p>
            <a:r>
              <a:rPr lang="ja-JP" altLang="en-US" sz="1400" dirty="0"/>
              <a:t>・お金を払う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10646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思考の吹き出し: 雲形 23">
            <a:extLst>
              <a:ext uri="{FF2B5EF4-FFF2-40B4-BE49-F238E27FC236}">
                <a16:creationId xmlns:a16="http://schemas.microsoft.com/office/drawing/2014/main" id="{DA46901A-1997-47A9-96CC-8F9B6964B726}"/>
              </a:ext>
            </a:extLst>
          </p:cNvPr>
          <p:cNvSpPr/>
          <p:nvPr/>
        </p:nvSpPr>
        <p:spPr>
          <a:xfrm>
            <a:off x="1282986" y="5531908"/>
            <a:ext cx="889638" cy="755644"/>
          </a:xfrm>
          <a:prstGeom prst="cloudCallout">
            <a:avLst>
              <a:gd name="adj1" fmla="val -84887"/>
              <a:gd name="adj2" fmla="val -48618"/>
            </a:avLst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2400" y="100564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食料があるか</a:t>
            </a:r>
            <a:r>
              <a:rPr lang="ja-JP" altLang="en-US" sz="1400" dirty="0"/>
              <a:t>確認</a:t>
            </a:r>
            <a:endParaRPr kumimoji="1" lang="en-US" altLang="ja-JP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25533" y="1005643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過去の食事の</a:t>
            </a:r>
            <a:endParaRPr kumimoji="1" lang="en-US" altLang="ja-JP" sz="1400" dirty="0"/>
          </a:p>
          <a:p>
            <a:r>
              <a:rPr lang="ja-JP" altLang="en-US" sz="1400" dirty="0"/>
              <a:t>栄養バランス</a:t>
            </a:r>
            <a:r>
              <a:rPr kumimoji="1" lang="ja-JP" altLang="en-US" sz="1400" dirty="0"/>
              <a:t>を確認</a:t>
            </a:r>
            <a:endParaRPr kumimoji="1" lang="en-US" altLang="ja-JP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72927" y="1005642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(</a:t>
            </a:r>
            <a:r>
              <a:rPr kumimoji="1" lang="ja-JP" altLang="en-US" sz="1400" dirty="0"/>
              <a:t>調理済みの</a:t>
            </a:r>
            <a:r>
              <a:rPr kumimoji="1" lang="en-US" altLang="ja-JP" sz="1400" dirty="0"/>
              <a:t>)</a:t>
            </a:r>
          </a:p>
          <a:p>
            <a:r>
              <a:rPr kumimoji="1" lang="ja-JP" altLang="en-US" sz="1400" dirty="0"/>
              <a:t>食料を</a:t>
            </a:r>
            <a:r>
              <a:rPr lang="ja-JP" altLang="en-US" sz="1400" dirty="0"/>
              <a:t>決定する</a:t>
            </a:r>
            <a:endParaRPr kumimoji="1" lang="en-US" altLang="ja-JP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20828" y="100564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食料を発注する</a:t>
            </a:r>
            <a:endParaRPr kumimoji="1" lang="en-US" altLang="ja-JP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779720" y="100517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受け取る</a:t>
            </a:r>
            <a:endParaRPr kumimoji="1" lang="en-US" altLang="ja-JP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900550" y="1005174"/>
            <a:ext cx="1758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調理</a:t>
            </a:r>
            <a:r>
              <a:rPr lang="en-US" altLang="ja-JP" sz="1400" dirty="0"/>
              <a:t>(</a:t>
            </a:r>
            <a:r>
              <a:rPr lang="ja-JP" altLang="en-US" sz="1400" dirty="0"/>
              <a:t>レンチン</a:t>
            </a:r>
            <a:r>
              <a:rPr lang="en-US" altLang="ja-JP" sz="1400" dirty="0"/>
              <a:t>)</a:t>
            </a:r>
            <a:r>
              <a:rPr lang="ja-JP" altLang="en-US" sz="1400" dirty="0"/>
              <a:t>する</a:t>
            </a:r>
            <a:endParaRPr kumimoji="1" lang="en-US" altLang="ja-JP" sz="1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894974" y="100517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食べる</a:t>
            </a:r>
            <a:endParaRPr kumimoji="1" lang="en-US" altLang="ja-JP" sz="1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52400" y="1945721"/>
            <a:ext cx="18004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・冷蔵庫を確認</a:t>
            </a:r>
            <a:endParaRPr kumimoji="1" lang="en-US" altLang="ja-JP" sz="1400" dirty="0"/>
          </a:p>
          <a:p>
            <a:r>
              <a:rPr lang="ja-JP" altLang="en-US" sz="1400" dirty="0"/>
              <a:t>・食料棚を確認</a:t>
            </a:r>
            <a:endParaRPr lang="en-US" altLang="ja-JP" sz="1400" dirty="0"/>
          </a:p>
          <a:p>
            <a:r>
              <a:rPr kumimoji="1" lang="ja-JP" altLang="en-US" sz="1400" dirty="0"/>
              <a:t>・残り日数分</a:t>
            </a:r>
            <a:r>
              <a:rPr lang="ja-JP" altLang="en-US" sz="1400" dirty="0"/>
              <a:t>を確認</a:t>
            </a:r>
            <a:endParaRPr kumimoji="1" lang="en-US" altLang="ja-JP" sz="1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73357" y="190878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・過去の栄養バランス</a:t>
            </a:r>
            <a:endParaRPr lang="en-US" altLang="ja-JP" sz="1400" dirty="0"/>
          </a:p>
          <a:p>
            <a:r>
              <a:rPr lang="ja-JP" altLang="en-US" sz="1400" dirty="0"/>
              <a:t>　を確認</a:t>
            </a:r>
            <a:endParaRPr lang="en-US" altLang="ja-JP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72927" y="1947040"/>
            <a:ext cx="21595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・カロリー、栄養</a:t>
            </a:r>
            <a:endParaRPr lang="en-US" altLang="ja-JP" sz="1400" dirty="0"/>
          </a:p>
          <a:p>
            <a:r>
              <a:rPr lang="ja-JP" altLang="en-US" sz="1400" dirty="0"/>
              <a:t>　バランスから決定</a:t>
            </a:r>
            <a:endParaRPr lang="en-US" altLang="ja-JP" sz="1400" dirty="0"/>
          </a:p>
          <a:p>
            <a:r>
              <a:rPr lang="ja-JP" altLang="en-US" sz="1400" dirty="0"/>
              <a:t>・栄養バランスをとって</a:t>
            </a:r>
            <a:endParaRPr lang="en-US" altLang="ja-JP" sz="1400" dirty="0"/>
          </a:p>
          <a:p>
            <a:r>
              <a:rPr lang="ja-JP" altLang="en-US" sz="1400" dirty="0"/>
              <a:t>　推薦発注リストを出す</a:t>
            </a:r>
            <a:endParaRPr lang="en-US" altLang="ja-JP" sz="1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885127" y="1950523"/>
            <a:ext cx="1681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・</a:t>
            </a:r>
            <a:r>
              <a:rPr lang="en-US" altLang="ja-JP" sz="1400" dirty="0"/>
              <a:t>PC</a:t>
            </a:r>
            <a:r>
              <a:rPr lang="ja-JP" altLang="en-US" sz="1400" dirty="0"/>
              <a:t>で発注できる</a:t>
            </a:r>
            <a:endParaRPr lang="en-US" altLang="ja-JP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619625" y="1996690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・宅配</a:t>
            </a:r>
            <a:r>
              <a:rPr kumimoji="1" lang="en-US" altLang="ja-JP" sz="1400" dirty="0"/>
              <a:t>Box</a:t>
            </a:r>
            <a:r>
              <a:rPr kumimoji="1" lang="ja-JP" altLang="en-US" sz="1400" dirty="0"/>
              <a:t>で</a:t>
            </a:r>
            <a:endParaRPr kumimoji="1" lang="en-US" altLang="ja-JP" sz="1400" dirty="0"/>
          </a:p>
          <a:p>
            <a:r>
              <a:rPr lang="ja-JP" altLang="en-US" sz="1400" dirty="0"/>
              <a:t>　</a:t>
            </a:r>
            <a:r>
              <a:rPr kumimoji="1" lang="ja-JP" altLang="en-US" sz="1400" dirty="0"/>
              <a:t>受け取る</a:t>
            </a:r>
            <a:endParaRPr lang="en-US" altLang="ja-JP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900550" y="1949202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・レンジで調理する</a:t>
            </a:r>
            <a:endParaRPr lang="en-US" altLang="ja-JP" sz="1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628347" y="1945721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・発注した食料</a:t>
            </a:r>
            <a:endParaRPr kumimoji="1" lang="en-US" altLang="ja-JP" sz="1400" dirty="0"/>
          </a:p>
          <a:p>
            <a:r>
              <a:rPr lang="ja-JP" altLang="en-US" sz="1400" dirty="0"/>
              <a:t>　を食べる</a:t>
            </a:r>
            <a:endParaRPr lang="en-US" altLang="ja-JP" sz="1400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0" y="3441751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1409011" y="3092271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MVP</a:t>
            </a:r>
          </a:p>
        </p:txBody>
      </p:sp>
      <p:cxnSp>
        <p:nvCxnSpPr>
          <p:cNvPr id="23" name="直線コネクタ 22"/>
          <p:cNvCxnSpPr/>
          <p:nvPr/>
        </p:nvCxnSpPr>
        <p:spPr>
          <a:xfrm>
            <a:off x="0" y="1612951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745997" y="16472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731206" y="16472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825759" y="16472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388586" y="35994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381077" y="35994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373568" y="35967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50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35597" y="131781"/>
            <a:ext cx="6082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ユーザストーリーマッピング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9" name="Freeform 1118">
            <a:extLst>
              <a:ext uri="{FF2B5EF4-FFF2-40B4-BE49-F238E27FC236}">
                <a16:creationId xmlns:a16="http://schemas.microsoft.com/office/drawing/2014/main" id="{18F6AF17-485D-4E7A-BC83-91861EE3B6EF}"/>
              </a:ext>
            </a:extLst>
          </p:cNvPr>
          <p:cNvSpPr>
            <a:spLocks noEditPoints="1"/>
          </p:cNvSpPr>
          <p:nvPr/>
        </p:nvSpPr>
        <p:spPr bwMode="auto">
          <a:xfrm>
            <a:off x="4879280" y="3932706"/>
            <a:ext cx="2116841" cy="1548800"/>
          </a:xfrm>
          <a:custGeom>
            <a:avLst/>
            <a:gdLst>
              <a:gd name="T0" fmla="*/ 160 w 176"/>
              <a:gd name="T1" fmla="*/ 0 h 128"/>
              <a:gd name="T2" fmla="*/ 16 w 176"/>
              <a:gd name="T3" fmla="*/ 0 h 128"/>
              <a:gd name="T4" fmla="*/ 0 w 176"/>
              <a:gd name="T5" fmla="*/ 16 h 128"/>
              <a:gd name="T6" fmla="*/ 0 w 176"/>
              <a:gd name="T7" fmla="*/ 112 h 128"/>
              <a:gd name="T8" fmla="*/ 16 w 176"/>
              <a:gd name="T9" fmla="*/ 128 h 128"/>
              <a:gd name="T10" fmla="*/ 160 w 176"/>
              <a:gd name="T11" fmla="*/ 128 h 128"/>
              <a:gd name="T12" fmla="*/ 176 w 176"/>
              <a:gd name="T13" fmla="*/ 112 h 128"/>
              <a:gd name="T14" fmla="*/ 176 w 176"/>
              <a:gd name="T15" fmla="*/ 16 h 128"/>
              <a:gd name="T16" fmla="*/ 160 w 176"/>
              <a:gd name="T17" fmla="*/ 0 h 128"/>
              <a:gd name="T18" fmla="*/ 144 w 176"/>
              <a:gd name="T19" fmla="*/ 112 h 128"/>
              <a:gd name="T20" fmla="*/ 32 w 176"/>
              <a:gd name="T21" fmla="*/ 112 h 128"/>
              <a:gd name="T22" fmla="*/ 32 w 176"/>
              <a:gd name="T23" fmla="*/ 16 h 128"/>
              <a:gd name="T24" fmla="*/ 144 w 176"/>
              <a:gd name="T25" fmla="*/ 16 h 128"/>
              <a:gd name="T26" fmla="*/ 144 w 176"/>
              <a:gd name="T27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6" h="128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69" y="128"/>
                  <a:pt x="176" y="121"/>
                  <a:pt x="176" y="112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close/>
                <a:moveTo>
                  <a:pt x="144" y="112"/>
                </a:moveTo>
                <a:cubicBezTo>
                  <a:pt x="32" y="112"/>
                  <a:pt x="32" y="112"/>
                  <a:pt x="32" y="112"/>
                </a:cubicBezTo>
                <a:cubicBezTo>
                  <a:pt x="32" y="16"/>
                  <a:pt x="32" y="16"/>
                  <a:pt x="32" y="16"/>
                </a:cubicBezTo>
                <a:cubicBezTo>
                  <a:pt x="144" y="16"/>
                  <a:pt x="144" y="16"/>
                  <a:pt x="144" y="16"/>
                </a:cubicBezTo>
                <a:lnTo>
                  <a:pt x="144" y="11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9" name="Freeform 2877">
            <a:extLst>
              <a:ext uri="{FF2B5EF4-FFF2-40B4-BE49-F238E27FC236}">
                <a16:creationId xmlns:a16="http://schemas.microsoft.com/office/drawing/2014/main" id="{0BDDFB1B-195C-48F3-9F38-15B8412064AC}"/>
              </a:ext>
            </a:extLst>
          </p:cNvPr>
          <p:cNvSpPr>
            <a:spLocks noEditPoints="1"/>
          </p:cNvSpPr>
          <p:nvPr/>
        </p:nvSpPr>
        <p:spPr bwMode="auto">
          <a:xfrm>
            <a:off x="5635670" y="4146188"/>
            <a:ext cx="631083" cy="631083"/>
          </a:xfrm>
          <a:custGeom>
            <a:avLst/>
            <a:gdLst>
              <a:gd name="T0" fmla="*/ 128 w 144"/>
              <a:gd name="T1" fmla="*/ 0 h 144"/>
              <a:gd name="T2" fmla="*/ 16 w 144"/>
              <a:gd name="T3" fmla="*/ 0 h 144"/>
              <a:gd name="T4" fmla="*/ 0 w 144"/>
              <a:gd name="T5" fmla="*/ 16 h 144"/>
              <a:gd name="T6" fmla="*/ 0 w 144"/>
              <a:gd name="T7" fmla="*/ 128 h 144"/>
              <a:gd name="T8" fmla="*/ 16 w 144"/>
              <a:gd name="T9" fmla="*/ 144 h 144"/>
              <a:gd name="T10" fmla="*/ 128 w 144"/>
              <a:gd name="T11" fmla="*/ 144 h 144"/>
              <a:gd name="T12" fmla="*/ 144 w 144"/>
              <a:gd name="T13" fmla="*/ 128 h 144"/>
              <a:gd name="T14" fmla="*/ 144 w 144"/>
              <a:gd name="T15" fmla="*/ 16 h 144"/>
              <a:gd name="T16" fmla="*/ 128 w 144"/>
              <a:gd name="T17" fmla="*/ 0 h 144"/>
              <a:gd name="T18" fmla="*/ 48 w 144"/>
              <a:gd name="T19" fmla="*/ 112 h 144"/>
              <a:gd name="T20" fmla="*/ 32 w 144"/>
              <a:gd name="T21" fmla="*/ 112 h 144"/>
              <a:gd name="T22" fmla="*/ 32 w 144"/>
              <a:gd name="T23" fmla="*/ 56 h 144"/>
              <a:gd name="T24" fmla="*/ 48 w 144"/>
              <a:gd name="T25" fmla="*/ 56 h 144"/>
              <a:gd name="T26" fmla="*/ 48 w 144"/>
              <a:gd name="T27" fmla="*/ 112 h 144"/>
              <a:gd name="T28" fmla="*/ 80 w 144"/>
              <a:gd name="T29" fmla="*/ 112 h 144"/>
              <a:gd name="T30" fmla="*/ 64 w 144"/>
              <a:gd name="T31" fmla="*/ 112 h 144"/>
              <a:gd name="T32" fmla="*/ 64 w 144"/>
              <a:gd name="T33" fmla="*/ 32 h 144"/>
              <a:gd name="T34" fmla="*/ 80 w 144"/>
              <a:gd name="T35" fmla="*/ 32 h 144"/>
              <a:gd name="T36" fmla="*/ 80 w 144"/>
              <a:gd name="T37" fmla="*/ 112 h 144"/>
              <a:gd name="T38" fmla="*/ 112 w 144"/>
              <a:gd name="T39" fmla="*/ 112 h 144"/>
              <a:gd name="T40" fmla="*/ 96 w 144"/>
              <a:gd name="T41" fmla="*/ 112 h 144"/>
              <a:gd name="T42" fmla="*/ 96 w 144"/>
              <a:gd name="T43" fmla="*/ 80 h 144"/>
              <a:gd name="T44" fmla="*/ 112 w 144"/>
              <a:gd name="T45" fmla="*/ 80 h 144"/>
              <a:gd name="T46" fmla="*/ 112 w 144"/>
              <a:gd name="T47" fmla="*/ 11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4" h="144">
                <a:moveTo>
                  <a:pt x="128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7"/>
                  <a:pt x="7" y="144"/>
                  <a:pt x="16" y="144"/>
                </a:cubicBezTo>
                <a:cubicBezTo>
                  <a:pt x="128" y="144"/>
                  <a:pt x="128" y="144"/>
                  <a:pt x="128" y="144"/>
                </a:cubicBezTo>
                <a:cubicBezTo>
                  <a:pt x="137" y="144"/>
                  <a:pt x="144" y="137"/>
                  <a:pt x="144" y="128"/>
                </a:cubicBezTo>
                <a:cubicBezTo>
                  <a:pt x="144" y="16"/>
                  <a:pt x="144" y="16"/>
                  <a:pt x="144" y="16"/>
                </a:cubicBezTo>
                <a:cubicBezTo>
                  <a:pt x="144" y="7"/>
                  <a:pt x="137" y="0"/>
                  <a:pt x="128" y="0"/>
                </a:cubicBezTo>
                <a:close/>
                <a:moveTo>
                  <a:pt x="48" y="112"/>
                </a:moveTo>
                <a:cubicBezTo>
                  <a:pt x="32" y="112"/>
                  <a:pt x="32" y="112"/>
                  <a:pt x="32" y="112"/>
                </a:cubicBezTo>
                <a:cubicBezTo>
                  <a:pt x="32" y="56"/>
                  <a:pt x="32" y="56"/>
                  <a:pt x="32" y="56"/>
                </a:cubicBezTo>
                <a:cubicBezTo>
                  <a:pt x="48" y="56"/>
                  <a:pt x="48" y="56"/>
                  <a:pt x="48" y="56"/>
                </a:cubicBezTo>
                <a:lnTo>
                  <a:pt x="48" y="112"/>
                </a:lnTo>
                <a:close/>
                <a:moveTo>
                  <a:pt x="80" y="112"/>
                </a:moveTo>
                <a:cubicBezTo>
                  <a:pt x="64" y="112"/>
                  <a:pt x="64" y="112"/>
                  <a:pt x="64" y="112"/>
                </a:cubicBezTo>
                <a:cubicBezTo>
                  <a:pt x="64" y="32"/>
                  <a:pt x="64" y="32"/>
                  <a:pt x="64" y="32"/>
                </a:cubicBezTo>
                <a:cubicBezTo>
                  <a:pt x="80" y="32"/>
                  <a:pt x="80" y="32"/>
                  <a:pt x="80" y="32"/>
                </a:cubicBezTo>
                <a:lnTo>
                  <a:pt x="80" y="112"/>
                </a:lnTo>
                <a:close/>
                <a:moveTo>
                  <a:pt x="112" y="112"/>
                </a:moveTo>
                <a:cubicBezTo>
                  <a:pt x="96" y="112"/>
                  <a:pt x="96" y="112"/>
                  <a:pt x="96" y="112"/>
                </a:cubicBezTo>
                <a:cubicBezTo>
                  <a:pt x="96" y="80"/>
                  <a:pt x="96" y="80"/>
                  <a:pt x="96" y="80"/>
                </a:cubicBezTo>
                <a:cubicBezTo>
                  <a:pt x="112" y="80"/>
                  <a:pt x="112" y="80"/>
                  <a:pt x="112" y="80"/>
                </a:cubicBezTo>
                <a:lnTo>
                  <a:pt x="112" y="11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52" name="Freeform 1118">
            <a:extLst>
              <a:ext uri="{FF2B5EF4-FFF2-40B4-BE49-F238E27FC236}">
                <a16:creationId xmlns:a16="http://schemas.microsoft.com/office/drawing/2014/main" id="{3DAC2135-AD65-458B-9261-F7A1165A2D69}"/>
              </a:ext>
            </a:extLst>
          </p:cNvPr>
          <p:cNvSpPr>
            <a:spLocks noEditPoints="1"/>
          </p:cNvSpPr>
          <p:nvPr/>
        </p:nvSpPr>
        <p:spPr bwMode="auto">
          <a:xfrm>
            <a:off x="1998492" y="3910898"/>
            <a:ext cx="2116841" cy="1548800"/>
          </a:xfrm>
          <a:custGeom>
            <a:avLst/>
            <a:gdLst>
              <a:gd name="T0" fmla="*/ 160 w 176"/>
              <a:gd name="T1" fmla="*/ 0 h 128"/>
              <a:gd name="T2" fmla="*/ 16 w 176"/>
              <a:gd name="T3" fmla="*/ 0 h 128"/>
              <a:gd name="T4" fmla="*/ 0 w 176"/>
              <a:gd name="T5" fmla="*/ 16 h 128"/>
              <a:gd name="T6" fmla="*/ 0 w 176"/>
              <a:gd name="T7" fmla="*/ 112 h 128"/>
              <a:gd name="T8" fmla="*/ 16 w 176"/>
              <a:gd name="T9" fmla="*/ 128 h 128"/>
              <a:gd name="T10" fmla="*/ 160 w 176"/>
              <a:gd name="T11" fmla="*/ 128 h 128"/>
              <a:gd name="T12" fmla="*/ 176 w 176"/>
              <a:gd name="T13" fmla="*/ 112 h 128"/>
              <a:gd name="T14" fmla="*/ 176 w 176"/>
              <a:gd name="T15" fmla="*/ 16 h 128"/>
              <a:gd name="T16" fmla="*/ 160 w 176"/>
              <a:gd name="T17" fmla="*/ 0 h 128"/>
              <a:gd name="T18" fmla="*/ 144 w 176"/>
              <a:gd name="T19" fmla="*/ 112 h 128"/>
              <a:gd name="T20" fmla="*/ 32 w 176"/>
              <a:gd name="T21" fmla="*/ 112 h 128"/>
              <a:gd name="T22" fmla="*/ 32 w 176"/>
              <a:gd name="T23" fmla="*/ 16 h 128"/>
              <a:gd name="T24" fmla="*/ 144 w 176"/>
              <a:gd name="T25" fmla="*/ 16 h 128"/>
              <a:gd name="T26" fmla="*/ 144 w 176"/>
              <a:gd name="T27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6" h="128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69" y="128"/>
                  <a:pt x="176" y="121"/>
                  <a:pt x="176" y="112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close/>
                <a:moveTo>
                  <a:pt x="144" y="112"/>
                </a:moveTo>
                <a:cubicBezTo>
                  <a:pt x="32" y="112"/>
                  <a:pt x="32" y="112"/>
                  <a:pt x="32" y="112"/>
                </a:cubicBezTo>
                <a:cubicBezTo>
                  <a:pt x="32" y="16"/>
                  <a:pt x="32" y="16"/>
                  <a:pt x="32" y="16"/>
                </a:cubicBezTo>
                <a:cubicBezTo>
                  <a:pt x="144" y="16"/>
                  <a:pt x="144" y="16"/>
                  <a:pt x="144" y="16"/>
                </a:cubicBezTo>
                <a:lnTo>
                  <a:pt x="144" y="11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3" name="Freeform 2877">
            <a:extLst>
              <a:ext uri="{FF2B5EF4-FFF2-40B4-BE49-F238E27FC236}">
                <a16:creationId xmlns:a16="http://schemas.microsoft.com/office/drawing/2014/main" id="{7298B465-607F-4299-B09A-A0EE5D91D81C}"/>
              </a:ext>
            </a:extLst>
          </p:cNvPr>
          <p:cNvSpPr>
            <a:spLocks noEditPoints="1"/>
          </p:cNvSpPr>
          <p:nvPr/>
        </p:nvSpPr>
        <p:spPr bwMode="auto">
          <a:xfrm>
            <a:off x="2745110" y="4394638"/>
            <a:ext cx="631083" cy="631083"/>
          </a:xfrm>
          <a:custGeom>
            <a:avLst/>
            <a:gdLst>
              <a:gd name="T0" fmla="*/ 128 w 144"/>
              <a:gd name="T1" fmla="*/ 0 h 144"/>
              <a:gd name="T2" fmla="*/ 16 w 144"/>
              <a:gd name="T3" fmla="*/ 0 h 144"/>
              <a:gd name="T4" fmla="*/ 0 w 144"/>
              <a:gd name="T5" fmla="*/ 16 h 144"/>
              <a:gd name="T6" fmla="*/ 0 w 144"/>
              <a:gd name="T7" fmla="*/ 128 h 144"/>
              <a:gd name="T8" fmla="*/ 16 w 144"/>
              <a:gd name="T9" fmla="*/ 144 h 144"/>
              <a:gd name="T10" fmla="*/ 128 w 144"/>
              <a:gd name="T11" fmla="*/ 144 h 144"/>
              <a:gd name="T12" fmla="*/ 144 w 144"/>
              <a:gd name="T13" fmla="*/ 128 h 144"/>
              <a:gd name="T14" fmla="*/ 144 w 144"/>
              <a:gd name="T15" fmla="*/ 16 h 144"/>
              <a:gd name="T16" fmla="*/ 128 w 144"/>
              <a:gd name="T17" fmla="*/ 0 h 144"/>
              <a:gd name="T18" fmla="*/ 48 w 144"/>
              <a:gd name="T19" fmla="*/ 112 h 144"/>
              <a:gd name="T20" fmla="*/ 32 w 144"/>
              <a:gd name="T21" fmla="*/ 112 h 144"/>
              <a:gd name="T22" fmla="*/ 32 w 144"/>
              <a:gd name="T23" fmla="*/ 56 h 144"/>
              <a:gd name="T24" fmla="*/ 48 w 144"/>
              <a:gd name="T25" fmla="*/ 56 h 144"/>
              <a:gd name="T26" fmla="*/ 48 w 144"/>
              <a:gd name="T27" fmla="*/ 112 h 144"/>
              <a:gd name="T28" fmla="*/ 80 w 144"/>
              <a:gd name="T29" fmla="*/ 112 h 144"/>
              <a:gd name="T30" fmla="*/ 64 w 144"/>
              <a:gd name="T31" fmla="*/ 112 h 144"/>
              <a:gd name="T32" fmla="*/ 64 w 144"/>
              <a:gd name="T33" fmla="*/ 32 h 144"/>
              <a:gd name="T34" fmla="*/ 80 w 144"/>
              <a:gd name="T35" fmla="*/ 32 h 144"/>
              <a:gd name="T36" fmla="*/ 80 w 144"/>
              <a:gd name="T37" fmla="*/ 112 h 144"/>
              <a:gd name="T38" fmla="*/ 112 w 144"/>
              <a:gd name="T39" fmla="*/ 112 h 144"/>
              <a:gd name="T40" fmla="*/ 96 w 144"/>
              <a:gd name="T41" fmla="*/ 112 h 144"/>
              <a:gd name="T42" fmla="*/ 96 w 144"/>
              <a:gd name="T43" fmla="*/ 80 h 144"/>
              <a:gd name="T44" fmla="*/ 112 w 144"/>
              <a:gd name="T45" fmla="*/ 80 h 144"/>
              <a:gd name="T46" fmla="*/ 112 w 144"/>
              <a:gd name="T47" fmla="*/ 11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4" h="144">
                <a:moveTo>
                  <a:pt x="128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7"/>
                  <a:pt x="7" y="144"/>
                  <a:pt x="16" y="144"/>
                </a:cubicBezTo>
                <a:cubicBezTo>
                  <a:pt x="128" y="144"/>
                  <a:pt x="128" y="144"/>
                  <a:pt x="128" y="144"/>
                </a:cubicBezTo>
                <a:cubicBezTo>
                  <a:pt x="137" y="144"/>
                  <a:pt x="144" y="137"/>
                  <a:pt x="144" y="128"/>
                </a:cubicBezTo>
                <a:cubicBezTo>
                  <a:pt x="144" y="16"/>
                  <a:pt x="144" y="16"/>
                  <a:pt x="144" y="16"/>
                </a:cubicBezTo>
                <a:cubicBezTo>
                  <a:pt x="144" y="7"/>
                  <a:pt x="137" y="0"/>
                  <a:pt x="128" y="0"/>
                </a:cubicBezTo>
                <a:close/>
                <a:moveTo>
                  <a:pt x="48" y="112"/>
                </a:moveTo>
                <a:cubicBezTo>
                  <a:pt x="32" y="112"/>
                  <a:pt x="32" y="112"/>
                  <a:pt x="32" y="112"/>
                </a:cubicBezTo>
                <a:cubicBezTo>
                  <a:pt x="32" y="56"/>
                  <a:pt x="32" y="56"/>
                  <a:pt x="32" y="56"/>
                </a:cubicBezTo>
                <a:cubicBezTo>
                  <a:pt x="48" y="56"/>
                  <a:pt x="48" y="56"/>
                  <a:pt x="48" y="56"/>
                </a:cubicBezTo>
                <a:lnTo>
                  <a:pt x="48" y="112"/>
                </a:lnTo>
                <a:close/>
                <a:moveTo>
                  <a:pt x="80" y="112"/>
                </a:moveTo>
                <a:cubicBezTo>
                  <a:pt x="64" y="112"/>
                  <a:pt x="64" y="112"/>
                  <a:pt x="64" y="112"/>
                </a:cubicBezTo>
                <a:cubicBezTo>
                  <a:pt x="64" y="32"/>
                  <a:pt x="64" y="32"/>
                  <a:pt x="64" y="32"/>
                </a:cubicBezTo>
                <a:cubicBezTo>
                  <a:pt x="80" y="32"/>
                  <a:pt x="80" y="32"/>
                  <a:pt x="80" y="32"/>
                </a:cubicBezTo>
                <a:lnTo>
                  <a:pt x="80" y="112"/>
                </a:lnTo>
                <a:close/>
                <a:moveTo>
                  <a:pt x="112" y="112"/>
                </a:moveTo>
                <a:cubicBezTo>
                  <a:pt x="96" y="112"/>
                  <a:pt x="96" y="112"/>
                  <a:pt x="96" y="112"/>
                </a:cubicBezTo>
                <a:cubicBezTo>
                  <a:pt x="96" y="80"/>
                  <a:pt x="96" y="80"/>
                  <a:pt x="96" y="80"/>
                </a:cubicBezTo>
                <a:cubicBezTo>
                  <a:pt x="112" y="80"/>
                  <a:pt x="112" y="80"/>
                  <a:pt x="112" y="80"/>
                </a:cubicBezTo>
                <a:lnTo>
                  <a:pt x="112" y="11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4DB6536-DC89-43F8-BD01-309A4CFA028B}"/>
              </a:ext>
            </a:extLst>
          </p:cNvPr>
          <p:cNvSpPr txBox="1"/>
          <p:nvPr/>
        </p:nvSpPr>
        <p:spPr>
          <a:xfrm>
            <a:off x="2339107" y="4066875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last week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5EB172-68DD-4869-ACBC-DCA652A7DDAA}"/>
              </a:ext>
            </a:extLst>
          </p:cNvPr>
          <p:cNvSpPr/>
          <p:nvPr/>
        </p:nvSpPr>
        <p:spPr>
          <a:xfrm>
            <a:off x="2604436" y="4893640"/>
            <a:ext cx="912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Nutrition</a:t>
            </a:r>
            <a:endParaRPr lang="ja-JP" altLang="en-US" dirty="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BAA4B555-5722-4BFF-9DC0-9D761D498A5B}"/>
              </a:ext>
            </a:extLst>
          </p:cNvPr>
          <p:cNvSpPr/>
          <p:nvPr/>
        </p:nvSpPr>
        <p:spPr>
          <a:xfrm>
            <a:off x="5455824" y="4564311"/>
            <a:ext cx="912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Nutrition</a:t>
            </a:r>
            <a:endParaRPr lang="ja-JP" altLang="en-US" dirty="0"/>
          </a:p>
        </p:txBody>
      </p:sp>
      <p:sp>
        <p:nvSpPr>
          <p:cNvPr id="57" name="Freeform 149">
            <a:extLst>
              <a:ext uri="{FF2B5EF4-FFF2-40B4-BE49-F238E27FC236}">
                <a16:creationId xmlns:a16="http://schemas.microsoft.com/office/drawing/2014/main" id="{8B304E9B-5325-4474-A939-BE96FE0C8A32}"/>
              </a:ext>
            </a:extLst>
          </p:cNvPr>
          <p:cNvSpPr>
            <a:spLocks noEditPoints="1"/>
          </p:cNvSpPr>
          <p:nvPr/>
        </p:nvSpPr>
        <p:spPr bwMode="auto">
          <a:xfrm>
            <a:off x="135597" y="3849000"/>
            <a:ext cx="1215154" cy="1508790"/>
          </a:xfrm>
          <a:custGeom>
            <a:avLst/>
            <a:gdLst>
              <a:gd name="T0" fmla="*/ 112 w 128"/>
              <a:gd name="T1" fmla="*/ 0 h 160"/>
              <a:gd name="T2" fmla="*/ 16 w 128"/>
              <a:gd name="T3" fmla="*/ 0 h 160"/>
              <a:gd name="T4" fmla="*/ 0 w 128"/>
              <a:gd name="T5" fmla="*/ 16 h 160"/>
              <a:gd name="T6" fmla="*/ 0 w 128"/>
              <a:gd name="T7" fmla="*/ 144 h 160"/>
              <a:gd name="T8" fmla="*/ 16 w 128"/>
              <a:gd name="T9" fmla="*/ 160 h 160"/>
              <a:gd name="T10" fmla="*/ 112 w 128"/>
              <a:gd name="T11" fmla="*/ 160 h 160"/>
              <a:gd name="T12" fmla="*/ 128 w 128"/>
              <a:gd name="T13" fmla="*/ 144 h 160"/>
              <a:gd name="T14" fmla="*/ 128 w 128"/>
              <a:gd name="T15" fmla="*/ 16 h 160"/>
              <a:gd name="T16" fmla="*/ 112 w 128"/>
              <a:gd name="T17" fmla="*/ 0 h 160"/>
              <a:gd name="T18" fmla="*/ 112 w 128"/>
              <a:gd name="T19" fmla="*/ 144 h 160"/>
              <a:gd name="T20" fmla="*/ 16 w 128"/>
              <a:gd name="T21" fmla="*/ 144 h 160"/>
              <a:gd name="T22" fmla="*/ 16 w 128"/>
              <a:gd name="T23" fmla="*/ 72 h 160"/>
              <a:gd name="T24" fmla="*/ 112 w 128"/>
              <a:gd name="T25" fmla="*/ 72 h 160"/>
              <a:gd name="T26" fmla="*/ 112 w 128"/>
              <a:gd name="T27" fmla="*/ 144 h 160"/>
              <a:gd name="T28" fmla="*/ 112 w 128"/>
              <a:gd name="T29" fmla="*/ 56 h 160"/>
              <a:gd name="T30" fmla="*/ 16 w 128"/>
              <a:gd name="T31" fmla="*/ 56 h 160"/>
              <a:gd name="T32" fmla="*/ 16 w 128"/>
              <a:gd name="T33" fmla="*/ 16 h 160"/>
              <a:gd name="T34" fmla="*/ 112 w 128"/>
              <a:gd name="T35" fmla="*/ 16 h 160"/>
              <a:gd name="T36" fmla="*/ 112 w 128"/>
              <a:gd name="T37" fmla="*/ 56 h 160"/>
              <a:gd name="T38" fmla="*/ 32 w 128"/>
              <a:gd name="T39" fmla="*/ 24 h 160"/>
              <a:gd name="T40" fmla="*/ 48 w 128"/>
              <a:gd name="T41" fmla="*/ 24 h 160"/>
              <a:gd name="T42" fmla="*/ 48 w 128"/>
              <a:gd name="T43" fmla="*/ 48 h 160"/>
              <a:gd name="T44" fmla="*/ 32 w 128"/>
              <a:gd name="T45" fmla="*/ 48 h 160"/>
              <a:gd name="T46" fmla="*/ 32 w 128"/>
              <a:gd name="T47" fmla="*/ 24 h 160"/>
              <a:gd name="T48" fmla="*/ 32 w 128"/>
              <a:gd name="T49" fmla="*/ 80 h 160"/>
              <a:gd name="T50" fmla="*/ 48 w 128"/>
              <a:gd name="T51" fmla="*/ 80 h 160"/>
              <a:gd name="T52" fmla="*/ 48 w 128"/>
              <a:gd name="T53" fmla="*/ 120 h 160"/>
              <a:gd name="T54" fmla="*/ 32 w 128"/>
              <a:gd name="T55" fmla="*/ 120 h 160"/>
              <a:gd name="T56" fmla="*/ 32 w 128"/>
              <a:gd name="T57" fmla="*/ 8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28" h="160">
                <a:moveTo>
                  <a:pt x="112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53"/>
                  <a:pt x="7" y="160"/>
                  <a:pt x="16" y="160"/>
                </a:cubicBezTo>
                <a:cubicBezTo>
                  <a:pt x="112" y="160"/>
                  <a:pt x="112" y="160"/>
                  <a:pt x="112" y="160"/>
                </a:cubicBezTo>
                <a:cubicBezTo>
                  <a:pt x="121" y="160"/>
                  <a:pt x="128" y="153"/>
                  <a:pt x="128" y="144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7"/>
                  <a:pt x="121" y="0"/>
                  <a:pt x="112" y="0"/>
                </a:cubicBezTo>
                <a:close/>
                <a:moveTo>
                  <a:pt x="112" y="144"/>
                </a:moveTo>
                <a:cubicBezTo>
                  <a:pt x="16" y="144"/>
                  <a:pt x="16" y="144"/>
                  <a:pt x="16" y="144"/>
                </a:cubicBezTo>
                <a:cubicBezTo>
                  <a:pt x="16" y="72"/>
                  <a:pt x="16" y="72"/>
                  <a:pt x="16" y="72"/>
                </a:cubicBezTo>
                <a:cubicBezTo>
                  <a:pt x="112" y="72"/>
                  <a:pt x="112" y="72"/>
                  <a:pt x="112" y="72"/>
                </a:cubicBezTo>
                <a:lnTo>
                  <a:pt x="112" y="144"/>
                </a:lnTo>
                <a:close/>
                <a:moveTo>
                  <a:pt x="112" y="56"/>
                </a:moveTo>
                <a:cubicBezTo>
                  <a:pt x="16" y="56"/>
                  <a:pt x="16" y="56"/>
                  <a:pt x="16" y="56"/>
                </a:cubicBezTo>
                <a:cubicBezTo>
                  <a:pt x="16" y="16"/>
                  <a:pt x="16" y="16"/>
                  <a:pt x="16" y="16"/>
                </a:cubicBezTo>
                <a:cubicBezTo>
                  <a:pt x="112" y="16"/>
                  <a:pt x="112" y="16"/>
                  <a:pt x="112" y="16"/>
                </a:cubicBezTo>
                <a:lnTo>
                  <a:pt x="112" y="56"/>
                </a:lnTo>
                <a:close/>
                <a:moveTo>
                  <a:pt x="32" y="24"/>
                </a:move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32" y="48"/>
                  <a:pt x="32" y="48"/>
                  <a:pt x="32" y="48"/>
                </a:cubicBezTo>
                <a:lnTo>
                  <a:pt x="32" y="24"/>
                </a:lnTo>
                <a:close/>
                <a:moveTo>
                  <a:pt x="32" y="80"/>
                </a:moveTo>
                <a:cubicBezTo>
                  <a:pt x="48" y="80"/>
                  <a:pt x="48" y="80"/>
                  <a:pt x="48" y="80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32" y="120"/>
                  <a:pt x="32" y="120"/>
                  <a:pt x="32" y="120"/>
                </a:cubicBezTo>
                <a:lnTo>
                  <a:pt x="32" y="8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2770244E-4D62-4697-BD06-EC5356F0D965}"/>
              </a:ext>
            </a:extLst>
          </p:cNvPr>
          <p:cNvSpPr/>
          <p:nvPr/>
        </p:nvSpPr>
        <p:spPr>
          <a:xfrm>
            <a:off x="5264165" y="4754615"/>
            <a:ext cx="13740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7/14 Course A</a:t>
            </a:r>
            <a:endParaRPr lang="ja-JP" altLang="en-US" sz="1400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D8FE0FC-995C-426C-8F66-046300BDF41A}"/>
              </a:ext>
            </a:extLst>
          </p:cNvPr>
          <p:cNvSpPr/>
          <p:nvPr/>
        </p:nvSpPr>
        <p:spPr>
          <a:xfrm>
            <a:off x="5264165" y="4941492"/>
            <a:ext cx="1378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7/15 Course B</a:t>
            </a:r>
            <a:endParaRPr lang="ja-JP" altLang="en-US" sz="1400" dirty="0"/>
          </a:p>
        </p:txBody>
      </p:sp>
      <p:sp>
        <p:nvSpPr>
          <p:cNvPr id="61" name="Freeform 2448">
            <a:extLst>
              <a:ext uri="{FF2B5EF4-FFF2-40B4-BE49-F238E27FC236}">
                <a16:creationId xmlns:a16="http://schemas.microsoft.com/office/drawing/2014/main" id="{A62B3683-4849-4F23-B51D-CAA618C8F14C}"/>
              </a:ext>
            </a:extLst>
          </p:cNvPr>
          <p:cNvSpPr>
            <a:spLocks noEditPoints="1"/>
          </p:cNvSpPr>
          <p:nvPr/>
        </p:nvSpPr>
        <p:spPr bwMode="auto">
          <a:xfrm>
            <a:off x="8109160" y="4074378"/>
            <a:ext cx="379627" cy="380429"/>
          </a:xfrm>
          <a:custGeom>
            <a:avLst/>
            <a:gdLst>
              <a:gd name="T0" fmla="*/ 48 w 160"/>
              <a:gd name="T1" fmla="*/ 128 h 160"/>
              <a:gd name="T2" fmla="*/ 32 w 160"/>
              <a:gd name="T3" fmla="*/ 144 h 160"/>
              <a:gd name="T4" fmla="*/ 48 w 160"/>
              <a:gd name="T5" fmla="*/ 160 h 160"/>
              <a:gd name="T6" fmla="*/ 64 w 160"/>
              <a:gd name="T7" fmla="*/ 144 h 160"/>
              <a:gd name="T8" fmla="*/ 48 w 160"/>
              <a:gd name="T9" fmla="*/ 128 h 160"/>
              <a:gd name="T10" fmla="*/ 0 w 160"/>
              <a:gd name="T11" fmla="*/ 0 h 160"/>
              <a:gd name="T12" fmla="*/ 0 w 160"/>
              <a:gd name="T13" fmla="*/ 16 h 160"/>
              <a:gd name="T14" fmla="*/ 16 w 160"/>
              <a:gd name="T15" fmla="*/ 16 h 160"/>
              <a:gd name="T16" fmla="*/ 45 w 160"/>
              <a:gd name="T17" fmla="*/ 77 h 160"/>
              <a:gd name="T18" fmla="*/ 34 w 160"/>
              <a:gd name="T19" fmla="*/ 96 h 160"/>
              <a:gd name="T20" fmla="*/ 32 w 160"/>
              <a:gd name="T21" fmla="*/ 104 h 160"/>
              <a:gd name="T22" fmla="*/ 48 w 160"/>
              <a:gd name="T23" fmla="*/ 120 h 160"/>
              <a:gd name="T24" fmla="*/ 144 w 160"/>
              <a:gd name="T25" fmla="*/ 120 h 160"/>
              <a:gd name="T26" fmla="*/ 144 w 160"/>
              <a:gd name="T27" fmla="*/ 104 h 160"/>
              <a:gd name="T28" fmla="*/ 51 w 160"/>
              <a:gd name="T29" fmla="*/ 104 h 160"/>
              <a:gd name="T30" fmla="*/ 49 w 160"/>
              <a:gd name="T31" fmla="*/ 102 h 160"/>
              <a:gd name="T32" fmla="*/ 50 w 160"/>
              <a:gd name="T33" fmla="*/ 101 h 160"/>
              <a:gd name="T34" fmla="*/ 57 w 160"/>
              <a:gd name="T35" fmla="*/ 88 h 160"/>
              <a:gd name="T36" fmla="*/ 116 w 160"/>
              <a:gd name="T37" fmla="*/ 88 h 160"/>
              <a:gd name="T38" fmla="*/ 130 w 160"/>
              <a:gd name="T39" fmla="*/ 80 h 160"/>
              <a:gd name="T40" fmla="*/ 159 w 160"/>
              <a:gd name="T41" fmla="*/ 28 h 160"/>
              <a:gd name="T42" fmla="*/ 160 w 160"/>
              <a:gd name="T43" fmla="*/ 24 h 160"/>
              <a:gd name="T44" fmla="*/ 152 w 160"/>
              <a:gd name="T45" fmla="*/ 16 h 160"/>
              <a:gd name="T46" fmla="*/ 34 w 160"/>
              <a:gd name="T47" fmla="*/ 16 h 160"/>
              <a:gd name="T48" fmla="*/ 26 w 160"/>
              <a:gd name="T49" fmla="*/ 0 h 160"/>
              <a:gd name="T50" fmla="*/ 0 w 160"/>
              <a:gd name="T51" fmla="*/ 0 h 160"/>
              <a:gd name="T52" fmla="*/ 128 w 160"/>
              <a:gd name="T53" fmla="*/ 128 h 160"/>
              <a:gd name="T54" fmla="*/ 112 w 160"/>
              <a:gd name="T55" fmla="*/ 144 h 160"/>
              <a:gd name="T56" fmla="*/ 128 w 160"/>
              <a:gd name="T57" fmla="*/ 160 h 160"/>
              <a:gd name="T58" fmla="*/ 144 w 160"/>
              <a:gd name="T59" fmla="*/ 144 h 160"/>
              <a:gd name="T60" fmla="*/ 128 w 160"/>
              <a:gd name="T61" fmla="*/ 12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60" h="160">
                <a:moveTo>
                  <a:pt x="48" y="128"/>
                </a:moveTo>
                <a:cubicBezTo>
                  <a:pt x="39" y="128"/>
                  <a:pt x="32" y="135"/>
                  <a:pt x="32" y="144"/>
                </a:cubicBezTo>
                <a:cubicBezTo>
                  <a:pt x="32" y="153"/>
                  <a:pt x="39" y="160"/>
                  <a:pt x="48" y="160"/>
                </a:cubicBezTo>
                <a:cubicBezTo>
                  <a:pt x="57" y="160"/>
                  <a:pt x="64" y="153"/>
                  <a:pt x="64" y="144"/>
                </a:cubicBezTo>
                <a:cubicBezTo>
                  <a:pt x="64" y="135"/>
                  <a:pt x="57" y="128"/>
                  <a:pt x="48" y="128"/>
                </a:cubicBezTo>
                <a:close/>
                <a:moveTo>
                  <a:pt x="0" y="0"/>
                </a:moveTo>
                <a:cubicBezTo>
                  <a:pt x="0" y="16"/>
                  <a:pt x="0" y="16"/>
                  <a:pt x="0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45" y="77"/>
                  <a:pt x="45" y="77"/>
                  <a:pt x="45" y="77"/>
                </a:cubicBezTo>
                <a:cubicBezTo>
                  <a:pt x="34" y="96"/>
                  <a:pt x="34" y="96"/>
                  <a:pt x="34" y="96"/>
                </a:cubicBezTo>
                <a:cubicBezTo>
                  <a:pt x="33" y="99"/>
                  <a:pt x="32" y="101"/>
                  <a:pt x="32" y="104"/>
                </a:cubicBezTo>
                <a:cubicBezTo>
                  <a:pt x="32" y="113"/>
                  <a:pt x="39" y="120"/>
                  <a:pt x="48" y="12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51" y="104"/>
                  <a:pt x="51" y="104"/>
                  <a:pt x="51" y="104"/>
                </a:cubicBezTo>
                <a:cubicBezTo>
                  <a:pt x="50" y="104"/>
                  <a:pt x="49" y="103"/>
                  <a:pt x="49" y="102"/>
                </a:cubicBezTo>
                <a:cubicBezTo>
                  <a:pt x="49" y="102"/>
                  <a:pt x="49" y="101"/>
                  <a:pt x="50" y="101"/>
                </a:cubicBezTo>
                <a:cubicBezTo>
                  <a:pt x="57" y="88"/>
                  <a:pt x="57" y="88"/>
                  <a:pt x="57" y="88"/>
                </a:cubicBezTo>
                <a:cubicBezTo>
                  <a:pt x="116" y="88"/>
                  <a:pt x="116" y="88"/>
                  <a:pt x="116" y="88"/>
                </a:cubicBezTo>
                <a:cubicBezTo>
                  <a:pt x="122" y="88"/>
                  <a:pt x="128" y="85"/>
                  <a:pt x="130" y="80"/>
                </a:cubicBezTo>
                <a:cubicBezTo>
                  <a:pt x="159" y="28"/>
                  <a:pt x="159" y="28"/>
                  <a:pt x="159" y="28"/>
                </a:cubicBezTo>
                <a:cubicBezTo>
                  <a:pt x="160" y="27"/>
                  <a:pt x="160" y="25"/>
                  <a:pt x="160" y="24"/>
                </a:cubicBezTo>
                <a:cubicBezTo>
                  <a:pt x="160" y="20"/>
                  <a:pt x="156" y="16"/>
                  <a:pt x="152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26" y="0"/>
                  <a:pt x="26" y="0"/>
                  <a:pt x="26" y="0"/>
                </a:cubicBezTo>
                <a:lnTo>
                  <a:pt x="0" y="0"/>
                </a:lnTo>
                <a:close/>
                <a:moveTo>
                  <a:pt x="128" y="128"/>
                </a:moveTo>
                <a:cubicBezTo>
                  <a:pt x="119" y="128"/>
                  <a:pt x="112" y="135"/>
                  <a:pt x="112" y="144"/>
                </a:cubicBezTo>
                <a:cubicBezTo>
                  <a:pt x="112" y="153"/>
                  <a:pt x="119" y="160"/>
                  <a:pt x="128" y="160"/>
                </a:cubicBezTo>
                <a:cubicBezTo>
                  <a:pt x="137" y="160"/>
                  <a:pt x="144" y="153"/>
                  <a:pt x="144" y="144"/>
                </a:cubicBezTo>
                <a:cubicBezTo>
                  <a:pt x="144" y="135"/>
                  <a:pt x="137" y="128"/>
                  <a:pt x="128" y="128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2" name="Freeform 1118">
            <a:extLst>
              <a:ext uri="{FF2B5EF4-FFF2-40B4-BE49-F238E27FC236}">
                <a16:creationId xmlns:a16="http://schemas.microsoft.com/office/drawing/2014/main" id="{E72B1FC3-DC32-4EDD-AADD-082E36DBE3E9}"/>
              </a:ext>
            </a:extLst>
          </p:cNvPr>
          <p:cNvSpPr>
            <a:spLocks noEditPoints="1"/>
          </p:cNvSpPr>
          <p:nvPr/>
        </p:nvSpPr>
        <p:spPr bwMode="auto">
          <a:xfrm>
            <a:off x="7736052" y="3849000"/>
            <a:ext cx="2116841" cy="1548800"/>
          </a:xfrm>
          <a:custGeom>
            <a:avLst/>
            <a:gdLst>
              <a:gd name="T0" fmla="*/ 160 w 176"/>
              <a:gd name="T1" fmla="*/ 0 h 128"/>
              <a:gd name="T2" fmla="*/ 16 w 176"/>
              <a:gd name="T3" fmla="*/ 0 h 128"/>
              <a:gd name="T4" fmla="*/ 0 w 176"/>
              <a:gd name="T5" fmla="*/ 16 h 128"/>
              <a:gd name="T6" fmla="*/ 0 w 176"/>
              <a:gd name="T7" fmla="*/ 112 h 128"/>
              <a:gd name="T8" fmla="*/ 16 w 176"/>
              <a:gd name="T9" fmla="*/ 128 h 128"/>
              <a:gd name="T10" fmla="*/ 160 w 176"/>
              <a:gd name="T11" fmla="*/ 128 h 128"/>
              <a:gd name="T12" fmla="*/ 176 w 176"/>
              <a:gd name="T13" fmla="*/ 112 h 128"/>
              <a:gd name="T14" fmla="*/ 176 w 176"/>
              <a:gd name="T15" fmla="*/ 16 h 128"/>
              <a:gd name="T16" fmla="*/ 160 w 176"/>
              <a:gd name="T17" fmla="*/ 0 h 128"/>
              <a:gd name="T18" fmla="*/ 144 w 176"/>
              <a:gd name="T19" fmla="*/ 112 h 128"/>
              <a:gd name="T20" fmla="*/ 32 w 176"/>
              <a:gd name="T21" fmla="*/ 112 h 128"/>
              <a:gd name="T22" fmla="*/ 32 w 176"/>
              <a:gd name="T23" fmla="*/ 16 h 128"/>
              <a:gd name="T24" fmla="*/ 144 w 176"/>
              <a:gd name="T25" fmla="*/ 16 h 128"/>
              <a:gd name="T26" fmla="*/ 144 w 176"/>
              <a:gd name="T27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6" h="128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69" y="128"/>
                  <a:pt x="176" y="121"/>
                  <a:pt x="176" y="112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close/>
                <a:moveTo>
                  <a:pt x="144" y="112"/>
                </a:moveTo>
                <a:cubicBezTo>
                  <a:pt x="32" y="112"/>
                  <a:pt x="32" y="112"/>
                  <a:pt x="32" y="112"/>
                </a:cubicBezTo>
                <a:cubicBezTo>
                  <a:pt x="32" y="16"/>
                  <a:pt x="32" y="16"/>
                  <a:pt x="32" y="16"/>
                </a:cubicBezTo>
                <a:cubicBezTo>
                  <a:pt x="144" y="16"/>
                  <a:pt x="144" y="16"/>
                  <a:pt x="144" y="16"/>
                </a:cubicBezTo>
                <a:lnTo>
                  <a:pt x="144" y="11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89033A84-9AEE-4AFD-B508-73AF3F042B46}"/>
              </a:ext>
            </a:extLst>
          </p:cNvPr>
          <p:cNvSpPr/>
          <p:nvPr/>
        </p:nvSpPr>
        <p:spPr>
          <a:xfrm>
            <a:off x="8109160" y="4513158"/>
            <a:ext cx="13740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7/14 Course A</a:t>
            </a:r>
            <a:endParaRPr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598F6D04-B210-4455-A5DD-C82815927A7B}"/>
              </a:ext>
            </a:extLst>
          </p:cNvPr>
          <p:cNvSpPr/>
          <p:nvPr/>
        </p:nvSpPr>
        <p:spPr>
          <a:xfrm>
            <a:off x="8109160" y="4700035"/>
            <a:ext cx="1378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7/15 Course B</a:t>
            </a:r>
            <a:endParaRPr lang="ja-JP" altLang="en-US" sz="1400" dirty="0"/>
          </a:p>
        </p:txBody>
      </p:sp>
      <p:sp>
        <p:nvSpPr>
          <p:cNvPr id="65" name="Freeform 78">
            <a:extLst>
              <a:ext uri="{FF2B5EF4-FFF2-40B4-BE49-F238E27FC236}">
                <a16:creationId xmlns:a16="http://schemas.microsoft.com/office/drawing/2014/main" id="{DCCBC388-257F-4BF8-83C4-C6EC83CD40F5}"/>
              </a:ext>
            </a:extLst>
          </p:cNvPr>
          <p:cNvSpPr>
            <a:spLocks noEditPoints="1"/>
          </p:cNvSpPr>
          <p:nvPr/>
        </p:nvSpPr>
        <p:spPr bwMode="auto">
          <a:xfrm>
            <a:off x="9279658" y="4847286"/>
            <a:ext cx="755650" cy="755650"/>
          </a:xfrm>
          <a:custGeom>
            <a:avLst/>
            <a:gdLst>
              <a:gd name="T0" fmla="*/ 64 w 128"/>
              <a:gd name="T1" fmla="*/ 64 h 128"/>
              <a:gd name="T2" fmla="*/ 96 w 128"/>
              <a:gd name="T3" fmla="*/ 32 h 128"/>
              <a:gd name="T4" fmla="*/ 64 w 128"/>
              <a:gd name="T5" fmla="*/ 0 h 128"/>
              <a:gd name="T6" fmla="*/ 32 w 128"/>
              <a:gd name="T7" fmla="*/ 32 h 128"/>
              <a:gd name="T8" fmla="*/ 64 w 128"/>
              <a:gd name="T9" fmla="*/ 64 h 128"/>
              <a:gd name="T10" fmla="*/ 64 w 128"/>
              <a:gd name="T11" fmla="*/ 80 h 128"/>
              <a:gd name="T12" fmla="*/ 0 w 128"/>
              <a:gd name="T13" fmla="*/ 112 h 128"/>
              <a:gd name="T14" fmla="*/ 0 w 128"/>
              <a:gd name="T15" fmla="*/ 128 h 128"/>
              <a:gd name="T16" fmla="*/ 128 w 128"/>
              <a:gd name="T17" fmla="*/ 128 h 128"/>
              <a:gd name="T18" fmla="*/ 128 w 128"/>
              <a:gd name="T19" fmla="*/ 112 h 128"/>
              <a:gd name="T20" fmla="*/ 64 w 128"/>
              <a:gd name="T21" fmla="*/ 8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8" h="128">
                <a:moveTo>
                  <a:pt x="64" y="64"/>
                </a:moveTo>
                <a:cubicBezTo>
                  <a:pt x="82" y="64"/>
                  <a:pt x="96" y="50"/>
                  <a:pt x="96" y="32"/>
                </a:cubicBezTo>
                <a:cubicBezTo>
                  <a:pt x="96" y="14"/>
                  <a:pt x="82" y="0"/>
                  <a:pt x="64" y="0"/>
                </a:cubicBezTo>
                <a:cubicBezTo>
                  <a:pt x="46" y="0"/>
                  <a:pt x="32" y="14"/>
                  <a:pt x="32" y="32"/>
                </a:cubicBezTo>
                <a:cubicBezTo>
                  <a:pt x="32" y="50"/>
                  <a:pt x="46" y="64"/>
                  <a:pt x="64" y="64"/>
                </a:cubicBezTo>
                <a:close/>
                <a:moveTo>
                  <a:pt x="64" y="80"/>
                </a:moveTo>
                <a:cubicBezTo>
                  <a:pt x="43" y="80"/>
                  <a:pt x="0" y="91"/>
                  <a:pt x="0" y="112"/>
                </a:cubicBezTo>
                <a:cubicBezTo>
                  <a:pt x="0" y="128"/>
                  <a:pt x="0" y="128"/>
                  <a:pt x="0" y="12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28" y="112"/>
                  <a:pt x="128" y="112"/>
                  <a:pt x="128" y="112"/>
                </a:cubicBezTo>
                <a:cubicBezTo>
                  <a:pt x="128" y="91"/>
                  <a:pt x="85" y="80"/>
                  <a:pt x="64" y="8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AC88B54-93BE-405A-89B7-CA93BC3E107A}"/>
              </a:ext>
            </a:extLst>
          </p:cNvPr>
          <p:cNvSpPr/>
          <p:nvPr/>
        </p:nvSpPr>
        <p:spPr>
          <a:xfrm>
            <a:off x="8702449" y="4123170"/>
            <a:ext cx="596996" cy="32365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発注</a:t>
            </a:r>
          </a:p>
        </p:txBody>
      </p:sp>
      <p:sp>
        <p:nvSpPr>
          <p:cNvPr id="66" name="Freeform 2376">
            <a:extLst>
              <a:ext uri="{FF2B5EF4-FFF2-40B4-BE49-F238E27FC236}">
                <a16:creationId xmlns:a16="http://schemas.microsoft.com/office/drawing/2014/main" id="{BA3A7C29-130A-4EED-BAA8-7EF97C88FBF8}"/>
              </a:ext>
            </a:extLst>
          </p:cNvPr>
          <p:cNvSpPr>
            <a:spLocks noEditPoints="1"/>
          </p:cNvSpPr>
          <p:nvPr/>
        </p:nvSpPr>
        <p:spPr bwMode="auto">
          <a:xfrm>
            <a:off x="9200931" y="4298250"/>
            <a:ext cx="309825" cy="429816"/>
          </a:xfrm>
          <a:custGeom>
            <a:avLst/>
            <a:gdLst>
              <a:gd name="T0" fmla="*/ 34 w 120"/>
              <a:gd name="T1" fmla="*/ 66 h 168"/>
              <a:gd name="T2" fmla="*/ 34 w 120"/>
              <a:gd name="T3" fmla="*/ 36 h 168"/>
              <a:gd name="T4" fmla="*/ 54 w 120"/>
              <a:gd name="T5" fmla="*/ 16 h 168"/>
              <a:gd name="T6" fmla="*/ 74 w 120"/>
              <a:gd name="T7" fmla="*/ 36 h 168"/>
              <a:gd name="T8" fmla="*/ 74 w 120"/>
              <a:gd name="T9" fmla="*/ 66 h 168"/>
              <a:gd name="T10" fmla="*/ 90 w 120"/>
              <a:gd name="T11" fmla="*/ 36 h 168"/>
              <a:gd name="T12" fmla="*/ 54 w 120"/>
              <a:gd name="T13" fmla="*/ 0 h 168"/>
              <a:gd name="T14" fmla="*/ 18 w 120"/>
              <a:gd name="T15" fmla="*/ 36 h 168"/>
              <a:gd name="T16" fmla="*/ 34 w 120"/>
              <a:gd name="T17" fmla="*/ 66 h 168"/>
              <a:gd name="T18" fmla="*/ 113 w 120"/>
              <a:gd name="T19" fmla="*/ 103 h 168"/>
              <a:gd name="T20" fmla="*/ 76 w 120"/>
              <a:gd name="T21" fmla="*/ 85 h 168"/>
              <a:gd name="T22" fmla="*/ 72 w 120"/>
              <a:gd name="T23" fmla="*/ 84 h 168"/>
              <a:gd name="T24" fmla="*/ 66 w 120"/>
              <a:gd name="T25" fmla="*/ 84 h 168"/>
              <a:gd name="T26" fmla="*/ 66 w 120"/>
              <a:gd name="T27" fmla="*/ 36 h 168"/>
              <a:gd name="T28" fmla="*/ 54 w 120"/>
              <a:gd name="T29" fmla="*/ 24 h 168"/>
              <a:gd name="T30" fmla="*/ 42 w 120"/>
              <a:gd name="T31" fmla="*/ 36 h 168"/>
              <a:gd name="T32" fmla="*/ 42 w 120"/>
              <a:gd name="T33" fmla="*/ 122 h 168"/>
              <a:gd name="T34" fmla="*/ 15 w 120"/>
              <a:gd name="T35" fmla="*/ 116 h 168"/>
              <a:gd name="T36" fmla="*/ 13 w 120"/>
              <a:gd name="T37" fmla="*/ 116 h 168"/>
              <a:gd name="T38" fmla="*/ 6 w 120"/>
              <a:gd name="T39" fmla="*/ 119 h 168"/>
              <a:gd name="T40" fmla="*/ 0 w 120"/>
              <a:gd name="T41" fmla="*/ 125 h 168"/>
              <a:gd name="T42" fmla="*/ 40 w 120"/>
              <a:gd name="T43" fmla="*/ 165 h 168"/>
              <a:gd name="T44" fmla="*/ 48 w 120"/>
              <a:gd name="T45" fmla="*/ 168 h 168"/>
              <a:gd name="T46" fmla="*/ 102 w 120"/>
              <a:gd name="T47" fmla="*/ 168 h 168"/>
              <a:gd name="T48" fmla="*/ 114 w 120"/>
              <a:gd name="T49" fmla="*/ 158 h 168"/>
              <a:gd name="T50" fmla="*/ 120 w 120"/>
              <a:gd name="T51" fmla="*/ 116 h 168"/>
              <a:gd name="T52" fmla="*/ 120 w 120"/>
              <a:gd name="T53" fmla="*/ 114 h 168"/>
              <a:gd name="T54" fmla="*/ 113 w 120"/>
              <a:gd name="T55" fmla="*/ 103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0" h="168">
                <a:moveTo>
                  <a:pt x="34" y="66"/>
                </a:moveTo>
                <a:cubicBezTo>
                  <a:pt x="34" y="36"/>
                  <a:pt x="34" y="36"/>
                  <a:pt x="34" y="36"/>
                </a:cubicBezTo>
                <a:cubicBezTo>
                  <a:pt x="34" y="25"/>
                  <a:pt x="43" y="16"/>
                  <a:pt x="54" y="16"/>
                </a:cubicBezTo>
                <a:cubicBezTo>
                  <a:pt x="65" y="16"/>
                  <a:pt x="74" y="25"/>
                  <a:pt x="74" y="36"/>
                </a:cubicBezTo>
                <a:cubicBezTo>
                  <a:pt x="74" y="66"/>
                  <a:pt x="74" y="66"/>
                  <a:pt x="74" y="66"/>
                </a:cubicBezTo>
                <a:cubicBezTo>
                  <a:pt x="84" y="59"/>
                  <a:pt x="90" y="48"/>
                  <a:pt x="90" y="36"/>
                </a:cubicBezTo>
                <a:cubicBezTo>
                  <a:pt x="90" y="16"/>
                  <a:pt x="74" y="0"/>
                  <a:pt x="54" y="0"/>
                </a:cubicBezTo>
                <a:cubicBezTo>
                  <a:pt x="34" y="0"/>
                  <a:pt x="18" y="16"/>
                  <a:pt x="18" y="36"/>
                </a:cubicBezTo>
                <a:cubicBezTo>
                  <a:pt x="18" y="48"/>
                  <a:pt x="24" y="59"/>
                  <a:pt x="34" y="66"/>
                </a:cubicBezTo>
                <a:close/>
                <a:moveTo>
                  <a:pt x="113" y="103"/>
                </a:moveTo>
                <a:cubicBezTo>
                  <a:pt x="76" y="85"/>
                  <a:pt x="76" y="85"/>
                  <a:pt x="76" y="85"/>
                </a:cubicBezTo>
                <a:cubicBezTo>
                  <a:pt x="75" y="84"/>
                  <a:pt x="74" y="84"/>
                  <a:pt x="72" y="84"/>
                </a:cubicBezTo>
                <a:cubicBezTo>
                  <a:pt x="66" y="84"/>
                  <a:pt x="66" y="84"/>
                  <a:pt x="66" y="84"/>
                </a:cubicBezTo>
                <a:cubicBezTo>
                  <a:pt x="66" y="36"/>
                  <a:pt x="66" y="36"/>
                  <a:pt x="66" y="36"/>
                </a:cubicBezTo>
                <a:cubicBezTo>
                  <a:pt x="66" y="29"/>
                  <a:pt x="61" y="24"/>
                  <a:pt x="54" y="24"/>
                </a:cubicBezTo>
                <a:cubicBezTo>
                  <a:pt x="47" y="24"/>
                  <a:pt x="42" y="29"/>
                  <a:pt x="42" y="36"/>
                </a:cubicBezTo>
                <a:cubicBezTo>
                  <a:pt x="42" y="122"/>
                  <a:pt x="42" y="122"/>
                  <a:pt x="42" y="122"/>
                </a:cubicBezTo>
                <a:cubicBezTo>
                  <a:pt x="15" y="116"/>
                  <a:pt x="15" y="116"/>
                  <a:pt x="15" y="116"/>
                </a:cubicBezTo>
                <a:cubicBezTo>
                  <a:pt x="14" y="116"/>
                  <a:pt x="13" y="116"/>
                  <a:pt x="13" y="116"/>
                </a:cubicBezTo>
                <a:cubicBezTo>
                  <a:pt x="10" y="116"/>
                  <a:pt x="8" y="117"/>
                  <a:pt x="6" y="119"/>
                </a:cubicBezTo>
                <a:cubicBezTo>
                  <a:pt x="0" y="125"/>
                  <a:pt x="0" y="125"/>
                  <a:pt x="0" y="125"/>
                </a:cubicBezTo>
                <a:cubicBezTo>
                  <a:pt x="40" y="165"/>
                  <a:pt x="40" y="165"/>
                  <a:pt x="40" y="165"/>
                </a:cubicBezTo>
                <a:cubicBezTo>
                  <a:pt x="42" y="167"/>
                  <a:pt x="45" y="168"/>
                  <a:pt x="48" y="168"/>
                </a:cubicBezTo>
                <a:cubicBezTo>
                  <a:pt x="102" y="168"/>
                  <a:pt x="102" y="168"/>
                  <a:pt x="102" y="168"/>
                </a:cubicBezTo>
                <a:cubicBezTo>
                  <a:pt x="108" y="168"/>
                  <a:pt x="113" y="164"/>
                  <a:pt x="114" y="158"/>
                </a:cubicBezTo>
                <a:cubicBezTo>
                  <a:pt x="120" y="116"/>
                  <a:pt x="120" y="116"/>
                  <a:pt x="120" y="116"/>
                </a:cubicBezTo>
                <a:cubicBezTo>
                  <a:pt x="120" y="115"/>
                  <a:pt x="120" y="115"/>
                  <a:pt x="120" y="114"/>
                </a:cubicBezTo>
                <a:cubicBezTo>
                  <a:pt x="120" y="109"/>
                  <a:pt x="117" y="105"/>
                  <a:pt x="113" y="10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E04F8A0-99B8-43FB-9880-642B9AB4084D}"/>
              </a:ext>
            </a:extLst>
          </p:cNvPr>
          <p:cNvSpPr/>
          <p:nvPr/>
        </p:nvSpPr>
        <p:spPr>
          <a:xfrm rot="5400000">
            <a:off x="8635551" y="489890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…</a:t>
            </a:r>
            <a:endParaRPr lang="ja-JP" altLang="en-US" sz="1400" dirty="0"/>
          </a:p>
        </p:txBody>
      </p:sp>
      <p:sp>
        <p:nvSpPr>
          <p:cNvPr id="69" name="Freeform 78">
            <a:extLst>
              <a:ext uri="{FF2B5EF4-FFF2-40B4-BE49-F238E27FC236}">
                <a16:creationId xmlns:a16="http://schemas.microsoft.com/office/drawing/2014/main" id="{19787501-9B90-4EFC-90BA-9BC91B673F81}"/>
              </a:ext>
            </a:extLst>
          </p:cNvPr>
          <p:cNvSpPr>
            <a:spLocks noEditPoints="1"/>
          </p:cNvSpPr>
          <p:nvPr/>
        </p:nvSpPr>
        <p:spPr bwMode="auto">
          <a:xfrm>
            <a:off x="443133" y="5352178"/>
            <a:ext cx="755650" cy="755650"/>
          </a:xfrm>
          <a:custGeom>
            <a:avLst/>
            <a:gdLst>
              <a:gd name="T0" fmla="*/ 64 w 128"/>
              <a:gd name="T1" fmla="*/ 64 h 128"/>
              <a:gd name="T2" fmla="*/ 96 w 128"/>
              <a:gd name="T3" fmla="*/ 32 h 128"/>
              <a:gd name="T4" fmla="*/ 64 w 128"/>
              <a:gd name="T5" fmla="*/ 0 h 128"/>
              <a:gd name="T6" fmla="*/ 32 w 128"/>
              <a:gd name="T7" fmla="*/ 32 h 128"/>
              <a:gd name="T8" fmla="*/ 64 w 128"/>
              <a:gd name="T9" fmla="*/ 64 h 128"/>
              <a:gd name="T10" fmla="*/ 64 w 128"/>
              <a:gd name="T11" fmla="*/ 80 h 128"/>
              <a:gd name="T12" fmla="*/ 0 w 128"/>
              <a:gd name="T13" fmla="*/ 112 h 128"/>
              <a:gd name="T14" fmla="*/ 0 w 128"/>
              <a:gd name="T15" fmla="*/ 128 h 128"/>
              <a:gd name="T16" fmla="*/ 128 w 128"/>
              <a:gd name="T17" fmla="*/ 128 h 128"/>
              <a:gd name="T18" fmla="*/ 128 w 128"/>
              <a:gd name="T19" fmla="*/ 112 h 128"/>
              <a:gd name="T20" fmla="*/ 64 w 128"/>
              <a:gd name="T21" fmla="*/ 8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8" h="128">
                <a:moveTo>
                  <a:pt x="64" y="64"/>
                </a:moveTo>
                <a:cubicBezTo>
                  <a:pt x="82" y="64"/>
                  <a:pt x="96" y="50"/>
                  <a:pt x="96" y="32"/>
                </a:cubicBezTo>
                <a:cubicBezTo>
                  <a:pt x="96" y="14"/>
                  <a:pt x="82" y="0"/>
                  <a:pt x="64" y="0"/>
                </a:cubicBezTo>
                <a:cubicBezTo>
                  <a:pt x="46" y="0"/>
                  <a:pt x="32" y="14"/>
                  <a:pt x="32" y="32"/>
                </a:cubicBezTo>
                <a:cubicBezTo>
                  <a:pt x="32" y="50"/>
                  <a:pt x="46" y="64"/>
                  <a:pt x="64" y="64"/>
                </a:cubicBezTo>
                <a:close/>
                <a:moveTo>
                  <a:pt x="64" y="80"/>
                </a:moveTo>
                <a:cubicBezTo>
                  <a:pt x="43" y="80"/>
                  <a:pt x="0" y="91"/>
                  <a:pt x="0" y="112"/>
                </a:cubicBezTo>
                <a:cubicBezTo>
                  <a:pt x="0" y="128"/>
                  <a:pt x="0" y="128"/>
                  <a:pt x="0" y="12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28" y="112"/>
                  <a:pt x="128" y="112"/>
                  <a:pt x="128" y="112"/>
                </a:cubicBezTo>
                <a:cubicBezTo>
                  <a:pt x="128" y="91"/>
                  <a:pt x="85" y="80"/>
                  <a:pt x="64" y="8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E2A12EC0-6EEC-4778-8EB7-5F820177E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775" y="4023378"/>
            <a:ext cx="1414618" cy="135146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12BBDCA-CB41-4BDA-B69E-C9774557C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177" y="5654255"/>
            <a:ext cx="450784" cy="429171"/>
          </a:xfrm>
          <a:prstGeom prst="rect">
            <a:avLst/>
          </a:prstGeom>
        </p:spPr>
      </p:pic>
      <p:sp>
        <p:nvSpPr>
          <p:cNvPr id="22" name="乗算記号 21">
            <a:extLst>
              <a:ext uri="{FF2B5EF4-FFF2-40B4-BE49-F238E27FC236}">
                <a16:creationId xmlns:a16="http://schemas.microsoft.com/office/drawing/2014/main" id="{71D8AFA7-B715-4649-A6E7-89F79909ABA8}"/>
              </a:ext>
            </a:extLst>
          </p:cNvPr>
          <p:cNvSpPr/>
          <p:nvPr/>
        </p:nvSpPr>
        <p:spPr>
          <a:xfrm>
            <a:off x="1281488" y="5386239"/>
            <a:ext cx="889637" cy="966876"/>
          </a:xfrm>
          <a:prstGeom prst="mathMultiply">
            <a:avLst>
              <a:gd name="adj1" fmla="val 10318"/>
            </a:avLst>
          </a:prstGeom>
          <a:solidFill>
            <a:srgbClr val="FF993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87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5597" y="131781"/>
            <a:ext cx="4721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プロダクトバックログ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メモ 15"/>
          <p:cNvSpPr/>
          <p:nvPr/>
        </p:nvSpPr>
        <p:spPr>
          <a:xfrm>
            <a:off x="570663" y="1176654"/>
            <a:ext cx="1925516" cy="16529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①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過去の栄養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バランスを確認</a:t>
            </a:r>
          </a:p>
        </p:txBody>
      </p:sp>
      <p:sp>
        <p:nvSpPr>
          <p:cNvPr id="18" name="メモ 17"/>
          <p:cNvSpPr/>
          <p:nvPr/>
        </p:nvSpPr>
        <p:spPr>
          <a:xfrm>
            <a:off x="2998379" y="1197877"/>
            <a:ext cx="1925516" cy="16529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②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発注する食料の栄養バランスを確認</a:t>
            </a:r>
          </a:p>
        </p:txBody>
      </p:sp>
      <p:sp>
        <p:nvSpPr>
          <p:cNvPr id="19" name="メモ 18"/>
          <p:cNvSpPr/>
          <p:nvPr/>
        </p:nvSpPr>
        <p:spPr>
          <a:xfrm>
            <a:off x="5426095" y="1242748"/>
            <a:ext cx="1925516" cy="16529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③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発注する食料の推薦リストを出す</a:t>
            </a:r>
          </a:p>
        </p:txBody>
      </p:sp>
      <p:sp>
        <p:nvSpPr>
          <p:cNvPr id="20" name="メモ 19"/>
          <p:cNvSpPr/>
          <p:nvPr/>
        </p:nvSpPr>
        <p:spPr>
          <a:xfrm>
            <a:off x="7853812" y="1242748"/>
            <a:ext cx="1925516" cy="16529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④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食料発注</a:t>
            </a:r>
          </a:p>
        </p:txBody>
      </p:sp>
    </p:spTree>
    <p:extLst>
      <p:ext uri="{BB962C8B-B14F-4D97-AF65-F5344CB8AC3E}">
        <p14:creationId xmlns:p14="http://schemas.microsoft.com/office/powerpoint/2010/main" val="425739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5597" y="131781"/>
            <a:ext cx="4721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スプリントバックログ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" name="メモ 2"/>
          <p:cNvSpPr/>
          <p:nvPr/>
        </p:nvSpPr>
        <p:spPr>
          <a:xfrm>
            <a:off x="570663" y="1176654"/>
            <a:ext cx="1925516" cy="16529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①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過去の栄養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バランスを確認</a:t>
            </a:r>
          </a:p>
        </p:txBody>
      </p:sp>
      <p:sp>
        <p:nvSpPr>
          <p:cNvPr id="12" name="メモ 11"/>
          <p:cNvSpPr/>
          <p:nvPr/>
        </p:nvSpPr>
        <p:spPr>
          <a:xfrm>
            <a:off x="2998379" y="1197877"/>
            <a:ext cx="1925516" cy="16529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②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発注する食料の栄養バランスを確認</a:t>
            </a:r>
          </a:p>
        </p:txBody>
      </p:sp>
      <p:sp>
        <p:nvSpPr>
          <p:cNvPr id="13" name="メモ 12"/>
          <p:cNvSpPr/>
          <p:nvPr/>
        </p:nvSpPr>
        <p:spPr>
          <a:xfrm>
            <a:off x="5426095" y="1242748"/>
            <a:ext cx="1925516" cy="16529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③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発注する食料の推薦リストを出す</a:t>
            </a:r>
          </a:p>
        </p:txBody>
      </p:sp>
      <p:sp>
        <p:nvSpPr>
          <p:cNvPr id="15" name="メモ 14"/>
          <p:cNvSpPr/>
          <p:nvPr/>
        </p:nvSpPr>
        <p:spPr>
          <a:xfrm>
            <a:off x="7853812" y="1242748"/>
            <a:ext cx="1925516" cy="16529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④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食料発注</a:t>
            </a:r>
          </a:p>
        </p:txBody>
      </p:sp>
      <p:sp>
        <p:nvSpPr>
          <p:cNvPr id="8" name="メモ 7"/>
          <p:cNvSpPr/>
          <p:nvPr/>
        </p:nvSpPr>
        <p:spPr>
          <a:xfrm>
            <a:off x="570663" y="3126320"/>
            <a:ext cx="1925516" cy="1652954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栄養バランス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履歴表示機能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メモ 8"/>
          <p:cNvSpPr/>
          <p:nvPr/>
        </p:nvSpPr>
        <p:spPr>
          <a:xfrm>
            <a:off x="5426095" y="3126320"/>
            <a:ext cx="1925516" cy="1652954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食料推薦機能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メモ 15"/>
          <p:cNvSpPr/>
          <p:nvPr/>
        </p:nvSpPr>
        <p:spPr>
          <a:xfrm>
            <a:off x="2998379" y="3126320"/>
            <a:ext cx="1925516" cy="1652954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栄養バランス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表示機能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メモ 16"/>
          <p:cNvSpPr/>
          <p:nvPr/>
        </p:nvSpPr>
        <p:spPr>
          <a:xfrm>
            <a:off x="7853812" y="3126320"/>
            <a:ext cx="1925516" cy="1652954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発注機能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751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3685420" y="4896926"/>
            <a:ext cx="5689352" cy="1268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dirty="0">
              <a:solidFill>
                <a:schemeClr val="accent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343271" y="1917930"/>
            <a:ext cx="2114845" cy="7920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chemeClr val="accent3"/>
                </a:solidFill>
              </a:rPr>
              <a:t>クライアント</a:t>
            </a:r>
            <a:endParaRPr kumimoji="1" lang="en-US" altLang="ja-JP" dirty="0">
              <a:solidFill>
                <a:schemeClr val="accent3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76675" y="6231429"/>
            <a:ext cx="350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プライベート</a:t>
            </a:r>
            <a:r>
              <a:rPr lang="en-US" altLang="ja-JP" dirty="0"/>
              <a:t>IP:</a:t>
            </a:r>
            <a:r>
              <a:rPr kumimoji="1" lang="en-US" altLang="ja-JP" dirty="0"/>
              <a:t>192.168.10.100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685420" y="3286064"/>
            <a:ext cx="3096344" cy="1558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アプリケーションサーバ</a:t>
            </a:r>
            <a:endParaRPr lang="en-US" altLang="ja-JP" dirty="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041112" y="3317546"/>
            <a:ext cx="2333660" cy="1493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accent6"/>
                </a:solidFill>
              </a:rPr>
              <a:t>データベースサーバ</a:t>
            </a:r>
            <a:endParaRPr kumimoji="1" lang="en-US" altLang="ja-JP" dirty="0">
              <a:solidFill>
                <a:schemeClr val="accent6"/>
              </a:solidFill>
            </a:endParaRPr>
          </a:p>
        </p:txBody>
      </p:sp>
      <p:sp>
        <p:nvSpPr>
          <p:cNvPr id="13" name="スマイル 12"/>
          <p:cNvSpPr/>
          <p:nvPr/>
        </p:nvSpPr>
        <p:spPr>
          <a:xfrm>
            <a:off x="1330998" y="1002233"/>
            <a:ext cx="914400" cy="914400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21304" y="2283051"/>
            <a:ext cx="181246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Google Chrome</a:t>
            </a:r>
            <a:endParaRPr kumimoji="1" lang="ja-JP" altLang="en-US" dirty="0"/>
          </a:p>
        </p:txBody>
      </p:sp>
      <p:cxnSp>
        <p:nvCxnSpPr>
          <p:cNvPr id="18" name="直線矢印コネクタ 11"/>
          <p:cNvCxnSpPr>
            <a:stCxn id="13" idx="6"/>
            <a:endCxn id="7" idx="0"/>
          </p:cNvCxnSpPr>
          <p:nvPr/>
        </p:nvCxnSpPr>
        <p:spPr>
          <a:xfrm>
            <a:off x="2245398" y="1459433"/>
            <a:ext cx="1155296" cy="458497"/>
          </a:xfrm>
          <a:prstGeom prst="bentConnector2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1"/>
          <p:cNvCxnSpPr>
            <a:stCxn id="7" idx="2"/>
            <a:endCxn id="11" idx="1"/>
          </p:cNvCxnSpPr>
          <p:nvPr/>
        </p:nvCxnSpPr>
        <p:spPr>
          <a:xfrm rot="16200000" flipH="1">
            <a:off x="2865497" y="3245196"/>
            <a:ext cx="1355120" cy="284726"/>
          </a:xfrm>
          <a:prstGeom prst="bentConnector2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1"/>
          <p:cNvCxnSpPr>
            <a:stCxn id="11" idx="0"/>
            <a:endCxn id="12" idx="0"/>
          </p:cNvCxnSpPr>
          <p:nvPr/>
        </p:nvCxnSpPr>
        <p:spPr>
          <a:xfrm rot="16200000" flipH="1">
            <a:off x="6705026" y="1814630"/>
            <a:ext cx="31482" cy="2974350"/>
          </a:xfrm>
          <a:prstGeom prst="bentConnector3">
            <a:avLst>
              <a:gd name="adj1" fmla="val -1312620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1281959" y="2925893"/>
            <a:ext cx="1991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localhost:3000</a:t>
            </a:r>
          </a:p>
          <a:p>
            <a:pPr algn="ctr"/>
            <a:r>
              <a:rPr lang="en-US" altLang="ja-JP" dirty="0"/>
              <a:t>or</a:t>
            </a:r>
          </a:p>
          <a:p>
            <a:pPr algn="ctr"/>
            <a:r>
              <a:rPr kumimoji="1" lang="ja-JP" altLang="en-US" dirty="0"/>
              <a:t>グローバル</a:t>
            </a:r>
            <a:r>
              <a:rPr kumimoji="1" lang="en-US" altLang="ja-JP" dirty="0"/>
              <a:t>IP:3000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5326780" y="5536751"/>
            <a:ext cx="2608891" cy="38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CentOS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360606" y="5032694"/>
            <a:ext cx="846873" cy="38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Node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279487" y="5032693"/>
            <a:ext cx="846873" cy="38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NPM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235776" y="5032695"/>
            <a:ext cx="699895" cy="38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GIT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918666" y="3934136"/>
            <a:ext cx="2575066" cy="3877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NS APP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3932969" y="4410437"/>
            <a:ext cx="2575066" cy="38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BootStrap4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2" name="Picture 2" descr="ãBootstrapãã®ç»åæ¤ç´¢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887" y="4186122"/>
            <a:ext cx="667690" cy="67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AutoShape 11" descr="ãNodeãã®ç»åæ¤ç´¢çµæ"/>
          <p:cNvSpPr>
            <a:spLocks noChangeAspect="1" noChangeArrowheads="1"/>
          </p:cNvSpPr>
          <p:nvPr/>
        </p:nvSpPr>
        <p:spPr bwMode="auto">
          <a:xfrm>
            <a:off x="1711814" y="110590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37" name="Picture 13" descr="é¢é£ç»å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839" y="4967649"/>
            <a:ext cx="959039" cy="51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5" descr="ãNPMãã®ç»åæ¤ç´¢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724" y="5332651"/>
            <a:ext cx="720541" cy="28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正方形/長方形 40"/>
          <p:cNvSpPr/>
          <p:nvPr/>
        </p:nvSpPr>
        <p:spPr>
          <a:xfrm>
            <a:off x="7298221" y="4289364"/>
            <a:ext cx="1765754" cy="38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Json</a:t>
            </a:r>
            <a:r>
              <a:rPr lang="en-US" altLang="ja-JP" dirty="0">
                <a:solidFill>
                  <a:schemeClr val="tx1"/>
                </a:solidFill>
              </a:rPr>
              <a:t>-server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2" name="Picture 17" descr="ãJSON serverãã®ç»åæ¤ç´¢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659" y="4078465"/>
            <a:ext cx="964849" cy="38254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テキスト ボックス 42"/>
          <p:cNvSpPr txBox="1"/>
          <p:nvPr/>
        </p:nvSpPr>
        <p:spPr>
          <a:xfrm>
            <a:off x="7381890" y="2430822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localhost</a:t>
            </a:r>
            <a:r>
              <a:rPr kumimoji="1" lang="en-US" altLang="ja-JP" dirty="0"/>
              <a:t>:300</a:t>
            </a:r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35597" y="131781"/>
            <a:ext cx="2906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システム構成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1097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746639" y="2705725"/>
            <a:ext cx="46987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800" dirty="0"/>
              <a:t>補足資料</a:t>
            </a:r>
          </a:p>
        </p:txBody>
      </p:sp>
    </p:spTree>
    <p:extLst>
      <p:ext uri="{BB962C8B-B14F-4D97-AF65-F5344CB8AC3E}">
        <p14:creationId xmlns:p14="http://schemas.microsoft.com/office/powerpoint/2010/main" val="32283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</TotalTime>
  <Words>641</Words>
  <Application>Microsoft Office PowerPoint</Application>
  <PresentationFormat>ワイド画面</PresentationFormat>
  <Paragraphs>242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富田 将典</dc:creator>
  <cp:lastModifiedBy>富田 将典</cp:lastModifiedBy>
  <cp:revision>35</cp:revision>
  <dcterms:created xsi:type="dcterms:W3CDTF">2019-07-07T16:29:55Z</dcterms:created>
  <dcterms:modified xsi:type="dcterms:W3CDTF">2019-07-12T07:14:19Z</dcterms:modified>
</cp:coreProperties>
</file>