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1" r:id="rId1"/>
  </p:sldMasterIdLst>
  <p:sldIdLst>
    <p:sldId id="256" r:id="rId2"/>
    <p:sldId id="258" r:id="rId3"/>
    <p:sldId id="267" r:id="rId4"/>
    <p:sldId id="268" r:id="rId5"/>
    <p:sldId id="260" r:id="rId6"/>
    <p:sldId id="270" r:id="rId7"/>
    <p:sldId id="263" r:id="rId8"/>
    <p:sldId id="261" r:id="rId9"/>
    <p:sldId id="257" r:id="rId10"/>
    <p:sldId id="262" r:id="rId11"/>
    <p:sldId id="269" r:id="rId12"/>
    <p:sldId id="271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747D-2063-4E92-B0DF-919587A7C52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77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747D-2063-4E92-B0DF-919587A7C52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54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747D-2063-4E92-B0DF-919587A7C52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93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747D-2063-4E92-B0DF-919587A7C52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88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747D-2063-4E92-B0DF-919587A7C52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51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747D-2063-4E92-B0DF-919587A7C52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14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747D-2063-4E92-B0DF-919587A7C52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49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747D-2063-4E92-B0DF-919587A7C52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87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747D-2063-4E92-B0DF-919587A7C52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25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747D-2063-4E92-B0DF-919587A7C52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28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747D-2063-4E92-B0DF-919587A7C52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98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E747D-2063-4E92-B0DF-919587A7C52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24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5" Type="http://schemas.openxmlformats.org/officeDocument/2006/relationships/image" Target="../media/image30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24" Type="http://schemas.openxmlformats.org/officeDocument/2006/relationships/image" Target="../media/image29.pn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23" Type="http://schemas.openxmlformats.org/officeDocument/2006/relationships/image" Target="../media/image28.sv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5597" y="131781"/>
            <a:ext cx="4496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SmartSE</a:t>
            </a:r>
            <a:r>
              <a:rPr kumimoji="1" lang="en-US" altLang="ja-JP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K1</a:t>
            </a:r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発表資料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47828" y="19722"/>
            <a:ext cx="2271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2019/07/13</a:t>
            </a:r>
          </a:p>
          <a:p>
            <a:pPr algn="r"/>
            <a:r>
              <a:rPr kumimoji="1" lang="en-US" altLang="ja-JP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@</a:t>
            </a:r>
            <a:r>
              <a:rPr kumimoji="1" lang="en-US" altLang="ja-JP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Coredo</a:t>
            </a:r>
            <a:r>
              <a:rPr lang="ja-JP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日本橋</a:t>
            </a:r>
            <a:endParaRPr kumimoji="1" lang="ja-JP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73581" y="1718431"/>
            <a:ext cx="92448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栄養管理サポートのための</a:t>
            </a:r>
            <a:endParaRPr lang="en-US" altLang="ja-JP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ctr"/>
            <a:r>
              <a:rPr lang="ja-JP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食料自動発注システム</a:t>
            </a:r>
            <a:endParaRPr kumimoji="1" lang="en-US" altLang="ja-JP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31086" y="4422129"/>
            <a:ext cx="59298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Group5</a:t>
            </a:r>
          </a:p>
          <a:p>
            <a:r>
              <a:rPr lang="ja-JP" altLang="en-US" sz="3200" dirty="0"/>
              <a:t>大段、奥村、坂井、富田、舟生</a:t>
            </a:r>
          </a:p>
        </p:txBody>
      </p:sp>
    </p:spTree>
    <p:extLst>
      <p:ext uri="{BB962C8B-B14F-4D97-AF65-F5344CB8AC3E}">
        <p14:creationId xmlns:p14="http://schemas.microsoft.com/office/powerpoint/2010/main" val="41751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reentrans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32" y="870450"/>
            <a:ext cx="9784736" cy="598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7"/>
          <p:cNvSpPr>
            <a:spLocks noChangeArrowheads="1"/>
          </p:cNvSpPr>
          <p:nvPr/>
        </p:nvSpPr>
        <p:spPr bwMode="auto">
          <a:xfrm rot="10800000">
            <a:off x="0" y="0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5597" y="131785"/>
            <a:ext cx="199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画面遷移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436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336371" y="1010696"/>
            <a:ext cx="514756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ja-JP" altLang="en-US" dirty="0"/>
              <a:t>栄養素を確認する</a:t>
            </a:r>
            <a:endParaRPr kumimoji="1" lang="en-US" altLang="ja-JP" dirty="0"/>
          </a:p>
          <a:p>
            <a:pPr marL="342900" indent="-342900">
              <a:buAutoNum type="arabicPeriod"/>
            </a:pPr>
            <a:endParaRPr lang="en-US" altLang="ja-JP" dirty="0"/>
          </a:p>
          <a:p>
            <a:pPr marL="342900" indent="-342900">
              <a:buAutoNum type="arabicPeriod"/>
            </a:pPr>
            <a:r>
              <a:rPr lang="ja-JP" altLang="en-US" dirty="0"/>
              <a:t>栄養バランスを確認する</a:t>
            </a:r>
            <a:endParaRPr lang="en-US" altLang="ja-JP" dirty="0"/>
          </a:p>
          <a:p>
            <a:pPr marL="342900" indent="-342900">
              <a:buAutoNum type="arabicPeriod"/>
            </a:pPr>
            <a:endParaRPr lang="en-US" altLang="ja-JP" dirty="0"/>
          </a:p>
          <a:p>
            <a:pPr marL="342900" indent="-342900">
              <a:buAutoNum type="arabicPeriod"/>
            </a:pPr>
            <a:r>
              <a:rPr lang="ja-JP" altLang="en-US" dirty="0"/>
              <a:t>栄養バランスをとって推薦発注リストを出す</a:t>
            </a:r>
            <a:endParaRPr lang="en-US" altLang="ja-JP" dirty="0"/>
          </a:p>
          <a:p>
            <a:pPr marL="342900" indent="-342900">
              <a:buAutoNum type="arabicPeriod"/>
            </a:pPr>
            <a:endParaRPr lang="en-US" altLang="ja-JP" dirty="0"/>
          </a:p>
          <a:p>
            <a:pPr marL="342900" indent="-342900">
              <a:buAutoNum type="arabicPeriod"/>
            </a:pPr>
            <a:r>
              <a:rPr lang="ja-JP" altLang="en-US" dirty="0"/>
              <a:t>発注する食べ物のバランスを確認する</a:t>
            </a:r>
            <a:endParaRPr lang="en-US" altLang="ja-JP" dirty="0"/>
          </a:p>
          <a:p>
            <a:pPr marL="342900" indent="-342900">
              <a:buAutoNum type="arabicPeriod"/>
            </a:pPr>
            <a:endParaRPr lang="en-US" altLang="ja-JP" dirty="0"/>
          </a:p>
          <a:p>
            <a:pPr marL="342900" indent="-342900">
              <a:buAutoNum type="arabicPeriod"/>
            </a:pPr>
            <a:r>
              <a:rPr lang="ja-JP" altLang="en-US" dirty="0"/>
              <a:t>好きなものを入れる</a:t>
            </a:r>
            <a:endParaRPr lang="en-US" altLang="ja-JP" dirty="0"/>
          </a:p>
          <a:p>
            <a:pPr marL="342900" indent="-342900">
              <a:buAutoNum type="arabicPeriod"/>
            </a:pPr>
            <a:endParaRPr lang="en-US" altLang="ja-JP" dirty="0"/>
          </a:p>
          <a:p>
            <a:pPr marL="342900" indent="-342900">
              <a:buAutoNum type="arabicPeriod"/>
            </a:pPr>
            <a:r>
              <a:rPr lang="ja-JP" altLang="en-US" dirty="0"/>
              <a:t>冷蔵庫を確認する</a:t>
            </a:r>
            <a:endParaRPr lang="en-US" altLang="ja-JP" dirty="0"/>
          </a:p>
          <a:p>
            <a:pPr marL="342900" indent="-342900">
              <a:buAutoNum type="arabicPeriod"/>
            </a:pPr>
            <a:endParaRPr lang="en-US" altLang="ja-JP" dirty="0"/>
          </a:p>
          <a:p>
            <a:pPr marL="342900" indent="-342900">
              <a:buAutoNum type="arabicPeriod"/>
            </a:pPr>
            <a:r>
              <a:rPr lang="ja-JP" altLang="en-US" dirty="0"/>
              <a:t>いつ届くか確認する</a:t>
            </a:r>
            <a:endParaRPr lang="en-US" altLang="ja-JP" dirty="0"/>
          </a:p>
          <a:p>
            <a:pPr marL="342900" indent="-342900">
              <a:buAutoNum type="arabicPeriod"/>
            </a:pPr>
            <a:endParaRPr lang="en-US" altLang="ja-JP" dirty="0"/>
          </a:p>
          <a:p>
            <a:pPr marL="342900" indent="-342900">
              <a:buAutoNum type="arabicPeriod"/>
            </a:pPr>
            <a:r>
              <a:rPr lang="en-US" altLang="ja-JP" dirty="0"/>
              <a:t>PC</a:t>
            </a:r>
            <a:r>
              <a:rPr lang="ja-JP" altLang="en-US" dirty="0"/>
              <a:t>で発注する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2" name="右中かっこ 1"/>
          <p:cNvSpPr/>
          <p:nvPr/>
        </p:nvSpPr>
        <p:spPr>
          <a:xfrm>
            <a:off x="5384800" y="888012"/>
            <a:ext cx="629920" cy="2087305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48400" y="174699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今回のデモでは</a:t>
            </a:r>
            <a:r>
              <a:rPr lang="ja-JP" altLang="en-US" dirty="0"/>
              <a:t>ここまでを行った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41440" y="2244838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途中までの点</a:t>
            </a:r>
            <a:endParaRPr kumimoji="1" lang="en-US" altLang="ja-JP" dirty="0"/>
          </a:p>
          <a:p>
            <a:r>
              <a:rPr lang="ja-JP" altLang="en-US" dirty="0"/>
              <a:t>・各食品毎の栄養バランスは疑似データ</a:t>
            </a:r>
            <a:endParaRPr lang="en-US" altLang="ja-JP" dirty="0"/>
          </a:p>
          <a:p>
            <a:r>
              <a:rPr kumimoji="1" lang="ja-JP" altLang="en-US" dirty="0"/>
              <a:t>・推薦発注リストは固定</a:t>
            </a: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5597" y="131781"/>
            <a:ext cx="4721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プロダクトバックログ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9946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F8CE-DFE2-4D07-B462-E649EB5D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phic 4" descr="Bar chart">
            <a:extLst>
              <a:ext uri="{FF2B5EF4-FFF2-40B4-BE49-F238E27FC236}">
                <a16:creationId xmlns:a16="http://schemas.microsoft.com/office/drawing/2014/main" id="{15400033-902A-4DDF-9BE5-559730651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5301" y="5144992"/>
            <a:ext cx="914400" cy="914400"/>
          </a:xfrm>
          <a:prstGeom prst="rect">
            <a:avLst/>
          </a:prstGeom>
        </p:spPr>
      </p:pic>
      <p:pic>
        <p:nvPicPr>
          <p:cNvPr id="7" name="Graphic 6" descr="Grinning face with no fill">
            <a:extLst>
              <a:ext uri="{FF2B5EF4-FFF2-40B4-BE49-F238E27FC236}">
                <a16:creationId xmlns:a16="http://schemas.microsoft.com/office/drawing/2014/main" id="{172DE0D0-F4D4-4CBA-8F90-5EFF34117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5979" y="4048722"/>
            <a:ext cx="914400" cy="914400"/>
          </a:xfrm>
          <a:prstGeom prst="rect">
            <a:avLst/>
          </a:prstGeom>
        </p:spPr>
      </p:pic>
      <p:pic>
        <p:nvPicPr>
          <p:cNvPr id="9" name="Graphic 8" descr="Pasta">
            <a:extLst>
              <a:ext uri="{FF2B5EF4-FFF2-40B4-BE49-F238E27FC236}">
                <a16:creationId xmlns:a16="http://schemas.microsoft.com/office/drawing/2014/main" id="{40934E80-0EEC-4B55-A892-76F8354A73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4439" y="4624957"/>
            <a:ext cx="593030" cy="593030"/>
          </a:xfrm>
          <a:prstGeom prst="rect">
            <a:avLst/>
          </a:prstGeom>
        </p:spPr>
      </p:pic>
      <p:pic>
        <p:nvPicPr>
          <p:cNvPr id="11" name="Graphic 10" descr="Beer">
            <a:extLst>
              <a:ext uri="{FF2B5EF4-FFF2-40B4-BE49-F238E27FC236}">
                <a16:creationId xmlns:a16="http://schemas.microsoft.com/office/drawing/2014/main" id="{72230A52-94A0-431B-AB26-988813B939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07469" y="4216681"/>
            <a:ext cx="437522" cy="437522"/>
          </a:xfrm>
          <a:prstGeom prst="rect">
            <a:avLst/>
          </a:prstGeom>
        </p:spPr>
      </p:pic>
      <p:pic>
        <p:nvPicPr>
          <p:cNvPr id="13" name="Graphic 12" descr="Fork and knife">
            <a:extLst>
              <a:ext uri="{FF2B5EF4-FFF2-40B4-BE49-F238E27FC236}">
                <a16:creationId xmlns:a16="http://schemas.microsoft.com/office/drawing/2014/main" id="{5D2E91C2-551E-4700-A53F-A0890DD325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98567" y="4829614"/>
            <a:ext cx="434842" cy="434842"/>
          </a:xfrm>
          <a:prstGeom prst="rect">
            <a:avLst/>
          </a:prstGeom>
        </p:spPr>
      </p:pic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24ECC22E-0D32-4521-9423-8BF7EE7A5A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08591" y="5872138"/>
            <a:ext cx="914400" cy="914400"/>
          </a:xfrm>
          <a:prstGeom prst="rect">
            <a:avLst/>
          </a:prstGeom>
        </p:spPr>
      </p:pic>
      <p:pic>
        <p:nvPicPr>
          <p:cNvPr id="17" name="Graphic 16" descr="Sun">
            <a:extLst>
              <a:ext uri="{FF2B5EF4-FFF2-40B4-BE49-F238E27FC236}">
                <a16:creationId xmlns:a16="http://schemas.microsoft.com/office/drawing/2014/main" id="{A60594FC-50CB-42FD-AF60-A2EC8C8CA2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90181" y="5420702"/>
            <a:ext cx="576758" cy="576758"/>
          </a:xfrm>
          <a:prstGeom prst="rect">
            <a:avLst/>
          </a:prstGeom>
        </p:spPr>
      </p:pic>
      <p:pic>
        <p:nvPicPr>
          <p:cNvPr id="19" name="Graphic 18" descr="Moon and stars">
            <a:extLst>
              <a:ext uri="{FF2B5EF4-FFF2-40B4-BE49-F238E27FC236}">
                <a16:creationId xmlns:a16="http://schemas.microsoft.com/office/drawing/2014/main" id="{D8D3EE59-4BD1-44AC-86EF-60BE74CD79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37095" y="5395560"/>
            <a:ext cx="576758" cy="576758"/>
          </a:xfrm>
          <a:prstGeom prst="rect">
            <a:avLst/>
          </a:prstGeom>
        </p:spPr>
      </p:pic>
      <p:pic>
        <p:nvPicPr>
          <p:cNvPr id="23" name="Graphic 22" descr="Table setting">
            <a:extLst>
              <a:ext uri="{FF2B5EF4-FFF2-40B4-BE49-F238E27FC236}">
                <a16:creationId xmlns:a16="http://schemas.microsoft.com/office/drawing/2014/main" id="{B5328CC8-F4F3-462E-B432-B2C75A6A7C6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6491" y="4342824"/>
            <a:ext cx="593030" cy="593030"/>
          </a:xfrm>
          <a:prstGeom prst="rect">
            <a:avLst/>
          </a:prstGeom>
        </p:spPr>
      </p:pic>
      <p:pic>
        <p:nvPicPr>
          <p:cNvPr id="25" name="Graphic 24" descr="Pumpkin">
            <a:extLst>
              <a:ext uri="{FF2B5EF4-FFF2-40B4-BE49-F238E27FC236}">
                <a16:creationId xmlns:a16="http://schemas.microsoft.com/office/drawing/2014/main" id="{3DE3148E-1499-44A1-AB3F-FC3B7D592F1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6491" y="5047035"/>
            <a:ext cx="593030" cy="593030"/>
          </a:xfrm>
          <a:prstGeom prst="rect">
            <a:avLst/>
          </a:prstGeom>
        </p:spPr>
      </p:pic>
      <p:pic>
        <p:nvPicPr>
          <p:cNvPr id="27" name="Graphic 26" descr="Cooked turkey">
            <a:extLst>
              <a:ext uri="{FF2B5EF4-FFF2-40B4-BE49-F238E27FC236}">
                <a16:creationId xmlns:a16="http://schemas.microsoft.com/office/drawing/2014/main" id="{8E213B85-60E7-4A46-9328-9AF7A6079A6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650605" y="4624957"/>
            <a:ext cx="593030" cy="593030"/>
          </a:xfrm>
          <a:prstGeom prst="rect">
            <a:avLst/>
          </a:prstGeom>
        </p:spPr>
      </p:pic>
      <p:pic>
        <p:nvPicPr>
          <p:cNvPr id="29" name="Graphic 28" descr="Scale">
            <a:extLst>
              <a:ext uri="{FF2B5EF4-FFF2-40B4-BE49-F238E27FC236}">
                <a16:creationId xmlns:a16="http://schemas.microsoft.com/office/drawing/2014/main" id="{F34FFAB7-62E1-4B23-B481-358929964E6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334540" y="4505922"/>
            <a:ext cx="712065" cy="712065"/>
          </a:xfrm>
          <a:prstGeom prst="rect">
            <a:avLst/>
          </a:prstGeom>
        </p:spPr>
      </p:pic>
      <p:pic>
        <p:nvPicPr>
          <p:cNvPr id="31" name="Graphic 30" descr="Medical">
            <a:extLst>
              <a:ext uri="{FF2B5EF4-FFF2-40B4-BE49-F238E27FC236}">
                <a16:creationId xmlns:a16="http://schemas.microsoft.com/office/drawing/2014/main" id="{DEA393A7-3EFE-4A78-89EE-906683E02A9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686793" y="4624956"/>
            <a:ext cx="647747" cy="647747"/>
          </a:xfrm>
          <a:prstGeom prst="rect">
            <a:avLst/>
          </a:prstGeom>
        </p:spPr>
      </p:pic>
      <p:sp>
        <p:nvSpPr>
          <p:cNvPr id="32" name="Thought Bubble: Cloud 31">
            <a:extLst>
              <a:ext uri="{FF2B5EF4-FFF2-40B4-BE49-F238E27FC236}">
                <a16:creationId xmlns:a16="http://schemas.microsoft.com/office/drawing/2014/main" id="{3DBE9FA9-AA8E-4962-8900-32293AB0599D}"/>
              </a:ext>
            </a:extLst>
          </p:cNvPr>
          <p:cNvSpPr/>
          <p:nvPr/>
        </p:nvSpPr>
        <p:spPr>
          <a:xfrm>
            <a:off x="75978" y="3931395"/>
            <a:ext cx="2728504" cy="1954534"/>
          </a:xfrm>
          <a:prstGeom prst="cloudCallout">
            <a:avLst>
              <a:gd name="adj1" fmla="val 6800"/>
              <a:gd name="adj2" fmla="val 71118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85A715-4060-4FBA-AE4F-1D1C916CDD36}"/>
              </a:ext>
            </a:extLst>
          </p:cNvPr>
          <p:cNvSpPr txBox="1"/>
          <p:nvPr/>
        </p:nvSpPr>
        <p:spPr>
          <a:xfrm>
            <a:off x="377660" y="35869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何を食べようか</a:t>
            </a:r>
            <a:endParaRPr lang="en-US" dirty="0"/>
          </a:p>
        </p:txBody>
      </p:sp>
      <p:pic>
        <p:nvPicPr>
          <p:cNvPr id="35" name="Graphic 34" descr="Scales of justice">
            <a:extLst>
              <a:ext uri="{FF2B5EF4-FFF2-40B4-BE49-F238E27FC236}">
                <a16:creationId xmlns:a16="http://schemas.microsoft.com/office/drawing/2014/main" id="{A1245BEF-13D9-466B-86E3-C217CAEB8E2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010291" y="2691864"/>
            <a:ext cx="1964054" cy="19640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E87E865-638C-4365-A2B8-2E1AC36DAC5A}"/>
              </a:ext>
            </a:extLst>
          </p:cNvPr>
          <p:cNvSpPr txBox="1"/>
          <p:nvPr/>
        </p:nvSpPr>
        <p:spPr>
          <a:xfrm>
            <a:off x="4435515" y="225317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健康を考えて、バランスよく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226402-BD5C-4816-B1F1-8703DCDAD986}"/>
              </a:ext>
            </a:extLst>
          </p:cNvPr>
          <p:cNvSpPr txBox="1"/>
          <p:nvPr/>
        </p:nvSpPr>
        <p:spPr>
          <a:xfrm>
            <a:off x="3061146" y="605939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朝、昼、夜で</a:t>
            </a:r>
            <a:endParaRPr lang="en-US" altLang="ja-JP" dirty="0"/>
          </a:p>
          <a:p>
            <a:r>
              <a:rPr lang="ja-JP" altLang="en-US" dirty="0"/>
              <a:t>食事がカタヨリがち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340EEF-812A-4E03-A51E-D31DA4746A91}"/>
              </a:ext>
            </a:extLst>
          </p:cNvPr>
          <p:cNvSpPr txBox="1"/>
          <p:nvPr/>
        </p:nvSpPr>
        <p:spPr>
          <a:xfrm>
            <a:off x="8457635" y="366936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栄養バランスを提案！！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5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135597" y="1167698"/>
            <a:ext cx="1172628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〇課題</a:t>
            </a:r>
            <a:endParaRPr kumimoji="1" lang="en-US" altLang="ja-JP" dirty="0"/>
          </a:p>
          <a:p>
            <a:r>
              <a:rPr lang="ja-JP" altLang="en-US" dirty="0"/>
              <a:t>　食料がなくなった時、栄養バランスよく注文することができない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〇顧客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20</a:t>
            </a:r>
            <a:r>
              <a:rPr lang="ja-JP" altLang="en-US" dirty="0"/>
              <a:t>台前半の一人暮らしで料理スキルのない人</a:t>
            </a:r>
            <a:endParaRPr lang="en-US" altLang="ja-JP" dirty="0"/>
          </a:p>
          <a:p>
            <a:r>
              <a:rPr lang="ja-JP" altLang="en-US" dirty="0"/>
              <a:t>　アーリーアダプター：仕事が忙しく、食料を</a:t>
            </a:r>
            <a:r>
              <a:rPr lang="en-US" altLang="ja-JP" dirty="0"/>
              <a:t>Amazon</a:t>
            </a:r>
            <a:r>
              <a:rPr lang="ja-JP" altLang="en-US" dirty="0"/>
              <a:t>等で注文している人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〇独自の価値提案</a:t>
            </a:r>
            <a:endParaRPr lang="en-US" altLang="ja-JP" dirty="0"/>
          </a:p>
          <a:p>
            <a:r>
              <a:rPr lang="ja-JP" altLang="en-US" dirty="0"/>
              <a:t>　栄養バランスを考えることができない人に対し、栄養が偏らないように、日々の食料を推薦、自動発注できる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〇ソリューション</a:t>
            </a:r>
            <a:endParaRPr lang="en-US" altLang="ja-JP" dirty="0"/>
          </a:p>
          <a:p>
            <a:r>
              <a:rPr lang="ja-JP" altLang="en-US" dirty="0"/>
              <a:t>　・食料がなくなるタイミングで、栄養バランスを加味した商品の提案と発注ができる。</a:t>
            </a:r>
            <a:endParaRPr lang="en-US" altLang="ja-JP" dirty="0"/>
          </a:p>
          <a:p>
            <a:r>
              <a:rPr lang="ja-JP" altLang="en-US" dirty="0"/>
              <a:t>　・過去の栄養バランスが</a:t>
            </a:r>
            <a:r>
              <a:rPr lang="ja-JP" altLang="en-US" dirty="0" err="1"/>
              <a:t>見える化され</a:t>
            </a:r>
            <a:r>
              <a:rPr lang="ja-JP" altLang="en-US" dirty="0"/>
              <a:t>、栄養状況が把握できる。</a:t>
            </a: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5597" y="131781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リーンキャンバス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433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2400" y="100564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食料があるか</a:t>
            </a:r>
            <a:r>
              <a:rPr lang="ja-JP" altLang="en-US" sz="1400" dirty="0"/>
              <a:t>確認</a:t>
            </a:r>
            <a:endParaRPr kumimoji="1" lang="en-US" altLang="ja-JP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25533" y="1005643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過去の食事の</a:t>
            </a:r>
            <a:endParaRPr kumimoji="1" lang="en-US" altLang="ja-JP" sz="1400" dirty="0"/>
          </a:p>
          <a:p>
            <a:r>
              <a:rPr lang="ja-JP" altLang="en-US" sz="1400" dirty="0"/>
              <a:t>栄養バランス</a:t>
            </a:r>
            <a:r>
              <a:rPr kumimoji="1" lang="ja-JP" altLang="en-US" sz="1400" dirty="0"/>
              <a:t>を確認</a:t>
            </a:r>
            <a:endParaRPr kumimoji="1" lang="en-US" altLang="ja-JP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72927" y="1005642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(</a:t>
            </a:r>
            <a:r>
              <a:rPr kumimoji="1" lang="ja-JP" altLang="en-US" sz="1400" dirty="0"/>
              <a:t>調理済みの</a:t>
            </a:r>
            <a:r>
              <a:rPr kumimoji="1" lang="en-US" altLang="ja-JP" sz="1400" dirty="0"/>
              <a:t>)</a:t>
            </a:r>
          </a:p>
          <a:p>
            <a:r>
              <a:rPr kumimoji="1" lang="ja-JP" altLang="en-US" sz="1400" dirty="0"/>
              <a:t>食料を</a:t>
            </a:r>
            <a:r>
              <a:rPr lang="ja-JP" altLang="en-US" sz="1400" dirty="0"/>
              <a:t>決定する</a:t>
            </a:r>
            <a:endParaRPr kumimoji="1" lang="en-US" altLang="ja-JP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20828" y="100564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食料を発注する</a:t>
            </a:r>
            <a:endParaRPr kumimoji="1" lang="en-US" altLang="ja-JP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79720" y="100517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受け取る</a:t>
            </a:r>
            <a:endParaRPr kumimoji="1" lang="en-US" altLang="ja-JP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00550" y="1005174"/>
            <a:ext cx="1758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調理</a:t>
            </a:r>
            <a:r>
              <a:rPr lang="en-US" altLang="ja-JP" sz="1400" dirty="0"/>
              <a:t>(</a:t>
            </a:r>
            <a:r>
              <a:rPr lang="ja-JP" altLang="en-US" sz="1400" dirty="0"/>
              <a:t>レンチン</a:t>
            </a:r>
            <a:r>
              <a:rPr lang="en-US" altLang="ja-JP" sz="1400" dirty="0"/>
              <a:t>)</a:t>
            </a:r>
            <a:r>
              <a:rPr lang="ja-JP" altLang="en-US" sz="1400" dirty="0"/>
              <a:t>する</a:t>
            </a:r>
            <a:endParaRPr kumimoji="1" lang="en-US" altLang="ja-JP" sz="1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894974" y="100517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食べる</a:t>
            </a:r>
            <a:endParaRPr kumimoji="1" lang="en-US" altLang="ja-JP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2400" y="1945721"/>
            <a:ext cx="18004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・冷蔵庫を確認</a:t>
            </a:r>
            <a:endParaRPr kumimoji="1" lang="en-US" altLang="ja-JP" sz="1400" dirty="0"/>
          </a:p>
          <a:p>
            <a:r>
              <a:rPr lang="ja-JP" altLang="en-US" sz="1400" dirty="0"/>
              <a:t>・食料棚を確認</a:t>
            </a:r>
            <a:endParaRPr lang="en-US" altLang="ja-JP" sz="1400" dirty="0"/>
          </a:p>
          <a:p>
            <a:r>
              <a:rPr kumimoji="1" lang="ja-JP" altLang="en-US" sz="1400" dirty="0"/>
              <a:t>・残り日数分</a:t>
            </a:r>
            <a:r>
              <a:rPr lang="ja-JP" altLang="en-US" sz="1400" dirty="0"/>
              <a:t>を確認</a:t>
            </a:r>
            <a:endParaRPr kumimoji="1" lang="en-US" altLang="ja-JP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73357" y="190878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・過去の栄養バランス</a:t>
            </a:r>
            <a:endParaRPr lang="en-US" altLang="ja-JP" sz="1400" dirty="0"/>
          </a:p>
          <a:p>
            <a:r>
              <a:rPr lang="ja-JP" altLang="en-US" sz="1400" dirty="0"/>
              <a:t>　を確認</a:t>
            </a:r>
            <a:endParaRPr lang="en-US" altLang="ja-JP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72927" y="1947040"/>
            <a:ext cx="21595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・カロリー、栄養素</a:t>
            </a:r>
            <a:endParaRPr lang="en-US" altLang="ja-JP" sz="1400" dirty="0"/>
          </a:p>
          <a:p>
            <a:r>
              <a:rPr lang="ja-JP" altLang="en-US" sz="1400" dirty="0"/>
              <a:t>　バランスから決定</a:t>
            </a:r>
            <a:endParaRPr lang="en-US" altLang="ja-JP" sz="1400" dirty="0"/>
          </a:p>
          <a:p>
            <a:r>
              <a:rPr lang="ja-JP" altLang="en-US" sz="1400" dirty="0"/>
              <a:t>・栄養バランスをとって</a:t>
            </a:r>
            <a:endParaRPr lang="en-US" altLang="ja-JP" sz="1400" dirty="0"/>
          </a:p>
          <a:p>
            <a:r>
              <a:rPr lang="ja-JP" altLang="en-US" sz="1400" dirty="0"/>
              <a:t>　推薦発注リストを出す</a:t>
            </a:r>
            <a:endParaRPr lang="en-US" altLang="ja-JP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885127" y="1950523"/>
            <a:ext cx="1681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</a:t>
            </a:r>
            <a:r>
              <a:rPr lang="en-US" altLang="ja-JP" sz="1400" dirty="0"/>
              <a:t>PC</a:t>
            </a:r>
            <a:r>
              <a:rPr lang="ja-JP" altLang="en-US" sz="1400" dirty="0"/>
              <a:t>で発注できる</a:t>
            </a:r>
            <a:endParaRPr lang="en-US" altLang="ja-JP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619625" y="1996690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・宅配</a:t>
            </a:r>
            <a:r>
              <a:rPr kumimoji="1" lang="en-US" altLang="ja-JP" sz="1400" dirty="0"/>
              <a:t>Box</a:t>
            </a:r>
            <a:r>
              <a:rPr kumimoji="1" lang="ja-JP" altLang="en-US" sz="1400" dirty="0"/>
              <a:t>で</a:t>
            </a:r>
            <a:endParaRPr kumimoji="1" lang="en-US" altLang="ja-JP" sz="1400" dirty="0"/>
          </a:p>
          <a:p>
            <a:r>
              <a:rPr lang="ja-JP" altLang="en-US" sz="1400" dirty="0"/>
              <a:t>　</a:t>
            </a:r>
            <a:r>
              <a:rPr kumimoji="1" lang="ja-JP" altLang="en-US" sz="1400" dirty="0"/>
              <a:t>受け取る</a:t>
            </a:r>
            <a:endParaRPr lang="en-US" altLang="ja-JP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900550" y="1949202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・レンジで調理する</a:t>
            </a:r>
            <a:endParaRPr lang="en-US" altLang="ja-JP" sz="1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628347" y="194572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・発注した食料</a:t>
            </a:r>
            <a:endParaRPr kumimoji="1" lang="en-US" altLang="ja-JP" sz="1400" dirty="0"/>
          </a:p>
          <a:p>
            <a:r>
              <a:rPr lang="ja-JP" altLang="en-US" sz="1400" dirty="0"/>
              <a:t>　を食べる</a:t>
            </a:r>
            <a:endParaRPr lang="en-US" altLang="ja-JP" sz="1400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0" y="3441751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409011" y="3092271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MVP</a:t>
            </a:r>
          </a:p>
        </p:txBody>
      </p:sp>
      <p:cxnSp>
        <p:nvCxnSpPr>
          <p:cNvPr id="23" name="直線コネクタ 22"/>
          <p:cNvCxnSpPr/>
          <p:nvPr/>
        </p:nvCxnSpPr>
        <p:spPr>
          <a:xfrm>
            <a:off x="0" y="1612951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35597" y="131781"/>
            <a:ext cx="6082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ユーザストーリーマッピング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3520" y="3658997"/>
            <a:ext cx="16209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・食べたいものが</a:t>
            </a:r>
            <a:endParaRPr kumimoji="1" lang="en-US" altLang="ja-JP" sz="1400" dirty="0"/>
          </a:p>
          <a:p>
            <a:r>
              <a:rPr lang="ja-JP" altLang="en-US" sz="1400" dirty="0"/>
              <a:t>　</a:t>
            </a:r>
            <a:r>
              <a:rPr kumimoji="1" lang="ja-JP" altLang="en-US" sz="1400" dirty="0"/>
              <a:t>ある</a:t>
            </a:r>
            <a:r>
              <a:rPr lang="ja-JP" altLang="en-US" sz="1400" dirty="0"/>
              <a:t>か</a:t>
            </a:r>
            <a:endParaRPr lang="en-US" altLang="ja-JP" sz="1400" dirty="0"/>
          </a:p>
          <a:p>
            <a:r>
              <a:rPr kumimoji="1" lang="ja-JP" altLang="en-US" sz="1400" dirty="0"/>
              <a:t>・賞味期限確認</a:t>
            </a:r>
            <a:endParaRPr kumimoji="1" lang="en-US" altLang="ja-JP" sz="1400" dirty="0"/>
          </a:p>
          <a:p>
            <a:r>
              <a:rPr lang="ja-JP" altLang="en-US" sz="1400" dirty="0"/>
              <a:t>・友人を呼んでも</a:t>
            </a:r>
            <a:endParaRPr lang="en-US" altLang="ja-JP" sz="1400" dirty="0"/>
          </a:p>
          <a:p>
            <a:r>
              <a:rPr kumimoji="1" lang="ja-JP" altLang="en-US" sz="1400" dirty="0"/>
              <a:t>　数量があるか</a:t>
            </a:r>
            <a:endParaRPr kumimoji="1" lang="en-US" altLang="ja-JP" sz="1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925532" y="3697336"/>
            <a:ext cx="18004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・友人においしい</a:t>
            </a:r>
            <a:endParaRPr kumimoji="1" lang="en-US" altLang="ja-JP" sz="1400" dirty="0"/>
          </a:p>
          <a:p>
            <a:r>
              <a:rPr lang="ja-JP" altLang="en-US" sz="1400" dirty="0"/>
              <a:t>　</a:t>
            </a:r>
            <a:r>
              <a:rPr kumimoji="1" lang="ja-JP" altLang="en-US" sz="1400" dirty="0"/>
              <a:t>もの</a:t>
            </a:r>
            <a:r>
              <a:rPr lang="ja-JP" altLang="en-US" sz="1400" dirty="0"/>
              <a:t>を聞く</a:t>
            </a:r>
            <a:endParaRPr lang="en-US" altLang="ja-JP" sz="1400" dirty="0"/>
          </a:p>
          <a:p>
            <a:r>
              <a:rPr kumimoji="1" lang="ja-JP" altLang="en-US" sz="1400" dirty="0"/>
              <a:t>・有り余った食料を</a:t>
            </a:r>
            <a:endParaRPr kumimoji="1" lang="en-US" altLang="ja-JP" sz="1400" dirty="0"/>
          </a:p>
          <a:p>
            <a:r>
              <a:rPr lang="ja-JP" altLang="en-US" sz="1400" dirty="0"/>
              <a:t>　使って調理する</a:t>
            </a:r>
            <a:endParaRPr kumimoji="1" lang="en-US" altLang="ja-JP" sz="14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872927" y="3658997"/>
            <a:ext cx="21595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・好き</a:t>
            </a:r>
            <a:r>
              <a:rPr kumimoji="1" lang="en-US" altLang="ja-JP" sz="1400" dirty="0"/>
              <a:t>/</a:t>
            </a:r>
            <a:r>
              <a:rPr kumimoji="1" lang="ja-JP" altLang="en-US" sz="1400" dirty="0"/>
              <a:t>嫌いな食料か</a:t>
            </a:r>
            <a:endParaRPr kumimoji="1" lang="en-US" altLang="ja-JP" sz="1400" dirty="0"/>
          </a:p>
          <a:p>
            <a:r>
              <a:rPr lang="ja-JP" altLang="en-US" sz="1400" dirty="0"/>
              <a:t>　確認する</a:t>
            </a:r>
            <a:endParaRPr lang="en-US" altLang="ja-JP" sz="1400" dirty="0"/>
          </a:p>
          <a:p>
            <a:r>
              <a:rPr kumimoji="1" lang="ja-JP" altLang="en-US" sz="1400" dirty="0"/>
              <a:t>・</a:t>
            </a:r>
            <a:r>
              <a:rPr lang="ja-JP" altLang="en-US" sz="1400" dirty="0"/>
              <a:t>他の人のレビューで</a:t>
            </a:r>
            <a:endParaRPr lang="en-US" altLang="ja-JP" sz="1400" dirty="0"/>
          </a:p>
          <a:p>
            <a:r>
              <a:rPr kumimoji="1" lang="ja-JP" altLang="en-US" sz="1400" dirty="0"/>
              <a:t>　評価の高いものにする</a:t>
            </a:r>
            <a:endParaRPr kumimoji="1" lang="en-US" altLang="ja-JP" sz="1400" dirty="0"/>
          </a:p>
          <a:p>
            <a:r>
              <a:rPr lang="ja-JP" altLang="en-US" sz="1400" dirty="0"/>
              <a:t>・友人においしい</a:t>
            </a:r>
            <a:endParaRPr lang="en-US" altLang="ja-JP" sz="1400" dirty="0"/>
          </a:p>
          <a:p>
            <a:r>
              <a:rPr lang="ja-JP" altLang="en-US" sz="1400" dirty="0"/>
              <a:t>　ものを聞く</a:t>
            </a:r>
            <a:endParaRPr lang="en-US" altLang="ja-JP" sz="14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885127" y="365899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・いつ届くか確認する</a:t>
            </a:r>
            <a:endParaRPr lang="en-US" altLang="ja-JP" sz="1400" dirty="0"/>
          </a:p>
          <a:p>
            <a:r>
              <a:rPr lang="ja-JP" altLang="en-US" sz="1400" dirty="0"/>
              <a:t>・お金を払う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10646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2400" y="100564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食料があるか</a:t>
            </a:r>
            <a:r>
              <a:rPr lang="ja-JP" altLang="en-US" sz="1400" dirty="0"/>
              <a:t>確認</a:t>
            </a:r>
            <a:endParaRPr kumimoji="1" lang="en-US" altLang="ja-JP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25533" y="1005643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過去の食事の</a:t>
            </a:r>
            <a:endParaRPr kumimoji="1" lang="en-US" altLang="ja-JP" sz="1400" dirty="0"/>
          </a:p>
          <a:p>
            <a:r>
              <a:rPr lang="ja-JP" altLang="en-US" sz="1400" dirty="0"/>
              <a:t>栄養バランス</a:t>
            </a:r>
            <a:r>
              <a:rPr kumimoji="1" lang="ja-JP" altLang="en-US" sz="1400" dirty="0"/>
              <a:t>を確認</a:t>
            </a:r>
            <a:endParaRPr kumimoji="1" lang="en-US" altLang="ja-JP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72927" y="1005642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(</a:t>
            </a:r>
            <a:r>
              <a:rPr kumimoji="1" lang="ja-JP" altLang="en-US" sz="1400" dirty="0"/>
              <a:t>調理済みの</a:t>
            </a:r>
            <a:r>
              <a:rPr kumimoji="1" lang="en-US" altLang="ja-JP" sz="1400" dirty="0"/>
              <a:t>)</a:t>
            </a:r>
          </a:p>
          <a:p>
            <a:r>
              <a:rPr kumimoji="1" lang="ja-JP" altLang="en-US" sz="1400" dirty="0"/>
              <a:t>食料を</a:t>
            </a:r>
            <a:r>
              <a:rPr lang="ja-JP" altLang="en-US" sz="1400" dirty="0"/>
              <a:t>決定する</a:t>
            </a:r>
            <a:endParaRPr kumimoji="1" lang="en-US" altLang="ja-JP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20828" y="100564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食料を発注する</a:t>
            </a:r>
            <a:endParaRPr kumimoji="1" lang="en-US" altLang="ja-JP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79720" y="100517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受け取る</a:t>
            </a:r>
            <a:endParaRPr kumimoji="1" lang="en-US" altLang="ja-JP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00550" y="1005174"/>
            <a:ext cx="1758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調理</a:t>
            </a:r>
            <a:r>
              <a:rPr lang="en-US" altLang="ja-JP" sz="1400" dirty="0"/>
              <a:t>(</a:t>
            </a:r>
            <a:r>
              <a:rPr lang="ja-JP" altLang="en-US" sz="1400" dirty="0"/>
              <a:t>レンチン</a:t>
            </a:r>
            <a:r>
              <a:rPr lang="en-US" altLang="ja-JP" sz="1400" dirty="0"/>
              <a:t>)</a:t>
            </a:r>
            <a:r>
              <a:rPr lang="ja-JP" altLang="en-US" sz="1400" dirty="0"/>
              <a:t>する</a:t>
            </a:r>
            <a:endParaRPr kumimoji="1" lang="en-US" altLang="ja-JP" sz="1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894974" y="100517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食べる</a:t>
            </a:r>
            <a:endParaRPr kumimoji="1" lang="en-US" altLang="ja-JP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2400" y="1945721"/>
            <a:ext cx="18004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・冷蔵庫を確認</a:t>
            </a:r>
            <a:endParaRPr kumimoji="1" lang="en-US" altLang="ja-JP" sz="1400" dirty="0"/>
          </a:p>
          <a:p>
            <a:r>
              <a:rPr lang="ja-JP" altLang="en-US" sz="1400" dirty="0"/>
              <a:t>・食料棚を確認</a:t>
            </a:r>
            <a:endParaRPr lang="en-US" altLang="ja-JP" sz="1400" dirty="0"/>
          </a:p>
          <a:p>
            <a:r>
              <a:rPr kumimoji="1" lang="ja-JP" altLang="en-US" sz="1400" dirty="0"/>
              <a:t>・残り日数分</a:t>
            </a:r>
            <a:r>
              <a:rPr lang="ja-JP" altLang="en-US" sz="1400" dirty="0"/>
              <a:t>を確認</a:t>
            </a:r>
            <a:endParaRPr kumimoji="1" lang="en-US" altLang="ja-JP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73357" y="190878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・過去の栄養バランス</a:t>
            </a:r>
            <a:endParaRPr lang="en-US" altLang="ja-JP" sz="1400" dirty="0"/>
          </a:p>
          <a:p>
            <a:r>
              <a:rPr lang="ja-JP" altLang="en-US" sz="1400" dirty="0"/>
              <a:t>　を確認</a:t>
            </a:r>
            <a:endParaRPr lang="en-US" altLang="ja-JP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72927" y="1947040"/>
            <a:ext cx="21595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・カロリー、栄養素</a:t>
            </a:r>
            <a:endParaRPr lang="en-US" altLang="ja-JP" sz="1400" dirty="0"/>
          </a:p>
          <a:p>
            <a:r>
              <a:rPr lang="ja-JP" altLang="en-US" sz="1400" dirty="0"/>
              <a:t>　バランスから決定</a:t>
            </a:r>
            <a:endParaRPr lang="en-US" altLang="ja-JP" sz="1400" dirty="0"/>
          </a:p>
          <a:p>
            <a:r>
              <a:rPr lang="ja-JP" altLang="en-US" sz="1400" dirty="0"/>
              <a:t>・栄養バランスをとって</a:t>
            </a:r>
            <a:endParaRPr lang="en-US" altLang="ja-JP" sz="1400" dirty="0"/>
          </a:p>
          <a:p>
            <a:r>
              <a:rPr lang="ja-JP" altLang="en-US" sz="1400" dirty="0"/>
              <a:t>　推薦発注リストを出す</a:t>
            </a:r>
            <a:endParaRPr lang="en-US" altLang="ja-JP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885127" y="1950523"/>
            <a:ext cx="1681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</a:t>
            </a:r>
            <a:r>
              <a:rPr lang="en-US" altLang="ja-JP" sz="1400" dirty="0"/>
              <a:t>PC</a:t>
            </a:r>
            <a:r>
              <a:rPr lang="ja-JP" altLang="en-US" sz="1400" dirty="0"/>
              <a:t>で発注できる</a:t>
            </a:r>
            <a:endParaRPr lang="en-US" altLang="ja-JP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619625" y="1996690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・宅配</a:t>
            </a:r>
            <a:r>
              <a:rPr kumimoji="1" lang="en-US" altLang="ja-JP" sz="1400" dirty="0"/>
              <a:t>Box</a:t>
            </a:r>
            <a:r>
              <a:rPr kumimoji="1" lang="ja-JP" altLang="en-US" sz="1400" dirty="0"/>
              <a:t>で</a:t>
            </a:r>
            <a:endParaRPr kumimoji="1" lang="en-US" altLang="ja-JP" sz="1400" dirty="0"/>
          </a:p>
          <a:p>
            <a:r>
              <a:rPr lang="ja-JP" altLang="en-US" sz="1400" dirty="0"/>
              <a:t>　</a:t>
            </a:r>
            <a:r>
              <a:rPr kumimoji="1" lang="ja-JP" altLang="en-US" sz="1400" dirty="0"/>
              <a:t>受け取る</a:t>
            </a:r>
            <a:endParaRPr lang="en-US" altLang="ja-JP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900550" y="1949202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・レンジで調理する</a:t>
            </a:r>
            <a:endParaRPr lang="en-US" altLang="ja-JP" sz="1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628347" y="194572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・発注した食料</a:t>
            </a:r>
            <a:endParaRPr kumimoji="1" lang="en-US" altLang="ja-JP" sz="1400" dirty="0"/>
          </a:p>
          <a:p>
            <a:r>
              <a:rPr lang="ja-JP" altLang="en-US" sz="1400" dirty="0"/>
              <a:t>　を食べる</a:t>
            </a:r>
            <a:endParaRPr lang="en-US" altLang="ja-JP" sz="1400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0" y="3441751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409011" y="3092271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MVP</a:t>
            </a:r>
          </a:p>
        </p:txBody>
      </p:sp>
      <p:cxnSp>
        <p:nvCxnSpPr>
          <p:cNvPr id="23" name="直線コネクタ 22"/>
          <p:cNvCxnSpPr/>
          <p:nvPr/>
        </p:nvCxnSpPr>
        <p:spPr>
          <a:xfrm>
            <a:off x="0" y="1612951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745997" y="16472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731206" y="16472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25759" y="16472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9" name="正方形/長方形 28"/>
          <p:cNvSpPr/>
          <p:nvPr/>
        </p:nvSpPr>
        <p:spPr>
          <a:xfrm flipH="1">
            <a:off x="1745997" y="4091129"/>
            <a:ext cx="1519859" cy="89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 flipH="1">
            <a:off x="4796575" y="4135861"/>
            <a:ext cx="1519859" cy="89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recommend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29293" y="509352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レコメンド</a:t>
            </a:r>
            <a:endParaRPr lang="en-US" altLang="ja-JP" sz="1200" dirty="0"/>
          </a:p>
          <a:p>
            <a:r>
              <a:rPr lang="ja-JP" altLang="en-US" sz="1200" dirty="0"/>
              <a:t>ボタン</a:t>
            </a:r>
            <a:endParaRPr kumimoji="1" lang="ja-JP" altLang="en-US" sz="1200" dirty="0"/>
          </a:p>
        </p:txBody>
      </p:sp>
      <p:sp>
        <p:nvSpPr>
          <p:cNvPr id="32" name="正方形/長方形 31"/>
          <p:cNvSpPr/>
          <p:nvPr/>
        </p:nvSpPr>
        <p:spPr>
          <a:xfrm flipH="1">
            <a:off x="7953927" y="4177351"/>
            <a:ext cx="1519859" cy="89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purchase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76307" y="509815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発注確認</a:t>
            </a:r>
            <a:endParaRPr lang="en-US" altLang="ja-JP" sz="1200" dirty="0"/>
          </a:p>
          <a:p>
            <a:r>
              <a:rPr kumimoji="1" lang="ja-JP" altLang="en-US" sz="1200" dirty="0"/>
              <a:t>ボタン</a:t>
            </a:r>
            <a:endParaRPr kumimoji="1" lang="en-US" altLang="ja-JP" sz="1200" dirty="0"/>
          </a:p>
        </p:txBody>
      </p:sp>
      <p:sp>
        <p:nvSpPr>
          <p:cNvPr id="38" name="円/楕円 39"/>
          <p:cNvSpPr/>
          <p:nvPr/>
        </p:nvSpPr>
        <p:spPr>
          <a:xfrm>
            <a:off x="8475351" y="5995063"/>
            <a:ext cx="469232" cy="469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矢印コネクタ 39"/>
          <p:cNvCxnSpPr>
            <a:endCxn id="38" idx="0"/>
          </p:cNvCxnSpPr>
          <p:nvPr/>
        </p:nvCxnSpPr>
        <p:spPr>
          <a:xfrm>
            <a:off x="8689580" y="5093525"/>
            <a:ext cx="20387" cy="901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4"/>
          <p:cNvSpPr/>
          <p:nvPr/>
        </p:nvSpPr>
        <p:spPr>
          <a:xfrm>
            <a:off x="543341" y="4312358"/>
            <a:ext cx="469232" cy="469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/>
          <p:cNvCxnSpPr>
            <a:stCxn id="41" idx="6"/>
          </p:cNvCxnSpPr>
          <p:nvPr/>
        </p:nvCxnSpPr>
        <p:spPr>
          <a:xfrm flipV="1">
            <a:off x="1012573" y="4517986"/>
            <a:ext cx="696915" cy="28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8897637" y="531346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発注</a:t>
            </a:r>
            <a:r>
              <a:rPr kumimoji="1" lang="ja-JP" altLang="en-US" sz="1200" dirty="0"/>
              <a:t>ボタン</a:t>
            </a:r>
            <a:endParaRPr kumimoji="1" lang="en-US" altLang="ja-JP" sz="12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388586" y="35994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381077" y="35994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373568" y="35967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47" name="右矢印 46"/>
          <p:cNvSpPr/>
          <p:nvPr/>
        </p:nvSpPr>
        <p:spPr>
          <a:xfrm>
            <a:off x="3566558" y="4334427"/>
            <a:ext cx="786677" cy="548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>
            <a:off x="6789849" y="4333840"/>
            <a:ext cx="786677" cy="548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35597" y="131781"/>
            <a:ext cx="6082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ユーザストーリーマッピング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875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5597" y="131781"/>
            <a:ext cx="4721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プロダクトバックログ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メモ 15"/>
          <p:cNvSpPr/>
          <p:nvPr/>
        </p:nvSpPr>
        <p:spPr>
          <a:xfrm>
            <a:off x="570663" y="1176654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①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過去の栄養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バランスを確認</a:t>
            </a:r>
          </a:p>
        </p:txBody>
      </p:sp>
      <p:sp>
        <p:nvSpPr>
          <p:cNvPr id="18" name="メモ 17"/>
          <p:cNvSpPr/>
          <p:nvPr/>
        </p:nvSpPr>
        <p:spPr>
          <a:xfrm>
            <a:off x="2998379" y="1197877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②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発注する食料の栄養バランスを確認</a:t>
            </a:r>
          </a:p>
        </p:txBody>
      </p:sp>
      <p:sp>
        <p:nvSpPr>
          <p:cNvPr id="19" name="メモ 18"/>
          <p:cNvSpPr/>
          <p:nvPr/>
        </p:nvSpPr>
        <p:spPr>
          <a:xfrm>
            <a:off x="5426095" y="1242748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③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発注する食料の推薦リストを出す</a:t>
            </a:r>
          </a:p>
        </p:txBody>
      </p:sp>
      <p:sp>
        <p:nvSpPr>
          <p:cNvPr id="20" name="メモ 19"/>
          <p:cNvSpPr/>
          <p:nvPr/>
        </p:nvSpPr>
        <p:spPr>
          <a:xfrm>
            <a:off x="7853812" y="1242748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④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食料発注</a:t>
            </a:r>
          </a:p>
        </p:txBody>
      </p:sp>
    </p:spTree>
    <p:extLst>
      <p:ext uri="{BB962C8B-B14F-4D97-AF65-F5344CB8AC3E}">
        <p14:creationId xmlns:p14="http://schemas.microsoft.com/office/powerpoint/2010/main" val="425739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5597" y="131781"/>
            <a:ext cx="4721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スプリントバックログ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メモ 2"/>
          <p:cNvSpPr/>
          <p:nvPr/>
        </p:nvSpPr>
        <p:spPr>
          <a:xfrm>
            <a:off x="570663" y="1176654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①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過去の栄養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バランスを確認</a:t>
            </a:r>
          </a:p>
        </p:txBody>
      </p:sp>
      <p:sp>
        <p:nvSpPr>
          <p:cNvPr id="12" name="メモ 11"/>
          <p:cNvSpPr/>
          <p:nvPr/>
        </p:nvSpPr>
        <p:spPr>
          <a:xfrm>
            <a:off x="2998379" y="1197877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②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発注する食料の栄養バランスを確認</a:t>
            </a:r>
          </a:p>
        </p:txBody>
      </p:sp>
      <p:sp>
        <p:nvSpPr>
          <p:cNvPr id="13" name="メモ 12"/>
          <p:cNvSpPr/>
          <p:nvPr/>
        </p:nvSpPr>
        <p:spPr>
          <a:xfrm>
            <a:off x="5426095" y="1242748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③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発注する食料の推薦リストを出す</a:t>
            </a:r>
          </a:p>
        </p:txBody>
      </p:sp>
      <p:sp>
        <p:nvSpPr>
          <p:cNvPr id="15" name="メモ 14"/>
          <p:cNvSpPr/>
          <p:nvPr/>
        </p:nvSpPr>
        <p:spPr>
          <a:xfrm>
            <a:off x="7853812" y="1242748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④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食料発注</a:t>
            </a:r>
          </a:p>
        </p:txBody>
      </p:sp>
      <p:sp>
        <p:nvSpPr>
          <p:cNvPr id="8" name="メモ 7"/>
          <p:cNvSpPr/>
          <p:nvPr/>
        </p:nvSpPr>
        <p:spPr>
          <a:xfrm>
            <a:off x="570663" y="3126320"/>
            <a:ext cx="1925516" cy="1652954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栄養バランス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履歴表示機能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メモ 8"/>
          <p:cNvSpPr/>
          <p:nvPr/>
        </p:nvSpPr>
        <p:spPr>
          <a:xfrm>
            <a:off x="5426095" y="3126320"/>
            <a:ext cx="1925516" cy="1652954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食料推薦機能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メモ 15"/>
          <p:cNvSpPr/>
          <p:nvPr/>
        </p:nvSpPr>
        <p:spPr>
          <a:xfrm>
            <a:off x="2998379" y="3126320"/>
            <a:ext cx="1925516" cy="1652954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栄養バランス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表示機能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メモ 16"/>
          <p:cNvSpPr/>
          <p:nvPr/>
        </p:nvSpPr>
        <p:spPr>
          <a:xfrm>
            <a:off x="7853812" y="3126320"/>
            <a:ext cx="1925516" cy="1652954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発注機能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75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685420" y="4896926"/>
            <a:ext cx="5689352" cy="1268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dirty="0">
              <a:solidFill>
                <a:schemeClr val="accent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43271" y="1917930"/>
            <a:ext cx="2114845" cy="79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accent3"/>
                </a:solidFill>
              </a:rPr>
              <a:t>クライアント</a:t>
            </a:r>
            <a:endParaRPr kumimoji="1" lang="en-US" altLang="ja-JP" dirty="0">
              <a:solidFill>
                <a:schemeClr val="accent3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76675" y="6231429"/>
            <a:ext cx="350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プライベート</a:t>
            </a:r>
            <a:r>
              <a:rPr lang="en-US" altLang="ja-JP" dirty="0"/>
              <a:t>IP:</a:t>
            </a:r>
            <a:r>
              <a:rPr kumimoji="1" lang="en-US" altLang="ja-JP" dirty="0"/>
              <a:t>192.168.10.100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685420" y="3286064"/>
            <a:ext cx="3096344" cy="1558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アプリケーションサーバ</a:t>
            </a:r>
            <a:endParaRPr lang="en-US" altLang="ja-JP" dirty="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041112" y="3317546"/>
            <a:ext cx="2333660" cy="1493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accent6"/>
                </a:solidFill>
              </a:rPr>
              <a:t>データベースサーバ</a:t>
            </a:r>
            <a:endParaRPr kumimoji="1" lang="en-US" altLang="ja-JP" dirty="0">
              <a:solidFill>
                <a:schemeClr val="accent6"/>
              </a:solidFill>
            </a:endParaRPr>
          </a:p>
        </p:txBody>
      </p:sp>
      <p:sp>
        <p:nvSpPr>
          <p:cNvPr id="13" name="スマイル 12"/>
          <p:cNvSpPr/>
          <p:nvPr/>
        </p:nvSpPr>
        <p:spPr>
          <a:xfrm>
            <a:off x="1330998" y="1002233"/>
            <a:ext cx="914400" cy="914400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21304" y="2283051"/>
            <a:ext cx="181246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Google Chrome</a:t>
            </a:r>
            <a:endParaRPr kumimoji="1" lang="ja-JP" altLang="en-US" dirty="0"/>
          </a:p>
        </p:txBody>
      </p:sp>
      <p:cxnSp>
        <p:nvCxnSpPr>
          <p:cNvPr id="18" name="直線矢印コネクタ 11"/>
          <p:cNvCxnSpPr>
            <a:stCxn id="13" idx="6"/>
            <a:endCxn id="7" idx="0"/>
          </p:cNvCxnSpPr>
          <p:nvPr/>
        </p:nvCxnSpPr>
        <p:spPr>
          <a:xfrm>
            <a:off x="2245398" y="1459433"/>
            <a:ext cx="1155296" cy="458497"/>
          </a:xfrm>
          <a:prstGeom prst="bentConnector2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1"/>
          <p:cNvCxnSpPr>
            <a:stCxn id="7" idx="2"/>
            <a:endCxn id="11" idx="1"/>
          </p:cNvCxnSpPr>
          <p:nvPr/>
        </p:nvCxnSpPr>
        <p:spPr>
          <a:xfrm rot="16200000" flipH="1">
            <a:off x="2865497" y="3245196"/>
            <a:ext cx="1355120" cy="284726"/>
          </a:xfrm>
          <a:prstGeom prst="bentConnector2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1"/>
          <p:cNvCxnSpPr>
            <a:stCxn id="11" idx="0"/>
            <a:endCxn id="12" idx="0"/>
          </p:cNvCxnSpPr>
          <p:nvPr/>
        </p:nvCxnSpPr>
        <p:spPr>
          <a:xfrm rot="16200000" flipH="1">
            <a:off x="6705026" y="1814630"/>
            <a:ext cx="31482" cy="2974350"/>
          </a:xfrm>
          <a:prstGeom prst="bentConnector3">
            <a:avLst>
              <a:gd name="adj1" fmla="val -1312620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281959" y="2925893"/>
            <a:ext cx="1991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localhost:3000</a:t>
            </a:r>
          </a:p>
          <a:p>
            <a:pPr algn="ctr"/>
            <a:r>
              <a:rPr lang="en-US" altLang="ja-JP" dirty="0"/>
              <a:t>or</a:t>
            </a:r>
          </a:p>
          <a:p>
            <a:pPr algn="ctr"/>
            <a:r>
              <a:rPr kumimoji="1" lang="ja-JP" altLang="en-US" dirty="0"/>
              <a:t>グローバル</a:t>
            </a:r>
            <a:r>
              <a:rPr kumimoji="1" lang="en-US" altLang="ja-JP" dirty="0"/>
              <a:t>IP:3000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5326780" y="5536751"/>
            <a:ext cx="2608891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CentOS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360606" y="5032694"/>
            <a:ext cx="846873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Node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279487" y="5032693"/>
            <a:ext cx="846873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NPM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235776" y="5032695"/>
            <a:ext cx="699895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GIT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918666" y="3934136"/>
            <a:ext cx="2575066" cy="3877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NS APP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932969" y="4410437"/>
            <a:ext cx="2575066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BootStrap4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2" name="Picture 2" descr="ãBootstrapãã®ç»åæ¤ç´¢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887" y="4186122"/>
            <a:ext cx="667690" cy="67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AutoShape 11" descr="ãNodeãã®ç»åæ¤ç´¢çµæ"/>
          <p:cNvSpPr>
            <a:spLocks noChangeAspect="1" noChangeArrowheads="1"/>
          </p:cNvSpPr>
          <p:nvPr/>
        </p:nvSpPr>
        <p:spPr bwMode="auto">
          <a:xfrm>
            <a:off x="1711814" y="110590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7" name="Picture 13" descr="é¢é£ç»å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839" y="4967649"/>
            <a:ext cx="959039" cy="5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5" descr="ãNPMãã®ç»åæ¤ç´¢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724" y="5332651"/>
            <a:ext cx="720541" cy="28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正方形/長方形 40"/>
          <p:cNvSpPr/>
          <p:nvPr/>
        </p:nvSpPr>
        <p:spPr>
          <a:xfrm>
            <a:off x="7298221" y="4289364"/>
            <a:ext cx="1765754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Json</a:t>
            </a:r>
            <a:r>
              <a:rPr lang="en-US" altLang="ja-JP" dirty="0">
                <a:solidFill>
                  <a:schemeClr val="tx1"/>
                </a:solidFill>
              </a:rPr>
              <a:t>-server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2" name="Picture 17" descr="ãJSON serverãã®ç»åæ¤ç´¢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659" y="4078465"/>
            <a:ext cx="964849" cy="38254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テキスト ボックス 42"/>
          <p:cNvSpPr txBox="1"/>
          <p:nvPr/>
        </p:nvSpPr>
        <p:spPr>
          <a:xfrm>
            <a:off x="7381890" y="2430822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localhost</a:t>
            </a:r>
            <a:r>
              <a:rPr kumimoji="1" lang="en-US" altLang="ja-JP" dirty="0"/>
              <a:t>:300</a:t>
            </a:r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5597" y="131781"/>
            <a:ext cx="290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システム構成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097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746639" y="2705725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800" dirty="0"/>
              <a:t>補足資料</a:t>
            </a:r>
          </a:p>
        </p:txBody>
      </p:sp>
    </p:spTree>
    <p:extLst>
      <p:ext uri="{BB962C8B-B14F-4D97-AF65-F5344CB8AC3E}">
        <p14:creationId xmlns:p14="http://schemas.microsoft.com/office/powerpoint/2010/main" val="32283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014" y="820982"/>
            <a:ext cx="8924209" cy="602157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425331" y="1594313"/>
            <a:ext cx="166584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食べ物がなくなった時、</a:t>
            </a:r>
            <a:endParaRPr kumimoji="1" lang="en-US" altLang="ja-JP" sz="1050" dirty="0"/>
          </a:p>
          <a:p>
            <a:r>
              <a:rPr kumimoji="1" lang="ja-JP" altLang="en-US" sz="1050" dirty="0"/>
              <a:t>栄養バランスよく注文</a:t>
            </a:r>
            <a:endParaRPr kumimoji="1" lang="en-US" altLang="ja-JP" sz="1050" dirty="0"/>
          </a:p>
          <a:p>
            <a:r>
              <a:rPr kumimoji="1" lang="ja-JP" altLang="en-US" sz="1050" dirty="0"/>
              <a:t>することができない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02909" y="1640479"/>
            <a:ext cx="1531188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食べ物がなくなるタイ</a:t>
            </a:r>
            <a:endParaRPr kumimoji="1" lang="en-US" altLang="ja-JP" sz="1050" dirty="0"/>
          </a:p>
          <a:p>
            <a:r>
              <a:rPr kumimoji="1" lang="ja-JP" altLang="en-US" sz="1050" dirty="0"/>
              <a:t>ミングで、栄養バラン</a:t>
            </a:r>
            <a:endParaRPr kumimoji="1" lang="en-US" altLang="ja-JP" sz="1050" dirty="0"/>
          </a:p>
          <a:p>
            <a:r>
              <a:rPr kumimoji="1" lang="ja-JP" altLang="en-US" sz="1050" dirty="0"/>
              <a:t>ス</a:t>
            </a:r>
            <a:r>
              <a:rPr lang="ja-JP" altLang="en-US" sz="1050" dirty="0"/>
              <a:t>を加味した商品の提</a:t>
            </a:r>
            <a:endParaRPr lang="en-US" altLang="ja-JP" sz="1050" dirty="0"/>
          </a:p>
          <a:p>
            <a:r>
              <a:rPr lang="ja-JP" altLang="en-US" sz="1050" dirty="0"/>
              <a:t>案と</a:t>
            </a:r>
            <a:r>
              <a:rPr kumimoji="1" lang="ja-JP" altLang="en-US" sz="1050" dirty="0"/>
              <a:t>発注ができる。ま</a:t>
            </a:r>
            <a:endParaRPr kumimoji="1" lang="en-US" altLang="ja-JP" sz="1050" dirty="0"/>
          </a:p>
          <a:p>
            <a:r>
              <a:rPr kumimoji="1" lang="ja-JP" altLang="en-US" sz="1050" dirty="0"/>
              <a:t>た栄養</a:t>
            </a:r>
            <a:r>
              <a:rPr lang="ja-JP" altLang="en-US" sz="1050" dirty="0"/>
              <a:t>バランスが見え</a:t>
            </a:r>
            <a:endParaRPr lang="en-US" altLang="ja-JP" sz="1050" dirty="0"/>
          </a:p>
          <a:p>
            <a:r>
              <a:rPr lang="ja-JP" altLang="en-US" sz="1050" dirty="0" err="1"/>
              <a:t>る化</a:t>
            </a:r>
            <a:r>
              <a:rPr lang="ja-JP" altLang="en-US" sz="1050" dirty="0"/>
              <a:t>され、</a:t>
            </a:r>
            <a:r>
              <a:rPr kumimoji="1" lang="ja-JP" altLang="en-US" sz="1050" dirty="0"/>
              <a:t>栄養状況が</a:t>
            </a:r>
            <a:endParaRPr kumimoji="1" lang="en-US" altLang="ja-JP" sz="1050" dirty="0"/>
          </a:p>
          <a:p>
            <a:r>
              <a:rPr kumimoji="1" lang="ja-JP" altLang="en-US" sz="1050" dirty="0"/>
              <a:t>把握できる。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30271" y="1640479"/>
            <a:ext cx="1531188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栄養バランスを考える</a:t>
            </a:r>
            <a:endParaRPr kumimoji="1" lang="en-US" altLang="ja-JP" sz="1050" dirty="0"/>
          </a:p>
          <a:p>
            <a:r>
              <a:rPr kumimoji="1" lang="ja-JP" altLang="en-US" sz="1050" dirty="0"/>
              <a:t>ことができない人に対</a:t>
            </a:r>
            <a:endParaRPr kumimoji="1" lang="en-US" altLang="ja-JP" sz="1050" dirty="0"/>
          </a:p>
          <a:p>
            <a:r>
              <a:rPr kumimoji="1" lang="ja-JP" altLang="en-US" sz="1050" dirty="0"/>
              <a:t>し、栄養</a:t>
            </a:r>
            <a:r>
              <a:rPr lang="ja-JP" altLang="en-US" sz="1050" dirty="0"/>
              <a:t>が偏らないよ</a:t>
            </a:r>
            <a:endParaRPr lang="en-US" altLang="ja-JP" sz="1050" dirty="0"/>
          </a:p>
          <a:p>
            <a:r>
              <a:rPr lang="ja-JP" altLang="en-US" sz="1050" dirty="0"/>
              <a:t>うに、日々の食事を自</a:t>
            </a:r>
            <a:endParaRPr lang="en-US" altLang="ja-JP" sz="1050" dirty="0"/>
          </a:p>
          <a:p>
            <a:r>
              <a:rPr lang="ja-JP" altLang="en-US" sz="1050" dirty="0"/>
              <a:t>動発注できる</a:t>
            </a:r>
            <a:endParaRPr lang="en-US" altLang="ja-JP" sz="105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400512" y="1640479"/>
            <a:ext cx="15472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20</a:t>
            </a:r>
            <a:r>
              <a:rPr kumimoji="1" lang="ja-JP" altLang="en-US" sz="1050" dirty="0"/>
              <a:t>台前半の一人暮らし</a:t>
            </a:r>
            <a:endParaRPr kumimoji="1" lang="en-US" altLang="ja-JP" sz="1050" dirty="0"/>
          </a:p>
          <a:p>
            <a:r>
              <a:rPr kumimoji="1" lang="ja-JP" altLang="en-US" sz="1050" dirty="0"/>
              <a:t>で</a:t>
            </a:r>
            <a:r>
              <a:rPr lang="ja-JP" altLang="en-US" sz="1050" dirty="0"/>
              <a:t>料理スキルのない人</a:t>
            </a:r>
            <a:endParaRPr lang="en-US" altLang="ja-JP" sz="105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00512" y="3553198"/>
            <a:ext cx="153118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仕事が忙しく、食事を</a:t>
            </a:r>
            <a:endParaRPr kumimoji="1" lang="en-US" altLang="ja-JP" sz="1050" dirty="0"/>
          </a:p>
          <a:p>
            <a:r>
              <a:rPr kumimoji="1" lang="en-US" altLang="ja-JP" sz="1050" dirty="0"/>
              <a:t>Amazon</a:t>
            </a:r>
            <a:r>
              <a:rPr kumimoji="1" lang="ja-JP" altLang="en-US" sz="1050" dirty="0"/>
              <a:t>等で注文</a:t>
            </a:r>
            <a:r>
              <a:rPr lang="ja-JP" altLang="en-US" sz="1050" dirty="0"/>
              <a:t>して</a:t>
            </a:r>
            <a:endParaRPr lang="en-US" altLang="ja-JP" sz="1050" dirty="0"/>
          </a:p>
          <a:p>
            <a:r>
              <a:rPr lang="ja-JP" altLang="en-US" sz="1050" dirty="0"/>
              <a:t>いる人</a:t>
            </a:r>
            <a:endParaRPr lang="en-US" altLang="ja-JP" sz="105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980" y="3624019"/>
            <a:ext cx="13965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会社の寮を提供する</a:t>
            </a:r>
            <a:endParaRPr kumimoji="1" lang="en-US" altLang="ja-JP" sz="1050" dirty="0"/>
          </a:p>
          <a:p>
            <a:r>
              <a:rPr kumimoji="1" lang="ja-JP" altLang="en-US" sz="1050" dirty="0"/>
              <a:t>不動産屋</a:t>
            </a:r>
            <a:endParaRPr kumimoji="1" lang="en-US" altLang="ja-JP" sz="1050" dirty="0"/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5597" y="131781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リーンキャンバス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098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540</Words>
  <Application>Microsoft Office PowerPoint</Application>
  <PresentationFormat>Widescreen</PresentationFormat>
  <Paragraphs>197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富田 将典</dc:creator>
  <cp:lastModifiedBy>Mitsuru Sakai</cp:lastModifiedBy>
  <cp:revision>26</cp:revision>
  <dcterms:created xsi:type="dcterms:W3CDTF">2019-07-07T16:29:55Z</dcterms:created>
  <dcterms:modified xsi:type="dcterms:W3CDTF">2019-07-11T22:34:56Z</dcterms:modified>
</cp:coreProperties>
</file>