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30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2" r:id="rId4"/>
    <p:sldId id="277" r:id="rId5"/>
    <p:sldId id="267" r:id="rId6"/>
    <p:sldId id="260" r:id="rId7"/>
    <p:sldId id="270" r:id="rId8"/>
    <p:sldId id="271" r:id="rId9"/>
    <p:sldId id="283" r:id="rId10"/>
    <p:sldId id="280" r:id="rId11"/>
    <p:sldId id="278" r:id="rId12"/>
    <p:sldId id="281" r:id="rId13"/>
    <p:sldId id="261" r:id="rId14"/>
    <p:sldId id="274" r:id="rId15"/>
    <p:sldId id="262" r:id="rId16"/>
    <p:sldId id="27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0066"/>
    <a:srgbClr val="FF9933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347FE-5D9A-4F56-AA4D-D5F03AC73A9E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6528C-175E-4F65-95A4-489136964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569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80A3F-3874-436A-9E4C-0708456B35A0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A1EBD-B364-4A68-9D92-C4A504724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165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811-3A8D-420F-8FC2-7EF426185469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77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55B-8BAC-4C76-85F0-5A4030E9E0DA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54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34C-64E1-4CE4-8580-13BC262AC669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93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131B-2B30-43CB-93E0-4063BA601CD7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8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A82-5AFD-4F65-B7A6-0449823ACE33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651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0AE2-690A-4892-9F5B-2C8A89466B6A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14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E2CD-8B5C-49A3-B27E-60F4D2188402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9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090E-FF36-4A47-A639-C7E7DEAE005C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887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952-7200-45A5-A523-C0A7110F01A0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25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9C1-4FE3-4C6B-B133-A2368220F6E4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8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51FA-4658-489F-A97E-5243C225189B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8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6D08-D289-4144-BFD1-507A231254E3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svg"/><Relationship Id="rId26" Type="http://schemas.openxmlformats.org/officeDocument/2006/relationships/image" Target="../media/image10.pn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25" Type="http://schemas.openxmlformats.org/officeDocument/2006/relationships/image" Target="../media/image9.png"/><Relationship Id="rId17" Type="http://schemas.openxmlformats.org/officeDocument/2006/relationships/image" Target="../media/image22.svg"/><Relationship Id="rId2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23" Type="http://schemas.openxmlformats.org/officeDocument/2006/relationships/image" Target="../media/image28.svg"/><Relationship Id="rId15" Type="http://schemas.openxmlformats.org/officeDocument/2006/relationships/image" Target="../media/image20.svg"/><Relationship Id="rId10" Type="http://schemas.openxmlformats.org/officeDocument/2006/relationships/image" Target="../media/image4.png"/><Relationship Id="rId19" Type="http://schemas.openxmlformats.org/officeDocument/2006/relationships/image" Target="../media/image24.svg"/><Relationship Id="rId9" Type="http://schemas.openxmlformats.org/officeDocument/2006/relationships/image" Target="../media/image14.svg"/><Relationship Id="rId14" Type="http://schemas.openxmlformats.org/officeDocument/2006/relationships/image" Target="../media/image5.png"/><Relationship Id="rId2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svg"/><Relationship Id="rId26" Type="http://schemas.openxmlformats.org/officeDocument/2006/relationships/image" Target="../media/image12.png"/><Relationship Id="rId21" Type="http://schemas.openxmlformats.org/officeDocument/2006/relationships/image" Target="../media/image2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5" Type="http://schemas.openxmlformats.org/officeDocument/2006/relationships/image" Target="../media/image30.svg"/><Relationship Id="rId17" Type="http://schemas.openxmlformats.org/officeDocument/2006/relationships/image" Target="../media/image22.svg"/><Relationship Id="rId33" Type="http://schemas.openxmlformats.org/officeDocument/2006/relationships/image" Target="../media/image10.png"/><Relationship Id="rId2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.png"/><Relationship Id="rId32" Type="http://schemas.openxmlformats.org/officeDocument/2006/relationships/image" Target="../media/image9.png"/><Relationship Id="rId23" Type="http://schemas.openxmlformats.org/officeDocument/2006/relationships/image" Target="../media/image28.svg"/><Relationship Id="rId28" Type="http://schemas.openxmlformats.org/officeDocument/2006/relationships/image" Target="../media/image13.png"/><Relationship Id="rId15" Type="http://schemas.openxmlformats.org/officeDocument/2006/relationships/image" Target="../media/image20.svg"/><Relationship Id="rId10" Type="http://schemas.openxmlformats.org/officeDocument/2006/relationships/image" Target="../media/image4.png"/><Relationship Id="rId19" Type="http://schemas.openxmlformats.org/officeDocument/2006/relationships/image" Target="../media/image24.svg"/><Relationship Id="rId31" Type="http://schemas.openxmlformats.org/officeDocument/2006/relationships/image" Target="../media/image8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Relationship Id="rId22" Type="http://schemas.openxmlformats.org/officeDocument/2006/relationships/image" Target="../media/image7.png"/><Relationship Id="rId27" Type="http://schemas.openxmlformats.org/officeDocument/2006/relationships/image" Target="../media/image32.svg"/><Relationship Id="rId30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597" y="131781"/>
            <a:ext cx="449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SmartSE</a:t>
            </a:r>
            <a:r>
              <a:rPr kumimoji="1" lang="en-US" altLang="ja-JP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K1</a:t>
            </a:r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発表資料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47828" y="19722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2019/07/13</a:t>
            </a:r>
          </a:p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@</a:t>
            </a:r>
            <a:r>
              <a:rPr kumimoji="1" lang="en-US" altLang="ja-JP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Coredo</a:t>
            </a:r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日本橋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0188" y="4645923"/>
            <a:ext cx="681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栄養管理サポートのため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の食料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自動発注システム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1086" y="5251470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Group5</a:t>
            </a:r>
          </a:p>
          <a:p>
            <a:r>
              <a:rPr lang="ja-JP" altLang="en-US" sz="3200" dirty="0"/>
              <a:t>大段、奥村、坂井、富田、舟生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11" y="497520"/>
            <a:ext cx="5648594" cy="47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685420" y="4896926"/>
            <a:ext cx="5689352" cy="919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3271" y="1917930"/>
            <a:ext cx="2114845" cy="79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クライアント</a:t>
            </a:r>
            <a:endParaRPr kumimoji="1" lang="en-US" altLang="ja-JP" dirty="0">
              <a:solidFill>
                <a:schemeClr val="accent3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85420" y="3286064"/>
            <a:ext cx="3096344" cy="155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アプリケーションサーバ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041112" y="3317546"/>
            <a:ext cx="2333660" cy="1493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データベースサーバ</a:t>
            </a:r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13" name="スマイル 12"/>
          <p:cNvSpPr/>
          <p:nvPr/>
        </p:nvSpPr>
        <p:spPr>
          <a:xfrm>
            <a:off x="1330998" y="1002233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21304" y="2283051"/>
            <a:ext cx="18124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Google Chrome</a:t>
            </a:r>
            <a:endParaRPr kumimoji="1" lang="ja-JP" altLang="en-US" dirty="0"/>
          </a:p>
        </p:txBody>
      </p:sp>
      <p:cxnSp>
        <p:nvCxnSpPr>
          <p:cNvPr id="18" name="直線矢印コネクタ 11"/>
          <p:cNvCxnSpPr>
            <a:stCxn id="13" idx="6"/>
            <a:endCxn id="7" idx="0"/>
          </p:cNvCxnSpPr>
          <p:nvPr/>
        </p:nvCxnSpPr>
        <p:spPr>
          <a:xfrm>
            <a:off x="2245398" y="1459433"/>
            <a:ext cx="1155296" cy="458497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1"/>
          <p:cNvCxnSpPr>
            <a:stCxn id="7" idx="2"/>
            <a:endCxn id="11" idx="1"/>
          </p:cNvCxnSpPr>
          <p:nvPr/>
        </p:nvCxnSpPr>
        <p:spPr>
          <a:xfrm rot="16200000" flipH="1">
            <a:off x="2865497" y="3245196"/>
            <a:ext cx="1355120" cy="284726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1"/>
          <p:cNvCxnSpPr>
            <a:stCxn id="11" idx="0"/>
            <a:endCxn id="12" idx="0"/>
          </p:cNvCxnSpPr>
          <p:nvPr/>
        </p:nvCxnSpPr>
        <p:spPr>
          <a:xfrm rot="16200000" flipH="1">
            <a:off x="6705026" y="1814630"/>
            <a:ext cx="31482" cy="2974350"/>
          </a:xfrm>
          <a:prstGeom prst="bentConnector3">
            <a:avLst>
              <a:gd name="adj1" fmla="val -131262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81959" y="2925893"/>
            <a:ext cx="1991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localhost:3000</a:t>
            </a:r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ja-JP" altLang="en-US" dirty="0"/>
              <a:t>グローバル</a:t>
            </a:r>
            <a:r>
              <a:rPr kumimoji="1" lang="en-US" altLang="ja-JP" dirty="0"/>
              <a:t>IP:3000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360606" y="5032694"/>
            <a:ext cx="2575065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918666" y="3934136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NS 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32969" y="4410437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BootStrap4/Express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32" name="Picture 2" descr="ãBootstrap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33" y="4340147"/>
            <a:ext cx="501645" cy="5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11" descr="ãNodeãã®ç»åæ¤ç´¢çµæ"/>
          <p:cNvSpPr>
            <a:spLocks noChangeAspect="1" noChangeArrowheads="1"/>
          </p:cNvSpPr>
          <p:nvPr/>
        </p:nvSpPr>
        <p:spPr bwMode="auto">
          <a:xfrm>
            <a:off x="1711814" y="11059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7" name="Picture 13" descr="é¢é£ç»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39" y="4967649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298221" y="4289364"/>
            <a:ext cx="1765754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Json</a:t>
            </a:r>
            <a:r>
              <a:rPr lang="en-US" altLang="ja-JP" dirty="0">
                <a:solidFill>
                  <a:schemeClr val="tx1"/>
                </a:solidFill>
              </a:rPr>
              <a:t>-server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2" name="Picture 17" descr="ãJSON server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9" y="4078465"/>
            <a:ext cx="964849" cy="3825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テキスト ボックス 42"/>
          <p:cNvSpPr txBox="1"/>
          <p:nvPr/>
        </p:nvSpPr>
        <p:spPr>
          <a:xfrm>
            <a:off x="7381890" y="243082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localhost</a:t>
            </a:r>
            <a:r>
              <a:rPr kumimoji="1" lang="en-US" altLang="ja-JP" dirty="0"/>
              <a:t>:300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8576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</a:t>
            </a:r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構成</a:t>
            </a:r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（</a:t>
            </a:r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現在</a:t>
            </a:r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） ：単一ノード構築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1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マイル 12"/>
          <p:cNvSpPr/>
          <p:nvPr/>
        </p:nvSpPr>
        <p:spPr>
          <a:xfrm>
            <a:off x="101176" y="2275180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9FC50D6-F6A4-426A-AD49-719A641D40B2}"/>
              </a:ext>
            </a:extLst>
          </p:cNvPr>
          <p:cNvGrpSpPr/>
          <p:nvPr/>
        </p:nvGrpSpPr>
        <p:grpSpPr>
          <a:xfrm>
            <a:off x="1864214" y="2291536"/>
            <a:ext cx="2114845" cy="792069"/>
            <a:chOff x="1923722" y="1589818"/>
            <a:chExt cx="2114845" cy="792069"/>
          </a:xfrm>
        </p:grpSpPr>
        <p:sp>
          <p:nvSpPr>
            <p:cNvPr id="7" name="正方形/長方形 6"/>
            <p:cNvSpPr/>
            <p:nvPr/>
          </p:nvSpPr>
          <p:spPr>
            <a:xfrm>
              <a:off x="1923722" y="1589818"/>
              <a:ext cx="2114845" cy="7920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accent3"/>
                  </a:solidFill>
                </a:rPr>
                <a:t>クライアント</a:t>
              </a:r>
              <a:endParaRPr kumimoji="1" lang="en-US" altLang="ja-JP" dirty="0">
                <a:solidFill>
                  <a:schemeClr val="accent3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021073" y="1960316"/>
              <a:ext cx="1812463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Google Chrome</a:t>
              </a:r>
              <a:endParaRPr kumimoji="1" lang="ja-JP" altLang="en-US" dirty="0"/>
            </a:p>
          </p:txBody>
        </p:sp>
      </p:grpSp>
      <p:cxnSp>
        <p:nvCxnSpPr>
          <p:cNvPr id="18" name="直線矢印コネクタ 11"/>
          <p:cNvCxnSpPr>
            <a:cxnSpLocks/>
            <a:stCxn id="13" idx="6"/>
            <a:endCxn id="7" idx="1"/>
          </p:cNvCxnSpPr>
          <p:nvPr/>
        </p:nvCxnSpPr>
        <p:spPr>
          <a:xfrm flipV="1">
            <a:off x="1015576" y="2687571"/>
            <a:ext cx="848638" cy="448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1"/>
          <p:cNvCxnSpPr>
            <a:cxnSpLocks/>
            <a:stCxn id="7" idx="2"/>
          </p:cNvCxnSpPr>
          <p:nvPr/>
        </p:nvCxnSpPr>
        <p:spPr>
          <a:xfrm rot="5400000">
            <a:off x="2512387" y="3340215"/>
            <a:ext cx="665861" cy="1526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1" descr="ãNodeãã®ç»åæ¤ç´¢çµæ"/>
          <p:cNvSpPr>
            <a:spLocks noChangeAspect="1" noChangeArrowheads="1"/>
          </p:cNvSpPr>
          <p:nvPr/>
        </p:nvSpPr>
        <p:spPr bwMode="auto">
          <a:xfrm>
            <a:off x="1711814" y="22840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65253" y="30306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学習タスク依頼</a:t>
            </a:r>
            <a:endParaRPr kumimoji="1" lang="ja-JP" altLang="en-US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1101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システム構成（未来）：サーバ分割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・</a:t>
            </a:r>
            <a: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キュ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ー</a:t>
            </a:r>
            <a:r>
              <a:rPr lang="en-US" altLang="ja-JP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/</a:t>
            </a:r>
            <a:r>
              <a:rPr lang="en-US" altLang="ja-JP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ML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サーバ</a:t>
            </a:r>
            <a: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追加</a:t>
            </a:r>
            <a:endParaRPr kumimoji="1"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C4345B6-E352-4F8A-A9B8-117EF6C4496F}"/>
              </a:ext>
            </a:extLst>
          </p:cNvPr>
          <p:cNvSpPr/>
          <p:nvPr/>
        </p:nvSpPr>
        <p:spPr>
          <a:xfrm>
            <a:off x="8723614" y="3589518"/>
            <a:ext cx="3251919" cy="2596372"/>
          </a:xfrm>
          <a:prstGeom prst="rect">
            <a:avLst/>
          </a:prstGeom>
          <a:solidFill>
            <a:srgbClr val="FFCCCC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ML</a:t>
            </a:r>
            <a:r>
              <a:rPr lang="ja-JP" altLang="en-US" dirty="0" smtClean="0">
                <a:solidFill>
                  <a:srgbClr val="FF0000"/>
                </a:solidFill>
              </a:rPr>
              <a:t>サーバ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B834F18-A4E0-4C54-977B-2A22EC20653A}"/>
              </a:ext>
            </a:extLst>
          </p:cNvPr>
          <p:cNvSpPr/>
          <p:nvPr/>
        </p:nvSpPr>
        <p:spPr>
          <a:xfrm>
            <a:off x="10302418" y="4520186"/>
            <a:ext cx="1570104" cy="536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機械</a:t>
            </a:r>
            <a:r>
              <a:rPr lang="ja-JP" altLang="en-US" dirty="0">
                <a:solidFill>
                  <a:schemeClr val="tx1"/>
                </a:solidFill>
              </a:rPr>
              <a:t>学習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モデル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B8B70FD-5EF3-4874-BC86-89C09EAAD9E3}"/>
              </a:ext>
            </a:extLst>
          </p:cNvPr>
          <p:cNvSpPr/>
          <p:nvPr/>
        </p:nvSpPr>
        <p:spPr>
          <a:xfrm>
            <a:off x="10302418" y="5160351"/>
            <a:ext cx="1570103" cy="366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python3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37A5F8B-363D-47F0-AFF9-7FCED188CA52}"/>
              </a:ext>
            </a:extLst>
          </p:cNvPr>
          <p:cNvSpPr/>
          <p:nvPr/>
        </p:nvSpPr>
        <p:spPr>
          <a:xfrm>
            <a:off x="8849291" y="4469546"/>
            <a:ext cx="1284418" cy="106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Mosquitto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subscrbe</a:t>
            </a:r>
            <a:r>
              <a:rPr lang="en-US" altLang="ja-JP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137BB30-5710-439D-BAB6-978FF208A6D2}"/>
              </a:ext>
            </a:extLst>
          </p:cNvPr>
          <p:cNvSpPr/>
          <p:nvPr/>
        </p:nvSpPr>
        <p:spPr>
          <a:xfrm>
            <a:off x="608756" y="3643958"/>
            <a:ext cx="4320480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アプリケーションサーバ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9DE40B-9FE3-423A-A7AB-54E31C44CF9F}"/>
              </a:ext>
            </a:extLst>
          </p:cNvPr>
          <p:cNvSpPr/>
          <p:nvPr/>
        </p:nvSpPr>
        <p:spPr>
          <a:xfrm>
            <a:off x="5342478" y="3643958"/>
            <a:ext cx="3096344" cy="252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データベースサーバ</a:t>
            </a:r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06A1804-0008-4DEE-B00F-4CC04A48EA37}"/>
              </a:ext>
            </a:extLst>
          </p:cNvPr>
          <p:cNvSpPr/>
          <p:nvPr/>
        </p:nvSpPr>
        <p:spPr>
          <a:xfrm>
            <a:off x="4179138" y="6464070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Port:3004(</a:t>
            </a:r>
            <a:r>
              <a:rPr lang="ja-JP" altLang="en-US" dirty="0"/>
              <a:t>データ変更</a:t>
            </a:r>
            <a:r>
              <a:rPr lang="en-US" altLang="ja-JP" dirty="0"/>
              <a:t>/</a:t>
            </a:r>
            <a:r>
              <a:rPr lang="ja-JP" altLang="en-US" dirty="0"/>
              <a:t>登録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9" name="直線矢印コネクタ 11">
            <a:extLst>
              <a:ext uri="{FF2B5EF4-FFF2-40B4-BE49-F238E27FC236}">
                <a16:creationId xmlns:a16="http://schemas.microsoft.com/office/drawing/2014/main" id="{CFBB9AFD-464E-4DE3-8E34-D46463C59353}"/>
              </a:ext>
            </a:extLst>
          </p:cNvPr>
          <p:cNvCxnSpPr>
            <a:cxnSpLocks/>
            <a:stCxn id="56" idx="2"/>
            <a:endCxn id="57" idx="2"/>
          </p:cNvCxnSpPr>
          <p:nvPr/>
        </p:nvCxnSpPr>
        <p:spPr>
          <a:xfrm rot="16200000" flipH="1">
            <a:off x="4829823" y="4103411"/>
            <a:ext cx="12700" cy="412165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B1552A9-C2B5-4A2B-B984-15413C10F904}"/>
              </a:ext>
            </a:extLst>
          </p:cNvPr>
          <p:cNvSpPr/>
          <p:nvPr/>
        </p:nvSpPr>
        <p:spPr>
          <a:xfrm>
            <a:off x="842003" y="5214742"/>
            <a:ext cx="2589368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8440B51-22A8-48F4-8452-B8658093B7EF}"/>
              </a:ext>
            </a:extLst>
          </p:cNvPr>
          <p:cNvSpPr/>
          <p:nvPr/>
        </p:nvSpPr>
        <p:spPr>
          <a:xfrm>
            <a:off x="842001" y="4292030"/>
            <a:ext cx="3927165" cy="38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NS 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C4D0854-8A5D-4FA6-91FD-605DC34B8BB5}"/>
              </a:ext>
            </a:extLst>
          </p:cNvPr>
          <p:cNvSpPr/>
          <p:nvPr/>
        </p:nvSpPr>
        <p:spPr>
          <a:xfrm>
            <a:off x="856305" y="4768331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BootStrap4/Express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2" descr="ãBootstrapãã®ç»åæ¤ç´¢çµæ">
            <a:extLst>
              <a:ext uri="{FF2B5EF4-FFF2-40B4-BE49-F238E27FC236}">
                <a16:creationId xmlns:a16="http://schemas.microsoft.com/office/drawing/2014/main" id="{091C3316-2764-4C62-AF81-00DEE68A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8" y="4703290"/>
            <a:ext cx="376894" cy="3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3" descr="é¢é£ç»å">
            <a:extLst>
              <a:ext uri="{FF2B5EF4-FFF2-40B4-BE49-F238E27FC236}">
                <a16:creationId xmlns:a16="http://schemas.microsoft.com/office/drawing/2014/main" id="{8A6FD4B8-E5C9-4A9B-825B-F5CF0935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6" y="5149697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E8A0A0B-AF95-4FD8-8300-8B8897A7D2CE}"/>
              </a:ext>
            </a:extLst>
          </p:cNvPr>
          <p:cNvSpPr/>
          <p:nvPr/>
        </p:nvSpPr>
        <p:spPr>
          <a:xfrm>
            <a:off x="5568070" y="4615776"/>
            <a:ext cx="24477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Json</a:t>
            </a:r>
            <a:r>
              <a:rPr lang="en-US" altLang="ja-JP" dirty="0">
                <a:solidFill>
                  <a:schemeClr val="tx1"/>
                </a:solidFill>
              </a:rPr>
              <a:t>-server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0" name="Picture 17" descr="ãJSON serverãã®ç»åæ¤ç´¢çµæ">
            <a:extLst>
              <a:ext uri="{FF2B5EF4-FFF2-40B4-BE49-F238E27FC236}">
                <a16:creationId xmlns:a16="http://schemas.microsoft.com/office/drawing/2014/main" id="{C07427DF-FCE7-418A-A485-3BB87798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97" y="4385784"/>
            <a:ext cx="964849" cy="3825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E57FFE9-8C71-4BAF-90B0-D7010C42AF57}"/>
              </a:ext>
            </a:extLst>
          </p:cNvPr>
          <p:cNvSpPr txBox="1"/>
          <p:nvPr/>
        </p:nvSpPr>
        <p:spPr>
          <a:xfrm>
            <a:off x="808055" y="3162369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Global IP:3000</a:t>
            </a:r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C5C4111-5C91-4637-88F8-BD5587DF9637}"/>
              </a:ext>
            </a:extLst>
          </p:cNvPr>
          <p:cNvSpPr/>
          <p:nvPr/>
        </p:nvSpPr>
        <p:spPr>
          <a:xfrm>
            <a:off x="5560259" y="5149163"/>
            <a:ext cx="2455584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5" name="Picture 13" descr="é¢é£ç»å">
            <a:extLst>
              <a:ext uri="{FF2B5EF4-FFF2-40B4-BE49-F238E27FC236}">
                <a16:creationId xmlns:a16="http://schemas.microsoft.com/office/drawing/2014/main" id="{F6C1624F-7855-4966-9BEA-378DBBE6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296" y="5084118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D24D21-6851-47E8-9084-FEC862A18C04}"/>
              </a:ext>
            </a:extLst>
          </p:cNvPr>
          <p:cNvSpPr/>
          <p:nvPr/>
        </p:nvSpPr>
        <p:spPr>
          <a:xfrm>
            <a:off x="3484749" y="4779257"/>
            <a:ext cx="1284418" cy="83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Mosquitto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(Publish)</a:t>
            </a:r>
          </a:p>
        </p:txBody>
      </p:sp>
      <p:cxnSp>
        <p:nvCxnSpPr>
          <p:cNvPr id="88" name="直線矢印コネクタ 11">
            <a:extLst>
              <a:ext uri="{FF2B5EF4-FFF2-40B4-BE49-F238E27FC236}">
                <a16:creationId xmlns:a16="http://schemas.microsoft.com/office/drawing/2014/main" id="{99E25412-0D32-4C15-AE65-85B1E6F617D5}"/>
              </a:ext>
            </a:extLst>
          </p:cNvPr>
          <p:cNvCxnSpPr>
            <a:cxnSpLocks/>
            <a:stCxn id="45" idx="2"/>
            <a:endCxn id="57" idx="2"/>
          </p:cNvCxnSpPr>
          <p:nvPr/>
        </p:nvCxnSpPr>
        <p:spPr>
          <a:xfrm rot="5400000" flipH="1">
            <a:off x="8609286" y="4445602"/>
            <a:ext cx="21652" cy="3458924"/>
          </a:xfrm>
          <a:prstGeom prst="bentConnector3">
            <a:avLst>
              <a:gd name="adj1" fmla="val -105579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89DE40B-9FE3-423A-A7AB-54E31C44CF9F}"/>
              </a:ext>
            </a:extLst>
          </p:cNvPr>
          <p:cNvSpPr/>
          <p:nvPr/>
        </p:nvSpPr>
        <p:spPr>
          <a:xfrm>
            <a:off x="5648633" y="2279476"/>
            <a:ext cx="2558962" cy="1175729"/>
          </a:xfrm>
          <a:prstGeom prst="rect">
            <a:avLst/>
          </a:prstGeom>
          <a:solidFill>
            <a:srgbClr val="FFCCCC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キューサーバ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11">
            <a:extLst>
              <a:ext uri="{FF2B5EF4-FFF2-40B4-BE49-F238E27FC236}">
                <a16:creationId xmlns:a16="http://schemas.microsoft.com/office/drawing/2014/main" id="{99E25412-0D32-4C15-AE65-85B1E6F617D5}"/>
              </a:ext>
            </a:extLst>
          </p:cNvPr>
          <p:cNvCxnSpPr>
            <a:cxnSpLocks/>
            <a:stCxn id="47" idx="3"/>
            <a:endCxn id="52" idx="0"/>
          </p:cNvCxnSpPr>
          <p:nvPr/>
        </p:nvCxnSpPr>
        <p:spPr>
          <a:xfrm>
            <a:off x="8207595" y="2867341"/>
            <a:ext cx="1283905" cy="160220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11">
            <a:extLst>
              <a:ext uri="{FF2B5EF4-FFF2-40B4-BE49-F238E27FC236}">
                <a16:creationId xmlns:a16="http://schemas.microsoft.com/office/drawing/2014/main" id="{99E25412-0D32-4C15-AE65-85B1E6F617D5}"/>
              </a:ext>
            </a:extLst>
          </p:cNvPr>
          <p:cNvCxnSpPr>
            <a:cxnSpLocks/>
            <a:stCxn id="78" idx="3"/>
            <a:endCxn id="47" idx="1"/>
          </p:cNvCxnSpPr>
          <p:nvPr/>
        </p:nvCxnSpPr>
        <p:spPr>
          <a:xfrm flipV="1">
            <a:off x="4769167" y="2867341"/>
            <a:ext cx="879466" cy="23301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E8A0A0B-AF95-4FD8-8300-8B8897A7D2CE}"/>
              </a:ext>
            </a:extLst>
          </p:cNvPr>
          <p:cNvSpPr/>
          <p:nvPr/>
        </p:nvSpPr>
        <p:spPr>
          <a:xfrm>
            <a:off x="5704227" y="2872937"/>
            <a:ext cx="24477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検討中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9858" y="924445"/>
            <a:ext cx="10952760" cy="120032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ja-JP" altLang="en-US" sz="2400" dirty="0"/>
              <a:t>今後の</a:t>
            </a:r>
            <a:r>
              <a:rPr lang="ja-JP" altLang="en-US" sz="2400" dirty="0" smtClean="0"/>
              <a:t>課題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①アクセスや処理の負荷軽減の</a:t>
            </a:r>
            <a:r>
              <a:rPr lang="ja-JP" altLang="en-US" sz="2400" dirty="0"/>
              <a:t>ためのサーバ</a:t>
            </a:r>
            <a:r>
              <a:rPr lang="ja-JP" altLang="en-US" sz="2400" dirty="0" smtClean="0"/>
              <a:t>分割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②機械学習モデルを用いた推薦の高度化</a:t>
            </a:r>
            <a:endParaRPr kumimoji="1" lang="ja-JP" altLang="en-US" sz="2400" dirty="0"/>
          </a:p>
        </p:txBody>
      </p:sp>
      <p:sp>
        <p:nvSpPr>
          <p:cNvPr id="80" name="正方形/長方形 79"/>
          <p:cNvSpPr/>
          <p:nvPr/>
        </p:nvSpPr>
        <p:spPr>
          <a:xfrm>
            <a:off x="8999270" y="2492393"/>
            <a:ext cx="295465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②機械学習モデルを用いた推薦の高度化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80" idx="2"/>
          </p:cNvCxnSpPr>
          <p:nvPr/>
        </p:nvCxnSpPr>
        <p:spPr>
          <a:xfrm>
            <a:off x="10476598" y="2769392"/>
            <a:ext cx="673553" cy="1113367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80" idx="1"/>
          </p:cNvCxnSpPr>
          <p:nvPr/>
        </p:nvCxnSpPr>
        <p:spPr>
          <a:xfrm flipH="1" flipV="1">
            <a:off x="8015843" y="2529170"/>
            <a:ext cx="983427" cy="101723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51583" y="6477419"/>
            <a:ext cx="357020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①アクセスや処理の負荷軽減のためのサーバ分割</a:t>
            </a:r>
          </a:p>
        </p:txBody>
      </p:sp>
      <p:cxnSp>
        <p:nvCxnSpPr>
          <p:cNvPr id="84" name="直線コネクタ 83"/>
          <p:cNvCxnSpPr>
            <a:stCxn id="82" idx="0"/>
          </p:cNvCxnSpPr>
          <p:nvPr/>
        </p:nvCxnSpPr>
        <p:spPr>
          <a:xfrm flipV="1">
            <a:off x="2136687" y="5873262"/>
            <a:ext cx="105658" cy="604157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0"/>
          </p:cNvCxnSpPr>
          <p:nvPr/>
        </p:nvCxnSpPr>
        <p:spPr>
          <a:xfrm flipV="1">
            <a:off x="2136687" y="6073723"/>
            <a:ext cx="3644227" cy="403696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82" idx="0"/>
          </p:cNvCxnSpPr>
          <p:nvPr/>
        </p:nvCxnSpPr>
        <p:spPr>
          <a:xfrm flipV="1">
            <a:off x="2136687" y="6058421"/>
            <a:ext cx="7209536" cy="418998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利用技術・ツール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31905"/>
              </p:ext>
            </p:extLst>
          </p:nvPr>
        </p:nvGraphicFramePr>
        <p:xfrm>
          <a:off x="641839" y="1002233"/>
          <a:ext cx="10773017" cy="5516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7192">
                  <a:extLst>
                    <a:ext uri="{9D8B030D-6E8A-4147-A177-3AD203B41FA5}">
                      <a16:colId xmlns:a16="http://schemas.microsoft.com/office/drawing/2014/main" val="1033221273"/>
                    </a:ext>
                  </a:extLst>
                </a:gridCol>
                <a:gridCol w="4189392">
                  <a:extLst>
                    <a:ext uri="{9D8B030D-6E8A-4147-A177-3AD203B41FA5}">
                      <a16:colId xmlns:a16="http://schemas.microsoft.com/office/drawing/2014/main" val="594553496"/>
                    </a:ext>
                  </a:extLst>
                </a:gridCol>
                <a:gridCol w="5856433">
                  <a:extLst>
                    <a:ext uri="{9D8B030D-6E8A-4147-A177-3AD203B41FA5}">
                      <a16:colId xmlns:a16="http://schemas.microsoft.com/office/drawing/2014/main" val="241907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利用技術・ツール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選定理由</a:t>
                      </a:r>
                      <a:endParaRPr kumimoji="1" lang="en-US" altLang="ja-JP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0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HTML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開発メンバが利用できるため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JavaScript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ブラウザでのアプリ作成のため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0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テンプレート</a:t>
                      </a:r>
                      <a:r>
                        <a:rPr lang="en-US" altLang="ja-JP" sz="2800" dirty="0" smtClean="0"/>
                        <a:t>(BootStrap4)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すでに用意されており、リッチなＵＩが構築しやすいため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smtClean="0"/>
                        <a:t>JSON</a:t>
                      </a:r>
                      <a:r>
                        <a:rPr lang="ja-JP" altLang="en-US" sz="2800" baseline="0" dirty="0" smtClean="0"/>
                        <a:t> </a:t>
                      </a:r>
                      <a:r>
                        <a:rPr lang="en-US" altLang="ja-JP" sz="2800" dirty="0" smtClean="0"/>
                        <a:t>Server</a:t>
                      </a:r>
                      <a:endParaRPr lang="ja-JP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データ作成が簡易に可能</a:t>
                      </a:r>
                      <a:endParaRPr kumimoji="1" lang="en-US" altLang="ja-JP" sz="2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データベースの構築が単純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Node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JSON Server</a:t>
                      </a:r>
                      <a:r>
                        <a:rPr kumimoji="1" lang="ja-JP" altLang="en-US" sz="2800" dirty="0" smtClean="0"/>
                        <a:t>の構築基盤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5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NPM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環境構築が容易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7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7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GitHub/</a:t>
                      </a:r>
                      <a:r>
                        <a:rPr kumimoji="1" lang="en-US" altLang="ja-JP" sz="2800" dirty="0" err="1" smtClean="0"/>
                        <a:t>Git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プロジェクトチーム開発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指定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17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8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Slack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議論、チーム連絡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6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/>
              <a:t>補足資料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039995" y="1074533"/>
            <a:ext cx="29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ヒラギノ角ゴ Pro W3"/>
                <a:ea typeface="ヒラギノ角ゴ Pro W3"/>
                <a:cs typeface="ヒラギノ角ゴ Pro W3"/>
              </a:rPr>
              <a:t>プロジェクト名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8798963" y="1059562"/>
            <a:ext cx="108848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98963" y="111103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ヒラギノ角ゴ Pro W3"/>
                <a:ea typeface="ヒラギノ角ゴ Pro W3"/>
                <a:cs typeface="ヒラギノ角ゴ Pro W3"/>
              </a:rPr>
              <a:t>Ver</a:t>
            </a:r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.:0.1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318631" y="1074533"/>
            <a:ext cx="13815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18631" y="111640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Date:2019/06/22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728868" y="1069167"/>
            <a:ext cx="147922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2704" y="111103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by:group5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64972" y="1059562"/>
            <a:ext cx="153830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64972" y="11014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ヒラギノ角ゴ Pro W3"/>
                <a:ea typeface="ヒラギノ角ゴ Pro W3"/>
                <a:cs typeface="ヒラギノ角ゴ Pro W3"/>
              </a:rPr>
              <a:t>for: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65590" y="1562006"/>
            <a:ext cx="8721862" cy="503528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1165590" y="5076008"/>
            <a:ext cx="872186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672727" y="1562006"/>
            <a:ext cx="0" cy="351400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443905" y="1562006"/>
            <a:ext cx="0" cy="3513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6270040" y="1562006"/>
            <a:ext cx="0" cy="3513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8129776" y="1562006"/>
            <a:ext cx="0" cy="3513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672727" y="3599685"/>
            <a:ext cx="178513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270040" y="3599685"/>
            <a:ext cx="1873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07903" y="5076008"/>
            <a:ext cx="0" cy="152128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165590" y="156201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課題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99001" y="15620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解決策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43905" y="156201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価値提案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92461" y="15888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圧倒的な優位性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129776" y="1562010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顧客セグメント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72727" y="359856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主要指標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70040" y="361252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チャネル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65590" y="512680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コスト構造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403727" y="512680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収入の流れ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68" y="1911980"/>
            <a:ext cx="1736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食べ物がなくなった時、</a:t>
            </a:r>
            <a:endParaRPr kumimoji="1" lang="en-US" altLang="ja-JP" sz="1100" dirty="0"/>
          </a:p>
          <a:p>
            <a:r>
              <a:rPr kumimoji="1" lang="ja-JP" altLang="en-US" sz="1100" dirty="0"/>
              <a:t>栄養バランスよく注文</a:t>
            </a:r>
            <a:endParaRPr kumimoji="1" lang="en-US" altLang="ja-JP" sz="1100" dirty="0"/>
          </a:p>
          <a:p>
            <a:r>
              <a:rPr kumimoji="1" lang="ja-JP" altLang="en-US" sz="1100" dirty="0"/>
              <a:t>することができない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6682" y="1851628"/>
            <a:ext cx="1736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食べ物がなくなる</a:t>
            </a:r>
            <a:r>
              <a:rPr kumimoji="1" lang="ja-JP" altLang="en-US" sz="1100" dirty="0" smtClean="0"/>
              <a:t>タイミ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ング</a:t>
            </a:r>
            <a:r>
              <a:rPr kumimoji="1" lang="ja-JP" altLang="en-US" sz="1100" dirty="0"/>
              <a:t>で、栄養</a:t>
            </a:r>
            <a:r>
              <a:rPr kumimoji="1" lang="ja-JP" altLang="en-US" sz="1100" dirty="0" smtClean="0"/>
              <a:t>バランス</a:t>
            </a:r>
            <a:r>
              <a:rPr lang="ja-JP" altLang="en-US" sz="1100" dirty="0" smtClean="0"/>
              <a:t>を</a:t>
            </a:r>
            <a:endParaRPr lang="en-US" altLang="ja-JP" sz="1100" dirty="0" smtClean="0"/>
          </a:p>
          <a:p>
            <a:r>
              <a:rPr lang="ja-JP" altLang="en-US" sz="1100" dirty="0" smtClean="0"/>
              <a:t>加味</a:t>
            </a:r>
            <a:r>
              <a:rPr lang="ja-JP" altLang="en-US" sz="1100" dirty="0"/>
              <a:t>した商品の</a:t>
            </a:r>
            <a:r>
              <a:rPr lang="ja-JP" altLang="en-US" sz="1100" dirty="0" smtClean="0"/>
              <a:t>提案</a:t>
            </a:r>
            <a:r>
              <a:rPr lang="ja-JP" altLang="en-US" sz="1100" dirty="0"/>
              <a:t>と</a:t>
            </a:r>
            <a:r>
              <a:rPr kumimoji="1" lang="ja-JP" altLang="en-US" sz="1100" dirty="0" smtClean="0"/>
              <a:t>発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注</a:t>
            </a:r>
            <a:r>
              <a:rPr kumimoji="1" lang="ja-JP" altLang="en-US" sz="1100" dirty="0"/>
              <a:t>ができる。</a:t>
            </a:r>
            <a:r>
              <a:rPr kumimoji="1" lang="ja-JP" altLang="en-US" sz="1100" dirty="0" smtClean="0"/>
              <a:t>また</a:t>
            </a:r>
            <a:r>
              <a:rPr kumimoji="1" lang="ja-JP" altLang="en-US" sz="1100" dirty="0"/>
              <a:t>栄養</a:t>
            </a:r>
            <a:r>
              <a:rPr lang="ja-JP" altLang="en-US" sz="1100" dirty="0" smtClean="0"/>
              <a:t>バ</a:t>
            </a:r>
            <a:endParaRPr lang="en-US" altLang="ja-JP" sz="1100" dirty="0" smtClean="0"/>
          </a:p>
          <a:p>
            <a:r>
              <a:rPr lang="ja-JP" altLang="en-US" sz="1100" dirty="0" smtClean="0"/>
              <a:t>ランス</a:t>
            </a:r>
            <a:r>
              <a:rPr lang="ja-JP" altLang="en-US" sz="1100" dirty="0"/>
              <a:t>が</a:t>
            </a:r>
            <a:r>
              <a:rPr lang="ja-JP" altLang="en-US" sz="1100" dirty="0" err="1" smtClean="0"/>
              <a:t>見える</a:t>
            </a:r>
            <a:r>
              <a:rPr lang="ja-JP" altLang="en-US" sz="1100" dirty="0" err="1"/>
              <a:t>化され</a:t>
            </a:r>
            <a:r>
              <a:rPr lang="ja-JP" altLang="en-US" sz="1100" dirty="0" smtClean="0"/>
              <a:t>、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栄養</a:t>
            </a:r>
            <a:r>
              <a:rPr kumimoji="1" lang="ja-JP" altLang="en-US" sz="1100" dirty="0"/>
              <a:t>状況</a:t>
            </a:r>
            <a:r>
              <a:rPr kumimoji="1" lang="ja-JP" altLang="en-US" sz="1100" dirty="0" smtClean="0"/>
              <a:t>が把握</a:t>
            </a:r>
            <a:r>
              <a:rPr kumimoji="1" lang="ja-JP" altLang="en-US" sz="1100" dirty="0"/>
              <a:t>できる。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48635" y="186834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栄養バランスを</a:t>
            </a:r>
            <a:r>
              <a:rPr kumimoji="1" lang="ja-JP" altLang="en-US" sz="1100" dirty="0" smtClean="0"/>
              <a:t>考えること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が苦手な人</a:t>
            </a:r>
            <a:r>
              <a:rPr kumimoji="1" lang="ja-JP" altLang="en-US" sz="1100" dirty="0"/>
              <a:t>に</a:t>
            </a:r>
            <a:r>
              <a:rPr kumimoji="1" lang="ja-JP" altLang="en-US" sz="1100" dirty="0" smtClean="0"/>
              <a:t>対し</a:t>
            </a:r>
            <a:r>
              <a:rPr kumimoji="1" lang="ja-JP" altLang="en-US" sz="1100" dirty="0"/>
              <a:t>、</a:t>
            </a:r>
            <a:r>
              <a:rPr kumimoji="1" lang="ja-JP" altLang="en-US" sz="1100" dirty="0" smtClean="0"/>
              <a:t>栄養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が</a:t>
            </a:r>
            <a:r>
              <a:rPr lang="ja-JP" altLang="en-US" sz="1100" dirty="0"/>
              <a:t>偏らない</a:t>
            </a:r>
            <a:r>
              <a:rPr lang="ja-JP" altLang="en-US" sz="1100" dirty="0" smtClean="0"/>
              <a:t>よう</a:t>
            </a:r>
            <a:r>
              <a:rPr lang="ja-JP" altLang="en-US" sz="1100" dirty="0"/>
              <a:t>に、日々</a:t>
            </a:r>
            <a:r>
              <a:rPr lang="ja-JP" altLang="en-US" sz="1100" dirty="0" smtClean="0"/>
              <a:t>の</a:t>
            </a:r>
            <a:endParaRPr lang="en-US" altLang="ja-JP" sz="1100" dirty="0" smtClean="0"/>
          </a:p>
          <a:p>
            <a:r>
              <a:rPr lang="ja-JP" altLang="en-US" sz="1100" dirty="0" smtClean="0"/>
              <a:t>食事</a:t>
            </a:r>
            <a:r>
              <a:rPr lang="ja-JP" altLang="en-US" sz="1100" dirty="0"/>
              <a:t>を</a:t>
            </a:r>
            <a:r>
              <a:rPr lang="ja-JP" altLang="en-US" sz="1100" dirty="0" smtClean="0"/>
              <a:t>自動</a:t>
            </a:r>
            <a:r>
              <a:rPr lang="ja-JP" altLang="en-US" sz="1100" dirty="0"/>
              <a:t>発注できる</a:t>
            </a:r>
            <a:endParaRPr lang="en-US" altLang="ja-JP" sz="11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51086" y="1862955"/>
            <a:ext cx="1611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</a:t>
            </a:r>
            <a:r>
              <a:rPr kumimoji="1" lang="ja-JP" altLang="en-US" sz="1100" dirty="0"/>
              <a:t>台前半の一人暮らし</a:t>
            </a:r>
            <a:endParaRPr kumimoji="1" lang="en-US" altLang="ja-JP" sz="1100" dirty="0"/>
          </a:p>
          <a:p>
            <a:r>
              <a:rPr kumimoji="1" lang="ja-JP" altLang="en-US" sz="1100" dirty="0"/>
              <a:t>で</a:t>
            </a:r>
            <a:r>
              <a:rPr lang="ja-JP" altLang="en-US" sz="1100" dirty="0"/>
              <a:t>料理スキルのない人</a:t>
            </a:r>
            <a:endParaRPr lang="en-US" altLang="ja-JP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03310" y="2469868"/>
            <a:ext cx="1736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＜アーリーアダプター＞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仕事</a:t>
            </a:r>
            <a:r>
              <a:rPr kumimoji="1" lang="ja-JP" altLang="en-US" sz="1100" dirty="0"/>
              <a:t>が忙しく、食事を</a:t>
            </a:r>
            <a:endParaRPr kumimoji="1" lang="en-US" altLang="ja-JP" sz="1100" dirty="0"/>
          </a:p>
          <a:p>
            <a:r>
              <a:rPr kumimoji="1" lang="en-US" altLang="ja-JP" sz="1100" dirty="0"/>
              <a:t>Amazon</a:t>
            </a:r>
            <a:r>
              <a:rPr kumimoji="1" lang="ja-JP" altLang="en-US" sz="1100" dirty="0"/>
              <a:t>等で</a:t>
            </a:r>
            <a:r>
              <a:rPr kumimoji="1" lang="ja-JP" altLang="en-US" sz="1100" dirty="0" smtClean="0"/>
              <a:t>注文する</a:t>
            </a:r>
            <a:r>
              <a:rPr lang="ja-JP" altLang="en-US" sz="1100" dirty="0" smtClean="0"/>
              <a:t>人</a:t>
            </a:r>
            <a:endParaRPr lang="en-US" altLang="ja-JP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35767" y="3898968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会社の寮を提供</a:t>
            </a:r>
            <a:r>
              <a:rPr kumimoji="1" lang="ja-JP" altLang="en-US" sz="1100" dirty="0" smtClean="0"/>
              <a:t>する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不動産屋</a:t>
            </a:r>
            <a:endParaRPr kumimoji="1" lang="en-US" altLang="ja-JP" sz="1100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06319" y="543689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料理</a:t>
            </a:r>
            <a:r>
              <a:rPr lang="ja-JP" altLang="en-US" sz="1100" dirty="0" smtClean="0"/>
              <a:t>の購入費</a:t>
            </a:r>
            <a:endParaRPr lang="en-US" altLang="ja-JP" sz="11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345848" y="191601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食事の選択</a:t>
            </a:r>
            <a:r>
              <a:rPr lang="ja-JP" altLang="en-US" sz="1100" dirty="0"/>
              <a:t>、</a:t>
            </a:r>
            <a:r>
              <a:rPr lang="ja-JP" altLang="en-US" sz="1100" dirty="0" smtClean="0"/>
              <a:t>発注が自動</a:t>
            </a:r>
            <a:endParaRPr lang="en-US" altLang="ja-JP" sz="11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86" y="3898968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健康診断結果が改善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7697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tran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32" y="870450"/>
            <a:ext cx="9784736" cy="59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 rot="10800000">
            <a:off x="0" y="0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597" y="13178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画面遷移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システム構築手順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B4D136-BBF6-48A6-B682-0C032FC85B20}"/>
              </a:ext>
            </a:extLst>
          </p:cNvPr>
          <p:cNvSpPr/>
          <p:nvPr/>
        </p:nvSpPr>
        <p:spPr>
          <a:xfrm>
            <a:off x="1300848" y="1043079"/>
            <a:ext cx="2588455" cy="2519429"/>
          </a:xfrm>
          <a:prstGeom prst="rect">
            <a:avLst/>
          </a:prstGeom>
          <a:noFill/>
          <a:ln w="571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i="0" u="none" strike="noStrike" kern="0" normalizeH="0" baseline="0" noProof="0">
              <a:solidFill>
                <a:srgbClr val="FF3399"/>
              </a:solidFill>
              <a:uLnTx/>
              <a:uFillTx/>
              <a:latin typeface="Calibri"/>
              <a:ea typeface="みかちゃん"/>
              <a:cs typeface="+mn-cs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19C1C867-7062-44C4-972E-AF670FD93B76}"/>
              </a:ext>
            </a:extLst>
          </p:cNvPr>
          <p:cNvGrpSpPr/>
          <p:nvPr/>
        </p:nvGrpSpPr>
        <p:grpSpPr>
          <a:xfrm>
            <a:off x="499361" y="2323620"/>
            <a:ext cx="1261884" cy="1437015"/>
            <a:chOff x="8587905" y="553533"/>
            <a:chExt cx="1261884" cy="1437015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471ECC1-1E11-486F-8170-3AA8E0B4ECF0}"/>
                </a:ext>
              </a:extLst>
            </p:cNvPr>
            <p:cNvGrpSpPr/>
            <p:nvPr/>
          </p:nvGrpSpPr>
          <p:grpSpPr>
            <a:xfrm>
              <a:off x="8622125" y="815692"/>
              <a:ext cx="1178883" cy="1174856"/>
              <a:chOff x="2264588" y="677149"/>
              <a:chExt cx="1178883" cy="1174856"/>
            </a:xfrm>
          </p:grpSpPr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BB0DFEAA-BBC0-4A7C-9A82-B03BAD33ADB4}"/>
                  </a:ext>
                </a:extLst>
              </p:cNvPr>
              <p:cNvSpPr/>
              <p:nvPr/>
            </p:nvSpPr>
            <p:spPr>
              <a:xfrm>
                <a:off x="2264588" y="677149"/>
                <a:ext cx="1178883" cy="1174856"/>
              </a:xfrm>
              <a:prstGeom prst="ellipse">
                <a:avLst/>
              </a:prstGeom>
              <a:noFill/>
              <a:ln w="158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i="0" u="none" strike="noStrike" kern="0" normalizeH="0" baseline="0" noProof="0">
                  <a:solidFill>
                    <a:srgbClr val="FF3399"/>
                  </a:solidFill>
                  <a:uLnTx/>
                  <a:uFillTx/>
                  <a:latin typeface="Calibri"/>
                  <a:ea typeface="みかちゃん"/>
                  <a:cs typeface="+mn-cs"/>
                </a:endParaRP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70E46656-3F98-4990-BD53-767A5E400298}"/>
                  </a:ext>
                </a:extLst>
              </p:cNvPr>
              <p:cNvGrpSpPr/>
              <p:nvPr/>
            </p:nvGrpSpPr>
            <p:grpSpPr>
              <a:xfrm>
                <a:off x="2612115" y="775217"/>
                <a:ext cx="498764" cy="888371"/>
                <a:chOff x="2758841" y="685505"/>
                <a:chExt cx="498764" cy="888371"/>
              </a:xfrm>
            </p:grpSpPr>
            <p:sp>
              <p:nvSpPr>
                <p:cNvPr id="63" name="楕円 62">
                  <a:extLst>
                    <a:ext uri="{FF2B5EF4-FFF2-40B4-BE49-F238E27FC236}">
                      <a16:creationId xmlns:a16="http://schemas.microsoft.com/office/drawing/2014/main" id="{8A2EF426-DE9C-4DE9-9B14-DF604F530590}"/>
                    </a:ext>
                  </a:extLst>
                </p:cNvPr>
                <p:cNvSpPr/>
                <p:nvPr/>
              </p:nvSpPr>
              <p:spPr>
                <a:xfrm>
                  <a:off x="2833525" y="685505"/>
                  <a:ext cx="349397" cy="327559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i="0" u="none" strike="noStrike" kern="0" normalizeH="0" baseline="0" noProof="0">
                    <a:solidFill>
                      <a:srgbClr val="FF3399"/>
                    </a:solidFill>
                    <a:uLnTx/>
                    <a:uFillTx/>
                    <a:latin typeface="Calibri"/>
                    <a:ea typeface="みかちゃん"/>
                    <a:cs typeface="+mn-cs"/>
                  </a:endParaRPr>
                </a:p>
              </p:txBody>
            </p: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808E894B-6FB3-45C1-B39E-DCD3D6F5E290}"/>
                    </a:ext>
                  </a:extLst>
                </p:cNvPr>
                <p:cNvCxnSpPr/>
                <p:nvPr/>
              </p:nvCxnSpPr>
              <p:spPr>
                <a:xfrm>
                  <a:off x="2758841" y="1202575"/>
                  <a:ext cx="49876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50503C82-333A-46A7-AC15-BCD054441C78}"/>
                    </a:ext>
                  </a:extLst>
                </p:cNvPr>
                <p:cNvCxnSpPr>
                  <a:cxnSpLocks/>
                  <a:stCxn id="63" idx="4"/>
                </p:cNvCxnSpPr>
                <p:nvPr/>
              </p:nvCxnSpPr>
              <p:spPr>
                <a:xfrm flipH="1">
                  <a:off x="3008223" y="1013064"/>
                  <a:ext cx="1" cy="41776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202D41AA-5FCA-43B7-9AD1-D338B70E6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33525" y="1392087"/>
                  <a:ext cx="174698" cy="1817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98735B34-9E69-4C06-9FE7-2B7F62340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8223" y="1388676"/>
                  <a:ext cx="174698" cy="1817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</p:grp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4C1B372-F064-40C1-938F-A869C2A0147D}"/>
                </a:ext>
              </a:extLst>
            </p:cNvPr>
            <p:cNvSpPr txBox="1"/>
            <p:nvPr/>
          </p:nvSpPr>
          <p:spPr>
            <a:xfrm>
              <a:off x="8587905" y="55353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normalizeH="0" baseline="0" noProof="0" dirty="0">
                  <a:solidFill>
                    <a:srgbClr val="FF3399"/>
                  </a:solidFill>
                  <a:uLnTx/>
                  <a:uFillTx/>
                  <a:latin typeface="みかちゃん"/>
                  <a:ea typeface="みかちゃん"/>
                </a:rPr>
                <a:t>Product user</a:t>
              </a:r>
              <a:endParaRPr kumimoji="0" lang="ja-JP" altLang="en-US" sz="1400" b="1" i="0" u="none" strike="noStrike" kern="0" normalizeH="0" baseline="0" noProof="0" dirty="0">
                <a:solidFill>
                  <a:srgbClr val="FF3399"/>
                </a:solidFill>
                <a:uLnTx/>
                <a:uFillTx/>
                <a:latin typeface="みかちゃん"/>
                <a:ea typeface="みかちゃん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86450E4-6E28-429B-88F1-0D3E84199969}"/>
              </a:ext>
            </a:extLst>
          </p:cNvPr>
          <p:cNvSpPr/>
          <p:nvPr/>
        </p:nvSpPr>
        <p:spPr>
          <a:xfrm>
            <a:off x="8978148" y="1808998"/>
            <a:ext cx="2369235" cy="1597949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33" name="四角形: メモ 32">
            <a:extLst>
              <a:ext uri="{FF2B5EF4-FFF2-40B4-BE49-F238E27FC236}">
                <a16:creationId xmlns:a16="http://schemas.microsoft.com/office/drawing/2014/main" id="{BDD64700-21F8-49F2-BC69-A92B228EF11F}"/>
              </a:ext>
            </a:extLst>
          </p:cNvPr>
          <p:cNvSpPr/>
          <p:nvPr/>
        </p:nvSpPr>
        <p:spPr>
          <a:xfrm>
            <a:off x="3224462" y="2232203"/>
            <a:ext cx="2356338" cy="184872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Vagrantfile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36" name="直方体 35">
            <a:extLst>
              <a:ext uri="{FF2B5EF4-FFF2-40B4-BE49-F238E27FC236}">
                <a16:creationId xmlns:a16="http://schemas.microsoft.com/office/drawing/2014/main" id="{F378E829-2864-4F3F-924A-D63B61E17898}"/>
              </a:ext>
            </a:extLst>
          </p:cNvPr>
          <p:cNvSpPr/>
          <p:nvPr/>
        </p:nvSpPr>
        <p:spPr>
          <a:xfrm>
            <a:off x="9265364" y="2202456"/>
            <a:ext cx="1610751" cy="91440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vbox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B0E36F3-E1C0-4934-97F0-2DFD9E0ED95E}"/>
              </a:ext>
            </a:extLst>
          </p:cNvPr>
          <p:cNvCxnSpPr>
            <a:cxnSpLocks/>
            <a:stCxn id="39" idx="3"/>
            <a:endCxn id="36" idx="2"/>
          </p:cNvCxnSpPr>
          <p:nvPr/>
        </p:nvCxnSpPr>
        <p:spPr>
          <a:xfrm flipV="1">
            <a:off x="5461225" y="2773956"/>
            <a:ext cx="3804139" cy="26132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252750C-9678-49B1-895C-567D8D9A0C90}"/>
              </a:ext>
            </a:extLst>
          </p:cNvPr>
          <p:cNvSpPr/>
          <p:nvPr/>
        </p:nvSpPr>
        <p:spPr>
          <a:xfrm>
            <a:off x="3379206" y="2672796"/>
            <a:ext cx="2082019" cy="254584"/>
          </a:xfrm>
          <a:prstGeom prst="rect">
            <a:avLst/>
          </a:prstGeom>
          <a:solidFill>
            <a:srgbClr val="FF3399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インスタンス作成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A0F3D8A-2A66-4192-922B-0E4EA099621C}"/>
              </a:ext>
            </a:extLst>
          </p:cNvPr>
          <p:cNvSpPr/>
          <p:nvPr/>
        </p:nvSpPr>
        <p:spPr>
          <a:xfrm>
            <a:off x="3361621" y="3035533"/>
            <a:ext cx="2082019" cy="775026"/>
          </a:xfrm>
          <a:prstGeom prst="rect">
            <a:avLst/>
          </a:prstGeom>
          <a:solidFill>
            <a:srgbClr val="FF3399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環境の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オーケストレーション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1B3150D-2AD3-4795-AFD3-314240CCCC15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795049" y="3512749"/>
            <a:ext cx="1175216" cy="2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59C0B141-EC35-4E58-BE53-D5C895E55E81}"/>
              </a:ext>
            </a:extLst>
          </p:cNvPr>
          <p:cNvSpPr/>
          <p:nvPr/>
        </p:nvSpPr>
        <p:spPr>
          <a:xfrm>
            <a:off x="7062599" y="3664963"/>
            <a:ext cx="1343464" cy="194515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APP.yml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44" name="フローチャート: 判断 43">
            <a:extLst>
              <a:ext uri="{FF2B5EF4-FFF2-40B4-BE49-F238E27FC236}">
                <a16:creationId xmlns:a16="http://schemas.microsoft.com/office/drawing/2014/main" id="{1EDA24EC-0E7F-4585-AC6A-33B2CDA68A80}"/>
              </a:ext>
            </a:extLst>
          </p:cNvPr>
          <p:cNvSpPr/>
          <p:nvPr/>
        </p:nvSpPr>
        <p:spPr>
          <a:xfrm>
            <a:off x="5970265" y="3339837"/>
            <a:ext cx="516155" cy="345824"/>
          </a:xfrm>
          <a:prstGeom prst="flowChartDecision">
            <a:avLst/>
          </a:prstGeom>
          <a:solidFill>
            <a:srgbClr val="FF3399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cxnSp>
        <p:nvCxnSpPr>
          <p:cNvPr id="46" name="直線矢印コネクタ 47">
            <a:extLst>
              <a:ext uri="{FF2B5EF4-FFF2-40B4-BE49-F238E27FC236}">
                <a16:creationId xmlns:a16="http://schemas.microsoft.com/office/drawing/2014/main" id="{32674BBA-6804-475B-909C-4FB276DA87F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6486420" y="3512749"/>
            <a:ext cx="576179" cy="11247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cxnSp>
        <p:nvCxnSpPr>
          <p:cNvPr id="57" name="直線矢印コネクタ 47">
            <a:extLst>
              <a:ext uri="{FF2B5EF4-FFF2-40B4-BE49-F238E27FC236}">
                <a16:creationId xmlns:a16="http://schemas.microsoft.com/office/drawing/2014/main" id="{B35C900E-39D3-4AD3-AF0E-CF27F35D779D}"/>
              </a:ext>
            </a:extLst>
          </p:cNvPr>
          <p:cNvCxnSpPr>
            <a:cxnSpLocks/>
            <a:stCxn id="43" idx="3"/>
            <a:endCxn id="36" idx="2"/>
          </p:cNvCxnSpPr>
          <p:nvPr/>
        </p:nvCxnSpPr>
        <p:spPr>
          <a:xfrm flipV="1">
            <a:off x="8406063" y="2773956"/>
            <a:ext cx="859301" cy="186358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8C7FB6D-CB5C-402E-BC38-EF63A0BADC11}"/>
              </a:ext>
            </a:extLst>
          </p:cNvPr>
          <p:cNvSpPr/>
          <p:nvPr/>
        </p:nvSpPr>
        <p:spPr>
          <a:xfrm>
            <a:off x="2948382" y="1808998"/>
            <a:ext cx="2815298" cy="2873266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7ACD034-9B08-456D-9124-B90CEC7EAC8B}"/>
              </a:ext>
            </a:extLst>
          </p:cNvPr>
          <p:cNvSpPr/>
          <p:nvPr/>
        </p:nvSpPr>
        <p:spPr>
          <a:xfrm>
            <a:off x="6877068" y="3397719"/>
            <a:ext cx="1735580" cy="2425250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AF4B58E-E8F7-414A-B8DD-AE96ECF906B6}"/>
              </a:ext>
            </a:extLst>
          </p:cNvPr>
          <p:cNvSpPr txBox="1"/>
          <p:nvPr/>
        </p:nvSpPr>
        <p:spPr>
          <a:xfrm>
            <a:off x="7363294" y="58257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prstClr val="black"/>
                </a:solidFill>
                <a:latin typeface="Calibri"/>
                <a:ea typeface="みかちゃん"/>
              </a:rPr>
              <a:t>Ansible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3C907D0-8C1F-4F95-8725-B8FEF3672053}"/>
              </a:ext>
            </a:extLst>
          </p:cNvPr>
          <p:cNvSpPr txBox="1"/>
          <p:nvPr/>
        </p:nvSpPr>
        <p:spPr>
          <a:xfrm>
            <a:off x="3889480" y="4886129"/>
            <a:ext cx="9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prstClr val="black"/>
                </a:solidFill>
                <a:latin typeface="Calibri"/>
                <a:ea typeface="みかちゃん"/>
              </a:rPr>
              <a:t>Vagrant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F161D9-94F3-4C26-9DF4-79D03A497C2F}"/>
              </a:ext>
            </a:extLst>
          </p:cNvPr>
          <p:cNvSpPr txBox="1"/>
          <p:nvPr/>
        </p:nvSpPr>
        <p:spPr>
          <a:xfrm>
            <a:off x="9726036" y="3447587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prstClr val="black"/>
                </a:solidFill>
                <a:latin typeface="Calibri"/>
                <a:ea typeface="みかちゃん"/>
              </a:rPr>
              <a:t>VirtualBox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70607D2-1432-4197-9450-5A8445834426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5602305" y="-2380279"/>
            <a:ext cx="40910" cy="9124560"/>
          </a:xfrm>
          <a:prstGeom prst="bentConnector3">
            <a:avLst>
              <a:gd name="adj1" fmla="val 2395326"/>
            </a:avLst>
          </a:prstGeom>
          <a:noFill/>
          <a:ln w="12700" cap="flat" cmpd="sng" algn="ctr">
            <a:solidFill>
              <a:srgbClr val="FF3399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A84BD02-64DD-4DFB-9078-77F5F6FD97D3}"/>
              </a:ext>
            </a:extLst>
          </p:cNvPr>
          <p:cNvSpPr txBox="1"/>
          <p:nvPr/>
        </p:nvSpPr>
        <p:spPr>
          <a:xfrm>
            <a:off x="5099129" y="835691"/>
            <a:ext cx="17422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rgbClr val="FF3399"/>
                </a:solidFill>
                <a:latin typeface="Calibri"/>
                <a:ea typeface="みかちゃん"/>
              </a:rPr>
              <a:t>ssh</a:t>
            </a:r>
            <a:r>
              <a:rPr lang="en-US" altLang="ja-JP" sz="2000" dirty="0">
                <a:solidFill>
                  <a:srgbClr val="FF3399"/>
                </a:solidFill>
                <a:latin typeface="Calibri"/>
                <a:ea typeface="みかちゃん"/>
              </a:rPr>
              <a:t> connection</a:t>
            </a:r>
            <a:endParaRPr lang="ja-JP" altLang="en-US" sz="2000" dirty="0">
              <a:solidFill>
                <a:srgbClr val="FF3399"/>
              </a:solidFill>
              <a:latin typeface="Calibri"/>
              <a:ea typeface="みかちゃん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4E4BC2CE-B006-46A8-87A9-6F03CA110A53}"/>
              </a:ext>
            </a:extLst>
          </p:cNvPr>
          <p:cNvCxnSpPr>
            <a:cxnSpLocks/>
          </p:cNvCxnSpPr>
          <p:nvPr/>
        </p:nvCxnSpPr>
        <p:spPr>
          <a:xfrm>
            <a:off x="1670336" y="3105785"/>
            <a:ext cx="1278046" cy="11071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59B0893-4666-4302-83AB-B2ECE12D702A}"/>
              </a:ext>
            </a:extLst>
          </p:cNvPr>
          <p:cNvSpPr txBox="1"/>
          <p:nvPr/>
        </p:nvSpPr>
        <p:spPr>
          <a:xfrm>
            <a:off x="1581763" y="2672796"/>
            <a:ext cx="12021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3399"/>
                </a:solidFill>
                <a:latin typeface="Calibri"/>
                <a:ea typeface="みかちゃん"/>
              </a:rPr>
              <a:t>Vagrant up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CE131E-5F4A-466F-A4E1-E13D74B3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618" y="4064324"/>
            <a:ext cx="2595864" cy="1235880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373FCF3-4BE4-4C4A-B64A-7F881099B741}"/>
              </a:ext>
            </a:extLst>
          </p:cNvPr>
          <p:cNvSpPr/>
          <p:nvPr/>
        </p:nvSpPr>
        <p:spPr>
          <a:xfrm>
            <a:off x="8978148" y="3850218"/>
            <a:ext cx="3038144" cy="1664092"/>
          </a:xfrm>
          <a:prstGeom prst="wedgeRectCallout">
            <a:avLst>
              <a:gd name="adj1" fmla="val 24697"/>
              <a:gd name="adj2" fmla="val -719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〇課題</a:t>
            </a:r>
            <a:endParaRPr kumimoji="1" lang="en-US" altLang="ja-JP" sz="2000" dirty="0"/>
          </a:p>
          <a:p>
            <a:r>
              <a:rPr lang="ja-JP" altLang="en-US" sz="2000" dirty="0"/>
              <a:t>　食料がなくなった時、栄養バランスよく注文することができない</a:t>
            </a:r>
            <a:endParaRPr lang="en-US" altLang="ja-JP" sz="2000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課題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8529320" y="6295390"/>
            <a:ext cx="2743200" cy="365125"/>
          </a:xfrm>
        </p:spPr>
        <p:txBody>
          <a:bodyPr/>
          <a:lstStyle/>
          <a:p>
            <a:fld id="{20E49CED-61B0-4F31-97FA-3E1E00078A07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926AFF-E492-45D9-8142-B0A0C8A47E7F}"/>
              </a:ext>
            </a:extLst>
          </p:cNvPr>
          <p:cNvSpPr txBox="1"/>
          <p:nvPr/>
        </p:nvSpPr>
        <p:spPr>
          <a:xfrm>
            <a:off x="2646117" y="47071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何を食べようか？</a:t>
            </a:r>
            <a:endParaRPr lang="en-US" altLang="ja-JP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5150846" y="467379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朝、昼、夜で</a:t>
            </a:r>
            <a:endParaRPr lang="en-US" altLang="ja-JP" sz="2000" dirty="0"/>
          </a:p>
          <a:p>
            <a:r>
              <a:rPr lang="ja-JP" altLang="en-US" sz="2000" dirty="0"/>
              <a:t>食事が偏りがち</a:t>
            </a:r>
            <a:endParaRPr lang="en-US" altLang="ja-JP" sz="2000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2383270" y="2336865"/>
            <a:ext cx="2008957" cy="2102199"/>
            <a:chOff x="2536432" y="1747329"/>
            <a:chExt cx="2728504" cy="2855143"/>
          </a:xfrm>
        </p:grpSpPr>
        <p:pic>
          <p:nvPicPr>
            <p:cNvPr id="40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4893" y="2440891"/>
              <a:ext cx="593030" cy="593030"/>
            </a:xfrm>
            <a:prstGeom prst="rect">
              <a:avLst/>
            </a:prstGeom>
          </p:spPr>
        </p:pic>
        <p:pic>
          <p:nvPicPr>
            <p:cNvPr id="41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67923" y="2032615"/>
              <a:ext cx="437522" cy="437522"/>
            </a:xfrm>
            <a:prstGeom prst="rect">
              <a:avLst/>
            </a:prstGeom>
          </p:spPr>
        </p:pic>
        <p:pic>
          <p:nvPicPr>
            <p:cNvPr id="42" name="Graphic 14" descr="User">
              <a:extLst>
                <a:ext uri="{FF2B5EF4-FFF2-40B4-BE49-F238E27FC236}">
                  <a16:creationId xmlns:a16="http://schemas.microsoft.com/office/drawing/2014/main" id="{24ECC22E-0D32-4521-9423-8BF7EE7A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69045" y="3688072"/>
              <a:ext cx="914400" cy="914400"/>
            </a:xfrm>
            <a:prstGeom prst="rect">
              <a:avLst/>
            </a:prstGeom>
          </p:spPr>
        </p:pic>
        <p:pic>
          <p:nvPicPr>
            <p:cNvPr id="43" name="Graphic 22" descr="Table setting">
              <a:extLst>
                <a:ext uri="{FF2B5EF4-FFF2-40B4-BE49-F238E27FC236}">
                  <a16:creationId xmlns:a16="http://schemas.microsoft.com/office/drawing/2014/main" id="{B5328CC8-F4F3-462E-B432-B2C75A6A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66945" y="2158758"/>
              <a:ext cx="593030" cy="593030"/>
            </a:xfrm>
            <a:prstGeom prst="rect">
              <a:avLst/>
            </a:prstGeom>
          </p:spPr>
        </p:pic>
        <p:pic>
          <p:nvPicPr>
            <p:cNvPr id="48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66945" y="2862969"/>
              <a:ext cx="593030" cy="593030"/>
            </a:xfrm>
            <a:prstGeom prst="rect">
              <a:avLst/>
            </a:prstGeom>
          </p:spPr>
        </p:pic>
        <p:pic>
          <p:nvPicPr>
            <p:cNvPr id="49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32873" y="2633797"/>
              <a:ext cx="593030" cy="593030"/>
            </a:xfrm>
            <a:prstGeom prst="rect">
              <a:avLst/>
            </a:prstGeom>
          </p:spPr>
        </p:pic>
        <p:sp>
          <p:nvSpPr>
            <p:cNvPr id="54" name="Thought Bubble: Cloud 31">
              <a:extLst>
                <a:ext uri="{FF2B5EF4-FFF2-40B4-BE49-F238E27FC236}">
                  <a16:creationId xmlns:a16="http://schemas.microsoft.com/office/drawing/2014/main" id="{3DBE9FA9-AA8E-4962-8900-32293AB0599D}"/>
                </a:ext>
              </a:extLst>
            </p:cNvPr>
            <p:cNvSpPr/>
            <p:nvPr/>
          </p:nvSpPr>
          <p:spPr>
            <a:xfrm>
              <a:off x="2536432" y="1747329"/>
              <a:ext cx="2728504" cy="1954534"/>
            </a:xfrm>
            <a:prstGeom prst="cloudCallout">
              <a:avLst>
                <a:gd name="adj1" fmla="val 6800"/>
                <a:gd name="adj2" fmla="val 71118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pic>
        <p:nvPicPr>
          <p:cNvPr id="55" name="Graphic 10" descr="Beer">
            <a:extLst>
              <a:ext uri="{FF2B5EF4-FFF2-40B4-BE49-F238E27FC236}">
                <a16:creationId xmlns:a16="http://schemas.microsoft.com/office/drawing/2014/main" id="{72230A52-94A0-431B-AB26-988813B939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6913" y="2699317"/>
            <a:ext cx="322141" cy="322141"/>
          </a:xfrm>
          <a:prstGeom prst="rect">
            <a:avLst/>
          </a:prstGeom>
        </p:spPr>
      </p:pic>
      <p:sp>
        <p:nvSpPr>
          <p:cNvPr id="56" name="Freeform 48"/>
          <p:cNvSpPr>
            <a:spLocks noEditPoints="1"/>
          </p:cNvSpPr>
          <p:nvPr/>
        </p:nvSpPr>
        <p:spPr bwMode="auto">
          <a:xfrm>
            <a:off x="7993069" y="3093165"/>
            <a:ext cx="666063" cy="666063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13 w 160"/>
              <a:gd name="T21" fmla="*/ 46 h 160"/>
              <a:gd name="T22" fmla="*/ 105 w 160"/>
              <a:gd name="T23" fmla="*/ 55 h 160"/>
              <a:gd name="T24" fmla="*/ 96 w 160"/>
              <a:gd name="T25" fmla="*/ 46 h 160"/>
              <a:gd name="T26" fmla="*/ 88 w 160"/>
              <a:gd name="T27" fmla="*/ 55 h 160"/>
              <a:gd name="T28" fmla="*/ 96 w 160"/>
              <a:gd name="T29" fmla="*/ 63 h 160"/>
              <a:gd name="T30" fmla="*/ 88 w 160"/>
              <a:gd name="T31" fmla="*/ 72 h 160"/>
              <a:gd name="T32" fmla="*/ 96 w 160"/>
              <a:gd name="T33" fmla="*/ 80 h 160"/>
              <a:gd name="T34" fmla="*/ 105 w 160"/>
              <a:gd name="T35" fmla="*/ 72 h 160"/>
              <a:gd name="T36" fmla="*/ 113 w 160"/>
              <a:gd name="T37" fmla="*/ 80 h 160"/>
              <a:gd name="T38" fmla="*/ 122 w 160"/>
              <a:gd name="T39" fmla="*/ 72 h 160"/>
              <a:gd name="T40" fmla="*/ 113 w 160"/>
              <a:gd name="T41" fmla="*/ 63 h 160"/>
              <a:gd name="T42" fmla="*/ 122 w 160"/>
              <a:gd name="T43" fmla="*/ 55 h 160"/>
              <a:gd name="T44" fmla="*/ 113 w 160"/>
              <a:gd name="T45" fmla="*/ 46 h 160"/>
              <a:gd name="T46" fmla="*/ 47 w 160"/>
              <a:gd name="T47" fmla="*/ 80 h 160"/>
              <a:gd name="T48" fmla="*/ 55 w 160"/>
              <a:gd name="T49" fmla="*/ 72 h 160"/>
              <a:gd name="T50" fmla="*/ 64 w 160"/>
              <a:gd name="T51" fmla="*/ 80 h 160"/>
              <a:gd name="T52" fmla="*/ 72 w 160"/>
              <a:gd name="T53" fmla="*/ 72 h 160"/>
              <a:gd name="T54" fmla="*/ 64 w 160"/>
              <a:gd name="T55" fmla="*/ 63 h 160"/>
              <a:gd name="T56" fmla="*/ 72 w 160"/>
              <a:gd name="T57" fmla="*/ 55 h 160"/>
              <a:gd name="T58" fmla="*/ 64 w 160"/>
              <a:gd name="T59" fmla="*/ 46 h 160"/>
              <a:gd name="T60" fmla="*/ 55 w 160"/>
              <a:gd name="T61" fmla="*/ 55 h 160"/>
              <a:gd name="T62" fmla="*/ 47 w 160"/>
              <a:gd name="T63" fmla="*/ 46 h 160"/>
              <a:gd name="T64" fmla="*/ 38 w 160"/>
              <a:gd name="T65" fmla="*/ 55 h 160"/>
              <a:gd name="T66" fmla="*/ 47 w 160"/>
              <a:gd name="T67" fmla="*/ 63 h 160"/>
              <a:gd name="T68" fmla="*/ 38 w 160"/>
              <a:gd name="T69" fmla="*/ 72 h 160"/>
              <a:gd name="T70" fmla="*/ 47 w 160"/>
              <a:gd name="T71" fmla="*/ 80 h 160"/>
              <a:gd name="T72" fmla="*/ 80 w 160"/>
              <a:gd name="T73" fmla="*/ 96 h 160"/>
              <a:gd name="T74" fmla="*/ 39 w 160"/>
              <a:gd name="T75" fmla="*/ 124 h 160"/>
              <a:gd name="T76" fmla="*/ 121 w 160"/>
              <a:gd name="T77" fmla="*/ 124 h 160"/>
              <a:gd name="T78" fmla="*/ 80 w 160"/>
              <a:gd name="T79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13" y="46"/>
                </a:moveTo>
                <a:cubicBezTo>
                  <a:pt x="105" y="55"/>
                  <a:pt x="105" y="55"/>
                  <a:pt x="105" y="55"/>
                </a:cubicBezTo>
                <a:cubicBezTo>
                  <a:pt x="96" y="46"/>
                  <a:pt x="96" y="46"/>
                  <a:pt x="96" y="46"/>
                </a:cubicBezTo>
                <a:cubicBezTo>
                  <a:pt x="88" y="55"/>
                  <a:pt x="88" y="55"/>
                  <a:pt x="88" y="55"/>
                </a:cubicBezTo>
                <a:cubicBezTo>
                  <a:pt x="96" y="63"/>
                  <a:pt x="96" y="63"/>
                  <a:pt x="96" y="63"/>
                </a:cubicBezTo>
                <a:cubicBezTo>
                  <a:pt x="88" y="72"/>
                  <a:pt x="88" y="72"/>
                  <a:pt x="88" y="72"/>
                </a:cubicBezTo>
                <a:cubicBezTo>
                  <a:pt x="96" y="80"/>
                  <a:pt x="96" y="80"/>
                  <a:pt x="96" y="80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22" y="72"/>
                  <a:pt x="122" y="72"/>
                  <a:pt x="122" y="72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22" y="55"/>
                  <a:pt x="122" y="55"/>
                  <a:pt x="122" y="55"/>
                </a:cubicBezTo>
                <a:lnTo>
                  <a:pt x="113" y="46"/>
                </a:lnTo>
                <a:close/>
                <a:moveTo>
                  <a:pt x="47" y="80"/>
                </a:moveTo>
                <a:cubicBezTo>
                  <a:pt x="55" y="72"/>
                  <a:pt x="55" y="72"/>
                  <a:pt x="55" y="72"/>
                </a:cubicBezTo>
                <a:cubicBezTo>
                  <a:pt x="64" y="80"/>
                  <a:pt x="64" y="80"/>
                  <a:pt x="64" y="80"/>
                </a:cubicBezTo>
                <a:cubicBezTo>
                  <a:pt x="72" y="72"/>
                  <a:pt x="72" y="72"/>
                  <a:pt x="72" y="72"/>
                </a:cubicBezTo>
                <a:cubicBezTo>
                  <a:pt x="64" y="63"/>
                  <a:pt x="64" y="63"/>
                  <a:pt x="64" y="63"/>
                </a:cubicBezTo>
                <a:cubicBezTo>
                  <a:pt x="72" y="55"/>
                  <a:pt x="72" y="55"/>
                  <a:pt x="72" y="55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55"/>
                  <a:pt x="55" y="55"/>
                  <a:pt x="55" y="55"/>
                </a:cubicBezTo>
                <a:cubicBezTo>
                  <a:pt x="47" y="46"/>
                  <a:pt x="47" y="46"/>
                  <a:pt x="47" y="46"/>
                </a:cubicBezTo>
                <a:cubicBezTo>
                  <a:pt x="38" y="55"/>
                  <a:pt x="38" y="55"/>
                  <a:pt x="38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38" y="72"/>
                  <a:pt x="38" y="72"/>
                  <a:pt x="38" y="72"/>
                </a:cubicBezTo>
                <a:lnTo>
                  <a:pt x="47" y="80"/>
                </a:lnTo>
                <a:close/>
                <a:moveTo>
                  <a:pt x="80" y="96"/>
                </a:moveTo>
                <a:cubicBezTo>
                  <a:pt x="61" y="96"/>
                  <a:pt x="46" y="108"/>
                  <a:pt x="39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14" y="108"/>
                  <a:pt x="99" y="96"/>
                  <a:pt x="80" y="9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7472840" y="467379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健康に良くない！！</a:t>
            </a:r>
            <a:endParaRPr lang="en-US" altLang="ja-JP" sz="2000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5128065" y="2861802"/>
            <a:ext cx="1881397" cy="1140348"/>
            <a:chOff x="2885637" y="3151754"/>
            <a:chExt cx="1881397" cy="1140348"/>
          </a:xfrm>
        </p:grpSpPr>
        <p:pic>
          <p:nvPicPr>
            <p:cNvPr id="59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34142" y="3151754"/>
              <a:ext cx="576758" cy="576758"/>
            </a:xfrm>
            <a:prstGeom prst="rect">
              <a:avLst/>
            </a:prstGeom>
          </p:spPr>
        </p:pic>
        <p:pic>
          <p:nvPicPr>
            <p:cNvPr id="60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36508" y="3155784"/>
              <a:ext cx="576758" cy="576758"/>
            </a:xfrm>
            <a:prstGeom prst="rect">
              <a:avLst/>
            </a:prstGeom>
          </p:spPr>
        </p:pic>
        <p:pic>
          <p:nvPicPr>
            <p:cNvPr id="61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591797" y="3830774"/>
              <a:ext cx="436639" cy="436639"/>
            </a:xfrm>
            <a:prstGeom prst="rect">
              <a:avLst/>
            </a:prstGeom>
          </p:spPr>
        </p:pic>
        <p:pic>
          <p:nvPicPr>
            <p:cNvPr id="62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330395" y="3830774"/>
              <a:ext cx="436639" cy="436639"/>
            </a:xfrm>
            <a:prstGeom prst="rect">
              <a:avLst/>
            </a:prstGeom>
          </p:spPr>
        </p:pic>
        <p:pic>
          <p:nvPicPr>
            <p:cNvPr id="63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82520" y="3904013"/>
              <a:ext cx="322141" cy="322141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885637" y="3178195"/>
              <a:ext cx="609600" cy="523875"/>
            </a:xfrm>
            <a:prstGeom prst="rect">
              <a:avLst/>
            </a:prstGeom>
          </p:spPr>
        </p:pic>
        <p:pic>
          <p:nvPicPr>
            <p:cNvPr id="65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972117" y="3855463"/>
              <a:ext cx="436639" cy="43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114954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〇顧客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20</a:t>
            </a:r>
            <a:r>
              <a:rPr lang="ja-JP" altLang="en-US" dirty="0"/>
              <a:t>台前半の一人暮らしで料理スキルのない人</a:t>
            </a:r>
            <a:endParaRPr lang="en-US" altLang="ja-JP" dirty="0"/>
          </a:p>
          <a:p>
            <a:r>
              <a:rPr lang="ja-JP" altLang="en-US" dirty="0"/>
              <a:t>　アーリーアダプター：仕事が忙しく、食料を</a:t>
            </a:r>
            <a:r>
              <a:rPr lang="en-US" altLang="ja-JP" dirty="0"/>
              <a:t>Amazon</a:t>
            </a:r>
            <a:r>
              <a:rPr lang="ja-JP" altLang="en-US" dirty="0"/>
              <a:t>等で注文している人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〇独自の価値提案</a:t>
            </a:r>
            <a:endParaRPr lang="en-US" altLang="ja-JP" dirty="0"/>
          </a:p>
          <a:p>
            <a:r>
              <a:rPr lang="ja-JP" altLang="en-US" dirty="0"/>
              <a:t>　栄養バランスを考えること</a:t>
            </a:r>
            <a:r>
              <a:rPr lang="ja-JP" altLang="en-US" dirty="0" smtClean="0"/>
              <a:t>が</a:t>
            </a:r>
            <a:r>
              <a:rPr lang="ja-JP" altLang="en-US" dirty="0" smtClean="0"/>
              <a:t>苦手な</a:t>
            </a:r>
            <a:r>
              <a:rPr lang="ja-JP" altLang="en-US" dirty="0" smtClean="0"/>
              <a:t>人</a:t>
            </a:r>
            <a:r>
              <a:rPr lang="ja-JP" altLang="en-US" dirty="0"/>
              <a:t>に対し、栄養が偏らないように、日々の食料を推薦、自動発注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〇ソリューション</a:t>
            </a:r>
            <a:endParaRPr lang="en-US" altLang="ja-JP" dirty="0"/>
          </a:p>
          <a:p>
            <a:r>
              <a:rPr lang="ja-JP" altLang="en-US" dirty="0"/>
              <a:t>　・食料がなくなるタイミングで、栄養バランスを加味した商品の提案と発注ができる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－機械学習モデルでの提案</a:t>
            </a:r>
            <a:endParaRPr lang="en-US" altLang="ja-JP" dirty="0"/>
          </a:p>
          <a:p>
            <a:r>
              <a:rPr lang="ja-JP" altLang="en-US" dirty="0"/>
              <a:t>　・過去の栄養バランスが</a:t>
            </a:r>
            <a:r>
              <a:rPr lang="ja-JP" altLang="en-US" dirty="0" err="1"/>
              <a:t>見える化され</a:t>
            </a:r>
            <a:r>
              <a:rPr lang="ja-JP" altLang="en-US" dirty="0"/>
              <a:t>、栄養状況が把握できる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dirty="0"/>
              <a:t> － </a:t>
            </a:r>
            <a:r>
              <a:rPr lang="en-US" altLang="ja-JP" dirty="0" smtClean="0"/>
              <a:t>WEB</a:t>
            </a:r>
            <a:r>
              <a:rPr lang="ja-JP" altLang="en-US" dirty="0" smtClean="0"/>
              <a:t>上でのグラフの表示</a:t>
            </a:r>
            <a:endParaRPr lang="ja-JP" alt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課題とソリューション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3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9417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〇ソリューション</a:t>
            </a:r>
            <a:endParaRPr lang="en-US" altLang="ja-JP" dirty="0"/>
          </a:p>
          <a:p>
            <a:r>
              <a:rPr lang="ja-JP" altLang="en-US" dirty="0"/>
              <a:t>　・食料がなくなるタイミングで、栄養バランスを加味した商品の提案と発注ができる。</a:t>
            </a:r>
            <a:endParaRPr lang="en-US" altLang="ja-JP" dirty="0"/>
          </a:p>
          <a:p>
            <a:r>
              <a:rPr lang="ja-JP" altLang="en-US" dirty="0"/>
              <a:t>　・過去の栄養バランスが</a:t>
            </a:r>
            <a:r>
              <a:rPr lang="ja-JP" altLang="en-US" dirty="0" err="1"/>
              <a:t>見える化され</a:t>
            </a:r>
            <a:r>
              <a:rPr lang="ja-JP" altLang="en-US" dirty="0"/>
              <a:t>、栄養状況が把握できる。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ソリューションによる改善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926AFF-E492-45D9-8142-B0A0C8A47E7F}"/>
              </a:ext>
            </a:extLst>
          </p:cNvPr>
          <p:cNvSpPr txBox="1"/>
          <p:nvPr/>
        </p:nvSpPr>
        <p:spPr>
          <a:xfrm>
            <a:off x="698329" y="54644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何を食べようか？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2908418" y="543110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朝、昼、夜で</a:t>
            </a:r>
            <a:endParaRPr lang="en-US" altLang="ja-JP" dirty="0"/>
          </a:p>
          <a:p>
            <a:r>
              <a:rPr lang="ja-JP" altLang="en-US" dirty="0"/>
              <a:t>食事が偏りがち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3144A7-17AF-4428-98D4-B76F723E2D24}"/>
              </a:ext>
            </a:extLst>
          </p:cNvPr>
          <p:cNvSpPr txBox="1"/>
          <p:nvPr/>
        </p:nvSpPr>
        <p:spPr>
          <a:xfrm>
            <a:off x="7663868" y="543691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バランス良い</a:t>
            </a:r>
            <a:endParaRPr lang="en-US" altLang="ja-JP" dirty="0" smtClean="0"/>
          </a:p>
          <a:p>
            <a:r>
              <a:rPr lang="ja-JP" altLang="en-US" dirty="0" smtClean="0"/>
              <a:t>食事を提案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03476B-B84A-4382-B6DE-6B2B05FFB23B}"/>
              </a:ext>
            </a:extLst>
          </p:cNvPr>
          <p:cNvSpPr txBox="1"/>
          <p:nvPr/>
        </p:nvSpPr>
        <p:spPr>
          <a:xfrm>
            <a:off x="9928204" y="55634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健康状況改善！</a:t>
            </a:r>
            <a:r>
              <a:rPr lang="ja-JP" altLang="en-US" dirty="0"/>
              <a:t>！</a:t>
            </a:r>
            <a:endParaRPr lang="en-US" altLang="ja-JP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35482" y="3094177"/>
            <a:ext cx="2008957" cy="2102199"/>
            <a:chOff x="2536432" y="1747329"/>
            <a:chExt cx="2728504" cy="2855143"/>
          </a:xfrm>
        </p:grpSpPr>
        <p:pic>
          <p:nvPicPr>
            <p:cNvPr id="12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4893" y="2440891"/>
              <a:ext cx="593030" cy="593030"/>
            </a:xfrm>
            <a:prstGeom prst="rect">
              <a:avLst/>
            </a:prstGeom>
          </p:spPr>
        </p:pic>
        <p:pic>
          <p:nvPicPr>
            <p:cNvPr id="13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67923" y="2032615"/>
              <a:ext cx="437522" cy="437522"/>
            </a:xfrm>
            <a:prstGeom prst="rect">
              <a:avLst/>
            </a:prstGeom>
          </p:spPr>
        </p:pic>
        <p:pic>
          <p:nvPicPr>
            <p:cNvPr id="14" name="Graphic 14" descr="User">
              <a:extLst>
                <a:ext uri="{FF2B5EF4-FFF2-40B4-BE49-F238E27FC236}">
                  <a16:creationId xmlns:a16="http://schemas.microsoft.com/office/drawing/2014/main" id="{24ECC22E-0D32-4521-9423-8BF7EE7A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69045" y="3688072"/>
              <a:ext cx="914400" cy="914400"/>
            </a:xfrm>
            <a:prstGeom prst="rect">
              <a:avLst/>
            </a:prstGeom>
          </p:spPr>
        </p:pic>
        <p:pic>
          <p:nvPicPr>
            <p:cNvPr id="15" name="Graphic 22" descr="Table setting">
              <a:extLst>
                <a:ext uri="{FF2B5EF4-FFF2-40B4-BE49-F238E27FC236}">
                  <a16:creationId xmlns:a16="http://schemas.microsoft.com/office/drawing/2014/main" id="{B5328CC8-F4F3-462E-B432-B2C75A6A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66945" y="2158758"/>
              <a:ext cx="593030" cy="593030"/>
            </a:xfrm>
            <a:prstGeom prst="rect">
              <a:avLst/>
            </a:prstGeom>
          </p:spPr>
        </p:pic>
        <p:pic>
          <p:nvPicPr>
            <p:cNvPr id="16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66945" y="2862969"/>
              <a:ext cx="593030" cy="593030"/>
            </a:xfrm>
            <a:prstGeom prst="rect">
              <a:avLst/>
            </a:prstGeom>
          </p:spPr>
        </p:pic>
        <p:pic>
          <p:nvPicPr>
            <p:cNvPr id="18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32873" y="2633797"/>
              <a:ext cx="593030" cy="593030"/>
            </a:xfrm>
            <a:prstGeom prst="rect">
              <a:avLst/>
            </a:prstGeom>
          </p:spPr>
        </p:pic>
        <p:sp>
          <p:nvSpPr>
            <p:cNvPr id="19" name="Thought Bubble: Cloud 31">
              <a:extLst>
                <a:ext uri="{FF2B5EF4-FFF2-40B4-BE49-F238E27FC236}">
                  <a16:creationId xmlns:a16="http://schemas.microsoft.com/office/drawing/2014/main" id="{3DBE9FA9-AA8E-4962-8900-32293AB0599D}"/>
                </a:ext>
              </a:extLst>
            </p:cNvPr>
            <p:cNvSpPr/>
            <p:nvPr/>
          </p:nvSpPr>
          <p:spPr>
            <a:xfrm>
              <a:off x="2536432" y="1747329"/>
              <a:ext cx="2728504" cy="1954534"/>
            </a:xfrm>
            <a:prstGeom prst="cloudCallout">
              <a:avLst>
                <a:gd name="adj1" fmla="val 6800"/>
                <a:gd name="adj2" fmla="val 71118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28" descr="Scale">
            <a:extLst>
              <a:ext uri="{FF2B5EF4-FFF2-40B4-BE49-F238E27FC236}">
                <a16:creationId xmlns:a16="http://schemas.microsoft.com/office/drawing/2014/main" id="{F34FFAB7-62E1-4B23-B481-358929964E6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00310" y="4366400"/>
            <a:ext cx="565891" cy="573004"/>
          </a:xfrm>
          <a:prstGeom prst="rect">
            <a:avLst/>
          </a:prstGeom>
        </p:spPr>
      </p:pic>
      <p:pic>
        <p:nvPicPr>
          <p:cNvPr id="21" name="Graphic 30" descr="Medical">
            <a:extLst>
              <a:ext uri="{FF2B5EF4-FFF2-40B4-BE49-F238E27FC236}">
                <a16:creationId xmlns:a16="http://schemas.microsoft.com/office/drawing/2014/main" id="{DEA393A7-3EFE-4A78-89EE-906683E02A9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248722" y="4786889"/>
            <a:ext cx="514777" cy="521247"/>
          </a:xfrm>
          <a:prstGeom prst="rect">
            <a:avLst/>
          </a:prstGeom>
        </p:spPr>
      </p:pic>
      <p:pic>
        <p:nvPicPr>
          <p:cNvPr id="22" name="Graphic 34" descr="Scales of justice">
            <a:extLst>
              <a:ext uri="{FF2B5EF4-FFF2-40B4-BE49-F238E27FC236}">
                <a16:creationId xmlns:a16="http://schemas.microsoft.com/office/drawing/2014/main" id="{A1245BEF-13D9-466B-86E3-C217CAEB8E2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912773" y="3353581"/>
            <a:ext cx="770658" cy="780344"/>
          </a:xfrm>
          <a:prstGeom prst="rect">
            <a:avLst/>
          </a:prstGeom>
        </p:spPr>
      </p:pic>
      <p:pic>
        <p:nvPicPr>
          <p:cNvPr id="23" name="Graphic 4" descr="Bar chart">
            <a:extLst>
              <a:ext uri="{FF2B5EF4-FFF2-40B4-BE49-F238E27FC236}">
                <a16:creationId xmlns:a16="http://schemas.microsoft.com/office/drawing/2014/main" id="{15400033-902A-4DDF-9BE5-559730651FD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3431" y="3260988"/>
            <a:ext cx="914400" cy="914400"/>
          </a:xfrm>
          <a:prstGeom prst="rect">
            <a:avLst/>
          </a:prstGeom>
        </p:spPr>
      </p:pic>
      <p:sp>
        <p:nvSpPr>
          <p:cNvPr id="24" name="右矢印 23"/>
          <p:cNvSpPr/>
          <p:nvPr/>
        </p:nvSpPr>
        <p:spPr>
          <a:xfrm>
            <a:off x="6444423" y="3754526"/>
            <a:ext cx="897534" cy="88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Graphic 10" descr="Beer">
            <a:extLst>
              <a:ext uri="{FF2B5EF4-FFF2-40B4-BE49-F238E27FC236}">
                <a16:creationId xmlns:a16="http://schemas.microsoft.com/office/drawing/2014/main" id="{72230A52-94A0-431B-AB26-988813B939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9125" y="3456629"/>
            <a:ext cx="322141" cy="322141"/>
          </a:xfrm>
          <a:prstGeom prst="rect">
            <a:avLst/>
          </a:prstGeom>
        </p:spPr>
      </p:pic>
      <p:sp>
        <p:nvSpPr>
          <p:cNvPr id="26" name="Freeform 111"/>
          <p:cNvSpPr>
            <a:spLocks noEditPoints="1"/>
          </p:cNvSpPr>
          <p:nvPr/>
        </p:nvSpPr>
        <p:spPr bwMode="auto">
          <a:xfrm>
            <a:off x="10072819" y="4480707"/>
            <a:ext cx="694292" cy="694292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08 w 160"/>
              <a:gd name="T21" fmla="*/ 72 h 160"/>
              <a:gd name="T22" fmla="*/ 120 w 160"/>
              <a:gd name="T23" fmla="*/ 60 h 160"/>
              <a:gd name="T24" fmla="*/ 108 w 160"/>
              <a:gd name="T25" fmla="*/ 48 h 160"/>
              <a:gd name="T26" fmla="*/ 96 w 160"/>
              <a:gd name="T27" fmla="*/ 60 h 160"/>
              <a:gd name="T28" fmla="*/ 108 w 160"/>
              <a:gd name="T29" fmla="*/ 72 h 160"/>
              <a:gd name="T30" fmla="*/ 52 w 160"/>
              <a:gd name="T31" fmla="*/ 72 h 160"/>
              <a:gd name="T32" fmla="*/ 64 w 160"/>
              <a:gd name="T33" fmla="*/ 60 h 160"/>
              <a:gd name="T34" fmla="*/ 52 w 160"/>
              <a:gd name="T35" fmla="*/ 48 h 160"/>
              <a:gd name="T36" fmla="*/ 40 w 160"/>
              <a:gd name="T37" fmla="*/ 60 h 160"/>
              <a:gd name="T38" fmla="*/ 52 w 160"/>
              <a:gd name="T39" fmla="*/ 72 h 160"/>
              <a:gd name="T40" fmla="*/ 80 w 160"/>
              <a:gd name="T41" fmla="*/ 124 h 160"/>
              <a:gd name="T42" fmla="*/ 121 w 160"/>
              <a:gd name="T43" fmla="*/ 96 h 160"/>
              <a:gd name="T44" fmla="*/ 39 w 160"/>
              <a:gd name="T45" fmla="*/ 96 h 160"/>
              <a:gd name="T46" fmla="*/ 80 w 160"/>
              <a:gd name="T47" fmla="*/ 12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08" y="72"/>
                </a:moveTo>
                <a:cubicBezTo>
                  <a:pt x="115" y="72"/>
                  <a:pt x="120" y="67"/>
                  <a:pt x="120" y="60"/>
                </a:cubicBezTo>
                <a:cubicBezTo>
                  <a:pt x="120" y="53"/>
                  <a:pt x="115" y="48"/>
                  <a:pt x="108" y="48"/>
                </a:cubicBezTo>
                <a:cubicBezTo>
                  <a:pt x="101" y="48"/>
                  <a:pt x="96" y="53"/>
                  <a:pt x="96" y="60"/>
                </a:cubicBezTo>
                <a:cubicBezTo>
                  <a:pt x="96" y="67"/>
                  <a:pt x="101" y="72"/>
                  <a:pt x="108" y="72"/>
                </a:cubicBezTo>
                <a:close/>
                <a:moveTo>
                  <a:pt x="52" y="72"/>
                </a:moveTo>
                <a:cubicBezTo>
                  <a:pt x="59" y="72"/>
                  <a:pt x="64" y="67"/>
                  <a:pt x="64" y="60"/>
                </a:cubicBezTo>
                <a:cubicBezTo>
                  <a:pt x="64" y="53"/>
                  <a:pt x="59" y="48"/>
                  <a:pt x="52" y="48"/>
                </a:cubicBezTo>
                <a:cubicBezTo>
                  <a:pt x="45" y="48"/>
                  <a:pt x="40" y="53"/>
                  <a:pt x="40" y="60"/>
                </a:cubicBezTo>
                <a:cubicBezTo>
                  <a:pt x="40" y="67"/>
                  <a:pt x="45" y="72"/>
                  <a:pt x="52" y="72"/>
                </a:cubicBezTo>
                <a:close/>
                <a:moveTo>
                  <a:pt x="80" y="124"/>
                </a:moveTo>
                <a:cubicBezTo>
                  <a:pt x="99" y="124"/>
                  <a:pt x="114" y="112"/>
                  <a:pt x="121" y="96"/>
                </a:cubicBezTo>
                <a:cubicBezTo>
                  <a:pt x="39" y="96"/>
                  <a:pt x="39" y="96"/>
                  <a:pt x="39" y="96"/>
                </a:cubicBezTo>
                <a:cubicBezTo>
                  <a:pt x="46" y="112"/>
                  <a:pt x="61" y="124"/>
                  <a:pt x="80" y="1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Freeform 48"/>
          <p:cNvSpPr>
            <a:spLocks noEditPoints="1"/>
          </p:cNvSpPr>
          <p:nvPr/>
        </p:nvSpPr>
        <p:spPr bwMode="auto">
          <a:xfrm>
            <a:off x="5395041" y="3850477"/>
            <a:ext cx="666063" cy="666063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13 w 160"/>
              <a:gd name="T21" fmla="*/ 46 h 160"/>
              <a:gd name="T22" fmla="*/ 105 w 160"/>
              <a:gd name="T23" fmla="*/ 55 h 160"/>
              <a:gd name="T24" fmla="*/ 96 w 160"/>
              <a:gd name="T25" fmla="*/ 46 h 160"/>
              <a:gd name="T26" fmla="*/ 88 w 160"/>
              <a:gd name="T27" fmla="*/ 55 h 160"/>
              <a:gd name="T28" fmla="*/ 96 w 160"/>
              <a:gd name="T29" fmla="*/ 63 h 160"/>
              <a:gd name="T30" fmla="*/ 88 w 160"/>
              <a:gd name="T31" fmla="*/ 72 h 160"/>
              <a:gd name="T32" fmla="*/ 96 w 160"/>
              <a:gd name="T33" fmla="*/ 80 h 160"/>
              <a:gd name="T34" fmla="*/ 105 w 160"/>
              <a:gd name="T35" fmla="*/ 72 h 160"/>
              <a:gd name="T36" fmla="*/ 113 w 160"/>
              <a:gd name="T37" fmla="*/ 80 h 160"/>
              <a:gd name="T38" fmla="*/ 122 w 160"/>
              <a:gd name="T39" fmla="*/ 72 h 160"/>
              <a:gd name="T40" fmla="*/ 113 w 160"/>
              <a:gd name="T41" fmla="*/ 63 h 160"/>
              <a:gd name="T42" fmla="*/ 122 w 160"/>
              <a:gd name="T43" fmla="*/ 55 h 160"/>
              <a:gd name="T44" fmla="*/ 113 w 160"/>
              <a:gd name="T45" fmla="*/ 46 h 160"/>
              <a:gd name="T46" fmla="*/ 47 w 160"/>
              <a:gd name="T47" fmla="*/ 80 h 160"/>
              <a:gd name="T48" fmla="*/ 55 w 160"/>
              <a:gd name="T49" fmla="*/ 72 h 160"/>
              <a:gd name="T50" fmla="*/ 64 w 160"/>
              <a:gd name="T51" fmla="*/ 80 h 160"/>
              <a:gd name="T52" fmla="*/ 72 w 160"/>
              <a:gd name="T53" fmla="*/ 72 h 160"/>
              <a:gd name="T54" fmla="*/ 64 w 160"/>
              <a:gd name="T55" fmla="*/ 63 h 160"/>
              <a:gd name="T56" fmla="*/ 72 w 160"/>
              <a:gd name="T57" fmla="*/ 55 h 160"/>
              <a:gd name="T58" fmla="*/ 64 w 160"/>
              <a:gd name="T59" fmla="*/ 46 h 160"/>
              <a:gd name="T60" fmla="*/ 55 w 160"/>
              <a:gd name="T61" fmla="*/ 55 h 160"/>
              <a:gd name="T62" fmla="*/ 47 w 160"/>
              <a:gd name="T63" fmla="*/ 46 h 160"/>
              <a:gd name="T64" fmla="*/ 38 w 160"/>
              <a:gd name="T65" fmla="*/ 55 h 160"/>
              <a:gd name="T66" fmla="*/ 47 w 160"/>
              <a:gd name="T67" fmla="*/ 63 h 160"/>
              <a:gd name="T68" fmla="*/ 38 w 160"/>
              <a:gd name="T69" fmla="*/ 72 h 160"/>
              <a:gd name="T70" fmla="*/ 47 w 160"/>
              <a:gd name="T71" fmla="*/ 80 h 160"/>
              <a:gd name="T72" fmla="*/ 80 w 160"/>
              <a:gd name="T73" fmla="*/ 96 h 160"/>
              <a:gd name="T74" fmla="*/ 39 w 160"/>
              <a:gd name="T75" fmla="*/ 124 h 160"/>
              <a:gd name="T76" fmla="*/ 121 w 160"/>
              <a:gd name="T77" fmla="*/ 124 h 160"/>
              <a:gd name="T78" fmla="*/ 80 w 160"/>
              <a:gd name="T79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13" y="46"/>
                </a:moveTo>
                <a:cubicBezTo>
                  <a:pt x="105" y="55"/>
                  <a:pt x="105" y="55"/>
                  <a:pt x="105" y="55"/>
                </a:cubicBezTo>
                <a:cubicBezTo>
                  <a:pt x="96" y="46"/>
                  <a:pt x="96" y="46"/>
                  <a:pt x="96" y="46"/>
                </a:cubicBezTo>
                <a:cubicBezTo>
                  <a:pt x="88" y="55"/>
                  <a:pt x="88" y="55"/>
                  <a:pt x="88" y="55"/>
                </a:cubicBezTo>
                <a:cubicBezTo>
                  <a:pt x="96" y="63"/>
                  <a:pt x="96" y="63"/>
                  <a:pt x="96" y="63"/>
                </a:cubicBezTo>
                <a:cubicBezTo>
                  <a:pt x="88" y="72"/>
                  <a:pt x="88" y="72"/>
                  <a:pt x="88" y="72"/>
                </a:cubicBezTo>
                <a:cubicBezTo>
                  <a:pt x="96" y="80"/>
                  <a:pt x="96" y="80"/>
                  <a:pt x="96" y="80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22" y="72"/>
                  <a:pt x="122" y="72"/>
                  <a:pt x="122" y="72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22" y="55"/>
                  <a:pt x="122" y="55"/>
                  <a:pt x="122" y="55"/>
                </a:cubicBezTo>
                <a:lnTo>
                  <a:pt x="113" y="46"/>
                </a:lnTo>
                <a:close/>
                <a:moveTo>
                  <a:pt x="47" y="80"/>
                </a:moveTo>
                <a:cubicBezTo>
                  <a:pt x="55" y="72"/>
                  <a:pt x="55" y="72"/>
                  <a:pt x="55" y="72"/>
                </a:cubicBezTo>
                <a:cubicBezTo>
                  <a:pt x="64" y="80"/>
                  <a:pt x="64" y="80"/>
                  <a:pt x="64" y="80"/>
                </a:cubicBezTo>
                <a:cubicBezTo>
                  <a:pt x="72" y="72"/>
                  <a:pt x="72" y="72"/>
                  <a:pt x="72" y="72"/>
                </a:cubicBezTo>
                <a:cubicBezTo>
                  <a:pt x="64" y="63"/>
                  <a:pt x="64" y="63"/>
                  <a:pt x="64" y="63"/>
                </a:cubicBezTo>
                <a:cubicBezTo>
                  <a:pt x="72" y="55"/>
                  <a:pt x="72" y="55"/>
                  <a:pt x="72" y="55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55"/>
                  <a:pt x="55" y="55"/>
                  <a:pt x="55" y="55"/>
                </a:cubicBezTo>
                <a:cubicBezTo>
                  <a:pt x="47" y="46"/>
                  <a:pt x="47" y="46"/>
                  <a:pt x="47" y="46"/>
                </a:cubicBezTo>
                <a:cubicBezTo>
                  <a:pt x="38" y="55"/>
                  <a:pt x="38" y="55"/>
                  <a:pt x="38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38" y="72"/>
                  <a:pt x="38" y="72"/>
                  <a:pt x="38" y="72"/>
                </a:cubicBezTo>
                <a:lnTo>
                  <a:pt x="47" y="80"/>
                </a:lnTo>
                <a:close/>
                <a:moveTo>
                  <a:pt x="80" y="96"/>
                </a:moveTo>
                <a:cubicBezTo>
                  <a:pt x="61" y="96"/>
                  <a:pt x="46" y="108"/>
                  <a:pt x="39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14" y="108"/>
                  <a:pt x="99" y="96"/>
                  <a:pt x="80" y="9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4874812" y="54311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健康に良くない！！</a:t>
            </a:r>
            <a:endParaRPr lang="en-US" altLang="ja-JP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2885637" y="3619114"/>
            <a:ext cx="1881397" cy="1140348"/>
            <a:chOff x="2885637" y="3151754"/>
            <a:chExt cx="1881397" cy="1140348"/>
          </a:xfrm>
        </p:grpSpPr>
        <p:pic>
          <p:nvPicPr>
            <p:cNvPr id="30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34142" y="3151754"/>
              <a:ext cx="576758" cy="576758"/>
            </a:xfrm>
            <a:prstGeom prst="rect">
              <a:avLst/>
            </a:prstGeom>
          </p:spPr>
        </p:pic>
        <p:pic>
          <p:nvPicPr>
            <p:cNvPr id="31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36508" y="3155784"/>
              <a:ext cx="576758" cy="576758"/>
            </a:xfrm>
            <a:prstGeom prst="rect">
              <a:avLst/>
            </a:prstGeom>
          </p:spPr>
        </p:pic>
        <p:pic>
          <p:nvPicPr>
            <p:cNvPr id="32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591797" y="3830774"/>
              <a:ext cx="436639" cy="436639"/>
            </a:xfrm>
            <a:prstGeom prst="rect">
              <a:avLst/>
            </a:prstGeom>
          </p:spPr>
        </p:pic>
        <p:pic>
          <p:nvPicPr>
            <p:cNvPr id="33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330395" y="3830774"/>
              <a:ext cx="436639" cy="436639"/>
            </a:xfrm>
            <a:prstGeom prst="rect">
              <a:avLst/>
            </a:prstGeom>
          </p:spPr>
        </p:pic>
        <p:pic>
          <p:nvPicPr>
            <p:cNvPr id="34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82520" y="3904013"/>
              <a:ext cx="322141" cy="322141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885637" y="3178195"/>
              <a:ext cx="609600" cy="523875"/>
            </a:xfrm>
            <a:prstGeom prst="rect">
              <a:avLst/>
            </a:prstGeom>
          </p:spPr>
        </p:pic>
        <p:pic>
          <p:nvPicPr>
            <p:cNvPr id="36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972117" y="3855463"/>
              <a:ext cx="436639" cy="436639"/>
            </a:xfrm>
            <a:prstGeom prst="rect">
              <a:avLst/>
            </a:prstGeom>
          </p:spPr>
        </p:pic>
      </p:grpSp>
      <p:grpSp>
        <p:nvGrpSpPr>
          <p:cNvPr id="37" name="グループ化 36"/>
          <p:cNvGrpSpPr/>
          <p:nvPr/>
        </p:nvGrpSpPr>
        <p:grpSpPr>
          <a:xfrm>
            <a:off x="7526496" y="3632289"/>
            <a:ext cx="1881397" cy="1138867"/>
            <a:chOff x="7526496" y="3164929"/>
            <a:chExt cx="1881397" cy="1138867"/>
          </a:xfrm>
        </p:grpSpPr>
        <p:pic>
          <p:nvPicPr>
            <p:cNvPr id="38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75001" y="3164929"/>
              <a:ext cx="576758" cy="576758"/>
            </a:xfrm>
            <a:prstGeom prst="rect">
              <a:avLst/>
            </a:prstGeom>
          </p:spPr>
        </p:pic>
        <p:pic>
          <p:nvPicPr>
            <p:cNvPr id="39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77367" y="3168959"/>
              <a:ext cx="576758" cy="576758"/>
            </a:xfrm>
            <a:prstGeom prst="rect">
              <a:avLst/>
            </a:prstGeom>
          </p:spPr>
        </p:pic>
        <p:pic>
          <p:nvPicPr>
            <p:cNvPr id="40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971254" y="3843949"/>
              <a:ext cx="436639" cy="436639"/>
            </a:xfrm>
            <a:prstGeom prst="rect">
              <a:avLst/>
            </a:prstGeom>
          </p:spPr>
        </p:pic>
        <p:pic>
          <p:nvPicPr>
            <p:cNvPr id="41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23379" y="3917188"/>
              <a:ext cx="322141" cy="322141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526496" y="3191370"/>
              <a:ext cx="609600" cy="523875"/>
            </a:xfrm>
            <a:prstGeom prst="rect">
              <a:avLst/>
            </a:prstGeom>
          </p:spPr>
        </p:pic>
        <p:pic>
          <p:nvPicPr>
            <p:cNvPr id="43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12976" y="3867157"/>
              <a:ext cx="436639" cy="436639"/>
            </a:xfrm>
            <a:prstGeom prst="rect">
              <a:avLst/>
            </a:prstGeom>
          </p:spPr>
        </p:pic>
        <p:pic>
          <p:nvPicPr>
            <p:cNvPr id="44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3763" y="3867157"/>
              <a:ext cx="436639" cy="43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6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0564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食料があるか</a:t>
            </a:r>
            <a:r>
              <a:rPr lang="ja-JP" altLang="en-US" sz="1600" b="1" dirty="0"/>
              <a:t>確認</a:t>
            </a:r>
            <a:endParaRPr kumimoji="1" lang="en-US" altLang="ja-JP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過去の食事の</a:t>
            </a:r>
            <a:endParaRPr kumimoji="1" lang="en-US" altLang="ja-JP" sz="1600" b="1" dirty="0"/>
          </a:p>
          <a:p>
            <a:r>
              <a:rPr lang="ja-JP" altLang="en-US" sz="1600" b="1" dirty="0"/>
              <a:t>栄養バランス</a:t>
            </a:r>
            <a:r>
              <a:rPr kumimoji="1" lang="ja-JP" altLang="en-US" sz="1600" b="1" dirty="0"/>
              <a:t>を確認</a:t>
            </a:r>
            <a:endParaRPr kumimoji="1" lang="en-US" altLang="ja-JP" sz="1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6018" y="1005642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</a:t>
            </a:r>
            <a:r>
              <a:rPr kumimoji="1" lang="ja-JP" altLang="en-US" sz="1600" b="1" dirty="0"/>
              <a:t>調理済みの</a:t>
            </a:r>
            <a:r>
              <a:rPr kumimoji="1" lang="en-US" altLang="ja-JP" sz="1600" b="1" dirty="0"/>
              <a:t>)</a:t>
            </a:r>
          </a:p>
          <a:p>
            <a:r>
              <a:rPr kumimoji="1" lang="ja-JP" altLang="en-US" sz="1600" b="1" dirty="0"/>
              <a:t>食料を</a:t>
            </a:r>
            <a:r>
              <a:rPr lang="ja-JP" altLang="en-US" sz="1600" b="1" dirty="0"/>
              <a:t>決定する</a:t>
            </a:r>
            <a:endParaRPr kumimoji="1" lang="en-US" altLang="ja-JP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食料を発注する</a:t>
            </a:r>
            <a:endParaRPr kumimoji="1" lang="en-US" altLang="ja-JP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30520" y="10051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受け取る</a:t>
            </a:r>
            <a:endParaRPr kumimoji="1" lang="en-US" altLang="ja-JP" sz="1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調理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レンチン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する</a:t>
            </a:r>
            <a:endParaRPr kumimoji="1" lang="en-US" altLang="ja-JP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食べる</a:t>
            </a:r>
            <a:endParaRPr kumimoji="1" lang="en-US" altLang="ja-JP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0878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08780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70425" y="190878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087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087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520" y="3658997"/>
            <a:ext cx="16209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・食べたいものが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ある</a:t>
            </a:r>
            <a:r>
              <a:rPr lang="ja-JP" altLang="en-US" sz="1400" dirty="0"/>
              <a:t>か</a:t>
            </a:r>
            <a:endParaRPr lang="en-US" altLang="ja-JP" sz="1400" dirty="0"/>
          </a:p>
          <a:p>
            <a:r>
              <a:rPr kumimoji="1" lang="ja-JP" altLang="en-US" sz="1400" dirty="0"/>
              <a:t>・賞味期限</a:t>
            </a:r>
            <a:r>
              <a:rPr kumimoji="1" lang="ja-JP" altLang="en-US" sz="1400" dirty="0" smtClean="0"/>
              <a:t>確認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</a:t>
            </a:r>
            <a:r>
              <a:rPr lang="ja-JP" altLang="en-US" sz="1400" dirty="0"/>
              <a:t>友人を呼んでも</a:t>
            </a:r>
            <a:endParaRPr lang="en-US" altLang="ja-JP" sz="1400" dirty="0"/>
          </a:p>
          <a:p>
            <a:r>
              <a:rPr kumimoji="1" lang="ja-JP" altLang="en-US" sz="1400" dirty="0"/>
              <a:t>　数量があるか</a:t>
            </a:r>
            <a:endParaRPr kumimoji="1" lang="en-US" altLang="ja-JP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25532" y="3697336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・友人においしい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もの</a:t>
            </a:r>
            <a:r>
              <a:rPr lang="ja-JP" altLang="en-US" sz="1400" dirty="0"/>
              <a:t>を聞く</a:t>
            </a:r>
            <a:endParaRPr lang="en-US" altLang="ja-JP" sz="1400" dirty="0"/>
          </a:p>
          <a:p>
            <a:r>
              <a:rPr kumimoji="1" lang="ja-JP" altLang="en-US" sz="1400" dirty="0"/>
              <a:t>・有り余った食料を</a:t>
            </a:r>
            <a:endParaRPr kumimoji="1" lang="en-US" altLang="ja-JP" sz="1400" dirty="0"/>
          </a:p>
          <a:p>
            <a:r>
              <a:rPr lang="ja-JP" altLang="en-US" sz="1400" dirty="0"/>
              <a:t>　使って調理する</a:t>
            </a:r>
            <a:endParaRPr kumimoji="1" lang="en-US" altLang="ja-JP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72927" y="3658997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・好き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嫌いな食料か</a:t>
            </a:r>
            <a:endParaRPr kumimoji="1" lang="en-US" altLang="ja-JP" sz="1400" dirty="0"/>
          </a:p>
          <a:p>
            <a:r>
              <a:rPr lang="ja-JP" altLang="en-US" sz="1400" dirty="0"/>
              <a:t>　確認する</a:t>
            </a:r>
            <a:endParaRPr lang="en-US" altLang="ja-JP" sz="1400" dirty="0"/>
          </a:p>
          <a:p>
            <a:r>
              <a:rPr kumimoji="1" lang="ja-JP" altLang="en-US" sz="1400" dirty="0"/>
              <a:t>・</a:t>
            </a:r>
            <a:r>
              <a:rPr lang="ja-JP" altLang="en-US" sz="1400" dirty="0"/>
              <a:t>他の人のレビューで</a:t>
            </a:r>
            <a:endParaRPr lang="en-US" altLang="ja-JP" sz="1400" dirty="0"/>
          </a:p>
          <a:p>
            <a:r>
              <a:rPr kumimoji="1" lang="ja-JP" altLang="en-US" sz="1400" dirty="0"/>
              <a:t>　評価の高いものにする</a:t>
            </a:r>
            <a:endParaRPr kumimoji="1" lang="en-US" altLang="ja-JP" sz="1400" dirty="0"/>
          </a:p>
          <a:p>
            <a:r>
              <a:rPr lang="ja-JP" altLang="en-US" sz="1400" dirty="0"/>
              <a:t>・友人においしい</a:t>
            </a:r>
            <a:endParaRPr lang="en-US" altLang="ja-JP" sz="1400" dirty="0"/>
          </a:p>
          <a:p>
            <a:r>
              <a:rPr lang="ja-JP" altLang="en-US" sz="1400" dirty="0"/>
              <a:t>　ものを聞く</a:t>
            </a:r>
            <a:endParaRPr lang="en-US" altLang="ja-JP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885127" y="36589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・いつ届くか確認する</a:t>
            </a:r>
            <a:endParaRPr lang="en-US" altLang="ja-JP" sz="1400" dirty="0"/>
          </a:p>
          <a:p>
            <a:r>
              <a:rPr lang="ja-JP" altLang="en-US" sz="1400" dirty="0"/>
              <a:t>・お金を払う</a:t>
            </a:r>
            <a:endParaRPr lang="en-US" altLang="ja-JP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2927" y="1908780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/>
              <a:t>食料の栄養バランス</a:t>
            </a:r>
            <a:r>
              <a:rPr lang="ja-JP" altLang="en-US" sz="1400" dirty="0" smtClean="0"/>
              <a:t>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確認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</a:t>
            </a:r>
            <a:r>
              <a:rPr lang="ja-JP" altLang="en-US" sz="1400" dirty="0" smtClean="0"/>
              <a:t>を見る</a:t>
            </a:r>
            <a:endParaRPr lang="en-US" altLang="ja-JP" sz="1400" dirty="0" smtClean="0"/>
          </a:p>
          <a:p>
            <a:r>
              <a:rPr lang="ja-JP" altLang="en-US" sz="1400" dirty="0" smtClean="0"/>
              <a:t>・</a:t>
            </a:r>
            <a:r>
              <a:rPr lang="ja-JP" altLang="en-US" sz="1400" dirty="0"/>
              <a:t>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</a:t>
            </a:r>
            <a:r>
              <a:rPr lang="ja-JP" altLang="en-US" sz="1400" dirty="0" smtClean="0"/>
              <a:t>決定</a:t>
            </a:r>
            <a:endParaRPr lang="en-US" altLang="ja-JP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048334" y="2848792"/>
            <a:ext cx="1021433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MVP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702807" y="36560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Uber Eats</a:t>
            </a:r>
            <a:r>
              <a:rPr kumimoji="1" lang="ja-JP" altLang="en-US" sz="1400" dirty="0" smtClean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即日</a:t>
            </a:r>
            <a:r>
              <a:rPr kumimoji="1" lang="ja-JP" altLang="en-US" sz="1400" dirty="0" smtClean="0"/>
              <a:t>受け取る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064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プロダクトバックログ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メモ 7"/>
          <p:cNvSpPr/>
          <p:nvPr/>
        </p:nvSpPr>
        <p:spPr>
          <a:xfrm>
            <a:off x="376935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9" name="メモ 8"/>
          <p:cNvSpPr/>
          <p:nvPr/>
        </p:nvSpPr>
        <p:spPr>
          <a:xfrm>
            <a:off x="2733705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2" name="メモ 11"/>
          <p:cNvSpPr/>
          <p:nvPr/>
        </p:nvSpPr>
        <p:spPr>
          <a:xfrm>
            <a:off x="509047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13" name="メモ 12"/>
          <p:cNvSpPr/>
          <p:nvPr/>
        </p:nvSpPr>
        <p:spPr>
          <a:xfrm>
            <a:off x="744724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  <p:sp>
        <p:nvSpPr>
          <p:cNvPr id="14" name="メモ 13"/>
          <p:cNvSpPr/>
          <p:nvPr/>
        </p:nvSpPr>
        <p:spPr>
          <a:xfrm>
            <a:off x="9804017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カロリー、</a:t>
            </a:r>
            <a:r>
              <a:rPr lang="ja-JP" altLang="en-US" dirty="0" smtClean="0">
                <a:solidFill>
                  <a:schemeClr val="tx1"/>
                </a:solidFill>
              </a:rPr>
              <a:t>栄養バランスから決定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73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スプリントバックログ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メモ 2"/>
          <p:cNvSpPr/>
          <p:nvPr/>
        </p:nvSpPr>
        <p:spPr>
          <a:xfrm>
            <a:off x="376935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12" name="メモ 11"/>
          <p:cNvSpPr/>
          <p:nvPr/>
        </p:nvSpPr>
        <p:spPr>
          <a:xfrm>
            <a:off x="2733705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3" name="メモ 12"/>
          <p:cNvSpPr/>
          <p:nvPr/>
        </p:nvSpPr>
        <p:spPr>
          <a:xfrm>
            <a:off x="509047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15" name="メモ 14"/>
          <p:cNvSpPr/>
          <p:nvPr/>
        </p:nvSpPr>
        <p:spPr>
          <a:xfrm>
            <a:off x="744724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  <p:sp>
        <p:nvSpPr>
          <p:cNvPr id="8" name="メモ 7"/>
          <p:cNvSpPr/>
          <p:nvPr/>
        </p:nvSpPr>
        <p:spPr>
          <a:xfrm>
            <a:off x="37693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履歴表示機能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509047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食料推薦機能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メモ 15"/>
          <p:cNvSpPr/>
          <p:nvPr/>
        </p:nvSpPr>
        <p:spPr>
          <a:xfrm>
            <a:off x="273370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メモ 16"/>
          <p:cNvSpPr/>
          <p:nvPr/>
        </p:nvSpPr>
        <p:spPr>
          <a:xfrm>
            <a:off x="744724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発注機能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メモ 13"/>
          <p:cNvSpPr/>
          <p:nvPr/>
        </p:nvSpPr>
        <p:spPr>
          <a:xfrm>
            <a:off x="9804017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カロリー、</a:t>
            </a:r>
            <a:r>
              <a:rPr lang="ja-JP" altLang="en-US" dirty="0" smtClean="0">
                <a:solidFill>
                  <a:schemeClr val="tx1"/>
                </a:solidFill>
              </a:rPr>
              <a:t>栄養バランスから決定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9804017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食料変更機能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7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思考の吹き出し: 雲形 23">
            <a:extLst>
              <a:ext uri="{FF2B5EF4-FFF2-40B4-BE49-F238E27FC236}">
                <a16:creationId xmlns:a16="http://schemas.microsoft.com/office/drawing/2014/main" id="{DA46901A-1997-47A9-96CC-8F9B6964B726}"/>
              </a:ext>
            </a:extLst>
          </p:cNvPr>
          <p:cNvSpPr/>
          <p:nvPr/>
        </p:nvSpPr>
        <p:spPr>
          <a:xfrm>
            <a:off x="915708" y="5670029"/>
            <a:ext cx="889638" cy="755644"/>
          </a:xfrm>
          <a:prstGeom prst="cloudCallout">
            <a:avLst>
              <a:gd name="adj1" fmla="val -84887"/>
              <a:gd name="adj2" fmla="val -48618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0878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08780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/>
              <a:t>食料の栄養バランス</a:t>
            </a:r>
            <a:r>
              <a:rPr lang="ja-JP" altLang="en-US" sz="1400" dirty="0" smtClean="0"/>
              <a:t>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確認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見</a:t>
            </a:r>
            <a:r>
              <a:rPr lang="ja-JP" altLang="en-US" sz="1400" dirty="0" smtClean="0"/>
              <a:t>る</a:t>
            </a:r>
            <a:endParaRPr lang="en-US" altLang="ja-JP" sz="1400" dirty="0" smtClean="0"/>
          </a:p>
          <a:p>
            <a:r>
              <a:rPr lang="ja-JP" altLang="en-US" sz="1400" dirty="0"/>
              <a:t>・カロリー、栄養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</a:t>
            </a:r>
            <a:r>
              <a:rPr lang="ja-JP" altLang="en-US" sz="1400" dirty="0" smtClean="0"/>
              <a:t>決定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08780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087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087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048334" y="2848792"/>
            <a:ext cx="1021433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45997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64163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25759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88586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081498" y="41188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373568" y="3596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Freeform 1118">
            <a:extLst>
              <a:ext uri="{FF2B5EF4-FFF2-40B4-BE49-F238E27FC236}">
                <a16:creationId xmlns:a16="http://schemas.microsoft.com/office/drawing/2014/main" id="{18F6AF17-485D-4E7A-BC83-91861EE3B6EF}"/>
              </a:ext>
            </a:extLst>
          </p:cNvPr>
          <p:cNvSpPr>
            <a:spLocks noEditPoints="1"/>
          </p:cNvSpPr>
          <p:nvPr/>
        </p:nvSpPr>
        <p:spPr bwMode="auto">
          <a:xfrm>
            <a:off x="4704611" y="3932705"/>
            <a:ext cx="2467354" cy="1805255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9" name="Freeform 2877">
            <a:extLst>
              <a:ext uri="{FF2B5EF4-FFF2-40B4-BE49-F238E27FC236}">
                <a16:creationId xmlns:a16="http://schemas.microsoft.com/office/drawing/2014/main" id="{0BDDFB1B-195C-48F3-9F38-15B8412064AC}"/>
              </a:ext>
            </a:extLst>
          </p:cNvPr>
          <p:cNvSpPr>
            <a:spLocks noEditPoints="1"/>
          </p:cNvSpPr>
          <p:nvPr/>
        </p:nvSpPr>
        <p:spPr bwMode="auto">
          <a:xfrm>
            <a:off x="5362121" y="4239611"/>
            <a:ext cx="631083" cy="631083"/>
          </a:xfrm>
          <a:custGeom>
            <a:avLst/>
            <a:gdLst>
              <a:gd name="T0" fmla="*/ 128 w 144"/>
              <a:gd name="T1" fmla="*/ 0 h 144"/>
              <a:gd name="T2" fmla="*/ 16 w 144"/>
              <a:gd name="T3" fmla="*/ 0 h 144"/>
              <a:gd name="T4" fmla="*/ 0 w 144"/>
              <a:gd name="T5" fmla="*/ 16 h 144"/>
              <a:gd name="T6" fmla="*/ 0 w 144"/>
              <a:gd name="T7" fmla="*/ 128 h 144"/>
              <a:gd name="T8" fmla="*/ 16 w 144"/>
              <a:gd name="T9" fmla="*/ 144 h 144"/>
              <a:gd name="T10" fmla="*/ 128 w 144"/>
              <a:gd name="T11" fmla="*/ 144 h 144"/>
              <a:gd name="T12" fmla="*/ 144 w 144"/>
              <a:gd name="T13" fmla="*/ 128 h 144"/>
              <a:gd name="T14" fmla="*/ 144 w 144"/>
              <a:gd name="T15" fmla="*/ 16 h 144"/>
              <a:gd name="T16" fmla="*/ 128 w 144"/>
              <a:gd name="T17" fmla="*/ 0 h 144"/>
              <a:gd name="T18" fmla="*/ 48 w 144"/>
              <a:gd name="T19" fmla="*/ 112 h 144"/>
              <a:gd name="T20" fmla="*/ 32 w 144"/>
              <a:gd name="T21" fmla="*/ 112 h 144"/>
              <a:gd name="T22" fmla="*/ 32 w 144"/>
              <a:gd name="T23" fmla="*/ 56 h 144"/>
              <a:gd name="T24" fmla="*/ 48 w 144"/>
              <a:gd name="T25" fmla="*/ 56 h 144"/>
              <a:gd name="T26" fmla="*/ 48 w 144"/>
              <a:gd name="T27" fmla="*/ 112 h 144"/>
              <a:gd name="T28" fmla="*/ 80 w 144"/>
              <a:gd name="T29" fmla="*/ 112 h 144"/>
              <a:gd name="T30" fmla="*/ 64 w 144"/>
              <a:gd name="T31" fmla="*/ 112 h 144"/>
              <a:gd name="T32" fmla="*/ 64 w 144"/>
              <a:gd name="T33" fmla="*/ 32 h 144"/>
              <a:gd name="T34" fmla="*/ 80 w 144"/>
              <a:gd name="T35" fmla="*/ 32 h 144"/>
              <a:gd name="T36" fmla="*/ 80 w 144"/>
              <a:gd name="T37" fmla="*/ 112 h 144"/>
              <a:gd name="T38" fmla="*/ 112 w 144"/>
              <a:gd name="T39" fmla="*/ 112 h 144"/>
              <a:gd name="T40" fmla="*/ 96 w 144"/>
              <a:gd name="T41" fmla="*/ 112 h 144"/>
              <a:gd name="T42" fmla="*/ 96 w 144"/>
              <a:gd name="T43" fmla="*/ 80 h 144"/>
              <a:gd name="T44" fmla="*/ 112 w 144"/>
              <a:gd name="T45" fmla="*/ 80 h 144"/>
              <a:gd name="T46" fmla="*/ 112 w 144"/>
              <a:gd name="T47" fmla="*/ 11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" h="144"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48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56"/>
                  <a:pt x="32" y="56"/>
                  <a:pt x="32" y="56"/>
                </a:cubicBezTo>
                <a:cubicBezTo>
                  <a:pt x="48" y="56"/>
                  <a:pt x="48" y="56"/>
                  <a:pt x="48" y="56"/>
                </a:cubicBezTo>
                <a:lnTo>
                  <a:pt x="48" y="112"/>
                </a:lnTo>
                <a:close/>
                <a:moveTo>
                  <a:pt x="80" y="112"/>
                </a:moveTo>
                <a:cubicBezTo>
                  <a:pt x="64" y="112"/>
                  <a:pt x="64" y="112"/>
                  <a:pt x="64" y="112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112"/>
                </a:lnTo>
                <a:close/>
                <a:moveTo>
                  <a:pt x="112" y="112"/>
                </a:moveTo>
                <a:cubicBezTo>
                  <a:pt x="96" y="112"/>
                  <a:pt x="96" y="112"/>
                  <a:pt x="96" y="112"/>
                </a:cubicBezTo>
                <a:cubicBezTo>
                  <a:pt x="96" y="80"/>
                  <a:pt x="96" y="80"/>
                  <a:pt x="96" y="80"/>
                </a:cubicBezTo>
                <a:cubicBezTo>
                  <a:pt x="112" y="80"/>
                  <a:pt x="112" y="80"/>
                  <a:pt x="112" y="80"/>
                </a:cubicBezTo>
                <a:lnTo>
                  <a:pt x="112" y="11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2" name="Freeform 1118">
            <a:extLst>
              <a:ext uri="{FF2B5EF4-FFF2-40B4-BE49-F238E27FC236}">
                <a16:creationId xmlns:a16="http://schemas.microsoft.com/office/drawing/2014/main" id="{3DAC2135-AD65-458B-9261-F7A1165A2D69}"/>
              </a:ext>
            </a:extLst>
          </p:cNvPr>
          <p:cNvSpPr>
            <a:spLocks noEditPoints="1"/>
          </p:cNvSpPr>
          <p:nvPr/>
        </p:nvSpPr>
        <p:spPr bwMode="auto">
          <a:xfrm>
            <a:off x="1806242" y="3910897"/>
            <a:ext cx="2467354" cy="1805255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3" name="Freeform 2877">
            <a:extLst>
              <a:ext uri="{FF2B5EF4-FFF2-40B4-BE49-F238E27FC236}">
                <a16:creationId xmlns:a16="http://schemas.microsoft.com/office/drawing/2014/main" id="{7298B465-607F-4299-B09A-A0EE5D91D81C}"/>
              </a:ext>
            </a:extLst>
          </p:cNvPr>
          <p:cNvSpPr>
            <a:spLocks noEditPoints="1"/>
          </p:cNvSpPr>
          <p:nvPr/>
        </p:nvSpPr>
        <p:spPr bwMode="auto">
          <a:xfrm>
            <a:off x="2699368" y="4590233"/>
            <a:ext cx="631083" cy="631083"/>
          </a:xfrm>
          <a:custGeom>
            <a:avLst/>
            <a:gdLst>
              <a:gd name="T0" fmla="*/ 128 w 144"/>
              <a:gd name="T1" fmla="*/ 0 h 144"/>
              <a:gd name="T2" fmla="*/ 16 w 144"/>
              <a:gd name="T3" fmla="*/ 0 h 144"/>
              <a:gd name="T4" fmla="*/ 0 w 144"/>
              <a:gd name="T5" fmla="*/ 16 h 144"/>
              <a:gd name="T6" fmla="*/ 0 w 144"/>
              <a:gd name="T7" fmla="*/ 128 h 144"/>
              <a:gd name="T8" fmla="*/ 16 w 144"/>
              <a:gd name="T9" fmla="*/ 144 h 144"/>
              <a:gd name="T10" fmla="*/ 128 w 144"/>
              <a:gd name="T11" fmla="*/ 144 h 144"/>
              <a:gd name="T12" fmla="*/ 144 w 144"/>
              <a:gd name="T13" fmla="*/ 128 h 144"/>
              <a:gd name="T14" fmla="*/ 144 w 144"/>
              <a:gd name="T15" fmla="*/ 16 h 144"/>
              <a:gd name="T16" fmla="*/ 128 w 144"/>
              <a:gd name="T17" fmla="*/ 0 h 144"/>
              <a:gd name="T18" fmla="*/ 48 w 144"/>
              <a:gd name="T19" fmla="*/ 112 h 144"/>
              <a:gd name="T20" fmla="*/ 32 w 144"/>
              <a:gd name="T21" fmla="*/ 112 h 144"/>
              <a:gd name="T22" fmla="*/ 32 w 144"/>
              <a:gd name="T23" fmla="*/ 56 h 144"/>
              <a:gd name="T24" fmla="*/ 48 w 144"/>
              <a:gd name="T25" fmla="*/ 56 h 144"/>
              <a:gd name="T26" fmla="*/ 48 w 144"/>
              <a:gd name="T27" fmla="*/ 112 h 144"/>
              <a:gd name="T28" fmla="*/ 80 w 144"/>
              <a:gd name="T29" fmla="*/ 112 h 144"/>
              <a:gd name="T30" fmla="*/ 64 w 144"/>
              <a:gd name="T31" fmla="*/ 112 h 144"/>
              <a:gd name="T32" fmla="*/ 64 w 144"/>
              <a:gd name="T33" fmla="*/ 32 h 144"/>
              <a:gd name="T34" fmla="*/ 80 w 144"/>
              <a:gd name="T35" fmla="*/ 32 h 144"/>
              <a:gd name="T36" fmla="*/ 80 w 144"/>
              <a:gd name="T37" fmla="*/ 112 h 144"/>
              <a:gd name="T38" fmla="*/ 112 w 144"/>
              <a:gd name="T39" fmla="*/ 112 h 144"/>
              <a:gd name="T40" fmla="*/ 96 w 144"/>
              <a:gd name="T41" fmla="*/ 112 h 144"/>
              <a:gd name="T42" fmla="*/ 96 w 144"/>
              <a:gd name="T43" fmla="*/ 80 h 144"/>
              <a:gd name="T44" fmla="*/ 112 w 144"/>
              <a:gd name="T45" fmla="*/ 80 h 144"/>
              <a:gd name="T46" fmla="*/ 112 w 144"/>
              <a:gd name="T47" fmla="*/ 11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" h="144"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48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56"/>
                  <a:pt x="32" y="56"/>
                  <a:pt x="32" y="56"/>
                </a:cubicBezTo>
                <a:cubicBezTo>
                  <a:pt x="48" y="56"/>
                  <a:pt x="48" y="56"/>
                  <a:pt x="48" y="56"/>
                </a:cubicBezTo>
                <a:lnTo>
                  <a:pt x="48" y="112"/>
                </a:lnTo>
                <a:close/>
                <a:moveTo>
                  <a:pt x="80" y="112"/>
                </a:moveTo>
                <a:cubicBezTo>
                  <a:pt x="64" y="112"/>
                  <a:pt x="64" y="112"/>
                  <a:pt x="64" y="112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112"/>
                </a:lnTo>
                <a:close/>
                <a:moveTo>
                  <a:pt x="112" y="112"/>
                </a:moveTo>
                <a:cubicBezTo>
                  <a:pt x="96" y="112"/>
                  <a:pt x="96" y="112"/>
                  <a:pt x="96" y="112"/>
                </a:cubicBezTo>
                <a:cubicBezTo>
                  <a:pt x="96" y="80"/>
                  <a:pt x="96" y="80"/>
                  <a:pt x="96" y="80"/>
                </a:cubicBezTo>
                <a:cubicBezTo>
                  <a:pt x="112" y="80"/>
                  <a:pt x="112" y="80"/>
                  <a:pt x="112" y="80"/>
                </a:cubicBezTo>
                <a:lnTo>
                  <a:pt x="112" y="11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4DB6536-DC89-43F8-BD01-309A4CFA028B}"/>
              </a:ext>
            </a:extLst>
          </p:cNvPr>
          <p:cNvSpPr txBox="1"/>
          <p:nvPr/>
        </p:nvSpPr>
        <p:spPr>
          <a:xfrm>
            <a:off x="2212696" y="408497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last week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5EB172-68DD-4869-ACBC-DCA652A7DDAA}"/>
              </a:ext>
            </a:extLst>
          </p:cNvPr>
          <p:cNvSpPr/>
          <p:nvPr/>
        </p:nvSpPr>
        <p:spPr>
          <a:xfrm>
            <a:off x="2589269" y="5192794"/>
            <a:ext cx="912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Nutrition</a:t>
            </a:r>
            <a:endParaRPr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AA4B555-5722-4BFF-9DC0-9D761D498A5B}"/>
              </a:ext>
            </a:extLst>
          </p:cNvPr>
          <p:cNvSpPr/>
          <p:nvPr/>
        </p:nvSpPr>
        <p:spPr>
          <a:xfrm>
            <a:off x="5182275" y="4657734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Nutrition</a:t>
            </a:r>
            <a:endParaRPr lang="ja-JP" altLang="en-US" dirty="0"/>
          </a:p>
        </p:txBody>
      </p:sp>
      <p:sp>
        <p:nvSpPr>
          <p:cNvPr id="57" name="Freeform 149">
            <a:extLst>
              <a:ext uri="{FF2B5EF4-FFF2-40B4-BE49-F238E27FC236}">
                <a16:creationId xmlns:a16="http://schemas.microsoft.com/office/drawing/2014/main" id="{8B304E9B-5325-4474-A939-BE96FE0C8A32}"/>
              </a:ext>
            </a:extLst>
          </p:cNvPr>
          <p:cNvSpPr>
            <a:spLocks noEditPoints="1"/>
          </p:cNvSpPr>
          <p:nvPr/>
        </p:nvSpPr>
        <p:spPr bwMode="auto">
          <a:xfrm>
            <a:off x="135597" y="3849000"/>
            <a:ext cx="1215154" cy="1508790"/>
          </a:xfrm>
          <a:custGeom>
            <a:avLst/>
            <a:gdLst>
              <a:gd name="T0" fmla="*/ 112 w 128"/>
              <a:gd name="T1" fmla="*/ 0 h 160"/>
              <a:gd name="T2" fmla="*/ 16 w 128"/>
              <a:gd name="T3" fmla="*/ 0 h 160"/>
              <a:gd name="T4" fmla="*/ 0 w 128"/>
              <a:gd name="T5" fmla="*/ 16 h 160"/>
              <a:gd name="T6" fmla="*/ 0 w 128"/>
              <a:gd name="T7" fmla="*/ 144 h 160"/>
              <a:gd name="T8" fmla="*/ 16 w 128"/>
              <a:gd name="T9" fmla="*/ 160 h 160"/>
              <a:gd name="T10" fmla="*/ 112 w 128"/>
              <a:gd name="T11" fmla="*/ 160 h 160"/>
              <a:gd name="T12" fmla="*/ 128 w 128"/>
              <a:gd name="T13" fmla="*/ 144 h 160"/>
              <a:gd name="T14" fmla="*/ 128 w 128"/>
              <a:gd name="T15" fmla="*/ 16 h 160"/>
              <a:gd name="T16" fmla="*/ 112 w 128"/>
              <a:gd name="T17" fmla="*/ 0 h 160"/>
              <a:gd name="T18" fmla="*/ 112 w 128"/>
              <a:gd name="T19" fmla="*/ 144 h 160"/>
              <a:gd name="T20" fmla="*/ 16 w 128"/>
              <a:gd name="T21" fmla="*/ 144 h 160"/>
              <a:gd name="T22" fmla="*/ 16 w 128"/>
              <a:gd name="T23" fmla="*/ 72 h 160"/>
              <a:gd name="T24" fmla="*/ 112 w 128"/>
              <a:gd name="T25" fmla="*/ 72 h 160"/>
              <a:gd name="T26" fmla="*/ 112 w 128"/>
              <a:gd name="T27" fmla="*/ 144 h 160"/>
              <a:gd name="T28" fmla="*/ 112 w 128"/>
              <a:gd name="T29" fmla="*/ 56 h 160"/>
              <a:gd name="T30" fmla="*/ 16 w 128"/>
              <a:gd name="T31" fmla="*/ 56 h 160"/>
              <a:gd name="T32" fmla="*/ 16 w 128"/>
              <a:gd name="T33" fmla="*/ 16 h 160"/>
              <a:gd name="T34" fmla="*/ 112 w 128"/>
              <a:gd name="T35" fmla="*/ 16 h 160"/>
              <a:gd name="T36" fmla="*/ 112 w 128"/>
              <a:gd name="T37" fmla="*/ 56 h 160"/>
              <a:gd name="T38" fmla="*/ 32 w 128"/>
              <a:gd name="T39" fmla="*/ 24 h 160"/>
              <a:gd name="T40" fmla="*/ 48 w 128"/>
              <a:gd name="T41" fmla="*/ 24 h 160"/>
              <a:gd name="T42" fmla="*/ 48 w 128"/>
              <a:gd name="T43" fmla="*/ 48 h 160"/>
              <a:gd name="T44" fmla="*/ 32 w 128"/>
              <a:gd name="T45" fmla="*/ 48 h 160"/>
              <a:gd name="T46" fmla="*/ 32 w 128"/>
              <a:gd name="T47" fmla="*/ 24 h 160"/>
              <a:gd name="T48" fmla="*/ 32 w 128"/>
              <a:gd name="T49" fmla="*/ 80 h 160"/>
              <a:gd name="T50" fmla="*/ 48 w 128"/>
              <a:gd name="T51" fmla="*/ 80 h 160"/>
              <a:gd name="T52" fmla="*/ 48 w 128"/>
              <a:gd name="T53" fmla="*/ 120 h 160"/>
              <a:gd name="T54" fmla="*/ 32 w 128"/>
              <a:gd name="T55" fmla="*/ 120 h 160"/>
              <a:gd name="T56" fmla="*/ 32 w 128"/>
              <a:gd name="T57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" h="160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21" y="160"/>
                  <a:pt x="128" y="153"/>
                  <a:pt x="128" y="14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112" y="144"/>
                </a:moveTo>
                <a:cubicBezTo>
                  <a:pt x="16" y="144"/>
                  <a:pt x="16" y="144"/>
                  <a:pt x="16" y="144"/>
                </a:cubicBezTo>
                <a:cubicBezTo>
                  <a:pt x="16" y="72"/>
                  <a:pt x="16" y="72"/>
                  <a:pt x="16" y="72"/>
                </a:cubicBezTo>
                <a:cubicBezTo>
                  <a:pt x="112" y="72"/>
                  <a:pt x="112" y="72"/>
                  <a:pt x="112" y="72"/>
                </a:cubicBezTo>
                <a:lnTo>
                  <a:pt x="112" y="144"/>
                </a:lnTo>
                <a:close/>
                <a:moveTo>
                  <a:pt x="112" y="56"/>
                </a:moveTo>
                <a:cubicBezTo>
                  <a:pt x="16" y="56"/>
                  <a:pt x="16" y="56"/>
                  <a:pt x="16" y="56"/>
                </a:cubicBezTo>
                <a:cubicBezTo>
                  <a:pt x="16" y="16"/>
                  <a:pt x="16" y="16"/>
                  <a:pt x="16" y="16"/>
                </a:cubicBezTo>
                <a:cubicBezTo>
                  <a:pt x="112" y="16"/>
                  <a:pt x="112" y="16"/>
                  <a:pt x="112" y="16"/>
                </a:cubicBezTo>
                <a:lnTo>
                  <a:pt x="112" y="56"/>
                </a:lnTo>
                <a:close/>
                <a:moveTo>
                  <a:pt x="32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24"/>
                </a:lnTo>
                <a:close/>
                <a:moveTo>
                  <a:pt x="32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8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770244E-4D62-4697-BD06-EC5356F0D965}"/>
              </a:ext>
            </a:extLst>
          </p:cNvPr>
          <p:cNvSpPr/>
          <p:nvPr/>
        </p:nvSpPr>
        <p:spPr>
          <a:xfrm>
            <a:off x="5199953" y="5015040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7/14 Course A</a:t>
            </a:r>
            <a:endParaRPr lang="ja-JP" altLang="en-US" sz="14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8FE0FC-995C-426C-8F66-046300BDF41A}"/>
              </a:ext>
            </a:extLst>
          </p:cNvPr>
          <p:cNvSpPr/>
          <p:nvPr/>
        </p:nvSpPr>
        <p:spPr>
          <a:xfrm>
            <a:off x="5199953" y="5201917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7/15 Course B</a:t>
            </a:r>
            <a:endParaRPr lang="ja-JP" altLang="en-US" sz="1400" dirty="0"/>
          </a:p>
        </p:txBody>
      </p:sp>
      <p:sp>
        <p:nvSpPr>
          <p:cNvPr id="61" name="Freeform 2448">
            <a:extLst>
              <a:ext uri="{FF2B5EF4-FFF2-40B4-BE49-F238E27FC236}">
                <a16:creationId xmlns:a16="http://schemas.microsoft.com/office/drawing/2014/main" id="{A62B3683-4849-4F23-B51D-CAA618C8F14C}"/>
              </a:ext>
            </a:extLst>
          </p:cNvPr>
          <p:cNvSpPr>
            <a:spLocks noEditPoints="1"/>
          </p:cNvSpPr>
          <p:nvPr/>
        </p:nvSpPr>
        <p:spPr bwMode="auto">
          <a:xfrm>
            <a:off x="8346552" y="4074378"/>
            <a:ext cx="379627" cy="380429"/>
          </a:xfrm>
          <a:custGeom>
            <a:avLst/>
            <a:gdLst>
              <a:gd name="T0" fmla="*/ 48 w 160"/>
              <a:gd name="T1" fmla="*/ 128 h 160"/>
              <a:gd name="T2" fmla="*/ 32 w 160"/>
              <a:gd name="T3" fmla="*/ 144 h 160"/>
              <a:gd name="T4" fmla="*/ 48 w 160"/>
              <a:gd name="T5" fmla="*/ 160 h 160"/>
              <a:gd name="T6" fmla="*/ 64 w 160"/>
              <a:gd name="T7" fmla="*/ 144 h 160"/>
              <a:gd name="T8" fmla="*/ 48 w 160"/>
              <a:gd name="T9" fmla="*/ 128 h 160"/>
              <a:gd name="T10" fmla="*/ 0 w 160"/>
              <a:gd name="T11" fmla="*/ 0 h 160"/>
              <a:gd name="T12" fmla="*/ 0 w 160"/>
              <a:gd name="T13" fmla="*/ 16 h 160"/>
              <a:gd name="T14" fmla="*/ 16 w 160"/>
              <a:gd name="T15" fmla="*/ 16 h 160"/>
              <a:gd name="T16" fmla="*/ 45 w 160"/>
              <a:gd name="T17" fmla="*/ 77 h 160"/>
              <a:gd name="T18" fmla="*/ 34 w 160"/>
              <a:gd name="T19" fmla="*/ 96 h 160"/>
              <a:gd name="T20" fmla="*/ 32 w 160"/>
              <a:gd name="T21" fmla="*/ 104 h 160"/>
              <a:gd name="T22" fmla="*/ 48 w 160"/>
              <a:gd name="T23" fmla="*/ 120 h 160"/>
              <a:gd name="T24" fmla="*/ 144 w 160"/>
              <a:gd name="T25" fmla="*/ 120 h 160"/>
              <a:gd name="T26" fmla="*/ 144 w 160"/>
              <a:gd name="T27" fmla="*/ 104 h 160"/>
              <a:gd name="T28" fmla="*/ 51 w 160"/>
              <a:gd name="T29" fmla="*/ 104 h 160"/>
              <a:gd name="T30" fmla="*/ 49 w 160"/>
              <a:gd name="T31" fmla="*/ 102 h 160"/>
              <a:gd name="T32" fmla="*/ 50 w 160"/>
              <a:gd name="T33" fmla="*/ 101 h 160"/>
              <a:gd name="T34" fmla="*/ 57 w 160"/>
              <a:gd name="T35" fmla="*/ 88 h 160"/>
              <a:gd name="T36" fmla="*/ 116 w 160"/>
              <a:gd name="T37" fmla="*/ 88 h 160"/>
              <a:gd name="T38" fmla="*/ 130 w 160"/>
              <a:gd name="T39" fmla="*/ 80 h 160"/>
              <a:gd name="T40" fmla="*/ 159 w 160"/>
              <a:gd name="T41" fmla="*/ 28 h 160"/>
              <a:gd name="T42" fmla="*/ 160 w 160"/>
              <a:gd name="T43" fmla="*/ 24 h 160"/>
              <a:gd name="T44" fmla="*/ 152 w 160"/>
              <a:gd name="T45" fmla="*/ 16 h 160"/>
              <a:gd name="T46" fmla="*/ 34 w 160"/>
              <a:gd name="T47" fmla="*/ 16 h 160"/>
              <a:gd name="T48" fmla="*/ 26 w 160"/>
              <a:gd name="T49" fmla="*/ 0 h 160"/>
              <a:gd name="T50" fmla="*/ 0 w 160"/>
              <a:gd name="T51" fmla="*/ 0 h 160"/>
              <a:gd name="T52" fmla="*/ 128 w 160"/>
              <a:gd name="T53" fmla="*/ 128 h 160"/>
              <a:gd name="T54" fmla="*/ 112 w 160"/>
              <a:gd name="T55" fmla="*/ 144 h 160"/>
              <a:gd name="T56" fmla="*/ 128 w 160"/>
              <a:gd name="T57" fmla="*/ 160 h 160"/>
              <a:gd name="T58" fmla="*/ 144 w 160"/>
              <a:gd name="T59" fmla="*/ 144 h 160"/>
              <a:gd name="T60" fmla="*/ 128 w 160"/>
              <a:gd name="T61" fmla="*/ 12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0" h="160">
                <a:moveTo>
                  <a:pt x="48" y="128"/>
                </a:moveTo>
                <a:cubicBezTo>
                  <a:pt x="39" y="128"/>
                  <a:pt x="32" y="135"/>
                  <a:pt x="32" y="144"/>
                </a:cubicBezTo>
                <a:cubicBezTo>
                  <a:pt x="32" y="153"/>
                  <a:pt x="39" y="160"/>
                  <a:pt x="48" y="160"/>
                </a:cubicBezTo>
                <a:cubicBezTo>
                  <a:pt x="57" y="160"/>
                  <a:pt x="64" y="153"/>
                  <a:pt x="64" y="144"/>
                </a:cubicBezTo>
                <a:cubicBezTo>
                  <a:pt x="64" y="135"/>
                  <a:pt x="57" y="128"/>
                  <a:pt x="48" y="128"/>
                </a:cubicBezTo>
                <a:close/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45" y="77"/>
                  <a:pt x="45" y="77"/>
                  <a:pt x="45" y="77"/>
                </a:cubicBezTo>
                <a:cubicBezTo>
                  <a:pt x="34" y="96"/>
                  <a:pt x="34" y="96"/>
                  <a:pt x="34" y="96"/>
                </a:cubicBezTo>
                <a:cubicBezTo>
                  <a:pt x="33" y="99"/>
                  <a:pt x="32" y="101"/>
                  <a:pt x="32" y="104"/>
                </a:cubicBezTo>
                <a:cubicBezTo>
                  <a:pt x="32" y="113"/>
                  <a:pt x="39" y="120"/>
                  <a:pt x="48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7" y="88"/>
                  <a:pt x="57" y="88"/>
                  <a:pt x="57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22" y="88"/>
                  <a:pt x="128" y="85"/>
                  <a:pt x="130" y="80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0" y="27"/>
                  <a:pt x="160" y="25"/>
                  <a:pt x="160" y="24"/>
                </a:cubicBezTo>
                <a:cubicBezTo>
                  <a:pt x="160" y="20"/>
                  <a:pt x="156" y="16"/>
                  <a:pt x="152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26" y="0"/>
                  <a:pt x="26" y="0"/>
                  <a:pt x="26" y="0"/>
                </a:cubicBezTo>
                <a:lnTo>
                  <a:pt x="0" y="0"/>
                </a:lnTo>
                <a:close/>
                <a:moveTo>
                  <a:pt x="128" y="128"/>
                </a:moveTo>
                <a:cubicBezTo>
                  <a:pt x="119" y="128"/>
                  <a:pt x="112" y="135"/>
                  <a:pt x="112" y="144"/>
                </a:cubicBezTo>
                <a:cubicBezTo>
                  <a:pt x="112" y="153"/>
                  <a:pt x="119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135"/>
                  <a:pt x="137" y="128"/>
                  <a:pt x="128" y="12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2" name="Freeform 1118">
            <a:extLst>
              <a:ext uri="{FF2B5EF4-FFF2-40B4-BE49-F238E27FC236}">
                <a16:creationId xmlns:a16="http://schemas.microsoft.com/office/drawing/2014/main" id="{E72B1FC3-DC32-4EDD-AADD-082E36DBE3E9}"/>
              </a:ext>
            </a:extLst>
          </p:cNvPr>
          <p:cNvSpPr>
            <a:spLocks noEditPoints="1"/>
          </p:cNvSpPr>
          <p:nvPr/>
        </p:nvSpPr>
        <p:spPr bwMode="auto">
          <a:xfrm>
            <a:off x="7622932" y="3848999"/>
            <a:ext cx="2467354" cy="1805255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9033A84-9AEE-4AFD-B508-73AF3F042B46}"/>
              </a:ext>
            </a:extLst>
          </p:cNvPr>
          <p:cNvSpPr/>
          <p:nvPr/>
        </p:nvSpPr>
        <p:spPr>
          <a:xfrm>
            <a:off x="8033043" y="4564283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7/14 </a:t>
            </a:r>
            <a:r>
              <a:rPr lang="ja-JP" altLang="en-US" sz="1400" dirty="0" smtClean="0"/>
              <a:t>コース</a:t>
            </a:r>
            <a:r>
              <a:rPr lang="en-US" altLang="ja-JP" sz="1400" dirty="0" smtClean="0"/>
              <a:t>A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\600</a:t>
            </a:r>
            <a:endParaRPr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98F6D04-B210-4455-A5DD-C82815927A7B}"/>
              </a:ext>
            </a:extLst>
          </p:cNvPr>
          <p:cNvSpPr/>
          <p:nvPr/>
        </p:nvSpPr>
        <p:spPr>
          <a:xfrm>
            <a:off x="8033043" y="4751160"/>
            <a:ext cx="1733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7/15 </a:t>
            </a:r>
            <a:r>
              <a:rPr lang="ja-JP" altLang="en-US" sz="1400" dirty="0" smtClean="0"/>
              <a:t>コース</a:t>
            </a:r>
            <a:r>
              <a:rPr lang="en-US" altLang="ja-JP" sz="1400" dirty="0" smtClean="0"/>
              <a:t>B \700</a:t>
            </a:r>
            <a:endParaRPr lang="ja-JP" altLang="en-US" sz="1400" dirty="0"/>
          </a:p>
        </p:txBody>
      </p:sp>
      <p:sp>
        <p:nvSpPr>
          <p:cNvPr id="65" name="Freeform 78">
            <a:extLst>
              <a:ext uri="{FF2B5EF4-FFF2-40B4-BE49-F238E27FC236}">
                <a16:creationId xmlns:a16="http://schemas.microsoft.com/office/drawing/2014/main" id="{DCCBC388-257F-4BF8-83C4-C6EC83CD40F5}"/>
              </a:ext>
            </a:extLst>
          </p:cNvPr>
          <p:cNvSpPr>
            <a:spLocks noEditPoints="1"/>
          </p:cNvSpPr>
          <p:nvPr/>
        </p:nvSpPr>
        <p:spPr bwMode="auto">
          <a:xfrm>
            <a:off x="9293603" y="5072297"/>
            <a:ext cx="755650" cy="755650"/>
          </a:xfrm>
          <a:custGeom>
            <a:avLst/>
            <a:gdLst>
              <a:gd name="T0" fmla="*/ 64 w 128"/>
              <a:gd name="T1" fmla="*/ 64 h 128"/>
              <a:gd name="T2" fmla="*/ 96 w 128"/>
              <a:gd name="T3" fmla="*/ 32 h 128"/>
              <a:gd name="T4" fmla="*/ 64 w 128"/>
              <a:gd name="T5" fmla="*/ 0 h 128"/>
              <a:gd name="T6" fmla="*/ 32 w 128"/>
              <a:gd name="T7" fmla="*/ 32 h 128"/>
              <a:gd name="T8" fmla="*/ 64 w 128"/>
              <a:gd name="T9" fmla="*/ 64 h 128"/>
              <a:gd name="T10" fmla="*/ 64 w 128"/>
              <a:gd name="T11" fmla="*/ 80 h 128"/>
              <a:gd name="T12" fmla="*/ 0 w 128"/>
              <a:gd name="T13" fmla="*/ 112 h 128"/>
              <a:gd name="T14" fmla="*/ 0 w 128"/>
              <a:gd name="T15" fmla="*/ 128 h 128"/>
              <a:gd name="T16" fmla="*/ 128 w 128"/>
              <a:gd name="T17" fmla="*/ 128 h 128"/>
              <a:gd name="T18" fmla="*/ 128 w 128"/>
              <a:gd name="T19" fmla="*/ 112 h 128"/>
              <a:gd name="T20" fmla="*/ 64 w 128"/>
              <a:gd name="T21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28">
                <a:moveTo>
                  <a:pt x="64" y="64"/>
                </a:moveTo>
                <a:cubicBezTo>
                  <a:pt x="82" y="64"/>
                  <a:pt x="96" y="50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6" y="0"/>
                  <a:pt x="32" y="14"/>
                  <a:pt x="32" y="32"/>
                </a:cubicBezTo>
                <a:cubicBezTo>
                  <a:pt x="32" y="50"/>
                  <a:pt x="46" y="64"/>
                  <a:pt x="64" y="64"/>
                </a:cubicBezTo>
                <a:close/>
                <a:moveTo>
                  <a:pt x="64" y="80"/>
                </a:moveTo>
                <a:cubicBezTo>
                  <a:pt x="43" y="80"/>
                  <a:pt x="0" y="91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91"/>
                  <a:pt x="85" y="80"/>
                  <a:pt x="64" y="8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E04F8A0-99B8-43FB-9880-642B9AB4084D}"/>
              </a:ext>
            </a:extLst>
          </p:cNvPr>
          <p:cNvSpPr/>
          <p:nvPr/>
        </p:nvSpPr>
        <p:spPr>
          <a:xfrm rot="5400000">
            <a:off x="8674507" y="50037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…</a:t>
            </a:r>
            <a:endParaRPr lang="ja-JP" altLang="en-US" sz="1400" dirty="0"/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19787501-9B90-4EFC-90BA-9BC91B673F81}"/>
              </a:ext>
            </a:extLst>
          </p:cNvPr>
          <p:cNvSpPr>
            <a:spLocks noEditPoints="1"/>
          </p:cNvSpPr>
          <p:nvPr/>
        </p:nvSpPr>
        <p:spPr bwMode="auto">
          <a:xfrm>
            <a:off x="67117" y="5450122"/>
            <a:ext cx="755650" cy="755650"/>
          </a:xfrm>
          <a:custGeom>
            <a:avLst/>
            <a:gdLst>
              <a:gd name="T0" fmla="*/ 64 w 128"/>
              <a:gd name="T1" fmla="*/ 64 h 128"/>
              <a:gd name="T2" fmla="*/ 96 w 128"/>
              <a:gd name="T3" fmla="*/ 32 h 128"/>
              <a:gd name="T4" fmla="*/ 64 w 128"/>
              <a:gd name="T5" fmla="*/ 0 h 128"/>
              <a:gd name="T6" fmla="*/ 32 w 128"/>
              <a:gd name="T7" fmla="*/ 32 h 128"/>
              <a:gd name="T8" fmla="*/ 64 w 128"/>
              <a:gd name="T9" fmla="*/ 64 h 128"/>
              <a:gd name="T10" fmla="*/ 64 w 128"/>
              <a:gd name="T11" fmla="*/ 80 h 128"/>
              <a:gd name="T12" fmla="*/ 0 w 128"/>
              <a:gd name="T13" fmla="*/ 112 h 128"/>
              <a:gd name="T14" fmla="*/ 0 w 128"/>
              <a:gd name="T15" fmla="*/ 128 h 128"/>
              <a:gd name="T16" fmla="*/ 128 w 128"/>
              <a:gd name="T17" fmla="*/ 128 h 128"/>
              <a:gd name="T18" fmla="*/ 128 w 128"/>
              <a:gd name="T19" fmla="*/ 112 h 128"/>
              <a:gd name="T20" fmla="*/ 64 w 128"/>
              <a:gd name="T21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28">
                <a:moveTo>
                  <a:pt x="64" y="64"/>
                </a:moveTo>
                <a:cubicBezTo>
                  <a:pt x="82" y="64"/>
                  <a:pt x="96" y="50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6" y="0"/>
                  <a:pt x="32" y="14"/>
                  <a:pt x="32" y="32"/>
                </a:cubicBezTo>
                <a:cubicBezTo>
                  <a:pt x="32" y="50"/>
                  <a:pt x="46" y="64"/>
                  <a:pt x="64" y="64"/>
                </a:cubicBezTo>
                <a:close/>
                <a:moveTo>
                  <a:pt x="64" y="80"/>
                </a:moveTo>
                <a:cubicBezTo>
                  <a:pt x="43" y="80"/>
                  <a:pt x="0" y="91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91"/>
                  <a:pt x="85" y="80"/>
                  <a:pt x="64" y="8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2A12EC0-6EEC-4778-8EB7-5F820177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775" y="4023378"/>
            <a:ext cx="1414618" cy="13514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2BBDCA-CB41-4BDA-B69E-C9774557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9" y="5792376"/>
            <a:ext cx="450784" cy="429171"/>
          </a:xfrm>
          <a:prstGeom prst="rect">
            <a:avLst/>
          </a:prstGeom>
        </p:spPr>
      </p:pic>
      <p:sp>
        <p:nvSpPr>
          <p:cNvPr id="22" name="乗算記号 21">
            <a:extLst>
              <a:ext uri="{FF2B5EF4-FFF2-40B4-BE49-F238E27FC236}">
                <a16:creationId xmlns:a16="http://schemas.microsoft.com/office/drawing/2014/main" id="{71D8AFA7-B715-4649-A6E7-89F79909ABA8}"/>
              </a:ext>
            </a:extLst>
          </p:cNvPr>
          <p:cNvSpPr/>
          <p:nvPr/>
        </p:nvSpPr>
        <p:spPr>
          <a:xfrm>
            <a:off x="839787" y="5508585"/>
            <a:ext cx="889637" cy="966876"/>
          </a:xfrm>
          <a:prstGeom prst="mathMultiply">
            <a:avLst>
              <a:gd name="adj1" fmla="val 10318"/>
            </a:avLst>
          </a:prstGeom>
          <a:solidFill>
            <a:srgbClr val="FF993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664163" y="21570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64163" y="2727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670425" y="190878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DB6536-DC89-43F8-BD01-309A4CFA028B}"/>
              </a:ext>
            </a:extLst>
          </p:cNvPr>
          <p:cNvSpPr txBox="1"/>
          <p:nvPr/>
        </p:nvSpPr>
        <p:spPr>
          <a:xfrm>
            <a:off x="2457653" y="4307840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7/7</a:t>
            </a:r>
            <a:r>
              <a:rPr lang="ja-JP" altLang="en-US" sz="1400" dirty="0" smtClean="0"/>
              <a:t>～</a:t>
            </a:r>
            <a:r>
              <a:rPr lang="en-US" altLang="ja-JP" sz="1400" dirty="0" smtClean="0"/>
              <a:t>7/13</a:t>
            </a:r>
            <a:endParaRPr lang="en-US" altLang="ja-JP" sz="1400" dirty="0"/>
          </a:p>
        </p:txBody>
      </p:sp>
      <p:sp>
        <p:nvSpPr>
          <p:cNvPr id="73" name="四角形: 角を丸くする 2">
            <a:extLst>
              <a:ext uri="{FF2B5EF4-FFF2-40B4-BE49-F238E27FC236}">
                <a16:creationId xmlns:a16="http://schemas.microsoft.com/office/drawing/2014/main" id="{7AC88B54-93BE-405A-89B7-CA93BC3E107A}"/>
              </a:ext>
            </a:extLst>
          </p:cNvPr>
          <p:cNvSpPr/>
          <p:nvPr/>
        </p:nvSpPr>
        <p:spPr>
          <a:xfrm>
            <a:off x="6075173" y="4589798"/>
            <a:ext cx="596996" cy="323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変更</a:t>
            </a:r>
            <a:endParaRPr kumimoji="1" lang="ja-JP" altLang="en-US" sz="14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AC88B54-93BE-405A-89B7-CA93BC3E107A}"/>
              </a:ext>
            </a:extLst>
          </p:cNvPr>
          <p:cNvSpPr/>
          <p:nvPr/>
        </p:nvSpPr>
        <p:spPr>
          <a:xfrm>
            <a:off x="8939841" y="4123170"/>
            <a:ext cx="596996" cy="323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発注</a:t>
            </a:r>
          </a:p>
        </p:txBody>
      </p:sp>
      <p:sp>
        <p:nvSpPr>
          <p:cNvPr id="66" name="Freeform 2376">
            <a:extLst>
              <a:ext uri="{FF2B5EF4-FFF2-40B4-BE49-F238E27FC236}">
                <a16:creationId xmlns:a16="http://schemas.microsoft.com/office/drawing/2014/main" id="{BA3A7C29-130A-4EED-BAA8-7EF97C88FBF8}"/>
              </a:ext>
            </a:extLst>
          </p:cNvPr>
          <p:cNvSpPr>
            <a:spLocks noEditPoints="1"/>
          </p:cNvSpPr>
          <p:nvPr/>
        </p:nvSpPr>
        <p:spPr bwMode="auto">
          <a:xfrm>
            <a:off x="9224668" y="4215229"/>
            <a:ext cx="450262" cy="624642"/>
          </a:xfrm>
          <a:custGeom>
            <a:avLst/>
            <a:gdLst>
              <a:gd name="T0" fmla="*/ 34 w 120"/>
              <a:gd name="T1" fmla="*/ 66 h 168"/>
              <a:gd name="T2" fmla="*/ 34 w 120"/>
              <a:gd name="T3" fmla="*/ 36 h 168"/>
              <a:gd name="T4" fmla="*/ 54 w 120"/>
              <a:gd name="T5" fmla="*/ 16 h 168"/>
              <a:gd name="T6" fmla="*/ 74 w 120"/>
              <a:gd name="T7" fmla="*/ 36 h 168"/>
              <a:gd name="T8" fmla="*/ 74 w 120"/>
              <a:gd name="T9" fmla="*/ 66 h 168"/>
              <a:gd name="T10" fmla="*/ 90 w 120"/>
              <a:gd name="T11" fmla="*/ 36 h 168"/>
              <a:gd name="T12" fmla="*/ 54 w 120"/>
              <a:gd name="T13" fmla="*/ 0 h 168"/>
              <a:gd name="T14" fmla="*/ 18 w 120"/>
              <a:gd name="T15" fmla="*/ 36 h 168"/>
              <a:gd name="T16" fmla="*/ 34 w 120"/>
              <a:gd name="T17" fmla="*/ 66 h 168"/>
              <a:gd name="T18" fmla="*/ 113 w 120"/>
              <a:gd name="T19" fmla="*/ 103 h 168"/>
              <a:gd name="T20" fmla="*/ 76 w 120"/>
              <a:gd name="T21" fmla="*/ 85 h 168"/>
              <a:gd name="T22" fmla="*/ 72 w 120"/>
              <a:gd name="T23" fmla="*/ 84 h 168"/>
              <a:gd name="T24" fmla="*/ 66 w 120"/>
              <a:gd name="T25" fmla="*/ 84 h 168"/>
              <a:gd name="T26" fmla="*/ 66 w 120"/>
              <a:gd name="T27" fmla="*/ 36 h 168"/>
              <a:gd name="T28" fmla="*/ 54 w 120"/>
              <a:gd name="T29" fmla="*/ 24 h 168"/>
              <a:gd name="T30" fmla="*/ 42 w 120"/>
              <a:gd name="T31" fmla="*/ 36 h 168"/>
              <a:gd name="T32" fmla="*/ 42 w 120"/>
              <a:gd name="T33" fmla="*/ 122 h 168"/>
              <a:gd name="T34" fmla="*/ 15 w 120"/>
              <a:gd name="T35" fmla="*/ 116 h 168"/>
              <a:gd name="T36" fmla="*/ 13 w 120"/>
              <a:gd name="T37" fmla="*/ 116 h 168"/>
              <a:gd name="T38" fmla="*/ 6 w 120"/>
              <a:gd name="T39" fmla="*/ 119 h 168"/>
              <a:gd name="T40" fmla="*/ 0 w 120"/>
              <a:gd name="T41" fmla="*/ 125 h 168"/>
              <a:gd name="T42" fmla="*/ 40 w 120"/>
              <a:gd name="T43" fmla="*/ 165 h 168"/>
              <a:gd name="T44" fmla="*/ 48 w 120"/>
              <a:gd name="T45" fmla="*/ 168 h 168"/>
              <a:gd name="T46" fmla="*/ 102 w 120"/>
              <a:gd name="T47" fmla="*/ 168 h 168"/>
              <a:gd name="T48" fmla="*/ 114 w 120"/>
              <a:gd name="T49" fmla="*/ 158 h 168"/>
              <a:gd name="T50" fmla="*/ 120 w 120"/>
              <a:gd name="T51" fmla="*/ 116 h 168"/>
              <a:gd name="T52" fmla="*/ 120 w 120"/>
              <a:gd name="T53" fmla="*/ 114 h 168"/>
              <a:gd name="T54" fmla="*/ 113 w 120"/>
              <a:gd name="T55" fmla="*/ 10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0" h="168">
                <a:moveTo>
                  <a:pt x="34" y="66"/>
                </a:moveTo>
                <a:cubicBezTo>
                  <a:pt x="34" y="36"/>
                  <a:pt x="34" y="36"/>
                  <a:pt x="34" y="36"/>
                </a:cubicBezTo>
                <a:cubicBezTo>
                  <a:pt x="34" y="25"/>
                  <a:pt x="43" y="16"/>
                  <a:pt x="54" y="16"/>
                </a:cubicBezTo>
                <a:cubicBezTo>
                  <a:pt x="65" y="16"/>
                  <a:pt x="74" y="25"/>
                  <a:pt x="74" y="36"/>
                </a:cubicBezTo>
                <a:cubicBezTo>
                  <a:pt x="74" y="66"/>
                  <a:pt x="74" y="66"/>
                  <a:pt x="74" y="66"/>
                </a:cubicBezTo>
                <a:cubicBezTo>
                  <a:pt x="84" y="59"/>
                  <a:pt x="90" y="48"/>
                  <a:pt x="90" y="36"/>
                </a:cubicBezTo>
                <a:cubicBezTo>
                  <a:pt x="90" y="16"/>
                  <a:pt x="74" y="0"/>
                  <a:pt x="54" y="0"/>
                </a:cubicBezTo>
                <a:cubicBezTo>
                  <a:pt x="34" y="0"/>
                  <a:pt x="18" y="16"/>
                  <a:pt x="18" y="36"/>
                </a:cubicBezTo>
                <a:cubicBezTo>
                  <a:pt x="18" y="48"/>
                  <a:pt x="24" y="59"/>
                  <a:pt x="34" y="66"/>
                </a:cubicBezTo>
                <a:close/>
                <a:moveTo>
                  <a:pt x="113" y="103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4"/>
                  <a:pt x="74" y="84"/>
                  <a:pt x="7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66" y="36"/>
                  <a:pt x="66" y="36"/>
                  <a:pt x="66" y="36"/>
                </a:cubicBezTo>
                <a:cubicBezTo>
                  <a:pt x="66" y="29"/>
                  <a:pt x="61" y="24"/>
                  <a:pt x="54" y="24"/>
                </a:cubicBezTo>
                <a:cubicBezTo>
                  <a:pt x="47" y="24"/>
                  <a:pt x="42" y="29"/>
                  <a:pt x="42" y="36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15" y="116"/>
                  <a:pt x="15" y="116"/>
                  <a:pt x="15" y="116"/>
                </a:cubicBezTo>
                <a:cubicBezTo>
                  <a:pt x="14" y="116"/>
                  <a:pt x="13" y="116"/>
                  <a:pt x="13" y="116"/>
                </a:cubicBezTo>
                <a:cubicBezTo>
                  <a:pt x="10" y="116"/>
                  <a:pt x="8" y="117"/>
                  <a:pt x="6" y="119"/>
                </a:cubicBezTo>
                <a:cubicBezTo>
                  <a:pt x="0" y="125"/>
                  <a:pt x="0" y="125"/>
                  <a:pt x="0" y="125"/>
                </a:cubicBezTo>
                <a:cubicBezTo>
                  <a:pt x="40" y="165"/>
                  <a:pt x="40" y="165"/>
                  <a:pt x="40" y="165"/>
                </a:cubicBezTo>
                <a:cubicBezTo>
                  <a:pt x="42" y="167"/>
                  <a:pt x="45" y="168"/>
                  <a:pt x="48" y="168"/>
                </a:cubicBezTo>
                <a:cubicBezTo>
                  <a:pt x="102" y="168"/>
                  <a:pt x="102" y="168"/>
                  <a:pt x="102" y="168"/>
                </a:cubicBezTo>
                <a:cubicBezTo>
                  <a:pt x="108" y="168"/>
                  <a:pt x="113" y="164"/>
                  <a:pt x="114" y="158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0" y="115"/>
                  <a:pt x="120" y="115"/>
                  <a:pt x="120" y="114"/>
                </a:cubicBezTo>
                <a:cubicBezTo>
                  <a:pt x="120" y="109"/>
                  <a:pt x="117" y="105"/>
                  <a:pt x="113" y="10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88702" y="4254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081498" y="4798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52400" y="100564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食料があるか</a:t>
            </a:r>
            <a:r>
              <a:rPr lang="ja-JP" altLang="en-US" sz="1600" b="1" dirty="0"/>
              <a:t>確認</a:t>
            </a:r>
            <a:endParaRPr kumimoji="1" lang="en-US" altLang="ja-JP" sz="16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925533" y="1005643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過去の食事の</a:t>
            </a:r>
            <a:endParaRPr kumimoji="1" lang="en-US" altLang="ja-JP" sz="1600" b="1" dirty="0"/>
          </a:p>
          <a:p>
            <a:r>
              <a:rPr lang="ja-JP" altLang="en-US" sz="1600" b="1" dirty="0"/>
              <a:t>栄養バランス</a:t>
            </a:r>
            <a:r>
              <a:rPr kumimoji="1" lang="ja-JP" altLang="en-US" sz="1600" b="1" dirty="0"/>
              <a:t>を確認</a:t>
            </a:r>
            <a:endParaRPr kumimoji="1" lang="en-US" altLang="ja-JP" sz="16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996018" y="1005642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</a:t>
            </a:r>
            <a:r>
              <a:rPr kumimoji="1" lang="ja-JP" altLang="en-US" sz="1600" b="1" dirty="0"/>
              <a:t>調理済みの</a:t>
            </a:r>
            <a:r>
              <a:rPr kumimoji="1" lang="en-US" altLang="ja-JP" sz="1600" b="1" dirty="0"/>
              <a:t>)</a:t>
            </a:r>
          </a:p>
          <a:p>
            <a:r>
              <a:rPr kumimoji="1" lang="ja-JP" altLang="en-US" sz="1600" b="1" dirty="0"/>
              <a:t>食料を</a:t>
            </a:r>
            <a:r>
              <a:rPr lang="ja-JP" altLang="en-US" sz="1600" b="1" dirty="0"/>
              <a:t>決定する</a:t>
            </a:r>
            <a:endParaRPr kumimoji="1" lang="en-US" altLang="ja-JP" sz="1600" b="1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020828" y="10056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食料を発注する</a:t>
            </a:r>
            <a:endParaRPr kumimoji="1" lang="en-US" altLang="ja-JP" sz="1600" b="1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830520" y="10051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受け取る</a:t>
            </a:r>
            <a:endParaRPr kumimoji="1" lang="en-US" altLang="ja-JP" sz="1600" b="1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900550" y="1005174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調理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レンチン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する</a:t>
            </a:r>
            <a:endParaRPr kumimoji="1" lang="en-US" altLang="ja-JP" sz="1600" b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0894974" y="10051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食べる</a:t>
            </a:r>
            <a:endParaRPr kumimoji="1"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028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6C266-2A34-7146-AD37-282C9A0F8FCE}"/>
              </a:ext>
            </a:extLst>
          </p:cNvPr>
          <p:cNvSpPr txBox="1"/>
          <p:nvPr/>
        </p:nvSpPr>
        <p:spPr>
          <a:xfrm>
            <a:off x="1524001" y="2718487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7990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796</Words>
  <Application>Microsoft Office PowerPoint</Application>
  <PresentationFormat>ワイド画面</PresentationFormat>
  <Paragraphs>305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ヒラギノ角ゴ Pro W3</vt:lpstr>
      <vt:lpstr>みかちゃん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富田 将典</dc:creator>
  <cp:lastModifiedBy>富田 将典</cp:lastModifiedBy>
  <cp:revision>62</cp:revision>
  <dcterms:created xsi:type="dcterms:W3CDTF">2019-07-07T16:29:55Z</dcterms:created>
  <dcterms:modified xsi:type="dcterms:W3CDTF">2019-07-13T05:44:25Z</dcterms:modified>
</cp:coreProperties>
</file>