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614" r:id="rId4"/>
    <p:sldId id="610" r:id="rId5"/>
    <p:sldId id="615" r:id="rId6"/>
    <p:sldId id="611" r:id="rId7"/>
    <p:sldId id="616" r:id="rId8"/>
    <p:sldId id="606" r:id="rId9"/>
    <p:sldId id="607" r:id="rId10"/>
    <p:sldId id="617" r:id="rId11"/>
    <p:sldId id="618" r:id="rId12"/>
    <p:sldId id="612" r:id="rId13"/>
    <p:sldId id="60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263"/>
    <a:srgbClr val="9CC5FD"/>
    <a:srgbClr val="3A6695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9791" autoAdjust="0"/>
  </p:normalViewPr>
  <p:slideViewPr>
    <p:cSldViewPr snapToGrid="0">
      <p:cViewPr varScale="1">
        <p:scale>
          <a:sx n="80" d="100"/>
          <a:sy n="80" d="100"/>
        </p:scale>
        <p:origin x="562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4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3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47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7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9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5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9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7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80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18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6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xianxp@cqupt.edu.c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81397" y="3050813"/>
            <a:ext cx="8526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程序设计综合实践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3727715" y="5644928"/>
            <a:ext cx="1877390" cy="430863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先兴平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7514733" y="5639825"/>
            <a:ext cx="2159518" cy="430863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学院：安法学院</a:t>
            </a: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134610" y="5611848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535603" y="5606745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4" descr="C:\Users\Administrator\Desktop\4459740284.gif">
            <a:extLst>
              <a:ext uri="{FF2B5EF4-FFF2-40B4-BE49-F238E27FC236}">
                <a16:creationId xmlns:a16="http://schemas.microsoft.com/office/drawing/2014/main" id="{765ACE08-F658-4F26-A955-9B7B6105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0" y="-26645"/>
            <a:ext cx="1510398" cy="151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33">
            <a:extLst>
              <a:ext uri="{FF2B5EF4-FFF2-40B4-BE49-F238E27FC236}">
                <a16:creationId xmlns:a16="http://schemas.microsoft.com/office/drawing/2014/main" id="{E0098A82-38A4-44D2-A266-392F9E445929}"/>
              </a:ext>
            </a:extLst>
          </p:cNvPr>
          <p:cNvSpPr txBox="1"/>
          <p:nvPr/>
        </p:nvSpPr>
        <p:spPr>
          <a:xfrm>
            <a:off x="-1175636" y="313055"/>
            <a:ext cx="927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34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4">
            <a:extLst>
              <a:ext uri="{FF2B5EF4-FFF2-40B4-BE49-F238E27FC236}">
                <a16:creationId xmlns:a16="http://schemas.microsoft.com/office/drawing/2014/main" id="{78A5A2BB-B151-40C8-858A-DF5A6B8B3198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15456A2-38B9-4F8E-9FEF-62BB48824DF1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EA63B53-97F9-41AD-AB4D-096F7BC655CE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46956B8-DF6A-4363-9686-EC71538B0940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C:\Users\Administrator\Desktop\4459740284.gif">
            <a:extLst>
              <a:ext uri="{FF2B5EF4-FFF2-40B4-BE49-F238E27FC236}">
                <a16:creationId xmlns:a16="http://schemas.microsoft.com/office/drawing/2014/main" id="{116EE340-BC6B-420E-87EB-238D31B7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" y="-2758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34BF1938-5C5F-4FAA-8EBD-66BBFEC38784}"/>
              </a:ext>
            </a:extLst>
          </p:cNvPr>
          <p:cNvSpPr txBox="1"/>
          <p:nvPr/>
        </p:nvSpPr>
        <p:spPr>
          <a:xfrm>
            <a:off x="681123" y="171139"/>
            <a:ext cx="1973810" cy="404714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7F47AD-9758-49FD-9EDE-FB2BDF351DC1}"/>
              </a:ext>
            </a:extLst>
          </p:cNvPr>
          <p:cNvSpPr/>
          <p:nvPr/>
        </p:nvSpPr>
        <p:spPr>
          <a:xfrm>
            <a:off x="4061638" y="0"/>
            <a:ext cx="3551272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4162648" y="140361"/>
            <a:ext cx="3354558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实验实践提交项目资料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E0BDFC-2EF1-40C4-9D08-C539110D6560}"/>
              </a:ext>
            </a:extLst>
          </p:cNvPr>
          <p:cNvSpPr/>
          <p:nvPr/>
        </p:nvSpPr>
        <p:spPr>
          <a:xfrm>
            <a:off x="1631321" y="2241467"/>
            <a:ext cx="9179444" cy="190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最终整个项目实践完成后，最终需提交以下资料：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实验实践报告（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word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文档）（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40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2.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实验项目打包文件（包括数据库与实现的代码）（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3.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实验项目的视频录制（针对自己完成的系统进行系统录制，包括注册、登录、好友通信等功能录屏）（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20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4">
            <a:extLst>
              <a:ext uri="{FF2B5EF4-FFF2-40B4-BE49-F238E27FC236}">
                <a16:creationId xmlns:a16="http://schemas.microsoft.com/office/drawing/2014/main" id="{78A5A2BB-B151-40C8-858A-DF5A6B8B3198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15456A2-38B9-4F8E-9FEF-62BB48824DF1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EA63B53-97F9-41AD-AB4D-096F7BC655CE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46956B8-DF6A-4363-9686-EC71538B0940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C:\Users\Administrator\Desktop\4459740284.gif">
            <a:extLst>
              <a:ext uri="{FF2B5EF4-FFF2-40B4-BE49-F238E27FC236}">
                <a16:creationId xmlns:a16="http://schemas.microsoft.com/office/drawing/2014/main" id="{116EE340-BC6B-420E-87EB-238D31B7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" y="-2758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34BF1938-5C5F-4FAA-8EBD-66BBFEC38784}"/>
              </a:ext>
            </a:extLst>
          </p:cNvPr>
          <p:cNvSpPr txBox="1"/>
          <p:nvPr/>
        </p:nvSpPr>
        <p:spPr>
          <a:xfrm>
            <a:off x="681123" y="171139"/>
            <a:ext cx="1973810" cy="404714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7F47AD-9758-49FD-9EDE-FB2BDF351DC1}"/>
              </a:ext>
            </a:extLst>
          </p:cNvPr>
          <p:cNvSpPr/>
          <p:nvPr/>
        </p:nvSpPr>
        <p:spPr>
          <a:xfrm>
            <a:off x="4061638" y="0"/>
            <a:ext cx="3551272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4162648" y="140361"/>
            <a:ext cx="3354558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E0BDFC-2EF1-40C4-9D08-C539110D6560}"/>
              </a:ext>
            </a:extLst>
          </p:cNvPr>
          <p:cNvSpPr/>
          <p:nvPr/>
        </p:nvSpPr>
        <p:spPr>
          <a:xfrm>
            <a:off x="450221" y="1136567"/>
            <a:ext cx="4159879" cy="4035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7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70000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授课资料下载途径：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1">
              <a:lnSpc>
                <a:spcPts val="37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70000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1.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实验平台：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1">
              <a:lnSpc>
                <a:spcPts val="37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70000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系统链接：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172.22.188.120</a:t>
            </a:r>
          </a:p>
          <a:p>
            <a:pPr marL="0" lvl="1">
              <a:lnSpc>
                <a:spcPts val="37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70000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用户名：学号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1">
              <a:lnSpc>
                <a:spcPts val="37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70000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密码：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123456</a:t>
            </a:r>
          </a:p>
          <a:p>
            <a:pPr marL="0" lvl="1">
              <a:lnSpc>
                <a:spcPts val="37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70000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重置后的密码：学号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+1q2w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882161-C9C5-4D7D-9EE4-433FC3284029}"/>
              </a:ext>
            </a:extLst>
          </p:cNvPr>
          <p:cNvSpPr/>
          <p:nvPr/>
        </p:nvSpPr>
        <p:spPr>
          <a:xfrm>
            <a:off x="5193671" y="1077092"/>
            <a:ext cx="4159879" cy="1214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7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70000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授课资料下载途径：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1">
              <a:lnSpc>
                <a:spcPts val="37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70000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2. QQ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群号：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915437568</a:t>
            </a:r>
          </a:p>
        </p:txBody>
      </p:sp>
    </p:spTree>
    <p:extLst>
      <p:ext uri="{BB962C8B-B14F-4D97-AF65-F5344CB8AC3E}">
        <p14:creationId xmlns:p14="http://schemas.microsoft.com/office/powerpoint/2010/main" val="13752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4">
            <a:extLst>
              <a:ext uri="{FF2B5EF4-FFF2-40B4-BE49-F238E27FC236}">
                <a16:creationId xmlns:a16="http://schemas.microsoft.com/office/drawing/2014/main" id="{78A5A2BB-B151-40C8-858A-DF5A6B8B3198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15456A2-38B9-4F8E-9FEF-62BB48824DF1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EA63B53-97F9-41AD-AB4D-096F7BC655CE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46956B8-DF6A-4363-9686-EC71538B0940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C:\Users\Administrator\Desktop\4459740284.gif">
            <a:extLst>
              <a:ext uri="{FF2B5EF4-FFF2-40B4-BE49-F238E27FC236}">
                <a16:creationId xmlns:a16="http://schemas.microsoft.com/office/drawing/2014/main" id="{116EE340-BC6B-420E-87EB-238D31B7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" y="-2758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34BF1938-5C5F-4FAA-8EBD-66BBFEC38784}"/>
              </a:ext>
            </a:extLst>
          </p:cNvPr>
          <p:cNvSpPr txBox="1"/>
          <p:nvPr/>
        </p:nvSpPr>
        <p:spPr>
          <a:xfrm>
            <a:off x="681123" y="171139"/>
            <a:ext cx="1973810" cy="404714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7F47AD-9758-49FD-9EDE-FB2BDF351DC1}"/>
              </a:ext>
            </a:extLst>
          </p:cNvPr>
          <p:cNvSpPr/>
          <p:nvPr/>
        </p:nvSpPr>
        <p:spPr>
          <a:xfrm>
            <a:off x="4061638" y="0"/>
            <a:ext cx="3551272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4162648" y="140361"/>
            <a:ext cx="3354558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ED6D6F-D0D9-40B2-AC09-BA3A4CF3C650}"/>
              </a:ext>
            </a:extLst>
          </p:cNvPr>
          <p:cNvSpPr txBox="1">
            <a:spLocks/>
          </p:cNvSpPr>
          <p:nvPr/>
        </p:nvSpPr>
        <p:spPr>
          <a:xfrm>
            <a:off x="681123" y="1597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独立完成</a:t>
            </a:r>
            <a:r>
              <a:rPr lang="zh-CN" altLang="en-US" dirty="0"/>
              <a:t>，</a:t>
            </a:r>
            <a:r>
              <a:rPr lang="en-CN" dirty="0"/>
              <a:t>严禁抄袭</a:t>
            </a:r>
            <a:r>
              <a:rPr lang="zh-CN" altLang="en-US" dirty="0"/>
              <a:t>！</a:t>
            </a:r>
            <a:endParaRPr lang="en-CN" dirty="0"/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230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学论网-www.xuelun.me">
            <a:extLst>
              <a:ext uri="{FF2B5EF4-FFF2-40B4-BE49-F238E27FC236}">
                <a16:creationId xmlns:a16="http://schemas.microsoft.com/office/drawing/2014/main" id="{ECDCA8BF-37D7-4ECC-BD6C-C80F5F1C4D88}"/>
              </a:ext>
            </a:extLst>
          </p:cNvPr>
          <p:cNvSpPr txBox="1"/>
          <p:nvPr/>
        </p:nvSpPr>
        <p:spPr>
          <a:xfrm>
            <a:off x="3025055" y="2652194"/>
            <a:ext cx="7739524" cy="18851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lvl="1">
              <a:lnSpc>
                <a:spcPts val="37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70000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QQ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393160896</a:t>
            </a:r>
          </a:p>
          <a:p>
            <a:pPr marL="0" lvl="1">
              <a:lnSpc>
                <a:spcPts val="37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70000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邮箱：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  <a:hlinkClick r:id="rId3"/>
              </a:rPr>
              <a:t>xianxp@cqupt.edu.cn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1">
              <a:lnSpc>
                <a:spcPts val="37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70000"/>
            </a:pP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4" name="矩形 4">
            <a:extLst>
              <a:ext uri="{FF2B5EF4-FFF2-40B4-BE49-F238E27FC236}">
                <a16:creationId xmlns:a16="http://schemas.microsoft.com/office/drawing/2014/main" id="{78A5A2BB-B151-40C8-858A-DF5A6B8B3198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15456A2-38B9-4F8E-9FEF-62BB48824DF1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EA63B53-97F9-41AD-AB4D-096F7BC655CE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46956B8-DF6A-4363-9686-EC71538B0940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C:\Users\Administrator\Desktop\4459740284.gif">
            <a:extLst>
              <a:ext uri="{FF2B5EF4-FFF2-40B4-BE49-F238E27FC236}">
                <a16:creationId xmlns:a16="http://schemas.microsoft.com/office/drawing/2014/main" id="{116EE340-BC6B-420E-87EB-238D31B7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" y="-2758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34BF1938-5C5F-4FAA-8EBD-66BBFEC38784}"/>
              </a:ext>
            </a:extLst>
          </p:cNvPr>
          <p:cNvSpPr txBox="1"/>
          <p:nvPr/>
        </p:nvSpPr>
        <p:spPr>
          <a:xfrm>
            <a:off x="681123" y="171139"/>
            <a:ext cx="1973810" cy="404714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7F47AD-9758-49FD-9EDE-FB2BDF351DC1}"/>
              </a:ext>
            </a:extLst>
          </p:cNvPr>
          <p:cNvSpPr/>
          <p:nvPr/>
        </p:nvSpPr>
        <p:spPr>
          <a:xfrm>
            <a:off x="4336869" y="0"/>
            <a:ext cx="2936530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4456796" y="140361"/>
            <a:ext cx="2701652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</a:p>
        </p:txBody>
      </p:sp>
    </p:spTree>
    <p:extLst>
      <p:ext uri="{BB962C8B-B14F-4D97-AF65-F5344CB8AC3E}">
        <p14:creationId xmlns:p14="http://schemas.microsoft.com/office/powerpoint/2010/main" val="71541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rgbClr val="9C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715935" y="236462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5715935" y="359590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820835" y="236462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课程考核要求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820835" y="3595903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实验报告撰写要求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775808" y="4869730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6880708" y="4869730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本节实验课程内容</a:t>
            </a:r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64FDDF1C-C62C-41F8-AE74-BF253FE4F5BC}"/>
              </a:ext>
            </a:extLst>
          </p:cNvPr>
          <p:cNvSpPr/>
          <p:nvPr/>
        </p:nvSpPr>
        <p:spPr>
          <a:xfrm>
            <a:off x="5715935" y="1251748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3" name="圆角矩形 58">
            <a:extLst>
              <a:ext uri="{FF2B5EF4-FFF2-40B4-BE49-F238E27FC236}">
                <a16:creationId xmlns:a16="http://schemas.microsoft.com/office/drawing/2014/main" id="{4D415EE3-B810-4324-A2BB-BDA04CDEABA6}"/>
              </a:ext>
            </a:extLst>
          </p:cNvPr>
          <p:cNvSpPr/>
          <p:nvPr/>
        </p:nvSpPr>
        <p:spPr>
          <a:xfrm>
            <a:off x="6820835" y="1251748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实验项目目的和要求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C:\Users\Administrator\Desktop\4459740284.gif">
            <a:extLst>
              <a:ext uri="{FF2B5EF4-FFF2-40B4-BE49-F238E27FC236}">
                <a16:creationId xmlns:a16="http://schemas.microsoft.com/office/drawing/2014/main" id="{512F9A2A-F0CA-4BDB-92C3-5653014F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" y="-2758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7">
            <a:extLst>
              <a:ext uri="{FF2B5EF4-FFF2-40B4-BE49-F238E27FC236}">
                <a16:creationId xmlns:a16="http://schemas.microsoft.com/office/drawing/2014/main" id="{5F7756BA-915C-4D9F-A432-51707BA40ABE}"/>
              </a:ext>
            </a:extLst>
          </p:cNvPr>
          <p:cNvSpPr txBox="1"/>
          <p:nvPr/>
        </p:nvSpPr>
        <p:spPr>
          <a:xfrm>
            <a:off x="681123" y="171139"/>
            <a:ext cx="1973810" cy="404714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7F47AD-9758-49FD-9EDE-FB2BDF351DC1}"/>
              </a:ext>
            </a:extLst>
          </p:cNvPr>
          <p:cNvSpPr/>
          <p:nvPr/>
        </p:nvSpPr>
        <p:spPr>
          <a:xfrm>
            <a:off x="4336869" y="0"/>
            <a:ext cx="2638697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4524721" y="140361"/>
            <a:ext cx="2262992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实验项目目的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EB4A6E3-4BCB-4E76-8C64-AAE5726D4B8C}"/>
              </a:ext>
            </a:extLst>
          </p:cNvPr>
          <p:cNvSpPr txBox="1">
            <a:spLocks/>
          </p:cNvSpPr>
          <p:nvPr/>
        </p:nvSpPr>
        <p:spPr>
          <a:xfrm>
            <a:off x="332013" y="1123898"/>
            <a:ext cx="11527971" cy="5413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5930"/>
            <a:r>
              <a:rPr lang="zh-CN" altLang="en-US" b="1" dirty="0">
                <a:latin typeface="Arial" panose="020B0604020202020204" pitchFamily="34" charset="0"/>
              </a:rPr>
              <a:t>一、项目开发实践的目的</a:t>
            </a:r>
          </a:p>
          <a:p>
            <a:pPr indent="455930"/>
            <a:endParaRPr lang="zh-CN" altLang="en-US" dirty="0">
              <a:latin typeface="Arial" panose="020B0604020202020204" pitchFamily="34" charset="0"/>
            </a:endParaRPr>
          </a:p>
          <a:p>
            <a:pPr marL="0" indent="540000">
              <a:lnSpc>
                <a:spcPct val="150000"/>
              </a:lnSpc>
              <a:buNone/>
            </a:pPr>
            <a:r>
              <a:rPr lang="zh-CN" altLang="en-US" sz="2000" dirty="0"/>
              <a:t>项目开发实践是本专业的一个综合性实践环节。它主要围绕多门专业课，综合运用所学专业知识，结合实际应用项目而进行的一次综合分析、设计和实践能力的训练。项目开发实战课程的目的是使学生能够针对具体软件项目，按照软件规范考虑软件完整性、安全性等进行软件开发。</a:t>
            </a:r>
            <a:endParaRPr lang="en-US" altLang="zh-CN" sz="2000" dirty="0"/>
          </a:p>
          <a:p>
            <a:pPr marL="0" indent="540000">
              <a:lnSpc>
                <a:spcPct val="150000"/>
              </a:lnSpc>
              <a:buNone/>
            </a:pPr>
            <a:r>
              <a:rPr lang="zh-CN" altLang="en-US" sz="2000" dirty="0"/>
              <a:t>培养学生面向对象程序设计能力、图形用户界面设计能力、项目管理能力、软件安全设计能力、合作意识等；</a:t>
            </a:r>
            <a:endParaRPr lang="en-US" altLang="zh-CN" sz="2000" dirty="0"/>
          </a:p>
          <a:p>
            <a:pPr marL="0" indent="540000">
              <a:lnSpc>
                <a:spcPct val="150000"/>
              </a:lnSpc>
              <a:buNone/>
            </a:pPr>
            <a:r>
              <a:rPr lang="zh-CN" altLang="en-US" sz="2000" dirty="0"/>
              <a:t>培养学生软件开发过程文档的编写能力，从而全面提高学生独立分析、解决实际项目的能力。</a:t>
            </a:r>
          </a:p>
          <a:p>
            <a:pPr indent="455930"/>
            <a:endParaRPr lang="zh-CN" altLang="en-US" dirty="0">
              <a:latin typeface="Arial" panose="020B0604020202020204" pitchFamily="34" charset="0"/>
            </a:endParaRPr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559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C:\Users\Administrator\Desktop\4459740284.gif">
            <a:extLst>
              <a:ext uri="{FF2B5EF4-FFF2-40B4-BE49-F238E27FC236}">
                <a16:creationId xmlns:a16="http://schemas.microsoft.com/office/drawing/2014/main" id="{512F9A2A-F0CA-4BDB-92C3-5653014F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" y="-2758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7">
            <a:extLst>
              <a:ext uri="{FF2B5EF4-FFF2-40B4-BE49-F238E27FC236}">
                <a16:creationId xmlns:a16="http://schemas.microsoft.com/office/drawing/2014/main" id="{5F7756BA-915C-4D9F-A432-51707BA40ABE}"/>
              </a:ext>
            </a:extLst>
          </p:cNvPr>
          <p:cNvSpPr txBox="1"/>
          <p:nvPr/>
        </p:nvSpPr>
        <p:spPr>
          <a:xfrm>
            <a:off x="681123" y="171139"/>
            <a:ext cx="1973810" cy="404714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7F47AD-9758-49FD-9EDE-FB2BDF351DC1}"/>
              </a:ext>
            </a:extLst>
          </p:cNvPr>
          <p:cNvSpPr/>
          <p:nvPr/>
        </p:nvSpPr>
        <p:spPr>
          <a:xfrm>
            <a:off x="4336869" y="0"/>
            <a:ext cx="2638697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4524721" y="140361"/>
            <a:ext cx="2262992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实验项目内容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EB4A6E3-4BCB-4E76-8C64-AAE5726D4B8C}"/>
              </a:ext>
            </a:extLst>
          </p:cNvPr>
          <p:cNvSpPr txBox="1">
            <a:spLocks/>
          </p:cNvSpPr>
          <p:nvPr/>
        </p:nvSpPr>
        <p:spPr>
          <a:xfrm>
            <a:off x="332013" y="1123898"/>
            <a:ext cx="11527971" cy="5413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任务：</a:t>
            </a:r>
            <a:r>
              <a:rPr lang="zh-CN" altLang="en-US" b="1" dirty="0">
                <a:solidFill>
                  <a:srgbClr val="FF0000"/>
                </a:solidFill>
              </a:rPr>
              <a:t>开发一套简易的在线互动聊天系统</a:t>
            </a:r>
            <a:r>
              <a:rPr lang="zh-CN" altLang="en-US" dirty="0"/>
              <a:t>，最终完成并提交解决方案以及项目实践报告书。</a:t>
            </a:r>
          </a:p>
          <a:p>
            <a:pPr indent="455930"/>
            <a:r>
              <a:rPr lang="zh-CN" altLang="en-US" dirty="0">
                <a:latin typeface="宋体" panose="02010600030101010101" pitchFamily="2" charset="-122"/>
              </a:rPr>
              <a:t>功能要求：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/>
              <a:t>用户注册*</a:t>
            </a:r>
            <a:endParaRPr lang="en-US" altLang="zh-CN" b="1" dirty="0"/>
          </a:p>
          <a:p>
            <a:pPr lvl="1"/>
            <a:r>
              <a:rPr lang="zh-CN" altLang="en-US" b="1" dirty="0"/>
              <a:t>用户登录（以及退出登录）*</a:t>
            </a:r>
            <a:endParaRPr lang="en-US" altLang="zh-CN" b="1" dirty="0"/>
          </a:p>
          <a:p>
            <a:pPr lvl="1"/>
            <a:r>
              <a:rPr lang="zh-CN" altLang="en-US" b="1" dirty="0"/>
              <a:t>好友管理（添加</a:t>
            </a:r>
            <a:r>
              <a:rPr lang="en-US" altLang="zh-CN" b="1" dirty="0"/>
              <a:t>/</a:t>
            </a:r>
            <a:r>
              <a:rPr lang="zh-CN" altLang="en-US" b="1" dirty="0"/>
              <a:t>删除）*</a:t>
            </a:r>
            <a:endParaRPr lang="en-US" altLang="zh-CN" b="1" dirty="0"/>
          </a:p>
          <a:p>
            <a:pPr lvl="1"/>
            <a:r>
              <a:rPr lang="zh-CN" altLang="en-US" b="1" dirty="0"/>
              <a:t>通信（发送文字信息）*</a:t>
            </a:r>
            <a:endParaRPr lang="en-US" altLang="zh-CN" b="1" dirty="0"/>
          </a:p>
          <a:p>
            <a:pPr lvl="1"/>
            <a:r>
              <a:rPr lang="zh-CN" altLang="en-US" dirty="0"/>
              <a:t>群聊天</a:t>
            </a:r>
            <a:endParaRPr lang="en-US" altLang="zh-CN" dirty="0"/>
          </a:p>
          <a:p>
            <a:pPr lvl="1"/>
            <a:r>
              <a:rPr lang="zh-CN" altLang="en-US" dirty="0"/>
              <a:t>发送文件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AE95E73D-3574-4FF8-91D8-7A5DB25719AF}"/>
              </a:ext>
            </a:extLst>
          </p:cNvPr>
          <p:cNvSpPr txBox="1"/>
          <p:nvPr/>
        </p:nvSpPr>
        <p:spPr>
          <a:xfrm>
            <a:off x="421296" y="591594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*为必备功能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，其余大家可以自由发挥</a:t>
            </a:r>
            <a:endParaRPr lang="en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1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C:\Users\Administrator\Desktop\4459740284.gif">
            <a:extLst>
              <a:ext uri="{FF2B5EF4-FFF2-40B4-BE49-F238E27FC236}">
                <a16:creationId xmlns:a16="http://schemas.microsoft.com/office/drawing/2014/main" id="{512F9A2A-F0CA-4BDB-92C3-5653014F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" y="-2758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7">
            <a:extLst>
              <a:ext uri="{FF2B5EF4-FFF2-40B4-BE49-F238E27FC236}">
                <a16:creationId xmlns:a16="http://schemas.microsoft.com/office/drawing/2014/main" id="{5F7756BA-915C-4D9F-A432-51707BA40ABE}"/>
              </a:ext>
            </a:extLst>
          </p:cNvPr>
          <p:cNvSpPr txBox="1"/>
          <p:nvPr/>
        </p:nvSpPr>
        <p:spPr>
          <a:xfrm>
            <a:off x="681123" y="171139"/>
            <a:ext cx="1973810" cy="404714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7F47AD-9758-49FD-9EDE-FB2BDF351DC1}"/>
              </a:ext>
            </a:extLst>
          </p:cNvPr>
          <p:cNvSpPr/>
          <p:nvPr/>
        </p:nvSpPr>
        <p:spPr>
          <a:xfrm>
            <a:off x="4336869" y="0"/>
            <a:ext cx="2638697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4313149" y="140361"/>
            <a:ext cx="2638697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实验项目要收要求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EB4A6E3-4BCB-4E76-8C64-AAE5726D4B8C}"/>
              </a:ext>
            </a:extLst>
          </p:cNvPr>
          <p:cNvSpPr txBox="1">
            <a:spLocks/>
          </p:cNvSpPr>
          <p:nvPr/>
        </p:nvSpPr>
        <p:spPr>
          <a:xfrm>
            <a:off x="332013" y="1229360"/>
            <a:ext cx="11527971" cy="53079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）需求分析到位、设计方案合理。</a:t>
            </a:r>
          </a:p>
          <a:p>
            <a:pPr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）数据存储结构设计合理。</a:t>
            </a:r>
          </a:p>
          <a:p>
            <a:pPr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）系统界面美观大方、结构合理。</a:t>
            </a:r>
          </a:p>
          <a:p>
            <a:pPr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）系统使用方便，交互性较好。</a:t>
            </a:r>
          </a:p>
          <a:p>
            <a:pPr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）编码简洁、稳定、扩展性强。</a:t>
            </a:r>
          </a:p>
          <a:p>
            <a:pPr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</a:rPr>
              <a:t>）合理查阅资料、独立分析解决问题。</a:t>
            </a:r>
          </a:p>
          <a:p>
            <a:pPr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7</a:t>
            </a:r>
            <a:r>
              <a:rPr lang="zh-CN" altLang="en-US" dirty="0">
                <a:latin typeface="宋体" panose="02010600030101010101" pitchFamily="2" charset="-122"/>
              </a:rPr>
              <a:t>）认真撰写实践设计报告。</a:t>
            </a:r>
          </a:p>
        </p:txBody>
      </p:sp>
    </p:spTree>
    <p:extLst>
      <p:ext uri="{BB962C8B-B14F-4D97-AF65-F5344CB8AC3E}">
        <p14:creationId xmlns:p14="http://schemas.microsoft.com/office/powerpoint/2010/main" val="34800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C:\Users\Administrator\Desktop\4459740284.gif">
            <a:extLst>
              <a:ext uri="{FF2B5EF4-FFF2-40B4-BE49-F238E27FC236}">
                <a16:creationId xmlns:a16="http://schemas.microsoft.com/office/drawing/2014/main" id="{512F9A2A-F0CA-4BDB-92C3-5653014F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" y="-2758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7">
            <a:extLst>
              <a:ext uri="{FF2B5EF4-FFF2-40B4-BE49-F238E27FC236}">
                <a16:creationId xmlns:a16="http://schemas.microsoft.com/office/drawing/2014/main" id="{5F7756BA-915C-4D9F-A432-51707BA40ABE}"/>
              </a:ext>
            </a:extLst>
          </p:cNvPr>
          <p:cNvSpPr txBox="1"/>
          <p:nvPr/>
        </p:nvSpPr>
        <p:spPr>
          <a:xfrm>
            <a:off x="681123" y="171139"/>
            <a:ext cx="1973810" cy="404714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7F47AD-9758-49FD-9EDE-FB2BDF351DC1}"/>
              </a:ext>
            </a:extLst>
          </p:cNvPr>
          <p:cNvSpPr/>
          <p:nvPr/>
        </p:nvSpPr>
        <p:spPr>
          <a:xfrm>
            <a:off x="4336869" y="0"/>
            <a:ext cx="2638697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4524721" y="140361"/>
            <a:ext cx="2262992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实验项目进度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E4134B-2D07-4DBA-AEB0-DEBF313178D3}"/>
              </a:ext>
            </a:extLst>
          </p:cNvPr>
          <p:cNvSpPr txBox="1">
            <a:spLocks/>
          </p:cNvSpPr>
          <p:nvPr/>
        </p:nvSpPr>
        <p:spPr>
          <a:xfrm>
            <a:off x="332014" y="894837"/>
            <a:ext cx="11527971" cy="8032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b="1" dirty="0">
                <a:latin typeface="+mn-ea"/>
                <a:ea typeface="+mn-ea"/>
              </a:rPr>
              <a:t>项目安排</a:t>
            </a:r>
            <a:br>
              <a:rPr lang="en-CN" dirty="0"/>
            </a:br>
            <a:endParaRPr lang="en-C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DB9B40-1E2A-46C7-9454-62B5A5AD1813}"/>
              </a:ext>
            </a:extLst>
          </p:cNvPr>
          <p:cNvSpPr txBox="1">
            <a:spLocks/>
          </p:cNvSpPr>
          <p:nvPr/>
        </p:nvSpPr>
        <p:spPr>
          <a:xfrm>
            <a:off x="332013" y="1828797"/>
            <a:ext cx="11527971" cy="41343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/>
              <a:t>星期一：</a:t>
            </a:r>
            <a:r>
              <a:rPr lang="zh-CN" altLang="en-US" sz="2000" dirty="0"/>
              <a:t>安装软件开发环境，调查需求，撰写需求分析文档，明确开发系统所需的环境和具体的功能需求。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星期二：</a:t>
            </a:r>
            <a:r>
              <a:rPr lang="zh-CN" altLang="en-US" sz="2000" dirty="0"/>
              <a:t>数据库设计、界面设计。实现</a:t>
            </a:r>
            <a:r>
              <a:rPr lang="en-US" sz="2000" dirty="0"/>
              <a:t>E-R</a:t>
            </a:r>
            <a:r>
              <a:rPr lang="zh-CN" altLang="en-US" sz="2000" dirty="0"/>
              <a:t>图、关系图、物理表的创建，实现系统各功能的界面设计（如登录界面、注册界面、聊天界面等），撰写系统设计内容。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星期三：</a:t>
            </a:r>
            <a:r>
              <a:rPr lang="zh-CN" altLang="en-US" sz="2000" dirty="0"/>
              <a:t>实现数据库与前台的操作，完成注册、登录界面的功能模块，撰写详细设计文档。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星期四：</a:t>
            </a:r>
            <a:r>
              <a:rPr lang="zh-CN" altLang="en-US" sz="2000" dirty="0"/>
              <a:t>实现</a:t>
            </a:r>
            <a:r>
              <a:rPr lang="en-US" sz="2000" dirty="0"/>
              <a:t>socket</a:t>
            </a:r>
            <a:r>
              <a:rPr lang="zh-CN" altLang="en-US" sz="2000" dirty="0"/>
              <a:t>通信，实现朋友之间的聊天的基本功能，扩展功能：同学们根据自身对知识点的掌握情况，可以实现群聊功能，继续撰写详细设计文档。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星期五：</a:t>
            </a:r>
            <a:r>
              <a:rPr lang="zh-CN" altLang="en-US" sz="2000" dirty="0"/>
              <a:t>完善系统各个功能模块，对系统进行测试，测试阶段需要有相应的测试用例的编写，最基本的是完成黑盒测试用例的设计。撰写系统测试文档。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408617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494723" y="2139235"/>
            <a:ext cx="15658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-23000" y="802846"/>
            <a:ext cx="1625296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pic>
        <p:nvPicPr>
          <p:cNvPr id="41" name="Picture 4" descr="C:\Users\Administrator\Desktop\4459740284.gif">
            <a:extLst>
              <a:ext uri="{FF2B5EF4-FFF2-40B4-BE49-F238E27FC236}">
                <a16:creationId xmlns:a16="http://schemas.microsoft.com/office/drawing/2014/main" id="{512F9A2A-F0CA-4BDB-92C3-5653014F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" y="-2758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7">
            <a:extLst>
              <a:ext uri="{FF2B5EF4-FFF2-40B4-BE49-F238E27FC236}">
                <a16:creationId xmlns:a16="http://schemas.microsoft.com/office/drawing/2014/main" id="{5F7756BA-915C-4D9F-A432-51707BA40ABE}"/>
              </a:ext>
            </a:extLst>
          </p:cNvPr>
          <p:cNvSpPr txBox="1"/>
          <p:nvPr/>
        </p:nvSpPr>
        <p:spPr>
          <a:xfrm>
            <a:off x="681123" y="171139"/>
            <a:ext cx="1973810" cy="404714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7F47AD-9758-49FD-9EDE-FB2BDF351DC1}"/>
              </a:ext>
            </a:extLst>
          </p:cNvPr>
          <p:cNvSpPr/>
          <p:nvPr/>
        </p:nvSpPr>
        <p:spPr>
          <a:xfrm>
            <a:off x="4336869" y="0"/>
            <a:ext cx="2638697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4524721" y="140361"/>
            <a:ext cx="2262992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项目考核要求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79AFFB-9F9D-4899-B6AB-86DDEE5DB0FD}"/>
              </a:ext>
            </a:extLst>
          </p:cNvPr>
          <p:cNvSpPr/>
          <p:nvPr/>
        </p:nvSpPr>
        <p:spPr>
          <a:xfrm>
            <a:off x="1277505" y="1989847"/>
            <a:ext cx="4063176" cy="830228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zh-CN" altLang="en-US" sz="20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平时实践完成情况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38572F4E-4281-4FCE-B8C0-0B8132EFE716}"/>
              </a:ext>
            </a:extLst>
          </p:cNvPr>
          <p:cNvSpPr txBox="1"/>
          <p:nvPr/>
        </p:nvSpPr>
        <p:spPr>
          <a:xfrm>
            <a:off x="5858218" y="1967161"/>
            <a:ext cx="5400332" cy="983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ts val="37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每次实验课程结束前</a:t>
            </a:r>
            <a:r>
              <a:rPr lang="en-US" altLang="zh-CN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分钟抽查同学们的实验内容完成情况。</a:t>
            </a:r>
            <a:endParaRPr lang="en-US" altLang="zh-CN" sz="20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B6BCA-F021-45FA-9862-A6147698357B}"/>
              </a:ext>
            </a:extLst>
          </p:cNvPr>
          <p:cNvSpPr/>
          <p:nvPr/>
        </p:nvSpPr>
        <p:spPr>
          <a:xfrm>
            <a:off x="891120" y="1989847"/>
            <a:ext cx="704305" cy="83022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A6BA41D-6F71-46A1-9632-1C15CE018F0B}"/>
              </a:ext>
            </a:extLst>
          </p:cNvPr>
          <p:cNvSpPr/>
          <p:nvPr/>
        </p:nvSpPr>
        <p:spPr>
          <a:xfrm>
            <a:off x="1573721" y="4404440"/>
            <a:ext cx="3790954" cy="862583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zh-CN" altLang="en-US" sz="20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考勤占比</a:t>
            </a:r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5C5BF64-0C3F-48B1-B2EA-33020DFFE455}"/>
              </a:ext>
            </a:extLst>
          </p:cNvPr>
          <p:cNvSpPr/>
          <p:nvPr/>
        </p:nvSpPr>
        <p:spPr>
          <a:xfrm>
            <a:off x="869415" y="4404502"/>
            <a:ext cx="704305" cy="86258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340681" y="2240681"/>
            <a:ext cx="515269" cy="32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325B304F-AF45-475C-B577-BB4D85B098A2}"/>
              </a:ext>
            </a:extLst>
          </p:cNvPr>
          <p:cNvSpPr txBox="1"/>
          <p:nvPr/>
        </p:nvSpPr>
        <p:spPr>
          <a:xfrm>
            <a:off x="5823789" y="4404440"/>
            <a:ext cx="5400332" cy="983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ts val="37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每次实验课的缺勤情况，缺勤</a:t>
            </a:r>
            <a:r>
              <a:rPr lang="en-US" altLang="zh-CN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次扣</a:t>
            </a:r>
            <a:r>
              <a:rPr lang="en-US" altLang="zh-CN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分，累加计算。</a:t>
            </a:r>
            <a:endParaRPr lang="en-US" altLang="zh-CN" sz="20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1">
            <a:extLst>
              <a:ext uri="{FF2B5EF4-FFF2-40B4-BE49-F238E27FC236}">
                <a16:creationId xmlns:a16="http://schemas.microsoft.com/office/drawing/2014/main" id="{918A5BAE-E17D-401E-842F-DE1F6E26F05D}"/>
              </a:ext>
            </a:extLst>
          </p:cNvPr>
          <p:cNvSpPr/>
          <p:nvPr/>
        </p:nvSpPr>
        <p:spPr>
          <a:xfrm>
            <a:off x="5364675" y="4699466"/>
            <a:ext cx="459114" cy="32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0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-23000" y="802846"/>
            <a:ext cx="1625296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pic>
        <p:nvPicPr>
          <p:cNvPr id="41" name="Picture 4" descr="C:\Users\Administrator\Desktop\4459740284.gif">
            <a:extLst>
              <a:ext uri="{FF2B5EF4-FFF2-40B4-BE49-F238E27FC236}">
                <a16:creationId xmlns:a16="http://schemas.microsoft.com/office/drawing/2014/main" id="{512F9A2A-F0CA-4BDB-92C3-5653014F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" y="-2758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7">
            <a:extLst>
              <a:ext uri="{FF2B5EF4-FFF2-40B4-BE49-F238E27FC236}">
                <a16:creationId xmlns:a16="http://schemas.microsoft.com/office/drawing/2014/main" id="{5F7756BA-915C-4D9F-A432-51707BA40ABE}"/>
              </a:ext>
            </a:extLst>
          </p:cNvPr>
          <p:cNvSpPr txBox="1"/>
          <p:nvPr/>
        </p:nvSpPr>
        <p:spPr>
          <a:xfrm>
            <a:off x="681123" y="171139"/>
            <a:ext cx="1973810" cy="404714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7F47AD-9758-49FD-9EDE-FB2BDF351DC1}"/>
              </a:ext>
            </a:extLst>
          </p:cNvPr>
          <p:cNvSpPr/>
          <p:nvPr/>
        </p:nvSpPr>
        <p:spPr>
          <a:xfrm>
            <a:off x="4336869" y="0"/>
            <a:ext cx="2638697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4524721" y="140361"/>
            <a:ext cx="2262992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项目考核要求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BA4708A9-1599-4182-AA95-25389D217189}"/>
              </a:ext>
            </a:extLst>
          </p:cNvPr>
          <p:cNvSpPr txBox="1"/>
          <p:nvPr/>
        </p:nvSpPr>
        <p:spPr>
          <a:xfrm>
            <a:off x="5141280" y="898647"/>
            <a:ext cx="6796086" cy="5728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ts val="3700"/>
              </a:lnSpc>
            </a:pPr>
            <a:r>
              <a:rPr lang="zh-CN" altLang="en-US" sz="24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系统代码考核标准：</a:t>
            </a:r>
            <a:endParaRPr lang="en-US" altLang="zh-CN" sz="24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7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老师所要求的的基本功能能够全部正确运行；</a:t>
            </a:r>
            <a:endParaRPr lang="en-US" altLang="zh-CN" sz="20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7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界面设计完整，每个页面布局统一；</a:t>
            </a:r>
            <a:endParaRPr lang="en-US" altLang="zh-CN" sz="20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7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前后端数据库操作基本完整；</a:t>
            </a:r>
            <a:endParaRPr lang="en-US" altLang="zh-CN" sz="20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7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能够实现前后端通信。</a:t>
            </a:r>
            <a:endParaRPr lang="en-US" altLang="zh-CN" sz="20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700"/>
              </a:lnSpc>
            </a:pPr>
            <a:r>
              <a:rPr lang="zh-CN" altLang="en-US" sz="24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实验报告考核基本标准：</a:t>
            </a:r>
            <a:endParaRPr lang="en-US" altLang="zh-CN" sz="24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7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报告格式是否统一？要求的功能是否实现完整？</a:t>
            </a:r>
            <a:endParaRPr lang="en-US" altLang="zh-CN" sz="20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7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截图是否有详细的函数或功能描述？是否提供系统代码？</a:t>
            </a:r>
            <a:endParaRPr lang="en-US" altLang="zh-CN" sz="20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7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是否有详细的心得体会？</a:t>
            </a:r>
            <a:endParaRPr lang="en-US" altLang="zh-CN" sz="20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700"/>
              </a:lnSpc>
            </a:pPr>
            <a:r>
              <a:rPr lang="zh-CN" altLang="en-US" sz="24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考核加分项：</a:t>
            </a:r>
            <a:endParaRPr lang="en-US" altLang="zh-CN" sz="24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7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在原有功能的基础上，实现了新增功能，新增技术等进行加分。（</a:t>
            </a:r>
            <a:r>
              <a:rPr lang="en-US" altLang="zh-CN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3-7</a:t>
            </a:r>
            <a:r>
              <a:rPr lang="zh-CN" altLang="en-US" sz="2000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</a:t>
            </a:r>
            <a:endParaRPr lang="en-US" altLang="zh-CN" sz="2000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A6BA41D-6F71-46A1-9632-1C15CE018F0B}"/>
              </a:ext>
            </a:extLst>
          </p:cNvPr>
          <p:cNvSpPr/>
          <p:nvPr/>
        </p:nvSpPr>
        <p:spPr>
          <a:xfrm>
            <a:off x="848666" y="3080960"/>
            <a:ext cx="3706224" cy="86258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zh-CN" altLang="en-US" sz="2400" b="1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（实验报告</a:t>
            </a:r>
            <a:r>
              <a:rPr lang="en-US" altLang="zh-CN" sz="2400" b="1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40%+</a:t>
            </a:r>
            <a:r>
              <a:rPr lang="zh-CN" altLang="en-US" sz="2400" b="1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系统代码</a:t>
            </a:r>
            <a:r>
              <a:rPr lang="en-US" altLang="zh-CN" sz="2400" b="1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2400" b="1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）占比</a:t>
            </a:r>
            <a:r>
              <a:rPr lang="en-US" altLang="zh-CN" sz="2400" b="1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endParaRPr lang="zh-CN" altLang="en-US" sz="2400" b="1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C5BF64-0C3F-48B1-B2EA-33020DFFE455}"/>
              </a:ext>
            </a:extLst>
          </p:cNvPr>
          <p:cNvSpPr/>
          <p:nvPr/>
        </p:nvSpPr>
        <p:spPr>
          <a:xfrm>
            <a:off x="144360" y="3081022"/>
            <a:ext cx="704305" cy="862583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33" name="右箭头 32"/>
          <p:cNvSpPr/>
          <p:nvPr/>
        </p:nvSpPr>
        <p:spPr>
          <a:xfrm>
            <a:off x="4590450" y="3428999"/>
            <a:ext cx="515269" cy="250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2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学论网-www.xuelun.me">
            <a:extLst>
              <a:ext uri="{FF2B5EF4-FFF2-40B4-BE49-F238E27FC236}">
                <a16:creationId xmlns:a16="http://schemas.microsoft.com/office/drawing/2014/main" id="{74DD390C-6E33-40A9-8280-7EEFFF04B592}"/>
              </a:ext>
            </a:extLst>
          </p:cNvPr>
          <p:cNvSpPr/>
          <p:nvPr/>
        </p:nvSpPr>
        <p:spPr>
          <a:xfrm>
            <a:off x="1304272" y="1796001"/>
            <a:ext cx="914400" cy="914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7" name="学论网-www.xuelun.me">
            <a:extLst>
              <a:ext uri="{FF2B5EF4-FFF2-40B4-BE49-F238E27FC236}">
                <a16:creationId xmlns:a16="http://schemas.microsoft.com/office/drawing/2014/main" id="{6B6F8D94-CA85-411E-B251-CAA3B7155A01}"/>
              </a:ext>
            </a:extLst>
          </p:cNvPr>
          <p:cNvSpPr/>
          <p:nvPr/>
        </p:nvSpPr>
        <p:spPr>
          <a:xfrm>
            <a:off x="1304272" y="2985163"/>
            <a:ext cx="914400" cy="914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8" name="学论网-www.xuelun.me">
            <a:extLst>
              <a:ext uri="{FF2B5EF4-FFF2-40B4-BE49-F238E27FC236}">
                <a16:creationId xmlns:a16="http://schemas.microsoft.com/office/drawing/2014/main" id="{CF734819-85CB-428A-B088-A0DC03BC2876}"/>
              </a:ext>
            </a:extLst>
          </p:cNvPr>
          <p:cNvSpPr/>
          <p:nvPr/>
        </p:nvSpPr>
        <p:spPr>
          <a:xfrm>
            <a:off x="1304272" y="4174325"/>
            <a:ext cx="914400" cy="914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39" name="学论网-www.xuelun.me">
            <a:extLst>
              <a:ext uri="{FF2B5EF4-FFF2-40B4-BE49-F238E27FC236}">
                <a16:creationId xmlns:a16="http://schemas.microsoft.com/office/drawing/2014/main" id="{A73F7DCB-3B35-4145-9BCB-1F08B2351820}"/>
              </a:ext>
            </a:extLst>
          </p:cNvPr>
          <p:cNvSpPr/>
          <p:nvPr/>
        </p:nvSpPr>
        <p:spPr>
          <a:xfrm>
            <a:off x="1304272" y="5363487"/>
            <a:ext cx="914400" cy="914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2B01AB5-8A0F-48B5-80A1-604756D17739}"/>
              </a:ext>
            </a:extLst>
          </p:cNvPr>
          <p:cNvGrpSpPr/>
          <p:nvPr/>
        </p:nvGrpSpPr>
        <p:grpSpPr>
          <a:xfrm>
            <a:off x="1119935" y="1602652"/>
            <a:ext cx="1283075" cy="4860235"/>
            <a:chOff x="1763643" y="1731147"/>
            <a:chExt cx="1283075" cy="4860235"/>
          </a:xfrm>
        </p:grpSpPr>
        <p:sp>
          <p:nvSpPr>
            <p:cNvPr id="46" name="学论网-www.xuelun.me">
              <a:extLst>
                <a:ext uri="{FF2B5EF4-FFF2-40B4-BE49-F238E27FC236}">
                  <a16:creationId xmlns:a16="http://schemas.microsoft.com/office/drawing/2014/main" id="{AFE5D66C-7B8F-4571-900C-B70679CCF758}"/>
                </a:ext>
              </a:extLst>
            </p:cNvPr>
            <p:cNvSpPr/>
            <p:nvPr/>
          </p:nvSpPr>
          <p:spPr>
            <a:xfrm rot="5400000">
              <a:off x="1763643" y="1731147"/>
              <a:ext cx="1283075" cy="1283075"/>
            </a:xfrm>
            <a:prstGeom prst="blockArc">
              <a:avLst>
                <a:gd name="adj1" fmla="val 10800000"/>
                <a:gd name="adj2" fmla="val 149699"/>
                <a:gd name="adj3" fmla="val 698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学论网-www.xuelun.me">
              <a:extLst>
                <a:ext uri="{FF2B5EF4-FFF2-40B4-BE49-F238E27FC236}">
                  <a16:creationId xmlns:a16="http://schemas.microsoft.com/office/drawing/2014/main" id="{D7F70E79-8A1F-457D-9D1B-4329F7DDF1CB}"/>
                </a:ext>
              </a:extLst>
            </p:cNvPr>
            <p:cNvSpPr/>
            <p:nvPr/>
          </p:nvSpPr>
          <p:spPr>
            <a:xfrm rot="16200000" flipH="1">
              <a:off x="1763643" y="2922916"/>
              <a:ext cx="1283075" cy="1283075"/>
            </a:xfrm>
            <a:prstGeom prst="blockArc">
              <a:avLst>
                <a:gd name="adj1" fmla="val 10800000"/>
                <a:gd name="adj2" fmla="val 149699"/>
                <a:gd name="adj3" fmla="val 698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学论网-www.xuelun.me">
              <a:extLst>
                <a:ext uri="{FF2B5EF4-FFF2-40B4-BE49-F238E27FC236}">
                  <a16:creationId xmlns:a16="http://schemas.microsoft.com/office/drawing/2014/main" id="{C1EA5417-5D68-491D-897A-4E1D7C210C8D}"/>
                </a:ext>
              </a:extLst>
            </p:cNvPr>
            <p:cNvSpPr/>
            <p:nvPr/>
          </p:nvSpPr>
          <p:spPr>
            <a:xfrm rot="5400000">
              <a:off x="1763643" y="4116538"/>
              <a:ext cx="1283075" cy="1283075"/>
            </a:xfrm>
            <a:prstGeom prst="blockArc">
              <a:avLst>
                <a:gd name="adj1" fmla="val 10800000"/>
                <a:gd name="adj2" fmla="val 149699"/>
                <a:gd name="adj3" fmla="val 698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学论网-www.xuelun.me">
              <a:extLst>
                <a:ext uri="{FF2B5EF4-FFF2-40B4-BE49-F238E27FC236}">
                  <a16:creationId xmlns:a16="http://schemas.microsoft.com/office/drawing/2014/main" id="{D72CA4E7-76D6-4142-B926-1765EF92FCCC}"/>
                </a:ext>
              </a:extLst>
            </p:cNvPr>
            <p:cNvSpPr/>
            <p:nvPr/>
          </p:nvSpPr>
          <p:spPr>
            <a:xfrm rot="16200000" flipH="1">
              <a:off x="1763643" y="5308307"/>
              <a:ext cx="1283075" cy="1283075"/>
            </a:xfrm>
            <a:prstGeom prst="blockArc">
              <a:avLst>
                <a:gd name="adj1" fmla="val 10800000"/>
                <a:gd name="adj2" fmla="val 149699"/>
                <a:gd name="adj3" fmla="val 698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4">
            <a:extLst>
              <a:ext uri="{FF2B5EF4-FFF2-40B4-BE49-F238E27FC236}">
                <a16:creationId xmlns:a16="http://schemas.microsoft.com/office/drawing/2014/main" id="{78A5A2BB-B151-40C8-858A-DF5A6B8B3198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15456A2-38B9-4F8E-9FEF-62BB48824DF1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EA63B53-97F9-41AD-AB4D-096F7BC655CE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46956B8-DF6A-4363-9686-EC71538B0940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C:\Users\Administrator\Desktop\4459740284.gif">
            <a:extLst>
              <a:ext uri="{FF2B5EF4-FFF2-40B4-BE49-F238E27FC236}">
                <a16:creationId xmlns:a16="http://schemas.microsoft.com/office/drawing/2014/main" id="{116EE340-BC6B-420E-87EB-238D31B7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" y="-27580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34BF1938-5C5F-4FAA-8EBD-66BBFEC38784}"/>
              </a:ext>
            </a:extLst>
          </p:cNvPr>
          <p:cNvSpPr txBox="1"/>
          <p:nvPr/>
        </p:nvSpPr>
        <p:spPr>
          <a:xfrm>
            <a:off x="681123" y="171139"/>
            <a:ext cx="1973810" cy="404714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7F47AD-9758-49FD-9EDE-FB2BDF351DC1}"/>
              </a:ext>
            </a:extLst>
          </p:cNvPr>
          <p:cNvSpPr/>
          <p:nvPr/>
        </p:nvSpPr>
        <p:spPr>
          <a:xfrm>
            <a:off x="4061638" y="0"/>
            <a:ext cx="3551272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4162648" y="140361"/>
            <a:ext cx="3354558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实验报告撰写及评分要点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E0BDFC-2EF1-40C4-9D08-C539110D6560}"/>
              </a:ext>
            </a:extLst>
          </p:cNvPr>
          <p:cNvSpPr/>
          <p:nvPr/>
        </p:nvSpPr>
        <p:spPr>
          <a:xfrm>
            <a:off x="2112334" y="1446129"/>
            <a:ext cx="9179444" cy="5231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报告正文汉字采用宋体小四号字体，英文采用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times new roman 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小四号，段首空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个字符，图表标号中文采用宋体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号，英文采用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times new roman 5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号。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所有项目截图都应对该图进行相应的描述，比如该图是用来做什么的，实现了什么功能，具有什么作用等。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en-US" altLang="zh-CN" sz="2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系统正确运行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en-US" altLang="zh-CN" sz="2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功能完整性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en-US" altLang="zh-CN" sz="2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功能独创性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 </a:t>
            </a:r>
            <a:r>
              <a:rPr lang="en-US" altLang="zh-CN" sz="2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代码规范性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、整洁程度。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 </a:t>
            </a:r>
            <a:r>
              <a:rPr lang="en-US" altLang="zh-CN" sz="2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实验报告内容完整性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8. </a:t>
            </a:r>
            <a:r>
              <a:rPr lang="en-US" altLang="zh-CN" sz="2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实验报告内容准确性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9. </a:t>
            </a:r>
            <a:r>
              <a:rPr lang="en-US" altLang="zh-CN" sz="2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实验报告内容详细程度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10. </a:t>
            </a:r>
            <a:r>
              <a:rPr lang="en-US" altLang="zh-CN" sz="2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实验报告规范程度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11. </a:t>
            </a:r>
            <a:r>
              <a:rPr lang="en-US" altLang="zh-CN" sz="2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实验报告心得体会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951</Words>
  <Application>Microsoft Office PowerPoint</Application>
  <PresentationFormat>宽屏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Impact MT Std</vt:lpstr>
      <vt:lpstr>等线</vt:lpstr>
      <vt:lpstr>等线 Light</vt:lpstr>
      <vt:lpstr>宋体</vt:lpstr>
      <vt:lpstr>微软雅黑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lenovo</cp:lastModifiedBy>
  <cp:revision>308</cp:revision>
  <dcterms:created xsi:type="dcterms:W3CDTF">2016-11-24T09:20:00Z</dcterms:created>
  <dcterms:modified xsi:type="dcterms:W3CDTF">2023-09-03T02:42:39Z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