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7" r:id="rId2"/>
    <p:sldId id="258" r:id="rId3"/>
    <p:sldId id="608" r:id="rId4"/>
    <p:sldId id="613" r:id="rId5"/>
    <p:sldId id="614" r:id="rId6"/>
    <p:sldId id="615" r:id="rId7"/>
    <p:sldId id="616" r:id="rId8"/>
    <p:sldId id="617" r:id="rId9"/>
    <p:sldId id="618" r:id="rId10"/>
    <p:sldId id="619" r:id="rId11"/>
    <p:sldId id="620" r:id="rId12"/>
    <p:sldId id="621" r:id="rId13"/>
    <p:sldId id="622"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4263"/>
    <a:srgbClr val="9CC5FD"/>
    <a:srgbClr val="3A6695"/>
    <a:srgbClr val="1E2B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06" autoAdjust="0"/>
    <p:restoredTop sz="89791" autoAdjust="0"/>
  </p:normalViewPr>
  <p:slideViewPr>
    <p:cSldViewPr snapToGrid="0">
      <p:cViewPr varScale="1">
        <p:scale>
          <a:sx n="80" d="100"/>
          <a:sy n="80" d="100"/>
        </p:scale>
        <p:origin x="562" y="2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CE4261-0CDD-45A3-84C2-311859DE5B03}" type="datetimeFigureOut">
              <a:rPr lang="zh-CN" altLang="en-US" smtClean="0"/>
              <a:pPr/>
              <a:t>2023/9/3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F711DA-82CB-44C8-99EC-9CE596A896FB}" type="slidenum">
              <a:rPr lang="zh-CN" altLang="en-US" smtClean="0"/>
              <a:pPr/>
              <a:t>‹#›</a:t>
            </a:fld>
            <a:endParaRPr lang="zh-CN" altLang="en-US"/>
          </a:p>
        </p:txBody>
      </p:sp>
    </p:spTree>
    <p:extLst>
      <p:ext uri="{BB962C8B-B14F-4D97-AF65-F5344CB8AC3E}">
        <p14:creationId xmlns:p14="http://schemas.microsoft.com/office/powerpoint/2010/main" val="430141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10</a:t>
            </a:fld>
            <a:endParaRPr lang="zh-CN" altLang="en-US"/>
          </a:p>
        </p:txBody>
      </p:sp>
    </p:spTree>
    <p:extLst>
      <p:ext uri="{BB962C8B-B14F-4D97-AF65-F5344CB8AC3E}">
        <p14:creationId xmlns:p14="http://schemas.microsoft.com/office/powerpoint/2010/main" val="25801270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11</a:t>
            </a:fld>
            <a:endParaRPr lang="zh-CN" altLang="en-US"/>
          </a:p>
        </p:txBody>
      </p:sp>
    </p:spTree>
    <p:extLst>
      <p:ext uri="{BB962C8B-B14F-4D97-AF65-F5344CB8AC3E}">
        <p14:creationId xmlns:p14="http://schemas.microsoft.com/office/powerpoint/2010/main" val="14574581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12</a:t>
            </a:fld>
            <a:endParaRPr lang="zh-CN" altLang="en-US"/>
          </a:p>
        </p:txBody>
      </p:sp>
    </p:spTree>
    <p:extLst>
      <p:ext uri="{BB962C8B-B14F-4D97-AF65-F5344CB8AC3E}">
        <p14:creationId xmlns:p14="http://schemas.microsoft.com/office/powerpoint/2010/main" val="34913045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13</a:t>
            </a:fld>
            <a:endParaRPr lang="zh-CN" altLang="en-US"/>
          </a:p>
        </p:txBody>
      </p:sp>
    </p:spTree>
    <p:extLst>
      <p:ext uri="{BB962C8B-B14F-4D97-AF65-F5344CB8AC3E}">
        <p14:creationId xmlns:p14="http://schemas.microsoft.com/office/powerpoint/2010/main" val="3412570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3</a:t>
            </a:fld>
            <a:endParaRPr lang="zh-CN" altLang="en-US"/>
          </a:p>
        </p:txBody>
      </p:sp>
    </p:spTree>
    <p:extLst>
      <p:ext uri="{BB962C8B-B14F-4D97-AF65-F5344CB8AC3E}">
        <p14:creationId xmlns:p14="http://schemas.microsoft.com/office/powerpoint/2010/main" val="20015174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4</a:t>
            </a:fld>
            <a:endParaRPr lang="zh-CN" altLang="en-US"/>
          </a:p>
        </p:txBody>
      </p:sp>
    </p:spTree>
    <p:extLst>
      <p:ext uri="{BB962C8B-B14F-4D97-AF65-F5344CB8AC3E}">
        <p14:creationId xmlns:p14="http://schemas.microsoft.com/office/powerpoint/2010/main" val="35924670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5</a:t>
            </a:fld>
            <a:endParaRPr lang="zh-CN" altLang="en-US"/>
          </a:p>
        </p:txBody>
      </p:sp>
    </p:spTree>
    <p:extLst>
      <p:ext uri="{BB962C8B-B14F-4D97-AF65-F5344CB8AC3E}">
        <p14:creationId xmlns:p14="http://schemas.microsoft.com/office/powerpoint/2010/main" val="5863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6</a:t>
            </a:fld>
            <a:endParaRPr lang="zh-CN" altLang="en-US"/>
          </a:p>
        </p:txBody>
      </p:sp>
    </p:spTree>
    <p:extLst>
      <p:ext uri="{BB962C8B-B14F-4D97-AF65-F5344CB8AC3E}">
        <p14:creationId xmlns:p14="http://schemas.microsoft.com/office/powerpoint/2010/main" val="2757664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7</a:t>
            </a:fld>
            <a:endParaRPr lang="zh-CN" altLang="en-US"/>
          </a:p>
        </p:txBody>
      </p:sp>
    </p:spTree>
    <p:extLst>
      <p:ext uri="{BB962C8B-B14F-4D97-AF65-F5344CB8AC3E}">
        <p14:creationId xmlns:p14="http://schemas.microsoft.com/office/powerpoint/2010/main" val="7652393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8</a:t>
            </a:fld>
            <a:endParaRPr lang="zh-CN" altLang="en-US"/>
          </a:p>
        </p:txBody>
      </p:sp>
    </p:spTree>
    <p:extLst>
      <p:ext uri="{BB962C8B-B14F-4D97-AF65-F5344CB8AC3E}">
        <p14:creationId xmlns:p14="http://schemas.microsoft.com/office/powerpoint/2010/main" val="38399987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9</a:t>
            </a:fld>
            <a:endParaRPr lang="zh-CN" altLang="en-US"/>
          </a:p>
        </p:txBody>
      </p:sp>
    </p:spTree>
    <p:extLst>
      <p:ext uri="{BB962C8B-B14F-4D97-AF65-F5344CB8AC3E}">
        <p14:creationId xmlns:p14="http://schemas.microsoft.com/office/powerpoint/2010/main" val="41979798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694536CA-A6C4-4358-AF93-5CCBD70D248C}" type="datetimeFigureOut">
              <a:rPr lang="zh-CN" altLang="en-US" smtClean="0"/>
              <a:pPr/>
              <a:t>2023/9/3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4536CA-A6C4-4358-AF93-5CCBD70D248C}" type="datetimeFigureOut">
              <a:rPr lang="zh-CN" altLang="en-US" smtClean="0"/>
              <a:pPr/>
              <a:t>2023/9/3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4536CA-A6C4-4358-AF93-5CCBD70D248C}" type="datetimeFigureOut">
              <a:rPr lang="zh-CN" altLang="en-US" smtClean="0"/>
              <a:pPr/>
              <a:t>2023/9/3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4536CA-A6C4-4358-AF93-5CCBD70D248C}" type="datetimeFigureOut">
              <a:rPr lang="zh-CN" altLang="en-US" smtClean="0"/>
              <a:pPr/>
              <a:t>2023/9/3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694536CA-A6C4-4358-AF93-5CCBD70D248C}" type="datetimeFigureOut">
              <a:rPr lang="zh-CN" altLang="en-US" smtClean="0"/>
              <a:pPr/>
              <a:t>2023/9/3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94536CA-A6C4-4358-AF93-5CCBD70D248C}" type="datetimeFigureOut">
              <a:rPr lang="zh-CN" altLang="en-US" smtClean="0"/>
              <a:pPr/>
              <a:t>2023/9/3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537B7A-7510-410A-AA53-45D600DA0276}"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94536CA-A6C4-4358-AF93-5CCBD70D248C}" type="datetimeFigureOut">
              <a:rPr lang="zh-CN" altLang="en-US" smtClean="0"/>
              <a:pPr/>
              <a:t>2023/9/3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8537B7A-7510-410A-AA53-45D600DA0276}"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94536CA-A6C4-4358-AF93-5CCBD70D248C}" type="datetimeFigureOut">
              <a:rPr lang="zh-CN" altLang="en-US" smtClean="0"/>
              <a:pPr/>
              <a:t>2023/9/3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8537B7A-7510-410A-AA53-45D600DA0276}"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94536CA-A6C4-4358-AF93-5CCBD70D248C}" type="datetimeFigureOut">
              <a:rPr lang="zh-CN" altLang="en-US" smtClean="0"/>
              <a:pPr/>
              <a:t>2023/9/3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8537B7A-7510-410A-AA53-45D600DA0276}"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94536CA-A6C4-4358-AF93-5CCBD70D248C}" type="datetimeFigureOut">
              <a:rPr lang="zh-CN" altLang="en-US" smtClean="0"/>
              <a:pPr/>
              <a:t>2023/9/3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537B7A-7510-410A-AA53-45D600DA0276}"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94536CA-A6C4-4358-AF93-5CCBD70D248C}" type="datetimeFigureOut">
              <a:rPr lang="zh-CN" altLang="en-US" smtClean="0"/>
              <a:pPr/>
              <a:t>2023/9/3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537B7A-7510-410A-AA53-45D600DA0276}"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4536CA-A6C4-4358-AF93-5CCBD70D248C}" type="datetimeFigureOut">
              <a:rPr lang="zh-CN" altLang="en-US" smtClean="0"/>
              <a:pPr/>
              <a:t>2023/9/3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537B7A-7510-410A-AA53-45D600DA0276}" type="slidenum">
              <a:rPr lang="zh-CN" altLang="en-US" smtClean="0"/>
              <a:pPr/>
              <a:t>‹#›</a:t>
            </a:fld>
            <a:endParaRPr lang="zh-CN" altLang="en-US"/>
          </a:p>
        </p:txBody>
      </p:sp>
      <p:sp>
        <p:nvSpPr>
          <p:cNvPr id="7" name="矩形 6"/>
          <p:cNvSpPr/>
          <p:nvPr userDrawn="1"/>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2.gif"/><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MH_Other_8"/>
          <p:cNvPicPr/>
          <p:nvPr>
            <p:custDataLst>
              <p:tags r:id="rId1"/>
            </p:custDataLst>
          </p:nvPr>
        </p:nvPicPr>
        <p:blipFill>
          <a:blip r:embed="rId5" cstate="print">
            <a:extLst>
              <a:ext uri="{28A0092B-C50C-407E-A947-70E740481C1C}">
                <a14:useLocalDpi xmlns:a14="http://schemas.microsoft.com/office/drawing/2010/main" val="0"/>
              </a:ext>
            </a:extLst>
          </a:blip>
          <a:srcRect l="50887"/>
          <a:stretch>
            <a:fillRect/>
          </a:stretch>
        </p:blipFill>
        <p:spPr bwMode="auto">
          <a:xfrm rot="5400000" flipH="1">
            <a:off x="6024000" y="-3032194"/>
            <a:ext cx="144000" cy="10450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MH_Other_8"/>
          <p:cNvPicPr/>
          <p:nvPr>
            <p:custDataLst>
              <p:tags r:id="rId2"/>
            </p:custDataLst>
          </p:nvPr>
        </p:nvPicPr>
        <p:blipFill>
          <a:blip r:embed="rId5" cstate="print">
            <a:extLst>
              <a:ext uri="{28A0092B-C50C-407E-A947-70E740481C1C}">
                <a14:useLocalDpi xmlns:a14="http://schemas.microsoft.com/office/drawing/2010/main" val="0"/>
              </a:ext>
            </a:extLst>
          </a:blip>
          <a:srcRect l="50887"/>
          <a:stretch>
            <a:fillRect/>
          </a:stretch>
        </p:blipFill>
        <p:spPr bwMode="auto">
          <a:xfrm rot="16200000" flipH="1" flipV="1">
            <a:off x="6024001" y="-127232"/>
            <a:ext cx="144000" cy="10450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0" y="2204967"/>
            <a:ext cx="12192000" cy="286136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1314450" y="2717445"/>
            <a:ext cx="9967913" cy="1631216"/>
          </a:xfrm>
          <a:prstGeom prst="rect">
            <a:avLst/>
          </a:prstGeom>
          <a:noFill/>
        </p:spPr>
        <p:txBody>
          <a:bodyPr wrap="square" rtlCol="0">
            <a:spAutoFit/>
          </a:bodyPr>
          <a:lstStyle/>
          <a:p>
            <a:pPr algn="ctr"/>
            <a:r>
              <a:rPr lang="zh-CN" altLang="en-US" sz="6000" b="1" dirty="0">
                <a:solidFill>
                  <a:schemeClr val="bg1">
                    <a:lumMod val="95000"/>
                  </a:schemeClr>
                </a:solidFill>
                <a:latin typeface="微软雅黑" panose="020B0503020204020204" pitchFamily="34" charset="-122"/>
                <a:ea typeface="微软雅黑" panose="020B0503020204020204" pitchFamily="34" charset="-122"/>
              </a:rPr>
              <a:t>程序设计综合实践</a:t>
            </a:r>
            <a:endParaRPr lang="en-US" altLang="zh-CN" sz="6000" b="1" dirty="0">
              <a:solidFill>
                <a:schemeClr val="bg1">
                  <a:lumMod val="95000"/>
                </a:schemeClr>
              </a:solidFill>
              <a:latin typeface="微软雅黑" panose="020B0503020204020204" pitchFamily="34" charset="-122"/>
              <a:ea typeface="微软雅黑" panose="020B0503020204020204" pitchFamily="34" charset="-122"/>
            </a:endParaRPr>
          </a:p>
          <a:p>
            <a:pPr algn="r"/>
            <a:r>
              <a:rPr lang="en-US" altLang="zh-CN" sz="4000" b="1" dirty="0">
                <a:solidFill>
                  <a:schemeClr val="bg1">
                    <a:lumMod val="95000"/>
                  </a:schemeClr>
                </a:solidFill>
                <a:latin typeface="微软雅黑" panose="020B0503020204020204" pitchFamily="34" charset="-122"/>
                <a:ea typeface="微软雅黑" panose="020B0503020204020204" pitchFamily="34" charset="-122"/>
              </a:rPr>
              <a:t>——</a:t>
            </a:r>
            <a:r>
              <a:rPr lang="zh-CN" altLang="en-US" sz="4000" b="1" dirty="0">
                <a:solidFill>
                  <a:schemeClr val="bg1">
                    <a:lumMod val="95000"/>
                  </a:schemeClr>
                </a:solidFill>
                <a:latin typeface="微软雅黑" panose="020B0503020204020204" pitchFamily="34" charset="-122"/>
                <a:ea typeface="微软雅黑" panose="020B0503020204020204" pitchFamily="34" charset="-122"/>
              </a:rPr>
              <a:t>环境安装与需求分析</a:t>
            </a:r>
          </a:p>
        </p:txBody>
      </p:sp>
      <p:sp>
        <p:nvSpPr>
          <p:cNvPr id="13" name="TextBox 6"/>
          <p:cNvSpPr txBox="1"/>
          <p:nvPr/>
        </p:nvSpPr>
        <p:spPr>
          <a:xfrm>
            <a:off x="3727715" y="5644928"/>
            <a:ext cx="1877390" cy="430863"/>
          </a:xfrm>
          <a:prstGeom prst="rect">
            <a:avLst/>
          </a:prstGeom>
          <a:noFill/>
        </p:spPr>
        <p:txBody>
          <a:bodyPr wrap="none" lIns="91416" tIns="45708" rIns="91416" bIns="45708" rtlCol="0">
            <a:spAutoFit/>
          </a:bodyPr>
          <a:lstStyle>
            <a:defPPr>
              <a:defRPr lang="zh-CN"/>
            </a:defPPr>
            <a:lvl1pPr>
              <a:defRPr sz="2000">
                <a:solidFill>
                  <a:schemeClr val="accent2"/>
                </a:solidFill>
                <a:latin typeface="+mn-ea"/>
                <a:ea typeface="+mn-ea"/>
              </a:defRPr>
            </a:lvl1pPr>
          </a:lstStyle>
          <a:p>
            <a:pPr algn="ctr"/>
            <a:r>
              <a:rPr lang="zh-CN" altLang="en-US" sz="2200" b="1" dirty="0">
                <a:solidFill>
                  <a:srgbClr val="0070C0"/>
                </a:solidFill>
                <a:latin typeface="微软雅黑" panose="020B0503020204020204" pitchFamily="34" charset="-122"/>
                <a:ea typeface="微软雅黑" panose="020B0503020204020204" pitchFamily="34" charset="-122"/>
              </a:rPr>
              <a:t>姓名</a:t>
            </a:r>
            <a:r>
              <a:rPr lang="zh-CN" altLang="en-US" sz="2200" dirty="0">
                <a:solidFill>
                  <a:srgbClr val="0070C0"/>
                </a:solidFill>
                <a:latin typeface="微软雅黑" panose="020B0503020204020204" pitchFamily="34" charset="-122"/>
                <a:ea typeface="微软雅黑" panose="020B0503020204020204" pitchFamily="34" charset="-122"/>
              </a:rPr>
              <a:t>：</a:t>
            </a:r>
            <a:r>
              <a:rPr lang="zh-CN" altLang="en-US" sz="2200" b="1" dirty="0">
                <a:solidFill>
                  <a:srgbClr val="0070C0"/>
                </a:solidFill>
                <a:latin typeface="微软雅黑" panose="020B0503020204020204" pitchFamily="34" charset="-122"/>
                <a:ea typeface="微软雅黑" panose="020B0503020204020204" pitchFamily="34" charset="-122"/>
              </a:rPr>
              <a:t>先兴平</a:t>
            </a:r>
          </a:p>
        </p:txBody>
      </p:sp>
      <p:sp>
        <p:nvSpPr>
          <p:cNvPr id="14" name="TextBox 7"/>
          <p:cNvSpPr txBox="1"/>
          <p:nvPr/>
        </p:nvSpPr>
        <p:spPr>
          <a:xfrm>
            <a:off x="7514733" y="5639825"/>
            <a:ext cx="2159518" cy="430863"/>
          </a:xfrm>
          <a:prstGeom prst="rect">
            <a:avLst/>
          </a:prstGeom>
          <a:noFill/>
        </p:spPr>
        <p:txBody>
          <a:bodyPr wrap="none" lIns="91416" tIns="45708" rIns="91416" bIns="45708" rtlCol="0">
            <a:spAutoFit/>
          </a:bodyPr>
          <a:lstStyle/>
          <a:p>
            <a:pPr algn="ctr"/>
            <a:r>
              <a:rPr lang="zh-CN" altLang="en-US" sz="2200" b="1" dirty="0">
                <a:solidFill>
                  <a:srgbClr val="0070C0"/>
                </a:solidFill>
                <a:latin typeface="微软雅黑" panose="020B0503020204020204" pitchFamily="34" charset="-122"/>
                <a:ea typeface="微软雅黑" panose="020B0503020204020204" pitchFamily="34" charset="-122"/>
              </a:rPr>
              <a:t>学院：安法学院</a:t>
            </a:r>
          </a:p>
        </p:txBody>
      </p:sp>
      <p:sp>
        <p:nvSpPr>
          <p:cNvPr id="11" name="Freeform 7"/>
          <p:cNvSpPr>
            <a:spLocks noChangeAspect="1" noEditPoints="1"/>
          </p:cNvSpPr>
          <p:nvPr/>
        </p:nvSpPr>
        <p:spPr bwMode="auto">
          <a:xfrm>
            <a:off x="3134610" y="5611848"/>
            <a:ext cx="462900" cy="466244"/>
          </a:xfrm>
          <a:custGeom>
            <a:avLst/>
            <a:gdLst>
              <a:gd name="T0" fmla="*/ 661 w 904"/>
              <a:gd name="T1" fmla="*/ 461 h 905"/>
              <a:gd name="T2" fmla="*/ 661 w 904"/>
              <a:gd name="T3" fmla="*/ 339 h 905"/>
              <a:gd name="T4" fmla="*/ 605 w 904"/>
              <a:gd name="T5" fmla="*/ 339 h 905"/>
              <a:gd name="T6" fmla="*/ 605 w 904"/>
              <a:gd name="T7" fmla="*/ 461 h 905"/>
              <a:gd name="T8" fmla="*/ 456 w 904"/>
              <a:gd name="T9" fmla="*/ 610 h 905"/>
              <a:gd name="T10" fmla="*/ 453 w 904"/>
              <a:gd name="T11" fmla="*/ 610 h 905"/>
              <a:gd name="T12" fmla="*/ 452 w 904"/>
              <a:gd name="T13" fmla="*/ 610 h 905"/>
              <a:gd name="T14" fmla="*/ 451 w 904"/>
              <a:gd name="T15" fmla="*/ 610 h 905"/>
              <a:gd name="T16" fmla="*/ 448 w 904"/>
              <a:gd name="T17" fmla="*/ 610 h 905"/>
              <a:gd name="T18" fmla="*/ 299 w 904"/>
              <a:gd name="T19" fmla="*/ 461 h 905"/>
              <a:gd name="T20" fmla="*/ 299 w 904"/>
              <a:gd name="T21" fmla="*/ 339 h 905"/>
              <a:gd name="T22" fmla="*/ 244 w 904"/>
              <a:gd name="T23" fmla="*/ 339 h 905"/>
              <a:gd name="T24" fmla="*/ 244 w 904"/>
              <a:gd name="T25" fmla="*/ 461 h 905"/>
              <a:gd name="T26" fmla="*/ 419 w 904"/>
              <a:gd name="T27" fmla="*/ 664 h 905"/>
              <a:gd name="T28" fmla="*/ 419 w 904"/>
              <a:gd name="T29" fmla="*/ 752 h 905"/>
              <a:gd name="T30" fmla="*/ 295 w 904"/>
              <a:gd name="T31" fmla="*/ 787 h 905"/>
              <a:gd name="T32" fmla="*/ 610 w 904"/>
              <a:gd name="T33" fmla="*/ 787 h 905"/>
              <a:gd name="T34" fmla="*/ 484 w 904"/>
              <a:gd name="T35" fmla="*/ 751 h 905"/>
              <a:gd name="T36" fmla="*/ 484 w 904"/>
              <a:gd name="T37" fmla="*/ 664 h 905"/>
              <a:gd name="T38" fmla="*/ 661 w 904"/>
              <a:gd name="T39" fmla="*/ 461 h 905"/>
              <a:gd name="T40" fmla="*/ 450 w 904"/>
              <a:gd name="T41" fmla="*/ 558 h 905"/>
              <a:gd name="T42" fmla="*/ 452 w 904"/>
              <a:gd name="T43" fmla="*/ 558 h 905"/>
              <a:gd name="T44" fmla="*/ 454 w 904"/>
              <a:gd name="T45" fmla="*/ 558 h 905"/>
              <a:gd name="T46" fmla="*/ 554 w 904"/>
              <a:gd name="T47" fmla="*/ 459 h 905"/>
              <a:gd name="T48" fmla="*/ 554 w 904"/>
              <a:gd name="T49" fmla="*/ 218 h 905"/>
              <a:gd name="T50" fmla="*/ 454 w 904"/>
              <a:gd name="T51" fmla="*/ 118 h 905"/>
              <a:gd name="T52" fmla="*/ 452 w 904"/>
              <a:gd name="T53" fmla="*/ 118 h 905"/>
              <a:gd name="T54" fmla="*/ 450 w 904"/>
              <a:gd name="T55" fmla="*/ 118 h 905"/>
              <a:gd name="T56" fmla="*/ 351 w 904"/>
              <a:gd name="T57" fmla="*/ 218 h 905"/>
              <a:gd name="T58" fmla="*/ 351 w 904"/>
              <a:gd name="T59" fmla="*/ 459 h 905"/>
              <a:gd name="T60" fmla="*/ 450 w 904"/>
              <a:gd name="T61" fmla="*/ 558 h 905"/>
              <a:gd name="T62" fmla="*/ 452 w 904"/>
              <a:gd name="T63" fmla="*/ 0 h 905"/>
              <a:gd name="T64" fmla="*/ 904 w 904"/>
              <a:gd name="T65" fmla="*/ 453 h 905"/>
              <a:gd name="T66" fmla="*/ 452 w 904"/>
              <a:gd name="T67" fmla="*/ 905 h 905"/>
              <a:gd name="T68" fmla="*/ 0 w 904"/>
              <a:gd name="T69" fmla="*/ 453 h 905"/>
              <a:gd name="T70" fmla="*/ 452 w 904"/>
              <a:gd name="T71" fmla="*/ 0 h 9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04" h="905">
                <a:moveTo>
                  <a:pt x="661" y="461"/>
                </a:moveTo>
                <a:lnTo>
                  <a:pt x="661" y="339"/>
                </a:lnTo>
                <a:cubicBezTo>
                  <a:pt x="661" y="304"/>
                  <a:pt x="605" y="304"/>
                  <a:pt x="605" y="339"/>
                </a:cubicBezTo>
                <a:lnTo>
                  <a:pt x="605" y="461"/>
                </a:lnTo>
                <a:cubicBezTo>
                  <a:pt x="605" y="543"/>
                  <a:pt x="538" y="610"/>
                  <a:pt x="456" y="610"/>
                </a:cubicBezTo>
                <a:cubicBezTo>
                  <a:pt x="455" y="610"/>
                  <a:pt x="454" y="610"/>
                  <a:pt x="453" y="610"/>
                </a:cubicBezTo>
                <a:lnTo>
                  <a:pt x="452" y="610"/>
                </a:lnTo>
                <a:lnTo>
                  <a:pt x="451" y="610"/>
                </a:lnTo>
                <a:cubicBezTo>
                  <a:pt x="450" y="610"/>
                  <a:pt x="449" y="610"/>
                  <a:pt x="448" y="610"/>
                </a:cubicBezTo>
                <a:cubicBezTo>
                  <a:pt x="366" y="610"/>
                  <a:pt x="299" y="543"/>
                  <a:pt x="299" y="461"/>
                </a:cubicBezTo>
                <a:lnTo>
                  <a:pt x="299" y="339"/>
                </a:lnTo>
                <a:cubicBezTo>
                  <a:pt x="299" y="304"/>
                  <a:pt x="244" y="304"/>
                  <a:pt x="244" y="339"/>
                </a:cubicBezTo>
                <a:cubicBezTo>
                  <a:pt x="244" y="355"/>
                  <a:pt x="244" y="461"/>
                  <a:pt x="244" y="461"/>
                </a:cubicBezTo>
                <a:cubicBezTo>
                  <a:pt x="244" y="564"/>
                  <a:pt x="320" y="650"/>
                  <a:pt x="419" y="664"/>
                </a:cubicBezTo>
                <a:lnTo>
                  <a:pt x="419" y="752"/>
                </a:lnTo>
                <a:lnTo>
                  <a:pt x="295" y="787"/>
                </a:lnTo>
                <a:lnTo>
                  <a:pt x="610" y="787"/>
                </a:lnTo>
                <a:lnTo>
                  <a:pt x="484" y="751"/>
                </a:lnTo>
                <a:lnTo>
                  <a:pt x="484" y="664"/>
                </a:lnTo>
                <a:cubicBezTo>
                  <a:pt x="584" y="650"/>
                  <a:pt x="661" y="564"/>
                  <a:pt x="661" y="461"/>
                </a:cubicBezTo>
                <a:close/>
                <a:moveTo>
                  <a:pt x="450" y="558"/>
                </a:moveTo>
                <a:cubicBezTo>
                  <a:pt x="451" y="558"/>
                  <a:pt x="451" y="558"/>
                  <a:pt x="452" y="558"/>
                </a:cubicBezTo>
                <a:cubicBezTo>
                  <a:pt x="453" y="558"/>
                  <a:pt x="453" y="558"/>
                  <a:pt x="454" y="558"/>
                </a:cubicBezTo>
                <a:cubicBezTo>
                  <a:pt x="509" y="558"/>
                  <a:pt x="554" y="514"/>
                  <a:pt x="554" y="459"/>
                </a:cubicBezTo>
                <a:lnTo>
                  <a:pt x="554" y="218"/>
                </a:lnTo>
                <a:cubicBezTo>
                  <a:pt x="554" y="163"/>
                  <a:pt x="509" y="118"/>
                  <a:pt x="454" y="118"/>
                </a:cubicBezTo>
                <a:cubicBezTo>
                  <a:pt x="453" y="118"/>
                  <a:pt x="453" y="118"/>
                  <a:pt x="452" y="118"/>
                </a:cubicBezTo>
                <a:cubicBezTo>
                  <a:pt x="452" y="118"/>
                  <a:pt x="451" y="118"/>
                  <a:pt x="450" y="118"/>
                </a:cubicBezTo>
                <a:cubicBezTo>
                  <a:pt x="395" y="118"/>
                  <a:pt x="351" y="163"/>
                  <a:pt x="351" y="218"/>
                </a:cubicBezTo>
                <a:lnTo>
                  <a:pt x="351" y="459"/>
                </a:lnTo>
                <a:cubicBezTo>
                  <a:pt x="351" y="514"/>
                  <a:pt x="395" y="558"/>
                  <a:pt x="450" y="558"/>
                </a:cubicBezTo>
                <a:close/>
                <a:moveTo>
                  <a:pt x="452" y="0"/>
                </a:moveTo>
                <a:cubicBezTo>
                  <a:pt x="702" y="0"/>
                  <a:pt x="904" y="203"/>
                  <a:pt x="904" y="453"/>
                </a:cubicBezTo>
                <a:cubicBezTo>
                  <a:pt x="904" y="702"/>
                  <a:pt x="702" y="905"/>
                  <a:pt x="452" y="905"/>
                </a:cubicBezTo>
                <a:cubicBezTo>
                  <a:pt x="202" y="905"/>
                  <a:pt x="0" y="702"/>
                  <a:pt x="0" y="453"/>
                </a:cubicBezTo>
                <a:cubicBezTo>
                  <a:pt x="0" y="203"/>
                  <a:pt x="202" y="0"/>
                  <a:pt x="452" y="0"/>
                </a:cubicBezTo>
                <a:close/>
              </a:path>
            </a:pathLst>
          </a:custGeom>
          <a:solidFill>
            <a:srgbClr val="0070C0"/>
          </a:solidFill>
          <a:ln>
            <a:noFill/>
          </a:ln>
        </p:spPr>
        <p:txBody>
          <a:bodyPr vert="horz" wrap="square" lIns="91416" tIns="45708" rIns="91416" bIns="45708" numCol="1" anchor="t" anchorCtr="0" compatLnSpc="1"/>
          <a:lstStyle/>
          <a:p>
            <a:endParaRPr lang="zh-CN" altLang="en-US">
              <a:solidFill>
                <a:schemeClr val="bg1"/>
              </a:solidFill>
              <a:latin typeface="微软雅黑" panose="020B0503020204020204" pitchFamily="34" charset="-122"/>
              <a:ea typeface="微软雅黑" panose="020B0503020204020204" pitchFamily="34" charset="-122"/>
            </a:endParaRPr>
          </a:p>
        </p:txBody>
      </p:sp>
      <p:sp>
        <p:nvSpPr>
          <p:cNvPr id="12" name="Freeform 8"/>
          <p:cNvSpPr>
            <a:spLocks noChangeAspect="1" noEditPoints="1"/>
          </p:cNvSpPr>
          <p:nvPr/>
        </p:nvSpPr>
        <p:spPr bwMode="auto">
          <a:xfrm>
            <a:off x="6535603" y="5606745"/>
            <a:ext cx="464288" cy="466246"/>
          </a:xfrm>
          <a:custGeom>
            <a:avLst/>
            <a:gdLst>
              <a:gd name="T0" fmla="*/ 422 w 422"/>
              <a:gd name="T1" fmla="*/ 211 h 422"/>
              <a:gd name="T2" fmla="*/ 0 w 422"/>
              <a:gd name="T3" fmla="*/ 211 h 422"/>
              <a:gd name="T4" fmla="*/ 340 w 422"/>
              <a:gd name="T5" fmla="*/ 117 h 422"/>
              <a:gd name="T6" fmla="*/ 345 w 422"/>
              <a:gd name="T7" fmla="*/ 123 h 422"/>
              <a:gd name="T8" fmla="*/ 344 w 422"/>
              <a:gd name="T9" fmla="*/ 226 h 422"/>
              <a:gd name="T10" fmla="*/ 340 w 422"/>
              <a:gd name="T11" fmla="*/ 227 h 422"/>
              <a:gd name="T12" fmla="*/ 217 w 422"/>
              <a:gd name="T13" fmla="*/ 226 h 422"/>
              <a:gd name="T14" fmla="*/ 215 w 422"/>
              <a:gd name="T15" fmla="*/ 222 h 422"/>
              <a:gd name="T16" fmla="*/ 286 w 422"/>
              <a:gd name="T17" fmla="*/ 164 h 422"/>
              <a:gd name="T18" fmla="*/ 215 w 422"/>
              <a:gd name="T19" fmla="*/ 171 h 422"/>
              <a:gd name="T20" fmla="*/ 217 w 422"/>
              <a:gd name="T21" fmla="*/ 119 h 422"/>
              <a:gd name="T22" fmla="*/ 220 w 422"/>
              <a:gd name="T23" fmla="*/ 117 h 422"/>
              <a:gd name="T24" fmla="*/ 220 w 422"/>
              <a:gd name="T25" fmla="*/ 96 h 422"/>
              <a:gd name="T26" fmla="*/ 202 w 422"/>
              <a:gd name="T27" fmla="*/ 104 h 422"/>
              <a:gd name="T28" fmla="*/ 194 w 422"/>
              <a:gd name="T29" fmla="*/ 174 h 422"/>
              <a:gd name="T30" fmla="*/ 186 w 422"/>
              <a:gd name="T31" fmla="*/ 166 h 422"/>
              <a:gd name="T32" fmla="*/ 137 w 422"/>
              <a:gd name="T33" fmla="*/ 151 h 422"/>
              <a:gd name="T34" fmla="*/ 54 w 422"/>
              <a:gd name="T35" fmla="*/ 173 h 422"/>
              <a:gd name="T36" fmla="*/ 77 w 422"/>
              <a:gd name="T37" fmla="*/ 243 h 422"/>
              <a:gd name="T38" fmla="*/ 81 w 422"/>
              <a:gd name="T39" fmla="*/ 192 h 422"/>
              <a:gd name="T40" fmla="*/ 81 w 422"/>
              <a:gd name="T41" fmla="*/ 256 h 422"/>
              <a:gd name="T42" fmla="*/ 106 w 422"/>
              <a:gd name="T43" fmla="*/ 350 h 422"/>
              <a:gd name="T44" fmla="*/ 112 w 422"/>
              <a:gd name="T45" fmla="*/ 272 h 422"/>
              <a:gd name="T46" fmla="*/ 137 w 422"/>
              <a:gd name="T47" fmla="*/ 350 h 422"/>
              <a:gd name="T48" fmla="*/ 137 w 422"/>
              <a:gd name="T49" fmla="*/ 256 h 422"/>
              <a:gd name="T50" fmla="*/ 137 w 422"/>
              <a:gd name="T51" fmla="*/ 192 h 422"/>
              <a:gd name="T52" fmla="*/ 162 w 422"/>
              <a:gd name="T53" fmla="*/ 192 h 422"/>
              <a:gd name="T54" fmla="*/ 186 w 422"/>
              <a:gd name="T55" fmla="*/ 185 h 422"/>
              <a:gd name="T56" fmla="*/ 194 w 422"/>
              <a:gd name="T57" fmla="*/ 222 h 422"/>
              <a:gd name="T58" fmla="*/ 202 w 422"/>
              <a:gd name="T59" fmla="*/ 240 h 422"/>
              <a:gd name="T60" fmla="*/ 220 w 422"/>
              <a:gd name="T61" fmla="*/ 248 h 422"/>
              <a:gd name="T62" fmla="*/ 359 w 422"/>
              <a:gd name="T63" fmla="*/ 240 h 422"/>
              <a:gd name="T64" fmla="*/ 366 w 422"/>
              <a:gd name="T65" fmla="*/ 222 h 422"/>
              <a:gd name="T66" fmla="*/ 359 w 422"/>
              <a:gd name="T67" fmla="*/ 104 h 422"/>
              <a:gd name="T68" fmla="*/ 220 w 422"/>
              <a:gd name="T69" fmla="*/ 96 h 422"/>
              <a:gd name="T70" fmla="*/ 344 w 422"/>
              <a:gd name="T71" fmla="*/ 277 h 422"/>
              <a:gd name="T72" fmla="*/ 346 w 422"/>
              <a:gd name="T73" fmla="*/ 351 h 422"/>
              <a:gd name="T74" fmla="*/ 298 w 422"/>
              <a:gd name="T75" fmla="*/ 277 h 422"/>
              <a:gd name="T76" fmla="*/ 250 w 422"/>
              <a:gd name="T77" fmla="*/ 351 h 422"/>
              <a:gd name="T78" fmla="*/ 244 w 422"/>
              <a:gd name="T79" fmla="*/ 277 h 422"/>
              <a:gd name="T80" fmla="*/ 221 w 422"/>
              <a:gd name="T81" fmla="*/ 254 h 422"/>
              <a:gd name="T82" fmla="*/ 109 w 422"/>
              <a:gd name="T83" fmla="*/ 75 h 422"/>
              <a:gd name="T84" fmla="*/ 109 w 422"/>
              <a:gd name="T85" fmla="*/ 146 h 422"/>
              <a:gd name="T86" fmla="*/ 109 w 422"/>
              <a:gd name="T87" fmla="*/ 75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22" h="422">
                <a:moveTo>
                  <a:pt x="211" y="0"/>
                </a:moveTo>
                <a:cubicBezTo>
                  <a:pt x="327" y="0"/>
                  <a:pt x="422" y="94"/>
                  <a:pt x="422" y="211"/>
                </a:cubicBezTo>
                <a:cubicBezTo>
                  <a:pt x="422" y="327"/>
                  <a:pt x="327" y="422"/>
                  <a:pt x="211" y="422"/>
                </a:cubicBezTo>
                <a:cubicBezTo>
                  <a:pt x="94" y="422"/>
                  <a:pt x="0" y="327"/>
                  <a:pt x="0" y="211"/>
                </a:cubicBezTo>
                <a:cubicBezTo>
                  <a:pt x="0" y="94"/>
                  <a:pt x="94" y="0"/>
                  <a:pt x="211" y="0"/>
                </a:cubicBezTo>
                <a:close/>
                <a:moveTo>
                  <a:pt x="340" y="117"/>
                </a:moveTo>
                <a:cubicBezTo>
                  <a:pt x="341" y="117"/>
                  <a:pt x="343" y="118"/>
                  <a:pt x="344" y="119"/>
                </a:cubicBezTo>
                <a:cubicBezTo>
                  <a:pt x="345" y="120"/>
                  <a:pt x="345" y="121"/>
                  <a:pt x="345" y="123"/>
                </a:cubicBezTo>
                <a:lnTo>
                  <a:pt x="345" y="222"/>
                </a:lnTo>
                <a:cubicBezTo>
                  <a:pt x="345" y="223"/>
                  <a:pt x="345" y="225"/>
                  <a:pt x="344" y="226"/>
                </a:cubicBezTo>
                <a:lnTo>
                  <a:pt x="344" y="226"/>
                </a:lnTo>
                <a:cubicBezTo>
                  <a:pt x="343" y="227"/>
                  <a:pt x="341" y="227"/>
                  <a:pt x="340" y="227"/>
                </a:cubicBezTo>
                <a:lnTo>
                  <a:pt x="220" y="227"/>
                </a:lnTo>
                <a:cubicBezTo>
                  <a:pt x="219" y="227"/>
                  <a:pt x="218" y="227"/>
                  <a:pt x="217" y="226"/>
                </a:cubicBezTo>
                <a:lnTo>
                  <a:pt x="217" y="226"/>
                </a:lnTo>
                <a:cubicBezTo>
                  <a:pt x="216" y="225"/>
                  <a:pt x="215" y="223"/>
                  <a:pt x="215" y="222"/>
                </a:cubicBezTo>
                <a:lnTo>
                  <a:pt x="215" y="179"/>
                </a:lnTo>
                <a:lnTo>
                  <a:pt x="286" y="164"/>
                </a:lnTo>
                <a:lnTo>
                  <a:pt x="286" y="162"/>
                </a:lnTo>
                <a:lnTo>
                  <a:pt x="215" y="171"/>
                </a:lnTo>
                <a:lnTo>
                  <a:pt x="215" y="123"/>
                </a:lnTo>
                <a:cubicBezTo>
                  <a:pt x="215" y="121"/>
                  <a:pt x="216" y="120"/>
                  <a:pt x="217" y="119"/>
                </a:cubicBezTo>
                <a:lnTo>
                  <a:pt x="217" y="119"/>
                </a:lnTo>
                <a:cubicBezTo>
                  <a:pt x="218" y="118"/>
                  <a:pt x="219" y="117"/>
                  <a:pt x="220" y="117"/>
                </a:cubicBezTo>
                <a:lnTo>
                  <a:pt x="340" y="117"/>
                </a:lnTo>
                <a:close/>
                <a:moveTo>
                  <a:pt x="220" y="96"/>
                </a:moveTo>
                <a:cubicBezTo>
                  <a:pt x="213" y="96"/>
                  <a:pt x="206" y="99"/>
                  <a:pt x="202" y="104"/>
                </a:cubicBezTo>
                <a:lnTo>
                  <a:pt x="202" y="104"/>
                </a:lnTo>
                <a:cubicBezTo>
                  <a:pt x="197" y="109"/>
                  <a:pt x="194" y="115"/>
                  <a:pt x="194" y="123"/>
                </a:cubicBezTo>
                <a:lnTo>
                  <a:pt x="194" y="174"/>
                </a:lnTo>
                <a:lnTo>
                  <a:pt x="186" y="175"/>
                </a:lnTo>
                <a:lnTo>
                  <a:pt x="186" y="166"/>
                </a:lnTo>
                <a:lnTo>
                  <a:pt x="162" y="166"/>
                </a:lnTo>
                <a:lnTo>
                  <a:pt x="137" y="151"/>
                </a:lnTo>
                <a:lnTo>
                  <a:pt x="77" y="151"/>
                </a:lnTo>
                <a:cubicBezTo>
                  <a:pt x="64" y="151"/>
                  <a:pt x="54" y="161"/>
                  <a:pt x="54" y="173"/>
                </a:cubicBezTo>
                <a:lnTo>
                  <a:pt x="54" y="243"/>
                </a:lnTo>
                <a:lnTo>
                  <a:pt x="77" y="243"/>
                </a:lnTo>
                <a:lnTo>
                  <a:pt x="77" y="192"/>
                </a:lnTo>
                <a:lnTo>
                  <a:pt x="81" y="192"/>
                </a:lnTo>
                <a:lnTo>
                  <a:pt x="81" y="243"/>
                </a:lnTo>
                <a:lnTo>
                  <a:pt x="81" y="256"/>
                </a:lnTo>
                <a:lnTo>
                  <a:pt x="81" y="350"/>
                </a:lnTo>
                <a:lnTo>
                  <a:pt x="106" y="350"/>
                </a:lnTo>
                <a:lnTo>
                  <a:pt x="106" y="272"/>
                </a:lnTo>
                <a:lnTo>
                  <a:pt x="112" y="272"/>
                </a:lnTo>
                <a:lnTo>
                  <a:pt x="112" y="350"/>
                </a:lnTo>
                <a:lnTo>
                  <a:pt x="137" y="350"/>
                </a:lnTo>
                <a:lnTo>
                  <a:pt x="137" y="336"/>
                </a:lnTo>
                <a:lnTo>
                  <a:pt x="137" y="256"/>
                </a:lnTo>
                <a:lnTo>
                  <a:pt x="137" y="243"/>
                </a:lnTo>
                <a:lnTo>
                  <a:pt x="137" y="192"/>
                </a:lnTo>
                <a:lnTo>
                  <a:pt x="137" y="177"/>
                </a:lnTo>
                <a:lnTo>
                  <a:pt x="162" y="192"/>
                </a:lnTo>
                <a:lnTo>
                  <a:pt x="186" y="192"/>
                </a:lnTo>
                <a:lnTo>
                  <a:pt x="186" y="185"/>
                </a:lnTo>
                <a:lnTo>
                  <a:pt x="194" y="184"/>
                </a:lnTo>
                <a:lnTo>
                  <a:pt x="194" y="222"/>
                </a:lnTo>
                <a:cubicBezTo>
                  <a:pt x="194" y="229"/>
                  <a:pt x="197" y="236"/>
                  <a:pt x="202" y="240"/>
                </a:cubicBezTo>
                <a:lnTo>
                  <a:pt x="202" y="240"/>
                </a:lnTo>
                <a:lnTo>
                  <a:pt x="202" y="241"/>
                </a:lnTo>
                <a:cubicBezTo>
                  <a:pt x="207" y="245"/>
                  <a:pt x="213" y="248"/>
                  <a:pt x="220" y="248"/>
                </a:cubicBezTo>
                <a:lnTo>
                  <a:pt x="340" y="248"/>
                </a:lnTo>
                <a:cubicBezTo>
                  <a:pt x="347" y="248"/>
                  <a:pt x="354" y="245"/>
                  <a:pt x="359" y="240"/>
                </a:cubicBezTo>
                <a:lnTo>
                  <a:pt x="359" y="241"/>
                </a:lnTo>
                <a:cubicBezTo>
                  <a:pt x="363" y="236"/>
                  <a:pt x="366" y="229"/>
                  <a:pt x="366" y="222"/>
                </a:cubicBezTo>
                <a:lnTo>
                  <a:pt x="366" y="123"/>
                </a:lnTo>
                <a:cubicBezTo>
                  <a:pt x="366" y="115"/>
                  <a:pt x="363" y="109"/>
                  <a:pt x="359" y="104"/>
                </a:cubicBezTo>
                <a:cubicBezTo>
                  <a:pt x="354" y="99"/>
                  <a:pt x="347" y="96"/>
                  <a:pt x="340" y="96"/>
                </a:cubicBezTo>
                <a:lnTo>
                  <a:pt x="220" y="96"/>
                </a:lnTo>
                <a:close/>
                <a:moveTo>
                  <a:pt x="344" y="254"/>
                </a:moveTo>
                <a:lnTo>
                  <a:pt x="344" y="277"/>
                </a:lnTo>
                <a:lnTo>
                  <a:pt x="325" y="277"/>
                </a:lnTo>
                <a:lnTo>
                  <a:pt x="346" y="351"/>
                </a:lnTo>
                <a:lnTo>
                  <a:pt x="319" y="351"/>
                </a:lnTo>
                <a:lnTo>
                  <a:pt x="298" y="277"/>
                </a:lnTo>
                <a:lnTo>
                  <a:pt x="271" y="277"/>
                </a:lnTo>
                <a:lnTo>
                  <a:pt x="250" y="351"/>
                </a:lnTo>
                <a:lnTo>
                  <a:pt x="223" y="351"/>
                </a:lnTo>
                <a:lnTo>
                  <a:pt x="244" y="277"/>
                </a:lnTo>
                <a:lnTo>
                  <a:pt x="221" y="277"/>
                </a:lnTo>
                <a:lnTo>
                  <a:pt x="221" y="254"/>
                </a:lnTo>
                <a:lnTo>
                  <a:pt x="344" y="254"/>
                </a:lnTo>
                <a:close/>
                <a:moveTo>
                  <a:pt x="109" y="75"/>
                </a:moveTo>
                <a:cubicBezTo>
                  <a:pt x="129" y="75"/>
                  <a:pt x="145" y="91"/>
                  <a:pt x="145" y="111"/>
                </a:cubicBezTo>
                <a:cubicBezTo>
                  <a:pt x="145" y="130"/>
                  <a:pt x="129" y="146"/>
                  <a:pt x="109" y="146"/>
                </a:cubicBezTo>
                <a:cubicBezTo>
                  <a:pt x="90" y="146"/>
                  <a:pt x="74" y="130"/>
                  <a:pt x="74" y="111"/>
                </a:cubicBezTo>
                <a:cubicBezTo>
                  <a:pt x="74" y="91"/>
                  <a:pt x="90" y="75"/>
                  <a:pt x="109" y="75"/>
                </a:cubicBezTo>
                <a:close/>
              </a:path>
            </a:pathLst>
          </a:custGeom>
          <a:solidFill>
            <a:srgbClr val="0070C0"/>
          </a:solidFill>
          <a:ln>
            <a:noFill/>
          </a:ln>
        </p:spPr>
        <p:txBody>
          <a:bodyPr vert="horz" wrap="square" lIns="91416" tIns="45708" rIns="91416" bIns="45708" numCol="1" anchor="t" anchorCtr="0" compatLnSpc="1"/>
          <a:lstStyle/>
          <a:p>
            <a:endParaRPr lang="zh-CN" altLang="en-US" sz="2800">
              <a:solidFill>
                <a:schemeClr val="bg1"/>
              </a:solidFill>
              <a:latin typeface="微软雅黑" panose="020B0503020204020204" pitchFamily="34" charset="-122"/>
              <a:ea typeface="微软雅黑" panose="020B0503020204020204" pitchFamily="34" charset="-122"/>
            </a:endParaRPr>
          </a:p>
        </p:txBody>
      </p:sp>
      <p:pic>
        <p:nvPicPr>
          <p:cNvPr id="16" name="Picture 4" descr="C:\Users\Administrator\Desktop\4459740284.gif">
            <a:extLst>
              <a:ext uri="{FF2B5EF4-FFF2-40B4-BE49-F238E27FC236}">
                <a16:creationId xmlns:a16="http://schemas.microsoft.com/office/drawing/2014/main" id="{765ACE08-F658-4F26-A955-9B7B610546D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3250" y="-26645"/>
            <a:ext cx="1510398" cy="1510398"/>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33">
            <a:extLst>
              <a:ext uri="{FF2B5EF4-FFF2-40B4-BE49-F238E27FC236}">
                <a16:creationId xmlns:a16="http://schemas.microsoft.com/office/drawing/2014/main" id="{E0098A82-38A4-44D2-A266-392F9E445929}"/>
              </a:ext>
            </a:extLst>
          </p:cNvPr>
          <p:cNvSpPr txBox="1"/>
          <p:nvPr/>
        </p:nvSpPr>
        <p:spPr>
          <a:xfrm>
            <a:off x="-1175636" y="313055"/>
            <a:ext cx="9272415" cy="830997"/>
          </a:xfrm>
          <a:prstGeom prst="rect">
            <a:avLst/>
          </a:prstGeom>
          <a:noFill/>
        </p:spPr>
        <p:txBody>
          <a:bodyPr wrap="square" rtlCol="0">
            <a:spAutoFit/>
          </a:bodyPr>
          <a:lstStyle/>
          <a:p>
            <a:pPr algn="ctr"/>
            <a:r>
              <a:rPr lang="zh-CN" altLang="en-US" sz="4800" b="1" dirty="0">
                <a:solidFill>
                  <a:srgbClr val="134263"/>
                </a:solidFill>
                <a:latin typeface="微软雅黑" panose="020B0503020204020204" pitchFamily="34" charset="-122"/>
                <a:ea typeface="微软雅黑" panose="020B0503020204020204" pitchFamily="34" charset="-122"/>
              </a:rPr>
              <a:t>重庆邮电大学</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直接连接符 31">
            <a:extLst>
              <a:ext uri="{FF2B5EF4-FFF2-40B4-BE49-F238E27FC236}">
                <a16:creationId xmlns:a16="http://schemas.microsoft.com/office/drawing/2014/main" id="{74E19E36-EBB2-4548-8111-284ED17C665B}"/>
              </a:ext>
            </a:extLst>
          </p:cNvPr>
          <p:cNvCxnSpPr>
            <a:cxnSpLocks/>
          </p:cNvCxnSpPr>
          <p:nvPr/>
        </p:nvCxnSpPr>
        <p:spPr>
          <a:xfrm>
            <a:off x="501091" y="1387819"/>
            <a:ext cx="14939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TextBox 6">
            <a:extLst>
              <a:ext uri="{FF2B5EF4-FFF2-40B4-BE49-F238E27FC236}">
                <a16:creationId xmlns:a16="http://schemas.microsoft.com/office/drawing/2014/main" id="{52632ED9-4688-451F-87CC-46CC4924BE53}"/>
              </a:ext>
            </a:extLst>
          </p:cNvPr>
          <p:cNvSpPr txBox="1"/>
          <p:nvPr/>
        </p:nvSpPr>
        <p:spPr>
          <a:xfrm>
            <a:off x="497660" y="961871"/>
            <a:ext cx="3941433" cy="383939"/>
          </a:xfrm>
          <a:prstGeom prst="rect">
            <a:avLst/>
          </a:prstGeom>
          <a:noFill/>
        </p:spPr>
        <p:txBody>
          <a:bodyPr wrap="square" lIns="0" tIns="48000" rIns="0" bIns="48000" rtlCol="0">
            <a:spAutoFit/>
          </a:bodyPr>
          <a:lstStyle/>
          <a:p>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3.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需求分析样例</a:t>
            </a:r>
          </a:p>
        </p:txBody>
      </p:sp>
      <p:sp>
        <p:nvSpPr>
          <p:cNvPr id="34" name="矩形 4">
            <a:extLst>
              <a:ext uri="{FF2B5EF4-FFF2-40B4-BE49-F238E27FC236}">
                <a16:creationId xmlns:a16="http://schemas.microsoft.com/office/drawing/2014/main" id="{78A5A2BB-B151-40C8-858A-DF5A6B8B3198}"/>
              </a:ext>
            </a:extLst>
          </p:cNvPr>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5" name="直接连接符 34">
            <a:extLst>
              <a:ext uri="{FF2B5EF4-FFF2-40B4-BE49-F238E27FC236}">
                <a16:creationId xmlns:a16="http://schemas.microsoft.com/office/drawing/2014/main" id="{315456A2-38B9-4F8E-9FEF-62BB48824DF1}"/>
              </a:ext>
            </a:extLst>
          </p:cNvPr>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FEA63B53-97F9-41AD-AB4D-096F7BC655CE}"/>
              </a:ext>
            </a:extLst>
          </p:cNvPr>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746956B8-DF6A-4363-9686-EC71538B0940}"/>
              </a:ext>
            </a:extLst>
          </p:cNvPr>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55" name="Picture 4" descr="C:\Users\Administrator\Desktop\4459740284.gif">
            <a:extLst>
              <a:ext uri="{FF2B5EF4-FFF2-40B4-BE49-F238E27FC236}">
                <a16:creationId xmlns:a16="http://schemas.microsoft.com/office/drawing/2014/main" id="{116EE340-BC6B-420E-87EB-238D31B718F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2" y="-27580"/>
            <a:ext cx="792000" cy="792000"/>
          </a:xfrm>
          <a:prstGeom prst="rect">
            <a:avLst/>
          </a:prstGeom>
          <a:noFill/>
          <a:extLst>
            <a:ext uri="{909E8E84-426E-40DD-AFC4-6F175D3DCCD1}">
              <a14:hiddenFill xmlns:a14="http://schemas.microsoft.com/office/drawing/2010/main">
                <a:solidFill>
                  <a:srgbClr val="FFFFFF"/>
                </a:solidFill>
              </a14:hiddenFill>
            </a:ext>
          </a:extLst>
        </p:spPr>
      </p:pic>
      <p:sp>
        <p:nvSpPr>
          <p:cNvPr id="56" name="TextBox 7">
            <a:extLst>
              <a:ext uri="{FF2B5EF4-FFF2-40B4-BE49-F238E27FC236}">
                <a16:creationId xmlns:a16="http://schemas.microsoft.com/office/drawing/2014/main" id="{34BF1938-5C5F-4FAA-8EBD-66BBFEC38784}"/>
              </a:ext>
            </a:extLst>
          </p:cNvPr>
          <p:cNvSpPr txBox="1"/>
          <p:nvPr/>
        </p:nvSpPr>
        <p:spPr>
          <a:xfrm>
            <a:off x="681123" y="171139"/>
            <a:ext cx="1973810" cy="404714"/>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latin typeface="微软雅黑" panose="020B0503020204020204" pitchFamily="34" charset="-122"/>
                <a:ea typeface="微软雅黑" panose="020B0503020204020204" pitchFamily="34" charset="-122"/>
              </a:rPr>
              <a:t>重庆邮电大学</a:t>
            </a:r>
          </a:p>
        </p:txBody>
      </p:sp>
      <p:cxnSp>
        <p:nvCxnSpPr>
          <p:cNvPr id="25" name="直接连接符 24">
            <a:extLst>
              <a:ext uri="{FF2B5EF4-FFF2-40B4-BE49-F238E27FC236}">
                <a16:creationId xmlns:a16="http://schemas.microsoft.com/office/drawing/2014/main" id="{2EE997C6-B281-4CAA-98CE-9933EC93DF46}"/>
              </a:ext>
            </a:extLst>
          </p:cNvPr>
          <p:cNvCxnSpPr/>
          <p:nvPr/>
        </p:nvCxnSpPr>
        <p:spPr>
          <a:xfrm>
            <a:off x="8332665" y="278093"/>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315456A2-38B9-4F8E-9FEF-62BB48824DF1}"/>
              </a:ext>
            </a:extLst>
          </p:cNvPr>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746956B8-DF6A-4363-9686-EC71538B0940}"/>
              </a:ext>
            </a:extLst>
          </p:cNvPr>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397F47AD-9758-49FD-9EDE-FB2BDF351DC1}"/>
              </a:ext>
            </a:extLst>
          </p:cNvPr>
          <p:cNvSpPr/>
          <p:nvPr/>
        </p:nvSpPr>
        <p:spPr>
          <a:xfrm>
            <a:off x="4336869" y="0"/>
            <a:ext cx="2936530" cy="792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sp>
        <p:nvSpPr>
          <p:cNvPr id="17" name="TextBox 7"/>
          <p:cNvSpPr txBox="1"/>
          <p:nvPr/>
        </p:nvSpPr>
        <p:spPr>
          <a:xfrm>
            <a:off x="4339838" y="140361"/>
            <a:ext cx="2936523" cy="466269"/>
          </a:xfrm>
          <a:prstGeom prst="rect">
            <a:avLst/>
          </a:prstGeom>
          <a:noFill/>
        </p:spPr>
        <p:txBody>
          <a:bodyPr wrap="square" lIns="0" tIns="48000" rIns="0" bIns="48000" rtlCol="0">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本节课实验实践内容</a:t>
            </a:r>
          </a:p>
        </p:txBody>
      </p:sp>
      <p:sp>
        <p:nvSpPr>
          <p:cNvPr id="2" name="Rectangle 2">
            <a:extLst>
              <a:ext uri="{FF2B5EF4-FFF2-40B4-BE49-F238E27FC236}">
                <a16:creationId xmlns:a16="http://schemas.microsoft.com/office/drawing/2014/main" id="{FC708C3C-7127-44F4-AEB2-5C15AC73094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矩形 2">
            <a:extLst>
              <a:ext uri="{FF2B5EF4-FFF2-40B4-BE49-F238E27FC236}">
                <a16:creationId xmlns:a16="http://schemas.microsoft.com/office/drawing/2014/main" id="{A459142A-7E4C-47F4-9617-B9BA047EE5D1}"/>
              </a:ext>
            </a:extLst>
          </p:cNvPr>
          <p:cNvSpPr/>
          <p:nvPr/>
        </p:nvSpPr>
        <p:spPr>
          <a:xfrm>
            <a:off x="1119186" y="1515681"/>
            <a:ext cx="10158413" cy="646331"/>
          </a:xfrm>
          <a:prstGeom prst="rect">
            <a:avLst/>
          </a:prstGeom>
        </p:spPr>
        <p:txBody>
          <a:bodyPr wrap="square">
            <a:spAutoFit/>
          </a:bodyPr>
          <a:lstStyle/>
          <a:p>
            <a:r>
              <a:rPr lang="zh-CN" altLang="en-US" b="1" dirty="0">
                <a:latin typeface="宋体" panose="02010600030101010101" pitchFamily="2" charset="-122"/>
              </a:rPr>
              <a:t>以</a:t>
            </a:r>
            <a:r>
              <a:rPr lang="en-US" altLang="zh-CN" b="1" dirty="0">
                <a:latin typeface="宋体" panose="02010600030101010101" pitchFamily="2" charset="-122"/>
              </a:rPr>
              <a:t>《</a:t>
            </a:r>
            <a:r>
              <a:rPr lang="zh-CN" altLang="en-US" b="1" dirty="0">
                <a:latin typeface="宋体" panose="02010600030101010101" pitchFamily="2" charset="-122"/>
              </a:rPr>
              <a:t>高校毕业设计选题系统需求规格说明书</a:t>
            </a:r>
            <a:r>
              <a:rPr lang="en-US" altLang="zh-CN" b="1" dirty="0">
                <a:latin typeface="宋体" panose="02010600030101010101" pitchFamily="2" charset="-122"/>
              </a:rPr>
              <a:t>》</a:t>
            </a:r>
            <a:r>
              <a:rPr lang="zh-CN" altLang="en-US" b="1" dirty="0">
                <a:latin typeface="宋体" panose="02010600030101010101" pitchFamily="2" charset="-122"/>
              </a:rPr>
              <a:t>为例，同学们可作为参考</a:t>
            </a:r>
            <a:endParaRPr lang="en-US" altLang="zh-CN" b="1" dirty="0">
              <a:latin typeface="宋体" panose="02010600030101010101" pitchFamily="2" charset="-122"/>
            </a:endParaRPr>
          </a:p>
          <a:p>
            <a:endParaRPr lang="en-US" altLang="zh-CN" b="1" dirty="0">
              <a:latin typeface="宋体" panose="02010600030101010101" pitchFamily="2" charset="-122"/>
            </a:endParaRPr>
          </a:p>
        </p:txBody>
      </p:sp>
      <p:sp>
        <p:nvSpPr>
          <p:cNvPr id="19" name="文本框 33793">
            <a:extLst>
              <a:ext uri="{FF2B5EF4-FFF2-40B4-BE49-F238E27FC236}">
                <a16:creationId xmlns:a16="http://schemas.microsoft.com/office/drawing/2014/main" id="{4A15991A-FBE2-4C4B-9C37-EE0E32AB7C56}"/>
              </a:ext>
            </a:extLst>
          </p:cNvPr>
          <p:cNvSpPr txBox="1"/>
          <p:nvPr/>
        </p:nvSpPr>
        <p:spPr>
          <a:xfrm>
            <a:off x="914401" y="1910420"/>
            <a:ext cx="7561262" cy="4662488"/>
          </a:xfrm>
          <a:prstGeom prst="rect">
            <a:avLst/>
          </a:prstGeom>
          <a:noFill/>
          <a:ln w="9525">
            <a:noFill/>
          </a:ln>
        </p:spPr>
        <p:txBody>
          <a:bodyPr wrap="square">
            <a:spAutoFit/>
          </a:bodyPr>
          <a:lstStyle>
            <a:defPPr>
              <a:defRPr lang="zh-CN"/>
            </a:defPPr>
            <a:lvl1pPr marL="0" lvl="0"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a:lstStyle>
          <a:p>
            <a:pPr indent="444500"/>
            <a:r>
              <a:rPr lang="zh-CN" altLang="en-US" sz="2000" dirty="0">
                <a:latin typeface="宋体" panose="02010600030101010101" pitchFamily="2" charset="-122"/>
              </a:rPr>
              <a:t>2．软件运行环境</a:t>
            </a:r>
          </a:p>
          <a:p>
            <a:pPr indent="444500"/>
            <a:r>
              <a:rPr lang="zh-CN" altLang="en-US" sz="2000" dirty="0">
                <a:latin typeface="宋体" panose="02010600030101010101" pitchFamily="2" charset="-122"/>
              </a:rPr>
              <a:t>（1）服务器</a:t>
            </a:r>
          </a:p>
          <a:p>
            <a:pPr indent="444500"/>
            <a:r>
              <a:rPr lang="zh-CN" altLang="en-US" sz="2000" dirty="0">
                <a:latin typeface="宋体" panose="02010600030101010101" pitchFamily="2" charset="-122"/>
              </a:rPr>
              <a:t>     操作系统：Windows Server 2003。</a:t>
            </a:r>
          </a:p>
          <a:p>
            <a:pPr indent="444500"/>
            <a:r>
              <a:rPr lang="zh-CN" altLang="en-US" sz="2000" dirty="0">
                <a:latin typeface="宋体" panose="02010600030101010101" pitchFamily="2" charset="-122"/>
              </a:rPr>
              <a:t>     Web 服务器：IIS 6.0。</a:t>
            </a:r>
          </a:p>
          <a:p>
            <a:pPr indent="444500"/>
            <a:r>
              <a:rPr lang="zh-CN" altLang="en-US" sz="2000" dirty="0">
                <a:latin typeface="宋体" panose="02010600030101010101" pitchFamily="2" charset="-122"/>
              </a:rPr>
              <a:t>     数据库：SQL Server 2005 Express。</a:t>
            </a:r>
          </a:p>
          <a:p>
            <a:pPr indent="444500"/>
            <a:r>
              <a:rPr lang="zh-CN" altLang="en-US" sz="2000" dirty="0">
                <a:latin typeface="宋体" panose="02010600030101010101" pitchFamily="2" charset="-122"/>
              </a:rPr>
              <a:t>（2）Web 浏览PC 机</a:t>
            </a:r>
          </a:p>
          <a:p>
            <a:pPr indent="444500"/>
            <a:r>
              <a:rPr lang="zh-CN" altLang="en-US" sz="2000" dirty="0">
                <a:latin typeface="宋体" panose="02010600030101010101" pitchFamily="2" charset="-122"/>
              </a:rPr>
              <a:t>     操作系统：Windows 2000/XP/Vista。</a:t>
            </a:r>
          </a:p>
          <a:p>
            <a:pPr indent="444500"/>
            <a:r>
              <a:rPr lang="zh-CN" altLang="en-US" sz="2000" dirty="0">
                <a:latin typeface="宋体" panose="02010600030101010101" pitchFamily="2" charset="-122"/>
              </a:rPr>
              <a:t>     浏览器：IE6/IE7/Mozilla Firefox 2.0。</a:t>
            </a:r>
          </a:p>
          <a:p>
            <a:pPr indent="444500"/>
            <a:r>
              <a:rPr lang="zh-CN" altLang="en-US" sz="2000" dirty="0">
                <a:latin typeface="宋体" panose="02010600030101010101" pitchFamily="2" charset="-122"/>
              </a:rPr>
              <a:t>3．开发环境</a:t>
            </a:r>
          </a:p>
          <a:p>
            <a:pPr indent="444500"/>
            <a:r>
              <a:rPr lang="zh-CN" altLang="en-US" sz="2000" dirty="0">
                <a:latin typeface="宋体" panose="02010600030101010101" pitchFamily="2" charset="-122"/>
              </a:rPr>
              <a:t>（1）硬件环境</a:t>
            </a:r>
          </a:p>
          <a:p>
            <a:pPr indent="444500"/>
            <a:r>
              <a:rPr lang="zh-CN" altLang="en-US" sz="2000" dirty="0">
                <a:latin typeface="宋体" panose="02010600030101010101" pitchFamily="2" charset="-122"/>
              </a:rPr>
              <a:t>     本系统采用PC 机开发，配置如下。</a:t>
            </a:r>
          </a:p>
          <a:p>
            <a:pPr indent="444500"/>
            <a:r>
              <a:rPr lang="zh-CN" altLang="en-US" sz="2000" dirty="0">
                <a:latin typeface="宋体" panose="02010600030101010101" pitchFamily="2" charset="-122"/>
              </a:rPr>
              <a:t>     处理器型号：AMD/Intel l.6GHz 及以上。</a:t>
            </a:r>
          </a:p>
          <a:p>
            <a:pPr indent="444500"/>
            <a:r>
              <a:rPr lang="zh-CN" altLang="en-US" sz="2000" dirty="0">
                <a:latin typeface="宋体" panose="02010600030101010101" pitchFamily="2" charset="-122"/>
              </a:rPr>
              <a:t>     内存剩余空间：512MB 及以上。</a:t>
            </a:r>
          </a:p>
          <a:p>
            <a:pPr indent="444500"/>
            <a:r>
              <a:rPr lang="zh-CN" altLang="en-US" sz="2000" dirty="0">
                <a:latin typeface="宋体" panose="02010600030101010101" pitchFamily="2" charset="-122"/>
              </a:rPr>
              <a:t>     外存剩余空间：1GB 及以上。</a:t>
            </a:r>
          </a:p>
          <a:p>
            <a:pPr indent="444500"/>
            <a:r>
              <a:rPr lang="zh-CN" altLang="en-US" sz="2000" dirty="0">
                <a:latin typeface="宋体" panose="02010600030101010101" pitchFamily="2" charset="-122"/>
              </a:rPr>
              <a:t>     网络配置：100M 网卡、串口。</a:t>
            </a:r>
          </a:p>
        </p:txBody>
      </p:sp>
    </p:spTree>
    <p:extLst>
      <p:ext uri="{BB962C8B-B14F-4D97-AF65-F5344CB8AC3E}">
        <p14:creationId xmlns:p14="http://schemas.microsoft.com/office/powerpoint/2010/main" val="152625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直接连接符 31">
            <a:extLst>
              <a:ext uri="{FF2B5EF4-FFF2-40B4-BE49-F238E27FC236}">
                <a16:creationId xmlns:a16="http://schemas.microsoft.com/office/drawing/2014/main" id="{74E19E36-EBB2-4548-8111-284ED17C665B}"/>
              </a:ext>
            </a:extLst>
          </p:cNvPr>
          <p:cNvCxnSpPr>
            <a:cxnSpLocks/>
          </p:cNvCxnSpPr>
          <p:nvPr/>
        </p:nvCxnSpPr>
        <p:spPr>
          <a:xfrm>
            <a:off x="501091" y="1387819"/>
            <a:ext cx="14939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TextBox 6">
            <a:extLst>
              <a:ext uri="{FF2B5EF4-FFF2-40B4-BE49-F238E27FC236}">
                <a16:creationId xmlns:a16="http://schemas.microsoft.com/office/drawing/2014/main" id="{52632ED9-4688-451F-87CC-46CC4924BE53}"/>
              </a:ext>
            </a:extLst>
          </p:cNvPr>
          <p:cNvSpPr txBox="1"/>
          <p:nvPr/>
        </p:nvSpPr>
        <p:spPr>
          <a:xfrm>
            <a:off x="497660" y="961871"/>
            <a:ext cx="3941433" cy="383939"/>
          </a:xfrm>
          <a:prstGeom prst="rect">
            <a:avLst/>
          </a:prstGeom>
          <a:noFill/>
        </p:spPr>
        <p:txBody>
          <a:bodyPr wrap="square" lIns="0" tIns="48000" rIns="0" bIns="48000" rtlCol="0">
            <a:spAutoFit/>
          </a:bodyPr>
          <a:lstStyle/>
          <a:p>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3.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需求分析样例</a:t>
            </a:r>
          </a:p>
        </p:txBody>
      </p:sp>
      <p:sp>
        <p:nvSpPr>
          <p:cNvPr id="34" name="矩形 4">
            <a:extLst>
              <a:ext uri="{FF2B5EF4-FFF2-40B4-BE49-F238E27FC236}">
                <a16:creationId xmlns:a16="http://schemas.microsoft.com/office/drawing/2014/main" id="{78A5A2BB-B151-40C8-858A-DF5A6B8B3198}"/>
              </a:ext>
            </a:extLst>
          </p:cNvPr>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5" name="直接连接符 34">
            <a:extLst>
              <a:ext uri="{FF2B5EF4-FFF2-40B4-BE49-F238E27FC236}">
                <a16:creationId xmlns:a16="http://schemas.microsoft.com/office/drawing/2014/main" id="{315456A2-38B9-4F8E-9FEF-62BB48824DF1}"/>
              </a:ext>
            </a:extLst>
          </p:cNvPr>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FEA63B53-97F9-41AD-AB4D-096F7BC655CE}"/>
              </a:ext>
            </a:extLst>
          </p:cNvPr>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746956B8-DF6A-4363-9686-EC71538B0940}"/>
              </a:ext>
            </a:extLst>
          </p:cNvPr>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55" name="Picture 4" descr="C:\Users\Administrator\Desktop\4459740284.gif">
            <a:extLst>
              <a:ext uri="{FF2B5EF4-FFF2-40B4-BE49-F238E27FC236}">
                <a16:creationId xmlns:a16="http://schemas.microsoft.com/office/drawing/2014/main" id="{116EE340-BC6B-420E-87EB-238D31B718F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2" y="-27580"/>
            <a:ext cx="792000" cy="792000"/>
          </a:xfrm>
          <a:prstGeom prst="rect">
            <a:avLst/>
          </a:prstGeom>
          <a:noFill/>
          <a:extLst>
            <a:ext uri="{909E8E84-426E-40DD-AFC4-6F175D3DCCD1}">
              <a14:hiddenFill xmlns:a14="http://schemas.microsoft.com/office/drawing/2010/main">
                <a:solidFill>
                  <a:srgbClr val="FFFFFF"/>
                </a:solidFill>
              </a14:hiddenFill>
            </a:ext>
          </a:extLst>
        </p:spPr>
      </p:pic>
      <p:sp>
        <p:nvSpPr>
          <p:cNvPr id="56" name="TextBox 7">
            <a:extLst>
              <a:ext uri="{FF2B5EF4-FFF2-40B4-BE49-F238E27FC236}">
                <a16:creationId xmlns:a16="http://schemas.microsoft.com/office/drawing/2014/main" id="{34BF1938-5C5F-4FAA-8EBD-66BBFEC38784}"/>
              </a:ext>
            </a:extLst>
          </p:cNvPr>
          <p:cNvSpPr txBox="1"/>
          <p:nvPr/>
        </p:nvSpPr>
        <p:spPr>
          <a:xfrm>
            <a:off x="681123" y="171139"/>
            <a:ext cx="1973810" cy="404714"/>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latin typeface="微软雅黑" panose="020B0503020204020204" pitchFamily="34" charset="-122"/>
                <a:ea typeface="微软雅黑" panose="020B0503020204020204" pitchFamily="34" charset="-122"/>
              </a:rPr>
              <a:t>重庆邮电大学</a:t>
            </a:r>
          </a:p>
        </p:txBody>
      </p:sp>
      <p:cxnSp>
        <p:nvCxnSpPr>
          <p:cNvPr id="25" name="直接连接符 24">
            <a:extLst>
              <a:ext uri="{FF2B5EF4-FFF2-40B4-BE49-F238E27FC236}">
                <a16:creationId xmlns:a16="http://schemas.microsoft.com/office/drawing/2014/main" id="{2EE997C6-B281-4CAA-98CE-9933EC93DF46}"/>
              </a:ext>
            </a:extLst>
          </p:cNvPr>
          <p:cNvCxnSpPr/>
          <p:nvPr/>
        </p:nvCxnSpPr>
        <p:spPr>
          <a:xfrm>
            <a:off x="8332665" y="278093"/>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315456A2-38B9-4F8E-9FEF-62BB48824DF1}"/>
              </a:ext>
            </a:extLst>
          </p:cNvPr>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746956B8-DF6A-4363-9686-EC71538B0940}"/>
              </a:ext>
            </a:extLst>
          </p:cNvPr>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397F47AD-9758-49FD-9EDE-FB2BDF351DC1}"/>
              </a:ext>
            </a:extLst>
          </p:cNvPr>
          <p:cNvSpPr/>
          <p:nvPr/>
        </p:nvSpPr>
        <p:spPr>
          <a:xfrm>
            <a:off x="4336869" y="0"/>
            <a:ext cx="2936530" cy="792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sp>
        <p:nvSpPr>
          <p:cNvPr id="17" name="TextBox 7"/>
          <p:cNvSpPr txBox="1"/>
          <p:nvPr/>
        </p:nvSpPr>
        <p:spPr>
          <a:xfrm>
            <a:off x="4339838" y="140361"/>
            <a:ext cx="2936523" cy="466269"/>
          </a:xfrm>
          <a:prstGeom prst="rect">
            <a:avLst/>
          </a:prstGeom>
          <a:noFill/>
        </p:spPr>
        <p:txBody>
          <a:bodyPr wrap="square" lIns="0" tIns="48000" rIns="0" bIns="48000" rtlCol="0">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本节课实验实践内容</a:t>
            </a:r>
          </a:p>
        </p:txBody>
      </p:sp>
      <p:sp>
        <p:nvSpPr>
          <p:cNvPr id="2" name="Rectangle 2">
            <a:extLst>
              <a:ext uri="{FF2B5EF4-FFF2-40B4-BE49-F238E27FC236}">
                <a16:creationId xmlns:a16="http://schemas.microsoft.com/office/drawing/2014/main" id="{FC708C3C-7127-44F4-AEB2-5C15AC73094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矩形 2">
            <a:extLst>
              <a:ext uri="{FF2B5EF4-FFF2-40B4-BE49-F238E27FC236}">
                <a16:creationId xmlns:a16="http://schemas.microsoft.com/office/drawing/2014/main" id="{A459142A-7E4C-47F4-9617-B9BA047EE5D1}"/>
              </a:ext>
            </a:extLst>
          </p:cNvPr>
          <p:cNvSpPr/>
          <p:nvPr/>
        </p:nvSpPr>
        <p:spPr>
          <a:xfrm>
            <a:off x="1119186" y="1515681"/>
            <a:ext cx="10158413" cy="646331"/>
          </a:xfrm>
          <a:prstGeom prst="rect">
            <a:avLst/>
          </a:prstGeom>
        </p:spPr>
        <p:txBody>
          <a:bodyPr wrap="square">
            <a:spAutoFit/>
          </a:bodyPr>
          <a:lstStyle/>
          <a:p>
            <a:r>
              <a:rPr lang="zh-CN" altLang="en-US" b="1" dirty="0">
                <a:latin typeface="宋体" panose="02010600030101010101" pitchFamily="2" charset="-122"/>
              </a:rPr>
              <a:t>以</a:t>
            </a:r>
            <a:r>
              <a:rPr lang="en-US" altLang="zh-CN" b="1" dirty="0">
                <a:latin typeface="宋体" panose="02010600030101010101" pitchFamily="2" charset="-122"/>
              </a:rPr>
              <a:t>《</a:t>
            </a:r>
            <a:r>
              <a:rPr lang="zh-CN" altLang="en-US" b="1" dirty="0">
                <a:latin typeface="宋体" panose="02010600030101010101" pitchFamily="2" charset="-122"/>
              </a:rPr>
              <a:t>高校毕业设计选题系统需求规格说明书</a:t>
            </a:r>
            <a:r>
              <a:rPr lang="en-US" altLang="zh-CN" b="1" dirty="0">
                <a:latin typeface="宋体" panose="02010600030101010101" pitchFamily="2" charset="-122"/>
              </a:rPr>
              <a:t>》</a:t>
            </a:r>
            <a:r>
              <a:rPr lang="zh-CN" altLang="en-US" b="1" dirty="0">
                <a:latin typeface="宋体" panose="02010600030101010101" pitchFamily="2" charset="-122"/>
              </a:rPr>
              <a:t>为例，同学们可作为参考</a:t>
            </a:r>
            <a:endParaRPr lang="en-US" altLang="zh-CN" b="1" dirty="0">
              <a:latin typeface="宋体" panose="02010600030101010101" pitchFamily="2" charset="-122"/>
            </a:endParaRPr>
          </a:p>
          <a:p>
            <a:endParaRPr lang="en-US" altLang="zh-CN" b="1" dirty="0">
              <a:latin typeface="宋体" panose="02010600030101010101" pitchFamily="2" charset="-122"/>
            </a:endParaRPr>
          </a:p>
        </p:txBody>
      </p:sp>
      <p:sp>
        <p:nvSpPr>
          <p:cNvPr id="18" name="文本框 34817">
            <a:extLst>
              <a:ext uri="{FF2B5EF4-FFF2-40B4-BE49-F238E27FC236}">
                <a16:creationId xmlns:a16="http://schemas.microsoft.com/office/drawing/2014/main" id="{26C3A77A-B52C-455C-9022-B658ABF6EFF8}"/>
              </a:ext>
            </a:extLst>
          </p:cNvPr>
          <p:cNvSpPr txBox="1"/>
          <p:nvPr/>
        </p:nvSpPr>
        <p:spPr>
          <a:xfrm>
            <a:off x="573881" y="2106575"/>
            <a:ext cx="7920038" cy="2530475"/>
          </a:xfrm>
          <a:prstGeom prst="rect">
            <a:avLst/>
          </a:prstGeom>
          <a:noFill/>
          <a:ln w="9525">
            <a:noFill/>
          </a:ln>
        </p:spPr>
        <p:txBody>
          <a:bodyPr wrap="square">
            <a:spAutoFit/>
          </a:bodyPr>
          <a:lstStyle>
            <a:defPPr>
              <a:defRPr lang="zh-CN"/>
            </a:defPPr>
            <a:lvl1pPr marL="0" lvl="0"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a:lstStyle>
          <a:p>
            <a:pPr indent="444500"/>
            <a:r>
              <a:rPr lang="zh-CN" altLang="en-US" sz="2000" dirty="0">
                <a:latin typeface="宋体" panose="02010600030101010101" pitchFamily="2" charset="-122"/>
              </a:rPr>
              <a:t>（2）软件环境</a:t>
            </a:r>
          </a:p>
          <a:p>
            <a:pPr indent="444500"/>
            <a:r>
              <a:rPr lang="zh-CN" altLang="en-US" sz="2000" dirty="0">
                <a:latin typeface="宋体" panose="02010600030101010101" pitchFamily="2" charset="-122"/>
              </a:rPr>
              <a:t>     操作系统：Windows XP。</a:t>
            </a:r>
          </a:p>
          <a:p>
            <a:pPr indent="444500"/>
            <a:r>
              <a:rPr lang="zh-CN" altLang="en-US" sz="2000" dirty="0">
                <a:latin typeface="宋体" panose="02010600030101010101" pitchFamily="2" charset="-122"/>
              </a:rPr>
              <a:t>     浏览器：IE6+IE7+Mozilla Firefox 2.0。</a:t>
            </a:r>
          </a:p>
          <a:p>
            <a:pPr indent="444500"/>
            <a:r>
              <a:rPr lang="zh-CN" altLang="en-US" sz="2000" dirty="0">
                <a:latin typeface="宋体" panose="02010600030101010101" pitchFamily="2" charset="-122"/>
              </a:rPr>
              <a:t>     IDE：Microsoft Visual Studio 2005。</a:t>
            </a:r>
          </a:p>
          <a:p>
            <a:pPr indent="444500"/>
            <a:r>
              <a:rPr lang="zh-CN" altLang="en-US" sz="2000" dirty="0">
                <a:latin typeface="宋体" panose="02010600030101010101" pitchFamily="2" charset="-122"/>
              </a:rPr>
              <a:t>     Web 服务器：IIS 6.0。</a:t>
            </a:r>
          </a:p>
          <a:p>
            <a:pPr indent="444500"/>
            <a:r>
              <a:rPr lang="zh-CN" altLang="en-US" sz="2000" dirty="0">
                <a:latin typeface="宋体" panose="02010600030101010101" pitchFamily="2" charset="-122"/>
              </a:rPr>
              <a:t>     数据库：Microsoft SQL Server 2005 Express。</a:t>
            </a:r>
          </a:p>
          <a:p>
            <a:pPr indent="444500"/>
            <a:r>
              <a:rPr lang="zh-CN" altLang="en-US" sz="2000" dirty="0">
                <a:latin typeface="宋体" panose="02010600030101010101" pitchFamily="2" charset="-122"/>
              </a:rPr>
              <a:t>     测试工具：Microsoft Visual Studio 2005 集成测试工具。</a:t>
            </a:r>
          </a:p>
          <a:p>
            <a:pPr indent="444500"/>
            <a:r>
              <a:rPr lang="zh-CN" altLang="en-US" sz="2000" dirty="0">
                <a:latin typeface="宋体" panose="02010600030101010101" pitchFamily="2" charset="-122"/>
              </a:rPr>
              <a:t>     配置工具及平台：SVN+Google Code。</a:t>
            </a:r>
          </a:p>
        </p:txBody>
      </p:sp>
    </p:spTree>
    <p:extLst>
      <p:ext uri="{BB962C8B-B14F-4D97-AF65-F5344CB8AC3E}">
        <p14:creationId xmlns:p14="http://schemas.microsoft.com/office/powerpoint/2010/main" val="3264714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直接连接符 31">
            <a:extLst>
              <a:ext uri="{FF2B5EF4-FFF2-40B4-BE49-F238E27FC236}">
                <a16:creationId xmlns:a16="http://schemas.microsoft.com/office/drawing/2014/main" id="{74E19E36-EBB2-4548-8111-284ED17C665B}"/>
              </a:ext>
            </a:extLst>
          </p:cNvPr>
          <p:cNvCxnSpPr>
            <a:cxnSpLocks/>
          </p:cNvCxnSpPr>
          <p:nvPr/>
        </p:nvCxnSpPr>
        <p:spPr>
          <a:xfrm>
            <a:off x="501091" y="1387819"/>
            <a:ext cx="14939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TextBox 6">
            <a:extLst>
              <a:ext uri="{FF2B5EF4-FFF2-40B4-BE49-F238E27FC236}">
                <a16:creationId xmlns:a16="http://schemas.microsoft.com/office/drawing/2014/main" id="{52632ED9-4688-451F-87CC-46CC4924BE53}"/>
              </a:ext>
            </a:extLst>
          </p:cNvPr>
          <p:cNvSpPr txBox="1"/>
          <p:nvPr/>
        </p:nvSpPr>
        <p:spPr>
          <a:xfrm>
            <a:off x="497660" y="961871"/>
            <a:ext cx="3941433" cy="383939"/>
          </a:xfrm>
          <a:prstGeom prst="rect">
            <a:avLst/>
          </a:prstGeom>
          <a:noFill/>
        </p:spPr>
        <p:txBody>
          <a:bodyPr wrap="square" lIns="0" tIns="48000" rIns="0" bIns="48000" rtlCol="0">
            <a:spAutoFit/>
          </a:bodyPr>
          <a:lstStyle/>
          <a:p>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3.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需求分析样例</a:t>
            </a:r>
          </a:p>
        </p:txBody>
      </p:sp>
      <p:sp>
        <p:nvSpPr>
          <p:cNvPr id="34" name="矩形 4">
            <a:extLst>
              <a:ext uri="{FF2B5EF4-FFF2-40B4-BE49-F238E27FC236}">
                <a16:creationId xmlns:a16="http://schemas.microsoft.com/office/drawing/2014/main" id="{78A5A2BB-B151-40C8-858A-DF5A6B8B3198}"/>
              </a:ext>
            </a:extLst>
          </p:cNvPr>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5" name="直接连接符 34">
            <a:extLst>
              <a:ext uri="{FF2B5EF4-FFF2-40B4-BE49-F238E27FC236}">
                <a16:creationId xmlns:a16="http://schemas.microsoft.com/office/drawing/2014/main" id="{315456A2-38B9-4F8E-9FEF-62BB48824DF1}"/>
              </a:ext>
            </a:extLst>
          </p:cNvPr>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FEA63B53-97F9-41AD-AB4D-096F7BC655CE}"/>
              </a:ext>
            </a:extLst>
          </p:cNvPr>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746956B8-DF6A-4363-9686-EC71538B0940}"/>
              </a:ext>
            </a:extLst>
          </p:cNvPr>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55" name="Picture 4" descr="C:\Users\Administrator\Desktop\4459740284.gif">
            <a:extLst>
              <a:ext uri="{FF2B5EF4-FFF2-40B4-BE49-F238E27FC236}">
                <a16:creationId xmlns:a16="http://schemas.microsoft.com/office/drawing/2014/main" id="{116EE340-BC6B-420E-87EB-238D31B718F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2" y="-27580"/>
            <a:ext cx="792000" cy="792000"/>
          </a:xfrm>
          <a:prstGeom prst="rect">
            <a:avLst/>
          </a:prstGeom>
          <a:noFill/>
          <a:extLst>
            <a:ext uri="{909E8E84-426E-40DD-AFC4-6F175D3DCCD1}">
              <a14:hiddenFill xmlns:a14="http://schemas.microsoft.com/office/drawing/2010/main">
                <a:solidFill>
                  <a:srgbClr val="FFFFFF"/>
                </a:solidFill>
              </a14:hiddenFill>
            </a:ext>
          </a:extLst>
        </p:spPr>
      </p:pic>
      <p:sp>
        <p:nvSpPr>
          <p:cNvPr id="56" name="TextBox 7">
            <a:extLst>
              <a:ext uri="{FF2B5EF4-FFF2-40B4-BE49-F238E27FC236}">
                <a16:creationId xmlns:a16="http://schemas.microsoft.com/office/drawing/2014/main" id="{34BF1938-5C5F-4FAA-8EBD-66BBFEC38784}"/>
              </a:ext>
            </a:extLst>
          </p:cNvPr>
          <p:cNvSpPr txBox="1"/>
          <p:nvPr/>
        </p:nvSpPr>
        <p:spPr>
          <a:xfrm>
            <a:off x="681123" y="171139"/>
            <a:ext cx="1973810" cy="404714"/>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latin typeface="微软雅黑" panose="020B0503020204020204" pitchFamily="34" charset="-122"/>
                <a:ea typeface="微软雅黑" panose="020B0503020204020204" pitchFamily="34" charset="-122"/>
              </a:rPr>
              <a:t>重庆邮电大学</a:t>
            </a:r>
          </a:p>
        </p:txBody>
      </p:sp>
      <p:cxnSp>
        <p:nvCxnSpPr>
          <p:cNvPr id="25" name="直接连接符 24">
            <a:extLst>
              <a:ext uri="{FF2B5EF4-FFF2-40B4-BE49-F238E27FC236}">
                <a16:creationId xmlns:a16="http://schemas.microsoft.com/office/drawing/2014/main" id="{2EE997C6-B281-4CAA-98CE-9933EC93DF46}"/>
              </a:ext>
            </a:extLst>
          </p:cNvPr>
          <p:cNvCxnSpPr/>
          <p:nvPr/>
        </p:nvCxnSpPr>
        <p:spPr>
          <a:xfrm>
            <a:off x="8332665" y="278093"/>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315456A2-38B9-4F8E-9FEF-62BB48824DF1}"/>
              </a:ext>
            </a:extLst>
          </p:cNvPr>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746956B8-DF6A-4363-9686-EC71538B0940}"/>
              </a:ext>
            </a:extLst>
          </p:cNvPr>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397F47AD-9758-49FD-9EDE-FB2BDF351DC1}"/>
              </a:ext>
            </a:extLst>
          </p:cNvPr>
          <p:cNvSpPr/>
          <p:nvPr/>
        </p:nvSpPr>
        <p:spPr>
          <a:xfrm>
            <a:off x="4336869" y="0"/>
            <a:ext cx="2936530" cy="792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sp>
        <p:nvSpPr>
          <p:cNvPr id="17" name="TextBox 7"/>
          <p:cNvSpPr txBox="1"/>
          <p:nvPr/>
        </p:nvSpPr>
        <p:spPr>
          <a:xfrm>
            <a:off x="4339838" y="140361"/>
            <a:ext cx="2936523" cy="466269"/>
          </a:xfrm>
          <a:prstGeom prst="rect">
            <a:avLst/>
          </a:prstGeom>
          <a:noFill/>
        </p:spPr>
        <p:txBody>
          <a:bodyPr wrap="square" lIns="0" tIns="48000" rIns="0" bIns="48000" rtlCol="0">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本节课实验实践内容</a:t>
            </a:r>
          </a:p>
        </p:txBody>
      </p:sp>
      <p:sp>
        <p:nvSpPr>
          <p:cNvPr id="2" name="Rectangle 2">
            <a:extLst>
              <a:ext uri="{FF2B5EF4-FFF2-40B4-BE49-F238E27FC236}">
                <a16:creationId xmlns:a16="http://schemas.microsoft.com/office/drawing/2014/main" id="{FC708C3C-7127-44F4-AEB2-5C15AC73094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矩形 2">
            <a:extLst>
              <a:ext uri="{FF2B5EF4-FFF2-40B4-BE49-F238E27FC236}">
                <a16:creationId xmlns:a16="http://schemas.microsoft.com/office/drawing/2014/main" id="{A459142A-7E4C-47F4-9617-B9BA047EE5D1}"/>
              </a:ext>
            </a:extLst>
          </p:cNvPr>
          <p:cNvSpPr/>
          <p:nvPr/>
        </p:nvSpPr>
        <p:spPr>
          <a:xfrm>
            <a:off x="1119186" y="1515681"/>
            <a:ext cx="10158413" cy="646331"/>
          </a:xfrm>
          <a:prstGeom prst="rect">
            <a:avLst/>
          </a:prstGeom>
        </p:spPr>
        <p:txBody>
          <a:bodyPr wrap="square">
            <a:spAutoFit/>
          </a:bodyPr>
          <a:lstStyle/>
          <a:p>
            <a:r>
              <a:rPr lang="zh-CN" altLang="en-US" b="1" dirty="0">
                <a:latin typeface="宋体" panose="02010600030101010101" pitchFamily="2" charset="-122"/>
              </a:rPr>
              <a:t>以</a:t>
            </a:r>
            <a:r>
              <a:rPr lang="en-US" altLang="zh-CN" b="1" dirty="0">
                <a:latin typeface="宋体" panose="02010600030101010101" pitchFamily="2" charset="-122"/>
              </a:rPr>
              <a:t>《</a:t>
            </a:r>
            <a:r>
              <a:rPr lang="zh-CN" altLang="en-US" b="1" dirty="0">
                <a:latin typeface="宋体" panose="02010600030101010101" pitchFamily="2" charset="-122"/>
              </a:rPr>
              <a:t>高校毕业设计选题系统需求规格说明书</a:t>
            </a:r>
            <a:r>
              <a:rPr lang="en-US" altLang="zh-CN" b="1" dirty="0">
                <a:latin typeface="宋体" panose="02010600030101010101" pitchFamily="2" charset="-122"/>
              </a:rPr>
              <a:t>》</a:t>
            </a:r>
            <a:r>
              <a:rPr lang="zh-CN" altLang="en-US" b="1" dirty="0">
                <a:latin typeface="宋体" panose="02010600030101010101" pitchFamily="2" charset="-122"/>
              </a:rPr>
              <a:t>为例，同学们可作为参考</a:t>
            </a:r>
            <a:endParaRPr lang="en-US" altLang="zh-CN" b="1" dirty="0">
              <a:latin typeface="宋体" panose="02010600030101010101" pitchFamily="2" charset="-122"/>
            </a:endParaRPr>
          </a:p>
          <a:p>
            <a:endParaRPr lang="en-US" altLang="zh-CN" b="1" dirty="0">
              <a:latin typeface="宋体" panose="02010600030101010101" pitchFamily="2" charset="-122"/>
            </a:endParaRPr>
          </a:p>
        </p:txBody>
      </p:sp>
      <p:sp>
        <p:nvSpPr>
          <p:cNvPr id="19" name="文本框 35841">
            <a:extLst>
              <a:ext uri="{FF2B5EF4-FFF2-40B4-BE49-F238E27FC236}">
                <a16:creationId xmlns:a16="http://schemas.microsoft.com/office/drawing/2014/main" id="{72594AFB-ECA1-4CAA-BAE0-333E9C51DFA1}"/>
              </a:ext>
            </a:extLst>
          </p:cNvPr>
          <p:cNvSpPr txBox="1"/>
          <p:nvPr/>
        </p:nvSpPr>
        <p:spPr>
          <a:xfrm>
            <a:off x="681123" y="2190174"/>
            <a:ext cx="10377489" cy="4401205"/>
          </a:xfrm>
          <a:prstGeom prst="rect">
            <a:avLst/>
          </a:prstGeom>
          <a:noFill/>
          <a:ln w="9525">
            <a:noFill/>
          </a:ln>
        </p:spPr>
        <p:txBody>
          <a:bodyPr wrap="square">
            <a:spAutoFit/>
          </a:bodyPr>
          <a:lstStyle>
            <a:defPPr>
              <a:defRPr lang="zh-CN"/>
            </a:defPPr>
            <a:lvl1pPr marL="0" lvl="0"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a:lstStyle>
          <a:p>
            <a:pPr indent="444500"/>
            <a:r>
              <a:rPr lang="zh-CN" altLang="en-US" sz="2000" b="1">
                <a:latin typeface="宋体" panose="02010600030101010101" pitchFamily="2" charset="-122"/>
              </a:rPr>
              <a:t>五、性能需求</a:t>
            </a:r>
          </a:p>
          <a:p>
            <a:pPr indent="444500"/>
            <a:r>
              <a:rPr lang="en-US" altLang="zh-CN" sz="2000">
                <a:latin typeface="宋体" panose="02010600030101010101" pitchFamily="2" charset="-122"/>
              </a:rPr>
              <a:t>1</a:t>
            </a:r>
            <a:r>
              <a:rPr lang="zh-CN" altLang="en-US" sz="2000">
                <a:latin typeface="宋体" panose="02010600030101010101" pitchFamily="2" charset="-122"/>
              </a:rPr>
              <a:t>．安全性需求</a:t>
            </a:r>
          </a:p>
          <a:p>
            <a:pPr indent="444500"/>
            <a:r>
              <a:rPr lang="zh-CN" altLang="en-US" sz="2000">
                <a:latin typeface="宋体" panose="02010600030101010101" pitchFamily="2" charset="-122"/>
              </a:rPr>
              <a:t>系统是用于存储学生、毕业设计课题、指导教师等信息的数据库，应具有较高的安全性，由于涉及到毕业设计成绩等学生隐私，要求用户登录数据应加密后再通过网络传输。</a:t>
            </a:r>
          </a:p>
          <a:p>
            <a:pPr indent="444500"/>
            <a:r>
              <a:rPr lang="en-US" altLang="zh-CN" sz="2000">
                <a:latin typeface="宋体" panose="02010600030101010101" pitchFamily="2" charset="-122"/>
              </a:rPr>
              <a:t>2</a:t>
            </a:r>
            <a:r>
              <a:rPr lang="zh-CN" altLang="en-US" sz="2000">
                <a:latin typeface="宋体" panose="02010600030101010101" pitchFamily="2" charset="-122"/>
              </a:rPr>
              <a:t>．界面需求</a:t>
            </a:r>
          </a:p>
          <a:p>
            <a:pPr indent="444500"/>
            <a:r>
              <a:rPr lang="zh-CN" altLang="en-US" sz="2000">
                <a:latin typeface="宋体" panose="02010600030101010101" pitchFamily="2" charset="-122"/>
              </a:rPr>
              <a:t>系统对界面的需求分为两部分：网站界面需求和客户端界面需求。</a:t>
            </a:r>
          </a:p>
          <a:p>
            <a:pPr indent="444500"/>
            <a:r>
              <a:rPr lang="en-US" altLang="zh-CN" sz="2000">
                <a:latin typeface="宋体" panose="02010600030101010101" pitchFamily="2" charset="-122"/>
              </a:rPr>
              <a:t> </a:t>
            </a:r>
            <a:r>
              <a:rPr lang="zh-CN" altLang="en-US" sz="2000">
                <a:latin typeface="宋体" panose="02010600030101010101" pitchFamily="2" charset="-122"/>
              </a:rPr>
              <a:t>网站界面：页面布局清晰，颜色搭配合理，色调柔和，各页面主题风格一致。</a:t>
            </a:r>
          </a:p>
          <a:p>
            <a:pPr indent="444500"/>
            <a:r>
              <a:rPr lang="en-US" altLang="zh-CN" sz="2000">
                <a:latin typeface="宋体" panose="02010600030101010101" pitchFamily="2" charset="-122"/>
              </a:rPr>
              <a:t> </a:t>
            </a:r>
            <a:r>
              <a:rPr lang="zh-CN" altLang="en-US" sz="2000">
                <a:latin typeface="宋体" panose="02010600030101010101" pitchFamily="2" charset="-122"/>
              </a:rPr>
              <a:t>客户端界面：参会人员签到时看到的窗口应很清晰，且比较美观，其他窗口布局较合理即可。</a:t>
            </a:r>
          </a:p>
          <a:p>
            <a:pPr indent="444500"/>
            <a:r>
              <a:rPr lang="en-US" altLang="zh-CN" sz="2000">
                <a:latin typeface="宋体" panose="02010600030101010101" pitchFamily="2" charset="-122"/>
              </a:rPr>
              <a:t>3</a:t>
            </a:r>
            <a:r>
              <a:rPr lang="zh-CN" altLang="en-US" sz="2000">
                <a:latin typeface="宋体" panose="02010600030101010101" pitchFamily="2" charset="-122"/>
              </a:rPr>
              <a:t>．时间精度需求</a:t>
            </a:r>
          </a:p>
          <a:p>
            <a:pPr indent="444500"/>
            <a:r>
              <a:rPr lang="en-US" altLang="zh-CN" sz="2000">
                <a:latin typeface="宋体" panose="02010600030101010101" pitchFamily="2" charset="-122"/>
              </a:rPr>
              <a:t> </a:t>
            </a:r>
            <a:r>
              <a:rPr lang="zh-CN" altLang="en-US" sz="2000">
                <a:latin typeface="宋体" panose="02010600030101010101" pitchFamily="2" charset="-122"/>
              </a:rPr>
              <a:t>响应时间：</a:t>
            </a:r>
            <a:r>
              <a:rPr lang="en-US" altLang="zh-CN" sz="2000">
                <a:latin typeface="宋体" panose="02010600030101010101" pitchFamily="2" charset="-122"/>
              </a:rPr>
              <a:t>2</a:t>
            </a:r>
            <a:r>
              <a:rPr lang="zh-CN" altLang="en-US" sz="2000">
                <a:latin typeface="宋体" panose="02010600030101010101" pitchFamily="2" charset="-122"/>
              </a:rPr>
              <a:t>～</a:t>
            </a:r>
            <a:r>
              <a:rPr lang="en-US" altLang="zh-CN" sz="2000">
                <a:latin typeface="宋体" panose="02010600030101010101" pitchFamily="2" charset="-122"/>
              </a:rPr>
              <a:t>3 </a:t>
            </a:r>
            <a:r>
              <a:rPr lang="zh-CN" altLang="en-US" sz="2000">
                <a:latin typeface="宋体" panose="02010600030101010101" pitchFamily="2" charset="-122"/>
              </a:rPr>
              <a:t>秒之内打开系统的一个新的链接（包括图片）。</a:t>
            </a:r>
          </a:p>
          <a:p>
            <a:pPr indent="444500"/>
            <a:r>
              <a:rPr lang="en-US" altLang="zh-CN" sz="2000">
                <a:latin typeface="宋体" panose="02010600030101010101" pitchFamily="2" charset="-122"/>
              </a:rPr>
              <a:t> </a:t>
            </a:r>
            <a:r>
              <a:rPr lang="zh-CN" altLang="en-US" sz="2000">
                <a:latin typeface="宋体" panose="02010600030101010101" pitchFamily="2" charset="-122"/>
              </a:rPr>
              <a:t>更新处理时间：对于需要保持的最新内容资料的更新速度要求是实时性的，对于需要定期保留的内容期限为</a:t>
            </a:r>
            <a:r>
              <a:rPr lang="en-US" altLang="zh-CN" sz="2000">
                <a:latin typeface="宋体" panose="02010600030101010101" pitchFamily="2" charset="-122"/>
              </a:rPr>
              <a:t>3 </a:t>
            </a:r>
            <a:r>
              <a:rPr lang="zh-CN" altLang="en-US" sz="2000">
                <a:latin typeface="宋体" panose="02010600030101010101" pitchFamily="2" charset="-122"/>
              </a:rPr>
              <a:t>个月。</a:t>
            </a:r>
          </a:p>
          <a:p>
            <a:pPr indent="444500"/>
            <a:r>
              <a:rPr lang="en-US" altLang="zh-CN" sz="2000">
                <a:latin typeface="宋体" panose="02010600030101010101" pitchFamily="2" charset="-122"/>
              </a:rPr>
              <a:t> </a:t>
            </a:r>
            <a:r>
              <a:rPr lang="zh-CN" altLang="en-US" sz="2000">
                <a:latin typeface="宋体" panose="02010600030101010101" pitchFamily="2" charset="-122"/>
              </a:rPr>
              <a:t>运行时间：本系统应当保持</a:t>
            </a:r>
            <a:r>
              <a:rPr lang="en-US" altLang="zh-CN" sz="2000">
                <a:latin typeface="宋体" panose="02010600030101010101" pitchFamily="2" charset="-122"/>
              </a:rPr>
              <a:t>24 </a:t>
            </a:r>
            <a:r>
              <a:rPr lang="zh-CN" altLang="en-US" sz="2000">
                <a:latin typeface="宋体" panose="02010600030101010101" pitchFamily="2" charset="-122"/>
              </a:rPr>
              <a:t>小时开通。</a:t>
            </a:r>
          </a:p>
        </p:txBody>
      </p:sp>
    </p:spTree>
    <p:extLst>
      <p:ext uri="{BB962C8B-B14F-4D97-AF65-F5344CB8AC3E}">
        <p14:creationId xmlns:p14="http://schemas.microsoft.com/office/powerpoint/2010/main" val="1872030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直接连接符 31">
            <a:extLst>
              <a:ext uri="{FF2B5EF4-FFF2-40B4-BE49-F238E27FC236}">
                <a16:creationId xmlns:a16="http://schemas.microsoft.com/office/drawing/2014/main" id="{74E19E36-EBB2-4548-8111-284ED17C665B}"/>
              </a:ext>
            </a:extLst>
          </p:cNvPr>
          <p:cNvCxnSpPr>
            <a:cxnSpLocks/>
          </p:cNvCxnSpPr>
          <p:nvPr/>
        </p:nvCxnSpPr>
        <p:spPr>
          <a:xfrm>
            <a:off x="501091" y="1387819"/>
            <a:ext cx="14939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TextBox 6">
            <a:extLst>
              <a:ext uri="{FF2B5EF4-FFF2-40B4-BE49-F238E27FC236}">
                <a16:creationId xmlns:a16="http://schemas.microsoft.com/office/drawing/2014/main" id="{52632ED9-4688-451F-87CC-46CC4924BE53}"/>
              </a:ext>
            </a:extLst>
          </p:cNvPr>
          <p:cNvSpPr txBox="1"/>
          <p:nvPr/>
        </p:nvSpPr>
        <p:spPr>
          <a:xfrm>
            <a:off x="497660" y="961871"/>
            <a:ext cx="3941433" cy="383939"/>
          </a:xfrm>
          <a:prstGeom prst="rect">
            <a:avLst/>
          </a:prstGeom>
          <a:noFill/>
        </p:spPr>
        <p:txBody>
          <a:bodyPr wrap="square" lIns="0" tIns="48000" rIns="0" bIns="48000" rtlCol="0">
            <a:spAutoFit/>
          </a:bodyPr>
          <a:lstStyle/>
          <a:p>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3.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需求分析样例</a:t>
            </a:r>
          </a:p>
        </p:txBody>
      </p:sp>
      <p:sp>
        <p:nvSpPr>
          <p:cNvPr id="34" name="矩形 4">
            <a:extLst>
              <a:ext uri="{FF2B5EF4-FFF2-40B4-BE49-F238E27FC236}">
                <a16:creationId xmlns:a16="http://schemas.microsoft.com/office/drawing/2014/main" id="{78A5A2BB-B151-40C8-858A-DF5A6B8B3198}"/>
              </a:ext>
            </a:extLst>
          </p:cNvPr>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5" name="直接连接符 34">
            <a:extLst>
              <a:ext uri="{FF2B5EF4-FFF2-40B4-BE49-F238E27FC236}">
                <a16:creationId xmlns:a16="http://schemas.microsoft.com/office/drawing/2014/main" id="{315456A2-38B9-4F8E-9FEF-62BB48824DF1}"/>
              </a:ext>
            </a:extLst>
          </p:cNvPr>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FEA63B53-97F9-41AD-AB4D-096F7BC655CE}"/>
              </a:ext>
            </a:extLst>
          </p:cNvPr>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746956B8-DF6A-4363-9686-EC71538B0940}"/>
              </a:ext>
            </a:extLst>
          </p:cNvPr>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55" name="Picture 4" descr="C:\Users\Administrator\Desktop\4459740284.gif">
            <a:extLst>
              <a:ext uri="{FF2B5EF4-FFF2-40B4-BE49-F238E27FC236}">
                <a16:creationId xmlns:a16="http://schemas.microsoft.com/office/drawing/2014/main" id="{116EE340-BC6B-420E-87EB-238D31B718F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2" y="-27580"/>
            <a:ext cx="792000" cy="792000"/>
          </a:xfrm>
          <a:prstGeom prst="rect">
            <a:avLst/>
          </a:prstGeom>
          <a:noFill/>
          <a:extLst>
            <a:ext uri="{909E8E84-426E-40DD-AFC4-6F175D3DCCD1}">
              <a14:hiddenFill xmlns:a14="http://schemas.microsoft.com/office/drawing/2010/main">
                <a:solidFill>
                  <a:srgbClr val="FFFFFF"/>
                </a:solidFill>
              </a14:hiddenFill>
            </a:ext>
          </a:extLst>
        </p:spPr>
      </p:pic>
      <p:sp>
        <p:nvSpPr>
          <p:cNvPr id="56" name="TextBox 7">
            <a:extLst>
              <a:ext uri="{FF2B5EF4-FFF2-40B4-BE49-F238E27FC236}">
                <a16:creationId xmlns:a16="http://schemas.microsoft.com/office/drawing/2014/main" id="{34BF1938-5C5F-4FAA-8EBD-66BBFEC38784}"/>
              </a:ext>
            </a:extLst>
          </p:cNvPr>
          <p:cNvSpPr txBox="1"/>
          <p:nvPr/>
        </p:nvSpPr>
        <p:spPr>
          <a:xfrm>
            <a:off x="681123" y="171139"/>
            <a:ext cx="1973810" cy="404714"/>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latin typeface="微软雅黑" panose="020B0503020204020204" pitchFamily="34" charset="-122"/>
                <a:ea typeface="微软雅黑" panose="020B0503020204020204" pitchFamily="34" charset="-122"/>
              </a:rPr>
              <a:t>重庆邮电大学</a:t>
            </a:r>
          </a:p>
        </p:txBody>
      </p:sp>
      <p:cxnSp>
        <p:nvCxnSpPr>
          <p:cNvPr id="25" name="直接连接符 24">
            <a:extLst>
              <a:ext uri="{FF2B5EF4-FFF2-40B4-BE49-F238E27FC236}">
                <a16:creationId xmlns:a16="http://schemas.microsoft.com/office/drawing/2014/main" id="{2EE997C6-B281-4CAA-98CE-9933EC93DF46}"/>
              </a:ext>
            </a:extLst>
          </p:cNvPr>
          <p:cNvCxnSpPr/>
          <p:nvPr/>
        </p:nvCxnSpPr>
        <p:spPr>
          <a:xfrm>
            <a:off x="8332665" y="278093"/>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315456A2-38B9-4F8E-9FEF-62BB48824DF1}"/>
              </a:ext>
            </a:extLst>
          </p:cNvPr>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746956B8-DF6A-4363-9686-EC71538B0940}"/>
              </a:ext>
            </a:extLst>
          </p:cNvPr>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397F47AD-9758-49FD-9EDE-FB2BDF351DC1}"/>
              </a:ext>
            </a:extLst>
          </p:cNvPr>
          <p:cNvSpPr/>
          <p:nvPr/>
        </p:nvSpPr>
        <p:spPr>
          <a:xfrm>
            <a:off x="4336869" y="0"/>
            <a:ext cx="2936530" cy="792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sp>
        <p:nvSpPr>
          <p:cNvPr id="17" name="TextBox 7"/>
          <p:cNvSpPr txBox="1"/>
          <p:nvPr/>
        </p:nvSpPr>
        <p:spPr>
          <a:xfrm>
            <a:off x="4339838" y="140361"/>
            <a:ext cx="2936523" cy="466269"/>
          </a:xfrm>
          <a:prstGeom prst="rect">
            <a:avLst/>
          </a:prstGeom>
          <a:noFill/>
        </p:spPr>
        <p:txBody>
          <a:bodyPr wrap="square" lIns="0" tIns="48000" rIns="0" bIns="48000" rtlCol="0">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本节课实验实践内容</a:t>
            </a:r>
          </a:p>
        </p:txBody>
      </p:sp>
      <p:sp>
        <p:nvSpPr>
          <p:cNvPr id="2" name="Rectangle 2">
            <a:extLst>
              <a:ext uri="{FF2B5EF4-FFF2-40B4-BE49-F238E27FC236}">
                <a16:creationId xmlns:a16="http://schemas.microsoft.com/office/drawing/2014/main" id="{FC708C3C-7127-44F4-AEB2-5C15AC73094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矩形 2">
            <a:extLst>
              <a:ext uri="{FF2B5EF4-FFF2-40B4-BE49-F238E27FC236}">
                <a16:creationId xmlns:a16="http://schemas.microsoft.com/office/drawing/2014/main" id="{A459142A-7E4C-47F4-9617-B9BA047EE5D1}"/>
              </a:ext>
            </a:extLst>
          </p:cNvPr>
          <p:cNvSpPr/>
          <p:nvPr/>
        </p:nvSpPr>
        <p:spPr>
          <a:xfrm>
            <a:off x="1119186" y="1515681"/>
            <a:ext cx="10158413" cy="646331"/>
          </a:xfrm>
          <a:prstGeom prst="rect">
            <a:avLst/>
          </a:prstGeom>
        </p:spPr>
        <p:txBody>
          <a:bodyPr wrap="square">
            <a:spAutoFit/>
          </a:bodyPr>
          <a:lstStyle/>
          <a:p>
            <a:r>
              <a:rPr lang="zh-CN" altLang="en-US" b="1" dirty="0">
                <a:latin typeface="宋体" panose="02010600030101010101" pitchFamily="2" charset="-122"/>
              </a:rPr>
              <a:t>以</a:t>
            </a:r>
            <a:r>
              <a:rPr lang="en-US" altLang="zh-CN" b="1" dirty="0">
                <a:latin typeface="宋体" panose="02010600030101010101" pitchFamily="2" charset="-122"/>
              </a:rPr>
              <a:t>《</a:t>
            </a:r>
            <a:r>
              <a:rPr lang="zh-CN" altLang="en-US" b="1" dirty="0">
                <a:latin typeface="宋体" panose="02010600030101010101" pitchFamily="2" charset="-122"/>
              </a:rPr>
              <a:t>高校毕业设计选题系统需求规格说明书</a:t>
            </a:r>
            <a:r>
              <a:rPr lang="en-US" altLang="zh-CN" b="1" dirty="0">
                <a:latin typeface="宋体" panose="02010600030101010101" pitchFamily="2" charset="-122"/>
              </a:rPr>
              <a:t>》</a:t>
            </a:r>
            <a:r>
              <a:rPr lang="zh-CN" altLang="en-US" b="1" dirty="0">
                <a:latin typeface="宋体" panose="02010600030101010101" pitchFamily="2" charset="-122"/>
              </a:rPr>
              <a:t>为例，同学们可作为参考</a:t>
            </a:r>
            <a:endParaRPr lang="en-US" altLang="zh-CN" b="1" dirty="0">
              <a:latin typeface="宋体" panose="02010600030101010101" pitchFamily="2" charset="-122"/>
            </a:endParaRPr>
          </a:p>
          <a:p>
            <a:endParaRPr lang="en-US" altLang="zh-CN" b="1" dirty="0">
              <a:latin typeface="宋体" panose="02010600030101010101" pitchFamily="2" charset="-122"/>
            </a:endParaRPr>
          </a:p>
        </p:txBody>
      </p:sp>
      <p:sp>
        <p:nvSpPr>
          <p:cNvPr id="19" name="文本框 36865">
            <a:extLst>
              <a:ext uri="{FF2B5EF4-FFF2-40B4-BE49-F238E27FC236}">
                <a16:creationId xmlns:a16="http://schemas.microsoft.com/office/drawing/2014/main" id="{1C3DC98D-70FF-411D-8EAA-60E9D1C4E3F3}"/>
              </a:ext>
            </a:extLst>
          </p:cNvPr>
          <p:cNvSpPr txBox="1"/>
          <p:nvPr/>
        </p:nvSpPr>
        <p:spPr>
          <a:xfrm>
            <a:off x="600076" y="2008658"/>
            <a:ext cx="11120435" cy="4708981"/>
          </a:xfrm>
          <a:prstGeom prst="rect">
            <a:avLst/>
          </a:prstGeom>
          <a:noFill/>
          <a:ln w="9525">
            <a:noFill/>
          </a:ln>
        </p:spPr>
        <p:txBody>
          <a:bodyPr wrap="square">
            <a:spAutoFit/>
          </a:bodyPr>
          <a:lstStyle>
            <a:defPPr>
              <a:defRPr lang="zh-CN"/>
            </a:defPPr>
            <a:lvl1pPr marL="0" lvl="0"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a:lstStyle>
          <a:p>
            <a:pPr indent="444500"/>
            <a:r>
              <a:rPr lang="en-US" altLang="zh-CN" sz="2000" dirty="0">
                <a:latin typeface="宋体" panose="02010600030101010101" pitchFamily="2" charset="-122"/>
              </a:rPr>
              <a:t>4</a:t>
            </a:r>
            <a:r>
              <a:rPr lang="zh-CN" altLang="en-US" sz="2000" dirty="0">
                <a:latin typeface="宋体" panose="02010600030101010101" pitchFamily="2" charset="-122"/>
              </a:rPr>
              <a:t>．稳定性需求</a:t>
            </a:r>
          </a:p>
          <a:p>
            <a:pPr indent="444500"/>
            <a:r>
              <a:rPr lang="zh-CN" altLang="en-US" sz="2000" dirty="0">
                <a:latin typeface="宋体" panose="02010600030101010101" pitchFamily="2" charset="-122"/>
              </a:rPr>
              <a:t>该系统部署后，在硬件条件和支持软件条件没有发生变化的情况下，能够一直保持运行状态，直到系统升级或被替代。</a:t>
            </a:r>
          </a:p>
          <a:p>
            <a:pPr indent="444500"/>
            <a:r>
              <a:rPr lang="zh-CN" altLang="en-US" sz="2000" dirty="0">
                <a:latin typeface="宋体" panose="02010600030101010101" pitchFamily="2" charset="-122"/>
              </a:rPr>
              <a:t>系统出现软件故障时，为满足信息处理的要求，可以采取数据恢复来解决，因此平时要注意经常进行数据备份。</a:t>
            </a:r>
          </a:p>
          <a:p>
            <a:pPr indent="444500"/>
            <a:r>
              <a:rPr lang="zh-CN" altLang="en-US" sz="2000" b="1" dirty="0">
                <a:latin typeface="宋体" panose="02010600030101010101" pitchFamily="2" charset="-122"/>
              </a:rPr>
              <a:t>六、功能需求</a:t>
            </a:r>
          </a:p>
          <a:p>
            <a:pPr indent="444500"/>
            <a:r>
              <a:rPr lang="zh-CN" altLang="en-US" sz="2000" dirty="0">
                <a:latin typeface="宋体" panose="02010600030101010101" pitchFamily="2" charset="-122"/>
              </a:rPr>
              <a:t>毕业设计选题管理系统是基于</a:t>
            </a:r>
            <a:r>
              <a:rPr lang="en-US" altLang="zh-CN" sz="2000" dirty="0">
                <a:latin typeface="宋体" panose="02010600030101010101" pitchFamily="2" charset="-122"/>
              </a:rPr>
              <a:t>Internet </a:t>
            </a:r>
            <a:r>
              <a:rPr lang="zh-CN" altLang="en-US" sz="2000" dirty="0">
                <a:latin typeface="宋体" panose="02010600030101010101" pitchFamily="2" charset="-122"/>
              </a:rPr>
              <a:t>校园网的应用，其目的是加强毕业设计的管理，提高毕业设计的效率，主要功能如下。</a:t>
            </a:r>
          </a:p>
          <a:p>
            <a:pPr indent="444500"/>
            <a:r>
              <a:rPr lang="zh-CN" altLang="en-US" sz="2000" dirty="0">
                <a:latin typeface="宋体" panose="02010600030101010101" pitchFamily="2" charset="-122"/>
              </a:rPr>
              <a:t>（</a:t>
            </a:r>
            <a:r>
              <a:rPr lang="en-US" altLang="zh-CN" sz="2000" dirty="0">
                <a:latin typeface="宋体" panose="02010600030101010101" pitchFamily="2" charset="-122"/>
              </a:rPr>
              <a:t>1</a:t>
            </a:r>
            <a:r>
              <a:rPr lang="zh-CN" altLang="en-US" sz="2000" dirty="0">
                <a:latin typeface="宋体" panose="02010600030101010101" pitchFamily="2" charset="-122"/>
              </a:rPr>
              <a:t>）课题申报：老师在线拟定课题，提交至系统等待专业指导老师的审核。</a:t>
            </a:r>
          </a:p>
          <a:p>
            <a:pPr indent="444500"/>
            <a:r>
              <a:rPr lang="zh-CN" altLang="en-US" sz="2000" dirty="0">
                <a:latin typeface="宋体" panose="02010600030101010101" pitchFamily="2" charset="-122"/>
              </a:rPr>
              <a:t>（</a:t>
            </a:r>
            <a:r>
              <a:rPr lang="en-US" altLang="zh-CN" sz="2000" dirty="0">
                <a:latin typeface="宋体" panose="02010600030101010101" pitchFamily="2" charset="-122"/>
              </a:rPr>
              <a:t>2</a:t>
            </a:r>
            <a:r>
              <a:rPr lang="zh-CN" altLang="en-US" sz="2000" dirty="0">
                <a:latin typeface="宋体" panose="02010600030101010101" pitchFamily="2" charset="-122"/>
              </a:rPr>
              <a:t>）课题审核：专业指导老师登录系统后方可审核本系教师的课题，通过或者拒绝相关课题。</a:t>
            </a:r>
          </a:p>
          <a:p>
            <a:pPr indent="444500"/>
            <a:r>
              <a:rPr lang="zh-CN" altLang="en-US" sz="2000" dirty="0">
                <a:latin typeface="宋体" panose="02010600030101010101" pitchFamily="2" charset="-122"/>
              </a:rPr>
              <a:t>（</a:t>
            </a:r>
            <a:r>
              <a:rPr lang="en-US" altLang="zh-CN" sz="2000" dirty="0">
                <a:latin typeface="宋体" panose="02010600030101010101" pitchFamily="2" charset="-122"/>
              </a:rPr>
              <a:t>3</a:t>
            </a:r>
            <a:r>
              <a:rPr lang="zh-CN" altLang="en-US" sz="2000" dirty="0">
                <a:latin typeface="宋体" panose="02010600030101010101" pitchFamily="2" charset="-122"/>
              </a:rPr>
              <a:t>）分配课题：专业指导老师将审核通过的教师课题分配到相应的专业。</a:t>
            </a:r>
          </a:p>
          <a:p>
            <a:pPr indent="444500"/>
            <a:r>
              <a:rPr lang="zh-CN" altLang="en-US" sz="2000" dirty="0">
                <a:latin typeface="宋体" panose="02010600030101010101" pitchFamily="2" charset="-122"/>
              </a:rPr>
              <a:t>（</a:t>
            </a:r>
            <a:r>
              <a:rPr lang="en-US" altLang="zh-CN" sz="2000" dirty="0">
                <a:latin typeface="宋体" panose="02010600030101010101" pitchFamily="2" charset="-122"/>
              </a:rPr>
              <a:t>4</a:t>
            </a:r>
            <a:r>
              <a:rPr lang="zh-CN" altLang="en-US" sz="2000" dirty="0">
                <a:latin typeface="宋体" panose="02010600030101010101" pitchFamily="2" charset="-122"/>
              </a:rPr>
              <a:t>）学生选题：学生在线选择自己喜欢的课题，选定后等待教师的审核。审核通过后即确定了毕业选题，若拒绝需要重新选题。</a:t>
            </a:r>
          </a:p>
          <a:p>
            <a:pPr indent="444500"/>
            <a:r>
              <a:rPr lang="zh-CN" altLang="en-US" sz="2000" dirty="0">
                <a:latin typeface="宋体" panose="02010600030101010101" pitchFamily="2" charset="-122"/>
              </a:rPr>
              <a:t>（</a:t>
            </a:r>
            <a:r>
              <a:rPr lang="en-US" altLang="zh-CN" sz="2000" dirty="0">
                <a:latin typeface="宋体" panose="02010600030101010101" pitchFamily="2" charset="-122"/>
              </a:rPr>
              <a:t>5</a:t>
            </a:r>
            <a:r>
              <a:rPr lang="zh-CN" altLang="en-US" sz="2000" dirty="0">
                <a:latin typeface="宋体" panose="02010600030101010101" pitchFamily="2" charset="-122"/>
              </a:rPr>
              <a:t>）课题确认：教师要随时查看课题被选择的情况。要及时审核学生的选择是否通过。通过的学生则与老师确定了指导关系，拒绝的学生需要重新选题。</a:t>
            </a:r>
          </a:p>
        </p:txBody>
      </p:sp>
    </p:spTree>
    <p:extLst>
      <p:ext uri="{BB962C8B-B14F-4D97-AF65-F5344CB8AC3E}">
        <p14:creationId xmlns:p14="http://schemas.microsoft.com/office/powerpoint/2010/main" val="2209239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6"/>
          <p:cNvSpPr/>
          <p:nvPr/>
        </p:nvSpPr>
        <p:spPr>
          <a:xfrm>
            <a:off x="-1791046" y="1892300"/>
            <a:ext cx="5651845" cy="3073400"/>
          </a:xfrm>
          <a:prstGeom prst="roundRect">
            <a:avLst>
              <a:gd name="adj" fmla="val 50000"/>
            </a:avLst>
          </a:prstGeom>
          <a:solidFill>
            <a:srgbClr val="9CC5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圆角矩形 1"/>
          <p:cNvSpPr/>
          <p:nvPr/>
        </p:nvSpPr>
        <p:spPr>
          <a:xfrm>
            <a:off x="-1556426" y="1998319"/>
            <a:ext cx="5261917" cy="2861362"/>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5715935" y="3031375"/>
            <a:ext cx="911156" cy="577144"/>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2</a:t>
            </a:r>
            <a:endParaRPr lang="zh-CN" altLang="en-US" b="1" dirty="0"/>
          </a:p>
        </p:txBody>
      </p:sp>
      <p:sp>
        <p:nvSpPr>
          <p:cNvPr id="6" name="圆角矩形 5"/>
          <p:cNvSpPr/>
          <p:nvPr/>
        </p:nvSpPr>
        <p:spPr>
          <a:xfrm>
            <a:off x="5715935" y="4262656"/>
            <a:ext cx="911156" cy="577144"/>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3</a:t>
            </a:r>
            <a:endParaRPr lang="zh-CN" altLang="en-US" b="1" dirty="0"/>
          </a:p>
        </p:txBody>
      </p:sp>
      <p:sp>
        <p:nvSpPr>
          <p:cNvPr id="59" name="圆角矩形 58"/>
          <p:cNvSpPr/>
          <p:nvPr/>
        </p:nvSpPr>
        <p:spPr>
          <a:xfrm>
            <a:off x="6820835" y="3031375"/>
            <a:ext cx="3476556" cy="577144"/>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项目需求分析</a:t>
            </a:r>
          </a:p>
        </p:txBody>
      </p:sp>
      <p:sp>
        <p:nvSpPr>
          <p:cNvPr id="60" name="圆角矩形 59"/>
          <p:cNvSpPr/>
          <p:nvPr/>
        </p:nvSpPr>
        <p:spPr>
          <a:xfrm>
            <a:off x="6820835" y="4262656"/>
            <a:ext cx="3476556" cy="577144"/>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需求分析文档撰写</a:t>
            </a:r>
          </a:p>
        </p:txBody>
      </p:sp>
      <p:sp>
        <p:nvSpPr>
          <p:cNvPr id="64" name="TextBox 78"/>
          <p:cNvSpPr txBox="1"/>
          <p:nvPr/>
        </p:nvSpPr>
        <p:spPr>
          <a:xfrm>
            <a:off x="565975" y="3733289"/>
            <a:ext cx="2063385" cy="502766"/>
          </a:xfrm>
          <a:prstGeom prst="rect">
            <a:avLst/>
          </a:prstGeom>
          <a:noFill/>
        </p:spPr>
        <p:txBody>
          <a:bodyPr wrap="none" rtlCol="0">
            <a:spAutoFit/>
          </a:bodyPr>
          <a:lstStyle/>
          <a:p>
            <a:pPr algn="ctr"/>
            <a:r>
              <a:rPr lang="en-US" altLang="zh-CN" sz="2665" b="1" dirty="0">
                <a:solidFill>
                  <a:schemeClr val="bg1"/>
                </a:solidFill>
                <a:latin typeface="Impact MT Std" pitchFamily="34" charset="0"/>
                <a:ea typeface="微软雅黑" panose="020B0503020204020204" pitchFamily="34" charset="-122"/>
              </a:rPr>
              <a:t>CONTENTS</a:t>
            </a:r>
            <a:endParaRPr lang="zh-CN" altLang="en-US" sz="2665" b="1" dirty="0">
              <a:solidFill>
                <a:schemeClr val="bg1"/>
              </a:solidFill>
              <a:latin typeface="Impact MT Std" pitchFamily="34" charset="0"/>
              <a:ea typeface="微软雅黑" panose="020B0503020204020204" pitchFamily="34" charset="-122"/>
            </a:endParaRPr>
          </a:p>
        </p:txBody>
      </p:sp>
      <p:sp>
        <p:nvSpPr>
          <p:cNvPr id="65" name="TextBox 79"/>
          <p:cNvSpPr txBox="1"/>
          <p:nvPr/>
        </p:nvSpPr>
        <p:spPr>
          <a:xfrm>
            <a:off x="641317" y="2677173"/>
            <a:ext cx="1912703" cy="995209"/>
          </a:xfrm>
          <a:prstGeom prst="rect">
            <a:avLst/>
          </a:prstGeom>
          <a:noFill/>
        </p:spPr>
        <p:txBody>
          <a:bodyPr wrap="none" rtlCol="0">
            <a:spAutoFit/>
          </a:bodyPr>
          <a:lstStyle/>
          <a:p>
            <a:pPr algn="ctr"/>
            <a:r>
              <a:rPr lang="zh-CN" altLang="en-US" sz="5865" b="1" dirty="0">
                <a:solidFill>
                  <a:schemeClr val="bg1"/>
                </a:solidFill>
                <a:latin typeface="微软雅黑" panose="020B0503020204020204" pitchFamily="34" charset="-122"/>
                <a:ea typeface="微软雅黑" panose="020B0503020204020204" pitchFamily="34" charset="-122"/>
              </a:rPr>
              <a:t>目 录</a:t>
            </a:r>
          </a:p>
        </p:txBody>
      </p:sp>
      <p:sp>
        <p:nvSpPr>
          <p:cNvPr id="12" name="圆角矩形 4">
            <a:extLst>
              <a:ext uri="{FF2B5EF4-FFF2-40B4-BE49-F238E27FC236}">
                <a16:creationId xmlns:a16="http://schemas.microsoft.com/office/drawing/2014/main" id="{64FDDF1C-C62C-41F8-AE74-BF253FE4F5BC}"/>
              </a:ext>
            </a:extLst>
          </p:cNvPr>
          <p:cNvSpPr/>
          <p:nvPr/>
        </p:nvSpPr>
        <p:spPr>
          <a:xfrm>
            <a:off x="5715935" y="1918501"/>
            <a:ext cx="911156" cy="577144"/>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1</a:t>
            </a:r>
            <a:endParaRPr lang="zh-CN" altLang="en-US" b="1" dirty="0"/>
          </a:p>
        </p:txBody>
      </p:sp>
      <p:sp>
        <p:nvSpPr>
          <p:cNvPr id="13" name="圆角矩形 58">
            <a:extLst>
              <a:ext uri="{FF2B5EF4-FFF2-40B4-BE49-F238E27FC236}">
                <a16:creationId xmlns:a16="http://schemas.microsoft.com/office/drawing/2014/main" id="{4D415EE3-B810-4324-A2BB-BDA04CDEABA6}"/>
              </a:ext>
            </a:extLst>
          </p:cNvPr>
          <p:cNvSpPr/>
          <p:nvPr/>
        </p:nvSpPr>
        <p:spPr>
          <a:xfrm>
            <a:off x="6820835" y="1918501"/>
            <a:ext cx="3476556" cy="577144"/>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实验环境搭建</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直接连接符 31">
            <a:extLst>
              <a:ext uri="{FF2B5EF4-FFF2-40B4-BE49-F238E27FC236}">
                <a16:creationId xmlns:a16="http://schemas.microsoft.com/office/drawing/2014/main" id="{74E19E36-EBB2-4548-8111-284ED17C665B}"/>
              </a:ext>
            </a:extLst>
          </p:cNvPr>
          <p:cNvCxnSpPr>
            <a:cxnSpLocks/>
          </p:cNvCxnSpPr>
          <p:nvPr/>
        </p:nvCxnSpPr>
        <p:spPr>
          <a:xfrm>
            <a:off x="501091" y="1387819"/>
            <a:ext cx="14939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TextBox 6">
            <a:extLst>
              <a:ext uri="{FF2B5EF4-FFF2-40B4-BE49-F238E27FC236}">
                <a16:creationId xmlns:a16="http://schemas.microsoft.com/office/drawing/2014/main" id="{52632ED9-4688-451F-87CC-46CC4924BE53}"/>
              </a:ext>
            </a:extLst>
          </p:cNvPr>
          <p:cNvSpPr txBox="1"/>
          <p:nvPr/>
        </p:nvSpPr>
        <p:spPr>
          <a:xfrm>
            <a:off x="497660" y="961871"/>
            <a:ext cx="3941433" cy="383939"/>
          </a:xfrm>
          <a:prstGeom prst="rect">
            <a:avLst/>
          </a:prstGeom>
          <a:noFill/>
        </p:spPr>
        <p:txBody>
          <a:bodyPr wrap="square" lIns="0" tIns="48000" rIns="0" bIns="48000" rtlCol="0">
            <a:spAutoFit/>
          </a:bodyPr>
          <a:lstStyle/>
          <a:p>
            <a:pPr algn="ct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完成环境搭建、撰写需求分析文档</a:t>
            </a:r>
          </a:p>
        </p:txBody>
      </p:sp>
      <p:sp>
        <p:nvSpPr>
          <p:cNvPr id="34" name="矩形 4">
            <a:extLst>
              <a:ext uri="{FF2B5EF4-FFF2-40B4-BE49-F238E27FC236}">
                <a16:creationId xmlns:a16="http://schemas.microsoft.com/office/drawing/2014/main" id="{78A5A2BB-B151-40C8-858A-DF5A6B8B3198}"/>
              </a:ext>
            </a:extLst>
          </p:cNvPr>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5" name="直接连接符 34">
            <a:extLst>
              <a:ext uri="{FF2B5EF4-FFF2-40B4-BE49-F238E27FC236}">
                <a16:creationId xmlns:a16="http://schemas.microsoft.com/office/drawing/2014/main" id="{315456A2-38B9-4F8E-9FEF-62BB48824DF1}"/>
              </a:ext>
            </a:extLst>
          </p:cNvPr>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FEA63B53-97F9-41AD-AB4D-096F7BC655CE}"/>
              </a:ext>
            </a:extLst>
          </p:cNvPr>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746956B8-DF6A-4363-9686-EC71538B0940}"/>
              </a:ext>
            </a:extLst>
          </p:cNvPr>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55" name="Picture 4" descr="C:\Users\Administrator\Desktop\4459740284.gif">
            <a:extLst>
              <a:ext uri="{FF2B5EF4-FFF2-40B4-BE49-F238E27FC236}">
                <a16:creationId xmlns:a16="http://schemas.microsoft.com/office/drawing/2014/main" id="{116EE340-BC6B-420E-87EB-238D31B718F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2" y="-27580"/>
            <a:ext cx="792000" cy="792000"/>
          </a:xfrm>
          <a:prstGeom prst="rect">
            <a:avLst/>
          </a:prstGeom>
          <a:noFill/>
          <a:extLst>
            <a:ext uri="{909E8E84-426E-40DD-AFC4-6F175D3DCCD1}">
              <a14:hiddenFill xmlns:a14="http://schemas.microsoft.com/office/drawing/2010/main">
                <a:solidFill>
                  <a:srgbClr val="FFFFFF"/>
                </a:solidFill>
              </a14:hiddenFill>
            </a:ext>
          </a:extLst>
        </p:spPr>
      </p:pic>
      <p:sp>
        <p:nvSpPr>
          <p:cNvPr id="56" name="TextBox 7">
            <a:extLst>
              <a:ext uri="{FF2B5EF4-FFF2-40B4-BE49-F238E27FC236}">
                <a16:creationId xmlns:a16="http://schemas.microsoft.com/office/drawing/2014/main" id="{34BF1938-5C5F-4FAA-8EBD-66BBFEC38784}"/>
              </a:ext>
            </a:extLst>
          </p:cNvPr>
          <p:cNvSpPr txBox="1"/>
          <p:nvPr/>
        </p:nvSpPr>
        <p:spPr>
          <a:xfrm>
            <a:off x="681123" y="171139"/>
            <a:ext cx="1973810" cy="404714"/>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latin typeface="微软雅黑" panose="020B0503020204020204" pitchFamily="34" charset="-122"/>
                <a:ea typeface="微软雅黑" panose="020B0503020204020204" pitchFamily="34" charset="-122"/>
              </a:rPr>
              <a:t>重庆邮电大学</a:t>
            </a:r>
          </a:p>
        </p:txBody>
      </p:sp>
      <p:cxnSp>
        <p:nvCxnSpPr>
          <p:cNvPr id="25" name="直接连接符 24">
            <a:extLst>
              <a:ext uri="{FF2B5EF4-FFF2-40B4-BE49-F238E27FC236}">
                <a16:creationId xmlns:a16="http://schemas.microsoft.com/office/drawing/2014/main" id="{2EE997C6-B281-4CAA-98CE-9933EC93DF46}"/>
              </a:ext>
            </a:extLst>
          </p:cNvPr>
          <p:cNvCxnSpPr/>
          <p:nvPr/>
        </p:nvCxnSpPr>
        <p:spPr>
          <a:xfrm>
            <a:off x="8332665" y="278093"/>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315456A2-38B9-4F8E-9FEF-62BB48824DF1}"/>
              </a:ext>
            </a:extLst>
          </p:cNvPr>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746956B8-DF6A-4363-9686-EC71538B0940}"/>
              </a:ext>
            </a:extLst>
          </p:cNvPr>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397F47AD-9758-49FD-9EDE-FB2BDF351DC1}"/>
              </a:ext>
            </a:extLst>
          </p:cNvPr>
          <p:cNvSpPr/>
          <p:nvPr/>
        </p:nvSpPr>
        <p:spPr>
          <a:xfrm>
            <a:off x="4336869" y="0"/>
            <a:ext cx="2936530" cy="792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sp>
        <p:nvSpPr>
          <p:cNvPr id="17" name="TextBox 7"/>
          <p:cNvSpPr txBox="1"/>
          <p:nvPr/>
        </p:nvSpPr>
        <p:spPr>
          <a:xfrm>
            <a:off x="4339838" y="140361"/>
            <a:ext cx="2936523" cy="466269"/>
          </a:xfrm>
          <a:prstGeom prst="rect">
            <a:avLst/>
          </a:prstGeom>
          <a:noFill/>
        </p:spPr>
        <p:txBody>
          <a:bodyPr wrap="square" lIns="0" tIns="48000" rIns="0" bIns="48000" rtlCol="0">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实验环境搭建</a:t>
            </a:r>
          </a:p>
        </p:txBody>
      </p:sp>
      <p:sp>
        <p:nvSpPr>
          <p:cNvPr id="19" name="Content Placeholder 2">
            <a:extLst>
              <a:ext uri="{FF2B5EF4-FFF2-40B4-BE49-F238E27FC236}">
                <a16:creationId xmlns:a16="http://schemas.microsoft.com/office/drawing/2014/main" id="{377D9FED-449A-4DC6-AB07-C8D449ACCB32}"/>
              </a:ext>
            </a:extLst>
          </p:cNvPr>
          <p:cNvSpPr txBox="1">
            <a:spLocks/>
          </p:cNvSpPr>
          <p:nvPr/>
        </p:nvSpPr>
        <p:spPr>
          <a:xfrm>
            <a:off x="681123" y="1597025"/>
            <a:ext cx="10515600" cy="47180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1.</a:t>
            </a:r>
            <a:r>
              <a:rPr lang="zh-CN" altLang="en-US" dirty="0"/>
              <a:t>环境安装</a:t>
            </a:r>
            <a:endParaRPr lang="en-US" altLang="zh-CN" dirty="0"/>
          </a:p>
          <a:p>
            <a:pPr marL="0" indent="0">
              <a:buNone/>
            </a:pPr>
            <a:r>
              <a:rPr lang="en-US" altLang="zh-CN" dirty="0">
                <a:latin typeface="Times New Roman" panose="02020603050405020304" pitchFamily="18" charset="0"/>
                <a:cs typeface="Times New Roman" panose="02020603050405020304" pitchFamily="18" charset="0"/>
              </a:rPr>
              <a:t>Python</a:t>
            </a:r>
            <a:r>
              <a:rPr lang="zh-CN" altLang="en-US"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pycharm</a:t>
            </a:r>
            <a:r>
              <a:rPr lang="zh-CN" altLang="en-US"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mysql</a:t>
            </a:r>
            <a:r>
              <a:rPr lang="zh-CN" altLang="en-US"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Sqlserver</a:t>
            </a:r>
            <a:r>
              <a:rPr lang="zh-CN" altLang="en-US"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mysqlodbc</a:t>
            </a:r>
            <a:r>
              <a:rPr lang="zh-CN" altLang="en-US"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pymysql</a:t>
            </a:r>
            <a:r>
              <a:rPr lang="zh-CN" altLang="en-US" dirty="0">
                <a:latin typeface="Times New Roman" panose="02020603050405020304" pitchFamily="18" charset="0"/>
                <a:cs typeface="Times New Roman" panose="02020603050405020304" pitchFamily="18" charset="0"/>
              </a:rPr>
              <a:t>库（用于</a:t>
            </a:r>
            <a:r>
              <a:rPr lang="en-US" altLang="zh-CN" dirty="0">
                <a:latin typeface="Times New Roman" panose="02020603050405020304" pitchFamily="18" charset="0"/>
                <a:cs typeface="Times New Roman" panose="02020603050405020304" pitchFamily="18" charset="0"/>
              </a:rPr>
              <a:t>python</a:t>
            </a:r>
            <a:r>
              <a:rPr lang="zh-CN" altLang="en-US" dirty="0">
                <a:latin typeface="Times New Roman" panose="02020603050405020304" pitchFamily="18" charset="0"/>
                <a:cs typeface="Times New Roman" panose="02020603050405020304" pitchFamily="18" charset="0"/>
              </a:rPr>
              <a:t>与</a:t>
            </a:r>
            <a:r>
              <a:rPr lang="en-US" altLang="zh-CN" dirty="0" err="1">
                <a:latin typeface="Times New Roman" panose="02020603050405020304" pitchFamily="18" charset="0"/>
                <a:cs typeface="Times New Roman" panose="02020603050405020304" pitchFamily="18" charset="0"/>
              </a:rPr>
              <a:t>mysql</a:t>
            </a:r>
            <a:r>
              <a:rPr lang="zh-CN" altLang="en-US" dirty="0">
                <a:latin typeface="Times New Roman" panose="02020603050405020304" pitchFamily="18" charset="0"/>
                <a:cs typeface="Times New Roman" panose="02020603050405020304" pitchFamily="18" charset="0"/>
              </a:rPr>
              <a:t>的链接，</a:t>
            </a:r>
            <a:r>
              <a:rPr lang="en-US" altLang="zh-CN" dirty="0">
                <a:latin typeface="Times New Roman" panose="02020603050405020304" pitchFamily="18" charset="0"/>
                <a:cs typeface="Times New Roman" panose="02020603050405020304" pitchFamily="18" charset="0"/>
              </a:rPr>
              <a:t>pip install </a:t>
            </a:r>
            <a:r>
              <a:rPr lang="en-US" altLang="zh-CN" dirty="0" err="1">
                <a:latin typeface="Times New Roman" panose="02020603050405020304" pitchFamily="18" charset="0"/>
                <a:cs typeface="Times New Roman" panose="02020603050405020304" pitchFamily="18" charset="0"/>
              </a:rPr>
              <a:t>pymysql</a:t>
            </a:r>
            <a:r>
              <a:rPr lang="zh-CN" altLang="en-US"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wxpython</a:t>
            </a:r>
            <a:r>
              <a:rPr lang="zh-CN" altLang="en-US" dirty="0">
                <a:latin typeface="Times New Roman" panose="02020603050405020304" pitchFamily="18" charset="0"/>
                <a:cs typeface="Times New Roman" panose="02020603050405020304" pitchFamily="18" charset="0"/>
              </a:rPr>
              <a:t>库（用于图形化界面设计）。</a:t>
            </a:r>
            <a:endParaRPr lang="en-US" altLang="zh-CN" dirty="0">
              <a:latin typeface="Times New Roman" panose="02020603050405020304" pitchFamily="18" charset="0"/>
              <a:cs typeface="Times New Roman" panose="02020603050405020304" pitchFamily="18" charset="0"/>
            </a:endParaRPr>
          </a:p>
          <a:p>
            <a:r>
              <a:rPr lang="en-US" dirty="0"/>
              <a:t>2. </a:t>
            </a:r>
            <a:r>
              <a:rPr lang="zh-CN" altLang="en-US" dirty="0"/>
              <a:t>需求分析文档撰写</a:t>
            </a:r>
            <a:endParaRPr lang="en-US" altLang="zh-CN" dirty="0"/>
          </a:p>
          <a:p>
            <a:pPr marL="0" indent="0">
              <a:buNone/>
            </a:pPr>
            <a:r>
              <a:rPr lang="zh-CN" altLang="en-US" dirty="0"/>
              <a:t>（</a:t>
            </a:r>
            <a:r>
              <a:rPr lang="en-US" altLang="zh-CN" dirty="0"/>
              <a:t>1</a:t>
            </a:r>
            <a:r>
              <a:rPr lang="zh-CN" altLang="en-US" dirty="0"/>
              <a:t>）</a:t>
            </a:r>
            <a:r>
              <a:rPr lang="zh-CN" altLang="zh-CN" dirty="0"/>
              <a:t>根据自己的经验和需求用</a:t>
            </a:r>
            <a:r>
              <a:rPr lang="en-US" altLang="zh-CN" dirty="0"/>
              <a:t>WORD</a:t>
            </a:r>
            <a:r>
              <a:rPr lang="zh-CN" altLang="zh-CN" dirty="0"/>
              <a:t>或相关的工具做出一份系统的功能需求文档。文档会清楚列出系统大致的大功能模块，大功能模块有哪些小功能模块。</a:t>
            </a:r>
          </a:p>
          <a:p>
            <a:pPr marL="0" indent="0">
              <a:buNone/>
            </a:pPr>
            <a:r>
              <a:rPr lang="zh-CN" altLang="en-US" dirty="0"/>
              <a:t>（</a:t>
            </a:r>
            <a:r>
              <a:rPr lang="en-US" altLang="zh-CN" dirty="0"/>
              <a:t>2</a:t>
            </a:r>
            <a:r>
              <a:rPr lang="zh-CN" altLang="en-US" dirty="0"/>
              <a:t>）性能需求：实现该功能需要怎样的平台、可以实现多少用户的同时访问等</a:t>
            </a:r>
            <a:r>
              <a:rPr lang="zh-CN" altLang="zh-CN" dirty="0"/>
              <a:t>。</a:t>
            </a:r>
            <a:endParaRPr lang="en-CN" dirty="0"/>
          </a:p>
          <a:p>
            <a:endParaRPr lang="en-CN" dirty="0"/>
          </a:p>
        </p:txBody>
      </p:sp>
      <p:sp>
        <p:nvSpPr>
          <p:cNvPr id="2" name="Rectangle 2">
            <a:extLst>
              <a:ext uri="{FF2B5EF4-FFF2-40B4-BE49-F238E27FC236}">
                <a16:creationId xmlns:a16="http://schemas.microsoft.com/office/drawing/2014/main" id="{FC708C3C-7127-44F4-AEB2-5C15AC73094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4076079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直接连接符 31">
            <a:extLst>
              <a:ext uri="{FF2B5EF4-FFF2-40B4-BE49-F238E27FC236}">
                <a16:creationId xmlns:a16="http://schemas.microsoft.com/office/drawing/2014/main" id="{74E19E36-EBB2-4548-8111-284ED17C665B}"/>
              </a:ext>
            </a:extLst>
          </p:cNvPr>
          <p:cNvCxnSpPr>
            <a:cxnSpLocks/>
          </p:cNvCxnSpPr>
          <p:nvPr/>
        </p:nvCxnSpPr>
        <p:spPr>
          <a:xfrm>
            <a:off x="501091" y="1387819"/>
            <a:ext cx="14939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TextBox 6">
            <a:extLst>
              <a:ext uri="{FF2B5EF4-FFF2-40B4-BE49-F238E27FC236}">
                <a16:creationId xmlns:a16="http://schemas.microsoft.com/office/drawing/2014/main" id="{52632ED9-4688-451F-87CC-46CC4924BE53}"/>
              </a:ext>
            </a:extLst>
          </p:cNvPr>
          <p:cNvSpPr txBox="1"/>
          <p:nvPr/>
        </p:nvSpPr>
        <p:spPr>
          <a:xfrm>
            <a:off x="497660" y="961871"/>
            <a:ext cx="3941433" cy="383939"/>
          </a:xfrm>
          <a:prstGeom prst="rect">
            <a:avLst/>
          </a:prstGeom>
          <a:noFill/>
        </p:spPr>
        <p:txBody>
          <a:bodyPr wrap="square" lIns="0" tIns="48000" rIns="0" bIns="48000" rtlCol="0">
            <a:spAutoFit/>
          </a:bodyPr>
          <a:lstStyle/>
          <a:p>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软件开发流程基本简介</a:t>
            </a:r>
          </a:p>
        </p:txBody>
      </p:sp>
      <p:sp>
        <p:nvSpPr>
          <p:cNvPr id="34" name="矩形 4">
            <a:extLst>
              <a:ext uri="{FF2B5EF4-FFF2-40B4-BE49-F238E27FC236}">
                <a16:creationId xmlns:a16="http://schemas.microsoft.com/office/drawing/2014/main" id="{78A5A2BB-B151-40C8-858A-DF5A6B8B3198}"/>
              </a:ext>
            </a:extLst>
          </p:cNvPr>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5" name="直接连接符 34">
            <a:extLst>
              <a:ext uri="{FF2B5EF4-FFF2-40B4-BE49-F238E27FC236}">
                <a16:creationId xmlns:a16="http://schemas.microsoft.com/office/drawing/2014/main" id="{315456A2-38B9-4F8E-9FEF-62BB48824DF1}"/>
              </a:ext>
            </a:extLst>
          </p:cNvPr>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FEA63B53-97F9-41AD-AB4D-096F7BC655CE}"/>
              </a:ext>
            </a:extLst>
          </p:cNvPr>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746956B8-DF6A-4363-9686-EC71538B0940}"/>
              </a:ext>
            </a:extLst>
          </p:cNvPr>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55" name="Picture 4" descr="C:\Users\Administrator\Desktop\4459740284.gif">
            <a:extLst>
              <a:ext uri="{FF2B5EF4-FFF2-40B4-BE49-F238E27FC236}">
                <a16:creationId xmlns:a16="http://schemas.microsoft.com/office/drawing/2014/main" id="{116EE340-BC6B-420E-87EB-238D31B718F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2" y="-27580"/>
            <a:ext cx="792000" cy="792000"/>
          </a:xfrm>
          <a:prstGeom prst="rect">
            <a:avLst/>
          </a:prstGeom>
          <a:noFill/>
          <a:extLst>
            <a:ext uri="{909E8E84-426E-40DD-AFC4-6F175D3DCCD1}">
              <a14:hiddenFill xmlns:a14="http://schemas.microsoft.com/office/drawing/2010/main">
                <a:solidFill>
                  <a:srgbClr val="FFFFFF"/>
                </a:solidFill>
              </a14:hiddenFill>
            </a:ext>
          </a:extLst>
        </p:spPr>
      </p:pic>
      <p:sp>
        <p:nvSpPr>
          <p:cNvPr id="56" name="TextBox 7">
            <a:extLst>
              <a:ext uri="{FF2B5EF4-FFF2-40B4-BE49-F238E27FC236}">
                <a16:creationId xmlns:a16="http://schemas.microsoft.com/office/drawing/2014/main" id="{34BF1938-5C5F-4FAA-8EBD-66BBFEC38784}"/>
              </a:ext>
            </a:extLst>
          </p:cNvPr>
          <p:cNvSpPr txBox="1"/>
          <p:nvPr/>
        </p:nvSpPr>
        <p:spPr>
          <a:xfrm>
            <a:off x="681123" y="171139"/>
            <a:ext cx="1973810" cy="404714"/>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latin typeface="微软雅黑" panose="020B0503020204020204" pitchFamily="34" charset="-122"/>
                <a:ea typeface="微软雅黑" panose="020B0503020204020204" pitchFamily="34" charset="-122"/>
              </a:rPr>
              <a:t>重庆邮电大学</a:t>
            </a:r>
          </a:p>
        </p:txBody>
      </p:sp>
      <p:cxnSp>
        <p:nvCxnSpPr>
          <p:cNvPr id="25" name="直接连接符 24">
            <a:extLst>
              <a:ext uri="{FF2B5EF4-FFF2-40B4-BE49-F238E27FC236}">
                <a16:creationId xmlns:a16="http://schemas.microsoft.com/office/drawing/2014/main" id="{2EE997C6-B281-4CAA-98CE-9933EC93DF46}"/>
              </a:ext>
            </a:extLst>
          </p:cNvPr>
          <p:cNvCxnSpPr/>
          <p:nvPr/>
        </p:nvCxnSpPr>
        <p:spPr>
          <a:xfrm>
            <a:off x="8332665" y="278093"/>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315456A2-38B9-4F8E-9FEF-62BB48824DF1}"/>
              </a:ext>
            </a:extLst>
          </p:cNvPr>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746956B8-DF6A-4363-9686-EC71538B0940}"/>
              </a:ext>
            </a:extLst>
          </p:cNvPr>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397F47AD-9758-49FD-9EDE-FB2BDF351DC1}"/>
              </a:ext>
            </a:extLst>
          </p:cNvPr>
          <p:cNvSpPr/>
          <p:nvPr/>
        </p:nvSpPr>
        <p:spPr>
          <a:xfrm>
            <a:off x="4336869" y="0"/>
            <a:ext cx="2936530" cy="792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sp>
        <p:nvSpPr>
          <p:cNvPr id="17" name="TextBox 7"/>
          <p:cNvSpPr txBox="1"/>
          <p:nvPr/>
        </p:nvSpPr>
        <p:spPr>
          <a:xfrm>
            <a:off x="4339838" y="140361"/>
            <a:ext cx="2936523" cy="466269"/>
          </a:xfrm>
          <a:prstGeom prst="rect">
            <a:avLst/>
          </a:prstGeom>
          <a:noFill/>
        </p:spPr>
        <p:txBody>
          <a:bodyPr wrap="square" lIns="0" tIns="48000" rIns="0" bIns="48000" rtlCol="0">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本节课实验实践内容</a:t>
            </a:r>
          </a:p>
        </p:txBody>
      </p:sp>
      <p:sp>
        <p:nvSpPr>
          <p:cNvPr id="2" name="Rectangle 2">
            <a:extLst>
              <a:ext uri="{FF2B5EF4-FFF2-40B4-BE49-F238E27FC236}">
                <a16:creationId xmlns:a16="http://schemas.microsoft.com/office/drawing/2014/main" id="{FC708C3C-7127-44F4-AEB2-5C15AC73094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8" name="Picture 1">
            <a:extLst>
              <a:ext uri="{FF2B5EF4-FFF2-40B4-BE49-F238E27FC236}">
                <a16:creationId xmlns:a16="http://schemas.microsoft.com/office/drawing/2014/main" id="{12CA2560-064C-46CC-87C3-27ABED2C992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t="22102" b="10225"/>
          <a:stretch>
            <a:fillRect/>
          </a:stretch>
        </p:blipFill>
        <p:spPr bwMode="auto">
          <a:xfrm>
            <a:off x="3143250" y="1424632"/>
            <a:ext cx="6012179" cy="5364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3375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直接连接符 31">
            <a:extLst>
              <a:ext uri="{FF2B5EF4-FFF2-40B4-BE49-F238E27FC236}">
                <a16:creationId xmlns:a16="http://schemas.microsoft.com/office/drawing/2014/main" id="{74E19E36-EBB2-4548-8111-284ED17C665B}"/>
              </a:ext>
            </a:extLst>
          </p:cNvPr>
          <p:cNvCxnSpPr>
            <a:cxnSpLocks/>
          </p:cNvCxnSpPr>
          <p:nvPr/>
        </p:nvCxnSpPr>
        <p:spPr>
          <a:xfrm>
            <a:off x="501091" y="1387819"/>
            <a:ext cx="14939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TextBox 6">
            <a:extLst>
              <a:ext uri="{FF2B5EF4-FFF2-40B4-BE49-F238E27FC236}">
                <a16:creationId xmlns:a16="http://schemas.microsoft.com/office/drawing/2014/main" id="{52632ED9-4688-451F-87CC-46CC4924BE53}"/>
              </a:ext>
            </a:extLst>
          </p:cNvPr>
          <p:cNvSpPr txBox="1"/>
          <p:nvPr/>
        </p:nvSpPr>
        <p:spPr>
          <a:xfrm>
            <a:off x="497660" y="961871"/>
            <a:ext cx="3941433" cy="383939"/>
          </a:xfrm>
          <a:prstGeom prst="rect">
            <a:avLst/>
          </a:prstGeom>
          <a:noFill/>
        </p:spPr>
        <p:txBody>
          <a:bodyPr wrap="square" lIns="0" tIns="48000" rIns="0" bIns="48000" rtlCol="0">
            <a:spAutoFit/>
          </a:bodyPr>
          <a:lstStyle/>
          <a:p>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2.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需求分析</a:t>
            </a:r>
          </a:p>
        </p:txBody>
      </p:sp>
      <p:sp>
        <p:nvSpPr>
          <p:cNvPr id="34" name="矩形 4">
            <a:extLst>
              <a:ext uri="{FF2B5EF4-FFF2-40B4-BE49-F238E27FC236}">
                <a16:creationId xmlns:a16="http://schemas.microsoft.com/office/drawing/2014/main" id="{78A5A2BB-B151-40C8-858A-DF5A6B8B3198}"/>
              </a:ext>
            </a:extLst>
          </p:cNvPr>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5" name="直接连接符 34">
            <a:extLst>
              <a:ext uri="{FF2B5EF4-FFF2-40B4-BE49-F238E27FC236}">
                <a16:creationId xmlns:a16="http://schemas.microsoft.com/office/drawing/2014/main" id="{315456A2-38B9-4F8E-9FEF-62BB48824DF1}"/>
              </a:ext>
            </a:extLst>
          </p:cNvPr>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FEA63B53-97F9-41AD-AB4D-096F7BC655CE}"/>
              </a:ext>
            </a:extLst>
          </p:cNvPr>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746956B8-DF6A-4363-9686-EC71538B0940}"/>
              </a:ext>
            </a:extLst>
          </p:cNvPr>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55" name="Picture 4" descr="C:\Users\Administrator\Desktop\4459740284.gif">
            <a:extLst>
              <a:ext uri="{FF2B5EF4-FFF2-40B4-BE49-F238E27FC236}">
                <a16:creationId xmlns:a16="http://schemas.microsoft.com/office/drawing/2014/main" id="{116EE340-BC6B-420E-87EB-238D31B718F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2" y="-27580"/>
            <a:ext cx="792000" cy="792000"/>
          </a:xfrm>
          <a:prstGeom prst="rect">
            <a:avLst/>
          </a:prstGeom>
          <a:noFill/>
          <a:extLst>
            <a:ext uri="{909E8E84-426E-40DD-AFC4-6F175D3DCCD1}">
              <a14:hiddenFill xmlns:a14="http://schemas.microsoft.com/office/drawing/2010/main">
                <a:solidFill>
                  <a:srgbClr val="FFFFFF"/>
                </a:solidFill>
              </a14:hiddenFill>
            </a:ext>
          </a:extLst>
        </p:spPr>
      </p:pic>
      <p:sp>
        <p:nvSpPr>
          <p:cNvPr id="56" name="TextBox 7">
            <a:extLst>
              <a:ext uri="{FF2B5EF4-FFF2-40B4-BE49-F238E27FC236}">
                <a16:creationId xmlns:a16="http://schemas.microsoft.com/office/drawing/2014/main" id="{34BF1938-5C5F-4FAA-8EBD-66BBFEC38784}"/>
              </a:ext>
            </a:extLst>
          </p:cNvPr>
          <p:cNvSpPr txBox="1"/>
          <p:nvPr/>
        </p:nvSpPr>
        <p:spPr>
          <a:xfrm>
            <a:off x="681123" y="171139"/>
            <a:ext cx="1973810" cy="404714"/>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latin typeface="微软雅黑" panose="020B0503020204020204" pitchFamily="34" charset="-122"/>
                <a:ea typeface="微软雅黑" panose="020B0503020204020204" pitchFamily="34" charset="-122"/>
              </a:rPr>
              <a:t>重庆邮电大学</a:t>
            </a:r>
          </a:p>
        </p:txBody>
      </p:sp>
      <p:cxnSp>
        <p:nvCxnSpPr>
          <p:cNvPr id="25" name="直接连接符 24">
            <a:extLst>
              <a:ext uri="{FF2B5EF4-FFF2-40B4-BE49-F238E27FC236}">
                <a16:creationId xmlns:a16="http://schemas.microsoft.com/office/drawing/2014/main" id="{2EE997C6-B281-4CAA-98CE-9933EC93DF46}"/>
              </a:ext>
            </a:extLst>
          </p:cNvPr>
          <p:cNvCxnSpPr/>
          <p:nvPr/>
        </p:nvCxnSpPr>
        <p:spPr>
          <a:xfrm>
            <a:off x="8332665" y="278093"/>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315456A2-38B9-4F8E-9FEF-62BB48824DF1}"/>
              </a:ext>
            </a:extLst>
          </p:cNvPr>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746956B8-DF6A-4363-9686-EC71538B0940}"/>
              </a:ext>
            </a:extLst>
          </p:cNvPr>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397F47AD-9758-49FD-9EDE-FB2BDF351DC1}"/>
              </a:ext>
            </a:extLst>
          </p:cNvPr>
          <p:cNvSpPr/>
          <p:nvPr/>
        </p:nvSpPr>
        <p:spPr>
          <a:xfrm>
            <a:off x="4336869" y="0"/>
            <a:ext cx="2936530" cy="792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sp>
        <p:nvSpPr>
          <p:cNvPr id="17" name="TextBox 7"/>
          <p:cNvSpPr txBox="1"/>
          <p:nvPr/>
        </p:nvSpPr>
        <p:spPr>
          <a:xfrm>
            <a:off x="4339838" y="140361"/>
            <a:ext cx="2936523" cy="466269"/>
          </a:xfrm>
          <a:prstGeom prst="rect">
            <a:avLst/>
          </a:prstGeom>
          <a:noFill/>
        </p:spPr>
        <p:txBody>
          <a:bodyPr wrap="square" lIns="0" tIns="48000" rIns="0" bIns="48000" rtlCol="0">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本节课实验实践内容</a:t>
            </a:r>
          </a:p>
        </p:txBody>
      </p:sp>
      <p:sp>
        <p:nvSpPr>
          <p:cNvPr id="2" name="Rectangle 2">
            <a:extLst>
              <a:ext uri="{FF2B5EF4-FFF2-40B4-BE49-F238E27FC236}">
                <a16:creationId xmlns:a16="http://schemas.microsoft.com/office/drawing/2014/main" id="{FC708C3C-7127-44F4-AEB2-5C15AC73094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矩形 2">
            <a:extLst>
              <a:ext uri="{FF2B5EF4-FFF2-40B4-BE49-F238E27FC236}">
                <a16:creationId xmlns:a16="http://schemas.microsoft.com/office/drawing/2014/main" id="{A459142A-7E4C-47F4-9617-B9BA047EE5D1}"/>
              </a:ext>
            </a:extLst>
          </p:cNvPr>
          <p:cNvSpPr/>
          <p:nvPr/>
        </p:nvSpPr>
        <p:spPr>
          <a:xfrm>
            <a:off x="1119186" y="1515681"/>
            <a:ext cx="10158413" cy="3139321"/>
          </a:xfrm>
          <a:prstGeom prst="rect">
            <a:avLst/>
          </a:prstGeom>
        </p:spPr>
        <p:txBody>
          <a:bodyPr wrap="square">
            <a:spAutoFit/>
          </a:bodyPr>
          <a:lstStyle/>
          <a:p>
            <a:r>
              <a:rPr lang="zh-CN" altLang="en-US" b="1" dirty="0">
                <a:latin typeface="宋体" panose="02010600030101010101" pitchFamily="2" charset="-122"/>
              </a:rPr>
              <a:t>需求分析就是分析用户的需求，需求分析的结果是否准确地反映了用户的实际要求，将直接影响到后面各个阶段的设计。</a:t>
            </a:r>
            <a:endParaRPr lang="en-US" altLang="zh-CN" b="1" dirty="0">
              <a:latin typeface="宋体" panose="02010600030101010101" pitchFamily="2" charset="-122"/>
            </a:endParaRPr>
          </a:p>
          <a:p>
            <a:endParaRPr lang="en-US" altLang="zh-CN" b="1" dirty="0">
              <a:latin typeface="宋体" panose="02010600030101010101" pitchFamily="2" charset="-122"/>
            </a:endParaRPr>
          </a:p>
          <a:p>
            <a:r>
              <a:rPr lang="zh-CN" altLang="en-US" b="1" dirty="0">
                <a:latin typeface="宋体" panose="02010600030101010101" pitchFamily="2" charset="-122"/>
              </a:rPr>
              <a:t>本次实践项目中可从以下几方面来考虑具体需求：</a:t>
            </a:r>
            <a:endParaRPr lang="en-US" altLang="zh-CN" b="1" dirty="0">
              <a:latin typeface="宋体" panose="02010600030101010101" pitchFamily="2" charset="-122"/>
            </a:endParaRPr>
          </a:p>
          <a:p>
            <a:pPr>
              <a:lnSpc>
                <a:spcPct val="150000"/>
              </a:lnSpc>
            </a:pPr>
            <a:r>
              <a:rPr lang="en-US" altLang="zh-CN" dirty="0">
                <a:latin typeface="宋体" panose="02010600030101010101" pitchFamily="2" charset="-122"/>
              </a:rPr>
              <a:t>1.</a:t>
            </a:r>
            <a:r>
              <a:rPr lang="zh-CN" altLang="en-US" dirty="0">
                <a:latin typeface="宋体" panose="02010600030101010101" pitchFamily="2" charset="-122"/>
              </a:rPr>
              <a:t>功能需求：功能需求针对系统将要实现的功能。获取功能需求后应该用文字、图表等方式逐项、定量、定性地描述功能需求。</a:t>
            </a:r>
            <a:endParaRPr lang="en-US" altLang="zh-CN" dirty="0">
              <a:latin typeface="宋体" panose="02010600030101010101" pitchFamily="2" charset="-122"/>
            </a:endParaRPr>
          </a:p>
          <a:p>
            <a:pPr>
              <a:lnSpc>
                <a:spcPct val="150000"/>
              </a:lnSpc>
            </a:pPr>
            <a:r>
              <a:rPr lang="en-US" altLang="zh-CN" dirty="0">
                <a:latin typeface="宋体" panose="02010600030101010101" pitchFamily="2" charset="-122"/>
              </a:rPr>
              <a:t>2.</a:t>
            </a:r>
            <a:r>
              <a:rPr lang="zh-CN" altLang="en-US" dirty="0">
                <a:latin typeface="宋体" panose="02010600030101010101" pitchFamily="2" charset="-122"/>
              </a:rPr>
              <a:t>性能需求：一般包括正确性、安全性、界面、精度、时间特性、稳定性、灵活性、扩展性、输入输出、数据管理能力、故障处理能力、可维护性等。</a:t>
            </a:r>
          </a:p>
          <a:p>
            <a:endParaRPr lang="zh-CN" altLang="en-US" b="1" dirty="0"/>
          </a:p>
        </p:txBody>
      </p:sp>
    </p:spTree>
    <p:extLst>
      <p:ext uri="{BB962C8B-B14F-4D97-AF65-F5344CB8AC3E}">
        <p14:creationId xmlns:p14="http://schemas.microsoft.com/office/powerpoint/2010/main" val="1586431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直接连接符 31">
            <a:extLst>
              <a:ext uri="{FF2B5EF4-FFF2-40B4-BE49-F238E27FC236}">
                <a16:creationId xmlns:a16="http://schemas.microsoft.com/office/drawing/2014/main" id="{74E19E36-EBB2-4548-8111-284ED17C665B}"/>
              </a:ext>
            </a:extLst>
          </p:cNvPr>
          <p:cNvCxnSpPr>
            <a:cxnSpLocks/>
          </p:cNvCxnSpPr>
          <p:nvPr/>
        </p:nvCxnSpPr>
        <p:spPr>
          <a:xfrm>
            <a:off x="501091" y="1387819"/>
            <a:ext cx="14939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TextBox 6">
            <a:extLst>
              <a:ext uri="{FF2B5EF4-FFF2-40B4-BE49-F238E27FC236}">
                <a16:creationId xmlns:a16="http://schemas.microsoft.com/office/drawing/2014/main" id="{52632ED9-4688-451F-87CC-46CC4924BE53}"/>
              </a:ext>
            </a:extLst>
          </p:cNvPr>
          <p:cNvSpPr txBox="1"/>
          <p:nvPr/>
        </p:nvSpPr>
        <p:spPr>
          <a:xfrm>
            <a:off x="497660" y="961871"/>
            <a:ext cx="3941433" cy="383939"/>
          </a:xfrm>
          <a:prstGeom prst="rect">
            <a:avLst/>
          </a:prstGeom>
          <a:noFill/>
        </p:spPr>
        <p:txBody>
          <a:bodyPr wrap="square" lIns="0" tIns="48000" rIns="0" bIns="48000" rtlCol="0">
            <a:spAutoFit/>
          </a:bodyPr>
          <a:lstStyle/>
          <a:p>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2.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需求分析</a:t>
            </a:r>
          </a:p>
        </p:txBody>
      </p:sp>
      <p:sp>
        <p:nvSpPr>
          <p:cNvPr id="34" name="矩形 4">
            <a:extLst>
              <a:ext uri="{FF2B5EF4-FFF2-40B4-BE49-F238E27FC236}">
                <a16:creationId xmlns:a16="http://schemas.microsoft.com/office/drawing/2014/main" id="{78A5A2BB-B151-40C8-858A-DF5A6B8B3198}"/>
              </a:ext>
            </a:extLst>
          </p:cNvPr>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5" name="直接连接符 34">
            <a:extLst>
              <a:ext uri="{FF2B5EF4-FFF2-40B4-BE49-F238E27FC236}">
                <a16:creationId xmlns:a16="http://schemas.microsoft.com/office/drawing/2014/main" id="{315456A2-38B9-4F8E-9FEF-62BB48824DF1}"/>
              </a:ext>
            </a:extLst>
          </p:cNvPr>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FEA63B53-97F9-41AD-AB4D-096F7BC655CE}"/>
              </a:ext>
            </a:extLst>
          </p:cNvPr>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746956B8-DF6A-4363-9686-EC71538B0940}"/>
              </a:ext>
            </a:extLst>
          </p:cNvPr>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55" name="Picture 4" descr="C:\Users\Administrator\Desktop\4459740284.gif">
            <a:extLst>
              <a:ext uri="{FF2B5EF4-FFF2-40B4-BE49-F238E27FC236}">
                <a16:creationId xmlns:a16="http://schemas.microsoft.com/office/drawing/2014/main" id="{116EE340-BC6B-420E-87EB-238D31B718F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2" y="-27580"/>
            <a:ext cx="792000" cy="792000"/>
          </a:xfrm>
          <a:prstGeom prst="rect">
            <a:avLst/>
          </a:prstGeom>
          <a:noFill/>
          <a:extLst>
            <a:ext uri="{909E8E84-426E-40DD-AFC4-6F175D3DCCD1}">
              <a14:hiddenFill xmlns:a14="http://schemas.microsoft.com/office/drawing/2010/main">
                <a:solidFill>
                  <a:srgbClr val="FFFFFF"/>
                </a:solidFill>
              </a14:hiddenFill>
            </a:ext>
          </a:extLst>
        </p:spPr>
      </p:pic>
      <p:sp>
        <p:nvSpPr>
          <p:cNvPr id="56" name="TextBox 7">
            <a:extLst>
              <a:ext uri="{FF2B5EF4-FFF2-40B4-BE49-F238E27FC236}">
                <a16:creationId xmlns:a16="http://schemas.microsoft.com/office/drawing/2014/main" id="{34BF1938-5C5F-4FAA-8EBD-66BBFEC38784}"/>
              </a:ext>
            </a:extLst>
          </p:cNvPr>
          <p:cNvSpPr txBox="1"/>
          <p:nvPr/>
        </p:nvSpPr>
        <p:spPr>
          <a:xfrm>
            <a:off x="681123" y="171139"/>
            <a:ext cx="1973810" cy="404714"/>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latin typeface="微软雅黑" panose="020B0503020204020204" pitchFamily="34" charset="-122"/>
                <a:ea typeface="微软雅黑" panose="020B0503020204020204" pitchFamily="34" charset="-122"/>
              </a:rPr>
              <a:t>重庆邮电大学</a:t>
            </a:r>
          </a:p>
        </p:txBody>
      </p:sp>
      <p:cxnSp>
        <p:nvCxnSpPr>
          <p:cNvPr id="25" name="直接连接符 24">
            <a:extLst>
              <a:ext uri="{FF2B5EF4-FFF2-40B4-BE49-F238E27FC236}">
                <a16:creationId xmlns:a16="http://schemas.microsoft.com/office/drawing/2014/main" id="{2EE997C6-B281-4CAA-98CE-9933EC93DF46}"/>
              </a:ext>
            </a:extLst>
          </p:cNvPr>
          <p:cNvCxnSpPr/>
          <p:nvPr/>
        </p:nvCxnSpPr>
        <p:spPr>
          <a:xfrm>
            <a:off x="8332665" y="278093"/>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315456A2-38B9-4F8E-9FEF-62BB48824DF1}"/>
              </a:ext>
            </a:extLst>
          </p:cNvPr>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746956B8-DF6A-4363-9686-EC71538B0940}"/>
              </a:ext>
            </a:extLst>
          </p:cNvPr>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397F47AD-9758-49FD-9EDE-FB2BDF351DC1}"/>
              </a:ext>
            </a:extLst>
          </p:cNvPr>
          <p:cNvSpPr/>
          <p:nvPr/>
        </p:nvSpPr>
        <p:spPr>
          <a:xfrm>
            <a:off x="4336869" y="0"/>
            <a:ext cx="2936530" cy="792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sp>
        <p:nvSpPr>
          <p:cNvPr id="17" name="TextBox 7"/>
          <p:cNvSpPr txBox="1"/>
          <p:nvPr/>
        </p:nvSpPr>
        <p:spPr>
          <a:xfrm>
            <a:off x="4339838" y="140361"/>
            <a:ext cx="2936523" cy="466269"/>
          </a:xfrm>
          <a:prstGeom prst="rect">
            <a:avLst/>
          </a:prstGeom>
          <a:noFill/>
        </p:spPr>
        <p:txBody>
          <a:bodyPr wrap="square" lIns="0" tIns="48000" rIns="0" bIns="48000" rtlCol="0">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本节课实验实践内容</a:t>
            </a:r>
          </a:p>
        </p:txBody>
      </p:sp>
      <p:sp>
        <p:nvSpPr>
          <p:cNvPr id="2" name="Rectangle 2">
            <a:extLst>
              <a:ext uri="{FF2B5EF4-FFF2-40B4-BE49-F238E27FC236}">
                <a16:creationId xmlns:a16="http://schemas.microsoft.com/office/drawing/2014/main" id="{FC708C3C-7127-44F4-AEB2-5C15AC73094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矩形 2">
            <a:extLst>
              <a:ext uri="{FF2B5EF4-FFF2-40B4-BE49-F238E27FC236}">
                <a16:creationId xmlns:a16="http://schemas.microsoft.com/office/drawing/2014/main" id="{A459142A-7E4C-47F4-9617-B9BA047EE5D1}"/>
              </a:ext>
            </a:extLst>
          </p:cNvPr>
          <p:cNvSpPr/>
          <p:nvPr/>
        </p:nvSpPr>
        <p:spPr>
          <a:xfrm>
            <a:off x="1119186" y="1515681"/>
            <a:ext cx="10158413" cy="3507948"/>
          </a:xfrm>
          <a:prstGeom prst="rect">
            <a:avLst/>
          </a:prstGeom>
        </p:spPr>
        <p:txBody>
          <a:bodyPr wrap="square">
            <a:spAutoFit/>
          </a:bodyPr>
          <a:lstStyle/>
          <a:p>
            <a:r>
              <a:rPr lang="zh-CN" altLang="en-US" b="1" dirty="0">
                <a:latin typeface="宋体" panose="02010600030101010101" pitchFamily="2" charset="-122"/>
              </a:rPr>
              <a:t>本项目的需求分析说明可按照以下内容来写：</a:t>
            </a:r>
            <a:endParaRPr lang="en-US" altLang="zh-CN" b="1" dirty="0">
              <a:latin typeface="宋体" panose="02010600030101010101" pitchFamily="2" charset="-122"/>
            </a:endParaRPr>
          </a:p>
          <a:p>
            <a:endParaRPr lang="en-US" altLang="zh-CN" b="1" dirty="0">
              <a:latin typeface="宋体" panose="02010600030101010101" pitchFamily="2" charset="-122"/>
            </a:endParaRPr>
          </a:p>
          <a:p>
            <a:pPr>
              <a:lnSpc>
                <a:spcPct val="150000"/>
              </a:lnSpc>
            </a:pPr>
            <a:r>
              <a:rPr lang="en-US" altLang="zh-CN" b="1" dirty="0">
                <a:latin typeface="宋体" panose="02010600030101010101" pitchFamily="2" charset="-122"/>
              </a:rPr>
              <a:t>1.</a:t>
            </a:r>
            <a:r>
              <a:rPr lang="zh-CN" altLang="en-US" dirty="0">
                <a:latin typeface="宋体" panose="02010600030101010101" pitchFamily="2" charset="-122"/>
              </a:rPr>
              <a:t>引言：引言部分应重点考虑文档编写的目的、项目背景等内容。</a:t>
            </a:r>
            <a:endParaRPr lang="en-US" altLang="zh-CN" dirty="0">
              <a:latin typeface="宋体" panose="02010600030101010101" pitchFamily="2" charset="-122"/>
            </a:endParaRPr>
          </a:p>
          <a:p>
            <a:pPr>
              <a:lnSpc>
                <a:spcPct val="150000"/>
              </a:lnSpc>
            </a:pPr>
            <a:r>
              <a:rPr lang="en-US" altLang="zh-CN" dirty="0">
                <a:latin typeface="宋体" panose="02010600030101010101" pitchFamily="2" charset="-122"/>
              </a:rPr>
              <a:t>2.</a:t>
            </a:r>
            <a:r>
              <a:rPr lang="zh-CN" altLang="en-US" dirty="0">
                <a:latin typeface="宋体" panose="02010600030101010101" pitchFamily="2" charset="-122"/>
              </a:rPr>
              <a:t>任务概述：任务概述应重点考虑项目目标、用户特点等内容。</a:t>
            </a:r>
            <a:endParaRPr lang="en-US" altLang="zh-CN" dirty="0">
              <a:latin typeface="宋体" panose="02010600030101010101" pitchFamily="2" charset="-122"/>
            </a:endParaRPr>
          </a:p>
          <a:p>
            <a:pPr>
              <a:lnSpc>
                <a:spcPct val="150000"/>
              </a:lnSpc>
            </a:pPr>
            <a:r>
              <a:rPr lang="en-US" altLang="zh-CN" dirty="0">
                <a:latin typeface="宋体" panose="02010600030101010101" pitchFamily="2" charset="-122"/>
              </a:rPr>
              <a:t>3.</a:t>
            </a:r>
            <a:r>
              <a:rPr lang="zh-CN" altLang="en-US" dirty="0">
                <a:latin typeface="宋体" panose="02010600030101010101" pitchFamily="2" charset="-122"/>
              </a:rPr>
              <a:t>非技术要求：这个部分需要明确软件开发的经费限制、要交付的工作产品等。</a:t>
            </a:r>
            <a:endParaRPr lang="en-US" altLang="zh-CN" dirty="0">
              <a:latin typeface="宋体" panose="02010600030101010101" pitchFamily="2" charset="-122"/>
            </a:endParaRPr>
          </a:p>
          <a:p>
            <a:pPr>
              <a:lnSpc>
                <a:spcPct val="150000"/>
              </a:lnSpc>
            </a:pPr>
            <a:r>
              <a:rPr lang="en-US" altLang="zh-CN" dirty="0">
                <a:latin typeface="宋体" panose="02010600030101010101" pitchFamily="2" charset="-122"/>
              </a:rPr>
              <a:t>4.</a:t>
            </a:r>
            <a:r>
              <a:rPr lang="zh-CN" altLang="en-US" dirty="0">
                <a:latin typeface="宋体" panose="02010600030101010101" pitchFamily="2" charset="-122"/>
              </a:rPr>
              <a:t>系统环境：系统环境部分应包括系统架构、软硬件运行环境、软硬件开发环境等。</a:t>
            </a:r>
            <a:endParaRPr lang="en-US" altLang="zh-CN" dirty="0">
              <a:latin typeface="宋体" panose="02010600030101010101" pitchFamily="2" charset="-122"/>
            </a:endParaRPr>
          </a:p>
          <a:p>
            <a:pPr>
              <a:lnSpc>
                <a:spcPct val="150000"/>
              </a:lnSpc>
            </a:pPr>
            <a:r>
              <a:rPr lang="en-US" altLang="zh-CN" dirty="0">
                <a:latin typeface="宋体" panose="02010600030101010101" pitchFamily="2" charset="-122"/>
              </a:rPr>
              <a:t>5.</a:t>
            </a:r>
            <a:r>
              <a:rPr lang="zh-CN" altLang="en-US" dirty="0">
                <a:latin typeface="宋体" panose="02010600030101010101" pitchFamily="2" charset="-122"/>
              </a:rPr>
              <a:t>性能需求：性能需求应考虑正确性需求、安全性需求、界面需求、灵活性需求、数据管理能力需求、故障处理能力需求等内容。</a:t>
            </a:r>
            <a:endParaRPr lang="en-US" altLang="zh-CN" dirty="0">
              <a:latin typeface="宋体" panose="02010600030101010101" pitchFamily="2" charset="-122"/>
            </a:endParaRPr>
          </a:p>
          <a:p>
            <a:pPr>
              <a:lnSpc>
                <a:spcPct val="150000"/>
              </a:lnSpc>
            </a:pPr>
            <a:r>
              <a:rPr lang="en-US" altLang="zh-CN" dirty="0">
                <a:latin typeface="宋体" panose="02010600030101010101" pitchFamily="2" charset="-122"/>
              </a:rPr>
              <a:t>6.</a:t>
            </a:r>
            <a:r>
              <a:rPr lang="zh-CN" altLang="en-US" dirty="0">
                <a:latin typeface="宋体" panose="02010600030101010101" pitchFamily="2" charset="-122"/>
              </a:rPr>
              <a:t>功能需求：用文字或用例图等形式描述每个具体子功能的功能描述。</a:t>
            </a:r>
            <a:endParaRPr lang="zh-CN" altLang="en-US" b="1" dirty="0"/>
          </a:p>
        </p:txBody>
      </p:sp>
    </p:spTree>
    <p:extLst>
      <p:ext uri="{BB962C8B-B14F-4D97-AF65-F5344CB8AC3E}">
        <p14:creationId xmlns:p14="http://schemas.microsoft.com/office/powerpoint/2010/main" val="761873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直接连接符 31">
            <a:extLst>
              <a:ext uri="{FF2B5EF4-FFF2-40B4-BE49-F238E27FC236}">
                <a16:creationId xmlns:a16="http://schemas.microsoft.com/office/drawing/2014/main" id="{74E19E36-EBB2-4548-8111-284ED17C665B}"/>
              </a:ext>
            </a:extLst>
          </p:cNvPr>
          <p:cNvCxnSpPr>
            <a:cxnSpLocks/>
          </p:cNvCxnSpPr>
          <p:nvPr/>
        </p:nvCxnSpPr>
        <p:spPr>
          <a:xfrm>
            <a:off x="501091" y="1387819"/>
            <a:ext cx="14939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TextBox 6">
            <a:extLst>
              <a:ext uri="{FF2B5EF4-FFF2-40B4-BE49-F238E27FC236}">
                <a16:creationId xmlns:a16="http://schemas.microsoft.com/office/drawing/2014/main" id="{52632ED9-4688-451F-87CC-46CC4924BE53}"/>
              </a:ext>
            </a:extLst>
          </p:cNvPr>
          <p:cNvSpPr txBox="1"/>
          <p:nvPr/>
        </p:nvSpPr>
        <p:spPr>
          <a:xfrm>
            <a:off x="497660" y="961871"/>
            <a:ext cx="3941433" cy="383939"/>
          </a:xfrm>
          <a:prstGeom prst="rect">
            <a:avLst/>
          </a:prstGeom>
          <a:noFill/>
        </p:spPr>
        <p:txBody>
          <a:bodyPr wrap="square" lIns="0" tIns="48000" rIns="0" bIns="48000" rtlCol="0">
            <a:spAutoFit/>
          </a:bodyPr>
          <a:lstStyle/>
          <a:p>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3.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需求分析样例</a:t>
            </a:r>
          </a:p>
        </p:txBody>
      </p:sp>
      <p:sp>
        <p:nvSpPr>
          <p:cNvPr id="34" name="矩形 4">
            <a:extLst>
              <a:ext uri="{FF2B5EF4-FFF2-40B4-BE49-F238E27FC236}">
                <a16:creationId xmlns:a16="http://schemas.microsoft.com/office/drawing/2014/main" id="{78A5A2BB-B151-40C8-858A-DF5A6B8B3198}"/>
              </a:ext>
            </a:extLst>
          </p:cNvPr>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5" name="直接连接符 34">
            <a:extLst>
              <a:ext uri="{FF2B5EF4-FFF2-40B4-BE49-F238E27FC236}">
                <a16:creationId xmlns:a16="http://schemas.microsoft.com/office/drawing/2014/main" id="{315456A2-38B9-4F8E-9FEF-62BB48824DF1}"/>
              </a:ext>
            </a:extLst>
          </p:cNvPr>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FEA63B53-97F9-41AD-AB4D-096F7BC655CE}"/>
              </a:ext>
            </a:extLst>
          </p:cNvPr>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746956B8-DF6A-4363-9686-EC71538B0940}"/>
              </a:ext>
            </a:extLst>
          </p:cNvPr>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55" name="Picture 4" descr="C:\Users\Administrator\Desktop\4459740284.gif">
            <a:extLst>
              <a:ext uri="{FF2B5EF4-FFF2-40B4-BE49-F238E27FC236}">
                <a16:creationId xmlns:a16="http://schemas.microsoft.com/office/drawing/2014/main" id="{116EE340-BC6B-420E-87EB-238D31B718F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2" y="-27580"/>
            <a:ext cx="792000" cy="792000"/>
          </a:xfrm>
          <a:prstGeom prst="rect">
            <a:avLst/>
          </a:prstGeom>
          <a:noFill/>
          <a:extLst>
            <a:ext uri="{909E8E84-426E-40DD-AFC4-6F175D3DCCD1}">
              <a14:hiddenFill xmlns:a14="http://schemas.microsoft.com/office/drawing/2010/main">
                <a:solidFill>
                  <a:srgbClr val="FFFFFF"/>
                </a:solidFill>
              </a14:hiddenFill>
            </a:ext>
          </a:extLst>
        </p:spPr>
      </p:pic>
      <p:sp>
        <p:nvSpPr>
          <p:cNvPr id="56" name="TextBox 7">
            <a:extLst>
              <a:ext uri="{FF2B5EF4-FFF2-40B4-BE49-F238E27FC236}">
                <a16:creationId xmlns:a16="http://schemas.microsoft.com/office/drawing/2014/main" id="{34BF1938-5C5F-4FAA-8EBD-66BBFEC38784}"/>
              </a:ext>
            </a:extLst>
          </p:cNvPr>
          <p:cNvSpPr txBox="1"/>
          <p:nvPr/>
        </p:nvSpPr>
        <p:spPr>
          <a:xfrm>
            <a:off x="681123" y="171139"/>
            <a:ext cx="1973810" cy="404714"/>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latin typeface="微软雅黑" panose="020B0503020204020204" pitchFamily="34" charset="-122"/>
                <a:ea typeface="微软雅黑" panose="020B0503020204020204" pitchFamily="34" charset="-122"/>
              </a:rPr>
              <a:t>重庆邮电大学</a:t>
            </a:r>
          </a:p>
        </p:txBody>
      </p:sp>
      <p:cxnSp>
        <p:nvCxnSpPr>
          <p:cNvPr id="25" name="直接连接符 24">
            <a:extLst>
              <a:ext uri="{FF2B5EF4-FFF2-40B4-BE49-F238E27FC236}">
                <a16:creationId xmlns:a16="http://schemas.microsoft.com/office/drawing/2014/main" id="{2EE997C6-B281-4CAA-98CE-9933EC93DF46}"/>
              </a:ext>
            </a:extLst>
          </p:cNvPr>
          <p:cNvCxnSpPr/>
          <p:nvPr/>
        </p:nvCxnSpPr>
        <p:spPr>
          <a:xfrm>
            <a:off x="8332665" y="278093"/>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315456A2-38B9-4F8E-9FEF-62BB48824DF1}"/>
              </a:ext>
            </a:extLst>
          </p:cNvPr>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746956B8-DF6A-4363-9686-EC71538B0940}"/>
              </a:ext>
            </a:extLst>
          </p:cNvPr>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397F47AD-9758-49FD-9EDE-FB2BDF351DC1}"/>
              </a:ext>
            </a:extLst>
          </p:cNvPr>
          <p:cNvSpPr/>
          <p:nvPr/>
        </p:nvSpPr>
        <p:spPr>
          <a:xfrm>
            <a:off x="4336869" y="0"/>
            <a:ext cx="2936530" cy="792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sp>
        <p:nvSpPr>
          <p:cNvPr id="17" name="TextBox 7"/>
          <p:cNvSpPr txBox="1"/>
          <p:nvPr/>
        </p:nvSpPr>
        <p:spPr>
          <a:xfrm>
            <a:off x="4339838" y="140361"/>
            <a:ext cx="2936523" cy="466269"/>
          </a:xfrm>
          <a:prstGeom prst="rect">
            <a:avLst/>
          </a:prstGeom>
          <a:noFill/>
        </p:spPr>
        <p:txBody>
          <a:bodyPr wrap="square" lIns="0" tIns="48000" rIns="0" bIns="48000" rtlCol="0">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本节课实验实践内容</a:t>
            </a:r>
          </a:p>
        </p:txBody>
      </p:sp>
      <p:sp>
        <p:nvSpPr>
          <p:cNvPr id="2" name="Rectangle 2">
            <a:extLst>
              <a:ext uri="{FF2B5EF4-FFF2-40B4-BE49-F238E27FC236}">
                <a16:creationId xmlns:a16="http://schemas.microsoft.com/office/drawing/2014/main" id="{FC708C3C-7127-44F4-AEB2-5C15AC73094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矩形 2">
            <a:extLst>
              <a:ext uri="{FF2B5EF4-FFF2-40B4-BE49-F238E27FC236}">
                <a16:creationId xmlns:a16="http://schemas.microsoft.com/office/drawing/2014/main" id="{A459142A-7E4C-47F4-9617-B9BA047EE5D1}"/>
              </a:ext>
            </a:extLst>
          </p:cNvPr>
          <p:cNvSpPr/>
          <p:nvPr/>
        </p:nvSpPr>
        <p:spPr>
          <a:xfrm>
            <a:off x="1119186" y="1515681"/>
            <a:ext cx="10158413" cy="646331"/>
          </a:xfrm>
          <a:prstGeom prst="rect">
            <a:avLst/>
          </a:prstGeom>
        </p:spPr>
        <p:txBody>
          <a:bodyPr wrap="square">
            <a:spAutoFit/>
          </a:bodyPr>
          <a:lstStyle/>
          <a:p>
            <a:r>
              <a:rPr lang="zh-CN" altLang="en-US" b="1" dirty="0">
                <a:latin typeface="宋体" panose="02010600030101010101" pitchFamily="2" charset="-122"/>
              </a:rPr>
              <a:t>以</a:t>
            </a:r>
            <a:r>
              <a:rPr lang="en-US" altLang="zh-CN" b="1" dirty="0">
                <a:latin typeface="宋体" panose="02010600030101010101" pitchFamily="2" charset="-122"/>
              </a:rPr>
              <a:t>《</a:t>
            </a:r>
            <a:r>
              <a:rPr lang="zh-CN" altLang="en-US" b="1" dirty="0">
                <a:latin typeface="宋体" panose="02010600030101010101" pitchFamily="2" charset="-122"/>
              </a:rPr>
              <a:t>高校毕业设计选题系统需求规格说明书</a:t>
            </a:r>
            <a:r>
              <a:rPr lang="en-US" altLang="zh-CN" b="1" dirty="0">
                <a:latin typeface="宋体" panose="02010600030101010101" pitchFamily="2" charset="-122"/>
              </a:rPr>
              <a:t>》</a:t>
            </a:r>
            <a:r>
              <a:rPr lang="zh-CN" altLang="en-US" b="1" dirty="0">
                <a:latin typeface="宋体" panose="02010600030101010101" pitchFamily="2" charset="-122"/>
              </a:rPr>
              <a:t>为例，同学们可作为参考</a:t>
            </a:r>
            <a:endParaRPr lang="en-US" altLang="zh-CN" b="1" dirty="0">
              <a:latin typeface="宋体" panose="02010600030101010101" pitchFamily="2" charset="-122"/>
            </a:endParaRPr>
          </a:p>
          <a:p>
            <a:endParaRPr lang="en-US" altLang="zh-CN" b="1" dirty="0">
              <a:latin typeface="宋体" panose="02010600030101010101" pitchFamily="2" charset="-122"/>
            </a:endParaRPr>
          </a:p>
        </p:txBody>
      </p:sp>
      <p:sp>
        <p:nvSpPr>
          <p:cNvPr id="18" name="文本框 29697">
            <a:extLst>
              <a:ext uri="{FF2B5EF4-FFF2-40B4-BE49-F238E27FC236}">
                <a16:creationId xmlns:a16="http://schemas.microsoft.com/office/drawing/2014/main" id="{EABE6016-FC46-4AF7-8380-B36BC3BFD42C}"/>
              </a:ext>
            </a:extLst>
          </p:cNvPr>
          <p:cNvSpPr txBox="1"/>
          <p:nvPr/>
        </p:nvSpPr>
        <p:spPr>
          <a:xfrm>
            <a:off x="982661" y="1906751"/>
            <a:ext cx="10294937" cy="4708981"/>
          </a:xfrm>
          <a:prstGeom prst="rect">
            <a:avLst/>
          </a:prstGeom>
          <a:noFill/>
          <a:ln w="9525">
            <a:noFill/>
          </a:ln>
        </p:spPr>
        <p:txBody>
          <a:bodyPr wrap="square">
            <a:spAutoFit/>
          </a:bodyPr>
          <a:lstStyle>
            <a:defPPr>
              <a:defRPr lang="zh-CN"/>
            </a:defPPr>
            <a:lvl1pPr marL="0" lvl="0"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a:lstStyle>
          <a:p>
            <a:pPr indent="444500"/>
            <a:r>
              <a:rPr lang="zh-CN" altLang="en-US" sz="2000" b="1" dirty="0">
                <a:latin typeface="宋体" panose="02010600030101010101" pitchFamily="2" charset="-122"/>
              </a:rPr>
              <a:t>一、引言</a:t>
            </a:r>
          </a:p>
          <a:p>
            <a:pPr indent="444500"/>
            <a:r>
              <a:rPr lang="en-US" altLang="zh-CN" sz="2000" dirty="0">
                <a:latin typeface="宋体" panose="02010600030101010101" pitchFamily="2" charset="-122"/>
              </a:rPr>
              <a:t>1</a:t>
            </a:r>
            <a:r>
              <a:rPr lang="zh-CN" altLang="en-US" sz="2000" dirty="0">
                <a:latin typeface="宋体" panose="02010600030101010101" pitchFamily="2" charset="-122"/>
              </a:rPr>
              <a:t>．编写目的</a:t>
            </a:r>
          </a:p>
          <a:p>
            <a:pPr indent="444500"/>
            <a:r>
              <a:rPr lang="zh-CN" altLang="en-US" sz="2000" dirty="0">
                <a:latin typeface="宋体" panose="02010600030101010101" pitchFamily="2" charset="-122"/>
              </a:rPr>
              <a:t>本文档的目的是说明高校毕业设计选题系统最终需要满足的条件和限制，为进一步设计和实现提供依据。本文档将用户的需求用文字的形式固定下来，是与用户沟通的成果，也是用户验收项目时的参考。本文档将供高校毕业设计选题系统团队成员查阅和使用，其中包括系统设计人员、编程人员、测试人员。</a:t>
            </a:r>
          </a:p>
          <a:p>
            <a:pPr indent="444500"/>
            <a:r>
              <a:rPr lang="en-US" altLang="zh-CN" sz="2000" dirty="0">
                <a:latin typeface="宋体" panose="02010600030101010101" pitchFamily="2" charset="-122"/>
              </a:rPr>
              <a:t>2</a:t>
            </a:r>
            <a:r>
              <a:rPr lang="zh-CN" altLang="en-US" sz="2000" dirty="0">
                <a:latin typeface="宋体" panose="02010600030101010101" pitchFamily="2" charset="-122"/>
              </a:rPr>
              <a:t>．项目背景</a:t>
            </a:r>
          </a:p>
          <a:p>
            <a:pPr indent="444500"/>
            <a:r>
              <a:rPr lang="zh-CN" altLang="en-US" sz="2000" dirty="0">
                <a:latin typeface="宋体" panose="02010600030101010101" pitchFamily="2" charset="-122"/>
              </a:rPr>
              <a:t>系统名称：高校毕业设计选题系统</a:t>
            </a:r>
          </a:p>
          <a:p>
            <a:pPr indent="444500"/>
            <a:r>
              <a:rPr lang="zh-CN" altLang="en-US" sz="2000" dirty="0">
                <a:latin typeface="宋体" panose="02010600030101010101" pitchFamily="2" charset="-122"/>
              </a:rPr>
              <a:t>需求背景：毕业设计作为各专业教学计划的最后一个实践教学环节，是培养学生运用所学知识解决工程实际问题能力的重要手段，也是对学生综合素质和高校教学质量的一次集中检阅。如今毕业设计的工作还是采用手工化模式，即毕业生以班级为单位的原始手工报送的选题方式。近年来，随着高校扩招工作的进一步深入，每年毕业生人数不断增加，再加上院校合并、扩建带来的异地办公和教学，毕业设计的管理工作难度越来越大，目前高校普遍采用的传统方式，存在成本高、重复劳动量大、效率低、难维护等缺点，难以适应毕业设计管理的要求。</a:t>
            </a:r>
          </a:p>
        </p:txBody>
      </p:sp>
    </p:spTree>
    <p:extLst>
      <p:ext uri="{BB962C8B-B14F-4D97-AF65-F5344CB8AC3E}">
        <p14:creationId xmlns:p14="http://schemas.microsoft.com/office/powerpoint/2010/main" val="2084448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直接连接符 31">
            <a:extLst>
              <a:ext uri="{FF2B5EF4-FFF2-40B4-BE49-F238E27FC236}">
                <a16:creationId xmlns:a16="http://schemas.microsoft.com/office/drawing/2014/main" id="{74E19E36-EBB2-4548-8111-284ED17C665B}"/>
              </a:ext>
            </a:extLst>
          </p:cNvPr>
          <p:cNvCxnSpPr>
            <a:cxnSpLocks/>
          </p:cNvCxnSpPr>
          <p:nvPr/>
        </p:nvCxnSpPr>
        <p:spPr>
          <a:xfrm>
            <a:off x="501091" y="1387819"/>
            <a:ext cx="14939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TextBox 6">
            <a:extLst>
              <a:ext uri="{FF2B5EF4-FFF2-40B4-BE49-F238E27FC236}">
                <a16:creationId xmlns:a16="http://schemas.microsoft.com/office/drawing/2014/main" id="{52632ED9-4688-451F-87CC-46CC4924BE53}"/>
              </a:ext>
            </a:extLst>
          </p:cNvPr>
          <p:cNvSpPr txBox="1"/>
          <p:nvPr/>
        </p:nvSpPr>
        <p:spPr>
          <a:xfrm>
            <a:off x="497660" y="961871"/>
            <a:ext cx="3941433" cy="383939"/>
          </a:xfrm>
          <a:prstGeom prst="rect">
            <a:avLst/>
          </a:prstGeom>
          <a:noFill/>
        </p:spPr>
        <p:txBody>
          <a:bodyPr wrap="square" lIns="0" tIns="48000" rIns="0" bIns="48000" rtlCol="0">
            <a:spAutoFit/>
          </a:bodyPr>
          <a:lstStyle/>
          <a:p>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3.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需求分析样例</a:t>
            </a:r>
          </a:p>
        </p:txBody>
      </p:sp>
      <p:sp>
        <p:nvSpPr>
          <p:cNvPr id="34" name="矩形 4">
            <a:extLst>
              <a:ext uri="{FF2B5EF4-FFF2-40B4-BE49-F238E27FC236}">
                <a16:creationId xmlns:a16="http://schemas.microsoft.com/office/drawing/2014/main" id="{78A5A2BB-B151-40C8-858A-DF5A6B8B3198}"/>
              </a:ext>
            </a:extLst>
          </p:cNvPr>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5" name="直接连接符 34">
            <a:extLst>
              <a:ext uri="{FF2B5EF4-FFF2-40B4-BE49-F238E27FC236}">
                <a16:creationId xmlns:a16="http://schemas.microsoft.com/office/drawing/2014/main" id="{315456A2-38B9-4F8E-9FEF-62BB48824DF1}"/>
              </a:ext>
            </a:extLst>
          </p:cNvPr>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FEA63B53-97F9-41AD-AB4D-096F7BC655CE}"/>
              </a:ext>
            </a:extLst>
          </p:cNvPr>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746956B8-DF6A-4363-9686-EC71538B0940}"/>
              </a:ext>
            </a:extLst>
          </p:cNvPr>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55" name="Picture 4" descr="C:\Users\Administrator\Desktop\4459740284.gif">
            <a:extLst>
              <a:ext uri="{FF2B5EF4-FFF2-40B4-BE49-F238E27FC236}">
                <a16:creationId xmlns:a16="http://schemas.microsoft.com/office/drawing/2014/main" id="{116EE340-BC6B-420E-87EB-238D31B718F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2" y="-27580"/>
            <a:ext cx="792000" cy="792000"/>
          </a:xfrm>
          <a:prstGeom prst="rect">
            <a:avLst/>
          </a:prstGeom>
          <a:noFill/>
          <a:extLst>
            <a:ext uri="{909E8E84-426E-40DD-AFC4-6F175D3DCCD1}">
              <a14:hiddenFill xmlns:a14="http://schemas.microsoft.com/office/drawing/2010/main">
                <a:solidFill>
                  <a:srgbClr val="FFFFFF"/>
                </a:solidFill>
              </a14:hiddenFill>
            </a:ext>
          </a:extLst>
        </p:spPr>
      </p:pic>
      <p:sp>
        <p:nvSpPr>
          <p:cNvPr id="56" name="TextBox 7">
            <a:extLst>
              <a:ext uri="{FF2B5EF4-FFF2-40B4-BE49-F238E27FC236}">
                <a16:creationId xmlns:a16="http://schemas.microsoft.com/office/drawing/2014/main" id="{34BF1938-5C5F-4FAA-8EBD-66BBFEC38784}"/>
              </a:ext>
            </a:extLst>
          </p:cNvPr>
          <p:cNvSpPr txBox="1"/>
          <p:nvPr/>
        </p:nvSpPr>
        <p:spPr>
          <a:xfrm>
            <a:off x="681123" y="171139"/>
            <a:ext cx="1973810" cy="404714"/>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latin typeface="微软雅黑" panose="020B0503020204020204" pitchFamily="34" charset="-122"/>
                <a:ea typeface="微软雅黑" panose="020B0503020204020204" pitchFamily="34" charset="-122"/>
              </a:rPr>
              <a:t>重庆邮电大学</a:t>
            </a:r>
          </a:p>
        </p:txBody>
      </p:sp>
      <p:cxnSp>
        <p:nvCxnSpPr>
          <p:cNvPr id="25" name="直接连接符 24">
            <a:extLst>
              <a:ext uri="{FF2B5EF4-FFF2-40B4-BE49-F238E27FC236}">
                <a16:creationId xmlns:a16="http://schemas.microsoft.com/office/drawing/2014/main" id="{2EE997C6-B281-4CAA-98CE-9933EC93DF46}"/>
              </a:ext>
            </a:extLst>
          </p:cNvPr>
          <p:cNvCxnSpPr/>
          <p:nvPr/>
        </p:nvCxnSpPr>
        <p:spPr>
          <a:xfrm>
            <a:off x="8332665" y="278093"/>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315456A2-38B9-4F8E-9FEF-62BB48824DF1}"/>
              </a:ext>
            </a:extLst>
          </p:cNvPr>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746956B8-DF6A-4363-9686-EC71538B0940}"/>
              </a:ext>
            </a:extLst>
          </p:cNvPr>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397F47AD-9758-49FD-9EDE-FB2BDF351DC1}"/>
              </a:ext>
            </a:extLst>
          </p:cNvPr>
          <p:cNvSpPr/>
          <p:nvPr/>
        </p:nvSpPr>
        <p:spPr>
          <a:xfrm>
            <a:off x="4336869" y="0"/>
            <a:ext cx="2936530" cy="792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sp>
        <p:nvSpPr>
          <p:cNvPr id="17" name="TextBox 7"/>
          <p:cNvSpPr txBox="1"/>
          <p:nvPr/>
        </p:nvSpPr>
        <p:spPr>
          <a:xfrm>
            <a:off x="4339838" y="140361"/>
            <a:ext cx="2936523" cy="466269"/>
          </a:xfrm>
          <a:prstGeom prst="rect">
            <a:avLst/>
          </a:prstGeom>
          <a:noFill/>
        </p:spPr>
        <p:txBody>
          <a:bodyPr wrap="square" lIns="0" tIns="48000" rIns="0" bIns="48000" rtlCol="0">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本节课实验实践内容</a:t>
            </a:r>
          </a:p>
        </p:txBody>
      </p:sp>
      <p:sp>
        <p:nvSpPr>
          <p:cNvPr id="2" name="Rectangle 2">
            <a:extLst>
              <a:ext uri="{FF2B5EF4-FFF2-40B4-BE49-F238E27FC236}">
                <a16:creationId xmlns:a16="http://schemas.microsoft.com/office/drawing/2014/main" id="{FC708C3C-7127-44F4-AEB2-5C15AC73094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矩形 2">
            <a:extLst>
              <a:ext uri="{FF2B5EF4-FFF2-40B4-BE49-F238E27FC236}">
                <a16:creationId xmlns:a16="http://schemas.microsoft.com/office/drawing/2014/main" id="{A459142A-7E4C-47F4-9617-B9BA047EE5D1}"/>
              </a:ext>
            </a:extLst>
          </p:cNvPr>
          <p:cNvSpPr/>
          <p:nvPr/>
        </p:nvSpPr>
        <p:spPr>
          <a:xfrm>
            <a:off x="1119186" y="1515681"/>
            <a:ext cx="10158413" cy="646331"/>
          </a:xfrm>
          <a:prstGeom prst="rect">
            <a:avLst/>
          </a:prstGeom>
        </p:spPr>
        <p:txBody>
          <a:bodyPr wrap="square">
            <a:spAutoFit/>
          </a:bodyPr>
          <a:lstStyle/>
          <a:p>
            <a:r>
              <a:rPr lang="zh-CN" altLang="en-US" b="1" dirty="0">
                <a:latin typeface="宋体" panose="02010600030101010101" pitchFamily="2" charset="-122"/>
              </a:rPr>
              <a:t>以</a:t>
            </a:r>
            <a:r>
              <a:rPr lang="en-US" altLang="zh-CN" b="1" dirty="0">
                <a:latin typeface="宋体" panose="02010600030101010101" pitchFamily="2" charset="-122"/>
              </a:rPr>
              <a:t>《</a:t>
            </a:r>
            <a:r>
              <a:rPr lang="zh-CN" altLang="en-US" b="1" dirty="0">
                <a:latin typeface="宋体" panose="02010600030101010101" pitchFamily="2" charset="-122"/>
              </a:rPr>
              <a:t>高校毕业设计选题系统需求规格说明书</a:t>
            </a:r>
            <a:r>
              <a:rPr lang="en-US" altLang="zh-CN" b="1" dirty="0">
                <a:latin typeface="宋体" panose="02010600030101010101" pitchFamily="2" charset="-122"/>
              </a:rPr>
              <a:t>》</a:t>
            </a:r>
            <a:r>
              <a:rPr lang="zh-CN" altLang="en-US" b="1" dirty="0">
                <a:latin typeface="宋体" panose="02010600030101010101" pitchFamily="2" charset="-122"/>
              </a:rPr>
              <a:t>为例，同学们可作为参考</a:t>
            </a:r>
            <a:endParaRPr lang="en-US" altLang="zh-CN" b="1" dirty="0">
              <a:latin typeface="宋体" panose="02010600030101010101" pitchFamily="2" charset="-122"/>
            </a:endParaRPr>
          </a:p>
          <a:p>
            <a:endParaRPr lang="en-US" altLang="zh-CN" b="1" dirty="0">
              <a:latin typeface="宋体" panose="02010600030101010101" pitchFamily="2" charset="-122"/>
            </a:endParaRPr>
          </a:p>
        </p:txBody>
      </p:sp>
      <p:sp>
        <p:nvSpPr>
          <p:cNvPr id="19" name="文本框 31745">
            <a:extLst>
              <a:ext uri="{FF2B5EF4-FFF2-40B4-BE49-F238E27FC236}">
                <a16:creationId xmlns:a16="http://schemas.microsoft.com/office/drawing/2014/main" id="{81A4FE7A-D717-4823-A9FC-312512BBFEAF}"/>
              </a:ext>
            </a:extLst>
          </p:cNvPr>
          <p:cNvSpPr txBox="1"/>
          <p:nvPr/>
        </p:nvSpPr>
        <p:spPr>
          <a:xfrm>
            <a:off x="271463" y="2263779"/>
            <a:ext cx="11720512" cy="4401205"/>
          </a:xfrm>
          <a:prstGeom prst="rect">
            <a:avLst/>
          </a:prstGeom>
          <a:noFill/>
          <a:ln w="9525">
            <a:noFill/>
          </a:ln>
        </p:spPr>
        <p:txBody>
          <a:bodyPr wrap="square">
            <a:spAutoFit/>
          </a:bodyPr>
          <a:lstStyle>
            <a:defPPr>
              <a:defRPr lang="zh-CN"/>
            </a:defPPr>
            <a:lvl1pPr marL="0" lvl="0"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a:lstStyle>
          <a:p>
            <a:pPr indent="444500"/>
            <a:r>
              <a:rPr lang="zh-CN" altLang="en-US" sz="2000" b="1" dirty="0">
                <a:latin typeface="宋体" panose="02010600030101010101" pitchFamily="2" charset="-122"/>
              </a:rPr>
              <a:t>二、任务概述</a:t>
            </a:r>
          </a:p>
          <a:p>
            <a:pPr indent="444500"/>
            <a:r>
              <a:rPr lang="en-US" altLang="zh-CN" sz="2000" dirty="0">
                <a:latin typeface="宋体" panose="02010600030101010101" pitchFamily="2" charset="-122"/>
              </a:rPr>
              <a:t>1</a:t>
            </a:r>
            <a:r>
              <a:rPr lang="zh-CN" altLang="en-US" sz="2000" dirty="0">
                <a:latin typeface="宋体" panose="02010600030101010101" pitchFamily="2" charset="-122"/>
              </a:rPr>
              <a:t>．目标</a:t>
            </a:r>
          </a:p>
          <a:p>
            <a:pPr indent="444500"/>
            <a:r>
              <a:rPr lang="zh-CN" altLang="en-US" sz="2000" dirty="0">
                <a:latin typeface="宋体" panose="02010600030101010101" pitchFamily="2" charset="-122"/>
              </a:rPr>
              <a:t>由于学生毕业设计管理在流程上的相似性，本系统旨在减少其中的重复工作，提高管理工作的正确性和效率。系统的目标是将人工参与的工作量减少</a:t>
            </a:r>
            <a:r>
              <a:rPr lang="en-US" altLang="zh-CN" sz="2000" dirty="0">
                <a:latin typeface="宋体" panose="02010600030101010101" pitchFamily="2" charset="-122"/>
              </a:rPr>
              <a:t>50%</a:t>
            </a:r>
            <a:r>
              <a:rPr lang="zh-CN" altLang="en-US" sz="2000" dirty="0">
                <a:latin typeface="宋体" panose="02010600030101010101" pitchFamily="2" charset="-122"/>
              </a:rPr>
              <a:t>，效率提高</a:t>
            </a:r>
            <a:r>
              <a:rPr lang="en-US" altLang="zh-CN" sz="2000" dirty="0">
                <a:latin typeface="宋体" panose="02010600030101010101" pitchFamily="2" charset="-122"/>
              </a:rPr>
              <a:t>30%</a:t>
            </a:r>
            <a:r>
              <a:rPr lang="zh-CN" altLang="en-US" sz="2000" dirty="0">
                <a:latin typeface="宋体" panose="02010600030101010101" pitchFamily="2" charset="-122"/>
              </a:rPr>
              <a:t>，同时使毕业设计管理工作规范化、程序化。</a:t>
            </a:r>
          </a:p>
          <a:p>
            <a:pPr indent="444500"/>
            <a:r>
              <a:rPr lang="en-US" altLang="zh-CN" sz="2000" dirty="0">
                <a:latin typeface="宋体" panose="02010600030101010101" pitchFamily="2" charset="-122"/>
              </a:rPr>
              <a:t>2</a:t>
            </a:r>
            <a:r>
              <a:rPr lang="zh-CN" altLang="en-US" sz="2000" dirty="0">
                <a:latin typeface="宋体" panose="02010600030101010101" pitchFamily="2" charset="-122"/>
              </a:rPr>
              <a:t>．用户特点</a:t>
            </a:r>
          </a:p>
          <a:p>
            <a:pPr indent="444500"/>
            <a:r>
              <a:rPr lang="zh-CN" altLang="en-US" sz="2000" dirty="0">
                <a:latin typeface="宋体" panose="02010600030101010101" pitchFamily="2" charset="-122"/>
              </a:rPr>
              <a:t>本系统的最终可能用户是高校教师、学生、教务秘书等。操作人员必须熟悉计算机的基本操作，维护人员的教育水平普遍应在本科学历以上，且在电脑方面有所专长。如果本系统开发成功，可用性极强。</a:t>
            </a:r>
          </a:p>
          <a:p>
            <a:pPr indent="444500"/>
            <a:r>
              <a:rPr lang="zh-CN" altLang="en-US" sz="2000" b="1" dirty="0">
                <a:latin typeface="宋体" panose="02010600030101010101" pitchFamily="2" charset="-122"/>
              </a:rPr>
              <a:t>三、非技术要求</a:t>
            </a:r>
          </a:p>
          <a:p>
            <a:pPr indent="444500"/>
            <a:r>
              <a:rPr lang="zh-CN" altLang="en-US" sz="2000" dirty="0">
                <a:latin typeface="宋体" panose="02010600030101010101" pitchFamily="2" charset="-122"/>
              </a:rPr>
              <a:t>（</a:t>
            </a:r>
            <a:r>
              <a:rPr lang="en-US" altLang="zh-CN" sz="2000" dirty="0">
                <a:latin typeface="宋体" panose="02010600030101010101" pitchFamily="2" charset="-122"/>
              </a:rPr>
              <a:t>1</a:t>
            </a:r>
            <a:r>
              <a:rPr lang="zh-CN" altLang="en-US" sz="2000" dirty="0">
                <a:latin typeface="宋体" panose="02010600030101010101" pitchFamily="2" charset="-122"/>
              </a:rPr>
              <a:t>）本系统的开发周期为一个月左右。开发流程为：需求分析</a:t>
            </a:r>
            <a:r>
              <a:rPr lang="en-US" altLang="zh-CN" sz="2000" dirty="0">
                <a:latin typeface="宋体" panose="02010600030101010101" pitchFamily="2" charset="-122"/>
              </a:rPr>
              <a:t>→</a:t>
            </a:r>
            <a:r>
              <a:rPr lang="zh-CN" altLang="en-US" sz="2000" dirty="0">
                <a:latin typeface="宋体" panose="02010600030101010101" pitchFamily="2" charset="-122"/>
              </a:rPr>
              <a:t>软件设计</a:t>
            </a:r>
            <a:r>
              <a:rPr lang="en-US" altLang="zh-CN" sz="2000" dirty="0">
                <a:latin typeface="宋体" panose="02010600030101010101" pitchFamily="2" charset="-122"/>
              </a:rPr>
              <a:t>→</a:t>
            </a:r>
            <a:r>
              <a:rPr lang="zh-CN" altLang="en-US" sz="2000" dirty="0">
                <a:latin typeface="宋体" panose="02010600030101010101" pitchFamily="2" charset="-122"/>
              </a:rPr>
              <a:t>编码实现</a:t>
            </a:r>
            <a:r>
              <a:rPr lang="en-US" altLang="zh-CN" sz="2000" dirty="0">
                <a:latin typeface="宋体" panose="02010600030101010101" pitchFamily="2" charset="-122"/>
              </a:rPr>
              <a:t>→</a:t>
            </a:r>
            <a:r>
              <a:rPr lang="zh-CN" altLang="en-US" sz="2000" dirty="0">
                <a:latin typeface="宋体" panose="02010600030101010101" pitchFamily="2" charset="-122"/>
              </a:rPr>
              <a:t>系统测试</a:t>
            </a:r>
            <a:r>
              <a:rPr lang="en-US" altLang="zh-CN" sz="2000" dirty="0">
                <a:latin typeface="宋体" panose="02010600030101010101" pitchFamily="2" charset="-122"/>
              </a:rPr>
              <a:t>→</a:t>
            </a:r>
            <a:r>
              <a:rPr lang="zh-CN" altLang="en-US" sz="2000" dirty="0">
                <a:latin typeface="宋体" panose="02010600030101010101" pitchFamily="2" charset="-122"/>
              </a:rPr>
              <a:t>交付使用，其中需求分析的更新贯穿于整个开发过程。</a:t>
            </a:r>
          </a:p>
          <a:p>
            <a:pPr indent="444500"/>
            <a:r>
              <a:rPr lang="zh-CN" altLang="en-US" sz="2000" dirty="0">
                <a:latin typeface="宋体" panose="02010600030101010101" pitchFamily="2" charset="-122"/>
              </a:rPr>
              <a:t>（</a:t>
            </a:r>
            <a:r>
              <a:rPr lang="en-US" altLang="zh-CN" sz="2000" dirty="0">
                <a:latin typeface="宋体" panose="02010600030101010101" pitchFamily="2" charset="-122"/>
              </a:rPr>
              <a:t>2</a:t>
            </a:r>
            <a:r>
              <a:rPr lang="zh-CN" altLang="en-US" sz="2000" dirty="0">
                <a:latin typeface="宋体" panose="02010600030101010101" pitchFamily="2" charset="-122"/>
              </a:rPr>
              <a:t>）要交付的工作产品有：</a:t>
            </a:r>
            <a:r>
              <a:rPr lang="en-US" altLang="zh-CN" sz="2000" dirty="0">
                <a:latin typeface="宋体" panose="02010600030101010101" pitchFamily="2" charset="-122"/>
              </a:rPr>
              <a:t>《</a:t>
            </a:r>
            <a:r>
              <a:rPr lang="zh-CN" altLang="en-US" sz="2000" dirty="0">
                <a:latin typeface="宋体" panose="02010600030101010101" pitchFamily="2" charset="-122"/>
              </a:rPr>
              <a:t>需求规格说明书</a:t>
            </a:r>
            <a:r>
              <a:rPr lang="en-US" altLang="zh-CN" sz="2000" dirty="0">
                <a:latin typeface="宋体" panose="02010600030101010101" pitchFamily="2" charset="-122"/>
              </a:rPr>
              <a:t>》</a:t>
            </a:r>
            <a:r>
              <a:rPr lang="zh-CN" altLang="en-US" sz="2000" dirty="0">
                <a:latin typeface="宋体" panose="02010600030101010101" pitchFamily="2" charset="-122"/>
              </a:rPr>
              <a:t>、</a:t>
            </a:r>
            <a:r>
              <a:rPr lang="en-US" altLang="zh-CN" sz="2000" dirty="0">
                <a:latin typeface="宋体" panose="02010600030101010101" pitchFamily="2" charset="-122"/>
              </a:rPr>
              <a:t>《</a:t>
            </a:r>
            <a:r>
              <a:rPr lang="zh-CN" altLang="en-US" sz="2000" dirty="0">
                <a:latin typeface="宋体" panose="02010600030101010101" pitchFamily="2" charset="-122"/>
              </a:rPr>
              <a:t>设计说明书</a:t>
            </a:r>
            <a:r>
              <a:rPr lang="en-US" altLang="zh-CN" sz="2000" dirty="0">
                <a:latin typeface="宋体" panose="02010600030101010101" pitchFamily="2" charset="-122"/>
              </a:rPr>
              <a:t>》</a:t>
            </a:r>
            <a:r>
              <a:rPr lang="zh-CN" altLang="en-US" sz="2000" dirty="0">
                <a:latin typeface="宋体" panose="02010600030101010101" pitchFamily="2" charset="-122"/>
              </a:rPr>
              <a:t>、</a:t>
            </a:r>
            <a:r>
              <a:rPr lang="en-US" altLang="zh-CN" sz="2000" dirty="0">
                <a:latin typeface="宋体" panose="02010600030101010101" pitchFamily="2" charset="-122"/>
              </a:rPr>
              <a:t>《</a:t>
            </a:r>
            <a:r>
              <a:rPr lang="zh-CN" altLang="en-US" sz="2000" dirty="0">
                <a:latin typeface="宋体" panose="02010600030101010101" pitchFamily="2" charset="-122"/>
              </a:rPr>
              <a:t>测试报告</a:t>
            </a:r>
            <a:r>
              <a:rPr lang="en-US" altLang="zh-CN" sz="2000" dirty="0">
                <a:latin typeface="宋体" panose="02010600030101010101" pitchFamily="2" charset="-122"/>
              </a:rPr>
              <a:t>》</a:t>
            </a:r>
            <a:r>
              <a:rPr lang="zh-CN" altLang="en-US" sz="2000" dirty="0">
                <a:latin typeface="宋体" panose="02010600030101010101" pitchFamily="2" charset="-122"/>
              </a:rPr>
              <a:t>、</a:t>
            </a:r>
            <a:r>
              <a:rPr lang="en-US" altLang="zh-CN" sz="2000" dirty="0">
                <a:latin typeface="宋体" panose="02010600030101010101" pitchFamily="2" charset="-122"/>
              </a:rPr>
              <a:t>《</a:t>
            </a:r>
            <a:r>
              <a:rPr lang="zh-CN" altLang="en-US" sz="2000" dirty="0">
                <a:latin typeface="宋体" panose="02010600030101010101" pitchFamily="2" charset="-122"/>
              </a:rPr>
              <a:t>用户手册</a:t>
            </a:r>
            <a:r>
              <a:rPr lang="en-US" altLang="zh-CN" sz="2000" dirty="0">
                <a:latin typeface="宋体" panose="02010600030101010101" pitchFamily="2" charset="-122"/>
              </a:rPr>
              <a:t>》</a:t>
            </a:r>
            <a:r>
              <a:rPr lang="zh-CN" altLang="en-US" sz="2000" dirty="0">
                <a:latin typeface="宋体" panose="02010600030101010101" pitchFamily="2" charset="-122"/>
              </a:rPr>
              <a:t>、</a:t>
            </a:r>
          </a:p>
          <a:p>
            <a:pPr indent="444500"/>
            <a:r>
              <a:rPr lang="zh-CN" altLang="en-US" sz="2000" dirty="0">
                <a:latin typeface="宋体" panose="02010600030101010101" pitchFamily="2" charset="-122"/>
              </a:rPr>
              <a:t>源代码、可执行程序。</a:t>
            </a:r>
          </a:p>
          <a:p>
            <a:pPr indent="444500"/>
            <a:r>
              <a:rPr lang="zh-CN" altLang="en-US" sz="2000" dirty="0">
                <a:latin typeface="宋体" panose="02010600030101010101" pitchFamily="2" charset="-122"/>
              </a:rPr>
              <a:t>（</a:t>
            </a:r>
            <a:r>
              <a:rPr lang="en-US" altLang="zh-CN" sz="2000" dirty="0">
                <a:latin typeface="宋体" panose="02010600030101010101" pitchFamily="2" charset="-122"/>
              </a:rPr>
              <a:t>3</a:t>
            </a:r>
            <a:r>
              <a:rPr lang="zh-CN" altLang="en-US" sz="2000" dirty="0">
                <a:latin typeface="宋体" panose="02010600030101010101" pitchFamily="2" charset="-122"/>
              </a:rPr>
              <a:t>）里程碑（软件系统开发过程中的主要阶段点）如下。</a:t>
            </a:r>
          </a:p>
        </p:txBody>
      </p:sp>
    </p:spTree>
    <p:extLst>
      <p:ext uri="{BB962C8B-B14F-4D97-AF65-F5344CB8AC3E}">
        <p14:creationId xmlns:p14="http://schemas.microsoft.com/office/powerpoint/2010/main" val="1288010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直接连接符 31">
            <a:extLst>
              <a:ext uri="{FF2B5EF4-FFF2-40B4-BE49-F238E27FC236}">
                <a16:creationId xmlns:a16="http://schemas.microsoft.com/office/drawing/2014/main" id="{74E19E36-EBB2-4548-8111-284ED17C665B}"/>
              </a:ext>
            </a:extLst>
          </p:cNvPr>
          <p:cNvCxnSpPr>
            <a:cxnSpLocks/>
          </p:cNvCxnSpPr>
          <p:nvPr/>
        </p:nvCxnSpPr>
        <p:spPr>
          <a:xfrm>
            <a:off x="501091" y="1387819"/>
            <a:ext cx="14939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TextBox 6">
            <a:extLst>
              <a:ext uri="{FF2B5EF4-FFF2-40B4-BE49-F238E27FC236}">
                <a16:creationId xmlns:a16="http://schemas.microsoft.com/office/drawing/2014/main" id="{52632ED9-4688-451F-87CC-46CC4924BE53}"/>
              </a:ext>
            </a:extLst>
          </p:cNvPr>
          <p:cNvSpPr txBox="1"/>
          <p:nvPr/>
        </p:nvSpPr>
        <p:spPr>
          <a:xfrm>
            <a:off x="497660" y="961871"/>
            <a:ext cx="3941433" cy="383939"/>
          </a:xfrm>
          <a:prstGeom prst="rect">
            <a:avLst/>
          </a:prstGeom>
          <a:noFill/>
        </p:spPr>
        <p:txBody>
          <a:bodyPr wrap="square" lIns="0" tIns="48000" rIns="0" bIns="48000" rtlCol="0">
            <a:spAutoFit/>
          </a:bodyPr>
          <a:lstStyle/>
          <a:p>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3.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需求分析样例</a:t>
            </a:r>
          </a:p>
        </p:txBody>
      </p:sp>
      <p:sp>
        <p:nvSpPr>
          <p:cNvPr id="34" name="矩形 4">
            <a:extLst>
              <a:ext uri="{FF2B5EF4-FFF2-40B4-BE49-F238E27FC236}">
                <a16:creationId xmlns:a16="http://schemas.microsoft.com/office/drawing/2014/main" id="{78A5A2BB-B151-40C8-858A-DF5A6B8B3198}"/>
              </a:ext>
            </a:extLst>
          </p:cNvPr>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5" name="直接连接符 34">
            <a:extLst>
              <a:ext uri="{FF2B5EF4-FFF2-40B4-BE49-F238E27FC236}">
                <a16:creationId xmlns:a16="http://schemas.microsoft.com/office/drawing/2014/main" id="{315456A2-38B9-4F8E-9FEF-62BB48824DF1}"/>
              </a:ext>
            </a:extLst>
          </p:cNvPr>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FEA63B53-97F9-41AD-AB4D-096F7BC655CE}"/>
              </a:ext>
            </a:extLst>
          </p:cNvPr>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746956B8-DF6A-4363-9686-EC71538B0940}"/>
              </a:ext>
            </a:extLst>
          </p:cNvPr>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55" name="Picture 4" descr="C:\Users\Administrator\Desktop\4459740284.gif">
            <a:extLst>
              <a:ext uri="{FF2B5EF4-FFF2-40B4-BE49-F238E27FC236}">
                <a16:creationId xmlns:a16="http://schemas.microsoft.com/office/drawing/2014/main" id="{116EE340-BC6B-420E-87EB-238D31B718F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2" y="-27580"/>
            <a:ext cx="792000" cy="792000"/>
          </a:xfrm>
          <a:prstGeom prst="rect">
            <a:avLst/>
          </a:prstGeom>
          <a:noFill/>
          <a:extLst>
            <a:ext uri="{909E8E84-426E-40DD-AFC4-6F175D3DCCD1}">
              <a14:hiddenFill xmlns:a14="http://schemas.microsoft.com/office/drawing/2010/main">
                <a:solidFill>
                  <a:srgbClr val="FFFFFF"/>
                </a:solidFill>
              </a14:hiddenFill>
            </a:ext>
          </a:extLst>
        </p:spPr>
      </p:pic>
      <p:sp>
        <p:nvSpPr>
          <p:cNvPr id="56" name="TextBox 7">
            <a:extLst>
              <a:ext uri="{FF2B5EF4-FFF2-40B4-BE49-F238E27FC236}">
                <a16:creationId xmlns:a16="http://schemas.microsoft.com/office/drawing/2014/main" id="{34BF1938-5C5F-4FAA-8EBD-66BBFEC38784}"/>
              </a:ext>
            </a:extLst>
          </p:cNvPr>
          <p:cNvSpPr txBox="1"/>
          <p:nvPr/>
        </p:nvSpPr>
        <p:spPr>
          <a:xfrm>
            <a:off x="681123" y="171139"/>
            <a:ext cx="1973810" cy="404714"/>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latin typeface="微软雅黑" panose="020B0503020204020204" pitchFamily="34" charset="-122"/>
                <a:ea typeface="微软雅黑" panose="020B0503020204020204" pitchFamily="34" charset="-122"/>
              </a:rPr>
              <a:t>重庆邮电大学</a:t>
            </a:r>
          </a:p>
        </p:txBody>
      </p:sp>
      <p:cxnSp>
        <p:nvCxnSpPr>
          <p:cNvPr id="25" name="直接连接符 24">
            <a:extLst>
              <a:ext uri="{FF2B5EF4-FFF2-40B4-BE49-F238E27FC236}">
                <a16:creationId xmlns:a16="http://schemas.microsoft.com/office/drawing/2014/main" id="{2EE997C6-B281-4CAA-98CE-9933EC93DF46}"/>
              </a:ext>
            </a:extLst>
          </p:cNvPr>
          <p:cNvCxnSpPr/>
          <p:nvPr/>
        </p:nvCxnSpPr>
        <p:spPr>
          <a:xfrm>
            <a:off x="8332665" y="278093"/>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315456A2-38B9-4F8E-9FEF-62BB48824DF1}"/>
              </a:ext>
            </a:extLst>
          </p:cNvPr>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746956B8-DF6A-4363-9686-EC71538B0940}"/>
              </a:ext>
            </a:extLst>
          </p:cNvPr>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397F47AD-9758-49FD-9EDE-FB2BDF351DC1}"/>
              </a:ext>
            </a:extLst>
          </p:cNvPr>
          <p:cNvSpPr/>
          <p:nvPr/>
        </p:nvSpPr>
        <p:spPr>
          <a:xfrm>
            <a:off x="4336869" y="0"/>
            <a:ext cx="2936530" cy="792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sp>
        <p:nvSpPr>
          <p:cNvPr id="17" name="TextBox 7"/>
          <p:cNvSpPr txBox="1"/>
          <p:nvPr/>
        </p:nvSpPr>
        <p:spPr>
          <a:xfrm>
            <a:off x="4339838" y="140361"/>
            <a:ext cx="2936523" cy="466269"/>
          </a:xfrm>
          <a:prstGeom prst="rect">
            <a:avLst/>
          </a:prstGeom>
          <a:noFill/>
        </p:spPr>
        <p:txBody>
          <a:bodyPr wrap="square" lIns="0" tIns="48000" rIns="0" bIns="48000" rtlCol="0">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本节课实验实践内容</a:t>
            </a:r>
          </a:p>
        </p:txBody>
      </p:sp>
      <p:sp>
        <p:nvSpPr>
          <p:cNvPr id="2" name="Rectangle 2">
            <a:extLst>
              <a:ext uri="{FF2B5EF4-FFF2-40B4-BE49-F238E27FC236}">
                <a16:creationId xmlns:a16="http://schemas.microsoft.com/office/drawing/2014/main" id="{FC708C3C-7127-44F4-AEB2-5C15AC73094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矩形 2">
            <a:extLst>
              <a:ext uri="{FF2B5EF4-FFF2-40B4-BE49-F238E27FC236}">
                <a16:creationId xmlns:a16="http://schemas.microsoft.com/office/drawing/2014/main" id="{A459142A-7E4C-47F4-9617-B9BA047EE5D1}"/>
              </a:ext>
            </a:extLst>
          </p:cNvPr>
          <p:cNvSpPr/>
          <p:nvPr/>
        </p:nvSpPr>
        <p:spPr>
          <a:xfrm>
            <a:off x="1119186" y="1515681"/>
            <a:ext cx="10158413" cy="646331"/>
          </a:xfrm>
          <a:prstGeom prst="rect">
            <a:avLst/>
          </a:prstGeom>
        </p:spPr>
        <p:txBody>
          <a:bodyPr wrap="square">
            <a:spAutoFit/>
          </a:bodyPr>
          <a:lstStyle/>
          <a:p>
            <a:r>
              <a:rPr lang="zh-CN" altLang="en-US" b="1" dirty="0">
                <a:latin typeface="宋体" panose="02010600030101010101" pitchFamily="2" charset="-122"/>
              </a:rPr>
              <a:t>以</a:t>
            </a:r>
            <a:r>
              <a:rPr lang="en-US" altLang="zh-CN" b="1" dirty="0">
                <a:latin typeface="宋体" panose="02010600030101010101" pitchFamily="2" charset="-122"/>
              </a:rPr>
              <a:t>《</a:t>
            </a:r>
            <a:r>
              <a:rPr lang="zh-CN" altLang="en-US" b="1" dirty="0">
                <a:latin typeface="宋体" panose="02010600030101010101" pitchFamily="2" charset="-122"/>
              </a:rPr>
              <a:t>高校毕业设计选题系统需求规格说明书</a:t>
            </a:r>
            <a:r>
              <a:rPr lang="en-US" altLang="zh-CN" b="1" dirty="0">
                <a:latin typeface="宋体" panose="02010600030101010101" pitchFamily="2" charset="-122"/>
              </a:rPr>
              <a:t>》</a:t>
            </a:r>
            <a:r>
              <a:rPr lang="zh-CN" altLang="en-US" b="1" dirty="0">
                <a:latin typeface="宋体" panose="02010600030101010101" pitchFamily="2" charset="-122"/>
              </a:rPr>
              <a:t>为例，同学们可作为参考</a:t>
            </a:r>
            <a:endParaRPr lang="en-US" altLang="zh-CN" b="1" dirty="0">
              <a:latin typeface="宋体" panose="02010600030101010101" pitchFamily="2" charset="-122"/>
            </a:endParaRPr>
          </a:p>
          <a:p>
            <a:endParaRPr lang="en-US" altLang="zh-CN" b="1" dirty="0">
              <a:latin typeface="宋体" panose="02010600030101010101" pitchFamily="2" charset="-122"/>
            </a:endParaRPr>
          </a:p>
        </p:txBody>
      </p:sp>
      <p:sp>
        <p:nvSpPr>
          <p:cNvPr id="18" name="文本框 32769">
            <a:extLst>
              <a:ext uri="{FF2B5EF4-FFF2-40B4-BE49-F238E27FC236}">
                <a16:creationId xmlns:a16="http://schemas.microsoft.com/office/drawing/2014/main" id="{79459B72-457D-4BBC-9797-64970AFB6186}"/>
              </a:ext>
            </a:extLst>
          </p:cNvPr>
          <p:cNvSpPr txBox="1"/>
          <p:nvPr/>
        </p:nvSpPr>
        <p:spPr>
          <a:xfrm>
            <a:off x="1025525" y="1859744"/>
            <a:ext cx="7370763" cy="5016758"/>
          </a:xfrm>
          <a:prstGeom prst="rect">
            <a:avLst/>
          </a:prstGeom>
          <a:noFill/>
          <a:ln w="9525">
            <a:noFill/>
          </a:ln>
        </p:spPr>
        <p:txBody>
          <a:bodyPr wrap="square">
            <a:spAutoFit/>
          </a:bodyPr>
          <a:lstStyle>
            <a:defPPr>
              <a:defRPr lang="zh-CN"/>
            </a:defPPr>
            <a:lvl1pPr marL="0" lvl="0"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a:lstStyle>
          <a:p>
            <a:pPr indent="444500"/>
            <a:r>
              <a:rPr lang="zh-CN" altLang="en-US" sz="2000" dirty="0">
                <a:latin typeface="宋体" panose="02010600030101010101" pitchFamily="2" charset="-122"/>
              </a:rPr>
              <a:t> 2012-10-24：验收需求分析结果。</a:t>
            </a:r>
          </a:p>
          <a:p>
            <a:pPr indent="444500"/>
            <a:r>
              <a:rPr lang="zh-CN" altLang="en-US" sz="2000" dirty="0">
                <a:latin typeface="宋体" panose="02010600030101010101" pitchFamily="2" charset="-122"/>
              </a:rPr>
              <a:t> 2012-10-28：验收设计结果。</a:t>
            </a:r>
          </a:p>
          <a:p>
            <a:pPr indent="444500"/>
            <a:r>
              <a:rPr lang="zh-CN" altLang="en-US" sz="2000" dirty="0">
                <a:latin typeface="宋体" panose="02010600030101010101" pitchFamily="2" charset="-122"/>
              </a:rPr>
              <a:t> 2012-11-9：验收编码结果。</a:t>
            </a:r>
          </a:p>
          <a:p>
            <a:pPr indent="444500"/>
            <a:r>
              <a:rPr lang="zh-CN" altLang="en-US" sz="2000" dirty="0">
                <a:latin typeface="宋体" panose="02010600030101010101" pitchFamily="2" charset="-122"/>
              </a:rPr>
              <a:t> 2012-11-16：验收集成和系统测试结果。</a:t>
            </a:r>
          </a:p>
          <a:p>
            <a:pPr indent="444500"/>
            <a:r>
              <a:rPr lang="zh-CN" altLang="en-US" sz="2000" b="1" dirty="0">
                <a:latin typeface="宋体" panose="02010600030101010101" pitchFamily="2" charset="-122"/>
              </a:rPr>
              <a:t>四、系统环境</a:t>
            </a:r>
          </a:p>
          <a:p>
            <a:pPr indent="444500"/>
            <a:r>
              <a:rPr lang="zh-CN" altLang="en-US" sz="2000" dirty="0">
                <a:latin typeface="宋体" panose="02010600030101010101" pitchFamily="2" charset="-122"/>
              </a:rPr>
              <a:t>1．硬件运行环境</a:t>
            </a:r>
          </a:p>
          <a:p>
            <a:pPr indent="444500"/>
            <a:r>
              <a:rPr lang="zh-CN" altLang="en-US" sz="2000" dirty="0">
                <a:latin typeface="宋体" panose="02010600030101010101" pitchFamily="2" charset="-122"/>
              </a:rPr>
              <a:t>（1）服务器</a:t>
            </a:r>
          </a:p>
          <a:p>
            <a:pPr indent="444500"/>
            <a:r>
              <a:rPr lang="zh-CN" altLang="en-US" sz="2000" dirty="0">
                <a:latin typeface="宋体" panose="02010600030101010101" pitchFamily="2" charset="-122"/>
              </a:rPr>
              <a:t>     处理器型号：AMD/Intel 2.8GHz 及以上。</a:t>
            </a:r>
          </a:p>
          <a:p>
            <a:pPr indent="444500"/>
            <a:r>
              <a:rPr lang="zh-CN" altLang="en-US" sz="2000" dirty="0">
                <a:latin typeface="宋体" panose="02010600030101010101" pitchFamily="2" charset="-122"/>
              </a:rPr>
              <a:t>     内存容量：1GB 及以上。</a:t>
            </a:r>
          </a:p>
          <a:p>
            <a:pPr indent="444500"/>
            <a:r>
              <a:rPr lang="zh-CN" altLang="en-US" sz="2000" dirty="0">
                <a:latin typeface="宋体" panose="02010600030101010101" pitchFamily="2" charset="-122"/>
              </a:rPr>
              <a:t>     外存剩余空间：200M 及以上。</a:t>
            </a:r>
          </a:p>
          <a:p>
            <a:pPr indent="444500"/>
            <a:r>
              <a:rPr lang="zh-CN" altLang="en-US" sz="2000" dirty="0">
                <a:latin typeface="宋体" panose="02010600030101010101" pitchFamily="2" charset="-122"/>
              </a:rPr>
              <a:t>     网络配置：100M 网卡。</a:t>
            </a:r>
          </a:p>
          <a:p>
            <a:pPr indent="444500"/>
            <a:r>
              <a:rPr lang="zh-CN" altLang="en-US" sz="2000" dirty="0">
                <a:latin typeface="宋体" panose="02010600030101010101" pitchFamily="2" charset="-122"/>
              </a:rPr>
              <a:t>（2）Web 浏览PC 机</a:t>
            </a:r>
          </a:p>
          <a:p>
            <a:pPr indent="444500"/>
            <a:r>
              <a:rPr lang="zh-CN" altLang="en-US" sz="2000" dirty="0">
                <a:latin typeface="宋体" panose="02010600030101010101" pitchFamily="2" charset="-122"/>
              </a:rPr>
              <a:t>     处理器型号：AMD/Intel l.6GHz 及以上。</a:t>
            </a:r>
          </a:p>
          <a:p>
            <a:pPr indent="444500"/>
            <a:r>
              <a:rPr lang="zh-CN" altLang="en-US" sz="2000" dirty="0">
                <a:latin typeface="宋体" panose="02010600030101010101" pitchFamily="2" charset="-122"/>
              </a:rPr>
              <a:t>     内存容量：256MB 及以上。</a:t>
            </a:r>
          </a:p>
          <a:p>
            <a:pPr indent="444500"/>
            <a:r>
              <a:rPr lang="zh-CN" altLang="en-US" sz="2000" dirty="0">
                <a:latin typeface="宋体" panose="02010600030101010101" pitchFamily="2" charset="-122"/>
              </a:rPr>
              <a:t>     外存剩余空间：200MB 及以上。</a:t>
            </a:r>
          </a:p>
          <a:p>
            <a:pPr indent="444500"/>
            <a:r>
              <a:rPr lang="zh-CN" altLang="en-US" sz="2000" dirty="0">
                <a:latin typeface="宋体" panose="02010600030101010101" pitchFamily="2" charset="-122"/>
              </a:rPr>
              <a:t>     网络配置：100M 网卡。</a:t>
            </a:r>
          </a:p>
        </p:txBody>
      </p:sp>
    </p:spTree>
    <p:extLst>
      <p:ext uri="{BB962C8B-B14F-4D97-AF65-F5344CB8AC3E}">
        <p14:creationId xmlns:p14="http://schemas.microsoft.com/office/powerpoint/2010/main" val="3313018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tags/tag1.xml><?xml version="1.0" encoding="utf-8"?>
<p:tagLst xmlns:a="http://schemas.openxmlformats.org/drawingml/2006/main" xmlns:r="http://schemas.openxmlformats.org/officeDocument/2006/relationships" xmlns:p="http://schemas.openxmlformats.org/presentationml/2006/main">
  <p:tag name="MH" val="20151121191650"/>
  <p:tag name="MH_LIBRARY" val="GRAPHIC"/>
  <p:tag name="MH_TYPE" val="Other"/>
  <p:tag name="MH_ORDER" val="8"/>
</p:tagLst>
</file>

<file path=ppt/tags/tag2.xml><?xml version="1.0" encoding="utf-8"?>
<p:tagLst xmlns:a="http://schemas.openxmlformats.org/drawingml/2006/main" xmlns:r="http://schemas.openxmlformats.org/officeDocument/2006/relationships" xmlns:p="http://schemas.openxmlformats.org/presentationml/2006/main">
  <p:tag name="MH" val="20151121191650"/>
  <p:tag name="MH_LIBRARY" val="GRAPHIC"/>
  <p:tag name="MH_TYPE" val="Other"/>
  <p:tag name="MH_ORDER" val="8"/>
</p:tagLst>
</file>

<file path=ppt/theme/theme1.xml><?xml version="1.0" encoding="utf-8"?>
<a:theme xmlns:a="http://schemas.openxmlformats.org/drawingml/2006/main" name="Office 主题​​">
  <a:themeElements>
    <a:clrScheme name="蓝绿色">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2587</TotalTime>
  <Words>1858</Words>
  <Application>Microsoft Office PowerPoint</Application>
  <PresentationFormat>宽屏</PresentationFormat>
  <Paragraphs>160</Paragraphs>
  <Slides>13</Slides>
  <Notes>13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Impact MT Std</vt:lpstr>
      <vt:lpstr>等线</vt:lpstr>
      <vt:lpstr>等线 Light</vt:lpstr>
      <vt:lpstr>宋体</vt:lpstr>
      <vt:lpstr>微软雅黑</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答辩-19</dc:title>
  <dc:creator>LP</dc:creator>
  <cp:lastModifiedBy>lenovo</cp:lastModifiedBy>
  <cp:revision>323</cp:revision>
  <dcterms:created xsi:type="dcterms:W3CDTF">2016-11-24T09:20:00Z</dcterms:created>
  <dcterms:modified xsi:type="dcterms:W3CDTF">2023-09-03T02:48:48Z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