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8.xml" ContentType="application/vnd.openxmlformats-officedocument.presentationml.notesSlide+xml"/>
  <Override PartName="/ppt/charts/chart2.xml" ContentType="application/vnd.openxmlformats-officedocument.drawingml.chart+xml"/>
  <Override PartName="/ppt/drawings/drawing2.xml" ContentType="application/vnd.openxmlformats-officedocument.drawingml.chartshapes+xml"/>
  <Override PartName="/ppt/notesSlides/notesSlide9.xml" ContentType="application/vnd.openxmlformats-officedocument.presentationml.notesSlide+xml"/>
  <Override PartName="/ppt/charts/chart3.xml" ContentType="application/vnd.openxmlformats-officedocument.drawingml.chart+xml"/>
  <Override PartName="/ppt/drawings/drawing3.xml" ContentType="application/vnd.openxmlformats-officedocument.drawingml.chartshape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4.xml" ContentType="application/vnd.openxmlformats-officedocument.drawingml.chart+xml"/>
  <Override PartName="/ppt/drawings/drawing4.xml" ContentType="application/vnd.openxmlformats-officedocument.drawingml.chartshapes+xml"/>
  <Override PartName="/ppt/notesSlides/notesSlide12.xml" ContentType="application/vnd.openxmlformats-officedocument.presentationml.notesSlide+xml"/>
  <Override PartName="/ppt/charts/chart5.xml" ContentType="application/vnd.openxmlformats-officedocument.drawingml.chart+xml"/>
  <Override PartName="/ppt/drawings/drawing5.xml" ContentType="application/vnd.openxmlformats-officedocument.drawingml.chartshap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19"/>
  </p:notesMasterIdLst>
  <p:sldIdLst>
    <p:sldId id="256" r:id="rId2"/>
    <p:sldId id="555" r:id="rId3"/>
    <p:sldId id="569" r:id="rId4"/>
    <p:sldId id="570" r:id="rId5"/>
    <p:sldId id="556" r:id="rId6"/>
    <p:sldId id="557" r:id="rId7"/>
    <p:sldId id="558" r:id="rId8"/>
    <p:sldId id="571" r:id="rId9"/>
    <p:sldId id="559" r:id="rId10"/>
    <p:sldId id="564" r:id="rId11"/>
    <p:sldId id="565" r:id="rId12"/>
    <p:sldId id="560" r:id="rId13"/>
    <p:sldId id="561" r:id="rId14"/>
    <p:sldId id="566" r:id="rId15"/>
    <p:sldId id="562" r:id="rId16"/>
    <p:sldId id="563" r:id="rId17"/>
    <p:sldId id="568" r:id="rId18"/>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03E7"/>
    <a:srgbClr val="017DE3"/>
    <a:srgbClr val="03ACE1"/>
    <a:srgbClr val="04F666"/>
    <a:srgbClr val="FFFFFF"/>
    <a:srgbClr val="007E39"/>
    <a:srgbClr val="05D8F5"/>
    <a:srgbClr val="CCFF99"/>
    <a:srgbClr val="005FEA"/>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9" autoAdjust="0"/>
    <p:restoredTop sz="71954" autoAdjust="0"/>
  </p:normalViewPr>
  <p:slideViewPr>
    <p:cSldViewPr>
      <p:cViewPr varScale="1">
        <p:scale>
          <a:sx n="65" d="100"/>
          <a:sy n="65" d="100"/>
        </p:scale>
        <p:origin x="810" y="39"/>
      </p:cViewPr>
      <p:guideLst>
        <p:guide orient="horz" pos="2160"/>
        <p:guide pos="2880"/>
      </p:guideLst>
    </p:cSldViewPr>
  </p:slideViewPr>
  <p:outlineViewPr>
    <p:cViewPr>
      <p:scale>
        <a:sx n="33" d="100"/>
        <a:sy n="33" d="100"/>
      </p:scale>
      <p:origin x="0" y="13589"/>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Weihua\Dropbox\Research\paper-7-ns-fs\Data.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Weihua\Dropbox\paper-7\Data.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Users\gayah\Dropbox\Research\Bus%20Work%20with%20Weihua\Shared%20with%20Weihua\Figures\Fig.%2014-15.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C:\Users\Weihua\Dropbox\Research\paper-7-ns-fs\Data.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C:\Users\gayah\Dropbox\Research\Bus%20Work%20with%20Weihua\Shared%20with%20Weihua\Figures\Fig.%2014-1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35405442740712E-2"/>
          <c:y val="2.7930664916885391E-2"/>
          <c:w val="0.87914588801399962"/>
          <c:h val="0.88569444444444534"/>
        </c:manualLayout>
      </c:layout>
      <c:scatterChart>
        <c:scatterStyle val="smoothMarker"/>
        <c:varyColors val="0"/>
        <c:ser>
          <c:idx val="0"/>
          <c:order val="0"/>
          <c:tx>
            <c:v>Near-side without holding</c:v>
          </c:tx>
          <c:spPr>
            <a:ln w="38100">
              <a:solidFill>
                <a:srgbClr val="7030A0"/>
              </a:solidFill>
            </a:ln>
          </c:spPr>
          <c:marker>
            <c:symbol val="none"/>
          </c:marker>
          <c:xVal>
            <c:numRef>
              <c:f>'NS vs FS delay-d1 (2)'!$A$38:$A$58</c:f>
              <c:numCache>
                <c:formatCode>General</c:formatCode>
                <c:ptCount val="21"/>
                <c:pt idx="0">
                  <c:v>0</c:v>
                </c:pt>
                <c:pt idx="1">
                  <c:v>10.5</c:v>
                </c:pt>
                <c:pt idx="2">
                  <c:v>21</c:v>
                </c:pt>
                <c:pt idx="3">
                  <c:v>31.5</c:v>
                </c:pt>
                <c:pt idx="4">
                  <c:v>42</c:v>
                </c:pt>
                <c:pt idx="5">
                  <c:v>52.5</c:v>
                </c:pt>
                <c:pt idx="6">
                  <c:v>63</c:v>
                </c:pt>
                <c:pt idx="7">
                  <c:v>73.5</c:v>
                </c:pt>
                <c:pt idx="8">
                  <c:v>84</c:v>
                </c:pt>
                <c:pt idx="9">
                  <c:v>94.5</c:v>
                </c:pt>
                <c:pt idx="10">
                  <c:v>105</c:v>
                </c:pt>
                <c:pt idx="11">
                  <c:v>115.5</c:v>
                </c:pt>
                <c:pt idx="12">
                  <c:v>126</c:v>
                </c:pt>
                <c:pt idx="13">
                  <c:v>136.5</c:v>
                </c:pt>
                <c:pt idx="14">
                  <c:v>147</c:v>
                </c:pt>
                <c:pt idx="15">
                  <c:v>157.5</c:v>
                </c:pt>
                <c:pt idx="16">
                  <c:v>168</c:v>
                </c:pt>
                <c:pt idx="17">
                  <c:v>178.5</c:v>
                </c:pt>
                <c:pt idx="18">
                  <c:v>189</c:v>
                </c:pt>
                <c:pt idx="19">
                  <c:v>199.5</c:v>
                </c:pt>
                <c:pt idx="20">
                  <c:v>210</c:v>
                </c:pt>
              </c:numCache>
            </c:numRef>
          </c:xVal>
          <c:yVal>
            <c:numRef>
              <c:f>'NS vs FS delay-d1 (2)'!$B$38:$B$58</c:f>
              <c:numCache>
                <c:formatCode>General</c:formatCode>
                <c:ptCount val="21"/>
                <c:pt idx="0">
                  <c:v>631.5151086452039</c:v>
                </c:pt>
                <c:pt idx="1">
                  <c:v>558.84352314119792</c:v>
                </c:pt>
                <c:pt idx="2">
                  <c:v>494.28705752792303</c:v>
                </c:pt>
                <c:pt idx="3">
                  <c:v>437.77913573218791</c:v>
                </c:pt>
                <c:pt idx="4">
                  <c:v>389.26448809701998</c:v>
                </c:pt>
                <c:pt idx="5">
                  <c:v>349.27639044775191</c:v>
                </c:pt>
                <c:pt idx="6">
                  <c:v>316.44236855147994</c:v>
                </c:pt>
                <c:pt idx="7">
                  <c:v>289.38696045374598</c:v>
                </c:pt>
                <c:pt idx="8">
                  <c:v>265.48398823579896</c:v>
                </c:pt>
                <c:pt idx="9">
                  <c:v>243.35219749126304</c:v>
                </c:pt>
                <c:pt idx="10">
                  <c:v>221.69241650920102</c:v>
                </c:pt>
                <c:pt idx="11">
                  <c:v>199.29436958119697</c:v>
                </c:pt>
                <c:pt idx="12">
                  <c:v>175.48296562871499</c:v>
                </c:pt>
                <c:pt idx="13">
                  <c:v>150.26696939766899</c:v>
                </c:pt>
                <c:pt idx="14">
                  <c:v>123.80794804488899</c:v>
                </c:pt>
                <c:pt idx="15">
                  <c:v>96.219554286853693</c:v>
                </c:pt>
                <c:pt idx="16">
                  <c:v>67.615597755317907</c:v>
                </c:pt>
                <c:pt idx="17">
                  <c:v>38.066418015435602</c:v>
                </c:pt>
                <c:pt idx="18">
                  <c:v>7.7975464107752295</c:v>
                </c:pt>
                <c:pt idx="19">
                  <c:v>2.0996340952075401</c:v>
                </c:pt>
                <c:pt idx="20" formatCode="0.00E+00">
                  <c:v>0</c:v>
                </c:pt>
              </c:numCache>
            </c:numRef>
          </c:yVal>
          <c:smooth val="1"/>
          <c:extLst>
            <c:ext xmlns:c16="http://schemas.microsoft.com/office/drawing/2014/chart" uri="{C3380CC4-5D6E-409C-BE32-E72D297353CC}">
              <c16:uniqueId val="{00000000-F382-4BFB-B769-C1923B86B5C6}"/>
            </c:ext>
          </c:extLst>
        </c:ser>
        <c:ser>
          <c:idx val="2"/>
          <c:order val="1"/>
          <c:tx>
            <c:v>Far-side</c:v>
          </c:tx>
          <c:spPr>
            <a:ln w="38100">
              <a:solidFill>
                <a:srgbClr val="FF9900"/>
              </a:solidFill>
              <a:prstDash val="solid"/>
            </a:ln>
          </c:spPr>
          <c:marker>
            <c:symbol val="none"/>
          </c:marker>
          <c:xVal>
            <c:numRef>
              <c:f>'NS vs FS delay-d1 (2)'!$A$38:$A$58</c:f>
              <c:numCache>
                <c:formatCode>General</c:formatCode>
                <c:ptCount val="21"/>
                <c:pt idx="0">
                  <c:v>0</c:v>
                </c:pt>
                <c:pt idx="1">
                  <c:v>10.5</c:v>
                </c:pt>
                <c:pt idx="2">
                  <c:v>21</c:v>
                </c:pt>
                <c:pt idx="3">
                  <c:v>31.5</c:v>
                </c:pt>
                <c:pt idx="4">
                  <c:v>42</c:v>
                </c:pt>
                <c:pt idx="5">
                  <c:v>52.5</c:v>
                </c:pt>
                <c:pt idx="6">
                  <c:v>63</c:v>
                </c:pt>
                <c:pt idx="7">
                  <c:v>73.5</c:v>
                </c:pt>
                <c:pt idx="8">
                  <c:v>84</c:v>
                </c:pt>
                <c:pt idx="9">
                  <c:v>94.5</c:v>
                </c:pt>
                <c:pt idx="10">
                  <c:v>105</c:v>
                </c:pt>
                <c:pt idx="11">
                  <c:v>115.5</c:v>
                </c:pt>
                <c:pt idx="12">
                  <c:v>126</c:v>
                </c:pt>
                <c:pt idx="13">
                  <c:v>136.5</c:v>
                </c:pt>
                <c:pt idx="14">
                  <c:v>147</c:v>
                </c:pt>
                <c:pt idx="15">
                  <c:v>157.5</c:v>
                </c:pt>
                <c:pt idx="16">
                  <c:v>168</c:v>
                </c:pt>
                <c:pt idx="17">
                  <c:v>178.5</c:v>
                </c:pt>
                <c:pt idx="18">
                  <c:v>189</c:v>
                </c:pt>
                <c:pt idx="19">
                  <c:v>199.5</c:v>
                </c:pt>
                <c:pt idx="20">
                  <c:v>210</c:v>
                </c:pt>
              </c:numCache>
            </c:numRef>
          </c:xVal>
          <c:yVal>
            <c:numRef>
              <c:f>'NS vs FS delay-d1 (2)'!$D$38:$D$58</c:f>
              <c:numCache>
                <c:formatCode>General</c:formatCode>
                <c:ptCount val="21"/>
                <c:pt idx="0">
                  <c:v>631.3901086452039</c:v>
                </c:pt>
                <c:pt idx="1">
                  <c:v>573.98815431417802</c:v>
                </c:pt>
                <c:pt idx="2">
                  <c:v>520.7128940073261</c:v>
                </c:pt>
                <c:pt idx="3">
                  <c:v>473.55711028212892</c:v>
                </c:pt>
                <c:pt idx="4">
                  <c:v>432.11152964255899</c:v>
                </c:pt>
                <c:pt idx="5">
                  <c:v>396.37375798513597</c:v>
                </c:pt>
                <c:pt idx="6">
                  <c:v>363.20796051850198</c:v>
                </c:pt>
                <c:pt idx="7">
                  <c:v>337.13963820702895</c:v>
                </c:pt>
                <c:pt idx="8">
                  <c:v>314.02255692888787</c:v>
                </c:pt>
                <c:pt idx="9">
                  <c:v>293.71713880333499</c:v>
                </c:pt>
                <c:pt idx="10">
                  <c:v>276.080687016615</c:v>
                </c:pt>
                <c:pt idx="11">
                  <c:v>260.96944885019195</c:v>
                </c:pt>
                <c:pt idx="12">
                  <c:v>248.23973693840799</c:v>
                </c:pt>
                <c:pt idx="13">
                  <c:v>237.75611574566099</c:v>
                </c:pt>
                <c:pt idx="14">
                  <c:v>229.39168814389299</c:v>
                </c:pt>
                <c:pt idx="15">
                  <c:v>222.98989489998198</c:v>
                </c:pt>
                <c:pt idx="16">
                  <c:v>218.38218600798507</c:v>
                </c:pt>
                <c:pt idx="17">
                  <c:v>215.41549855152601</c:v>
                </c:pt>
                <c:pt idx="18">
                  <c:v>213.95379084079701</c:v>
                </c:pt>
                <c:pt idx="19">
                  <c:v>213.95379084079701</c:v>
                </c:pt>
                <c:pt idx="20">
                  <c:v>213.95379084079701</c:v>
                </c:pt>
              </c:numCache>
            </c:numRef>
          </c:yVal>
          <c:smooth val="1"/>
          <c:extLst>
            <c:ext xmlns:c16="http://schemas.microsoft.com/office/drawing/2014/chart" uri="{C3380CC4-5D6E-409C-BE32-E72D297353CC}">
              <c16:uniqueId val="{00000001-F382-4BFB-B769-C1923B86B5C6}"/>
            </c:ext>
          </c:extLst>
        </c:ser>
        <c:dLbls>
          <c:showLegendKey val="0"/>
          <c:showVal val="0"/>
          <c:showCatName val="0"/>
          <c:showSerName val="0"/>
          <c:showPercent val="0"/>
          <c:showBubbleSize val="0"/>
        </c:dLbls>
        <c:axId val="115838976"/>
        <c:axId val="115840512"/>
      </c:scatterChart>
      <c:valAx>
        <c:axId val="115838976"/>
        <c:scaling>
          <c:orientation val="minMax"/>
          <c:max val="220"/>
          <c:min val="0"/>
        </c:scaling>
        <c:delete val="0"/>
        <c:axPos val="b"/>
        <c:numFmt formatCode="General" sourceLinked="1"/>
        <c:majorTickMark val="out"/>
        <c:minorTickMark val="none"/>
        <c:tickLblPos val="nextTo"/>
        <c:spPr>
          <a:ln w="19050">
            <a:solidFill>
              <a:sysClr val="windowText" lastClr="000000"/>
            </a:solidFill>
            <a:tailEnd type="arrow" w="med" len="lg"/>
          </a:ln>
        </c:spPr>
        <c:txPr>
          <a:bodyPr/>
          <a:lstStyle/>
          <a:p>
            <a:pPr>
              <a:defRPr sz="1800"/>
            </a:pPr>
            <a:endParaRPr lang="en-US"/>
          </a:p>
        </c:txPr>
        <c:crossAx val="115840512"/>
        <c:crosses val="autoZero"/>
        <c:crossBetween val="midCat"/>
      </c:valAx>
      <c:valAx>
        <c:axId val="115840512"/>
        <c:scaling>
          <c:orientation val="minMax"/>
          <c:max val="690"/>
          <c:min val="0"/>
        </c:scaling>
        <c:delete val="0"/>
        <c:axPos val="l"/>
        <c:majorGridlines>
          <c:spPr>
            <a:ln>
              <a:solidFill>
                <a:srgbClr val="4F81BD">
                  <a:alpha val="0"/>
                </a:srgbClr>
              </a:solidFill>
            </a:ln>
          </c:spPr>
        </c:majorGridlines>
        <c:numFmt formatCode="General" sourceLinked="1"/>
        <c:majorTickMark val="out"/>
        <c:minorTickMark val="none"/>
        <c:tickLblPos val="nextTo"/>
        <c:spPr>
          <a:ln w="19050">
            <a:solidFill>
              <a:schemeClr val="tx1"/>
            </a:solidFill>
            <a:tailEnd type="arrow" w="med" len="lg"/>
          </a:ln>
        </c:spPr>
        <c:txPr>
          <a:bodyPr/>
          <a:lstStyle/>
          <a:p>
            <a:pPr>
              <a:defRPr sz="1800"/>
            </a:pPr>
            <a:endParaRPr lang="en-US"/>
          </a:p>
        </c:txPr>
        <c:crossAx val="115838976"/>
        <c:crosses val="autoZero"/>
        <c:crossBetween val="midCat"/>
      </c:valAx>
      <c:spPr>
        <a:noFill/>
        <a:ln>
          <a:noFill/>
        </a:ln>
      </c:spPr>
    </c:plotArea>
    <c:plotVisOnly val="1"/>
    <c:dispBlanksAs val="gap"/>
    <c:showDLblsOverMax val="0"/>
  </c:chart>
  <c:spPr>
    <a:noFill/>
    <a:ln>
      <a:noFill/>
    </a:ln>
  </c:spPr>
  <c:txPr>
    <a:bodyPr/>
    <a:lstStyle/>
    <a:p>
      <a:pPr>
        <a:defRPr>
          <a:latin typeface="+mn-lt"/>
          <a:cs typeface="Times New Roman" pitchFamily="18" charset="0"/>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6425853018372745E-2"/>
          <c:y val="6.8001468036834378E-2"/>
          <c:w val="0.87914588801400073"/>
          <c:h val="0.83164531340362113"/>
        </c:manualLayout>
      </c:layout>
      <c:scatterChart>
        <c:scatterStyle val="smoothMarker"/>
        <c:varyColors val="0"/>
        <c:ser>
          <c:idx val="0"/>
          <c:order val="0"/>
          <c:tx>
            <c:v>Near-side without holding</c:v>
          </c:tx>
          <c:spPr>
            <a:ln w="44450">
              <a:solidFill>
                <a:srgbClr val="0000FF"/>
              </a:solidFill>
            </a:ln>
          </c:spPr>
          <c:marker>
            <c:symbol val="none"/>
          </c:marker>
          <c:xVal>
            <c:numRef>
              <c:f>'NS vs FS delay-d5_car&amp;bus'!$A$30:$A$50</c:f>
              <c:numCache>
                <c:formatCode>General</c:formatCode>
                <c:ptCount val="21"/>
                <c:pt idx="0">
                  <c:v>0</c:v>
                </c:pt>
                <c:pt idx="1">
                  <c:v>10.5</c:v>
                </c:pt>
                <c:pt idx="2">
                  <c:v>21</c:v>
                </c:pt>
                <c:pt idx="3">
                  <c:v>31.5</c:v>
                </c:pt>
                <c:pt idx="4">
                  <c:v>42</c:v>
                </c:pt>
                <c:pt idx="5">
                  <c:v>52.5</c:v>
                </c:pt>
                <c:pt idx="6">
                  <c:v>63</c:v>
                </c:pt>
                <c:pt idx="7">
                  <c:v>73.5</c:v>
                </c:pt>
                <c:pt idx="8">
                  <c:v>84</c:v>
                </c:pt>
                <c:pt idx="9">
                  <c:v>94.5</c:v>
                </c:pt>
                <c:pt idx="10">
                  <c:v>105</c:v>
                </c:pt>
                <c:pt idx="11">
                  <c:v>115.5</c:v>
                </c:pt>
                <c:pt idx="12">
                  <c:v>126</c:v>
                </c:pt>
                <c:pt idx="13">
                  <c:v>136.5</c:v>
                </c:pt>
                <c:pt idx="14">
                  <c:v>147</c:v>
                </c:pt>
                <c:pt idx="15">
                  <c:v>157.5</c:v>
                </c:pt>
                <c:pt idx="16">
                  <c:v>168</c:v>
                </c:pt>
                <c:pt idx="17">
                  <c:v>178.5</c:v>
                </c:pt>
                <c:pt idx="18">
                  <c:v>189</c:v>
                </c:pt>
                <c:pt idx="19">
                  <c:v>199.5</c:v>
                </c:pt>
                <c:pt idx="20">
                  <c:v>210</c:v>
                </c:pt>
              </c:numCache>
            </c:numRef>
          </c:xVal>
          <c:yVal>
            <c:numRef>
              <c:f>'NS vs FS delay-d5_car&amp;bus'!$B$30:$B$50</c:f>
              <c:numCache>
                <c:formatCode>General</c:formatCode>
                <c:ptCount val="21"/>
                <c:pt idx="0">
                  <c:v>31.599</c:v>
                </c:pt>
                <c:pt idx="1">
                  <c:v>29.686</c:v>
                </c:pt>
                <c:pt idx="2">
                  <c:v>27.844999999999999</c:v>
                </c:pt>
                <c:pt idx="3">
                  <c:v>26.074999999999999</c:v>
                </c:pt>
                <c:pt idx="4">
                  <c:v>24.370999999999999</c:v>
                </c:pt>
                <c:pt idx="5">
                  <c:v>22.797999999999988</c:v>
                </c:pt>
                <c:pt idx="6">
                  <c:v>21.29</c:v>
                </c:pt>
                <c:pt idx="7">
                  <c:v>20.155999999999999</c:v>
                </c:pt>
                <c:pt idx="8">
                  <c:v>19.399000000000001</c:v>
                </c:pt>
                <c:pt idx="9">
                  <c:v>19</c:v>
                </c:pt>
                <c:pt idx="10">
                  <c:v>18.899999999999999</c:v>
                </c:pt>
                <c:pt idx="11">
                  <c:v>19.056000000000001</c:v>
                </c:pt>
                <c:pt idx="12">
                  <c:v>19.241999999999987</c:v>
                </c:pt>
                <c:pt idx="13">
                  <c:v>19.303000000000001</c:v>
                </c:pt>
                <c:pt idx="14">
                  <c:v>19.297999999999988</c:v>
                </c:pt>
                <c:pt idx="15">
                  <c:v>19.263999999999989</c:v>
                </c:pt>
                <c:pt idx="16">
                  <c:v>19.181999999999999</c:v>
                </c:pt>
                <c:pt idx="17">
                  <c:v>19.02</c:v>
                </c:pt>
                <c:pt idx="18">
                  <c:v>18.751999999999999</c:v>
                </c:pt>
                <c:pt idx="19">
                  <c:v>18.753</c:v>
                </c:pt>
                <c:pt idx="20">
                  <c:v>18.75</c:v>
                </c:pt>
              </c:numCache>
            </c:numRef>
          </c:yVal>
          <c:smooth val="1"/>
          <c:extLst>
            <c:ext xmlns:c16="http://schemas.microsoft.com/office/drawing/2014/chart" uri="{C3380CC4-5D6E-409C-BE32-E72D297353CC}">
              <c16:uniqueId val="{00000000-BFD6-463E-AFA8-63C89BA8E308}"/>
            </c:ext>
          </c:extLst>
        </c:ser>
        <c:ser>
          <c:idx val="2"/>
          <c:order val="1"/>
          <c:tx>
            <c:v>Far-side</c:v>
          </c:tx>
          <c:spPr>
            <a:ln w="44450">
              <a:solidFill>
                <a:srgbClr val="C00000"/>
              </a:solidFill>
              <a:prstDash val="dash"/>
            </a:ln>
          </c:spPr>
          <c:marker>
            <c:symbol val="none"/>
          </c:marker>
          <c:xVal>
            <c:numRef>
              <c:f>'NS vs FS delay-d5_car&amp;bus'!$A$30:$A$50</c:f>
              <c:numCache>
                <c:formatCode>General</c:formatCode>
                <c:ptCount val="21"/>
                <c:pt idx="0">
                  <c:v>0</c:v>
                </c:pt>
                <c:pt idx="1">
                  <c:v>10.5</c:v>
                </c:pt>
                <c:pt idx="2">
                  <c:v>21</c:v>
                </c:pt>
                <c:pt idx="3">
                  <c:v>31.5</c:v>
                </c:pt>
                <c:pt idx="4">
                  <c:v>42</c:v>
                </c:pt>
                <c:pt idx="5">
                  <c:v>52.5</c:v>
                </c:pt>
                <c:pt idx="6">
                  <c:v>63</c:v>
                </c:pt>
                <c:pt idx="7">
                  <c:v>73.5</c:v>
                </c:pt>
                <c:pt idx="8">
                  <c:v>84</c:v>
                </c:pt>
                <c:pt idx="9">
                  <c:v>94.5</c:v>
                </c:pt>
                <c:pt idx="10">
                  <c:v>105</c:v>
                </c:pt>
                <c:pt idx="11">
                  <c:v>115.5</c:v>
                </c:pt>
                <c:pt idx="12">
                  <c:v>126</c:v>
                </c:pt>
                <c:pt idx="13">
                  <c:v>136.5</c:v>
                </c:pt>
                <c:pt idx="14">
                  <c:v>147</c:v>
                </c:pt>
                <c:pt idx="15">
                  <c:v>157.5</c:v>
                </c:pt>
                <c:pt idx="16">
                  <c:v>168</c:v>
                </c:pt>
                <c:pt idx="17">
                  <c:v>178.5</c:v>
                </c:pt>
                <c:pt idx="18">
                  <c:v>189</c:v>
                </c:pt>
                <c:pt idx="19">
                  <c:v>199.5</c:v>
                </c:pt>
                <c:pt idx="20">
                  <c:v>210</c:v>
                </c:pt>
              </c:numCache>
            </c:numRef>
          </c:xVal>
          <c:yVal>
            <c:numRef>
              <c:f>'NS vs FS delay-d5_car&amp;bus'!$D$30:$D$50</c:f>
              <c:numCache>
                <c:formatCode>General</c:formatCode>
                <c:ptCount val="21"/>
                <c:pt idx="0">
                  <c:v>18.75</c:v>
                </c:pt>
                <c:pt idx="1">
                  <c:v>18.75</c:v>
                </c:pt>
                <c:pt idx="2">
                  <c:v>18.75</c:v>
                </c:pt>
                <c:pt idx="3">
                  <c:v>18.75</c:v>
                </c:pt>
                <c:pt idx="4">
                  <c:v>18.75</c:v>
                </c:pt>
                <c:pt idx="5">
                  <c:v>18.75</c:v>
                </c:pt>
                <c:pt idx="6">
                  <c:v>18.75</c:v>
                </c:pt>
                <c:pt idx="7">
                  <c:v>18.75</c:v>
                </c:pt>
                <c:pt idx="8">
                  <c:v>18.75</c:v>
                </c:pt>
                <c:pt idx="9">
                  <c:v>18.75</c:v>
                </c:pt>
                <c:pt idx="10">
                  <c:v>18.75</c:v>
                </c:pt>
                <c:pt idx="11">
                  <c:v>18.75</c:v>
                </c:pt>
                <c:pt idx="12">
                  <c:v>18.75</c:v>
                </c:pt>
                <c:pt idx="13">
                  <c:v>18.75</c:v>
                </c:pt>
                <c:pt idx="14">
                  <c:v>18.75</c:v>
                </c:pt>
                <c:pt idx="15">
                  <c:v>18.75</c:v>
                </c:pt>
                <c:pt idx="16">
                  <c:v>18.75</c:v>
                </c:pt>
                <c:pt idx="17">
                  <c:v>18.75</c:v>
                </c:pt>
                <c:pt idx="18">
                  <c:v>18.75</c:v>
                </c:pt>
                <c:pt idx="19">
                  <c:v>18.75</c:v>
                </c:pt>
                <c:pt idx="20">
                  <c:v>18.75</c:v>
                </c:pt>
              </c:numCache>
            </c:numRef>
          </c:yVal>
          <c:smooth val="1"/>
          <c:extLst>
            <c:ext xmlns:c16="http://schemas.microsoft.com/office/drawing/2014/chart" uri="{C3380CC4-5D6E-409C-BE32-E72D297353CC}">
              <c16:uniqueId val="{00000001-BFD6-463E-AFA8-63C89BA8E308}"/>
            </c:ext>
          </c:extLst>
        </c:ser>
        <c:dLbls>
          <c:showLegendKey val="0"/>
          <c:showVal val="0"/>
          <c:showCatName val="0"/>
          <c:showSerName val="0"/>
          <c:showPercent val="0"/>
          <c:showBubbleSize val="0"/>
        </c:dLbls>
        <c:axId val="115898240"/>
        <c:axId val="115899776"/>
      </c:scatterChart>
      <c:valAx>
        <c:axId val="115898240"/>
        <c:scaling>
          <c:orientation val="minMax"/>
          <c:max val="220"/>
          <c:min val="0"/>
        </c:scaling>
        <c:delete val="0"/>
        <c:axPos val="b"/>
        <c:numFmt formatCode="General" sourceLinked="1"/>
        <c:majorTickMark val="out"/>
        <c:minorTickMark val="none"/>
        <c:tickLblPos val="nextTo"/>
        <c:spPr>
          <a:ln>
            <a:solidFill>
              <a:sysClr val="windowText" lastClr="000000"/>
            </a:solidFill>
            <a:tailEnd type="arrow" w="med" len="lg"/>
          </a:ln>
        </c:spPr>
        <c:crossAx val="115899776"/>
        <c:crosses val="autoZero"/>
        <c:crossBetween val="midCat"/>
      </c:valAx>
      <c:valAx>
        <c:axId val="115899776"/>
        <c:scaling>
          <c:orientation val="minMax"/>
          <c:max val="35"/>
          <c:min val="0"/>
        </c:scaling>
        <c:delete val="0"/>
        <c:axPos val="l"/>
        <c:majorGridlines>
          <c:spPr>
            <a:ln>
              <a:solidFill>
                <a:srgbClr val="4F81BD">
                  <a:alpha val="0"/>
                </a:srgbClr>
              </a:solidFill>
            </a:ln>
          </c:spPr>
        </c:majorGridlines>
        <c:numFmt formatCode="General" sourceLinked="1"/>
        <c:majorTickMark val="out"/>
        <c:minorTickMark val="none"/>
        <c:tickLblPos val="nextTo"/>
        <c:spPr>
          <a:ln>
            <a:solidFill>
              <a:schemeClr val="tx1"/>
            </a:solidFill>
            <a:tailEnd type="arrow" w="med" len="lg"/>
          </a:ln>
        </c:spPr>
        <c:crossAx val="115898240"/>
        <c:crosses val="autoZero"/>
        <c:crossBetween val="midCat"/>
      </c:valAx>
      <c:spPr>
        <a:noFill/>
        <a:ln>
          <a:noFill/>
        </a:ln>
      </c:spPr>
    </c:plotArea>
    <c:plotVisOnly val="1"/>
    <c:dispBlanksAs val="gap"/>
    <c:showDLblsOverMax val="0"/>
  </c:chart>
  <c:spPr>
    <a:noFill/>
    <a:ln>
      <a:noFill/>
    </a:ln>
  </c:spPr>
  <c:txPr>
    <a:bodyPr/>
    <a:lstStyle/>
    <a:p>
      <a:pPr>
        <a:defRPr sz="2000">
          <a:latin typeface="Times New Roman" pitchFamily="18" charset="0"/>
          <a:cs typeface="Times New Roman" pitchFamily="18" charset="0"/>
        </a:defRPr>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49215028676971E-2"/>
          <c:y val="6.9872934433633779E-2"/>
          <c:w val="0.83932244580538529"/>
          <c:h val="0.84387867029478059"/>
        </c:manualLayout>
      </c:layout>
      <c:scatterChart>
        <c:scatterStyle val="smoothMarker"/>
        <c:varyColors val="0"/>
        <c:ser>
          <c:idx val="0"/>
          <c:order val="0"/>
          <c:tx>
            <c:v>Near-side without holding</c:v>
          </c:tx>
          <c:spPr>
            <a:ln w="31750">
              <a:solidFill>
                <a:srgbClr val="FF0000"/>
              </a:solidFill>
            </a:ln>
          </c:spPr>
          <c:marker>
            <c:symbol val="none"/>
          </c:marker>
          <c:xVal>
            <c:numRef>
              <c:f>'NS vs FS delay-d5_car&amp;bus'!$A$55:$A$75</c:f>
              <c:numCache>
                <c:formatCode>General</c:formatCode>
                <c:ptCount val="21"/>
                <c:pt idx="0">
                  <c:v>0</c:v>
                </c:pt>
                <c:pt idx="1">
                  <c:v>10.5</c:v>
                </c:pt>
                <c:pt idx="2">
                  <c:v>21</c:v>
                </c:pt>
                <c:pt idx="3">
                  <c:v>31.5</c:v>
                </c:pt>
                <c:pt idx="4">
                  <c:v>42</c:v>
                </c:pt>
                <c:pt idx="5">
                  <c:v>52.5</c:v>
                </c:pt>
                <c:pt idx="6">
                  <c:v>63</c:v>
                </c:pt>
                <c:pt idx="7">
                  <c:v>73.5</c:v>
                </c:pt>
                <c:pt idx="8">
                  <c:v>84</c:v>
                </c:pt>
                <c:pt idx="9">
                  <c:v>94.5</c:v>
                </c:pt>
                <c:pt idx="10">
                  <c:v>105</c:v>
                </c:pt>
                <c:pt idx="11">
                  <c:v>115.5</c:v>
                </c:pt>
                <c:pt idx="12">
                  <c:v>126</c:v>
                </c:pt>
                <c:pt idx="13">
                  <c:v>136.5</c:v>
                </c:pt>
                <c:pt idx="14">
                  <c:v>147</c:v>
                </c:pt>
                <c:pt idx="15">
                  <c:v>157.5</c:v>
                </c:pt>
                <c:pt idx="16">
                  <c:v>168</c:v>
                </c:pt>
                <c:pt idx="17">
                  <c:v>178.5</c:v>
                </c:pt>
                <c:pt idx="18">
                  <c:v>189</c:v>
                </c:pt>
                <c:pt idx="19">
                  <c:v>199.5</c:v>
                </c:pt>
                <c:pt idx="20">
                  <c:v>210</c:v>
                </c:pt>
              </c:numCache>
            </c:numRef>
          </c:xVal>
          <c:yVal>
            <c:numRef>
              <c:f>'NS vs FS delay-d5_car&amp;bus'!$B$55:$B$75</c:f>
              <c:numCache>
                <c:formatCode>General</c:formatCode>
                <c:ptCount val="21"/>
                <c:pt idx="0">
                  <c:v>2211.2326629678041</c:v>
                </c:pt>
                <c:pt idx="1">
                  <c:v>2025.7052847118</c:v>
                </c:pt>
                <c:pt idx="2">
                  <c:v>1855.230586291884</c:v>
                </c:pt>
                <c:pt idx="3">
                  <c:v>1699.668703598282</c:v>
                </c:pt>
                <c:pt idx="4">
                  <c:v>1558.7367321455299</c:v>
                </c:pt>
                <c:pt idx="5">
                  <c:v>1435.834585671628</c:v>
                </c:pt>
                <c:pt idx="6">
                  <c:v>1326.2635528272201</c:v>
                </c:pt>
                <c:pt idx="7">
                  <c:v>1240.320440680619</c:v>
                </c:pt>
                <c:pt idx="8">
                  <c:v>1174.1859823537</c:v>
                </c:pt>
                <c:pt idx="9">
                  <c:v>1125.028296236891</c:v>
                </c:pt>
                <c:pt idx="10">
                  <c:v>1088.5386247638021</c:v>
                </c:pt>
                <c:pt idx="11">
                  <c:v>1061.181554371796</c:v>
                </c:pt>
                <c:pt idx="12">
                  <c:v>1032.9044484430731</c:v>
                </c:pt>
                <c:pt idx="13">
                  <c:v>997.52045409650339</c:v>
                </c:pt>
                <c:pt idx="14">
                  <c:v>957.63192206733345</c:v>
                </c:pt>
                <c:pt idx="15">
                  <c:v>914.88933143028055</c:v>
                </c:pt>
                <c:pt idx="16">
                  <c:v>868.70339663297841</c:v>
                </c:pt>
                <c:pt idx="17">
                  <c:v>817.89962702315336</c:v>
                </c:pt>
                <c:pt idx="18">
                  <c:v>761.77631961616464</c:v>
                </c:pt>
                <c:pt idx="19">
                  <c:v>753.26945114281159</c:v>
                </c:pt>
                <c:pt idx="20">
                  <c:v>750</c:v>
                </c:pt>
              </c:numCache>
            </c:numRef>
          </c:yVal>
          <c:smooth val="1"/>
          <c:extLst>
            <c:ext xmlns:c16="http://schemas.microsoft.com/office/drawing/2014/chart" uri="{C3380CC4-5D6E-409C-BE32-E72D297353CC}">
              <c16:uniqueId val="{00000000-0AF1-490B-91D1-F6423285A753}"/>
            </c:ext>
          </c:extLst>
        </c:ser>
        <c:ser>
          <c:idx val="2"/>
          <c:order val="1"/>
          <c:tx>
            <c:v>Far-side</c:v>
          </c:tx>
          <c:spPr>
            <a:ln w="31750">
              <a:solidFill>
                <a:srgbClr val="017DE3"/>
              </a:solidFill>
              <a:prstDash val="solid"/>
            </a:ln>
          </c:spPr>
          <c:marker>
            <c:symbol val="none"/>
          </c:marker>
          <c:xVal>
            <c:numRef>
              <c:f>'NS vs FS delay-d5_car&amp;bus'!$A$55:$A$75</c:f>
              <c:numCache>
                <c:formatCode>General</c:formatCode>
                <c:ptCount val="21"/>
                <c:pt idx="0">
                  <c:v>0</c:v>
                </c:pt>
                <c:pt idx="1">
                  <c:v>10.5</c:v>
                </c:pt>
                <c:pt idx="2">
                  <c:v>21</c:v>
                </c:pt>
                <c:pt idx="3">
                  <c:v>31.5</c:v>
                </c:pt>
                <c:pt idx="4">
                  <c:v>42</c:v>
                </c:pt>
                <c:pt idx="5">
                  <c:v>52.5</c:v>
                </c:pt>
                <c:pt idx="6">
                  <c:v>63</c:v>
                </c:pt>
                <c:pt idx="7">
                  <c:v>73.5</c:v>
                </c:pt>
                <c:pt idx="8">
                  <c:v>84</c:v>
                </c:pt>
                <c:pt idx="9">
                  <c:v>94.5</c:v>
                </c:pt>
                <c:pt idx="10">
                  <c:v>105</c:v>
                </c:pt>
                <c:pt idx="11">
                  <c:v>115.5</c:v>
                </c:pt>
                <c:pt idx="12">
                  <c:v>126</c:v>
                </c:pt>
                <c:pt idx="13">
                  <c:v>136.5</c:v>
                </c:pt>
                <c:pt idx="14">
                  <c:v>147</c:v>
                </c:pt>
                <c:pt idx="15">
                  <c:v>157.5</c:v>
                </c:pt>
                <c:pt idx="16">
                  <c:v>168</c:v>
                </c:pt>
                <c:pt idx="17">
                  <c:v>178.5</c:v>
                </c:pt>
                <c:pt idx="18">
                  <c:v>189</c:v>
                </c:pt>
                <c:pt idx="19">
                  <c:v>199.5</c:v>
                </c:pt>
                <c:pt idx="20">
                  <c:v>210</c:v>
                </c:pt>
              </c:numCache>
            </c:numRef>
          </c:xVal>
          <c:yVal>
            <c:numRef>
              <c:f>'NS vs FS delay-d5_car&amp;bus'!$D$55:$D$75</c:f>
              <c:numCache>
                <c:formatCode>General</c:formatCode>
                <c:ptCount val="21"/>
                <c:pt idx="0">
                  <c:v>1722.5851629678059</c:v>
                </c:pt>
                <c:pt idx="1">
                  <c:v>1628.9822314712669</c:v>
                </c:pt>
                <c:pt idx="2">
                  <c:v>1544.569341010987</c:v>
                </c:pt>
                <c:pt idx="3">
                  <c:v>1469.335665423198</c:v>
                </c:pt>
                <c:pt idx="4">
                  <c:v>1402.6672944638381</c:v>
                </c:pt>
                <c:pt idx="5">
                  <c:v>1344.560636977704</c:v>
                </c:pt>
                <c:pt idx="6">
                  <c:v>1294.8119407777531</c:v>
                </c:pt>
                <c:pt idx="7">
                  <c:v>1255.709457310543</c:v>
                </c:pt>
                <c:pt idx="8">
                  <c:v>1221.03383539333</c:v>
                </c:pt>
                <c:pt idx="9">
                  <c:v>1190.575708205002</c:v>
                </c:pt>
                <c:pt idx="10">
                  <c:v>1164.121030524919</c:v>
                </c:pt>
                <c:pt idx="11">
                  <c:v>1141.454173275288</c:v>
                </c:pt>
                <c:pt idx="12">
                  <c:v>1122.3596054076129</c:v>
                </c:pt>
                <c:pt idx="13">
                  <c:v>1106.6341736184891</c:v>
                </c:pt>
                <c:pt idx="14">
                  <c:v>1094.087532215837</c:v>
                </c:pt>
                <c:pt idx="15">
                  <c:v>1084.4848423499709</c:v>
                </c:pt>
                <c:pt idx="16">
                  <c:v>1077.573279011975</c:v>
                </c:pt>
                <c:pt idx="17">
                  <c:v>1073.1232478272871</c:v>
                </c:pt>
                <c:pt idx="18">
                  <c:v>1070.9306862611959</c:v>
                </c:pt>
                <c:pt idx="19">
                  <c:v>1070.9306862611959</c:v>
                </c:pt>
                <c:pt idx="20">
                  <c:v>1070.9306862611959</c:v>
                </c:pt>
              </c:numCache>
            </c:numRef>
          </c:yVal>
          <c:smooth val="1"/>
          <c:extLst>
            <c:ext xmlns:c16="http://schemas.microsoft.com/office/drawing/2014/chart" uri="{C3380CC4-5D6E-409C-BE32-E72D297353CC}">
              <c16:uniqueId val="{00000001-0AF1-490B-91D1-F6423285A753}"/>
            </c:ext>
          </c:extLst>
        </c:ser>
        <c:dLbls>
          <c:showLegendKey val="0"/>
          <c:showVal val="0"/>
          <c:showCatName val="0"/>
          <c:showSerName val="0"/>
          <c:showPercent val="0"/>
          <c:showBubbleSize val="0"/>
        </c:dLbls>
        <c:axId val="104374272"/>
        <c:axId val="104375808"/>
      </c:scatterChart>
      <c:valAx>
        <c:axId val="104374272"/>
        <c:scaling>
          <c:orientation val="minMax"/>
          <c:max val="220"/>
          <c:min val="0"/>
        </c:scaling>
        <c:delete val="0"/>
        <c:axPos val="b"/>
        <c:numFmt formatCode="General" sourceLinked="1"/>
        <c:majorTickMark val="out"/>
        <c:minorTickMark val="none"/>
        <c:tickLblPos val="nextTo"/>
        <c:spPr>
          <a:ln>
            <a:solidFill>
              <a:sysClr val="windowText" lastClr="000000"/>
            </a:solidFill>
            <a:tailEnd type="arrow" w="med" len="lg"/>
          </a:ln>
        </c:spPr>
        <c:crossAx val="104375808"/>
        <c:crosses val="autoZero"/>
        <c:crossBetween val="midCat"/>
      </c:valAx>
      <c:valAx>
        <c:axId val="104375808"/>
        <c:scaling>
          <c:orientation val="minMax"/>
          <c:max val="2300"/>
          <c:min val="600"/>
        </c:scaling>
        <c:delete val="0"/>
        <c:axPos val="l"/>
        <c:majorGridlines>
          <c:spPr>
            <a:ln>
              <a:solidFill>
                <a:srgbClr val="4F81BD">
                  <a:alpha val="0"/>
                </a:srgbClr>
              </a:solidFill>
            </a:ln>
          </c:spPr>
        </c:majorGridlines>
        <c:numFmt formatCode="General" sourceLinked="1"/>
        <c:majorTickMark val="out"/>
        <c:minorTickMark val="none"/>
        <c:tickLblPos val="nextTo"/>
        <c:spPr>
          <a:ln>
            <a:solidFill>
              <a:schemeClr val="tx1"/>
            </a:solidFill>
            <a:tailEnd type="arrow" w="med" len="lg"/>
          </a:ln>
        </c:spPr>
        <c:crossAx val="104374272"/>
        <c:crosses val="autoZero"/>
        <c:crossBetween val="midCat"/>
      </c:valAx>
      <c:spPr>
        <a:noFill/>
        <a:ln>
          <a:noFill/>
        </a:ln>
      </c:spPr>
    </c:plotArea>
    <c:legend>
      <c:legendPos val="t"/>
      <c:layout>
        <c:manualLayout>
          <c:xMode val="edge"/>
          <c:yMode val="edge"/>
          <c:x val="0.42318942890759342"/>
          <c:y val="0.21931385430198494"/>
          <c:w val="0.41114112891061033"/>
          <c:h val="0.28848390661693601"/>
        </c:manualLayout>
      </c:layout>
      <c:overlay val="0"/>
    </c:legend>
    <c:plotVisOnly val="1"/>
    <c:dispBlanksAs val="gap"/>
    <c:showDLblsOverMax val="0"/>
  </c:chart>
  <c:spPr>
    <a:noFill/>
    <a:ln>
      <a:noFill/>
    </a:ln>
  </c:spPr>
  <c:txPr>
    <a:bodyPr/>
    <a:lstStyle/>
    <a:p>
      <a:pPr>
        <a:defRPr sz="2000">
          <a:latin typeface="Times New Roman" panose="02020603050405020304" pitchFamily="18" charset="0"/>
          <a:cs typeface="Times New Roman" panose="02020603050405020304" pitchFamily="18" charset="0"/>
        </a:defRPr>
      </a:pPr>
      <a:endParaRPr lang="en-US"/>
    </a:p>
  </c:txPr>
  <c:externalData r:id="rId1">
    <c:autoUpdate val="0"/>
  </c:externalData>
  <c:userShapes r:id="rId2"/>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335405442740712E-2"/>
          <c:y val="2.7930664916885391E-2"/>
          <c:w val="0.87914588801399962"/>
          <c:h val="0.88569444444444534"/>
        </c:manualLayout>
      </c:layout>
      <c:scatterChart>
        <c:scatterStyle val="smoothMarker"/>
        <c:varyColors val="0"/>
        <c:ser>
          <c:idx val="0"/>
          <c:order val="0"/>
          <c:tx>
            <c:v>Near-side without holding</c:v>
          </c:tx>
          <c:spPr>
            <a:ln w="38100">
              <a:solidFill>
                <a:srgbClr val="7030A0"/>
              </a:solidFill>
            </a:ln>
          </c:spPr>
          <c:marker>
            <c:symbol val="none"/>
          </c:marker>
          <c:xVal>
            <c:numRef>
              <c:f>'NS vs FS delay-d1 (2)'!$A$38:$A$58</c:f>
              <c:numCache>
                <c:formatCode>General</c:formatCode>
                <c:ptCount val="21"/>
                <c:pt idx="0">
                  <c:v>0</c:v>
                </c:pt>
                <c:pt idx="1">
                  <c:v>10.5</c:v>
                </c:pt>
                <c:pt idx="2">
                  <c:v>21</c:v>
                </c:pt>
                <c:pt idx="3">
                  <c:v>31.5</c:v>
                </c:pt>
                <c:pt idx="4">
                  <c:v>42</c:v>
                </c:pt>
                <c:pt idx="5">
                  <c:v>52.5</c:v>
                </c:pt>
                <c:pt idx="6">
                  <c:v>63</c:v>
                </c:pt>
                <c:pt idx="7">
                  <c:v>73.5</c:v>
                </c:pt>
                <c:pt idx="8">
                  <c:v>84</c:v>
                </c:pt>
                <c:pt idx="9">
                  <c:v>94.5</c:v>
                </c:pt>
                <c:pt idx="10">
                  <c:v>105</c:v>
                </c:pt>
                <c:pt idx="11">
                  <c:v>115.5</c:v>
                </c:pt>
                <c:pt idx="12">
                  <c:v>126</c:v>
                </c:pt>
                <c:pt idx="13">
                  <c:v>136.5</c:v>
                </c:pt>
                <c:pt idx="14">
                  <c:v>147</c:v>
                </c:pt>
                <c:pt idx="15">
                  <c:v>157.5</c:v>
                </c:pt>
                <c:pt idx="16">
                  <c:v>168</c:v>
                </c:pt>
                <c:pt idx="17">
                  <c:v>178.5</c:v>
                </c:pt>
                <c:pt idx="18">
                  <c:v>189</c:v>
                </c:pt>
                <c:pt idx="19">
                  <c:v>199.5</c:v>
                </c:pt>
                <c:pt idx="20">
                  <c:v>210</c:v>
                </c:pt>
              </c:numCache>
            </c:numRef>
          </c:xVal>
          <c:yVal>
            <c:numRef>
              <c:f>'NS vs FS delay-d1 (2)'!$B$38:$B$58</c:f>
              <c:numCache>
                <c:formatCode>General</c:formatCode>
                <c:ptCount val="21"/>
                <c:pt idx="0">
                  <c:v>631.5151086452039</c:v>
                </c:pt>
                <c:pt idx="1">
                  <c:v>558.84352314119792</c:v>
                </c:pt>
                <c:pt idx="2">
                  <c:v>494.28705752792303</c:v>
                </c:pt>
                <c:pt idx="3">
                  <c:v>437.77913573218791</c:v>
                </c:pt>
                <c:pt idx="4">
                  <c:v>389.26448809701998</c:v>
                </c:pt>
                <c:pt idx="5">
                  <c:v>349.27639044775191</c:v>
                </c:pt>
                <c:pt idx="6">
                  <c:v>316.44236855147994</c:v>
                </c:pt>
                <c:pt idx="7">
                  <c:v>289.38696045374598</c:v>
                </c:pt>
                <c:pt idx="8">
                  <c:v>265.48398823579896</c:v>
                </c:pt>
                <c:pt idx="9">
                  <c:v>243.35219749126304</c:v>
                </c:pt>
                <c:pt idx="10">
                  <c:v>221.69241650920102</c:v>
                </c:pt>
                <c:pt idx="11">
                  <c:v>199.29436958119697</c:v>
                </c:pt>
                <c:pt idx="12">
                  <c:v>175.48296562871499</c:v>
                </c:pt>
                <c:pt idx="13">
                  <c:v>150.26696939766899</c:v>
                </c:pt>
                <c:pt idx="14">
                  <c:v>123.80794804488899</c:v>
                </c:pt>
                <c:pt idx="15">
                  <c:v>96.219554286853693</c:v>
                </c:pt>
                <c:pt idx="16">
                  <c:v>67.615597755317907</c:v>
                </c:pt>
                <c:pt idx="17">
                  <c:v>38.066418015435602</c:v>
                </c:pt>
                <c:pt idx="18">
                  <c:v>7.7975464107752295</c:v>
                </c:pt>
                <c:pt idx="19">
                  <c:v>2.0996340952075401</c:v>
                </c:pt>
                <c:pt idx="20" formatCode="0.00E+00">
                  <c:v>0</c:v>
                </c:pt>
              </c:numCache>
            </c:numRef>
          </c:yVal>
          <c:smooth val="1"/>
          <c:extLst>
            <c:ext xmlns:c16="http://schemas.microsoft.com/office/drawing/2014/chart" uri="{C3380CC4-5D6E-409C-BE32-E72D297353CC}">
              <c16:uniqueId val="{00000000-14C6-448C-BB02-CA99B29DCD56}"/>
            </c:ext>
          </c:extLst>
        </c:ser>
        <c:ser>
          <c:idx val="1"/>
          <c:order val="1"/>
          <c:tx>
            <c:v>Near-side with holding</c:v>
          </c:tx>
          <c:spPr>
            <a:ln w="38100">
              <a:solidFill>
                <a:srgbClr val="00B050"/>
              </a:solidFill>
              <a:prstDash val="solid"/>
            </a:ln>
          </c:spPr>
          <c:marker>
            <c:symbol val="none"/>
          </c:marker>
          <c:xVal>
            <c:numRef>
              <c:f>'NS vs FS delay-d1 (2)'!$A$38:$A$58</c:f>
              <c:numCache>
                <c:formatCode>General</c:formatCode>
                <c:ptCount val="21"/>
                <c:pt idx="0">
                  <c:v>0</c:v>
                </c:pt>
                <c:pt idx="1">
                  <c:v>10.5</c:v>
                </c:pt>
                <c:pt idx="2">
                  <c:v>21</c:v>
                </c:pt>
                <c:pt idx="3">
                  <c:v>31.5</c:v>
                </c:pt>
                <c:pt idx="4">
                  <c:v>42</c:v>
                </c:pt>
                <c:pt idx="5">
                  <c:v>52.5</c:v>
                </c:pt>
                <c:pt idx="6">
                  <c:v>63</c:v>
                </c:pt>
                <c:pt idx="7">
                  <c:v>73.5</c:v>
                </c:pt>
                <c:pt idx="8">
                  <c:v>84</c:v>
                </c:pt>
                <c:pt idx="9">
                  <c:v>94.5</c:v>
                </c:pt>
                <c:pt idx="10">
                  <c:v>105</c:v>
                </c:pt>
                <c:pt idx="11">
                  <c:v>115.5</c:v>
                </c:pt>
                <c:pt idx="12">
                  <c:v>126</c:v>
                </c:pt>
                <c:pt idx="13">
                  <c:v>136.5</c:v>
                </c:pt>
                <c:pt idx="14">
                  <c:v>147</c:v>
                </c:pt>
                <c:pt idx="15">
                  <c:v>157.5</c:v>
                </c:pt>
                <c:pt idx="16">
                  <c:v>168</c:v>
                </c:pt>
                <c:pt idx="17">
                  <c:v>178.5</c:v>
                </c:pt>
                <c:pt idx="18">
                  <c:v>189</c:v>
                </c:pt>
                <c:pt idx="19">
                  <c:v>199.5</c:v>
                </c:pt>
                <c:pt idx="20">
                  <c:v>210</c:v>
                </c:pt>
              </c:numCache>
            </c:numRef>
          </c:xVal>
          <c:yVal>
            <c:numRef>
              <c:f>'NS vs FS delay-d1 (2)'!$C$38:$C$58</c:f>
              <c:numCache>
                <c:formatCode>General</c:formatCode>
                <c:ptCount val="21"/>
                <c:pt idx="0">
                  <c:v>261.09955109124496</c:v>
                </c:pt>
                <c:pt idx="1">
                  <c:v>209.10651315198197</c:v>
                </c:pt>
                <c:pt idx="2">
                  <c:v>162.88332498125601</c:v>
                </c:pt>
                <c:pt idx="3">
                  <c:v>122.366474681574</c:v>
                </c:pt>
                <c:pt idx="4">
                  <c:v>120.88634725347397</c:v>
                </c:pt>
                <c:pt idx="5">
                  <c:v>139.88192268243907</c:v>
                </c:pt>
                <c:pt idx="6">
                  <c:v>173.67920595501499</c:v>
                </c:pt>
                <c:pt idx="7">
                  <c:v>200.53181407242403</c:v>
                </c:pt>
                <c:pt idx="8">
                  <c:v>218.41865185579903</c:v>
                </c:pt>
                <c:pt idx="9">
                  <c:v>243.35219749126304</c:v>
                </c:pt>
                <c:pt idx="10">
                  <c:v>221.69241650920102</c:v>
                </c:pt>
                <c:pt idx="11">
                  <c:v>199.29436958119697</c:v>
                </c:pt>
                <c:pt idx="12">
                  <c:v>175.48296562871499</c:v>
                </c:pt>
                <c:pt idx="13">
                  <c:v>150.26696939766899</c:v>
                </c:pt>
                <c:pt idx="14">
                  <c:v>123.80794804488899</c:v>
                </c:pt>
                <c:pt idx="15">
                  <c:v>96.219554286853693</c:v>
                </c:pt>
                <c:pt idx="16">
                  <c:v>67.615597755317907</c:v>
                </c:pt>
                <c:pt idx="17">
                  <c:v>38.066418015435602</c:v>
                </c:pt>
                <c:pt idx="18">
                  <c:v>7.7975464107752295</c:v>
                </c:pt>
                <c:pt idx="19">
                  <c:v>2.0996340952075401</c:v>
                </c:pt>
                <c:pt idx="20" formatCode="0.00E+00">
                  <c:v>0</c:v>
                </c:pt>
              </c:numCache>
            </c:numRef>
          </c:yVal>
          <c:smooth val="1"/>
          <c:extLst>
            <c:ext xmlns:c16="http://schemas.microsoft.com/office/drawing/2014/chart" uri="{C3380CC4-5D6E-409C-BE32-E72D297353CC}">
              <c16:uniqueId val="{00000001-14C6-448C-BB02-CA99B29DCD56}"/>
            </c:ext>
          </c:extLst>
        </c:ser>
        <c:ser>
          <c:idx val="2"/>
          <c:order val="2"/>
          <c:tx>
            <c:v>Far-side</c:v>
          </c:tx>
          <c:spPr>
            <a:ln w="38100">
              <a:solidFill>
                <a:srgbClr val="FF9900"/>
              </a:solidFill>
              <a:prstDash val="solid"/>
            </a:ln>
          </c:spPr>
          <c:marker>
            <c:symbol val="none"/>
          </c:marker>
          <c:xVal>
            <c:numRef>
              <c:f>'NS vs FS delay-d1 (2)'!$A$38:$A$58</c:f>
              <c:numCache>
                <c:formatCode>General</c:formatCode>
                <c:ptCount val="21"/>
                <c:pt idx="0">
                  <c:v>0</c:v>
                </c:pt>
                <c:pt idx="1">
                  <c:v>10.5</c:v>
                </c:pt>
                <c:pt idx="2">
                  <c:v>21</c:v>
                </c:pt>
                <c:pt idx="3">
                  <c:v>31.5</c:v>
                </c:pt>
                <c:pt idx="4">
                  <c:v>42</c:v>
                </c:pt>
                <c:pt idx="5">
                  <c:v>52.5</c:v>
                </c:pt>
                <c:pt idx="6">
                  <c:v>63</c:v>
                </c:pt>
                <c:pt idx="7">
                  <c:v>73.5</c:v>
                </c:pt>
                <c:pt idx="8">
                  <c:v>84</c:v>
                </c:pt>
                <c:pt idx="9">
                  <c:v>94.5</c:v>
                </c:pt>
                <c:pt idx="10">
                  <c:v>105</c:v>
                </c:pt>
                <c:pt idx="11">
                  <c:v>115.5</c:v>
                </c:pt>
                <c:pt idx="12">
                  <c:v>126</c:v>
                </c:pt>
                <c:pt idx="13">
                  <c:v>136.5</c:v>
                </c:pt>
                <c:pt idx="14">
                  <c:v>147</c:v>
                </c:pt>
                <c:pt idx="15">
                  <c:v>157.5</c:v>
                </c:pt>
                <c:pt idx="16">
                  <c:v>168</c:v>
                </c:pt>
                <c:pt idx="17">
                  <c:v>178.5</c:v>
                </c:pt>
                <c:pt idx="18">
                  <c:v>189</c:v>
                </c:pt>
                <c:pt idx="19">
                  <c:v>199.5</c:v>
                </c:pt>
                <c:pt idx="20">
                  <c:v>210</c:v>
                </c:pt>
              </c:numCache>
            </c:numRef>
          </c:xVal>
          <c:yVal>
            <c:numRef>
              <c:f>'NS vs FS delay-d1 (2)'!$D$38:$D$58</c:f>
              <c:numCache>
                <c:formatCode>General</c:formatCode>
                <c:ptCount val="21"/>
                <c:pt idx="0">
                  <c:v>631.3901086452039</c:v>
                </c:pt>
                <c:pt idx="1">
                  <c:v>573.98815431417802</c:v>
                </c:pt>
                <c:pt idx="2">
                  <c:v>520.7128940073261</c:v>
                </c:pt>
                <c:pt idx="3">
                  <c:v>473.55711028212892</c:v>
                </c:pt>
                <c:pt idx="4">
                  <c:v>432.11152964255899</c:v>
                </c:pt>
                <c:pt idx="5">
                  <c:v>396.37375798513597</c:v>
                </c:pt>
                <c:pt idx="6">
                  <c:v>363.20796051850198</c:v>
                </c:pt>
                <c:pt idx="7">
                  <c:v>337.13963820702895</c:v>
                </c:pt>
                <c:pt idx="8">
                  <c:v>314.02255692888787</c:v>
                </c:pt>
                <c:pt idx="9">
                  <c:v>293.71713880333499</c:v>
                </c:pt>
                <c:pt idx="10">
                  <c:v>276.080687016615</c:v>
                </c:pt>
                <c:pt idx="11">
                  <c:v>260.96944885019195</c:v>
                </c:pt>
                <c:pt idx="12">
                  <c:v>248.23973693840799</c:v>
                </c:pt>
                <c:pt idx="13">
                  <c:v>237.75611574566099</c:v>
                </c:pt>
                <c:pt idx="14">
                  <c:v>229.39168814389299</c:v>
                </c:pt>
                <c:pt idx="15">
                  <c:v>222.98989489998198</c:v>
                </c:pt>
                <c:pt idx="16">
                  <c:v>218.38218600798507</c:v>
                </c:pt>
                <c:pt idx="17">
                  <c:v>215.41549855152601</c:v>
                </c:pt>
                <c:pt idx="18">
                  <c:v>213.95379084079701</c:v>
                </c:pt>
                <c:pt idx="19">
                  <c:v>213.95379084079701</c:v>
                </c:pt>
                <c:pt idx="20">
                  <c:v>213.95379084079701</c:v>
                </c:pt>
              </c:numCache>
            </c:numRef>
          </c:yVal>
          <c:smooth val="1"/>
          <c:extLst>
            <c:ext xmlns:c16="http://schemas.microsoft.com/office/drawing/2014/chart" uri="{C3380CC4-5D6E-409C-BE32-E72D297353CC}">
              <c16:uniqueId val="{00000002-14C6-448C-BB02-CA99B29DCD56}"/>
            </c:ext>
          </c:extLst>
        </c:ser>
        <c:dLbls>
          <c:showLegendKey val="0"/>
          <c:showVal val="0"/>
          <c:showCatName val="0"/>
          <c:showSerName val="0"/>
          <c:showPercent val="0"/>
          <c:showBubbleSize val="0"/>
        </c:dLbls>
        <c:axId val="104406400"/>
        <c:axId val="104408192"/>
      </c:scatterChart>
      <c:valAx>
        <c:axId val="104406400"/>
        <c:scaling>
          <c:orientation val="minMax"/>
          <c:max val="220"/>
          <c:min val="0"/>
        </c:scaling>
        <c:delete val="0"/>
        <c:axPos val="b"/>
        <c:numFmt formatCode="General" sourceLinked="1"/>
        <c:majorTickMark val="out"/>
        <c:minorTickMark val="none"/>
        <c:tickLblPos val="nextTo"/>
        <c:spPr>
          <a:ln w="19050">
            <a:solidFill>
              <a:sysClr val="windowText" lastClr="000000"/>
            </a:solidFill>
            <a:tailEnd type="arrow" w="med" len="lg"/>
          </a:ln>
        </c:spPr>
        <c:txPr>
          <a:bodyPr/>
          <a:lstStyle/>
          <a:p>
            <a:pPr>
              <a:defRPr sz="1800"/>
            </a:pPr>
            <a:endParaRPr lang="en-US"/>
          </a:p>
        </c:txPr>
        <c:crossAx val="104408192"/>
        <c:crosses val="autoZero"/>
        <c:crossBetween val="midCat"/>
      </c:valAx>
      <c:valAx>
        <c:axId val="104408192"/>
        <c:scaling>
          <c:orientation val="minMax"/>
          <c:max val="690"/>
          <c:min val="0"/>
        </c:scaling>
        <c:delete val="0"/>
        <c:axPos val="l"/>
        <c:majorGridlines>
          <c:spPr>
            <a:ln>
              <a:solidFill>
                <a:srgbClr val="4F81BD">
                  <a:alpha val="0"/>
                </a:srgbClr>
              </a:solidFill>
            </a:ln>
          </c:spPr>
        </c:majorGridlines>
        <c:numFmt formatCode="General" sourceLinked="1"/>
        <c:majorTickMark val="out"/>
        <c:minorTickMark val="none"/>
        <c:tickLblPos val="nextTo"/>
        <c:spPr>
          <a:ln w="19050">
            <a:solidFill>
              <a:schemeClr val="tx1"/>
            </a:solidFill>
            <a:tailEnd type="arrow" w="med" len="lg"/>
          </a:ln>
        </c:spPr>
        <c:txPr>
          <a:bodyPr/>
          <a:lstStyle/>
          <a:p>
            <a:pPr>
              <a:defRPr sz="1800"/>
            </a:pPr>
            <a:endParaRPr lang="en-US"/>
          </a:p>
        </c:txPr>
        <c:crossAx val="104406400"/>
        <c:crosses val="autoZero"/>
        <c:crossBetween val="midCat"/>
      </c:valAx>
      <c:spPr>
        <a:noFill/>
        <a:ln>
          <a:noFill/>
        </a:ln>
      </c:spPr>
    </c:plotArea>
    <c:plotVisOnly val="1"/>
    <c:dispBlanksAs val="gap"/>
    <c:showDLblsOverMax val="0"/>
  </c:chart>
  <c:spPr>
    <a:noFill/>
    <a:ln>
      <a:noFill/>
    </a:ln>
  </c:spPr>
  <c:txPr>
    <a:bodyPr/>
    <a:lstStyle/>
    <a:p>
      <a:pPr>
        <a:defRPr>
          <a:latin typeface="+mn-lt"/>
          <a:cs typeface="Times New Roman" pitchFamily="18" charset="0"/>
        </a:defRPr>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55186666553117"/>
          <c:y val="5.2222741225143469E-2"/>
          <c:w val="0.839814519505935"/>
          <c:h val="0.84742403852849391"/>
        </c:manualLayout>
      </c:layout>
      <c:scatterChart>
        <c:scatterStyle val="smoothMarker"/>
        <c:varyColors val="0"/>
        <c:ser>
          <c:idx val="0"/>
          <c:order val="0"/>
          <c:tx>
            <c:v>Near-side without holding</c:v>
          </c:tx>
          <c:spPr>
            <a:ln w="31750">
              <a:solidFill>
                <a:srgbClr val="FF0000"/>
              </a:solidFill>
            </a:ln>
          </c:spPr>
          <c:marker>
            <c:symbol val="none"/>
          </c:marker>
          <c:xVal>
            <c:numRef>
              <c:f>'NS vs FS delay-d5_car&amp;bus'!$A$55:$A$75</c:f>
              <c:numCache>
                <c:formatCode>General</c:formatCode>
                <c:ptCount val="21"/>
                <c:pt idx="0">
                  <c:v>0</c:v>
                </c:pt>
                <c:pt idx="1">
                  <c:v>10.5</c:v>
                </c:pt>
                <c:pt idx="2">
                  <c:v>21</c:v>
                </c:pt>
                <c:pt idx="3">
                  <c:v>31.5</c:v>
                </c:pt>
                <c:pt idx="4">
                  <c:v>42</c:v>
                </c:pt>
                <c:pt idx="5">
                  <c:v>52.5</c:v>
                </c:pt>
                <c:pt idx="6">
                  <c:v>63</c:v>
                </c:pt>
                <c:pt idx="7">
                  <c:v>73.5</c:v>
                </c:pt>
                <c:pt idx="8">
                  <c:v>84</c:v>
                </c:pt>
                <c:pt idx="9">
                  <c:v>94.5</c:v>
                </c:pt>
                <c:pt idx="10">
                  <c:v>105</c:v>
                </c:pt>
                <c:pt idx="11">
                  <c:v>115.5</c:v>
                </c:pt>
                <c:pt idx="12">
                  <c:v>126</c:v>
                </c:pt>
                <c:pt idx="13">
                  <c:v>136.5</c:v>
                </c:pt>
                <c:pt idx="14">
                  <c:v>147</c:v>
                </c:pt>
                <c:pt idx="15">
                  <c:v>157.5</c:v>
                </c:pt>
                <c:pt idx="16">
                  <c:v>168</c:v>
                </c:pt>
                <c:pt idx="17">
                  <c:v>178.5</c:v>
                </c:pt>
                <c:pt idx="18">
                  <c:v>189</c:v>
                </c:pt>
                <c:pt idx="19">
                  <c:v>199.5</c:v>
                </c:pt>
                <c:pt idx="20">
                  <c:v>210</c:v>
                </c:pt>
              </c:numCache>
            </c:numRef>
          </c:xVal>
          <c:yVal>
            <c:numRef>
              <c:f>'NS vs FS delay-d5_car&amp;bus'!$B$55:$B$75</c:f>
              <c:numCache>
                <c:formatCode>General</c:formatCode>
                <c:ptCount val="21"/>
                <c:pt idx="0">
                  <c:v>2211.2326629678059</c:v>
                </c:pt>
                <c:pt idx="1">
                  <c:v>2025.705284711797</c:v>
                </c:pt>
                <c:pt idx="2">
                  <c:v>1855.2305862918845</c:v>
                </c:pt>
                <c:pt idx="3">
                  <c:v>1699.668703598282</c:v>
                </c:pt>
                <c:pt idx="4">
                  <c:v>1558.7367321455299</c:v>
                </c:pt>
                <c:pt idx="5">
                  <c:v>1435.834585671628</c:v>
                </c:pt>
                <c:pt idx="6">
                  <c:v>1326.2635528272199</c:v>
                </c:pt>
                <c:pt idx="7">
                  <c:v>1240.320440680619</c:v>
                </c:pt>
                <c:pt idx="8">
                  <c:v>1174.1859823536986</c:v>
                </c:pt>
                <c:pt idx="9">
                  <c:v>1125.0282962368944</c:v>
                </c:pt>
                <c:pt idx="10">
                  <c:v>1088.5386247638016</c:v>
                </c:pt>
                <c:pt idx="11">
                  <c:v>1061.1815543717955</c:v>
                </c:pt>
                <c:pt idx="12">
                  <c:v>1032.9044484430726</c:v>
                </c:pt>
                <c:pt idx="13">
                  <c:v>997.5204540965035</c:v>
                </c:pt>
                <c:pt idx="14">
                  <c:v>957.63192206733345</c:v>
                </c:pt>
                <c:pt idx="15">
                  <c:v>914.88933143028044</c:v>
                </c:pt>
                <c:pt idx="16">
                  <c:v>868.70339663297682</c:v>
                </c:pt>
                <c:pt idx="17">
                  <c:v>817.89962702315336</c:v>
                </c:pt>
                <c:pt idx="18">
                  <c:v>761.77631961616282</c:v>
                </c:pt>
                <c:pt idx="19">
                  <c:v>753.26945114281136</c:v>
                </c:pt>
                <c:pt idx="20">
                  <c:v>750</c:v>
                </c:pt>
              </c:numCache>
            </c:numRef>
          </c:yVal>
          <c:smooth val="1"/>
          <c:extLst>
            <c:ext xmlns:c16="http://schemas.microsoft.com/office/drawing/2014/chart" uri="{C3380CC4-5D6E-409C-BE32-E72D297353CC}">
              <c16:uniqueId val="{00000000-94EB-450D-801B-E79AFA534254}"/>
            </c:ext>
          </c:extLst>
        </c:ser>
        <c:ser>
          <c:idx val="1"/>
          <c:order val="1"/>
          <c:tx>
            <c:v>Near-side with holding</c:v>
          </c:tx>
          <c:spPr>
            <a:ln>
              <a:solidFill>
                <a:srgbClr val="FF0000"/>
              </a:solidFill>
              <a:prstDash val="dash"/>
            </a:ln>
          </c:spPr>
          <c:marker>
            <c:symbol val="none"/>
          </c:marker>
          <c:xVal>
            <c:numRef>
              <c:f>'NS vs FS delay-d5_car&amp;bus'!$A$55:$A$75</c:f>
              <c:numCache>
                <c:formatCode>General</c:formatCode>
                <c:ptCount val="21"/>
                <c:pt idx="0">
                  <c:v>0</c:v>
                </c:pt>
                <c:pt idx="1">
                  <c:v>10.5</c:v>
                </c:pt>
                <c:pt idx="2">
                  <c:v>21</c:v>
                </c:pt>
                <c:pt idx="3">
                  <c:v>31.5</c:v>
                </c:pt>
                <c:pt idx="4">
                  <c:v>42</c:v>
                </c:pt>
                <c:pt idx="5">
                  <c:v>52.5</c:v>
                </c:pt>
                <c:pt idx="6">
                  <c:v>63</c:v>
                </c:pt>
                <c:pt idx="7">
                  <c:v>73.5</c:v>
                </c:pt>
                <c:pt idx="8">
                  <c:v>84</c:v>
                </c:pt>
                <c:pt idx="9">
                  <c:v>94.5</c:v>
                </c:pt>
                <c:pt idx="10">
                  <c:v>105</c:v>
                </c:pt>
                <c:pt idx="11">
                  <c:v>115.5</c:v>
                </c:pt>
                <c:pt idx="12">
                  <c:v>126</c:v>
                </c:pt>
                <c:pt idx="13">
                  <c:v>136.5</c:v>
                </c:pt>
                <c:pt idx="14">
                  <c:v>147</c:v>
                </c:pt>
                <c:pt idx="15">
                  <c:v>157.5</c:v>
                </c:pt>
                <c:pt idx="16">
                  <c:v>168</c:v>
                </c:pt>
                <c:pt idx="17">
                  <c:v>178.5</c:v>
                </c:pt>
                <c:pt idx="18">
                  <c:v>189</c:v>
                </c:pt>
                <c:pt idx="19">
                  <c:v>199.5</c:v>
                </c:pt>
                <c:pt idx="20">
                  <c:v>210</c:v>
                </c:pt>
              </c:numCache>
            </c:numRef>
          </c:xVal>
          <c:yVal>
            <c:numRef>
              <c:f>'NS vs FS delay-d5_car&amp;bus'!$C$55:$C$75</c:f>
              <c:numCache>
                <c:formatCode>General</c:formatCode>
                <c:ptCount val="21"/>
                <c:pt idx="0">
                  <c:v>1655.6093266368675</c:v>
                </c:pt>
                <c:pt idx="1">
                  <c:v>1501.0997697279731</c:v>
                </c:pt>
                <c:pt idx="2">
                  <c:v>1358.124987471884</c:v>
                </c:pt>
                <c:pt idx="3">
                  <c:v>1226.5497120223611</c:v>
                </c:pt>
                <c:pt idx="4">
                  <c:v>1156.1695208802109</c:v>
                </c:pt>
                <c:pt idx="5">
                  <c:v>1121.7428840236585</c:v>
                </c:pt>
                <c:pt idx="6">
                  <c:v>1112.1188089325224</c:v>
                </c:pt>
                <c:pt idx="7">
                  <c:v>1107.0377211086361</c:v>
                </c:pt>
                <c:pt idx="8">
                  <c:v>1103.5879777836985</c:v>
                </c:pt>
                <c:pt idx="9">
                  <c:v>1125.0282962368944</c:v>
                </c:pt>
                <c:pt idx="10">
                  <c:v>1088.5386247638016</c:v>
                </c:pt>
                <c:pt idx="11">
                  <c:v>1061.1815543717955</c:v>
                </c:pt>
                <c:pt idx="12">
                  <c:v>1032.9044484430726</c:v>
                </c:pt>
                <c:pt idx="13">
                  <c:v>997.5204540965035</c:v>
                </c:pt>
                <c:pt idx="14">
                  <c:v>957.63192206733345</c:v>
                </c:pt>
                <c:pt idx="15">
                  <c:v>914.88933143028044</c:v>
                </c:pt>
                <c:pt idx="16">
                  <c:v>868.70339663297682</c:v>
                </c:pt>
                <c:pt idx="17">
                  <c:v>817.89962702315336</c:v>
                </c:pt>
                <c:pt idx="18">
                  <c:v>761.77631961616282</c:v>
                </c:pt>
                <c:pt idx="19">
                  <c:v>753.26945114281136</c:v>
                </c:pt>
                <c:pt idx="20">
                  <c:v>750</c:v>
                </c:pt>
              </c:numCache>
            </c:numRef>
          </c:yVal>
          <c:smooth val="1"/>
          <c:extLst>
            <c:ext xmlns:c16="http://schemas.microsoft.com/office/drawing/2014/chart" uri="{C3380CC4-5D6E-409C-BE32-E72D297353CC}">
              <c16:uniqueId val="{00000001-94EB-450D-801B-E79AFA534254}"/>
            </c:ext>
          </c:extLst>
        </c:ser>
        <c:ser>
          <c:idx val="2"/>
          <c:order val="2"/>
          <c:tx>
            <c:v>Far-side</c:v>
          </c:tx>
          <c:spPr>
            <a:ln w="31750">
              <a:solidFill>
                <a:srgbClr val="017DE3"/>
              </a:solidFill>
              <a:prstDash val="solid"/>
            </a:ln>
          </c:spPr>
          <c:marker>
            <c:symbol val="none"/>
          </c:marker>
          <c:xVal>
            <c:numRef>
              <c:f>'NS vs FS delay-d5_car&amp;bus'!$A$55:$A$75</c:f>
              <c:numCache>
                <c:formatCode>General</c:formatCode>
                <c:ptCount val="21"/>
                <c:pt idx="0">
                  <c:v>0</c:v>
                </c:pt>
                <c:pt idx="1">
                  <c:v>10.5</c:v>
                </c:pt>
                <c:pt idx="2">
                  <c:v>21</c:v>
                </c:pt>
                <c:pt idx="3">
                  <c:v>31.5</c:v>
                </c:pt>
                <c:pt idx="4">
                  <c:v>42</c:v>
                </c:pt>
                <c:pt idx="5">
                  <c:v>52.5</c:v>
                </c:pt>
                <c:pt idx="6">
                  <c:v>63</c:v>
                </c:pt>
                <c:pt idx="7">
                  <c:v>73.5</c:v>
                </c:pt>
                <c:pt idx="8">
                  <c:v>84</c:v>
                </c:pt>
                <c:pt idx="9">
                  <c:v>94.5</c:v>
                </c:pt>
                <c:pt idx="10">
                  <c:v>105</c:v>
                </c:pt>
                <c:pt idx="11">
                  <c:v>115.5</c:v>
                </c:pt>
                <c:pt idx="12">
                  <c:v>126</c:v>
                </c:pt>
                <c:pt idx="13">
                  <c:v>136.5</c:v>
                </c:pt>
                <c:pt idx="14">
                  <c:v>147</c:v>
                </c:pt>
                <c:pt idx="15">
                  <c:v>157.5</c:v>
                </c:pt>
                <c:pt idx="16">
                  <c:v>168</c:v>
                </c:pt>
                <c:pt idx="17">
                  <c:v>178.5</c:v>
                </c:pt>
                <c:pt idx="18">
                  <c:v>189</c:v>
                </c:pt>
                <c:pt idx="19">
                  <c:v>199.5</c:v>
                </c:pt>
                <c:pt idx="20">
                  <c:v>210</c:v>
                </c:pt>
              </c:numCache>
            </c:numRef>
          </c:xVal>
          <c:yVal>
            <c:numRef>
              <c:f>'NS vs FS delay-d5_car&amp;bus'!$D$55:$D$75</c:f>
              <c:numCache>
                <c:formatCode>General</c:formatCode>
                <c:ptCount val="21"/>
                <c:pt idx="0">
                  <c:v>1722.5851629678059</c:v>
                </c:pt>
                <c:pt idx="1">
                  <c:v>1628.9822314712669</c:v>
                </c:pt>
                <c:pt idx="2">
                  <c:v>1544.5693410109889</c:v>
                </c:pt>
                <c:pt idx="3">
                  <c:v>1469.3356654231934</c:v>
                </c:pt>
                <c:pt idx="4">
                  <c:v>1402.6672944638385</c:v>
                </c:pt>
                <c:pt idx="5">
                  <c:v>1344.560636977704</c:v>
                </c:pt>
                <c:pt idx="6">
                  <c:v>1294.8119407777531</c:v>
                </c:pt>
                <c:pt idx="7">
                  <c:v>1255.7094573105435</c:v>
                </c:pt>
                <c:pt idx="8">
                  <c:v>1221.0338353933321</c:v>
                </c:pt>
                <c:pt idx="9">
                  <c:v>1190.5757082050025</c:v>
                </c:pt>
                <c:pt idx="10">
                  <c:v>1164.1210305249224</c:v>
                </c:pt>
                <c:pt idx="11">
                  <c:v>1141.454173275288</c:v>
                </c:pt>
                <c:pt idx="12">
                  <c:v>1122.359605407612</c:v>
                </c:pt>
                <c:pt idx="13">
                  <c:v>1106.6341736184916</c:v>
                </c:pt>
                <c:pt idx="14">
                  <c:v>1094.0875322158395</c:v>
                </c:pt>
                <c:pt idx="15">
                  <c:v>1084.484842349973</c:v>
                </c:pt>
                <c:pt idx="16">
                  <c:v>1077.5732790119775</c:v>
                </c:pt>
                <c:pt idx="17">
                  <c:v>1073.1232478272891</c:v>
                </c:pt>
                <c:pt idx="18">
                  <c:v>1070.9306862611957</c:v>
                </c:pt>
                <c:pt idx="19">
                  <c:v>1070.9306862611957</c:v>
                </c:pt>
                <c:pt idx="20">
                  <c:v>1070.9306862611957</c:v>
                </c:pt>
              </c:numCache>
            </c:numRef>
          </c:yVal>
          <c:smooth val="1"/>
          <c:extLst>
            <c:ext xmlns:c16="http://schemas.microsoft.com/office/drawing/2014/chart" uri="{C3380CC4-5D6E-409C-BE32-E72D297353CC}">
              <c16:uniqueId val="{00000002-94EB-450D-801B-E79AFA534254}"/>
            </c:ext>
          </c:extLst>
        </c:ser>
        <c:dLbls>
          <c:showLegendKey val="0"/>
          <c:showVal val="0"/>
          <c:showCatName val="0"/>
          <c:showSerName val="0"/>
          <c:showPercent val="0"/>
          <c:showBubbleSize val="0"/>
        </c:dLbls>
        <c:axId val="115980928"/>
        <c:axId val="115990912"/>
      </c:scatterChart>
      <c:valAx>
        <c:axId val="115980928"/>
        <c:scaling>
          <c:orientation val="minMax"/>
          <c:max val="220"/>
          <c:min val="0"/>
        </c:scaling>
        <c:delete val="0"/>
        <c:axPos val="b"/>
        <c:numFmt formatCode="General" sourceLinked="1"/>
        <c:majorTickMark val="out"/>
        <c:minorTickMark val="none"/>
        <c:tickLblPos val="nextTo"/>
        <c:spPr>
          <a:ln>
            <a:solidFill>
              <a:sysClr val="windowText" lastClr="000000"/>
            </a:solidFill>
            <a:tailEnd type="arrow" w="med" len="lg"/>
          </a:ln>
        </c:spPr>
        <c:crossAx val="115990912"/>
        <c:crosses val="autoZero"/>
        <c:crossBetween val="midCat"/>
      </c:valAx>
      <c:valAx>
        <c:axId val="115990912"/>
        <c:scaling>
          <c:orientation val="minMax"/>
          <c:max val="2300"/>
          <c:min val="600"/>
        </c:scaling>
        <c:delete val="0"/>
        <c:axPos val="l"/>
        <c:majorGridlines>
          <c:spPr>
            <a:ln>
              <a:solidFill>
                <a:srgbClr val="4F81BD">
                  <a:alpha val="0"/>
                </a:srgbClr>
              </a:solidFill>
            </a:ln>
          </c:spPr>
        </c:majorGridlines>
        <c:numFmt formatCode="General" sourceLinked="1"/>
        <c:majorTickMark val="out"/>
        <c:minorTickMark val="none"/>
        <c:tickLblPos val="nextTo"/>
        <c:spPr>
          <a:ln>
            <a:solidFill>
              <a:schemeClr val="tx1"/>
            </a:solidFill>
            <a:tailEnd type="arrow" w="med" len="lg"/>
          </a:ln>
        </c:spPr>
        <c:crossAx val="115980928"/>
        <c:crosses val="autoZero"/>
        <c:crossBetween val="midCat"/>
        <c:majorUnit val="200"/>
      </c:valAx>
      <c:spPr>
        <a:noFill/>
        <a:ln>
          <a:noFill/>
        </a:ln>
      </c:spPr>
    </c:plotArea>
    <c:legend>
      <c:legendPos val="t"/>
      <c:layout>
        <c:manualLayout>
          <c:xMode val="edge"/>
          <c:yMode val="edge"/>
          <c:x val="0.41289613180545759"/>
          <c:y val="0.20284665687975445"/>
          <c:w val="0.54273315835520597"/>
          <c:h val="0.24996913002735599"/>
        </c:manualLayout>
      </c:layout>
      <c:overlay val="0"/>
      <c:txPr>
        <a:bodyPr/>
        <a:lstStyle/>
        <a:p>
          <a:pPr>
            <a:defRPr sz="2400"/>
          </a:pPr>
          <a:endParaRPr lang="en-US"/>
        </a:p>
      </c:txPr>
    </c:legend>
    <c:plotVisOnly val="1"/>
    <c:dispBlanksAs val="gap"/>
    <c:showDLblsOverMax val="0"/>
  </c:chart>
  <c:spPr>
    <a:noFill/>
    <a:ln>
      <a:noFill/>
    </a:ln>
  </c:spPr>
  <c:txPr>
    <a:bodyPr/>
    <a:lstStyle/>
    <a:p>
      <a:pPr>
        <a:defRPr sz="2000">
          <a:latin typeface="Times New Roman" panose="02020603050405020304" pitchFamily="18" charset="0"/>
          <a:cs typeface="Times New Roman" panose="02020603050405020304" pitchFamily="18" charset="0"/>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0.08333</cdr:x>
      <cdr:y>0.00347</cdr:y>
    </cdr:from>
    <cdr:to>
      <cdr:x>0.39167</cdr:x>
      <cdr:y>0.09722</cdr:y>
    </cdr:to>
    <cdr:sp macro="" textlink="">
      <cdr:nvSpPr>
        <cdr:cNvPr id="2" name="TextBox 1"/>
        <cdr:cNvSpPr txBox="1"/>
      </cdr:nvSpPr>
      <cdr:spPr>
        <a:xfrm xmlns:a="http://schemas.openxmlformats.org/drawingml/2006/main">
          <a:off x="603226" y="15865"/>
          <a:ext cx="2232073" cy="428625"/>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2400" dirty="0" smtClean="0">
              <a:latin typeface="Times New Roman" panose="02020603050405020304" pitchFamily="18" charset="0"/>
              <a:cs typeface="Times New Roman" panose="02020603050405020304" pitchFamily="18" charset="0"/>
            </a:rPr>
            <a:t>Expected </a:t>
          </a:r>
          <a:r>
            <a:rPr lang="en-US" sz="2400" baseline="0" dirty="0" smtClean="0">
              <a:latin typeface="Times New Roman" panose="02020603050405020304" pitchFamily="18" charset="0"/>
              <a:cs typeface="Times New Roman" panose="02020603050405020304" pitchFamily="18" charset="0"/>
            </a:rPr>
            <a:t>added car delay (</a:t>
          </a:r>
          <a:r>
            <a:rPr lang="en-US" sz="2400" baseline="0" dirty="0" err="1" smtClean="0">
              <a:latin typeface="Times New Roman" panose="02020603050405020304" pitchFamily="18" charset="0"/>
              <a:cs typeface="Times New Roman" panose="02020603050405020304" pitchFamily="18" charset="0"/>
            </a:rPr>
            <a:t>car∙</a:t>
          </a:r>
          <a:r>
            <a:rPr lang="en-US" sz="2400" baseline="0" dirty="0" err="1">
              <a:latin typeface="Times New Roman" panose="02020603050405020304" pitchFamily="18" charset="0"/>
              <a:cs typeface="Times New Roman" panose="02020603050405020304" pitchFamily="18" charset="0"/>
            </a:rPr>
            <a:t>sec</a:t>
          </a:r>
          <a:r>
            <a:rPr lang="en-US" sz="2400" baseline="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0.87368</cdr:x>
      <cdr:y>0.8</cdr:y>
    </cdr:from>
    <cdr:to>
      <cdr:x>0.99013</cdr:x>
      <cdr:y>0.89375</cdr:y>
    </cdr:to>
    <cdr:sp macro="" textlink="">
      <cdr:nvSpPr>
        <cdr:cNvPr id="3" name="TextBox 1"/>
        <cdr:cNvSpPr txBox="1"/>
      </cdr:nvSpPr>
      <cdr:spPr>
        <a:xfrm xmlns:a="http://schemas.openxmlformats.org/drawingml/2006/main">
          <a:off x="6324600" y="3657600"/>
          <a:ext cx="842962" cy="428625"/>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2400" i="1" dirty="0">
              <a:latin typeface="Times New Roman" panose="02020603050405020304" pitchFamily="18" charset="0"/>
              <a:cs typeface="Times New Roman" panose="02020603050405020304" pitchFamily="18" charset="0"/>
            </a:rPr>
            <a:t>d</a:t>
          </a:r>
          <a:r>
            <a:rPr lang="en-US" sz="2400" baseline="0" dirty="0">
              <a:latin typeface="Times New Roman" panose="02020603050405020304" pitchFamily="18" charset="0"/>
              <a:cs typeface="Times New Roman" panose="02020603050405020304" pitchFamily="18" charset="0"/>
            </a:rPr>
            <a:t> (</a:t>
          </a:r>
          <a:r>
            <a:rPr lang="en-US" sz="2400" baseline="0" dirty="0" smtClean="0">
              <a:latin typeface="Times New Roman" panose="02020603050405020304" pitchFamily="18" charset="0"/>
              <a:cs typeface="Times New Roman" panose="02020603050405020304" pitchFamily="18" charset="0"/>
            </a:rPr>
            <a:t>m)</a:t>
          </a:r>
          <a:endParaRPr lang="en-US" sz="2400"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0.09474</cdr:x>
      <cdr:y>0.48333</cdr:y>
    </cdr:from>
    <cdr:to>
      <cdr:x>0.4</cdr:x>
      <cdr:y>0.58333</cdr:y>
    </cdr:to>
    <cdr:sp macro="" textlink="">
      <cdr:nvSpPr>
        <cdr:cNvPr id="4" name="TextBox 1"/>
        <cdr:cNvSpPr txBox="1"/>
      </cdr:nvSpPr>
      <cdr:spPr>
        <a:xfrm xmlns:a="http://schemas.openxmlformats.org/drawingml/2006/main">
          <a:off x="685823" y="2209785"/>
          <a:ext cx="2209777" cy="4572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400" b="0" dirty="0" smtClean="0">
              <a:solidFill>
                <a:srgbClr val="7030A0"/>
              </a:solidFill>
              <a:latin typeface="Times New Roman" panose="02020603050405020304" pitchFamily="18" charset="0"/>
              <a:cs typeface="Times New Roman" panose="02020603050405020304" pitchFamily="18" charset="0"/>
            </a:rPr>
            <a:t>Near-side stop</a:t>
          </a:r>
          <a:endParaRPr lang="en-US" sz="2400" b="0" dirty="0">
            <a:solidFill>
              <a:srgbClr val="7030A0"/>
            </a:solidFill>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0.51579</cdr:x>
      <cdr:y>0.46667</cdr:y>
    </cdr:from>
    <cdr:to>
      <cdr:x>0.76703</cdr:x>
      <cdr:y>0.56667</cdr:y>
    </cdr:to>
    <cdr:sp macro="" textlink="">
      <cdr:nvSpPr>
        <cdr:cNvPr id="5" name="TextBox 2"/>
        <cdr:cNvSpPr txBox="1"/>
      </cdr:nvSpPr>
      <cdr:spPr>
        <a:xfrm xmlns:a="http://schemas.openxmlformats.org/drawingml/2006/main">
          <a:off x="3733804" y="2133615"/>
          <a:ext cx="1818726" cy="4572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400" b="0" dirty="0" smtClean="0">
              <a:solidFill>
                <a:srgbClr val="FF9900"/>
              </a:solidFill>
              <a:latin typeface="Times New Roman" panose="02020603050405020304" pitchFamily="18" charset="0"/>
              <a:cs typeface="Times New Roman" panose="02020603050405020304" pitchFamily="18" charset="0"/>
            </a:rPr>
            <a:t>Far-side stop</a:t>
          </a:r>
          <a:endParaRPr lang="en-US" sz="2400" b="0" dirty="0">
            <a:solidFill>
              <a:srgbClr val="FF9900"/>
            </a:solidFill>
            <a:latin typeface="Times New Roman" panose="02020603050405020304" pitchFamily="18" charset="0"/>
            <a:cs typeface="Times New Roman" panose="02020603050405020304" pitchFamily="18"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0.08791</cdr:x>
      <cdr:y>0</cdr:y>
    </cdr:from>
    <cdr:to>
      <cdr:x>0.39625</cdr:x>
      <cdr:y>0.09375</cdr:y>
    </cdr:to>
    <cdr:sp macro="" textlink="">
      <cdr:nvSpPr>
        <cdr:cNvPr id="2" name="TextBox 1"/>
        <cdr:cNvSpPr txBox="1"/>
      </cdr:nvSpPr>
      <cdr:spPr>
        <a:xfrm xmlns:a="http://schemas.openxmlformats.org/drawingml/2006/main">
          <a:off x="609600" y="0"/>
          <a:ext cx="2138091" cy="42148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2400" dirty="0">
              <a:latin typeface="Times New Roman" pitchFamily="18" charset="0"/>
              <a:cs typeface="Times New Roman" pitchFamily="18" charset="0"/>
            </a:rPr>
            <a:t>Total</a:t>
          </a:r>
          <a:r>
            <a:rPr lang="en-US" sz="2400" baseline="0" dirty="0">
              <a:latin typeface="Times New Roman" pitchFamily="18" charset="0"/>
              <a:cs typeface="Times New Roman" pitchFamily="18" charset="0"/>
            </a:rPr>
            <a:t> </a:t>
          </a:r>
          <a:r>
            <a:rPr lang="en-US" sz="2400" baseline="0" dirty="0" smtClean="0">
              <a:latin typeface="Times New Roman" pitchFamily="18" charset="0"/>
              <a:cs typeface="Times New Roman" pitchFamily="18" charset="0"/>
            </a:rPr>
            <a:t>delay (</a:t>
          </a:r>
          <a:r>
            <a:rPr lang="en-US" sz="2400" baseline="0" dirty="0" err="1" smtClean="0">
              <a:latin typeface="Times New Roman" pitchFamily="18" charset="0"/>
              <a:cs typeface="Times New Roman" pitchFamily="18" charset="0"/>
            </a:rPr>
            <a:t>bus∙</a:t>
          </a:r>
          <a:r>
            <a:rPr lang="en-US" sz="2400" baseline="0" dirty="0" err="1">
              <a:latin typeface="Times New Roman" pitchFamily="18" charset="0"/>
              <a:cs typeface="Times New Roman" pitchFamily="18" charset="0"/>
            </a:rPr>
            <a:t>sec</a:t>
          </a:r>
          <a:r>
            <a:rPr lang="en-US" sz="2400" baseline="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cdr:txBody>
    </cdr:sp>
  </cdr:relSizeAnchor>
  <cdr:relSizeAnchor xmlns:cdr="http://schemas.openxmlformats.org/drawingml/2006/chartDrawing">
    <cdr:from>
      <cdr:x>0.8625</cdr:x>
      <cdr:y>0.79661</cdr:y>
    </cdr:from>
    <cdr:to>
      <cdr:x>1</cdr:x>
      <cdr:y>0.89036</cdr:y>
    </cdr:to>
    <cdr:sp macro="" textlink="">
      <cdr:nvSpPr>
        <cdr:cNvPr id="3" name="TextBox 1"/>
        <cdr:cNvSpPr txBox="1"/>
      </cdr:nvSpPr>
      <cdr:spPr>
        <a:xfrm xmlns:a="http://schemas.openxmlformats.org/drawingml/2006/main">
          <a:off x="5980748" y="3581400"/>
          <a:ext cx="953452" cy="42148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2400" i="1" dirty="0">
              <a:latin typeface="Times New Roman" pitchFamily="18" charset="0"/>
              <a:cs typeface="Times New Roman" pitchFamily="18" charset="0"/>
            </a:rPr>
            <a:t>d</a:t>
          </a:r>
          <a:r>
            <a:rPr lang="en-US" sz="2400" baseline="0" dirty="0">
              <a:latin typeface="Times New Roman" pitchFamily="18" charset="0"/>
              <a:cs typeface="Times New Roman" pitchFamily="18" charset="0"/>
            </a:rPr>
            <a:t> (</a:t>
          </a:r>
          <a:r>
            <a:rPr lang="en-US" sz="2400" baseline="0" dirty="0" smtClean="0">
              <a:latin typeface="Times New Roman" pitchFamily="18" charset="0"/>
              <a:cs typeface="Times New Roman" pitchFamily="18" charset="0"/>
            </a:rPr>
            <a:t>m)</a:t>
          </a:r>
          <a:endParaRPr lang="en-US" sz="2400" dirty="0">
            <a:latin typeface="Times New Roman" pitchFamily="18" charset="0"/>
            <a:cs typeface="Times New Roman" pitchFamily="18" charset="0"/>
          </a:endParaRPr>
        </a:p>
      </cdr:txBody>
    </cdr:sp>
  </cdr:relSizeAnchor>
  <cdr:relSizeAnchor xmlns:cdr="http://schemas.openxmlformats.org/drawingml/2006/chartDrawing">
    <cdr:from>
      <cdr:x>0.24176</cdr:x>
      <cdr:y>0.59016</cdr:y>
    </cdr:from>
    <cdr:to>
      <cdr:x>0.54176</cdr:x>
      <cdr:y>0.67491</cdr:y>
    </cdr:to>
    <cdr:sp macro="" textlink="">
      <cdr:nvSpPr>
        <cdr:cNvPr id="4" name="TextBox 1"/>
        <cdr:cNvSpPr txBox="1"/>
      </cdr:nvSpPr>
      <cdr:spPr>
        <a:xfrm xmlns:a="http://schemas.openxmlformats.org/drawingml/2006/main">
          <a:off x="1676400" y="2743200"/>
          <a:ext cx="2080260" cy="393935"/>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2400" b="0" dirty="0" smtClean="0">
              <a:solidFill>
                <a:srgbClr val="C00000"/>
              </a:solidFill>
              <a:latin typeface="Times New Roman" pitchFamily="18" charset="0"/>
              <a:cs typeface="Times New Roman" pitchFamily="18" charset="0"/>
            </a:rPr>
            <a:t>Far-side stop</a:t>
          </a:r>
          <a:endParaRPr lang="en-US" sz="2400" b="0" dirty="0">
            <a:solidFill>
              <a:srgbClr val="C00000"/>
            </a:solidFill>
            <a:latin typeface="Times New Roman" pitchFamily="18" charset="0"/>
            <a:cs typeface="Times New Roman" pitchFamily="18" charset="0"/>
          </a:endParaRPr>
        </a:p>
      </cdr:txBody>
    </cdr:sp>
  </cdr:relSizeAnchor>
  <cdr:relSizeAnchor xmlns:cdr="http://schemas.openxmlformats.org/drawingml/2006/chartDrawing">
    <cdr:from>
      <cdr:x>0.26374</cdr:x>
      <cdr:y>0.45902</cdr:y>
    </cdr:from>
    <cdr:to>
      <cdr:x>0.33041</cdr:x>
      <cdr:y>0.61156</cdr:y>
    </cdr:to>
    <cdr:sp macro="" textlink="">
      <cdr:nvSpPr>
        <cdr:cNvPr id="5" name="直接箭头连接符 4"/>
        <cdr:cNvSpPr/>
      </cdr:nvSpPr>
      <cdr:spPr>
        <a:xfrm xmlns:a="http://schemas.openxmlformats.org/drawingml/2006/main" flipH="1" flipV="1">
          <a:off x="1828800" y="2133600"/>
          <a:ext cx="462303" cy="709036"/>
        </a:xfrm>
        <a:prstGeom xmlns:a="http://schemas.openxmlformats.org/drawingml/2006/main" prst="straightConnector1">
          <a:avLst/>
        </a:prstGeom>
        <a:noFill xmlns:a="http://schemas.openxmlformats.org/drawingml/2006/main"/>
        <a:ln xmlns:a="http://schemas.openxmlformats.org/drawingml/2006/main" w="9525" cap="flat" cmpd="sng" algn="ctr">
          <a:solidFill>
            <a:srgbClr val="C00000"/>
          </a:solidFill>
          <a:prstDash val="solid"/>
          <a:tailEnd type="arrow" w="med" len="lg"/>
        </a:ln>
        <a:effectLst xmlns:a="http://schemas.openxmlformats.org/drawingml/2006/mai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endParaRPr lang="en-US"/>
        </a:p>
      </cdr:txBody>
    </cdr:sp>
  </cdr:relSizeAnchor>
  <cdr:relSizeAnchor xmlns:cdr="http://schemas.openxmlformats.org/drawingml/2006/chartDrawing">
    <cdr:from>
      <cdr:x>0.36667</cdr:x>
      <cdr:y>0.10169</cdr:y>
    </cdr:from>
    <cdr:to>
      <cdr:x>0.76667</cdr:x>
      <cdr:y>0.16949</cdr:y>
    </cdr:to>
    <cdr:sp macro="" textlink="">
      <cdr:nvSpPr>
        <cdr:cNvPr id="6" name="TextBox 3"/>
        <cdr:cNvSpPr txBox="1"/>
      </cdr:nvSpPr>
      <cdr:spPr>
        <a:xfrm xmlns:a="http://schemas.openxmlformats.org/drawingml/2006/main">
          <a:off x="1676400" y="457200"/>
          <a:ext cx="1828800" cy="3048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2400" b="0" dirty="0" smtClean="0">
              <a:solidFill>
                <a:srgbClr val="0000FF"/>
              </a:solidFill>
              <a:latin typeface="Times New Roman" pitchFamily="18" charset="0"/>
              <a:cs typeface="Times New Roman" pitchFamily="18" charset="0"/>
            </a:rPr>
            <a:t>Near-side stop</a:t>
          </a:r>
          <a:endParaRPr lang="en-US" sz="2400" b="0" dirty="0">
            <a:solidFill>
              <a:srgbClr val="0000FF"/>
            </a:solidFill>
            <a:latin typeface="Times New Roman" pitchFamily="18" charset="0"/>
            <a:cs typeface="Times New Roman" pitchFamily="18" charset="0"/>
          </a:endParaRPr>
        </a:p>
      </cdr:txBody>
    </cdr:sp>
  </cdr:relSizeAnchor>
  <cdr:relSizeAnchor xmlns:cdr="http://schemas.openxmlformats.org/drawingml/2006/chartDrawing">
    <cdr:from>
      <cdr:x>0.30769</cdr:x>
      <cdr:y>0.19672</cdr:y>
    </cdr:from>
    <cdr:to>
      <cdr:x>0.40769</cdr:x>
      <cdr:y>0.36621</cdr:y>
    </cdr:to>
    <cdr:sp macro="" textlink="">
      <cdr:nvSpPr>
        <cdr:cNvPr id="7" name="直接箭头连接符 6"/>
        <cdr:cNvSpPr/>
      </cdr:nvSpPr>
      <cdr:spPr>
        <a:xfrm xmlns:a="http://schemas.openxmlformats.org/drawingml/2006/main" flipH="1">
          <a:off x="2133600" y="914400"/>
          <a:ext cx="693420" cy="787824"/>
        </a:xfrm>
        <a:prstGeom xmlns:a="http://schemas.openxmlformats.org/drawingml/2006/main" prst="straightConnector1">
          <a:avLst/>
        </a:prstGeom>
        <a:noFill xmlns:a="http://schemas.openxmlformats.org/drawingml/2006/main"/>
        <a:ln xmlns:a="http://schemas.openxmlformats.org/drawingml/2006/main" w="9525" cap="flat" cmpd="sng" algn="ctr">
          <a:solidFill>
            <a:srgbClr val="0000FF"/>
          </a:solidFill>
          <a:prstDash val="solid"/>
          <a:tailEnd type="arrow" w="med" len="lg"/>
        </a:ln>
        <a:effectLst xmlns:a="http://schemas.openxmlformats.org/drawingml/2006/mai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endParaRPr lang="en-US"/>
        </a:p>
      </cdr:txBody>
    </cdr:sp>
  </cdr:relSizeAnchor>
</c:userShapes>
</file>

<file path=ppt/drawings/drawing3.xml><?xml version="1.0" encoding="utf-8"?>
<c:userShapes xmlns:c="http://schemas.openxmlformats.org/drawingml/2006/chart">
  <cdr:relSizeAnchor xmlns:cdr="http://schemas.openxmlformats.org/drawingml/2006/chartDrawing">
    <cdr:from>
      <cdr:x>0.12644</cdr:x>
      <cdr:y>0</cdr:y>
    </cdr:from>
    <cdr:to>
      <cdr:x>0.60311</cdr:x>
      <cdr:y>0.21053</cdr:y>
    </cdr:to>
    <cdr:sp macro="" textlink="">
      <cdr:nvSpPr>
        <cdr:cNvPr id="2" name="TextBox 1"/>
        <cdr:cNvSpPr txBox="1"/>
      </cdr:nvSpPr>
      <cdr:spPr>
        <a:xfrm xmlns:a="http://schemas.openxmlformats.org/drawingml/2006/main">
          <a:off x="838200" y="0"/>
          <a:ext cx="3160034" cy="9144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pPr algn="l"/>
          <a:r>
            <a:rPr lang="en-US" sz="2400" b="0" dirty="0">
              <a:latin typeface="Times New Roman" panose="02020603050405020304" pitchFamily="18" charset="0"/>
              <a:cs typeface="Times New Roman" panose="02020603050405020304" pitchFamily="18" charset="0"/>
            </a:rPr>
            <a:t>Total</a:t>
          </a:r>
          <a:r>
            <a:rPr lang="en-US" sz="2400" b="0" baseline="0" dirty="0">
              <a:latin typeface="Times New Roman" panose="02020603050405020304" pitchFamily="18" charset="0"/>
              <a:cs typeface="Times New Roman" panose="02020603050405020304" pitchFamily="18" charset="0"/>
            </a:rPr>
            <a:t> weighted </a:t>
          </a:r>
          <a:r>
            <a:rPr lang="en-US" sz="2400" b="0" baseline="0" dirty="0" smtClean="0">
              <a:latin typeface="Times New Roman" panose="02020603050405020304" pitchFamily="18" charset="0"/>
              <a:cs typeface="Times New Roman" panose="02020603050405020304" pitchFamily="18" charset="0"/>
            </a:rPr>
            <a:t>person</a:t>
          </a:r>
          <a:endParaRPr lang="en-US" sz="2400" b="0" baseline="0" dirty="0">
            <a:latin typeface="Times New Roman" panose="02020603050405020304" pitchFamily="18" charset="0"/>
            <a:cs typeface="Times New Roman" panose="02020603050405020304" pitchFamily="18" charset="0"/>
          </a:endParaRPr>
        </a:p>
        <a:p xmlns:a="http://schemas.openxmlformats.org/drawingml/2006/main">
          <a:pPr algn="l"/>
          <a:r>
            <a:rPr lang="en-US" sz="2400" b="0" baseline="0" dirty="0">
              <a:latin typeface="Times New Roman" panose="02020603050405020304" pitchFamily="18" charset="0"/>
              <a:cs typeface="Times New Roman" panose="02020603050405020304" pitchFamily="18" charset="0"/>
            </a:rPr>
            <a:t> delay (passenger-s)</a:t>
          </a:r>
          <a:endParaRPr lang="en-US" sz="2400" b="0"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0.88506</cdr:x>
      <cdr:y>0.78947</cdr:y>
    </cdr:from>
    <cdr:to>
      <cdr:x>0.96606</cdr:x>
      <cdr:y>0.88322</cdr:y>
    </cdr:to>
    <cdr:sp macro="" textlink="">
      <cdr:nvSpPr>
        <cdr:cNvPr id="3" name="TextBox 1"/>
        <cdr:cNvSpPr txBox="1"/>
      </cdr:nvSpPr>
      <cdr:spPr>
        <a:xfrm xmlns:a="http://schemas.openxmlformats.org/drawingml/2006/main">
          <a:off x="5867400" y="3429000"/>
          <a:ext cx="536981" cy="407193"/>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2400" b="0" i="1" dirty="0">
              <a:latin typeface="Times New Roman" panose="02020603050405020304" pitchFamily="18" charset="0"/>
              <a:cs typeface="Times New Roman" panose="02020603050405020304" pitchFamily="18" charset="0"/>
            </a:rPr>
            <a:t>d</a:t>
          </a:r>
          <a:r>
            <a:rPr lang="en-US" sz="2400" b="0" baseline="0" dirty="0">
              <a:latin typeface="Times New Roman" panose="02020603050405020304" pitchFamily="18" charset="0"/>
              <a:cs typeface="Times New Roman" panose="02020603050405020304" pitchFamily="18" charset="0"/>
            </a:rPr>
            <a:t> (m)</a:t>
          </a:r>
          <a:endParaRPr lang="en-US" sz="2400" b="0"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0.50575</cdr:x>
      <cdr:y>0.21053</cdr:y>
    </cdr:from>
    <cdr:to>
      <cdr:x>0.86207</cdr:x>
      <cdr:y>0.50877</cdr:y>
    </cdr:to>
    <cdr:sp macro="" textlink="">
      <cdr:nvSpPr>
        <cdr:cNvPr id="6" name="Text Box 5"/>
        <cdr:cNvSpPr txBox="1"/>
      </cdr:nvSpPr>
      <cdr:spPr>
        <a:xfrm xmlns:a="http://schemas.openxmlformats.org/drawingml/2006/main">
          <a:off x="3352800" y="914400"/>
          <a:ext cx="2362200" cy="1295400"/>
        </a:xfrm>
        <a:prstGeom xmlns:a="http://schemas.openxmlformats.org/drawingml/2006/main" prst="rect">
          <a:avLst/>
        </a:prstGeom>
        <a:solidFill xmlns:a="http://schemas.openxmlformats.org/drawingml/2006/main">
          <a:srgbClr val="FFFFFF"/>
        </a:solidFill>
      </cdr:spPr>
      <cdr:txBody>
        <a:bodyPr xmlns:a="http://schemas.openxmlformats.org/drawingml/2006/main" vertOverflow="clip" wrap="square" rtlCol="0"/>
        <a:lstStyle xmlns:a="http://schemas.openxmlformats.org/drawingml/2006/main"/>
        <a:p xmlns:a="http://schemas.openxmlformats.org/drawingml/2006/main">
          <a:r>
            <a:rPr lang="en-US" sz="2400" dirty="0">
              <a:latin typeface="Times New Roman" panose="02020603050405020304" pitchFamily="18" charset="0"/>
              <a:cs typeface="Times New Roman" panose="02020603050405020304" pitchFamily="18" charset="0"/>
            </a:rPr>
            <a:t>Near-side</a:t>
          </a:r>
          <a:r>
            <a:rPr lang="en-US" sz="2400" baseline="0" dirty="0">
              <a:latin typeface="Times New Roman" panose="02020603050405020304" pitchFamily="18" charset="0"/>
              <a:cs typeface="Times New Roman" panose="02020603050405020304" pitchFamily="18" charset="0"/>
            </a:rPr>
            <a:t> stop</a:t>
          </a:r>
        </a:p>
        <a:p xmlns:a="http://schemas.openxmlformats.org/drawingml/2006/main">
          <a:endParaRPr lang="en-US" sz="1600" baseline="0" dirty="0">
            <a:latin typeface="Times New Roman" panose="02020603050405020304" pitchFamily="18" charset="0"/>
            <a:cs typeface="Times New Roman" panose="02020603050405020304" pitchFamily="18" charset="0"/>
          </a:endParaRPr>
        </a:p>
        <a:p xmlns:a="http://schemas.openxmlformats.org/drawingml/2006/main">
          <a:r>
            <a:rPr lang="en-US" sz="2400" baseline="0" dirty="0">
              <a:latin typeface="Times New Roman" panose="02020603050405020304" pitchFamily="18" charset="0"/>
              <a:cs typeface="Times New Roman" panose="02020603050405020304" pitchFamily="18" charset="0"/>
            </a:rPr>
            <a:t>Far-side stop</a:t>
          </a:r>
          <a:endParaRPr lang="en-US" sz="2400" dirty="0">
            <a:latin typeface="Times New Roman" panose="02020603050405020304" pitchFamily="18" charset="0"/>
            <a:cs typeface="Times New Roman" panose="02020603050405020304" pitchFamily="18" charset="0"/>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0.08333</cdr:x>
      <cdr:y>0.00347</cdr:y>
    </cdr:from>
    <cdr:to>
      <cdr:x>0.39826</cdr:x>
      <cdr:y>0.09722</cdr:y>
    </cdr:to>
    <cdr:sp macro="" textlink="">
      <cdr:nvSpPr>
        <cdr:cNvPr id="2" name="TextBox 1"/>
        <cdr:cNvSpPr txBox="1"/>
      </cdr:nvSpPr>
      <cdr:spPr>
        <a:xfrm xmlns:a="http://schemas.openxmlformats.org/drawingml/2006/main">
          <a:off x="603226" y="15865"/>
          <a:ext cx="2279779" cy="428625"/>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2400" dirty="0" smtClean="0">
              <a:latin typeface="Times New Roman" panose="02020603050405020304" pitchFamily="18" charset="0"/>
              <a:cs typeface="Times New Roman" panose="02020603050405020304" pitchFamily="18" charset="0"/>
            </a:rPr>
            <a:t>Expected </a:t>
          </a:r>
          <a:r>
            <a:rPr lang="en-US" sz="2400" baseline="0" dirty="0" smtClean="0">
              <a:latin typeface="Times New Roman" panose="02020603050405020304" pitchFamily="18" charset="0"/>
              <a:cs typeface="Times New Roman" panose="02020603050405020304" pitchFamily="18" charset="0"/>
            </a:rPr>
            <a:t>added car delay (</a:t>
          </a:r>
          <a:r>
            <a:rPr lang="en-US" sz="2400" baseline="0" dirty="0" err="1" smtClean="0">
              <a:latin typeface="Times New Roman" panose="02020603050405020304" pitchFamily="18" charset="0"/>
              <a:cs typeface="Times New Roman" panose="02020603050405020304" pitchFamily="18" charset="0"/>
            </a:rPr>
            <a:t>car∙</a:t>
          </a:r>
          <a:r>
            <a:rPr lang="en-US" sz="2400" baseline="0" dirty="0" err="1">
              <a:latin typeface="Times New Roman" panose="02020603050405020304" pitchFamily="18" charset="0"/>
              <a:cs typeface="Times New Roman" panose="02020603050405020304" pitchFamily="18" charset="0"/>
            </a:rPr>
            <a:t>sec</a:t>
          </a:r>
          <a:r>
            <a:rPr lang="en-US" sz="2400" baseline="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0.88314</cdr:x>
      <cdr:y>0.8</cdr:y>
    </cdr:from>
    <cdr:to>
      <cdr:x>1</cdr:x>
      <cdr:y>0.89375</cdr:y>
    </cdr:to>
    <cdr:sp macro="" textlink="">
      <cdr:nvSpPr>
        <cdr:cNvPr id="3" name="TextBox 1"/>
        <cdr:cNvSpPr txBox="1"/>
      </cdr:nvSpPr>
      <cdr:spPr>
        <a:xfrm xmlns:a="http://schemas.openxmlformats.org/drawingml/2006/main">
          <a:off x="6393044" y="3657600"/>
          <a:ext cx="845956" cy="428625"/>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2400" i="1" dirty="0">
              <a:latin typeface="Times New Roman" panose="02020603050405020304" pitchFamily="18" charset="0"/>
              <a:cs typeface="Times New Roman" panose="02020603050405020304" pitchFamily="18" charset="0"/>
            </a:rPr>
            <a:t>d</a:t>
          </a:r>
          <a:r>
            <a:rPr lang="en-US" sz="2400" baseline="0" dirty="0">
              <a:latin typeface="Times New Roman" panose="02020603050405020304" pitchFamily="18" charset="0"/>
              <a:cs typeface="Times New Roman" panose="02020603050405020304" pitchFamily="18" charset="0"/>
            </a:rPr>
            <a:t> (</a:t>
          </a:r>
          <a:r>
            <a:rPr lang="en-US" sz="2400" baseline="0" dirty="0" smtClean="0">
              <a:latin typeface="Times New Roman" panose="02020603050405020304" pitchFamily="18" charset="0"/>
              <a:cs typeface="Times New Roman" panose="02020603050405020304" pitchFamily="18" charset="0"/>
            </a:rPr>
            <a:t>m)</a:t>
          </a:r>
          <a:endParaRPr lang="en-US" sz="2400"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0.09474</cdr:x>
      <cdr:y>0.48333</cdr:y>
    </cdr:from>
    <cdr:to>
      <cdr:x>0.40652</cdr:x>
      <cdr:y>0.58333</cdr:y>
    </cdr:to>
    <cdr:sp macro="" textlink="">
      <cdr:nvSpPr>
        <cdr:cNvPr id="4" name="TextBox 1"/>
        <cdr:cNvSpPr txBox="1"/>
      </cdr:nvSpPr>
      <cdr:spPr>
        <a:xfrm xmlns:a="http://schemas.openxmlformats.org/drawingml/2006/main">
          <a:off x="685823" y="2209785"/>
          <a:ext cx="2257007" cy="4572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400" b="0" dirty="0" smtClean="0">
              <a:solidFill>
                <a:srgbClr val="7030A0"/>
              </a:solidFill>
              <a:latin typeface="Times New Roman" panose="02020603050405020304" pitchFamily="18" charset="0"/>
              <a:cs typeface="Times New Roman" panose="02020603050405020304" pitchFamily="18" charset="0"/>
            </a:rPr>
            <a:t>Near-side stop</a:t>
          </a:r>
          <a:endParaRPr lang="en-US" sz="2400" b="0" dirty="0">
            <a:solidFill>
              <a:srgbClr val="7030A0"/>
            </a:solidFill>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0.51579</cdr:x>
      <cdr:y>0.46667</cdr:y>
    </cdr:from>
    <cdr:to>
      <cdr:x>0.7724</cdr:x>
      <cdr:y>0.56667</cdr:y>
    </cdr:to>
    <cdr:sp macro="" textlink="">
      <cdr:nvSpPr>
        <cdr:cNvPr id="5" name="TextBox 2"/>
        <cdr:cNvSpPr txBox="1"/>
      </cdr:nvSpPr>
      <cdr:spPr>
        <a:xfrm xmlns:a="http://schemas.openxmlformats.org/drawingml/2006/main">
          <a:off x="3733804" y="2133615"/>
          <a:ext cx="1857598" cy="4572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400" b="0" dirty="0" smtClean="0">
              <a:solidFill>
                <a:srgbClr val="FF9900"/>
              </a:solidFill>
              <a:latin typeface="Times New Roman" panose="02020603050405020304" pitchFamily="18" charset="0"/>
              <a:cs typeface="Times New Roman" panose="02020603050405020304" pitchFamily="18" charset="0"/>
            </a:rPr>
            <a:t>Far-side stop</a:t>
          </a:r>
          <a:endParaRPr lang="en-US" sz="2400" b="0" dirty="0">
            <a:solidFill>
              <a:srgbClr val="FF9900"/>
            </a:solidFill>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0.14737</cdr:x>
      <cdr:y>0.75</cdr:y>
    </cdr:from>
    <cdr:to>
      <cdr:x>0.43158</cdr:x>
      <cdr:y>0.9</cdr:y>
    </cdr:to>
    <cdr:sp macro="" textlink="">
      <cdr:nvSpPr>
        <cdr:cNvPr id="6" name="TextBox 1"/>
        <cdr:cNvSpPr txBox="1"/>
      </cdr:nvSpPr>
      <cdr:spPr>
        <a:xfrm xmlns:a="http://schemas.openxmlformats.org/drawingml/2006/main">
          <a:off x="1066810" y="3429000"/>
          <a:ext cx="2057390" cy="6858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nSpc>
              <a:spcPct val="90000"/>
            </a:lnSpc>
          </a:pPr>
          <a:r>
            <a:rPr lang="en-US" sz="2400" b="0" dirty="0" smtClean="0">
              <a:solidFill>
                <a:srgbClr val="00B050"/>
              </a:solidFill>
              <a:latin typeface="Times New Roman" panose="02020603050405020304" pitchFamily="18" charset="0"/>
              <a:cs typeface="Times New Roman" panose="02020603050405020304" pitchFamily="18" charset="0"/>
            </a:rPr>
            <a:t>Near-side </a:t>
          </a:r>
        </a:p>
        <a:p xmlns:a="http://schemas.openxmlformats.org/drawingml/2006/main">
          <a:pPr>
            <a:lnSpc>
              <a:spcPct val="90000"/>
            </a:lnSpc>
          </a:pPr>
          <a:r>
            <a:rPr lang="en-US" sz="2400" b="0" dirty="0" smtClean="0">
              <a:solidFill>
                <a:srgbClr val="00B050"/>
              </a:solidFill>
              <a:latin typeface="Times New Roman" panose="02020603050405020304" pitchFamily="18" charset="0"/>
              <a:cs typeface="Times New Roman" panose="02020603050405020304" pitchFamily="18" charset="0"/>
            </a:rPr>
            <a:t>with holding</a:t>
          </a:r>
          <a:endParaRPr lang="en-US" sz="2400" b="0" dirty="0">
            <a:solidFill>
              <a:srgbClr val="00B050"/>
            </a:solidFill>
            <a:latin typeface="Times New Roman" panose="02020603050405020304" pitchFamily="18" charset="0"/>
            <a:cs typeface="Times New Roman" panose="02020603050405020304" pitchFamily="18" charset="0"/>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0.12766</cdr:x>
      <cdr:y>0</cdr:y>
    </cdr:from>
    <cdr:to>
      <cdr:x>0.55319</cdr:x>
      <cdr:y>0.22034</cdr:y>
    </cdr:to>
    <cdr:sp macro="" textlink="">
      <cdr:nvSpPr>
        <cdr:cNvPr id="2" name="TextBox 1"/>
        <cdr:cNvSpPr txBox="1"/>
      </cdr:nvSpPr>
      <cdr:spPr>
        <a:xfrm xmlns:a="http://schemas.openxmlformats.org/drawingml/2006/main">
          <a:off x="914400" y="0"/>
          <a:ext cx="3047999" cy="9906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pPr algn="l"/>
          <a:r>
            <a:rPr lang="en-US" sz="2400" b="0" dirty="0">
              <a:latin typeface="Times New Roman" panose="02020603050405020304" pitchFamily="18" charset="0"/>
              <a:cs typeface="Times New Roman" panose="02020603050405020304" pitchFamily="18" charset="0"/>
            </a:rPr>
            <a:t>Total</a:t>
          </a:r>
          <a:r>
            <a:rPr lang="en-US" sz="2400" b="0" baseline="0" dirty="0">
              <a:latin typeface="Times New Roman" panose="02020603050405020304" pitchFamily="18" charset="0"/>
              <a:cs typeface="Times New Roman" panose="02020603050405020304" pitchFamily="18" charset="0"/>
            </a:rPr>
            <a:t> weighted extra person</a:t>
          </a:r>
        </a:p>
        <a:p xmlns:a="http://schemas.openxmlformats.org/drawingml/2006/main">
          <a:pPr algn="l"/>
          <a:r>
            <a:rPr lang="en-US" sz="2400" b="0" baseline="0" dirty="0">
              <a:latin typeface="Times New Roman" panose="02020603050405020304" pitchFamily="18" charset="0"/>
              <a:cs typeface="Times New Roman" panose="02020603050405020304" pitchFamily="18" charset="0"/>
            </a:rPr>
            <a:t> delay (passenger-s)</a:t>
          </a:r>
          <a:endParaRPr lang="en-US" sz="2400" b="0"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0.89362</cdr:x>
      <cdr:y>0.79661</cdr:y>
    </cdr:from>
    <cdr:to>
      <cdr:x>0.99022</cdr:x>
      <cdr:y>0.89036</cdr:y>
    </cdr:to>
    <cdr:sp macro="" textlink="">
      <cdr:nvSpPr>
        <cdr:cNvPr id="3" name="TextBox 1"/>
        <cdr:cNvSpPr txBox="1"/>
      </cdr:nvSpPr>
      <cdr:spPr>
        <a:xfrm xmlns:a="http://schemas.openxmlformats.org/drawingml/2006/main">
          <a:off x="6400800" y="3581400"/>
          <a:ext cx="691927" cy="421482"/>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Calibri"/>
            </a:defRPr>
          </a:lvl1pPr>
          <a:lvl2pPr marL="457200" indent="0">
            <a:defRPr sz="1100">
              <a:latin typeface="Calibri"/>
            </a:defRPr>
          </a:lvl2pPr>
          <a:lvl3pPr marL="914400" indent="0">
            <a:defRPr sz="1100">
              <a:latin typeface="Calibri"/>
            </a:defRPr>
          </a:lvl3pPr>
          <a:lvl4pPr marL="1371600" indent="0">
            <a:defRPr sz="1100">
              <a:latin typeface="Calibri"/>
            </a:defRPr>
          </a:lvl4pPr>
          <a:lvl5pPr marL="1828800" indent="0">
            <a:defRPr sz="1100">
              <a:latin typeface="Calibri"/>
            </a:defRPr>
          </a:lvl5pPr>
          <a:lvl6pPr marL="2286000" indent="0">
            <a:defRPr sz="1100">
              <a:latin typeface="Calibri"/>
            </a:defRPr>
          </a:lvl6pPr>
          <a:lvl7pPr marL="2743200" indent="0">
            <a:defRPr sz="1100">
              <a:latin typeface="Calibri"/>
            </a:defRPr>
          </a:lvl7pPr>
          <a:lvl8pPr marL="3200400" indent="0">
            <a:defRPr sz="1100">
              <a:latin typeface="Calibri"/>
            </a:defRPr>
          </a:lvl8pPr>
          <a:lvl9pPr marL="3657600" indent="0">
            <a:defRPr sz="1100">
              <a:latin typeface="Calibri"/>
            </a:defRPr>
          </a:lvl9pPr>
        </a:lstStyle>
        <a:p xmlns:a="http://schemas.openxmlformats.org/drawingml/2006/main">
          <a:r>
            <a:rPr lang="en-US" sz="2400" b="0" i="1" dirty="0">
              <a:latin typeface="Times New Roman" panose="02020603050405020304" pitchFamily="18" charset="0"/>
              <a:cs typeface="Times New Roman" panose="02020603050405020304" pitchFamily="18" charset="0"/>
            </a:rPr>
            <a:t>d</a:t>
          </a:r>
          <a:r>
            <a:rPr lang="en-US" sz="2400" b="0" baseline="0" dirty="0">
              <a:latin typeface="Times New Roman" panose="02020603050405020304" pitchFamily="18" charset="0"/>
              <a:cs typeface="Times New Roman" panose="02020603050405020304" pitchFamily="18" charset="0"/>
            </a:rPr>
            <a:t> (m)</a:t>
          </a:r>
          <a:endParaRPr lang="en-US" sz="2400" b="0" dirty="0">
            <a:latin typeface="Times New Roman" panose="02020603050405020304" pitchFamily="18" charset="0"/>
            <a:cs typeface="Times New Roman" panose="02020603050405020304" pitchFamily="18"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8EF574A9-9910-4B7F-AB4C-71EFE99B4ECB}" type="datetimeFigureOut">
              <a:rPr lang="en-US" smtClean="0"/>
              <a:pPr/>
              <a:t>3/31/2016</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406590F4-812F-4B37-9094-7718D1280F0F}" type="slidenum">
              <a:rPr lang="en-US" smtClean="0"/>
              <a:pPr/>
              <a:t>‹#›</a:t>
            </a:fld>
            <a:endParaRPr lang="en-US"/>
          </a:p>
        </p:txBody>
      </p:sp>
    </p:spTree>
    <p:extLst>
      <p:ext uri="{BB962C8B-B14F-4D97-AF65-F5344CB8AC3E}">
        <p14:creationId xmlns:p14="http://schemas.microsoft.com/office/powerpoint/2010/main" val="3414420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406590F4-812F-4B37-9094-7718D1280F0F}"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Now if we can accurately</a:t>
            </a:r>
            <a:r>
              <a:rPr lang="en-US" sz="1200" kern="1200" baseline="0" dirty="0" smtClean="0">
                <a:solidFill>
                  <a:schemeClr val="tx1"/>
                </a:solidFill>
                <a:latin typeface="+mn-lt"/>
                <a:ea typeface="+mn-ea"/>
                <a:cs typeface="+mn-cs"/>
              </a:rPr>
              <a:t> predict bus arrival times using onboard GPS, we can defer select bus arrivals to reduce the negative impacts on cars at </a:t>
            </a:r>
            <a:r>
              <a:rPr lang="en-US" sz="1200" kern="1200" dirty="0" smtClean="0">
                <a:solidFill>
                  <a:schemeClr val="tx1"/>
                </a:solidFill>
                <a:latin typeface="+mn-lt"/>
                <a:ea typeface="+mn-ea"/>
                <a:cs typeface="+mn-cs"/>
              </a:rPr>
              <a:t>near-side stops.  And this is how</a:t>
            </a:r>
            <a:r>
              <a:rPr lang="en-US" sz="1200" kern="1200" baseline="0" dirty="0" smtClean="0">
                <a:solidFill>
                  <a:schemeClr val="tx1"/>
                </a:solidFill>
                <a:latin typeface="+mn-lt"/>
                <a:ea typeface="+mn-ea"/>
                <a:cs typeface="+mn-cs"/>
              </a:rPr>
              <a:t> it works.  Look at t</a:t>
            </a:r>
            <a:r>
              <a:rPr lang="en-US" sz="1200" kern="1200" dirty="0" smtClean="0">
                <a:solidFill>
                  <a:schemeClr val="tx1"/>
                </a:solidFill>
                <a:latin typeface="+mn-lt"/>
                <a:ea typeface="+mn-ea"/>
                <a:cs typeface="+mn-cs"/>
              </a:rPr>
              <a:t>he dashed,</a:t>
            </a:r>
            <a:r>
              <a:rPr lang="en-US" sz="1200" kern="1200" baseline="0" dirty="0" smtClean="0">
                <a:solidFill>
                  <a:schemeClr val="tx1"/>
                </a:solidFill>
                <a:latin typeface="+mn-lt"/>
                <a:ea typeface="+mn-ea"/>
                <a:cs typeface="+mn-cs"/>
              </a:rPr>
              <a:t> red </a:t>
            </a:r>
            <a:r>
              <a:rPr lang="en-US" sz="1200" kern="1200" dirty="0" smtClean="0">
                <a:solidFill>
                  <a:schemeClr val="tx1"/>
                </a:solidFill>
                <a:latin typeface="+mn-lt"/>
                <a:ea typeface="+mn-ea"/>
                <a:cs typeface="+mn-cs"/>
              </a:rPr>
              <a:t>bus trajectory.</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 We see that the dwelling bus will block the discharging car flow during the green signal.  Also note that although</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the bus finishes</a:t>
            </a:r>
            <a:r>
              <a:rPr lang="en-US" sz="1200" kern="1200" baseline="0" dirty="0" smtClean="0">
                <a:solidFill>
                  <a:schemeClr val="tx1"/>
                </a:solidFill>
                <a:latin typeface="+mn-lt"/>
                <a:ea typeface="+mn-ea"/>
                <a:cs typeface="+mn-cs"/>
              </a:rPr>
              <a:t> serving passengers at this moment, it is stuck in the car queue, and has to wait until this moment to depart the stop</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Now we postpone the arrival of this bus by this amount of time, so that it will block much less green time, but can still clear the intersection at the same time as if it were</a:t>
            </a:r>
            <a:r>
              <a:rPr lang="en-US" sz="1200" kern="1200" baseline="0" dirty="0" smtClean="0">
                <a:solidFill>
                  <a:schemeClr val="tx1"/>
                </a:solidFill>
                <a:latin typeface="+mn-lt"/>
                <a:ea typeface="+mn-ea"/>
                <a:cs typeface="+mn-cs"/>
              </a:rPr>
              <a:t> not held</a:t>
            </a:r>
            <a:r>
              <a:rPr lang="en-US" sz="1200" kern="1200" dirty="0" smtClean="0">
                <a:solidFill>
                  <a:schemeClr val="tx1"/>
                </a:solidFill>
                <a:latin typeface="+mn-lt"/>
                <a:ea typeface="+mn-ea"/>
                <a:cs typeface="+mn-cs"/>
              </a:rPr>
              <a:t>.  So the car delays can be saved without delaying buses in the longer</a:t>
            </a:r>
            <a:r>
              <a:rPr lang="en-US" sz="1200" kern="1200" baseline="0" dirty="0" smtClean="0">
                <a:solidFill>
                  <a:schemeClr val="tx1"/>
                </a:solidFill>
                <a:latin typeface="+mn-lt"/>
                <a:ea typeface="+mn-ea"/>
                <a:cs typeface="+mn-cs"/>
              </a:rPr>
              <a:t> run</a:t>
            </a:r>
            <a:r>
              <a:rPr lang="en-US" sz="1200" kern="120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This is just for illustration.  In reality we don’t need to know the bus service time since it’s usually hard to predict.  We only need know the range of bus service time distribution, i.e. the min and max of service time, then we can apply this holding strategy.</a:t>
            </a:r>
            <a:endParaRPr lang="en-US" dirty="0" smtClean="0"/>
          </a:p>
        </p:txBody>
      </p:sp>
      <p:sp>
        <p:nvSpPr>
          <p:cNvPr id="4" name="灯片编号占位符 3"/>
          <p:cNvSpPr>
            <a:spLocks noGrp="1"/>
          </p:cNvSpPr>
          <p:nvPr>
            <p:ph type="sldNum" sz="quarter" idx="10"/>
          </p:nvPr>
        </p:nvSpPr>
        <p:spPr/>
        <p:txBody>
          <a:bodyPr/>
          <a:lstStyle/>
          <a:p>
            <a:fld id="{5D0922C9-853E-49CC-8119-AA98D02CE6B3}"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In the same diagram I plot the reduced extra car delay when applying the holding strategy; see the green</a:t>
            </a:r>
            <a:r>
              <a:rPr lang="en-US" sz="1200" kern="1200" baseline="0" dirty="0" smtClean="0">
                <a:solidFill>
                  <a:schemeClr val="tx1"/>
                </a:solidFill>
                <a:latin typeface="+mn-lt"/>
                <a:ea typeface="+mn-ea"/>
                <a:cs typeface="+mn-cs"/>
              </a:rPr>
              <a:t> curve</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Note that the holding strategy can significantly reduce car delays, especially when d is small.  With the strategy, now we can place the stops much closer to the intersection without adding delays to cars.  This is useful because a stop near intersection will facilitate passengers’ access.</a:t>
            </a:r>
          </a:p>
        </p:txBody>
      </p:sp>
      <p:sp>
        <p:nvSpPr>
          <p:cNvPr id="4" name="灯片编号占位符 3"/>
          <p:cNvSpPr>
            <a:spLocks noGrp="1"/>
          </p:cNvSpPr>
          <p:nvPr>
            <p:ph type="sldNum" sz="quarter" idx="10"/>
          </p:nvPr>
        </p:nvSpPr>
        <p:spPr/>
        <p:txBody>
          <a:bodyPr/>
          <a:lstStyle/>
          <a:p>
            <a:fld id="{5D0922C9-853E-49CC-8119-AA98D02CE6B3}"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In the same diagram I plot the reduced extra car delay when applying the holding strategy; see the green</a:t>
            </a:r>
            <a:r>
              <a:rPr lang="en-US" sz="1200" kern="1200" baseline="0" dirty="0" smtClean="0">
                <a:solidFill>
                  <a:schemeClr val="tx1"/>
                </a:solidFill>
                <a:latin typeface="+mn-lt"/>
                <a:ea typeface="+mn-ea"/>
                <a:cs typeface="+mn-cs"/>
              </a:rPr>
              <a:t> curve</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Note that the holding strategy can significantly reduce car delays, especially when d is small.  With the strategy, now we can place the stops much closer to the intersection without adding delays to cars.  This is useful because a stop near intersection will facilitate passengers’ access.</a:t>
            </a:r>
          </a:p>
        </p:txBody>
      </p:sp>
      <p:sp>
        <p:nvSpPr>
          <p:cNvPr id="4" name="灯片编号占位符 3"/>
          <p:cNvSpPr>
            <a:spLocks noGrp="1"/>
          </p:cNvSpPr>
          <p:nvPr>
            <p:ph type="sldNum" sz="quarter" idx="10"/>
          </p:nvPr>
        </p:nvSpPr>
        <p:spPr/>
        <p:txBody>
          <a:bodyPr/>
          <a:lstStyle/>
          <a:p>
            <a:fld id="{5D0922C9-853E-49CC-8119-AA98D02CE6B3}"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And we can do even better.</a:t>
            </a:r>
            <a:r>
              <a:rPr lang="en-US" sz="1200" kern="1200" baseline="0" dirty="0" smtClean="0">
                <a:solidFill>
                  <a:schemeClr val="tx1"/>
                </a:solidFill>
                <a:latin typeface="+mn-lt"/>
                <a:ea typeface="+mn-ea"/>
                <a:cs typeface="+mn-cs"/>
              </a:rPr>
              <a:t>  This is an example of my ongoing research.  The basic idea is to shift signal phases instead of shifting bus arrivals.</a:t>
            </a:r>
          </a:p>
          <a:p>
            <a:r>
              <a:rPr lang="en-US" sz="1200" kern="1200" baseline="0" dirty="0" smtClean="0">
                <a:solidFill>
                  <a:schemeClr val="tx1"/>
                </a:solidFill>
                <a:latin typeface="+mn-lt"/>
                <a:ea typeface="+mn-ea"/>
                <a:cs typeface="+mn-cs"/>
              </a:rPr>
              <a:t>For the same example,</a:t>
            </a:r>
            <a:endParaRPr lang="en-US" dirty="0" smtClean="0"/>
          </a:p>
        </p:txBody>
      </p:sp>
      <p:sp>
        <p:nvSpPr>
          <p:cNvPr id="4" name="灯片编号占位符 3"/>
          <p:cNvSpPr>
            <a:spLocks noGrp="1"/>
          </p:cNvSpPr>
          <p:nvPr>
            <p:ph type="sldNum" sz="quarter" idx="10"/>
          </p:nvPr>
        </p:nvSpPr>
        <p:spPr/>
        <p:txBody>
          <a:bodyPr/>
          <a:lstStyle/>
          <a:p>
            <a:fld id="{5D0922C9-853E-49CC-8119-AA98D02CE6B3}"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Now</a:t>
            </a:r>
            <a:r>
              <a:rPr lang="en-US" baseline="0" dirty="0" smtClean="0"/>
              <a:t> we shorten both the red and green periods of the first cycle, and increase those periods in the second cycle, so that the green ratio remains the same.  See how this new bus trajectory actually does not block any green signal.  And that not only car delays, but also the bus delay have been saved!  Another good news is this strategy can be applied to both near- and far-side stops.</a:t>
            </a:r>
          </a:p>
          <a:p>
            <a:endParaRPr lang="en-US" baseline="0" dirty="0" smtClean="0"/>
          </a:p>
          <a:p>
            <a:r>
              <a:rPr lang="en-US" baseline="0" dirty="0" smtClean="0"/>
              <a:t>I’m expecting to have the results of this strategy in the near future.</a:t>
            </a:r>
          </a:p>
        </p:txBody>
      </p:sp>
      <p:sp>
        <p:nvSpPr>
          <p:cNvPr id="4" name="灯片编号占位符 3"/>
          <p:cNvSpPr>
            <a:spLocks noGrp="1"/>
          </p:cNvSpPr>
          <p:nvPr>
            <p:ph type="sldNum" sz="quarter" idx="10"/>
          </p:nvPr>
        </p:nvSpPr>
        <p:spPr/>
        <p:txBody>
          <a:bodyPr/>
          <a:lstStyle/>
          <a:p>
            <a:fld id="{5D0922C9-853E-49CC-8119-AA98D02CE6B3}"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Okay, let me briefly summarized the presentation.  I studied serial queueing systems which are widely applied in the transportation field.  I developed analytical models using Markov renewal processes, and of coz the methodology can be used for other queueing systems of this type.  Results from my models have many practical implications on design, operation, and control of tandem bus stops and toll stations, and potentially other transportation systems.</a:t>
            </a:r>
          </a:p>
        </p:txBody>
      </p:sp>
      <p:sp>
        <p:nvSpPr>
          <p:cNvPr id="4" name="Slide Number Placeholder 3"/>
          <p:cNvSpPr>
            <a:spLocks noGrp="1"/>
          </p:cNvSpPr>
          <p:nvPr>
            <p:ph type="sldNum" sz="quarter" idx="10"/>
          </p:nvPr>
        </p:nvSpPr>
        <p:spPr/>
        <p:txBody>
          <a:bodyPr/>
          <a:lstStyle/>
          <a:p>
            <a:fld id="{C0CD0AC3-FE5C-460F-96A1-C97B8B277194}"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en-US" baseline="0" dirty="0" smtClean="0"/>
              <a:t>Take a look at this near-side stop for example, when a bus dwells in a travel lane shared with cars, the bus can create a bottleneck for cars when they are discharging into the intersection, and will add delays to cars.</a:t>
            </a:r>
            <a:endParaRPr lang="en-US" dirty="0"/>
          </a:p>
        </p:txBody>
      </p:sp>
      <p:sp>
        <p:nvSpPr>
          <p:cNvPr id="4" name="灯片编号占位符 3"/>
          <p:cNvSpPr>
            <a:spLocks noGrp="1"/>
          </p:cNvSpPr>
          <p:nvPr>
            <p:ph type="sldNum" sz="quarter" idx="10"/>
          </p:nvPr>
        </p:nvSpPr>
        <p:spPr/>
        <p:txBody>
          <a:bodyPr/>
          <a:lstStyle/>
          <a:p>
            <a:fld id="{5D0922C9-853E-49CC-8119-AA98D02CE6B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en-US" baseline="0" dirty="0" smtClean="0"/>
              <a:t>Take a look at this near-side stop for example, when a bus dwells in a travel lane shared with cars, the bus can create a bottleneck for cars when they are discharging into the intersection, and will add delays to cars.</a:t>
            </a:r>
            <a:endParaRPr lang="en-US" dirty="0"/>
          </a:p>
        </p:txBody>
      </p:sp>
      <p:sp>
        <p:nvSpPr>
          <p:cNvPr id="4" name="灯片编号占位符 3"/>
          <p:cNvSpPr>
            <a:spLocks noGrp="1"/>
          </p:cNvSpPr>
          <p:nvPr>
            <p:ph type="sldNum" sz="quarter" idx="10"/>
          </p:nvPr>
        </p:nvSpPr>
        <p:spPr/>
        <p:txBody>
          <a:bodyPr/>
          <a:lstStyle/>
          <a:p>
            <a:fld id="{5D0922C9-853E-49CC-8119-AA98D02CE6B3}"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To develop general analytical models for estimating these car delays, I</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used a classical</a:t>
            </a:r>
            <a:r>
              <a:rPr lang="en-US" sz="1200" kern="1200" baseline="0" dirty="0" smtClean="0">
                <a:solidFill>
                  <a:schemeClr val="tx1"/>
                </a:solidFill>
                <a:latin typeface="+mn-lt"/>
                <a:ea typeface="+mn-ea"/>
                <a:cs typeface="+mn-cs"/>
              </a:rPr>
              <a:t> traffic flow theory: </a:t>
            </a:r>
            <a:r>
              <a:rPr lang="en-US" sz="1200" kern="1200" dirty="0" smtClean="0">
                <a:solidFill>
                  <a:schemeClr val="tx1"/>
                </a:solidFill>
                <a:latin typeface="+mn-lt"/>
                <a:ea typeface="+mn-ea"/>
                <a:cs typeface="+mn-cs"/>
              </a:rPr>
              <a:t>kinematic wave theory.  To see how</a:t>
            </a:r>
            <a:r>
              <a:rPr lang="en-US" sz="1200" kern="1200" baseline="0" dirty="0" smtClean="0">
                <a:solidFill>
                  <a:schemeClr val="tx1"/>
                </a:solidFill>
                <a:latin typeface="+mn-lt"/>
                <a:ea typeface="+mn-ea"/>
                <a:cs typeface="+mn-cs"/>
              </a:rPr>
              <a:t> it works, look at </a:t>
            </a:r>
            <a:r>
              <a:rPr lang="en-US" sz="1200" kern="1200" dirty="0" smtClean="0">
                <a:solidFill>
                  <a:schemeClr val="tx1"/>
                </a:solidFill>
                <a:latin typeface="+mn-lt"/>
                <a:ea typeface="+mn-ea"/>
                <a:cs typeface="+mn-cs"/>
              </a:rPr>
              <a:t>this intersection approach</a:t>
            </a:r>
            <a:r>
              <a:rPr lang="en-US" sz="1200" kern="1200" baseline="0" dirty="0" smtClean="0">
                <a:solidFill>
                  <a:schemeClr val="tx1"/>
                </a:solidFill>
                <a:latin typeface="+mn-lt"/>
                <a:ea typeface="+mn-ea"/>
                <a:cs typeface="+mn-cs"/>
              </a:rPr>
              <a:t>.</a:t>
            </a:r>
            <a:r>
              <a:rPr lang="en-US" sz="1200" kern="1200" dirty="0" smtClean="0">
                <a:solidFill>
                  <a:schemeClr val="tx1"/>
                </a:solidFill>
                <a:latin typeface="+mn-lt"/>
                <a:ea typeface="+mn-ea"/>
                <a:cs typeface="+mn-cs"/>
              </a:rPr>
              <a:t>  By using the theory, I developed</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 diagram that describes the cars’ states in time and space</a:t>
            </a:r>
            <a:r>
              <a:rPr lang="en-US" sz="1200" kern="1200" baseline="0" dirty="0" smtClean="0">
                <a:solidFill>
                  <a:schemeClr val="tx1"/>
                </a:solidFill>
                <a:latin typeface="+mn-lt"/>
                <a:ea typeface="+mn-ea"/>
                <a:cs typeface="+mn-cs"/>
              </a:rPr>
              <a:t>.  S</a:t>
            </a:r>
            <a:r>
              <a:rPr lang="en-US" sz="1200" kern="1200" dirty="0" smtClean="0">
                <a:solidFill>
                  <a:schemeClr val="tx1"/>
                </a:solidFill>
                <a:latin typeface="+mn-lt"/>
                <a:ea typeface="+mn-ea"/>
                <a:cs typeface="+mn-cs"/>
              </a:rPr>
              <a:t>ee these blue</a:t>
            </a:r>
            <a:r>
              <a:rPr lang="en-US" sz="1200" kern="1200" baseline="0" dirty="0" smtClean="0">
                <a:solidFill>
                  <a:schemeClr val="tx1"/>
                </a:solidFill>
                <a:latin typeface="+mn-lt"/>
                <a:ea typeface="+mn-ea"/>
                <a:cs typeface="+mn-cs"/>
              </a:rPr>
              <a:t> car trajectories show that cars are traveling in different states with different speeds or densities. </a:t>
            </a:r>
            <a:r>
              <a:rPr lang="en-US" sz="1200" kern="1200" dirty="0" smtClean="0">
                <a:solidFill>
                  <a:schemeClr val="tx1"/>
                </a:solidFill>
                <a:latin typeface="+mn-lt"/>
                <a:ea typeface="+mn-ea"/>
                <a:cs typeface="+mn-cs"/>
              </a:rPr>
              <a:t> We have an inflow state of cars; then </a:t>
            </a:r>
            <a:r>
              <a:rPr lang="en-US" sz="1200" kern="1200" baseline="0" dirty="0" smtClean="0">
                <a:solidFill>
                  <a:schemeClr val="tx1"/>
                </a:solidFill>
                <a:latin typeface="+mn-lt"/>
                <a:ea typeface="+mn-ea"/>
                <a:cs typeface="+mn-cs"/>
              </a:rPr>
              <a:t>during the red signal, </a:t>
            </a:r>
            <a:r>
              <a:rPr lang="en-US" sz="1200" kern="1200" dirty="0" smtClean="0">
                <a:solidFill>
                  <a:schemeClr val="tx1"/>
                </a:solidFill>
                <a:latin typeface="+mn-lt"/>
                <a:ea typeface="+mn-ea"/>
                <a:cs typeface="+mn-cs"/>
              </a:rPr>
              <a:t>the jammed state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propagates</a:t>
            </a:r>
            <a:r>
              <a:rPr lang="en-US" sz="1200" kern="1200" baseline="0" dirty="0" smtClean="0">
                <a:solidFill>
                  <a:schemeClr val="tx1"/>
                </a:solidFill>
                <a:latin typeface="+mn-lt"/>
                <a:ea typeface="+mn-ea"/>
                <a:cs typeface="+mn-cs"/>
              </a:rPr>
              <a:t> backwards;</a:t>
            </a:r>
            <a:r>
              <a:rPr lang="en-US" sz="1200" kern="1200" dirty="0" smtClean="0">
                <a:solidFill>
                  <a:schemeClr val="tx1"/>
                </a:solidFill>
                <a:latin typeface="+mn-lt"/>
                <a:ea typeface="+mn-ea"/>
                <a:cs typeface="+mn-cs"/>
              </a:rPr>
              <a:t> and when the signal turns to green, cars discharge at the capacity state.</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Time-space diagram like this is a powerful tool which really helps us to address the problem of interest here.</a:t>
            </a:r>
            <a:endParaRPr lang="en-US" dirty="0" smtClean="0"/>
          </a:p>
        </p:txBody>
      </p:sp>
      <p:sp>
        <p:nvSpPr>
          <p:cNvPr id="4" name="灯片编号占位符 3"/>
          <p:cNvSpPr>
            <a:spLocks noGrp="1"/>
          </p:cNvSpPr>
          <p:nvPr>
            <p:ph type="sldNum" sz="quarter" idx="10"/>
          </p:nvPr>
        </p:nvSpPr>
        <p:spPr/>
        <p:txBody>
          <a:bodyPr/>
          <a:lstStyle/>
          <a:p>
            <a:fld id="{5D0922C9-853E-49CC-8119-AA98D02CE6B3}" type="slidenum">
              <a:rPr lang="en-US" smtClean="0"/>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0" dirty="0" smtClean="0"/>
              <a:t>his added car delays can be modeled using the kinematic wave theory.  From the theory, I developed </a:t>
            </a:r>
            <a:r>
              <a:rPr lang="en-US" sz="1200" kern="1200" dirty="0" smtClean="0">
                <a:solidFill>
                  <a:schemeClr val="tx1"/>
                </a:solidFill>
                <a:latin typeface="+mn-lt"/>
                <a:ea typeface="+mn-ea"/>
                <a:cs typeface="+mn-cs"/>
              </a:rPr>
              <a:t>a diagram that describes the cars’ traffic</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states in time and space</a:t>
            </a:r>
            <a:r>
              <a:rPr lang="en-US" sz="1200" kern="1200" baseline="0" dirty="0" smtClean="0">
                <a:solidFill>
                  <a:schemeClr val="tx1"/>
                </a:solidFill>
                <a:latin typeface="+mn-lt"/>
                <a:ea typeface="+mn-ea"/>
                <a:cs typeface="+mn-cs"/>
              </a:rPr>
              <a:t>, for a bus stop located a distance d upstream of the signal.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See</a:t>
            </a:r>
            <a:r>
              <a:rPr lang="en-US" sz="1200" kern="1200" baseline="0" dirty="0" smtClean="0">
                <a:solidFill>
                  <a:schemeClr val="tx1"/>
                </a:solidFill>
                <a:latin typeface="+mn-lt"/>
                <a:ea typeface="+mn-ea"/>
                <a:cs typeface="+mn-cs"/>
              </a:rPr>
              <a:t> the yellow region indicates that cars approach the intersection in the free-flowing, inflow state, denoted by “I”.  And a jam state propagates backward during the red period.  Now</a:t>
            </a:r>
            <a:r>
              <a:rPr lang="en-US" sz="1200" kern="120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 bus approaches the stop; see the dark bold line that indicates its trajectory.  The bus gets stuck in the car queue, and reaches the stop when the car queue clears.  It loads the passengers, closes the door, and is ready for departure.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Before the bus arrives at the stop, cars will discharge in the capacity flow.  But after that, cars will form a slow-moving queue behind the bus, and discharge at a constrained flow.  Those cars that fail to discharge during the green period will join the jammed queue, making this queue bigger, and the queue will hold the bus off for a while before it can depart.</a:t>
            </a:r>
            <a:endParaRPr lang="en-US" dirty="0" smtClean="0"/>
          </a:p>
        </p:txBody>
      </p:sp>
      <p:sp>
        <p:nvSpPr>
          <p:cNvPr id="4" name="灯片编号占位符 3"/>
          <p:cNvSpPr>
            <a:spLocks noGrp="1"/>
          </p:cNvSpPr>
          <p:nvPr>
            <p:ph type="sldNum" sz="quarter" idx="10"/>
          </p:nvPr>
        </p:nvSpPr>
        <p:spPr/>
        <p:txBody>
          <a:bodyPr/>
          <a:lstStyle/>
          <a:p>
            <a:fld id="{5D0922C9-853E-49CC-8119-AA98D02CE6B3}"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Now </a:t>
            </a:r>
            <a:r>
              <a:rPr lang="en-US" sz="1200" kern="1200" baseline="0" dirty="0" smtClean="0">
                <a:solidFill>
                  <a:schemeClr val="tx1"/>
                </a:solidFill>
                <a:latin typeface="+mn-lt"/>
                <a:ea typeface="+mn-ea"/>
                <a:cs typeface="+mn-cs"/>
              </a:rPr>
              <a:t>w</a:t>
            </a:r>
            <a:r>
              <a:rPr lang="en-US" sz="1200" kern="1200" dirty="0" smtClean="0">
                <a:solidFill>
                  <a:schemeClr val="tx1"/>
                </a:solidFill>
                <a:latin typeface="+mn-lt"/>
                <a:ea typeface="+mn-ea"/>
                <a:cs typeface="+mn-cs"/>
              </a:rPr>
              <a:t>e assume that both bus arrivals and dwell times are random, and that bus arrivals are treated independently due to sufficiently large bus headways.</a:t>
            </a:r>
            <a:endParaRPr lang="en-US" dirty="0" smtClean="0"/>
          </a:p>
          <a:p>
            <a:r>
              <a:rPr lang="en-US" sz="1200" kern="1200" dirty="0" smtClean="0">
                <a:solidFill>
                  <a:schemeClr val="tx1"/>
                </a:solidFill>
                <a:latin typeface="+mn-lt"/>
                <a:ea typeface="+mn-ea"/>
                <a:cs typeface="+mn-cs"/>
              </a:rPr>
              <a:t>Then we construct the time-space diagrams for a large range</a:t>
            </a:r>
            <a:r>
              <a:rPr lang="en-US" sz="1200" kern="1200" baseline="0" dirty="0" smtClean="0">
                <a:solidFill>
                  <a:schemeClr val="tx1"/>
                </a:solidFill>
                <a:latin typeface="+mn-lt"/>
                <a:ea typeface="+mn-ea"/>
                <a:cs typeface="+mn-cs"/>
              </a:rPr>
              <a:t> of</a:t>
            </a:r>
            <a:r>
              <a:rPr lang="en-US" sz="1200" kern="1200" dirty="0" smtClean="0">
                <a:solidFill>
                  <a:schemeClr val="tx1"/>
                </a:solidFill>
                <a:latin typeface="+mn-lt"/>
                <a:ea typeface="+mn-ea"/>
                <a:cs typeface="+mn-cs"/>
              </a:rPr>
              <a:t> operating</a:t>
            </a:r>
            <a:r>
              <a:rPr lang="en-US" sz="1200" kern="1200" baseline="0" dirty="0" smtClean="0">
                <a:solidFill>
                  <a:schemeClr val="tx1"/>
                </a:solidFill>
                <a:latin typeface="+mn-lt"/>
                <a:ea typeface="+mn-ea"/>
                <a:cs typeface="+mn-cs"/>
              </a:rPr>
              <a:t> conditions, and then</a:t>
            </a:r>
            <a:r>
              <a:rPr lang="en-US" sz="1200" kern="1200" dirty="0" smtClean="0">
                <a:solidFill>
                  <a:schemeClr val="tx1"/>
                </a:solidFill>
                <a:latin typeface="+mn-lt"/>
                <a:ea typeface="+mn-ea"/>
                <a:cs typeface="+mn-cs"/>
              </a:rPr>
              <a:t> take</a:t>
            </a:r>
            <a:r>
              <a:rPr lang="en-US" sz="1200" kern="1200" baseline="0" dirty="0" smtClean="0">
                <a:solidFill>
                  <a:schemeClr val="tx1"/>
                </a:solidFill>
                <a:latin typeface="+mn-lt"/>
                <a:ea typeface="+mn-ea"/>
                <a:cs typeface="+mn-cs"/>
              </a:rPr>
              <a:t> the expectations of the </a:t>
            </a:r>
            <a:r>
              <a:rPr lang="en-US" sz="1200" kern="1200" dirty="0" smtClean="0">
                <a:solidFill>
                  <a:schemeClr val="tx1"/>
                </a:solidFill>
                <a:latin typeface="+mn-lt"/>
                <a:ea typeface="+mn-ea"/>
                <a:cs typeface="+mn-cs"/>
              </a:rPr>
              <a:t>extra car delays</a:t>
            </a:r>
            <a:r>
              <a:rPr lang="en-US" sz="1200" kern="1200" baseline="0" dirty="0" smtClean="0">
                <a:solidFill>
                  <a:schemeClr val="tx1"/>
                </a:solidFill>
                <a:latin typeface="+mn-lt"/>
                <a:ea typeface="+mn-ea"/>
                <a:cs typeface="+mn-cs"/>
              </a:rPr>
              <a:t> and</a:t>
            </a:r>
            <a:r>
              <a:rPr lang="en-US" sz="1200" kern="1200" dirty="0" smtClean="0">
                <a:solidFill>
                  <a:schemeClr val="tx1"/>
                </a:solidFill>
                <a:latin typeface="+mn-lt"/>
                <a:ea typeface="+mn-ea"/>
                <a:cs typeface="+mn-cs"/>
              </a:rPr>
              <a:t> the bus delays with respect to random bus arrivals and dwell times.</a:t>
            </a:r>
            <a:endParaRPr lang="en-US" dirty="0"/>
          </a:p>
        </p:txBody>
      </p:sp>
      <p:sp>
        <p:nvSpPr>
          <p:cNvPr id="4" name="灯片编号占位符 3"/>
          <p:cNvSpPr>
            <a:spLocks noGrp="1"/>
          </p:cNvSpPr>
          <p:nvPr>
            <p:ph type="sldNum" sz="quarter" idx="10"/>
          </p:nvPr>
        </p:nvSpPr>
        <p:spPr/>
        <p:txBody>
          <a:bodyPr/>
          <a:lstStyle/>
          <a:p>
            <a:fld id="{5D0922C9-853E-49CC-8119-AA98D02CE6B3}" type="slidenum">
              <a:rPr lang="en-US" smtClean="0"/>
              <a:t>8</a:t>
            </a:fld>
            <a:endParaRPr lang="en-US"/>
          </a:p>
        </p:txBody>
      </p:sp>
    </p:spTree>
    <p:extLst>
      <p:ext uri="{BB962C8B-B14F-4D97-AF65-F5344CB8AC3E}">
        <p14:creationId xmlns:p14="http://schemas.microsoft.com/office/powerpoint/2010/main" val="1459715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And here are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some results.  In this diagram I compare the expected extra car delays for the near-side and far-side stops.  These delays are plotted </a:t>
            </a:r>
            <a:r>
              <a:rPr lang="en-US" sz="1200" kern="1200" baseline="0" dirty="0" smtClean="0">
                <a:solidFill>
                  <a:schemeClr val="tx1"/>
                </a:solidFill>
                <a:latin typeface="+mn-lt"/>
                <a:ea typeface="+mn-ea"/>
                <a:cs typeface="+mn-cs"/>
              </a:rPr>
              <a:t>as functions of </a:t>
            </a:r>
            <a:r>
              <a:rPr lang="en-US" sz="1200" kern="1200" dirty="0" smtClean="0">
                <a:solidFill>
                  <a:schemeClr val="tx1"/>
                </a:solidFill>
                <a:latin typeface="+mn-lt"/>
                <a:ea typeface="+mn-ea"/>
                <a:cs typeface="+mn-cs"/>
              </a:rPr>
              <a:t>the distance </a:t>
            </a:r>
            <a:r>
              <a:rPr lang="en-US" sz="1200" kern="1200" baseline="0" dirty="0" smtClean="0">
                <a:solidFill>
                  <a:schemeClr val="tx1"/>
                </a:solidFill>
                <a:latin typeface="+mn-lt"/>
                <a:ea typeface="+mn-ea"/>
                <a:cs typeface="+mn-cs"/>
              </a:rPr>
              <a:t>between the stop and the intersection</a:t>
            </a:r>
            <a:r>
              <a:rPr lang="en-US" sz="1200" kern="1200" dirty="0" smtClean="0">
                <a:solidFill>
                  <a:schemeClr val="tx1"/>
                </a:solidFill>
                <a:latin typeface="+mn-lt"/>
                <a:ea typeface="+mn-ea"/>
                <a:cs typeface="+mn-cs"/>
              </a:rPr>
              <a:t>, d.  W</a:t>
            </a:r>
            <a:r>
              <a:rPr lang="en-US" sz="1200" kern="1200" baseline="0" dirty="0" smtClean="0">
                <a:solidFill>
                  <a:schemeClr val="tx1"/>
                </a:solidFill>
                <a:latin typeface="+mn-lt"/>
                <a:ea typeface="+mn-ea"/>
                <a:cs typeface="+mn-cs"/>
              </a:rPr>
              <a:t>e see in this case that a near-side stop always produces lower car delays than its far-side counterpart.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Also note that the two curves are both decreasing as d increases, meaning that it’s better to place the stop away from the intersection.</a:t>
            </a:r>
          </a:p>
        </p:txBody>
      </p:sp>
      <p:sp>
        <p:nvSpPr>
          <p:cNvPr id="4" name="灯片编号占位符 3"/>
          <p:cNvSpPr>
            <a:spLocks noGrp="1"/>
          </p:cNvSpPr>
          <p:nvPr>
            <p:ph type="sldNum" sz="quarter" idx="10"/>
          </p:nvPr>
        </p:nvSpPr>
        <p:spPr/>
        <p:txBody>
          <a:bodyPr/>
          <a:lstStyle/>
          <a:p>
            <a:fld id="{5D0922C9-853E-49CC-8119-AA98D02CE6B3}"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And here are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some results.  In this diagram I compare the expected extra car delays for the near-side and far-side stops.  These delays are plotted </a:t>
            </a:r>
            <a:r>
              <a:rPr lang="en-US" sz="1200" kern="1200" baseline="0" dirty="0" smtClean="0">
                <a:solidFill>
                  <a:schemeClr val="tx1"/>
                </a:solidFill>
                <a:latin typeface="+mn-lt"/>
                <a:ea typeface="+mn-ea"/>
                <a:cs typeface="+mn-cs"/>
              </a:rPr>
              <a:t>as functions of </a:t>
            </a:r>
            <a:r>
              <a:rPr lang="en-US" sz="1200" kern="1200" dirty="0" smtClean="0">
                <a:solidFill>
                  <a:schemeClr val="tx1"/>
                </a:solidFill>
                <a:latin typeface="+mn-lt"/>
                <a:ea typeface="+mn-ea"/>
                <a:cs typeface="+mn-cs"/>
              </a:rPr>
              <a:t>the distance </a:t>
            </a:r>
            <a:r>
              <a:rPr lang="en-US" sz="1200" kern="1200" baseline="0" dirty="0" smtClean="0">
                <a:solidFill>
                  <a:schemeClr val="tx1"/>
                </a:solidFill>
                <a:latin typeface="+mn-lt"/>
                <a:ea typeface="+mn-ea"/>
                <a:cs typeface="+mn-cs"/>
              </a:rPr>
              <a:t>between the stop and the intersection</a:t>
            </a:r>
            <a:r>
              <a:rPr lang="en-US" sz="1200" kern="1200" dirty="0" smtClean="0">
                <a:solidFill>
                  <a:schemeClr val="tx1"/>
                </a:solidFill>
                <a:latin typeface="+mn-lt"/>
                <a:ea typeface="+mn-ea"/>
                <a:cs typeface="+mn-cs"/>
              </a:rPr>
              <a:t>, d.  W</a:t>
            </a:r>
            <a:r>
              <a:rPr lang="en-US" sz="1200" kern="1200" baseline="0" dirty="0" smtClean="0">
                <a:solidFill>
                  <a:schemeClr val="tx1"/>
                </a:solidFill>
                <a:latin typeface="+mn-lt"/>
                <a:ea typeface="+mn-ea"/>
                <a:cs typeface="+mn-cs"/>
              </a:rPr>
              <a:t>e see in this case that a near-side stop always produces lower car delays than its far-side counterpart.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Also note that the two curves are both decreasing as d increases, meaning that it’s better to place the stop away from the intersection.</a:t>
            </a:r>
          </a:p>
        </p:txBody>
      </p:sp>
      <p:sp>
        <p:nvSpPr>
          <p:cNvPr id="4" name="灯片编号占位符 3"/>
          <p:cNvSpPr>
            <a:spLocks noGrp="1"/>
          </p:cNvSpPr>
          <p:nvPr>
            <p:ph type="sldNum" sz="quarter" idx="10"/>
          </p:nvPr>
        </p:nvSpPr>
        <p:spPr/>
        <p:txBody>
          <a:bodyPr/>
          <a:lstStyle/>
          <a:p>
            <a:fld id="{5D0922C9-853E-49CC-8119-AA98D02CE6B3}"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And here are</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some results.  In this diagram I compare the expected extra car delays for the near-side and far-side stops.  These delays are plotted </a:t>
            </a:r>
            <a:r>
              <a:rPr lang="en-US" sz="1200" kern="1200" baseline="0" dirty="0" smtClean="0">
                <a:solidFill>
                  <a:schemeClr val="tx1"/>
                </a:solidFill>
                <a:latin typeface="+mn-lt"/>
                <a:ea typeface="+mn-ea"/>
                <a:cs typeface="+mn-cs"/>
              </a:rPr>
              <a:t>as functions of </a:t>
            </a:r>
            <a:r>
              <a:rPr lang="en-US" sz="1200" kern="1200" dirty="0" smtClean="0">
                <a:solidFill>
                  <a:schemeClr val="tx1"/>
                </a:solidFill>
                <a:latin typeface="+mn-lt"/>
                <a:ea typeface="+mn-ea"/>
                <a:cs typeface="+mn-cs"/>
              </a:rPr>
              <a:t>the distance </a:t>
            </a:r>
            <a:r>
              <a:rPr lang="en-US" sz="1200" kern="1200" baseline="0" dirty="0" smtClean="0">
                <a:solidFill>
                  <a:schemeClr val="tx1"/>
                </a:solidFill>
                <a:latin typeface="+mn-lt"/>
                <a:ea typeface="+mn-ea"/>
                <a:cs typeface="+mn-cs"/>
              </a:rPr>
              <a:t>between the stop and the intersection</a:t>
            </a:r>
            <a:r>
              <a:rPr lang="en-US" sz="1200" kern="1200" dirty="0" smtClean="0">
                <a:solidFill>
                  <a:schemeClr val="tx1"/>
                </a:solidFill>
                <a:latin typeface="+mn-lt"/>
                <a:ea typeface="+mn-ea"/>
                <a:cs typeface="+mn-cs"/>
              </a:rPr>
              <a:t>, d.  W</a:t>
            </a:r>
            <a:r>
              <a:rPr lang="en-US" sz="1200" kern="1200" baseline="0" dirty="0" smtClean="0">
                <a:solidFill>
                  <a:schemeClr val="tx1"/>
                </a:solidFill>
                <a:latin typeface="+mn-lt"/>
                <a:ea typeface="+mn-ea"/>
                <a:cs typeface="+mn-cs"/>
              </a:rPr>
              <a:t>e see in this case that a near-side stop always produces lower car delays than its far-side counterpart.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Also note that the two curves are both decreasing as d increases, meaning that it’s better to place the stop away from the intersection.</a:t>
            </a:r>
          </a:p>
        </p:txBody>
      </p:sp>
      <p:sp>
        <p:nvSpPr>
          <p:cNvPr id="4" name="灯片编号占位符 3"/>
          <p:cNvSpPr>
            <a:spLocks noGrp="1"/>
          </p:cNvSpPr>
          <p:nvPr>
            <p:ph type="sldNum" sz="quarter" idx="10"/>
          </p:nvPr>
        </p:nvSpPr>
        <p:spPr/>
        <p:txBody>
          <a:bodyPr/>
          <a:lstStyle/>
          <a:p>
            <a:fld id="{5D0922C9-853E-49CC-8119-AA98D02CE6B3}"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34B35E08-D07B-49D5-BC47-470333EF93B1}" type="datetime1">
              <a:rPr lang="en-US" smtClean="0"/>
              <a:pPr/>
              <a:t>3/31/2016</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E2315BD3-C326-4F1D-A27B-528A49B807B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69BB47-E45F-44D9-80B7-25FD717C3586}" type="datetime1">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15BD3-C326-4F1D-A27B-528A49B807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C468FC-E34E-42B8-9BFA-88907E8C2F33}" type="datetime1">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15BD3-C326-4F1D-A27B-528A49B807B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lvl1pPr>
              <a:defRPr cap="none" baseline="0"/>
            </a:lvl1pPr>
          </a:lstStyle>
          <a:p>
            <a:r>
              <a:rPr kumimoji="0" lang="en-US" dirty="0" smtClean="0"/>
              <a:t>Click to edit Master title style</a:t>
            </a:r>
            <a:endParaRPr kumimoji="0" lang="en-US" dirty="0"/>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E3A1736-99DE-4278-8EC3-6264C671F6F0}" type="datetime1">
              <a:rPr lang="en-US" smtClean="0"/>
              <a:pPr/>
              <a:t>3/31/2016</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E2315BD3-C326-4F1D-A27B-528A49B807B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19" name="Date Placeholder 18"/>
          <p:cNvSpPr>
            <a:spLocks noGrp="1"/>
          </p:cNvSpPr>
          <p:nvPr>
            <p:ph type="dt" sz="half" idx="10"/>
          </p:nvPr>
        </p:nvSpPr>
        <p:spPr/>
        <p:txBody>
          <a:bodyPr/>
          <a:lstStyle/>
          <a:p>
            <a:fld id="{F3E67093-76F1-479A-9D16-554A408B262B}" type="datetime1">
              <a:rPr lang="en-US" smtClean="0"/>
              <a:pPr/>
              <a:t>3/31/2016</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E2315BD3-C326-4F1D-A27B-528A49B807B6}" type="slidenum">
              <a:rPr lang="en-US" smtClean="0"/>
              <a:pPr/>
              <a:t>‹#›</a:t>
            </a:fld>
            <a:endParaRPr lang="en-US"/>
          </a:p>
        </p:txBody>
      </p:sp>
      <p:sp>
        <p:nvSpPr>
          <p:cNvPr id="8" name="Title 7"/>
          <p:cNvSpPr>
            <a:spLocks noGrp="1"/>
          </p:cNvSpPr>
          <p:nvPr>
            <p:ph type="title"/>
          </p:nvPr>
        </p:nvSpPr>
        <p:spPr>
          <a:xfrm>
            <a:off x="180475" y="2947085"/>
            <a:ext cx="8686800" cy="1184825"/>
          </a:xfrm>
          <a:effectLst/>
        </p:spPr>
        <p:txBody>
          <a:bodyPr rtlCol="0" anchor="t"/>
          <a:lstStyle>
            <a:lvl1pPr algn="r">
              <a:defRPr>
                <a:effectLst/>
              </a:defRPr>
            </a:lvl1pPr>
          </a:lstStyle>
          <a:p>
            <a:r>
              <a:rPr kumimoji="0" lang="en-US" dirty="0" smtClean="0"/>
              <a:t>Click to edit Master title style</a:t>
            </a:r>
            <a:endParaRPr kumimoji="0"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9D12C7A2-1729-445E-84A7-C3108FF03248}" type="datetime1">
              <a:rPr lang="en-US" smtClean="0"/>
              <a:pPr/>
              <a:t>3/31/2016</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E2315BD3-C326-4F1D-A27B-528A49B807B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426A579B-E484-465B-B89C-13DCA47B7B42}" type="datetime1">
              <a:rPr lang="en-US" smtClean="0"/>
              <a:pPr/>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E2315BD3-C326-4F1D-A27B-528A49B807B6}"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DE5429A-A91F-4179-9ED1-DCE08EFCF005}" type="datetime1">
              <a:rPr lang="en-US" smtClean="0"/>
              <a:pPr/>
              <a:t>3/31/2016</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15BD3-C326-4F1D-A27B-528A49B807B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3A15355-B6A9-4F83-8F99-230CCD6D1CF9}" type="datetime1">
              <a:rPr lang="en-US" smtClean="0"/>
              <a:pPr/>
              <a:t>3/31/2016</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15BD3-C326-4F1D-A27B-528A49B807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DB47EC8-D83D-4015-B4B1-818AD5187150}" type="datetime1">
              <a:rPr lang="en-US" smtClean="0"/>
              <a:pPr/>
              <a:t>3/31/2016</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15BD3-C326-4F1D-A27B-528A49B807B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3BFEA901-451A-4E41-BDE1-0CFDEF67F067}" type="datetime1">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E2315BD3-C326-4F1D-A27B-528A49B807B6}"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4C3744C5-3EA7-4FF2-ADDF-BD3AAA6192CE}" type="datetime1">
              <a:rPr lang="en-US" smtClean="0"/>
              <a:pPr/>
              <a:t>3/31/2016</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E2315BD3-C326-4F1D-A27B-528A49B807B6}"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iming>
    <p:tnLst>
      <p:par>
        <p:cTn id="1" dur="indefinite" restart="never" nodeType="tmRoot"/>
      </p:par>
    </p:tnLst>
  </p:timing>
  <p:hf hdr="0" ftr="0" dt="0"/>
  <p:txStyles>
    <p:titleStyle>
      <a:lvl1pPr algn="l" rtl="0" eaLnBrk="1" latinLnBrk="0" hangingPunct="1">
        <a:spcBef>
          <a:spcPct val="0"/>
        </a:spcBef>
        <a:buNone/>
        <a:defRPr kumimoji="0" sz="3600" kern="1200" cap="all" baseline="0">
          <a:solidFill>
            <a:schemeClr val="tx2"/>
          </a:solidFill>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533400" y="3886200"/>
            <a:ext cx="8458200" cy="2209800"/>
          </a:xfrm>
        </p:spPr>
        <p:txBody>
          <a:bodyPr anchor="t">
            <a:normAutofit/>
          </a:bodyPr>
          <a:lstStyle/>
          <a:p>
            <a:endParaRPr lang="en-US" sz="2800" dirty="0" smtClean="0">
              <a:solidFill>
                <a:schemeClr val="tx2"/>
              </a:solidFill>
              <a:latin typeface="Times New Roman" panose="02020603050405020304" pitchFamily="18" charset="0"/>
              <a:cs typeface="Times New Roman" panose="02020603050405020304" pitchFamily="18" charset="0"/>
            </a:endParaRPr>
          </a:p>
          <a:p>
            <a:r>
              <a:rPr lang="en-US" altLang="zh-CN" sz="2400" b="1" dirty="0" err="1" smtClean="0">
                <a:solidFill>
                  <a:schemeClr val="tx2"/>
                </a:solidFill>
                <a:latin typeface="Times New Roman" panose="02020603050405020304" pitchFamily="18" charset="0"/>
                <a:cs typeface="Times New Roman" panose="02020603050405020304" pitchFamily="18" charset="0"/>
              </a:rPr>
              <a:t>Weihua</a:t>
            </a:r>
            <a:r>
              <a:rPr lang="en-US" altLang="zh-CN" sz="2400" b="1" dirty="0" smtClean="0">
                <a:solidFill>
                  <a:schemeClr val="tx2"/>
                </a:solidFill>
                <a:latin typeface="Times New Roman" panose="02020603050405020304" pitchFamily="18" charset="0"/>
                <a:cs typeface="Times New Roman" panose="02020603050405020304" pitchFamily="18" charset="0"/>
              </a:rPr>
              <a:t> </a:t>
            </a:r>
            <a:r>
              <a:rPr lang="en-US" altLang="zh-CN" sz="2400" b="1" dirty="0" err="1" smtClean="0">
                <a:solidFill>
                  <a:schemeClr val="tx2"/>
                </a:solidFill>
                <a:latin typeface="Times New Roman" panose="02020603050405020304" pitchFamily="18" charset="0"/>
                <a:cs typeface="Times New Roman" panose="02020603050405020304" pitchFamily="18" charset="0"/>
              </a:rPr>
              <a:t>Gu</a:t>
            </a:r>
            <a:endParaRPr lang="en-US" sz="2400" b="1" dirty="0" smtClean="0">
              <a:solidFill>
                <a:schemeClr val="tx2"/>
              </a:solidFill>
              <a:latin typeface="Times New Roman" panose="02020603050405020304" pitchFamily="18" charset="0"/>
              <a:cs typeface="Times New Roman" panose="02020603050405020304" pitchFamily="18" charset="0"/>
            </a:endParaRPr>
          </a:p>
          <a:p>
            <a:r>
              <a:rPr lang="en-US" sz="2400" dirty="0" smtClean="0">
                <a:solidFill>
                  <a:schemeClr val="tx2"/>
                </a:solidFill>
                <a:latin typeface="Times New Roman" panose="02020603050405020304" pitchFamily="18" charset="0"/>
                <a:cs typeface="Times New Roman" panose="02020603050405020304" pitchFamily="18" charset="0"/>
              </a:rPr>
              <a:t>Department of Electrical Engineering</a:t>
            </a:r>
          </a:p>
          <a:p>
            <a:r>
              <a:rPr lang="en-US" altLang="zh-CN" sz="2400" dirty="0" smtClean="0">
                <a:solidFill>
                  <a:schemeClr val="tx2"/>
                </a:solidFill>
                <a:latin typeface="Times New Roman" panose="02020603050405020304" pitchFamily="18" charset="0"/>
                <a:cs typeface="Times New Roman" panose="02020603050405020304" pitchFamily="18" charset="0"/>
              </a:rPr>
              <a:t>The </a:t>
            </a:r>
            <a:r>
              <a:rPr lang="en-US" sz="2400" dirty="0" smtClean="0">
                <a:solidFill>
                  <a:schemeClr val="tx2"/>
                </a:solidFill>
                <a:latin typeface="Times New Roman" panose="02020603050405020304" pitchFamily="18" charset="0"/>
                <a:cs typeface="Times New Roman" panose="02020603050405020304" pitchFamily="18" charset="0"/>
              </a:rPr>
              <a:t>Hong Kong Polytechnic University</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457200" y="2819400"/>
            <a:ext cx="8534400" cy="1600200"/>
          </a:xfrm>
        </p:spPr>
        <p:txBody>
          <a:bodyPr>
            <a:noAutofit/>
          </a:bodyPr>
          <a:lstStyle/>
          <a:p>
            <a:r>
              <a:rPr lang="en-US" sz="4000" b="1" cap="none" dirty="0" smtClean="0">
                <a:latin typeface="Times New Roman" panose="02020603050405020304" pitchFamily="18" charset="0"/>
                <a:cs typeface="Times New Roman" panose="02020603050405020304" pitchFamily="18" charset="0"/>
              </a:rPr>
              <a:t>Bus </a:t>
            </a:r>
            <a:r>
              <a:rPr lang="en-US" sz="4000" b="1" cap="none" dirty="0">
                <a:latin typeface="Times New Roman" panose="02020603050405020304" pitchFamily="18" charset="0"/>
                <a:cs typeface="Times New Roman" panose="02020603050405020304" pitchFamily="18" charset="0"/>
              </a:rPr>
              <a:t>and Car </a:t>
            </a:r>
            <a:r>
              <a:rPr lang="en-US" sz="4000" b="1" cap="none" dirty="0" smtClean="0">
                <a:latin typeface="Times New Roman" panose="02020603050405020304" pitchFamily="18" charset="0"/>
                <a:cs typeface="Times New Roman" panose="02020603050405020304" pitchFamily="18" charset="0"/>
              </a:rPr>
              <a:t>Delays </a:t>
            </a:r>
            <a:r>
              <a:rPr lang="en-US" sz="4000" b="1" cap="none" dirty="0">
                <a:latin typeface="Times New Roman" panose="02020603050405020304" pitchFamily="18" charset="0"/>
                <a:cs typeface="Times New Roman" panose="02020603050405020304" pitchFamily="18" charset="0"/>
              </a:rPr>
              <a:t>at </a:t>
            </a:r>
            <a:r>
              <a:rPr lang="en-US" sz="4000" b="1" cap="none" dirty="0" smtClean="0">
                <a:latin typeface="Times New Roman" panose="02020603050405020304" pitchFamily="18" charset="0"/>
                <a:cs typeface="Times New Roman" panose="02020603050405020304" pitchFamily="18" charset="0"/>
              </a:rPr>
              <a:t/>
            </a:r>
            <a:br>
              <a:rPr lang="en-US" sz="4000" b="1" cap="none" dirty="0" smtClean="0">
                <a:latin typeface="Times New Roman" panose="02020603050405020304" pitchFamily="18" charset="0"/>
                <a:cs typeface="Times New Roman" panose="02020603050405020304" pitchFamily="18" charset="0"/>
              </a:rPr>
            </a:br>
            <a:r>
              <a:rPr lang="en-US" sz="4000" b="1" cap="none" dirty="0" smtClean="0">
                <a:latin typeface="Times New Roman" panose="02020603050405020304" pitchFamily="18" charset="0"/>
                <a:cs typeface="Times New Roman" panose="02020603050405020304" pitchFamily="18" charset="0"/>
              </a:rPr>
              <a:t>Near-Side/Far-Side Stops</a:t>
            </a:r>
            <a:endParaRPr lang="en-US" sz="4000" b="1" cap="none"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04800" y="1210614"/>
            <a:ext cx="8686800" cy="5952186"/>
          </a:xfrm>
        </p:spPr>
        <p:txBody>
          <a:bodyPr>
            <a:normAutofit/>
          </a:bodyPr>
          <a:lstStyle/>
          <a:p>
            <a:pPr marL="342900" lvl="2" indent="-342900">
              <a:spcBef>
                <a:spcPts val="600"/>
              </a:spcBef>
              <a:spcAft>
                <a:spcPts val="600"/>
              </a:spcAft>
              <a:buFont typeface="Wingdings" pitchFamily="2" charset="2"/>
              <a:buChar char="q"/>
            </a:pPr>
            <a:r>
              <a:rPr lang="en-US" sz="2800" dirty="0" smtClean="0">
                <a:latin typeface="Times New Roman" panose="02020603050405020304" pitchFamily="18" charset="0"/>
                <a:cs typeface="Times New Roman" panose="02020603050405020304" pitchFamily="18" charset="0"/>
              </a:rPr>
              <a:t>Comparing near- and far-side stops: expected bus delays</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305800" y="6534912"/>
            <a:ext cx="758952" cy="246888"/>
          </a:xfrm>
        </p:spPr>
        <p:txBody>
          <a:bodyPr/>
          <a:lstStyle/>
          <a:p>
            <a:fld id="{E2315BD3-C326-4F1D-A27B-528A49B807B6}" type="slidenum">
              <a:rPr lang="en-US" sz="1600" b="1" smtClean="0">
                <a:solidFill>
                  <a:schemeClr val="tx2"/>
                </a:solidFill>
                <a:latin typeface="Times New Roman" panose="02020603050405020304" pitchFamily="18" charset="0"/>
                <a:cs typeface="Times New Roman" panose="02020603050405020304" pitchFamily="18" charset="0"/>
              </a:rPr>
              <a:pPr/>
              <a:t>10</a:t>
            </a:fld>
            <a:endParaRPr lang="en-US" sz="1600" b="1">
              <a:solidFill>
                <a:schemeClr val="tx2"/>
              </a:solidFill>
              <a:latin typeface="Times New Roman" panose="02020603050405020304" pitchFamily="18" charset="0"/>
              <a:cs typeface="Times New Roman" panose="02020603050405020304" pitchFamily="18" charset="0"/>
            </a:endParaRPr>
          </a:p>
        </p:txBody>
      </p:sp>
      <p:graphicFrame>
        <p:nvGraphicFramePr>
          <p:cNvPr id="7" name="Chart 2"/>
          <p:cNvGraphicFramePr/>
          <p:nvPr>
            <p:extLst>
              <p:ext uri="{D42A27DB-BD31-4B8C-83A1-F6EECF244321}">
                <p14:modId xmlns:p14="http://schemas.microsoft.com/office/powerpoint/2010/main" val="3407231687"/>
              </p:ext>
            </p:extLst>
          </p:nvPr>
        </p:nvGraphicFramePr>
        <p:xfrm>
          <a:off x="1066800" y="1828800"/>
          <a:ext cx="6934200" cy="4648200"/>
        </p:xfrm>
        <a:graphic>
          <a:graphicData uri="http://schemas.openxmlformats.org/drawingml/2006/chart">
            <c:chart xmlns:c="http://schemas.openxmlformats.org/drawingml/2006/chart" xmlns:r="http://schemas.openxmlformats.org/officeDocument/2006/relationships" r:id="rId3"/>
          </a:graphicData>
        </a:graphic>
      </p:graphicFrame>
      <p:sp>
        <p:nvSpPr>
          <p:cNvPr id="8" name="标题 1"/>
          <p:cNvSpPr>
            <a:spLocks noGrp="1"/>
          </p:cNvSpPr>
          <p:nvPr>
            <p:ph type="title"/>
          </p:nvPr>
        </p:nvSpPr>
        <p:spPr>
          <a:xfrm>
            <a:off x="152400" y="381000"/>
            <a:ext cx="9525000" cy="838200"/>
          </a:xfrm>
        </p:spPr>
        <p:txBody>
          <a:bodyPr>
            <a:noAutofit/>
          </a:bodyPr>
          <a:lstStyle/>
          <a:p>
            <a:r>
              <a:rPr lang="en-US" sz="3400" dirty="0">
                <a:latin typeface="Times New Roman" panose="02020603050405020304" pitchFamily="18" charset="0"/>
                <a:cs typeface="Times New Roman" panose="02020603050405020304" pitchFamily="18" charset="0"/>
              </a:rPr>
              <a:t>Numerical Results</a:t>
            </a:r>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1928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04800" y="1143000"/>
            <a:ext cx="8686800" cy="6019800"/>
          </a:xfrm>
        </p:spPr>
        <p:txBody>
          <a:bodyPr>
            <a:normAutofit/>
          </a:bodyPr>
          <a:lstStyle/>
          <a:p>
            <a:pPr marL="342900" lvl="2" indent="-342900">
              <a:spcBef>
                <a:spcPts val="600"/>
              </a:spcBef>
              <a:spcAft>
                <a:spcPts val="600"/>
              </a:spcAft>
              <a:buFont typeface="Wingdings" pitchFamily="2" charset="2"/>
              <a:buChar char="q"/>
            </a:pPr>
            <a:r>
              <a:rPr lang="en-US" sz="2800" dirty="0" smtClean="0">
                <a:latin typeface="Times New Roman" panose="02020603050405020304" pitchFamily="18" charset="0"/>
                <a:cs typeface="Times New Roman" panose="02020603050405020304" pitchFamily="18" charset="0"/>
              </a:rPr>
              <a:t>Comparing near- and far-side stops: expected traveler delays</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305800" y="6534912"/>
            <a:ext cx="758952" cy="246888"/>
          </a:xfrm>
        </p:spPr>
        <p:txBody>
          <a:bodyPr/>
          <a:lstStyle/>
          <a:p>
            <a:fld id="{E2315BD3-C326-4F1D-A27B-528A49B807B6}" type="slidenum">
              <a:rPr lang="en-US" sz="1600" b="1" smtClean="0">
                <a:solidFill>
                  <a:schemeClr val="tx2"/>
                </a:solidFill>
                <a:latin typeface="Times New Roman" panose="02020603050405020304" pitchFamily="18" charset="0"/>
                <a:cs typeface="Times New Roman" panose="02020603050405020304" pitchFamily="18" charset="0"/>
              </a:rPr>
              <a:pPr/>
              <a:t>11</a:t>
            </a:fld>
            <a:endParaRPr lang="en-US" sz="1600" b="1">
              <a:solidFill>
                <a:schemeClr val="tx2"/>
              </a:solidFill>
              <a:latin typeface="Times New Roman" panose="02020603050405020304" pitchFamily="18" charset="0"/>
              <a:cs typeface="Times New Roman" panose="02020603050405020304" pitchFamily="18" charset="0"/>
            </a:endParaRPr>
          </a:p>
        </p:txBody>
      </p:sp>
      <p:graphicFrame>
        <p:nvGraphicFramePr>
          <p:cNvPr id="8" name="Chart 7"/>
          <p:cNvGraphicFramePr/>
          <p:nvPr>
            <p:extLst>
              <p:ext uri="{D42A27DB-BD31-4B8C-83A1-F6EECF244321}">
                <p14:modId xmlns:p14="http://schemas.microsoft.com/office/powerpoint/2010/main" val="1575382775"/>
              </p:ext>
            </p:extLst>
          </p:nvPr>
        </p:nvGraphicFramePr>
        <p:xfrm>
          <a:off x="1371600" y="2133600"/>
          <a:ext cx="6629400" cy="4343400"/>
        </p:xfrm>
        <a:graphic>
          <a:graphicData uri="http://schemas.openxmlformats.org/drawingml/2006/chart">
            <c:chart xmlns:c="http://schemas.openxmlformats.org/drawingml/2006/chart" xmlns:r="http://schemas.openxmlformats.org/officeDocument/2006/relationships" r:id="rId3"/>
          </a:graphicData>
        </a:graphic>
      </p:graphicFrame>
      <p:sp>
        <p:nvSpPr>
          <p:cNvPr id="7" name="标题 1"/>
          <p:cNvSpPr>
            <a:spLocks noGrp="1"/>
          </p:cNvSpPr>
          <p:nvPr>
            <p:ph type="title"/>
          </p:nvPr>
        </p:nvSpPr>
        <p:spPr>
          <a:xfrm>
            <a:off x="152400" y="381000"/>
            <a:ext cx="9525000" cy="838200"/>
          </a:xfrm>
        </p:spPr>
        <p:txBody>
          <a:bodyPr>
            <a:noAutofit/>
          </a:bodyPr>
          <a:lstStyle/>
          <a:p>
            <a:r>
              <a:rPr lang="en-US" sz="3400" dirty="0">
                <a:latin typeface="Times New Roman" panose="02020603050405020304" pitchFamily="18" charset="0"/>
                <a:cs typeface="Times New Roman" panose="02020603050405020304" pitchFamily="18" charset="0"/>
              </a:rPr>
              <a:t>Numerical Results</a:t>
            </a:r>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5024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290"/>
          <p:cNvCxnSpPr/>
          <p:nvPr/>
        </p:nvCxnSpPr>
        <p:spPr>
          <a:xfrm flipH="1">
            <a:off x="6982460" y="2989154"/>
            <a:ext cx="1630680" cy="0"/>
          </a:xfrm>
          <a:prstGeom prst="line">
            <a:avLst/>
          </a:prstGeom>
          <a:ln w="76200">
            <a:solidFill>
              <a:srgbClr val="00B050"/>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57200" y="1371601"/>
            <a:ext cx="8153400" cy="4800600"/>
          </a:xfrm>
        </p:spPr>
        <p:txBody>
          <a:bodyPr>
            <a:normAutofit/>
          </a:bodyPr>
          <a:lstStyle/>
          <a:p>
            <a:pPr>
              <a:buFont typeface="Wingdings" pitchFamily="2" charset="2"/>
              <a:buChar char="q"/>
            </a:pP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us holding</a:t>
            </a:r>
            <a:endParaRPr lang="en-US" dirty="0" smtClean="0">
              <a:latin typeface="Times New Roman" panose="02020603050405020304" pitchFamily="18" charset="0"/>
              <a:cs typeface="Times New Roman" panose="02020603050405020304" pitchFamily="18" charset="0"/>
            </a:endParaRPr>
          </a:p>
          <a:p>
            <a:endParaRPr lang="en-US" sz="4000" dirty="0" smtClean="0">
              <a:latin typeface="Times New Roman" panose="02020603050405020304" pitchFamily="18" charset="0"/>
              <a:cs typeface="Times New Roman" panose="02020603050405020304" pitchFamily="18" charset="0"/>
            </a:endParaRPr>
          </a:p>
          <a:p>
            <a:endParaRPr lang="en-US" sz="4000" dirty="0" smtClean="0">
              <a:latin typeface="Times New Roman" panose="02020603050405020304" pitchFamily="18" charset="0"/>
              <a:cs typeface="Times New Roman" panose="02020603050405020304" pitchFamily="18" charset="0"/>
            </a:endParaRPr>
          </a:p>
          <a:p>
            <a:endParaRPr lang="en-US" sz="4000" dirty="0" smtClean="0">
              <a:latin typeface="Times New Roman" panose="02020603050405020304" pitchFamily="18" charset="0"/>
              <a:cs typeface="Times New Roman" panose="02020603050405020304" pitchFamily="18" charset="0"/>
            </a:endParaRPr>
          </a:p>
          <a:p>
            <a:endParaRPr lang="en-US" sz="4000" dirty="0" smtClean="0">
              <a:latin typeface="Times New Roman" panose="02020603050405020304" pitchFamily="18" charset="0"/>
              <a:cs typeface="Times New Roman" panose="02020603050405020304" pitchFamily="18" charset="0"/>
            </a:endParaRPr>
          </a:p>
        </p:txBody>
      </p:sp>
      <p:cxnSp>
        <p:nvCxnSpPr>
          <p:cNvPr id="4" name="直接箭头连接符 72"/>
          <p:cNvCxnSpPr/>
          <p:nvPr/>
        </p:nvCxnSpPr>
        <p:spPr>
          <a:xfrm>
            <a:off x="1492909" y="3092774"/>
            <a:ext cx="7560259" cy="0"/>
          </a:xfrm>
          <a:prstGeom prst="straightConnector1">
            <a:avLst/>
          </a:prstGeom>
          <a:ln>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5" name="直接箭头连接符 73"/>
          <p:cNvCxnSpPr/>
          <p:nvPr/>
        </p:nvCxnSpPr>
        <p:spPr>
          <a:xfrm flipV="1">
            <a:off x="1492909" y="2617287"/>
            <a:ext cx="2480" cy="1585949"/>
          </a:xfrm>
          <a:prstGeom prst="straightConnector1">
            <a:avLst/>
          </a:prstGeom>
          <a:ln>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grpSp>
        <p:nvGrpSpPr>
          <p:cNvPr id="9" name="Group 273"/>
          <p:cNvGrpSpPr/>
          <p:nvPr/>
        </p:nvGrpSpPr>
        <p:grpSpPr>
          <a:xfrm>
            <a:off x="1489193" y="3094011"/>
            <a:ext cx="3175864" cy="1258062"/>
            <a:chOff x="1530350" y="4337050"/>
            <a:chExt cx="2035810" cy="806450"/>
          </a:xfrm>
        </p:grpSpPr>
        <p:cxnSp>
          <p:nvCxnSpPr>
            <p:cNvPr id="7" name="直接连接符 74"/>
            <p:cNvCxnSpPr/>
            <p:nvPr/>
          </p:nvCxnSpPr>
          <p:spPr>
            <a:xfrm rot="16200000" flipH="1">
              <a:off x="2766060" y="4343400"/>
              <a:ext cx="800100" cy="800100"/>
            </a:xfrm>
            <a:prstGeom prst="line">
              <a:avLst/>
            </a:prstGeom>
            <a:ln w="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87"/>
            <p:cNvCxnSpPr/>
            <p:nvPr/>
          </p:nvCxnSpPr>
          <p:spPr>
            <a:xfrm>
              <a:off x="1530350" y="4337050"/>
              <a:ext cx="2031048" cy="806450"/>
            </a:xfrm>
            <a:prstGeom prst="line">
              <a:avLst/>
            </a:prstGeom>
            <a:ln w="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424063" y="2297818"/>
            <a:ext cx="902811"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space</a:t>
            </a:r>
            <a:endParaRPr lang="en-US" sz="2400" b="1"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8433550" y="2590800"/>
            <a:ext cx="764953"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time</a:t>
            </a:r>
            <a:endParaRPr lang="en-US" sz="2400" b="1" i="1"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1883452" y="2552153"/>
            <a:ext cx="1439818" cy="461665"/>
          </a:xfrm>
          <a:prstGeom prst="rect">
            <a:avLst/>
          </a:prstGeom>
          <a:noFill/>
        </p:spPr>
        <p:txBody>
          <a:bodyPr wrap="none" rtlCol="0">
            <a:spAutoFit/>
          </a:bodyPr>
          <a:lstStyle/>
          <a:p>
            <a:r>
              <a:rPr lang="en-US" sz="2400" dirty="0" smtClean="0">
                <a:solidFill>
                  <a:srgbClr val="FF0000"/>
                </a:solidFill>
                <a:latin typeface="Times New Roman" panose="02020603050405020304" pitchFamily="18" charset="0"/>
                <a:cs typeface="Times New Roman" panose="02020603050405020304" pitchFamily="18" charset="0"/>
              </a:rPr>
              <a:t>red period</a:t>
            </a:r>
          </a:p>
        </p:txBody>
      </p:sp>
      <p:sp>
        <p:nvSpPr>
          <p:cNvPr id="20" name="TextBox 19"/>
          <p:cNvSpPr txBox="1"/>
          <p:nvPr/>
        </p:nvSpPr>
        <p:spPr>
          <a:xfrm>
            <a:off x="3456278" y="2527339"/>
            <a:ext cx="1729961" cy="461665"/>
          </a:xfrm>
          <a:prstGeom prst="rect">
            <a:avLst/>
          </a:prstGeom>
          <a:noFill/>
        </p:spPr>
        <p:txBody>
          <a:bodyPr wrap="none" rtlCol="0">
            <a:spAutoFit/>
          </a:bodyPr>
          <a:lstStyle/>
          <a:p>
            <a:r>
              <a:rPr lang="en-US" sz="2400" dirty="0" smtClean="0">
                <a:solidFill>
                  <a:srgbClr val="00B050"/>
                </a:solidFill>
                <a:latin typeface="Times New Roman" panose="02020603050405020304" pitchFamily="18" charset="0"/>
                <a:cs typeface="Times New Roman" panose="02020603050405020304" pitchFamily="18" charset="0"/>
              </a:rPr>
              <a:t>green period</a:t>
            </a:r>
          </a:p>
        </p:txBody>
      </p:sp>
      <p:sp>
        <p:nvSpPr>
          <p:cNvPr id="21" name="Oval 296"/>
          <p:cNvSpPr/>
          <p:nvPr/>
        </p:nvSpPr>
        <p:spPr>
          <a:xfrm>
            <a:off x="2800005" y="3124719"/>
            <a:ext cx="313822" cy="31382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smtClean="0">
                <a:solidFill>
                  <a:schemeClr val="tx1"/>
                </a:solidFill>
                <a:latin typeface="Times New Roman" panose="02020603050405020304" pitchFamily="18" charset="0"/>
                <a:cs typeface="Times New Roman" pitchFamily="18" charset="0"/>
              </a:rPr>
              <a:t>J</a:t>
            </a:r>
            <a:endParaRPr lang="en-US" sz="2000" i="1" dirty="0">
              <a:solidFill>
                <a:schemeClr val="tx1"/>
              </a:solidFill>
              <a:latin typeface="Times New Roman" pitchFamily="18" charset="0"/>
              <a:cs typeface="Times New Roman" pitchFamily="18" charset="0"/>
            </a:endParaRPr>
          </a:p>
        </p:txBody>
      </p:sp>
      <p:cxnSp>
        <p:nvCxnSpPr>
          <p:cNvPr id="22" name="直接连接符 87"/>
          <p:cNvCxnSpPr/>
          <p:nvPr/>
        </p:nvCxnSpPr>
        <p:spPr>
          <a:xfrm>
            <a:off x="8615124" y="3092129"/>
            <a:ext cx="340718" cy="135612"/>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直接箭头连接符 72"/>
          <p:cNvCxnSpPr/>
          <p:nvPr/>
        </p:nvCxnSpPr>
        <p:spPr>
          <a:xfrm>
            <a:off x="1496421" y="3470440"/>
            <a:ext cx="2638958" cy="0"/>
          </a:xfrm>
          <a:prstGeom prst="straightConnector1">
            <a:avLst/>
          </a:prstGeom>
          <a:ln w="9525">
            <a:solidFill>
              <a:schemeClr val="tx1"/>
            </a:solidFill>
            <a:prstDash val="dash"/>
            <a:tailEnd type="none" w="sm" len="lg"/>
          </a:ln>
        </p:spPr>
        <p:style>
          <a:lnRef idx="1">
            <a:schemeClr val="accent1"/>
          </a:lnRef>
          <a:fillRef idx="0">
            <a:schemeClr val="accent1"/>
          </a:fillRef>
          <a:effectRef idx="0">
            <a:schemeClr val="accent1"/>
          </a:effectRef>
          <a:fontRef idx="minor">
            <a:schemeClr val="tx1"/>
          </a:fontRef>
        </p:style>
      </p:cxnSp>
      <p:cxnSp>
        <p:nvCxnSpPr>
          <p:cNvPr id="24" name="Straight Connector 311"/>
          <p:cNvCxnSpPr/>
          <p:nvPr/>
        </p:nvCxnSpPr>
        <p:spPr>
          <a:xfrm>
            <a:off x="4143375" y="3471033"/>
            <a:ext cx="3207594" cy="0"/>
          </a:xfrm>
          <a:prstGeom prst="line">
            <a:avLst/>
          </a:prstGeom>
          <a:ln w="25400" cmpd="sng">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316"/>
          <p:cNvCxnSpPr/>
          <p:nvPr/>
        </p:nvCxnSpPr>
        <p:spPr>
          <a:xfrm flipV="1">
            <a:off x="4657876" y="3088214"/>
            <a:ext cx="127484" cy="1261980"/>
          </a:xfrm>
          <a:prstGeom prst="line">
            <a:avLst/>
          </a:prstGeom>
          <a:ln w="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49" name="Group 271"/>
          <p:cNvGrpSpPr/>
          <p:nvPr/>
        </p:nvGrpSpPr>
        <p:grpSpPr>
          <a:xfrm rot="16200000">
            <a:off x="5302159" y="3221772"/>
            <a:ext cx="136361" cy="2468132"/>
            <a:chOff x="2170176" y="3644963"/>
            <a:chExt cx="76200" cy="491130"/>
          </a:xfrm>
        </p:grpSpPr>
        <p:cxnSp>
          <p:nvCxnSpPr>
            <p:cNvPr id="27" name="Straight Connector 272"/>
            <p:cNvCxnSpPr/>
            <p:nvPr/>
          </p:nvCxnSpPr>
          <p:spPr>
            <a:xfrm>
              <a:off x="2170176" y="3646953"/>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3"/>
            <p:cNvCxnSpPr/>
            <p:nvPr/>
          </p:nvCxnSpPr>
          <p:spPr>
            <a:xfrm>
              <a:off x="2170176" y="4136093"/>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74"/>
            <p:cNvCxnSpPr/>
            <p:nvPr/>
          </p:nvCxnSpPr>
          <p:spPr>
            <a:xfrm rot="5400000" flipH="1" flipV="1">
              <a:off x="1964498" y="3890267"/>
              <a:ext cx="490607" cy="0"/>
            </a:xfrm>
            <a:prstGeom prst="line">
              <a:avLst/>
            </a:prstGeom>
            <a:ln>
              <a:solidFill>
                <a:schemeClr val="tx1"/>
              </a:solidFill>
              <a:headEnd type="arrow" w="sm" len="lg"/>
              <a:tailEnd type="arrow" w="sm" len="lg"/>
            </a:ln>
          </p:spPr>
          <p:style>
            <a:lnRef idx="1">
              <a:schemeClr val="accent1"/>
            </a:lnRef>
            <a:fillRef idx="0">
              <a:schemeClr val="accent1"/>
            </a:fillRef>
            <a:effectRef idx="0">
              <a:schemeClr val="accent1"/>
            </a:effectRef>
            <a:fontRef idx="minor">
              <a:schemeClr val="tx1"/>
            </a:fontRef>
          </p:style>
        </p:cxnSp>
      </p:grpSp>
      <p:cxnSp>
        <p:nvCxnSpPr>
          <p:cNvPr id="30" name="Straight Connector 388"/>
          <p:cNvCxnSpPr/>
          <p:nvPr/>
        </p:nvCxnSpPr>
        <p:spPr>
          <a:xfrm flipH="1" flipV="1">
            <a:off x="4144380" y="3459328"/>
            <a:ext cx="936" cy="1029202"/>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38595" y="4877584"/>
            <a:ext cx="2165978" cy="461665"/>
          </a:xfrm>
          <a:prstGeom prst="rect">
            <a:avLst/>
          </a:prstGeom>
          <a:noFill/>
        </p:spPr>
        <p:txBody>
          <a:bodyPr wrap="none" rtlCol="0">
            <a:spAutoFit/>
          </a:bodyPr>
          <a:lstStyle/>
          <a:p>
            <a:r>
              <a:rPr lang="en-US" sz="2400" dirty="0" smtClean="0">
                <a:solidFill>
                  <a:srgbClr val="0070C0"/>
                </a:solidFill>
                <a:latin typeface="Times New Roman" panose="02020603050405020304" pitchFamily="18" charset="0"/>
                <a:cs typeface="Times New Roman" panose="02020603050405020304" pitchFamily="18" charset="0"/>
              </a:rPr>
              <a:t>Bus dwell times</a:t>
            </a:r>
          </a:p>
        </p:txBody>
      </p:sp>
      <p:sp>
        <p:nvSpPr>
          <p:cNvPr id="32" name="TextBox 31"/>
          <p:cNvSpPr txBox="1"/>
          <p:nvPr/>
        </p:nvSpPr>
        <p:spPr>
          <a:xfrm>
            <a:off x="-93751" y="2819400"/>
            <a:ext cx="161775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intersection</a:t>
            </a:r>
            <a:endParaRPr lang="en-US" sz="24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252497" y="3200400"/>
            <a:ext cx="1202573"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bus stop</a:t>
            </a:r>
            <a:endParaRPr lang="en-US" sz="2400" dirty="0">
              <a:latin typeface="Times New Roman" panose="02020603050405020304" pitchFamily="18" charset="0"/>
              <a:cs typeface="Times New Roman" panose="02020603050405020304" pitchFamily="18" charset="0"/>
            </a:endParaRPr>
          </a:p>
        </p:txBody>
      </p:sp>
      <p:cxnSp>
        <p:nvCxnSpPr>
          <p:cNvPr id="34" name="Straight Connector 33"/>
          <p:cNvCxnSpPr/>
          <p:nvPr/>
        </p:nvCxnSpPr>
        <p:spPr>
          <a:xfrm>
            <a:off x="1419853" y="3095003"/>
            <a:ext cx="713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23567" y="3470192"/>
            <a:ext cx="713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11"/>
          <p:cNvCxnSpPr/>
          <p:nvPr/>
        </p:nvCxnSpPr>
        <p:spPr>
          <a:xfrm flipV="1">
            <a:off x="3223984" y="3802043"/>
            <a:ext cx="898672" cy="0"/>
          </a:xfrm>
          <a:prstGeom prst="line">
            <a:avLst/>
          </a:prstGeom>
          <a:ln w="25400" cmpd="sng">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11"/>
          <p:cNvCxnSpPr/>
          <p:nvPr/>
        </p:nvCxnSpPr>
        <p:spPr>
          <a:xfrm flipH="1">
            <a:off x="4108093" y="3469849"/>
            <a:ext cx="35282" cy="332194"/>
          </a:xfrm>
          <a:prstGeom prst="line">
            <a:avLst/>
          </a:prstGeom>
          <a:ln w="25400" cmpd="sng">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11"/>
          <p:cNvCxnSpPr/>
          <p:nvPr/>
        </p:nvCxnSpPr>
        <p:spPr>
          <a:xfrm flipH="1">
            <a:off x="3113827" y="3804520"/>
            <a:ext cx="131207" cy="1141666"/>
          </a:xfrm>
          <a:prstGeom prst="line">
            <a:avLst/>
          </a:prstGeom>
          <a:ln w="25400" cmpd="sng">
            <a:solidFill>
              <a:srgbClr val="C00000"/>
            </a:solidFill>
            <a:prstDash val="sysDash"/>
            <a:headEnd type="none" w="sm" len="med"/>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03175" y="4240384"/>
            <a:ext cx="2168626" cy="830997"/>
          </a:xfrm>
          <a:prstGeom prst="rect">
            <a:avLst/>
          </a:prstGeom>
          <a:noFill/>
        </p:spPr>
        <p:txBody>
          <a:bodyPr wrap="square" rtlCol="0">
            <a:spAutoFit/>
          </a:bodyPr>
          <a:lstStyle/>
          <a:p>
            <a:r>
              <a:rPr lang="en-US" sz="2400" dirty="0" smtClean="0">
                <a:solidFill>
                  <a:srgbClr val="C00000"/>
                </a:solidFill>
                <a:latin typeface="Times New Roman" panose="02020603050405020304" pitchFamily="18" charset="0"/>
                <a:cs typeface="Times New Roman" panose="02020603050405020304" pitchFamily="18" charset="0"/>
              </a:rPr>
              <a:t>bus trajectory </a:t>
            </a:r>
          </a:p>
          <a:p>
            <a:r>
              <a:rPr lang="en-US" sz="2400" dirty="0" smtClean="0">
                <a:solidFill>
                  <a:srgbClr val="C00000"/>
                </a:solidFill>
                <a:latin typeface="Times New Roman" panose="02020603050405020304" pitchFamily="18" charset="0"/>
                <a:cs typeface="Times New Roman" panose="02020603050405020304" pitchFamily="18" charset="0"/>
              </a:rPr>
              <a:t>without holding</a:t>
            </a:r>
          </a:p>
        </p:txBody>
      </p:sp>
      <p:sp>
        <p:nvSpPr>
          <p:cNvPr id="41" name="Oval 296"/>
          <p:cNvSpPr/>
          <p:nvPr/>
        </p:nvSpPr>
        <p:spPr>
          <a:xfrm>
            <a:off x="4212849" y="3536068"/>
            <a:ext cx="313822" cy="31382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000" i="1" dirty="0" smtClean="0">
                <a:solidFill>
                  <a:schemeClr val="tx1"/>
                </a:solidFill>
                <a:latin typeface="Times New Roman" panose="02020603050405020304" pitchFamily="18" charset="0"/>
                <a:cs typeface="Times New Roman" pitchFamily="18" charset="0"/>
              </a:rPr>
              <a:t>Q</a:t>
            </a:r>
            <a:endParaRPr lang="en-US" sz="2000" i="1" dirty="0">
              <a:solidFill>
                <a:schemeClr val="tx1"/>
              </a:solidFill>
              <a:latin typeface="Times New Roman" pitchFamily="18" charset="0"/>
              <a:cs typeface="Times New Roman" pitchFamily="18" charset="0"/>
            </a:endParaRPr>
          </a:p>
        </p:txBody>
      </p:sp>
      <p:sp>
        <p:nvSpPr>
          <p:cNvPr id="42" name="Oval 296"/>
          <p:cNvSpPr/>
          <p:nvPr/>
        </p:nvSpPr>
        <p:spPr>
          <a:xfrm>
            <a:off x="5415685" y="3683171"/>
            <a:ext cx="313822" cy="31382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45720" rtlCol="0" anchor="ctr"/>
          <a:lstStyle/>
          <a:p>
            <a:pPr algn="ctr"/>
            <a:r>
              <a:rPr lang="en-US" sz="2000" i="1" dirty="0" smtClean="0">
                <a:solidFill>
                  <a:schemeClr val="tx1"/>
                </a:solidFill>
                <a:latin typeface="Times New Roman" panose="02020603050405020304" pitchFamily="18" charset="0"/>
                <a:cs typeface="Times New Roman" pitchFamily="18" charset="0"/>
              </a:rPr>
              <a:t>I</a:t>
            </a:r>
            <a:endParaRPr lang="en-US" sz="2000" i="1" dirty="0">
              <a:solidFill>
                <a:schemeClr val="tx1"/>
              </a:solidFill>
              <a:latin typeface="Times New Roman" pitchFamily="18" charset="0"/>
              <a:cs typeface="Times New Roman" pitchFamily="18" charset="0"/>
            </a:endParaRPr>
          </a:p>
        </p:txBody>
      </p:sp>
      <p:sp>
        <p:nvSpPr>
          <p:cNvPr id="43" name="Oval 296"/>
          <p:cNvSpPr/>
          <p:nvPr/>
        </p:nvSpPr>
        <p:spPr>
          <a:xfrm>
            <a:off x="7639334" y="3318382"/>
            <a:ext cx="313822" cy="31382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000" i="1" dirty="0" smtClean="0">
                <a:solidFill>
                  <a:schemeClr val="tx1"/>
                </a:solidFill>
                <a:latin typeface="Times New Roman" panose="02020603050405020304" pitchFamily="18" charset="0"/>
                <a:cs typeface="Times New Roman" pitchFamily="18" charset="0"/>
              </a:rPr>
              <a:t>Q</a:t>
            </a:r>
            <a:endParaRPr lang="en-US" sz="2000" i="1" dirty="0">
              <a:solidFill>
                <a:schemeClr val="tx1"/>
              </a:solidFill>
              <a:latin typeface="Times New Roman" pitchFamily="18" charset="0"/>
              <a:cs typeface="Times New Roman" pitchFamily="18" charset="0"/>
            </a:endParaRPr>
          </a:p>
        </p:txBody>
      </p:sp>
      <p:sp>
        <p:nvSpPr>
          <p:cNvPr id="44" name="Oval 296"/>
          <p:cNvSpPr/>
          <p:nvPr/>
        </p:nvSpPr>
        <p:spPr>
          <a:xfrm>
            <a:off x="6096000" y="3118529"/>
            <a:ext cx="313822" cy="31382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smtClean="0">
                <a:solidFill>
                  <a:schemeClr val="tx1"/>
                </a:solidFill>
                <a:latin typeface="Times New Roman" panose="02020603050405020304" pitchFamily="18" charset="0"/>
                <a:cs typeface="Times New Roman" pitchFamily="18" charset="0"/>
              </a:rPr>
              <a:t>J</a:t>
            </a:r>
            <a:endParaRPr lang="en-US" sz="2000" i="1" dirty="0">
              <a:solidFill>
                <a:schemeClr val="tx1"/>
              </a:solidFill>
              <a:latin typeface="Times New Roman" pitchFamily="18" charset="0"/>
              <a:cs typeface="Times New Roman" pitchFamily="18" charset="0"/>
            </a:endParaRPr>
          </a:p>
        </p:txBody>
      </p:sp>
      <p:cxnSp>
        <p:nvCxnSpPr>
          <p:cNvPr id="45" name="Straight Connector 388"/>
          <p:cNvCxnSpPr/>
          <p:nvPr/>
        </p:nvCxnSpPr>
        <p:spPr>
          <a:xfrm rot="16200000" flipV="1">
            <a:off x="6105611" y="3988799"/>
            <a:ext cx="998525" cy="936"/>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552866" y="4203237"/>
            <a:ext cx="626564" cy="240715"/>
          </a:xfrm>
          <a:prstGeom prst="straightConnector1">
            <a:avLst/>
          </a:prstGeom>
          <a:ln w="15875">
            <a:solidFill>
              <a:srgbClr val="C00000"/>
            </a:solidFill>
            <a:tailEnd type="arrow" w="med" len="lg"/>
          </a:ln>
        </p:spPr>
        <p:style>
          <a:lnRef idx="1">
            <a:schemeClr val="accent1"/>
          </a:lnRef>
          <a:fillRef idx="0">
            <a:schemeClr val="accent1"/>
          </a:fillRef>
          <a:effectRef idx="0">
            <a:schemeClr val="accent1"/>
          </a:effectRef>
          <a:fontRef idx="minor">
            <a:schemeClr val="tx1"/>
          </a:fontRef>
        </p:style>
      </p:cxnSp>
      <p:grpSp>
        <p:nvGrpSpPr>
          <p:cNvPr id="56" name="Group 273"/>
          <p:cNvGrpSpPr/>
          <p:nvPr/>
        </p:nvGrpSpPr>
        <p:grpSpPr>
          <a:xfrm>
            <a:off x="5059069" y="3088811"/>
            <a:ext cx="3175864" cy="1258062"/>
            <a:chOff x="1530350" y="4337050"/>
            <a:chExt cx="2035810" cy="806450"/>
          </a:xfrm>
        </p:grpSpPr>
        <p:cxnSp>
          <p:nvCxnSpPr>
            <p:cNvPr id="50" name="直接连接符 74"/>
            <p:cNvCxnSpPr/>
            <p:nvPr/>
          </p:nvCxnSpPr>
          <p:spPr>
            <a:xfrm rot="16200000" flipH="1">
              <a:off x="2766060" y="4343400"/>
              <a:ext cx="800100" cy="800100"/>
            </a:xfrm>
            <a:prstGeom prst="line">
              <a:avLst/>
            </a:prstGeom>
            <a:ln w="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1" name="直接连接符 87"/>
            <p:cNvCxnSpPr/>
            <p:nvPr/>
          </p:nvCxnSpPr>
          <p:spPr>
            <a:xfrm>
              <a:off x="1530350" y="4337050"/>
              <a:ext cx="2031048" cy="806450"/>
            </a:xfrm>
            <a:prstGeom prst="line">
              <a:avLst/>
            </a:prstGeom>
            <a:ln w="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4654978" y="5311914"/>
            <a:ext cx="1866217" cy="830997"/>
          </a:xfrm>
          <a:prstGeom prst="rect">
            <a:avLst/>
          </a:prstGeom>
          <a:noFill/>
        </p:spPr>
        <p:txBody>
          <a:bodyPr wrap="none" rtlCol="0">
            <a:spAutoFit/>
          </a:bodyPr>
          <a:lstStyle/>
          <a:p>
            <a:r>
              <a:rPr lang="en-US" sz="2400" dirty="0" smtClean="0">
                <a:solidFill>
                  <a:srgbClr val="7030A0"/>
                </a:solidFill>
                <a:latin typeface="Times New Roman" panose="02020603050405020304" pitchFamily="18" charset="0"/>
                <a:cs typeface="Times New Roman" panose="02020603050405020304" pitchFamily="18" charset="0"/>
              </a:rPr>
              <a:t>bus trajectory</a:t>
            </a:r>
          </a:p>
          <a:p>
            <a:r>
              <a:rPr lang="en-US" sz="2400" dirty="0" smtClean="0">
                <a:solidFill>
                  <a:srgbClr val="7030A0"/>
                </a:solidFill>
                <a:latin typeface="Times New Roman" panose="02020603050405020304" pitchFamily="18" charset="0"/>
                <a:cs typeface="Times New Roman" panose="02020603050405020304" pitchFamily="18" charset="0"/>
              </a:rPr>
              <a:t>with holding</a:t>
            </a:r>
          </a:p>
        </p:txBody>
      </p:sp>
      <p:cxnSp>
        <p:nvCxnSpPr>
          <p:cNvPr id="61" name="Straight Arrow Connector 60"/>
          <p:cNvCxnSpPr/>
          <p:nvPr/>
        </p:nvCxnSpPr>
        <p:spPr>
          <a:xfrm flipH="1" flipV="1">
            <a:off x="6091773" y="4455840"/>
            <a:ext cx="401193" cy="457026"/>
          </a:xfrm>
          <a:prstGeom prst="straightConnector1">
            <a:avLst/>
          </a:prstGeom>
          <a:ln w="15875">
            <a:solidFill>
              <a:srgbClr val="0070C0"/>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62" name="Straight Connector 311"/>
          <p:cNvCxnSpPr/>
          <p:nvPr/>
        </p:nvCxnSpPr>
        <p:spPr>
          <a:xfrm flipH="1">
            <a:off x="7337449" y="2519254"/>
            <a:ext cx="97131" cy="981352"/>
          </a:xfrm>
          <a:prstGeom prst="line">
            <a:avLst/>
          </a:prstGeom>
          <a:ln w="25400" cmpd="sng">
            <a:solidFill>
              <a:srgbClr val="C00000"/>
            </a:solidFill>
            <a:prstDash val="sysDash"/>
            <a:headEnd type="arrow" w="sm" len="lg"/>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274"/>
          <p:cNvCxnSpPr/>
          <p:nvPr/>
        </p:nvCxnSpPr>
        <p:spPr>
          <a:xfrm flipH="1" flipV="1">
            <a:off x="3125891" y="4838759"/>
            <a:ext cx="1617909" cy="0"/>
          </a:xfrm>
          <a:prstGeom prst="line">
            <a:avLst/>
          </a:prstGeom>
          <a:ln>
            <a:solidFill>
              <a:schemeClr val="tx1"/>
            </a:solidFill>
            <a:headEnd type="arrow" w="sm" len="lg"/>
            <a:tailEnd type="arrow" w="sm" len="lg"/>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243291" y="5226303"/>
            <a:ext cx="2374368" cy="299121"/>
          </a:xfrm>
          <a:prstGeom prst="rect">
            <a:avLst/>
          </a:prstGeom>
          <a:noFill/>
        </p:spPr>
        <p:txBody>
          <a:bodyPr wrap="none" rtlCol="0">
            <a:spAutoFit/>
          </a:bodyPr>
          <a:lstStyle/>
          <a:p>
            <a:pPr>
              <a:lnSpc>
                <a:spcPts val="1400"/>
              </a:lnSpc>
            </a:pPr>
            <a:r>
              <a:rPr lang="en-US" sz="2400" b="1" dirty="0" smtClean="0">
                <a:solidFill>
                  <a:srgbClr val="3333FF"/>
                </a:solidFill>
                <a:latin typeface="Times New Roman" panose="02020603050405020304" pitchFamily="18" charset="0"/>
                <a:cs typeface="Times New Roman" panose="02020603050405020304" pitchFamily="18" charset="0"/>
              </a:rPr>
              <a:t>bus holding time</a:t>
            </a:r>
          </a:p>
        </p:txBody>
      </p:sp>
      <p:cxnSp>
        <p:nvCxnSpPr>
          <p:cNvPr id="68" name="Straight Arrow Connector 67"/>
          <p:cNvCxnSpPr/>
          <p:nvPr/>
        </p:nvCxnSpPr>
        <p:spPr>
          <a:xfrm flipV="1">
            <a:off x="3656380" y="4834744"/>
            <a:ext cx="407138" cy="369988"/>
          </a:xfrm>
          <a:prstGeom prst="straightConnector1">
            <a:avLst/>
          </a:prstGeom>
          <a:ln w="15875">
            <a:solidFill>
              <a:srgbClr val="3333FF"/>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8" name="Straight Connector 311"/>
          <p:cNvCxnSpPr/>
          <p:nvPr/>
        </p:nvCxnSpPr>
        <p:spPr>
          <a:xfrm flipH="1">
            <a:off x="7425690" y="2514174"/>
            <a:ext cx="105410" cy="1028051"/>
          </a:xfrm>
          <a:prstGeom prst="line">
            <a:avLst/>
          </a:prstGeom>
          <a:ln w="25400" cmpd="sng">
            <a:solidFill>
              <a:srgbClr val="7030A0"/>
            </a:solidFill>
            <a:headEnd type="arrow" w="sm" len="lg"/>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311"/>
          <p:cNvCxnSpPr/>
          <p:nvPr/>
        </p:nvCxnSpPr>
        <p:spPr>
          <a:xfrm flipV="1">
            <a:off x="4851043" y="3532714"/>
            <a:ext cx="2574647" cy="1867"/>
          </a:xfrm>
          <a:prstGeom prst="line">
            <a:avLst/>
          </a:prstGeom>
          <a:ln w="25400"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311"/>
          <p:cNvCxnSpPr/>
          <p:nvPr/>
        </p:nvCxnSpPr>
        <p:spPr>
          <a:xfrm flipV="1">
            <a:off x="4709160" y="3519229"/>
            <a:ext cx="156742" cy="1529865"/>
          </a:xfrm>
          <a:prstGeom prst="line">
            <a:avLst/>
          </a:prstGeom>
          <a:ln w="25400"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4730547" y="4977297"/>
            <a:ext cx="319468" cy="371475"/>
          </a:xfrm>
          <a:prstGeom prst="straightConnector1">
            <a:avLst/>
          </a:prstGeom>
          <a:ln w="15875">
            <a:solidFill>
              <a:srgbClr val="7030A0"/>
            </a:solidFill>
            <a:tailEnd type="arrow" w="med" len="lg"/>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6522720" y="3387934"/>
            <a:ext cx="137160" cy="13716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b="1" dirty="0">
              <a:solidFill>
                <a:srgbClr val="3333FF"/>
              </a:solidFill>
              <a:latin typeface="Times New Roman" panose="02020603050405020304" pitchFamily="18" charset="0"/>
              <a:cs typeface="Times New Roman" panose="02020603050405020304" pitchFamily="18" charset="0"/>
            </a:endParaRPr>
          </a:p>
        </p:txBody>
      </p:sp>
      <p:sp>
        <p:nvSpPr>
          <p:cNvPr id="71" name="Oval 70"/>
          <p:cNvSpPr/>
          <p:nvPr/>
        </p:nvSpPr>
        <p:spPr>
          <a:xfrm>
            <a:off x="6477000" y="1600200"/>
            <a:ext cx="22098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b="1" dirty="0" smtClean="0">
                <a:solidFill>
                  <a:srgbClr val="3333FF"/>
                </a:solidFill>
                <a:latin typeface="Times New Roman" panose="02020603050405020304" pitchFamily="18" charset="0"/>
                <a:cs typeface="Times New Roman" panose="02020603050405020304" pitchFamily="18" charset="0"/>
              </a:rPr>
              <a:t>bus departure not delayed</a:t>
            </a:r>
            <a:endParaRPr lang="en-US" sz="2000" b="1" dirty="0">
              <a:solidFill>
                <a:srgbClr val="3333FF"/>
              </a:solidFill>
              <a:latin typeface="Times New Roman" panose="02020603050405020304" pitchFamily="18" charset="0"/>
              <a:cs typeface="Times New Roman" panose="02020603050405020304" pitchFamily="18" charset="0"/>
            </a:endParaRPr>
          </a:p>
        </p:txBody>
      </p:sp>
      <p:sp>
        <p:nvSpPr>
          <p:cNvPr id="72" name="Slide Number Placeholder 71"/>
          <p:cNvSpPr>
            <a:spLocks noGrp="1"/>
          </p:cNvSpPr>
          <p:nvPr>
            <p:ph type="sldNum" sz="quarter" idx="12"/>
          </p:nvPr>
        </p:nvSpPr>
        <p:spPr/>
        <p:txBody>
          <a:bodyPr vert="horz"/>
          <a:lstStyle/>
          <a:p>
            <a:fld id="{E2315BD3-C326-4F1D-A27B-528A49B807B6}" type="slidenum">
              <a:rPr lang="en-US" sz="1600" b="1">
                <a:solidFill>
                  <a:schemeClr val="tx2"/>
                </a:solidFill>
                <a:latin typeface="Times New Roman" panose="02020603050405020304" pitchFamily="18" charset="0"/>
                <a:cs typeface="Times New Roman" panose="02020603050405020304" pitchFamily="18" charset="0"/>
              </a:rPr>
              <a:pPr/>
              <a:t>12</a:t>
            </a:fld>
            <a:endParaRPr lang="en-US" sz="1600" b="1">
              <a:solidFill>
                <a:schemeClr val="tx2"/>
              </a:solidFill>
              <a:latin typeface="Times New Roman" panose="02020603050405020304" pitchFamily="18" charset="0"/>
              <a:cs typeface="Times New Roman" panose="02020603050405020304" pitchFamily="18" charset="0"/>
            </a:endParaRPr>
          </a:p>
        </p:txBody>
      </p:sp>
      <p:cxnSp>
        <p:nvCxnSpPr>
          <p:cNvPr id="73" name="Straight Connector 316"/>
          <p:cNvCxnSpPr/>
          <p:nvPr/>
        </p:nvCxnSpPr>
        <p:spPr>
          <a:xfrm flipV="1">
            <a:off x="8237065" y="3097330"/>
            <a:ext cx="127484" cy="1261980"/>
          </a:xfrm>
          <a:prstGeom prst="line">
            <a:avLst/>
          </a:prstGeom>
          <a:ln w="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7268869" y="3393992"/>
            <a:ext cx="137160" cy="13716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b="1" dirty="0">
              <a:solidFill>
                <a:srgbClr val="3333FF"/>
              </a:solidFill>
              <a:latin typeface="Times New Roman" panose="02020603050405020304" pitchFamily="18" charset="0"/>
              <a:cs typeface="Times New Roman" panose="02020603050405020304" pitchFamily="18" charset="0"/>
            </a:endParaRPr>
          </a:p>
        </p:txBody>
      </p:sp>
      <p:cxnSp>
        <p:nvCxnSpPr>
          <p:cNvPr id="64" name="Straight Connector 286"/>
          <p:cNvCxnSpPr/>
          <p:nvPr/>
        </p:nvCxnSpPr>
        <p:spPr>
          <a:xfrm flipH="1">
            <a:off x="5077460" y="2984074"/>
            <a:ext cx="1905000" cy="7620"/>
          </a:xfrm>
          <a:prstGeom prst="line">
            <a:avLst/>
          </a:prstGeom>
          <a:ln w="76200">
            <a:solidFill>
              <a:srgbClr val="FF0000"/>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65" name="Straight Connector 290"/>
          <p:cNvCxnSpPr/>
          <p:nvPr/>
        </p:nvCxnSpPr>
        <p:spPr>
          <a:xfrm flipH="1" flipV="1">
            <a:off x="3406140" y="2989154"/>
            <a:ext cx="1671319" cy="0"/>
          </a:xfrm>
          <a:prstGeom prst="line">
            <a:avLst/>
          </a:prstGeom>
          <a:ln w="76200">
            <a:solidFill>
              <a:srgbClr val="00B050"/>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74" name="Straight Connector 286"/>
          <p:cNvCxnSpPr/>
          <p:nvPr/>
        </p:nvCxnSpPr>
        <p:spPr>
          <a:xfrm flipH="1">
            <a:off x="1501140" y="2989154"/>
            <a:ext cx="1905000" cy="0"/>
          </a:xfrm>
          <a:prstGeom prst="line">
            <a:avLst/>
          </a:prstGeom>
          <a:ln w="76200">
            <a:solidFill>
              <a:srgbClr val="FF0000"/>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sp>
        <p:nvSpPr>
          <p:cNvPr id="63" name="标题 1"/>
          <p:cNvSpPr>
            <a:spLocks noGrp="1"/>
          </p:cNvSpPr>
          <p:nvPr>
            <p:ph type="title"/>
          </p:nvPr>
        </p:nvSpPr>
        <p:spPr>
          <a:xfrm>
            <a:off x="152400" y="381000"/>
            <a:ext cx="9525000" cy="838200"/>
          </a:xfrm>
        </p:spPr>
        <p:txBody>
          <a:bodyPr>
            <a:noAutofit/>
          </a:bodyPr>
          <a:lstStyle/>
          <a:p>
            <a:r>
              <a:rPr lang="en-US" sz="3400" dirty="0" smtClean="0">
                <a:latin typeface="Times New Roman" panose="02020603050405020304" pitchFamily="18" charset="0"/>
                <a:cs typeface="Times New Roman" panose="02020603050405020304" pitchFamily="18" charset="0"/>
              </a:rPr>
              <a:t>Mitigation Strategies</a:t>
            </a:r>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656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par>
                                <p:cTn id="20" presetID="10" presetClass="entr" presetSubtype="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0"/>
                                        </p:tgtEl>
                                        <p:attrNameLst>
                                          <p:attrName>style.visibility</p:attrName>
                                        </p:attrNameLst>
                                      </p:cBhvr>
                                      <p:to>
                                        <p:strVal val="visible"/>
                                      </p:to>
                                    </p:set>
                                  </p:childTnLst>
                                </p:cTn>
                              </p:par>
                            </p:childTnLst>
                          </p:cTn>
                        </p:par>
                        <p:par>
                          <p:cTn id="30" fill="hold">
                            <p:stCondLst>
                              <p:cond delay="0"/>
                            </p:stCondLst>
                            <p:childTnLst>
                              <p:par>
                                <p:cTn id="31" presetID="10" presetClass="entr" presetSubtype="0" fill="hold"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500"/>
                                        <p:tgtEl>
                                          <p:spTgt spid="49"/>
                                        </p:tgtEl>
                                      </p:cBhvr>
                                    </p:animEffect>
                                  </p:childTnLst>
                                </p:cTn>
                              </p:par>
                              <p:par>
                                <p:cTn id="37" presetID="10"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500"/>
                                        <p:tgtEl>
                                          <p:spTgt spid="6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10"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wipe(left)">
                                      <p:cBhvr>
                                        <p:cTn id="54" dur="1000"/>
                                        <p:tgtEl>
                                          <p:spTgt spid="66"/>
                                        </p:tgtEl>
                                      </p:cBhvr>
                                    </p:animEffect>
                                  </p:childTnLst>
                                </p:cTn>
                              </p:par>
                            </p:childTnLst>
                          </p:cTn>
                        </p:par>
                        <p:par>
                          <p:cTn id="55" fill="hold">
                            <p:stCondLst>
                              <p:cond delay="1000"/>
                            </p:stCondLst>
                            <p:childTnLst>
                              <p:par>
                                <p:cTn id="56" presetID="10" presetClass="entr" presetSubtype="0" fill="hold" nodeType="after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fade">
                                      <p:cBhvr>
                                        <p:cTn id="58" dur="500"/>
                                        <p:tgtEl>
                                          <p:spTgt spid="6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fade">
                                      <p:cBhvr>
                                        <p:cTn id="61" dur="500"/>
                                        <p:tgtEl>
                                          <p:spTgt spid="67"/>
                                        </p:tgtEl>
                                      </p:cBhvr>
                                    </p:animEffect>
                                  </p:childTnLst>
                                </p:cTn>
                              </p:par>
                            </p:childTnLst>
                          </p:cTn>
                        </p:par>
                        <p:par>
                          <p:cTn id="62" fill="hold">
                            <p:stCondLst>
                              <p:cond delay="1500"/>
                            </p:stCondLst>
                            <p:childTnLst>
                              <p:par>
                                <p:cTn id="63" presetID="10" presetClass="entr" presetSubtype="0" fill="hold" nodeType="after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fade">
                                      <p:cBhvr>
                                        <p:cTn id="65" dur="1000"/>
                                        <p:tgtEl>
                                          <p:spTgt spid="48"/>
                                        </p:tgtEl>
                                      </p:cBhvr>
                                    </p:animEffect>
                                  </p:childTnLst>
                                </p:cTn>
                              </p:par>
                              <p:par>
                                <p:cTn id="66" presetID="10" presetClass="entr" presetSubtype="0" fill="hold" nodeType="with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fade">
                                      <p:cBhvr>
                                        <p:cTn id="68" dur="1000"/>
                                        <p:tgtEl>
                                          <p:spTgt spid="47"/>
                                        </p:tgtEl>
                                      </p:cBhvr>
                                    </p:animEffect>
                                  </p:childTnLst>
                                </p:cTn>
                              </p:par>
                              <p:par>
                                <p:cTn id="69" presetID="10"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1000"/>
                                        <p:tgtEl>
                                          <p:spTgt spid="38"/>
                                        </p:tgtEl>
                                      </p:cBhvr>
                                    </p:animEffect>
                                  </p:childTnLst>
                                </p:cTn>
                              </p:par>
                            </p:childTnLst>
                          </p:cTn>
                        </p:par>
                        <p:par>
                          <p:cTn id="72" fill="hold">
                            <p:stCondLst>
                              <p:cond delay="2500"/>
                            </p:stCondLst>
                            <p:childTnLst>
                              <p:par>
                                <p:cTn id="73" presetID="10" presetClass="entr" presetSubtype="0" fill="hold" nodeType="after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fade">
                                      <p:cBhvr>
                                        <p:cTn id="75" dur="500"/>
                                        <p:tgtEl>
                                          <p:spTgt spid="5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3"/>
                                        </p:tgtEl>
                                        <p:attrNameLst>
                                          <p:attrName>style.visibility</p:attrName>
                                        </p:attrNameLst>
                                      </p:cBhvr>
                                      <p:to>
                                        <p:strVal val="visible"/>
                                      </p:to>
                                    </p:set>
                                    <p:animEffect transition="in" filter="fade">
                                      <p:cBhvr>
                                        <p:cTn id="78" dur="500"/>
                                        <p:tgtEl>
                                          <p:spTgt spid="53"/>
                                        </p:tgtEl>
                                      </p:cBhvr>
                                    </p:animEffect>
                                  </p:childTnLst>
                                </p:cTn>
                              </p:par>
                            </p:childTnLst>
                          </p:cTn>
                        </p:par>
                        <p:par>
                          <p:cTn id="79" fill="hold">
                            <p:stCondLst>
                              <p:cond delay="3000"/>
                            </p:stCondLst>
                            <p:childTnLst>
                              <p:par>
                                <p:cTn id="80" presetID="1" presetClass="entr" presetSubtype="0" fill="hold" grpId="0" nodeType="afterEffect">
                                  <p:stCondLst>
                                    <p:cond delay="0"/>
                                  </p:stCondLst>
                                  <p:childTnLst>
                                    <p:set>
                                      <p:cBhvr>
                                        <p:cTn id="81"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0" grpId="0"/>
      <p:bldP spid="53" grpId="0"/>
      <p:bldP spid="67" grpId="0"/>
      <p:bldP spid="70" grpId="0" animBg="1"/>
      <p:bldP spid="71" grpId="0" animBg="1"/>
      <p:bldP spid="9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143000"/>
            <a:ext cx="8153400" cy="5334001"/>
          </a:xfrm>
        </p:spPr>
        <p:txBody>
          <a:bodyPr>
            <a:normAutofit/>
          </a:bodyPr>
          <a:lstStyle/>
          <a:p>
            <a:pPr>
              <a:buFont typeface="Wingdings" pitchFamily="2" charset="2"/>
              <a:buChar char="q"/>
            </a:pPr>
            <a:r>
              <a:rPr lang="en-US" dirty="0" smtClean="0">
                <a:latin typeface="Times New Roman" panose="02020603050405020304" pitchFamily="18" charset="0"/>
                <a:cs typeface="Times New Roman" panose="02020603050405020304" pitchFamily="18" charset="0"/>
              </a:rPr>
              <a:t>Benefit of holding</a:t>
            </a:r>
          </a:p>
          <a:p>
            <a:endParaRPr lang="en-US" sz="4000" dirty="0" smtClean="0">
              <a:latin typeface="Times New Roman" panose="02020603050405020304" pitchFamily="18" charset="0"/>
              <a:cs typeface="Times New Roman" panose="02020603050405020304" pitchFamily="18" charset="0"/>
            </a:endParaRPr>
          </a:p>
          <a:p>
            <a:endParaRPr lang="en-US" sz="4000" dirty="0" smtClean="0">
              <a:latin typeface="Times New Roman" panose="02020603050405020304" pitchFamily="18" charset="0"/>
              <a:cs typeface="Times New Roman" panose="02020603050405020304" pitchFamily="18" charset="0"/>
            </a:endParaRPr>
          </a:p>
          <a:p>
            <a:endParaRPr lang="en-US" sz="4000" dirty="0" smtClean="0">
              <a:latin typeface="Times New Roman" panose="02020603050405020304" pitchFamily="18" charset="0"/>
              <a:cs typeface="Times New Roman" panose="02020603050405020304" pitchFamily="18" charset="0"/>
            </a:endParaRPr>
          </a:p>
          <a:p>
            <a:endParaRPr lang="en-US" sz="40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305800" y="6534912"/>
            <a:ext cx="758952" cy="246888"/>
          </a:xfrm>
        </p:spPr>
        <p:txBody>
          <a:bodyPr/>
          <a:lstStyle/>
          <a:p>
            <a:fld id="{E2315BD3-C326-4F1D-A27B-528A49B807B6}" type="slidenum">
              <a:rPr lang="en-US" sz="1600" b="1" smtClean="0">
                <a:solidFill>
                  <a:schemeClr val="tx2"/>
                </a:solidFill>
              </a:rPr>
              <a:pPr/>
              <a:t>13</a:t>
            </a:fld>
            <a:endParaRPr lang="en-US" sz="1600" b="1">
              <a:solidFill>
                <a:schemeClr val="tx2"/>
              </a:solidFill>
            </a:endParaRPr>
          </a:p>
        </p:txBody>
      </p:sp>
      <p:graphicFrame>
        <p:nvGraphicFramePr>
          <p:cNvPr id="5" name="Chart 4"/>
          <p:cNvGraphicFramePr>
            <a:graphicFrameLocks/>
          </p:cNvGraphicFramePr>
          <p:nvPr>
            <p:extLst>
              <p:ext uri="{D42A27DB-BD31-4B8C-83A1-F6EECF244321}">
                <p14:modId xmlns:p14="http://schemas.microsoft.com/office/powerpoint/2010/main" val="2584907562"/>
              </p:ext>
            </p:extLst>
          </p:nvPr>
        </p:nvGraphicFramePr>
        <p:xfrm>
          <a:off x="990600" y="1828800"/>
          <a:ext cx="723900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7" name="标题 1"/>
          <p:cNvSpPr>
            <a:spLocks noGrp="1"/>
          </p:cNvSpPr>
          <p:nvPr>
            <p:ph type="title"/>
          </p:nvPr>
        </p:nvSpPr>
        <p:spPr>
          <a:xfrm>
            <a:off x="152400" y="381000"/>
            <a:ext cx="9525000" cy="838200"/>
          </a:xfrm>
        </p:spPr>
        <p:txBody>
          <a:bodyPr>
            <a:noAutofit/>
          </a:bodyPr>
          <a:lstStyle/>
          <a:p>
            <a:r>
              <a:rPr lang="en-US" sz="3400" dirty="0">
                <a:latin typeface="Times New Roman" panose="02020603050405020304" pitchFamily="18" charset="0"/>
                <a:cs typeface="Times New Roman" panose="02020603050405020304" pitchFamily="18" charset="0"/>
              </a:rPr>
              <a:t>Mitigation Strategies</a:t>
            </a:r>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1587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143000"/>
            <a:ext cx="8153400" cy="5334001"/>
          </a:xfrm>
        </p:spPr>
        <p:txBody>
          <a:bodyPr>
            <a:normAutofit/>
          </a:bodyPr>
          <a:lstStyle/>
          <a:p>
            <a:pPr>
              <a:buFont typeface="Wingdings" pitchFamily="2" charset="2"/>
              <a:buChar char="q"/>
            </a:pPr>
            <a:r>
              <a:rPr lang="en-US" dirty="0" smtClean="0">
                <a:latin typeface="Times New Roman" panose="02020603050405020304" pitchFamily="18" charset="0"/>
                <a:cs typeface="Times New Roman" panose="02020603050405020304" pitchFamily="18" charset="0"/>
              </a:rPr>
              <a:t>Benefit of holding</a:t>
            </a:r>
          </a:p>
          <a:p>
            <a:endParaRPr lang="en-US" sz="4000" dirty="0" smtClean="0">
              <a:latin typeface="Times New Roman" panose="02020603050405020304" pitchFamily="18" charset="0"/>
              <a:cs typeface="Times New Roman" panose="02020603050405020304" pitchFamily="18" charset="0"/>
            </a:endParaRPr>
          </a:p>
          <a:p>
            <a:endParaRPr lang="en-US" sz="4000" dirty="0" smtClean="0">
              <a:latin typeface="Times New Roman" panose="02020603050405020304" pitchFamily="18" charset="0"/>
              <a:cs typeface="Times New Roman" panose="02020603050405020304" pitchFamily="18" charset="0"/>
            </a:endParaRPr>
          </a:p>
          <a:p>
            <a:endParaRPr lang="en-US" sz="4000" dirty="0" smtClean="0">
              <a:latin typeface="Times New Roman" panose="02020603050405020304" pitchFamily="18" charset="0"/>
              <a:cs typeface="Times New Roman" panose="02020603050405020304" pitchFamily="18" charset="0"/>
            </a:endParaRPr>
          </a:p>
          <a:p>
            <a:endParaRPr lang="en-US" sz="40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305800" y="6534912"/>
            <a:ext cx="758952" cy="246888"/>
          </a:xfrm>
        </p:spPr>
        <p:txBody>
          <a:bodyPr/>
          <a:lstStyle/>
          <a:p>
            <a:fld id="{E2315BD3-C326-4F1D-A27B-528A49B807B6}" type="slidenum">
              <a:rPr lang="en-US" sz="1600" b="1" smtClean="0">
                <a:solidFill>
                  <a:schemeClr val="tx2"/>
                </a:solidFill>
              </a:rPr>
              <a:pPr/>
              <a:t>14</a:t>
            </a:fld>
            <a:endParaRPr lang="en-US" sz="1600" b="1">
              <a:solidFill>
                <a:schemeClr val="tx2"/>
              </a:solidFill>
            </a:endParaRPr>
          </a:p>
        </p:txBody>
      </p:sp>
      <p:graphicFrame>
        <p:nvGraphicFramePr>
          <p:cNvPr id="7" name="Chart 6"/>
          <p:cNvGraphicFramePr/>
          <p:nvPr>
            <p:extLst>
              <p:ext uri="{D42A27DB-BD31-4B8C-83A1-F6EECF244321}">
                <p14:modId xmlns:p14="http://schemas.microsoft.com/office/powerpoint/2010/main" val="3408519190"/>
              </p:ext>
            </p:extLst>
          </p:nvPr>
        </p:nvGraphicFramePr>
        <p:xfrm>
          <a:off x="838200" y="1828800"/>
          <a:ext cx="7162799" cy="4495800"/>
        </p:xfrm>
        <a:graphic>
          <a:graphicData uri="http://schemas.openxmlformats.org/drawingml/2006/chart">
            <c:chart xmlns:c="http://schemas.openxmlformats.org/drawingml/2006/chart" xmlns:r="http://schemas.openxmlformats.org/officeDocument/2006/relationships" r:id="rId3"/>
          </a:graphicData>
        </a:graphic>
      </p:graphicFrame>
      <p:sp>
        <p:nvSpPr>
          <p:cNvPr id="8" name="标题 1"/>
          <p:cNvSpPr>
            <a:spLocks noGrp="1"/>
          </p:cNvSpPr>
          <p:nvPr>
            <p:ph type="title"/>
          </p:nvPr>
        </p:nvSpPr>
        <p:spPr>
          <a:xfrm>
            <a:off x="152400" y="381000"/>
            <a:ext cx="9525000" cy="838200"/>
          </a:xfrm>
        </p:spPr>
        <p:txBody>
          <a:bodyPr>
            <a:noAutofit/>
          </a:bodyPr>
          <a:lstStyle/>
          <a:p>
            <a:r>
              <a:rPr lang="en-US" sz="3400" dirty="0">
                <a:latin typeface="Times New Roman" panose="02020603050405020304" pitchFamily="18" charset="0"/>
                <a:cs typeface="Times New Roman" panose="02020603050405020304" pitchFamily="18" charset="0"/>
              </a:rPr>
              <a:t>Mitigation Strategies</a:t>
            </a:r>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489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290"/>
          <p:cNvCxnSpPr/>
          <p:nvPr/>
        </p:nvCxnSpPr>
        <p:spPr>
          <a:xfrm flipH="1">
            <a:off x="6982460" y="3053536"/>
            <a:ext cx="1630680" cy="0"/>
          </a:xfrm>
          <a:prstGeom prst="line">
            <a:avLst/>
          </a:prstGeom>
          <a:ln w="76200">
            <a:solidFill>
              <a:srgbClr val="00B050"/>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57200" y="1219200"/>
            <a:ext cx="8153400" cy="5257801"/>
          </a:xfrm>
        </p:spPr>
        <p:txBody>
          <a:bodyPr>
            <a:normAutofit/>
          </a:bodyPr>
          <a:lstStyle/>
          <a:p>
            <a:pPr>
              <a:buFont typeface="Wingdings" pitchFamily="2" charset="2"/>
              <a:buChar char="q"/>
            </a:pPr>
            <a:r>
              <a:rPr lang="en-US" sz="2800" dirty="0">
                <a:latin typeface="Times New Roman" panose="02020603050405020304" pitchFamily="18" charset="0"/>
                <a:cs typeface="Times New Roman" panose="02020603050405020304" pitchFamily="18" charset="0"/>
              </a:rPr>
              <a:t>Dynamic Signal Control</a:t>
            </a:r>
            <a:endParaRPr lang="en-US" sz="3600" dirty="0" smtClean="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p:txBody>
      </p:sp>
      <p:cxnSp>
        <p:nvCxnSpPr>
          <p:cNvPr id="4" name="直接箭头连接符 72"/>
          <p:cNvCxnSpPr/>
          <p:nvPr/>
        </p:nvCxnSpPr>
        <p:spPr>
          <a:xfrm>
            <a:off x="1492909" y="3157156"/>
            <a:ext cx="7560259" cy="0"/>
          </a:xfrm>
          <a:prstGeom prst="straightConnector1">
            <a:avLst/>
          </a:prstGeom>
          <a:ln>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5" name="直接箭头连接符 73"/>
          <p:cNvCxnSpPr/>
          <p:nvPr/>
        </p:nvCxnSpPr>
        <p:spPr>
          <a:xfrm flipV="1">
            <a:off x="1492909" y="2681669"/>
            <a:ext cx="2480" cy="1585949"/>
          </a:xfrm>
          <a:prstGeom prst="straightConnector1">
            <a:avLst/>
          </a:prstGeom>
          <a:ln>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grpSp>
        <p:nvGrpSpPr>
          <p:cNvPr id="9" name="Group 273"/>
          <p:cNvGrpSpPr/>
          <p:nvPr/>
        </p:nvGrpSpPr>
        <p:grpSpPr>
          <a:xfrm>
            <a:off x="1489193" y="3158393"/>
            <a:ext cx="3175864" cy="1258062"/>
            <a:chOff x="1530350" y="4337050"/>
            <a:chExt cx="2035810" cy="806450"/>
          </a:xfrm>
        </p:grpSpPr>
        <p:cxnSp>
          <p:nvCxnSpPr>
            <p:cNvPr id="7" name="直接连接符 74"/>
            <p:cNvCxnSpPr/>
            <p:nvPr/>
          </p:nvCxnSpPr>
          <p:spPr>
            <a:xfrm rot="16200000" flipH="1">
              <a:off x="2766060" y="4343400"/>
              <a:ext cx="800100" cy="800100"/>
            </a:xfrm>
            <a:prstGeom prst="line">
              <a:avLst/>
            </a:prstGeom>
            <a:ln w="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87"/>
            <p:cNvCxnSpPr/>
            <p:nvPr/>
          </p:nvCxnSpPr>
          <p:spPr>
            <a:xfrm>
              <a:off x="1530350" y="4337050"/>
              <a:ext cx="2031048" cy="806450"/>
            </a:xfrm>
            <a:prstGeom prst="line">
              <a:avLst/>
            </a:prstGeom>
            <a:ln w="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424063" y="2362200"/>
            <a:ext cx="902811"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space</a:t>
            </a:r>
            <a:endParaRPr lang="en-US" sz="2400" b="1"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8433550" y="2667000"/>
            <a:ext cx="764953"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time</a:t>
            </a:r>
            <a:endParaRPr lang="en-US" sz="2400" b="1" i="1" dirty="0">
              <a:latin typeface="Times New Roman" panose="02020603050405020304" pitchFamily="18" charset="0"/>
              <a:cs typeface="Times New Roman" panose="02020603050405020304" pitchFamily="18" charset="0"/>
            </a:endParaRPr>
          </a:p>
        </p:txBody>
      </p:sp>
      <p:sp>
        <p:nvSpPr>
          <p:cNvPr id="21" name="Oval 296"/>
          <p:cNvSpPr/>
          <p:nvPr/>
        </p:nvSpPr>
        <p:spPr>
          <a:xfrm>
            <a:off x="2800005" y="3189101"/>
            <a:ext cx="313822" cy="31382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smtClean="0">
                <a:solidFill>
                  <a:schemeClr val="tx1"/>
                </a:solidFill>
                <a:latin typeface="Times New Roman" panose="02020603050405020304" pitchFamily="18" charset="0"/>
                <a:cs typeface="Times New Roman" pitchFamily="18" charset="0"/>
              </a:rPr>
              <a:t>J</a:t>
            </a:r>
            <a:endParaRPr lang="en-US" sz="2000" i="1" dirty="0">
              <a:solidFill>
                <a:schemeClr val="tx1"/>
              </a:solidFill>
              <a:latin typeface="Times New Roman" pitchFamily="18" charset="0"/>
              <a:cs typeface="Times New Roman" pitchFamily="18" charset="0"/>
            </a:endParaRPr>
          </a:p>
        </p:txBody>
      </p:sp>
      <p:cxnSp>
        <p:nvCxnSpPr>
          <p:cNvPr id="22" name="直接连接符 87"/>
          <p:cNvCxnSpPr/>
          <p:nvPr/>
        </p:nvCxnSpPr>
        <p:spPr>
          <a:xfrm>
            <a:off x="8615124" y="3156511"/>
            <a:ext cx="340718" cy="135612"/>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直接箭头连接符 72"/>
          <p:cNvCxnSpPr/>
          <p:nvPr/>
        </p:nvCxnSpPr>
        <p:spPr>
          <a:xfrm>
            <a:off x="1496421" y="3534822"/>
            <a:ext cx="2638958" cy="0"/>
          </a:xfrm>
          <a:prstGeom prst="straightConnector1">
            <a:avLst/>
          </a:prstGeom>
          <a:ln w="9525">
            <a:solidFill>
              <a:schemeClr val="tx1"/>
            </a:solidFill>
            <a:prstDash val="dash"/>
            <a:tailEnd type="none" w="sm" len="lg"/>
          </a:ln>
        </p:spPr>
        <p:style>
          <a:lnRef idx="1">
            <a:schemeClr val="accent1"/>
          </a:lnRef>
          <a:fillRef idx="0">
            <a:schemeClr val="accent1"/>
          </a:fillRef>
          <a:effectRef idx="0">
            <a:schemeClr val="accent1"/>
          </a:effectRef>
          <a:fontRef idx="minor">
            <a:schemeClr val="tx1"/>
          </a:fontRef>
        </p:style>
      </p:cxnSp>
      <p:cxnSp>
        <p:nvCxnSpPr>
          <p:cNvPr id="24" name="Straight Connector 311"/>
          <p:cNvCxnSpPr/>
          <p:nvPr/>
        </p:nvCxnSpPr>
        <p:spPr>
          <a:xfrm>
            <a:off x="4143375" y="3535415"/>
            <a:ext cx="3207594" cy="0"/>
          </a:xfrm>
          <a:prstGeom prst="line">
            <a:avLst/>
          </a:prstGeom>
          <a:ln w="25400" cmpd="sng">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316"/>
          <p:cNvCxnSpPr/>
          <p:nvPr/>
        </p:nvCxnSpPr>
        <p:spPr>
          <a:xfrm flipV="1">
            <a:off x="4657876" y="3152596"/>
            <a:ext cx="127484" cy="1261980"/>
          </a:xfrm>
          <a:prstGeom prst="line">
            <a:avLst/>
          </a:prstGeom>
          <a:ln w="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49" name="Group 271"/>
          <p:cNvGrpSpPr/>
          <p:nvPr/>
        </p:nvGrpSpPr>
        <p:grpSpPr>
          <a:xfrm rot="16200000">
            <a:off x="5302159" y="3286154"/>
            <a:ext cx="136361" cy="2468132"/>
            <a:chOff x="2170176" y="3644963"/>
            <a:chExt cx="76200" cy="491130"/>
          </a:xfrm>
        </p:grpSpPr>
        <p:cxnSp>
          <p:nvCxnSpPr>
            <p:cNvPr id="27" name="Straight Connector 272"/>
            <p:cNvCxnSpPr/>
            <p:nvPr/>
          </p:nvCxnSpPr>
          <p:spPr>
            <a:xfrm>
              <a:off x="2170176" y="3646953"/>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3"/>
            <p:cNvCxnSpPr/>
            <p:nvPr/>
          </p:nvCxnSpPr>
          <p:spPr>
            <a:xfrm>
              <a:off x="2170176" y="4136093"/>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74"/>
            <p:cNvCxnSpPr/>
            <p:nvPr/>
          </p:nvCxnSpPr>
          <p:spPr>
            <a:xfrm rot="5400000" flipH="1" flipV="1">
              <a:off x="1964498" y="3890267"/>
              <a:ext cx="490607" cy="0"/>
            </a:xfrm>
            <a:prstGeom prst="line">
              <a:avLst/>
            </a:prstGeom>
            <a:ln>
              <a:solidFill>
                <a:schemeClr val="tx1"/>
              </a:solidFill>
              <a:headEnd type="arrow" w="sm" len="lg"/>
              <a:tailEnd type="arrow" w="sm" len="lg"/>
            </a:ln>
          </p:spPr>
          <p:style>
            <a:lnRef idx="1">
              <a:schemeClr val="accent1"/>
            </a:lnRef>
            <a:fillRef idx="0">
              <a:schemeClr val="accent1"/>
            </a:fillRef>
            <a:effectRef idx="0">
              <a:schemeClr val="accent1"/>
            </a:effectRef>
            <a:fontRef idx="minor">
              <a:schemeClr val="tx1"/>
            </a:fontRef>
          </p:style>
        </p:cxnSp>
      </p:grpSp>
      <p:cxnSp>
        <p:nvCxnSpPr>
          <p:cNvPr id="30" name="Straight Connector 388"/>
          <p:cNvCxnSpPr/>
          <p:nvPr/>
        </p:nvCxnSpPr>
        <p:spPr>
          <a:xfrm flipH="1" flipV="1">
            <a:off x="4144380" y="3523710"/>
            <a:ext cx="936" cy="1029202"/>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38595" y="4941966"/>
            <a:ext cx="2165978" cy="461665"/>
          </a:xfrm>
          <a:prstGeom prst="rect">
            <a:avLst/>
          </a:prstGeom>
          <a:noFill/>
        </p:spPr>
        <p:txBody>
          <a:bodyPr wrap="none" rtlCol="0">
            <a:spAutoFit/>
          </a:bodyPr>
          <a:lstStyle/>
          <a:p>
            <a:r>
              <a:rPr lang="en-US" sz="2400" dirty="0" smtClean="0">
                <a:solidFill>
                  <a:srgbClr val="0070C0"/>
                </a:solidFill>
                <a:latin typeface="Times New Roman" panose="02020603050405020304" pitchFamily="18" charset="0"/>
                <a:cs typeface="Times New Roman" panose="02020603050405020304" pitchFamily="18" charset="0"/>
              </a:rPr>
              <a:t>Bus dwell times</a:t>
            </a:r>
          </a:p>
        </p:txBody>
      </p:sp>
      <p:sp>
        <p:nvSpPr>
          <p:cNvPr id="32" name="TextBox 31"/>
          <p:cNvSpPr txBox="1"/>
          <p:nvPr/>
        </p:nvSpPr>
        <p:spPr>
          <a:xfrm>
            <a:off x="-76200" y="2895600"/>
            <a:ext cx="161775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intersection</a:t>
            </a:r>
            <a:endParaRPr lang="en-US" sz="24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270048" y="3276600"/>
            <a:ext cx="1202573"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bus stop</a:t>
            </a:r>
            <a:endParaRPr lang="en-US" sz="2400" dirty="0">
              <a:latin typeface="Times New Roman" panose="02020603050405020304" pitchFamily="18" charset="0"/>
              <a:cs typeface="Times New Roman" panose="02020603050405020304" pitchFamily="18" charset="0"/>
            </a:endParaRPr>
          </a:p>
        </p:txBody>
      </p:sp>
      <p:cxnSp>
        <p:nvCxnSpPr>
          <p:cNvPr id="34" name="Straight Connector 33"/>
          <p:cNvCxnSpPr/>
          <p:nvPr/>
        </p:nvCxnSpPr>
        <p:spPr>
          <a:xfrm>
            <a:off x="1419853" y="3159385"/>
            <a:ext cx="713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23567" y="3534574"/>
            <a:ext cx="713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11"/>
          <p:cNvCxnSpPr/>
          <p:nvPr/>
        </p:nvCxnSpPr>
        <p:spPr>
          <a:xfrm flipV="1">
            <a:off x="3223984" y="3866425"/>
            <a:ext cx="898672" cy="0"/>
          </a:xfrm>
          <a:prstGeom prst="line">
            <a:avLst/>
          </a:prstGeom>
          <a:ln w="25400" cmpd="sng">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11"/>
          <p:cNvCxnSpPr/>
          <p:nvPr/>
        </p:nvCxnSpPr>
        <p:spPr>
          <a:xfrm flipH="1">
            <a:off x="4108093" y="3534231"/>
            <a:ext cx="35282" cy="332194"/>
          </a:xfrm>
          <a:prstGeom prst="line">
            <a:avLst/>
          </a:prstGeom>
          <a:ln w="25400" cmpd="sng">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11"/>
          <p:cNvCxnSpPr/>
          <p:nvPr/>
        </p:nvCxnSpPr>
        <p:spPr>
          <a:xfrm flipH="1">
            <a:off x="3113827" y="3868902"/>
            <a:ext cx="131207" cy="1141666"/>
          </a:xfrm>
          <a:prstGeom prst="line">
            <a:avLst/>
          </a:prstGeom>
          <a:ln w="25400" cmpd="sng">
            <a:solidFill>
              <a:srgbClr val="C00000"/>
            </a:solidFill>
            <a:prstDash val="sysDash"/>
            <a:headEnd type="none" w="sm" len="med"/>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14400" y="4304766"/>
            <a:ext cx="1905001" cy="830997"/>
          </a:xfrm>
          <a:prstGeom prst="rect">
            <a:avLst/>
          </a:prstGeom>
          <a:noFill/>
        </p:spPr>
        <p:txBody>
          <a:bodyPr wrap="square" rtlCol="0">
            <a:spAutoFit/>
          </a:bodyPr>
          <a:lstStyle/>
          <a:p>
            <a:r>
              <a:rPr lang="en-US" sz="2400" dirty="0" smtClean="0">
                <a:solidFill>
                  <a:srgbClr val="C00000"/>
                </a:solidFill>
                <a:latin typeface="Times New Roman" panose="02020603050405020304" pitchFamily="18" charset="0"/>
                <a:cs typeface="Times New Roman" panose="02020603050405020304" pitchFamily="18" charset="0"/>
              </a:rPr>
              <a:t>Original bus trajectory</a:t>
            </a:r>
          </a:p>
        </p:txBody>
      </p:sp>
      <p:sp>
        <p:nvSpPr>
          <p:cNvPr id="41" name="Oval 296"/>
          <p:cNvSpPr/>
          <p:nvPr/>
        </p:nvSpPr>
        <p:spPr>
          <a:xfrm>
            <a:off x="4212849" y="3600450"/>
            <a:ext cx="313822" cy="31382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000" i="1" dirty="0" smtClean="0">
                <a:solidFill>
                  <a:schemeClr val="tx1"/>
                </a:solidFill>
                <a:latin typeface="Times New Roman" panose="02020603050405020304" pitchFamily="18" charset="0"/>
                <a:cs typeface="Times New Roman" pitchFamily="18" charset="0"/>
              </a:rPr>
              <a:t>Q</a:t>
            </a:r>
            <a:endParaRPr lang="en-US" sz="2000" i="1" dirty="0">
              <a:solidFill>
                <a:schemeClr val="tx1"/>
              </a:solidFill>
              <a:latin typeface="Times New Roman" pitchFamily="18" charset="0"/>
              <a:cs typeface="Times New Roman" pitchFamily="18" charset="0"/>
            </a:endParaRPr>
          </a:p>
        </p:txBody>
      </p:sp>
      <p:sp>
        <p:nvSpPr>
          <p:cNvPr id="42" name="Oval 296"/>
          <p:cNvSpPr/>
          <p:nvPr/>
        </p:nvSpPr>
        <p:spPr>
          <a:xfrm>
            <a:off x="5415685" y="3747553"/>
            <a:ext cx="313822" cy="31382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45720" rtlCol="0" anchor="ctr"/>
          <a:lstStyle/>
          <a:p>
            <a:pPr algn="ctr"/>
            <a:r>
              <a:rPr lang="en-US" sz="2000" i="1" dirty="0" smtClean="0">
                <a:solidFill>
                  <a:schemeClr val="tx1"/>
                </a:solidFill>
                <a:latin typeface="Times New Roman" panose="02020603050405020304" pitchFamily="18" charset="0"/>
                <a:cs typeface="Times New Roman" pitchFamily="18" charset="0"/>
              </a:rPr>
              <a:t>I</a:t>
            </a:r>
            <a:endParaRPr lang="en-US" sz="2000" i="1" dirty="0">
              <a:solidFill>
                <a:schemeClr val="tx1"/>
              </a:solidFill>
              <a:latin typeface="Times New Roman" pitchFamily="18" charset="0"/>
              <a:cs typeface="Times New Roman" pitchFamily="18" charset="0"/>
            </a:endParaRPr>
          </a:p>
        </p:txBody>
      </p:sp>
      <p:sp>
        <p:nvSpPr>
          <p:cNvPr id="43" name="Oval 296"/>
          <p:cNvSpPr/>
          <p:nvPr/>
        </p:nvSpPr>
        <p:spPr>
          <a:xfrm>
            <a:off x="7639334" y="3382764"/>
            <a:ext cx="313822" cy="31382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000" i="1" dirty="0" smtClean="0">
                <a:solidFill>
                  <a:schemeClr val="tx1"/>
                </a:solidFill>
                <a:latin typeface="Times New Roman" panose="02020603050405020304" pitchFamily="18" charset="0"/>
                <a:cs typeface="Times New Roman" pitchFamily="18" charset="0"/>
              </a:rPr>
              <a:t>Q</a:t>
            </a:r>
            <a:endParaRPr lang="en-US" sz="2000" i="1" dirty="0">
              <a:solidFill>
                <a:schemeClr val="tx1"/>
              </a:solidFill>
              <a:latin typeface="Times New Roman" pitchFamily="18" charset="0"/>
              <a:cs typeface="Times New Roman" pitchFamily="18" charset="0"/>
            </a:endParaRPr>
          </a:p>
        </p:txBody>
      </p:sp>
      <p:sp>
        <p:nvSpPr>
          <p:cNvPr id="44" name="Oval 296"/>
          <p:cNvSpPr/>
          <p:nvPr/>
        </p:nvSpPr>
        <p:spPr>
          <a:xfrm>
            <a:off x="6096000" y="3182911"/>
            <a:ext cx="313822" cy="31382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smtClean="0">
                <a:solidFill>
                  <a:schemeClr val="tx1"/>
                </a:solidFill>
                <a:latin typeface="Times New Roman" panose="02020603050405020304" pitchFamily="18" charset="0"/>
                <a:cs typeface="Times New Roman" pitchFamily="18" charset="0"/>
              </a:rPr>
              <a:t>J</a:t>
            </a:r>
            <a:endParaRPr lang="en-US" sz="2000" i="1" dirty="0">
              <a:solidFill>
                <a:schemeClr val="tx1"/>
              </a:solidFill>
              <a:latin typeface="Times New Roman" pitchFamily="18" charset="0"/>
              <a:cs typeface="Times New Roman" pitchFamily="18" charset="0"/>
            </a:endParaRPr>
          </a:p>
        </p:txBody>
      </p:sp>
      <p:cxnSp>
        <p:nvCxnSpPr>
          <p:cNvPr id="45" name="Straight Connector 388"/>
          <p:cNvCxnSpPr/>
          <p:nvPr/>
        </p:nvCxnSpPr>
        <p:spPr>
          <a:xfrm rot="16200000" flipV="1">
            <a:off x="6105611" y="4053181"/>
            <a:ext cx="998525" cy="936"/>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552866" y="4267619"/>
            <a:ext cx="626564" cy="240715"/>
          </a:xfrm>
          <a:prstGeom prst="straightConnector1">
            <a:avLst/>
          </a:prstGeom>
          <a:ln w="15875">
            <a:solidFill>
              <a:srgbClr val="C00000"/>
            </a:solidFill>
            <a:tailEnd type="arrow" w="med" len="lg"/>
          </a:ln>
        </p:spPr>
        <p:style>
          <a:lnRef idx="1">
            <a:schemeClr val="accent1"/>
          </a:lnRef>
          <a:fillRef idx="0">
            <a:schemeClr val="accent1"/>
          </a:fillRef>
          <a:effectRef idx="0">
            <a:schemeClr val="accent1"/>
          </a:effectRef>
          <a:fontRef idx="minor">
            <a:schemeClr val="tx1"/>
          </a:fontRef>
        </p:style>
      </p:cxnSp>
      <p:grpSp>
        <p:nvGrpSpPr>
          <p:cNvPr id="56" name="Group 273"/>
          <p:cNvGrpSpPr/>
          <p:nvPr/>
        </p:nvGrpSpPr>
        <p:grpSpPr>
          <a:xfrm>
            <a:off x="5059069" y="3153193"/>
            <a:ext cx="3175864" cy="1258062"/>
            <a:chOff x="1530350" y="4337050"/>
            <a:chExt cx="2035810" cy="806450"/>
          </a:xfrm>
        </p:grpSpPr>
        <p:cxnSp>
          <p:nvCxnSpPr>
            <p:cNvPr id="50" name="直接连接符 74"/>
            <p:cNvCxnSpPr/>
            <p:nvPr/>
          </p:nvCxnSpPr>
          <p:spPr>
            <a:xfrm rot="16200000" flipH="1">
              <a:off x="2766060" y="4343400"/>
              <a:ext cx="800100" cy="800100"/>
            </a:xfrm>
            <a:prstGeom prst="line">
              <a:avLst/>
            </a:prstGeom>
            <a:ln w="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1" name="直接连接符 87"/>
            <p:cNvCxnSpPr/>
            <p:nvPr/>
          </p:nvCxnSpPr>
          <p:spPr>
            <a:xfrm>
              <a:off x="1530350" y="4337050"/>
              <a:ext cx="2031048" cy="806450"/>
            </a:xfrm>
            <a:prstGeom prst="line">
              <a:avLst/>
            </a:prstGeom>
            <a:ln w="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61" name="Straight Arrow Connector 60"/>
          <p:cNvCxnSpPr/>
          <p:nvPr/>
        </p:nvCxnSpPr>
        <p:spPr>
          <a:xfrm flipH="1" flipV="1">
            <a:off x="6091773" y="4520222"/>
            <a:ext cx="401193" cy="457026"/>
          </a:xfrm>
          <a:prstGeom prst="straightConnector1">
            <a:avLst/>
          </a:prstGeom>
          <a:ln w="15875">
            <a:solidFill>
              <a:srgbClr val="0070C0"/>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62" name="Straight Connector 311"/>
          <p:cNvCxnSpPr/>
          <p:nvPr/>
        </p:nvCxnSpPr>
        <p:spPr>
          <a:xfrm flipH="1">
            <a:off x="7337449" y="2583636"/>
            <a:ext cx="97131" cy="981352"/>
          </a:xfrm>
          <a:prstGeom prst="line">
            <a:avLst/>
          </a:prstGeom>
          <a:ln w="25400" cmpd="sng">
            <a:solidFill>
              <a:srgbClr val="C00000"/>
            </a:solidFill>
            <a:prstDash val="sysDash"/>
            <a:headEnd type="arrow" w="sm" len="lg"/>
            <a:tailEnd type="non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6522720" y="3452316"/>
            <a:ext cx="137160" cy="13716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b="1" dirty="0">
              <a:solidFill>
                <a:srgbClr val="3333FF"/>
              </a:solidFill>
              <a:latin typeface="Times New Roman" panose="02020603050405020304" pitchFamily="18" charset="0"/>
              <a:cs typeface="Times New Roman" panose="02020603050405020304" pitchFamily="18" charset="0"/>
            </a:endParaRPr>
          </a:p>
        </p:txBody>
      </p:sp>
      <p:sp>
        <p:nvSpPr>
          <p:cNvPr id="72" name="Slide Number Placeholder 71"/>
          <p:cNvSpPr>
            <a:spLocks noGrp="1"/>
          </p:cNvSpPr>
          <p:nvPr>
            <p:ph type="sldNum" sz="quarter" idx="12"/>
          </p:nvPr>
        </p:nvSpPr>
        <p:spPr/>
        <p:txBody>
          <a:bodyPr vert="horz"/>
          <a:lstStyle/>
          <a:p>
            <a:fld id="{E2315BD3-C326-4F1D-A27B-528A49B807B6}" type="slidenum">
              <a:rPr lang="en-US" sz="1600" b="1">
                <a:solidFill>
                  <a:schemeClr val="tx2"/>
                </a:solidFill>
                <a:latin typeface="Times New Roman" panose="02020603050405020304" pitchFamily="18" charset="0"/>
                <a:cs typeface="Times New Roman" panose="02020603050405020304" pitchFamily="18" charset="0"/>
              </a:rPr>
              <a:pPr/>
              <a:t>15</a:t>
            </a:fld>
            <a:endParaRPr lang="en-US" sz="1600" b="1">
              <a:solidFill>
                <a:schemeClr val="tx2"/>
              </a:solidFill>
              <a:latin typeface="Times New Roman" panose="02020603050405020304" pitchFamily="18" charset="0"/>
              <a:cs typeface="Times New Roman" panose="02020603050405020304" pitchFamily="18" charset="0"/>
            </a:endParaRPr>
          </a:p>
        </p:txBody>
      </p:sp>
      <p:cxnSp>
        <p:nvCxnSpPr>
          <p:cNvPr id="73" name="Straight Connector 316"/>
          <p:cNvCxnSpPr/>
          <p:nvPr/>
        </p:nvCxnSpPr>
        <p:spPr>
          <a:xfrm flipV="1">
            <a:off x="8237065" y="3161712"/>
            <a:ext cx="127484" cy="1261980"/>
          </a:xfrm>
          <a:prstGeom prst="line">
            <a:avLst/>
          </a:prstGeom>
          <a:ln w="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4" name="Straight Connector 286"/>
          <p:cNvCxnSpPr/>
          <p:nvPr/>
        </p:nvCxnSpPr>
        <p:spPr>
          <a:xfrm flipH="1">
            <a:off x="5077460" y="3048456"/>
            <a:ext cx="1905000" cy="7620"/>
          </a:xfrm>
          <a:prstGeom prst="line">
            <a:avLst/>
          </a:prstGeom>
          <a:ln w="76200">
            <a:solidFill>
              <a:srgbClr val="FF0000"/>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65" name="Straight Connector 290"/>
          <p:cNvCxnSpPr/>
          <p:nvPr/>
        </p:nvCxnSpPr>
        <p:spPr>
          <a:xfrm flipH="1" flipV="1">
            <a:off x="3406140" y="3053536"/>
            <a:ext cx="1671319" cy="0"/>
          </a:xfrm>
          <a:prstGeom prst="line">
            <a:avLst/>
          </a:prstGeom>
          <a:ln w="76200">
            <a:solidFill>
              <a:srgbClr val="00B050"/>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74" name="Straight Connector 286"/>
          <p:cNvCxnSpPr/>
          <p:nvPr/>
        </p:nvCxnSpPr>
        <p:spPr>
          <a:xfrm flipH="1">
            <a:off x="1501140" y="3053536"/>
            <a:ext cx="1905000" cy="0"/>
          </a:xfrm>
          <a:prstGeom prst="line">
            <a:avLst/>
          </a:prstGeom>
          <a:ln w="76200">
            <a:solidFill>
              <a:srgbClr val="FF0000"/>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sp>
        <p:nvSpPr>
          <p:cNvPr id="52" name="标题 1"/>
          <p:cNvSpPr>
            <a:spLocks noGrp="1"/>
          </p:cNvSpPr>
          <p:nvPr>
            <p:ph type="title"/>
          </p:nvPr>
        </p:nvSpPr>
        <p:spPr>
          <a:xfrm>
            <a:off x="152400" y="381000"/>
            <a:ext cx="9525000" cy="838200"/>
          </a:xfrm>
        </p:spPr>
        <p:txBody>
          <a:bodyPr>
            <a:noAutofit/>
          </a:bodyPr>
          <a:lstStyle/>
          <a:p>
            <a:r>
              <a:rPr lang="en-US" sz="3400" dirty="0">
                <a:latin typeface="Times New Roman" panose="02020603050405020304" pitchFamily="18" charset="0"/>
                <a:cs typeface="Times New Roman" panose="02020603050405020304" pitchFamily="18" charset="0"/>
              </a:rPr>
              <a:t>Mitigation Strategies</a:t>
            </a:r>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38292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 name="Straight Connector 290"/>
          <p:cNvCxnSpPr/>
          <p:nvPr/>
        </p:nvCxnSpPr>
        <p:spPr>
          <a:xfrm flipH="1">
            <a:off x="5943600" y="3064966"/>
            <a:ext cx="2667000" cy="0"/>
          </a:xfrm>
          <a:prstGeom prst="line">
            <a:avLst/>
          </a:prstGeom>
          <a:ln w="76200">
            <a:solidFill>
              <a:srgbClr val="00B050"/>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77799" y="1395903"/>
            <a:ext cx="8153400" cy="838200"/>
          </a:xfrm>
        </p:spPr>
        <p:txBody>
          <a:bodyPr>
            <a:normAutofit/>
          </a:bodyPr>
          <a:lstStyle/>
          <a:p>
            <a:pPr>
              <a:buFont typeface="Wingdings" pitchFamily="2" charset="2"/>
              <a:buChar char="q"/>
            </a:pPr>
            <a:r>
              <a:rPr lang="en-US" sz="2800" dirty="0">
                <a:latin typeface="Times New Roman" panose="02020603050405020304" pitchFamily="18" charset="0"/>
                <a:cs typeface="Times New Roman" panose="02020603050405020304" pitchFamily="18" charset="0"/>
              </a:rPr>
              <a:t>Dynamic Signal Control</a:t>
            </a:r>
          </a:p>
        </p:txBody>
      </p:sp>
      <p:cxnSp>
        <p:nvCxnSpPr>
          <p:cNvPr id="4" name="直接箭头连接符 72"/>
          <p:cNvCxnSpPr/>
          <p:nvPr/>
        </p:nvCxnSpPr>
        <p:spPr>
          <a:xfrm>
            <a:off x="1492909" y="3157156"/>
            <a:ext cx="7560259" cy="0"/>
          </a:xfrm>
          <a:prstGeom prst="straightConnector1">
            <a:avLst/>
          </a:prstGeom>
          <a:ln>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5" name="直接箭头连接符 73"/>
          <p:cNvCxnSpPr/>
          <p:nvPr/>
        </p:nvCxnSpPr>
        <p:spPr>
          <a:xfrm flipV="1">
            <a:off x="1492909" y="2681669"/>
            <a:ext cx="2480" cy="1585949"/>
          </a:xfrm>
          <a:prstGeom prst="straightConnector1">
            <a:avLst/>
          </a:prstGeom>
          <a:ln>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grpSp>
        <p:nvGrpSpPr>
          <p:cNvPr id="9" name="Group 273"/>
          <p:cNvGrpSpPr/>
          <p:nvPr/>
        </p:nvGrpSpPr>
        <p:grpSpPr>
          <a:xfrm>
            <a:off x="1489193" y="3158398"/>
            <a:ext cx="1774350" cy="708033"/>
            <a:chOff x="1530350" y="4337050"/>
            <a:chExt cx="1137404" cy="453867"/>
          </a:xfrm>
        </p:grpSpPr>
        <p:cxnSp>
          <p:nvCxnSpPr>
            <p:cNvPr id="7" name="直接连接符 74"/>
            <p:cNvCxnSpPr/>
            <p:nvPr/>
          </p:nvCxnSpPr>
          <p:spPr>
            <a:xfrm>
              <a:off x="2212192" y="4339178"/>
              <a:ext cx="430203" cy="429538"/>
            </a:xfrm>
            <a:prstGeom prst="line">
              <a:avLst/>
            </a:prstGeom>
            <a:ln w="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87"/>
            <p:cNvCxnSpPr/>
            <p:nvPr/>
          </p:nvCxnSpPr>
          <p:spPr>
            <a:xfrm>
              <a:off x="1530350" y="4337050"/>
              <a:ext cx="1137404" cy="453867"/>
            </a:xfrm>
            <a:prstGeom prst="line">
              <a:avLst/>
            </a:prstGeom>
            <a:ln w="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424063" y="2362200"/>
            <a:ext cx="902811"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space</a:t>
            </a:r>
            <a:endParaRPr lang="en-US" sz="2400" b="1"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8433550" y="2667000"/>
            <a:ext cx="764953"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time</a:t>
            </a:r>
            <a:endParaRPr lang="en-US" sz="2400" b="1" i="1" dirty="0">
              <a:latin typeface="Times New Roman" panose="02020603050405020304" pitchFamily="18" charset="0"/>
              <a:cs typeface="Times New Roman" panose="02020603050405020304" pitchFamily="18" charset="0"/>
            </a:endParaRPr>
          </a:p>
        </p:txBody>
      </p:sp>
      <p:sp>
        <p:nvSpPr>
          <p:cNvPr id="21" name="Oval 296"/>
          <p:cNvSpPr/>
          <p:nvPr/>
        </p:nvSpPr>
        <p:spPr>
          <a:xfrm>
            <a:off x="2209800" y="3189101"/>
            <a:ext cx="313822" cy="31382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smtClean="0">
                <a:solidFill>
                  <a:schemeClr val="tx1"/>
                </a:solidFill>
                <a:latin typeface="Times New Roman" panose="02020603050405020304" pitchFamily="18" charset="0"/>
                <a:cs typeface="Times New Roman" pitchFamily="18" charset="0"/>
              </a:rPr>
              <a:t>J</a:t>
            </a:r>
            <a:endParaRPr lang="en-US" sz="2000" i="1" dirty="0">
              <a:solidFill>
                <a:schemeClr val="tx1"/>
              </a:solidFill>
              <a:latin typeface="Times New Roman" pitchFamily="18" charset="0"/>
              <a:cs typeface="Times New Roman" pitchFamily="18" charset="0"/>
            </a:endParaRPr>
          </a:p>
        </p:txBody>
      </p:sp>
      <p:cxnSp>
        <p:nvCxnSpPr>
          <p:cNvPr id="22" name="直接连接符 87"/>
          <p:cNvCxnSpPr/>
          <p:nvPr/>
        </p:nvCxnSpPr>
        <p:spPr>
          <a:xfrm>
            <a:off x="8615124" y="3156511"/>
            <a:ext cx="340718" cy="135612"/>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直接箭头连接符 72"/>
          <p:cNvCxnSpPr/>
          <p:nvPr/>
        </p:nvCxnSpPr>
        <p:spPr>
          <a:xfrm>
            <a:off x="1496421" y="3534822"/>
            <a:ext cx="2638958" cy="0"/>
          </a:xfrm>
          <a:prstGeom prst="straightConnector1">
            <a:avLst/>
          </a:prstGeom>
          <a:ln w="9525">
            <a:solidFill>
              <a:schemeClr val="tx1"/>
            </a:solidFill>
            <a:prstDash val="dash"/>
            <a:tailEnd type="none" w="sm" len="lg"/>
          </a:ln>
        </p:spPr>
        <p:style>
          <a:lnRef idx="1">
            <a:schemeClr val="accent1"/>
          </a:lnRef>
          <a:fillRef idx="0">
            <a:schemeClr val="accent1"/>
          </a:fillRef>
          <a:effectRef idx="0">
            <a:schemeClr val="accent1"/>
          </a:effectRef>
          <a:fontRef idx="minor">
            <a:schemeClr val="tx1"/>
          </a:fontRef>
        </p:style>
      </p:cxnSp>
      <p:cxnSp>
        <p:nvCxnSpPr>
          <p:cNvPr id="24" name="Straight Connector 311"/>
          <p:cNvCxnSpPr/>
          <p:nvPr/>
        </p:nvCxnSpPr>
        <p:spPr>
          <a:xfrm>
            <a:off x="4143375" y="3535415"/>
            <a:ext cx="3207594" cy="0"/>
          </a:xfrm>
          <a:prstGeom prst="line">
            <a:avLst/>
          </a:prstGeom>
          <a:ln w="25400" cmpd="sng">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316"/>
          <p:cNvCxnSpPr/>
          <p:nvPr/>
        </p:nvCxnSpPr>
        <p:spPr>
          <a:xfrm flipV="1">
            <a:off x="3245034" y="3161713"/>
            <a:ext cx="63742" cy="662522"/>
          </a:xfrm>
          <a:prstGeom prst="line">
            <a:avLst/>
          </a:prstGeom>
          <a:ln w="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49" name="Group 271"/>
          <p:cNvGrpSpPr/>
          <p:nvPr/>
        </p:nvGrpSpPr>
        <p:grpSpPr>
          <a:xfrm rot="16200000">
            <a:off x="5302159" y="3286154"/>
            <a:ext cx="136361" cy="2468132"/>
            <a:chOff x="2170176" y="3644963"/>
            <a:chExt cx="76200" cy="491130"/>
          </a:xfrm>
        </p:grpSpPr>
        <p:cxnSp>
          <p:nvCxnSpPr>
            <p:cNvPr id="27" name="Straight Connector 272"/>
            <p:cNvCxnSpPr/>
            <p:nvPr/>
          </p:nvCxnSpPr>
          <p:spPr>
            <a:xfrm>
              <a:off x="2170176" y="3646953"/>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3"/>
            <p:cNvCxnSpPr/>
            <p:nvPr/>
          </p:nvCxnSpPr>
          <p:spPr>
            <a:xfrm>
              <a:off x="2170176" y="4136093"/>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74"/>
            <p:cNvCxnSpPr/>
            <p:nvPr/>
          </p:nvCxnSpPr>
          <p:spPr>
            <a:xfrm rot="5400000" flipH="1" flipV="1">
              <a:off x="1964498" y="3890267"/>
              <a:ext cx="490607" cy="0"/>
            </a:xfrm>
            <a:prstGeom prst="line">
              <a:avLst/>
            </a:prstGeom>
            <a:ln>
              <a:solidFill>
                <a:schemeClr val="tx1"/>
              </a:solidFill>
              <a:headEnd type="arrow" w="sm" len="lg"/>
              <a:tailEnd type="arrow" w="sm" len="lg"/>
            </a:ln>
          </p:spPr>
          <p:style>
            <a:lnRef idx="1">
              <a:schemeClr val="accent1"/>
            </a:lnRef>
            <a:fillRef idx="0">
              <a:schemeClr val="accent1"/>
            </a:fillRef>
            <a:effectRef idx="0">
              <a:schemeClr val="accent1"/>
            </a:effectRef>
            <a:fontRef idx="minor">
              <a:schemeClr val="tx1"/>
            </a:fontRef>
          </p:style>
        </p:cxnSp>
      </p:grpSp>
      <p:cxnSp>
        <p:nvCxnSpPr>
          <p:cNvPr id="30" name="Straight Connector 388"/>
          <p:cNvCxnSpPr/>
          <p:nvPr/>
        </p:nvCxnSpPr>
        <p:spPr>
          <a:xfrm flipH="1" flipV="1">
            <a:off x="4144380" y="3523710"/>
            <a:ext cx="936" cy="1029202"/>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38595" y="4941966"/>
            <a:ext cx="2165978" cy="461665"/>
          </a:xfrm>
          <a:prstGeom prst="rect">
            <a:avLst/>
          </a:prstGeom>
          <a:noFill/>
        </p:spPr>
        <p:txBody>
          <a:bodyPr wrap="none" rtlCol="0">
            <a:spAutoFit/>
          </a:bodyPr>
          <a:lstStyle/>
          <a:p>
            <a:r>
              <a:rPr lang="en-US" sz="2400" dirty="0" smtClean="0">
                <a:solidFill>
                  <a:srgbClr val="0070C0"/>
                </a:solidFill>
                <a:latin typeface="Times New Roman" panose="02020603050405020304" pitchFamily="18" charset="0"/>
                <a:cs typeface="Times New Roman" panose="02020603050405020304" pitchFamily="18" charset="0"/>
              </a:rPr>
              <a:t>Bus dwell times</a:t>
            </a:r>
          </a:p>
        </p:txBody>
      </p:sp>
      <p:sp>
        <p:nvSpPr>
          <p:cNvPr id="32" name="TextBox 31"/>
          <p:cNvSpPr txBox="1"/>
          <p:nvPr/>
        </p:nvSpPr>
        <p:spPr>
          <a:xfrm>
            <a:off x="-76200" y="2895600"/>
            <a:ext cx="161775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intersection</a:t>
            </a:r>
            <a:endParaRPr lang="en-US" sz="24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270048" y="3276600"/>
            <a:ext cx="1202573"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bus stop</a:t>
            </a:r>
            <a:endParaRPr lang="en-US" sz="2400" dirty="0">
              <a:latin typeface="Times New Roman" panose="02020603050405020304" pitchFamily="18" charset="0"/>
              <a:cs typeface="Times New Roman" panose="02020603050405020304" pitchFamily="18" charset="0"/>
            </a:endParaRPr>
          </a:p>
        </p:txBody>
      </p:sp>
      <p:cxnSp>
        <p:nvCxnSpPr>
          <p:cNvPr id="34" name="Straight Connector 33"/>
          <p:cNvCxnSpPr/>
          <p:nvPr/>
        </p:nvCxnSpPr>
        <p:spPr>
          <a:xfrm>
            <a:off x="1419853" y="3159385"/>
            <a:ext cx="713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23567" y="3534574"/>
            <a:ext cx="713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11"/>
          <p:cNvCxnSpPr/>
          <p:nvPr/>
        </p:nvCxnSpPr>
        <p:spPr>
          <a:xfrm flipV="1">
            <a:off x="3223984" y="3866425"/>
            <a:ext cx="898672" cy="0"/>
          </a:xfrm>
          <a:prstGeom prst="line">
            <a:avLst/>
          </a:prstGeom>
          <a:ln w="25400" cmpd="sng">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11"/>
          <p:cNvCxnSpPr/>
          <p:nvPr/>
        </p:nvCxnSpPr>
        <p:spPr>
          <a:xfrm flipH="1">
            <a:off x="4108093" y="3534231"/>
            <a:ext cx="35282" cy="332194"/>
          </a:xfrm>
          <a:prstGeom prst="line">
            <a:avLst/>
          </a:prstGeom>
          <a:ln w="25400" cmpd="sng">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11"/>
          <p:cNvCxnSpPr/>
          <p:nvPr/>
        </p:nvCxnSpPr>
        <p:spPr>
          <a:xfrm flipH="1">
            <a:off x="3113827" y="3868902"/>
            <a:ext cx="131207" cy="1141666"/>
          </a:xfrm>
          <a:prstGeom prst="line">
            <a:avLst/>
          </a:prstGeom>
          <a:ln w="25400" cmpd="sng">
            <a:solidFill>
              <a:srgbClr val="C00000"/>
            </a:solidFill>
            <a:prstDash val="sysDash"/>
            <a:headEnd type="none" w="sm" len="med"/>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14400" y="4304766"/>
            <a:ext cx="1905001" cy="830997"/>
          </a:xfrm>
          <a:prstGeom prst="rect">
            <a:avLst/>
          </a:prstGeom>
          <a:noFill/>
        </p:spPr>
        <p:txBody>
          <a:bodyPr wrap="square" rtlCol="0">
            <a:spAutoFit/>
          </a:bodyPr>
          <a:lstStyle/>
          <a:p>
            <a:r>
              <a:rPr lang="en-US" sz="2400" dirty="0" smtClean="0">
                <a:solidFill>
                  <a:srgbClr val="C00000"/>
                </a:solidFill>
                <a:latin typeface="Times New Roman" panose="02020603050405020304" pitchFamily="18" charset="0"/>
                <a:cs typeface="Times New Roman" panose="02020603050405020304" pitchFamily="18" charset="0"/>
              </a:rPr>
              <a:t>Original bus trajectory</a:t>
            </a:r>
          </a:p>
        </p:txBody>
      </p:sp>
      <p:sp>
        <p:nvSpPr>
          <p:cNvPr id="41" name="Oval 296"/>
          <p:cNvSpPr/>
          <p:nvPr/>
        </p:nvSpPr>
        <p:spPr>
          <a:xfrm>
            <a:off x="2886578" y="3200400"/>
            <a:ext cx="313822" cy="31382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000" i="1" dirty="0" smtClean="0">
                <a:solidFill>
                  <a:schemeClr val="tx1"/>
                </a:solidFill>
                <a:latin typeface="Times New Roman" panose="02020603050405020304" pitchFamily="18" charset="0"/>
                <a:cs typeface="Times New Roman" pitchFamily="18" charset="0"/>
              </a:rPr>
              <a:t>Q</a:t>
            </a:r>
            <a:endParaRPr lang="en-US" sz="2000" i="1" dirty="0">
              <a:solidFill>
                <a:schemeClr val="tx1"/>
              </a:solidFill>
              <a:latin typeface="Times New Roman" pitchFamily="18" charset="0"/>
              <a:cs typeface="Times New Roman" pitchFamily="18" charset="0"/>
            </a:endParaRPr>
          </a:p>
        </p:txBody>
      </p:sp>
      <p:sp>
        <p:nvSpPr>
          <p:cNvPr id="42" name="Oval 296"/>
          <p:cNvSpPr/>
          <p:nvPr/>
        </p:nvSpPr>
        <p:spPr>
          <a:xfrm>
            <a:off x="3581400" y="4105778"/>
            <a:ext cx="313822" cy="31382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45720" rtlCol="0" anchor="ctr"/>
          <a:lstStyle/>
          <a:p>
            <a:pPr algn="ctr"/>
            <a:r>
              <a:rPr lang="en-US" sz="2000" i="1" dirty="0" smtClean="0">
                <a:solidFill>
                  <a:schemeClr val="tx1"/>
                </a:solidFill>
                <a:latin typeface="Times New Roman" panose="02020603050405020304" pitchFamily="18" charset="0"/>
                <a:cs typeface="Times New Roman" pitchFamily="18" charset="0"/>
              </a:rPr>
              <a:t>I</a:t>
            </a:r>
            <a:endParaRPr lang="en-US" sz="2000" i="1" dirty="0">
              <a:solidFill>
                <a:schemeClr val="tx1"/>
              </a:solidFill>
              <a:latin typeface="Times New Roman" pitchFamily="18" charset="0"/>
              <a:cs typeface="Times New Roman" pitchFamily="18" charset="0"/>
            </a:endParaRPr>
          </a:p>
        </p:txBody>
      </p:sp>
      <p:sp>
        <p:nvSpPr>
          <p:cNvPr id="43" name="Oval 296"/>
          <p:cNvSpPr/>
          <p:nvPr/>
        </p:nvSpPr>
        <p:spPr>
          <a:xfrm>
            <a:off x="7153778" y="3657600"/>
            <a:ext cx="313822" cy="31382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000" i="1" dirty="0" smtClean="0">
                <a:solidFill>
                  <a:schemeClr val="tx1"/>
                </a:solidFill>
                <a:latin typeface="Times New Roman" panose="02020603050405020304" pitchFamily="18" charset="0"/>
                <a:cs typeface="Times New Roman" pitchFamily="18" charset="0"/>
              </a:rPr>
              <a:t>Q</a:t>
            </a:r>
            <a:endParaRPr lang="en-US" sz="2000" i="1" dirty="0">
              <a:solidFill>
                <a:schemeClr val="tx1"/>
              </a:solidFill>
              <a:latin typeface="Times New Roman" pitchFamily="18" charset="0"/>
              <a:cs typeface="Times New Roman" pitchFamily="18" charset="0"/>
            </a:endParaRPr>
          </a:p>
        </p:txBody>
      </p:sp>
      <p:sp>
        <p:nvSpPr>
          <p:cNvPr id="44" name="Oval 296"/>
          <p:cNvSpPr/>
          <p:nvPr/>
        </p:nvSpPr>
        <p:spPr>
          <a:xfrm>
            <a:off x="5715000" y="3657600"/>
            <a:ext cx="313822" cy="31382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smtClean="0">
                <a:solidFill>
                  <a:schemeClr val="tx1"/>
                </a:solidFill>
                <a:latin typeface="Times New Roman" panose="02020603050405020304" pitchFamily="18" charset="0"/>
                <a:cs typeface="Times New Roman" pitchFamily="18" charset="0"/>
              </a:rPr>
              <a:t>J</a:t>
            </a:r>
            <a:endParaRPr lang="en-US" sz="2000" i="1" dirty="0">
              <a:solidFill>
                <a:schemeClr val="tx1"/>
              </a:solidFill>
              <a:latin typeface="Times New Roman" pitchFamily="18" charset="0"/>
              <a:cs typeface="Times New Roman" pitchFamily="18" charset="0"/>
            </a:endParaRPr>
          </a:p>
        </p:txBody>
      </p:sp>
      <p:cxnSp>
        <p:nvCxnSpPr>
          <p:cNvPr id="45" name="Straight Connector 388"/>
          <p:cNvCxnSpPr/>
          <p:nvPr/>
        </p:nvCxnSpPr>
        <p:spPr>
          <a:xfrm rot="16200000" flipV="1">
            <a:off x="6105611" y="4053181"/>
            <a:ext cx="998525" cy="936"/>
          </a:xfrm>
          <a:prstGeom prst="line">
            <a:avLst/>
          </a:prstGeom>
          <a:ln w="63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552866" y="4267619"/>
            <a:ext cx="626564" cy="240715"/>
          </a:xfrm>
          <a:prstGeom prst="straightConnector1">
            <a:avLst/>
          </a:prstGeom>
          <a:ln w="15875">
            <a:solidFill>
              <a:srgbClr val="C00000"/>
            </a:solidFill>
            <a:tailEnd type="arrow" w="med" len="lg"/>
          </a:ln>
        </p:spPr>
        <p:style>
          <a:lnRef idx="1">
            <a:schemeClr val="accent1"/>
          </a:lnRef>
          <a:fillRef idx="0">
            <a:schemeClr val="accent1"/>
          </a:fillRef>
          <a:effectRef idx="0">
            <a:schemeClr val="accent1"/>
          </a:effectRef>
          <a:fontRef idx="minor">
            <a:schemeClr val="tx1"/>
          </a:fontRef>
        </p:style>
      </p:cxnSp>
      <p:grpSp>
        <p:nvGrpSpPr>
          <p:cNvPr id="56" name="Group 273"/>
          <p:cNvGrpSpPr/>
          <p:nvPr/>
        </p:nvGrpSpPr>
        <p:grpSpPr>
          <a:xfrm>
            <a:off x="3303391" y="3154747"/>
            <a:ext cx="4507110" cy="1786826"/>
            <a:chOff x="1537559" y="4338935"/>
            <a:chExt cx="2889172" cy="1145401"/>
          </a:xfrm>
        </p:grpSpPr>
        <p:cxnSp>
          <p:nvCxnSpPr>
            <p:cNvPr id="50" name="直接连接符 74"/>
            <p:cNvCxnSpPr/>
            <p:nvPr/>
          </p:nvCxnSpPr>
          <p:spPr>
            <a:xfrm>
              <a:off x="3230000" y="4340067"/>
              <a:ext cx="1169865" cy="1136940"/>
            </a:xfrm>
            <a:prstGeom prst="line">
              <a:avLst/>
            </a:prstGeom>
            <a:ln w="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1" name="直接连接符 87"/>
            <p:cNvCxnSpPr/>
            <p:nvPr/>
          </p:nvCxnSpPr>
          <p:spPr>
            <a:xfrm>
              <a:off x="1537559" y="4338935"/>
              <a:ext cx="2889172" cy="1145401"/>
            </a:xfrm>
            <a:prstGeom prst="line">
              <a:avLst/>
            </a:prstGeom>
            <a:ln w="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61" name="Straight Arrow Connector 60"/>
          <p:cNvCxnSpPr/>
          <p:nvPr/>
        </p:nvCxnSpPr>
        <p:spPr>
          <a:xfrm flipH="1" flipV="1">
            <a:off x="6091773" y="4520222"/>
            <a:ext cx="401193" cy="457026"/>
          </a:xfrm>
          <a:prstGeom prst="straightConnector1">
            <a:avLst/>
          </a:prstGeom>
          <a:ln w="15875">
            <a:solidFill>
              <a:srgbClr val="0070C0"/>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62" name="Straight Connector 311"/>
          <p:cNvCxnSpPr/>
          <p:nvPr/>
        </p:nvCxnSpPr>
        <p:spPr>
          <a:xfrm flipH="1">
            <a:off x="7337449" y="2583636"/>
            <a:ext cx="97131" cy="981352"/>
          </a:xfrm>
          <a:prstGeom prst="line">
            <a:avLst/>
          </a:prstGeom>
          <a:ln w="25400" cmpd="sng">
            <a:solidFill>
              <a:srgbClr val="C00000"/>
            </a:solidFill>
            <a:prstDash val="sysDash"/>
            <a:headEnd type="arrow" w="sm" len="lg"/>
            <a:tailEnd type="non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6522720" y="3452316"/>
            <a:ext cx="137160" cy="13716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b="1" dirty="0">
              <a:solidFill>
                <a:srgbClr val="3333FF"/>
              </a:solidFill>
              <a:latin typeface="Times New Roman" panose="02020603050405020304" pitchFamily="18" charset="0"/>
              <a:cs typeface="Times New Roman" panose="02020603050405020304" pitchFamily="18" charset="0"/>
            </a:endParaRPr>
          </a:p>
        </p:txBody>
      </p:sp>
      <p:sp>
        <p:nvSpPr>
          <p:cNvPr id="72" name="Slide Number Placeholder 71"/>
          <p:cNvSpPr>
            <a:spLocks noGrp="1"/>
          </p:cNvSpPr>
          <p:nvPr>
            <p:ph type="sldNum" sz="quarter" idx="12"/>
          </p:nvPr>
        </p:nvSpPr>
        <p:spPr/>
        <p:txBody>
          <a:bodyPr vert="horz"/>
          <a:lstStyle/>
          <a:p>
            <a:fld id="{E2315BD3-C326-4F1D-A27B-528A49B807B6}" type="slidenum">
              <a:rPr lang="en-US" sz="1600" b="1">
                <a:solidFill>
                  <a:schemeClr val="tx2"/>
                </a:solidFill>
                <a:latin typeface="Times New Roman" panose="02020603050405020304" pitchFamily="18" charset="0"/>
                <a:cs typeface="Times New Roman" panose="02020603050405020304" pitchFamily="18" charset="0"/>
              </a:rPr>
              <a:pPr/>
              <a:t>16</a:t>
            </a:fld>
            <a:endParaRPr lang="en-US" sz="1600" b="1">
              <a:solidFill>
                <a:schemeClr val="tx2"/>
              </a:solidFill>
              <a:latin typeface="Times New Roman" panose="02020603050405020304" pitchFamily="18" charset="0"/>
              <a:cs typeface="Times New Roman" panose="02020603050405020304" pitchFamily="18" charset="0"/>
            </a:endParaRPr>
          </a:p>
        </p:txBody>
      </p:sp>
      <p:cxnSp>
        <p:nvCxnSpPr>
          <p:cNvPr id="73" name="Straight Connector 316"/>
          <p:cNvCxnSpPr/>
          <p:nvPr/>
        </p:nvCxnSpPr>
        <p:spPr>
          <a:xfrm flipV="1">
            <a:off x="7769902" y="3154680"/>
            <a:ext cx="181568" cy="1779600"/>
          </a:xfrm>
          <a:prstGeom prst="line">
            <a:avLst/>
          </a:prstGeom>
          <a:ln w="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4" name="Straight Connector 286"/>
          <p:cNvCxnSpPr/>
          <p:nvPr/>
        </p:nvCxnSpPr>
        <p:spPr>
          <a:xfrm flipH="1" flipV="1">
            <a:off x="3308777" y="3056076"/>
            <a:ext cx="2634823" cy="2540"/>
          </a:xfrm>
          <a:prstGeom prst="line">
            <a:avLst/>
          </a:prstGeom>
          <a:ln w="76200">
            <a:solidFill>
              <a:srgbClr val="FF0000"/>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65" name="Straight Connector 290"/>
          <p:cNvCxnSpPr/>
          <p:nvPr/>
        </p:nvCxnSpPr>
        <p:spPr>
          <a:xfrm flipH="1">
            <a:off x="2549349" y="3056076"/>
            <a:ext cx="759427" cy="0"/>
          </a:xfrm>
          <a:prstGeom prst="line">
            <a:avLst/>
          </a:prstGeom>
          <a:ln w="76200">
            <a:solidFill>
              <a:srgbClr val="00B050"/>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74" name="Straight Connector 286"/>
          <p:cNvCxnSpPr/>
          <p:nvPr/>
        </p:nvCxnSpPr>
        <p:spPr>
          <a:xfrm flipH="1" flipV="1">
            <a:off x="1501140" y="3053536"/>
            <a:ext cx="1051726" cy="2540"/>
          </a:xfrm>
          <a:prstGeom prst="line">
            <a:avLst/>
          </a:prstGeom>
          <a:ln w="76200">
            <a:solidFill>
              <a:srgbClr val="FF0000"/>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52" name="Straight Connector 311"/>
          <p:cNvCxnSpPr/>
          <p:nvPr/>
        </p:nvCxnSpPr>
        <p:spPr>
          <a:xfrm flipH="1">
            <a:off x="6338595" y="2526335"/>
            <a:ext cx="105410" cy="1028051"/>
          </a:xfrm>
          <a:prstGeom prst="line">
            <a:avLst/>
          </a:prstGeom>
          <a:ln w="25400" cmpd="sng">
            <a:solidFill>
              <a:srgbClr val="7030A0"/>
            </a:solidFill>
            <a:headEnd type="arrow" w="sm" len="lg"/>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311"/>
          <p:cNvCxnSpPr/>
          <p:nvPr/>
        </p:nvCxnSpPr>
        <p:spPr>
          <a:xfrm>
            <a:off x="3263543" y="3535008"/>
            <a:ext cx="3080107" cy="672"/>
          </a:xfrm>
          <a:prstGeom prst="line">
            <a:avLst/>
          </a:prstGeom>
          <a:ln w="25400"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311"/>
          <p:cNvCxnSpPr/>
          <p:nvPr/>
        </p:nvCxnSpPr>
        <p:spPr>
          <a:xfrm flipV="1">
            <a:off x="3121660" y="3519655"/>
            <a:ext cx="156742" cy="1529865"/>
          </a:xfrm>
          <a:prstGeom prst="line">
            <a:avLst/>
          </a:prstGeom>
          <a:ln w="25400"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24200" y="4930914"/>
            <a:ext cx="2525050" cy="461665"/>
          </a:xfrm>
          <a:prstGeom prst="rect">
            <a:avLst/>
          </a:prstGeom>
          <a:noFill/>
        </p:spPr>
        <p:txBody>
          <a:bodyPr wrap="none" rtlCol="0">
            <a:spAutoFit/>
          </a:bodyPr>
          <a:lstStyle/>
          <a:p>
            <a:r>
              <a:rPr lang="en-US" sz="2400" dirty="0" smtClean="0">
                <a:solidFill>
                  <a:srgbClr val="7030A0"/>
                </a:solidFill>
                <a:latin typeface="Times New Roman" panose="02020603050405020304" pitchFamily="18" charset="0"/>
                <a:cs typeface="Times New Roman" panose="02020603050405020304" pitchFamily="18" charset="0"/>
              </a:rPr>
              <a:t>New bus trajectory</a:t>
            </a:r>
          </a:p>
        </p:txBody>
      </p:sp>
      <p:cxnSp>
        <p:nvCxnSpPr>
          <p:cNvPr id="57" name="Straight Arrow Connector 56"/>
          <p:cNvCxnSpPr/>
          <p:nvPr/>
        </p:nvCxnSpPr>
        <p:spPr>
          <a:xfrm flipH="1" flipV="1">
            <a:off x="3199769" y="4596297"/>
            <a:ext cx="319468" cy="371475"/>
          </a:xfrm>
          <a:prstGeom prst="straightConnector1">
            <a:avLst/>
          </a:prstGeom>
          <a:ln w="15875">
            <a:solidFill>
              <a:srgbClr val="7030A0"/>
            </a:solidFill>
            <a:tailEnd type="arrow" w="med" len="lg"/>
          </a:ln>
        </p:spPr>
        <p:style>
          <a:lnRef idx="1">
            <a:schemeClr val="accent1"/>
          </a:lnRef>
          <a:fillRef idx="0">
            <a:schemeClr val="accent1"/>
          </a:fillRef>
          <a:effectRef idx="0">
            <a:schemeClr val="accent1"/>
          </a:effectRef>
          <a:fontRef idx="minor">
            <a:schemeClr val="tx1"/>
          </a:fontRef>
        </p:style>
      </p:cxnSp>
      <p:sp>
        <p:nvSpPr>
          <p:cNvPr id="71" name="Oval 70"/>
          <p:cNvSpPr/>
          <p:nvPr/>
        </p:nvSpPr>
        <p:spPr>
          <a:xfrm>
            <a:off x="6019800" y="1752600"/>
            <a:ext cx="22098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b="1" dirty="0" smtClean="0">
                <a:solidFill>
                  <a:srgbClr val="3333FF"/>
                </a:solidFill>
                <a:latin typeface="Times New Roman" panose="02020603050405020304" pitchFamily="18" charset="0"/>
                <a:cs typeface="Times New Roman" panose="02020603050405020304" pitchFamily="18" charset="0"/>
              </a:rPr>
              <a:t>Bus delay also saved!</a:t>
            </a:r>
            <a:endParaRPr lang="en-US" sz="2000" b="1" dirty="0">
              <a:solidFill>
                <a:srgbClr val="3333FF"/>
              </a:solidFill>
              <a:latin typeface="Times New Roman" panose="02020603050405020304" pitchFamily="18" charset="0"/>
              <a:cs typeface="Times New Roman" panose="02020603050405020304" pitchFamily="18" charset="0"/>
            </a:endParaRPr>
          </a:p>
        </p:txBody>
      </p:sp>
      <p:sp>
        <p:nvSpPr>
          <p:cNvPr id="58" name="标题 1"/>
          <p:cNvSpPr>
            <a:spLocks noGrp="1"/>
          </p:cNvSpPr>
          <p:nvPr>
            <p:ph type="title"/>
          </p:nvPr>
        </p:nvSpPr>
        <p:spPr>
          <a:xfrm>
            <a:off x="152400" y="381000"/>
            <a:ext cx="9525000" cy="838200"/>
          </a:xfrm>
        </p:spPr>
        <p:txBody>
          <a:bodyPr>
            <a:noAutofit/>
          </a:bodyPr>
          <a:lstStyle/>
          <a:p>
            <a:r>
              <a:rPr lang="en-US" sz="3400" dirty="0">
                <a:latin typeface="Times New Roman" panose="02020603050405020304" pitchFamily="18" charset="0"/>
                <a:cs typeface="Times New Roman" panose="02020603050405020304" pitchFamily="18" charset="0"/>
              </a:rPr>
              <a:t>Mitigation Strategies</a:t>
            </a:r>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2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500"/>
                                        <p:tgtEl>
                                          <p:spTgt spid="5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par>
                                <p:cTn id="17" presetID="10"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7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9" name="Content Placeholder 2"/>
              <p:cNvSpPr txBox="1">
                <a:spLocks/>
              </p:cNvSpPr>
              <p:nvPr/>
            </p:nvSpPr>
            <p:spPr bwMode="auto">
              <a:xfrm>
                <a:off x="462742" y="1143000"/>
                <a:ext cx="8305800"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indent="-457200">
                  <a:spcBef>
                    <a:spcPts val="600"/>
                  </a:spcBef>
                  <a:spcAft>
                    <a:spcPts val="600"/>
                  </a:spcAft>
                  <a:buClr>
                    <a:schemeClr val="accent2">
                      <a:lumMod val="75000"/>
                    </a:schemeClr>
                  </a:buClr>
                  <a:buFont typeface="Wingdings" pitchFamily="2" charset="2"/>
                  <a:buChar char="q"/>
                </a:pPr>
                <a:r>
                  <a:rPr lang="en-US" altLang="zh-CN" sz="2600" dirty="0">
                    <a:solidFill>
                      <a:schemeClr val="tx2"/>
                    </a:solidFill>
                    <a:latin typeface="Times New Roman" panose="02020603050405020304" pitchFamily="18" charset="0"/>
                    <a:ea typeface="+mj-ea"/>
                    <a:cs typeface="Times New Roman" panose="02020603050405020304" pitchFamily="18" charset="0"/>
                  </a:rPr>
                  <a:t>Car and bus delays generally decrease as </a:t>
                </a:r>
                <a14:m>
                  <m:oMath xmlns:m="http://schemas.openxmlformats.org/officeDocument/2006/math">
                    <m:r>
                      <a:rPr lang="en-US" altLang="zh-CN" sz="2600" i="1" dirty="0" smtClean="0">
                        <a:solidFill>
                          <a:schemeClr val="tx2"/>
                        </a:solidFill>
                        <a:latin typeface="Cambria Math" panose="02040503050406030204" pitchFamily="18" charset="0"/>
                        <a:ea typeface="+mj-ea"/>
                        <a:cs typeface="Times New Roman" panose="02020603050405020304" pitchFamily="18" charset="0"/>
                      </a:rPr>
                      <m:t>𝑑</m:t>
                    </m:r>
                  </m:oMath>
                </a14:m>
                <a:r>
                  <a:rPr lang="en-US" altLang="zh-CN" sz="2600" dirty="0">
                    <a:solidFill>
                      <a:schemeClr val="tx2"/>
                    </a:solidFill>
                    <a:latin typeface="Times New Roman" panose="02020603050405020304" pitchFamily="18" charset="0"/>
                    <a:ea typeface="+mj-ea"/>
                    <a:cs typeface="Times New Roman" panose="02020603050405020304" pitchFamily="18" charset="0"/>
                  </a:rPr>
                  <a:t> increases.</a:t>
                </a:r>
              </a:p>
              <a:p>
                <a:pPr marL="457200" indent="-457200">
                  <a:spcBef>
                    <a:spcPts val="600"/>
                  </a:spcBef>
                  <a:spcAft>
                    <a:spcPts val="600"/>
                  </a:spcAft>
                  <a:buClr>
                    <a:schemeClr val="accent2">
                      <a:lumMod val="75000"/>
                    </a:schemeClr>
                  </a:buClr>
                  <a:buFont typeface="Wingdings" pitchFamily="2" charset="2"/>
                  <a:buChar char="q"/>
                </a:pPr>
                <a:r>
                  <a:rPr lang="en-US" altLang="zh-CN" sz="2600" dirty="0">
                    <a:solidFill>
                      <a:schemeClr val="tx2"/>
                    </a:solidFill>
                    <a:latin typeface="Times New Roman" panose="02020603050405020304" pitchFamily="18" charset="0"/>
                    <a:ea typeface="+mj-ea"/>
                    <a:cs typeface="Times New Roman" panose="02020603050405020304" pitchFamily="18" charset="0"/>
                  </a:rPr>
                  <a:t>Near-side stops in general induce less cars delays than far-side stops; while far-side stops generally induce less bus delays.</a:t>
                </a:r>
              </a:p>
              <a:p>
                <a:pPr marL="457200" indent="-457200">
                  <a:spcBef>
                    <a:spcPts val="600"/>
                  </a:spcBef>
                  <a:spcAft>
                    <a:spcPts val="600"/>
                  </a:spcAft>
                  <a:buClr>
                    <a:schemeClr val="accent2">
                      <a:lumMod val="75000"/>
                    </a:schemeClr>
                  </a:buClr>
                  <a:buFont typeface="Wingdings" pitchFamily="2" charset="2"/>
                  <a:buChar char="q"/>
                </a:pPr>
                <a:r>
                  <a:rPr lang="en-US" altLang="zh-CN" sz="2600" dirty="0">
                    <a:solidFill>
                      <a:schemeClr val="tx2"/>
                    </a:solidFill>
                    <a:latin typeface="Times New Roman" panose="02020603050405020304" pitchFamily="18" charset="0"/>
                    <a:ea typeface="+mj-ea"/>
                    <a:cs typeface="Times New Roman" panose="02020603050405020304" pitchFamily="18" charset="0"/>
                  </a:rPr>
                  <a:t>In a limited range of operating conditions, holding can significantly reduce the car delays imposed by near-side stops.</a:t>
                </a:r>
              </a:p>
              <a:p>
                <a:pPr marL="457200" indent="-457200">
                  <a:spcBef>
                    <a:spcPts val="600"/>
                  </a:spcBef>
                  <a:spcAft>
                    <a:spcPts val="600"/>
                  </a:spcAft>
                  <a:buClr>
                    <a:schemeClr val="accent2">
                      <a:lumMod val="75000"/>
                    </a:schemeClr>
                  </a:buClr>
                  <a:buFont typeface="Wingdings" pitchFamily="2" charset="2"/>
                  <a:buChar char="q"/>
                </a:pPr>
                <a:r>
                  <a:rPr lang="en-US" altLang="zh-CN" sz="2600" dirty="0">
                    <a:solidFill>
                      <a:schemeClr val="tx2"/>
                    </a:solidFill>
                    <a:latin typeface="Times New Roman" panose="02020603050405020304" pitchFamily="18" charset="0"/>
                    <a:ea typeface="+mj-ea"/>
                    <a:cs typeface="Times New Roman" panose="02020603050405020304" pitchFamily="18" charset="0"/>
                  </a:rPr>
                  <a:t>Models can also be applied for estimating residual car queues and other negative impacts.</a:t>
                </a:r>
              </a:p>
              <a:p>
                <a:pPr marL="457200" indent="-457200">
                  <a:spcBef>
                    <a:spcPts val="600"/>
                  </a:spcBef>
                  <a:spcAft>
                    <a:spcPts val="600"/>
                  </a:spcAft>
                  <a:buClr>
                    <a:schemeClr val="accent2">
                      <a:lumMod val="75000"/>
                    </a:schemeClr>
                  </a:buClr>
                  <a:buFont typeface="Wingdings" pitchFamily="2" charset="2"/>
                  <a:buChar char="q"/>
                </a:pPr>
                <a:r>
                  <a:rPr lang="en-US" altLang="zh-CN" sz="2600" dirty="0">
                    <a:solidFill>
                      <a:schemeClr val="tx2"/>
                    </a:solidFill>
                    <a:latin typeface="Times New Roman" panose="02020603050405020304" pitchFamily="18" charset="0"/>
                    <a:ea typeface="+mj-ea"/>
                    <a:cs typeface="Times New Roman" panose="02020603050405020304" pitchFamily="18" charset="0"/>
                  </a:rPr>
                  <a:t>Simulation indicates that the results are robust to stochastic fluctuations in car flow.</a:t>
                </a:r>
              </a:p>
            </p:txBody>
          </p:sp>
        </mc:Choice>
        <mc:Fallback>
          <p:sp>
            <p:nvSpPr>
              <p:cNvPr id="19" name="Content Placeholder 2"/>
              <p:cNvSpPr txBox="1">
                <a:spLocks noRot="1" noChangeAspect="1" noMove="1" noResize="1" noEditPoints="1" noAdjustHandles="1" noChangeArrowheads="1" noChangeShapeType="1" noTextEdit="1"/>
              </p:cNvSpPr>
              <p:nvPr/>
            </p:nvSpPr>
            <p:spPr bwMode="auto">
              <a:xfrm>
                <a:off x="462742" y="1143000"/>
                <a:ext cx="8305800" cy="5334000"/>
              </a:xfrm>
              <a:prstGeom prst="rect">
                <a:avLst/>
              </a:prstGeom>
              <a:blipFill>
                <a:blip r:embed="rId3"/>
                <a:stretch>
                  <a:fillRect l="-1175" t="-1143"/>
                </a:stretch>
              </a:blipFill>
              <a:ln w="9525">
                <a:noFill/>
                <a:miter lim="800000"/>
                <a:headEnd/>
                <a:tailEnd/>
              </a:ln>
              <a:effectLst/>
            </p:spPr>
            <p:txBody>
              <a:bodyPr/>
              <a:lstStyle/>
              <a:p>
                <a:r>
                  <a:rPr lang="en-US">
                    <a:noFill/>
                  </a:rPr>
                  <a:t> </a:t>
                </a:r>
              </a:p>
            </p:txBody>
          </p:sp>
        </mc:Fallback>
      </mc:AlternateContent>
      <p:sp>
        <p:nvSpPr>
          <p:cNvPr id="53" name="Slide Number Placeholder 52"/>
          <p:cNvSpPr>
            <a:spLocks noGrp="1"/>
          </p:cNvSpPr>
          <p:nvPr>
            <p:ph type="sldNum" sz="quarter" idx="12"/>
          </p:nvPr>
        </p:nvSpPr>
        <p:spPr>
          <a:xfrm>
            <a:off x="8229600" y="6397752"/>
            <a:ext cx="758952" cy="246888"/>
          </a:xfrm>
        </p:spPr>
        <p:txBody>
          <a:bodyPr vert="horz"/>
          <a:lstStyle/>
          <a:p>
            <a:fld id="{C7CFFC4D-1B7F-4693-8EFC-64168BABF256}" type="slidenum">
              <a:rPr lang="en-US" sz="1600" b="1">
                <a:solidFill>
                  <a:schemeClr val="tx2"/>
                </a:solidFill>
              </a:rPr>
              <a:pPr/>
              <a:t>17</a:t>
            </a:fld>
            <a:endParaRPr lang="en-US" sz="1600" b="1" dirty="0">
              <a:solidFill>
                <a:schemeClr val="tx2"/>
              </a:solidFill>
            </a:endParaRPr>
          </a:p>
        </p:txBody>
      </p:sp>
      <p:sp>
        <p:nvSpPr>
          <p:cNvPr id="27" name="Title 1"/>
          <p:cNvSpPr>
            <a:spLocks noGrp="1"/>
          </p:cNvSpPr>
          <p:nvPr>
            <p:ph type="title"/>
          </p:nvPr>
        </p:nvSpPr>
        <p:spPr>
          <a:xfrm>
            <a:off x="304800" y="381000"/>
            <a:ext cx="8686800" cy="838200"/>
          </a:xfrm>
        </p:spPr>
        <p:txBody>
          <a:bodyPr>
            <a:normAutofit/>
          </a:bodyPr>
          <a:lstStyle/>
          <a:p>
            <a:r>
              <a:rPr lang="en-US" altLang="zh-CN" sz="4000" kern="0" dirty="0" smtClean="0">
                <a:latin typeface="Times New Roman" panose="02020603050405020304" pitchFamily="18" charset="0"/>
                <a:cs typeface="Times New Roman" panose="02020603050405020304" pitchFamily="18" charset="0"/>
              </a:rPr>
              <a:t>Concluding Remarks</a:t>
            </a:r>
            <a:endParaRPr lang="en-US" sz="40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276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 y="381000"/>
            <a:ext cx="9525000" cy="838200"/>
          </a:xfrm>
        </p:spPr>
        <p:txBody>
          <a:bodyPr>
            <a:noAutofit/>
          </a:bodyPr>
          <a:lstStyle/>
          <a:p>
            <a:r>
              <a:rPr lang="en-US" sz="3400" dirty="0" smtClean="0">
                <a:latin typeface="Times New Roman" panose="02020603050405020304" pitchFamily="18" charset="0"/>
                <a:cs typeface="Times New Roman" panose="02020603050405020304" pitchFamily="18" charset="0"/>
              </a:rPr>
              <a:t>Background</a:t>
            </a:r>
            <a:endParaRPr lang="en-US" sz="34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1000" y="1143000"/>
            <a:ext cx="8534400" cy="5176520"/>
          </a:xfrm>
        </p:spPr>
        <p:txBody>
          <a:bodyPr>
            <a:normAutofit/>
          </a:bodyPr>
          <a:lstStyle/>
          <a:p>
            <a:pPr marL="457200" lvl="2" indent="-457200">
              <a:buFont typeface="Wingdings" pitchFamily="2" charset="2"/>
              <a:buChar char="q"/>
            </a:pPr>
            <a:r>
              <a:rPr lang="en-US" sz="2800" dirty="0" smtClean="0">
                <a:latin typeface="Times New Roman" panose="02020603050405020304" pitchFamily="18" charset="0"/>
                <a:cs typeface="Times New Roman" panose="02020603050405020304" pitchFamily="18" charset="0"/>
              </a:rPr>
              <a:t>The discharge flow of cars is restrained by bottlenecks created by dwelling buses at a curbside stop.</a:t>
            </a:r>
          </a:p>
          <a:p>
            <a:pPr marL="457200" lvl="2" indent="-457200">
              <a:buFont typeface="Wingdings" pitchFamily="2" charset="2"/>
              <a:buChar char="q"/>
            </a:pPr>
            <a:r>
              <a:rPr lang="en-US" sz="2800" dirty="0" smtClean="0">
                <a:latin typeface="Times New Roman" panose="02020603050405020304" pitchFamily="18" charset="0"/>
                <a:cs typeface="Times New Roman" panose="02020603050405020304" pitchFamily="18" charset="0"/>
              </a:rPr>
              <a:t>The bottleneck is more restrictive when it interacts with a nearby signalized intersection (two connected queueing systems).</a:t>
            </a:r>
          </a:p>
          <a:p>
            <a:pPr marL="457200" lvl="2" indent="-457200">
              <a:buFont typeface="Wingdings" pitchFamily="2" charset="2"/>
              <a:buChar char="q"/>
            </a:pPr>
            <a:endParaRPr lang="en-US" sz="2800" dirty="0" smtClean="0">
              <a:latin typeface="Times New Roman" panose="02020603050405020304" pitchFamily="18" charset="0"/>
              <a:cs typeface="Times New Roman" panose="02020603050405020304" pitchFamily="18" charset="0"/>
            </a:endParaRPr>
          </a:p>
          <a:p>
            <a:pPr marL="342900" lvl="2" indent="-342900"/>
            <a:endParaRPr lang="en-US" sz="2800" dirty="0" smtClean="0">
              <a:latin typeface="Times New Roman" panose="02020603050405020304" pitchFamily="18" charset="0"/>
              <a:cs typeface="Times New Roman" panose="02020603050405020304" pitchFamily="18" charset="0"/>
            </a:endParaRPr>
          </a:p>
          <a:p>
            <a:pPr marL="342900" lvl="2" indent="-342900"/>
            <a:endParaRPr lang="en-US" sz="2800" dirty="0" smtClean="0">
              <a:latin typeface="Times New Roman" panose="02020603050405020304" pitchFamily="18" charset="0"/>
              <a:cs typeface="Times New Roman" panose="02020603050405020304" pitchFamily="18" charset="0"/>
            </a:endParaRPr>
          </a:p>
          <a:p>
            <a:pPr marL="342900" lvl="2" indent="-342900"/>
            <a:endParaRPr lang="en-US" sz="2800" dirty="0" smtClean="0">
              <a:latin typeface="Times New Roman" panose="02020603050405020304" pitchFamily="18" charset="0"/>
              <a:cs typeface="Times New Roman" panose="02020603050405020304" pitchFamily="18" charset="0"/>
            </a:endParaRPr>
          </a:p>
          <a:p>
            <a:pPr marL="342900" lvl="2" indent="-342900"/>
            <a:endParaRPr lang="en-US" sz="2800" dirty="0" smtClean="0">
              <a:latin typeface="Times New Roman" panose="02020603050405020304" pitchFamily="18" charset="0"/>
              <a:cs typeface="Times New Roman" panose="02020603050405020304" pitchFamily="18" charset="0"/>
            </a:endParaRPr>
          </a:p>
          <a:p>
            <a:pPr marL="342900" lvl="2" indent="-342900"/>
            <a:endParaRPr lang="en-US" sz="2800" dirty="0" smtClean="0">
              <a:latin typeface="Times New Roman" panose="02020603050405020304" pitchFamily="18" charset="0"/>
              <a:cs typeface="Times New Roman" panose="02020603050405020304" pitchFamily="18" charset="0"/>
            </a:endParaRPr>
          </a:p>
          <a:p>
            <a:pPr marL="342900" lvl="2" indent="-342900"/>
            <a:endParaRPr lang="en-US" sz="2800" dirty="0" smtClean="0">
              <a:latin typeface="Times New Roman" panose="02020603050405020304" pitchFamily="18" charset="0"/>
              <a:cs typeface="Times New Roman" panose="02020603050405020304" pitchFamily="18" charset="0"/>
            </a:endParaRPr>
          </a:p>
          <a:p>
            <a:pPr marL="342900" lvl="2" indent="-342900"/>
            <a:endParaRPr lang="en-US" sz="2000" dirty="0">
              <a:latin typeface="Times New Roman" panose="02020603050405020304" pitchFamily="18" charset="0"/>
              <a:cs typeface="Times New Roman" panose="02020603050405020304" pitchFamily="18" charset="0"/>
            </a:endParaRPr>
          </a:p>
          <a:p>
            <a:pPr marL="342900" lvl="2" indent="-342900"/>
            <a:endParaRPr lang="en-US" sz="1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latin typeface="Times New Roman" panose="02020603050405020304" pitchFamily="18" charset="0"/>
                <a:cs typeface="Times New Roman" panose="02020603050405020304" pitchFamily="18" charset="0"/>
              </a:rPr>
              <a:pPr/>
              <a:t>2</a:t>
            </a:fld>
            <a:endParaRPr lang="en-US" sz="1600" b="1">
              <a:solidFill>
                <a:schemeClr val="tx2"/>
              </a:solidFill>
              <a:latin typeface="Times New Roman" panose="02020603050405020304" pitchFamily="18" charset="0"/>
              <a:cs typeface="Times New Roman" panose="02020603050405020304" pitchFamily="18" charset="0"/>
            </a:endParaRPr>
          </a:p>
        </p:txBody>
      </p:sp>
      <p:grpSp>
        <p:nvGrpSpPr>
          <p:cNvPr id="7" name="Group 6"/>
          <p:cNvGrpSpPr/>
          <p:nvPr/>
        </p:nvGrpSpPr>
        <p:grpSpPr>
          <a:xfrm>
            <a:off x="405422" y="3594258"/>
            <a:ext cx="8281378" cy="2577942"/>
            <a:chOff x="304800" y="2514600"/>
            <a:chExt cx="8281378" cy="2577942"/>
          </a:xfrm>
        </p:grpSpPr>
        <p:cxnSp>
          <p:nvCxnSpPr>
            <p:cNvPr id="89" name="Straight Connector 12"/>
            <p:cNvCxnSpPr/>
            <p:nvPr/>
          </p:nvCxnSpPr>
          <p:spPr>
            <a:xfrm rot="16200000" flipV="1">
              <a:off x="6344201" y="2782855"/>
              <a:ext cx="536509"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0" name="Freeform 13"/>
            <p:cNvSpPr/>
            <p:nvPr/>
          </p:nvSpPr>
          <p:spPr>
            <a:xfrm flipH="1">
              <a:off x="6610924" y="3042406"/>
              <a:ext cx="332450" cy="245728"/>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itchFamily="18" charset="0"/>
              </a:endParaRPr>
            </a:p>
          </p:txBody>
        </p:sp>
        <p:cxnSp>
          <p:nvCxnSpPr>
            <p:cNvPr id="91" name="Straight Connector 14"/>
            <p:cNvCxnSpPr/>
            <p:nvPr/>
          </p:nvCxnSpPr>
          <p:spPr>
            <a:xfrm rot="16200000" flipH="1">
              <a:off x="6407633" y="4778354"/>
              <a:ext cx="407566"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2" name="Freeform 15"/>
            <p:cNvSpPr/>
            <p:nvPr/>
          </p:nvSpPr>
          <p:spPr>
            <a:xfrm flipH="1" flipV="1">
              <a:off x="6610924" y="4365566"/>
              <a:ext cx="332450" cy="245728"/>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itchFamily="18" charset="0"/>
              </a:endParaRPr>
            </a:p>
          </p:txBody>
        </p:sp>
        <p:cxnSp>
          <p:nvCxnSpPr>
            <p:cNvPr id="93" name="Straight Connector 16"/>
            <p:cNvCxnSpPr/>
            <p:nvPr/>
          </p:nvCxnSpPr>
          <p:spPr>
            <a:xfrm rot="5400000" flipH="1" flipV="1">
              <a:off x="5654662" y="2786820"/>
              <a:ext cx="536509"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4" name="Freeform 17"/>
            <p:cNvSpPr/>
            <p:nvPr/>
          </p:nvSpPr>
          <p:spPr>
            <a:xfrm>
              <a:off x="5592000" y="3042404"/>
              <a:ext cx="332450" cy="245728"/>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itchFamily="18" charset="0"/>
              </a:endParaRPr>
            </a:p>
          </p:txBody>
        </p:sp>
        <p:cxnSp>
          <p:nvCxnSpPr>
            <p:cNvPr id="95" name="Straight Connector 18"/>
            <p:cNvCxnSpPr/>
            <p:nvPr/>
          </p:nvCxnSpPr>
          <p:spPr>
            <a:xfrm rot="5400000">
              <a:off x="5733585" y="4796454"/>
              <a:ext cx="407566"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6" name="Freeform 19"/>
            <p:cNvSpPr/>
            <p:nvPr/>
          </p:nvSpPr>
          <p:spPr>
            <a:xfrm flipV="1">
              <a:off x="5604849" y="4365566"/>
              <a:ext cx="332450" cy="245728"/>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itchFamily="18" charset="0"/>
              </a:endParaRPr>
            </a:p>
          </p:txBody>
        </p:sp>
        <p:cxnSp>
          <p:nvCxnSpPr>
            <p:cNvPr id="97" name="Straight Connector 20"/>
            <p:cNvCxnSpPr/>
            <p:nvPr/>
          </p:nvCxnSpPr>
          <p:spPr>
            <a:xfrm rot="16200000" flipH="1">
              <a:off x="6013768" y="2780421"/>
              <a:ext cx="507840" cy="0"/>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21"/>
            <p:cNvCxnSpPr/>
            <p:nvPr/>
          </p:nvCxnSpPr>
          <p:spPr>
            <a:xfrm rot="16200000" flipH="1">
              <a:off x="6013768" y="4748301"/>
              <a:ext cx="507840" cy="0"/>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12" name="Group 54"/>
            <p:cNvGrpSpPr/>
            <p:nvPr/>
          </p:nvGrpSpPr>
          <p:grpSpPr>
            <a:xfrm flipH="1">
              <a:off x="6400798" y="3542730"/>
              <a:ext cx="304211" cy="758865"/>
              <a:chOff x="4067577" y="4188172"/>
              <a:chExt cx="152400" cy="380999"/>
            </a:xfrm>
          </p:grpSpPr>
          <p:sp>
            <p:nvSpPr>
              <p:cNvPr id="111" name="Oval 26"/>
              <p:cNvSpPr/>
              <p:nvPr/>
            </p:nvSpPr>
            <p:spPr>
              <a:xfrm>
                <a:off x="4107263" y="4463105"/>
                <a:ext cx="76200" cy="7620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itchFamily="18" charset="0"/>
                </a:endParaRPr>
              </a:p>
            </p:txBody>
          </p:sp>
          <p:sp>
            <p:nvSpPr>
              <p:cNvPr id="112" name="Oval 27"/>
              <p:cNvSpPr/>
              <p:nvPr/>
            </p:nvSpPr>
            <p:spPr>
              <a:xfrm>
                <a:off x="4107263" y="4229832"/>
                <a:ext cx="76200" cy="7620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itchFamily="18" charset="0"/>
                </a:endParaRPr>
              </a:p>
            </p:txBody>
          </p:sp>
          <p:sp>
            <p:nvSpPr>
              <p:cNvPr id="113" name="Oval 28"/>
              <p:cNvSpPr/>
              <p:nvPr/>
            </p:nvSpPr>
            <p:spPr>
              <a:xfrm>
                <a:off x="4107263" y="4346513"/>
                <a:ext cx="76200" cy="7620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itchFamily="18" charset="0"/>
                </a:endParaRPr>
              </a:p>
            </p:txBody>
          </p:sp>
          <p:sp>
            <p:nvSpPr>
              <p:cNvPr id="114" name="Rounded Rectangle 29"/>
              <p:cNvSpPr/>
              <p:nvPr/>
            </p:nvSpPr>
            <p:spPr>
              <a:xfrm>
                <a:off x="4067577" y="4188172"/>
                <a:ext cx="152400" cy="380999"/>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itchFamily="18" charset="0"/>
                </a:endParaRPr>
              </a:p>
            </p:txBody>
          </p:sp>
        </p:grpSp>
        <p:cxnSp>
          <p:nvCxnSpPr>
            <p:cNvPr id="100" name="Straight Connector 25"/>
            <p:cNvCxnSpPr/>
            <p:nvPr/>
          </p:nvCxnSpPr>
          <p:spPr>
            <a:xfrm rot="16200000" flipH="1">
              <a:off x="5344184" y="4116476"/>
              <a:ext cx="501889" cy="0"/>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cxnSp>
          <p:nvCxnSpPr>
            <p:cNvPr id="101" name="Straight Connector 4"/>
            <p:cNvCxnSpPr/>
            <p:nvPr/>
          </p:nvCxnSpPr>
          <p:spPr>
            <a:xfrm flipH="1">
              <a:off x="6906634" y="3288262"/>
              <a:ext cx="1671064"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2" name="Straight Connector 5"/>
            <p:cNvCxnSpPr/>
            <p:nvPr/>
          </p:nvCxnSpPr>
          <p:spPr>
            <a:xfrm flipH="1">
              <a:off x="6906634" y="4367421"/>
              <a:ext cx="1671064"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03" name="Rounded Rectangle 6"/>
            <p:cNvSpPr/>
            <p:nvPr/>
          </p:nvSpPr>
          <p:spPr>
            <a:xfrm flipH="1">
              <a:off x="6901854" y="3782034"/>
              <a:ext cx="1678328" cy="77545"/>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itchFamily="18" charset="0"/>
              </a:endParaRPr>
            </a:p>
          </p:txBody>
        </p:sp>
        <p:cxnSp>
          <p:nvCxnSpPr>
            <p:cNvPr id="104" name="Straight Connector 7"/>
            <p:cNvCxnSpPr/>
            <p:nvPr/>
          </p:nvCxnSpPr>
          <p:spPr>
            <a:xfrm flipH="1">
              <a:off x="6906634" y="3542181"/>
              <a:ext cx="1671064"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8"/>
            <p:cNvCxnSpPr/>
            <p:nvPr/>
          </p:nvCxnSpPr>
          <p:spPr>
            <a:xfrm flipH="1">
              <a:off x="6915114" y="4111453"/>
              <a:ext cx="1671064"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4"/>
            <p:cNvCxnSpPr/>
            <p:nvPr/>
          </p:nvCxnSpPr>
          <p:spPr>
            <a:xfrm flipH="1">
              <a:off x="2252107" y="3288811"/>
              <a:ext cx="334893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5"/>
            <p:cNvCxnSpPr/>
            <p:nvPr/>
          </p:nvCxnSpPr>
          <p:spPr>
            <a:xfrm flipH="1">
              <a:off x="2252107" y="4367969"/>
              <a:ext cx="334893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08" name="Rounded Rectangle 6"/>
            <p:cNvSpPr/>
            <p:nvPr/>
          </p:nvSpPr>
          <p:spPr>
            <a:xfrm flipH="1">
              <a:off x="2242527" y="3782583"/>
              <a:ext cx="3363492" cy="77545"/>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itchFamily="18" charset="0"/>
              </a:endParaRPr>
            </a:p>
          </p:txBody>
        </p:sp>
        <p:cxnSp>
          <p:nvCxnSpPr>
            <p:cNvPr id="109" name="Straight Connector 7"/>
            <p:cNvCxnSpPr/>
            <p:nvPr/>
          </p:nvCxnSpPr>
          <p:spPr>
            <a:xfrm flipH="1">
              <a:off x="2252107" y="3542730"/>
              <a:ext cx="334893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8"/>
            <p:cNvCxnSpPr/>
            <p:nvPr/>
          </p:nvCxnSpPr>
          <p:spPr>
            <a:xfrm flipH="1">
              <a:off x="2269103" y="4112002"/>
              <a:ext cx="334893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0" name="Rectangle 39"/>
            <p:cNvSpPr/>
            <p:nvPr/>
          </p:nvSpPr>
          <p:spPr>
            <a:xfrm flipH="1">
              <a:off x="2803527" y="4160517"/>
              <a:ext cx="634213" cy="205675"/>
            </a:xfrm>
            <a:prstGeom prst="rect">
              <a:avLst/>
            </a:prstGeom>
            <a:solidFill>
              <a:srgbClr val="FFFF99"/>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Times New Roman" panose="02020603050405020304" pitchFamily="18" charset="0"/>
                <a:cs typeface="Times New Roman" pitchFamily="18" charset="0"/>
              </a:endParaRPr>
            </a:p>
          </p:txBody>
        </p:sp>
        <p:cxnSp>
          <p:nvCxnSpPr>
            <p:cNvPr id="81" name="Straight Connector 4"/>
            <p:cNvCxnSpPr/>
            <p:nvPr/>
          </p:nvCxnSpPr>
          <p:spPr>
            <a:xfrm flipH="1">
              <a:off x="314380" y="3288263"/>
              <a:ext cx="1975104"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2" name="Straight Connector 5"/>
            <p:cNvCxnSpPr/>
            <p:nvPr/>
          </p:nvCxnSpPr>
          <p:spPr>
            <a:xfrm flipH="1">
              <a:off x="314380" y="4367422"/>
              <a:ext cx="1975104"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83" name="Rounded Rectangle 6"/>
            <p:cNvSpPr/>
            <p:nvPr/>
          </p:nvSpPr>
          <p:spPr>
            <a:xfrm flipH="1">
              <a:off x="304800" y="3782035"/>
              <a:ext cx="1975104" cy="7754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itchFamily="18" charset="0"/>
              </a:endParaRPr>
            </a:p>
          </p:txBody>
        </p:sp>
        <p:cxnSp>
          <p:nvCxnSpPr>
            <p:cNvPr id="84" name="Straight Connector 7"/>
            <p:cNvCxnSpPr/>
            <p:nvPr/>
          </p:nvCxnSpPr>
          <p:spPr>
            <a:xfrm flipH="1">
              <a:off x="314380" y="3542182"/>
              <a:ext cx="1975104"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85" name="Straight Connector 8"/>
            <p:cNvCxnSpPr/>
            <p:nvPr/>
          </p:nvCxnSpPr>
          <p:spPr>
            <a:xfrm flipH="1">
              <a:off x="331378" y="4111453"/>
              <a:ext cx="1975104"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6" name="Rounded Rectangle 33"/>
            <p:cNvSpPr/>
            <p:nvPr/>
          </p:nvSpPr>
          <p:spPr>
            <a:xfrm flipH="1">
              <a:off x="2678696" y="4367421"/>
              <a:ext cx="868223" cy="254035"/>
            </a:xfrm>
            <a:prstGeom prst="roundRect">
              <a:avLst/>
            </a:prstGeom>
            <a:solidFill>
              <a:schemeClr val="accent5"/>
            </a:solidFill>
            <a:ln>
              <a:solidFill>
                <a:srgbClr val="432A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itchFamily="18" charset="0"/>
              </a:endParaRPr>
            </a:p>
          </p:txBody>
        </p:sp>
        <p:sp>
          <p:nvSpPr>
            <p:cNvPr id="122" name="Right Arrow 10"/>
            <p:cNvSpPr/>
            <p:nvPr/>
          </p:nvSpPr>
          <p:spPr>
            <a:xfrm>
              <a:off x="5725477" y="4023360"/>
              <a:ext cx="573696" cy="244060"/>
            </a:xfrm>
            <a:prstGeom prst="rightArrow">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itchFamily="18" charset="0"/>
              </a:endParaRPr>
            </a:p>
          </p:txBody>
        </p:sp>
        <p:sp>
          <p:nvSpPr>
            <p:cNvPr id="190" name="TextBox 189"/>
            <p:cNvSpPr txBox="1"/>
            <p:nvPr/>
          </p:nvSpPr>
          <p:spPr>
            <a:xfrm flipH="1">
              <a:off x="3950007" y="4630877"/>
              <a:ext cx="2194558"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bus stop</a:t>
              </a:r>
              <a:endParaRPr lang="en-US" sz="2400" dirty="0">
                <a:latin typeface="Times New Roman" panose="02020603050405020304" pitchFamily="18" charset="0"/>
                <a:cs typeface="Times New Roman" panose="02020603050405020304" pitchFamily="18" charset="0"/>
              </a:endParaRPr>
            </a:p>
          </p:txBody>
        </p:sp>
        <p:cxnSp>
          <p:nvCxnSpPr>
            <p:cNvPr id="191" name="Straight Arrow Connector 160"/>
            <p:cNvCxnSpPr/>
            <p:nvPr/>
          </p:nvCxnSpPr>
          <p:spPr>
            <a:xfrm flipH="1" flipV="1">
              <a:off x="3366885" y="4442466"/>
              <a:ext cx="576684" cy="335887"/>
            </a:xfrm>
            <a:prstGeom prst="straightConnector1">
              <a:avLst/>
            </a:prstGeom>
            <a:ln>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2852576" y="4189746"/>
              <a:ext cx="545943" cy="1463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65"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457200" y="4166100"/>
              <a:ext cx="360773" cy="143939"/>
            </a:xfrm>
            <a:prstGeom prst="rect">
              <a:avLst/>
            </a:prstGeom>
            <a:noFill/>
            <a:ln>
              <a:noFill/>
            </a:ln>
            <a:effectLst>
              <a:outerShdw blurRad="50800" dist="50800" dir="5400000" algn="ctr" rotWithShape="0">
                <a:schemeClr val="bg1"/>
              </a:outerShdw>
            </a:effectLst>
          </p:spPr>
        </p:pic>
        <p:pic>
          <p:nvPicPr>
            <p:cNvPr id="66"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933450" y="4166100"/>
              <a:ext cx="360773" cy="143939"/>
            </a:xfrm>
            <a:prstGeom prst="rect">
              <a:avLst/>
            </a:prstGeom>
            <a:noFill/>
            <a:ln>
              <a:noFill/>
            </a:ln>
            <a:effectLst>
              <a:outerShdw blurRad="50800" dist="50800" dir="5400000" algn="ctr" rotWithShape="0">
                <a:schemeClr val="bg1"/>
              </a:outerShdw>
            </a:effectLst>
          </p:spPr>
        </p:pic>
        <p:pic>
          <p:nvPicPr>
            <p:cNvPr id="67"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1409700" y="4166100"/>
              <a:ext cx="360773" cy="143939"/>
            </a:xfrm>
            <a:prstGeom prst="rect">
              <a:avLst/>
            </a:prstGeom>
            <a:noFill/>
            <a:ln>
              <a:noFill/>
            </a:ln>
            <a:effectLst>
              <a:outerShdw blurRad="50800" dist="50800" dir="5400000" algn="ctr" rotWithShape="0">
                <a:schemeClr val="bg1"/>
              </a:outerShdw>
            </a:effectLst>
          </p:spPr>
        </p:pic>
        <p:pic>
          <p:nvPicPr>
            <p:cNvPr id="68"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1885950" y="4166100"/>
              <a:ext cx="360773" cy="143939"/>
            </a:xfrm>
            <a:prstGeom prst="rect">
              <a:avLst/>
            </a:prstGeom>
            <a:noFill/>
            <a:ln>
              <a:noFill/>
            </a:ln>
            <a:effectLst>
              <a:outerShdw blurRad="50800" dist="50800" dir="5400000" algn="ctr" rotWithShape="0">
                <a:schemeClr val="bg1"/>
              </a:outerShdw>
            </a:effectLst>
          </p:spPr>
        </p:pic>
        <p:pic>
          <p:nvPicPr>
            <p:cNvPr id="69"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2362200" y="4166100"/>
              <a:ext cx="360773" cy="143939"/>
            </a:xfrm>
            <a:prstGeom prst="rect">
              <a:avLst/>
            </a:prstGeom>
            <a:noFill/>
            <a:ln>
              <a:noFill/>
            </a:ln>
            <a:effectLst>
              <a:outerShdw blurRad="50800" dist="50800" dir="5400000" algn="ctr" rotWithShape="0">
                <a:schemeClr val="bg1"/>
              </a:outerShdw>
            </a:effectLst>
          </p:spPr>
        </p:pic>
        <p:pic>
          <p:nvPicPr>
            <p:cNvPr id="70"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457200" y="3895941"/>
              <a:ext cx="360773" cy="143939"/>
            </a:xfrm>
            <a:prstGeom prst="rect">
              <a:avLst/>
            </a:prstGeom>
            <a:noFill/>
            <a:ln>
              <a:noFill/>
            </a:ln>
            <a:effectLst>
              <a:outerShdw blurRad="50800" dist="50800" dir="5400000" algn="ctr" rotWithShape="0">
                <a:schemeClr val="bg1"/>
              </a:outerShdw>
            </a:effectLst>
          </p:spPr>
        </p:pic>
        <p:pic>
          <p:nvPicPr>
            <p:cNvPr id="71"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933450" y="3895941"/>
              <a:ext cx="360773" cy="143939"/>
            </a:xfrm>
            <a:prstGeom prst="rect">
              <a:avLst/>
            </a:prstGeom>
            <a:noFill/>
            <a:ln>
              <a:noFill/>
            </a:ln>
            <a:effectLst>
              <a:outerShdw blurRad="50800" dist="50800" dir="5400000" algn="ctr" rotWithShape="0">
                <a:schemeClr val="bg1"/>
              </a:outerShdw>
            </a:effectLst>
          </p:spPr>
        </p:pic>
        <p:pic>
          <p:nvPicPr>
            <p:cNvPr id="72"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1409700" y="3895941"/>
              <a:ext cx="360773" cy="143939"/>
            </a:xfrm>
            <a:prstGeom prst="rect">
              <a:avLst/>
            </a:prstGeom>
            <a:noFill/>
            <a:ln>
              <a:noFill/>
            </a:ln>
            <a:effectLst>
              <a:outerShdw blurRad="50800" dist="50800" dir="5400000" algn="ctr" rotWithShape="0">
                <a:schemeClr val="bg1"/>
              </a:outerShdw>
            </a:effectLst>
          </p:spPr>
        </p:pic>
        <p:pic>
          <p:nvPicPr>
            <p:cNvPr id="73"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1885950" y="3895941"/>
              <a:ext cx="360773" cy="143939"/>
            </a:xfrm>
            <a:prstGeom prst="rect">
              <a:avLst/>
            </a:prstGeom>
            <a:noFill/>
            <a:ln>
              <a:noFill/>
            </a:ln>
            <a:effectLst>
              <a:outerShdw blurRad="50800" dist="50800" dir="5400000" algn="ctr" rotWithShape="0">
                <a:schemeClr val="bg1"/>
              </a:outerShdw>
            </a:effectLst>
          </p:spPr>
        </p:pic>
        <p:pic>
          <p:nvPicPr>
            <p:cNvPr id="74"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2362200" y="3895941"/>
              <a:ext cx="360773" cy="143939"/>
            </a:xfrm>
            <a:prstGeom prst="rect">
              <a:avLst/>
            </a:prstGeom>
            <a:noFill/>
            <a:ln>
              <a:noFill/>
            </a:ln>
            <a:effectLst>
              <a:outerShdw blurRad="50800" dist="50800" dir="5400000" algn="ctr" rotWithShape="0">
                <a:schemeClr val="bg1"/>
              </a:outerShdw>
            </a:effectLst>
          </p:spPr>
        </p:pic>
        <p:pic>
          <p:nvPicPr>
            <p:cNvPr id="75"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4114800" y="3895941"/>
              <a:ext cx="360773" cy="143939"/>
            </a:xfrm>
            <a:prstGeom prst="rect">
              <a:avLst/>
            </a:prstGeom>
            <a:noFill/>
            <a:ln>
              <a:noFill/>
            </a:ln>
            <a:effectLst>
              <a:outerShdw blurRad="50800" dist="50800" dir="5400000" algn="ctr" rotWithShape="0">
                <a:schemeClr val="bg1"/>
              </a:outerShdw>
            </a:effectLst>
          </p:spPr>
        </p:pic>
        <p:pic>
          <p:nvPicPr>
            <p:cNvPr id="76"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3213257" y="3895941"/>
              <a:ext cx="360773" cy="143939"/>
            </a:xfrm>
            <a:prstGeom prst="rect">
              <a:avLst/>
            </a:prstGeom>
            <a:noFill/>
            <a:ln>
              <a:noFill/>
            </a:ln>
            <a:effectLst>
              <a:outerShdw blurRad="50800" dist="50800" dir="5400000" algn="ctr" rotWithShape="0">
                <a:schemeClr val="bg1"/>
              </a:outerShdw>
            </a:effectLst>
          </p:spPr>
        </p:pic>
        <p:pic>
          <p:nvPicPr>
            <p:cNvPr id="77"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5105400" y="3895941"/>
              <a:ext cx="360773" cy="143939"/>
            </a:xfrm>
            <a:prstGeom prst="rect">
              <a:avLst/>
            </a:prstGeom>
            <a:noFill/>
            <a:ln>
              <a:noFill/>
            </a:ln>
            <a:effectLst>
              <a:outerShdw blurRad="50800" dist="50800" dir="5400000" algn="ctr" rotWithShape="0">
                <a:schemeClr val="bg1"/>
              </a:outerShdw>
            </a:effectLst>
          </p:spPr>
        </p:pic>
        <p:pic>
          <p:nvPicPr>
            <p:cNvPr id="78"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4114799" y="4173004"/>
              <a:ext cx="360773" cy="143939"/>
            </a:xfrm>
            <a:prstGeom prst="rect">
              <a:avLst/>
            </a:prstGeom>
            <a:noFill/>
            <a:ln>
              <a:noFill/>
            </a:ln>
            <a:effectLst>
              <a:outerShdw blurRad="50800" dist="50800" dir="5400000" algn="ctr" rotWithShape="0">
                <a:schemeClr val="bg1"/>
              </a:outerShdw>
            </a:effectLst>
          </p:spPr>
        </p:pic>
        <p:pic>
          <p:nvPicPr>
            <p:cNvPr id="79"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5105399" y="4173004"/>
              <a:ext cx="360773" cy="143939"/>
            </a:xfrm>
            <a:prstGeom prst="rect">
              <a:avLst/>
            </a:prstGeom>
            <a:noFill/>
            <a:ln>
              <a:noFill/>
            </a:ln>
            <a:effectLst>
              <a:outerShdw blurRad="50800" dist="50800" dir="5400000" algn="ctr" rotWithShape="0">
                <a:schemeClr val="bg1"/>
              </a:outerShdw>
            </a:effectLst>
          </p:spPr>
        </p:pic>
        <p:pic>
          <p:nvPicPr>
            <p:cNvPr id="88"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7164607" y="3895941"/>
              <a:ext cx="360773" cy="143939"/>
            </a:xfrm>
            <a:prstGeom prst="rect">
              <a:avLst/>
            </a:prstGeom>
            <a:noFill/>
            <a:ln>
              <a:noFill/>
            </a:ln>
            <a:effectLst>
              <a:outerShdw blurRad="50800" dist="50800" dir="5400000" algn="ctr" rotWithShape="0">
                <a:schemeClr val="bg1"/>
              </a:outerShdw>
            </a:effectLst>
          </p:spPr>
        </p:pic>
        <p:pic>
          <p:nvPicPr>
            <p:cNvPr id="99"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8155207" y="3895941"/>
              <a:ext cx="360773" cy="143939"/>
            </a:xfrm>
            <a:prstGeom prst="rect">
              <a:avLst/>
            </a:prstGeom>
            <a:noFill/>
            <a:ln>
              <a:noFill/>
            </a:ln>
            <a:effectLst>
              <a:outerShdw blurRad="50800" dist="50800" dir="5400000" algn="ctr" rotWithShape="0">
                <a:schemeClr val="bg1"/>
              </a:outerShdw>
            </a:effectLst>
          </p:spPr>
        </p:pic>
        <p:pic>
          <p:nvPicPr>
            <p:cNvPr id="115"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7164606" y="4173004"/>
              <a:ext cx="360773" cy="143939"/>
            </a:xfrm>
            <a:prstGeom prst="rect">
              <a:avLst/>
            </a:prstGeom>
            <a:noFill/>
            <a:ln>
              <a:noFill/>
            </a:ln>
            <a:effectLst>
              <a:outerShdw blurRad="50800" dist="50800" dir="5400000" algn="ctr" rotWithShape="0">
                <a:schemeClr val="bg1"/>
              </a:outerShdw>
            </a:effectLst>
          </p:spPr>
        </p:pic>
        <p:pic>
          <p:nvPicPr>
            <p:cNvPr id="116"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8155206" y="4173004"/>
              <a:ext cx="360773" cy="143939"/>
            </a:xfrm>
            <a:prstGeom prst="rect">
              <a:avLst/>
            </a:prstGeom>
            <a:noFill/>
            <a:ln>
              <a:noFill/>
            </a:ln>
            <a:effectLst>
              <a:outerShdw blurRad="50800" dist="50800" dir="5400000" algn="ctr" rotWithShape="0">
                <a:schemeClr val="bg1"/>
              </a:outerShdw>
            </a:effectLst>
          </p:spPr>
        </p:pic>
      </p:grpSp>
      <p:sp>
        <p:nvSpPr>
          <p:cNvPr id="117" name="TextBox 116"/>
          <p:cNvSpPr txBox="1"/>
          <p:nvPr/>
        </p:nvSpPr>
        <p:spPr>
          <a:xfrm>
            <a:off x="2386622" y="3441858"/>
            <a:ext cx="1463862" cy="461665"/>
          </a:xfrm>
          <a:prstGeom prst="rect">
            <a:avLst/>
          </a:prstGeom>
          <a:noFill/>
        </p:spPr>
        <p:txBody>
          <a:bodyPr wrap="none" rtlCol="0">
            <a:spAutoFit/>
          </a:bodyPr>
          <a:lstStyle/>
          <a:p>
            <a:r>
              <a:rPr lang="en-US" sz="2400" dirty="0" smtClean="0">
                <a:solidFill>
                  <a:srgbClr val="C00000"/>
                </a:solidFill>
                <a:latin typeface="Times New Roman" panose="02020603050405020304" pitchFamily="18" charset="0"/>
                <a:cs typeface="Times New Roman" panose="02020603050405020304" pitchFamily="18" charset="0"/>
              </a:rPr>
              <a:t>bottleneck</a:t>
            </a:r>
            <a:endParaRPr lang="en-US" sz="2400" dirty="0">
              <a:solidFill>
                <a:srgbClr val="C00000"/>
              </a:solidFill>
              <a:latin typeface="Times New Roman" panose="02020603050405020304" pitchFamily="18" charset="0"/>
              <a:cs typeface="Times New Roman" panose="02020603050405020304" pitchFamily="18" charset="0"/>
            </a:endParaRPr>
          </a:p>
        </p:txBody>
      </p:sp>
      <p:cxnSp>
        <p:nvCxnSpPr>
          <p:cNvPr id="118" name="Straight Arrow Connector 117"/>
          <p:cNvCxnSpPr>
            <a:stCxn id="117" idx="2"/>
          </p:cNvCxnSpPr>
          <p:nvPr/>
        </p:nvCxnSpPr>
        <p:spPr>
          <a:xfrm>
            <a:off x="3118553" y="3903523"/>
            <a:ext cx="4008" cy="1158995"/>
          </a:xfrm>
          <a:prstGeom prst="straightConnector1">
            <a:avLst/>
          </a:prstGeom>
          <a:ln w="41275">
            <a:solidFill>
              <a:srgbClr val="C00000"/>
            </a:solidFill>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57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2315BD3-C326-4F1D-A27B-528A49B807B6}" type="slidenum">
              <a:rPr lang="en-US" smtClean="0"/>
              <a:pPr/>
              <a:t>3</a:t>
            </a:fld>
            <a:endParaRPr lang="en-US"/>
          </a:p>
        </p:txBody>
      </p:sp>
      <p:sp>
        <p:nvSpPr>
          <p:cNvPr id="5" name="标题 1"/>
          <p:cNvSpPr>
            <a:spLocks noGrp="1"/>
          </p:cNvSpPr>
          <p:nvPr>
            <p:ph type="title"/>
          </p:nvPr>
        </p:nvSpPr>
        <p:spPr>
          <a:xfrm>
            <a:off x="152400" y="381000"/>
            <a:ext cx="9525000" cy="838200"/>
          </a:xfrm>
        </p:spPr>
        <p:txBody>
          <a:bodyPr>
            <a:noAutofit/>
          </a:bodyPr>
          <a:lstStyle/>
          <a:p>
            <a:r>
              <a:rPr lang="en-US" sz="3400" dirty="0" smtClean="0">
                <a:latin typeface="Times New Roman" panose="02020603050405020304" pitchFamily="18" charset="0"/>
                <a:cs typeface="Times New Roman" panose="02020603050405020304" pitchFamily="18" charset="0"/>
              </a:rPr>
              <a:t>Background</a:t>
            </a:r>
            <a:endParaRPr lang="en-US" sz="3400" dirty="0">
              <a:latin typeface="Times New Roman" panose="02020603050405020304" pitchFamily="18" charset="0"/>
              <a:cs typeface="Times New Roman" panose="02020603050405020304" pitchFamily="18" charset="0"/>
            </a:endParaRPr>
          </a:p>
        </p:txBody>
      </p:sp>
      <p:sp>
        <p:nvSpPr>
          <p:cNvPr id="6" name="内容占位符 2"/>
          <p:cNvSpPr>
            <a:spLocks noGrp="1"/>
          </p:cNvSpPr>
          <p:nvPr>
            <p:ph idx="1"/>
          </p:nvPr>
        </p:nvSpPr>
        <p:spPr>
          <a:xfrm>
            <a:off x="381000" y="1143000"/>
            <a:ext cx="8534400" cy="5176520"/>
          </a:xfrm>
        </p:spPr>
        <p:txBody>
          <a:bodyPr>
            <a:normAutofit/>
          </a:bodyPr>
          <a:lstStyle/>
          <a:p>
            <a:pPr marL="457200" lvl="2" indent="-457200">
              <a:buFont typeface="Wingdings" pitchFamily="2" charset="2"/>
              <a:buChar char="q"/>
            </a:pPr>
            <a:r>
              <a:rPr lang="en-US" sz="2800" dirty="0" smtClean="0">
                <a:latin typeface="Times New Roman" panose="02020603050405020304" pitchFamily="18" charset="0"/>
                <a:cs typeface="Times New Roman" panose="02020603050405020304" pitchFamily="18" charset="0"/>
              </a:rPr>
              <a:t>Two types of stops:</a:t>
            </a:r>
          </a:p>
          <a:p>
            <a:pPr marL="914400" lvl="3" indent="-457200">
              <a:buFont typeface="Wingdings" pitchFamily="2" charset="2"/>
              <a:buChar char="q"/>
            </a:pPr>
            <a:r>
              <a:rPr lang="en-US" sz="2400" dirty="0" smtClean="0">
                <a:latin typeface="Times New Roman" panose="02020603050405020304" pitchFamily="18" charset="0"/>
                <a:cs typeface="Times New Roman" panose="02020603050405020304" pitchFamily="18" charset="0"/>
              </a:rPr>
              <a:t>Near-side</a:t>
            </a:r>
          </a:p>
          <a:p>
            <a:pPr marL="914400" lvl="3" indent="-457200">
              <a:buFont typeface="Wingdings" pitchFamily="2" charset="2"/>
              <a:buChar char="q"/>
            </a:pPr>
            <a:endParaRPr lang="en-US" sz="2400" dirty="0" smtClean="0">
              <a:latin typeface="Times New Roman" panose="02020603050405020304" pitchFamily="18" charset="0"/>
              <a:cs typeface="Times New Roman" panose="02020603050405020304" pitchFamily="18" charset="0"/>
            </a:endParaRPr>
          </a:p>
          <a:p>
            <a:pPr marL="914400" lvl="3" indent="-457200">
              <a:buFont typeface="Wingdings" pitchFamily="2" charset="2"/>
              <a:buChar char="q"/>
            </a:pPr>
            <a:endParaRPr lang="en-US" sz="2400" dirty="0">
              <a:latin typeface="Times New Roman" panose="02020603050405020304" pitchFamily="18" charset="0"/>
              <a:cs typeface="Times New Roman" panose="02020603050405020304" pitchFamily="18" charset="0"/>
            </a:endParaRPr>
          </a:p>
          <a:p>
            <a:pPr marL="914400" lvl="3" indent="-457200">
              <a:buFont typeface="Wingdings" pitchFamily="2" charset="2"/>
              <a:buChar char="q"/>
            </a:pPr>
            <a:endParaRPr lang="en-US" sz="2400" dirty="0" smtClean="0">
              <a:latin typeface="Times New Roman" panose="02020603050405020304" pitchFamily="18" charset="0"/>
              <a:cs typeface="Times New Roman" panose="02020603050405020304" pitchFamily="18" charset="0"/>
            </a:endParaRPr>
          </a:p>
          <a:p>
            <a:pPr marL="914400" lvl="3" indent="-457200">
              <a:buFont typeface="Wingdings" pitchFamily="2" charset="2"/>
              <a:buChar char="q"/>
            </a:pPr>
            <a:endParaRPr lang="en-US" sz="3600" dirty="0">
              <a:latin typeface="Times New Roman" panose="02020603050405020304" pitchFamily="18" charset="0"/>
              <a:cs typeface="Times New Roman" panose="02020603050405020304" pitchFamily="18" charset="0"/>
            </a:endParaRPr>
          </a:p>
          <a:p>
            <a:pPr marL="914400" lvl="3" indent="-457200">
              <a:buFont typeface="Wingdings" pitchFamily="2" charset="2"/>
              <a:buChar char="q"/>
            </a:pPr>
            <a:r>
              <a:rPr lang="en-US" sz="2400" dirty="0" smtClean="0">
                <a:latin typeface="Times New Roman" panose="02020603050405020304" pitchFamily="18" charset="0"/>
                <a:cs typeface="Times New Roman" panose="02020603050405020304" pitchFamily="18" charset="0"/>
              </a:rPr>
              <a:t>Far-side</a:t>
            </a:r>
            <a:endParaRPr lang="en-US" sz="2400" dirty="0">
              <a:latin typeface="Times New Roman" panose="02020603050405020304" pitchFamily="18" charset="0"/>
              <a:cs typeface="Times New Roman" panose="02020603050405020304" pitchFamily="18" charset="0"/>
            </a:endParaRPr>
          </a:p>
          <a:p>
            <a:pPr marL="457200" lvl="2" indent="-457200">
              <a:buFont typeface="Wingdings" pitchFamily="2" charset="2"/>
              <a:buChar char="q"/>
            </a:pPr>
            <a:endParaRPr lang="en-US" sz="2800" dirty="0" smtClean="0">
              <a:latin typeface="Times New Roman" panose="02020603050405020304" pitchFamily="18" charset="0"/>
              <a:cs typeface="Times New Roman" panose="02020603050405020304" pitchFamily="18" charset="0"/>
            </a:endParaRPr>
          </a:p>
          <a:p>
            <a:pPr marL="342900" lvl="2" indent="-342900"/>
            <a:endParaRPr lang="en-US" sz="2800" dirty="0" smtClean="0">
              <a:latin typeface="Times New Roman" panose="02020603050405020304" pitchFamily="18" charset="0"/>
              <a:cs typeface="Times New Roman" panose="02020603050405020304" pitchFamily="18" charset="0"/>
            </a:endParaRPr>
          </a:p>
          <a:p>
            <a:pPr marL="342900" lvl="2" indent="-342900"/>
            <a:endParaRPr lang="en-US" sz="2800" dirty="0" smtClean="0">
              <a:latin typeface="Times New Roman" panose="02020603050405020304" pitchFamily="18" charset="0"/>
              <a:cs typeface="Times New Roman" panose="02020603050405020304" pitchFamily="18" charset="0"/>
            </a:endParaRPr>
          </a:p>
          <a:p>
            <a:pPr marL="342900" lvl="2" indent="-342900"/>
            <a:endParaRPr lang="en-US" sz="2800" dirty="0" smtClean="0">
              <a:latin typeface="Times New Roman" panose="02020603050405020304" pitchFamily="18" charset="0"/>
              <a:cs typeface="Times New Roman" panose="02020603050405020304" pitchFamily="18" charset="0"/>
            </a:endParaRPr>
          </a:p>
          <a:p>
            <a:pPr marL="342900" lvl="2" indent="-342900"/>
            <a:endParaRPr lang="en-US" sz="2800" dirty="0" smtClean="0">
              <a:latin typeface="Times New Roman" panose="02020603050405020304" pitchFamily="18" charset="0"/>
              <a:cs typeface="Times New Roman" panose="02020603050405020304" pitchFamily="18" charset="0"/>
            </a:endParaRPr>
          </a:p>
          <a:p>
            <a:pPr marL="342900" lvl="2" indent="-342900"/>
            <a:endParaRPr lang="en-US" sz="2800" dirty="0" smtClean="0">
              <a:latin typeface="Times New Roman" panose="02020603050405020304" pitchFamily="18" charset="0"/>
              <a:cs typeface="Times New Roman" panose="02020603050405020304" pitchFamily="18" charset="0"/>
            </a:endParaRPr>
          </a:p>
          <a:p>
            <a:pPr marL="342900" lvl="2" indent="-342900"/>
            <a:endParaRPr lang="en-US" sz="2800" dirty="0" smtClean="0">
              <a:latin typeface="Times New Roman" panose="02020603050405020304" pitchFamily="18" charset="0"/>
              <a:cs typeface="Times New Roman" panose="02020603050405020304" pitchFamily="18" charset="0"/>
            </a:endParaRPr>
          </a:p>
          <a:p>
            <a:pPr marL="342900" lvl="2" indent="-342900"/>
            <a:endParaRPr lang="en-US" sz="2000" dirty="0">
              <a:latin typeface="Times New Roman" panose="02020603050405020304" pitchFamily="18" charset="0"/>
              <a:cs typeface="Times New Roman" panose="02020603050405020304" pitchFamily="18" charset="0"/>
            </a:endParaRPr>
          </a:p>
          <a:p>
            <a:pPr marL="342900" lvl="2" indent="-342900"/>
            <a:endParaRPr lang="en-US" sz="1200" dirty="0" smtClean="0">
              <a:latin typeface="Times New Roman" panose="02020603050405020304" pitchFamily="18" charset="0"/>
              <a:cs typeface="Times New Roman" panose="02020603050405020304" pitchFamily="18" charset="0"/>
            </a:endParaRPr>
          </a:p>
        </p:txBody>
      </p:sp>
      <p:grpSp>
        <p:nvGrpSpPr>
          <p:cNvPr id="52" name="组合 4"/>
          <p:cNvGrpSpPr>
            <a:grpSpLocks noChangeAspect="1"/>
          </p:cNvGrpSpPr>
          <p:nvPr/>
        </p:nvGrpSpPr>
        <p:grpSpPr>
          <a:xfrm>
            <a:off x="3124200" y="4355068"/>
            <a:ext cx="5686139" cy="1382012"/>
            <a:chOff x="2332145" y="4719320"/>
            <a:chExt cx="4738449" cy="1151677"/>
          </a:xfrm>
        </p:grpSpPr>
        <p:grpSp>
          <p:nvGrpSpPr>
            <p:cNvPr id="53" name="组合 108"/>
            <p:cNvGrpSpPr/>
            <p:nvPr/>
          </p:nvGrpSpPr>
          <p:grpSpPr>
            <a:xfrm>
              <a:off x="2332145" y="5077461"/>
              <a:ext cx="2032000" cy="499611"/>
              <a:chOff x="744560" y="3126664"/>
              <a:chExt cx="4063998" cy="999221"/>
            </a:xfrm>
          </p:grpSpPr>
          <p:cxnSp>
            <p:nvCxnSpPr>
              <p:cNvPr id="90" name="Straight Connector 4"/>
              <p:cNvCxnSpPr/>
              <p:nvPr/>
            </p:nvCxnSpPr>
            <p:spPr>
              <a:xfrm>
                <a:off x="764920" y="3126664"/>
                <a:ext cx="1828799"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1" name="Straight Connector 5"/>
              <p:cNvCxnSpPr/>
              <p:nvPr/>
            </p:nvCxnSpPr>
            <p:spPr>
              <a:xfrm>
                <a:off x="764920" y="4125885"/>
                <a:ext cx="1828799"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2" name="Rounded Rectangle 6"/>
              <p:cNvSpPr/>
              <p:nvPr/>
            </p:nvSpPr>
            <p:spPr>
              <a:xfrm>
                <a:off x="758952" y="3583862"/>
                <a:ext cx="1828799" cy="71802"/>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93" name="Straight Connector 7"/>
              <p:cNvCxnSpPr/>
              <p:nvPr/>
            </p:nvCxnSpPr>
            <p:spPr>
              <a:xfrm>
                <a:off x="764920" y="3361774"/>
                <a:ext cx="1828799"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8"/>
              <p:cNvCxnSpPr/>
              <p:nvPr/>
            </p:nvCxnSpPr>
            <p:spPr>
              <a:xfrm>
                <a:off x="744560" y="3888877"/>
                <a:ext cx="1828799"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95" name="Right Arrow 10"/>
              <p:cNvSpPr/>
              <p:nvPr/>
            </p:nvSpPr>
            <p:spPr>
              <a:xfrm>
                <a:off x="4277358" y="3851271"/>
                <a:ext cx="531200" cy="225981"/>
              </a:xfrm>
              <a:prstGeom prst="rightArrow">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pic>
            <p:nvPicPr>
              <p:cNvPr id="96" name="Picture 67" descr="bus-icon1.JPG"/>
              <p:cNvPicPr>
                <a:picLocks noChangeAspect="1"/>
              </p:cNvPicPr>
              <p:nvPr/>
            </p:nvPicPr>
            <p:blipFill>
              <a:blip r:embed="rId2" cstate="print"/>
              <a:stretch>
                <a:fillRect/>
              </a:stretch>
            </p:blipFill>
            <p:spPr>
              <a:xfrm flipH="1">
                <a:off x="1089152" y="3927348"/>
                <a:ext cx="449580" cy="163830"/>
              </a:xfrm>
              <a:prstGeom prst="rect">
                <a:avLst/>
              </a:prstGeom>
              <a:noFill/>
            </p:spPr>
          </p:pic>
        </p:grpSp>
        <p:grpSp>
          <p:nvGrpSpPr>
            <p:cNvPr id="54" name="组合 123"/>
            <p:cNvGrpSpPr/>
            <p:nvPr/>
          </p:nvGrpSpPr>
          <p:grpSpPr>
            <a:xfrm>
              <a:off x="3232405" y="4719320"/>
              <a:ext cx="2936875" cy="1151677"/>
              <a:chOff x="2519680" y="2407846"/>
              <a:chExt cx="5873750" cy="2303353"/>
            </a:xfrm>
          </p:grpSpPr>
          <p:cxnSp>
            <p:nvCxnSpPr>
              <p:cNvPr id="64" name="Straight Connector 12"/>
              <p:cNvCxnSpPr/>
              <p:nvPr/>
            </p:nvCxnSpPr>
            <p:spPr>
              <a:xfrm rot="5400000" flipH="1" flipV="1">
                <a:off x="4098816" y="2656230"/>
                <a:ext cx="496768"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65" name="Freeform 13"/>
              <p:cNvSpPr/>
              <p:nvPr/>
            </p:nvSpPr>
            <p:spPr>
              <a:xfrm>
                <a:off x="4040795" y="2896555"/>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itchFamily="18" charset="0"/>
                  <a:cs typeface="Times New Roman" pitchFamily="18" charset="0"/>
                </a:endParaRPr>
              </a:p>
            </p:txBody>
          </p:sp>
          <p:cxnSp>
            <p:nvCxnSpPr>
              <p:cNvPr id="66" name="Straight Connector 14"/>
              <p:cNvCxnSpPr/>
              <p:nvPr/>
            </p:nvCxnSpPr>
            <p:spPr>
              <a:xfrm rot="5400000">
                <a:off x="4159475" y="4503915"/>
                <a:ext cx="377376"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67" name="Freeform 15"/>
              <p:cNvSpPr/>
              <p:nvPr/>
            </p:nvSpPr>
            <p:spPr>
              <a:xfrm flipV="1">
                <a:off x="4040795" y="4121704"/>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itchFamily="18" charset="0"/>
                  <a:cs typeface="Times New Roman" pitchFamily="18" charset="0"/>
                </a:endParaRPr>
              </a:p>
            </p:txBody>
          </p:sp>
          <p:cxnSp>
            <p:nvCxnSpPr>
              <p:cNvPr id="68" name="Straight Connector 16"/>
              <p:cNvCxnSpPr/>
              <p:nvPr/>
            </p:nvCxnSpPr>
            <p:spPr>
              <a:xfrm rot="16200000" flipV="1">
                <a:off x="4737278" y="2659902"/>
                <a:ext cx="496768"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69" name="Freeform 17"/>
              <p:cNvSpPr/>
              <p:nvPr/>
            </p:nvSpPr>
            <p:spPr>
              <a:xfrm flipH="1">
                <a:off x="4984243" y="2896553"/>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itchFamily="18" charset="0"/>
                  <a:cs typeface="Times New Roman" pitchFamily="18" charset="0"/>
                </a:endParaRPr>
              </a:p>
            </p:txBody>
          </p:sp>
          <p:cxnSp>
            <p:nvCxnSpPr>
              <p:cNvPr id="70" name="Straight Connector 18"/>
              <p:cNvCxnSpPr/>
              <p:nvPr/>
            </p:nvCxnSpPr>
            <p:spPr>
              <a:xfrm rot="16200000" flipH="1">
                <a:off x="4783593" y="4520674"/>
                <a:ext cx="377376"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71" name="Freeform 19"/>
              <p:cNvSpPr/>
              <p:nvPr/>
            </p:nvSpPr>
            <p:spPr>
              <a:xfrm flipH="1" flipV="1">
                <a:off x="4972345" y="4121704"/>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itchFamily="18" charset="0"/>
                  <a:cs typeface="Times New Roman" pitchFamily="18" charset="0"/>
                </a:endParaRPr>
              </a:p>
            </p:txBody>
          </p:sp>
          <p:cxnSp>
            <p:nvCxnSpPr>
              <p:cNvPr id="72" name="Straight Connector 20"/>
              <p:cNvCxnSpPr/>
              <p:nvPr/>
            </p:nvCxnSpPr>
            <p:spPr>
              <a:xfrm rot="5400000">
                <a:off x="4431319" y="2653977"/>
                <a:ext cx="470222" cy="0"/>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21"/>
              <p:cNvCxnSpPr/>
              <p:nvPr/>
            </p:nvCxnSpPr>
            <p:spPr>
              <a:xfrm rot="5400000">
                <a:off x="4431319" y="4476088"/>
                <a:ext cx="470222" cy="0"/>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74" name="Group 54"/>
              <p:cNvGrpSpPr/>
              <p:nvPr/>
            </p:nvGrpSpPr>
            <p:grpSpPr>
              <a:xfrm>
                <a:off x="5033449" y="3829533"/>
                <a:ext cx="122340" cy="293889"/>
                <a:chOff x="5029200" y="4267200"/>
                <a:chExt cx="152400" cy="381000"/>
              </a:xfrm>
            </p:grpSpPr>
            <p:sp>
              <p:nvSpPr>
                <p:cNvPr id="86" name="Oval 26"/>
                <p:cNvSpPr/>
                <p:nvPr/>
              </p:nvSpPr>
              <p:spPr>
                <a:xfrm>
                  <a:off x="5069676" y="4538574"/>
                  <a:ext cx="76200" cy="76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7" name="Oval 27"/>
                <p:cNvSpPr/>
                <p:nvPr/>
              </p:nvSpPr>
              <p:spPr>
                <a:xfrm>
                  <a:off x="5069676" y="4305300"/>
                  <a:ext cx="76200"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8" name="Oval 28"/>
                <p:cNvSpPr/>
                <p:nvPr/>
              </p:nvSpPr>
              <p:spPr>
                <a:xfrm>
                  <a:off x="5069676" y="4421981"/>
                  <a:ext cx="76200" cy="76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9" name="Rounded Rectangle 29"/>
                <p:cNvSpPr/>
                <p:nvPr/>
              </p:nvSpPr>
              <p:spPr>
                <a:xfrm>
                  <a:off x="5029200" y="4267200"/>
                  <a:ext cx="152400" cy="381000"/>
                </a:xfrm>
                <a:prstGeom prst="roundRect">
                  <a:avLst/>
                </a:prstGeom>
                <a:no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cxnSp>
            <p:nvCxnSpPr>
              <p:cNvPr id="75" name="Straight Connector 25"/>
              <p:cNvCxnSpPr/>
              <p:nvPr/>
            </p:nvCxnSpPr>
            <p:spPr>
              <a:xfrm rot="5400000">
                <a:off x="3822374" y="3891066"/>
                <a:ext cx="464711" cy="0"/>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cxnSp>
            <p:nvCxnSpPr>
              <p:cNvPr id="76" name="Straight Connector 4"/>
              <p:cNvCxnSpPr/>
              <p:nvPr/>
            </p:nvCxnSpPr>
            <p:spPr>
              <a:xfrm>
                <a:off x="2527532" y="3124200"/>
                <a:ext cx="1547281"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7" name="Straight Connector 5"/>
              <p:cNvCxnSpPr/>
              <p:nvPr/>
            </p:nvCxnSpPr>
            <p:spPr>
              <a:xfrm>
                <a:off x="2527532" y="4123421"/>
                <a:ext cx="1547281"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78" name="Rounded Rectangle 6"/>
              <p:cNvSpPr/>
              <p:nvPr/>
            </p:nvSpPr>
            <p:spPr>
              <a:xfrm>
                <a:off x="2525232" y="3581396"/>
                <a:ext cx="1554007" cy="71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79" name="Straight Connector 7"/>
              <p:cNvCxnSpPr/>
              <p:nvPr/>
            </p:nvCxnSpPr>
            <p:spPr>
              <a:xfrm>
                <a:off x="2527532" y="3359310"/>
                <a:ext cx="1547281"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8"/>
              <p:cNvCxnSpPr/>
              <p:nvPr/>
            </p:nvCxnSpPr>
            <p:spPr>
              <a:xfrm>
                <a:off x="2519680" y="3886414"/>
                <a:ext cx="1547281"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4"/>
              <p:cNvCxnSpPr/>
              <p:nvPr/>
            </p:nvCxnSpPr>
            <p:spPr>
              <a:xfrm>
                <a:off x="5283697" y="3124708"/>
                <a:ext cx="310086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2" name="Straight Connector 5"/>
              <p:cNvCxnSpPr/>
              <p:nvPr/>
            </p:nvCxnSpPr>
            <p:spPr>
              <a:xfrm>
                <a:off x="5283697" y="4123929"/>
                <a:ext cx="310086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83" name="Rounded Rectangle 6"/>
              <p:cNvSpPr/>
              <p:nvPr/>
            </p:nvSpPr>
            <p:spPr>
              <a:xfrm>
                <a:off x="5279086" y="3581904"/>
                <a:ext cx="3114344" cy="71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84" name="Straight Connector 7"/>
              <p:cNvCxnSpPr/>
              <p:nvPr/>
            </p:nvCxnSpPr>
            <p:spPr>
              <a:xfrm>
                <a:off x="5283697" y="3359818"/>
                <a:ext cx="310086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85" name="Straight Connector 8"/>
              <p:cNvCxnSpPr/>
              <p:nvPr/>
            </p:nvCxnSpPr>
            <p:spPr>
              <a:xfrm>
                <a:off x="5267960" y="3886922"/>
                <a:ext cx="310086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grpSp>
          <p:nvGrpSpPr>
            <p:cNvPr id="55" name="组合 158"/>
            <p:cNvGrpSpPr/>
            <p:nvPr/>
          </p:nvGrpSpPr>
          <p:grpSpPr>
            <a:xfrm>
              <a:off x="5565395" y="5077497"/>
              <a:ext cx="1505199" cy="617221"/>
              <a:chOff x="7185660" y="3124200"/>
              <a:chExt cx="3010398" cy="1234442"/>
            </a:xfrm>
          </p:grpSpPr>
          <p:sp>
            <p:nvSpPr>
              <p:cNvPr id="56" name="Rectangle 39"/>
              <p:cNvSpPr/>
              <p:nvPr/>
            </p:nvSpPr>
            <p:spPr>
              <a:xfrm>
                <a:off x="7286752" y="3931846"/>
                <a:ext cx="587234" cy="190440"/>
              </a:xfrm>
              <a:prstGeom prst="rect">
                <a:avLst/>
              </a:prstGeom>
              <a:solidFill>
                <a:srgbClr val="FFFF99"/>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Times New Roman" pitchFamily="18" charset="0"/>
                  <a:cs typeface="Times New Roman" pitchFamily="18" charset="0"/>
                </a:endParaRPr>
              </a:p>
            </p:txBody>
          </p:sp>
          <p:cxnSp>
            <p:nvCxnSpPr>
              <p:cNvPr id="57" name="Straight Connector 4"/>
              <p:cNvCxnSpPr/>
              <p:nvPr/>
            </p:nvCxnSpPr>
            <p:spPr>
              <a:xfrm>
                <a:off x="8367258" y="3124200"/>
                <a:ext cx="18288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8" name="Straight Connector 5"/>
              <p:cNvCxnSpPr/>
              <p:nvPr/>
            </p:nvCxnSpPr>
            <p:spPr>
              <a:xfrm>
                <a:off x="8367258" y="4123422"/>
                <a:ext cx="18288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59" name="Rounded Rectangle 6"/>
              <p:cNvSpPr/>
              <p:nvPr/>
            </p:nvSpPr>
            <p:spPr>
              <a:xfrm>
                <a:off x="8362646" y="3581396"/>
                <a:ext cx="1828800" cy="71802"/>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60" name="Straight Connector 7"/>
              <p:cNvCxnSpPr/>
              <p:nvPr/>
            </p:nvCxnSpPr>
            <p:spPr>
              <a:xfrm>
                <a:off x="8367258" y="3359310"/>
                <a:ext cx="18288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8"/>
              <p:cNvCxnSpPr/>
              <p:nvPr/>
            </p:nvCxnSpPr>
            <p:spPr>
              <a:xfrm>
                <a:off x="8351520" y="3886414"/>
                <a:ext cx="18288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62" name="Rounded Rectangle 33"/>
              <p:cNvSpPr/>
              <p:nvPr/>
            </p:nvSpPr>
            <p:spPr>
              <a:xfrm>
                <a:off x="7185660" y="4123424"/>
                <a:ext cx="803910" cy="235218"/>
              </a:xfrm>
              <a:prstGeom prst="round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pic>
            <p:nvPicPr>
              <p:cNvPr id="63" name="Picture 67" descr="bus-icon1.JPG"/>
              <p:cNvPicPr>
                <a:picLocks noChangeAspect="1"/>
              </p:cNvPicPr>
              <p:nvPr/>
            </p:nvPicPr>
            <p:blipFill>
              <a:blip r:embed="rId2" cstate="print"/>
              <a:stretch>
                <a:fillRect/>
              </a:stretch>
            </p:blipFill>
            <p:spPr>
              <a:xfrm flipH="1">
                <a:off x="7357110" y="3940048"/>
                <a:ext cx="449580" cy="163830"/>
              </a:xfrm>
              <a:prstGeom prst="rect">
                <a:avLst/>
              </a:prstGeom>
              <a:noFill/>
            </p:spPr>
          </p:pic>
        </p:grpSp>
      </p:grpSp>
      <p:grpSp>
        <p:nvGrpSpPr>
          <p:cNvPr id="97" name="Group 96"/>
          <p:cNvGrpSpPr/>
          <p:nvPr/>
        </p:nvGrpSpPr>
        <p:grpSpPr>
          <a:xfrm>
            <a:off x="3160713" y="1906256"/>
            <a:ext cx="5681077" cy="1382012"/>
            <a:chOff x="2995613" y="1600200"/>
            <a:chExt cx="5681077" cy="1382012"/>
          </a:xfrm>
        </p:grpSpPr>
        <p:grpSp>
          <p:nvGrpSpPr>
            <p:cNvPr id="98" name="组合 108"/>
            <p:cNvGrpSpPr/>
            <p:nvPr/>
          </p:nvGrpSpPr>
          <p:grpSpPr>
            <a:xfrm flipH="1">
              <a:off x="7567194" y="2029969"/>
              <a:ext cx="1109496" cy="599533"/>
              <a:chOff x="744560" y="3126664"/>
              <a:chExt cx="1849159" cy="999221"/>
            </a:xfrm>
          </p:grpSpPr>
          <p:cxnSp>
            <p:nvCxnSpPr>
              <p:cNvPr id="136" name="Straight Connector 4"/>
              <p:cNvCxnSpPr/>
              <p:nvPr/>
            </p:nvCxnSpPr>
            <p:spPr>
              <a:xfrm>
                <a:off x="764920" y="3126664"/>
                <a:ext cx="1828799"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7" name="Straight Connector 5"/>
              <p:cNvCxnSpPr/>
              <p:nvPr/>
            </p:nvCxnSpPr>
            <p:spPr>
              <a:xfrm>
                <a:off x="764920" y="4125885"/>
                <a:ext cx="1828799"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38" name="Rounded Rectangle 6"/>
              <p:cNvSpPr/>
              <p:nvPr/>
            </p:nvSpPr>
            <p:spPr>
              <a:xfrm>
                <a:off x="758952" y="3583862"/>
                <a:ext cx="1828799" cy="71802"/>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139" name="Straight Connector 7"/>
              <p:cNvCxnSpPr/>
              <p:nvPr/>
            </p:nvCxnSpPr>
            <p:spPr>
              <a:xfrm>
                <a:off x="764920" y="3361774"/>
                <a:ext cx="1828799"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40" name="Straight Connector 8"/>
              <p:cNvCxnSpPr/>
              <p:nvPr/>
            </p:nvCxnSpPr>
            <p:spPr>
              <a:xfrm>
                <a:off x="744560" y="3888877"/>
                <a:ext cx="1828799"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pic>
            <p:nvPicPr>
              <p:cNvPr id="141" name="Picture 67" descr="bus-icon1.JPG"/>
              <p:cNvPicPr>
                <a:picLocks noChangeAspect="1"/>
              </p:cNvPicPr>
              <p:nvPr/>
            </p:nvPicPr>
            <p:blipFill>
              <a:blip r:embed="rId2" cstate="print"/>
              <a:stretch>
                <a:fillRect/>
              </a:stretch>
            </p:blipFill>
            <p:spPr>
              <a:xfrm>
                <a:off x="1089152" y="3927347"/>
                <a:ext cx="449580" cy="163830"/>
              </a:xfrm>
              <a:prstGeom prst="rect">
                <a:avLst/>
              </a:prstGeom>
              <a:noFill/>
            </p:spPr>
          </p:pic>
        </p:grpSp>
        <p:grpSp>
          <p:nvGrpSpPr>
            <p:cNvPr id="99" name="组合 123"/>
            <p:cNvGrpSpPr/>
            <p:nvPr/>
          </p:nvGrpSpPr>
          <p:grpSpPr>
            <a:xfrm flipH="1">
              <a:off x="4072128" y="1600200"/>
              <a:ext cx="3524250" cy="1382012"/>
              <a:chOff x="2519680" y="2407846"/>
              <a:chExt cx="5873750" cy="2303353"/>
            </a:xfrm>
          </p:grpSpPr>
          <p:cxnSp>
            <p:nvCxnSpPr>
              <p:cNvPr id="110" name="Straight Connector 12"/>
              <p:cNvCxnSpPr/>
              <p:nvPr/>
            </p:nvCxnSpPr>
            <p:spPr>
              <a:xfrm rot="5400000" flipH="1" flipV="1">
                <a:off x="4098816" y="2656230"/>
                <a:ext cx="496768"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11" name="Freeform 13"/>
              <p:cNvSpPr/>
              <p:nvPr/>
            </p:nvSpPr>
            <p:spPr>
              <a:xfrm>
                <a:off x="4040795" y="2896555"/>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itchFamily="18" charset="0"/>
                  <a:cs typeface="Times New Roman" pitchFamily="18" charset="0"/>
                </a:endParaRPr>
              </a:p>
            </p:txBody>
          </p:sp>
          <p:cxnSp>
            <p:nvCxnSpPr>
              <p:cNvPr id="112" name="Straight Connector 14"/>
              <p:cNvCxnSpPr/>
              <p:nvPr/>
            </p:nvCxnSpPr>
            <p:spPr>
              <a:xfrm rot="5400000">
                <a:off x="4159475" y="4503915"/>
                <a:ext cx="377376"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13" name="Freeform 15"/>
              <p:cNvSpPr/>
              <p:nvPr/>
            </p:nvSpPr>
            <p:spPr>
              <a:xfrm flipV="1">
                <a:off x="4040795" y="4121704"/>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itchFamily="18" charset="0"/>
                  <a:cs typeface="Times New Roman" pitchFamily="18" charset="0"/>
                </a:endParaRPr>
              </a:p>
            </p:txBody>
          </p:sp>
          <p:cxnSp>
            <p:nvCxnSpPr>
              <p:cNvPr id="114" name="Straight Connector 16"/>
              <p:cNvCxnSpPr/>
              <p:nvPr/>
            </p:nvCxnSpPr>
            <p:spPr>
              <a:xfrm rot="16200000" flipV="1">
                <a:off x="4737278" y="2659902"/>
                <a:ext cx="496768"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15" name="Freeform 17"/>
              <p:cNvSpPr/>
              <p:nvPr/>
            </p:nvSpPr>
            <p:spPr>
              <a:xfrm flipH="1">
                <a:off x="4984243" y="2896553"/>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itchFamily="18" charset="0"/>
                  <a:cs typeface="Times New Roman" pitchFamily="18" charset="0"/>
                </a:endParaRPr>
              </a:p>
            </p:txBody>
          </p:sp>
          <p:cxnSp>
            <p:nvCxnSpPr>
              <p:cNvPr id="116" name="Straight Connector 18"/>
              <p:cNvCxnSpPr/>
              <p:nvPr/>
            </p:nvCxnSpPr>
            <p:spPr>
              <a:xfrm rot="16200000" flipH="1">
                <a:off x="4783593" y="4520674"/>
                <a:ext cx="377376"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17" name="Freeform 19"/>
              <p:cNvSpPr/>
              <p:nvPr/>
            </p:nvSpPr>
            <p:spPr>
              <a:xfrm flipH="1" flipV="1">
                <a:off x="4972345" y="4121704"/>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itchFamily="18" charset="0"/>
                  <a:cs typeface="Times New Roman" pitchFamily="18" charset="0"/>
                </a:endParaRPr>
              </a:p>
            </p:txBody>
          </p:sp>
          <p:cxnSp>
            <p:nvCxnSpPr>
              <p:cNvPr id="118" name="Straight Connector 20"/>
              <p:cNvCxnSpPr/>
              <p:nvPr/>
            </p:nvCxnSpPr>
            <p:spPr>
              <a:xfrm rot="5400000">
                <a:off x="4431319" y="2653977"/>
                <a:ext cx="470222" cy="0"/>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21"/>
              <p:cNvCxnSpPr/>
              <p:nvPr/>
            </p:nvCxnSpPr>
            <p:spPr>
              <a:xfrm rot="5400000">
                <a:off x="4431319" y="4476088"/>
                <a:ext cx="470222" cy="0"/>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120" name="Group 54"/>
              <p:cNvGrpSpPr/>
              <p:nvPr/>
            </p:nvGrpSpPr>
            <p:grpSpPr>
              <a:xfrm>
                <a:off x="4261501" y="3768582"/>
                <a:ext cx="122340" cy="293889"/>
                <a:chOff x="4067577" y="4188172"/>
                <a:chExt cx="152400" cy="380999"/>
              </a:xfrm>
            </p:grpSpPr>
            <p:sp>
              <p:nvSpPr>
                <p:cNvPr id="132" name="Oval 26"/>
                <p:cNvSpPr/>
                <p:nvPr/>
              </p:nvSpPr>
              <p:spPr>
                <a:xfrm>
                  <a:off x="4107263" y="4463105"/>
                  <a:ext cx="76200" cy="7620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3" name="Oval 27"/>
                <p:cNvSpPr/>
                <p:nvPr/>
              </p:nvSpPr>
              <p:spPr>
                <a:xfrm>
                  <a:off x="4107263" y="4229832"/>
                  <a:ext cx="76200" cy="7620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4" name="Oval 28"/>
                <p:cNvSpPr/>
                <p:nvPr/>
              </p:nvSpPr>
              <p:spPr>
                <a:xfrm>
                  <a:off x="4107263" y="4346513"/>
                  <a:ext cx="76200" cy="7620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5" name="Rounded Rectangle 29"/>
                <p:cNvSpPr/>
                <p:nvPr/>
              </p:nvSpPr>
              <p:spPr>
                <a:xfrm>
                  <a:off x="4067577" y="4188172"/>
                  <a:ext cx="152400" cy="380999"/>
                </a:xfrm>
                <a:prstGeom prst="roundRect">
                  <a:avLst/>
                </a:prstGeom>
                <a:no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cxnSp>
            <p:nvCxnSpPr>
              <p:cNvPr id="121" name="Straight Connector 25"/>
              <p:cNvCxnSpPr/>
              <p:nvPr/>
            </p:nvCxnSpPr>
            <p:spPr>
              <a:xfrm rot="5400000">
                <a:off x="5056814" y="3891065"/>
                <a:ext cx="464712" cy="0"/>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cxnSp>
            <p:nvCxnSpPr>
              <p:cNvPr id="122" name="Straight Connector 4"/>
              <p:cNvCxnSpPr/>
              <p:nvPr/>
            </p:nvCxnSpPr>
            <p:spPr>
              <a:xfrm>
                <a:off x="2527532" y="3124200"/>
                <a:ext cx="1547281"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3" name="Straight Connector 5"/>
              <p:cNvCxnSpPr/>
              <p:nvPr/>
            </p:nvCxnSpPr>
            <p:spPr>
              <a:xfrm>
                <a:off x="2527532" y="4123421"/>
                <a:ext cx="1547281"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24" name="Rounded Rectangle 6"/>
              <p:cNvSpPr/>
              <p:nvPr/>
            </p:nvSpPr>
            <p:spPr>
              <a:xfrm>
                <a:off x="2525232" y="3581396"/>
                <a:ext cx="1554007" cy="71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125" name="Straight Connector 7"/>
              <p:cNvCxnSpPr/>
              <p:nvPr/>
            </p:nvCxnSpPr>
            <p:spPr>
              <a:xfrm>
                <a:off x="2527532" y="3359310"/>
                <a:ext cx="1547281"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8"/>
              <p:cNvCxnSpPr/>
              <p:nvPr/>
            </p:nvCxnSpPr>
            <p:spPr>
              <a:xfrm>
                <a:off x="2519680" y="3886414"/>
                <a:ext cx="1547281"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4"/>
              <p:cNvCxnSpPr/>
              <p:nvPr/>
            </p:nvCxnSpPr>
            <p:spPr>
              <a:xfrm>
                <a:off x="5283697" y="3124708"/>
                <a:ext cx="310086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8" name="Straight Connector 5"/>
              <p:cNvCxnSpPr/>
              <p:nvPr/>
            </p:nvCxnSpPr>
            <p:spPr>
              <a:xfrm>
                <a:off x="5283697" y="4123929"/>
                <a:ext cx="310086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29" name="Rounded Rectangle 6"/>
              <p:cNvSpPr/>
              <p:nvPr/>
            </p:nvSpPr>
            <p:spPr>
              <a:xfrm>
                <a:off x="5279086" y="3581904"/>
                <a:ext cx="3114344" cy="71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130" name="Straight Connector 7"/>
              <p:cNvCxnSpPr/>
              <p:nvPr/>
            </p:nvCxnSpPr>
            <p:spPr>
              <a:xfrm>
                <a:off x="5283697" y="3359818"/>
                <a:ext cx="310086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8"/>
              <p:cNvCxnSpPr/>
              <p:nvPr/>
            </p:nvCxnSpPr>
            <p:spPr>
              <a:xfrm>
                <a:off x="5267960" y="3886922"/>
                <a:ext cx="310086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grpSp>
          <p:nvGrpSpPr>
            <p:cNvPr id="100" name="组合 158"/>
            <p:cNvGrpSpPr/>
            <p:nvPr/>
          </p:nvGrpSpPr>
          <p:grpSpPr>
            <a:xfrm flipH="1">
              <a:off x="2995613" y="2030013"/>
              <a:ext cx="1801177" cy="740663"/>
              <a:chOff x="7185660" y="3124203"/>
              <a:chExt cx="3001962" cy="1234439"/>
            </a:xfrm>
          </p:grpSpPr>
          <p:sp>
            <p:nvSpPr>
              <p:cNvPr id="102" name="Rectangle 39"/>
              <p:cNvSpPr/>
              <p:nvPr/>
            </p:nvSpPr>
            <p:spPr>
              <a:xfrm>
                <a:off x="7286752" y="3931846"/>
                <a:ext cx="587234" cy="190440"/>
              </a:xfrm>
              <a:prstGeom prst="rect">
                <a:avLst/>
              </a:prstGeom>
              <a:solidFill>
                <a:srgbClr val="FFFF99"/>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Times New Roman" pitchFamily="18" charset="0"/>
                  <a:cs typeface="Times New Roman" pitchFamily="18" charset="0"/>
                </a:endParaRPr>
              </a:p>
            </p:txBody>
          </p:sp>
          <p:cxnSp>
            <p:nvCxnSpPr>
              <p:cNvPr id="103" name="Straight Connector 4"/>
              <p:cNvCxnSpPr/>
              <p:nvPr/>
            </p:nvCxnSpPr>
            <p:spPr>
              <a:xfrm>
                <a:off x="8349952" y="3124203"/>
                <a:ext cx="18288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4" name="Straight Connector 5"/>
              <p:cNvCxnSpPr/>
              <p:nvPr/>
            </p:nvCxnSpPr>
            <p:spPr>
              <a:xfrm>
                <a:off x="8349952" y="4123425"/>
                <a:ext cx="18288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05" name="Rounded Rectangle 6"/>
              <p:cNvSpPr/>
              <p:nvPr/>
            </p:nvSpPr>
            <p:spPr>
              <a:xfrm>
                <a:off x="8358822" y="3581400"/>
                <a:ext cx="1828800" cy="71802"/>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cxnSp>
            <p:nvCxnSpPr>
              <p:cNvPr id="106" name="Straight Connector 7"/>
              <p:cNvCxnSpPr/>
              <p:nvPr/>
            </p:nvCxnSpPr>
            <p:spPr>
              <a:xfrm>
                <a:off x="8349952" y="3359313"/>
                <a:ext cx="18288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8"/>
              <p:cNvCxnSpPr/>
              <p:nvPr/>
            </p:nvCxnSpPr>
            <p:spPr>
              <a:xfrm>
                <a:off x="8334213" y="3886417"/>
                <a:ext cx="1828800"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08" name="Rounded Rectangle 33"/>
              <p:cNvSpPr/>
              <p:nvPr/>
            </p:nvSpPr>
            <p:spPr>
              <a:xfrm>
                <a:off x="7185660" y="4123424"/>
                <a:ext cx="803910" cy="235218"/>
              </a:xfrm>
              <a:prstGeom prst="round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pic>
            <p:nvPicPr>
              <p:cNvPr id="109" name="Picture 67" descr="bus-icon1.JPG"/>
              <p:cNvPicPr>
                <a:picLocks noChangeAspect="1"/>
              </p:cNvPicPr>
              <p:nvPr/>
            </p:nvPicPr>
            <p:blipFill>
              <a:blip r:embed="rId2" cstate="print"/>
              <a:stretch>
                <a:fillRect/>
              </a:stretch>
            </p:blipFill>
            <p:spPr>
              <a:xfrm>
                <a:off x="7357110" y="3940048"/>
                <a:ext cx="449580" cy="163830"/>
              </a:xfrm>
              <a:prstGeom prst="rect">
                <a:avLst/>
              </a:prstGeom>
              <a:noFill/>
            </p:spPr>
          </p:pic>
        </p:grpSp>
        <p:sp>
          <p:nvSpPr>
            <p:cNvPr id="101" name="Right Arrow 10"/>
            <p:cNvSpPr/>
            <p:nvPr/>
          </p:nvSpPr>
          <p:spPr>
            <a:xfrm>
              <a:off x="6007100" y="2438400"/>
              <a:ext cx="318720" cy="135589"/>
            </a:xfrm>
            <a:prstGeom prst="rightArrow">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grpSp>
      <p:sp>
        <p:nvSpPr>
          <p:cNvPr id="142" name="TextBox 141"/>
          <p:cNvSpPr txBox="1"/>
          <p:nvPr/>
        </p:nvSpPr>
        <p:spPr>
          <a:xfrm>
            <a:off x="6248400" y="5574268"/>
            <a:ext cx="1219199" cy="369332"/>
          </a:xfrm>
          <a:prstGeom prst="rect">
            <a:avLst/>
          </a:prstGeom>
          <a:noFill/>
        </p:spPr>
        <p:txBody>
          <a:bodyPr wrap="square" rtlCol="0">
            <a:spAutoFit/>
          </a:bodyPr>
          <a:lstStyle/>
          <a:p>
            <a:r>
              <a:rPr lang="en-US" dirty="0" smtClean="0">
                <a:latin typeface="Times New Roman" pitchFamily="18" charset="0"/>
                <a:cs typeface="Times New Roman" pitchFamily="18" charset="0"/>
              </a:rPr>
              <a:t>bus stop</a:t>
            </a:r>
            <a:endParaRPr lang="en-US" dirty="0">
              <a:latin typeface="Times New Roman" pitchFamily="18" charset="0"/>
              <a:cs typeface="Times New Roman" pitchFamily="18" charset="0"/>
            </a:endParaRPr>
          </a:p>
        </p:txBody>
      </p:sp>
      <p:cxnSp>
        <p:nvCxnSpPr>
          <p:cNvPr id="143" name="Straight Arrow Connector 160"/>
          <p:cNvCxnSpPr/>
          <p:nvPr/>
        </p:nvCxnSpPr>
        <p:spPr>
          <a:xfrm flipV="1">
            <a:off x="7086600" y="5443412"/>
            <a:ext cx="256645" cy="283252"/>
          </a:xfrm>
          <a:prstGeom prst="straightConnector1">
            <a:avLst/>
          </a:prstGeom>
          <a:ln>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flipH="1">
            <a:off x="4876800" y="3212068"/>
            <a:ext cx="1219199" cy="369332"/>
          </a:xfrm>
          <a:prstGeom prst="rect">
            <a:avLst/>
          </a:prstGeom>
          <a:noFill/>
        </p:spPr>
        <p:txBody>
          <a:bodyPr wrap="square" rtlCol="0">
            <a:spAutoFit/>
          </a:bodyPr>
          <a:lstStyle/>
          <a:p>
            <a:r>
              <a:rPr lang="en-US" dirty="0" smtClean="0">
                <a:latin typeface="Times New Roman" pitchFamily="18" charset="0"/>
                <a:cs typeface="Times New Roman" pitchFamily="18" charset="0"/>
              </a:rPr>
              <a:t>bus stop</a:t>
            </a:r>
            <a:endParaRPr lang="en-US" dirty="0">
              <a:latin typeface="Times New Roman" pitchFamily="18" charset="0"/>
              <a:cs typeface="Times New Roman" pitchFamily="18" charset="0"/>
            </a:endParaRPr>
          </a:p>
        </p:txBody>
      </p:sp>
      <p:cxnSp>
        <p:nvCxnSpPr>
          <p:cNvPr id="145" name="Straight Arrow Connector 160"/>
          <p:cNvCxnSpPr/>
          <p:nvPr/>
        </p:nvCxnSpPr>
        <p:spPr>
          <a:xfrm flipH="1" flipV="1">
            <a:off x="4648200" y="2983468"/>
            <a:ext cx="256645" cy="283252"/>
          </a:xfrm>
          <a:prstGeom prst="straightConnector1">
            <a:avLst/>
          </a:prstGeom>
          <a:ln>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778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2315BD3-C326-4F1D-A27B-528A49B807B6}" type="slidenum">
              <a:rPr lang="en-US" smtClean="0"/>
              <a:pPr/>
              <a:t>4</a:t>
            </a:fld>
            <a:endParaRPr lang="en-US"/>
          </a:p>
        </p:txBody>
      </p:sp>
      <p:sp>
        <p:nvSpPr>
          <p:cNvPr id="5" name="标题 1"/>
          <p:cNvSpPr>
            <a:spLocks noGrp="1"/>
          </p:cNvSpPr>
          <p:nvPr>
            <p:ph type="title"/>
          </p:nvPr>
        </p:nvSpPr>
        <p:spPr>
          <a:xfrm>
            <a:off x="152400" y="381000"/>
            <a:ext cx="9525000" cy="838200"/>
          </a:xfrm>
        </p:spPr>
        <p:txBody>
          <a:bodyPr>
            <a:noAutofit/>
          </a:bodyPr>
          <a:lstStyle/>
          <a:p>
            <a:r>
              <a:rPr lang="en-US" sz="3400" dirty="0" smtClean="0">
                <a:latin typeface="Times New Roman" panose="02020603050405020304" pitchFamily="18" charset="0"/>
                <a:cs typeface="Times New Roman" panose="02020603050405020304" pitchFamily="18" charset="0"/>
              </a:rPr>
              <a:t>Debate in Literature</a:t>
            </a:r>
            <a:endParaRPr lang="en-US" sz="3400" dirty="0">
              <a:latin typeface="Times New Roman" panose="02020603050405020304" pitchFamily="18" charset="0"/>
              <a:cs typeface="Times New Roman" panose="02020603050405020304" pitchFamily="18" charset="0"/>
            </a:endParaRPr>
          </a:p>
        </p:txBody>
      </p:sp>
      <p:sp>
        <p:nvSpPr>
          <p:cNvPr id="6" name="内容占位符 2"/>
          <p:cNvSpPr>
            <a:spLocks noGrp="1"/>
          </p:cNvSpPr>
          <p:nvPr>
            <p:ph idx="1"/>
          </p:nvPr>
        </p:nvSpPr>
        <p:spPr>
          <a:xfrm>
            <a:off x="381000" y="1143000"/>
            <a:ext cx="8534400" cy="5176520"/>
          </a:xfrm>
        </p:spPr>
        <p:txBody>
          <a:bodyPr>
            <a:normAutofit/>
          </a:bodyPr>
          <a:lstStyle/>
          <a:p>
            <a:pPr marL="457200" lvl="2" indent="-457200">
              <a:buFont typeface="Wingdings" pitchFamily="2" charset="2"/>
              <a:buChar char="q"/>
            </a:pPr>
            <a:r>
              <a:rPr lang="en-US" sz="2800" dirty="0">
                <a:latin typeface="Times New Roman" panose="02020603050405020304" pitchFamily="18" charset="0"/>
                <a:cs typeface="Times New Roman" panose="02020603050405020304" pitchFamily="18" charset="0"/>
              </a:rPr>
              <a:t>Where best to locate a bus stop relative to its nearby intersection?</a:t>
            </a:r>
          </a:p>
          <a:p>
            <a:pPr marL="914400" lvl="3" indent="-457200">
              <a:buFont typeface="Wingdings" pitchFamily="2" charset="2"/>
              <a:buChar char="q"/>
            </a:pPr>
            <a:r>
              <a:rPr lang="en-US" sz="2400" dirty="0">
                <a:latin typeface="Times New Roman" panose="02020603050405020304" pitchFamily="18" charset="0"/>
                <a:cs typeface="Times New Roman" panose="02020603050405020304" pitchFamily="18" charset="0"/>
              </a:rPr>
              <a:t>Near-side is better (e.g., TRB, 1996; Fitzpatrick et al., 1997)</a:t>
            </a:r>
          </a:p>
          <a:p>
            <a:pPr marL="914400" lvl="3" indent="-457200">
              <a:buFont typeface="Wingdings" pitchFamily="2" charset="2"/>
              <a:buChar char="q"/>
            </a:pPr>
            <a:r>
              <a:rPr lang="en-US" sz="2400" dirty="0">
                <a:latin typeface="Times New Roman" panose="02020603050405020304" pitchFamily="18" charset="0"/>
                <a:cs typeface="Times New Roman" panose="02020603050405020304" pitchFamily="18" charset="0"/>
              </a:rPr>
              <a:t>Far-side is better (e.g., Terry and Thomas, 1971)</a:t>
            </a:r>
          </a:p>
          <a:p>
            <a:pPr marL="457200" lvl="2" indent="-457200">
              <a:buFont typeface="Wingdings" pitchFamily="2" charset="2"/>
              <a:buChar char="q"/>
            </a:pPr>
            <a:r>
              <a:rPr lang="en-US" sz="2800" dirty="0">
                <a:latin typeface="Times New Roman" panose="02020603050405020304" pitchFamily="18" charset="0"/>
                <a:cs typeface="Times New Roman" panose="02020603050405020304" pitchFamily="18" charset="0"/>
              </a:rPr>
              <a:t>General and sound analytical models have yet to be formulated for estimating the negative impacts created by these bus stops.</a:t>
            </a:r>
          </a:p>
          <a:p>
            <a:pPr marL="457200" lvl="2" indent="-457200">
              <a:buFont typeface="Wingdings" pitchFamily="2" charset="2"/>
              <a:buChar char="q"/>
            </a:pPr>
            <a:endParaRPr lang="en-US" sz="2800" dirty="0" smtClean="0">
              <a:latin typeface="Times New Roman" panose="02020603050405020304" pitchFamily="18" charset="0"/>
              <a:cs typeface="Times New Roman" panose="02020603050405020304" pitchFamily="18" charset="0"/>
            </a:endParaRPr>
          </a:p>
          <a:p>
            <a:pPr marL="342900" lvl="2" indent="-342900"/>
            <a:endParaRPr lang="en-US" sz="2800" dirty="0" smtClean="0">
              <a:latin typeface="Times New Roman" panose="02020603050405020304" pitchFamily="18" charset="0"/>
              <a:cs typeface="Times New Roman" panose="02020603050405020304" pitchFamily="18" charset="0"/>
            </a:endParaRPr>
          </a:p>
          <a:p>
            <a:pPr marL="342900" lvl="2" indent="-342900"/>
            <a:endParaRPr lang="en-US" sz="2800" dirty="0" smtClean="0">
              <a:latin typeface="Times New Roman" panose="02020603050405020304" pitchFamily="18" charset="0"/>
              <a:cs typeface="Times New Roman" panose="02020603050405020304" pitchFamily="18" charset="0"/>
            </a:endParaRPr>
          </a:p>
          <a:p>
            <a:pPr marL="342900" lvl="2" indent="-342900"/>
            <a:endParaRPr lang="en-US" sz="2800" dirty="0" smtClean="0">
              <a:latin typeface="Times New Roman" panose="02020603050405020304" pitchFamily="18" charset="0"/>
              <a:cs typeface="Times New Roman" panose="02020603050405020304" pitchFamily="18" charset="0"/>
            </a:endParaRPr>
          </a:p>
          <a:p>
            <a:pPr marL="342900" lvl="2" indent="-342900"/>
            <a:endParaRPr lang="en-US" sz="2800" dirty="0" smtClean="0">
              <a:latin typeface="Times New Roman" panose="02020603050405020304" pitchFamily="18" charset="0"/>
              <a:cs typeface="Times New Roman" panose="02020603050405020304" pitchFamily="18" charset="0"/>
            </a:endParaRPr>
          </a:p>
          <a:p>
            <a:pPr marL="342900" lvl="2" indent="-342900"/>
            <a:endParaRPr lang="en-US" sz="2800" dirty="0" smtClean="0">
              <a:latin typeface="Times New Roman" panose="02020603050405020304" pitchFamily="18" charset="0"/>
              <a:cs typeface="Times New Roman" panose="02020603050405020304" pitchFamily="18" charset="0"/>
            </a:endParaRPr>
          </a:p>
          <a:p>
            <a:pPr marL="342900" lvl="2" indent="-342900"/>
            <a:endParaRPr lang="en-US" sz="2800" dirty="0" smtClean="0">
              <a:latin typeface="Times New Roman" panose="02020603050405020304" pitchFamily="18" charset="0"/>
              <a:cs typeface="Times New Roman" panose="02020603050405020304" pitchFamily="18" charset="0"/>
            </a:endParaRPr>
          </a:p>
          <a:p>
            <a:pPr marL="342900" lvl="2" indent="-342900"/>
            <a:endParaRPr lang="en-US" sz="2000" dirty="0">
              <a:latin typeface="Times New Roman" panose="02020603050405020304" pitchFamily="18" charset="0"/>
              <a:cs typeface="Times New Roman" panose="02020603050405020304" pitchFamily="18" charset="0"/>
            </a:endParaRPr>
          </a:p>
          <a:p>
            <a:pPr marL="342900" lvl="2" indent="-342900"/>
            <a:endParaRPr lang="en-US" sz="1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556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1219200"/>
            <a:ext cx="8534400" cy="5100320"/>
          </a:xfrm>
        </p:spPr>
        <p:txBody>
          <a:bodyPr>
            <a:normAutofit/>
          </a:bodyPr>
          <a:lstStyle/>
          <a:p>
            <a:pPr marL="457200" lvl="2" indent="-457200">
              <a:buFont typeface="Wingdings" pitchFamily="2" charset="2"/>
              <a:buChar char="q"/>
            </a:pPr>
            <a:r>
              <a:rPr lang="en-US" sz="3200" dirty="0" smtClean="0">
                <a:latin typeface="Times New Roman" panose="02020603050405020304" pitchFamily="18" charset="0"/>
                <a:cs typeface="Times New Roman" panose="02020603050405020304" pitchFamily="18" charset="0"/>
              </a:rPr>
              <a:t>Simplified method:</a:t>
            </a:r>
          </a:p>
          <a:p>
            <a:pPr marL="914400" lvl="3" indent="-457200">
              <a:buFont typeface="Wingdings" pitchFamily="2" charset="2"/>
              <a:buChar char="q"/>
            </a:pPr>
            <a:r>
              <a:rPr lang="en-US" sz="2400" dirty="0" smtClean="0">
                <a:latin typeface="Times New Roman" panose="02020603050405020304" pitchFamily="18" charset="0"/>
                <a:cs typeface="Times New Roman" panose="02020603050405020304" pitchFamily="18" charset="0"/>
              </a:rPr>
              <a:t>Car queueing at a traffic signal, or at a temporal bottleneck, can be treated as if cars arrive with deterministic headways.</a:t>
            </a:r>
          </a:p>
          <a:p>
            <a:pPr marL="914400" lvl="3" indent="-457200">
              <a:buFont typeface="Wingdings" pitchFamily="2" charset="2"/>
              <a:buChar char="q"/>
            </a:pPr>
            <a:r>
              <a:rPr lang="en-US" sz="2400" dirty="0" smtClean="0">
                <a:latin typeface="Times New Roman" panose="02020603050405020304" pitchFamily="18" charset="0"/>
                <a:cs typeface="Times New Roman" panose="02020603050405020304" pitchFamily="18" charset="0"/>
              </a:rPr>
              <a:t>Simplified kinematic wave theory (</a:t>
            </a:r>
            <a:r>
              <a:rPr lang="en-US" sz="2400" dirty="0" err="1" smtClean="0">
                <a:latin typeface="Times New Roman" panose="02020603050405020304" pitchFamily="18" charset="0"/>
                <a:cs typeface="Times New Roman" panose="02020603050405020304" pitchFamily="18" charset="0"/>
              </a:rPr>
              <a:t>Lighthill</a:t>
            </a:r>
            <a:r>
              <a:rPr lang="en-US" sz="2400" dirty="0" smtClean="0">
                <a:latin typeface="Times New Roman" panose="02020603050405020304" pitchFamily="18" charset="0"/>
                <a:cs typeface="Times New Roman" panose="02020603050405020304" pitchFamily="18" charset="0"/>
              </a:rPr>
              <a:t> &amp; </a:t>
            </a:r>
            <a:r>
              <a:rPr lang="en-US" sz="2400" dirty="0" err="1" smtClean="0">
                <a:latin typeface="Times New Roman" panose="02020603050405020304" pitchFamily="18" charset="0"/>
                <a:cs typeface="Times New Roman" panose="02020603050405020304" pitchFamily="18" charset="0"/>
              </a:rPr>
              <a:t>Whitham</a:t>
            </a:r>
            <a:r>
              <a:rPr lang="en-US" sz="2400" dirty="0" smtClean="0">
                <a:latin typeface="Times New Roman" panose="02020603050405020304" pitchFamily="18" charset="0"/>
                <a:cs typeface="Times New Roman" panose="02020603050405020304" pitchFamily="18" charset="0"/>
              </a:rPr>
              <a:t>, 1955; Richards; 1956; Newell, 1993)</a:t>
            </a:r>
          </a:p>
          <a:p>
            <a:pPr marL="457200" lvl="2" indent="-457200">
              <a:buFont typeface="Wingdings" pitchFamily="2" charset="2"/>
              <a:buChar char="q"/>
            </a:pPr>
            <a:endParaRPr lang="en-US" sz="3200" dirty="0" smtClean="0">
              <a:latin typeface="Times New Roman" panose="02020603050405020304" pitchFamily="18" charset="0"/>
              <a:cs typeface="Times New Roman" panose="02020603050405020304" pitchFamily="18" charset="0"/>
            </a:endParaRPr>
          </a:p>
          <a:p>
            <a:pPr marL="342900" lvl="2" indent="-342900"/>
            <a:endParaRPr lang="en-US" sz="3200" dirty="0" smtClean="0">
              <a:latin typeface="Times New Roman" panose="02020603050405020304" pitchFamily="18" charset="0"/>
              <a:cs typeface="Times New Roman" panose="02020603050405020304" pitchFamily="18" charset="0"/>
            </a:endParaRPr>
          </a:p>
          <a:p>
            <a:pPr marL="342900" lvl="2" indent="-342900"/>
            <a:endParaRPr lang="en-US" sz="3200" dirty="0" smtClean="0">
              <a:latin typeface="Times New Roman" panose="02020603050405020304" pitchFamily="18" charset="0"/>
              <a:cs typeface="Times New Roman" panose="02020603050405020304" pitchFamily="18" charset="0"/>
            </a:endParaRPr>
          </a:p>
          <a:p>
            <a:pPr marL="342900" lvl="2" indent="-342900"/>
            <a:endParaRPr lang="en-US" sz="3200" dirty="0" smtClean="0">
              <a:latin typeface="Times New Roman" panose="02020603050405020304" pitchFamily="18" charset="0"/>
              <a:cs typeface="Times New Roman" panose="02020603050405020304" pitchFamily="18" charset="0"/>
            </a:endParaRPr>
          </a:p>
          <a:p>
            <a:pPr marL="342900" lvl="2" indent="-342900"/>
            <a:endParaRPr lang="en-US" sz="3200" dirty="0" smtClean="0">
              <a:latin typeface="Times New Roman" panose="02020603050405020304" pitchFamily="18" charset="0"/>
              <a:cs typeface="Times New Roman" panose="02020603050405020304" pitchFamily="18" charset="0"/>
            </a:endParaRPr>
          </a:p>
          <a:p>
            <a:pPr marL="342900" lvl="2" indent="-342900"/>
            <a:endParaRPr lang="en-US" sz="3200" dirty="0" smtClean="0">
              <a:latin typeface="Times New Roman" panose="02020603050405020304" pitchFamily="18" charset="0"/>
              <a:cs typeface="Times New Roman" panose="02020603050405020304" pitchFamily="18" charset="0"/>
            </a:endParaRPr>
          </a:p>
          <a:p>
            <a:pPr marL="342900" lvl="2" indent="-342900"/>
            <a:endParaRPr lang="en-US" sz="3200" dirty="0" smtClean="0">
              <a:latin typeface="Times New Roman" panose="02020603050405020304" pitchFamily="18" charset="0"/>
              <a:cs typeface="Times New Roman" panose="02020603050405020304" pitchFamily="18" charset="0"/>
            </a:endParaRPr>
          </a:p>
          <a:p>
            <a:pPr marL="342900" lvl="2" indent="-342900"/>
            <a:endParaRPr lang="en-US" dirty="0">
              <a:latin typeface="Times New Roman" panose="02020603050405020304" pitchFamily="18" charset="0"/>
              <a:cs typeface="Times New Roman" panose="02020603050405020304" pitchFamily="18" charset="0"/>
            </a:endParaRPr>
          </a:p>
          <a:p>
            <a:pPr marL="342900" lvl="2" indent="-342900"/>
            <a:endParaRPr lang="en-US" sz="1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latin typeface="Times New Roman" panose="02020603050405020304" pitchFamily="18" charset="0"/>
                <a:cs typeface="Times New Roman" panose="02020603050405020304" pitchFamily="18" charset="0"/>
              </a:rPr>
              <a:pPr/>
              <a:t>5</a:t>
            </a:fld>
            <a:endParaRPr lang="en-US" sz="1600" b="1">
              <a:solidFill>
                <a:schemeClr val="tx2"/>
              </a:solidFill>
              <a:latin typeface="Times New Roman" panose="02020603050405020304" pitchFamily="18" charset="0"/>
              <a:cs typeface="Times New Roman" panose="02020603050405020304" pitchFamily="18" charset="0"/>
            </a:endParaRPr>
          </a:p>
        </p:txBody>
      </p:sp>
      <p:grpSp>
        <p:nvGrpSpPr>
          <p:cNvPr id="7" name="Group 6"/>
          <p:cNvGrpSpPr/>
          <p:nvPr/>
        </p:nvGrpSpPr>
        <p:grpSpPr>
          <a:xfrm>
            <a:off x="405422" y="3594258"/>
            <a:ext cx="8281378" cy="2577942"/>
            <a:chOff x="304800" y="2514600"/>
            <a:chExt cx="8281378" cy="2577942"/>
          </a:xfrm>
        </p:grpSpPr>
        <p:cxnSp>
          <p:nvCxnSpPr>
            <p:cNvPr id="89" name="Straight Connector 12"/>
            <p:cNvCxnSpPr/>
            <p:nvPr/>
          </p:nvCxnSpPr>
          <p:spPr>
            <a:xfrm rot="16200000" flipV="1">
              <a:off x="6344201" y="2782855"/>
              <a:ext cx="536509"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0" name="Freeform 13"/>
            <p:cNvSpPr/>
            <p:nvPr/>
          </p:nvSpPr>
          <p:spPr>
            <a:xfrm flipH="1">
              <a:off x="6610924" y="3042406"/>
              <a:ext cx="332450" cy="245728"/>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itchFamily="18" charset="0"/>
              </a:endParaRPr>
            </a:p>
          </p:txBody>
        </p:sp>
        <p:cxnSp>
          <p:nvCxnSpPr>
            <p:cNvPr id="91" name="Straight Connector 14"/>
            <p:cNvCxnSpPr/>
            <p:nvPr/>
          </p:nvCxnSpPr>
          <p:spPr>
            <a:xfrm rot="16200000" flipH="1">
              <a:off x="6407633" y="4778354"/>
              <a:ext cx="407566"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2" name="Freeform 15"/>
            <p:cNvSpPr/>
            <p:nvPr/>
          </p:nvSpPr>
          <p:spPr>
            <a:xfrm flipH="1" flipV="1">
              <a:off x="6610924" y="4365566"/>
              <a:ext cx="332450" cy="245728"/>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itchFamily="18" charset="0"/>
              </a:endParaRPr>
            </a:p>
          </p:txBody>
        </p:sp>
        <p:cxnSp>
          <p:nvCxnSpPr>
            <p:cNvPr id="93" name="Straight Connector 16"/>
            <p:cNvCxnSpPr/>
            <p:nvPr/>
          </p:nvCxnSpPr>
          <p:spPr>
            <a:xfrm rot="5400000" flipH="1" flipV="1">
              <a:off x="5654662" y="2786820"/>
              <a:ext cx="536509"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4" name="Freeform 17"/>
            <p:cNvSpPr/>
            <p:nvPr/>
          </p:nvSpPr>
          <p:spPr>
            <a:xfrm>
              <a:off x="5592000" y="3042404"/>
              <a:ext cx="332450" cy="245728"/>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itchFamily="18" charset="0"/>
              </a:endParaRPr>
            </a:p>
          </p:txBody>
        </p:sp>
        <p:cxnSp>
          <p:nvCxnSpPr>
            <p:cNvPr id="95" name="Straight Connector 18"/>
            <p:cNvCxnSpPr/>
            <p:nvPr/>
          </p:nvCxnSpPr>
          <p:spPr>
            <a:xfrm rot="5400000">
              <a:off x="5733585" y="4796454"/>
              <a:ext cx="407566"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6" name="Freeform 19"/>
            <p:cNvSpPr/>
            <p:nvPr/>
          </p:nvSpPr>
          <p:spPr>
            <a:xfrm flipV="1">
              <a:off x="5604849" y="4365566"/>
              <a:ext cx="332450" cy="245728"/>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itchFamily="18" charset="0"/>
              </a:endParaRPr>
            </a:p>
          </p:txBody>
        </p:sp>
        <p:cxnSp>
          <p:nvCxnSpPr>
            <p:cNvPr id="97" name="Straight Connector 20"/>
            <p:cNvCxnSpPr/>
            <p:nvPr/>
          </p:nvCxnSpPr>
          <p:spPr>
            <a:xfrm rot="16200000" flipH="1">
              <a:off x="6013768" y="2780421"/>
              <a:ext cx="507840" cy="0"/>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21"/>
            <p:cNvCxnSpPr/>
            <p:nvPr/>
          </p:nvCxnSpPr>
          <p:spPr>
            <a:xfrm rot="16200000" flipH="1">
              <a:off x="6013768" y="4748301"/>
              <a:ext cx="507840" cy="0"/>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12" name="Group 54"/>
            <p:cNvGrpSpPr/>
            <p:nvPr/>
          </p:nvGrpSpPr>
          <p:grpSpPr>
            <a:xfrm flipH="1">
              <a:off x="6400798" y="3542730"/>
              <a:ext cx="304211" cy="758865"/>
              <a:chOff x="4067577" y="4188172"/>
              <a:chExt cx="152400" cy="380999"/>
            </a:xfrm>
          </p:grpSpPr>
          <p:sp>
            <p:nvSpPr>
              <p:cNvPr id="111" name="Oval 26"/>
              <p:cNvSpPr/>
              <p:nvPr/>
            </p:nvSpPr>
            <p:spPr>
              <a:xfrm>
                <a:off x="4107263" y="4463105"/>
                <a:ext cx="76200" cy="7620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itchFamily="18" charset="0"/>
                </a:endParaRPr>
              </a:p>
            </p:txBody>
          </p:sp>
          <p:sp>
            <p:nvSpPr>
              <p:cNvPr id="112" name="Oval 27"/>
              <p:cNvSpPr/>
              <p:nvPr/>
            </p:nvSpPr>
            <p:spPr>
              <a:xfrm>
                <a:off x="4107263" y="4229832"/>
                <a:ext cx="76200" cy="7620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itchFamily="18" charset="0"/>
                </a:endParaRPr>
              </a:p>
            </p:txBody>
          </p:sp>
          <p:sp>
            <p:nvSpPr>
              <p:cNvPr id="113" name="Oval 28"/>
              <p:cNvSpPr/>
              <p:nvPr/>
            </p:nvSpPr>
            <p:spPr>
              <a:xfrm>
                <a:off x="4107263" y="4346513"/>
                <a:ext cx="76200" cy="7620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itchFamily="18" charset="0"/>
                </a:endParaRPr>
              </a:p>
            </p:txBody>
          </p:sp>
          <p:sp>
            <p:nvSpPr>
              <p:cNvPr id="114" name="Rounded Rectangle 29"/>
              <p:cNvSpPr/>
              <p:nvPr/>
            </p:nvSpPr>
            <p:spPr>
              <a:xfrm>
                <a:off x="4067577" y="4188172"/>
                <a:ext cx="152400" cy="380999"/>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itchFamily="18" charset="0"/>
                </a:endParaRPr>
              </a:p>
            </p:txBody>
          </p:sp>
        </p:grpSp>
        <p:cxnSp>
          <p:nvCxnSpPr>
            <p:cNvPr id="100" name="Straight Connector 25"/>
            <p:cNvCxnSpPr/>
            <p:nvPr/>
          </p:nvCxnSpPr>
          <p:spPr>
            <a:xfrm rot="16200000" flipH="1">
              <a:off x="5344184" y="4116476"/>
              <a:ext cx="501889" cy="0"/>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cxnSp>
          <p:nvCxnSpPr>
            <p:cNvPr id="101" name="Straight Connector 4"/>
            <p:cNvCxnSpPr/>
            <p:nvPr/>
          </p:nvCxnSpPr>
          <p:spPr>
            <a:xfrm flipH="1">
              <a:off x="6906634" y="3288262"/>
              <a:ext cx="1671064"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2" name="Straight Connector 5"/>
            <p:cNvCxnSpPr/>
            <p:nvPr/>
          </p:nvCxnSpPr>
          <p:spPr>
            <a:xfrm flipH="1">
              <a:off x="6906634" y="4367421"/>
              <a:ext cx="1671064"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03" name="Rounded Rectangle 6"/>
            <p:cNvSpPr/>
            <p:nvPr/>
          </p:nvSpPr>
          <p:spPr>
            <a:xfrm flipH="1">
              <a:off x="6901854" y="3782034"/>
              <a:ext cx="1678328" cy="77545"/>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itchFamily="18" charset="0"/>
              </a:endParaRPr>
            </a:p>
          </p:txBody>
        </p:sp>
        <p:cxnSp>
          <p:nvCxnSpPr>
            <p:cNvPr id="104" name="Straight Connector 7"/>
            <p:cNvCxnSpPr/>
            <p:nvPr/>
          </p:nvCxnSpPr>
          <p:spPr>
            <a:xfrm flipH="1">
              <a:off x="6906634" y="3542181"/>
              <a:ext cx="1671064"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8"/>
            <p:cNvCxnSpPr/>
            <p:nvPr/>
          </p:nvCxnSpPr>
          <p:spPr>
            <a:xfrm flipH="1">
              <a:off x="6915114" y="4111453"/>
              <a:ext cx="1671064"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4"/>
            <p:cNvCxnSpPr/>
            <p:nvPr/>
          </p:nvCxnSpPr>
          <p:spPr>
            <a:xfrm flipH="1">
              <a:off x="2252107" y="3288811"/>
              <a:ext cx="334893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7" name="Straight Connector 5"/>
            <p:cNvCxnSpPr/>
            <p:nvPr/>
          </p:nvCxnSpPr>
          <p:spPr>
            <a:xfrm flipH="1">
              <a:off x="2252107" y="4367969"/>
              <a:ext cx="334893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08" name="Rounded Rectangle 6"/>
            <p:cNvSpPr/>
            <p:nvPr/>
          </p:nvSpPr>
          <p:spPr>
            <a:xfrm flipH="1">
              <a:off x="2242527" y="3782583"/>
              <a:ext cx="3363492" cy="77545"/>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itchFamily="18" charset="0"/>
              </a:endParaRPr>
            </a:p>
          </p:txBody>
        </p:sp>
        <p:cxnSp>
          <p:nvCxnSpPr>
            <p:cNvPr id="109" name="Straight Connector 7"/>
            <p:cNvCxnSpPr/>
            <p:nvPr/>
          </p:nvCxnSpPr>
          <p:spPr>
            <a:xfrm flipH="1">
              <a:off x="2252107" y="3542730"/>
              <a:ext cx="334893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8"/>
            <p:cNvCxnSpPr/>
            <p:nvPr/>
          </p:nvCxnSpPr>
          <p:spPr>
            <a:xfrm flipH="1">
              <a:off x="2269103" y="4112002"/>
              <a:ext cx="334893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0" name="Rectangle 39"/>
            <p:cNvSpPr/>
            <p:nvPr/>
          </p:nvSpPr>
          <p:spPr>
            <a:xfrm flipH="1">
              <a:off x="2803527" y="4160517"/>
              <a:ext cx="634213" cy="205675"/>
            </a:xfrm>
            <a:prstGeom prst="rect">
              <a:avLst/>
            </a:prstGeom>
            <a:solidFill>
              <a:srgbClr val="FFFF99"/>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Times New Roman" panose="02020603050405020304" pitchFamily="18" charset="0"/>
                <a:cs typeface="Times New Roman" pitchFamily="18" charset="0"/>
              </a:endParaRPr>
            </a:p>
          </p:txBody>
        </p:sp>
        <p:cxnSp>
          <p:nvCxnSpPr>
            <p:cNvPr id="81" name="Straight Connector 4"/>
            <p:cNvCxnSpPr/>
            <p:nvPr/>
          </p:nvCxnSpPr>
          <p:spPr>
            <a:xfrm flipH="1">
              <a:off x="314380" y="3288263"/>
              <a:ext cx="1975104"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2" name="Straight Connector 5"/>
            <p:cNvCxnSpPr/>
            <p:nvPr/>
          </p:nvCxnSpPr>
          <p:spPr>
            <a:xfrm flipH="1">
              <a:off x="314380" y="4367422"/>
              <a:ext cx="1975104"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83" name="Rounded Rectangle 6"/>
            <p:cNvSpPr/>
            <p:nvPr/>
          </p:nvSpPr>
          <p:spPr>
            <a:xfrm flipH="1">
              <a:off x="304800" y="3782035"/>
              <a:ext cx="1975104" cy="77546"/>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itchFamily="18" charset="0"/>
              </a:endParaRPr>
            </a:p>
          </p:txBody>
        </p:sp>
        <p:cxnSp>
          <p:nvCxnSpPr>
            <p:cNvPr id="84" name="Straight Connector 7"/>
            <p:cNvCxnSpPr/>
            <p:nvPr/>
          </p:nvCxnSpPr>
          <p:spPr>
            <a:xfrm flipH="1">
              <a:off x="314380" y="3542182"/>
              <a:ext cx="1975104"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85" name="Straight Connector 8"/>
            <p:cNvCxnSpPr/>
            <p:nvPr/>
          </p:nvCxnSpPr>
          <p:spPr>
            <a:xfrm flipH="1">
              <a:off x="331378" y="4111453"/>
              <a:ext cx="1975104"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6" name="Rounded Rectangle 33"/>
            <p:cNvSpPr/>
            <p:nvPr/>
          </p:nvSpPr>
          <p:spPr>
            <a:xfrm flipH="1">
              <a:off x="2678696" y="4367421"/>
              <a:ext cx="868223" cy="254035"/>
            </a:xfrm>
            <a:prstGeom prst="roundRect">
              <a:avLst/>
            </a:prstGeom>
            <a:solidFill>
              <a:schemeClr val="accent5"/>
            </a:solidFill>
            <a:ln>
              <a:solidFill>
                <a:srgbClr val="432A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itchFamily="18" charset="0"/>
              </a:endParaRPr>
            </a:p>
          </p:txBody>
        </p:sp>
        <p:sp>
          <p:nvSpPr>
            <p:cNvPr id="122" name="Right Arrow 10"/>
            <p:cNvSpPr/>
            <p:nvPr/>
          </p:nvSpPr>
          <p:spPr>
            <a:xfrm>
              <a:off x="5725477" y="4023360"/>
              <a:ext cx="573696" cy="244060"/>
            </a:xfrm>
            <a:prstGeom prst="rightArrow">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itchFamily="18" charset="0"/>
              </a:endParaRPr>
            </a:p>
          </p:txBody>
        </p:sp>
        <p:sp>
          <p:nvSpPr>
            <p:cNvPr id="190" name="TextBox 189"/>
            <p:cNvSpPr txBox="1"/>
            <p:nvPr/>
          </p:nvSpPr>
          <p:spPr>
            <a:xfrm flipH="1">
              <a:off x="3950007" y="4630877"/>
              <a:ext cx="2194558"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bus stop</a:t>
              </a:r>
              <a:endParaRPr lang="en-US" sz="2400" dirty="0">
                <a:latin typeface="Times New Roman" panose="02020603050405020304" pitchFamily="18" charset="0"/>
                <a:cs typeface="Times New Roman" panose="02020603050405020304" pitchFamily="18" charset="0"/>
              </a:endParaRPr>
            </a:p>
          </p:txBody>
        </p:sp>
        <p:cxnSp>
          <p:nvCxnSpPr>
            <p:cNvPr id="191" name="Straight Arrow Connector 160"/>
            <p:cNvCxnSpPr/>
            <p:nvPr/>
          </p:nvCxnSpPr>
          <p:spPr>
            <a:xfrm flipH="1" flipV="1">
              <a:off x="3366885" y="4442466"/>
              <a:ext cx="576684" cy="335887"/>
            </a:xfrm>
            <a:prstGeom prst="straightConnector1">
              <a:avLst/>
            </a:prstGeom>
            <a:ln>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2852576" y="4189746"/>
              <a:ext cx="545943" cy="14631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65"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457200" y="4166100"/>
              <a:ext cx="360773" cy="143939"/>
            </a:xfrm>
            <a:prstGeom prst="rect">
              <a:avLst/>
            </a:prstGeom>
            <a:noFill/>
            <a:ln>
              <a:noFill/>
            </a:ln>
            <a:effectLst>
              <a:outerShdw blurRad="50800" dist="50800" dir="5400000" algn="ctr" rotWithShape="0">
                <a:schemeClr val="bg1"/>
              </a:outerShdw>
            </a:effectLst>
          </p:spPr>
        </p:pic>
        <p:pic>
          <p:nvPicPr>
            <p:cNvPr id="66"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933450" y="4166100"/>
              <a:ext cx="360773" cy="143939"/>
            </a:xfrm>
            <a:prstGeom prst="rect">
              <a:avLst/>
            </a:prstGeom>
            <a:noFill/>
            <a:ln>
              <a:noFill/>
            </a:ln>
            <a:effectLst>
              <a:outerShdw blurRad="50800" dist="50800" dir="5400000" algn="ctr" rotWithShape="0">
                <a:schemeClr val="bg1"/>
              </a:outerShdw>
            </a:effectLst>
          </p:spPr>
        </p:pic>
        <p:pic>
          <p:nvPicPr>
            <p:cNvPr id="67"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1409700" y="4166100"/>
              <a:ext cx="360773" cy="143939"/>
            </a:xfrm>
            <a:prstGeom prst="rect">
              <a:avLst/>
            </a:prstGeom>
            <a:noFill/>
            <a:ln>
              <a:noFill/>
            </a:ln>
            <a:effectLst>
              <a:outerShdw blurRad="50800" dist="50800" dir="5400000" algn="ctr" rotWithShape="0">
                <a:schemeClr val="bg1"/>
              </a:outerShdw>
            </a:effectLst>
          </p:spPr>
        </p:pic>
        <p:pic>
          <p:nvPicPr>
            <p:cNvPr id="68"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1885950" y="4166100"/>
              <a:ext cx="360773" cy="143939"/>
            </a:xfrm>
            <a:prstGeom prst="rect">
              <a:avLst/>
            </a:prstGeom>
            <a:noFill/>
            <a:ln>
              <a:noFill/>
            </a:ln>
            <a:effectLst>
              <a:outerShdw blurRad="50800" dist="50800" dir="5400000" algn="ctr" rotWithShape="0">
                <a:schemeClr val="bg1"/>
              </a:outerShdw>
            </a:effectLst>
          </p:spPr>
        </p:pic>
        <p:pic>
          <p:nvPicPr>
            <p:cNvPr id="69"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2362200" y="4166100"/>
              <a:ext cx="360773" cy="143939"/>
            </a:xfrm>
            <a:prstGeom prst="rect">
              <a:avLst/>
            </a:prstGeom>
            <a:noFill/>
            <a:ln>
              <a:noFill/>
            </a:ln>
            <a:effectLst>
              <a:outerShdw blurRad="50800" dist="50800" dir="5400000" algn="ctr" rotWithShape="0">
                <a:schemeClr val="bg1"/>
              </a:outerShdw>
            </a:effectLst>
          </p:spPr>
        </p:pic>
        <p:pic>
          <p:nvPicPr>
            <p:cNvPr id="70"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457200" y="3895941"/>
              <a:ext cx="360773" cy="143939"/>
            </a:xfrm>
            <a:prstGeom prst="rect">
              <a:avLst/>
            </a:prstGeom>
            <a:noFill/>
            <a:ln>
              <a:noFill/>
            </a:ln>
            <a:effectLst>
              <a:outerShdw blurRad="50800" dist="50800" dir="5400000" algn="ctr" rotWithShape="0">
                <a:schemeClr val="bg1"/>
              </a:outerShdw>
            </a:effectLst>
          </p:spPr>
        </p:pic>
        <p:pic>
          <p:nvPicPr>
            <p:cNvPr id="71"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933450" y="3895941"/>
              <a:ext cx="360773" cy="143939"/>
            </a:xfrm>
            <a:prstGeom prst="rect">
              <a:avLst/>
            </a:prstGeom>
            <a:noFill/>
            <a:ln>
              <a:noFill/>
            </a:ln>
            <a:effectLst>
              <a:outerShdw blurRad="50800" dist="50800" dir="5400000" algn="ctr" rotWithShape="0">
                <a:schemeClr val="bg1"/>
              </a:outerShdw>
            </a:effectLst>
          </p:spPr>
        </p:pic>
        <p:pic>
          <p:nvPicPr>
            <p:cNvPr id="72"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1409700" y="3895941"/>
              <a:ext cx="360773" cy="143939"/>
            </a:xfrm>
            <a:prstGeom prst="rect">
              <a:avLst/>
            </a:prstGeom>
            <a:noFill/>
            <a:ln>
              <a:noFill/>
            </a:ln>
            <a:effectLst>
              <a:outerShdw blurRad="50800" dist="50800" dir="5400000" algn="ctr" rotWithShape="0">
                <a:schemeClr val="bg1"/>
              </a:outerShdw>
            </a:effectLst>
          </p:spPr>
        </p:pic>
        <p:pic>
          <p:nvPicPr>
            <p:cNvPr id="73"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1885950" y="3895941"/>
              <a:ext cx="360773" cy="143939"/>
            </a:xfrm>
            <a:prstGeom prst="rect">
              <a:avLst/>
            </a:prstGeom>
            <a:noFill/>
            <a:ln>
              <a:noFill/>
            </a:ln>
            <a:effectLst>
              <a:outerShdw blurRad="50800" dist="50800" dir="5400000" algn="ctr" rotWithShape="0">
                <a:schemeClr val="bg1"/>
              </a:outerShdw>
            </a:effectLst>
          </p:spPr>
        </p:pic>
        <p:pic>
          <p:nvPicPr>
            <p:cNvPr id="74"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2362200" y="3895941"/>
              <a:ext cx="360773" cy="143939"/>
            </a:xfrm>
            <a:prstGeom prst="rect">
              <a:avLst/>
            </a:prstGeom>
            <a:noFill/>
            <a:ln>
              <a:noFill/>
            </a:ln>
            <a:effectLst>
              <a:outerShdw blurRad="50800" dist="50800" dir="5400000" algn="ctr" rotWithShape="0">
                <a:schemeClr val="bg1"/>
              </a:outerShdw>
            </a:effectLst>
          </p:spPr>
        </p:pic>
        <p:pic>
          <p:nvPicPr>
            <p:cNvPr id="75"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4114800" y="3895941"/>
              <a:ext cx="360773" cy="143939"/>
            </a:xfrm>
            <a:prstGeom prst="rect">
              <a:avLst/>
            </a:prstGeom>
            <a:noFill/>
            <a:ln>
              <a:noFill/>
            </a:ln>
            <a:effectLst>
              <a:outerShdw blurRad="50800" dist="50800" dir="5400000" algn="ctr" rotWithShape="0">
                <a:schemeClr val="bg1"/>
              </a:outerShdw>
            </a:effectLst>
          </p:spPr>
        </p:pic>
        <p:pic>
          <p:nvPicPr>
            <p:cNvPr id="76"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3213257" y="3895941"/>
              <a:ext cx="360773" cy="143939"/>
            </a:xfrm>
            <a:prstGeom prst="rect">
              <a:avLst/>
            </a:prstGeom>
            <a:noFill/>
            <a:ln>
              <a:noFill/>
            </a:ln>
            <a:effectLst>
              <a:outerShdw blurRad="50800" dist="50800" dir="5400000" algn="ctr" rotWithShape="0">
                <a:schemeClr val="bg1"/>
              </a:outerShdw>
            </a:effectLst>
          </p:spPr>
        </p:pic>
        <p:pic>
          <p:nvPicPr>
            <p:cNvPr id="77"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5105400" y="3895941"/>
              <a:ext cx="360773" cy="143939"/>
            </a:xfrm>
            <a:prstGeom prst="rect">
              <a:avLst/>
            </a:prstGeom>
            <a:noFill/>
            <a:ln>
              <a:noFill/>
            </a:ln>
            <a:effectLst>
              <a:outerShdw blurRad="50800" dist="50800" dir="5400000" algn="ctr" rotWithShape="0">
                <a:schemeClr val="bg1"/>
              </a:outerShdw>
            </a:effectLst>
          </p:spPr>
        </p:pic>
        <p:pic>
          <p:nvPicPr>
            <p:cNvPr id="78"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4114799" y="4173004"/>
              <a:ext cx="360773" cy="143939"/>
            </a:xfrm>
            <a:prstGeom prst="rect">
              <a:avLst/>
            </a:prstGeom>
            <a:noFill/>
            <a:ln>
              <a:noFill/>
            </a:ln>
            <a:effectLst>
              <a:outerShdw blurRad="50800" dist="50800" dir="5400000" algn="ctr" rotWithShape="0">
                <a:schemeClr val="bg1"/>
              </a:outerShdw>
            </a:effectLst>
          </p:spPr>
        </p:pic>
        <p:pic>
          <p:nvPicPr>
            <p:cNvPr id="79"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5105399" y="4173004"/>
              <a:ext cx="360773" cy="143939"/>
            </a:xfrm>
            <a:prstGeom prst="rect">
              <a:avLst/>
            </a:prstGeom>
            <a:noFill/>
            <a:ln>
              <a:noFill/>
            </a:ln>
            <a:effectLst>
              <a:outerShdw blurRad="50800" dist="50800" dir="5400000" algn="ctr" rotWithShape="0">
                <a:schemeClr val="bg1"/>
              </a:outerShdw>
            </a:effectLst>
          </p:spPr>
        </p:pic>
        <p:pic>
          <p:nvPicPr>
            <p:cNvPr id="88"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7164607" y="3895941"/>
              <a:ext cx="360773" cy="143939"/>
            </a:xfrm>
            <a:prstGeom prst="rect">
              <a:avLst/>
            </a:prstGeom>
            <a:noFill/>
            <a:ln>
              <a:noFill/>
            </a:ln>
            <a:effectLst>
              <a:outerShdw blurRad="50800" dist="50800" dir="5400000" algn="ctr" rotWithShape="0">
                <a:schemeClr val="bg1"/>
              </a:outerShdw>
            </a:effectLst>
          </p:spPr>
        </p:pic>
        <p:pic>
          <p:nvPicPr>
            <p:cNvPr id="99"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8155207" y="3895941"/>
              <a:ext cx="360773" cy="143939"/>
            </a:xfrm>
            <a:prstGeom prst="rect">
              <a:avLst/>
            </a:prstGeom>
            <a:noFill/>
            <a:ln>
              <a:noFill/>
            </a:ln>
            <a:effectLst>
              <a:outerShdw blurRad="50800" dist="50800" dir="5400000" algn="ctr" rotWithShape="0">
                <a:schemeClr val="bg1"/>
              </a:outerShdw>
            </a:effectLst>
          </p:spPr>
        </p:pic>
        <p:pic>
          <p:nvPicPr>
            <p:cNvPr id="115"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7164606" y="4173004"/>
              <a:ext cx="360773" cy="143939"/>
            </a:xfrm>
            <a:prstGeom prst="rect">
              <a:avLst/>
            </a:prstGeom>
            <a:noFill/>
            <a:ln>
              <a:noFill/>
            </a:ln>
            <a:effectLst>
              <a:outerShdw blurRad="50800" dist="50800" dir="5400000" algn="ctr" rotWithShape="0">
                <a:schemeClr val="bg1"/>
              </a:outerShdw>
            </a:effectLst>
          </p:spPr>
        </p:pic>
        <p:pic>
          <p:nvPicPr>
            <p:cNvPr id="116" name="Picture 11" descr="C:\Documents and Settings\Weihua Gu\Local Settings\Temporary Internet Files\Content.IE5\FKUEUKQE\MC900437099[1].png"/>
            <p:cNvPicPr>
              <a:picLocks noChangeAspect="1" noChangeArrowheads="1"/>
            </p:cNvPicPr>
            <p:nvPr/>
          </p:nvPicPr>
          <p:blipFill rotWithShape="1">
            <a:blip r:embed="rId3" cstate="print"/>
            <a:srcRect t="36593" b="26860"/>
            <a:stretch/>
          </p:blipFill>
          <p:spPr bwMode="auto">
            <a:xfrm>
              <a:off x="8155206" y="4173004"/>
              <a:ext cx="360773" cy="143939"/>
            </a:xfrm>
            <a:prstGeom prst="rect">
              <a:avLst/>
            </a:prstGeom>
            <a:noFill/>
            <a:ln>
              <a:noFill/>
            </a:ln>
            <a:effectLst>
              <a:outerShdw blurRad="50800" dist="50800" dir="5400000" algn="ctr" rotWithShape="0">
                <a:schemeClr val="bg1"/>
              </a:outerShdw>
            </a:effectLst>
          </p:spPr>
        </p:pic>
      </p:grpSp>
      <p:sp>
        <p:nvSpPr>
          <p:cNvPr id="117" name="TextBox 116"/>
          <p:cNvSpPr txBox="1"/>
          <p:nvPr/>
        </p:nvSpPr>
        <p:spPr>
          <a:xfrm>
            <a:off x="2386622" y="3441858"/>
            <a:ext cx="1463862" cy="461665"/>
          </a:xfrm>
          <a:prstGeom prst="rect">
            <a:avLst/>
          </a:prstGeom>
          <a:noFill/>
        </p:spPr>
        <p:txBody>
          <a:bodyPr wrap="none" rtlCol="0">
            <a:spAutoFit/>
          </a:bodyPr>
          <a:lstStyle/>
          <a:p>
            <a:r>
              <a:rPr lang="en-US" sz="2400" dirty="0" smtClean="0">
                <a:solidFill>
                  <a:srgbClr val="C00000"/>
                </a:solidFill>
                <a:latin typeface="Times New Roman" panose="02020603050405020304" pitchFamily="18" charset="0"/>
                <a:cs typeface="Times New Roman" panose="02020603050405020304" pitchFamily="18" charset="0"/>
              </a:rPr>
              <a:t>bottleneck</a:t>
            </a:r>
            <a:endParaRPr lang="en-US" sz="2400" dirty="0">
              <a:solidFill>
                <a:srgbClr val="C00000"/>
              </a:solidFill>
              <a:latin typeface="Times New Roman" panose="02020603050405020304" pitchFamily="18" charset="0"/>
              <a:cs typeface="Times New Roman" panose="02020603050405020304" pitchFamily="18" charset="0"/>
            </a:endParaRPr>
          </a:p>
        </p:txBody>
      </p:sp>
      <p:cxnSp>
        <p:nvCxnSpPr>
          <p:cNvPr id="118" name="Straight Arrow Connector 117"/>
          <p:cNvCxnSpPr>
            <a:stCxn id="117" idx="2"/>
          </p:cNvCxnSpPr>
          <p:nvPr/>
        </p:nvCxnSpPr>
        <p:spPr>
          <a:xfrm>
            <a:off x="3118553" y="3903523"/>
            <a:ext cx="4008" cy="1158995"/>
          </a:xfrm>
          <a:prstGeom prst="straightConnector1">
            <a:avLst/>
          </a:prstGeom>
          <a:ln w="41275">
            <a:solidFill>
              <a:srgbClr val="C00000"/>
            </a:solidFill>
            <a:tailEnd type="arrow" w="med" len="lg"/>
          </a:ln>
        </p:spPr>
        <p:style>
          <a:lnRef idx="1">
            <a:schemeClr val="accent1"/>
          </a:lnRef>
          <a:fillRef idx="0">
            <a:schemeClr val="accent1"/>
          </a:fillRef>
          <a:effectRef idx="0">
            <a:schemeClr val="accent1"/>
          </a:effectRef>
          <a:fontRef idx="minor">
            <a:schemeClr val="tx1"/>
          </a:fontRef>
        </p:style>
      </p:cxnSp>
      <p:sp>
        <p:nvSpPr>
          <p:cNvPr id="87" name="标题 1"/>
          <p:cNvSpPr>
            <a:spLocks noGrp="1"/>
          </p:cNvSpPr>
          <p:nvPr>
            <p:ph type="title"/>
          </p:nvPr>
        </p:nvSpPr>
        <p:spPr>
          <a:xfrm>
            <a:off x="152400" y="381000"/>
            <a:ext cx="9525000" cy="838200"/>
          </a:xfrm>
        </p:spPr>
        <p:txBody>
          <a:bodyPr>
            <a:noAutofit/>
          </a:bodyPr>
          <a:lstStyle/>
          <a:p>
            <a:r>
              <a:rPr lang="en-US" sz="3400" dirty="0" smtClean="0">
                <a:latin typeface="Times New Roman" panose="02020603050405020304" pitchFamily="18" charset="0"/>
                <a:cs typeface="Times New Roman" panose="02020603050405020304" pitchFamily="18" charset="0"/>
              </a:rPr>
              <a:t>Methodology</a:t>
            </a:r>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3150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534400" cy="5334000"/>
          </a:xfrm>
        </p:spPr>
        <p:txBody>
          <a:bodyPr>
            <a:noAutofit/>
          </a:bodyPr>
          <a:lstStyle/>
          <a:p>
            <a:pPr>
              <a:spcBef>
                <a:spcPts val="600"/>
              </a:spcBef>
              <a:spcAft>
                <a:spcPts val="600"/>
              </a:spcAft>
              <a:buFont typeface="Wingdings" pitchFamily="2" charset="2"/>
              <a:buChar char="q"/>
            </a:pPr>
            <a:r>
              <a:rPr lang="en-US" sz="2800" dirty="0" smtClean="0">
                <a:latin typeface="Times New Roman" panose="02020603050405020304" pitchFamily="18" charset="0"/>
                <a:cs typeface="Times New Roman" panose="02020603050405020304" pitchFamily="18" charset="0"/>
              </a:rPr>
              <a:t>Example of Simplified KWT:</a:t>
            </a:r>
          </a:p>
          <a:p>
            <a:pPr marL="5577840" lvl="2">
              <a:buFont typeface="Arial" pitchFamily="34" charset="0"/>
              <a:buChar char="‒"/>
            </a:pPr>
            <a:endParaRPr lang="en-US" i="1" dirty="0" smtClean="0">
              <a:latin typeface="Times New Roman" panose="02020603050405020304" pitchFamily="18" charset="0"/>
              <a:cs typeface="Times New Roman" panose="02020603050405020304" pitchFamily="18" charset="0"/>
            </a:endParaRPr>
          </a:p>
          <a:p>
            <a:pPr marL="5577840" lvl="2">
              <a:buFont typeface="Arial" pitchFamily="34" charset="0"/>
              <a:buChar char="‒"/>
            </a:pPr>
            <a:endParaRPr lang="en-US" i="1" dirty="0" smtClean="0">
              <a:latin typeface="Times New Roman" panose="02020603050405020304" pitchFamily="18" charset="0"/>
              <a:cs typeface="Times New Roman" panose="02020603050405020304" pitchFamily="18" charset="0"/>
            </a:endParaRPr>
          </a:p>
          <a:p>
            <a:pPr marL="5577840" lvl="2">
              <a:buFont typeface="Arial" pitchFamily="34" charset="0"/>
              <a:buChar char="‒"/>
            </a:pPr>
            <a:endParaRPr lang="en-US" i="1" dirty="0" smtClean="0">
              <a:latin typeface="Times New Roman" panose="02020603050405020304" pitchFamily="18" charset="0"/>
              <a:cs typeface="Times New Roman" panose="02020603050405020304" pitchFamily="18" charset="0"/>
            </a:endParaRPr>
          </a:p>
          <a:p>
            <a:pPr marL="5577840" lvl="2">
              <a:buFont typeface="Arial" pitchFamily="34" charset="0"/>
              <a:buChar char="‒"/>
            </a:pPr>
            <a:endParaRPr lang="en-US" i="1" dirty="0" smtClean="0">
              <a:latin typeface="Times New Roman" panose="02020603050405020304" pitchFamily="18" charset="0"/>
              <a:cs typeface="Times New Roman" panose="02020603050405020304" pitchFamily="18" charset="0"/>
            </a:endParaRPr>
          </a:p>
          <a:p>
            <a:pPr marL="5577840" lvl="2">
              <a:buFont typeface="Arial" pitchFamily="34" charset="0"/>
              <a:buChar char="‒"/>
            </a:pPr>
            <a:endParaRPr lang="en-US" i="1" dirty="0" smtClean="0">
              <a:latin typeface="Times New Roman" panose="02020603050405020304" pitchFamily="18" charset="0"/>
              <a:cs typeface="Times New Roman" panose="02020603050405020304" pitchFamily="18" charset="0"/>
            </a:endParaRPr>
          </a:p>
          <a:p>
            <a:pPr marL="5577840" lvl="2">
              <a:buFont typeface="Arial" pitchFamily="34" charset="0"/>
              <a:buChar char="‒"/>
            </a:pPr>
            <a:endParaRPr lang="en-US" i="1" dirty="0" smtClean="0">
              <a:latin typeface="Times New Roman" panose="02020603050405020304" pitchFamily="18" charset="0"/>
              <a:cs typeface="Times New Roman" panose="02020603050405020304" pitchFamily="18" charset="0"/>
            </a:endParaRPr>
          </a:p>
          <a:p>
            <a:pPr marL="5577840" lvl="2">
              <a:buFont typeface="Arial" pitchFamily="34" charset="0"/>
              <a:buChar char="‒"/>
            </a:pPr>
            <a:endParaRPr lang="en-US" i="1" dirty="0" smtClean="0">
              <a:latin typeface="Times New Roman" panose="02020603050405020304" pitchFamily="18" charset="0"/>
              <a:cs typeface="Times New Roman" panose="02020603050405020304" pitchFamily="18" charset="0"/>
            </a:endParaRPr>
          </a:p>
          <a:p>
            <a:pPr marL="5577840" lvl="2">
              <a:buFont typeface="Arial" pitchFamily="34" charset="0"/>
              <a:buChar char="‒"/>
            </a:pPr>
            <a:endParaRPr lang="en-US" i="1" dirty="0" smtClean="0">
              <a:latin typeface="Times New Roman" panose="02020603050405020304" pitchFamily="18" charset="0"/>
              <a:cs typeface="Times New Roman" panose="02020603050405020304" pitchFamily="18" charset="0"/>
            </a:endParaRPr>
          </a:p>
          <a:p>
            <a:pPr marL="5943600" lvl="2">
              <a:buFont typeface="Arial" pitchFamily="34" charset="0"/>
              <a:buChar char="‒"/>
            </a:pP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 inflow</a:t>
            </a:r>
          </a:p>
          <a:p>
            <a:pPr marL="5943600" lvl="2">
              <a:buFont typeface="Arial" pitchFamily="34" charset="0"/>
              <a:buChar char="‒"/>
            </a:pPr>
            <a:r>
              <a:rPr lang="en-US" i="1" dirty="0">
                <a:latin typeface="Times New Roman" panose="02020603050405020304" pitchFamily="18" charset="0"/>
                <a:cs typeface="Times New Roman" panose="02020603050405020304" pitchFamily="18" charset="0"/>
              </a:rPr>
              <a:t> J</a:t>
            </a:r>
            <a:r>
              <a:rPr lang="en-US" dirty="0">
                <a:latin typeface="Times New Roman" panose="02020603050405020304" pitchFamily="18" charset="0"/>
                <a:cs typeface="Times New Roman" panose="02020603050405020304" pitchFamily="18" charset="0"/>
              </a:rPr>
              <a:t> – jam state</a:t>
            </a:r>
            <a:r>
              <a:rPr lang="en-US" i="1" dirty="0">
                <a:latin typeface="Times New Roman" panose="02020603050405020304" pitchFamily="18" charset="0"/>
                <a:cs typeface="Times New Roman" panose="02020603050405020304" pitchFamily="18" charset="0"/>
              </a:rPr>
              <a:t>  </a:t>
            </a:r>
            <a:endParaRPr lang="en-US" i="1" dirty="0" smtClean="0">
              <a:latin typeface="Times New Roman" panose="02020603050405020304" pitchFamily="18" charset="0"/>
              <a:cs typeface="Times New Roman" panose="02020603050405020304" pitchFamily="18" charset="0"/>
            </a:endParaRPr>
          </a:p>
          <a:p>
            <a:pPr marL="5943600" lvl="2">
              <a:buFont typeface="Arial" pitchFamily="34" charset="0"/>
              <a:buChar char="‒"/>
            </a:pPr>
            <a:r>
              <a:rPr lang="en-US" i="1" dirty="0" smtClean="0">
                <a:latin typeface="Times New Roman" panose="02020603050405020304" pitchFamily="18" charset="0"/>
                <a:cs typeface="Times New Roman" panose="02020603050405020304" pitchFamily="18" charset="0"/>
              </a:rPr>
              <a:t> Q</a:t>
            </a:r>
            <a:r>
              <a:rPr lang="en-US" dirty="0" smtClean="0">
                <a:latin typeface="Times New Roman" panose="02020603050405020304" pitchFamily="18" charset="0"/>
                <a:cs typeface="Times New Roman" panose="02020603050405020304" pitchFamily="18" charset="0"/>
              </a:rPr>
              <a:t> – capacity flow</a:t>
            </a:r>
          </a:p>
        </p:txBody>
      </p:sp>
      <p:sp>
        <p:nvSpPr>
          <p:cNvPr id="5" name="Freeform 4"/>
          <p:cNvSpPr/>
          <p:nvPr/>
        </p:nvSpPr>
        <p:spPr>
          <a:xfrm>
            <a:off x="2308860" y="3027547"/>
            <a:ext cx="5951220" cy="1918716"/>
          </a:xfrm>
          <a:custGeom>
            <a:avLst/>
            <a:gdLst>
              <a:gd name="connsiteX0" fmla="*/ 0 w 5996940"/>
              <a:gd name="connsiteY0" fmla="*/ 7620 h 1912620"/>
              <a:gd name="connsiteX1" fmla="*/ 0 w 5996940"/>
              <a:gd name="connsiteY1" fmla="*/ 1905000 h 1912620"/>
              <a:gd name="connsiteX2" fmla="*/ 5996940 w 5996940"/>
              <a:gd name="connsiteY2" fmla="*/ 1912620 h 1912620"/>
              <a:gd name="connsiteX3" fmla="*/ 5951220 w 5996940"/>
              <a:gd name="connsiteY3" fmla="*/ 266700 h 1912620"/>
              <a:gd name="connsiteX4" fmla="*/ 5295900 w 5996940"/>
              <a:gd name="connsiteY4" fmla="*/ 0 h 1912620"/>
              <a:gd name="connsiteX5" fmla="*/ 4671060 w 5996940"/>
              <a:gd name="connsiteY5" fmla="*/ 0 h 1912620"/>
              <a:gd name="connsiteX6" fmla="*/ 4663440 w 5996940"/>
              <a:gd name="connsiteY6" fmla="*/ 1859280 h 1912620"/>
              <a:gd name="connsiteX7" fmla="*/ 0 w 5996940"/>
              <a:gd name="connsiteY7" fmla="*/ 7620 h 1912620"/>
              <a:gd name="connsiteX0" fmla="*/ 0 w 5951220"/>
              <a:gd name="connsiteY0" fmla="*/ 7620 h 1912620"/>
              <a:gd name="connsiteX1" fmla="*/ 0 w 5951220"/>
              <a:gd name="connsiteY1" fmla="*/ 1905000 h 1912620"/>
              <a:gd name="connsiteX2" fmla="*/ 5943600 w 5951220"/>
              <a:gd name="connsiteY2" fmla="*/ 1912620 h 1912620"/>
              <a:gd name="connsiteX3" fmla="*/ 5951220 w 5951220"/>
              <a:gd name="connsiteY3" fmla="*/ 266700 h 1912620"/>
              <a:gd name="connsiteX4" fmla="*/ 5295900 w 5951220"/>
              <a:gd name="connsiteY4" fmla="*/ 0 h 1912620"/>
              <a:gd name="connsiteX5" fmla="*/ 4671060 w 5951220"/>
              <a:gd name="connsiteY5" fmla="*/ 0 h 1912620"/>
              <a:gd name="connsiteX6" fmla="*/ 4663440 w 5951220"/>
              <a:gd name="connsiteY6" fmla="*/ 1859280 h 1912620"/>
              <a:gd name="connsiteX7" fmla="*/ 0 w 5951220"/>
              <a:gd name="connsiteY7" fmla="*/ 7620 h 1912620"/>
              <a:gd name="connsiteX0" fmla="*/ 0 w 5951220"/>
              <a:gd name="connsiteY0" fmla="*/ 13716 h 1918716"/>
              <a:gd name="connsiteX1" fmla="*/ 0 w 5951220"/>
              <a:gd name="connsiteY1" fmla="*/ 1911096 h 1918716"/>
              <a:gd name="connsiteX2" fmla="*/ 5943600 w 5951220"/>
              <a:gd name="connsiteY2" fmla="*/ 1918716 h 1918716"/>
              <a:gd name="connsiteX3" fmla="*/ 5951220 w 5951220"/>
              <a:gd name="connsiteY3" fmla="*/ 272796 h 1918716"/>
              <a:gd name="connsiteX4" fmla="*/ 5295900 w 5951220"/>
              <a:gd name="connsiteY4" fmla="*/ 6096 h 1918716"/>
              <a:gd name="connsiteX5" fmla="*/ 4878324 w 5951220"/>
              <a:gd name="connsiteY5" fmla="*/ 0 h 1918716"/>
              <a:gd name="connsiteX6" fmla="*/ 4663440 w 5951220"/>
              <a:gd name="connsiteY6" fmla="*/ 1865376 h 1918716"/>
              <a:gd name="connsiteX7" fmla="*/ 0 w 5951220"/>
              <a:gd name="connsiteY7" fmla="*/ 13716 h 1918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1220" h="1918716">
                <a:moveTo>
                  <a:pt x="0" y="13716"/>
                </a:moveTo>
                <a:lnTo>
                  <a:pt x="0" y="1911096"/>
                </a:lnTo>
                <a:lnTo>
                  <a:pt x="5943600" y="1918716"/>
                </a:lnTo>
                <a:lnTo>
                  <a:pt x="5951220" y="272796"/>
                </a:lnTo>
                <a:lnTo>
                  <a:pt x="5295900" y="6096"/>
                </a:lnTo>
                <a:lnTo>
                  <a:pt x="4878324" y="0"/>
                </a:lnTo>
                <a:lnTo>
                  <a:pt x="4663440" y="1865376"/>
                </a:lnTo>
                <a:lnTo>
                  <a:pt x="0" y="13716"/>
                </a:lnTo>
                <a:close/>
              </a:path>
            </a:pathLst>
          </a:cu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 name="Freeform 5"/>
          <p:cNvSpPr/>
          <p:nvPr/>
        </p:nvSpPr>
        <p:spPr>
          <a:xfrm>
            <a:off x="2339340" y="3026023"/>
            <a:ext cx="4602480" cy="1836420"/>
          </a:xfrm>
          <a:custGeom>
            <a:avLst/>
            <a:gdLst>
              <a:gd name="connsiteX0" fmla="*/ 0 w 4602480"/>
              <a:gd name="connsiteY0" fmla="*/ 0 h 1836420"/>
              <a:gd name="connsiteX1" fmla="*/ 2758440 w 4602480"/>
              <a:gd name="connsiteY1" fmla="*/ 0 h 1836420"/>
              <a:gd name="connsiteX2" fmla="*/ 4602480 w 4602480"/>
              <a:gd name="connsiteY2" fmla="*/ 1836420 h 1836420"/>
              <a:gd name="connsiteX3" fmla="*/ 0 w 4602480"/>
              <a:gd name="connsiteY3" fmla="*/ 0 h 1836420"/>
            </a:gdLst>
            <a:ahLst/>
            <a:cxnLst>
              <a:cxn ang="0">
                <a:pos x="connsiteX0" y="connsiteY0"/>
              </a:cxn>
              <a:cxn ang="0">
                <a:pos x="connsiteX1" y="connsiteY1"/>
              </a:cxn>
              <a:cxn ang="0">
                <a:pos x="connsiteX2" y="connsiteY2"/>
              </a:cxn>
              <a:cxn ang="0">
                <a:pos x="connsiteX3" y="connsiteY3"/>
              </a:cxn>
            </a:cxnLst>
            <a:rect l="l" t="t" r="r" b="b"/>
            <a:pathLst>
              <a:path w="4602480" h="1836420">
                <a:moveTo>
                  <a:pt x="0" y="0"/>
                </a:moveTo>
                <a:lnTo>
                  <a:pt x="2758440" y="0"/>
                </a:lnTo>
                <a:lnTo>
                  <a:pt x="4602480" y="1836420"/>
                </a:lnTo>
                <a:lnTo>
                  <a:pt x="0" y="0"/>
                </a:lnTo>
                <a:close/>
              </a:path>
            </a:pathLst>
          </a:cu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Freeform 6"/>
          <p:cNvSpPr/>
          <p:nvPr/>
        </p:nvSpPr>
        <p:spPr>
          <a:xfrm>
            <a:off x="5158740" y="3019927"/>
            <a:ext cx="1997964" cy="1819656"/>
          </a:xfrm>
          <a:custGeom>
            <a:avLst/>
            <a:gdLst>
              <a:gd name="connsiteX0" fmla="*/ 0 w 1798320"/>
              <a:gd name="connsiteY0" fmla="*/ 7620 h 1813560"/>
              <a:gd name="connsiteX1" fmla="*/ 1790700 w 1798320"/>
              <a:gd name="connsiteY1" fmla="*/ 0 h 1813560"/>
              <a:gd name="connsiteX2" fmla="*/ 1798320 w 1798320"/>
              <a:gd name="connsiteY2" fmla="*/ 1813560 h 1813560"/>
              <a:gd name="connsiteX3" fmla="*/ 0 w 1798320"/>
              <a:gd name="connsiteY3" fmla="*/ 7620 h 1813560"/>
              <a:gd name="connsiteX0" fmla="*/ 0 w 1997964"/>
              <a:gd name="connsiteY0" fmla="*/ 13716 h 1819656"/>
              <a:gd name="connsiteX1" fmla="*/ 1997964 w 1997964"/>
              <a:gd name="connsiteY1" fmla="*/ 0 h 1819656"/>
              <a:gd name="connsiteX2" fmla="*/ 1798320 w 1997964"/>
              <a:gd name="connsiteY2" fmla="*/ 1819656 h 1819656"/>
              <a:gd name="connsiteX3" fmla="*/ 0 w 1997964"/>
              <a:gd name="connsiteY3" fmla="*/ 13716 h 1819656"/>
            </a:gdLst>
            <a:ahLst/>
            <a:cxnLst>
              <a:cxn ang="0">
                <a:pos x="connsiteX0" y="connsiteY0"/>
              </a:cxn>
              <a:cxn ang="0">
                <a:pos x="connsiteX1" y="connsiteY1"/>
              </a:cxn>
              <a:cxn ang="0">
                <a:pos x="connsiteX2" y="connsiteY2"/>
              </a:cxn>
              <a:cxn ang="0">
                <a:pos x="connsiteX3" y="connsiteY3"/>
              </a:cxn>
            </a:cxnLst>
            <a:rect l="l" t="t" r="r" b="b"/>
            <a:pathLst>
              <a:path w="1997964" h="1819656">
                <a:moveTo>
                  <a:pt x="0" y="13716"/>
                </a:moveTo>
                <a:lnTo>
                  <a:pt x="1997964" y="0"/>
                </a:lnTo>
                <a:lnTo>
                  <a:pt x="1798320" y="1819656"/>
                </a:lnTo>
                <a:lnTo>
                  <a:pt x="0" y="13716"/>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49" name="直接箭头连接符 72"/>
          <p:cNvCxnSpPr/>
          <p:nvPr/>
        </p:nvCxnSpPr>
        <p:spPr>
          <a:xfrm>
            <a:off x="2302741" y="3018995"/>
            <a:ext cx="6000825" cy="0"/>
          </a:xfrm>
          <a:prstGeom prst="straightConnector1">
            <a:avLst/>
          </a:prstGeom>
          <a:ln>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50" name="直接箭头连接符 73"/>
          <p:cNvCxnSpPr/>
          <p:nvPr/>
        </p:nvCxnSpPr>
        <p:spPr>
          <a:xfrm flipV="1">
            <a:off x="2302741" y="2224767"/>
            <a:ext cx="3678" cy="2706257"/>
          </a:xfrm>
          <a:prstGeom prst="straightConnector1">
            <a:avLst/>
          </a:prstGeom>
          <a:ln>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grpSp>
        <p:nvGrpSpPr>
          <p:cNvPr id="51" name="Group 152"/>
          <p:cNvGrpSpPr/>
          <p:nvPr/>
        </p:nvGrpSpPr>
        <p:grpSpPr>
          <a:xfrm>
            <a:off x="2258617" y="3004287"/>
            <a:ext cx="4910281" cy="1878495"/>
            <a:chOff x="1530350" y="4337050"/>
            <a:chExt cx="2119968" cy="811022"/>
          </a:xfrm>
        </p:grpSpPr>
        <p:cxnSp>
          <p:nvCxnSpPr>
            <p:cNvPr id="69" name="直接连接符 74"/>
            <p:cNvCxnSpPr/>
            <p:nvPr/>
          </p:nvCxnSpPr>
          <p:spPr>
            <a:xfrm rot="16200000" flipH="1">
              <a:off x="2766060" y="4343400"/>
              <a:ext cx="800100" cy="800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87"/>
            <p:cNvCxnSpPr/>
            <p:nvPr/>
          </p:nvCxnSpPr>
          <p:spPr>
            <a:xfrm>
              <a:off x="1530350" y="4337050"/>
              <a:ext cx="2031048" cy="806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155"/>
            <p:cNvCxnSpPr/>
            <p:nvPr/>
          </p:nvCxnSpPr>
          <p:spPr>
            <a:xfrm flipV="1">
              <a:off x="3562350" y="4343802"/>
              <a:ext cx="87968" cy="804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2" name="直接连接符 87"/>
          <p:cNvCxnSpPr/>
          <p:nvPr/>
        </p:nvCxnSpPr>
        <p:spPr>
          <a:xfrm>
            <a:off x="7545814" y="2997815"/>
            <a:ext cx="698920" cy="2859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201"/>
          <p:cNvGrpSpPr/>
          <p:nvPr/>
        </p:nvGrpSpPr>
        <p:grpSpPr>
          <a:xfrm rot="16200000">
            <a:off x="3632041" y="1362590"/>
            <a:ext cx="176495" cy="2842155"/>
            <a:chOff x="2170176" y="3657600"/>
            <a:chExt cx="76200" cy="457200"/>
          </a:xfrm>
        </p:grpSpPr>
        <p:cxnSp>
          <p:nvCxnSpPr>
            <p:cNvPr id="66" name="Straight Connector 202"/>
            <p:cNvCxnSpPr/>
            <p:nvPr/>
          </p:nvCxnSpPr>
          <p:spPr>
            <a:xfrm>
              <a:off x="2170176" y="3657600"/>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205"/>
            <p:cNvCxnSpPr/>
            <p:nvPr/>
          </p:nvCxnSpPr>
          <p:spPr>
            <a:xfrm>
              <a:off x="2170176" y="4114800"/>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209"/>
            <p:cNvCxnSpPr/>
            <p:nvPr/>
          </p:nvCxnSpPr>
          <p:spPr>
            <a:xfrm rot="5400000" flipH="1" flipV="1">
              <a:off x="1981200" y="3886200"/>
              <a:ext cx="457200" cy="0"/>
            </a:xfrm>
            <a:prstGeom prst="line">
              <a:avLst/>
            </a:prstGeom>
            <a:ln w="76200">
              <a:solidFill>
                <a:srgbClr val="FF0000"/>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grpSp>
      <p:grpSp>
        <p:nvGrpSpPr>
          <p:cNvPr id="54" name="Group 210"/>
          <p:cNvGrpSpPr/>
          <p:nvPr/>
        </p:nvGrpSpPr>
        <p:grpSpPr>
          <a:xfrm rot="16200000">
            <a:off x="6264756" y="1568501"/>
            <a:ext cx="191203" cy="2445042"/>
            <a:chOff x="2170176" y="3657600"/>
            <a:chExt cx="76200" cy="457200"/>
          </a:xfrm>
        </p:grpSpPr>
        <p:cxnSp>
          <p:nvCxnSpPr>
            <p:cNvPr id="63" name="Straight Connector 211"/>
            <p:cNvCxnSpPr/>
            <p:nvPr/>
          </p:nvCxnSpPr>
          <p:spPr>
            <a:xfrm>
              <a:off x="2170176" y="3657600"/>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212"/>
            <p:cNvCxnSpPr/>
            <p:nvPr/>
          </p:nvCxnSpPr>
          <p:spPr>
            <a:xfrm>
              <a:off x="2170176" y="4114800"/>
              <a:ext cx="76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213"/>
            <p:cNvCxnSpPr/>
            <p:nvPr/>
          </p:nvCxnSpPr>
          <p:spPr>
            <a:xfrm rot="5400000" flipH="1" flipV="1">
              <a:off x="1981200" y="3886200"/>
              <a:ext cx="457200" cy="0"/>
            </a:xfrm>
            <a:prstGeom prst="line">
              <a:avLst/>
            </a:prstGeom>
            <a:ln w="76200">
              <a:solidFill>
                <a:srgbClr val="00B050"/>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grpSp>
      <p:sp>
        <p:nvSpPr>
          <p:cNvPr id="55" name="TextBox 54"/>
          <p:cNvSpPr txBox="1"/>
          <p:nvPr/>
        </p:nvSpPr>
        <p:spPr>
          <a:xfrm>
            <a:off x="2362200" y="1959223"/>
            <a:ext cx="867545"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space</a:t>
            </a:r>
            <a:endParaRPr lang="en-US" sz="2400" dirty="0">
              <a:latin typeface="Times New Roman" panose="02020603050405020304" pitchFamily="18" charset="0"/>
              <a:cs typeface="Times New Roman" panose="02020603050405020304" pitchFamily="18" charset="0"/>
            </a:endParaRPr>
          </a:p>
        </p:txBody>
      </p:sp>
      <p:sp>
        <p:nvSpPr>
          <p:cNvPr id="56" name="TextBox 55"/>
          <p:cNvSpPr txBox="1"/>
          <p:nvPr/>
        </p:nvSpPr>
        <p:spPr>
          <a:xfrm>
            <a:off x="7865627" y="2625913"/>
            <a:ext cx="729687"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time</a:t>
            </a:r>
          </a:p>
        </p:txBody>
      </p:sp>
      <p:sp>
        <p:nvSpPr>
          <p:cNvPr id="57" name="TextBox 56"/>
          <p:cNvSpPr txBox="1"/>
          <p:nvPr/>
        </p:nvSpPr>
        <p:spPr>
          <a:xfrm>
            <a:off x="2846936" y="2340225"/>
            <a:ext cx="1439818" cy="461665"/>
          </a:xfrm>
          <a:prstGeom prst="rect">
            <a:avLst/>
          </a:prstGeom>
          <a:noFill/>
        </p:spPr>
        <p:txBody>
          <a:bodyPr wrap="none" rtlCol="0">
            <a:spAutoFit/>
          </a:bodyPr>
          <a:lstStyle/>
          <a:p>
            <a:r>
              <a:rPr lang="en-US" sz="2400" dirty="0" smtClean="0">
                <a:solidFill>
                  <a:srgbClr val="FF0000"/>
                </a:solidFill>
                <a:latin typeface="Times New Roman" panose="02020603050405020304" pitchFamily="18" charset="0"/>
                <a:cs typeface="Times New Roman" panose="02020603050405020304" pitchFamily="18" charset="0"/>
              </a:rPr>
              <a:t>red period</a:t>
            </a:r>
          </a:p>
        </p:txBody>
      </p:sp>
      <p:sp>
        <p:nvSpPr>
          <p:cNvPr id="58" name="TextBox 57"/>
          <p:cNvSpPr txBox="1"/>
          <p:nvPr/>
        </p:nvSpPr>
        <p:spPr>
          <a:xfrm>
            <a:off x="5995837" y="2345634"/>
            <a:ext cx="1729961" cy="461665"/>
          </a:xfrm>
          <a:prstGeom prst="rect">
            <a:avLst/>
          </a:prstGeom>
          <a:noFill/>
        </p:spPr>
        <p:txBody>
          <a:bodyPr wrap="none" rtlCol="0">
            <a:spAutoFit/>
          </a:bodyPr>
          <a:lstStyle/>
          <a:p>
            <a:r>
              <a:rPr lang="en-US" sz="2400" dirty="0" smtClean="0">
                <a:solidFill>
                  <a:srgbClr val="00B050"/>
                </a:solidFill>
                <a:latin typeface="Times New Roman" panose="02020603050405020304" pitchFamily="18" charset="0"/>
                <a:cs typeface="Times New Roman" panose="02020603050405020304" pitchFamily="18" charset="0"/>
              </a:rPr>
              <a:t>green period</a:t>
            </a:r>
          </a:p>
        </p:txBody>
      </p:sp>
      <p:sp>
        <p:nvSpPr>
          <p:cNvPr id="59" name="Oval 218"/>
          <p:cNvSpPr/>
          <p:nvPr/>
        </p:nvSpPr>
        <p:spPr>
          <a:xfrm>
            <a:off x="5427006" y="3823459"/>
            <a:ext cx="423588" cy="423588"/>
          </a:xfrm>
          <a:prstGeom prst="ellipse">
            <a:avLst/>
          </a:prstGeom>
          <a:noFill/>
          <a:ln w="1905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rgbClr val="3333FF"/>
                </a:solidFill>
                <a:latin typeface="Times New Roman" panose="02020603050405020304" pitchFamily="18" charset="0"/>
                <a:cs typeface="Times New Roman" panose="02020603050405020304" pitchFamily="18" charset="0"/>
              </a:rPr>
              <a:t>J</a:t>
            </a:r>
            <a:endParaRPr lang="en-US" sz="2000" b="1" i="1" dirty="0">
              <a:solidFill>
                <a:srgbClr val="3333FF"/>
              </a:solidFill>
              <a:latin typeface="Times New Roman" panose="02020603050405020304" pitchFamily="18" charset="0"/>
              <a:cs typeface="Times New Roman" panose="02020603050405020304" pitchFamily="18" charset="0"/>
            </a:endParaRPr>
          </a:p>
        </p:txBody>
      </p:sp>
      <p:sp>
        <p:nvSpPr>
          <p:cNvPr id="60" name="Oval 219"/>
          <p:cNvSpPr/>
          <p:nvPr/>
        </p:nvSpPr>
        <p:spPr>
          <a:xfrm>
            <a:off x="6306437" y="3366101"/>
            <a:ext cx="423588" cy="423588"/>
          </a:xfrm>
          <a:prstGeom prst="ellipse">
            <a:avLst/>
          </a:prstGeom>
          <a:noFill/>
          <a:ln w="1905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rgbClr val="3333FF"/>
                </a:solidFill>
                <a:latin typeface="Times New Roman" panose="02020603050405020304" pitchFamily="18" charset="0"/>
                <a:cs typeface="Times New Roman" panose="02020603050405020304" pitchFamily="18" charset="0"/>
              </a:rPr>
              <a:t>Q</a:t>
            </a:r>
            <a:endParaRPr lang="en-US" sz="2000" b="1" i="1" dirty="0">
              <a:solidFill>
                <a:srgbClr val="3333FF"/>
              </a:solidFill>
              <a:latin typeface="Times New Roman" panose="02020603050405020304" pitchFamily="18" charset="0"/>
              <a:cs typeface="Times New Roman" panose="02020603050405020304" pitchFamily="18" charset="0"/>
            </a:endParaRPr>
          </a:p>
        </p:txBody>
      </p:sp>
      <p:sp>
        <p:nvSpPr>
          <p:cNvPr id="61" name="Oval 220"/>
          <p:cNvSpPr/>
          <p:nvPr/>
        </p:nvSpPr>
        <p:spPr>
          <a:xfrm>
            <a:off x="4311629" y="4332416"/>
            <a:ext cx="423588" cy="423588"/>
          </a:xfrm>
          <a:prstGeom prst="ellipse">
            <a:avLst/>
          </a:prstGeom>
          <a:noFill/>
          <a:ln w="1905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rgbClr val="3333FF"/>
                </a:solidFill>
                <a:latin typeface="Times New Roman" panose="02020603050405020304" pitchFamily="18" charset="0"/>
                <a:cs typeface="Times New Roman" panose="02020603050405020304" pitchFamily="18" charset="0"/>
              </a:rPr>
              <a:t>I</a:t>
            </a:r>
            <a:endParaRPr lang="en-US" sz="2000" b="1" i="1" dirty="0">
              <a:solidFill>
                <a:srgbClr val="3333FF"/>
              </a:solidFill>
              <a:latin typeface="Times New Roman" panose="02020603050405020304" pitchFamily="18" charset="0"/>
              <a:cs typeface="Times New Roman" panose="02020603050405020304" pitchFamily="18" charset="0"/>
            </a:endParaRPr>
          </a:p>
        </p:txBody>
      </p:sp>
      <p:cxnSp>
        <p:nvCxnSpPr>
          <p:cNvPr id="62" name="Straight Connector 247"/>
          <p:cNvCxnSpPr/>
          <p:nvPr/>
        </p:nvCxnSpPr>
        <p:spPr>
          <a:xfrm>
            <a:off x="2133600" y="3018995"/>
            <a:ext cx="17649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304800" y="2699139"/>
            <a:ext cx="1547988" cy="2695444"/>
            <a:chOff x="457200" y="3019556"/>
            <a:chExt cx="1547988" cy="2695444"/>
          </a:xfrm>
        </p:grpSpPr>
        <p:sp>
          <p:nvSpPr>
            <p:cNvPr id="75" name="圆角矩形 45"/>
            <p:cNvSpPr/>
            <p:nvPr/>
          </p:nvSpPr>
          <p:spPr>
            <a:xfrm rot="16200000">
              <a:off x="1365730" y="2883694"/>
              <a:ext cx="127870" cy="399593"/>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6" name="流程图: 联系 46"/>
            <p:cNvSpPr/>
            <p:nvPr/>
          </p:nvSpPr>
          <p:spPr>
            <a:xfrm rot="16200000">
              <a:off x="1257477" y="3033802"/>
              <a:ext cx="100072" cy="100072"/>
            </a:xfrm>
            <a:prstGeom prst="flowChartConnector">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7" name="流程图: 联系 47"/>
            <p:cNvSpPr/>
            <p:nvPr/>
          </p:nvSpPr>
          <p:spPr>
            <a:xfrm rot="16200000">
              <a:off x="1377355" y="3033802"/>
              <a:ext cx="100072" cy="100072"/>
            </a:xfrm>
            <a:prstGeom prst="flowChartConnector">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8" name="流程图: 联系 48"/>
            <p:cNvSpPr/>
            <p:nvPr/>
          </p:nvSpPr>
          <p:spPr>
            <a:xfrm rot="16200000">
              <a:off x="1495495" y="3033802"/>
              <a:ext cx="100072" cy="100072"/>
            </a:xfrm>
            <a:prstGeom prst="flowChartConnector">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28" name="Group 296"/>
            <p:cNvGrpSpPr>
              <a:grpSpLocks noChangeAspect="1"/>
            </p:cNvGrpSpPr>
            <p:nvPr/>
          </p:nvGrpSpPr>
          <p:grpSpPr>
            <a:xfrm>
              <a:off x="457200" y="3323678"/>
              <a:ext cx="1547988" cy="2391322"/>
              <a:chOff x="1581151" y="28343538"/>
              <a:chExt cx="1433322" cy="2214187"/>
            </a:xfrm>
          </p:grpSpPr>
          <p:cxnSp>
            <p:nvCxnSpPr>
              <p:cNvPr id="80" name="直接连接符 21"/>
              <p:cNvCxnSpPr/>
              <p:nvPr/>
            </p:nvCxnSpPr>
            <p:spPr>
              <a:xfrm rot="16200000">
                <a:off x="994792" y="29299086"/>
                <a:ext cx="1824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23"/>
              <p:cNvCxnSpPr/>
              <p:nvPr/>
            </p:nvCxnSpPr>
            <p:spPr>
              <a:xfrm flipH="1" flipV="1">
                <a:off x="1581151" y="28343538"/>
                <a:ext cx="2606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弧形 24"/>
              <p:cNvSpPr/>
              <p:nvPr/>
            </p:nvSpPr>
            <p:spPr>
              <a:xfrm>
                <a:off x="1776604" y="28343538"/>
                <a:ext cx="130302" cy="86868"/>
              </a:xfrm>
              <a:prstGeom prst="arc">
                <a:avLst>
                  <a:gd name="adj1" fmla="val 16053801"/>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29" name="组合 28"/>
              <p:cNvGrpSpPr/>
              <p:nvPr/>
            </p:nvGrpSpPr>
            <p:grpSpPr>
              <a:xfrm rot="16200000" flipV="1">
                <a:off x="1917765" y="29114492"/>
                <a:ext cx="1867662" cy="325755"/>
                <a:chOff x="4114800" y="1600200"/>
                <a:chExt cx="3276600" cy="381000"/>
              </a:xfrm>
            </p:grpSpPr>
            <p:cxnSp>
              <p:nvCxnSpPr>
                <p:cNvPr id="88" name="直接连接符 25"/>
                <p:cNvCxnSpPr/>
                <p:nvPr/>
              </p:nvCxnSpPr>
              <p:spPr>
                <a:xfrm>
                  <a:off x="4114800" y="1981200"/>
                  <a:ext cx="320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26"/>
                <p:cNvCxnSpPr/>
                <p:nvPr/>
              </p:nvCxnSpPr>
              <p:spPr>
                <a:xfrm rot="5400000" flipH="1" flipV="1">
                  <a:off x="7239000" y="17526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弧形 27"/>
                <p:cNvSpPr/>
                <p:nvPr/>
              </p:nvSpPr>
              <p:spPr>
                <a:xfrm rot="5400000">
                  <a:off x="7239000" y="1828800"/>
                  <a:ext cx="152400" cy="152400"/>
                </a:xfrm>
                <a:prstGeom prst="arc">
                  <a:avLst>
                    <a:gd name="adj1" fmla="val 16053801"/>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cxnSp>
            <p:nvCxnSpPr>
              <p:cNvPr id="84" name="直接连接符 29"/>
              <p:cNvCxnSpPr/>
              <p:nvPr/>
            </p:nvCxnSpPr>
            <p:spPr>
              <a:xfrm rot="16200000">
                <a:off x="1203275" y="29303429"/>
                <a:ext cx="179816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30"/>
              <p:cNvCxnSpPr/>
              <p:nvPr/>
            </p:nvCxnSpPr>
            <p:spPr>
              <a:xfrm rot="16200000">
                <a:off x="1594181" y="29303429"/>
                <a:ext cx="179816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31"/>
              <p:cNvCxnSpPr/>
              <p:nvPr/>
            </p:nvCxnSpPr>
            <p:spPr>
              <a:xfrm rot="16200000">
                <a:off x="1390910" y="29303429"/>
                <a:ext cx="1798168" cy="0"/>
              </a:xfrm>
              <a:prstGeom prst="line">
                <a:avLst/>
              </a:prstGeom>
              <a:ln w="444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87" name="直接箭头连接符 63"/>
              <p:cNvCxnSpPr/>
              <p:nvPr/>
            </p:nvCxnSpPr>
            <p:spPr>
              <a:xfrm rot="16200000">
                <a:off x="2365929" y="30426744"/>
                <a:ext cx="260604" cy="135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91" name="矩形 90"/>
            <p:cNvSpPr/>
            <p:nvPr/>
          </p:nvSpPr>
          <p:spPr>
            <a:xfrm>
              <a:off x="1219200" y="3352800"/>
              <a:ext cx="457200" cy="1981200"/>
            </a:xfrm>
            <a:prstGeom prst="rect">
              <a:avLst/>
            </a:prstGeom>
            <a:solidFill>
              <a:schemeClr val="accent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92" name="TextBox 91"/>
          <p:cNvSpPr txBox="1">
            <a:spLocks noChangeAspect="1"/>
          </p:cNvSpPr>
          <p:nvPr/>
        </p:nvSpPr>
        <p:spPr>
          <a:xfrm>
            <a:off x="381000" y="5442339"/>
            <a:ext cx="2209800" cy="830997"/>
          </a:xfrm>
          <a:prstGeom prst="rect">
            <a:avLst/>
          </a:prstGeom>
          <a:noFill/>
        </p:spPr>
        <p:txBody>
          <a:bodyPr wrap="square" rtlCol="0">
            <a:spAutoFit/>
          </a:bodyPr>
          <a:lstStyle/>
          <a:p>
            <a:r>
              <a:rPr lang="en-US" sz="2400" b="1" dirty="0" smtClean="0">
                <a:solidFill>
                  <a:srgbClr val="C00000"/>
                </a:solidFill>
                <a:latin typeface="Times New Roman" panose="02020603050405020304" pitchFamily="18" charset="0"/>
                <a:cs typeface="Times New Roman" panose="02020603050405020304" pitchFamily="18" charset="0"/>
              </a:rPr>
              <a:t>An intersection </a:t>
            </a:r>
          </a:p>
          <a:p>
            <a:r>
              <a:rPr lang="en-US" sz="2400" b="1" dirty="0" smtClean="0">
                <a:solidFill>
                  <a:srgbClr val="C00000"/>
                </a:solidFill>
                <a:latin typeface="Times New Roman" panose="02020603050405020304" pitchFamily="18" charset="0"/>
                <a:cs typeface="Times New Roman" panose="02020603050405020304" pitchFamily="18" charset="0"/>
              </a:rPr>
              <a:t>approach</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47" name="TextBox 46"/>
          <p:cNvSpPr txBox="1">
            <a:spLocks noChangeAspect="1"/>
          </p:cNvSpPr>
          <p:nvPr/>
        </p:nvSpPr>
        <p:spPr>
          <a:xfrm>
            <a:off x="2977359" y="5253857"/>
            <a:ext cx="2720340" cy="830997"/>
          </a:xfrm>
          <a:prstGeom prst="rect">
            <a:avLst/>
          </a:prstGeom>
          <a:noFill/>
        </p:spPr>
        <p:txBody>
          <a:bodyPr wrap="square" rtlCol="0">
            <a:spAutoFit/>
          </a:bodyPr>
          <a:lstStyle/>
          <a:p>
            <a:r>
              <a:rPr lang="en-US" sz="2400" b="1" dirty="0" smtClean="0">
                <a:solidFill>
                  <a:srgbClr val="C00000"/>
                </a:solidFill>
                <a:latin typeface="Times New Roman" panose="02020603050405020304" pitchFamily="18" charset="0"/>
                <a:cs typeface="Times New Roman" panose="02020603050405020304" pitchFamily="18" charset="0"/>
              </a:rPr>
              <a:t>time-space diagram</a:t>
            </a:r>
            <a:endParaRPr lang="en-US" sz="2400" b="1" dirty="0">
              <a:solidFill>
                <a:srgbClr val="C0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latin typeface="Times New Roman" panose="02020603050405020304" pitchFamily="18" charset="0"/>
                <a:cs typeface="Times New Roman" panose="02020603050405020304" pitchFamily="18" charset="0"/>
              </a:rPr>
              <a:pPr/>
              <a:t>6</a:t>
            </a:fld>
            <a:endParaRPr lang="en-US" sz="1600" b="1">
              <a:solidFill>
                <a:schemeClr val="tx2"/>
              </a:solidFill>
              <a:latin typeface="Times New Roman" panose="02020603050405020304" pitchFamily="18" charset="0"/>
              <a:cs typeface="Times New Roman" panose="02020603050405020304" pitchFamily="18" charset="0"/>
            </a:endParaRPr>
          </a:p>
        </p:txBody>
      </p:sp>
      <p:grpSp>
        <p:nvGrpSpPr>
          <p:cNvPr id="25" name="Group 24"/>
          <p:cNvGrpSpPr/>
          <p:nvPr/>
        </p:nvGrpSpPr>
        <p:grpSpPr>
          <a:xfrm>
            <a:off x="3885734" y="2244034"/>
            <a:ext cx="2090839" cy="2966389"/>
            <a:chOff x="3901440" y="2418411"/>
            <a:chExt cx="2090839" cy="2966389"/>
          </a:xfrm>
        </p:grpSpPr>
        <p:cxnSp>
          <p:nvCxnSpPr>
            <p:cNvPr id="79" name="Straight Connector 155"/>
            <p:cNvCxnSpPr/>
            <p:nvPr/>
          </p:nvCxnSpPr>
          <p:spPr>
            <a:xfrm flipV="1">
              <a:off x="3901440" y="3902983"/>
              <a:ext cx="164134" cy="1481817"/>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95" name="Straight Connector 155"/>
            <p:cNvCxnSpPr/>
            <p:nvPr/>
          </p:nvCxnSpPr>
          <p:spPr>
            <a:xfrm flipV="1">
              <a:off x="4065100" y="3901440"/>
              <a:ext cx="1768010" cy="964"/>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96" name="Straight Connector 155"/>
            <p:cNvCxnSpPr/>
            <p:nvPr/>
          </p:nvCxnSpPr>
          <p:spPr>
            <a:xfrm flipV="1">
              <a:off x="5828145" y="2418411"/>
              <a:ext cx="164134" cy="1481817"/>
            </a:xfrm>
            <a:prstGeom prst="line">
              <a:avLst/>
            </a:prstGeom>
            <a:ln w="19050">
              <a:solidFill>
                <a:srgbClr val="3333FF"/>
              </a:solidFill>
              <a:tailEnd type="arrow" w="sm" len="lg"/>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560614" y="2238623"/>
            <a:ext cx="2275840" cy="2966720"/>
            <a:chOff x="3576320" y="2413000"/>
            <a:chExt cx="2275840" cy="2966720"/>
          </a:xfrm>
        </p:grpSpPr>
        <p:cxnSp>
          <p:nvCxnSpPr>
            <p:cNvPr id="74" name="Straight Connector 155"/>
            <p:cNvCxnSpPr/>
            <p:nvPr/>
          </p:nvCxnSpPr>
          <p:spPr>
            <a:xfrm flipV="1">
              <a:off x="3576320" y="3766428"/>
              <a:ext cx="172416" cy="1613292"/>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94" name="Straight Connector 155"/>
            <p:cNvCxnSpPr/>
            <p:nvPr/>
          </p:nvCxnSpPr>
          <p:spPr>
            <a:xfrm flipV="1">
              <a:off x="3748736" y="3764280"/>
              <a:ext cx="1951024" cy="2148"/>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97" name="Straight Connector 155"/>
            <p:cNvCxnSpPr/>
            <p:nvPr/>
          </p:nvCxnSpPr>
          <p:spPr>
            <a:xfrm flipV="1">
              <a:off x="5702800" y="2413000"/>
              <a:ext cx="149360" cy="1347532"/>
            </a:xfrm>
            <a:prstGeom prst="line">
              <a:avLst/>
            </a:prstGeom>
            <a:ln w="19050">
              <a:solidFill>
                <a:srgbClr val="3333FF"/>
              </a:solidFill>
              <a:tailEnd type="arrow" w="sm" len="lg"/>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3225334" y="2225923"/>
            <a:ext cx="2476500" cy="2974340"/>
            <a:chOff x="3241040" y="2400300"/>
            <a:chExt cx="2476500" cy="2974340"/>
          </a:xfrm>
        </p:grpSpPr>
        <p:cxnSp>
          <p:nvCxnSpPr>
            <p:cNvPr id="73" name="Straight Connector 155"/>
            <p:cNvCxnSpPr/>
            <p:nvPr/>
          </p:nvCxnSpPr>
          <p:spPr>
            <a:xfrm flipV="1">
              <a:off x="3241040" y="3638946"/>
              <a:ext cx="190857" cy="1735694"/>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93" name="Straight Connector 155"/>
            <p:cNvCxnSpPr/>
            <p:nvPr/>
          </p:nvCxnSpPr>
          <p:spPr>
            <a:xfrm flipV="1">
              <a:off x="3431897" y="3638550"/>
              <a:ext cx="2138323" cy="191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98" name="Straight Connector 155"/>
            <p:cNvCxnSpPr/>
            <p:nvPr/>
          </p:nvCxnSpPr>
          <p:spPr>
            <a:xfrm flipV="1">
              <a:off x="5577455" y="2400300"/>
              <a:ext cx="140085" cy="1255322"/>
            </a:xfrm>
            <a:prstGeom prst="line">
              <a:avLst/>
            </a:prstGeom>
            <a:ln w="19050">
              <a:solidFill>
                <a:srgbClr val="3333FF"/>
              </a:solidFill>
              <a:tailEnd type="arrow" w="sm" len="lg"/>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2895600" y="2215763"/>
            <a:ext cx="2666534" cy="2987059"/>
            <a:chOff x="2911306" y="2390140"/>
            <a:chExt cx="2666534" cy="2987059"/>
          </a:xfrm>
        </p:grpSpPr>
        <p:cxnSp>
          <p:nvCxnSpPr>
            <p:cNvPr id="72" name="Straight Connector 155"/>
            <p:cNvCxnSpPr/>
            <p:nvPr/>
          </p:nvCxnSpPr>
          <p:spPr>
            <a:xfrm flipV="1">
              <a:off x="2911306" y="3514343"/>
              <a:ext cx="203752" cy="1862856"/>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3" name="Straight Connector 155"/>
            <p:cNvCxnSpPr/>
            <p:nvPr/>
          </p:nvCxnSpPr>
          <p:spPr>
            <a:xfrm>
              <a:off x="3115058" y="3514343"/>
              <a:ext cx="2337052"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99" name="Straight Connector 155"/>
            <p:cNvCxnSpPr/>
            <p:nvPr/>
          </p:nvCxnSpPr>
          <p:spPr>
            <a:xfrm flipV="1">
              <a:off x="5452110" y="2390140"/>
              <a:ext cx="125730" cy="1124204"/>
            </a:xfrm>
            <a:prstGeom prst="line">
              <a:avLst/>
            </a:prstGeom>
            <a:ln w="19050">
              <a:solidFill>
                <a:srgbClr val="3333FF"/>
              </a:solidFill>
              <a:tailEnd type="arrow" w="sm" len="lg"/>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5137836" y="1828800"/>
            <a:ext cx="2000869" cy="461665"/>
          </a:xfrm>
          <a:prstGeom prst="rect">
            <a:avLst/>
          </a:prstGeom>
          <a:noFill/>
        </p:spPr>
        <p:txBody>
          <a:bodyPr wrap="none" rtlCol="0">
            <a:spAutoFit/>
          </a:bodyPr>
          <a:lstStyle/>
          <a:p>
            <a:r>
              <a:rPr lang="en-US" sz="2400" dirty="0" smtClean="0">
                <a:solidFill>
                  <a:srgbClr val="3333FF"/>
                </a:solidFill>
                <a:latin typeface="Times New Roman" panose="02020603050405020304" pitchFamily="18" charset="0"/>
                <a:cs typeface="Times New Roman" panose="02020603050405020304" pitchFamily="18" charset="0"/>
              </a:rPr>
              <a:t>car trajectories</a:t>
            </a:r>
            <a:endParaRPr lang="en-US" sz="2400" dirty="0">
              <a:solidFill>
                <a:srgbClr val="3333FF"/>
              </a:solidFill>
              <a:latin typeface="Times New Roman" panose="02020603050405020304" pitchFamily="18" charset="0"/>
              <a:cs typeface="Times New Roman" panose="02020603050405020304" pitchFamily="18" charset="0"/>
            </a:endParaRPr>
          </a:p>
        </p:txBody>
      </p:sp>
      <p:sp>
        <p:nvSpPr>
          <p:cNvPr id="100" name="标题 1"/>
          <p:cNvSpPr>
            <a:spLocks noGrp="1"/>
          </p:cNvSpPr>
          <p:nvPr>
            <p:ph type="title"/>
          </p:nvPr>
        </p:nvSpPr>
        <p:spPr>
          <a:xfrm>
            <a:off x="152400" y="381000"/>
            <a:ext cx="9525000" cy="838200"/>
          </a:xfrm>
        </p:spPr>
        <p:txBody>
          <a:bodyPr>
            <a:noAutofit/>
          </a:bodyPr>
          <a:lstStyle/>
          <a:p>
            <a:r>
              <a:rPr lang="en-US" sz="3400" dirty="0">
                <a:latin typeface="Times New Roman" panose="02020603050405020304" pitchFamily="18" charset="0"/>
                <a:cs typeface="Times New Roman" panose="02020603050405020304" pitchFamily="18" charset="0"/>
              </a:rPr>
              <a:t>Methodology</a:t>
            </a:r>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437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1000"/>
                                        <p:tgtEl>
                                          <p:spTgt spid="22"/>
                                        </p:tgtEl>
                                      </p:cBhvr>
                                    </p:animEffect>
                                  </p:childTnLst>
                                </p:cTn>
                              </p:par>
                              <p:par>
                                <p:cTn id="8" presetID="2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1000"/>
                                        <p:tgtEl>
                                          <p:spTgt spid="23"/>
                                        </p:tgtEl>
                                      </p:cBhvr>
                                    </p:animEffect>
                                  </p:childTnLst>
                                </p:cTn>
                              </p:par>
                              <p:par>
                                <p:cTn id="11" presetID="22" presetClass="entr" presetSubtype="8"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1000"/>
                                        <p:tgtEl>
                                          <p:spTgt spid="24"/>
                                        </p:tgtEl>
                                      </p:cBhvr>
                                    </p:animEffect>
                                  </p:childTnLst>
                                </p:cTn>
                              </p:par>
                              <p:par>
                                <p:cTn id="14" presetID="22" presetClass="entr" presetSubtype="8"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1000"/>
                                        <p:tgtEl>
                                          <p:spTgt spid="2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1000"/>
                                        <p:tgtEl>
                                          <p:spTgt spid="5"/>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par>
                          <p:cTn id="37" fill="hold">
                            <p:stCondLst>
                              <p:cond delay="1000"/>
                            </p:stCondLst>
                            <p:childTnLst>
                              <p:par>
                                <p:cTn id="38" presetID="10" presetClass="entr" presetSubtype="0" fill="hold" nodeType="after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1000"/>
                                        <p:tgtEl>
                                          <p:spTgt spid="6"/>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childTnLst>
                          </p:cTn>
                        </p:par>
                        <p:par>
                          <p:cTn id="49" fill="hold">
                            <p:stCondLst>
                              <p:cond delay="1000"/>
                            </p:stCondLst>
                            <p:childTnLst>
                              <p:par>
                                <p:cTn id="50" presetID="10" presetClass="entr" presetSubtype="0" fill="hold" nodeType="after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1000"/>
                                        <p:tgtEl>
                                          <p:spTgt spid="7"/>
                                        </p:tgtEl>
                                      </p:cBhvr>
                                    </p:animEffec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childTnLst>
                          </p:cTn>
                        </p:par>
                        <p:par>
                          <p:cTn id="61" fill="hold">
                            <p:stCondLst>
                              <p:cond delay="1000"/>
                            </p:stCondLst>
                            <p:childTnLst>
                              <p:par>
                                <p:cTn id="62" presetID="10" presetClass="entr" presetSubtype="0" fill="hold" nodeType="after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fade">
                                      <p:cBhvr>
                                        <p:cTn id="64" dur="500"/>
                                        <p:tgtEl>
                                          <p:spTgt spid="3">
                                            <p:txEl>
                                              <p:pRg st="11" end="1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22"/>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4"/>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5"/>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59" grpId="0" animBg="1"/>
      <p:bldP spid="60" grpId="0" animBg="1"/>
      <p:bldP spid="61" grpId="0" animBg="1"/>
      <p:bldP spid="26" grpId="0"/>
      <p:bldP spid="2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0614"/>
            <a:ext cx="8686800" cy="5952186"/>
          </a:xfrm>
        </p:spPr>
        <p:txBody>
          <a:bodyPr>
            <a:normAutofit/>
          </a:bodyPr>
          <a:lstStyle/>
          <a:p>
            <a:pPr marL="342900" lvl="2" indent="-342900">
              <a:spcBef>
                <a:spcPts val="600"/>
              </a:spcBef>
              <a:spcAft>
                <a:spcPts val="600"/>
              </a:spcAft>
              <a:buFont typeface="Wingdings" pitchFamily="2" charset="2"/>
              <a:buChar char="q"/>
            </a:pPr>
            <a:r>
              <a:rPr lang="en-US" sz="2800" dirty="0">
                <a:latin typeface="Times New Roman" panose="02020603050405020304" pitchFamily="18" charset="0"/>
                <a:cs typeface="Times New Roman" panose="02020603050405020304" pitchFamily="18" charset="0"/>
              </a:rPr>
              <a:t>A near-side stop</a:t>
            </a:r>
          </a:p>
          <a:p>
            <a:pPr marL="228600" lvl="2" indent="-365760"/>
            <a:endParaRPr lang="en-US" sz="2800" dirty="0" smtClean="0">
              <a:latin typeface="Times New Roman" panose="02020603050405020304" pitchFamily="18" charset="0"/>
              <a:cs typeface="Times New Roman" panose="02020603050405020304" pitchFamily="18" charset="0"/>
            </a:endParaRPr>
          </a:p>
          <a:p>
            <a:pPr marL="228600" lvl="2" indent="-365760"/>
            <a:endParaRPr lang="en-US" sz="2800" dirty="0" smtClean="0">
              <a:latin typeface="Times New Roman" panose="02020603050405020304" pitchFamily="18" charset="0"/>
              <a:cs typeface="Times New Roman" panose="02020603050405020304" pitchFamily="18" charset="0"/>
            </a:endParaRPr>
          </a:p>
          <a:p>
            <a:pPr marL="228600" lvl="2" indent="-365760"/>
            <a:endParaRPr lang="en-US" sz="2800" dirty="0" smtClean="0">
              <a:latin typeface="Times New Roman" panose="02020603050405020304" pitchFamily="18" charset="0"/>
              <a:cs typeface="Times New Roman" panose="02020603050405020304" pitchFamily="18" charset="0"/>
            </a:endParaRPr>
          </a:p>
          <a:p>
            <a:pPr marL="228600" lvl="2" indent="-365760"/>
            <a:endParaRPr lang="en-US" sz="2800" dirty="0" smtClean="0">
              <a:latin typeface="Times New Roman" panose="02020603050405020304" pitchFamily="18" charset="0"/>
              <a:cs typeface="Times New Roman" panose="02020603050405020304" pitchFamily="18" charset="0"/>
            </a:endParaRPr>
          </a:p>
          <a:p>
            <a:pPr marL="914400" lvl="2" indent="-342900">
              <a:buFont typeface="Arial" pitchFamily="34" charset="0"/>
              <a:buChar char="‒"/>
            </a:pPr>
            <a:endParaRPr lang="en-US" sz="2200" i="1" dirty="0" smtClean="0">
              <a:latin typeface="Times New Roman" panose="02020603050405020304" pitchFamily="18" charset="0"/>
              <a:cs typeface="Times New Roman" panose="02020603050405020304" pitchFamily="18" charset="0"/>
            </a:endParaRPr>
          </a:p>
          <a:p>
            <a:pPr marL="914400" lvl="2" indent="-342900">
              <a:buFont typeface="Arial" pitchFamily="34" charset="0"/>
              <a:buChar char="‒"/>
            </a:pPr>
            <a:endParaRPr lang="en-US" sz="1800" i="1" dirty="0">
              <a:latin typeface="Times New Roman" panose="02020603050405020304" pitchFamily="18" charset="0"/>
              <a:cs typeface="Times New Roman" panose="02020603050405020304" pitchFamily="18" charset="0"/>
            </a:endParaRPr>
          </a:p>
          <a:p>
            <a:pPr marL="914400" lvl="2" indent="-342900">
              <a:buFont typeface="Arial" pitchFamily="34" charset="0"/>
              <a:buChar char="‒"/>
            </a:pPr>
            <a:endParaRPr lang="en-US" sz="1100" i="1" dirty="0" smtClean="0">
              <a:latin typeface="Times New Roman" panose="02020603050405020304" pitchFamily="18" charset="0"/>
              <a:cs typeface="Times New Roman" panose="02020603050405020304" pitchFamily="18" charset="0"/>
            </a:endParaRPr>
          </a:p>
          <a:p>
            <a:pPr marL="914400" lvl="2" indent="-342900">
              <a:buFont typeface="Arial" pitchFamily="34" charset="0"/>
              <a:buChar char="‒"/>
            </a:pPr>
            <a:r>
              <a:rPr lang="en-US" sz="2200" i="1" dirty="0" smtClean="0">
                <a:latin typeface="Times New Roman" panose="02020603050405020304" pitchFamily="18" charset="0"/>
                <a:cs typeface="Times New Roman" panose="02020603050405020304" pitchFamily="18" charset="0"/>
              </a:rPr>
              <a:t>I</a:t>
            </a:r>
            <a:r>
              <a:rPr lang="en-US" sz="2200" dirty="0" smtClean="0">
                <a:latin typeface="Times New Roman" panose="02020603050405020304" pitchFamily="18" charset="0"/>
                <a:cs typeface="Times New Roman" panose="02020603050405020304" pitchFamily="18" charset="0"/>
              </a:rPr>
              <a:t> – inflow</a:t>
            </a:r>
          </a:p>
          <a:p>
            <a:pPr marL="914400" lvl="2" indent="-342900">
              <a:buFont typeface="Arial" pitchFamily="34" charset="0"/>
              <a:buChar char="‒"/>
            </a:pPr>
            <a:r>
              <a:rPr lang="en-US" sz="2200" i="1" dirty="0" smtClean="0">
                <a:latin typeface="Times New Roman" panose="02020603050405020304" pitchFamily="18" charset="0"/>
                <a:cs typeface="Times New Roman" panose="02020603050405020304" pitchFamily="18" charset="0"/>
              </a:rPr>
              <a:t>J</a:t>
            </a:r>
            <a:r>
              <a:rPr lang="en-US" sz="2200" dirty="0" smtClean="0">
                <a:latin typeface="Times New Roman" panose="02020603050405020304" pitchFamily="18" charset="0"/>
                <a:cs typeface="Times New Roman" panose="02020603050405020304" pitchFamily="18" charset="0"/>
              </a:rPr>
              <a:t> – jam state  </a:t>
            </a:r>
          </a:p>
          <a:p>
            <a:pPr marL="914400" lvl="2" indent="-342900">
              <a:buFont typeface="Arial" pitchFamily="34" charset="0"/>
              <a:buChar char="‒"/>
            </a:pPr>
            <a:r>
              <a:rPr lang="en-US" sz="2200" i="1" dirty="0" smtClean="0">
                <a:latin typeface="Times New Roman" panose="02020603050405020304" pitchFamily="18" charset="0"/>
                <a:cs typeface="Times New Roman" panose="02020603050405020304" pitchFamily="18" charset="0"/>
              </a:rPr>
              <a:t>Q</a:t>
            </a:r>
            <a:r>
              <a:rPr lang="en-US" sz="2200" dirty="0" smtClean="0">
                <a:latin typeface="Times New Roman" panose="02020603050405020304" pitchFamily="18" charset="0"/>
                <a:cs typeface="Times New Roman" panose="02020603050405020304" pitchFamily="18" charset="0"/>
              </a:rPr>
              <a:t> – capacity flow</a:t>
            </a:r>
          </a:p>
          <a:p>
            <a:pPr marL="914400">
              <a:buFont typeface="Arial" pitchFamily="34" charset="0"/>
              <a:buChar char="‒"/>
            </a:pPr>
            <a:r>
              <a:rPr lang="en-US" sz="2200" i="1" dirty="0" smtClean="0">
                <a:latin typeface="Times New Roman" panose="02020603050405020304" pitchFamily="18" charset="0"/>
                <a:cs typeface="Times New Roman" panose="02020603050405020304" pitchFamily="18" charset="0"/>
              </a:rPr>
              <a:t>C</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constrained flow state upstream of the dwelling bus</a:t>
            </a:r>
          </a:p>
          <a:p>
            <a:pPr marL="914400">
              <a:buFont typeface="Arial" pitchFamily="34" charset="0"/>
              <a:buChar char="‒"/>
            </a:pPr>
            <a:r>
              <a:rPr lang="en-US" sz="2200" i="1" dirty="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 starved flow state downstream of the stop</a:t>
            </a:r>
            <a:r>
              <a:rPr lang="en-US" sz="2200" i="1"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
        <p:nvSpPr>
          <p:cNvPr id="88" name="Freeform 87"/>
          <p:cNvSpPr/>
          <p:nvPr/>
        </p:nvSpPr>
        <p:spPr>
          <a:xfrm>
            <a:off x="6648450" y="2764591"/>
            <a:ext cx="2131314" cy="1959356"/>
          </a:xfrm>
          <a:custGeom>
            <a:avLst/>
            <a:gdLst>
              <a:gd name="connsiteX0" fmla="*/ 0 w 1798320"/>
              <a:gd name="connsiteY0" fmla="*/ 7620 h 1813560"/>
              <a:gd name="connsiteX1" fmla="*/ 1790700 w 1798320"/>
              <a:gd name="connsiteY1" fmla="*/ 0 h 1813560"/>
              <a:gd name="connsiteX2" fmla="*/ 1798320 w 1798320"/>
              <a:gd name="connsiteY2" fmla="*/ 1813560 h 1813560"/>
              <a:gd name="connsiteX3" fmla="*/ 0 w 1798320"/>
              <a:gd name="connsiteY3" fmla="*/ 7620 h 1813560"/>
              <a:gd name="connsiteX0" fmla="*/ 0 w 1997964"/>
              <a:gd name="connsiteY0" fmla="*/ 13716 h 1819656"/>
              <a:gd name="connsiteX1" fmla="*/ 1997964 w 1997964"/>
              <a:gd name="connsiteY1" fmla="*/ 0 h 1819656"/>
              <a:gd name="connsiteX2" fmla="*/ 1798320 w 1997964"/>
              <a:gd name="connsiteY2" fmla="*/ 1819656 h 1819656"/>
              <a:gd name="connsiteX3" fmla="*/ 0 w 1997964"/>
              <a:gd name="connsiteY3" fmla="*/ 13716 h 1819656"/>
              <a:gd name="connsiteX0" fmla="*/ 0 w 1997964"/>
              <a:gd name="connsiteY0" fmla="*/ 13716 h 1959356"/>
              <a:gd name="connsiteX1" fmla="*/ 1997964 w 1997964"/>
              <a:gd name="connsiteY1" fmla="*/ 0 h 1959356"/>
              <a:gd name="connsiteX2" fmla="*/ 1772920 w 1997964"/>
              <a:gd name="connsiteY2" fmla="*/ 1959356 h 1959356"/>
              <a:gd name="connsiteX3" fmla="*/ 0 w 1997964"/>
              <a:gd name="connsiteY3" fmla="*/ 13716 h 1959356"/>
              <a:gd name="connsiteX0" fmla="*/ 0 w 2131314"/>
              <a:gd name="connsiteY0" fmla="*/ 13716 h 1959356"/>
              <a:gd name="connsiteX1" fmla="*/ 2131314 w 2131314"/>
              <a:gd name="connsiteY1" fmla="*/ 0 h 1959356"/>
              <a:gd name="connsiteX2" fmla="*/ 1906270 w 2131314"/>
              <a:gd name="connsiteY2" fmla="*/ 1959356 h 1959356"/>
              <a:gd name="connsiteX3" fmla="*/ 0 w 2131314"/>
              <a:gd name="connsiteY3" fmla="*/ 13716 h 1959356"/>
            </a:gdLst>
            <a:ahLst/>
            <a:cxnLst>
              <a:cxn ang="0">
                <a:pos x="connsiteX0" y="connsiteY0"/>
              </a:cxn>
              <a:cxn ang="0">
                <a:pos x="connsiteX1" y="connsiteY1"/>
              </a:cxn>
              <a:cxn ang="0">
                <a:pos x="connsiteX2" y="connsiteY2"/>
              </a:cxn>
              <a:cxn ang="0">
                <a:pos x="connsiteX3" y="connsiteY3"/>
              </a:cxn>
            </a:cxnLst>
            <a:rect l="l" t="t" r="r" b="b"/>
            <a:pathLst>
              <a:path w="2131314" h="1959356">
                <a:moveTo>
                  <a:pt x="0" y="13716"/>
                </a:moveTo>
                <a:lnTo>
                  <a:pt x="2131314" y="0"/>
                </a:lnTo>
                <a:lnTo>
                  <a:pt x="1906270" y="1959356"/>
                </a:lnTo>
                <a:lnTo>
                  <a:pt x="0" y="13716"/>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7" name="Freeform 86"/>
          <p:cNvSpPr/>
          <p:nvPr/>
        </p:nvSpPr>
        <p:spPr>
          <a:xfrm>
            <a:off x="4384357" y="2783641"/>
            <a:ext cx="4130040" cy="1891665"/>
          </a:xfrm>
          <a:custGeom>
            <a:avLst/>
            <a:gdLst>
              <a:gd name="connsiteX0" fmla="*/ 0 w 4602480"/>
              <a:gd name="connsiteY0" fmla="*/ 0 h 1836420"/>
              <a:gd name="connsiteX1" fmla="*/ 2758440 w 4602480"/>
              <a:gd name="connsiteY1" fmla="*/ 0 h 1836420"/>
              <a:gd name="connsiteX2" fmla="*/ 4602480 w 4602480"/>
              <a:gd name="connsiteY2" fmla="*/ 1836420 h 1836420"/>
              <a:gd name="connsiteX3" fmla="*/ 0 w 4602480"/>
              <a:gd name="connsiteY3" fmla="*/ 0 h 1836420"/>
              <a:gd name="connsiteX0" fmla="*/ 0 w 4884420"/>
              <a:gd name="connsiteY0" fmla="*/ 381000 h 1836420"/>
              <a:gd name="connsiteX1" fmla="*/ 3040380 w 4884420"/>
              <a:gd name="connsiteY1" fmla="*/ 0 h 1836420"/>
              <a:gd name="connsiteX2" fmla="*/ 4884420 w 4884420"/>
              <a:gd name="connsiteY2" fmla="*/ 1836420 h 1836420"/>
              <a:gd name="connsiteX3" fmla="*/ 0 w 4884420"/>
              <a:gd name="connsiteY3" fmla="*/ 381000 h 1836420"/>
              <a:gd name="connsiteX0" fmla="*/ 0 w 4800600"/>
              <a:gd name="connsiteY0" fmla="*/ 396240 h 1836420"/>
              <a:gd name="connsiteX1" fmla="*/ 2956560 w 4800600"/>
              <a:gd name="connsiteY1" fmla="*/ 0 h 1836420"/>
              <a:gd name="connsiteX2" fmla="*/ 4800600 w 4800600"/>
              <a:gd name="connsiteY2" fmla="*/ 1836420 h 1836420"/>
              <a:gd name="connsiteX3" fmla="*/ 0 w 4800600"/>
              <a:gd name="connsiteY3" fmla="*/ 396240 h 1836420"/>
              <a:gd name="connsiteX0" fmla="*/ 0 w 4800600"/>
              <a:gd name="connsiteY0" fmla="*/ 0 h 1440180"/>
              <a:gd name="connsiteX1" fmla="*/ 236220 w 4800600"/>
              <a:gd name="connsiteY1" fmla="*/ 7620 h 1440180"/>
              <a:gd name="connsiteX2" fmla="*/ 4800600 w 4800600"/>
              <a:gd name="connsiteY2" fmla="*/ 1440180 h 1440180"/>
              <a:gd name="connsiteX3" fmla="*/ 0 w 4800600"/>
              <a:gd name="connsiteY3" fmla="*/ 0 h 1440180"/>
              <a:gd name="connsiteX0" fmla="*/ 0 w 4800600"/>
              <a:gd name="connsiteY0" fmla="*/ 0 h 1440180"/>
              <a:gd name="connsiteX1" fmla="*/ 182880 w 4800600"/>
              <a:gd name="connsiteY1" fmla="*/ 175260 h 1440180"/>
              <a:gd name="connsiteX2" fmla="*/ 4800600 w 4800600"/>
              <a:gd name="connsiteY2" fmla="*/ 1440180 h 1440180"/>
              <a:gd name="connsiteX3" fmla="*/ 0 w 4800600"/>
              <a:gd name="connsiteY3" fmla="*/ 0 h 1440180"/>
              <a:gd name="connsiteX0" fmla="*/ 0 w 4800600"/>
              <a:gd name="connsiteY0" fmla="*/ 0 h 1440180"/>
              <a:gd name="connsiteX1" fmla="*/ 236220 w 4800600"/>
              <a:gd name="connsiteY1" fmla="*/ 0 h 1440180"/>
              <a:gd name="connsiteX2" fmla="*/ 4800600 w 4800600"/>
              <a:gd name="connsiteY2" fmla="*/ 1440180 h 1440180"/>
              <a:gd name="connsiteX3" fmla="*/ 0 w 4800600"/>
              <a:gd name="connsiteY3" fmla="*/ 0 h 1440180"/>
              <a:gd name="connsiteX0" fmla="*/ 0 w 1729740"/>
              <a:gd name="connsiteY0" fmla="*/ 0 h 1501140"/>
              <a:gd name="connsiteX1" fmla="*/ 236220 w 1729740"/>
              <a:gd name="connsiteY1" fmla="*/ 0 h 1501140"/>
              <a:gd name="connsiteX2" fmla="*/ 1729740 w 1729740"/>
              <a:gd name="connsiteY2" fmla="*/ 1501140 h 1501140"/>
              <a:gd name="connsiteX3" fmla="*/ 0 w 1729740"/>
              <a:gd name="connsiteY3" fmla="*/ 0 h 1501140"/>
              <a:gd name="connsiteX0" fmla="*/ 0 w 1729740"/>
              <a:gd name="connsiteY0" fmla="*/ 0 h 1501140"/>
              <a:gd name="connsiteX1" fmla="*/ 221933 w 1729740"/>
              <a:gd name="connsiteY1" fmla="*/ 9525 h 1501140"/>
              <a:gd name="connsiteX2" fmla="*/ 1729740 w 1729740"/>
              <a:gd name="connsiteY2" fmla="*/ 1501140 h 1501140"/>
              <a:gd name="connsiteX3" fmla="*/ 0 w 1729740"/>
              <a:gd name="connsiteY3" fmla="*/ 0 h 1501140"/>
              <a:gd name="connsiteX0" fmla="*/ 0 w 1729740"/>
              <a:gd name="connsiteY0" fmla="*/ 0 h 1501140"/>
              <a:gd name="connsiteX1" fmla="*/ 212408 w 1729740"/>
              <a:gd name="connsiteY1" fmla="*/ 0 h 1501140"/>
              <a:gd name="connsiteX2" fmla="*/ 1729740 w 1729740"/>
              <a:gd name="connsiteY2" fmla="*/ 1501140 h 1501140"/>
              <a:gd name="connsiteX3" fmla="*/ 0 w 1729740"/>
              <a:gd name="connsiteY3" fmla="*/ 0 h 1501140"/>
              <a:gd name="connsiteX0" fmla="*/ 0 w 1691640"/>
              <a:gd name="connsiteY0" fmla="*/ 0 h 1477328"/>
              <a:gd name="connsiteX1" fmla="*/ 212408 w 1691640"/>
              <a:gd name="connsiteY1" fmla="*/ 0 h 1477328"/>
              <a:gd name="connsiteX2" fmla="*/ 1691640 w 1691640"/>
              <a:gd name="connsiteY2" fmla="*/ 1477328 h 1477328"/>
              <a:gd name="connsiteX3" fmla="*/ 0 w 1691640"/>
              <a:gd name="connsiteY3" fmla="*/ 0 h 1477328"/>
              <a:gd name="connsiteX0" fmla="*/ 0 w 1691640"/>
              <a:gd name="connsiteY0" fmla="*/ 0 h 1477328"/>
              <a:gd name="connsiteX1" fmla="*/ 212408 w 1691640"/>
              <a:gd name="connsiteY1" fmla="*/ 0 h 1477328"/>
              <a:gd name="connsiteX2" fmla="*/ 1691640 w 1691640"/>
              <a:gd name="connsiteY2" fmla="*/ 1477328 h 1477328"/>
              <a:gd name="connsiteX3" fmla="*/ 1687830 w 1691640"/>
              <a:gd name="connsiteY3" fmla="*/ 1475423 h 1477328"/>
              <a:gd name="connsiteX4" fmla="*/ 0 w 1691640"/>
              <a:gd name="connsiteY4" fmla="*/ 0 h 1477328"/>
              <a:gd name="connsiteX0" fmla="*/ 0 w 1691640"/>
              <a:gd name="connsiteY0" fmla="*/ 0 h 1477328"/>
              <a:gd name="connsiteX1" fmla="*/ 212408 w 1691640"/>
              <a:gd name="connsiteY1" fmla="*/ 0 h 1477328"/>
              <a:gd name="connsiteX2" fmla="*/ 1691640 w 1691640"/>
              <a:gd name="connsiteY2" fmla="*/ 1477328 h 1477328"/>
              <a:gd name="connsiteX3" fmla="*/ 1516380 w 1691640"/>
              <a:gd name="connsiteY3" fmla="*/ 1432560 h 1477328"/>
              <a:gd name="connsiteX4" fmla="*/ 0 w 1691640"/>
              <a:gd name="connsiteY4" fmla="*/ 0 h 1477328"/>
              <a:gd name="connsiteX0" fmla="*/ 12382 w 1704022"/>
              <a:gd name="connsiteY0" fmla="*/ 0 h 1477328"/>
              <a:gd name="connsiteX1" fmla="*/ 224790 w 1704022"/>
              <a:gd name="connsiteY1" fmla="*/ 0 h 1477328"/>
              <a:gd name="connsiteX2" fmla="*/ 1704022 w 1704022"/>
              <a:gd name="connsiteY2" fmla="*/ 1477328 h 1477328"/>
              <a:gd name="connsiteX3" fmla="*/ 0 w 1704022"/>
              <a:gd name="connsiteY3" fmla="*/ 803910 h 1477328"/>
              <a:gd name="connsiteX4" fmla="*/ 12382 w 1704022"/>
              <a:gd name="connsiteY4" fmla="*/ 0 h 1477328"/>
              <a:gd name="connsiteX0" fmla="*/ 12382 w 1713547"/>
              <a:gd name="connsiteY0" fmla="*/ 0 h 1491615"/>
              <a:gd name="connsiteX1" fmla="*/ 224790 w 1713547"/>
              <a:gd name="connsiteY1" fmla="*/ 0 h 1491615"/>
              <a:gd name="connsiteX2" fmla="*/ 1713547 w 1713547"/>
              <a:gd name="connsiteY2" fmla="*/ 1491615 h 1491615"/>
              <a:gd name="connsiteX3" fmla="*/ 0 w 1713547"/>
              <a:gd name="connsiteY3" fmla="*/ 803910 h 1491615"/>
              <a:gd name="connsiteX4" fmla="*/ 12382 w 1713547"/>
              <a:gd name="connsiteY4" fmla="*/ 0 h 1491615"/>
              <a:gd name="connsiteX0" fmla="*/ 0 w 3120390"/>
              <a:gd name="connsiteY0" fmla="*/ 0 h 1548765"/>
              <a:gd name="connsiteX1" fmla="*/ 1631633 w 3120390"/>
              <a:gd name="connsiteY1" fmla="*/ 57150 h 1548765"/>
              <a:gd name="connsiteX2" fmla="*/ 3120390 w 3120390"/>
              <a:gd name="connsiteY2" fmla="*/ 1548765 h 1548765"/>
              <a:gd name="connsiteX3" fmla="*/ 1406843 w 3120390"/>
              <a:gd name="connsiteY3" fmla="*/ 861060 h 1548765"/>
              <a:gd name="connsiteX4" fmla="*/ 0 w 3120390"/>
              <a:gd name="connsiteY4" fmla="*/ 0 h 1548765"/>
              <a:gd name="connsiteX0" fmla="*/ 0 w 3120390"/>
              <a:gd name="connsiteY0" fmla="*/ 0 h 1548765"/>
              <a:gd name="connsiteX1" fmla="*/ 2241233 w 3120390"/>
              <a:gd name="connsiteY1" fmla="*/ 0 h 1548765"/>
              <a:gd name="connsiteX2" fmla="*/ 3120390 w 3120390"/>
              <a:gd name="connsiteY2" fmla="*/ 1548765 h 1548765"/>
              <a:gd name="connsiteX3" fmla="*/ 1406843 w 3120390"/>
              <a:gd name="connsiteY3" fmla="*/ 861060 h 1548765"/>
              <a:gd name="connsiteX4" fmla="*/ 0 w 3120390"/>
              <a:gd name="connsiteY4" fmla="*/ 0 h 1548765"/>
              <a:gd name="connsiteX0" fmla="*/ 0 w 4130040"/>
              <a:gd name="connsiteY0" fmla="*/ 0 h 1891665"/>
              <a:gd name="connsiteX1" fmla="*/ 2241233 w 4130040"/>
              <a:gd name="connsiteY1" fmla="*/ 0 h 1891665"/>
              <a:gd name="connsiteX2" fmla="*/ 4130040 w 4130040"/>
              <a:gd name="connsiteY2" fmla="*/ 1891665 h 1891665"/>
              <a:gd name="connsiteX3" fmla="*/ 1406843 w 4130040"/>
              <a:gd name="connsiteY3" fmla="*/ 861060 h 1891665"/>
              <a:gd name="connsiteX4" fmla="*/ 0 w 4130040"/>
              <a:gd name="connsiteY4" fmla="*/ 0 h 1891665"/>
              <a:gd name="connsiteX0" fmla="*/ 0 w 4130040"/>
              <a:gd name="connsiteY0" fmla="*/ 0 h 1891665"/>
              <a:gd name="connsiteX1" fmla="*/ 2241233 w 4130040"/>
              <a:gd name="connsiteY1" fmla="*/ 0 h 1891665"/>
              <a:gd name="connsiteX2" fmla="*/ 4130040 w 4130040"/>
              <a:gd name="connsiteY2" fmla="*/ 1891665 h 1891665"/>
              <a:gd name="connsiteX3" fmla="*/ 1416368 w 4130040"/>
              <a:gd name="connsiteY3" fmla="*/ 689610 h 1891665"/>
              <a:gd name="connsiteX4" fmla="*/ 0 w 4130040"/>
              <a:gd name="connsiteY4" fmla="*/ 0 h 1891665"/>
              <a:gd name="connsiteX0" fmla="*/ 0 w 4130040"/>
              <a:gd name="connsiteY0" fmla="*/ 0 h 1891665"/>
              <a:gd name="connsiteX1" fmla="*/ 2241233 w 4130040"/>
              <a:gd name="connsiteY1" fmla="*/ 0 h 1891665"/>
              <a:gd name="connsiteX2" fmla="*/ 4130040 w 4130040"/>
              <a:gd name="connsiteY2" fmla="*/ 1891665 h 1891665"/>
              <a:gd name="connsiteX3" fmla="*/ 1530668 w 4130040"/>
              <a:gd name="connsiteY3" fmla="*/ 794385 h 1891665"/>
              <a:gd name="connsiteX4" fmla="*/ 0 w 4130040"/>
              <a:gd name="connsiteY4" fmla="*/ 0 h 1891665"/>
              <a:gd name="connsiteX0" fmla="*/ 0 w 4130040"/>
              <a:gd name="connsiteY0" fmla="*/ 0 h 1891665"/>
              <a:gd name="connsiteX1" fmla="*/ 2241233 w 4130040"/>
              <a:gd name="connsiteY1" fmla="*/ 0 h 1891665"/>
              <a:gd name="connsiteX2" fmla="*/ 4130040 w 4130040"/>
              <a:gd name="connsiteY2" fmla="*/ 1891665 h 1891665"/>
              <a:gd name="connsiteX3" fmla="*/ 1530668 w 4130040"/>
              <a:gd name="connsiteY3" fmla="*/ 794385 h 1891665"/>
              <a:gd name="connsiteX4" fmla="*/ 1521143 w 4130040"/>
              <a:gd name="connsiteY4" fmla="*/ 790575 h 1891665"/>
              <a:gd name="connsiteX5" fmla="*/ 0 w 4130040"/>
              <a:gd name="connsiteY5" fmla="*/ 0 h 1891665"/>
              <a:gd name="connsiteX0" fmla="*/ 0 w 4130040"/>
              <a:gd name="connsiteY0" fmla="*/ 0 h 1891665"/>
              <a:gd name="connsiteX1" fmla="*/ 2241233 w 4130040"/>
              <a:gd name="connsiteY1" fmla="*/ 0 h 1891665"/>
              <a:gd name="connsiteX2" fmla="*/ 4130040 w 4130040"/>
              <a:gd name="connsiteY2" fmla="*/ 1891665 h 1891665"/>
              <a:gd name="connsiteX3" fmla="*/ 1530668 w 4130040"/>
              <a:gd name="connsiteY3" fmla="*/ 794385 h 1891665"/>
              <a:gd name="connsiteX4" fmla="*/ 1406843 w 4130040"/>
              <a:gd name="connsiteY4" fmla="*/ 590550 h 1891665"/>
              <a:gd name="connsiteX5" fmla="*/ 0 w 4130040"/>
              <a:gd name="connsiteY5" fmla="*/ 0 h 1891665"/>
              <a:gd name="connsiteX0" fmla="*/ 0 w 4130040"/>
              <a:gd name="connsiteY0" fmla="*/ 0 h 1891665"/>
              <a:gd name="connsiteX1" fmla="*/ 2241233 w 4130040"/>
              <a:gd name="connsiteY1" fmla="*/ 0 h 1891665"/>
              <a:gd name="connsiteX2" fmla="*/ 4130040 w 4130040"/>
              <a:gd name="connsiteY2" fmla="*/ 1891665 h 1891665"/>
              <a:gd name="connsiteX3" fmla="*/ 1568768 w 4130040"/>
              <a:gd name="connsiteY3" fmla="*/ 880110 h 1891665"/>
              <a:gd name="connsiteX4" fmla="*/ 1406843 w 4130040"/>
              <a:gd name="connsiteY4" fmla="*/ 590550 h 1891665"/>
              <a:gd name="connsiteX5" fmla="*/ 0 w 4130040"/>
              <a:gd name="connsiteY5" fmla="*/ 0 h 1891665"/>
              <a:gd name="connsiteX0" fmla="*/ 0 w 4130040"/>
              <a:gd name="connsiteY0" fmla="*/ 0 h 1891665"/>
              <a:gd name="connsiteX1" fmla="*/ 2241233 w 4130040"/>
              <a:gd name="connsiteY1" fmla="*/ 0 h 1891665"/>
              <a:gd name="connsiteX2" fmla="*/ 4130040 w 4130040"/>
              <a:gd name="connsiteY2" fmla="*/ 1891665 h 1891665"/>
              <a:gd name="connsiteX3" fmla="*/ 1568768 w 4130040"/>
              <a:gd name="connsiteY3" fmla="*/ 880110 h 1891665"/>
              <a:gd name="connsiteX4" fmla="*/ 1578293 w 4130040"/>
              <a:gd name="connsiteY4" fmla="*/ 723900 h 1891665"/>
              <a:gd name="connsiteX5" fmla="*/ 0 w 4130040"/>
              <a:gd name="connsiteY5" fmla="*/ 0 h 1891665"/>
              <a:gd name="connsiteX0" fmla="*/ 0 w 4130040"/>
              <a:gd name="connsiteY0" fmla="*/ 0 h 1891665"/>
              <a:gd name="connsiteX1" fmla="*/ 2241233 w 4130040"/>
              <a:gd name="connsiteY1" fmla="*/ 0 h 1891665"/>
              <a:gd name="connsiteX2" fmla="*/ 4130040 w 4130040"/>
              <a:gd name="connsiteY2" fmla="*/ 1891665 h 1891665"/>
              <a:gd name="connsiteX3" fmla="*/ 1568768 w 4130040"/>
              <a:gd name="connsiteY3" fmla="*/ 880110 h 1891665"/>
              <a:gd name="connsiteX4" fmla="*/ 1521143 w 4130040"/>
              <a:gd name="connsiteY4" fmla="*/ 790575 h 1891665"/>
              <a:gd name="connsiteX5" fmla="*/ 0 w 4130040"/>
              <a:gd name="connsiteY5" fmla="*/ 0 h 189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30040" h="1891665">
                <a:moveTo>
                  <a:pt x="0" y="0"/>
                </a:moveTo>
                <a:lnTo>
                  <a:pt x="2241233" y="0"/>
                </a:lnTo>
                <a:lnTo>
                  <a:pt x="4130040" y="1891665"/>
                </a:lnTo>
                <a:lnTo>
                  <a:pt x="1568768" y="880110"/>
                </a:lnTo>
                <a:lnTo>
                  <a:pt x="1521143" y="790575"/>
                </a:lnTo>
                <a:lnTo>
                  <a:pt x="0" y="0"/>
                </a:lnTo>
                <a:close/>
              </a:path>
            </a:pathLst>
          </a:cu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6" name="Freeform 85"/>
          <p:cNvSpPr/>
          <p:nvPr/>
        </p:nvSpPr>
        <p:spPr>
          <a:xfrm>
            <a:off x="3372167" y="2764591"/>
            <a:ext cx="2462847" cy="786765"/>
          </a:xfrm>
          <a:custGeom>
            <a:avLst/>
            <a:gdLst>
              <a:gd name="connsiteX0" fmla="*/ 0 w 4602480"/>
              <a:gd name="connsiteY0" fmla="*/ 0 h 1836420"/>
              <a:gd name="connsiteX1" fmla="*/ 2758440 w 4602480"/>
              <a:gd name="connsiteY1" fmla="*/ 0 h 1836420"/>
              <a:gd name="connsiteX2" fmla="*/ 4602480 w 4602480"/>
              <a:gd name="connsiteY2" fmla="*/ 1836420 h 1836420"/>
              <a:gd name="connsiteX3" fmla="*/ 0 w 4602480"/>
              <a:gd name="connsiteY3" fmla="*/ 0 h 1836420"/>
              <a:gd name="connsiteX0" fmla="*/ 0 w 4884420"/>
              <a:gd name="connsiteY0" fmla="*/ 381000 h 1836420"/>
              <a:gd name="connsiteX1" fmla="*/ 3040380 w 4884420"/>
              <a:gd name="connsiteY1" fmla="*/ 0 h 1836420"/>
              <a:gd name="connsiteX2" fmla="*/ 4884420 w 4884420"/>
              <a:gd name="connsiteY2" fmla="*/ 1836420 h 1836420"/>
              <a:gd name="connsiteX3" fmla="*/ 0 w 4884420"/>
              <a:gd name="connsiteY3" fmla="*/ 381000 h 1836420"/>
              <a:gd name="connsiteX0" fmla="*/ 0 w 4800600"/>
              <a:gd name="connsiteY0" fmla="*/ 396240 h 1836420"/>
              <a:gd name="connsiteX1" fmla="*/ 2956560 w 4800600"/>
              <a:gd name="connsiteY1" fmla="*/ 0 h 1836420"/>
              <a:gd name="connsiteX2" fmla="*/ 4800600 w 4800600"/>
              <a:gd name="connsiteY2" fmla="*/ 1836420 h 1836420"/>
              <a:gd name="connsiteX3" fmla="*/ 0 w 4800600"/>
              <a:gd name="connsiteY3" fmla="*/ 396240 h 1836420"/>
              <a:gd name="connsiteX0" fmla="*/ 0 w 4800600"/>
              <a:gd name="connsiteY0" fmla="*/ 0 h 1440180"/>
              <a:gd name="connsiteX1" fmla="*/ 236220 w 4800600"/>
              <a:gd name="connsiteY1" fmla="*/ 7620 h 1440180"/>
              <a:gd name="connsiteX2" fmla="*/ 4800600 w 4800600"/>
              <a:gd name="connsiteY2" fmla="*/ 1440180 h 1440180"/>
              <a:gd name="connsiteX3" fmla="*/ 0 w 4800600"/>
              <a:gd name="connsiteY3" fmla="*/ 0 h 1440180"/>
              <a:gd name="connsiteX0" fmla="*/ 0 w 4800600"/>
              <a:gd name="connsiteY0" fmla="*/ 0 h 1440180"/>
              <a:gd name="connsiteX1" fmla="*/ 182880 w 4800600"/>
              <a:gd name="connsiteY1" fmla="*/ 175260 h 1440180"/>
              <a:gd name="connsiteX2" fmla="*/ 4800600 w 4800600"/>
              <a:gd name="connsiteY2" fmla="*/ 1440180 h 1440180"/>
              <a:gd name="connsiteX3" fmla="*/ 0 w 4800600"/>
              <a:gd name="connsiteY3" fmla="*/ 0 h 1440180"/>
              <a:gd name="connsiteX0" fmla="*/ 0 w 4800600"/>
              <a:gd name="connsiteY0" fmla="*/ 0 h 1440180"/>
              <a:gd name="connsiteX1" fmla="*/ 236220 w 4800600"/>
              <a:gd name="connsiteY1" fmla="*/ 0 h 1440180"/>
              <a:gd name="connsiteX2" fmla="*/ 4800600 w 4800600"/>
              <a:gd name="connsiteY2" fmla="*/ 1440180 h 1440180"/>
              <a:gd name="connsiteX3" fmla="*/ 0 w 4800600"/>
              <a:gd name="connsiteY3" fmla="*/ 0 h 1440180"/>
              <a:gd name="connsiteX0" fmla="*/ 0 w 1729740"/>
              <a:gd name="connsiteY0" fmla="*/ 0 h 1501140"/>
              <a:gd name="connsiteX1" fmla="*/ 236220 w 1729740"/>
              <a:gd name="connsiteY1" fmla="*/ 0 h 1501140"/>
              <a:gd name="connsiteX2" fmla="*/ 1729740 w 1729740"/>
              <a:gd name="connsiteY2" fmla="*/ 1501140 h 1501140"/>
              <a:gd name="connsiteX3" fmla="*/ 0 w 1729740"/>
              <a:gd name="connsiteY3" fmla="*/ 0 h 1501140"/>
              <a:gd name="connsiteX0" fmla="*/ 0 w 1729740"/>
              <a:gd name="connsiteY0" fmla="*/ 0 h 1501140"/>
              <a:gd name="connsiteX1" fmla="*/ 221933 w 1729740"/>
              <a:gd name="connsiteY1" fmla="*/ 9525 h 1501140"/>
              <a:gd name="connsiteX2" fmla="*/ 1729740 w 1729740"/>
              <a:gd name="connsiteY2" fmla="*/ 1501140 h 1501140"/>
              <a:gd name="connsiteX3" fmla="*/ 0 w 1729740"/>
              <a:gd name="connsiteY3" fmla="*/ 0 h 1501140"/>
              <a:gd name="connsiteX0" fmla="*/ 0 w 1729740"/>
              <a:gd name="connsiteY0" fmla="*/ 0 h 1501140"/>
              <a:gd name="connsiteX1" fmla="*/ 212408 w 1729740"/>
              <a:gd name="connsiteY1" fmla="*/ 0 h 1501140"/>
              <a:gd name="connsiteX2" fmla="*/ 1729740 w 1729740"/>
              <a:gd name="connsiteY2" fmla="*/ 1501140 h 1501140"/>
              <a:gd name="connsiteX3" fmla="*/ 0 w 1729740"/>
              <a:gd name="connsiteY3" fmla="*/ 0 h 1501140"/>
              <a:gd name="connsiteX0" fmla="*/ 0 w 1691640"/>
              <a:gd name="connsiteY0" fmla="*/ 0 h 1477328"/>
              <a:gd name="connsiteX1" fmla="*/ 212408 w 1691640"/>
              <a:gd name="connsiteY1" fmla="*/ 0 h 1477328"/>
              <a:gd name="connsiteX2" fmla="*/ 1691640 w 1691640"/>
              <a:gd name="connsiteY2" fmla="*/ 1477328 h 1477328"/>
              <a:gd name="connsiteX3" fmla="*/ 0 w 1691640"/>
              <a:gd name="connsiteY3" fmla="*/ 0 h 1477328"/>
              <a:gd name="connsiteX0" fmla="*/ 0 w 1691640"/>
              <a:gd name="connsiteY0" fmla="*/ 0 h 1477328"/>
              <a:gd name="connsiteX1" fmla="*/ 212408 w 1691640"/>
              <a:gd name="connsiteY1" fmla="*/ 0 h 1477328"/>
              <a:gd name="connsiteX2" fmla="*/ 1691640 w 1691640"/>
              <a:gd name="connsiteY2" fmla="*/ 1477328 h 1477328"/>
              <a:gd name="connsiteX3" fmla="*/ 1687830 w 1691640"/>
              <a:gd name="connsiteY3" fmla="*/ 1475423 h 1477328"/>
              <a:gd name="connsiteX4" fmla="*/ 0 w 1691640"/>
              <a:gd name="connsiteY4" fmla="*/ 0 h 1477328"/>
              <a:gd name="connsiteX0" fmla="*/ 0 w 1691640"/>
              <a:gd name="connsiteY0" fmla="*/ 0 h 1477328"/>
              <a:gd name="connsiteX1" fmla="*/ 212408 w 1691640"/>
              <a:gd name="connsiteY1" fmla="*/ 0 h 1477328"/>
              <a:gd name="connsiteX2" fmla="*/ 1691640 w 1691640"/>
              <a:gd name="connsiteY2" fmla="*/ 1477328 h 1477328"/>
              <a:gd name="connsiteX3" fmla="*/ 1516380 w 1691640"/>
              <a:gd name="connsiteY3" fmla="*/ 1432560 h 1477328"/>
              <a:gd name="connsiteX4" fmla="*/ 0 w 1691640"/>
              <a:gd name="connsiteY4" fmla="*/ 0 h 1477328"/>
              <a:gd name="connsiteX0" fmla="*/ 12382 w 1704022"/>
              <a:gd name="connsiteY0" fmla="*/ 0 h 1477328"/>
              <a:gd name="connsiteX1" fmla="*/ 224790 w 1704022"/>
              <a:gd name="connsiteY1" fmla="*/ 0 h 1477328"/>
              <a:gd name="connsiteX2" fmla="*/ 1704022 w 1704022"/>
              <a:gd name="connsiteY2" fmla="*/ 1477328 h 1477328"/>
              <a:gd name="connsiteX3" fmla="*/ 0 w 1704022"/>
              <a:gd name="connsiteY3" fmla="*/ 803910 h 1477328"/>
              <a:gd name="connsiteX4" fmla="*/ 12382 w 1704022"/>
              <a:gd name="connsiteY4" fmla="*/ 0 h 1477328"/>
              <a:gd name="connsiteX0" fmla="*/ 12382 w 1713547"/>
              <a:gd name="connsiteY0" fmla="*/ 0 h 1491615"/>
              <a:gd name="connsiteX1" fmla="*/ 224790 w 1713547"/>
              <a:gd name="connsiteY1" fmla="*/ 0 h 1491615"/>
              <a:gd name="connsiteX2" fmla="*/ 1713547 w 1713547"/>
              <a:gd name="connsiteY2" fmla="*/ 1491615 h 1491615"/>
              <a:gd name="connsiteX3" fmla="*/ 0 w 1713547"/>
              <a:gd name="connsiteY3" fmla="*/ 803910 h 1491615"/>
              <a:gd name="connsiteX4" fmla="*/ 12382 w 1713547"/>
              <a:gd name="connsiteY4" fmla="*/ 0 h 1491615"/>
              <a:gd name="connsiteX0" fmla="*/ 0 w 2748915"/>
              <a:gd name="connsiteY0" fmla="*/ 0 h 1726565"/>
              <a:gd name="connsiteX1" fmla="*/ 1260158 w 2748915"/>
              <a:gd name="connsiteY1" fmla="*/ 234950 h 1726565"/>
              <a:gd name="connsiteX2" fmla="*/ 2748915 w 2748915"/>
              <a:gd name="connsiteY2" fmla="*/ 1726565 h 1726565"/>
              <a:gd name="connsiteX3" fmla="*/ 1035368 w 2748915"/>
              <a:gd name="connsiteY3" fmla="*/ 1038860 h 1726565"/>
              <a:gd name="connsiteX4" fmla="*/ 0 w 2748915"/>
              <a:gd name="connsiteY4" fmla="*/ 0 h 1726565"/>
              <a:gd name="connsiteX0" fmla="*/ 0 w 2748915"/>
              <a:gd name="connsiteY0" fmla="*/ 31750 h 1758315"/>
              <a:gd name="connsiteX1" fmla="*/ 2485708 w 2748915"/>
              <a:gd name="connsiteY1" fmla="*/ 0 h 1758315"/>
              <a:gd name="connsiteX2" fmla="*/ 2748915 w 2748915"/>
              <a:gd name="connsiteY2" fmla="*/ 1758315 h 1758315"/>
              <a:gd name="connsiteX3" fmla="*/ 1035368 w 2748915"/>
              <a:gd name="connsiteY3" fmla="*/ 1070610 h 1758315"/>
              <a:gd name="connsiteX4" fmla="*/ 0 w 2748915"/>
              <a:gd name="connsiteY4" fmla="*/ 31750 h 1758315"/>
              <a:gd name="connsiteX0" fmla="*/ 0 w 2577465"/>
              <a:gd name="connsiteY0" fmla="*/ 31750 h 1070610"/>
              <a:gd name="connsiteX1" fmla="*/ 2485708 w 2577465"/>
              <a:gd name="connsiteY1" fmla="*/ 0 h 1070610"/>
              <a:gd name="connsiteX2" fmla="*/ 2577465 w 2577465"/>
              <a:gd name="connsiteY2" fmla="*/ 94615 h 1070610"/>
              <a:gd name="connsiteX3" fmla="*/ 1035368 w 2577465"/>
              <a:gd name="connsiteY3" fmla="*/ 1070610 h 1070610"/>
              <a:gd name="connsiteX4" fmla="*/ 0 w 2577465"/>
              <a:gd name="connsiteY4" fmla="*/ 31750 h 1070610"/>
              <a:gd name="connsiteX0" fmla="*/ 0 w 2577465"/>
              <a:gd name="connsiteY0" fmla="*/ 31750 h 137160"/>
              <a:gd name="connsiteX1" fmla="*/ 2485708 w 2577465"/>
              <a:gd name="connsiteY1" fmla="*/ 0 h 137160"/>
              <a:gd name="connsiteX2" fmla="*/ 2577465 w 2577465"/>
              <a:gd name="connsiteY2" fmla="*/ 94615 h 137160"/>
              <a:gd name="connsiteX3" fmla="*/ 952818 w 2577465"/>
              <a:gd name="connsiteY3" fmla="*/ 137160 h 137160"/>
              <a:gd name="connsiteX4" fmla="*/ 0 w 2577465"/>
              <a:gd name="connsiteY4" fmla="*/ 31750 h 137160"/>
              <a:gd name="connsiteX0" fmla="*/ 0 w 2577465"/>
              <a:gd name="connsiteY0" fmla="*/ 31750 h 549910"/>
              <a:gd name="connsiteX1" fmla="*/ 2485708 w 2577465"/>
              <a:gd name="connsiteY1" fmla="*/ 0 h 549910"/>
              <a:gd name="connsiteX2" fmla="*/ 2577465 w 2577465"/>
              <a:gd name="connsiteY2" fmla="*/ 94615 h 549910"/>
              <a:gd name="connsiteX3" fmla="*/ 501968 w 2577465"/>
              <a:gd name="connsiteY3" fmla="*/ 549910 h 549910"/>
              <a:gd name="connsiteX4" fmla="*/ 0 w 2577465"/>
              <a:gd name="connsiteY4" fmla="*/ 31750 h 549910"/>
              <a:gd name="connsiteX0" fmla="*/ 0 w 2767965"/>
              <a:gd name="connsiteY0" fmla="*/ 0 h 683260"/>
              <a:gd name="connsiteX1" fmla="*/ 2676208 w 2767965"/>
              <a:gd name="connsiteY1" fmla="*/ 133350 h 683260"/>
              <a:gd name="connsiteX2" fmla="*/ 2767965 w 2767965"/>
              <a:gd name="connsiteY2" fmla="*/ 227965 h 683260"/>
              <a:gd name="connsiteX3" fmla="*/ 692468 w 2767965"/>
              <a:gd name="connsiteY3" fmla="*/ 683260 h 683260"/>
              <a:gd name="connsiteX4" fmla="*/ 0 w 2767965"/>
              <a:gd name="connsiteY4" fmla="*/ 0 h 683260"/>
              <a:gd name="connsiteX0" fmla="*/ 94932 w 2862897"/>
              <a:gd name="connsiteY0" fmla="*/ 0 h 765810"/>
              <a:gd name="connsiteX1" fmla="*/ 2771140 w 2862897"/>
              <a:gd name="connsiteY1" fmla="*/ 133350 h 765810"/>
              <a:gd name="connsiteX2" fmla="*/ 2862897 w 2862897"/>
              <a:gd name="connsiteY2" fmla="*/ 227965 h 765810"/>
              <a:gd name="connsiteX3" fmla="*/ 0 w 2862897"/>
              <a:gd name="connsiteY3" fmla="*/ 765810 h 765810"/>
              <a:gd name="connsiteX4" fmla="*/ 94932 w 2862897"/>
              <a:gd name="connsiteY4" fmla="*/ 0 h 765810"/>
              <a:gd name="connsiteX0" fmla="*/ 94932 w 2771140"/>
              <a:gd name="connsiteY0" fmla="*/ 0 h 767715"/>
              <a:gd name="connsiteX1" fmla="*/ 2771140 w 2771140"/>
              <a:gd name="connsiteY1" fmla="*/ 133350 h 767715"/>
              <a:gd name="connsiteX2" fmla="*/ 2424747 w 2771140"/>
              <a:gd name="connsiteY2" fmla="*/ 767715 h 767715"/>
              <a:gd name="connsiteX3" fmla="*/ 0 w 2771140"/>
              <a:gd name="connsiteY3" fmla="*/ 765810 h 767715"/>
              <a:gd name="connsiteX4" fmla="*/ 94932 w 2771140"/>
              <a:gd name="connsiteY4" fmla="*/ 0 h 767715"/>
              <a:gd name="connsiteX0" fmla="*/ 94932 w 2424747"/>
              <a:gd name="connsiteY0" fmla="*/ 19050 h 786765"/>
              <a:gd name="connsiteX1" fmla="*/ 948690 w 2424747"/>
              <a:gd name="connsiteY1" fmla="*/ 0 h 786765"/>
              <a:gd name="connsiteX2" fmla="*/ 2424747 w 2424747"/>
              <a:gd name="connsiteY2" fmla="*/ 786765 h 786765"/>
              <a:gd name="connsiteX3" fmla="*/ 0 w 2424747"/>
              <a:gd name="connsiteY3" fmla="*/ 784860 h 786765"/>
              <a:gd name="connsiteX4" fmla="*/ 94932 w 2424747"/>
              <a:gd name="connsiteY4" fmla="*/ 19050 h 786765"/>
              <a:gd name="connsiteX0" fmla="*/ 94932 w 2462847"/>
              <a:gd name="connsiteY0" fmla="*/ 19050 h 786765"/>
              <a:gd name="connsiteX1" fmla="*/ 948690 w 2462847"/>
              <a:gd name="connsiteY1" fmla="*/ 0 h 786765"/>
              <a:gd name="connsiteX2" fmla="*/ 2462847 w 2462847"/>
              <a:gd name="connsiteY2" fmla="*/ 786765 h 786765"/>
              <a:gd name="connsiteX3" fmla="*/ 0 w 2462847"/>
              <a:gd name="connsiteY3" fmla="*/ 784860 h 786765"/>
              <a:gd name="connsiteX4" fmla="*/ 94932 w 2462847"/>
              <a:gd name="connsiteY4" fmla="*/ 19050 h 786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2847" h="786765">
                <a:moveTo>
                  <a:pt x="94932" y="19050"/>
                </a:moveTo>
                <a:lnTo>
                  <a:pt x="948690" y="0"/>
                </a:lnTo>
                <a:lnTo>
                  <a:pt x="2462847" y="786765"/>
                </a:lnTo>
                <a:lnTo>
                  <a:pt x="0" y="784860"/>
                </a:lnTo>
                <a:lnTo>
                  <a:pt x="94932" y="19050"/>
                </a:lnTo>
                <a:close/>
              </a:path>
            </a:pathLst>
          </a:custGeom>
          <a:solidFill>
            <a:srgbClr val="CC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5" name="Freeform 84"/>
          <p:cNvSpPr/>
          <p:nvPr/>
        </p:nvSpPr>
        <p:spPr>
          <a:xfrm>
            <a:off x="3384232" y="3564691"/>
            <a:ext cx="2577465" cy="549910"/>
          </a:xfrm>
          <a:custGeom>
            <a:avLst/>
            <a:gdLst>
              <a:gd name="connsiteX0" fmla="*/ 0 w 4602480"/>
              <a:gd name="connsiteY0" fmla="*/ 0 h 1836420"/>
              <a:gd name="connsiteX1" fmla="*/ 2758440 w 4602480"/>
              <a:gd name="connsiteY1" fmla="*/ 0 h 1836420"/>
              <a:gd name="connsiteX2" fmla="*/ 4602480 w 4602480"/>
              <a:gd name="connsiteY2" fmla="*/ 1836420 h 1836420"/>
              <a:gd name="connsiteX3" fmla="*/ 0 w 4602480"/>
              <a:gd name="connsiteY3" fmla="*/ 0 h 1836420"/>
              <a:gd name="connsiteX0" fmla="*/ 0 w 4884420"/>
              <a:gd name="connsiteY0" fmla="*/ 381000 h 1836420"/>
              <a:gd name="connsiteX1" fmla="*/ 3040380 w 4884420"/>
              <a:gd name="connsiteY1" fmla="*/ 0 h 1836420"/>
              <a:gd name="connsiteX2" fmla="*/ 4884420 w 4884420"/>
              <a:gd name="connsiteY2" fmla="*/ 1836420 h 1836420"/>
              <a:gd name="connsiteX3" fmla="*/ 0 w 4884420"/>
              <a:gd name="connsiteY3" fmla="*/ 381000 h 1836420"/>
              <a:gd name="connsiteX0" fmla="*/ 0 w 4800600"/>
              <a:gd name="connsiteY0" fmla="*/ 396240 h 1836420"/>
              <a:gd name="connsiteX1" fmla="*/ 2956560 w 4800600"/>
              <a:gd name="connsiteY1" fmla="*/ 0 h 1836420"/>
              <a:gd name="connsiteX2" fmla="*/ 4800600 w 4800600"/>
              <a:gd name="connsiteY2" fmla="*/ 1836420 h 1836420"/>
              <a:gd name="connsiteX3" fmla="*/ 0 w 4800600"/>
              <a:gd name="connsiteY3" fmla="*/ 396240 h 1836420"/>
              <a:gd name="connsiteX0" fmla="*/ 0 w 4800600"/>
              <a:gd name="connsiteY0" fmla="*/ 0 h 1440180"/>
              <a:gd name="connsiteX1" fmla="*/ 236220 w 4800600"/>
              <a:gd name="connsiteY1" fmla="*/ 7620 h 1440180"/>
              <a:gd name="connsiteX2" fmla="*/ 4800600 w 4800600"/>
              <a:gd name="connsiteY2" fmla="*/ 1440180 h 1440180"/>
              <a:gd name="connsiteX3" fmla="*/ 0 w 4800600"/>
              <a:gd name="connsiteY3" fmla="*/ 0 h 1440180"/>
              <a:gd name="connsiteX0" fmla="*/ 0 w 4800600"/>
              <a:gd name="connsiteY0" fmla="*/ 0 h 1440180"/>
              <a:gd name="connsiteX1" fmla="*/ 182880 w 4800600"/>
              <a:gd name="connsiteY1" fmla="*/ 175260 h 1440180"/>
              <a:gd name="connsiteX2" fmla="*/ 4800600 w 4800600"/>
              <a:gd name="connsiteY2" fmla="*/ 1440180 h 1440180"/>
              <a:gd name="connsiteX3" fmla="*/ 0 w 4800600"/>
              <a:gd name="connsiteY3" fmla="*/ 0 h 1440180"/>
              <a:gd name="connsiteX0" fmla="*/ 0 w 4800600"/>
              <a:gd name="connsiteY0" fmla="*/ 0 h 1440180"/>
              <a:gd name="connsiteX1" fmla="*/ 236220 w 4800600"/>
              <a:gd name="connsiteY1" fmla="*/ 0 h 1440180"/>
              <a:gd name="connsiteX2" fmla="*/ 4800600 w 4800600"/>
              <a:gd name="connsiteY2" fmla="*/ 1440180 h 1440180"/>
              <a:gd name="connsiteX3" fmla="*/ 0 w 4800600"/>
              <a:gd name="connsiteY3" fmla="*/ 0 h 1440180"/>
              <a:gd name="connsiteX0" fmla="*/ 0 w 1729740"/>
              <a:gd name="connsiteY0" fmla="*/ 0 h 1501140"/>
              <a:gd name="connsiteX1" fmla="*/ 236220 w 1729740"/>
              <a:gd name="connsiteY1" fmla="*/ 0 h 1501140"/>
              <a:gd name="connsiteX2" fmla="*/ 1729740 w 1729740"/>
              <a:gd name="connsiteY2" fmla="*/ 1501140 h 1501140"/>
              <a:gd name="connsiteX3" fmla="*/ 0 w 1729740"/>
              <a:gd name="connsiteY3" fmla="*/ 0 h 1501140"/>
              <a:gd name="connsiteX0" fmla="*/ 0 w 1729740"/>
              <a:gd name="connsiteY0" fmla="*/ 0 h 1501140"/>
              <a:gd name="connsiteX1" fmla="*/ 221933 w 1729740"/>
              <a:gd name="connsiteY1" fmla="*/ 9525 h 1501140"/>
              <a:gd name="connsiteX2" fmla="*/ 1729740 w 1729740"/>
              <a:gd name="connsiteY2" fmla="*/ 1501140 h 1501140"/>
              <a:gd name="connsiteX3" fmla="*/ 0 w 1729740"/>
              <a:gd name="connsiteY3" fmla="*/ 0 h 1501140"/>
              <a:gd name="connsiteX0" fmla="*/ 0 w 1729740"/>
              <a:gd name="connsiteY0" fmla="*/ 0 h 1501140"/>
              <a:gd name="connsiteX1" fmla="*/ 212408 w 1729740"/>
              <a:gd name="connsiteY1" fmla="*/ 0 h 1501140"/>
              <a:gd name="connsiteX2" fmla="*/ 1729740 w 1729740"/>
              <a:gd name="connsiteY2" fmla="*/ 1501140 h 1501140"/>
              <a:gd name="connsiteX3" fmla="*/ 0 w 1729740"/>
              <a:gd name="connsiteY3" fmla="*/ 0 h 1501140"/>
              <a:gd name="connsiteX0" fmla="*/ 0 w 1691640"/>
              <a:gd name="connsiteY0" fmla="*/ 0 h 1477328"/>
              <a:gd name="connsiteX1" fmla="*/ 212408 w 1691640"/>
              <a:gd name="connsiteY1" fmla="*/ 0 h 1477328"/>
              <a:gd name="connsiteX2" fmla="*/ 1691640 w 1691640"/>
              <a:gd name="connsiteY2" fmla="*/ 1477328 h 1477328"/>
              <a:gd name="connsiteX3" fmla="*/ 0 w 1691640"/>
              <a:gd name="connsiteY3" fmla="*/ 0 h 1477328"/>
              <a:gd name="connsiteX0" fmla="*/ 0 w 1691640"/>
              <a:gd name="connsiteY0" fmla="*/ 0 h 1477328"/>
              <a:gd name="connsiteX1" fmla="*/ 212408 w 1691640"/>
              <a:gd name="connsiteY1" fmla="*/ 0 h 1477328"/>
              <a:gd name="connsiteX2" fmla="*/ 1691640 w 1691640"/>
              <a:gd name="connsiteY2" fmla="*/ 1477328 h 1477328"/>
              <a:gd name="connsiteX3" fmla="*/ 1687830 w 1691640"/>
              <a:gd name="connsiteY3" fmla="*/ 1475423 h 1477328"/>
              <a:gd name="connsiteX4" fmla="*/ 0 w 1691640"/>
              <a:gd name="connsiteY4" fmla="*/ 0 h 1477328"/>
              <a:gd name="connsiteX0" fmla="*/ 0 w 1691640"/>
              <a:gd name="connsiteY0" fmla="*/ 0 h 1477328"/>
              <a:gd name="connsiteX1" fmla="*/ 212408 w 1691640"/>
              <a:gd name="connsiteY1" fmla="*/ 0 h 1477328"/>
              <a:gd name="connsiteX2" fmla="*/ 1691640 w 1691640"/>
              <a:gd name="connsiteY2" fmla="*/ 1477328 h 1477328"/>
              <a:gd name="connsiteX3" fmla="*/ 1516380 w 1691640"/>
              <a:gd name="connsiteY3" fmla="*/ 1432560 h 1477328"/>
              <a:gd name="connsiteX4" fmla="*/ 0 w 1691640"/>
              <a:gd name="connsiteY4" fmla="*/ 0 h 1477328"/>
              <a:gd name="connsiteX0" fmla="*/ 12382 w 1704022"/>
              <a:gd name="connsiteY0" fmla="*/ 0 h 1477328"/>
              <a:gd name="connsiteX1" fmla="*/ 224790 w 1704022"/>
              <a:gd name="connsiteY1" fmla="*/ 0 h 1477328"/>
              <a:gd name="connsiteX2" fmla="*/ 1704022 w 1704022"/>
              <a:gd name="connsiteY2" fmla="*/ 1477328 h 1477328"/>
              <a:gd name="connsiteX3" fmla="*/ 0 w 1704022"/>
              <a:gd name="connsiteY3" fmla="*/ 803910 h 1477328"/>
              <a:gd name="connsiteX4" fmla="*/ 12382 w 1704022"/>
              <a:gd name="connsiteY4" fmla="*/ 0 h 1477328"/>
              <a:gd name="connsiteX0" fmla="*/ 12382 w 1713547"/>
              <a:gd name="connsiteY0" fmla="*/ 0 h 1491615"/>
              <a:gd name="connsiteX1" fmla="*/ 224790 w 1713547"/>
              <a:gd name="connsiteY1" fmla="*/ 0 h 1491615"/>
              <a:gd name="connsiteX2" fmla="*/ 1713547 w 1713547"/>
              <a:gd name="connsiteY2" fmla="*/ 1491615 h 1491615"/>
              <a:gd name="connsiteX3" fmla="*/ 0 w 1713547"/>
              <a:gd name="connsiteY3" fmla="*/ 803910 h 1491615"/>
              <a:gd name="connsiteX4" fmla="*/ 12382 w 1713547"/>
              <a:gd name="connsiteY4" fmla="*/ 0 h 1491615"/>
              <a:gd name="connsiteX0" fmla="*/ 0 w 2748915"/>
              <a:gd name="connsiteY0" fmla="*/ 0 h 1726565"/>
              <a:gd name="connsiteX1" fmla="*/ 1260158 w 2748915"/>
              <a:gd name="connsiteY1" fmla="*/ 234950 h 1726565"/>
              <a:gd name="connsiteX2" fmla="*/ 2748915 w 2748915"/>
              <a:gd name="connsiteY2" fmla="*/ 1726565 h 1726565"/>
              <a:gd name="connsiteX3" fmla="*/ 1035368 w 2748915"/>
              <a:gd name="connsiteY3" fmla="*/ 1038860 h 1726565"/>
              <a:gd name="connsiteX4" fmla="*/ 0 w 2748915"/>
              <a:gd name="connsiteY4" fmla="*/ 0 h 1726565"/>
              <a:gd name="connsiteX0" fmla="*/ 0 w 2748915"/>
              <a:gd name="connsiteY0" fmla="*/ 31750 h 1758315"/>
              <a:gd name="connsiteX1" fmla="*/ 2485708 w 2748915"/>
              <a:gd name="connsiteY1" fmla="*/ 0 h 1758315"/>
              <a:gd name="connsiteX2" fmla="*/ 2748915 w 2748915"/>
              <a:gd name="connsiteY2" fmla="*/ 1758315 h 1758315"/>
              <a:gd name="connsiteX3" fmla="*/ 1035368 w 2748915"/>
              <a:gd name="connsiteY3" fmla="*/ 1070610 h 1758315"/>
              <a:gd name="connsiteX4" fmla="*/ 0 w 2748915"/>
              <a:gd name="connsiteY4" fmla="*/ 31750 h 1758315"/>
              <a:gd name="connsiteX0" fmla="*/ 0 w 2577465"/>
              <a:gd name="connsiteY0" fmla="*/ 31750 h 1070610"/>
              <a:gd name="connsiteX1" fmla="*/ 2485708 w 2577465"/>
              <a:gd name="connsiteY1" fmla="*/ 0 h 1070610"/>
              <a:gd name="connsiteX2" fmla="*/ 2577465 w 2577465"/>
              <a:gd name="connsiteY2" fmla="*/ 94615 h 1070610"/>
              <a:gd name="connsiteX3" fmla="*/ 1035368 w 2577465"/>
              <a:gd name="connsiteY3" fmla="*/ 1070610 h 1070610"/>
              <a:gd name="connsiteX4" fmla="*/ 0 w 2577465"/>
              <a:gd name="connsiteY4" fmla="*/ 31750 h 1070610"/>
              <a:gd name="connsiteX0" fmla="*/ 0 w 2577465"/>
              <a:gd name="connsiteY0" fmla="*/ 31750 h 137160"/>
              <a:gd name="connsiteX1" fmla="*/ 2485708 w 2577465"/>
              <a:gd name="connsiteY1" fmla="*/ 0 h 137160"/>
              <a:gd name="connsiteX2" fmla="*/ 2577465 w 2577465"/>
              <a:gd name="connsiteY2" fmla="*/ 94615 h 137160"/>
              <a:gd name="connsiteX3" fmla="*/ 952818 w 2577465"/>
              <a:gd name="connsiteY3" fmla="*/ 137160 h 137160"/>
              <a:gd name="connsiteX4" fmla="*/ 0 w 2577465"/>
              <a:gd name="connsiteY4" fmla="*/ 31750 h 137160"/>
              <a:gd name="connsiteX0" fmla="*/ 0 w 2577465"/>
              <a:gd name="connsiteY0" fmla="*/ 31750 h 549910"/>
              <a:gd name="connsiteX1" fmla="*/ 2485708 w 2577465"/>
              <a:gd name="connsiteY1" fmla="*/ 0 h 549910"/>
              <a:gd name="connsiteX2" fmla="*/ 2577465 w 2577465"/>
              <a:gd name="connsiteY2" fmla="*/ 94615 h 549910"/>
              <a:gd name="connsiteX3" fmla="*/ 501968 w 2577465"/>
              <a:gd name="connsiteY3" fmla="*/ 549910 h 549910"/>
              <a:gd name="connsiteX4" fmla="*/ 0 w 2577465"/>
              <a:gd name="connsiteY4" fmla="*/ 31750 h 549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7465" h="549910">
                <a:moveTo>
                  <a:pt x="0" y="31750"/>
                </a:moveTo>
                <a:lnTo>
                  <a:pt x="2485708" y="0"/>
                </a:lnTo>
                <a:lnTo>
                  <a:pt x="2577465" y="94615"/>
                </a:lnTo>
                <a:lnTo>
                  <a:pt x="501968" y="549910"/>
                </a:lnTo>
                <a:lnTo>
                  <a:pt x="0" y="31750"/>
                </a:lnTo>
                <a:close/>
              </a:path>
            </a:pathLst>
          </a:cu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4" name="Freeform 83"/>
          <p:cNvSpPr/>
          <p:nvPr/>
        </p:nvSpPr>
        <p:spPr>
          <a:xfrm>
            <a:off x="2366962" y="2774116"/>
            <a:ext cx="1519238" cy="1500188"/>
          </a:xfrm>
          <a:custGeom>
            <a:avLst/>
            <a:gdLst>
              <a:gd name="connsiteX0" fmla="*/ 0 w 1798320"/>
              <a:gd name="connsiteY0" fmla="*/ 7620 h 1813560"/>
              <a:gd name="connsiteX1" fmla="*/ 1790700 w 1798320"/>
              <a:gd name="connsiteY1" fmla="*/ 0 h 1813560"/>
              <a:gd name="connsiteX2" fmla="*/ 1798320 w 1798320"/>
              <a:gd name="connsiteY2" fmla="*/ 1813560 h 1813560"/>
              <a:gd name="connsiteX3" fmla="*/ 0 w 1798320"/>
              <a:gd name="connsiteY3" fmla="*/ 7620 h 1813560"/>
              <a:gd name="connsiteX0" fmla="*/ 0 w 1997964"/>
              <a:gd name="connsiteY0" fmla="*/ 13716 h 1819656"/>
              <a:gd name="connsiteX1" fmla="*/ 1997964 w 1997964"/>
              <a:gd name="connsiteY1" fmla="*/ 0 h 1819656"/>
              <a:gd name="connsiteX2" fmla="*/ 1798320 w 1997964"/>
              <a:gd name="connsiteY2" fmla="*/ 1819656 h 1819656"/>
              <a:gd name="connsiteX3" fmla="*/ 0 w 1997964"/>
              <a:gd name="connsiteY3" fmla="*/ 13716 h 1819656"/>
              <a:gd name="connsiteX0" fmla="*/ 2720340 w 4518660"/>
              <a:gd name="connsiteY0" fmla="*/ 0 h 1805940"/>
              <a:gd name="connsiteX1" fmla="*/ 0 w 4518660"/>
              <a:gd name="connsiteY1" fmla="*/ 449580 h 1805940"/>
              <a:gd name="connsiteX2" fmla="*/ 4518660 w 4518660"/>
              <a:gd name="connsiteY2" fmla="*/ 1805940 h 1805940"/>
              <a:gd name="connsiteX3" fmla="*/ 2720340 w 4518660"/>
              <a:gd name="connsiteY3" fmla="*/ 0 h 1805940"/>
              <a:gd name="connsiteX0" fmla="*/ 2720340 w 2720340"/>
              <a:gd name="connsiteY0" fmla="*/ 0 h 1821180"/>
              <a:gd name="connsiteX1" fmla="*/ 0 w 2720340"/>
              <a:gd name="connsiteY1" fmla="*/ 449580 h 1821180"/>
              <a:gd name="connsiteX2" fmla="*/ 2057400 w 2720340"/>
              <a:gd name="connsiteY2" fmla="*/ 1821180 h 1821180"/>
              <a:gd name="connsiteX3" fmla="*/ 2720340 w 2720340"/>
              <a:gd name="connsiteY3" fmla="*/ 0 h 1821180"/>
              <a:gd name="connsiteX0" fmla="*/ 1676400 w 2057400"/>
              <a:gd name="connsiteY0" fmla="*/ 457200 h 1371600"/>
              <a:gd name="connsiteX1" fmla="*/ 0 w 2057400"/>
              <a:gd name="connsiteY1" fmla="*/ 0 h 1371600"/>
              <a:gd name="connsiteX2" fmla="*/ 2057400 w 2057400"/>
              <a:gd name="connsiteY2" fmla="*/ 1371600 h 1371600"/>
              <a:gd name="connsiteX3" fmla="*/ 1676400 w 2057400"/>
              <a:gd name="connsiteY3" fmla="*/ 457200 h 1371600"/>
              <a:gd name="connsiteX0" fmla="*/ 1747837 w 2128837"/>
              <a:gd name="connsiteY0" fmla="*/ 519112 h 1433512"/>
              <a:gd name="connsiteX1" fmla="*/ 0 w 2128837"/>
              <a:gd name="connsiteY1" fmla="*/ 0 h 1433512"/>
              <a:gd name="connsiteX2" fmla="*/ 2128837 w 2128837"/>
              <a:gd name="connsiteY2" fmla="*/ 1433512 h 1433512"/>
              <a:gd name="connsiteX3" fmla="*/ 1747837 w 2128837"/>
              <a:gd name="connsiteY3" fmla="*/ 519112 h 1433512"/>
              <a:gd name="connsiteX0" fmla="*/ 1085850 w 2128837"/>
              <a:gd name="connsiteY0" fmla="*/ 0 h 1438275"/>
              <a:gd name="connsiteX1" fmla="*/ 0 w 2128837"/>
              <a:gd name="connsiteY1" fmla="*/ 4763 h 1438275"/>
              <a:gd name="connsiteX2" fmla="*/ 2128837 w 2128837"/>
              <a:gd name="connsiteY2" fmla="*/ 1438275 h 1438275"/>
              <a:gd name="connsiteX3" fmla="*/ 1085850 w 2128837"/>
              <a:gd name="connsiteY3" fmla="*/ 0 h 1438275"/>
              <a:gd name="connsiteX0" fmla="*/ 1085850 w 1490662"/>
              <a:gd name="connsiteY0" fmla="*/ 0 h 1500188"/>
              <a:gd name="connsiteX1" fmla="*/ 0 w 1490662"/>
              <a:gd name="connsiteY1" fmla="*/ 4763 h 1500188"/>
              <a:gd name="connsiteX2" fmla="*/ 1490662 w 1490662"/>
              <a:gd name="connsiteY2" fmla="*/ 1500188 h 1500188"/>
              <a:gd name="connsiteX3" fmla="*/ 1085850 w 1490662"/>
              <a:gd name="connsiteY3" fmla="*/ 0 h 1500188"/>
              <a:gd name="connsiteX0" fmla="*/ 1085850 w 1495426"/>
              <a:gd name="connsiteY0" fmla="*/ 0 h 1500188"/>
              <a:gd name="connsiteX1" fmla="*/ 0 w 1495426"/>
              <a:gd name="connsiteY1" fmla="*/ 4763 h 1500188"/>
              <a:gd name="connsiteX2" fmla="*/ 1490662 w 1495426"/>
              <a:gd name="connsiteY2" fmla="*/ 1500188 h 1500188"/>
              <a:gd name="connsiteX3" fmla="*/ 1495426 w 1495426"/>
              <a:gd name="connsiteY3" fmla="*/ 1490663 h 1500188"/>
              <a:gd name="connsiteX4" fmla="*/ 1085850 w 1495426"/>
              <a:gd name="connsiteY4" fmla="*/ 0 h 1500188"/>
              <a:gd name="connsiteX0" fmla="*/ 1085850 w 1519238"/>
              <a:gd name="connsiteY0" fmla="*/ 0 h 1500188"/>
              <a:gd name="connsiteX1" fmla="*/ 0 w 1519238"/>
              <a:gd name="connsiteY1" fmla="*/ 4763 h 1500188"/>
              <a:gd name="connsiteX2" fmla="*/ 1490662 w 1519238"/>
              <a:gd name="connsiteY2" fmla="*/ 1500188 h 1500188"/>
              <a:gd name="connsiteX3" fmla="*/ 1519238 w 1519238"/>
              <a:gd name="connsiteY3" fmla="*/ 1362075 h 1500188"/>
              <a:gd name="connsiteX4" fmla="*/ 1085850 w 1519238"/>
              <a:gd name="connsiteY4" fmla="*/ 0 h 1500188"/>
              <a:gd name="connsiteX0" fmla="*/ 1085850 w 1519238"/>
              <a:gd name="connsiteY0" fmla="*/ 0 h 1500188"/>
              <a:gd name="connsiteX1" fmla="*/ 0 w 1519238"/>
              <a:gd name="connsiteY1" fmla="*/ 4763 h 1500188"/>
              <a:gd name="connsiteX2" fmla="*/ 1490662 w 1519238"/>
              <a:gd name="connsiteY2" fmla="*/ 1500188 h 1500188"/>
              <a:gd name="connsiteX3" fmla="*/ 1519238 w 1519238"/>
              <a:gd name="connsiteY3" fmla="*/ 1362075 h 1500188"/>
              <a:gd name="connsiteX4" fmla="*/ 1519238 w 1519238"/>
              <a:gd name="connsiteY4" fmla="*/ 1366838 h 1500188"/>
              <a:gd name="connsiteX5" fmla="*/ 1085850 w 1519238"/>
              <a:gd name="connsiteY5" fmla="*/ 0 h 1500188"/>
              <a:gd name="connsiteX0" fmla="*/ 1085850 w 1519238"/>
              <a:gd name="connsiteY0" fmla="*/ 0 h 1500188"/>
              <a:gd name="connsiteX1" fmla="*/ 0 w 1519238"/>
              <a:gd name="connsiteY1" fmla="*/ 4763 h 1500188"/>
              <a:gd name="connsiteX2" fmla="*/ 1490662 w 1519238"/>
              <a:gd name="connsiteY2" fmla="*/ 1500188 h 1500188"/>
              <a:gd name="connsiteX3" fmla="*/ 1519238 w 1519238"/>
              <a:gd name="connsiteY3" fmla="*/ 1362075 h 1500188"/>
              <a:gd name="connsiteX4" fmla="*/ 1214438 w 1519238"/>
              <a:gd name="connsiteY4" fmla="*/ 1133475 h 1500188"/>
              <a:gd name="connsiteX5" fmla="*/ 1085850 w 1519238"/>
              <a:gd name="connsiteY5" fmla="*/ 0 h 1500188"/>
              <a:gd name="connsiteX0" fmla="*/ 1085850 w 1519238"/>
              <a:gd name="connsiteY0" fmla="*/ 0 h 1500188"/>
              <a:gd name="connsiteX1" fmla="*/ 0 w 1519238"/>
              <a:gd name="connsiteY1" fmla="*/ 4763 h 1500188"/>
              <a:gd name="connsiteX2" fmla="*/ 1490662 w 1519238"/>
              <a:gd name="connsiteY2" fmla="*/ 1500188 h 1500188"/>
              <a:gd name="connsiteX3" fmla="*/ 1519238 w 1519238"/>
              <a:gd name="connsiteY3" fmla="*/ 1362075 h 1500188"/>
              <a:gd name="connsiteX4" fmla="*/ 1062038 w 1519238"/>
              <a:gd name="connsiteY4" fmla="*/ 904875 h 1500188"/>
              <a:gd name="connsiteX5" fmla="*/ 1085850 w 1519238"/>
              <a:gd name="connsiteY5" fmla="*/ 0 h 1500188"/>
              <a:gd name="connsiteX0" fmla="*/ 1085850 w 1519238"/>
              <a:gd name="connsiteY0" fmla="*/ 0 h 1500188"/>
              <a:gd name="connsiteX1" fmla="*/ 0 w 1519238"/>
              <a:gd name="connsiteY1" fmla="*/ 4763 h 1500188"/>
              <a:gd name="connsiteX2" fmla="*/ 1490662 w 1519238"/>
              <a:gd name="connsiteY2" fmla="*/ 1500188 h 1500188"/>
              <a:gd name="connsiteX3" fmla="*/ 1519238 w 1519238"/>
              <a:gd name="connsiteY3" fmla="*/ 1362075 h 1500188"/>
              <a:gd name="connsiteX4" fmla="*/ 719138 w 1519238"/>
              <a:gd name="connsiteY4" fmla="*/ 581025 h 1500188"/>
              <a:gd name="connsiteX5" fmla="*/ 1085850 w 1519238"/>
              <a:gd name="connsiteY5" fmla="*/ 0 h 1500188"/>
              <a:gd name="connsiteX0" fmla="*/ 1085850 w 1519238"/>
              <a:gd name="connsiteY0" fmla="*/ 0 h 1500188"/>
              <a:gd name="connsiteX1" fmla="*/ 0 w 1519238"/>
              <a:gd name="connsiteY1" fmla="*/ 4763 h 1500188"/>
              <a:gd name="connsiteX2" fmla="*/ 1490662 w 1519238"/>
              <a:gd name="connsiteY2" fmla="*/ 1500188 h 1500188"/>
              <a:gd name="connsiteX3" fmla="*/ 1519238 w 1519238"/>
              <a:gd name="connsiteY3" fmla="*/ 1362075 h 1500188"/>
              <a:gd name="connsiteX4" fmla="*/ 985838 w 1519238"/>
              <a:gd name="connsiteY4" fmla="*/ 814388 h 1500188"/>
              <a:gd name="connsiteX5" fmla="*/ 1085850 w 1519238"/>
              <a:gd name="connsiteY5" fmla="*/ 0 h 1500188"/>
              <a:gd name="connsiteX0" fmla="*/ 1085850 w 1519238"/>
              <a:gd name="connsiteY0" fmla="*/ 0 h 1500188"/>
              <a:gd name="connsiteX1" fmla="*/ 0 w 1519238"/>
              <a:gd name="connsiteY1" fmla="*/ 4763 h 1500188"/>
              <a:gd name="connsiteX2" fmla="*/ 1490662 w 1519238"/>
              <a:gd name="connsiteY2" fmla="*/ 1500188 h 1500188"/>
              <a:gd name="connsiteX3" fmla="*/ 1519238 w 1519238"/>
              <a:gd name="connsiteY3" fmla="*/ 1362075 h 1500188"/>
              <a:gd name="connsiteX4" fmla="*/ 995363 w 1519238"/>
              <a:gd name="connsiteY4" fmla="*/ 814388 h 1500188"/>
              <a:gd name="connsiteX5" fmla="*/ 1085850 w 1519238"/>
              <a:gd name="connsiteY5" fmla="*/ 0 h 1500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9238" h="1500188">
                <a:moveTo>
                  <a:pt x="1085850" y="0"/>
                </a:moveTo>
                <a:lnTo>
                  <a:pt x="0" y="4763"/>
                </a:lnTo>
                <a:lnTo>
                  <a:pt x="1490662" y="1500188"/>
                </a:lnTo>
                <a:lnTo>
                  <a:pt x="1519238" y="1362075"/>
                </a:lnTo>
                <a:lnTo>
                  <a:pt x="995363" y="814388"/>
                </a:lnTo>
                <a:lnTo>
                  <a:pt x="108585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7" name="Freeform 76"/>
          <p:cNvSpPr/>
          <p:nvPr/>
        </p:nvSpPr>
        <p:spPr>
          <a:xfrm>
            <a:off x="2128838" y="2779831"/>
            <a:ext cx="1713547" cy="1491615"/>
          </a:xfrm>
          <a:custGeom>
            <a:avLst/>
            <a:gdLst>
              <a:gd name="connsiteX0" fmla="*/ 0 w 4602480"/>
              <a:gd name="connsiteY0" fmla="*/ 0 h 1836420"/>
              <a:gd name="connsiteX1" fmla="*/ 2758440 w 4602480"/>
              <a:gd name="connsiteY1" fmla="*/ 0 h 1836420"/>
              <a:gd name="connsiteX2" fmla="*/ 4602480 w 4602480"/>
              <a:gd name="connsiteY2" fmla="*/ 1836420 h 1836420"/>
              <a:gd name="connsiteX3" fmla="*/ 0 w 4602480"/>
              <a:gd name="connsiteY3" fmla="*/ 0 h 1836420"/>
              <a:gd name="connsiteX0" fmla="*/ 0 w 4884420"/>
              <a:gd name="connsiteY0" fmla="*/ 381000 h 1836420"/>
              <a:gd name="connsiteX1" fmla="*/ 3040380 w 4884420"/>
              <a:gd name="connsiteY1" fmla="*/ 0 h 1836420"/>
              <a:gd name="connsiteX2" fmla="*/ 4884420 w 4884420"/>
              <a:gd name="connsiteY2" fmla="*/ 1836420 h 1836420"/>
              <a:gd name="connsiteX3" fmla="*/ 0 w 4884420"/>
              <a:gd name="connsiteY3" fmla="*/ 381000 h 1836420"/>
              <a:gd name="connsiteX0" fmla="*/ 0 w 4800600"/>
              <a:gd name="connsiteY0" fmla="*/ 396240 h 1836420"/>
              <a:gd name="connsiteX1" fmla="*/ 2956560 w 4800600"/>
              <a:gd name="connsiteY1" fmla="*/ 0 h 1836420"/>
              <a:gd name="connsiteX2" fmla="*/ 4800600 w 4800600"/>
              <a:gd name="connsiteY2" fmla="*/ 1836420 h 1836420"/>
              <a:gd name="connsiteX3" fmla="*/ 0 w 4800600"/>
              <a:gd name="connsiteY3" fmla="*/ 396240 h 1836420"/>
              <a:gd name="connsiteX0" fmla="*/ 0 w 4800600"/>
              <a:gd name="connsiteY0" fmla="*/ 0 h 1440180"/>
              <a:gd name="connsiteX1" fmla="*/ 236220 w 4800600"/>
              <a:gd name="connsiteY1" fmla="*/ 7620 h 1440180"/>
              <a:gd name="connsiteX2" fmla="*/ 4800600 w 4800600"/>
              <a:gd name="connsiteY2" fmla="*/ 1440180 h 1440180"/>
              <a:gd name="connsiteX3" fmla="*/ 0 w 4800600"/>
              <a:gd name="connsiteY3" fmla="*/ 0 h 1440180"/>
              <a:gd name="connsiteX0" fmla="*/ 0 w 4800600"/>
              <a:gd name="connsiteY0" fmla="*/ 0 h 1440180"/>
              <a:gd name="connsiteX1" fmla="*/ 182880 w 4800600"/>
              <a:gd name="connsiteY1" fmla="*/ 175260 h 1440180"/>
              <a:gd name="connsiteX2" fmla="*/ 4800600 w 4800600"/>
              <a:gd name="connsiteY2" fmla="*/ 1440180 h 1440180"/>
              <a:gd name="connsiteX3" fmla="*/ 0 w 4800600"/>
              <a:gd name="connsiteY3" fmla="*/ 0 h 1440180"/>
              <a:gd name="connsiteX0" fmla="*/ 0 w 4800600"/>
              <a:gd name="connsiteY0" fmla="*/ 0 h 1440180"/>
              <a:gd name="connsiteX1" fmla="*/ 236220 w 4800600"/>
              <a:gd name="connsiteY1" fmla="*/ 0 h 1440180"/>
              <a:gd name="connsiteX2" fmla="*/ 4800600 w 4800600"/>
              <a:gd name="connsiteY2" fmla="*/ 1440180 h 1440180"/>
              <a:gd name="connsiteX3" fmla="*/ 0 w 4800600"/>
              <a:gd name="connsiteY3" fmla="*/ 0 h 1440180"/>
              <a:gd name="connsiteX0" fmla="*/ 0 w 1729740"/>
              <a:gd name="connsiteY0" fmla="*/ 0 h 1501140"/>
              <a:gd name="connsiteX1" fmla="*/ 236220 w 1729740"/>
              <a:gd name="connsiteY1" fmla="*/ 0 h 1501140"/>
              <a:gd name="connsiteX2" fmla="*/ 1729740 w 1729740"/>
              <a:gd name="connsiteY2" fmla="*/ 1501140 h 1501140"/>
              <a:gd name="connsiteX3" fmla="*/ 0 w 1729740"/>
              <a:gd name="connsiteY3" fmla="*/ 0 h 1501140"/>
              <a:gd name="connsiteX0" fmla="*/ 0 w 1729740"/>
              <a:gd name="connsiteY0" fmla="*/ 0 h 1501140"/>
              <a:gd name="connsiteX1" fmla="*/ 221933 w 1729740"/>
              <a:gd name="connsiteY1" fmla="*/ 9525 h 1501140"/>
              <a:gd name="connsiteX2" fmla="*/ 1729740 w 1729740"/>
              <a:gd name="connsiteY2" fmla="*/ 1501140 h 1501140"/>
              <a:gd name="connsiteX3" fmla="*/ 0 w 1729740"/>
              <a:gd name="connsiteY3" fmla="*/ 0 h 1501140"/>
              <a:gd name="connsiteX0" fmla="*/ 0 w 1729740"/>
              <a:gd name="connsiteY0" fmla="*/ 0 h 1501140"/>
              <a:gd name="connsiteX1" fmla="*/ 212408 w 1729740"/>
              <a:gd name="connsiteY1" fmla="*/ 0 h 1501140"/>
              <a:gd name="connsiteX2" fmla="*/ 1729740 w 1729740"/>
              <a:gd name="connsiteY2" fmla="*/ 1501140 h 1501140"/>
              <a:gd name="connsiteX3" fmla="*/ 0 w 1729740"/>
              <a:gd name="connsiteY3" fmla="*/ 0 h 1501140"/>
              <a:gd name="connsiteX0" fmla="*/ 0 w 1691640"/>
              <a:gd name="connsiteY0" fmla="*/ 0 h 1477328"/>
              <a:gd name="connsiteX1" fmla="*/ 212408 w 1691640"/>
              <a:gd name="connsiteY1" fmla="*/ 0 h 1477328"/>
              <a:gd name="connsiteX2" fmla="*/ 1691640 w 1691640"/>
              <a:gd name="connsiteY2" fmla="*/ 1477328 h 1477328"/>
              <a:gd name="connsiteX3" fmla="*/ 0 w 1691640"/>
              <a:gd name="connsiteY3" fmla="*/ 0 h 1477328"/>
              <a:gd name="connsiteX0" fmla="*/ 0 w 1691640"/>
              <a:gd name="connsiteY0" fmla="*/ 0 h 1477328"/>
              <a:gd name="connsiteX1" fmla="*/ 212408 w 1691640"/>
              <a:gd name="connsiteY1" fmla="*/ 0 h 1477328"/>
              <a:gd name="connsiteX2" fmla="*/ 1691640 w 1691640"/>
              <a:gd name="connsiteY2" fmla="*/ 1477328 h 1477328"/>
              <a:gd name="connsiteX3" fmla="*/ 1687830 w 1691640"/>
              <a:gd name="connsiteY3" fmla="*/ 1475423 h 1477328"/>
              <a:gd name="connsiteX4" fmla="*/ 0 w 1691640"/>
              <a:gd name="connsiteY4" fmla="*/ 0 h 1477328"/>
              <a:gd name="connsiteX0" fmla="*/ 0 w 1691640"/>
              <a:gd name="connsiteY0" fmla="*/ 0 h 1477328"/>
              <a:gd name="connsiteX1" fmla="*/ 212408 w 1691640"/>
              <a:gd name="connsiteY1" fmla="*/ 0 h 1477328"/>
              <a:gd name="connsiteX2" fmla="*/ 1691640 w 1691640"/>
              <a:gd name="connsiteY2" fmla="*/ 1477328 h 1477328"/>
              <a:gd name="connsiteX3" fmla="*/ 1516380 w 1691640"/>
              <a:gd name="connsiteY3" fmla="*/ 1432560 h 1477328"/>
              <a:gd name="connsiteX4" fmla="*/ 0 w 1691640"/>
              <a:gd name="connsiteY4" fmla="*/ 0 h 1477328"/>
              <a:gd name="connsiteX0" fmla="*/ 12382 w 1704022"/>
              <a:gd name="connsiteY0" fmla="*/ 0 h 1477328"/>
              <a:gd name="connsiteX1" fmla="*/ 224790 w 1704022"/>
              <a:gd name="connsiteY1" fmla="*/ 0 h 1477328"/>
              <a:gd name="connsiteX2" fmla="*/ 1704022 w 1704022"/>
              <a:gd name="connsiteY2" fmla="*/ 1477328 h 1477328"/>
              <a:gd name="connsiteX3" fmla="*/ 0 w 1704022"/>
              <a:gd name="connsiteY3" fmla="*/ 803910 h 1477328"/>
              <a:gd name="connsiteX4" fmla="*/ 12382 w 1704022"/>
              <a:gd name="connsiteY4" fmla="*/ 0 h 1477328"/>
              <a:gd name="connsiteX0" fmla="*/ 12382 w 1713547"/>
              <a:gd name="connsiteY0" fmla="*/ 0 h 1491615"/>
              <a:gd name="connsiteX1" fmla="*/ 224790 w 1713547"/>
              <a:gd name="connsiteY1" fmla="*/ 0 h 1491615"/>
              <a:gd name="connsiteX2" fmla="*/ 1713547 w 1713547"/>
              <a:gd name="connsiteY2" fmla="*/ 1491615 h 1491615"/>
              <a:gd name="connsiteX3" fmla="*/ 0 w 1713547"/>
              <a:gd name="connsiteY3" fmla="*/ 803910 h 1491615"/>
              <a:gd name="connsiteX4" fmla="*/ 12382 w 1713547"/>
              <a:gd name="connsiteY4" fmla="*/ 0 h 1491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547" h="1491615">
                <a:moveTo>
                  <a:pt x="12382" y="0"/>
                </a:moveTo>
                <a:lnTo>
                  <a:pt x="224790" y="0"/>
                </a:lnTo>
                <a:lnTo>
                  <a:pt x="1713547" y="1491615"/>
                </a:lnTo>
                <a:lnTo>
                  <a:pt x="0" y="803910"/>
                </a:lnTo>
                <a:lnTo>
                  <a:pt x="12382" y="0"/>
                </a:lnTo>
                <a:close/>
              </a:path>
            </a:pathLst>
          </a:cu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6" name="Freeform 75"/>
          <p:cNvSpPr/>
          <p:nvPr/>
        </p:nvSpPr>
        <p:spPr>
          <a:xfrm>
            <a:off x="2133600" y="3602790"/>
            <a:ext cx="6408420" cy="1121610"/>
          </a:xfrm>
          <a:custGeom>
            <a:avLst/>
            <a:gdLst>
              <a:gd name="connsiteX0" fmla="*/ 0 w 5996940"/>
              <a:gd name="connsiteY0" fmla="*/ 7620 h 1912620"/>
              <a:gd name="connsiteX1" fmla="*/ 0 w 5996940"/>
              <a:gd name="connsiteY1" fmla="*/ 1905000 h 1912620"/>
              <a:gd name="connsiteX2" fmla="*/ 5996940 w 5996940"/>
              <a:gd name="connsiteY2" fmla="*/ 1912620 h 1912620"/>
              <a:gd name="connsiteX3" fmla="*/ 5951220 w 5996940"/>
              <a:gd name="connsiteY3" fmla="*/ 266700 h 1912620"/>
              <a:gd name="connsiteX4" fmla="*/ 5295900 w 5996940"/>
              <a:gd name="connsiteY4" fmla="*/ 0 h 1912620"/>
              <a:gd name="connsiteX5" fmla="*/ 4671060 w 5996940"/>
              <a:gd name="connsiteY5" fmla="*/ 0 h 1912620"/>
              <a:gd name="connsiteX6" fmla="*/ 4663440 w 5996940"/>
              <a:gd name="connsiteY6" fmla="*/ 1859280 h 1912620"/>
              <a:gd name="connsiteX7" fmla="*/ 0 w 5996940"/>
              <a:gd name="connsiteY7" fmla="*/ 7620 h 1912620"/>
              <a:gd name="connsiteX0" fmla="*/ 0 w 5951220"/>
              <a:gd name="connsiteY0" fmla="*/ 7620 h 1912620"/>
              <a:gd name="connsiteX1" fmla="*/ 0 w 5951220"/>
              <a:gd name="connsiteY1" fmla="*/ 1905000 h 1912620"/>
              <a:gd name="connsiteX2" fmla="*/ 5943600 w 5951220"/>
              <a:gd name="connsiteY2" fmla="*/ 1912620 h 1912620"/>
              <a:gd name="connsiteX3" fmla="*/ 5951220 w 5951220"/>
              <a:gd name="connsiteY3" fmla="*/ 266700 h 1912620"/>
              <a:gd name="connsiteX4" fmla="*/ 5295900 w 5951220"/>
              <a:gd name="connsiteY4" fmla="*/ 0 h 1912620"/>
              <a:gd name="connsiteX5" fmla="*/ 4671060 w 5951220"/>
              <a:gd name="connsiteY5" fmla="*/ 0 h 1912620"/>
              <a:gd name="connsiteX6" fmla="*/ 4663440 w 5951220"/>
              <a:gd name="connsiteY6" fmla="*/ 1859280 h 1912620"/>
              <a:gd name="connsiteX7" fmla="*/ 0 w 5951220"/>
              <a:gd name="connsiteY7" fmla="*/ 7620 h 1912620"/>
              <a:gd name="connsiteX0" fmla="*/ 0 w 5951220"/>
              <a:gd name="connsiteY0" fmla="*/ 13716 h 1918716"/>
              <a:gd name="connsiteX1" fmla="*/ 0 w 5951220"/>
              <a:gd name="connsiteY1" fmla="*/ 1911096 h 1918716"/>
              <a:gd name="connsiteX2" fmla="*/ 5943600 w 5951220"/>
              <a:gd name="connsiteY2" fmla="*/ 1918716 h 1918716"/>
              <a:gd name="connsiteX3" fmla="*/ 5951220 w 5951220"/>
              <a:gd name="connsiteY3" fmla="*/ 272796 h 1918716"/>
              <a:gd name="connsiteX4" fmla="*/ 5295900 w 5951220"/>
              <a:gd name="connsiteY4" fmla="*/ 6096 h 1918716"/>
              <a:gd name="connsiteX5" fmla="*/ 4878324 w 5951220"/>
              <a:gd name="connsiteY5" fmla="*/ 0 h 1918716"/>
              <a:gd name="connsiteX6" fmla="*/ 4663440 w 5951220"/>
              <a:gd name="connsiteY6" fmla="*/ 1865376 h 1918716"/>
              <a:gd name="connsiteX7" fmla="*/ 0 w 5951220"/>
              <a:gd name="connsiteY7" fmla="*/ 13716 h 1918716"/>
              <a:gd name="connsiteX0" fmla="*/ 0 w 6179820"/>
              <a:gd name="connsiteY0" fmla="*/ 0 h 2438400"/>
              <a:gd name="connsiteX1" fmla="*/ 228600 w 6179820"/>
              <a:gd name="connsiteY1" fmla="*/ 2430780 h 2438400"/>
              <a:gd name="connsiteX2" fmla="*/ 6172200 w 6179820"/>
              <a:gd name="connsiteY2" fmla="*/ 2438400 h 2438400"/>
              <a:gd name="connsiteX3" fmla="*/ 6179820 w 6179820"/>
              <a:gd name="connsiteY3" fmla="*/ 792480 h 2438400"/>
              <a:gd name="connsiteX4" fmla="*/ 5524500 w 6179820"/>
              <a:gd name="connsiteY4" fmla="*/ 525780 h 2438400"/>
              <a:gd name="connsiteX5" fmla="*/ 5106924 w 6179820"/>
              <a:gd name="connsiteY5" fmla="*/ 519684 h 2438400"/>
              <a:gd name="connsiteX6" fmla="*/ 4892040 w 6179820"/>
              <a:gd name="connsiteY6" fmla="*/ 2385060 h 2438400"/>
              <a:gd name="connsiteX7" fmla="*/ 0 w 6179820"/>
              <a:gd name="connsiteY7" fmla="*/ 0 h 2438400"/>
              <a:gd name="connsiteX0" fmla="*/ 0 w 6179820"/>
              <a:gd name="connsiteY0" fmla="*/ 0 h 2438400"/>
              <a:gd name="connsiteX1" fmla="*/ 0 w 6179820"/>
              <a:gd name="connsiteY1" fmla="*/ 1066800 h 2438400"/>
              <a:gd name="connsiteX2" fmla="*/ 6172200 w 6179820"/>
              <a:gd name="connsiteY2" fmla="*/ 2438400 h 2438400"/>
              <a:gd name="connsiteX3" fmla="*/ 6179820 w 6179820"/>
              <a:gd name="connsiteY3" fmla="*/ 792480 h 2438400"/>
              <a:gd name="connsiteX4" fmla="*/ 5524500 w 6179820"/>
              <a:gd name="connsiteY4" fmla="*/ 525780 h 2438400"/>
              <a:gd name="connsiteX5" fmla="*/ 5106924 w 6179820"/>
              <a:gd name="connsiteY5" fmla="*/ 519684 h 2438400"/>
              <a:gd name="connsiteX6" fmla="*/ 4892040 w 6179820"/>
              <a:gd name="connsiteY6" fmla="*/ 2385060 h 2438400"/>
              <a:gd name="connsiteX7" fmla="*/ 0 w 6179820"/>
              <a:gd name="connsiteY7" fmla="*/ 0 h 2438400"/>
              <a:gd name="connsiteX0" fmla="*/ 0 w 6179820"/>
              <a:gd name="connsiteY0" fmla="*/ 0 h 2438400"/>
              <a:gd name="connsiteX1" fmla="*/ 0 w 6179820"/>
              <a:gd name="connsiteY1" fmla="*/ 1066800 h 2438400"/>
              <a:gd name="connsiteX2" fmla="*/ 6172200 w 6179820"/>
              <a:gd name="connsiteY2" fmla="*/ 2438400 h 2438400"/>
              <a:gd name="connsiteX3" fmla="*/ 6179820 w 6179820"/>
              <a:gd name="connsiteY3" fmla="*/ 792480 h 2438400"/>
              <a:gd name="connsiteX4" fmla="*/ 5524500 w 6179820"/>
              <a:gd name="connsiteY4" fmla="*/ 525780 h 2438400"/>
              <a:gd name="connsiteX5" fmla="*/ 5106924 w 6179820"/>
              <a:gd name="connsiteY5" fmla="*/ 519684 h 2438400"/>
              <a:gd name="connsiteX6" fmla="*/ 1752600 w 6179820"/>
              <a:gd name="connsiteY6" fmla="*/ 685800 h 2438400"/>
              <a:gd name="connsiteX7" fmla="*/ 0 w 6179820"/>
              <a:gd name="connsiteY7" fmla="*/ 0 h 2438400"/>
              <a:gd name="connsiteX0" fmla="*/ 0 w 6179820"/>
              <a:gd name="connsiteY0" fmla="*/ 0 h 2438400"/>
              <a:gd name="connsiteX1" fmla="*/ 0 w 6179820"/>
              <a:gd name="connsiteY1" fmla="*/ 1066800 h 2438400"/>
              <a:gd name="connsiteX2" fmla="*/ 6172200 w 6179820"/>
              <a:gd name="connsiteY2" fmla="*/ 2438400 h 2438400"/>
              <a:gd name="connsiteX3" fmla="*/ 6179820 w 6179820"/>
              <a:gd name="connsiteY3" fmla="*/ 792480 h 2438400"/>
              <a:gd name="connsiteX4" fmla="*/ 5524500 w 6179820"/>
              <a:gd name="connsiteY4" fmla="*/ 525780 h 2438400"/>
              <a:gd name="connsiteX5" fmla="*/ 5106924 w 6179820"/>
              <a:gd name="connsiteY5" fmla="*/ 519684 h 2438400"/>
              <a:gd name="connsiteX6" fmla="*/ 1752600 w 6179820"/>
              <a:gd name="connsiteY6" fmla="*/ 685800 h 2438400"/>
              <a:gd name="connsiteX7" fmla="*/ 0 w 6179820"/>
              <a:gd name="connsiteY7" fmla="*/ 0 h 2438400"/>
              <a:gd name="connsiteX0" fmla="*/ 0 w 6179820"/>
              <a:gd name="connsiteY0" fmla="*/ 0 h 2438400"/>
              <a:gd name="connsiteX1" fmla="*/ 0 w 6179820"/>
              <a:gd name="connsiteY1" fmla="*/ 1066800 h 2438400"/>
              <a:gd name="connsiteX2" fmla="*/ 6172200 w 6179820"/>
              <a:gd name="connsiteY2" fmla="*/ 2438400 h 2438400"/>
              <a:gd name="connsiteX3" fmla="*/ 6179820 w 6179820"/>
              <a:gd name="connsiteY3" fmla="*/ 792480 h 2438400"/>
              <a:gd name="connsiteX4" fmla="*/ 5524500 w 6179820"/>
              <a:gd name="connsiteY4" fmla="*/ 525780 h 2438400"/>
              <a:gd name="connsiteX5" fmla="*/ 5106924 w 6179820"/>
              <a:gd name="connsiteY5" fmla="*/ 519684 h 2438400"/>
              <a:gd name="connsiteX6" fmla="*/ 1699260 w 6179820"/>
              <a:gd name="connsiteY6" fmla="*/ 876300 h 2438400"/>
              <a:gd name="connsiteX7" fmla="*/ 0 w 6179820"/>
              <a:gd name="connsiteY7" fmla="*/ 0 h 2438400"/>
              <a:gd name="connsiteX0" fmla="*/ 0 w 6179820"/>
              <a:gd name="connsiteY0" fmla="*/ 0 h 2438400"/>
              <a:gd name="connsiteX1" fmla="*/ 0 w 6179820"/>
              <a:gd name="connsiteY1" fmla="*/ 1066800 h 2438400"/>
              <a:gd name="connsiteX2" fmla="*/ 6172200 w 6179820"/>
              <a:gd name="connsiteY2" fmla="*/ 2438400 h 2438400"/>
              <a:gd name="connsiteX3" fmla="*/ 6179820 w 6179820"/>
              <a:gd name="connsiteY3" fmla="*/ 792480 h 2438400"/>
              <a:gd name="connsiteX4" fmla="*/ 5524500 w 6179820"/>
              <a:gd name="connsiteY4" fmla="*/ 525780 h 2438400"/>
              <a:gd name="connsiteX5" fmla="*/ 5106924 w 6179820"/>
              <a:gd name="connsiteY5" fmla="*/ 519684 h 2438400"/>
              <a:gd name="connsiteX6" fmla="*/ 1676400 w 6179820"/>
              <a:gd name="connsiteY6" fmla="*/ 685800 h 2438400"/>
              <a:gd name="connsiteX7" fmla="*/ 0 w 6179820"/>
              <a:gd name="connsiteY7" fmla="*/ 0 h 2438400"/>
              <a:gd name="connsiteX0" fmla="*/ 0 w 6179820"/>
              <a:gd name="connsiteY0" fmla="*/ 0 h 2438400"/>
              <a:gd name="connsiteX1" fmla="*/ 0 w 6179820"/>
              <a:gd name="connsiteY1" fmla="*/ 1066800 h 2438400"/>
              <a:gd name="connsiteX2" fmla="*/ 6172200 w 6179820"/>
              <a:gd name="connsiteY2" fmla="*/ 2438400 h 2438400"/>
              <a:gd name="connsiteX3" fmla="*/ 6179820 w 6179820"/>
              <a:gd name="connsiteY3" fmla="*/ 792480 h 2438400"/>
              <a:gd name="connsiteX4" fmla="*/ 5524500 w 6179820"/>
              <a:gd name="connsiteY4" fmla="*/ 525780 h 2438400"/>
              <a:gd name="connsiteX5" fmla="*/ 5106924 w 6179820"/>
              <a:gd name="connsiteY5" fmla="*/ 519684 h 2438400"/>
              <a:gd name="connsiteX6" fmla="*/ 1722120 w 6179820"/>
              <a:gd name="connsiteY6" fmla="*/ 678180 h 2438400"/>
              <a:gd name="connsiteX7" fmla="*/ 0 w 6179820"/>
              <a:gd name="connsiteY7" fmla="*/ 0 h 2438400"/>
              <a:gd name="connsiteX0" fmla="*/ 0 w 6179820"/>
              <a:gd name="connsiteY0" fmla="*/ 0 h 2438400"/>
              <a:gd name="connsiteX1" fmla="*/ 0 w 6179820"/>
              <a:gd name="connsiteY1" fmla="*/ 1066800 h 2438400"/>
              <a:gd name="connsiteX2" fmla="*/ 6172200 w 6179820"/>
              <a:gd name="connsiteY2" fmla="*/ 2438400 h 2438400"/>
              <a:gd name="connsiteX3" fmla="*/ 6179820 w 6179820"/>
              <a:gd name="connsiteY3" fmla="*/ 792480 h 2438400"/>
              <a:gd name="connsiteX4" fmla="*/ 5524500 w 6179820"/>
              <a:gd name="connsiteY4" fmla="*/ 525780 h 2438400"/>
              <a:gd name="connsiteX5" fmla="*/ 1752600 w 6179820"/>
              <a:gd name="connsiteY5" fmla="*/ 533400 h 2438400"/>
              <a:gd name="connsiteX6" fmla="*/ 1722120 w 6179820"/>
              <a:gd name="connsiteY6" fmla="*/ 678180 h 2438400"/>
              <a:gd name="connsiteX7" fmla="*/ 0 w 6179820"/>
              <a:gd name="connsiteY7" fmla="*/ 0 h 2438400"/>
              <a:gd name="connsiteX0" fmla="*/ 0 w 6179820"/>
              <a:gd name="connsiteY0" fmla="*/ 0 h 2438400"/>
              <a:gd name="connsiteX1" fmla="*/ 0 w 6179820"/>
              <a:gd name="connsiteY1" fmla="*/ 1066800 h 2438400"/>
              <a:gd name="connsiteX2" fmla="*/ 6172200 w 6179820"/>
              <a:gd name="connsiteY2" fmla="*/ 2438400 h 2438400"/>
              <a:gd name="connsiteX3" fmla="*/ 6179820 w 6179820"/>
              <a:gd name="connsiteY3" fmla="*/ 792480 h 2438400"/>
              <a:gd name="connsiteX4" fmla="*/ 3886200 w 6179820"/>
              <a:gd name="connsiteY4" fmla="*/ 76200 h 2438400"/>
              <a:gd name="connsiteX5" fmla="*/ 1752600 w 6179820"/>
              <a:gd name="connsiteY5" fmla="*/ 533400 h 2438400"/>
              <a:gd name="connsiteX6" fmla="*/ 1722120 w 6179820"/>
              <a:gd name="connsiteY6" fmla="*/ 678180 h 2438400"/>
              <a:gd name="connsiteX7" fmla="*/ 0 w 6179820"/>
              <a:gd name="connsiteY7" fmla="*/ 0 h 2438400"/>
              <a:gd name="connsiteX0" fmla="*/ 0 w 6179820"/>
              <a:gd name="connsiteY0" fmla="*/ 0 h 2438400"/>
              <a:gd name="connsiteX1" fmla="*/ 0 w 6179820"/>
              <a:gd name="connsiteY1" fmla="*/ 1066800 h 2438400"/>
              <a:gd name="connsiteX2" fmla="*/ 6172200 w 6179820"/>
              <a:gd name="connsiteY2" fmla="*/ 2438400 h 2438400"/>
              <a:gd name="connsiteX3" fmla="*/ 6179820 w 6179820"/>
              <a:gd name="connsiteY3" fmla="*/ 792480 h 2438400"/>
              <a:gd name="connsiteX4" fmla="*/ 3810000 w 6179820"/>
              <a:gd name="connsiteY4" fmla="*/ 76200 h 2438400"/>
              <a:gd name="connsiteX5" fmla="*/ 1752600 w 6179820"/>
              <a:gd name="connsiteY5" fmla="*/ 533400 h 2438400"/>
              <a:gd name="connsiteX6" fmla="*/ 1722120 w 6179820"/>
              <a:gd name="connsiteY6" fmla="*/ 678180 h 2438400"/>
              <a:gd name="connsiteX7" fmla="*/ 0 w 6179820"/>
              <a:gd name="connsiteY7" fmla="*/ 0 h 2438400"/>
              <a:gd name="connsiteX0" fmla="*/ 0 w 6179820"/>
              <a:gd name="connsiteY0" fmla="*/ 0 h 2438400"/>
              <a:gd name="connsiteX1" fmla="*/ 0 w 6179820"/>
              <a:gd name="connsiteY1" fmla="*/ 1066800 h 2438400"/>
              <a:gd name="connsiteX2" fmla="*/ 6172200 w 6179820"/>
              <a:gd name="connsiteY2" fmla="*/ 2438400 h 2438400"/>
              <a:gd name="connsiteX3" fmla="*/ 6179820 w 6179820"/>
              <a:gd name="connsiteY3" fmla="*/ 792480 h 2438400"/>
              <a:gd name="connsiteX4" fmla="*/ 3810000 w 6179820"/>
              <a:gd name="connsiteY4" fmla="*/ 76200 h 2438400"/>
              <a:gd name="connsiteX5" fmla="*/ 1752600 w 6179820"/>
              <a:gd name="connsiteY5" fmla="*/ 533400 h 2438400"/>
              <a:gd name="connsiteX6" fmla="*/ 1722120 w 6179820"/>
              <a:gd name="connsiteY6" fmla="*/ 678180 h 2438400"/>
              <a:gd name="connsiteX7" fmla="*/ 0 w 6179820"/>
              <a:gd name="connsiteY7" fmla="*/ 0 h 2438400"/>
              <a:gd name="connsiteX0" fmla="*/ 0 w 6408420"/>
              <a:gd name="connsiteY0" fmla="*/ 0 h 2438400"/>
              <a:gd name="connsiteX1" fmla="*/ 0 w 6408420"/>
              <a:gd name="connsiteY1" fmla="*/ 1066800 h 2438400"/>
              <a:gd name="connsiteX2" fmla="*/ 6172200 w 6408420"/>
              <a:gd name="connsiteY2" fmla="*/ 2438400 h 2438400"/>
              <a:gd name="connsiteX3" fmla="*/ 6408420 w 6408420"/>
              <a:gd name="connsiteY3" fmla="*/ 1097280 h 2438400"/>
              <a:gd name="connsiteX4" fmla="*/ 3810000 w 6408420"/>
              <a:gd name="connsiteY4" fmla="*/ 76200 h 2438400"/>
              <a:gd name="connsiteX5" fmla="*/ 1752600 w 6408420"/>
              <a:gd name="connsiteY5" fmla="*/ 533400 h 2438400"/>
              <a:gd name="connsiteX6" fmla="*/ 1722120 w 6408420"/>
              <a:gd name="connsiteY6" fmla="*/ 678180 h 2438400"/>
              <a:gd name="connsiteX7" fmla="*/ 0 w 6408420"/>
              <a:gd name="connsiteY7" fmla="*/ 0 h 2438400"/>
              <a:gd name="connsiteX0" fmla="*/ 0 w 6408420"/>
              <a:gd name="connsiteY0" fmla="*/ 0 h 2438400"/>
              <a:gd name="connsiteX1" fmla="*/ 0 w 6408420"/>
              <a:gd name="connsiteY1" fmla="*/ 1066800 h 2438400"/>
              <a:gd name="connsiteX2" fmla="*/ 6172200 w 6408420"/>
              <a:gd name="connsiteY2" fmla="*/ 2438400 h 2438400"/>
              <a:gd name="connsiteX3" fmla="*/ 6408420 w 6408420"/>
              <a:gd name="connsiteY3" fmla="*/ 1097280 h 2438400"/>
              <a:gd name="connsiteX4" fmla="*/ 3838575 w 6408420"/>
              <a:gd name="connsiteY4" fmla="*/ 76200 h 2438400"/>
              <a:gd name="connsiteX5" fmla="*/ 1752600 w 6408420"/>
              <a:gd name="connsiteY5" fmla="*/ 533400 h 2438400"/>
              <a:gd name="connsiteX6" fmla="*/ 1722120 w 6408420"/>
              <a:gd name="connsiteY6" fmla="*/ 678180 h 2438400"/>
              <a:gd name="connsiteX7" fmla="*/ 0 w 6408420"/>
              <a:gd name="connsiteY7" fmla="*/ 0 h 2438400"/>
              <a:gd name="connsiteX0" fmla="*/ 0 w 6408420"/>
              <a:gd name="connsiteY0" fmla="*/ 0 h 1371600"/>
              <a:gd name="connsiteX1" fmla="*/ 0 w 6408420"/>
              <a:gd name="connsiteY1" fmla="*/ 1066800 h 1371600"/>
              <a:gd name="connsiteX2" fmla="*/ 6400800 w 6408420"/>
              <a:gd name="connsiteY2" fmla="*/ 1371600 h 1371600"/>
              <a:gd name="connsiteX3" fmla="*/ 6408420 w 6408420"/>
              <a:gd name="connsiteY3" fmla="*/ 1097280 h 1371600"/>
              <a:gd name="connsiteX4" fmla="*/ 3838575 w 6408420"/>
              <a:gd name="connsiteY4" fmla="*/ 76200 h 1371600"/>
              <a:gd name="connsiteX5" fmla="*/ 1752600 w 6408420"/>
              <a:gd name="connsiteY5" fmla="*/ 533400 h 1371600"/>
              <a:gd name="connsiteX6" fmla="*/ 1722120 w 6408420"/>
              <a:gd name="connsiteY6" fmla="*/ 678180 h 1371600"/>
              <a:gd name="connsiteX7" fmla="*/ 0 w 6408420"/>
              <a:gd name="connsiteY7" fmla="*/ 0 h 1371600"/>
              <a:gd name="connsiteX0" fmla="*/ 0 w 6408420"/>
              <a:gd name="connsiteY0" fmla="*/ 0 h 1211179"/>
              <a:gd name="connsiteX1" fmla="*/ 0 w 6408420"/>
              <a:gd name="connsiteY1" fmla="*/ 1066800 h 1211179"/>
              <a:gd name="connsiteX2" fmla="*/ 6384758 w 6408420"/>
              <a:gd name="connsiteY2" fmla="*/ 1211179 h 1211179"/>
              <a:gd name="connsiteX3" fmla="*/ 6408420 w 6408420"/>
              <a:gd name="connsiteY3" fmla="*/ 1097280 h 1211179"/>
              <a:gd name="connsiteX4" fmla="*/ 3838575 w 6408420"/>
              <a:gd name="connsiteY4" fmla="*/ 76200 h 1211179"/>
              <a:gd name="connsiteX5" fmla="*/ 1752600 w 6408420"/>
              <a:gd name="connsiteY5" fmla="*/ 533400 h 1211179"/>
              <a:gd name="connsiteX6" fmla="*/ 1722120 w 6408420"/>
              <a:gd name="connsiteY6" fmla="*/ 678180 h 1211179"/>
              <a:gd name="connsiteX7" fmla="*/ 0 w 6408420"/>
              <a:gd name="connsiteY7" fmla="*/ 0 h 1211179"/>
              <a:gd name="connsiteX0" fmla="*/ 0 w 6408420"/>
              <a:gd name="connsiteY0" fmla="*/ 0 h 1147010"/>
              <a:gd name="connsiteX1" fmla="*/ 0 w 6408420"/>
              <a:gd name="connsiteY1" fmla="*/ 1066800 h 1147010"/>
              <a:gd name="connsiteX2" fmla="*/ 6384758 w 6408420"/>
              <a:gd name="connsiteY2" fmla="*/ 1147010 h 1147010"/>
              <a:gd name="connsiteX3" fmla="*/ 6408420 w 6408420"/>
              <a:gd name="connsiteY3" fmla="*/ 1097280 h 1147010"/>
              <a:gd name="connsiteX4" fmla="*/ 3838575 w 6408420"/>
              <a:gd name="connsiteY4" fmla="*/ 76200 h 1147010"/>
              <a:gd name="connsiteX5" fmla="*/ 1752600 w 6408420"/>
              <a:gd name="connsiteY5" fmla="*/ 533400 h 1147010"/>
              <a:gd name="connsiteX6" fmla="*/ 1722120 w 6408420"/>
              <a:gd name="connsiteY6" fmla="*/ 678180 h 1147010"/>
              <a:gd name="connsiteX7" fmla="*/ 0 w 6408420"/>
              <a:gd name="connsiteY7" fmla="*/ 0 h 1147010"/>
              <a:gd name="connsiteX0" fmla="*/ 0 w 6408420"/>
              <a:gd name="connsiteY0" fmla="*/ 0 h 1121610"/>
              <a:gd name="connsiteX1" fmla="*/ 0 w 6408420"/>
              <a:gd name="connsiteY1" fmla="*/ 1066800 h 1121610"/>
              <a:gd name="connsiteX2" fmla="*/ 6384758 w 6408420"/>
              <a:gd name="connsiteY2" fmla="*/ 1121610 h 1121610"/>
              <a:gd name="connsiteX3" fmla="*/ 6408420 w 6408420"/>
              <a:gd name="connsiteY3" fmla="*/ 1097280 h 1121610"/>
              <a:gd name="connsiteX4" fmla="*/ 3838575 w 6408420"/>
              <a:gd name="connsiteY4" fmla="*/ 76200 h 1121610"/>
              <a:gd name="connsiteX5" fmla="*/ 1752600 w 6408420"/>
              <a:gd name="connsiteY5" fmla="*/ 533400 h 1121610"/>
              <a:gd name="connsiteX6" fmla="*/ 1722120 w 6408420"/>
              <a:gd name="connsiteY6" fmla="*/ 678180 h 1121610"/>
              <a:gd name="connsiteX7" fmla="*/ 0 w 6408420"/>
              <a:gd name="connsiteY7" fmla="*/ 0 h 112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8420" h="1121610">
                <a:moveTo>
                  <a:pt x="0" y="0"/>
                </a:moveTo>
                <a:lnTo>
                  <a:pt x="0" y="1066800"/>
                </a:lnTo>
                <a:lnTo>
                  <a:pt x="6384758" y="1121610"/>
                </a:lnTo>
                <a:lnTo>
                  <a:pt x="6408420" y="1097280"/>
                </a:lnTo>
                <a:lnTo>
                  <a:pt x="3838575" y="76200"/>
                </a:lnTo>
                <a:lnTo>
                  <a:pt x="1752600" y="533400"/>
                </a:lnTo>
                <a:lnTo>
                  <a:pt x="1722120" y="678180"/>
                </a:lnTo>
                <a:lnTo>
                  <a:pt x="0" y="0"/>
                </a:lnTo>
                <a:close/>
              </a:path>
            </a:pathLst>
          </a:cu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72" name="Straight Connector 290"/>
          <p:cNvCxnSpPr/>
          <p:nvPr/>
        </p:nvCxnSpPr>
        <p:spPr>
          <a:xfrm flipH="1" flipV="1">
            <a:off x="6623388" y="2592330"/>
            <a:ext cx="2154852" cy="2081"/>
          </a:xfrm>
          <a:prstGeom prst="line">
            <a:avLst/>
          </a:prstGeom>
          <a:ln w="76200">
            <a:solidFill>
              <a:srgbClr val="00B050"/>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grpSp>
        <p:nvGrpSpPr>
          <p:cNvPr id="4" name="Group 320"/>
          <p:cNvGrpSpPr>
            <a:grpSpLocks noChangeAspect="1"/>
          </p:cNvGrpSpPr>
          <p:nvPr/>
        </p:nvGrpSpPr>
        <p:grpSpPr>
          <a:xfrm>
            <a:off x="304800" y="2539038"/>
            <a:ext cx="1160991" cy="2021583"/>
            <a:chOff x="1142999" y="29718845"/>
            <a:chExt cx="1934985" cy="3369305"/>
          </a:xfrm>
        </p:grpSpPr>
        <p:sp>
          <p:nvSpPr>
            <p:cNvPr id="5" name="圆角矩形 45"/>
            <p:cNvSpPr/>
            <p:nvPr/>
          </p:nvSpPr>
          <p:spPr>
            <a:xfrm rot="16200000">
              <a:off x="2278661" y="29549018"/>
              <a:ext cx="159837" cy="499491"/>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6" name="流程图: 联系 46"/>
            <p:cNvSpPr/>
            <p:nvPr/>
          </p:nvSpPr>
          <p:spPr>
            <a:xfrm rot="16200000">
              <a:off x="2143345" y="29736653"/>
              <a:ext cx="125090" cy="125090"/>
            </a:xfrm>
            <a:prstGeom prst="flowChartConnector">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7" name="流程图: 联系 47"/>
            <p:cNvSpPr/>
            <p:nvPr/>
          </p:nvSpPr>
          <p:spPr>
            <a:xfrm rot="16200000">
              <a:off x="2293193" y="29736653"/>
              <a:ext cx="125090" cy="125090"/>
            </a:xfrm>
            <a:prstGeom prst="flowChartConnector">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8" name="流程图: 联系 48"/>
            <p:cNvSpPr/>
            <p:nvPr/>
          </p:nvSpPr>
          <p:spPr>
            <a:xfrm rot="16200000">
              <a:off x="2440868" y="29736653"/>
              <a:ext cx="125090" cy="125090"/>
            </a:xfrm>
            <a:prstGeom prst="flowChartConnector">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grpSp>
          <p:nvGrpSpPr>
            <p:cNvPr id="9" name="Group 296"/>
            <p:cNvGrpSpPr>
              <a:grpSpLocks noChangeAspect="1"/>
            </p:cNvGrpSpPr>
            <p:nvPr/>
          </p:nvGrpSpPr>
          <p:grpSpPr>
            <a:xfrm>
              <a:off x="1142999" y="30098998"/>
              <a:ext cx="1934985" cy="2989152"/>
              <a:chOff x="1581151" y="28343538"/>
              <a:chExt cx="1433322" cy="2214187"/>
            </a:xfrm>
          </p:grpSpPr>
          <p:sp>
            <p:nvSpPr>
              <p:cNvPr id="10" name="圆角矩形 33"/>
              <p:cNvSpPr/>
              <p:nvPr/>
            </p:nvSpPr>
            <p:spPr>
              <a:xfrm rot="16200000">
                <a:off x="2590187" y="29428153"/>
                <a:ext cx="396240" cy="168402"/>
              </a:xfrm>
              <a:prstGeom prst="roundRect">
                <a:avLst/>
              </a:prstGeom>
              <a:solidFill>
                <a:schemeClr val="tx2">
                  <a:lumMod val="40000"/>
                  <a:lumOff val="60000"/>
                </a:schemeClr>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cxnSp>
            <p:nvCxnSpPr>
              <p:cNvPr id="11" name="直接连接符 21"/>
              <p:cNvCxnSpPr/>
              <p:nvPr/>
            </p:nvCxnSpPr>
            <p:spPr>
              <a:xfrm rot="16200000">
                <a:off x="994792" y="29299086"/>
                <a:ext cx="1824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23"/>
              <p:cNvCxnSpPr/>
              <p:nvPr/>
            </p:nvCxnSpPr>
            <p:spPr>
              <a:xfrm flipH="1" flipV="1">
                <a:off x="1581151" y="28343538"/>
                <a:ext cx="2606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弧形 24"/>
              <p:cNvSpPr/>
              <p:nvPr/>
            </p:nvSpPr>
            <p:spPr>
              <a:xfrm>
                <a:off x="1776604" y="28343538"/>
                <a:ext cx="130302" cy="86868"/>
              </a:xfrm>
              <a:prstGeom prst="arc">
                <a:avLst>
                  <a:gd name="adj1" fmla="val 16053801"/>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grpSp>
            <p:nvGrpSpPr>
              <p:cNvPr id="14" name="组合 28"/>
              <p:cNvGrpSpPr/>
              <p:nvPr/>
            </p:nvGrpSpPr>
            <p:grpSpPr>
              <a:xfrm rot="16200000" flipV="1">
                <a:off x="1917765" y="29114492"/>
                <a:ext cx="1867662" cy="325755"/>
                <a:chOff x="4114800" y="1600200"/>
                <a:chExt cx="3276600" cy="381000"/>
              </a:xfrm>
            </p:grpSpPr>
            <p:cxnSp>
              <p:nvCxnSpPr>
                <p:cNvPr id="20" name="直接连接符 25"/>
                <p:cNvCxnSpPr/>
                <p:nvPr/>
              </p:nvCxnSpPr>
              <p:spPr>
                <a:xfrm>
                  <a:off x="4114800" y="1981200"/>
                  <a:ext cx="320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6"/>
                <p:cNvCxnSpPr/>
                <p:nvPr/>
              </p:nvCxnSpPr>
              <p:spPr>
                <a:xfrm rot="5400000" flipH="1" flipV="1">
                  <a:off x="7239000" y="17526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弧形 27"/>
                <p:cNvSpPr/>
                <p:nvPr/>
              </p:nvSpPr>
              <p:spPr>
                <a:xfrm rot="5400000">
                  <a:off x="7239000" y="1828800"/>
                  <a:ext cx="152400" cy="152400"/>
                </a:xfrm>
                <a:prstGeom prst="arc">
                  <a:avLst>
                    <a:gd name="adj1" fmla="val 16053801"/>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grpSp>
          <p:cxnSp>
            <p:nvCxnSpPr>
              <p:cNvPr id="15" name="直接连接符 29"/>
              <p:cNvCxnSpPr/>
              <p:nvPr/>
            </p:nvCxnSpPr>
            <p:spPr>
              <a:xfrm rot="16200000">
                <a:off x="1203275" y="29303429"/>
                <a:ext cx="179816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30"/>
              <p:cNvCxnSpPr/>
              <p:nvPr/>
            </p:nvCxnSpPr>
            <p:spPr>
              <a:xfrm rot="16200000">
                <a:off x="1594181" y="29303429"/>
                <a:ext cx="179816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31"/>
              <p:cNvCxnSpPr/>
              <p:nvPr/>
            </p:nvCxnSpPr>
            <p:spPr>
              <a:xfrm rot="16200000">
                <a:off x="1390910" y="29303429"/>
                <a:ext cx="1798168" cy="0"/>
              </a:xfrm>
              <a:prstGeom prst="line">
                <a:avLst/>
              </a:prstGeom>
              <a:ln w="4445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 name="直接箭头连接符 63"/>
              <p:cNvCxnSpPr/>
              <p:nvPr/>
            </p:nvCxnSpPr>
            <p:spPr>
              <a:xfrm rot="16200000">
                <a:off x="2365929" y="30426744"/>
                <a:ext cx="260604" cy="135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9" name="Picture 67" descr="bus-icon1.JPG"/>
              <p:cNvPicPr>
                <a:picLocks/>
              </p:cNvPicPr>
              <p:nvPr/>
            </p:nvPicPr>
            <p:blipFill>
              <a:blip r:embed="rId3" cstate="print"/>
              <a:stretch>
                <a:fillRect/>
              </a:stretch>
            </p:blipFill>
            <p:spPr>
              <a:xfrm rot="16200000" flipH="1">
                <a:off x="2431653" y="29444697"/>
                <a:ext cx="359664" cy="131064"/>
              </a:xfrm>
              <a:prstGeom prst="rect">
                <a:avLst/>
              </a:prstGeom>
              <a:noFill/>
            </p:spPr>
          </p:pic>
        </p:grpSp>
      </p:grpSp>
      <p:cxnSp>
        <p:nvCxnSpPr>
          <p:cNvPr id="24" name="直接箭头连接符 72"/>
          <p:cNvCxnSpPr/>
          <p:nvPr/>
        </p:nvCxnSpPr>
        <p:spPr>
          <a:xfrm flipV="1">
            <a:off x="2118063" y="2772201"/>
            <a:ext cx="6855757" cy="3049"/>
          </a:xfrm>
          <a:prstGeom prst="straightConnector1">
            <a:avLst/>
          </a:prstGeom>
          <a:ln>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25" name="直接箭头连接符 73"/>
          <p:cNvCxnSpPr/>
          <p:nvPr/>
        </p:nvCxnSpPr>
        <p:spPr>
          <a:xfrm flipV="1">
            <a:off x="2131016" y="2156242"/>
            <a:ext cx="3766" cy="2513349"/>
          </a:xfrm>
          <a:prstGeom prst="straightConnector1">
            <a:avLst/>
          </a:prstGeom>
          <a:ln>
            <a:solidFill>
              <a:schemeClr val="tx1"/>
            </a:solidFill>
            <a:tailEnd type="arrow" w="sm" len="lg"/>
          </a:ln>
        </p:spPr>
        <p:style>
          <a:lnRef idx="1">
            <a:schemeClr val="accent1"/>
          </a:lnRef>
          <a:fillRef idx="0">
            <a:schemeClr val="accent1"/>
          </a:fillRef>
          <a:effectRef idx="0">
            <a:schemeClr val="accent1"/>
          </a:effectRef>
          <a:fontRef idx="minor">
            <a:schemeClr val="tx1"/>
          </a:fontRef>
        </p:style>
      </p:cxnSp>
      <p:cxnSp>
        <p:nvCxnSpPr>
          <p:cNvPr id="67" name="Straight Connector 284"/>
          <p:cNvCxnSpPr/>
          <p:nvPr/>
        </p:nvCxnSpPr>
        <p:spPr>
          <a:xfrm rot="16200000">
            <a:off x="4289935" y="2595671"/>
            <a:ext cx="142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285"/>
          <p:cNvCxnSpPr/>
          <p:nvPr/>
        </p:nvCxnSpPr>
        <p:spPr>
          <a:xfrm rot="16200000">
            <a:off x="2305658" y="2589630"/>
            <a:ext cx="142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286"/>
          <p:cNvCxnSpPr/>
          <p:nvPr/>
        </p:nvCxnSpPr>
        <p:spPr>
          <a:xfrm flipH="1">
            <a:off x="4361258" y="2589329"/>
            <a:ext cx="2267088" cy="3488"/>
          </a:xfrm>
          <a:prstGeom prst="line">
            <a:avLst/>
          </a:prstGeom>
          <a:ln w="76200">
            <a:solidFill>
              <a:srgbClr val="FF0000"/>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64" name="Straight Connector 288"/>
          <p:cNvCxnSpPr/>
          <p:nvPr/>
        </p:nvCxnSpPr>
        <p:spPr>
          <a:xfrm rot="16200000">
            <a:off x="6541680" y="2611517"/>
            <a:ext cx="1545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289"/>
          <p:cNvCxnSpPr/>
          <p:nvPr/>
        </p:nvCxnSpPr>
        <p:spPr>
          <a:xfrm rot="16200000">
            <a:off x="4281900" y="2595542"/>
            <a:ext cx="1545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290"/>
          <p:cNvCxnSpPr/>
          <p:nvPr/>
        </p:nvCxnSpPr>
        <p:spPr>
          <a:xfrm flipH="1" flipV="1">
            <a:off x="2383039" y="2592451"/>
            <a:ext cx="1976128" cy="0"/>
          </a:xfrm>
          <a:prstGeom prst="line">
            <a:avLst/>
          </a:prstGeom>
          <a:ln w="76200">
            <a:solidFill>
              <a:srgbClr val="00B050"/>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118063" y="1769526"/>
            <a:ext cx="867545"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space</a:t>
            </a:r>
            <a:endParaRPr lang="en-US" sz="24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8343310" y="2173276"/>
            <a:ext cx="1105490"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time</a:t>
            </a:r>
            <a:endParaRPr lang="en-US" sz="2400" i="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4648201" y="2154991"/>
            <a:ext cx="1429764" cy="461665"/>
          </a:xfrm>
          <a:prstGeom prst="rect">
            <a:avLst/>
          </a:prstGeom>
          <a:noFill/>
        </p:spPr>
        <p:txBody>
          <a:bodyPr wrap="square" rtlCol="0">
            <a:spAutoFit/>
          </a:bodyPr>
          <a:lstStyle/>
          <a:p>
            <a:r>
              <a:rPr lang="en-US" sz="2400" dirty="0" smtClean="0">
                <a:solidFill>
                  <a:srgbClr val="FF0000"/>
                </a:solidFill>
                <a:latin typeface="Times New Roman" panose="02020603050405020304" pitchFamily="18" charset="0"/>
                <a:cs typeface="Times New Roman" panose="02020603050405020304" pitchFamily="18" charset="0"/>
              </a:rPr>
              <a:t>red period</a:t>
            </a:r>
          </a:p>
        </p:txBody>
      </p:sp>
      <p:sp>
        <p:nvSpPr>
          <p:cNvPr id="34" name="TextBox 33"/>
          <p:cNvSpPr txBox="1"/>
          <p:nvPr/>
        </p:nvSpPr>
        <p:spPr>
          <a:xfrm>
            <a:off x="2597831" y="2154992"/>
            <a:ext cx="1729961" cy="461665"/>
          </a:xfrm>
          <a:prstGeom prst="rect">
            <a:avLst/>
          </a:prstGeom>
          <a:noFill/>
        </p:spPr>
        <p:txBody>
          <a:bodyPr wrap="none" rtlCol="0">
            <a:spAutoFit/>
          </a:bodyPr>
          <a:lstStyle/>
          <a:p>
            <a:r>
              <a:rPr lang="en-US" sz="2400" dirty="0" smtClean="0">
                <a:solidFill>
                  <a:srgbClr val="00B050"/>
                </a:solidFill>
                <a:latin typeface="Times New Roman" panose="02020603050405020304" pitchFamily="18" charset="0"/>
                <a:cs typeface="Times New Roman" panose="02020603050405020304" pitchFamily="18" charset="0"/>
              </a:rPr>
              <a:t>green period</a:t>
            </a:r>
          </a:p>
        </p:txBody>
      </p:sp>
      <p:sp>
        <p:nvSpPr>
          <p:cNvPr id="35" name="Oval 296"/>
          <p:cNvSpPr/>
          <p:nvPr/>
        </p:nvSpPr>
        <p:spPr>
          <a:xfrm>
            <a:off x="2259795" y="3064818"/>
            <a:ext cx="376586" cy="376587"/>
          </a:xfrm>
          <a:prstGeom prst="ellipse">
            <a:avLst/>
          </a:prstGeom>
          <a:noFill/>
          <a:ln w="2222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rgbClr val="3333FF"/>
                </a:solidFill>
                <a:latin typeface="Times New Roman" panose="02020603050405020304" pitchFamily="18" charset="0"/>
                <a:cs typeface="Times New Roman" pitchFamily="18" charset="0"/>
              </a:rPr>
              <a:t>J</a:t>
            </a:r>
            <a:endParaRPr lang="en-US" sz="2000" b="1" i="1" dirty="0">
              <a:solidFill>
                <a:srgbClr val="3333FF"/>
              </a:solidFill>
              <a:latin typeface="Times New Roman" pitchFamily="18" charset="0"/>
              <a:cs typeface="Times New Roman" pitchFamily="18" charset="0"/>
            </a:endParaRPr>
          </a:p>
        </p:txBody>
      </p:sp>
      <p:cxnSp>
        <p:nvCxnSpPr>
          <p:cNvPr id="37" name="直接箭头连接符 72"/>
          <p:cNvCxnSpPr/>
          <p:nvPr/>
        </p:nvCxnSpPr>
        <p:spPr>
          <a:xfrm>
            <a:off x="1485312" y="3575010"/>
            <a:ext cx="4892064" cy="0"/>
          </a:xfrm>
          <a:prstGeom prst="straightConnector1">
            <a:avLst/>
          </a:prstGeom>
          <a:ln w="9525">
            <a:solidFill>
              <a:schemeClr val="tx1"/>
            </a:solidFill>
            <a:prstDash val="dash"/>
            <a:tailEnd type="none" w="sm" len="lg"/>
          </a:ln>
        </p:spPr>
        <p:style>
          <a:lnRef idx="1">
            <a:schemeClr val="accent1"/>
          </a:lnRef>
          <a:fillRef idx="0">
            <a:schemeClr val="accent1"/>
          </a:fillRef>
          <a:effectRef idx="0">
            <a:schemeClr val="accent1"/>
          </a:effectRef>
          <a:fontRef idx="minor">
            <a:schemeClr val="tx1"/>
          </a:fontRef>
        </p:style>
      </p:cxnSp>
      <p:cxnSp>
        <p:nvCxnSpPr>
          <p:cNvPr id="38" name="Straight Connector 311"/>
          <p:cNvCxnSpPr/>
          <p:nvPr/>
        </p:nvCxnSpPr>
        <p:spPr>
          <a:xfrm flipV="1">
            <a:off x="3348038" y="3564692"/>
            <a:ext cx="3405187" cy="4762"/>
          </a:xfrm>
          <a:prstGeom prst="line">
            <a:avLst/>
          </a:prstGeom>
          <a:ln w="50800" cmpd="sng">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2131016" y="2762067"/>
            <a:ext cx="6637064" cy="1937155"/>
            <a:chOff x="2131016" y="3578876"/>
            <a:chExt cx="6637064" cy="1937155"/>
          </a:xfrm>
        </p:grpSpPr>
        <p:grpSp>
          <p:nvGrpSpPr>
            <p:cNvPr id="26" name="Group 273"/>
            <p:cNvGrpSpPr/>
            <p:nvPr/>
          </p:nvGrpSpPr>
          <p:grpSpPr>
            <a:xfrm>
              <a:off x="2131016" y="3596631"/>
              <a:ext cx="1727108" cy="1497789"/>
              <a:chOff x="2643560" y="4343400"/>
              <a:chExt cx="922600" cy="800100"/>
            </a:xfrm>
          </p:grpSpPr>
          <p:cxnSp>
            <p:nvCxnSpPr>
              <p:cNvPr id="70" name="直接连接符 74"/>
              <p:cNvCxnSpPr/>
              <p:nvPr/>
            </p:nvCxnSpPr>
            <p:spPr>
              <a:xfrm rot="16200000" flipH="1">
                <a:off x="2766060" y="4343400"/>
                <a:ext cx="800100" cy="800100"/>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1" name="直接连接符 87"/>
              <p:cNvCxnSpPr/>
              <p:nvPr/>
            </p:nvCxnSpPr>
            <p:spPr>
              <a:xfrm>
                <a:off x="2643560" y="4776099"/>
                <a:ext cx="917839" cy="367401"/>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27" name="直接连接符 74"/>
            <p:cNvCxnSpPr/>
            <p:nvPr/>
          </p:nvCxnSpPr>
          <p:spPr>
            <a:xfrm>
              <a:off x="6633548" y="3591399"/>
              <a:ext cx="1905932" cy="1922941"/>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8" name="直接连接符 87"/>
            <p:cNvCxnSpPr/>
            <p:nvPr/>
          </p:nvCxnSpPr>
          <p:spPr>
            <a:xfrm>
              <a:off x="5957036" y="4477428"/>
              <a:ext cx="2584178" cy="1032400"/>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6" name="Straight Connector 307"/>
            <p:cNvCxnSpPr/>
            <p:nvPr/>
          </p:nvCxnSpPr>
          <p:spPr>
            <a:xfrm flipV="1">
              <a:off x="8542461" y="3581400"/>
              <a:ext cx="225619" cy="1934631"/>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315"/>
            <p:cNvCxnSpPr/>
            <p:nvPr/>
          </p:nvCxnSpPr>
          <p:spPr>
            <a:xfrm flipV="1">
              <a:off x="3360627" y="3578876"/>
              <a:ext cx="98569" cy="815778"/>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16"/>
            <p:cNvCxnSpPr/>
            <p:nvPr/>
          </p:nvCxnSpPr>
          <p:spPr>
            <a:xfrm flipV="1">
              <a:off x="3856182" y="4937760"/>
              <a:ext cx="33828" cy="158212"/>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1" name="直接连接符 74"/>
            <p:cNvCxnSpPr/>
            <p:nvPr/>
          </p:nvCxnSpPr>
          <p:spPr>
            <a:xfrm>
              <a:off x="3357563" y="4388644"/>
              <a:ext cx="536257" cy="564356"/>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2" name="直接连接符 85"/>
            <p:cNvCxnSpPr/>
            <p:nvPr/>
          </p:nvCxnSpPr>
          <p:spPr>
            <a:xfrm flipV="1">
              <a:off x="3890010" y="4482140"/>
              <a:ext cx="2069680" cy="460664"/>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3" name="Straight Connector 320"/>
            <p:cNvCxnSpPr/>
            <p:nvPr/>
          </p:nvCxnSpPr>
          <p:spPr>
            <a:xfrm>
              <a:off x="4338320" y="3581400"/>
              <a:ext cx="1543354" cy="8017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74"/>
            <p:cNvCxnSpPr/>
            <p:nvPr/>
          </p:nvCxnSpPr>
          <p:spPr>
            <a:xfrm>
              <a:off x="5875779" y="4382673"/>
              <a:ext cx="85601" cy="95347"/>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45" name="Straight Connector 311"/>
          <p:cNvCxnSpPr/>
          <p:nvPr/>
        </p:nvCxnSpPr>
        <p:spPr>
          <a:xfrm>
            <a:off x="2475545" y="3746352"/>
            <a:ext cx="844190" cy="1979"/>
          </a:xfrm>
          <a:prstGeom prst="line">
            <a:avLst/>
          </a:prstGeom>
          <a:ln w="508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311"/>
          <p:cNvCxnSpPr/>
          <p:nvPr/>
        </p:nvCxnSpPr>
        <p:spPr>
          <a:xfrm flipH="1">
            <a:off x="3328452" y="3572311"/>
            <a:ext cx="35778" cy="193854"/>
          </a:xfrm>
          <a:prstGeom prst="line">
            <a:avLst/>
          </a:prstGeom>
          <a:ln w="508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311"/>
          <p:cNvCxnSpPr/>
          <p:nvPr/>
        </p:nvCxnSpPr>
        <p:spPr>
          <a:xfrm flipH="1">
            <a:off x="7425574" y="1880671"/>
            <a:ext cx="204586" cy="1702828"/>
          </a:xfrm>
          <a:prstGeom prst="line">
            <a:avLst/>
          </a:prstGeom>
          <a:ln w="50800" cmpd="sng">
            <a:solidFill>
              <a:schemeClr val="tx1"/>
            </a:solidFill>
            <a:headEnd type="arrow" w="med" len="lg"/>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311"/>
          <p:cNvCxnSpPr/>
          <p:nvPr/>
        </p:nvCxnSpPr>
        <p:spPr>
          <a:xfrm flipH="1">
            <a:off x="2383041" y="3752297"/>
            <a:ext cx="111325" cy="855882"/>
          </a:xfrm>
          <a:prstGeom prst="line">
            <a:avLst/>
          </a:prstGeom>
          <a:ln w="50800" cmpd="sng">
            <a:solidFill>
              <a:schemeClr val="tx1"/>
            </a:solidFill>
            <a:headEnd type="none" w="sm" len="med"/>
            <a:tailEnd type="non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924850" y="1631390"/>
            <a:ext cx="2180557"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bus trajectory</a:t>
            </a:r>
          </a:p>
        </p:txBody>
      </p:sp>
      <p:sp>
        <p:nvSpPr>
          <p:cNvPr id="50" name="Oval 296"/>
          <p:cNvSpPr/>
          <p:nvPr/>
        </p:nvSpPr>
        <p:spPr>
          <a:xfrm>
            <a:off x="2803828" y="2879379"/>
            <a:ext cx="376586" cy="376587"/>
          </a:xfrm>
          <a:prstGeom prst="ellipse">
            <a:avLst/>
          </a:prstGeom>
          <a:noFill/>
          <a:ln w="2222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000" b="1" i="1" dirty="0" smtClean="0">
                <a:solidFill>
                  <a:srgbClr val="3333FF"/>
                </a:solidFill>
                <a:latin typeface="Times New Roman" panose="02020603050405020304" pitchFamily="18" charset="0"/>
                <a:cs typeface="Times New Roman" pitchFamily="18" charset="0"/>
              </a:rPr>
              <a:t>Q</a:t>
            </a:r>
            <a:endParaRPr lang="en-US" sz="2000" b="1" i="1" dirty="0">
              <a:solidFill>
                <a:srgbClr val="3333FF"/>
              </a:solidFill>
              <a:latin typeface="Times New Roman" pitchFamily="18" charset="0"/>
              <a:cs typeface="Times New Roman" pitchFamily="18" charset="0"/>
            </a:endParaRPr>
          </a:p>
        </p:txBody>
      </p:sp>
      <p:sp>
        <p:nvSpPr>
          <p:cNvPr id="51" name="Oval 296"/>
          <p:cNvSpPr/>
          <p:nvPr/>
        </p:nvSpPr>
        <p:spPr>
          <a:xfrm>
            <a:off x="3832272" y="2973030"/>
            <a:ext cx="376586" cy="376587"/>
          </a:xfrm>
          <a:prstGeom prst="ellipse">
            <a:avLst/>
          </a:prstGeom>
          <a:noFill/>
          <a:ln w="2222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tIns="45720" rtlCol="0" anchor="ctr"/>
          <a:lstStyle/>
          <a:p>
            <a:pPr algn="ctr"/>
            <a:r>
              <a:rPr lang="en-US" sz="2000" b="1" i="1" dirty="0" smtClean="0">
                <a:solidFill>
                  <a:srgbClr val="3333FF"/>
                </a:solidFill>
                <a:latin typeface="Times New Roman" panose="02020603050405020304" pitchFamily="18" charset="0"/>
                <a:cs typeface="Times New Roman" pitchFamily="18" charset="0"/>
              </a:rPr>
              <a:t>S</a:t>
            </a:r>
            <a:endParaRPr lang="en-US" sz="2000" b="1" i="1" dirty="0">
              <a:solidFill>
                <a:srgbClr val="3333FF"/>
              </a:solidFill>
              <a:latin typeface="Times New Roman" pitchFamily="18" charset="0"/>
              <a:cs typeface="Times New Roman" pitchFamily="18" charset="0"/>
            </a:endParaRPr>
          </a:p>
        </p:txBody>
      </p:sp>
      <p:sp>
        <p:nvSpPr>
          <p:cNvPr id="52" name="Oval 296"/>
          <p:cNvSpPr/>
          <p:nvPr/>
        </p:nvSpPr>
        <p:spPr>
          <a:xfrm>
            <a:off x="3740540" y="3621536"/>
            <a:ext cx="376586" cy="376587"/>
          </a:xfrm>
          <a:prstGeom prst="ellipse">
            <a:avLst/>
          </a:prstGeom>
          <a:noFill/>
          <a:ln w="2222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tIns="45720" rtlCol="0" anchor="ctr"/>
          <a:lstStyle/>
          <a:p>
            <a:pPr algn="ctr"/>
            <a:r>
              <a:rPr lang="en-US" sz="2000" b="1" i="1" dirty="0" smtClean="0">
                <a:solidFill>
                  <a:srgbClr val="3333FF"/>
                </a:solidFill>
                <a:latin typeface="Times New Roman" panose="02020603050405020304" pitchFamily="18" charset="0"/>
                <a:cs typeface="Times New Roman" pitchFamily="18" charset="0"/>
              </a:rPr>
              <a:t>C</a:t>
            </a:r>
            <a:endParaRPr lang="en-US" sz="2000" b="1" i="1" dirty="0">
              <a:solidFill>
                <a:srgbClr val="3333FF"/>
              </a:solidFill>
              <a:latin typeface="Times New Roman" pitchFamily="18" charset="0"/>
              <a:cs typeface="Times New Roman" pitchFamily="18" charset="0"/>
            </a:endParaRPr>
          </a:p>
        </p:txBody>
      </p:sp>
      <p:sp>
        <p:nvSpPr>
          <p:cNvPr id="53" name="Oval 296"/>
          <p:cNvSpPr/>
          <p:nvPr/>
        </p:nvSpPr>
        <p:spPr>
          <a:xfrm>
            <a:off x="5791200" y="4059991"/>
            <a:ext cx="376586" cy="376587"/>
          </a:xfrm>
          <a:prstGeom prst="ellipse">
            <a:avLst/>
          </a:prstGeom>
          <a:noFill/>
          <a:ln w="2222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tIns="45720" rtlCol="0" anchor="ctr"/>
          <a:lstStyle/>
          <a:p>
            <a:pPr algn="ctr"/>
            <a:r>
              <a:rPr lang="en-US" sz="2000" b="1" i="1" dirty="0" smtClean="0">
                <a:solidFill>
                  <a:srgbClr val="3333FF"/>
                </a:solidFill>
                <a:latin typeface="Times New Roman" panose="02020603050405020304" pitchFamily="18" charset="0"/>
                <a:cs typeface="Times New Roman" pitchFamily="18" charset="0"/>
              </a:rPr>
              <a:t>I</a:t>
            </a:r>
            <a:endParaRPr lang="en-US" sz="2000" b="1" i="1" dirty="0">
              <a:solidFill>
                <a:srgbClr val="3333FF"/>
              </a:solidFill>
              <a:latin typeface="Times New Roman" pitchFamily="18" charset="0"/>
              <a:cs typeface="Times New Roman" pitchFamily="18" charset="0"/>
            </a:endParaRPr>
          </a:p>
        </p:txBody>
      </p:sp>
      <p:sp>
        <p:nvSpPr>
          <p:cNvPr id="54" name="Oval 296"/>
          <p:cNvSpPr/>
          <p:nvPr/>
        </p:nvSpPr>
        <p:spPr>
          <a:xfrm>
            <a:off x="7725924" y="3175371"/>
            <a:ext cx="376586" cy="376587"/>
          </a:xfrm>
          <a:prstGeom prst="ellipse">
            <a:avLst/>
          </a:prstGeom>
          <a:noFill/>
          <a:ln w="2222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000" b="1" i="1" dirty="0" smtClean="0">
                <a:solidFill>
                  <a:srgbClr val="3333FF"/>
                </a:solidFill>
                <a:latin typeface="Times New Roman" panose="02020603050405020304" pitchFamily="18" charset="0"/>
                <a:cs typeface="Times New Roman" pitchFamily="18" charset="0"/>
              </a:rPr>
              <a:t>Q</a:t>
            </a:r>
            <a:endParaRPr lang="en-US" sz="2000" b="1" i="1" dirty="0">
              <a:solidFill>
                <a:srgbClr val="3333FF"/>
              </a:solidFill>
              <a:latin typeface="Times New Roman" pitchFamily="18" charset="0"/>
              <a:cs typeface="Times New Roman" pitchFamily="18" charset="0"/>
            </a:endParaRPr>
          </a:p>
        </p:txBody>
      </p:sp>
      <p:sp>
        <p:nvSpPr>
          <p:cNvPr id="55" name="Oval 296"/>
          <p:cNvSpPr/>
          <p:nvPr/>
        </p:nvSpPr>
        <p:spPr>
          <a:xfrm>
            <a:off x="5981112" y="2973030"/>
            <a:ext cx="376586" cy="376587"/>
          </a:xfrm>
          <a:prstGeom prst="ellipse">
            <a:avLst/>
          </a:prstGeom>
          <a:noFill/>
          <a:ln w="22225">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rgbClr val="3333FF"/>
                </a:solidFill>
                <a:latin typeface="Times New Roman" panose="02020603050405020304" pitchFamily="18" charset="0"/>
                <a:cs typeface="Times New Roman" pitchFamily="18" charset="0"/>
              </a:rPr>
              <a:t>J</a:t>
            </a:r>
            <a:endParaRPr lang="en-US" sz="2000" b="1" i="1" dirty="0">
              <a:solidFill>
                <a:srgbClr val="3333FF"/>
              </a:solidFill>
              <a:latin typeface="Times New Roman" pitchFamily="18" charset="0"/>
              <a:cs typeface="Times New Roman" pitchFamily="18" charset="0"/>
            </a:endParaRPr>
          </a:p>
        </p:txBody>
      </p:sp>
      <p:cxnSp>
        <p:nvCxnSpPr>
          <p:cNvPr id="56" name="Straight Arrow Connector 402"/>
          <p:cNvCxnSpPr/>
          <p:nvPr/>
        </p:nvCxnSpPr>
        <p:spPr>
          <a:xfrm>
            <a:off x="6882063" y="1862223"/>
            <a:ext cx="645804" cy="471777"/>
          </a:xfrm>
          <a:prstGeom prst="straightConnector1">
            <a:avLst/>
          </a:prstGeom>
          <a:ln>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57" name="直接连接符 26"/>
          <p:cNvCxnSpPr/>
          <p:nvPr/>
        </p:nvCxnSpPr>
        <p:spPr>
          <a:xfrm>
            <a:off x="1584372" y="2774910"/>
            <a:ext cx="5437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290"/>
          <p:cNvCxnSpPr/>
          <p:nvPr/>
        </p:nvCxnSpPr>
        <p:spPr>
          <a:xfrm>
            <a:off x="2016177" y="2777446"/>
            <a:ext cx="0" cy="797566"/>
          </a:xfrm>
          <a:prstGeom prst="line">
            <a:avLst/>
          </a:prstGeom>
          <a:ln>
            <a:solidFill>
              <a:schemeClr val="tx1"/>
            </a:solidFill>
            <a:headEnd type="arrow" w="sm" len="med"/>
            <a:tailEnd type="arrow" w="med" len="lg"/>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717257" y="3022560"/>
            <a:ext cx="312906" cy="400110"/>
          </a:xfrm>
          <a:prstGeom prst="rect">
            <a:avLst/>
          </a:prstGeom>
          <a:noFill/>
        </p:spPr>
        <p:txBody>
          <a:bodyPr wrap="none" rtlCol="0">
            <a:spAutoFit/>
          </a:bodyPr>
          <a:lstStyle/>
          <a:p>
            <a:r>
              <a:rPr lang="en-US" sz="2000" i="1" dirty="0" smtClean="0">
                <a:latin typeface="Times New Roman" panose="02020603050405020304" pitchFamily="18" charset="0"/>
                <a:cs typeface="Times New Roman" pitchFamily="18" charset="0"/>
              </a:rPr>
              <a:t>d</a:t>
            </a:r>
            <a:endParaRPr lang="en-US" sz="2000" i="1" dirty="0">
              <a:latin typeface="Times New Roman" pitchFamily="18" charset="0"/>
              <a:cs typeface="Times New Roman" pitchFamily="18" charset="0"/>
            </a:endParaRPr>
          </a:p>
        </p:txBody>
      </p:sp>
      <p:sp>
        <p:nvSpPr>
          <p:cNvPr id="23" name="Slide Number Placeholder 22"/>
          <p:cNvSpPr>
            <a:spLocks noGrp="1"/>
          </p:cNvSpPr>
          <p:nvPr>
            <p:ph type="sldNum" sz="quarter" idx="12"/>
          </p:nvPr>
        </p:nvSpPr>
        <p:spPr>
          <a:xfrm>
            <a:off x="8229600" y="6477000"/>
            <a:ext cx="758952" cy="246888"/>
          </a:xfrm>
        </p:spPr>
        <p:txBody>
          <a:bodyPr vert="horz"/>
          <a:lstStyle/>
          <a:p>
            <a:fld id="{E2315BD3-C326-4F1D-A27B-528A49B807B6}" type="slidenum">
              <a:rPr lang="en-US" sz="1600" b="1">
                <a:solidFill>
                  <a:schemeClr val="tx2"/>
                </a:solidFill>
                <a:latin typeface="Times New Roman" panose="02020603050405020304" pitchFamily="18" charset="0"/>
                <a:cs typeface="Times New Roman" panose="02020603050405020304" pitchFamily="18" charset="0"/>
              </a:rPr>
              <a:pPr/>
              <a:t>7</a:t>
            </a:fld>
            <a:endParaRPr lang="en-US" sz="1600" b="1">
              <a:solidFill>
                <a:schemeClr val="tx2"/>
              </a:solidFill>
              <a:latin typeface="Times New Roman" panose="02020603050405020304" pitchFamily="18" charset="0"/>
              <a:cs typeface="Times New Roman" panose="02020603050405020304" pitchFamily="18" charset="0"/>
            </a:endParaRPr>
          </a:p>
        </p:txBody>
      </p:sp>
      <p:cxnSp>
        <p:nvCxnSpPr>
          <p:cNvPr id="73" name="Straight Connector 286"/>
          <p:cNvCxnSpPr/>
          <p:nvPr/>
        </p:nvCxnSpPr>
        <p:spPr>
          <a:xfrm flipH="1" flipV="1">
            <a:off x="2137410" y="2593141"/>
            <a:ext cx="240030" cy="322"/>
          </a:xfrm>
          <a:prstGeom prst="line">
            <a:avLst/>
          </a:prstGeom>
          <a:ln w="76200">
            <a:solidFill>
              <a:srgbClr val="FF0000"/>
            </a:solidFill>
            <a:headEnd type="none" w="sm" len="med"/>
            <a:tailEnd type="none" w="sm" len="med"/>
          </a:ln>
        </p:spPr>
        <p:style>
          <a:lnRef idx="1">
            <a:schemeClr val="accent1"/>
          </a:lnRef>
          <a:fillRef idx="0">
            <a:schemeClr val="accent1"/>
          </a:fillRef>
          <a:effectRef idx="0">
            <a:schemeClr val="accent1"/>
          </a:effectRef>
          <a:fontRef idx="minor">
            <a:schemeClr val="tx1"/>
          </a:fontRef>
        </p:style>
      </p:cxnSp>
      <p:cxnSp>
        <p:nvCxnSpPr>
          <p:cNvPr id="79" name="Straight Connector 311"/>
          <p:cNvCxnSpPr/>
          <p:nvPr/>
        </p:nvCxnSpPr>
        <p:spPr>
          <a:xfrm>
            <a:off x="6724650" y="3564691"/>
            <a:ext cx="728663" cy="0"/>
          </a:xfrm>
          <a:prstGeom prst="line">
            <a:avLst/>
          </a:prstGeom>
          <a:ln w="508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标题 1"/>
          <p:cNvSpPr>
            <a:spLocks noGrp="1"/>
          </p:cNvSpPr>
          <p:nvPr>
            <p:ph type="title"/>
          </p:nvPr>
        </p:nvSpPr>
        <p:spPr>
          <a:xfrm>
            <a:off x="152400" y="381000"/>
            <a:ext cx="9525000" cy="838200"/>
          </a:xfrm>
        </p:spPr>
        <p:txBody>
          <a:bodyPr>
            <a:noAutofit/>
          </a:bodyPr>
          <a:lstStyle/>
          <a:p>
            <a:r>
              <a:rPr lang="en-US" sz="3400" dirty="0">
                <a:latin typeface="Times New Roman" panose="02020603050405020304" pitchFamily="18" charset="0"/>
                <a:cs typeface="Times New Roman" panose="02020603050405020304" pitchFamily="18" charset="0"/>
              </a:rPr>
              <a:t>Methodology</a:t>
            </a:r>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0994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534400" cy="5334000"/>
          </a:xfrm>
        </p:spPr>
        <p:txBody>
          <a:bodyPr>
            <a:normAutofit/>
          </a:bodyPr>
          <a:lstStyle/>
          <a:p>
            <a:pPr marL="228600" lvl="2" indent="-365760"/>
            <a:r>
              <a:rPr lang="en-US" sz="2800" dirty="0" smtClean="0">
                <a:latin typeface="Times New Roman" pitchFamily="18" charset="0"/>
                <a:cs typeface="Times New Roman" pitchFamily="18" charset="0"/>
              </a:rPr>
              <a:t>We assume:</a:t>
            </a:r>
          </a:p>
          <a:p>
            <a:pPr marL="685800" lvl="3" indent="-365760"/>
            <a:r>
              <a:rPr lang="en-US" sz="2400" dirty="0">
                <a:latin typeface="Times New Roman" pitchFamily="18" charset="0"/>
                <a:cs typeface="Times New Roman" pitchFamily="18" charset="0"/>
              </a:rPr>
              <a:t>Bus arrivals are random (uniformly distributed in time).</a:t>
            </a:r>
          </a:p>
          <a:p>
            <a:pPr marL="685800" lvl="3" indent="-365760"/>
            <a:r>
              <a:rPr lang="en-US" sz="2400" dirty="0">
                <a:latin typeface="Times New Roman" pitchFamily="18" charset="0"/>
                <a:cs typeface="Times New Roman" pitchFamily="18" charset="0"/>
              </a:rPr>
              <a:t>Large bus headways so that each dwelling bus can be treated independently.</a:t>
            </a:r>
          </a:p>
          <a:p>
            <a:pPr marL="685800" lvl="3" indent="-365760"/>
            <a:r>
              <a:rPr lang="en-US" sz="2400" dirty="0">
                <a:latin typeface="Times New Roman" pitchFamily="18" charset="0"/>
                <a:cs typeface="Times New Roman" pitchFamily="18" charset="0"/>
              </a:rPr>
              <a:t>Bus dwell time follows a given distribution, e.g., a uniform distribution in [</a:t>
            </a:r>
            <a:r>
              <a:rPr lang="en-US" sz="2400" i="1" dirty="0" err="1">
                <a:latin typeface="Times New Roman" pitchFamily="18" charset="0"/>
                <a:cs typeface="Times New Roman" pitchFamily="18" charset="0"/>
              </a:rPr>
              <a:t>S</a:t>
            </a:r>
            <a:r>
              <a:rPr lang="en-US" sz="2400" baseline="-25000" dirty="0" err="1">
                <a:latin typeface="Times New Roman" pitchFamily="18" charset="0"/>
                <a:cs typeface="Times New Roman" pitchFamily="18" charset="0"/>
              </a:rPr>
              <a:t>min</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S</a:t>
            </a:r>
            <a:r>
              <a:rPr lang="en-US" sz="2400" baseline="-25000" dirty="0" err="1">
                <a:latin typeface="Times New Roman" pitchFamily="18" charset="0"/>
                <a:cs typeface="Times New Roman" pitchFamily="18" charset="0"/>
              </a:rPr>
              <a:t>max</a:t>
            </a:r>
            <a:r>
              <a:rPr lang="en-US" sz="2400" dirty="0">
                <a:latin typeface="Times New Roman" pitchFamily="18" charset="0"/>
                <a:cs typeface="Times New Roman" pitchFamily="18" charset="0"/>
              </a:rPr>
              <a:t>].</a:t>
            </a:r>
          </a:p>
          <a:p>
            <a:pPr marL="228600" lvl="2" indent="-365760"/>
            <a:r>
              <a:rPr lang="en-US" sz="2800" dirty="0" smtClean="0">
                <a:latin typeface="Times New Roman" pitchFamily="18" charset="0"/>
                <a:cs typeface="Times New Roman" pitchFamily="18" charset="0"/>
              </a:rPr>
              <a:t>We then find the </a:t>
            </a:r>
            <a:r>
              <a:rPr lang="en-US" sz="2800" i="1" dirty="0" smtClean="0">
                <a:latin typeface="Times New Roman" pitchFamily="18" charset="0"/>
                <a:cs typeface="Times New Roman" pitchFamily="18" charset="0"/>
              </a:rPr>
              <a:t>expected</a:t>
            </a:r>
            <a:r>
              <a:rPr lang="en-US" sz="2800" dirty="0" smtClean="0">
                <a:latin typeface="Times New Roman" pitchFamily="18" charset="0"/>
                <a:cs typeface="Times New Roman" pitchFamily="18" charset="0"/>
              </a:rPr>
              <a:t> extra car delays and bus delays created by a dwelling bus by taking expectations with respect to bus arrival times and dwell times.</a:t>
            </a:r>
            <a:endParaRPr lang="en-US" sz="2400" dirty="0" smtClean="0">
              <a:latin typeface="Times New Roman" pitchFamily="18" charset="0"/>
              <a:cs typeface="Times New Roman" pitchFamily="18" charset="0"/>
            </a:endParaRPr>
          </a:p>
        </p:txBody>
      </p:sp>
      <p:sp>
        <p:nvSpPr>
          <p:cNvPr id="4" name="标题 1"/>
          <p:cNvSpPr txBox="1">
            <a:spLocks/>
          </p:cNvSpPr>
          <p:nvPr/>
        </p:nvSpPr>
        <p:spPr>
          <a:xfrm>
            <a:off x="152400" y="381000"/>
            <a:ext cx="9525000" cy="838200"/>
          </a:xfrm>
          <a:prstGeom prst="rect">
            <a:avLst/>
          </a:prstGeom>
        </p:spPr>
        <p:txBody>
          <a:bodyPr vert="horz" anchor="ctr">
            <a:noAutofit/>
          </a:bodyPr>
          <a:lstStyle>
            <a:lvl1pPr algn="l" rtl="0" eaLnBrk="1" latinLnBrk="0" hangingPunct="1">
              <a:spcBef>
                <a:spcPct val="0"/>
              </a:spcBef>
              <a:buNone/>
              <a:defRPr kumimoji="0" sz="3600" kern="1200" cap="none" baseline="0">
                <a:solidFill>
                  <a:schemeClr val="tx2"/>
                </a:solidFill>
                <a:effectLst/>
                <a:latin typeface="+mj-lt"/>
                <a:ea typeface="+mj-ea"/>
                <a:cs typeface="+mj-cs"/>
              </a:defRPr>
            </a:lvl1pPr>
          </a:lstStyle>
          <a:p>
            <a:r>
              <a:rPr lang="en-US" sz="3400" dirty="0">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3400346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04800" y="1210614"/>
            <a:ext cx="8686800" cy="5952186"/>
          </a:xfrm>
        </p:spPr>
        <p:txBody>
          <a:bodyPr>
            <a:normAutofit/>
          </a:bodyPr>
          <a:lstStyle/>
          <a:p>
            <a:pPr marL="342900" lvl="2" indent="-342900">
              <a:spcBef>
                <a:spcPts val="600"/>
              </a:spcBef>
              <a:spcAft>
                <a:spcPts val="600"/>
              </a:spcAft>
              <a:buFont typeface="Wingdings" pitchFamily="2" charset="2"/>
              <a:buChar char="q"/>
            </a:pPr>
            <a:r>
              <a:rPr lang="en-US" sz="2800" dirty="0" smtClean="0">
                <a:latin typeface="Times New Roman" panose="02020603050405020304" pitchFamily="18" charset="0"/>
                <a:cs typeface="Times New Roman" panose="02020603050405020304" pitchFamily="18" charset="0"/>
              </a:rPr>
              <a:t>Comparing near- and far-side stops: expected car delays</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305800" y="6534912"/>
            <a:ext cx="758952" cy="246888"/>
          </a:xfrm>
        </p:spPr>
        <p:txBody>
          <a:bodyPr/>
          <a:lstStyle/>
          <a:p>
            <a:fld id="{E2315BD3-C326-4F1D-A27B-528A49B807B6}" type="slidenum">
              <a:rPr lang="en-US" sz="1600" b="1" smtClean="0">
                <a:solidFill>
                  <a:schemeClr val="tx2"/>
                </a:solidFill>
                <a:latin typeface="Times New Roman" panose="02020603050405020304" pitchFamily="18" charset="0"/>
                <a:cs typeface="Times New Roman" panose="02020603050405020304" pitchFamily="18" charset="0"/>
              </a:rPr>
              <a:pPr/>
              <a:t>9</a:t>
            </a:fld>
            <a:endParaRPr lang="en-US" sz="1600" b="1">
              <a:solidFill>
                <a:schemeClr val="tx2"/>
              </a:solidFill>
              <a:latin typeface="Times New Roman" panose="02020603050405020304" pitchFamily="18" charset="0"/>
              <a:cs typeface="Times New Roman" panose="02020603050405020304" pitchFamily="18" charset="0"/>
            </a:endParaRPr>
          </a:p>
        </p:txBody>
      </p:sp>
      <p:graphicFrame>
        <p:nvGraphicFramePr>
          <p:cNvPr id="5" name="Chart 4"/>
          <p:cNvGraphicFramePr>
            <a:graphicFrameLocks/>
          </p:cNvGraphicFramePr>
          <p:nvPr>
            <p:extLst>
              <p:ext uri="{D42A27DB-BD31-4B8C-83A1-F6EECF244321}">
                <p14:modId xmlns:p14="http://schemas.microsoft.com/office/powerpoint/2010/main" val="1063885553"/>
              </p:ext>
            </p:extLst>
          </p:nvPr>
        </p:nvGraphicFramePr>
        <p:xfrm>
          <a:off x="990600" y="1828800"/>
          <a:ext cx="723900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7" name="标题 1"/>
          <p:cNvSpPr>
            <a:spLocks noGrp="1"/>
          </p:cNvSpPr>
          <p:nvPr>
            <p:ph type="title"/>
          </p:nvPr>
        </p:nvSpPr>
        <p:spPr>
          <a:xfrm>
            <a:off x="152400" y="381000"/>
            <a:ext cx="9525000" cy="838200"/>
          </a:xfrm>
        </p:spPr>
        <p:txBody>
          <a:bodyPr>
            <a:noAutofit/>
          </a:bodyPr>
          <a:lstStyle/>
          <a:p>
            <a:r>
              <a:rPr lang="en-US" sz="3400" dirty="0" smtClean="0">
                <a:latin typeface="Times New Roman" panose="02020603050405020304" pitchFamily="18" charset="0"/>
                <a:cs typeface="Times New Roman" panose="02020603050405020304" pitchFamily="18" charset="0"/>
              </a:rPr>
              <a:t>Numerical Results</a:t>
            </a:r>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4656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34372</TotalTime>
  <Words>1971</Words>
  <Application>Microsoft Office PowerPoint</Application>
  <PresentationFormat>On-screen Show (4:3)</PresentationFormat>
  <Paragraphs>266</Paragraphs>
  <Slides>17</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宋体</vt:lpstr>
      <vt:lpstr>黑体</vt:lpstr>
      <vt:lpstr>Arial</vt:lpstr>
      <vt:lpstr>Calibri</vt:lpstr>
      <vt:lpstr>Cambria Math</vt:lpstr>
      <vt:lpstr>Franklin Gothic Book</vt:lpstr>
      <vt:lpstr>Times New Roman</vt:lpstr>
      <vt:lpstr>Wingdings</vt:lpstr>
      <vt:lpstr>Wingdings 2</vt:lpstr>
      <vt:lpstr>Trek</vt:lpstr>
      <vt:lpstr>Bus and Car Delays at  Near-Side/Far-Side Stops</vt:lpstr>
      <vt:lpstr>Background</vt:lpstr>
      <vt:lpstr>Background</vt:lpstr>
      <vt:lpstr>Debate in Literature</vt:lpstr>
      <vt:lpstr>Methodology</vt:lpstr>
      <vt:lpstr>Methodology</vt:lpstr>
      <vt:lpstr>Methodology</vt:lpstr>
      <vt:lpstr>PowerPoint Presentation</vt:lpstr>
      <vt:lpstr>Numerical Results</vt:lpstr>
      <vt:lpstr>Numerical Results</vt:lpstr>
      <vt:lpstr>Numerical Results</vt:lpstr>
      <vt:lpstr>Mitigation Strategies</vt:lpstr>
      <vt:lpstr>Mitigation Strategies</vt:lpstr>
      <vt:lpstr>Mitigation Strategies</vt:lpstr>
      <vt:lpstr>Mitigation Strategies</vt:lpstr>
      <vt:lpstr>Mitigation Strategies</vt:lpstr>
      <vt:lpstr>Concluding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urban transport</dc:title>
  <dc:creator>Weihua Gu</dc:creator>
  <cp:lastModifiedBy>GU, Weihua [EE]</cp:lastModifiedBy>
  <cp:revision>4800</cp:revision>
  <cp:lastPrinted>2013-02-12T21:44:24Z</cp:lastPrinted>
  <dcterms:created xsi:type="dcterms:W3CDTF">2013-02-10T23:09:04Z</dcterms:created>
  <dcterms:modified xsi:type="dcterms:W3CDTF">2016-03-31T17:38:02Z</dcterms:modified>
</cp:coreProperties>
</file>