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55" r:id="rId2"/>
    <p:sldId id="659" r:id="rId3"/>
    <p:sldId id="660" r:id="rId4"/>
    <p:sldId id="661" r:id="rId5"/>
    <p:sldId id="662" r:id="rId6"/>
    <p:sldId id="663" r:id="rId7"/>
    <p:sldId id="664" r:id="rId8"/>
    <p:sldId id="682" r:id="rId9"/>
    <p:sldId id="684" r:id="rId10"/>
    <p:sldId id="667" r:id="rId11"/>
    <p:sldId id="683" r:id="rId12"/>
    <p:sldId id="666" r:id="rId13"/>
    <p:sldId id="668" r:id="rId14"/>
    <p:sldId id="669" r:id="rId15"/>
    <p:sldId id="670" r:id="rId16"/>
    <p:sldId id="685" r:id="rId17"/>
    <p:sldId id="657" r:id="rId18"/>
    <p:sldId id="681" r:id="rId19"/>
  </p:sldIdLst>
  <p:sldSz cx="9144000" cy="6858000" type="screen4x3"/>
  <p:notesSz cx="7099300" cy="10234613"/>
  <p:embeddedFontLst>
    <p:embeddedFont>
      <p:font typeface="Times" panose="02020603050405020304" pitchFamily="18" charset="0"/>
      <p:regular r:id="rId22"/>
      <p:bold r:id="rId23"/>
      <p:italic r:id="rId24"/>
      <p:boldItalic r:id="rId25"/>
    </p:embeddedFont>
    <p:embeddedFont>
      <p:font typeface="宋体" panose="02010600030101010101" pitchFamily="2" charset="-122"/>
      <p:regular r:id="rId26"/>
    </p:embeddedFont>
    <p:embeddedFont>
      <p:font typeface="Tw Cen MT" panose="020B0602020104020603" pitchFamily="34" charset="0"/>
      <p:regular r:id="rId27"/>
      <p:bold r:id="rId28"/>
      <p:italic r:id="rId29"/>
      <p:boldItalic r:id="rId30"/>
    </p:embeddedFont>
    <p:embeddedFont>
      <p:font typeface="新細明體" panose="02020500000000000000" pitchFamily="18" charset="-12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88914F-40C5-4C48-8E18-4E186EA80035}">
          <p14:sldIdLst>
            <p14:sldId id="655"/>
            <p14:sldId id="659"/>
            <p14:sldId id="660"/>
            <p14:sldId id="661"/>
            <p14:sldId id="662"/>
            <p14:sldId id="663"/>
            <p14:sldId id="664"/>
            <p14:sldId id="682"/>
            <p14:sldId id="684"/>
            <p14:sldId id="667"/>
            <p14:sldId id="683"/>
            <p14:sldId id="666"/>
            <p14:sldId id="668"/>
            <p14:sldId id="669"/>
            <p14:sldId id="670"/>
            <p14:sldId id="685"/>
            <p14:sldId id="657"/>
            <p14:sldId id="6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008A3E"/>
    <a:srgbClr val="0000FF"/>
    <a:srgbClr val="9A009A"/>
    <a:srgbClr val="FF9900"/>
    <a:srgbClr val="BB8D0D"/>
    <a:srgbClr val="9B9BFF"/>
    <a:srgbClr val="FF9B9B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0" autoAdjust="0"/>
    <p:restoredTop sz="92430" autoAdjust="0"/>
  </p:normalViewPr>
  <p:slideViewPr>
    <p:cSldViewPr>
      <p:cViewPr>
        <p:scale>
          <a:sx n="66" d="100"/>
          <a:sy n="66" d="100"/>
        </p:scale>
        <p:origin x="-2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2064" y="-8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78796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8" y="3"/>
            <a:ext cx="307713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40"/>
            <a:ext cx="3078796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8" y="9721240"/>
            <a:ext cx="307713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3262008-228C-4EE4-9DEB-EBCAC15077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4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862E4-FEC0-4D9A-B2CF-E7599EBB6BC1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4BE31-AB30-4504-B751-BBC2ED38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2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9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8D144-AE59-447A-8A09-AFF59866CFE0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7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9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99B62-D688-4114-AB19-466C70F424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52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41D32-7BD5-4A2B-B585-37BEE0B40C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32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>
            <a:spLocks/>
          </p:cNvSpPr>
          <p:nvPr userDrawn="1"/>
        </p:nvSpPr>
        <p:spPr bwMode="auto">
          <a:xfrm>
            <a:off x="7921352" y="6245225"/>
            <a:ext cx="97112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36613475-0DD9-4289-976C-BFABE9987DFB}" type="slidenum">
              <a:rPr lang="en-US" sz="1400" smtClean="0">
                <a:latin typeface="Times"/>
              </a:rPr>
              <a:pPr eaLnBrk="1" hangingPunct="1"/>
              <a:t>‹#›</a:t>
            </a:fld>
            <a:endParaRPr lang="en-US" sz="1400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9466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70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0" y="1656407"/>
            <a:ext cx="9144000" cy="1052513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 bwMode="auto">
          <a:xfrm>
            <a:off x="7921352" y="6245225"/>
            <a:ext cx="97112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36613475-0DD9-4289-976C-BFABE9987DFB}" type="slidenum">
              <a:rPr lang="en-US" sz="1400" smtClean="0">
                <a:latin typeface="Times"/>
              </a:rPr>
              <a:pPr eaLnBrk="1" hangingPunct="1"/>
              <a:t>‹#›</a:t>
            </a:fld>
            <a:endParaRPr lang="en-US" sz="1400" smtClean="0">
              <a:latin typeface="Time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38282" r="7250"/>
          <a:stretch/>
        </p:blipFill>
        <p:spPr bwMode="auto">
          <a:xfrm>
            <a:off x="56904" y="-11762"/>
            <a:ext cx="3795016" cy="92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27"/>
          <p:cNvSpPr>
            <a:spLocks noChangeShapeType="1"/>
          </p:cNvSpPr>
          <p:nvPr userDrawn="1"/>
        </p:nvSpPr>
        <p:spPr bwMode="auto">
          <a:xfrm>
            <a:off x="0" y="836712"/>
            <a:ext cx="9144000" cy="0"/>
          </a:xfrm>
          <a:prstGeom prst="line">
            <a:avLst/>
          </a:prstGeom>
          <a:noFill/>
          <a:ln w="44450" cmpd="sng"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67544" y="1124744"/>
            <a:ext cx="849694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>
              <a:defRPr/>
            </a:pPr>
            <a:r>
              <a:rPr lang="en-US" altLang="zh-TW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Exploring </a:t>
            </a:r>
            <a:r>
              <a:rPr lang="en-US" altLang="zh-TW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alternative service schemes for busy transit corridors</a:t>
            </a:r>
            <a:endParaRPr lang="en-US" altLang="zh-TW" sz="36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105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  </a:t>
            </a:r>
          </a:p>
          <a:p>
            <a:pPr>
              <a:defRPr/>
            </a:pPr>
            <a:r>
              <a:rPr lang="en-US" altLang="zh-TW" sz="2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	       </a:t>
            </a:r>
            <a:r>
              <a:rPr lang="en-US" altLang="zh-TW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Weihua </a:t>
            </a:r>
            <a:r>
              <a:rPr lang="en-US" altLang="zh-TW" sz="2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Gu,</a:t>
            </a:r>
            <a:r>
              <a:rPr lang="en-US" altLang="zh-TW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 Zahra </a:t>
            </a:r>
            <a:r>
              <a:rPr lang="en-US" altLang="zh-TW" sz="20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Amini</a:t>
            </a:r>
            <a:r>
              <a:rPr lang="en-US" altLang="zh-TW" sz="20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  <a:cs typeface="Times New Roman" panose="02020603050405020304" pitchFamily="18" charset="0"/>
              </a:rPr>
              <a:t>, Michael Cassidy</a:t>
            </a:r>
            <a:endParaRPr lang="en-US" altLang="zh-TW" sz="2000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6184" y="4149080"/>
            <a:ext cx="7020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0000FF">
                    <a:lumMod val="99000"/>
                    <a:lumOff val="1000"/>
                  </a:srgbClr>
                </a:gs>
                <a:gs pos="100000">
                  <a:srgbClr val="CC00CC">
                    <a:alpha val="44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764704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Our </a:t>
            </a: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models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Schedule coordination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for skip-stop bus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and BRT systems via platooning: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0198" y="2351301"/>
            <a:ext cx="6948146" cy="4174043"/>
            <a:chOff x="267687" y="2149223"/>
            <a:chExt cx="7720162" cy="463782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609524" y="6699250"/>
              <a:ext cx="61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09524" y="2310130"/>
              <a:ext cx="0" cy="4389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609524" y="6417896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9959" y="6128283"/>
              <a:ext cx="11289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Transfer</a:t>
              </a:r>
            </a:p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 station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191" y="2310130"/>
              <a:ext cx="3385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400" i="1" dirty="0" smtClean="0">
                  <a:latin typeface="+mj-lt"/>
                  <a:cs typeface="Times New Roman" panose="02020603050405020304" pitchFamily="18" charset="0"/>
                </a:rPr>
                <a:t>x</a:t>
              </a:r>
              <a:endParaRPr lang="en-US" sz="2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18223" y="6463883"/>
              <a:ext cx="2696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400" i="1" dirty="0" smtClean="0">
                  <a:latin typeface="+mj-lt"/>
                  <a:cs typeface="Times New Roman" panose="02020603050405020304" pitchFamily="18" charset="0"/>
                </a:rPr>
                <a:t>t</a:t>
              </a:r>
              <a:endParaRPr lang="en-US" sz="2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98223" y="5343895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09524" y="4232715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609524" y="3140124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7687" y="5145135"/>
              <a:ext cx="1210844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Station A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687" y="4071132"/>
              <a:ext cx="1225016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Station B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7687" y="2978541"/>
              <a:ext cx="1239442" cy="323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Station C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900791" y="5313024"/>
              <a:ext cx="577468" cy="10985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478259" y="5331613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956561" y="2485233"/>
              <a:ext cx="1515793" cy="285235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23519" y="2149223"/>
              <a:ext cx="18360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Lines C - B - A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2805367" y="4232714"/>
              <a:ext cx="1132230" cy="217256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05945" y="4240829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398233" y="2470736"/>
              <a:ext cx="953297" cy="17700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687236" y="3168213"/>
              <a:ext cx="1682563" cy="32364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69799" y="3152712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848101" y="2476842"/>
              <a:ext cx="376831" cy="6749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45320" y="4120336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096781" y="5306486"/>
              <a:ext cx="577468" cy="10985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674249" y="5325075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52551" y="2478695"/>
              <a:ext cx="1515793" cy="285235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001357" y="4226176"/>
              <a:ext cx="1132230" cy="217256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101935" y="4234291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594223" y="2464198"/>
              <a:ext cx="953297" cy="17700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883226" y="3161675"/>
              <a:ext cx="1682563" cy="32364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565789" y="3146174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044091" y="2470304"/>
              <a:ext cx="376831" cy="6749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349852" y="3527021"/>
            <a:ext cx="684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Dwell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time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35862" y="3717032"/>
            <a:ext cx="321006" cy="36398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41659" y="3717032"/>
            <a:ext cx="1107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Minimum 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headway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32302" y="4343038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0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Our models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 loop corridor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Assuming uniform demand, and thus evenly spaced stops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For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skip-stop scheme: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Allow for more than 2 routes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Allow vehicle schedule coordination at transfer stops.</a:t>
            </a:r>
            <a:endParaRPr kumimoji="1"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For express-local scheme: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Account for passengers’ alternative routes that involve 0 or 1 transfer.</a:t>
            </a:r>
          </a:p>
        </p:txBody>
      </p:sp>
    </p:spTree>
    <p:extLst>
      <p:ext uri="{BB962C8B-B14F-4D97-AF65-F5344CB8AC3E}">
        <p14:creationId xmlns:p14="http://schemas.microsoft.com/office/powerpoint/2010/main" val="22717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Our models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Express-local scheme: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18290" y="2148648"/>
            <a:ext cx="6286158" cy="133215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7088" y="3853419"/>
            <a:ext cx="2621280" cy="26212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30152" y="3731499"/>
            <a:ext cx="888540" cy="2235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418692" y="3518139"/>
            <a:ext cx="961596" cy="21336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526682" y="3738470"/>
            <a:ext cx="2849017" cy="2930890"/>
          </a:xfrm>
          <a:prstGeom prst="arc">
            <a:avLst>
              <a:gd name="adj1" fmla="val 19324093"/>
              <a:gd name="adj2" fmla="val 0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1010611" y="4068496"/>
            <a:ext cx="2146961" cy="2209879"/>
          </a:xfrm>
          <a:prstGeom prst="arc">
            <a:avLst>
              <a:gd name="adj1" fmla="val 18984832"/>
              <a:gd name="adj2" fmla="val 0"/>
            </a:avLst>
          </a:prstGeom>
          <a:ln w="254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22615" y="2276843"/>
            <a:ext cx="9848818" cy="3312397"/>
            <a:chOff x="-1065897" y="2129408"/>
            <a:chExt cx="12311022" cy="4140497"/>
          </a:xfrm>
        </p:grpSpPr>
        <p:sp>
          <p:nvSpPr>
            <p:cNvPr id="40" name="Arc 39"/>
            <p:cNvSpPr/>
            <p:nvPr/>
          </p:nvSpPr>
          <p:spPr>
            <a:xfrm rot="17851776">
              <a:off x="2026423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7851776">
              <a:off x="1429485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2" name="Arc 41"/>
            <p:cNvSpPr/>
            <p:nvPr/>
          </p:nvSpPr>
          <p:spPr>
            <a:xfrm rot="17851776">
              <a:off x="3220299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7851776">
              <a:off x="2623361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4" name="Arc 43"/>
            <p:cNvSpPr/>
            <p:nvPr/>
          </p:nvSpPr>
          <p:spPr>
            <a:xfrm rot="17851776">
              <a:off x="4414175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17851776">
              <a:off x="3817237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6" name="Arc 45"/>
            <p:cNvSpPr/>
            <p:nvPr/>
          </p:nvSpPr>
          <p:spPr>
            <a:xfrm rot="17851776">
              <a:off x="5608051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17851776">
              <a:off x="5011113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8" name="Arc 47"/>
            <p:cNvSpPr/>
            <p:nvPr/>
          </p:nvSpPr>
          <p:spPr>
            <a:xfrm rot="17851776">
              <a:off x="6801927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9" name="Arc 48"/>
            <p:cNvSpPr/>
            <p:nvPr/>
          </p:nvSpPr>
          <p:spPr>
            <a:xfrm rot="17851776">
              <a:off x="6204989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0" name="Arc 49"/>
            <p:cNvSpPr/>
            <p:nvPr/>
          </p:nvSpPr>
          <p:spPr>
            <a:xfrm rot="17851776">
              <a:off x="7995803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1" name="Arc 50"/>
            <p:cNvSpPr/>
            <p:nvPr/>
          </p:nvSpPr>
          <p:spPr>
            <a:xfrm rot="17851776">
              <a:off x="7398865" y="2647118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2" name="Arc 51"/>
            <p:cNvSpPr/>
            <p:nvPr/>
          </p:nvSpPr>
          <p:spPr>
            <a:xfrm rot="17851776">
              <a:off x="8592739" y="2647118"/>
              <a:ext cx="685800" cy="685800"/>
            </a:xfrm>
            <a:prstGeom prst="arc">
              <a:avLst>
                <a:gd name="adj1" fmla="val 16200000"/>
                <a:gd name="adj2" fmla="val 21172337"/>
              </a:avLst>
            </a:prstGeom>
            <a:ln>
              <a:solidFill>
                <a:srgbClr val="009AD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17851776">
              <a:off x="832547" y="2647118"/>
              <a:ext cx="685800" cy="685800"/>
            </a:xfrm>
            <a:prstGeom prst="arc">
              <a:avLst>
                <a:gd name="adj1" fmla="val 19934011"/>
                <a:gd name="adj2" fmla="val 2095174"/>
              </a:avLst>
            </a:prstGeom>
            <a:ln>
              <a:solidFill>
                <a:srgbClr val="009A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1075095" y="2923978"/>
              <a:ext cx="838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395135" y="28142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99076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58639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18202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777655" y="28142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37328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496891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56454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160175" y="28142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75580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35143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7947065" y="2837618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542695" y="28142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98404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3112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80713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03695" y="2981068"/>
              <a:ext cx="4873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91297" y="2981068"/>
              <a:ext cx="4873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005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73605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12618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00219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78898" y="2981068"/>
              <a:ext cx="4873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66495" y="2981068"/>
              <a:ext cx="4873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43729" y="5865949"/>
              <a:ext cx="3863662" cy="403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400" dirty="0" smtClean="0">
                  <a:latin typeface="+mj-lt"/>
                  <a:cs typeface="Times New Roman" panose="02020603050405020304" pitchFamily="18" charset="0"/>
                </a:rPr>
                <a:t>Express/local service</a:t>
              </a:r>
              <a:endParaRPr 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-1065897" y="2129408"/>
              <a:ext cx="12311022" cy="2743200"/>
              <a:chOff x="-1607592" y="529305"/>
              <a:chExt cx="12311022" cy="2743200"/>
            </a:xfrm>
          </p:grpSpPr>
          <p:sp>
            <p:nvSpPr>
              <p:cNvPr id="81" name="Arc 80"/>
              <p:cNvSpPr/>
              <p:nvPr/>
            </p:nvSpPr>
            <p:spPr>
              <a:xfrm rot="17851776">
                <a:off x="784363" y="529305"/>
                <a:ext cx="2743200" cy="2743200"/>
              </a:xfrm>
              <a:prstGeom prst="arc">
                <a:avLst>
                  <a:gd name="adj1" fmla="val 16200000"/>
                  <a:gd name="adj2" fmla="val 2095174"/>
                </a:avLst>
              </a:prstGeom>
              <a:ln>
                <a:solidFill>
                  <a:srgbClr val="66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82" name="Arc 81"/>
              <p:cNvSpPr/>
              <p:nvPr/>
            </p:nvSpPr>
            <p:spPr>
              <a:xfrm rot="17851776">
                <a:off x="3176318" y="529305"/>
                <a:ext cx="2743200" cy="2743200"/>
              </a:xfrm>
              <a:prstGeom prst="arc">
                <a:avLst>
                  <a:gd name="adj1" fmla="val 16200000"/>
                  <a:gd name="adj2" fmla="val 2095174"/>
                </a:avLst>
              </a:prstGeom>
              <a:ln>
                <a:solidFill>
                  <a:srgbClr val="66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83" name="Arc 82"/>
              <p:cNvSpPr/>
              <p:nvPr/>
            </p:nvSpPr>
            <p:spPr>
              <a:xfrm rot="17851776">
                <a:off x="7960230" y="529305"/>
                <a:ext cx="2743200" cy="2743200"/>
              </a:xfrm>
              <a:prstGeom prst="arc">
                <a:avLst>
                  <a:gd name="adj1" fmla="val 16200000"/>
                  <a:gd name="adj2" fmla="val 18932315"/>
                </a:avLst>
              </a:prstGeom>
              <a:ln>
                <a:solidFill>
                  <a:srgbClr val="6600FF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84" name="Arc 83"/>
              <p:cNvSpPr/>
              <p:nvPr/>
            </p:nvSpPr>
            <p:spPr>
              <a:xfrm rot="17851776">
                <a:off x="5568274" y="529305"/>
                <a:ext cx="2743200" cy="2743200"/>
              </a:xfrm>
              <a:prstGeom prst="arc">
                <a:avLst>
                  <a:gd name="adj1" fmla="val 16200000"/>
                  <a:gd name="adj2" fmla="val 2095174"/>
                </a:avLst>
              </a:prstGeom>
              <a:ln>
                <a:solidFill>
                  <a:srgbClr val="66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85" name="Arc 84"/>
              <p:cNvSpPr/>
              <p:nvPr/>
            </p:nvSpPr>
            <p:spPr>
              <a:xfrm rot="17851776">
                <a:off x="-1607592" y="529305"/>
                <a:ext cx="2743200" cy="2743200"/>
              </a:xfrm>
              <a:prstGeom prst="arc">
                <a:avLst>
                  <a:gd name="adj1" fmla="val 233650"/>
                  <a:gd name="adj2" fmla="val 2095174"/>
                </a:avLst>
              </a:prstGeom>
              <a:ln>
                <a:solidFill>
                  <a:srgbClr val="66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2505512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87820" y="2981068"/>
              <a:ext cx="4452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5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Results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Conversion of existing all-stop bus system: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99" y="2204865"/>
            <a:ext cx="4320480" cy="3343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8671" y="5733257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Low-cost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(value of time = 5USD/</a:t>
            </a:r>
            <a:r>
              <a:rPr lang="en-US" dirty="0" err="1" smtClean="0"/>
              <a:t>hr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35135" y="5733257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High-cost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(value of time = 20USD/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384623" cy="333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Results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Conversion of existing all-stop rail system: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4176464" cy="3528392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8"/>
            <a:ext cx="4680520" cy="352839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31640" y="5661248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Low-cost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(value of time = 5USD/</a:t>
            </a:r>
            <a:r>
              <a:rPr lang="en-US" dirty="0" err="1" smtClean="0"/>
              <a:t>hr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5661248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High-cost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(value of time = 20USD/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Results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Building new systems: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3" y="6021288"/>
            <a:ext cx="237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Low-cost cities: all-stop scheme only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97"/>
            <a:ext cx="4609748" cy="373207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033" y="2364004"/>
            <a:ext cx="4511675" cy="3513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5951021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Low-cost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(value of time = 5USD/</a:t>
            </a:r>
            <a:r>
              <a:rPr lang="en-US" dirty="0" err="1" smtClean="0"/>
              <a:t>hr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Results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Building new systems: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7" y="5731515"/>
            <a:ext cx="237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r>
              <a:rPr lang="en-US" dirty="0" smtClean="0"/>
              <a:t>-cost </a:t>
            </a:r>
            <a:r>
              <a:rPr lang="en-US" dirty="0" smtClean="0"/>
              <a:t>cities: all-stop scheme only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5661248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r>
              <a:rPr lang="en-US" dirty="0" smtClean="0"/>
              <a:t>-cost cities</a:t>
            </a:r>
          </a:p>
          <a:p>
            <a:r>
              <a:rPr lang="en-US" dirty="0" smtClean="0"/>
              <a:t>(value of time = 20USD/</a:t>
            </a:r>
            <a:r>
              <a:rPr lang="en-US" dirty="0" err="1" smtClean="0"/>
              <a:t>hr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3" y="2132856"/>
            <a:ext cx="4244769" cy="337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98" y="2134075"/>
            <a:ext cx="4278666" cy="344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4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908720"/>
            <a:ext cx="8640960" cy="5256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Concluding remarks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One can benefit even in existing systems by switching to the sub-optimal alternative service strategy. </a:t>
            </a:r>
          </a:p>
          <a:p>
            <a:pPr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00"/>
                </a:solidFill>
              </a:rPr>
              <a:t>When we design from the scratch, up to 30% in cost can be saved. 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Coordinated skip-stop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is the clear winner for the majority of cases.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BRT </a:t>
            </a: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under skip-stop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scheme can be used to replace many new rail transit projects.</a:t>
            </a:r>
          </a:p>
        </p:txBody>
      </p:sp>
    </p:spTree>
    <p:extLst>
      <p:ext uri="{BB962C8B-B14F-4D97-AF65-F5344CB8AC3E}">
        <p14:creationId xmlns:p14="http://schemas.microsoft.com/office/powerpoint/2010/main" val="37629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2060848"/>
            <a:ext cx="8208912" cy="3384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dirty="0" smtClean="0">
              <a:solidFill>
                <a:srgbClr val="0000FF"/>
              </a:solidFill>
              <a:cs typeface="Arial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dirty="0" smtClean="0">
                <a:solidFill>
                  <a:srgbClr val="0000FF"/>
                </a:solidFill>
                <a:cs typeface="Arial" charset="0"/>
              </a:rPr>
              <a:t>Questions?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dirty="0" smtClean="0">
              <a:solidFill>
                <a:srgbClr val="0000FF"/>
              </a:solidFill>
              <a:cs typeface="Arial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2800" kern="1200" dirty="0" smtClean="0">
                <a:solidFill>
                  <a:srgbClr val="0000FF"/>
                </a:solidFill>
                <a:cs typeface="Arial" charset="0"/>
              </a:rPr>
              <a:t>Weihua Gu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2800" dirty="0" smtClean="0">
                <a:solidFill>
                  <a:srgbClr val="0000FF"/>
                </a:solidFill>
                <a:cs typeface="Arial" charset="0"/>
              </a:rPr>
              <a:t>weihua.gu@polyu.edu.hk</a:t>
            </a:r>
            <a:endParaRPr kumimoji="1" lang="en-US" sz="2800" kern="1200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908720"/>
            <a:ext cx="8640960" cy="58326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Facts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Most transit systems use the traditional all-stop service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scheme</a:t>
            </a:r>
            <a:endParaRPr kumimoji="1"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1"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1"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There </a:t>
            </a: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are alternative schemes in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use: </a:t>
            </a: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skip-stop, limited-stop, short-run,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express-local, feeder-trunk </a:t>
            </a: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(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hierarchical).  However, these service schemes are not common in practice.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Higher agency cost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More transfers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Overtaking between transit vehicles (unsuitable for single-track rail systems)</a:t>
            </a:r>
            <a:endParaRPr kumimoji="1"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59475" y="2456737"/>
            <a:ext cx="6643377" cy="896127"/>
            <a:chOff x="212297" y="4167301"/>
            <a:chExt cx="8642718" cy="1079880"/>
          </a:xfrm>
        </p:grpSpPr>
        <p:sp>
          <p:nvSpPr>
            <p:cNvPr id="6" name="Arc 5"/>
            <p:cNvSpPr/>
            <p:nvPr/>
          </p:nvSpPr>
          <p:spPr>
            <a:xfrm rot="17851776">
              <a:off x="1406173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7851776">
              <a:off x="809235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/>
            <p:cNvSpPr/>
            <p:nvPr/>
          </p:nvSpPr>
          <p:spPr>
            <a:xfrm rot="17851776">
              <a:off x="2600049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rot="17851776">
              <a:off x="2003111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17851776">
              <a:off x="3793925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rot="17851776">
              <a:off x="3196987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rot="17851776">
              <a:off x="4987801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17851776">
              <a:off x="4390863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 rot="17851776">
              <a:off x="6181677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 rot="17851776">
              <a:off x="5584739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 rot="17851776">
              <a:off x="7375553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c 18"/>
            <p:cNvSpPr/>
            <p:nvPr/>
          </p:nvSpPr>
          <p:spPr>
            <a:xfrm rot="17851776">
              <a:off x="6778615" y="4167301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/>
            <p:cNvSpPr/>
            <p:nvPr/>
          </p:nvSpPr>
          <p:spPr>
            <a:xfrm rot="17851776">
              <a:off x="7972489" y="4167301"/>
              <a:ext cx="685800" cy="685800"/>
            </a:xfrm>
            <a:prstGeom prst="arc">
              <a:avLst>
                <a:gd name="adj1" fmla="val 16200000"/>
                <a:gd name="adj2" fmla="val 19540541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/>
            <p:cNvSpPr/>
            <p:nvPr/>
          </p:nvSpPr>
          <p:spPr>
            <a:xfrm rot="17851776">
              <a:off x="212297" y="4167301"/>
              <a:ext cx="685800" cy="685800"/>
            </a:xfrm>
            <a:prstGeom prst="arc">
              <a:avLst>
                <a:gd name="adj1" fmla="val 19934011"/>
                <a:gd name="adj2" fmla="val 2095174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73015" y="4429760"/>
              <a:ext cx="838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9305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38868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98431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57994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557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77120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36683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6246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55809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15372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4935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4498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940615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497385" y="4686300"/>
              <a:ext cx="884615" cy="342900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78855" y="4857750"/>
              <a:ext cx="3170499" cy="38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All-stop service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4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980728"/>
            <a:ext cx="8640960" cy="5184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Questions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How good the alternative schemes can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be as compared against the traditional all-stop services? 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To what extent the existing all-stop systems can be replaced by better alternatives?  Shall we build more systems under alternative schemes in the future?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Which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alternative scheme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to choose?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How to optimally design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the alternative schemes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? </a:t>
            </a:r>
            <a:endParaRPr kumimoji="1"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184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 special skip-stop scheme (</a:t>
            </a:r>
            <a:r>
              <a:rPr kumimoji="1"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Freyss</a:t>
            </a: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 et al., 2013</a:t>
            </a: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)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No overtaking needed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Can be applied to single-track rail systems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Every trip involves at most one transfer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Two routes only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502"/>
          <a:stretch/>
        </p:blipFill>
        <p:spPr>
          <a:xfrm>
            <a:off x="1125513" y="3987552"/>
            <a:ext cx="6847706" cy="2011238"/>
          </a:xfrm>
          <a:prstGeom prst="rect">
            <a:avLst/>
          </a:prstGeom>
        </p:spPr>
      </p:pic>
      <p:pic>
        <p:nvPicPr>
          <p:cNvPr id="1028" name="Picture 4" descr="Transantiago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048979"/>
            <a:ext cx="3096344" cy="50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33950" y="6195895"/>
            <a:ext cx="20954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(Santiago, Chile)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980728"/>
            <a:ext cx="8640960" cy="5184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Hierarchical service (</a:t>
            </a:r>
            <a:r>
              <a:rPr kumimoji="1"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Daganzo</a:t>
            </a: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, 2010)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Every trip involves 2 transfers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No route choice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1"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83108"/>
            <a:ext cx="7999065" cy="22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980728"/>
            <a:ext cx="8640960" cy="5184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Hierarchical service (</a:t>
            </a:r>
            <a:r>
              <a:rPr kumimoji="1"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Daganzo</a:t>
            </a: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, 2010)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Every trip involves 2 transfers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No route choice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1"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564904"/>
            <a:ext cx="5700911" cy="40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Our models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 loop corridor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Assuming uniform demand, and thus evenly spaced stops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For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skip-stop scheme: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Allow for more than 2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routes</a:t>
            </a:r>
            <a:endParaRPr kumimoji="1"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33171" y="4700012"/>
            <a:ext cx="1965960" cy="19659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02969" y="4608572"/>
            <a:ext cx="666405" cy="16764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169374" y="4448552"/>
            <a:ext cx="721197" cy="1600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751754" y="4615209"/>
            <a:ext cx="2136763" cy="2198167"/>
          </a:xfrm>
          <a:prstGeom prst="arc">
            <a:avLst>
              <a:gd name="adj1" fmla="val 19324093"/>
              <a:gd name="adj2" fmla="val 0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>
            <a:off x="1114701" y="4862728"/>
            <a:ext cx="1610221" cy="1657409"/>
          </a:xfrm>
          <a:prstGeom prst="arc">
            <a:avLst>
              <a:gd name="adj1" fmla="val 18984832"/>
              <a:gd name="adj2" fmla="val 0"/>
            </a:avLst>
          </a:prstGeom>
          <a:ln w="254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259632" y="3671454"/>
            <a:ext cx="6753668" cy="1222372"/>
            <a:chOff x="-10938" y="501341"/>
            <a:chExt cx="10410151" cy="2122172"/>
          </a:xfrm>
        </p:grpSpPr>
        <p:sp>
          <p:nvSpPr>
            <p:cNvPr id="108" name="Arc 107"/>
            <p:cNvSpPr/>
            <p:nvPr/>
          </p:nvSpPr>
          <p:spPr>
            <a:xfrm rot="17851776">
              <a:off x="1833412" y="721414"/>
              <a:ext cx="1371600" cy="13716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c 108"/>
            <p:cNvSpPr/>
            <p:nvPr/>
          </p:nvSpPr>
          <p:spPr>
            <a:xfrm rot="17851776">
              <a:off x="5989896" y="715063"/>
              <a:ext cx="1371600" cy="13716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Arc 109"/>
            <p:cNvSpPr/>
            <p:nvPr/>
          </p:nvSpPr>
          <p:spPr>
            <a:xfrm rot="17851776">
              <a:off x="3028013" y="721413"/>
              <a:ext cx="1371600" cy="13716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Arc 110"/>
            <p:cNvSpPr/>
            <p:nvPr/>
          </p:nvSpPr>
          <p:spPr>
            <a:xfrm rot="17851776">
              <a:off x="7174154" y="696013"/>
              <a:ext cx="1371600" cy="1371600"/>
            </a:xfrm>
            <a:prstGeom prst="arc">
              <a:avLst>
                <a:gd name="adj1" fmla="val 16200000"/>
                <a:gd name="adj2" fmla="val 1921949"/>
              </a:avLst>
            </a:prstGeom>
            <a:ln>
              <a:solidFill>
                <a:srgbClr val="FFC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c 111"/>
            <p:cNvSpPr/>
            <p:nvPr/>
          </p:nvSpPr>
          <p:spPr>
            <a:xfrm rot="17851776">
              <a:off x="4187052" y="566113"/>
              <a:ext cx="2057400" cy="20574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c 112"/>
            <p:cNvSpPr/>
            <p:nvPr/>
          </p:nvSpPr>
          <p:spPr>
            <a:xfrm rot="17851776">
              <a:off x="-10938" y="501341"/>
              <a:ext cx="2057400" cy="2057400"/>
            </a:xfrm>
            <a:prstGeom prst="arc">
              <a:avLst>
                <a:gd name="adj1" fmla="val 87910"/>
                <a:gd name="adj2" fmla="val 2095174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Arc 113"/>
            <p:cNvSpPr/>
            <p:nvPr/>
          </p:nvSpPr>
          <p:spPr>
            <a:xfrm rot="17851776">
              <a:off x="8341813" y="532246"/>
              <a:ext cx="2057400" cy="2057400"/>
            </a:xfrm>
            <a:prstGeom prst="arc">
              <a:avLst>
                <a:gd name="adj1" fmla="val 16200000"/>
                <a:gd name="adj2" fmla="val 19805025"/>
              </a:avLst>
            </a:prstGeom>
            <a:ln>
              <a:solidFill>
                <a:srgbClr val="FFC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55115" y="3671454"/>
            <a:ext cx="6753668" cy="1222372"/>
            <a:chOff x="-10938" y="501341"/>
            <a:chExt cx="10410151" cy="2122172"/>
          </a:xfrm>
        </p:grpSpPr>
        <p:sp>
          <p:nvSpPr>
            <p:cNvPr id="101" name="Arc 100"/>
            <p:cNvSpPr/>
            <p:nvPr/>
          </p:nvSpPr>
          <p:spPr>
            <a:xfrm rot="17851776">
              <a:off x="1869482" y="876300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/>
          </p:nvSpPr>
          <p:spPr>
            <a:xfrm rot="17851776">
              <a:off x="6050910" y="901730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/>
          </p:nvSpPr>
          <p:spPr>
            <a:xfrm rot="17851776">
              <a:off x="2381155" y="540683"/>
              <a:ext cx="2057400" cy="20574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/>
          </p:nvSpPr>
          <p:spPr>
            <a:xfrm rot="17851776">
              <a:off x="6562583" y="566113"/>
              <a:ext cx="2057400" cy="2057400"/>
            </a:xfrm>
            <a:prstGeom prst="arc">
              <a:avLst>
                <a:gd name="adj1" fmla="val 16200000"/>
                <a:gd name="adj2" fmla="val 1921949"/>
              </a:avLst>
            </a:prstGeom>
            <a:ln>
              <a:solidFill>
                <a:srgbClr val="00B0F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/>
          </p:nvSpPr>
          <p:spPr>
            <a:xfrm rot="17851776">
              <a:off x="4187052" y="566113"/>
              <a:ext cx="2057400" cy="20574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/>
          </p:nvSpPr>
          <p:spPr>
            <a:xfrm rot="17851776">
              <a:off x="-10938" y="501341"/>
              <a:ext cx="2057400" cy="2057400"/>
            </a:xfrm>
            <a:prstGeom prst="arc">
              <a:avLst>
                <a:gd name="adj1" fmla="val 19797384"/>
                <a:gd name="adj2" fmla="val 209517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Arc 106"/>
            <p:cNvSpPr/>
            <p:nvPr/>
          </p:nvSpPr>
          <p:spPr>
            <a:xfrm rot="17851776">
              <a:off x="8341813" y="532246"/>
              <a:ext cx="2057400" cy="2057400"/>
            </a:xfrm>
            <a:prstGeom prst="arc">
              <a:avLst>
                <a:gd name="adj1" fmla="val 16200000"/>
                <a:gd name="adj2" fmla="val 18940790"/>
              </a:avLst>
            </a:prstGeom>
            <a:ln>
              <a:solidFill>
                <a:srgbClr val="00B0F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915816" y="4005064"/>
            <a:ext cx="751231" cy="531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Transfer</a:t>
            </a:r>
          </a:p>
          <a:p>
            <a:pPr>
              <a:lnSpc>
                <a:spcPts val="1800"/>
              </a:lnSpc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 station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20969" y="4005064"/>
            <a:ext cx="751231" cy="531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Transfer</a:t>
            </a:r>
          </a:p>
          <a:p>
            <a:pPr>
              <a:lnSpc>
                <a:spcPts val="1800"/>
              </a:lnSpc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 station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08697" y="3501008"/>
            <a:ext cx="3961809" cy="11075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34119" y="3651947"/>
            <a:ext cx="5599377" cy="1222372"/>
            <a:chOff x="-10938" y="501341"/>
            <a:chExt cx="8630921" cy="2122172"/>
          </a:xfrm>
        </p:grpSpPr>
        <p:sp>
          <p:nvSpPr>
            <p:cNvPr id="95" name="Arc 94"/>
            <p:cNvSpPr/>
            <p:nvPr/>
          </p:nvSpPr>
          <p:spPr>
            <a:xfrm rot="17851776">
              <a:off x="1869482" y="876300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/>
          </p:nvSpPr>
          <p:spPr>
            <a:xfrm rot="17851776">
              <a:off x="6050910" y="901730"/>
              <a:ext cx="685800" cy="6858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/>
          </p:nvSpPr>
          <p:spPr>
            <a:xfrm rot="17851776">
              <a:off x="2381155" y="540683"/>
              <a:ext cx="2057400" cy="20574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/>
          </p:nvSpPr>
          <p:spPr>
            <a:xfrm rot="17851776">
              <a:off x="6562583" y="566113"/>
              <a:ext cx="2057400" cy="2057400"/>
            </a:xfrm>
            <a:prstGeom prst="arc">
              <a:avLst>
                <a:gd name="adj1" fmla="val 16200000"/>
                <a:gd name="adj2" fmla="val 19912740"/>
              </a:avLst>
            </a:prstGeom>
            <a:ln>
              <a:solidFill>
                <a:srgbClr val="C00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/>
          </p:nvSpPr>
          <p:spPr>
            <a:xfrm rot="17851776">
              <a:off x="4187052" y="566113"/>
              <a:ext cx="2057400" cy="2057400"/>
            </a:xfrm>
            <a:prstGeom prst="arc">
              <a:avLst>
                <a:gd name="adj1" fmla="val 16200000"/>
                <a:gd name="adj2" fmla="val 2095174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/>
          </p:nvSpPr>
          <p:spPr>
            <a:xfrm rot="17851776">
              <a:off x="-10938" y="501341"/>
              <a:ext cx="2057400" cy="2057400"/>
            </a:xfrm>
            <a:prstGeom prst="arc">
              <a:avLst>
                <a:gd name="adj1" fmla="val 18438618"/>
                <a:gd name="adj2" fmla="val 2095174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2249216" y="4027395"/>
            <a:ext cx="543788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456844" y="3977652"/>
            <a:ext cx="91440" cy="87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843264" y="3977652"/>
            <a:ext cx="91440" cy="877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230057" y="3961558"/>
            <a:ext cx="128016" cy="1316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616104" y="3977652"/>
            <a:ext cx="91440" cy="877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002524" y="3977652"/>
            <a:ext cx="91440" cy="87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88944" y="3977652"/>
            <a:ext cx="91440" cy="877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775363" y="3977652"/>
            <a:ext cx="91440" cy="877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161782" y="3977652"/>
            <a:ext cx="91440" cy="87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48202" y="3977652"/>
            <a:ext cx="91440" cy="877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934993" y="3961558"/>
            <a:ext cx="128016" cy="1316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321040" y="3977652"/>
            <a:ext cx="91440" cy="877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707460" y="3977652"/>
            <a:ext cx="91440" cy="87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93880" y="3977652"/>
            <a:ext cx="91440" cy="877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91880" y="4060279"/>
            <a:ext cx="36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A</a:t>
            </a:r>
            <a:endParaRPr lang="en-US" sz="1600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16304" y="4060279"/>
            <a:ext cx="36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A</a:t>
            </a:r>
            <a:endParaRPr lang="en-US" sz="1600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28184" y="4060279"/>
            <a:ext cx="36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A</a:t>
            </a:r>
            <a:endParaRPr lang="en-US" sz="1600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7523" y="4060279"/>
            <a:ext cx="36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49617" y="4060279"/>
            <a:ext cx="36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09006" y="4060279"/>
            <a:ext cx="36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61099" y="4060279"/>
            <a:ext cx="36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99792" y="4060279"/>
            <a:ext cx="37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C</a:t>
            </a:r>
            <a:endParaRPr lang="en-US" sz="1600" dirty="0">
              <a:solidFill>
                <a:srgbClr val="00B0F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32960" y="4060279"/>
            <a:ext cx="37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C</a:t>
            </a:r>
            <a:endParaRPr lang="en-US" sz="1600" dirty="0">
              <a:solidFill>
                <a:srgbClr val="00B0F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2039" y="4060279"/>
            <a:ext cx="37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C</a:t>
            </a:r>
            <a:endParaRPr lang="en-US" sz="1600" dirty="0">
              <a:solidFill>
                <a:srgbClr val="00B0F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44445" y="4060279"/>
            <a:ext cx="37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C</a:t>
            </a:r>
            <a:endParaRPr lang="en-US" sz="1600" dirty="0">
              <a:solidFill>
                <a:srgbClr val="00B0F0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677132" y="5030534"/>
            <a:ext cx="228881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45850" y="5030534"/>
            <a:ext cx="700659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627697" y="4986643"/>
            <a:ext cx="91440" cy="877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942579" y="4963234"/>
            <a:ext cx="128016" cy="1316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727205" y="4985179"/>
            <a:ext cx="91440" cy="87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92178" y="4769276"/>
            <a:ext cx="207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A trip involving a transfer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676095" y="5555466"/>
            <a:ext cx="2288817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626659" y="5511575"/>
            <a:ext cx="91440" cy="8778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5941540" y="5488166"/>
            <a:ext cx="128016" cy="1316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622433" y="5630087"/>
            <a:ext cx="326974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 flipH="1">
            <a:off x="5558455" y="5595532"/>
            <a:ext cx="91440" cy="877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92179" y="5323274"/>
            <a:ext cx="207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A trip involving back-tracking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73491" y="6130171"/>
            <a:ext cx="2146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Skip-stop service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Our models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 loop corridor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Assuming uniform demand, and thus evenly spaced stops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For 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skip-stop scheme: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Allow for more than 2 routes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Allow vehicle schedule coordination at transfer stops</a:t>
            </a: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.</a:t>
            </a:r>
            <a:endParaRPr kumimoji="1"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764704"/>
            <a:ext cx="8640960" cy="5328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Our </a:t>
            </a:r>
            <a:r>
              <a:rPr kumimoji="1"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models</a:t>
            </a:r>
            <a:endParaRPr kumimoji="1" lang="en-US" sz="32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Skip-stop scheme without service schedule coordination</a:t>
            </a:r>
            <a:endParaRPr kumimoji="1"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11560" y="2173829"/>
            <a:ext cx="7375749" cy="4423523"/>
            <a:chOff x="1210765" y="652489"/>
            <a:chExt cx="8195277" cy="49150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658794" y="5219114"/>
              <a:ext cx="61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658794" y="829994"/>
              <a:ext cx="0" cy="4389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658794" y="4937760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313036" y="4648147"/>
              <a:ext cx="11289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Transfer</a:t>
              </a:r>
            </a:p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 station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63461" y="829994"/>
              <a:ext cx="3385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400" i="1" dirty="0" smtClean="0">
                  <a:latin typeface="+mj-lt"/>
                  <a:cs typeface="Times New Roman" panose="02020603050405020304" pitchFamily="18" charset="0"/>
                </a:rPr>
                <a:t>x</a:t>
              </a:r>
              <a:endParaRPr lang="en-US" sz="2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53194" y="5244349"/>
              <a:ext cx="2696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400" i="1" dirty="0" smtClean="0">
                  <a:latin typeface="+mj-lt"/>
                  <a:cs typeface="Times New Roman" panose="02020603050405020304" pitchFamily="18" charset="0"/>
                </a:rPr>
                <a:t>t</a:t>
              </a:r>
              <a:endParaRPr lang="en-US" sz="2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658794" y="3845170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658794" y="2752579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658794" y="1659988"/>
              <a:ext cx="612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210765" y="3664999"/>
              <a:ext cx="1210844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Station A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10765" y="2590995"/>
              <a:ext cx="1225016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Station B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0765" y="1498404"/>
              <a:ext cx="1239442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Station C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2799641" y="3826582"/>
              <a:ext cx="491356" cy="10985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63705" y="3845170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742007" y="998790"/>
              <a:ext cx="1515793" cy="285235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69909" y="702279"/>
              <a:ext cx="890244" cy="325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Line A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3854637" y="2752578"/>
              <a:ext cx="1132230" cy="217256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955215" y="2760693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447503" y="990600"/>
              <a:ext cx="953297" cy="17700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924151" y="659491"/>
              <a:ext cx="912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Line B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5023037" y="1676400"/>
              <a:ext cx="1682563" cy="32364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705600" y="1660899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7183902" y="985029"/>
              <a:ext cx="376831" cy="6749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115611" y="659491"/>
              <a:ext cx="9268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Line C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6195930" y="3839195"/>
              <a:ext cx="577468" cy="10985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7251700" y="1011404"/>
              <a:ext cx="1515793" cy="285235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515798" y="652489"/>
              <a:ext cx="890244" cy="325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Line A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6773398" y="3821072"/>
              <a:ext cx="47830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276600" y="3712522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40165" y="2136862"/>
              <a:ext cx="12311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Minimum </a:t>
              </a:r>
            </a:p>
            <a:p>
              <a:pPr>
                <a:lnSpc>
                  <a:spcPts val="1800"/>
                </a:lnSpc>
              </a:pP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headway</a:t>
              </a:r>
              <a:endParaRPr 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2410" y="3016960"/>
              <a:ext cx="76089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Dwell</a:t>
              </a:r>
            </a:p>
            <a:p>
              <a:pPr>
                <a:lnSpc>
                  <a:spcPts val="1800"/>
                </a:lnSpc>
              </a:pPr>
              <a:r>
                <a:rPr lang="en-US" sz="1600" dirty="0" smtClean="0">
                  <a:latin typeface="+mj-lt"/>
                  <a:cs typeface="Times New Roman" panose="02020603050405020304" pitchFamily="18" charset="0"/>
                </a:rPr>
                <a:t> time</a:t>
              </a:r>
              <a:endParaRPr 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4307547" y="2832424"/>
              <a:ext cx="651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6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22847</TotalTime>
  <Words>586</Words>
  <Application>Microsoft Office PowerPoint</Application>
  <PresentationFormat>On-screen Show (4:3)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Times</vt:lpstr>
      <vt:lpstr>宋体</vt:lpstr>
      <vt:lpstr>Wingdings</vt:lpstr>
      <vt:lpstr>Tw Cen MT</vt:lpstr>
      <vt:lpstr>新細明體</vt:lpstr>
      <vt:lpstr>Times New Roman</vt:lpstr>
      <vt:lpstr>Calibri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Alvin</dc:creator>
  <cp:lastModifiedBy>Weihua Gu</cp:lastModifiedBy>
  <cp:revision>1883</cp:revision>
  <cp:lastPrinted>2013-01-28T10:42:58Z</cp:lastPrinted>
  <dcterms:created xsi:type="dcterms:W3CDTF">2003-02-15T07:18:47Z</dcterms:created>
  <dcterms:modified xsi:type="dcterms:W3CDTF">2016-04-06T05:07:00Z</dcterms:modified>
</cp:coreProperties>
</file>