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1.xml" ContentType="application/vnd.openxmlformats-officedocument.drawingml.chart+xml"/>
  <Override PartName="/ppt/notesSlides/notesSlide14.xml" ContentType="application/vnd.openxmlformats-officedocument.presentationml.notesSlide+xml"/>
  <Override PartName="/ppt/charts/chart2.xml" ContentType="application/vnd.openxmlformats-officedocument.drawingml.chart+xml"/>
  <Override PartName="/ppt/notesSlides/notesSlide15.xml" ContentType="application/vnd.openxmlformats-officedocument.presentationml.notesSlide+xml"/>
  <Override PartName="/ppt/charts/chart3.xml" ContentType="application/vnd.openxmlformats-officedocument.drawingml.chart+xml"/>
  <Override PartName="/ppt/notesSlides/notesSlide16.xml" ContentType="application/vnd.openxmlformats-officedocument.presentationml.notesSlide+xml"/>
  <Override PartName="/ppt/charts/chart4.xml" ContentType="application/vnd.openxmlformats-officedocument.drawingml.chart+xml"/>
  <Override PartName="/ppt/notesSlides/notesSlide17.xml" ContentType="application/vnd.openxmlformats-officedocument.presentationml.notesSlide+xml"/>
  <Override PartName="/ppt/charts/chart5.xml" ContentType="application/vnd.openxmlformats-officedocument.drawingml.chart+xml"/>
  <Override PartName="/ppt/notesSlides/notesSlide18.xml" ContentType="application/vnd.openxmlformats-officedocument.presentationml.notesSlide+xml"/>
  <Override PartName="/ppt/charts/chart6.xml" ContentType="application/vnd.openxmlformats-officedocument.drawingml.chart+xml"/>
  <Override PartName="/ppt/notesSlides/notesSlide19.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rts/chart10.xml" ContentType="application/vnd.openxmlformats-officedocument.drawingml.chart+xml"/>
  <Override PartName="/ppt/drawings/drawing1.xml" ContentType="application/vnd.openxmlformats-officedocument.drawingml.chartshapes+xml"/>
  <Override PartName="/ppt/notesSlides/notesSlide23.xml" ContentType="application/vnd.openxmlformats-officedocument.presentationml.notesSlide+xml"/>
  <Override PartName="/ppt/charts/chart11.xml" ContentType="application/vnd.openxmlformats-officedocument.drawingml.chart+xml"/>
  <Override PartName="/ppt/notesSlides/notesSlide24.xml" ContentType="application/vnd.openxmlformats-officedocument.presentationml.notesSlide+xml"/>
  <Override PartName="/ppt/charts/chart12.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rts/chart13.xml" ContentType="application/vnd.openxmlformats-officedocument.drawingml.chart+xml"/>
  <Override PartName="/ppt/notesSlides/notesSlide29.xml" ContentType="application/vnd.openxmlformats-officedocument.presentationml.notesSlide+xml"/>
  <Override PartName="/ppt/charts/chart14.xml" ContentType="application/vnd.openxmlformats-officedocument.drawingml.chart+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rts/chart15.xml" ContentType="application/vnd.openxmlformats-officedocument.drawingml.chart+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rts/chart16.xml" ContentType="application/vnd.openxmlformats-officedocument.drawingml.chart+xml"/>
  <Override PartName="/ppt/drawings/drawing2.xml" ContentType="application/vnd.openxmlformats-officedocument.drawingml.chartshapes+xml"/>
  <Override PartName="/ppt/notesSlides/notesSlide41.xml" ContentType="application/vnd.openxmlformats-officedocument.presentationml.notesSlide+xml"/>
  <Override PartName="/ppt/charts/chart17.xml" ContentType="application/vnd.openxmlformats-officedocument.drawingml.chart+xml"/>
  <Override PartName="/ppt/drawings/drawing3.xml" ContentType="application/vnd.openxmlformats-officedocument.drawingml.chartshapes+xml"/>
  <Override PartName="/ppt/notesSlides/notesSlide42.xml" ContentType="application/vnd.openxmlformats-officedocument.presentationml.notesSlide+xml"/>
  <Override PartName="/ppt/charts/chart18.xml" ContentType="application/vnd.openxmlformats-officedocument.drawingml.chart+xml"/>
  <Override PartName="/ppt/drawings/drawing4.xml" ContentType="application/vnd.openxmlformats-officedocument.drawingml.chartshapes+xml"/>
  <Override PartName="/ppt/notesSlides/notesSlide43.xml" ContentType="application/vnd.openxmlformats-officedocument.presentationml.notesSlide+xml"/>
  <Override PartName="/ppt/charts/chart19.xml" ContentType="application/vnd.openxmlformats-officedocument.drawingml.chart+xml"/>
  <Override PartName="/ppt/drawings/drawing5.xml" ContentType="application/vnd.openxmlformats-officedocument.drawingml.chartshapes+xml"/>
  <Override PartName="/ppt/notesSlides/notesSlide44.xml" ContentType="application/vnd.openxmlformats-officedocument.presentationml.notesSlide+xml"/>
  <Override PartName="/ppt/charts/chart20.xml" ContentType="application/vnd.openxmlformats-officedocument.drawingml.chart+xml"/>
  <Override PartName="/ppt/drawings/drawing6.xml" ContentType="application/vnd.openxmlformats-officedocument.drawingml.chartshapes+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6" r:id="rId1"/>
  </p:sldMasterIdLst>
  <p:notesMasterIdLst>
    <p:notesMasterId r:id="rId55"/>
  </p:notesMasterIdLst>
  <p:sldIdLst>
    <p:sldId id="256" r:id="rId2"/>
    <p:sldId id="527" r:id="rId3"/>
    <p:sldId id="528" r:id="rId4"/>
    <p:sldId id="534" r:id="rId5"/>
    <p:sldId id="541" r:id="rId6"/>
    <p:sldId id="530" r:id="rId7"/>
    <p:sldId id="531" r:id="rId8"/>
    <p:sldId id="532" r:id="rId9"/>
    <p:sldId id="542" r:id="rId10"/>
    <p:sldId id="543" r:id="rId11"/>
    <p:sldId id="544" r:id="rId12"/>
    <p:sldId id="513" r:id="rId13"/>
    <p:sldId id="514" r:id="rId14"/>
    <p:sldId id="545" r:id="rId15"/>
    <p:sldId id="488" r:id="rId16"/>
    <p:sldId id="516" r:id="rId17"/>
    <p:sldId id="389" r:id="rId18"/>
    <p:sldId id="546" r:id="rId19"/>
    <p:sldId id="271" r:id="rId20"/>
    <p:sldId id="547" r:id="rId21"/>
    <p:sldId id="548" r:id="rId22"/>
    <p:sldId id="549" r:id="rId23"/>
    <p:sldId id="550" r:id="rId24"/>
    <p:sldId id="551" r:id="rId25"/>
    <p:sldId id="552" r:id="rId26"/>
    <p:sldId id="553" r:id="rId27"/>
    <p:sldId id="554" r:id="rId28"/>
    <p:sldId id="496" r:id="rId29"/>
    <p:sldId id="533" r:id="rId30"/>
    <p:sldId id="281" r:id="rId31"/>
    <p:sldId id="282" r:id="rId32"/>
    <p:sldId id="497" r:id="rId33"/>
    <p:sldId id="278" r:id="rId34"/>
    <p:sldId id="498" r:id="rId35"/>
    <p:sldId id="499" r:id="rId36"/>
    <p:sldId id="500" r:id="rId37"/>
    <p:sldId id="501" r:id="rId38"/>
    <p:sldId id="517" r:id="rId39"/>
    <p:sldId id="555" r:id="rId40"/>
    <p:sldId id="556" r:id="rId41"/>
    <p:sldId id="557" r:id="rId42"/>
    <p:sldId id="521" r:id="rId43"/>
    <p:sldId id="558" r:id="rId44"/>
    <p:sldId id="502" r:id="rId45"/>
    <p:sldId id="503" r:id="rId46"/>
    <p:sldId id="504" r:id="rId47"/>
    <p:sldId id="374" r:id="rId48"/>
    <p:sldId id="417" r:id="rId49"/>
    <p:sldId id="508" r:id="rId50"/>
    <p:sldId id="507" r:id="rId51"/>
    <p:sldId id="506" r:id="rId52"/>
    <p:sldId id="505" r:id="rId53"/>
    <p:sldId id="565" r:id="rId54"/>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03E7"/>
    <a:srgbClr val="007E39"/>
    <a:srgbClr val="05D8F5"/>
    <a:srgbClr val="CCFF99"/>
    <a:srgbClr val="04F666"/>
    <a:srgbClr val="03ACE1"/>
    <a:srgbClr val="005FEA"/>
    <a:srgbClr val="017DE3"/>
    <a:srgbClr val="3333FF"/>
    <a:srgbClr val="432A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09" autoAdjust="0"/>
    <p:restoredTop sz="71954" autoAdjust="0"/>
  </p:normalViewPr>
  <p:slideViewPr>
    <p:cSldViewPr>
      <p:cViewPr varScale="1">
        <p:scale>
          <a:sx n="65" d="100"/>
          <a:sy n="65" d="100"/>
        </p:scale>
        <p:origin x="810" y="39"/>
      </p:cViewPr>
      <p:guideLst>
        <p:guide orient="horz" pos="2160"/>
        <p:guide pos="2880"/>
      </p:guideLst>
    </p:cSldViewPr>
  </p:slideViewPr>
  <p:outlineViewPr>
    <p:cViewPr>
      <p:scale>
        <a:sx n="33" d="100"/>
        <a:sy n="33" d="100"/>
      </p:scale>
      <p:origin x="0" y="13589"/>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G:\Weihua_Backup\WeihuaGu\GSR\Bus%20Stop\Dissertation\Friday%20Seminar\Figures.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G:\Weihua_Backup\WeihuaGu\GSR\Bus%20Stop\Dissertation\Friday%20Seminar\Figur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G:\Weihua_Backup\WeihuaGu\GSR\Bus%20Stop\Dissertation\Friday%20Seminar\Figure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C:\Documents%20and%20Settings\Weihua%20Gu\My%20Documents\Dropbox\Research\paper-9-Limited%20Overtaking\Data%20&amp;%20Figures.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C:\Documents%20and%20Settings\Weihua%20Gu\My%20Documents\Dropbox\Research\paper-9-Limited%20Overtaking\Data%20&amp;%20Figures.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C:\Users\Weihua\Dropbox\Work%20at%20PolyU\13-14\conferences&amp;social\HKUST-Feb\programs&amp;figures\Near-side-stop.xlsx" TargetMode="External"/></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C:\Users\Weihua\Dropbox\Research\UIUC%20symposium\paper-4\Figures1.xlsx" TargetMode="External"/></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C:\Users\Weihua\Dropbox\Research\UIUC%20symposium\paper-4\Figures1.xlsx" TargetMode="External"/></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C:\Users\Weihua\Dropbox\Research\UIUC%20symposium\paper-4\Figures1.xlsx" TargetMode="External"/></Relationships>
</file>

<file path=ppt/charts/_rels/chart19.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C:\Users\Weihua\Dropbox\Research\UIUC%20symposium\paper-4\Figures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20.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oleObject" Target="file:///C:\Users\Weihua\Dropbox\Research\UIUC%20symposium\paper-4\Figures1.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D:\Winter%20Break\Research\Bus%20Stop\An%20Analytical%20Approach%20for%20Modeling%20the%20Bus%20Delay%20at%20Isolated,%20Curbside%20Busy%20Stops\Sim\Figures.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Weihua\Dropbox\Work%20at%20PolyU\13-14\conferences&amp;social\HKUST-Feb\programs&amp;figures\Classical-queueing-system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E89A-4D22-985A-A21A919A9FE4}"/>
            </c:ext>
          </c:extLst>
        </c:ser>
        <c:dLbls>
          <c:showLegendKey val="0"/>
          <c:showVal val="0"/>
          <c:showCatName val="0"/>
          <c:showSerName val="0"/>
          <c:showPercent val="0"/>
          <c:showBubbleSize val="0"/>
        </c:dLbls>
        <c:axId val="180088832"/>
        <c:axId val="180090368"/>
      </c:scatterChart>
      <c:valAx>
        <c:axId val="180088832"/>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0090368"/>
        <c:crosses val="autoZero"/>
        <c:crossBetween val="midCat"/>
      </c:valAx>
      <c:valAx>
        <c:axId val="180090368"/>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0088832"/>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107406841240268E-2"/>
          <c:y val="3.5133709701381674E-2"/>
          <c:w val="0.89351215713420162"/>
          <c:h val="0.86011381531854258"/>
        </c:manualLayout>
      </c:layout>
      <c:scatterChart>
        <c:scatterStyle val="smoothMarker"/>
        <c:varyColors val="0"/>
        <c:ser>
          <c:idx val="1"/>
          <c:order val="0"/>
          <c:tx>
            <c:v>c=2_NOT</c:v>
          </c:tx>
          <c:spPr>
            <a:ln w="38100">
              <a:solidFill>
                <a:srgbClr val="00B050"/>
              </a:solidFill>
            </a:ln>
          </c:spPr>
          <c:marker>
            <c:symbol val="none"/>
          </c:marker>
          <c:xVal>
            <c:numRef>
              <c:f>Sheet1!$A$2:$A$22</c:f>
              <c:numCache>
                <c:formatCode>General</c:formatCode>
                <c:ptCount val="21"/>
                <c:pt idx="0">
                  <c:v>0</c:v>
                </c:pt>
                <c:pt idx="1">
                  <c:v>5.0000000000000017E-2</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0.6500000000000028</c:v>
                </c:pt>
                <c:pt idx="14">
                  <c:v>0.70000000000000062</c:v>
                </c:pt>
                <c:pt idx="15">
                  <c:v>0.75000000000000244</c:v>
                </c:pt>
                <c:pt idx="16">
                  <c:v>0.8</c:v>
                </c:pt>
                <c:pt idx="17">
                  <c:v>0.85000000000000064</c:v>
                </c:pt>
                <c:pt idx="18">
                  <c:v>0.9</c:v>
                </c:pt>
                <c:pt idx="19">
                  <c:v>0.95000000000000062</c:v>
                </c:pt>
                <c:pt idx="20">
                  <c:v>1</c:v>
                </c:pt>
              </c:numCache>
            </c:numRef>
          </c:xVal>
          <c:yVal>
            <c:numRef>
              <c:f>Sheet1!$H$2:$H$22</c:f>
              <c:numCache>
                <c:formatCode>General</c:formatCode>
                <c:ptCount val="21"/>
                <c:pt idx="0">
                  <c:v>1</c:v>
                </c:pt>
                <c:pt idx="1">
                  <c:v>0.97260000000000235</c:v>
                </c:pt>
                <c:pt idx="2">
                  <c:v>0.94660000000000233</c:v>
                </c:pt>
                <c:pt idx="3">
                  <c:v>0.92215000000000003</c:v>
                </c:pt>
                <c:pt idx="4">
                  <c:v>0.89900000000000024</c:v>
                </c:pt>
                <c:pt idx="5">
                  <c:v>0.87685000000000268</c:v>
                </c:pt>
                <c:pt idx="6">
                  <c:v>0.85645000000000004</c:v>
                </c:pt>
                <c:pt idx="7">
                  <c:v>0.83725000000000005</c:v>
                </c:pt>
                <c:pt idx="8">
                  <c:v>0.81840000000000002</c:v>
                </c:pt>
                <c:pt idx="9">
                  <c:v>0.80135000000000001</c:v>
                </c:pt>
                <c:pt idx="10">
                  <c:v>0.78554999999999997</c:v>
                </c:pt>
                <c:pt idx="11">
                  <c:v>0.77000000000000235</c:v>
                </c:pt>
                <c:pt idx="12">
                  <c:v>0.75580000000000302</c:v>
                </c:pt>
                <c:pt idx="13">
                  <c:v>0.74180000000000268</c:v>
                </c:pt>
                <c:pt idx="14">
                  <c:v>0.72890000000000232</c:v>
                </c:pt>
                <c:pt idx="15">
                  <c:v>0.71700000000000064</c:v>
                </c:pt>
                <c:pt idx="16">
                  <c:v>0.70600000000000063</c:v>
                </c:pt>
                <c:pt idx="17">
                  <c:v>0.69525000000000026</c:v>
                </c:pt>
                <c:pt idx="18">
                  <c:v>0.68460000000000032</c:v>
                </c:pt>
                <c:pt idx="19">
                  <c:v>0.67555000000000065</c:v>
                </c:pt>
                <c:pt idx="20">
                  <c:v>0.66675000000000351</c:v>
                </c:pt>
              </c:numCache>
            </c:numRef>
          </c:yVal>
          <c:smooth val="1"/>
          <c:extLst>
            <c:ext xmlns:c16="http://schemas.microsoft.com/office/drawing/2014/chart" uri="{C3380CC4-5D6E-409C-BE32-E72D297353CC}">
              <c16:uniqueId val="{00000000-7309-4B1F-A2C7-88197663DD7F}"/>
            </c:ext>
          </c:extLst>
        </c:ser>
        <c:ser>
          <c:idx val="0"/>
          <c:order val="1"/>
          <c:tx>
            <c:v>c=2_LOT</c:v>
          </c:tx>
          <c:spPr>
            <a:ln w="38100">
              <a:solidFill>
                <a:srgbClr val="C00000"/>
              </a:solidFill>
              <a:prstDash val="solid"/>
            </a:ln>
          </c:spPr>
          <c:marker>
            <c:symbol val="none"/>
          </c:marker>
          <c:xVal>
            <c:numRef>
              <c:f>Sheet1!$L$2:$L$22</c:f>
              <c:numCache>
                <c:formatCode>General</c:formatCode>
                <c:ptCount val="21"/>
                <c:pt idx="0">
                  <c:v>0</c:v>
                </c:pt>
                <c:pt idx="1">
                  <c:v>0.1</c:v>
                </c:pt>
                <c:pt idx="2">
                  <c:v>0.13</c:v>
                </c:pt>
                <c:pt idx="3">
                  <c:v>0.14142135623731061</c:v>
                </c:pt>
                <c:pt idx="4">
                  <c:v>0.14907119849998601</c:v>
                </c:pt>
                <c:pt idx="5">
                  <c:v>0.15811388300841941</c:v>
                </c:pt>
                <c:pt idx="6">
                  <c:v>0.16903085094570305</c:v>
                </c:pt>
                <c:pt idx="7">
                  <c:v>0.18257418583505541</c:v>
                </c:pt>
                <c:pt idx="8">
                  <c:v>0.2</c:v>
                </c:pt>
                <c:pt idx="9">
                  <c:v>0.22360679774997891</c:v>
                </c:pt>
                <c:pt idx="10">
                  <c:v>0.25819888974716132</c:v>
                </c:pt>
                <c:pt idx="11">
                  <c:v>0.31622776601683888</c:v>
                </c:pt>
                <c:pt idx="12">
                  <c:v>0.33333333333333298</c:v>
                </c:pt>
                <c:pt idx="13">
                  <c:v>0.35355339059327401</c:v>
                </c:pt>
                <c:pt idx="14">
                  <c:v>0.37796447300922986</c:v>
                </c:pt>
                <c:pt idx="15">
                  <c:v>0.40824829046386302</c:v>
                </c:pt>
                <c:pt idx="16">
                  <c:v>0.44721359549995815</c:v>
                </c:pt>
                <c:pt idx="17">
                  <c:v>0.5</c:v>
                </c:pt>
                <c:pt idx="18">
                  <c:v>0.57735026918962551</c:v>
                </c:pt>
                <c:pt idx="19">
                  <c:v>0.70710678118654757</c:v>
                </c:pt>
                <c:pt idx="20">
                  <c:v>1</c:v>
                </c:pt>
              </c:numCache>
            </c:numRef>
          </c:xVal>
          <c:yVal>
            <c:numRef>
              <c:f>Sheet1!$Q$2:$Q$22</c:f>
              <c:numCache>
                <c:formatCode>General</c:formatCode>
                <c:ptCount val="21"/>
                <c:pt idx="0">
                  <c:v>0.83333333274520949</c:v>
                </c:pt>
                <c:pt idx="1">
                  <c:v>0.83333333274520949</c:v>
                </c:pt>
                <c:pt idx="2">
                  <c:v>0.83333266616858304</c:v>
                </c:pt>
                <c:pt idx="3">
                  <c:v>0.83332936991856499</c:v>
                </c:pt>
                <c:pt idx="4">
                  <c:v>0.83332361644190256</c:v>
                </c:pt>
                <c:pt idx="5">
                  <c:v>0.83330939178121755</c:v>
                </c:pt>
                <c:pt idx="6">
                  <c:v>0.83327397885382504</c:v>
                </c:pt>
                <c:pt idx="7">
                  <c:v>0.83318503479142503</c:v>
                </c:pt>
                <c:pt idx="8">
                  <c:v>0.83295903078030065</c:v>
                </c:pt>
                <c:pt idx="9">
                  <c:v>0.83237546113833505</c:v>
                </c:pt>
                <c:pt idx="10">
                  <c:v>0.83083068633662005</c:v>
                </c:pt>
                <c:pt idx="11">
                  <c:v>0.82653032630622458</c:v>
                </c:pt>
                <c:pt idx="12">
                  <c:v>0.82494724536953268</c:v>
                </c:pt>
                <c:pt idx="13">
                  <c:v>0.82294131016144256</c:v>
                </c:pt>
                <c:pt idx="14">
                  <c:v>0.82036465057500563</c:v>
                </c:pt>
                <c:pt idx="15">
                  <c:v>0.81699192988852065</c:v>
                </c:pt>
                <c:pt idx="16">
                  <c:v>0.81245797844908063</c:v>
                </c:pt>
                <c:pt idx="17">
                  <c:v>0.80612059793531499</c:v>
                </c:pt>
                <c:pt idx="18">
                  <c:v>0.79671280655762</c:v>
                </c:pt>
                <c:pt idx="19">
                  <c:v>0.78125062026220449</c:v>
                </c:pt>
                <c:pt idx="20">
                  <c:v>0.75012212994626148</c:v>
                </c:pt>
              </c:numCache>
            </c:numRef>
          </c:yVal>
          <c:smooth val="1"/>
          <c:extLst>
            <c:ext xmlns:c16="http://schemas.microsoft.com/office/drawing/2014/chart" uri="{C3380CC4-5D6E-409C-BE32-E72D297353CC}">
              <c16:uniqueId val="{00000001-7309-4B1F-A2C7-88197663DD7F}"/>
            </c:ext>
          </c:extLst>
        </c:ser>
        <c:dLbls>
          <c:showLegendKey val="0"/>
          <c:showVal val="0"/>
          <c:showCatName val="0"/>
          <c:showSerName val="0"/>
          <c:showPercent val="0"/>
          <c:showBubbleSize val="0"/>
        </c:dLbls>
        <c:axId val="88449024"/>
        <c:axId val="88450560"/>
      </c:scatterChart>
      <c:valAx>
        <c:axId val="88449024"/>
        <c:scaling>
          <c:orientation val="minMax"/>
          <c:max val="1.05"/>
          <c:min val="0"/>
        </c:scaling>
        <c:delete val="0"/>
        <c:axPos val="b"/>
        <c:numFmt formatCode="#,##0.0" sourceLinked="0"/>
        <c:majorTickMark val="out"/>
        <c:minorTickMark val="none"/>
        <c:tickLblPos val="nextTo"/>
        <c:spPr>
          <a:ln w="19050">
            <a:solidFill>
              <a:sysClr val="windowText" lastClr="000000"/>
            </a:solidFill>
            <a:tailEnd type="arrow" w="sm" len="med"/>
          </a:ln>
        </c:spPr>
        <c:crossAx val="88450560"/>
        <c:crosses val="autoZero"/>
        <c:crossBetween val="midCat"/>
      </c:valAx>
      <c:valAx>
        <c:axId val="88450560"/>
        <c:scaling>
          <c:orientation val="minMax"/>
          <c:max val="1.1900000000000026"/>
          <c:min val="0"/>
        </c:scaling>
        <c:delete val="0"/>
        <c:axPos val="l"/>
        <c:majorGridlines>
          <c:spPr>
            <a:ln>
              <a:solidFill>
                <a:sysClr val="windowText" lastClr="000000">
                  <a:alpha val="0"/>
                </a:sysClr>
              </a:solidFill>
            </a:ln>
          </c:spPr>
        </c:majorGridlines>
        <c:numFmt formatCode="#,##0.0" sourceLinked="0"/>
        <c:majorTickMark val="out"/>
        <c:minorTickMark val="none"/>
        <c:tickLblPos val="nextTo"/>
        <c:spPr>
          <a:ln w="19050">
            <a:solidFill>
              <a:schemeClr val="tx1"/>
            </a:solidFill>
            <a:tailEnd type="arrow" w="sm" len="med"/>
          </a:ln>
        </c:spPr>
        <c:crossAx val="88449024"/>
        <c:crosses val="autoZero"/>
        <c:crossBetween val="midCat"/>
      </c:valAx>
      <c:spPr>
        <a:noFill/>
        <a:ln>
          <a:noFill/>
        </a:ln>
      </c:spPr>
    </c:plotArea>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601049868766401E-2"/>
          <c:y val="3.6906958881940628E-2"/>
          <c:w val="0.89351215713420118"/>
          <c:h val="0.86011381531854292"/>
        </c:manualLayout>
      </c:layout>
      <c:scatterChart>
        <c:scatterStyle val="smoothMarker"/>
        <c:varyColors val="0"/>
        <c:ser>
          <c:idx val="2"/>
          <c:order val="0"/>
          <c:tx>
            <c:v>c=3_NOT</c:v>
          </c:tx>
          <c:spPr>
            <a:ln w="38100">
              <a:solidFill>
                <a:srgbClr val="00B050"/>
              </a:solidFill>
            </a:ln>
          </c:spPr>
          <c:marker>
            <c:symbol val="none"/>
          </c:marker>
          <c:xVal>
            <c:numRef>
              <c:f>Sheet1!$A$2:$A$22</c:f>
              <c:numCache>
                <c:formatCode>General</c:formatCode>
                <c:ptCount val="21"/>
                <c:pt idx="0">
                  <c:v>0</c:v>
                </c:pt>
                <c:pt idx="1">
                  <c:v>0.05</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0.6500000000000028</c:v>
                </c:pt>
                <c:pt idx="14">
                  <c:v>0.70000000000000062</c:v>
                </c:pt>
                <c:pt idx="15">
                  <c:v>0.75000000000000244</c:v>
                </c:pt>
                <c:pt idx="16">
                  <c:v>0.8</c:v>
                </c:pt>
                <c:pt idx="17">
                  <c:v>0.85000000000000064</c:v>
                </c:pt>
                <c:pt idx="18">
                  <c:v>0.9</c:v>
                </c:pt>
                <c:pt idx="19">
                  <c:v>0.95000000000000062</c:v>
                </c:pt>
                <c:pt idx="20">
                  <c:v>1</c:v>
                </c:pt>
              </c:numCache>
            </c:numRef>
          </c:xVal>
          <c:yVal>
            <c:numRef>
              <c:f>Sheet1!$I$2:$I$22</c:f>
              <c:numCache>
                <c:formatCode>General</c:formatCode>
                <c:ptCount val="21"/>
                <c:pt idx="0">
                  <c:v>1</c:v>
                </c:pt>
                <c:pt idx="1">
                  <c:v>0.95920000000000005</c:v>
                </c:pt>
                <c:pt idx="2">
                  <c:v>0.92130000000000001</c:v>
                </c:pt>
                <c:pt idx="3">
                  <c:v>0.88603333333333334</c:v>
                </c:pt>
                <c:pt idx="4">
                  <c:v>0.85313333333333363</c:v>
                </c:pt>
                <c:pt idx="5">
                  <c:v>0.82266666666666666</c:v>
                </c:pt>
                <c:pt idx="6">
                  <c:v>0.79423333333333324</c:v>
                </c:pt>
                <c:pt idx="7">
                  <c:v>0.76726666666666654</c:v>
                </c:pt>
                <c:pt idx="8">
                  <c:v>0.74259999999999993</c:v>
                </c:pt>
                <c:pt idx="9">
                  <c:v>0.71980000000000244</c:v>
                </c:pt>
                <c:pt idx="10">
                  <c:v>0.69790000000000063</c:v>
                </c:pt>
                <c:pt idx="11">
                  <c:v>0.67796666666666672</c:v>
                </c:pt>
                <c:pt idx="12">
                  <c:v>0.6588666666666666</c:v>
                </c:pt>
                <c:pt idx="13">
                  <c:v>0.64100000000000268</c:v>
                </c:pt>
                <c:pt idx="14">
                  <c:v>0.62503333333333566</c:v>
                </c:pt>
                <c:pt idx="15">
                  <c:v>0.60916666666666652</c:v>
                </c:pt>
                <c:pt idx="16">
                  <c:v>0.59473333333333334</c:v>
                </c:pt>
                <c:pt idx="17">
                  <c:v>0.58116666666666339</c:v>
                </c:pt>
                <c:pt idx="18">
                  <c:v>0.56873333333333365</c:v>
                </c:pt>
                <c:pt idx="19">
                  <c:v>0.55646666666666456</c:v>
                </c:pt>
                <c:pt idx="20">
                  <c:v>0.54553333333333331</c:v>
                </c:pt>
              </c:numCache>
            </c:numRef>
          </c:yVal>
          <c:smooth val="1"/>
          <c:extLst>
            <c:ext xmlns:c16="http://schemas.microsoft.com/office/drawing/2014/chart" uri="{C3380CC4-5D6E-409C-BE32-E72D297353CC}">
              <c16:uniqueId val="{00000000-EE68-4B1F-A052-6760EEFE4319}"/>
            </c:ext>
          </c:extLst>
        </c:ser>
        <c:ser>
          <c:idx val="4"/>
          <c:order val="1"/>
          <c:tx>
            <c:v>c=3_LOT</c:v>
          </c:tx>
          <c:spPr>
            <a:ln w="38100">
              <a:solidFill>
                <a:srgbClr val="C00000"/>
              </a:solidFill>
              <a:prstDash val="solid"/>
            </a:ln>
          </c:spPr>
          <c:marker>
            <c:symbol val="none"/>
          </c:marker>
          <c:xVal>
            <c:numRef>
              <c:f>Sheet1!$L$2:$L$22</c:f>
              <c:numCache>
                <c:formatCode>General</c:formatCode>
                <c:ptCount val="21"/>
                <c:pt idx="0">
                  <c:v>0</c:v>
                </c:pt>
                <c:pt idx="1">
                  <c:v>0.1</c:v>
                </c:pt>
                <c:pt idx="2">
                  <c:v>0.13</c:v>
                </c:pt>
                <c:pt idx="3">
                  <c:v>0.14142135623731061</c:v>
                </c:pt>
                <c:pt idx="4">
                  <c:v>0.14907119849998601</c:v>
                </c:pt>
                <c:pt idx="5">
                  <c:v>0.15811388300841941</c:v>
                </c:pt>
                <c:pt idx="6">
                  <c:v>0.169030850945703</c:v>
                </c:pt>
                <c:pt idx="7">
                  <c:v>0.18257418583505541</c:v>
                </c:pt>
                <c:pt idx="8">
                  <c:v>0.2</c:v>
                </c:pt>
                <c:pt idx="9">
                  <c:v>0.22360679774997888</c:v>
                </c:pt>
                <c:pt idx="10">
                  <c:v>0.25819888974716132</c:v>
                </c:pt>
                <c:pt idx="11">
                  <c:v>0.31622776601683888</c:v>
                </c:pt>
                <c:pt idx="12">
                  <c:v>0.33333333333333298</c:v>
                </c:pt>
                <c:pt idx="13">
                  <c:v>0.35355339059327401</c:v>
                </c:pt>
                <c:pt idx="14">
                  <c:v>0.37796447300922986</c:v>
                </c:pt>
                <c:pt idx="15">
                  <c:v>0.40824829046386302</c:v>
                </c:pt>
                <c:pt idx="16">
                  <c:v>0.44721359549995798</c:v>
                </c:pt>
                <c:pt idx="17">
                  <c:v>0.5</c:v>
                </c:pt>
                <c:pt idx="18">
                  <c:v>0.57735026918962551</c:v>
                </c:pt>
                <c:pt idx="19">
                  <c:v>0.70710678118654757</c:v>
                </c:pt>
                <c:pt idx="20">
                  <c:v>1</c:v>
                </c:pt>
              </c:numCache>
            </c:numRef>
          </c:xVal>
          <c:yVal>
            <c:numRef>
              <c:f>Sheet1!$R$2:$R$22</c:f>
              <c:numCache>
                <c:formatCode>General</c:formatCode>
                <c:ptCount val="21"/>
                <c:pt idx="0">
                  <c:v>0.74603174603174605</c:v>
                </c:pt>
                <c:pt idx="1">
                  <c:v>0.74600000000000233</c:v>
                </c:pt>
                <c:pt idx="2">
                  <c:v>0.74600000000000233</c:v>
                </c:pt>
                <c:pt idx="3">
                  <c:v>0.74600000000000233</c:v>
                </c:pt>
                <c:pt idx="4">
                  <c:v>0.74600000000000233</c:v>
                </c:pt>
                <c:pt idx="5">
                  <c:v>0.74600000000000233</c:v>
                </c:pt>
                <c:pt idx="6">
                  <c:v>0.74600000000000233</c:v>
                </c:pt>
                <c:pt idx="7">
                  <c:v>0.74500000000000233</c:v>
                </c:pt>
                <c:pt idx="8">
                  <c:v>0.74500000000000233</c:v>
                </c:pt>
                <c:pt idx="9">
                  <c:v>0.74400000000000233</c:v>
                </c:pt>
                <c:pt idx="10">
                  <c:v>0.74100000000000232</c:v>
                </c:pt>
                <c:pt idx="11">
                  <c:v>0.73400000000000065</c:v>
                </c:pt>
                <c:pt idx="12">
                  <c:v>0.73200000000000065</c:v>
                </c:pt>
                <c:pt idx="13">
                  <c:v>0.72900000000000065</c:v>
                </c:pt>
                <c:pt idx="14">
                  <c:v>0.72500000000000064</c:v>
                </c:pt>
                <c:pt idx="15">
                  <c:v>0.71900000000000064</c:v>
                </c:pt>
                <c:pt idx="16">
                  <c:v>0.71200000000000063</c:v>
                </c:pt>
                <c:pt idx="17">
                  <c:v>0.70300000000000062</c:v>
                </c:pt>
                <c:pt idx="18">
                  <c:v>0.68899999999999995</c:v>
                </c:pt>
                <c:pt idx="19">
                  <c:v>0.66800000000000304</c:v>
                </c:pt>
                <c:pt idx="20">
                  <c:v>0.62500000000000244</c:v>
                </c:pt>
              </c:numCache>
            </c:numRef>
          </c:yVal>
          <c:smooth val="1"/>
          <c:extLst>
            <c:ext xmlns:c16="http://schemas.microsoft.com/office/drawing/2014/chart" uri="{C3380CC4-5D6E-409C-BE32-E72D297353CC}">
              <c16:uniqueId val="{00000001-EE68-4B1F-A052-6760EEFE4319}"/>
            </c:ext>
          </c:extLst>
        </c:ser>
        <c:dLbls>
          <c:showLegendKey val="0"/>
          <c:showVal val="0"/>
          <c:showCatName val="0"/>
          <c:showSerName val="0"/>
          <c:showPercent val="0"/>
          <c:showBubbleSize val="0"/>
        </c:dLbls>
        <c:axId val="88527232"/>
        <c:axId val="88528768"/>
      </c:scatterChart>
      <c:valAx>
        <c:axId val="88527232"/>
        <c:scaling>
          <c:orientation val="minMax"/>
          <c:max val="1.05"/>
          <c:min val="0"/>
        </c:scaling>
        <c:delete val="0"/>
        <c:axPos val="b"/>
        <c:numFmt formatCode="#,##0.0" sourceLinked="0"/>
        <c:majorTickMark val="out"/>
        <c:minorTickMark val="none"/>
        <c:tickLblPos val="nextTo"/>
        <c:spPr>
          <a:ln w="19050">
            <a:solidFill>
              <a:sysClr val="windowText" lastClr="000000"/>
            </a:solidFill>
            <a:tailEnd type="arrow" w="sm" len="med"/>
          </a:ln>
        </c:spPr>
        <c:txPr>
          <a:bodyPr/>
          <a:lstStyle/>
          <a:p>
            <a:pPr>
              <a:defRPr>
                <a:latin typeface="Times New Roman" panose="02020603050405020304" pitchFamily="18" charset="0"/>
                <a:cs typeface="Times New Roman" panose="02020603050405020304" pitchFamily="18" charset="0"/>
              </a:defRPr>
            </a:pPr>
            <a:endParaRPr lang="en-US"/>
          </a:p>
        </c:txPr>
        <c:crossAx val="88528768"/>
        <c:crosses val="autoZero"/>
        <c:crossBetween val="midCat"/>
      </c:valAx>
      <c:valAx>
        <c:axId val="88528768"/>
        <c:scaling>
          <c:orientation val="minMax"/>
          <c:max val="1.1000000000000001"/>
          <c:min val="0"/>
        </c:scaling>
        <c:delete val="0"/>
        <c:axPos val="l"/>
        <c:majorGridlines>
          <c:spPr>
            <a:ln>
              <a:solidFill>
                <a:sysClr val="windowText" lastClr="000000">
                  <a:alpha val="0"/>
                </a:sysClr>
              </a:solidFill>
            </a:ln>
          </c:spPr>
        </c:majorGridlines>
        <c:numFmt formatCode="#,##0.0" sourceLinked="0"/>
        <c:majorTickMark val="out"/>
        <c:minorTickMark val="none"/>
        <c:tickLblPos val="nextTo"/>
        <c:spPr>
          <a:ln w="19050">
            <a:solidFill>
              <a:schemeClr val="tx1"/>
            </a:solidFill>
            <a:tailEnd type="arrow" w="sm" len="med"/>
          </a:ln>
        </c:spPr>
        <c:crossAx val="88527232"/>
        <c:crosses val="autoZero"/>
        <c:crossBetween val="midCat"/>
      </c:valAx>
      <c:spPr>
        <a:noFill/>
        <a:ln>
          <a:noFill/>
        </a:ln>
      </c:spPr>
    </c:plotArea>
    <c:plotVisOnly val="1"/>
    <c:dispBlanksAs val="gap"/>
    <c:showDLblsOverMax val="0"/>
  </c:chart>
  <c:spPr>
    <a:noFill/>
    <a:ln>
      <a:noFill/>
    </a:ln>
  </c:spPr>
  <c:txPr>
    <a:bodyPr/>
    <a:lstStyle/>
    <a:p>
      <a:pPr>
        <a:defRPr sz="2000">
          <a:latin typeface="+mn-lt"/>
          <a:cs typeface="Times New Roman" pitchFamily="18"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1601049868766456E-2"/>
          <c:y val="3.6906958881940642E-2"/>
          <c:w val="0.89351215713420118"/>
          <c:h val="0.86011381531854292"/>
        </c:manualLayout>
      </c:layout>
      <c:scatterChart>
        <c:scatterStyle val="smoothMarker"/>
        <c:varyColors val="0"/>
        <c:ser>
          <c:idx val="2"/>
          <c:order val="0"/>
          <c:tx>
            <c:v>c=3_NOT</c:v>
          </c:tx>
          <c:spPr>
            <a:ln w="38100">
              <a:solidFill>
                <a:srgbClr val="00B050"/>
              </a:solidFill>
            </a:ln>
          </c:spPr>
          <c:marker>
            <c:symbol val="none"/>
          </c:marker>
          <c:xVal>
            <c:numRef>
              <c:f>Sheet1!$A$2:$A$22</c:f>
              <c:numCache>
                <c:formatCode>General</c:formatCode>
                <c:ptCount val="21"/>
                <c:pt idx="0">
                  <c:v>0</c:v>
                </c:pt>
                <c:pt idx="1">
                  <c:v>0.05</c:v>
                </c:pt>
                <c:pt idx="2">
                  <c:v>0.1</c:v>
                </c:pt>
                <c:pt idx="3">
                  <c:v>0.15000000000000024</c:v>
                </c:pt>
                <c:pt idx="4">
                  <c:v>0.2</c:v>
                </c:pt>
                <c:pt idx="5">
                  <c:v>0.25</c:v>
                </c:pt>
                <c:pt idx="6">
                  <c:v>0.30000000000000032</c:v>
                </c:pt>
                <c:pt idx="7">
                  <c:v>0.35000000000000031</c:v>
                </c:pt>
                <c:pt idx="8">
                  <c:v>0.4</c:v>
                </c:pt>
                <c:pt idx="9">
                  <c:v>0.45</c:v>
                </c:pt>
                <c:pt idx="10">
                  <c:v>0.5</c:v>
                </c:pt>
                <c:pt idx="11">
                  <c:v>0.55000000000000004</c:v>
                </c:pt>
                <c:pt idx="12">
                  <c:v>0.60000000000000064</c:v>
                </c:pt>
                <c:pt idx="13">
                  <c:v>0.6500000000000028</c:v>
                </c:pt>
                <c:pt idx="14">
                  <c:v>0.70000000000000062</c:v>
                </c:pt>
                <c:pt idx="15">
                  <c:v>0.75000000000000244</c:v>
                </c:pt>
                <c:pt idx="16">
                  <c:v>0.8</c:v>
                </c:pt>
                <c:pt idx="17">
                  <c:v>0.85000000000000064</c:v>
                </c:pt>
                <c:pt idx="18">
                  <c:v>0.9</c:v>
                </c:pt>
                <c:pt idx="19">
                  <c:v>0.95000000000000062</c:v>
                </c:pt>
                <c:pt idx="20">
                  <c:v>1</c:v>
                </c:pt>
              </c:numCache>
            </c:numRef>
          </c:xVal>
          <c:yVal>
            <c:numRef>
              <c:f>Sheet1!$I$2:$I$22</c:f>
              <c:numCache>
                <c:formatCode>General</c:formatCode>
                <c:ptCount val="21"/>
                <c:pt idx="0">
                  <c:v>1</c:v>
                </c:pt>
                <c:pt idx="1">
                  <c:v>0.95920000000000005</c:v>
                </c:pt>
                <c:pt idx="2">
                  <c:v>0.92130000000000001</c:v>
                </c:pt>
                <c:pt idx="3">
                  <c:v>0.88603333333333334</c:v>
                </c:pt>
                <c:pt idx="4">
                  <c:v>0.85313333333333363</c:v>
                </c:pt>
                <c:pt idx="5">
                  <c:v>0.82266666666666666</c:v>
                </c:pt>
                <c:pt idx="6">
                  <c:v>0.79423333333333324</c:v>
                </c:pt>
                <c:pt idx="7">
                  <c:v>0.76726666666666654</c:v>
                </c:pt>
                <c:pt idx="8">
                  <c:v>0.74259999999999993</c:v>
                </c:pt>
                <c:pt idx="9">
                  <c:v>0.71980000000000244</c:v>
                </c:pt>
                <c:pt idx="10">
                  <c:v>0.69790000000000063</c:v>
                </c:pt>
                <c:pt idx="11">
                  <c:v>0.67796666666666672</c:v>
                </c:pt>
                <c:pt idx="12">
                  <c:v>0.6588666666666666</c:v>
                </c:pt>
                <c:pt idx="13">
                  <c:v>0.64100000000000268</c:v>
                </c:pt>
                <c:pt idx="14">
                  <c:v>0.62503333333333566</c:v>
                </c:pt>
                <c:pt idx="15">
                  <c:v>0.60916666666666652</c:v>
                </c:pt>
                <c:pt idx="16">
                  <c:v>0.59473333333333334</c:v>
                </c:pt>
                <c:pt idx="17">
                  <c:v>0.58116666666666339</c:v>
                </c:pt>
                <c:pt idx="18">
                  <c:v>0.56873333333333365</c:v>
                </c:pt>
                <c:pt idx="19">
                  <c:v>0.55646666666666456</c:v>
                </c:pt>
                <c:pt idx="20">
                  <c:v>0.54553333333333331</c:v>
                </c:pt>
              </c:numCache>
            </c:numRef>
          </c:yVal>
          <c:smooth val="1"/>
          <c:extLst>
            <c:ext xmlns:c16="http://schemas.microsoft.com/office/drawing/2014/chart" uri="{C3380CC4-5D6E-409C-BE32-E72D297353CC}">
              <c16:uniqueId val="{00000000-7033-48F2-A541-2D438CAEE4E2}"/>
            </c:ext>
          </c:extLst>
        </c:ser>
        <c:ser>
          <c:idx val="4"/>
          <c:order val="1"/>
          <c:tx>
            <c:v>c=3_LOT</c:v>
          </c:tx>
          <c:spPr>
            <a:ln w="38100">
              <a:solidFill>
                <a:srgbClr val="C00000"/>
              </a:solidFill>
              <a:prstDash val="solid"/>
            </a:ln>
          </c:spPr>
          <c:marker>
            <c:symbol val="none"/>
          </c:marker>
          <c:xVal>
            <c:numRef>
              <c:f>Sheet1!$L$2:$L$22</c:f>
              <c:numCache>
                <c:formatCode>General</c:formatCode>
                <c:ptCount val="21"/>
                <c:pt idx="0">
                  <c:v>0</c:v>
                </c:pt>
                <c:pt idx="1">
                  <c:v>0.1</c:v>
                </c:pt>
                <c:pt idx="2">
                  <c:v>0.13</c:v>
                </c:pt>
                <c:pt idx="3">
                  <c:v>0.14142135623731061</c:v>
                </c:pt>
                <c:pt idx="4">
                  <c:v>0.14907119849998601</c:v>
                </c:pt>
                <c:pt idx="5">
                  <c:v>0.15811388300841941</c:v>
                </c:pt>
                <c:pt idx="6">
                  <c:v>0.169030850945703</c:v>
                </c:pt>
                <c:pt idx="7">
                  <c:v>0.18257418583505541</c:v>
                </c:pt>
                <c:pt idx="8">
                  <c:v>0.2</c:v>
                </c:pt>
                <c:pt idx="9">
                  <c:v>0.22360679774997888</c:v>
                </c:pt>
                <c:pt idx="10">
                  <c:v>0.25819888974716132</c:v>
                </c:pt>
                <c:pt idx="11">
                  <c:v>0.31622776601683888</c:v>
                </c:pt>
                <c:pt idx="12">
                  <c:v>0.33333333333333298</c:v>
                </c:pt>
                <c:pt idx="13">
                  <c:v>0.35355339059327401</c:v>
                </c:pt>
                <c:pt idx="14">
                  <c:v>0.37796447300922986</c:v>
                </c:pt>
                <c:pt idx="15">
                  <c:v>0.40824829046386302</c:v>
                </c:pt>
                <c:pt idx="16">
                  <c:v>0.44721359549995798</c:v>
                </c:pt>
                <c:pt idx="17">
                  <c:v>0.5</c:v>
                </c:pt>
                <c:pt idx="18">
                  <c:v>0.57735026918962551</c:v>
                </c:pt>
                <c:pt idx="19">
                  <c:v>0.70710678118654757</c:v>
                </c:pt>
                <c:pt idx="20">
                  <c:v>1</c:v>
                </c:pt>
              </c:numCache>
            </c:numRef>
          </c:xVal>
          <c:yVal>
            <c:numRef>
              <c:f>Sheet1!$R$2:$R$22</c:f>
              <c:numCache>
                <c:formatCode>General</c:formatCode>
                <c:ptCount val="21"/>
                <c:pt idx="0">
                  <c:v>0.74603174603174605</c:v>
                </c:pt>
                <c:pt idx="1">
                  <c:v>0.74600000000000233</c:v>
                </c:pt>
                <c:pt idx="2">
                  <c:v>0.74600000000000233</c:v>
                </c:pt>
                <c:pt idx="3">
                  <c:v>0.74600000000000233</c:v>
                </c:pt>
                <c:pt idx="4">
                  <c:v>0.74600000000000233</c:v>
                </c:pt>
                <c:pt idx="5">
                  <c:v>0.74600000000000233</c:v>
                </c:pt>
                <c:pt idx="6">
                  <c:v>0.74600000000000233</c:v>
                </c:pt>
                <c:pt idx="7">
                  <c:v>0.74500000000000233</c:v>
                </c:pt>
                <c:pt idx="8">
                  <c:v>0.74500000000000233</c:v>
                </c:pt>
                <c:pt idx="9">
                  <c:v>0.74400000000000233</c:v>
                </c:pt>
                <c:pt idx="10">
                  <c:v>0.74100000000000232</c:v>
                </c:pt>
                <c:pt idx="11">
                  <c:v>0.73400000000000065</c:v>
                </c:pt>
                <c:pt idx="12">
                  <c:v>0.73200000000000065</c:v>
                </c:pt>
                <c:pt idx="13">
                  <c:v>0.72900000000000065</c:v>
                </c:pt>
                <c:pt idx="14">
                  <c:v>0.72500000000000064</c:v>
                </c:pt>
                <c:pt idx="15">
                  <c:v>0.71900000000000064</c:v>
                </c:pt>
                <c:pt idx="16">
                  <c:v>0.71200000000000063</c:v>
                </c:pt>
                <c:pt idx="17">
                  <c:v>0.70300000000000062</c:v>
                </c:pt>
                <c:pt idx="18">
                  <c:v>0.68899999999999995</c:v>
                </c:pt>
                <c:pt idx="19">
                  <c:v>0.66800000000000304</c:v>
                </c:pt>
                <c:pt idx="20">
                  <c:v>0.62500000000000244</c:v>
                </c:pt>
              </c:numCache>
            </c:numRef>
          </c:yVal>
          <c:smooth val="1"/>
          <c:extLst>
            <c:ext xmlns:c16="http://schemas.microsoft.com/office/drawing/2014/chart" uri="{C3380CC4-5D6E-409C-BE32-E72D297353CC}">
              <c16:uniqueId val="{00000001-7033-48F2-A541-2D438CAEE4E2}"/>
            </c:ext>
          </c:extLst>
        </c:ser>
        <c:dLbls>
          <c:showLegendKey val="0"/>
          <c:showVal val="0"/>
          <c:showCatName val="0"/>
          <c:showSerName val="0"/>
          <c:showPercent val="0"/>
          <c:showBubbleSize val="0"/>
        </c:dLbls>
        <c:axId val="88851584"/>
        <c:axId val="88853120"/>
      </c:scatterChart>
      <c:valAx>
        <c:axId val="88851584"/>
        <c:scaling>
          <c:orientation val="minMax"/>
          <c:max val="1.05"/>
          <c:min val="0"/>
        </c:scaling>
        <c:delete val="0"/>
        <c:axPos val="b"/>
        <c:numFmt formatCode="#,##0.0" sourceLinked="0"/>
        <c:majorTickMark val="out"/>
        <c:minorTickMark val="none"/>
        <c:tickLblPos val="nextTo"/>
        <c:spPr>
          <a:ln w="19050">
            <a:solidFill>
              <a:sysClr val="windowText" lastClr="000000"/>
            </a:solidFill>
            <a:tailEnd type="arrow" w="sm" len="med"/>
          </a:ln>
        </c:spPr>
        <c:crossAx val="88853120"/>
        <c:crosses val="autoZero"/>
        <c:crossBetween val="midCat"/>
      </c:valAx>
      <c:valAx>
        <c:axId val="88853120"/>
        <c:scaling>
          <c:orientation val="minMax"/>
          <c:max val="1.1000000000000001"/>
          <c:min val="0"/>
        </c:scaling>
        <c:delete val="0"/>
        <c:axPos val="l"/>
        <c:majorGridlines>
          <c:spPr>
            <a:ln>
              <a:solidFill>
                <a:sysClr val="windowText" lastClr="000000">
                  <a:alpha val="0"/>
                </a:sysClr>
              </a:solidFill>
            </a:ln>
          </c:spPr>
        </c:majorGridlines>
        <c:numFmt formatCode="#,##0.0" sourceLinked="0"/>
        <c:majorTickMark val="out"/>
        <c:minorTickMark val="none"/>
        <c:tickLblPos val="nextTo"/>
        <c:spPr>
          <a:ln w="19050">
            <a:solidFill>
              <a:schemeClr val="tx1"/>
            </a:solidFill>
            <a:tailEnd type="arrow" w="sm" len="med"/>
          </a:ln>
        </c:spPr>
        <c:crossAx val="88851584"/>
        <c:crosses val="autoZero"/>
        <c:crossBetween val="midCat"/>
      </c:valAx>
      <c:spPr>
        <a:noFill/>
        <a:ln>
          <a:noFill/>
        </a:ln>
      </c:spPr>
    </c:plotArea>
    <c:plotVisOnly val="1"/>
    <c:dispBlanksAs val="gap"/>
    <c:showDLblsOverMax val="0"/>
  </c:chart>
  <c:spPr>
    <a:noFill/>
    <a:ln>
      <a:noFill/>
    </a:ln>
  </c:spPr>
  <c:txPr>
    <a:bodyPr/>
    <a:lstStyle/>
    <a:p>
      <a:pPr>
        <a:defRPr sz="2000">
          <a:latin typeface="+mn-lt"/>
          <a:cs typeface="Times New Roman" pitchFamily="18"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64096675415573E-2"/>
          <c:y val="2.6620370370370423E-2"/>
          <c:w val="0.8826181102362205"/>
          <c:h val="0.88569444444444545"/>
        </c:manualLayout>
      </c:layout>
      <c:scatterChart>
        <c:scatterStyle val="smoothMarker"/>
        <c:varyColors val="0"/>
        <c:ser>
          <c:idx val="0"/>
          <c:order val="0"/>
          <c:spPr>
            <a:ln w="44450">
              <a:solidFill>
                <a:srgbClr val="00B050"/>
              </a:solidFill>
              <a:prstDash val="solid"/>
            </a:ln>
          </c:spPr>
          <c:marker>
            <c:symbol val="none"/>
          </c:marker>
          <c:xVal>
            <c:numRef>
              <c:f>'Ctrl with Perfect Info'!$A$2:$A$22</c:f>
              <c:numCache>
                <c:formatCode>General</c:formatCode>
                <c:ptCount val="21"/>
                <c:pt idx="0">
                  <c:v>0</c:v>
                </c:pt>
                <c:pt idx="1">
                  <c:v>0.05</c:v>
                </c:pt>
                <c:pt idx="2">
                  <c:v>0.1</c:v>
                </c:pt>
                <c:pt idx="3">
                  <c:v>0.15000000000000013</c:v>
                </c:pt>
                <c:pt idx="4">
                  <c:v>0.2</c:v>
                </c:pt>
                <c:pt idx="5">
                  <c:v>0.25</c:v>
                </c:pt>
                <c:pt idx="6">
                  <c:v>0.30000000000000027</c:v>
                </c:pt>
                <c:pt idx="7">
                  <c:v>0.35000000000000026</c:v>
                </c:pt>
                <c:pt idx="8">
                  <c:v>0.4</c:v>
                </c:pt>
                <c:pt idx="9">
                  <c:v>0.45</c:v>
                </c:pt>
                <c:pt idx="10">
                  <c:v>0.5</c:v>
                </c:pt>
                <c:pt idx="11">
                  <c:v>0.55000000000000004</c:v>
                </c:pt>
                <c:pt idx="12">
                  <c:v>0.60000000000000053</c:v>
                </c:pt>
                <c:pt idx="13">
                  <c:v>0.6500000000000008</c:v>
                </c:pt>
                <c:pt idx="14">
                  <c:v>0.70000000000000051</c:v>
                </c:pt>
                <c:pt idx="15">
                  <c:v>0.75000000000000056</c:v>
                </c:pt>
                <c:pt idx="16">
                  <c:v>0.8</c:v>
                </c:pt>
                <c:pt idx="17">
                  <c:v>0.85000000000000053</c:v>
                </c:pt>
                <c:pt idx="18">
                  <c:v>0.9</c:v>
                </c:pt>
                <c:pt idx="19">
                  <c:v>0.95000000000000051</c:v>
                </c:pt>
                <c:pt idx="20">
                  <c:v>1</c:v>
                </c:pt>
              </c:numCache>
            </c:numRef>
          </c:xVal>
          <c:yVal>
            <c:numRef>
              <c:f>'Ctrl with Perfect Info'!$B$2:$B$22</c:f>
              <c:numCache>
                <c:formatCode>General</c:formatCode>
                <c:ptCount val="21"/>
                <c:pt idx="0">
                  <c:v>1</c:v>
                </c:pt>
                <c:pt idx="1">
                  <c:v>0.97260000000000069</c:v>
                </c:pt>
                <c:pt idx="2">
                  <c:v>0.94660000000000055</c:v>
                </c:pt>
                <c:pt idx="3">
                  <c:v>0.92215000000000003</c:v>
                </c:pt>
                <c:pt idx="4">
                  <c:v>0.89900000000000002</c:v>
                </c:pt>
                <c:pt idx="5">
                  <c:v>0.87685000000000068</c:v>
                </c:pt>
                <c:pt idx="6">
                  <c:v>0.85645000000000004</c:v>
                </c:pt>
                <c:pt idx="7">
                  <c:v>0.83725000000000005</c:v>
                </c:pt>
                <c:pt idx="8">
                  <c:v>0.81840000000000002</c:v>
                </c:pt>
                <c:pt idx="9">
                  <c:v>0.80135000000000001</c:v>
                </c:pt>
                <c:pt idx="10">
                  <c:v>0.78554999999999997</c:v>
                </c:pt>
                <c:pt idx="11">
                  <c:v>0.77000000000000068</c:v>
                </c:pt>
                <c:pt idx="12">
                  <c:v>0.7558000000000008</c:v>
                </c:pt>
                <c:pt idx="13">
                  <c:v>0.74180000000000068</c:v>
                </c:pt>
                <c:pt idx="14">
                  <c:v>0.72890000000000055</c:v>
                </c:pt>
                <c:pt idx="15">
                  <c:v>0.71700000000000053</c:v>
                </c:pt>
                <c:pt idx="16">
                  <c:v>0.70600000000000052</c:v>
                </c:pt>
                <c:pt idx="17">
                  <c:v>0.69525000000000003</c:v>
                </c:pt>
                <c:pt idx="18">
                  <c:v>0.68459999999999999</c:v>
                </c:pt>
                <c:pt idx="19">
                  <c:v>0.67555000000000054</c:v>
                </c:pt>
                <c:pt idx="20">
                  <c:v>0.66675000000000084</c:v>
                </c:pt>
              </c:numCache>
            </c:numRef>
          </c:yVal>
          <c:smooth val="1"/>
          <c:extLst>
            <c:ext xmlns:c16="http://schemas.microsoft.com/office/drawing/2014/chart" uri="{C3380CC4-5D6E-409C-BE32-E72D297353CC}">
              <c16:uniqueId val="{00000000-9FA7-4A33-A6D1-401BEAA90C11}"/>
            </c:ext>
          </c:extLst>
        </c:ser>
        <c:ser>
          <c:idx val="1"/>
          <c:order val="1"/>
          <c:spPr>
            <a:ln w="44450">
              <a:solidFill>
                <a:srgbClr val="C00000"/>
              </a:solidFill>
            </a:ln>
          </c:spPr>
          <c:marker>
            <c:symbol val="none"/>
          </c:marker>
          <c:xVal>
            <c:numRef>
              <c:f>'Ctrl with Perfect Info'!$C$2:$C$22</c:f>
              <c:numCache>
                <c:formatCode>General</c:formatCode>
                <c:ptCount val="21"/>
                <c:pt idx="0">
                  <c:v>0</c:v>
                </c:pt>
                <c:pt idx="1">
                  <c:v>0.1</c:v>
                </c:pt>
                <c:pt idx="2">
                  <c:v>0.13</c:v>
                </c:pt>
                <c:pt idx="3">
                  <c:v>0.14142135623731014</c:v>
                </c:pt>
                <c:pt idx="4">
                  <c:v>0.14907119849998601</c:v>
                </c:pt>
                <c:pt idx="5">
                  <c:v>0.15811388300841914</c:v>
                </c:pt>
                <c:pt idx="6">
                  <c:v>0.169030850945703</c:v>
                </c:pt>
                <c:pt idx="7">
                  <c:v>0.18257418583505514</c:v>
                </c:pt>
                <c:pt idx="8">
                  <c:v>0.2</c:v>
                </c:pt>
                <c:pt idx="9">
                  <c:v>0.22360679774997888</c:v>
                </c:pt>
                <c:pt idx="10">
                  <c:v>0.25819888974716126</c:v>
                </c:pt>
                <c:pt idx="11">
                  <c:v>0.31622776601683827</c:v>
                </c:pt>
                <c:pt idx="12">
                  <c:v>0.33333333333333298</c:v>
                </c:pt>
                <c:pt idx="13">
                  <c:v>0.35355339059327401</c:v>
                </c:pt>
                <c:pt idx="14">
                  <c:v>0.3779644730092277</c:v>
                </c:pt>
                <c:pt idx="15">
                  <c:v>0.40824829046386302</c:v>
                </c:pt>
                <c:pt idx="16">
                  <c:v>0.44721359549995798</c:v>
                </c:pt>
                <c:pt idx="17">
                  <c:v>0.5</c:v>
                </c:pt>
                <c:pt idx="18">
                  <c:v>0.57735026918962551</c:v>
                </c:pt>
                <c:pt idx="19">
                  <c:v>0.70710678118654757</c:v>
                </c:pt>
                <c:pt idx="20">
                  <c:v>1</c:v>
                </c:pt>
              </c:numCache>
            </c:numRef>
          </c:xVal>
          <c:yVal>
            <c:numRef>
              <c:f>'Ctrl with Perfect Info'!$D$2:$D$22</c:f>
              <c:numCache>
                <c:formatCode>General</c:formatCode>
                <c:ptCount val="21"/>
                <c:pt idx="0">
                  <c:v>0.83333333274520949</c:v>
                </c:pt>
                <c:pt idx="1">
                  <c:v>0.83333333274520949</c:v>
                </c:pt>
                <c:pt idx="2">
                  <c:v>0.83333266616858082</c:v>
                </c:pt>
                <c:pt idx="3">
                  <c:v>0.83332936991856499</c:v>
                </c:pt>
                <c:pt idx="4">
                  <c:v>0.83332361644190056</c:v>
                </c:pt>
                <c:pt idx="5">
                  <c:v>0.83330939178121932</c:v>
                </c:pt>
                <c:pt idx="6">
                  <c:v>0.83327397885382504</c:v>
                </c:pt>
                <c:pt idx="7">
                  <c:v>0.83318503479142503</c:v>
                </c:pt>
                <c:pt idx="8">
                  <c:v>0.83295903078030054</c:v>
                </c:pt>
                <c:pt idx="9">
                  <c:v>0.83237546113833505</c:v>
                </c:pt>
                <c:pt idx="10">
                  <c:v>0.83083068633662005</c:v>
                </c:pt>
                <c:pt idx="11">
                  <c:v>0.82653032630622458</c:v>
                </c:pt>
                <c:pt idx="12">
                  <c:v>0.82494724536953068</c:v>
                </c:pt>
                <c:pt idx="13">
                  <c:v>0.82294131016144056</c:v>
                </c:pt>
                <c:pt idx="14">
                  <c:v>0.82036465057500552</c:v>
                </c:pt>
                <c:pt idx="15">
                  <c:v>0.81699192988852054</c:v>
                </c:pt>
                <c:pt idx="16">
                  <c:v>0.81245797844908052</c:v>
                </c:pt>
                <c:pt idx="17">
                  <c:v>0.80612059793531499</c:v>
                </c:pt>
                <c:pt idx="18">
                  <c:v>0.79671280655762</c:v>
                </c:pt>
                <c:pt idx="19">
                  <c:v>0.78125062026220449</c:v>
                </c:pt>
                <c:pt idx="20">
                  <c:v>0.75012212994626426</c:v>
                </c:pt>
              </c:numCache>
            </c:numRef>
          </c:yVal>
          <c:smooth val="1"/>
          <c:extLst>
            <c:ext xmlns:c16="http://schemas.microsoft.com/office/drawing/2014/chart" uri="{C3380CC4-5D6E-409C-BE32-E72D297353CC}">
              <c16:uniqueId val="{00000001-9FA7-4A33-A6D1-401BEAA90C11}"/>
            </c:ext>
          </c:extLst>
        </c:ser>
        <c:ser>
          <c:idx val="3"/>
          <c:order val="2"/>
          <c:spPr>
            <a:ln w="44450">
              <a:solidFill>
                <a:srgbClr val="7030A0"/>
              </a:solidFill>
              <a:prstDash val="lgDash"/>
            </a:ln>
          </c:spPr>
          <c:marker>
            <c:symbol val="none"/>
          </c:marker>
          <c:xVal>
            <c:numRef>
              <c:f>'Ctrl with Perfect Info'!$G$2:$G$22</c:f>
              <c:numCache>
                <c:formatCode>General</c:formatCode>
                <c:ptCount val="21"/>
                <c:pt idx="0">
                  <c:v>0</c:v>
                </c:pt>
                <c:pt idx="1">
                  <c:v>0.1</c:v>
                </c:pt>
                <c:pt idx="2">
                  <c:v>0.13</c:v>
                </c:pt>
                <c:pt idx="3">
                  <c:v>0.14142135623731014</c:v>
                </c:pt>
                <c:pt idx="4">
                  <c:v>0.14907119849998601</c:v>
                </c:pt>
                <c:pt idx="5">
                  <c:v>0.15811388300841914</c:v>
                </c:pt>
                <c:pt idx="6">
                  <c:v>0.169030850945703</c:v>
                </c:pt>
                <c:pt idx="7">
                  <c:v>0.18257418583505514</c:v>
                </c:pt>
                <c:pt idx="8">
                  <c:v>0.2</c:v>
                </c:pt>
                <c:pt idx="9">
                  <c:v>0.22360679774997888</c:v>
                </c:pt>
                <c:pt idx="10">
                  <c:v>0.25819888974716126</c:v>
                </c:pt>
                <c:pt idx="11">
                  <c:v>0.31622776601683827</c:v>
                </c:pt>
                <c:pt idx="12">
                  <c:v>0.33333333333333298</c:v>
                </c:pt>
                <c:pt idx="13">
                  <c:v>0.35355339059327401</c:v>
                </c:pt>
                <c:pt idx="14">
                  <c:v>0.3779644730092277</c:v>
                </c:pt>
                <c:pt idx="15">
                  <c:v>0.40824829046386302</c:v>
                </c:pt>
                <c:pt idx="16">
                  <c:v>0.44721359549995798</c:v>
                </c:pt>
                <c:pt idx="17">
                  <c:v>0.5</c:v>
                </c:pt>
                <c:pt idx="18">
                  <c:v>0.57735026918962551</c:v>
                </c:pt>
                <c:pt idx="19">
                  <c:v>0.70710678118654757</c:v>
                </c:pt>
                <c:pt idx="20">
                  <c:v>1</c:v>
                </c:pt>
              </c:numCache>
            </c:numRef>
          </c:xVal>
          <c:yVal>
            <c:numRef>
              <c:f>'Ctrl with Perfect Info'!$H$2:$H$22</c:f>
              <c:numCache>
                <c:formatCode>General</c:formatCode>
                <c:ptCount val="21"/>
                <c:pt idx="0">
                  <c:v>1</c:v>
                </c:pt>
                <c:pt idx="1">
                  <c:v>0.94670000000000054</c:v>
                </c:pt>
                <c:pt idx="2">
                  <c:v>0.93245</c:v>
                </c:pt>
                <c:pt idx="3">
                  <c:v>0.92605000000000004</c:v>
                </c:pt>
                <c:pt idx="4">
                  <c:v>0.9224</c:v>
                </c:pt>
                <c:pt idx="5">
                  <c:v>0.91800000000000004</c:v>
                </c:pt>
                <c:pt idx="6">
                  <c:v>0.91339999999999999</c:v>
                </c:pt>
                <c:pt idx="7">
                  <c:v>0.90695000000000003</c:v>
                </c:pt>
                <c:pt idx="8">
                  <c:v>0.89949999999999997</c:v>
                </c:pt>
                <c:pt idx="9">
                  <c:v>0.88885000000000003</c:v>
                </c:pt>
                <c:pt idx="10">
                  <c:v>0.87485000000000068</c:v>
                </c:pt>
                <c:pt idx="11">
                  <c:v>0.85385000000000055</c:v>
                </c:pt>
                <c:pt idx="12">
                  <c:v>0.84865000000000068</c:v>
                </c:pt>
                <c:pt idx="13">
                  <c:v>0.84270000000000056</c:v>
                </c:pt>
                <c:pt idx="14">
                  <c:v>0.83614999999999995</c:v>
                </c:pt>
                <c:pt idx="15">
                  <c:v>0.82880000000000054</c:v>
                </c:pt>
                <c:pt idx="16">
                  <c:v>0.81950000000000001</c:v>
                </c:pt>
                <c:pt idx="17">
                  <c:v>0.80910000000000004</c:v>
                </c:pt>
                <c:pt idx="18">
                  <c:v>0.79644999999999999</c:v>
                </c:pt>
                <c:pt idx="19">
                  <c:v>0.78200000000000003</c:v>
                </c:pt>
                <c:pt idx="20">
                  <c:v>0.74990000000000068</c:v>
                </c:pt>
              </c:numCache>
            </c:numRef>
          </c:yVal>
          <c:smooth val="1"/>
          <c:extLst>
            <c:ext xmlns:c16="http://schemas.microsoft.com/office/drawing/2014/chart" uri="{C3380CC4-5D6E-409C-BE32-E72D297353CC}">
              <c16:uniqueId val="{00000002-9FA7-4A33-A6D1-401BEAA90C11}"/>
            </c:ext>
          </c:extLst>
        </c:ser>
        <c:dLbls>
          <c:showLegendKey val="0"/>
          <c:showVal val="0"/>
          <c:showCatName val="0"/>
          <c:showSerName val="0"/>
          <c:showPercent val="0"/>
          <c:showBubbleSize val="0"/>
        </c:dLbls>
        <c:axId val="89204224"/>
        <c:axId val="89205760"/>
      </c:scatterChart>
      <c:valAx>
        <c:axId val="89204224"/>
        <c:scaling>
          <c:orientation val="minMax"/>
          <c:max val="1.05"/>
          <c:min val="0"/>
        </c:scaling>
        <c:delete val="0"/>
        <c:axPos val="b"/>
        <c:numFmt formatCode="General" sourceLinked="1"/>
        <c:majorTickMark val="out"/>
        <c:minorTickMark val="none"/>
        <c:tickLblPos val="nextTo"/>
        <c:spPr>
          <a:ln w="22225">
            <a:solidFill>
              <a:sysClr val="windowText" lastClr="000000"/>
            </a:solidFill>
            <a:tailEnd type="arrow" w="sm" len="med"/>
          </a:ln>
        </c:spPr>
        <c:crossAx val="89205760"/>
        <c:crosses val="autoZero"/>
        <c:crossBetween val="midCat"/>
      </c:valAx>
      <c:valAx>
        <c:axId val="89205760"/>
        <c:scaling>
          <c:orientation val="minMax"/>
          <c:max val="1.05"/>
          <c:min val="0.60000000000000009"/>
        </c:scaling>
        <c:delete val="0"/>
        <c:axPos val="l"/>
        <c:majorGridlines>
          <c:spPr>
            <a:ln>
              <a:solidFill>
                <a:srgbClr val="FFFFFF">
                  <a:alpha val="0"/>
                </a:srgbClr>
              </a:solidFill>
            </a:ln>
          </c:spPr>
        </c:majorGridlines>
        <c:numFmt formatCode="General" sourceLinked="1"/>
        <c:majorTickMark val="out"/>
        <c:minorTickMark val="none"/>
        <c:tickLblPos val="nextTo"/>
        <c:spPr>
          <a:ln w="22225">
            <a:solidFill>
              <a:schemeClr val="tx1"/>
            </a:solidFill>
            <a:tailEnd type="arrow" w="sm" len="med"/>
          </a:ln>
        </c:spPr>
        <c:crossAx val="89204224"/>
        <c:crosses val="autoZero"/>
        <c:crossBetween val="midCat"/>
      </c:valAx>
      <c:spPr>
        <a:noFill/>
        <a:ln>
          <a:noFill/>
        </a:ln>
      </c:spPr>
    </c:plotArea>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64096675415573E-2"/>
          <c:y val="2.6620370370370423E-2"/>
          <c:w val="0.8826181102362205"/>
          <c:h val="0.88569444444444545"/>
        </c:manualLayout>
      </c:layout>
      <c:scatterChart>
        <c:scatterStyle val="smoothMarker"/>
        <c:varyColors val="0"/>
        <c:ser>
          <c:idx val="0"/>
          <c:order val="0"/>
          <c:spPr>
            <a:ln w="44450">
              <a:solidFill>
                <a:srgbClr val="00B050"/>
              </a:solidFill>
              <a:prstDash val="solid"/>
            </a:ln>
          </c:spPr>
          <c:marker>
            <c:symbol val="none"/>
          </c:marker>
          <c:xVal>
            <c:numRef>
              <c:f>'Ctrl with Perfect Info'!$A$2:$A$22</c:f>
              <c:numCache>
                <c:formatCode>General</c:formatCode>
                <c:ptCount val="21"/>
                <c:pt idx="0">
                  <c:v>0</c:v>
                </c:pt>
                <c:pt idx="1">
                  <c:v>0.05</c:v>
                </c:pt>
                <c:pt idx="2">
                  <c:v>0.1</c:v>
                </c:pt>
                <c:pt idx="3">
                  <c:v>0.15000000000000013</c:v>
                </c:pt>
                <c:pt idx="4">
                  <c:v>0.2</c:v>
                </c:pt>
                <c:pt idx="5">
                  <c:v>0.25</c:v>
                </c:pt>
                <c:pt idx="6">
                  <c:v>0.30000000000000027</c:v>
                </c:pt>
                <c:pt idx="7">
                  <c:v>0.35000000000000026</c:v>
                </c:pt>
                <c:pt idx="8">
                  <c:v>0.4</c:v>
                </c:pt>
                <c:pt idx="9">
                  <c:v>0.45</c:v>
                </c:pt>
                <c:pt idx="10">
                  <c:v>0.5</c:v>
                </c:pt>
                <c:pt idx="11">
                  <c:v>0.55000000000000004</c:v>
                </c:pt>
                <c:pt idx="12">
                  <c:v>0.60000000000000053</c:v>
                </c:pt>
                <c:pt idx="13">
                  <c:v>0.6500000000000008</c:v>
                </c:pt>
                <c:pt idx="14">
                  <c:v>0.70000000000000051</c:v>
                </c:pt>
                <c:pt idx="15">
                  <c:v>0.75000000000000056</c:v>
                </c:pt>
                <c:pt idx="16">
                  <c:v>0.8</c:v>
                </c:pt>
                <c:pt idx="17">
                  <c:v>0.85000000000000053</c:v>
                </c:pt>
                <c:pt idx="18">
                  <c:v>0.9</c:v>
                </c:pt>
                <c:pt idx="19">
                  <c:v>0.95000000000000051</c:v>
                </c:pt>
                <c:pt idx="20">
                  <c:v>1</c:v>
                </c:pt>
              </c:numCache>
            </c:numRef>
          </c:xVal>
          <c:yVal>
            <c:numRef>
              <c:f>'Ctrl with Perfect Info'!$B$2:$B$22</c:f>
              <c:numCache>
                <c:formatCode>General</c:formatCode>
                <c:ptCount val="21"/>
                <c:pt idx="0">
                  <c:v>1</c:v>
                </c:pt>
                <c:pt idx="1">
                  <c:v>0.97260000000000069</c:v>
                </c:pt>
                <c:pt idx="2">
                  <c:v>0.94660000000000055</c:v>
                </c:pt>
                <c:pt idx="3">
                  <c:v>0.92215000000000003</c:v>
                </c:pt>
                <c:pt idx="4">
                  <c:v>0.89900000000000002</c:v>
                </c:pt>
                <c:pt idx="5">
                  <c:v>0.87685000000000068</c:v>
                </c:pt>
                <c:pt idx="6">
                  <c:v>0.85645000000000004</c:v>
                </c:pt>
                <c:pt idx="7">
                  <c:v>0.83725000000000005</c:v>
                </c:pt>
                <c:pt idx="8">
                  <c:v>0.81840000000000002</c:v>
                </c:pt>
                <c:pt idx="9">
                  <c:v>0.80135000000000001</c:v>
                </c:pt>
                <c:pt idx="10">
                  <c:v>0.78554999999999997</c:v>
                </c:pt>
                <c:pt idx="11">
                  <c:v>0.77000000000000068</c:v>
                </c:pt>
                <c:pt idx="12">
                  <c:v>0.7558000000000008</c:v>
                </c:pt>
                <c:pt idx="13">
                  <c:v>0.74180000000000068</c:v>
                </c:pt>
                <c:pt idx="14">
                  <c:v>0.72890000000000055</c:v>
                </c:pt>
                <c:pt idx="15">
                  <c:v>0.71700000000000053</c:v>
                </c:pt>
                <c:pt idx="16">
                  <c:v>0.70600000000000052</c:v>
                </c:pt>
                <c:pt idx="17">
                  <c:v>0.69525000000000003</c:v>
                </c:pt>
                <c:pt idx="18">
                  <c:v>0.68459999999999999</c:v>
                </c:pt>
                <c:pt idx="19">
                  <c:v>0.67555000000000054</c:v>
                </c:pt>
                <c:pt idx="20">
                  <c:v>0.66675000000000084</c:v>
                </c:pt>
              </c:numCache>
            </c:numRef>
          </c:yVal>
          <c:smooth val="1"/>
          <c:extLst>
            <c:ext xmlns:c16="http://schemas.microsoft.com/office/drawing/2014/chart" uri="{C3380CC4-5D6E-409C-BE32-E72D297353CC}">
              <c16:uniqueId val="{00000000-23EC-4195-9048-A4975E682FD5}"/>
            </c:ext>
          </c:extLst>
        </c:ser>
        <c:ser>
          <c:idx val="1"/>
          <c:order val="1"/>
          <c:spPr>
            <a:ln w="44450">
              <a:solidFill>
                <a:srgbClr val="C00000"/>
              </a:solidFill>
            </a:ln>
          </c:spPr>
          <c:marker>
            <c:symbol val="none"/>
          </c:marker>
          <c:xVal>
            <c:numRef>
              <c:f>'Ctrl with Perfect Info'!$C$2:$C$22</c:f>
              <c:numCache>
                <c:formatCode>General</c:formatCode>
                <c:ptCount val="21"/>
                <c:pt idx="0">
                  <c:v>0</c:v>
                </c:pt>
                <c:pt idx="1">
                  <c:v>0.1</c:v>
                </c:pt>
                <c:pt idx="2">
                  <c:v>0.13</c:v>
                </c:pt>
                <c:pt idx="3">
                  <c:v>0.14142135623731014</c:v>
                </c:pt>
                <c:pt idx="4">
                  <c:v>0.14907119849998601</c:v>
                </c:pt>
                <c:pt idx="5">
                  <c:v>0.15811388300841914</c:v>
                </c:pt>
                <c:pt idx="6">
                  <c:v>0.169030850945703</c:v>
                </c:pt>
                <c:pt idx="7">
                  <c:v>0.18257418583505514</c:v>
                </c:pt>
                <c:pt idx="8">
                  <c:v>0.2</c:v>
                </c:pt>
                <c:pt idx="9">
                  <c:v>0.22360679774997888</c:v>
                </c:pt>
                <c:pt idx="10">
                  <c:v>0.25819888974716126</c:v>
                </c:pt>
                <c:pt idx="11">
                  <c:v>0.31622776601683827</c:v>
                </c:pt>
                <c:pt idx="12">
                  <c:v>0.33333333333333298</c:v>
                </c:pt>
                <c:pt idx="13">
                  <c:v>0.35355339059327401</c:v>
                </c:pt>
                <c:pt idx="14">
                  <c:v>0.3779644730092277</c:v>
                </c:pt>
                <c:pt idx="15">
                  <c:v>0.40824829046386302</c:v>
                </c:pt>
                <c:pt idx="16">
                  <c:v>0.44721359549995798</c:v>
                </c:pt>
                <c:pt idx="17">
                  <c:v>0.5</c:v>
                </c:pt>
                <c:pt idx="18">
                  <c:v>0.57735026918962551</c:v>
                </c:pt>
                <c:pt idx="19">
                  <c:v>0.70710678118654757</c:v>
                </c:pt>
                <c:pt idx="20">
                  <c:v>1</c:v>
                </c:pt>
              </c:numCache>
            </c:numRef>
          </c:xVal>
          <c:yVal>
            <c:numRef>
              <c:f>'Ctrl with Perfect Info'!$D$2:$D$22</c:f>
              <c:numCache>
                <c:formatCode>General</c:formatCode>
                <c:ptCount val="21"/>
                <c:pt idx="0">
                  <c:v>0.83333333274520949</c:v>
                </c:pt>
                <c:pt idx="1">
                  <c:v>0.83333333274520949</c:v>
                </c:pt>
                <c:pt idx="2">
                  <c:v>0.83333266616858082</c:v>
                </c:pt>
                <c:pt idx="3">
                  <c:v>0.83332936991856499</c:v>
                </c:pt>
                <c:pt idx="4">
                  <c:v>0.83332361644190056</c:v>
                </c:pt>
                <c:pt idx="5">
                  <c:v>0.83330939178121932</c:v>
                </c:pt>
                <c:pt idx="6">
                  <c:v>0.83327397885382504</c:v>
                </c:pt>
                <c:pt idx="7">
                  <c:v>0.83318503479142503</c:v>
                </c:pt>
                <c:pt idx="8">
                  <c:v>0.83295903078030054</c:v>
                </c:pt>
                <c:pt idx="9">
                  <c:v>0.83237546113833505</c:v>
                </c:pt>
                <c:pt idx="10">
                  <c:v>0.83083068633662005</c:v>
                </c:pt>
                <c:pt idx="11">
                  <c:v>0.82653032630622458</c:v>
                </c:pt>
                <c:pt idx="12">
                  <c:v>0.82494724536953068</c:v>
                </c:pt>
                <c:pt idx="13">
                  <c:v>0.82294131016144056</c:v>
                </c:pt>
                <c:pt idx="14">
                  <c:v>0.82036465057500552</c:v>
                </c:pt>
                <c:pt idx="15">
                  <c:v>0.81699192988852054</c:v>
                </c:pt>
                <c:pt idx="16">
                  <c:v>0.81245797844908052</c:v>
                </c:pt>
                <c:pt idx="17">
                  <c:v>0.80612059793531499</c:v>
                </c:pt>
                <c:pt idx="18">
                  <c:v>0.79671280655762</c:v>
                </c:pt>
                <c:pt idx="19">
                  <c:v>0.78125062026220449</c:v>
                </c:pt>
                <c:pt idx="20">
                  <c:v>0.75012212994626426</c:v>
                </c:pt>
              </c:numCache>
            </c:numRef>
          </c:yVal>
          <c:smooth val="1"/>
          <c:extLst>
            <c:ext xmlns:c16="http://schemas.microsoft.com/office/drawing/2014/chart" uri="{C3380CC4-5D6E-409C-BE32-E72D297353CC}">
              <c16:uniqueId val="{00000001-23EC-4195-9048-A4975E682FD5}"/>
            </c:ext>
          </c:extLst>
        </c:ser>
        <c:ser>
          <c:idx val="2"/>
          <c:order val="2"/>
          <c:spPr>
            <a:ln w="44450" cmpd="sng">
              <a:solidFill>
                <a:srgbClr val="3333FF"/>
              </a:solidFill>
              <a:prstDash val="lgDashDot"/>
            </a:ln>
          </c:spPr>
          <c:marker>
            <c:symbol val="none"/>
          </c:marker>
          <c:xVal>
            <c:numRef>
              <c:f>'Ctrl with Perfect Info'!$E$2:$E$12</c:f>
              <c:numCache>
                <c:formatCode>General</c:formatCode>
                <c:ptCount val="11"/>
                <c:pt idx="0">
                  <c:v>0</c:v>
                </c:pt>
                <c:pt idx="1">
                  <c:v>0.1</c:v>
                </c:pt>
                <c:pt idx="2">
                  <c:v>0.2</c:v>
                </c:pt>
                <c:pt idx="3">
                  <c:v>0.30000000000000027</c:v>
                </c:pt>
                <c:pt idx="4">
                  <c:v>0.4</c:v>
                </c:pt>
                <c:pt idx="5">
                  <c:v>0.5</c:v>
                </c:pt>
                <c:pt idx="6">
                  <c:v>0.60000000000000053</c:v>
                </c:pt>
                <c:pt idx="7">
                  <c:v>0.70000000000000051</c:v>
                </c:pt>
                <c:pt idx="8">
                  <c:v>0.8</c:v>
                </c:pt>
                <c:pt idx="9">
                  <c:v>0.9</c:v>
                </c:pt>
                <c:pt idx="10">
                  <c:v>1</c:v>
                </c:pt>
              </c:numCache>
            </c:numRef>
          </c:xVal>
          <c:yVal>
            <c:numRef>
              <c:f>'Ctrl with Perfect Info'!$F$2:$F$12</c:f>
              <c:numCache>
                <c:formatCode>General</c:formatCode>
                <c:ptCount val="11"/>
                <c:pt idx="0">
                  <c:v>1</c:v>
                </c:pt>
                <c:pt idx="1">
                  <c:v>0.94671988273184604</c:v>
                </c:pt>
                <c:pt idx="2">
                  <c:v>0.91118278896386617</c:v>
                </c:pt>
                <c:pt idx="3">
                  <c:v>0.89483244037214749</c:v>
                </c:pt>
                <c:pt idx="4">
                  <c:v>0.88058130463989204</c:v>
                </c:pt>
                <c:pt idx="5">
                  <c:v>0.86265170518545953</c:v>
                </c:pt>
                <c:pt idx="6">
                  <c:v>0.84500876855225959</c:v>
                </c:pt>
                <c:pt idx="7">
                  <c:v>0.82500704546486903</c:v>
                </c:pt>
                <c:pt idx="8">
                  <c:v>0.80655282485625901</c:v>
                </c:pt>
                <c:pt idx="9">
                  <c:v>0.78826624837406456</c:v>
                </c:pt>
                <c:pt idx="10">
                  <c:v>0.77176066029818624</c:v>
                </c:pt>
              </c:numCache>
            </c:numRef>
          </c:yVal>
          <c:smooth val="1"/>
          <c:extLst>
            <c:ext xmlns:c16="http://schemas.microsoft.com/office/drawing/2014/chart" uri="{C3380CC4-5D6E-409C-BE32-E72D297353CC}">
              <c16:uniqueId val="{00000002-23EC-4195-9048-A4975E682FD5}"/>
            </c:ext>
          </c:extLst>
        </c:ser>
        <c:ser>
          <c:idx val="3"/>
          <c:order val="3"/>
          <c:spPr>
            <a:ln w="44450">
              <a:solidFill>
                <a:srgbClr val="7030A0"/>
              </a:solidFill>
              <a:prstDash val="lgDash"/>
            </a:ln>
          </c:spPr>
          <c:marker>
            <c:symbol val="none"/>
          </c:marker>
          <c:xVal>
            <c:numRef>
              <c:f>'Ctrl with Perfect Info'!$G$2:$G$22</c:f>
              <c:numCache>
                <c:formatCode>General</c:formatCode>
                <c:ptCount val="21"/>
                <c:pt idx="0">
                  <c:v>0</c:v>
                </c:pt>
                <c:pt idx="1">
                  <c:v>0.1</c:v>
                </c:pt>
                <c:pt idx="2">
                  <c:v>0.13</c:v>
                </c:pt>
                <c:pt idx="3">
                  <c:v>0.14142135623731014</c:v>
                </c:pt>
                <c:pt idx="4">
                  <c:v>0.14907119849998601</c:v>
                </c:pt>
                <c:pt idx="5">
                  <c:v>0.15811388300841914</c:v>
                </c:pt>
                <c:pt idx="6">
                  <c:v>0.169030850945703</c:v>
                </c:pt>
                <c:pt idx="7">
                  <c:v>0.18257418583505514</c:v>
                </c:pt>
                <c:pt idx="8">
                  <c:v>0.2</c:v>
                </c:pt>
                <c:pt idx="9">
                  <c:v>0.22360679774997888</c:v>
                </c:pt>
                <c:pt idx="10">
                  <c:v>0.25819888974716126</c:v>
                </c:pt>
                <c:pt idx="11">
                  <c:v>0.31622776601683827</c:v>
                </c:pt>
                <c:pt idx="12">
                  <c:v>0.33333333333333298</c:v>
                </c:pt>
                <c:pt idx="13">
                  <c:v>0.35355339059327401</c:v>
                </c:pt>
                <c:pt idx="14">
                  <c:v>0.3779644730092277</c:v>
                </c:pt>
                <c:pt idx="15">
                  <c:v>0.40824829046386302</c:v>
                </c:pt>
                <c:pt idx="16">
                  <c:v>0.44721359549995798</c:v>
                </c:pt>
                <c:pt idx="17">
                  <c:v>0.5</c:v>
                </c:pt>
                <c:pt idx="18">
                  <c:v>0.57735026918962551</c:v>
                </c:pt>
                <c:pt idx="19">
                  <c:v>0.70710678118654757</c:v>
                </c:pt>
                <c:pt idx="20">
                  <c:v>1</c:v>
                </c:pt>
              </c:numCache>
            </c:numRef>
          </c:xVal>
          <c:yVal>
            <c:numRef>
              <c:f>'Ctrl with Perfect Info'!$H$2:$H$22</c:f>
              <c:numCache>
                <c:formatCode>General</c:formatCode>
                <c:ptCount val="21"/>
                <c:pt idx="0">
                  <c:v>1</c:v>
                </c:pt>
                <c:pt idx="1">
                  <c:v>0.94670000000000054</c:v>
                </c:pt>
                <c:pt idx="2">
                  <c:v>0.93245</c:v>
                </c:pt>
                <c:pt idx="3">
                  <c:v>0.92605000000000004</c:v>
                </c:pt>
                <c:pt idx="4">
                  <c:v>0.9224</c:v>
                </c:pt>
                <c:pt idx="5">
                  <c:v>0.91800000000000004</c:v>
                </c:pt>
                <c:pt idx="6">
                  <c:v>0.91339999999999999</c:v>
                </c:pt>
                <c:pt idx="7">
                  <c:v>0.90695000000000003</c:v>
                </c:pt>
                <c:pt idx="8">
                  <c:v>0.89949999999999997</c:v>
                </c:pt>
                <c:pt idx="9">
                  <c:v>0.88885000000000003</c:v>
                </c:pt>
                <c:pt idx="10">
                  <c:v>0.87485000000000068</c:v>
                </c:pt>
                <c:pt idx="11">
                  <c:v>0.85385000000000055</c:v>
                </c:pt>
                <c:pt idx="12">
                  <c:v>0.84865000000000068</c:v>
                </c:pt>
                <c:pt idx="13">
                  <c:v>0.84270000000000056</c:v>
                </c:pt>
                <c:pt idx="14">
                  <c:v>0.83614999999999995</c:v>
                </c:pt>
                <c:pt idx="15">
                  <c:v>0.82880000000000054</c:v>
                </c:pt>
                <c:pt idx="16">
                  <c:v>0.81950000000000001</c:v>
                </c:pt>
                <c:pt idx="17">
                  <c:v>0.80910000000000004</c:v>
                </c:pt>
                <c:pt idx="18">
                  <c:v>0.79644999999999999</c:v>
                </c:pt>
                <c:pt idx="19">
                  <c:v>0.78200000000000003</c:v>
                </c:pt>
                <c:pt idx="20">
                  <c:v>0.74990000000000068</c:v>
                </c:pt>
              </c:numCache>
            </c:numRef>
          </c:yVal>
          <c:smooth val="1"/>
          <c:extLst>
            <c:ext xmlns:c16="http://schemas.microsoft.com/office/drawing/2014/chart" uri="{C3380CC4-5D6E-409C-BE32-E72D297353CC}">
              <c16:uniqueId val="{00000003-23EC-4195-9048-A4975E682FD5}"/>
            </c:ext>
          </c:extLst>
        </c:ser>
        <c:dLbls>
          <c:showLegendKey val="0"/>
          <c:showVal val="0"/>
          <c:showCatName val="0"/>
          <c:showSerName val="0"/>
          <c:showPercent val="0"/>
          <c:showBubbleSize val="0"/>
        </c:dLbls>
        <c:axId val="89094016"/>
        <c:axId val="89095552"/>
      </c:scatterChart>
      <c:valAx>
        <c:axId val="89094016"/>
        <c:scaling>
          <c:orientation val="minMax"/>
          <c:max val="1.05"/>
          <c:min val="0"/>
        </c:scaling>
        <c:delete val="0"/>
        <c:axPos val="b"/>
        <c:numFmt formatCode="General" sourceLinked="1"/>
        <c:majorTickMark val="out"/>
        <c:minorTickMark val="none"/>
        <c:tickLblPos val="nextTo"/>
        <c:spPr>
          <a:ln w="22225">
            <a:solidFill>
              <a:sysClr val="windowText" lastClr="000000"/>
            </a:solidFill>
            <a:tailEnd type="arrow" w="sm" len="med"/>
          </a:ln>
        </c:spPr>
        <c:crossAx val="89095552"/>
        <c:crosses val="autoZero"/>
        <c:crossBetween val="midCat"/>
      </c:valAx>
      <c:valAx>
        <c:axId val="89095552"/>
        <c:scaling>
          <c:orientation val="minMax"/>
          <c:max val="1.05"/>
          <c:min val="0.60000000000000009"/>
        </c:scaling>
        <c:delete val="0"/>
        <c:axPos val="l"/>
        <c:majorGridlines>
          <c:spPr>
            <a:ln>
              <a:solidFill>
                <a:srgbClr val="FFFFFF">
                  <a:alpha val="0"/>
                </a:srgbClr>
              </a:solidFill>
            </a:ln>
          </c:spPr>
        </c:majorGridlines>
        <c:numFmt formatCode="General" sourceLinked="1"/>
        <c:majorTickMark val="out"/>
        <c:minorTickMark val="none"/>
        <c:tickLblPos val="nextTo"/>
        <c:spPr>
          <a:ln w="22225">
            <a:solidFill>
              <a:schemeClr val="tx1"/>
            </a:solidFill>
            <a:tailEnd type="arrow" w="sm" len="med"/>
          </a:ln>
        </c:spPr>
        <c:txPr>
          <a:bodyPr/>
          <a:lstStyle/>
          <a:p>
            <a:pPr>
              <a:defRPr>
                <a:latin typeface="Times New Roman" panose="02020603050405020304" pitchFamily="18" charset="0"/>
                <a:cs typeface="Times New Roman" panose="02020603050405020304" pitchFamily="18" charset="0"/>
              </a:defRPr>
            </a:pPr>
            <a:endParaRPr lang="en-US"/>
          </a:p>
        </c:txPr>
        <c:crossAx val="89094016"/>
        <c:crosses val="autoZero"/>
        <c:crossBetween val="midCat"/>
      </c:valAx>
      <c:spPr>
        <a:noFill/>
        <a:ln>
          <a:noFill/>
        </a:ln>
      </c:spPr>
    </c:plotArea>
    <c:plotVisOnly val="1"/>
    <c:dispBlanksAs val="gap"/>
    <c:showDLblsOverMax val="0"/>
  </c:chart>
  <c:spPr>
    <a:noFill/>
    <a:ln>
      <a:noFill/>
    </a:ln>
  </c:spPr>
  <c:txPr>
    <a:bodyPr/>
    <a:lstStyle/>
    <a:p>
      <a:pPr>
        <a:defRPr sz="2000">
          <a:latin typeface="+mn-lt"/>
          <a:cs typeface="Times New Roman" pitchFamily="18"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994685039370081"/>
          <c:y val="5.1400554097404488E-2"/>
          <c:w val="0.83764348206474193"/>
          <c:h val="0.8326195683872849"/>
        </c:manualLayout>
      </c:layout>
      <c:scatterChart>
        <c:scatterStyle val="smoothMarker"/>
        <c:varyColors val="0"/>
        <c:ser>
          <c:idx val="0"/>
          <c:order val="0"/>
          <c:spPr>
            <a:ln>
              <a:noFill/>
            </a:ln>
          </c:spPr>
          <c:marker>
            <c:symbol val="square"/>
            <c:size val="5"/>
          </c:marker>
          <c:xVal>
            <c:numRef>
              <c:f>Sheet1!$A$5:$A$15</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Sheet1!$C$5:$C$15</c:f>
              <c:numCache>
                <c:formatCode>General</c:formatCode>
                <c:ptCount val="11"/>
                <c:pt idx="0">
                  <c:v>1.5406256023711169</c:v>
                </c:pt>
                <c:pt idx="1">
                  <c:v>1.736035762336704</c:v>
                </c:pt>
                <c:pt idx="2">
                  <c:v>1.9233543299514362</c:v>
                </c:pt>
                <c:pt idx="3">
                  <c:v>2.1022757134598189</c:v>
                </c:pt>
                <c:pt idx="4">
                  <c:v>2.1428787217625849</c:v>
                </c:pt>
                <c:pt idx="5">
                  <c:v>2.255299954894002</c:v>
                </c:pt>
                <c:pt idx="6">
                  <c:v>2.3667238624933438</c:v>
                </c:pt>
                <c:pt idx="7">
                  <c:v>2.3647650014779771</c:v>
                </c:pt>
                <c:pt idx="8">
                  <c:v>2.3731830317413229</c:v>
                </c:pt>
                <c:pt idx="9">
                  <c:v>2.3801023444008087</c:v>
                </c:pt>
                <c:pt idx="10">
                  <c:v>2.3793944441139723</c:v>
                </c:pt>
              </c:numCache>
            </c:numRef>
          </c:yVal>
          <c:smooth val="1"/>
          <c:extLst>
            <c:ext xmlns:c16="http://schemas.microsoft.com/office/drawing/2014/chart" uri="{C3380CC4-5D6E-409C-BE32-E72D297353CC}">
              <c16:uniqueId val="{00000000-71DC-4EED-8CA4-636D56E9E45B}"/>
            </c:ext>
          </c:extLst>
        </c:ser>
        <c:dLbls>
          <c:showLegendKey val="0"/>
          <c:showVal val="0"/>
          <c:showCatName val="0"/>
          <c:showSerName val="0"/>
          <c:showPercent val="0"/>
          <c:showBubbleSize val="0"/>
        </c:dLbls>
        <c:axId val="129921024"/>
        <c:axId val="129925120"/>
      </c:scatterChart>
      <c:valAx>
        <c:axId val="129921024"/>
        <c:scaling>
          <c:orientation val="minMax"/>
          <c:max val="10.4"/>
          <c:min val="0"/>
        </c:scaling>
        <c:delete val="0"/>
        <c:axPos val="b"/>
        <c:numFmt formatCode="General" sourceLinked="1"/>
        <c:majorTickMark val="out"/>
        <c:minorTickMark val="none"/>
        <c:tickLblPos val="nextTo"/>
        <c:spPr>
          <a:ln>
            <a:solidFill>
              <a:schemeClr val="tx1"/>
            </a:solidFill>
            <a:tailEnd type="arrow" w="med" len="lg"/>
          </a:ln>
        </c:spPr>
        <c:crossAx val="129925120"/>
        <c:crosses val="autoZero"/>
        <c:crossBetween val="midCat"/>
      </c:valAx>
      <c:valAx>
        <c:axId val="129925120"/>
        <c:scaling>
          <c:orientation val="minMax"/>
          <c:max val="2.5"/>
          <c:min val="1.2"/>
        </c:scaling>
        <c:delete val="0"/>
        <c:axPos val="l"/>
        <c:majorGridlines>
          <c:spPr>
            <a:ln>
              <a:noFill/>
            </a:ln>
          </c:spPr>
        </c:majorGridlines>
        <c:numFmt formatCode="General" sourceLinked="1"/>
        <c:majorTickMark val="out"/>
        <c:minorTickMark val="none"/>
        <c:tickLblPos val="nextTo"/>
        <c:spPr>
          <a:ln>
            <a:solidFill>
              <a:schemeClr val="tx1"/>
            </a:solidFill>
            <a:tailEnd type="arrow" w="med" len="lg"/>
          </a:ln>
        </c:spPr>
        <c:crossAx val="129921024"/>
        <c:crosses val="autoZero"/>
        <c:crossBetween val="midCat"/>
      </c:valAx>
      <c:spPr>
        <a:noFill/>
        <a:ln>
          <a:noFill/>
        </a:ln>
      </c:spPr>
    </c:plotArea>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79210674983963E-2"/>
          <c:y val="4.0941796122750361E-2"/>
          <c:w val="0.87118231203964469"/>
          <c:h val="0.86053735448004942"/>
        </c:manualLayout>
      </c:layout>
      <c:scatterChart>
        <c:scatterStyle val="smoothMarker"/>
        <c:varyColors val="0"/>
        <c:ser>
          <c:idx val="7"/>
          <c:order val="1"/>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0-FADA-45B7-B97C-F56AF457845B}"/>
            </c:ext>
          </c:extLst>
        </c:ser>
        <c:ser>
          <c:idx val="2"/>
          <c:order val="0"/>
          <c:tx>
            <c:v>Q_TDM0</c:v>
          </c:tx>
          <c:spPr>
            <a:ln w="38100">
              <a:solidFill>
                <a:srgbClr val="007E39"/>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1-FADA-45B7-B97C-F56AF457845B}"/>
            </c:ext>
          </c:extLst>
        </c:ser>
        <c:dLbls>
          <c:showLegendKey val="0"/>
          <c:showVal val="0"/>
          <c:showCatName val="0"/>
          <c:showSerName val="0"/>
          <c:showPercent val="0"/>
          <c:showBubbleSize val="0"/>
        </c:dLbls>
        <c:axId val="88124032"/>
        <c:axId val="88125824"/>
      </c:scatterChart>
      <c:valAx>
        <c:axId val="88124032"/>
        <c:scaling>
          <c:orientation val="minMax"/>
          <c:max val="1.05"/>
          <c:min val="0"/>
        </c:scaling>
        <c:delete val="0"/>
        <c:axPos val="b"/>
        <c:numFmt formatCode="General" sourceLinked="1"/>
        <c:majorTickMark val="out"/>
        <c:minorTickMark val="none"/>
        <c:tickLblPos val="nextTo"/>
        <c:spPr>
          <a:ln w="22225">
            <a:solidFill>
              <a:schemeClr val="tx1"/>
            </a:solidFill>
            <a:tailEnd type="arrow" w="sm" len="lg"/>
          </a:ln>
        </c:spPr>
        <c:txPr>
          <a:bodyPr/>
          <a:lstStyle/>
          <a:p>
            <a:pPr>
              <a:defRPr>
                <a:latin typeface="Times New Roman" panose="02020603050405020304" pitchFamily="18" charset="0"/>
                <a:cs typeface="Times New Roman" panose="02020603050405020304" pitchFamily="18" charset="0"/>
              </a:defRPr>
            </a:pPr>
            <a:endParaRPr lang="en-US"/>
          </a:p>
        </c:txPr>
        <c:crossAx val="88125824"/>
        <c:crosses val="autoZero"/>
        <c:crossBetween val="midCat"/>
        <c:majorUnit val="0.2"/>
      </c:valAx>
      <c:valAx>
        <c:axId val="88125824"/>
        <c:scaling>
          <c:orientation val="minMax"/>
          <c:max val="2.0499999999999998"/>
          <c:min val="0.8"/>
        </c:scaling>
        <c:delete val="0"/>
        <c:axPos val="l"/>
        <c:majorGridlines>
          <c:spPr>
            <a:ln>
              <a:solidFill>
                <a:srgbClr val="4F81BD">
                  <a:alpha val="0"/>
                </a:srgbClr>
              </a:solidFill>
            </a:ln>
          </c:spPr>
        </c:majorGridlines>
        <c:numFmt formatCode="General" sourceLinked="1"/>
        <c:majorTickMark val="out"/>
        <c:minorTickMark val="none"/>
        <c:tickLblPos val="none"/>
        <c:spPr>
          <a:ln w="22225">
            <a:solidFill>
              <a:sysClr val="windowText" lastClr="000000"/>
            </a:solidFill>
            <a:tailEnd type="arrow" w="sm" len="lg"/>
          </a:ln>
        </c:spPr>
        <c:crossAx val="88124032"/>
        <c:crosses val="autoZero"/>
        <c:crossBetween val="midCat"/>
        <c:majorUnit val="0.2"/>
      </c:valAx>
    </c:plotArea>
    <c:plotVisOnly val="1"/>
    <c:dispBlanksAs val="gap"/>
    <c:showDLblsOverMax val="0"/>
  </c:chart>
  <c:spPr>
    <a:ln>
      <a:noFill/>
    </a:ln>
  </c:spPr>
  <c:txPr>
    <a:bodyPr/>
    <a:lstStyle/>
    <a:p>
      <a:pPr>
        <a:defRPr sz="2000">
          <a:latin typeface="+mn-lt"/>
          <a:cs typeface="Times New Roman" pitchFamily="18" charset="0"/>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79210674983963E-2"/>
          <c:y val="4.0941796122750361E-2"/>
          <c:w val="0.87118231203964469"/>
          <c:h val="0.86053735448004942"/>
        </c:manualLayout>
      </c:layout>
      <c:scatterChart>
        <c:scatterStyle val="smoothMarker"/>
        <c:varyColors val="0"/>
        <c:ser>
          <c:idx val="7"/>
          <c:order val="2"/>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0-38A9-440B-9A7E-17B4A7DD5E5D}"/>
            </c:ext>
          </c:extLst>
        </c:ser>
        <c:ser>
          <c:idx val="8"/>
          <c:order val="3"/>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1-38A9-440B-9A7E-17B4A7DD5E5D}"/>
            </c:ext>
          </c:extLst>
        </c:ser>
        <c:ser>
          <c:idx val="2"/>
          <c:order val="0"/>
          <c:tx>
            <c:v>Q_TDM0</c:v>
          </c:tx>
          <c:spPr>
            <a:ln w="38100">
              <a:solidFill>
                <a:srgbClr val="007E39"/>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2-38A9-440B-9A7E-17B4A7DD5E5D}"/>
            </c:ext>
          </c:extLst>
        </c:ser>
        <c:ser>
          <c:idx val="3"/>
          <c:order val="1"/>
          <c:tx>
            <c:v>Q_TDM1</c:v>
          </c:tx>
          <c:spPr>
            <a:ln w="38100">
              <a:solidFill>
                <a:srgbClr val="04F666"/>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3-38A9-440B-9A7E-17B4A7DD5E5D}"/>
            </c:ext>
          </c:extLst>
        </c:ser>
        <c:dLbls>
          <c:showLegendKey val="0"/>
          <c:showVal val="0"/>
          <c:showCatName val="0"/>
          <c:showSerName val="0"/>
          <c:showPercent val="0"/>
          <c:showBubbleSize val="0"/>
        </c:dLbls>
        <c:axId val="79822848"/>
        <c:axId val="79824384"/>
      </c:scatterChart>
      <c:valAx>
        <c:axId val="79822848"/>
        <c:scaling>
          <c:orientation val="minMax"/>
          <c:max val="1.05"/>
          <c:min val="0"/>
        </c:scaling>
        <c:delete val="0"/>
        <c:axPos val="b"/>
        <c:numFmt formatCode="General" sourceLinked="1"/>
        <c:majorTickMark val="out"/>
        <c:minorTickMark val="none"/>
        <c:tickLblPos val="nextTo"/>
        <c:spPr>
          <a:ln w="22225">
            <a:solidFill>
              <a:schemeClr val="tx1"/>
            </a:solidFill>
            <a:tailEnd type="arrow" w="sm" len="lg"/>
          </a:ln>
        </c:spPr>
        <c:crossAx val="79824384"/>
        <c:crosses val="autoZero"/>
        <c:crossBetween val="midCat"/>
        <c:majorUnit val="0.2"/>
      </c:valAx>
      <c:valAx>
        <c:axId val="79824384"/>
        <c:scaling>
          <c:orientation val="minMax"/>
          <c:max val="2.0499999999999998"/>
          <c:min val="0.8"/>
        </c:scaling>
        <c:delete val="0"/>
        <c:axPos val="l"/>
        <c:majorGridlines>
          <c:spPr>
            <a:ln>
              <a:solidFill>
                <a:srgbClr val="4F81BD">
                  <a:alpha val="0"/>
                </a:srgbClr>
              </a:solidFill>
            </a:ln>
          </c:spPr>
        </c:majorGridlines>
        <c:numFmt formatCode="General" sourceLinked="1"/>
        <c:majorTickMark val="out"/>
        <c:minorTickMark val="none"/>
        <c:tickLblPos val="none"/>
        <c:spPr>
          <a:ln w="22225">
            <a:solidFill>
              <a:sysClr val="windowText" lastClr="000000"/>
            </a:solidFill>
            <a:tailEnd type="arrow" w="sm" len="lg"/>
          </a:ln>
        </c:spPr>
        <c:crossAx val="79822848"/>
        <c:crosses val="autoZero"/>
        <c:crossBetween val="midCat"/>
        <c:majorUnit val="0.2"/>
      </c:valAx>
    </c:plotArea>
    <c:plotVisOnly val="1"/>
    <c:dispBlanksAs val="gap"/>
    <c:showDLblsOverMax val="0"/>
  </c:chart>
  <c:spPr>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79210674983963E-2"/>
          <c:y val="4.0941796122750361E-2"/>
          <c:w val="0.87118231203964469"/>
          <c:h val="0.86053735448004942"/>
        </c:manualLayout>
      </c:layout>
      <c:scatterChart>
        <c:scatterStyle val="smoothMarker"/>
        <c:varyColors val="0"/>
        <c:ser>
          <c:idx val="7"/>
          <c:order val="3"/>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0-4C16-4CBF-A821-C2830B668671}"/>
            </c:ext>
          </c:extLst>
        </c:ser>
        <c:ser>
          <c:idx val="8"/>
          <c:order val="4"/>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1-4C16-4CBF-A821-C2830B668671}"/>
            </c:ext>
          </c:extLst>
        </c:ser>
        <c:ser>
          <c:idx val="11"/>
          <c:order val="5"/>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2-4C16-4CBF-A821-C2830B668671}"/>
            </c:ext>
          </c:extLst>
        </c:ser>
        <c:ser>
          <c:idx val="2"/>
          <c:order val="0"/>
          <c:tx>
            <c:v>Q_TDM0</c:v>
          </c:tx>
          <c:spPr>
            <a:ln w="38100">
              <a:solidFill>
                <a:srgbClr val="007E39"/>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3-4C16-4CBF-A821-C2830B668671}"/>
            </c:ext>
          </c:extLst>
        </c:ser>
        <c:ser>
          <c:idx val="3"/>
          <c:order val="1"/>
          <c:tx>
            <c:v>Q_TDM1</c:v>
          </c:tx>
          <c:spPr>
            <a:ln w="38100">
              <a:solidFill>
                <a:srgbClr val="04F666"/>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4-4C16-4CBF-A821-C2830B668671}"/>
            </c:ext>
          </c:extLst>
        </c:ser>
        <c:ser>
          <c:idx val="4"/>
          <c:order val="2"/>
          <c:tx>
            <c:v>Q_TDM2</c:v>
          </c:tx>
          <c:spPr>
            <a:ln w="38100">
              <a:solidFill>
                <a:srgbClr val="03ACE1"/>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5-4C16-4CBF-A821-C2830B668671}"/>
            </c:ext>
          </c:extLst>
        </c:ser>
        <c:dLbls>
          <c:showLegendKey val="0"/>
          <c:showVal val="0"/>
          <c:showCatName val="0"/>
          <c:showSerName val="0"/>
          <c:showPercent val="0"/>
          <c:showBubbleSize val="0"/>
        </c:dLbls>
        <c:axId val="41450496"/>
        <c:axId val="41452288"/>
      </c:scatterChart>
      <c:valAx>
        <c:axId val="41450496"/>
        <c:scaling>
          <c:orientation val="minMax"/>
          <c:max val="1.05"/>
          <c:min val="0"/>
        </c:scaling>
        <c:delete val="0"/>
        <c:axPos val="b"/>
        <c:numFmt formatCode="General" sourceLinked="1"/>
        <c:majorTickMark val="out"/>
        <c:minorTickMark val="none"/>
        <c:tickLblPos val="nextTo"/>
        <c:spPr>
          <a:ln w="22225">
            <a:solidFill>
              <a:schemeClr val="tx1"/>
            </a:solidFill>
            <a:tailEnd type="arrow" w="sm" len="lg"/>
          </a:ln>
        </c:spPr>
        <c:crossAx val="41452288"/>
        <c:crosses val="autoZero"/>
        <c:crossBetween val="midCat"/>
        <c:majorUnit val="0.2"/>
      </c:valAx>
      <c:valAx>
        <c:axId val="41452288"/>
        <c:scaling>
          <c:orientation val="minMax"/>
          <c:max val="2.0499999999999998"/>
          <c:min val="0.8"/>
        </c:scaling>
        <c:delete val="0"/>
        <c:axPos val="l"/>
        <c:majorGridlines>
          <c:spPr>
            <a:ln>
              <a:solidFill>
                <a:srgbClr val="4F81BD">
                  <a:alpha val="0"/>
                </a:srgbClr>
              </a:solidFill>
            </a:ln>
          </c:spPr>
        </c:majorGridlines>
        <c:numFmt formatCode="General" sourceLinked="1"/>
        <c:majorTickMark val="out"/>
        <c:minorTickMark val="none"/>
        <c:tickLblPos val="none"/>
        <c:spPr>
          <a:ln w="22225">
            <a:solidFill>
              <a:sysClr val="windowText" lastClr="000000"/>
            </a:solidFill>
            <a:tailEnd type="arrow" w="sm" len="lg"/>
          </a:ln>
        </c:spPr>
        <c:crossAx val="41450496"/>
        <c:crosses val="autoZero"/>
        <c:crossBetween val="midCat"/>
        <c:majorUnit val="0.2"/>
      </c:valAx>
    </c:plotArea>
    <c:plotVisOnly val="1"/>
    <c:dispBlanksAs val="gap"/>
    <c:showDLblsOverMax val="0"/>
  </c:chart>
  <c:spPr>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79210674983963E-2"/>
          <c:y val="4.0941796122750361E-2"/>
          <c:w val="0.87118231203964469"/>
          <c:h val="0.86053735448004942"/>
        </c:manualLayout>
      </c:layout>
      <c:scatterChart>
        <c:scatterStyle val="smoothMarker"/>
        <c:varyColors val="0"/>
        <c:ser>
          <c:idx val="7"/>
          <c:order val="4"/>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0-7FCE-4051-9C4A-CCC1FF4BBE65}"/>
            </c:ext>
          </c:extLst>
        </c:ser>
        <c:ser>
          <c:idx val="8"/>
          <c:order val="5"/>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1-7FCE-4051-9C4A-CCC1FF4BBE65}"/>
            </c:ext>
          </c:extLst>
        </c:ser>
        <c:ser>
          <c:idx val="9"/>
          <c:order val="6"/>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Sheet6!$AO$2:$AO$22</c:f>
              <c:numCache>
                <c:formatCode>General</c:formatCode>
                <c:ptCount val="21"/>
                <c:pt idx="0">
                  <c:v>2</c:v>
                </c:pt>
                <c:pt idx="1">
                  <c:v>1.9922</c:v>
                </c:pt>
                <c:pt idx="2">
                  <c:v>1.9522999999999999</c:v>
                </c:pt>
                <c:pt idx="3">
                  <c:v>1.9141999999999999</c:v>
                </c:pt>
                <c:pt idx="4">
                  <c:v>1.8801000000000001</c:v>
                </c:pt>
                <c:pt idx="5">
                  <c:v>1.8560000000000001</c:v>
                </c:pt>
                <c:pt idx="6">
                  <c:v>1.8524</c:v>
                </c:pt>
                <c:pt idx="7">
                  <c:v>1.8453999999999999</c:v>
                </c:pt>
                <c:pt idx="8">
                  <c:v>1.8342000000000001</c:v>
                </c:pt>
                <c:pt idx="9">
                  <c:v>1.8199000000000001</c:v>
                </c:pt>
                <c:pt idx="10">
                  <c:v>1.8048</c:v>
                </c:pt>
                <c:pt idx="11">
                  <c:v>1.786</c:v>
                </c:pt>
                <c:pt idx="12">
                  <c:v>1.7672000000000001</c:v>
                </c:pt>
                <c:pt idx="13">
                  <c:v>1.7468999999999999</c:v>
                </c:pt>
                <c:pt idx="14">
                  <c:v>1.7272000000000001</c:v>
                </c:pt>
                <c:pt idx="15">
                  <c:v>1.7065999999999999</c:v>
                </c:pt>
                <c:pt idx="16">
                  <c:v>1.6838</c:v>
                </c:pt>
                <c:pt idx="17">
                  <c:v>1.665</c:v>
                </c:pt>
                <c:pt idx="18">
                  <c:v>1.6427</c:v>
                </c:pt>
                <c:pt idx="19">
                  <c:v>1.6240000000000001</c:v>
                </c:pt>
                <c:pt idx="20">
                  <c:v>1.6047</c:v>
                </c:pt>
              </c:numCache>
            </c:numRef>
          </c:yVal>
          <c:smooth val="1"/>
          <c:extLst>
            <c:ext xmlns:c16="http://schemas.microsoft.com/office/drawing/2014/chart" uri="{C3380CC4-5D6E-409C-BE32-E72D297353CC}">
              <c16:uniqueId val="{00000002-7FCE-4051-9C4A-CCC1FF4BBE65}"/>
            </c:ext>
          </c:extLst>
        </c:ser>
        <c:ser>
          <c:idx val="11"/>
          <c:order val="7"/>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3-7FCE-4051-9C4A-CCC1FF4BBE65}"/>
            </c:ext>
          </c:extLst>
        </c:ser>
        <c:ser>
          <c:idx val="2"/>
          <c:order val="0"/>
          <c:tx>
            <c:v>Q_TDM0</c:v>
          </c:tx>
          <c:spPr>
            <a:ln w="38100">
              <a:solidFill>
                <a:srgbClr val="007E39"/>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4-7FCE-4051-9C4A-CCC1FF4BBE65}"/>
            </c:ext>
          </c:extLst>
        </c:ser>
        <c:ser>
          <c:idx val="3"/>
          <c:order val="1"/>
          <c:tx>
            <c:v>Q_TDM1</c:v>
          </c:tx>
          <c:spPr>
            <a:ln w="38100">
              <a:solidFill>
                <a:srgbClr val="04F666"/>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5-7FCE-4051-9C4A-CCC1FF4BBE65}"/>
            </c:ext>
          </c:extLst>
        </c:ser>
        <c:ser>
          <c:idx val="0"/>
          <c:order val="2"/>
          <c:tx>
            <c:v>Q_TDM3</c:v>
          </c:tx>
          <c:spPr>
            <a:ln w="38100">
              <a:solidFill>
                <a:srgbClr val="1E03E7"/>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Sheet6!$AO$2:$AO$22</c:f>
              <c:numCache>
                <c:formatCode>General</c:formatCode>
                <c:ptCount val="21"/>
                <c:pt idx="0">
                  <c:v>2</c:v>
                </c:pt>
                <c:pt idx="1">
                  <c:v>1.9922</c:v>
                </c:pt>
                <c:pt idx="2">
                  <c:v>1.9522999999999999</c:v>
                </c:pt>
                <c:pt idx="3">
                  <c:v>1.9141999999999999</c:v>
                </c:pt>
                <c:pt idx="4">
                  <c:v>1.8801000000000001</c:v>
                </c:pt>
                <c:pt idx="5">
                  <c:v>1.8560000000000001</c:v>
                </c:pt>
                <c:pt idx="6">
                  <c:v>1.8524</c:v>
                </c:pt>
                <c:pt idx="7">
                  <c:v>1.8453999999999999</c:v>
                </c:pt>
                <c:pt idx="8">
                  <c:v>1.8342000000000001</c:v>
                </c:pt>
                <c:pt idx="9">
                  <c:v>1.8199000000000001</c:v>
                </c:pt>
                <c:pt idx="10">
                  <c:v>1.8048</c:v>
                </c:pt>
                <c:pt idx="11">
                  <c:v>1.786</c:v>
                </c:pt>
                <c:pt idx="12">
                  <c:v>1.7672000000000001</c:v>
                </c:pt>
                <c:pt idx="13">
                  <c:v>1.7468999999999999</c:v>
                </c:pt>
                <c:pt idx="14">
                  <c:v>1.7272000000000001</c:v>
                </c:pt>
                <c:pt idx="15">
                  <c:v>1.7065999999999999</c:v>
                </c:pt>
                <c:pt idx="16">
                  <c:v>1.6838</c:v>
                </c:pt>
                <c:pt idx="17">
                  <c:v>1.665</c:v>
                </c:pt>
                <c:pt idx="18">
                  <c:v>1.6427</c:v>
                </c:pt>
                <c:pt idx="19">
                  <c:v>1.6240000000000001</c:v>
                </c:pt>
                <c:pt idx="20">
                  <c:v>1.6047</c:v>
                </c:pt>
              </c:numCache>
            </c:numRef>
          </c:yVal>
          <c:smooth val="1"/>
          <c:extLst>
            <c:ext xmlns:c16="http://schemas.microsoft.com/office/drawing/2014/chart" uri="{C3380CC4-5D6E-409C-BE32-E72D297353CC}">
              <c16:uniqueId val="{00000006-7FCE-4051-9C4A-CCC1FF4BBE65}"/>
            </c:ext>
          </c:extLst>
        </c:ser>
        <c:ser>
          <c:idx val="4"/>
          <c:order val="3"/>
          <c:tx>
            <c:v>Q_TDM2</c:v>
          </c:tx>
          <c:spPr>
            <a:ln w="38100">
              <a:solidFill>
                <a:srgbClr val="03ACE1"/>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7-7FCE-4051-9C4A-CCC1FF4BBE65}"/>
            </c:ext>
          </c:extLst>
        </c:ser>
        <c:dLbls>
          <c:showLegendKey val="0"/>
          <c:showVal val="0"/>
          <c:showCatName val="0"/>
          <c:showSerName val="0"/>
          <c:showPercent val="0"/>
          <c:showBubbleSize val="0"/>
        </c:dLbls>
        <c:axId val="41570688"/>
        <c:axId val="41572224"/>
      </c:scatterChart>
      <c:valAx>
        <c:axId val="41570688"/>
        <c:scaling>
          <c:orientation val="minMax"/>
          <c:max val="1.05"/>
          <c:min val="0"/>
        </c:scaling>
        <c:delete val="0"/>
        <c:axPos val="b"/>
        <c:numFmt formatCode="General" sourceLinked="1"/>
        <c:majorTickMark val="out"/>
        <c:minorTickMark val="none"/>
        <c:tickLblPos val="nextTo"/>
        <c:spPr>
          <a:ln w="22225">
            <a:solidFill>
              <a:schemeClr val="tx1"/>
            </a:solidFill>
            <a:tailEnd type="arrow" w="sm" len="lg"/>
          </a:ln>
        </c:spPr>
        <c:crossAx val="41572224"/>
        <c:crosses val="autoZero"/>
        <c:crossBetween val="midCat"/>
        <c:majorUnit val="0.2"/>
      </c:valAx>
      <c:valAx>
        <c:axId val="41572224"/>
        <c:scaling>
          <c:orientation val="minMax"/>
          <c:max val="2.0499999999999998"/>
          <c:min val="0.8"/>
        </c:scaling>
        <c:delete val="0"/>
        <c:axPos val="l"/>
        <c:majorGridlines>
          <c:spPr>
            <a:ln>
              <a:solidFill>
                <a:srgbClr val="4F81BD">
                  <a:alpha val="0"/>
                </a:srgbClr>
              </a:solidFill>
            </a:ln>
          </c:spPr>
        </c:majorGridlines>
        <c:numFmt formatCode="General" sourceLinked="1"/>
        <c:majorTickMark val="out"/>
        <c:minorTickMark val="none"/>
        <c:tickLblPos val="none"/>
        <c:spPr>
          <a:ln w="22225">
            <a:solidFill>
              <a:sysClr val="windowText" lastClr="000000"/>
            </a:solidFill>
            <a:tailEnd type="arrow" w="sm" len="lg"/>
          </a:ln>
        </c:spPr>
        <c:crossAx val="41570688"/>
        <c:crosses val="autoZero"/>
        <c:crossBetween val="midCat"/>
        <c:majorUnit val="0.2"/>
      </c:valAx>
    </c:plotArea>
    <c:plotVisOnly val="1"/>
    <c:dispBlanksAs val="gap"/>
    <c:showDLblsOverMax val="0"/>
  </c:chart>
  <c:spPr>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9A2A-448D-B92E-45568E9B9325}"/>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9A2A-448D-B92E-45568E9B9325}"/>
            </c:ext>
          </c:extLst>
        </c:ser>
        <c:dLbls>
          <c:showLegendKey val="0"/>
          <c:showVal val="0"/>
          <c:showCatName val="0"/>
          <c:showSerName val="0"/>
          <c:showPercent val="0"/>
          <c:showBubbleSize val="0"/>
        </c:dLbls>
        <c:axId val="180105216"/>
        <c:axId val="180106752"/>
      </c:scatterChart>
      <c:valAx>
        <c:axId val="180105216"/>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0106752"/>
        <c:crosses val="autoZero"/>
        <c:crossBetween val="midCat"/>
      </c:valAx>
      <c:valAx>
        <c:axId val="180106752"/>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0105216"/>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579210674983963E-2"/>
          <c:y val="4.0941796122750361E-2"/>
          <c:w val="0.87118231203964469"/>
          <c:h val="0.86053735448004942"/>
        </c:manualLayout>
      </c:layout>
      <c:scatterChart>
        <c:scatterStyle val="smoothMarker"/>
        <c:varyColors val="0"/>
        <c:ser>
          <c:idx val="7"/>
          <c:order val="5"/>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0-66E8-4678-8B9F-E94EC4643DB0}"/>
            </c:ext>
          </c:extLst>
        </c:ser>
        <c:ser>
          <c:idx val="8"/>
          <c:order val="6"/>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1-66E8-4678-8B9F-E94EC4643DB0}"/>
            </c:ext>
          </c:extLst>
        </c:ser>
        <c:ser>
          <c:idx val="9"/>
          <c:order val="7"/>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Sheet6!$AO$2:$AO$22</c:f>
              <c:numCache>
                <c:formatCode>General</c:formatCode>
                <c:ptCount val="21"/>
                <c:pt idx="0">
                  <c:v>2</c:v>
                </c:pt>
                <c:pt idx="1">
                  <c:v>1.9922</c:v>
                </c:pt>
                <c:pt idx="2">
                  <c:v>1.9522999999999999</c:v>
                </c:pt>
                <c:pt idx="3">
                  <c:v>1.9141999999999999</c:v>
                </c:pt>
                <c:pt idx="4">
                  <c:v>1.8801000000000001</c:v>
                </c:pt>
                <c:pt idx="5">
                  <c:v>1.8560000000000001</c:v>
                </c:pt>
                <c:pt idx="6">
                  <c:v>1.8524</c:v>
                </c:pt>
                <c:pt idx="7">
                  <c:v>1.8453999999999999</c:v>
                </c:pt>
                <c:pt idx="8">
                  <c:v>1.8342000000000001</c:v>
                </c:pt>
                <c:pt idx="9">
                  <c:v>1.8199000000000001</c:v>
                </c:pt>
                <c:pt idx="10">
                  <c:v>1.8048</c:v>
                </c:pt>
                <c:pt idx="11">
                  <c:v>1.786</c:v>
                </c:pt>
                <c:pt idx="12">
                  <c:v>1.7672000000000001</c:v>
                </c:pt>
                <c:pt idx="13">
                  <c:v>1.7468999999999999</c:v>
                </c:pt>
                <c:pt idx="14">
                  <c:v>1.7272000000000001</c:v>
                </c:pt>
                <c:pt idx="15">
                  <c:v>1.7065999999999999</c:v>
                </c:pt>
                <c:pt idx="16">
                  <c:v>1.6838</c:v>
                </c:pt>
                <c:pt idx="17">
                  <c:v>1.665</c:v>
                </c:pt>
                <c:pt idx="18">
                  <c:v>1.6427</c:v>
                </c:pt>
                <c:pt idx="19">
                  <c:v>1.6240000000000001</c:v>
                </c:pt>
                <c:pt idx="20">
                  <c:v>1.6047</c:v>
                </c:pt>
              </c:numCache>
            </c:numRef>
          </c:yVal>
          <c:smooth val="1"/>
          <c:extLst>
            <c:ext xmlns:c16="http://schemas.microsoft.com/office/drawing/2014/chart" uri="{C3380CC4-5D6E-409C-BE32-E72D297353CC}">
              <c16:uniqueId val="{00000002-66E8-4678-8B9F-E94EC4643DB0}"/>
            </c:ext>
          </c:extLst>
        </c:ser>
        <c:ser>
          <c:idx val="10"/>
          <c:order val="8"/>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Sheet6!$AU$2:$AU$22</c:f>
              <c:numCache>
                <c:formatCode>General</c:formatCode>
                <c:ptCount val="21"/>
                <c:pt idx="0">
                  <c:v>2</c:v>
                </c:pt>
                <c:pt idx="1">
                  <c:v>1.9926999999999999</c:v>
                </c:pt>
                <c:pt idx="2">
                  <c:v>1.9557</c:v>
                </c:pt>
                <c:pt idx="3">
                  <c:v>1.9205000000000001</c:v>
                </c:pt>
                <c:pt idx="4">
                  <c:v>1.8902000000000001</c:v>
                </c:pt>
                <c:pt idx="5">
                  <c:v>1.8878999999999999</c:v>
                </c:pt>
                <c:pt idx="6">
                  <c:v>1.8833</c:v>
                </c:pt>
                <c:pt idx="7">
                  <c:v>1.8734</c:v>
                </c:pt>
                <c:pt idx="8">
                  <c:v>1.8615999999999999</c:v>
                </c:pt>
                <c:pt idx="9">
                  <c:v>1.8466</c:v>
                </c:pt>
                <c:pt idx="10">
                  <c:v>1.8305</c:v>
                </c:pt>
                <c:pt idx="11">
                  <c:v>1.8168</c:v>
                </c:pt>
                <c:pt idx="12">
                  <c:v>1.8029999999999999</c:v>
                </c:pt>
                <c:pt idx="13">
                  <c:v>1.7906</c:v>
                </c:pt>
                <c:pt idx="14">
                  <c:v>1.7748999999999999</c:v>
                </c:pt>
                <c:pt idx="15">
                  <c:v>1.7584</c:v>
                </c:pt>
                <c:pt idx="16">
                  <c:v>1.7414000000000001</c:v>
                </c:pt>
                <c:pt idx="17">
                  <c:v>1.7231000000000001</c:v>
                </c:pt>
                <c:pt idx="18">
                  <c:v>1.7043999999999999</c:v>
                </c:pt>
                <c:pt idx="19">
                  <c:v>1.6850000000000001</c:v>
                </c:pt>
                <c:pt idx="20">
                  <c:v>1.6649</c:v>
                </c:pt>
              </c:numCache>
            </c:numRef>
          </c:yVal>
          <c:smooth val="1"/>
          <c:extLst>
            <c:ext xmlns:c16="http://schemas.microsoft.com/office/drawing/2014/chart" uri="{C3380CC4-5D6E-409C-BE32-E72D297353CC}">
              <c16:uniqueId val="{00000003-66E8-4678-8B9F-E94EC4643DB0}"/>
            </c:ext>
          </c:extLst>
        </c:ser>
        <c:ser>
          <c:idx val="11"/>
          <c:order val="9"/>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4-66E8-4678-8B9F-E94EC4643DB0}"/>
            </c:ext>
          </c:extLst>
        </c:ser>
        <c:ser>
          <c:idx val="2"/>
          <c:order val="0"/>
          <c:tx>
            <c:v>Q_TDM0</c:v>
          </c:tx>
          <c:spPr>
            <a:ln w="38100">
              <a:solidFill>
                <a:srgbClr val="007E39"/>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Sheet6!$D$2:$D$22</c:f>
              <c:numCache>
                <c:formatCode>General</c:formatCode>
                <c:ptCount val="21"/>
                <c:pt idx="0">
                  <c:v>2</c:v>
                </c:pt>
                <c:pt idx="1">
                  <c:v>1.98875897952646</c:v>
                </c:pt>
                <c:pt idx="2">
                  <c:v>1.93247205690612</c:v>
                </c:pt>
                <c:pt idx="3">
                  <c:v>1.8795852266455499</c:v>
                </c:pt>
                <c:pt idx="4">
                  <c:v>1.82857303505952</c:v>
                </c:pt>
                <c:pt idx="5">
                  <c:v>1.7824126554186099</c:v>
                </c:pt>
                <c:pt idx="6">
                  <c:v>1.73738962155171</c:v>
                </c:pt>
                <c:pt idx="7">
                  <c:v>1.6947673589352701</c:v>
                </c:pt>
                <c:pt idx="8">
                  <c:v>1.6553016433718899</c:v>
                </c:pt>
                <c:pt idx="9">
                  <c:v>1.6207082665506201</c:v>
                </c:pt>
                <c:pt idx="10">
                  <c:v>1.5836311802815399</c:v>
                </c:pt>
                <c:pt idx="11">
                  <c:v>1.55038129114016</c:v>
                </c:pt>
                <c:pt idx="12">
                  <c:v>1.52038493863678</c:v>
                </c:pt>
                <c:pt idx="13">
                  <c:v>1.49139574285027</c:v>
                </c:pt>
                <c:pt idx="14">
                  <c:v>1.4636028040903299</c:v>
                </c:pt>
                <c:pt idx="15">
                  <c:v>1.43820520103718</c:v>
                </c:pt>
                <c:pt idx="16">
                  <c:v>1.4150096360656399</c:v>
                </c:pt>
                <c:pt idx="17">
                  <c:v>1.3944367763611001</c:v>
                </c:pt>
                <c:pt idx="18">
                  <c:v>1.37229222003122</c:v>
                </c:pt>
                <c:pt idx="19">
                  <c:v>1.3520878285862299</c:v>
                </c:pt>
                <c:pt idx="20">
                  <c:v>1.33451045989932</c:v>
                </c:pt>
              </c:numCache>
            </c:numRef>
          </c:yVal>
          <c:smooth val="1"/>
          <c:extLst>
            <c:ext xmlns:c16="http://schemas.microsoft.com/office/drawing/2014/chart" uri="{C3380CC4-5D6E-409C-BE32-E72D297353CC}">
              <c16:uniqueId val="{00000005-66E8-4678-8B9F-E94EC4643DB0}"/>
            </c:ext>
          </c:extLst>
        </c:ser>
        <c:ser>
          <c:idx val="3"/>
          <c:order val="1"/>
          <c:tx>
            <c:v>Q_TDM1</c:v>
          </c:tx>
          <c:spPr>
            <a:ln w="38100">
              <a:solidFill>
                <a:srgbClr val="04F666"/>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Sheet6!$T$2:$T$22</c:f>
              <c:numCache>
                <c:formatCode>General</c:formatCode>
                <c:ptCount val="21"/>
                <c:pt idx="0">
                  <c:v>2</c:v>
                </c:pt>
                <c:pt idx="1">
                  <c:v>1.9904208764287199</c:v>
                </c:pt>
                <c:pt idx="2">
                  <c:v>1.9417541300588299</c:v>
                </c:pt>
                <c:pt idx="3">
                  <c:v>1.8958495410696301</c:v>
                </c:pt>
                <c:pt idx="4">
                  <c:v>1.85230545733382</c:v>
                </c:pt>
                <c:pt idx="5">
                  <c:v>1.81189220817219</c:v>
                </c:pt>
                <c:pt idx="6">
                  <c:v>1.77614510537986</c:v>
                </c:pt>
                <c:pt idx="7">
                  <c:v>1.7446368946025499</c:v>
                </c:pt>
                <c:pt idx="8">
                  <c:v>1.71439785825068</c:v>
                </c:pt>
                <c:pt idx="9">
                  <c:v>1.68716020930336</c:v>
                </c:pt>
                <c:pt idx="10">
                  <c:v>1.6603985178429099</c:v>
                </c:pt>
                <c:pt idx="11">
                  <c:v>1.6328404060106601</c:v>
                </c:pt>
                <c:pt idx="12">
                  <c:v>1.60817065384447</c:v>
                </c:pt>
                <c:pt idx="13">
                  <c:v>1.58268383054387</c:v>
                </c:pt>
                <c:pt idx="14">
                  <c:v>1.55853070283238</c:v>
                </c:pt>
                <c:pt idx="15">
                  <c:v>1.5358953359475001</c:v>
                </c:pt>
                <c:pt idx="16">
                  <c:v>1.5117165236135699</c:v>
                </c:pt>
                <c:pt idx="17">
                  <c:v>1.48924537005404</c:v>
                </c:pt>
                <c:pt idx="18">
                  <c:v>1.4698467035818601</c:v>
                </c:pt>
                <c:pt idx="19">
                  <c:v>1.4484043008151499</c:v>
                </c:pt>
                <c:pt idx="20">
                  <c:v>1.4276142365450399</c:v>
                </c:pt>
              </c:numCache>
            </c:numRef>
          </c:yVal>
          <c:smooth val="1"/>
          <c:extLst>
            <c:ext xmlns:c16="http://schemas.microsoft.com/office/drawing/2014/chart" uri="{C3380CC4-5D6E-409C-BE32-E72D297353CC}">
              <c16:uniqueId val="{00000006-66E8-4678-8B9F-E94EC4643DB0}"/>
            </c:ext>
          </c:extLst>
        </c:ser>
        <c:ser>
          <c:idx val="0"/>
          <c:order val="2"/>
          <c:tx>
            <c:v>Q_TDM3</c:v>
          </c:tx>
          <c:spPr>
            <a:ln w="38100">
              <a:solidFill>
                <a:srgbClr val="1E03E7"/>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Sheet6!$AO$2:$AO$22</c:f>
              <c:numCache>
                <c:formatCode>General</c:formatCode>
                <c:ptCount val="21"/>
                <c:pt idx="0">
                  <c:v>2</c:v>
                </c:pt>
                <c:pt idx="1">
                  <c:v>1.9922</c:v>
                </c:pt>
                <c:pt idx="2">
                  <c:v>1.9522999999999999</c:v>
                </c:pt>
                <c:pt idx="3">
                  <c:v>1.9141999999999999</c:v>
                </c:pt>
                <c:pt idx="4">
                  <c:v>1.8801000000000001</c:v>
                </c:pt>
                <c:pt idx="5">
                  <c:v>1.8560000000000001</c:v>
                </c:pt>
                <c:pt idx="6">
                  <c:v>1.8524</c:v>
                </c:pt>
                <c:pt idx="7">
                  <c:v>1.8453999999999999</c:v>
                </c:pt>
                <c:pt idx="8">
                  <c:v>1.8342000000000001</c:v>
                </c:pt>
                <c:pt idx="9">
                  <c:v>1.8199000000000001</c:v>
                </c:pt>
                <c:pt idx="10">
                  <c:v>1.8048</c:v>
                </c:pt>
                <c:pt idx="11">
                  <c:v>1.786</c:v>
                </c:pt>
                <c:pt idx="12">
                  <c:v>1.7672000000000001</c:v>
                </c:pt>
                <c:pt idx="13">
                  <c:v>1.7468999999999999</c:v>
                </c:pt>
                <c:pt idx="14">
                  <c:v>1.7272000000000001</c:v>
                </c:pt>
                <c:pt idx="15">
                  <c:v>1.7065999999999999</c:v>
                </c:pt>
                <c:pt idx="16">
                  <c:v>1.6838</c:v>
                </c:pt>
                <c:pt idx="17">
                  <c:v>1.665</c:v>
                </c:pt>
                <c:pt idx="18">
                  <c:v>1.6427</c:v>
                </c:pt>
                <c:pt idx="19">
                  <c:v>1.6240000000000001</c:v>
                </c:pt>
                <c:pt idx="20">
                  <c:v>1.6047</c:v>
                </c:pt>
              </c:numCache>
            </c:numRef>
          </c:yVal>
          <c:smooth val="1"/>
          <c:extLst>
            <c:ext xmlns:c16="http://schemas.microsoft.com/office/drawing/2014/chart" uri="{C3380CC4-5D6E-409C-BE32-E72D297353CC}">
              <c16:uniqueId val="{00000007-66E8-4678-8B9F-E94EC4643DB0}"/>
            </c:ext>
          </c:extLst>
        </c:ser>
        <c:ser>
          <c:idx val="6"/>
          <c:order val="3"/>
          <c:tx>
            <c:v>Q_TDM4</c:v>
          </c:tx>
          <c:spPr>
            <a:ln w="38100">
              <a:solidFill>
                <a:srgbClr val="002060"/>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Sheet6!$AU$2:$AU$22</c:f>
              <c:numCache>
                <c:formatCode>General</c:formatCode>
                <c:ptCount val="21"/>
                <c:pt idx="0">
                  <c:v>2</c:v>
                </c:pt>
                <c:pt idx="1">
                  <c:v>1.9926999999999999</c:v>
                </c:pt>
                <c:pt idx="2">
                  <c:v>1.9557</c:v>
                </c:pt>
                <c:pt idx="3">
                  <c:v>1.9205000000000001</c:v>
                </c:pt>
                <c:pt idx="4">
                  <c:v>1.8902000000000001</c:v>
                </c:pt>
                <c:pt idx="5">
                  <c:v>1.8878999999999999</c:v>
                </c:pt>
                <c:pt idx="6">
                  <c:v>1.8833</c:v>
                </c:pt>
                <c:pt idx="7">
                  <c:v>1.8734</c:v>
                </c:pt>
                <c:pt idx="8">
                  <c:v>1.8615999999999999</c:v>
                </c:pt>
                <c:pt idx="9">
                  <c:v>1.8466</c:v>
                </c:pt>
                <c:pt idx="10">
                  <c:v>1.8305</c:v>
                </c:pt>
                <c:pt idx="11">
                  <c:v>1.8168</c:v>
                </c:pt>
                <c:pt idx="12">
                  <c:v>1.8029999999999999</c:v>
                </c:pt>
                <c:pt idx="13">
                  <c:v>1.7906</c:v>
                </c:pt>
                <c:pt idx="14">
                  <c:v>1.7748999999999999</c:v>
                </c:pt>
                <c:pt idx="15">
                  <c:v>1.7584</c:v>
                </c:pt>
                <c:pt idx="16">
                  <c:v>1.7414000000000001</c:v>
                </c:pt>
                <c:pt idx="17">
                  <c:v>1.7231000000000001</c:v>
                </c:pt>
                <c:pt idx="18">
                  <c:v>1.7043999999999999</c:v>
                </c:pt>
                <c:pt idx="19">
                  <c:v>1.6850000000000001</c:v>
                </c:pt>
                <c:pt idx="20">
                  <c:v>1.6649</c:v>
                </c:pt>
              </c:numCache>
            </c:numRef>
          </c:yVal>
          <c:smooth val="1"/>
          <c:extLst>
            <c:ext xmlns:c16="http://schemas.microsoft.com/office/drawing/2014/chart" uri="{C3380CC4-5D6E-409C-BE32-E72D297353CC}">
              <c16:uniqueId val="{00000008-66E8-4678-8B9F-E94EC4643DB0}"/>
            </c:ext>
          </c:extLst>
        </c:ser>
        <c:ser>
          <c:idx val="4"/>
          <c:order val="4"/>
          <c:tx>
            <c:v>Q_TDM2</c:v>
          </c:tx>
          <c:spPr>
            <a:ln w="38100">
              <a:solidFill>
                <a:srgbClr val="03ACE1"/>
              </a:solidFill>
            </a:ln>
          </c:spPr>
          <c:marker>
            <c:symbol val="none"/>
          </c:marker>
          <c:xVal>
            <c:numRef>
              <c:f>Sheet6!$B$2:$B$22</c:f>
              <c:numCache>
                <c:formatCode>General</c:formatCode>
                <c:ptCount val="21"/>
                <c:pt idx="0">
                  <c:v>0</c:v>
                </c:pt>
                <c:pt idx="1">
                  <c:v>0.01</c:v>
                </c:pt>
                <c:pt idx="2">
                  <c:v>6.210526315789474E-2</c:v>
                </c:pt>
                <c:pt idx="3">
                  <c:v>0.11421052631578947</c:v>
                </c:pt>
                <c:pt idx="4">
                  <c:v>0.16631578947368422</c:v>
                </c:pt>
                <c:pt idx="5">
                  <c:v>0.21842105263157896</c:v>
                </c:pt>
                <c:pt idx="6">
                  <c:v>0.27052631578947373</c:v>
                </c:pt>
                <c:pt idx="7">
                  <c:v>0.32263157894736844</c:v>
                </c:pt>
                <c:pt idx="8">
                  <c:v>0.37473684210526315</c:v>
                </c:pt>
                <c:pt idx="9">
                  <c:v>0.42684210526315791</c:v>
                </c:pt>
                <c:pt idx="10">
                  <c:v>0.47894736842105268</c:v>
                </c:pt>
                <c:pt idx="11">
                  <c:v>0.53105263157894744</c:v>
                </c:pt>
                <c:pt idx="12">
                  <c:v>0.5831578947368421</c:v>
                </c:pt>
                <c:pt idx="13">
                  <c:v>0.63526315789473686</c:v>
                </c:pt>
                <c:pt idx="14">
                  <c:v>0.68736842105263163</c:v>
                </c:pt>
                <c:pt idx="15">
                  <c:v>0.73947368421052628</c:v>
                </c:pt>
                <c:pt idx="16">
                  <c:v>0.79157894736842105</c:v>
                </c:pt>
                <c:pt idx="17">
                  <c:v>0.84368421052631581</c:v>
                </c:pt>
                <c:pt idx="18">
                  <c:v>0.89578947368421058</c:v>
                </c:pt>
                <c:pt idx="19">
                  <c:v>0.94789473684210535</c:v>
                </c:pt>
                <c:pt idx="20">
                  <c:v>1</c:v>
                </c:pt>
              </c:numCache>
            </c:numRef>
          </c:xVal>
          <c:yVal>
            <c:numRef>
              <c:f>Sheet6!$AJ$2:$AJ$22</c:f>
              <c:numCache>
                <c:formatCode>General</c:formatCode>
                <c:ptCount val="21"/>
                <c:pt idx="0">
                  <c:v>2</c:v>
                </c:pt>
                <c:pt idx="1">
                  <c:v>1.9915</c:v>
                </c:pt>
                <c:pt idx="2">
                  <c:v>1.9480999999999999</c:v>
                </c:pt>
                <c:pt idx="3">
                  <c:v>1.9065000000000001</c:v>
                </c:pt>
                <c:pt idx="4">
                  <c:v>1.8681000000000001</c:v>
                </c:pt>
                <c:pt idx="5">
                  <c:v>1.8340000000000001</c:v>
                </c:pt>
                <c:pt idx="6">
                  <c:v>1.8057000000000001</c:v>
                </c:pt>
                <c:pt idx="7">
                  <c:v>1.79</c:v>
                </c:pt>
                <c:pt idx="8">
                  <c:v>1.7805</c:v>
                </c:pt>
                <c:pt idx="9">
                  <c:v>1.7692000000000001</c:v>
                </c:pt>
                <c:pt idx="10">
                  <c:v>1.7548999999999999</c:v>
                </c:pt>
                <c:pt idx="11">
                  <c:v>1.7371000000000001</c:v>
                </c:pt>
                <c:pt idx="12">
                  <c:v>1.7188000000000001</c:v>
                </c:pt>
                <c:pt idx="13">
                  <c:v>1.698</c:v>
                </c:pt>
                <c:pt idx="14">
                  <c:v>1.6752</c:v>
                </c:pt>
                <c:pt idx="15">
                  <c:v>1.6549</c:v>
                </c:pt>
                <c:pt idx="16">
                  <c:v>1.6327</c:v>
                </c:pt>
                <c:pt idx="17">
                  <c:v>1.6084000000000001</c:v>
                </c:pt>
                <c:pt idx="18">
                  <c:v>1.5881000000000001</c:v>
                </c:pt>
                <c:pt idx="19">
                  <c:v>1.5664</c:v>
                </c:pt>
                <c:pt idx="20">
                  <c:v>1.5447</c:v>
                </c:pt>
              </c:numCache>
            </c:numRef>
          </c:yVal>
          <c:smooth val="1"/>
          <c:extLst>
            <c:ext xmlns:c16="http://schemas.microsoft.com/office/drawing/2014/chart" uri="{C3380CC4-5D6E-409C-BE32-E72D297353CC}">
              <c16:uniqueId val="{00000009-66E8-4678-8B9F-E94EC4643DB0}"/>
            </c:ext>
          </c:extLst>
        </c:ser>
        <c:dLbls>
          <c:showLegendKey val="0"/>
          <c:showVal val="0"/>
          <c:showCatName val="0"/>
          <c:showSerName val="0"/>
          <c:showPercent val="0"/>
          <c:showBubbleSize val="0"/>
        </c:dLbls>
        <c:axId val="41627008"/>
        <c:axId val="41641088"/>
      </c:scatterChart>
      <c:valAx>
        <c:axId val="41627008"/>
        <c:scaling>
          <c:orientation val="minMax"/>
          <c:max val="1.05"/>
          <c:min val="0"/>
        </c:scaling>
        <c:delete val="0"/>
        <c:axPos val="b"/>
        <c:numFmt formatCode="General" sourceLinked="1"/>
        <c:majorTickMark val="out"/>
        <c:minorTickMark val="none"/>
        <c:tickLblPos val="nextTo"/>
        <c:spPr>
          <a:ln w="22225">
            <a:solidFill>
              <a:schemeClr val="tx1"/>
            </a:solidFill>
            <a:tailEnd type="arrow" w="sm" len="lg"/>
          </a:ln>
        </c:spPr>
        <c:crossAx val="41641088"/>
        <c:crosses val="autoZero"/>
        <c:crossBetween val="midCat"/>
        <c:majorUnit val="0.2"/>
      </c:valAx>
      <c:valAx>
        <c:axId val="41641088"/>
        <c:scaling>
          <c:orientation val="minMax"/>
          <c:max val="2.0499999999999998"/>
          <c:min val="0.8"/>
        </c:scaling>
        <c:delete val="0"/>
        <c:axPos val="l"/>
        <c:majorGridlines>
          <c:spPr>
            <a:ln>
              <a:solidFill>
                <a:srgbClr val="4F81BD">
                  <a:alpha val="0"/>
                </a:srgbClr>
              </a:solidFill>
            </a:ln>
          </c:spPr>
        </c:majorGridlines>
        <c:numFmt formatCode="General" sourceLinked="1"/>
        <c:majorTickMark val="out"/>
        <c:minorTickMark val="none"/>
        <c:tickLblPos val="none"/>
        <c:spPr>
          <a:ln w="22225">
            <a:solidFill>
              <a:sysClr val="windowText" lastClr="000000"/>
            </a:solidFill>
            <a:tailEnd type="arrow" w="sm" len="lg"/>
          </a:ln>
        </c:spPr>
        <c:crossAx val="41627008"/>
        <c:crosses val="autoZero"/>
        <c:crossBetween val="midCat"/>
        <c:majorUnit val="0.2"/>
      </c:valAx>
    </c:plotArea>
    <c:plotVisOnly val="1"/>
    <c:dispBlanksAs val="gap"/>
    <c:showDLblsOverMax val="0"/>
  </c:chart>
  <c:spPr>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F332-49F3-9033-4D2867784995}"/>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F332-49F3-9033-4D2867784995}"/>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F332-49F3-9033-4D2867784995}"/>
            </c:ext>
          </c:extLst>
        </c:ser>
        <c:dLbls>
          <c:showLegendKey val="0"/>
          <c:showVal val="0"/>
          <c:showCatName val="0"/>
          <c:showSerName val="0"/>
          <c:showPercent val="0"/>
          <c:showBubbleSize val="0"/>
        </c:dLbls>
        <c:axId val="180144384"/>
        <c:axId val="180178944"/>
      </c:scatterChart>
      <c:valAx>
        <c:axId val="180144384"/>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txPr>
          <a:bodyPr/>
          <a:lstStyle/>
          <a:p>
            <a:pPr>
              <a:defRPr sz="2400">
                <a:latin typeface="Times New Roman" panose="02020603050405020304" pitchFamily="18" charset="0"/>
                <a:cs typeface="Times New Roman" panose="02020603050405020304" pitchFamily="18" charset="0"/>
              </a:defRPr>
            </a:pPr>
            <a:endParaRPr lang="en-US"/>
          </a:p>
        </c:txPr>
        <c:crossAx val="180178944"/>
        <c:crosses val="autoZero"/>
        <c:crossBetween val="midCat"/>
      </c:valAx>
      <c:valAx>
        <c:axId val="180178944"/>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txPr>
          <a:bodyPr/>
          <a:lstStyle/>
          <a:p>
            <a:pPr>
              <a:defRPr sz="2400">
                <a:latin typeface="Times New Roman" panose="02020603050405020304" pitchFamily="18" charset="0"/>
                <a:cs typeface="Times New Roman" panose="02020603050405020304" pitchFamily="18" charset="0"/>
              </a:defRPr>
            </a:pPr>
            <a:endParaRPr lang="en-US"/>
          </a:p>
        </c:txPr>
        <c:crossAx val="180144384"/>
        <c:crosses val="autoZero"/>
        <c:crossBetween val="midCat"/>
      </c:valAx>
      <c:spPr>
        <a:noFill/>
      </c:spPr>
    </c:plotArea>
    <c:plotVisOnly val="1"/>
    <c:dispBlanksAs val="gap"/>
    <c:showDLblsOverMax val="0"/>
  </c:chart>
  <c:spPr>
    <a:noFill/>
    <a:ln>
      <a:noFill/>
    </a:ln>
  </c:spPr>
  <c:txPr>
    <a:bodyPr/>
    <a:lstStyle/>
    <a:p>
      <a:pPr>
        <a:defRPr sz="2000">
          <a:latin typeface="+mn-lt"/>
          <a:cs typeface="Times New Roman" pitchFamily="18"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22E3-42C7-96CA-708C7A8BDBBE}"/>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22E3-42C7-96CA-708C7A8BDBBE}"/>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22E3-42C7-96CA-708C7A8BDBBE}"/>
            </c:ext>
          </c:extLst>
        </c:ser>
        <c:ser>
          <c:idx val="3"/>
          <c:order val="3"/>
          <c:tx>
            <c:v>c=4</c:v>
          </c:tx>
          <c:spPr>
            <a:ln w="28575">
              <a:solidFill>
                <a:srgbClr val="7030A0"/>
              </a:solidFill>
            </a:ln>
          </c:spPr>
          <c:marker>
            <c:symbol val="none"/>
          </c:marker>
          <c:xVal>
            <c:numRef>
              <c:f>'avg cap vs W (Cs=0.3)'!$D$3:$D$102</c:f>
              <c:numCache>
                <c:formatCode>General</c:formatCode>
                <c:ptCount val="100"/>
                <c:pt idx="0">
                  <c:v>0</c:v>
                </c:pt>
                <c:pt idx="1">
                  <c:v>4.7448000000000004E-3</c:v>
                </c:pt>
                <c:pt idx="2">
                  <c:v>9.3391000000000047E-3</c:v>
                </c:pt>
                <c:pt idx="3">
                  <c:v>1.3882000000000132E-2</c:v>
                </c:pt>
                <c:pt idx="4">
                  <c:v>1.8395000000000005E-2</c:v>
                </c:pt>
                <c:pt idx="5">
                  <c:v>2.2891000000000317E-2</c:v>
                </c:pt>
                <c:pt idx="6">
                  <c:v>2.7376000000000011E-2</c:v>
                </c:pt>
                <c:pt idx="7">
                  <c:v>3.1857000000000052E-2</c:v>
                </c:pt>
                <c:pt idx="8">
                  <c:v>3.6339000000000052E-2</c:v>
                </c:pt>
                <c:pt idx="9">
                  <c:v>4.0823999999999999E-2</c:v>
                </c:pt>
                <c:pt idx="10">
                  <c:v>4.5318000000000122E-2</c:v>
                </c:pt>
                <c:pt idx="11">
                  <c:v>4.9824000000000014E-2</c:v>
                </c:pt>
                <c:pt idx="12">
                  <c:v>5.4345000000000004E-2</c:v>
                </c:pt>
                <c:pt idx="13">
                  <c:v>5.8884000000000013E-2</c:v>
                </c:pt>
                <c:pt idx="14">
                  <c:v>6.3444E-2</c:v>
                </c:pt>
                <c:pt idx="15">
                  <c:v>6.8028000000000005E-2</c:v>
                </c:pt>
                <c:pt idx="16">
                  <c:v>7.2639000000000009E-2</c:v>
                </c:pt>
                <c:pt idx="17">
                  <c:v>7.7281000000000002E-2</c:v>
                </c:pt>
                <c:pt idx="18">
                  <c:v>8.1956000000000098E-2</c:v>
                </c:pt>
                <c:pt idx="19">
                  <c:v>8.6667000000000063E-2</c:v>
                </c:pt>
                <c:pt idx="20">
                  <c:v>9.1418000000000013E-2</c:v>
                </c:pt>
                <c:pt idx="21">
                  <c:v>9.6211000000000033E-2</c:v>
                </c:pt>
                <c:pt idx="22">
                  <c:v>0.10105</c:v>
                </c:pt>
                <c:pt idx="23">
                  <c:v>0.10594000000000002</c:v>
                </c:pt>
                <c:pt idx="24">
                  <c:v>0.11088000000000001</c:v>
                </c:pt>
                <c:pt idx="25">
                  <c:v>0.11588</c:v>
                </c:pt>
                <c:pt idx="26">
                  <c:v>0.12094000000000002</c:v>
                </c:pt>
                <c:pt idx="27">
                  <c:v>0.12606000000000001</c:v>
                </c:pt>
                <c:pt idx="28">
                  <c:v>0.13125000000000001</c:v>
                </c:pt>
                <c:pt idx="29">
                  <c:v>0.13652</c:v>
                </c:pt>
                <c:pt idx="30">
                  <c:v>0.14185</c:v>
                </c:pt>
                <c:pt idx="31">
                  <c:v>0.14727999999999999</c:v>
                </c:pt>
                <c:pt idx="32">
                  <c:v>0.15278000000000044</c:v>
                </c:pt>
                <c:pt idx="33">
                  <c:v>0.15837999999999999</c:v>
                </c:pt>
                <c:pt idx="34">
                  <c:v>0.16408</c:v>
                </c:pt>
                <c:pt idx="35">
                  <c:v>0.16986999999999999</c:v>
                </c:pt>
                <c:pt idx="36">
                  <c:v>0.17577999999999999</c:v>
                </c:pt>
                <c:pt idx="37">
                  <c:v>0.18179000000000159</c:v>
                </c:pt>
                <c:pt idx="38">
                  <c:v>0.18793000000000187</c:v>
                </c:pt>
                <c:pt idx="39">
                  <c:v>0.19420000000000001</c:v>
                </c:pt>
                <c:pt idx="40">
                  <c:v>0.2006</c:v>
                </c:pt>
                <c:pt idx="41">
                  <c:v>0.20713999999999999</c:v>
                </c:pt>
                <c:pt idx="42">
                  <c:v>0.21384000000000142</c:v>
                </c:pt>
                <c:pt idx="43">
                  <c:v>0.22069</c:v>
                </c:pt>
                <c:pt idx="44">
                  <c:v>0.22772000000000001</c:v>
                </c:pt>
                <c:pt idx="45">
                  <c:v>0.23492000000000021</c:v>
                </c:pt>
                <c:pt idx="46">
                  <c:v>0.24232000000000001</c:v>
                </c:pt>
                <c:pt idx="47">
                  <c:v>0.24991000000000224</c:v>
                </c:pt>
                <c:pt idx="48">
                  <c:v>0.25772</c:v>
                </c:pt>
                <c:pt idx="49">
                  <c:v>0.26576</c:v>
                </c:pt>
                <c:pt idx="50">
                  <c:v>0.27404000000000001</c:v>
                </c:pt>
                <c:pt idx="51">
                  <c:v>0.28258000000000238</c:v>
                </c:pt>
                <c:pt idx="52">
                  <c:v>0.29140000000000038</c:v>
                </c:pt>
                <c:pt idx="53">
                  <c:v>0.30051000000000266</c:v>
                </c:pt>
                <c:pt idx="54">
                  <c:v>0.30993000000000032</c:v>
                </c:pt>
                <c:pt idx="55">
                  <c:v>0.31968000000000346</c:v>
                </c:pt>
                <c:pt idx="56">
                  <c:v>0.32979000000000008</c:v>
                </c:pt>
                <c:pt idx="57">
                  <c:v>0.34029000000000004</c:v>
                </c:pt>
                <c:pt idx="58">
                  <c:v>0.35120000000000001</c:v>
                </c:pt>
                <c:pt idx="59">
                  <c:v>0.36255000000000032</c:v>
                </c:pt>
                <c:pt idx="60">
                  <c:v>0.37438000000000488</c:v>
                </c:pt>
                <c:pt idx="61">
                  <c:v>0.38672000000000301</c:v>
                </c:pt>
                <c:pt idx="62">
                  <c:v>0.39961000000000346</c:v>
                </c:pt>
                <c:pt idx="63">
                  <c:v>0.41311000000000031</c:v>
                </c:pt>
                <c:pt idx="64">
                  <c:v>0.42725000000000002</c:v>
                </c:pt>
                <c:pt idx="65">
                  <c:v>0.44210000000000005</c:v>
                </c:pt>
                <c:pt idx="66">
                  <c:v>0.45772000000000002</c:v>
                </c:pt>
                <c:pt idx="67">
                  <c:v>0.47417000000000031</c:v>
                </c:pt>
                <c:pt idx="68">
                  <c:v>0.49155000000000032</c:v>
                </c:pt>
                <c:pt idx="69">
                  <c:v>0.50992999999999999</c:v>
                </c:pt>
                <c:pt idx="70">
                  <c:v>0.52940999999999949</c:v>
                </c:pt>
                <c:pt idx="71">
                  <c:v>0.55012000000000005</c:v>
                </c:pt>
                <c:pt idx="72">
                  <c:v>0.57218000000000002</c:v>
                </c:pt>
                <c:pt idx="73">
                  <c:v>0.59574000000000005</c:v>
                </c:pt>
                <c:pt idx="74">
                  <c:v>0.62098000000000064</c:v>
                </c:pt>
                <c:pt idx="75">
                  <c:v>0.64808000000000165</c:v>
                </c:pt>
                <c:pt idx="76">
                  <c:v>0.67730000000000601</c:v>
                </c:pt>
                <c:pt idx="77">
                  <c:v>0.70889000000000602</c:v>
                </c:pt>
                <c:pt idx="78">
                  <c:v>0.74319000000000601</c:v>
                </c:pt>
                <c:pt idx="79">
                  <c:v>0.78056999999999432</c:v>
                </c:pt>
                <c:pt idx="80">
                  <c:v>0.82150000000000001</c:v>
                </c:pt>
                <c:pt idx="81">
                  <c:v>0.86653999999999998</c:v>
                </c:pt>
                <c:pt idx="82">
                  <c:v>0.91635</c:v>
                </c:pt>
                <c:pt idx="83">
                  <c:v>0.97178000000000064</c:v>
                </c:pt>
                <c:pt idx="84">
                  <c:v>1.0338999999999845</c:v>
                </c:pt>
                <c:pt idx="85">
                  <c:v>1.1040000000000001</c:v>
                </c:pt>
                <c:pt idx="86">
                  <c:v>1.1837</c:v>
                </c:pt>
                <c:pt idx="87">
                  <c:v>1.2753999999999868</c:v>
                </c:pt>
                <c:pt idx="88">
                  <c:v>1.3818999999999881</c:v>
                </c:pt>
                <c:pt idx="89">
                  <c:v>1.5072999999999868</c:v>
                </c:pt>
                <c:pt idx="90">
                  <c:v>1.6572</c:v>
                </c:pt>
                <c:pt idx="91">
                  <c:v>1.8395999999999881</c:v>
                </c:pt>
                <c:pt idx="92">
                  <c:v>2.0667</c:v>
                </c:pt>
                <c:pt idx="93">
                  <c:v>2.3573999999999997</c:v>
                </c:pt>
                <c:pt idx="94">
                  <c:v>2.7433000000000272</c:v>
                </c:pt>
                <c:pt idx="95">
                  <c:v>3.2808000000000002</c:v>
                </c:pt>
                <c:pt idx="96">
                  <c:v>4.0826000000000002</c:v>
                </c:pt>
                <c:pt idx="97">
                  <c:v>5.4099000000000004</c:v>
                </c:pt>
                <c:pt idx="98">
                  <c:v>8.0413999999999994</c:v>
                </c:pt>
                <c:pt idx="99">
                  <c:v>15.828000000000001</c:v>
                </c:pt>
              </c:numCache>
            </c:numRef>
          </c:xVal>
          <c:yVal>
            <c:numRef>
              <c:f>'avg cap vs W (Cs=0.3)'!$P$3:$P$102</c:f>
              <c:numCache>
                <c:formatCode>General</c:formatCode>
                <c:ptCount val="100"/>
                <c:pt idx="0">
                  <c:v>0</c:v>
                </c:pt>
                <c:pt idx="1">
                  <c:v>8.2792500000000002E-3</c:v>
                </c:pt>
                <c:pt idx="2">
                  <c:v>1.6558500000000007E-2</c:v>
                </c:pt>
                <c:pt idx="3">
                  <c:v>2.4837499999999998E-2</c:v>
                </c:pt>
                <c:pt idx="4">
                  <c:v>3.3117500000000001E-2</c:v>
                </c:pt>
                <c:pt idx="5">
                  <c:v>4.1395000000000001E-2</c:v>
                </c:pt>
                <c:pt idx="6">
                  <c:v>4.9674999999999997E-2</c:v>
                </c:pt>
                <c:pt idx="7">
                  <c:v>5.7955E-2</c:v>
                </c:pt>
                <c:pt idx="8">
                  <c:v>6.62325E-2</c:v>
                </c:pt>
                <c:pt idx="9">
                  <c:v>7.4512500000000134E-2</c:v>
                </c:pt>
                <c:pt idx="10">
                  <c:v>8.2792500000000005E-2</c:v>
                </c:pt>
                <c:pt idx="11">
                  <c:v>9.1070000000000026E-2</c:v>
                </c:pt>
                <c:pt idx="12">
                  <c:v>9.9350000000000063E-2</c:v>
                </c:pt>
                <c:pt idx="13">
                  <c:v>0.10763000000000029</c:v>
                </c:pt>
                <c:pt idx="14">
                  <c:v>0.11591</c:v>
                </c:pt>
                <c:pt idx="15">
                  <c:v>0.12418750000000002</c:v>
                </c:pt>
                <c:pt idx="16">
                  <c:v>0.13246750000000004</c:v>
                </c:pt>
                <c:pt idx="17">
                  <c:v>0.14074750000000041</c:v>
                </c:pt>
                <c:pt idx="18">
                  <c:v>0.14902499999999999</c:v>
                </c:pt>
                <c:pt idx="19">
                  <c:v>0.15730500000000044</c:v>
                </c:pt>
                <c:pt idx="20">
                  <c:v>0.16558500000000001</c:v>
                </c:pt>
                <c:pt idx="21">
                  <c:v>0.1738625</c:v>
                </c:pt>
                <c:pt idx="22">
                  <c:v>0.18214250000000001</c:v>
                </c:pt>
                <c:pt idx="23">
                  <c:v>0.19042249999999999</c:v>
                </c:pt>
                <c:pt idx="24">
                  <c:v>0.19869999999999999</c:v>
                </c:pt>
                <c:pt idx="25">
                  <c:v>0.20698000000000041</c:v>
                </c:pt>
                <c:pt idx="26">
                  <c:v>0.21526000000000159</c:v>
                </c:pt>
                <c:pt idx="27">
                  <c:v>0.2235375</c:v>
                </c:pt>
                <c:pt idx="28">
                  <c:v>0.23181750000000001</c:v>
                </c:pt>
                <c:pt idx="29">
                  <c:v>0.24009750000000021</c:v>
                </c:pt>
                <c:pt idx="30">
                  <c:v>0.24837500000000001</c:v>
                </c:pt>
                <c:pt idx="31">
                  <c:v>0.25665000000000004</c:v>
                </c:pt>
                <c:pt idx="32">
                  <c:v>0.26492500000000002</c:v>
                </c:pt>
                <c:pt idx="33">
                  <c:v>0.273225</c:v>
                </c:pt>
                <c:pt idx="34">
                  <c:v>0.28150000000000008</c:v>
                </c:pt>
                <c:pt idx="35">
                  <c:v>0.289775</c:v>
                </c:pt>
                <c:pt idx="36">
                  <c:v>0.29805000000000031</c:v>
                </c:pt>
                <c:pt idx="37">
                  <c:v>0.30632500000000301</c:v>
                </c:pt>
                <c:pt idx="38">
                  <c:v>0.31460000000000032</c:v>
                </c:pt>
                <c:pt idx="39">
                  <c:v>0.32290000000000346</c:v>
                </c:pt>
                <c:pt idx="40">
                  <c:v>0.33117500000000138</c:v>
                </c:pt>
                <c:pt idx="41">
                  <c:v>0.33945000000000397</c:v>
                </c:pt>
                <c:pt idx="42">
                  <c:v>0.34772500000000001</c:v>
                </c:pt>
                <c:pt idx="43">
                  <c:v>0.35600000000000032</c:v>
                </c:pt>
                <c:pt idx="44">
                  <c:v>0.36427500000000002</c:v>
                </c:pt>
                <c:pt idx="45">
                  <c:v>0.37257500000000032</c:v>
                </c:pt>
                <c:pt idx="46">
                  <c:v>0.38085000000000346</c:v>
                </c:pt>
                <c:pt idx="47">
                  <c:v>0.38912500000000266</c:v>
                </c:pt>
                <c:pt idx="48">
                  <c:v>0.39740000000000397</c:v>
                </c:pt>
                <c:pt idx="49">
                  <c:v>0.40567500000000001</c:v>
                </c:pt>
                <c:pt idx="50">
                  <c:v>0.41395000000000032</c:v>
                </c:pt>
                <c:pt idx="51">
                  <c:v>0.42225000000000001</c:v>
                </c:pt>
                <c:pt idx="52">
                  <c:v>0.43052500000000032</c:v>
                </c:pt>
                <c:pt idx="53">
                  <c:v>0.43880000000000347</c:v>
                </c:pt>
                <c:pt idx="54">
                  <c:v>0.447075</c:v>
                </c:pt>
                <c:pt idx="55">
                  <c:v>0.45535000000000031</c:v>
                </c:pt>
                <c:pt idx="56">
                  <c:v>0.46362500000000001</c:v>
                </c:pt>
                <c:pt idx="57">
                  <c:v>0.47192500000000032</c:v>
                </c:pt>
                <c:pt idx="58">
                  <c:v>0.48020000000000002</c:v>
                </c:pt>
                <c:pt idx="59">
                  <c:v>0.48847500000000038</c:v>
                </c:pt>
                <c:pt idx="60">
                  <c:v>0.49675000000000002</c:v>
                </c:pt>
                <c:pt idx="61">
                  <c:v>0.5050249999999995</c:v>
                </c:pt>
                <c:pt idx="62">
                  <c:v>0.51329999999999998</c:v>
                </c:pt>
                <c:pt idx="63">
                  <c:v>0.52159999999999951</c:v>
                </c:pt>
                <c:pt idx="64">
                  <c:v>0.52987499999999998</c:v>
                </c:pt>
                <c:pt idx="65">
                  <c:v>0.53815000000000002</c:v>
                </c:pt>
                <c:pt idx="66">
                  <c:v>0.54642500000000005</c:v>
                </c:pt>
                <c:pt idx="67">
                  <c:v>0.55470000000000064</c:v>
                </c:pt>
                <c:pt idx="68">
                  <c:v>0.56297500000000589</c:v>
                </c:pt>
                <c:pt idx="69">
                  <c:v>0.57127499999999998</c:v>
                </c:pt>
                <c:pt idx="70">
                  <c:v>0.57955000000000001</c:v>
                </c:pt>
                <c:pt idx="71">
                  <c:v>0.58782500000000004</c:v>
                </c:pt>
                <c:pt idx="72">
                  <c:v>0.59609999999999996</c:v>
                </c:pt>
                <c:pt idx="73">
                  <c:v>0.60437500000000532</c:v>
                </c:pt>
                <c:pt idx="74">
                  <c:v>0.61265000000000691</c:v>
                </c:pt>
                <c:pt idx="75">
                  <c:v>0.62095000000000566</c:v>
                </c:pt>
                <c:pt idx="76">
                  <c:v>0.62922500000000692</c:v>
                </c:pt>
                <c:pt idx="77">
                  <c:v>0.63750000000000062</c:v>
                </c:pt>
                <c:pt idx="78">
                  <c:v>0.64577500000000965</c:v>
                </c:pt>
                <c:pt idx="79">
                  <c:v>0.65405000000000602</c:v>
                </c:pt>
                <c:pt idx="80">
                  <c:v>0.66232500000000694</c:v>
                </c:pt>
                <c:pt idx="81">
                  <c:v>0.67062500000001202</c:v>
                </c:pt>
                <c:pt idx="82">
                  <c:v>0.67890000000000761</c:v>
                </c:pt>
                <c:pt idx="83">
                  <c:v>0.68717499999999998</c:v>
                </c:pt>
                <c:pt idx="84">
                  <c:v>0.69545000000000001</c:v>
                </c:pt>
                <c:pt idx="85">
                  <c:v>0.70372500000000693</c:v>
                </c:pt>
                <c:pt idx="86">
                  <c:v>0.71200000000000063</c:v>
                </c:pt>
                <c:pt idx="87">
                  <c:v>0.72030000000000005</c:v>
                </c:pt>
                <c:pt idx="88">
                  <c:v>0.72857499999999997</c:v>
                </c:pt>
                <c:pt idx="89">
                  <c:v>0.736850000000006</c:v>
                </c:pt>
                <c:pt idx="90">
                  <c:v>0.74512500000000692</c:v>
                </c:pt>
                <c:pt idx="91">
                  <c:v>0.75340000000000062</c:v>
                </c:pt>
                <c:pt idx="92">
                  <c:v>0.76167500000000976</c:v>
                </c:pt>
                <c:pt idx="93">
                  <c:v>0.76997500000000796</c:v>
                </c:pt>
                <c:pt idx="94">
                  <c:v>0.77825000000000533</c:v>
                </c:pt>
                <c:pt idx="95">
                  <c:v>0.78652500000000003</c:v>
                </c:pt>
                <c:pt idx="96">
                  <c:v>0.79479999999999995</c:v>
                </c:pt>
                <c:pt idx="97">
                  <c:v>0.80307499999999998</c:v>
                </c:pt>
                <c:pt idx="98">
                  <c:v>0.81135000000000002</c:v>
                </c:pt>
                <c:pt idx="99">
                  <c:v>0.81965000000000265</c:v>
                </c:pt>
              </c:numCache>
            </c:numRef>
          </c:yVal>
          <c:smooth val="1"/>
          <c:extLst>
            <c:ext xmlns:c16="http://schemas.microsoft.com/office/drawing/2014/chart" uri="{C3380CC4-5D6E-409C-BE32-E72D297353CC}">
              <c16:uniqueId val="{00000003-22E3-42C7-96CA-708C7A8BDBBE}"/>
            </c:ext>
          </c:extLst>
        </c:ser>
        <c:dLbls>
          <c:showLegendKey val="0"/>
          <c:showVal val="0"/>
          <c:showCatName val="0"/>
          <c:showSerName val="0"/>
          <c:showPercent val="0"/>
          <c:showBubbleSize val="0"/>
        </c:dLbls>
        <c:axId val="180321280"/>
        <c:axId val="180339456"/>
      </c:scatterChart>
      <c:valAx>
        <c:axId val="180321280"/>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0339456"/>
        <c:crosses val="autoZero"/>
        <c:crossBetween val="midCat"/>
      </c:valAx>
      <c:valAx>
        <c:axId val="180339456"/>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0321280"/>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23CD-4EC2-80C8-34F460D22DB9}"/>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23CD-4EC2-80C8-34F460D22DB9}"/>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23CD-4EC2-80C8-34F460D22DB9}"/>
            </c:ext>
          </c:extLst>
        </c:ser>
        <c:ser>
          <c:idx val="3"/>
          <c:order val="3"/>
          <c:tx>
            <c:v>c=4</c:v>
          </c:tx>
          <c:spPr>
            <a:ln w="28575">
              <a:solidFill>
                <a:srgbClr val="7030A0"/>
              </a:solidFill>
            </a:ln>
          </c:spPr>
          <c:marker>
            <c:symbol val="none"/>
          </c:marker>
          <c:xVal>
            <c:numRef>
              <c:f>'avg cap vs W (Cs=0.3)'!$D$3:$D$102</c:f>
              <c:numCache>
                <c:formatCode>General</c:formatCode>
                <c:ptCount val="100"/>
                <c:pt idx="0">
                  <c:v>0</c:v>
                </c:pt>
                <c:pt idx="1">
                  <c:v>4.7448000000000004E-3</c:v>
                </c:pt>
                <c:pt idx="2">
                  <c:v>9.3391000000000047E-3</c:v>
                </c:pt>
                <c:pt idx="3">
                  <c:v>1.3882000000000132E-2</c:v>
                </c:pt>
                <c:pt idx="4">
                  <c:v>1.8395000000000005E-2</c:v>
                </c:pt>
                <c:pt idx="5">
                  <c:v>2.2891000000000317E-2</c:v>
                </c:pt>
                <c:pt idx="6">
                  <c:v>2.7376000000000011E-2</c:v>
                </c:pt>
                <c:pt idx="7">
                  <c:v>3.1857000000000052E-2</c:v>
                </c:pt>
                <c:pt idx="8">
                  <c:v>3.6339000000000052E-2</c:v>
                </c:pt>
                <c:pt idx="9">
                  <c:v>4.0823999999999999E-2</c:v>
                </c:pt>
                <c:pt idx="10">
                  <c:v>4.5318000000000122E-2</c:v>
                </c:pt>
                <c:pt idx="11">
                  <c:v>4.9824000000000014E-2</c:v>
                </c:pt>
                <c:pt idx="12">
                  <c:v>5.4345000000000004E-2</c:v>
                </c:pt>
                <c:pt idx="13">
                  <c:v>5.8884000000000013E-2</c:v>
                </c:pt>
                <c:pt idx="14">
                  <c:v>6.3444E-2</c:v>
                </c:pt>
                <c:pt idx="15">
                  <c:v>6.8028000000000005E-2</c:v>
                </c:pt>
                <c:pt idx="16">
                  <c:v>7.2639000000000009E-2</c:v>
                </c:pt>
                <c:pt idx="17">
                  <c:v>7.7281000000000002E-2</c:v>
                </c:pt>
                <c:pt idx="18">
                  <c:v>8.1956000000000098E-2</c:v>
                </c:pt>
                <c:pt idx="19">
                  <c:v>8.6667000000000063E-2</c:v>
                </c:pt>
                <c:pt idx="20">
                  <c:v>9.1418000000000013E-2</c:v>
                </c:pt>
                <c:pt idx="21">
                  <c:v>9.6211000000000033E-2</c:v>
                </c:pt>
                <c:pt idx="22">
                  <c:v>0.10105</c:v>
                </c:pt>
                <c:pt idx="23">
                  <c:v>0.10594000000000002</c:v>
                </c:pt>
                <c:pt idx="24">
                  <c:v>0.11088000000000001</c:v>
                </c:pt>
                <c:pt idx="25">
                  <c:v>0.11588</c:v>
                </c:pt>
                <c:pt idx="26">
                  <c:v>0.12094000000000002</c:v>
                </c:pt>
                <c:pt idx="27">
                  <c:v>0.12606000000000001</c:v>
                </c:pt>
                <c:pt idx="28">
                  <c:v>0.13125000000000001</c:v>
                </c:pt>
                <c:pt idx="29">
                  <c:v>0.13652</c:v>
                </c:pt>
                <c:pt idx="30">
                  <c:v>0.14185</c:v>
                </c:pt>
                <c:pt idx="31">
                  <c:v>0.14727999999999999</c:v>
                </c:pt>
                <c:pt idx="32">
                  <c:v>0.15278000000000044</c:v>
                </c:pt>
                <c:pt idx="33">
                  <c:v>0.15837999999999999</c:v>
                </c:pt>
                <c:pt idx="34">
                  <c:v>0.16408</c:v>
                </c:pt>
                <c:pt idx="35">
                  <c:v>0.16986999999999999</c:v>
                </c:pt>
                <c:pt idx="36">
                  <c:v>0.17577999999999999</c:v>
                </c:pt>
                <c:pt idx="37">
                  <c:v>0.18179000000000159</c:v>
                </c:pt>
                <c:pt idx="38">
                  <c:v>0.18793000000000187</c:v>
                </c:pt>
                <c:pt idx="39">
                  <c:v>0.19420000000000001</c:v>
                </c:pt>
                <c:pt idx="40">
                  <c:v>0.2006</c:v>
                </c:pt>
                <c:pt idx="41">
                  <c:v>0.20713999999999999</c:v>
                </c:pt>
                <c:pt idx="42">
                  <c:v>0.21384000000000142</c:v>
                </c:pt>
                <c:pt idx="43">
                  <c:v>0.22069</c:v>
                </c:pt>
                <c:pt idx="44">
                  <c:v>0.22772000000000001</c:v>
                </c:pt>
                <c:pt idx="45">
                  <c:v>0.23492000000000021</c:v>
                </c:pt>
                <c:pt idx="46">
                  <c:v>0.24232000000000001</c:v>
                </c:pt>
                <c:pt idx="47">
                  <c:v>0.24991000000000224</c:v>
                </c:pt>
                <c:pt idx="48">
                  <c:v>0.25772</c:v>
                </c:pt>
                <c:pt idx="49">
                  <c:v>0.26576</c:v>
                </c:pt>
                <c:pt idx="50">
                  <c:v>0.27404000000000001</c:v>
                </c:pt>
                <c:pt idx="51">
                  <c:v>0.28258000000000238</c:v>
                </c:pt>
                <c:pt idx="52">
                  <c:v>0.29140000000000038</c:v>
                </c:pt>
                <c:pt idx="53">
                  <c:v>0.30051000000000266</c:v>
                </c:pt>
                <c:pt idx="54">
                  <c:v>0.30993000000000032</c:v>
                </c:pt>
                <c:pt idx="55">
                  <c:v>0.31968000000000346</c:v>
                </c:pt>
                <c:pt idx="56">
                  <c:v>0.32979000000000008</c:v>
                </c:pt>
                <c:pt idx="57">
                  <c:v>0.34029000000000004</c:v>
                </c:pt>
                <c:pt idx="58">
                  <c:v>0.35120000000000001</c:v>
                </c:pt>
                <c:pt idx="59">
                  <c:v>0.36255000000000032</c:v>
                </c:pt>
                <c:pt idx="60">
                  <c:v>0.37438000000000488</c:v>
                </c:pt>
                <c:pt idx="61">
                  <c:v>0.38672000000000301</c:v>
                </c:pt>
                <c:pt idx="62">
                  <c:v>0.39961000000000346</c:v>
                </c:pt>
                <c:pt idx="63">
                  <c:v>0.41311000000000031</c:v>
                </c:pt>
                <c:pt idx="64">
                  <c:v>0.42725000000000002</c:v>
                </c:pt>
                <c:pt idx="65">
                  <c:v>0.44210000000000005</c:v>
                </c:pt>
                <c:pt idx="66">
                  <c:v>0.45772000000000002</c:v>
                </c:pt>
                <c:pt idx="67">
                  <c:v>0.47417000000000031</c:v>
                </c:pt>
                <c:pt idx="68">
                  <c:v>0.49155000000000032</c:v>
                </c:pt>
                <c:pt idx="69">
                  <c:v>0.50992999999999999</c:v>
                </c:pt>
                <c:pt idx="70">
                  <c:v>0.52940999999999949</c:v>
                </c:pt>
                <c:pt idx="71">
                  <c:v>0.55012000000000005</c:v>
                </c:pt>
                <c:pt idx="72">
                  <c:v>0.57218000000000002</c:v>
                </c:pt>
                <c:pt idx="73">
                  <c:v>0.59574000000000005</c:v>
                </c:pt>
                <c:pt idx="74">
                  <c:v>0.62098000000000064</c:v>
                </c:pt>
                <c:pt idx="75">
                  <c:v>0.64808000000000165</c:v>
                </c:pt>
                <c:pt idx="76">
                  <c:v>0.67730000000000601</c:v>
                </c:pt>
                <c:pt idx="77">
                  <c:v>0.70889000000000602</c:v>
                </c:pt>
                <c:pt idx="78">
                  <c:v>0.74319000000000601</c:v>
                </c:pt>
                <c:pt idx="79">
                  <c:v>0.78056999999999432</c:v>
                </c:pt>
                <c:pt idx="80">
                  <c:v>0.82150000000000001</c:v>
                </c:pt>
                <c:pt idx="81">
                  <c:v>0.86653999999999998</c:v>
                </c:pt>
                <c:pt idx="82">
                  <c:v>0.91635</c:v>
                </c:pt>
                <c:pt idx="83">
                  <c:v>0.97178000000000064</c:v>
                </c:pt>
                <c:pt idx="84">
                  <c:v>1.0338999999999845</c:v>
                </c:pt>
                <c:pt idx="85">
                  <c:v>1.1040000000000001</c:v>
                </c:pt>
                <c:pt idx="86">
                  <c:v>1.1837</c:v>
                </c:pt>
                <c:pt idx="87">
                  <c:v>1.2753999999999868</c:v>
                </c:pt>
                <c:pt idx="88">
                  <c:v>1.3818999999999881</c:v>
                </c:pt>
                <c:pt idx="89">
                  <c:v>1.5072999999999868</c:v>
                </c:pt>
                <c:pt idx="90">
                  <c:v>1.6572</c:v>
                </c:pt>
                <c:pt idx="91">
                  <c:v>1.8395999999999881</c:v>
                </c:pt>
                <c:pt idx="92">
                  <c:v>2.0667</c:v>
                </c:pt>
                <c:pt idx="93">
                  <c:v>2.3573999999999997</c:v>
                </c:pt>
                <c:pt idx="94">
                  <c:v>2.7433000000000272</c:v>
                </c:pt>
                <c:pt idx="95">
                  <c:v>3.2808000000000002</c:v>
                </c:pt>
                <c:pt idx="96">
                  <c:v>4.0826000000000002</c:v>
                </c:pt>
                <c:pt idx="97">
                  <c:v>5.4099000000000004</c:v>
                </c:pt>
                <c:pt idx="98">
                  <c:v>8.0413999999999994</c:v>
                </c:pt>
                <c:pt idx="99">
                  <c:v>15.828000000000001</c:v>
                </c:pt>
              </c:numCache>
            </c:numRef>
          </c:xVal>
          <c:yVal>
            <c:numRef>
              <c:f>'avg cap vs W (Cs=0.3)'!$P$3:$P$102</c:f>
              <c:numCache>
                <c:formatCode>General</c:formatCode>
                <c:ptCount val="100"/>
                <c:pt idx="0">
                  <c:v>0</c:v>
                </c:pt>
                <c:pt idx="1">
                  <c:v>8.2792500000000002E-3</c:v>
                </c:pt>
                <c:pt idx="2">
                  <c:v>1.6558500000000007E-2</c:v>
                </c:pt>
                <c:pt idx="3">
                  <c:v>2.4837499999999998E-2</c:v>
                </c:pt>
                <c:pt idx="4">
                  <c:v>3.3117500000000001E-2</c:v>
                </c:pt>
                <c:pt idx="5">
                  <c:v>4.1395000000000001E-2</c:v>
                </c:pt>
                <c:pt idx="6">
                  <c:v>4.9674999999999997E-2</c:v>
                </c:pt>
                <c:pt idx="7">
                  <c:v>5.7955E-2</c:v>
                </c:pt>
                <c:pt idx="8">
                  <c:v>6.62325E-2</c:v>
                </c:pt>
                <c:pt idx="9">
                  <c:v>7.4512500000000134E-2</c:v>
                </c:pt>
                <c:pt idx="10">
                  <c:v>8.2792500000000005E-2</c:v>
                </c:pt>
                <c:pt idx="11">
                  <c:v>9.1070000000000026E-2</c:v>
                </c:pt>
                <c:pt idx="12">
                  <c:v>9.9350000000000063E-2</c:v>
                </c:pt>
                <c:pt idx="13">
                  <c:v>0.10763000000000029</c:v>
                </c:pt>
                <c:pt idx="14">
                  <c:v>0.11591</c:v>
                </c:pt>
                <c:pt idx="15">
                  <c:v>0.12418750000000002</c:v>
                </c:pt>
                <c:pt idx="16">
                  <c:v>0.13246750000000004</c:v>
                </c:pt>
                <c:pt idx="17">
                  <c:v>0.14074750000000041</c:v>
                </c:pt>
                <c:pt idx="18">
                  <c:v>0.14902499999999999</c:v>
                </c:pt>
                <c:pt idx="19">
                  <c:v>0.15730500000000044</c:v>
                </c:pt>
                <c:pt idx="20">
                  <c:v>0.16558500000000001</c:v>
                </c:pt>
                <c:pt idx="21">
                  <c:v>0.1738625</c:v>
                </c:pt>
                <c:pt idx="22">
                  <c:v>0.18214250000000001</c:v>
                </c:pt>
                <c:pt idx="23">
                  <c:v>0.19042249999999999</c:v>
                </c:pt>
                <c:pt idx="24">
                  <c:v>0.19869999999999999</c:v>
                </c:pt>
                <c:pt idx="25">
                  <c:v>0.20698000000000041</c:v>
                </c:pt>
                <c:pt idx="26">
                  <c:v>0.21526000000000159</c:v>
                </c:pt>
                <c:pt idx="27">
                  <c:v>0.2235375</c:v>
                </c:pt>
                <c:pt idx="28">
                  <c:v>0.23181750000000001</c:v>
                </c:pt>
                <c:pt idx="29">
                  <c:v>0.24009750000000021</c:v>
                </c:pt>
                <c:pt idx="30">
                  <c:v>0.24837500000000001</c:v>
                </c:pt>
                <c:pt idx="31">
                  <c:v>0.25665000000000004</c:v>
                </c:pt>
                <c:pt idx="32">
                  <c:v>0.26492500000000002</c:v>
                </c:pt>
                <c:pt idx="33">
                  <c:v>0.273225</c:v>
                </c:pt>
                <c:pt idx="34">
                  <c:v>0.28150000000000008</c:v>
                </c:pt>
                <c:pt idx="35">
                  <c:v>0.289775</c:v>
                </c:pt>
                <c:pt idx="36">
                  <c:v>0.29805000000000031</c:v>
                </c:pt>
                <c:pt idx="37">
                  <c:v>0.30632500000000301</c:v>
                </c:pt>
                <c:pt idx="38">
                  <c:v>0.31460000000000032</c:v>
                </c:pt>
                <c:pt idx="39">
                  <c:v>0.32290000000000346</c:v>
                </c:pt>
                <c:pt idx="40">
                  <c:v>0.33117500000000138</c:v>
                </c:pt>
                <c:pt idx="41">
                  <c:v>0.33945000000000397</c:v>
                </c:pt>
                <c:pt idx="42">
                  <c:v>0.34772500000000001</c:v>
                </c:pt>
                <c:pt idx="43">
                  <c:v>0.35600000000000032</c:v>
                </c:pt>
                <c:pt idx="44">
                  <c:v>0.36427500000000002</c:v>
                </c:pt>
                <c:pt idx="45">
                  <c:v>0.37257500000000032</c:v>
                </c:pt>
                <c:pt idx="46">
                  <c:v>0.38085000000000346</c:v>
                </c:pt>
                <c:pt idx="47">
                  <c:v>0.38912500000000266</c:v>
                </c:pt>
                <c:pt idx="48">
                  <c:v>0.39740000000000397</c:v>
                </c:pt>
                <c:pt idx="49">
                  <c:v>0.40567500000000001</c:v>
                </c:pt>
                <c:pt idx="50">
                  <c:v>0.41395000000000032</c:v>
                </c:pt>
                <c:pt idx="51">
                  <c:v>0.42225000000000001</c:v>
                </c:pt>
                <c:pt idx="52">
                  <c:v>0.43052500000000032</c:v>
                </c:pt>
                <c:pt idx="53">
                  <c:v>0.43880000000000347</c:v>
                </c:pt>
                <c:pt idx="54">
                  <c:v>0.447075</c:v>
                </c:pt>
                <c:pt idx="55">
                  <c:v>0.45535000000000031</c:v>
                </c:pt>
                <c:pt idx="56">
                  <c:v>0.46362500000000001</c:v>
                </c:pt>
                <c:pt idx="57">
                  <c:v>0.47192500000000032</c:v>
                </c:pt>
                <c:pt idx="58">
                  <c:v>0.48020000000000002</c:v>
                </c:pt>
                <c:pt idx="59">
                  <c:v>0.48847500000000038</c:v>
                </c:pt>
                <c:pt idx="60">
                  <c:v>0.49675000000000002</c:v>
                </c:pt>
                <c:pt idx="61">
                  <c:v>0.5050249999999995</c:v>
                </c:pt>
                <c:pt idx="62">
                  <c:v>0.51329999999999998</c:v>
                </c:pt>
                <c:pt idx="63">
                  <c:v>0.52159999999999951</c:v>
                </c:pt>
                <c:pt idx="64">
                  <c:v>0.52987499999999998</c:v>
                </c:pt>
                <c:pt idx="65">
                  <c:v>0.53815000000000002</c:v>
                </c:pt>
                <c:pt idx="66">
                  <c:v>0.54642500000000005</c:v>
                </c:pt>
                <c:pt idx="67">
                  <c:v>0.55470000000000064</c:v>
                </c:pt>
                <c:pt idx="68">
                  <c:v>0.56297500000000589</c:v>
                </c:pt>
                <c:pt idx="69">
                  <c:v>0.57127499999999998</c:v>
                </c:pt>
                <c:pt idx="70">
                  <c:v>0.57955000000000001</c:v>
                </c:pt>
                <c:pt idx="71">
                  <c:v>0.58782500000000004</c:v>
                </c:pt>
                <c:pt idx="72">
                  <c:v>0.59609999999999996</c:v>
                </c:pt>
                <c:pt idx="73">
                  <c:v>0.60437500000000532</c:v>
                </c:pt>
                <c:pt idx="74">
                  <c:v>0.61265000000000691</c:v>
                </c:pt>
                <c:pt idx="75">
                  <c:v>0.62095000000000566</c:v>
                </c:pt>
                <c:pt idx="76">
                  <c:v>0.62922500000000692</c:v>
                </c:pt>
                <c:pt idx="77">
                  <c:v>0.63750000000000062</c:v>
                </c:pt>
                <c:pt idx="78">
                  <c:v>0.64577500000000965</c:v>
                </c:pt>
                <c:pt idx="79">
                  <c:v>0.65405000000000602</c:v>
                </c:pt>
                <c:pt idx="80">
                  <c:v>0.66232500000000694</c:v>
                </c:pt>
                <c:pt idx="81">
                  <c:v>0.67062500000001202</c:v>
                </c:pt>
                <c:pt idx="82">
                  <c:v>0.67890000000000761</c:v>
                </c:pt>
                <c:pt idx="83">
                  <c:v>0.68717499999999998</c:v>
                </c:pt>
                <c:pt idx="84">
                  <c:v>0.69545000000000001</c:v>
                </c:pt>
                <c:pt idx="85">
                  <c:v>0.70372500000000693</c:v>
                </c:pt>
                <c:pt idx="86">
                  <c:v>0.71200000000000063</c:v>
                </c:pt>
                <c:pt idx="87">
                  <c:v>0.72030000000000005</c:v>
                </c:pt>
                <c:pt idx="88">
                  <c:v>0.72857499999999997</c:v>
                </c:pt>
                <c:pt idx="89">
                  <c:v>0.736850000000006</c:v>
                </c:pt>
                <c:pt idx="90">
                  <c:v>0.74512500000000692</c:v>
                </c:pt>
                <c:pt idx="91">
                  <c:v>0.75340000000000062</c:v>
                </c:pt>
                <c:pt idx="92">
                  <c:v>0.76167500000000976</c:v>
                </c:pt>
                <c:pt idx="93">
                  <c:v>0.76997500000000796</c:v>
                </c:pt>
                <c:pt idx="94">
                  <c:v>0.77825000000000533</c:v>
                </c:pt>
                <c:pt idx="95">
                  <c:v>0.78652500000000003</c:v>
                </c:pt>
                <c:pt idx="96">
                  <c:v>0.79479999999999995</c:v>
                </c:pt>
                <c:pt idx="97">
                  <c:v>0.80307499999999998</c:v>
                </c:pt>
                <c:pt idx="98">
                  <c:v>0.81135000000000002</c:v>
                </c:pt>
                <c:pt idx="99">
                  <c:v>0.81965000000000265</c:v>
                </c:pt>
              </c:numCache>
            </c:numRef>
          </c:yVal>
          <c:smooth val="1"/>
          <c:extLst>
            <c:ext xmlns:c16="http://schemas.microsoft.com/office/drawing/2014/chart" uri="{C3380CC4-5D6E-409C-BE32-E72D297353CC}">
              <c16:uniqueId val="{00000003-23CD-4EC2-80C8-34F460D22DB9}"/>
            </c:ext>
          </c:extLst>
        </c:ser>
        <c:dLbls>
          <c:showLegendKey val="0"/>
          <c:showVal val="0"/>
          <c:showCatName val="0"/>
          <c:showSerName val="0"/>
          <c:showPercent val="0"/>
          <c:showBubbleSize val="0"/>
        </c:dLbls>
        <c:axId val="180483200"/>
        <c:axId val="180484736"/>
      </c:scatterChart>
      <c:valAx>
        <c:axId val="180483200"/>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txPr>
          <a:bodyPr/>
          <a:lstStyle/>
          <a:p>
            <a:pPr>
              <a:defRPr sz="2400"/>
            </a:pPr>
            <a:endParaRPr lang="en-US"/>
          </a:p>
        </c:txPr>
        <c:crossAx val="180484736"/>
        <c:crosses val="autoZero"/>
        <c:crossBetween val="midCat"/>
      </c:valAx>
      <c:valAx>
        <c:axId val="180484736"/>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txPr>
          <a:bodyPr/>
          <a:lstStyle/>
          <a:p>
            <a:pPr>
              <a:defRPr sz="2400"/>
            </a:pPr>
            <a:endParaRPr lang="en-US"/>
          </a:p>
        </c:txPr>
        <c:crossAx val="180483200"/>
        <c:crosses val="autoZero"/>
        <c:crossBetween val="midCat"/>
      </c:valAx>
      <c:spPr>
        <a:noFill/>
      </c:spPr>
    </c:plotArea>
    <c:plotVisOnly val="1"/>
    <c:dispBlanksAs val="gap"/>
    <c:showDLblsOverMax val="0"/>
  </c:chart>
  <c:spPr>
    <a:noFill/>
    <a:ln>
      <a:noFill/>
    </a:ln>
  </c:spPr>
  <c:txPr>
    <a:bodyPr/>
    <a:lstStyle/>
    <a:p>
      <a:pPr>
        <a:defRPr sz="20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0F3E-4331-A6C9-57150788C3F8}"/>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0F3E-4331-A6C9-57150788C3F8}"/>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0F3E-4331-A6C9-57150788C3F8}"/>
            </c:ext>
          </c:extLst>
        </c:ser>
        <c:ser>
          <c:idx val="3"/>
          <c:order val="3"/>
          <c:tx>
            <c:v>c=4</c:v>
          </c:tx>
          <c:spPr>
            <a:ln w="28575">
              <a:solidFill>
                <a:srgbClr val="7030A0"/>
              </a:solidFill>
            </a:ln>
          </c:spPr>
          <c:marker>
            <c:symbol val="none"/>
          </c:marker>
          <c:xVal>
            <c:numRef>
              <c:f>'avg cap vs W (Cs=0.3)'!$D$3:$D$102</c:f>
              <c:numCache>
                <c:formatCode>General</c:formatCode>
                <c:ptCount val="100"/>
                <c:pt idx="0">
                  <c:v>0</c:v>
                </c:pt>
                <c:pt idx="1">
                  <c:v>4.7448000000000004E-3</c:v>
                </c:pt>
                <c:pt idx="2">
                  <c:v>9.3391000000000047E-3</c:v>
                </c:pt>
                <c:pt idx="3">
                  <c:v>1.3882000000000132E-2</c:v>
                </c:pt>
                <c:pt idx="4">
                  <c:v>1.8395000000000005E-2</c:v>
                </c:pt>
                <c:pt idx="5">
                  <c:v>2.2891000000000317E-2</c:v>
                </c:pt>
                <c:pt idx="6">
                  <c:v>2.7376000000000011E-2</c:v>
                </c:pt>
                <c:pt idx="7">
                  <c:v>3.1857000000000052E-2</c:v>
                </c:pt>
                <c:pt idx="8">
                  <c:v>3.6339000000000052E-2</c:v>
                </c:pt>
                <c:pt idx="9">
                  <c:v>4.0823999999999999E-2</c:v>
                </c:pt>
                <c:pt idx="10">
                  <c:v>4.5318000000000122E-2</c:v>
                </c:pt>
                <c:pt idx="11">
                  <c:v>4.9824000000000014E-2</c:v>
                </c:pt>
                <c:pt idx="12">
                  <c:v>5.4345000000000004E-2</c:v>
                </c:pt>
                <c:pt idx="13">
                  <c:v>5.8884000000000013E-2</c:v>
                </c:pt>
                <c:pt idx="14">
                  <c:v>6.3444E-2</c:v>
                </c:pt>
                <c:pt idx="15">
                  <c:v>6.8028000000000005E-2</c:v>
                </c:pt>
                <c:pt idx="16">
                  <c:v>7.2639000000000009E-2</c:v>
                </c:pt>
                <c:pt idx="17">
                  <c:v>7.7281000000000002E-2</c:v>
                </c:pt>
                <c:pt idx="18">
                  <c:v>8.1956000000000098E-2</c:v>
                </c:pt>
                <c:pt idx="19">
                  <c:v>8.6667000000000063E-2</c:v>
                </c:pt>
                <c:pt idx="20">
                  <c:v>9.1418000000000013E-2</c:v>
                </c:pt>
                <c:pt idx="21">
                  <c:v>9.6211000000000033E-2</c:v>
                </c:pt>
                <c:pt idx="22">
                  <c:v>0.10105</c:v>
                </c:pt>
                <c:pt idx="23">
                  <c:v>0.10594000000000002</c:v>
                </c:pt>
                <c:pt idx="24">
                  <c:v>0.11088000000000001</c:v>
                </c:pt>
                <c:pt idx="25">
                  <c:v>0.11588</c:v>
                </c:pt>
                <c:pt idx="26">
                  <c:v>0.12094000000000002</c:v>
                </c:pt>
                <c:pt idx="27">
                  <c:v>0.12606000000000001</c:v>
                </c:pt>
                <c:pt idx="28">
                  <c:v>0.13125000000000001</c:v>
                </c:pt>
                <c:pt idx="29">
                  <c:v>0.13652</c:v>
                </c:pt>
                <c:pt idx="30">
                  <c:v>0.14185</c:v>
                </c:pt>
                <c:pt idx="31">
                  <c:v>0.14727999999999999</c:v>
                </c:pt>
                <c:pt idx="32">
                  <c:v>0.15278000000000044</c:v>
                </c:pt>
                <c:pt idx="33">
                  <c:v>0.15837999999999999</c:v>
                </c:pt>
                <c:pt idx="34">
                  <c:v>0.16408</c:v>
                </c:pt>
                <c:pt idx="35">
                  <c:v>0.16986999999999999</c:v>
                </c:pt>
                <c:pt idx="36">
                  <c:v>0.17577999999999999</c:v>
                </c:pt>
                <c:pt idx="37">
                  <c:v>0.18179000000000159</c:v>
                </c:pt>
                <c:pt idx="38">
                  <c:v>0.18793000000000187</c:v>
                </c:pt>
                <c:pt idx="39">
                  <c:v>0.19420000000000001</c:v>
                </c:pt>
                <c:pt idx="40">
                  <c:v>0.2006</c:v>
                </c:pt>
                <c:pt idx="41">
                  <c:v>0.20713999999999999</c:v>
                </c:pt>
                <c:pt idx="42">
                  <c:v>0.21384000000000142</c:v>
                </c:pt>
                <c:pt idx="43">
                  <c:v>0.22069</c:v>
                </c:pt>
                <c:pt idx="44">
                  <c:v>0.22772000000000001</c:v>
                </c:pt>
                <c:pt idx="45">
                  <c:v>0.23492000000000021</c:v>
                </c:pt>
                <c:pt idx="46">
                  <c:v>0.24232000000000001</c:v>
                </c:pt>
                <c:pt idx="47">
                  <c:v>0.24991000000000224</c:v>
                </c:pt>
                <c:pt idx="48">
                  <c:v>0.25772</c:v>
                </c:pt>
                <c:pt idx="49">
                  <c:v>0.26576</c:v>
                </c:pt>
                <c:pt idx="50">
                  <c:v>0.27404000000000001</c:v>
                </c:pt>
                <c:pt idx="51">
                  <c:v>0.28258000000000238</c:v>
                </c:pt>
                <c:pt idx="52">
                  <c:v>0.29140000000000038</c:v>
                </c:pt>
                <c:pt idx="53">
                  <c:v>0.30051000000000266</c:v>
                </c:pt>
                <c:pt idx="54">
                  <c:v>0.30993000000000032</c:v>
                </c:pt>
                <c:pt idx="55">
                  <c:v>0.31968000000000346</c:v>
                </c:pt>
                <c:pt idx="56">
                  <c:v>0.32979000000000008</c:v>
                </c:pt>
                <c:pt idx="57">
                  <c:v>0.34029000000000004</c:v>
                </c:pt>
                <c:pt idx="58">
                  <c:v>0.35120000000000001</c:v>
                </c:pt>
                <c:pt idx="59">
                  <c:v>0.36255000000000032</c:v>
                </c:pt>
                <c:pt idx="60">
                  <c:v>0.37438000000000488</c:v>
                </c:pt>
                <c:pt idx="61">
                  <c:v>0.38672000000000301</c:v>
                </c:pt>
                <c:pt idx="62">
                  <c:v>0.39961000000000346</c:v>
                </c:pt>
                <c:pt idx="63">
                  <c:v>0.41311000000000031</c:v>
                </c:pt>
                <c:pt idx="64">
                  <c:v>0.42725000000000002</c:v>
                </c:pt>
                <c:pt idx="65">
                  <c:v>0.44210000000000005</c:v>
                </c:pt>
                <c:pt idx="66">
                  <c:v>0.45772000000000002</c:v>
                </c:pt>
                <c:pt idx="67">
                  <c:v>0.47417000000000031</c:v>
                </c:pt>
                <c:pt idx="68">
                  <c:v>0.49155000000000032</c:v>
                </c:pt>
                <c:pt idx="69">
                  <c:v>0.50992999999999999</c:v>
                </c:pt>
                <c:pt idx="70">
                  <c:v>0.52940999999999949</c:v>
                </c:pt>
                <c:pt idx="71">
                  <c:v>0.55012000000000005</c:v>
                </c:pt>
                <c:pt idx="72">
                  <c:v>0.57218000000000002</c:v>
                </c:pt>
                <c:pt idx="73">
                  <c:v>0.59574000000000005</c:v>
                </c:pt>
                <c:pt idx="74">
                  <c:v>0.62098000000000064</c:v>
                </c:pt>
                <c:pt idx="75">
                  <c:v>0.64808000000000165</c:v>
                </c:pt>
                <c:pt idx="76">
                  <c:v>0.67730000000000601</c:v>
                </c:pt>
                <c:pt idx="77">
                  <c:v>0.70889000000000602</c:v>
                </c:pt>
                <c:pt idx="78">
                  <c:v>0.74319000000000601</c:v>
                </c:pt>
                <c:pt idx="79">
                  <c:v>0.78056999999999432</c:v>
                </c:pt>
                <c:pt idx="80">
                  <c:v>0.82150000000000001</c:v>
                </c:pt>
                <c:pt idx="81">
                  <c:v>0.86653999999999998</c:v>
                </c:pt>
                <c:pt idx="82">
                  <c:v>0.91635</c:v>
                </c:pt>
                <c:pt idx="83">
                  <c:v>0.97178000000000064</c:v>
                </c:pt>
                <c:pt idx="84">
                  <c:v>1.0338999999999845</c:v>
                </c:pt>
                <c:pt idx="85">
                  <c:v>1.1040000000000001</c:v>
                </c:pt>
                <c:pt idx="86">
                  <c:v>1.1837</c:v>
                </c:pt>
                <c:pt idx="87">
                  <c:v>1.2753999999999868</c:v>
                </c:pt>
                <c:pt idx="88">
                  <c:v>1.3818999999999881</c:v>
                </c:pt>
                <c:pt idx="89">
                  <c:v>1.5072999999999868</c:v>
                </c:pt>
                <c:pt idx="90">
                  <c:v>1.6572</c:v>
                </c:pt>
                <c:pt idx="91">
                  <c:v>1.8395999999999881</c:v>
                </c:pt>
                <c:pt idx="92">
                  <c:v>2.0667</c:v>
                </c:pt>
                <c:pt idx="93">
                  <c:v>2.3573999999999997</c:v>
                </c:pt>
                <c:pt idx="94">
                  <c:v>2.7433000000000272</c:v>
                </c:pt>
                <c:pt idx="95">
                  <c:v>3.2808000000000002</c:v>
                </c:pt>
                <c:pt idx="96">
                  <c:v>4.0826000000000002</c:v>
                </c:pt>
                <c:pt idx="97">
                  <c:v>5.4099000000000004</c:v>
                </c:pt>
                <c:pt idx="98">
                  <c:v>8.0413999999999994</c:v>
                </c:pt>
                <c:pt idx="99">
                  <c:v>15.828000000000001</c:v>
                </c:pt>
              </c:numCache>
            </c:numRef>
          </c:xVal>
          <c:yVal>
            <c:numRef>
              <c:f>'avg cap vs W (Cs=0.3)'!$P$3:$P$102</c:f>
              <c:numCache>
                <c:formatCode>General</c:formatCode>
                <c:ptCount val="100"/>
                <c:pt idx="0">
                  <c:v>0</c:v>
                </c:pt>
                <c:pt idx="1">
                  <c:v>8.2792500000000002E-3</c:v>
                </c:pt>
                <c:pt idx="2">
                  <c:v>1.6558500000000007E-2</c:v>
                </c:pt>
                <c:pt idx="3">
                  <c:v>2.4837499999999998E-2</c:v>
                </c:pt>
                <c:pt idx="4">
                  <c:v>3.3117500000000001E-2</c:v>
                </c:pt>
                <c:pt idx="5">
                  <c:v>4.1395000000000001E-2</c:v>
                </c:pt>
                <c:pt idx="6">
                  <c:v>4.9674999999999997E-2</c:v>
                </c:pt>
                <c:pt idx="7">
                  <c:v>5.7955E-2</c:v>
                </c:pt>
                <c:pt idx="8">
                  <c:v>6.62325E-2</c:v>
                </c:pt>
                <c:pt idx="9">
                  <c:v>7.4512500000000134E-2</c:v>
                </c:pt>
                <c:pt idx="10">
                  <c:v>8.2792500000000005E-2</c:v>
                </c:pt>
                <c:pt idx="11">
                  <c:v>9.1070000000000026E-2</c:v>
                </c:pt>
                <c:pt idx="12">
                  <c:v>9.9350000000000063E-2</c:v>
                </c:pt>
                <c:pt idx="13">
                  <c:v>0.10763000000000029</c:v>
                </c:pt>
                <c:pt idx="14">
                  <c:v>0.11591</c:v>
                </c:pt>
                <c:pt idx="15">
                  <c:v>0.12418750000000002</c:v>
                </c:pt>
                <c:pt idx="16">
                  <c:v>0.13246750000000004</c:v>
                </c:pt>
                <c:pt idx="17">
                  <c:v>0.14074750000000041</c:v>
                </c:pt>
                <c:pt idx="18">
                  <c:v>0.14902499999999999</c:v>
                </c:pt>
                <c:pt idx="19">
                  <c:v>0.15730500000000044</c:v>
                </c:pt>
                <c:pt idx="20">
                  <c:v>0.16558500000000001</c:v>
                </c:pt>
                <c:pt idx="21">
                  <c:v>0.1738625</c:v>
                </c:pt>
                <c:pt idx="22">
                  <c:v>0.18214250000000001</c:v>
                </c:pt>
                <c:pt idx="23">
                  <c:v>0.19042249999999999</c:v>
                </c:pt>
                <c:pt idx="24">
                  <c:v>0.19869999999999999</c:v>
                </c:pt>
                <c:pt idx="25">
                  <c:v>0.20698000000000041</c:v>
                </c:pt>
                <c:pt idx="26">
                  <c:v>0.21526000000000159</c:v>
                </c:pt>
                <c:pt idx="27">
                  <c:v>0.2235375</c:v>
                </c:pt>
                <c:pt idx="28">
                  <c:v>0.23181750000000001</c:v>
                </c:pt>
                <c:pt idx="29">
                  <c:v>0.24009750000000021</c:v>
                </c:pt>
                <c:pt idx="30">
                  <c:v>0.24837500000000001</c:v>
                </c:pt>
                <c:pt idx="31">
                  <c:v>0.25665000000000004</c:v>
                </c:pt>
                <c:pt idx="32">
                  <c:v>0.26492500000000002</c:v>
                </c:pt>
                <c:pt idx="33">
                  <c:v>0.273225</c:v>
                </c:pt>
                <c:pt idx="34">
                  <c:v>0.28150000000000008</c:v>
                </c:pt>
                <c:pt idx="35">
                  <c:v>0.289775</c:v>
                </c:pt>
                <c:pt idx="36">
                  <c:v>0.29805000000000031</c:v>
                </c:pt>
                <c:pt idx="37">
                  <c:v>0.30632500000000301</c:v>
                </c:pt>
                <c:pt idx="38">
                  <c:v>0.31460000000000032</c:v>
                </c:pt>
                <c:pt idx="39">
                  <c:v>0.32290000000000346</c:v>
                </c:pt>
                <c:pt idx="40">
                  <c:v>0.33117500000000138</c:v>
                </c:pt>
                <c:pt idx="41">
                  <c:v>0.33945000000000397</c:v>
                </c:pt>
                <c:pt idx="42">
                  <c:v>0.34772500000000001</c:v>
                </c:pt>
                <c:pt idx="43">
                  <c:v>0.35600000000000032</c:v>
                </c:pt>
                <c:pt idx="44">
                  <c:v>0.36427500000000002</c:v>
                </c:pt>
                <c:pt idx="45">
                  <c:v>0.37257500000000032</c:v>
                </c:pt>
                <c:pt idx="46">
                  <c:v>0.38085000000000346</c:v>
                </c:pt>
                <c:pt idx="47">
                  <c:v>0.38912500000000266</c:v>
                </c:pt>
                <c:pt idx="48">
                  <c:v>0.39740000000000397</c:v>
                </c:pt>
                <c:pt idx="49">
                  <c:v>0.40567500000000001</c:v>
                </c:pt>
                <c:pt idx="50">
                  <c:v>0.41395000000000032</c:v>
                </c:pt>
                <c:pt idx="51">
                  <c:v>0.42225000000000001</c:v>
                </c:pt>
                <c:pt idx="52">
                  <c:v>0.43052500000000032</c:v>
                </c:pt>
                <c:pt idx="53">
                  <c:v>0.43880000000000347</c:v>
                </c:pt>
                <c:pt idx="54">
                  <c:v>0.447075</c:v>
                </c:pt>
                <c:pt idx="55">
                  <c:v>0.45535000000000031</c:v>
                </c:pt>
                <c:pt idx="56">
                  <c:v>0.46362500000000001</c:v>
                </c:pt>
                <c:pt idx="57">
                  <c:v>0.47192500000000032</c:v>
                </c:pt>
                <c:pt idx="58">
                  <c:v>0.48020000000000002</c:v>
                </c:pt>
                <c:pt idx="59">
                  <c:v>0.48847500000000038</c:v>
                </c:pt>
                <c:pt idx="60">
                  <c:v>0.49675000000000002</c:v>
                </c:pt>
                <c:pt idx="61">
                  <c:v>0.5050249999999995</c:v>
                </c:pt>
                <c:pt idx="62">
                  <c:v>0.51329999999999998</c:v>
                </c:pt>
                <c:pt idx="63">
                  <c:v>0.52159999999999951</c:v>
                </c:pt>
                <c:pt idx="64">
                  <c:v>0.52987499999999998</c:v>
                </c:pt>
                <c:pt idx="65">
                  <c:v>0.53815000000000002</c:v>
                </c:pt>
                <c:pt idx="66">
                  <c:v>0.54642500000000005</c:v>
                </c:pt>
                <c:pt idx="67">
                  <c:v>0.55470000000000064</c:v>
                </c:pt>
                <c:pt idx="68">
                  <c:v>0.56297500000000589</c:v>
                </c:pt>
                <c:pt idx="69">
                  <c:v>0.57127499999999998</c:v>
                </c:pt>
                <c:pt idx="70">
                  <c:v>0.57955000000000001</c:v>
                </c:pt>
                <c:pt idx="71">
                  <c:v>0.58782500000000004</c:v>
                </c:pt>
                <c:pt idx="72">
                  <c:v>0.59609999999999996</c:v>
                </c:pt>
                <c:pt idx="73">
                  <c:v>0.60437500000000532</c:v>
                </c:pt>
                <c:pt idx="74">
                  <c:v>0.61265000000000691</c:v>
                </c:pt>
                <c:pt idx="75">
                  <c:v>0.62095000000000566</c:v>
                </c:pt>
                <c:pt idx="76">
                  <c:v>0.62922500000000692</c:v>
                </c:pt>
                <c:pt idx="77">
                  <c:v>0.63750000000000062</c:v>
                </c:pt>
                <c:pt idx="78">
                  <c:v>0.64577500000000965</c:v>
                </c:pt>
                <c:pt idx="79">
                  <c:v>0.65405000000000602</c:v>
                </c:pt>
                <c:pt idx="80">
                  <c:v>0.66232500000000694</c:v>
                </c:pt>
                <c:pt idx="81">
                  <c:v>0.67062500000001202</c:v>
                </c:pt>
                <c:pt idx="82">
                  <c:v>0.67890000000000761</c:v>
                </c:pt>
                <c:pt idx="83">
                  <c:v>0.68717499999999998</c:v>
                </c:pt>
                <c:pt idx="84">
                  <c:v>0.69545000000000001</c:v>
                </c:pt>
                <c:pt idx="85">
                  <c:v>0.70372500000000693</c:v>
                </c:pt>
                <c:pt idx="86">
                  <c:v>0.71200000000000063</c:v>
                </c:pt>
                <c:pt idx="87">
                  <c:v>0.72030000000000005</c:v>
                </c:pt>
                <c:pt idx="88">
                  <c:v>0.72857499999999997</c:v>
                </c:pt>
                <c:pt idx="89">
                  <c:v>0.736850000000006</c:v>
                </c:pt>
                <c:pt idx="90">
                  <c:v>0.74512500000000692</c:v>
                </c:pt>
                <c:pt idx="91">
                  <c:v>0.75340000000000062</c:v>
                </c:pt>
                <c:pt idx="92">
                  <c:v>0.76167500000000976</c:v>
                </c:pt>
                <c:pt idx="93">
                  <c:v>0.76997500000000796</c:v>
                </c:pt>
                <c:pt idx="94">
                  <c:v>0.77825000000000533</c:v>
                </c:pt>
                <c:pt idx="95">
                  <c:v>0.78652500000000003</c:v>
                </c:pt>
                <c:pt idx="96">
                  <c:v>0.79479999999999995</c:v>
                </c:pt>
                <c:pt idx="97">
                  <c:v>0.80307499999999998</c:v>
                </c:pt>
                <c:pt idx="98">
                  <c:v>0.81135000000000002</c:v>
                </c:pt>
                <c:pt idx="99">
                  <c:v>0.81965000000000265</c:v>
                </c:pt>
              </c:numCache>
            </c:numRef>
          </c:yVal>
          <c:smooth val="1"/>
          <c:extLst>
            <c:ext xmlns:c16="http://schemas.microsoft.com/office/drawing/2014/chart" uri="{C3380CC4-5D6E-409C-BE32-E72D297353CC}">
              <c16:uniqueId val="{00000003-0F3E-4331-A6C9-57150788C3F8}"/>
            </c:ext>
          </c:extLst>
        </c:ser>
        <c:dLbls>
          <c:showLegendKey val="0"/>
          <c:showVal val="0"/>
          <c:showCatName val="0"/>
          <c:showSerName val="0"/>
          <c:showPercent val="0"/>
          <c:showBubbleSize val="0"/>
        </c:dLbls>
        <c:axId val="181136384"/>
        <c:axId val="183436032"/>
      </c:scatterChart>
      <c:valAx>
        <c:axId val="181136384"/>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3436032"/>
        <c:crosses val="autoZero"/>
        <c:crossBetween val="midCat"/>
      </c:valAx>
      <c:valAx>
        <c:axId val="183436032"/>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1136384"/>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7669964549175176E-2"/>
          <c:y val="3.3918559218413274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01B5-4C93-9E9B-BE06FDFB80EA}"/>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01B5-4C93-9E9B-BE06FDFB80EA}"/>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01B5-4C93-9E9B-BE06FDFB80EA}"/>
            </c:ext>
          </c:extLst>
        </c:ser>
        <c:ser>
          <c:idx val="3"/>
          <c:order val="3"/>
          <c:tx>
            <c:v>c=4</c:v>
          </c:tx>
          <c:spPr>
            <a:ln w="28575">
              <a:solidFill>
                <a:srgbClr val="7030A0"/>
              </a:solidFill>
            </a:ln>
          </c:spPr>
          <c:marker>
            <c:symbol val="none"/>
          </c:marker>
          <c:xVal>
            <c:numRef>
              <c:f>'avg cap vs W (Cs=0.3)'!$D$3:$D$102</c:f>
              <c:numCache>
                <c:formatCode>General</c:formatCode>
                <c:ptCount val="100"/>
                <c:pt idx="0">
                  <c:v>0</c:v>
                </c:pt>
                <c:pt idx="1">
                  <c:v>4.7448000000000004E-3</c:v>
                </c:pt>
                <c:pt idx="2">
                  <c:v>9.3391000000000047E-3</c:v>
                </c:pt>
                <c:pt idx="3">
                  <c:v>1.3882000000000132E-2</c:v>
                </c:pt>
                <c:pt idx="4">
                  <c:v>1.8395000000000005E-2</c:v>
                </c:pt>
                <c:pt idx="5">
                  <c:v>2.2891000000000317E-2</c:v>
                </c:pt>
                <c:pt idx="6">
                  <c:v>2.7376000000000011E-2</c:v>
                </c:pt>
                <c:pt idx="7">
                  <c:v>3.1857000000000052E-2</c:v>
                </c:pt>
                <c:pt idx="8">
                  <c:v>3.6339000000000052E-2</c:v>
                </c:pt>
                <c:pt idx="9">
                  <c:v>4.0823999999999999E-2</c:v>
                </c:pt>
                <c:pt idx="10">
                  <c:v>4.5318000000000122E-2</c:v>
                </c:pt>
                <c:pt idx="11">
                  <c:v>4.9824000000000014E-2</c:v>
                </c:pt>
                <c:pt idx="12">
                  <c:v>5.4345000000000004E-2</c:v>
                </c:pt>
                <c:pt idx="13">
                  <c:v>5.8884000000000013E-2</c:v>
                </c:pt>
                <c:pt idx="14">
                  <c:v>6.3444E-2</c:v>
                </c:pt>
                <c:pt idx="15">
                  <c:v>6.8028000000000005E-2</c:v>
                </c:pt>
                <c:pt idx="16">
                  <c:v>7.2639000000000009E-2</c:v>
                </c:pt>
                <c:pt idx="17">
                  <c:v>7.7281000000000002E-2</c:v>
                </c:pt>
                <c:pt idx="18">
                  <c:v>8.1956000000000098E-2</c:v>
                </c:pt>
                <c:pt idx="19">
                  <c:v>8.6667000000000063E-2</c:v>
                </c:pt>
                <c:pt idx="20">
                  <c:v>9.1418000000000013E-2</c:v>
                </c:pt>
                <c:pt idx="21">
                  <c:v>9.6211000000000033E-2</c:v>
                </c:pt>
                <c:pt idx="22">
                  <c:v>0.10105</c:v>
                </c:pt>
                <c:pt idx="23">
                  <c:v>0.10594000000000002</c:v>
                </c:pt>
                <c:pt idx="24">
                  <c:v>0.11088000000000001</c:v>
                </c:pt>
                <c:pt idx="25">
                  <c:v>0.11588</c:v>
                </c:pt>
                <c:pt idx="26">
                  <c:v>0.12094000000000002</c:v>
                </c:pt>
                <c:pt idx="27">
                  <c:v>0.12606000000000001</c:v>
                </c:pt>
                <c:pt idx="28">
                  <c:v>0.13125000000000001</c:v>
                </c:pt>
                <c:pt idx="29">
                  <c:v>0.13652</c:v>
                </c:pt>
                <c:pt idx="30">
                  <c:v>0.14185</c:v>
                </c:pt>
                <c:pt idx="31">
                  <c:v>0.14727999999999999</c:v>
                </c:pt>
                <c:pt idx="32">
                  <c:v>0.15278000000000044</c:v>
                </c:pt>
                <c:pt idx="33">
                  <c:v>0.15837999999999999</c:v>
                </c:pt>
                <c:pt idx="34">
                  <c:v>0.16408</c:v>
                </c:pt>
                <c:pt idx="35">
                  <c:v>0.16986999999999999</c:v>
                </c:pt>
                <c:pt idx="36">
                  <c:v>0.17577999999999999</c:v>
                </c:pt>
                <c:pt idx="37">
                  <c:v>0.18179000000000159</c:v>
                </c:pt>
                <c:pt idx="38">
                  <c:v>0.18793000000000187</c:v>
                </c:pt>
                <c:pt idx="39">
                  <c:v>0.19420000000000001</c:v>
                </c:pt>
                <c:pt idx="40">
                  <c:v>0.2006</c:v>
                </c:pt>
                <c:pt idx="41">
                  <c:v>0.20713999999999999</c:v>
                </c:pt>
                <c:pt idx="42">
                  <c:v>0.21384000000000142</c:v>
                </c:pt>
                <c:pt idx="43">
                  <c:v>0.22069</c:v>
                </c:pt>
                <c:pt idx="44">
                  <c:v>0.22772000000000001</c:v>
                </c:pt>
                <c:pt idx="45">
                  <c:v>0.23492000000000021</c:v>
                </c:pt>
                <c:pt idx="46">
                  <c:v>0.24232000000000001</c:v>
                </c:pt>
                <c:pt idx="47">
                  <c:v>0.24991000000000224</c:v>
                </c:pt>
                <c:pt idx="48">
                  <c:v>0.25772</c:v>
                </c:pt>
                <c:pt idx="49">
                  <c:v>0.26576</c:v>
                </c:pt>
                <c:pt idx="50">
                  <c:v>0.27404000000000001</c:v>
                </c:pt>
                <c:pt idx="51">
                  <c:v>0.28258000000000238</c:v>
                </c:pt>
                <c:pt idx="52">
                  <c:v>0.29140000000000038</c:v>
                </c:pt>
                <c:pt idx="53">
                  <c:v>0.30051000000000266</c:v>
                </c:pt>
                <c:pt idx="54">
                  <c:v>0.30993000000000032</c:v>
                </c:pt>
                <c:pt idx="55">
                  <c:v>0.31968000000000346</c:v>
                </c:pt>
                <c:pt idx="56">
                  <c:v>0.32979000000000008</c:v>
                </c:pt>
                <c:pt idx="57">
                  <c:v>0.34029000000000004</c:v>
                </c:pt>
                <c:pt idx="58">
                  <c:v>0.35120000000000001</c:v>
                </c:pt>
                <c:pt idx="59">
                  <c:v>0.36255000000000032</c:v>
                </c:pt>
                <c:pt idx="60">
                  <c:v>0.37438000000000488</c:v>
                </c:pt>
                <c:pt idx="61">
                  <c:v>0.38672000000000301</c:v>
                </c:pt>
                <c:pt idx="62">
                  <c:v>0.39961000000000346</c:v>
                </c:pt>
                <c:pt idx="63">
                  <c:v>0.41311000000000031</c:v>
                </c:pt>
                <c:pt idx="64">
                  <c:v>0.42725000000000002</c:v>
                </c:pt>
                <c:pt idx="65">
                  <c:v>0.44210000000000005</c:v>
                </c:pt>
                <c:pt idx="66">
                  <c:v>0.45772000000000002</c:v>
                </c:pt>
                <c:pt idx="67">
                  <c:v>0.47417000000000031</c:v>
                </c:pt>
                <c:pt idx="68">
                  <c:v>0.49155000000000032</c:v>
                </c:pt>
                <c:pt idx="69">
                  <c:v>0.50992999999999999</c:v>
                </c:pt>
                <c:pt idx="70">
                  <c:v>0.52940999999999949</c:v>
                </c:pt>
                <c:pt idx="71">
                  <c:v>0.55012000000000005</c:v>
                </c:pt>
                <c:pt idx="72">
                  <c:v>0.57218000000000002</c:v>
                </c:pt>
                <c:pt idx="73">
                  <c:v>0.59574000000000005</c:v>
                </c:pt>
                <c:pt idx="74">
                  <c:v>0.62098000000000064</c:v>
                </c:pt>
                <c:pt idx="75">
                  <c:v>0.64808000000000165</c:v>
                </c:pt>
                <c:pt idx="76">
                  <c:v>0.67730000000000601</c:v>
                </c:pt>
                <c:pt idx="77">
                  <c:v>0.70889000000000602</c:v>
                </c:pt>
                <c:pt idx="78">
                  <c:v>0.74319000000000601</c:v>
                </c:pt>
                <c:pt idx="79">
                  <c:v>0.78056999999999432</c:v>
                </c:pt>
                <c:pt idx="80">
                  <c:v>0.82150000000000001</c:v>
                </c:pt>
                <c:pt idx="81">
                  <c:v>0.86653999999999998</c:v>
                </c:pt>
                <c:pt idx="82">
                  <c:v>0.91635</c:v>
                </c:pt>
                <c:pt idx="83">
                  <c:v>0.97178000000000064</c:v>
                </c:pt>
                <c:pt idx="84">
                  <c:v>1.0338999999999845</c:v>
                </c:pt>
                <c:pt idx="85">
                  <c:v>1.1040000000000001</c:v>
                </c:pt>
                <c:pt idx="86">
                  <c:v>1.1837</c:v>
                </c:pt>
                <c:pt idx="87">
                  <c:v>1.2753999999999868</c:v>
                </c:pt>
                <c:pt idx="88">
                  <c:v>1.3818999999999881</c:v>
                </c:pt>
                <c:pt idx="89">
                  <c:v>1.5072999999999868</c:v>
                </c:pt>
                <c:pt idx="90">
                  <c:v>1.6572</c:v>
                </c:pt>
                <c:pt idx="91">
                  <c:v>1.8395999999999881</c:v>
                </c:pt>
                <c:pt idx="92">
                  <c:v>2.0667</c:v>
                </c:pt>
                <c:pt idx="93">
                  <c:v>2.3573999999999997</c:v>
                </c:pt>
                <c:pt idx="94">
                  <c:v>2.7433000000000272</c:v>
                </c:pt>
                <c:pt idx="95">
                  <c:v>3.2808000000000002</c:v>
                </c:pt>
                <c:pt idx="96">
                  <c:v>4.0826000000000002</c:v>
                </c:pt>
                <c:pt idx="97">
                  <c:v>5.4099000000000004</c:v>
                </c:pt>
                <c:pt idx="98">
                  <c:v>8.0413999999999994</c:v>
                </c:pt>
                <c:pt idx="99">
                  <c:v>15.828000000000001</c:v>
                </c:pt>
              </c:numCache>
            </c:numRef>
          </c:xVal>
          <c:yVal>
            <c:numRef>
              <c:f>'avg cap vs W (Cs=0.3)'!$P$3:$P$102</c:f>
              <c:numCache>
                <c:formatCode>General</c:formatCode>
                <c:ptCount val="100"/>
                <c:pt idx="0">
                  <c:v>0</c:v>
                </c:pt>
                <c:pt idx="1">
                  <c:v>8.2792500000000002E-3</c:v>
                </c:pt>
                <c:pt idx="2">
                  <c:v>1.6558500000000007E-2</c:v>
                </c:pt>
                <c:pt idx="3">
                  <c:v>2.4837499999999998E-2</c:v>
                </c:pt>
                <c:pt idx="4">
                  <c:v>3.3117500000000001E-2</c:v>
                </c:pt>
                <c:pt idx="5">
                  <c:v>4.1395000000000001E-2</c:v>
                </c:pt>
                <c:pt idx="6">
                  <c:v>4.9674999999999997E-2</c:v>
                </c:pt>
                <c:pt idx="7">
                  <c:v>5.7955E-2</c:v>
                </c:pt>
                <c:pt idx="8">
                  <c:v>6.62325E-2</c:v>
                </c:pt>
                <c:pt idx="9">
                  <c:v>7.4512500000000134E-2</c:v>
                </c:pt>
                <c:pt idx="10">
                  <c:v>8.2792500000000005E-2</c:v>
                </c:pt>
                <c:pt idx="11">
                  <c:v>9.1070000000000026E-2</c:v>
                </c:pt>
                <c:pt idx="12">
                  <c:v>9.9350000000000063E-2</c:v>
                </c:pt>
                <c:pt idx="13">
                  <c:v>0.10763000000000029</c:v>
                </c:pt>
                <c:pt idx="14">
                  <c:v>0.11591</c:v>
                </c:pt>
                <c:pt idx="15">
                  <c:v>0.12418750000000002</c:v>
                </c:pt>
                <c:pt idx="16">
                  <c:v>0.13246750000000004</c:v>
                </c:pt>
                <c:pt idx="17">
                  <c:v>0.14074750000000041</c:v>
                </c:pt>
                <c:pt idx="18">
                  <c:v>0.14902499999999999</c:v>
                </c:pt>
                <c:pt idx="19">
                  <c:v>0.15730500000000044</c:v>
                </c:pt>
                <c:pt idx="20">
                  <c:v>0.16558500000000001</c:v>
                </c:pt>
                <c:pt idx="21">
                  <c:v>0.1738625</c:v>
                </c:pt>
                <c:pt idx="22">
                  <c:v>0.18214250000000001</c:v>
                </c:pt>
                <c:pt idx="23">
                  <c:v>0.19042249999999999</c:v>
                </c:pt>
                <c:pt idx="24">
                  <c:v>0.19869999999999999</c:v>
                </c:pt>
                <c:pt idx="25">
                  <c:v>0.20698000000000041</c:v>
                </c:pt>
                <c:pt idx="26">
                  <c:v>0.21526000000000159</c:v>
                </c:pt>
                <c:pt idx="27">
                  <c:v>0.2235375</c:v>
                </c:pt>
                <c:pt idx="28">
                  <c:v>0.23181750000000001</c:v>
                </c:pt>
                <c:pt idx="29">
                  <c:v>0.24009750000000021</c:v>
                </c:pt>
                <c:pt idx="30">
                  <c:v>0.24837500000000001</c:v>
                </c:pt>
                <c:pt idx="31">
                  <c:v>0.25665000000000004</c:v>
                </c:pt>
                <c:pt idx="32">
                  <c:v>0.26492500000000002</c:v>
                </c:pt>
                <c:pt idx="33">
                  <c:v>0.273225</c:v>
                </c:pt>
                <c:pt idx="34">
                  <c:v>0.28150000000000008</c:v>
                </c:pt>
                <c:pt idx="35">
                  <c:v>0.289775</c:v>
                </c:pt>
                <c:pt idx="36">
                  <c:v>0.29805000000000031</c:v>
                </c:pt>
                <c:pt idx="37">
                  <c:v>0.30632500000000301</c:v>
                </c:pt>
                <c:pt idx="38">
                  <c:v>0.31460000000000032</c:v>
                </c:pt>
                <c:pt idx="39">
                  <c:v>0.32290000000000346</c:v>
                </c:pt>
                <c:pt idx="40">
                  <c:v>0.33117500000000138</c:v>
                </c:pt>
                <c:pt idx="41">
                  <c:v>0.33945000000000397</c:v>
                </c:pt>
                <c:pt idx="42">
                  <c:v>0.34772500000000001</c:v>
                </c:pt>
                <c:pt idx="43">
                  <c:v>0.35600000000000032</c:v>
                </c:pt>
                <c:pt idx="44">
                  <c:v>0.36427500000000002</c:v>
                </c:pt>
                <c:pt idx="45">
                  <c:v>0.37257500000000032</c:v>
                </c:pt>
                <c:pt idx="46">
                  <c:v>0.38085000000000346</c:v>
                </c:pt>
                <c:pt idx="47">
                  <c:v>0.38912500000000266</c:v>
                </c:pt>
                <c:pt idx="48">
                  <c:v>0.39740000000000397</c:v>
                </c:pt>
                <c:pt idx="49">
                  <c:v>0.40567500000000001</c:v>
                </c:pt>
                <c:pt idx="50">
                  <c:v>0.41395000000000032</c:v>
                </c:pt>
                <c:pt idx="51">
                  <c:v>0.42225000000000001</c:v>
                </c:pt>
                <c:pt idx="52">
                  <c:v>0.43052500000000032</c:v>
                </c:pt>
                <c:pt idx="53">
                  <c:v>0.43880000000000347</c:v>
                </c:pt>
                <c:pt idx="54">
                  <c:v>0.447075</c:v>
                </c:pt>
                <c:pt idx="55">
                  <c:v>0.45535000000000031</c:v>
                </c:pt>
                <c:pt idx="56">
                  <c:v>0.46362500000000001</c:v>
                </c:pt>
                <c:pt idx="57">
                  <c:v>0.47192500000000032</c:v>
                </c:pt>
                <c:pt idx="58">
                  <c:v>0.48020000000000002</c:v>
                </c:pt>
                <c:pt idx="59">
                  <c:v>0.48847500000000038</c:v>
                </c:pt>
                <c:pt idx="60">
                  <c:v>0.49675000000000002</c:v>
                </c:pt>
                <c:pt idx="61">
                  <c:v>0.5050249999999995</c:v>
                </c:pt>
                <c:pt idx="62">
                  <c:v>0.51329999999999998</c:v>
                </c:pt>
                <c:pt idx="63">
                  <c:v>0.52159999999999951</c:v>
                </c:pt>
                <c:pt idx="64">
                  <c:v>0.52987499999999998</c:v>
                </c:pt>
                <c:pt idx="65">
                  <c:v>0.53815000000000002</c:v>
                </c:pt>
                <c:pt idx="66">
                  <c:v>0.54642500000000005</c:v>
                </c:pt>
                <c:pt idx="67">
                  <c:v>0.55470000000000064</c:v>
                </c:pt>
                <c:pt idx="68">
                  <c:v>0.56297500000000589</c:v>
                </c:pt>
                <c:pt idx="69">
                  <c:v>0.57127499999999998</c:v>
                </c:pt>
                <c:pt idx="70">
                  <c:v>0.57955000000000001</c:v>
                </c:pt>
                <c:pt idx="71">
                  <c:v>0.58782500000000004</c:v>
                </c:pt>
                <c:pt idx="72">
                  <c:v>0.59609999999999996</c:v>
                </c:pt>
                <c:pt idx="73">
                  <c:v>0.60437500000000532</c:v>
                </c:pt>
                <c:pt idx="74">
                  <c:v>0.61265000000000691</c:v>
                </c:pt>
                <c:pt idx="75">
                  <c:v>0.62095000000000566</c:v>
                </c:pt>
                <c:pt idx="76">
                  <c:v>0.62922500000000692</c:v>
                </c:pt>
                <c:pt idx="77">
                  <c:v>0.63750000000000062</c:v>
                </c:pt>
                <c:pt idx="78">
                  <c:v>0.64577500000000965</c:v>
                </c:pt>
                <c:pt idx="79">
                  <c:v>0.65405000000000602</c:v>
                </c:pt>
                <c:pt idx="80">
                  <c:v>0.66232500000000694</c:v>
                </c:pt>
                <c:pt idx="81">
                  <c:v>0.67062500000001202</c:v>
                </c:pt>
                <c:pt idx="82">
                  <c:v>0.67890000000000761</c:v>
                </c:pt>
                <c:pt idx="83">
                  <c:v>0.68717499999999998</c:v>
                </c:pt>
                <c:pt idx="84">
                  <c:v>0.69545000000000001</c:v>
                </c:pt>
                <c:pt idx="85">
                  <c:v>0.70372500000000693</c:v>
                </c:pt>
                <c:pt idx="86">
                  <c:v>0.71200000000000063</c:v>
                </c:pt>
                <c:pt idx="87">
                  <c:v>0.72030000000000005</c:v>
                </c:pt>
                <c:pt idx="88">
                  <c:v>0.72857499999999997</c:v>
                </c:pt>
                <c:pt idx="89">
                  <c:v>0.736850000000006</c:v>
                </c:pt>
                <c:pt idx="90">
                  <c:v>0.74512500000000692</c:v>
                </c:pt>
                <c:pt idx="91">
                  <c:v>0.75340000000000062</c:v>
                </c:pt>
                <c:pt idx="92">
                  <c:v>0.76167500000000976</c:v>
                </c:pt>
                <c:pt idx="93">
                  <c:v>0.76997500000000796</c:v>
                </c:pt>
                <c:pt idx="94">
                  <c:v>0.77825000000000533</c:v>
                </c:pt>
                <c:pt idx="95">
                  <c:v>0.78652500000000003</c:v>
                </c:pt>
                <c:pt idx="96">
                  <c:v>0.79479999999999995</c:v>
                </c:pt>
                <c:pt idx="97">
                  <c:v>0.80307499999999998</c:v>
                </c:pt>
                <c:pt idx="98">
                  <c:v>0.81135000000000002</c:v>
                </c:pt>
                <c:pt idx="99">
                  <c:v>0.81965000000000265</c:v>
                </c:pt>
              </c:numCache>
            </c:numRef>
          </c:yVal>
          <c:smooth val="1"/>
          <c:extLst>
            <c:ext xmlns:c16="http://schemas.microsoft.com/office/drawing/2014/chart" uri="{C3380CC4-5D6E-409C-BE32-E72D297353CC}">
              <c16:uniqueId val="{00000003-01B5-4C93-9E9B-BE06FDFB80EA}"/>
            </c:ext>
          </c:extLst>
        </c:ser>
        <c:dLbls>
          <c:showLegendKey val="0"/>
          <c:showVal val="0"/>
          <c:showCatName val="0"/>
          <c:showSerName val="0"/>
          <c:showPercent val="0"/>
          <c:showBubbleSize val="0"/>
        </c:dLbls>
        <c:axId val="183830400"/>
        <c:axId val="183831936"/>
      </c:scatterChart>
      <c:valAx>
        <c:axId val="183830400"/>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3831936"/>
        <c:crosses val="autoZero"/>
        <c:crossBetween val="midCat"/>
      </c:valAx>
      <c:valAx>
        <c:axId val="183831936"/>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3830400"/>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0830868116233447"/>
          <c:y val="4.0339350534328883E-2"/>
          <c:w val="0.94088869352495985"/>
          <c:h val="0.90815389662830892"/>
        </c:manualLayout>
      </c:layout>
      <c:scatterChart>
        <c:scatterStyle val="smoothMarker"/>
        <c:varyColors val="0"/>
        <c:ser>
          <c:idx val="0"/>
          <c:order val="0"/>
          <c:tx>
            <c:v>c=1</c:v>
          </c:tx>
          <c:spPr>
            <a:ln w="28575">
              <a:solidFill>
                <a:srgbClr val="0070C0"/>
              </a:solidFill>
            </a:ln>
          </c:spPr>
          <c:marker>
            <c:symbol val="none"/>
          </c:marker>
          <c:xVal>
            <c:numRef>
              <c:f>'avg cap vs W (Cs=0.3)'!$A$3:$A$102</c:f>
              <c:numCache>
                <c:formatCode>General</c:formatCode>
                <c:ptCount val="100"/>
                <c:pt idx="0">
                  <c:v>0</c:v>
                </c:pt>
                <c:pt idx="1">
                  <c:v>4.8209999999999998E-3</c:v>
                </c:pt>
                <c:pt idx="2">
                  <c:v>1.0872000000000001E-2</c:v>
                </c:pt>
                <c:pt idx="3">
                  <c:v>1.7500000000000005E-2</c:v>
                </c:pt>
                <c:pt idx="4">
                  <c:v>2.4538000000000001E-2</c:v>
                </c:pt>
                <c:pt idx="5">
                  <c:v>3.1906999999999998E-2</c:v>
                </c:pt>
                <c:pt idx="6">
                  <c:v>3.9555E-2</c:v>
                </c:pt>
                <c:pt idx="7">
                  <c:v>4.7453000000000023E-2</c:v>
                </c:pt>
                <c:pt idx="8">
                  <c:v>5.5578999999999996E-2</c:v>
                </c:pt>
                <c:pt idx="9">
                  <c:v>6.3917000000000029E-2</c:v>
                </c:pt>
                <c:pt idx="10">
                  <c:v>7.2458000000000022E-2</c:v>
                </c:pt>
                <c:pt idx="11">
                  <c:v>8.1194000000000044E-2</c:v>
                </c:pt>
                <c:pt idx="12">
                  <c:v>9.0119000000000005E-2</c:v>
                </c:pt>
                <c:pt idx="13">
                  <c:v>9.9232000000000001E-2</c:v>
                </c:pt>
                <c:pt idx="14">
                  <c:v>0.10853000000000022</c:v>
                </c:pt>
                <c:pt idx="15">
                  <c:v>0.11802000000000012</c:v>
                </c:pt>
                <c:pt idx="16">
                  <c:v>0.12769</c:v>
                </c:pt>
                <c:pt idx="17">
                  <c:v>0.13755000000000001</c:v>
                </c:pt>
                <c:pt idx="18">
                  <c:v>0.14760000000000001</c:v>
                </c:pt>
                <c:pt idx="19">
                  <c:v>0.15785000000000021</c:v>
                </c:pt>
                <c:pt idx="20">
                  <c:v>0.16829000000000024</c:v>
                </c:pt>
                <c:pt idx="21">
                  <c:v>0.17895000000000041</c:v>
                </c:pt>
                <c:pt idx="22">
                  <c:v>0.18981000000000159</c:v>
                </c:pt>
                <c:pt idx="23">
                  <c:v>0.20089000000000001</c:v>
                </c:pt>
                <c:pt idx="24">
                  <c:v>0.21220000000000044</c:v>
                </c:pt>
                <c:pt idx="25">
                  <c:v>0.22373999999999999</c:v>
                </c:pt>
                <c:pt idx="26">
                  <c:v>0.23552000000000001</c:v>
                </c:pt>
                <c:pt idx="27">
                  <c:v>0.24755000000000021</c:v>
                </c:pt>
                <c:pt idx="28">
                  <c:v>0.25984000000000002</c:v>
                </c:pt>
                <c:pt idx="29">
                  <c:v>0.27240000000000031</c:v>
                </c:pt>
                <c:pt idx="30">
                  <c:v>0.28524000000000005</c:v>
                </c:pt>
                <c:pt idx="31">
                  <c:v>0.29838000000000398</c:v>
                </c:pt>
                <c:pt idx="32">
                  <c:v>0.31183000000000038</c:v>
                </c:pt>
                <c:pt idx="33">
                  <c:v>0.32560000000000267</c:v>
                </c:pt>
                <c:pt idx="34">
                  <c:v>0.33971000000000301</c:v>
                </c:pt>
                <c:pt idx="35">
                  <c:v>0.35418000000000038</c:v>
                </c:pt>
                <c:pt idx="36">
                  <c:v>0.36901000000000295</c:v>
                </c:pt>
                <c:pt idx="37">
                  <c:v>0.38423000000000002</c:v>
                </c:pt>
                <c:pt idx="38">
                  <c:v>0.39987000000000539</c:v>
                </c:pt>
                <c:pt idx="39">
                  <c:v>0.41593000000000002</c:v>
                </c:pt>
                <c:pt idx="40">
                  <c:v>0.43245000000000267</c:v>
                </c:pt>
                <c:pt idx="41">
                  <c:v>0.44945000000000002</c:v>
                </c:pt>
                <c:pt idx="42">
                  <c:v>0.46695000000000031</c:v>
                </c:pt>
                <c:pt idx="43">
                  <c:v>0.48498000000000346</c:v>
                </c:pt>
                <c:pt idx="44">
                  <c:v>0.50357999999999958</c:v>
                </c:pt>
                <c:pt idx="45">
                  <c:v>0.52276999999999996</c:v>
                </c:pt>
                <c:pt idx="46">
                  <c:v>0.54259000000000002</c:v>
                </c:pt>
                <c:pt idx="47">
                  <c:v>0.56308000000000002</c:v>
                </c:pt>
                <c:pt idx="48">
                  <c:v>0.58427999999999958</c:v>
                </c:pt>
                <c:pt idx="49">
                  <c:v>0.60624000000000555</c:v>
                </c:pt>
                <c:pt idx="50">
                  <c:v>0.62900000000000589</c:v>
                </c:pt>
                <c:pt idx="51">
                  <c:v>0.65261000000000624</c:v>
                </c:pt>
                <c:pt idx="52">
                  <c:v>0.677130000000006</c:v>
                </c:pt>
                <c:pt idx="53">
                  <c:v>0.70262000000000613</c:v>
                </c:pt>
                <c:pt idx="54">
                  <c:v>0.72916000000000003</c:v>
                </c:pt>
                <c:pt idx="55">
                  <c:v>0.75681000000000065</c:v>
                </c:pt>
                <c:pt idx="56">
                  <c:v>0.78565000000000063</c:v>
                </c:pt>
                <c:pt idx="57">
                  <c:v>0.81577000000000532</c:v>
                </c:pt>
                <c:pt idx="58">
                  <c:v>0.84728000000000003</c:v>
                </c:pt>
                <c:pt idx="59">
                  <c:v>0.88027</c:v>
                </c:pt>
                <c:pt idx="60">
                  <c:v>0.91486999999999996</c:v>
                </c:pt>
                <c:pt idx="61">
                  <c:v>0.95120000000000005</c:v>
                </c:pt>
                <c:pt idx="62">
                  <c:v>0.98940999999999957</c:v>
                </c:pt>
                <c:pt idx="63">
                  <c:v>1.0296999999999863</c:v>
                </c:pt>
                <c:pt idx="64">
                  <c:v>1.0722</c:v>
                </c:pt>
                <c:pt idx="65">
                  <c:v>1.1171</c:v>
                </c:pt>
                <c:pt idx="66">
                  <c:v>1.1646000000000001</c:v>
                </c:pt>
                <c:pt idx="67">
                  <c:v>1.2150999999999867</c:v>
                </c:pt>
                <c:pt idx="68">
                  <c:v>1.2686999999999893</c:v>
                </c:pt>
                <c:pt idx="69">
                  <c:v>1.3258999999999868</c:v>
                </c:pt>
                <c:pt idx="70">
                  <c:v>1.387</c:v>
                </c:pt>
                <c:pt idx="71">
                  <c:v>1.4523999999999881</c:v>
                </c:pt>
                <c:pt idx="72">
                  <c:v>1.5226</c:v>
                </c:pt>
                <c:pt idx="73">
                  <c:v>1.5982000000000001</c:v>
                </c:pt>
                <c:pt idx="74">
                  <c:v>1.6798999999999893</c:v>
                </c:pt>
                <c:pt idx="75">
                  <c:v>1.7683</c:v>
                </c:pt>
                <c:pt idx="76">
                  <c:v>1.8645</c:v>
                </c:pt>
                <c:pt idx="77">
                  <c:v>1.9694</c:v>
                </c:pt>
                <c:pt idx="78">
                  <c:v>2.0844</c:v>
                </c:pt>
                <c:pt idx="79">
                  <c:v>2.2109000000000001</c:v>
                </c:pt>
                <c:pt idx="80">
                  <c:v>2.3508999999999967</c:v>
                </c:pt>
                <c:pt idx="81">
                  <c:v>2.5065</c:v>
                </c:pt>
                <c:pt idx="82">
                  <c:v>2.6804999999999999</c:v>
                </c:pt>
                <c:pt idx="83">
                  <c:v>2.8763999999999967</c:v>
                </c:pt>
                <c:pt idx="84">
                  <c:v>3.0985</c:v>
                </c:pt>
                <c:pt idx="85">
                  <c:v>3.3523999999999967</c:v>
                </c:pt>
                <c:pt idx="86">
                  <c:v>3.6454</c:v>
                </c:pt>
                <c:pt idx="87">
                  <c:v>3.9870000000000001</c:v>
                </c:pt>
                <c:pt idx="88">
                  <c:v>4.3900999999999986</c:v>
                </c:pt>
                <c:pt idx="89">
                  <c:v>4.8727</c:v>
                </c:pt>
                <c:pt idx="90">
                  <c:v>5.4602000000000004</c:v>
                </c:pt>
                <c:pt idx="91">
                  <c:v>6.1898</c:v>
                </c:pt>
                <c:pt idx="92">
                  <c:v>7.1183999999999985</c:v>
                </c:pt>
                <c:pt idx="93">
                  <c:v>8.3374000000000006</c:v>
                </c:pt>
                <c:pt idx="94">
                  <c:v>10.002000000000002</c:v>
                </c:pt>
                <c:pt idx="95">
                  <c:v>12.4</c:v>
                </c:pt>
                <c:pt idx="96">
                  <c:v>16.123000000000001</c:v>
                </c:pt>
                <c:pt idx="97">
                  <c:v>22.608000000000001</c:v>
                </c:pt>
                <c:pt idx="98">
                  <c:v>36.391000000000005</c:v>
                </c:pt>
                <c:pt idx="99">
                  <c:v>82.065000000000012</c:v>
                </c:pt>
              </c:numCache>
            </c:numRef>
          </c:xVal>
          <c:yVal>
            <c:numRef>
              <c:f>'avg cap vs W (Cs=0.3)'!$M$3:$M$102</c:f>
              <c:numCache>
                <c:formatCode>General</c:formatCode>
                <c:ptCount val="100"/>
                <c:pt idx="0">
                  <c:v>0</c:v>
                </c:pt>
                <c:pt idx="1">
                  <c:v>1.0000000000000005E-2</c:v>
                </c:pt>
                <c:pt idx="2">
                  <c:v>2.0000000000000011E-2</c:v>
                </c:pt>
                <c:pt idx="3">
                  <c:v>3.0000000000000002E-2</c:v>
                </c:pt>
                <c:pt idx="4">
                  <c:v>4.0000000000000022E-2</c:v>
                </c:pt>
                <c:pt idx="5">
                  <c:v>0.05</c:v>
                </c:pt>
                <c:pt idx="6">
                  <c:v>6.0000000000000032E-2</c:v>
                </c:pt>
                <c:pt idx="7">
                  <c:v>7.0000000000000021E-2</c:v>
                </c:pt>
                <c:pt idx="8">
                  <c:v>8.0000000000000043E-2</c:v>
                </c:pt>
                <c:pt idx="9">
                  <c:v>9.0000000000000024E-2</c:v>
                </c:pt>
                <c:pt idx="10">
                  <c:v>0.1</c:v>
                </c:pt>
                <c:pt idx="11">
                  <c:v>0.11</c:v>
                </c:pt>
                <c:pt idx="12">
                  <c:v>0.12000000000000002</c:v>
                </c:pt>
                <c:pt idx="13">
                  <c:v>0.13</c:v>
                </c:pt>
                <c:pt idx="14">
                  <c:v>0.14000000000000001</c:v>
                </c:pt>
                <c:pt idx="15">
                  <c:v>0.15000000000000024</c:v>
                </c:pt>
                <c:pt idx="16">
                  <c:v>0.16</c:v>
                </c:pt>
                <c:pt idx="17">
                  <c:v>0.17</c:v>
                </c:pt>
                <c:pt idx="18">
                  <c:v>0.18000000000000024</c:v>
                </c:pt>
                <c:pt idx="19">
                  <c:v>0.19</c:v>
                </c:pt>
                <c:pt idx="20">
                  <c:v>0.2</c:v>
                </c:pt>
                <c:pt idx="21">
                  <c:v>0.21000000000000021</c:v>
                </c:pt>
                <c:pt idx="22">
                  <c:v>0.22</c:v>
                </c:pt>
                <c:pt idx="23">
                  <c:v>0.23</c:v>
                </c:pt>
                <c:pt idx="24">
                  <c:v>0.24000000000000021</c:v>
                </c:pt>
                <c:pt idx="25">
                  <c:v>0.25</c:v>
                </c:pt>
                <c:pt idx="26">
                  <c:v>0.26</c:v>
                </c:pt>
                <c:pt idx="27">
                  <c:v>0.27</c:v>
                </c:pt>
                <c:pt idx="28">
                  <c:v>0.28000000000000008</c:v>
                </c:pt>
                <c:pt idx="29">
                  <c:v>0.29000000000000031</c:v>
                </c:pt>
                <c:pt idx="30">
                  <c:v>0.30000000000000032</c:v>
                </c:pt>
                <c:pt idx="31">
                  <c:v>0.31000000000000238</c:v>
                </c:pt>
                <c:pt idx="32">
                  <c:v>0.320000000000003</c:v>
                </c:pt>
                <c:pt idx="33">
                  <c:v>0.33000000000000324</c:v>
                </c:pt>
                <c:pt idx="34">
                  <c:v>0.34</c:v>
                </c:pt>
                <c:pt idx="35">
                  <c:v>0.35000000000000031</c:v>
                </c:pt>
                <c:pt idx="36">
                  <c:v>0.36000000000000032</c:v>
                </c:pt>
                <c:pt idx="37">
                  <c:v>0.37000000000000038</c:v>
                </c:pt>
                <c:pt idx="38">
                  <c:v>0.38000000000000289</c:v>
                </c:pt>
                <c:pt idx="39">
                  <c:v>0.39000000000000301</c:v>
                </c:pt>
                <c:pt idx="40">
                  <c:v>0.4</c:v>
                </c:pt>
                <c:pt idx="41">
                  <c:v>0.41000000000000031</c:v>
                </c:pt>
                <c:pt idx="42">
                  <c:v>0.42000000000000032</c:v>
                </c:pt>
                <c:pt idx="43">
                  <c:v>0.43000000000000038</c:v>
                </c:pt>
                <c:pt idx="44">
                  <c:v>0.44</c:v>
                </c:pt>
                <c:pt idx="45">
                  <c:v>0.45</c:v>
                </c:pt>
                <c:pt idx="46">
                  <c:v>0.46</c:v>
                </c:pt>
                <c:pt idx="47">
                  <c:v>0.47000000000000008</c:v>
                </c:pt>
                <c:pt idx="48">
                  <c:v>0.48000000000000032</c:v>
                </c:pt>
                <c:pt idx="49">
                  <c:v>0.49000000000000032</c:v>
                </c:pt>
                <c:pt idx="50">
                  <c:v>0.5</c:v>
                </c:pt>
                <c:pt idx="51">
                  <c:v>0.51</c:v>
                </c:pt>
                <c:pt idx="52">
                  <c:v>0.52</c:v>
                </c:pt>
                <c:pt idx="53">
                  <c:v>0.53</c:v>
                </c:pt>
                <c:pt idx="54">
                  <c:v>0.54</c:v>
                </c:pt>
                <c:pt idx="55">
                  <c:v>0.55000000000000004</c:v>
                </c:pt>
                <c:pt idx="56">
                  <c:v>0.56000000000000005</c:v>
                </c:pt>
                <c:pt idx="57">
                  <c:v>0.56999999999999995</c:v>
                </c:pt>
                <c:pt idx="58">
                  <c:v>0.58000000000000007</c:v>
                </c:pt>
                <c:pt idx="59">
                  <c:v>0.59</c:v>
                </c:pt>
                <c:pt idx="60">
                  <c:v>0.60000000000000064</c:v>
                </c:pt>
                <c:pt idx="61">
                  <c:v>0.61000000000000065</c:v>
                </c:pt>
                <c:pt idx="62">
                  <c:v>0.62000000000000532</c:v>
                </c:pt>
                <c:pt idx="63">
                  <c:v>0.630000000000006</c:v>
                </c:pt>
                <c:pt idx="64">
                  <c:v>0.64000000000000601</c:v>
                </c:pt>
                <c:pt idx="65">
                  <c:v>0.65000000000000613</c:v>
                </c:pt>
                <c:pt idx="66">
                  <c:v>0.66000000000000691</c:v>
                </c:pt>
                <c:pt idx="67">
                  <c:v>0.67000000000000692</c:v>
                </c:pt>
                <c:pt idx="68">
                  <c:v>0.68</c:v>
                </c:pt>
                <c:pt idx="69">
                  <c:v>0.69000000000000061</c:v>
                </c:pt>
                <c:pt idx="70">
                  <c:v>0.70000000000000062</c:v>
                </c:pt>
                <c:pt idx="71">
                  <c:v>0.71000000000000063</c:v>
                </c:pt>
                <c:pt idx="72">
                  <c:v>0.72000000000000064</c:v>
                </c:pt>
                <c:pt idx="73">
                  <c:v>0.73000000000000065</c:v>
                </c:pt>
                <c:pt idx="74">
                  <c:v>0.74000000000000365</c:v>
                </c:pt>
                <c:pt idx="75">
                  <c:v>0.75000000000000544</c:v>
                </c:pt>
                <c:pt idx="76">
                  <c:v>0.760000000000006</c:v>
                </c:pt>
                <c:pt idx="77">
                  <c:v>0.77000000000000601</c:v>
                </c:pt>
                <c:pt idx="78">
                  <c:v>0.78</c:v>
                </c:pt>
                <c:pt idx="79">
                  <c:v>0.79</c:v>
                </c:pt>
                <c:pt idx="80">
                  <c:v>0.8</c:v>
                </c:pt>
                <c:pt idx="81">
                  <c:v>0.81</c:v>
                </c:pt>
                <c:pt idx="82">
                  <c:v>0.82000000000000062</c:v>
                </c:pt>
                <c:pt idx="83">
                  <c:v>0.83000000000000063</c:v>
                </c:pt>
                <c:pt idx="84">
                  <c:v>0.84000000000000064</c:v>
                </c:pt>
                <c:pt idx="85">
                  <c:v>0.85000000000000064</c:v>
                </c:pt>
                <c:pt idx="86">
                  <c:v>0.86000000000000065</c:v>
                </c:pt>
                <c:pt idx="87">
                  <c:v>0.87000000000000532</c:v>
                </c:pt>
                <c:pt idx="88">
                  <c:v>0.88</c:v>
                </c:pt>
                <c:pt idx="89">
                  <c:v>0.89</c:v>
                </c:pt>
                <c:pt idx="90">
                  <c:v>0.9</c:v>
                </c:pt>
                <c:pt idx="91">
                  <c:v>0.91</c:v>
                </c:pt>
                <c:pt idx="92">
                  <c:v>0.92</c:v>
                </c:pt>
                <c:pt idx="93">
                  <c:v>0.93</c:v>
                </c:pt>
                <c:pt idx="94">
                  <c:v>0.94000000000000061</c:v>
                </c:pt>
                <c:pt idx="95">
                  <c:v>0.95000000000000062</c:v>
                </c:pt>
                <c:pt idx="96">
                  <c:v>0.96000000000000063</c:v>
                </c:pt>
                <c:pt idx="97">
                  <c:v>0.97000000000000064</c:v>
                </c:pt>
                <c:pt idx="98">
                  <c:v>0.98</c:v>
                </c:pt>
                <c:pt idx="99">
                  <c:v>0.99</c:v>
                </c:pt>
              </c:numCache>
            </c:numRef>
          </c:yVal>
          <c:smooth val="1"/>
          <c:extLst>
            <c:ext xmlns:c16="http://schemas.microsoft.com/office/drawing/2014/chart" uri="{C3380CC4-5D6E-409C-BE32-E72D297353CC}">
              <c16:uniqueId val="{00000000-41B3-408D-848E-E5F7AE57FFE4}"/>
            </c:ext>
          </c:extLst>
        </c:ser>
        <c:ser>
          <c:idx val="1"/>
          <c:order val="1"/>
          <c:tx>
            <c:v>c=2</c:v>
          </c:tx>
          <c:spPr>
            <a:ln w="28575">
              <a:solidFill>
                <a:srgbClr val="00B050"/>
              </a:solidFill>
            </a:ln>
          </c:spPr>
          <c:marker>
            <c:symbol val="none"/>
          </c:marker>
          <c:xVal>
            <c:numRef>
              <c:f>'avg cap vs W (Cs=0.3)'!$B$3:$B$102</c:f>
              <c:numCache>
                <c:formatCode>General</c:formatCode>
                <c:ptCount val="100"/>
                <c:pt idx="0">
                  <c:v>0</c:v>
                </c:pt>
                <c:pt idx="1">
                  <c:v>3.5058000000000012E-3</c:v>
                </c:pt>
                <c:pt idx="2">
                  <c:v>7.5554000000000133E-3</c:v>
                </c:pt>
                <c:pt idx="3">
                  <c:v>1.1843000000000133E-2</c:v>
                </c:pt>
                <c:pt idx="4">
                  <c:v>1.6296000000000001E-2</c:v>
                </c:pt>
                <c:pt idx="5">
                  <c:v>2.0882000000000001E-2</c:v>
                </c:pt>
                <c:pt idx="6">
                  <c:v>2.5579000000000011E-2</c:v>
                </c:pt>
                <c:pt idx="7">
                  <c:v>3.0376E-2</c:v>
                </c:pt>
                <c:pt idx="8">
                  <c:v>3.5265999999999999E-2</c:v>
                </c:pt>
                <c:pt idx="9">
                  <c:v>4.0242E-2</c:v>
                </c:pt>
                <c:pt idx="10">
                  <c:v>4.5301000000000022E-2</c:v>
                </c:pt>
                <c:pt idx="11">
                  <c:v>5.0441E-2</c:v>
                </c:pt>
                <c:pt idx="12">
                  <c:v>5.5661000000000002E-2</c:v>
                </c:pt>
                <c:pt idx="13">
                  <c:v>6.0962000000000134E-2</c:v>
                </c:pt>
                <c:pt idx="14">
                  <c:v>6.6341999999999998E-2</c:v>
                </c:pt>
                <c:pt idx="15">
                  <c:v>7.180300000000002E-2</c:v>
                </c:pt>
                <c:pt idx="16">
                  <c:v>7.7347000000000013E-2</c:v>
                </c:pt>
                <c:pt idx="17">
                  <c:v>8.2975000000000021E-2</c:v>
                </c:pt>
                <c:pt idx="18">
                  <c:v>8.8689000000000004E-2</c:v>
                </c:pt>
                <c:pt idx="19">
                  <c:v>9.4492000000000007E-2</c:v>
                </c:pt>
                <c:pt idx="20">
                  <c:v>0.10038999999999904</c:v>
                </c:pt>
                <c:pt idx="21">
                  <c:v>0.10638</c:v>
                </c:pt>
                <c:pt idx="22">
                  <c:v>0.11246</c:v>
                </c:pt>
                <c:pt idx="23">
                  <c:v>0.11865000000000002</c:v>
                </c:pt>
                <c:pt idx="24">
                  <c:v>0.12495000000000002</c:v>
                </c:pt>
                <c:pt idx="25">
                  <c:v>0.13136</c:v>
                </c:pt>
                <c:pt idx="26">
                  <c:v>0.13788</c:v>
                </c:pt>
                <c:pt idx="27">
                  <c:v>0.14452000000000001</c:v>
                </c:pt>
                <c:pt idx="28">
                  <c:v>0.15128000000000041</c:v>
                </c:pt>
                <c:pt idx="29">
                  <c:v>0.15817999999999999</c:v>
                </c:pt>
                <c:pt idx="30">
                  <c:v>0.16521000000000041</c:v>
                </c:pt>
                <c:pt idx="31">
                  <c:v>0.17238999999999999</c:v>
                </c:pt>
                <c:pt idx="32">
                  <c:v>0.17972000000000021</c:v>
                </c:pt>
                <c:pt idx="33">
                  <c:v>0.18720000000000159</c:v>
                </c:pt>
                <c:pt idx="34">
                  <c:v>0.19486000000000001</c:v>
                </c:pt>
                <c:pt idx="35">
                  <c:v>0.20268</c:v>
                </c:pt>
                <c:pt idx="36">
                  <c:v>0.21068999999999999</c:v>
                </c:pt>
                <c:pt idx="37">
                  <c:v>0.21887999999999999</c:v>
                </c:pt>
                <c:pt idx="38">
                  <c:v>0.22728000000000001</c:v>
                </c:pt>
                <c:pt idx="39">
                  <c:v>0.23590000000000041</c:v>
                </c:pt>
                <c:pt idx="40">
                  <c:v>0.24473000000000142</c:v>
                </c:pt>
                <c:pt idx="41">
                  <c:v>0.25380000000000008</c:v>
                </c:pt>
                <c:pt idx="42">
                  <c:v>0.26313000000000003</c:v>
                </c:pt>
                <c:pt idx="43">
                  <c:v>0.27271000000000001</c:v>
                </c:pt>
                <c:pt idx="44">
                  <c:v>0.28257000000000032</c:v>
                </c:pt>
                <c:pt idx="45">
                  <c:v>0.2927300000000001</c:v>
                </c:pt>
                <c:pt idx="46">
                  <c:v>0.30320000000000008</c:v>
                </c:pt>
                <c:pt idx="47">
                  <c:v>0.31400000000000267</c:v>
                </c:pt>
                <c:pt idx="48">
                  <c:v>0.32515000000000038</c:v>
                </c:pt>
                <c:pt idx="49">
                  <c:v>0.33668000000000398</c:v>
                </c:pt>
                <c:pt idx="50">
                  <c:v>0.34860000000000002</c:v>
                </c:pt>
                <c:pt idx="51">
                  <c:v>0.36094000000000032</c:v>
                </c:pt>
                <c:pt idx="52">
                  <c:v>0.37374000000000002</c:v>
                </c:pt>
                <c:pt idx="53">
                  <c:v>0.38701000000000346</c:v>
                </c:pt>
                <c:pt idx="54">
                  <c:v>0.40080000000000032</c:v>
                </c:pt>
                <c:pt idx="55">
                  <c:v>0.41513</c:v>
                </c:pt>
                <c:pt idx="56">
                  <c:v>0.43005000000000032</c:v>
                </c:pt>
                <c:pt idx="57">
                  <c:v>0.44561000000000001</c:v>
                </c:pt>
                <c:pt idx="58">
                  <c:v>0.46184000000000008</c:v>
                </c:pt>
                <c:pt idx="59">
                  <c:v>0.47880000000000278</c:v>
                </c:pt>
                <c:pt idx="60">
                  <c:v>0.49655000000000032</c:v>
                </c:pt>
                <c:pt idx="61">
                  <c:v>0.51515</c:v>
                </c:pt>
                <c:pt idx="62">
                  <c:v>0.53466999999999998</c:v>
                </c:pt>
                <c:pt idx="63">
                  <c:v>0.55518999999999996</c:v>
                </c:pt>
                <c:pt idx="64">
                  <c:v>0.57679000000000646</c:v>
                </c:pt>
                <c:pt idx="65">
                  <c:v>0.59957999999999956</c:v>
                </c:pt>
                <c:pt idx="66">
                  <c:v>0.62365000000000692</c:v>
                </c:pt>
                <c:pt idx="67">
                  <c:v>0.64914000000000693</c:v>
                </c:pt>
                <c:pt idx="68">
                  <c:v>0.67618000000000589</c:v>
                </c:pt>
                <c:pt idx="69">
                  <c:v>0.70491999999999999</c:v>
                </c:pt>
                <c:pt idx="70">
                  <c:v>0.73553999999999997</c:v>
                </c:pt>
                <c:pt idx="71">
                  <c:v>0.76825000000000065</c:v>
                </c:pt>
                <c:pt idx="72">
                  <c:v>0.80327000000000004</c:v>
                </c:pt>
                <c:pt idx="73">
                  <c:v>0.84088000000000063</c:v>
                </c:pt>
                <c:pt idx="74">
                  <c:v>0.8813799999999995</c:v>
                </c:pt>
                <c:pt idx="75">
                  <c:v>0.92513999999999996</c:v>
                </c:pt>
                <c:pt idx="76">
                  <c:v>0.97257000000000005</c:v>
                </c:pt>
                <c:pt idx="77">
                  <c:v>1.0242</c:v>
                </c:pt>
                <c:pt idx="78">
                  <c:v>1.0805</c:v>
                </c:pt>
                <c:pt idx="79">
                  <c:v>1.1424000000000001</c:v>
                </c:pt>
                <c:pt idx="80">
                  <c:v>1.2104999999999881</c:v>
                </c:pt>
                <c:pt idx="81">
                  <c:v>1.2861</c:v>
                </c:pt>
                <c:pt idx="82">
                  <c:v>1.3702000000000001</c:v>
                </c:pt>
                <c:pt idx="83">
                  <c:v>1.4645999999999881</c:v>
                </c:pt>
                <c:pt idx="84">
                  <c:v>1.5710999999999893</c:v>
                </c:pt>
                <c:pt idx="85">
                  <c:v>1.6923999999999999</c:v>
                </c:pt>
                <c:pt idx="86">
                  <c:v>1.8317999999999868</c:v>
                </c:pt>
                <c:pt idx="87">
                  <c:v>1.9934000000000001</c:v>
                </c:pt>
                <c:pt idx="88">
                  <c:v>2.1832000000000011</c:v>
                </c:pt>
                <c:pt idx="89">
                  <c:v>2.4091999999999998</c:v>
                </c:pt>
                <c:pt idx="90">
                  <c:v>2.6825999999999999</c:v>
                </c:pt>
                <c:pt idx="91">
                  <c:v>3.0197999999999987</c:v>
                </c:pt>
                <c:pt idx="92">
                  <c:v>3.4459</c:v>
                </c:pt>
                <c:pt idx="93">
                  <c:v>4.0006000000000004</c:v>
                </c:pt>
                <c:pt idx="94">
                  <c:v>4.7508999999999997</c:v>
                </c:pt>
                <c:pt idx="95">
                  <c:v>5.8196000000000003</c:v>
                </c:pt>
                <c:pt idx="96">
                  <c:v>7.4569999999999999</c:v>
                </c:pt>
                <c:pt idx="97">
                  <c:v>10.261000000000001</c:v>
                </c:pt>
                <c:pt idx="98">
                  <c:v>16.084</c:v>
                </c:pt>
                <c:pt idx="99">
                  <c:v>34.663000000000011</c:v>
                </c:pt>
              </c:numCache>
            </c:numRef>
          </c:xVal>
          <c:yVal>
            <c:numRef>
              <c:f>'avg cap vs W (Cs=0.3)'!$N$3:$N$102</c:f>
              <c:numCache>
                <c:formatCode>General</c:formatCode>
                <c:ptCount val="100"/>
                <c:pt idx="0">
                  <c:v>0</c:v>
                </c:pt>
                <c:pt idx="1">
                  <c:v>8.9650000000001378E-3</c:v>
                </c:pt>
                <c:pt idx="2">
                  <c:v>1.7929500000000001E-2</c:v>
                </c:pt>
                <c:pt idx="3">
                  <c:v>2.6894499999999998E-2</c:v>
                </c:pt>
                <c:pt idx="4">
                  <c:v>3.5859500000000002E-2</c:v>
                </c:pt>
                <c:pt idx="5">
                  <c:v>4.4824000000000024E-2</c:v>
                </c:pt>
                <c:pt idx="6">
                  <c:v>5.3790000000000525E-2</c:v>
                </c:pt>
                <c:pt idx="7">
                  <c:v>6.2755000000000019E-2</c:v>
                </c:pt>
                <c:pt idx="8">
                  <c:v>7.172000000000002E-2</c:v>
                </c:pt>
                <c:pt idx="9">
                  <c:v>8.0685000000000007E-2</c:v>
                </c:pt>
                <c:pt idx="10">
                  <c:v>8.9650000000001132E-2</c:v>
                </c:pt>
                <c:pt idx="11">
                  <c:v>9.8615000000001118E-2</c:v>
                </c:pt>
                <c:pt idx="12">
                  <c:v>0.10758000000000002</c:v>
                </c:pt>
                <c:pt idx="13">
                  <c:v>0.11654500000000002</c:v>
                </c:pt>
                <c:pt idx="14">
                  <c:v>0.12551000000000001</c:v>
                </c:pt>
                <c:pt idx="15">
                  <c:v>0.13447000000000001</c:v>
                </c:pt>
                <c:pt idx="16">
                  <c:v>0.14343500000000159</c:v>
                </c:pt>
                <c:pt idx="17">
                  <c:v>0.15240000000000159</c:v>
                </c:pt>
                <c:pt idx="18">
                  <c:v>0.16136500000000001</c:v>
                </c:pt>
                <c:pt idx="19">
                  <c:v>0.17033000000000001</c:v>
                </c:pt>
                <c:pt idx="20">
                  <c:v>0.17929500000000173</c:v>
                </c:pt>
                <c:pt idx="21">
                  <c:v>0.18826000000000181</c:v>
                </c:pt>
                <c:pt idx="22">
                  <c:v>0.19722500000000001</c:v>
                </c:pt>
                <c:pt idx="23">
                  <c:v>0.20619000000000001</c:v>
                </c:pt>
                <c:pt idx="24">
                  <c:v>0.21515500000000001</c:v>
                </c:pt>
                <c:pt idx="25">
                  <c:v>0.22411999999999999</c:v>
                </c:pt>
                <c:pt idx="26">
                  <c:v>0.23308499999999999</c:v>
                </c:pt>
                <c:pt idx="27">
                  <c:v>0.24205000000000004</c:v>
                </c:pt>
                <c:pt idx="28">
                  <c:v>0.2510150000000001</c:v>
                </c:pt>
                <c:pt idx="29">
                  <c:v>0.25998000000000032</c:v>
                </c:pt>
                <c:pt idx="30">
                  <c:v>0.2689450000000001</c:v>
                </c:pt>
                <c:pt idx="31">
                  <c:v>0.27791000000000032</c:v>
                </c:pt>
                <c:pt idx="32">
                  <c:v>0.28687500000000032</c:v>
                </c:pt>
                <c:pt idx="33">
                  <c:v>0.29584000000000032</c:v>
                </c:pt>
                <c:pt idx="34">
                  <c:v>0.30480500000000038</c:v>
                </c:pt>
                <c:pt idx="35">
                  <c:v>0.31377000000000038</c:v>
                </c:pt>
                <c:pt idx="36">
                  <c:v>0.32273500000000011</c:v>
                </c:pt>
                <c:pt idx="37">
                  <c:v>0.33170000000000038</c:v>
                </c:pt>
                <c:pt idx="38">
                  <c:v>0.340665</c:v>
                </c:pt>
                <c:pt idx="39">
                  <c:v>0.34963</c:v>
                </c:pt>
                <c:pt idx="40">
                  <c:v>0.358595</c:v>
                </c:pt>
                <c:pt idx="41">
                  <c:v>0.36756000000000238</c:v>
                </c:pt>
                <c:pt idx="42">
                  <c:v>0.37652500000000266</c:v>
                </c:pt>
                <c:pt idx="43">
                  <c:v>0.38549000000000266</c:v>
                </c:pt>
                <c:pt idx="44">
                  <c:v>0.39445500000000266</c:v>
                </c:pt>
                <c:pt idx="45">
                  <c:v>0.40341500000000002</c:v>
                </c:pt>
                <c:pt idx="46">
                  <c:v>0.41238000000000347</c:v>
                </c:pt>
                <c:pt idx="47">
                  <c:v>0.42134500000000008</c:v>
                </c:pt>
                <c:pt idx="48">
                  <c:v>0.43031000000000363</c:v>
                </c:pt>
                <c:pt idx="49">
                  <c:v>0.43927500000000008</c:v>
                </c:pt>
                <c:pt idx="50">
                  <c:v>0.44824000000000003</c:v>
                </c:pt>
                <c:pt idx="51">
                  <c:v>0.45720500000000003</c:v>
                </c:pt>
                <c:pt idx="52">
                  <c:v>0.46617000000000008</c:v>
                </c:pt>
                <c:pt idx="53">
                  <c:v>0.47513500000000003</c:v>
                </c:pt>
                <c:pt idx="54">
                  <c:v>0.48410000000000031</c:v>
                </c:pt>
                <c:pt idx="55">
                  <c:v>0.49306500000000031</c:v>
                </c:pt>
                <c:pt idx="56">
                  <c:v>0.50205</c:v>
                </c:pt>
                <c:pt idx="57">
                  <c:v>0.51100000000000001</c:v>
                </c:pt>
                <c:pt idx="58">
                  <c:v>0.51995000000000002</c:v>
                </c:pt>
                <c:pt idx="59">
                  <c:v>0.52895000000000003</c:v>
                </c:pt>
                <c:pt idx="60">
                  <c:v>0.53790000000000004</c:v>
                </c:pt>
                <c:pt idx="61">
                  <c:v>0.54684999999999995</c:v>
                </c:pt>
                <c:pt idx="62">
                  <c:v>0.55580000000000063</c:v>
                </c:pt>
                <c:pt idx="63">
                  <c:v>0.56480000000000063</c:v>
                </c:pt>
                <c:pt idx="64">
                  <c:v>0.57375000000000065</c:v>
                </c:pt>
                <c:pt idx="65">
                  <c:v>0.5827</c:v>
                </c:pt>
                <c:pt idx="66">
                  <c:v>0.5917</c:v>
                </c:pt>
                <c:pt idx="67">
                  <c:v>0.60065000000000601</c:v>
                </c:pt>
                <c:pt idx="68">
                  <c:v>0.60960000000000691</c:v>
                </c:pt>
                <c:pt idx="69">
                  <c:v>0.61855000000000004</c:v>
                </c:pt>
                <c:pt idx="70">
                  <c:v>0.62755000000000005</c:v>
                </c:pt>
                <c:pt idx="71">
                  <c:v>0.63649999999999995</c:v>
                </c:pt>
                <c:pt idx="72">
                  <c:v>0.64545000000000063</c:v>
                </c:pt>
                <c:pt idx="73">
                  <c:v>0.65445000000000064</c:v>
                </c:pt>
                <c:pt idx="74">
                  <c:v>0.66340000000000265</c:v>
                </c:pt>
                <c:pt idx="75">
                  <c:v>0.67235000000000589</c:v>
                </c:pt>
                <c:pt idx="76">
                  <c:v>0.68135000000000001</c:v>
                </c:pt>
                <c:pt idx="77">
                  <c:v>0.69030000000000002</c:v>
                </c:pt>
                <c:pt idx="78">
                  <c:v>0.69925000000000004</c:v>
                </c:pt>
                <c:pt idx="79">
                  <c:v>0.70820000000000005</c:v>
                </c:pt>
                <c:pt idx="80">
                  <c:v>0.71719999999999995</c:v>
                </c:pt>
                <c:pt idx="81">
                  <c:v>0.72615000000000063</c:v>
                </c:pt>
                <c:pt idx="82">
                  <c:v>0.73510000000000064</c:v>
                </c:pt>
                <c:pt idx="83">
                  <c:v>0.74410000000000065</c:v>
                </c:pt>
                <c:pt idx="84">
                  <c:v>0.75305000000000533</c:v>
                </c:pt>
                <c:pt idx="85">
                  <c:v>0.76200000000000601</c:v>
                </c:pt>
                <c:pt idx="86">
                  <c:v>0.77100000000000601</c:v>
                </c:pt>
                <c:pt idx="87">
                  <c:v>0.77995000000000692</c:v>
                </c:pt>
                <c:pt idx="88">
                  <c:v>0.78890000000000005</c:v>
                </c:pt>
                <c:pt idx="89">
                  <c:v>0.79784999999999995</c:v>
                </c:pt>
                <c:pt idx="90">
                  <c:v>0.80685000000000062</c:v>
                </c:pt>
                <c:pt idx="91">
                  <c:v>0.81580000000000064</c:v>
                </c:pt>
                <c:pt idx="92">
                  <c:v>0.82475000000000065</c:v>
                </c:pt>
                <c:pt idx="93">
                  <c:v>0.83375000000000365</c:v>
                </c:pt>
                <c:pt idx="94">
                  <c:v>0.842700000000006</c:v>
                </c:pt>
                <c:pt idx="95">
                  <c:v>0.85165000000000601</c:v>
                </c:pt>
                <c:pt idx="96">
                  <c:v>0.86060000000000692</c:v>
                </c:pt>
                <c:pt idx="97">
                  <c:v>0.86960000000000692</c:v>
                </c:pt>
                <c:pt idx="98">
                  <c:v>0.87855000000000005</c:v>
                </c:pt>
                <c:pt idx="99">
                  <c:v>0.88749999999999996</c:v>
                </c:pt>
              </c:numCache>
            </c:numRef>
          </c:yVal>
          <c:smooth val="1"/>
          <c:extLst>
            <c:ext xmlns:c16="http://schemas.microsoft.com/office/drawing/2014/chart" uri="{C3380CC4-5D6E-409C-BE32-E72D297353CC}">
              <c16:uniqueId val="{00000001-41B3-408D-848E-E5F7AE57FFE4}"/>
            </c:ext>
          </c:extLst>
        </c:ser>
        <c:ser>
          <c:idx val="2"/>
          <c:order val="2"/>
          <c:tx>
            <c:v>c=3</c:v>
          </c:tx>
          <c:spPr>
            <a:ln w="28575">
              <a:solidFill>
                <a:srgbClr val="FFC000"/>
              </a:solidFill>
            </a:ln>
          </c:spPr>
          <c:marker>
            <c:symbol val="none"/>
          </c:marker>
          <c:xVal>
            <c:numRef>
              <c:f>'avg cap vs W (Cs=0.3)'!$C$3:$C$102</c:f>
              <c:numCache>
                <c:formatCode>General</c:formatCode>
                <c:ptCount val="100"/>
                <c:pt idx="0">
                  <c:v>0</c:v>
                </c:pt>
                <c:pt idx="1">
                  <c:v>3.9081000000000437E-3</c:v>
                </c:pt>
                <c:pt idx="2">
                  <c:v>8.0491E-3</c:v>
                </c:pt>
                <c:pt idx="3">
                  <c:v>1.2286E-2</c:v>
                </c:pt>
                <c:pt idx="4">
                  <c:v>1.6591000000000005E-2</c:v>
                </c:pt>
                <c:pt idx="5">
                  <c:v>2.095E-2</c:v>
                </c:pt>
                <c:pt idx="6">
                  <c:v>2.5357000000000001E-2</c:v>
                </c:pt>
                <c:pt idx="7">
                  <c:v>2.9808000000000001E-2</c:v>
                </c:pt>
                <c:pt idx="8">
                  <c:v>3.4301999999999999E-2</c:v>
                </c:pt>
                <c:pt idx="9">
                  <c:v>3.8838000000000011E-2</c:v>
                </c:pt>
                <c:pt idx="10">
                  <c:v>4.3417000000000032E-2</c:v>
                </c:pt>
                <c:pt idx="11">
                  <c:v>4.8037000000000003E-2</c:v>
                </c:pt>
                <c:pt idx="12">
                  <c:v>5.2701000000000033E-2</c:v>
                </c:pt>
                <c:pt idx="13">
                  <c:v>5.7410000000000565E-2</c:v>
                </c:pt>
                <c:pt idx="14">
                  <c:v>6.2166000000000533E-2</c:v>
                </c:pt>
                <c:pt idx="15">
                  <c:v>6.6970000000000002E-2</c:v>
                </c:pt>
                <c:pt idx="16">
                  <c:v>7.1823999999999999E-2</c:v>
                </c:pt>
                <c:pt idx="17">
                  <c:v>7.6730999999999994E-2</c:v>
                </c:pt>
                <c:pt idx="18">
                  <c:v>8.1694000000000266E-2</c:v>
                </c:pt>
                <c:pt idx="19">
                  <c:v>8.6714000000000027E-2</c:v>
                </c:pt>
                <c:pt idx="20">
                  <c:v>9.1795000000000265E-2</c:v>
                </c:pt>
                <c:pt idx="21">
                  <c:v>9.6940000000000012E-2</c:v>
                </c:pt>
                <c:pt idx="22">
                  <c:v>0.10215</c:v>
                </c:pt>
                <c:pt idx="23">
                  <c:v>0.10743000000000009</c:v>
                </c:pt>
                <c:pt idx="24">
                  <c:v>0.11279000000000022</c:v>
                </c:pt>
                <c:pt idx="25">
                  <c:v>0.11822000000000084</c:v>
                </c:pt>
                <c:pt idx="26">
                  <c:v>0.12374000000000022</c:v>
                </c:pt>
                <c:pt idx="27">
                  <c:v>0.12934000000000001</c:v>
                </c:pt>
                <c:pt idx="28">
                  <c:v>0.13502</c:v>
                </c:pt>
                <c:pt idx="29">
                  <c:v>0.14080999999999999</c:v>
                </c:pt>
                <c:pt idx="30">
                  <c:v>0.14668999999999999</c:v>
                </c:pt>
                <c:pt idx="31">
                  <c:v>0.15268000000000001</c:v>
                </c:pt>
                <c:pt idx="32">
                  <c:v>0.1587800000000015</c:v>
                </c:pt>
                <c:pt idx="33">
                  <c:v>0.16500000000000001</c:v>
                </c:pt>
                <c:pt idx="34">
                  <c:v>0.17133000000000001</c:v>
                </c:pt>
                <c:pt idx="35">
                  <c:v>0.17780000000000001</c:v>
                </c:pt>
                <c:pt idx="36">
                  <c:v>0.18440000000000159</c:v>
                </c:pt>
                <c:pt idx="37">
                  <c:v>0.19114</c:v>
                </c:pt>
                <c:pt idx="38">
                  <c:v>0.19803999999999999</c:v>
                </c:pt>
                <c:pt idx="39">
                  <c:v>0.20508999999999999</c:v>
                </c:pt>
                <c:pt idx="40">
                  <c:v>0.21231000000000044</c:v>
                </c:pt>
                <c:pt idx="41">
                  <c:v>0.21971000000000207</c:v>
                </c:pt>
                <c:pt idx="42">
                  <c:v>0.22728999999999999</c:v>
                </c:pt>
                <c:pt idx="43">
                  <c:v>0.23508000000000001</c:v>
                </c:pt>
                <c:pt idx="44">
                  <c:v>0.24307000000000001</c:v>
                </c:pt>
                <c:pt idx="45">
                  <c:v>0.25128</c:v>
                </c:pt>
                <c:pt idx="46">
                  <c:v>0.25973000000000002</c:v>
                </c:pt>
                <c:pt idx="47">
                  <c:v>0.26843</c:v>
                </c:pt>
                <c:pt idx="48">
                  <c:v>0.27739000000000008</c:v>
                </c:pt>
                <c:pt idx="49">
                  <c:v>0.28663</c:v>
                </c:pt>
                <c:pt idx="50">
                  <c:v>0.29617000000000032</c:v>
                </c:pt>
                <c:pt idx="51">
                  <c:v>0.30603000000000002</c:v>
                </c:pt>
                <c:pt idx="52">
                  <c:v>0.31622000000000267</c:v>
                </c:pt>
                <c:pt idx="53">
                  <c:v>0.32678000000000318</c:v>
                </c:pt>
                <c:pt idx="54">
                  <c:v>0.33772000000000346</c:v>
                </c:pt>
                <c:pt idx="55">
                  <c:v>0.34907000000000032</c:v>
                </c:pt>
                <c:pt idx="56">
                  <c:v>0.36087000000000347</c:v>
                </c:pt>
                <c:pt idx="57">
                  <c:v>0.37314000000000008</c:v>
                </c:pt>
                <c:pt idx="58">
                  <c:v>0.38591000000000397</c:v>
                </c:pt>
                <c:pt idx="59">
                  <c:v>0.39923000000000008</c:v>
                </c:pt>
                <c:pt idx="60">
                  <c:v>0.41314000000000001</c:v>
                </c:pt>
                <c:pt idx="61">
                  <c:v>0.42769000000000001</c:v>
                </c:pt>
                <c:pt idx="62">
                  <c:v>0.44292000000000031</c:v>
                </c:pt>
                <c:pt idx="63">
                  <c:v>0.45890000000000031</c:v>
                </c:pt>
                <c:pt idx="64">
                  <c:v>0.47568000000000032</c:v>
                </c:pt>
                <c:pt idx="65">
                  <c:v>0.49334000000000267</c:v>
                </c:pt>
                <c:pt idx="66">
                  <c:v>0.51195999999999997</c:v>
                </c:pt>
                <c:pt idx="67">
                  <c:v>0.53161999999999998</c:v>
                </c:pt>
                <c:pt idx="68">
                  <c:v>0.55242999999999998</c:v>
                </c:pt>
                <c:pt idx="69">
                  <c:v>0.57450000000000001</c:v>
                </c:pt>
                <c:pt idx="70">
                  <c:v>0.59794999999999998</c:v>
                </c:pt>
                <c:pt idx="71">
                  <c:v>0.62294000000000693</c:v>
                </c:pt>
                <c:pt idx="72">
                  <c:v>0.64963000000000692</c:v>
                </c:pt>
                <c:pt idx="73">
                  <c:v>0.67820000000000646</c:v>
                </c:pt>
                <c:pt idx="74">
                  <c:v>0.70890000000000064</c:v>
                </c:pt>
                <c:pt idx="75">
                  <c:v>0.74195999999999995</c:v>
                </c:pt>
                <c:pt idx="76">
                  <c:v>0.77770000000000739</c:v>
                </c:pt>
                <c:pt idx="77">
                  <c:v>0.81647000000000003</c:v>
                </c:pt>
                <c:pt idx="78">
                  <c:v>0.85868999999999995</c:v>
                </c:pt>
                <c:pt idx="79">
                  <c:v>0.90485000000000004</c:v>
                </c:pt>
                <c:pt idx="80">
                  <c:v>0.95555999999999996</c:v>
                </c:pt>
                <c:pt idx="81">
                  <c:v>1.0115999999999854</c:v>
                </c:pt>
                <c:pt idx="82">
                  <c:v>1.0736999999999872</c:v>
                </c:pt>
                <c:pt idx="83">
                  <c:v>1.1432</c:v>
                </c:pt>
                <c:pt idx="84">
                  <c:v>1.221299999999985</c:v>
                </c:pt>
                <c:pt idx="85">
                  <c:v>1.3097999999999868</c:v>
                </c:pt>
                <c:pt idx="86">
                  <c:v>1.4109999999999845</c:v>
                </c:pt>
                <c:pt idx="87">
                  <c:v>1.5278999999999845</c:v>
                </c:pt>
                <c:pt idx="88">
                  <c:v>1.6644000000000001</c:v>
                </c:pt>
                <c:pt idx="89">
                  <c:v>1.8260000000000001</c:v>
                </c:pt>
                <c:pt idx="90">
                  <c:v>2.0203000000000002</c:v>
                </c:pt>
                <c:pt idx="91">
                  <c:v>2.2585000000000002</c:v>
                </c:pt>
                <c:pt idx="92">
                  <c:v>2.5571000000000002</c:v>
                </c:pt>
                <c:pt idx="93">
                  <c:v>2.9426999999999977</c:v>
                </c:pt>
                <c:pt idx="94">
                  <c:v>3.4592999999999967</c:v>
                </c:pt>
                <c:pt idx="95">
                  <c:v>4.1869999999999985</c:v>
                </c:pt>
                <c:pt idx="96">
                  <c:v>5.2870999999999997</c:v>
                </c:pt>
                <c:pt idx="97">
                  <c:v>7.1394000000000002</c:v>
                </c:pt>
                <c:pt idx="98">
                  <c:v>10.898</c:v>
                </c:pt>
                <c:pt idx="99">
                  <c:v>22.443999999999889</c:v>
                </c:pt>
              </c:numCache>
            </c:numRef>
          </c:xVal>
          <c:yVal>
            <c:numRef>
              <c:f>'avg cap vs W (Cs=0.3)'!$O$3:$O$102</c:f>
              <c:numCache>
                <c:formatCode>General</c:formatCode>
                <c:ptCount val="100"/>
                <c:pt idx="0">
                  <c:v>0</c:v>
                </c:pt>
                <c:pt idx="1">
                  <c:v>8.5236666666667748E-3</c:v>
                </c:pt>
                <c:pt idx="2">
                  <c:v>1.7047333333333341E-2</c:v>
                </c:pt>
                <c:pt idx="3">
                  <c:v>2.5571000000000052E-2</c:v>
                </c:pt>
                <c:pt idx="4">
                  <c:v>3.409333333333335E-2</c:v>
                </c:pt>
                <c:pt idx="5">
                  <c:v>4.2616666666666733E-2</c:v>
                </c:pt>
                <c:pt idx="6">
                  <c:v>5.1143333333333339E-2</c:v>
                </c:pt>
                <c:pt idx="7">
                  <c:v>5.9666666666666833E-2</c:v>
                </c:pt>
                <c:pt idx="8">
                  <c:v>6.8190000000000001E-2</c:v>
                </c:pt>
                <c:pt idx="9">
                  <c:v>7.6713333333334133E-2</c:v>
                </c:pt>
                <c:pt idx="10">
                  <c:v>8.5236666666666766E-2</c:v>
                </c:pt>
                <c:pt idx="11">
                  <c:v>9.3760000000000746E-2</c:v>
                </c:pt>
                <c:pt idx="12">
                  <c:v>0.10228333333333336</c:v>
                </c:pt>
                <c:pt idx="13">
                  <c:v>0.11080666666666665</c:v>
                </c:pt>
                <c:pt idx="14">
                  <c:v>0.11932999999999998</c:v>
                </c:pt>
                <c:pt idx="15">
                  <c:v>0.1278533333333334</c:v>
                </c:pt>
                <c:pt idx="16">
                  <c:v>0.13638</c:v>
                </c:pt>
                <c:pt idx="17">
                  <c:v>0.14490333333333574</c:v>
                </c:pt>
                <c:pt idx="18">
                  <c:v>0.15342666666666671</c:v>
                </c:pt>
                <c:pt idx="19">
                  <c:v>0.16195000000000001</c:v>
                </c:pt>
                <c:pt idx="20">
                  <c:v>0.17047333333333484</c:v>
                </c:pt>
                <c:pt idx="21">
                  <c:v>0.17899666666666691</c:v>
                </c:pt>
                <c:pt idx="22">
                  <c:v>0.18752000000000021</c:v>
                </c:pt>
                <c:pt idx="23">
                  <c:v>0.19604333333333518</c:v>
                </c:pt>
                <c:pt idx="24">
                  <c:v>0.2045666666666667</c:v>
                </c:pt>
                <c:pt idx="25">
                  <c:v>0.21309000000000142</c:v>
                </c:pt>
                <c:pt idx="26">
                  <c:v>0.22161666666666668</c:v>
                </c:pt>
                <c:pt idx="27">
                  <c:v>0.23014000000000001</c:v>
                </c:pt>
                <c:pt idx="28">
                  <c:v>0.23866333333333492</c:v>
                </c:pt>
                <c:pt idx="29">
                  <c:v>0.24718666666666669</c:v>
                </c:pt>
                <c:pt idx="30">
                  <c:v>0.25571000000000005</c:v>
                </c:pt>
                <c:pt idx="31">
                  <c:v>0.26423333333333027</c:v>
                </c:pt>
                <c:pt idx="32">
                  <c:v>0.27275666666666681</c:v>
                </c:pt>
                <c:pt idx="33">
                  <c:v>0.28128000000000031</c:v>
                </c:pt>
                <c:pt idx="34">
                  <c:v>0.28980333333333336</c:v>
                </c:pt>
                <c:pt idx="35">
                  <c:v>0.29832666666667268</c:v>
                </c:pt>
                <c:pt idx="36">
                  <c:v>0.30685333333333337</c:v>
                </c:pt>
                <c:pt idx="37">
                  <c:v>0.31537666666667269</c:v>
                </c:pt>
                <c:pt idx="38">
                  <c:v>0.32390000000000346</c:v>
                </c:pt>
                <c:pt idx="39">
                  <c:v>0.33242333333333651</c:v>
                </c:pt>
                <c:pt idx="40">
                  <c:v>0.34093333333333325</c:v>
                </c:pt>
                <c:pt idx="41">
                  <c:v>0.34946666666667076</c:v>
                </c:pt>
                <c:pt idx="42">
                  <c:v>0.35800000000000032</c:v>
                </c:pt>
                <c:pt idx="43">
                  <c:v>0.36653333333333327</c:v>
                </c:pt>
                <c:pt idx="44">
                  <c:v>0.37503333333333333</c:v>
                </c:pt>
                <c:pt idx="45">
                  <c:v>0.38356666666667194</c:v>
                </c:pt>
                <c:pt idx="46">
                  <c:v>0.39210000000000284</c:v>
                </c:pt>
                <c:pt idx="47">
                  <c:v>0.40060000000000001</c:v>
                </c:pt>
                <c:pt idx="48">
                  <c:v>0.40913333333333329</c:v>
                </c:pt>
                <c:pt idx="49">
                  <c:v>0.41766666666667007</c:v>
                </c:pt>
                <c:pt idx="50">
                  <c:v>0.42616666666667047</c:v>
                </c:pt>
                <c:pt idx="51">
                  <c:v>0.43470000000000031</c:v>
                </c:pt>
                <c:pt idx="52">
                  <c:v>0.44323333333332998</c:v>
                </c:pt>
                <c:pt idx="53">
                  <c:v>0.45176666666666682</c:v>
                </c:pt>
                <c:pt idx="54">
                  <c:v>0.46026666666666682</c:v>
                </c:pt>
                <c:pt idx="55">
                  <c:v>0.46880000000000038</c:v>
                </c:pt>
                <c:pt idx="56">
                  <c:v>0.47733333333333333</c:v>
                </c:pt>
                <c:pt idx="57">
                  <c:v>0.48583333333333334</c:v>
                </c:pt>
                <c:pt idx="58">
                  <c:v>0.49436666666667262</c:v>
                </c:pt>
                <c:pt idx="59">
                  <c:v>0.50290000000000001</c:v>
                </c:pt>
                <c:pt idx="60">
                  <c:v>0.5114333333333333</c:v>
                </c:pt>
                <c:pt idx="61">
                  <c:v>0.51993333333333369</c:v>
                </c:pt>
                <c:pt idx="62">
                  <c:v>0.52846666666666064</c:v>
                </c:pt>
                <c:pt idx="63">
                  <c:v>0.53700000000000003</c:v>
                </c:pt>
                <c:pt idx="64">
                  <c:v>0.54549999999999998</c:v>
                </c:pt>
                <c:pt idx="65">
                  <c:v>0.5540333333333336</c:v>
                </c:pt>
                <c:pt idx="66">
                  <c:v>0.56256666666666133</c:v>
                </c:pt>
                <c:pt idx="67">
                  <c:v>0.57110000000000005</c:v>
                </c:pt>
                <c:pt idx="68">
                  <c:v>0.579600000000006</c:v>
                </c:pt>
                <c:pt idx="69">
                  <c:v>0.58813333333333329</c:v>
                </c:pt>
                <c:pt idx="70">
                  <c:v>0.59666666666666657</c:v>
                </c:pt>
                <c:pt idx="71">
                  <c:v>0.60516666666666652</c:v>
                </c:pt>
                <c:pt idx="72">
                  <c:v>0.61370000000000624</c:v>
                </c:pt>
                <c:pt idx="73">
                  <c:v>0.62223333333333364</c:v>
                </c:pt>
                <c:pt idx="74">
                  <c:v>0.6307666666666667</c:v>
                </c:pt>
                <c:pt idx="75">
                  <c:v>0.63926666666666654</c:v>
                </c:pt>
                <c:pt idx="76">
                  <c:v>0.64780000000000693</c:v>
                </c:pt>
                <c:pt idx="77">
                  <c:v>0.65633333333333665</c:v>
                </c:pt>
                <c:pt idx="78">
                  <c:v>0.66483333333334016</c:v>
                </c:pt>
                <c:pt idx="79">
                  <c:v>0.67336666666666667</c:v>
                </c:pt>
                <c:pt idx="80">
                  <c:v>0.68190000000000062</c:v>
                </c:pt>
                <c:pt idx="81">
                  <c:v>0.69040000000000001</c:v>
                </c:pt>
                <c:pt idx="82">
                  <c:v>0.69893333333333363</c:v>
                </c:pt>
                <c:pt idx="83">
                  <c:v>0.70746666666666658</c:v>
                </c:pt>
                <c:pt idx="84">
                  <c:v>0.71600000000000064</c:v>
                </c:pt>
                <c:pt idx="85">
                  <c:v>0.72450000000000003</c:v>
                </c:pt>
                <c:pt idx="86">
                  <c:v>0.73303333333333365</c:v>
                </c:pt>
                <c:pt idx="87">
                  <c:v>0.74156666666666649</c:v>
                </c:pt>
                <c:pt idx="88">
                  <c:v>0.75006666666666666</c:v>
                </c:pt>
                <c:pt idx="89">
                  <c:v>0.75859999999999994</c:v>
                </c:pt>
                <c:pt idx="90">
                  <c:v>0.76713333333333877</c:v>
                </c:pt>
                <c:pt idx="91">
                  <c:v>0.77566666666666662</c:v>
                </c:pt>
                <c:pt idx="92">
                  <c:v>0.78416666666666657</c:v>
                </c:pt>
                <c:pt idx="93">
                  <c:v>0.79270000000000063</c:v>
                </c:pt>
                <c:pt idx="94">
                  <c:v>0.80123333333333335</c:v>
                </c:pt>
                <c:pt idx="95">
                  <c:v>0.80973333333333364</c:v>
                </c:pt>
                <c:pt idx="96">
                  <c:v>0.81826666666666659</c:v>
                </c:pt>
                <c:pt idx="97">
                  <c:v>0.82680000000000065</c:v>
                </c:pt>
                <c:pt idx="98">
                  <c:v>0.83533333333333371</c:v>
                </c:pt>
                <c:pt idx="99">
                  <c:v>0.84383333333333665</c:v>
                </c:pt>
              </c:numCache>
            </c:numRef>
          </c:yVal>
          <c:smooth val="1"/>
          <c:extLst>
            <c:ext xmlns:c16="http://schemas.microsoft.com/office/drawing/2014/chart" uri="{C3380CC4-5D6E-409C-BE32-E72D297353CC}">
              <c16:uniqueId val="{00000002-41B3-408D-848E-E5F7AE57FFE4}"/>
            </c:ext>
          </c:extLst>
        </c:ser>
        <c:ser>
          <c:idx val="3"/>
          <c:order val="3"/>
          <c:tx>
            <c:v>c=4</c:v>
          </c:tx>
          <c:spPr>
            <a:ln w="28575">
              <a:solidFill>
                <a:srgbClr val="7030A0"/>
              </a:solidFill>
            </a:ln>
          </c:spPr>
          <c:marker>
            <c:symbol val="none"/>
          </c:marker>
          <c:xVal>
            <c:numRef>
              <c:f>'avg cap vs W (Cs=0.3)'!$D$3:$D$102</c:f>
              <c:numCache>
                <c:formatCode>General</c:formatCode>
                <c:ptCount val="100"/>
                <c:pt idx="0">
                  <c:v>0</c:v>
                </c:pt>
                <c:pt idx="1">
                  <c:v>4.7448000000000004E-3</c:v>
                </c:pt>
                <c:pt idx="2">
                  <c:v>9.3391000000000047E-3</c:v>
                </c:pt>
                <c:pt idx="3">
                  <c:v>1.3882000000000132E-2</c:v>
                </c:pt>
                <c:pt idx="4">
                  <c:v>1.8395000000000005E-2</c:v>
                </c:pt>
                <c:pt idx="5">
                  <c:v>2.2891000000000317E-2</c:v>
                </c:pt>
                <c:pt idx="6">
                  <c:v>2.7376000000000011E-2</c:v>
                </c:pt>
                <c:pt idx="7">
                  <c:v>3.1857000000000052E-2</c:v>
                </c:pt>
                <c:pt idx="8">
                  <c:v>3.6339000000000052E-2</c:v>
                </c:pt>
                <c:pt idx="9">
                  <c:v>4.0823999999999999E-2</c:v>
                </c:pt>
                <c:pt idx="10">
                  <c:v>4.5318000000000122E-2</c:v>
                </c:pt>
                <c:pt idx="11">
                  <c:v>4.9824000000000014E-2</c:v>
                </c:pt>
                <c:pt idx="12">
                  <c:v>5.4345000000000004E-2</c:v>
                </c:pt>
                <c:pt idx="13">
                  <c:v>5.8884000000000013E-2</c:v>
                </c:pt>
                <c:pt idx="14">
                  <c:v>6.3444E-2</c:v>
                </c:pt>
                <c:pt idx="15">
                  <c:v>6.8028000000000005E-2</c:v>
                </c:pt>
                <c:pt idx="16">
                  <c:v>7.2639000000000009E-2</c:v>
                </c:pt>
                <c:pt idx="17">
                  <c:v>7.7281000000000002E-2</c:v>
                </c:pt>
                <c:pt idx="18">
                  <c:v>8.1956000000000098E-2</c:v>
                </c:pt>
                <c:pt idx="19">
                  <c:v>8.6667000000000063E-2</c:v>
                </c:pt>
                <c:pt idx="20">
                  <c:v>9.1418000000000013E-2</c:v>
                </c:pt>
                <c:pt idx="21">
                  <c:v>9.6211000000000033E-2</c:v>
                </c:pt>
                <c:pt idx="22">
                  <c:v>0.10105</c:v>
                </c:pt>
                <c:pt idx="23">
                  <c:v>0.10594000000000002</c:v>
                </c:pt>
                <c:pt idx="24">
                  <c:v>0.11088000000000001</c:v>
                </c:pt>
                <c:pt idx="25">
                  <c:v>0.11588</c:v>
                </c:pt>
                <c:pt idx="26">
                  <c:v>0.12094000000000002</c:v>
                </c:pt>
                <c:pt idx="27">
                  <c:v>0.12606000000000001</c:v>
                </c:pt>
                <c:pt idx="28">
                  <c:v>0.13125000000000001</c:v>
                </c:pt>
                <c:pt idx="29">
                  <c:v>0.13652</c:v>
                </c:pt>
                <c:pt idx="30">
                  <c:v>0.14185</c:v>
                </c:pt>
                <c:pt idx="31">
                  <c:v>0.14727999999999999</c:v>
                </c:pt>
                <c:pt idx="32">
                  <c:v>0.15278000000000044</c:v>
                </c:pt>
                <c:pt idx="33">
                  <c:v>0.15837999999999999</c:v>
                </c:pt>
                <c:pt idx="34">
                  <c:v>0.16408</c:v>
                </c:pt>
                <c:pt idx="35">
                  <c:v>0.16986999999999999</c:v>
                </c:pt>
                <c:pt idx="36">
                  <c:v>0.17577999999999999</c:v>
                </c:pt>
                <c:pt idx="37">
                  <c:v>0.18179000000000159</c:v>
                </c:pt>
                <c:pt idx="38">
                  <c:v>0.18793000000000187</c:v>
                </c:pt>
                <c:pt idx="39">
                  <c:v>0.19420000000000001</c:v>
                </c:pt>
                <c:pt idx="40">
                  <c:v>0.2006</c:v>
                </c:pt>
                <c:pt idx="41">
                  <c:v>0.20713999999999999</c:v>
                </c:pt>
                <c:pt idx="42">
                  <c:v>0.21384000000000142</c:v>
                </c:pt>
                <c:pt idx="43">
                  <c:v>0.22069</c:v>
                </c:pt>
                <c:pt idx="44">
                  <c:v>0.22772000000000001</c:v>
                </c:pt>
                <c:pt idx="45">
                  <c:v>0.23492000000000021</c:v>
                </c:pt>
                <c:pt idx="46">
                  <c:v>0.24232000000000001</c:v>
                </c:pt>
                <c:pt idx="47">
                  <c:v>0.24991000000000224</c:v>
                </c:pt>
                <c:pt idx="48">
                  <c:v>0.25772</c:v>
                </c:pt>
                <c:pt idx="49">
                  <c:v>0.26576</c:v>
                </c:pt>
                <c:pt idx="50">
                  <c:v>0.27404000000000001</c:v>
                </c:pt>
                <c:pt idx="51">
                  <c:v>0.28258000000000238</c:v>
                </c:pt>
                <c:pt idx="52">
                  <c:v>0.29140000000000038</c:v>
                </c:pt>
                <c:pt idx="53">
                  <c:v>0.30051000000000266</c:v>
                </c:pt>
                <c:pt idx="54">
                  <c:v>0.30993000000000032</c:v>
                </c:pt>
                <c:pt idx="55">
                  <c:v>0.31968000000000346</c:v>
                </c:pt>
                <c:pt idx="56">
                  <c:v>0.32979000000000008</c:v>
                </c:pt>
                <c:pt idx="57">
                  <c:v>0.34029000000000004</c:v>
                </c:pt>
                <c:pt idx="58">
                  <c:v>0.35120000000000001</c:v>
                </c:pt>
                <c:pt idx="59">
                  <c:v>0.36255000000000032</c:v>
                </c:pt>
                <c:pt idx="60">
                  <c:v>0.37438000000000488</c:v>
                </c:pt>
                <c:pt idx="61">
                  <c:v>0.38672000000000301</c:v>
                </c:pt>
                <c:pt idx="62">
                  <c:v>0.39961000000000346</c:v>
                </c:pt>
                <c:pt idx="63">
                  <c:v>0.41311000000000031</c:v>
                </c:pt>
                <c:pt idx="64">
                  <c:v>0.42725000000000002</c:v>
                </c:pt>
                <c:pt idx="65">
                  <c:v>0.44210000000000005</c:v>
                </c:pt>
                <c:pt idx="66">
                  <c:v>0.45772000000000002</c:v>
                </c:pt>
                <c:pt idx="67">
                  <c:v>0.47417000000000031</c:v>
                </c:pt>
                <c:pt idx="68">
                  <c:v>0.49155000000000032</c:v>
                </c:pt>
                <c:pt idx="69">
                  <c:v>0.50992999999999999</c:v>
                </c:pt>
                <c:pt idx="70">
                  <c:v>0.52940999999999949</c:v>
                </c:pt>
                <c:pt idx="71">
                  <c:v>0.55012000000000005</c:v>
                </c:pt>
                <c:pt idx="72">
                  <c:v>0.57218000000000002</c:v>
                </c:pt>
                <c:pt idx="73">
                  <c:v>0.59574000000000005</c:v>
                </c:pt>
                <c:pt idx="74">
                  <c:v>0.62098000000000064</c:v>
                </c:pt>
                <c:pt idx="75">
                  <c:v>0.64808000000000165</c:v>
                </c:pt>
                <c:pt idx="76">
                  <c:v>0.67730000000000601</c:v>
                </c:pt>
                <c:pt idx="77">
                  <c:v>0.70889000000000602</c:v>
                </c:pt>
                <c:pt idx="78">
                  <c:v>0.74319000000000601</c:v>
                </c:pt>
                <c:pt idx="79">
                  <c:v>0.78056999999999432</c:v>
                </c:pt>
                <c:pt idx="80">
                  <c:v>0.82150000000000001</c:v>
                </c:pt>
                <c:pt idx="81">
                  <c:v>0.86653999999999998</c:v>
                </c:pt>
                <c:pt idx="82">
                  <c:v>0.91635</c:v>
                </c:pt>
                <c:pt idx="83">
                  <c:v>0.97178000000000064</c:v>
                </c:pt>
                <c:pt idx="84">
                  <c:v>1.0338999999999845</c:v>
                </c:pt>
                <c:pt idx="85">
                  <c:v>1.1040000000000001</c:v>
                </c:pt>
                <c:pt idx="86">
                  <c:v>1.1837</c:v>
                </c:pt>
                <c:pt idx="87">
                  <c:v>1.2753999999999868</c:v>
                </c:pt>
                <c:pt idx="88">
                  <c:v>1.3818999999999881</c:v>
                </c:pt>
                <c:pt idx="89">
                  <c:v>1.5072999999999868</c:v>
                </c:pt>
                <c:pt idx="90">
                  <c:v>1.6572</c:v>
                </c:pt>
                <c:pt idx="91">
                  <c:v>1.8395999999999881</c:v>
                </c:pt>
                <c:pt idx="92">
                  <c:v>2.0667</c:v>
                </c:pt>
                <c:pt idx="93">
                  <c:v>2.3573999999999997</c:v>
                </c:pt>
                <c:pt idx="94">
                  <c:v>2.7433000000000272</c:v>
                </c:pt>
                <c:pt idx="95">
                  <c:v>3.2808000000000002</c:v>
                </c:pt>
                <c:pt idx="96">
                  <c:v>4.0826000000000002</c:v>
                </c:pt>
                <c:pt idx="97">
                  <c:v>5.4099000000000004</c:v>
                </c:pt>
                <c:pt idx="98">
                  <c:v>8.0413999999999994</c:v>
                </c:pt>
                <c:pt idx="99">
                  <c:v>15.828000000000001</c:v>
                </c:pt>
              </c:numCache>
            </c:numRef>
          </c:xVal>
          <c:yVal>
            <c:numRef>
              <c:f>'avg cap vs W (Cs=0.3)'!$P$3:$P$102</c:f>
              <c:numCache>
                <c:formatCode>General</c:formatCode>
                <c:ptCount val="100"/>
                <c:pt idx="0">
                  <c:v>0</c:v>
                </c:pt>
                <c:pt idx="1">
                  <c:v>8.2792500000000002E-3</c:v>
                </c:pt>
                <c:pt idx="2">
                  <c:v>1.6558500000000007E-2</c:v>
                </c:pt>
                <c:pt idx="3">
                  <c:v>2.4837499999999998E-2</c:v>
                </c:pt>
                <c:pt idx="4">
                  <c:v>3.3117500000000001E-2</c:v>
                </c:pt>
                <c:pt idx="5">
                  <c:v>4.1395000000000001E-2</c:v>
                </c:pt>
                <c:pt idx="6">
                  <c:v>4.9674999999999997E-2</c:v>
                </c:pt>
                <c:pt idx="7">
                  <c:v>5.7955E-2</c:v>
                </c:pt>
                <c:pt idx="8">
                  <c:v>6.62325E-2</c:v>
                </c:pt>
                <c:pt idx="9">
                  <c:v>7.4512500000000134E-2</c:v>
                </c:pt>
                <c:pt idx="10">
                  <c:v>8.2792500000000005E-2</c:v>
                </c:pt>
                <c:pt idx="11">
                  <c:v>9.1070000000000026E-2</c:v>
                </c:pt>
                <c:pt idx="12">
                  <c:v>9.9350000000000063E-2</c:v>
                </c:pt>
                <c:pt idx="13">
                  <c:v>0.10763000000000029</c:v>
                </c:pt>
                <c:pt idx="14">
                  <c:v>0.11591</c:v>
                </c:pt>
                <c:pt idx="15">
                  <c:v>0.12418750000000002</c:v>
                </c:pt>
                <c:pt idx="16">
                  <c:v>0.13246750000000004</c:v>
                </c:pt>
                <c:pt idx="17">
                  <c:v>0.14074750000000041</c:v>
                </c:pt>
                <c:pt idx="18">
                  <c:v>0.14902499999999999</c:v>
                </c:pt>
                <c:pt idx="19">
                  <c:v>0.15730500000000044</c:v>
                </c:pt>
                <c:pt idx="20">
                  <c:v>0.16558500000000001</c:v>
                </c:pt>
                <c:pt idx="21">
                  <c:v>0.1738625</c:v>
                </c:pt>
                <c:pt idx="22">
                  <c:v>0.18214250000000001</c:v>
                </c:pt>
                <c:pt idx="23">
                  <c:v>0.19042249999999999</c:v>
                </c:pt>
                <c:pt idx="24">
                  <c:v>0.19869999999999999</c:v>
                </c:pt>
                <c:pt idx="25">
                  <c:v>0.20698000000000041</c:v>
                </c:pt>
                <c:pt idx="26">
                  <c:v>0.21526000000000159</c:v>
                </c:pt>
                <c:pt idx="27">
                  <c:v>0.2235375</c:v>
                </c:pt>
                <c:pt idx="28">
                  <c:v>0.23181750000000001</c:v>
                </c:pt>
                <c:pt idx="29">
                  <c:v>0.24009750000000021</c:v>
                </c:pt>
                <c:pt idx="30">
                  <c:v>0.24837500000000001</c:v>
                </c:pt>
                <c:pt idx="31">
                  <c:v>0.25665000000000004</c:v>
                </c:pt>
                <c:pt idx="32">
                  <c:v>0.26492500000000002</c:v>
                </c:pt>
                <c:pt idx="33">
                  <c:v>0.273225</c:v>
                </c:pt>
                <c:pt idx="34">
                  <c:v>0.28150000000000008</c:v>
                </c:pt>
                <c:pt idx="35">
                  <c:v>0.289775</c:v>
                </c:pt>
                <c:pt idx="36">
                  <c:v>0.29805000000000031</c:v>
                </c:pt>
                <c:pt idx="37">
                  <c:v>0.30632500000000301</c:v>
                </c:pt>
                <c:pt idx="38">
                  <c:v>0.31460000000000032</c:v>
                </c:pt>
                <c:pt idx="39">
                  <c:v>0.32290000000000346</c:v>
                </c:pt>
                <c:pt idx="40">
                  <c:v>0.33117500000000138</c:v>
                </c:pt>
                <c:pt idx="41">
                  <c:v>0.33945000000000397</c:v>
                </c:pt>
                <c:pt idx="42">
                  <c:v>0.34772500000000001</c:v>
                </c:pt>
                <c:pt idx="43">
                  <c:v>0.35600000000000032</c:v>
                </c:pt>
                <c:pt idx="44">
                  <c:v>0.36427500000000002</c:v>
                </c:pt>
                <c:pt idx="45">
                  <c:v>0.37257500000000032</c:v>
                </c:pt>
                <c:pt idx="46">
                  <c:v>0.38085000000000346</c:v>
                </c:pt>
                <c:pt idx="47">
                  <c:v>0.38912500000000266</c:v>
                </c:pt>
                <c:pt idx="48">
                  <c:v>0.39740000000000397</c:v>
                </c:pt>
                <c:pt idx="49">
                  <c:v>0.40567500000000001</c:v>
                </c:pt>
                <c:pt idx="50">
                  <c:v>0.41395000000000032</c:v>
                </c:pt>
                <c:pt idx="51">
                  <c:v>0.42225000000000001</c:v>
                </c:pt>
                <c:pt idx="52">
                  <c:v>0.43052500000000032</c:v>
                </c:pt>
                <c:pt idx="53">
                  <c:v>0.43880000000000347</c:v>
                </c:pt>
                <c:pt idx="54">
                  <c:v>0.447075</c:v>
                </c:pt>
                <c:pt idx="55">
                  <c:v>0.45535000000000031</c:v>
                </c:pt>
                <c:pt idx="56">
                  <c:v>0.46362500000000001</c:v>
                </c:pt>
                <c:pt idx="57">
                  <c:v>0.47192500000000032</c:v>
                </c:pt>
                <c:pt idx="58">
                  <c:v>0.48020000000000002</c:v>
                </c:pt>
                <c:pt idx="59">
                  <c:v>0.48847500000000038</c:v>
                </c:pt>
                <c:pt idx="60">
                  <c:v>0.49675000000000002</c:v>
                </c:pt>
                <c:pt idx="61">
                  <c:v>0.5050249999999995</c:v>
                </c:pt>
                <c:pt idx="62">
                  <c:v>0.51329999999999998</c:v>
                </c:pt>
                <c:pt idx="63">
                  <c:v>0.52159999999999951</c:v>
                </c:pt>
                <c:pt idx="64">
                  <c:v>0.52987499999999998</c:v>
                </c:pt>
                <c:pt idx="65">
                  <c:v>0.53815000000000002</c:v>
                </c:pt>
                <c:pt idx="66">
                  <c:v>0.54642500000000005</c:v>
                </c:pt>
                <c:pt idx="67">
                  <c:v>0.55470000000000064</c:v>
                </c:pt>
                <c:pt idx="68">
                  <c:v>0.56297500000000589</c:v>
                </c:pt>
                <c:pt idx="69">
                  <c:v>0.57127499999999998</c:v>
                </c:pt>
                <c:pt idx="70">
                  <c:v>0.57955000000000001</c:v>
                </c:pt>
                <c:pt idx="71">
                  <c:v>0.58782500000000004</c:v>
                </c:pt>
                <c:pt idx="72">
                  <c:v>0.59609999999999996</c:v>
                </c:pt>
                <c:pt idx="73">
                  <c:v>0.60437500000000532</c:v>
                </c:pt>
                <c:pt idx="74">
                  <c:v>0.61265000000000691</c:v>
                </c:pt>
                <c:pt idx="75">
                  <c:v>0.62095000000000566</c:v>
                </c:pt>
                <c:pt idx="76">
                  <c:v>0.62922500000000692</c:v>
                </c:pt>
                <c:pt idx="77">
                  <c:v>0.63750000000000062</c:v>
                </c:pt>
                <c:pt idx="78">
                  <c:v>0.64577500000000965</c:v>
                </c:pt>
                <c:pt idx="79">
                  <c:v>0.65405000000000602</c:v>
                </c:pt>
                <c:pt idx="80">
                  <c:v>0.66232500000000694</c:v>
                </c:pt>
                <c:pt idx="81">
                  <c:v>0.67062500000001202</c:v>
                </c:pt>
                <c:pt idx="82">
                  <c:v>0.67890000000000761</c:v>
                </c:pt>
                <c:pt idx="83">
                  <c:v>0.68717499999999998</c:v>
                </c:pt>
                <c:pt idx="84">
                  <c:v>0.69545000000000001</c:v>
                </c:pt>
                <c:pt idx="85">
                  <c:v>0.70372500000000693</c:v>
                </c:pt>
                <c:pt idx="86">
                  <c:v>0.71200000000000063</c:v>
                </c:pt>
                <c:pt idx="87">
                  <c:v>0.72030000000000005</c:v>
                </c:pt>
                <c:pt idx="88">
                  <c:v>0.72857499999999997</c:v>
                </c:pt>
                <c:pt idx="89">
                  <c:v>0.736850000000006</c:v>
                </c:pt>
                <c:pt idx="90">
                  <c:v>0.74512500000000692</c:v>
                </c:pt>
                <c:pt idx="91">
                  <c:v>0.75340000000000062</c:v>
                </c:pt>
                <c:pt idx="92">
                  <c:v>0.76167500000000976</c:v>
                </c:pt>
                <c:pt idx="93">
                  <c:v>0.76997500000000796</c:v>
                </c:pt>
                <c:pt idx="94">
                  <c:v>0.77825000000000533</c:v>
                </c:pt>
                <c:pt idx="95">
                  <c:v>0.78652500000000003</c:v>
                </c:pt>
                <c:pt idx="96">
                  <c:v>0.79479999999999995</c:v>
                </c:pt>
                <c:pt idx="97">
                  <c:v>0.80307499999999998</c:v>
                </c:pt>
                <c:pt idx="98">
                  <c:v>0.81135000000000002</c:v>
                </c:pt>
                <c:pt idx="99">
                  <c:v>0.81965000000000265</c:v>
                </c:pt>
              </c:numCache>
            </c:numRef>
          </c:yVal>
          <c:smooth val="1"/>
          <c:extLst>
            <c:ext xmlns:c16="http://schemas.microsoft.com/office/drawing/2014/chart" uri="{C3380CC4-5D6E-409C-BE32-E72D297353CC}">
              <c16:uniqueId val="{00000003-41B3-408D-848E-E5F7AE57FFE4}"/>
            </c:ext>
          </c:extLst>
        </c:ser>
        <c:dLbls>
          <c:showLegendKey val="0"/>
          <c:showVal val="0"/>
          <c:showCatName val="0"/>
          <c:showSerName val="0"/>
          <c:showPercent val="0"/>
          <c:showBubbleSize val="0"/>
        </c:dLbls>
        <c:axId val="183889280"/>
        <c:axId val="184173696"/>
      </c:scatterChart>
      <c:valAx>
        <c:axId val="183889280"/>
        <c:scaling>
          <c:orientation val="minMax"/>
          <c:max val="5.2"/>
          <c:min val="0"/>
        </c:scaling>
        <c:delete val="0"/>
        <c:axPos val="b"/>
        <c:numFmt formatCode="General" sourceLinked="1"/>
        <c:majorTickMark val="out"/>
        <c:minorTickMark val="none"/>
        <c:tickLblPos val="nextTo"/>
        <c:spPr>
          <a:ln w="19050">
            <a:solidFill>
              <a:schemeClr val="tx1"/>
            </a:solidFill>
            <a:tailEnd type="arrow" w="sm" len="med"/>
          </a:ln>
        </c:spPr>
        <c:crossAx val="184173696"/>
        <c:crosses val="autoZero"/>
        <c:crossBetween val="midCat"/>
      </c:valAx>
      <c:valAx>
        <c:axId val="184173696"/>
        <c:scaling>
          <c:orientation val="minMax"/>
          <c:max val="1.05"/>
          <c:min val="0"/>
        </c:scaling>
        <c:delete val="0"/>
        <c:axPos val="l"/>
        <c:majorGridlines>
          <c:spPr>
            <a:ln>
              <a:solidFill>
                <a:srgbClr val="FFFFFF">
                  <a:alpha val="0"/>
                </a:srgbClr>
              </a:solidFill>
            </a:ln>
          </c:spPr>
        </c:majorGridlines>
        <c:numFmt formatCode="General" sourceLinked="1"/>
        <c:majorTickMark val="out"/>
        <c:minorTickMark val="none"/>
        <c:tickLblPos val="nextTo"/>
        <c:spPr>
          <a:ln w="19050">
            <a:solidFill>
              <a:schemeClr val="tx1"/>
            </a:solidFill>
            <a:tailEnd type="arrow" w="sm" len="med"/>
          </a:ln>
        </c:spPr>
        <c:crossAx val="183889280"/>
        <c:crosses val="autoZero"/>
        <c:crossBetween val="midCat"/>
      </c:valAx>
      <c:spPr>
        <a:noFill/>
      </c:spPr>
    </c:plotArea>
    <c:plotVisOnly val="1"/>
    <c:dispBlanksAs val="gap"/>
    <c:showDLblsOverMax val="0"/>
  </c:chart>
  <c:spPr>
    <a:noFill/>
    <a:ln>
      <a:noFill/>
    </a:ln>
  </c:spPr>
  <c:txPr>
    <a:bodyPr/>
    <a:lstStyle/>
    <a:p>
      <a:pPr>
        <a:defRPr sz="2400">
          <a:latin typeface="Times New Roman" panose="02020603050405020304" pitchFamily="18" charset="0"/>
          <a:cs typeface="Times New Roman" panose="02020603050405020304" pitchFamily="18"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7.9002405949256338E-2"/>
          <c:y val="3.2520694528568546E-2"/>
          <c:w val="0.87850552965233086"/>
          <c:h val="0.83445891378962245"/>
        </c:manualLayout>
      </c:layout>
      <c:scatterChart>
        <c:scatterStyle val="smoothMarker"/>
        <c:varyColors val="0"/>
        <c:ser>
          <c:idx val="0"/>
          <c:order val="0"/>
          <c:tx>
            <c:v>c = 2</c:v>
          </c:tx>
          <c:spPr>
            <a:ln w="44450">
              <a:solidFill>
                <a:srgbClr val="007E39"/>
              </a:solidFill>
              <a:prstDash val="dash"/>
            </a:ln>
          </c:spPr>
          <c:marker>
            <c:symbol val="none"/>
          </c:marker>
          <c:xVal>
            <c:numRef>
              <c:f>Sheet1!$A$7:$A$26</c:f>
              <c:numCache>
                <c:formatCode>General</c:formatCode>
                <c:ptCount val="20"/>
                <c:pt idx="0">
                  <c:v>0</c:v>
                </c:pt>
                <c:pt idx="1">
                  <c:v>1.3787475052685701E-3</c:v>
                </c:pt>
                <c:pt idx="2">
                  <c:v>5.8687037388076499E-3</c:v>
                </c:pt>
                <c:pt idx="3">
                  <c:v>1.3325402128353999E-2</c:v>
                </c:pt>
                <c:pt idx="4">
                  <c:v>2.39800658573632E-2</c:v>
                </c:pt>
                <c:pt idx="5">
                  <c:v>3.75411935911307E-2</c:v>
                </c:pt>
                <c:pt idx="6">
                  <c:v>5.5714651566455699E-2</c:v>
                </c:pt>
                <c:pt idx="7">
                  <c:v>7.4742690448300605E-2</c:v>
                </c:pt>
                <c:pt idx="8">
                  <c:v>0.10399547513345</c:v>
                </c:pt>
                <c:pt idx="9">
                  <c:v>0.14000509866065899</c:v>
                </c:pt>
                <c:pt idx="10">
                  <c:v>0.17751873090411799</c:v>
                </c:pt>
                <c:pt idx="11">
                  <c:v>0.23258802651039201</c:v>
                </c:pt>
                <c:pt idx="12">
                  <c:v>0.30036868437889802</c:v>
                </c:pt>
                <c:pt idx="13">
                  <c:v>0.38951444994714302</c:v>
                </c:pt>
                <c:pt idx="14">
                  <c:v>0.50723601697398302</c:v>
                </c:pt>
                <c:pt idx="15">
                  <c:v>0.66285700008355397</c:v>
                </c:pt>
                <c:pt idx="16">
                  <c:v>0.92819353706632901</c:v>
                </c:pt>
                <c:pt idx="17">
                  <c:v>1.32913422646931</c:v>
                </c:pt>
                <c:pt idx="18">
                  <c:v>2.1791608325706702</c:v>
                </c:pt>
                <c:pt idx="19">
                  <c:v>4.9031324081291698</c:v>
                </c:pt>
              </c:numCache>
            </c:numRef>
          </c:xVal>
          <c:yVal>
            <c:numRef>
              <c:f>Sheet1!$B$7:$B$26</c:f>
              <c:numCache>
                <c:formatCode>General</c:formatCode>
                <c:ptCount val="20"/>
                <c:pt idx="0">
                  <c:v>0</c:v>
                </c:pt>
                <c:pt idx="1">
                  <c:v>4.4999999999999998E-2</c:v>
                </c:pt>
                <c:pt idx="2">
                  <c:v>9.5000000000000001E-2</c:v>
                </c:pt>
                <c:pt idx="3">
                  <c:v>0.14499999999999999</c:v>
                </c:pt>
                <c:pt idx="4">
                  <c:v>0.19500000000000001</c:v>
                </c:pt>
                <c:pt idx="5">
                  <c:v>0.245</c:v>
                </c:pt>
                <c:pt idx="6">
                  <c:v>0.29499999999999998</c:v>
                </c:pt>
                <c:pt idx="7">
                  <c:v>0.34499999999999997</c:v>
                </c:pt>
                <c:pt idx="8">
                  <c:v>0.39500000000000002</c:v>
                </c:pt>
                <c:pt idx="9">
                  <c:v>0.44500000000000001</c:v>
                </c:pt>
                <c:pt idx="10">
                  <c:v>0.495</c:v>
                </c:pt>
                <c:pt idx="11">
                  <c:v>0.54500000000000004</c:v>
                </c:pt>
                <c:pt idx="12">
                  <c:v>0.59499999999999997</c:v>
                </c:pt>
                <c:pt idx="13">
                  <c:v>0.64500000000000002</c:v>
                </c:pt>
                <c:pt idx="14">
                  <c:v>0.69499999999999995</c:v>
                </c:pt>
                <c:pt idx="15">
                  <c:v>0.745</c:v>
                </c:pt>
                <c:pt idx="16">
                  <c:v>0.79500000000000004</c:v>
                </c:pt>
                <c:pt idx="17">
                  <c:v>0.84499999999999997</c:v>
                </c:pt>
                <c:pt idx="18">
                  <c:v>0.89500000000000002</c:v>
                </c:pt>
                <c:pt idx="19">
                  <c:v>0.94499999999999995</c:v>
                </c:pt>
              </c:numCache>
            </c:numRef>
          </c:yVal>
          <c:smooth val="1"/>
          <c:extLst>
            <c:ext xmlns:c16="http://schemas.microsoft.com/office/drawing/2014/chart" uri="{C3380CC4-5D6E-409C-BE32-E72D297353CC}">
              <c16:uniqueId val="{00000000-E5F7-4862-93E0-512498FACE14}"/>
            </c:ext>
          </c:extLst>
        </c:ser>
        <c:ser>
          <c:idx val="1"/>
          <c:order val="1"/>
          <c:tx>
            <c:v>c = 3</c:v>
          </c:tx>
          <c:spPr>
            <a:ln w="44450">
              <a:solidFill>
                <a:srgbClr val="FFC000"/>
              </a:solidFill>
              <a:prstDash val="dash"/>
            </a:ln>
          </c:spPr>
          <c:marker>
            <c:symbol val="none"/>
          </c:marker>
          <c:xVal>
            <c:numRef>
              <c:f>Sheet1!$C$7:$C$26</c:f>
              <c:numCache>
                <c:formatCode>General</c:formatCode>
                <c:ptCount val="20"/>
                <c:pt idx="0">
                  <c:v>0</c:v>
                </c:pt>
                <c:pt idx="1">
                  <c:v>3.2475310980255003E-4</c:v>
                </c:pt>
                <c:pt idx="2">
                  <c:v>1.46006497982607E-3</c:v>
                </c:pt>
                <c:pt idx="3">
                  <c:v>4.02674820346542E-3</c:v>
                </c:pt>
                <c:pt idx="4">
                  <c:v>8.2373692170635508E-3</c:v>
                </c:pt>
                <c:pt idx="5">
                  <c:v>1.5331445545564299E-2</c:v>
                </c:pt>
                <c:pt idx="6">
                  <c:v>2.4207189291199499E-2</c:v>
                </c:pt>
                <c:pt idx="7">
                  <c:v>3.6736424859475897E-2</c:v>
                </c:pt>
                <c:pt idx="8">
                  <c:v>5.21445751722521E-2</c:v>
                </c:pt>
                <c:pt idx="9">
                  <c:v>7.3867295277956699E-2</c:v>
                </c:pt>
                <c:pt idx="10">
                  <c:v>0.10008722304657899</c:v>
                </c:pt>
                <c:pt idx="11">
                  <c:v>0.13640115789396801</c:v>
                </c:pt>
                <c:pt idx="12">
                  <c:v>0.182749715527388</c:v>
                </c:pt>
                <c:pt idx="13">
                  <c:v>0.242845142583683</c:v>
                </c:pt>
                <c:pt idx="14">
                  <c:v>0.32177231602141598</c:v>
                </c:pt>
                <c:pt idx="15">
                  <c:v>0.455027184269714</c:v>
                </c:pt>
                <c:pt idx="16">
                  <c:v>0.67440036167169404</c:v>
                </c:pt>
                <c:pt idx="17">
                  <c:v>0.99739911199916997</c:v>
                </c:pt>
                <c:pt idx="18">
                  <c:v>1.8226542471838001</c:v>
                </c:pt>
                <c:pt idx="19">
                  <c:v>5.1777813651312803</c:v>
                </c:pt>
              </c:numCache>
            </c:numRef>
          </c:xVal>
          <c:yVal>
            <c:numRef>
              <c:f>Sheet1!$D$7:$D$26</c:f>
              <c:numCache>
                <c:formatCode>General</c:formatCode>
                <c:ptCount val="20"/>
                <c:pt idx="0">
                  <c:v>0</c:v>
                </c:pt>
                <c:pt idx="1">
                  <c:v>6.6666666666666693E-2</c:v>
                </c:pt>
                <c:pt idx="2">
                  <c:v>0.116666666666667</c:v>
                </c:pt>
                <c:pt idx="3">
                  <c:v>0.16666666666666699</c:v>
                </c:pt>
                <c:pt idx="4">
                  <c:v>0.21666666666666701</c:v>
                </c:pt>
                <c:pt idx="5">
                  <c:v>0.266666666666667</c:v>
                </c:pt>
                <c:pt idx="6">
                  <c:v>0.31666666666666698</c:v>
                </c:pt>
                <c:pt idx="7">
                  <c:v>0.36666666666666697</c:v>
                </c:pt>
                <c:pt idx="8">
                  <c:v>0.41666666666666702</c:v>
                </c:pt>
                <c:pt idx="9">
                  <c:v>0.46666666666666701</c:v>
                </c:pt>
                <c:pt idx="10">
                  <c:v>0.51666666666666705</c:v>
                </c:pt>
                <c:pt idx="11">
                  <c:v>0.56666666666666698</c:v>
                </c:pt>
                <c:pt idx="12">
                  <c:v>0.61666666666666703</c:v>
                </c:pt>
                <c:pt idx="13">
                  <c:v>0.66666666666666696</c:v>
                </c:pt>
                <c:pt idx="14">
                  <c:v>0.71666666666666701</c:v>
                </c:pt>
                <c:pt idx="15">
                  <c:v>0.76666666666666705</c:v>
                </c:pt>
                <c:pt idx="16">
                  <c:v>0.81666666666666698</c:v>
                </c:pt>
                <c:pt idx="17">
                  <c:v>0.86666666666666703</c:v>
                </c:pt>
                <c:pt idx="18">
                  <c:v>0.91666666666666696</c:v>
                </c:pt>
                <c:pt idx="19">
                  <c:v>0.96666666666666701</c:v>
                </c:pt>
              </c:numCache>
            </c:numRef>
          </c:yVal>
          <c:smooth val="1"/>
          <c:extLst>
            <c:ext xmlns:c16="http://schemas.microsoft.com/office/drawing/2014/chart" uri="{C3380CC4-5D6E-409C-BE32-E72D297353CC}">
              <c16:uniqueId val="{00000001-E5F7-4862-93E0-512498FACE14}"/>
            </c:ext>
          </c:extLst>
        </c:ser>
        <c:ser>
          <c:idx val="2"/>
          <c:order val="2"/>
          <c:tx>
            <c:v>c = 4</c:v>
          </c:tx>
          <c:spPr>
            <a:ln w="44450">
              <a:solidFill>
                <a:srgbClr val="7030A0"/>
              </a:solidFill>
              <a:prstDash val="dash"/>
            </a:ln>
          </c:spPr>
          <c:marker>
            <c:symbol val="none"/>
          </c:marker>
          <c:xVal>
            <c:numRef>
              <c:f>Sheet1!$E$7:$E$26</c:f>
              <c:numCache>
                <c:formatCode>0.00E+00</c:formatCode>
                <c:ptCount val="20"/>
                <c:pt idx="0" formatCode="General">
                  <c:v>0</c:v>
                </c:pt>
                <c:pt idx="1">
                  <c:v>5.8978702625783602E-5</c:v>
                </c:pt>
                <c:pt idx="2" formatCode="General">
                  <c:v>4.46135387138828E-4</c:v>
                </c:pt>
                <c:pt idx="3" formatCode="General">
                  <c:v>1.4181843486875099E-3</c:v>
                </c:pt>
                <c:pt idx="4" formatCode="General">
                  <c:v>3.4295457172178398E-3</c:v>
                </c:pt>
                <c:pt idx="5" formatCode="General">
                  <c:v>6.6276077932031904E-3</c:v>
                </c:pt>
                <c:pt idx="6" formatCode="General">
                  <c:v>1.1941259787346699E-2</c:v>
                </c:pt>
                <c:pt idx="7" formatCode="General">
                  <c:v>1.9258968873283999E-2</c:v>
                </c:pt>
                <c:pt idx="8" formatCode="General">
                  <c:v>3.05124891160896E-2</c:v>
                </c:pt>
                <c:pt idx="9" formatCode="General">
                  <c:v>4.4184180807643803E-2</c:v>
                </c:pt>
                <c:pt idx="10" formatCode="General">
                  <c:v>6.2673088959738193E-2</c:v>
                </c:pt>
                <c:pt idx="11" formatCode="General">
                  <c:v>8.7987534553847196E-2</c:v>
                </c:pt>
                <c:pt idx="12" formatCode="General">
                  <c:v>0.124772648778461</c:v>
                </c:pt>
                <c:pt idx="13" formatCode="General">
                  <c:v>0.17166431572933799</c:v>
                </c:pt>
                <c:pt idx="14" formatCode="General">
                  <c:v>0.243057225147402</c:v>
                </c:pt>
                <c:pt idx="15" formatCode="General">
                  <c:v>0.34150416475312101</c:v>
                </c:pt>
                <c:pt idx="16" formatCode="General">
                  <c:v>0.52299946245753604</c:v>
                </c:pt>
                <c:pt idx="17" formatCode="General">
                  <c:v>0.83245640941653398</c:v>
                </c:pt>
                <c:pt idx="18" formatCode="General">
                  <c:v>1.68971198515552</c:v>
                </c:pt>
                <c:pt idx="19" formatCode="General">
                  <c:v>6.0623002737014504</c:v>
                </c:pt>
              </c:numCache>
            </c:numRef>
          </c:xVal>
          <c:yVal>
            <c:numRef>
              <c:f>Sheet1!$F$7:$F$26</c:f>
              <c:numCache>
                <c:formatCode>General</c:formatCode>
                <c:ptCount val="20"/>
                <c:pt idx="0">
                  <c:v>0</c:v>
                </c:pt>
                <c:pt idx="1">
                  <c:v>0.08</c:v>
                </c:pt>
                <c:pt idx="2">
                  <c:v>0.13</c:v>
                </c:pt>
                <c:pt idx="3">
                  <c:v>0.18</c:v>
                </c:pt>
                <c:pt idx="4">
                  <c:v>0.23</c:v>
                </c:pt>
                <c:pt idx="5">
                  <c:v>0.28000000000000003</c:v>
                </c:pt>
                <c:pt idx="6">
                  <c:v>0.33</c:v>
                </c:pt>
                <c:pt idx="7">
                  <c:v>0.38</c:v>
                </c:pt>
                <c:pt idx="8">
                  <c:v>0.43</c:v>
                </c:pt>
                <c:pt idx="9">
                  <c:v>0.48</c:v>
                </c:pt>
                <c:pt idx="10">
                  <c:v>0.53</c:v>
                </c:pt>
                <c:pt idx="11">
                  <c:v>0.57999999999999996</c:v>
                </c:pt>
                <c:pt idx="12">
                  <c:v>0.63</c:v>
                </c:pt>
                <c:pt idx="13">
                  <c:v>0.68</c:v>
                </c:pt>
                <c:pt idx="14">
                  <c:v>0.73</c:v>
                </c:pt>
                <c:pt idx="15">
                  <c:v>0.78</c:v>
                </c:pt>
                <c:pt idx="16">
                  <c:v>0.83</c:v>
                </c:pt>
                <c:pt idx="17">
                  <c:v>0.88</c:v>
                </c:pt>
                <c:pt idx="18">
                  <c:v>0.93</c:v>
                </c:pt>
                <c:pt idx="19">
                  <c:v>0.98</c:v>
                </c:pt>
              </c:numCache>
            </c:numRef>
          </c:yVal>
          <c:smooth val="1"/>
          <c:extLst>
            <c:ext xmlns:c16="http://schemas.microsoft.com/office/drawing/2014/chart" uri="{C3380CC4-5D6E-409C-BE32-E72D297353CC}">
              <c16:uniqueId val="{00000002-E5F7-4862-93E0-512498FACE14}"/>
            </c:ext>
          </c:extLst>
        </c:ser>
        <c:dLbls>
          <c:showLegendKey val="0"/>
          <c:showVal val="0"/>
          <c:showCatName val="0"/>
          <c:showSerName val="0"/>
          <c:showPercent val="0"/>
          <c:showBubbleSize val="0"/>
        </c:dLbls>
        <c:axId val="183883264"/>
        <c:axId val="183884800"/>
      </c:scatterChart>
      <c:valAx>
        <c:axId val="183883264"/>
        <c:scaling>
          <c:orientation val="minMax"/>
          <c:max val="5.2"/>
          <c:min val="0"/>
        </c:scaling>
        <c:delete val="0"/>
        <c:axPos val="b"/>
        <c:numFmt formatCode="General" sourceLinked="1"/>
        <c:majorTickMark val="none"/>
        <c:minorTickMark val="none"/>
        <c:tickLblPos val="none"/>
        <c:spPr>
          <a:noFill/>
          <a:ln>
            <a:noFill/>
          </a:ln>
        </c:spPr>
        <c:crossAx val="183884800"/>
        <c:crosses val="autoZero"/>
        <c:crossBetween val="midCat"/>
      </c:valAx>
      <c:valAx>
        <c:axId val="183884800"/>
        <c:scaling>
          <c:orientation val="minMax"/>
          <c:max val="1.05"/>
          <c:min val="0"/>
        </c:scaling>
        <c:delete val="0"/>
        <c:axPos val="l"/>
        <c:majorGridlines>
          <c:spPr>
            <a:ln>
              <a:noFill/>
            </a:ln>
          </c:spPr>
        </c:majorGridlines>
        <c:numFmt formatCode="General" sourceLinked="1"/>
        <c:majorTickMark val="none"/>
        <c:minorTickMark val="none"/>
        <c:tickLblPos val="none"/>
        <c:spPr>
          <a:noFill/>
          <a:ln>
            <a:noFill/>
          </a:ln>
        </c:spPr>
        <c:crossAx val="183883264"/>
        <c:crosses val="autoZero"/>
        <c:crossBetween val="midCat"/>
      </c:valAx>
    </c:plotArea>
    <c:plotVisOnly val="1"/>
    <c:dispBlanksAs val="gap"/>
    <c:showDLblsOverMax val="0"/>
  </c:chart>
  <c:externalData r:id="rId1">
    <c:autoUpdate val="0"/>
  </c:externalData>
</c:chartSpace>
</file>

<file path=ppt/drawings/drawing1.xml><?xml version="1.0" encoding="utf-8"?>
<c:userShapes xmlns:c="http://schemas.openxmlformats.org/drawingml/2006/chart">
  <cdr:relSizeAnchor xmlns:cdr="http://schemas.openxmlformats.org/drawingml/2006/chartDrawing">
    <cdr:from>
      <cdr:x>0.64082</cdr:x>
      <cdr:y>0.22642</cdr:y>
    </cdr:from>
    <cdr:to>
      <cdr:x>0.98383</cdr:x>
      <cdr:y>0.33026</cdr:y>
    </cdr:to>
    <cdr:sp macro="" textlink="">
      <cdr:nvSpPr>
        <cdr:cNvPr id="2" name="TextBox 19"/>
        <cdr:cNvSpPr txBox="1"/>
      </cdr:nvSpPr>
      <cdr:spPr>
        <a:xfrm xmlns:a="http://schemas.openxmlformats.org/drawingml/2006/main">
          <a:off x="4447769" y="939542"/>
          <a:ext cx="2380780" cy="430887"/>
        </a:xfrm>
        <a:prstGeom xmlns:a="http://schemas.openxmlformats.org/drawingml/2006/main" prst="rect">
          <a:avLst/>
        </a:prstGeom>
        <a:noFill xmlns:a="http://schemas.openxmlformats.org/drawingml/2006/main"/>
      </cdr:spPr>
      <cdr:txBody>
        <a:bodyPr xmlns:a="http://schemas.openxmlformats.org/drawingml/2006/main" wrap="none" rtlCol="0">
          <a:spAutoFit/>
        </a:bodyPr>
        <a:lstStyle xmlns:a="http://schemas.openxmlformats.org/drawingml/2006/main">
          <a:defPPr>
            <a:defRPr lang="en-US"/>
          </a:defPPr>
          <a:lvl1pPr algn="l" rtl="0" eaLnBrk="0" fontAlgn="base" hangingPunct="0">
            <a:spcBef>
              <a:spcPct val="0"/>
            </a:spcBef>
            <a:spcAft>
              <a:spcPct val="0"/>
            </a:spcAft>
            <a:defRPr kern="1200">
              <a:solidFill>
                <a:srgbClr val="000000"/>
              </a:solidFill>
              <a:latin typeface="Arial" charset="0"/>
            </a:defRPr>
          </a:lvl1pPr>
          <a:lvl2pPr marL="457200" algn="l" rtl="0" eaLnBrk="0" fontAlgn="base" hangingPunct="0">
            <a:spcBef>
              <a:spcPct val="0"/>
            </a:spcBef>
            <a:spcAft>
              <a:spcPct val="0"/>
            </a:spcAft>
            <a:defRPr kern="1200">
              <a:solidFill>
                <a:srgbClr val="000000"/>
              </a:solidFill>
              <a:latin typeface="Arial" charset="0"/>
            </a:defRPr>
          </a:lvl2pPr>
          <a:lvl3pPr marL="914400" algn="l" rtl="0" eaLnBrk="0" fontAlgn="base" hangingPunct="0">
            <a:spcBef>
              <a:spcPct val="0"/>
            </a:spcBef>
            <a:spcAft>
              <a:spcPct val="0"/>
            </a:spcAft>
            <a:defRPr kern="1200">
              <a:solidFill>
                <a:srgbClr val="000000"/>
              </a:solidFill>
              <a:latin typeface="Arial" charset="0"/>
            </a:defRPr>
          </a:lvl3pPr>
          <a:lvl4pPr marL="1371600" algn="l" rtl="0" eaLnBrk="0" fontAlgn="base" hangingPunct="0">
            <a:spcBef>
              <a:spcPct val="0"/>
            </a:spcBef>
            <a:spcAft>
              <a:spcPct val="0"/>
            </a:spcAft>
            <a:defRPr kern="1200">
              <a:solidFill>
                <a:srgbClr val="000000"/>
              </a:solidFill>
              <a:latin typeface="Arial" charset="0"/>
            </a:defRPr>
          </a:lvl4pPr>
          <a:lvl5pPr marL="1828800" algn="l" rtl="0" eaLnBrk="0" fontAlgn="base" hangingPunct="0">
            <a:spcBef>
              <a:spcPct val="0"/>
            </a:spcBef>
            <a:spcAft>
              <a:spcPct val="0"/>
            </a:spcAft>
            <a:defRPr kern="1200">
              <a:solidFill>
                <a:srgbClr val="000000"/>
              </a:solidFill>
              <a:latin typeface="Arial" charset="0"/>
            </a:defRPr>
          </a:lvl5pPr>
          <a:lvl6pPr marL="2286000" algn="l" defTabSz="914400" rtl="0" eaLnBrk="1" latinLnBrk="0" hangingPunct="1">
            <a:defRPr kern="1200">
              <a:solidFill>
                <a:srgbClr val="000000"/>
              </a:solidFill>
              <a:latin typeface="Arial" charset="0"/>
            </a:defRPr>
          </a:lvl6pPr>
          <a:lvl7pPr marL="2743200" algn="l" defTabSz="914400" rtl="0" eaLnBrk="1" latinLnBrk="0" hangingPunct="1">
            <a:defRPr kern="1200">
              <a:solidFill>
                <a:srgbClr val="000000"/>
              </a:solidFill>
              <a:latin typeface="Arial" charset="0"/>
            </a:defRPr>
          </a:lvl7pPr>
          <a:lvl8pPr marL="3200400" algn="l" defTabSz="914400" rtl="0" eaLnBrk="1" latinLnBrk="0" hangingPunct="1">
            <a:defRPr kern="1200">
              <a:solidFill>
                <a:srgbClr val="000000"/>
              </a:solidFill>
              <a:latin typeface="Arial" charset="0"/>
            </a:defRPr>
          </a:lvl8pPr>
          <a:lvl9pPr marL="3657600" algn="l" defTabSz="914400" rtl="0" eaLnBrk="1" latinLnBrk="0" hangingPunct="1">
            <a:defRPr kern="1200">
              <a:solidFill>
                <a:srgbClr val="000000"/>
              </a:solidFill>
              <a:latin typeface="Arial" charset="0"/>
            </a:defRPr>
          </a:lvl9pPr>
        </a:lstStyle>
        <a:p xmlns:a="http://schemas.openxmlformats.org/drawingml/2006/main">
          <a:r>
            <a:rPr lang="en-US" altLang="zh-CN" sz="2200" dirty="0" smtClean="0">
              <a:solidFill>
                <a:srgbClr val="C00000"/>
              </a:solidFill>
              <a:latin typeface="Times New Roman" panose="02020603050405020304" pitchFamily="18" charset="0"/>
              <a:cs typeface="Times New Roman" panose="02020603050405020304" pitchFamily="18" charset="0"/>
            </a:rPr>
            <a:t>Limited-overtaking</a:t>
          </a:r>
          <a:endParaRPr lang="en-US" sz="2200" dirty="0">
            <a:solidFill>
              <a:srgbClr val="C00000"/>
            </a:solidFill>
            <a:latin typeface="Times New Roman" panose="02020603050405020304" pitchFamily="18" charset="0"/>
            <a:cs typeface="Times New Roman" panose="02020603050405020304" pitchFamily="18"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0.00935</cdr:x>
      <cdr:y>0.04286</cdr:y>
    </cdr:from>
    <cdr:to>
      <cdr:x>0.07701</cdr:x>
      <cdr:y>0.94011</cdr:y>
    </cdr:to>
    <cdr:sp macro="" textlink="">
      <cdr:nvSpPr>
        <cdr:cNvPr id="8" name="TextBox 19"/>
        <cdr:cNvSpPr txBox="1"/>
      </cdr:nvSpPr>
      <cdr:spPr>
        <a:xfrm xmlns:a="http://schemas.openxmlformats.org/drawingml/2006/main">
          <a:off x="69822" y="228615"/>
          <a:ext cx="505267" cy="4785926"/>
        </a:xfrm>
        <a:prstGeom xmlns:a="http://schemas.openxmlformats.org/drawingml/2006/main" prst="rect">
          <a:avLst/>
        </a:prstGeom>
        <a:noFill xmlns:a="http://schemas.openxmlformats.org/drawingml/2006/main"/>
      </cdr:spPr>
      <cdr:txBody>
        <a:bodyPr xmlns:a="http://schemas.openxmlformats.org/drawingml/2006/main" wrap="none" t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latin typeface="Times New Roman" panose="02020603050405020304" pitchFamily="18" charset="0"/>
              <a:cs typeface="Times New Roman" panose="02020603050405020304" pitchFamily="18" charset="0"/>
            </a:rPr>
            <a:t>1</a:t>
          </a:r>
          <a:r>
            <a:rPr lang="en-US" sz="2000" dirty="0" smtClean="0">
              <a:solidFill>
                <a:sysClr val="windowText" lastClr="000000"/>
              </a:solidFill>
              <a:latin typeface="Times New Roman" panose="02020603050405020304" pitchFamily="18" charset="0"/>
              <a:cs typeface="Times New Roman" panose="02020603050405020304" pitchFamily="18" charset="0"/>
            </a:rPr>
            <a:t>.0</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solidFill>
                <a:sysClr val="windowText" lastClr="000000"/>
              </a:solidFill>
              <a:latin typeface="Times New Roman" panose="02020603050405020304" pitchFamily="18" charset="0"/>
              <a:cs typeface="Times New Roman" panose="02020603050405020304" pitchFamily="18" charset="0"/>
            </a:rPr>
            <a:t>0.9</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0.8</a:t>
          </a:r>
          <a:endParaRPr lang="en-US" sz="2000" dirty="0" smtClean="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0.7</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0.6</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0.5</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0.4</a:t>
          </a:r>
          <a:endParaRPr lang="en-US" sz="2000"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0.00935</cdr:x>
      <cdr:y>0.04286</cdr:y>
    </cdr:from>
    <cdr:to>
      <cdr:x>0.07701</cdr:x>
      <cdr:y>0.94011</cdr:y>
    </cdr:to>
    <cdr:sp macro="" textlink="">
      <cdr:nvSpPr>
        <cdr:cNvPr id="8" name="TextBox 19"/>
        <cdr:cNvSpPr txBox="1"/>
      </cdr:nvSpPr>
      <cdr:spPr>
        <a:xfrm xmlns:a="http://schemas.openxmlformats.org/drawingml/2006/main">
          <a:off x="69822" y="228615"/>
          <a:ext cx="505267" cy="4785926"/>
        </a:xfrm>
        <a:prstGeom xmlns:a="http://schemas.openxmlformats.org/drawingml/2006/main" prst="rect">
          <a:avLst/>
        </a:prstGeom>
        <a:noFill xmlns:a="http://schemas.openxmlformats.org/drawingml/2006/main"/>
      </cdr:spPr>
      <cdr:txBody>
        <a:bodyPr xmlns:a="http://schemas.openxmlformats.org/drawingml/2006/main" wrap="none" t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latin typeface="Times New Roman" panose="02020603050405020304" pitchFamily="18" charset="0"/>
              <a:cs typeface="Times New Roman" panose="02020603050405020304" pitchFamily="18" charset="0"/>
            </a:rPr>
            <a:t>1</a:t>
          </a:r>
          <a:r>
            <a:rPr lang="en-US" sz="2000" dirty="0" smtClean="0">
              <a:solidFill>
                <a:sysClr val="windowText" lastClr="000000"/>
              </a:solidFill>
              <a:latin typeface="Times New Roman" panose="02020603050405020304" pitchFamily="18" charset="0"/>
              <a:cs typeface="Times New Roman" panose="02020603050405020304" pitchFamily="18" charset="0"/>
            </a:rPr>
            <a:t>.0</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solidFill>
                <a:sysClr val="windowText" lastClr="000000"/>
              </a:solidFill>
              <a:latin typeface="Times New Roman" panose="02020603050405020304" pitchFamily="18" charset="0"/>
              <a:cs typeface="Times New Roman" panose="02020603050405020304" pitchFamily="18" charset="0"/>
            </a:rPr>
            <a:t>0.9</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0.8</a:t>
          </a:r>
          <a:endParaRPr lang="en-US" sz="2000" dirty="0" smtClean="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0.7</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0.6</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0.5</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0.4</a:t>
          </a:r>
          <a:endParaRPr lang="en-US" sz="2000"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0.00935</cdr:x>
      <cdr:y>0.04286</cdr:y>
    </cdr:from>
    <cdr:to>
      <cdr:x>0.07701</cdr:x>
      <cdr:y>0.94011</cdr:y>
    </cdr:to>
    <cdr:sp macro="" textlink="">
      <cdr:nvSpPr>
        <cdr:cNvPr id="8" name="TextBox 19"/>
        <cdr:cNvSpPr txBox="1"/>
      </cdr:nvSpPr>
      <cdr:spPr>
        <a:xfrm xmlns:a="http://schemas.openxmlformats.org/drawingml/2006/main">
          <a:off x="69822" y="228615"/>
          <a:ext cx="505267" cy="4785926"/>
        </a:xfrm>
        <a:prstGeom xmlns:a="http://schemas.openxmlformats.org/drawingml/2006/main" prst="rect">
          <a:avLst/>
        </a:prstGeom>
        <a:noFill xmlns:a="http://schemas.openxmlformats.org/drawingml/2006/main"/>
      </cdr:spPr>
      <cdr:txBody>
        <a:bodyPr xmlns:a="http://schemas.openxmlformats.org/drawingml/2006/main" wrap="none" t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latin typeface="Times New Roman" panose="02020603050405020304" pitchFamily="18" charset="0"/>
              <a:cs typeface="Times New Roman" panose="02020603050405020304" pitchFamily="18" charset="0"/>
            </a:rPr>
            <a:t>1</a:t>
          </a:r>
          <a:r>
            <a:rPr lang="en-US" sz="2000" dirty="0" smtClean="0">
              <a:solidFill>
                <a:sysClr val="windowText" lastClr="000000"/>
              </a:solidFill>
              <a:latin typeface="Times New Roman" panose="02020603050405020304" pitchFamily="18" charset="0"/>
              <a:cs typeface="Times New Roman" panose="02020603050405020304" pitchFamily="18" charset="0"/>
            </a:rPr>
            <a:t>.0</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solidFill>
                <a:sysClr val="windowText" lastClr="000000"/>
              </a:solidFill>
              <a:latin typeface="Times New Roman" panose="02020603050405020304" pitchFamily="18" charset="0"/>
              <a:cs typeface="Times New Roman" panose="02020603050405020304" pitchFamily="18" charset="0"/>
            </a:rPr>
            <a:t>0.9</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0.8</a:t>
          </a:r>
          <a:endParaRPr lang="en-US" sz="2000" dirty="0" smtClean="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0.7</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0.6</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0.5</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0.4</a:t>
          </a:r>
          <a:endParaRPr lang="en-US" sz="2000"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0.00935</cdr:x>
      <cdr:y>0.04286</cdr:y>
    </cdr:from>
    <cdr:to>
      <cdr:x>0.07701</cdr:x>
      <cdr:y>0.94011</cdr:y>
    </cdr:to>
    <cdr:sp macro="" textlink="">
      <cdr:nvSpPr>
        <cdr:cNvPr id="8" name="TextBox 19"/>
        <cdr:cNvSpPr txBox="1"/>
      </cdr:nvSpPr>
      <cdr:spPr>
        <a:xfrm xmlns:a="http://schemas.openxmlformats.org/drawingml/2006/main">
          <a:off x="69822" y="228615"/>
          <a:ext cx="505267" cy="4785926"/>
        </a:xfrm>
        <a:prstGeom xmlns:a="http://schemas.openxmlformats.org/drawingml/2006/main" prst="rect">
          <a:avLst/>
        </a:prstGeom>
        <a:noFill xmlns:a="http://schemas.openxmlformats.org/drawingml/2006/main"/>
      </cdr:spPr>
      <cdr:txBody>
        <a:bodyPr xmlns:a="http://schemas.openxmlformats.org/drawingml/2006/main" wrap="none" t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latin typeface="Times New Roman" panose="02020603050405020304" pitchFamily="18" charset="0"/>
              <a:cs typeface="Times New Roman" panose="02020603050405020304" pitchFamily="18" charset="0"/>
            </a:rPr>
            <a:t>1</a:t>
          </a:r>
          <a:r>
            <a:rPr lang="en-US" sz="2000" dirty="0" smtClean="0">
              <a:solidFill>
                <a:sysClr val="windowText" lastClr="000000"/>
              </a:solidFill>
              <a:latin typeface="Times New Roman" panose="02020603050405020304" pitchFamily="18" charset="0"/>
              <a:cs typeface="Times New Roman" panose="02020603050405020304" pitchFamily="18" charset="0"/>
            </a:rPr>
            <a:t>.0</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solidFill>
                <a:sysClr val="windowText" lastClr="000000"/>
              </a:solidFill>
              <a:latin typeface="Times New Roman" panose="02020603050405020304" pitchFamily="18" charset="0"/>
              <a:cs typeface="Times New Roman" panose="02020603050405020304" pitchFamily="18" charset="0"/>
            </a:rPr>
            <a:t>0.9</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0.8</a:t>
          </a:r>
          <a:endParaRPr lang="en-US" sz="2000" dirty="0" smtClean="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0.7</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0.6</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0.5</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0.4</a:t>
          </a:r>
          <a:endParaRPr lang="en-US" sz="2000"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0.00935</cdr:x>
      <cdr:y>0.04286</cdr:y>
    </cdr:from>
    <cdr:to>
      <cdr:x>0.07701</cdr:x>
      <cdr:y>0.94011</cdr:y>
    </cdr:to>
    <cdr:sp macro="" textlink="">
      <cdr:nvSpPr>
        <cdr:cNvPr id="8" name="TextBox 19"/>
        <cdr:cNvSpPr txBox="1"/>
      </cdr:nvSpPr>
      <cdr:spPr>
        <a:xfrm xmlns:a="http://schemas.openxmlformats.org/drawingml/2006/main">
          <a:off x="69822" y="228615"/>
          <a:ext cx="505267" cy="4785926"/>
        </a:xfrm>
        <a:prstGeom xmlns:a="http://schemas.openxmlformats.org/drawingml/2006/main" prst="rect">
          <a:avLst/>
        </a:prstGeom>
        <a:noFill xmlns:a="http://schemas.openxmlformats.org/drawingml/2006/main"/>
      </cdr:spPr>
      <cdr:txBody>
        <a:bodyPr xmlns:a="http://schemas.openxmlformats.org/drawingml/2006/main" wrap="none" tIns="0" rtlCol="0">
          <a:spAutoFit/>
        </a:bodyPr>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2000" dirty="0">
              <a:latin typeface="Times New Roman" panose="02020603050405020304" pitchFamily="18" charset="0"/>
              <a:cs typeface="Times New Roman" panose="02020603050405020304" pitchFamily="18" charset="0"/>
            </a:rPr>
            <a:t>1</a:t>
          </a:r>
          <a:r>
            <a:rPr lang="en-US" sz="2000" dirty="0" smtClean="0">
              <a:solidFill>
                <a:sysClr val="windowText" lastClr="000000"/>
              </a:solidFill>
              <a:latin typeface="Times New Roman" panose="02020603050405020304" pitchFamily="18" charset="0"/>
              <a:cs typeface="Times New Roman" panose="02020603050405020304" pitchFamily="18" charset="0"/>
            </a:rPr>
            <a:t>.0</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solidFill>
                <a:sysClr val="windowText" lastClr="000000"/>
              </a:solidFill>
              <a:latin typeface="Times New Roman" panose="02020603050405020304" pitchFamily="18" charset="0"/>
              <a:cs typeface="Times New Roman" panose="02020603050405020304" pitchFamily="18" charset="0"/>
            </a:rPr>
            <a:t>0.9</a:t>
          </a: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0.8</a:t>
          </a:r>
          <a:endParaRPr lang="en-US" sz="2000" dirty="0" smtClean="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endParaRPr lang="en-US" sz="2800" dirty="0">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0.7</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0.6</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0.5</a:t>
          </a:r>
        </a:p>
        <a:p xmlns:a="http://schemas.openxmlformats.org/drawingml/2006/main">
          <a:endParaRPr lang="en-US" sz="2800" dirty="0">
            <a:solidFill>
              <a:sysClr val="windowText" lastClr="000000"/>
            </a:solidFill>
            <a:latin typeface="Times New Roman" panose="02020603050405020304" pitchFamily="18" charset="0"/>
            <a:cs typeface="Times New Roman" panose="02020603050405020304" pitchFamily="18" charset="0"/>
          </a:endParaRPr>
        </a:p>
        <a:p xmlns:a="http://schemas.openxmlformats.org/drawingml/2006/main">
          <a:r>
            <a:rPr lang="en-US" sz="2000" dirty="0" smtClean="0">
              <a:latin typeface="Times New Roman" panose="02020603050405020304" pitchFamily="18" charset="0"/>
              <a:cs typeface="Times New Roman" panose="02020603050405020304" pitchFamily="18" charset="0"/>
            </a:rPr>
            <a:t>0.4</a:t>
          </a:r>
          <a:endParaRPr lang="en-US" sz="2000" dirty="0">
            <a:solidFill>
              <a:sysClr val="windowText" lastClr="000000"/>
            </a:solidFill>
            <a:latin typeface="Times New Roman" panose="02020603050405020304" pitchFamily="18" charset="0"/>
            <a:cs typeface="Times New Roman" panose="02020603050405020304" pitchFamily="18"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482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4820"/>
          </a:xfrm>
          <a:prstGeom prst="rect">
            <a:avLst/>
          </a:prstGeom>
        </p:spPr>
        <p:txBody>
          <a:bodyPr vert="horz" lIns="91440" tIns="45720" rIns="91440" bIns="45720" rtlCol="0"/>
          <a:lstStyle>
            <a:lvl1pPr algn="r">
              <a:defRPr sz="1200"/>
            </a:lvl1pPr>
          </a:lstStyle>
          <a:p>
            <a:fld id="{8EF574A9-9910-4B7F-AB4C-71EFE99B4ECB}" type="datetimeFigureOut">
              <a:rPr lang="en-US" smtClean="0"/>
              <a:pPr/>
              <a:t>3/31/2016</a:t>
            </a:fld>
            <a:endParaRPr lang="en-US"/>
          </a:p>
        </p:txBody>
      </p:sp>
      <p:sp>
        <p:nvSpPr>
          <p:cNvPr id="4" name="Slide Image Placeholder 3"/>
          <p:cNvSpPr>
            <a:spLocks noGrp="1" noRot="1" noChangeAspect="1"/>
          </p:cNvSpPr>
          <p:nvPr>
            <p:ph type="sldImg" idx="2"/>
          </p:nvPr>
        </p:nvSpPr>
        <p:spPr>
          <a:xfrm>
            <a:off x="11049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15790"/>
            <a:ext cx="5486400" cy="418338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482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4820"/>
          </a:xfrm>
          <a:prstGeom prst="rect">
            <a:avLst/>
          </a:prstGeom>
        </p:spPr>
        <p:txBody>
          <a:bodyPr vert="horz" lIns="91440" tIns="45720" rIns="91440" bIns="45720" rtlCol="0" anchor="b"/>
          <a:lstStyle>
            <a:lvl1pPr algn="r">
              <a:defRPr sz="1200"/>
            </a:lvl1pPr>
          </a:lstStyle>
          <a:p>
            <a:fld id="{406590F4-812F-4B37-9094-7718D1280F0F}" type="slidenum">
              <a:rPr lang="en-US" smtClean="0"/>
              <a:pPr/>
              <a:t>‹#›</a:t>
            </a:fld>
            <a:endParaRPr lang="en-US"/>
          </a:p>
        </p:txBody>
      </p:sp>
    </p:spTree>
    <p:extLst>
      <p:ext uri="{BB962C8B-B14F-4D97-AF65-F5344CB8AC3E}">
        <p14:creationId xmlns:p14="http://schemas.microsoft.com/office/powerpoint/2010/main" val="3414420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406590F4-812F-4B37-9094-7718D1280F0F}"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These are the references on which the slides are based.</a:t>
            </a:r>
          </a:p>
        </p:txBody>
      </p:sp>
      <p:sp>
        <p:nvSpPr>
          <p:cNvPr id="4" name="Slide Number Placeholder 3"/>
          <p:cNvSpPr>
            <a:spLocks noGrp="1"/>
          </p:cNvSpPr>
          <p:nvPr>
            <p:ph type="sldNum" sz="quarter" idx="10"/>
          </p:nvPr>
        </p:nvSpPr>
        <p:spPr/>
        <p:txBody>
          <a:bodyPr/>
          <a:lstStyle/>
          <a:p>
            <a:fld id="{406590F4-812F-4B37-9094-7718D1280F0F}" type="slidenum">
              <a:rPr lang="en-US" smtClean="0"/>
              <a:pPr/>
              <a:t>16</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tandem bus stops,</a:t>
            </a:r>
            <a:r>
              <a:rPr lang="en-US" baseline="0" dirty="0" smtClean="0"/>
              <a:t> the models are developed to find …  This target average bus delay is used as a metric of service level, and we define this maximum bus discharge flow as the allowable flow of a stop.</a:t>
            </a:r>
            <a:endParaRPr lang="en-US"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17</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First let’s look at no-overtaking stops, for which I developed an exact analytical solution w</a:t>
            </a:r>
            <a:r>
              <a:rPr lang="en-US" dirty="0" smtClean="0"/>
              <a:t>hen</a:t>
            </a:r>
            <a:r>
              <a:rPr lang="en-US" baseline="0" dirty="0" smtClean="0"/>
              <a:t> bus arrivals are reasonably assumed to follow a Poisson process.</a:t>
            </a:r>
          </a:p>
          <a:p>
            <a:endParaRPr lang="en-US" baseline="0" dirty="0" smtClean="0"/>
          </a:p>
          <a:p>
            <a:r>
              <a:rPr lang="en-US" baseline="0" dirty="0" smtClean="0"/>
              <a:t>For illustration, I will show a simple example of a 2-berth stop.  Note the moment when both berths become empty.  I call this moment the n-</a:t>
            </a:r>
            <a:r>
              <a:rPr lang="en-US" baseline="0" dirty="0" err="1" smtClean="0"/>
              <a:t>th</a:t>
            </a:r>
            <a:r>
              <a:rPr lang="en-US" baseline="0" dirty="0" smtClean="0"/>
              <a:t> jump time, Tn.  Since the Poisson bus arrivals are </a:t>
            </a:r>
            <a:r>
              <a:rPr lang="en-US" baseline="0" dirty="0" err="1" smtClean="0"/>
              <a:t>memoryless</a:t>
            </a:r>
            <a:r>
              <a:rPr lang="en-US" baseline="0" dirty="0" smtClean="0"/>
              <a:t>, how the system would evolve in the future depends only on the number of queued buses at this jump time, which is denoted as Ln.  In this case, </a:t>
            </a:r>
            <a:r>
              <a:rPr lang="en-US" baseline="0" dirty="0" err="1" smtClean="0"/>
              <a:t>L_n</a:t>
            </a:r>
            <a:r>
              <a:rPr lang="en-US" baseline="0" dirty="0" smtClean="0"/>
              <a:t> = 1.</a:t>
            </a:r>
          </a:p>
          <a:p>
            <a:r>
              <a:rPr lang="en-US" baseline="0" dirty="0" smtClean="0"/>
              <a:t>This queued bus immediately enters the downstream berth.  And then 3 more buses come, and after a while two buses depart.  This is the next jump time, and we record the system state L_n+1.  Note that the joint distribution of L_n+1 and the interval between these two jump times depends only on </a:t>
            </a:r>
            <a:r>
              <a:rPr lang="en-US" baseline="0" dirty="0" err="1" smtClean="0"/>
              <a:t>L_n</a:t>
            </a:r>
            <a:r>
              <a:rPr lang="en-US" baseline="0" dirty="0" smtClean="0"/>
              <a:t>.  Thus the sequence of this tuple follows a so-called Markov renewal process.  This process is the key to my analytical solution.  Specifically, the state variable </a:t>
            </a:r>
            <a:r>
              <a:rPr lang="en-US" baseline="0" dirty="0" err="1" smtClean="0"/>
              <a:t>L_n</a:t>
            </a:r>
            <a:r>
              <a:rPr lang="en-US" baseline="0" dirty="0" smtClean="0"/>
              <a:t> forms a discrete Markov chain, which is analytically solvable.</a:t>
            </a:r>
          </a:p>
          <a:p>
            <a:endParaRPr lang="en-US" baseline="0" dirty="0" smtClean="0"/>
          </a:p>
          <a:p>
            <a:r>
              <a:rPr lang="en-US" baseline="0" dirty="0" smtClean="0"/>
              <a:t>I want to mention that this methodology using MRP will be applied to other serial queueing systems in the later slides.</a:t>
            </a:r>
            <a:endParaRPr lang="en-US"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accent2">
                    <a:lumMod val="75000"/>
                  </a:schemeClr>
                </a:solidFill>
                <a:latin typeface="Tw Cen MT" pitchFamily="34" charset="0"/>
              </a:rPr>
              <a:t>I will skip the mathematical details here and jump to the results.  Among the many interesting results and findings obtained from the model, I will just show you an example.  Look at the average allowable bus flow per berth plotted against the target average bus delay.  Both variables are normalized by assuming the average bus service time is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smtClean="0">
              <a:solidFill>
                <a:schemeClr val="accent2">
                  <a:lumMod val="75000"/>
                </a:schemeClr>
              </a:solidFill>
              <a:latin typeface="Tw Cen MT"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schemeClr val="accent2">
                    <a:lumMod val="75000"/>
                  </a:schemeClr>
                </a:solidFill>
                <a:latin typeface="Tw Cen MT" pitchFamily="34" charset="0"/>
              </a:rPr>
              <a:t>This blue curve is for a single-berth stop.</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look at the left side when the target bus delay is low, we see that adding more berths to a stop can improve the allowable flow per berth.</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This finding actually disagrees with what has been claimed in the literature, including the HCM.</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Now switch to the right-hand-side when the target bus delay is large, we find that adding berths will reduce the average allowable flow.</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this part is where it’s beneficial to split a large stop into smaller stops.</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2</a:t>
            </a:fld>
            <a:endParaRPr lang="en-US"/>
          </a:p>
        </p:txBody>
      </p:sp>
    </p:spTree>
    <p:extLst>
      <p:ext uri="{BB962C8B-B14F-4D97-AF65-F5344CB8AC3E}">
        <p14:creationId xmlns:p14="http://schemas.microsoft.com/office/powerpoint/2010/main" val="2280048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Now we will look at limited-overtaking stops, recall that here buses are allowed to make overtaking maneuvers only when they exit the stop, but not when they enter a berth.  My analytical solution comes from a similar, but more complicated Markov renewal process.  And here for simplicity I consider the extreme case where a bus queue is always present at the stop, i.e., where the target bus delay is infinity.  In this case the MRP reduces to a regular renewal process.</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28</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Before presenting the results, let me ask you a question: Would this limited-overtaking policy improve the allowable bus flow?  Intuitively, we would think so coz we relaxed a restriction of bus operations and buses enjoy more freedom, and this is also what was claimed in the literature.</a:t>
            </a:r>
          </a:p>
          <a:p>
            <a:r>
              <a:rPr lang="en-US" baseline="0" dirty="0" smtClean="0"/>
              <a:t>However surprisingly, our finding is on the contrary.</a:t>
            </a:r>
          </a:p>
        </p:txBody>
      </p:sp>
      <p:sp>
        <p:nvSpPr>
          <p:cNvPr id="4" name="Slide Number Placeholder 3"/>
          <p:cNvSpPr>
            <a:spLocks noGrp="1"/>
          </p:cNvSpPr>
          <p:nvPr>
            <p:ph type="sldNum" sz="quarter" idx="10"/>
          </p:nvPr>
        </p:nvSpPr>
        <p:spPr/>
        <p:txBody>
          <a:bodyPr/>
          <a:lstStyle/>
          <a:p>
            <a:fld id="{406590F4-812F-4B37-9094-7718D1280F0F}" type="slidenum">
              <a:rPr lang="en-US" smtClean="0"/>
              <a:pPr/>
              <a:t>29</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here is what our models predict</a:t>
            </a:r>
            <a:r>
              <a:rPr lang="en-US" baseline="0" dirty="0" smtClean="0"/>
              <a:t> for </a:t>
            </a:r>
            <a:r>
              <a:rPr lang="en-US" dirty="0" smtClean="0"/>
              <a:t>the allowable flows</a:t>
            </a:r>
            <a:r>
              <a:rPr lang="en-US" baseline="0" dirty="0" smtClean="0"/>
              <a:t> of 2-berth no-overtaking and limited-overtaking stops against the coefficient of variation in bus service time, denoted as Cs.</a:t>
            </a:r>
          </a:p>
          <a:p>
            <a:r>
              <a:rPr lang="en-US" baseline="0" dirty="0" smtClean="0"/>
              <a:t>We do see a benefit of allowing bus overtaking but only when Cs is high.  And when Cs is low, the limited-overtaking policy significantly undermines the stop’s allowable flow.</a:t>
            </a:r>
            <a:endParaRPr lang="en-US" dirty="0" smtClean="0"/>
          </a:p>
        </p:txBody>
      </p:sp>
      <p:sp>
        <p:nvSpPr>
          <p:cNvPr id="4" name="Slide Number Placeholder 3"/>
          <p:cNvSpPr>
            <a:spLocks noGrp="1"/>
          </p:cNvSpPr>
          <p:nvPr>
            <p:ph type="sldNum" sz="quarter" idx="10"/>
          </p:nvPr>
        </p:nvSpPr>
        <p:spPr/>
        <p:txBody>
          <a:bodyPr/>
          <a:lstStyle/>
          <a:p>
            <a:fld id="{C0CD0AC3-FE5C-460F-96A1-C97B8B277194}" type="slidenum">
              <a:rPr lang="en-US" smtClean="0"/>
              <a:pPr/>
              <a:t>30</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things become</a:t>
            </a:r>
            <a:r>
              <a:rPr lang="en-US" baseline="0" dirty="0" smtClean="0"/>
              <a:t> worse for stops with more berths.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31</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 results show that we should prohibit</a:t>
            </a:r>
            <a:r>
              <a:rPr lang="en-US" baseline="0" dirty="0" smtClean="0"/>
              <a:t> all overtaking maneuvers when Cs is below a threshold. Note that in this case prohibiting overtaking will benefit both buses and cars because it eliminates disruption to car traffic in the adjacent lane.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if we allow bus overtaking only when Cs is greater than the threshold, we will get the upper envelope of these two curves.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But we’re not satisfied yet.  We want to seek better solutions</a:t>
            </a:r>
            <a:r>
              <a:rPr lang="en-US" baseline="0" dirty="0" smtClean="0"/>
              <a:t> by understanding </a:t>
            </a:r>
            <a:r>
              <a:rPr lang="en-US" dirty="0" smtClean="0"/>
              <a:t>why overtaking is bad</a:t>
            </a:r>
            <a:r>
              <a:rPr lang="en-US" baseline="0" dirty="0" smtClean="0"/>
              <a:t>?  The explanation is actually simple.</a:t>
            </a:r>
            <a:endParaRPr lang="en-US" dirty="0" smtClean="0"/>
          </a:p>
          <a:p>
            <a:r>
              <a:rPr lang="en-US" dirty="0" smtClean="0"/>
              <a:t>For the two buses under</a:t>
            </a:r>
            <a:r>
              <a:rPr lang="en-US" baseline="0" dirty="0" smtClean="0"/>
              <a:t> service, the upstream bus finishes just a little bit earlier than the downstream one, and exits the stop by overtaking.  If bus drivers are greedy, the emptied berth will be immediately occupied by the bus at the head of the queue.  While the downstream bus departs soon after, the berth will remain empty for a while because the current bus in the upstream berth has just started its service.  So the berth is wasted.</a:t>
            </a:r>
          </a:p>
        </p:txBody>
      </p:sp>
      <p:sp>
        <p:nvSpPr>
          <p:cNvPr id="4" name="Slide Number Placeholder 3"/>
          <p:cNvSpPr>
            <a:spLocks noGrp="1"/>
          </p:cNvSpPr>
          <p:nvPr>
            <p:ph type="sldNum" sz="quarter" idx="10"/>
          </p:nvPr>
        </p:nvSpPr>
        <p:spPr/>
        <p:txBody>
          <a:bodyPr/>
          <a:lstStyle/>
          <a:p>
            <a:fld id="{406590F4-812F-4B37-9094-7718D1280F0F}"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baseline="0" dirty="0" smtClean="0"/>
              <a:t>This also explains why overtaking is bad when Cs is low.  Because…</a:t>
            </a:r>
            <a:endParaRPr lang="en-US" baseline="0"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a potential solution</a:t>
            </a:r>
            <a:r>
              <a:rPr lang="en-US" baseline="0" dirty="0" smtClean="0"/>
              <a:t> is to </a:t>
            </a:r>
            <a:r>
              <a:rPr lang="en-US" dirty="0" smtClean="0"/>
              <a:t>block</a:t>
            </a:r>
            <a:r>
              <a:rPr lang="en-US" baseline="0" dirty="0" smtClean="0"/>
              <a:t> those greedy drivers from entering the emptied upstream berth when the maneuvers become damaging.  Following this thought, I developed a simple real-time control strategy that opts to block those greedy buses or to let them in.  And the performance of this control strategy depends on how much we know about bus service times.</a:t>
            </a:r>
          </a:p>
        </p:txBody>
      </p:sp>
      <p:sp>
        <p:nvSpPr>
          <p:cNvPr id="4" name="Slide Number Placeholder 3"/>
          <p:cNvSpPr>
            <a:spLocks noGrp="1"/>
          </p:cNvSpPr>
          <p:nvPr>
            <p:ph type="sldNum" sz="quarter" idx="10"/>
          </p:nvPr>
        </p:nvSpPr>
        <p:spPr/>
        <p:txBody>
          <a:bodyPr/>
          <a:lstStyle/>
          <a:p>
            <a:fld id="{406590F4-812F-4B37-9094-7718D1280F0F}"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If we only know the distribution of bus service times, then the control can barely buy us any improvement; see the dashed purple curve that practically sits on the upper envelope of the two previous curves; another </a:t>
            </a:r>
            <a:r>
              <a:rPr lang="en-US" baseline="0" dirty="0" err="1" smtClean="0"/>
              <a:t>kinda</a:t>
            </a:r>
            <a:r>
              <a:rPr lang="en-US" baseline="0" dirty="0" smtClean="0"/>
              <a:t> surprising result.</a:t>
            </a:r>
          </a:p>
        </p:txBody>
      </p:sp>
      <p:sp>
        <p:nvSpPr>
          <p:cNvPr id="4" name="Slide Number Placeholder 3"/>
          <p:cNvSpPr>
            <a:spLocks noGrp="1"/>
          </p:cNvSpPr>
          <p:nvPr>
            <p:ph type="sldNum" sz="quarter" idx="10"/>
          </p:nvPr>
        </p:nvSpPr>
        <p:spPr/>
        <p:txBody>
          <a:bodyPr/>
          <a:lstStyle/>
          <a:p>
            <a:fld id="{406590F4-812F-4B37-9094-7718D1280F0F}"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suppose we can accurately predict all the bus service times, then the blue dash-dot curve shows what control can achieve.  The real benefit of control will be between these two curves when the predictions of bus service times are made with a certain level of accuracy.</a:t>
            </a:r>
          </a:p>
        </p:txBody>
      </p:sp>
      <p:sp>
        <p:nvSpPr>
          <p:cNvPr id="4" name="Slide Number Placeholder 3"/>
          <p:cNvSpPr>
            <a:spLocks noGrp="1"/>
          </p:cNvSpPr>
          <p:nvPr>
            <p:ph type="sldNum" sz="quarter" idx="10"/>
          </p:nvPr>
        </p:nvSpPr>
        <p:spPr/>
        <p:txBody>
          <a:bodyPr/>
          <a:lstStyle/>
          <a:p>
            <a:fld id="{406590F4-812F-4B37-9094-7718D1280F0F}"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3</a:t>
            </a:fld>
            <a:endParaRPr lang="en-US"/>
          </a:p>
        </p:txBody>
      </p:sp>
    </p:spTree>
    <p:extLst>
      <p:ext uri="{BB962C8B-B14F-4D97-AF65-F5344CB8AC3E}">
        <p14:creationId xmlns:p14="http://schemas.microsoft.com/office/powerpoint/2010/main" val="22800486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suppose we can accurately predict all the bus service times, then the blue dash-dot curve shows what control can achieve.  The real benefit of control will be between these two curves when the predictions of bus service times are made with a certain level of accuracy.</a:t>
            </a:r>
          </a:p>
        </p:txBody>
      </p:sp>
      <p:sp>
        <p:nvSpPr>
          <p:cNvPr id="4" name="Slide Number Placeholder 3"/>
          <p:cNvSpPr>
            <a:spLocks noGrp="1"/>
          </p:cNvSpPr>
          <p:nvPr>
            <p:ph type="sldNum" sz="quarter" idx="10"/>
          </p:nvPr>
        </p:nvSpPr>
        <p:spPr/>
        <p:txBody>
          <a:bodyPr/>
          <a:lstStyle/>
          <a:p>
            <a:fld id="{406590F4-812F-4B37-9094-7718D1280F0F}" type="slidenum">
              <a:rPr lang="en-US" smtClean="0"/>
              <a:pPr/>
              <a:t>38</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Okay, so far we have studied isolated stops, next let’s look at a stop placed</a:t>
            </a:r>
            <a:r>
              <a:rPr lang="en-US" baseline="0" dirty="0" smtClean="0"/>
              <a:t> upstream of a traffic signal, the so-called near-side stop.  This is also very common in the real world.  The lane area between the stop and the intersection can be used as a buffer for storing buses that are waiting for the red signal.</a:t>
            </a:r>
            <a:endParaRPr lang="en-US" dirty="0" smtClean="0"/>
          </a:p>
        </p:txBody>
      </p:sp>
      <p:sp>
        <p:nvSpPr>
          <p:cNvPr id="4" name="Slide Number Placeholder 3"/>
          <p:cNvSpPr>
            <a:spLocks noGrp="1"/>
          </p:cNvSpPr>
          <p:nvPr>
            <p:ph type="sldNum" sz="quarter" idx="10"/>
          </p:nvPr>
        </p:nvSpPr>
        <p:spPr/>
        <p:txBody>
          <a:bodyPr/>
          <a:lstStyle/>
          <a:p>
            <a:fld id="{C0CD0AC3-FE5C-460F-96A1-C97B8B277194}" type="slidenum">
              <a:rPr lang="en-US" smtClean="0"/>
              <a:pPr/>
              <a:t>39</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if the buffer is too small, such that it is filled up by buses discharged from the stop during a red period, then buses in the stop would be blocked from departing the stop.  Here we assume that buses can’t leave their lane.</a:t>
            </a:r>
          </a:p>
          <a:p>
            <a:r>
              <a:rPr lang="en-US" baseline="0" dirty="0" smtClean="0"/>
              <a:t>This phenomenon makes the problem even more complicated than the isolated stop case.  But we still…</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40</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And if the buffer is too small, such that it is filled up by buses discharged from the stop during a red period, then buses in the stop would be blocked from departing the stop.  Here we assume that buses can’t leave their lane.</a:t>
            </a:r>
          </a:p>
          <a:p>
            <a:r>
              <a:rPr lang="en-US" baseline="0" dirty="0" smtClean="0"/>
              <a:t>This phenomenon makes the problem even more complicated than the isolated stop case.  But we still…</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41</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above models are obtained for near-side stops.  So what if the stop is located downstream of the signal, the so-called “far-side” stop?</a:t>
            </a:r>
          </a:p>
          <a:p>
            <a:endParaRPr lang="en-US" baseline="0" dirty="0" smtClean="0"/>
          </a:p>
          <a:p>
            <a:r>
              <a:rPr lang="en-US" baseline="0" dirty="0" smtClean="0"/>
              <a:t>Fortunately, we found that in most cases a far-side stop is the mirror of its near-side counterpart.  Thus the approximation models we obtained above can be applied to far-side stops without changes.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42</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let me briefly summarized the presentation.  I studied serial queueing systems which are widely applied in the transportation field.  I developed analytical models using Markov renewal processes, and of coz the methodology can be used for other queueing systems of this type.  Results from my models have many practical implications on design, operation, and control of tandem bus stops and toll stations, and potentially other transportation systems.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43</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But actually we can do better by introducing vehicle buffer between the two tandem booths.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44</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The buffer helps in two ways.  First, if the car served by the upstream booth finishes earlier than the downstream one, it can enter the buffer and make the upstream booth open for queued cars.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45</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On the other hand, if we allow some </a:t>
            </a:r>
            <a:r>
              <a:rPr lang="en-US" baseline="0" dirty="0" err="1" smtClean="0"/>
              <a:t>unserved</a:t>
            </a:r>
            <a:r>
              <a:rPr lang="en-US" baseline="0" dirty="0" smtClean="0"/>
              <a:t> cars to enter the buffer together with these two cars that enter the booths, then if the downstream car departs first, an </a:t>
            </a:r>
            <a:r>
              <a:rPr lang="en-US" baseline="0" dirty="0" err="1" smtClean="0"/>
              <a:t>unserved</a:t>
            </a:r>
            <a:r>
              <a:rPr lang="en-US" baseline="0" dirty="0" smtClean="0"/>
              <a:t> car in the buffer can enter this emptied booth to be served.</a:t>
            </a:r>
          </a:p>
          <a:p>
            <a:endParaRPr lang="en-US" baseline="0" dirty="0" smtClean="0"/>
          </a:p>
          <a:p>
            <a:r>
              <a:rPr lang="en-US" baseline="0" dirty="0" smtClean="0"/>
              <a:t>In both cases, the buffer can potentially reduce the mutual blockage between vehicles, and thus improve the discharge car flow.</a:t>
            </a:r>
          </a:p>
        </p:txBody>
      </p:sp>
      <p:sp>
        <p:nvSpPr>
          <p:cNvPr id="4" name="Slide Number Placeholder 3"/>
          <p:cNvSpPr>
            <a:spLocks noGrp="1"/>
          </p:cNvSpPr>
          <p:nvPr>
            <p:ph type="sldNum" sz="quarter" idx="10"/>
          </p:nvPr>
        </p:nvSpPr>
        <p:spPr/>
        <p:txBody>
          <a:bodyPr/>
          <a:lstStyle/>
          <a:p>
            <a:fld id="{C0CD0AC3-FE5C-460F-96A1-C97B8B277194}" type="slidenum">
              <a:rPr lang="en-US" smtClean="0"/>
              <a:pPr/>
              <a:t>46</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And we can control the number of </a:t>
            </a:r>
            <a:r>
              <a:rPr lang="en-US" baseline="0" dirty="0" err="1" smtClean="0"/>
              <a:t>unserved</a:t>
            </a:r>
            <a:r>
              <a:rPr lang="en-US" baseline="0" dirty="0" smtClean="0"/>
              <a:t> cars, p, that are allowed to enter the buffer every time.  To this end I again developed models using MRP, and used the models to find the optimal p.</a:t>
            </a:r>
          </a:p>
        </p:txBody>
      </p:sp>
      <p:sp>
        <p:nvSpPr>
          <p:cNvPr id="4" name="灯片编号占位符 3"/>
          <p:cNvSpPr>
            <a:spLocks noGrp="1"/>
          </p:cNvSpPr>
          <p:nvPr>
            <p:ph type="sldNum" sz="quarter" idx="10"/>
          </p:nvPr>
        </p:nvSpPr>
        <p:spPr/>
        <p:txBody>
          <a:bodyPr/>
          <a:lstStyle/>
          <a:p>
            <a:fld id="{5D0922C9-853E-49CC-8119-AA98D02CE6B3}" type="slidenum">
              <a:rPr lang="en-US" smtClean="0"/>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4</a:t>
            </a:fld>
            <a:endParaRPr lang="en-US"/>
          </a:p>
        </p:txBody>
      </p:sp>
    </p:spTree>
    <p:extLst>
      <p:ext uri="{BB962C8B-B14F-4D97-AF65-F5344CB8AC3E}">
        <p14:creationId xmlns:p14="http://schemas.microsoft.com/office/powerpoint/2010/main" val="22800486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 are my results.  We find the car discharge flow gradually increases as the buffer size increases from 0 to 4.</a:t>
            </a:r>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 are the results.  We find the car discharge flow gradually increases as the buffer size </a:t>
            </a:r>
            <a:r>
              <a:rPr lang="en-US" baseline="0" smtClean="0"/>
              <a:t>increases from 0 to 4.</a:t>
            </a:r>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 are the results.  We find the car discharge flow gradually increases as the buffer size </a:t>
            </a:r>
            <a:r>
              <a:rPr lang="en-US" baseline="0" smtClean="0"/>
              <a:t>increases from 0 to 4.</a:t>
            </a:r>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a:t>
            </a:r>
            <a:r>
              <a:rPr lang="en-US" baseline="0" dirty="0" smtClean="0"/>
              <a:t> here are the results.  We find the car discharge flow gradually increases as the buffer size </a:t>
            </a:r>
            <a:r>
              <a:rPr lang="en-US" baseline="0" smtClean="0"/>
              <a:t>increases from 0 to 4.</a:t>
            </a:r>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Each curve is plotted</a:t>
            </a:r>
            <a:r>
              <a:rPr lang="en-US" baseline="0" dirty="0" smtClean="0"/>
              <a:t> with the optimal choices of p.  The optimal p actually is a function of the coefficient variation in service time, Cs.</a:t>
            </a:r>
            <a:endParaRPr lang="en-US" dirty="0"/>
          </a:p>
        </p:txBody>
      </p:sp>
      <p:sp>
        <p:nvSpPr>
          <p:cNvPr id="4" name="Slide Number Placeholder 3"/>
          <p:cNvSpPr>
            <a:spLocks noGrp="1"/>
          </p:cNvSpPr>
          <p:nvPr>
            <p:ph type="sldNum" sz="quarter" idx="10"/>
          </p:nvPr>
        </p:nvSpPr>
        <p:spPr/>
        <p:txBody>
          <a:bodyPr/>
          <a:lstStyle/>
          <a:p>
            <a:fld id="{406590F4-812F-4B37-9094-7718D1280F0F}" type="slidenum">
              <a:rPr lang="en-US" smtClean="0"/>
              <a:pPr/>
              <a:t>52</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Okay, let me briefly summarized the presentation.  I studied serial queueing systems which are widely applied in the transportation field.  I developed analytical models using Markov renewal processes, and of coz the methodology can be used for other queueing systems of this type.  Results from my models have many practical implications on design, operation, and control of tandem bus stops and toll stations, and potentially other transportation systems.</a:t>
            </a:r>
          </a:p>
        </p:txBody>
      </p:sp>
      <p:sp>
        <p:nvSpPr>
          <p:cNvPr id="4" name="Slide Number Placeholder 3"/>
          <p:cNvSpPr>
            <a:spLocks noGrp="1"/>
          </p:cNvSpPr>
          <p:nvPr>
            <p:ph type="sldNum" sz="quarter" idx="10"/>
          </p:nvPr>
        </p:nvSpPr>
        <p:spPr/>
        <p:txBody>
          <a:bodyPr/>
          <a:lstStyle/>
          <a:p>
            <a:fld id="{C0CD0AC3-FE5C-460F-96A1-C97B8B277194}" type="slidenum">
              <a:rPr lang="en-US" smtClean="0"/>
              <a:pPr/>
              <a:t>53</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due to this mutual blockage, the system operation is very </a:t>
            </a:r>
            <a:r>
              <a:rPr lang="en-US" dirty="0" smtClean="0"/>
              <a:t>different from classic</a:t>
            </a:r>
            <a:r>
              <a:rPr lang="en-US" baseline="0" dirty="0" smtClean="0"/>
              <a:t> queueing systems that are widely studied in the literature, where servers are laid out in parallel, and customers can freely enter or exit any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traditional queueing models do not work for this special type of queueing systems.  And we need develop new models.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you may think that the mutual blockage adds to the complexity of the queueing models.  But actually thanks to the mutual blockage property, we are now able to derive analytical solutions for a large range of operating conditions of these queueing systems, as we will see momentarily.</a:t>
            </a:r>
            <a:endParaRPr lang="en-US"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11</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due to this mutual blockage, the system operation is very </a:t>
            </a:r>
            <a:r>
              <a:rPr lang="en-US" dirty="0" smtClean="0"/>
              <a:t>different from classic</a:t>
            </a:r>
            <a:r>
              <a:rPr lang="en-US" baseline="0" dirty="0" smtClean="0"/>
              <a:t> queueing systems that are widely studied in the literature, where servers are laid out in parallel, and customers can freely enter or exit any server.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So traditional queueing models do not work for this special type of queueing systems.  And we need develop new models.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Here you may think that the mutual blockage adds to the complexity of the queueing models.  But actually thanks to the mutual blockage property, we are now able to derive analytical solutions for a large range of operating conditions of these queueing systems, as we will see momentarily.</a:t>
            </a:r>
            <a:endParaRPr lang="en-US"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12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might have noted that in these systems vehicles and passengers often form long queues. This is because of the mutual blockage that exists between those vehicles or people.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Take a bus stop as an example, a bus usually cannot enter an empty downstream berth by overtaking other buses, since it will not be able to maneuver its tail into the berth.  And although a bus can exit a berth by overtaking, sometimes this maneuver is prohibited because it might disrupt car traffic in the adjacent lane.</a:t>
            </a:r>
          </a:p>
        </p:txBody>
      </p:sp>
      <p:sp>
        <p:nvSpPr>
          <p:cNvPr id="4" name="Slide Number Placeholder 3"/>
          <p:cNvSpPr>
            <a:spLocks noGrp="1"/>
          </p:cNvSpPr>
          <p:nvPr>
            <p:ph type="sldNum" sz="quarter" idx="10"/>
          </p:nvPr>
        </p:nvSpPr>
        <p:spPr/>
        <p:txBody>
          <a:bodyPr/>
          <a:lstStyle/>
          <a:p>
            <a:fld id="{406590F4-812F-4B37-9094-7718D1280F0F}"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Similar systems are commonly seen in the transportation field, for example, taxi station near an airport, personal rapid transit station, and a queue of passengers boarding an airplane. I call these systems “serial queueing systems” because the phrase “tandem queueing system” has been used for other purpose in the literature.</a:t>
            </a:r>
          </a:p>
        </p:txBody>
      </p:sp>
      <p:sp>
        <p:nvSpPr>
          <p:cNvPr id="4" name="Slide Number Placeholder 3"/>
          <p:cNvSpPr>
            <a:spLocks noGrp="1"/>
          </p:cNvSpPr>
          <p:nvPr>
            <p:ph type="sldNum" sz="quarter" idx="10"/>
          </p:nvPr>
        </p:nvSpPr>
        <p:spPr/>
        <p:txBody>
          <a:bodyPr/>
          <a:lstStyle/>
          <a:p>
            <a:fld id="{406590F4-812F-4B37-9094-7718D1280F0F}" type="slidenum">
              <a:rPr lang="en-US" smtClean="0"/>
              <a:pPr/>
              <a:t>14</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In the following slides, I will show analytical models developed for tandem bus stops where overtaking maneuvers are completely prohibited - “no-overtaking” stops; and where buses are allowed to overtake other buses only when exiting a berth, which I term as “limited-overtaking” stops.</a:t>
            </a:r>
          </a:p>
          <a:p>
            <a:r>
              <a:rPr lang="en-US" baseline="0" dirty="0" smtClean="0"/>
              <a:t>I will then briefly describe the model for tandem toll booths, and summarize the slides.</a:t>
            </a:r>
            <a:endParaRPr lang="en-US" dirty="0" smtClean="0"/>
          </a:p>
        </p:txBody>
      </p:sp>
      <p:sp>
        <p:nvSpPr>
          <p:cNvPr id="4" name="Slide Number Placeholder 3"/>
          <p:cNvSpPr>
            <a:spLocks noGrp="1"/>
          </p:cNvSpPr>
          <p:nvPr>
            <p:ph type="sldNum" sz="quarter" idx="10"/>
          </p:nvPr>
        </p:nvSpPr>
        <p:spPr/>
        <p:txBody>
          <a:bodyPr/>
          <a:lstStyle/>
          <a:p>
            <a:fld id="{406590F4-812F-4B37-9094-7718D1280F0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34B35E08-D07B-49D5-BC47-470333EF93B1}" type="datetime1">
              <a:rPr lang="en-US" smtClean="0"/>
              <a:pPr/>
              <a:t>3/31/2016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F69BB47-E45F-44D9-80B7-25FD717C3586}"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5C468FC-E34E-42B8-9BFA-88907E8C2F33}"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lvl1pPr>
              <a:defRPr cap="none" baseline="0"/>
            </a:lvl1pPr>
          </a:lstStyle>
          <a:p>
            <a:r>
              <a:rPr kumimoji="0" lang="en-US" dirty="0" smtClean="0"/>
              <a:t>Click to edit Master title style</a:t>
            </a:r>
            <a:endParaRPr kumimoji="0" lang="en-US" dirty="0"/>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BE3A1736-99DE-4278-8EC3-6264C671F6F0}" type="datetime1">
              <a:rPr lang="en-US" smtClean="0"/>
              <a:pPr/>
              <a:t>3/31/2016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dirty="0" smtClean="0"/>
              <a:t>Click to edit Master text styles</a:t>
            </a:r>
          </a:p>
        </p:txBody>
      </p:sp>
      <p:sp>
        <p:nvSpPr>
          <p:cNvPr id="19" name="Date Placeholder 18"/>
          <p:cNvSpPr>
            <a:spLocks noGrp="1"/>
          </p:cNvSpPr>
          <p:nvPr>
            <p:ph type="dt" sz="half" idx="10"/>
          </p:nvPr>
        </p:nvSpPr>
        <p:spPr/>
        <p:txBody>
          <a:bodyPr/>
          <a:lstStyle/>
          <a:p>
            <a:fld id="{F3E67093-76F1-479A-9D16-554A408B262B}" type="datetime1">
              <a:rPr lang="en-US" smtClean="0"/>
              <a:pPr/>
              <a:t>3/31/2016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E2315BD3-C326-4F1D-A27B-528A49B807B6}" type="slidenum">
              <a:rPr lang="en-US" smtClean="0"/>
              <a:pPr/>
              <a:t>‹#›</a:t>
            </a:fld>
            <a:endParaRPr lang="en-US"/>
          </a:p>
        </p:txBody>
      </p:sp>
      <p:sp>
        <p:nvSpPr>
          <p:cNvPr id="8" name="Title 7"/>
          <p:cNvSpPr>
            <a:spLocks noGrp="1"/>
          </p:cNvSpPr>
          <p:nvPr>
            <p:ph type="title"/>
          </p:nvPr>
        </p:nvSpPr>
        <p:spPr>
          <a:xfrm>
            <a:off x="180475" y="2947085"/>
            <a:ext cx="8686800" cy="1184825"/>
          </a:xfrm>
          <a:effectLst/>
        </p:spPr>
        <p:txBody>
          <a:bodyPr rtlCol="0" anchor="t"/>
          <a:lstStyle>
            <a:lvl1pPr algn="r">
              <a:defRPr>
                <a:effectLst/>
              </a:defRPr>
            </a:lvl1pPr>
          </a:lstStyle>
          <a:p>
            <a:r>
              <a:rPr kumimoji="0" lang="en-US" dirty="0" smtClean="0"/>
              <a:t>Click to edit Master title style</a:t>
            </a:r>
            <a:endParaRPr kumimoji="0"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9D12C7A2-1729-445E-84A7-C3108FF03248}" type="datetime1">
              <a:rPr lang="en-US" smtClean="0"/>
              <a:pPr/>
              <a:t>3/31/2016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426A579B-E484-465B-B89C-13DCA47B7B42}" type="datetime1">
              <a:rPr lang="en-US" smtClean="0"/>
              <a:pPr/>
              <a:t>3/31/2016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E2315BD3-C326-4F1D-A27B-528A49B807B6}"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8DE5429A-A91F-4179-9ED1-DCE08EFCF005}" type="datetime1">
              <a:rPr lang="en-US" smtClean="0"/>
              <a:pPr/>
              <a:t>3/31/2016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3A15355-B6A9-4F83-8F99-230CCD6D1CF9}" type="datetime1">
              <a:rPr lang="en-US" smtClean="0"/>
              <a:pPr/>
              <a:t>3/31/2016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4DB47EC8-D83D-4015-B4B1-818AD5187150}" type="datetime1">
              <a:rPr lang="en-US" smtClean="0"/>
              <a:pPr/>
              <a:t>3/31/2016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315BD3-C326-4F1D-A27B-528A49B807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3BFEA901-451A-4E41-BDE1-0CFDEF67F067}" type="datetime1">
              <a:rPr lang="en-US" smtClean="0"/>
              <a:pPr/>
              <a:t>3/31/2016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E2315BD3-C326-4F1D-A27B-528A49B807B6}"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4C3744C5-3EA7-4FF2-ADDF-BD3AAA6192CE}" type="datetime1">
              <a:rPr lang="en-US" smtClean="0"/>
              <a:pPr/>
              <a:t>3/31/2016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E2315BD3-C326-4F1D-A27B-528A49B807B6}"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Lst>
  <p:timing>
    <p:tnLst>
      <p:par>
        <p:cTn id="1" dur="indefinite" restart="never" nodeType="tmRoot"/>
      </p:par>
    </p:tnLst>
  </p:timing>
  <p:hf hdr="0" ftr="0" dt="0"/>
  <p:txStyles>
    <p:titleStyle>
      <a:lvl1pPr algn="l" rtl="0" eaLnBrk="1" latinLnBrk="0" hangingPunct="1">
        <a:spcBef>
          <a:spcPct val="0"/>
        </a:spcBef>
        <a:buNone/>
        <a:defRPr kumimoji="0" sz="3600" kern="1200" cap="all" baseline="0">
          <a:solidFill>
            <a:schemeClr val="tx2"/>
          </a:solidFill>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7.jpeg"/><Relationship Id="rId4" Type="http://schemas.openxmlformats.org/officeDocument/2006/relationships/image" Target="../media/image16.jpe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3.jpeg"/><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chart" Target="../charts/chart15.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0.png"/></Relationships>
</file>

<file path=ppt/slides/_rels/slide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2.jp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48.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49.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2.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0.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chart" Target="../charts/chart19.xml"/><Relationship Id="rId7" Type="http://schemas.openxmlformats.org/officeDocument/2006/relationships/image" Target="../media/image29.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31.png"/><Relationship Id="rId4" Type="http://schemas.openxmlformats.org/officeDocument/2006/relationships/image" Target="../media/image32.png"/></Relationships>
</file>

<file path=ppt/slides/_rels/slide52.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chart" Target="../charts/chart20.xml"/><Relationship Id="rId7" Type="http://schemas.openxmlformats.org/officeDocument/2006/relationships/image" Target="../media/image30.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2.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4114800"/>
            <a:ext cx="8458200" cy="2209800"/>
          </a:xfrm>
        </p:spPr>
        <p:txBody>
          <a:bodyPr anchor="t">
            <a:normAutofit/>
          </a:bodyPr>
          <a:lstStyle/>
          <a:p>
            <a:endParaRPr lang="en-US" sz="2800" dirty="0" smtClean="0">
              <a:solidFill>
                <a:schemeClr val="tx2"/>
              </a:solidFill>
              <a:latin typeface="Times New Roman" panose="02020603050405020304" pitchFamily="18" charset="0"/>
              <a:cs typeface="Times New Roman" panose="02020603050405020304" pitchFamily="18" charset="0"/>
            </a:endParaRPr>
          </a:p>
          <a:p>
            <a:r>
              <a:rPr lang="en-US" altLang="zh-CN" sz="2400" dirty="0" err="1" smtClean="0">
                <a:solidFill>
                  <a:schemeClr val="tx2"/>
                </a:solidFill>
                <a:latin typeface="Times New Roman" panose="02020603050405020304" pitchFamily="18" charset="0"/>
                <a:cs typeface="Times New Roman" panose="02020603050405020304" pitchFamily="18" charset="0"/>
              </a:rPr>
              <a:t>Weihua</a:t>
            </a:r>
            <a:r>
              <a:rPr lang="en-US" altLang="zh-CN" sz="2400" dirty="0" smtClean="0">
                <a:solidFill>
                  <a:schemeClr val="tx2"/>
                </a:solidFill>
                <a:latin typeface="Times New Roman" panose="02020603050405020304" pitchFamily="18" charset="0"/>
                <a:cs typeface="Times New Roman" panose="02020603050405020304" pitchFamily="18" charset="0"/>
              </a:rPr>
              <a:t> </a:t>
            </a:r>
            <a:r>
              <a:rPr lang="en-US" altLang="zh-CN" sz="2400" dirty="0" err="1" smtClean="0">
                <a:solidFill>
                  <a:schemeClr val="tx2"/>
                </a:solidFill>
                <a:latin typeface="Times New Roman" panose="02020603050405020304" pitchFamily="18" charset="0"/>
                <a:cs typeface="Times New Roman" panose="02020603050405020304" pitchFamily="18" charset="0"/>
              </a:rPr>
              <a:t>Gu</a:t>
            </a:r>
            <a:endParaRPr lang="en-US" sz="2400" dirty="0" smtClean="0">
              <a:solidFill>
                <a:schemeClr val="tx2"/>
              </a:solidFill>
              <a:latin typeface="Times New Roman" panose="02020603050405020304" pitchFamily="18" charset="0"/>
              <a:cs typeface="Times New Roman" panose="02020603050405020304" pitchFamily="18" charset="0"/>
            </a:endParaRPr>
          </a:p>
          <a:p>
            <a:r>
              <a:rPr lang="en-US" sz="2400" dirty="0" smtClean="0">
                <a:solidFill>
                  <a:schemeClr val="tx2"/>
                </a:solidFill>
                <a:latin typeface="Times New Roman" panose="02020603050405020304" pitchFamily="18" charset="0"/>
                <a:cs typeface="Times New Roman" panose="02020603050405020304" pitchFamily="18" charset="0"/>
              </a:rPr>
              <a:t>Department of Electrical Engineering</a:t>
            </a:r>
          </a:p>
          <a:p>
            <a:r>
              <a:rPr lang="en-US" altLang="zh-CN" sz="2400" dirty="0" smtClean="0">
                <a:solidFill>
                  <a:schemeClr val="tx2"/>
                </a:solidFill>
                <a:latin typeface="Times New Roman" panose="02020603050405020304" pitchFamily="18" charset="0"/>
                <a:cs typeface="Times New Roman" panose="02020603050405020304" pitchFamily="18" charset="0"/>
              </a:rPr>
              <a:t>The </a:t>
            </a:r>
            <a:r>
              <a:rPr lang="en-US" sz="2400" dirty="0" smtClean="0">
                <a:solidFill>
                  <a:schemeClr val="tx2"/>
                </a:solidFill>
                <a:latin typeface="Times New Roman" panose="02020603050405020304" pitchFamily="18" charset="0"/>
                <a:cs typeface="Times New Roman" panose="02020603050405020304" pitchFamily="18" charset="0"/>
              </a:rPr>
              <a:t>Hong Kong Polytechnic University</a:t>
            </a:r>
            <a:endParaRPr lang="en-US" sz="2400" dirty="0">
              <a:solidFill>
                <a:schemeClr val="tx2"/>
              </a:solidFill>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304800" y="2743200"/>
            <a:ext cx="8686800" cy="1600200"/>
          </a:xfrm>
        </p:spPr>
        <p:txBody>
          <a:bodyPr>
            <a:noAutofit/>
          </a:bodyPr>
          <a:lstStyle/>
          <a:p>
            <a:r>
              <a:rPr lang="en-US" sz="3800" b="1" cap="none" dirty="0" smtClean="0">
                <a:latin typeface="Times New Roman" panose="02020603050405020304" pitchFamily="18" charset="0"/>
                <a:cs typeface="Times New Roman" panose="02020603050405020304" pitchFamily="18" charset="0"/>
              </a:rPr>
              <a:t>Queueing </a:t>
            </a:r>
            <a:r>
              <a:rPr lang="en-US" sz="3800" b="1" cap="none" dirty="0">
                <a:latin typeface="Times New Roman" panose="02020603050405020304" pitchFamily="18" charset="0"/>
                <a:cs typeface="Times New Roman" panose="02020603050405020304" pitchFamily="18" charset="0"/>
              </a:rPr>
              <a:t>Systems with Tandem </a:t>
            </a:r>
            <a:r>
              <a:rPr lang="en-US" sz="3800" b="1" cap="none" dirty="0" smtClean="0">
                <a:latin typeface="Times New Roman" panose="02020603050405020304" pitchFamily="18" charset="0"/>
                <a:cs typeface="Times New Roman" panose="02020603050405020304" pitchFamily="18" charset="0"/>
              </a:rPr>
              <a:t>Servers:</a:t>
            </a:r>
            <a:r>
              <a:rPr lang="en-US" altLang="zh-CN" cap="none" dirty="0" smtClean="0">
                <a:latin typeface="Times New Roman" panose="02020603050405020304" pitchFamily="18" charset="0"/>
                <a:cs typeface="Times New Roman" panose="02020603050405020304" pitchFamily="18" charset="0"/>
              </a:rPr>
              <a:t/>
            </a:r>
            <a:br>
              <a:rPr lang="en-US" altLang="zh-CN" cap="none" dirty="0" smtClean="0">
                <a:latin typeface="Times New Roman" panose="02020603050405020304" pitchFamily="18" charset="0"/>
                <a:cs typeface="Times New Roman" panose="02020603050405020304" pitchFamily="18" charset="0"/>
              </a:rPr>
            </a:br>
            <a:r>
              <a:rPr lang="en-US" sz="3200" b="1" cap="none" dirty="0">
                <a:latin typeface="Times New Roman" panose="02020603050405020304" pitchFamily="18" charset="0"/>
                <a:cs typeface="Times New Roman" panose="02020603050405020304" pitchFamily="18" charset="0"/>
              </a:rPr>
              <a:t>Analytical Solutions and Applications in </a:t>
            </a:r>
            <a:r>
              <a:rPr lang="en-US" sz="3200" b="1" cap="none" dirty="0" smtClean="0">
                <a:latin typeface="Times New Roman" panose="02020603050405020304" pitchFamily="18" charset="0"/>
                <a:cs typeface="Times New Roman" panose="02020603050405020304" pitchFamily="18" charset="0"/>
              </a:rPr>
              <a:t>the Transportation </a:t>
            </a:r>
            <a:r>
              <a:rPr lang="en-US" sz="3200" b="1" cap="none" dirty="0">
                <a:latin typeface="Times New Roman" panose="02020603050405020304" pitchFamily="18" charset="0"/>
                <a:cs typeface="Times New Roman" panose="02020603050405020304" pitchFamily="18" charset="0"/>
              </a:rPr>
              <a:t>Field</a:t>
            </a:r>
            <a:endParaRPr lang="en-US" sz="3200" cap="none"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sz="4400" dirty="0" smtClean="0">
                <a:latin typeface="Times New Roman" panose="02020603050405020304" pitchFamily="18" charset="0"/>
                <a:cs typeface="Times New Roman" panose="02020603050405020304" pitchFamily="18" charset="0"/>
              </a:rPr>
              <a:t>Queueing Theory</a:t>
            </a:r>
            <a:endParaRPr lang="en-US" sz="4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mtClean="0"/>
              <a:pPr/>
              <a:t>10</a:t>
            </a:fld>
            <a:endParaRPr lang="en-US"/>
          </a:p>
        </p:txBody>
      </p:sp>
      <p:pic>
        <p:nvPicPr>
          <p:cNvPr id="1026" name="Picture 2" descr="http://thumbs.dreamstime.com/z/global-telecommunication-10358510.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9748"/>
          <a:stretch/>
        </p:blipFill>
        <p:spPr bwMode="auto">
          <a:xfrm>
            <a:off x="340894" y="1371600"/>
            <a:ext cx="2935706" cy="2103326"/>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701841" y="3563631"/>
            <a:ext cx="2213811"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Telecommunication</a:t>
            </a:r>
            <a:endParaRPr lang="en-US" sz="2000" dirty="0">
              <a:latin typeface="Times New Roman" panose="02020603050405020304" pitchFamily="18" charset="0"/>
              <a:cs typeface="Times New Roman" panose="02020603050405020304" pitchFamily="18" charset="0"/>
            </a:endParaRPr>
          </a:p>
        </p:txBody>
      </p:sp>
      <p:pic>
        <p:nvPicPr>
          <p:cNvPr id="1030" name="Picture 6" descr="http://cache3.asset-cache.net/xt/180690510.jpg?v=1&amp;g=fs1%7C0%7CSKP147%7C90%7C510&amp;s=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724400"/>
            <a:ext cx="4401273" cy="11391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855730" y="5943600"/>
            <a:ext cx="1628972"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Service queue</a:t>
            </a:r>
            <a:endParaRPr lang="en-US" sz="2000" dirty="0">
              <a:latin typeface="Times New Roman" panose="02020603050405020304" pitchFamily="18" charset="0"/>
              <a:cs typeface="Times New Roman" panose="02020603050405020304" pitchFamily="18" charset="0"/>
            </a:endParaRPr>
          </a:p>
        </p:txBody>
      </p:sp>
      <p:pic>
        <p:nvPicPr>
          <p:cNvPr id="1032" name="Picture 8" descr="http://www.hsu-hh.de/images/zyakZii2JpE9U84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8640" y="1930470"/>
            <a:ext cx="3253233" cy="2033271"/>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3596996" y="4003092"/>
            <a:ext cx="1755609"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Production line</a:t>
            </a:r>
            <a:endParaRPr lang="en-US" sz="20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6954777" y="3574633"/>
            <a:ext cx="112242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Logistics</a:t>
            </a:r>
            <a:endParaRPr lang="en-US" sz="2000" dirty="0">
              <a:latin typeface="Times New Roman" panose="02020603050405020304" pitchFamily="18" charset="0"/>
              <a:cs typeface="Times New Roman" panose="02020603050405020304" pitchFamily="18" charset="0"/>
            </a:endParaRPr>
          </a:p>
        </p:txBody>
      </p:sp>
      <p:pic>
        <p:nvPicPr>
          <p:cNvPr id="1034" name="Picture 10" descr="http://thumbs.dreamstime.com/z/vector-container-ship-cranes-24104899.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3122" r="2928" b="11083"/>
          <a:stretch/>
        </p:blipFill>
        <p:spPr bwMode="auto">
          <a:xfrm>
            <a:off x="5775767" y="1209170"/>
            <a:ext cx="3303892" cy="226575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6" name="AutoShape 12" descr="data:image/jpeg;base64,/9j/4AAQSkZJRgABAQAAAQABAAD/2wCEAAkGBxQSEhQUExQWFRUUGBgbFxgVFxwYGRgbGRcYGhwYFx0fISgiGx0lHxgUITEhJSkrLi4vFx8/ODMsNygtLisBCgoKDg0OGxAQGzQmHyQsLCwsLC8vLCwsLCwsLCwsLSwsLCwsLCwsLCwsLCwsLCwsLCwsLCwsLCwsLCwsLCwsLP/AABEIANAA8gMBEQACEQEDEQH/xAAcAAACAgMBAQAAAAAAAAAAAAAABQQGAQMHAgj/xABNEAACAQMCAgUGCQYNBAIDAAABAgMABBESIQUxBhMiQVEHMmFxkdEUFRZCUlOBobEjYnKSk9IkM0NUY4KDoqOyweHwF0RV0zTCc5Tx/8QAGwEBAAMBAQEBAAAAAAAAAAAAAAECAwQFBgf/xAA8EQACAQIDBAgFAwIFBQEAAAAAAQIDEQQSMRMhQVEFFGGBkaGx0SIyUnHwQsHhFfEjQ1NikgYzY4LSJP/aAAwDAQACEQMRAD8A7hQADQGaAKAKAKAKAKAKA510w4tIZsJJG0LYTaZNO4OrWurLfO/VH2oqblZW7zZSw8aTdS+bs4m3g/Gp4gT1vwiM8lKYK47lk1YweWDnHqroWGm9Dini6V+Xj7Fv4NxqG6TVC4bGzLyZT4MOYrBpp2ZsnfeMagkKAKAKAKAKAKAKAKAKAKAKAKAKAKAKAKAxmgDTQGaAxigAGgM0AUAUAUB5dwASTgDck8gPE0BUrnpGLmMpH1arJndpwjlN/mgEoWH2gHuNVr0K0qTVJ2k9G1oRGcU94mm4tHH2XkAQ5XsSxsBpHI6lBUEZA9WPCvKrUumKMM0Zxl/62NqewnK1rCTikUNw/wDBpkV9OoyPMugFDGo1DtDJGRgjfGe7fp6HxHSVpOvJWlpZWa57rcfEnE0qUfl32/NSLB0duoHE6Xdujk51LKd8nfPZwRnmOVels2zmzounRvp8jube7KRzK2nWpzFIe4g/Nzz323+yqWLl4DVAM0AUAUAUAUAUAUAUAUAUAUAUAUAUBigM0AUAUAUBgigAGgM0AUAUBUOkN200nVqpeBNQkCyaDJJsNOduwvazvu3qrSMeJbI2hS9qhUg2k5buzPkevPW/6VvnfNmPVbcEKeO20kcLtodYTEwkXUJG1nZWXUcBckat9gBgczVo1st7q/3KvBxupcVyEXCukC20CopDOSxdDC+2ScHWOy2wHgRtWEJLRndTdN/NuLLwq2+FaZ9EDoAwSN0K5Y4Gtxvy7agHxz4VL3nDWxCcsseHbx8D21zFhgLKB8ErqSGR0yNiARAckHI2POnw3KXnbTzN/DeJtbOsiwuF06ZEjt5hrGchwSiqGXtc+YOPCqySb3F4Oa1XmXfhnHIZ2KoW1BQ2l43jOknGoBgMjO2RmsrW1NhlQBQBQBQBQBQBQBQBQBQBQGCaAMUBmgCgCgCgCgCgMEUAZoDNAFAcn6T28kDyGMxdqWRtaXeCTJKzBHiI2YAgZU42JJ8NYVcupvSu2okW0uYljiEySSSg5mfr1IYk5wgE3mjkNgdqiNSDvmNauFrN/A1b7+5Ou57OVCkdvJIT3ZJA9eqTBop01qzNYTEvl4x9ytdI+GBW62GB4YdIDqxU4bONahXbY5GfDA9NZuUW9xpPB1IwzOzty5eWh44VcNIYrcLFGAGzMpZZNOSTkeax3ABPLw51tTu3Y8itg6dV3a7e3xLraRzRRpHFOAka4UNGG9OTgjJJySfTWqikdLgmRbrjl0/WIi9YIsLK8UIIUlQdJLzAasEHAzzFE0mUcUjXFcXmqKZILgvCG6v8nAqsGAyj/lclTgcuRAPdVZpPUmLS0LZB0vc6Q9jdLIRug6ht/QetGRz3wKx2b/Lls6HfBuKR3MSyxk6TkEMMMrKSrKw7mBBBHoqjVmWJ1AFAFAFAFAFAFAFAYJoAAoDNAFAFAFAFAFAFAFAFAYoBB0v4u0URjgwbiRToycBByMjHflnYd5+3HNisVDDwzS7jWjRlUlZFWt7pIY0jFnlY1A1aoyxwN2YnGSTkknxrCl0vg7Wd/A0nga977vE8zdKrQrhYgSR3mBcbeOuunr+GW+z/AOL9jDq1XmvFCbifEUkij6rqYpomyrtLGAQchlbTkkEHl4gVz1ukqDfwwl/xOrC0Z0qilJprlcRDjyTRypcXhVysirDHHnU4A0hmAxpYlhse7nXZHK1dHr4rH0IO1CKtbe27vet6t2d5r4fdCFxI0CzgIylHbTu2MMDg7jHI+POtU7HzhMulnSaONrZoDNgoskok7IGSxZDuNmPPO4rrp1XNZVrzKTkoK454fFPBB1EUsZQszEyQkuzMckswkGTyHLkBWypJO9zl2jepLs+MXhkitU6jU+fymlz1aDcsyk4PfjeuXEPK0k97/OZtR+K7a3L85Dt+E3WsP8MQkDH/AMYD7tdVTqWtdeH8lvgvp+eAcM4NcwNM0d4B1763U2wKhsAFlHWbE4GfE1m4TfFfneWU4o2RXV+3WBbmPUmcBrYaWO+ASJMgHHOplRkle6JVSLehYOjHGRd26S40vusifQddmX27j0EVlF3Vy7VmNqkgKAKAKAKAxmgACgM0AUAUAUAUAUAUAUAUAUAUBz/pUw+Gyfl4omEMOhZDgyZeQYXJ2APM78+6vOxuEjX+Z2stx14es6a3K5S+O8TZyLc5MbOBO0WCerz2lQ5AJYAj1H01x4LAKFXPLRaffmWxmMSgoLjr9h1c9J7MyIRAyImBj4OMY+wHO2K+jhUpKNjyHUTeoyfpbw4DICn0C2OfZoquamWzrmJ5OP2Ukc0bwSMsoIBEIBUEHcE4wRscjwqZ1KTW4qqi5lPsWbGlwQ4Hf84Zxq2++sk7m8JqS3FuvZILm3sGunljjtzNHJLEpJXCoY9TBTpBA5kc1rajUlTbcdSKkFNJMqnWzNMkVldPdF1yuMgqct2H1Z7QABJG2/diu54yEIXnHfpZWd9299iON4eTlaD3dpZrLh88RGu3uTcFcO6zBGYeACsAF2GB6BXzNaHSFWq6sXZPRbty7z2KdTDQgoNXJosbwbrFeD+2ib/MTUxl0ktWn3IPqj/S/EzPPf7K3wkZ9NspP2gVpn6Ra3JeH8lP/wAvJ+JrtldZeqlN1FIV1APKBrGdyCmM9+3rrz8Zi+kKKvOW77I6qFLC1HZR8Rlwyb4DIJULaJHAnVmLagxx1g1Hz1JznvGoeBGXR/SNSVbLUd83kzTE4aKheO6x0oV9EeYZoAoAoDFAZoAoAoAoAoAoAoAoAoAoAoAoAoCjeUBVu3h4cApabtytpDGKFDksuRszEYB99WiuJrCKUXUkty3fd/m9/wAlbToNbxSCGOW4CHxZOZ7x2K2VCLjdnLKcG/kXn7jEeT6D6+6/XT/11TZx5E5qf0Lz9yIehMXXCPrrnGM56xM8v0KtsI5blc0L/IvP3Kj0kRrC4aBg8qnBiY41MrcgcDdgcjYd1c9WGXeiMRSWRVKa3Pc1yf8AK/c0TWV1i3uJIDHCzsisTuSQwwRzA7J5j5tUinczpQmpJsuPQrikcJnjnOIpYznvyRtgDvJDEAd5xWjaSuzrMdEOCS2UjzfB1YsuECyKrID9IacatIA57EtvXmLpCkqjk03wWmnjx9LEuLaGkt7MJesNrLjIOxRuW30q7o9L4bLZ3Xd7XMXSlcZfKFPqbjPh1RP3g4++o/qeF+ryfsTs5C+64hLKylbOXs/SKDO/f2qsulsNFbm33P8AcjZSZG6RWtzdiMpAIpImJV3lGwI3HZU8yB9mfGvOxWNoV45cr8F7/jszalmpyuhNcGEW8/XXBS6UhVhPeSF7OCMtkk9oHGwPrYfC0MqlF3d0/wAR1yxFSX2OzJyFeqcZ6oAoDFAZoAoAoAoAoAoAoAoAoAoAoAoAoBZ0k4qLW2lmxqKL2R4sSFUH0ZIqYrM0kaUaTq1I046tpeJz6PhSOetly877vKrMrMT3AqRhRsAvIACvZhh6cY2sfQxoU6ayZVZc0m/NC/idqkbxohunmlOESOd9RxzPaYgAeNVnCnBb/VnLiuq00s9NO/BbvRo3PFxEbGO+x4GWHPt51z/4P437HC6+C/0fN/8A0ahwa4O5tLxvQbsf6OBU56S19WWjisJHSivX1bNN9waUjV8AlWRSDHK06M6ODlWUs5IwQDikpUZK1vX2LSxuHlHK6e7sUUJ7u34gkSyX5neJZC2S6tGrtkaiF3729AzsN64tjyd33+x5itwJXDnRbiJnxpQM+5wMqVUf5/bivK6UnKNFKKveSVl3v9i6L5BxuJxkE48RuNufKvAlXUHlmmnyaLXN3xpF3tj1g0WIpvj5MXEvBrT4xkmnleVLdCEhWNyhY4zqPrBVvHtAdxr6TCYSKh8S3/n9hOWQxHwGEzaNU4XJA/Lvnbvr0XgqSjexht5XGq9ELfva5/8A2HrLqtPkW2z/ACwv4p0LtADJplZtgS0rE49fOtKeGgnZbiHWl+I9p0bDQFopbmOXBMZ+EORkeaCPA4x9tKlBL5X6kxrX1XkWnoZx34XbK7fxqdiUcu0Bzx3AjB9GSO6sYu6LyVmPgKsQZoAoAoAoAoAoAoAoAoAoAoAoAoAoCqeU0j4A+ptK9ZBqb6IMyAt9g3q9N2kmjqwVR068Zx1Wl9L8PM59x2wgg1vaXqvHGiMVMmXZmYrpj0ABjyOOYz6a7aVep+pH0WG6UxMVfF07xb+a1rLwNnREzW8z3FzbzyOU0xFSj6Ac5zlsg4wP6zVpWpzqJWt2713fnNs+Vx3SdLE15VE7LRLSyLEemajz7edfXGx/AGq9VqcF6P0ZxKpF6NEiLpnZkbyFD4NHID/l3qjw9Zfofgy6Il70tt5AUQSvvsRE+NvDIq8cNVW9xfhb1IbXFmubjaywPAbS5KupU9hV59/aYbg4P2VHV6l77vFe5XbU1+op3BriawuLeSW3LlBJpXUuWBC8jnGVwdueMHeuPGUJRkpRStf9tF+3YbUqsai+Fk2+6dWk0znqpEuHlBwoYnCoE0FQcMezknH4CvFxmGqYiEls1m4O/D84aGxIsYxxBigEiQx560kaWYsuOrHhsck+rFcOFwc8JJyna70495vSp5t70LJa8JeFNEN1MiAk6ewwyxJJ7Sk7kk16EcZUjobSoU5a+pGHC51OpbvJzntxof8ALiuhdJ1eKRk8HT5smi5vR/KWzekow/B6f1B/SQ8HH6iNNbXcnn3SAeCR7feTT+pTWkUT1OnxbPcHDpVH/wA2XHgoiA/y1SWPqy/sWWFpL+55tbY2TtcQO8jH+OjZsiVcljpHIOCzMD3kkHntSnipZvi0ZadBNWidDsrpZY0kQ5R1DKfEEZFeicRuoAoAoAoAoAoAoAoAoAoAoAoAoAoDxLGGBDAEHmCMg+sUBxnp50Yh+NLWGxRYZphqkMeyxjIAcINlOFkYkYzj01aM3B/Dr6GkKcXFykty83wX7vsHHFOighAxfXjk/nqBtz7q6KaqS1kzmlsVpTXn7my06Ia1DfDr0Z8JF/dqJKadszIWx/04+fubm6Dr/Pr0+t0/dqE6q/Uy3+D/AKa8/cX3fRvQ+n4Zenl/KLvn+rV1GbV8xVuj/pLz9zX0hsZOHCK4W4nni1hJllIbSrcmGB47Z55K9xrNVZ03du6LPDUsQnCMUpcLX15a8SJ0n4lDLAQjanGHjKg4BG+c+r8a9yGCnODzLc1/ZnmYeM4Tuy0+TW6DLLGeTqrgesYb7itfOHrlc4Le/BllUK7Kks+siN2C6ZpFBdlBCbAed3V5tanOc5NI9CnKEYRTZvQfGVykJH5BNRk71bTjU24wcEqgz3lzzWurCUcsc7W96HLiql5ZE9y1LDJ0OsOS26+sk++u9J8TiduB4XobY/zdD9p99SQez0QsP5qn6ze+os+ZN0Q+J9GLNACLZNzvkt7/AF1eMbi4R9DrOSI/wdEcg6W3OD80kHII5VWUeQTRs8mnGRGpsZey8RYx5OdSl21Jk/OR9a+kBT3isZKxrF31OgVUsFAFAFAFAFAFAFAFAFAFAFAFAFAVnpP00gs9aYaWZVyI0U8yOyrOeypPPGc43xVJVIxdm95aMJSV0cl4fx24hupbzCSzTAhusjbCA47KYbYABV9Sis1Ws729fY75U6LgoZ9Oxavv/ETLvpvdSEarVCB9FiPxzXRDGW4evscssHS4VPL+Sdw3ygSRrpeykYDlokUn78VLxcXvs/B+xg8M1pJMlXPlJOOxZTZ8XaMD7mNOsw7fB+xCoS5oT3PTm5dg/wAGwRyJfl7BR42MVuXr7GsMHFvfNepNm45eXlu6MtsI5AVbaQsPsOMMD48iKxlibrQ9Gj0XF2nGp5cfEUxJBZ200N1Eru6sbe4RTrV/qm5kDvGNj2gRnGejCYmeeKzWt28OX8GOPwWz/wARb09d2j9iz9B5uqngztqUIf6ygfjiszgJXC726t5biwW30ySyzTLMSrRrHJI35QgHJONgpxuD3Copwbb5CpOKinxJXBOi09kpW3uEwVRPysAY6UBwMqy95YnxLE105Uc2d8jY9hxEcpoG/qun/wBjV00Vzdgo4t0pnsGUXQhbUCQqyOXIHzsCI4HpJFVnOK1sbUac6rtCLfcQG8q8RG0DA+LMdP3KT91ZbaJt1St9LIU/lF6zZmjUfozN+EYqyrw5+vsR1Sv9D8vc2W/lBUAD4XGo8PgkzffqFHVg+PkOqYj6PMW8Q47au7TresZ861AtXRC2lVIJ3IyFTfPNVPdVJTg1qWWExCd8hd+C+VuzMK/CGkSQAZxE7A+nKjGe41lmRr1ar9I34d5TuGzSLGs5VmOBrjdFyTgAsRgfaRUpplZUKkVdxdi41JkFAFAFAFAFAFAFAFAFAFALuP8AFVtYHlYatOyqObu2yoPSSQKrKSinJ6ImKcnZFP6BWRCy3suHknZgrEbEA9txnkCw0j8yOOq4WLks8tZb/suC/OZNeSi8q0XrxZZHlzzI+6uxKxzNkeXiKRnBfB8Bk+3FHYK5q4lxAlI2VzpMg3G22+c+yq2Ra7IXGOJ6guiQg55ZIzt3eNa08tysrkvglyShVn1n5ytuMEcjn/m9VqJN6BNo5/dotldTKWxCNJOQeyG/i25b5AMZ9Ma/Sry5U8k3Hhqv3Xdquz7HuYDE7rc93fw8dPvYT8T4/DLCEZiz5znSQBhsgjbw8KLc0z1lTvCUZcUxtwPiBkSJtX5TAbGD+lttius+ULZwLjMJeeaRu3PK++CwCRsY0XONhpQHA7yfGuiEfg3HJUl8buWVryMLqLrp8c+PLHjU2ZF0yPPxiFIXmZwscYJZj6BnYd5qLlrFE6BKt/fT39xhgvZijZSQD3AZGOwv3u1c6vJ3PRq2pU1R46y+/Bd3qPeI8VUsy9lVZhoAQDbceHpFdVKK1ZwybJfD72JVw+nUp+jk4x37VNRK5EbjrKgeamPEovurPKi2ZkReIwk47Hr0AD24pZC7EQaT4YUGPN5YGPO58vCtssSt2bumfCY761mhVVMsY1IVUDtL8wsBjDDK/b6K5pwutx0UKzpzUnpx7VxRL8lnSf4ZaBJGzNBhHzzZcdiQ+kjY/nBqyi7o2r0tnOy01T5rgXWpMQoAoAoAoAoAoAoAoDzLIFBZiAFBJJ5ADck0Bz6eL40brptS26n+DRhihPd174wdTfNHcvpJr5LprpuVOpsaFt2r1v2HfRo5Vmlr6HodGFVAiT3KIAAFEzFQByABJGK82H/U2NjyfcXdCk9Y+bFfEuCpANT37xA7DrDHv6BlcmvSwv8A1NjqrtCnm+yuZTwuHWt13i+34mYHcw39rIJDnEmnV6huPGvWp9LYqXzUH4GLoUOEjN30jeWNP4ZaIOtUYWPBHPPOQj7q2fSVfhRf53EbCj9Zp4hPG2ktxONiJF83QMed4g+A9lcy6Xx0m7UGu4s6GHX6m/AkW72qzTZ4kwHY3WVU+b6AK5q/SfSmW8KTv9i0aeHWvqAj4c80vW3PWZCAF52OcgeJ8cH7K5qmL6VkovI77v0l06Kva3ixfwL4tWymilaMzprMUwbLS5J0KPzgcKV5YIPft9HQm6lNOUcr5Mrt5qqpKfn6nvom38FgwR5uDjxA5V0nLLUbdAOFPcWm+vQrSKBHIEzl2JZ9iW3JAHLs1o5ySSRioRbbZsjjnjggEqK8YuGi6wOCzaZXQMyAYAOMHDcydsVrCreyZjOha8kJukdy3EC0MDBYoHBLkZWV1PmD80bb95HhWGJrq+VHqdGdHSa2093L8Z74df8AELZFgjeADtaNaagTzOSMHJ9dc6rNaI75dHQlL4pPf2L3NR4nf65j1cDkMuwyuBhuXa8cVrHFuPAx/pCk7Kp5GIelM9q8hkt4n6xgdPW4ON991OOdW6ypcDKXRU4u2ePe7fsTLrymo0cym3ZSoXlKpG5HoFTtlyMXgJp/NHxREn6fSuBHHbR6Qq+dKPAHPm/606xFfpZoujZve6kV3i+46R3Zl1IsCuY++QHTvzG432++nWn9JP8AToJ2dVdxOtukt4FGi5s0Q8iRls9+e1jOf9KydefBG8OjsM18VX09xfwu5ksZ2vIrmGSQljJECqrKrNqdNj2TzIONj7KzU3e7RvVwtKVNRjU3rS7Vvsdk4V0vs54klW4iUOM6XdVZfFWBOxByK3PFe4aWfEoZc9VLHJjnodWx68GgJVAFAFAFAFAFAFAVrygyEWbIP5V4oz+i8ihh9q6h9tYYmeSjKS4JmtGOapFdpAtL5AoUgjAxy2r81r4SpKbkt9z2p0ZXuiQb2MAkuAAMkk4wBXP1Wre2UxcJLVFE6O2o4xxCSeYE20K4VTkdk+Yp9LbyEeBQV+jdFYBYWgoPXV9sv40PAqzWIqtv5Y7l9+L/AG+5Y+L9GrVd0jA1E8xnHq32r2Y0k9SrUeCNXDujNo6hDAg0MGB07nnzq0qUeRFo8hnN0Vsmx/BYhhg2y88Z57+ms9lElKPJHm66J2jNqWCNCRg4XIPrGabJE2jyQvuujttE2eojYtgksvhyxg1eNGLKtR5IkcI6MWm7m3TBJ7IBA9Y3qJUorQm0eSKRcWq8N4jJECwhmIZMns4fOhj6QQ0Z5+avjWHyysyYyUZ5OD0/dfuOOF9EZnWc2l5LDjLdQcMjFsnSGOCgLZ8RvV7s1yoq/FuJcShVYbqLqlVl040ZXIwN1Y74zuB7KSqtJs0w+GVWpGnzaHXBIk+DxrG5XAydB7yNww9FcFz6yrS32W5LQnxwYOoszsNhq5DPgKNmcadndkbicyxAzdrV2QFU/wAYxICr9pwKlPmZ17Qi5eXN8iX0J6IrcxyzXDEAvjUuAZGXOttXPQGOhVG3Y781rRp51mktdFyX8nhYis1JpP7vm/ZcB+nQmyUMAjtq5lnOTz8PWa6Fh4cV6nK8RPg/QjDoJa8jrKfR1H2Zqer0+Q6xPmTB0Os9esxt5unAc4559dR1aHL1J6xP8sY+RdkGYiN8NuVLnGfEeFR1aHL1HWZ/liHxXoxZxqCIDucfxjeBq0MHTb09fcPFVOfp7EbhfR+zkfS0B5Zz1reirTwVNK9vX3IWLqc/T2IfSzgK2TQXVllCrhdz5rndAW5mOTDRkHO7oRjFctWnsfjjpx10/jU6KVTbfBLu+/8AJ0zgPFUuoI54/NkGcHmp5MreBBBB9Vap3MGrbhhUgKAKAKAKAKAqnlKYizBUZYTQkZ8Q4xXPiknRknoa0G1UTQs4z0XigtTPFLIZ1VWDvMxSYkjsMhOgB84GkDGRis6mBoSp5FFLk/5LxxNVTzXKV0ruLhmks1SNmXT1zRSFlAO/UklR2+WcDkfTXmxwVHB1FOpP7buPP84jG9JOVN04qzfLfZd9ib0T6SNY23UtYyMzMXeRHXtMT4EDAACqBnktepTx2H3WkeTGtThFRs7Ls9iTfdOkfGbe4THiqn8Grthi6T4jrFL6vG6/Y9cO6cWyNlutAOxzE23sBrR16clqWVam9JLxQ+j6bWB/7lF/SDL+IFRtI8y6aejNN107skHZmEh/MDN+ApnhxYcktX5oTXvTuCTGFkOOWmJvxOKnb048TN16S1kvE9W3T8KAotZ3A9Cr/rWM8ZRXEjrFLg/BN/sJOmHEZOILHps3RkJ7TuN1YbqcDxCkHOxFcdXH4dr5is6sZrcnfVO3HvLP5LeLN1rW840ziP7JAuMOvjzOR41vSrQqxzQd0dtOopq6NHlug0rBJ3MwB9ahj/rU1PlZ39HyUcRGUtFf0ZVb/oLfW9ubl1QKq6nRHPWooGSSMYOBuQCe/nWTo7tT149ORlO0ofD9xDBxeT5szHH52axaa1PYjKjUbUWnbkSYL6WTtyGVgMCFurLKrOdDTZVd9ClsDvNRJJtQbSvrv4cu88LG4hSk3TV1HSydm+fdwOqQ9LuHQQRRRzaViUKFZHUnA59oDfnzr0qc4N6o+fnCfFM8RdOLVuUiH+0XPsroST4mO/kTrfpHCx5/aCD+BqcnJkXG6nO4qhJ4nlCDLHA9NErgRcY41CUK6hnbdiFA9O//ADetIxs7shizhnSi1gJDzRDPfrBPqxnlU1GnxCTJXFOk/D54ZImn1LIpB0K7EeBGFO4OCPSBXLOdO1m0bQp1L3SYl8nXSn4PMY5taw3BGXZGSNLjOnIJ2VZQAfQw9NcOHko3p3Ttpv4fwduIi5WqWavru4/ydhrqOUKAKAKAKAKAUdKuEx3Vs8cztGgw/WI2loyh1BwfRjvqJRUlZ6EptO6OByccu9RS2mkniGerMsa68bjWEXOn0HnWMuj6cklvS5Zn6XOmNSpH4t2/na5v4ZxGeFNItHJJJZiXyzHcsexuTXLieipV55nM4Y4a125Jtkv4/uf5m39/9yuf+g/7/ItsP9yD4/uf5m39/wDcqf6F/wCTyGwX1I1vxiY87En1hv3KsuhprSr+eJR4SEtbGl7+Q87A/ZrH4JWq6MrLSt5Gb6OoPkek4hIP+xx69f4lKh9F1nrWC6OorgjcvHZRsln7NX3diqPoaT1qfniaxwsFo0ZPSaVMdZbMoP5xBP6IZRn1VlLoGVvhnv8AsX6u3ox/Z3SyosiHKsMj/f014dWnKnJwlqjnas95E4wjronhbRNAdSN+IPip5EeBNd3RuIdOpl4MxqydP/EXDXtX8D/yhXLX3CLa7hRiQ8chVd2TZlYY79LnH2V9O963HqYepCM1KW+PH7NW/cScY8rontHgEJjmkQo7MeyuoaWKjGc4JwDy9NVcnbQ6KeHoSl8VW0fs7+lvNnjiF/Dxt7WGCDqUg3lcaR2SMdShHzTjPd5ormxWI2cNN709zSlQcJtxneNt7V9Hw38y48S4jbWMcaMMA9mKJE1s2ByVR4d5ryIU51W/NstOqob27CiXpTbnnaXB/slHtGqtOpvmvEosf2shTcasn86xnP8AZKfxapWGmtJLxZPX48fRC+Y8ObnYTfsY/fWip1lpU82VeLovWC8DS3wQeZBep+gXT/LKK0TxK/zF+dxDr4V6w9TCizPn296/6ep/80po3iX/AJi/O4hV8KtIepvhbhy8rCb9jH76zdOs9anmy6xdFaQXgMYeN2aebYzj+zUfg1ZvCyesl4snr64bu5EtOlluOVpcfsl/eqOpv6kQ8dfiyda8YtL4PbMjIzocxTR6Cy95XuYD0GqyoTpWmvFFoV41ONxh0G4q8cj8PuGLPGuqCRjkyRAgFWPeyZUZ7wynxr2MLiFWhfitTkxFHZy3aPei7V0mAUAUAUAUBy/yzdJNCCyRt5F13BHNYgdk9bkY9Snxq8I3e/TiaU45nv0Wo98nnBRZWas6jrpu2+24yOynqVcD2+NS7yZlOd25Ml8c4g+AoOA2c4228K2hBGLkyBwu4YOBk4b0/fV5LcVHqSsORPtrJpMsmzYLx/H7hVciJzs8tcv9I1OVDMxbxi6kAUh2G55E/wDPGrwiuRDbI3DbyUyDtuRvnLEirSjG2hF2TePWQvLaS3l+eOy3ejjdWHqIFYuNt6NIzaZxLg/EpLV3hdebsCp+ZKuzqPQcZFeX0lgI1mqunMrj5ShT20Ffn2Em5491hMetAe9QRn1HvrkpYGFP4ku88GtVxNSF3G0ft+50jyax9ZwmRPCS4C/tGcfea9en8qPdwrvRg3yRX+L8FiulCyA7HIKnBHdzq5vc1+T7q7WJ2Oyl5ck8wquVBP8AVSvAx03LEW5WR7OGo3w11zbNPD1fiV8jdpVmyVxkGOzjO/6LTPpHcdOfCvRw1FL4Xw1+/wDB5Fapnl2HTW4TaRjSltDsPq1wPur0YxbMW0it3CRs2VhhUdwESe7euhQSKNsa2VlA6huohz3/AJJOfsqjSF2S1sYO+2tz/ZJ7qrl7Scxk2Vv/ADW3/ZL7qjJ2k5zwbCD+bwfsU91TlRGZiGWKPUf4Pb8z/IR/u1ooIjMxtw21hZAWtrc7n+RQbeyqSgrkqbKZ054P1E8MlqBGHOqFRssdzGCSgA2VZo9YI5ZTxNcOIppb3po/tz7jSM7PMjYeNrNLY3iArpnjVh3jrMwujeovjH5orzMInSxLg+X8o9eulPCqfadcr2TygoAoAoBV0l4/FYwNNMcAbKo852PJFHeT9257qDU4BY8VSW9W4vhJpaXrZsRs+Sv8XGAPmjs/q+mt8rUbWfb+xvKMlTypPtOqyeUXh0mCJym3KSKRfxWqxdtzOWUJchffdLbKVhouYTgfTA/GtYzjzM3F8jbY8Ui1Kyyxtg/NdT/rV7prUizLVBKHGpTkHwrMHvFAaLm6WPzjUpXAm4nxyIrguijxZlHs3qySQsLLbpbaQk6rmHB54dSfuNRKUeYsyUfKFw/H8fn0Kjt+Cms8yLqEnwOadOb+3ubhpbbrCJVGv8kyaZU2DjIGcrgH9H01Nrpqzs+w6qUZZHCS3M6d0T4jw+74Y0bxRRLDGFuIiADGceeO85O6tzz6a53u3Mykst824keRoH4u7XPrps+vVvVYfKY4e2yjl0sQbmDRIy/RYj2GrmpzqTisZSK0eRY42LtO7NjsCVz1a+lsY9RrzOry2sqyV2nuXbbXuO+riWsOqUeK3+J0DyccTtBHLO1zbpPcHaMyoGjiTsxx4zkYG5Hixr0aUMkFHxPOtwLTJdppJDqdvmsG/A11LeZtCDFalRvwiUadPeCT9lUkiRhVQFAaJLtF5sPx/CpswJLpwzEgYBrRIgZW/EYwoDMqEdxOPxrNpkizpVd2k1vJE91BGxwyMZUBWRDqRhv3MB9mazmk1Zllc5hb8ajM8Gl0xcz27yIGH5KZJ01n9FwMg+ivNhQampNfLdX5p6eB2U6so05U3puPo+uwxCgCgNN5crEjSSMFRFLMx5BQMkn7KA4wb9+KXZupQRBFkW8Z+aD89h9M8z4bCumnDKrvVnVThlV3qxw9sh5op9YFaXZpdkd+Ewn+TX7Nvwqc8uZOeXMjS9HLdvmff76ZmM74kKboZbt3e1VP+lQ8r1ihePJGgdCkU5RsH0ZX24NRlg/0lbU3+kG6Nz8hcy4PP8vKPuzTJTGzo8jz8i1beSQsfzizf5jU5afInLTWkTfF0Ltx3Z/qr/vT4V+lE3jwiibF0at1+afbj8KnMM74EpOEQj+TH25P40zy5jPLmb0tIxyRR6lFRmZGZlY6a8F1Dr48h12bTtqH/Ns+qqTpqorcTOpRjVjZq51XyZx244dB8Gz1bBidRy2ssdYf84NkfZXKcpXOn920M/VwgNPcfxSnkNhqkb81dz6arOahHMyHu3jHo30ThtoBGVDux1SOw3djzJ91edNuo7yFr6km46K2j+dBGfWqn8RUWa0b8RkQtl8nlgeUEY9SgfhipUpr9TFnzI7eTq3HmGRP0JZF/Bqsq1ZaSItLmeB0HdN47q5XwxOT/mBq/Wq64pkZX2G34kv1HZvpj6WSJ/bsKlYyqtURZ8jw3BuIuMNeyAH6EcSfiDU9dq8Iiz5GtehEp8+7uD/ahf8AKoqrxddk5XyRsXyeQnz5JX/Smlb/AOwqrr13+om0jfF5OrEc4Ub9IZ/EmqZ6n1Mmz5jC26H2cfm28Y9SKPwFQ7vVvxGXtJF10dtpI3iaJdLjBGKJWd1qMqWhD6F8YkgmPDrpizKCbaVucsY5ox+sQe1cHuNd9KrnXbxCdy9VqSFAc98tN+VtIoB/3MwVsfQjBkYeolVH21enHNJI0pRzTSEPAdPUIFIO2+PHvzXXPU7J3zDCqlAoAoDNAYoAoAoAoAoAoAoDTeadDayApBzn1VKvfcTG99xjyL3xWa6tvmkJMg8Cew+PDkh+2sMRG0zHExyz+5L6PN8Lvrm7bca3ih9EULFdv0n1MfsrysTPNUUORyPfKxc6zNAoAoAoAoAoAoAoAoAoAoAoCqdP7EtCJY9poT1kTd4ePtD7CMqfQaRnkqJ9xnLc0y48J43FPBFMGAEsaPjw1qGx99emXGdAcr8tR/K2I/8Azn7cR1th/nN8N/3DnQ4iqEkORp5sucL+kRsK7HVgnZs7ZVaadmxnBxqYAESZHdnBq2WLLZIveS4ukE35h9Y9xqNnEh04m35TP9BT7RUbJEbFHodJ2+rH63+1NkRsu0yOk/8ARf3/APao2Q2XaZ+U/wDR/wB7/amyGy7QPSf+i/v/AO1Tsu0bLtPJ6Tn6sfrf7U2Q2XaeG6TP3IvtNNmidkjU3SOU8gg+w++p2aJ2SNEnG5j8/HqAFTkiTs4iqbiobJZywBwWOoqD4auQqm1pp2uV2tNO1y1eS+XHEjjvtZT7HjIrDFao5sXqif0Jk02Nu2cEpqJzjdiST99fOV29qzzZfMWa34yxGzK48dj94qm0ktSVUaJK8ZPensP+1W23YTtTYOML3q33VO2XInaI9ji6eDewe+p2qJ2iPXxtH+d7P96naxG0QfGsfp9lNrEbRB8ax+n2U2sRtEB4tH+d7KbWI2iMHiyeDewe+m1iNojweML3K33VXbLkNojW3GfBPaf9qjbdhG17DRLxh8fNUeP/APajayehXaMgPc9bk6g/dkEEeraqNu+8q2+JzGz6RSRxpGpOEVVHqUAD8K91aHSfSdSQcp8tiaprBSdIbrgWHzQeqBb7Bk/ZWlO93bkzWle7tyZ0mw4ZFDEsMUarEowFAGCPT459POszI5PJ5P3nvbxLWSOG3ikXGVL4do1do1AI0qNQOc7asY2rWFaUVZG0K8oKyKteQSRSSwygB4XKNpOVOwIYetWU/bXbSnnjdnfRnnjc01oalg8n3AI765uI5mkCxRxMvVsF3ZnBzsc+aK5K9SUZWTOLEVZxlZMvv/S+z+ncftB+7WO2qczDrFTmH/S+z+ncftB+7TbVOY6xU5h/0vs/p3H7Qfu029TmOsVOZUPKP0VhsI7d4WlJknCNrYMNPVyNtsN8qKvTqzc0mzSlWnKaTZUa7jvPMrEDYZOwA8STgD2kVWcssWys5ZYtlk4x5PLqCFJJpomRniWdUUqYkeRVYq5PaxnfYeNcMsRJqxwSxEpJo7Pa8OijiEKRosSjSECjTjwx31ic5ynonYxwceuYotokinCAclBMLFB6FYsoHdiryvlVzSV8sbmfJp0ejvreL4SNcMEMQWLJCu7KWLyY84AaQAds5rlpQWaUuNzFLVjfpr0WgsYheWUfUtE8Ykii2WZHdUK6OWvtAqRvkemr1aaqRaZLV0QnvLiJo/hVo8EczBUfrEkAYjKpIF8wnG3MZ2zXn1MG4RzJ3MnTshjXGZkTi92YYJZQATGjMAeR0gnBq9OOaSXMlK7sOLPo7cyRo/XQDWqtjqnONQBx/Gemu/qMeZrs0bvktc/Xwfsn/wDZTqMeY2aD5LXP18H7J/8A2U6jHmNmg+S1z9fB+yf/ANlOox5jZoQcOuXZp0fTqgmeLK5AbTjfBJxz5VyV6SpSsiklZk2sSpAuryUyiC2ga4mK6yoYIqJnGp3PLJ2A5nBrehh3V33si0YXMcB4IeIXcyXsTxx2ixg2zNs8kmo62KnDoFUae45PhivQoYdU1v1NYxyjbpP0Qt7WP4TZxiB4iutY9klQsFZWXlnByDzyPTV68FODuTJXRxEitY6Ik+rKA5l5YuFzXHwdrcB3g6zUhxurheWeZ7PLbnVoScXdF4TcJXRTIunfErSLqpBKiqMLqQEqOWzMvL1kmrZoN714F81Nu7XgQuB+UKW1MhjJ/KnLiRdYLfS5g6vTnfvrSUqT4NGkpUZcGhXddIlkd5HLM8jFmYgbk9//ADwrWNenFWRrCvTirI1fHkX53sHvqeswLdagEXHUViyNKjEAEoxQkDkDpYZ5mqSq0pO7RnKrRk7tG75Uf01x+2k/fqNpR5EZ6HIPlR/TXH7aT9+m0o8hnocg+VH9NcftpP36bSjyGehyNU/H0fGt5n0nI1uzgHBGQGY77n21Kq0U7pEqpRTukY+PIvzvYPfV+swNOtQA8aiP0vZ/vR4im1ZkPE02rMd8X8o01zAIJWLJtqwgDPjlrOd98HYCsYypRd95jGVGLvvN3D/KDxAxCGDrpABpB0BmUeGrST9pyfTVG6d7pMzk6V7pMs3kq6P3XwmW5uF6v8k6KrHLMZGBLNufo8ycnNVnNyK1KjmJuivTI8L029xE8MsaiN1dSUkCZ0sMbgjJwwDAg9+2OTLUhJuO9PgY2ad0PeLdOre80BriKJEdJAgLZZ0YMhdmC5UMAdIG5Aye6qTqVv0wIblwRN450ytrtEjaa3VVdJGxKGLFDqUDlpGoA9/LHpqtWrUlGyg94bdtCN8oLX+cQ/tF99cOxqfSzLK+RH4jxW0mikia5iAkUqSJFyAwxtUxp1IyTUWSoyXAmW/TDQqovEIsKAo2i5AYFdfWK/0eTL5pcjZ8tT/5GL2RU29f6PJjNLkHy1P/AJGL2RU29f6PJjNLkHy1P/kYvZFTb1/o8mM0uQusuKWsZlY3cbtNI0jEug7TYzgDkNq56qq1JXcSslJ8CT8oLX+cQ/tF99Z7Gp9LK5ZcjZwzpRa287TLPAesRUcGQDIRmKEHfGNb92+R4V14eVSCs4svG63WNc/TWCO6e6W5iDuqo8ZJZGRMlBkDIYFnIbHzzsdsaKrWzfJuLXlfQh8d8pyXAEcUbS7giOFWbWw3XUxUHSDg4CnOBv3HSaqVFltZEtSYitvJ1fuisYdOpQcFgCMjOCM7EV0Iud24jeCJc952UeJoQVR2JJJ3J5mpIInErJZ4nikyUkBBwcH1j0g4P2UBUD5Nodvy0mx22Xwxvtv3UJuNuj/RCC1LsMyM4Ay4XAA+iAMDO2fVQXHfwOP6tP1F91AHwOP6tP1F91AHwOP6tP1F91AHwOP6tP1F91AHwOP6tP1F91AHwOP6tP1F91AHwOP6tP1F91ALOPdGYLpFVhoKNqVowAfUdtwfCguIR5N4s56+TOw81MbHPLFBcs/AODpaQiKMsRksSxySTzJ+4fZQFo6OHtv+j/rQDa+4fFMumWNJB4OoYfeKgHG+knk9SWUNb9XEACrJpIUkHzhjl37egUAo/wCmMm/5aPfvw23ht3/85UFyzQdALEKoaIsQACxdxqONzgNgZ9FSLnv5B2H1H+JJ+9QXD5B2H1H+JJ+9QXD5B2H1H+JJ+9QXD5B2H1H+JJ+9QXD5B2H1H+JJ+9QXD5B2H1H+JJ+9QXD5B2H1H+JJ+9QXK7d+TVtTdVKgQlimpTqUHu9OPGguSuEdAGSWN5ZEZY2DYVTliOQOdgM93p+2guX+0IjZWUAYOdhj10ILopyM+NQSJb/h00jEnTjuGTsPZQEb4jl8V9p91CA+I5fFfafdQB8Ry+K+0+6gD4jl8V9p91AHxHL4r7T7qAPiOXxX2n3UAfEcvivtPuoDHxHJ4r7T7qkB8RyeK+0+6gD4jk8V9p91AHxHJ4r7T7qgB8RyeK+0+6pAfEcnivtPuqAHxHJ4r7T7qkE7hHD3iYlsYIxsfSPRUEjbNAV+44LIWYjTgkkbnvPqoDX8RyeK+0+6pID4jk8V9p91AHxHJ4r7T7qgB8RyeK+0+6pBn4jk8V9p91QA+I5fFfafdQB8Ry+K+0+6gD4jl8V9p91AHxHL4r7T7qAPiOXxX2n3UAfEcvivtPuoA+I5fzfafdUgZRQzKoGV2AHPw+yoJGVAFAFAFAFAFAFAFALeN2k0ir1EnVuDnJzg4GQDju1Bc+gtQC48HugWxcnTgaMls6lII1eIOqUEeATwoDNzwe4eFYzKGOmQMxZgG1gqNSgb4Gnvxkk4NAeLngtywZFmwhBxmR9Q2nAGefOSI5zt1fftQGZeDXGTomKgmYj8q5wZMkcxvjOMd2nI3JFAe5uDzlmKynHbCZlkyAy4Ge7bC+rJOSaA1zcEuGUr12DlSja3bQFcMF0kYYgA/lD2jnegJV1w+4ckhguQgAE0gGFcFl2HNlHn+cM0B4suE3CsjPOWK6dXbbDYUA9nlv2vbQDa4hLK6588EDuxlccxv6aArZ6MS9jBjQKrBdPOMN1nm4QavPG40ct9W1AboOj7hkJSFVVmYKhx1ZKqMIdHmnSWIGnJY5yOYHm16OOhj2iwhXSO+MKwYhDoGde4Y4GxHnYoCZwrhckTRFljASJo20sSd3DLjKjYAf3j9oDygCgCgCgCgCgCgCgCgP/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4" descr="data:image/jpeg;base64,/9j/4AAQSkZJRgABAQAAAQABAAD/2wCEAAkGBxQSEhQUExQWFRUUGBgbFxgVFxwYGRgbGRcYGhwYFx0fISgiGx0lHxgUITEhJSkrLi4vFx8/ODMsNygtLisBCgoKDg0OGxAQGzQmHyQsLCwsLC8vLCwsLCwsLCwsLSwsLCwsLCwsLCwsLCwsLCwsLCwsLCwsLCwsLCwsLCwsLP/AABEIANAA8gMBEQACEQEDEQH/xAAcAAACAgMBAQAAAAAAAAAAAAAABQQGAQMHAgj/xABNEAACAQMCAgUGCQYNBAIDAAABAgMABBESIQUxBhMiQVEHMmFxkdEUFRZCUlOBobEjYnKSk9IkM0NUY4KDoqOyweHwF0RV0zTCc5Tx/8QAGwEBAAMBAQEBAAAAAAAAAAAAAAECAwQFBgf/xAA8EQACAQIDBAgFAwIFBQEAAAAAAQIDEQQSMRMhQVEFFGGBkaGx0SIyUnHwQsHhFfEjQ1NikgYzY4LSJP/aAAwDAQACEQMRAD8A7hQADQGaAKAKAKAKAKAKA510w4tIZsJJG0LYTaZNO4OrWurLfO/VH2oqblZW7zZSw8aTdS+bs4m3g/Gp4gT1vwiM8lKYK47lk1YweWDnHqroWGm9Dini6V+Xj7Fv4NxqG6TVC4bGzLyZT4MOYrBpp2ZsnfeMagkKAKAKAKAKAKAKAKAKAKAKAKAKAKAKAKAxmgDTQGaAxigAGgM0AUAUAUB5dwASTgDck8gPE0BUrnpGLmMpH1arJndpwjlN/mgEoWH2gHuNVr0K0qTVJ2k9G1oRGcU94mm4tHH2XkAQ5XsSxsBpHI6lBUEZA9WPCvKrUumKMM0Zxl/62NqewnK1rCTikUNw/wDBpkV9OoyPMugFDGo1DtDJGRgjfGe7fp6HxHSVpOvJWlpZWa57rcfEnE0qUfl32/NSLB0duoHE6Xdujk51LKd8nfPZwRnmOVels2zmzounRvp8jube7KRzK2nWpzFIe4g/Nzz323+yqWLl4DVAM0AUAUAUAUAUAUAUAUAUAUAUAUAUBigM0AUAUAUBgigAGgM0AUAUBUOkN200nVqpeBNQkCyaDJJsNOduwvazvu3qrSMeJbI2hS9qhUg2k5buzPkevPW/6VvnfNmPVbcEKeO20kcLtodYTEwkXUJG1nZWXUcBckat9gBgczVo1st7q/3KvBxupcVyEXCukC20CopDOSxdDC+2ScHWOy2wHgRtWEJLRndTdN/NuLLwq2+FaZ9EDoAwSN0K5Y4Gtxvy7agHxz4VL3nDWxCcsseHbx8D21zFhgLKB8ErqSGR0yNiARAckHI2POnw3KXnbTzN/DeJtbOsiwuF06ZEjt5hrGchwSiqGXtc+YOPCqySb3F4Oa1XmXfhnHIZ2KoW1BQ2l43jOknGoBgMjO2RmsrW1NhlQBQBQBQBQBQBQBQBQBQBQGCaAMUBmgCgCgCgCgCgMEUAZoDNAFAcn6T28kDyGMxdqWRtaXeCTJKzBHiI2YAgZU42JJ8NYVcupvSu2okW0uYljiEySSSg5mfr1IYk5wgE3mjkNgdqiNSDvmNauFrN/A1b7+5Ou57OVCkdvJIT3ZJA9eqTBop01qzNYTEvl4x9ytdI+GBW62GB4YdIDqxU4bONahXbY5GfDA9NZuUW9xpPB1IwzOzty5eWh44VcNIYrcLFGAGzMpZZNOSTkeax3ABPLw51tTu3Y8itg6dV3a7e3xLraRzRRpHFOAka4UNGG9OTgjJJySfTWqikdLgmRbrjl0/WIi9YIsLK8UIIUlQdJLzAasEHAzzFE0mUcUjXFcXmqKZILgvCG6v8nAqsGAyj/lclTgcuRAPdVZpPUmLS0LZB0vc6Q9jdLIRug6ht/QetGRz3wKx2b/Lls6HfBuKR3MSyxk6TkEMMMrKSrKw7mBBBHoqjVmWJ1AFAFAFAFAFAFAFAYJoAAoDNAFAFAFAFAFAFAFAFAYoBB0v4u0URjgwbiRToycBByMjHflnYd5+3HNisVDDwzS7jWjRlUlZFWt7pIY0jFnlY1A1aoyxwN2YnGSTkknxrCl0vg7Wd/A0nga977vE8zdKrQrhYgSR3mBcbeOuunr+GW+z/AOL9jDq1XmvFCbifEUkij6rqYpomyrtLGAQchlbTkkEHl4gVz1ukqDfwwl/xOrC0Z0qilJprlcRDjyTRypcXhVysirDHHnU4A0hmAxpYlhse7nXZHK1dHr4rH0IO1CKtbe27vet6t2d5r4fdCFxI0CzgIylHbTu2MMDg7jHI+POtU7HzhMulnSaONrZoDNgoskok7IGSxZDuNmPPO4rrp1XNZVrzKTkoK454fFPBB1EUsZQszEyQkuzMckswkGTyHLkBWypJO9zl2jepLs+MXhkitU6jU+fymlz1aDcsyk4PfjeuXEPK0k97/OZtR+K7a3L85Dt+E3WsP8MQkDH/AMYD7tdVTqWtdeH8lvgvp+eAcM4NcwNM0d4B1763U2wKhsAFlHWbE4GfE1m4TfFfneWU4o2RXV+3WBbmPUmcBrYaWO+ASJMgHHOplRkle6JVSLehYOjHGRd26S40vusifQddmX27j0EVlF3Vy7VmNqkgKAKAKAKAxmgACgM0AUAUAUAUAUAUAUAUAUAUBz/pUw+Gyfl4omEMOhZDgyZeQYXJ2APM78+6vOxuEjX+Z2stx14es6a3K5S+O8TZyLc5MbOBO0WCerz2lQ5AJYAj1H01x4LAKFXPLRaffmWxmMSgoLjr9h1c9J7MyIRAyImBj4OMY+wHO2K+jhUpKNjyHUTeoyfpbw4DICn0C2OfZoquamWzrmJ5OP2Ukc0bwSMsoIBEIBUEHcE4wRscjwqZ1KTW4qqi5lPsWbGlwQ4Hf84Zxq2++sk7m8JqS3FuvZILm3sGunljjtzNHJLEpJXCoY9TBTpBA5kc1rajUlTbcdSKkFNJMqnWzNMkVldPdF1yuMgqct2H1Z7QABJG2/diu54yEIXnHfpZWd9299iON4eTlaD3dpZrLh88RGu3uTcFcO6zBGYeACsAF2GB6BXzNaHSFWq6sXZPRbty7z2KdTDQgoNXJosbwbrFeD+2ib/MTUxl0ktWn3IPqj/S/EzPPf7K3wkZ9NspP2gVpn6Ra3JeH8lP/wAvJ+JrtldZeqlN1FIV1APKBrGdyCmM9+3rrz8Zi+kKKvOW77I6qFLC1HZR8Rlwyb4DIJULaJHAnVmLagxx1g1Hz1JznvGoeBGXR/SNSVbLUd83kzTE4aKheO6x0oV9EeYZoAoAoDFAZoAoAoAoAoAoAoAoAoAoAoAoAoCjeUBVu3h4cApabtytpDGKFDksuRszEYB99WiuJrCKUXUkty3fd/m9/wAlbToNbxSCGOW4CHxZOZ7x2K2VCLjdnLKcG/kXn7jEeT6D6+6/XT/11TZx5E5qf0Lz9yIehMXXCPrrnGM56xM8v0KtsI5blc0L/IvP3Kj0kRrC4aBg8qnBiY41MrcgcDdgcjYd1c9WGXeiMRSWRVKa3Pc1yf8AK/c0TWV1i3uJIDHCzsisTuSQwwRzA7J5j5tUinczpQmpJsuPQrikcJnjnOIpYznvyRtgDvJDEAd5xWjaSuzrMdEOCS2UjzfB1YsuECyKrID9IacatIA57EtvXmLpCkqjk03wWmnjx9LEuLaGkt7MJesNrLjIOxRuW30q7o9L4bLZ3Xd7XMXSlcZfKFPqbjPh1RP3g4++o/qeF+ryfsTs5C+64hLKylbOXs/SKDO/f2qsulsNFbm33P8AcjZSZG6RWtzdiMpAIpImJV3lGwI3HZU8yB9mfGvOxWNoV45cr8F7/jszalmpyuhNcGEW8/XXBS6UhVhPeSF7OCMtkk9oHGwPrYfC0MqlF3d0/wAR1yxFSX2OzJyFeqcZ6oAoDFAZoAoAoAoAoAoAoAoAoAoAoAoAoBZ0k4qLW2lmxqKL2R4sSFUH0ZIqYrM0kaUaTq1I046tpeJz6PhSOetly877vKrMrMT3AqRhRsAvIACvZhh6cY2sfQxoU6ayZVZc0m/NC/idqkbxohunmlOESOd9RxzPaYgAeNVnCnBb/VnLiuq00s9NO/BbvRo3PFxEbGO+x4GWHPt51z/4P437HC6+C/0fN/8A0ahwa4O5tLxvQbsf6OBU56S19WWjisJHSivX1bNN9waUjV8AlWRSDHK06M6ODlWUs5IwQDikpUZK1vX2LSxuHlHK6e7sUUJ7u34gkSyX5neJZC2S6tGrtkaiF3729AzsN64tjyd33+x5itwJXDnRbiJnxpQM+5wMqVUf5/bivK6UnKNFKKveSVl3v9i6L5BxuJxkE48RuNufKvAlXUHlmmnyaLXN3xpF3tj1g0WIpvj5MXEvBrT4xkmnleVLdCEhWNyhY4zqPrBVvHtAdxr6TCYSKh8S3/n9hOWQxHwGEzaNU4XJA/Lvnbvr0XgqSjexht5XGq9ELfva5/8A2HrLqtPkW2z/ACwv4p0LtADJplZtgS0rE49fOtKeGgnZbiHWl+I9p0bDQFopbmOXBMZ+EORkeaCPA4x9tKlBL5X6kxrX1XkWnoZx34XbK7fxqdiUcu0Bzx3AjB9GSO6sYu6LyVmPgKsQZoAoAoAoAoAoAoAoAoAoAoAoAoAoCqeU0j4A+ptK9ZBqb6IMyAt9g3q9N2kmjqwVR068Zx1Wl9L8PM59x2wgg1vaXqvHGiMVMmXZmYrpj0ABjyOOYz6a7aVep+pH0WG6UxMVfF07xb+a1rLwNnREzW8z3FzbzyOU0xFSj6Ac5zlsg4wP6zVpWpzqJWt2713fnNs+Vx3SdLE15VE7LRLSyLEemajz7edfXGx/AGq9VqcF6P0ZxKpF6NEiLpnZkbyFD4NHID/l3qjw9Zfofgy6Il70tt5AUQSvvsRE+NvDIq8cNVW9xfhb1IbXFmubjaywPAbS5KupU9hV59/aYbg4P2VHV6l77vFe5XbU1+op3BriawuLeSW3LlBJpXUuWBC8jnGVwdueMHeuPGUJRkpRStf9tF+3YbUqsai+Fk2+6dWk0znqpEuHlBwoYnCoE0FQcMezknH4CvFxmGqYiEls1m4O/D84aGxIsYxxBigEiQx560kaWYsuOrHhsck+rFcOFwc8JJyna70495vSp5t70LJa8JeFNEN1MiAk6ewwyxJJ7Sk7kk16EcZUjobSoU5a+pGHC51OpbvJzntxof8ALiuhdJ1eKRk8HT5smi5vR/KWzekow/B6f1B/SQ8HH6iNNbXcnn3SAeCR7feTT+pTWkUT1OnxbPcHDpVH/wA2XHgoiA/y1SWPqy/sWWFpL+55tbY2TtcQO8jH+OjZsiVcljpHIOCzMD3kkHntSnipZvi0ZadBNWidDsrpZY0kQ5R1DKfEEZFeicRuoAoAoAoAoAoAoAoAoAoAoAoAoAoDxLGGBDAEHmCMg+sUBxnp50Yh+NLWGxRYZphqkMeyxjIAcINlOFkYkYzj01aM3B/Dr6GkKcXFykty83wX7vsHHFOighAxfXjk/nqBtz7q6KaqS1kzmlsVpTXn7my06Ia1DfDr0Z8JF/dqJKadszIWx/04+fubm6Dr/Pr0+t0/dqE6q/Uy3+D/AKa8/cX3fRvQ+n4Zenl/KLvn+rV1GbV8xVuj/pLz9zX0hsZOHCK4W4nni1hJllIbSrcmGB47Z55K9xrNVZ03du6LPDUsQnCMUpcLX15a8SJ0n4lDLAQjanGHjKg4BG+c+r8a9yGCnODzLc1/ZnmYeM4Tuy0+TW6DLLGeTqrgesYb7itfOHrlc4Le/BllUK7Kks+siN2C6ZpFBdlBCbAed3V5tanOc5NI9CnKEYRTZvQfGVykJH5BNRk71bTjU24wcEqgz3lzzWurCUcsc7W96HLiql5ZE9y1LDJ0OsOS26+sk++u9J8TiduB4XobY/zdD9p99SQez0QsP5qn6ze+os+ZN0Q+J9GLNACLZNzvkt7/AF1eMbi4R9DrOSI/wdEcg6W3OD80kHII5VWUeQTRs8mnGRGpsZey8RYx5OdSl21Jk/OR9a+kBT3isZKxrF31OgVUsFAFAFAFAFAFAFAFAFAFAFAFAFAVnpP00gs9aYaWZVyI0U8yOyrOeypPPGc43xVJVIxdm95aMJSV0cl4fx24hupbzCSzTAhusjbCA47KYbYABV9Sis1Ws729fY75U6LgoZ9Oxavv/ETLvpvdSEarVCB9FiPxzXRDGW4evscssHS4VPL+Sdw3ygSRrpeykYDlokUn78VLxcXvs/B+xg8M1pJMlXPlJOOxZTZ8XaMD7mNOsw7fB+xCoS5oT3PTm5dg/wAGwRyJfl7BR42MVuXr7GsMHFvfNepNm45eXlu6MtsI5AVbaQsPsOMMD48iKxlibrQ9Gj0XF2nGp5cfEUxJBZ200N1Eru6sbe4RTrV/qm5kDvGNj2gRnGejCYmeeKzWt28OX8GOPwWz/wARb09d2j9iz9B5uqngztqUIf6ygfjiszgJXC726t5biwW30ySyzTLMSrRrHJI35QgHJONgpxuD3Copwbb5CpOKinxJXBOi09kpW3uEwVRPysAY6UBwMqy95YnxLE105Uc2d8jY9hxEcpoG/qun/wBjV00Vzdgo4t0pnsGUXQhbUCQqyOXIHzsCI4HpJFVnOK1sbUac6rtCLfcQG8q8RG0DA+LMdP3KT91ZbaJt1St9LIU/lF6zZmjUfozN+EYqyrw5+vsR1Sv9D8vc2W/lBUAD4XGo8PgkzffqFHVg+PkOqYj6PMW8Q47au7TresZ861AtXRC2lVIJ3IyFTfPNVPdVJTg1qWWExCd8hd+C+VuzMK/CGkSQAZxE7A+nKjGe41lmRr1ar9I34d5TuGzSLGs5VmOBrjdFyTgAsRgfaRUpplZUKkVdxdi41JkFAFAFAFAFAFAFAFAFAFALuP8AFVtYHlYatOyqObu2yoPSSQKrKSinJ6ImKcnZFP6BWRCy3suHknZgrEbEA9txnkCw0j8yOOq4WLks8tZb/suC/OZNeSi8q0XrxZZHlzzI+6uxKxzNkeXiKRnBfB8Bk+3FHYK5q4lxAlI2VzpMg3G22+c+yq2Ra7IXGOJ6guiQg55ZIzt3eNa08tysrkvglyShVn1n5ytuMEcjn/m9VqJN6BNo5/dotldTKWxCNJOQeyG/i25b5AMZ9Ma/Sry5U8k3Hhqv3Xdquz7HuYDE7rc93fw8dPvYT8T4/DLCEZiz5znSQBhsgjbw8KLc0z1lTvCUZcUxtwPiBkSJtX5TAbGD+lttius+ULZwLjMJeeaRu3PK++CwCRsY0XONhpQHA7yfGuiEfg3HJUl8buWVryMLqLrp8c+PLHjU2ZF0yPPxiFIXmZwscYJZj6BnYd5qLlrFE6BKt/fT39xhgvZijZSQD3AZGOwv3u1c6vJ3PRq2pU1R46y+/Bd3qPeI8VUsy9lVZhoAQDbceHpFdVKK1ZwybJfD72JVw+nUp+jk4x37VNRK5EbjrKgeamPEovurPKi2ZkReIwk47Hr0AD24pZC7EQaT4YUGPN5YGPO58vCtssSt2bumfCY761mhVVMsY1IVUDtL8wsBjDDK/b6K5pwutx0UKzpzUnpx7VxRL8lnSf4ZaBJGzNBhHzzZcdiQ+kjY/nBqyi7o2r0tnOy01T5rgXWpMQoAoAoAoAoAoAoAoDzLIFBZiAFBJJ5ADck0Bz6eL40brptS26n+DRhihPd174wdTfNHcvpJr5LprpuVOpsaFt2r1v2HfRo5Vmlr6HodGFVAiT3KIAAFEzFQByABJGK82H/U2NjyfcXdCk9Y+bFfEuCpANT37xA7DrDHv6BlcmvSwv8A1NjqrtCnm+yuZTwuHWt13i+34mYHcw39rIJDnEmnV6huPGvWp9LYqXzUH4GLoUOEjN30jeWNP4ZaIOtUYWPBHPPOQj7q2fSVfhRf53EbCj9Zp4hPG2ktxONiJF83QMed4g+A9lcy6Xx0m7UGu4s6GHX6m/AkW72qzTZ4kwHY3WVU+b6AK5q/SfSmW8KTv9i0aeHWvqAj4c80vW3PWZCAF52OcgeJ8cH7K5qmL6VkovI77v0l06Kva3ixfwL4tWymilaMzprMUwbLS5J0KPzgcKV5YIPft9HQm6lNOUcr5Mrt5qqpKfn6nvom38FgwR5uDjxA5V0nLLUbdAOFPcWm+vQrSKBHIEzl2JZ9iW3JAHLs1o5ySSRioRbbZsjjnjggEqK8YuGi6wOCzaZXQMyAYAOMHDcydsVrCreyZjOha8kJukdy3EC0MDBYoHBLkZWV1PmD80bb95HhWGJrq+VHqdGdHSa2093L8Z74df8AELZFgjeADtaNaagTzOSMHJ9dc6rNaI75dHQlL4pPf2L3NR4nf65j1cDkMuwyuBhuXa8cVrHFuPAx/pCk7Kp5GIelM9q8hkt4n6xgdPW4ON991OOdW6ypcDKXRU4u2ePe7fsTLrymo0cym3ZSoXlKpG5HoFTtlyMXgJp/NHxREn6fSuBHHbR6Qq+dKPAHPm/606xFfpZoujZve6kV3i+46R3Zl1IsCuY++QHTvzG432++nWn9JP8AToJ2dVdxOtukt4FGi5s0Q8iRls9+e1jOf9KydefBG8OjsM18VX09xfwu5ksZ2vIrmGSQljJECqrKrNqdNj2TzIONj7KzU3e7RvVwtKVNRjU3rS7Vvsdk4V0vs54klW4iUOM6XdVZfFWBOxByK3PFe4aWfEoZc9VLHJjnodWx68GgJVAFAFAFAFAFAFAVrygyEWbIP5V4oz+i8ihh9q6h9tYYmeSjKS4JmtGOapFdpAtL5AoUgjAxy2r81r4SpKbkt9z2p0ZXuiQb2MAkuAAMkk4wBXP1Wre2UxcJLVFE6O2o4xxCSeYE20K4VTkdk+Yp9LbyEeBQV+jdFYBYWgoPXV9sv40PAqzWIqtv5Y7l9+L/AG+5Y+L9GrVd0jA1E8xnHq32r2Y0k9SrUeCNXDujNo6hDAg0MGB07nnzq0qUeRFo8hnN0Vsmx/BYhhg2y88Z57+ms9lElKPJHm66J2jNqWCNCRg4XIPrGabJE2jyQvuujttE2eojYtgksvhyxg1eNGLKtR5IkcI6MWm7m3TBJ7IBA9Y3qJUorQm0eSKRcWq8N4jJECwhmIZMns4fOhj6QQ0Z5+avjWHyysyYyUZ5OD0/dfuOOF9EZnWc2l5LDjLdQcMjFsnSGOCgLZ8RvV7s1yoq/FuJcShVYbqLqlVl040ZXIwN1Y74zuB7KSqtJs0w+GVWpGnzaHXBIk+DxrG5XAydB7yNww9FcFz6yrS32W5LQnxwYOoszsNhq5DPgKNmcadndkbicyxAzdrV2QFU/wAYxICr9pwKlPmZ17Qi5eXN8iX0J6IrcxyzXDEAvjUuAZGXOttXPQGOhVG3Y781rRp51mktdFyX8nhYis1JpP7vm/ZcB+nQmyUMAjtq5lnOTz8PWa6Fh4cV6nK8RPg/QjDoJa8jrKfR1H2Zqer0+Q6xPmTB0Os9esxt5unAc4559dR1aHL1J6xP8sY+RdkGYiN8NuVLnGfEeFR1aHL1HWZ/liHxXoxZxqCIDucfxjeBq0MHTb09fcPFVOfp7EbhfR+zkfS0B5Zz1reirTwVNK9vX3IWLqc/T2IfSzgK2TQXVllCrhdz5rndAW5mOTDRkHO7oRjFctWnsfjjpx10/jU6KVTbfBLu+/8AJ0zgPFUuoI54/NkGcHmp5MreBBBB9Vap3MGrbhhUgKAKAKAKAKAqnlKYizBUZYTQkZ8Q4xXPiknRknoa0G1UTQs4z0XigtTPFLIZ1VWDvMxSYkjsMhOgB84GkDGRis6mBoSp5FFLk/5LxxNVTzXKV0ruLhmks1SNmXT1zRSFlAO/UklR2+WcDkfTXmxwVHB1FOpP7buPP84jG9JOVN04qzfLfZd9ib0T6SNY23UtYyMzMXeRHXtMT4EDAACqBnktepTx2H3WkeTGtThFRs7Ls9iTfdOkfGbe4THiqn8Grthi6T4jrFL6vG6/Y9cO6cWyNlutAOxzE23sBrR16clqWVam9JLxQ+j6bWB/7lF/SDL+IFRtI8y6aejNN107skHZmEh/MDN+ApnhxYcktX5oTXvTuCTGFkOOWmJvxOKnb048TN16S1kvE9W3T8KAotZ3A9Cr/rWM8ZRXEjrFLg/BN/sJOmHEZOILHps3RkJ7TuN1YbqcDxCkHOxFcdXH4dr5is6sZrcnfVO3HvLP5LeLN1rW840ziP7JAuMOvjzOR41vSrQqxzQd0dtOopq6NHlug0rBJ3MwB9ahj/rU1PlZ39HyUcRGUtFf0ZVb/oLfW9ubl1QKq6nRHPWooGSSMYOBuQCe/nWTo7tT149ORlO0ofD9xDBxeT5szHH52axaa1PYjKjUbUWnbkSYL6WTtyGVgMCFurLKrOdDTZVd9ClsDvNRJJtQbSvrv4cu88LG4hSk3TV1HSydm+fdwOqQ9LuHQQRRRzaViUKFZHUnA59oDfnzr0qc4N6o+fnCfFM8RdOLVuUiH+0XPsroST4mO/kTrfpHCx5/aCD+BqcnJkXG6nO4qhJ4nlCDLHA9NErgRcY41CUK6hnbdiFA9O//ADetIxs7shizhnSi1gJDzRDPfrBPqxnlU1GnxCTJXFOk/D54ZImn1LIpB0K7EeBGFO4OCPSBXLOdO1m0bQp1L3SYl8nXSn4PMY5taw3BGXZGSNLjOnIJ2VZQAfQw9NcOHko3p3Ttpv4fwduIi5WqWavru4/ydhrqOUKAKAKAKAKAUdKuEx3Vs8cztGgw/WI2loyh1BwfRjvqJRUlZ6EptO6OByccu9RS2mkniGerMsa68bjWEXOn0HnWMuj6cklvS5Zn6XOmNSpH4t2/na5v4ZxGeFNItHJJJZiXyzHcsexuTXLieipV55nM4Y4a125Jtkv4/uf5m39/9yuf+g/7/ItsP9yD4/uf5m39/wDcqf6F/wCTyGwX1I1vxiY87En1hv3KsuhprSr+eJR4SEtbGl7+Q87A/ZrH4JWq6MrLSt5Gb6OoPkek4hIP+xx69f4lKh9F1nrWC6OorgjcvHZRsln7NX3diqPoaT1qfniaxwsFo0ZPSaVMdZbMoP5xBP6IZRn1VlLoGVvhnv8AsX6u3ox/Z3SyosiHKsMj/f014dWnKnJwlqjnas95E4wjronhbRNAdSN+IPip5EeBNd3RuIdOpl4MxqydP/EXDXtX8D/yhXLX3CLa7hRiQ8chVd2TZlYY79LnH2V9O963HqYepCM1KW+PH7NW/cScY8rontHgEJjmkQo7MeyuoaWKjGc4JwDy9NVcnbQ6KeHoSl8VW0fs7+lvNnjiF/Dxt7WGCDqUg3lcaR2SMdShHzTjPd5ormxWI2cNN709zSlQcJtxneNt7V9Hw38y48S4jbWMcaMMA9mKJE1s2ByVR4d5ryIU51W/NstOqob27CiXpTbnnaXB/slHtGqtOpvmvEosf2shTcasn86xnP8AZKfxapWGmtJLxZPX48fRC+Y8ObnYTfsY/fWip1lpU82VeLovWC8DS3wQeZBep+gXT/LKK0TxK/zF+dxDr4V6w9TCizPn296/6ep/80po3iX/AJi/O4hV8KtIepvhbhy8rCb9jH76zdOs9anmy6xdFaQXgMYeN2aebYzj+zUfg1ZvCyesl4snr64bu5EtOlluOVpcfsl/eqOpv6kQ8dfiyda8YtL4PbMjIzocxTR6Cy95XuYD0GqyoTpWmvFFoV41ONxh0G4q8cj8PuGLPGuqCRjkyRAgFWPeyZUZ7wynxr2MLiFWhfitTkxFHZy3aPei7V0mAUAUAUAUBy/yzdJNCCyRt5F13BHNYgdk9bkY9Snxq8I3e/TiaU45nv0Wo98nnBRZWas6jrpu2+24yOynqVcD2+NS7yZlOd25Ml8c4g+AoOA2c4228K2hBGLkyBwu4YOBk4b0/fV5LcVHqSsORPtrJpMsmzYLx/H7hVciJzs8tcv9I1OVDMxbxi6kAUh2G55E/wDPGrwiuRDbI3DbyUyDtuRvnLEirSjG2hF2TePWQvLaS3l+eOy3ejjdWHqIFYuNt6NIzaZxLg/EpLV3hdebsCp+ZKuzqPQcZFeX0lgI1mqunMrj5ShT20Ffn2Em5491hMetAe9QRn1HvrkpYGFP4ku88GtVxNSF3G0ft+50jyax9ZwmRPCS4C/tGcfea9en8qPdwrvRg3yRX+L8FiulCyA7HIKnBHdzq5vc1+T7q7WJ2Oyl5ck8wquVBP8AVSvAx03LEW5WR7OGo3w11zbNPD1fiV8jdpVmyVxkGOzjO/6LTPpHcdOfCvRw1FL4Xw1+/wDB5Fapnl2HTW4TaRjSltDsPq1wPur0YxbMW0it3CRs2VhhUdwESe7euhQSKNsa2VlA6huohz3/AJJOfsqjSF2S1sYO+2tz/ZJ7qrl7Scxk2Vv/ADW3/ZL7qjJ2k5zwbCD+bwfsU91TlRGZiGWKPUf4Pb8z/IR/u1ooIjMxtw21hZAWtrc7n+RQbeyqSgrkqbKZ054P1E8MlqBGHOqFRssdzGCSgA2VZo9YI5ZTxNcOIppb3po/tz7jSM7PMjYeNrNLY3iArpnjVh3jrMwujeovjH5orzMInSxLg+X8o9eulPCqfadcr2TygoAoAoBV0l4/FYwNNMcAbKo852PJFHeT9257qDU4BY8VSW9W4vhJpaXrZsRs+Sv8XGAPmjs/q+mt8rUbWfb+xvKMlTypPtOqyeUXh0mCJym3KSKRfxWqxdtzOWUJchffdLbKVhouYTgfTA/GtYzjzM3F8jbY8Ui1Kyyxtg/NdT/rV7prUizLVBKHGpTkHwrMHvFAaLm6WPzjUpXAm4nxyIrguijxZlHs3qySQsLLbpbaQk6rmHB54dSfuNRKUeYsyUfKFw/H8fn0Kjt+Cms8yLqEnwOadOb+3ubhpbbrCJVGv8kyaZU2DjIGcrgH9H01Nrpqzs+w6qUZZHCS3M6d0T4jw+74Y0bxRRLDGFuIiADGceeO85O6tzz6a53u3Mykst824keRoH4u7XPrps+vVvVYfKY4e2yjl0sQbmDRIy/RYj2GrmpzqTisZSK0eRY42LtO7NjsCVz1a+lsY9RrzOry2sqyV2nuXbbXuO+riWsOqUeK3+J0DyccTtBHLO1zbpPcHaMyoGjiTsxx4zkYG5Hixr0aUMkFHxPOtwLTJdppJDqdvmsG/A11LeZtCDFalRvwiUadPeCT9lUkiRhVQFAaJLtF5sPx/CpswJLpwzEgYBrRIgZW/EYwoDMqEdxOPxrNpkizpVd2k1vJE91BGxwyMZUBWRDqRhv3MB9mazmk1Zllc5hb8ajM8Gl0xcz27yIGH5KZJ01n9FwMg+ivNhQampNfLdX5p6eB2U6so05U3puPo+uwxCgCgNN5crEjSSMFRFLMx5BQMkn7KA4wb9+KXZupQRBFkW8Z+aD89h9M8z4bCumnDKrvVnVThlV3qxw9sh5op9YFaXZpdkd+Ewn+TX7Nvwqc8uZOeXMjS9HLdvmff76ZmM74kKboZbt3e1VP+lQ8r1ihePJGgdCkU5RsH0ZX24NRlg/0lbU3+kG6Nz8hcy4PP8vKPuzTJTGzo8jz8i1beSQsfzizf5jU5afInLTWkTfF0Ltx3Z/qr/vT4V+lE3jwiibF0at1+afbj8KnMM74EpOEQj+TH25P40zy5jPLmb0tIxyRR6lFRmZGZlY6a8F1Dr48h12bTtqH/Ns+qqTpqorcTOpRjVjZq51XyZx244dB8Gz1bBidRy2ssdYf84NkfZXKcpXOn920M/VwgNPcfxSnkNhqkb81dz6arOahHMyHu3jHo30ThtoBGVDux1SOw3djzJ91edNuo7yFr6km46K2j+dBGfWqn8RUWa0b8RkQtl8nlgeUEY9SgfhipUpr9TFnzI7eTq3HmGRP0JZF/Bqsq1ZaSItLmeB0HdN47q5XwxOT/mBq/Wq64pkZX2G34kv1HZvpj6WSJ/bsKlYyqtURZ8jw3BuIuMNeyAH6EcSfiDU9dq8Iiz5GtehEp8+7uD/ahf8AKoqrxddk5XyRsXyeQnz5JX/Smlb/AOwqrr13+om0jfF5OrEc4Ub9IZ/EmqZ6n1Mmz5jC26H2cfm28Y9SKPwFQ7vVvxGXtJF10dtpI3iaJdLjBGKJWd1qMqWhD6F8YkgmPDrpizKCbaVucsY5ox+sQe1cHuNd9KrnXbxCdy9VqSFAc98tN+VtIoB/3MwVsfQjBkYeolVH21enHNJI0pRzTSEPAdPUIFIO2+PHvzXXPU7J3zDCqlAoAoDNAYoAoAoAoAoAoAoDTeadDayApBzn1VKvfcTG99xjyL3xWa6tvmkJMg8Cew+PDkh+2sMRG0zHExyz+5L6PN8Lvrm7bca3ih9EULFdv0n1MfsrysTPNUUORyPfKxc6zNAoAoAoAoAoAoAoAoAoAoAoCqdP7EtCJY9poT1kTd4ePtD7CMqfQaRnkqJ9xnLc0y48J43FPBFMGAEsaPjw1qGx99emXGdAcr8tR/K2I/8Azn7cR1th/nN8N/3DnQ4iqEkORp5sucL+kRsK7HVgnZs7ZVaadmxnBxqYAESZHdnBq2WLLZIveS4ukE35h9Y9xqNnEh04m35TP9BT7RUbJEbFHodJ2+rH63+1NkRsu0yOk/8ARf3/APao2Q2XaZ+U/wDR/wB7/amyGy7QPSf+i/v/AO1Tsu0bLtPJ6Tn6sfrf7U2Q2XaeG6TP3IvtNNmidkjU3SOU8gg+w++p2aJ2SNEnG5j8/HqAFTkiTs4iqbiobJZywBwWOoqD4auQqm1pp2uV2tNO1y1eS+XHEjjvtZT7HjIrDFao5sXqif0Jk02Nu2cEpqJzjdiST99fOV29qzzZfMWa34yxGzK48dj94qm0ktSVUaJK8ZPensP+1W23YTtTYOML3q33VO2XInaI9ji6eDewe+p2qJ2iPXxtH+d7P96naxG0QfGsfp9lNrEbRB8ax+n2U2sRtEB4tH+d7KbWI2iMHiyeDewe+m1iNojweML3K33VXbLkNojW3GfBPaf9qjbdhG17DRLxh8fNUeP/APajayehXaMgPc9bk6g/dkEEeraqNu+8q2+JzGz6RSRxpGpOEVVHqUAD8K91aHSfSdSQcp8tiaprBSdIbrgWHzQeqBb7Bk/ZWlO93bkzWle7tyZ0mw4ZFDEsMUarEowFAGCPT459POszI5PJ5P3nvbxLWSOG3ikXGVL4do1do1AI0qNQOc7asY2rWFaUVZG0K8oKyKteQSRSSwygB4XKNpOVOwIYetWU/bXbSnnjdnfRnnjc01oalg8n3AI765uI5mkCxRxMvVsF3ZnBzsc+aK5K9SUZWTOLEVZxlZMvv/S+z+ncftB+7WO2qczDrFTmH/S+z+ncftB+7TbVOY6xU5h/0vs/p3H7Qfu029TmOsVOZUPKP0VhsI7d4WlJknCNrYMNPVyNtsN8qKvTqzc0mzSlWnKaTZUa7jvPMrEDYZOwA8STgD2kVWcssWys5ZYtlk4x5PLqCFJJpomRniWdUUqYkeRVYq5PaxnfYeNcMsRJqxwSxEpJo7Pa8OijiEKRosSjSECjTjwx31ic5ynonYxwceuYotokinCAclBMLFB6FYsoHdiryvlVzSV8sbmfJp0ejvreL4SNcMEMQWLJCu7KWLyY84AaQAds5rlpQWaUuNzFLVjfpr0WgsYheWUfUtE8Ykii2WZHdUK6OWvtAqRvkemr1aaqRaZLV0QnvLiJo/hVo8EczBUfrEkAYjKpIF8wnG3MZ2zXn1MG4RzJ3MnTshjXGZkTi92YYJZQATGjMAeR0gnBq9OOaSXMlK7sOLPo7cyRo/XQDWqtjqnONQBx/Gemu/qMeZrs0bvktc/Xwfsn/wDZTqMeY2aD5LXP18H7J/8A2U6jHmNmg+S1z9fB+yf/ANlOox5jZoQcOuXZp0fTqgmeLK5AbTjfBJxz5VyV6SpSsiklZk2sSpAuryUyiC2ga4mK6yoYIqJnGp3PLJ2A5nBrehh3V33si0YXMcB4IeIXcyXsTxx2ixg2zNs8kmo62KnDoFUae45PhivQoYdU1v1NYxyjbpP0Qt7WP4TZxiB4iutY9klQsFZWXlnByDzyPTV68FODuTJXRxEitY6Ik+rKA5l5YuFzXHwdrcB3g6zUhxurheWeZ7PLbnVoScXdF4TcJXRTIunfErSLqpBKiqMLqQEqOWzMvL1kmrZoN714F81Nu7XgQuB+UKW1MhjJ/KnLiRdYLfS5g6vTnfvrSUqT4NGkpUZcGhXddIlkd5HLM8jFmYgbk9//ADwrWNenFWRrCvTirI1fHkX53sHvqeswLdagEXHUViyNKjEAEoxQkDkDpYZ5mqSq0pO7RnKrRk7tG75Uf01x+2k/fqNpR5EZ6HIPlR/TXH7aT9+m0o8hnocg+VH9NcftpP36bSjyGehyNU/H0fGt5n0nI1uzgHBGQGY77n21Kq0U7pEqpRTukY+PIvzvYPfV+swNOtQA8aiP0vZ/vR4im1ZkPE02rMd8X8o01zAIJWLJtqwgDPjlrOd98HYCsYypRd95jGVGLvvN3D/KDxAxCGDrpABpB0BmUeGrST9pyfTVG6d7pMzk6V7pMs3kq6P3XwmW5uF6v8k6KrHLMZGBLNufo8ycnNVnNyK1KjmJuivTI8L029xE8MsaiN1dSUkCZ0sMbgjJwwDAg9+2OTLUhJuO9PgY2ad0PeLdOre80BriKJEdJAgLZZ0YMhdmC5UMAdIG5Aye6qTqVv0wIblwRN450ytrtEjaa3VVdJGxKGLFDqUDlpGoA9/LHpqtWrUlGyg94bdtCN8oLX+cQ/tF99cOxqfSzLK+RH4jxW0mikia5iAkUqSJFyAwxtUxp1IyTUWSoyXAmW/TDQqovEIsKAo2i5AYFdfWK/0eTL5pcjZ8tT/5GL2RU29f6PJjNLkHy1P/AJGL2RU29f6PJjNLkHy1P/kYvZFTb1/o8mM0uQusuKWsZlY3cbtNI0jEug7TYzgDkNq56qq1JXcSslJ8CT8oLX+cQ/tF99Z7Gp9LK5ZcjZwzpRa287TLPAesRUcGQDIRmKEHfGNb92+R4V14eVSCs4svG63WNc/TWCO6e6W5iDuqo8ZJZGRMlBkDIYFnIbHzzsdsaKrWzfJuLXlfQh8d8pyXAEcUbS7giOFWbWw3XUxUHSDg4CnOBv3HSaqVFltZEtSYitvJ1fuisYdOpQcFgCMjOCM7EV0Iud24jeCJc952UeJoQVR2JJJ3J5mpIInErJZ4nikyUkBBwcH1j0g4P2UBUD5Nodvy0mx22Xwxvtv3UJuNuj/RCC1LsMyM4Ay4XAA+iAMDO2fVQXHfwOP6tP1F91AHwOP6tP1F91AHwOP6tP1F91AHwOP6tP1F91AHwOP6tP1F91AHwOP6tP1F91AHwOP6tP1F91ALOPdGYLpFVhoKNqVowAfUdtwfCguIR5N4s56+TOw81MbHPLFBcs/AODpaQiKMsRksSxySTzJ+4fZQFo6OHtv+j/rQDa+4fFMumWNJB4OoYfeKgHG+knk9SWUNb9XEACrJpIUkHzhjl37egUAo/wCmMm/5aPfvw23ht3/85UFyzQdALEKoaIsQACxdxqONzgNgZ9FSLnv5B2H1H+JJ+9QXD5B2H1H+JJ+9QXD5B2H1H+JJ+9QXD5B2H1H+JJ+9QXD5B2H1H+JJ+9QXD5B2H1H+JJ+9QXD5B2H1H+JJ+9QXK7d+TVtTdVKgQlimpTqUHu9OPGguSuEdAGSWN5ZEZY2DYVTliOQOdgM93p+2guX+0IjZWUAYOdhj10ILopyM+NQSJb/h00jEnTjuGTsPZQEb4jl8V9p91CA+I5fFfafdQB8Ry+K+0+6gD4jl8V9p91AHxHL4r7T7qAPiOXxX2n3UAfEcvivtPuoDHxHJ4r7T7qkB8RyeK+0+6gD4jk8V9p91AHxHJ4r7T7qgB8RyeK+0+6pAfEcnivtPuqAHxHJ4r7T7qkE7hHD3iYlsYIxsfSPRUEjbNAV+44LIWYjTgkkbnvPqoDX8RyeK+0+6pID4jk8V9p91AHxHJ4r7T7qgB8RyeK+0+6pBn4jk8V9p91QA+I5fFfafdQB8Ry+K+0+6gD4jl8V9p91AHxHL4r7T7qAPiOXxX2n3UAfEcvivtPuoA+I5fzfafdUgZRQzKoGV2AHPw+yoJGVAFAFAFAFAFAFAFALeN2k0ir1EnVuDnJzg4GQDju1Bc+gtQC48HugWxcnTgaMls6lII1eIOqUEeATwoDNzwe4eFYzKGOmQMxZgG1gqNSgb4Gnvxkk4NAeLngtywZFmwhBxmR9Q2nAGefOSI5zt1fftQGZeDXGTomKgmYj8q5wZMkcxvjOMd2nI3JFAe5uDzlmKynHbCZlkyAy4Ge7bC+rJOSaA1zcEuGUr12DlSja3bQFcMF0kYYgA/lD2jnegJV1w+4ckhguQgAE0gGFcFl2HNlHn+cM0B4suE3CsjPOWK6dXbbDYUA9nlv2vbQDa4hLK6588EDuxlccxv6aArZ6MS9jBjQKrBdPOMN1nm4QavPG40ct9W1AboOj7hkJSFVVmYKhx1ZKqMIdHmnSWIGnJY5yOYHm16OOhj2iwhXSO+MKwYhDoGde4Y4GxHnYoCZwrhckTRFljASJo20sSd3DLjKjYAf3j9oDygCgCgCgCgCgCgCgCgP/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6" descr="data:image/jpeg;base64,/9j/4AAQSkZJRgABAQAAAQABAAD/2wCEAAkGBxQSEhQUExQWFRUUGBgbFxgVFxwYGRgbGRcYGhwYFx0fISgiGx0lHxgUITEhJSkrLi4vFx8/ODMsNygtLisBCgoKDg0OGxAQGzQmHyQsLCwsLC8vLCwsLCwsLCwsLSwsLCwsLCwsLCwsLCwsLCwsLCwsLCwsLCwsLCwsLCwsLP/AABEIANAA8gMBEQACEQEDEQH/xAAcAAACAgMBAQAAAAAAAAAAAAAABQQGAQMHAgj/xABNEAACAQMCAgUGCQYNBAIDAAABAgMABBESIQUxBhMiQVEHMmFxkdEUFRZCUlOBobEjYnKSk9IkM0NUY4KDoqOyweHwF0RV0zTCc5Tx/8QAGwEBAAMBAQEBAAAAAAAAAAAAAAECAwQFBgf/xAA8EQACAQIDBAgFAwIFBQEAAAAAAQIDEQQSMRMhQVEFFGGBkaGx0SIyUnHwQsHhFfEjQ1NikgYzY4LSJP/aAAwDAQACEQMRAD8A7hQADQGaAKAKAKAKAKAKA510w4tIZsJJG0LYTaZNO4OrWurLfO/VH2oqblZW7zZSw8aTdS+bs4m3g/Gp4gT1vwiM8lKYK47lk1YweWDnHqroWGm9Dini6V+Xj7Fv4NxqG6TVC4bGzLyZT4MOYrBpp2ZsnfeMagkKAKAKAKAKAKAKAKAKAKAKAKAKAKAKAKAxmgDTQGaAxigAGgM0AUAUAUB5dwASTgDck8gPE0BUrnpGLmMpH1arJndpwjlN/mgEoWH2gHuNVr0K0qTVJ2k9G1oRGcU94mm4tHH2XkAQ5XsSxsBpHI6lBUEZA9WPCvKrUumKMM0Zxl/62NqewnK1rCTikUNw/wDBpkV9OoyPMugFDGo1DtDJGRgjfGe7fp6HxHSVpOvJWlpZWa57rcfEnE0qUfl32/NSLB0duoHE6Xdujk51LKd8nfPZwRnmOVels2zmzounRvp8jube7KRzK2nWpzFIe4g/Nzz323+yqWLl4DVAM0AUAUAUAUAUAUAUAUAUAUAUAUAUBigM0AUAUAUBgigAGgM0AUAUBUOkN200nVqpeBNQkCyaDJJsNOduwvazvu3qrSMeJbI2hS9qhUg2k5buzPkevPW/6VvnfNmPVbcEKeO20kcLtodYTEwkXUJG1nZWXUcBckat9gBgczVo1st7q/3KvBxupcVyEXCukC20CopDOSxdDC+2ScHWOy2wHgRtWEJLRndTdN/NuLLwq2+FaZ9EDoAwSN0K5Y4Gtxvy7agHxz4VL3nDWxCcsseHbx8D21zFhgLKB8ErqSGR0yNiARAckHI2POnw3KXnbTzN/DeJtbOsiwuF06ZEjt5hrGchwSiqGXtc+YOPCqySb3F4Oa1XmXfhnHIZ2KoW1BQ2l43jOknGoBgMjO2RmsrW1NhlQBQBQBQBQBQBQBQBQBQBQGCaAMUBmgCgCgCgCgCgMEUAZoDNAFAcn6T28kDyGMxdqWRtaXeCTJKzBHiI2YAgZU42JJ8NYVcupvSu2okW0uYljiEySSSg5mfr1IYk5wgE3mjkNgdqiNSDvmNauFrN/A1b7+5Ou57OVCkdvJIT3ZJA9eqTBop01qzNYTEvl4x9ytdI+GBW62GB4YdIDqxU4bONahXbY5GfDA9NZuUW9xpPB1IwzOzty5eWh44VcNIYrcLFGAGzMpZZNOSTkeax3ABPLw51tTu3Y8itg6dV3a7e3xLraRzRRpHFOAka4UNGG9OTgjJJySfTWqikdLgmRbrjl0/WIi9YIsLK8UIIUlQdJLzAasEHAzzFE0mUcUjXFcXmqKZILgvCG6v8nAqsGAyj/lclTgcuRAPdVZpPUmLS0LZB0vc6Q9jdLIRug6ht/QetGRz3wKx2b/Lls6HfBuKR3MSyxk6TkEMMMrKSrKw7mBBBHoqjVmWJ1AFAFAFAFAFAFAFAYJoAAoDNAFAFAFAFAFAFAFAFAYoBB0v4u0URjgwbiRToycBByMjHflnYd5+3HNisVDDwzS7jWjRlUlZFWt7pIY0jFnlY1A1aoyxwN2YnGSTkknxrCl0vg7Wd/A0nga977vE8zdKrQrhYgSR3mBcbeOuunr+GW+z/AOL9jDq1XmvFCbifEUkij6rqYpomyrtLGAQchlbTkkEHl4gVz1ukqDfwwl/xOrC0Z0qilJprlcRDjyTRypcXhVysirDHHnU4A0hmAxpYlhse7nXZHK1dHr4rH0IO1CKtbe27vet6t2d5r4fdCFxI0CzgIylHbTu2MMDg7jHI+POtU7HzhMulnSaONrZoDNgoskok7IGSxZDuNmPPO4rrp1XNZVrzKTkoK454fFPBB1EUsZQszEyQkuzMckswkGTyHLkBWypJO9zl2jepLs+MXhkitU6jU+fymlz1aDcsyk4PfjeuXEPK0k97/OZtR+K7a3L85Dt+E3WsP8MQkDH/AMYD7tdVTqWtdeH8lvgvp+eAcM4NcwNM0d4B1763U2wKhsAFlHWbE4GfE1m4TfFfneWU4o2RXV+3WBbmPUmcBrYaWO+ASJMgHHOplRkle6JVSLehYOjHGRd26S40vusifQddmX27j0EVlF3Vy7VmNqkgKAKAKAKAxmgACgM0AUAUAUAUAUAUAUAUAUAUBz/pUw+Gyfl4omEMOhZDgyZeQYXJ2APM78+6vOxuEjX+Z2stx14es6a3K5S+O8TZyLc5MbOBO0WCerz2lQ5AJYAj1H01x4LAKFXPLRaffmWxmMSgoLjr9h1c9J7MyIRAyImBj4OMY+wHO2K+jhUpKNjyHUTeoyfpbw4DICn0C2OfZoquamWzrmJ5OP2Ukc0bwSMsoIBEIBUEHcE4wRscjwqZ1KTW4qqi5lPsWbGlwQ4Hf84Zxq2++sk7m8JqS3FuvZILm3sGunljjtzNHJLEpJXCoY9TBTpBA5kc1rajUlTbcdSKkFNJMqnWzNMkVldPdF1yuMgqct2H1Z7QABJG2/diu54yEIXnHfpZWd9299iON4eTlaD3dpZrLh88RGu3uTcFcO6zBGYeACsAF2GB6BXzNaHSFWq6sXZPRbty7z2KdTDQgoNXJosbwbrFeD+2ib/MTUxl0ktWn3IPqj/S/EzPPf7K3wkZ9NspP2gVpn6Ra3JeH8lP/wAvJ+JrtldZeqlN1FIV1APKBrGdyCmM9+3rrz8Zi+kKKvOW77I6qFLC1HZR8Rlwyb4DIJULaJHAnVmLagxx1g1Hz1JznvGoeBGXR/SNSVbLUd83kzTE4aKheO6x0oV9EeYZoAoAoDFAZoAoAoAoAoAoAoAoAoAoAoAoAoCjeUBVu3h4cApabtytpDGKFDksuRszEYB99WiuJrCKUXUkty3fd/m9/wAlbToNbxSCGOW4CHxZOZ7x2K2VCLjdnLKcG/kXn7jEeT6D6+6/XT/11TZx5E5qf0Lz9yIehMXXCPrrnGM56xM8v0KtsI5blc0L/IvP3Kj0kRrC4aBg8qnBiY41MrcgcDdgcjYd1c9WGXeiMRSWRVKa3Pc1yf8AK/c0TWV1i3uJIDHCzsisTuSQwwRzA7J5j5tUinczpQmpJsuPQrikcJnjnOIpYznvyRtgDvJDEAd5xWjaSuzrMdEOCS2UjzfB1YsuECyKrID9IacatIA57EtvXmLpCkqjk03wWmnjx9LEuLaGkt7MJesNrLjIOxRuW30q7o9L4bLZ3Xd7XMXSlcZfKFPqbjPh1RP3g4++o/qeF+ryfsTs5C+64hLKylbOXs/SKDO/f2qsulsNFbm33P8AcjZSZG6RWtzdiMpAIpImJV3lGwI3HZU8yB9mfGvOxWNoV45cr8F7/jszalmpyuhNcGEW8/XXBS6UhVhPeSF7OCMtkk9oHGwPrYfC0MqlF3d0/wAR1yxFSX2OzJyFeqcZ6oAoDFAZoAoAoAoAoAoAoAoAoAoAoAoAoBZ0k4qLW2lmxqKL2R4sSFUH0ZIqYrM0kaUaTq1I046tpeJz6PhSOetly877vKrMrMT3AqRhRsAvIACvZhh6cY2sfQxoU6ayZVZc0m/NC/idqkbxohunmlOESOd9RxzPaYgAeNVnCnBb/VnLiuq00s9NO/BbvRo3PFxEbGO+x4GWHPt51z/4P437HC6+C/0fN/8A0ahwa4O5tLxvQbsf6OBU56S19WWjisJHSivX1bNN9waUjV8AlWRSDHK06M6ODlWUs5IwQDikpUZK1vX2LSxuHlHK6e7sUUJ7u34gkSyX5neJZC2S6tGrtkaiF3729AzsN64tjyd33+x5itwJXDnRbiJnxpQM+5wMqVUf5/bivK6UnKNFKKveSVl3v9i6L5BxuJxkE48RuNufKvAlXUHlmmnyaLXN3xpF3tj1g0WIpvj5MXEvBrT4xkmnleVLdCEhWNyhY4zqPrBVvHtAdxr6TCYSKh8S3/n9hOWQxHwGEzaNU4XJA/Lvnbvr0XgqSjexht5XGq9ELfva5/8A2HrLqtPkW2z/ACwv4p0LtADJplZtgS0rE49fOtKeGgnZbiHWl+I9p0bDQFopbmOXBMZ+EORkeaCPA4x9tKlBL5X6kxrX1XkWnoZx34XbK7fxqdiUcu0Bzx3AjB9GSO6sYu6LyVmPgKsQZoAoAoAoAoAoAoAoAoAoAoAoAoAoCqeU0j4A+ptK9ZBqb6IMyAt9g3q9N2kmjqwVR068Zx1Wl9L8PM59x2wgg1vaXqvHGiMVMmXZmYrpj0ABjyOOYz6a7aVep+pH0WG6UxMVfF07xb+a1rLwNnREzW8z3FzbzyOU0xFSj6Ac5zlsg4wP6zVpWpzqJWt2713fnNs+Vx3SdLE15VE7LRLSyLEemajz7edfXGx/AGq9VqcF6P0ZxKpF6NEiLpnZkbyFD4NHID/l3qjw9Zfofgy6Il70tt5AUQSvvsRE+NvDIq8cNVW9xfhb1IbXFmubjaywPAbS5KupU9hV59/aYbg4P2VHV6l77vFe5XbU1+op3BriawuLeSW3LlBJpXUuWBC8jnGVwdueMHeuPGUJRkpRStf9tF+3YbUqsai+Fk2+6dWk0znqpEuHlBwoYnCoE0FQcMezknH4CvFxmGqYiEls1m4O/D84aGxIsYxxBigEiQx560kaWYsuOrHhsck+rFcOFwc8JJyna70495vSp5t70LJa8JeFNEN1MiAk6ewwyxJJ7Sk7kk16EcZUjobSoU5a+pGHC51OpbvJzntxof8ALiuhdJ1eKRk8HT5smi5vR/KWzekow/B6f1B/SQ8HH6iNNbXcnn3SAeCR7feTT+pTWkUT1OnxbPcHDpVH/wA2XHgoiA/y1SWPqy/sWWFpL+55tbY2TtcQO8jH+OjZsiVcljpHIOCzMD3kkHntSnipZvi0ZadBNWidDsrpZY0kQ5R1DKfEEZFeicRuoAoAoAoAoAoAoAoAoAoAoAoAoAoDxLGGBDAEHmCMg+sUBxnp50Yh+NLWGxRYZphqkMeyxjIAcINlOFkYkYzj01aM3B/Dr6GkKcXFykty83wX7vsHHFOighAxfXjk/nqBtz7q6KaqS1kzmlsVpTXn7my06Ia1DfDr0Z8JF/dqJKadszIWx/04+fubm6Dr/Pr0+t0/dqE6q/Uy3+D/AKa8/cX3fRvQ+n4Zenl/KLvn+rV1GbV8xVuj/pLz9zX0hsZOHCK4W4nni1hJllIbSrcmGB47Z55K9xrNVZ03du6LPDUsQnCMUpcLX15a8SJ0n4lDLAQjanGHjKg4BG+c+r8a9yGCnODzLc1/ZnmYeM4Tuy0+TW6DLLGeTqrgesYb7itfOHrlc4Le/BllUK7Kks+siN2C6ZpFBdlBCbAed3V5tanOc5NI9CnKEYRTZvQfGVykJH5BNRk71bTjU24wcEqgz3lzzWurCUcsc7W96HLiql5ZE9y1LDJ0OsOS26+sk++u9J8TiduB4XobY/zdD9p99SQez0QsP5qn6ze+os+ZN0Q+J9GLNACLZNzvkt7/AF1eMbi4R9DrOSI/wdEcg6W3OD80kHII5VWUeQTRs8mnGRGpsZey8RYx5OdSl21Jk/OR9a+kBT3isZKxrF31OgVUsFAFAFAFAFAFAFAFAFAFAFAFAFAVnpP00gs9aYaWZVyI0U8yOyrOeypPPGc43xVJVIxdm95aMJSV0cl4fx24hupbzCSzTAhusjbCA47KYbYABV9Sis1Ws729fY75U6LgoZ9Oxavv/ETLvpvdSEarVCB9FiPxzXRDGW4evscssHS4VPL+Sdw3ygSRrpeykYDlokUn78VLxcXvs/B+xg8M1pJMlXPlJOOxZTZ8XaMD7mNOsw7fB+xCoS5oT3PTm5dg/wAGwRyJfl7BR42MVuXr7GsMHFvfNepNm45eXlu6MtsI5AVbaQsPsOMMD48iKxlibrQ9Gj0XF2nGp5cfEUxJBZ200N1Eru6sbe4RTrV/qm5kDvGNj2gRnGejCYmeeKzWt28OX8GOPwWz/wARb09d2j9iz9B5uqngztqUIf6ygfjiszgJXC726t5biwW30ySyzTLMSrRrHJI35QgHJONgpxuD3Copwbb5CpOKinxJXBOi09kpW3uEwVRPysAY6UBwMqy95YnxLE105Uc2d8jY9hxEcpoG/qun/wBjV00Vzdgo4t0pnsGUXQhbUCQqyOXIHzsCI4HpJFVnOK1sbUac6rtCLfcQG8q8RG0DA+LMdP3KT91ZbaJt1St9LIU/lF6zZmjUfozN+EYqyrw5+vsR1Sv9D8vc2W/lBUAD4XGo8PgkzffqFHVg+PkOqYj6PMW8Q47au7TresZ861AtXRC2lVIJ3IyFTfPNVPdVJTg1qWWExCd8hd+C+VuzMK/CGkSQAZxE7A+nKjGe41lmRr1ar9I34d5TuGzSLGs5VmOBrjdFyTgAsRgfaRUpplZUKkVdxdi41JkFAFAFAFAFAFAFAFAFAFALuP8AFVtYHlYatOyqObu2yoPSSQKrKSinJ6ImKcnZFP6BWRCy3suHknZgrEbEA9txnkCw0j8yOOq4WLks8tZb/suC/OZNeSi8q0XrxZZHlzzI+6uxKxzNkeXiKRnBfB8Bk+3FHYK5q4lxAlI2VzpMg3G22+c+yq2Ra7IXGOJ6guiQg55ZIzt3eNa08tysrkvglyShVn1n5ytuMEcjn/m9VqJN6BNo5/dotldTKWxCNJOQeyG/i25b5AMZ9Ma/Sry5U8k3Hhqv3Xdquz7HuYDE7rc93fw8dPvYT8T4/DLCEZiz5znSQBhsgjbw8KLc0z1lTvCUZcUxtwPiBkSJtX5TAbGD+lttius+ULZwLjMJeeaRu3PK++CwCRsY0XONhpQHA7yfGuiEfg3HJUl8buWVryMLqLrp8c+PLHjU2ZF0yPPxiFIXmZwscYJZj6BnYd5qLlrFE6BKt/fT39xhgvZijZSQD3AZGOwv3u1c6vJ3PRq2pU1R46y+/Bd3qPeI8VUsy9lVZhoAQDbceHpFdVKK1ZwybJfD72JVw+nUp+jk4x37VNRK5EbjrKgeamPEovurPKi2ZkReIwk47Hr0AD24pZC7EQaT4YUGPN5YGPO58vCtssSt2bumfCY761mhVVMsY1IVUDtL8wsBjDDK/b6K5pwutx0UKzpzUnpx7VxRL8lnSf4ZaBJGzNBhHzzZcdiQ+kjY/nBqyi7o2r0tnOy01T5rgXWpMQoAoAoAoAoAoAoAoDzLIFBZiAFBJJ5ADck0Bz6eL40brptS26n+DRhihPd174wdTfNHcvpJr5LprpuVOpsaFt2r1v2HfRo5Vmlr6HodGFVAiT3KIAAFEzFQByABJGK82H/U2NjyfcXdCk9Y+bFfEuCpANT37xA7DrDHv6BlcmvSwv8A1NjqrtCnm+yuZTwuHWt13i+34mYHcw39rIJDnEmnV6huPGvWp9LYqXzUH4GLoUOEjN30jeWNP4ZaIOtUYWPBHPPOQj7q2fSVfhRf53EbCj9Zp4hPG2ktxONiJF83QMed4g+A9lcy6Xx0m7UGu4s6GHX6m/AkW72qzTZ4kwHY3WVU+b6AK5q/SfSmW8KTv9i0aeHWvqAj4c80vW3PWZCAF52OcgeJ8cH7K5qmL6VkovI77v0l06Kva3ixfwL4tWymilaMzprMUwbLS5J0KPzgcKV5YIPft9HQm6lNOUcr5Mrt5qqpKfn6nvom38FgwR5uDjxA5V0nLLUbdAOFPcWm+vQrSKBHIEzl2JZ9iW3JAHLs1o5ySSRioRbbZsjjnjggEqK8YuGi6wOCzaZXQMyAYAOMHDcydsVrCreyZjOha8kJukdy3EC0MDBYoHBLkZWV1PmD80bb95HhWGJrq+VHqdGdHSa2093L8Z74df8AELZFgjeADtaNaagTzOSMHJ9dc6rNaI75dHQlL4pPf2L3NR4nf65j1cDkMuwyuBhuXa8cVrHFuPAx/pCk7Kp5GIelM9q8hkt4n6xgdPW4ON991OOdW6ypcDKXRU4u2ePe7fsTLrymo0cym3ZSoXlKpG5HoFTtlyMXgJp/NHxREn6fSuBHHbR6Qq+dKPAHPm/606xFfpZoujZve6kV3i+46R3Zl1IsCuY++QHTvzG432++nWn9JP8AToJ2dVdxOtukt4FGi5s0Q8iRls9+e1jOf9KydefBG8OjsM18VX09xfwu5ksZ2vIrmGSQljJECqrKrNqdNj2TzIONj7KzU3e7RvVwtKVNRjU3rS7Vvsdk4V0vs54klW4iUOM6XdVZfFWBOxByK3PFe4aWfEoZc9VLHJjnodWx68GgJVAFAFAFAFAFAFAVrygyEWbIP5V4oz+i8ihh9q6h9tYYmeSjKS4JmtGOapFdpAtL5AoUgjAxy2r81r4SpKbkt9z2p0ZXuiQb2MAkuAAMkk4wBXP1Wre2UxcJLVFE6O2o4xxCSeYE20K4VTkdk+Yp9LbyEeBQV+jdFYBYWgoPXV9sv40PAqzWIqtv5Y7l9+L/AG+5Y+L9GrVd0jA1E8xnHq32r2Y0k9SrUeCNXDujNo6hDAg0MGB07nnzq0qUeRFo8hnN0Vsmx/BYhhg2y88Z57+ms9lElKPJHm66J2jNqWCNCRg4XIPrGabJE2jyQvuujttE2eojYtgksvhyxg1eNGLKtR5IkcI6MWm7m3TBJ7IBA9Y3qJUorQm0eSKRcWq8N4jJECwhmIZMns4fOhj6QQ0Z5+avjWHyysyYyUZ5OD0/dfuOOF9EZnWc2l5LDjLdQcMjFsnSGOCgLZ8RvV7s1yoq/FuJcShVYbqLqlVl040ZXIwN1Y74zuB7KSqtJs0w+GVWpGnzaHXBIk+DxrG5XAydB7yNww9FcFz6yrS32W5LQnxwYOoszsNhq5DPgKNmcadndkbicyxAzdrV2QFU/wAYxICr9pwKlPmZ17Qi5eXN8iX0J6IrcxyzXDEAvjUuAZGXOttXPQGOhVG3Y781rRp51mktdFyX8nhYis1JpP7vm/ZcB+nQmyUMAjtq5lnOTz8PWa6Fh4cV6nK8RPg/QjDoJa8jrKfR1H2Zqer0+Q6xPmTB0Os9esxt5unAc4559dR1aHL1J6xP8sY+RdkGYiN8NuVLnGfEeFR1aHL1HWZ/liHxXoxZxqCIDucfxjeBq0MHTb09fcPFVOfp7EbhfR+zkfS0B5Zz1reirTwVNK9vX3IWLqc/T2IfSzgK2TQXVllCrhdz5rndAW5mOTDRkHO7oRjFctWnsfjjpx10/jU6KVTbfBLu+/8AJ0zgPFUuoI54/NkGcHmp5MreBBBB9Vap3MGrbhhUgKAKAKAKAKAqnlKYizBUZYTQkZ8Q4xXPiknRknoa0G1UTQs4z0XigtTPFLIZ1VWDvMxSYkjsMhOgB84GkDGRis6mBoSp5FFLk/5LxxNVTzXKV0ruLhmks1SNmXT1zRSFlAO/UklR2+WcDkfTXmxwVHB1FOpP7buPP84jG9JOVN04qzfLfZd9ib0T6SNY23UtYyMzMXeRHXtMT4EDAACqBnktepTx2H3WkeTGtThFRs7Ls9iTfdOkfGbe4THiqn8Grthi6T4jrFL6vG6/Y9cO6cWyNlutAOxzE23sBrR16clqWVam9JLxQ+j6bWB/7lF/SDL+IFRtI8y6aejNN107skHZmEh/MDN+ApnhxYcktX5oTXvTuCTGFkOOWmJvxOKnb048TN16S1kvE9W3T8KAotZ3A9Cr/rWM8ZRXEjrFLg/BN/sJOmHEZOILHps3RkJ7TuN1YbqcDxCkHOxFcdXH4dr5is6sZrcnfVO3HvLP5LeLN1rW840ziP7JAuMOvjzOR41vSrQqxzQd0dtOopq6NHlug0rBJ3MwB9ahj/rU1PlZ39HyUcRGUtFf0ZVb/oLfW9ubl1QKq6nRHPWooGSSMYOBuQCe/nWTo7tT149ORlO0ofD9xDBxeT5szHH52axaa1PYjKjUbUWnbkSYL6WTtyGVgMCFurLKrOdDTZVd9ClsDvNRJJtQbSvrv4cu88LG4hSk3TV1HSydm+fdwOqQ9LuHQQRRRzaViUKFZHUnA59oDfnzr0qc4N6o+fnCfFM8RdOLVuUiH+0XPsroST4mO/kTrfpHCx5/aCD+BqcnJkXG6nO4qhJ4nlCDLHA9NErgRcY41CUK6hnbdiFA9O//ADetIxs7shizhnSi1gJDzRDPfrBPqxnlU1GnxCTJXFOk/D54ZImn1LIpB0K7EeBGFO4OCPSBXLOdO1m0bQp1L3SYl8nXSn4PMY5taw3BGXZGSNLjOnIJ2VZQAfQw9NcOHko3p3Ttpv4fwduIi5WqWavru4/ydhrqOUKAKAKAKAKAUdKuEx3Vs8cztGgw/WI2loyh1BwfRjvqJRUlZ6EptO6OByccu9RS2mkniGerMsa68bjWEXOn0HnWMuj6cklvS5Zn6XOmNSpH4t2/na5v4ZxGeFNItHJJJZiXyzHcsexuTXLieipV55nM4Y4a125Jtkv4/uf5m39/9yuf+g/7/ItsP9yD4/uf5m39/wDcqf6F/wCTyGwX1I1vxiY87En1hv3KsuhprSr+eJR4SEtbGl7+Q87A/ZrH4JWq6MrLSt5Gb6OoPkek4hIP+xx69f4lKh9F1nrWC6OorgjcvHZRsln7NX3diqPoaT1qfniaxwsFo0ZPSaVMdZbMoP5xBP6IZRn1VlLoGVvhnv8AsX6u3ox/Z3SyosiHKsMj/f014dWnKnJwlqjnas95E4wjronhbRNAdSN+IPip5EeBNd3RuIdOpl4MxqydP/EXDXtX8D/yhXLX3CLa7hRiQ8chVd2TZlYY79LnH2V9O963HqYepCM1KW+PH7NW/cScY8rontHgEJjmkQo7MeyuoaWKjGc4JwDy9NVcnbQ6KeHoSl8VW0fs7+lvNnjiF/Dxt7WGCDqUg3lcaR2SMdShHzTjPd5ormxWI2cNN709zSlQcJtxneNt7V9Hw38y48S4jbWMcaMMA9mKJE1s2ByVR4d5ryIU51W/NstOqob27CiXpTbnnaXB/slHtGqtOpvmvEosf2shTcasn86xnP8AZKfxapWGmtJLxZPX48fRC+Y8ObnYTfsY/fWip1lpU82VeLovWC8DS3wQeZBep+gXT/LKK0TxK/zF+dxDr4V6w9TCizPn296/6ep/80po3iX/AJi/O4hV8KtIepvhbhy8rCb9jH76zdOs9anmy6xdFaQXgMYeN2aebYzj+zUfg1ZvCyesl4snr64bu5EtOlluOVpcfsl/eqOpv6kQ8dfiyda8YtL4PbMjIzocxTR6Cy95XuYD0GqyoTpWmvFFoV41ONxh0G4q8cj8PuGLPGuqCRjkyRAgFWPeyZUZ7wynxr2MLiFWhfitTkxFHZy3aPei7V0mAUAUAUAUBy/yzdJNCCyRt5F13BHNYgdk9bkY9Snxq8I3e/TiaU45nv0Wo98nnBRZWas6jrpu2+24yOynqVcD2+NS7yZlOd25Ml8c4g+AoOA2c4228K2hBGLkyBwu4YOBk4b0/fV5LcVHqSsORPtrJpMsmzYLx/H7hVciJzs8tcv9I1OVDMxbxi6kAUh2G55E/wDPGrwiuRDbI3DbyUyDtuRvnLEirSjG2hF2TePWQvLaS3l+eOy3ejjdWHqIFYuNt6NIzaZxLg/EpLV3hdebsCp+ZKuzqPQcZFeX0lgI1mqunMrj5ShT20Ffn2Em5491hMetAe9QRn1HvrkpYGFP4ku88GtVxNSF3G0ft+50jyax9ZwmRPCS4C/tGcfea9en8qPdwrvRg3yRX+L8FiulCyA7HIKnBHdzq5vc1+T7q7WJ2Oyl5ck8wquVBP8AVSvAx03LEW5WR7OGo3w11zbNPD1fiV8jdpVmyVxkGOzjO/6LTPpHcdOfCvRw1FL4Xw1+/wDB5Fapnl2HTW4TaRjSltDsPq1wPur0YxbMW0it3CRs2VhhUdwESe7euhQSKNsa2VlA6huohz3/AJJOfsqjSF2S1sYO+2tz/ZJ7qrl7Scxk2Vv/ADW3/ZL7qjJ2k5zwbCD+bwfsU91TlRGZiGWKPUf4Pb8z/IR/u1ooIjMxtw21hZAWtrc7n+RQbeyqSgrkqbKZ054P1E8MlqBGHOqFRssdzGCSgA2VZo9YI5ZTxNcOIppb3po/tz7jSM7PMjYeNrNLY3iArpnjVh3jrMwujeovjH5orzMInSxLg+X8o9eulPCqfadcr2TygoAoAoBV0l4/FYwNNMcAbKo852PJFHeT9257qDU4BY8VSW9W4vhJpaXrZsRs+Sv8XGAPmjs/q+mt8rUbWfb+xvKMlTypPtOqyeUXh0mCJym3KSKRfxWqxdtzOWUJchffdLbKVhouYTgfTA/GtYzjzM3F8jbY8Ui1Kyyxtg/NdT/rV7prUizLVBKHGpTkHwrMHvFAaLm6WPzjUpXAm4nxyIrguijxZlHs3qySQsLLbpbaQk6rmHB54dSfuNRKUeYsyUfKFw/H8fn0Kjt+Cms8yLqEnwOadOb+3ubhpbbrCJVGv8kyaZU2DjIGcrgH9H01Nrpqzs+w6qUZZHCS3M6d0T4jw+74Y0bxRRLDGFuIiADGceeO85O6tzz6a53u3Mykst824keRoH4u7XPrps+vVvVYfKY4e2yjl0sQbmDRIy/RYj2GrmpzqTisZSK0eRY42LtO7NjsCVz1a+lsY9RrzOry2sqyV2nuXbbXuO+riWsOqUeK3+J0DyccTtBHLO1zbpPcHaMyoGjiTsxx4zkYG5Hixr0aUMkFHxPOtwLTJdppJDqdvmsG/A11LeZtCDFalRvwiUadPeCT9lUkiRhVQFAaJLtF5sPx/CpswJLpwzEgYBrRIgZW/EYwoDMqEdxOPxrNpkizpVd2k1vJE91BGxwyMZUBWRDqRhv3MB9mazmk1Zllc5hb8ajM8Gl0xcz27yIGH5KZJ01n9FwMg+ivNhQampNfLdX5p6eB2U6so05U3puPo+uwxCgCgNN5crEjSSMFRFLMx5BQMkn7KA4wb9+KXZupQRBFkW8Z+aD89h9M8z4bCumnDKrvVnVThlV3qxw9sh5op9YFaXZpdkd+Ewn+TX7Nvwqc8uZOeXMjS9HLdvmff76ZmM74kKboZbt3e1VP+lQ8r1ihePJGgdCkU5RsH0ZX24NRlg/0lbU3+kG6Nz8hcy4PP8vKPuzTJTGzo8jz8i1beSQsfzizf5jU5afInLTWkTfF0Ltx3Z/qr/vT4V+lE3jwiibF0at1+afbj8KnMM74EpOEQj+TH25P40zy5jPLmb0tIxyRR6lFRmZGZlY6a8F1Dr48h12bTtqH/Ns+qqTpqorcTOpRjVjZq51XyZx244dB8Gz1bBidRy2ssdYf84NkfZXKcpXOn920M/VwgNPcfxSnkNhqkb81dz6arOahHMyHu3jHo30ThtoBGVDux1SOw3djzJ91edNuo7yFr6km46K2j+dBGfWqn8RUWa0b8RkQtl8nlgeUEY9SgfhipUpr9TFnzI7eTq3HmGRP0JZF/Bqsq1ZaSItLmeB0HdN47q5XwxOT/mBq/Wq64pkZX2G34kv1HZvpj6WSJ/bsKlYyqtURZ8jw3BuIuMNeyAH6EcSfiDU9dq8Iiz5GtehEp8+7uD/ahf8AKoqrxddk5XyRsXyeQnz5JX/Smlb/AOwqrr13+om0jfF5OrEc4Ub9IZ/EmqZ6n1Mmz5jC26H2cfm28Y9SKPwFQ7vVvxGXtJF10dtpI3iaJdLjBGKJWd1qMqWhD6F8YkgmPDrpizKCbaVucsY5ox+sQe1cHuNd9KrnXbxCdy9VqSFAc98tN+VtIoB/3MwVsfQjBkYeolVH21enHNJI0pRzTSEPAdPUIFIO2+PHvzXXPU7J3zDCqlAoAoDNAYoAoAoAoAoAoAoDTeadDayApBzn1VKvfcTG99xjyL3xWa6tvmkJMg8Cew+PDkh+2sMRG0zHExyz+5L6PN8Lvrm7bca3ih9EULFdv0n1MfsrysTPNUUORyPfKxc6zNAoAoAoAoAoAoAoAoAoAoAoCqdP7EtCJY9poT1kTd4ePtD7CMqfQaRnkqJ9xnLc0y48J43FPBFMGAEsaPjw1qGx99emXGdAcr8tR/K2I/8Azn7cR1th/nN8N/3DnQ4iqEkORp5sucL+kRsK7HVgnZs7ZVaadmxnBxqYAESZHdnBq2WLLZIveS4ukE35h9Y9xqNnEh04m35TP9BT7RUbJEbFHodJ2+rH63+1NkRsu0yOk/8ARf3/APao2Q2XaZ+U/wDR/wB7/amyGy7QPSf+i/v/AO1Tsu0bLtPJ6Tn6sfrf7U2Q2XaeG6TP3IvtNNmidkjU3SOU8gg+w++p2aJ2SNEnG5j8/HqAFTkiTs4iqbiobJZywBwWOoqD4auQqm1pp2uV2tNO1y1eS+XHEjjvtZT7HjIrDFao5sXqif0Jk02Nu2cEpqJzjdiST99fOV29qzzZfMWa34yxGzK48dj94qm0ktSVUaJK8ZPensP+1W23YTtTYOML3q33VO2XInaI9ji6eDewe+p2qJ2iPXxtH+d7P96naxG0QfGsfp9lNrEbRB8ax+n2U2sRtEB4tH+d7KbWI2iMHiyeDewe+m1iNojweML3K33VXbLkNojW3GfBPaf9qjbdhG17DRLxh8fNUeP/APajayehXaMgPc9bk6g/dkEEeraqNu+8q2+JzGz6RSRxpGpOEVVHqUAD8K91aHSfSdSQcp8tiaprBSdIbrgWHzQeqBb7Bk/ZWlO93bkzWle7tyZ0mw4ZFDEsMUarEowFAGCPT459POszI5PJ5P3nvbxLWSOG3ikXGVL4do1do1AI0qNQOc7asY2rWFaUVZG0K8oKyKteQSRSSwygB4XKNpOVOwIYetWU/bXbSnnjdnfRnnjc01oalg8n3AI765uI5mkCxRxMvVsF3ZnBzsc+aK5K9SUZWTOLEVZxlZMvv/S+z+ncftB+7WO2qczDrFTmH/S+z+ncftB+7TbVOY6xU5h/0vs/p3H7Qfu029TmOsVOZUPKP0VhsI7d4WlJknCNrYMNPVyNtsN8qKvTqzc0mzSlWnKaTZUa7jvPMrEDYZOwA8STgD2kVWcssWys5ZYtlk4x5PLqCFJJpomRniWdUUqYkeRVYq5PaxnfYeNcMsRJqxwSxEpJo7Pa8OijiEKRosSjSECjTjwx31ic5ynonYxwceuYotokinCAclBMLFB6FYsoHdiryvlVzSV8sbmfJp0ejvreL4SNcMEMQWLJCu7KWLyY84AaQAds5rlpQWaUuNzFLVjfpr0WgsYheWUfUtE8Ykii2WZHdUK6OWvtAqRvkemr1aaqRaZLV0QnvLiJo/hVo8EczBUfrEkAYjKpIF8wnG3MZ2zXn1MG4RzJ3MnTshjXGZkTi92YYJZQATGjMAeR0gnBq9OOaSXMlK7sOLPo7cyRo/XQDWqtjqnONQBx/Gemu/qMeZrs0bvktc/Xwfsn/wDZTqMeY2aD5LXP18H7J/8A2U6jHmNmg+S1z9fB+yf/ANlOox5jZoQcOuXZp0fTqgmeLK5AbTjfBJxz5VyV6SpSsiklZk2sSpAuryUyiC2ga4mK6yoYIqJnGp3PLJ2A5nBrehh3V33si0YXMcB4IeIXcyXsTxx2ixg2zNs8kmo62KnDoFUae45PhivQoYdU1v1NYxyjbpP0Qt7WP4TZxiB4iutY9klQsFZWXlnByDzyPTV68FODuTJXRxEitY6Ik+rKA5l5YuFzXHwdrcB3g6zUhxurheWeZ7PLbnVoScXdF4TcJXRTIunfErSLqpBKiqMLqQEqOWzMvL1kmrZoN714F81Nu7XgQuB+UKW1MhjJ/KnLiRdYLfS5g6vTnfvrSUqT4NGkpUZcGhXddIlkd5HLM8jFmYgbk9//ADwrWNenFWRrCvTirI1fHkX53sHvqeswLdagEXHUViyNKjEAEoxQkDkDpYZ5mqSq0pO7RnKrRk7tG75Uf01x+2k/fqNpR5EZ6HIPlR/TXH7aT9+m0o8hnocg+VH9NcftpP36bSjyGehyNU/H0fGt5n0nI1uzgHBGQGY77n21Kq0U7pEqpRTukY+PIvzvYPfV+swNOtQA8aiP0vZ/vR4im1ZkPE02rMd8X8o01zAIJWLJtqwgDPjlrOd98HYCsYypRd95jGVGLvvN3D/KDxAxCGDrpABpB0BmUeGrST9pyfTVG6d7pMzk6V7pMs3kq6P3XwmW5uF6v8k6KrHLMZGBLNufo8ycnNVnNyK1KjmJuivTI8L029xE8MsaiN1dSUkCZ0sMbgjJwwDAg9+2OTLUhJuO9PgY2ad0PeLdOre80BriKJEdJAgLZZ0YMhdmC5UMAdIG5Aye6qTqVv0wIblwRN450ytrtEjaa3VVdJGxKGLFDqUDlpGoA9/LHpqtWrUlGyg94bdtCN8oLX+cQ/tF99cOxqfSzLK+RH4jxW0mikia5iAkUqSJFyAwxtUxp1IyTUWSoyXAmW/TDQqovEIsKAo2i5AYFdfWK/0eTL5pcjZ8tT/5GL2RU29f6PJjNLkHy1P/AJGL2RU29f6PJjNLkHy1P/kYvZFTb1/o8mM0uQusuKWsZlY3cbtNI0jEug7TYzgDkNq56qq1JXcSslJ8CT8oLX+cQ/tF99Z7Gp9LK5ZcjZwzpRa287TLPAesRUcGQDIRmKEHfGNb92+R4V14eVSCs4svG63WNc/TWCO6e6W5iDuqo8ZJZGRMlBkDIYFnIbHzzsdsaKrWzfJuLXlfQh8d8pyXAEcUbS7giOFWbWw3XUxUHSDg4CnOBv3HSaqVFltZEtSYitvJ1fuisYdOpQcFgCMjOCM7EV0Iud24jeCJc952UeJoQVR2JJJ3J5mpIInErJZ4nikyUkBBwcH1j0g4P2UBUD5Nodvy0mx22Xwxvtv3UJuNuj/RCC1LsMyM4Ay4XAA+iAMDO2fVQXHfwOP6tP1F91AHwOP6tP1F91AHwOP6tP1F91AHwOP6tP1F91AHwOP6tP1F91AHwOP6tP1F91AHwOP6tP1F91ALOPdGYLpFVhoKNqVowAfUdtwfCguIR5N4s56+TOw81MbHPLFBcs/AODpaQiKMsRksSxySTzJ+4fZQFo6OHtv+j/rQDa+4fFMumWNJB4OoYfeKgHG+knk9SWUNb9XEACrJpIUkHzhjl37egUAo/wCmMm/5aPfvw23ht3/85UFyzQdALEKoaIsQACxdxqONzgNgZ9FSLnv5B2H1H+JJ+9QXD5B2H1H+JJ+9QXD5B2H1H+JJ+9QXD5B2H1H+JJ+9QXD5B2H1H+JJ+9QXD5B2H1H+JJ+9QXD5B2H1H+JJ+9QXK7d+TVtTdVKgQlimpTqUHu9OPGguSuEdAGSWN5ZEZY2DYVTliOQOdgM93p+2guX+0IjZWUAYOdhj10ILopyM+NQSJb/h00jEnTjuGTsPZQEb4jl8V9p91CA+I5fFfafdQB8Ry+K+0+6gD4jl8V9p91AHxHL4r7T7qAPiOXxX2n3UAfEcvivtPuoDHxHJ4r7T7qkB8RyeK+0+6gD4jk8V9p91AHxHJ4r7T7qgB8RyeK+0+6pAfEcnivtPuqAHxHJ4r7T7qkE7hHD3iYlsYIxsfSPRUEjbNAV+44LIWYjTgkkbnvPqoDX8RyeK+0+6pID4jk8V9p91AHxHJ4r7T7qgB8RyeK+0+6pBn4jk8V9p91QA+I5fFfafdQB8Ry+K+0+6gD4jl8V9p91AHxHL4r7T7qAPiOXxX2n3UAfEcvivtPuoA+I5fzfafdUgZRQzKoGV2AHPw+yoJGVAFAFAFAFAFAFAFALeN2k0ir1EnVuDnJzg4GQDju1Bc+gtQC48HugWxcnTgaMls6lII1eIOqUEeATwoDNzwe4eFYzKGOmQMxZgG1gqNSgb4Gnvxkk4NAeLngtywZFmwhBxmR9Q2nAGefOSI5zt1fftQGZeDXGTomKgmYj8q5wZMkcxvjOMd2nI3JFAe5uDzlmKynHbCZlkyAy4Ge7bC+rJOSaA1zcEuGUr12DlSja3bQFcMF0kYYgA/lD2jnegJV1w+4ckhguQgAE0gGFcFl2HNlHn+cM0B4suE3CsjPOWK6dXbbDYUA9nlv2vbQDa4hLK6588EDuxlccxv6aArZ6MS9jBjQKrBdPOMN1nm4QavPG40ct9W1AboOj7hkJSFVVmYKhx1ZKqMIdHmnSWIGnJY5yOYHm16OOhj2iwhXSO+MKwYhDoGde4Y4GxHnYoCZwrhckTRFljASJo20sSd3DLjKjYAf3j9oDygCgCgCgCgCgCgCgCgP/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41" name="Picture 17"/>
          <p:cNvPicPr>
            <a:picLocks noChangeAspect="1" noChangeArrowheads="1"/>
          </p:cNvPicPr>
          <p:nvPr/>
        </p:nvPicPr>
        <p:blipFill rotWithShape="1">
          <a:blip r:embed="rId6">
            <a:extLst>
              <a:ext uri="{28A0092B-C50C-407E-A947-70E740481C1C}">
                <a14:useLocalDpi xmlns:a14="http://schemas.microsoft.com/office/drawing/2010/main" val="0"/>
              </a:ext>
            </a:extLst>
          </a:blip>
          <a:srcRect b="6176"/>
          <a:stretch/>
        </p:blipFill>
        <p:spPr bwMode="auto">
          <a:xfrm>
            <a:off x="5578870" y="4044581"/>
            <a:ext cx="2769176" cy="2233120"/>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19" name="TextBox 18"/>
          <p:cNvSpPr txBox="1"/>
          <p:nvPr/>
        </p:nvSpPr>
        <p:spPr>
          <a:xfrm>
            <a:off x="6148972" y="6343710"/>
            <a:ext cx="1746568" cy="400110"/>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Transportation</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38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3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p:bldP spid="12" grpId="0"/>
      <p:bldP spid="13"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144000" cy="838200"/>
          </a:xfrm>
        </p:spPr>
        <p:txBody>
          <a:bodyPr>
            <a:noAutofit/>
          </a:bodyPr>
          <a:lstStyle/>
          <a:p>
            <a:r>
              <a:rPr lang="en-US" altLang="zh-CN" kern="0" dirty="0" smtClean="0">
                <a:latin typeface="Times New Roman" panose="02020603050405020304" pitchFamily="18" charset="0"/>
                <a:cs typeface="Times New Roman" panose="02020603050405020304" pitchFamily="18" charset="0"/>
              </a:rPr>
              <a:t>Classical queueing systems with parallel servers</a:t>
            </a:r>
            <a:endParaRPr lang="en-US" kern="0"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447800"/>
            <a:ext cx="8763000" cy="4267200"/>
          </a:xfrm>
        </p:spPr>
        <p:txBody>
          <a:bodyPr>
            <a:normAutofit/>
          </a:bodyPr>
          <a:lstStyle/>
          <a:p>
            <a:pPr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mj-ea"/>
                <a:cs typeface="Times New Roman" panose="02020603050405020304" pitchFamily="18" charset="0"/>
              </a:rPr>
              <a:t>A queued customer can freely enter any available server; when her service finishes, she can freely leave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0" fontAlgn="base">
              <a:spcAft>
                <a:spcPct val="0"/>
              </a:spcAft>
              <a:buClr>
                <a:schemeClr val="accent2">
                  <a:lumMod val="75000"/>
                </a:schemeClr>
              </a:buClr>
              <a:buSzPct val="80000"/>
              <a:buFont typeface="Wingdings" pitchFamily="2" charset="2"/>
              <a:buChar char="q"/>
              <a:defRPr/>
            </a:pPr>
            <a:endParaRPr lang="en-US" sz="2400" dirty="0">
              <a:latin typeface="Times New Roman" panose="02020603050405020304" pitchFamily="18" charset="0"/>
              <a:ea typeface="+mj-ea"/>
              <a:cs typeface="Times New Roman" panose="02020603050405020304" pitchFamily="18" charset="0"/>
            </a:endParaRPr>
          </a:p>
          <a:p>
            <a:pPr lvl="0" fontAlgn="base">
              <a:spcAft>
                <a:spcPct val="0"/>
              </a:spcAft>
              <a:buClr>
                <a:schemeClr val="accent2">
                  <a:lumMod val="75000"/>
                </a:schemeClr>
              </a:buClr>
              <a:buSzPct val="80000"/>
              <a:buFont typeface="Wingdings" pitchFamily="2" charset="2"/>
              <a:buChar char="q"/>
              <a:defRPr/>
            </a:pPr>
            <a:endParaRPr lang="en-US" sz="2400" dirty="0" smtClean="0">
              <a:latin typeface="Times New Roman" panose="02020603050405020304" pitchFamily="18" charset="0"/>
              <a:ea typeface="+mj-ea"/>
              <a:cs typeface="Times New Roman" panose="02020603050405020304" pitchFamily="18" charset="0"/>
            </a:endParaRPr>
          </a:p>
          <a:p>
            <a:pPr lvl="0" fontAlgn="base">
              <a:spcAft>
                <a:spcPct val="0"/>
              </a:spcAft>
              <a:buClr>
                <a:schemeClr val="accent2">
                  <a:lumMod val="75000"/>
                </a:schemeClr>
              </a:buClr>
              <a:buSzPct val="80000"/>
              <a:buFont typeface="Wingdings" pitchFamily="2" charset="2"/>
              <a:buChar char="q"/>
              <a:defRPr/>
            </a:pPr>
            <a:endParaRPr lang="en-US" sz="2400" dirty="0">
              <a:latin typeface="Times New Roman" panose="02020603050405020304" pitchFamily="18" charset="0"/>
              <a:ea typeface="+mj-ea"/>
              <a:cs typeface="Times New Roman" panose="02020603050405020304" pitchFamily="18" charset="0"/>
            </a:endParaRPr>
          </a:p>
          <a:p>
            <a:pPr marL="0" indent="0" fontAlgn="base">
              <a:spcAft>
                <a:spcPct val="0"/>
              </a:spcAft>
              <a:buClr>
                <a:schemeClr val="accent2">
                  <a:lumMod val="75000"/>
                </a:schemeClr>
              </a:buClr>
              <a:buSzPct val="80000"/>
              <a:buNone/>
              <a:defRPr/>
            </a:pPr>
            <a:r>
              <a:rPr lang="en-US" sz="2400" dirty="0">
                <a:latin typeface="Times New Roman" panose="02020603050405020304" pitchFamily="18" charset="0"/>
                <a:ea typeface="+mj-ea"/>
                <a:cs typeface="Times New Roman" panose="02020603050405020304" pitchFamily="18" charset="0"/>
              </a:rPr>
              <a:t/>
            </a:r>
            <a:br>
              <a:rPr lang="en-US" sz="2400" dirty="0">
                <a:latin typeface="Times New Roman" panose="02020603050405020304" pitchFamily="18" charset="0"/>
                <a:ea typeface="+mj-ea"/>
                <a:cs typeface="Times New Roman" panose="02020603050405020304" pitchFamily="18" charset="0"/>
              </a:rPr>
            </a:br>
            <a:endParaRPr lang="en-US" sz="2400" dirty="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11</a:t>
            </a:fld>
            <a:endParaRPr lang="en-US" sz="1600" b="1">
              <a:solidFill>
                <a:schemeClr val="tx2"/>
              </a:solidFill>
            </a:endParaRPr>
          </a:p>
        </p:txBody>
      </p:sp>
      <p:sp>
        <p:nvSpPr>
          <p:cNvPr id="32" name="Rectangle 31"/>
          <p:cNvSpPr/>
          <p:nvPr/>
        </p:nvSpPr>
        <p:spPr>
          <a:xfrm>
            <a:off x="5763882" y="3692876"/>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33" name="Rectangle 32"/>
          <p:cNvSpPr/>
          <p:nvPr/>
        </p:nvSpPr>
        <p:spPr>
          <a:xfrm>
            <a:off x="5888047" y="371022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763882" y="4226276"/>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36" name="Rectangle 35"/>
          <p:cNvSpPr/>
          <p:nvPr/>
        </p:nvSpPr>
        <p:spPr>
          <a:xfrm>
            <a:off x="5888047" y="424362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5770232" y="4772376"/>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38" name="Straight Connector 37"/>
          <p:cNvCxnSpPr/>
          <p:nvPr/>
        </p:nvCxnSpPr>
        <p:spPr>
          <a:xfrm>
            <a:off x="2182482" y="4340576"/>
            <a:ext cx="3571875" cy="0"/>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endCxn id="32" idx="1"/>
          </p:cNvCxnSpPr>
          <p:nvPr/>
        </p:nvCxnSpPr>
        <p:spPr>
          <a:xfrm flipV="1">
            <a:off x="4462132" y="3797484"/>
            <a:ext cx="1301750" cy="543092"/>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462132" y="4343584"/>
            <a:ext cx="1301750" cy="543092"/>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3743344" y="4238976"/>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057544" y="4238976"/>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Connector 48"/>
          <p:cNvCxnSpPr/>
          <p:nvPr/>
        </p:nvCxnSpPr>
        <p:spPr>
          <a:xfrm flipV="1">
            <a:off x="6550419" y="3800826"/>
            <a:ext cx="850900" cy="0"/>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6550419" y="4334226"/>
            <a:ext cx="850900" cy="0"/>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auto">
          <a:xfrm rot="5400000">
            <a:off x="4486564" y="5246787"/>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sp>
        <p:nvSpPr>
          <p:cNvPr id="53" name="TextBox 52"/>
          <p:cNvSpPr txBox="1"/>
          <p:nvPr/>
        </p:nvSpPr>
        <p:spPr>
          <a:xfrm>
            <a:off x="2576016" y="4948082"/>
            <a:ext cx="1082348" cy="646331"/>
          </a:xfrm>
          <a:prstGeom prst="rect">
            <a:avLst/>
          </a:prstGeom>
          <a:noFill/>
        </p:spPr>
        <p:txBody>
          <a:bodyPr wrap="none" rtlCol="0">
            <a:spAutoFit/>
          </a:bodyPr>
          <a:lstStyle/>
          <a:p>
            <a:r>
              <a:rPr lang="en-US" altLang="zh-CN" dirty="0" smtClean="0">
                <a:latin typeface="Times New Roman" panose="02020603050405020304" pitchFamily="18" charset="0"/>
                <a:ea typeface="+mj-ea"/>
                <a:cs typeface="Times New Roman" panose="02020603050405020304" pitchFamily="18" charset="0"/>
              </a:rPr>
              <a:t>Queueing</a:t>
            </a:r>
          </a:p>
          <a:p>
            <a:r>
              <a:rPr lang="en-US" altLang="zh-CN" dirty="0" smtClean="0">
                <a:latin typeface="Times New Roman" panose="02020603050405020304" pitchFamily="18" charset="0"/>
                <a:ea typeface="+mj-ea"/>
                <a:cs typeface="Times New Roman" panose="02020603050405020304" pitchFamily="18" charset="0"/>
              </a:rPr>
              <a:t> area</a:t>
            </a:r>
            <a:endParaRPr lang="en-US" dirty="0">
              <a:latin typeface="Times New Roman" panose="02020603050405020304" pitchFamily="18" charset="0"/>
              <a:ea typeface="+mj-ea"/>
              <a:cs typeface="Times New Roman" panose="02020603050405020304" pitchFamily="18" charset="0"/>
            </a:endParaRPr>
          </a:p>
        </p:txBody>
      </p:sp>
      <p:sp>
        <p:nvSpPr>
          <p:cNvPr id="55" name="TextBox 54"/>
          <p:cNvSpPr txBox="1"/>
          <p:nvPr/>
        </p:nvSpPr>
        <p:spPr>
          <a:xfrm>
            <a:off x="5448181" y="4916269"/>
            <a:ext cx="877163" cy="646331"/>
          </a:xfrm>
          <a:prstGeom prst="rect">
            <a:avLst/>
          </a:prstGeom>
          <a:noFill/>
        </p:spPr>
        <p:txBody>
          <a:bodyPr wrap="none" rtlCol="0">
            <a:spAutoFit/>
          </a:bodyPr>
          <a:lstStyle/>
          <a:p>
            <a:r>
              <a:rPr lang="en-US" dirty="0" smtClean="0">
                <a:latin typeface="Times New Roman" panose="02020603050405020304" pitchFamily="18" charset="0"/>
                <a:ea typeface="+mj-ea"/>
                <a:cs typeface="Times New Roman" panose="02020603050405020304" pitchFamily="18" charset="0"/>
              </a:rPr>
              <a:t>Service</a:t>
            </a:r>
          </a:p>
          <a:p>
            <a:r>
              <a:rPr lang="en-US" dirty="0" smtClean="0">
                <a:latin typeface="Times New Roman" panose="02020603050405020304" pitchFamily="18" charset="0"/>
                <a:ea typeface="+mj-ea"/>
                <a:cs typeface="Times New Roman" panose="02020603050405020304" pitchFamily="18" charset="0"/>
              </a:rPr>
              <a:t> area</a:t>
            </a:r>
            <a:endParaRPr lang="en-US" dirty="0">
              <a:latin typeface="Times New Roman" panose="02020603050405020304" pitchFamily="18" charset="0"/>
              <a:ea typeface="+mj-ea"/>
              <a:cs typeface="Times New Roman" panose="02020603050405020304" pitchFamily="18" charset="0"/>
            </a:endParaRPr>
          </a:p>
        </p:txBody>
      </p:sp>
      <p:cxnSp>
        <p:nvCxnSpPr>
          <p:cNvPr id="57" name="Straight Arrow Connector 56"/>
          <p:cNvCxnSpPr>
            <a:stCxn id="53" idx="3"/>
          </p:cNvCxnSpPr>
          <p:nvPr/>
        </p:nvCxnSpPr>
        <p:spPr bwMode="auto">
          <a:xfrm flipV="1">
            <a:off x="3658364" y="5241885"/>
            <a:ext cx="958697" cy="29363"/>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74" name="Straight Arrow Connector 73"/>
          <p:cNvCxnSpPr/>
          <p:nvPr/>
        </p:nvCxnSpPr>
        <p:spPr bwMode="auto">
          <a:xfrm flipH="1" flipV="1">
            <a:off x="4659728" y="5248421"/>
            <a:ext cx="826672" cy="2209"/>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75" name="Straight Arrow Connector 74"/>
          <p:cNvCxnSpPr/>
          <p:nvPr/>
        </p:nvCxnSpPr>
        <p:spPr bwMode="auto">
          <a:xfrm flipH="1">
            <a:off x="1676400" y="5245456"/>
            <a:ext cx="958849" cy="133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76" name="Straight Connector 75"/>
          <p:cNvCxnSpPr/>
          <p:nvPr/>
        </p:nvCxnSpPr>
        <p:spPr bwMode="auto">
          <a:xfrm rot="5400000">
            <a:off x="7305877" y="5246787"/>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cxnSp>
        <p:nvCxnSpPr>
          <p:cNvPr id="77" name="Straight Arrow Connector 76"/>
          <p:cNvCxnSpPr/>
          <p:nvPr/>
        </p:nvCxnSpPr>
        <p:spPr bwMode="auto">
          <a:xfrm>
            <a:off x="6319455" y="5249164"/>
            <a:ext cx="1145364" cy="892"/>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68" name="TextBox 67"/>
          <p:cNvSpPr txBox="1"/>
          <p:nvPr/>
        </p:nvSpPr>
        <p:spPr>
          <a:xfrm>
            <a:off x="3286066" y="3207364"/>
            <a:ext cx="1122423" cy="400110"/>
          </a:xfrm>
          <a:prstGeom prst="rect">
            <a:avLst/>
          </a:prstGeom>
          <a:noFill/>
        </p:spPr>
        <p:txBody>
          <a:bodyPr wrap="none" rtlCol="0">
            <a:spAutoFit/>
          </a:bodyPr>
          <a:lstStyle/>
          <a:p>
            <a:r>
              <a:rPr lang="en-US" altLang="zh-CN" sz="2000" dirty="0" smtClean="0">
                <a:latin typeface="Times New Roman" panose="02020603050405020304" pitchFamily="18" charset="0"/>
                <a:ea typeface="+mj-ea"/>
                <a:cs typeface="Times New Roman" panose="02020603050405020304" pitchFamily="18" charset="0"/>
              </a:rPr>
              <a:t>customer</a:t>
            </a:r>
            <a:endParaRPr lang="en-US" sz="2000" dirty="0">
              <a:latin typeface="Times New Roman" panose="02020603050405020304" pitchFamily="18" charset="0"/>
              <a:ea typeface="+mj-ea"/>
              <a:cs typeface="Times New Roman" panose="02020603050405020304" pitchFamily="18" charset="0"/>
            </a:endParaRPr>
          </a:p>
        </p:txBody>
      </p:sp>
      <p:cxnSp>
        <p:nvCxnSpPr>
          <p:cNvPr id="70" name="Straight Arrow Connector 69"/>
          <p:cNvCxnSpPr>
            <a:stCxn id="68" idx="2"/>
          </p:cNvCxnSpPr>
          <p:nvPr/>
        </p:nvCxnSpPr>
        <p:spPr bwMode="auto">
          <a:xfrm>
            <a:off x="3847278" y="3607474"/>
            <a:ext cx="33823" cy="618802"/>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72" name="TextBox 71"/>
          <p:cNvSpPr txBox="1"/>
          <p:nvPr/>
        </p:nvSpPr>
        <p:spPr>
          <a:xfrm>
            <a:off x="4826496" y="2514600"/>
            <a:ext cx="3546164" cy="707886"/>
          </a:xfrm>
          <a:prstGeom prst="rect">
            <a:avLst/>
          </a:prstGeom>
          <a:noFill/>
        </p:spPr>
        <p:txBody>
          <a:bodyPr wrap="none" rtlCol="0">
            <a:spAutoFit/>
          </a:bodyPr>
          <a:lstStyle/>
          <a:p>
            <a:r>
              <a:rPr lang="en-US" altLang="zh-CN" sz="2000" dirty="0" smtClean="0">
                <a:latin typeface="Times New Roman" panose="02020603050405020304" pitchFamily="18" charset="0"/>
                <a:ea typeface="+mj-ea"/>
                <a:cs typeface="Times New Roman" panose="02020603050405020304" pitchFamily="18" charset="0"/>
              </a:rPr>
              <a:t>server (the customer experiences</a:t>
            </a:r>
          </a:p>
          <a:p>
            <a:r>
              <a:rPr lang="en-US" altLang="zh-CN" sz="2000" dirty="0" smtClean="0">
                <a:latin typeface="Times New Roman" panose="02020603050405020304" pitchFamily="18" charset="0"/>
                <a:ea typeface="+mj-ea"/>
                <a:cs typeface="Times New Roman" panose="02020603050405020304" pitchFamily="18" charset="0"/>
              </a:rPr>
              <a:t> a </a:t>
            </a:r>
            <a:r>
              <a:rPr lang="en-US" altLang="zh-CN" sz="2000" dirty="0" smtClean="0">
                <a:solidFill>
                  <a:srgbClr val="1E03E7"/>
                </a:solidFill>
                <a:latin typeface="Times New Roman" panose="02020603050405020304" pitchFamily="18" charset="0"/>
                <a:ea typeface="+mj-ea"/>
                <a:cs typeface="Times New Roman" panose="02020603050405020304" pitchFamily="18" charset="0"/>
              </a:rPr>
              <a:t>random</a:t>
            </a:r>
            <a:r>
              <a:rPr lang="en-US" altLang="zh-CN" sz="2000" dirty="0" smtClean="0">
                <a:latin typeface="Times New Roman" panose="02020603050405020304" pitchFamily="18" charset="0"/>
                <a:ea typeface="+mj-ea"/>
                <a:cs typeface="Times New Roman" panose="02020603050405020304" pitchFamily="18" charset="0"/>
              </a:rPr>
              <a:t> service time)</a:t>
            </a:r>
            <a:endParaRPr lang="en-US" sz="2000" dirty="0">
              <a:latin typeface="Times New Roman" panose="02020603050405020304" pitchFamily="18" charset="0"/>
              <a:ea typeface="+mj-ea"/>
              <a:cs typeface="Times New Roman" panose="02020603050405020304" pitchFamily="18" charset="0"/>
            </a:endParaRPr>
          </a:p>
        </p:txBody>
      </p:sp>
      <p:cxnSp>
        <p:nvCxnSpPr>
          <p:cNvPr id="73" name="Straight Arrow Connector 72"/>
          <p:cNvCxnSpPr/>
          <p:nvPr/>
        </p:nvCxnSpPr>
        <p:spPr bwMode="auto">
          <a:xfrm flipH="1">
            <a:off x="5888047" y="3160931"/>
            <a:ext cx="1" cy="531945"/>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30" name="Straight Connector 29"/>
          <p:cNvCxnSpPr/>
          <p:nvPr/>
        </p:nvCxnSpPr>
        <p:spPr>
          <a:xfrm>
            <a:off x="544010" y="4340506"/>
            <a:ext cx="1221290" cy="0"/>
          </a:xfrm>
          <a:prstGeom prst="line">
            <a:avLst/>
          </a:prstGeom>
          <a:ln w="25400">
            <a:solidFill>
              <a:schemeClr val="accent1">
                <a:lumMod val="25000"/>
              </a:schemeClr>
            </a:solidFill>
            <a:prstDash val="solid"/>
            <a:tailEnd type="arrow" w="sm" len="lg"/>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609600" y="4006297"/>
            <a:ext cx="1031051" cy="707886"/>
          </a:xfrm>
          <a:prstGeom prst="rect">
            <a:avLst/>
          </a:prstGeom>
          <a:noFill/>
        </p:spPr>
        <p:txBody>
          <a:bodyPr wrap="none" rtlCol="0">
            <a:spAutoFit/>
          </a:bodyPr>
          <a:lstStyle/>
          <a:p>
            <a:r>
              <a:rPr lang="en-US" altLang="zh-CN" sz="2000" dirty="0" smtClean="0">
                <a:solidFill>
                  <a:srgbClr val="1E03E7"/>
                </a:solidFill>
                <a:latin typeface="Times New Roman" panose="02020603050405020304" pitchFamily="18" charset="0"/>
                <a:ea typeface="+mj-ea"/>
                <a:cs typeface="Times New Roman" panose="02020603050405020304" pitchFamily="18" charset="0"/>
              </a:rPr>
              <a:t>random</a:t>
            </a:r>
            <a:r>
              <a:rPr lang="en-US" altLang="zh-CN" sz="2000" dirty="0" smtClean="0">
                <a:latin typeface="Times New Roman" panose="02020603050405020304" pitchFamily="18" charset="0"/>
                <a:ea typeface="+mj-ea"/>
                <a:cs typeface="Times New Roman" panose="02020603050405020304" pitchFamily="18" charset="0"/>
              </a:rPr>
              <a:t> </a:t>
            </a:r>
          </a:p>
          <a:p>
            <a:r>
              <a:rPr lang="en-US" altLang="zh-CN" sz="2000" dirty="0" smtClean="0">
                <a:latin typeface="Times New Roman" panose="02020603050405020304" pitchFamily="18" charset="0"/>
                <a:ea typeface="+mj-ea"/>
                <a:cs typeface="Times New Roman" panose="02020603050405020304" pitchFamily="18" charset="0"/>
              </a:rPr>
              <a:t>arrivals</a:t>
            </a:r>
            <a:endParaRPr lang="en-US" sz="2000" dirty="0">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23683173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Autofit/>
          </a:bodyPr>
          <a:lstStyle/>
          <a:p>
            <a:r>
              <a:rPr lang="en-US" sz="4000" kern="0" dirty="0" smtClean="0">
                <a:latin typeface="Times New Roman" panose="02020603050405020304" pitchFamily="18" charset="0"/>
                <a:cs typeface="Times New Roman" panose="02020603050405020304" pitchFamily="18" charset="0"/>
              </a:rPr>
              <a:t>Queueing systems with tandem servers</a:t>
            </a:r>
            <a:r>
              <a:rPr lang="en-US" sz="4000" kern="0" dirty="0" smtClean="0">
                <a:solidFill>
                  <a:srgbClr val="3333FF"/>
                </a:solidFill>
                <a:latin typeface="Times New Roman" panose="02020603050405020304" pitchFamily="18" charset="0"/>
                <a:cs typeface="Times New Roman" panose="02020603050405020304" pitchFamily="18" charset="0"/>
              </a:rPr>
              <a:t> </a:t>
            </a:r>
            <a:endParaRPr lang="en-US" sz="4000" kern="0" dirty="0">
              <a:solidFill>
                <a:srgbClr val="3333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1295400"/>
            <a:ext cx="8382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mj-ea"/>
                <a:cs typeface="Times New Roman" panose="02020603050405020304" pitchFamily="18" charset="0"/>
              </a:rPr>
              <a:t>Multi-berth bus stop</a:t>
            </a:r>
            <a:endParaRPr lang="en-US" sz="2400" dirty="0">
              <a:latin typeface="Times New Roman" panose="02020603050405020304" pitchFamily="18" charset="0"/>
              <a:ea typeface="+mj-ea"/>
              <a:cs typeface="Times New Roman" panose="02020603050405020304" pitchFamily="18" charset="0"/>
            </a:endParaRPr>
          </a:p>
          <a:p>
            <a:pPr lvl="0" fontAlgn="base">
              <a:spcAft>
                <a:spcPct val="0"/>
              </a:spcAft>
              <a:buClr>
                <a:schemeClr val="accent2">
                  <a:lumMod val="75000"/>
                </a:schemeClr>
              </a:buClr>
              <a:buSzPct val="80000"/>
              <a:buFont typeface="Wingdings" pitchFamily="2" charset="2"/>
              <a:buChar char="q"/>
              <a:defRPr/>
            </a:pPr>
            <a:endParaRPr lang="en-US" sz="2400" dirty="0" smtClean="0">
              <a:latin typeface="Times New Roman" panose="02020603050405020304" pitchFamily="18" charset="0"/>
              <a:ea typeface="+mj-ea"/>
              <a:cs typeface="Times New Roman" panose="02020603050405020304" pitchFamily="18" charset="0"/>
            </a:endParaRPr>
          </a:p>
          <a:p>
            <a:pPr lvl="0" fontAlgn="base">
              <a:spcAft>
                <a:spcPct val="0"/>
              </a:spcAft>
              <a:buClr>
                <a:schemeClr val="accent2">
                  <a:lumMod val="75000"/>
                </a:schemeClr>
              </a:buClr>
              <a:buSzPct val="80000"/>
              <a:buFont typeface="Wingdings" pitchFamily="2" charset="2"/>
              <a:buChar char="q"/>
              <a:defRPr/>
            </a:pPr>
            <a:endParaRPr lang="en-US" sz="2400" dirty="0">
              <a:latin typeface="Times New Roman" panose="02020603050405020304" pitchFamily="18" charset="0"/>
              <a:ea typeface="+mj-ea"/>
              <a:cs typeface="Times New Roman" panose="02020603050405020304" pitchFamily="18" charset="0"/>
            </a:endParaRPr>
          </a:p>
          <a:p>
            <a:pPr marL="0" indent="0" fontAlgn="base">
              <a:spcAft>
                <a:spcPct val="0"/>
              </a:spcAft>
              <a:buClr>
                <a:schemeClr val="accent2">
                  <a:lumMod val="75000"/>
                </a:schemeClr>
              </a:buClr>
              <a:buSzPct val="80000"/>
              <a:buNone/>
              <a:defRPr/>
            </a:pPr>
            <a:r>
              <a:rPr lang="en-US" sz="2400" dirty="0">
                <a:latin typeface="Times New Roman" panose="02020603050405020304" pitchFamily="18" charset="0"/>
                <a:ea typeface="+mj-ea"/>
                <a:cs typeface="Times New Roman" panose="02020603050405020304" pitchFamily="18" charset="0"/>
              </a:rPr>
              <a:t/>
            </a:r>
            <a:br>
              <a:rPr lang="en-US" sz="2400" dirty="0">
                <a:latin typeface="Times New Roman" panose="02020603050405020304" pitchFamily="18" charset="0"/>
                <a:ea typeface="+mj-ea"/>
                <a:cs typeface="Times New Roman" panose="02020603050405020304" pitchFamily="18" charset="0"/>
              </a:rPr>
            </a:br>
            <a:endParaRPr lang="en-US" sz="2400" dirty="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mj-ea"/>
                <a:ea typeface="+mj-ea"/>
              </a:rPr>
              <a:pPr/>
              <a:t>12</a:t>
            </a:fld>
            <a:endParaRPr lang="en-US" sz="1600" b="1">
              <a:solidFill>
                <a:schemeClr val="tx2"/>
              </a:solidFill>
              <a:latin typeface="+mj-ea"/>
              <a:ea typeface="+mj-ea"/>
            </a:endParaRPr>
          </a:p>
        </p:txBody>
      </p:sp>
      <p:pic>
        <p:nvPicPr>
          <p:cNvPr id="30" name="Picture 29" descr="transjakarta.jpg"/>
          <p:cNvPicPr>
            <a:picLocks noChangeAspect="1"/>
          </p:cNvPicPr>
          <p:nvPr/>
        </p:nvPicPr>
        <p:blipFill>
          <a:blip r:embed="rId3" cstate="print"/>
          <a:stretch>
            <a:fillRect/>
          </a:stretch>
        </p:blipFill>
        <p:spPr>
          <a:xfrm>
            <a:off x="3811469" y="1524000"/>
            <a:ext cx="4392637" cy="2751297"/>
          </a:xfrm>
          <a:prstGeom prst="rect">
            <a:avLst/>
          </a:prstGeom>
          <a:ln w="88900" cap="sq" cmpd="thickThin">
            <a:solidFill>
              <a:srgbClr val="000000"/>
            </a:solidFill>
            <a:prstDash val="solid"/>
            <a:miter lim="800000"/>
          </a:ln>
          <a:effectLst>
            <a:innerShdw blurRad="76200">
              <a:srgbClr val="000000"/>
            </a:innerShdw>
          </a:effectLst>
        </p:spPr>
      </p:pic>
      <p:grpSp>
        <p:nvGrpSpPr>
          <p:cNvPr id="35" name="Group 18"/>
          <p:cNvGrpSpPr/>
          <p:nvPr/>
        </p:nvGrpSpPr>
        <p:grpSpPr>
          <a:xfrm>
            <a:off x="457200" y="5105400"/>
            <a:ext cx="8077200" cy="953655"/>
            <a:chOff x="408709" y="3657600"/>
            <a:chExt cx="6849341" cy="838200"/>
          </a:xfrm>
        </p:grpSpPr>
        <p:sp>
          <p:nvSpPr>
            <p:cNvPr id="41" name="Rectangle 40"/>
            <p:cNvSpPr/>
            <p:nvPr/>
          </p:nvSpPr>
          <p:spPr>
            <a:xfrm>
              <a:off x="3355175" y="3742377"/>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ea typeface="+mj-ea"/>
                <a:cs typeface="Times New Roman" panose="02020603050405020304" pitchFamily="18" charset="0"/>
              </a:endParaRPr>
            </a:p>
          </p:txBody>
        </p:sp>
        <p:cxnSp>
          <p:nvCxnSpPr>
            <p:cNvPr id="43" name="Straight Connector 42"/>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352800" y="4140200"/>
              <a:ext cx="3200400" cy="355600"/>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mj-ea"/>
                  <a:cs typeface="Times New Roman" panose="02020603050405020304" pitchFamily="18" charset="0"/>
                </a:rPr>
                <a:t>passenger platform</a:t>
              </a:r>
              <a:endParaRPr lang="en-US" sz="2000" dirty="0">
                <a:solidFill>
                  <a:schemeClr val="tx1"/>
                </a:solidFill>
                <a:latin typeface="Times New Roman" panose="02020603050405020304" pitchFamily="18" charset="0"/>
                <a:ea typeface="+mj-ea"/>
                <a:cs typeface="Times New Roman" panose="02020603050405020304" pitchFamily="18" charset="0"/>
              </a:endParaRPr>
            </a:p>
          </p:txBody>
        </p:sp>
        <p:cxnSp>
          <p:nvCxnSpPr>
            <p:cNvPr id="46" name="Straight Connector 45"/>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476239" y="3746500"/>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1"/>
                </a:solidFill>
                <a:latin typeface="Times New Roman" panose="02020603050405020304" pitchFamily="18" charset="0"/>
                <a:ea typeface="+mj-ea"/>
                <a:cs typeface="Times New Roman" panose="02020603050405020304" pitchFamily="18" charset="0"/>
              </a:endParaRPr>
            </a:p>
          </p:txBody>
        </p:sp>
      </p:grpSp>
      <p:sp>
        <p:nvSpPr>
          <p:cNvPr id="48" name="Rectangle 47"/>
          <p:cNvSpPr/>
          <p:nvPr/>
        </p:nvSpPr>
        <p:spPr>
          <a:xfrm>
            <a:off x="6616441" y="5201855"/>
            <a:ext cx="1078321" cy="346784"/>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ea typeface="+mj-ea"/>
                <a:cs typeface="Times New Roman" panose="02020603050405020304" pitchFamily="18" charset="0"/>
              </a:rPr>
              <a:t>berth</a:t>
            </a:r>
            <a:endParaRPr lang="en-US" sz="2000" dirty="0">
              <a:solidFill>
                <a:schemeClr val="tx1"/>
              </a:solidFill>
              <a:latin typeface="Times New Roman" panose="02020603050405020304" pitchFamily="18" charset="0"/>
              <a:ea typeface="+mj-ea"/>
              <a:cs typeface="Times New Roman" panose="02020603050405020304" pitchFamily="18" charset="0"/>
            </a:endParaRPr>
          </a:p>
        </p:txBody>
      </p:sp>
      <p:sp>
        <p:nvSpPr>
          <p:cNvPr id="52" name="Right Arrow 10"/>
          <p:cNvSpPr/>
          <p:nvPr/>
        </p:nvSpPr>
        <p:spPr>
          <a:xfrm>
            <a:off x="7983688" y="5282733"/>
            <a:ext cx="518841" cy="194409"/>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pic>
        <p:nvPicPr>
          <p:cNvPr id="54" name="Picture 39" descr="bus-icon1.JPG"/>
          <p:cNvPicPr>
            <a:picLocks noChangeAspect="1"/>
          </p:cNvPicPr>
          <p:nvPr/>
        </p:nvPicPr>
        <p:blipFill>
          <a:blip r:embed="rId4" cstate="print"/>
          <a:stretch>
            <a:fillRect/>
          </a:stretch>
        </p:blipFill>
        <p:spPr>
          <a:xfrm flipH="1">
            <a:off x="4036069" y="5233633"/>
            <a:ext cx="916930" cy="292608"/>
          </a:xfrm>
          <a:prstGeom prst="rect">
            <a:avLst/>
          </a:prstGeom>
        </p:spPr>
      </p:pic>
      <p:pic>
        <p:nvPicPr>
          <p:cNvPr id="56" name="Picture 39" descr="bus-icon1.JPG"/>
          <p:cNvPicPr>
            <a:picLocks noChangeAspect="1"/>
          </p:cNvPicPr>
          <p:nvPr/>
        </p:nvPicPr>
        <p:blipFill>
          <a:blip r:embed="rId4" cstate="print"/>
          <a:stretch>
            <a:fillRect/>
          </a:stretch>
        </p:blipFill>
        <p:spPr>
          <a:xfrm flipH="1">
            <a:off x="5357666" y="5239729"/>
            <a:ext cx="916930" cy="292608"/>
          </a:xfrm>
          <a:prstGeom prst="rect">
            <a:avLst/>
          </a:prstGeom>
        </p:spPr>
      </p:pic>
      <p:pic>
        <p:nvPicPr>
          <p:cNvPr id="58" name="Picture 39" descr="bus-icon1.JPG"/>
          <p:cNvPicPr>
            <a:picLocks noChangeAspect="1"/>
          </p:cNvPicPr>
          <p:nvPr/>
        </p:nvPicPr>
        <p:blipFill>
          <a:blip r:embed="rId4" cstate="print"/>
          <a:stretch>
            <a:fillRect/>
          </a:stretch>
        </p:blipFill>
        <p:spPr>
          <a:xfrm flipH="1">
            <a:off x="1826270" y="5228942"/>
            <a:ext cx="916930" cy="292608"/>
          </a:xfrm>
          <a:prstGeom prst="rect">
            <a:avLst/>
          </a:prstGeom>
        </p:spPr>
      </p:pic>
      <p:pic>
        <p:nvPicPr>
          <p:cNvPr id="59" name="Picture 39" descr="bus-icon1.JPG"/>
          <p:cNvPicPr>
            <a:picLocks noChangeAspect="1"/>
          </p:cNvPicPr>
          <p:nvPr/>
        </p:nvPicPr>
        <p:blipFill>
          <a:blip r:embed="rId4" cstate="print"/>
          <a:stretch>
            <a:fillRect/>
          </a:stretch>
        </p:blipFill>
        <p:spPr>
          <a:xfrm flipH="1">
            <a:off x="2920532" y="5235038"/>
            <a:ext cx="916930" cy="292608"/>
          </a:xfrm>
          <a:prstGeom prst="rect">
            <a:avLst/>
          </a:prstGeom>
        </p:spPr>
      </p:pic>
      <p:sp>
        <p:nvSpPr>
          <p:cNvPr id="60" name="TextBox 59"/>
          <p:cNvSpPr txBox="1"/>
          <p:nvPr/>
        </p:nvSpPr>
        <p:spPr>
          <a:xfrm>
            <a:off x="1698098" y="5616714"/>
            <a:ext cx="1181734" cy="707886"/>
          </a:xfrm>
          <a:prstGeom prst="rect">
            <a:avLst/>
          </a:prstGeom>
          <a:noFill/>
        </p:spPr>
        <p:txBody>
          <a:bodyPr wrap="none" rtlCol="0">
            <a:spAutoFit/>
          </a:bodyPr>
          <a:lstStyle/>
          <a:p>
            <a:pPr algn="ctr"/>
            <a:r>
              <a:rPr lang="en-US" sz="2000" dirty="0" smtClean="0">
                <a:latin typeface="Times New Roman" panose="02020603050405020304" pitchFamily="18" charset="0"/>
                <a:ea typeface="+mj-ea"/>
                <a:cs typeface="Times New Roman" panose="02020603050405020304" pitchFamily="18" charset="0"/>
              </a:rPr>
              <a:t>Queueing</a:t>
            </a:r>
          </a:p>
          <a:p>
            <a:pPr algn="ctr"/>
            <a:r>
              <a:rPr lang="en-US" sz="2000" dirty="0" smtClean="0">
                <a:latin typeface="Times New Roman" panose="02020603050405020304" pitchFamily="18" charset="0"/>
                <a:ea typeface="+mj-ea"/>
                <a:cs typeface="Times New Roman" panose="02020603050405020304" pitchFamily="18" charset="0"/>
              </a:rPr>
              <a:t>area</a:t>
            </a:r>
            <a:endParaRPr lang="en-US" sz="2000" dirty="0">
              <a:latin typeface="Times New Roman" panose="02020603050405020304" pitchFamily="18" charset="0"/>
              <a:ea typeface="+mj-ea"/>
              <a:cs typeface="Times New Roman" panose="02020603050405020304" pitchFamily="18" charset="0"/>
            </a:endParaRPr>
          </a:p>
        </p:txBody>
      </p:sp>
      <p:cxnSp>
        <p:nvCxnSpPr>
          <p:cNvPr id="61" name="Straight Arrow Connector 60"/>
          <p:cNvCxnSpPr/>
          <p:nvPr/>
        </p:nvCxnSpPr>
        <p:spPr bwMode="auto">
          <a:xfrm>
            <a:off x="2679881" y="5894260"/>
            <a:ext cx="1157581" cy="1414"/>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62" name="Straight Arrow Connector 61"/>
          <p:cNvCxnSpPr/>
          <p:nvPr/>
        </p:nvCxnSpPr>
        <p:spPr bwMode="auto">
          <a:xfrm flipH="1">
            <a:off x="896801" y="5899246"/>
            <a:ext cx="958849" cy="133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Tree>
    <p:extLst>
      <p:ext uri="{BB962C8B-B14F-4D97-AF65-F5344CB8AC3E}">
        <p14:creationId xmlns:p14="http://schemas.microsoft.com/office/powerpoint/2010/main" val="12046393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2"/>
          <p:cNvSpPr>
            <a:spLocks noGrp="1"/>
          </p:cNvSpPr>
          <p:nvPr>
            <p:ph idx="1"/>
          </p:nvPr>
        </p:nvSpPr>
        <p:spPr>
          <a:xfrm>
            <a:off x="381000" y="1295400"/>
            <a:ext cx="8610600" cy="4876800"/>
          </a:xfrm>
        </p:spPr>
        <p:txBody>
          <a:bodyPr>
            <a:normAutofit/>
          </a:bodyPr>
          <a:lstStyle/>
          <a:p>
            <a:pPr marL="0" lvl="0" indent="0" fontAlgn="base">
              <a:spcAft>
                <a:spcPct val="0"/>
              </a:spcAft>
              <a:buClr>
                <a:schemeClr val="accent2">
                  <a:lumMod val="75000"/>
                </a:schemeClr>
              </a:buClr>
              <a:buSzPct val="80000"/>
              <a:buNone/>
              <a:defRPr/>
            </a:pPr>
            <a:r>
              <a:rPr lang="en-US" altLang="zh-CN" sz="2400" dirty="0" smtClean="0">
                <a:latin typeface="Times New Roman" panose="02020603050405020304" pitchFamily="18" charset="0"/>
                <a:ea typeface="+mj-ea"/>
                <a:cs typeface="Times New Roman" panose="02020603050405020304" pitchFamily="18" charset="0"/>
              </a:rPr>
              <a:t>Since bus berths are laid out in tandem, bus overtaking maneuvers could be disruptive to other vehicles using or passing the stop.  Thus these maneuvers are often prohibited.</a:t>
            </a:r>
          </a:p>
          <a:p>
            <a:pPr marL="0" lvl="0" indent="0" fontAlgn="base">
              <a:spcAft>
                <a:spcPct val="0"/>
              </a:spcAft>
              <a:buClr>
                <a:schemeClr val="accent2">
                  <a:lumMod val="75000"/>
                </a:schemeClr>
              </a:buClr>
              <a:buSzPct val="80000"/>
              <a:buNone/>
              <a:defRPr/>
            </a:pPr>
            <a:endParaRPr lang="en-US" sz="2400" dirty="0" smtClean="0">
              <a:latin typeface="Times New Roman" panose="02020603050405020304" pitchFamily="18" charset="0"/>
              <a:ea typeface="+mj-ea"/>
              <a:cs typeface="Times New Roman" panose="02020603050405020304" pitchFamily="18" charset="0"/>
            </a:endParaRPr>
          </a:p>
          <a:p>
            <a:pPr marL="0" lvl="0" indent="0" fontAlgn="base">
              <a:spcAft>
                <a:spcPct val="0"/>
              </a:spcAft>
              <a:buClr>
                <a:schemeClr val="accent2">
                  <a:lumMod val="75000"/>
                </a:schemeClr>
              </a:buClr>
              <a:buSzPct val="80000"/>
              <a:buNone/>
              <a:defRPr/>
            </a:pPr>
            <a:endParaRPr lang="en-US" sz="2400" dirty="0">
              <a:latin typeface="Times New Roman" panose="02020603050405020304" pitchFamily="18" charset="0"/>
              <a:ea typeface="+mj-ea"/>
              <a:cs typeface="Times New Roman" panose="02020603050405020304" pitchFamily="18" charset="0"/>
            </a:endParaRPr>
          </a:p>
          <a:p>
            <a:pPr marL="0" lvl="0" indent="0" fontAlgn="base">
              <a:spcAft>
                <a:spcPct val="0"/>
              </a:spcAft>
              <a:buClr>
                <a:schemeClr val="accent2">
                  <a:lumMod val="75000"/>
                </a:schemeClr>
              </a:buClr>
              <a:buSzPct val="80000"/>
              <a:buNone/>
              <a:defRPr/>
            </a:pPr>
            <a:endParaRPr lang="en-US" sz="2400" dirty="0" smtClean="0">
              <a:latin typeface="Times New Roman" panose="02020603050405020304" pitchFamily="18" charset="0"/>
              <a:ea typeface="+mj-ea"/>
              <a:cs typeface="Times New Roman" panose="02020603050405020304" pitchFamily="18" charset="0"/>
            </a:endParaRPr>
          </a:p>
          <a:p>
            <a:pPr marL="0" lvl="0" indent="0" fontAlgn="base">
              <a:spcAft>
                <a:spcPct val="0"/>
              </a:spcAft>
              <a:buClr>
                <a:schemeClr val="accent2">
                  <a:lumMod val="75000"/>
                </a:schemeClr>
              </a:buClr>
              <a:buSzPct val="80000"/>
              <a:buNone/>
              <a:defRPr/>
            </a:pPr>
            <a:endParaRPr lang="en-US" sz="2400" dirty="0">
              <a:latin typeface="Times New Roman" panose="02020603050405020304" pitchFamily="18" charset="0"/>
              <a:ea typeface="+mj-ea"/>
              <a:cs typeface="Times New Roman" panose="02020603050405020304" pitchFamily="18" charset="0"/>
            </a:endParaRPr>
          </a:p>
          <a:p>
            <a:pPr marL="0" lvl="0" indent="0" fontAlgn="base">
              <a:spcAft>
                <a:spcPct val="0"/>
              </a:spcAft>
              <a:buClr>
                <a:schemeClr val="accent2">
                  <a:lumMod val="75000"/>
                </a:schemeClr>
              </a:buClr>
              <a:buSzPct val="80000"/>
              <a:buNone/>
              <a:defRPr/>
            </a:pPr>
            <a:endParaRPr lang="en-US" sz="2400" dirty="0" smtClean="0">
              <a:latin typeface="Times New Roman" panose="02020603050405020304" pitchFamily="18" charset="0"/>
              <a:ea typeface="+mj-ea"/>
              <a:cs typeface="Times New Roman" panose="02020603050405020304" pitchFamily="18" charset="0"/>
            </a:endParaRPr>
          </a:p>
          <a:p>
            <a:pPr marL="0" lvl="0" indent="0" fontAlgn="base">
              <a:spcAft>
                <a:spcPct val="0"/>
              </a:spcAft>
              <a:buClr>
                <a:schemeClr val="accent2">
                  <a:lumMod val="75000"/>
                </a:schemeClr>
              </a:buClr>
              <a:buSzPct val="80000"/>
              <a:buNone/>
              <a:defRPr/>
            </a:pPr>
            <a:endParaRPr lang="en-US" sz="2400" dirty="0">
              <a:latin typeface="Times New Roman" panose="02020603050405020304" pitchFamily="18" charset="0"/>
              <a:ea typeface="+mj-ea"/>
              <a:cs typeface="Times New Roman" panose="02020603050405020304" pitchFamily="18" charset="0"/>
            </a:endParaRPr>
          </a:p>
          <a:p>
            <a:pPr marL="0" indent="0" fontAlgn="base">
              <a:spcAft>
                <a:spcPct val="0"/>
              </a:spcAft>
              <a:buClr>
                <a:schemeClr val="accent2">
                  <a:lumMod val="75000"/>
                </a:schemeClr>
              </a:buClr>
              <a:buSzPct val="80000"/>
              <a:buNone/>
              <a:defRPr/>
            </a:pPr>
            <a:r>
              <a:rPr lang="en-US" altLang="zh-CN" sz="2400" b="1" dirty="0" smtClean="0">
                <a:solidFill>
                  <a:srgbClr val="1E03E7"/>
                </a:solidFill>
                <a:latin typeface="Times New Roman" panose="02020603050405020304" pitchFamily="18" charset="0"/>
                <a:ea typeface="+mj-ea"/>
                <a:cs typeface="Times New Roman" panose="02020603050405020304" pitchFamily="18" charset="0"/>
              </a:rPr>
              <a:t>Mutual blockage </a:t>
            </a:r>
            <a:r>
              <a:rPr lang="en-US" altLang="zh-CN" sz="2400" dirty="0" smtClean="0">
                <a:latin typeface="Times New Roman" panose="02020603050405020304" pitchFamily="18" charset="0"/>
                <a:ea typeface="+mj-ea"/>
                <a:cs typeface="Times New Roman" panose="02020603050405020304" pitchFamily="18" charset="0"/>
              </a:rPr>
              <a:t>exists between buses that use different berths of the stop.</a:t>
            </a: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mj-ea"/>
                <a:ea typeface="+mj-ea"/>
              </a:rPr>
              <a:pPr/>
              <a:t>13</a:t>
            </a:fld>
            <a:endParaRPr lang="en-US" sz="1600" b="1">
              <a:solidFill>
                <a:schemeClr val="tx2"/>
              </a:solidFill>
              <a:latin typeface="+mj-ea"/>
              <a:ea typeface="+mj-ea"/>
            </a:endParaRPr>
          </a:p>
        </p:txBody>
      </p:sp>
      <p:grpSp>
        <p:nvGrpSpPr>
          <p:cNvPr id="35" name="Group 18"/>
          <p:cNvGrpSpPr/>
          <p:nvPr/>
        </p:nvGrpSpPr>
        <p:grpSpPr>
          <a:xfrm>
            <a:off x="762000" y="3560543"/>
            <a:ext cx="7144733" cy="810228"/>
            <a:chOff x="408709" y="3657600"/>
            <a:chExt cx="6849341" cy="838200"/>
          </a:xfrm>
        </p:grpSpPr>
        <p:sp>
          <p:nvSpPr>
            <p:cNvPr id="41" name="Rectangle 40"/>
            <p:cNvSpPr/>
            <p:nvPr/>
          </p:nvSpPr>
          <p:spPr>
            <a:xfrm>
              <a:off x="3476791" y="3742377"/>
              <a:ext cx="730497"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ea"/>
                <a:ea typeface="+mj-ea"/>
              </a:endParaRPr>
            </a:p>
          </p:txBody>
        </p:sp>
        <p:cxnSp>
          <p:nvCxnSpPr>
            <p:cNvPr id="43" name="Straight Connector 42"/>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403742" y="4140200"/>
              <a:ext cx="2443470" cy="355600"/>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smtClean="0">
                  <a:solidFill>
                    <a:schemeClr val="tx1"/>
                  </a:solidFill>
                  <a:latin typeface="Times New Roman" panose="02020603050405020304" pitchFamily="18" charset="0"/>
                  <a:ea typeface="+mj-ea"/>
                  <a:cs typeface="Times New Roman" panose="02020603050405020304" pitchFamily="18" charset="0"/>
                </a:rPr>
                <a:t>Passenger platform</a:t>
              </a:r>
              <a:endParaRPr lang="en-US" sz="2000" dirty="0">
                <a:solidFill>
                  <a:schemeClr val="tx1"/>
                </a:solidFill>
                <a:latin typeface="Times New Roman" panose="02020603050405020304" pitchFamily="18" charset="0"/>
                <a:ea typeface="+mj-ea"/>
                <a:cs typeface="Times New Roman" panose="02020603050405020304" pitchFamily="18" charset="0"/>
              </a:endParaRPr>
            </a:p>
          </p:txBody>
        </p:sp>
        <p:cxnSp>
          <p:nvCxnSpPr>
            <p:cNvPr id="46" name="Straight Connector 45"/>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47" name="Rectangle 46"/>
            <p:cNvSpPr/>
            <p:nvPr/>
          </p:nvSpPr>
          <p:spPr>
            <a:xfrm>
              <a:off x="4277833" y="3741636"/>
              <a:ext cx="700638"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mj-ea"/>
                <a:ea typeface="+mj-ea"/>
              </a:endParaRPr>
            </a:p>
          </p:txBody>
        </p:sp>
      </p:grpSp>
      <p:sp>
        <p:nvSpPr>
          <p:cNvPr id="60" name="Rectangle 59"/>
          <p:cNvSpPr/>
          <p:nvPr/>
        </p:nvSpPr>
        <p:spPr>
          <a:xfrm>
            <a:off x="5614071" y="3638419"/>
            <a:ext cx="790392" cy="294628"/>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600" dirty="0" smtClean="0">
              <a:solidFill>
                <a:schemeClr val="tx1"/>
              </a:solidFill>
              <a:latin typeface="+mj-ea"/>
              <a:ea typeface="+mj-ea"/>
            </a:endParaRPr>
          </a:p>
        </p:txBody>
      </p:sp>
      <p:sp>
        <p:nvSpPr>
          <p:cNvPr id="63" name="Right Arrow 10"/>
          <p:cNvSpPr/>
          <p:nvPr/>
        </p:nvSpPr>
        <p:spPr>
          <a:xfrm>
            <a:off x="7086600" y="3736166"/>
            <a:ext cx="458944" cy="165170"/>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64" name="Rectangle 63"/>
          <p:cNvSpPr/>
          <p:nvPr/>
        </p:nvSpPr>
        <p:spPr>
          <a:xfrm>
            <a:off x="4839554" y="3666194"/>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65" name="Rectangle 64"/>
          <p:cNvSpPr/>
          <p:nvPr/>
        </p:nvSpPr>
        <p:spPr>
          <a:xfrm>
            <a:off x="4026516" y="3658303"/>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66" name="Rectangle 65"/>
          <p:cNvSpPr/>
          <p:nvPr/>
        </p:nvSpPr>
        <p:spPr>
          <a:xfrm>
            <a:off x="3109617" y="3649262"/>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67" name="Rectangle 66"/>
          <p:cNvSpPr/>
          <p:nvPr/>
        </p:nvSpPr>
        <p:spPr>
          <a:xfrm>
            <a:off x="2270173" y="3654269"/>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68" name="Multiply 67"/>
          <p:cNvSpPr/>
          <p:nvPr/>
        </p:nvSpPr>
        <p:spPr bwMode="auto">
          <a:xfrm>
            <a:off x="5777310" y="3062107"/>
            <a:ext cx="445677" cy="576312"/>
          </a:xfrm>
          <a:prstGeom prst="mathMultiply">
            <a:avLst>
              <a:gd name="adj1" fmla="val 14982"/>
            </a:avLst>
          </a:prstGeom>
          <a:solidFill>
            <a:srgbClr val="FF0000"/>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j-ea"/>
              <a:ea typeface="+mj-ea"/>
            </a:endParaRPr>
          </a:p>
        </p:txBody>
      </p:sp>
      <p:sp>
        <p:nvSpPr>
          <p:cNvPr id="69" name="Rectangle 68"/>
          <p:cNvSpPr/>
          <p:nvPr/>
        </p:nvSpPr>
        <p:spPr>
          <a:xfrm>
            <a:off x="4026516" y="3661659"/>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70" name="Multiply 69"/>
          <p:cNvSpPr/>
          <p:nvPr/>
        </p:nvSpPr>
        <p:spPr bwMode="auto">
          <a:xfrm>
            <a:off x="5751822" y="3386061"/>
            <a:ext cx="445677" cy="576312"/>
          </a:xfrm>
          <a:prstGeom prst="mathMultiply">
            <a:avLst>
              <a:gd name="adj1" fmla="val 14982"/>
            </a:avLst>
          </a:prstGeom>
          <a:solidFill>
            <a:srgbClr val="FF0000"/>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mj-ea"/>
              <a:ea typeface="+mj-ea"/>
            </a:endParaRPr>
          </a:p>
        </p:txBody>
      </p:sp>
      <p:sp>
        <p:nvSpPr>
          <p:cNvPr id="71" name="Rectangle 70"/>
          <p:cNvSpPr/>
          <p:nvPr/>
        </p:nvSpPr>
        <p:spPr>
          <a:xfrm>
            <a:off x="3109617" y="3646476"/>
            <a:ext cx="640475" cy="25486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72" name="TextBox 71"/>
          <p:cNvSpPr txBox="1"/>
          <p:nvPr/>
        </p:nvSpPr>
        <p:spPr>
          <a:xfrm>
            <a:off x="6206716" y="3124200"/>
            <a:ext cx="1513556" cy="400110"/>
          </a:xfrm>
          <a:prstGeom prst="rect">
            <a:avLst/>
          </a:prstGeom>
          <a:noFill/>
        </p:spPr>
        <p:txBody>
          <a:bodyPr wrap="none" rtlCol="0">
            <a:spAutoFit/>
          </a:bodyPr>
          <a:lstStyle/>
          <a:p>
            <a:r>
              <a:rPr lang="en-US" altLang="zh-CN" sz="2000" dirty="0" smtClean="0">
                <a:solidFill>
                  <a:srgbClr val="FF0000"/>
                </a:solidFill>
                <a:latin typeface="Times New Roman" panose="02020603050405020304" pitchFamily="18" charset="0"/>
                <a:ea typeface="+mj-ea"/>
                <a:cs typeface="Times New Roman" panose="02020603050405020304" pitchFamily="18" charset="0"/>
              </a:rPr>
              <a:t>Not feasible!</a:t>
            </a:r>
            <a:endParaRPr lang="en-US" sz="2000" dirty="0">
              <a:solidFill>
                <a:srgbClr val="FF0000"/>
              </a:solidFill>
              <a:latin typeface="Times New Roman" panose="02020603050405020304" pitchFamily="18" charset="0"/>
              <a:ea typeface="+mj-ea"/>
              <a:cs typeface="Times New Roman" panose="02020603050405020304" pitchFamily="18" charset="0"/>
            </a:endParaRPr>
          </a:p>
        </p:txBody>
      </p:sp>
      <p:sp>
        <p:nvSpPr>
          <p:cNvPr id="73" name="TextBox 72"/>
          <p:cNvSpPr txBox="1"/>
          <p:nvPr/>
        </p:nvSpPr>
        <p:spPr>
          <a:xfrm>
            <a:off x="5321410" y="2626503"/>
            <a:ext cx="3664786" cy="400110"/>
          </a:xfrm>
          <a:prstGeom prst="rect">
            <a:avLst/>
          </a:prstGeom>
          <a:noFill/>
        </p:spPr>
        <p:txBody>
          <a:bodyPr wrap="none" rtlCol="0">
            <a:spAutoFit/>
          </a:bodyPr>
          <a:lstStyle/>
          <a:p>
            <a:r>
              <a:rPr lang="en-US" altLang="zh-CN" sz="2000" dirty="0" smtClean="0">
                <a:solidFill>
                  <a:srgbClr val="FF0000"/>
                </a:solidFill>
                <a:latin typeface="Times New Roman" panose="02020603050405020304" pitchFamily="18" charset="0"/>
                <a:ea typeface="+mj-ea"/>
                <a:cs typeface="Times New Roman" panose="02020603050405020304" pitchFamily="18" charset="0"/>
              </a:rPr>
              <a:t>Sometimes this is also prohibited!</a:t>
            </a:r>
            <a:endParaRPr lang="en-US" sz="2000" dirty="0">
              <a:solidFill>
                <a:srgbClr val="FF0000"/>
              </a:solidFill>
              <a:latin typeface="Times New Roman" panose="02020603050405020304" pitchFamily="18" charset="0"/>
              <a:ea typeface="+mj-ea"/>
              <a:cs typeface="Times New Roman" panose="02020603050405020304" pitchFamily="18" charset="0"/>
            </a:endParaRPr>
          </a:p>
        </p:txBody>
      </p:sp>
      <p:cxnSp>
        <p:nvCxnSpPr>
          <p:cNvPr id="32" name="Straight Connector 31"/>
          <p:cNvCxnSpPr/>
          <p:nvPr/>
        </p:nvCxnSpPr>
        <p:spPr bwMode="auto">
          <a:xfrm rot="5400000">
            <a:off x="3705041" y="4687026"/>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sp>
        <p:nvSpPr>
          <p:cNvPr id="33" name="TextBox 32"/>
          <p:cNvSpPr txBox="1"/>
          <p:nvPr/>
        </p:nvSpPr>
        <p:spPr>
          <a:xfrm>
            <a:off x="1752600" y="4343400"/>
            <a:ext cx="1181734" cy="707886"/>
          </a:xfrm>
          <a:prstGeom prst="rect">
            <a:avLst/>
          </a:prstGeom>
          <a:noFill/>
        </p:spPr>
        <p:txBody>
          <a:bodyPr wrap="none" rtlCol="0">
            <a:spAutoFit/>
          </a:bodyPr>
          <a:lstStyle/>
          <a:p>
            <a:pPr algn="ctr"/>
            <a:r>
              <a:rPr lang="en-US" altLang="zh-CN" sz="2000" dirty="0" smtClean="0">
                <a:latin typeface="Times New Roman" panose="02020603050405020304" pitchFamily="18" charset="0"/>
                <a:ea typeface="+mj-ea"/>
                <a:cs typeface="Times New Roman" panose="02020603050405020304" pitchFamily="18" charset="0"/>
              </a:rPr>
              <a:t>Queueing</a:t>
            </a:r>
          </a:p>
          <a:p>
            <a:pPr algn="ctr"/>
            <a:r>
              <a:rPr lang="en-US" sz="2000" dirty="0" smtClean="0">
                <a:latin typeface="Times New Roman" panose="02020603050405020304" pitchFamily="18" charset="0"/>
                <a:ea typeface="+mj-ea"/>
                <a:cs typeface="Times New Roman" panose="02020603050405020304" pitchFamily="18" charset="0"/>
              </a:rPr>
              <a:t>area</a:t>
            </a:r>
            <a:endParaRPr lang="en-US" sz="2000" dirty="0">
              <a:latin typeface="Times New Roman" panose="02020603050405020304" pitchFamily="18" charset="0"/>
              <a:ea typeface="+mj-ea"/>
              <a:cs typeface="Times New Roman" panose="02020603050405020304" pitchFamily="18" charset="0"/>
            </a:endParaRPr>
          </a:p>
        </p:txBody>
      </p:sp>
      <p:sp>
        <p:nvSpPr>
          <p:cNvPr id="34" name="TextBox 33"/>
          <p:cNvSpPr txBox="1"/>
          <p:nvPr/>
        </p:nvSpPr>
        <p:spPr>
          <a:xfrm>
            <a:off x="5343241" y="4376931"/>
            <a:ext cx="981359" cy="707886"/>
          </a:xfrm>
          <a:prstGeom prst="rect">
            <a:avLst/>
          </a:prstGeom>
          <a:noFill/>
        </p:spPr>
        <p:txBody>
          <a:bodyPr wrap="none" rtlCol="0">
            <a:spAutoFit/>
          </a:bodyPr>
          <a:lstStyle/>
          <a:p>
            <a:pPr algn="ctr"/>
            <a:r>
              <a:rPr lang="en-US" altLang="zh-CN" sz="2000" dirty="0" smtClean="0">
                <a:latin typeface="Times New Roman" panose="02020603050405020304" pitchFamily="18" charset="0"/>
                <a:ea typeface="+mj-ea"/>
                <a:cs typeface="Times New Roman" panose="02020603050405020304" pitchFamily="18" charset="0"/>
              </a:rPr>
              <a:t>Serving</a:t>
            </a:r>
          </a:p>
          <a:p>
            <a:pPr algn="ctr"/>
            <a:r>
              <a:rPr lang="en-US" sz="2000" dirty="0" smtClean="0">
                <a:latin typeface="Times New Roman" panose="02020603050405020304" pitchFamily="18" charset="0"/>
                <a:ea typeface="+mj-ea"/>
                <a:cs typeface="Times New Roman" panose="02020603050405020304" pitchFamily="18" charset="0"/>
              </a:rPr>
              <a:t>area</a:t>
            </a:r>
            <a:endParaRPr lang="en-US" sz="2000" dirty="0">
              <a:latin typeface="Times New Roman" panose="02020603050405020304" pitchFamily="18" charset="0"/>
              <a:ea typeface="+mj-ea"/>
              <a:cs typeface="Times New Roman" panose="02020603050405020304" pitchFamily="18" charset="0"/>
            </a:endParaRPr>
          </a:p>
        </p:txBody>
      </p:sp>
      <p:cxnSp>
        <p:nvCxnSpPr>
          <p:cNvPr id="36" name="Straight Arrow Connector 35"/>
          <p:cNvCxnSpPr/>
          <p:nvPr/>
        </p:nvCxnSpPr>
        <p:spPr bwMode="auto">
          <a:xfrm>
            <a:off x="2677957" y="4680709"/>
            <a:ext cx="1157581" cy="1414"/>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37" name="Straight Arrow Connector 36"/>
          <p:cNvCxnSpPr/>
          <p:nvPr/>
        </p:nvCxnSpPr>
        <p:spPr bwMode="auto">
          <a:xfrm flipH="1" flipV="1">
            <a:off x="3861952" y="4695157"/>
            <a:ext cx="1527980" cy="3845"/>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38" name="Straight Arrow Connector 37"/>
          <p:cNvCxnSpPr/>
          <p:nvPr/>
        </p:nvCxnSpPr>
        <p:spPr bwMode="auto">
          <a:xfrm flipH="1">
            <a:off x="894877" y="4685695"/>
            <a:ext cx="958849" cy="133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39" name="Straight Connector 38"/>
          <p:cNvCxnSpPr/>
          <p:nvPr/>
        </p:nvCxnSpPr>
        <p:spPr bwMode="auto">
          <a:xfrm rot="5400000">
            <a:off x="7209409" y="4695157"/>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cxnSp>
        <p:nvCxnSpPr>
          <p:cNvPr id="40" name="Straight Arrow Connector 39"/>
          <p:cNvCxnSpPr/>
          <p:nvPr/>
        </p:nvCxnSpPr>
        <p:spPr bwMode="auto">
          <a:xfrm>
            <a:off x="6222987" y="4697534"/>
            <a:ext cx="1145364" cy="892"/>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44" name="Title 1"/>
          <p:cNvSpPr>
            <a:spLocks noGrp="1"/>
          </p:cNvSpPr>
          <p:nvPr>
            <p:ph type="title"/>
          </p:nvPr>
        </p:nvSpPr>
        <p:spPr>
          <a:xfrm>
            <a:off x="304800" y="381000"/>
            <a:ext cx="8686800" cy="838200"/>
          </a:xfrm>
        </p:spPr>
        <p:txBody>
          <a:bodyPr>
            <a:noAutofit/>
          </a:bodyPr>
          <a:lstStyle/>
          <a:p>
            <a:r>
              <a:rPr lang="en-US" sz="4000" kern="0" dirty="0" smtClean="0">
                <a:latin typeface="Times New Roman" panose="02020603050405020304" pitchFamily="18" charset="0"/>
                <a:cs typeface="Times New Roman" panose="02020603050405020304" pitchFamily="18" charset="0"/>
              </a:rPr>
              <a:t>Queueing systems with tandem servers</a:t>
            </a:r>
            <a:r>
              <a:rPr lang="en-US" sz="4000" kern="0" dirty="0" smtClean="0">
                <a:solidFill>
                  <a:srgbClr val="3333FF"/>
                </a:solidFill>
                <a:latin typeface="Times New Roman" panose="02020603050405020304" pitchFamily="18" charset="0"/>
                <a:cs typeface="Times New Roman" panose="02020603050405020304" pitchFamily="18" charset="0"/>
              </a:rPr>
              <a:t> </a:t>
            </a:r>
            <a:endParaRPr lang="en-US" sz="4000" kern="0" dirty="0">
              <a:solidFill>
                <a:srgbClr val="3333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9704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fade">
                                      <p:cBhvr>
                                        <p:cTn id="10" dur="500"/>
                                        <p:tgtEl>
                                          <p:spTgt spid="6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animEffect transition="in" filter="fade">
                                      <p:cBhvr>
                                        <p:cTn id="13" dur="500"/>
                                        <p:tgtEl>
                                          <p:spTgt spid="6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7"/>
                                        </p:tgtEl>
                                        <p:attrNameLst>
                                          <p:attrName>style.visibility</p:attrName>
                                        </p:attrNameLst>
                                      </p:cBhvr>
                                      <p:to>
                                        <p:strVal val="visible"/>
                                      </p:to>
                                    </p:set>
                                    <p:animEffect transition="in" filter="fade">
                                      <p:cBhvr>
                                        <p:cTn id="16" dur="500"/>
                                        <p:tgtEl>
                                          <p:spTgt spid="6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Effect transition="in" filter="fade">
                                      <p:cBhvr>
                                        <p:cTn id="19" dur="500"/>
                                        <p:tgtEl>
                                          <p:spTgt spid="64"/>
                                        </p:tgtEl>
                                      </p:cBhvr>
                                    </p:animEffect>
                                  </p:childTnLst>
                                </p:cTn>
                              </p:par>
                              <p:par>
                                <p:cTn id="20" presetID="10" presetClass="entr" presetSubtype="0" fill="hold" grpId="8"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fade">
                                      <p:cBhvr>
                                        <p:cTn id="22" dur="500"/>
                                        <p:tgtEl>
                                          <p:spTgt spid="66"/>
                                        </p:tgtEl>
                                      </p:cBhvr>
                                    </p:animEffect>
                                  </p:childTnLst>
                                </p:cTn>
                              </p:par>
                              <p:par>
                                <p:cTn id="23" presetID="10" presetClass="entr" presetSubtype="0" fill="hold" grpId="3" nodeType="with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fade">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27" presetClass="emph" presetSubtype="0" fill="hold" grpId="0" nodeType="clickEffect">
                                  <p:stCondLst>
                                    <p:cond delay="0"/>
                                  </p:stCondLst>
                                  <p:childTnLst>
                                    <p:animClr clrSpc="rgb" dir="cw">
                                      <p:cBhvr override="childStyle">
                                        <p:cTn id="29" dur="250" autoRev="1" fill="hold"/>
                                        <p:tgtEl>
                                          <p:spTgt spid="66"/>
                                        </p:tgtEl>
                                        <p:attrNameLst>
                                          <p:attrName>style.color</p:attrName>
                                        </p:attrNameLst>
                                      </p:cBhvr>
                                      <p:to>
                                        <a:schemeClr val="bg1"/>
                                      </p:to>
                                    </p:animClr>
                                    <p:animClr clrSpc="rgb" dir="cw">
                                      <p:cBhvr>
                                        <p:cTn id="30" dur="250" autoRev="1" fill="hold"/>
                                        <p:tgtEl>
                                          <p:spTgt spid="66"/>
                                        </p:tgtEl>
                                        <p:attrNameLst>
                                          <p:attrName>fillcolor</p:attrName>
                                        </p:attrNameLst>
                                      </p:cBhvr>
                                      <p:to>
                                        <a:schemeClr val="bg1"/>
                                      </p:to>
                                    </p:animClr>
                                    <p:set>
                                      <p:cBhvr>
                                        <p:cTn id="31" dur="250" autoRev="1" fill="hold"/>
                                        <p:tgtEl>
                                          <p:spTgt spid="66"/>
                                        </p:tgtEl>
                                        <p:attrNameLst>
                                          <p:attrName>fill.type</p:attrName>
                                        </p:attrNameLst>
                                      </p:cBhvr>
                                      <p:to>
                                        <p:strVal val="solid"/>
                                      </p:to>
                                    </p:set>
                                    <p:set>
                                      <p:cBhvr>
                                        <p:cTn id="32" dur="250" autoRev="1" fill="hold"/>
                                        <p:tgtEl>
                                          <p:spTgt spid="66"/>
                                        </p:tgtEl>
                                        <p:attrNameLst>
                                          <p:attrName>fill.on</p:attrName>
                                        </p:attrNameLst>
                                      </p:cBhvr>
                                      <p:to>
                                        <p:strVal val="true"/>
                                      </p:to>
                                    </p:set>
                                  </p:childTnLst>
                                </p:cTn>
                              </p:par>
                            </p:childTnLst>
                          </p:cTn>
                        </p:par>
                        <p:par>
                          <p:cTn id="33" fill="hold">
                            <p:stCondLst>
                              <p:cond delay="500"/>
                            </p:stCondLst>
                            <p:childTnLst>
                              <p:par>
                                <p:cTn id="34" presetID="8" presetClass="emph" presetSubtype="0" fill="hold" grpId="2" nodeType="afterEffect">
                                  <p:stCondLst>
                                    <p:cond delay="0"/>
                                  </p:stCondLst>
                                  <p:childTnLst>
                                    <p:animRot by="-1800000">
                                      <p:cBhvr>
                                        <p:cTn id="35" dur="250" fill="hold"/>
                                        <p:tgtEl>
                                          <p:spTgt spid="66"/>
                                        </p:tgtEl>
                                        <p:attrNameLst>
                                          <p:attrName>r</p:attrName>
                                        </p:attrNameLst>
                                      </p:cBhvr>
                                    </p:animRot>
                                  </p:childTnLst>
                                </p:cTn>
                              </p:par>
                            </p:childTnLst>
                          </p:cTn>
                        </p:par>
                        <p:par>
                          <p:cTn id="36" fill="hold">
                            <p:stCondLst>
                              <p:cond delay="750"/>
                            </p:stCondLst>
                            <p:childTnLst>
                              <p:par>
                                <p:cTn id="37" presetID="42" presetClass="path" presetSubtype="0" accel="50000" decel="50000" fill="hold" grpId="3" nodeType="afterEffect">
                                  <p:stCondLst>
                                    <p:cond delay="0"/>
                                  </p:stCondLst>
                                  <p:childTnLst>
                                    <p:animMotion origin="layout" path="M -4.72222E-6 -2.96296E-6 L 0.07761 -0.05185 " pathEditMode="relative" rAng="0" ptsTypes="AA">
                                      <p:cBhvr>
                                        <p:cTn id="38" dur="1000" fill="hold"/>
                                        <p:tgtEl>
                                          <p:spTgt spid="66"/>
                                        </p:tgtEl>
                                        <p:attrNameLst>
                                          <p:attrName>ppt_x</p:attrName>
                                          <p:attrName>ppt_y</p:attrName>
                                        </p:attrNameLst>
                                      </p:cBhvr>
                                      <p:rCtr x="3872" y="-2593"/>
                                    </p:animMotion>
                                  </p:childTnLst>
                                </p:cTn>
                              </p:par>
                            </p:childTnLst>
                          </p:cTn>
                        </p:par>
                        <p:par>
                          <p:cTn id="39" fill="hold">
                            <p:stCondLst>
                              <p:cond delay="1750"/>
                            </p:stCondLst>
                            <p:childTnLst>
                              <p:par>
                                <p:cTn id="40" presetID="8" presetClass="emph" presetSubtype="0" fill="hold" grpId="6" nodeType="afterEffect">
                                  <p:stCondLst>
                                    <p:cond delay="0"/>
                                  </p:stCondLst>
                                  <p:childTnLst>
                                    <p:animRot by="1800000">
                                      <p:cBhvr>
                                        <p:cTn id="41" dur="250" fill="hold"/>
                                        <p:tgtEl>
                                          <p:spTgt spid="66"/>
                                        </p:tgtEl>
                                        <p:attrNameLst>
                                          <p:attrName>r</p:attrName>
                                        </p:attrNameLst>
                                      </p:cBhvr>
                                    </p:animRot>
                                  </p:childTnLst>
                                </p:cTn>
                              </p:par>
                            </p:childTnLst>
                          </p:cTn>
                        </p:par>
                        <p:par>
                          <p:cTn id="42" fill="hold">
                            <p:stCondLst>
                              <p:cond delay="2000"/>
                            </p:stCondLst>
                            <p:childTnLst>
                              <p:par>
                                <p:cTn id="43" presetID="42" presetClass="path" presetSubtype="0" accel="50000" decel="50000" fill="hold" grpId="4" nodeType="afterEffect">
                                  <p:stCondLst>
                                    <p:cond delay="0"/>
                                  </p:stCondLst>
                                  <p:childTnLst>
                                    <p:animMotion origin="layout" path="M 0.0776 -0.05186 L 0.23924 -0.05417 " pathEditMode="relative" rAng="0" ptsTypes="AA">
                                      <p:cBhvr>
                                        <p:cTn id="44" dur="1000" fill="hold"/>
                                        <p:tgtEl>
                                          <p:spTgt spid="66"/>
                                        </p:tgtEl>
                                        <p:attrNameLst>
                                          <p:attrName>ppt_x</p:attrName>
                                          <p:attrName>ppt_y</p:attrName>
                                        </p:attrNameLst>
                                      </p:cBhvr>
                                      <p:rCtr x="8073" y="-116"/>
                                    </p:animMotion>
                                  </p:childTnLst>
                                </p:cTn>
                              </p:par>
                            </p:childTnLst>
                          </p:cTn>
                        </p:par>
                        <p:par>
                          <p:cTn id="45" fill="hold">
                            <p:stCondLst>
                              <p:cond delay="3000"/>
                            </p:stCondLst>
                            <p:childTnLst>
                              <p:par>
                                <p:cTn id="46" presetID="8" presetClass="emph" presetSubtype="0" fill="hold" grpId="7" nodeType="afterEffect">
                                  <p:stCondLst>
                                    <p:cond delay="0"/>
                                  </p:stCondLst>
                                  <p:childTnLst>
                                    <p:animRot by="1800000">
                                      <p:cBhvr>
                                        <p:cTn id="47" dur="250" fill="hold"/>
                                        <p:tgtEl>
                                          <p:spTgt spid="66"/>
                                        </p:tgtEl>
                                        <p:attrNameLst>
                                          <p:attrName>r</p:attrName>
                                        </p:attrNameLst>
                                      </p:cBhvr>
                                    </p:animRot>
                                  </p:childTnLst>
                                </p:cTn>
                              </p:par>
                            </p:childTnLst>
                          </p:cTn>
                        </p:par>
                        <p:par>
                          <p:cTn id="48" fill="hold">
                            <p:stCondLst>
                              <p:cond delay="3250"/>
                            </p:stCondLst>
                            <p:childTnLst>
                              <p:par>
                                <p:cTn id="49" presetID="42" presetClass="path" presetSubtype="0" accel="50000" decel="50000" fill="hold" grpId="5" nodeType="afterEffect">
                                  <p:stCondLst>
                                    <p:cond delay="0"/>
                                  </p:stCondLst>
                                  <p:childTnLst>
                                    <p:animMotion origin="layout" path="M 0.23889 -0.05278 L 0.28889 -0.00232 " pathEditMode="relative" rAng="0" ptsTypes="AA">
                                      <p:cBhvr>
                                        <p:cTn id="50" dur="1000" fill="hold"/>
                                        <p:tgtEl>
                                          <p:spTgt spid="66"/>
                                        </p:tgtEl>
                                        <p:attrNameLst>
                                          <p:attrName>ppt_x</p:attrName>
                                          <p:attrName>ppt_y</p:attrName>
                                        </p:attrNameLst>
                                      </p:cBhvr>
                                      <p:rCtr x="2500" y="2523"/>
                                    </p:animMotion>
                                  </p:childTnLst>
                                </p:cTn>
                              </p:par>
                            </p:childTnLst>
                          </p:cTn>
                        </p:par>
                        <p:par>
                          <p:cTn id="51" fill="hold">
                            <p:stCondLst>
                              <p:cond delay="4250"/>
                            </p:stCondLst>
                            <p:childTnLst>
                              <p:par>
                                <p:cTn id="52" presetID="1" presetClass="entr" presetSubtype="0" fill="hold" grpId="0" nodeType="afterEffect">
                                  <p:stCondLst>
                                    <p:cond delay="0"/>
                                  </p:stCondLst>
                                  <p:childTnLst>
                                    <p:set>
                                      <p:cBhvr>
                                        <p:cTn id="53" dur="1" fill="hold">
                                          <p:stCondLst>
                                            <p:cond delay="0"/>
                                          </p:stCondLst>
                                        </p:cTn>
                                        <p:tgtEl>
                                          <p:spTgt spid="70"/>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7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xit" presetSubtype="0" fill="hold" grpId="1" nodeType="clickEffect">
                                  <p:stCondLst>
                                    <p:cond delay="0"/>
                                  </p:stCondLst>
                                  <p:childTnLst>
                                    <p:set>
                                      <p:cBhvr>
                                        <p:cTn id="59" dur="1" fill="hold">
                                          <p:stCondLst>
                                            <p:cond delay="0"/>
                                          </p:stCondLst>
                                        </p:cTn>
                                        <p:tgtEl>
                                          <p:spTgt spid="66"/>
                                        </p:tgtEl>
                                        <p:attrNameLst>
                                          <p:attrName>style.visibility</p:attrName>
                                        </p:attrNameLst>
                                      </p:cBhvr>
                                      <p:to>
                                        <p:strVal val="hidden"/>
                                      </p:to>
                                    </p:set>
                                  </p:childTnLst>
                                </p:cTn>
                              </p:par>
                              <p:par>
                                <p:cTn id="60" presetID="1" presetClass="exit" presetSubtype="0" fill="hold" grpId="1" nodeType="withEffect">
                                  <p:stCondLst>
                                    <p:cond delay="0"/>
                                  </p:stCondLst>
                                  <p:childTnLst>
                                    <p:set>
                                      <p:cBhvr>
                                        <p:cTn id="61" dur="1" fill="hold">
                                          <p:stCondLst>
                                            <p:cond delay="0"/>
                                          </p:stCondLst>
                                        </p:cTn>
                                        <p:tgtEl>
                                          <p:spTgt spid="70"/>
                                        </p:tgtEl>
                                        <p:attrNameLst>
                                          <p:attrName>style.visibility</p:attrName>
                                        </p:attrNameLst>
                                      </p:cBhvr>
                                      <p:to>
                                        <p:strVal val="hidden"/>
                                      </p:to>
                                    </p:set>
                                  </p:childTnLst>
                                </p:cTn>
                              </p:par>
                              <p:par>
                                <p:cTn id="62" presetID="1" presetClass="exit" presetSubtype="0" fill="hold" grpId="1" nodeType="withEffect">
                                  <p:stCondLst>
                                    <p:cond delay="0"/>
                                  </p:stCondLst>
                                  <p:childTnLst>
                                    <p:set>
                                      <p:cBhvr>
                                        <p:cTn id="63" dur="1" fill="hold">
                                          <p:stCondLst>
                                            <p:cond delay="0"/>
                                          </p:stCondLst>
                                        </p:cTn>
                                        <p:tgtEl>
                                          <p:spTgt spid="72"/>
                                        </p:tgtEl>
                                        <p:attrNameLst>
                                          <p:attrName>style.visibility</p:attrName>
                                        </p:attrNameLst>
                                      </p:cBhvr>
                                      <p:to>
                                        <p:strVal val="hidden"/>
                                      </p:to>
                                    </p:set>
                                  </p:childTnLst>
                                </p:cTn>
                              </p:par>
                              <p:par>
                                <p:cTn id="64" presetID="1" presetClass="entr" presetSubtype="0" fill="hold" grpId="0" nodeType="withEffect">
                                  <p:stCondLst>
                                    <p:cond delay="0"/>
                                  </p:stCondLst>
                                  <p:childTnLst>
                                    <p:set>
                                      <p:cBhvr>
                                        <p:cTn id="65" dur="1" fill="hold">
                                          <p:stCondLst>
                                            <p:cond delay="0"/>
                                          </p:stCondLst>
                                        </p:cTn>
                                        <p:tgtEl>
                                          <p:spTgt spid="7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7" presetClass="emph" presetSubtype="0" fill="hold" grpId="0" nodeType="clickEffect">
                                  <p:stCondLst>
                                    <p:cond delay="0"/>
                                  </p:stCondLst>
                                  <p:childTnLst>
                                    <p:animClr clrSpc="rgb" dir="cw">
                                      <p:cBhvr override="childStyle">
                                        <p:cTn id="69" dur="250" autoRev="1" fill="hold"/>
                                        <p:tgtEl>
                                          <p:spTgt spid="65"/>
                                        </p:tgtEl>
                                        <p:attrNameLst>
                                          <p:attrName>style.color</p:attrName>
                                        </p:attrNameLst>
                                      </p:cBhvr>
                                      <p:to>
                                        <a:schemeClr val="bg1"/>
                                      </p:to>
                                    </p:animClr>
                                    <p:animClr clrSpc="rgb" dir="cw">
                                      <p:cBhvr>
                                        <p:cTn id="70" dur="250" autoRev="1" fill="hold"/>
                                        <p:tgtEl>
                                          <p:spTgt spid="65"/>
                                        </p:tgtEl>
                                        <p:attrNameLst>
                                          <p:attrName>fillcolor</p:attrName>
                                        </p:attrNameLst>
                                      </p:cBhvr>
                                      <p:to>
                                        <a:schemeClr val="bg1"/>
                                      </p:to>
                                    </p:animClr>
                                    <p:set>
                                      <p:cBhvr>
                                        <p:cTn id="71" dur="250" autoRev="1" fill="hold"/>
                                        <p:tgtEl>
                                          <p:spTgt spid="65"/>
                                        </p:tgtEl>
                                        <p:attrNameLst>
                                          <p:attrName>fill.type</p:attrName>
                                        </p:attrNameLst>
                                      </p:cBhvr>
                                      <p:to>
                                        <p:strVal val="solid"/>
                                      </p:to>
                                    </p:set>
                                    <p:set>
                                      <p:cBhvr>
                                        <p:cTn id="72" dur="250" autoRev="1" fill="hold"/>
                                        <p:tgtEl>
                                          <p:spTgt spid="65"/>
                                        </p:tgtEl>
                                        <p:attrNameLst>
                                          <p:attrName>fill.on</p:attrName>
                                        </p:attrNameLst>
                                      </p:cBhvr>
                                      <p:to>
                                        <p:strVal val="true"/>
                                      </p:to>
                                    </p:set>
                                  </p:childTnLst>
                                </p:cTn>
                              </p:par>
                            </p:childTnLst>
                          </p:cTn>
                        </p:par>
                        <p:par>
                          <p:cTn id="73" fill="hold">
                            <p:stCondLst>
                              <p:cond delay="500"/>
                            </p:stCondLst>
                            <p:childTnLst>
                              <p:par>
                                <p:cTn id="74" presetID="0" presetClass="path" presetSubtype="0" accel="50000" decel="50000" fill="hold" grpId="1" nodeType="afterEffect">
                                  <p:stCondLst>
                                    <p:cond delay="0"/>
                                  </p:stCondLst>
                                  <p:childTnLst>
                                    <p:animMotion origin="layout" path="M 2.77778E-6 -4.81481E-6 L 0.05798 -0.04004 L 0.08802 -0.05555 L 0.19132 -0.05486 " pathEditMode="relative" rAng="0" ptsTypes="AAAA">
                                      <p:cBhvr>
                                        <p:cTn id="75" dur="1000" fill="hold"/>
                                        <p:tgtEl>
                                          <p:spTgt spid="65"/>
                                        </p:tgtEl>
                                        <p:attrNameLst>
                                          <p:attrName>ppt_x</p:attrName>
                                          <p:attrName>ppt_y</p:attrName>
                                        </p:attrNameLst>
                                      </p:cBhvr>
                                      <p:rCtr x="9566" y="-2778"/>
                                    </p:animMotion>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8"/>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3"/>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2" nodeType="clickEffect">
                                  <p:stCondLst>
                                    <p:cond delay="0"/>
                                  </p:stCondLst>
                                  <p:childTnLst>
                                    <p:set>
                                      <p:cBhvr>
                                        <p:cTn id="85" dur="1" fill="hold">
                                          <p:stCondLst>
                                            <p:cond delay="0"/>
                                          </p:stCondLst>
                                        </p:cTn>
                                        <p:tgtEl>
                                          <p:spTgt spid="65"/>
                                        </p:tgtEl>
                                        <p:attrNameLst>
                                          <p:attrName>style.visibility</p:attrName>
                                        </p:attrNameLst>
                                      </p:cBhvr>
                                      <p:to>
                                        <p:strVal val="hidden"/>
                                      </p:to>
                                    </p:set>
                                  </p:childTnLst>
                                </p:cTn>
                              </p:par>
                              <p:par>
                                <p:cTn id="86" presetID="1" presetClass="entr" presetSubtype="0"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childTnLst>
                                </p:cTn>
                              </p:par>
                              <p:par>
                                <p:cTn id="88" presetID="1" presetClass="exit" presetSubtype="0" fill="hold" grpId="1" nodeType="withEffect">
                                  <p:stCondLst>
                                    <p:cond delay="0"/>
                                  </p:stCondLst>
                                  <p:childTnLst>
                                    <p:set>
                                      <p:cBhvr>
                                        <p:cTn id="89" dur="1" fill="hold">
                                          <p:stCondLst>
                                            <p:cond delay="0"/>
                                          </p:stCondLst>
                                        </p:cTn>
                                        <p:tgtEl>
                                          <p:spTgt spid="68"/>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73"/>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nodeType="clickEffect">
                                  <p:stCondLst>
                                    <p:cond delay="0"/>
                                  </p:stCondLst>
                                  <p:childTnLst>
                                    <p:set>
                                      <p:cBhvr>
                                        <p:cTn id="95" dur="1" fill="hold">
                                          <p:stCondLst>
                                            <p:cond delay="0"/>
                                          </p:stCondLst>
                                        </p:cTn>
                                        <p:tgtEl>
                                          <p:spTgt spid="4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63" grpId="0" animBg="1"/>
      <p:bldP spid="64" grpId="0" animBg="1"/>
      <p:bldP spid="65" grpId="0" animBg="1"/>
      <p:bldP spid="65" grpId="1" animBg="1"/>
      <p:bldP spid="65" grpId="2" animBg="1"/>
      <p:bldP spid="65" grpId="3" animBg="1"/>
      <p:bldP spid="66" grpId="0" animBg="1"/>
      <p:bldP spid="66" grpId="1" animBg="1"/>
      <p:bldP spid="66" grpId="2" animBg="1"/>
      <p:bldP spid="66" grpId="3" animBg="1"/>
      <p:bldP spid="66" grpId="4" animBg="1"/>
      <p:bldP spid="66" grpId="5" animBg="1"/>
      <p:bldP spid="66" grpId="6" animBg="1"/>
      <p:bldP spid="66" grpId="7" animBg="1"/>
      <p:bldP spid="66" grpId="8" animBg="1"/>
      <p:bldP spid="67" grpId="0" animBg="1"/>
      <p:bldP spid="68" grpId="0" animBg="1"/>
      <p:bldP spid="68" grpId="1" animBg="1"/>
      <p:bldP spid="69" grpId="0" animBg="1"/>
      <p:bldP spid="70" grpId="0" animBg="1"/>
      <p:bldP spid="70" grpId="1" animBg="1"/>
      <p:bldP spid="71" grpId="0" animBg="1"/>
      <p:bldP spid="72" grpId="0"/>
      <p:bldP spid="72" grpId="1"/>
      <p:bldP spid="73" grpId="0"/>
      <p:bldP spid="73"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z="1600" b="1" smtClean="0">
                <a:solidFill>
                  <a:schemeClr val="tx1"/>
                </a:solidFill>
              </a:rPr>
              <a:pPr/>
              <a:t>14</a:t>
            </a:fld>
            <a:endParaRPr lang="en-US" sz="1600" b="1" dirty="0">
              <a:solidFill>
                <a:schemeClr val="tx1"/>
              </a:solidFill>
            </a:endParaRPr>
          </a:p>
        </p:txBody>
      </p:sp>
      <p:pic>
        <p:nvPicPr>
          <p:cNvPr id="6" name="Picture 5" descr="taxi-queue.jpg"/>
          <p:cNvPicPr>
            <a:picLocks noChangeAspect="1"/>
          </p:cNvPicPr>
          <p:nvPr/>
        </p:nvPicPr>
        <p:blipFill>
          <a:blip r:embed="rId3" cstate="print"/>
          <a:stretch>
            <a:fillRect/>
          </a:stretch>
        </p:blipFill>
        <p:spPr>
          <a:xfrm>
            <a:off x="533400" y="1252537"/>
            <a:ext cx="3124200" cy="1952455"/>
          </a:xfrm>
          <a:prstGeom prst="rect">
            <a:avLst/>
          </a:prstGeom>
          <a:ln w="88900" cap="sq" cmpd="thickThin">
            <a:solidFill>
              <a:srgbClr val="000000"/>
            </a:solidFill>
            <a:prstDash val="solid"/>
            <a:miter lim="800000"/>
          </a:ln>
          <a:effectLst>
            <a:innerShdw blurRad="76200">
              <a:srgbClr val="000000"/>
            </a:innerShdw>
          </a:effectLst>
        </p:spPr>
      </p:pic>
      <p:pic>
        <p:nvPicPr>
          <p:cNvPr id="7" name="Picture 6" descr="WVirginia-PRT-system-full.jpg"/>
          <p:cNvPicPr>
            <a:picLocks noChangeAspect="1"/>
          </p:cNvPicPr>
          <p:nvPr/>
        </p:nvPicPr>
        <p:blipFill rotWithShape="1">
          <a:blip r:embed="rId4" cstate="print"/>
          <a:srcRect l="2745" r="13726"/>
          <a:stretch/>
        </p:blipFill>
        <p:spPr>
          <a:xfrm>
            <a:off x="2971800" y="1795172"/>
            <a:ext cx="2702283" cy="2283619"/>
          </a:xfrm>
          <a:prstGeom prst="rect">
            <a:avLst/>
          </a:prstGeom>
          <a:ln w="88900" cap="sq" cmpd="thickThin">
            <a:solidFill>
              <a:srgbClr val="000000"/>
            </a:solidFill>
            <a:prstDash val="solid"/>
            <a:miter lim="800000"/>
          </a:ln>
          <a:effectLst>
            <a:innerShdw blurRad="76200">
              <a:srgbClr val="000000"/>
            </a:innerShdw>
          </a:effectLst>
        </p:spPr>
      </p:pic>
      <p:pic>
        <p:nvPicPr>
          <p:cNvPr id="9" name="Picture 8" descr="transjakarta.jpg"/>
          <p:cNvPicPr>
            <a:picLocks noChangeAspect="1"/>
          </p:cNvPicPr>
          <p:nvPr/>
        </p:nvPicPr>
        <p:blipFill>
          <a:blip r:embed="rId5" cstate="print"/>
          <a:stretch>
            <a:fillRect/>
          </a:stretch>
        </p:blipFill>
        <p:spPr>
          <a:xfrm>
            <a:off x="1143000" y="4490184"/>
            <a:ext cx="3277125" cy="2052604"/>
          </a:xfrm>
          <a:prstGeom prst="rect">
            <a:avLst/>
          </a:prstGeom>
          <a:ln w="88900" cap="sq" cmpd="thickThin">
            <a:solidFill>
              <a:srgbClr val="000000"/>
            </a:solidFill>
            <a:prstDash val="solid"/>
            <a:miter lim="800000"/>
          </a:ln>
          <a:effectLst>
            <a:innerShdw blurRad="76200">
              <a:srgbClr val="000000"/>
            </a:innerShdw>
          </a:effectLst>
        </p:spPr>
      </p:pic>
      <p:pic>
        <p:nvPicPr>
          <p:cNvPr id="11" name="Picture 10"/>
          <p:cNvPicPr>
            <a:picLocks noChangeAspect="1"/>
          </p:cNvPicPr>
          <p:nvPr/>
        </p:nvPicPr>
        <p:blipFill rotWithShape="1">
          <a:blip r:embed="rId6">
            <a:extLst>
              <a:ext uri="{28A0092B-C50C-407E-A947-70E740481C1C}">
                <a14:useLocalDpi xmlns:a14="http://schemas.microsoft.com/office/drawing/2010/main" val="0"/>
              </a:ext>
            </a:extLst>
          </a:blip>
          <a:srcRect l="15979"/>
          <a:stretch/>
        </p:blipFill>
        <p:spPr>
          <a:xfrm>
            <a:off x="5105400" y="1252537"/>
            <a:ext cx="3190163" cy="2319973"/>
          </a:xfrm>
          <a:prstGeom prst="rect">
            <a:avLst/>
          </a:prstGeom>
          <a:ln w="88900" cap="sq" cmpd="thickThin">
            <a:solidFill>
              <a:srgbClr val="000000"/>
            </a:solidFill>
            <a:prstDash val="solid"/>
            <a:miter lim="800000"/>
          </a:ln>
          <a:effectLst>
            <a:innerShdw blurRad="76200">
              <a:srgbClr val="000000"/>
            </a:innerShdw>
          </a:effectLst>
        </p:spPr>
      </p:pic>
      <p:sp>
        <p:nvSpPr>
          <p:cNvPr id="12" name="Title 1"/>
          <p:cNvSpPr>
            <a:spLocks noGrp="1"/>
          </p:cNvSpPr>
          <p:nvPr>
            <p:ph type="title"/>
          </p:nvPr>
        </p:nvSpPr>
        <p:spPr>
          <a:xfrm>
            <a:off x="457199" y="383701"/>
            <a:ext cx="8521781"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Similar queueing systems</a:t>
            </a:r>
            <a:endParaRPr lang="en-US" sz="4000" kern="0" dirty="0">
              <a:latin typeface="Times New Roman" panose="02020603050405020304" pitchFamily="18" charset="0"/>
              <a:cs typeface="Times New Roman" panose="02020603050405020304" pitchFamily="18" charset="0"/>
            </a:endParaRPr>
          </a:p>
        </p:txBody>
      </p:sp>
      <p:pic>
        <p:nvPicPr>
          <p:cNvPr id="10" name="图片 7" descr="201056111623220.jpg"/>
          <p:cNvPicPr>
            <a:picLocks noChangeAspect="1"/>
          </p:cNvPicPr>
          <p:nvPr/>
        </p:nvPicPr>
        <p:blipFill rotWithShape="1">
          <a:blip r:embed="rId7" cstate="print"/>
          <a:srcRect l="6349" t="8244" r="23649" b="19550"/>
          <a:stretch/>
        </p:blipFill>
        <p:spPr>
          <a:xfrm>
            <a:off x="5041592" y="4078791"/>
            <a:ext cx="3317777" cy="2563586"/>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89020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534400" cy="685800"/>
          </a:xfrm>
        </p:spPr>
        <p:txBody>
          <a:bodyPr>
            <a:noAutofit/>
          </a:bodyPr>
          <a:lstStyle/>
          <a:p>
            <a:r>
              <a:rPr lang="en-US" altLang="zh-CN" sz="4000" kern="0" dirty="0" smtClean="0">
                <a:latin typeface="Times New Roman" panose="02020603050405020304" pitchFamily="18" charset="0"/>
                <a:cs typeface="Times New Roman" panose="02020603050405020304" pitchFamily="18" charset="0"/>
              </a:rPr>
              <a:t>Outline</a:t>
            </a:r>
            <a:endParaRPr lang="en-US" sz="4000" kern="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77883" y="1066800"/>
            <a:ext cx="8572500" cy="5715000"/>
          </a:xfrm>
        </p:spPr>
        <p:txBody>
          <a:bodyPr>
            <a:noAutofit/>
          </a:bodyPr>
          <a:lstStyle/>
          <a:p>
            <a:pPr lvl="0"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Multi-berth bus stops</a:t>
            </a:r>
            <a:endParaRPr 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r>
              <a:rPr lang="en-US" sz="2400" dirty="0" smtClean="0">
                <a:latin typeface="Times New Roman" panose="02020603050405020304" pitchFamily="18" charset="0"/>
                <a:ea typeface="宋体" panose="02010600030101010101" pitchFamily="2" charset="-122"/>
                <a:cs typeface="Times New Roman" panose="02020603050405020304" pitchFamily="18" charset="0"/>
              </a:rPr>
              <a:t>No-overtaking</a:t>
            </a:r>
          </a:p>
          <a:p>
            <a:pPr lvl="1" fontAlgn="base">
              <a:spcAft>
                <a:spcPct val="0"/>
              </a:spcAft>
              <a:buClr>
                <a:schemeClr val="accent2">
                  <a:lumMod val="75000"/>
                </a:schemeClr>
              </a:buClr>
              <a:buSzPct val="80000"/>
              <a:buFont typeface="Wingdings" pitchFamily="2" charset="2"/>
              <a:buChar char="q"/>
              <a:defRPr/>
            </a:pPr>
            <a:endParaRPr 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endParaRPr lang="en-US" sz="1400" dirty="0" smtClean="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Limited-overtaking</a:t>
            </a:r>
            <a:endParaRPr 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endParaRPr lang="en-US" sz="3600" dirty="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Bus stops near signalized intersections</a:t>
            </a:r>
          </a:p>
          <a:p>
            <a:pPr lvl="1" fontAlgn="base">
              <a:spcAft>
                <a:spcPct val="0"/>
              </a:spcAft>
              <a:buClr>
                <a:schemeClr val="accent2">
                  <a:lumMod val="75000"/>
                </a:schemeClr>
              </a:buClr>
              <a:buSzPct val="80000"/>
              <a:buFont typeface="Wingdings" pitchFamily="2" charset="2"/>
              <a:buChar char="q"/>
              <a:defRPr/>
            </a:pPr>
            <a:endParaRPr lang="en-US" sz="2400" dirty="0">
              <a:latin typeface="Times New Roman" panose="02020603050405020304" pitchFamily="18" charset="0"/>
              <a:ea typeface="宋体" panose="02010600030101010101" pitchFamily="2" charset="-122"/>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endParaRPr lang="en-US" sz="3200"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宋体" panose="02010600030101010101" pitchFamily="2" charset="-122"/>
                <a:cs typeface="Times New Roman" panose="02020603050405020304" pitchFamily="18" charset="0"/>
              </a:rPr>
              <a:t>Tandem toll booths</a:t>
            </a:r>
            <a:endParaRPr 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endParaRPr lang="en-US" sz="2400" dirty="0" smtClean="0">
              <a:latin typeface="Times New Roman" panose="02020603050405020304" pitchFamily="18" charset="0"/>
              <a:ea typeface="宋体" panose="02010600030101010101" pitchFamily="2" charset="-122"/>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endParaRPr lang="en-US" sz="1100" dirty="0" smtClean="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15</a:t>
            </a:fld>
            <a:endParaRPr lang="en-US" sz="1600" b="1">
              <a:solidFill>
                <a:schemeClr val="tx2"/>
              </a:solidFill>
            </a:endParaRPr>
          </a:p>
        </p:txBody>
      </p:sp>
      <p:sp>
        <p:nvSpPr>
          <p:cNvPr id="1029"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03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409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pSp>
        <p:nvGrpSpPr>
          <p:cNvPr id="59" name="Group 58"/>
          <p:cNvGrpSpPr/>
          <p:nvPr/>
        </p:nvGrpSpPr>
        <p:grpSpPr>
          <a:xfrm>
            <a:off x="2207266" y="1529685"/>
            <a:ext cx="5711222" cy="947295"/>
            <a:chOff x="2080783" y="1981200"/>
            <a:chExt cx="5844017" cy="1074269"/>
          </a:xfrm>
        </p:grpSpPr>
        <p:sp>
          <p:nvSpPr>
            <p:cNvPr id="22" name="Freeform 21"/>
            <p:cNvSpPr/>
            <p:nvPr/>
          </p:nvSpPr>
          <p:spPr bwMode="auto">
            <a:xfrm>
              <a:off x="4389120" y="2236277"/>
              <a:ext cx="2224628" cy="292906"/>
            </a:xfrm>
            <a:custGeom>
              <a:avLst/>
              <a:gdLst>
                <a:gd name="connsiteX0" fmla="*/ 0 w 2800350"/>
                <a:gd name="connsiteY0" fmla="*/ 300037 h 300037"/>
                <a:gd name="connsiteX1" fmla="*/ 628650 w 2800350"/>
                <a:gd name="connsiteY1" fmla="*/ 147637 h 300037"/>
                <a:gd name="connsiteX2" fmla="*/ 1409700 w 2800350"/>
                <a:gd name="connsiteY2" fmla="*/ 33337 h 300037"/>
                <a:gd name="connsiteX3" fmla="*/ 2095500 w 2800350"/>
                <a:gd name="connsiteY3" fmla="*/ 23812 h 300037"/>
                <a:gd name="connsiteX4" fmla="*/ 2800350 w 2800350"/>
                <a:gd name="connsiteY4" fmla="*/ 176212 h 300037"/>
                <a:gd name="connsiteX0" fmla="*/ 0 w 2800350"/>
                <a:gd name="connsiteY0" fmla="*/ 320246 h 320246"/>
                <a:gd name="connsiteX1" fmla="*/ 628650 w 2800350"/>
                <a:gd name="connsiteY1" fmla="*/ 167846 h 320246"/>
                <a:gd name="connsiteX2" fmla="*/ 1445078 w 2800350"/>
                <a:gd name="connsiteY2" fmla="*/ 6315 h 320246"/>
                <a:gd name="connsiteX3" fmla="*/ 2095500 w 2800350"/>
                <a:gd name="connsiteY3" fmla="*/ 44021 h 320246"/>
                <a:gd name="connsiteX4" fmla="*/ 2800350 w 2800350"/>
                <a:gd name="connsiteY4" fmla="*/ 196421 h 320246"/>
                <a:gd name="connsiteX0" fmla="*/ 0 w 2508478"/>
                <a:gd name="connsiteY0" fmla="*/ 310801 h 310801"/>
                <a:gd name="connsiteX1" fmla="*/ 336778 w 2508478"/>
                <a:gd name="connsiteY1" fmla="*/ 167846 h 310801"/>
                <a:gd name="connsiteX2" fmla="*/ 1153206 w 2508478"/>
                <a:gd name="connsiteY2" fmla="*/ 6315 h 310801"/>
                <a:gd name="connsiteX3" fmla="*/ 1803628 w 2508478"/>
                <a:gd name="connsiteY3" fmla="*/ 44021 h 310801"/>
                <a:gd name="connsiteX4" fmla="*/ 2508478 w 2508478"/>
                <a:gd name="connsiteY4" fmla="*/ 196421 h 310801"/>
                <a:gd name="connsiteX0" fmla="*/ 0 w 2366964"/>
                <a:gd name="connsiteY0" fmla="*/ 310801 h 338116"/>
                <a:gd name="connsiteX1" fmla="*/ 336778 w 2366964"/>
                <a:gd name="connsiteY1" fmla="*/ 167846 h 338116"/>
                <a:gd name="connsiteX2" fmla="*/ 1153206 w 2366964"/>
                <a:gd name="connsiteY2" fmla="*/ 6315 h 338116"/>
                <a:gd name="connsiteX3" fmla="*/ 1803628 w 2366964"/>
                <a:gd name="connsiteY3" fmla="*/ 44021 h 338116"/>
                <a:gd name="connsiteX4" fmla="*/ 2366964 w 2366964"/>
                <a:gd name="connsiteY4" fmla="*/ 338116 h 338116"/>
                <a:gd name="connsiteX0" fmla="*/ 0 w 2366964"/>
                <a:gd name="connsiteY0" fmla="*/ 305533 h 332848"/>
                <a:gd name="connsiteX1" fmla="*/ 336778 w 2366964"/>
                <a:gd name="connsiteY1" fmla="*/ 162578 h 332848"/>
                <a:gd name="connsiteX2" fmla="*/ 1153206 w 2366964"/>
                <a:gd name="connsiteY2" fmla="*/ 1047 h 332848"/>
                <a:gd name="connsiteX3" fmla="*/ 1821317 w 2366964"/>
                <a:gd name="connsiteY3" fmla="*/ 95430 h 332848"/>
                <a:gd name="connsiteX4" fmla="*/ 2366964 w 2366964"/>
                <a:gd name="connsiteY4" fmla="*/ 332848 h 332848"/>
                <a:gd name="connsiteX0" fmla="*/ 0 w 2366964"/>
                <a:gd name="connsiteY0" fmla="*/ 305533 h 332848"/>
                <a:gd name="connsiteX1" fmla="*/ 336778 w 2366964"/>
                <a:gd name="connsiteY1" fmla="*/ 162578 h 332848"/>
                <a:gd name="connsiteX2" fmla="*/ 1153206 w 2366964"/>
                <a:gd name="connsiteY2" fmla="*/ 1047 h 332848"/>
                <a:gd name="connsiteX3" fmla="*/ 1821317 w 2366964"/>
                <a:gd name="connsiteY3" fmla="*/ 95430 h 332848"/>
                <a:gd name="connsiteX4" fmla="*/ 2366964 w 2366964"/>
                <a:gd name="connsiteY4" fmla="*/ 332848 h 33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964" h="332848">
                  <a:moveTo>
                    <a:pt x="0" y="305533"/>
                  </a:moveTo>
                  <a:cubicBezTo>
                    <a:pt x="196850" y="251558"/>
                    <a:pt x="144577" y="213326"/>
                    <a:pt x="336778" y="162578"/>
                  </a:cubicBezTo>
                  <a:cubicBezTo>
                    <a:pt x="528979" y="111830"/>
                    <a:pt x="905783" y="12238"/>
                    <a:pt x="1153206" y="1047"/>
                  </a:cubicBezTo>
                  <a:cubicBezTo>
                    <a:pt x="1400629" y="-10144"/>
                    <a:pt x="1589542" y="71618"/>
                    <a:pt x="1821317" y="95430"/>
                  </a:cubicBezTo>
                  <a:cubicBezTo>
                    <a:pt x="2044249" y="175922"/>
                    <a:pt x="2144714" y="248711"/>
                    <a:pt x="2366964" y="332848"/>
                  </a:cubicBezTo>
                </a:path>
              </a:pathLst>
            </a:custGeom>
            <a:noFill/>
            <a:ln w="22225" cap="flat" cmpd="sng" algn="ctr">
              <a:solidFill>
                <a:srgbClr val="964D04"/>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3" name="Multiply 22"/>
            <p:cNvSpPr/>
            <p:nvPr/>
          </p:nvSpPr>
          <p:spPr bwMode="auto">
            <a:xfrm>
              <a:off x="5117449" y="2115312"/>
              <a:ext cx="286471" cy="33528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4" name="Freeform 23"/>
            <p:cNvSpPr/>
            <p:nvPr/>
          </p:nvSpPr>
          <p:spPr bwMode="auto">
            <a:xfrm>
              <a:off x="5260684" y="2115312"/>
              <a:ext cx="2542430" cy="449834"/>
            </a:xfrm>
            <a:custGeom>
              <a:avLst/>
              <a:gdLst>
                <a:gd name="connsiteX0" fmla="*/ 0 w 2705100"/>
                <a:gd name="connsiteY0" fmla="*/ 511175 h 511175"/>
                <a:gd name="connsiteX1" fmla="*/ 209550 w 2705100"/>
                <a:gd name="connsiteY1" fmla="*/ 415925 h 511175"/>
                <a:gd name="connsiteX2" fmla="*/ 685800 w 2705100"/>
                <a:gd name="connsiteY2" fmla="*/ 82550 h 511175"/>
                <a:gd name="connsiteX3" fmla="*/ 1143000 w 2705100"/>
                <a:gd name="connsiteY3" fmla="*/ 25400 h 511175"/>
                <a:gd name="connsiteX4" fmla="*/ 1771650 w 2705100"/>
                <a:gd name="connsiteY4" fmla="*/ 234950 h 511175"/>
                <a:gd name="connsiteX5" fmla="*/ 2409825 w 2705100"/>
                <a:gd name="connsiteY5" fmla="*/ 444500 h 511175"/>
                <a:gd name="connsiteX6" fmla="*/ 2705100 w 2705100"/>
                <a:gd name="connsiteY6" fmla="*/ 492125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511175">
                  <a:moveTo>
                    <a:pt x="0" y="511175"/>
                  </a:moveTo>
                  <a:cubicBezTo>
                    <a:pt x="47625" y="499268"/>
                    <a:pt x="95250" y="487362"/>
                    <a:pt x="209550" y="415925"/>
                  </a:cubicBezTo>
                  <a:cubicBezTo>
                    <a:pt x="323850" y="344488"/>
                    <a:pt x="530225" y="147637"/>
                    <a:pt x="685800" y="82550"/>
                  </a:cubicBezTo>
                  <a:cubicBezTo>
                    <a:pt x="841375" y="17463"/>
                    <a:pt x="962025" y="0"/>
                    <a:pt x="1143000" y="25400"/>
                  </a:cubicBezTo>
                  <a:cubicBezTo>
                    <a:pt x="1323975" y="50800"/>
                    <a:pt x="1771650" y="234950"/>
                    <a:pt x="1771650" y="234950"/>
                  </a:cubicBezTo>
                  <a:cubicBezTo>
                    <a:pt x="1982788" y="304800"/>
                    <a:pt x="2254250" y="401638"/>
                    <a:pt x="2409825" y="444500"/>
                  </a:cubicBezTo>
                  <a:cubicBezTo>
                    <a:pt x="2565400" y="487363"/>
                    <a:pt x="2546350" y="484188"/>
                    <a:pt x="2705100" y="492125"/>
                  </a:cubicBezTo>
                </a:path>
              </a:pathLst>
            </a:custGeom>
            <a:noFill/>
            <a:ln w="22225" cap="flat" cmpd="sng" algn="ctr">
              <a:solidFill>
                <a:srgbClr val="964D04"/>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5" name="Multiply 24"/>
            <p:cNvSpPr/>
            <p:nvPr/>
          </p:nvSpPr>
          <p:spPr bwMode="auto">
            <a:xfrm>
              <a:off x="6263333" y="1981200"/>
              <a:ext cx="286471" cy="33528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33" name="Group 18"/>
            <p:cNvGrpSpPr/>
            <p:nvPr/>
          </p:nvGrpSpPr>
          <p:grpSpPr>
            <a:xfrm>
              <a:off x="2080783" y="2438399"/>
              <a:ext cx="5844017" cy="617070"/>
              <a:chOff x="408709" y="3657600"/>
              <a:chExt cx="6849341" cy="898996"/>
            </a:xfrm>
          </p:grpSpPr>
          <p:sp>
            <p:nvSpPr>
              <p:cNvPr id="34" name="Rectangle 33"/>
              <p:cNvSpPr/>
              <p:nvPr/>
            </p:nvSpPr>
            <p:spPr>
              <a:xfrm>
                <a:off x="3355175" y="3742377"/>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35" name="Straight Connector 34"/>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3352800" y="4140198"/>
                <a:ext cx="3200400" cy="416398"/>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Passenger platform</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37" name="Straight Connector 36"/>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4476239" y="3746500"/>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sp>
          <p:nvSpPr>
            <p:cNvPr id="45" name="Rectangle 44"/>
            <p:cNvSpPr/>
            <p:nvPr/>
          </p:nvSpPr>
          <p:spPr>
            <a:xfrm>
              <a:off x="6537118" y="2496591"/>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48" name="Right Arrow 10"/>
            <p:cNvSpPr/>
            <p:nvPr/>
          </p:nvSpPr>
          <p:spPr>
            <a:xfrm>
              <a:off x="7526349" y="2545385"/>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5675459" y="25167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722959" y="25167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884759" y="25167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3206980" y="2521781"/>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722959" y="2524831"/>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84759" y="2513988"/>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p:cNvGrpSpPr/>
          <p:nvPr/>
        </p:nvGrpSpPr>
        <p:grpSpPr>
          <a:xfrm>
            <a:off x="2254272" y="2893563"/>
            <a:ext cx="5648331" cy="833482"/>
            <a:chOff x="2057400" y="3410712"/>
            <a:chExt cx="5844017" cy="964499"/>
          </a:xfrm>
        </p:grpSpPr>
        <p:sp>
          <p:nvSpPr>
            <p:cNvPr id="61" name="Freeform 60"/>
            <p:cNvSpPr/>
            <p:nvPr/>
          </p:nvSpPr>
          <p:spPr bwMode="auto">
            <a:xfrm>
              <a:off x="4365737" y="3531677"/>
              <a:ext cx="2224628" cy="292906"/>
            </a:xfrm>
            <a:custGeom>
              <a:avLst/>
              <a:gdLst>
                <a:gd name="connsiteX0" fmla="*/ 0 w 2800350"/>
                <a:gd name="connsiteY0" fmla="*/ 300037 h 300037"/>
                <a:gd name="connsiteX1" fmla="*/ 628650 w 2800350"/>
                <a:gd name="connsiteY1" fmla="*/ 147637 h 300037"/>
                <a:gd name="connsiteX2" fmla="*/ 1409700 w 2800350"/>
                <a:gd name="connsiteY2" fmla="*/ 33337 h 300037"/>
                <a:gd name="connsiteX3" fmla="*/ 2095500 w 2800350"/>
                <a:gd name="connsiteY3" fmla="*/ 23812 h 300037"/>
                <a:gd name="connsiteX4" fmla="*/ 2800350 w 2800350"/>
                <a:gd name="connsiteY4" fmla="*/ 176212 h 300037"/>
                <a:gd name="connsiteX0" fmla="*/ 0 w 2800350"/>
                <a:gd name="connsiteY0" fmla="*/ 320246 h 320246"/>
                <a:gd name="connsiteX1" fmla="*/ 628650 w 2800350"/>
                <a:gd name="connsiteY1" fmla="*/ 167846 h 320246"/>
                <a:gd name="connsiteX2" fmla="*/ 1445078 w 2800350"/>
                <a:gd name="connsiteY2" fmla="*/ 6315 h 320246"/>
                <a:gd name="connsiteX3" fmla="*/ 2095500 w 2800350"/>
                <a:gd name="connsiteY3" fmla="*/ 44021 h 320246"/>
                <a:gd name="connsiteX4" fmla="*/ 2800350 w 2800350"/>
                <a:gd name="connsiteY4" fmla="*/ 196421 h 320246"/>
                <a:gd name="connsiteX0" fmla="*/ 0 w 2508478"/>
                <a:gd name="connsiteY0" fmla="*/ 310801 h 310801"/>
                <a:gd name="connsiteX1" fmla="*/ 336778 w 2508478"/>
                <a:gd name="connsiteY1" fmla="*/ 167846 h 310801"/>
                <a:gd name="connsiteX2" fmla="*/ 1153206 w 2508478"/>
                <a:gd name="connsiteY2" fmla="*/ 6315 h 310801"/>
                <a:gd name="connsiteX3" fmla="*/ 1803628 w 2508478"/>
                <a:gd name="connsiteY3" fmla="*/ 44021 h 310801"/>
                <a:gd name="connsiteX4" fmla="*/ 2508478 w 2508478"/>
                <a:gd name="connsiteY4" fmla="*/ 196421 h 310801"/>
                <a:gd name="connsiteX0" fmla="*/ 0 w 2366964"/>
                <a:gd name="connsiteY0" fmla="*/ 310801 h 338116"/>
                <a:gd name="connsiteX1" fmla="*/ 336778 w 2366964"/>
                <a:gd name="connsiteY1" fmla="*/ 167846 h 338116"/>
                <a:gd name="connsiteX2" fmla="*/ 1153206 w 2366964"/>
                <a:gd name="connsiteY2" fmla="*/ 6315 h 338116"/>
                <a:gd name="connsiteX3" fmla="*/ 1803628 w 2366964"/>
                <a:gd name="connsiteY3" fmla="*/ 44021 h 338116"/>
                <a:gd name="connsiteX4" fmla="*/ 2366964 w 2366964"/>
                <a:gd name="connsiteY4" fmla="*/ 338116 h 338116"/>
                <a:gd name="connsiteX0" fmla="*/ 0 w 2366964"/>
                <a:gd name="connsiteY0" fmla="*/ 305533 h 332848"/>
                <a:gd name="connsiteX1" fmla="*/ 336778 w 2366964"/>
                <a:gd name="connsiteY1" fmla="*/ 162578 h 332848"/>
                <a:gd name="connsiteX2" fmla="*/ 1153206 w 2366964"/>
                <a:gd name="connsiteY2" fmla="*/ 1047 h 332848"/>
                <a:gd name="connsiteX3" fmla="*/ 1821317 w 2366964"/>
                <a:gd name="connsiteY3" fmla="*/ 95430 h 332848"/>
                <a:gd name="connsiteX4" fmla="*/ 2366964 w 2366964"/>
                <a:gd name="connsiteY4" fmla="*/ 332848 h 332848"/>
                <a:gd name="connsiteX0" fmla="*/ 0 w 2366964"/>
                <a:gd name="connsiteY0" fmla="*/ 305533 h 332848"/>
                <a:gd name="connsiteX1" fmla="*/ 336778 w 2366964"/>
                <a:gd name="connsiteY1" fmla="*/ 162578 h 332848"/>
                <a:gd name="connsiteX2" fmla="*/ 1153206 w 2366964"/>
                <a:gd name="connsiteY2" fmla="*/ 1047 h 332848"/>
                <a:gd name="connsiteX3" fmla="*/ 1821317 w 2366964"/>
                <a:gd name="connsiteY3" fmla="*/ 95430 h 332848"/>
                <a:gd name="connsiteX4" fmla="*/ 2366964 w 2366964"/>
                <a:gd name="connsiteY4" fmla="*/ 332848 h 3328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66964" h="332848">
                  <a:moveTo>
                    <a:pt x="0" y="305533"/>
                  </a:moveTo>
                  <a:cubicBezTo>
                    <a:pt x="196850" y="251558"/>
                    <a:pt x="144577" y="213326"/>
                    <a:pt x="336778" y="162578"/>
                  </a:cubicBezTo>
                  <a:cubicBezTo>
                    <a:pt x="528979" y="111830"/>
                    <a:pt x="905783" y="12238"/>
                    <a:pt x="1153206" y="1047"/>
                  </a:cubicBezTo>
                  <a:cubicBezTo>
                    <a:pt x="1400629" y="-10144"/>
                    <a:pt x="1589542" y="71618"/>
                    <a:pt x="1821317" y="95430"/>
                  </a:cubicBezTo>
                  <a:cubicBezTo>
                    <a:pt x="2044249" y="175922"/>
                    <a:pt x="2144714" y="248711"/>
                    <a:pt x="2366964" y="332848"/>
                  </a:cubicBezTo>
                </a:path>
              </a:pathLst>
            </a:custGeom>
            <a:noFill/>
            <a:ln w="22225" cap="flat" cmpd="sng" algn="ctr">
              <a:solidFill>
                <a:srgbClr val="964D04"/>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2" name="Multiply 61"/>
            <p:cNvSpPr/>
            <p:nvPr/>
          </p:nvSpPr>
          <p:spPr bwMode="auto">
            <a:xfrm>
              <a:off x="5094066" y="3410712"/>
              <a:ext cx="286471" cy="33528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63" name="Freeform 62"/>
            <p:cNvSpPr/>
            <p:nvPr/>
          </p:nvSpPr>
          <p:spPr bwMode="auto">
            <a:xfrm>
              <a:off x="5237301" y="3410712"/>
              <a:ext cx="2542430" cy="449834"/>
            </a:xfrm>
            <a:custGeom>
              <a:avLst/>
              <a:gdLst>
                <a:gd name="connsiteX0" fmla="*/ 0 w 2705100"/>
                <a:gd name="connsiteY0" fmla="*/ 511175 h 511175"/>
                <a:gd name="connsiteX1" fmla="*/ 209550 w 2705100"/>
                <a:gd name="connsiteY1" fmla="*/ 415925 h 511175"/>
                <a:gd name="connsiteX2" fmla="*/ 685800 w 2705100"/>
                <a:gd name="connsiteY2" fmla="*/ 82550 h 511175"/>
                <a:gd name="connsiteX3" fmla="*/ 1143000 w 2705100"/>
                <a:gd name="connsiteY3" fmla="*/ 25400 h 511175"/>
                <a:gd name="connsiteX4" fmla="*/ 1771650 w 2705100"/>
                <a:gd name="connsiteY4" fmla="*/ 234950 h 511175"/>
                <a:gd name="connsiteX5" fmla="*/ 2409825 w 2705100"/>
                <a:gd name="connsiteY5" fmla="*/ 444500 h 511175"/>
                <a:gd name="connsiteX6" fmla="*/ 2705100 w 2705100"/>
                <a:gd name="connsiteY6" fmla="*/ 492125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511175">
                  <a:moveTo>
                    <a:pt x="0" y="511175"/>
                  </a:moveTo>
                  <a:cubicBezTo>
                    <a:pt x="47625" y="499268"/>
                    <a:pt x="95250" y="487362"/>
                    <a:pt x="209550" y="415925"/>
                  </a:cubicBezTo>
                  <a:cubicBezTo>
                    <a:pt x="323850" y="344488"/>
                    <a:pt x="530225" y="147637"/>
                    <a:pt x="685800" y="82550"/>
                  </a:cubicBezTo>
                  <a:cubicBezTo>
                    <a:pt x="841375" y="17463"/>
                    <a:pt x="962025" y="0"/>
                    <a:pt x="1143000" y="25400"/>
                  </a:cubicBezTo>
                  <a:cubicBezTo>
                    <a:pt x="1323975" y="50800"/>
                    <a:pt x="1771650" y="234950"/>
                    <a:pt x="1771650" y="234950"/>
                  </a:cubicBezTo>
                  <a:cubicBezTo>
                    <a:pt x="1982788" y="304800"/>
                    <a:pt x="2254250" y="401638"/>
                    <a:pt x="2409825" y="444500"/>
                  </a:cubicBezTo>
                  <a:cubicBezTo>
                    <a:pt x="2565400" y="487363"/>
                    <a:pt x="2546350" y="484188"/>
                    <a:pt x="2705100" y="492125"/>
                  </a:cubicBezTo>
                </a:path>
              </a:pathLst>
            </a:custGeom>
            <a:noFill/>
            <a:ln w="22225" cap="flat" cmpd="sng" algn="ctr">
              <a:solidFill>
                <a:srgbClr val="964D04"/>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65" name="Group 18"/>
            <p:cNvGrpSpPr/>
            <p:nvPr/>
          </p:nvGrpSpPr>
          <p:grpSpPr>
            <a:xfrm>
              <a:off x="2057400" y="3733797"/>
              <a:ext cx="5844017" cy="641414"/>
              <a:chOff x="408709" y="3657600"/>
              <a:chExt cx="6849341" cy="934463"/>
            </a:xfrm>
          </p:grpSpPr>
          <p:sp>
            <p:nvSpPr>
              <p:cNvPr id="66" name="Rectangle 65"/>
              <p:cNvSpPr/>
              <p:nvPr/>
            </p:nvSpPr>
            <p:spPr>
              <a:xfrm>
                <a:off x="3355175" y="3742377"/>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67" name="Straight Connector 66"/>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68" name="Rounded Rectangle 67"/>
              <p:cNvSpPr/>
              <p:nvPr/>
            </p:nvSpPr>
            <p:spPr>
              <a:xfrm>
                <a:off x="3352800" y="4140199"/>
                <a:ext cx="3200400" cy="451864"/>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schemeClr val="tx1"/>
                    </a:solidFill>
                    <a:latin typeface="Times New Roman" panose="02020603050405020304" pitchFamily="18" charset="0"/>
                    <a:cs typeface="Times New Roman" panose="02020603050405020304" pitchFamily="18" charset="0"/>
                  </a:rPr>
                  <a:t>Passenger platform</a:t>
                </a:r>
                <a:endParaRPr lang="en-US" sz="2000" dirty="0">
                  <a:solidFill>
                    <a:schemeClr val="tx1"/>
                  </a:solidFill>
                  <a:latin typeface="Times New Roman" panose="02020603050405020304" pitchFamily="18" charset="0"/>
                  <a:cs typeface="Times New Roman" panose="02020603050405020304" pitchFamily="18" charset="0"/>
                </a:endParaRPr>
              </a:p>
            </p:txBody>
          </p:sp>
          <p:cxnSp>
            <p:nvCxnSpPr>
              <p:cNvPr id="69" name="Straight Connector 68"/>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4476239" y="3746500"/>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sp>
          <p:nvSpPr>
            <p:cNvPr id="71" name="Rectangle 70"/>
            <p:cNvSpPr/>
            <p:nvPr/>
          </p:nvSpPr>
          <p:spPr>
            <a:xfrm>
              <a:off x="6513735" y="3791991"/>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72" name="Right Arrow 10"/>
            <p:cNvSpPr/>
            <p:nvPr/>
          </p:nvSpPr>
          <p:spPr>
            <a:xfrm>
              <a:off x="7502966" y="3840785"/>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652076" y="38121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4699576" y="38121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3861376" y="381217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3183597" y="3817181"/>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4699576" y="3820231"/>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861376" y="3809388"/>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p:cNvGrpSpPr/>
          <p:nvPr/>
        </p:nvGrpSpPr>
        <p:grpSpPr>
          <a:xfrm>
            <a:off x="2259874" y="5247609"/>
            <a:ext cx="5817326" cy="965924"/>
            <a:chOff x="457200" y="4748361"/>
            <a:chExt cx="8077200" cy="1458924"/>
          </a:xfrm>
        </p:grpSpPr>
        <p:sp>
          <p:nvSpPr>
            <p:cNvPr id="81" name="Rectangle 80"/>
            <p:cNvSpPr/>
            <p:nvPr/>
          </p:nvSpPr>
          <p:spPr>
            <a:xfrm>
              <a:off x="3814304" y="5506603"/>
              <a:ext cx="4034295" cy="557184"/>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18"/>
            <p:cNvGrpSpPr/>
            <p:nvPr/>
          </p:nvGrpSpPr>
          <p:grpSpPr>
            <a:xfrm>
              <a:off x="457200" y="5523344"/>
              <a:ext cx="8077200" cy="540443"/>
              <a:chOff x="408709" y="3657600"/>
              <a:chExt cx="6849341" cy="475014"/>
            </a:xfrm>
          </p:grpSpPr>
          <p:cxnSp>
            <p:nvCxnSpPr>
              <p:cNvPr id="83" name="Straight Connector 82"/>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grpSp>
        <p:sp>
          <p:nvSpPr>
            <p:cNvPr id="85" name="Right Arrow 10"/>
            <p:cNvSpPr/>
            <p:nvPr/>
          </p:nvSpPr>
          <p:spPr>
            <a:xfrm>
              <a:off x="7983688" y="5700678"/>
              <a:ext cx="518841" cy="194409"/>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6" name="Picture 85" descr="toll-house2.bmp"/>
            <p:cNvPicPr>
              <a:picLocks noChangeAspect="1"/>
            </p:cNvPicPr>
            <p:nvPr/>
          </p:nvPicPr>
          <p:blipFill>
            <a:blip r:embed="rId3" cstate="print"/>
            <a:stretch>
              <a:fillRect/>
            </a:stretch>
          </p:blipFill>
          <p:spPr>
            <a:xfrm>
              <a:off x="4267200" y="4748361"/>
              <a:ext cx="736763" cy="736763"/>
            </a:xfrm>
            <a:prstGeom prst="rect">
              <a:avLst/>
            </a:prstGeom>
          </p:spPr>
        </p:pic>
        <p:pic>
          <p:nvPicPr>
            <p:cNvPr id="87"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6758137" y="5292885"/>
              <a:ext cx="914400" cy="914400"/>
            </a:xfrm>
            <a:prstGeom prst="rect">
              <a:avLst/>
            </a:prstGeom>
            <a:noFill/>
          </p:spPr>
        </p:pic>
        <p:pic>
          <p:nvPicPr>
            <p:cNvPr id="88"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4027367" y="5292885"/>
              <a:ext cx="914400" cy="914400"/>
            </a:xfrm>
            <a:prstGeom prst="rect">
              <a:avLst/>
            </a:prstGeom>
            <a:noFill/>
          </p:spPr>
        </p:pic>
        <p:pic>
          <p:nvPicPr>
            <p:cNvPr id="89"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2850029" y="5292885"/>
              <a:ext cx="914400" cy="914400"/>
            </a:xfrm>
            <a:prstGeom prst="rect">
              <a:avLst/>
            </a:prstGeom>
            <a:noFill/>
          </p:spPr>
        </p:pic>
        <p:pic>
          <p:nvPicPr>
            <p:cNvPr id="90"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1590444" y="5254989"/>
              <a:ext cx="914400" cy="914400"/>
            </a:xfrm>
            <a:prstGeom prst="rect">
              <a:avLst/>
            </a:prstGeom>
            <a:noFill/>
          </p:spPr>
        </p:pic>
        <p:pic>
          <p:nvPicPr>
            <p:cNvPr id="91" name="Picture 90" descr="toll-house2.bmp"/>
            <p:cNvPicPr>
              <a:picLocks noChangeAspect="1"/>
            </p:cNvPicPr>
            <p:nvPr/>
          </p:nvPicPr>
          <p:blipFill>
            <a:blip r:embed="rId3" cstate="print"/>
            <a:stretch>
              <a:fillRect/>
            </a:stretch>
          </p:blipFill>
          <p:spPr>
            <a:xfrm>
              <a:off x="6932369" y="4767608"/>
              <a:ext cx="736763" cy="736763"/>
            </a:xfrm>
            <a:prstGeom prst="rect">
              <a:avLst/>
            </a:prstGeom>
          </p:spPr>
        </p:pic>
      </p:grpSp>
      <p:grpSp>
        <p:nvGrpSpPr>
          <p:cNvPr id="57" name="Group 56"/>
          <p:cNvGrpSpPr/>
          <p:nvPr/>
        </p:nvGrpSpPr>
        <p:grpSpPr>
          <a:xfrm>
            <a:off x="1685404" y="4039679"/>
            <a:ext cx="6622579" cy="1127803"/>
            <a:chOff x="533400" y="2962602"/>
            <a:chExt cx="8227192" cy="1421438"/>
          </a:xfrm>
        </p:grpSpPr>
        <p:sp>
          <p:nvSpPr>
            <p:cNvPr id="64" name="Rectangle 63"/>
            <p:cNvSpPr/>
            <p:nvPr/>
          </p:nvSpPr>
          <p:spPr>
            <a:xfrm>
              <a:off x="2479911"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79" name="Straight Connector 78"/>
            <p:cNvCxnSpPr/>
            <p:nvPr/>
          </p:nvCxnSpPr>
          <p:spPr>
            <a:xfrm>
              <a:off x="533400" y="3597352"/>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80" name="Rounded Rectangle 79"/>
            <p:cNvSpPr/>
            <p:nvPr/>
          </p:nvSpPr>
          <p:spPr>
            <a:xfrm>
              <a:off x="2330372" y="3944348"/>
              <a:ext cx="1587722"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200"/>
                </a:lnSpc>
              </a:pPr>
              <a:r>
                <a:rPr lang="en-US" altLang="zh-CN" dirty="0" smtClean="0">
                  <a:solidFill>
                    <a:schemeClr val="tx1"/>
                  </a:solidFill>
                  <a:latin typeface="Times New Roman" panose="02020603050405020304" pitchFamily="18" charset="0"/>
                  <a:cs typeface="Times New Roman" panose="02020603050405020304" pitchFamily="18" charset="0"/>
                </a:rPr>
                <a:t>Passenger platform</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92" name="Straight Connector 91"/>
            <p:cNvCxnSpPr/>
            <p:nvPr/>
          </p:nvCxnSpPr>
          <p:spPr>
            <a:xfrm>
              <a:off x="553665" y="3923401"/>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3" name="Rectangle 92"/>
            <p:cNvSpPr/>
            <p:nvPr/>
          </p:nvSpPr>
          <p:spPr>
            <a:xfrm>
              <a:off x="3165711" y="365837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94" name="Right Arrow 93"/>
            <p:cNvSpPr/>
            <p:nvPr/>
          </p:nvSpPr>
          <p:spPr>
            <a:xfrm>
              <a:off x="7511308" y="3704337"/>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18669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1333501"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7" name="Group 96"/>
            <p:cNvGrpSpPr/>
            <p:nvPr/>
          </p:nvGrpSpPr>
          <p:grpSpPr>
            <a:xfrm>
              <a:off x="6761534" y="3270050"/>
              <a:ext cx="282772" cy="615421"/>
              <a:chOff x="6896100" y="2782771"/>
              <a:chExt cx="110106" cy="264500"/>
            </a:xfrm>
          </p:grpSpPr>
          <p:sp>
            <p:nvSpPr>
              <p:cNvPr id="120" name="Oval 26"/>
              <p:cNvSpPr/>
              <p:nvPr/>
            </p:nvSpPr>
            <p:spPr>
              <a:xfrm>
                <a:off x="6925343" y="2971166"/>
                <a:ext cx="55053" cy="52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27"/>
              <p:cNvSpPr/>
              <p:nvPr/>
            </p:nvSpPr>
            <p:spPr>
              <a:xfrm>
                <a:off x="6925343" y="2809221"/>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Oval 28"/>
              <p:cNvSpPr/>
              <p:nvPr/>
            </p:nvSpPr>
            <p:spPr>
              <a:xfrm>
                <a:off x="6925343" y="2890224"/>
                <a:ext cx="55053" cy="52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ounded Rectangle 29"/>
              <p:cNvSpPr/>
              <p:nvPr/>
            </p:nvSpPr>
            <p:spPr>
              <a:xfrm>
                <a:off x="6896100" y="2782771"/>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8" name="Straight Connector 97"/>
            <p:cNvCxnSpPr/>
            <p:nvPr/>
          </p:nvCxnSpPr>
          <p:spPr>
            <a:xfrm rot="5400000">
              <a:off x="6431646" y="411422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99" name="Freeform 98"/>
            <p:cNvSpPr/>
            <p:nvPr/>
          </p:nvSpPr>
          <p:spPr>
            <a:xfrm flipV="1">
              <a:off x="6372307" y="39231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0" name="Straight Connector 18"/>
            <p:cNvCxnSpPr/>
            <p:nvPr/>
          </p:nvCxnSpPr>
          <p:spPr>
            <a:xfrm rot="16200000" flipH="1">
              <a:off x="6962515" y="4135308"/>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01" name="Freeform 19"/>
            <p:cNvSpPr/>
            <p:nvPr/>
          </p:nvSpPr>
          <p:spPr>
            <a:xfrm flipH="1" flipV="1">
              <a:off x="7056892" y="39358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2" name="Straight Connector 21"/>
            <p:cNvCxnSpPr/>
            <p:nvPr/>
          </p:nvCxnSpPr>
          <p:spPr>
            <a:xfrm rot="5400000">
              <a:off x="6664244" y="4113015"/>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103" name="Straight Connector 5"/>
            <p:cNvCxnSpPr/>
            <p:nvPr/>
          </p:nvCxnSpPr>
          <p:spPr>
            <a:xfrm>
              <a:off x="7192303" y="3941808"/>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104" name="Straight Connector 5"/>
            <p:cNvCxnSpPr/>
            <p:nvPr/>
          </p:nvCxnSpPr>
          <p:spPr>
            <a:xfrm>
              <a:off x="7210160" y="3602701"/>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V="1">
              <a:off x="533400" y="3269772"/>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106" name="Straight Connector 14"/>
            <p:cNvCxnSpPr/>
            <p:nvPr/>
          </p:nvCxnSpPr>
          <p:spPr>
            <a:xfrm rot="16200000" flipV="1">
              <a:off x="6414556" y="307894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07" name="Freeform 15"/>
            <p:cNvSpPr/>
            <p:nvPr/>
          </p:nvSpPr>
          <p:spPr>
            <a:xfrm>
              <a:off x="6355217" y="31562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8" name="Straight Connector 18"/>
            <p:cNvCxnSpPr/>
            <p:nvPr/>
          </p:nvCxnSpPr>
          <p:spPr>
            <a:xfrm rot="5400000" flipH="1" flipV="1">
              <a:off x="6942250" y="3057865"/>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09" name="Freeform 19"/>
            <p:cNvSpPr/>
            <p:nvPr/>
          </p:nvSpPr>
          <p:spPr>
            <a:xfrm flipH="1">
              <a:off x="7036627" y="31435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0" name="Straight Connector 21"/>
            <p:cNvCxnSpPr/>
            <p:nvPr/>
          </p:nvCxnSpPr>
          <p:spPr>
            <a:xfrm rot="16200000" flipV="1">
              <a:off x="6643979" y="3080158"/>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111" name="Straight Connector 5"/>
            <p:cNvCxnSpPr/>
            <p:nvPr/>
          </p:nvCxnSpPr>
          <p:spPr>
            <a:xfrm flipV="1">
              <a:off x="7192303" y="3256237"/>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12" name="Rectangle 111"/>
            <p:cNvSpPr/>
            <p:nvPr/>
          </p:nvSpPr>
          <p:spPr>
            <a:xfrm>
              <a:off x="3238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2552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5981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5524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3924853" y="3519567"/>
              <a:ext cx="1334638" cy="504283"/>
            </a:xfrm>
            <a:prstGeom prst="rect">
              <a:avLst/>
            </a:prstGeom>
            <a:noFill/>
          </p:spPr>
          <p:txBody>
            <a:bodyPr wrap="none" rtlCol="0">
              <a:spAutoFit/>
            </a:bodyPr>
            <a:lstStyle/>
            <a:p>
              <a:r>
                <a:rPr lang="en-US" altLang="zh-CN"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3029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kern="0" dirty="0" smtClean="0">
                <a:latin typeface="Times New Roman" panose="02020603050405020304" pitchFamily="18" charset="0"/>
                <a:cs typeface="Times New Roman" panose="02020603050405020304" pitchFamily="18" charset="0"/>
              </a:rPr>
              <a:t>References</a:t>
            </a:r>
            <a:endParaRPr lang="en-US" sz="4000" kern="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16</a:t>
            </a:fld>
            <a:endParaRPr lang="en-US" sz="1600" b="1" dirty="0">
              <a:solidFill>
                <a:schemeClr val="tx2"/>
              </a:solidFill>
            </a:endParaRPr>
          </a:p>
        </p:txBody>
      </p:sp>
      <p:sp>
        <p:nvSpPr>
          <p:cNvPr id="83" name="Content Placeholder 2"/>
          <p:cNvSpPr>
            <a:spLocks noGrp="1"/>
          </p:cNvSpPr>
          <p:nvPr>
            <p:ph idx="1"/>
          </p:nvPr>
        </p:nvSpPr>
        <p:spPr>
          <a:xfrm>
            <a:off x="533400" y="1295400"/>
            <a:ext cx="8458200" cy="5257800"/>
          </a:xfrm>
        </p:spPr>
        <p:txBody>
          <a:bodyPr>
            <a:normAutofit/>
          </a:bodyPr>
          <a:lstStyle/>
          <a:p>
            <a:pPr marL="457200" indent="-457200" fontAlgn="base">
              <a:spcAft>
                <a:spcPct val="0"/>
              </a:spcAft>
              <a:buClr>
                <a:schemeClr val="accent2">
                  <a:lumMod val="75000"/>
                </a:schemeClr>
              </a:buClr>
              <a:buSzPct val="80000"/>
              <a:buFont typeface="+mj-lt"/>
              <a:buAutoNum type="arabicPeriod"/>
              <a:defRPr/>
            </a:pPr>
            <a:r>
              <a:rPr lang="en-US" sz="2200" dirty="0" err="1">
                <a:latin typeface="Times New Roman" panose="02020603050405020304" pitchFamily="18" charset="0"/>
                <a:cs typeface="Times New Roman" panose="02020603050405020304" pitchFamily="18" charset="0"/>
              </a:rPr>
              <a:t>Gu</a:t>
            </a:r>
            <a:r>
              <a:rPr lang="en-US" sz="2200" dirty="0">
                <a:latin typeface="Times New Roman" panose="02020603050405020304" pitchFamily="18" charset="0"/>
                <a:cs typeface="Times New Roman" panose="02020603050405020304" pitchFamily="18" charset="0"/>
              </a:rPr>
              <a:t>, W. (2012) Models of Bus Queueing at Isolated Bus Stops. </a:t>
            </a:r>
            <a:r>
              <a:rPr lang="en-US" sz="2200" b="1" i="1" dirty="0">
                <a:latin typeface="Times New Roman" panose="02020603050405020304" pitchFamily="18" charset="0"/>
                <a:cs typeface="Times New Roman" panose="02020603050405020304" pitchFamily="18" charset="0"/>
              </a:rPr>
              <a:t>PhD Dissertation</a:t>
            </a:r>
            <a:r>
              <a:rPr lang="en-US" sz="2200" dirty="0">
                <a:latin typeface="Times New Roman" panose="02020603050405020304" pitchFamily="18" charset="0"/>
                <a:cs typeface="Times New Roman" panose="02020603050405020304" pitchFamily="18" charset="0"/>
              </a:rPr>
              <a:t>. University of California, Berkeley.</a:t>
            </a:r>
          </a:p>
          <a:p>
            <a:pPr marL="457200" indent="-457200" fontAlgn="base">
              <a:spcAft>
                <a:spcPct val="0"/>
              </a:spcAft>
              <a:buClr>
                <a:schemeClr val="accent2">
                  <a:lumMod val="75000"/>
                </a:schemeClr>
              </a:buClr>
              <a:buSzPct val="80000"/>
              <a:buFont typeface="+mj-lt"/>
              <a:buAutoNum type="arabicPeriod"/>
              <a:defRPr/>
            </a:pPr>
            <a:r>
              <a:rPr lang="en-US" sz="2200" dirty="0" err="1" smtClean="0">
                <a:latin typeface="Times New Roman" panose="02020603050405020304" pitchFamily="18" charset="0"/>
                <a:cs typeface="Times New Roman" panose="02020603050405020304" pitchFamily="18" charset="0"/>
              </a:rPr>
              <a:t>Gu</a:t>
            </a:r>
            <a:r>
              <a:rPr lang="en-US" sz="2200" dirty="0">
                <a:latin typeface="Times New Roman" panose="02020603050405020304" pitchFamily="18" charset="0"/>
                <a:cs typeface="Times New Roman" panose="02020603050405020304" pitchFamily="18" charset="0"/>
              </a:rPr>
              <a:t>, W., Cassidy, M.J., Li, Y. (2014) Models of Bus Queueing at Curbside Stops. </a:t>
            </a:r>
            <a:r>
              <a:rPr lang="en-US" sz="2200" b="1" i="1" dirty="0">
                <a:latin typeface="Times New Roman" panose="02020603050405020304" pitchFamily="18" charset="0"/>
                <a:cs typeface="Times New Roman" panose="02020603050405020304" pitchFamily="18" charset="0"/>
              </a:rPr>
              <a:t>Transportation Science</a:t>
            </a:r>
            <a:r>
              <a:rPr lang="en-US" sz="2200" b="1"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49(2), 204-212</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457200" indent="-457200" fontAlgn="base">
              <a:spcAft>
                <a:spcPct val="0"/>
              </a:spcAft>
              <a:buClr>
                <a:schemeClr val="accent2">
                  <a:lumMod val="75000"/>
                </a:schemeClr>
              </a:buClr>
              <a:buSzPct val="80000"/>
              <a:buFont typeface="+mj-lt"/>
              <a:buAutoNum type="arabicPeriod"/>
              <a:defRPr/>
            </a:pPr>
            <a:r>
              <a:rPr lang="en-US" sz="2200" dirty="0" err="1" smtClean="0">
                <a:latin typeface="Times New Roman" panose="02020603050405020304" pitchFamily="18" charset="0"/>
                <a:cs typeface="Times New Roman" panose="02020603050405020304" pitchFamily="18" charset="0"/>
              </a:rPr>
              <a:t>Gu</a:t>
            </a:r>
            <a:r>
              <a:rPr lang="en-US" sz="2200" dirty="0" err="1">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W., Cassidy, M.J. (2013) Maximizing Bus Discharge Flows from Multi-berth Stops by Regulating Exit Maneuvers. </a:t>
            </a:r>
            <a:r>
              <a:rPr lang="en-US" sz="2200" b="1" i="1" dirty="0">
                <a:latin typeface="Times New Roman" panose="02020603050405020304" pitchFamily="18" charset="0"/>
                <a:cs typeface="Times New Roman" panose="02020603050405020304" pitchFamily="18" charset="0"/>
              </a:rPr>
              <a:t>Transportation Research Part B</a:t>
            </a:r>
            <a:r>
              <a:rPr lang="en-US" sz="2200" dirty="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56, 254-264.</a:t>
            </a:r>
            <a:endParaRPr lang="en-US" sz="2200" dirty="0">
              <a:latin typeface="Times New Roman" panose="02020603050405020304" pitchFamily="18" charset="0"/>
              <a:cs typeface="Times New Roman" panose="02020603050405020304" pitchFamily="18" charset="0"/>
            </a:endParaRPr>
          </a:p>
          <a:p>
            <a:pPr marL="457200" lvl="0" indent="-457200" fontAlgn="base">
              <a:spcAft>
                <a:spcPct val="0"/>
              </a:spcAft>
              <a:buClr>
                <a:schemeClr val="accent2">
                  <a:lumMod val="75000"/>
                </a:schemeClr>
              </a:buClr>
              <a:buSzPct val="80000"/>
              <a:buFont typeface="+mj-lt"/>
              <a:buAutoNum type="arabicPeriod"/>
              <a:defRPr/>
            </a:pPr>
            <a:r>
              <a:rPr lang="en-US" sz="2200" dirty="0" err="1" smtClean="0">
                <a:latin typeface="Times New Roman" panose="02020603050405020304" pitchFamily="18" charset="0"/>
                <a:cs typeface="Times New Roman" panose="02020603050405020304" pitchFamily="18" charset="0"/>
              </a:rPr>
              <a:t>Gu</a:t>
            </a:r>
            <a:r>
              <a:rPr lang="en-US" sz="2200" dirty="0" smtClean="0">
                <a:latin typeface="Times New Roman" panose="02020603050405020304" pitchFamily="18" charset="0"/>
                <a:cs typeface="Times New Roman" panose="02020603050405020304" pitchFamily="18" charset="0"/>
              </a:rPr>
              <a:t>, W., Cassidy, M.J., Li, Y. (2012) On the Capacity of Highway Checkpoints: Models for Unconventional Configurations. </a:t>
            </a:r>
            <a:r>
              <a:rPr lang="en-US" sz="2200" b="1" i="1" dirty="0" smtClean="0">
                <a:latin typeface="Times New Roman" panose="02020603050405020304" pitchFamily="18" charset="0"/>
                <a:cs typeface="Times New Roman" panose="02020603050405020304" pitchFamily="18" charset="0"/>
              </a:rPr>
              <a:t>Transportation Research Part B</a:t>
            </a:r>
            <a:r>
              <a:rPr lang="en-US" sz="2200" b="1" dirty="0" smtClean="0">
                <a:latin typeface="Times New Roman" panose="02020603050405020304" pitchFamily="18" charset="0"/>
                <a:cs typeface="Times New Roman" panose="02020603050405020304" pitchFamily="18" charset="0"/>
              </a:rPr>
              <a:t> </a:t>
            </a:r>
            <a:r>
              <a:rPr lang="en-US" sz="2200" dirty="0" smtClean="0">
                <a:latin typeface="Times New Roman" panose="02020603050405020304" pitchFamily="18" charset="0"/>
                <a:cs typeface="Times New Roman" panose="02020603050405020304" pitchFamily="18" charset="0"/>
              </a:rPr>
              <a:t>46(10), 1308-1321.</a:t>
            </a:r>
          </a:p>
          <a:p>
            <a:pPr marL="457200" indent="-457200" fontAlgn="base">
              <a:spcAft>
                <a:spcPct val="0"/>
              </a:spcAft>
              <a:buClr>
                <a:schemeClr val="accent2">
                  <a:lumMod val="75000"/>
                </a:schemeClr>
              </a:buClr>
              <a:buSzPct val="80000"/>
              <a:buFont typeface="+mj-lt"/>
              <a:buAutoNum type="arabicPeriod"/>
              <a:defRPr/>
            </a:pPr>
            <a:r>
              <a:rPr lang="en-US" sz="2200" dirty="0" err="1">
                <a:latin typeface="Times New Roman" panose="02020603050405020304" pitchFamily="18" charset="0"/>
                <a:cs typeface="Times New Roman" panose="02020603050405020304" pitchFamily="18" charset="0"/>
              </a:rPr>
              <a:t>Gu</a:t>
            </a:r>
            <a:r>
              <a:rPr lang="en-US" sz="2200" dirty="0">
                <a:latin typeface="Times New Roman" panose="02020603050405020304" pitchFamily="18" charset="0"/>
                <a:cs typeface="Times New Roman" panose="02020603050405020304" pitchFamily="18" charset="0"/>
              </a:rPr>
              <a:t>, W., Li, Y., Cassidy, M.J., Griswold, J.B. (2011) On the Capacity of Isolated, Curbside Bus Stops. </a:t>
            </a:r>
            <a:r>
              <a:rPr lang="en-US" sz="2200" b="1" i="1" dirty="0">
                <a:latin typeface="Times New Roman" panose="02020603050405020304" pitchFamily="18" charset="0"/>
                <a:cs typeface="Times New Roman" panose="02020603050405020304" pitchFamily="18" charset="0"/>
              </a:rPr>
              <a:t>Transportation Research Part B</a:t>
            </a:r>
            <a:r>
              <a:rPr lang="en-US" sz="22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45(4), 714-723</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90560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fontAlgn="base">
              <a:spcAft>
                <a:spcPct val="0"/>
              </a:spcAft>
              <a:defRPr/>
            </a:pPr>
            <a:r>
              <a:rPr lang="en-US" altLang="zh-CN" sz="4400" kern="0" dirty="0">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533400" y="1371600"/>
            <a:ext cx="8077200" cy="4800600"/>
          </a:xfrm>
        </p:spPr>
        <p:txBody>
          <a:bodyPr>
            <a:noAutofit/>
          </a:bodyPr>
          <a:lstStyle/>
          <a:p>
            <a:pPr fontAlgn="base">
              <a:spcAft>
                <a:spcPct val="0"/>
              </a:spcAft>
              <a:buClr>
                <a:schemeClr val="accent2">
                  <a:lumMod val="75000"/>
                </a:schemeClr>
              </a:buClr>
              <a:buSzPct val="80000"/>
              <a:buFont typeface="Wingdings" pitchFamily="2" charset="2"/>
              <a:buChar char="q"/>
              <a:defRPr/>
            </a:pPr>
            <a:r>
              <a:rPr lang="en-US" altLang="zh-CN" sz="2400" kern="0" dirty="0" smtClean="0">
                <a:latin typeface="Times New Roman" panose="02020603050405020304" pitchFamily="18" charset="0"/>
                <a:ea typeface="+mj-ea"/>
                <a:cs typeface="Times New Roman" panose="02020603050405020304" pitchFamily="18" charset="0"/>
              </a:rPr>
              <a:t>Professional handbooks: </a:t>
            </a:r>
            <a:r>
              <a:rPr lang="en-US" sz="2400" kern="0" dirty="0" smtClean="0">
                <a:latin typeface="Times New Roman" panose="02020603050405020304" pitchFamily="18" charset="0"/>
                <a:ea typeface="+mj-ea"/>
                <a:cs typeface="Times New Roman" panose="02020603050405020304" pitchFamily="18" charset="0"/>
              </a:rPr>
              <a:t>Highway Capacity Manual (2000, 2010), Transit Capacity and Quality of Service Manual (2003, 2013), etc.</a:t>
            </a:r>
            <a:br>
              <a:rPr lang="en-US" sz="2400" kern="0" dirty="0" smtClean="0">
                <a:latin typeface="Times New Roman" panose="02020603050405020304" pitchFamily="18" charset="0"/>
                <a:ea typeface="+mj-ea"/>
                <a:cs typeface="Times New Roman" panose="02020603050405020304" pitchFamily="18" charset="0"/>
              </a:rPr>
            </a:br>
            <a:endParaRPr lang="en-US" sz="2400" kern="0" dirty="0" smtClean="0">
              <a:latin typeface="Times New Roman" panose="02020603050405020304" pitchFamily="18" charset="0"/>
              <a:ea typeface="+mj-ea"/>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r>
              <a:rPr lang="en-US" altLang="zh-CN" sz="2400" kern="0" dirty="0" smtClean="0">
                <a:latin typeface="Times New Roman" panose="02020603050405020304" pitchFamily="18" charset="0"/>
                <a:ea typeface="+mj-ea"/>
                <a:cs typeface="Times New Roman" panose="02020603050405020304" pitchFamily="18" charset="0"/>
              </a:rPr>
              <a:t>Analytical models: </a:t>
            </a:r>
            <a:r>
              <a:rPr lang="en-US" altLang="zh-CN" sz="2400" kern="0" dirty="0" err="1" smtClean="0">
                <a:latin typeface="Times New Roman" panose="02020603050405020304" pitchFamily="18" charset="0"/>
                <a:ea typeface="+mj-ea"/>
                <a:cs typeface="Times New Roman" panose="02020603050405020304" pitchFamily="18" charset="0"/>
              </a:rPr>
              <a:t>Ge</a:t>
            </a:r>
            <a:r>
              <a:rPr lang="en-US" altLang="zh-CN" sz="2400" kern="0" dirty="0" smtClean="0">
                <a:latin typeface="Times New Roman" panose="02020603050405020304" pitchFamily="18" charset="0"/>
                <a:ea typeface="+mj-ea"/>
                <a:cs typeface="Times New Roman" panose="02020603050405020304" pitchFamily="18" charset="0"/>
              </a:rPr>
              <a:t> (2006), Yang et al (2009), Hall and </a:t>
            </a:r>
            <a:r>
              <a:rPr lang="en-US" altLang="zh-CN" sz="2400" kern="0" dirty="0" err="1" smtClean="0">
                <a:latin typeface="Times New Roman" panose="02020603050405020304" pitchFamily="18" charset="0"/>
                <a:ea typeface="+mj-ea"/>
                <a:cs typeface="Times New Roman" panose="02020603050405020304" pitchFamily="18" charset="0"/>
              </a:rPr>
              <a:t>Daganzo</a:t>
            </a:r>
            <a:r>
              <a:rPr lang="en-US" altLang="zh-CN" sz="2400" kern="0" dirty="0" smtClean="0">
                <a:latin typeface="Times New Roman" panose="02020603050405020304" pitchFamily="18" charset="0"/>
                <a:ea typeface="+mj-ea"/>
                <a:cs typeface="Times New Roman" panose="02020603050405020304" pitchFamily="18" charset="0"/>
              </a:rPr>
              <a:t> (1983), Estrada et al (2011), etc.</a:t>
            </a:r>
          </a:p>
          <a:p>
            <a:pPr fontAlgn="base">
              <a:spcAft>
                <a:spcPct val="0"/>
              </a:spcAft>
              <a:buClr>
                <a:schemeClr val="accent2">
                  <a:lumMod val="75000"/>
                </a:schemeClr>
              </a:buClr>
              <a:buSzPct val="80000"/>
              <a:buFont typeface="Wingdings" pitchFamily="2" charset="2"/>
              <a:buChar char="q"/>
              <a:defRPr/>
            </a:pPr>
            <a:endParaRPr lang="en-US" sz="2400" kern="0" dirty="0">
              <a:latin typeface="Times New Roman" panose="02020603050405020304" pitchFamily="18" charset="0"/>
              <a:ea typeface="+mj-ea"/>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r>
              <a:rPr lang="en-US" altLang="zh-CN" sz="2400" kern="0" dirty="0" smtClean="0">
                <a:latin typeface="Times New Roman" panose="02020603050405020304" pitchFamily="18" charset="0"/>
                <a:ea typeface="+mj-ea"/>
                <a:cs typeface="Times New Roman" panose="02020603050405020304" pitchFamily="18" charset="0"/>
              </a:rPr>
              <a:t>Simulation models: Gibson et al (1989), Gibson (1996), Fernandez (2010), </a:t>
            </a:r>
            <a:r>
              <a:rPr lang="en-US" altLang="zh-CN" sz="2400" kern="0" dirty="0" err="1" smtClean="0">
                <a:latin typeface="Times New Roman" panose="02020603050405020304" pitchFamily="18" charset="0"/>
                <a:ea typeface="+mj-ea"/>
                <a:cs typeface="Times New Roman" panose="02020603050405020304" pitchFamily="18" charset="0"/>
              </a:rPr>
              <a:t>Papacostas</a:t>
            </a:r>
            <a:r>
              <a:rPr lang="en-US" altLang="zh-CN" sz="2400" kern="0" dirty="0" smtClean="0">
                <a:latin typeface="Times New Roman" panose="02020603050405020304" pitchFamily="18" charset="0"/>
                <a:ea typeface="+mj-ea"/>
                <a:cs typeface="Times New Roman" panose="02020603050405020304" pitchFamily="18" charset="0"/>
              </a:rPr>
              <a:t> (1982), St. Jacques and Levinson (1997), Koshy and </a:t>
            </a:r>
            <a:r>
              <a:rPr lang="en-US" altLang="zh-CN" sz="2400" kern="0" dirty="0" err="1" smtClean="0">
                <a:latin typeface="Times New Roman" panose="02020603050405020304" pitchFamily="18" charset="0"/>
                <a:ea typeface="+mj-ea"/>
                <a:cs typeface="Times New Roman" panose="02020603050405020304" pitchFamily="18" charset="0"/>
              </a:rPr>
              <a:t>Arasan</a:t>
            </a:r>
            <a:r>
              <a:rPr lang="en-US" altLang="zh-CN" sz="2400" kern="0" dirty="0" smtClean="0">
                <a:latin typeface="Times New Roman" panose="02020603050405020304" pitchFamily="18" charset="0"/>
                <a:ea typeface="+mj-ea"/>
                <a:cs typeface="Times New Roman" panose="02020603050405020304" pitchFamily="18" charset="0"/>
              </a:rPr>
              <a:t> (2005), Holt (2004), Wong et al (1998), etc.</a:t>
            </a:r>
            <a:endParaRPr lang="en-US" sz="2400" dirty="0" smtClean="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17</a:t>
            </a:fld>
            <a:endParaRPr lang="en-US" sz="1600" b="1">
              <a:solidFill>
                <a:schemeClr val="tx2"/>
              </a:solidFill>
            </a:endParaRPr>
          </a:p>
        </p:txBody>
      </p:sp>
    </p:spTree>
    <p:extLst>
      <p:ext uri="{BB962C8B-B14F-4D97-AF65-F5344CB8AC3E}">
        <p14:creationId xmlns:p14="http://schemas.microsoft.com/office/powerpoint/2010/main" val="260456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3200"/>
            <a:ext cx="8686800" cy="838200"/>
          </a:xfrm>
        </p:spPr>
        <p:txBody>
          <a:bodyPr>
            <a:normAutofit fontScale="90000"/>
          </a:bodyPr>
          <a:lstStyle/>
          <a:p>
            <a:pPr algn="ctr"/>
            <a:r>
              <a:rPr lang="en-US" sz="4000" kern="0" dirty="0" smtClean="0">
                <a:latin typeface="Times New Roman" panose="02020603050405020304" pitchFamily="18" charset="0"/>
                <a:cs typeface="Times New Roman" panose="02020603050405020304" pitchFamily="18" charset="0"/>
              </a:rPr>
              <a:t>We developed analytical models for the general case.</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mtClean="0"/>
              <a:pPr/>
              <a:t>18</a:t>
            </a:fld>
            <a:endParaRPr lang="en-US"/>
          </a:p>
        </p:txBody>
      </p:sp>
    </p:spTree>
    <p:extLst>
      <p:ext uri="{BB962C8B-B14F-4D97-AF65-F5344CB8AC3E}">
        <p14:creationId xmlns:p14="http://schemas.microsoft.com/office/powerpoint/2010/main" val="1841644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Rectangle 89"/>
          <p:cNvSpPr/>
          <p:nvPr/>
        </p:nvSpPr>
        <p:spPr>
          <a:xfrm>
            <a:off x="3690491" y="1719806"/>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2" name="Title 1"/>
          <p:cNvSpPr>
            <a:spLocks noGrp="1"/>
          </p:cNvSpPr>
          <p:nvPr>
            <p:ph type="title"/>
          </p:nvPr>
        </p:nvSpPr>
        <p:spPr>
          <a:xfrm>
            <a:off x="304800" y="381000"/>
            <a:ext cx="8686800" cy="838200"/>
          </a:xfrm>
        </p:spPr>
        <p:txBody>
          <a:bodyPr>
            <a:normAutofit fontScale="90000"/>
          </a:bodyPr>
          <a:lstStyle/>
          <a:p>
            <a:r>
              <a:rPr lang="en-US" altLang="zh-CN" sz="4000" kern="0" dirty="0" smtClean="0">
                <a:latin typeface="Times New Roman" panose="02020603050405020304" pitchFamily="18" charset="0"/>
                <a:cs typeface="Times New Roman" panose="02020603050405020304" pitchFamily="18" charset="0"/>
              </a:rPr>
              <a:t>No-overtaking bus stops – Analytical Model</a:t>
            </a:r>
            <a:endParaRPr lang="en-US" sz="4000" kern="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763000" cy="5072605"/>
          </a:xfrm>
        </p:spPr>
        <p:txBody>
          <a:bodyPr>
            <a:normAutofit/>
          </a:bodyPr>
          <a:lstStyle/>
          <a:p>
            <a:pPr lvl="0" fontAlgn="base">
              <a:spcAft>
                <a:spcPct val="0"/>
              </a:spcAft>
              <a:buClr>
                <a:schemeClr val="accent2">
                  <a:lumMod val="75000"/>
                </a:schemeClr>
              </a:buClr>
              <a:buSzPct val="80000"/>
              <a:buFont typeface="Wingdings" pitchFamily="2" charset="2"/>
              <a:buChar char="q"/>
              <a:defRPr/>
            </a:pPr>
            <a:r>
              <a:rPr lang="en-US" sz="2000" dirty="0">
                <a:latin typeface="Times New Roman" panose="02020603050405020304" pitchFamily="18" charset="0"/>
                <a:cs typeface="Times New Roman" panose="02020603050405020304" pitchFamily="18" charset="0"/>
              </a:rPr>
              <a:t>An exact analytical solution to the queueing model with serial berths when bus arrivals are </a:t>
            </a:r>
            <a:r>
              <a:rPr lang="en-US" sz="2000" dirty="0" smtClean="0">
                <a:latin typeface="Times New Roman" panose="02020603050405020304" pitchFamily="18" charset="0"/>
                <a:cs typeface="Times New Roman" panose="02020603050405020304" pitchFamily="18" charset="0"/>
              </a:rPr>
              <a:t>Poisson</a:t>
            </a:r>
            <a:r>
              <a:rPr lang="en-US" altLang="zh-CN" sz="2000" dirty="0" smtClean="0">
                <a:latin typeface="Times New Roman" panose="02020603050405020304" pitchFamily="18" charset="0"/>
                <a:ea typeface="+mj-ea"/>
                <a:cs typeface="Times New Roman" panose="02020603050405020304" pitchFamily="18" charset="0"/>
              </a:rPr>
              <a:t>.</a:t>
            </a:r>
            <a:endParaRPr lang="en-US" sz="2000" dirty="0" smtClean="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latin typeface="Times New Roman" panose="02020603050405020304" pitchFamily="18" charset="0"/>
                <a:ea typeface="+mj-ea"/>
                <a:cs typeface="Times New Roman" panose="02020603050405020304" pitchFamily="18" charset="0"/>
              </a:rPr>
              <a:pPr/>
              <a:t>19</a:t>
            </a:fld>
            <a:endParaRPr lang="en-US" sz="1600" b="1">
              <a:solidFill>
                <a:schemeClr val="tx2"/>
              </a:solidFill>
              <a:latin typeface="Times New Roman" panose="02020603050405020304" pitchFamily="18" charset="0"/>
              <a:ea typeface="+mj-ea"/>
              <a:cs typeface="Times New Roman" panose="02020603050405020304" pitchFamily="18" charset="0"/>
            </a:endParaRPr>
          </a:p>
        </p:txBody>
      </p:sp>
      <p:sp>
        <p:nvSpPr>
          <p:cNvPr id="35" name="Rectangle 29"/>
          <p:cNvSpPr>
            <a:spLocks noChangeAspect="1"/>
          </p:cNvSpPr>
          <p:nvPr/>
        </p:nvSpPr>
        <p:spPr>
          <a:xfrm>
            <a:off x="4312308" y="1694871"/>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41" name="Rectangle 29"/>
          <p:cNvSpPr>
            <a:spLocks noChangeAspect="1"/>
          </p:cNvSpPr>
          <p:nvPr/>
        </p:nvSpPr>
        <p:spPr>
          <a:xfrm>
            <a:off x="5114948" y="1694871"/>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6" name="TextBox 45"/>
              <p:cNvSpPr txBox="1"/>
              <p:nvPr/>
            </p:nvSpPr>
            <p:spPr>
              <a:xfrm>
                <a:off x="6096000" y="2649614"/>
                <a:ext cx="2743200" cy="461665"/>
              </a:xfrm>
              <a:prstGeom prst="rect">
                <a:avLst/>
              </a:prstGeom>
              <a:noFill/>
            </p:spPr>
            <p:txBody>
              <a:bodyPr wrap="square" rtlCol="0">
                <a:spAutoFit/>
              </a:bodyPr>
              <a:lstStyle/>
              <a:p>
                <a:r>
                  <a:rPr lang="en-US" sz="2400" dirty="0" smtClean="0">
                    <a:solidFill>
                      <a:srgbClr val="3333FF"/>
                    </a:solidFill>
                    <a:latin typeface="Times New Roman" panose="02020603050405020304" pitchFamily="18" charset="0"/>
                    <a:ea typeface="+mj-ea"/>
                    <a:cs typeface="Times New Roman" panose="02020603050405020304" pitchFamily="18" charset="0"/>
                  </a:rPr>
                  <a:t>n-</a:t>
                </a:r>
                <a:r>
                  <a:rPr lang="en-US" sz="2400" dirty="0" err="1" smtClean="0">
                    <a:solidFill>
                      <a:srgbClr val="3333FF"/>
                    </a:solidFill>
                    <a:latin typeface="Times New Roman" panose="02020603050405020304" pitchFamily="18" charset="0"/>
                    <a:ea typeface="+mj-ea"/>
                    <a:cs typeface="Times New Roman" panose="02020603050405020304" pitchFamily="18" charset="0"/>
                  </a:rPr>
                  <a:t>th</a:t>
                </a:r>
                <a:r>
                  <a:rPr lang="en-US" sz="2400" dirty="0" smtClean="0">
                    <a:solidFill>
                      <a:srgbClr val="3333FF"/>
                    </a:solidFill>
                    <a:latin typeface="Times New Roman" panose="02020603050405020304" pitchFamily="18" charset="0"/>
                    <a:ea typeface="+mj-ea"/>
                    <a:cs typeface="Times New Roman" panose="02020603050405020304" pitchFamily="18" charset="0"/>
                  </a:rPr>
                  <a:t> jump time, </a:t>
                </a:r>
                <a14:m>
                  <m:oMath xmlns:m="http://schemas.openxmlformats.org/officeDocument/2006/math">
                    <m:sSub>
                      <m:sSubPr>
                        <m:ctrlPr>
                          <a:rPr lang="en-US" sz="2400" b="0" i="1" smtClean="0">
                            <a:solidFill>
                              <a:srgbClr val="3333FF"/>
                            </a:solidFill>
                            <a:latin typeface="Cambria Math" panose="02040503050406030204" pitchFamily="18" charset="0"/>
                            <a:ea typeface="+mj-ea"/>
                          </a:rPr>
                        </m:ctrlPr>
                      </m:sSubPr>
                      <m:e>
                        <m:r>
                          <a:rPr lang="en-US" sz="2400" b="0" i="1" smtClean="0">
                            <a:solidFill>
                              <a:srgbClr val="3333FF"/>
                            </a:solidFill>
                            <a:latin typeface="Cambria Math"/>
                            <a:ea typeface="+mj-ea"/>
                          </a:rPr>
                          <m:t>𝑇</m:t>
                        </m:r>
                      </m:e>
                      <m:sub>
                        <m:r>
                          <a:rPr lang="en-US" sz="2400" b="0" i="1" smtClean="0">
                            <a:solidFill>
                              <a:srgbClr val="3333FF"/>
                            </a:solidFill>
                            <a:latin typeface="Cambria Math"/>
                            <a:ea typeface="+mj-ea"/>
                          </a:rPr>
                          <m:t>𝑛</m:t>
                        </m:r>
                      </m:sub>
                    </m:sSub>
                  </m:oMath>
                </a14:m>
                <a:endParaRPr lang="en-US" sz="2400" dirty="0">
                  <a:solidFill>
                    <a:srgbClr val="3333FF"/>
                  </a:solidFill>
                  <a:latin typeface="Times New Roman" panose="02020603050405020304" pitchFamily="18" charset="0"/>
                  <a:ea typeface="+mj-ea"/>
                  <a:cs typeface="Times New Roman" panose="02020603050405020304" pitchFamily="18" charset="0"/>
                </a:endParaRPr>
              </a:p>
            </p:txBody>
          </p:sp>
        </mc:Choice>
        <mc:Fallback xmlns="">
          <p:sp>
            <p:nvSpPr>
              <p:cNvPr id="46" name="TextBox 45"/>
              <p:cNvSpPr txBox="1">
                <a:spLocks noRot="1" noChangeAspect="1" noMove="1" noResize="1" noEditPoints="1" noAdjustHandles="1" noChangeArrowheads="1" noChangeShapeType="1" noTextEdit="1"/>
              </p:cNvSpPr>
              <p:nvPr/>
            </p:nvSpPr>
            <p:spPr>
              <a:xfrm>
                <a:off x="6096000" y="2649614"/>
                <a:ext cx="2743200" cy="461665"/>
              </a:xfrm>
              <a:prstGeom prst="rect">
                <a:avLst/>
              </a:prstGeom>
              <a:blipFill rotWithShape="1">
                <a:blip r:embed="rId3"/>
                <a:stretch>
                  <a:fillRect l="-3333"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5957422" y="3722824"/>
                <a:ext cx="8867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solidFill>
                                <a:srgbClr val="3333FF"/>
                              </a:solidFill>
                              <a:latin typeface="Cambria Math" panose="02040503050406030204" pitchFamily="18" charset="0"/>
                              <a:ea typeface="+mj-ea"/>
                            </a:rPr>
                          </m:ctrlPr>
                        </m:sSubPr>
                        <m:e>
                          <m:r>
                            <a:rPr lang="en-US" sz="2400" b="0" i="1" smtClean="0">
                              <a:solidFill>
                                <a:srgbClr val="3333FF"/>
                              </a:solidFill>
                              <a:latin typeface="Cambria Math"/>
                              <a:ea typeface="+mj-ea"/>
                            </a:rPr>
                            <m:t>𝑇</m:t>
                          </m:r>
                        </m:e>
                        <m:sub>
                          <m:r>
                            <a:rPr lang="en-US" sz="2400" b="0" i="1" smtClean="0">
                              <a:solidFill>
                                <a:srgbClr val="3333FF"/>
                              </a:solidFill>
                              <a:latin typeface="Cambria Math"/>
                              <a:ea typeface="+mj-ea"/>
                            </a:rPr>
                            <m:t>𝑛</m:t>
                          </m:r>
                          <m:r>
                            <a:rPr lang="en-US" sz="2400" b="0" i="1" smtClean="0">
                              <a:solidFill>
                                <a:srgbClr val="3333FF"/>
                              </a:solidFill>
                              <a:latin typeface="Cambria Math"/>
                              <a:ea typeface="+mj-ea"/>
                            </a:rPr>
                            <m:t>+1</m:t>
                          </m:r>
                        </m:sub>
                      </m:sSub>
                    </m:oMath>
                  </m:oMathPara>
                </a14:m>
                <a:endParaRPr lang="en-US" sz="2400" dirty="0">
                  <a:solidFill>
                    <a:schemeClr val="tx2"/>
                  </a:solidFill>
                  <a:latin typeface="Times New Roman" panose="02020603050405020304" pitchFamily="18" charset="0"/>
                  <a:ea typeface="+mj-ea"/>
                  <a:cs typeface="Times New Roman" panose="02020603050405020304" pitchFamily="18" charset="0"/>
                </a:endParaRPr>
              </a:p>
            </p:txBody>
          </p:sp>
        </mc:Choice>
        <mc:Fallback xmlns="">
          <p:sp>
            <p:nvSpPr>
              <p:cNvPr id="47" name="TextBox 46"/>
              <p:cNvSpPr txBox="1">
                <a:spLocks noRot="1" noChangeAspect="1" noMove="1" noResize="1" noEditPoints="1" noAdjustHandles="1" noChangeArrowheads="1" noChangeShapeType="1" noTextEdit="1"/>
              </p:cNvSpPr>
              <p:nvPr/>
            </p:nvSpPr>
            <p:spPr>
              <a:xfrm>
                <a:off x="5957422" y="3722824"/>
                <a:ext cx="886718" cy="461665"/>
              </a:xfrm>
              <a:prstGeom prst="rect">
                <a:avLst/>
              </a:prstGeom>
              <a:blipFill rotWithShape="1">
                <a:blip r:embed="rId4"/>
                <a:stretch>
                  <a:fillRect b="-4000"/>
                </a:stretch>
              </a:blipFill>
            </p:spPr>
            <p:txBody>
              <a:bodyPr/>
              <a:lstStyle/>
              <a:p>
                <a:r>
                  <a:rPr lang="en-US">
                    <a:noFill/>
                  </a:rPr>
                  <a:t> </a:t>
                </a:r>
              </a:p>
            </p:txBody>
          </p:sp>
        </mc:Fallback>
      </mc:AlternateContent>
      <p:sp>
        <p:nvSpPr>
          <p:cNvPr id="70" name="下箭头 45"/>
          <p:cNvSpPr/>
          <p:nvPr/>
        </p:nvSpPr>
        <p:spPr bwMode="auto">
          <a:xfrm>
            <a:off x="3878675" y="3242325"/>
            <a:ext cx="457200" cy="381000"/>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cxnSp>
        <p:nvCxnSpPr>
          <p:cNvPr id="71" name="Straight Connector 24"/>
          <p:cNvCxnSpPr/>
          <p:nvPr/>
        </p:nvCxnSpPr>
        <p:spPr>
          <a:xfrm flipV="1">
            <a:off x="2034635" y="1643606"/>
            <a:ext cx="5303520"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cxnSp>
        <p:nvCxnSpPr>
          <p:cNvPr id="72" name="Straight Connector 26"/>
          <p:cNvCxnSpPr/>
          <p:nvPr/>
        </p:nvCxnSpPr>
        <p:spPr>
          <a:xfrm flipV="1">
            <a:off x="2034635" y="1989046"/>
            <a:ext cx="5303520" cy="3175"/>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grpSp>
        <p:nvGrpSpPr>
          <p:cNvPr id="84" name="Group 83"/>
          <p:cNvGrpSpPr/>
          <p:nvPr/>
        </p:nvGrpSpPr>
        <p:grpSpPr>
          <a:xfrm>
            <a:off x="2428592" y="2590800"/>
            <a:ext cx="3419901" cy="581166"/>
            <a:chOff x="2329437" y="3351515"/>
            <a:chExt cx="3419901" cy="581166"/>
          </a:xfrm>
        </p:grpSpPr>
        <p:sp>
          <p:nvSpPr>
            <p:cNvPr id="54" name="Oval 53"/>
            <p:cNvSpPr/>
            <p:nvPr/>
          </p:nvSpPr>
          <p:spPr bwMode="auto">
            <a:xfrm>
              <a:off x="2329437" y="3351515"/>
              <a:ext cx="3419901" cy="581166"/>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56" name="Rectangle 29"/>
            <p:cNvSpPr>
              <a:spLocks noChangeAspect="1"/>
            </p:cNvSpPr>
            <p:nvPr/>
          </p:nvSpPr>
          <p:spPr>
            <a:xfrm>
              <a:off x="3937000" y="3521334"/>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58" name="Rectangle 29"/>
            <p:cNvSpPr>
              <a:spLocks noChangeAspect="1"/>
            </p:cNvSpPr>
            <p:nvPr/>
          </p:nvSpPr>
          <p:spPr>
            <a:xfrm>
              <a:off x="4739640" y="3521334"/>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81" name="Rectangle 80"/>
            <p:cNvSpPr/>
            <p:nvPr/>
          </p:nvSpPr>
          <p:spPr>
            <a:xfrm>
              <a:off x="3299435" y="356256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grpSp>
      <p:grpSp>
        <p:nvGrpSpPr>
          <p:cNvPr id="85" name="Group 84"/>
          <p:cNvGrpSpPr/>
          <p:nvPr/>
        </p:nvGrpSpPr>
        <p:grpSpPr>
          <a:xfrm>
            <a:off x="2431940" y="3659324"/>
            <a:ext cx="3419901" cy="581166"/>
            <a:chOff x="2329437" y="4524673"/>
            <a:chExt cx="3419901" cy="581166"/>
          </a:xfrm>
        </p:grpSpPr>
        <p:sp>
          <p:nvSpPr>
            <p:cNvPr id="61" name="Oval 60"/>
            <p:cNvSpPr/>
            <p:nvPr/>
          </p:nvSpPr>
          <p:spPr bwMode="auto">
            <a:xfrm>
              <a:off x="2329437" y="4524673"/>
              <a:ext cx="3419901" cy="581166"/>
            </a:xfrm>
            <a:prstGeom prst="ellipse">
              <a:avLst/>
            </a:prstGeom>
            <a:no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Times New Roman" panose="02020603050405020304" pitchFamily="18" charset="0"/>
                <a:ea typeface="+mj-ea"/>
                <a:cs typeface="Times New Roman" panose="02020603050405020304" pitchFamily="18" charset="0"/>
              </a:endParaRPr>
            </a:p>
          </p:txBody>
        </p:sp>
        <p:sp>
          <p:nvSpPr>
            <p:cNvPr id="64" name="Rectangle 29"/>
            <p:cNvSpPr>
              <a:spLocks noChangeAspect="1"/>
            </p:cNvSpPr>
            <p:nvPr/>
          </p:nvSpPr>
          <p:spPr>
            <a:xfrm>
              <a:off x="3951385" y="4693290"/>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65" name="Rectangle 29"/>
            <p:cNvSpPr>
              <a:spLocks noChangeAspect="1"/>
            </p:cNvSpPr>
            <p:nvPr/>
          </p:nvSpPr>
          <p:spPr>
            <a:xfrm>
              <a:off x="4754025" y="4693290"/>
              <a:ext cx="731520" cy="250566"/>
            </a:xfrm>
            <a:prstGeom prst="rect">
              <a:avLst/>
            </a:prstGeom>
            <a:solidFill>
              <a:srgbClr val="FFFF99"/>
            </a:solidFill>
            <a:ln w="19050">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imes New Roman" panose="02020603050405020304" pitchFamily="18" charset="0"/>
                <a:ea typeface="+mj-ea"/>
                <a:cs typeface="Times New Roman" panose="02020603050405020304" pitchFamily="18" charset="0"/>
              </a:endParaRPr>
            </a:p>
          </p:txBody>
        </p:sp>
        <p:sp>
          <p:nvSpPr>
            <p:cNvPr id="82" name="Rectangle 81"/>
            <p:cNvSpPr/>
            <p:nvPr/>
          </p:nvSpPr>
          <p:spPr>
            <a:xfrm>
              <a:off x="3260835" y="4755931"/>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83" name="Rectangle 82"/>
            <p:cNvSpPr/>
            <p:nvPr/>
          </p:nvSpPr>
          <p:spPr>
            <a:xfrm>
              <a:off x="2590800" y="4753304"/>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grpSp>
      <p:sp>
        <p:nvSpPr>
          <p:cNvPr id="86" name="Rectangle 85"/>
          <p:cNvSpPr/>
          <p:nvPr/>
        </p:nvSpPr>
        <p:spPr>
          <a:xfrm>
            <a:off x="5218933" y="1739358"/>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87" name="Rectangle 86"/>
          <p:cNvSpPr/>
          <p:nvPr/>
        </p:nvSpPr>
        <p:spPr>
          <a:xfrm>
            <a:off x="4423259" y="1736183"/>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88" name="Rectangle 87"/>
          <p:cNvSpPr/>
          <p:nvPr/>
        </p:nvSpPr>
        <p:spPr>
          <a:xfrm>
            <a:off x="3683593" y="1728300"/>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89" name="Rectangle 88"/>
          <p:cNvSpPr/>
          <p:nvPr/>
        </p:nvSpPr>
        <p:spPr>
          <a:xfrm>
            <a:off x="4399126" y="1731475"/>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91" name="Rectangle 90"/>
          <p:cNvSpPr/>
          <p:nvPr/>
        </p:nvSpPr>
        <p:spPr>
          <a:xfrm>
            <a:off x="3071366" y="1731256"/>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5" name="Right Arrow 4"/>
          <p:cNvSpPr/>
          <p:nvPr/>
        </p:nvSpPr>
        <p:spPr>
          <a:xfrm>
            <a:off x="1005840" y="1643606"/>
            <a:ext cx="820690" cy="345440"/>
          </a:xfrm>
          <a:prstGeom prst="rightArrow">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ea typeface="+mj-ea"/>
              <a:cs typeface="Times New Roman" panose="02020603050405020304" pitchFamily="18" charset="0"/>
            </a:endParaRPr>
          </a:p>
        </p:txBody>
      </p:sp>
      <p:sp>
        <p:nvSpPr>
          <p:cNvPr id="6" name="TextBox 5"/>
          <p:cNvSpPr txBox="1"/>
          <p:nvPr/>
        </p:nvSpPr>
        <p:spPr>
          <a:xfrm>
            <a:off x="457200" y="2055545"/>
            <a:ext cx="1811714" cy="400110"/>
          </a:xfrm>
          <a:prstGeom prst="rect">
            <a:avLst/>
          </a:prstGeom>
          <a:noFill/>
        </p:spPr>
        <p:txBody>
          <a:bodyPr wrap="none" rtlCol="0">
            <a:spAutoFit/>
          </a:bodyPr>
          <a:lstStyle/>
          <a:p>
            <a:r>
              <a:rPr lang="en-US" altLang="zh-CN" sz="2000" dirty="0">
                <a:solidFill>
                  <a:srgbClr val="00B050"/>
                </a:solidFill>
                <a:latin typeface="Times New Roman" panose="02020603050405020304" pitchFamily="18" charset="0"/>
                <a:ea typeface="+mj-ea"/>
                <a:cs typeface="Times New Roman" panose="02020603050405020304" pitchFamily="18" charset="0"/>
              </a:rPr>
              <a:t>Poisson arrivals</a:t>
            </a:r>
          </a:p>
        </p:txBody>
      </p:sp>
      <p:sp>
        <p:nvSpPr>
          <p:cNvPr id="34" name="Rounded Rectangle 33"/>
          <p:cNvSpPr/>
          <p:nvPr/>
        </p:nvSpPr>
        <p:spPr>
          <a:xfrm>
            <a:off x="4219446" y="1996126"/>
            <a:ext cx="1734628" cy="428751"/>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2000" dirty="0">
                <a:solidFill>
                  <a:schemeClr val="tx1"/>
                </a:solidFill>
                <a:latin typeface="Times New Roman" panose="02020603050405020304" pitchFamily="18" charset="0"/>
                <a:cs typeface="Times New Roman" panose="02020603050405020304" pitchFamily="18" charset="0"/>
              </a:rPr>
              <a:t>passenger platform</a:t>
            </a:r>
          </a:p>
        </p:txBody>
      </p:sp>
      <mc:AlternateContent xmlns:mc="http://schemas.openxmlformats.org/markup-compatibility/2006" xmlns:a14="http://schemas.microsoft.com/office/drawing/2010/main">
        <mc:Choice Requires="a14">
          <p:sp>
            <p:nvSpPr>
              <p:cNvPr id="7" name="Rectangle 6"/>
              <p:cNvSpPr/>
              <p:nvPr/>
            </p:nvSpPr>
            <p:spPr>
              <a:xfrm>
                <a:off x="859931" y="2664259"/>
                <a:ext cx="1157688"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3333FF"/>
                              </a:solidFill>
                              <a:latin typeface="Cambria Math" panose="02040503050406030204" pitchFamily="18" charset="0"/>
                              <a:ea typeface="+mj-ea"/>
                            </a:rPr>
                          </m:ctrlPr>
                        </m:sSubPr>
                        <m:e>
                          <m:r>
                            <a:rPr lang="en-US" sz="2400" i="1">
                              <a:solidFill>
                                <a:srgbClr val="3333FF"/>
                              </a:solidFill>
                              <a:latin typeface="Cambria Math"/>
                              <a:ea typeface="+mj-ea"/>
                            </a:rPr>
                            <m:t>𝐿</m:t>
                          </m:r>
                        </m:e>
                        <m:sub>
                          <m:r>
                            <a:rPr lang="en-US" sz="2400" i="1">
                              <a:solidFill>
                                <a:srgbClr val="3333FF"/>
                              </a:solidFill>
                              <a:latin typeface="Cambria Math"/>
                              <a:ea typeface="+mj-ea"/>
                            </a:rPr>
                            <m:t>𝑛</m:t>
                          </m:r>
                        </m:sub>
                      </m:sSub>
                      <m:r>
                        <a:rPr lang="en-US" sz="2400" i="1">
                          <a:solidFill>
                            <a:srgbClr val="3333FF"/>
                          </a:solidFill>
                          <a:latin typeface="Cambria Math"/>
                          <a:ea typeface="+mj-ea"/>
                        </a:rPr>
                        <m:t>=1</m:t>
                      </m:r>
                    </m:oMath>
                  </m:oMathPara>
                </a14:m>
                <a:endParaRPr lang="en-US" sz="2400" dirty="0">
                  <a:solidFill>
                    <a:srgbClr val="3333FF"/>
                  </a:solidFill>
                  <a:latin typeface="Times New Roman" panose="02020603050405020304" pitchFamily="18" charset="0"/>
                  <a:ea typeface="+mj-ea"/>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859931" y="2664259"/>
                <a:ext cx="1157688" cy="46166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803622" y="3702625"/>
                <a:ext cx="143757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rgbClr val="3333FF"/>
                              </a:solidFill>
                              <a:latin typeface="Cambria Math" panose="02040503050406030204" pitchFamily="18" charset="0"/>
                              <a:ea typeface="+mj-ea"/>
                            </a:rPr>
                          </m:ctrlPr>
                        </m:sSubPr>
                        <m:e>
                          <m:r>
                            <a:rPr lang="en-US" sz="2400" i="1">
                              <a:solidFill>
                                <a:srgbClr val="3333FF"/>
                              </a:solidFill>
                              <a:latin typeface="Cambria Math"/>
                              <a:ea typeface="+mj-ea"/>
                            </a:rPr>
                            <m:t>𝐿</m:t>
                          </m:r>
                        </m:e>
                        <m:sub>
                          <m:r>
                            <a:rPr lang="en-US" sz="2400" i="1">
                              <a:solidFill>
                                <a:srgbClr val="3333FF"/>
                              </a:solidFill>
                              <a:latin typeface="Cambria Math"/>
                              <a:ea typeface="+mj-ea"/>
                            </a:rPr>
                            <m:t>𝑛</m:t>
                          </m:r>
                          <m:r>
                            <a:rPr lang="en-US" sz="2400" i="1">
                              <a:solidFill>
                                <a:srgbClr val="3333FF"/>
                              </a:solidFill>
                              <a:latin typeface="Cambria Math"/>
                              <a:ea typeface="+mj-ea"/>
                            </a:rPr>
                            <m:t>+1</m:t>
                          </m:r>
                        </m:sub>
                      </m:sSub>
                      <m:r>
                        <a:rPr lang="en-US" sz="2400" i="1">
                          <a:solidFill>
                            <a:srgbClr val="3333FF"/>
                          </a:solidFill>
                          <a:latin typeface="Cambria Math"/>
                          <a:ea typeface="+mj-ea"/>
                        </a:rPr>
                        <m:t>=2</m:t>
                      </m:r>
                    </m:oMath>
                  </m:oMathPara>
                </a14:m>
                <a:endParaRPr lang="en-US" sz="2400" dirty="0">
                  <a:solidFill>
                    <a:srgbClr val="3333FF"/>
                  </a:solidFill>
                  <a:latin typeface="Times New Roman" panose="02020603050405020304" pitchFamily="18" charset="0"/>
                  <a:ea typeface="+mj-ea"/>
                  <a:cs typeface="Times New Roman" panose="02020603050405020304" pitchFamily="18" charset="0"/>
                </a:endParaRPr>
              </a:p>
            </p:txBody>
          </p:sp>
        </mc:Choice>
        <mc:Fallback xmlns="">
          <p:sp>
            <p:nvSpPr>
              <p:cNvPr id="8" name="Rectangle 7"/>
              <p:cNvSpPr>
                <a:spLocks noRot="1" noChangeAspect="1" noMove="1" noResize="1" noEditPoints="1" noAdjustHandles="1" noChangeArrowheads="1" noChangeShapeType="1" noTextEdit="1"/>
              </p:cNvSpPr>
              <p:nvPr/>
            </p:nvSpPr>
            <p:spPr>
              <a:xfrm>
                <a:off x="803622" y="3702625"/>
                <a:ext cx="1437573" cy="461665"/>
              </a:xfrm>
              <a:prstGeom prst="rect">
                <a:avLst/>
              </a:prstGeom>
              <a:blipFill rotWithShape="1">
                <a:blip r:embed="rId6"/>
                <a:stretch>
                  <a:fillRect b="-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Rectangle 41"/>
              <p:cNvSpPr/>
              <p:nvPr/>
            </p:nvSpPr>
            <p:spPr>
              <a:xfrm>
                <a:off x="457200" y="4319587"/>
                <a:ext cx="8229600" cy="2462213"/>
              </a:xfrm>
              <a:prstGeom prst="rect">
                <a:avLst/>
              </a:prstGeom>
              <a:noFill/>
            </p:spPr>
            <p:txBody>
              <a:bodyPr wrap="square">
                <a:spAutoFit/>
              </a:bodyPr>
              <a:lstStyle/>
              <a:p>
                <a:pPr marL="342900" indent="-342900">
                  <a:buFont typeface="Wingdings" pitchFamily="2" charset="2"/>
                  <a:buChar char="§"/>
                </a:pPr>
                <a:r>
                  <a:rPr lang="en-US" altLang="zh-CN" sz="2200" dirty="0" smtClean="0">
                    <a:latin typeface="Times New Roman" panose="02020603050405020304" pitchFamily="18" charset="0"/>
                    <a:ea typeface="+mj-ea"/>
                    <a:cs typeface="Times New Roman" panose="02020603050405020304" pitchFamily="18" charset="0"/>
                  </a:rPr>
                  <a:t>The probability of vector </a:t>
                </a:r>
                <a14:m>
                  <m:oMath xmlns:m="http://schemas.openxmlformats.org/officeDocument/2006/math">
                    <m:d>
                      <m:dPr>
                        <m:ctrlPr>
                          <a:rPr lang="en-US" sz="2200" b="0" i="1" smtClean="0">
                            <a:solidFill>
                              <a:srgbClr val="3333FF"/>
                            </a:solidFill>
                            <a:latin typeface="Cambria Math" panose="02040503050406030204" pitchFamily="18" charset="0"/>
                            <a:ea typeface="+mj-ea"/>
                          </a:rPr>
                        </m:ctrlPr>
                      </m:dPr>
                      <m:e>
                        <m:sSub>
                          <m:sSubPr>
                            <m:ctrlPr>
                              <a:rPr lang="en-US" sz="2200" i="1">
                                <a:solidFill>
                                  <a:srgbClr val="3333FF"/>
                                </a:solidFill>
                                <a:latin typeface="Cambria Math" panose="02040503050406030204" pitchFamily="18" charset="0"/>
                                <a:ea typeface="+mj-ea"/>
                              </a:rPr>
                            </m:ctrlPr>
                          </m:sSubPr>
                          <m:e>
                            <m:r>
                              <a:rPr lang="en-US" sz="2200" i="1">
                                <a:solidFill>
                                  <a:srgbClr val="3333FF"/>
                                </a:solidFill>
                                <a:latin typeface="Cambria Math"/>
                                <a:ea typeface="+mj-ea"/>
                              </a:rPr>
                              <m:t>𝐿</m:t>
                            </m:r>
                          </m:e>
                          <m:sub>
                            <m:r>
                              <a:rPr lang="en-US" sz="2200" i="1">
                                <a:solidFill>
                                  <a:srgbClr val="3333FF"/>
                                </a:solidFill>
                                <a:latin typeface="Cambria Math"/>
                                <a:ea typeface="+mj-ea"/>
                              </a:rPr>
                              <m:t>𝑛</m:t>
                            </m:r>
                            <m:r>
                              <a:rPr lang="en-US" sz="2200" i="1">
                                <a:solidFill>
                                  <a:srgbClr val="3333FF"/>
                                </a:solidFill>
                                <a:latin typeface="Cambria Math"/>
                                <a:ea typeface="+mj-ea"/>
                              </a:rPr>
                              <m:t>+1</m:t>
                            </m:r>
                          </m:sub>
                        </m:sSub>
                        <m:r>
                          <a:rPr lang="en-US" sz="2200" b="0" i="1" smtClean="0">
                            <a:solidFill>
                              <a:srgbClr val="3333FF"/>
                            </a:solidFill>
                            <a:latin typeface="Cambria Math"/>
                            <a:ea typeface="+mj-ea"/>
                          </a:rPr>
                          <m:t>, </m:t>
                        </m:r>
                        <m:sSub>
                          <m:sSubPr>
                            <m:ctrlPr>
                              <a:rPr lang="en-US" sz="2200" b="0" i="1" smtClean="0">
                                <a:solidFill>
                                  <a:srgbClr val="3333FF"/>
                                </a:solidFill>
                                <a:latin typeface="Cambria Math" panose="02040503050406030204" pitchFamily="18" charset="0"/>
                                <a:ea typeface="+mj-ea"/>
                              </a:rPr>
                            </m:ctrlPr>
                          </m:sSubPr>
                          <m:e>
                            <m:sSub>
                              <m:sSubPr>
                                <m:ctrlPr>
                                  <a:rPr lang="en-US" sz="2200" b="0" i="1" smtClean="0">
                                    <a:solidFill>
                                      <a:srgbClr val="3333FF"/>
                                    </a:solidFill>
                                    <a:latin typeface="Cambria Math" panose="02040503050406030204" pitchFamily="18" charset="0"/>
                                    <a:ea typeface="+mj-ea"/>
                                  </a:rPr>
                                </m:ctrlPr>
                              </m:sSubPr>
                              <m:e>
                                <m:r>
                                  <a:rPr lang="en-US" sz="2200" b="0" i="1" smtClean="0">
                                    <a:solidFill>
                                      <a:srgbClr val="3333FF"/>
                                    </a:solidFill>
                                    <a:latin typeface="Cambria Math"/>
                                    <a:ea typeface="+mj-ea"/>
                                  </a:rPr>
                                  <m:t>𝜏</m:t>
                                </m:r>
                              </m:e>
                              <m:sub>
                                <m:r>
                                  <a:rPr lang="en-US" sz="2200" b="0" i="1" smtClean="0">
                                    <a:solidFill>
                                      <a:srgbClr val="3333FF"/>
                                    </a:solidFill>
                                    <a:latin typeface="Cambria Math"/>
                                    <a:ea typeface="+mj-ea"/>
                                  </a:rPr>
                                  <m:t>𝑛</m:t>
                                </m:r>
                                <m:r>
                                  <a:rPr lang="en-US" sz="2200" b="0" i="1" smtClean="0">
                                    <a:solidFill>
                                      <a:srgbClr val="3333FF"/>
                                    </a:solidFill>
                                    <a:latin typeface="Cambria Math"/>
                                    <a:ea typeface="+mj-ea"/>
                                  </a:rPr>
                                  <m:t>+1</m:t>
                                </m:r>
                              </m:sub>
                            </m:sSub>
                            <m:r>
                              <a:rPr lang="en-US" sz="2200" b="0" i="1" smtClean="0">
                                <a:solidFill>
                                  <a:srgbClr val="3333FF"/>
                                </a:solidFill>
                                <a:latin typeface="Cambria Math"/>
                                <a:ea typeface="+mj-ea"/>
                              </a:rPr>
                              <m:t>=</m:t>
                            </m:r>
                            <m:r>
                              <a:rPr lang="en-US" sz="2200" b="0" i="1" smtClean="0">
                                <a:solidFill>
                                  <a:srgbClr val="3333FF"/>
                                </a:solidFill>
                                <a:latin typeface="Cambria Math"/>
                                <a:ea typeface="+mj-ea"/>
                              </a:rPr>
                              <m:t>𝑇</m:t>
                            </m:r>
                          </m:e>
                          <m:sub>
                            <m:r>
                              <a:rPr lang="en-US" sz="2200" b="0" i="1" smtClean="0">
                                <a:solidFill>
                                  <a:srgbClr val="3333FF"/>
                                </a:solidFill>
                                <a:latin typeface="Cambria Math"/>
                                <a:ea typeface="+mj-ea"/>
                              </a:rPr>
                              <m:t>𝑛</m:t>
                            </m:r>
                            <m:r>
                              <a:rPr lang="en-US" sz="2200" b="0" i="1" smtClean="0">
                                <a:solidFill>
                                  <a:srgbClr val="3333FF"/>
                                </a:solidFill>
                                <a:latin typeface="Cambria Math"/>
                                <a:ea typeface="+mj-ea"/>
                              </a:rPr>
                              <m:t>+1</m:t>
                            </m:r>
                          </m:sub>
                        </m:sSub>
                        <m:r>
                          <a:rPr lang="en-US" sz="2200" b="0" i="1" smtClean="0">
                            <a:solidFill>
                              <a:srgbClr val="3333FF"/>
                            </a:solidFill>
                            <a:latin typeface="Cambria Math"/>
                            <a:ea typeface="+mj-ea"/>
                          </a:rPr>
                          <m:t>−</m:t>
                        </m:r>
                        <m:sSub>
                          <m:sSubPr>
                            <m:ctrlPr>
                              <a:rPr lang="en-US" sz="2200" b="0" i="1" smtClean="0">
                                <a:solidFill>
                                  <a:srgbClr val="3333FF"/>
                                </a:solidFill>
                                <a:latin typeface="Cambria Math" panose="02040503050406030204" pitchFamily="18" charset="0"/>
                                <a:ea typeface="+mj-ea"/>
                              </a:rPr>
                            </m:ctrlPr>
                          </m:sSubPr>
                          <m:e>
                            <m:r>
                              <a:rPr lang="en-US" sz="2200" b="0" i="1" smtClean="0">
                                <a:solidFill>
                                  <a:srgbClr val="3333FF"/>
                                </a:solidFill>
                                <a:latin typeface="Cambria Math"/>
                                <a:ea typeface="+mj-ea"/>
                              </a:rPr>
                              <m:t>𝑇</m:t>
                            </m:r>
                          </m:e>
                          <m:sub>
                            <m:r>
                              <a:rPr lang="en-US" sz="2200" b="0" i="1" smtClean="0">
                                <a:solidFill>
                                  <a:srgbClr val="3333FF"/>
                                </a:solidFill>
                                <a:latin typeface="Cambria Math"/>
                                <a:ea typeface="+mj-ea"/>
                              </a:rPr>
                              <m:t>𝑛</m:t>
                            </m:r>
                          </m:sub>
                        </m:sSub>
                      </m:e>
                    </m:d>
                  </m:oMath>
                </a14:m>
                <a:r>
                  <a:rPr lang="zh-CN" altLang="en-US" sz="2200" dirty="0" smtClean="0">
                    <a:solidFill>
                      <a:schemeClr val="tx2"/>
                    </a:solidFill>
                    <a:latin typeface="Times New Roman" panose="02020603050405020304" pitchFamily="18" charset="0"/>
                    <a:ea typeface="+mj-ea"/>
                    <a:cs typeface="Times New Roman" panose="02020603050405020304" pitchFamily="18" charset="0"/>
                  </a:rPr>
                  <a:t> </a:t>
                </a:r>
                <a:r>
                  <a:rPr lang="en-US" altLang="zh-CN" sz="2200" dirty="0" smtClean="0">
                    <a:solidFill>
                      <a:schemeClr val="tx1"/>
                    </a:solidFill>
                    <a:latin typeface="Times New Roman" panose="02020603050405020304" pitchFamily="18" charset="0"/>
                    <a:ea typeface="+mj-ea"/>
                    <a:cs typeface="Times New Roman" panose="02020603050405020304" pitchFamily="18" charset="0"/>
                  </a:rPr>
                  <a:t>depends only on</a:t>
                </a:r>
                <a14:m>
                  <m:oMath xmlns:m="http://schemas.openxmlformats.org/officeDocument/2006/math">
                    <m:r>
                      <a:rPr lang="en-US" sz="2200" b="0" i="0" smtClean="0">
                        <a:solidFill>
                          <a:schemeClr val="tx1"/>
                        </a:solidFill>
                        <a:latin typeface="Cambria Math"/>
                        <a:ea typeface="+mj-ea"/>
                      </a:rPr>
                      <m:t> </m:t>
                    </m:r>
                    <m:sSub>
                      <m:sSubPr>
                        <m:ctrlPr>
                          <a:rPr lang="en-US" sz="2200" i="1" smtClean="0">
                            <a:solidFill>
                              <a:srgbClr val="1E03E7"/>
                            </a:solidFill>
                            <a:latin typeface="Cambria Math" panose="02040503050406030204" pitchFamily="18" charset="0"/>
                            <a:ea typeface="+mj-ea"/>
                          </a:rPr>
                        </m:ctrlPr>
                      </m:sSubPr>
                      <m:e>
                        <m:r>
                          <a:rPr lang="en-US" sz="2200" i="1">
                            <a:solidFill>
                              <a:srgbClr val="1E03E7"/>
                            </a:solidFill>
                            <a:latin typeface="Cambria Math"/>
                            <a:ea typeface="+mj-ea"/>
                          </a:rPr>
                          <m:t>𝐿</m:t>
                        </m:r>
                      </m:e>
                      <m:sub>
                        <m:r>
                          <a:rPr lang="en-US" sz="2200" i="1">
                            <a:solidFill>
                              <a:srgbClr val="1E03E7"/>
                            </a:solidFill>
                            <a:latin typeface="Cambria Math"/>
                            <a:ea typeface="+mj-ea"/>
                          </a:rPr>
                          <m:t>𝑛</m:t>
                        </m:r>
                      </m:sub>
                    </m:sSub>
                  </m:oMath>
                </a14:m>
                <a:r>
                  <a:rPr lang="en-US" sz="2200" dirty="0" smtClean="0">
                    <a:latin typeface="Times New Roman" panose="02020603050405020304" pitchFamily="18" charset="0"/>
                    <a:ea typeface="+mj-ea"/>
                    <a:cs typeface="Times New Roman" panose="02020603050405020304" pitchFamily="18" charset="0"/>
                  </a:rPr>
                  <a:t>, not on any historical information.</a:t>
                </a:r>
              </a:p>
              <a:p>
                <a:pPr marL="342900" indent="-342900">
                  <a:buFont typeface="Wingdings" pitchFamily="2" charset="2"/>
                  <a:buChar char="§"/>
                </a:pPr>
                <a14:m>
                  <m:oMath xmlns:m="http://schemas.openxmlformats.org/officeDocument/2006/math">
                    <m:d>
                      <m:dPr>
                        <m:ctrlPr>
                          <a:rPr lang="en-US" sz="2200" i="1">
                            <a:solidFill>
                              <a:srgbClr val="3333FF"/>
                            </a:solidFill>
                            <a:latin typeface="Cambria Math" panose="02040503050406030204" pitchFamily="18" charset="0"/>
                          </a:rPr>
                        </m:ctrlPr>
                      </m:dPr>
                      <m:e>
                        <m:sSub>
                          <m:sSubPr>
                            <m:ctrlPr>
                              <a:rPr lang="en-US" sz="2200" i="1">
                                <a:solidFill>
                                  <a:srgbClr val="3333FF"/>
                                </a:solidFill>
                                <a:latin typeface="Cambria Math" panose="02040503050406030204" pitchFamily="18" charset="0"/>
                              </a:rPr>
                            </m:ctrlPr>
                          </m:sSubPr>
                          <m:e>
                            <m:r>
                              <a:rPr lang="en-US" sz="2200" i="1">
                                <a:solidFill>
                                  <a:srgbClr val="3333FF"/>
                                </a:solidFill>
                                <a:latin typeface="Cambria Math"/>
                              </a:rPr>
                              <m:t>𝐿</m:t>
                            </m:r>
                          </m:e>
                          <m:sub>
                            <m:r>
                              <a:rPr lang="en-US" sz="2200" i="1">
                                <a:solidFill>
                                  <a:srgbClr val="3333FF"/>
                                </a:solidFill>
                                <a:latin typeface="Cambria Math"/>
                              </a:rPr>
                              <m:t>𝑛</m:t>
                            </m:r>
                            <m:r>
                              <a:rPr lang="en-US" sz="2200" i="1">
                                <a:solidFill>
                                  <a:srgbClr val="3333FF"/>
                                </a:solidFill>
                                <a:latin typeface="Cambria Math"/>
                              </a:rPr>
                              <m:t>+1</m:t>
                            </m:r>
                          </m:sub>
                        </m:sSub>
                        <m:r>
                          <a:rPr lang="en-US" sz="2200" i="1">
                            <a:solidFill>
                              <a:srgbClr val="3333FF"/>
                            </a:solidFill>
                            <a:latin typeface="Cambria Math"/>
                          </a:rPr>
                          <m:t>,</m:t>
                        </m:r>
                        <m:sSub>
                          <m:sSubPr>
                            <m:ctrlPr>
                              <a:rPr lang="en-US" sz="2200" i="1">
                                <a:solidFill>
                                  <a:srgbClr val="3333FF"/>
                                </a:solidFill>
                                <a:latin typeface="Cambria Math" panose="02040503050406030204" pitchFamily="18" charset="0"/>
                              </a:rPr>
                            </m:ctrlPr>
                          </m:sSubPr>
                          <m:e>
                            <m:r>
                              <a:rPr lang="en-US" sz="2200" i="1">
                                <a:solidFill>
                                  <a:srgbClr val="3333FF"/>
                                </a:solidFill>
                                <a:latin typeface="Cambria Math"/>
                              </a:rPr>
                              <m:t>𝜏</m:t>
                            </m:r>
                          </m:e>
                          <m:sub>
                            <m:r>
                              <a:rPr lang="en-US" sz="2200" i="1">
                                <a:solidFill>
                                  <a:srgbClr val="3333FF"/>
                                </a:solidFill>
                                <a:latin typeface="Cambria Math"/>
                              </a:rPr>
                              <m:t>𝑛</m:t>
                            </m:r>
                            <m:r>
                              <a:rPr lang="en-US" sz="2200" i="1">
                                <a:solidFill>
                                  <a:srgbClr val="3333FF"/>
                                </a:solidFill>
                                <a:latin typeface="Cambria Math"/>
                              </a:rPr>
                              <m:t>+1</m:t>
                            </m:r>
                          </m:sub>
                        </m:sSub>
                      </m:e>
                    </m:d>
                  </m:oMath>
                </a14:m>
                <a:r>
                  <a:rPr lang="zh-CN" altLang="en-US" sz="2200" b="1" dirty="0" smtClean="0">
                    <a:solidFill>
                      <a:srgbClr val="C00000"/>
                    </a:solidFill>
                    <a:latin typeface="Times New Roman" panose="02020603050405020304" pitchFamily="18" charset="0"/>
                    <a:ea typeface="+mj-ea"/>
                    <a:cs typeface="Times New Roman" panose="02020603050405020304" pitchFamily="18" charset="0"/>
                  </a:rPr>
                  <a:t> </a:t>
                </a:r>
                <a:r>
                  <a:rPr lang="en-US" altLang="zh-CN" sz="2200" dirty="0" smtClean="0">
                    <a:latin typeface="Times New Roman" panose="02020603050405020304" pitchFamily="18" charset="0"/>
                    <a:ea typeface="+mj-ea"/>
                    <a:cs typeface="Times New Roman" panose="02020603050405020304" pitchFamily="18" charset="0"/>
                  </a:rPr>
                  <a:t>forms a </a:t>
                </a:r>
                <a:r>
                  <a:rPr lang="en-US" altLang="zh-CN" sz="2200" b="1" dirty="0" smtClean="0">
                    <a:solidFill>
                      <a:srgbClr val="C00000"/>
                    </a:solidFill>
                    <a:latin typeface="Times New Roman" panose="02020603050405020304" pitchFamily="18" charset="0"/>
                    <a:ea typeface="+mj-ea"/>
                    <a:cs typeface="Times New Roman" panose="02020603050405020304" pitchFamily="18" charset="0"/>
                  </a:rPr>
                  <a:t>Markov Renewal Process</a:t>
                </a:r>
                <a:r>
                  <a:rPr lang="en-US" sz="2200" b="1" dirty="0" smtClean="0">
                    <a:solidFill>
                      <a:srgbClr val="C00000"/>
                    </a:solidFill>
                    <a:latin typeface="Times New Roman" panose="02020603050405020304" pitchFamily="18" charset="0"/>
                    <a:ea typeface="+mj-ea"/>
                    <a:cs typeface="Times New Roman" panose="02020603050405020304" pitchFamily="18" charset="0"/>
                  </a:rPr>
                  <a:t> (MRP)</a:t>
                </a:r>
                <a:r>
                  <a:rPr lang="en-US" sz="2200" dirty="0" smtClean="0">
                    <a:latin typeface="Times New Roman" panose="02020603050405020304" pitchFamily="18" charset="0"/>
                    <a:ea typeface="+mj-ea"/>
                    <a:cs typeface="Times New Roman" panose="02020603050405020304" pitchFamily="18" charset="0"/>
                  </a:rPr>
                  <a:t>. The MRP exists for any number of berths and any bus service time distribution. A similar MRP also exists when bus arrival times follow a phase-type process.</a:t>
                </a:r>
              </a:p>
              <a:p>
                <a:pPr marL="342900" indent="-342900">
                  <a:buFont typeface="Wingdings" pitchFamily="2" charset="2"/>
                  <a:buChar char="§"/>
                </a:pPr>
                <a14:m>
                  <m:oMath xmlns:m="http://schemas.openxmlformats.org/officeDocument/2006/math">
                    <m:d>
                      <m:dPr>
                        <m:begChr m:val="{"/>
                        <m:endChr m:val="}"/>
                        <m:ctrlPr>
                          <a:rPr lang="en-US" sz="2200" b="0" i="1" smtClean="0">
                            <a:solidFill>
                              <a:srgbClr val="3333FF"/>
                            </a:solidFill>
                            <a:latin typeface="Cambria Math" panose="02040503050406030204" pitchFamily="18" charset="0"/>
                            <a:ea typeface="+mj-ea"/>
                          </a:rPr>
                        </m:ctrlPr>
                      </m:dPr>
                      <m:e>
                        <m:sSub>
                          <m:sSubPr>
                            <m:ctrlPr>
                              <a:rPr lang="en-US" sz="2200" b="0" i="1" smtClean="0">
                                <a:solidFill>
                                  <a:srgbClr val="3333FF"/>
                                </a:solidFill>
                                <a:latin typeface="Cambria Math" panose="02040503050406030204" pitchFamily="18" charset="0"/>
                                <a:ea typeface="+mj-ea"/>
                              </a:rPr>
                            </m:ctrlPr>
                          </m:sSubPr>
                          <m:e>
                            <m:r>
                              <a:rPr lang="en-US" sz="2200" b="0" i="1" smtClean="0">
                                <a:solidFill>
                                  <a:srgbClr val="3333FF"/>
                                </a:solidFill>
                                <a:latin typeface="Cambria Math"/>
                                <a:ea typeface="+mj-ea"/>
                              </a:rPr>
                              <m:t>𝐿</m:t>
                            </m:r>
                          </m:e>
                          <m:sub>
                            <m:r>
                              <a:rPr lang="en-US" sz="2200" b="0" i="1" smtClean="0">
                                <a:solidFill>
                                  <a:srgbClr val="3333FF"/>
                                </a:solidFill>
                                <a:latin typeface="Cambria Math"/>
                                <a:ea typeface="+mj-ea"/>
                              </a:rPr>
                              <m:t>𝑛</m:t>
                            </m:r>
                          </m:sub>
                        </m:sSub>
                      </m:e>
                    </m:d>
                  </m:oMath>
                </a14:m>
                <a:r>
                  <a:rPr lang="zh-CN" altLang="en-US" sz="2200" dirty="0" smtClean="0">
                    <a:solidFill>
                      <a:schemeClr val="tx2"/>
                    </a:solidFill>
                    <a:latin typeface="Times New Roman" panose="02020603050405020304" pitchFamily="18" charset="0"/>
                    <a:ea typeface="+mj-ea"/>
                    <a:cs typeface="Times New Roman" panose="02020603050405020304" pitchFamily="18" charset="0"/>
                  </a:rPr>
                  <a:t> </a:t>
                </a:r>
                <a:r>
                  <a:rPr lang="en-US" altLang="zh-CN" sz="2200" dirty="0" smtClean="0">
                    <a:latin typeface="Times New Roman" panose="02020603050405020304" pitchFamily="18" charset="0"/>
                    <a:ea typeface="+mj-ea"/>
                    <a:cs typeface="Times New Roman" panose="02020603050405020304" pitchFamily="18" charset="0"/>
                  </a:rPr>
                  <a:t>follows a discrete Markov chain</a:t>
                </a:r>
                <a:r>
                  <a:rPr lang="en-US" sz="2200" dirty="0" smtClean="0">
                    <a:latin typeface="Times New Roman" panose="02020603050405020304" pitchFamily="18" charset="0"/>
                    <a:ea typeface="+mj-ea"/>
                    <a:cs typeface="Times New Roman" panose="02020603050405020304" pitchFamily="18" charset="0"/>
                  </a:rPr>
                  <a:t>.</a:t>
                </a:r>
                <a:endParaRPr lang="en-US" sz="2200" dirty="0">
                  <a:latin typeface="Times New Roman" panose="02020603050405020304" pitchFamily="18" charset="0"/>
                  <a:ea typeface="+mj-ea"/>
                  <a:cs typeface="Times New Roman" panose="02020603050405020304" pitchFamily="18" charset="0"/>
                </a:endParaRPr>
              </a:p>
            </p:txBody>
          </p:sp>
        </mc:Choice>
        <mc:Fallback xmlns="">
          <p:sp>
            <p:nvSpPr>
              <p:cNvPr id="42" name="Rectangle 41"/>
              <p:cNvSpPr>
                <a:spLocks noRot="1" noChangeAspect="1" noMove="1" noResize="1" noEditPoints="1" noAdjustHandles="1" noChangeArrowheads="1" noChangeShapeType="1" noTextEdit="1"/>
              </p:cNvSpPr>
              <p:nvPr/>
            </p:nvSpPr>
            <p:spPr>
              <a:xfrm>
                <a:off x="457200" y="4319587"/>
                <a:ext cx="8229600" cy="2462213"/>
              </a:xfrm>
              <a:prstGeom prst="rect">
                <a:avLst/>
              </a:prstGeom>
              <a:blipFill rotWithShape="1">
                <a:blip r:embed="rId7"/>
                <a:stretch>
                  <a:fillRect l="-741" t="-1485" b="-3960"/>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xit" presetSubtype="2" fill="hold" grpId="0" nodeType="clickEffect">
                                  <p:stCondLst>
                                    <p:cond delay="0"/>
                                  </p:stCondLst>
                                  <p:childTnLst>
                                    <p:anim calcmode="lin" valueType="num">
                                      <p:cBhvr additive="base">
                                        <p:cTn id="14" dur="1000"/>
                                        <p:tgtEl>
                                          <p:spTgt spid="87"/>
                                        </p:tgtEl>
                                        <p:attrNameLst>
                                          <p:attrName>ppt_x</p:attrName>
                                        </p:attrNameLst>
                                      </p:cBhvr>
                                      <p:tavLst>
                                        <p:tav tm="0">
                                          <p:val>
                                            <p:strVal val="ppt_x"/>
                                          </p:val>
                                        </p:tav>
                                        <p:tav tm="100000">
                                          <p:val>
                                            <p:strVal val="1+ppt_w/2"/>
                                          </p:val>
                                        </p:tav>
                                      </p:tavLst>
                                    </p:anim>
                                    <p:anim calcmode="lin" valueType="num">
                                      <p:cBhvr additive="base">
                                        <p:cTn id="15" dur="1000"/>
                                        <p:tgtEl>
                                          <p:spTgt spid="87"/>
                                        </p:tgtEl>
                                        <p:attrNameLst>
                                          <p:attrName>ppt_y</p:attrName>
                                        </p:attrNameLst>
                                      </p:cBhvr>
                                      <p:tavLst>
                                        <p:tav tm="0">
                                          <p:val>
                                            <p:strVal val="ppt_y"/>
                                          </p:val>
                                        </p:tav>
                                        <p:tav tm="100000">
                                          <p:val>
                                            <p:strVal val="ppt_y"/>
                                          </p:val>
                                        </p:tav>
                                      </p:tavLst>
                                    </p:anim>
                                    <p:set>
                                      <p:cBhvr>
                                        <p:cTn id="16" dur="1" fill="hold">
                                          <p:stCondLst>
                                            <p:cond delay="999"/>
                                          </p:stCondLst>
                                        </p:cTn>
                                        <p:tgtEl>
                                          <p:spTgt spid="87"/>
                                        </p:tgtEl>
                                        <p:attrNameLst>
                                          <p:attrName>style.visibility</p:attrName>
                                        </p:attrNameLst>
                                      </p:cBhvr>
                                      <p:to>
                                        <p:strVal val="hidden"/>
                                      </p:to>
                                    </p:set>
                                  </p:childTnLst>
                                </p:cTn>
                              </p:par>
                              <p:par>
                                <p:cTn id="17" presetID="2" presetClass="exit" presetSubtype="2" fill="hold" grpId="0" nodeType="withEffect">
                                  <p:stCondLst>
                                    <p:cond delay="0"/>
                                  </p:stCondLst>
                                  <p:childTnLst>
                                    <p:anim calcmode="lin" valueType="num">
                                      <p:cBhvr additive="base">
                                        <p:cTn id="18" dur="1000"/>
                                        <p:tgtEl>
                                          <p:spTgt spid="86"/>
                                        </p:tgtEl>
                                        <p:attrNameLst>
                                          <p:attrName>ppt_x</p:attrName>
                                        </p:attrNameLst>
                                      </p:cBhvr>
                                      <p:tavLst>
                                        <p:tav tm="0">
                                          <p:val>
                                            <p:strVal val="ppt_x"/>
                                          </p:val>
                                        </p:tav>
                                        <p:tav tm="100000">
                                          <p:val>
                                            <p:strVal val="1+ppt_w/2"/>
                                          </p:val>
                                        </p:tav>
                                      </p:tavLst>
                                    </p:anim>
                                    <p:anim calcmode="lin" valueType="num">
                                      <p:cBhvr additive="base">
                                        <p:cTn id="19" dur="1000"/>
                                        <p:tgtEl>
                                          <p:spTgt spid="86"/>
                                        </p:tgtEl>
                                        <p:attrNameLst>
                                          <p:attrName>ppt_y</p:attrName>
                                        </p:attrNameLst>
                                      </p:cBhvr>
                                      <p:tavLst>
                                        <p:tav tm="0">
                                          <p:val>
                                            <p:strVal val="ppt_y"/>
                                          </p:val>
                                        </p:tav>
                                        <p:tav tm="100000">
                                          <p:val>
                                            <p:strVal val="ppt_y"/>
                                          </p:val>
                                        </p:tav>
                                      </p:tavLst>
                                    </p:anim>
                                    <p:set>
                                      <p:cBhvr>
                                        <p:cTn id="20" dur="1" fill="hold">
                                          <p:stCondLst>
                                            <p:cond delay="999"/>
                                          </p:stCondLst>
                                        </p:cTn>
                                        <p:tgtEl>
                                          <p:spTgt spid="8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par>
                          <p:cTn id="25" fill="hold">
                            <p:stCondLst>
                              <p:cond delay="0"/>
                            </p:stCondLst>
                            <p:childTnLst>
                              <p:par>
                                <p:cTn id="26" presetID="10" presetClass="entr" presetSubtype="0" fill="hold" nodeType="afterEffect">
                                  <p:stCondLst>
                                    <p:cond delay="0"/>
                                  </p:stCondLst>
                                  <p:childTnLst>
                                    <p:set>
                                      <p:cBhvr>
                                        <p:cTn id="27" dur="1" fill="hold">
                                          <p:stCondLst>
                                            <p:cond delay="0"/>
                                          </p:stCondLst>
                                        </p:cTn>
                                        <p:tgtEl>
                                          <p:spTgt spid="84"/>
                                        </p:tgtEl>
                                        <p:attrNameLst>
                                          <p:attrName>style.visibility</p:attrName>
                                        </p:attrNameLst>
                                      </p:cBhvr>
                                      <p:to>
                                        <p:strVal val="visible"/>
                                      </p:to>
                                    </p:set>
                                    <p:animEffect transition="in" filter="fade">
                                      <p:cBhvr>
                                        <p:cTn id="28" dur="500"/>
                                        <p:tgtEl>
                                          <p:spTgt spid="8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path" presetSubtype="0" accel="50000" decel="50000" fill="hold" grpId="0" nodeType="clickEffect">
                                  <p:stCondLst>
                                    <p:cond delay="0"/>
                                  </p:stCondLst>
                                  <p:childTnLst>
                                    <p:animMotion origin="layout" path="M -4.72222E-6 7.40741E-7 L 0.17205 0.00116 " pathEditMode="relative" rAng="0" ptsTypes="AA">
                                      <p:cBhvr>
                                        <p:cTn id="36" dur="500" fill="hold"/>
                                        <p:tgtEl>
                                          <p:spTgt spid="88"/>
                                        </p:tgtEl>
                                        <p:attrNameLst>
                                          <p:attrName>ppt_x</p:attrName>
                                          <p:attrName>ppt_y</p:attrName>
                                        </p:attrNameLst>
                                      </p:cBhvr>
                                      <p:rCtr x="86" y="0"/>
                                    </p:animMotion>
                                  </p:childTnLst>
                                </p:cTn>
                              </p:par>
                            </p:childTnLst>
                          </p:cTn>
                        </p:par>
                        <p:par>
                          <p:cTn id="37" fill="hold">
                            <p:stCondLst>
                              <p:cond delay="500"/>
                            </p:stCondLst>
                            <p:childTnLst>
                              <p:par>
                                <p:cTn id="38" presetID="2" presetClass="entr" presetSubtype="8" fill="hold" grpId="0" nodeType="afterEffect">
                                  <p:stCondLst>
                                    <p:cond delay="750"/>
                                  </p:stCondLst>
                                  <p:childTnLst>
                                    <p:set>
                                      <p:cBhvr>
                                        <p:cTn id="39" dur="1" fill="hold">
                                          <p:stCondLst>
                                            <p:cond delay="0"/>
                                          </p:stCondLst>
                                        </p:cTn>
                                        <p:tgtEl>
                                          <p:spTgt spid="89"/>
                                        </p:tgtEl>
                                        <p:attrNameLst>
                                          <p:attrName>style.visibility</p:attrName>
                                        </p:attrNameLst>
                                      </p:cBhvr>
                                      <p:to>
                                        <p:strVal val="visible"/>
                                      </p:to>
                                    </p:set>
                                    <p:anim calcmode="lin" valueType="num">
                                      <p:cBhvr additive="base">
                                        <p:cTn id="40" dur="500" fill="hold"/>
                                        <p:tgtEl>
                                          <p:spTgt spid="89"/>
                                        </p:tgtEl>
                                        <p:attrNameLst>
                                          <p:attrName>ppt_x</p:attrName>
                                        </p:attrNameLst>
                                      </p:cBhvr>
                                      <p:tavLst>
                                        <p:tav tm="0">
                                          <p:val>
                                            <p:strVal val="0-#ppt_w/2"/>
                                          </p:val>
                                        </p:tav>
                                        <p:tav tm="100000">
                                          <p:val>
                                            <p:strVal val="#ppt_x"/>
                                          </p:val>
                                        </p:tav>
                                      </p:tavLst>
                                    </p:anim>
                                    <p:anim calcmode="lin" valueType="num">
                                      <p:cBhvr additive="base">
                                        <p:cTn id="41" dur="500" fill="hold"/>
                                        <p:tgtEl>
                                          <p:spTgt spid="89"/>
                                        </p:tgtEl>
                                        <p:attrNameLst>
                                          <p:attrName>ppt_y</p:attrName>
                                        </p:attrNameLst>
                                      </p:cBhvr>
                                      <p:tavLst>
                                        <p:tav tm="0">
                                          <p:val>
                                            <p:strVal val="#ppt_y"/>
                                          </p:val>
                                        </p:tav>
                                        <p:tav tm="100000">
                                          <p:val>
                                            <p:strVal val="#ppt_y"/>
                                          </p:val>
                                        </p:tav>
                                      </p:tavLst>
                                    </p:anim>
                                  </p:childTnLst>
                                </p:cTn>
                              </p:par>
                            </p:childTnLst>
                          </p:cTn>
                        </p:par>
                        <p:par>
                          <p:cTn id="42" fill="hold">
                            <p:stCondLst>
                              <p:cond delay="1750"/>
                            </p:stCondLst>
                            <p:childTnLst>
                              <p:par>
                                <p:cTn id="43" presetID="2" presetClass="entr" presetSubtype="8" fill="hold" grpId="0" nodeType="afterEffect">
                                  <p:stCondLst>
                                    <p:cond delay="0"/>
                                  </p:stCondLst>
                                  <p:childTnLst>
                                    <p:set>
                                      <p:cBhvr>
                                        <p:cTn id="44" dur="1" fill="hold">
                                          <p:stCondLst>
                                            <p:cond delay="0"/>
                                          </p:stCondLst>
                                        </p:cTn>
                                        <p:tgtEl>
                                          <p:spTgt spid="90"/>
                                        </p:tgtEl>
                                        <p:attrNameLst>
                                          <p:attrName>style.visibility</p:attrName>
                                        </p:attrNameLst>
                                      </p:cBhvr>
                                      <p:to>
                                        <p:strVal val="visible"/>
                                      </p:to>
                                    </p:set>
                                    <p:anim calcmode="lin" valueType="num">
                                      <p:cBhvr additive="base">
                                        <p:cTn id="45" dur="500" fill="hold"/>
                                        <p:tgtEl>
                                          <p:spTgt spid="90"/>
                                        </p:tgtEl>
                                        <p:attrNameLst>
                                          <p:attrName>ppt_x</p:attrName>
                                        </p:attrNameLst>
                                      </p:cBhvr>
                                      <p:tavLst>
                                        <p:tav tm="0">
                                          <p:val>
                                            <p:strVal val="0-#ppt_w/2"/>
                                          </p:val>
                                        </p:tav>
                                        <p:tav tm="100000">
                                          <p:val>
                                            <p:strVal val="#ppt_x"/>
                                          </p:val>
                                        </p:tav>
                                      </p:tavLst>
                                    </p:anim>
                                    <p:anim calcmode="lin" valueType="num">
                                      <p:cBhvr additive="base">
                                        <p:cTn id="46" dur="500" fill="hold"/>
                                        <p:tgtEl>
                                          <p:spTgt spid="90"/>
                                        </p:tgtEl>
                                        <p:attrNameLst>
                                          <p:attrName>ppt_y</p:attrName>
                                        </p:attrNameLst>
                                      </p:cBhvr>
                                      <p:tavLst>
                                        <p:tav tm="0">
                                          <p:val>
                                            <p:strVal val="#ppt_y"/>
                                          </p:val>
                                        </p:tav>
                                        <p:tav tm="100000">
                                          <p:val>
                                            <p:strVal val="#ppt_y"/>
                                          </p:val>
                                        </p:tav>
                                      </p:tavLst>
                                    </p:anim>
                                  </p:childTnLst>
                                </p:cTn>
                              </p:par>
                            </p:childTnLst>
                          </p:cTn>
                        </p:par>
                        <p:par>
                          <p:cTn id="47" fill="hold">
                            <p:stCondLst>
                              <p:cond delay="2250"/>
                            </p:stCondLst>
                            <p:childTnLst>
                              <p:par>
                                <p:cTn id="48" presetID="2" presetClass="entr" presetSubtype="8" fill="hold" grpId="0" nodeType="afterEffect">
                                  <p:stCondLst>
                                    <p:cond delay="0"/>
                                  </p:stCondLst>
                                  <p:childTnLst>
                                    <p:set>
                                      <p:cBhvr>
                                        <p:cTn id="49" dur="1" fill="hold">
                                          <p:stCondLst>
                                            <p:cond delay="0"/>
                                          </p:stCondLst>
                                        </p:cTn>
                                        <p:tgtEl>
                                          <p:spTgt spid="91"/>
                                        </p:tgtEl>
                                        <p:attrNameLst>
                                          <p:attrName>style.visibility</p:attrName>
                                        </p:attrNameLst>
                                      </p:cBhvr>
                                      <p:to>
                                        <p:strVal val="visible"/>
                                      </p:to>
                                    </p:set>
                                    <p:anim calcmode="lin" valueType="num">
                                      <p:cBhvr additive="base">
                                        <p:cTn id="50" dur="500" fill="hold"/>
                                        <p:tgtEl>
                                          <p:spTgt spid="91"/>
                                        </p:tgtEl>
                                        <p:attrNameLst>
                                          <p:attrName>ppt_x</p:attrName>
                                        </p:attrNameLst>
                                      </p:cBhvr>
                                      <p:tavLst>
                                        <p:tav tm="0">
                                          <p:val>
                                            <p:strVal val="0-#ppt_w/2"/>
                                          </p:val>
                                        </p:tav>
                                        <p:tav tm="100000">
                                          <p:val>
                                            <p:strVal val="#ppt_x"/>
                                          </p:val>
                                        </p:tav>
                                      </p:tavLst>
                                    </p:anim>
                                    <p:anim calcmode="lin" valueType="num">
                                      <p:cBhvr additive="base">
                                        <p:cTn id="51" dur="500" fill="hold"/>
                                        <p:tgtEl>
                                          <p:spTgt spid="91"/>
                                        </p:tgtEl>
                                        <p:attrNameLst>
                                          <p:attrName>ppt_y</p:attrName>
                                        </p:attrNameLst>
                                      </p:cBhvr>
                                      <p:tavLst>
                                        <p:tav tm="0">
                                          <p:val>
                                            <p:strVal val="#ppt_y"/>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xit" presetSubtype="2" fill="hold" grpId="1" nodeType="clickEffect">
                                  <p:stCondLst>
                                    <p:cond delay="0"/>
                                  </p:stCondLst>
                                  <p:childTnLst>
                                    <p:anim calcmode="lin" valueType="num">
                                      <p:cBhvr additive="base">
                                        <p:cTn id="55" dur="500"/>
                                        <p:tgtEl>
                                          <p:spTgt spid="88"/>
                                        </p:tgtEl>
                                        <p:attrNameLst>
                                          <p:attrName>ppt_x</p:attrName>
                                        </p:attrNameLst>
                                      </p:cBhvr>
                                      <p:tavLst>
                                        <p:tav tm="0">
                                          <p:val>
                                            <p:strVal val="ppt_x"/>
                                          </p:val>
                                        </p:tav>
                                        <p:tav tm="100000">
                                          <p:val>
                                            <p:strVal val="1+ppt_w/2"/>
                                          </p:val>
                                        </p:tav>
                                      </p:tavLst>
                                    </p:anim>
                                    <p:anim calcmode="lin" valueType="num">
                                      <p:cBhvr additive="base">
                                        <p:cTn id="56" dur="500"/>
                                        <p:tgtEl>
                                          <p:spTgt spid="88"/>
                                        </p:tgtEl>
                                        <p:attrNameLst>
                                          <p:attrName>ppt_y</p:attrName>
                                        </p:attrNameLst>
                                      </p:cBhvr>
                                      <p:tavLst>
                                        <p:tav tm="0">
                                          <p:val>
                                            <p:strVal val="ppt_y"/>
                                          </p:val>
                                        </p:tav>
                                        <p:tav tm="100000">
                                          <p:val>
                                            <p:strVal val="ppt_y"/>
                                          </p:val>
                                        </p:tav>
                                      </p:tavLst>
                                    </p:anim>
                                    <p:set>
                                      <p:cBhvr>
                                        <p:cTn id="57" dur="1" fill="hold">
                                          <p:stCondLst>
                                            <p:cond delay="499"/>
                                          </p:stCondLst>
                                        </p:cTn>
                                        <p:tgtEl>
                                          <p:spTgt spid="88"/>
                                        </p:tgtEl>
                                        <p:attrNameLst>
                                          <p:attrName>style.visibility</p:attrName>
                                        </p:attrNameLst>
                                      </p:cBhvr>
                                      <p:to>
                                        <p:strVal val="hidden"/>
                                      </p:to>
                                    </p:set>
                                  </p:childTnLst>
                                </p:cTn>
                              </p:par>
                            </p:childTnLst>
                          </p:cTn>
                        </p:par>
                        <p:par>
                          <p:cTn id="58" fill="hold">
                            <p:stCondLst>
                              <p:cond delay="500"/>
                            </p:stCondLst>
                            <p:childTnLst>
                              <p:par>
                                <p:cTn id="59" presetID="2" presetClass="exit" presetSubtype="2" fill="hold" grpId="1" nodeType="afterEffect">
                                  <p:stCondLst>
                                    <p:cond delay="500"/>
                                  </p:stCondLst>
                                  <p:childTnLst>
                                    <p:anim calcmode="lin" valueType="num">
                                      <p:cBhvr additive="base">
                                        <p:cTn id="60" dur="500"/>
                                        <p:tgtEl>
                                          <p:spTgt spid="89"/>
                                        </p:tgtEl>
                                        <p:attrNameLst>
                                          <p:attrName>ppt_x</p:attrName>
                                        </p:attrNameLst>
                                      </p:cBhvr>
                                      <p:tavLst>
                                        <p:tav tm="0">
                                          <p:val>
                                            <p:strVal val="ppt_x"/>
                                          </p:val>
                                        </p:tav>
                                        <p:tav tm="100000">
                                          <p:val>
                                            <p:strVal val="1+ppt_w/2"/>
                                          </p:val>
                                        </p:tav>
                                      </p:tavLst>
                                    </p:anim>
                                    <p:anim calcmode="lin" valueType="num">
                                      <p:cBhvr additive="base">
                                        <p:cTn id="61" dur="500"/>
                                        <p:tgtEl>
                                          <p:spTgt spid="89"/>
                                        </p:tgtEl>
                                        <p:attrNameLst>
                                          <p:attrName>ppt_y</p:attrName>
                                        </p:attrNameLst>
                                      </p:cBhvr>
                                      <p:tavLst>
                                        <p:tav tm="0">
                                          <p:val>
                                            <p:strVal val="ppt_y"/>
                                          </p:val>
                                        </p:tav>
                                        <p:tav tm="100000">
                                          <p:val>
                                            <p:strVal val="ppt_y"/>
                                          </p:val>
                                        </p:tav>
                                      </p:tavLst>
                                    </p:anim>
                                    <p:set>
                                      <p:cBhvr>
                                        <p:cTn id="62" dur="1" fill="hold">
                                          <p:stCondLst>
                                            <p:cond delay="499"/>
                                          </p:stCondLst>
                                        </p:cTn>
                                        <p:tgtEl>
                                          <p:spTgt spid="89"/>
                                        </p:tgtEl>
                                        <p:attrNameLst>
                                          <p:attrName>style.visibility</p:attrName>
                                        </p:attrNameLst>
                                      </p:cBhvr>
                                      <p:to>
                                        <p:strVal val="hidden"/>
                                      </p:to>
                                    </p:set>
                                  </p:childTnLst>
                                </p:cTn>
                              </p:par>
                            </p:childTnLst>
                          </p:cTn>
                        </p:par>
                        <p:par>
                          <p:cTn id="63" fill="hold">
                            <p:stCondLst>
                              <p:cond delay="1500"/>
                            </p:stCondLst>
                            <p:childTnLst>
                              <p:par>
                                <p:cTn id="64" presetID="10" presetClass="entr" presetSubtype="0" fill="hold" grpId="0" nodeType="afterEffect">
                                  <p:stCondLst>
                                    <p:cond delay="0"/>
                                  </p:stCondLst>
                                  <p:childTnLst>
                                    <p:set>
                                      <p:cBhvr>
                                        <p:cTn id="65" dur="1" fill="hold">
                                          <p:stCondLst>
                                            <p:cond delay="0"/>
                                          </p:stCondLst>
                                        </p:cTn>
                                        <p:tgtEl>
                                          <p:spTgt spid="70"/>
                                        </p:tgtEl>
                                        <p:attrNameLst>
                                          <p:attrName>style.visibility</p:attrName>
                                        </p:attrNameLst>
                                      </p:cBhvr>
                                      <p:to>
                                        <p:strVal val="visible"/>
                                      </p:to>
                                    </p:set>
                                    <p:animEffect transition="in" filter="fade">
                                      <p:cBhvr>
                                        <p:cTn id="66" dur="500"/>
                                        <p:tgtEl>
                                          <p:spTgt spid="70"/>
                                        </p:tgtEl>
                                      </p:cBhvr>
                                    </p:animEffect>
                                  </p:childTnLst>
                                </p:cTn>
                              </p:par>
                            </p:childTnLst>
                          </p:cTn>
                        </p:par>
                        <p:par>
                          <p:cTn id="67" fill="hold">
                            <p:stCondLst>
                              <p:cond delay="2000"/>
                            </p:stCondLst>
                            <p:childTnLst>
                              <p:par>
                                <p:cTn id="68" presetID="1" presetClass="entr" presetSubtype="0" fill="hold" nodeType="afterEffect">
                                  <p:stCondLst>
                                    <p:cond delay="0"/>
                                  </p:stCondLst>
                                  <p:childTnLst>
                                    <p:set>
                                      <p:cBhvr>
                                        <p:cTn id="69" dur="1" fill="hold">
                                          <p:stCondLst>
                                            <p:cond delay="0"/>
                                          </p:stCondLst>
                                        </p:cTn>
                                        <p:tgtEl>
                                          <p:spTgt spid="85"/>
                                        </p:tgtEl>
                                        <p:attrNameLst>
                                          <p:attrName>style.visibility</p:attrName>
                                        </p:attrNameLst>
                                      </p:cBhvr>
                                      <p:to>
                                        <p:strVal val="visible"/>
                                      </p:to>
                                    </p:set>
                                  </p:childTnLst>
                                </p:cTn>
                              </p:par>
                            </p:childTnLst>
                          </p:cTn>
                        </p:par>
                        <p:par>
                          <p:cTn id="70" fill="hold">
                            <p:stCondLst>
                              <p:cond delay="2000"/>
                            </p:stCondLst>
                            <p:childTnLst>
                              <p:par>
                                <p:cTn id="71" presetID="1" presetClass="entr" presetSubtype="0" fill="hold" grpId="0" nodeType="afterEffect">
                                  <p:stCondLst>
                                    <p:cond delay="0"/>
                                  </p:stCondLst>
                                  <p:childTnLst>
                                    <p:set>
                                      <p:cBhvr>
                                        <p:cTn id="72" dur="1" fill="hold">
                                          <p:stCondLst>
                                            <p:cond delay="0"/>
                                          </p:stCondLst>
                                        </p:cTn>
                                        <p:tgtEl>
                                          <p:spTgt spid="47"/>
                                        </p:tgtEl>
                                        <p:attrNameLst>
                                          <p:attrName>style.visibility</p:attrName>
                                        </p:attrNameLst>
                                      </p:cBhvr>
                                      <p:to>
                                        <p:strVal val="visible"/>
                                      </p:to>
                                    </p:set>
                                  </p:childTnLst>
                                </p:cTn>
                              </p:par>
                            </p:childTnLst>
                          </p:cTn>
                        </p:par>
                        <p:par>
                          <p:cTn id="73" fill="hold">
                            <p:stCondLst>
                              <p:cond delay="2000"/>
                            </p:stCondLst>
                            <p:childTnLst>
                              <p:par>
                                <p:cTn id="74" presetID="1" presetClass="entr" presetSubtype="0" fill="hold" grpId="0" nodeType="afterEffect">
                                  <p:stCondLst>
                                    <p:cond delay="0"/>
                                  </p:stCondLst>
                                  <p:childTnLst>
                                    <p:set>
                                      <p:cBhvr>
                                        <p:cTn id="75" dur="1" fill="hold">
                                          <p:stCondLst>
                                            <p:cond delay="0"/>
                                          </p:stCondLst>
                                        </p:cTn>
                                        <p:tgtEl>
                                          <p:spTgt spid="8"/>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nodeType="clickEffect">
                                  <p:stCondLst>
                                    <p:cond delay="0"/>
                                  </p:stCondLst>
                                  <p:childTnLst>
                                    <p:set>
                                      <p:cBhvr>
                                        <p:cTn id="83" dur="1" fill="hold">
                                          <p:stCondLst>
                                            <p:cond delay="0"/>
                                          </p:stCondLst>
                                        </p:cTn>
                                        <p:tgtEl>
                                          <p:spTgt spid="42">
                                            <p:txEl>
                                              <p:pRg st="1" end="1"/>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nodeType="clickEffect">
                                  <p:stCondLst>
                                    <p:cond delay="0"/>
                                  </p:stCondLst>
                                  <p:childTnLst>
                                    <p:set>
                                      <p:cBhvr>
                                        <p:cTn id="87" dur="1" fill="hold">
                                          <p:stCondLst>
                                            <p:cond delay="0"/>
                                          </p:stCondLst>
                                        </p:cTn>
                                        <p:tgtEl>
                                          <p:spTgt spid="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P spid="46" grpId="0"/>
      <p:bldP spid="47" grpId="0"/>
      <p:bldP spid="70" grpId="0" animBg="1"/>
      <p:bldP spid="86" grpId="0" animBg="1"/>
      <p:bldP spid="87" grpId="0" animBg="1"/>
      <p:bldP spid="88" grpId="0" animBg="1"/>
      <p:bldP spid="88" grpId="1" animBg="1"/>
      <p:bldP spid="89" grpId="0" animBg="1"/>
      <p:bldP spid="89" grpId="1" animBg="1"/>
      <p:bldP spid="91" grpId="0" animBg="1"/>
      <p:bldP spid="5" grpId="0" animBg="1"/>
      <p:bldP spid="6" grpId="0"/>
      <p:bldP spid="7" grpId="0" animBg="1"/>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2</a:t>
            </a:fld>
            <a:endParaRPr lang="en-US"/>
          </a:p>
        </p:txBody>
      </p:sp>
      <p:pic>
        <p:nvPicPr>
          <p:cNvPr id="6" name="Picture 5" descr="buses.jpg"/>
          <p:cNvPicPr>
            <a:picLocks noChangeAspect="1"/>
          </p:cNvPicPr>
          <p:nvPr/>
        </p:nvPicPr>
        <p:blipFill>
          <a:blip r:embed="rId3" cstate="print"/>
          <a:stretch>
            <a:fillRect/>
          </a:stretch>
        </p:blipFill>
        <p:spPr>
          <a:xfrm>
            <a:off x="-533400" y="0"/>
            <a:ext cx="9905996" cy="6858000"/>
          </a:xfrm>
          <a:prstGeom prst="rect">
            <a:avLst/>
          </a:prstGeom>
        </p:spPr>
      </p:pic>
    </p:spTree>
    <p:extLst>
      <p:ext uri="{BB962C8B-B14F-4D97-AF65-F5344CB8AC3E}">
        <p14:creationId xmlns:p14="http://schemas.microsoft.com/office/powerpoint/2010/main" val="4362358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No-overtaking bus stops</a:t>
            </a:r>
            <a:endParaRPr lang="en-US" sz="4000" kern="0" dirty="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20</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3549407800"/>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8904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21</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801756686"/>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2226069" y="4858258"/>
            <a:ext cx="1047082"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11" name="下箭头 26"/>
          <p:cNvSpPr/>
          <p:nvPr/>
        </p:nvSpPr>
        <p:spPr bwMode="auto">
          <a:xfrm flipH="1" flipV="1">
            <a:off x="2002548" y="4952999"/>
            <a:ext cx="207251" cy="574875"/>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8" name="Freeform 17"/>
          <p:cNvSpPr/>
          <p:nvPr/>
        </p:nvSpPr>
        <p:spPr bwMode="white">
          <a:xfrm>
            <a:off x="4096512" y="2700528"/>
            <a:ext cx="3773424" cy="493776"/>
          </a:xfrm>
          <a:custGeom>
            <a:avLst/>
            <a:gdLst>
              <a:gd name="connsiteX0" fmla="*/ 0 w 3444240"/>
              <a:gd name="connsiteY0" fmla="*/ 508000 h 640080"/>
              <a:gd name="connsiteX1" fmla="*/ 1046480 w 3444240"/>
              <a:gd name="connsiteY1" fmla="*/ 81280 h 640080"/>
              <a:gd name="connsiteX2" fmla="*/ 3393440 w 3444240"/>
              <a:gd name="connsiteY2" fmla="*/ 0 h 640080"/>
              <a:gd name="connsiteX3" fmla="*/ 3444240 w 3444240"/>
              <a:gd name="connsiteY3" fmla="*/ 640080 h 640080"/>
              <a:gd name="connsiteX4" fmla="*/ 50800 w 3444240"/>
              <a:gd name="connsiteY4" fmla="*/ 518160 h 640080"/>
              <a:gd name="connsiteX0" fmla="*/ 0 w 3582416"/>
              <a:gd name="connsiteY0" fmla="*/ 550672 h 682752"/>
              <a:gd name="connsiteX1" fmla="*/ 1046480 w 3582416"/>
              <a:gd name="connsiteY1" fmla="*/ 123952 h 682752"/>
              <a:gd name="connsiteX2" fmla="*/ 3582416 w 3582416"/>
              <a:gd name="connsiteY2" fmla="*/ 0 h 682752"/>
              <a:gd name="connsiteX3" fmla="*/ 3444240 w 3582416"/>
              <a:gd name="connsiteY3" fmla="*/ 682752 h 682752"/>
              <a:gd name="connsiteX4" fmla="*/ 50800 w 3582416"/>
              <a:gd name="connsiteY4" fmla="*/ 560832 h 682752"/>
              <a:gd name="connsiteX0" fmla="*/ 0 w 3602736"/>
              <a:gd name="connsiteY0" fmla="*/ 550672 h 707136"/>
              <a:gd name="connsiteX1" fmla="*/ 1046480 w 3602736"/>
              <a:gd name="connsiteY1" fmla="*/ 123952 h 707136"/>
              <a:gd name="connsiteX2" fmla="*/ 3582416 w 3602736"/>
              <a:gd name="connsiteY2" fmla="*/ 0 h 707136"/>
              <a:gd name="connsiteX3" fmla="*/ 3602736 w 3602736"/>
              <a:gd name="connsiteY3" fmla="*/ 707136 h 707136"/>
              <a:gd name="connsiteX4" fmla="*/ 50800 w 3602736"/>
              <a:gd name="connsiteY4" fmla="*/ 560832 h 707136"/>
              <a:gd name="connsiteX0" fmla="*/ 0 w 3639312"/>
              <a:gd name="connsiteY0" fmla="*/ 550672 h 560832"/>
              <a:gd name="connsiteX1" fmla="*/ 1046480 w 3639312"/>
              <a:gd name="connsiteY1" fmla="*/ 123952 h 560832"/>
              <a:gd name="connsiteX2" fmla="*/ 3582416 w 3639312"/>
              <a:gd name="connsiteY2" fmla="*/ 0 h 560832"/>
              <a:gd name="connsiteX3" fmla="*/ 3639312 w 3639312"/>
              <a:gd name="connsiteY3" fmla="*/ 323088 h 560832"/>
              <a:gd name="connsiteX4" fmla="*/ 50800 w 3639312"/>
              <a:gd name="connsiteY4" fmla="*/ 560832 h 560832"/>
              <a:gd name="connsiteX0" fmla="*/ 0 w 3749040"/>
              <a:gd name="connsiteY0" fmla="*/ 434848 h 560832"/>
              <a:gd name="connsiteX1" fmla="*/ 1156208 w 3749040"/>
              <a:gd name="connsiteY1" fmla="*/ 123952 h 560832"/>
              <a:gd name="connsiteX2" fmla="*/ 3692144 w 3749040"/>
              <a:gd name="connsiteY2" fmla="*/ 0 h 560832"/>
              <a:gd name="connsiteX3" fmla="*/ 3749040 w 3749040"/>
              <a:gd name="connsiteY3" fmla="*/ 323088 h 560832"/>
              <a:gd name="connsiteX4" fmla="*/ 160528 w 3749040"/>
              <a:gd name="connsiteY4" fmla="*/ 560832 h 560832"/>
              <a:gd name="connsiteX0" fmla="*/ 4064 w 3753104"/>
              <a:gd name="connsiteY0" fmla="*/ 434848 h 493776"/>
              <a:gd name="connsiteX1" fmla="*/ 1160272 w 3753104"/>
              <a:gd name="connsiteY1" fmla="*/ 123952 h 493776"/>
              <a:gd name="connsiteX2" fmla="*/ 3696208 w 3753104"/>
              <a:gd name="connsiteY2" fmla="*/ 0 h 493776"/>
              <a:gd name="connsiteX3" fmla="*/ 3753104 w 3753104"/>
              <a:gd name="connsiteY3" fmla="*/ 323088 h 493776"/>
              <a:gd name="connsiteX4" fmla="*/ 0 w 3753104"/>
              <a:gd name="connsiteY4" fmla="*/ 493776 h 493776"/>
              <a:gd name="connsiteX0" fmla="*/ 0 w 3822192"/>
              <a:gd name="connsiteY0" fmla="*/ 386080 h 493776"/>
              <a:gd name="connsiteX1" fmla="*/ 1229360 w 3822192"/>
              <a:gd name="connsiteY1" fmla="*/ 12395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5443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72720 h 493776"/>
              <a:gd name="connsiteX2" fmla="*/ 3765296 w 3822192"/>
              <a:gd name="connsiteY2" fmla="*/ 0 h 493776"/>
              <a:gd name="connsiteX3" fmla="*/ 3822192 w 3822192"/>
              <a:gd name="connsiteY3" fmla="*/ 323088 h 493776"/>
              <a:gd name="connsiteX4" fmla="*/ 69088 w 3822192"/>
              <a:gd name="connsiteY4" fmla="*/ 493776 h 493776"/>
              <a:gd name="connsiteX0" fmla="*/ 156464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193040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223520 w 3753104"/>
              <a:gd name="connsiteY1" fmla="*/ 286512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211328 w 3753104"/>
              <a:gd name="connsiteY0" fmla="*/ 288544 h 493776"/>
              <a:gd name="connsiteX1" fmla="*/ 308864 w 3753104"/>
              <a:gd name="connsiteY1" fmla="*/ 268224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0 w 3761232"/>
              <a:gd name="connsiteY0" fmla="*/ 319024 h 493776"/>
              <a:gd name="connsiteX1" fmla="*/ 316992 w 3761232"/>
              <a:gd name="connsiteY1" fmla="*/ 268224 h 493776"/>
              <a:gd name="connsiteX2" fmla="*/ 1174496 w 3761232"/>
              <a:gd name="connsiteY2" fmla="*/ 172720 h 493776"/>
              <a:gd name="connsiteX3" fmla="*/ 3704336 w 3761232"/>
              <a:gd name="connsiteY3" fmla="*/ 0 h 493776"/>
              <a:gd name="connsiteX4" fmla="*/ 3761232 w 3761232"/>
              <a:gd name="connsiteY4" fmla="*/ 323088 h 493776"/>
              <a:gd name="connsiteX5" fmla="*/ 8128 w 3761232"/>
              <a:gd name="connsiteY5" fmla="*/ 493776 h 493776"/>
              <a:gd name="connsiteX0" fmla="*/ 0 w 3773424"/>
              <a:gd name="connsiteY0" fmla="*/ 331216 h 493776"/>
              <a:gd name="connsiteX1" fmla="*/ 329184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80416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73424" h="493776">
                <a:moveTo>
                  <a:pt x="0" y="331216"/>
                </a:moveTo>
                <a:lnTo>
                  <a:pt x="335280" y="268224"/>
                </a:lnTo>
                <a:lnTo>
                  <a:pt x="1186688" y="172720"/>
                </a:lnTo>
                <a:lnTo>
                  <a:pt x="3716528" y="0"/>
                </a:lnTo>
                <a:lnTo>
                  <a:pt x="3773424" y="323088"/>
                </a:lnTo>
                <a:lnTo>
                  <a:pt x="20320" y="493776"/>
                </a:lnTo>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No-overtaking bus stops</a:t>
            </a:r>
            <a:endParaRPr lang="en-US" sz="4000" kern="0" dirty="0"/>
          </a:p>
        </p:txBody>
      </p:sp>
      <p:sp>
        <p:nvSpPr>
          <p:cNvPr id="17" name="TextBox 16"/>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20" name="TextBox 19"/>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1" name="TextBox 20"/>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5132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22</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801555122"/>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8"/>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11" name="下箭头 26"/>
          <p:cNvSpPr/>
          <p:nvPr/>
        </p:nvSpPr>
        <p:spPr bwMode="auto">
          <a:xfrm flipH="1" flipV="1">
            <a:off x="2002548" y="4548656"/>
            <a:ext cx="207251" cy="979218"/>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8" name="Freeform 17"/>
          <p:cNvSpPr/>
          <p:nvPr/>
        </p:nvSpPr>
        <p:spPr bwMode="white">
          <a:xfrm>
            <a:off x="3560064" y="2700528"/>
            <a:ext cx="4309872" cy="1050544"/>
          </a:xfrm>
          <a:custGeom>
            <a:avLst/>
            <a:gdLst>
              <a:gd name="connsiteX0" fmla="*/ 0 w 3444240"/>
              <a:gd name="connsiteY0" fmla="*/ 508000 h 640080"/>
              <a:gd name="connsiteX1" fmla="*/ 1046480 w 3444240"/>
              <a:gd name="connsiteY1" fmla="*/ 81280 h 640080"/>
              <a:gd name="connsiteX2" fmla="*/ 3393440 w 3444240"/>
              <a:gd name="connsiteY2" fmla="*/ 0 h 640080"/>
              <a:gd name="connsiteX3" fmla="*/ 3444240 w 3444240"/>
              <a:gd name="connsiteY3" fmla="*/ 640080 h 640080"/>
              <a:gd name="connsiteX4" fmla="*/ 50800 w 3444240"/>
              <a:gd name="connsiteY4" fmla="*/ 518160 h 640080"/>
              <a:gd name="connsiteX0" fmla="*/ 0 w 3582416"/>
              <a:gd name="connsiteY0" fmla="*/ 550672 h 682752"/>
              <a:gd name="connsiteX1" fmla="*/ 1046480 w 3582416"/>
              <a:gd name="connsiteY1" fmla="*/ 123952 h 682752"/>
              <a:gd name="connsiteX2" fmla="*/ 3582416 w 3582416"/>
              <a:gd name="connsiteY2" fmla="*/ 0 h 682752"/>
              <a:gd name="connsiteX3" fmla="*/ 3444240 w 3582416"/>
              <a:gd name="connsiteY3" fmla="*/ 682752 h 682752"/>
              <a:gd name="connsiteX4" fmla="*/ 50800 w 3582416"/>
              <a:gd name="connsiteY4" fmla="*/ 560832 h 682752"/>
              <a:gd name="connsiteX0" fmla="*/ 0 w 3602736"/>
              <a:gd name="connsiteY0" fmla="*/ 550672 h 707136"/>
              <a:gd name="connsiteX1" fmla="*/ 1046480 w 3602736"/>
              <a:gd name="connsiteY1" fmla="*/ 123952 h 707136"/>
              <a:gd name="connsiteX2" fmla="*/ 3582416 w 3602736"/>
              <a:gd name="connsiteY2" fmla="*/ 0 h 707136"/>
              <a:gd name="connsiteX3" fmla="*/ 3602736 w 3602736"/>
              <a:gd name="connsiteY3" fmla="*/ 707136 h 707136"/>
              <a:gd name="connsiteX4" fmla="*/ 50800 w 3602736"/>
              <a:gd name="connsiteY4" fmla="*/ 560832 h 707136"/>
              <a:gd name="connsiteX0" fmla="*/ 0 w 3639312"/>
              <a:gd name="connsiteY0" fmla="*/ 550672 h 560832"/>
              <a:gd name="connsiteX1" fmla="*/ 1046480 w 3639312"/>
              <a:gd name="connsiteY1" fmla="*/ 123952 h 560832"/>
              <a:gd name="connsiteX2" fmla="*/ 3582416 w 3639312"/>
              <a:gd name="connsiteY2" fmla="*/ 0 h 560832"/>
              <a:gd name="connsiteX3" fmla="*/ 3639312 w 3639312"/>
              <a:gd name="connsiteY3" fmla="*/ 323088 h 560832"/>
              <a:gd name="connsiteX4" fmla="*/ 50800 w 3639312"/>
              <a:gd name="connsiteY4" fmla="*/ 560832 h 560832"/>
              <a:gd name="connsiteX0" fmla="*/ 0 w 3749040"/>
              <a:gd name="connsiteY0" fmla="*/ 434848 h 560832"/>
              <a:gd name="connsiteX1" fmla="*/ 1156208 w 3749040"/>
              <a:gd name="connsiteY1" fmla="*/ 123952 h 560832"/>
              <a:gd name="connsiteX2" fmla="*/ 3692144 w 3749040"/>
              <a:gd name="connsiteY2" fmla="*/ 0 h 560832"/>
              <a:gd name="connsiteX3" fmla="*/ 3749040 w 3749040"/>
              <a:gd name="connsiteY3" fmla="*/ 323088 h 560832"/>
              <a:gd name="connsiteX4" fmla="*/ 160528 w 3749040"/>
              <a:gd name="connsiteY4" fmla="*/ 560832 h 560832"/>
              <a:gd name="connsiteX0" fmla="*/ 4064 w 3753104"/>
              <a:gd name="connsiteY0" fmla="*/ 434848 h 493776"/>
              <a:gd name="connsiteX1" fmla="*/ 1160272 w 3753104"/>
              <a:gd name="connsiteY1" fmla="*/ 123952 h 493776"/>
              <a:gd name="connsiteX2" fmla="*/ 3696208 w 3753104"/>
              <a:gd name="connsiteY2" fmla="*/ 0 h 493776"/>
              <a:gd name="connsiteX3" fmla="*/ 3753104 w 3753104"/>
              <a:gd name="connsiteY3" fmla="*/ 323088 h 493776"/>
              <a:gd name="connsiteX4" fmla="*/ 0 w 3753104"/>
              <a:gd name="connsiteY4" fmla="*/ 493776 h 493776"/>
              <a:gd name="connsiteX0" fmla="*/ 0 w 3822192"/>
              <a:gd name="connsiteY0" fmla="*/ 386080 h 493776"/>
              <a:gd name="connsiteX1" fmla="*/ 1229360 w 3822192"/>
              <a:gd name="connsiteY1" fmla="*/ 12395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5443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72720 h 493776"/>
              <a:gd name="connsiteX2" fmla="*/ 3765296 w 3822192"/>
              <a:gd name="connsiteY2" fmla="*/ 0 h 493776"/>
              <a:gd name="connsiteX3" fmla="*/ 3822192 w 3822192"/>
              <a:gd name="connsiteY3" fmla="*/ 323088 h 493776"/>
              <a:gd name="connsiteX4" fmla="*/ 69088 w 3822192"/>
              <a:gd name="connsiteY4" fmla="*/ 493776 h 493776"/>
              <a:gd name="connsiteX0" fmla="*/ 156464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193040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223520 w 3753104"/>
              <a:gd name="connsiteY1" fmla="*/ 286512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211328 w 3753104"/>
              <a:gd name="connsiteY0" fmla="*/ 288544 h 493776"/>
              <a:gd name="connsiteX1" fmla="*/ 308864 w 3753104"/>
              <a:gd name="connsiteY1" fmla="*/ 268224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0 w 3761232"/>
              <a:gd name="connsiteY0" fmla="*/ 319024 h 493776"/>
              <a:gd name="connsiteX1" fmla="*/ 316992 w 3761232"/>
              <a:gd name="connsiteY1" fmla="*/ 268224 h 493776"/>
              <a:gd name="connsiteX2" fmla="*/ 1174496 w 3761232"/>
              <a:gd name="connsiteY2" fmla="*/ 172720 h 493776"/>
              <a:gd name="connsiteX3" fmla="*/ 3704336 w 3761232"/>
              <a:gd name="connsiteY3" fmla="*/ 0 h 493776"/>
              <a:gd name="connsiteX4" fmla="*/ 3761232 w 3761232"/>
              <a:gd name="connsiteY4" fmla="*/ 323088 h 493776"/>
              <a:gd name="connsiteX5" fmla="*/ 8128 w 3761232"/>
              <a:gd name="connsiteY5" fmla="*/ 493776 h 493776"/>
              <a:gd name="connsiteX0" fmla="*/ 0 w 3773424"/>
              <a:gd name="connsiteY0" fmla="*/ 331216 h 493776"/>
              <a:gd name="connsiteX1" fmla="*/ 329184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80416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1133856"/>
              <a:gd name="connsiteX1" fmla="*/ 335280 w 3773424"/>
              <a:gd name="connsiteY1" fmla="*/ 268224 h 1133856"/>
              <a:gd name="connsiteX2" fmla="*/ 1186688 w 3773424"/>
              <a:gd name="connsiteY2" fmla="*/ 172720 h 1133856"/>
              <a:gd name="connsiteX3" fmla="*/ 3716528 w 3773424"/>
              <a:gd name="connsiteY3" fmla="*/ 0 h 1133856"/>
              <a:gd name="connsiteX4" fmla="*/ 3773424 w 3773424"/>
              <a:gd name="connsiteY4" fmla="*/ 323088 h 1133856"/>
              <a:gd name="connsiteX5" fmla="*/ 294640 w 3773424"/>
              <a:gd name="connsiteY5" fmla="*/ 1133856 h 1133856"/>
              <a:gd name="connsiteX0" fmla="*/ 0 w 3773424"/>
              <a:gd name="connsiteY0" fmla="*/ 331216 h 1365504"/>
              <a:gd name="connsiteX1" fmla="*/ 335280 w 3773424"/>
              <a:gd name="connsiteY1" fmla="*/ 268224 h 1365504"/>
              <a:gd name="connsiteX2" fmla="*/ 1186688 w 3773424"/>
              <a:gd name="connsiteY2" fmla="*/ 172720 h 1365504"/>
              <a:gd name="connsiteX3" fmla="*/ 3716528 w 3773424"/>
              <a:gd name="connsiteY3" fmla="*/ 0 h 1365504"/>
              <a:gd name="connsiteX4" fmla="*/ 3773424 w 3773424"/>
              <a:gd name="connsiteY4" fmla="*/ 323088 h 1365504"/>
              <a:gd name="connsiteX5" fmla="*/ 1867408 w 3773424"/>
              <a:gd name="connsiteY5" fmla="*/ 1365504 h 1365504"/>
              <a:gd name="connsiteX0" fmla="*/ 0 w 3773424"/>
              <a:gd name="connsiteY0" fmla="*/ 331216 h 2665984"/>
              <a:gd name="connsiteX1" fmla="*/ 335280 w 3773424"/>
              <a:gd name="connsiteY1" fmla="*/ 268224 h 2665984"/>
              <a:gd name="connsiteX2" fmla="*/ 1186688 w 3773424"/>
              <a:gd name="connsiteY2" fmla="*/ 172720 h 2665984"/>
              <a:gd name="connsiteX3" fmla="*/ 3716528 w 3773424"/>
              <a:gd name="connsiteY3" fmla="*/ 0 h 2665984"/>
              <a:gd name="connsiteX4" fmla="*/ 3773424 w 3773424"/>
              <a:gd name="connsiteY4" fmla="*/ 323088 h 2665984"/>
              <a:gd name="connsiteX5" fmla="*/ 1877568 w 3773424"/>
              <a:gd name="connsiteY5" fmla="*/ 2665984 h 2665984"/>
              <a:gd name="connsiteX0" fmla="*/ 0 w 3773424"/>
              <a:gd name="connsiteY0" fmla="*/ 331216 h 1050544"/>
              <a:gd name="connsiteX1" fmla="*/ 335280 w 3773424"/>
              <a:gd name="connsiteY1" fmla="*/ 268224 h 1050544"/>
              <a:gd name="connsiteX2" fmla="*/ 1186688 w 3773424"/>
              <a:gd name="connsiteY2" fmla="*/ 172720 h 1050544"/>
              <a:gd name="connsiteX3" fmla="*/ 3716528 w 3773424"/>
              <a:gd name="connsiteY3" fmla="*/ 0 h 1050544"/>
              <a:gd name="connsiteX4" fmla="*/ 3773424 w 3773424"/>
              <a:gd name="connsiteY4" fmla="*/ 323088 h 1050544"/>
              <a:gd name="connsiteX5" fmla="*/ 18288 w 3773424"/>
              <a:gd name="connsiteY5" fmla="*/ 1050544 h 1050544"/>
              <a:gd name="connsiteX0" fmla="*/ 0 w 3773424"/>
              <a:gd name="connsiteY0" fmla="*/ 331216 h 1050544"/>
              <a:gd name="connsiteX1" fmla="*/ 6096 w 3773424"/>
              <a:gd name="connsiteY1" fmla="*/ 323088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3773424"/>
              <a:gd name="connsiteY0" fmla="*/ 331216 h 1050544"/>
              <a:gd name="connsiteX1" fmla="*/ 85344 w 3773424"/>
              <a:gd name="connsiteY1" fmla="*/ 310896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4309872"/>
              <a:gd name="connsiteY0" fmla="*/ 447040 h 1050544"/>
              <a:gd name="connsiteX1" fmla="*/ 621792 w 4309872"/>
              <a:gd name="connsiteY1" fmla="*/ 310896 h 1050544"/>
              <a:gd name="connsiteX2" fmla="*/ 871728 w 4309872"/>
              <a:gd name="connsiteY2" fmla="*/ 268224 h 1050544"/>
              <a:gd name="connsiteX3" fmla="*/ 1723136 w 4309872"/>
              <a:gd name="connsiteY3" fmla="*/ 172720 h 1050544"/>
              <a:gd name="connsiteX4" fmla="*/ 4252976 w 4309872"/>
              <a:gd name="connsiteY4" fmla="*/ 0 h 1050544"/>
              <a:gd name="connsiteX5" fmla="*/ 4309872 w 4309872"/>
              <a:gd name="connsiteY5" fmla="*/ 323088 h 1050544"/>
              <a:gd name="connsiteX6" fmla="*/ 554736 w 4309872"/>
              <a:gd name="connsiteY6" fmla="*/ 1050544 h 10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9872" h="1050544">
                <a:moveTo>
                  <a:pt x="0" y="447040"/>
                </a:moveTo>
                <a:lnTo>
                  <a:pt x="621792" y="310896"/>
                </a:lnTo>
                <a:lnTo>
                  <a:pt x="871728" y="268224"/>
                </a:lnTo>
                <a:lnTo>
                  <a:pt x="1723136" y="172720"/>
                </a:lnTo>
                <a:lnTo>
                  <a:pt x="4252976" y="0"/>
                </a:lnTo>
                <a:lnTo>
                  <a:pt x="4309872" y="323088"/>
                </a:lnTo>
                <a:lnTo>
                  <a:pt x="554736" y="1050544"/>
                </a:lnTo>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No-overtaking bus stops</a:t>
            </a:r>
            <a:endParaRPr lang="en-US" sz="4000" kern="0" dirty="0"/>
          </a:p>
        </p:txBody>
      </p:sp>
      <p:sp>
        <p:nvSpPr>
          <p:cNvPr id="17" name="TextBox 16"/>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20" name="TextBox 19"/>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21" name="TextBox 20"/>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14439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23</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793027640"/>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10" name="TextBox 9"/>
          <p:cNvSpPr txBox="1"/>
          <p:nvPr/>
        </p:nvSpPr>
        <p:spPr>
          <a:xfrm>
            <a:off x="2226069" y="4142900"/>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11" name="下箭头 26"/>
          <p:cNvSpPr/>
          <p:nvPr/>
        </p:nvSpPr>
        <p:spPr bwMode="auto">
          <a:xfrm flipH="1" flipV="1">
            <a:off x="2002549" y="4240192"/>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8" name="Freeform 17"/>
          <p:cNvSpPr/>
          <p:nvPr/>
        </p:nvSpPr>
        <p:spPr bwMode="white">
          <a:xfrm>
            <a:off x="3560064" y="2700528"/>
            <a:ext cx="4309872" cy="1050544"/>
          </a:xfrm>
          <a:custGeom>
            <a:avLst/>
            <a:gdLst>
              <a:gd name="connsiteX0" fmla="*/ 0 w 3444240"/>
              <a:gd name="connsiteY0" fmla="*/ 508000 h 640080"/>
              <a:gd name="connsiteX1" fmla="*/ 1046480 w 3444240"/>
              <a:gd name="connsiteY1" fmla="*/ 81280 h 640080"/>
              <a:gd name="connsiteX2" fmla="*/ 3393440 w 3444240"/>
              <a:gd name="connsiteY2" fmla="*/ 0 h 640080"/>
              <a:gd name="connsiteX3" fmla="*/ 3444240 w 3444240"/>
              <a:gd name="connsiteY3" fmla="*/ 640080 h 640080"/>
              <a:gd name="connsiteX4" fmla="*/ 50800 w 3444240"/>
              <a:gd name="connsiteY4" fmla="*/ 518160 h 640080"/>
              <a:gd name="connsiteX0" fmla="*/ 0 w 3582416"/>
              <a:gd name="connsiteY0" fmla="*/ 550672 h 682752"/>
              <a:gd name="connsiteX1" fmla="*/ 1046480 w 3582416"/>
              <a:gd name="connsiteY1" fmla="*/ 123952 h 682752"/>
              <a:gd name="connsiteX2" fmla="*/ 3582416 w 3582416"/>
              <a:gd name="connsiteY2" fmla="*/ 0 h 682752"/>
              <a:gd name="connsiteX3" fmla="*/ 3444240 w 3582416"/>
              <a:gd name="connsiteY3" fmla="*/ 682752 h 682752"/>
              <a:gd name="connsiteX4" fmla="*/ 50800 w 3582416"/>
              <a:gd name="connsiteY4" fmla="*/ 560832 h 682752"/>
              <a:gd name="connsiteX0" fmla="*/ 0 w 3602736"/>
              <a:gd name="connsiteY0" fmla="*/ 550672 h 707136"/>
              <a:gd name="connsiteX1" fmla="*/ 1046480 w 3602736"/>
              <a:gd name="connsiteY1" fmla="*/ 123952 h 707136"/>
              <a:gd name="connsiteX2" fmla="*/ 3582416 w 3602736"/>
              <a:gd name="connsiteY2" fmla="*/ 0 h 707136"/>
              <a:gd name="connsiteX3" fmla="*/ 3602736 w 3602736"/>
              <a:gd name="connsiteY3" fmla="*/ 707136 h 707136"/>
              <a:gd name="connsiteX4" fmla="*/ 50800 w 3602736"/>
              <a:gd name="connsiteY4" fmla="*/ 560832 h 707136"/>
              <a:gd name="connsiteX0" fmla="*/ 0 w 3639312"/>
              <a:gd name="connsiteY0" fmla="*/ 550672 h 560832"/>
              <a:gd name="connsiteX1" fmla="*/ 1046480 w 3639312"/>
              <a:gd name="connsiteY1" fmla="*/ 123952 h 560832"/>
              <a:gd name="connsiteX2" fmla="*/ 3582416 w 3639312"/>
              <a:gd name="connsiteY2" fmla="*/ 0 h 560832"/>
              <a:gd name="connsiteX3" fmla="*/ 3639312 w 3639312"/>
              <a:gd name="connsiteY3" fmla="*/ 323088 h 560832"/>
              <a:gd name="connsiteX4" fmla="*/ 50800 w 3639312"/>
              <a:gd name="connsiteY4" fmla="*/ 560832 h 560832"/>
              <a:gd name="connsiteX0" fmla="*/ 0 w 3749040"/>
              <a:gd name="connsiteY0" fmla="*/ 434848 h 560832"/>
              <a:gd name="connsiteX1" fmla="*/ 1156208 w 3749040"/>
              <a:gd name="connsiteY1" fmla="*/ 123952 h 560832"/>
              <a:gd name="connsiteX2" fmla="*/ 3692144 w 3749040"/>
              <a:gd name="connsiteY2" fmla="*/ 0 h 560832"/>
              <a:gd name="connsiteX3" fmla="*/ 3749040 w 3749040"/>
              <a:gd name="connsiteY3" fmla="*/ 323088 h 560832"/>
              <a:gd name="connsiteX4" fmla="*/ 160528 w 3749040"/>
              <a:gd name="connsiteY4" fmla="*/ 560832 h 560832"/>
              <a:gd name="connsiteX0" fmla="*/ 4064 w 3753104"/>
              <a:gd name="connsiteY0" fmla="*/ 434848 h 493776"/>
              <a:gd name="connsiteX1" fmla="*/ 1160272 w 3753104"/>
              <a:gd name="connsiteY1" fmla="*/ 123952 h 493776"/>
              <a:gd name="connsiteX2" fmla="*/ 3696208 w 3753104"/>
              <a:gd name="connsiteY2" fmla="*/ 0 h 493776"/>
              <a:gd name="connsiteX3" fmla="*/ 3753104 w 3753104"/>
              <a:gd name="connsiteY3" fmla="*/ 323088 h 493776"/>
              <a:gd name="connsiteX4" fmla="*/ 0 w 3753104"/>
              <a:gd name="connsiteY4" fmla="*/ 493776 h 493776"/>
              <a:gd name="connsiteX0" fmla="*/ 0 w 3822192"/>
              <a:gd name="connsiteY0" fmla="*/ 386080 h 493776"/>
              <a:gd name="connsiteX1" fmla="*/ 1229360 w 3822192"/>
              <a:gd name="connsiteY1" fmla="*/ 12395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5443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72720 h 493776"/>
              <a:gd name="connsiteX2" fmla="*/ 3765296 w 3822192"/>
              <a:gd name="connsiteY2" fmla="*/ 0 h 493776"/>
              <a:gd name="connsiteX3" fmla="*/ 3822192 w 3822192"/>
              <a:gd name="connsiteY3" fmla="*/ 323088 h 493776"/>
              <a:gd name="connsiteX4" fmla="*/ 69088 w 3822192"/>
              <a:gd name="connsiteY4" fmla="*/ 493776 h 493776"/>
              <a:gd name="connsiteX0" fmla="*/ 156464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193040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223520 w 3753104"/>
              <a:gd name="connsiteY1" fmla="*/ 286512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211328 w 3753104"/>
              <a:gd name="connsiteY0" fmla="*/ 288544 h 493776"/>
              <a:gd name="connsiteX1" fmla="*/ 308864 w 3753104"/>
              <a:gd name="connsiteY1" fmla="*/ 268224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0 w 3761232"/>
              <a:gd name="connsiteY0" fmla="*/ 319024 h 493776"/>
              <a:gd name="connsiteX1" fmla="*/ 316992 w 3761232"/>
              <a:gd name="connsiteY1" fmla="*/ 268224 h 493776"/>
              <a:gd name="connsiteX2" fmla="*/ 1174496 w 3761232"/>
              <a:gd name="connsiteY2" fmla="*/ 172720 h 493776"/>
              <a:gd name="connsiteX3" fmla="*/ 3704336 w 3761232"/>
              <a:gd name="connsiteY3" fmla="*/ 0 h 493776"/>
              <a:gd name="connsiteX4" fmla="*/ 3761232 w 3761232"/>
              <a:gd name="connsiteY4" fmla="*/ 323088 h 493776"/>
              <a:gd name="connsiteX5" fmla="*/ 8128 w 3761232"/>
              <a:gd name="connsiteY5" fmla="*/ 493776 h 493776"/>
              <a:gd name="connsiteX0" fmla="*/ 0 w 3773424"/>
              <a:gd name="connsiteY0" fmla="*/ 331216 h 493776"/>
              <a:gd name="connsiteX1" fmla="*/ 329184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80416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1133856"/>
              <a:gd name="connsiteX1" fmla="*/ 335280 w 3773424"/>
              <a:gd name="connsiteY1" fmla="*/ 268224 h 1133856"/>
              <a:gd name="connsiteX2" fmla="*/ 1186688 w 3773424"/>
              <a:gd name="connsiteY2" fmla="*/ 172720 h 1133856"/>
              <a:gd name="connsiteX3" fmla="*/ 3716528 w 3773424"/>
              <a:gd name="connsiteY3" fmla="*/ 0 h 1133856"/>
              <a:gd name="connsiteX4" fmla="*/ 3773424 w 3773424"/>
              <a:gd name="connsiteY4" fmla="*/ 323088 h 1133856"/>
              <a:gd name="connsiteX5" fmla="*/ 294640 w 3773424"/>
              <a:gd name="connsiteY5" fmla="*/ 1133856 h 1133856"/>
              <a:gd name="connsiteX0" fmla="*/ 0 w 3773424"/>
              <a:gd name="connsiteY0" fmla="*/ 331216 h 1365504"/>
              <a:gd name="connsiteX1" fmla="*/ 335280 w 3773424"/>
              <a:gd name="connsiteY1" fmla="*/ 268224 h 1365504"/>
              <a:gd name="connsiteX2" fmla="*/ 1186688 w 3773424"/>
              <a:gd name="connsiteY2" fmla="*/ 172720 h 1365504"/>
              <a:gd name="connsiteX3" fmla="*/ 3716528 w 3773424"/>
              <a:gd name="connsiteY3" fmla="*/ 0 h 1365504"/>
              <a:gd name="connsiteX4" fmla="*/ 3773424 w 3773424"/>
              <a:gd name="connsiteY4" fmla="*/ 323088 h 1365504"/>
              <a:gd name="connsiteX5" fmla="*/ 1867408 w 3773424"/>
              <a:gd name="connsiteY5" fmla="*/ 1365504 h 1365504"/>
              <a:gd name="connsiteX0" fmla="*/ 0 w 3773424"/>
              <a:gd name="connsiteY0" fmla="*/ 331216 h 2665984"/>
              <a:gd name="connsiteX1" fmla="*/ 335280 w 3773424"/>
              <a:gd name="connsiteY1" fmla="*/ 268224 h 2665984"/>
              <a:gd name="connsiteX2" fmla="*/ 1186688 w 3773424"/>
              <a:gd name="connsiteY2" fmla="*/ 172720 h 2665984"/>
              <a:gd name="connsiteX3" fmla="*/ 3716528 w 3773424"/>
              <a:gd name="connsiteY3" fmla="*/ 0 h 2665984"/>
              <a:gd name="connsiteX4" fmla="*/ 3773424 w 3773424"/>
              <a:gd name="connsiteY4" fmla="*/ 323088 h 2665984"/>
              <a:gd name="connsiteX5" fmla="*/ 1877568 w 3773424"/>
              <a:gd name="connsiteY5" fmla="*/ 2665984 h 2665984"/>
              <a:gd name="connsiteX0" fmla="*/ 0 w 3773424"/>
              <a:gd name="connsiteY0" fmla="*/ 331216 h 1050544"/>
              <a:gd name="connsiteX1" fmla="*/ 335280 w 3773424"/>
              <a:gd name="connsiteY1" fmla="*/ 268224 h 1050544"/>
              <a:gd name="connsiteX2" fmla="*/ 1186688 w 3773424"/>
              <a:gd name="connsiteY2" fmla="*/ 172720 h 1050544"/>
              <a:gd name="connsiteX3" fmla="*/ 3716528 w 3773424"/>
              <a:gd name="connsiteY3" fmla="*/ 0 h 1050544"/>
              <a:gd name="connsiteX4" fmla="*/ 3773424 w 3773424"/>
              <a:gd name="connsiteY4" fmla="*/ 323088 h 1050544"/>
              <a:gd name="connsiteX5" fmla="*/ 18288 w 3773424"/>
              <a:gd name="connsiteY5" fmla="*/ 1050544 h 1050544"/>
              <a:gd name="connsiteX0" fmla="*/ 0 w 3773424"/>
              <a:gd name="connsiteY0" fmla="*/ 331216 h 1050544"/>
              <a:gd name="connsiteX1" fmla="*/ 6096 w 3773424"/>
              <a:gd name="connsiteY1" fmla="*/ 323088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3773424"/>
              <a:gd name="connsiteY0" fmla="*/ 331216 h 1050544"/>
              <a:gd name="connsiteX1" fmla="*/ 85344 w 3773424"/>
              <a:gd name="connsiteY1" fmla="*/ 310896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4309872"/>
              <a:gd name="connsiteY0" fmla="*/ 447040 h 1050544"/>
              <a:gd name="connsiteX1" fmla="*/ 621792 w 4309872"/>
              <a:gd name="connsiteY1" fmla="*/ 310896 h 1050544"/>
              <a:gd name="connsiteX2" fmla="*/ 871728 w 4309872"/>
              <a:gd name="connsiteY2" fmla="*/ 268224 h 1050544"/>
              <a:gd name="connsiteX3" fmla="*/ 1723136 w 4309872"/>
              <a:gd name="connsiteY3" fmla="*/ 172720 h 1050544"/>
              <a:gd name="connsiteX4" fmla="*/ 4252976 w 4309872"/>
              <a:gd name="connsiteY4" fmla="*/ 0 h 1050544"/>
              <a:gd name="connsiteX5" fmla="*/ 4309872 w 4309872"/>
              <a:gd name="connsiteY5" fmla="*/ 323088 h 1050544"/>
              <a:gd name="connsiteX6" fmla="*/ 554736 w 4309872"/>
              <a:gd name="connsiteY6" fmla="*/ 1050544 h 10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9872" h="1050544">
                <a:moveTo>
                  <a:pt x="0" y="447040"/>
                </a:moveTo>
                <a:lnTo>
                  <a:pt x="621792" y="310896"/>
                </a:lnTo>
                <a:lnTo>
                  <a:pt x="871728" y="268224"/>
                </a:lnTo>
                <a:lnTo>
                  <a:pt x="1723136" y="172720"/>
                </a:lnTo>
                <a:lnTo>
                  <a:pt x="4252976" y="0"/>
                </a:lnTo>
                <a:lnTo>
                  <a:pt x="4309872" y="323088"/>
                </a:lnTo>
                <a:lnTo>
                  <a:pt x="554736" y="1050544"/>
                </a:lnTo>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No-overtaking bus stops</a:t>
            </a:r>
            <a:endParaRPr lang="en-US" sz="4000" kern="0" dirty="0"/>
          </a:p>
        </p:txBody>
      </p:sp>
      <p:sp>
        <p:nvSpPr>
          <p:cNvPr id="20" name="TextBox 19"/>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22" name="TextBox 21"/>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23" name="TextBox 22"/>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4" name="TextBox 23"/>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
        <p:nvSpPr>
          <p:cNvPr id="25" name="TextBox 24"/>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4956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24</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958677672"/>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11" name="下箭头 26"/>
          <p:cNvSpPr/>
          <p:nvPr/>
        </p:nvSpPr>
        <p:spPr bwMode="auto">
          <a:xfrm flipH="1" flipV="1">
            <a:off x="2002549" y="4240192"/>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2" name="TextBox 11"/>
          <p:cNvSpPr txBox="1"/>
          <p:nvPr/>
        </p:nvSpPr>
        <p:spPr>
          <a:xfrm>
            <a:off x="6904620" y="3210174"/>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a:t>
            </a:r>
            <a:r>
              <a:rPr lang="zh-CN" altLang="en-US"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904620" y="3540374"/>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16" name="下箭头 31"/>
          <p:cNvSpPr/>
          <p:nvPr/>
        </p:nvSpPr>
        <p:spPr bwMode="auto">
          <a:xfrm flipH="1">
            <a:off x="6635379" y="3260974"/>
            <a:ext cx="207251" cy="643841"/>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8" name="Freeform 17"/>
          <p:cNvSpPr/>
          <p:nvPr/>
        </p:nvSpPr>
        <p:spPr bwMode="white">
          <a:xfrm>
            <a:off x="3560064" y="2877312"/>
            <a:ext cx="4309872" cy="660400"/>
          </a:xfrm>
          <a:custGeom>
            <a:avLst/>
            <a:gdLst>
              <a:gd name="connsiteX0" fmla="*/ 0 w 3444240"/>
              <a:gd name="connsiteY0" fmla="*/ 508000 h 640080"/>
              <a:gd name="connsiteX1" fmla="*/ 1046480 w 3444240"/>
              <a:gd name="connsiteY1" fmla="*/ 81280 h 640080"/>
              <a:gd name="connsiteX2" fmla="*/ 3393440 w 3444240"/>
              <a:gd name="connsiteY2" fmla="*/ 0 h 640080"/>
              <a:gd name="connsiteX3" fmla="*/ 3444240 w 3444240"/>
              <a:gd name="connsiteY3" fmla="*/ 640080 h 640080"/>
              <a:gd name="connsiteX4" fmla="*/ 50800 w 3444240"/>
              <a:gd name="connsiteY4" fmla="*/ 518160 h 640080"/>
              <a:gd name="connsiteX0" fmla="*/ 0 w 3582416"/>
              <a:gd name="connsiteY0" fmla="*/ 550672 h 682752"/>
              <a:gd name="connsiteX1" fmla="*/ 1046480 w 3582416"/>
              <a:gd name="connsiteY1" fmla="*/ 123952 h 682752"/>
              <a:gd name="connsiteX2" fmla="*/ 3582416 w 3582416"/>
              <a:gd name="connsiteY2" fmla="*/ 0 h 682752"/>
              <a:gd name="connsiteX3" fmla="*/ 3444240 w 3582416"/>
              <a:gd name="connsiteY3" fmla="*/ 682752 h 682752"/>
              <a:gd name="connsiteX4" fmla="*/ 50800 w 3582416"/>
              <a:gd name="connsiteY4" fmla="*/ 560832 h 682752"/>
              <a:gd name="connsiteX0" fmla="*/ 0 w 3602736"/>
              <a:gd name="connsiteY0" fmla="*/ 550672 h 707136"/>
              <a:gd name="connsiteX1" fmla="*/ 1046480 w 3602736"/>
              <a:gd name="connsiteY1" fmla="*/ 123952 h 707136"/>
              <a:gd name="connsiteX2" fmla="*/ 3582416 w 3602736"/>
              <a:gd name="connsiteY2" fmla="*/ 0 h 707136"/>
              <a:gd name="connsiteX3" fmla="*/ 3602736 w 3602736"/>
              <a:gd name="connsiteY3" fmla="*/ 707136 h 707136"/>
              <a:gd name="connsiteX4" fmla="*/ 50800 w 3602736"/>
              <a:gd name="connsiteY4" fmla="*/ 560832 h 707136"/>
              <a:gd name="connsiteX0" fmla="*/ 0 w 3639312"/>
              <a:gd name="connsiteY0" fmla="*/ 550672 h 560832"/>
              <a:gd name="connsiteX1" fmla="*/ 1046480 w 3639312"/>
              <a:gd name="connsiteY1" fmla="*/ 123952 h 560832"/>
              <a:gd name="connsiteX2" fmla="*/ 3582416 w 3639312"/>
              <a:gd name="connsiteY2" fmla="*/ 0 h 560832"/>
              <a:gd name="connsiteX3" fmla="*/ 3639312 w 3639312"/>
              <a:gd name="connsiteY3" fmla="*/ 323088 h 560832"/>
              <a:gd name="connsiteX4" fmla="*/ 50800 w 3639312"/>
              <a:gd name="connsiteY4" fmla="*/ 560832 h 560832"/>
              <a:gd name="connsiteX0" fmla="*/ 0 w 3749040"/>
              <a:gd name="connsiteY0" fmla="*/ 434848 h 560832"/>
              <a:gd name="connsiteX1" fmla="*/ 1156208 w 3749040"/>
              <a:gd name="connsiteY1" fmla="*/ 123952 h 560832"/>
              <a:gd name="connsiteX2" fmla="*/ 3692144 w 3749040"/>
              <a:gd name="connsiteY2" fmla="*/ 0 h 560832"/>
              <a:gd name="connsiteX3" fmla="*/ 3749040 w 3749040"/>
              <a:gd name="connsiteY3" fmla="*/ 323088 h 560832"/>
              <a:gd name="connsiteX4" fmla="*/ 160528 w 3749040"/>
              <a:gd name="connsiteY4" fmla="*/ 560832 h 560832"/>
              <a:gd name="connsiteX0" fmla="*/ 4064 w 3753104"/>
              <a:gd name="connsiteY0" fmla="*/ 434848 h 493776"/>
              <a:gd name="connsiteX1" fmla="*/ 1160272 w 3753104"/>
              <a:gd name="connsiteY1" fmla="*/ 123952 h 493776"/>
              <a:gd name="connsiteX2" fmla="*/ 3696208 w 3753104"/>
              <a:gd name="connsiteY2" fmla="*/ 0 h 493776"/>
              <a:gd name="connsiteX3" fmla="*/ 3753104 w 3753104"/>
              <a:gd name="connsiteY3" fmla="*/ 323088 h 493776"/>
              <a:gd name="connsiteX4" fmla="*/ 0 w 3753104"/>
              <a:gd name="connsiteY4" fmla="*/ 493776 h 493776"/>
              <a:gd name="connsiteX0" fmla="*/ 0 w 3822192"/>
              <a:gd name="connsiteY0" fmla="*/ 386080 h 493776"/>
              <a:gd name="connsiteX1" fmla="*/ 1229360 w 3822192"/>
              <a:gd name="connsiteY1" fmla="*/ 12395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5443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72720 h 493776"/>
              <a:gd name="connsiteX2" fmla="*/ 3765296 w 3822192"/>
              <a:gd name="connsiteY2" fmla="*/ 0 h 493776"/>
              <a:gd name="connsiteX3" fmla="*/ 3822192 w 3822192"/>
              <a:gd name="connsiteY3" fmla="*/ 323088 h 493776"/>
              <a:gd name="connsiteX4" fmla="*/ 69088 w 3822192"/>
              <a:gd name="connsiteY4" fmla="*/ 493776 h 493776"/>
              <a:gd name="connsiteX0" fmla="*/ 156464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193040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223520 w 3753104"/>
              <a:gd name="connsiteY1" fmla="*/ 286512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211328 w 3753104"/>
              <a:gd name="connsiteY0" fmla="*/ 288544 h 493776"/>
              <a:gd name="connsiteX1" fmla="*/ 308864 w 3753104"/>
              <a:gd name="connsiteY1" fmla="*/ 268224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0 w 3761232"/>
              <a:gd name="connsiteY0" fmla="*/ 319024 h 493776"/>
              <a:gd name="connsiteX1" fmla="*/ 316992 w 3761232"/>
              <a:gd name="connsiteY1" fmla="*/ 268224 h 493776"/>
              <a:gd name="connsiteX2" fmla="*/ 1174496 w 3761232"/>
              <a:gd name="connsiteY2" fmla="*/ 172720 h 493776"/>
              <a:gd name="connsiteX3" fmla="*/ 3704336 w 3761232"/>
              <a:gd name="connsiteY3" fmla="*/ 0 h 493776"/>
              <a:gd name="connsiteX4" fmla="*/ 3761232 w 3761232"/>
              <a:gd name="connsiteY4" fmla="*/ 323088 h 493776"/>
              <a:gd name="connsiteX5" fmla="*/ 8128 w 3761232"/>
              <a:gd name="connsiteY5" fmla="*/ 493776 h 493776"/>
              <a:gd name="connsiteX0" fmla="*/ 0 w 3773424"/>
              <a:gd name="connsiteY0" fmla="*/ 331216 h 493776"/>
              <a:gd name="connsiteX1" fmla="*/ 329184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80416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1133856"/>
              <a:gd name="connsiteX1" fmla="*/ 335280 w 3773424"/>
              <a:gd name="connsiteY1" fmla="*/ 268224 h 1133856"/>
              <a:gd name="connsiteX2" fmla="*/ 1186688 w 3773424"/>
              <a:gd name="connsiteY2" fmla="*/ 172720 h 1133856"/>
              <a:gd name="connsiteX3" fmla="*/ 3716528 w 3773424"/>
              <a:gd name="connsiteY3" fmla="*/ 0 h 1133856"/>
              <a:gd name="connsiteX4" fmla="*/ 3773424 w 3773424"/>
              <a:gd name="connsiteY4" fmla="*/ 323088 h 1133856"/>
              <a:gd name="connsiteX5" fmla="*/ 294640 w 3773424"/>
              <a:gd name="connsiteY5" fmla="*/ 1133856 h 1133856"/>
              <a:gd name="connsiteX0" fmla="*/ 0 w 3773424"/>
              <a:gd name="connsiteY0" fmla="*/ 331216 h 1365504"/>
              <a:gd name="connsiteX1" fmla="*/ 335280 w 3773424"/>
              <a:gd name="connsiteY1" fmla="*/ 268224 h 1365504"/>
              <a:gd name="connsiteX2" fmla="*/ 1186688 w 3773424"/>
              <a:gd name="connsiteY2" fmla="*/ 172720 h 1365504"/>
              <a:gd name="connsiteX3" fmla="*/ 3716528 w 3773424"/>
              <a:gd name="connsiteY3" fmla="*/ 0 h 1365504"/>
              <a:gd name="connsiteX4" fmla="*/ 3773424 w 3773424"/>
              <a:gd name="connsiteY4" fmla="*/ 323088 h 1365504"/>
              <a:gd name="connsiteX5" fmla="*/ 1867408 w 3773424"/>
              <a:gd name="connsiteY5" fmla="*/ 1365504 h 1365504"/>
              <a:gd name="connsiteX0" fmla="*/ 0 w 3773424"/>
              <a:gd name="connsiteY0" fmla="*/ 331216 h 2665984"/>
              <a:gd name="connsiteX1" fmla="*/ 335280 w 3773424"/>
              <a:gd name="connsiteY1" fmla="*/ 268224 h 2665984"/>
              <a:gd name="connsiteX2" fmla="*/ 1186688 w 3773424"/>
              <a:gd name="connsiteY2" fmla="*/ 172720 h 2665984"/>
              <a:gd name="connsiteX3" fmla="*/ 3716528 w 3773424"/>
              <a:gd name="connsiteY3" fmla="*/ 0 h 2665984"/>
              <a:gd name="connsiteX4" fmla="*/ 3773424 w 3773424"/>
              <a:gd name="connsiteY4" fmla="*/ 323088 h 2665984"/>
              <a:gd name="connsiteX5" fmla="*/ 1877568 w 3773424"/>
              <a:gd name="connsiteY5" fmla="*/ 2665984 h 2665984"/>
              <a:gd name="connsiteX0" fmla="*/ 0 w 3773424"/>
              <a:gd name="connsiteY0" fmla="*/ 331216 h 1050544"/>
              <a:gd name="connsiteX1" fmla="*/ 335280 w 3773424"/>
              <a:gd name="connsiteY1" fmla="*/ 268224 h 1050544"/>
              <a:gd name="connsiteX2" fmla="*/ 1186688 w 3773424"/>
              <a:gd name="connsiteY2" fmla="*/ 172720 h 1050544"/>
              <a:gd name="connsiteX3" fmla="*/ 3716528 w 3773424"/>
              <a:gd name="connsiteY3" fmla="*/ 0 h 1050544"/>
              <a:gd name="connsiteX4" fmla="*/ 3773424 w 3773424"/>
              <a:gd name="connsiteY4" fmla="*/ 323088 h 1050544"/>
              <a:gd name="connsiteX5" fmla="*/ 18288 w 3773424"/>
              <a:gd name="connsiteY5" fmla="*/ 1050544 h 1050544"/>
              <a:gd name="connsiteX0" fmla="*/ 0 w 3773424"/>
              <a:gd name="connsiteY0" fmla="*/ 331216 h 1050544"/>
              <a:gd name="connsiteX1" fmla="*/ 6096 w 3773424"/>
              <a:gd name="connsiteY1" fmla="*/ 323088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3773424"/>
              <a:gd name="connsiteY0" fmla="*/ 331216 h 1050544"/>
              <a:gd name="connsiteX1" fmla="*/ 85344 w 3773424"/>
              <a:gd name="connsiteY1" fmla="*/ 310896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4309872"/>
              <a:gd name="connsiteY0" fmla="*/ 447040 h 1050544"/>
              <a:gd name="connsiteX1" fmla="*/ 621792 w 4309872"/>
              <a:gd name="connsiteY1" fmla="*/ 310896 h 1050544"/>
              <a:gd name="connsiteX2" fmla="*/ 871728 w 4309872"/>
              <a:gd name="connsiteY2" fmla="*/ 268224 h 1050544"/>
              <a:gd name="connsiteX3" fmla="*/ 1723136 w 4309872"/>
              <a:gd name="connsiteY3" fmla="*/ 172720 h 1050544"/>
              <a:gd name="connsiteX4" fmla="*/ 4252976 w 4309872"/>
              <a:gd name="connsiteY4" fmla="*/ 0 h 1050544"/>
              <a:gd name="connsiteX5" fmla="*/ 4309872 w 4309872"/>
              <a:gd name="connsiteY5" fmla="*/ 323088 h 1050544"/>
              <a:gd name="connsiteX6" fmla="*/ 554736 w 4309872"/>
              <a:gd name="connsiteY6" fmla="*/ 1050544 h 1050544"/>
              <a:gd name="connsiteX0" fmla="*/ 0 w 4309872"/>
              <a:gd name="connsiteY0" fmla="*/ 447040 h 837184"/>
              <a:gd name="connsiteX1" fmla="*/ 621792 w 4309872"/>
              <a:gd name="connsiteY1" fmla="*/ 310896 h 837184"/>
              <a:gd name="connsiteX2" fmla="*/ 871728 w 4309872"/>
              <a:gd name="connsiteY2" fmla="*/ 26822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871728 w 4309872"/>
              <a:gd name="connsiteY2" fmla="*/ 26822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920496 w 4309872"/>
              <a:gd name="connsiteY2" fmla="*/ 29870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920496 w 4309872"/>
              <a:gd name="connsiteY2" fmla="*/ 298704 h 837184"/>
              <a:gd name="connsiteX3" fmla="*/ 1771904 w 4309872"/>
              <a:gd name="connsiteY3" fmla="*/ 221488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319024 h 709168"/>
              <a:gd name="connsiteX1" fmla="*/ 542544 w 4309872"/>
              <a:gd name="connsiteY1" fmla="*/ 207264 h 709168"/>
              <a:gd name="connsiteX2" fmla="*/ 920496 w 4309872"/>
              <a:gd name="connsiteY2" fmla="*/ 170688 h 709168"/>
              <a:gd name="connsiteX3" fmla="*/ 1771904 w 4309872"/>
              <a:gd name="connsiteY3" fmla="*/ 93472 h 709168"/>
              <a:gd name="connsiteX4" fmla="*/ 4222496 w 4309872"/>
              <a:gd name="connsiteY4" fmla="*/ 0 h 709168"/>
              <a:gd name="connsiteX5" fmla="*/ 4309872 w 4309872"/>
              <a:gd name="connsiteY5" fmla="*/ 195072 h 709168"/>
              <a:gd name="connsiteX6" fmla="*/ 514096 w 4309872"/>
              <a:gd name="connsiteY6" fmla="*/ 709168 h 709168"/>
              <a:gd name="connsiteX0" fmla="*/ 0 w 4309872"/>
              <a:gd name="connsiteY0" fmla="*/ 319024 h 709168"/>
              <a:gd name="connsiteX1" fmla="*/ 542544 w 4309872"/>
              <a:gd name="connsiteY1" fmla="*/ 207264 h 709168"/>
              <a:gd name="connsiteX2" fmla="*/ 920496 w 4309872"/>
              <a:gd name="connsiteY2" fmla="*/ 170688 h 709168"/>
              <a:gd name="connsiteX3" fmla="*/ 1771904 w 4309872"/>
              <a:gd name="connsiteY3" fmla="*/ 111760 h 709168"/>
              <a:gd name="connsiteX4" fmla="*/ 4222496 w 4309872"/>
              <a:gd name="connsiteY4" fmla="*/ 0 h 709168"/>
              <a:gd name="connsiteX5" fmla="*/ 4309872 w 4309872"/>
              <a:gd name="connsiteY5" fmla="*/ 195072 h 709168"/>
              <a:gd name="connsiteX6" fmla="*/ 514096 w 4309872"/>
              <a:gd name="connsiteY6" fmla="*/ 709168 h 709168"/>
              <a:gd name="connsiteX0" fmla="*/ 0 w 4309872"/>
              <a:gd name="connsiteY0" fmla="*/ 270256 h 660400"/>
              <a:gd name="connsiteX1" fmla="*/ 542544 w 4309872"/>
              <a:gd name="connsiteY1" fmla="*/ 158496 h 660400"/>
              <a:gd name="connsiteX2" fmla="*/ 920496 w 4309872"/>
              <a:gd name="connsiteY2" fmla="*/ 12192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09872" h="660400">
                <a:moveTo>
                  <a:pt x="0" y="270256"/>
                </a:moveTo>
                <a:lnTo>
                  <a:pt x="542544" y="158496"/>
                </a:lnTo>
                <a:lnTo>
                  <a:pt x="920496" y="121920"/>
                </a:lnTo>
                <a:lnTo>
                  <a:pt x="1771904" y="62992"/>
                </a:lnTo>
                <a:lnTo>
                  <a:pt x="4246880" y="0"/>
                </a:lnTo>
                <a:lnTo>
                  <a:pt x="4309872" y="146304"/>
                </a:lnTo>
                <a:lnTo>
                  <a:pt x="514096" y="660400"/>
                </a:lnTo>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No-overtaking bus stops</a:t>
            </a:r>
            <a:endParaRPr lang="en-US" sz="4000" kern="0" dirty="0"/>
          </a:p>
        </p:txBody>
      </p:sp>
      <p:sp>
        <p:nvSpPr>
          <p:cNvPr id="26" name="TextBox 25"/>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28" name="TextBox 27"/>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226069" y="4142900"/>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14584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No-overtaking bus stops</a:t>
            </a:r>
            <a:endParaRPr lang="en-US" sz="4000" kern="0" dirty="0"/>
          </a:p>
        </p:txBody>
      </p:sp>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25</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3084752834"/>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11" name="下箭头 26"/>
          <p:cNvSpPr/>
          <p:nvPr/>
        </p:nvSpPr>
        <p:spPr bwMode="auto">
          <a:xfrm flipH="1" flipV="1">
            <a:off x="2002549" y="4240192"/>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4" name="TextBox 13"/>
          <p:cNvSpPr txBox="1"/>
          <p:nvPr/>
        </p:nvSpPr>
        <p:spPr>
          <a:xfrm>
            <a:off x="6904620" y="3870574"/>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16" name="下箭头 31"/>
          <p:cNvSpPr/>
          <p:nvPr/>
        </p:nvSpPr>
        <p:spPr bwMode="auto">
          <a:xfrm flipH="1">
            <a:off x="6635379" y="3260975"/>
            <a:ext cx="207251" cy="930026"/>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8" name="Freeform 17"/>
          <p:cNvSpPr/>
          <p:nvPr/>
        </p:nvSpPr>
        <p:spPr bwMode="white">
          <a:xfrm>
            <a:off x="2908300" y="2945891"/>
            <a:ext cx="4961636" cy="546100"/>
          </a:xfrm>
          <a:custGeom>
            <a:avLst/>
            <a:gdLst>
              <a:gd name="connsiteX0" fmla="*/ 0 w 3444240"/>
              <a:gd name="connsiteY0" fmla="*/ 508000 h 640080"/>
              <a:gd name="connsiteX1" fmla="*/ 1046480 w 3444240"/>
              <a:gd name="connsiteY1" fmla="*/ 81280 h 640080"/>
              <a:gd name="connsiteX2" fmla="*/ 3393440 w 3444240"/>
              <a:gd name="connsiteY2" fmla="*/ 0 h 640080"/>
              <a:gd name="connsiteX3" fmla="*/ 3444240 w 3444240"/>
              <a:gd name="connsiteY3" fmla="*/ 640080 h 640080"/>
              <a:gd name="connsiteX4" fmla="*/ 50800 w 3444240"/>
              <a:gd name="connsiteY4" fmla="*/ 518160 h 640080"/>
              <a:gd name="connsiteX0" fmla="*/ 0 w 3582416"/>
              <a:gd name="connsiteY0" fmla="*/ 550672 h 682752"/>
              <a:gd name="connsiteX1" fmla="*/ 1046480 w 3582416"/>
              <a:gd name="connsiteY1" fmla="*/ 123952 h 682752"/>
              <a:gd name="connsiteX2" fmla="*/ 3582416 w 3582416"/>
              <a:gd name="connsiteY2" fmla="*/ 0 h 682752"/>
              <a:gd name="connsiteX3" fmla="*/ 3444240 w 3582416"/>
              <a:gd name="connsiteY3" fmla="*/ 682752 h 682752"/>
              <a:gd name="connsiteX4" fmla="*/ 50800 w 3582416"/>
              <a:gd name="connsiteY4" fmla="*/ 560832 h 682752"/>
              <a:gd name="connsiteX0" fmla="*/ 0 w 3602736"/>
              <a:gd name="connsiteY0" fmla="*/ 550672 h 707136"/>
              <a:gd name="connsiteX1" fmla="*/ 1046480 w 3602736"/>
              <a:gd name="connsiteY1" fmla="*/ 123952 h 707136"/>
              <a:gd name="connsiteX2" fmla="*/ 3582416 w 3602736"/>
              <a:gd name="connsiteY2" fmla="*/ 0 h 707136"/>
              <a:gd name="connsiteX3" fmla="*/ 3602736 w 3602736"/>
              <a:gd name="connsiteY3" fmla="*/ 707136 h 707136"/>
              <a:gd name="connsiteX4" fmla="*/ 50800 w 3602736"/>
              <a:gd name="connsiteY4" fmla="*/ 560832 h 707136"/>
              <a:gd name="connsiteX0" fmla="*/ 0 w 3639312"/>
              <a:gd name="connsiteY0" fmla="*/ 550672 h 560832"/>
              <a:gd name="connsiteX1" fmla="*/ 1046480 w 3639312"/>
              <a:gd name="connsiteY1" fmla="*/ 123952 h 560832"/>
              <a:gd name="connsiteX2" fmla="*/ 3582416 w 3639312"/>
              <a:gd name="connsiteY2" fmla="*/ 0 h 560832"/>
              <a:gd name="connsiteX3" fmla="*/ 3639312 w 3639312"/>
              <a:gd name="connsiteY3" fmla="*/ 323088 h 560832"/>
              <a:gd name="connsiteX4" fmla="*/ 50800 w 3639312"/>
              <a:gd name="connsiteY4" fmla="*/ 560832 h 560832"/>
              <a:gd name="connsiteX0" fmla="*/ 0 w 3749040"/>
              <a:gd name="connsiteY0" fmla="*/ 434848 h 560832"/>
              <a:gd name="connsiteX1" fmla="*/ 1156208 w 3749040"/>
              <a:gd name="connsiteY1" fmla="*/ 123952 h 560832"/>
              <a:gd name="connsiteX2" fmla="*/ 3692144 w 3749040"/>
              <a:gd name="connsiteY2" fmla="*/ 0 h 560832"/>
              <a:gd name="connsiteX3" fmla="*/ 3749040 w 3749040"/>
              <a:gd name="connsiteY3" fmla="*/ 323088 h 560832"/>
              <a:gd name="connsiteX4" fmla="*/ 160528 w 3749040"/>
              <a:gd name="connsiteY4" fmla="*/ 560832 h 560832"/>
              <a:gd name="connsiteX0" fmla="*/ 4064 w 3753104"/>
              <a:gd name="connsiteY0" fmla="*/ 434848 h 493776"/>
              <a:gd name="connsiteX1" fmla="*/ 1160272 w 3753104"/>
              <a:gd name="connsiteY1" fmla="*/ 123952 h 493776"/>
              <a:gd name="connsiteX2" fmla="*/ 3696208 w 3753104"/>
              <a:gd name="connsiteY2" fmla="*/ 0 h 493776"/>
              <a:gd name="connsiteX3" fmla="*/ 3753104 w 3753104"/>
              <a:gd name="connsiteY3" fmla="*/ 323088 h 493776"/>
              <a:gd name="connsiteX4" fmla="*/ 0 w 3753104"/>
              <a:gd name="connsiteY4" fmla="*/ 493776 h 493776"/>
              <a:gd name="connsiteX0" fmla="*/ 0 w 3822192"/>
              <a:gd name="connsiteY0" fmla="*/ 386080 h 493776"/>
              <a:gd name="connsiteX1" fmla="*/ 1229360 w 3822192"/>
              <a:gd name="connsiteY1" fmla="*/ 12395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54432 h 493776"/>
              <a:gd name="connsiteX2" fmla="*/ 3765296 w 3822192"/>
              <a:gd name="connsiteY2" fmla="*/ 0 h 493776"/>
              <a:gd name="connsiteX3" fmla="*/ 3822192 w 3822192"/>
              <a:gd name="connsiteY3" fmla="*/ 323088 h 493776"/>
              <a:gd name="connsiteX4" fmla="*/ 69088 w 3822192"/>
              <a:gd name="connsiteY4" fmla="*/ 493776 h 493776"/>
              <a:gd name="connsiteX0" fmla="*/ 0 w 3822192"/>
              <a:gd name="connsiteY0" fmla="*/ 386080 h 493776"/>
              <a:gd name="connsiteX1" fmla="*/ 1235456 w 3822192"/>
              <a:gd name="connsiteY1" fmla="*/ 172720 h 493776"/>
              <a:gd name="connsiteX2" fmla="*/ 3765296 w 3822192"/>
              <a:gd name="connsiteY2" fmla="*/ 0 h 493776"/>
              <a:gd name="connsiteX3" fmla="*/ 3822192 w 3822192"/>
              <a:gd name="connsiteY3" fmla="*/ 323088 h 493776"/>
              <a:gd name="connsiteX4" fmla="*/ 69088 w 3822192"/>
              <a:gd name="connsiteY4" fmla="*/ 493776 h 493776"/>
              <a:gd name="connsiteX0" fmla="*/ 156464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193040 w 3753104"/>
              <a:gd name="connsiteY0" fmla="*/ 282448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1166368 w 3753104"/>
              <a:gd name="connsiteY1" fmla="*/ 172720 h 493776"/>
              <a:gd name="connsiteX2" fmla="*/ 3696208 w 3753104"/>
              <a:gd name="connsiteY2" fmla="*/ 0 h 493776"/>
              <a:gd name="connsiteX3" fmla="*/ 3753104 w 3753104"/>
              <a:gd name="connsiteY3" fmla="*/ 323088 h 493776"/>
              <a:gd name="connsiteX4" fmla="*/ 0 w 3753104"/>
              <a:gd name="connsiteY4" fmla="*/ 493776 h 493776"/>
              <a:gd name="connsiteX0" fmla="*/ 211328 w 3753104"/>
              <a:gd name="connsiteY0" fmla="*/ 288544 h 493776"/>
              <a:gd name="connsiteX1" fmla="*/ 223520 w 3753104"/>
              <a:gd name="connsiteY1" fmla="*/ 286512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211328 w 3753104"/>
              <a:gd name="connsiteY0" fmla="*/ 288544 h 493776"/>
              <a:gd name="connsiteX1" fmla="*/ 308864 w 3753104"/>
              <a:gd name="connsiteY1" fmla="*/ 268224 h 493776"/>
              <a:gd name="connsiteX2" fmla="*/ 1166368 w 3753104"/>
              <a:gd name="connsiteY2" fmla="*/ 172720 h 493776"/>
              <a:gd name="connsiteX3" fmla="*/ 3696208 w 3753104"/>
              <a:gd name="connsiteY3" fmla="*/ 0 h 493776"/>
              <a:gd name="connsiteX4" fmla="*/ 3753104 w 3753104"/>
              <a:gd name="connsiteY4" fmla="*/ 323088 h 493776"/>
              <a:gd name="connsiteX5" fmla="*/ 0 w 3753104"/>
              <a:gd name="connsiteY5" fmla="*/ 493776 h 493776"/>
              <a:gd name="connsiteX0" fmla="*/ 0 w 3761232"/>
              <a:gd name="connsiteY0" fmla="*/ 319024 h 493776"/>
              <a:gd name="connsiteX1" fmla="*/ 316992 w 3761232"/>
              <a:gd name="connsiteY1" fmla="*/ 268224 h 493776"/>
              <a:gd name="connsiteX2" fmla="*/ 1174496 w 3761232"/>
              <a:gd name="connsiteY2" fmla="*/ 172720 h 493776"/>
              <a:gd name="connsiteX3" fmla="*/ 3704336 w 3761232"/>
              <a:gd name="connsiteY3" fmla="*/ 0 h 493776"/>
              <a:gd name="connsiteX4" fmla="*/ 3761232 w 3761232"/>
              <a:gd name="connsiteY4" fmla="*/ 323088 h 493776"/>
              <a:gd name="connsiteX5" fmla="*/ 8128 w 3761232"/>
              <a:gd name="connsiteY5" fmla="*/ 493776 h 493776"/>
              <a:gd name="connsiteX0" fmla="*/ 0 w 3773424"/>
              <a:gd name="connsiteY0" fmla="*/ 331216 h 493776"/>
              <a:gd name="connsiteX1" fmla="*/ 329184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80416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493776"/>
              <a:gd name="connsiteX1" fmla="*/ 335280 w 3773424"/>
              <a:gd name="connsiteY1" fmla="*/ 268224 h 493776"/>
              <a:gd name="connsiteX2" fmla="*/ 1186688 w 3773424"/>
              <a:gd name="connsiteY2" fmla="*/ 172720 h 493776"/>
              <a:gd name="connsiteX3" fmla="*/ 3716528 w 3773424"/>
              <a:gd name="connsiteY3" fmla="*/ 0 h 493776"/>
              <a:gd name="connsiteX4" fmla="*/ 3773424 w 3773424"/>
              <a:gd name="connsiteY4" fmla="*/ 323088 h 493776"/>
              <a:gd name="connsiteX5" fmla="*/ 20320 w 3773424"/>
              <a:gd name="connsiteY5" fmla="*/ 493776 h 493776"/>
              <a:gd name="connsiteX0" fmla="*/ 0 w 3773424"/>
              <a:gd name="connsiteY0" fmla="*/ 331216 h 1133856"/>
              <a:gd name="connsiteX1" fmla="*/ 335280 w 3773424"/>
              <a:gd name="connsiteY1" fmla="*/ 268224 h 1133856"/>
              <a:gd name="connsiteX2" fmla="*/ 1186688 w 3773424"/>
              <a:gd name="connsiteY2" fmla="*/ 172720 h 1133856"/>
              <a:gd name="connsiteX3" fmla="*/ 3716528 w 3773424"/>
              <a:gd name="connsiteY3" fmla="*/ 0 h 1133856"/>
              <a:gd name="connsiteX4" fmla="*/ 3773424 w 3773424"/>
              <a:gd name="connsiteY4" fmla="*/ 323088 h 1133856"/>
              <a:gd name="connsiteX5" fmla="*/ 294640 w 3773424"/>
              <a:gd name="connsiteY5" fmla="*/ 1133856 h 1133856"/>
              <a:gd name="connsiteX0" fmla="*/ 0 w 3773424"/>
              <a:gd name="connsiteY0" fmla="*/ 331216 h 1365504"/>
              <a:gd name="connsiteX1" fmla="*/ 335280 w 3773424"/>
              <a:gd name="connsiteY1" fmla="*/ 268224 h 1365504"/>
              <a:gd name="connsiteX2" fmla="*/ 1186688 w 3773424"/>
              <a:gd name="connsiteY2" fmla="*/ 172720 h 1365504"/>
              <a:gd name="connsiteX3" fmla="*/ 3716528 w 3773424"/>
              <a:gd name="connsiteY3" fmla="*/ 0 h 1365504"/>
              <a:gd name="connsiteX4" fmla="*/ 3773424 w 3773424"/>
              <a:gd name="connsiteY4" fmla="*/ 323088 h 1365504"/>
              <a:gd name="connsiteX5" fmla="*/ 1867408 w 3773424"/>
              <a:gd name="connsiteY5" fmla="*/ 1365504 h 1365504"/>
              <a:gd name="connsiteX0" fmla="*/ 0 w 3773424"/>
              <a:gd name="connsiteY0" fmla="*/ 331216 h 2665984"/>
              <a:gd name="connsiteX1" fmla="*/ 335280 w 3773424"/>
              <a:gd name="connsiteY1" fmla="*/ 268224 h 2665984"/>
              <a:gd name="connsiteX2" fmla="*/ 1186688 w 3773424"/>
              <a:gd name="connsiteY2" fmla="*/ 172720 h 2665984"/>
              <a:gd name="connsiteX3" fmla="*/ 3716528 w 3773424"/>
              <a:gd name="connsiteY3" fmla="*/ 0 h 2665984"/>
              <a:gd name="connsiteX4" fmla="*/ 3773424 w 3773424"/>
              <a:gd name="connsiteY4" fmla="*/ 323088 h 2665984"/>
              <a:gd name="connsiteX5" fmla="*/ 1877568 w 3773424"/>
              <a:gd name="connsiteY5" fmla="*/ 2665984 h 2665984"/>
              <a:gd name="connsiteX0" fmla="*/ 0 w 3773424"/>
              <a:gd name="connsiteY0" fmla="*/ 331216 h 1050544"/>
              <a:gd name="connsiteX1" fmla="*/ 335280 w 3773424"/>
              <a:gd name="connsiteY1" fmla="*/ 268224 h 1050544"/>
              <a:gd name="connsiteX2" fmla="*/ 1186688 w 3773424"/>
              <a:gd name="connsiteY2" fmla="*/ 172720 h 1050544"/>
              <a:gd name="connsiteX3" fmla="*/ 3716528 w 3773424"/>
              <a:gd name="connsiteY3" fmla="*/ 0 h 1050544"/>
              <a:gd name="connsiteX4" fmla="*/ 3773424 w 3773424"/>
              <a:gd name="connsiteY4" fmla="*/ 323088 h 1050544"/>
              <a:gd name="connsiteX5" fmla="*/ 18288 w 3773424"/>
              <a:gd name="connsiteY5" fmla="*/ 1050544 h 1050544"/>
              <a:gd name="connsiteX0" fmla="*/ 0 w 3773424"/>
              <a:gd name="connsiteY0" fmla="*/ 331216 h 1050544"/>
              <a:gd name="connsiteX1" fmla="*/ 6096 w 3773424"/>
              <a:gd name="connsiteY1" fmla="*/ 323088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3773424"/>
              <a:gd name="connsiteY0" fmla="*/ 331216 h 1050544"/>
              <a:gd name="connsiteX1" fmla="*/ 85344 w 3773424"/>
              <a:gd name="connsiteY1" fmla="*/ 310896 h 1050544"/>
              <a:gd name="connsiteX2" fmla="*/ 335280 w 3773424"/>
              <a:gd name="connsiteY2" fmla="*/ 268224 h 1050544"/>
              <a:gd name="connsiteX3" fmla="*/ 1186688 w 3773424"/>
              <a:gd name="connsiteY3" fmla="*/ 172720 h 1050544"/>
              <a:gd name="connsiteX4" fmla="*/ 3716528 w 3773424"/>
              <a:gd name="connsiteY4" fmla="*/ 0 h 1050544"/>
              <a:gd name="connsiteX5" fmla="*/ 3773424 w 3773424"/>
              <a:gd name="connsiteY5" fmla="*/ 323088 h 1050544"/>
              <a:gd name="connsiteX6" fmla="*/ 18288 w 3773424"/>
              <a:gd name="connsiteY6" fmla="*/ 1050544 h 1050544"/>
              <a:gd name="connsiteX0" fmla="*/ 0 w 4309872"/>
              <a:gd name="connsiteY0" fmla="*/ 447040 h 1050544"/>
              <a:gd name="connsiteX1" fmla="*/ 621792 w 4309872"/>
              <a:gd name="connsiteY1" fmla="*/ 310896 h 1050544"/>
              <a:gd name="connsiteX2" fmla="*/ 871728 w 4309872"/>
              <a:gd name="connsiteY2" fmla="*/ 268224 h 1050544"/>
              <a:gd name="connsiteX3" fmla="*/ 1723136 w 4309872"/>
              <a:gd name="connsiteY3" fmla="*/ 172720 h 1050544"/>
              <a:gd name="connsiteX4" fmla="*/ 4252976 w 4309872"/>
              <a:gd name="connsiteY4" fmla="*/ 0 h 1050544"/>
              <a:gd name="connsiteX5" fmla="*/ 4309872 w 4309872"/>
              <a:gd name="connsiteY5" fmla="*/ 323088 h 1050544"/>
              <a:gd name="connsiteX6" fmla="*/ 554736 w 4309872"/>
              <a:gd name="connsiteY6" fmla="*/ 1050544 h 1050544"/>
              <a:gd name="connsiteX0" fmla="*/ 0 w 4309872"/>
              <a:gd name="connsiteY0" fmla="*/ 447040 h 837184"/>
              <a:gd name="connsiteX1" fmla="*/ 621792 w 4309872"/>
              <a:gd name="connsiteY1" fmla="*/ 310896 h 837184"/>
              <a:gd name="connsiteX2" fmla="*/ 871728 w 4309872"/>
              <a:gd name="connsiteY2" fmla="*/ 26822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871728 w 4309872"/>
              <a:gd name="connsiteY2" fmla="*/ 26822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920496 w 4309872"/>
              <a:gd name="connsiteY2" fmla="*/ 298704 h 837184"/>
              <a:gd name="connsiteX3" fmla="*/ 1723136 w 4309872"/>
              <a:gd name="connsiteY3" fmla="*/ 172720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447040 h 837184"/>
              <a:gd name="connsiteX1" fmla="*/ 542544 w 4309872"/>
              <a:gd name="connsiteY1" fmla="*/ 335280 h 837184"/>
              <a:gd name="connsiteX2" fmla="*/ 920496 w 4309872"/>
              <a:gd name="connsiteY2" fmla="*/ 298704 h 837184"/>
              <a:gd name="connsiteX3" fmla="*/ 1771904 w 4309872"/>
              <a:gd name="connsiteY3" fmla="*/ 221488 h 837184"/>
              <a:gd name="connsiteX4" fmla="*/ 4252976 w 4309872"/>
              <a:gd name="connsiteY4" fmla="*/ 0 h 837184"/>
              <a:gd name="connsiteX5" fmla="*/ 4309872 w 4309872"/>
              <a:gd name="connsiteY5" fmla="*/ 323088 h 837184"/>
              <a:gd name="connsiteX6" fmla="*/ 514096 w 4309872"/>
              <a:gd name="connsiteY6" fmla="*/ 837184 h 837184"/>
              <a:gd name="connsiteX0" fmla="*/ 0 w 4309872"/>
              <a:gd name="connsiteY0" fmla="*/ 319024 h 709168"/>
              <a:gd name="connsiteX1" fmla="*/ 542544 w 4309872"/>
              <a:gd name="connsiteY1" fmla="*/ 207264 h 709168"/>
              <a:gd name="connsiteX2" fmla="*/ 920496 w 4309872"/>
              <a:gd name="connsiteY2" fmla="*/ 170688 h 709168"/>
              <a:gd name="connsiteX3" fmla="*/ 1771904 w 4309872"/>
              <a:gd name="connsiteY3" fmla="*/ 93472 h 709168"/>
              <a:gd name="connsiteX4" fmla="*/ 4222496 w 4309872"/>
              <a:gd name="connsiteY4" fmla="*/ 0 h 709168"/>
              <a:gd name="connsiteX5" fmla="*/ 4309872 w 4309872"/>
              <a:gd name="connsiteY5" fmla="*/ 195072 h 709168"/>
              <a:gd name="connsiteX6" fmla="*/ 514096 w 4309872"/>
              <a:gd name="connsiteY6" fmla="*/ 709168 h 709168"/>
              <a:gd name="connsiteX0" fmla="*/ 0 w 4309872"/>
              <a:gd name="connsiteY0" fmla="*/ 319024 h 709168"/>
              <a:gd name="connsiteX1" fmla="*/ 542544 w 4309872"/>
              <a:gd name="connsiteY1" fmla="*/ 207264 h 709168"/>
              <a:gd name="connsiteX2" fmla="*/ 920496 w 4309872"/>
              <a:gd name="connsiteY2" fmla="*/ 170688 h 709168"/>
              <a:gd name="connsiteX3" fmla="*/ 1771904 w 4309872"/>
              <a:gd name="connsiteY3" fmla="*/ 111760 h 709168"/>
              <a:gd name="connsiteX4" fmla="*/ 4222496 w 4309872"/>
              <a:gd name="connsiteY4" fmla="*/ 0 h 709168"/>
              <a:gd name="connsiteX5" fmla="*/ 4309872 w 4309872"/>
              <a:gd name="connsiteY5" fmla="*/ 195072 h 709168"/>
              <a:gd name="connsiteX6" fmla="*/ 514096 w 4309872"/>
              <a:gd name="connsiteY6" fmla="*/ 709168 h 709168"/>
              <a:gd name="connsiteX0" fmla="*/ 0 w 4309872"/>
              <a:gd name="connsiteY0" fmla="*/ 270256 h 660400"/>
              <a:gd name="connsiteX1" fmla="*/ 542544 w 4309872"/>
              <a:gd name="connsiteY1" fmla="*/ 158496 h 660400"/>
              <a:gd name="connsiteX2" fmla="*/ 920496 w 4309872"/>
              <a:gd name="connsiteY2" fmla="*/ 12192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588264 w 4309872"/>
              <a:gd name="connsiteY1" fmla="*/ 219456 h 660400"/>
              <a:gd name="connsiteX2" fmla="*/ 920496 w 4309872"/>
              <a:gd name="connsiteY2" fmla="*/ 12192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334264 w 4309872"/>
              <a:gd name="connsiteY1" fmla="*/ 229616 h 660400"/>
              <a:gd name="connsiteX2" fmla="*/ 920496 w 4309872"/>
              <a:gd name="connsiteY2" fmla="*/ 12192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334264 w 4309872"/>
              <a:gd name="connsiteY1" fmla="*/ 229616 h 660400"/>
              <a:gd name="connsiteX2" fmla="*/ 859536 w 4309872"/>
              <a:gd name="connsiteY2" fmla="*/ 16764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334264 w 4309872"/>
              <a:gd name="connsiteY1" fmla="*/ 229616 h 660400"/>
              <a:gd name="connsiteX2" fmla="*/ 869696 w 4309872"/>
              <a:gd name="connsiteY2" fmla="*/ 187960 h 660400"/>
              <a:gd name="connsiteX3" fmla="*/ 1771904 w 4309872"/>
              <a:gd name="connsiteY3" fmla="*/ 629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334264 w 4309872"/>
              <a:gd name="connsiteY1" fmla="*/ 229616 h 660400"/>
              <a:gd name="connsiteX2" fmla="*/ 869696 w 4309872"/>
              <a:gd name="connsiteY2" fmla="*/ 187960 h 660400"/>
              <a:gd name="connsiteX3" fmla="*/ 1817624 w 4309872"/>
              <a:gd name="connsiteY3" fmla="*/ 15443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70256 h 660400"/>
              <a:gd name="connsiteX1" fmla="*/ 334264 w 4309872"/>
              <a:gd name="connsiteY1" fmla="*/ 229616 h 660400"/>
              <a:gd name="connsiteX2" fmla="*/ 869696 w 4309872"/>
              <a:gd name="connsiteY2" fmla="*/ 187960 h 660400"/>
              <a:gd name="connsiteX3" fmla="*/ 1802384 w 4309872"/>
              <a:gd name="connsiteY3" fmla="*/ 139192 h 660400"/>
              <a:gd name="connsiteX4" fmla="*/ 4246880 w 4309872"/>
              <a:gd name="connsiteY4" fmla="*/ 0 h 660400"/>
              <a:gd name="connsiteX5" fmla="*/ 4309872 w 4309872"/>
              <a:gd name="connsiteY5" fmla="*/ 146304 h 660400"/>
              <a:gd name="connsiteX6" fmla="*/ 514096 w 4309872"/>
              <a:gd name="connsiteY6" fmla="*/ 660400 h 660400"/>
              <a:gd name="connsiteX0" fmla="*/ 0 w 4309872"/>
              <a:gd name="connsiteY0" fmla="*/ 229616 h 619760"/>
              <a:gd name="connsiteX1" fmla="*/ 334264 w 4309872"/>
              <a:gd name="connsiteY1" fmla="*/ 188976 h 619760"/>
              <a:gd name="connsiteX2" fmla="*/ 869696 w 4309872"/>
              <a:gd name="connsiteY2" fmla="*/ 147320 h 619760"/>
              <a:gd name="connsiteX3" fmla="*/ 1802384 w 4309872"/>
              <a:gd name="connsiteY3" fmla="*/ 98552 h 619760"/>
              <a:gd name="connsiteX4" fmla="*/ 4246880 w 4309872"/>
              <a:gd name="connsiteY4" fmla="*/ 0 h 619760"/>
              <a:gd name="connsiteX5" fmla="*/ 4309872 w 4309872"/>
              <a:gd name="connsiteY5" fmla="*/ 105664 h 619760"/>
              <a:gd name="connsiteX6" fmla="*/ 514096 w 4309872"/>
              <a:gd name="connsiteY6" fmla="*/ 619760 h 619760"/>
              <a:gd name="connsiteX0" fmla="*/ 0 w 4309872"/>
              <a:gd name="connsiteY0" fmla="*/ 194056 h 584200"/>
              <a:gd name="connsiteX1" fmla="*/ 334264 w 4309872"/>
              <a:gd name="connsiteY1" fmla="*/ 153416 h 584200"/>
              <a:gd name="connsiteX2" fmla="*/ 869696 w 4309872"/>
              <a:gd name="connsiteY2" fmla="*/ 111760 h 584200"/>
              <a:gd name="connsiteX3" fmla="*/ 1802384 w 4309872"/>
              <a:gd name="connsiteY3" fmla="*/ 62992 h 584200"/>
              <a:gd name="connsiteX4" fmla="*/ 4231640 w 4309872"/>
              <a:gd name="connsiteY4" fmla="*/ 0 h 584200"/>
              <a:gd name="connsiteX5" fmla="*/ 4309872 w 4309872"/>
              <a:gd name="connsiteY5" fmla="*/ 70104 h 584200"/>
              <a:gd name="connsiteX6" fmla="*/ 514096 w 4309872"/>
              <a:gd name="connsiteY6" fmla="*/ 584200 h 584200"/>
              <a:gd name="connsiteX0" fmla="*/ 0 w 4309872"/>
              <a:gd name="connsiteY0" fmla="*/ 194056 h 584200"/>
              <a:gd name="connsiteX1" fmla="*/ 334264 w 4309872"/>
              <a:gd name="connsiteY1" fmla="*/ 153416 h 584200"/>
              <a:gd name="connsiteX2" fmla="*/ 869696 w 4309872"/>
              <a:gd name="connsiteY2" fmla="*/ 104140 h 584200"/>
              <a:gd name="connsiteX3" fmla="*/ 1802384 w 4309872"/>
              <a:gd name="connsiteY3" fmla="*/ 62992 h 584200"/>
              <a:gd name="connsiteX4" fmla="*/ 4231640 w 4309872"/>
              <a:gd name="connsiteY4" fmla="*/ 0 h 584200"/>
              <a:gd name="connsiteX5" fmla="*/ 4309872 w 4309872"/>
              <a:gd name="connsiteY5" fmla="*/ 70104 h 584200"/>
              <a:gd name="connsiteX6" fmla="*/ 514096 w 4309872"/>
              <a:gd name="connsiteY6" fmla="*/ 584200 h 584200"/>
              <a:gd name="connsiteX0" fmla="*/ 0 w 4309872"/>
              <a:gd name="connsiteY0" fmla="*/ 194056 h 584200"/>
              <a:gd name="connsiteX1" fmla="*/ 336804 w 4309872"/>
              <a:gd name="connsiteY1" fmla="*/ 148336 h 584200"/>
              <a:gd name="connsiteX2" fmla="*/ 869696 w 4309872"/>
              <a:gd name="connsiteY2" fmla="*/ 104140 h 584200"/>
              <a:gd name="connsiteX3" fmla="*/ 1802384 w 4309872"/>
              <a:gd name="connsiteY3" fmla="*/ 62992 h 584200"/>
              <a:gd name="connsiteX4" fmla="*/ 4231640 w 4309872"/>
              <a:gd name="connsiteY4" fmla="*/ 0 h 584200"/>
              <a:gd name="connsiteX5" fmla="*/ 4309872 w 4309872"/>
              <a:gd name="connsiteY5" fmla="*/ 70104 h 584200"/>
              <a:gd name="connsiteX6" fmla="*/ 514096 w 4309872"/>
              <a:gd name="connsiteY6" fmla="*/ 584200 h 584200"/>
              <a:gd name="connsiteX0" fmla="*/ 0 w 4309872"/>
              <a:gd name="connsiteY0" fmla="*/ 178816 h 584200"/>
              <a:gd name="connsiteX1" fmla="*/ 336804 w 4309872"/>
              <a:gd name="connsiteY1" fmla="*/ 148336 h 584200"/>
              <a:gd name="connsiteX2" fmla="*/ 869696 w 4309872"/>
              <a:gd name="connsiteY2" fmla="*/ 104140 h 584200"/>
              <a:gd name="connsiteX3" fmla="*/ 1802384 w 4309872"/>
              <a:gd name="connsiteY3" fmla="*/ 62992 h 584200"/>
              <a:gd name="connsiteX4" fmla="*/ 4231640 w 4309872"/>
              <a:gd name="connsiteY4" fmla="*/ 0 h 584200"/>
              <a:gd name="connsiteX5" fmla="*/ 4309872 w 4309872"/>
              <a:gd name="connsiteY5" fmla="*/ 70104 h 584200"/>
              <a:gd name="connsiteX6" fmla="*/ 514096 w 4309872"/>
              <a:gd name="connsiteY6" fmla="*/ 584200 h 584200"/>
              <a:gd name="connsiteX0" fmla="*/ 0 w 4347972"/>
              <a:gd name="connsiteY0" fmla="*/ 183896 h 584200"/>
              <a:gd name="connsiteX1" fmla="*/ 374904 w 4347972"/>
              <a:gd name="connsiteY1" fmla="*/ 148336 h 584200"/>
              <a:gd name="connsiteX2" fmla="*/ 907796 w 4347972"/>
              <a:gd name="connsiteY2" fmla="*/ 104140 h 584200"/>
              <a:gd name="connsiteX3" fmla="*/ 1840484 w 4347972"/>
              <a:gd name="connsiteY3" fmla="*/ 62992 h 584200"/>
              <a:gd name="connsiteX4" fmla="*/ 4269740 w 4347972"/>
              <a:gd name="connsiteY4" fmla="*/ 0 h 584200"/>
              <a:gd name="connsiteX5" fmla="*/ 4347972 w 4347972"/>
              <a:gd name="connsiteY5" fmla="*/ 70104 h 584200"/>
              <a:gd name="connsiteX6" fmla="*/ 552196 w 4347972"/>
              <a:gd name="connsiteY6" fmla="*/ 584200 h 584200"/>
              <a:gd name="connsiteX0" fmla="*/ 0 w 4335272"/>
              <a:gd name="connsiteY0" fmla="*/ 186436 h 584200"/>
              <a:gd name="connsiteX1" fmla="*/ 362204 w 4335272"/>
              <a:gd name="connsiteY1" fmla="*/ 148336 h 584200"/>
              <a:gd name="connsiteX2" fmla="*/ 895096 w 4335272"/>
              <a:gd name="connsiteY2" fmla="*/ 104140 h 584200"/>
              <a:gd name="connsiteX3" fmla="*/ 1827784 w 4335272"/>
              <a:gd name="connsiteY3" fmla="*/ 62992 h 584200"/>
              <a:gd name="connsiteX4" fmla="*/ 4257040 w 4335272"/>
              <a:gd name="connsiteY4" fmla="*/ 0 h 584200"/>
              <a:gd name="connsiteX5" fmla="*/ 4335272 w 4335272"/>
              <a:gd name="connsiteY5" fmla="*/ 70104 h 584200"/>
              <a:gd name="connsiteX6" fmla="*/ 539496 w 4335272"/>
              <a:gd name="connsiteY6" fmla="*/ 584200 h 584200"/>
              <a:gd name="connsiteX0" fmla="*/ 0 w 4314952"/>
              <a:gd name="connsiteY0" fmla="*/ 183896 h 584200"/>
              <a:gd name="connsiteX1" fmla="*/ 341884 w 4314952"/>
              <a:gd name="connsiteY1" fmla="*/ 148336 h 584200"/>
              <a:gd name="connsiteX2" fmla="*/ 874776 w 4314952"/>
              <a:gd name="connsiteY2" fmla="*/ 104140 h 584200"/>
              <a:gd name="connsiteX3" fmla="*/ 1807464 w 4314952"/>
              <a:gd name="connsiteY3" fmla="*/ 62992 h 584200"/>
              <a:gd name="connsiteX4" fmla="*/ 4236720 w 4314952"/>
              <a:gd name="connsiteY4" fmla="*/ 0 h 584200"/>
              <a:gd name="connsiteX5" fmla="*/ 4314952 w 4314952"/>
              <a:gd name="connsiteY5" fmla="*/ 70104 h 584200"/>
              <a:gd name="connsiteX6" fmla="*/ 519176 w 4314952"/>
              <a:gd name="connsiteY6" fmla="*/ 584200 h 584200"/>
              <a:gd name="connsiteX0" fmla="*/ 0 w 4314952"/>
              <a:gd name="connsiteY0" fmla="*/ 183896 h 561340"/>
              <a:gd name="connsiteX1" fmla="*/ 341884 w 4314952"/>
              <a:gd name="connsiteY1" fmla="*/ 148336 h 561340"/>
              <a:gd name="connsiteX2" fmla="*/ 874776 w 4314952"/>
              <a:gd name="connsiteY2" fmla="*/ 104140 h 561340"/>
              <a:gd name="connsiteX3" fmla="*/ 1807464 w 4314952"/>
              <a:gd name="connsiteY3" fmla="*/ 62992 h 561340"/>
              <a:gd name="connsiteX4" fmla="*/ 4236720 w 4314952"/>
              <a:gd name="connsiteY4" fmla="*/ 0 h 561340"/>
              <a:gd name="connsiteX5" fmla="*/ 4314952 w 4314952"/>
              <a:gd name="connsiteY5" fmla="*/ 70104 h 561340"/>
              <a:gd name="connsiteX6" fmla="*/ 1016 w 4314952"/>
              <a:gd name="connsiteY6" fmla="*/ 561340 h 561340"/>
              <a:gd name="connsiteX0" fmla="*/ 646684 w 4961636"/>
              <a:gd name="connsiteY0" fmla="*/ 183896 h 538480"/>
              <a:gd name="connsiteX1" fmla="*/ 988568 w 4961636"/>
              <a:gd name="connsiteY1" fmla="*/ 148336 h 538480"/>
              <a:gd name="connsiteX2" fmla="*/ 1521460 w 4961636"/>
              <a:gd name="connsiteY2" fmla="*/ 104140 h 538480"/>
              <a:gd name="connsiteX3" fmla="*/ 2454148 w 4961636"/>
              <a:gd name="connsiteY3" fmla="*/ 62992 h 538480"/>
              <a:gd name="connsiteX4" fmla="*/ 4883404 w 4961636"/>
              <a:gd name="connsiteY4" fmla="*/ 0 h 538480"/>
              <a:gd name="connsiteX5" fmla="*/ 4961636 w 4961636"/>
              <a:gd name="connsiteY5" fmla="*/ 70104 h 538480"/>
              <a:gd name="connsiteX6" fmla="*/ 0 w 4961636"/>
              <a:gd name="connsiteY6" fmla="*/ 538480 h 538480"/>
              <a:gd name="connsiteX0" fmla="*/ 646684 w 4961636"/>
              <a:gd name="connsiteY0" fmla="*/ 183896 h 538480"/>
              <a:gd name="connsiteX1" fmla="*/ 988568 w 4961636"/>
              <a:gd name="connsiteY1" fmla="*/ 148336 h 538480"/>
              <a:gd name="connsiteX2" fmla="*/ 1521460 w 4961636"/>
              <a:gd name="connsiteY2" fmla="*/ 104140 h 538480"/>
              <a:gd name="connsiteX3" fmla="*/ 2454148 w 4961636"/>
              <a:gd name="connsiteY3" fmla="*/ 55372 h 538480"/>
              <a:gd name="connsiteX4" fmla="*/ 4883404 w 4961636"/>
              <a:gd name="connsiteY4" fmla="*/ 0 h 538480"/>
              <a:gd name="connsiteX5" fmla="*/ 4961636 w 4961636"/>
              <a:gd name="connsiteY5" fmla="*/ 70104 h 538480"/>
              <a:gd name="connsiteX6" fmla="*/ 0 w 4961636"/>
              <a:gd name="connsiteY6" fmla="*/ 538480 h 538480"/>
              <a:gd name="connsiteX0" fmla="*/ 646684 w 4961636"/>
              <a:gd name="connsiteY0" fmla="*/ 189611 h 544195"/>
              <a:gd name="connsiteX1" fmla="*/ 988568 w 4961636"/>
              <a:gd name="connsiteY1" fmla="*/ 154051 h 544195"/>
              <a:gd name="connsiteX2" fmla="*/ 1521460 w 4961636"/>
              <a:gd name="connsiteY2" fmla="*/ 109855 h 544195"/>
              <a:gd name="connsiteX3" fmla="*/ 2454148 w 4961636"/>
              <a:gd name="connsiteY3" fmla="*/ 61087 h 544195"/>
              <a:gd name="connsiteX4" fmla="*/ 4883404 w 4961636"/>
              <a:gd name="connsiteY4" fmla="*/ 0 h 544195"/>
              <a:gd name="connsiteX5" fmla="*/ 4961636 w 4961636"/>
              <a:gd name="connsiteY5" fmla="*/ 75819 h 544195"/>
              <a:gd name="connsiteX6" fmla="*/ 0 w 4961636"/>
              <a:gd name="connsiteY6" fmla="*/ 544195 h 544195"/>
              <a:gd name="connsiteX0" fmla="*/ 646684 w 4961636"/>
              <a:gd name="connsiteY0" fmla="*/ 191516 h 546100"/>
              <a:gd name="connsiteX1" fmla="*/ 988568 w 4961636"/>
              <a:gd name="connsiteY1" fmla="*/ 155956 h 546100"/>
              <a:gd name="connsiteX2" fmla="*/ 1521460 w 4961636"/>
              <a:gd name="connsiteY2" fmla="*/ 111760 h 546100"/>
              <a:gd name="connsiteX3" fmla="*/ 2454148 w 4961636"/>
              <a:gd name="connsiteY3" fmla="*/ 62992 h 546100"/>
              <a:gd name="connsiteX4" fmla="*/ 4883404 w 4961636"/>
              <a:gd name="connsiteY4" fmla="*/ 0 h 546100"/>
              <a:gd name="connsiteX5" fmla="*/ 4961636 w 4961636"/>
              <a:gd name="connsiteY5" fmla="*/ 77724 h 546100"/>
              <a:gd name="connsiteX6" fmla="*/ 0 w 4961636"/>
              <a:gd name="connsiteY6" fmla="*/ 546100 h 54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61636" h="546100">
                <a:moveTo>
                  <a:pt x="646684" y="191516"/>
                </a:moveTo>
                <a:lnTo>
                  <a:pt x="988568" y="155956"/>
                </a:lnTo>
                <a:lnTo>
                  <a:pt x="1521460" y="111760"/>
                </a:lnTo>
                <a:lnTo>
                  <a:pt x="2454148" y="62992"/>
                </a:lnTo>
                <a:lnTo>
                  <a:pt x="4883404" y="0"/>
                </a:lnTo>
                <a:lnTo>
                  <a:pt x="4961636" y="77724"/>
                </a:lnTo>
                <a:lnTo>
                  <a:pt x="0" y="546100"/>
                </a:lnTo>
              </a:path>
            </a:pathLst>
          </a:custGeom>
          <a:solidFill>
            <a:srgbClr val="FFFFFF"/>
          </a:solidFill>
          <a:ln w="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28" name="TextBox 27"/>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29" name="TextBox 28"/>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0" name="TextBox 29"/>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
        <p:nvSpPr>
          <p:cNvPr id="31" name="TextBox 30"/>
          <p:cNvSpPr txBox="1"/>
          <p:nvPr/>
        </p:nvSpPr>
        <p:spPr>
          <a:xfrm>
            <a:off x="6904620" y="3210174"/>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a:t>
            </a:r>
            <a:r>
              <a:rPr lang="zh-CN" altLang="en-US"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2" name="TextBox 31"/>
          <p:cNvSpPr txBox="1"/>
          <p:nvPr/>
        </p:nvSpPr>
        <p:spPr>
          <a:xfrm>
            <a:off x="6904620" y="3540374"/>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2226069" y="4142900"/>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2090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814"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No-overtaking bus stops</a:t>
            </a:r>
            <a:endParaRPr lang="en-US" sz="4000" kern="0" dirty="0"/>
          </a:p>
        </p:txBody>
      </p:sp>
      <p:sp>
        <p:nvSpPr>
          <p:cNvPr id="3" name="Content Placeholder 2"/>
          <p:cNvSpPr>
            <a:spLocks noGrp="1"/>
          </p:cNvSpPr>
          <p:nvPr>
            <p:ph idx="1"/>
          </p:nvPr>
        </p:nvSpPr>
        <p:spPr>
          <a:xfrm>
            <a:off x="228600" y="1371600"/>
            <a:ext cx="8763000" cy="4419600"/>
          </a:xfrm>
        </p:spPr>
        <p:txBody>
          <a:bodyPr>
            <a:normAutofit/>
          </a:bodyPr>
          <a:lstStyle/>
          <a:p>
            <a:pPr lvl="0" fontAlgn="base">
              <a:spcAft>
                <a:spcPct val="0"/>
              </a:spcAft>
              <a:buClr>
                <a:schemeClr val="accent2">
                  <a:lumMod val="75000"/>
                </a:schemeClr>
              </a:buClr>
              <a:buSzPct val="80000"/>
              <a:buFont typeface="Wingdings" pitchFamily="2" charset="2"/>
              <a:buChar char="q"/>
              <a:defRPr/>
            </a:pPr>
            <a:endParaRPr lang="en-US" sz="2400" dirty="0" smtClean="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26</a:t>
            </a:fld>
            <a:endParaRPr lang="en-US" sz="1600" b="1">
              <a:solidFill>
                <a:schemeClr val="tx2"/>
              </a:solidFill>
            </a:endParaRPr>
          </a:p>
        </p:txBody>
      </p:sp>
      <p:graphicFrame>
        <p:nvGraphicFramePr>
          <p:cNvPr id="5" name="图表 17"/>
          <p:cNvGraphicFramePr/>
          <p:nvPr>
            <p:extLst>
              <p:ext uri="{D42A27DB-BD31-4B8C-83A1-F6EECF244321}">
                <p14:modId xmlns:p14="http://schemas.microsoft.com/office/powerpoint/2010/main" val="1342322771"/>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3"/>
          </a:graphicData>
        </a:graphic>
      </p:graphicFrame>
      <p:sp>
        <p:nvSpPr>
          <p:cNvPr id="11" name="下箭头 26"/>
          <p:cNvSpPr/>
          <p:nvPr/>
        </p:nvSpPr>
        <p:spPr bwMode="auto">
          <a:xfrm flipH="1" flipV="1">
            <a:off x="2002549" y="4240192"/>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5" name="TextBox 14"/>
          <p:cNvSpPr txBox="1"/>
          <p:nvPr/>
        </p:nvSpPr>
        <p:spPr>
          <a:xfrm>
            <a:off x="6904620" y="4200774"/>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16" name="下箭头 31"/>
          <p:cNvSpPr/>
          <p:nvPr/>
        </p:nvSpPr>
        <p:spPr bwMode="auto">
          <a:xfrm flipH="1">
            <a:off x="6635380" y="3260974"/>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24" name="TextBox 23"/>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29" name="TextBox 28"/>
          <p:cNvSpPr txBox="1"/>
          <p:nvPr/>
        </p:nvSpPr>
        <p:spPr>
          <a:xfrm>
            <a:off x="1325917" y="195927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30" name="TextBox 29"/>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1" name="TextBox 30"/>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
        <p:nvSpPr>
          <p:cNvPr id="32" name="TextBox 31"/>
          <p:cNvSpPr txBox="1"/>
          <p:nvPr/>
        </p:nvSpPr>
        <p:spPr>
          <a:xfrm>
            <a:off x="6904620" y="3870574"/>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6904620" y="3210174"/>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a:t>
            </a:r>
            <a:r>
              <a:rPr lang="zh-CN" altLang="en-US" sz="2400" dirty="0">
                <a:solidFill>
                  <a:srgbClr val="0070C0"/>
                </a:solidFill>
                <a:latin typeface="Times New Roman" panose="02020603050405020304" pitchFamily="18" charset="0"/>
                <a:cs typeface="Times New Roman" panose="02020603050405020304" pitchFamily="18" charset="0"/>
              </a:rPr>
              <a:t> </a:t>
            </a:r>
            <a:r>
              <a:rPr lang="en-US" altLang="zh-CN" sz="2400" dirty="0" smtClean="0">
                <a:solidFill>
                  <a:srgbClr val="0070C0"/>
                </a:solidFill>
                <a:latin typeface="Times New Roman" panose="02020603050405020304" pitchFamily="18" charset="0"/>
                <a:cs typeface="Times New Roman" panose="02020603050405020304" pitchFamily="18" charset="0"/>
              </a:rPr>
              <a:t>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6904620" y="3540374"/>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2226069" y="4142900"/>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89731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图表 17"/>
          <p:cNvGraphicFramePr/>
          <p:nvPr>
            <p:extLst>
              <p:ext uri="{D42A27DB-BD31-4B8C-83A1-F6EECF244321}">
                <p14:modId xmlns:p14="http://schemas.microsoft.com/office/powerpoint/2010/main" val="3860167463"/>
              </p:ext>
            </p:extLst>
          </p:nvPr>
        </p:nvGraphicFramePr>
        <p:xfrm>
          <a:off x="533400" y="1988915"/>
          <a:ext cx="7494607" cy="41832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9" name="Chart 18"/>
          <p:cNvGraphicFramePr>
            <a:graphicFrameLocks/>
          </p:cNvGraphicFramePr>
          <p:nvPr>
            <p:extLst>
              <p:ext uri="{D42A27DB-BD31-4B8C-83A1-F6EECF244321}">
                <p14:modId xmlns:p14="http://schemas.microsoft.com/office/powerpoint/2010/main" val="2675055149"/>
              </p:ext>
            </p:extLst>
          </p:nvPr>
        </p:nvGraphicFramePr>
        <p:xfrm>
          <a:off x="741680" y="2021840"/>
          <a:ext cx="7335520" cy="4150360"/>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p:txBody>
          <a:bodyPr>
            <a:normAutofit fontScale="90000"/>
          </a:bodyPr>
          <a:lstStyle/>
          <a:p>
            <a:r>
              <a:rPr lang="en-US" sz="4000" dirty="0" smtClean="0">
                <a:latin typeface="Times New Roman" panose="02020603050405020304" pitchFamily="18" charset="0"/>
                <a:cs typeface="Times New Roman" panose="02020603050405020304" pitchFamily="18" charset="0"/>
              </a:rPr>
              <a:t>Comparison with classical queueing systems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mtClean="0"/>
              <a:pPr/>
              <a:t>27</a:t>
            </a:fld>
            <a:endParaRPr lang="en-US"/>
          </a:p>
        </p:txBody>
      </p:sp>
      <p:sp>
        <p:nvSpPr>
          <p:cNvPr id="6" name="下箭头 26"/>
          <p:cNvSpPr/>
          <p:nvPr/>
        </p:nvSpPr>
        <p:spPr bwMode="auto">
          <a:xfrm flipH="1" flipV="1">
            <a:off x="2002549" y="4240192"/>
            <a:ext cx="207251" cy="1287683"/>
          </a:xfrm>
          <a:prstGeom prst="downArrow">
            <a:avLst/>
          </a:prstGeom>
          <a:solidFill>
            <a:srgbClr val="00B0F0"/>
          </a:solidFill>
          <a:ln w="9525" cap="flat" cmpd="sng" algn="ctr">
            <a:noFill/>
            <a:prstDash val="solid"/>
            <a:round/>
            <a:headEnd type="none" w="med" len="med"/>
            <a:tailEnd type="none" w="med" len="med"/>
          </a:ln>
          <a:effectLst/>
        </p:spPr>
        <p:txBody>
          <a:bodyPr vert="horz" wrap="square" lIns="91440" tIns="45720" rIns="91440" bIns="45720" numCol="1" anchor="t" anchorCtr="0" compatLnSpc="1">
            <a:prstTxWarp prst="textNoShape">
              <a:avLst/>
            </a:prstTxWarp>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endParaRPr lang="en-US"/>
          </a:p>
        </p:txBody>
      </p:sp>
      <p:sp>
        <p:nvSpPr>
          <p:cNvPr id="10" name="TextBox 9"/>
          <p:cNvSpPr txBox="1"/>
          <p:nvPr/>
        </p:nvSpPr>
        <p:spPr>
          <a:xfrm>
            <a:off x="2226069" y="4858258"/>
            <a:ext cx="1167307" cy="461665"/>
          </a:xfrm>
          <a:prstGeom prst="rect">
            <a:avLst/>
          </a:prstGeom>
          <a:noFill/>
        </p:spPr>
        <p:txBody>
          <a:bodyPr wrap="none" rtlCol="0">
            <a:spAutoFit/>
          </a:bodyPr>
          <a:lstStyle/>
          <a:p>
            <a:r>
              <a:rPr lang="en-US" sz="2400" dirty="0" smtClean="0">
                <a:solidFill>
                  <a:srgbClr val="00B050"/>
                </a:solidFill>
                <a:latin typeface="Times New Roman" panose="02020603050405020304" pitchFamily="18" charset="0"/>
                <a:cs typeface="Times New Roman" panose="02020603050405020304" pitchFamily="18" charset="0"/>
              </a:rPr>
              <a:t>2 berths</a:t>
            </a:r>
            <a:endParaRPr lang="en-US" sz="2400" dirty="0">
              <a:solidFill>
                <a:srgbClr val="00B050"/>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1325917" y="1746782"/>
            <a:ext cx="5581977"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Bus flow served by each berth</a:t>
            </a:r>
            <a:r>
              <a:rPr lang="zh-CN" altLang="en-US" sz="2400" dirty="0" smtClean="0">
                <a:latin typeface="Times New Roman" panose="02020603050405020304" pitchFamily="18" charset="0"/>
                <a:cs typeface="Times New Roman" panose="02020603050405020304" pitchFamily="18" charset="0"/>
              </a:rPr>
              <a:t> </a:t>
            </a:r>
            <a:r>
              <a:rPr lang="en-US" altLang="zh-CN" sz="2400" dirty="0" smtClean="0">
                <a:latin typeface="Times New Roman" panose="02020603050405020304" pitchFamily="18" charset="0"/>
                <a:cs typeface="Times New Roman" panose="02020603050405020304" pitchFamily="18" charset="0"/>
              </a:rPr>
              <a:t>(normalized)</a:t>
            </a:r>
            <a:endParaRPr lang="en-US" sz="24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226069" y="5215937"/>
            <a:ext cx="1047082" cy="461665"/>
          </a:xfrm>
          <a:prstGeom prst="rect">
            <a:avLst/>
          </a:prstGeom>
          <a:noFill/>
        </p:spPr>
        <p:txBody>
          <a:bodyPr wrap="none" rtlCol="0">
            <a:spAutoFit/>
          </a:bodyPr>
          <a:lstStyle/>
          <a:p>
            <a:r>
              <a:rPr lang="en-US" sz="2400" dirty="0" smtClean="0">
                <a:solidFill>
                  <a:srgbClr val="0070C0"/>
                </a:solidFill>
                <a:latin typeface="Times New Roman" panose="02020603050405020304" pitchFamily="18" charset="0"/>
                <a:cs typeface="Times New Roman" panose="02020603050405020304" pitchFamily="18" charset="0"/>
              </a:rPr>
              <a:t>1 berth</a:t>
            </a:r>
            <a:endParaRPr lang="en-US" sz="2400" dirty="0">
              <a:solidFill>
                <a:srgbClr val="0070C0"/>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6248400" y="4874836"/>
            <a:ext cx="2800109" cy="830997"/>
          </a:xfrm>
          <a:prstGeom prst="rect">
            <a:avLst/>
          </a:prstGeom>
          <a:noFill/>
        </p:spPr>
        <p:txBody>
          <a:bodyPr wrap="square" rtlCol="0">
            <a:spAutoFit/>
          </a:bodyPr>
          <a:lstStyle/>
          <a:p>
            <a:r>
              <a:rPr lang="en-US" altLang="zh-CN" sz="2400" dirty="0" smtClean="0">
                <a:latin typeface="Times New Roman" panose="02020603050405020304" pitchFamily="18" charset="0"/>
                <a:cs typeface="Times New Roman" panose="02020603050405020304" pitchFamily="18" charset="0"/>
              </a:rPr>
              <a:t>Average bus delay (normalized)</a:t>
            </a:r>
            <a:endParaRPr lang="en-US" sz="2400" dirty="0">
              <a:latin typeface="Times New Roman" panose="02020603050405020304" pitchFamily="18" charset="0"/>
              <a:cs typeface="Times New Roman" panose="02020603050405020304" pitchFamily="18" charset="0"/>
            </a:endParaRPr>
          </a:p>
        </p:txBody>
      </p:sp>
      <p:sp>
        <p:nvSpPr>
          <p:cNvPr id="17" name="TextBox 16"/>
          <p:cNvSpPr txBox="1"/>
          <p:nvPr/>
        </p:nvSpPr>
        <p:spPr>
          <a:xfrm>
            <a:off x="2226069" y="4142900"/>
            <a:ext cx="1167307" cy="461665"/>
          </a:xfrm>
          <a:prstGeom prst="rect">
            <a:avLst/>
          </a:prstGeom>
          <a:noFill/>
        </p:spPr>
        <p:txBody>
          <a:bodyPr wrap="none" rtlCol="0">
            <a:spAutoFit/>
          </a:bodyPr>
          <a:lstStyle/>
          <a:p>
            <a:r>
              <a:rPr lang="en-US" sz="2400" dirty="0" smtClean="0">
                <a:solidFill>
                  <a:srgbClr val="7030A0"/>
                </a:solidFill>
                <a:latin typeface="Times New Roman" panose="02020603050405020304" pitchFamily="18" charset="0"/>
                <a:cs typeface="Times New Roman" panose="02020603050405020304" pitchFamily="18" charset="0"/>
              </a:rPr>
              <a:t>4 berths</a:t>
            </a:r>
            <a:endParaRPr lang="en-US" sz="2400" dirty="0">
              <a:solidFill>
                <a:srgbClr val="7030A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2226069" y="4500579"/>
            <a:ext cx="1167307" cy="461665"/>
          </a:xfrm>
          <a:prstGeom prst="rect">
            <a:avLst/>
          </a:prstGeom>
          <a:noFill/>
        </p:spPr>
        <p:txBody>
          <a:bodyPr wrap="none" rtlCol="0">
            <a:spAutoFit/>
          </a:bodyPr>
          <a:lstStyle/>
          <a:p>
            <a:r>
              <a:rPr lang="en-US" sz="2400" dirty="0" smtClean="0">
                <a:solidFill>
                  <a:srgbClr val="FFC000"/>
                </a:solidFill>
                <a:latin typeface="Times New Roman" panose="02020603050405020304" pitchFamily="18" charset="0"/>
                <a:cs typeface="Times New Roman" panose="02020603050405020304" pitchFamily="18" charset="0"/>
              </a:rPr>
              <a:t>3 berths</a:t>
            </a:r>
            <a:endParaRPr lang="en-US" sz="2400" dirty="0">
              <a:solidFill>
                <a:srgbClr val="FFC000"/>
              </a:solidFill>
              <a:latin typeface="Times New Roman" panose="02020603050405020304" pitchFamily="18" charset="0"/>
              <a:cs typeface="Times New Roman" panose="02020603050405020304" pitchFamily="18" charset="0"/>
            </a:endParaRPr>
          </a:p>
        </p:txBody>
      </p:sp>
      <p:sp>
        <p:nvSpPr>
          <p:cNvPr id="3" name="Oval 2"/>
          <p:cNvSpPr/>
          <p:nvPr/>
        </p:nvSpPr>
        <p:spPr>
          <a:xfrm>
            <a:off x="7381754" y="2208447"/>
            <a:ext cx="533400" cy="382353"/>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8001000" y="1828800"/>
            <a:ext cx="1351280" cy="1015663"/>
          </a:xfrm>
          <a:prstGeom prst="rect">
            <a:avLst/>
          </a:prstGeom>
          <a:noFill/>
        </p:spPr>
        <p:txBody>
          <a:bodyPr wrap="square" rtlCol="0">
            <a:spAutoFit/>
          </a:bodyPr>
          <a:lstStyle/>
          <a:p>
            <a:r>
              <a:rPr lang="en-US" sz="2000" dirty="0" smtClean="0">
                <a:solidFill>
                  <a:srgbClr val="C00000"/>
                </a:solidFill>
                <a:latin typeface="Times New Roman" panose="02020603050405020304" pitchFamily="18" charset="0"/>
                <a:cs typeface="Times New Roman" panose="02020603050405020304" pitchFamily="18" charset="0"/>
              </a:rPr>
              <a:t>Classical queueing</a:t>
            </a:r>
          </a:p>
          <a:p>
            <a:r>
              <a:rPr lang="en-US" sz="2000" dirty="0" smtClean="0">
                <a:solidFill>
                  <a:srgbClr val="C00000"/>
                </a:solidFill>
                <a:latin typeface="Times New Roman" panose="02020603050405020304" pitchFamily="18" charset="0"/>
                <a:cs typeface="Times New Roman" panose="02020603050405020304" pitchFamily="18" charset="0"/>
              </a:rPr>
              <a:t>systems</a:t>
            </a:r>
            <a:endParaRPr lang="en-US" sz="20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31338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91600" cy="990600"/>
          </a:xfrm>
        </p:spPr>
        <p:txBody>
          <a:bodyPr>
            <a:normAutofit/>
          </a:bodyPr>
          <a:lstStyle/>
          <a:p>
            <a:r>
              <a:rPr lang="en-US" sz="4000" kern="0" dirty="0" smtClean="0">
                <a:latin typeface="Times New Roman" panose="02020603050405020304" pitchFamily="18" charset="0"/>
                <a:cs typeface="Times New Roman" panose="02020603050405020304" pitchFamily="18" charset="0"/>
              </a:rPr>
              <a:t>Limited-overtaking bus stops</a:t>
            </a:r>
            <a:endParaRPr lang="en-US" sz="4000" kern="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3124200"/>
            <a:ext cx="8763000" cy="2743200"/>
          </a:xfrm>
        </p:spPr>
        <p:txBody>
          <a:bodyPr>
            <a:normAutofit/>
          </a:bodyPr>
          <a:lstStyle/>
          <a:p>
            <a:pPr fontAlgn="base">
              <a:spcAft>
                <a:spcPct val="0"/>
              </a:spcAft>
              <a:buClr>
                <a:schemeClr val="accent2">
                  <a:lumMod val="75000"/>
                </a:schemeClr>
              </a:buClr>
              <a:buSzPct val="80000"/>
              <a:buFont typeface="Wingdings" pitchFamily="2" charset="2"/>
              <a:buChar char="q"/>
              <a:defRPr/>
            </a:pPr>
            <a:r>
              <a:rPr lang="en-US" altLang="zh-CN" sz="2800" dirty="0" smtClean="0">
                <a:latin typeface="Times New Roman" panose="02020603050405020304" pitchFamily="18" charset="0"/>
                <a:ea typeface="+mj-ea"/>
                <a:cs typeface="Times New Roman" panose="02020603050405020304" pitchFamily="18" charset="0"/>
              </a:rPr>
              <a:t>There exists a more complicated MRP.</a:t>
            </a:r>
            <a:endParaRPr lang="en-US" sz="2800" dirty="0" smtClean="0">
              <a:latin typeface="Times New Roman" panose="02020603050405020304" pitchFamily="18" charset="0"/>
              <a:ea typeface="+mj-ea"/>
              <a:cs typeface="Times New Roman" panose="02020603050405020304" pitchFamily="18" charset="0"/>
            </a:endParaRPr>
          </a:p>
          <a:p>
            <a:pPr lvl="1" fontAlgn="base">
              <a:spcAft>
                <a:spcPct val="0"/>
              </a:spcAft>
              <a:buClr>
                <a:schemeClr val="accent2">
                  <a:lumMod val="75000"/>
                </a:schemeClr>
              </a:buClr>
              <a:buSzPct val="80000"/>
              <a:buFont typeface="Wingdings" pitchFamily="2" charset="2"/>
              <a:buChar char="q"/>
              <a:defRPr/>
            </a:pPr>
            <a:r>
              <a:rPr lang="en-US" altLang="zh-CN" sz="2400" dirty="0" smtClean="0">
                <a:latin typeface="Times New Roman" panose="02020603050405020304" pitchFamily="18" charset="0"/>
                <a:ea typeface="+mj-ea"/>
                <a:cs typeface="Times New Roman" panose="02020603050405020304" pitchFamily="18" charset="0"/>
              </a:rPr>
              <a:t>To simplify the analysis, we here only consider the maximum bus flow that can be served by a stop; i.e., the stop’s </a:t>
            </a:r>
            <a:r>
              <a:rPr lang="en-US" altLang="zh-CN" sz="2400" b="1" dirty="0" smtClean="0">
                <a:solidFill>
                  <a:srgbClr val="1E03E7"/>
                </a:solidFill>
                <a:latin typeface="Times New Roman" panose="02020603050405020304" pitchFamily="18" charset="0"/>
                <a:ea typeface="+mj-ea"/>
                <a:cs typeface="Times New Roman" panose="02020603050405020304" pitchFamily="18" charset="0"/>
              </a:rPr>
              <a:t>capacity</a:t>
            </a:r>
            <a:r>
              <a:rPr lang="en-US" altLang="zh-CN" sz="2400" dirty="0" smtClean="0">
                <a:latin typeface="Times New Roman" panose="02020603050405020304" pitchFamily="18" charset="0"/>
                <a:ea typeface="+mj-ea"/>
                <a:cs typeface="Times New Roman" panose="02020603050405020304" pitchFamily="18" charset="0"/>
              </a:rPr>
              <a:t>. In this extreme case, MRP reduces to a (normal) renewal process.</a:t>
            </a:r>
            <a:endParaRPr lang="en-US" sz="2400" dirty="0" smtClean="0">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28</a:t>
            </a:fld>
            <a:endParaRPr lang="en-US" sz="1600" b="1">
              <a:solidFill>
                <a:schemeClr val="tx2"/>
              </a:solidFill>
            </a:endParaRPr>
          </a:p>
        </p:txBody>
      </p:sp>
      <p:grpSp>
        <p:nvGrpSpPr>
          <p:cNvPr id="21" name="Group 18"/>
          <p:cNvGrpSpPr/>
          <p:nvPr/>
        </p:nvGrpSpPr>
        <p:grpSpPr>
          <a:xfrm>
            <a:off x="1371600" y="2068217"/>
            <a:ext cx="5844017" cy="628686"/>
            <a:chOff x="408709" y="3657600"/>
            <a:chExt cx="6849341" cy="915918"/>
          </a:xfrm>
        </p:grpSpPr>
        <p:sp>
          <p:nvSpPr>
            <p:cNvPr id="22" name="Rectangle 21"/>
            <p:cNvSpPr/>
            <p:nvPr/>
          </p:nvSpPr>
          <p:spPr>
            <a:xfrm>
              <a:off x="3355175" y="3742377"/>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3" name="Straight Connector 22"/>
            <p:cNvCxnSpPr/>
            <p:nvPr/>
          </p:nvCxnSpPr>
          <p:spPr>
            <a:xfrm>
              <a:off x="408709" y="3657600"/>
              <a:ext cx="6830291"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Rounded Rectangle 23"/>
            <p:cNvSpPr/>
            <p:nvPr/>
          </p:nvSpPr>
          <p:spPr>
            <a:xfrm>
              <a:off x="3352800" y="4140199"/>
              <a:ext cx="3200400" cy="433319"/>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1800"/>
                </a:lnSpc>
              </a:pPr>
              <a:r>
                <a:rPr lang="en-US" sz="2000" dirty="0">
                  <a:solidFill>
                    <a:schemeClr val="tx1"/>
                  </a:solidFill>
                  <a:latin typeface="Times New Roman" panose="02020603050405020304" pitchFamily="18" charset="0"/>
                  <a:cs typeface="Times New Roman" panose="02020603050405020304" pitchFamily="18" charset="0"/>
                </a:rPr>
                <a:t>passenger platform</a:t>
              </a:r>
            </a:p>
          </p:txBody>
        </p:sp>
        <p:cxnSp>
          <p:nvCxnSpPr>
            <p:cNvPr id="25" name="Straight Connector 24"/>
            <p:cNvCxnSpPr/>
            <p:nvPr/>
          </p:nvCxnSpPr>
          <p:spPr>
            <a:xfrm>
              <a:off x="432460" y="4132614"/>
              <a:ext cx="682559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476239" y="3746500"/>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sp>
        <p:nvSpPr>
          <p:cNvPr id="27" name="Rectangle 26"/>
          <p:cNvSpPr/>
          <p:nvPr/>
        </p:nvSpPr>
        <p:spPr>
          <a:xfrm>
            <a:off x="5827935" y="2126406"/>
            <a:ext cx="780187" cy="20921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28" name="Right Arrow 10"/>
          <p:cNvSpPr/>
          <p:nvPr/>
        </p:nvSpPr>
        <p:spPr>
          <a:xfrm>
            <a:off x="6817166" y="2175200"/>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966276" y="214658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4013776" y="214658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2489776" y="2146589"/>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bwMode="auto">
          <a:xfrm>
            <a:off x="4572000" y="1805355"/>
            <a:ext cx="2308054" cy="350871"/>
          </a:xfrm>
          <a:custGeom>
            <a:avLst/>
            <a:gdLst>
              <a:gd name="connsiteX0" fmla="*/ 0 w 2705100"/>
              <a:gd name="connsiteY0" fmla="*/ 511175 h 511175"/>
              <a:gd name="connsiteX1" fmla="*/ 209550 w 2705100"/>
              <a:gd name="connsiteY1" fmla="*/ 415925 h 511175"/>
              <a:gd name="connsiteX2" fmla="*/ 685800 w 2705100"/>
              <a:gd name="connsiteY2" fmla="*/ 82550 h 511175"/>
              <a:gd name="connsiteX3" fmla="*/ 1143000 w 2705100"/>
              <a:gd name="connsiteY3" fmla="*/ 25400 h 511175"/>
              <a:gd name="connsiteX4" fmla="*/ 1771650 w 2705100"/>
              <a:gd name="connsiteY4" fmla="*/ 234950 h 511175"/>
              <a:gd name="connsiteX5" fmla="*/ 2409825 w 2705100"/>
              <a:gd name="connsiteY5" fmla="*/ 444500 h 511175"/>
              <a:gd name="connsiteX6" fmla="*/ 2705100 w 2705100"/>
              <a:gd name="connsiteY6" fmla="*/ 492125 h 511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5100" h="511175">
                <a:moveTo>
                  <a:pt x="0" y="511175"/>
                </a:moveTo>
                <a:cubicBezTo>
                  <a:pt x="47625" y="499268"/>
                  <a:pt x="95250" y="487362"/>
                  <a:pt x="209550" y="415925"/>
                </a:cubicBezTo>
                <a:cubicBezTo>
                  <a:pt x="323850" y="344488"/>
                  <a:pt x="530225" y="147637"/>
                  <a:pt x="685800" y="82550"/>
                </a:cubicBezTo>
                <a:cubicBezTo>
                  <a:pt x="841375" y="17463"/>
                  <a:pt x="962025" y="0"/>
                  <a:pt x="1143000" y="25400"/>
                </a:cubicBezTo>
                <a:cubicBezTo>
                  <a:pt x="1323975" y="50800"/>
                  <a:pt x="1771650" y="234950"/>
                  <a:pt x="1771650" y="234950"/>
                </a:cubicBezTo>
                <a:cubicBezTo>
                  <a:pt x="1982788" y="304800"/>
                  <a:pt x="2254250" y="401638"/>
                  <a:pt x="2409825" y="444500"/>
                </a:cubicBezTo>
                <a:cubicBezTo>
                  <a:pt x="2565400" y="487363"/>
                  <a:pt x="2546350" y="484188"/>
                  <a:pt x="2705100" y="492125"/>
                </a:cubicBezTo>
              </a:path>
            </a:pathLst>
          </a:custGeom>
          <a:noFill/>
          <a:ln w="22225" cap="flat" cmpd="sng" algn="ctr">
            <a:solidFill>
              <a:srgbClr val="00B050"/>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8" name="Rectangle 17"/>
          <p:cNvSpPr/>
          <p:nvPr/>
        </p:nvSpPr>
        <p:spPr>
          <a:xfrm>
            <a:off x="3203023" y="2141706"/>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Multiply 18"/>
          <p:cNvSpPr/>
          <p:nvPr/>
        </p:nvSpPr>
        <p:spPr bwMode="auto">
          <a:xfrm>
            <a:off x="5855382" y="1676400"/>
            <a:ext cx="445677" cy="576312"/>
          </a:xfrm>
          <a:prstGeom prst="mathMultiply">
            <a:avLst>
              <a:gd name="adj1" fmla="val 14982"/>
            </a:avLst>
          </a:prstGeom>
          <a:solidFill>
            <a:srgbClr val="FF0000"/>
          </a:solidFill>
          <a:ln w="158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20" name="Rectangle 19"/>
          <p:cNvSpPr/>
          <p:nvPr/>
        </p:nvSpPr>
        <p:spPr>
          <a:xfrm>
            <a:off x="3203023" y="2138920"/>
            <a:ext cx="523875"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483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fill="hold" grpId="0" nodeType="clickEffect">
                                  <p:stCondLst>
                                    <p:cond delay="0"/>
                                  </p:stCondLst>
                                  <p:childTnLst>
                                    <p:animClr clrSpc="rgb" dir="cw">
                                      <p:cBhvr override="childStyle">
                                        <p:cTn id="6" dur="200" autoRev="1" fill="hold"/>
                                        <p:tgtEl>
                                          <p:spTgt spid="30"/>
                                        </p:tgtEl>
                                        <p:attrNameLst>
                                          <p:attrName>style.color</p:attrName>
                                        </p:attrNameLst>
                                      </p:cBhvr>
                                      <p:to>
                                        <a:schemeClr val="bg1"/>
                                      </p:to>
                                    </p:animClr>
                                    <p:animClr clrSpc="rgb" dir="cw">
                                      <p:cBhvr>
                                        <p:cTn id="7" dur="200" autoRev="1" fill="hold"/>
                                        <p:tgtEl>
                                          <p:spTgt spid="30"/>
                                        </p:tgtEl>
                                        <p:attrNameLst>
                                          <p:attrName>fillcolor</p:attrName>
                                        </p:attrNameLst>
                                      </p:cBhvr>
                                      <p:to>
                                        <a:schemeClr val="bg1"/>
                                      </p:to>
                                    </p:animClr>
                                    <p:set>
                                      <p:cBhvr>
                                        <p:cTn id="8" dur="200" autoRev="1" fill="hold"/>
                                        <p:tgtEl>
                                          <p:spTgt spid="30"/>
                                        </p:tgtEl>
                                        <p:attrNameLst>
                                          <p:attrName>fill.type</p:attrName>
                                        </p:attrNameLst>
                                      </p:cBhvr>
                                      <p:to>
                                        <p:strVal val="solid"/>
                                      </p:to>
                                    </p:set>
                                    <p:set>
                                      <p:cBhvr>
                                        <p:cTn id="9" dur="200" autoRev="1" fill="hold"/>
                                        <p:tgtEl>
                                          <p:spTgt spid="30"/>
                                        </p:tgtEl>
                                        <p:attrNameLst>
                                          <p:attrName>fill.on</p:attrName>
                                        </p:attrNameLst>
                                      </p:cBhvr>
                                      <p:to>
                                        <p:strVal val="true"/>
                                      </p:to>
                                    </p:set>
                                  </p:childTnLst>
                                </p:cTn>
                              </p:par>
                              <p:par>
                                <p:cTn id="10" presetID="0" presetClass="path" presetSubtype="0" accel="50000" decel="50000" fill="hold" grpId="2" nodeType="withEffect">
                                  <p:stCondLst>
                                    <p:cond delay="0"/>
                                  </p:stCondLst>
                                  <p:childTnLst>
                                    <p:animMotion origin="layout" path="M 0 0 C 0.02223 -0.00926 0.04462 -0.01829 0.0632 -0.02871 C 0.08178 -0.03912 0.08959 -0.05903 0.11112 -0.06204 C 0.13264 -0.06505 0.1698 -0.05301 0.19237 -0.0463 C 0.21494 -0.03959 0.22952 -0.02894 0.24723 -0.02223 C 0.26494 -0.01551 0.28976 -0.00834 0.29862 -0.00556 " pathEditMode="relative" ptsTypes="aaaaaA">
                                      <p:cBhvr>
                                        <p:cTn id="11" dur="1250" fill="hold"/>
                                        <p:tgtEl>
                                          <p:spTgt spid="30"/>
                                        </p:tgtEl>
                                        <p:attrNameLst>
                                          <p:attrName>ppt_x</p:attrName>
                                          <p:attrName>ppt_y</p:attrName>
                                        </p:attrNameLst>
                                      </p:cBhvr>
                                    </p:animMotion>
                                  </p:childTnLst>
                                </p:cTn>
                              </p:par>
                            </p:childTnLst>
                          </p:cTn>
                        </p:par>
                        <p:par>
                          <p:cTn id="12" fill="hold">
                            <p:stCondLst>
                              <p:cond delay="1250"/>
                            </p:stCondLst>
                            <p:childTnLst>
                              <p:par>
                                <p:cTn id="13" presetID="2" presetClass="exit" presetSubtype="2" fill="hold" grpId="1" nodeType="afterEffect">
                                  <p:stCondLst>
                                    <p:cond delay="0"/>
                                  </p:stCondLst>
                                  <p:childTnLst>
                                    <p:anim calcmode="lin" valueType="num">
                                      <p:cBhvr additive="base">
                                        <p:cTn id="14" dur="400"/>
                                        <p:tgtEl>
                                          <p:spTgt spid="30"/>
                                        </p:tgtEl>
                                        <p:attrNameLst>
                                          <p:attrName>ppt_x</p:attrName>
                                        </p:attrNameLst>
                                      </p:cBhvr>
                                      <p:tavLst>
                                        <p:tav tm="0">
                                          <p:val>
                                            <p:strVal val="ppt_x"/>
                                          </p:val>
                                        </p:tav>
                                        <p:tav tm="100000">
                                          <p:val>
                                            <p:strVal val="1+ppt_w/2"/>
                                          </p:val>
                                        </p:tav>
                                      </p:tavLst>
                                    </p:anim>
                                    <p:anim calcmode="lin" valueType="num">
                                      <p:cBhvr additive="base">
                                        <p:cTn id="15" dur="400"/>
                                        <p:tgtEl>
                                          <p:spTgt spid="30"/>
                                        </p:tgtEl>
                                        <p:attrNameLst>
                                          <p:attrName>ppt_y</p:attrName>
                                        </p:attrNameLst>
                                      </p:cBhvr>
                                      <p:tavLst>
                                        <p:tav tm="0">
                                          <p:val>
                                            <p:strVal val="ppt_y"/>
                                          </p:val>
                                        </p:tav>
                                        <p:tav tm="100000">
                                          <p:val>
                                            <p:strVal val="ppt_y"/>
                                          </p:val>
                                        </p:tav>
                                      </p:tavLst>
                                    </p:anim>
                                    <p:set>
                                      <p:cBhvr>
                                        <p:cTn id="16" dur="1" fill="hold">
                                          <p:stCondLst>
                                            <p:cond delay="399"/>
                                          </p:stCondLst>
                                        </p:cTn>
                                        <p:tgtEl>
                                          <p:spTgt spid="30"/>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7" presetClass="emph" presetSubtype="0" fill="hold" grpId="0" nodeType="clickEffect">
                                  <p:stCondLst>
                                    <p:cond delay="0"/>
                                  </p:stCondLst>
                                  <p:childTnLst>
                                    <p:animClr clrSpc="rgb" dir="cw">
                                      <p:cBhvr override="childStyle">
                                        <p:cTn id="20" dur="125" autoRev="1" fill="hold"/>
                                        <p:tgtEl>
                                          <p:spTgt spid="18"/>
                                        </p:tgtEl>
                                        <p:attrNameLst>
                                          <p:attrName>style.color</p:attrName>
                                        </p:attrNameLst>
                                      </p:cBhvr>
                                      <p:to>
                                        <a:schemeClr val="bg1"/>
                                      </p:to>
                                    </p:animClr>
                                    <p:animClr clrSpc="rgb" dir="cw">
                                      <p:cBhvr>
                                        <p:cTn id="21" dur="125" autoRev="1" fill="hold"/>
                                        <p:tgtEl>
                                          <p:spTgt spid="18"/>
                                        </p:tgtEl>
                                        <p:attrNameLst>
                                          <p:attrName>fillcolor</p:attrName>
                                        </p:attrNameLst>
                                      </p:cBhvr>
                                      <p:to>
                                        <a:schemeClr val="bg1"/>
                                      </p:to>
                                    </p:animClr>
                                    <p:set>
                                      <p:cBhvr>
                                        <p:cTn id="22" dur="125" autoRev="1" fill="hold"/>
                                        <p:tgtEl>
                                          <p:spTgt spid="18"/>
                                        </p:tgtEl>
                                        <p:attrNameLst>
                                          <p:attrName>fill.type</p:attrName>
                                        </p:attrNameLst>
                                      </p:cBhvr>
                                      <p:to>
                                        <p:strVal val="solid"/>
                                      </p:to>
                                    </p:set>
                                    <p:set>
                                      <p:cBhvr>
                                        <p:cTn id="23" dur="125" autoRev="1" fill="hold"/>
                                        <p:tgtEl>
                                          <p:spTgt spid="18"/>
                                        </p:tgtEl>
                                        <p:attrNameLst>
                                          <p:attrName>fill.on</p:attrName>
                                        </p:attrNameLst>
                                      </p:cBhvr>
                                      <p:to>
                                        <p:strVal val="true"/>
                                      </p:to>
                                    </p:set>
                                  </p:childTnLst>
                                </p:cTn>
                              </p:par>
                              <p:par>
                                <p:cTn id="24" presetID="8" presetClass="emph" presetSubtype="0" fill="hold" grpId="2" nodeType="withEffect">
                                  <p:stCondLst>
                                    <p:cond delay="0"/>
                                  </p:stCondLst>
                                  <p:childTnLst>
                                    <p:animRot by="-1800000">
                                      <p:cBhvr>
                                        <p:cTn id="25" dur="10" fill="hold"/>
                                        <p:tgtEl>
                                          <p:spTgt spid="18"/>
                                        </p:tgtEl>
                                        <p:attrNameLst>
                                          <p:attrName>r</p:attrName>
                                        </p:attrNameLst>
                                      </p:cBhvr>
                                    </p:animRot>
                                  </p:childTnLst>
                                </p:cTn>
                              </p:par>
                              <p:par>
                                <p:cTn id="26" presetID="42" presetClass="path" presetSubtype="0" accel="50000" decel="50000" fill="hold" grpId="3" nodeType="withEffect">
                                  <p:stCondLst>
                                    <p:cond delay="0"/>
                                  </p:stCondLst>
                                  <p:childTnLst>
                                    <p:animMotion origin="layout" path="M -4.72222E-6 -2.96296E-6 L 0.07761 -0.05185 " pathEditMode="relative" rAng="0" ptsTypes="AA">
                                      <p:cBhvr>
                                        <p:cTn id="27" dur="500" fill="hold"/>
                                        <p:tgtEl>
                                          <p:spTgt spid="18"/>
                                        </p:tgtEl>
                                        <p:attrNameLst>
                                          <p:attrName>ppt_x</p:attrName>
                                          <p:attrName>ppt_y</p:attrName>
                                        </p:attrNameLst>
                                      </p:cBhvr>
                                      <p:rCtr x="3872" y="-2593"/>
                                    </p:animMotion>
                                  </p:childTnLst>
                                </p:cTn>
                              </p:par>
                            </p:childTnLst>
                          </p:cTn>
                        </p:par>
                        <p:par>
                          <p:cTn id="28" fill="hold">
                            <p:stCondLst>
                              <p:cond delay="500"/>
                            </p:stCondLst>
                            <p:childTnLst>
                              <p:par>
                                <p:cTn id="29" presetID="8" presetClass="emph" presetSubtype="0" fill="hold" grpId="6" nodeType="afterEffect">
                                  <p:stCondLst>
                                    <p:cond delay="0"/>
                                  </p:stCondLst>
                                  <p:childTnLst>
                                    <p:animRot by="1800000">
                                      <p:cBhvr>
                                        <p:cTn id="30" dur="10" fill="hold"/>
                                        <p:tgtEl>
                                          <p:spTgt spid="18"/>
                                        </p:tgtEl>
                                        <p:attrNameLst>
                                          <p:attrName>r</p:attrName>
                                        </p:attrNameLst>
                                      </p:cBhvr>
                                    </p:animRot>
                                  </p:childTnLst>
                                </p:cTn>
                              </p:par>
                              <p:par>
                                <p:cTn id="31" presetID="42" presetClass="path" presetSubtype="0" accel="50000" decel="50000" fill="hold" grpId="4" nodeType="withEffect">
                                  <p:stCondLst>
                                    <p:cond delay="0"/>
                                  </p:stCondLst>
                                  <p:childTnLst>
                                    <p:animMotion origin="layout" path="M 0.07761 -0.05185 L 0.24428 -0.05208 " pathEditMode="relative" rAng="0" ptsTypes="AA">
                                      <p:cBhvr>
                                        <p:cTn id="32" dur="500" fill="hold"/>
                                        <p:tgtEl>
                                          <p:spTgt spid="18"/>
                                        </p:tgtEl>
                                        <p:attrNameLst>
                                          <p:attrName>ppt_x</p:attrName>
                                          <p:attrName>ppt_y</p:attrName>
                                        </p:attrNameLst>
                                      </p:cBhvr>
                                      <p:rCtr x="8333" y="-23"/>
                                    </p:animMotion>
                                  </p:childTnLst>
                                </p:cTn>
                              </p:par>
                            </p:childTnLst>
                          </p:cTn>
                        </p:par>
                        <p:par>
                          <p:cTn id="33" fill="hold">
                            <p:stCondLst>
                              <p:cond delay="1000"/>
                            </p:stCondLst>
                            <p:childTnLst>
                              <p:par>
                                <p:cTn id="34" presetID="8" presetClass="emph" presetSubtype="0" fill="hold" grpId="7" nodeType="afterEffect">
                                  <p:stCondLst>
                                    <p:cond delay="0"/>
                                  </p:stCondLst>
                                  <p:childTnLst>
                                    <p:animRot by="1800000">
                                      <p:cBhvr>
                                        <p:cTn id="35" dur="10" fill="hold"/>
                                        <p:tgtEl>
                                          <p:spTgt spid="18"/>
                                        </p:tgtEl>
                                        <p:attrNameLst>
                                          <p:attrName>r</p:attrName>
                                        </p:attrNameLst>
                                      </p:cBhvr>
                                    </p:animRot>
                                  </p:childTnLst>
                                </p:cTn>
                              </p:par>
                              <p:par>
                                <p:cTn id="36" presetID="42" presetClass="path" presetSubtype="0" accel="50000" decel="50000" fill="hold" grpId="5" nodeType="withEffect">
                                  <p:stCondLst>
                                    <p:cond delay="0"/>
                                  </p:stCondLst>
                                  <p:childTnLst>
                                    <p:animMotion origin="layout" path="M 0.23629 -0.0581 L 0.30538 -0.0125 " pathEditMode="relative" rAng="0" ptsTypes="AA">
                                      <p:cBhvr>
                                        <p:cTn id="37" dur="500" fill="hold"/>
                                        <p:tgtEl>
                                          <p:spTgt spid="18"/>
                                        </p:tgtEl>
                                        <p:attrNameLst>
                                          <p:attrName>ppt_x</p:attrName>
                                          <p:attrName>ppt_y</p:attrName>
                                        </p:attrNameLst>
                                      </p:cBhvr>
                                      <p:rCtr x="3455" y="2269"/>
                                    </p:animMotion>
                                  </p:childTnLst>
                                </p:cTn>
                              </p:par>
                            </p:childTnLst>
                          </p:cTn>
                        </p:par>
                        <p:par>
                          <p:cTn id="38" fill="hold">
                            <p:stCondLst>
                              <p:cond delay="1500"/>
                            </p:stCondLst>
                            <p:childTnLst>
                              <p:par>
                                <p:cTn id="39" presetID="1"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6" presetClass="entr" presetSubtype="21" fill="hold" nodeType="clickEffect">
                                  <p:stCondLst>
                                    <p:cond delay="0"/>
                                  </p:stCondLst>
                                  <p:childTnLst>
                                    <p:set>
                                      <p:cBhvr>
                                        <p:cTn id="52" dur="1" fill="hold">
                                          <p:stCondLst>
                                            <p:cond delay="0"/>
                                          </p:stCondLst>
                                        </p:cTn>
                                        <p:tgtEl>
                                          <p:spTgt spid="3">
                                            <p:txEl>
                                              <p:pRg st="0" end="0"/>
                                            </p:txEl>
                                          </p:spTgt>
                                        </p:tgtEl>
                                        <p:attrNameLst>
                                          <p:attrName>style.visibility</p:attrName>
                                        </p:attrNameLst>
                                      </p:cBhvr>
                                      <p:to>
                                        <p:strVal val="visible"/>
                                      </p:to>
                                    </p:set>
                                    <p:animEffect transition="in" filter="barn(inVertical)">
                                      <p:cBhvr>
                                        <p:cTn id="53" dur="500"/>
                                        <p:tgtEl>
                                          <p:spTgt spid="3">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6" presetClass="entr" presetSubtype="21" fill="hold" nodeType="click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barn(inVertical)">
                                      <p:cBhvr>
                                        <p:cTn id="5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0" grpId="1" animBg="1"/>
      <p:bldP spid="30" grpId="2" animBg="1"/>
      <p:bldP spid="18" grpId="0" animBg="1"/>
      <p:bldP spid="18" grpId="1" animBg="1"/>
      <p:bldP spid="18" grpId="2" animBg="1"/>
      <p:bldP spid="18" grpId="3" animBg="1"/>
      <p:bldP spid="18" grpId="4" animBg="1"/>
      <p:bldP spid="18" grpId="5" animBg="1"/>
      <p:bldP spid="18" grpId="6" animBg="1"/>
      <p:bldP spid="18" grpId="7" animBg="1"/>
      <p:bldP spid="19" grpId="0" animBg="1"/>
      <p:bldP spid="19" grpId="1" animBg="1"/>
      <p:bldP spid="2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991600" cy="990600"/>
          </a:xfrm>
        </p:spPr>
        <p:txBody>
          <a:bodyPr>
            <a:normAutofit/>
          </a:bodyPr>
          <a:lstStyle/>
          <a:p>
            <a:r>
              <a:rPr lang="en-US" sz="4000" kern="0" dirty="0">
                <a:latin typeface="Times New Roman" panose="02020603050405020304" pitchFamily="18" charset="0"/>
                <a:cs typeface="Times New Roman" panose="02020603050405020304" pitchFamily="18" charset="0"/>
              </a:rPr>
              <a:t>Limited-overtaking bus stops</a:t>
            </a:r>
            <a:endParaRPr lang="en-US" sz="4000" kern="0" dirty="0">
              <a:solidFill>
                <a:srgbClr val="3333FF"/>
              </a:solidFill>
            </a:endParaRPr>
          </a:p>
        </p:txBody>
      </p:sp>
      <p:sp>
        <p:nvSpPr>
          <p:cNvPr id="3" name="Content Placeholder 2"/>
          <p:cNvSpPr>
            <a:spLocks noGrp="1"/>
          </p:cNvSpPr>
          <p:nvPr>
            <p:ph idx="1"/>
          </p:nvPr>
        </p:nvSpPr>
        <p:spPr>
          <a:xfrm>
            <a:off x="381000" y="1752600"/>
            <a:ext cx="8458200" cy="3429000"/>
          </a:xfrm>
        </p:spPr>
        <p:txBody>
          <a:bodyPr>
            <a:normAutofit/>
          </a:bodyPr>
          <a:lstStyle/>
          <a:p>
            <a:pPr fontAlgn="base">
              <a:spcAft>
                <a:spcPct val="0"/>
              </a:spcAft>
              <a:buClr>
                <a:schemeClr val="accent2">
                  <a:lumMod val="75000"/>
                </a:schemeClr>
              </a:buClr>
              <a:buSzPct val="80000"/>
              <a:buFont typeface="Wingdings" pitchFamily="2" charset="2"/>
              <a:buChar char="q"/>
              <a:defRPr/>
            </a:pPr>
            <a:r>
              <a:rPr lang="en-US" altLang="zh-CN" sz="2800" dirty="0" smtClean="0">
                <a:latin typeface="Times New Roman" panose="02020603050405020304" pitchFamily="18" charset="0"/>
                <a:ea typeface="+mj-ea"/>
                <a:cs typeface="Times New Roman" panose="02020603050405020304" pitchFamily="18" charset="0"/>
              </a:rPr>
              <a:t>Intuitively, a stop’s capacity increases when bus overtaking maneuvers are allowed (even in a limited fashion).</a:t>
            </a:r>
          </a:p>
          <a:p>
            <a:pPr fontAlgn="base">
              <a:spcAft>
                <a:spcPct val="0"/>
              </a:spcAft>
              <a:buClr>
                <a:schemeClr val="accent2">
                  <a:lumMod val="75000"/>
                </a:schemeClr>
              </a:buClr>
              <a:buSzPct val="80000"/>
              <a:buFont typeface="Wingdings" pitchFamily="2" charset="2"/>
              <a:buChar char="q"/>
              <a:defRPr/>
            </a:pPr>
            <a:endParaRPr lang="en-US" altLang="zh-CN" sz="2800" dirty="0" smtClean="0">
              <a:latin typeface="Times New Roman" panose="02020603050405020304" pitchFamily="18" charset="0"/>
              <a:ea typeface="+mj-ea"/>
              <a:cs typeface="Times New Roman" panose="02020603050405020304" pitchFamily="18" charset="0"/>
            </a:endParaRPr>
          </a:p>
          <a:p>
            <a:pPr fontAlgn="base">
              <a:spcAft>
                <a:spcPct val="0"/>
              </a:spcAft>
              <a:buClr>
                <a:schemeClr val="accent2">
                  <a:lumMod val="75000"/>
                </a:schemeClr>
              </a:buClr>
              <a:buSzPct val="80000"/>
              <a:buFont typeface="Wingdings" pitchFamily="2" charset="2"/>
              <a:buChar char="q"/>
              <a:defRPr/>
            </a:pPr>
            <a:r>
              <a:rPr lang="en-US" altLang="zh-CN" sz="2800" dirty="0">
                <a:latin typeface="Times New Roman" panose="02020603050405020304" pitchFamily="18" charset="0"/>
                <a:cs typeface="Times New Roman" panose="02020603050405020304" pitchFamily="18" charset="0"/>
              </a:rPr>
              <a:t>This intuition, although consistent with the literature </a:t>
            </a:r>
            <a:r>
              <a:rPr lang="en-US" sz="2800" dirty="0">
                <a:latin typeface="Times New Roman" panose="02020603050405020304" pitchFamily="18" charset="0"/>
                <a:cs typeface="Times New Roman" panose="02020603050405020304" pitchFamily="18" charset="0"/>
              </a:rPr>
              <a:t>(TRB, 2000; 2003; </a:t>
            </a:r>
            <a:r>
              <a:rPr lang="en-US" sz="2800" dirty="0" err="1">
                <a:latin typeface="Times New Roman" panose="02020603050405020304" pitchFamily="18" charset="0"/>
                <a:cs typeface="Times New Roman" panose="02020603050405020304" pitchFamily="18" charset="0"/>
              </a:rPr>
              <a:t>Papacostas</a:t>
            </a:r>
            <a:r>
              <a:rPr lang="en-US" sz="2800" dirty="0">
                <a:latin typeface="Times New Roman" panose="02020603050405020304" pitchFamily="18" charset="0"/>
                <a:cs typeface="Times New Roman" panose="02020603050405020304" pitchFamily="18" charset="0"/>
              </a:rPr>
              <a:t>, 1982; Gardner, 1997), is not true however</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29</a:t>
            </a:fld>
            <a:endParaRPr lang="en-US" sz="1600" b="1">
              <a:solidFill>
                <a:schemeClr val="tx2"/>
              </a:solidFill>
            </a:endParaRPr>
          </a:p>
        </p:txBody>
      </p:sp>
    </p:spTree>
    <p:extLst>
      <p:ext uri="{BB962C8B-B14F-4D97-AF65-F5344CB8AC3E}">
        <p14:creationId xmlns:p14="http://schemas.microsoft.com/office/powerpoint/2010/main" val="374276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3</a:t>
            </a:fld>
            <a:endParaRPr lang="en-US"/>
          </a:p>
        </p:txBody>
      </p:sp>
      <p:pic>
        <p:nvPicPr>
          <p:cNvPr id="6" name="Picture 5" descr="world_map.bmp"/>
          <p:cNvPicPr>
            <a:picLocks noChangeAspect="1"/>
          </p:cNvPicPr>
          <p:nvPr/>
        </p:nvPicPr>
        <p:blipFill>
          <a:blip r:embed="rId3" cstate="print"/>
          <a:srcRect l="4081" t="16585" r="2690" b="12872"/>
          <a:stretch>
            <a:fillRect/>
          </a:stretch>
        </p:blipFill>
        <p:spPr>
          <a:xfrm>
            <a:off x="2689978" y="2362200"/>
            <a:ext cx="3962400" cy="2247332"/>
          </a:xfrm>
          <a:prstGeom prst="rect">
            <a:avLst/>
          </a:prstGeom>
        </p:spPr>
      </p:pic>
      <p:pic>
        <p:nvPicPr>
          <p:cNvPr id="7" name="Picture 6" descr="transmilenio1.jpg"/>
          <p:cNvPicPr>
            <a:picLocks noChangeAspect="1"/>
          </p:cNvPicPr>
          <p:nvPr/>
        </p:nvPicPr>
        <p:blipFill>
          <a:blip r:embed="rId4" cstate="print"/>
          <a:stretch>
            <a:fillRect/>
          </a:stretch>
        </p:blipFill>
        <p:spPr>
          <a:xfrm>
            <a:off x="0" y="4298950"/>
            <a:ext cx="3861928" cy="2559049"/>
          </a:xfrm>
          <a:prstGeom prst="rect">
            <a:avLst/>
          </a:prstGeom>
        </p:spPr>
      </p:pic>
      <p:pic>
        <p:nvPicPr>
          <p:cNvPr id="8" name="Picture 7" descr="buses.jpg"/>
          <p:cNvPicPr>
            <a:picLocks noChangeAspect="1"/>
          </p:cNvPicPr>
          <p:nvPr/>
        </p:nvPicPr>
        <p:blipFill>
          <a:blip r:embed="rId5" cstate="print"/>
          <a:stretch>
            <a:fillRect/>
          </a:stretch>
        </p:blipFill>
        <p:spPr>
          <a:xfrm>
            <a:off x="5401735" y="0"/>
            <a:ext cx="3742265" cy="2590800"/>
          </a:xfrm>
          <a:prstGeom prst="rect">
            <a:avLst/>
          </a:prstGeom>
        </p:spPr>
      </p:pic>
      <p:sp>
        <p:nvSpPr>
          <p:cNvPr id="9" name="Slide Number Placeholder 4"/>
          <p:cNvSpPr txBox="1">
            <a:spLocks/>
          </p:cNvSpPr>
          <p:nvPr/>
        </p:nvSpPr>
        <p:spPr>
          <a:xfrm>
            <a:off x="6553200" y="6248400"/>
            <a:ext cx="2133600" cy="457200"/>
          </a:xfrm>
          <a:prstGeom prst="rect">
            <a:avLst/>
          </a:prstGeom>
        </p:spPr>
        <p:txBody>
          <a:bodyPr vert="horz"/>
          <a:lstStyle>
            <a:defPPr>
              <a:defRPr lang="en-US"/>
            </a:defPPr>
            <a:lvl1pPr marL="0" algn="r" defTabSz="914400" rtl="0" eaLnBrk="1" latinLnBrk="0" hangingPunct="1">
              <a:defRPr kumimoji="0" sz="1200" kern="1200">
                <a:solidFill>
                  <a:schemeClr val="accent1">
                    <a:shade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116290D-FB0E-4387-A734-86455FD7A7B6}" type="slidenum">
              <a:rPr lang="en-US" smtClean="0"/>
              <a:pPr/>
              <a:t>3</a:t>
            </a:fld>
            <a:endParaRPr lang="en-US"/>
          </a:p>
        </p:txBody>
      </p:sp>
      <p:pic>
        <p:nvPicPr>
          <p:cNvPr id="10" name="Picture 9" descr="Bus_congestion_on_New_Oxford_Street.jpg"/>
          <p:cNvPicPr>
            <a:picLocks noChangeAspect="1"/>
          </p:cNvPicPr>
          <p:nvPr/>
        </p:nvPicPr>
        <p:blipFill>
          <a:blip r:embed="rId6" cstate="print"/>
          <a:stretch>
            <a:fillRect/>
          </a:stretch>
        </p:blipFill>
        <p:spPr>
          <a:xfrm>
            <a:off x="0" y="18160"/>
            <a:ext cx="4073346" cy="2572640"/>
          </a:xfrm>
          <a:prstGeom prst="rect">
            <a:avLst/>
          </a:prstGeom>
        </p:spPr>
      </p:pic>
      <p:pic>
        <p:nvPicPr>
          <p:cNvPr id="11" name="Picture 10" descr="transjakarta.jpg"/>
          <p:cNvPicPr>
            <a:picLocks noChangeAspect="1"/>
          </p:cNvPicPr>
          <p:nvPr/>
        </p:nvPicPr>
        <p:blipFill>
          <a:blip r:embed="rId7" cstate="print"/>
          <a:stretch>
            <a:fillRect/>
          </a:stretch>
        </p:blipFill>
        <p:spPr>
          <a:xfrm>
            <a:off x="5316725" y="4298950"/>
            <a:ext cx="3827276" cy="2559049"/>
          </a:xfrm>
          <a:prstGeom prst="rect">
            <a:avLst/>
          </a:prstGeom>
        </p:spPr>
      </p:pic>
      <p:sp>
        <p:nvSpPr>
          <p:cNvPr id="12" name="Oval 11"/>
          <p:cNvSpPr/>
          <p:nvPr/>
        </p:nvSpPr>
        <p:spPr bwMode="auto">
          <a:xfrm>
            <a:off x="5723690" y="3871913"/>
            <a:ext cx="109728" cy="10972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3" name="Oval 12"/>
          <p:cNvSpPr/>
          <p:nvPr/>
        </p:nvSpPr>
        <p:spPr bwMode="auto">
          <a:xfrm>
            <a:off x="5742741" y="3190875"/>
            <a:ext cx="109728" cy="10972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4" name="Oval 13"/>
          <p:cNvSpPr/>
          <p:nvPr/>
        </p:nvSpPr>
        <p:spPr bwMode="auto">
          <a:xfrm>
            <a:off x="4494966" y="2981325"/>
            <a:ext cx="109728" cy="10972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15" name="Oval 14"/>
          <p:cNvSpPr/>
          <p:nvPr/>
        </p:nvSpPr>
        <p:spPr bwMode="auto">
          <a:xfrm>
            <a:off x="3713916" y="3757613"/>
            <a:ext cx="109728" cy="109728"/>
          </a:xfrm>
          <a:prstGeom prst="ellipse">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16" name="Straight Arrow Connector 15"/>
          <p:cNvCxnSpPr>
            <a:stCxn id="13" idx="7"/>
          </p:cNvCxnSpPr>
          <p:nvPr/>
        </p:nvCxnSpPr>
        <p:spPr bwMode="auto">
          <a:xfrm flipV="1">
            <a:off x="5836400" y="2362200"/>
            <a:ext cx="284165" cy="844744"/>
          </a:xfrm>
          <a:prstGeom prst="straightConnector1">
            <a:avLst/>
          </a:prstGeom>
          <a:solidFill>
            <a:schemeClr val="accent1"/>
          </a:solidFill>
          <a:ln w="57150" cap="flat" cmpd="sng" algn="ctr">
            <a:solidFill>
              <a:srgbClr val="FFC000"/>
            </a:solidFill>
            <a:prstDash val="solid"/>
            <a:round/>
            <a:headEnd type="none" w="med" len="med"/>
            <a:tailEnd type="arrow" w="med" len="med"/>
          </a:ln>
          <a:effectLst/>
        </p:spPr>
      </p:cxnSp>
      <p:cxnSp>
        <p:nvCxnSpPr>
          <p:cNvPr id="17" name="Straight Arrow Connector 16"/>
          <p:cNvCxnSpPr>
            <a:stCxn id="12" idx="5"/>
          </p:cNvCxnSpPr>
          <p:nvPr/>
        </p:nvCxnSpPr>
        <p:spPr bwMode="auto">
          <a:xfrm>
            <a:off x="5817349" y="3965572"/>
            <a:ext cx="303216" cy="643964"/>
          </a:xfrm>
          <a:prstGeom prst="straightConnector1">
            <a:avLst/>
          </a:prstGeom>
          <a:solidFill>
            <a:schemeClr val="accent1"/>
          </a:solidFill>
          <a:ln w="57150" cap="flat" cmpd="sng" algn="ctr">
            <a:solidFill>
              <a:srgbClr val="FFC000"/>
            </a:solidFill>
            <a:prstDash val="solid"/>
            <a:round/>
            <a:headEnd type="none" w="med" len="med"/>
            <a:tailEnd type="arrow" w="med" len="med"/>
          </a:ln>
          <a:effectLst/>
        </p:spPr>
      </p:cxnSp>
      <p:cxnSp>
        <p:nvCxnSpPr>
          <p:cNvPr id="18" name="Straight Arrow Connector 17"/>
          <p:cNvCxnSpPr>
            <a:stCxn id="14" idx="1"/>
          </p:cNvCxnSpPr>
          <p:nvPr/>
        </p:nvCxnSpPr>
        <p:spPr bwMode="auto">
          <a:xfrm flipH="1" flipV="1">
            <a:off x="3752019" y="2362200"/>
            <a:ext cx="759016" cy="635194"/>
          </a:xfrm>
          <a:prstGeom prst="straightConnector1">
            <a:avLst/>
          </a:prstGeom>
          <a:solidFill>
            <a:schemeClr val="accent1"/>
          </a:solidFill>
          <a:ln w="57150" cap="flat" cmpd="sng" algn="ctr">
            <a:solidFill>
              <a:srgbClr val="FFC000"/>
            </a:solidFill>
            <a:prstDash val="solid"/>
            <a:round/>
            <a:headEnd type="none" w="med" len="med"/>
            <a:tailEnd type="arrow" w="med" len="med"/>
          </a:ln>
          <a:effectLst/>
        </p:spPr>
      </p:cxnSp>
      <p:cxnSp>
        <p:nvCxnSpPr>
          <p:cNvPr id="19" name="Straight Arrow Connector 18"/>
          <p:cNvCxnSpPr>
            <a:stCxn id="15" idx="3"/>
          </p:cNvCxnSpPr>
          <p:nvPr/>
        </p:nvCxnSpPr>
        <p:spPr bwMode="auto">
          <a:xfrm flipH="1">
            <a:off x="3350893" y="3851272"/>
            <a:ext cx="379092" cy="758264"/>
          </a:xfrm>
          <a:prstGeom prst="straightConnector1">
            <a:avLst/>
          </a:prstGeom>
          <a:solidFill>
            <a:schemeClr val="accent1"/>
          </a:solidFill>
          <a:ln w="57150" cap="flat" cmpd="sng" algn="ctr">
            <a:solidFill>
              <a:srgbClr val="FFC000"/>
            </a:solidFill>
            <a:prstDash val="solid"/>
            <a:round/>
            <a:headEnd type="none" w="med" len="med"/>
            <a:tailEnd type="arrow" w="med" len="med"/>
          </a:ln>
          <a:effectLst/>
        </p:spPr>
      </p:cxnSp>
      <p:sp>
        <p:nvSpPr>
          <p:cNvPr id="20" name="TextBox 19"/>
          <p:cNvSpPr txBox="1"/>
          <p:nvPr/>
        </p:nvSpPr>
        <p:spPr>
          <a:xfrm>
            <a:off x="7458828" y="2590800"/>
            <a:ext cx="998991" cy="461665"/>
          </a:xfrm>
          <a:prstGeom prst="rect">
            <a:avLst/>
          </a:prstGeom>
          <a:noFill/>
        </p:spPr>
        <p:txBody>
          <a:bodyPr wrap="none" rtlCol="0">
            <a:spAutoFit/>
          </a:bodyPr>
          <a:lstStyle/>
          <a:p>
            <a:r>
              <a:rPr lang="en-US" sz="2400" dirty="0" smtClean="0">
                <a:solidFill>
                  <a:srgbClr val="FF0000"/>
                </a:solidFill>
                <a:latin typeface="Tw Cen MT" pitchFamily="34" charset="0"/>
              </a:rPr>
              <a:t>Beijing</a:t>
            </a:r>
            <a:endParaRPr lang="en-US" sz="2400" dirty="0">
              <a:solidFill>
                <a:srgbClr val="FF0000"/>
              </a:solidFill>
              <a:latin typeface="Tw Cen MT" pitchFamily="34" charset="0"/>
            </a:endParaRPr>
          </a:p>
        </p:txBody>
      </p:sp>
      <p:sp>
        <p:nvSpPr>
          <p:cNvPr id="21" name="TextBox 20"/>
          <p:cNvSpPr txBox="1"/>
          <p:nvPr/>
        </p:nvSpPr>
        <p:spPr>
          <a:xfrm>
            <a:off x="7484228" y="3729335"/>
            <a:ext cx="1136786" cy="461665"/>
          </a:xfrm>
          <a:prstGeom prst="rect">
            <a:avLst/>
          </a:prstGeom>
          <a:noFill/>
        </p:spPr>
        <p:txBody>
          <a:bodyPr wrap="none" rtlCol="0">
            <a:spAutoFit/>
          </a:bodyPr>
          <a:lstStyle/>
          <a:p>
            <a:r>
              <a:rPr lang="en-US" sz="2400" dirty="0" smtClean="0">
                <a:solidFill>
                  <a:srgbClr val="FF0000"/>
                </a:solidFill>
                <a:latin typeface="Tw Cen MT" pitchFamily="34" charset="0"/>
              </a:rPr>
              <a:t>Jakarta</a:t>
            </a:r>
            <a:endParaRPr lang="en-US" sz="2400" dirty="0">
              <a:solidFill>
                <a:srgbClr val="FF0000"/>
              </a:solidFill>
              <a:latin typeface="Tw Cen MT" pitchFamily="34" charset="0"/>
            </a:endParaRPr>
          </a:p>
        </p:txBody>
      </p:sp>
      <p:sp>
        <p:nvSpPr>
          <p:cNvPr id="22" name="TextBox 21"/>
          <p:cNvSpPr txBox="1"/>
          <p:nvPr/>
        </p:nvSpPr>
        <p:spPr>
          <a:xfrm>
            <a:off x="1489828" y="2667000"/>
            <a:ext cx="1050288" cy="461665"/>
          </a:xfrm>
          <a:prstGeom prst="rect">
            <a:avLst/>
          </a:prstGeom>
          <a:noFill/>
        </p:spPr>
        <p:txBody>
          <a:bodyPr wrap="none" rtlCol="0">
            <a:spAutoFit/>
          </a:bodyPr>
          <a:lstStyle/>
          <a:p>
            <a:r>
              <a:rPr lang="en-US" sz="2400" dirty="0" smtClean="0">
                <a:solidFill>
                  <a:srgbClr val="FF0000"/>
                </a:solidFill>
                <a:latin typeface="Tw Cen MT" pitchFamily="34" charset="0"/>
              </a:rPr>
              <a:t>London</a:t>
            </a:r>
            <a:endParaRPr lang="en-US" sz="2400" dirty="0">
              <a:solidFill>
                <a:srgbClr val="FF0000"/>
              </a:solidFill>
              <a:latin typeface="Tw Cen MT" pitchFamily="34" charset="0"/>
            </a:endParaRPr>
          </a:p>
        </p:txBody>
      </p:sp>
      <p:sp>
        <p:nvSpPr>
          <p:cNvPr id="23" name="TextBox 22"/>
          <p:cNvSpPr txBox="1"/>
          <p:nvPr/>
        </p:nvSpPr>
        <p:spPr>
          <a:xfrm>
            <a:off x="1515228" y="3805535"/>
            <a:ext cx="1069524" cy="461665"/>
          </a:xfrm>
          <a:prstGeom prst="rect">
            <a:avLst/>
          </a:prstGeom>
          <a:noFill/>
        </p:spPr>
        <p:txBody>
          <a:bodyPr wrap="none" rtlCol="0">
            <a:spAutoFit/>
          </a:bodyPr>
          <a:lstStyle/>
          <a:p>
            <a:r>
              <a:rPr lang="en-US" sz="2400" dirty="0" smtClean="0">
                <a:solidFill>
                  <a:srgbClr val="FF0000"/>
                </a:solidFill>
                <a:latin typeface="Tw Cen MT" pitchFamily="34" charset="0"/>
              </a:rPr>
              <a:t>Bogota</a:t>
            </a:r>
            <a:endParaRPr lang="en-US" sz="2400" dirty="0">
              <a:solidFill>
                <a:srgbClr val="FF0000"/>
              </a:solidFill>
              <a:latin typeface="Tw Cen MT" pitchFamily="34" charset="0"/>
            </a:endParaRPr>
          </a:p>
        </p:txBody>
      </p:sp>
    </p:spTree>
    <p:extLst>
      <p:ext uri="{BB962C8B-B14F-4D97-AF65-F5344CB8AC3E}">
        <p14:creationId xmlns:p14="http://schemas.microsoft.com/office/powerpoint/2010/main" val="41818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21" grpId="0"/>
      <p:bldP spid="22" grpId="0"/>
      <p:bldP spid="2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extLst>
              <p:ext uri="{D42A27DB-BD31-4B8C-83A1-F6EECF244321}">
                <p14:modId xmlns:p14="http://schemas.microsoft.com/office/powerpoint/2010/main" val="4229944842"/>
              </p:ext>
            </p:extLst>
          </p:nvPr>
        </p:nvGraphicFramePr>
        <p:xfrm>
          <a:off x="1066800" y="2251244"/>
          <a:ext cx="6940759" cy="4149556"/>
        </p:xfrm>
        <a:graphic>
          <a:graphicData uri="http://schemas.openxmlformats.org/drawingml/2006/chart">
            <c:chart xmlns:c="http://schemas.openxmlformats.org/drawingml/2006/chart" xmlns:r="http://schemas.openxmlformats.org/officeDocument/2006/relationships" r:id="rId3"/>
          </a:graphicData>
        </a:graphic>
      </p:graphicFrame>
      <p:sp>
        <p:nvSpPr>
          <p:cNvPr id="14" name="TextBox 1"/>
          <p:cNvSpPr txBox="1"/>
          <p:nvPr/>
        </p:nvSpPr>
        <p:spPr>
          <a:xfrm>
            <a:off x="1703593" y="2252057"/>
            <a:ext cx="5355814"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Average capacity per berth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sp>
        <p:nvSpPr>
          <p:cNvPr id="16" name="TextBox 1"/>
          <p:cNvSpPr txBox="1"/>
          <p:nvPr/>
        </p:nvSpPr>
        <p:spPr>
          <a:xfrm>
            <a:off x="5869830" y="5410200"/>
            <a:ext cx="2587914" cy="4129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bus dwell time</a:t>
            </a:r>
            <a:endParaRPr lang="en-US" sz="2200" dirty="0">
              <a:latin typeface="Times New Roman" panose="02020603050405020304" pitchFamily="18" charset="0"/>
              <a:cs typeface="Times New Roman" panose="02020603050405020304" pitchFamily="18" charset="0"/>
            </a:endParaRPr>
          </a:p>
        </p:txBody>
      </p:sp>
      <p:sp>
        <p:nvSpPr>
          <p:cNvPr id="19" name="Content Placeholder 2"/>
          <p:cNvSpPr txBox="1">
            <a:spLocks/>
          </p:cNvSpPr>
          <p:nvPr/>
        </p:nvSpPr>
        <p:spPr bwMode="auto">
          <a:xfrm>
            <a:off x="457200" y="1523187"/>
            <a:ext cx="8305800" cy="99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eaLnBrk="1" hangingPunct="1">
              <a:spcBef>
                <a:spcPct val="20000"/>
              </a:spcBef>
              <a:buClr>
                <a:schemeClr val="accent2">
                  <a:lumMod val="75000"/>
                </a:schemeClr>
              </a:buClr>
              <a:buSzPct val="80000"/>
              <a:buFont typeface="Wingdings" pitchFamily="2" charset="2"/>
              <a:buChar char="q"/>
            </a:pPr>
            <a:r>
              <a:rPr lang="en-US"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2-berth stops</a:t>
            </a: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30</a:t>
            </a:fld>
            <a:endParaRPr lang="en-US" sz="1600" b="1" dirty="0">
              <a:solidFill>
                <a:schemeClr val="tx2"/>
              </a:solidFill>
            </a:endParaRPr>
          </a:p>
        </p:txBody>
      </p:sp>
      <p:sp>
        <p:nvSpPr>
          <p:cNvPr id="20" name="TextBox 19"/>
          <p:cNvSpPr txBox="1"/>
          <p:nvPr/>
        </p:nvSpPr>
        <p:spPr>
          <a:xfrm>
            <a:off x="6040120" y="3960274"/>
            <a:ext cx="1830950" cy="430887"/>
          </a:xfrm>
          <a:prstGeom prst="rect">
            <a:avLst/>
          </a:prstGeom>
          <a:noFill/>
        </p:spPr>
        <p:txBody>
          <a:bodyPr wrap="none" rtlCol="0">
            <a:spAutoFit/>
          </a:bodyPr>
          <a:lstStyle/>
          <a:p>
            <a:r>
              <a:rPr lang="en-US" altLang="zh-CN" sz="2200" dirty="0" smtClean="0">
                <a:solidFill>
                  <a:srgbClr val="00B050"/>
                </a:solidFill>
                <a:latin typeface="Times New Roman" panose="02020603050405020304" pitchFamily="18" charset="0"/>
                <a:cs typeface="Times New Roman" panose="02020603050405020304" pitchFamily="18" charset="0"/>
              </a:rPr>
              <a:t>No-overtaking</a:t>
            </a:r>
            <a:endParaRPr lang="en-US" sz="2200" dirty="0">
              <a:solidFill>
                <a:srgbClr val="00B050"/>
              </a:solidFill>
              <a:latin typeface="Times New Roman" panose="02020603050405020304" pitchFamily="18" charset="0"/>
              <a:cs typeface="Times New Roman" panose="02020603050405020304" pitchFamily="18" charset="0"/>
            </a:endParaRPr>
          </a:p>
        </p:txBody>
      </p:sp>
      <p:grpSp>
        <p:nvGrpSpPr>
          <p:cNvPr id="12" name="Group 18"/>
          <p:cNvGrpSpPr>
            <a:grpSpLocks noChangeAspect="1"/>
          </p:cNvGrpSpPr>
          <p:nvPr/>
        </p:nvGrpSpPr>
        <p:grpSpPr>
          <a:xfrm>
            <a:off x="3810000" y="1737319"/>
            <a:ext cx="2578178" cy="334411"/>
            <a:chOff x="408709" y="3657605"/>
            <a:chExt cx="3428919" cy="475016"/>
          </a:xfrm>
        </p:grpSpPr>
        <p:sp>
          <p:nvSpPr>
            <p:cNvPr id="13" name="Rectangle 24"/>
            <p:cNvSpPr/>
            <p:nvPr/>
          </p:nvSpPr>
          <p:spPr>
            <a:xfrm>
              <a:off x="1112771" y="3747866"/>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15" name="Straight Connector 25"/>
            <p:cNvCxnSpPr/>
            <p:nvPr/>
          </p:nvCxnSpPr>
          <p:spPr>
            <a:xfrm>
              <a:off x="408709" y="3657605"/>
              <a:ext cx="3405168"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3" name="Straight Connector 27"/>
            <p:cNvCxnSpPr/>
            <p:nvPr/>
          </p:nvCxnSpPr>
          <p:spPr>
            <a:xfrm>
              <a:off x="432460" y="4132621"/>
              <a:ext cx="3405168"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4" name="Rectangle 29"/>
            <p:cNvSpPr/>
            <p:nvPr/>
          </p:nvSpPr>
          <p:spPr>
            <a:xfrm>
              <a:off x="2233836" y="3751990"/>
              <a:ext cx="914400" cy="304800"/>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sp>
        <p:nvSpPr>
          <p:cNvPr id="18" name="Title 1"/>
          <p:cNvSpPr>
            <a:spLocks noGrp="1"/>
          </p:cNvSpPr>
          <p:nvPr>
            <p:ph type="title"/>
          </p:nvPr>
        </p:nvSpPr>
        <p:spPr>
          <a:xfrm>
            <a:off x="304800" y="533400"/>
            <a:ext cx="8686800" cy="838200"/>
          </a:xfrm>
        </p:spPr>
        <p:txBody>
          <a:bodyPr>
            <a:noAutofit/>
          </a:bodyPr>
          <a:lstStyle/>
          <a:p>
            <a:r>
              <a:rPr lang="en-US" altLang="zh-CN" kern="0" dirty="0" smtClean="0">
                <a:latin typeface="Times New Roman" panose="02020603050405020304" pitchFamily="18" charset="0"/>
                <a:cs typeface="Times New Roman" panose="02020603050405020304" pitchFamily="18" charset="0"/>
              </a:rPr>
              <a:t>Comparison between no-overtaking and limited-overtaking</a:t>
            </a:r>
            <a:endParaRPr lang="en-US" kern="0" dirty="0">
              <a:latin typeface="Times New Roman" panose="02020603050405020304" pitchFamily="18" charset="0"/>
              <a:cs typeface="Times New Roman" panose="02020603050405020304" pitchFamily="18" charset="0"/>
            </a:endParaRPr>
          </a:p>
        </p:txBody>
      </p:sp>
      <p:cxnSp>
        <p:nvCxnSpPr>
          <p:cNvPr id="4" name="Straight Connector 3"/>
          <p:cNvCxnSpPr/>
          <p:nvPr/>
        </p:nvCxnSpPr>
        <p:spPr>
          <a:xfrm>
            <a:off x="1703593" y="2970987"/>
            <a:ext cx="584020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778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57200" y="1524000"/>
            <a:ext cx="8305800" cy="106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eaLnBrk="1" hangingPunct="1">
              <a:spcBef>
                <a:spcPct val="20000"/>
              </a:spcBef>
              <a:buClr>
                <a:schemeClr val="accent2">
                  <a:lumMod val="75000"/>
                </a:schemeClr>
              </a:buClr>
              <a:buSzPct val="80000"/>
              <a:buFont typeface="Wingdings" pitchFamily="2" charset="2"/>
              <a:buChar char="q"/>
            </a:pPr>
            <a:r>
              <a:rPr lang="en-US"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3-berth stops</a:t>
            </a:r>
          </a:p>
        </p:txBody>
      </p:sp>
      <p:graphicFrame>
        <p:nvGraphicFramePr>
          <p:cNvPr id="17" name="图表 16"/>
          <p:cNvGraphicFramePr/>
          <p:nvPr>
            <p:extLst>
              <p:ext uri="{D42A27DB-BD31-4B8C-83A1-F6EECF244321}">
                <p14:modId xmlns:p14="http://schemas.microsoft.com/office/powerpoint/2010/main" val="2996214732"/>
              </p:ext>
            </p:extLst>
          </p:nvPr>
        </p:nvGraphicFramePr>
        <p:xfrm>
          <a:off x="923081" y="2123954"/>
          <a:ext cx="7239000" cy="4429246"/>
        </p:xfrm>
        <a:graphic>
          <a:graphicData uri="http://schemas.openxmlformats.org/drawingml/2006/chart">
            <c:chart xmlns:c="http://schemas.openxmlformats.org/drawingml/2006/chart" xmlns:r="http://schemas.openxmlformats.org/officeDocument/2006/relationships" r:id="rId3"/>
          </a:graphicData>
        </a:graphic>
      </p:graphicFrame>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31</a:t>
            </a:fld>
            <a:endParaRPr lang="en-US" sz="1600" b="1" dirty="0">
              <a:solidFill>
                <a:schemeClr val="tx2"/>
              </a:solidFill>
            </a:endParaRPr>
          </a:p>
        </p:txBody>
      </p:sp>
      <p:grpSp>
        <p:nvGrpSpPr>
          <p:cNvPr id="30" name="组合 29"/>
          <p:cNvGrpSpPr/>
          <p:nvPr/>
        </p:nvGrpSpPr>
        <p:grpSpPr>
          <a:xfrm>
            <a:off x="3916680" y="1600200"/>
            <a:ext cx="3474720" cy="334411"/>
            <a:chOff x="5568719" y="1641293"/>
            <a:chExt cx="3474720" cy="334411"/>
          </a:xfrm>
        </p:grpSpPr>
        <p:sp>
          <p:nvSpPr>
            <p:cNvPr id="23" name="Rectangle 24"/>
            <p:cNvSpPr/>
            <p:nvPr/>
          </p:nvSpPr>
          <p:spPr>
            <a:xfrm>
              <a:off x="6098098" y="1704837"/>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4" name="Straight Connector 25"/>
            <p:cNvCxnSpPr/>
            <p:nvPr/>
          </p:nvCxnSpPr>
          <p:spPr>
            <a:xfrm>
              <a:off x="5568719" y="1641293"/>
              <a:ext cx="347472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7"/>
            <p:cNvCxnSpPr/>
            <p:nvPr/>
          </p:nvCxnSpPr>
          <p:spPr>
            <a:xfrm>
              <a:off x="5568719" y="1975704"/>
              <a:ext cx="347472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6" name="Rectangle 29"/>
            <p:cNvSpPr/>
            <p:nvPr/>
          </p:nvSpPr>
          <p:spPr>
            <a:xfrm>
              <a:off x="6941018" y="1707740"/>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9" name="Rectangle 29"/>
            <p:cNvSpPr/>
            <p:nvPr/>
          </p:nvSpPr>
          <p:spPr>
            <a:xfrm>
              <a:off x="7748738" y="1707740"/>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cxnSp>
        <p:nvCxnSpPr>
          <p:cNvPr id="18" name="Straight Connector 17"/>
          <p:cNvCxnSpPr/>
          <p:nvPr/>
        </p:nvCxnSpPr>
        <p:spPr>
          <a:xfrm>
            <a:off x="1524000" y="2630424"/>
            <a:ext cx="584020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title"/>
          </p:nvPr>
        </p:nvSpPr>
        <p:spPr>
          <a:xfrm>
            <a:off x="304800" y="533400"/>
            <a:ext cx="8686800" cy="838200"/>
          </a:xfrm>
        </p:spPr>
        <p:txBody>
          <a:bodyPr>
            <a:noAutofit/>
          </a:bodyPr>
          <a:lstStyle/>
          <a:p>
            <a:r>
              <a:rPr lang="en-US" altLang="zh-CN" kern="0" dirty="0" smtClean="0">
                <a:latin typeface="Times New Roman" panose="02020603050405020304" pitchFamily="18" charset="0"/>
                <a:cs typeface="Times New Roman" panose="02020603050405020304" pitchFamily="18" charset="0"/>
              </a:rPr>
              <a:t>Comparison between no-overtaking and limited-overtaking</a:t>
            </a:r>
            <a:endParaRPr lang="en-US" kern="0" dirty="0">
              <a:latin typeface="Times New Roman" panose="02020603050405020304" pitchFamily="18" charset="0"/>
              <a:cs typeface="Times New Roman" panose="02020603050405020304" pitchFamily="18" charset="0"/>
            </a:endParaRPr>
          </a:p>
        </p:txBody>
      </p:sp>
      <p:sp>
        <p:nvSpPr>
          <p:cNvPr id="21" name="TextBox 1"/>
          <p:cNvSpPr txBox="1"/>
          <p:nvPr/>
        </p:nvSpPr>
        <p:spPr>
          <a:xfrm>
            <a:off x="1538068" y="2057400"/>
            <a:ext cx="5355814"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Average capacity per berth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sp>
        <p:nvSpPr>
          <p:cNvPr id="22" name="TextBox 1"/>
          <p:cNvSpPr txBox="1"/>
          <p:nvPr/>
        </p:nvSpPr>
        <p:spPr>
          <a:xfrm>
            <a:off x="5992921" y="5560086"/>
            <a:ext cx="2587914" cy="4129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bus dwell time</a:t>
            </a:r>
            <a:endParaRPr lang="en-US" sz="2200" dirty="0">
              <a:latin typeface="Times New Roman" panose="02020603050405020304" pitchFamily="18" charset="0"/>
              <a:cs typeface="Times New Roman" panose="02020603050405020304" pitchFamily="18" charset="0"/>
            </a:endParaRPr>
          </a:p>
        </p:txBody>
      </p:sp>
      <p:sp>
        <p:nvSpPr>
          <p:cNvPr id="27" name="TextBox 26"/>
          <p:cNvSpPr txBox="1"/>
          <p:nvPr/>
        </p:nvSpPr>
        <p:spPr>
          <a:xfrm>
            <a:off x="5894342" y="4084825"/>
            <a:ext cx="1830950" cy="430887"/>
          </a:xfrm>
          <a:prstGeom prst="rect">
            <a:avLst/>
          </a:prstGeom>
          <a:noFill/>
        </p:spPr>
        <p:txBody>
          <a:bodyPr wrap="none" rtlCol="0">
            <a:spAutoFit/>
          </a:bodyPr>
          <a:lstStyle/>
          <a:p>
            <a:r>
              <a:rPr lang="en-US" altLang="zh-CN" sz="2200" dirty="0" smtClean="0">
                <a:solidFill>
                  <a:srgbClr val="00B050"/>
                </a:solidFill>
                <a:latin typeface="Times New Roman" panose="02020603050405020304" pitchFamily="18" charset="0"/>
                <a:cs typeface="Times New Roman" panose="02020603050405020304" pitchFamily="18" charset="0"/>
              </a:rPr>
              <a:t>No-overtaking</a:t>
            </a:r>
            <a:endParaRPr lang="en-US" sz="2200" dirty="0">
              <a:solidFill>
                <a:srgbClr val="00B050"/>
              </a:solidFill>
              <a:latin typeface="Times New Roman" panose="02020603050405020304" pitchFamily="18" charset="0"/>
              <a:cs typeface="Times New Roman" panose="02020603050405020304" pitchFamily="18" charset="0"/>
            </a:endParaRPr>
          </a:p>
        </p:txBody>
      </p:sp>
      <p:sp>
        <p:nvSpPr>
          <p:cNvPr id="28" name="TextBox 19"/>
          <p:cNvSpPr txBox="1"/>
          <p:nvPr/>
        </p:nvSpPr>
        <p:spPr>
          <a:xfrm>
            <a:off x="5463628" y="3326097"/>
            <a:ext cx="2380780" cy="43088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solidFill>
                  <a:srgbClr val="C00000"/>
                </a:solidFill>
                <a:latin typeface="Times New Roman" panose="02020603050405020304" pitchFamily="18" charset="0"/>
                <a:cs typeface="Times New Roman" panose="02020603050405020304" pitchFamily="18" charset="0"/>
              </a:rPr>
              <a:t>Limited-overtaking</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29833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图表 16"/>
          <p:cNvGraphicFramePr/>
          <p:nvPr>
            <p:extLst>
              <p:ext uri="{D42A27DB-BD31-4B8C-83A1-F6EECF244321}">
                <p14:modId xmlns:p14="http://schemas.microsoft.com/office/powerpoint/2010/main" val="1500187688"/>
              </p:ext>
            </p:extLst>
          </p:nvPr>
        </p:nvGraphicFramePr>
        <p:xfrm>
          <a:off x="923081" y="2123954"/>
          <a:ext cx="7239000" cy="4429246"/>
        </p:xfrm>
        <a:graphic>
          <a:graphicData uri="http://schemas.openxmlformats.org/drawingml/2006/chart">
            <c:chart xmlns:c="http://schemas.openxmlformats.org/drawingml/2006/chart" xmlns:r="http://schemas.openxmlformats.org/officeDocument/2006/relationships" r:id="rId3"/>
          </a:graphicData>
        </a:graphic>
      </p:graphicFrame>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32</a:t>
            </a:fld>
            <a:endParaRPr lang="en-US" sz="1600" b="1" dirty="0">
              <a:solidFill>
                <a:schemeClr val="tx2"/>
              </a:solidFill>
            </a:endParaRPr>
          </a:p>
        </p:txBody>
      </p:sp>
      <p:grpSp>
        <p:nvGrpSpPr>
          <p:cNvPr id="30" name="组合 29"/>
          <p:cNvGrpSpPr/>
          <p:nvPr/>
        </p:nvGrpSpPr>
        <p:grpSpPr>
          <a:xfrm>
            <a:off x="3916680" y="1600200"/>
            <a:ext cx="3474720" cy="334411"/>
            <a:chOff x="5568719" y="1641293"/>
            <a:chExt cx="3474720" cy="334411"/>
          </a:xfrm>
        </p:grpSpPr>
        <p:sp>
          <p:nvSpPr>
            <p:cNvPr id="23" name="Rectangle 24"/>
            <p:cNvSpPr/>
            <p:nvPr/>
          </p:nvSpPr>
          <p:spPr>
            <a:xfrm>
              <a:off x="6098098" y="1704837"/>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4" name="Straight Connector 25"/>
            <p:cNvCxnSpPr/>
            <p:nvPr/>
          </p:nvCxnSpPr>
          <p:spPr>
            <a:xfrm>
              <a:off x="5568719" y="1641293"/>
              <a:ext cx="347472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25" name="Straight Connector 27"/>
            <p:cNvCxnSpPr/>
            <p:nvPr/>
          </p:nvCxnSpPr>
          <p:spPr>
            <a:xfrm>
              <a:off x="5568719" y="1975704"/>
              <a:ext cx="347472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26" name="Rectangle 29"/>
            <p:cNvSpPr/>
            <p:nvPr/>
          </p:nvSpPr>
          <p:spPr>
            <a:xfrm>
              <a:off x="6941018" y="1707740"/>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9" name="Rectangle 29"/>
            <p:cNvSpPr/>
            <p:nvPr/>
          </p:nvSpPr>
          <p:spPr>
            <a:xfrm>
              <a:off x="7748738" y="1707740"/>
              <a:ext cx="687530" cy="214579"/>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grpSp>
      <p:cxnSp>
        <p:nvCxnSpPr>
          <p:cNvPr id="15" name="Straight Connector 9"/>
          <p:cNvCxnSpPr/>
          <p:nvPr/>
        </p:nvCxnSpPr>
        <p:spPr bwMode="auto">
          <a:xfrm>
            <a:off x="4396740" y="3639852"/>
            <a:ext cx="0" cy="2453640"/>
          </a:xfrm>
          <a:prstGeom prst="line">
            <a:avLst/>
          </a:prstGeom>
          <a:solidFill>
            <a:schemeClr val="accent1"/>
          </a:solidFill>
          <a:ln w="15875" cap="flat" cmpd="sng" algn="ctr">
            <a:solidFill>
              <a:schemeClr val="tx1"/>
            </a:solidFill>
            <a:prstDash val="lgDash"/>
            <a:round/>
            <a:headEnd type="none" w="med" len="med"/>
            <a:tailEnd type="none" w="med" len="med"/>
          </a:ln>
          <a:effectLst/>
        </p:spPr>
      </p:cxnSp>
      <p:cxnSp>
        <p:nvCxnSpPr>
          <p:cNvPr id="16" name="直接箭头连接符 12"/>
          <p:cNvCxnSpPr/>
          <p:nvPr/>
        </p:nvCxnSpPr>
        <p:spPr bwMode="auto">
          <a:xfrm>
            <a:off x="1524000" y="4851432"/>
            <a:ext cx="2881541" cy="13005"/>
          </a:xfrm>
          <a:prstGeom prst="straightConnector1">
            <a:avLst/>
          </a:prstGeom>
          <a:solidFill>
            <a:schemeClr val="accent1"/>
          </a:solidFill>
          <a:ln w="19050" cap="flat" cmpd="sng" algn="ctr">
            <a:solidFill>
              <a:srgbClr val="04F666"/>
            </a:solidFill>
            <a:prstDash val="solid"/>
            <a:round/>
            <a:headEnd type="arrow" w="lg" len="lg"/>
            <a:tailEnd type="arrow" w="lg" len="lg"/>
          </a:ln>
          <a:effectLst/>
        </p:spPr>
      </p:cxnSp>
      <p:cxnSp>
        <p:nvCxnSpPr>
          <p:cNvPr id="18" name="直接箭头连接符 14"/>
          <p:cNvCxnSpPr/>
          <p:nvPr/>
        </p:nvCxnSpPr>
        <p:spPr bwMode="auto">
          <a:xfrm flipV="1">
            <a:off x="4405541" y="4851432"/>
            <a:ext cx="3275419" cy="0"/>
          </a:xfrm>
          <a:prstGeom prst="straightConnector1">
            <a:avLst/>
          </a:prstGeom>
          <a:solidFill>
            <a:schemeClr val="accent1"/>
          </a:solidFill>
          <a:ln w="19050" cap="flat" cmpd="sng" algn="ctr">
            <a:solidFill>
              <a:srgbClr val="FF0000"/>
            </a:solidFill>
            <a:prstDash val="solid"/>
            <a:round/>
            <a:headEnd type="arrow" w="lg" len="lg"/>
            <a:tailEnd type="arrow" w="lg" len="lg"/>
          </a:ln>
          <a:effectLst/>
        </p:spPr>
      </p:cxnSp>
      <p:sp>
        <p:nvSpPr>
          <p:cNvPr id="21" name="椭圆 17"/>
          <p:cNvSpPr/>
          <p:nvPr/>
        </p:nvSpPr>
        <p:spPr bwMode="auto">
          <a:xfrm>
            <a:off x="1696743" y="4969381"/>
            <a:ext cx="2282078" cy="762000"/>
          </a:xfrm>
          <a:prstGeom prst="ellipse">
            <a:avLst/>
          </a:prstGeom>
          <a:noFill/>
          <a:ln w="19050" cap="flat" cmpd="sng" algn="ctr">
            <a:solidFill>
              <a:srgbClr val="04F666"/>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Times New Roman" panose="02020603050405020304" pitchFamily="18" charset="0"/>
                <a:cs typeface="Times New Roman" panose="02020603050405020304" pitchFamily="18" charset="0"/>
              </a:rPr>
              <a:t>Prohibiting overtaking</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sp>
        <p:nvSpPr>
          <p:cNvPr id="28" name="椭圆 20"/>
          <p:cNvSpPr/>
          <p:nvPr/>
        </p:nvSpPr>
        <p:spPr bwMode="auto">
          <a:xfrm>
            <a:off x="4661919" y="4957099"/>
            <a:ext cx="2282078" cy="7620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CN" sz="2400" b="0" i="0" u="none" strike="noStrike" cap="none" normalizeH="0" baseline="0" dirty="0" smtClean="0">
                <a:ln>
                  <a:noFill/>
                </a:ln>
                <a:effectLst/>
                <a:latin typeface="Times New Roman" panose="02020603050405020304" pitchFamily="18" charset="0"/>
                <a:cs typeface="Times New Roman" panose="02020603050405020304" pitchFamily="18" charset="0"/>
              </a:rPr>
              <a:t>Allowing overtaking</a:t>
            </a:r>
            <a:endParaRPr kumimoji="0" lang="en-US" sz="2400" b="0" i="0" u="none" strike="noStrike" cap="none" normalizeH="0" baseline="0" dirty="0" smtClean="0">
              <a:ln>
                <a:noFill/>
              </a:ln>
              <a:effectLst/>
              <a:latin typeface="Times New Roman" panose="02020603050405020304" pitchFamily="18" charset="0"/>
              <a:cs typeface="Times New Roman" panose="02020603050405020304" pitchFamily="18" charset="0"/>
            </a:endParaRPr>
          </a:p>
        </p:txBody>
      </p:sp>
      <p:cxnSp>
        <p:nvCxnSpPr>
          <p:cNvPr id="33" name="Straight Connector 32"/>
          <p:cNvCxnSpPr/>
          <p:nvPr/>
        </p:nvCxnSpPr>
        <p:spPr>
          <a:xfrm>
            <a:off x="1518398" y="2636134"/>
            <a:ext cx="5840207"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1" name="Title 1"/>
          <p:cNvSpPr>
            <a:spLocks noGrp="1"/>
          </p:cNvSpPr>
          <p:nvPr>
            <p:ph type="title"/>
          </p:nvPr>
        </p:nvSpPr>
        <p:spPr>
          <a:xfrm>
            <a:off x="304800" y="533400"/>
            <a:ext cx="8686800" cy="838200"/>
          </a:xfrm>
        </p:spPr>
        <p:txBody>
          <a:bodyPr>
            <a:noAutofit/>
          </a:bodyPr>
          <a:lstStyle/>
          <a:p>
            <a:r>
              <a:rPr lang="en-US" altLang="zh-CN" kern="0" dirty="0" smtClean="0">
                <a:latin typeface="Times New Roman" panose="02020603050405020304" pitchFamily="18" charset="0"/>
                <a:cs typeface="Times New Roman" panose="02020603050405020304" pitchFamily="18" charset="0"/>
              </a:rPr>
              <a:t>Comparison between no-overtaking and limited-overtaking</a:t>
            </a:r>
            <a:endParaRPr lang="en-US" kern="0" dirty="0">
              <a:latin typeface="Times New Roman" panose="02020603050405020304" pitchFamily="18" charset="0"/>
              <a:cs typeface="Times New Roman" panose="02020603050405020304" pitchFamily="18" charset="0"/>
            </a:endParaRPr>
          </a:p>
        </p:txBody>
      </p:sp>
      <p:sp>
        <p:nvSpPr>
          <p:cNvPr id="20" name="Content Placeholder 2"/>
          <p:cNvSpPr txBox="1">
            <a:spLocks/>
          </p:cNvSpPr>
          <p:nvPr/>
        </p:nvSpPr>
        <p:spPr bwMode="auto">
          <a:xfrm>
            <a:off x="457200" y="1524000"/>
            <a:ext cx="8305800" cy="685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eaLnBrk="1" hangingPunct="1">
              <a:spcBef>
                <a:spcPct val="20000"/>
              </a:spcBef>
              <a:buClr>
                <a:schemeClr val="accent2">
                  <a:lumMod val="75000"/>
                </a:schemeClr>
              </a:buClr>
              <a:buSzPct val="80000"/>
              <a:buFont typeface="Wingdings" pitchFamily="2" charset="2"/>
              <a:buChar char="q"/>
            </a:pPr>
            <a:r>
              <a:rPr lang="en-US"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3-berth stops</a:t>
            </a:r>
          </a:p>
        </p:txBody>
      </p:sp>
      <p:sp>
        <p:nvSpPr>
          <p:cNvPr id="27" name="TextBox 1"/>
          <p:cNvSpPr txBox="1"/>
          <p:nvPr/>
        </p:nvSpPr>
        <p:spPr>
          <a:xfrm>
            <a:off x="1502186" y="2057400"/>
            <a:ext cx="5355814"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Average capacity per berth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sp>
        <p:nvSpPr>
          <p:cNvPr id="34" name="TextBox 1"/>
          <p:cNvSpPr txBox="1"/>
          <p:nvPr/>
        </p:nvSpPr>
        <p:spPr>
          <a:xfrm>
            <a:off x="6098886" y="5683044"/>
            <a:ext cx="2587914" cy="4129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bus dwell time</a:t>
            </a:r>
            <a:endParaRPr lang="en-US" sz="2200" dirty="0">
              <a:latin typeface="Times New Roman" panose="02020603050405020304" pitchFamily="18" charset="0"/>
              <a:cs typeface="Times New Roman" panose="02020603050405020304" pitchFamily="18" charset="0"/>
            </a:endParaRPr>
          </a:p>
        </p:txBody>
      </p:sp>
      <p:sp>
        <p:nvSpPr>
          <p:cNvPr id="35" name="TextBox 34"/>
          <p:cNvSpPr txBox="1"/>
          <p:nvPr/>
        </p:nvSpPr>
        <p:spPr>
          <a:xfrm>
            <a:off x="5894342" y="4084825"/>
            <a:ext cx="1830950" cy="430887"/>
          </a:xfrm>
          <a:prstGeom prst="rect">
            <a:avLst/>
          </a:prstGeom>
          <a:noFill/>
        </p:spPr>
        <p:txBody>
          <a:bodyPr wrap="none" rtlCol="0">
            <a:spAutoFit/>
          </a:bodyPr>
          <a:lstStyle/>
          <a:p>
            <a:r>
              <a:rPr lang="en-US" altLang="zh-CN" sz="2200" dirty="0" smtClean="0">
                <a:solidFill>
                  <a:srgbClr val="00B050"/>
                </a:solidFill>
                <a:latin typeface="Times New Roman" panose="02020603050405020304" pitchFamily="18" charset="0"/>
                <a:cs typeface="Times New Roman" panose="02020603050405020304" pitchFamily="18" charset="0"/>
              </a:rPr>
              <a:t>No-overtaking</a:t>
            </a:r>
            <a:endParaRPr lang="en-US" sz="2200" dirty="0">
              <a:solidFill>
                <a:srgbClr val="00B050"/>
              </a:solidFill>
              <a:latin typeface="Times New Roman" panose="02020603050405020304" pitchFamily="18" charset="0"/>
              <a:cs typeface="Times New Roman" panose="02020603050405020304" pitchFamily="18" charset="0"/>
            </a:endParaRPr>
          </a:p>
        </p:txBody>
      </p:sp>
      <p:sp>
        <p:nvSpPr>
          <p:cNvPr id="36" name="TextBox 19"/>
          <p:cNvSpPr txBox="1"/>
          <p:nvPr/>
        </p:nvSpPr>
        <p:spPr>
          <a:xfrm>
            <a:off x="5463628" y="3326097"/>
            <a:ext cx="2380780" cy="43088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solidFill>
                  <a:srgbClr val="C00000"/>
                </a:solidFill>
                <a:latin typeface="Times New Roman" panose="02020603050405020304" pitchFamily="18" charset="0"/>
                <a:cs typeface="Times New Roman" panose="02020603050405020304" pitchFamily="18" charset="0"/>
              </a:rPr>
              <a:t>Limited-overtaking</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42959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Why limited-overtaking is damaging?</a:t>
            </a:r>
            <a:endParaRPr lang="en-US" sz="4000" kern="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33</a:t>
            </a:fld>
            <a:endParaRPr lang="en-US" sz="1600" b="1">
              <a:solidFill>
                <a:schemeClr val="tx2"/>
              </a:solidFill>
            </a:endParaRPr>
          </a:p>
        </p:txBody>
      </p:sp>
      <p:sp>
        <p:nvSpPr>
          <p:cNvPr id="22" name="Rounded Rectangle 21"/>
          <p:cNvSpPr/>
          <p:nvPr/>
        </p:nvSpPr>
        <p:spPr>
          <a:xfrm>
            <a:off x="4033777" y="3927998"/>
            <a:ext cx="1965277" cy="355600"/>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latin typeface="Tw Cen MT" pitchFamily="34" charset="0"/>
            </a:endParaRPr>
          </a:p>
        </p:txBody>
      </p:sp>
      <p:cxnSp>
        <p:nvCxnSpPr>
          <p:cNvPr id="23" name="Straight Connector 22"/>
          <p:cNvCxnSpPr/>
          <p:nvPr/>
        </p:nvCxnSpPr>
        <p:spPr>
          <a:xfrm flipV="1">
            <a:off x="1596221" y="39343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50317" y="3581841"/>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5" name="Rectangle 24"/>
          <p:cNvSpPr/>
          <p:nvPr/>
        </p:nvSpPr>
        <p:spPr>
          <a:xfrm>
            <a:off x="4082843" y="3582789"/>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6" name="Straight Connector 25"/>
          <p:cNvCxnSpPr/>
          <p:nvPr/>
        </p:nvCxnSpPr>
        <p:spPr>
          <a:xfrm flipV="1">
            <a:off x="1586696" y="3515225"/>
            <a:ext cx="647188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86696" y="30961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35" name="Freeform 18"/>
          <p:cNvSpPr/>
          <p:nvPr/>
        </p:nvSpPr>
        <p:spPr bwMode="auto">
          <a:xfrm>
            <a:off x="3708791" y="3327528"/>
            <a:ext cx="1785364" cy="318251"/>
          </a:xfrm>
          <a:custGeom>
            <a:avLst/>
            <a:gdLst>
              <a:gd name="connsiteX0" fmla="*/ 0 w 2800350"/>
              <a:gd name="connsiteY0" fmla="*/ 300037 h 300037"/>
              <a:gd name="connsiteX1" fmla="*/ 628650 w 2800350"/>
              <a:gd name="connsiteY1" fmla="*/ 147637 h 300037"/>
              <a:gd name="connsiteX2" fmla="*/ 1409700 w 2800350"/>
              <a:gd name="connsiteY2" fmla="*/ 33337 h 300037"/>
              <a:gd name="connsiteX3" fmla="*/ 2095500 w 2800350"/>
              <a:gd name="connsiteY3" fmla="*/ 23812 h 300037"/>
              <a:gd name="connsiteX4" fmla="*/ 2800350 w 2800350"/>
              <a:gd name="connsiteY4" fmla="*/ 176212 h 300037"/>
              <a:gd name="connsiteX0" fmla="*/ 0 w 2800350"/>
              <a:gd name="connsiteY0" fmla="*/ 327302 h 327302"/>
              <a:gd name="connsiteX1" fmla="*/ 628650 w 2800350"/>
              <a:gd name="connsiteY1" fmla="*/ 174902 h 327302"/>
              <a:gd name="connsiteX2" fmla="*/ 1498961 w 2800350"/>
              <a:gd name="connsiteY2" fmla="*/ 20638 h 327302"/>
              <a:gd name="connsiteX3" fmla="*/ 2095500 w 2800350"/>
              <a:gd name="connsiteY3" fmla="*/ 51077 h 327302"/>
              <a:gd name="connsiteX4" fmla="*/ 2800350 w 2800350"/>
              <a:gd name="connsiteY4" fmla="*/ 203477 h 327302"/>
              <a:gd name="connsiteX0" fmla="*/ 0 w 2800350"/>
              <a:gd name="connsiteY0" fmla="*/ 322683 h 322683"/>
              <a:gd name="connsiteX1" fmla="*/ 600257 w 2800350"/>
              <a:gd name="connsiteY1" fmla="*/ 142574 h 322683"/>
              <a:gd name="connsiteX2" fmla="*/ 1498961 w 2800350"/>
              <a:gd name="connsiteY2" fmla="*/ 16019 h 322683"/>
              <a:gd name="connsiteX3" fmla="*/ 2095500 w 2800350"/>
              <a:gd name="connsiteY3" fmla="*/ 46458 h 322683"/>
              <a:gd name="connsiteX4" fmla="*/ 2800350 w 2800350"/>
              <a:gd name="connsiteY4" fmla="*/ 198858 h 322683"/>
              <a:gd name="connsiteX0" fmla="*/ 0 w 2800350"/>
              <a:gd name="connsiteY0" fmla="*/ 322683 h 322683"/>
              <a:gd name="connsiteX1" fmla="*/ 600257 w 2800350"/>
              <a:gd name="connsiteY1" fmla="*/ 142574 h 322683"/>
              <a:gd name="connsiteX2" fmla="*/ 1498961 w 2800350"/>
              <a:gd name="connsiteY2" fmla="*/ 16019 h 322683"/>
              <a:gd name="connsiteX3" fmla="*/ 2095500 w 2800350"/>
              <a:gd name="connsiteY3" fmla="*/ 46458 h 322683"/>
              <a:gd name="connsiteX4" fmla="*/ 2800350 w 2800350"/>
              <a:gd name="connsiteY4" fmla="*/ 198858 h 322683"/>
              <a:gd name="connsiteX0" fmla="*/ 0 w 2800350"/>
              <a:gd name="connsiteY0" fmla="*/ 336538 h 336538"/>
              <a:gd name="connsiteX1" fmla="*/ 600257 w 2800350"/>
              <a:gd name="connsiteY1" fmla="*/ 156429 h 336538"/>
              <a:gd name="connsiteX2" fmla="*/ 1498961 w 2800350"/>
              <a:gd name="connsiteY2" fmla="*/ 16020 h 336538"/>
              <a:gd name="connsiteX3" fmla="*/ 2095500 w 2800350"/>
              <a:gd name="connsiteY3" fmla="*/ 60313 h 336538"/>
              <a:gd name="connsiteX4" fmla="*/ 2800350 w 2800350"/>
              <a:gd name="connsiteY4" fmla="*/ 212713 h 336538"/>
              <a:gd name="connsiteX0" fmla="*/ 0 w 2800350"/>
              <a:gd name="connsiteY0" fmla="*/ 333074 h 333074"/>
              <a:gd name="connsiteX1" fmla="*/ 600257 w 2800350"/>
              <a:gd name="connsiteY1" fmla="*/ 152965 h 333074"/>
              <a:gd name="connsiteX2" fmla="*/ 1498961 w 2800350"/>
              <a:gd name="connsiteY2" fmla="*/ 12556 h 333074"/>
              <a:gd name="connsiteX3" fmla="*/ 2104965 w 2800350"/>
              <a:gd name="connsiteY3" fmla="*/ 77630 h 333074"/>
              <a:gd name="connsiteX4" fmla="*/ 2800350 w 2800350"/>
              <a:gd name="connsiteY4" fmla="*/ 209249 h 333074"/>
              <a:gd name="connsiteX0" fmla="*/ 0 w 2771956"/>
              <a:gd name="connsiteY0" fmla="*/ 333074 h 361649"/>
              <a:gd name="connsiteX1" fmla="*/ 600257 w 2771956"/>
              <a:gd name="connsiteY1" fmla="*/ 152965 h 361649"/>
              <a:gd name="connsiteX2" fmla="*/ 1498961 w 2771956"/>
              <a:gd name="connsiteY2" fmla="*/ 12556 h 361649"/>
              <a:gd name="connsiteX3" fmla="*/ 2104965 w 2771956"/>
              <a:gd name="connsiteY3" fmla="*/ 77630 h 361649"/>
              <a:gd name="connsiteX4" fmla="*/ 2771956 w 2771956"/>
              <a:gd name="connsiteY4" fmla="*/ 361649 h 3616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71956" h="361649">
                <a:moveTo>
                  <a:pt x="0" y="333074"/>
                </a:moveTo>
                <a:cubicBezTo>
                  <a:pt x="196850" y="279099"/>
                  <a:pt x="350430" y="204076"/>
                  <a:pt x="600257" y="152965"/>
                </a:cubicBezTo>
                <a:cubicBezTo>
                  <a:pt x="850084" y="81073"/>
                  <a:pt x="1248176" y="25112"/>
                  <a:pt x="1498961" y="12556"/>
                </a:cubicBezTo>
                <a:cubicBezTo>
                  <a:pt x="1749746" y="0"/>
                  <a:pt x="1892799" y="19448"/>
                  <a:pt x="2104965" y="77630"/>
                </a:cubicBezTo>
                <a:cubicBezTo>
                  <a:pt x="2317131" y="135812"/>
                  <a:pt x="2549706" y="277512"/>
                  <a:pt x="2771956" y="361649"/>
                </a:cubicBezTo>
              </a:path>
            </a:pathLst>
          </a:custGeom>
          <a:noFill/>
          <a:ln w="22225" cap="flat" cmpd="sng" algn="ctr">
            <a:solidFill>
              <a:srgbClr val="00B050"/>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6" name="Multiply 19"/>
          <p:cNvSpPr/>
          <p:nvPr/>
        </p:nvSpPr>
        <p:spPr bwMode="auto">
          <a:xfrm>
            <a:off x="4586472" y="3170672"/>
            <a:ext cx="286471" cy="335280"/>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38" name="椭圆 23"/>
          <p:cNvSpPr/>
          <p:nvPr/>
        </p:nvSpPr>
        <p:spPr bwMode="auto">
          <a:xfrm>
            <a:off x="1596222" y="4038600"/>
            <a:ext cx="2112570" cy="990600"/>
          </a:xfrm>
          <a:prstGeom prst="ellipse">
            <a:avLst/>
          </a:prstGeom>
          <a:no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eaLnBrk="0" fontAlgn="base" hangingPunct="0">
              <a:spcBef>
                <a:spcPct val="0"/>
              </a:spcBef>
              <a:spcAft>
                <a:spcPct val="0"/>
              </a:spcAft>
            </a:pPr>
            <a:r>
              <a:rPr lang="en-US" altLang="zh-CN" sz="2200" dirty="0" smtClean="0">
                <a:solidFill>
                  <a:schemeClr val="accent2">
                    <a:lumMod val="75000"/>
                  </a:schemeClr>
                </a:solidFill>
                <a:latin typeface="Times New Roman" panose="02020603050405020304" pitchFamily="18" charset="0"/>
                <a:ea typeface="+mj-ea"/>
                <a:cs typeface="Times New Roman" panose="02020603050405020304" pitchFamily="18" charset="0"/>
              </a:rPr>
              <a:t>Selfish driver behavior</a:t>
            </a:r>
            <a:endParaRPr kumimoji="0" lang="en-US" sz="2200" b="0" i="0" u="none" strike="noStrike" cap="none" normalizeH="0" baseline="0" dirty="0" smtClean="0">
              <a:ln>
                <a:noFill/>
              </a:ln>
              <a:solidFill>
                <a:schemeClr val="accent2">
                  <a:lumMod val="75000"/>
                </a:schemeClr>
              </a:solidFill>
              <a:effectLst/>
              <a:latin typeface="Times New Roman" panose="02020603050405020304" pitchFamily="18" charset="0"/>
              <a:ea typeface="+mj-ea"/>
              <a:cs typeface="Times New Roman" panose="02020603050405020304" pitchFamily="18" charset="0"/>
            </a:endParaRPr>
          </a:p>
        </p:txBody>
      </p:sp>
      <p:sp>
        <p:nvSpPr>
          <p:cNvPr id="39" name="Rectangle 38"/>
          <p:cNvSpPr/>
          <p:nvPr/>
        </p:nvSpPr>
        <p:spPr>
          <a:xfrm>
            <a:off x="5171411"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1356" y="3645779"/>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340359"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5169773" y="3543764"/>
            <a:ext cx="864404" cy="369332"/>
          </a:xfrm>
          <a:prstGeom prst="rect">
            <a:avLst/>
          </a:prstGeom>
          <a:noFill/>
        </p:spPr>
        <p:txBody>
          <a:bodyPr wrap="none" rtlCol="0">
            <a:spAutoFit/>
          </a:bodyPr>
          <a:lstStyle/>
          <a:p>
            <a:r>
              <a:rPr lang="en-US" altLang="zh-CN" b="1" dirty="0" smtClean="0">
                <a:solidFill>
                  <a:srgbClr val="FF0000"/>
                </a:solidFill>
                <a:latin typeface="Times New Roman" panose="02020603050405020304" pitchFamily="18" charset="0"/>
                <a:cs typeface="Times New Roman" panose="02020603050405020304" pitchFamily="18" charset="0"/>
              </a:rPr>
              <a:t>Waste</a:t>
            </a:r>
            <a:r>
              <a:rPr lang="en-US" b="1" dirty="0" smtClean="0">
                <a:solidFill>
                  <a:srgbClr val="FF0000"/>
                </a:solidFill>
                <a:latin typeface="Times New Roman" panose="02020603050405020304" pitchFamily="18" charset="0"/>
                <a:cs typeface="Times New Roman" panose="02020603050405020304" pitchFamily="18" charset="0"/>
              </a:rPr>
              <a:t>!</a:t>
            </a:r>
            <a:endParaRPr lang="en-US"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4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33333E-7 2.22222E-6 L 0.07587 -0.04676 L 0.13663 -0.05787 L 0.19167 -0.05324 L 0.2441 -0.00787 L 0.32326 0.00232 " pathEditMode="relative" ptsTypes="AAAAAA">
                                      <p:cBhvr>
                                        <p:cTn id="6" dur="2000" fill="hold"/>
                                        <p:tgtEl>
                                          <p:spTgt spid="40"/>
                                        </p:tgtEl>
                                        <p:attrNameLst>
                                          <p:attrName>ppt_x</p:attrName>
                                          <p:attrName>ppt_y</p:attrName>
                                        </p:attrNameLst>
                                      </p:cBhvr>
                                    </p:animMotion>
                                  </p:childTnLst>
                                </p:cTn>
                              </p:par>
                            </p:childTnLst>
                          </p:cTn>
                        </p:par>
                        <p:par>
                          <p:cTn id="7" fill="hold">
                            <p:stCondLst>
                              <p:cond delay="2000"/>
                            </p:stCondLst>
                            <p:childTnLst>
                              <p:par>
                                <p:cTn id="8" presetID="2" presetClass="exit" presetSubtype="2" fill="hold" grpId="1" nodeType="afterEffect">
                                  <p:stCondLst>
                                    <p:cond delay="0"/>
                                  </p:stCondLst>
                                  <p:childTnLst>
                                    <p:anim calcmode="lin" valueType="num">
                                      <p:cBhvr additive="base">
                                        <p:cTn id="9" dur="500"/>
                                        <p:tgtEl>
                                          <p:spTgt spid="40"/>
                                        </p:tgtEl>
                                        <p:attrNameLst>
                                          <p:attrName>ppt_x</p:attrName>
                                        </p:attrNameLst>
                                      </p:cBhvr>
                                      <p:tavLst>
                                        <p:tav tm="0">
                                          <p:val>
                                            <p:strVal val="ppt_x"/>
                                          </p:val>
                                        </p:tav>
                                        <p:tav tm="100000">
                                          <p:val>
                                            <p:strVal val="1+ppt_w/2"/>
                                          </p:val>
                                        </p:tav>
                                      </p:tavLst>
                                    </p:anim>
                                    <p:anim calcmode="lin" valueType="num">
                                      <p:cBhvr additive="base">
                                        <p:cTn id="10" dur="500"/>
                                        <p:tgtEl>
                                          <p:spTgt spid="40"/>
                                        </p:tgtEl>
                                        <p:attrNameLst>
                                          <p:attrName>ppt_y</p:attrName>
                                        </p:attrNameLst>
                                      </p:cBhvr>
                                      <p:tavLst>
                                        <p:tav tm="0">
                                          <p:val>
                                            <p:strVal val="ppt_y"/>
                                          </p:val>
                                        </p:tav>
                                        <p:tav tm="100000">
                                          <p:val>
                                            <p:strVal val="ppt_y"/>
                                          </p:val>
                                        </p:tav>
                                      </p:tavLst>
                                    </p:anim>
                                    <p:set>
                                      <p:cBhvr>
                                        <p:cTn id="11" dur="1" fill="hold">
                                          <p:stCondLst>
                                            <p:cond delay="499"/>
                                          </p:stCondLst>
                                        </p:cTn>
                                        <p:tgtEl>
                                          <p:spTgt spid="40"/>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35" presetClass="emph" presetSubtype="0" fill="hold" grpId="0" nodeType="clickEffect">
                                  <p:stCondLst>
                                    <p:cond delay="0"/>
                                  </p:stCondLst>
                                  <p:childTnLst>
                                    <p:anim calcmode="discrete" valueType="str">
                                      <p:cBhvr>
                                        <p:cTn id="15" dur="1000" fill="hold"/>
                                        <p:tgtEl>
                                          <p:spTgt spid="41"/>
                                        </p:tgtEl>
                                        <p:attrNameLst>
                                          <p:attrName>style.visibility</p:attrName>
                                        </p:attrNameLst>
                                      </p:cBhvr>
                                      <p:tavLst>
                                        <p:tav tm="0">
                                          <p:val>
                                            <p:strVal val="hidden"/>
                                          </p:val>
                                        </p:tav>
                                        <p:tav tm="50000">
                                          <p:val>
                                            <p:strVal val="visible"/>
                                          </p:val>
                                        </p:tav>
                                      </p:tavLst>
                                    </p:anim>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par>
                          <p:cTn id="19" fill="hold">
                            <p:stCondLst>
                              <p:cond delay="1000"/>
                            </p:stCondLst>
                            <p:childTnLst>
                              <p:par>
                                <p:cTn id="20" presetID="63" presetClass="path" presetSubtype="0" accel="50000" decel="50000" fill="hold" grpId="1" nodeType="afterEffect">
                                  <p:stCondLst>
                                    <p:cond delay="0"/>
                                  </p:stCondLst>
                                  <p:childTnLst>
                                    <p:animMotion origin="layout" path="M -0.00313 0.00208 L 0.10086 0.00116 " pathEditMode="relative" rAng="0" ptsTypes="AA">
                                      <p:cBhvr>
                                        <p:cTn id="21" dur="2000" fill="hold"/>
                                        <p:tgtEl>
                                          <p:spTgt spid="41"/>
                                        </p:tgtEl>
                                        <p:attrNameLst>
                                          <p:attrName>ppt_x</p:attrName>
                                          <p:attrName>ppt_y</p:attrName>
                                        </p:attrNameLst>
                                      </p:cBhvr>
                                      <p:rCtr x="5191" y="-46"/>
                                    </p:animMotion>
                                  </p:childTnLst>
                                </p:cTn>
                              </p:par>
                            </p:childTnLst>
                          </p:cTn>
                        </p:par>
                        <p:par>
                          <p:cTn id="22" fill="hold">
                            <p:stCondLst>
                              <p:cond delay="3000"/>
                            </p:stCondLst>
                            <p:childTnLst>
                              <p:par>
                                <p:cTn id="23" presetID="63" presetClass="path" presetSubtype="0" accel="50000" decel="50000" fill="hold" grpId="0" nodeType="afterEffect">
                                  <p:stCondLst>
                                    <p:cond delay="0"/>
                                  </p:stCondLst>
                                  <p:childTnLst>
                                    <p:animMotion origin="layout" path="M 3.05556E-6 1.11111E-6 L 0.08698 0.00092 " pathEditMode="relative" rAng="0" ptsTypes="AA">
                                      <p:cBhvr>
                                        <p:cTn id="24" dur="2000" fill="hold"/>
                                        <p:tgtEl>
                                          <p:spTgt spid="43"/>
                                        </p:tgtEl>
                                        <p:attrNameLst>
                                          <p:attrName>ppt_x</p:attrName>
                                          <p:attrName>ppt_y</p:attrName>
                                        </p:attrNameLst>
                                      </p:cBhvr>
                                      <p:rCtr x="4340" y="46"/>
                                    </p:animMotion>
                                  </p:childTnLst>
                                </p:cTn>
                              </p:par>
                            </p:childTnLst>
                          </p:cTn>
                        </p:par>
                      </p:childTnLst>
                    </p:cTn>
                  </p:par>
                  <p:par>
                    <p:cTn id="25" fill="hold">
                      <p:stCondLst>
                        <p:cond delay="indefinite"/>
                      </p:stCondLst>
                      <p:childTnLst>
                        <p:par>
                          <p:cTn id="26" fill="hold">
                            <p:stCondLst>
                              <p:cond delay="0"/>
                            </p:stCondLst>
                            <p:childTnLst>
                              <p:par>
                                <p:cTn id="27" presetID="2" presetClass="exit" presetSubtype="2" fill="hold" grpId="0" nodeType="clickEffect">
                                  <p:stCondLst>
                                    <p:cond delay="0"/>
                                  </p:stCondLst>
                                  <p:childTnLst>
                                    <p:anim calcmode="lin" valueType="num">
                                      <p:cBhvr additive="base">
                                        <p:cTn id="28" dur="1000"/>
                                        <p:tgtEl>
                                          <p:spTgt spid="39"/>
                                        </p:tgtEl>
                                        <p:attrNameLst>
                                          <p:attrName>ppt_x</p:attrName>
                                        </p:attrNameLst>
                                      </p:cBhvr>
                                      <p:tavLst>
                                        <p:tav tm="0">
                                          <p:val>
                                            <p:strVal val="ppt_x"/>
                                          </p:val>
                                        </p:tav>
                                        <p:tav tm="100000">
                                          <p:val>
                                            <p:strVal val="1+ppt_w/2"/>
                                          </p:val>
                                        </p:tav>
                                      </p:tavLst>
                                    </p:anim>
                                    <p:anim calcmode="lin" valueType="num">
                                      <p:cBhvr additive="base">
                                        <p:cTn id="29" dur="1000"/>
                                        <p:tgtEl>
                                          <p:spTgt spid="39"/>
                                        </p:tgtEl>
                                        <p:attrNameLst>
                                          <p:attrName>ppt_y</p:attrName>
                                        </p:attrNameLst>
                                      </p:cBhvr>
                                      <p:tavLst>
                                        <p:tav tm="0">
                                          <p:val>
                                            <p:strVal val="ppt_y"/>
                                          </p:val>
                                        </p:tav>
                                        <p:tav tm="100000">
                                          <p:val>
                                            <p:strVal val="ppt_y"/>
                                          </p:val>
                                        </p:tav>
                                      </p:tavLst>
                                    </p:anim>
                                    <p:set>
                                      <p:cBhvr>
                                        <p:cTn id="30" dur="1" fill="hold">
                                          <p:stCondLst>
                                            <p:cond delay="999"/>
                                          </p:stCondLst>
                                        </p:cTn>
                                        <p:tgtEl>
                                          <p:spTgt spid="39"/>
                                        </p:tgtEl>
                                        <p:attrNameLst>
                                          <p:attrName>style.visibility</p:attrName>
                                        </p:attrNameLst>
                                      </p:cBhvr>
                                      <p:to>
                                        <p:strVal val="hidden"/>
                                      </p:to>
                                    </p:set>
                                  </p:childTnLst>
                                </p:cTn>
                              </p:par>
                            </p:childTnLst>
                          </p:cTn>
                        </p:par>
                        <p:par>
                          <p:cTn id="31" fill="hold">
                            <p:stCondLst>
                              <p:cond delay="1000"/>
                            </p:stCondLst>
                            <p:childTnLst>
                              <p:par>
                                <p:cTn id="32" presetID="1" presetClass="entr" presetSubtype="0" fill="hold" grpId="0" nodeType="afterEffect">
                                  <p:stCondLst>
                                    <p:cond delay="500"/>
                                  </p:stCondLst>
                                  <p:childTnLst>
                                    <p:set>
                                      <p:cBhvr>
                                        <p:cTn id="33" dur="1" fill="hold">
                                          <p:stCondLst>
                                            <p:cond delay="0"/>
                                          </p:stCondLst>
                                        </p:cTn>
                                        <p:tgtEl>
                                          <p:spTgt spid="35"/>
                                        </p:tgtEl>
                                        <p:attrNameLst>
                                          <p:attrName>style.visibility</p:attrName>
                                        </p:attrNameLst>
                                      </p:cBhvr>
                                      <p:to>
                                        <p:strVal val="visible"/>
                                      </p:to>
                                    </p:set>
                                  </p:childTnLst>
                                </p:cTn>
                              </p:par>
                            </p:childTnLst>
                          </p:cTn>
                        </p:par>
                        <p:par>
                          <p:cTn id="34" fill="hold">
                            <p:stCondLst>
                              <p:cond delay="1500"/>
                            </p:stCondLst>
                            <p:childTnLst>
                              <p:par>
                                <p:cTn id="35" presetID="1" presetClass="entr" presetSubtype="0" fill="hold" grpId="0" nodeType="after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par>
                          <p:cTn id="37" fill="hold">
                            <p:stCondLst>
                              <p:cond delay="1500"/>
                            </p:stCondLst>
                            <p:childTnLst>
                              <p:par>
                                <p:cTn id="38" presetID="1" presetClass="entr" presetSubtype="0" fill="hold" grpId="0" nodeType="afterEffect">
                                  <p:stCondLst>
                                    <p:cond delay="500"/>
                                  </p:stCondLst>
                                  <p:childTnLst>
                                    <p:set>
                                      <p:cBhvr>
                                        <p:cTn id="39"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P spid="39" grpId="0" animBg="1"/>
      <p:bldP spid="40" grpId="0" animBg="1"/>
      <p:bldP spid="40" grpId="1" animBg="1"/>
      <p:bldP spid="41" grpId="0" animBg="1"/>
      <p:bldP spid="41" grpId="1" animBg="1"/>
      <p:bldP spid="43" grpId="0" animBg="1"/>
      <p:bldP spid="3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Why limited-overtaking is damaging?</a:t>
            </a:r>
            <a:endParaRPr lang="en-US" sz="4000" kern="0" dirty="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34</a:t>
            </a:fld>
            <a:endParaRPr lang="en-US" sz="1600" b="1">
              <a:solidFill>
                <a:schemeClr val="tx2"/>
              </a:solidFill>
            </a:endParaRPr>
          </a:p>
        </p:txBody>
      </p:sp>
      <p:sp>
        <p:nvSpPr>
          <p:cNvPr id="22" name="Rounded Rectangle 21"/>
          <p:cNvSpPr/>
          <p:nvPr/>
        </p:nvSpPr>
        <p:spPr>
          <a:xfrm>
            <a:off x="4033777" y="3927998"/>
            <a:ext cx="1965277" cy="355600"/>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latin typeface="Tw Cen MT" pitchFamily="34" charset="0"/>
            </a:endParaRPr>
          </a:p>
        </p:txBody>
      </p:sp>
      <p:cxnSp>
        <p:nvCxnSpPr>
          <p:cNvPr id="23" name="Straight Connector 22"/>
          <p:cNvCxnSpPr/>
          <p:nvPr/>
        </p:nvCxnSpPr>
        <p:spPr>
          <a:xfrm flipV="1">
            <a:off x="1596221" y="39343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50317" y="3581841"/>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5" name="Rectangle 24"/>
          <p:cNvSpPr/>
          <p:nvPr/>
        </p:nvSpPr>
        <p:spPr>
          <a:xfrm>
            <a:off x="4082843" y="3582789"/>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6" name="Straight Connector 25"/>
          <p:cNvCxnSpPr/>
          <p:nvPr/>
        </p:nvCxnSpPr>
        <p:spPr>
          <a:xfrm flipV="1">
            <a:off x="1586696" y="3515225"/>
            <a:ext cx="647188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86696" y="30961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171411"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4261356" y="3645779"/>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340359"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p:cNvSpPr txBox="1">
            <a:spLocks/>
          </p:cNvSpPr>
          <p:nvPr/>
        </p:nvSpPr>
        <p:spPr bwMode="auto">
          <a:xfrm>
            <a:off x="457200" y="1219200"/>
            <a:ext cx="83058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spcBef>
                <a:spcPct val="20000"/>
              </a:spcBef>
              <a:buClr>
                <a:schemeClr val="accent2">
                  <a:lumMod val="75000"/>
                </a:schemeClr>
              </a:buClr>
              <a:buSzPct val="80000"/>
              <a:buFont typeface="Wingdings" pitchFamily="2" charset="2"/>
              <a:buChar char="q"/>
            </a:pP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More waste of time occurs at the downstream berth when the difference between the two buses’ </a:t>
            </a:r>
            <a:r>
              <a:rPr lang="en-US" altLang="zh-CN" sz="2800" dirty="0">
                <a:solidFill>
                  <a:schemeClr val="accent2">
                    <a:lumMod val="75000"/>
                  </a:schemeClr>
                </a:solidFill>
                <a:latin typeface="Times New Roman" panose="02020603050405020304" pitchFamily="18" charset="0"/>
                <a:cs typeface="Times New Roman" panose="02020603050405020304" pitchFamily="18" charset="0"/>
              </a:rPr>
              <a:t>dwell times </a:t>
            </a:r>
            <a:r>
              <a:rPr lang="en-US" altLang="zh-CN" sz="2800" dirty="0" smtClean="0">
                <a:solidFill>
                  <a:schemeClr val="accent2">
                    <a:lumMod val="75000"/>
                  </a:schemeClr>
                </a:solidFill>
                <a:latin typeface="Times New Roman" panose="02020603050405020304" pitchFamily="18" charset="0"/>
                <a:cs typeface="Times New Roman" panose="02020603050405020304" pitchFamily="18" charset="0"/>
              </a:rPr>
              <a:t>is small (small std. dev.).</a:t>
            </a:r>
            <a:endParaRPr lang="en-US" sz="2800"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5920873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Real-time control of bus operations</a:t>
            </a:r>
            <a:endParaRPr lang="en-US" sz="4000" kern="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371600"/>
            <a:ext cx="8763000" cy="4419600"/>
          </a:xfrm>
        </p:spPr>
        <p:txBody>
          <a:bodyPr>
            <a:normAutofit/>
          </a:bodyPr>
          <a:lstStyle/>
          <a:p>
            <a:pPr marL="457200" indent="-457200" fontAlgn="base">
              <a:spcAft>
                <a:spcPct val="0"/>
              </a:spcAft>
              <a:buClr>
                <a:schemeClr val="accent2">
                  <a:lumMod val="75000"/>
                </a:schemeClr>
              </a:buClr>
              <a:buSzPct val="80000"/>
              <a:buFont typeface="Wingdings" pitchFamily="2" charset="2"/>
              <a:buChar char="q"/>
              <a:defRPr/>
            </a:pP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Can we temporarily stop drivers’ selfish behaviors?</a:t>
            </a:r>
            <a:endParaRPr lang="en-US" sz="2800" dirty="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35</a:t>
            </a:fld>
            <a:endParaRPr lang="en-US" sz="1600" b="1">
              <a:solidFill>
                <a:schemeClr val="tx2"/>
              </a:solidFill>
            </a:endParaRPr>
          </a:p>
        </p:txBody>
      </p:sp>
      <p:sp>
        <p:nvSpPr>
          <p:cNvPr id="22" name="Rounded Rectangle 21"/>
          <p:cNvSpPr/>
          <p:nvPr/>
        </p:nvSpPr>
        <p:spPr>
          <a:xfrm>
            <a:off x="4033777" y="3927998"/>
            <a:ext cx="1965277" cy="355600"/>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latin typeface="Tw Cen MT" pitchFamily="34" charset="0"/>
            </a:endParaRPr>
          </a:p>
        </p:txBody>
      </p:sp>
      <p:cxnSp>
        <p:nvCxnSpPr>
          <p:cNvPr id="23" name="Straight Connector 22"/>
          <p:cNvCxnSpPr/>
          <p:nvPr/>
        </p:nvCxnSpPr>
        <p:spPr>
          <a:xfrm flipV="1">
            <a:off x="1596221" y="39343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50317" y="3581841"/>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5" name="Rectangle 24"/>
          <p:cNvSpPr/>
          <p:nvPr/>
        </p:nvSpPr>
        <p:spPr>
          <a:xfrm>
            <a:off x="4082843" y="3582789"/>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6" name="Straight Connector 25"/>
          <p:cNvCxnSpPr/>
          <p:nvPr/>
        </p:nvCxnSpPr>
        <p:spPr>
          <a:xfrm flipV="1">
            <a:off x="1586696" y="3515225"/>
            <a:ext cx="647188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1586696" y="3096125"/>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171411"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3340359"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590800" y="3637943"/>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Arrow Connector 27"/>
          <p:cNvCxnSpPr>
            <a:stCxn id="41" idx="3"/>
          </p:cNvCxnSpPr>
          <p:nvPr/>
        </p:nvCxnSpPr>
        <p:spPr>
          <a:xfrm flipV="1">
            <a:off x="3951946" y="3728430"/>
            <a:ext cx="588097" cy="1"/>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6" name="Multiply 19"/>
          <p:cNvSpPr/>
          <p:nvPr/>
        </p:nvSpPr>
        <p:spPr bwMode="auto">
          <a:xfrm>
            <a:off x="4033777" y="3526708"/>
            <a:ext cx="286471" cy="359492"/>
          </a:xfrm>
          <a:prstGeom prst="mathMultiply">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746820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Real-time control of bus operations</a:t>
            </a:r>
            <a:endParaRPr lang="en-US" sz="4000" kern="0" dirty="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36</a:t>
            </a:fld>
            <a:endParaRPr lang="en-US" sz="1600" b="1">
              <a:solidFill>
                <a:schemeClr val="tx2"/>
              </a:solidFill>
            </a:endParaRPr>
          </a:p>
        </p:txBody>
      </p:sp>
      <p:graphicFrame>
        <p:nvGraphicFramePr>
          <p:cNvPr id="19" name="Chart 18"/>
          <p:cNvGraphicFramePr/>
          <p:nvPr>
            <p:extLst>
              <p:ext uri="{D42A27DB-BD31-4B8C-83A1-F6EECF244321}">
                <p14:modId xmlns:p14="http://schemas.microsoft.com/office/powerpoint/2010/main" val="2823810599"/>
              </p:ext>
            </p:extLst>
          </p:nvPr>
        </p:nvGraphicFramePr>
        <p:xfrm>
          <a:off x="685800" y="1600200"/>
          <a:ext cx="80010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9"/>
          <p:cNvSpPr txBox="1"/>
          <p:nvPr/>
        </p:nvSpPr>
        <p:spPr>
          <a:xfrm>
            <a:off x="3495985" y="2133600"/>
            <a:ext cx="5049780" cy="76944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200" dirty="0" smtClean="0">
                <a:solidFill>
                  <a:srgbClr val="7030A0"/>
                </a:solidFill>
                <a:latin typeface="Times New Roman" panose="02020603050405020304" pitchFamily="18" charset="0"/>
                <a:cs typeface="Times New Roman" panose="02020603050405020304" pitchFamily="18" charset="0"/>
              </a:rPr>
              <a:t>Optimally controlled buses when knowing </a:t>
            </a:r>
          </a:p>
          <a:p>
            <a:r>
              <a:rPr lang="en-US" sz="2200" dirty="0" smtClean="0">
                <a:solidFill>
                  <a:srgbClr val="7030A0"/>
                </a:solidFill>
                <a:latin typeface="Times New Roman" panose="02020603050405020304" pitchFamily="18" charset="0"/>
                <a:cs typeface="Times New Roman" panose="02020603050405020304" pitchFamily="18" charset="0"/>
              </a:rPr>
              <a:t>the distribution of bus dwell times</a:t>
            </a:r>
            <a:endParaRPr lang="en-US" sz="2200" dirty="0">
              <a:solidFill>
                <a:srgbClr val="7030A0"/>
              </a:solidFill>
              <a:latin typeface="Times New Roman" panose="02020603050405020304" pitchFamily="18" charset="0"/>
              <a:cs typeface="Times New Roman" panose="02020603050405020304" pitchFamily="18" charset="0"/>
            </a:endParaRPr>
          </a:p>
        </p:txBody>
      </p:sp>
      <p:sp>
        <p:nvSpPr>
          <p:cNvPr id="10" name="Straight Arrow Connector 9"/>
          <p:cNvSpPr/>
          <p:nvPr/>
        </p:nvSpPr>
        <p:spPr>
          <a:xfrm flipH="1">
            <a:off x="4081779" y="2903041"/>
            <a:ext cx="566420" cy="826360"/>
          </a:xfrm>
          <a:prstGeom prst="straightConnector1">
            <a:avLst/>
          </a:prstGeom>
          <a:noFill/>
          <a:ln w="28575" cap="flat" cmpd="sng" algn="ctr">
            <a:solidFill>
              <a:srgbClr val="7030A0"/>
            </a:solidFill>
            <a:prstDash val="solid"/>
            <a:tailEnd type="arrow" w="sm" len="med"/>
          </a:ln>
          <a:effectLst/>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11" name="TextBox 1"/>
          <p:cNvSpPr txBox="1"/>
          <p:nvPr/>
        </p:nvSpPr>
        <p:spPr>
          <a:xfrm>
            <a:off x="1447800" y="1524000"/>
            <a:ext cx="5355814"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Average capacity per berth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sp>
        <p:nvSpPr>
          <p:cNvPr id="12" name="TextBox 1"/>
          <p:cNvSpPr txBox="1"/>
          <p:nvPr/>
        </p:nvSpPr>
        <p:spPr>
          <a:xfrm>
            <a:off x="6096000" y="5454444"/>
            <a:ext cx="2587914" cy="4129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bus dwell time</a:t>
            </a:r>
            <a:endParaRPr lang="en-US" sz="2200" dirty="0">
              <a:latin typeface="Times New Roman" panose="02020603050405020304" pitchFamily="18" charset="0"/>
              <a:cs typeface="Times New Roman" panose="02020603050405020304" pitchFamily="18" charset="0"/>
            </a:endParaRPr>
          </a:p>
        </p:txBody>
      </p:sp>
      <p:sp>
        <p:nvSpPr>
          <p:cNvPr id="13" name="TextBox 12"/>
          <p:cNvSpPr txBox="1"/>
          <p:nvPr/>
        </p:nvSpPr>
        <p:spPr>
          <a:xfrm>
            <a:off x="5105400" y="4876800"/>
            <a:ext cx="1830950" cy="430887"/>
          </a:xfrm>
          <a:prstGeom prst="rect">
            <a:avLst/>
          </a:prstGeom>
          <a:noFill/>
        </p:spPr>
        <p:txBody>
          <a:bodyPr wrap="none" rtlCol="0">
            <a:spAutoFit/>
          </a:bodyPr>
          <a:lstStyle/>
          <a:p>
            <a:r>
              <a:rPr lang="en-US" altLang="zh-CN" sz="2200" dirty="0" smtClean="0">
                <a:solidFill>
                  <a:srgbClr val="00B050"/>
                </a:solidFill>
                <a:latin typeface="Times New Roman" panose="02020603050405020304" pitchFamily="18" charset="0"/>
                <a:cs typeface="Times New Roman" panose="02020603050405020304" pitchFamily="18" charset="0"/>
              </a:rPr>
              <a:t>No-overtaking</a:t>
            </a:r>
            <a:endParaRPr lang="en-US" sz="2200" dirty="0">
              <a:solidFill>
                <a:srgbClr val="00B050"/>
              </a:solidFill>
              <a:latin typeface="Times New Roman" panose="02020603050405020304" pitchFamily="18" charset="0"/>
              <a:cs typeface="Times New Roman" panose="02020603050405020304" pitchFamily="18" charset="0"/>
            </a:endParaRPr>
          </a:p>
        </p:txBody>
      </p:sp>
      <p:sp>
        <p:nvSpPr>
          <p:cNvPr id="14" name="TextBox 19"/>
          <p:cNvSpPr txBox="1"/>
          <p:nvPr/>
        </p:nvSpPr>
        <p:spPr>
          <a:xfrm>
            <a:off x="1447800" y="3729401"/>
            <a:ext cx="2380780" cy="43088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solidFill>
                  <a:srgbClr val="C00000"/>
                </a:solidFill>
                <a:latin typeface="Times New Roman" panose="02020603050405020304" pitchFamily="18" charset="0"/>
                <a:cs typeface="Times New Roman" panose="02020603050405020304" pitchFamily="18" charset="0"/>
              </a:rPr>
              <a:t>Limited-overtaking</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62865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Real-time control of bus operations</a:t>
            </a:r>
            <a:endParaRPr lang="en-US" sz="4000" kern="0" dirty="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37</a:t>
            </a:fld>
            <a:endParaRPr lang="en-US" sz="1600" b="1">
              <a:solidFill>
                <a:schemeClr val="tx2"/>
              </a:solidFill>
            </a:endParaRPr>
          </a:p>
        </p:txBody>
      </p:sp>
      <p:graphicFrame>
        <p:nvGraphicFramePr>
          <p:cNvPr id="19" name="Chart 18"/>
          <p:cNvGraphicFramePr/>
          <p:nvPr>
            <p:extLst>
              <p:ext uri="{D42A27DB-BD31-4B8C-83A1-F6EECF244321}">
                <p14:modId xmlns:p14="http://schemas.microsoft.com/office/powerpoint/2010/main" val="878703449"/>
              </p:ext>
            </p:extLst>
          </p:nvPr>
        </p:nvGraphicFramePr>
        <p:xfrm>
          <a:off x="685800" y="1600200"/>
          <a:ext cx="8001000" cy="4724400"/>
        </p:xfrm>
        <a:graphic>
          <a:graphicData uri="http://schemas.openxmlformats.org/drawingml/2006/chart">
            <c:chart xmlns:c="http://schemas.openxmlformats.org/drawingml/2006/chart" xmlns:r="http://schemas.openxmlformats.org/officeDocument/2006/relationships" r:id="rId3"/>
          </a:graphicData>
        </a:graphic>
      </p:graphicFrame>
      <p:sp>
        <p:nvSpPr>
          <p:cNvPr id="10" name="Straight Arrow Connector 9"/>
          <p:cNvSpPr/>
          <p:nvPr/>
        </p:nvSpPr>
        <p:spPr>
          <a:xfrm flipH="1">
            <a:off x="4081779" y="2647797"/>
            <a:ext cx="152379" cy="1081604"/>
          </a:xfrm>
          <a:prstGeom prst="straightConnector1">
            <a:avLst/>
          </a:prstGeom>
          <a:noFill/>
          <a:ln w="28575" cap="flat" cmpd="sng" algn="ctr">
            <a:solidFill>
              <a:srgbClr val="7030A0"/>
            </a:solidFill>
            <a:prstDash val="solid"/>
            <a:tailEnd type="arrow" w="sm" len="med"/>
          </a:ln>
          <a:effectLst/>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11" name="TextBox 19"/>
          <p:cNvSpPr txBox="1"/>
          <p:nvPr/>
        </p:nvSpPr>
        <p:spPr>
          <a:xfrm>
            <a:off x="6251286" y="2711981"/>
            <a:ext cx="2892714" cy="1107996"/>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200" dirty="0">
                <a:solidFill>
                  <a:srgbClr val="1E03E7"/>
                </a:solidFill>
                <a:latin typeface="Times New Roman" panose="02020603050405020304" pitchFamily="18" charset="0"/>
                <a:cs typeface="Times New Roman" panose="02020603050405020304" pitchFamily="18" charset="0"/>
              </a:rPr>
              <a:t>Optimally controlled buses when knowing </a:t>
            </a:r>
            <a:r>
              <a:rPr lang="en-US" sz="2200" dirty="0" smtClean="0">
                <a:solidFill>
                  <a:srgbClr val="1E03E7"/>
                </a:solidFill>
                <a:latin typeface="Times New Roman" panose="02020603050405020304" pitchFamily="18" charset="0"/>
                <a:cs typeface="Times New Roman" panose="02020603050405020304" pitchFamily="18" charset="0"/>
              </a:rPr>
              <a:t>all bus </a:t>
            </a:r>
            <a:r>
              <a:rPr lang="en-US" sz="2200" dirty="0">
                <a:solidFill>
                  <a:srgbClr val="1E03E7"/>
                </a:solidFill>
                <a:latin typeface="Times New Roman" panose="02020603050405020304" pitchFamily="18" charset="0"/>
                <a:cs typeface="Times New Roman" panose="02020603050405020304" pitchFamily="18" charset="0"/>
              </a:rPr>
              <a:t>dwell times</a:t>
            </a:r>
          </a:p>
        </p:txBody>
      </p:sp>
      <p:sp>
        <p:nvSpPr>
          <p:cNvPr id="12" name="Straight Arrow Connector 11"/>
          <p:cNvSpPr/>
          <p:nvPr/>
        </p:nvSpPr>
        <p:spPr>
          <a:xfrm flipH="1">
            <a:off x="5943642" y="3426227"/>
            <a:ext cx="307644" cy="317102"/>
          </a:xfrm>
          <a:prstGeom prst="straightConnector1">
            <a:avLst/>
          </a:prstGeom>
          <a:noFill/>
          <a:ln w="28575" cap="flat" cmpd="sng" algn="ctr">
            <a:solidFill>
              <a:srgbClr val="3333FF"/>
            </a:solidFill>
            <a:prstDash val="solid"/>
            <a:tailEnd type="arrow" w="sm" len="med"/>
          </a:ln>
          <a:effectLst/>
        </p:spPr>
        <p:style>
          <a:lnRef idx="1">
            <a:schemeClr val="accent1"/>
          </a:lnRef>
          <a:fillRef idx="0">
            <a:schemeClr val="accent1"/>
          </a:fillRef>
          <a:effectRef idx="0">
            <a:schemeClr val="accent1"/>
          </a:effectRef>
          <a:fontRef idx="minor">
            <a:schemeClr val="tx1"/>
          </a:fontRef>
        </p:style>
        <p:txBody>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endParaRPr lang="en-US"/>
          </a:p>
        </p:txBody>
      </p:sp>
      <p:sp>
        <p:nvSpPr>
          <p:cNvPr id="18" name="TextBox 19"/>
          <p:cNvSpPr txBox="1"/>
          <p:nvPr/>
        </p:nvSpPr>
        <p:spPr>
          <a:xfrm>
            <a:off x="3477159" y="1976969"/>
            <a:ext cx="5049780" cy="769441"/>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200" dirty="0" smtClean="0">
                <a:solidFill>
                  <a:srgbClr val="7030A0"/>
                </a:solidFill>
                <a:latin typeface="Times New Roman" panose="02020603050405020304" pitchFamily="18" charset="0"/>
                <a:cs typeface="Times New Roman" panose="02020603050405020304" pitchFamily="18" charset="0"/>
              </a:rPr>
              <a:t>Optimally controlled buses when knowing </a:t>
            </a:r>
          </a:p>
          <a:p>
            <a:r>
              <a:rPr lang="en-US" sz="2200" dirty="0" smtClean="0">
                <a:solidFill>
                  <a:srgbClr val="7030A0"/>
                </a:solidFill>
                <a:latin typeface="Times New Roman" panose="02020603050405020304" pitchFamily="18" charset="0"/>
                <a:cs typeface="Times New Roman" panose="02020603050405020304" pitchFamily="18" charset="0"/>
              </a:rPr>
              <a:t>the distribution of bus dwell times</a:t>
            </a:r>
            <a:endParaRPr lang="en-US" sz="2200" dirty="0">
              <a:solidFill>
                <a:srgbClr val="7030A0"/>
              </a:solidFill>
              <a:latin typeface="Times New Roman" panose="02020603050405020304" pitchFamily="18" charset="0"/>
              <a:cs typeface="Times New Roman" panose="02020603050405020304" pitchFamily="18" charset="0"/>
            </a:endParaRPr>
          </a:p>
        </p:txBody>
      </p:sp>
      <p:sp>
        <p:nvSpPr>
          <p:cNvPr id="20" name="TextBox 1"/>
          <p:cNvSpPr txBox="1"/>
          <p:nvPr/>
        </p:nvSpPr>
        <p:spPr>
          <a:xfrm>
            <a:off x="1447800" y="1452031"/>
            <a:ext cx="5355814"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Average capacity per berth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sp>
        <p:nvSpPr>
          <p:cNvPr id="21" name="TextBox 1"/>
          <p:cNvSpPr txBox="1"/>
          <p:nvPr/>
        </p:nvSpPr>
        <p:spPr>
          <a:xfrm>
            <a:off x="6096000" y="5454444"/>
            <a:ext cx="2587914" cy="412956"/>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bus dwell time</a:t>
            </a:r>
            <a:endParaRPr lang="en-US" sz="2200" dirty="0">
              <a:latin typeface="Times New Roman" panose="02020603050405020304" pitchFamily="18" charset="0"/>
              <a:cs typeface="Times New Roman" panose="02020603050405020304" pitchFamily="18" charset="0"/>
            </a:endParaRPr>
          </a:p>
        </p:txBody>
      </p:sp>
      <p:sp>
        <p:nvSpPr>
          <p:cNvPr id="22" name="TextBox 21"/>
          <p:cNvSpPr txBox="1"/>
          <p:nvPr/>
        </p:nvSpPr>
        <p:spPr>
          <a:xfrm>
            <a:off x="5105400" y="4876800"/>
            <a:ext cx="1830950" cy="430887"/>
          </a:xfrm>
          <a:prstGeom prst="rect">
            <a:avLst/>
          </a:prstGeom>
          <a:noFill/>
        </p:spPr>
        <p:txBody>
          <a:bodyPr wrap="none" rtlCol="0">
            <a:spAutoFit/>
          </a:bodyPr>
          <a:lstStyle/>
          <a:p>
            <a:r>
              <a:rPr lang="en-US" altLang="zh-CN" sz="2200" dirty="0" smtClean="0">
                <a:solidFill>
                  <a:srgbClr val="00B050"/>
                </a:solidFill>
                <a:latin typeface="Times New Roman" panose="02020603050405020304" pitchFamily="18" charset="0"/>
                <a:cs typeface="Times New Roman" panose="02020603050405020304" pitchFamily="18" charset="0"/>
              </a:rPr>
              <a:t>No-overtaking</a:t>
            </a:r>
            <a:endParaRPr lang="en-US" sz="2200" dirty="0">
              <a:solidFill>
                <a:srgbClr val="00B050"/>
              </a:solidFill>
              <a:latin typeface="Times New Roman" panose="02020603050405020304" pitchFamily="18" charset="0"/>
              <a:cs typeface="Times New Roman" panose="02020603050405020304" pitchFamily="18" charset="0"/>
            </a:endParaRPr>
          </a:p>
        </p:txBody>
      </p:sp>
      <p:sp>
        <p:nvSpPr>
          <p:cNvPr id="23" name="TextBox 19"/>
          <p:cNvSpPr txBox="1"/>
          <p:nvPr/>
        </p:nvSpPr>
        <p:spPr>
          <a:xfrm>
            <a:off x="1447800" y="3729401"/>
            <a:ext cx="2380780" cy="43088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solidFill>
                  <a:srgbClr val="C00000"/>
                </a:solidFill>
                <a:latin typeface="Times New Roman" panose="02020603050405020304" pitchFamily="18" charset="0"/>
                <a:cs typeface="Times New Roman" panose="02020603050405020304" pitchFamily="18" charset="0"/>
              </a:rPr>
              <a:t>Limited-overtaking</a:t>
            </a:r>
            <a:endParaRPr lang="en-US" sz="22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25242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Real-time control of bus operations</a:t>
            </a:r>
            <a:endParaRPr lang="en-US" sz="4000" kern="0" dirty="0"/>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38</a:t>
            </a:fld>
            <a:endParaRPr lang="en-US" sz="1600" b="1">
              <a:solidFill>
                <a:schemeClr val="tx2"/>
              </a:solidFill>
            </a:endParaRPr>
          </a:p>
        </p:txBody>
      </p:sp>
      <p:sp>
        <p:nvSpPr>
          <p:cNvPr id="13" name="Rounded Rectangle 12"/>
          <p:cNvSpPr/>
          <p:nvPr/>
        </p:nvSpPr>
        <p:spPr>
          <a:xfrm>
            <a:off x="4422881" y="3346473"/>
            <a:ext cx="2628481" cy="355600"/>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latin typeface="Tw Cen MT" pitchFamily="34" charset="0"/>
            </a:endParaRPr>
          </a:p>
        </p:txBody>
      </p:sp>
      <p:cxnSp>
        <p:nvCxnSpPr>
          <p:cNvPr id="14" name="Straight Connector 13"/>
          <p:cNvCxnSpPr/>
          <p:nvPr/>
        </p:nvCxnSpPr>
        <p:spPr>
          <a:xfrm flipV="1">
            <a:off x="1985325" y="3352800"/>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342104" y="3000316"/>
            <a:ext cx="794858"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16" name="Rectangle 15"/>
          <p:cNvSpPr/>
          <p:nvPr/>
        </p:nvSpPr>
        <p:spPr>
          <a:xfrm>
            <a:off x="4471947" y="3001264"/>
            <a:ext cx="794858"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17" name="Straight Connector 16"/>
          <p:cNvCxnSpPr/>
          <p:nvPr/>
        </p:nvCxnSpPr>
        <p:spPr>
          <a:xfrm flipV="1">
            <a:off x="1975800" y="2933700"/>
            <a:ext cx="647188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V="1">
            <a:off x="1975800" y="2514600"/>
            <a:ext cx="6471882"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451162" y="3056418"/>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8151413" y="3088785"/>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19200" y="3078374"/>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18"/>
          <p:cNvSpPr/>
          <p:nvPr/>
        </p:nvSpPr>
        <p:spPr bwMode="auto">
          <a:xfrm>
            <a:off x="5096586" y="2766525"/>
            <a:ext cx="3024686" cy="421977"/>
          </a:xfrm>
          <a:custGeom>
            <a:avLst/>
            <a:gdLst>
              <a:gd name="connsiteX0" fmla="*/ 0 w 2800350"/>
              <a:gd name="connsiteY0" fmla="*/ 300037 h 300037"/>
              <a:gd name="connsiteX1" fmla="*/ 628650 w 2800350"/>
              <a:gd name="connsiteY1" fmla="*/ 147637 h 300037"/>
              <a:gd name="connsiteX2" fmla="*/ 1409700 w 2800350"/>
              <a:gd name="connsiteY2" fmla="*/ 33337 h 300037"/>
              <a:gd name="connsiteX3" fmla="*/ 2095500 w 2800350"/>
              <a:gd name="connsiteY3" fmla="*/ 23812 h 300037"/>
              <a:gd name="connsiteX4" fmla="*/ 2800350 w 2800350"/>
              <a:gd name="connsiteY4" fmla="*/ 176212 h 300037"/>
              <a:gd name="connsiteX0" fmla="*/ 0 w 2800350"/>
              <a:gd name="connsiteY0" fmla="*/ 327302 h 327302"/>
              <a:gd name="connsiteX1" fmla="*/ 628650 w 2800350"/>
              <a:gd name="connsiteY1" fmla="*/ 174902 h 327302"/>
              <a:gd name="connsiteX2" fmla="*/ 1498961 w 2800350"/>
              <a:gd name="connsiteY2" fmla="*/ 20638 h 327302"/>
              <a:gd name="connsiteX3" fmla="*/ 2095500 w 2800350"/>
              <a:gd name="connsiteY3" fmla="*/ 51077 h 327302"/>
              <a:gd name="connsiteX4" fmla="*/ 2800350 w 2800350"/>
              <a:gd name="connsiteY4" fmla="*/ 203477 h 327302"/>
              <a:gd name="connsiteX0" fmla="*/ 0 w 2800350"/>
              <a:gd name="connsiteY0" fmla="*/ 322683 h 322683"/>
              <a:gd name="connsiteX1" fmla="*/ 600257 w 2800350"/>
              <a:gd name="connsiteY1" fmla="*/ 142574 h 322683"/>
              <a:gd name="connsiteX2" fmla="*/ 1498961 w 2800350"/>
              <a:gd name="connsiteY2" fmla="*/ 16019 h 322683"/>
              <a:gd name="connsiteX3" fmla="*/ 2095500 w 2800350"/>
              <a:gd name="connsiteY3" fmla="*/ 46458 h 322683"/>
              <a:gd name="connsiteX4" fmla="*/ 2800350 w 2800350"/>
              <a:gd name="connsiteY4" fmla="*/ 198858 h 322683"/>
              <a:gd name="connsiteX0" fmla="*/ 0 w 2800350"/>
              <a:gd name="connsiteY0" fmla="*/ 322683 h 322683"/>
              <a:gd name="connsiteX1" fmla="*/ 600257 w 2800350"/>
              <a:gd name="connsiteY1" fmla="*/ 142574 h 322683"/>
              <a:gd name="connsiteX2" fmla="*/ 1498961 w 2800350"/>
              <a:gd name="connsiteY2" fmla="*/ 16019 h 322683"/>
              <a:gd name="connsiteX3" fmla="*/ 2095500 w 2800350"/>
              <a:gd name="connsiteY3" fmla="*/ 46458 h 322683"/>
              <a:gd name="connsiteX4" fmla="*/ 2800350 w 2800350"/>
              <a:gd name="connsiteY4" fmla="*/ 198858 h 322683"/>
              <a:gd name="connsiteX0" fmla="*/ 0 w 2800350"/>
              <a:gd name="connsiteY0" fmla="*/ 336538 h 336538"/>
              <a:gd name="connsiteX1" fmla="*/ 600257 w 2800350"/>
              <a:gd name="connsiteY1" fmla="*/ 156429 h 336538"/>
              <a:gd name="connsiteX2" fmla="*/ 1498961 w 2800350"/>
              <a:gd name="connsiteY2" fmla="*/ 16020 h 336538"/>
              <a:gd name="connsiteX3" fmla="*/ 2095500 w 2800350"/>
              <a:gd name="connsiteY3" fmla="*/ 60313 h 336538"/>
              <a:gd name="connsiteX4" fmla="*/ 2800350 w 2800350"/>
              <a:gd name="connsiteY4" fmla="*/ 212713 h 336538"/>
              <a:gd name="connsiteX0" fmla="*/ 0 w 2800350"/>
              <a:gd name="connsiteY0" fmla="*/ 333074 h 333074"/>
              <a:gd name="connsiteX1" fmla="*/ 600257 w 2800350"/>
              <a:gd name="connsiteY1" fmla="*/ 152965 h 333074"/>
              <a:gd name="connsiteX2" fmla="*/ 1498961 w 2800350"/>
              <a:gd name="connsiteY2" fmla="*/ 12556 h 333074"/>
              <a:gd name="connsiteX3" fmla="*/ 2104965 w 2800350"/>
              <a:gd name="connsiteY3" fmla="*/ 77630 h 333074"/>
              <a:gd name="connsiteX4" fmla="*/ 2800350 w 2800350"/>
              <a:gd name="connsiteY4" fmla="*/ 209249 h 333074"/>
              <a:gd name="connsiteX0" fmla="*/ 0 w 2771956"/>
              <a:gd name="connsiteY0" fmla="*/ 333074 h 361649"/>
              <a:gd name="connsiteX1" fmla="*/ 600257 w 2771956"/>
              <a:gd name="connsiteY1" fmla="*/ 152965 h 361649"/>
              <a:gd name="connsiteX2" fmla="*/ 1498961 w 2771956"/>
              <a:gd name="connsiteY2" fmla="*/ 12556 h 361649"/>
              <a:gd name="connsiteX3" fmla="*/ 2104965 w 2771956"/>
              <a:gd name="connsiteY3" fmla="*/ 77630 h 361649"/>
              <a:gd name="connsiteX4" fmla="*/ 2771956 w 2771956"/>
              <a:gd name="connsiteY4" fmla="*/ 361649 h 361649"/>
              <a:gd name="connsiteX0" fmla="*/ 0 w 3851726"/>
              <a:gd name="connsiteY0" fmla="*/ 324164 h 455184"/>
              <a:gd name="connsiteX1" fmla="*/ 600257 w 3851726"/>
              <a:gd name="connsiteY1" fmla="*/ 144055 h 455184"/>
              <a:gd name="connsiteX2" fmla="*/ 1498961 w 3851726"/>
              <a:gd name="connsiteY2" fmla="*/ 3646 h 455184"/>
              <a:gd name="connsiteX3" fmla="*/ 2104965 w 3851726"/>
              <a:gd name="connsiteY3" fmla="*/ 68720 h 455184"/>
              <a:gd name="connsiteX4" fmla="*/ 3851726 w 3851726"/>
              <a:gd name="connsiteY4" fmla="*/ 455184 h 455184"/>
              <a:gd name="connsiteX0" fmla="*/ 0 w 4071678"/>
              <a:gd name="connsiteY0" fmla="*/ 324164 h 484454"/>
              <a:gd name="connsiteX1" fmla="*/ 600257 w 4071678"/>
              <a:gd name="connsiteY1" fmla="*/ 144055 h 484454"/>
              <a:gd name="connsiteX2" fmla="*/ 1498961 w 4071678"/>
              <a:gd name="connsiteY2" fmla="*/ 3646 h 484454"/>
              <a:gd name="connsiteX3" fmla="*/ 2104965 w 4071678"/>
              <a:gd name="connsiteY3" fmla="*/ 68720 h 484454"/>
              <a:gd name="connsiteX4" fmla="*/ 4071678 w 4071678"/>
              <a:gd name="connsiteY4" fmla="*/ 484454 h 484454"/>
              <a:gd name="connsiteX0" fmla="*/ 0 w 4071678"/>
              <a:gd name="connsiteY0" fmla="*/ 331097 h 491387"/>
              <a:gd name="connsiteX1" fmla="*/ 600257 w 4071678"/>
              <a:gd name="connsiteY1" fmla="*/ 150988 h 491387"/>
              <a:gd name="connsiteX2" fmla="*/ 1498961 w 4071678"/>
              <a:gd name="connsiteY2" fmla="*/ 10579 h 491387"/>
              <a:gd name="connsiteX3" fmla="*/ 3504668 w 4071678"/>
              <a:gd name="connsiteY3" fmla="*/ 426895 h 491387"/>
              <a:gd name="connsiteX4" fmla="*/ 4071678 w 4071678"/>
              <a:gd name="connsiteY4" fmla="*/ 491387 h 491387"/>
              <a:gd name="connsiteX0" fmla="*/ 0 w 4311626"/>
              <a:gd name="connsiteY0" fmla="*/ 331097 h 491387"/>
              <a:gd name="connsiteX1" fmla="*/ 600257 w 4311626"/>
              <a:gd name="connsiteY1" fmla="*/ 150988 h 491387"/>
              <a:gd name="connsiteX2" fmla="*/ 1498961 w 4311626"/>
              <a:gd name="connsiteY2" fmla="*/ 10579 h 491387"/>
              <a:gd name="connsiteX3" fmla="*/ 3504668 w 4311626"/>
              <a:gd name="connsiteY3" fmla="*/ 426895 h 491387"/>
              <a:gd name="connsiteX4" fmla="*/ 4311626 w 4311626"/>
              <a:gd name="connsiteY4" fmla="*/ 491387 h 491387"/>
              <a:gd name="connsiteX0" fmla="*/ 0 w 4341203"/>
              <a:gd name="connsiteY0" fmla="*/ 331097 h 442469"/>
              <a:gd name="connsiteX1" fmla="*/ 600257 w 4341203"/>
              <a:gd name="connsiteY1" fmla="*/ 150988 h 442469"/>
              <a:gd name="connsiteX2" fmla="*/ 1498961 w 4341203"/>
              <a:gd name="connsiteY2" fmla="*/ 10579 h 442469"/>
              <a:gd name="connsiteX3" fmla="*/ 3504668 w 4341203"/>
              <a:gd name="connsiteY3" fmla="*/ 426895 h 442469"/>
              <a:gd name="connsiteX4" fmla="*/ 4341203 w 4341203"/>
              <a:gd name="connsiteY4" fmla="*/ 439433 h 442469"/>
              <a:gd name="connsiteX0" fmla="*/ 0 w 4341203"/>
              <a:gd name="connsiteY0" fmla="*/ 331097 h 458421"/>
              <a:gd name="connsiteX1" fmla="*/ 600257 w 4341203"/>
              <a:gd name="connsiteY1" fmla="*/ 150988 h 458421"/>
              <a:gd name="connsiteX2" fmla="*/ 1498961 w 4341203"/>
              <a:gd name="connsiteY2" fmla="*/ 10579 h 458421"/>
              <a:gd name="connsiteX3" fmla="*/ 3504668 w 4341203"/>
              <a:gd name="connsiteY3" fmla="*/ 426895 h 458421"/>
              <a:gd name="connsiteX4" fmla="*/ 4341203 w 4341203"/>
              <a:gd name="connsiteY4" fmla="*/ 439433 h 458421"/>
              <a:gd name="connsiteX0" fmla="*/ 0 w 4323457"/>
              <a:gd name="connsiteY0" fmla="*/ 331097 h 464020"/>
              <a:gd name="connsiteX1" fmla="*/ 600257 w 4323457"/>
              <a:gd name="connsiteY1" fmla="*/ 150988 h 464020"/>
              <a:gd name="connsiteX2" fmla="*/ 1498961 w 4323457"/>
              <a:gd name="connsiteY2" fmla="*/ 10579 h 464020"/>
              <a:gd name="connsiteX3" fmla="*/ 3504668 w 4323457"/>
              <a:gd name="connsiteY3" fmla="*/ 426895 h 464020"/>
              <a:gd name="connsiteX4" fmla="*/ 4323457 w 4323457"/>
              <a:gd name="connsiteY4" fmla="*/ 452422 h 464020"/>
              <a:gd name="connsiteX0" fmla="*/ 0 w 4305711"/>
              <a:gd name="connsiteY0" fmla="*/ 331097 h 477869"/>
              <a:gd name="connsiteX1" fmla="*/ 600257 w 4305711"/>
              <a:gd name="connsiteY1" fmla="*/ 150988 h 477869"/>
              <a:gd name="connsiteX2" fmla="*/ 1498961 w 4305711"/>
              <a:gd name="connsiteY2" fmla="*/ 10579 h 477869"/>
              <a:gd name="connsiteX3" fmla="*/ 3504668 w 4305711"/>
              <a:gd name="connsiteY3" fmla="*/ 426895 h 477869"/>
              <a:gd name="connsiteX4" fmla="*/ 4305711 w 4305711"/>
              <a:gd name="connsiteY4" fmla="*/ 474070 h 477869"/>
              <a:gd name="connsiteX0" fmla="*/ 0 w 4305711"/>
              <a:gd name="connsiteY0" fmla="*/ 331097 h 474070"/>
              <a:gd name="connsiteX1" fmla="*/ 600257 w 4305711"/>
              <a:gd name="connsiteY1" fmla="*/ 150988 h 474070"/>
              <a:gd name="connsiteX2" fmla="*/ 1498961 w 4305711"/>
              <a:gd name="connsiteY2" fmla="*/ 10579 h 474070"/>
              <a:gd name="connsiteX3" fmla="*/ 3504668 w 4305711"/>
              <a:gd name="connsiteY3" fmla="*/ 426895 h 474070"/>
              <a:gd name="connsiteX4" fmla="*/ 4305711 w 4305711"/>
              <a:gd name="connsiteY4" fmla="*/ 474070 h 474070"/>
              <a:gd name="connsiteX0" fmla="*/ 0 w 4305711"/>
              <a:gd name="connsiteY0" fmla="*/ 331097 h 475968"/>
              <a:gd name="connsiteX1" fmla="*/ 600257 w 4305711"/>
              <a:gd name="connsiteY1" fmla="*/ 150988 h 475968"/>
              <a:gd name="connsiteX2" fmla="*/ 1498961 w 4305711"/>
              <a:gd name="connsiteY2" fmla="*/ 10579 h 475968"/>
              <a:gd name="connsiteX3" fmla="*/ 3504668 w 4305711"/>
              <a:gd name="connsiteY3" fmla="*/ 426895 h 475968"/>
              <a:gd name="connsiteX4" fmla="*/ 4305711 w 4305711"/>
              <a:gd name="connsiteY4" fmla="*/ 474070 h 475968"/>
              <a:gd name="connsiteX0" fmla="*/ 0 w 4305711"/>
              <a:gd name="connsiteY0" fmla="*/ 327815 h 470871"/>
              <a:gd name="connsiteX1" fmla="*/ 600257 w 4305711"/>
              <a:gd name="connsiteY1" fmla="*/ 147706 h 470871"/>
              <a:gd name="connsiteX2" fmla="*/ 1498961 w 4305711"/>
              <a:gd name="connsiteY2" fmla="*/ 7297 h 470871"/>
              <a:gd name="connsiteX3" fmla="*/ 3705793 w 4305711"/>
              <a:gd name="connsiteY3" fmla="*/ 363000 h 470871"/>
              <a:gd name="connsiteX4" fmla="*/ 4305711 w 4305711"/>
              <a:gd name="connsiteY4" fmla="*/ 470788 h 470871"/>
              <a:gd name="connsiteX0" fmla="*/ 0 w 4696128"/>
              <a:gd name="connsiteY0" fmla="*/ 327815 h 479519"/>
              <a:gd name="connsiteX1" fmla="*/ 600257 w 4696128"/>
              <a:gd name="connsiteY1" fmla="*/ 147706 h 479519"/>
              <a:gd name="connsiteX2" fmla="*/ 1498961 w 4696128"/>
              <a:gd name="connsiteY2" fmla="*/ 7297 h 479519"/>
              <a:gd name="connsiteX3" fmla="*/ 3705793 w 4696128"/>
              <a:gd name="connsiteY3" fmla="*/ 363000 h 479519"/>
              <a:gd name="connsiteX4" fmla="*/ 4696128 w 4696128"/>
              <a:gd name="connsiteY4" fmla="*/ 479447 h 4795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96128" h="479519">
                <a:moveTo>
                  <a:pt x="0" y="327815"/>
                </a:moveTo>
                <a:cubicBezTo>
                  <a:pt x="196850" y="273840"/>
                  <a:pt x="350430" y="198817"/>
                  <a:pt x="600257" y="147706"/>
                </a:cubicBezTo>
                <a:cubicBezTo>
                  <a:pt x="850084" y="75814"/>
                  <a:pt x="981372" y="-28585"/>
                  <a:pt x="1498961" y="7297"/>
                </a:cubicBezTo>
                <a:cubicBezTo>
                  <a:pt x="2016550" y="43179"/>
                  <a:pt x="3493627" y="304818"/>
                  <a:pt x="3705793" y="363000"/>
                </a:cubicBezTo>
                <a:cubicBezTo>
                  <a:pt x="3917959" y="421182"/>
                  <a:pt x="4385147" y="481902"/>
                  <a:pt x="4696128" y="479447"/>
                </a:cubicBezTo>
              </a:path>
            </a:pathLst>
          </a:custGeom>
          <a:noFill/>
          <a:ln w="22225" cap="flat" cmpd="sng" algn="ctr">
            <a:solidFill>
              <a:srgbClr val="00B050"/>
            </a:solidFill>
            <a:prstDash val="dash"/>
            <a:round/>
            <a:headEnd type="none" w="med" len="med"/>
            <a:tailEnd type="stealth"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cxnSp>
        <p:nvCxnSpPr>
          <p:cNvPr id="25" name="Straight Arrow Connector 24"/>
          <p:cNvCxnSpPr/>
          <p:nvPr/>
        </p:nvCxnSpPr>
        <p:spPr>
          <a:xfrm>
            <a:off x="1975800" y="3155812"/>
            <a:ext cx="685800" cy="0"/>
          </a:xfrm>
          <a:prstGeom prst="straightConnector1">
            <a:avLst/>
          </a:prstGeom>
          <a:ln w="15875">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1026" name="Picture 2" descr="http://t2.gstatic.com/images?q=tbn:ANd9GcRvxXRJSDNVFI5KQWVWxRcH-XbosxvdFeT7pGceo8HlO8nGVv6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604" y="4616473"/>
            <a:ext cx="1295400" cy="945691"/>
          </a:xfrm>
          <a:prstGeom prst="rect">
            <a:avLst/>
          </a:prstGeom>
          <a:noFill/>
          <a:extLst>
            <a:ext uri="{909E8E84-426E-40DD-AFC4-6F175D3DCCD1}">
              <a14:hiddenFill xmlns:a14="http://schemas.microsoft.com/office/drawing/2010/main">
                <a:solidFill>
                  <a:srgbClr val="FFFFFF"/>
                </a:solidFill>
              </a14:hiddenFill>
            </a:ext>
          </a:extLst>
        </p:spPr>
      </p:pic>
      <p:sp>
        <p:nvSpPr>
          <p:cNvPr id="26" name="Up-Down Arrow 25"/>
          <p:cNvSpPr/>
          <p:nvPr/>
        </p:nvSpPr>
        <p:spPr>
          <a:xfrm rot="3944169">
            <a:off x="6004482" y="2127479"/>
            <a:ext cx="280086" cy="4276445"/>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Up-Down Arrow 28"/>
          <p:cNvSpPr/>
          <p:nvPr/>
        </p:nvSpPr>
        <p:spPr>
          <a:xfrm rot="-2700000">
            <a:off x="2073204" y="3144055"/>
            <a:ext cx="280086" cy="1775982"/>
          </a:xfrm>
          <a:prstGeom prst="upDown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p:cNvSpPr txBox="1"/>
          <p:nvPr/>
        </p:nvSpPr>
        <p:spPr>
          <a:xfrm>
            <a:off x="3237669" y="5602780"/>
            <a:ext cx="750526" cy="461665"/>
          </a:xfrm>
          <a:prstGeom prst="rect">
            <a:avLst/>
          </a:prstGeom>
          <a:noFill/>
        </p:spPr>
        <p:txBody>
          <a:bodyPr wrap="none" rtlCol="0">
            <a:spAutoFit/>
          </a:bodyPr>
          <a:lstStyle/>
          <a:p>
            <a:r>
              <a:rPr lang="en-US" altLang="zh-CN" sz="2400" dirty="0" smtClean="0">
                <a:latin typeface="Times New Roman" panose="02020603050405020304" pitchFamily="18" charset="0"/>
                <a:cs typeface="Times New Roman" panose="02020603050405020304" pitchFamily="18" charset="0"/>
              </a:rPr>
              <a:t>GPS</a:t>
            </a:r>
            <a:endParaRPr lang="en-US" sz="2400" dirty="0">
              <a:latin typeface="Times New Roman" panose="02020603050405020304" pitchFamily="18" charset="0"/>
              <a:cs typeface="Times New Roman" panose="02020603050405020304" pitchFamily="18" charset="0"/>
            </a:endParaRPr>
          </a:p>
        </p:txBody>
      </p:sp>
      <p:sp>
        <p:nvSpPr>
          <p:cNvPr id="31" name="Rectangle 30"/>
          <p:cNvSpPr/>
          <p:nvPr/>
        </p:nvSpPr>
        <p:spPr>
          <a:xfrm>
            <a:off x="6213162" y="2994504"/>
            <a:ext cx="794858"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32" name="Rectangle 31"/>
          <p:cNvSpPr/>
          <p:nvPr/>
        </p:nvSpPr>
        <p:spPr>
          <a:xfrm>
            <a:off x="6289362" y="3050606"/>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ontent Placeholder 2"/>
          <p:cNvSpPr txBox="1">
            <a:spLocks/>
          </p:cNvSpPr>
          <p:nvPr/>
        </p:nvSpPr>
        <p:spPr bwMode="auto">
          <a:xfrm>
            <a:off x="457200" y="1219200"/>
            <a:ext cx="8305800" cy="1447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eaLnBrk="1" hangingPunct="1">
              <a:spcBef>
                <a:spcPct val="20000"/>
              </a:spcBef>
              <a:buClr>
                <a:schemeClr val="accent2">
                  <a:lumMod val="75000"/>
                </a:schemeClr>
              </a:buClr>
              <a:buSzPct val="80000"/>
              <a:buFont typeface="Wingdings" pitchFamily="2" charset="2"/>
              <a:buChar char="q"/>
            </a:pPr>
            <a:r>
              <a:rPr lang="en-US"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Case of light congestion</a:t>
            </a:r>
          </a:p>
        </p:txBody>
      </p:sp>
      <p:sp>
        <p:nvSpPr>
          <p:cNvPr id="34" name="Rectangle 33"/>
          <p:cNvSpPr/>
          <p:nvPr/>
        </p:nvSpPr>
        <p:spPr>
          <a:xfrm>
            <a:off x="228600" y="3065324"/>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1879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36935" y="1288126"/>
            <a:ext cx="8305800" cy="4800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eaLnBrk="1" hangingPunct="1">
              <a:spcBef>
                <a:spcPct val="20000"/>
              </a:spcBef>
              <a:buClr>
                <a:schemeClr val="accent2">
                  <a:lumMod val="75000"/>
                </a:schemeClr>
              </a:buClr>
              <a:buSzPct val="80000"/>
              <a:buFont typeface="Wingdings" pitchFamily="2" charset="2"/>
              <a:buChar char="q"/>
            </a:pP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A near-side stop: </a:t>
            </a:r>
            <a:b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b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Buses can only travel in the dedicated bus lane; no bus overtaking is allowed.</a:t>
            </a:r>
            <a:endParaRPr lang="en-US" sz="2400" dirty="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39</a:t>
            </a:fld>
            <a:endParaRPr lang="en-US" sz="1600" b="1" dirty="0">
              <a:solidFill>
                <a:schemeClr val="tx2"/>
              </a:solidFill>
            </a:endParaRPr>
          </a:p>
        </p:txBody>
      </p:sp>
      <p:sp>
        <p:nvSpPr>
          <p:cNvPr id="27" name="Title 1"/>
          <p:cNvSpPr>
            <a:spLocks noGrp="1"/>
          </p:cNvSpPr>
          <p:nvPr>
            <p:ph type="title"/>
          </p:nvPr>
        </p:nvSpPr>
        <p:spPr>
          <a:xfrm>
            <a:off x="381000" y="457200"/>
            <a:ext cx="89916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Bus stops near signalized intersections</a:t>
            </a:r>
            <a:endParaRPr lang="en-US" sz="4000" kern="0" dirty="0">
              <a:latin typeface="Times New Roman" panose="02020603050405020304" pitchFamily="18" charset="0"/>
              <a:cs typeface="Times New Roman" panose="02020603050405020304" pitchFamily="18" charset="0"/>
            </a:endParaRPr>
          </a:p>
        </p:txBody>
      </p:sp>
      <p:grpSp>
        <p:nvGrpSpPr>
          <p:cNvPr id="7" name="Group 6"/>
          <p:cNvGrpSpPr/>
          <p:nvPr/>
        </p:nvGrpSpPr>
        <p:grpSpPr>
          <a:xfrm>
            <a:off x="533400" y="2930334"/>
            <a:ext cx="8227192" cy="2098866"/>
            <a:chOff x="533400" y="2718909"/>
            <a:chExt cx="8227192" cy="2098866"/>
          </a:xfrm>
        </p:grpSpPr>
        <p:sp>
          <p:nvSpPr>
            <p:cNvPr id="8" name="Rectangle 7"/>
            <p:cNvSpPr/>
            <p:nvPr/>
          </p:nvSpPr>
          <p:spPr>
            <a:xfrm>
              <a:off x="2479911"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9" name="Straight Connector 8"/>
            <p:cNvCxnSpPr/>
            <p:nvPr/>
          </p:nvCxnSpPr>
          <p:spPr>
            <a:xfrm>
              <a:off x="533400" y="3597352"/>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2330372" y="3944348"/>
              <a:ext cx="1487248"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11" name="Straight Connector 10"/>
            <p:cNvCxnSpPr/>
            <p:nvPr/>
          </p:nvCxnSpPr>
          <p:spPr>
            <a:xfrm>
              <a:off x="553665" y="3923401"/>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65711" y="365837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14" name="Right Arrow 10"/>
            <p:cNvSpPr/>
            <p:nvPr/>
          </p:nvSpPr>
          <p:spPr>
            <a:xfrm>
              <a:off x="7511308" y="3704337"/>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669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333501"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6761534" y="3270050"/>
              <a:ext cx="282772" cy="615421"/>
              <a:chOff x="6896100" y="2782771"/>
              <a:chExt cx="110106" cy="264500"/>
            </a:xfrm>
          </p:grpSpPr>
          <p:sp>
            <p:nvSpPr>
              <p:cNvPr id="22" name="Oval 26"/>
              <p:cNvSpPr/>
              <p:nvPr/>
            </p:nvSpPr>
            <p:spPr>
              <a:xfrm>
                <a:off x="6925343" y="2971166"/>
                <a:ext cx="55053" cy="52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7"/>
              <p:cNvSpPr/>
              <p:nvPr/>
            </p:nvSpPr>
            <p:spPr>
              <a:xfrm>
                <a:off x="6925343" y="2809221"/>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8"/>
              <p:cNvSpPr/>
              <p:nvPr/>
            </p:nvSpPr>
            <p:spPr>
              <a:xfrm>
                <a:off x="6925343" y="2890224"/>
                <a:ext cx="55053" cy="52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9"/>
              <p:cNvSpPr/>
              <p:nvPr/>
            </p:nvSpPr>
            <p:spPr>
              <a:xfrm>
                <a:off x="6896100" y="2782771"/>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14"/>
            <p:cNvCxnSpPr/>
            <p:nvPr/>
          </p:nvCxnSpPr>
          <p:spPr>
            <a:xfrm rot="5400000">
              <a:off x="6431646" y="411422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28" name="Freeform 15"/>
            <p:cNvSpPr/>
            <p:nvPr/>
          </p:nvSpPr>
          <p:spPr>
            <a:xfrm flipV="1">
              <a:off x="6372307" y="39231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18"/>
            <p:cNvCxnSpPr/>
            <p:nvPr/>
          </p:nvCxnSpPr>
          <p:spPr>
            <a:xfrm rot="16200000" flipH="1">
              <a:off x="6962515" y="4135308"/>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0" name="Freeform 19"/>
            <p:cNvSpPr/>
            <p:nvPr/>
          </p:nvSpPr>
          <p:spPr>
            <a:xfrm flipH="1" flipV="1">
              <a:off x="7056892" y="39358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21"/>
            <p:cNvCxnSpPr/>
            <p:nvPr/>
          </p:nvCxnSpPr>
          <p:spPr>
            <a:xfrm rot="5400000">
              <a:off x="6664244" y="4113015"/>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
            <p:cNvCxnSpPr/>
            <p:nvPr/>
          </p:nvCxnSpPr>
          <p:spPr>
            <a:xfrm>
              <a:off x="7192303" y="3941808"/>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33" name="Straight Connector 5"/>
            <p:cNvCxnSpPr/>
            <p:nvPr/>
          </p:nvCxnSpPr>
          <p:spPr>
            <a:xfrm>
              <a:off x="7210160" y="3602701"/>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33400" y="3269772"/>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14"/>
            <p:cNvCxnSpPr/>
            <p:nvPr/>
          </p:nvCxnSpPr>
          <p:spPr>
            <a:xfrm rot="16200000" flipV="1">
              <a:off x="6414556" y="307894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6" name="Freeform 15"/>
            <p:cNvSpPr/>
            <p:nvPr/>
          </p:nvSpPr>
          <p:spPr>
            <a:xfrm>
              <a:off x="6355217" y="31562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18"/>
            <p:cNvCxnSpPr/>
            <p:nvPr/>
          </p:nvCxnSpPr>
          <p:spPr>
            <a:xfrm rot="5400000" flipH="1" flipV="1">
              <a:off x="6942250" y="3057865"/>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8" name="Freeform 19"/>
            <p:cNvSpPr/>
            <p:nvPr/>
          </p:nvSpPr>
          <p:spPr>
            <a:xfrm flipH="1">
              <a:off x="7036627" y="31435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21"/>
            <p:cNvCxnSpPr/>
            <p:nvPr/>
          </p:nvCxnSpPr>
          <p:spPr>
            <a:xfrm rot="16200000" flipV="1">
              <a:off x="6643979" y="3080158"/>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5"/>
            <p:cNvCxnSpPr/>
            <p:nvPr/>
          </p:nvCxnSpPr>
          <p:spPr>
            <a:xfrm flipV="1">
              <a:off x="7192303" y="3256237"/>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238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52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81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5524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bwMode="auto">
            <a:xfrm rot="5400000">
              <a:off x="3671954" y="4618957"/>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sp>
          <p:nvSpPr>
            <p:cNvPr id="46" name="TextBox 45"/>
            <p:cNvSpPr txBox="1"/>
            <p:nvPr/>
          </p:nvSpPr>
          <p:spPr>
            <a:xfrm>
              <a:off x="4573524" y="4417665"/>
              <a:ext cx="83407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buffer</a:t>
              </a:r>
              <a:endParaRPr lang="en-US" sz="2000" dirty="0">
                <a:latin typeface="Times New Roman" panose="02020603050405020304" pitchFamily="18" charset="0"/>
                <a:cs typeface="Times New Roman" panose="02020603050405020304" pitchFamily="18" charset="0"/>
              </a:endParaRPr>
            </a:p>
          </p:txBody>
        </p:sp>
        <p:cxnSp>
          <p:nvCxnSpPr>
            <p:cNvPr id="47" name="Straight Arrow Connector 46"/>
            <p:cNvCxnSpPr/>
            <p:nvPr/>
          </p:nvCxnSpPr>
          <p:spPr bwMode="auto">
            <a:xfrm flipH="1">
              <a:off x="3845118" y="4617720"/>
              <a:ext cx="728406" cy="287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48" name="Straight Connector 47"/>
            <p:cNvCxnSpPr/>
            <p:nvPr/>
          </p:nvCxnSpPr>
          <p:spPr bwMode="auto">
            <a:xfrm rot="5400000">
              <a:off x="6205702" y="4618957"/>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cxnSp>
          <p:nvCxnSpPr>
            <p:cNvPr id="49" name="Straight Arrow Connector 48"/>
            <p:cNvCxnSpPr>
              <a:stCxn id="46" idx="3"/>
            </p:cNvCxnSpPr>
            <p:nvPr/>
          </p:nvCxnSpPr>
          <p:spPr bwMode="auto">
            <a:xfrm>
              <a:off x="5407598" y="4617720"/>
              <a:ext cx="964709" cy="0"/>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3" name="TextBox 2"/>
            <p:cNvSpPr txBox="1"/>
            <p:nvPr/>
          </p:nvSpPr>
          <p:spPr>
            <a:xfrm>
              <a:off x="4388976" y="2718909"/>
              <a:ext cx="1074333" cy="400110"/>
            </a:xfrm>
            <a:prstGeom prst="rect">
              <a:avLst/>
            </a:prstGeom>
            <a:noFill/>
          </p:spPr>
          <p:txBody>
            <a:bodyPr wrap="none" rtlCol="0">
              <a:spAutoFit/>
            </a:bodyPr>
            <a:lstStyle/>
            <a:p>
              <a:r>
                <a:rPr lang="en-US"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p:cxnSp>
          <p:nvCxnSpPr>
            <p:cNvPr id="6" name="Straight Arrow Connector 5"/>
            <p:cNvCxnSpPr/>
            <p:nvPr/>
          </p:nvCxnSpPr>
          <p:spPr>
            <a:xfrm flipH="1">
              <a:off x="4610100" y="3080158"/>
              <a:ext cx="277166" cy="667929"/>
            </a:xfrm>
            <a:prstGeom prst="straightConnector1">
              <a:avLst/>
            </a:prstGeom>
            <a:ln w="25400">
              <a:solidFill>
                <a:schemeClr val="tx2"/>
              </a:solidFill>
              <a:tailEnd type="arrow" w="sm"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4074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4</a:t>
            </a:fld>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87989551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342900" y="1219200"/>
            <a:ext cx="8305800" cy="49291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spcBef>
                <a:spcPct val="20000"/>
              </a:spcBef>
              <a:buClr>
                <a:schemeClr val="accent2">
                  <a:lumMod val="75000"/>
                </a:schemeClr>
              </a:buClr>
              <a:buSzPct val="80000"/>
              <a:buFont typeface="Wingdings" pitchFamily="2" charset="2"/>
              <a:buChar char="q"/>
            </a:pP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At a </a:t>
            </a:r>
            <a:r>
              <a:rPr lang="en-US" altLang="zh-CN" sz="2800" dirty="0">
                <a:solidFill>
                  <a:schemeClr val="accent2">
                    <a:lumMod val="75000"/>
                  </a:schemeClr>
                </a:solidFill>
                <a:latin typeface="Times New Roman" panose="02020603050405020304" pitchFamily="18" charset="0"/>
                <a:ea typeface="+mj-ea"/>
                <a:cs typeface="Times New Roman" panose="02020603050405020304" pitchFamily="18" charset="0"/>
              </a:rPr>
              <a:t>n</a:t>
            </a:r>
            <a:r>
              <a:rPr lang="en-US" altLang="zh-CN" sz="2800" dirty="0" smtClean="0">
                <a:solidFill>
                  <a:schemeClr val="accent2">
                    <a:lumMod val="75000"/>
                  </a:schemeClr>
                </a:solidFill>
                <a:latin typeface="Times New Roman" panose="02020603050405020304" pitchFamily="18" charset="0"/>
                <a:ea typeface="+mj-ea"/>
                <a:cs typeface="Times New Roman" panose="02020603050405020304" pitchFamily="18" charset="0"/>
              </a:rPr>
              <a:t>ear-side stop, buses queued in the buffer during the red signal can spill over to the stop and block dwelling buses.</a:t>
            </a:r>
          </a:p>
          <a:p>
            <a:pPr marL="914400" lvl="1" indent="-457200">
              <a:spcBef>
                <a:spcPct val="20000"/>
              </a:spcBef>
              <a:buClr>
                <a:schemeClr val="accent2">
                  <a:lumMod val="75000"/>
                </a:schemeClr>
              </a:buClr>
              <a:buSzPct val="80000"/>
              <a:buFont typeface="Wingdings" pitchFamily="2" charset="2"/>
              <a:buChar char="q"/>
            </a:pPr>
            <a:r>
              <a:rPr lang="en-US" altLang="zh-CN" sz="2400" dirty="0" smtClean="0">
                <a:solidFill>
                  <a:schemeClr val="accent2">
                    <a:lumMod val="75000"/>
                  </a:schemeClr>
                </a:solidFill>
                <a:latin typeface="Times New Roman" panose="02020603050405020304" pitchFamily="18" charset="0"/>
                <a:ea typeface="+mj-ea"/>
                <a:cs typeface="Times New Roman" panose="02020603050405020304" pitchFamily="18" charset="0"/>
              </a:rPr>
              <a:t>A </a:t>
            </a:r>
            <a:r>
              <a:rPr lang="en-US" altLang="zh-CN" sz="2400" dirty="0" smtClean="0">
                <a:solidFill>
                  <a:srgbClr val="1E03E7"/>
                </a:solidFill>
                <a:latin typeface="Times New Roman" panose="02020603050405020304" pitchFamily="18" charset="0"/>
                <a:ea typeface="+mj-ea"/>
                <a:cs typeface="Times New Roman" panose="02020603050405020304" pitchFamily="18" charset="0"/>
              </a:rPr>
              <a:t>queueing system with tandem servers</a:t>
            </a:r>
            <a:r>
              <a:rPr lang="en-US" altLang="zh-CN" sz="2400" dirty="0" smtClean="0">
                <a:solidFill>
                  <a:schemeClr val="accent2">
                    <a:lumMod val="75000"/>
                  </a:schemeClr>
                </a:solidFill>
                <a:latin typeface="Times New Roman" panose="02020603050405020304" pitchFamily="18" charset="0"/>
                <a:ea typeface="+mj-ea"/>
                <a:cs typeface="Times New Roman" panose="02020603050405020304" pitchFamily="18" charset="0"/>
              </a:rPr>
              <a:t> connected with a </a:t>
            </a:r>
            <a:r>
              <a:rPr lang="en-US" altLang="zh-CN" sz="2400" dirty="0" smtClean="0">
                <a:solidFill>
                  <a:srgbClr val="1E03E7"/>
                </a:solidFill>
                <a:latin typeface="Times New Roman" panose="02020603050405020304" pitchFamily="18" charset="0"/>
                <a:ea typeface="+mj-ea"/>
                <a:cs typeface="Times New Roman" panose="02020603050405020304" pitchFamily="18" charset="0"/>
              </a:rPr>
              <a:t>polling system</a:t>
            </a:r>
            <a:r>
              <a:rPr lang="en-US" altLang="zh-CN" sz="2400" dirty="0" smtClean="0">
                <a:solidFill>
                  <a:schemeClr val="accent2">
                    <a:lumMod val="75000"/>
                  </a:schemeClr>
                </a:solidFill>
                <a:latin typeface="Times New Roman" panose="02020603050405020304" pitchFamily="18" charset="0"/>
                <a:ea typeface="+mj-ea"/>
                <a:cs typeface="Times New Roman" panose="02020603050405020304" pitchFamily="18" charset="0"/>
              </a:rPr>
              <a:t> (traffic signal).</a:t>
            </a:r>
          </a:p>
          <a:p>
            <a:pPr marL="914400" lvl="1" indent="-457200">
              <a:spcBef>
                <a:spcPct val="20000"/>
              </a:spcBef>
              <a:buClr>
                <a:schemeClr val="accent2">
                  <a:lumMod val="75000"/>
                </a:schemeClr>
              </a:buClr>
              <a:buSzPct val="80000"/>
              <a:buFont typeface="Wingdings" pitchFamily="2" charset="2"/>
              <a:buChar char="q"/>
            </a:pPr>
            <a:r>
              <a:rPr lang="en-US" altLang="zh-CN" sz="2400" dirty="0">
                <a:solidFill>
                  <a:schemeClr val="accent2">
                    <a:lumMod val="75000"/>
                  </a:schemeClr>
                </a:solidFill>
                <a:latin typeface="Times New Roman" panose="02020603050405020304" pitchFamily="18" charset="0"/>
                <a:cs typeface="Times New Roman" panose="02020603050405020304" pitchFamily="18" charset="0"/>
              </a:rPr>
              <a:t>No Markov </a:t>
            </a:r>
            <a:r>
              <a:rPr lang="en-US" altLang="zh-CN" sz="2400" dirty="0" smtClean="0">
                <a:solidFill>
                  <a:schemeClr val="accent2">
                    <a:lumMod val="75000"/>
                  </a:schemeClr>
                </a:solidFill>
                <a:latin typeface="Times New Roman" panose="02020603050405020304" pitchFamily="18" charset="0"/>
                <a:cs typeface="Times New Roman" panose="02020603050405020304" pitchFamily="18" charset="0"/>
              </a:rPr>
              <a:t>property </a:t>
            </a:r>
            <a:r>
              <a:rPr lang="en-US" altLang="zh-CN" sz="2400" dirty="0" smtClean="0">
                <a:solidFill>
                  <a:schemeClr val="accent2">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endParaRPr lang="en-US" altLang="zh-CN" sz="2400" dirty="0">
              <a:solidFill>
                <a:schemeClr val="accent2">
                  <a:lumMod val="75000"/>
                </a:schemeClr>
              </a:solidFill>
              <a:latin typeface="Times New Roman" panose="02020603050405020304" pitchFamily="18" charset="0"/>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r>
              <a:rPr lang="en-US" sz="2400" dirty="0" smtClean="0">
                <a:solidFill>
                  <a:schemeClr val="accent2">
                    <a:lumMod val="75000"/>
                  </a:schemeClr>
                </a:solidFill>
                <a:latin typeface="Times New Roman" panose="02020603050405020304" pitchFamily="18" charset="0"/>
                <a:ea typeface="+mj-ea"/>
                <a:cs typeface="Times New Roman" panose="02020603050405020304" pitchFamily="18" charset="0"/>
              </a:rPr>
              <a:t>We formulated an approximation (error within 5%).</a:t>
            </a:r>
            <a:endParaRPr lang="en-US" sz="2400" dirty="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latin typeface="Times New Roman" panose="02020603050405020304" pitchFamily="18" charset="0"/>
              <a:ea typeface="+mj-ea"/>
              <a:cs typeface="Times New Roman" panose="02020603050405020304" pitchFamily="18" charset="0"/>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latin typeface="Times New Roman" panose="02020603050405020304" pitchFamily="18" charset="0"/>
              <a:ea typeface="+mj-ea"/>
              <a:cs typeface="Times New Roman" panose="02020603050405020304" pitchFamily="18" charset="0"/>
            </a:endParaRP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40</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Bus stops near signalized intersections</a:t>
            </a:r>
            <a:endParaRPr lang="en-US" sz="4000" kern="0" dirty="0"/>
          </a:p>
        </p:txBody>
      </p:sp>
      <p:sp>
        <p:nvSpPr>
          <p:cNvPr id="8" name="Rectangle 7"/>
          <p:cNvSpPr/>
          <p:nvPr/>
        </p:nvSpPr>
        <p:spPr>
          <a:xfrm>
            <a:off x="2479911" y="5086168"/>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9" name="Straight Connector 8"/>
          <p:cNvCxnSpPr/>
          <p:nvPr/>
        </p:nvCxnSpPr>
        <p:spPr>
          <a:xfrm>
            <a:off x="533400" y="5027977"/>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53665" y="5354026"/>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3165711" y="5088998"/>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14" name="Right Arrow 10"/>
          <p:cNvSpPr/>
          <p:nvPr/>
        </p:nvSpPr>
        <p:spPr>
          <a:xfrm>
            <a:off x="7511308" y="5134962"/>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86690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333501"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
          <p:cNvGrpSpPr/>
          <p:nvPr/>
        </p:nvGrpSpPr>
        <p:grpSpPr>
          <a:xfrm>
            <a:off x="6761534" y="4700675"/>
            <a:ext cx="282772" cy="615421"/>
            <a:chOff x="6896100" y="2782771"/>
            <a:chExt cx="110106" cy="264500"/>
          </a:xfrm>
        </p:grpSpPr>
        <p:sp>
          <p:nvSpPr>
            <p:cNvPr id="22" name="Oval 26"/>
            <p:cNvSpPr/>
            <p:nvPr/>
          </p:nvSpPr>
          <p:spPr>
            <a:xfrm>
              <a:off x="6925343" y="2971166"/>
              <a:ext cx="55053" cy="529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7"/>
            <p:cNvSpPr/>
            <p:nvPr/>
          </p:nvSpPr>
          <p:spPr>
            <a:xfrm>
              <a:off x="6925343" y="2809221"/>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8"/>
            <p:cNvSpPr/>
            <p:nvPr/>
          </p:nvSpPr>
          <p:spPr>
            <a:xfrm>
              <a:off x="6925343" y="2890224"/>
              <a:ext cx="55053" cy="52900"/>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9"/>
            <p:cNvSpPr/>
            <p:nvPr/>
          </p:nvSpPr>
          <p:spPr>
            <a:xfrm>
              <a:off x="6896100" y="2782771"/>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6" name="Straight Connector 14"/>
          <p:cNvCxnSpPr/>
          <p:nvPr/>
        </p:nvCxnSpPr>
        <p:spPr>
          <a:xfrm rot="5400000">
            <a:off x="6431646" y="554485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28" name="Freeform 15"/>
          <p:cNvSpPr/>
          <p:nvPr/>
        </p:nvSpPr>
        <p:spPr>
          <a:xfrm flipV="1">
            <a:off x="6372307" y="5353748"/>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18"/>
          <p:cNvCxnSpPr/>
          <p:nvPr/>
        </p:nvCxnSpPr>
        <p:spPr>
          <a:xfrm rot="16200000" flipH="1">
            <a:off x="6962515" y="5565933"/>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0" name="Freeform 19"/>
          <p:cNvSpPr/>
          <p:nvPr/>
        </p:nvSpPr>
        <p:spPr>
          <a:xfrm flipH="1" flipV="1">
            <a:off x="7056892" y="5366448"/>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1" name="Straight Connector 21"/>
          <p:cNvCxnSpPr/>
          <p:nvPr/>
        </p:nvCxnSpPr>
        <p:spPr>
          <a:xfrm rot="5400000">
            <a:off x="6664244" y="5543640"/>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5"/>
          <p:cNvCxnSpPr/>
          <p:nvPr/>
        </p:nvCxnSpPr>
        <p:spPr>
          <a:xfrm>
            <a:off x="7192303" y="5372433"/>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33" name="Straight Connector 5"/>
          <p:cNvCxnSpPr/>
          <p:nvPr/>
        </p:nvCxnSpPr>
        <p:spPr>
          <a:xfrm>
            <a:off x="7210160" y="5033326"/>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533400" y="4700397"/>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14"/>
          <p:cNvCxnSpPr/>
          <p:nvPr/>
        </p:nvCxnSpPr>
        <p:spPr>
          <a:xfrm rot="16200000" flipV="1">
            <a:off x="6414556" y="450956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6" name="Freeform 15"/>
          <p:cNvSpPr/>
          <p:nvPr/>
        </p:nvSpPr>
        <p:spPr>
          <a:xfrm>
            <a:off x="6355217" y="4586912"/>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Connector 18"/>
          <p:cNvCxnSpPr/>
          <p:nvPr/>
        </p:nvCxnSpPr>
        <p:spPr>
          <a:xfrm rot="5400000" flipH="1" flipV="1">
            <a:off x="6942250" y="4488490"/>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38" name="Freeform 19"/>
          <p:cNvSpPr/>
          <p:nvPr/>
        </p:nvSpPr>
        <p:spPr>
          <a:xfrm flipH="1">
            <a:off x="7036627" y="4574212"/>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9" name="Straight Connector 21"/>
          <p:cNvCxnSpPr/>
          <p:nvPr/>
        </p:nvCxnSpPr>
        <p:spPr>
          <a:xfrm rot="16200000" flipV="1">
            <a:off x="6643979" y="4510783"/>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5"/>
          <p:cNvCxnSpPr/>
          <p:nvPr/>
        </p:nvCxnSpPr>
        <p:spPr>
          <a:xfrm flipV="1">
            <a:off x="7192303" y="4686862"/>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323850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55270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98170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bwMode="auto">
          <a:xfrm rot="5400000">
            <a:off x="3671954" y="6049582"/>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cxnSp>
        <p:nvCxnSpPr>
          <p:cNvPr id="47" name="Straight Arrow Connector 46"/>
          <p:cNvCxnSpPr/>
          <p:nvPr/>
        </p:nvCxnSpPr>
        <p:spPr bwMode="auto">
          <a:xfrm flipH="1">
            <a:off x="3845118" y="6048345"/>
            <a:ext cx="728406" cy="287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48" name="Straight Connector 47"/>
          <p:cNvCxnSpPr/>
          <p:nvPr/>
        </p:nvCxnSpPr>
        <p:spPr bwMode="auto">
          <a:xfrm rot="5400000">
            <a:off x="6205702" y="6049582"/>
            <a:ext cx="313822" cy="0"/>
          </a:xfrm>
          <a:prstGeom prst="line">
            <a:avLst/>
          </a:prstGeom>
          <a:solidFill>
            <a:schemeClr val="accent1"/>
          </a:solidFill>
          <a:ln w="19050" cap="flat" cmpd="sng" algn="ctr">
            <a:solidFill>
              <a:schemeClr val="accent1">
                <a:lumMod val="25000"/>
              </a:schemeClr>
            </a:solidFill>
            <a:prstDash val="dash"/>
            <a:round/>
            <a:headEnd type="none" w="med" len="med"/>
            <a:tailEnd type="none" w="med" len="med"/>
          </a:ln>
          <a:effectLst/>
        </p:spPr>
      </p:cxnSp>
      <p:cxnSp>
        <p:nvCxnSpPr>
          <p:cNvPr id="49" name="Straight Arrow Connector 48"/>
          <p:cNvCxnSpPr>
            <a:stCxn id="58" idx="3"/>
          </p:cNvCxnSpPr>
          <p:nvPr/>
        </p:nvCxnSpPr>
        <p:spPr bwMode="auto">
          <a:xfrm>
            <a:off x="5374094" y="6048345"/>
            <a:ext cx="990550" cy="4506"/>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50" name="Rectangle 49"/>
          <p:cNvSpPr/>
          <p:nvPr/>
        </p:nvSpPr>
        <p:spPr>
          <a:xfrm>
            <a:off x="5438775"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89585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4352925"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3810000" y="5088225"/>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p:cNvCxnSpPr/>
          <p:nvPr/>
        </p:nvCxnSpPr>
        <p:spPr>
          <a:xfrm flipH="1" flipV="1">
            <a:off x="842248" y="5193606"/>
            <a:ext cx="307226" cy="630913"/>
          </a:xfrm>
          <a:prstGeom prst="straightConnector1">
            <a:avLst/>
          </a:prstGeom>
          <a:ln w="25400">
            <a:solidFill>
              <a:schemeClr val="tx2"/>
            </a:solidFill>
            <a:tailEnd type="arrow" w="sm" len="lg"/>
          </a:ln>
        </p:spPr>
        <p:style>
          <a:lnRef idx="1">
            <a:schemeClr val="accent1"/>
          </a:lnRef>
          <a:fillRef idx="0">
            <a:schemeClr val="accent1"/>
          </a:fillRef>
          <a:effectRef idx="0">
            <a:schemeClr val="accent1"/>
          </a:effectRef>
          <a:fontRef idx="minor">
            <a:schemeClr val="tx1"/>
          </a:fontRef>
        </p:style>
      </p:cxnSp>
      <p:sp>
        <p:nvSpPr>
          <p:cNvPr id="57" name="Rounded Rectangle 56"/>
          <p:cNvSpPr/>
          <p:nvPr/>
        </p:nvSpPr>
        <p:spPr>
          <a:xfrm>
            <a:off x="2324882" y="5364813"/>
            <a:ext cx="1487248"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8" name="TextBox 57"/>
          <p:cNvSpPr txBox="1"/>
          <p:nvPr/>
        </p:nvSpPr>
        <p:spPr>
          <a:xfrm>
            <a:off x="4540020" y="5848290"/>
            <a:ext cx="834074"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buffer</a:t>
            </a:r>
            <a:endParaRPr lang="en-US" sz="2000"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780832" y="5804505"/>
            <a:ext cx="1074333" cy="400110"/>
          </a:xfrm>
          <a:prstGeom prst="rect">
            <a:avLst/>
          </a:prstGeom>
          <a:noFill/>
        </p:spPr>
        <p:txBody>
          <a:bodyPr wrap="none" rtlCol="0">
            <a:spAutoFit/>
          </a:bodyPr>
          <a:lstStyle/>
          <a:p>
            <a:r>
              <a:rPr lang="en-US"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47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4" nodeType="clickEffect">
                                  <p:stCondLst>
                                    <p:cond delay="0"/>
                                  </p:stCondLst>
                                  <p:childTnLst>
                                    <p:animScale>
                                      <p:cBhvr>
                                        <p:cTn id="6" dur="1000" fill="hold"/>
                                        <p:tgtEl>
                                          <p:spTgt spid="41"/>
                                        </p:tgtEl>
                                      </p:cBhvr>
                                      <p:by x="150000" y="150000"/>
                                    </p:animScale>
                                  </p:childTnLst>
                                </p:cTn>
                              </p:par>
                            </p:childTnLst>
                          </p:cTn>
                        </p:par>
                        <p:par>
                          <p:cTn id="7" fill="hold">
                            <p:stCondLst>
                              <p:cond delay="1000"/>
                            </p:stCondLst>
                            <p:childTnLst>
                              <p:par>
                                <p:cTn id="8" presetID="8" presetClass="emph" presetSubtype="0" fill="hold" grpId="0" nodeType="afterEffect">
                                  <p:stCondLst>
                                    <p:cond delay="0"/>
                                  </p:stCondLst>
                                  <p:childTnLst>
                                    <p:animRot by="900000">
                                      <p:cBhvr>
                                        <p:cTn id="9" dur="500" fill="hold"/>
                                        <p:tgtEl>
                                          <p:spTgt spid="41"/>
                                        </p:tgtEl>
                                        <p:attrNameLst>
                                          <p:attrName>r</p:attrName>
                                        </p:attrNameLst>
                                      </p:cBhvr>
                                    </p:animRot>
                                  </p:childTnLst>
                                </p:cTn>
                              </p:par>
                            </p:childTnLst>
                          </p:cTn>
                        </p:par>
                        <p:par>
                          <p:cTn id="10" fill="hold">
                            <p:stCondLst>
                              <p:cond delay="1500"/>
                            </p:stCondLst>
                            <p:childTnLst>
                              <p:par>
                                <p:cTn id="11" presetID="8" presetClass="emph" presetSubtype="0" fill="hold" grpId="1" nodeType="afterEffect">
                                  <p:stCondLst>
                                    <p:cond delay="0"/>
                                  </p:stCondLst>
                                  <p:childTnLst>
                                    <p:animRot by="-1800000">
                                      <p:cBhvr>
                                        <p:cTn id="12" dur="500" fill="hold"/>
                                        <p:tgtEl>
                                          <p:spTgt spid="41"/>
                                        </p:tgtEl>
                                        <p:attrNameLst>
                                          <p:attrName>r</p:attrName>
                                        </p:attrNameLst>
                                      </p:cBhvr>
                                    </p:animRot>
                                  </p:childTnLst>
                                </p:cTn>
                              </p:par>
                            </p:childTnLst>
                          </p:cTn>
                        </p:par>
                        <p:par>
                          <p:cTn id="13" fill="hold">
                            <p:stCondLst>
                              <p:cond delay="2000"/>
                            </p:stCondLst>
                            <p:childTnLst>
                              <p:par>
                                <p:cTn id="14" presetID="8" presetClass="emph" presetSubtype="0" fill="hold" grpId="2" nodeType="afterEffect">
                                  <p:stCondLst>
                                    <p:cond delay="0"/>
                                  </p:stCondLst>
                                  <p:childTnLst>
                                    <p:animRot by="1800000">
                                      <p:cBhvr>
                                        <p:cTn id="15" dur="500" fill="hold"/>
                                        <p:tgtEl>
                                          <p:spTgt spid="41"/>
                                        </p:tgtEl>
                                        <p:attrNameLst>
                                          <p:attrName>r</p:attrName>
                                        </p:attrNameLst>
                                      </p:cBhvr>
                                    </p:animRot>
                                  </p:childTnLst>
                                </p:cTn>
                              </p:par>
                            </p:childTnLst>
                          </p:cTn>
                        </p:par>
                        <p:par>
                          <p:cTn id="16" fill="hold">
                            <p:stCondLst>
                              <p:cond delay="2500"/>
                            </p:stCondLst>
                            <p:childTnLst>
                              <p:par>
                                <p:cTn id="17" presetID="8" presetClass="emph" presetSubtype="0" fill="hold" grpId="3" nodeType="afterEffect">
                                  <p:stCondLst>
                                    <p:cond delay="0"/>
                                  </p:stCondLst>
                                  <p:childTnLst>
                                    <p:animRot by="-900000">
                                      <p:cBhvr>
                                        <p:cTn id="18" dur="500" fill="hold"/>
                                        <p:tgtEl>
                                          <p:spTgt spid="4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1" grpId="1" animBg="1"/>
      <p:bldP spid="41" grpId="2" animBg="1"/>
      <p:bldP spid="41" grpId="3" animBg="1"/>
      <p:bldP spid="41" grpId="4"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41</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Bus stops near signalized intersections</a:t>
            </a:r>
            <a:endParaRPr lang="en-US" sz="4000" kern="0" dirty="0"/>
          </a:p>
        </p:txBody>
      </p:sp>
      <p:grpSp>
        <p:nvGrpSpPr>
          <p:cNvPr id="46" name="Group 45"/>
          <p:cNvGrpSpPr/>
          <p:nvPr/>
        </p:nvGrpSpPr>
        <p:grpSpPr>
          <a:xfrm>
            <a:off x="533400" y="5131762"/>
            <a:ext cx="8227192" cy="1419672"/>
            <a:chOff x="533400" y="2962602"/>
            <a:chExt cx="8227192" cy="1419672"/>
          </a:xfrm>
        </p:grpSpPr>
        <p:sp>
          <p:nvSpPr>
            <p:cNvPr id="55" name="Rectangle 54"/>
            <p:cNvSpPr/>
            <p:nvPr/>
          </p:nvSpPr>
          <p:spPr>
            <a:xfrm>
              <a:off x="2479911"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60" name="Straight Connector 59"/>
            <p:cNvCxnSpPr/>
            <p:nvPr/>
          </p:nvCxnSpPr>
          <p:spPr>
            <a:xfrm>
              <a:off x="533400" y="3597352"/>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553665" y="3923401"/>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3165711" y="365837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63" name="Right Arrow 62"/>
            <p:cNvSpPr/>
            <p:nvPr/>
          </p:nvSpPr>
          <p:spPr>
            <a:xfrm>
              <a:off x="7511308" y="3704337"/>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a:off x="1295399"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620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65"/>
            <p:cNvGrpSpPr/>
            <p:nvPr/>
          </p:nvGrpSpPr>
          <p:grpSpPr>
            <a:xfrm>
              <a:off x="6761534" y="3270050"/>
              <a:ext cx="282772" cy="615421"/>
              <a:chOff x="6896100" y="2782771"/>
              <a:chExt cx="110106" cy="264500"/>
            </a:xfrm>
          </p:grpSpPr>
          <p:sp>
            <p:nvSpPr>
              <p:cNvPr id="88" name="Oval 26"/>
              <p:cNvSpPr/>
              <p:nvPr/>
            </p:nvSpPr>
            <p:spPr>
              <a:xfrm>
                <a:off x="6925343" y="2971166"/>
                <a:ext cx="55053" cy="52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27"/>
              <p:cNvSpPr/>
              <p:nvPr/>
            </p:nvSpPr>
            <p:spPr>
              <a:xfrm>
                <a:off x="6925343" y="2809221"/>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28"/>
              <p:cNvSpPr/>
              <p:nvPr/>
            </p:nvSpPr>
            <p:spPr>
              <a:xfrm>
                <a:off x="6925343" y="2890224"/>
                <a:ext cx="55053" cy="52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ounded Rectangle 29"/>
              <p:cNvSpPr/>
              <p:nvPr/>
            </p:nvSpPr>
            <p:spPr>
              <a:xfrm>
                <a:off x="6896100" y="2782771"/>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7" name="Straight Connector 66"/>
            <p:cNvCxnSpPr/>
            <p:nvPr/>
          </p:nvCxnSpPr>
          <p:spPr>
            <a:xfrm rot="5400000">
              <a:off x="6431646" y="411422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68" name="Freeform 67"/>
            <p:cNvSpPr/>
            <p:nvPr/>
          </p:nvSpPr>
          <p:spPr>
            <a:xfrm flipV="1">
              <a:off x="6372307" y="39231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18"/>
            <p:cNvCxnSpPr/>
            <p:nvPr/>
          </p:nvCxnSpPr>
          <p:spPr>
            <a:xfrm rot="16200000" flipH="1">
              <a:off x="6962515" y="4135308"/>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70" name="Freeform 19"/>
            <p:cNvSpPr/>
            <p:nvPr/>
          </p:nvSpPr>
          <p:spPr>
            <a:xfrm flipH="1" flipV="1">
              <a:off x="7056892" y="39358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1" name="Straight Connector 21"/>
            <p:cNvCxnSpPr/>
            <p:nvPr/>
          </p:nvCxnSpPr>
          <p:spPr>
            <a:xfrm rot="5400000">
              <a:off x="6664244" y="4113015"/>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72" name="Straight Connector 5"/>
            <p:cNvCxnSpPr/>
            <p:nvPr/>
          </p:nvCxnSpPr>
          <p:spPr>
            <a:xfrm>
              <a:off x="7192303" y="3941808"/>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73" name="Straight Connector 5"/>
            <p:cNvCxnSpPr/>
            <p:nvPr/>
          </p:nvCxnSpPr>
          <p:spPr>
            <a:xfrm>
              <a:off x="7210160" y="3602701"/>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flipV="1">
              <a:off x="533400" y="3269772"/>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75" name="Straight Connector 14"/>
            <p:cNvCxnSpPr/>
            <p:nvPr/>
          </p:nvCxnSpPr>
          <p:spPr>
            <a:xfrm rot="16200000" flipV="1">
              <a:off x="6414556" y="307894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76" name="Freeform 15"/>
            <p:cNvSpPr/>
            <p:nvPr/>
          </p:nvSpPr>
          <p:spPr>
            <a:xfrm>
              <a:off x="6355217" y="31562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7" name="Straight Connector 18"/>
            <p:cNvCxnSpPr/>
            <p:nvPr/>
          </p:nvCxnSpPr>
          <p:spPr>
            <a:xfrm rot="5400000" flipH="1" flipV="1">
              <a:off x="6942250" y="3057865"/>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78" name="Freeform 19"/>
            <p:cNvSpPr/>
            <p:nvPr/>
          </p:nvSpPr>
          <p:spPr>
            <a:xfrm flipH="1">
              <a:off x="7036627" y="31435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9" name="Straight Connector 21"/>
            <p:cNvCxnSpPr/>
            <p:nvPr/>
          </p:nvCxnSpPr>
          <p:spPr>
            <a:xfrm rot="16200000" flipV="1">
              <a:off x="6643979" y="3080158"/>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80" name="Straight Connector 5"/>
            <p:cNvCxnSpPr/>
            <p:nvPr/>
          </p:nvCxnSpPr>
          <p:spPr>
            <a:xfrm flipV="1">
              <a:off x="7192303" y="3256237"/>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81" name="Rectangle 80"/>
            <p:cNvSpPr/>
            <p:nvPr/>
          </p:nvSpPr>
          <p:spPr>
            <a:xfrm>
              <a:off x="3238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2552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5981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5524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5" name="TextBox 84"/>
                <p:cNvSpPr txBox="1"/>
                <p:nvPr/>
              </p:nvSpPr>
              <p:spPr>
                <a:xfrm>
                  <a:off x="4858674" y="3920609"/>
                  <a:ext cx="4573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3333FF"/>
                            </a:solidFill>
                            <a:latin typeface="Cambria Math"/>
                          </a:rPr>
                          <m:t>𝑑</m:t>
                        </m:r>
                      </m:oMath>
                    </m:oMathPara>
                  </a14:m>
                  <a:endParaRPr lang="en-US" sz="2400" i="1" dirty="0">
                    <a:solidFill>
                      <a:srgbClr val="3333FF"/>
                    </a:solidFill>
                  </a:endParaRPr>
                </a:p>
              </p:txBody>
            </p:sp>
          </mc:Choice>
          <mc:Fallback xmlns="">
            <p:sp>
              <p:nvSpPr>
                <p:cNvPr id="35" name="TextBox 34"/>
                <p:cNvSpPr txBox="1">
                  <a:spLocks noRot="1" noChangeAspect="1" noMove="1" noResize="1" noEditPoints="1" noAdjustHandles="1" noChangeArrowheads="1" noChangeShapeType="1" noTextEdit="1"/>
                </p:cNvSpPr>
                <p:nvPr/>
              </p:nvSpPr>
              <p:spPr>
                <a:xfrm>
                  <a:off x="4858674" y="3920609"/>
                  <a:ext cx="457305" cy="461665"/>
                </a:xfrm>
                <a:prstGeom prst="rect">
                  <a:avLst/>
                </a:prstGeom>
                <a:blipFill rotWithShape="1">
                  <a:blip r:embed="rId4"/>
                  <a:stretch>
                    <a:fillRect/>
                  </a:stretch>
                </a:blipFill>
              </p:spPr>
              <p:txBody>
                <a:bodyPr/>
                <a:lstStyle/>
                <a:p>
                  <a:r>
                    <a:rPr lang="en-US">
                      <a:noFill/>
                    </a:rPr>
                    <a:t> </a:t>
                  </a:r>
                </a:p>
              </p:txBody>
            </p:sp>
          </mc:Fallback>
        </mc:AlternateContent>
        <p:cxnSp>
          <p:nvCxnSpPr>
            <p:cNvPr id="86" name="Straight Arrow Connector 85"/>
            <p:cNvCxnSpPr/>
            <p:nvPr/>
          </p:nvCxnSpPr>
          <p:spPr bwMode="auto">
            <a:xfrm flipH="1">
              <a:off x="3845118" y="4194929"/>
              <a:ext cx="1019224" cy="126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87" name="Straight Arrow Connector 86"/>
            <p:cNvCxnSpPr/>
            <p:nvPr/>
          </p:nvCxnSpPr>
          <p:spPr bwMode="auto">
            <a:xfrm>
              <a:off x="5219280" y="4196933"/>
              <a:ext cx="1289620" cy="0"/>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sp>
          <p:nvSpPr>
            <p:cNvPr id="43" name="Rectangle 42"/>
            <p:cNvSpPr/>
            <p:nvPr/>
          </p:nvSpPr>
          <p:spPr>
            <a:xfrm>
              <a:off x="1833768"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44" name="Rectangle 43"/>
            <p:cNvSpPr/>
            <p:nvPr/>
          </p:nvSpPr>
          <p:spPr>
            <a:xfrm>
              <a:off x="1906557"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2" name="Rounded Rectangle 91"/>
          <p:cNvSpPr/>
          <p:nvPr/>
        </p:nvSpPr>
        <p:spPr>
          <a:xfrm>
            <a:off x="1676400" y="6113508"/>
            <a:ext cx="2113058"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3" name="TextBox 92"/>
          <p:cNvSpPr txBox="1"/>
          <p:nvPr/>
        </p:nvSpPr>
        <p:spPr>
          <a:xfrm>
            <a:off x="3939727" y="5735550"/>
            <a:ext cx="1074333" cy="400110"/>
          </a:xfrm>
          <a:prstGeom prst="rect">
            <a:avLst/>
          </a:prstGeom>
          <a:noFill/>
        </p:spPr>
        <p:txBody>
          <a:bodyPr wrap="none" rtlCol="0">
            <a:spAutoFit/>
          </a:bodyPr>
          <a:lstStyle/>
          <a:p>
            <a:r>
              <a:rPr lang="en-US"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p:sp>
        <p:nvSpPr>
          <p:cNvPr id="95" name="TextBox 1"/>
          <p:cNvSpPr txBox="1"/>
          <p:nvPr/>
        </p:nvSpPr>
        <p:spPr>
          <a:xfrm>
            <a:off x="1737460" y="1066800"/>
            <a:ext cx="3276600" cy="452969"/>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Stop capacity (normalized)</a:t>
            </a:r>
            <a:endParaRPr lang="en-US" sz="2200" i="1" dirty="0">
              <a:solidFill>
                <a:srgbClr val="FF0000"/>
              </a:solidFill>
              <a:latin typeface="Times New Roman" panose="02020603050405020304" pitchFamily="18" charset="0"/>
              <a:cs typeface="Times New Roman" panose="02020603050405020304" pitchFamily="18" charset="0"/>
            </a:endParaRPr>
          </a:p>
        </p:txBody>
      </p:sp>
      <p:graphicFrame>
        <p:nvGraphicFramePr>
          <p:cNvPr id="96" name="Chart 95"/>
          <p:cNvGraphicFramePr>
            <a:graphicFrameLocks/>
          </p:cNvGraphicFramePr>
          <p:nvPr>
            <p:extLst>
              <p:ext uri="{D42A27DB-BD31-4B8C-83A1-F6EECF244321}">
                <p14:modId xmlns:p14="http://schemas.microsoft.com/office/powerpoint/2010/main" val="2565708221"/>
              </p:ext>
            </p:extLst>
          </p:nvPr>
        </p:nvGraphicFramePr>
        <p:xfrm>
          <a:off x="914400" y="1066800"/>
          <a:ext cx="7070976" cy="4182518"/>
        </p:xfrm>
        <a:graphic>
          <a:graphicData uri="http://schemas.openxmlformats.org/drawingml/2006/chart">
            <c:chart xmlns:c="http://schemas.openxmlformats.org/drawingml/2006/chart" xmlns:r="http://schemas.openxmlformats.org/officeDocument/2006/relationships" r:id="rId5"/>
          </a:graphicData>
        </a:graphic>
      </p:graphicFrame>
      <mc:AlternateContent xmlns:mc="http://schemas.openxmlformats.org/markup-compatibility/2006" xmlns:a14="http://schemas.microsoft.com/office/drawing/2010/main">
        <mc:Choice Requires="a14">
          <p:sp>
            <p:nvSpPr>
              <p:cNvPr id="97" name="TextBox 1"/>
              <p:cNvSpPr txBox="1"/>
              <p:nvPr/>
            </p:nvSpPr>
            <p:spPr>
              <a:xfrm>
                <a:off x="6617323" y="4038599"/>
                <a:ext cx="2743200" cy="76200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solidFill>
                      <a:schemeClr val="tx1"/>
                    </a:solidFill>
                    <a:latin typeface="Times New Roman" panose="02020603050405020304" pitchFamily="18" charset="0"/>
                    <a:cs typeface="Times New Roman" panose="02020603050405020304" pitchFamily="18" charset="0"/>
                  </a:rPr>
                  <a:t>Buffer size, </a:t>
                </a:r>
                <a14:m>
                  <m:oMath xmlns:m="http://schemas.openxmlformats.org/officeDocument/2006/math">
                    <m:r>
                      <a:rPr lang="en-US" altLang="zh-CN" sz="2200" i="1" dirty="0" smtClean="0">
                        <a:solidFill>
                          <a:schemeClr val="tx1"/>
                        </a:solidFill>
                        <a:latin typeface="Cambria Math"/>
                        <a:cs typeface="Times New Roman" panose="02020603050405020304" pitchFamily="18" charset="0"/>
                      </a:rPr>
                      <m:t>𝑑</m:t>
                    </m:r>
                  </m:oMath>
                </a14:m>
                <a:r>
                  <a:rPr lang="en-US" sz="2200" i="1" dirty="0" smtClean="0">
                    <a:solidFill>
                      <a:schemeClr val="tx1"/>
                    </a:solidFill>
                    <a:latin typeface="Times New Roman" panose="02020603050405020304" pitchFamily="18" charset="0"/>
                    <a:cs typeface="Times New Roman" panose="02020603050405020304" pitchFamily="18" charset="0"/>
                  </a:rPr>
                  <a:t> </a:t>
                </a:r>
              </a:p>
              <a:p>
                <a:r>
                  <a:rPr lang="en-US" sz="2200" dirty="0" smtClean="0">
                    <a:solidFill>
                      <a:schemeClr val="tx1"/>
                    </a:solidFill>
                    <a:latin typeface="Times New Roman" panose="02020603050405020304" pitchFamily="18" charset="0"/>
                    <a:cs typeface="Times New Roman" panose="02020603050405020304" pitchFamily="18" charset="0"/>
                  </a:rPr>
                  <a:t>(number of vehicles)</a:t>
                </a:r>
                <a:endParaRPr lang="en-US" sz="22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7" name="TextBox 1"/>
              <p:cNvSpPr txBox="1">
                <a:spLocks noRot="1" noChangeAspect="1" noMove="1" noResize="1" noEditPoints="1" noAdjustHandles="1" noChangeArrowheads="1" noChangeShapeType="1" noTextEdit="1"/>
              </p:cNvSpPr>
              <p:nvPr/>
            </p:nvSpPr>
            <p:spPr>
              <a:xfrm>
                <a:off x="6617323" y="4038599"/>
                <a:ext cx="2743200" cy="762001"/>
              </a:xfrm>
              <a:prstGeom prst="rect">
                <a:avLst/>
              </a:prstGeom>
              <a:blipFill rotWithShape="1">
                <a:blip r:embed="rId6"/>
                <a:stretch>
                  <a:fillRect l="-2889" t="-3968" b="-15079"/>
                </a:stretch>
              </a:blipFill>
            </p:spPr>
            <p:txBody>
              <a:bodyPr/>
              <a:lstStyle/>
              <a:p>
                <a:r>
                  <a:rPr lang="en-US">
                    <a:noFill/>
                  </a:rPr>
                  <a:t> </a:t>
                </a:r>
              </a:p>
            </p:txBody>
          </p:sp>
        </mc:Fallback>
      </mc:AlternateContent>
      <p:cxnSp>
        <p:nvCxnSpPr>
          <p:cNvPr id="3" name="Straight Connector 2"/>
          <p:cNvCxnSpPr/>
          <p:nvPr/>
        </p:nvCxnSpPr>
        <p:spPr>
          <a:xfrm>
            <a:off x="5087326" y="1676400"/>
            <a:ext cx="0" cy="312420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979514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Content Placeholder 2"/>
              <p:cNvSpPr txBox="1">
                <a:spLocks/>
              </p:cNvSpPr>
              <p:nvPr/>
            </p:nvSpPr>
            <p:spPr bwMode="auto">
              <a:xfrm>
                <a:off x="454792" y="1297692"/>
                <a:ext cx="8305800" cy="5105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spcBef>
                    <a:spcPct val="20000"/>
                  </a:spcBef>
                  <a:buClr>
                    <a:schemeClr val="accent2">
                      <a:lumMod val="75000"/>
                    </a:schemeClr>
                  </a:buClr>
                  <a:buSzPct val="80000"/>
                  <a:buFont typeface="Wingdings" pitchFamily="2" charset="2"/>
                  <a:buChar char="q"/>
                </a:pPr>
                <a:r>
                  <a:rPr lang="en-US" altLang="zh-CN" sz="2400" dirty="0" smtClean="0">
                    <a:solidFill>
                      <a:schemeClr val="tx2"/>
                    </a:solidFill>
                    <a:latin typeface="Times New Roman" panose="02020603050405020304" pitchFamily="18" charset="0"/>
                    <a:ea typeface="+mj-ea"/>
                    <a:cs typeface="Times New Roman" panose="02020603050405020304" pitchFamily="18" charset="0"/>
                  </a:rPr>
                  <a:t>The capacity of a far-side stop located </a:t>
                </a:r>
                <a14:m>
                  <m:oMath xmlns:m="http://schemas.openxmlformats.org/officeDocument/2006/math">
                    <m:r>
                      <a:rPr lang="en-US" altLang="zh-CN" sz="2400" b="0" i="1" smtClean="0">
                        <a:solidFill>
                          <a:schemeClr val="tx2"/>
                        </a:solidFill>
                        <a:latin typeface="Cambria Math"/>
                        <a:ea typeface="+mj-ea"/>
                      </a:rPr>
                      <m:t>𝑑</m:t>
                    </m:r>
                  </m:oMath>
                </a14:m>
                <a:r>
                  <a:rPr lang="zh-CN" altLang="en-US" sz="2400" dirty="0" smtClean="0">
                    <a:solidFill>
                      <a:schemeClr val="tx2"/>
                    </a:solidFill>
                    <a:latin typeface="Times New Roman" panose="02020603050405020304" pitchFamily="18" charset="0"/>
                    <a:ea typeface="+mj-ea"/>
                    <a:cs typeface="Times New Roman" panose="02020603050405020304" pitchFamily="18" charset="0"/>
                  </a:rPr>
                  <a:t> </a:t>
                </a:r>
                <a:r>
                  <a:rPr lang="en-US" altLang="zh-CN" sz="2400" dirty="0" smtClean="0">
                    <a:solidFill>
                      <a:schemeClr val="tx2"/>
                    </a:solidFill>
                    <a:latin typeface="Times New Roman" panose="02020603050405020304" pitchFamily="18" charset="0"/>
                    <a:ea typeface="+mj-ea"/>
                    <a:cs typeface="Times New Roman" panose="02020603050405020304" pitchFamily="18" charset="0"/>
                  </a:rPr>
                  <a:t>from the intersection is approximately the same as that of a near-side one.</a:t>
                </a:r>
                <a:endParaRPr lang="en-US" sz="2400" dirty="0" smtClean="0">
                  <a:solidFill>
                    <a:schemeClr val="tx2"/>
                  </a:solidFill>
                  <a:latin typeface="Times New Roman" panose="02020603050405020304" pitchFamily="18" charset="0"/>
                  <a:ea typeface="+mj-ea"/>
                  <a:cs typeface="Times New Roman" panose="02020603050405020304" pitchFamily="18" charset="0"/>
                </a:endParaRPr>
              </a:p>
              <a:p>
                <a:pPr marL="457200" indent="-457200">
                  <a:spcBef>
                    <a:spcPct val="20000"/>
                  </a:spcBef>
                  <a:buClr>
                    <a:schemeClr val="accent2">
                      <a:lumMod val="75000"/>
                    </a:schemeClr>
                  </a:buClr>
                  <a:buSzPct val="80000"/>
                  <a:buFont typeface="Wingdings" pitchFamily="2" charset="2"/>
                  <a:buChar char="q"/>
                </a:pPr>
                <a:endParaRPr lang="en-US" sz="2400" dirty="0">
                  <a:solidFill>
                    <a:schemeClr val="tx2"/>
                  </a:solidFill>
                  <a:latin typeface="Times New Roman" panose="02020603050405020304" pitchFamily="18" charset="0"/>
                  <a:ea typeface="+mj-ea"/>
                  <a:cs typeface="Times New Roman" panose="02020603050405020304" pitchFamily="18" charset="0"/>
                </a:endParaRPr>
              </a:p>
              <a:p>
                <a:pPr marL="457200" indent="-457200">
                  <a:spcBef>
                    <a:spcPct val="20000"/>
                  </a:spcBef>
                  <a:buClr>
                    <a:schemeClr val="accent2">
                      <a:lumMod val="75000"/>
                    </a:schemeClr>
                  </a:buClr>
                  <a:buSzPct val="80000"/>
                  <a:buFont typeface="Wingdings" pitchFamily="2" charset="2"/>
                  <a:buChar char="q"/>
                </a:pPr>
                <a:endParaRPr lang="en-US" sz="2400" dirty="0" smtClean="0">
                  <a:solidFill>
                    <a:schemeClr val="tx2"/>
                  </a:solidFill>
                  <a:latin typeface="Times New Roman" panose="02020603050405020304" pitchFamily="18" charset="0"/>
                  <a:ea typeface="+mj-ea"/>
                  <a:cs typeface="Times New Roman" panose="02020603050405020304" pitchFamily="18" charset="0"/>
                </a:endParaRPr>
              </a:p>
              <a:p>
                <a:pPr marL="457200" indent="-457200">
                  <a:spcBef>
                    <a:spcPct val="20000"/>
                  </a:spcBef>
                  <a:buClr>
                    <a:schemeClr val="accent2">
                      <a:lumMod val="75000"/>
                    </a:schemeClr>
                  </a:buClr>
                  <a:buSzPct val="80000"/>
                  <a:buFont typeface="Wingdings" pitchFamily="2" charset="2"/>
                  <a:buChar char="q"/>
                </a:pPr>
                <a:endParaRPr lang="en-US" sz="2400" dirty="0">
                  <a:solidFill>
                    <a:schemeClr val="tx2"/>
                  </a:solidFill>
                  <a:latin typeface="Times New Roman" panose="02020603050405020304" pitchFamily="18" charset="0"/>
                  <a:ea typeface="+mj-ea"/>
                  <a:cs typeface="Times New Roman" panose="02020603050405020304" pitchFamily="18" charset="0"/>
                </a:endParaRPr>
              </a:p>
              <a:p>
                <a:pPr marL="457200" indent="-457200">
                  <a:spcBef>
                    <a:spcPct val="20000"/>
                  </a:spcBef>
                  <a:buClr>
                    <a:schemeClr val="accent2">
                      <a:lumMod val="75000"/>
                    </a:schemeClr>
                  </a:buClr>
                  <a:buSzPct val="80000"/>
                  <a:buFont typeface="Wingdings" pitchFamily="2" charset="2"/>
                  <a:buChar char="q"/>
                </a:pPr>
                <a:endParaRPr lang="en-US" dirty="0" smtClean="0">
                  <a:solidFill>
                    <a:schemeClr val="tx2"/>
                  </a:solidFill>
                  <a:latin typeface="Times New Roman" panose="02020603050405020304" pitchFamily="18" charset="0"/>
                  <a:ea typeface="+mj-ea"/>
                  <a:cs typeface="Times New Roman" panose="02020603050405020304" pitchFamily="18" charset="0"/>
                </a:endParaRPr>
              </a:p>
            </p:txBody>
          </p:sp>
        </mc:Choice>
        <mc:Fallback xmlns="">
          <p:sp>
            <p:nvSpPr>
              <p:cNvPr id="19" name="Content Placeholder 2"/>
              <p:cNvSpPr txBox="1">
                <a:spLocks noRot="1" noChangeAspect="1" noMove="1" noResize="1" noEditPoints="1" noAdjustHandles="1" noChangeArrowheads="1" noChangeShapeType="1" noTextEdit="1"/>
              </p:cNvSpPr>
              <p:nvPr/>
            </p:nvSpPr>
            <p:spPr bwMode="auto">
              <a:xfrm>
                <a:off x="454792" y="1297692"/>
                <a:ext cx="8305800" cy="5105400"/>
              </a:xfrm>
              <a:prstGeom prst="rect">
                <a:avLst/>
              </a:prstGeom>
              <a:blipFill rotWithShape="1">
                <a:blip r:embed="rId3"/>
                <a:stretch>
                  <a:fillRect l="-587" t="-956" r="-220"/>
                </a:stretch>
              </a:blipFill>
              <a:ln w="9525">
                <a:noFill/>
                <a:miter lim="800000"/>
                <a:headEnd/>
                <a:tailEnd/>
              </a:ln>
              <a:effectLst/>
            </p:spPr>
            <p:txBody>
              <a:bodyPr/>
              <a:lstStyle/>
              <a:p>
                <a:r>
                  <a:rPr lang="en-US">
                    <a:noFill/>
                  </a:rPr>
                  <a:t> </a:t>
                </a:r>
              </a:p>
            </p:txBody>
          </p:sp>
        </mc:Fallback>
      </mc:AlternateContent>
      <p:sp>
        <p:nvSpPr>
          <p:cNvPr id="53" name="Slide Number Placeholder 52"/>
          <p:cNvSpPr>
            <a:spLocks noGrp="1"/>
          </p:cNvSpPr>
          <p:nvPr>
            <p:ph type="sldNum" sz="quarter" idx="12"/>
          </p:nvPr>
        </p:nvSpPr>
        <p:spPr>
          <a:xfrm>
            <a:off x="8229600" y="6397752"/>
            <a:ext cx="758952" cy="246888"/>
          </a:xfrm>
        </p:spPr>
        <p:txBody>
          <a:bodyPr vert="horz"/>
          <a:lstStyle/>
          <a:p>
            <a:fld id="{C7CFFC4D-1B7F-4693-8EFC-64168BABF256}" type="slidenum">
              <a:rPr lang="en-US" sz="1600" b="1">
                <a:solidFill>
                  <a:schemeClr val="tx2"/>
                </a:solidFill>
              </a:rPr>
              <a:pPr/>
              <a:t>42</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Bus stops near signalized intersections</a:t>
            </a:r>
            <a:endParaRPr lang="en-US" sz="4000" kern="0" dirty="0"/>
          </a:p>
        </p:txBody>
      </p:sp>
      <p:grpSp>
        <p:nvGrpSpPr>
          <p:cNvPr id="46" name="Group 45"/>
          <p:cNvGrpSpPr/>
          <p:nvPr/>
        </p:nvGrpSpPr>
        <p:grpSpPr>
          <a:xfrm flipH="1">
            <a:off x="553665" y="2336255"/>
            <a:ext cx="8227192" cy="1267968"/>
            <a:chOff x="533400" y="2962602"/>
            <a:chExt cx="8227192" cy="1267968"/>
          </a:xfrm>
        </p:grpSpPr>
        <p:sp>
          <p:nvSpPr>
            <p:cNvPr id="47" name="Rectangle 46"/>
            <p:cNvSpPr/>
            <p:nvPr/>
          </p:nvSpPr>
          <p:spPr>
            <a:xfrm>
              <a:off x="2479911"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48" name="Straight Connector 47"/>
            <p:cNvCxnSpPr/>
            <p:nvPr/>
          </p:nvCxnSpPr>
          <p:spPr>
            <a:xfrm>
              <a:off x="533400" y="3597352"/>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553665" y="3923401"/>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51" name="Rectangle 50"/>
            <p:cNvSpPr/>
            <p:nvPr/>
          </p:nvSpPr>
          <p:spPr>
            <a:xfrm>
              <a:off x="3165711" y="365837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52" name="Right Arrow 51"/>
            <p:cNvSpPr/>
            <p:nvPr/>
          </p:nvSpPr>
          <p:spPr>
            <a:xfrm flipH="1">
              <a:off x="7511308" y="3704337"/>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18669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1333501"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6" name="Group 55"/>
            <p:cNvGrpSpPr/>
            <p:nvPr/>
          </p:nvGrpSpPr>
          <p:grpSpPr>
            <a:xfrm>
              <a:off x="6494857" y="3322688"/>
              <a:ext cx="282772" cy="615421"/>
              <a:chOff x="6792261" y="2805394"/>
              <a:chExt cx="110106" cy="264500"/>
            </a:xfrm>
          </p:grpSpPr>
          <p:sp>
            <p:nvSpPr>
              <p:cNvPr id="79" name="Oval 26"/>
              <p:cNvSpPr/>
              <p:nvPr/>
            </p:nvSpPr>
            <p:spPr>
              <a:xfrm>
                <a:off x="6821504" y="2993789"/>
                <a:ext cx="55053" cy="52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27"/>
              <p:cNvSpPr/>
              <p:nvPr/>
            </p:nvSpPr>
            <p:spPr>
              <a:xfrm>
                <a:off x="6821504" y="2831844"/>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28"/>
              <p:cNvSpPr/>
              <p:nvPr/>
            </p:nvSpPr>
            <p:spPr>
              <a:xfrm>
                <a:off x="6821504" y="2912847"/>
                <a:ext cx="55053" cy="52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ounded Rectangle 29"/>
              <p:cNvSpPr/>
              <p:nvPr/>
            </p:nvSpPr>
            <p:spPr>
              <a:xfrm>
                <a:off x="6792261" y="2805394"/>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7" name="Straight Connector 56"/>
            <p:cNvCxnSpPr/>
            <p:nvPr/>
          </p:nvCxnSpPr>
          <p:spPr>
            <a:xfrm rot="5400000">
              <a:off x="6431646" y="411422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58" name="Freeform 57"/>
            <p:cNvSpPr/>
            <p:nvPr/>
          </p:nvSpPr>
          <p:spPr>
            <a:xfrm flipV="1">
              <a:off x="6372307" y="39231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9" name="Straight Connector 18"/>
            <p:cNvCxnSpPr/>
            <p:nvPr/>
          </p:nvCxnSpPr>
          <p:spPr>
            <a:xfrm rot="16200000" flipH="1">
              <a:off x="6962515" y="4135308"/>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60" name="Freeform 19"/>
            <p:cNvSpPr/>
            <p:nvPr/>
          </p:nvSpPr>
          <p:spPr>
            <a:xfrm flipH="1" flipV="1">
              <a:off x="7056892" y="39358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Connector 21"/>
            <p:cNvCxnSpPr/>
            <p:nvPr/>
          </p:nvCxnSpPr>
          <p:spPr>
            <a:xfrm rot="5400000">
              <a:off x="6664244" y="4113015"/>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5"/>
            <p:cNvCxnSpPr/>
            <p:nvPr/>
          </p:nvCxnSpPr>
          <p:spPr>
            <a:xfrm>
              <a:off x="7192303" y="3941808"/>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63" name="Straight Connector 5"/>
            <p:cNvCxnSpPr/>
            <p:nvPr/>
          </p:nvCxnSpPr>
          <p:spPr>
            <a:xfrm>
              <a:off x="7210160" y="3602701"/>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533400" y="3269772"/>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65" name="Straight Connector 14"/>
            <p:cNvCxnSpPr/>
            <p:nvPr/>
          </p:nvCxnSpPr>
          <p:spPr>
            <a:xfrm rot="16200000" flipV="1">
              <a:off x="6414556" y="307894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66" name="Freeform 15"/>
            <p:cNvSpPr/>
            <p:nvPr/>
          </p:nvSpPr>
          <p:spPr>
            <a:xfrm>
              <a:off x="6355217" y="31562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7" name="Straight Connector 18"/>
            <p:cNvCxnSpPr/>
            <p:nvPr/>
          </p:nvCxnSpPr>
          <p:spPr>
            <a:xfrm rot="5400000" flipH="1" flipV="1">
              <a:off x="6942250" y="3057865"/>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68" name="Freeform 19"/>
            <p:cNvSpPr/>
            <p:nvPr/>
          </p:nvSpPr>
          <p:spPr>
            <a:xfrm flipH="1">
              <a:off x="7036627" y="31435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9" name="Straight Connector 21"/>
            <p:cNvCxnSpPr/>
            <p:nvPr/>
          </p:nvCxnSpPr>
          <p:spPr>
            <a:xfrm rot="16200000" flipV="1">
              <a:off x="6643979" y="3080158"/>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70" name="Straight Connector 5"/>
            <p:cNvCxnSpPr/>
            <p:nvPr/>
          </p:nvCxnSpPr>
          <p:spPr>
            <a:xfrm flipV="1">
              <a:off x="7192303" y="3256237"/>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71" name="Rectangle 70"/>
            <p:cNvSpPr/>
            <p:nvPr/>
          </p:nvSpPr>
          <p:spPr>
            <a:xfrm>
              <a:off x="3238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2552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5981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524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Arrow Connector 75"/>
            <p:cNvCxnSpPr/>
            <p:nvPr/>
          </p:nvCxnSpPr>
          <p:spPr bwMode="auto">
            <a:xfrm flipH="1" flipV="1">
              <a:off x="3845118" y="4196190"/>
              <a:ext cx="1150357" cy="3344"/>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77" name="Straight Arrow Connector 76"/>
            <p:cNvCxnSpPr/>
            <p:nvPr/>
          </p:nvCxnSpPr>
          <p:spPr bwMode="auto">
            <a:xfrm>
              <a:off x="5524500" y="4196933"/>
              <a:ext cx="984400" cy="0"/>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grpSp>
      <p:sp>
        <p:nvSpPr>
          <p:cNvPr id="84" name="Rounded Rectangle 83"/>
          <p:cNvSpPr/>
          <p:nvPr/>
        </p:nvSpPr>
        <p:spPr>
          <a:xfrm>
            <a:off x="5551246" y="3308555"/>
            <a:ext cx="1487248"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6" name="TextBox 85"/>
          <p:cNvSpPr txBox="1"/>
          <p:nvPr/>
        </p:nvSpPr>
        <p:spPr>
          <a:xfrm>
            <a:off x="3991911" y="2915351"/>
            <a:ext cx="1074333" cy="400110"/>
          </a:xfrm>
          <a:prstGeom prst="rect">
            <a:avLst/>
          </a:prstGeom>
          <a:noFill/>
        </p:spPr>
        <p:txBody>
          <a:bodyPr wrap="none" rtlCol="0">
            <a:spAutoFit/>
          </a:bodyPr>
          <a:lstStyle/>
          <a:p>
            <a:r>
              <a:rPr lang="en-US"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1" name="TextBox 40"/>
              <p:cNvSpPr txBox="1"/>
              <p:nvPr/>
            </p:nvSpPr>
            <p:spPr>
              <a:xfrm>
                <a:off x="3868474" y="3348335"/>
                <a:ext cx="4573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3333FF"/>
                          </a:solidFill>
                          <a:latin typeface="Cambria Math"/>
                        </a:rPr>
                        <m:t>𝑑</m:t>
                      </m:r>
                    </m:oMath>
                  </m:oMathPara>
                </a14:m>
                <a:endParaRPr lang="en-US" sz="2400" i="1" dirty="0">
                  <a:solidFill>
                    <a:srgbClr val="3333FF"/>
                  </a:solidFill>
                </a:endParaRPr>
              </a:p>
            </p:txBody>
          </p:sp>
        </mc:Choice>
        <mc:Fallback xmlns="">
          <p:sp>
            <p:nvSpPr>
              <p:cNvPr id="41" name="TextBox 40"/>
              <p:cNvSpPr txBox="1">
                <a:spLocks noRot="1" noChangeAspect="1" noMove="1" noResize="1" noEditPoints="1" noAdjustHandles="1" noChangeArrowheads="1" noChangeShapeType="1" noTextEdit="1"/>
              </p:cNvSpPr>
              <p:nvPr/>
            </p:nvSpPr>
            <p:spPr>
              <a:xfrm>
                <a:off x="3868474" y="3348335"/>
                <a:ext cx="457305" cy="461665"/>
              </a:xfrm>
              <a:prstGeom prst="rect">
                <a:avLst/>
              </a:prstGeom>
              <a:blipFill rotWithShape="1">
                <a:blip r:embed="rId4"/>
                <a:stretch>
                  <a:fillRect/>
                </a:stretch>
              </a:blipFill>
            </p:spPr>
            <p:txBody>
              <a:bodyPr/>
              <a:lstStyle/>
              <a:p>
                <a:r>
                  <a:rPr lang="en-US">
                    <a:noFill/>
                  </a:rPr>
                  <a:t> </a:t>
                </a:r>
              </a:p>
            </p:txBody>
          </p:sp>
        </mc:Fallback>
      </mc:AlternateContent>
      <p:grpSp>
        <p:nvGrpSpPr>
          <p:cNvPr id="43" name="Group 42"/>
          <p:cNvGrpSpPr/>
          <p:nvPr/>
        </p:nvGrpSpPr>
        <p:grpSpPr>
          <a:xfrm>
            <a:off x="612008" y="4826962"/>
            <a:ext cx="8227192" cy="1419672"/>
            <a:chOff x="533400" y="2962602"/>
            <a:chExt cx="8227192" cy="1419672"/>
          </a:xfrm>
        </p:grpSpPr>
        <p:sp>
          <p:nvSpPr>
            <p:cNvPr id="44" name="Rectangle 43"/>
            <p:cNvSpPr/>
            <p:nvPr/>
          </p:nvSpPr>
          <p:spPr>
            <a:xfrm>
              <a:off x="2479911" y="365554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45" name="Straight Connector 44"/>
            <p:cNvCxnSpPr/>
            <p:nvPr/>
          </p:nvCxnSpPr>
          <p:spPr>
            <a:xfrm>
              <a:off x="533400" y="3597352"/>
              <a:ext cx="5827763" cy="0"/>
            </a:xfrm>
            <a:prstGeom prst="line">
              <a:avLst/>
            </a:prstGeom>
            <a:ln w="25400">
              <a:solidFill>
                <a:schemeClr val="accent1">
                  <a:lumMod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553665" y="3923401"/>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3165711" y="3658373"/>
              <a:ext cx="529989" cy="206385"/>
            </a:xfrm>
            <a:prstGeom prst="rect">
              <a:avLst/>
            </a:prstGeom>
            <a:solidFill>
              <a:srgbClr val="FFFF99"/>
            </a:solidFill>
            <a:ln>
              <a:solidFill>
                <a:schemeClr val="accent1">
                  <a:lumMod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78" name="Right Arrow 77"/>
            <p:cNvSpPr/>
            <p:nvPr/>
          </p:nvSpPr>
          <p:spPr>
            <a:xfrm>
              <a:off x="7511308" y="3704337"/>
              <a:ext cx="375392" cy="117287"/>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18669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333501"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8" name="Group 87"/>
            <p:cNvGrpSpPr/>
            <p:nvPr/>
          </p:nvGrpSpPr>
          <p:grpSpPr>
            <a:xfrm>
              <a:off x="6761534" y="3270050"/>
              <a:ext cx="282772" cy="615421"/>
              <a:chOff x="6896100" y="2782771"/>
              <a:chExt cx="110106" cy="264500"/>
            </a:xfrm>
          </p:grpSpPr>
          <p:sp>
            <p:nvSpPr>
              <p:cNvPr id="110" name="Oval 26"/>
              <p:cNvSpPr/>
              <p:nvPr/>
            </p:nvSpPr>
            <p:spPr>
              <a:xfrm>
                <a:off x="6925343" y="2971166"/>
                <a:ext cx="55053" cy="529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27"/>
              <p:cNvSpPr/>
              <p:nvPr/>
            </p:nvSpPr>
            <p:spPr>
              <a:xfrm>
                <a:off x="6925343" y="2809221"/>
                <a:ext cx="55053" cy="529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28"/>
              <p:cNvSpPr/>
              <p:nvPr/>
            </p:nvSpPr>
            <p:spPr>
              <a:xfrm>
                <a:off x="6925343" y="2890224"/>
                <a:ext cx="55053" cy="529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ounded Rectangle 29"/>
              <p:cNvSpPr/>
              <p:nvPr/>
            </p:nvSpPr>
            <p:spPr>
              <a:xfrm>
                <a:off x="6896100" y="2782771"/>
                <a:ext cx="110106" cy="2645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9" name="Straight Connector 88"/>
            <p:cNvCxnSpPr/>
            <p:nvPr/>
          </p:nvCxnSpPr>
          <p:spPr>
            <a:xfrm rot="5400000">
              <a:off x="6431646" y="4114229"/>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90" name="Freeform 89"/>
            <p:cNvSpPr/>
            <p:nvPr/>
          </p:nvSpPr>
          <p:spPr>
            <a:xfrm flipV="1">
              <a:off x="6372307" y="39231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1" name="Straight Connector 18"/>
            <p:cNvCxnSpPr/>
            <p:nvPr/>
          </p:nvCxnSpPr>
          <p:spPr>
            <a:xfrm rot="16200000" flipH="1">
              <a:off x="6962515" y="4135308"/>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92" name="Freeform 19"/>
            <p:cNvSpPr/>
            <p:nvPr/>
          </p:nvSpPr>
          <p:spPr>
            <a:xfrm flipH="1" flipV="1">
              <a:off x="7056892" y="3935823"/>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3" name="Straight Connector 21"/>
            <p:cNvCxnSpPr/>
            <p:nvPr/>
          </p:nvCxnSpPr>
          <p:spPr>
            <a:xfrm rot="5400000">
              <a:off x="6664244" y="4113015"/>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5"/>
            <p:cNvCxnSpPr/>
            <p:nvPr/>
          </p:nvCxnSpPr>
          <p:spPr>
            <a:xfrm>
              <a:off x="7192303" y="3941808"/>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cxnSp>
          <p:nvCxnSpPr>
            <p:cNvPr id="95" name="Straight Connector 5"/>
            <p:cNvCxnSpPr/>
            <p:nvPr/>
          </p:nvCxnSpPr>
          <p:spPr>
            <a:xfrm>
              <a:off x="7210160" y="3602701"/>
              <a:ext cx="1550432"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flipV="1">
              <a:off x="533400" y="3269772"/>
              <a:ext cx="5823752"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7" name="Straight Connector 14"/>
            <p:cNvCxnSpPr/>
            <p:nvPr/>
          </p:nvCxnSpPr>
          <p:spPr>
            <a:xfrm rot="16200000" flipV="1">
              <a:off x="6414556" y="3078944"/>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98" name="Freeform 15"/>
            <p:cNvSpPr/>
            <p:nvPr/>
          </p:nvSpPr>
          <p:spPr>
            <a:xfrm>
              <a:off x="6355217" y="31562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9" name="Straight Connector 18"/>
            <p:cNvCxnSpPr/>
            <p:nvPr/>
          </p:nvCxnSpPr>
          <p:spPr>
            <a:xfrm rot="5400000" flipH="1" flipV="1">
              <a:off x="6942250" y="3057865"/>
              <a:ext cx="188688"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00" name="Freeform 19"/>
            <p:cNvSpPr/>
            <p:nvPr/>
          </p:nvSpPr>
          <p:spPr>
            <a:xfrm flipH="1">
              <a:off x="7036627" y="3143587"/>
              <a:ext cx="153912" cy="113763"/>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432A0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1" name="Straight Connector 21"/>
            <p:cNvCxnSpPr/>
            <p:nvPr/>
          </p:nvCxnSpPr>
          <p:spPr>
            <a:xfrm rot="16200000" flipV="1">
              <a:off x="6643979" y="3080158"/>
              <a:ext cx="235111" cy="0"/>
            </a:xfrm>
            <a:prstGeom prst="line">
              <a:avLst/>
            </a:prstGeom>
            <a:ln w="25400">
              <a:solidFill>
                <a:srgbClr val="432A05"/>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5"/>
            <p:cNvCxnSpPr/>
            <p:nvPr/>
          </p:nvCxnSpPr>
          <p:spPr>
            <a:xfrm flipV="1">
              <a:off x="7192303" y="3256237"/>
              <a:ext cx="1550432" cy="0"/>
            </a:xfrm>
            <a:prstGeom prst="line">
              <a:avLst/>
            </a:prstGeom>
            <a:ln w="25400">
              <a:solidFill>
                <a:srgbClr val="432A05"/>
              </a:solidFill>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3238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2552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59817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5524500" y="3657600"/>
              <a:ext cx="381000"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7" name="TextBox 106"/>
                <p:cNvSpPr txBox="1"/>
                <p:nvPr/>
              </p:nvSpPr>
              <p:spPr>
                <a:xfrm>
                  <a:off x="4858674" y="3920609"/>
                  <a:ext cx="45730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3333FF"/>
                            </a:solidFill>
                            <a:latin typeface="Cambria Math"/>
                          </a:rPr>
                          <m:t>𝑑</m:t>
                        </m:r>
                      </m:oMath>
                    </m:oMathPara>
                  </a14:m>
                  <a:endParaRPr lang="en-US" sz="2400" i="1" dirty="0">
                    <a:solidFill>
                      <a:srgbClr val="3333FF"/>
                    </a:solidFill>
                  </a:endParaRPr>
                </a:p>
              </p:txBody>
            </p:sp>
          </mc:Choice>
          <mc:Fallback xmlns="">
            <p:sp>
              <p:nvSpPr>
                <p:cNvPr id="107" name="TextBox 106"/>
                <p:cNvSpPr txBox="1">
                  <a:spLocks noRot="1" noChangeAspect="1" noMove="1" noResize="1" noEditPoints="1" noAdjustHandles="1" noChangeArrowheads="1" noChangeShapeType="1" noTextEdit="1"/>
                </p:cNvSpPr>
                <p:nvPr/>
              </p:nvSpPr>
              <p:spPr>
                <a:xfrm>
                  <a:off x="4858674" y="3920609"/>
                  <a:ext cx="457305" cy="461665"/>
                </a:xfrm>
                <a:prstGeom prst="rect">
                  <a:avLst/>
                </a:prstGeom>
                <a:blipFill rotWithShape="1">
                  <a:blip r:embed="rId5"/>
                  <a:stretch>
                    <a:fillRect/>
                  </a:stretch>
                </a:blipFill>
              </p:spPr>
              <p:txBody>
                <a:bodyPr/>
                <a:lstStyle/>
                <a:p>
                  <a:r>
                    <a:rPr lang="en-US">
                      <a:noFill/>
                    </a:rPr>
                    <a:t> </a:t>
                  </a:r>
                </a:p>
              </p:txBody>
            </p:sp>
          </mc:Fallback>
        </mc:AlternateContent>
        <p:cxnSp>
          <p:nvCxnSpPr>
            <p:cNvPr id="108" name="Straight Arrow Connector 107"/>
            <p:cNvCxnSpPr/>
            <p:nvPr/>
          </p:nvCxnSpPr>
          <p:spPr bwMode="auto">
            <a:xfrm flipH="1">
              <a:off x="3845118" y="4194929"/>
              <a:ext cx="1019224" cy="1261"/>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cxnSp>
          <p:nvCxnSpPr>
            <p:cNvPr id="109" name="Straight Arrow Connector 108"/>
            <p:cNvCxnSpPr/>
            <p:nvPr/>
          </p:nvCxnSpPr>
          <p:spPr bwMode="auto">
            <a:xfrm>
              <a:off x="5219280" y="4196933"/>
              <a:ext cx="1289620" cy="0"/>
            </a:xfrm>
            <a:prstGeom prst="straightConnector1">
              <a:avLst/>
            </a:prstGeom>
            <a:solidFill>
              <a:schemeClr val="accent1"/>
            </a:solidFill>
            <a:ln w="15875" cap="flat" cmpd="sng" algn="ctr">
              <a:solidFill>
                <a:schemeClr val="accent5">
                  <a:lumMod val="50000"/>
                </a:schemeClr>
              </a:solidFill>
              <a:prstDash val="solid"/>
              <a:round/>
              <a:headEnd type="none" w="med" len="med"/>
              <a:tailEnd type="arrow"/>
            </a:ln>
            <a:effectLst/>
          </p:spPr>
        </p:cxnSp>
      </p:grpSp>
      <p:sp>
        <p:nvSpPr>
          <p:cNvPr id="114" name="Rounded Rectangle 113"/>
          <p:cNvSpPr/>
          <p:nvPr/>
        </p:nvSpPr>
        <p:spPr>
          <a:xfrm>
            <a:off x="2380817" y="5808708"/>
            <a:ext cx="1487248" cy="439692"/>
          </a:xfrm>
          <a:prstGeom prst="roundRect">
            <a:avLst/>
          </a:prstGeom>
          <a:solidFill>
            <a:schemeClr val="accent5"/>
          </a:solidFill>
          <a:ln>
            <a:solidFill>
              <a:schemeClr val="accent1">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5" name="TextBox 114"/>
          <p:cNvSpPr txBox="1"/>
          <p:nvPr/>
        </p:nvSpPr>
        <p:spPr>
          <a:xfrm>
            <a:off x="4018335" y="5430750"/>
            <a:ext cx="1074333" cy="400110"/>
          </a:xfrm>
          <a:prstGeom prst="rect">
            <a:avLst/>
          </a:prstGeom>
          <a:noFill/>
        </p:spPr>
        <p:txBody>
          <a:bodyPr wrap="none" rtlCol="0">
            <a:spAutoFit/>
          </a:bodyPr>
          <a:lstStyle/>
          <a:p>
            <a:r>
              <a:rPr lang="en-US" sz="2000" dirty="0" smtClean="0">
                <a:solidFill>
                  <a:schemeClr val="tx2"/>
                </a:solidFill>
                <a:latin typeface="Times New Roman" panose="02020603050405020304" pitchFamily="18" charset="0"/>
                <a:cs typeface="Times New Roman" panose="02020603050405020304" pitchFamily="18" charset="0"/>
              </a:rPr>
              <a:t>Bus lane</a:t>
            </a:r>
            <a:endParaRPr lang="en-US" sz="2000" dirty="0">
              <a:solidFill>
                <a:schemeClr val="tx2"/>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4114800" y="3733800"/>
                <a:ext cx="1051890" cy="11079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6600" b="0" i="1" smtClean="0">
                          <a:solidFill>
                            <a:srgbClr val="1E03E7"/>
                          </a:solidFill>
                          <a:latin typeface="Cambria Math"/>
                          <a:ea typeface="Cambria Math"/>
                        </a:rPr>
                        <m:t>≅</m:t>
                      </m:r>
                    </m:oMath>
                  </m:oMathPara>
                </a14:m>
                <a:endParaRPr lang="en-US" sz="6600" dirty="0">
                  <a:solidFill>
                    <a:srgbClr val="1E03E7"/>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4114800" y="3733800"/>
                <a:ext cx="1051890" cy="1107996"/>
              </a:xfrm>
              <a:prstGeom prst="rect">
                <a:avLst/>
              </a:prstGeom>
              <a:blipFill rotWithShape="1">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2611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3013329" y="4683552"/>
            <a:ext cx="1051560" cy="40914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4064889" y="4679378"/>
            <a:ext cx="1051560" cy="40914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Slide Number Placeholder 52"/>
          <p:cNvSpPr>
            <a:spLocks noGrp="1"/>
          </p:cNvSpPr>
          <p:nvPr>
            <p:ph type="sldNum" sz="quarter" idx="12"/>
          </p:nvPr>
        </p:nvSpPr>
        <p:spPr>
          <a:xfrm>
            <a:off x="8229600" y="6397752"/>
            <a:ext cx="758952" cy="246888"/>
          </a:xfrm>
        </p:spPr>
        <p:txBody>
          <a:bodyPr vert="horz"/>
          <a:lstStyle/>
          <a:p>
            <a:fld id="{C7CFFC4D-1B7F-4693-8EFC-64168BABF256}" type="slidenum">
              <a:rPr lang="en-US" sz="1600" b="1">
                <a:solidFill>
                  <a:schemeClr val="tx2"/>
                </a:solidFill>
              </a:rPr>
              <a:pPr/>
              <a:t>43</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Tandem toll booths</a:t>
            </a:r>
            <a:endParaRPr lang="en-US" sz="4000" kern="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54439" y="1143000"/>
            <a:ext cx="3652094" cy="2432717"/>
          </a:xfrm>
          <a:prstGeom prst="rect">
            <a:avLst/>
          </a:prstGeom>
          <a:ln w="88900" cap="sq" cmpd="thickThin">
            <a:solidFill>
              <a:srgbClr val="000000"/>
            </a:solidFill>
            <a:prstDash val="solid"/>
            <a:miter lim="800000"/>
          </a:ln>
          <a:effectLst>
            <a:innerShdw blurRad="76200">
              <a:srgbClr val="000000"/>
            </a:innerShdw>
          </a:effectLst>
        </p:spPr>
      </p:pic>
      <p:cxnSp>
        <p:nvCxnSpPr>
          <p:cNvPr id="7" name="Straight Connector 6"/>
          <p:cNvCxnSpPr/>
          <p:nvPr/>
        </p:nvCxnSpPr>
        <p:spPr>
          <a:xfrm>
            <a:off x="609600" y="4679378"/>
            <a:ext cx="722376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30230" y="5076228"/>
            <a:ext cx="722376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 name="Right Arrow 10"/>
          <p:cNvSpPr/>
          <p:nvPr/>
        </p:nvSpPr>
        <p:spPr>
          <a:xfrm>
            <a:off x="7438346" y="4816745"/>
            <a:ext cx="382159" cy="142756"/>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toll-house2.bmp"/>
          <p:cNvPicPr>
            <a:picLocks noChangeAspect="1"/>
          </p:cNvPicPr>
          <p:nvPr/>
        </p:nvPicPr>
        <p:blipFill>
          <a:blip r:embed="rId4" cstate="print"/>
          <a:stretch>
            <a:fillRect/>
          </a:stretch>
        </p:blipFill>
        <p:spPr>
          <a:xfrm>
            <a:off x="3415906" y="4110304"/>
            <a:ext cx="542672" cy="541009"/>
          </a:xfrm>
          <a:prstGeom prst="rect">
            <a:avLst/>
          </a:prstGeom>
        </p:spPr>
      </p:pic>
      <p:pic>
        <p:nvPicPr>
          <p:cNvPr id="11" name="Picture 11" descr="C:\Documents and Settings\Weihua Gu\Local Settings\Temporary Internet Files\Content.IE5\FKUEUKQE\MC900437099[1].png"/>
          <p:cNvPicPr>
            <a:picLocks noChangeAspect="1" noChangeArrowheads="1"/>
          </p:cNvPicPr>
          <p:nvPr/>
        </p:nvPicPr>
        <p:blipFill>
          <a:blip r:embed="rId5" cstate="print"/>
          <a:srcRect/>
          <a:stretch>
            <a:fillRect/>
          </a:stretch>
        </p:blipFill>
        <p:spPr bwMode="auto">
          <a:xfrm>
            <a:off x="4191000" y="4510151"/>
            <a:ext cx="673513" cy="671449"/>
          </a:xfrm>
          <a:prstGeom prst="rect">
            <a:avLst/>
          </a:prstGeom>
          <a:noFill/>
        </p:spPr>
      </p:pic>
      <p:pic>
        <p:nvPicPr>
          <p:cNvPr id="12" name="Picture 11" descr="C:\Documents and Settings\Weihua Gu\Local Settings\Temporary Internet Files\Content.IE5\FKUEUKQE\MC900437099[1].png"/>
          <p:cNvPicPr>
            <a:picLocks noChangeAspect="1" noChangeArrowheads="1"/>
          </p:cNvPicPr>
          <p:nvPr/>
        </p:nvPicPr>
        <p:blipFill>
          <a:blip r:embed="rId5" cstate="print"/>
          <a:srcRect/>
          <a:stretch>
            <a:fillRect/>
          </a:stretch>
        </p:blipFill>
        <p:spPr bwMode="auto">
          <a:xfrm>
            <a:off x="3239254" y="4510151"/>
            <a:ext cx="673513" cy="671449"/>
          </a:xfrm>
          <a:prstGeom prst="rect">
            <a:avLst/>
          </a:prstGeom>
          <a:noFill/>
        </p:spPr>
      </p:pic>
      <p:pic>
        <p:nvPicPr>
          <p:cNvPr id="13" name="Picture 11" descr="C:\Documents and Settings\Weihua Gu\Local Settings\Temporary Internet Files\Content.IE5\FKUEUKQE\MC900437099[1].png"/>
          <p:cNvPicPr>
            <a:picLocks noChangeAspect="1" noChangeArrowheads="1"/>
          </p:cNvPicPr>
          <p:nvPr/>
        </p:nvPicPr>
        <p:blipFill>
          <a:blip r:embed="rId5" cstate="print"/>
          <a:srcRect/>
          <a:stretch>
            <a:fillRect/>
          </a:stretch>
        </p:blipFill>
        <p:spPr bwMode="auto">
          <a:xfrm>
            <a:off x="2148299" y="4510151"/>
            <a:ext cx="673513" cy="671449"/>
          </a:xfrm>
          <a:prstGeom prst="rect">
            <a:avLst/>
          </a:prstGeom>
          <a:noFill/>
        </p:spPr>
      </p:pic>
      <p:pic>
        <p:nvPicPr>
          <p:cNvPr id="14" name="Picture 11" descr="C:\Documents and Settings\Weihua Gu\Local Settings\Temporary Internet Files\Content.IE5\FKUEUKQE\MC900437099[1].png"/>
          <p:cNvPicPr>
            <a:picLocks noChangeAspect="1" noChangeArrowheads="1"/>
          </p:cNvPicPr>
          <p:nvPr/>
        </p:nvPicPr>
        <p:blipFill>
          <a:blip r:embed="rId5" cstate="print"/>
          <a:srcRect/>
          <a:stretch>
            <a:fillRect/>
          </a:stretch>
        </p:blipFill>
        <p:spPr bwMode="auto">
          <a:xfrm>
            <a:off x="1295400" y="4510150"/>
            <a:ext cx="673513" cy="671449"/>
          </a:xfrm>
          <a:prstGeom prst="rect">
            <a:avLst/>
          </a:prstGeom>
          <a:noFill/>
        </p:spPr>
      </p:pic>
      <p:pic>
        <p:nvPicPr>
          <p:cNvPr id="15" name="Picture 14" descr="toll-house2.bmp"/>
          <p:cNvPicPr>
            <a:picLocks noChangeAspect="1"/>
          </p:cNvPicPr>
          <p:nvPr/>
        </p:nvPicPr>
        <p:blipFill>
          <a:blip r:embed="rId4" cstate="print"/>
          <a:stretch>
            <a:fillRect/>
          </a:stretch>
        </p:blipFill>
        <p:spPr>
          <a:xfrm>
            <a:off x="4319333" y="4107191"/>
            <a:ext cx="542672" cy="541009"/>
          </a:xfrm>
          <a:prstGeom prst="rect">
            <a:avLst/>
          </a:prstGeom>
        </p:spPr>
      </p:pic>
      <p:sp>
        <p:nvSpPr>
          <p:cNvPr id="18" name="Rectangle 17"/>
          <p:cNvSpPr/>
          <p:nvPr/>
        </p:nvSpPr>
        <p:spPr>
          <a:xfrm>
            <a:off x="4064889" y="4683553"/>
            <a:ext cx="2307971" cy="388827"/>
          </a:xfrm>
          <a:prstGeom prst="rect">
            <a:avLst/>
          </a:prstGeom>
          <a:solidFill>
            <a:srgbClr val="CCFF99"/>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3333FF"/>
                </a:solidFill>
                <a:latin typeface="Times New Roman" panose="02020603050405020304" pitchFamily="18" charset="0"/>
                <a:cs typeface="Times New Roman" panose="02020603050405020304" pitchFamily="18" charset="0"/>
              </a:rPr>
              <a:t>buffer</a:t>
            </a:r>
            <a:endParaRPr lang="en-US" sz="2400" b="1" dirty="0">
              <a:solidFill>
                <a:srgbClr val="3333FF"/>
              </a:solidFill>
              <a:latin typeface="Times New Roman" panose="02020603050405020304" pitchFamily="18" charset="0"/>
              <a:cs typeface="Times New Roman" panose="02020603050405020304" pitchFamily="18" charset="0"/>
            </a:endParaRPr>
          </a:p>
        </p:txBody>
      </p:sp>
      <p:grpSp>
        <p:nvGrpSpPr>
          <p:cNvPr id="20" name="Group 19"/>
          <p:cNvGrpSpPr/>
          <p:nvPr/>
        </p:nvGrpSpPr>
        <p:grpSpPr>
          <a:xfrm>
            <a:off x="609600" y="5632427"/>
            <a:ext cx="5495925" cy="768373"/>
            <a:chOff x="1586696" y="4794227"/>
            <a:chExt cx="5495925" cy="768373"/>
          </a:xfrm>
        </p:grpSpPr>
        <p:sp>
          <p:nvSpPr>
            <p:cNvPr id="21" name="Rounded Rectangle 20"/>
            <p:cNvSpPr/>
            <p:nvPr/>
          </p:nvSpPr>
          <p:spPr>
            <a:xfrm>
              <a:off x="4033777" y="5207000"/>
              <a:ext cx="1965277" cy="355600"/>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latin typeface="Tw Cen MT" pitchFamily="34" charset="0"/>
              </a:endParaRPr>
            </a:p>
          </p:txBody>
        </p:sp>
        <p:cxnSp>
          <p:nvCxnSpPr>
            <p:cNvPr id="22" name="Straight Connector 21"/>
            <p:cNvCxnSpPr/>
            <p:nvPr/>
          </p:nvCxnSpPr>
          <p:spPr>
            <a:xfrm flipV="1">
              <a:off x="1596221" y="5213327"/>
              <a:ext cx="5486400"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050317" y="4860843"/>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sp>
          <p:nvSpPr>
            <p:cNvPr id="24" name="Rectangle 23"/>
            <p:cNvSpPr/>
            <p:nvPr/>
          </p:nvSpPr>
          <p:spPr>
            <a:xfrm>
              <a:off x="4082843" y="4861791"/>
              <a:ext cx="914400" cy="304800"/>
            </a:xfrm>
            <a:prstGeom prst="rect">
              <a:avLst/>
            </a:prstGeom>
            <a:solidFill>
              <a:srgbClr val="FFFF99"/>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w Cen MT" pitchFamily="34" charset="0"/>
              </a:endParaRPr>
            </a:p>
          </p:txBody>
        </p:sp>
        <p:cxnSp>
          <p:nvCxnSpPr>
            <p:cNvPr id="25" name="Straight Connector 24"/>
            <p:cNvCxnSpPr/>
            <p:nvPr/>
          </p:nvCxnSpPr>
          <p:spPr>
            <a:xfrm flipV="1">
              <a:off x="1586696" y="4794227"/>
              <a:ext cx="5486400" cy="0"/>
            </a:xfrm>
            <a:prstGeom prst="line">
              <a:avLst/>
            </a:prstGeom>
            <a:ln w="25400">
              <a:solidFill>
                <a:srgbClr val="002060"/>
              </a:solidFill>
              <a:prstDash val="solid"/>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71411" y="4916945"/>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4261356" y="4924781"/>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3340359" y="4916945"/>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2590800" y="4916945"/>
              <a:ext cx="611587" cy="180975"/>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576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20"/>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63" presetClass="path" presetSubtype="0" accel="50000" decel="50000" fill="hold" grpId="0" nodeType="clickEffect">
                                  <p:stCondLst>
                                    <p:cond delay="0"/>
                                  </p:stCondLst>
                                  <p:childTnLst>
                                    <p:animMotion origin="layout" path="M 0 0 L 0.25 0 E" pathEditMode="relative" ptsTypes="">
                                      <p:cBhvr>
                                        <p:cTn id="22" dur="2000" fill="hold"/>
                                        <p:tgtEl>
                                          <p:spTgt spid="17"/>
                                        </p:tgtEl>
                                        <p:attrNameLst>
                                          <p:attrName>ppt_x</p:attrName>
                                          <p:attrName>ppt_y</p:attrName>
                                        </p:attrNameLst>
                                      </p:cBhvr>
                                    </p:animMotion>
                                  </p:childTnLst>
                                </p:cTn>
                              </p:par>
                              <p:par>
                                <p:cTn id="23" presetID="63" presetClass="path" presetSubtype="0" accel="50000" decel="50000" fill="hold" nodeType="withEffect">
                                  <p:stCondLst>
                                    <p:cond delay="0"/>
                                  </p:stCondLst>
                                  <p:childTnLst>
                                    <p:animMotion origin="layout" path="M 0 0 L 0.25 0 E" pathEditMode="relative" ptsTypes="">
                                      <p:cBhvr>
                                        <p:cTn id="24" dur="2000" fill="hold"/>
                                        <p:tgtEl>
                                          <p:spTgt spid="11"/>
                                        </p:tgtEl>
                                        <p:attrNameLst>
                                          <p:attrName>ppt_x</p:attrName>
                                          <p:attrName>ppt_y</p:attrName>
                                        </p:attrNameLst>
                                      </p:cBhvr>
                                    </p:animMotion>
                                  </p:childTnLst>
                                </p:cTn>
                              </p:par>
                              <p:par>
                                <p:cTn id="25" presetID="63" presetClass="path" presetSubtype="0" accel="50000" decel="50000" fill="hold" nodeType="withEffect">
                                  <p:stCondLst>
                                    <p:cond delay="0"/>
                                  </p:stCondLst>
                                  <p:childTnLst>
                                    <p:animMotion origin="layout" path="M 0 0 L 0.25 0 E" pathEditMode="relative" ptsTypes="">
                                      <p:cBhvr>
                                        <p:cTn id="26" dur="2000" fill="hold"/>
                                        <p:tgtEl>
                                          <p:spTgt spid="15"/>
                                        </p:tgtEl>
                                        <p:attrNameLst>
                                          <p:attrName>ppt_x</p:attrName>
                                          <p:attrName>ppt_y</p:attrName>
                                        </p:attrNameLst>
                                      </p:cBhvr>
                                    </p:animMotion>
                                  </p:childTnLst>
                                </p:cTn>
                              </p:par>
                            </p:childTnLst>
                          </p:cTn>
                        </p:par>
                        <p:par>
                          <p:cTn id="27" fill="hold">
                            <p:stCondLst>
                              <p:cond delay="2000"/>
                            </p:stCondLst>
                            <p:childTnLst>
                              <p:par>
                                <p:cTn id="28" presetID="1" presetClass="entr" presetSubtype="0" fill="hold" grpId="0" nodeType="afterEffect">
                                  <p:stCondLst>
                                    <p:cond delay="0"/>
                                  </p:stCondLst>
                                  <p:childTnLst>
                                    <p:set>
                                      <p:cBhvr>
                                        <p:cTn id="2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P spid="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36935" y="1143000"/>
            <a:ext cx="8305800" cy="42599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44</a:t>
            </a:fld>
            <a:endParaRPr lang="en-US" sz="1600" b="1" dirty="0">
              <a:solidFill>
                <a:schemeClr val="tx2"/>
              </a:solidFill>
            </a:endParaRPr>
          </a:p>
        </p:txBody>
      </p:sp>
      <p:sp>
        <p:nvSpPr>
          <p:cNvPr id="27" name="Title 1"/>
          <p:cNvSpPr>
            <a:spLocks noGrp="1"/>
          </p:cNvSpPr>
          <p:nvPr>
            <p:ph type="title"/>
          </p:nvPr>
        </p:nvSpPr>
        <p:spPr>
          <a:xfrm>
            <a:off x="304800" y="4572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Use buffer</a:t>
            </a:r>
            <a:endParaRPr lang="en-US" sz="4000" kern="0" dirty="0">
              <a:latin typeface="Times New Roman" panose="02020603050405020304" pitchFamily="18" charset="0"/>
              <a:cs typeface="Times New Roman" panose="02020603050405020304" pitchFamily="18" charset="0"/>
            </a:endParaRPr>
          </a:p>
        </p:txBody>
      </p:sp>
      <p:sp>
        <p:nvSpPr>
          <p:cNvPr id="89" name="Rectangle 88"/>
          <p:cNvSpPr/>
          <p:nvPr/>
        </p:nvSpPr>
        <p:spPr>
          <a:xfrm>
            <a:off x="3387119" y="3371685"/>
            <a:ext cx="4231722" cy="40914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914400" y="338397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35030" y="378082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Right Arrow 10"/>
          <p:cNvSpPr/>
          <p:nvPr/>
        </p:nvSpPr>
        <p:spPr>
          <a:xfrm>
            <a:off x="7618841" y="3514196"/>
            <a:ext cx="382159" cy="142756"/>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toll-house2.bmp"/>
          <p:cNvPicPr>
            <a:picLocks noChangeAspect="1"/>
          </p:cNvPicPr>
          <p:nvPr/>
        </p:nvPicPr>
        <p:blipFill>
          <a:blip r:embed="rId3" cstate="print"/>
          <a:stretch>
            <a:fillRect/>
          </a:stretch>
        </p:blipFill>
        <p:spPr>
          <a:xfrm>
            <a:off x="3720706" y="2814904"/>
            <a:ext cx="542672" cy="541009"/>
          </a:xfrm>
          <a:prstGeom prst="rect">
            <a:avLst/>
          </a:prstGeom>
        </p:spPr>
      </p:pic>
      <p:pic>
        <p:nvPicPr>
          <p:cNvPr id="93"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6716145" y="3214751"/>
            <a:ext cx="673513" cy="671449"/>
          </a:xfrm>
          <a:prstGeom prst="rect">
            <a:avLst/>
          </a:prstGeom>
          <a:noFill/>
        </p:spPr>
      </p:pic>
      <p:pic>
        <p:nvPicPr>
          <p:cNvPr id="94"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3544054" y="3214751"/>
            <a:ext cx="673513" cy="671449"/>
          </a:xfrm>
          <a:prstGeom prst="rect">
            <a:avLst/>
          </a:prstGeom>
          <a:noFill/>
        </p:spPr>
      </p:pic>
      <p:pic>
        <p:nvPicPr>
          <p:cNvPr id="95"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2676870" y="3214751"/>
            <a:ext cx="673513" cy="671449"/>
          </a:xfrm>
          <a:prstGeom prst="rect">
            <a:avLst/>
          </a:prstGeom>
          <a:noFill/>
        </p:spPr>
      </p:pic>
      <p:pic>
        <p:nvPicPr>
          <p:cNvPr id="96"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1749106" y="3186924"/>
            <a:ext cx="673513" cy="671449"/>
          </a:xfrm>
          <a:prstGeom prst="rect">
            <a:avLst/>
          </a:prstGeom>
          <a:noFill/>
        </p:spPr>
      </p:pic>
      <p:pic>
        <p:nvPicPr>
          <p:cNvPr id="97" name="Picture 96" descr="toll-house2.bmp"/>
          <p:cNvPicPr>
            <a:picLocks noChangeAspect="1"/>
          </p:cNvPicPr>
          <p:nvPr/>
        </p:nvPicPr>
        <p:blipFill>
          <a:blip r:embed="rId3" cstate="print"/>
          <a:stretch>
            <a:fillRect/>
          </a:stretch>
        </p:blipFill>
        <p:spPr>
          <a:xfrm>
            <a:off x="6844478" y="2811791"/>
            <a:ext cx="542672" cy="541009"/>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611" y="55727"/>
            <a:ext cx="3264517" cy="2174546"/>
          </a:xfrm>
          <a:prstGeom prst="rect">
            <a:avLst/>
          </a:prstGeom>
          <a:ln w="88900" cap="sq" cmpd="thickThin">
            <a:solidFill>
              <a:srgbClr val="000000"/>
            </a:solidFill>
            <a:prstDash val="solid"/>
            <a:miter lim="800000"/>
          </a:ln>
          <a:effectLst>
            <a:innerShdw blurRad="76200">
              <a:srgbClr val="000000"/>
            </a:innerShdw>
          </a:effectLst>
        </p:spPr>
      </p:pic>
      <p:sp>
        <p:nvSpPr>
          <p:cNvPr id="26" name="Rectangle 25"/>
          <p:cNvSpPr/>
          <p:nvPr/>
        </p:nvSpPr>
        <p:spPr>
          <a:xfrm>
            <a:off x="4330927" y="3371685"/>
            <a:ext cx="2222273" cy="409143"/>
          </a:xfrm>
          <a:prstGeom prst="rect">
            <a:avLst/>
          </a:prstGeom>
          <a:solidFill>
            <a:srgbClr val="CCFF99"/>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solidFill>
                  <a:srgbClr val="3333FF"/>
                </a:solidFill>
                <a:latin typeface="Times New Roman" panose="02020603050405020304" pitchFamily="18" charset="0"/>
                <a:cs typeface="Times New Roman" panose="02020603050405020304" pitchFamily="18" charset="0"/>
              </a:rPr>
              <a:t>buffer</a:t>
            </a:r>
            <a:endParaRPr lang="en-US" sz="2400" b="1" dirty="0">
              <a:solidFill>
                <a:srgbClr val="3333FF"/>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4451975" y="5105400"/>
            <a:ext cx="395653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Reference: Hall and </a:t>
            </a:r>
            <a:r>
              <a:rPr lang="en-US" sz="2000" dirty="0" err="1" smtClean="0">
                <a:latin typeface="Times New Roman" panose="02020603050405020304" pitchFamily="18" charset="0"/>
                <a:cs typeface="Times New Roman" panose="02020603050405020304" pitchFamily="18" charset="0"/>
              </a:rPr>
              <a:t>Daganzo</a:t>
            </a:r>
            <a:r>
              <a:rPr lang="en-US" sz="2000" dirty="0" smtClean="0">
                <a:latin typeface="Times New Roman" panose="02020603050405020304" pitchFamily="18" charset="0"/>
                <a:cs typeface="Times New Roman" panose="02020603050405020304" pitchFamily="18" charset="0"/>
              </a:rPr>
              <a:t> (1983)</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20407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36935" y="1143000"/>
            <a:ext cx="8305800" cy="42599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45</a:t>
            </a:fld>
            <a:endParaRPr lang="en-US" sz="1600" b="1" dirty="0">
              <a:solidFill>
                <a:schemeClr val="tx2"/>
              </a:solidFill>
            </a:endParaRPr>
          </a:p>
        </p:txBody>
      </p:sp>
      <p:sp>
        <p:nvSpPr>
          <p:cNvPr id="27" name="Title 1"/>
          <p:cNvSpPr>
            <a:spLocks noGrp="1"/>
          </p:cNvSpPr>
          <p:nvPr>
            <p:ph type="title"/>
          </p:nvPr>
        </p:nvSpPr>
        <p:spPr>
          <a:xfrm>
            <a:off x="304800" y="4572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Use buffer</a:t>
            </a:r>
            <a:endParaRPr lang="en-US" sz="4000" kern="0" dirty="0"/>
          </a:p>
        </p:txBody>
      </p:sp>
      <p:sp>
        <p:nvSpPr>
          <p:cNvPr id="89" name="Rectangle 88"/>
          <p:cNvSpPr/>
          <p:nvPr/>
        </p:nvSpPr>
        <p:spPr>
          <a:xfrm>
            <a:off x="3387119" y="3371685"/>
            <a:ext cx="4231722" cy="40914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914400" y="338397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35030" y="378082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Right Arrow 10"/>
          <p:cNvSpPr/>
          <p:nvPr/>
        </p:nvSpPr>
        <p:spPr>
          <a:xfrm>
            <a:off x="7618841" y="3514196"/>
            <a:ext cx="382159" cy="142756"/>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toll-house2.bmp"/>
          <p:cNvPicPr>
            <a:picLocks noChangeAspect="1"/>
          </p:cNvPicPr>
          <p:nvPr/>
        </p:nvPicPr>
        <p:blipFill>
          <a:blip r:embed="rId3" cstate="print"/>
          <a:stretch>
            <a:fillRect/>
          </a:stretch>
        </p:blipFill>
        <p:spPr>
          <a:xfrm>
            <a:off x="3720706" y="2814904"/>
            <a:ext cx="542672" cy="541009"/>
          </a:xfrm>
          <a:prstGeom prst="rect">
            <a:avLst/>
          </a:prstGeom>
        </p:spPr>
      </p:pic>
      <p:pic>
        <p:nvPicPr>
          <p:cNvPr id="93"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6716145" y="3214751"/>
            <a:ext cx="673513" cy="671449"/>
          </a:xfrm>
          <a:prstGeom prst="rect">
            <a:avLst/>
          </a:prstGeom>
          <a:noFill/>
        </p:spPr>
      </p:pic>
      <p:pic>
        <p:nvPicPr>
          <p:cNvPr id="95"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2676870" y="3214751"/>
            <a:ext cx="673513" cy="671449"/>
          </a:xfrm>
          <a:prstGeom prst="rect">
            <a:avLst/>
          </a:prstGeom>
          <a:noFill/>
        </p:spPr>
      </p:pic>
      <p:pic>
        <p:nvPicPr>
          <p:cNvPr id="96"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1749106" y="3186924"/>
            <a:ext cx="673513" cy="671449"/>
          </a:xfrm>
          <a:prstGeom prst="rect">
            <a:avLst/>
          </a:prstGeom>
          <a:noFill/>
        </p:spPr>
      </p:pic>
      <p:pic>
        <p:nvPicPr>
          <p:cNvPr id="97" name="Picture 96" descr="toll-house2.bmp"/>
          <p:cNvPicPr>
            <a:picLocks noChangeAspect="1"/>
          </p:cNvPicPr>
          <p:nvPr/>
        </p:nvPicPr>
        <p:blipFill>
          <a:blip r:embed="rId3" cstate="print"/>
          <a:stretch>
            <a:fillRect/>
          </a:stretch>
        </p:blipFill>
        <p:spPr>
          <a:xfrm>
            <a:off x="6844478" y="2811791"/>
            <a:ext cx="542672" cy="541009"/>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611" y="55727"/>
            <a:ext cx="3264517" cy="2174546"/>
          </a:xfrm>
          <a:prstGeom prst="rect">
            <a:avLst/>
          </a:prstGeom>
          <a:ln w="88900" cap="sq" cmpd="thickThin">
            <a:solidFill>
              <a:srgbClr val="000000"/>
            </a:solidFill>
            <a:prstDash val="solid"/>
            <a:miter lim="800000"/>
          </a:ln>
          <a:effectLst>
            <a:innerShdw blurRad="76200">
              <a:srgbClr val="000000"/>
            </a:innerShdw>
          </a:effectLst>
        </p:spPr>
      </p:pic>
      <p:sp>
        <p:nvSpPr>
          <p:cNvPr id="26" name="Rectangle 25"/>
          <p:cNvSpPr/>
          <p:nvPr/>
        </p:nvSpPr>
        <p:spPr>
          <a:xfrm>
            <a:off x="4330927" y="3371685"/>
            <a:ext cx="2222273" cy="409143"/>
          </a:xfrm>
          <a:prstGeom prst="rect">
            <a:avLst/>
          </a:prstGeom>
          <a:solidFill>
            <a:srgbClr val="CCFF99"/>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3333FF"/>
              </a:solidFill>
            </a:endParaRPr>
          </a:p>
        </p:txBody>
      </p:sp>
      <p:pic>
        <p:nvPicPr>
          <p:cNvPr id="94"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3544054" y="3214751"/>
            <a:ext cx="673513" cy="671449"/>
          </a:xfrm>
          <a:prstGeom prst="rect">
            <a:avLst/>
          </a:prstGeom>
          <a:noFill/>
        </p:spPr>
      </p:pic>
      <p:sp>
        <p:nvSpPr>
          <p:cNvPr id="2" name="TextBox 1"/>
          <p:cNvSpPr txBox="1"/>
          <p:nvPr/>
        </p:nvSpPr>
        <p:spPr>
          <a:xfrm>
            <a:off x="6324600" y="4234934"/>
            <a:ext cx="2489784" cy="830997"/>
          </a:xfrm>
          <a:prstGeom prst="rect">
            <a:avLst/>
          </a:prstGeom>
          <a:noFill/>
        </p:spPr>
        <p:txBody>
          <a:bodyPr wrap="none" rtlCol="0">
            <a:spAutoFit/>
          </a:bodyPr>
          <a:lstStyle/>
          <a:p>
            <a:r>
              <a:rPr lang="en-US" altLang="zh-CN" sz="2400" dirty="0" smtClean="0">
                <a:solidFill>
                  <a:srgbClr val="007E39"/>
                </a:solidFill>
                <a:latin typeface="Times New Roman" panose="02020603050405020304" pitchFamily="18" charset="0"/>
                <a:cs typeface="Times New Roman" panose="02020603050405020304" pitchFamily="18" charset="0"/>
              </a:rPr>
              <a:t>A vehicle that has </a:t>
            </a:r>
          </a:p>
          <a:p>
            <a:r>
              <a:rPr lang="en-US" altLang="zh-CN" sz="2400" dirty="0" smtClean="0">
                <a:solidFill>
                  <a:srgbClr val="007E39"/>
                </a:solidFill>
                <a:latin typeface="Times New Roman" panose="02020603050405020304" pitchFamily="18" charset="0"/>
                <a:cs typeface="Times New Roman" panose="02020603050405020304" pitchFamily="18" charset="0"/>
              </a:rPr>
              <a:t>finished its service</a:t>
            </a:r>
            <a:endParaRPr lang="en-US" sz="2400" dirty="0">
              <a:solidFill>
                <a:srgbClr val="007E39"/>
              </a:solidFill>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flipH="1" flipV="1">
            <a:off x="6172200" y="3656952"/>
            <a:ext cx="381000" cy="577982"/>
          </a:xfrm>
          <a:prstGeom prst="straightConnector1">
            <a:avLst/>
          </a:prstGeom>
          <a:ln w="28575">
            <a:solidFill>
              <a:srgbClr val="007E39"/>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10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2.59259E-6 L 0.24236 0.00463 " pathEditMode="relative" rAng="0" ptsTypes="AA">
                                      <p:cBhvr>
                                        <p:cTn id="6" dur="1000" fill="hold"/>
                                        <p:tgtEl>
                                          <p:spTgt spid="94"/>
                                        </p:tgtEl>
                                        <p:attrNameLst>
                                          <p:attrName>ppt_x</p:attrName>
                                          <p:attrName>ppt_y</p:attrName>
                                        </p:attrNameLst>
                                      </p:cBhvr>
                                      <p:rCtr x="12118" y="231"/>
                                    </p:animMotion>
                                  </p:childTnLst>
                                </p:cTn>
                              </p:par>
                            </p:childTnLst>
                          </p:cTn>
                        </p:par>
                        <p:par>
                          <p:cTn id="7" fill="hold">
                            <p:stCondLst>
                              <p:cond delay="100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par>
                          <p:cTn id="12" fill="hold">
                            <p:stCondLst>
                              <p:cond delay="1000"/>
                            </p:stCondLst>
                            <p:childTnLst>
                              <p:par>
                                <p:cTn id="13" presetID="42" presetClass="path" presetSubtype="0" accel="50000" decel="50000" fill="hold" nodeType="afterEffect">
                                  <p:stCondLst>
                                    <p:cond delay="500"/>
                                  </p:stCondLst>
                                  <p:childTnLst>
                                    <p:animMotion origin="layout" path="M 5.55112E-17 -5.64553E-7 L 0.09549 0.00463 " pathEditMode="relative" rAng="0" ptsTypes="AA">
                                      <p:cBhvr>
                                        <p:cTn id="14" dur="750" fill="hold"/>
                                        <p:tgtEl>
                                          <p:spTgt spid="95"/>
                                        </p:tgtEl>
                                        <p:attrNameLst>
                                          <p:attrName>ppt_x</p:attrName>
                                          <p:attrName>ppt_y</p:attrName>
                                        </p:attrNameLst>
                                      </p:cBhvr>
                                      <p:rCtr x="4774" y="2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36935" y="1143000"/>
            <a:ext cx="8305800" cy="425992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a:solidFill>
                <a:schemeClr val="accent2">
                  <a:lumMod val="75000"/>
                </a:schemeClr>
              </a:solidFill>
            </a:endParaRPr>
          </a:p>
          <a:p>
            <a:pPr marL="914400" lvl="1" indent="-457200">
              <a:spcBef>
                <a:spcPct val="20000"/>
              </a:spcBef>
              <a:buClr>
                <a:schemeClr val="accent2">
                  <a:lumMod val="75000"/>
                </a:schemeClr>
              </a:buClr>
              <a:buSzPct val="80000"/>
              <a:buFont typeface="Wingdings" pitchFamily="2" charset="2"/>
              <a:buChar char="q"/>
            </a:pPr>
            <a:endParaRPr lang="en-US" sz="2400" dirty="0" smtClean="0">
              <a:solidFill>
                <a:schemeClr val="accent2">
                  <a:lumMod val="75000"/>
                </a:schemeClr>
              </a:solidFill>
            </a:endParaRPr>
          </a:p>
        </p:txBody>
      </p:sp>
      <p:sp>
        <p:nvSpPr>
          <p:cNvPr id="53" name="Slide Number Placeholder 52"/>
          <p:cNvSpPr>
            <a:spLocks noGrp="1"/>
          </p:cNvSpPr>
          <p:nvPr>
            <p:ph type="sldNum" sz="quarter" idx="12"/>
          </p:nvPr>
        </p:nvSpPr>
        <p:spPr/>
        <p:txBody>
          <a:bodyPr vert="horz"/>
          <a:lstStyle/>
          <a:p>
            <a:fld id="{C7CFFC4D-1B7F-4693-8EFC-64168BABF256}" type="slidenum">
              <a:rPr lang="en-US" sz="1600" b="1">
                <a:solidFill>
                  <a:schemeClr val="tx2"/>
                </a:solidFill>
              </a:rPr>
              <a:pPr/>
              <a:t>46</a:t>
            </a:fld>
            <a:endParaRPr lang="en-US" sz="1600" b="1" dirty="0">
              <a:solidFill>
                <a:schemeClr val="tx2"/>
              </a:solidFill>
            </a:endParaRPr>
          </a:p>
        </p:txBody>
      </p:sp>
      <p:sp>
        <p:nvSpPr>
          <p:cNvPr id="27" name="Title 1"/>
          <p:cNvSpPr>
            <a:spLocks noGrp="1"/>
          </p:cNvSpPr>
          <p:nvPr>
            <p:ph type="title"/>
          </p:nvPr>
        </p:nvSpPr>
        <p:spPr>
          <a:xfrm>
            <a:off x="304800" y="457200"/>
            <a:ext cx="8686800" cy="838200"/>
          </a:xfrm>
        </p:spPr>
        <p:txBody>
          <a:bodyPr>
            <a:normAutofit/>
          </a:bodyPr>
          <a:lstStyle/>
          <a:p>
            <a:r>
              <a:rPr lang="en-US" altLang="zh-CN" sz="4000" kern="0" dirty="0">
                <a:latin typeface="Times New Roman" panose="02020603050405020304" pitchFamily="18" charset="0"/>
                <a:cs typeface="Times New Roman" panose="02020603050405020304" pitchFamily="18" charset="0"/>
              </a:rPr>
              <a:t>Use buffer</a:t>
            </a:r>
            <a:endParaRPr lang="en-US" sz="4000" kern="0" dirty="0"/>
          </a:p>
        </p:txBody>
      </p:sp>
      <p:sp>
        <p:nvSpPr>
          <p:cNvPr id="89" name="Rectangle 88"/>
          <p:cNvSpPr/>
          <p:nvPr/>
        </p:nvSpPr>
        <p:spPr>
          <a:xfrm>
            <a:off x="3387119" y="3371685"/>
            <a:ext cx="4231722" cy="409143"/>
          </a:xfrm>
          <a:prstGeom prst="rect">
            <a:avLst/>
          </a:prstGeom>
          <a:solidFill>
            <a:schemeClr val="accent1">
              <a:lumMod val="60000"/>
              <a:lumOff val="4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914400" y="338397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a:off x="935030" y="3780828"/>
            <a:ext cx="7315200" cy="0"/>
          </a:xfrm>
          <a:prstGeom prst="line">
            <a:avLst/>
          </a:prstGeom>
          <a:ln w="25400">
            <a:solidFill>
              <a:schemeClr val="accent1">
                <a:lumMod val="25000"/>
              </a:schemeClr>
            </a:solidFill>
            <a:prstDash val="solid"/>
          </a:ln>
        </p:spPr>
        <p:style>
          <a:lnRef idx="1">
            <a:schemeClr val="accent1"/>
          </a:lnRef>
          <a:fillRef idx="0">
            <a:schemeClr val="accent1"/>
          </a:fillRef>
          <a:effectRef idx="0">
            <a:schemeClr val="accent1"/>
          </a:effectRef>
          <a:fontRef idx="minor">
            <a:schemeClr val="tx1"/>
          </a:fontRef>
        </p:style>
      </p:cxnSp>
      <p:sp>
        <p:nvSpPr>
          <p:cNvPr id="91" name="Right Arrow 10"/>
          <p:cNvSpPr/>
          <p:nvPr/>
        </p:nvSpPr>
        <p:spPr>
          <a:xfrm>
            <a:off x="7618841" y="3514196"/>
            <a:ext cx="382159" cy="142756"/>
          </a:xfrm>
          <a:prstGeom prst="rightArrow">
            <a:avLst>
              <a:gd name="adj1" fmla="val 50000"/>
              <a:gd name="adj2" fmla="val 66892"/>
            </a:avLst>
          </a:prstGeom>
          <a:no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descr="toll-house2.bmp"/>
          <p:cNvPicPr>
            <a:picLocks noChangeAspect="1"/>
          </p:cNvPicPr>
          <p:nvPr/>
        </p:nvPicPr>
        <p:blipFill>
          <a:blip r:embed="rId3" cstate="print"/>
          <a:stretch>
            <a:fillRect/>
          </a:stretch>
        </p:blipFill>
        <p:spPr>
          <a:xfrm>
            <a:off x="3720706" y="2814904"/>
            <a:ext cx="542672" cy="541009"/>
          </a:xfrm>
          <a:prstGeom prst="rect">
            <a:avLst/>
          </a:prstGeom>
        </p:spPr>
      </p:pic>
      <p:pic>
        <p:nvPicPr>
          <p:cNvPr id="93"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6716145" y="3214751"/>
            <a:ext cx="673513" cy="671449"/>
          </a:xfrm>
          <a:prstGeom prst="rect">
            <a:avLst/>
          </a:prstGeom>
          <a:noFill/>
        </p:spPr>
      </p:pic>
      <p:pic>
        <p:nvPicPr>
          <p:cNvPr id="95"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2676870" y="3214751"/>
            <a:ext cx="673513" cy="671449"/>
          </a:xfrm>
          <a:prstGeom prst="rect">
            <a:avLst/>
          </a:prstGeom>
          <a:noFill/>
        </p:spPr>
      </p:pic>
      <p:pic>
        <p:nvPicPr>
          <p:cNvPr id="96"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3571576" y="3214751"/>
            <a:ext cx="673513" cy="671449"/>
          </a:xfrm>
          <a:prstGeom prst="rect">
            <a:avLst/>
          </a:prstGeom>
          <a:noFill/>
        </p:spPr>
      </p:pic>
      <p:pic>
        <p:nvPicPr>
          <p:cNvPr id="97" name="Picture 96" descr="toll-house2.bmp"/>
          <p:cNvPicPr>
            <a:picLocks noChangeAspect="1"/>
          </p:cNvPicPr>
          <p:nvPr/>
        </p:nvPicPr>
        <p:blipFill>
          <a:blip r:embed="rId3" cstate="print"/>
          <a:stretch>
            <a:fillRect/>
          </a:stretch>
        </p:blipFill>
        <p:spPr>
          <a:xfrm>
            <a:off x="6844478" y="2811791"/>
            <a:ext cx="542672" cy="541009"/>
          </a:xfrm>
          <a:prstGeom prst="rect">
            <a:avLst/>
          </a:prstGeom>
        </p:spPr>
      </p:pic>
      <p:pic>
        <p:nvPicPr>
          <p:cNvPr id="100" name="Picture 9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2611" y="55727"/>
            <a:ext cx="3264517" cy="2174546"/>
          </a:xfrm>
          <a:prstGeom prst="rect">
            <a:avLst/>
          </a:prstGeom>
          <a:ln w="88900" cap="sq" cmpd="thickThin">
            <a:solidFill>
              <a:srgbClr val="000000"/>
            </a:solidFill>
            <a:prstDash val="solid"/>
            <a:miter lim="800000"/>
          </a:ln>
          <a:effectLst>
            <a:innerShdw blurRad="76200">
              <a:srgbClr val="000000"/>
            </a:innerShdw>
          </a:effectLst>
        </p:spPr>
      </p:pic>
      <p:sp>
        <p:nvSpPr>
          <p:cNvPr id="26" name="Rectangle 25"/>
          <p:cNvSpPr/>
          <p:nvPr/>
        </p:nvSpPr>
        <p:spPr>
          <a:xfrm>
            <a:off x="4330927" y="3371685"/>
            <a:ext cx="2222273" cy="409143"/>
          </a:xfrm>
          <a:prstGeom prst="rect">
            <a:avLst/>
          </a:prstGeom>
          <a:solidFill>
            <a:srgbClr val="CCFF99"/>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solidFill>
                <a:srgbClr val="3333FF"/>
              </a:solidFill>
            </a:endParaRPr>
          </a:p>
        </p:txBody>
      </p:sp>
      <p:pic>
        <p:nvPicPr>
          <p:cNvPr id="94" name="Picture 11" descr="C:\Documents and Settings\Weihua Gu\Local Settings\Temporary Internet Files\Content.IE5\FKUEUKQE\MC900437099[1].png"/>
          <p:cNvPicPr>
            <a:picLocks noChangeAspect="1" noChangeArrowheads="1"/>
          </p:cNvPicPr>
          <p:nvPr/>
        </p:nvPicPr>
        <p:blipFill>
          <a:blip r:embed="rId4" cstate="print"/>
          <a:srcRect/>
          <a:stretch>
            <a:fillRect/>
          </a:stretch>
        </p:blipFill>
        <p:spPr bwMode="auto">
          <a:xfrm>
            <a:off x="5842611" y="3214750"/>
            <a:ext cx="673513" cy="671449"/>
          </a:xfrm>
          <a:prstGeom prst="rect">
            <a:avLst/>
          </a:prstGeom>
          <a:noFill/>
        </p:spPr>
      </p:pic>
      <p:sp>
        <p:nvSpPr>
          <p:cNvPr id="2" name="TextBox 1"/>
          <p:cNvSpPr txBox="1"/>
          <p:nvPr/>
        </p:nvSpPr>
        <p:spPr>
          <a:xfrm>
            <a:off x="6324600" y="4234934"/>
            <a:ext cx="2669320" cy="830997"/>
          </a:xfrm>
          <a:prstGeom prst="rect">
            <a:avLst/>
          </a:prstGeom>
          <a:noFill/>
        </p:spPr>
        <p:txBody>
          <a:bodyPr wrap="none" rtlCol="0">
            <a:spAutoFit/>
          </a:bodyPr>
          <a:lstStyle/>
          <a:p>
            <a:r>
              <a:rPr lang="en-US" altLang="zh-CN" sz="2400" dirty="0" smtClean="0">
                <a:solidFill>
                  <a:srgbClr val="C00000"/>
                </a:solidFill>
                <a:latin typeface="Times New Roman" panose="02020603050405020304" pitchFamily="18" charset="0"/>
                <a:cs typeface="Times New Roman" panose="02020603050405020304" pitchFamily="18" charset="0"/>
              </a:rPr>
              <a:t>A vehicle that is </a:t>
            </a:r>
          </a:p>
          <a:p>
            <a:r>
              <a:rPr lang="en-US" altLang="zh-CN" sz="2400" dirty="0" smtClean="0">
                <a:solidFill>
                  <a:srgbClr val="C00000"/>
                </a:solidFill>
                <a:latin typeface="Times New Roman" panose="02020603050405020304" pitchFamily="18" charset="0"/>
                <a:cs typeface="Times New Roman" panose="02020603050405020304" pitchFamily="18" charset="0"/>
              </a:rPr>
              <a:t>waiting to be served</a:t>
            </a:r>
            <a:endParaRPr lang="en-US" sz="2400" dirty="0">
              <a:solidFill>
                <a:srgbClr val="C00000"/>
              </a:solidFill>
              <a:latin typeface="Times New Roman" panose="02020603050405020304" pitchFamily="18" charset="0"/>
              <a:cs typeface="Times New Roman" panose="02020603050405020304" pitchFamily="18" charset="0"/>
            </a:endParaRPr>
          </a:p>
        </p:txBody>
      </p:sp>
      <p:cxnSp>
        <p:nvCxnSpPr>
          <p:cNvPr id="4" name="Straight Arrow Connector 3"/>
          <p:cNvCxnSpPr/>
          <p:nvPr/>
        </p:nvCxnSpPr>
        <p:spPr>
          <a:xfrm flipH="1" flipV="1">
            <a:off x="6172200" y="3656952"/>
            <a:ext cx="381000" cy="5779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2209800" y="5039380"/>
            <a:ext cx="4204997" cy="954107"/>
          </a:xfrm>
          <a:prstGeom prst="rect">
            <a:avLst/>
          </a:prstGeom>
          <a:noFill/>
        </p:spPr>
        <p:txBody>
          <a:bodyPr wrap="none" rtlCol="0">
            <a:spAutoFit/>
          </a:bodyPr>
          <a:lstStyle/>
          <a:p>
            <a:r>
              <a:rPr lang="en-US" altLang="zh-CN" sz="2800" b="1" dirty="0" smtClean="0">
                <a:solidFill>
                  <a:srgbClr val="3333FF"/>
                </a:solidFill>
                <a:latin typeface="Times New Roman" panose="02020603050405020304" pitchFamily="18" charset="0"/>
                <a:ea typeface="+mj-ea"/>
                <a:cs typeface="Times New Roman" panose="02020603050405020304" pitchFamily="18" charset="0"/>
              </a:rPr>
              <a:t>Mutual blockage between </a:t>
            </a:r>
          </a:p>
          <a:p>
            <a:r>
              <a:rPr lang="en-US" altLang="zh-CN" sz="2800" b="1" dirty="0" smtClean="0">
                <a:solidFill>
                  <a:srgbClr val="3333FF"/>
                </a:solidFill>
                <a:latin typeface="Times New Roman" panose="02020603050405020304" pitchFamily="18" charset="0"/>
                <a:ea typeface="+mj-ea"/>
                <a:cs typeface="Times New Roman" panose="02020603050405020304" pitchFamily="18" charset="0"/>
              </a:rPr>
              <a:t>vehicles is reduced!</a:t>
            </a:r>
            <a:endParaRPr lang="en-US" sz="2800" b="1" dirty="0">
              <a:solidFill>
                <a:srgbClr val="3333FF"/>
              </a:solidFill>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403223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 calcmode="lin" valueType="num">
                                      <p:cBhvr additive="base">
                                        <p:cTn id="7" dur="500" fill="hold"/>
                                        <p:tgtEl>
                                          <p:spTgt spid="93"/>
                                        </p:tgtEl>
                                        <p:attrNameLst>
                                          <p:attrName>ppt_x</p:attrName>
                                        </p:attrNameLst>
                                      </p:cBhvr>
                                      <p:tavLst>
                                        <p:tav tm="0">
                                          <p:val>
                                            <p:strVal val="0-#ppt_w/2"/>
                                          </p:val>
                                        </p:tav>
                                        <p:tav tm="100000">
                                          <p:val>
                                            <p:strVal val="#ppt_x"/>
                                          </p:val>
                                        </p:tav>
                                      </p:tavLst>
                                    </p:anim>
                                    <p:anim calcmode="lin" valueType="num">
                                      <p:cBhvr additive="base">
                                        <p:cTn id="8" dur="500" fill="hold"/>
                                        <p:tgtEl>
                                          <p:spTgt spid="93"/>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94"/>
                                        </p:tgtEl>
                                        <p:attrNameLst>
                                          <p:attrName>style.visibility</p:attrName>
                                        </p:attrNameLst>
                                      </p:cBhvr>
                                      <p:to>
                                        <p:strVal val="visible"/>
                                      </p:to>
                                    </p:set>
                                    <p:anim calcmode="lin" valueType="num">
                                      <p:cBhvr additive="base">
                                        <p:cTn id="11" dur="500" fill="hold"/>
                                        <p:tgtEl>
                                          <p:spTgt spid="94"/>
                                        </p:tgtEl>
                                        <p:attrNameLst>
                                          <p:attrName>ppt_x</p:attrName>
                                        </p:attrNameLst>
                                      </p:cBhvr>
                                      <p:tavLst>
                                        <p:tav tm="0">
                                          <p:val>
                                            <p:strVal val="0-#ppt_w/2"/>
                                          </p:val>
                                        </p:tav>
                                        <p:tav tm="100000">
                                          <p:val>
                                            <p:strVal val="#ppt_x"/>
                                          </p:val>
                                        </p:tav>
                                      </p:tavLst>
                                    </p:anim>
                                    <p:anim calcmode="lin" valueType="num">
                                      <p:cBhvr additive="base">
                                        <p:cTn id="12" dur="500" fill="hold"/>
                                        <p:tgtEl>
                                          <p:spTgt spid="9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96"/>
                                        </p:tgtEl>
                                        <p:attrNameLst>
                                          <p:attrName>style.visibility</p:attrName>
                                        </p:attrNameLst>
                                      </p:cBhvr>
                                      <p:to>
                                        <p:strVal val="visible"/>
                                      </p:to>
                                    </p:set>
                                    <p:anim calcmode="lin" valueType="num">
                                      <p:cBhvr additive="base">
                                        <p:cTn id="15" dur="500" fill="hold"/>
                                        <p:tgtEl>
                                          <p:spTgt spid="96"/>
                                        </p:tgtEl>
                                        <p:attrNameLst>
                                          <p:attrName>ppt_x</p:attrName>
                                        </p:attrNameLst>
                                      </p:cBhvr>
                                      <p:tavLst>
                                        <p:tav tm="0">
                                          <p:val>
                                            <p:strVal val="0-#ppt_w/2"/>
                                          </p:val>
                                        </p:tav>
                                        <p:tav tm="100000">
                                          <p:val>
                                            <p:strVal val="#ppt_x"/>
                                          </p:val>
                                        </p:tav>
                                      </p:tavLst>
                                    </p:anim>
                                    <p:anim calcmode="lin" valueType="num">
                                      <p:cBhvr additive="base">
                                        <p:cTn id="16" dur="500" fill="hold"/>
                                        <p:tgtEl>
                                          <p:spTgt spid="96"/>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0"/>
                                  </p:stCondLst>
                                  <p:childTnLst>
                                    <p:set>
                                      <p:cBhvr>
                                        <p:cTn id="18" dur="1" fill="hold">
                                          <p:stCondLst>
                                            <p:cond delay="0"/>
                                          </p:stCondLst>
                                        </p:cTn>
                                        <p:tgtEl>
                                          <p:spTgt spid="95"/>
                                        </p:tgtEl>
                                        <p:attrNameLst>
                                          <p:attrName>style.visibility</p:attrName>
                                        </p:attrNameLst>
                                      </p:cBhvr>
                                      <p:to>
                                        <p:strVal val="visible"/>
                                      </p:to>
                                    </p:set>
                                    <p:anim calcmode="lin" valueType="num">
                                      <p:cBhvr additive="base">
                                        <p:cTn id="19" dur="500" fill="hold"/>
                                        <p:tgtEl>
                                          <p:spTgt spid="95"/>
                                        </p:tgtEl>
                                        <p:attrNameLst>
                                          <p:attrName>ppt_x</p:attrName>
                                        </p:attrNameLst>
                                      </p:cBhvr>
                                      <p:tavLst>
                                        <p:tav tm="0">
                                          <p:val>
                                            <p:strVal val="0-#ppt_w/2"/>
                                          </p:val>
                                        </p:tav>
                                        <p:tav tm="100000">
                                          <p:val>
                                            <p:strVal val="#ppt_x"/>
                                          </p:val>
                                        </p:tav>
                                      </p:tavLst>
                                    </p:anim>
                                    <p:anim calcmode="lin" valueType="num">
                                      <p:cBhvr additive="base">
                                        <p:cTn id="20" dur="500" fill="hold"/>
                                        <p:tgtEl>
                                          <p:spTgt spid="9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 presetClass="entr" presetSubtype="0" fill="hold" nodeType="afterEffect">
                                  <p:stCondLst>
                                    <p:cond delay="0"/>
                                  </p:stCondLst>
                                  <p:childTnLst>
                                    <p:set>
                                      <p:cBhvr>
                                        <p:cTn id="23" dur="1" fill="hold">
                                          <p:stCondLst>
                                            <p:cond delay="0"/>
                                          </p:stCondLst>
                                        </p:cTn>
                                        <p:tgtEl>
                                          <p:spTgt spid="4"/>
                                        </p:tgtEl>
                                        <p:attrNameLst>
                                          <p:attrName>style.visibility</p:attrName>
                                        </p:attrNameLst>
                                      </p:cBhvr>
                                      <p:to>
                                        <p:strVal val="visible"/>
                                      </p:to>
                                    </p:set>
                                  </p:childTnLst>
                                </p:cTn>
                              </p:par>
                              <p:par>
                                <p:cTn id="24" presetID="1" presetClass="entr" presetSubtype="0" fill="hold" grpId="1" nodeType="with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 presetClass="exit" presetSubtype="2" fill="hold" nodeType="clickEffect">
                                  <p:stCondLst>
                                    <p:cond delay="0"/>
                                  </p:stCondLst>
                                  <p:childTnLst>
                                    <p:anim calcmode="lin" valueType="num">
                                      <p:cBhvr additive="base">
                                        <p:cTn id="29" dur="500"/>
                                        <p:tgtEl>
                                          <p:spTgt spid="93"/>
                                        </p:tgtEl>
                                        <p:attrNameLst>
                                          <p:attrName>ppt_x</p:attrName>
                                        </p:attrNameLst>
                                      </p:cBhvr>
                                      <p:tavLst>
                                        <p:tav tm="0">
                                          <p:val>
                                            <p:strVal val="ppt_x"/>
                                          </p:val>
                                        </p:tav>
                                        <p:tav tm="100000">
                                          <p:val>
                                            <p:strVal val="1+ppt_w/2"/>
                                          </p:val>
                                        </p:tav>
                                      </p:tavLst>
                                    </p:anim>
                                    <p:anim calcmode="lin" valueType="num">
                                      <p:cBhvr additive="base">
                                        <p:cTn id="30" dur="500"/>
                                        <p:tgtEl>
                                          <p:spTgt spid="93"/>
                                        </p:tgtEl>
                                        <p:attrNameLst>
                                          <p:attrName>ppt_y</p:attrName>
                                        </p:attrNameLst>
                                      </p:cBhvr>
                                      <p:tavLst>
                                        <p:tav tm="0">
                                          <p:val>
                                            <p:strVal val="ppt_y"/>
                                          </p:val>
                                        </p:tav>
                                        <p:tav tm="100000">
                                          <p:val>
                                            <p:strVal val="ppt_y"/>
                                          </p:val>
                                        </p:tav>
                                      </p:tavLst>
                                    </p:anim>
                                    <p:set>
                                      <p:cBhvr>
                                        <p:cTn id="31" dur="1" fill="hold">
                                          <p:stCondLst>
                                            <p:cond delay="499"/>
                                          </p:stCondLst>
                                        </p:cTn>
                                        <p:tgtEl>
                                          <p:spTgt spid="93"/>
                                        </p:tgtEl>
                                        <p:attrNameLst>
                                          <p:attrName>style.visibility</p:attrName>
                                        </p:attrNameLst>
                                      </p:cBhvr>
                                      <p:to>
                                        <p:strVal val="hidden"/>
                                      </p:to>
                                    </p:set>
                                  </p:childTnLst>
                                </p:cTn>
                              </p:par>
                            </p:childTnLst>
                          </p:cTn>
                        </p:par>
                        <p:par>
                          <p:cTn id="32" fill="hold">
                            <p:stCondLst>
                              <p:cond delay="500"/>
                            </p:stCondLst>
                            <p:childTnLst>
                              <p:par>
                                <p:cTn id="33" presetID="1" presetClass="exit" presetSubtype="0" fill="hold" nodeType="afterEffect">
                                  <p:stCondLst>
                                    <p:cond delay="500"/>
                                  </p:stCondLst>
                                  <p:childTnLst>
                                    <p:set>
                                      <p:cBhvr>
                                        <p:cTn id="34" dur="1" fill="hold">
                                          <p:stCondLst>
                                            <p:cond delay="0"/>
                                          </p:stCondLst>
                                        </p:cTn>
                                        <p:tgtEl>
                                          <p:spTgt spid="4"/>
                                        </p:tgtEl>
                                        <p:attrNameLst>
                                          <p:attrName>style.visibility</p:attrName>
                                        </p:attrNameLst>
                                      </p:cBhvr>
                                      <p:to>
                                        <p:strVal val="hidden"/>
                                      </p:to>
                                    </p:set>
                                  </p:childTnLst>
                                </p:cTn>
                              </p:par>
                              <p:par>
                                <p:cTn id="35" presetID="1" presetClass="exit" presetSubtype="0" fill="hold" grpId="0" nodeType="withEffect">
                                  <p:stCondLst>
                                    <p:cond delay="500"/>
                                  </p:stCondLst>
                                  <p:childTnLst>
                                    <p:set>
                                      <p:cBhvr>
                                        <p:cTn id="36" dur="1" fill="hold">
                                          <p:stCondLst>
                                            <p:cond delay="0"/>
                                          </p:stCondLst>
                                        </p:cTn>
                                        <p:tgtEl>
                                          <p:spTgt spid="2"/>
                                        </p:tgtEl>
                                        <p:attrNameLst>
                                          <p:attrName>style.visibility</p:attrName>
                                        </p:attrNameLst>
                                      </p:cBhvr>
                                      <p:to>
                                        <p:strVal val="hidden"/>
                                      </p:to>
                                    </p:set>
                                  </p:childTnLst>
                                </p:cTn>
                              </p:par>
                            </p:childTnLst>
                          </p:cTn>
                        </p:par>
                        <p:par>
                          <p:cTn id="37" fill="hold">
                            <p:stCondLst>
                              <p:cond delay="1000"/>
                            </p:stCondLst>
                            <p:childTnLst>
                              <p:par>
                                <p:cTn id="38" presetID="42" presetClass="path" presetSubtype="0" accel="50000" decel="50000" fill="hold" nodeType="afterEffect">
                                  <p:stCondLst>
                                    <p:cond delay="0"/>
                                  </p:stCondLst>
                                  <p:childTnLst>
                                    <p:animMotion origin="layout" path="M -4.44444E-6 -2.59259E-6 L 0.09931 0.00463 " pathEditMode="relative" rAng="0" ptsTypes="AA">
                                      <p:cBhvr>
                                        <p:cTn id="39" dur="1000" fill="hold"/>
                                        <p:tgtEl>
                                          <p:spTgt spid="94"/>
                                        </p:tgtEl>
                                        <p:attrNameLst>
                                          <p:attrName>ppt_x</p:attrName>
                                          <p:attrName>ppt_y</p:attrName>
                                        </p:attrNameLst>
                                      </p:cBhvr>
                                      <p:rCtr x="4965" y="231"/>
                                    </p:animMotion>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6106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Optimal use of buffer</a:t>
            </a:r>
            <a:endParaRPr lang="en-US" sz="4000" kern="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z="1600" b="1" smtClean="0">
                <a:solidFill>
                  <a:schemeClr val="tx2"/>
                </a:solidFill>
              </a:rPr>
              <a:pPr/>
              <a:t>47</a:t>
            </a:fld>
            <a:endParaRPr lang="en-US" sz="1600" b="1" dirty="0">
              <a:solidFill>
                <a:schemeClr val="tx2"/>
              </a:solidFill>
            </a:endParaRPr>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35864" y="1309116"/>
                <a:ext cx="8610600" cy="4343400"/>
              </a:xfrm>
            </p:spPr>
            <p:txBody>
              <a:bodyPr>
                <a:normAutofit/>
              </a:bodyPr>
              <a:lstStyle/>
              <a:p>
                <a:pPr>
                  <a:spcAft>
                    <a:spcPts val="600"/>
                  </a:spcAft>
                  <a:buFont typeface="Wingdings" pitchFamily="2" charset="2"/>
                  <a:buChar char="q"/>
                </a:pPr>
                <a:r>
                  <a:rPr lang="en-US" altLang="zh-CN" sz="2800" dirty="0" smtClean="0">
                    <a:solidFill>
                      <a:srgbClr val="432A05"/>
                    </a:solidFill>
                    <a:latin typeface="Times New Roman" panose="02020603050405020304" pitchFamily="18" charset="0"/>
                    <a:ea typeface="+mj-ea"/>
                    <a:cs typeface="Times New Roman" panose="02020603050405020304" pitchFamily="18" charset="0"/>
                  </a:rPr>
                  <a:t>For a buffer of size </a:t>
                </a:r>
                <a14:m>
                  <m:oMath xmlns:m="http://schemas.openxmlformats.org/officeDocument/2006/math">
                    <m:r>
                      <a:rPr lang="en-US" altLang="zh-CN" sz="2800" b="0" i="1" smtClean="0">
                        <a:solidFill>
                          <a:srgbClr val="432A05"/>
                        </a:solidFill>
                        <a:latin typeface="Cambria Math"/>
                        <a:ea typeface="+mj-ea"/>
                        <a:cs typeface="Times New Roman" panose="02020603050405020304" pitchFamily="18" charset="0"/>
                      </a:rPr>
                      <m:t>𝑏</m:t>
                    </m:r>
                  </m:oMath>
                </a14:m>
                <a:r>
                  <a:rPr lang="en-US" altLang="zh-CN" sz="2800" dirty="0" smtClean="0">
                    <a:solidFill>
                      <a:srgbClr val="432A05"/>
                    </a:solidFill>
                    <a:latin typeface="Times New Roman" panose="02020603050405020304" pitchFamily="18" charset="0"/>
                    <a:ea typeface="+mj-ea"/>
                    <a:cs typeface="Times New Roman" panose="02020603050405020304" pitchFamily="18" charset="0"/>
                  </a:rPr>
                  <a:t> (i.e., the buffer can contain </a:t>
                </a:r>
                <a14:m>
                  <m:oMath xmlns:m="http://schemas.openxmlformats.org/officeDocument/2006/math">
                    <m:r>
                      <a:rPr lang="en-US" altLang="zh-CN" sz="2800" b="0" i="1" smtClean="0">
                        <a:solidFill>
                          <a:srgbClr val="432A05"/>
                        </a:solidFill>
                        <a:latin typeface="Cambria Math"/>
                        <a:ea typeface="+mj-ea"/>
                        <a:cs typeface="Times New Roman" panose="02020603050405020304" pitchFamily="18" charset="0"/>
                      </a:rPr>
                      <m:t>𝑏</m:t>
                    </m:r>
                  </m:oMath>
                </a14:m>
                <a:r>
                  <a:rPr lang="en-US" altLang="zh-CN" sz="2800" dirty="0" smtClean="0">
                    <a:solidFill>
                      <a:srgbClr val="432A05"/>
                    </a:solidFill>
                    <a:latin typeface="Times New Roman" panose="02020603050405020304" pitchFamily="18" charset="0"/>
                    <a:ea typeface="+mj-ea"/>
                    <a:cs typeface="Times New Roman" panose="02020603050405020304" pitchFamily="18" charset="0"/>
                  </a:rPr>
                  <a:t> vehicles), denote </a:t>
                </a:r>
                <a14:m>
                  <m:oMath xmlns:m="http://schemas.openxmlformats.org/officeDocument/2006/math">
                    <m:r>
                      <a:rPr lang="en-US" altLang="zh-CN" sz="2800" b="0" i="1" smtClean="0">
                        <a:solidFill>
                          <a:srgbClr val="432A05"/>
                        </a:solidFill>
                        <a:latin typeface="Cambria Math"/>
                        <a:ea typeface="+mj-ea"/>
                        <a:cs typeface="Times New Roman" panose="02020603050405020304" pitchFamily="18" charset="0"/>
                      </a:rPr>
                      <m:t>𝑝</m:t>
                    </m:r>
                  </m:oMath>
                </a14:m>
                <a:r>
                  <a:rPr lang="en-US" altLang="zh-CN" sz="2800" dirty="0" smtClean="0">
                    <a:solidFill>
                      <a:srgbClr val="432A05"/>
                    </a:solidFill>
                    <a:latin typeface="Times New Roman" panose="02020603050405020304" pitchFamily="18" charset="0"/>
                    <a:ea typeface="+mj-ea"/>
                    <a:cs typeface="Times New Roman" panose="02020603050405020304" pitchFamily="18" charset="0"/>
                  </a:rPr>
                  <a:t> as the number of vehicles that are allowed to enter the buffer before being served.</a:t>
                </a:r>
              </a:p>
              <a:p>
                <a:pPr>
                  <a:spcAft>
                    <a:spcPts val="600"/>
                  </a:spcAft>
                  <a:buFont typeface="Wingdings" pitchFamily="2" charset="2"/>
                  <a:buChar char="q"/>
                </a:pPr>
                <a:r>
                  <a:rPr lang="en-US" altLang="zh-CN" sz="2800" dirty="0" smtClean="0">
                    <a:solidFill>
                      <a:srgbClr val="432A05"/>
                    </a:solidFill>
                    <a:latin typeface="Times New Roman" panose="02020603050405020304" pitchFamily="18" charset="0"/>
                    <a:ea typeface="+mj-ea"/>
                    <a:cs typeface="Times New Roman" panose="02020603050405020304" pitchFamily="18" charset="0"/>
                  </a:rPr>
                  <a:t>Find the optimal </a:t>
                </a:r>
                <a14:m>
                  <m:oMath xmlns:m="http://schemas.openxmlformats.org/officeDocument/2006/math">
                    <m:r>
                      <a:rPr lang="en-US" altLang="zh-CN" sz="2800" b="0" i="1" smtClean="0">
                        <a:solidFill>
                          <a:srgbClr val="432A05"/>
                        </a:solidFill>
                        <a:latin typeface="Cambria Math"/>
                        <a:ea typeface="+mj-ea"/>
                        <a:cs typeface="Times New Roman" panose="02020603050405020304" pitchFamily="18" charset="0"/>
                      </a:rPr>
                      <m:t>𝑝</m:t>
                    </m:r>
                  </m:oMath>
                </a14:m>
                <a:r>
                  <a:rPr lang="en-US" altLang="zh-CN" sz="2800" dirty="0" smtClean="0">
                    <a:solidFill>
                      <a:srgbClr val="432A05"/>
                    </a:solidFill>
                    <a:latin typeface="Times New Roman" panose="02020603050405020304" pitchFamily="18" charset="0"/>
                    <a:ea typeface="+mj-ea"/>
                    <a:cs typeface="Times New Roman" panose="02020603050405020304" pitchFamily="18" charset="0"/>
                  </a:rPr>
                  <a:t> for each value of </a:t>
                </a:r>
                <a14:m>
                  <m:oMath xmlns:m="http://schemas.openxmlformats.org/officeDocument/2006/math">
                    <m:r>
                      <a:rPr lang="en-US" altLang="zh-CN" sz="2800" b="0" i="1" smtClean="0">
                        <a:solidFill>
                          <a:srgbClr val="432A05"/>
                        </a:solidFill>
                        <a:latin typeface="Cambria Math"/>
                        <a:ea typeface="+mj-ea"/>
                        <a:cs typeface="Times New Roman" panose="02020603050405020304" pitchFamily="18" charset="0"/>
                      </a:rPr>
                      <m:t>𝑏</m:t>
                    </m:r>
                  </m:oMath>
                </a14:m>
                <a:r>
                  <a:rPr lang="en-US" altLang="zh-CN" sz="2800" dirty="0" smtClean="0">
                    <a:solidFill>
                      <a:srgbClr val="432A05"/>
                    </a:solidFill>
                    <a:latin typeface="Times New Roman" panose="02020603050405020304" pitchFamily="18" charset="0"/>
                    <a:ea typeface="+mj-ea"/>
                    <a:cs typeface="Times New Roman" panose="02020603050405020304" pitchFamily="18" charset="0"/>
                  </a:rPr>
                  <a:t>.</a:t>
                </a:r>
              </a:p>
              <a:p>
                <a:pPr>
                  <a:spcAft>
                    <a:spcPts val="600"/>
                  </a:spcAft>
                  <a:buFont typeface="Wingdings" pitchFamily="2" charset="2"/>
                  <a:buChar char="q"/>
                </a:pPr>
                <a:r>
                  <a:rPr lang="en-US" altLang="zh-CN" sz="2800" dirty="0" smtClean="0">
                    <a:solidFill>
                      <a:srgbClr val="432A05"/>
                    </a:solidFill>
                    <a:latin typeface="Times New Roman" panose="02020603050405020304" pitchFamily="18" charset="0"/>
                    <a:ea typeface="+mj-ea"/>
                    <a:cs typeface="Times New Roman" panose="02020603050405020304" pitchFamily="18" charset="0"/>
                  </a:rPr>
                  <a:t>Analytical models can again be developed using MRP</a:t>
                </a:r>
              </a:p>
              <a:p>
                <a:pPr>
                  <a:spcAft>
                    <a:spcPts val="600"/>
                  </a:spcAft>
                  <a:buFont typeface="Wingdings" pitchFamily="2" charset="2"/>
                  <a:buChar char="q"/>
                </a:pPr>
                <a:endParaRPr lang="en-US" sz="2800" dirty="0" smtClean="0">
                  <a:solidFill>
                    <a:srgbClr val="432A05"/>
                  </a:solidFill>
                  <a:latin typeface="Times New Roman" panose="02020603050405020304" pitchFamily="18" charset="0"/>
                  <a:ea typeface="+mj-ea"/>
                  <a:cs typeface="Times New Roman" panose="02020603050405020304" pitchFamily="18" charset="0"/>
                </a:endParaRPr>
              </a:p>
              <a:p>
                <a:pPr>
                  <a:spcAft>
                    <a:spcPts val="600"/>
                  </a:spcAft>
                  <a:buFont typeface="Wingdings" pitchFamily="2" charset="2"/>
                  <a:buChar char="q"/>
                </a:pPr>
                <a:endParaRPr lang="en-US" sz="2800" dirty="0" smtClean="0">
                  <a:solidFill>
                    <a:srgbClr val="432A05"/>
                  </a:solidFill>
                  <a:latin typeface="Times New Roman" panose="02020603050405020304" pitchFamily="18" charset="0"/>
                  <a:ea typeface="+mj-ea"/>
                  <a:cs typeface="Times New Roman" panose="02020603050405020304" pitchFamily="18" charset="0"/>
                </a:endParaRPr>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35864" y="1309116"/>
                <a:ext cx="8610600" cy="4343400"/>
              </a:xfrm>
              <a:blipFill rotWithShape="1">
                <a:blip r:embed="rId3"/>
                <a:stretch>
                  <a:fillRect l="-637" t="-1404"/>
                </a:stretch>
              </a:blipFill>
            </p:spPr>
            <p:txBody>
              <a:bodyPr/>
              <a:lstStyle/>
              <a:p>
                <a:r>
                  <a:rPr lang="en-US">
                    <a:noFill/>
                  </a:rPr>
                  <a:t> </a:t>
                </a:r>
              </a:p>
            </p:txBody>
          </p:sp>
        </mc:Fallback>
      </mc:AlternateContent>
      <p:pic>
        <p:nvPicPr>
          <p:cNvPr id="3073" name="Picture 1" descr="C:\Users\Weihua\AppData\Local\Temp\X1`E@`R9LLX~6VHSWO`NXY0.gif"/>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8610600" y="3429000"/>
            <a:ext cx="381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3446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30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9067800" cy="838200"/>
          </a:xfrm>
        </p:spPr>
        <p:txBody>
          <a:bodyPr>
            <a:noAutofit/>
          </a:bodyPr>
          <a:lstStyle/>
          <a:p>
            <a:r>
              <a:rPr lang="en-US" altLang="zh-CN" kern="0" dirty="0" smtClean="0">
                <a:latin typeface="Times New Roman" panose="02020603050405020304" pitchFamily="18" charset="0"/>
                <a:cs typeface="Times New Roman" panose="02020603050405020304" pitchFamily="18" charset="0"/>
              </a:rPr>
              <a:t>Optimal capacity of buffered tandem toll booths</a:t>
            </a:r>
            <a:endParaRPr lang="en-US" kern="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48</a:t>
            </a:fld>
            <a:endParaRPr lang="en-US" sz="1600" b="1">
              <a:solidFill>
                <a:schemeClr val="tx2"/>
              </a:solidFill>
            </a:endParaRPr>
          </a:p>
        </p:txBody>
      </p:sp>
      <p:graphicFrame>
        <p:nvGraphicFramePr>
          <p:cNvPr id="7" name="图表 6"/>
          <p:cNvGraphicFramePr>
            <a:graphicFrameLocks/>
          </p:cNvGraphicFramePr>
          <p:nvPr>
            <p:extLst>
              <p:ext uri="{D42A27DB-BD31-4B8C-83A1-F6EECF244321}">
                <p14:modId xmlns:p14="http://schemas.microsoft.com/office/powerpoint/2010/main" val="3739799936"/>
              </p:ext>
            </p:extLst>
          </p:nvPr>
        </p:nvGraphicFramePr>
        <p:xfrm>
          <a:off x="0" y="1386943"/>
          <a:ext cx="7467600" cy="533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8" name="TextBox 19"/>
              <p:cNvSpPr txBox="1"/>
              <p:nvPr/>
            </p:nvSpPr>
            <p:spPr>
              <a:xfrm>
                <a:off x="6868903" y="410805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smtClean="0">
                          <a:solidFill>
                            <a:srgbClr val="007E39"/>
                          </a:solidFill>
                          <a:latin typeface="Cambria Math"/>
                          <a:cs typeface="Times New Roman" pitchFamily="18" charset="0"/>
                        </a:rPr>
                        <m:t>𝑏</m:t>
                      </m:r>
                      <m:r>
                        <a:rPr lang="en-US" sz="2000" b="0" i="1" smtClean="0">
                          <a:solidFill>
                            <a:srgbClr val="007E39"/>
                          </a:solidFill>
                          <a:latin typeface="Cambria Math"/>
                          <a:cs typeface="Times New Roman" pitchFamily="18" charset="0"/>
                        </a:rPr>
                        <m:t>=0</m:t>
                      </m:r>
                    </m:oMath>
                  </m:oMathPara>
                </a14:m>
                <a:endParaRPr lang="en-US" sz="2000" dirty="0">
                  <a:solidFill>
                    <a:srgbClr val="007E39"/>
                  </a:solidFill>
                  <a:cs typeface="Times New Roman" pitchFamily="18" charset="0"/>
                </a:endParaRPr>
              </a:p>
            </p:txBody>
          </p:sp>
        </mc:Choice>
        <mc:Fallback xmlns="">
          <p:sp>
            <p:nvSpPr>
              <p:cNvPr id="8" name="TextBox 19"/>
              <p:cNvSpPr txBox="1">
                <a:spLocks noRot="1" noChangeAspect="1" noMove="1" noResize="1" noEditPoints="1" noAdjustHandles="1" noChangeArrowheads="1" noChangeShapeType="1" noTextEdit="1"/>
              </p:cNvSpPr>
              <p:nvPr/>
            </p:nvSpPr>
            <p:spPr>
              <a:xfrm>
                <a:off x="6868903" y="4108057"/>
                <a:ext cx="876202" cy="400110"/>
              </a:xfrm>
              <a:prstGeom prst="rect">
                <a:avLst/>
              </a:prstGeom>
              <a:blipFill rotWithShape="1">
                <a:blip r:embed="rId4"/>
                <a:stretch>
                  <a:fillRect/>
                </a:stretch>
              </a:blipFill>
            </p:spPr>
            <p:txBody>
              <a:bodyPr/>
              <a:lstStyle/>
              <a:p>
                <a:r>
                  <a:rPr lang="en-US">
                    <a:noFill/>
                  </a:rPr>
                  <a:t> </a:t>
                </a:r>
              </a:p>
            </p:txBody>
          </p:sp>
        </mc:Fallback>
      </mc:AlternateContent>
      <p:sp>
        <p:nvSpPr>
          <p:cNvPr id="6" name="TextBox 1"/>
          <p:cNvSpPr txBox="1"/>
          <p:nvPr/>
        </p:nvSpPr>
        <p:spPr>
          <a:xfrm>
            <a:off x="5029200" y="5694025"/>
            <a:ext cx="4191000" cy="418345"/>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vehicle processing time</a:t>
            </a:r>
            <a:endParaRPr lang="en-US" sz="2200" dirty="0">
              <a:latin typeface="Times New Roman" panose="02020603050405020304" pitchFamily="18" charset="0"/>
              <a:cs typeface="Times New Roman" panose="02020603050405020304" pitchFamily="18" charset="0"/>
            </a:endParaRPr>
          </a:p>
        </p:txBody>
      </p:sp>
      <p:sp>
        <p:nvSpPr>
          <p:cNvPr id="9" name="TextBox 19"/>
          <p:cNvSpPr txBox="1"/>
          <p:nvPr/>
        </p:nvSpPr>
        <p:spPr>
          <a:xfrm>
            <a:off x="652062" y="1337102"/>
            <a:ext cx="4927503" cy="415498"/>
          </a:xfrm>
          <a:prstGeom prst="rect">
            <a:avLst/>
          </a:prstGeom>
          <a:noFill/>
        </p:spPr>
        <p:txBody>
          <a:bodyPr wrap="none" t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dirty="0" smtClean="0">
                <a:solidFill>
                  <a:sysClr val="windowText" lastClr="000000"/>
                </a:solidFill>
                <a:latin typeface="Times New Roman" panose="02020603050405020304" pitchFamily="18" charset="0"/>
                <a:cs typeface="Times New Roman" panose="02020603050405020304" pitchFamily="18" charset="0"/>
              </a:rPr>
              <a:t>Vehicle capacity per lane (normalized)</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636821" y="1792176"/>
            <a:ext cx="6400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414784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49</a:t>
            </a:fld>
            <a:endParaRPr lang="en-US" sz="1600" b="1">
              <a:solidFill>
                <a:schemeClr val="tx2"/>
              </a:solidFill>
            </a:endParaRPr>
          </a:p>
        </p:txBody>
      </p:sp>
      <p:graphicFrame>
        <p:nvGraphicFramePr>
          <p:cNvPr id="7" name="图表 6"/>
          <p:cNvGraphicFramePr>
            <a:graphicFrameLocks/>
          </p:cNvGraphicFramePr>
          <p:nvPr>
            <p:extLst>
              <p:ext uri="{D42A27DB-BD31-4B8C-83A1-F6EECF244321}">
                <p14:modId xmlns:p14="http://schemas.microsoft.com/office/powerpoint/2010/main" val="3291808037"/>
              </p:ext>
            </p:extLst>
          </p:nvPr>
        </p:nvGraphicFramePr>
        <p:xfrm>
          <a:off x="0" y="1386943"/>
          <a:ext cx="7467600" cy="533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19"/>
              <p:cNvSpPr txBox="1"/>
              <p:nvPr/>
            </p:nvSpPr>
            <p:spPr>
              <a:xfrm>
                <a:off x="6868903" y="3753370"/>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4F666"/>
                          </a:solidFill>
                          <a:latin typeface="Cambria Math"/>
                          <a:cs typeface="Times New Roman" pitchFamily="18" charset="0"/>
                        </a:rPr>
                        <m:t>𝑏</m:t>
                      </m:r>
                      <m:r>
                        <a:rPr lang="en-US" altLang="zh-CN" sz="2000" b="0" i="1" dirty="0" smtClean="0">
                          <a:solidFill>
                            <a:srgbClr val="04F666"/>
                          </a:solidFill>
                          <a:latin typeface="Cambria Math"/>
                          <a:cs typeface="Times New Roman" pitchFamily="18" charset="0"/>
                        </a:rPr>
                        <m:t>=1</m:t>
                      </m:r>
                    </m:oMath>
                  </m:oMathPara>
                </a14:m>
                <a:endParaRPr lang="en-US" sz="2000" dirty="0">
                  <a:solidFill>
                    <a:srgbClr val="04F666"/>
                  </a:solidFill>
                  <a:cs typeface="Times New Roman" pitchFamily="18" charset="0"/>
                </a:endParaRPr>
              </a:p>
            </p:txBody>
          </p:sp>
        </mc:Choice>
        <mc:Fallback xmlns="">
          <p:sp>
            <p:nvSpPr>
              <p:cNvPr id="9" name="TextBox 19"/>
              <p:cNvSpPr txBox="1">
                <a:spLocks noRot="1" noChangeAspect="1" noMove="1" noResize="1" noEditPoints="1" noAdjustHandles="1" noChangeArrowheads="1" noChangeShapeType="1" noTextEdit="1"/>
              </p:cNvSpPr>
              <p:nvPr/>
            </p:nvSpPr>
            <p:spPr>
              <a:xfrm>
                <a:off x="6868903" y="3753370"/>
                <a:ext cx="876202" cy="400110"/>
              </a:xfrm>
              <a:prstGeom prst="rect">
                <a:avLst/>
              </a:prstGeom>
              <a:blipFill rotWithShape="1">
                <a:blip r:embed="rId4"/>
                <a:stretch>
                  <a:fillRect/>
                </a:stretch>
              </a:blipFill>
            </p:spPr>
            <p:txBody>
              <a:bodyPr/>
              <a:lstStyle/>
              <a:p>
                <a:r>
                  <a:rPr lang="en-US">
                    <a:noFill/>
                  </a:rPr>
                  <a:t> </a:t>
                </a:r>
              </a:p>
            </p:txBody>
          </p:sp>
        </mc:Fallback>
      </mc:AlternateContent>
      <p:sp>
        <p:nvSpPr>
          <p:cNvPr id="13" name="Title 1"/>
          <p:cNvSpPr>
            <a:spLocks noGrp="1"/>
          </p:cNvSpPr>
          <p:nvPr>
            <p:ph type="title"/>
          </p:nvPr>
        </p:nvSpPr>
        <p:spPr>
          <a:xfrm>
            <a:off x="152400" y="381000"/>
            <a:ext cx="9095680" cy="838200"/>
          </a:xfrm>
        </p:spPr>
        <p:txBody>
          <a:bodyPr>
            <a:noAutofit/>
          </a:bodyPr>
          <a:lstStyle/>
          <a:p>
            <a:r>
              <a:rPr lang="en-US" altLang="zh-CN" kern="0" dirty="0">
                <a:latin typeface="Times New Roman" panose="02020603050405020304" pitchFamily="18" charset="0"/>
                <a:cs typeface="Times New Roman" panose="02020603050405020304" pitchFamily="18" charset="0"/>
              </a:rPr>
              <a:t>Optimal capacity of buffered tandem toll booths</a:t>
            </a:r>
            <a:endParaRPr lang="en-US" kern="0" dirty="0"/>
          </a:p>
        </p:txBody>
      </p:sp>
      <p:cxnSp>
        <p:nvCxnSpPr>
          <p:cNvPr id="15" name="Straight Connector 14"/>
          <p:cNvCxnSpPr/>
          <p:nvPr/>
        </p:nvCxnSpPr>
        <p:spPr>
          <a:xfrm>
            <a:off x="636821" y="1792176"/>
            <a:ext cx="6400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9"/>
              <p:cNvSpPr txBox="1"/>
              <p:nvPr/>
            </p:nvSpPr>
            <p:spPr>
              <a:xfrm>
                <a:off x="6868903" y="410805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smtClean="0">
                          <a:solidFill>
                            <a:srgbClr val="007E39"/>
                          </a:solidFill>
                          <a:latin typeface="Cambria Math"/>
                          <a:cs typeface="Times New Roman" pitchFamily="18" charset="0"/>
                        </a:rPr>
                        <m:t>𝑏</m:t>
                      </m:r>
                      <m:r>
                        <a:rPr lang="en-US" sz="2000" b="0" i="1" smtClean="0">
                          <a:solidFill>
                            <a:srgbClr val="007E39"/>
                          </a:solidFill>
                          <a:latin typeface="Cambria Math"/>
                          <a:cs typeface="Times New Roman" pitchFamily="18" charset="0"/>
                        </a:rPr>
                        <m:t>=0</m:t>
                      </m:r>
                    </m:oMath>
                  </m:oMathPara>
                </a14:m>
                <a:endParaRPr lang="en-US" sz="2000" dirty="0">
                  <a:solidFill>
                    <a:srgbClr val="007E39"/>
                  </a:solidFill>
                  <a:cs typeface="Times New Roman" pitchFamily="18" charset="0"/>
                </a:endParaRPr>
              </a:p>
            </p:txBody>
          </p:sp>
        </mc:Choice>
        <mc:Fallback xmlns="">
          <p:sp>
            <p:nvSpPr>
              <p:cNvPr id="12" name="TextBox 19"/>
              <p:cNvSpPr txBox="1">
                <a:spLocks noRot="1" noChangeAspect="1" noMove="1" noResize="1" noEditPoints="1" noAdjustHandles="1" noChangeArrowheads="1" noChangeShapeType="1" noTextEdit="1"/>
              </p:cNvSpPr>
              <p:nvPr/>
            </p:nvSpPr>
            <p:spPr>
              <a:xfrm>
                <a:off x="6868903" y="4108057"/>
                <a:ext cx="876202" cy="400110"/>
              </a:xfrm>
              <a:prstGeom prst="rect">
                <a:avLst/>
              </a:prstGeom>
              <a:blipFill rotWithShape="1">
                <a:blip r:embed="rId5"/>
                <a:stretch>
                  <a:fillRect/>
                </a:stretch>
              </a:blipFill>
            </p:spPr>
            <p:txBody>
              <a:bodyPr/>
              <a:lstStyle/>
              <a:p>
                <a:r>
                  <a:rPr lang="en-US">
                    <a:noFill/>
                  </a:rPr>
                  <a:t> </a:t>
                </a:r>
              </a:p>
            </p:txBody>
          </p:sp>
        </mc:Fallback>
      </mc:AlternateContent>
      <p:sp>
        <p:nvSpPr>
          <p:cNvPr id="16" name="TextBox 1"/>
          <p:cNvSpPr txBox="1"/>
          <p:nvPr/>
        </p:nvSpPr>
        <p:spPr>
          <a:xfrm>
            <a:off x="5029200" y="5694025"/>
            <a:ext cx="4191000" cy="418345"/>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vehicle processing time</a:t>
            </a:r>
            <a:endParaRPr lang="en-US" sz="2200" dirty="0">
              <a:latin typeface="Times New Roman" panose="02020603050405020304" pitchFamily="18" charset="0"/>
              <a:cs typeface="Times New Roman" panose="02020603050405020304" pitchFamily="18" charset="0"/>
            </a:endParaRPr>
          </a:p>
        </p:txBody>
      </p:sp>
      <p:sp>
        <p:nvSpPr>
          <p:cNvPr id="17" name="TextBox 19"/>
          <p:cNvSpPr txBox="1"/>
          <p:nvPr/>
        </p:nvSpPr>
        <p:spPr>
          <a:xfrm>
            <a:off x="652062" y="1337102"/>
            <a:ext cx="4927503" cy="415498"/>
          </a:xfrm>
          <a:prstGeom prst="rect">
            <a:avLst/>
          </a:prstGeom>
          <a:noFill/>
        </p:spPr>
        <p:txBody>
          <a:bodyPr wrap="none" t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dirty="0" smtClean="0">
                <a:solidFill>
                  <a:sysClr val="windowText" lastClr="000000"/>
                </a:solidFill>
                <a:latin typeface="Times New Roman" panose="02020603050405020304" pitchFamily="18" charset="0"/>
                <a:cs typeface="Times New Roman" panose="02020603050405020304" pitchFamily="18" charset="0"/>
              </a:rPr>
              <a:t>Vehicle capacity per lane (normalized)</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128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686800" cy="838200"/>
          </a:xfrm>
        </p:spPr>
        <p:txBody>
          <a:bodyPr>
            <a:normAutofit/>
          </a:bodyPr>
          <a:lstStyle/>
          <a:p>
            <a:r>
              <a:rPr lang="en-US" sz="4000" kern="0" dirty="0">
                <a:latin typeface="Times New Roman" panose="02020603050405020304" pitchFamily="18" charset="0"/>
                <a:cs typeface="Times New Roman" panose="02020603050405020304" pitchFamily="18" charset="0"/>
              </a:rPr>
              <a:t>Why is bus stop congestion so common?</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mtClean="0"/>
              <a:pPr/>
              <a:t>5</a:t>
            </a:fld>
            <a:endParaRPr lang="en-US"/>
          </a:p>
        </p:txBody>
      </p:sp>
    </p:spTree>
    <p:extLst>
      <p:ext uri="{BB962C8B-B14F-4D97-AF65-F5344CB8AC3E}">
        <p14:creationId xmlns:p14="http://schemas.microsoft.com/office/powerpoint/2010/main" val="46293572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50</a:t>
            </a:fld>
            <a:endParaRPr lang="en-US" sz="1600" b="1">
              <a:solidFill>
                <a:schemeClr val="tx2"/>
              </a:solidFill>
            </a:endParaRPr>
          </a:p>
        </p:txBody>
      </p:sp>
      <p:graphicFrame>
        <p:nvGraphicFramePr>
          <p:cNvPr id="7" name="图表 6"/>
          <p:cNvGraphicFramePr>
            <a:graphicFrameLocks/>
          </p:cNvGraphicFramePr>
          <p:nvPr>
            <p:extLst>
              <p:ext uri="{D42A27DB-BD31-4B8C-83A1-F6EECF244321}">
                <p14:modId xmlns:p14="http://schemas.microsoft.com/office/powerpoint/2010/main" val="1225349060"/>
              </p:ext>
            </p:extLst>
          </p:nvPr>
        </p:nvGraphicFramePr>
        <p:xfrm>
          <a:off x="0" y="1371600"/>
          <a:ext cx="7467600" cy="533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0" name="TextBox 19"/>
              <p:cNvSpPr txBox="1"/>
              <p:nvPr/>
            </p:nvSpPr>
            <p:spPr>
              <a:xfrm>
                <a:off x="6868903" y="3330714"/>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3ACE1"/>
                          </a:solidFill>
                          <a:latin typeface="Cambria Math"/>
                          <a:cs typeface="Times New Roman" pitchFamily="18" charset="0"/>
                        </a:rPr>
                        <m:t>𝑏</m:t>
                      </m:r>
                      <m:r>
                        <a:rPr lang="en-US" altLang="zh-CN" sz="2000" b="0" i="1" dirty="0" smtClean="0">
                          <a:solidFill>
                            <a:srgbClr val="03ACE1"/>
                          </a:solidFill>
                          <a:latin typeface="Cambria Math"/>
                          <a:cs typeface="Times New Roman" pitchFamily="18" charset="0"/>
                        </a:rPr>
                        <m:t>=2</m:t>
                      </m:r>
                    </m:oMath>
                  </m:oMathPara>
                </a14:m>
                <a:endParaRPr lang="en-US" sz="2000" dirty="0">
                  <a:solidFill>
                    <a:srgbClr val="03ACE1"/>
                  </a:solidFill>
                  <a:cs typeface="Times New Roman" pitchFamily="18" charset="0"/>
                </a:endParaRPr>
              </a:p>
            </p:txBody>
          </p:sp>
        </mc:Choice>
        <mc:Fallback xmlns="">
          <p:sp>
            <p:nvSpPr>
              <p:cNvPr id="10" name="TextBox 19"/>
              <p:cNvSpPr txBox="1">
                <a:spLocks noRot="1" noChangeAspect="1" noMove="1" noResize="1" noEditPoints="1" noAdjustHandles="1" noChangeArrowheads="1" noChangeShapeType="1" noTextEdit="1"/>
              </p:cNvSpPr>
              <p:nvPr/>
            </p:nvSpPr>
            <p:spPr>
              <a:xfrm>
                <a:off x="6868903" y="3330714"/>
                <a:ext cx="876202" cy="400110"/>
              </a:xfrm>
              <a:prstGeom prst="rect">
                <a:avLst/>
              </a:prstGeom>
              <a:blipFill rotWithShape="1">
                <a:blip r:embed="rId4"/>
                <a:stretch>
                  <a:fillRect/>
                </a:stretch>
              </a:blipFill>
            </p:spPr>
            <p:txBody>
              <a:bodyPr/>
              <a:lstStyle/>
              <a:p>
                <a:r>
                  <a:rPr lang="en-US">
                    <a:noFill/>
                  </a:rPr>
                  <a:t> </a:t>
                </a:r>
              </a:p>
            </p:txBody>
          </p:sp>
        </mc:Fallback>
      </mc:AlternateContent>
      <p:cxnSp>
        <p:nvCxnSpPr>
          <p:cNvPr id="16" name="Straight Connector 15"/>
          <p:cNvCxnSpPr/>
          <p:nvPr/>
        </p:nvCxnSpPr>
        <p:spPr>
          <a:xfrm>
            <a:off x="636821" y="1792176"/>
            <a:ext cx="6400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7" name="Title 1"/>
          <p:cNvSpPr txBox="1">
            <a:spLocks/>
          </p:cNvSpPr>
          <p:nvPr/>
        </p:nvSpPr>
        <p:spPr>
          <a:xfrm>
            <a:off x="152400" y="381000"/>
            <a:ext cx="9095680" cy="838200"/>
          </a:xfrm>
          <a:prstGeom prst="rect">
            <a:avLst/>
          </a:prstGeom>
        </p:spPr>
        <p:txBody>
          <a:bodyPr vert="horz" anchor="ctr">
            <a:noAutofit/>
          </a:bodyPr>
          <a:lstStyle>
            <a:lvl1pPr algn="l" rtl="0" eaLnBrk="1" latinLnBrk="0" hangingPunct="1">
              <a:spcBef>
                <a:spcPct val="0"/>
              </a:spcBef>
              <a:buNone/>
              <a:defRPr kumimoji="0" sz="3600" kern="1200" cap="none" baseline="0">
                <a:solidFill>
                  <a:schemeClr val="tx2"/>
                </a:solidFill>
                <a:effectLst/>
                <a:latin typeface="+mj-lt"/>
                <a:ea typeface="+mj-ea"/>
                <a:cs typeface="+mj-cs"/>
              </a:defRPr>
            </a:lvl1pPr>
          </a:lstStyle>
          <a:p>
            <a:r>
              <a:rPr lang="en-US" altLang="zh-CN" kern="0" smtClean="0">
                <a:latin typeface="Times New Roman" panose="02020603050405020304" pitchFamily="18" charset="0"/>
                <a:cs typeface="Times New Roman" panose="02020603050405020304" pitchFamily="18" charset="0"/>
              </a:rPr>
              <a:t>Optimal capacity of buffered tandem toll booths</a:t>
            </a:r>
            <a:endParaRPr lang="en-US" kern="0" dirty="0"/>
          </a:p>
        </p:txBody>
      </p:sp>
      <mc:AlternateContent xmlns:mc="http://schemas.openxmlformats.org/markup-compatibility/2006" xmlns:a14="http://schemas.microsoft.com/office/drawing/2010/main">
        <mc:Choice Requires="a14">
          <p:sp>
            <p:nvSpPr>
              <p:cNvPr id="18" name="TextBox 19"/>
              <p:cNvSpPr txBox="1"/>
              <p:nvPr/>
            </p:nvSpPr>
            <p:spPr>
              <a:xfrm>
                <a:off x="6868903" y="3753370"/>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4F666"/>
                          </a:solidFill>
                          <a:latin typeface="Cambria Math"/>
                          <a:cs typeface="Times New Roman" pitchFamily="18" charset="0"/>
                        </a:rPr>
                        <m:t>𝑏</m:t>
                      </m:r>
                      <m:r>
                        <a:rPr lang="en-US" altLang="zh-CN" sz="2000" b="0" i="1" dirty="0" smtClean="0">
                          <a:solidFill>
                            <a:srgbClr val="04F666"/>
                          </a:solidFill>
                          <a:latin typeface="Cambria Math"/>
                          <a:cs typeface="Times New Roman" pitchFamily="18" charset="0"/>
                        </a:rPr>
                        <m:t>=1</m:t>
                      </m:r>
                    </m:oMath>
                  </m:oMathPara>
                </a14:m>
                <a:endParaRPr lang="en-US" sz="2000" dirty="0">
                  <a:solidFill>
                    <a:srgbClr val="04F666"/>
                  </a:solidFill>
                  <a:cs typeface="Times New Roman" pitchFamily="18" charset="0"/>
                </a:endParaRPr>
              </a:p>
            </p:txBody>
          </p:sp>
        </mc:Choice>
        <mc:Fallback xmlns="">
          <p:sp>
            <p:nvSpPr>
              <p:cNvPr id="18" name="TextBox 19"/>
              <p:cNvSpPr txBox="1">
                <a:spLocks noRot="1" noChangeAspect="1" noMove="1" noResize="1" noEditPoints="1" noAdjustHandles="1" noChangeArrowheads="1" noChangeShapeType="1" noTextEdit="1"/>
              </p:cNvSpPr>
              <p:nvPr/>
            </p:nvSpPr>
            <p:spPr>
              <a:xfrm>
                <a:off x="6868903" y="3753370"/>
                <a:ext cx="876202"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9"/>
              <p:cNvSpPr txBox="1"/>
              <p:nvPr/>
            </p:nvSpPr>
            <p:spPr>
              <a:xfrm>
                <a:off x="6868903" y="410805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smtClean="0">
                          <a:solidFill>
                            <a:srgbClr val="007E39"/>
                          </a:solidFill>
                          <a:latin typeface="Cambria Math"/>
                          <a:cs typeface="Times New Roman" pitchFamily="18" charset="0"/>
                        </a:rPr>
                        <m:t>𝑏</m:t>
                      </m:r>
                      <m:r>
                        <a:rPr lang="en-US" sz="2000" b="0" i="1" smtClean="0">
                          <a:solidFill>
                            <a:srgbClr val="007E39"/>
                          </a:solidFill>
                          <a:latin typeface="Cambria Math"/>
                          <a:cs typeface="Times New Roman" pitchFamily="18" charset="0"/>
                        </a:rPr>
                        <m:t>=0</m:t>
                      </m:r>
                    </m:oMath>
                  </m:oMathPara>
                </a14:m>
                <a:endParaRPr lang="en-US" sz="2000" dirty="0">
                  <a:solidFill>
                    <a:srgbClr val="007E39"/>
                  </a:solidFill>
                  <a:cs typeface="Times New Roman" pitchFamily="18" charset="0"/>
                </a:endParaRPr>
              </a:p>
            </p:txBody>
          </p:sp>
        </mc:Choice>
        <mc:Fallback xmlns="">
          <p:sp>
            <p:nvSpPr>
              <p:cNvPr id="19" name="TextBox 19"/>
              <p:cNvSpPr txBox="1">
                <a:spLocks noRot="1" noChangeAspect="1" noMove="1" noResize="1" noEditPoints="1" noAdjustHandles="1" noChangeArrowheads="1" noChangeShapeType="1" noTextEdit="1"/>
              </p:cNvSpPr>
              <p:nvPr/>
            </p:nvSpPr>
            <p:spPr>
              <a:xfrm>
                <a:off x="6868903" y="4108057"/>
                <a:ext cx="876202" cy="400110"/>
              </a:xfrm>
              <a:prstGeom prst="rect">
                <a:avLst/>
              </a:prstGeom>
              <a:blipFill rotWithShape="1">
                <a:blip r:embed="rId6"/>
                <a:stretch>
                  <a:fillRect/>
                </a:stretch>
              </a:blipFill>
            </p:spPr>
            <p:txBody>
              <a:bodyPr/>
              <a:lstStyle/>
              <a:p>
                <a:r>
                  <a:rPr lang="en-US">
                    <a:noFill/>
                  </a:rPr>
                  <a:t> </a:t>
                </a:r>
              </a:p>
            </p:txBody>
          </p:sp>
        </mc:Fallback>
      </mc:AlternateContent>
      <p:sp>
        <p:nvSpPr>
          <p:cNvPr id="20" name="TextBox 1"/>
          <p:cNvSpPr txBox="1"/>
          <p:nvPr/>
        </p:nvSpPr>
        <p:spPr>
          <a:xfrm>
            <a:off x="5029200" y="5694025"/>
            <a:ext cx="4191000" cy="418345"/>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vehicle processing time</a:t>
            </a:r>
            <a:endParaRPr lang="en-US" sz="2200" dirty="0">
              <a:latin typeface="Times New Roman" panose="02020603050405020304" pitchFamily="18" charset="0"/>
              <a:cs typeface="Times New Roman" panose="02020603050405020304" pitchFamily="18" charset="0"/>
            </a:endParaRPr>
          </a:p>
        </p:txBody>
      </p:sp>
      <p:sp>
        <p:nvSpPr>
          <p:cNvPr id="21" name="TextBox 19"/>
          <p:cNvSpPr txBox="1"/>
          <p:nvPr/>
        </p:nvSpPr>
        <p:spPr>
          <a:xfrm>
            <a:off x="652062" y="1337102"/>
            <a:ext cx="4927503" cy="415498"/>
          </a:xfrm>
          <a:prstGeom prst="rect">
            <a:avLst/>
          </a:prstGeom>
          <a:noFill/>
        </p:spPr>
        <p:txBody>
          <a:bodyPr wrap="none" t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dirty="0" smtClean="0">
                <a:solidFill>
                  <a:sysClr val="windowText" lastClr="000000"/>
                </a:solidFill>
                <a:latin typeface="Times New Roman" panose="02020603050405020304" pitchFamily="18" charset="0"/>
                <a:cs typeface="Times New Roman" panose="02020603050405020304" pitchFamily="18" charset="0"/>
              </a:rPr>
              <a:t>Vehicle capacity per lane (normalized)</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1286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51</a:t>
            </a:fld>
            <a:endParaRPr lang="en-US" sz="1600" b="1">
              <a:solidFill>
                <a:schemeClr val="tx2"/>
              </a:solidFill>
            </a:endParaRPr>
          </a:p>
        </p:txBody>
      </p:sp>
      <p:graphicFrame>
        <p:nvGraphicFramePr>
          <p:cNvPr id="7" name="图表 6"/>
          <p:cNvGraphicFramePr>
            <a:graphicFrameLocks/>
          </p:cNvGraphicFramePr>
          <p:nvPr>
            <p:extLst>
              <p:ext uri="{D42A27DB-BD31-4B8C-83A1-F6EECF244321}">
                <p14:modId xmlns:p14="http://schemas.microsoft.com/office/powerpoint/2010/main" val="4080102066"/>
              </p:ext>
            </p:extLst>
          </p:nvPr>
        </p:nvGraphicFramePr>
        <p:xfrm>
          <a:off x="0" y="1371600"/>
          <a:ext cx="7467600" cy="533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1" name="TextBox 19"/>
              <p:cNvSpPr txBox="1"/>
              <p:nvPr/>
            </p:nvSpPr>
            <p:spPr>
              <a:xfrm>
                <a:off x="6868903" y="305222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1E03E7"/>
                          </a:solidFill>
                          <a:latin typeface="Cambria Math"/>
                          <a:cs typeface="Times New Roman" pitchFamily="18" charset="0"/>
                        </a:rPr>
                        <m:t>𝑏</m:t>
                      </m:r>
                      <m:r>
                        <a:rPr lang="en-US" altLang="zh-CN" sz="2000" b="0" i="1" dirty="0" smtClean="0">
                          <a:solidFill>
                            <a:srgbClr val="1E03E7"/>
                          </a:solidFill>
                          <a:latin typeface="Cambria Math"/>
                          <a:cs typeface="Times New Roman" pitchFamily="18" charset="0"/>
                        </a:rPr>
                        <m:t>=3</m:t>
                      </m:r>
                    </m:oMath>
                  </m:oMathPara>
                </a14:m>
                <a:endParaRPr lang="en-US" sz="2000" dirty="0">
                  <a:solidFill>
                    <a:srgbClr val="1E03E7"/>
                  </a:solidFill>
                  <a:cs typeface="Times New Roman" pitchFamily="18" charset="0"/>
                </a:endParaRPr>
              </a:p>
            </p:txBody>
          </p:sp>
        </mc:Choice>
        <mc:Fallback xmlns="">
          <p:sp>
            <p:nvSpPr>
              <p:cNvPr id="11" name="TextBox 19"/>
              <p:cNvSpPr txBox="1">
                <a:spLocks noRot="1" noChangeAspect="1" noMove="1" noResize="1" noEditPoints="1" noAdjustHandles="1" noChangeArrowheads="1" noChangeShapeType="1" noTextEdit="1"/>
              </p:cNvSpPr>
              <p:nvPr/>
            </p:nvSpPr>
            <p:spPr>
              <a:xfrm>
                <a:off x="6868903" y="3052227"/>
                <a:ext cx="876202" cy="400110"/>
              </a:xfrm>
              <a:prstGeom prst="rect">
                <a:avLst/>
              </a:prstGeom>
              <a:blipFill rotWithShape="1">
                <a:blip r:embed="rId4"/>
                <a:stretch>
                  <a:fillRect/>
                </a:stretch>
              </a:blipFill>
            </p:spPr>
            <p:txBody>
              <a:bodyPr/>
              <a:lstStyle/>
              <a:p>
                <a:r>
                  <a:rPr lang="en-US">
                    <a:noFill/>
                  </a:rPr>
                  <a:t> </a:t>
                </a:r>
              </a:p>
            </p:txBody>
          </p:sp>
        </mc:Fallback>
      </mc:AlternateContent>
      <p:cxnSp>
        <p:nvCxnSpPr>
          <p:cNvPr id="18" name="Straight Connector 17"/>
          <p:cNvCxnSpPr/>
          <p:nvPr/>
        </p:nvCxnSpPr>
        <p:spPr>
          <a:xfrm>
            <a:off x="636821" y="1792176"/>
            <a:ext cx="6400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9" name="Title 1"/>
          <p:cNvSpPr>
            <a:spLocks noGrp="1"/>
          </p:cNvSpPr>
          <p:nvPr>
            <p:ph type="title"/>
          </p:nvPr>
        </p:nvSpPr>
        <p:spPr>
          <a:xfrm>
            <a:off x="152400" y="381000"/>
            <a:ext cx="9095680" cy="838200"/>
          </a:xfrm>
        </p:spPr>
        <p:txBody>
          <a:bodyPr>
            <a:noAutofit/>
          </a:bodyPr>
          <a:lstStyle/>
          <a:p>
            <a:r>
              <a:rPr lang="en-US" altLang="zh-CN" kern="0" dirty="0">
                <a:latin typeface="Times New Roman" panose="02020603050405020304" pitchFamily="18" charset="0"/>
                <a:cs typeface="Times New Roman" panose="02020603050405020304" pitchFamily="18" charset="0"/>
              </a:rPr>
              <a:t>Optimal capacity of buffered tandem toll booths</a:t>
            </a:r>
            <a:endParaRPr lang="en-US" kern="0" dirty="0"/>
          </a:p>
        </p:txBody>
      </p:sp>
      <mc:AlternateContent xmlns:mc="http://schemas.openxmlformats.org/markup-compatibility/2006" xmlns:a14="http://schemas.microsoft.com/office/drawing/2010/main">
        <mc:Choice Requires="a14">
          <p:sp>
            <p:nvSpPr>
              <p:cNvPr id="20" name="TextBox 19"/>
              <p:cNvSpPr txBox="1"/>
              <p:nvPr/>
            </p:nvSpPr>
            <p:spPr>
              <a:xfrm>
                <a:off x="6868903" y="3330714"/>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3ACE1"/>
                          </a:solidFill>
                          <a:latin typeface="Cambria Math"/>
                          <a:cs typeface="Times New Roman" pitchFamily="18" charset="0"/>
                        </a:rPr>
                        <m:t>𝑏</m:t>
                      </m:r>
                      <m:r>
                        <a:rPr lang="en-US" altLang="zh-CN" sz="2000" b="0" i="1" dirty="0" smtClean="0">
                          <a:solidFill>
                            <a:srgbClr val="03ACE1"/>
                          </a:solidFill>
                          <a:latin typeface="Cambria Math"/>
                          <a:cs typeface="Times New Roman" pitchFamily="18" charset="0"/>
                        </a:rPr>
                        <m:t>=2</m:t>
                      </m:r>
                    </m:oMath>
                  </m:oMathPara>
                </a14:m>
                <a:endParaRPr lang="en-US" sz="2000" dirty="0">
                  <a:solidFill>
                    <a:srgbClr val="03ACE1"/>
                  </a:solidFill>
                  <a:cs typeface="Times New Roman" pitchFamily="18" charset="0"/>
                </a:endParaRPr>
              </a:p>
            </p:txBody>
          </p:sp>
        </mc:Choice>
        <mc:Fallback xmlns="">
          <p:sp>
            <p:nvSpPr>
              <p:cNvPr id="20" name="TextBox 19"/>
              <p:cNvSpPr txBox="1">
                <a:spLocks noRot="1" noChangeAspect="1" noMove="1" noResize="1" noEditPoints="1" noAdjustHandles="1" noChangeArrowheads="1" noChangeShapeType="1" noTextEdit="1"/>
              </p:cNvSpPr>
              <p:nvPr/>
            </p:nvSpPr>
            <p:spPr>
              <a:xfrm>
                <a:off x="6868903" y="3330714"/>
                <a:ext cx="876202"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19"/>
              <p:cNvSpPr txBox="1"/>
              <p:nvPr/>
            </p:nvSpPr>
            <p:spPr>
              <a:xfrm>
                <a:off x="6868903" y="3753370"/>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4F666"/>
                          </a:solidFill>
                          <a:latin typeface="Cambria Math"/>
                          <a:cs typeface="Times New Roman" pitchFamily="18" charset="0"/>
                        </a:rPr>
                        <m:t>𝑏</m:t>
                      </m:r>
                      <m:r>
                        <a:rPr lang="en-US" altLang="zh-CN" sz="2000" b="0" i="1" dirty="0" smtClean="0">
                          <a:solidFill>
                            <a:srgbClr val="04F666"/>
                          </a:solidFill>
                          <a:latin typeface="Cambria Math"/>
                          <a:cs typeface="Times New Roman" pitchFamily="18" charset="0"/>
                        </a:rPr>
                        <m:t>=1</m:t>
                      </m:r>
                    </m:oMath>
                  </m:oMathPara>
                </a14:m>
                <a:endParaRPr lang="en-US" sz="2000" dirty="0">
                  <a:solidFill>
                    <a:srgbClr val="04F666"/>
                  </a:solidFill>
                  <a:cs typeface="Times New Roman" pitchFamily="18" charset="0"/>
                </a:endParaRPr>
              </a:p>
            </p:txBody>
          </p:sp>
        </mc:Choice>
        <mc:Fallback xmlns="">
          <p:sp>
            <p:nvSpPr>
              <p:cNvPr id="21" name="TextBox 19"/>
              <p:cNvSpPr txBox="1">
                <a:spLocks noRot="1" noChangeAspect="1" noMove="1" noResize="1" noEditPoints="1" noAdjustHandles="1" noChangeArrowheads="1" noChangeShapeType="1" noTextEdit="1"/>
              </p:cNvSpPr>
              <p:nvPr/>
            </p:nvSpPr>
            <p:spPr>
              <a:xfrm>
                <a:off x="6868903" y="3753370"/>
                <a:ext cx="876202" cy="40011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19"/>
              <p:cNvSpPr txBox="1"/>
              <p:nvPr/>
            </p:nvSpPr>
            <p:spPr>
              <a:xfrm>
                <a:off x="6868903" y="410805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smtClean="0">
                          <a:solidFill>
                            <a:srgbClr val="007E39"/>
                          </a:solidFill>
                          <a:latin typeface="Cambria Math"/>
                          <a:cs typeface="Times New Roman" pitchFamily="18" charset="0"/>
                        </a:rPr>
                        <m:t>𝑏</m:t>
                      </m:r>
                      <m:r>
                        <a:rPr lang="en-US" sz="2000" b="0" i="1" smtClean="0">
                          <a:solidFill>
                            <a:srgbClr val="007E39"/>
                          </a:solidFill>
                          <a:latin typeface="Cambria Math"/>
                          <a:cs typeface="Times New Roman" pitchFamily="18" charset="0"/>
                        </a:rPr>
                        <m:t>=0</m:t>
                      </m:r>
                    </m:oMath>
                  </m:oMathPara>
                </a14:m>
                <a:endParaRPr lang="en-US" sz="2000" dirty="0">
                  <a:solidFill>
                    <a:srgbClr val="007E39"/>
                  </a:solidFill>
                  <a:cs typeface="Times New Roman" pitchFamily="18" charset="0"/>
                </a:endParaRPr>
              </a:p>
            </p:txBody>
          </p:sp>
        </mc:Choice>
        <mc:Fallback xmlns="">
          <p:sp>
            <p:nvSpPr>
              <p:cNvPr id="22" name="TextBox 19"/>
              <p:cNvSpPr txBox="1">
                <a:spLocks noRot="1" noChangeAspect="1" noMove="1" noResize="1" noEditPoints="1" noAdjustHandles="1" noChangeArrowheads="1" noChangeShapeType="1" noTextEdit="1"/>
              </p:cNvSpPr>
              <p:nvPr/>
            </p:nvSpPr>
            <p:spPr>
              <a:xfrm>
                <a:off x="6868903" y="4108057"/>
                <a:ext cx="876202" cy="400110"/>
              </a:xfrm>
              <a:prstGeom prst="rect">
                <a:avLst/>
              </a:prstGeom>
              <a:blipFill rotWithShape="1">
                <a:blip r:embed="rId7"/>
                <a:stretch>
                  <a:fillRect/>
                </a:stretch>
              </a:blipFill>
            </p:spPr>
            <p:txBody>
              <a:bodyPr/>
              <a:lstStyle/>
              <a:p>
                <a:r>
                  <a:rPr lang="en-US">
                    <a:noFill/>
                  </a:rPr>
                  <a:t> </a:t>
                </a:r>
              </a:p>
            </p:txBody>
          </p:sp>
        </mc:Fallback>
      </mc:AlternateContent>
      <p:sp>
        <p:nvSpPr>
          <p:cNvPr id="23" name="TextBox 1"/>
          <p:cNvSpPr txBox="1"/>
          <p:nvPr/>
        </p:nvSpPr>
        <p:spPr>
          <a:xfrm>
            <a:off x="5029200" y="5694025"/>
            <a:ext cx="4191000" cy="418345"/>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vehicle processing time</a:t>
            </a:r>
            <a:endParaRPr lang="en-US" sz="2200" dirty="0">
              <a:latin typeface="Times New Roman" panose="02020603050405020304" pitchFamily="18" charset="0"/>
              <a:cs typeface="Times New Roman" panose="02020603050405020304" pitchFamily="18" charset="0"/>
            </a:endParaRPr>
          </a:p>
        </p:txBody>
      </p:sp>
      <p:sp>
        <p:nvSpPr>
          <p:cNvPr id="24" name="TextBox 19"/>
          <p:cNvSpPr txBox="1"/>
          <p:nvPr/>
        </p:nvSpPr>
        <p:spPr>
          <a:xfrm>
            <a:off x="652062" y="1337102"/>
            <a:ext cx="4927503" cy="415498"/>
          </a:xfrm>
          <a:prstGeom prst="rect">
            <a:avLst/>
          </a:prstGeom>
          <a:noFill/>
        </p:spPr>
        <p:txBody>
          <a:bodyPr wrap="none" t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dirty="0" smtClean="0">
                <a:solidFill>
                  <a:sysClr val="windowText" lastClr="000000"/>
                </a:solidFill>
                <a:latin typeface="Times New Roman" panose="02020603050405020304" pitchFamily="18" charset="0"/>
                <a:cs typeface="Times New Roman" panose="02020603050405020304" pitchFamily="18" charset="0"/>
              </a:rPr>
              <a:t>Vehicle capacity per lane (normalized)</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1286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vert="horz"/>
          <a:lstStyle/>
          <a:p>
            <a:fld id="{E2315BD3-C326-4F1D-A27B-528A49B807B6}" type="slidenum">
              <a:rPr lang="en-US" sz="1600" b="1">
                <a:solidFill>
                  <a:schemeClr val="tx2"/>
                </a:solidFill>
              </a:rPr>
              <a:pPr/>
              <a:t>52</a:t>
            </a:fld>
            <a:endParaRPr lang="en-US" sz="1600" b="1">
              <a:solidFill>
                <a:schemeClr val="tx2"/>
              </a:solidFill>
            </a:endParaRPr>
          </a:p>
        </p:txBody>
      </p:sp>
      <p:graphicFrame>
        <p:nvGraphicFramePr>
          <p:cNvPr id="7" name="图表 6"/>
          <p:cNvGraphicFramePr>
            <a:graphicFrameLocks/>
          </p:cNvGraphicFramePr>
          <p:nvPr>
            <p:extLst>
              <p:ext uri="{D42A27DB-BD31-4B8C-83A1-F6EECF244321}">
                <p14:modId xmlns:p14="http://schemas.microsoft.com/office/powerpoint/2010/main" val="847358826"/>
              </p:ext>
            </p:extLst>
          </p:nvPr>
        </p:nvGraphicFramePr>
        <p:xfrm>
          <a:off x="0" y="1371600"/>
          <a:ext cx="7467600" cy="5334000"/>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12" name="TextBox 19"/>
              <p:cNvSpPr txBox="1"/>
              <p:nvPr/>
            </p:nvSpPr>
            <p:spPr>
              <a:xfrm>
                <a:off x="6868903" y="274742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02060"/>
                          </a:solidFill>
                          <a:latin typeface="Cambria Math"/>
                          <a:cs typeface="Times New Roman" pitchFamily="18" charset="0"/>
                        </a:rPr>
                        <m:t>𝑏</m:t>
                      </m:r>
                      <m:r>
                        <a:rPr lang="en-US" altLang="zh-CN" sz="2000" b="0" i="1" dirty="0" smtClean="0">
                          <a:solidFill>
                            <a:srgbClr val="002060"/>
                          </a:solidFill>
                          <a:latin typeface="Cambria Math"/>
                          <a:cs typeface="Times New Roman" pitchFamily="18" charset="0"/>
                        </a:rPr>
                        <m:t>=4</m:t>
                      </m:r>
                    </m:oMath>
                  </m:oMathPara>
                </a14:m>
                <a:endParaRPr lang="en-US" sz="2000" dirty="0">
                  <a:solidFill>
                    <a:srgbClr val="002060"/>
                  </a:solidFill>
                  <a:cs typeface="Times New Roman" pitchFamily="18" charset="0"/>
                </a:endParaRPr>
              </a:p>
            </p:txBody>
          </p:sp>
        </mc:Choice>
        <mc:Fallback xmlns="">
          <p:sp>
            <p:nvSpPr>
              <p:cNvPr id="12" name="TextBox 19"/>
              <p:cNvSpPr txBox="1">
                <a:spLocks noRot="1" noChangeAspect="1" noMove="1" noResize="1" noEditPoints="1" noAdjustHandles="1" noChangeArrowheads="1" noChangeShapeType="1" noTextEdit="1"/>
              </p:cNvSpPr>
              <p:nvPr/>
            </p:nvSpPr>
            <p:spPr>
              <a:xfrm>
                <a:off x="6868903" y="2747427"/>
                <a:ext cx="876202" cy="400110"/>
              </a:xfrm>
              <a:prstGeom prst="rect">
                <a:avLst/>
              </a:prstGeom>
              <a:blipFill rotWithShape="1">
                <a:blip r:embed="rId4"/>
                <a:stretch>
                  <a:fillRect/>
                </a:stretch>
              </a:blipFill>
            </p:spPr>
            <p:txBody>
              <a:bodyPr/>
              <a:lstStyle/>
              <a:p>
                <a:r>
                  <a:rPr lang="en-US">
                    <a:noFill/>
                  </a:rPr>
                  <a:t> </a:t>
                </a:r>
              </a:p>
            </p:txBody>
          </p:sp>
        </mc:Fallback>
      </mc:AlternateContent>
      <p:cxnSp>
        <p:nvCxnSpPr>
          <p:cNvPr id="19" name="Straight Connector 18"/>
          <p:cNvCxnSpPr/>
          <p:nvPr/>
        </p:nvCxnSpPr>
        <p:spPr>
          <a:xfrm>
            <a:off x="636821" y="1792176"/>
            <a:ext cx="6400800"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152400" y="381000"/>
            <a:ext cx="9095680" cy="838200"/>
          </a:xfrm>
        </p:spPr>
        <p:txBody>
          <a:bodyPr>
            <a:noAutofit/>
          </a:bodyPr>
          <a:lstStyle/>
          <a:p>
            <a:r>
              <a:rPr lang="en-US" altLang="zh-CN" kern="0" dirty="0">
                <a:latin typeface="Times New Roman" panose="02020603050405020304" pitchFamily="18" charset="0"/>
                <a:cs typeface="Times New Roman" panose="02020603050405020304" pitchFamily="18" charset="0"/>
              </a:rPr>
              <a:t>Optimal capacity of buffered tandem toll booths</a:t>
            </a:r>
            <a:endParaRPr lang="en-US" kern="0" dirty="0"/>
          </a:p>
        </p:txBody>
      </p:sp>
      <mc:AlternateContent xmlns:mc="http://schemas.openxmlformats.org/markup-compatibility/2006" xmlns:a14="http://schemas.microsoft.com/office/drawing/2010/main">
        <mc:Choice Requires="a14">
          <p:sp>
            <p:nvSpPr>
              <p:cNvPr id="28" name="TextBox 19"/>
              <p:cNvSpPr txBox="1"/>
              <p:nvPr/>
            </p:nvSpPr>
            <p:spPr>
              <a:xfrm>
                <a:off x="6868903" y="305222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1E03E7"/>
                          </a:solidFill>
                          <a:latin typeface="Cambria Math"/>
                          <a:cs typeface="Times New Roman" pitchFamily="18" charset="0"/>
                        </a:rPr>
                        <m:t>𝑏</m:t>
                      </m:r>
                      <m:r>
                        <a:rPr lang="en-US" altLang="zh-CN" sz="2000" b="0" i="1" dirty="0" smtClean="0">
                          <a:solidFill>
                            <a:srgbClr val="1E03E7"/>
                          </a:solidFill>
                          <a:latin typeface="Cambria Math"/>
                          <a:cs typeface="Times New Roman" pitchFamily="18" charset="0"/>
                        </a:rPr>
                        <m:t>=3</m:t>
                      </m:r>
                    </m:oMath>
                  </m:oMathPara>
                </a14:m>
                <a:endParaRPr lang="en-US" sz="2000" dirty="0">
                  <a:solidFill>
                    <a:srgbClr val="1E03E7"/>
                  </a:solidFill>
                  <a:cs typeface="Times New Roman" pitchFamily="18" charset="0"/>
                </a:endParaRPr>
              </a:p>
            </p:txBody>
          </p:sp>
        </mc:Choice>
        <mc:Fallback xmlns="">
          <p:sp>
            <p:nvSpPr>
              <p:cNvPr id="28" name="TextBox 19"/>
              <p:cNvSpPr txBox="1">
                <a:spLocks noRot="1" noChangeAspect="1" noMove="1" noResize="1" noEditPoints="1" noAdjustHandles="1" noChangeArrowheads="1" noChangeShapeType="1" noTextEdit="1"/>
              </p:cNvSpPr>
              <p:nvPr/>
            </p:nvSpPr>
            <p:spPr>
              <a:xfrm>
                <a:off x="6868903" y="3052227"/>
                <a:ext cx="876202" cy="400110"/>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6868903" y="3330714"/>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3ACE1"/>
                          </a:solidFill>
                          <a:latin typeface="Cambria Math"/>
                          <a:cs typeface="Times New Roman" pitchFamily="18" charset="0"/>
                        </a:rPr>
                        <m:t>𝑏</m:t>
                      </m:r>
                      <m:r>
                        <a:rPr lang="en-US" altLang="zh-CN" sz="2000" b="0" i="1" dirty="0" smtClean="0">
                          <a:solidFill>
                            <a:srgbClr val="03ACE1"/>
                          </a:solidFill>
                          <a:latin typeface="Cambria Math"/>
                          <a:cs typeface="Times New Roman" pitchFamily="18" charset="0"/>
                        </a:rPr>
                        <m:t>=2</m:t>
                      </m:r>
                    </m:oMath>
                  </m:oMathPara>
                </a14:m>
                <a:endParaRPr lang="en-US" sz="2000" dirty="0">
                  <a:solidFill>
                    <a:srgbClr val="03ACE1"/>
                  </a:solidFill>
                  <a:cs typeface="Times New Roman" pitchFamily="18" charset="0"/>
                </a:endParaRPr>
              </a:p>
            </p:txBody>
          </p:sp>
        </mc:Choice>
        <mc:Fallback xmlns="">
          <p:sp>
            <p:nvSpPr>
              <p:cNvPr id="29" name="TextBox 28"/>
              <p:cNvSpPr txBox="1">
                <a:spLocks noRot="1" noChangeAspect="1" noMove="1" noResize="1" noEditPoints="1" noAdjustHandles="1" noChangeArrowheads="1" noChangeShapeType="1" noTextEdit="1"/>
              </p:cNvSpPr>
              <p:nvPr/>
            </p:nvSpPr>
            <p:spPr>
              <a:xfrm>
                <a:off x="6868903" y="3330714"/>
                <a:ext cx="876202" cy="40011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19"/>
              <p:cNvSpPr txBox="1"/>
              <p:nvPr/>
            </p:nvSpPr>
            <p:spPr>
              <a:xfrm>
                <a:off x="6868903" y="3753370"/>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altLang="zh-CN" sz="2000" b="0" i="1" dirty="0" smtClean="0">
                          <a:solidFill>
                            <a:srgbClr val="04F666"/>
                          </a:solidFill>
                          <a:latin typeface="Cambria Math"/>
                          <a:cs typeface="Times New Roman" pitchFamily="18" charset="0"/>
                        </a:rPr>
                        <m:t>𝑏</m:t>
                      </m:r>
                      <m:r>
                        <a:rPr lang="en-US" altLang="zh-CN" sz="2000" b="0" i="1" dirty="0" smtClean="0">
                          <a:solidFill>
                            <a:srgbClr val="04F666"/>
                          </a:solidFill>
                          <a:latin typeface="Cambria Math"/>
                          <a:cs typeface="Times New Roman" pitchFamily="18" charset="0"/>
                        </a:rPr>
                        <m:t>=1</m:t>
                      </m:r>
                    </m:oMath>
                  </m:oMathPara>
                </a14:m>
                <a:endParaRPr lang="en-US" sz="2000" dirty="0">
                  <a:solidFill>
                    <a:srgbClr val="04F666"/>
                  </a:solidFill>
                  <a:cs typeface="Times New Roman" pitchFamily="18" charset="0"/>
                </a:endParaRPr>
              </a:p>
            </p:txBody>
          </p:sp>
        </mc:Choice>
        <mc:Fallback xmlns="">
          <p:sp>
            <p:nvSpPr>
              <p:cNvPr id="30" name="TextBox 19"/>
              <p:cNvSpPr txBox="1">
                <a:spLocks noRot="1" noChangeAspect="1" noMove="1" noResize="1" noEditPoints="1" noAdjustHandles="1" noChangeArrowheads="1" noChangeShapeType="1" noTextEdit="1"/>
              </p:cNvSpPr>
              <p:nvPr/>
            </p:nvSpPr>
            <p:spPr>
              <a:xfrm>
                <a:off x="6868903" y="3753370"/>
                <a:ext cx="876202" cy="400110"/>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19"/>
              <p:cNvSpPr txBox="1"/>
              <p:nvPr/>
            </p:nvSpPr>
            <p:spPr>
              <a:xfrm>
                <a:off x="6868903" y="4108057"/>
                <a:ext cx="876202"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14:m>
                  <m:oMathPara xmlns:m="http://schemas.openxmlformats.org/officeDocument/2006/math">
                    <m:oMathParaPr>
                      <m:jc m:val="centerGroup"/>
                    </m:oMathParaPr>
                    <m:oMath xmlns:m="http://schemas.openxmlformats.org/officeDocument/2006/math">
                      <m:r>
                        <a:rPr lang="en-US" sz="2000" b="0" i="1" smtClean="0">
                          <a:solidFill>
                            <a:srgbClr val="007E39"/>
                          </a:solidFill>
                          <a:latin typeface="Cambria Math"/>
                          <a:cs typeface="Times New Roman" pitchFamily="18" charset="0"/>
                        </a:rPr>
                        <m:t>𝑏</m:t>
                      </m:r>
                      <m:r>
                        <a:rPr lang="en-US" sz="2000" b="0" i="1" smtClean="0">
                          <a:solidFill>
                            <a:srgbClr val="007E39"/>
                          </a:solidFill>
                          <a:latin typeface="Cambria Math"/>
                          <a:cs typeface="Times New Roman" pitchFamily="18" charset="0"/>
                        </a:rPr>
                        <m:t>=0</m:t>
                      </m:r>
                    </m:oMath>
                  </m:oMathPara>
                </a14:m>
                <a:endParaRPr lang="en-US" sz="2000" dirty="0">
                  <a:solidFill>
                    <a:srgbClr val="007E39"/>
                  </a:solidFill>
                  <a:cs typeface="Times New Roman" pitchFamily="18" charset="0"/>
                </a:endParaRPr>
              </a:p>
            </p:txBody>
          </p:sp>
        </mc:Choice>
        <mc:Fallback xmlns="">
          <p:sp>
            <p:nvSpPr>
              <p:cNvPr id="31" name="TextBox 19"/>
              <p:cNvSpPr txBox="1">
                <a:spLocks noRot="1" noChangeAspect="1" noMove="1" noResize="1" noEditPoints="1" noAdjustHandles="1" noChangeArrowheads="1" noChangeShapeType="1" noTextEdit="1"/>
              </p:cNvSpPr>
              <p:nvPr/>
            </p:nvSpPr>
            <p:spPr>
              <a:xfrm>
                <a:off x="6868903" y="4108057"/>
                <a:ext cx="876202" cy="400110"/>
              </a:xfrm>
              <a:prstGeom prst="rect">
                <a:avLst/>
              </a:prstGeom>
              <a:blipFill rotWithShape="1">
                <a:blip r:embed="rId8"/>
                <a:stretch>
                  <a:fillRect/>
                </a:stretch>
              </a:blipFill>
            </p:spPr>
            <p:txBody>
              <a:bodyPr/>
              <a:lstStyle/>
              <a:p>
                <a:r>
                  <a:rPr lang="en-US">
                    <a:noFill/>
                  </a:rPr>
                  <a:t> </a:t>
                </a:r>
              </a:p>
            </p:txBody>
          </p:sp>
        </mc:Fallback>
      </mc:AlternateContent>
      <p:sp>
        <p:nvSpPr>
          <p:cNvPr id="32" name="TextBox 1"/>
          <p:cNvSpPr txBox="1"/>
          <p:nvPr/>
        </p:nvSpPr>
        <p:spPr>
          <a:xfrm>
            <a:off x="5029200" y="5694025"/>
            <a:ext cx="4191000" cy="418345"/>
          </a:xfrm>
          <a:prstGeom prst="rect">
            <a:avLst/>
          </a:prstGeom>
        </p:spPr>
        <p:txBody>
          <a:bodyPr wrap="square" rtlCol="0">
            <a:no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200" dirty="0" smtClean="0">
                <a:latin typeface="Times New Roman" panose="02020603050405020304" pitchFamily="18" charset="0"/>
                <a:cs typeface="Times New Roman" panose="02020603050405020304" pitchFamily="18" charset="0"/>
              </a:rPr>
              <a:t>Std. dev. of vehicle processing time</a:t>
            </a:r>
            <a:endParaRPr lang="en-US" sz="2200" dirty="0">
              <a:latin typeface="Times New Roman" panose="02020603050405020304" pitchFamily="18" charset="0"/>
              <a:cs typeface="Times New Roman" panose="02020603050405020304" pitchFamily="18" charset="0"/>
            </a:endParaRPr>
          </a:p>
        </p:txBody>
      </p:sp>
      <p:sp>
        <p:nvSpPr>
          <p:cNvPr id="33" name="TextBox 19"/>
          <p:cNvSpPr txBox="1"/>
          <p:nvPr/>
        </p:nvSpPr>
        <p:spPr>
          <a:xfrm>
            <a:off x="652062" y="1337102"/>
            <a:ext cx="4927503" cy="415498"/>
          </a:xfrm>
          <a:prstGeom prst="rect">
            <a:avLst/>
          </a:prstGeom>
          <a:noFill/>
        </p:spPr>
        <p:txBody>
          <a:bodyPr wrap="none" tIns="0"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zh-CN" sz="2400" dirty="0" smtClean="0">
                <a:solidFill>
                  <a:sysClr val="windowText" lastClr="000000"/>
                </a:solidFill>
                <a:latin typeface="Times New Roman" panose="02020603050405020304" pitchFamily="18" charset="0"/>
                <a:cs typeface="Times New Roman" panose="02020603050405020304" pitchFamily="18" charset="0"/>
              </a:rPr>
              <a:t>Vehicle capacity per lane (normalized)</a:t>
            </a:r>
            <a:endParaRPr lang="en-US" sz="2400"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812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2"/>
          <p:cNvSpPr txBox="1">
            <a:spLocks/>
          </p:cNvSpPr>
          <p:nvPr/>
        </p:nvSpPr>
        <p:spPr bwMode="auto">
          <a:xfrm>
            <a:off x="462742" y="1143000"/>
            <a:ext cx="8305800" cy="5334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457200" indent="-457200">
              <a:spcBef>
                <a:spcPts val="600"/>
              </a:spcBef>
              <a:spcAft>
                <a:spcPts val="600"/>
              </a:spcAft>
              <a:buClr>
                <a:schemeClr val="accent2">
                  <a:lumMod val="75000"/>
                </a:schemeClr>
              </a:buClr>
              <a:buFont typeface="Wingdings" pitchFamily="2" charset="2"/>
              <a:buChar char="q"/>
            </a:pPr>
            <a:r>
              <a:rPr lang="en-US" altLang="zh-CN" sz="2600" dirty="0" smtClean="0">
                <a:solidFill>
                  <a:schemeClr val="tx2"/>
                </a:solidFill>
                <a:latin typeface="Times New Roman" panose="02020603050405020304" pitchFamily="18" charset="0"/>
                <a:ea typeface="+mj-ea"/>
                <a:cs typeface="Times New Roman" panose="02020603050405020304" pitchFamily="18" charset="0"/>
              </a:rPr>
              <a:t>Queueing systems with tandem servers widely exist in the transportation field. </a:t>
            </a:r>
            <a:r>
              <a:rPr lang="en-US" altLang="zh-CN" sz="2400" dirty="0">
                <a:solidFill>
                  <a:schemeClr val="tx2"/>
                </a:solidFill>
                <a:latin typeface="Times New Roman" panose="02020603050405020304" pitchFamily="18" charset="0"/>
                <a:cs typeface="Times New Roman" panose="02020603050405020304" pitchFamily="18" charset="0"/>
              </a:rPr>
              <a:t>Due to the </a:t>
            </a:r>
            <a:r>
              <a:rPr lang="en-US" altLang="zh-CN" sz="2400" dirty="0">
                <a:solidFill>
                  <a:srgbClr val="1E03E7"/>
                </a:solidFill>
                <a:latin typeface="Times New Roman" panose="02020603050405020304" pitchFamily="18" charset="0"/>
                <a:cs typeface="Times New Roman" panose="02020603050405020304" pitchFamily="18" charset="0"/>
              </a:rPr>
              <a:t>mutual blockage </a:t>
            </a:r>
            <a:r>
              <a:rPr lang="en-US" altLang="zh-CN" sz="2400" dirty="0">
                <a:solidFill>
                  <a:schemeClr val="tx2"/>
                </a:solidFill>
                <a:latin typeface="Times New Roman" panose="02020603050405020304" pitchFamily="18" charset="0"/>
                <a:cs typeface="Times New Roman" panose="02020603050405020304" pitchFamily="18" charset="0"/>
              </a:rPr>
              <a:t>between customers under </a:t>
            </a:r>
            <a:r>
              <a:rPr lang="en-US" altLang="zh-CN" sz="2400" dirty="0" smtClean="0">
                <a:solidFill>
                  <a:schemeClr val="tx2"/>
                </a:solidFill>
                <a:latin typeface="Times New Roman" panose="02020603050405020304" pitchFamily="18" charset="0"/>
                <a:cs typeface="Times New Roman" panose="02020603050405020304" pitchFamily="18" charset="0"/>
              </a:rPr>
              <a:t>service (vehicles), </a:t>
            </a:r>
            <a:r>
              <a:rPr lang="en-US" altLang="zh-CN" sz="2400" dirty="0">
                <a:solidFill>
                  <a:schemeClr val="tx2"/>
                </a:solidFill>
                <a:latin typeface="Times New Roman" panose="02020603050405020304" pitchFamily="18" charset="0"/>
                <a:cs typeface="Times New Roman" panose="02020603050405020304" pitchFamily="18" charset="0"/>
              </a:rPr>
              <a:t>theories of classical queueing systems do not apply.</a:t>
            </a:r>
            <a:endParaRPr lang="en-US" altLang="zh-CN" sz="2600" dirty="0" smtClean="0">
              <a:solidFill>
                <a:schemeClr val="tx2"/>
              </a:solidFill>
              <a:latin typeface="Times New Roman" panose="02020603050405020304" pitchFamily="18" charset="0"/>
              <a:ea typeface="+mj-ea"/>
              <a:cs typeface="Times New Roman" panose="02020603050405020304" pitchFamily="18" charset="0"/>
            </a:endParaRPr>
          </a:p>
          <a:p>
            <a:pPr marL="457200" indent="-457200">
              <a:spcBef>
                <a:spcPts val="600"/>
              </a:spcBef>
              <a:spcAft>
                <a:spcPts val="600"/>
              </a:spcAft>
              <a:buClr>
                <a:schemeClr val="accent2">
                  <a:lumMod val="75000"/>
                </a:schemeClr>
              </a:buClr>
              <a:buFont typeface="Wingdings" pitchFamily="2" charset="2"/>
              <a:buChar char="q"/>
            </a:pPr>
            <a:r>
              <a:rPr lang="en-US" sz="2600" dirty="0" smtClean="0">
                <a:solidFill>
                  <a:schemeClr val="tx2"/>
                </a:solidFill>
                <a:latin typeface="Times New Roman" panose="02020603050405020304" pitchFamily="18" charset="0"/>
                <a:ea typeface="+mj-ea"/>
                <a:cs typeface="Times New Roman" panose="02020603050405020304" pitchFamily="18" charset="0"/>
              </a:rPr>
              <a:t>Different methods (method of embedded Markov chain, approximation, etc.) can be chosen to solve various queueing systems due to their distinct nature.</a:t>
            </a:r>
          </a:p>
          <a:p>
            <a:pPr marL="457200" indent="-457200">
              <a:spcBef>
                <a:spcPts val="600"/>
              </a:spcBef>
              <a:spcAft>
                <a:spcPts val="600"/>
              </a:spcAft>
              <a:buClr>
                <a:schemeClr val="accent2">
                  <a:lumMod val="75000"/>
                </a:schemeClr>
              </a:buClr>
              <a:buFont typeface="Wingdings" pitchFamily="2" charset="2"/>
              <a:buChar char="q"/>
            </a:pPr>
            <a:r>
              <a:rPr lang="en-US" sz="2600" dirty="0" smtClean="0">
                <a:solidFill>
                  <a:schemeClr val="tx2"/>
                </a:solidFill>
                <a:latin typeface="Times New Roman" panose="02020603050405020304" pitchFamily="18" charset="0"/>
                <a:ea typeface="+mj-ea"/>
                <a:cs typeface="Times New Roman" panose="02020603050405020304" pitchFamily="18" charset="0"/>
              </a:rPr>
              <a:t>These queueing systems are building blocks of more complex systems like arterials or networks.  Solutions to these queueing systems can inform means to mitigate congestions within the systems, and can inspire smart solutions to more complicated problems.</a:t>
            </a:r>
          </a:p>
        </p:txBody>
      </p:sp>
      <p:sp>
        <p:nvSpPr>
          <p:cNvPr id="53" name="Slide Number Placeholder 52"/>
          <p:cNvSpPr>
            <a:spLocks noGrp="1"/>
          </p:cNvSpPr>
          <p:nvPr>
            <p:ph type="sldNum" sz="quarter" idx="12"/>
          </p:nvPr>
        </p:nvSpPr>
        <p:spPr>
          <a:xfrm>
            <a:off x="8229600" y="6397752"/>
            <a:ext cx="758952" cy="246888"/>
          </a:xfrm>
        </p:spPr>
        <p:txBody>
          <a:bodyPr vert="horz"/>
          <a:lstStyle/>
          <a:p>
            <a:fld id="{C7CFFC4D-1B7F-4693-8EFC-64168BABF256}" type="slidenum">
              <a:rPr lang="en-US" sz="1600" b="1">
                <a:solidFill>
                  <a:schemeClr val="tx2"/>
                </a:solidFill>
              </a:rPr>
              <a:pPr/>
              <a:t>53</a:t>
            </a:fld>
            <a:endParaRPr lang="en-US" sz="1600" b="1" dirty="0">
              <a:solidFill>
                <a:schemeClr val="tx2"/>
              </a:solidFill>
            </a:endParaRPr>
          </a:p>
        </p:txBody>
      </p:sp>
      <p:sp>
        <p:nvSpPr>
          <p:cNvPr id="27" name="Title 1"/>
          <p:cNvSpPr>
            <a:spLocks noGrp="1"/>
          </p:cNvSpPr>
          <p:nvPr>
            <p:ph type="title"/>
          </p:nvPr>
        </p:nvSpPr>
        <p:spPr>
          <a:xfrm>
            <a:off x="304800" y="381000"/>
            <a:ext cx="8686800" cy="838200"/>
          </a:xfrm>
        </p:spPr>
        <p:txBody>
          <a:bodyPr>
            <a:normAutofit/>
          </a:bodyPr>
          <a:lstStyle/>
          <a:p>
            <a:r>
              <a:rPr lang="en-US" altLang="zh-CN" sz="4000" kern="0" dirty="0" smtClean="0">
                <a:latin typeface="Times New Roman" panose="02020603050405020304" pitchFamily="18" charset="0"/>
                <a:cs typeface="Times New Roman" panose="02020603050405020304" pitchFamily="18" charset="0"/>
              </a:rPr>
              <a:t>Concluding Remarks</a:t>
            </a:r>
            <a:endParaRPr lang="en-US" sz="4000" kern="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234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950" y="304800"/>
            <a:ext cx="8686800" cy="838200"/>
          </a:xfrm>
        </p:spPr>
        <p:txBody>
          <a:bodyPr>
            <a:normAutofit/>
          </a:bodyPr>
          <a:lstStyle/>
          <a:p>
            <a:r>
              <a:rPr lang="en-US" sz="4000" kern="0" dirty="0">
                <a:latin typeface="Times New Roman" panose="02020603050405020304" pitchFamily="18" charset="0"/>
                <a:cs typeface="Times New Roman" panose="02020603050405020304" pitchFamily="18" charset="0"/>
              </a:rPr>
              <a:t>Why is bus stop congestion so common?</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E2315BD3-C326-4F1D-A27B-528A49B807B6}" type="slidenum">
              <a:rPr lang="en-US" smtClean="0"/>
              <a:pPr/>
              <a:t>6</a:t>
            </a:fld>
            <a:endParaRPr lang="en-US"/>
          </a:p>
        </p:txBody>
      </p:sp>
      <p:sp>
        <p:nvSpPr>
          <p:cNvPr id="5" name="TextBox 4"/>
          <p:cNvSpPr txBox="1"/>
          <p:nvPr/>
        </p:nvSpPr>
        <p:spPr>
          <a:xfrm>
            <a:off x="6847840" y="1752600"/>
            <a:ext cx="2296159" cy="2246769"/>
          </a:xfrm>
          <a:prstGeom prst="rect">
            <a:avLst/>
          </a:prstGeom>
          <a:noFill/>
        </p:spPr>
        <p:txBody>
          <a:bodyPr wrap="square" rtlCol="0">
            <a:spAutoFit/>
          </a:bodyPr>
          <a:lstStyle/>
          <a:p>
            <a:r>
              <a:rPr lang="en-US" sz="2000" dirty="0">
                <a:solidFill>
                  <a:schemeClr val="tx2"/>
                </a:solidFill>
                <a:latin typeface="Times New Roman" panose="02020603050405020304" pitchFamily="18" charset="0"/>
                <a:cs typeface="Times New Roman" panose="02020603050405020304" pitchFamily="18" charset="0"/>
              </a:rPr>
              <a:t>Maximum bus flow at a non-stop bus lane:</a:t>
            </a:r>
          </a:p>
          <a:p>
            <a:r>
              <a:rPr lang="en-US" sz="2000" b="1" dirty="0" smtClean="0">
                <a:solidFill>
                  <a:srgbClr val="FF0000"/>
                </a:solidFill>
                <a:latin typeface="Times New Roman" panose="02020603050405020304" pitchFamily="18" charset="0"/>
                <a:cs typeface="Times New Roman" panose="02020603050405020304" pitchFamily="18" charset="0"/>
              </a:rPr>
              <a:t>700-800</a:t>
            </a:r>
            <a:r>
              <a:rPr lang="en-US" sz="2000" dirty="0" smtClean="0">
                <a:latin typeface="Times New Roman" panose="02020603050405020304" pitchFamily="18" charset="0"/>
                <a:cs typeface="Times New Roman" panose="02020603050405020304" pitchFamily="18" charset="0"/>
              </a:rPr>
              <a:t> buses/</a:t>
            </a:r>
            <a:r>
              <a:rPr lang="en-US" sz="2000" dirty="0" err="1" smtClean="0">
                <a:latin typeface="Times New Roman" panose="02020603050405020304" pitchFamily="18" charset="0"/>
                <a:cs typeface="Times New Roman" panose="02020603050405020304" pitchFamily="18" charset="0"/>
              </a:rPr>
              <a:t>hr</a:t>
            </a:r>
            <a:endParaRPr lang="en-US" sz="2000" dirty="0" smtClean="0">
              <a:latin typeface="Times New Roman" panose="02020603050405020304" pitchFamily="18" charset="0"/>
              <a:cs typeface="Times New Roman" panose="02020603050405020304" pitchFamily="18" charset="0"/>
            </a:endParaRPr>
          </a:p>
          <a:p>
            <a:r>
              <a:rPr lang="en-US" sz="2000" dirty="0">
                <a:solidFill>
                  <a:schemeClr val="tx2"/>
                </a:solidFill>
                <a:latin typeface="Times New Roman" panose="02020603050405020304" pitchFamily="18" charset="0"/>
                <a:cs typeface="Times New Roman" panose="02020603050405020304" pitchFamily="18" charset="0"/>
              </a:rPr>
              <a:t>(e.g., I-495 contraflow bus lane in New Jersey</a:t>
            </a:r>
            <a:r>
              <a:rPr lang="en-US" sz="2000" dirty="0" smtClean="0">
                <a:solidFill>
                  <a:schemeClr val="tx2"/>
                </a:solidFill>
                <a:latin typeface="Times New Roman" panose="02020603050405020304" pitchFamily="18" charset="0"/>
                <a:cs typeface="Times New Roman" panose="02020603050405020304" pitchFamily="18" charset="0"/>
              </a:rPr>
              <a:t>.)</a:t>
            </a:r>
            <a:endParaRPr lang="en-US" sz="2000" dirty="0">
              <a:solidFill>
                <a:schemeClr val="tx2"/>
              </a:solidFill>
              <a:latin typeface="Times New Roman" panose="02020603050405020304" pitchFamily="18" charset="0"/>
              <a:cs typeface="Times New Roman" panose="02020603050405020304" pitchFamily="18" charset="0"/>
            </a:endParaRPr>
          </a:p>
        </p:txBody>
      </p:sp>
      <p:grpSp>
        <p:nvGrpSpPr>
          <p:cNvPr id="6" name="组合 134"/>
          <p:cNvGrpSpPr/>
          <p:nvPr/>
        </p:nvGrpSpPr>
        <p:grpSpPr>
          <a:xfrm>
            <a:off x="563881" y="4411579"/>
            <a:ext cx="8442869" cy="1455821"/>
            <a:chOff x="1249681" y="4719320"/>
            <a:chExt cx="6461379" cy="1151677"/>
          </a:xfrm>
        </p:grpSpPr>
        <p:grpSp>
          <p:nvGrpSpPr>
            <p:cNvPr id="7" name="组合 108"/>
            <p:cNvGrpSpPr/>
            <p:nvPr/>
          </p:nvGrpSpPr>
          <p:grpSpPr>
            <a:xfrm>
              <a:off x="1249681" y="5077751"/>
              <a:ext cx="2021840" cy="628754"/>
              <a:chOff x="-1420368" y="3127248"/>
              <a:chExt cx="4043679" cy="1257508"/>
            </a:xfrm>
          </p:grpSpPr>
          <p:cxnSp>
            <p:nvCxnSpPr>
              <p:cNvPr id="55" name="Straight Connector 4"/>
              <p:cNvCxnSpPr/>
              <p:nvPr/>
            </p:nvCxnSpPr>
            <p:spPr>
              <a:xfrm>
                <a:off x="-1400008" y="3127248"/>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Straight Connector 5"/>
              <p:cNvCxnSpPr/>
              <p:nvPr/>
            </p:nvCxnSpPr>
            <p:spPr>
              <a:xfrm>
                <a:off x="-1400008" y="4126469"/>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57" name="Rounded Rectangle 6"/>
              <p:cNvSpPr/>
              <p:nvPr/>
            </p:nvSpPr>
            <p:spPr>
              <a:xfrm>
                <a:off x="-1405974" y="3584445"/>
                <a:ext cx="4029285"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7"/>
              <p:cNvCxnSpPr/>
              <p:nvPr/>
            </p:nvCxnSpPr>
            <p:spPr>
              <a:xfrm>
                <a:off x="-1400008" y="3362358"/>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8"/>
              <p:cNvCxnSpPr/>
              <p:nvPr/>
            </p:nvCxnSpPr>
            <p:spPr>
              <a:xfrm>
                <a:off x="-1420368" y="3889462"/>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Right Arrow 10"/>
              <p:cNvSpPr/>
              <p:nvPr/>
            </p:nvSpPr>
            <p:spPr>
              <a:xfrm>
                <a:off x="990600" y="4267200"/>
                <a:ext cx="34427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7" descr="bus-icon1.JPG"/>
              <p:cNvPicPr>
                <a:picLocks noChangeAspect="1"/>
              </p:cNvPicPr>
              <p:nvPr/>
            </p:nvPicPr>
            <p:blipFill>
              <a:blip r:embed="rId2" cstate="print"/>
              <a:stretch>
                <a:fillRect/>
              </a:stretch>
            </p:blipFill>
            <p:spPr>
              <a:xfrm flipH="1">
                <a:off x="-1377188" y="3927348"/>
                <a:ext cx="449580" cy="163830"/>
              </a:xfrm>
              <a:prstGeom prst="rect">
                <a:avLst/>
              </a:prstGeom>
              <a:noFill/>
            </p:spPr>
          </p:pic>
          <p:pic>
            <p:nvPicPr>
              <p:cNvPr id="62" name="Picture 67" descr="bus-icon1.JPG"/>
              <p:cNvPicPr>
                <a:picLocks noChangeAspect="1"/>
              </p:cNvPicPr>
              <p:nvPr/>
            </p:nvPicPr>
            <p:blipFill>
              <a:blip r:embed="rId2" cstate="print"/>
              <a:stretch>
                <a:fillRect/>
              </a:stretch>
            </p:blipFill>
            <p:spPr>
              <a:xfrm flipH="1">
                <a:off x="-881888" y="3927348"/>
                <a:ext cx="449580" cy="163830"/>
              </a:xfrm>
              <a:prstGeom prst="rect">
                <a:avLst/>
              </a:prstGeom>
              <a:noFill/>
            </p:spPr>
          </p:pic>
          <p:pic>
            <p:nvPicPr>
              <p:cNvPr id="63" name="Picture 67" descr="bus-icon1.JPG"/>
              <p:cNvPicPr>
                <a:picLocks noChangeAspect="1"/>
              </p:cNvPicPr>
              <p:nvPr/>
            </p:nvPicPr>
            <p:blipFill>
              <a:blip r:embed="rId2" cstate="print"/>
              <a:stretch>
                <a:fillRect/>
              </a:stretch>
            </p:blipFill>
            <p:spPr>
              <a:xfrm flipH="1">
                <a:off x="-382778" y="3927348"/>
                <a:ext cx="449580" cy="163830"/>
              </a:xfrm>
              <a:prstGeom prst="rect">
                <a:avLst/>
              </a:prstGeom>
              <a:noFill/>
            </p:spPr>
          </p:pic>
          <p:pic>
            <p:nvPicPr>
              <p:cNvPr id="64" name="Picture 67" descr="bus-icon1.JPG"/>
              <p:cNvPicPr>
                <a:picLocks noChangeAspect="1"/>
              </p:cNvPicPr>
              <p:nvPr/>
            </p:nvPicPr>
            <p:blipFill>
              <a:blip r:embed="rId2" cstate="print"/>
              <a:stretch>
                <a:fillRect/>
              </a:stretch>
            </p:blipFill>
            <p:spPr>
              <a:xfrm flipH="1">
                <a:off x="112522" y="3927348"/>
                <a:ext cx="449580" cy="163830"/>
              </a:xfrm>
              <a:prstGeom prst="rect">
                <a:avLst/>
              </a:prstGeom>
              <a:noFill/>
            </p:spPr>
          </p:pic>
          <p:pic>
            <p:nvPicPr>
              <p:cNvPr id="65" name="Picture 67" descr="bus-icon1.JPG"/>
              <p:cNvPicPr>
                <a:picLocks noChangeAspect="1"/>
              </p:cNvPicPr>
              <p:nvPr/>
            </p:nvPicPr>
            <p:blipFill>
              <a:blip r:embed="rId2" cstate="print"/>
              <a:stretch>
                <a:fillRect/>
              </a:stretch>
            </p:blipFill>
            <p:spPr>
              <a:xfrm flipH="1">
                <a:off x="593852" y="3927348"/>
                <a:ext cx="449580" cy="163830"/>
              </a:xfrm>
              <a:prstGeom prst="rect">
                <a:avLst/>
              </a:prstGeom>
              <a:noFill/>
            </p:spPr>
          </p:pic>
          <p:pic>
            <p:nvPicPr>
              <p:cNvPr id="66" name="Picture 67" descr="bus-icon1.JPG"/>
              <p:cNvPicPr>
                <a:picLocks noChangeAspect="1"/>
              </p:cNvPicPr>
              <p:nvPr/>
            </p:nvPicPr>
            <p:blipFill>
              <a:blip r:embed="rId2" cstate="print"/>
              <a:stretch>
                <a:fillRect/>
              </a:stretch>
            </p:blipFill>
            <p:spPr>
              <a:xfrm flipH="1">
                <a:off x="1089152" y="3927348"/>
                <a:ext cx="449580" cy="163830"/>
              </a:xfrm>
              <a:prstGeom prst="rect">
                <a:avLst/>
              </a:prstGeom>
              <a:noFill/>
            </p:spPr>
          </p:pic>
          <p:pic>
            <p:nvPicPr>
              <p:cNvPr id="67" name="Picture 67" descr="bus-icon1.JPG"/>
              <p:cNvPicPr>
                <a:picLocks noChangeAspect="1"/>
              </p:cNvPicPr>
              <p:nvPr/>
            </p:nvPicPr>
            <p:blipFill>
              <a:blip r:embed="rId2" cstate="print"/>
              <a:stretch>
                <a:fillRect/>
              </a:stretch>
            </p:blipFill>
            <p:spPr>
              <a:xfrm flipH="1">
                <a:off x="1588262" y="3927348"/>
                <a:ext cx="449580" cy="163830"/>
              </a:xfrm>
              <a:prstGeom prst="rect">
                <a:avLst/>
              </a:prstGeom>
              <a:noFill/>
            </p:spPr>
          </p:pic>
          <p:pic>
            <p:nvPicPr>
              <p:cNvPr id="68" name="Picture 67" descr="bus-icon1.JPG"/>
              <p:cNvPicPr>
                <a:picLocks noChangeAspect="1"/>
              </p:cNvPicPr>
              <p:nvPr/>
            </p:nvPicPr>
            <p:blipFill>
              <a:blip r:embed="rId2" cstate="print"/>
              <a:stretch>
                <a:fillRect/>
              </a:stretch>
            </p:blipFill>
            <p:spPr>
              <a:xfrm flipH="1">
                <a:off x="2083562" y="3927348"/>
                <a:ext cx="449580" cy="163830"/>
              </a:xfrm>
              <a:prstGeom prst="rect">
                <a:avLst/>
              </a:prstGeom>
              <a:noFill/>
            </p:spPr>
          </p:pic>
        </p:grpSp>
        <p:grpSp>
          <p:nvGrpSpPr>
            <p:cNvPr id="8" name="组合 123"/>
            <p:cNvGrpSpPr/>
            <p:nvPr/>
          </p:nvGrpSpPr>
          <p:grpSpPr>
            <a:xfrm>
              <a:off x="3232405" y="4719320"/>
              <a:ext cx="2936875" cy="1151677"/>
              <a:chOff x="2519680" y="2407846"/>
              <a:chExt cx="5873750" cy="2303353"/>
            </a:xfrm>
          </p:grpSpPr>
          <p:cxnSp>
            <p:nvCxnSpPr>
              <p:cNvPr id="21"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6"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54"/>
              <p:cNvGrpSpPr/>
              <p:nvPr/>
            </p:nvGrpSpPr>
            <p:grpSpPr>
              <a:xfrm>
                <a:off x="5033449" y="3829533"/>
                <a:ext cx="122340" cy="293889"/>
                <a:chOff x="5029200" y="4267200"/>
                <a:chExt cx="152400" cy="381000"/>
              </a:xfrm>
            </p:grpSpPr>
            <p:sp>
              <p:nvSpPr>
                <p:cNvPr id="51"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ight Arrow 24"/>
              <p:cNvSpPr/>
              <p:nvPr/>
            </p:nvSpPr>
            <p:spPr>
              <a:xfrm>
                <a:off x="4139203" y="3938691"/>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39" name="Picture 67" descr="bus-icon1.JPG"/>
              <p:cNvPicPr>
                <a:picLocks noChangeAspect="1"/>
              </p:cNvPicPr>
              <p:nvPr/>
            </p:nvPicPr>
            <p:blipFill>
              <a:blip r:embed="rId2" cstate="print"/>
              <a:stretch>
                <a:fillRect/>
              </a:stretch>
            </p:blipFill>
            <p:spPr>
              <a:xfrm flipH="1">
                <a:off x="2570480" y="3924300"/>
                <a:ext cx="449580" cy="163830"/>
              </a:xfrm>
              <a:prstGeom prst="rect">
                <a:avLst/>
              </a:prstGeom>
              <a:noFill/>
            </p:spPr>
          </p:pic>
          <p:pic>
            <p:nvPicPr>
              <p:cNvPr id="40" name="Picture 67" descr="bus-icon1.JPG"/>
              <p:cNvPicPr>
                <a:picLocks noChangeAspect="1"/>
              </p:cNvPicPr>
              <p:nvPr/>
            </p:nvPicPr>
            <p:blipFill>
              <a:blip r:embed="rId2" cstate="print"/>
              <a:stretch>
                <a:fillRect/>
              </a:stretch>
            </p:blipFill>
            <p:spPr>
              <a:xfrm flipH="1">
                <a:off x="3069590" y="3924300"/>
                <a:ext cx="449580" cy="163830"/>
              </a:xfrm>
              <a:prstGeom prst="rect">
                <a:avLst/>
              </a:prstGeom>
              <a:noFill/>
            </p:spPr>
          </p:pic>
          <p:pic>
            <p:nvPicPr>
              <p:cNvPr id="41" name="Picture 67" descr="bus-icon1.JPG"/>
              <p:cNvPicPr>
                <a:picLocks noChangeAspect="1"/>
              </p:cNvPicPr>
              <p:nvPr/>
            </p:nvPicPr>
            <p:blipFill>
              <a:blip r:embed="rId2" cstate="print"/>
              <a:stretch>
                <a:fillRect/>
              </a:stretch>
            </p:blipFill>
            <p:spPr>
              <a:xfrm flipH="1">
                <a:off x="3564890" y="3924300"/>
                <a:ext cx="449580" cy="163830"/>
              </a:xfrm>
              <a:prstGeom prst="rect">
                <a:avLst/>
              </a:prstGeom>
              <a:noFill/>
            </p:spPr>
          </p:pic>
          <p:cxnSp>
            <p:nvCxnSpPr>
              <p:cNvPr id="42"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7" name="Picture 67" descr="bus-icon1.JPG"/>
              <p:cNvPicPr>
                <a:picLocks noChangeAspect="1"/>
              </p:cNvPicPr>
              <p:nvPr/>
            </p:nvPicPr>
            <p:blipFill>
              <a:blip r:embed="rId2" cstate="print"/>
              <a:stretch>
                <a:fillRect/>
              </a:stretch>
            </p:blipFill>
            <p:spPr>
              <a:xfrm flipH="1">
                <a:off x="5513070" y="3920998"/>
                <a:ext cx="449580" cy="163830"/>
              </a:xfrm>
              <a:prstGeom prst="rect">
                <a:avLst/>
              </a:prstGeom>
              <a:noFill/>
            </p:spPr>
          </p:pic>
          <p:pic>
            <p:nvPicPr>
              <p:cNvPr id="48" name="Picture 67" descr="bus-icon1.JPG"/>
              <p:cNvPicPr>
                <a:picLocks noChangeAspect="1"/>
              </p:cNvPicPr>
              <p:nvPr/>
            </p:nvPicPr>
            <p:blipFill>
              <a:blip r:embed="rId2" cstate="print"/>
              <a:stretch>
                <a:fillRect/>
              </a:stretch>
            </p:blipFill>
            <p:spPr>
              <a:xfrm flipH="1">
                <a:off x="6012180" y="3920998"/>
                <a:ext cx="449580" cy="163830"/>
              </a:xfrm>
              <a:prstGeom prst="rect">
                <a:avLst/>
              </a:prstGeom>
              <a:noFill/>
            </p:spPr>
          </p:pic>
          <p:pic>
            <p:nvPicPr>
              <p:cNvPr id="49" name="Picture 67" descr="bus-icon1.JPG"/>
              <p:cNvPicPr>
                <a:picLocks noChangeAspect="1"/>
              </p:cNvPicPr>
              <p:nvPr/>
            </p:nvPicPr>
            <p:blipFill>
              <a:blip r:embed="rId2" cstate="print"/>
              <a:stretch>
                <a:fillRect/>
              </a:stretch>
            </p:blipFill>
            <p:spPr>
              <a:xfrm flipH="1">
                <a:off x="7383780" y="3920998"/>
                <a:ext cx="449580" cy="163830"/>
              </a:xfrm>
              <a:prstGeom prst="rect">
                <a:avLst/>
              </a:prstGeom>
              <a:noFill/>
            </p:spPr>
          </p:pic>
          <p:pic>
            <p:nvPicPr>
              <p:cNvPr id="50" name="Picture 67" descr="bus-icon1.JPG"/>
              <p:cNvPicPr>
                <a:picLocks noChangeAspect="1"/>
              </p:cNvPicPr>
              <p:nvPr/>
            </p:nvPicPr>
            <p:blipFill>
              <a:blip r:embed="rId2" cstate="print"/>
              <a:stretch>
                <a:fillRect/>
              </a:stretch>
            </p:blipFill>
            <p:spPr>
              <a:xfrm flipH="1">
                <a:off x="7882890" y="3920998"/>
                <a:ext cx="449580" cy="163830"/>
              </a:xfrm>
              <a:prstGeom prst="rect">
                <a:avLst/>
              </a:prstGeom>
              <a:noFill/>
            </p:spPr>
          </p:pic>
        </p:grpSp>
        <p:grpSp>
          <p:nvGrpSpPr>
            <p:cNvPr id="9" name="组合 158"/>
            <p:cNvGrpSpPr/>
            <p:nvPr/>
          </p:nvGrpSpPr>
          <p:grpSpPr>
            <a:xfrm>
              <a:off x="6148325" y="5077497"/>
              <a:ext cx="1562735" cy="617220"/>
              <a:chOff x="8351520" y="3124200"/>
              <a:chExt cx="3125470" cy="1234440"/>
            </a:xfrm>
          </p:grpSpPr>
          <p:cxnSp>
            <p:nvCxnSpPr>
              <p:cNvPr id="10" name="Straight Connector 4"/>
              <p:cNvCxnSpPr/>
              <p:nvPr/>
            </p:nvCxnSpPr>
            <p:spPr>
              <a:xfrm>
                <a:off x="8367257" y="3124200"/>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p:nvCxnSpPr>
            <p:spPr>
              <a:xfrm>
                <a:off x="8367257" y="4123421"/>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Rounded Rectangle 6"/>
              <p:cNvSpPr/>
              <p:nvPr/>
            </p:nvSpPr>
            <p:spPr>
              <a:xfrm>
                <a:off x="8362646" y="3581396"/>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7"/>
              <p:cNvCxnSpPr/>
              <p:nvPr/>
            </p:nvCxnSpPr>
            <p:spPr>
              <a:xfrm>
                <a:off x="8367257" y="3359310"/>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8351520" y="3886414"/>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ounded Rectangle 33"/>
              <p:cNvSpPr/>
              <p:nvPr/>
            </p:nvSpPr>
            <p:spPr>
              <a:xfrm>
                <a:off x="8785860" y="4123423"/>
                <a:ext cx="803910" cy="235217"/>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9"/>
              <p:cNvSpPr/>
              <p:nvPr/>
            </p:nvSpPr>
            <p:spPr>
              <a:xfrm>
                <a:off x="8873540" y="3911824"/>
                <a:ext cx="587233"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7" name="Picture 67" descr="bus-icon1.JPG"/>
              <p:cNvPicPr>
                <a:picLocks noChangeAspect="1"/>
              </p:cNvPicPr>
              <p:nvPr/>
            </p:nvPicPr>
            <p:blipFill>
              <a:blip r:embed="rId2" cstate="print"/>
              <a:stretch>
                <a:fillRect/>
              </a:stretch>
            </p:blipFill>
            <p:spPr>
              <a:xfrm flipH="1">
                <a:off x="8370570" y="3920998"/>
                <a:ext cx="449580" cy="163830"/>
              </a:xfrm>
              <a:prstGeom prst="rect">
                <a:avLst/>
              </a:prstGeom>
              <a:noFill/>
            </p:spPr>
          </p:pic>
          <p:pic>
            <p:nvPicPr>
              <p:cNvPr id="18" name="Picture 67" descr="bus-icon1.JPG"/>
              <p:cNvPicPr>
                <a:picLocks noChangeAspect="1"/>
              </p:cNvPicPr>
              <p:nvPr/>
            </p:nvPicPr>
            <p:blipFill>
              <a:blip r:embed="rId2" cstate="print"/>
              <a:stretch>
                <a:fillRect/>
              </a:stretch>
            </p:blipFill>
            <p:spPr>
              <a:xfrm flipH="1">
                <a:off x="8942070" y="3924808"/>
                <a:ext cx="449580" cy="163830"/>
              </a:xfrm>
              <a:prstGeom prst="rect">
                <a:avLst/>
              </a:prstGeom>
              <a:noFill/>
            </p:spPr>
          </p:pic>
          <p:pic>
            <p:nvPicPr>
              <p:cNvPr id="19" name="Picture 67" descr="bus-icon1.JPG"/>
              <p:cNvPicPr>
                <a:picLocks noChangeAspect="1"/>
              </p:cNvPicPr>
              <p:nvPr/>
            </p:nvPicPr>
            <p:blipFill>
              <a:blip r:embed="rId2" cstate="print"/>
              <a:stretch>
                <a:fillRect/>
              </a:stretch>
            </p:blipFill>
            <p:spPr>
              <a:xfrm flipH="1">
                <a:off x="10618470" y="3920998"/>
                <a:ext cx="449580" cy="163830"/>
              </a:xfrm>
              <a:prstGeom prst="rect">
                <a:avLst/>
              </a:prstGeom>
              <a:noFill/>
            </p:spPr>
          </p:pic>
          <p:sp>
            <p:nvSpPr>
              <p:cNvPr id="20" name="Right Arrow 24"/>
              <p:cNvSpPr/>
              <p:nvPr/>
            </p:nvSpPr>
            <p:spPr>
              <a:xfrm>
                <a:off x="10035540" y="3947160"/>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椭圆 201"/>
          <p:cNvSpPr/>
          <p:nvPr/>
        </p:nvSpPr>
        <p:spPr bwMode="auto">
          <a:xfrm>
            <a:off x="76200" y="4419967"/>
            <a:ext cx="4580128" cy="1444852"/>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70" name="组合 202"/>
          <p:cNvGrpSpPr>
            <a:grpSpLocks noChangeAspect="1"/>
          </p:cNvGrpSpPr>
          <p:nvPr/>
        </p:nvGrpSpPr>
        <p:grpSpPr>
          <a:xfrm>
            <a:off x="457200" y="1834721"/>
            <a:ext cx="6340485" cy="1971773"/>
            <a:chOff x="-1420368" y="3127248"/>
            <a:chExt cx="4043679" cy="1257508"/>
          </a:xfrm>
        </p:grpSpPr>
        <p:cxnSp>
          <p:nvCxnSpPr>
            <p:cNvPr id="71" name="Straight Connector 4"/>
            <p:cNvCxnSpPr/>
            <p:nvPr/>
          </p:nvCxnSpPr>
          <p:spPr>
            <a:xfrm>
              <a:off x="-1400008" y="3127248"/>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2" name="Straight Connector 5"/>
            <p:cNvCxnSpPr/>
            <p:nvPr/>
          </p:nvCxnSpPr>
          <p:spPr>
            <a:xfrm>
              <a:off x="-1400008" y="4126469"/>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3" name="Rounded Rectangle 6"/>
            <p:cNvSpPr/>
            <p:nvPr/>
          </p:nvSpPr>
          <p:spPr>
            <a:xfrm>
              <a:off x="-1405974" y="3584445"/>
              <a:ext cx="4029285"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4" name="Straight Connector 7"/>
            <p:cNvCxnSpPr/>
            <p:nvPr/>
          </p:nvCxnSpPr>
          <p:spPr>
            <a:xfrm>
              <a:off x="-1400008" y="3362358"/>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8"/>
            <p:cNvCxnSpPr/>
            <p:nvPr/>
          </p:nvCxnSpPr>
          <p:spPr>
            <a:xfrm>
              <a:off x="-1420368" y="3889462"/>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6" name="Right Arrow 10"/>
            <p:cNvSpPr/>
            <p:nvPr/>
          </p:nvSpPr>
          <p:spPr>
            <a:xfrm>
              <a:off x="990600" y="4267200"/>
              <a:ext cx="34427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67" descr="bus-icon1.JPG"/>
            <p:cNvPicPr>
              <a:picLocks noChangeAspect="1"/>
            </p:cNvPicPr>
            <p:nvPr/>
          </p:nvPicPr>
          <p:blipFill>
            <a:blip r:embed="rId2" cstate="print"/>
            <a:stretch>
              <a:fillRect/>
            </a:stretch>
          </p:blipFill>
          <p:spPr>
            <a:xfrm flipH="1">
              <a:off x="-1377188" y="3927348"/>
              <a:ext cx="449580" cy="163830"/>
            </a:xfrm>
            <a:prstGeom prst="rect">
              <a:avLst/>
            </a:prstGeom>
            <a:noFill/>
          </p:spPr>
        </p:pic>
        <p:pic>
          <p:nvPicPr>
            <p:cNvPr id="78" name="Picture 67" descr="bus-icon1.JPG"/>
            <p:cNvPicPr>
              <a:picLocks noChangeAspect="1"/>
            </p:cNvPicPr>
            <p:nvPr/>
          </p:nvPicPr>
          <p:blipFill>
            <a:blip r:embed="rId2" cstate="print"/>
            <a:stretch>
              <a:fillRect/>
            </a:stretch>
          </p:blipFill>
          <p:spPr>
            <a:xfrm flipH="1">
              <a:off x="-881888" y="3927348"/>
              <a:ext cx="449580" cy="163830"/>
            </a:xfrm>
            <a:prstGeom prst="rect">
              <a:avLst/>
            </a:prstGeom>
            <a:noFill/>
          </p:spPr>
        </p:pic>
        <p:pic>
          <p:nvPicPr>
            <p:cNvPr id="79" name="Picture 67" descr="bus-icon1.JPG"/>
            <p:cNvPicPr>
              <a:picLocks noChangeAspect="1"/>
            </p:cNvPicPr>
            <p:nvPr/>
          </p:nvPicPr>
          <p:blipFill>
            <a:blip r:embed="rId2" cstate="print"/>
            <a:stretch>
              <a:fillRect/>
            </a:stretch>
          </p:blipFill>
          <p:spPr>
            <a:xfrm flipH="1">
              <a:off x="-382778" y="3927348"/>
              <a:ext cx="449580" cy="163830"/>
            </a:xfrm>
            <a:prstGeom prst="rect">
              <a:avLst/>
            </a:prstGeom>
            <a:noFill/>
          </p:spPr>
        </p:pic>
        <p:pic>
          <p:nvPicPr>
            <p:cNvPr id="80" name="Picture 67" descr="bus-icon1.JPG"/>
            <p:cNvPicPr>
              <a:picLocks noChangeAspect="1"/>
            </p:cNvPicPr>
            <p:nvPr/>
          </p:nvPicPr>
          <p:blipFill>
            <a:blip r:embed="rId2" cstate="print"/>
            <a:stretch>
              <a:fillRect/>
            </a:stretch>
          </p:blipFill>
          <p:spPr>
            <a:xfrm flipH="1">
              <a:off x="112522" y="3927348"/>
              <a:ext cx="449580" cy="163830"/>
            </a:xfrm>
            <a:prstGeom prst="rect">
              <a:avLst/>
            </a:prstGeom>
            <a:noFill/>
          </p:spPr>
        </p:pic>
        <p:pic>
          <p:nvPicPr>
            <p:cNvPr id="81" name="Picture 67" descr="bus-icon1.JPG"/>
            <p:cNvPicPr>
              <a:picLocks noChangeAspect="1"/>
            </p:cNvPicPr>
            <p:nvPr/>
          </p:nvPicPr>
          <p:blipFill>
            <a:blip r:embed="rId2" cstate="print"/>
            <a:stretch>
              <a:fillRect/>
            </a:stretch>
          </p:blipFill>
          <p:spPr>
            <a:xfrm flipH="1">
              <a:off x="593852" y="3927348"/>
              <a:ext cx="449580" cy="163830"/>
            </a:xfrm>
            <a:prstGeom prst="rect">
              <a:avLst/>
            </a:prstGeom>
            <a:noFill/>
          </p:spPr>
        </p:pic>
        <p:pic>
          <p:nvPicPr>
            <p:cNvPr id="82" name="Picture 67" descr="bus-icon1.JPG"/>
            <p:cNvPicPr>
              <a:picLocks noChangeAspect="1"/>
            </p:cNvPicPr>
            <p:nvPr/>
          </p:nvPicPr>
          <p:blipFill>
            <a:blip r:embed="rId2" cstate="print"/>
            <a:stretch>
              <a:fillRect/>
            </a:stretch>
          </p:blipFill>
          <p:spPr>
            <a:xfrm flipH="1">
              <a:off x="1089152" y="3927348"/>
              <a:ext cx="449580" cy="163830"/>
            </a:xfrm>
            <a:prstGeom prst="rect">
              <a:avLst/>
            </a:prstGeom>
            <a:noFill/>
          </p:spPr>
        </p:pic>
        <p:pic>
          <p:nvPicPr>
            <p:cNvPr id="83" name="Picture 67" descr="bus-icon1.JPG"/>
            <p:cNvPicPr>
              <a:picLocks noChangeAspect="1"/>
            </p:cNvPicPr>
            <p:nvPr/>
          </p:nvPicPr>
          <p:blipFill>
            <a:blip r:embed="rId2" cstate="print"/>
            <a:stretch>
              <a:fillRect/>
            </a:stretch>
          </p:blipFill>
          <p:spPr>
            <a:xfrm flipH="1">
              <a:off x="1588262" y="3927348"/>
              <a:ext cx="449580" cy="163830"/>
            </a:xfrm>
            <a:prstGeom prst="rect">
              <a:avLst/>
            </a:prstGeom>
            <a:noFill/>
          </p:spPr>
        </p:pic>
        <p:pic>
          <p:nvPicPr>
            <p:cNvPr id="84" name="Picture 67" descr="bus-icon1.JPG"/>
            <p:cNvPicPr>
              <a:picLocks noChangeAspect="1"/>
            </p:cNvPicPr>
            <p:nvPr/>
          </p:nvPicPr>
          <p:blipFill>
            <a:blip r:embed="rId2" cstate="print"/>
            <a:stretch>
              <a:fillRect/>
            </a:stretch>
          </p:blipFill>
          <p:spPr>
            <a:xfrm flipH="1">
              <a:off x="2083562" y="3927348"/>
              <a:ext cx="449580" cy="163830"/>
            </a:xfrm>
            <a:prstGeom prst="rect">
              <a:avLst/>
            </a:prstGeom>
            <a:noFill/>
          </p:spPr>
        </p:pic>
      </p:grpSp>
      <p:sp>
        <p:nvSpPr>
          <p:cNvPr id="85" name="右箭头 219"/>
          <p:cNvSpPr/>
          <p:nvPr/>
        </p:nvSpPr>
        <p:spPr bwMode="auto">
          <a:xfrm rot="18088343">
            <a:off x="1376748" y="3903681"/>
            <a:ext cx="866910" cy="49784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276689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9" grpId="0" animBg="1"/>
      <p:bldP spid="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7</a:t>
            </a:fld>
            <a:endParaRPr lang="en-US"/>
          </a:p>
        </p:txBody>
      </p:sp>
      <p:grpSp>
        <p:nvGrpSpPr>
          <p:cNvPr id="6" name="组合 134"/>
          <p:cNvGrpSpPr/>
          <p:nvPr/>
        </p:nvGrpSpPr>
        <p:grpSpPr>
          <a:xfrm>
            <a:off x="482851" y="4541533"/>
            <a:ext cx="8508749" cy="1328448"/>
            <a:chOff x="1249681" y="4719320"/>
            <a:chExt cx="6461379" cy="1151677"/>
          </a:xfrm>
        </p:grpSpPr>
        <p:grpSp>
          <p:nvGrpSpPr>
            <p:cNvPr id="7" name="组合 108"/>
            <p:cNvGrpSpPr/>
            <p:nvPr/>
          </p:nvGrpSpPr>
          <p:grpSpPr>
            <a:xfrm>
              <a:off x="1249681" y="5077751"/>
              <a:ext cx="2021840" cy="628754"/>
              <a:chOff x="-1420368" y="3127248"/>
              <a:chExt cx="4043679" cy="1257508"/>
            </a:xfrm>
          </p:grpSpPr>
          <p:cxnSp>
            <p:nvCxnSpPr>
              <p:cNvPr id="55" name="Straight Connector 4"/>
              <p:cNvCxnSpPr/>
              <p:nvPr/>
            </p:nvCxnSpPr>
            <p:spPr>
              <a:xfrm>
                <a:off x="-1400008" y="3127248"/>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6" name="Straight Connector 5"/>
              <p:cNvCxnSpPr/>
              <p:nvPr/>
            </p:nvCxnSpPr>
            <p:spPr>
              <a:xfrm>
                <a:off x="-1400008" y="4126469"/>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57" name="Rounded Rectangle 6"/>
              <p:cNvSpPr/>
              <p:nvPr/>
            </p:nvSpPr>
            <p:spPr>
              <a:xfrm>
                <a:off x="-1405974" y="3584445"/>
                <a:ext cx="4029285"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7"/>
              <p:cNvCxnSpPr/>
              <p:nvPr/>
            </p:nvCxnSpPr>
            <p:spPr>
              <a:xfrm>
                <a:off x="-1400008" y="3362358"/>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59" name="Straight Connector 8"/>
              <p:cNvCxnSpPr/>
              <p:nvPr/>
            </p:nvCxnSpPr>
            <p:spPr>
              <a:xfrm>
                <a:off x="-1420368" y="3889462"/>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0" name="Right Arrow 10"/>
              <p:cNvSpPr/>
              <p:nvPr/>
            </p:nvSpPr>
            <p:spPr>
              <a:xfrm>
                <a:off x="990600" y="4267200"/>
                <a:ext cx="34427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 name="Picture 67" descr="bus-icon1.JPG"/>
              <p:cNvPicPr>
                <a:picLocks noChangeAspect="1"/>
              </p:cNvPicPr>
              <p:nvPr/>
            </p:nvPicPr>
            <p:blipFill>
              <a:blip r:embed="rId2" cstate="print"/>
              <a:stretch>
                <a:fillRect/>
              </a:stretch>
            </p:blipFill>
            <p:spPr>
              <a:xfrm flipH="1">
                <a:off x="-1377188" y="3927348"/>
                <a:ext cx="449580" cy="163830"/>
              </a:xfrm>
              <a:prstGeom prst="rect">
                <a:avLst/>
              </a:prstGeom>
              <a:noFill/>
            </p:spPr>
          </p:pic>
          <p:pic>
            <p:nvPicPr>
              <p:cNvPr id="62" name="Picture 67" descr="bus-icon1.JPG"/>
              <p:cNvPicPr>
                <a:picLocks noChangeAspect="1"/>
              </p:cNvPicPr>
              <p:nvPr/>
            </p:nvPicPr>
            <p:blipFill>
              <a:blip r:embed="rId2" cstate="print"/>
              <a:stretch>
                <a:fillRect/>
              </a:stretch>
            </p:blipFill>
            <p:spPr>
              <a:xfrm flipH="1">
                <a:off x="-881888" y="3927348"/>
                <a:ext cx="449580" cy="163830"/>
              </a:xfrm>
              <a:prstGeom prst="rect">
                <a:avLst/>
              </a:prstGeom>
              <a:noFill/>
            </p:spPr>
          </p:pic>
          <p:pic>
            <p:nvPicPr>
              <p:cNvPr id="63" name="Picture 67" descr="bus-icon1.JPG"/>
              <p:cNvPicPr>
                <a:picLocks noChangeAspect="1"/>
              </p:cNvPicPr>
              <p:nvPr/>
            </p:nvPicPr>
            <p:blipFill>
              <a:blip r:embed="rId2" cstate="print"/>
              <a:stretch>
                <a:fillRect/>
              </a:stretch>
            </p:blipFill>
            <p:spPr>
              <a:xfrm flipH="1">
                <a:off x="-382778" y="3927348"/>
                <a:ext cx="449580" cy="163830"/>
              </a:xfrm>
              <a:prstGeom prst="rect">
                <a:avLst/>
              </a:prstGeom>
              <a:noFill/>
            </p:spPr>
          </p:pic>
          <p:pic>
            <p:nvPicPr>
              <p:cNvPr id="64" name="Picture 67" descr="bus-icon1.JPG"/>
              <p:cNvPicPr>
                <a:picLocks noChangeAspect="1"/>
              </p:cNvPicPr>
              <p:nvPr/>
            </p:nvPicPr>
            <p:blipFill>
              <a:blip r:embed="rId2" cstate="print"/>
              <a:stretch>
                <a:fillRect/>
              </a:stretch>
            </p:blipFill>
            <p:spPr>
              <a:xfrm flipH="1">
                <a:off x="112522" y="3927348"/>
                <a:ext cx="449580" cy="163830"/>
              </a:xfrm>
              <a:prstGeom prst="rect">
                <a:avLst/>
              </a:prstGeom>
              <a:noFill/>
            </p:spPr>
          </p:pic>
          <p:pic>
            <p:nvPicPr>
              <p:cNvPr id="65" name="Picture 67" descr="bus-icon1.JPG"/>
              <p:cNvPicPr>
                <a:picLocks noChangeAspect="1"/>
              </p:cNvPicPr>
              <p:nvPr/>
            </p:nvPicPr>
            <p:blipFill>
              <a:blip r:embed="rId2" cstate="print"/>
              <a:stretch>
                <a:fillRect/>
              </a:stretch>
            </p:blipFill>
            <p:spPr>
              <a:xfrm flipH="1">
                <a:off x="593852" y="3927348"/>
                <a:ext cx="449580" cy="163830"/>
              </a:xfrm>
              <a:prstGeom prst="rect">
                <a:avLst/>
              </a:prstGeom>
              <a:noFill/>
            </p:spPr>
          </p:pic>
          <p:pic>
            <p:nvPicPr>
              <p:cNvPr id="66" name="Picture 67" descr="bus-icon1.JPG"/>
              <p:cNvPicPr>
                <a:picLocks noChangeAspect="1"/>
              </p:cNvPicPr>
              <p:nvPr/>
            </p:nvPicPr>
            <p:blipFill>
              <a:blip r:embed="rId2" cstate="print"/>
              <a:stretch>
                <a:fillRect/>
              </a:stretch>
            </p:blipFill>
            <p:spPr>
              <a:xfrm flipH="1">
                <a:off x="1089152" y="3927348"/>
                <a:ext cx="449580" cy="163830"/>
              </a:xfrm>
              <a:prstGeom prst="rect">
                <a:avLst/>
              </a:prstGeom>
              <a:noFill/>
            </p:spPr>
          </p:pic>
          <p:pic>
            <p:nvPicPr>
              <p:cNvPr id="67" name="Picture 67" descr="bus-icon1.JPG"/>
              <p:cNvPicPr>
                <a:picLocks noChangeAspect="1"/>
              </p:cNvPicPr>
              <p:nvPr/>
            </p:nvPicPr>
            <p:blipFill>
              <a:blip r:embed="rId2" cstate="print"/>
              <a:stretch>
                <a:fillRect/>
              </a:stretch>
            </p:blipFill>
            <p:spPr>
              <a:xfrm flipH="1">
                <a:off x="1588262" y="3927348"/>
                <a:ext cx="449580" cy="163830"/>
              </a:xfrm>
              <a:prstGeom prst="rect">
                <a:avLst/>
              </a:prstGeom>
              <a:noFill/>
            </p:spPr>
          </p:pic>
          <p:pic>
            <p:nvPicPr>
              <p:cNvPr id="68" name="Picture 67" descr="bus-icon1.JPG"/>
              <p:cNvPicPr>
                <a:picLocks noChangeAspect="1"/>
              </p:cNvPicPr>
              <p:nvPr/>
            </p:nvPicPr>
            <p:blipFill>
              <a:blip r:embed="rId2" cstate="print"/>
              <a:stretch>
                <a:fillRect/>
              </a:stretch>
            </p:blipFill>
            <p:spPr>
              <a:xfrm flipH="1">
                <a:off x="2083562" y="3927348"/>
                <a:ext cx="449580" cy="163830"/>
              </a:xfrm>
              <a:prstGeom prst="rect">
                <a:avLst/>
              </a:prstGeom>
              <a:noFill/>
            </p:spPr>
          </p:pic>
        </p:grpSp>
        <p:grpSp>
          <p:nvGrpSpPr>
            <p:cNvPr id="8" name="组合 123"/>
            <p:cNvGrpSpPr/>
            <p:nvPr/>
          </p:nvGrpSpPr>
          <p:grpSpPr>
            <a:xfrm>
              <a:off x="3232405" y="4719320"/>
              <a:ext cx="2936875" cy="1151677"/>
              <a:chOff x="2519680" y="2407846"/>
              <a:chExt cx="5873750" cy="2303353"/>
            </a:xfrm>
          </p:grpSpPr>
          <p:cxnSp>
            <p:nvCxnSpPr>
              <p:cNvPr id="21"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2"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4"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6"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7"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8"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31" name="Group 54"/>
              <p:cNvGrpSpPr/>
              <p:nvPr/>
            </p:nvGrpSpPr>
            <p:grpSpPr>
              <a:xfrm>
                <a:off x="5033449" y="3829533"/>
                <a:ext cx="122340" cy="293889"/>
                <a:chOff x="5029200" y="4267200"/>
                <a:chExt cx="152400" cy="381000"/>
              </a:xfrm>
            </p:grpSpPr>
            <p:sp>
              <p:nvSpPr>
                <p:cNvPr id="51"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ight Arrow 24"/>
              <p:cNvSpPr/>
              <p:nvPr/>
            </p:nvSpPr>
            <p:spPr>
              <a:xfrm>
                <a:off x="4139203" y="3938691"/>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34"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5"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36"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8"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39" name="Picture 67" descr="bus-icon1.JPG"/>
              <p:cNvPicPr>
                <a:picLocks noChangeAspect="1"/>
              </p:cNvPicPr>
              <p:nvPr/>
            </p:nvPicPr>
            <p:blipFill>
              <a:blip r:embed="rId2" cstate="print"/>
              <a:stretch>
                <a:fillRect/>
              </a:stretch>
            </p:blipFill>
            <p:spPr>
              <a:xfrm flipH="1">
                <a:off x="2570480" y="3924300"/>
                <a:ext cx="449580" cy="163830"/>
              </a:xfrm>
              <a:prstGeom prst="rect">
                <a:avLst/>
              </a:prstGeom>
              <a:noFill/>
            </p:spPr>
          </p:pic>
          <p:pic>
            <p:nvPicPr>
              <p:cNvPr id="40" name="Picture 67" descr="bus-icon1.JPG"/>
              <p:cNvPicPr>
                <a:picLocks noChangeAspect="1"/>
              </p:cNvPicPr>
              <p:nvPr/>
            </p:nvPicPr>
            <p:blipFill>
              <a:blip r:embed="rId2" cstate="print"/>
              <a:stretch>
                <a:fillRect/>
              </a:stretch>
            </p:blipFill>
            <p:spPr>
              <a:xfrm flipH="1">
                <a:off x="3069590" y="3924300"/>
                <a:ext cx="449580" cy="163830"/>
              </a:xfrm>
              <a:prstGeom prst="rect">
                <a:avLst/>
              </a:prstGeom>
              <a:noFill/>
            </p:spPr>
          </p:pic>
          <p:pic>
            <p:nvPicPr>
              <p:cNvPr id="41" name="Picture 67" descr="bus-icon1.JPG"/>
              <p:cNvPicPr>
                <a:picLocks noChangeAspect="1"/>
              </p:cNvPicPr>
              <p:nvPr/>
            </p:nvPicPr>
            <p:blipFill>
              <a:blip r:embed="rId2" cstate="print"/>
              <a:stretch>
                <a:fillRect/>
              </a:stretch>
            </p:blipFill>
            <p:spPr>
              <a:xfrm flipH="1">
                <a:off x="3564890" y="3924300"/>
                <a:ext cx="449580" cy="163830"/>
              </a:xfrm>
              <a:prstGeom prst="rect">
                <a:avLst/>
              </a:prstGeom>
              <a:noFill/>
            </p:spPr>
          </p:pic>
          <p:cxnSp>
            <p:nvCxnSpPr>
              <p:cNvPr id="42"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3"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4"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7" name="Picture 67" descr="bus-icon1.JPG"/>
              <p:cNvPicPr>
                <a:picLocks noChangeAspect="1"/>
              </p:cNvPicPr>
              <p:nvPr/>
            </p:nvPicPr>
            <p:blipFill>
              <a:blip r:embed="rId2" cstate="print"/>
              <a:stretch>
                <a:fillRect/>
              </a:stretch>
            </p:blipFill>
            <p:spPr>
              <a:xfrm flipH="1">
                <a:off x="5513070" y="3920998"/>
                <a:ext cx="449580" cy="163830"/>
              </a:xfrm>
              <a:prstGeom prst="rect">
                <a:avLst/>
              </a:prstGeom>
              <a:noFill/>
            </p:spPr>
          </p:pic>
          <p:pic>
            <p:nvPicPr>
              <p:cNvPr id="48" name="Picture 67" descr="bus-icon1.JPG"/>
              <p:cNvPicPr>
                <a:picLocks noChangeAspect="1"/>
              </p:cNvPicPr>
              <p:nvPr/>
            </p:nvPicPr>
            <p:blipFill>
              <a:blip r:embed="rId2" cstate="print"/>
              <a:stretch>
                <a:fillRect/>
              </a:stretch>
            </p:blipFill>
            <p:spPr>
              <a:xfrm flipH="1">
                <a:off x="6012180" y="3920998"/>
                <a:ext cx="449580" cy="163830"/>
              </a:xfrm>
              <a:prstGeom prst="rect">
                <a:avLst/>
              </a:prstGeom>
              <a:noFill/>
            </p:spPr>
          </p:pic>
          <p:pic>
            <p:nvPicPr>
              <p:cNvPr id="49" name="Picture 67" descr="bus-icon1.JPG"/>
              <p:cNvPicPr>
                <a:picLocks noChangeAspect="1"/>
              </p:cNvPicPr>
              <p:nvPr/>
            </p:nvPicPr>
            <p:blipFill>
              <a:blip r:embed="rId2" cstate="print"/>
              <a:stretch>
                <a:fillRect/>
              </a:stretch>
            </p:blipFill>
            <p:spPr>
              <a:xfrm flipH="1">
                <a:off x="7383780" y="3920998"/>
                <a:ext cx="449580" cy="163830"/>
              </a:xfrm>
              <a:prstGeom prst="rect">
                <a:avLst/>
              </a:prstGeom>
              <a:noFill/>
            </p:spPr>
          </p:pic>
          <p:pic>
            <p:nvPicPr>
              <p:cNvPr id="50" name="Picture 67" descr="bus-icon1.JPG"/>
              <p:cNvPicPr>
                <a:picLocks noChangeAspect="1"/>
              </p:cNvPicPr>
              <p:nvPr/>
            </p:nvPicPr>
            <p:blipFill>
              <a:blip r:embed="rId2" cstate="print"/>
              <a:stretch>
                <a:fillRect/>
              </a:stretch>
            </p:blipFill>
            <p:spPr>
              <a:xfrm flipH="1">
                <a:off x="7882890" y="3920998"/>
                <a:ext cx="449580" cy="163830"/>
              </a:xfrm>
              <a:prstGeom prst="rect">
                <a:avLst/>
              </a:prstGeom>
              <a:noFill/>
            </p:spPr>
          </p:pic>
        </p:grpSp>
        <p:grpSp>
          <p:nvGrpSpPr>
            <p:cNvPr id="9" name="组合 158"/>
            <p:cNvGrpSpPr/>
            <p:nvPr/>
          </p:nvGrpSpPr>
          <p:grpSpPr>
            <a:xfrm>
              <a:off x="6148325" y="5077497"/>
              <a:ext cx="1562735" cy="617220"/>
              <a:chOff x="8351520" y="3124200"/>
              <a:chExt cx="3125470" cy="1234440"/>
            </a:xfrm>
          </p:grpSpPr>
          <p:cxnSp>
            <p:nvCxnSpPr>
              <p:cNvPr id="10" name="Straight Connector 4"/>
              <p:cNvCxnSpPr/>
              <p:nvPr/>
            </p:nvCxnSpPr>
            <p:spPr>
              <a:xfrm>
                <a:off x="8367257" y="3124200"/>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1" name="Straight Connector 5"/>
              <p:cNvCxnSpPr/>
              <p:nvPr/>
            </p:nvCxnSpPr>
            <p:spPr>
              <a:xfrm>
                <a:off x="8367257" y="4123421"/>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Rounded Rectangle 6"/>
              <p:cNvSpPr/>
              <p:nvPr/>
            </p:nvSpPr>
            <p:spPr>
              <a:xfrm>
                <a:off x="8362646" y="3581396"/>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7"/>
              <p:cNvCxnSpPr/>
              <p:nvPr/>
            </p:nvCxnSpPr>
            <p:spPr>
              <a:xfrm>
                <a:off x="8367257" y="3359310"/>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8"/>
              <p:cNvCxnSpPr/>
              <p:nvPr/>
            </p:nvCxnSpPr>
            <p:spPr>
              <a:xfrm>
                <a:off x="8351520" y="3886414"/>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5" name="Rounded Rectangle 33"/>
              <p:cNvSpPr/>
              <p:nvPr/>
            </p:nvSpPr>
            <p:spPr>
              <a:xfrm>
                <a:off x="8785860" y="4123423"/>
                <a:ext cx="803910" cy="235217"/>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39"/>
              <p:cNvSpPr/>
              <p:nvPr/>
            </p:nvSpPr>
            <p:spPr>
              <a:xfrm>
                <a:off x="8873540" y="3911824"/>
                <a:ext cx="587233"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7" name="Picture 67" descr="bus-icon1.JPG"/>
              <p:cNvPicPr>
                <a:picLocks noChangeAspect="1"/>
              </p:cNvPicPr>
              <p:nvPr/>
            </p:nvPicPr>
            <p:blipFill>
              <a:blip r:embed="rId2" cstate="print"/>
              <a:stretch>
                <a:fillRect/>
              </a:stretch>
            </p:blipFill>
            <p:spPr>
              <a:xfrm flipH="1">
                <a:off x="8370570" y="3920998"/>
                <a:ext cx="449580" cy="163830"/>
              </a:xfrm>
              <a:prstGeom prst="rect">
                <a:avLst/>
              </a:prstGeom>
              <a:noFill/>
            </p:spPr>
          </p:pic>
          <p:pic>
            <p:nvPicPr>
              <p:cNvPr id="18" name="Picture 67" descr="bus-icon1.JPG"/>
              <p:cNvPicPr>
                <a:picLocks noChangeAspect="1"/>
              </p:cNvPicPr>
              <p:nvPr/>
            </p:nvPicPr>
            <p:blipFill>
              <a:blip r:embed="rId2" cstate="print"/>
              <a:stretch>
                <a:fillRect/>
              </a:stretch>
            </p:blipFill>
            <p:spPr>
              <a:xfrm flipH="1">
                <a:off x="8942070" y="3924808"/>
                <a:ext cx="449580" cy="163830"/>
              </a:xfrm>
              <a:prstGeom prst="rect">
                <a:avLst/>
              </a:prstGeom>
              <a:noFill/>
            </p:spPr>
          </p:pic>
          <p:pic>
            <p:nvPicPr>
              <p:cNvPr id="19" name="Picture 67" descr="bus-icon1.JPG"/>
              <p:cNvPicPr>
                <a:picLocks noChangeAspect="1"/>
              </p:cNvPicPr>
              <p:nvPr/>
            </p:nvPicPr>
            <p:blipFill>
              <a:blip r:embed="rId2" cstate="print"/>
              <a:stretch>
                <a:fillRect/>
              </a:stretch>
            </p:blipFill>
            <p:spPr>
              <a:xfrm flipH="1">
                <a:off x="10618470" y="3920998"/>
                <a:ext cx="449580" cy="163830"/>
              </a:xfrm>
              <a:prstGeom prst="rect">
                <a:avLst/>
              </a:prstGeom>
              <a:noFill/>
            </p:spPr>
          </p:pic>
          <p:sp>
            <p:nvSpPr>
              <p:cNvPr id="20" name="Right Arrow 24"/>
              <p:cNvSpPr/>
              <p:nvPr/>
            </p:nvSpPr>
            <p:spPr>
              <a:xfrm>
                <a:off x="10035540" y="3947160"/>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9" name="椭圆 201"/>
          <p:cNvSpPr/>
          <p:nvPr/>
        </p:nvSpPr>
        <p:spPr bwMode="auto">
          <a:xfrm>
            <a:off x="2621530" y="4418110"/>
            <a:ext cx="2488554" cy="1500090"/>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0" name="右箭头 219"/>
          <p:cNvSpPr/>
          <p:nvPr/>
        </p:nvSpPr>
        <p:spPr bwMode="auto">
          <a:xfrm rot="16200000">
            <a:off x="3294431" y="3973330"/>
            <a:ext cx="624578" cy="501727"/>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71" name="组合 92"/>
          <p:cNvGrpSpPr/>
          <p:nvPr/>
        </p:nvGrpSpPr>
        <p:grpSpPr>
          <a:xfrm>
            <a:off x="127670" y="1611246"/>
            <a:ext cx="6961430" cy="2391205"/>
            <a:chOff x="2519680" y="2407846"/>
            <a:chExt cx="5873750" cy="2303353"/>
          </a:xfrm>
        </p:grpSpPr>
        <p:cxnSp>
          <p:nvCxnSpPr>
            <p:cNvPr id="72"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3"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6"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7"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8"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9"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0" name="Straight Connector 20"/>
            <p:cNvCxnSpPr/>
            <p:nvPr/>
          </p:nvCxnSpPr>
          <p:spPr>
            <a:xfrm rot="5400000">
              <a:off x="4431319" y="2653977"/>
              <a:ext cx="470222" cy="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21"/>
            <p:cNvCxnSpPr/>
            <p:nvPr/>
          </p:nvCxnSpPr>
          <p:spPr>
            <a:xfrm rot="5400000">
              <a:off x="4431319" y="4476088"/>
              <a:ext cx="470222" cy="0"/>
            </a:xfrm>
            <a:prstGeom prst="line">
              <a:avLst/>
            </a:prstGeom>
            <a:ln w="381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82" name="Group 54"/>
            <p:cNvGrpSpPr/>
            <p:nvPr/>
          </p:nvGrpSpPr>
          <p:grpSpPr>
            <a:xfrm>
              <a:off x="5033449" y="3829533"/>
              <a:ext cx="122340" cy="293889"/>
              <a:chOff x="5029200" y="4267200"/>
              <a:chExt cx="152400" cy="381000"/>
            </a:xfrm>
          </p:grpSpPr>
          <p:sp>
            <p:nvSpPr>
              <p:cNvPr id="102"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3" name="Right Arrow 24"/>
            <p:cNvSpPr/>
            <p:nvPr/>
          </p:nvSpPr>
          <p:spPr>
            <a:xfrm>
              <a:off x="4139203" y="3938691"/>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85"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86"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87"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90" name="Picture 67" descr="bus-icon1.JPG"/>
            <p:cNvPicPr>
              <a:picLocks noChangeAspect="1"/>
            </p:cNvPicPr>
            <p:nvPr/>
          </p:nvPicPr>
          <p:blipFill>
            <a:blip r:embed="rId2" cstate="print"/>
            <a:stretch>
              <a:fillRect/>
            </a:stretch>
          </p:blipFill>
          <p:spPr>
            <a:xfrm flipH="1">
              <a:off x="2570480" y="3924300"/>
              <a:ext cx="449580" cy="163830"/>
            </a:xfrm>
            <a:prstGeom prst="rect">
              <a:avLst/>
            </a:prstGeom>
            <a:noFill/>
          </p:spPr>
        </p:pic>
        <p:pic>
          <p:nvPicPr>
            <p:cNvPr id="91" name="Picture 67" descr="bus-icon1.JPG"/>
            <p:cNvPicPr>
              <a:picLocks noChangeAspect="1"/>
            </p:cNvPicPr>
            <p:nvPr/>
          </p:nvPicPr>
          <p:blipFill>
            <a:blip r:embed="rId2" cstate="print"/>
            <a:stretch>
              <a:fillRect/>
            </a:stretch>
          </p:blipFill>
          <p:spPr>
            <a:xfrm flipH="1">
              <a:off x="3069590" y="3924300"/>
              <a:ext cx="449580" cy="163830"/>
            </a:xfrm>
            <a:prstGeom prst="rect">
              <a:avLst/>
            </a:prstGeom>
            <a:noFill/>
          </p:spPr>
        </p:pic>
        <p:pic>
          <p:nvPicPr>
            <p:cNvPr id="92" name="Picture 67" descr="bus-icon1.JPG"/>
            <p:cNvPicPr>
              <a:picLocks noChangeAspect="1"/>
            </p:cNvPicPr>
            <p:nvPr/>
          </p:nvPicPr>
          <p:blipFill>
            <a:blip r:embed="rId2" cstate="print"/>
            <a:stretch>
              <a:fillRect/>
            </a:stretch>
          </p:blipFill>
          <p:spPr>
            <a:xfrm flipH="1">
              <a:off x="3564890" y="3924300"/>
              <a:ext cx="449580" cy="163830"/>
            </a:xfrm>
            <a:prstGeom prst="rect">
              <a:avLst/>
            </a:prstGeom>
            <a:noFill/>
          </p:spPr>
        </p:pic>
        <p:cxnSp>
          <p:nvCxnSpPr>
            <p:cNvPr id="93"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94"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5"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98" name="Picture 67" descr="bus-icon1.JPG"/>
            <p:cNvPicPr>
              <a:picLocks noChangeAspect="1"/>
            </p:cNvPicPr>
            <p:nvPr/>
          </p:nvPicPr>
          <p:blipFill>
            <a:blip r:embed="rId2" cstate="print"/>
            <a:stretch>
              <a:fillRect/>
            </a:stretch>
          </p:blipFill>
          <p:spPr>
            <a:xfrm flipH="1">
              <a:off x="5513070" y="3920998"/>
              <a:ext cx="449580" cy="163830"/>
            </a:xfrm>
            <a:prstGeom prst="rect">
              <a:avLst/>
            </a:prstGeom>
            <a:noFill/>
          </p:spPr>
        </p:pic>
        <p:pic>
          <p:nvPicPr>
            <p:cNvPr id="99" name="Picture 67" descr="bus-icon1.JPG"/>
            <p:cNvPicPr>
              <a:picLocks noChangeAspect="1"/>
            </p:cNvPicPr>
            <p:nvPr/>
          </p:nvPicPr>
          <p:blipFill>
            <a:blip r:embed="rId2" cstate="print"/>
            <a:stretch>
              <a:fillRect/>
            </a:stretch>
          </p:blipFill>
          <p:spPr>
            <a:xfrm flipH="1">
              <a:off x="6012180" y="3920998"/>
              <a:ext cx="449580" cy="163830"/>
            </a:xfrm>
            <a:prstGeom prst="rect">
              <a:avLst/>
            </a:prstGeom>
            <a:noFill/>
          </p:spPr>
        </p:pic>
        <p:pic>
          <p:nvPicPr>
            <p:cNvPr id="100" name="Picture 67" descr="bus-icon1.JPG"/>
            <p:cNvPicPr>
              <a:picLocks noChangeAspect="1"/>
            </p:cNvPicPr>
            <p:nvPr/>
          </p:nvPicPr>
          <p:blipFill>
            <a:blip r:embed="rId2" cstate="print"/>
            <a:stretch>
              <a:fillRect/>
            </a:stretch>
          </p:blipFill>
          <p:spPr>
            <a:xfrm flipH="1">
              <a:off x="7383780" y="3920998"/>
              <a:ext cx="449580" cy="163830"/>
            </a:xfrm>
            <a:prstGeom prst="rect">
              <a:avLst/>
            </a:prstGeom>
            <a:noFill/>
          </p:spPr>
        </p:pic>
        <p:pic>
          <p:nvPicPr>
            <p:cNvPr id="101" name="Picture 67" descr="bus-icon1.JPG"/>
            <p:cNvPicPr>
              <a:picLocks noChangeAspect="1"/>
            </p:cNvPicPr>
            <p:nvPr/>
          </p:nvPicPr>
          <p:blipFill>
            <a:blip r:embed="rId2" cstate="print"/>
            <a:stretch>
              <a:fillRect/>
            </a:stretch>
          </p:blipFill>
          <p:spPr>
            <a:xfrm flipH="1">
              <a:off x="7882890" y="3920998"/>
              <a:ext cx="449580" cy="163830"/>
            </a:xfrm>
            <a:prstGeom prst="rect">
              <a:avLst/>
            </a:prstGeom>
            <a:noFill/>
          </p:spPr>
        </p:pic>
      </p:grpSp>
      <p:sp>
        <p:nvSpPr>
          <p:cNvPr id="106" name="Title 1"/>
          <p:cNvSpPr>
            <a:spLocks noGrp="1"/>
          </p:cNvSpPr>
          <p:nvPr>
            <p:ph type="title"/>
          </p:nvPr>
        </p:nvSpPr>
        <p:spPr>
          <a:xfrm>
            <a:off x="319950" y="304800"/>
            <a:ext cx="8686800" cy="838200"/>
          </a:xfrm>
        </p:spPr>
        <p:txBody>
          <a:bodyPr>
            <a:normAutofit/>
          </a:bodyPr>
          <a:lstStyle/>
          <a:p>
            <a:r>
              <a:rPr lang="en-US" sz="4000" kern="0" dirty="0">
                <a:latin typeface="Times New Roman" panose="02020603050405020304" pitchFamily="18" charset="0"/>
                <a:cs typeface="Times New Roman" panose="02020603050405020304" pitchFamily="18" charset="0"/>
              </a:rPr>
              <a:t>Why is bus stop congestion so common?</a:t>
            </a:r>
            <a:endParaRPr lang="en-US" sz="4000" dirty="0"/>
          </a:p>
        </p:txBody>
      </p:sp>
      <p:sp>
        <p:nvSpPr>
          <p:cNvPr id="107" name="TextBox 106"/>
          <p:cNvSpPr txBox="1"/>
          <p:nvPr/>
        </p:nvSpPr>
        <p:spPr>
          <a:xfrm>
            <a:off x="7059937" y="2355450"/>
            <a:ext cx="2280922" cy="769441"/>
          </a:xfrm>
          <a:prstGeom prst="rect">
            <a:avLst/>
          </a:prstGeom>
          <a:noFill/>
        </p:spPr>
        <p:txBody>
          <a:bodyPr wrap="square" rtlCol="0">
            <a:spAutoFit/>
          </a:bodyPr>
          <a:lstStyle/>
          <a:p>
            <a:r>
              <a:rPr lang="en-US" sz="2200" dirty="0" smtClean="0">
                <a:solidFill>
                  <a:schemeClr val="tx2"/>
                </a:solidFill>
                <a:latin typeface="Times New Roman" panose="02020603050405020304" pitchFamily="18" charset="0"/>
                <a:cs typeface="Times New Roman" panose="02020603050405020304" pitchFamily="18" charset="0"/>
              </a:rPr>
              <a:t>At a traffic signal:</a:t>
            </a:r>
          </a:p>
          <a:p>
            <a:r>
              <a:rPr lang="en-US" sz="2200" b="1" dirty="0" smtClean="0">
                <a:solidFill>
                  <a:srgbClr val="FF0000"/>
                </a:solidFill>
                <a:latin typeface="Times New Roman" panose="02020603050405020304" pitchFamily="18" charset="0"/>
                <a:cs typeface="Times New Roman" panose="02020603050405020304" pitchFamily="18" charset="0"/>
              </a:rPr>
              <a:t>300-400</a:t>
            </a:r>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 </a:t>
            </a:r>
            <a:r>
              <a:rPr lang="en-US" sz="2200" dirty="0" smtClean="0">
                <a:solidFill>
                  <a:schemeClr val="tx2"/>
                </a:solidFill>
                <a:latin typeface="Times New Roman" panose="02020603050405020304" pitchFamily="18" charset="0"/>
                <a:cs typeface="Times New Roman" panose="02020603050405020304" pitchFamily="18" charset="0"/>
              </a:rPr>
              <a:t>buses/hr</a:t>
            </a:r>
          </a:p>
        </p:txBody>
      </p:sp>
    </p:spTree>
    <p:extLst>
      <p:ext uri="{BB962C8B-B14F-4D97-AF65-F5344CB8AC3E}">
        <p14:creationId xmlns:p14="http://schemas.microsoft.com/office/powerpoint/2010/main" val="2950907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8</a:t>
            </a:fld>
            <a:endParaRPr lang="en-US"/>
          </a:p>
        </p:txBody>
      </p:sp>
      <p:sp>
        <p:nvSpPr>
          <p:cNvPr id="5" name="Title 1"/>
          <p:cNvSpPr>
            <a:spLocks noGrp="1"/>
          </p:cNvSpPr>
          <p:nvPr>
            <p:ph type="title"/>
          </p:nvPr>
        </p:nvSpPr>
        <p:spPr>
          <a:xfrm>
            <a:off x="319950" y="304800"/>
            <a:ext cx="8686800" cy="838200"/>
          </a:xfrm>
        </p:spPr>
        <p:txBody>
          <a:bodyPr>
            <a:normAutofit/>
          </a:bodyPr>
          <a:lstStyle/>
          <a:p>
            <a:r>
              <a:rPr lang="en-US" sz="4000" kern="0" dirty="0">
                <a:latin typeface="Times New Roman" panose="02020603050405020304" pitchFamily="18" charset="0"/>
                <a:cs typeface="Times New Roman" panose="02020603050405020304" pitchFamily="18" charset="0"/>
              </a:rPr>
              <a:t>Why is bus stop congestion so common?</a:t>
            </a:r>
            <a:endParaRPr lang="en-US" sz="4000" dirty="0"/>
          </a:p>
        </p:txBody>
      </p:sp>
      <p:grpSp>
        <p:nvGrpSpPr>
          <p:cNvPr id="7" name="组合 134"/>
          <p:cNvGrpSpPr/>
          <p:nvPr/>
        </p:nvGrpSpPr>
        <p:grpSpPr>
          <a:xfrm>
            <a:off x="590447" y="4476138"/>
            <a:ext cx="8401153" cy="1393843"/>
            <a:chOff x="1249681" y="4719320"/>
            <a:chExt cx="6461379" cy="1151677"/>
          </a:xfrm>
        </p:grpSpPr>
        <p:grpSp>
          <p:nvGrpSpPr>
            <p:cNvPr id="8" name="组合 108"/>
            <p:cNvGrpSpPr/>
            <p:nvPr/>
          </p:nvGrpSpPr>
          <p:grpSpPr>
            <a:xfrm>
              <a:off x="1249681" y="5077751"/>
              <a:ext cx="2021840" cy="628754"/>
              <a:chOff x="-1420368" y="3127248"/>
              <a:chExt cx="4043679" cy="1257508"/>
            </a:xfrm>
          </p:grpSpPr>
          <p:cxnSp>
            <p:nvCxnSpPr>
              <p:cNvPr id="56" name="Straight Connector 4"/>
              <p:cNvCxnSpPr/>
              <p:nvPr/>
            </p:nvCxnSpPr>
            <p:spPr>
              <a:xfrm>
                <a:off x="-1400008" y="3127248"/>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
              <p:cNvCxnSpPr/>
              <p:nvPr/>
            </p:nvCxnSpPr>
            <p:spPr>
              <a:xfrm>
                <a:off x="-1400008" y="4126469"/>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58" name="Rounded Rectangle 6"/>
              <p:cNvSpPr/>
              <p:nvPr/>
            </p:nvSpPr>
            <p:spPr>
              <a:xfrm>
                <a:off x="-1405974" y="3584445"/>
                <a:ext cx="4029285"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7"/>
              <p:cNvCxnSpPr/>
              <p:nvPr/>
            </p:nvCxnSpPr>
            <p:spPr>
              <a:xfrm>
                <a:off x="-1400008" y="3362358"/>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8"/>
              <p:cNvCxnSpPr/>
              <p:nvPr/>
            </p:nvCxnSpPr>
            <p:spPr>
              <a:xfrm>
                <a:off x="-1420368" y="3889462"/>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1" name="Right Arrow 10"/>
              <p:cNvSpPr/>
              <p:nvPr/>
            </p:nvSpPr>
            <p:spPr>
              <a:xfrm>
                <a:off x="990600" y="4267200"/>
                <a:ext cx="34427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7" descr="bus-icon1.JPG"/>
              <p:cNvPicPr>
                <a:picLocks noChangeAspect="1"/>
              </p:cNvPicPr>
              <p:nvPr/>
            </p:nvPicPr>
            <p:blipFill>
              <a:blip r:embed="rId2" cstate="print"/>
              <a:stretch>
                <a:fillRect/>
              </a:stretch>
            </p:blipFill>
            <p:spPr>
              <a:xfrm flipH="1">
                <a:off x="-1377188" y="3927348"/>
                <a:ext cx="449580" cy="163830"/>
              </a:xfrm>
              <a:prstGeom prst="rect">
                <a:avLst/>
              </a:prstGeom>
              <a:noFill/>
            </p:spPr>
          </p:pic>
          <p:pic>
            <p:nvPicPr>
              <p:cNvPr id="63" name="Picture 67" descr="bus-icon1.JPG"/>
              <p:cNvPicPr>
                <a:picLocks noChangeAspect="1"/>
              </p:cNvPicPr>
              <p:nvPr/>
            </p:nvPicPr>
            <p:blipFill>
              <a:blip r:embed="rId2" cstate="print"/>
              <a:stretch>
                <a:fillRect/>
              </a:stretch>
            </p:blipFill>
            <p:spPr>
              <a:xfrm flipH="1">
                <a:off x="-881888" y="3927348"/>
                <a:ext cx="449580" cy="163830"/>
              </a:xfrm>
              <a:prstGeom prst="rect">
                <a:avLst/>
              </a:prstGeom>
              <a:noFill/>
            </p:spPr>
          </p:pic>
          <p:pic>
            <p:nvPicPr>
              <p:cNvPr id="64" name="Picture 67" descr="bus-icon1.JPG"/>
              <p:cNvPicPr>
                <a:picLocks noChangeAspect="1"/>
              </p:cNvPicPr>
              <p:nvPr/>
            </p:nvPicPr>
            <p:blipFill>
              <a:blip r:embed="rId2" cstate="print"/>
              <a:stretch>
                <a:fillRect/>
              </a:stretch>
            </p:blipFill>
            <p:spPr>
              <a:xfrm flipH="1">
                <a:off x="-382778" y="3927348"/>
                <a:ext cx="449580" cy="163830"/>
              </a:xfrm>
              <a:prstGeom prst="rect">
                <a:avLst/>
              </a:prstGeom>
              <a:noFill/>
            </p:spPr>
          </p:pic>
          <p:pic>
            <p:nvPicPr>
              <p:cNvPr id="65" name="Picture 67" descr="bus-icon1.JPG"/>
              <p:cNvPicPr>
                <a:picLocks noChangeAspect="1"/>
              </p:cNvPicPr>
              <p:nvPr/>
            </p:nvPicPr>
            <p:blipFill>
              <a:blip r:embed="rId2" cstate="print"/>
              <a:stretch>
                <a:fillRect/>
              </a:stretch>
            </p:blipFill>
            <p:spPr>
              <a:xfrm flipH="1">
                <a:off x="112522" y="3927348"/>
                <a:ext cx="449580" cy="163830"/>
              </a:xfrm>
              <a:prstGeom prst="rect">
                <a:avLst/>
              </a:prstGeom>
              <a:noFill/>
            </p:spPr>
          </p:pic>
          <p:pic>
            <p:nvPicPr>
              <p:cNvPr id="66" name="Picture 67" descr="bus-icon1.JPG"/>
              <p:cNvPicPr>
                <a:picLocks noChangeAspect="1"/>
              </p:cNvPicPr>
              <p:nvPr/>
            </p:nvPicPr>
            <p:blipFill>
              <a:blip r:embed="rId2" cstate="print"/>
              <a:stretch>
                <a:fillRect/>
              </a:stretch>
            </p:blipFill>
            <p:spPr>
              <a:xfrm flipH="1">
                <a:off x="593852" y="3927348"/>
                <a:ext cx="449580" cy="163830"/>
              </a:xfrm>
              <a:prstGeom prst="rect">
                <a:avLst/>
              </a:prstGeom>
              <a:noFill/>
            </p:spPr>
          </p:pic>
          <p:pic>
            <p:nvPicPr>
              <p:cNvPr id="67" name="Picture 67" descr="bus-icon1.JPG"/>
              <p:cNvPicPr>
                <a:picLocks noChangeAspect="1"/>
              </p:cNvPicPr>
              <p:nvPr/>
            </p:nvPicPr>
            <p:blipFill>
              <a:blip r:embed="rId2" cstate="print"/>
              <a:stretch>
                <a:fillRect/>
              </a:stretch>
            </p:blipFill>
            <p:spPr>
              <a:xfrm flipH="1">
                <a:off x="1089152" y="3927348"/>
                <a:ext cx="449580" cy="163830"/>
              </a:xfrm>
              <a:prstGeom prst="rect">
                <a:avLst/>
              </a:prstGeom>
              <a:noFill/>
            </p:spPr>
          </p:pic>
          <p:pic>
            <p:nvPicPr>
              <p:cNvPr id="68" name="Picture 67" descr="bus-icon1.JPG"/>
              <p:cNvPicPr>
                <a:picLocks noChangeAspect="1"/>
              </p:cNvPicPr>
              <p:nvPr/>
            </p:nvPicPr>
            <p:blipFill>
              <a:blip r:embed="rId2" cstate="print"/>
              <a:stretch>
                <a:fillRect/>
              </a:stretch>
            </p:blipFill>
            <p:spPr>
              <a:xfrm flipH="1">
                <a:off x="1588262" y="3927348"/>
                <a:ext cx="449580" cy="163830"/>
              </a:xfrm>
              <a:prstGeom prst="rect">
                <a:avLst/>
              </a:prstGeom>
              <a:noFill/>
            </p:spPr>
          </p:pic>
          <p:pic>
            <p:nvPicPr>
              <p:cNvPr id="69" name="Picture 67" descr="bus-icon1.JPG"/>
              <p:cNvPicPr>
                <a:picLocks noChangeAspect="1"/>
              </p:cNvPicPr>
              <p:nvPr/>
            </p:nvPicPr>
            <p:blipFill>
              <a:blip r:embed="rId2" cstate="print"/>
              <a:stretch>
                <a:fillRect/>
              </a:stretch>
            </p:blipFill>
            <p:spPr>
              <a:xfrm flipH="1">
                <a:off x="2083562" y="3927348"/>
                <a:ext cx="449580" cy="163830"/>
              </a:xfrm>
              <a:prstGeom prst="rect">
                <a:avLst/>
              </a:prstGeom>
              <a:noFill/>
            </p:spPr>
          </p:pic>
        </p:grpSp>
        <p:grpSp>
          <p:nvGrpSpPr>
            <p:cNvPr id="9" name="组合 123"/>
            <p:cNvGrpSpPr/>
            <p:nvPr/>
          </p:nvGrpSpPr>
          <p:grpSpPr>
            <a:xfrm>
              <a:off x="3232405" y="4719320"/>
              <a:ext cx="2936875" cy="1151677"/>
              <a:chOff x="2519680" y="2407846"/>
              <a:chExt cx="5873750" cy="2303353"/>
            </a:xfrm>
          </p:grpSpPr>
          <p:cxnSp>
            <p:nvCxnSpPr>
              <p:cNvPr id="22"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32" name="Group 54"/>
              <p:cNvGrpSpPr/>
              <p:nvPr/>
            </p:nvGrpSpPr>
            <p:grpSpPr>
              <a:xfrm>
                <a:off x="5033449" y="3829533"/>
                <a:ext cx="122340" cy="293889"/>
                <a:chOff x="5029200" y="4267200"/>
                <a:chExt cx="152400" cy="381000"/>
              </a:xfrm>
            </p:grpSpPr>
            <p:sp>
              <p:nvSpPr>
                <p:cNvPr id="52"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ight Arrow 24"/>
              <p:cNvSpPr/>
              <p:nvPr/>
            </p:nvSpPr>
            <p:spPr>
              <a:xfrm>
                <a:off x="4139203" y="3938691"/>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67" descr="bus-icon1.JPG"/>
              <p:cNvPicPr>
                <a:picLocks noChangeAspect="1"/>
              </p:cNvPicPr>
              <p:nvPr/>
            </p:nvPicPr>
            <p:blipFill>
              <a:blip r:embed="rId2" cstate="print"/>
              <a:stretch>
                <a:fillRect/>
              </a:stretch>
            </p:blipFill>
            <p:spPr>
              <a:xfrm flipH="1">
                <a:off x="2570480" y="3924300"/>
                <a:ext cx="449580" cy="163830"/>
              </a:xfrm>
              <a:prstGeom prst="rect">
                <a:avLst/>
              </a:prstGeom>
              <a:noFill/>
            </p:spPr>
          </p:pic>
          <p:pic>
            <p:nvPicPr>
              <p:cNvPr id="41" name="Picture 67" descr="bus-icon1.JPG"/>
              <p:cNvPicPr>
                <a:picLocks noChangeAspect="1"/>
              </p:cNvPicPr>
              <p:nvPr/>
            </p:nvPicPr>
            <p:blipFill>
              <a:blip r:embed="rId2" cstate="print"/>
              <a:stretch>
                <a:fillRect/>
              </a:stretch>
            </p:blipFill>
            <p:spPr>
              <a:xfrm flipH="1">
                <a:off x="3069590" y="3924300"/>
                <a:ext cx="449580" cy="163830"/>
              </a:xfrm>
              <a:prstGeom prst="rect">
                <a:avLst/>
              </a:prstGeom>
              <a:noFill/>
            </p:spPr>
          </p:pic>
          <p:pic>
            <p:nvPicPr>
              <p:cNvPr id="42" name="Picture 67" descr="bus-icon1.JPG"/>
              <p:cNvPicPr>
                <a:picLocks noChangeAspect="1"/>
              </p:cNvPicPr>
              <p:nvPr/>
            </p:nvPicPr>
            <p:blipFill>
              <a:blip r:embed="rId2" cstate="print"/>
              <a:stretch>
                <a:fillRect/>
              </a:stretch>
            </p:blipFill>
            <p:spPr>
              <a:xfrm flipH="1">
                <a:off x="3564890" y="3924300"/>
                <a:ext cx="449580" cy="163830"/>
              </a:xfrm>
              <a:prstGeom prst="rect">
                <a:avLst/>
              </a:prstGeom>
              <a:noFill/>
            </p:spPr>
          </p:pic>
          <p:cxnSp>
            <p:nvCxnSpPr>
              <p:cNvPr id="43"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8" name="Picture 67" descr="bus-icon1.JPG"/>
              <p:cNvPicPr>
                <a:picLocks noChangeAspect="1"/>
              </p:cNvPicPr>
              <p:nvPr/>
            </p:nvPicPr>
            <p:blipFill>
              <a:blip r:embed="rId2" cstate="print"/>
              <a:stretch>
                <a:fillRect/>
              </a:stretch>
            </p:blipFill>
            <p:spPr>
              <a:xfrm flipH="1">
                <a:off x="5513070" y="3920998"/>
                <a:ext cx="449580" cy="163830"/>
              </a:xfrm>
              <a:prstGeom prst="rect">
                <a:avLst/>
              </a:prstGeom>
              <a:noFill/>
            </p:spPr>
          </p:pic>
          <p:pic>
            <p:nvPicPr>
              <p:cNvPr id="49" name="Picture 67" descr="bus-icon1.JPG"/>
              <p:cNvPicPr>
                <a:picLocks noChangeAspect="1"/>
              </p:cNvPicPr>
              <p:nvPr/>
            </p:nvPicPr>
            <p:blipFill>
              <a:blip r:embed="rId2" cstate="print"/>
              <a:stretch>
                <a:fillRect/>
              </a:stretch>
            </p:blipFill>
            <p:spPr>
              <a:xfrm flipH="1">
                <a:off x="6012180" y="3920998"/>
                <a:ext cx="449580" cy="163830"/>
              </a:xfrm>
              <a:prstGeom prst="rect">
                <a:avLst/>
              </a:prstGeom>
              <a:noFill/>
            </p:spPr>
          </p:pic>
          <p:pic>
            <p:nvPicPr>
              <p:cNvPr id="50" name="Picture 67" descr="bus-icon1.JPG"/>
              <p:cNvPicPr>
                <a:picLocks noChangeAspect="1"/>
              </p:cNvPicPr>
              <p:nvPr/>
            </p:nvPicPr>
            <p:blipFill>
              <a:blip r:embed="rId2" cstate="print"/>
              <a:stretch>
                <a:fillRect/>
              </a:stretch>
            </p:blipFill>
            <p:spPr>
              <a:xfrm flipH="1">
                <a:off x="7383780" y="3920998"/>
                <a:ext cx="449580" cy="163830"/>
              </a:xfrm>
              <a:prstGeom prst="rect">
                <a:avLst/>
              </a:prstGeom>
              <a:noFill/>
            </p:spPr>
          </p:pic>
          <p:pic>
            <p:nvPicPr>
              <p:cNvPr id="51" name="Picture 67" descr="bus-icon1.JPG"/>
              <p:cNvPicPr>
                <a:picLocks noChangeAspect="1"/>
              </p:cNvPicPr>
              <p:nvPr/>
            </p:nvPicPr>
            <p:blipFill>
              <a:blip r:embed="rId2" cstate="print"/>
              <a:stretch>
                <a:fillRect/>
              </a:stretch>
            </p:blipFill>
            <p:spPr>
              <a:xfrm flipH="1">
                <a:off x="7882890" y="3920998"/>
                <a:ext cx="449580" cy="163830"/>
              </a:xfrm>
              <a:prstGeom prst="rect">
                <a:avLst/>
              </a:prstGeom>
              <a:noFill/>
            </p:spPr>
          </p:pic>
        </p:grpSp>
        <p:grpSp>
          <p:nvGrpSpPr>
            <p:cNvPr id="10" name="组合 158"/>
            <p:cNvGrpSpPr/>
            <p:nvPr/>
          </p:nvGrpSpPr>
          <p:grpSpPr>
            <a:xfrm>
              <a:off x="6148325" y="5077497"/>
              <a:ext cx="1562735" cy="617220"/>
              <a:chOff x="8351520" y="3124200"/>
              <a:chExt cx="3125470" cy="1234440"/>
            </a:xfrm>
          </p:grpSpPr>
          <p:cxnSp>
            <p:nvCxnSpPr>
              <p:cNvPr id="11" name="Straight Connector 4"/>
              <p:cNvCxnSpPr/>
              <p:nvPr/>
            </p:nvCxnSpPr>
            <p:spPr>
              <a:xfrm>
                <a:off x="8367257" y="3124200"/>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p:nvCxnSpPr>
            <p:spPr>
              <a:xfrm>
                <a:off x="8367257" y="4123421"/>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Rounded Rectangle 6"/>
              <p:cNvSpPr/>
              <p:nvPr/>
            </p:nvSpPr>
            <p:spPr>
              <a:xfrm>
                <a:off x="8362646" y="3581396"/>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7"/>
              <p:cNvCxnSpPr/>
              <p:nvPr/>
            </p:nvCxnSpPr>
            <p:spPr>
              <a:xfrm>
                <a:off x="8367257" y="3359310"/>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8"/>
              <p:cNvCxnSpPr/>
              <p:nvPr/>
            </p:nvCxnSpPr>
            <p:spPr>
              <a:xfrm>
                <a:off x="8351520" y="3886414"/>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6" name="Rounded Rectangle 33"/>
              <p:cNvSpPr/>
              <p:nvPr/>
            </p:nvSpPr>
            <p:spPr>
              <a:xfrm>
                <a:off x="8785860" y="4123423"/>
                <a:ext cx="803910" cy="235217"/>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9"/>
              <p:cNvSpPr/>
              <p:nvPr/>
            </p:nvSpPr>
            <p:spPr>
              <a:xfrm>
                <a:off x="8873540" y="3911824"/>
                <a:ext cx="587233"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8" name="Picture 67" descr="bus-icon1.JPG"/>
              <p:cNvPicPr>
                <a:picLocks noChangeAspect="1"/>
              </p:cNvPicPr>
              <p:nvPr/>
            </p:nvPicPr>
            <p:blipFill>
              <a:blip r:embed="rId2" cstate="print"/>
              <a:stretch>
                <a:fillRect/>
              </a:stretch>
            </p:blipFill>
            <p:spPr>
              <a:xfrm flipH="1">
                <a:off x="8370570" y="3920998"/>
                <a:ext cx="449580" cy="163830"/>
              </a:xfrm>
              <a:prstGeom prst="rect">
                <a:avLst/>
              </a:prstGeom>
              <a:noFill/>
            </p:spPr>
          </p:pic>
          <p:pic>
            <p:nvPicPr>
              <p:cNvPr id="19" name="Picture 67" descr="bus-icon1.JPG"/>
              <p:cNvPicPr>
                <a:picLocks noChangeAspect="1"/>
              </p:cNvPicPr>
              <p:nvPr/>
            </p:nvPicPr>
            <p:blipFill>
              <a:blip r:embed="rId2" cstate="print"/>
              <a:stretch>
                <a:fillRect/>
              </a:stretch>
            </p:blipFill>
            <p:spPr>
              <a:xfrm flipH="1">
                <a:off x="8942070" y="3924808"/>
                <a:ext cx="449580" cy="163830"/>
              </a:xfrm>
              <a:prstGeom prst="rect">
                <a:avLst/>
              </a:prstGeom>
              <a:noFill/>
            </p:spPr>
          </p:pic>
          <p:pic>
            <p:nvPicPr>
              <p:cNvPr id="20" name="Picture 67" descr="bus-icon1.JPG"/>
              <p:cNvPicPr>
                <a:picLocks noChangeAspect="1"/>
              </p:cNvPicPr>
              <p:nvPr/>
            </p:nvPicPr>
            <p:blipFill>
              <a:blip r:embed="rId2" cstate="print"/>
              <a:stretch>
                <a:fillRect/>
              </a:stretch>
            </p:blipFill>
            <p:spPr>
              <a:xfrm flipH="1">
                <a:off x="10618470" y="3920998"/>
                <a:ext cx="449580" cy="163830"/>
              </a:xfrm>
              <a:prstGeom prst="rect">
                <a:avLst/>
              </a:prstGeom>
              <a:noFill/>
            </p:spPr>
          </p:pic>
          <p:sp>
            <p:nvSpPr>
              <p:cNvPr id="21" name="Right Arrow 24"/>
              <p:cNvSpPr/>
              <p:nvPr/>
            </p:nvSpPr>
            <p:spPr>
              <a:xfrm>
                <a:off x="10035540" y="3947160"/>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0" name="椭圆 201"/>
          <p:cNvSpPr/>
          <p:nvPr/>
        </p:nvSpPr>
        <p:spPr bwMode="auto">
          <a:xfrm>
            <a:off x="4928766" y="4627889"/>
            <a:ext cx="3196854" cy="131571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71" name="右箭头 219"/>
          <p:cNvSpPr/>
          <p:nvPr/>
        </p:nvSpPr>
        <p:spPr bwMode="auto">
          <a:xfrm rot="13998688">
            <a:off x="4620177" y="4087707"/>
            <a:ext cx="830005" cy="49538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grpSp>
        <p:nvGrpSpPr>
          <p:cNvPr id="72" name="组合 92"/>
          <p:cNvGrpSpPr>
            <a:grpSpLocks noChangeAspect="1"/>
          </p:cNvGrpSpPr>
          <p:nvPr/>
        </p:nvGrpSpPr>
        <p:grpSpPr>
          <a:xfrm>
            <a:off x="856861" y="1408631"/>
            <a:ext cx="5516107" cy="2694908"/>
            <a:chOff x="8351520" y="3124200"/>
            <a:chExt cx="3125470" cy="1526956"/>
          </a:xfrm>
        </p:grpSpPr>
        <p:cxnSp>
          <p:nvCxnSpPr>
            <p:cNvPr id="73" name="Straight Connector 4"/>
            <p:cNvCxnSpPr/>
            <p:nvPr/>
          </p:nvCxnSpPr>
          <p:spPr>
            <a:xfrm>
              <a:off x="8367257" y="3124200"/>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74" name="Straight Connector 5"/>
            <p:cNvCxnSpPr/>
            <p:nvPr/>
          </p:nvCxnSpPr>
          <p:spPr>
            <a:xfrm>
              <a:off x="8367257" y="4123421"/>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75" name="Rounded Rectangle 6"/>
            <p:cNvSpPr/>
            <p:nvPr/>
          </p:nvSpPr>
          <p:spPr>
            <a:xfrm>
              <a:off x="8362646" y="3581396"/>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
            <p:cNvCxnSpPr/>
            <p:nvPr/>
          </p:nvCxnSpPr>
          <p:spPr>
            <a:xfrm>
              <a:off x="8367257" y="3359310"/>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8"/>
            <p:cNvCxnSpPr/>
            <p:nvPr/>
          </p:nvCxnSpPr>
          <p:spPr>
            <a:xfrm>
              <a:off x="8351520" y="3886414"/>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78" name="Rounded Rectangle 33"/>
            <p:cNvSpPr/>
            <p:nvPr/>
          </p:nvSpPr>
          <p:spPr>
            <a:xfrm>
              <a:off x="8785860" y="4123423"/>
              <a:ext cx="803910" cy="235217"/>
            </a:xfrm>
            <a:prstGeom prst="roundRect">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39"/>
            <p:cNvSpPr/>
            <p:nvPr/>
          </p:nvSpPr>
          <p:spPr>
            <a:xfrm>
              <a:off x="8873540" y="3911824"/>
              <a:ext cx="587233"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80" name="Picture 67" descr="bus-icon1.JPG"/>
            <p:cNvPicPr>
              <a:picLocks noChangeAspect="1"/>
            </p:cNvPicPr>
            <p:nvPr/>
          </p:nvPicPr>
          <p:blipFill>
            <a:blip r:embed="rId2" cstate="print"/>
            <a:stretch>
              <a:fillRect/>
            </a:stretch>
          </p:blipFill>
          <p:spPr>
            <a:xfrm flipH="1">
              <a:off x="8370570" y="3920998"/>
              <a:ext cx="449580" cy="163830"/>
            </a:xfrm>
            <a:prstGeom prst="rect">
              <a:avLst/>
            </a:prstGeom>
            <a:noFill/>
          </p:spPr>
        </p:pic>
        <p:pic>
          <p:nvPicPr>
            <p:cNvPr id="81" name="Picture 67" descr="bus-icon1.JPG"/>
            <p:cNvPicPr>
              <a:picLocks noChangeAspect="1"/>
            </p:cNvPicPr>
            <p:nvPr/>
          </p:nvPicPr>
          <p:blipFill>
            <a:blip r:embed="rId2" cstate="print"/>
            <a:stretch>
              <a:fillRect/>
            </a:stretch>
          </p:blipFill>
          <p:spPr>
            <a:xfrm flipH="1">
              <a:off x="8942070" y="3924808"/>
              <a:ext cx="449580" cy="163830"/>
            </a:xfrm>
            <a:prstGeom prst="rect">
              <a:avLst/>
            </a:prstGeom>
            <a:noFill/>
          </p:spPr>
        </p:pic>
        <p:sp>
          <p:nvSpPr>
            <p:cNvPr id="82" name="TextBox 81"/>
            <p:cNvSpPr txBox="1"/>
            <p:nvPr/>
          </p:nvSpPr>
          <p:spPr>
            <a:xfrm>
              <a:off x="9866964" y="4163480"/>
              <a:ext cx="427071" cy="226705"/>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Berth</a:t>
              </a:r>
              <a:endParaRPr lang="en-US" sz="2000" dirty="0">
                <a:latin typeface="Times New Roman" panose="02020603050405020304" pitchFamily="18" charset="0"/>
                <a:cs typeface="Times New Roman" panose="02020603050405020304" pitchFamily="18" charset="0"/>
              </a:endParaRPr>
            </a:p>
          </p:txBody>
        </p:sp>
        <p:cxnSp>
          <p:nvCxnSpPr>
            <p:cNvPr id="83" name="Straight Arrow Connector 43"/>
            <p:cNvCxnSpPr/>
            <p:nvPr/>
          </p:nvCxnSpPr>
          <p:spPr>
            <a:xfrm flipH="1" flipV="1">
              <a:off x="9406890" y="4004310"/>
              <a:ext cx="483871" cy="24765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9167156" y="4424451"/>
              <a:ext cx="1691389" cy="226705"/>
            </a:xfrm>
            <a:prstGeom prst="rect">
              <a:avLst/>
            </a:prstGeom>
            <a:noFill/>
          </p:spPr>
          <p:txBody>
            <a:bodyPr wrap="none" rtlCol="0">
              <a:spAutoFit/>
            </a:bodyPr>
            <a:lstStyle/>
            <a:p>
              <a:r>
                <a:rPr lang="en-US" altLang="zh-CN" sz="2000" dirty="0" smtClean="0">
                  <a:latin typeface="Times New Roman" panose="02020603050405020304" pitchFamily="18" charset="0"/>
                  <a:cs typeface="Times New Roman" panose="02020603050405020304" pitchFamily="18" charset="0"/>
                </a:rPr>
                <a:t>Passenger loading platform</a:t>
              </a:r>
              <a:endParaRPr lang="en-US" sz="2000" dirty="0">
                <a:latin typeface="Times New Roman" panose="02020603050405020304" pitchFamily="18" charset="0"/>
                <a:cs typeface="Times New Roman" panose="02020603050405020304" pitchFamily="18" charset="0"/>
              </a:endParaRPr>
            </a:p>
          </p:txBody>
        </p:sp>
        <p:cxnSp>
          <p:nvCxnSpPr>
            <p:cNvPr id="85" name="Straight Arrow Connector 35"/>
            <p:cNvCxnSpPr>
              <a:stCxn id="84" idx="1"/>
            </p:cNvCxnSpPr>
            <p:nvPr/>
          </p:nvCxnSpPr>
          <p:spPr>
            <a:xfrm flipH="1" flipV="1">
              <a:off x="8965226" y="4272051"/>
              <a:ext cx="201930" cy="26575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86" name="Picture 67" descr="bus-icon1.JPG"/>
            <p:cNvPicPr>
              <a:picLocks noChangeAspect="1"/>
            </p:cNvPicPr>
            <p:nvPr/>
          </p:nvPicPr>
          <p:blipFill>
            <a:blip r:embed="rId2" cstate="print"/>
            <a:stretch>
              <a:fillRect/>
            </a:stretch>
          </p:blipFill>
          <p:spPr>
            <a:xfrm flipH="1">
              <a:off x="10618470" y="3920998"/>
              <a:ext cx="449580" cy="163830"/>
            </a:xfrm>
            <a:prstGeom prst="rect">
              <a:avLst/>
            </a:prstGeom>
            <a:noFill/>
          </p:spPr>
        </p:pic>
        <p:sp>
          <p:nvSpPr>
            <p:cNvPr id="87" name="Right Arrow 24"/>
            <p:cNvSpPr/>
            <p:nvPr/>
          </p:nvSpPr>
          <p:spPr>
            <a:xfrm>
              <a:off x="10035540" y="3947160"/>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6627529" y="1828800"/>
            <a:ext cx="2348074" cy="1200329"/>
          </a:xfrm>
          <a:prstGeom prst="rect">
            <a:avLst/>
          </a:prstGeom>
          <a:noFill/>
        </p:spPr>
        <p:txBody>
          <a:bodyPr wrap="square" rtlCol="0">
            <a:spAutoFit/>
          </a:bodyPr>
          <a:lstStyle/>
          <a:p>
            <a:r>
              <a:rPr lang="en-US" sz="2400" dirty="0" smtClean="0">
                <a:solidFill>
                  <a:schemeClr val="tx2"/>
                </a:solidFill>
                <a:latin typeface="Times New Roman" panose="02020603050405020304" pitchFamily="18" charset="0"/>
                <a:cs typeface="Times New Roman" panose="02020603050405020304" pitchFamily="18" charset="0"/>
              </a:rPr>
              <a:t>At a curbside bus stop:</a:t>
            </a:r>
          </a:p>
          <a:p>
            <a:r>
              <a:rPr lang="en-US" sz="2400" b="1" dirty="0" smtClean="0">
                <a:solidFill>
                  <a:srgbClr val="FF0000"/>
                </a:solidFill>
                <a:latin typeface="Times New Roman" panose="02020603050405020304" pitchFamily="18" charset="0"/>
                <a:cs typeface="Times New Roman" panose="02020603050405020304" pitchFamily="18" charset="0"/>
              </a:rPr>
              <a:t>80-120</a:t>
            </a:r>
            <a:r>
              <a:rPr lang="en-US" sz="2400" dirty="0" smtClean="0">
                <a:solidFill>
                  <a:srgbClr val="FF0000"/>
                </a:solidFill>
                <a:latin typeface="Times New Roman" panose="02020603050405020304" pitchFamily="18" charset="0"/>
                <a:cs typeface="Times New Roman" panose="02020603050405020304" pitchFamily="18" charset="0"/>
              </a:rPr>
              <a:t> </a:t>
            </a:r>
            <a:r>
              <a:rPr lang="en-US" sz="2400" dirty="0" smtClean="0">
                <a:solidFill>
                  <a:schemeClr val="tx2"/>
                </a:solidFill>
                <a:latin typeface="Times New Roman" panose="02020603050405020304" pitchFamily="18" charset="0"/>
                <a:cs typeface="Times New Roman" panose="02020603050405020304" pitchFamily="18" charset="0"/>
              </a:rPr>
              <a:t>buses/hr</a:t>
            </a:r>
          </a:p>
        </p:txBody>
      </p:sp>
    </p:spTree>
    <p:extLst>
      <p:ext uri="{BB962C8B-B14F-4D97-AF65-F5344CB8AC3E}">
        <p14:creationId xmlns:p14="http://schemas.microsoft.com/office/powerpoint/2010/main" val="2776142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50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2315BD3-C326-4F1D-A27B-528A49B807B6}" type="slidenum">
              <a:rPr lang="en-US" smtClean="0"/>
              <a:pPr/>
              <a:t>9</a:t>
            </a:fld>
            <a:endParaRPr lang="en-US"/>
          </a:p>
        </p:txBody>
      </p:sp>
      <p:sp>
        <p:nvSpPr>
          <p:cNvPr id="5" name="Title 1"/>
          <p:cNvSpPr>
            <a:spLocks noGrp="1"/>
          </p:cNvSpPr>
          <p:nvPr>
            <p:ph type="title"/>
          </p:nvPr>
        </p:nvSpPr>
        <p:spPr>
          <a:xfrm>
            <a:off x="319950" y="304800"/>
            <a:ext cx="8686800" cy="838200"/>
          </a:xfrm>
        </p:spPr>
        <p:txBody>
          <a:bodyPr>
            <a:normAutofit/>
          </a:bodyPr>
          <a:lstStyle/>
          <a:p>
            <a:r>
              <a:rPr lang="en-US" sz="4000" kern="0" dirty="0">
                <a:latin typeface="Times New Roman" panose="02020603050405020304" pitchFamily="18" charset="0"/>
                <a:cs typeface="Times New Roman" panose="02020603050405020304" pitchFamily="18" charset="0"/>
              </a:rPr>
              <a:t>Why is bus stop congestion so common?</a:t>
            </a:r>
            <a:endParaRPr lang="en-US" sz="4000" dirty="0"/>
          </a:p>
        </p:txBody>
      </p:sp>
      <p:grpSp>
        <p:nvGrpSpPr>
          <p:cNvPr id="7" name="组合 134"/>
          <p:cNvGrpSpPr/>
          <p:nvPr/>
        </p:nvGrpSpPr>
        <p:grpSpPr>
          <a:xfrm>
            <a:off x="361847" y="2438400"/>
            <a:ext cx="8401153" cy="1393843"/>
            <a:chOff x="1249681" y="4719320"/>
            <a:chExt cx="6461379" cy="1151677"/>
          </a:xfrm>
        </p:grpSpPr>
        <p:grpSp>
          <p:nvGrpSpPr>
            <p:cNvPr id="8" name="组合 108"/>
            <p:cNvGrpSpPr/>
            <p:nvPr/>
          </p:nvGrpSpPr>
          <p:grpSpPr>
            <a:xfrm>
              <a:off x="1249681" y="5077751"/>
              <a:ext cx="2021840" cy="628754"/>
              <a:chOff x="-1420368" y="3127248"/>
              <a:chExt cx="4043679" cy="1257508"/>
            </a:xfrm>
          </p:grpSpPr>
          <p:cxnSp>
            <p:nvCxnSpPr>
              <p:cNvPr id="56" name="Straight Connector 4"/>
              <p:cNvCxnSpPr/>
              <p:nvPr/>
            </p:nvCxnSpPr>
            <p:spPr>
              <a:xfrm>
                <a:off x="-1400008" y="3127248"/>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7" name="Straight Connector 5"/>
              <p:cNvCxnSpPr/>
              <p:nvPr/>
            </p:nvCxnSpPr>
            <p:spPr>
              <a:xfrm>
                <a:off x="-1400008" y="4126469"/>
                <a:ext cx="401184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58" name="Rounded Rectangle 6"/>
              <p:cNvSpPr/>
              <p:nvPr/>
            </p:nvSpPr>
            <p:spPr>
              <a:xfrm>
                <a:off x="-1405974" y="3584445"/>
                <a:ext cx="4029285"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7"/>
              <p:cNvCxnSpPr/>
              <p:nvPr/>
            </p:nvCxnSpPr>
            <p:spPr>
              <a:xfrm>
                <a:off x="-1400008" y="3362358"/>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8"/>
              <p:cNvCxnSpPr/>
              <p:nvPr/>
            </p:nvCxnSpPr>
            <p:spPr>
              <a:xfrm>
                <a:off x="-1420368" y="3889462"/>
                <a:ext cx="401184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61" name="Right Arrow 10"/>
              <p:cNvSpPr/>
              <p:nvPr/>
            </p:nvSpPr>
            <p:spPr>
              <a:xfrm>
                <a:off x="990600" y="4267200"/>
                <a:ext cx="34427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2" name="Picture 67" descr="bus-icon1.JPG"/>
              <p:cNvPicPr>
                <a:picLocks noChangeAspect="1"/>
              </p:cNvPicPr>
              <p:nvPr/>
            </p:nvPicPr>
            <p:blipFill>
              <a:blip r:embed="rId2" cstate="print"/>
              <a:stretch>
                <a:fillRect/>
              </a:stretch>
            </p:blipFill>
            <p:spPr>
              <a:xfrm flipH="1">
                <a:off x="-1377188" y="3927348"/>
                <a:ext cx="449580" cy="163830"/>
              </a:xfrm>
              <a:prstGeom prst="rect">
                <a:avLst/>
              </a:prstGeom>
              <a:noFill/>
            </p:spPr>
          </p:pic>
          <p:pic>
            <p:nvPicPr>
              <p:cNvPr id="64" name="Picture 67" descr="bus-icon1.JPG"/>
              <p:cNvPicPr>
                <a:picLocks noChangeAspect="1"/>
              </p:cNvPicPr>
              <p:nvPr/>
            </p:nvPicPr>
            <p:blipFill>
              <a:blip r:embed="rId2" cstate="print"/>
              <a:stretch>
                <a:fillRect/>
              </a:stretch>
            </p:blipFill>
            <p:spPr>
              <a:xfrm flipH="1">
                <a:off x="-382778" y="3927348"/>
                <a:ext cx="449580" cy="163830"/>
              </a:xfrm>
              <a:prstGeom prst="rect">
                <a:avLst/>
              </a:prstGeom>
              <a:noFill/>
            </p:spPr>
          </p:pic>
          <p:pic>
            <p:nvPicPr>
              <p:cNvPr id="66" name="Picture 67" descr="bus-icon1.JPG"/>
              <p:cNvPicPr>
                <a:picLocks noChangeAspect="1"/>
              </p:cNvPicPr>
              <p:nvPr/>
            </p:nvPicPr>
            <p:blipFill>
              <a:blip r:embed="rId2" cstate="print"/>
              <a:stretch>
                <a:fillRect/>
              </a:stretch>
            </p:blipFill>
            <p:spPr>
              <a:xfrm flipH="1">
                <a:off x="593852" y="3927348"/>
                <a:ext cx="449580" cy="163830"/>
              </a:xfrm>
              <a:prstGeom prst="rect">
                <a:avLst/>
              </a:prstGeom>
              <a:noFill/>
            </p:spPr>
          </p:pic>
          <p:pic>
            <p:nvPicPr>
              <p:cNvPr id="68" name="Picture 67" descr="bus-icon1.JPG"/>
              <p:cNvPicPr>
                <a:picLocks noChangeAspect="1"/>
              </p:cNvPicPr>
              <p:nvPr/>
            </p:nvPicPr>
            <p:blipFill>
              <a:blip r:embed="rId2" cstate="print"/>
              <a:stretch>
                <a:fillRect/>
              </a:stretch>
            </p:blipFill>
            <p:spPr>
              <a:xfrm flipH="1">
                <a:off x="1588262" y="3927348"/>
                <a:ext cx="449580" cy="163830"/>
              </a:xfrm>
              <a:prstGeom prst="rect">
                <a:avLst/>
              </a:prstGeom>
              <a:noFill/>
            </p:spPr>
          </p:pic>
        </p:grpSp>
        <p:grpSp>
          <p:nvGrpSpPr>
            <p:cNvPr id="9" name="组合 123"/>
            <p:cNvGrpSpPr/>
            <p:nvPr/>
          </p:nvGrpSpPr>
          <p:grpSpPr>
            <a:xfrm>
              <a:off x="3232405" y="4719320"/>
              <a:ext cx="2936875" cy="1151677"/>
              <a:chOff x="2519680" y="2407846"/>
              <a:chExt cx="5873750" cy="2303353"/>
            </a:xfrm>
          </p:grpSpPr>
          <p:cxnSp>
            <p:nvCxnSpPr>
              <p:cNvPr id="22" name="Straight Connector 12"/>
              <p:cNvCxnSpPr/>
              <p:nvPr/>
            </p:nvCxnSpPr>
            <p:spPr>
              <a:xfrm rot="5400000" flipH="1" flipV="1">
                <a:off x="4098816" y="2656230"/>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3" name="Freeform 13"/>
              <p:cNvSpPr/>
              <p:nvPr/>
            </p:nvSpPr>
            <p:spPr>
              <a:xfrm>
                <a:off x="4040795" y="2896555"/>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4" name="Straight Connector 14"/>
              <p:cNvCxnSpPr/>
              <p:nvPr/>
            </p:nvCxnSpPr>
            <p:spPr>
              <a:xfrm rot="5400000">
                <a:off x="4159475" y="4503915"/>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5" name="Freeform 15"/>
              <p:cNvSpPr/>
              <p:nvPr/>
            </p:nvSpPr>
            <p:spPr>
              <a:xfrm flipV="1">
                <a:off x="404079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6" name="Straight Connector 16"/>
              <p:cNvCxnSpPr/>
              <p:nvPr/>
            </p:nvCxnSpPr>
            <p:spPr>
              <a:xfrm rot="16200000" flipV="1">
                <a:off x="4737278" y="2659902"/>
                <a:ext cx="496768"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7" name="Freeform 17"/>
              <p:cNvSpPr/>
              <p:nvPr/>
            </p:nvSpPr>
            <p:spPr>
              <a:xfrm flipH="1">
                <a:off x="4984243" y="2896553"/>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Connector 18"/>
              <p:cNvCxnSpPr/>
              <p:nvPr/>
            </p:nvCxnSpPr>
            <p:spPr>
              <a:xfrm rot="16200000" flipH="1">
                <a:off x="4783593" y="4520674"/>
                <a:ext cx="377376"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9" name="Freeform 19"/>
              <p:cNvSpPr/>
              <p:nvPr/>
            </p:nvSpPr>
            <p:spPr>
              <a:xfrm flipH="1" flipV="1">
                <a:off x="4972345" y="4121704"/>
                <a:ext cx="307824" cy="227526"/>
              </a:xfrm>
              <a:custGeom>
                <a:avLst/>
                <a:gdLst>
                  <a:gd name="connsiteX0" fmla="*/ 0 w 383458"/>
                  <a:gd name="connsiteY0" fmla="*/ 294967 h 294967"/>
                  <a:gd name="connsiteX1" fmla="*/ 280219 w 383458"/>
                  <a:gd name="connsiteY1" fmla="*/ 221226 h 294967"/>
                  <a:gd name="connsiteX2" fmla="*/ 383458 w 383458"/>
                  <a:gd name="connsiteY2" fmla="*/ 0 h 294967"/>
                </a:gdLst>
                <a:ahLst/>
                <a:cxnLst>
                  <a:cxn ang="0">
                    <a:pos x="connsiteX0" y="connsiteY0"/>
                  </a:cxn>
                  <a:cxn ang="0">
                    <a:pos x="connsiteX1" y="connsiteY1"/>
                  </a:cxn>
                  <a:cxn ang="0">
                    <a:pos x="connsiteX2" y="connsiteY2"/>
                  </a:cxn>
                </a:cxnLst>
                <a:rect l="l" t="t" r="r" b="b"/>
                <a:pathLst>
                  <a:path w="383458" h="294967">
                    <a:moveTo>
                      <a:pt x="0" y="294967"/>
                    </a:moveTo>
                    <a:cubicBezTo>
                      <a:pt x="108154" y="282677"/>
                      <a:pt x="216309" y="270387"/>
                      <a:pt x="280219" y="221226"/>
                    </a:cubicBezTo>
                    <a:cubicBezTo>
                      <a:pt x="344129" y="172065"/>
                      <a:pt x="361335" y="159774"/>
                      <a:pt x="383458" y="0"/>
                    </a:cubicBezTo>
                  </a:path>
                </a:pathLst>
              </a:custGeom>
              <a:ln w="25400">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0" name="Straight Connector 20"/>
              <p:cNvCxnSpPr/>
              <p:nvPr/>
            </p:nvCxnSpPr>
            <p:spPr>
              <a:xfrm rot="5400000">
                <a:off x="4431319" y="2653977"/>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1" name="Straight Connector 21"/>
              <p:cNvCxnSpPr/>
              <p:nvPr/>
            </p:nvCxnSpPr>
            <p:spPr>
              <a:xfrm rot="5400000">
                <a:off x="4431319" y="4476088"/>
                <a:ext cx="470222" cy="0"/>
              </a:xfrm>
              <a:prstGeom prst="line">
                <a:avLst/>
              </a:prstGeom>
              <a:ln w="25400">
                <a:solidFill>
                  <a:srgbClr val="002060"/>
                </a:solidFill>
                <a:prstDash val="dash"/>
              </a:ln>
            </p:spPr>
            <p:style>
              <a:lnRef idx="1">
                <a:schemeClr val="accent1"/>
              </a:lnRef>
              <a:fillRef idx="0">
                <a:schemeClr val="accent1"/>
              </a:fillRef>
              <a:effectRef idx="0">
                <a:schemeClr val="accent1"/>
              </a:effectRef>
              <a:fontRef idx="minor">
                <a:schemeClr val="tx1"/>
              </a:fontRef>
            </p:style>
          </p:cxnSp>
          <p:grpSp>
            <p:nvGrpSpPr>
              <p:cNvPr id="32" name="Group 54"/>
              <p:cNvGrpSpPr/>
              <p:nvPr/>
            </p:nvGrpSpPr>
            <p:grpSpPr>
              <a:xfrm>
                <a:off x="5033449" y="3829533"/>
                <a:ext cx="122340" cy="293889"/>
                <a:chOff x="5029200" y="4267200"/>
                <a:chExt cx="152400" cy="381000"/>
              </a:xfrm>
            </p:grpSpPr>
            <p:sp>
              <p:nvSpPr>
                <p:cNvPr id="52" name="Oval 26"/>
                <p:cNvSpPr/>
                <p:nvPr/>
              </p:nvSpPr>
              <p:spPr>
                <a:xfrm>
                  <a:off x="5069676" y="4538574"/>
                  <a:ext cx="76200" cy="762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27"/>
                <p:cNvSpPr/>
                <p:nvPr/>
              </p:nvSpPr>
              <p:spPr>
                <a:xfrm>
                  <a:off x="5069676" y="4305300"/>
                  <a:ext cx="76200" cy="762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28"/>
                <p:cNvSpPr/>
                <p:nvPr/>
              </p:nvSpPr>
              <p:spPr>
                <a:xfrm>
                  <a:off x="5069676" y="4421981"/>
                  <a:ext cx="76200" cy="762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ounded Rectangle 29"/>
                <p:cNvSpPr/>
                <p:nvPr/>
              </p:nvSpPr>
              <p:spPr>
                <a:xfrm>
                  <a:off x="5029200" y="4267200"/>
                  <a:ext cx="152400" cy="381000"/>
                </a:xfrm>
                <a:prstGeom prst="roundRect">
                  <a:avLst/>
                </a:prstGeom>
                <a:noFill/>
                <a:ln w="95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ight Arrow 24"/>
              <p:cNvSpPr/>
              <p:nvPr/>
            </p:nvSpPr>
            <p:spPr>
              <a:xfrm>
                <a:off x="4139203" y="3938691"/>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Connector 25"/>
              <p:cNvCxnSpPr/>
              <p:nvPr/>
            </p:nvCxnSpPr>
            <p:spPr>
              <a:xfrm rot="5400000">
                <a:off x="3822374" y="3891066"/>
                <a:ext cx="464711" cy="0"/>
              </a:xfrm>
              <a:prstGeom prst="line">
                <a:avLst/>
              </a:prstGeom>
              <a:ln w="25400">
                <a:prstDash val="solid"/>
              </a:ln>
            </p:spPr>
            <p:style>
              <a:lnRef idx="1">
                <a:schemeClr val="accent1"/>
              </a:lnRef>
              <a:fillRef idx="0">
                <a:schemeClr val="accent1"/>
              </a:fillRef>
              <a:effectRef idx="0">
                <a:schemeClr val="accent1"/>
              </a:effectRef>
              <a:fontRef idx="minor">
                <a:schemeClr val="tx1"/>
              </a:fontRef>
            </p:style>
          </p:cxnSp>
          <p:cxnSp>
            <p:nvCxnSpPr>
              <p:cNvPr id="35" name="Straight Connector 4"/>
              <p:cNvCxnSpPr/>
              <p:nvPr/>
            </p:nvCxnSpPr>
            <p:spPr>
              <a:xfrm>
                <a:off x="2527532" y="3124200"/>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6" name="Straight Connector 5"/>
              <p:cNvCxnSpPr/>
              <p:nvPr/>
            </p:nvCxnSpPr>
            <p:spPr>
              <a:xfrm>
                <a:off x="2527532" y="4123421"/>
                <a:ext cx="1547281"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37" name="Rounded Rectangle 6"/>
              <p:cNvSpPr/>
              <p:nvPr/>
            </p:nvSpPr>
            <p:spPr>
              <a:xfrm>
                <a:off x="2525232" y="3581396"/>
                <a:ext cx="1554007"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7"/>
              <p:cNvCxnSpPr/>
              <p:nvPr/>
            </p:nvCxnSpPr>
            <p:spPr>
              <a:xfrm>
                <a:off x="2527532" y="3359310"/>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8"/>
              <p:cNvCxnSpPr/>
              <p:nvPr/>
            </p:nvCxnSpPr>
            <p:spPr>
              <a:xfrm>
                <a:off x="2519680" y="3886414"/>
                <a:ext cx="1547281"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0" name="Picture 67" descr="bus-icon1.JPG"/>
              <p:cNvPicPr>
                <a:picLocks noChangeAspect="1"/>
              </p:cNvPicPr>
              <p:nvPr/>
            </p:nvPicPr>
            <p:blipFill>
              <a:blip r:embed="rId2" cstate="print"/>
              <a:stretch>
                <a:fillRect/>
              </a:stretch>
            </p:blipFill>
            <p:spPr>
              <a:xfrm flipH="1">
                <a:off x="2570480" y="3924300"/>
                <a:ext cx="449580" cy="163830"/>
              </a:xfrm>
              <a:prstGeom prst="rect">
                <a:avLst/>
              </a:prstGeom>
              <a:noFill/>
            </p:spPr>
          </p:pic>
          <p:pic>
            <p:nvPicPr>
              <p:cNvPr id="42" name="Picture 67" descr="bus-icon1.JPG"/>
              <p:cNvPicPr>
                <a:picLocks noChangeAspect="1"/>
              </p:cNvPicPr>
              <p:nvPr/>
            </p:nvPicPr>
            <p:blipFill>
              <a:blip r:embed="rId2" cstate="print"/>
              <a:stretch>
                <a:fillRect/>
              </a:stretch>
            </p:blipFill>
            <p:spPr>
              <a:xfrm flipH="1">
                <a:off x="3564890" y="3924300"/>
                <a:ext cx="449580" cy="163830"/>
              </a:xfrm>
              <a:prstGeom prst="rect">
                <a:avLst/>
              </a:prstGeom>
              <a:noFill/>
            </p:spPr>
          </p:pic>
          <p:cxnSp>
            <p:nvCxnSpPr>
              <p:cNvPr id="43" name="Straight Connector 4"/>
              <p:cNvCxnSpPr/>
              <p:nvPr/>
            </p:nvCxnSpPr>
            <p:spPr>
              <a:xfrm>
                <a:off x="5283697" y="3124708"/>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4" name="Straight Connector 5"/>
              <p:cNvCxnSpPr/>
              <p:nvPr/>
            </p:nvCxnSpPr>
            <p:spPr>
              <a:xfrm>
                <a:off x="5283697" y="4123929"/>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45" name="Rounded Rectangle 6"/>
              <p:cNvSpPr/>
              <p:nvPr/>
            </p:nvSpPr>
            <p:spPr>
              <a:xfrm>
                <a:off x="5279086" y="3581904"/>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6" name="Straight Connector 7"/>
              <p:cNvCxnSpPr/>
              <p:nvPr/>
            </p:nvCxnSpPr>
            <p:spPr>
              <a:xfrm>
                <a:off x="5283697" y="3359818"/>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8"/>
              <p:cNvCxnSpPr/>
              <p:nvPr/>
            </p:nvCxnSpPr>
            <p:spPr>
              <a:xfrm>
                <a:off x="5267960" y="3886922"/>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pic>
            <p:nvPicPr>
              <p:cNvPr id="48" name="Picture 67" descr="bus-icon1.JPG"/>
              <p:cNvPicPr>
                <a:picLocks noChangeAspect="1"/>
              </p:cNvPicPr>
              <p:nvPr/>
            </p:nvPicPr>
            <p:blipFill>
              <a:blip r:embed="rId2" cstate="print"/>
              <a:stretch>
                <a:fillRect/>
              </a:stretch>
            </p:blipFill>
            <p:spPr>
              <a:xfrm flipH="1">
                <a:off x="5513070" y="3920998"/>
                <a:ext cx="449580" cy="163830"/>
              </a:xfrm>
              <a:prstGeom prst="rect">
                <a:avLst/>
              </a:prstGeom>
              <a:noFill/>
            </p:spPr>
          </p:pic>
          <p:pic>
            <p:nvPicPr>
              <p:cNvPr id="51" name="Picture 67" descr="bus-icon1.JPG"/>
              <p:cNvPicPr>
                <a:picLocks noChangeAspect="1"/>
              </p:cNvPicPr>
              <p:nvPr/>
            </p:nvPicPr>
            <p:blipFill>
              <a:blip r:embed="rId2" cstate="print"/>
              <a:stretch>
                <a:fillRect/>
              </a:stretch>
            </p:blipFill>
            <p:spPr>
              <a:xfrm flipH="1">
                <a:off x="7882890" y="3920998"/>
                <a:ext cx="449580" cy="163830"/>
              </a:xfrm>
              <a:prstGeom prst="rect">
                <a:avLst/>
              </a:prstGeom>
              <a:noFill/>
            </p:spPr>
          </p:pic>
        </p:grpSp>
        <p:grpSp>
          <p:nvGrpSpPr>
            <p:cNvPr id="10" name="组合 158"/>
            <p:cNvGrpSpPr/>
            <p:nvPr/>
          </p:nvGrpSpPr>
          <p:grpSpPr>
            <a:xfrm>
              <a:off x="6148325" y="5077497"/>
              <a:ext cx="1562735" cy="617220"/>
              <a:chOff x="8351520" y="3124200"/>
              <a:chExt cx="3125470" cy="1234440"/>
            </a:xfrm>
          </p:grpSpPr>
          <p:cxnSp>
            <p:nvCxnSpPr>
              <p:cNvPr id="11" name="Straight Connector 4"/>
              <p:cNvCxnSpPr/>
              <p:nvPr/>
            </p:nvCxnSpPr>
            <p:spPr>
              <a:xfrm>
                <a:off x="8367257" y="3124200"/>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2" name="Straight Connector 5"/>
              <p:cNvCxnSpPr/>
              <p:nvPr/>
            </p:nvCxnSpPr>
            <p:spPr>
              <a:xfrm>
                <a:off x="8367257" y="4123421"/>
                <a:ext cx="3100863"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Rounded Rectangle 6"/>
              <p:cNvSpPr/>
              <p:nvPr/>
            </p:nvSpPr>
            <p:spPr>
              <a:xfrm>
                <a:off x="8362646" y="3581396"/>
                <a:ext cx="3114344" cy="71801"/>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7"/>
              <p:cNvCxnSpPr/>
              <p:nvPr/>
            </p:nvCxnSpPr>
            <p:spPr>
              <a:xfrm>
                <a:off x="8367257" y="3359310"/>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8"/>
              <p:cNvCxnSpPr/>
              <p:nvPr/>
            </p:nvCxnSpPr>
            <p:spPr>
              <a:xfrm>
                <a:off x="8351520" y="3886414"/>
                <a:ext cx="3100863" cy="0"/>
              </a:xfrm>
              <a:prstGeom prst="line">
                <a:avLst/>
              </a:prstGeom>
              <a:ln w="19050">
                <a:solidFill>
                  <a:srgbClr val="002060"/>
                </a:solidFill>
                <a:prstDash val="dash"/>
              </a:ln>
            </p:spPr>
            <p:style>
              <a:lnRef idx="1">
                <a:schemeClr val="accent1"/>
              </a:lnRef>
              <a:fillRef idx="0">
                <a:schemeClr val="accent1"/>
              </a:fillRef>
              <a:effectRef idx="0">
                <a:schemeClr val="accent1"/>
              </a:effectRef>
              <a:fontRef idx="minor">
                <a:schemeClr val="tx1"/>
              </a:fontRef>
            </p:style>
          </p:cxnSp>
          <p:sp>
            <p:nvSpPr>
              <p:cNvPr id="16" name="Rounded Rectangle 33"/>
              <p:cNvSpPr/>
              <p:nvPr/>
            </p:nvSpPr>
            <p:spPr>
              <a:xfrm>
                <a:off x="8785860" y="4123423"/>
                <a:ext cx="803910" cy="235217"/>
              </a:xfrm>
              <a:prstGeom prst="roundRect">
                <a:avLst/>
              </a:prstGeom>
              <a:solidFill>
                <a:schemeClr val="accent1">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39"/>
              <p:cNvSpPr/>
              <p:nvPr/>
            </p:nvSpPr>
            <p:spPr>
              <a:xfrm>
                <a:off x="8873540" y="3911824"/>
                <a:ext cx="587233" cy="190440"/>
              </a:xfrm>
              <a:prstGeom prst="rect">
                <a:avLst/>
              </a:prstGeom>
              <a:solidFill>
                <a:srgbClr val="FFFF99"/>
              </a:solidFill>
              <a:ln w="127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pic>
            <p:nvPicPr>
              <p:cNvPr id="18" name="Picture 67" descr="bus-icon1.JPG"/>
              <p:cNvPicPr>
                <a:picLocks noChangeAspect="1"/>
              </p:cNvPicPr>
              <p:nvPr/>
            </p:nvPicPr>
            <p:blipFill>
              <a:blip r:embed="rId2" cstate="print"/>
              <a:stretch>
                <a:fillRect/>
              </a:stretch>
            </p:blipFill>
            <p:spPr>
              <a:xfrm flipH="1">
                <a:off x="8370570" y="3920998"/>
                <a:ext cx="449580" cy="163830"/>
              </a:xfrm>
              <a:prstGeom prst="rect">
                <a:avLst/>
              </a:prstGeom>
              <a:noFill/>
            </p:spPr>
          </p:pic>
          <p:pic>
            <p:nvPicPr>
              <p:cNvPr id="19" name="Picture 67" descr="bus-icon1.JPG"/>
              <p:cNvPicPr>
                <a:picLocks noChangeAspect="1"/>
              </p:cNvPicPr>
              <p:nvPr/>
            </p:nvPicPr>
            <p:blipFill>
              <a:blip r:embed="rId2" cstate="print"/>
              <a:stretch>
                <a:fillRect/>
              </a:stretch>
            </p:blipFill>
            <p:spPr>
              <a:xfrm flipH="1">
                <a:off x="8942070" y="3924808"/>
                <a:ext cx="449580" cy="163830"/>
              </a:xfrm>
              <a:prstGeom prst="rect">
                <a:avLst/>
              </a:prstGeom>
              <a:noFill/>
            </p:spPr>
          </p:pic>
          <p:pic>
            <p:nvPicPr>
              <p:cNvPr id="20" name="Picture 67" descr="bus-icon1.JPG"/>
              <p:cNvPicPr>
                <a:picLocks noChangeAspect="1"/>
              </p:cNvPicPr>
              <p:nvPr/>
            </p:nvPicPr>
            <p:blipFill>
              <a:blip r:embed="rId2" cstate="print"/>
              <a:stretch>
                <a:fillRect/>
              </a:stretch>
            </p:blipFill>
            <p:spPr>
              <a:xfrm flipH="1">
                <a:off x="10910199" y="3920998"/>
                <a:ext cx="449580" cy="163829"/>
              </a:xfrm>
              <a:prstGeom prst="rect">
                <a:avLst/>
              </a:prstGeom>
              <a:noFill/>
            </p:spPr>
          </p:pic>
          <p:sp>
            <p:nvSpPr>
              <p:cNvPr id="21" name="Right Arrow 24"/>
              <p:cNvSpPr/>
              <p:nvPr/>
            </p:nvSpPr>
            <p:spPr>
              <a:xfrm>
                <a:off x="10035540" y="3947160"/>
                <a:ext cx="367020" cy="117556"/>
              </a:xfrm>
              <a:prstGeom prst="rightArrow">
                <a:avLst/>
              </a:prstGeom>
              <a:noFill/>
              <a:ln w="12700">
                <a:solidFill>
                  <a:srgbClr val="E9B72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0" name="椭圆 201"/>
          <p:cNvSpPr/>
          <p:nvPr/>
        </p:nvSpPr>
        <p:spPr bwMode="auto">
          <a:xfrm>
            <a:off x="6172200" y="2590151"/>
            <a:ext cx="1653706" cy="1315711"/>
          </a:xfrm>
          <a:prstGeom prst="ellipse">
            <a:avLst/>
          </a:prstGeom>
          <a:noFill/>
          <a:ln w="254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endParaRPr>
          </a:p>
        </p:txBody>
      </p:sp>
      <p:sp>
        <p:nvSpPr>
          <p:cNvPr id="89" name="Content Placeholder 2"/>
          <p:cNvSpPr>
            <a:spLocks noGrp="1"/>
          </p:cNvSpPr>
          <p:nvPr>
            <p:ph idx="1"/>
          </p:nvPr>
        </p:nvSpPr>
        <p:spPr>
          <a:xfrm>
            <a:off x="303873" y="1192836"/>
            <a:ext cx="8686800" cy="4522164"/>
          </a:xfrm>
        </p:spPr>
        <p:txBody>
          <a:bodyPr>
            <a:normAutofit/>
          </a:bodyPr>
          <a:lstStyle/>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Bus stops are often major bottlenecks of a bus system.</a:t>
            </a: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smtClean="0">
                <a:latin typeface="Times New Roman" panose="02020603050405020304" pitchFamily="18" charset="0"/>
                <a:cs typeface="Times New Roman" panose="02020603050405020304" pitchFamily="18" charset="0"/>
              </a:rPr>
              <a:t>To better understand bus-stop congestion, we need a theory of bus-stop </a:t>
            </a:r>
            <a:r>
              <a:rPr lang="en-US" i="1" dirty="0" smtClean="0">
                <a:solidFill>
                  <a:srgbClr val="1E03E7"/>
                </a:solidFill>
                <a:latin typeface="Times New Roman" panose="02020603050405020304" pitchFamily="18" charset="0"/>
                <a:cs typeface="Times New Roman" panose="02020603050405020304" pitchFamily="18" charset="0"/>
              </a:rPr>
              <a:t>queueing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001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26880</TotalTime>
  <Words>3898</Words>
  <Application>Microsoft Office PowerPoint</Application>
  <PresentationFormat>On-screen Show (4:3)</PresentationFormat>
  <Paragraphs>538</Paragraphs>
  <Slides>53</Slides>
  <Notes>45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53</vt:i4>
      </vt:variant>
    </vt:vector>
  </HeadingPairs>
  <TitlesOfParts>
    <vt:vector size="64" baseType="lpstr">
      <vt:lpstr>宋体</vt:lpstr>
      <vt:lpstr>黑体</vt:lpstr>
      <vt:lpstr>Arial</vt:lpstr>
      <vt:lpstr>Calibri</vt:lpstr>
      <vt:lpstr>Cambria Math</vt:lpstr>
      <vt:lpstr>Franklin Gothic Book</vt:lpstr>
      <vt:lpstr>Times New Roman</vt:lpstr>
      <vt:lpstr>Tw Cen MT</vt:lpstr>
      <vt:lpstr>Wingdings</vt:lpstr>
      <vt:lpstr>Wingdings 2</vt:lpstr>
      <vt:lpstr>Trek</vt:lpstr>
      <vt:lpstr>Queueing Systems with Tandem Servers: Analytical Solutions and Applications in the Transportation Field</vt:lpstr>
      <vt:lpstr>PowerPoint Presentation</vt:lpstr>
      <vt:lpstr>PowerPoint Presentation</vt:lpstr>
      <vt:lpstr>PowerPoint Presentation</vt:lpstr>
      <vt:lpstr>Why is bus stop congestion so common?</vt:lpstr>
      <vt:lpstr>Why is bus stop congestion so common?</vt:lpstr>
      <vt:lpstr>Why is bus stop congestion so common?</vt:lpstr>
      <vt:lpstr>Why is bus stop congestion so common?</vt:lpstr>
      <vt:lpstr>Why is bus stop congestion so common?</vt:lpstr>
      <vt:lpstr>Queueing Theory</vt:lpstr>
      <vt:lpstr>Classical queueing systems with parallel servers</vt:lpstr>
      <vt:lpstr>Queueing systems with tandem servers </vt:lpstr>
      <vt:lpstr>Queueing systems with tandem servers </vt:lpstr>
      <vt:lpstr>Similar queueing systems</vt:lpstr>
      <vt:lpstr>Outline</vt:lpstr>
      <vt:lpstr>References</vt:lpstr>
      <vt:lpstr>Literature review</vt:lpstr>
      <vt:lpstr>We developed analytical models for the general case.</vt:lpstr>
      <vt:lpstr>No-overtaking bus stops – Analytical Model</vt:lpstr>
      <vt:lpstr>No-overtaking bus stops</vt:lpstr>
      <vt:lpstr>No-overtaking bus stops</vt:lpstr>
      <vt:lpstr>No-overtaking bus stops</vt:lpstr>
      <vt:lpstr>No-overtaking bus stops</vt:lpstr>
      <vt:lpstr>No-overtaking bus stops</vt:lpstr>
      <vt:lpstr>No-overtaking bus stops</vt:lpstr>
      <vt:lpstr>No-overtaking bus stops</vt:lpstr>
      <vt:lpstr>Comparison with classical queueing systems</vt:lpstr>
      <vt:lpstr>Limited-overtaking bus stops</vt:lpstr>
      <vt:lpstr>Limited-overtaking bus stops</vt:lpstr>
      <vt:lpstr>Comparison between no-overtaking and limited-overtaking</vt:lpstr>
      <vt:lpstr>Comparison between no-overtaking and limited-overtaking</vt:lpstr>
      <vt:lpstr>Comparison between no-overtaking and limited-overtaking</vt:lpstr>
      <vt:lpstr>Why limited-overtaking is damaging?</vt:lpstr>
      <vt:lpstr>Why limited-overtaking is damaging?</vt:lpstr>
      <vt:lpstr>Real-time control of bus operations</vt:lpstr>
      <vt:lpstr>Real-time control of bus operations</vt:lpstr>
      <vt:lpstr>Real-time control of bus operations</vt:lpstr>
      <vt:lpstr>Real-time control of bus operations</vt:lpstr>
      <vt:lpstr>Bus stops near signalized intersections</vt:lpstr>
      <vt:lpstr>Bus stops near signalized intersections</vt:lpstr>
      <vt:lpstr>Bus stops near signalized intersections</vt:lpstr>
      <vt:lpstr>Bus stops near signalized intersections</vt:lpstr>
      <vt:lpstr>Tandem toll booths</vt:lpstr>
      <vt:lpstr>Use buffer</vt:lpstr>
      <vt:lpstr>Use buffer</vt:lpstr>
      <vt:lpstr>Use buffer</vt:lpstr>
      <vt:lpstr>Optimal use of buffer</vt:lpstr>
      <vt:lpstr>Optimal capacity of buffered tandem toll booths</vt:lpstr>
      <vt:lpstr>Optimal capacity of buffered tandem toll booths</vt:lpstr>
      <vt:lpstr>PowerPoint Presentation</vt:lpstr>
      <vt:lpstr>Optimal capacity of buffered tandem toll booths</vt:lpstr>
      <vt:lpstr>Optimal capacity of buffered tandem toll booths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Improving urban transport</dc:title>
  <dc:creator>Weihua Gu</dc:creator>
  <cp:lastModifiedBy>GU, Weihua [EE]</cp:lastModifiedBy>
  <cp:revision>4617</cp:revision>
  <cp:lastPrinted>2013-02-12T21:44:24Z</cp:lastPrinted>
  <dcterms:created xsi:type="dcterms:W3CDTF">2013-02-10T23:09:04Z</dcterms:created>
  <dcterms:modified xsi:type="dcterms:W3CDTF">2016-03-30T17:38:27Z</dcterms:modified>
</cp:coreProperties>
</file>