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739" r:id="rId3"/>
    <p:sldId id="707" r:id="rId4"/>
    <p:sldId id="709" r:id="rId5"/>
    <p:sldId id="711" r:id="rId6"/>
    <p:sldId id="743" r:id="rId7"/>
    <p:sldId id="713" r:id="rId8"/>
    <p:sldId id="714" r:id="rId9"/>
    <p:sldId id="744" r:id="rId10"/>
    <p:sldId id="722" r:id="rId11"/>
    <p:sldId id="723" r:id="rId12"/>
    <p:sldId id="724" r:id="rId13"/>
    <p:sldId id="725" r:id="rId14"/>
    <p:sldId id="726" r:id="rId15"/>
    <p:sldId id="727" r:id="rId16"/>
    <p:sldId id="728" r:id="rId17"/>
    <p:sldId id="729" r:id="rId18"/>
    <p:sldId id="731" r:id="rId19"/>
    <p:sldId id="732" r:id="rId20"/>
    <p:sldId id="734" r:id="rId21"/>
    <p:sldId id="735" r:id="rId22"/>
    <p:sldId id="736" r:id="rId23"/>
    <p:sldId id="733" r:id="rId24"/>
    <p:sldId id="737" r:id="rId25"/>
    <p:sldId id="700" r:id="rId26"/>
    <p:sldId id="738" r:id="rId27"/>
    <p:sldId id="622" r:id="rId28"/>
  </p:sldIdLst>
  <p:sldSz cx="9144000" cy="6858000" type="screen4x3"/>
  <p:notesSz cx="7099300" cy="10234613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新細明體" panose="02020500000000000000" pitchFamily="18" charset="-120"/>
      <p:regular r:id="rId35"/>
    </p:embeddedFont>
    <p:embeddedFont>
      <p:font typeface="Times" panose="02020603050405020304" pitchFamily="18" charset="0"/>
      <p:regular r:id="rId36"/>
      <p:bold r:id="rId37"/>
      <p:italic r:id="rId38"/>
      <p:boldItalic r:id="rId39"/>
    </p:embeddedFont>
    <p:embeddedFont>
      <p:font typeface="Wingdings 2" panose="05020102010507070707" pitchFamily="18" charset="2"/>
      <p:regular r:id="rId40"/>
    </p:embeddedFont>
    <p:embeddedFont>
      <p:font typeface="Cambria Math" panose="02040503050406030204" pitchFamily="18" charset="0"/>
      <p:regular r:id="rId41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88914F-40C5-4C48-8E18-4E186EA80035}">
          <p14:sldIdLst>
            <p14:sldId id="256"/>
            <p14:sldId id="739"/>
            <p14:sldId id="707"/>
            <p14:sldId id="709"/>
            <p14:sldId id="711"/>
            <p14:sldId id="743"/>
            <p14:sldId id="713"/>
            <p14:sldId id="714"/>
            <p14:sldId id="744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1"/>
            <p14:sldId id="732"/>
            <p14:sldId id="734"/>
            <p14:sldId id="735"/>
            <p14:sldId id="736"/>
            <p14:sldId id="733"/>
            <p14:sldId id="737"/>
            <p14:sldId id="700"/>
            <p14:sldId id="738"/>
            <p14:sldId id="6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A3E"/>
    <a:srgbClr val="9A009A"/>
    <a:srgbClr val="FF9900"/>
    <a:srgbClr val="BB8D0D"/>
    <a:srgbClr val="9B9BFF"/>
    <a:srgbClr val="FF9B9B"/>
    <a:srgbClr val="009AD0"/>
    <a:srgbClr val="CC00CC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0" autoAdjust="0"/>
    <p:restoredTop sz="88201" autoAdjust="0"/>
  </p:normalViewPr>
  <p:slideViewPr>
    <p:cSldViewPr>
      <p:cViewPr varScale="1">
        <p:scale>
          <a:sx n="65" d="100"/>
          <a:sy n="65" d="100"/>
        </p:scale>
        <p:origin x="708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0" d="100"/>
          <a:sy n="30" d="100"/>
        </p:scale>
        <p:origin x="-2064" y="-8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3078796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52" tIns="47376" rIns="94752" bIns="47376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08" y="3"/>
            <a:ext cx="307713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52" tIns="47376" rIns="94752" bIns="47376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240"/>
            <a:ext cx="3078796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52" tIns="47376" rIns="94752" bIns="47376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08" y="9721240"/>
            <a:ext cx="3077137" cy="511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752" tIns="47376" rIns="94752" bIns="47376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E3262008-228C-4EE4-9DEB-EBCAC15077F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94552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862E4-FEC0-4D9A-B2CF-E7599EBB6BC1}" type="datetimeFigureOut">
              <a:rPr lang="en-US" smtClean="0"/>
              <a:t>4/2/2016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4BE31-AB30-4504-B751-BBC2ED380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90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4BE31-AB30-4504-B751-BBC2ED380B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65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4BE31-AB30-4504-B751-BBC2ED380B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97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4BE31-AB30-4504-B751-BBC2ED380B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97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4BE31-AB30-4504-B751-BBC2ED380B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97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4BE31-AB30-4504-B751-BBC2ED380B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97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4BE31-AB30-4504-B751-BBC2ED380B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97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4BE31-AB30-4504-B751-BBC2ED380B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97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4BE31-AB30-4504-B751-BBC2ED380B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97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4BE31-AB30-4504-B751-BBC2ED380B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97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4BE31-AB30-4504-B751-BBC2ED380B1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97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4BE31-AB30-4504-B751-BBC2ED380B1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97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4BE31-AB30-4504-B751-BBC2ED380B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97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4BE31-AB30-4504-B751-BBC2ED380B1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971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4BE31-AB30-4504-B751-BBC2ED380B1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97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4BE31-AB30-4504-B751-BBC2ED380B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971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4BE31-AB30-4504-B751-BBC2ED380B1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971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4BE31-AB30-4504-B751-BBC2ED380B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97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4BE31-AB30-4504-B751-BBC2ED380B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97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4BE31-AB30-4504-B751-BBC2ED380B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97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4BE31-AB30-4504-B751-BBC2ED380B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97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4BE31-AB30-4504-B751-BBC2ED380B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97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4BE31-AB30-4504-B751-BBC2ED380B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97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4BE31-AB30-4504-B751-BBC2ED380B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97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4BE31-AB30-4504-B751-BBC2ED380B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97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99B62-D688-4114-AB19-466C70F424E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6523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9933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D41D32-7BD5-4A2B-B585-37BEE0B40CC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33294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 txBox="1">
            <a:spLocks/>
          </p:cNvSpPr>
          <p:nvPr userDrawn="1"/>
        </p:nvSpPr>
        <p:spPr bwMode="auto">
          <a:xfrm>
            <a:off x="7921352" y="6245225"/>
            <a:ext cx="971128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36613475-0DD9-4289-976C-BFABE9987DFB}" type="slidenum">
              <a:rPr lang="en-US" sz="1400" smtClean="0">
                <a:latin typeface="Times"/>
              </a:rPr>
              <a:pPr eaLnBrk="1" hangingPunct="1"/>
              <a:t>‹#›</a:t>
            </a:fld>
            <a:endParaRPr lang="en-US" sz="1400" dirty="0" smtClean="0">
              <a:latin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2594668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5704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 flipV="1">
            <a:off x="0" y="1656407"/>
            <a:ext cx="9144000" cy="1052513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灯片编号占位符 5"/>
          <p:cNvSpPr txBox="1">
            <a:spLocks/>
          </p:cNvSpPr>
          <p:nvPr userDrawn="1"/>
        </p:nvSpPr>
        <p:spPr bwMode="auto">
          <a:xfrm>
            <a:off x="7921352" y="6245225"/>
            <a:ext cx="971128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36613475-0DD9-4289-976C-BFABE9987DFB}" type="slidenum">
              <a:rPr lang="en-US" sz="1400" smtClean="0">
                <a:latin typeface="Times"/>
              </a:rPr>
              <a:pPr eaLnBrk="1" hangingPunct="1"/>
              <a:t>‹#›</a:t>
            </a:fld>
            <a:endParaRPr lang="en-US" sz="1400" smtClean="0">
              <a:latin typeface="Time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6" t="38282" r="7250"/>
          <a:stretch/>
        </p:blipFill>
        <p:spPr bwMode="auto">
          <a:xfrm>
            <a:off x="56904" y="-11762"/>
            <a:ext cx="3795016" cy="92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27"/>
          <p:cNvSpPr>
            <a:spLocks noChangeShapeType="1"/>
          </p:cNvSpPr>
          <p:nvPr userDrawn="1"/>
        </p:nvSpPr>
        <p:spPr bwMode="auto">
          <a:xfrm>
            <a:off x="0" y="836712"/>
            <a:ext cx="9144000" cy="0"/>
          </a:xfrm>
          <a:prstGeom prst="line">
            <a:avLst/>
          </a:prstGeom>
          <a:noFill/>
          <a:ln w="44450" cmpd="sng">
            <a:gradFill>
              <a:gsLst>
                <a:gs pos="0">
                  <a:srgbClr val="8488C4"/>
                </a:gs>
                <a:gs pos="53000">
                  <a:srgbClr val="D4DEFF"/>
                </a:gs>
                <a:gs pos="83000">
                  <a:srgbClr val="D4DEFF"/>
                </a:gs>
                <a:gs pos="100000">
                  <a:srgbClr val="96AB94"/>
                </a:gs>
              </a:gsLst>
              <a:lin ang="5400000" scaled="0"/>
            </a:gra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3528" y="2204864"/>
            <a:ext cx="9361040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/>
          <a:p>
            <a:pPr>
              <a:defRPr/>
            </a:pPr>
            <a:r>
              <a:rPr lang="en-US" altLang="zh-TW" sz="4400" dirty="0" smtClean="0">
                <a:latin typeface="Calibri" panose="020F0502020204030204" pitchFamily="34" charset="0"/>
                <a:ea typeface="新細明體" pitchFamily="18" charset="-120"/>
                <a:cs typeface="Times New Roman" panose="02020603050405020304" pitchFamily="18" charset="0"/>
              </a:rPr>
              <a:t>Providing bus signal priority without damaging car discharge capacities</a:t>
            </a:r>
          </a:p>
          <a:p>
            <a:pPr>
              <a:defRPr/>
            </a:pPr>
            <a:r>
              <a:rPr lang="en-US" altLang="zh-TW" sz="1050" dirty="0" smtClean="0">
                <a:solidFill>
                  <a:srgbClr val="0000FF"/>
                </a:solidFill>
                <a:latin typeface="Calibri" panose="020F0502020204030204" pitchFamily="34" charset="0"/>
                <a:ea typeface="新細明體" pitchFamily="18" charset="-120"/>
                <a:cs typeface="Times New Roman" panose="02020603050405020304" pitchFamily="18" charset="0"/>
              </a:rPr>
              <a:t>  </a:t>
            </a:r>
          </a:p>
          <a:p>
            <a:pPr>
              <a:defRPr/>
            </a:pPr>
            <a:r>
              <a:rPr lang="en-US" altLang="zh-TW" sz="2800" dirty="0" smtClean="0">
                <a:solidFill>
                  <a:srgbClr val="7030A0"/>
                </a:solidFill>
                <a:latin typeface="Calibri" panose="020F0502020204030204" pitchFamily="34" charset="0"/>
                <a:ea typeface="新細明體" pitchFamily="18" charset="-120"/>
                <a:cs typeface="Times New Roman" panose="02020603050405020304" pitchFamily="18" charset="0"/>
              </a:rPr>
              <a:t>	         </a:t>
            </a:r>
            <a:r>
              <a:rPr lang="en-US" altLang="zh-TW" sz="2800" dirty="0" smtClean="0">
                <a:latin typeface="Calibri" panose="020F0502020204030204" pitchFamily="34" charset="0"/>
                <a:ea typeface="新細明體" pitchFamily="18" charset="-120"/>
                <a:cs typeface="Times New Roman" panose="02020603050405020304" pitchFamily="18" charset="0"/>
              </a:rPr>
              <a:t>Weihua Gu</a:t>
            </a:r>
            <a:r>
              <a:rPr lang="en-US" altLang="zh-TW" sz="2800" dirty="0">
                <a:latin typeface="Calibri" panose="020F0502020204030204" pitchFamily="34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Calibri" panose="020F0502020204030204" pitchFamily="34" charset="0"/>
                <a:ea typeface="新細明體" pitchFamily="18" charset="-120"/>
                <a:cs typeface="Times New Roman" panose="02020603050405020304" pitchFamily="18" charset="0"/>
              </a:rPr>
              <a:t>(Hong Kong Polytechnic University)</a:t>
            </a:r>
          </a:p>
          <a:p>
            <a:pPr>
              <a:defRPr/>
            </a:pPr>
            <a:r>
              <a:rPr lang="en-US" altLang="zh-TW" sz="2800" dirty="0" smtClean="0">
                <a:latin typeface="Calibri" panose="020F0502020204030204" pitchFamily="34" charset="0"/>
                <a:ea typeface="新細明體" pitchFamily="18" charset="-120"/>
                <a:cs typeface="Times New Roman" panose="02020603050405020304" pitchFamily="18" charset="0"/>
              </a:rPr>
              <a:t>	         </a:t>
            </a:r>
            <a:r>
              <a:rPr lang="en-US" altLang="zh-TW" sz="2800" dirty="0" err="1" smtClean="0">
                <a:latin typeface="Calibri" panose="020F0502020204030204" pitchFamily="34" charset="0"/>
                <a:ea typeface="新細明體" pitchFamily="18" charset="-120"/>
                <a:cs typeface="Times New Roman" panose="02020603050405020304" pitchFamily="18" charset="0"/>
              </a:rPr>
              <a:t>Haoyu</a:t>
            </a:r>
            <a:r>
              <a:rPr lang="en-US" altLang="zh-TW" sz="2800" dirty="0" smtClean="0">
                <a:latin typeface="Calibri" panose="020F0502020204030204" pitchFamily="34" charset="0"/>
                <a:ea typeface="新細明體" pitchFamily="18" charset="-120"/>
                <a:cs typeface="Times New Roman" panose="02020603050405020304" pitchFamily="18" charset="0"/>
              </a:rPr>
              <a:t> Chen (UC Berkeley)				</a:t>
            </a:r>
          </a:p>
          <a:p>
            <a:pPr>
              <a:defRPr/>
            </a:pPr>
            <a:r>
              <a:rPr lang="en-US" altLang="zh-TW" sz="2800" dirty="0" smtClean="0">
                <a:latin typeface="Calibri" panose="020F0502020204030204" pitchFamily="34" charset="0"/>
                <a:ea typeface="新細明體" pitchFamily="18" charset="-120"/>
                <a:cs typeface="Times New Roman" panose="02020603050405020304" pitchFamily="18" charset="0"/>
              </a:rPr>
              <a:t>	         </a:t>
            </a:r>
            <a:r>
              <a:rPr lang="en-US" altLang="zh-TW" sz="2800" dirty="0" err="1" smtClean="0">
                <a:latin typeface="Calibri" panose="020F0502020204030204" pitchFamily="34" charset="0"/>
                <a:ea typeface="新細明體" pitchFamily="18" charset="-120"/>
                <a:cs typeface="Times New Roman" panose="02020603050405020304" pitchFamily="18" charset="0"/>
              </a:rPr>
              <a:t>Yiguang</a:t>
            </a:r>
            <a:r>
              <a:rPr lang="en-US" altLang="zh-TW" sz="2800" dirty="0" smtClean="0">
                <a:latin typeface="Calibri" panose="020F0502020204030204" pitchFamily="34" charset="0"/>
                <a:ea typeface="新細明體" pitchFamily="18" charset="-120"/>
                <a:cs typeface="Times New Roman" panose="02020603050405020304" pitchFamily="18" charset="0"/>
              </a:rPr>
              <a:t> Xuan (UC Berkeley)</a:t>
            </a:r>
          </a:p>
          <a:p>
            <a:pPr>
              <a:defRPr/>
            </a:pPr>
            <a:r>
              <a:rPr lang="en-US" altLang="zh-TW" sz="2800" dirty="0">
                <a:latin typeface="Calibri" panose="020F0502020204030204" pitchFamily="34" charset="0"/>
                <a:ea typeface="新細明體" pitchFamily="18" charset="-120"/>
                <a:cs typeface="Times New Roman" panose="02020603050405020304" pitchFamily="18" charset="0"/>
              </a:rPr>
              <a:t>	</a:t>
            </a:r>
            <a:r>
              <a:rPr lang="en-US" altLang="zh-TW" sz="2800" dirty="0" smtClean="0">
                <a:latin typeface="Calibri" panose="020F0502020204030204" pitchFamily="34" charset="0"/>
                <a:ea typeface="新細明體" pitchFamily="18" charset="-120"/>
                <a:cs typeface="Times New Roman" panose="02020603050405020304" pitchFamily="18" charset="0"/>
              </a:rPr>
              <a:t>         Yu Mei (Hong Kong Polytechnic University)</a:t>
            </a:r>
            <a:endParaRPr lang="en-US" altLang="zh-TW" sz="2800" dirty="0">
              <a:latin typeface="Calibri" panose="020F0502020204030204" pitchFamily="34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2051720" y="3789040"/>
            <a:ext cx="7020000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0000FF">
                    <a:lumMod val="99000"/>
                    <a:lumOff val="1000"/>
                  </a:srgbClr>
                </a:gs>
                <a:gs pos="100000">
                  <a:srgbClr val="CC00CC">
                    <a:alpha val="44000"/>
                  </a:srgb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23528" y="836712"/>
            <a:ext cx="8208912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kern="0" dirty="0" smtClean="0">
                <a:latin typeface="Calibri" panose="020F0502020204030204" pitchFamily="34" charset="0"/>
                <a:cs typeface="Times" pitchFamily="18" charset="0"/>
              </a:rPr>
              <a:t>Based upon a mid-block pre-signal to sort left-turning and through-moving traffic (Xuan et al., 2011)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kern="0" dirty="0" smtClean="0">
                <a:latin typeface="Calibri" panose="020F0502020204030204" pitchFamily="34" charset="0"/>
                <a:cs typeface="Times" pitchFamily="18" charset="0"/>
              </a:rPr>
              <a:t>Conventional intersection approach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kern="0" dirty="0">
              <a:latin typeface="Calibri" panose="020F0502020204030204" pitchFamily="34" charset="0"/>
              <a:cs typeface="Times" pitchFamily="18" charset="0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kern="0" dirty="0" smtClean="0">
              <a:latin typeface="Calibri" panose="020F0502020204030204" pitchFamily="34" charset="0"/>
              <a:cs typeface="Times" pitchFamily="18" charset="0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sz="4400" kern="0" dirty="0" smtClean="0">
              <a:latin typeface="Calibri" panose="020F0502020204030204" pitchFamily="34" charset="0"/>
              <a:cs typeface="Times" pitchFamily="18" charset="0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kern="0" dirty="0" smtClean="0">
                <a:latin typeface="Calibri" panose="020F0502020204030204" pitchFamily="34" charset="0"/>
                <a:cs typeface="Times" pitchFamily="18" charset="0"/>
              </a:rPr>
              <a:t>With pre-signal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sz="2000" kern="0" dirty="0" smtClean="0">
              <a:latin typeface="Calibri" panose="020F0502020204030204" pitchFamily="34" charset="0"/>
              <a:cs typeface="Times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sz="2400" kern="0" dirty="0" smtClean="0">
              <a:latin typeface="Calibri" panose="020F0502020204030204" pitchFamily="34" charset="0"/>
              <a:cs typeface="Times" pitchFamily="18" charset="0"/>
            </a:endParaRPr>
          </a:p>
        </p:txBody>
      </p:sp>
      <p:pic>
        <p:nvPicPr>
          <p:cNvPr id="32" name="Picture 4" descr="ps_layou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2200" y="5209312"/>
            <a:ext cx="4772691" cy="1371792"/>
          </a:xfrm>
          <a:prstGeom prst="rect">
            <a:avLst/>
          </a:prstGeom>
        </p:spPr>
      </p:pic>
      <p:pic>
        <p:nvPicPr>
          <p:cNvPr id="33" name="Picture 5" descr="ps_layout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62200" y="3075520"/>
            <a:ext cx="4772691" cy="1371792"/>
          </a:xfrm>
          <a:prstGeom prst="rect">
            <a:avLst/>
          </a:prstGeom>
        </p:spPr>
      </p:pic>
      <p:sp>
        <p:nvSpPr>
          <p:cNvPr id="34" name="圆角矩形 14"/>
          <p:cNvSpPr/>
          <p:nvPr/>
        </p:nvSpPr>
        <p:spPr>
          <a:xfrm>
            <a:off x="5257799" y="5285512"/>
            <a:ext cx="1006475" cy="1219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 baseline="30000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5" name="圆角矩形 15"/>
          <p:cNvSpPr/>
          <p:nvPr/>
        </p:nvSpPr>
        <p:spPr>
          <a:xfrm>
            <a:off x="6324599" y="5285512"/>
            <a:ext cx="685800" cy="12192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b="1" baseline="30000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36" name="Straight Arrow Connector 8"/>
          <p:cNvCxnSpPr/>
          <p:nvPr/>
        </p:nvCxnSpPr>
        <p:spPr>
          <a:xfrm>
            <a:off x="4114799" y="5895112"/>
            <a:ext cx="1066800" cy="1588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9"/>
          <p:cNvCxnSpPr/>
          <p:nvPr/>
        </p:nvCxnSpPr>
        <p:spPr>
          <a:xfrm flipV="1">
            <a:off x="4114799" y="5514112"/>
            <a:ext cx="1066800" cy="381000"/>
          </a:xfrm>
          <a:prstGeom prst="curvedConnector3">
            <a:avLst>
              <a:gd name="adj1" fmla="val 50000"/>
            </a:avLst>
          </a:prstGeom>
          <a:ln w="571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10"/>
          <p:cNvCxnSpPr/>
          <p:nvPr/>
        </p:nvCxnSpPr>
        <p:spPr>
          <a:xfrm>
            <a:off x="4114799" y="5437912"/>
            <a:ext cx="1066800" cy="1588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11"/>
          <p:cNvCxnSpPr/>
          <p:nvPr/>
        </p:nvCxnSpPr>
        <p:spPr>
          <a:xfrm>
            <a:off x="4114799" y="5437912"/>
            <a:ext cx="1066800" cy="45720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Bent Arrow 14"/>
          <p:cNvSpPr/>
          <p:nvPr/>
        </p:nvSpPr>
        <p:spPr>
          <a:xfrm rot="5400000" flipH="1">
            <a:off x="1141810" y="3016150"/>
            <a:ext cx="287338" cy="339725"/>
          </a:xfrm>
          <a:prstGeom prst="ben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ight Arrow 15"/>
          <p:cNvSpPr/>
          <p:nvPr/>
        </p:nvSpPr>
        <p:spPr>
          <a:xfrm>
            <a:off x="1115616" y="3545582"/>
            <a:ext cx="468312" cy="17145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4" name="Rounded Rectangle 16"/>
          <p:cNvSpPr/>
          <p:nvPr/>
        </p:nvSpPr>
        <p:spPr>
          <a:xfrm>
            <a:off x="2209799" y="5742712"/>
            <a:ext cx="1498600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Rounded Rectangle 17"/>
          <p:cNvSpPr/>
          <p:nvPr/>
        </p:nvSpPr>
        <p:spPr>
          <a:xfrm>
            <a:off x="2209799" y="5281248"/>
            <a:ext cx="1516063" cy="326744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6" name="Curved Connector 18"/>
          <p:cNvCxnSpPr/>
          <p:nvPr/>
        </p:nvCxnSpPr>
        <p:spPr>
          <a:xfrm>
            <a:off x="4114799" y="5437912"/>
            <a:ext cx="1066800" cy="91440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19"/>
          <p:cNvCxnSpPr/>
          <p:nvPr/>
        </p:nvCxnSpPr>
        <p:spPr>
          <a:xfrm>
            <a:off x="4114799" y="6276112"/>
            <a:ext cx="1066800" cy="1588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20"/>
          <p:cNvCxnSpPr/>
          <p:nvPr/>
        </p:nvCxnSpPr>
        <p:spPr>
          <a:xfrm flipV="1">
            <a:off x="4114799" y="5895112"/>
            <a:ext cx="1066800" cy="381000"/>
          </a:xfrm>
          <a:prstGeom prst="curvedConnector3">
            <a:avLst>
              <a:gd name="adj1" fmla="val 50000"/>
            </a:avLst>
          </a:prstGeom>
          <a:ln w="5715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21"/>
          <p:cNvSpPr/>
          <p:nvPr/>
        </p:nvSpPr>
        <p:spPr>
          <a:xfrm>
            <a:off x="5867399" y="3613184"/>
            <a:ext cx="1125536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圆角矩形 15"/>
          <p:cNvSpPr/>
          <p:nvPr/>
        </p:nvSpPr>
        <p:spPr>
          <a:xfrm>
            <a:off x="6248399" y="3075520"/>
            <a:ext cx="762000" cy="4572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 b="1" baseline="30000" dirty="0">
              <a:ln w="12700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1480" y="3068960"/>
            <a:ext cx="30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73409" y="5168801"/>
            <a:ext cx="30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36042" y="5232461"/>
            <a:ext cx="30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9" name="Rounded Rectangle 12"/>
          <p:cNvSpPr/>
          <p:nvPr/>
        </p:nvSpPr>
        <p:spPr>
          <a:xfrm>
            <a:off x="609599" y="3465761"/>
            <a:ext cx="365125" cy="2746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Rounded Rectangle 13"/>
          <p:cNvSpPr/>
          <p:nvPr/>
        </p:nvSpPr>
        <p:spPr>
          <a:xfrm>
            <a:off x="609599" y="3099048"/>
            <a:ext cx="365125" cy="27463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5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7 C 0.10747 0.00417 0.21511 0.00857 0.27257 -0.05 C 0.33021 -0.1081 0.33334 -0.29861 0.34584 -0.34884 " pathEditMode="relative" rAng="0" ptsTypes="aaA">
                                      <p:cBhvr>
                                        <p:cTn id="1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" y="-1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22222E-6 L 0.44687 -0.0006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C 0.10746 0.00417 0.2151 0.00857 0.27257 -0.05 C 0.33021 -0.1081 0.33333 -0.29861 0.34583 -0.34884 " pathEditMode="relative" rAng="0" ptsTypes="aaA">
                                      <p:cBhvr>
                                        <p:cTn id="8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" y="-170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47 -2.22222E-6 L 0.07917 -2.22222E-6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17 -2.22222E-6 L 0.5283 -2.22222E-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44" grpId="0" animBg="1"/>
      <p:bldP spid="44" grpId="1" animBg="1"/>
      <p:bldP spid="45" grpId="0" animBg="1"/>
      <p:bldP spid="45" grpId="1" animBg="1"/>
      <p:bldP spid="49" grpId="0" animBg="1"/>
      <p:bldP spid="49" grpId="1" animBg="1"/>
      <p:bldP spid="50" grpId="0" animBg="1"/>
      <p:bldP spid="5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23528" y="908720"/>
            <a:ext cx="8208912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kern="0" dirty="0" smtClean="0">
                <a:latin typeface="Calibri" panose="020F0502020204030204" pitchFamily="34" charset="0"/>
                <a:cs typeface="Times" pitchFamily="18" charset="0"/>
              </a:rPr>
              <a:t>The proposed strategy</a:t>
            </a:r>
            <a:endParaRPr lang="en-US" sz="2000" kern="0" dirty="0" smtClean="0">
              <a:latin typeface="Calibri" panose="020F0502020204030204" pitchFamily="34" charset="0"/>
              <a:cs typeface="Times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sz="2400" kern="0" dirty="0" smtClean="0">
              <a:latin typeface="Calibri" panose="020F0502020204030204" pitchFamily="34" charset="0"/>
              <a:cs typeface="Times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5536" y="1700808"/>
            <a:ext cx="9145016" cy="4680520"/>
            <a:chOff x="395536" y="2633816"/>
            <a:chExt cx="7391400" cy="3459480"/>
          </a:xfrm>
        </p:grpSpPr>
        <p:sp>
          <p:nvSpPr>
            <p:cNvPr id="29" name="Rectangle 28"/>
            <p:cNvSpPr/>
            <p:nvPr/>
          </p:nvSpPr>
          <p:spPr>
            <a:xfrm>
              <a:off x="3211888" y="4425024"/>
              <a:ext cx="2212848" cy="66878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95536" y="4382606"/>
              <a:ext cx="5029200" cy="0"/>
            </a:xfrm>
            <a:prstGeom prst="line">
              <a:avLst/>
            </a:prstGeom>
            <a:ln w="57150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00336" y="4738206"/>
              <a:ext cx="473659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95536" y="5093806"/>
              <a:ext cx="50292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95536" y="5449406"/>
              <a:ext cx="50292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424736" y="4378796"/>
              <a:ext cx="0" cy="10744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214936" y="4374224"/>
              <a:ext cx="0" cy="7315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395536" y="4921594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05696" y="5259414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398076" y="4663784"/>
              <a:ext cx="2926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681286" y="4434041"/>
              <a:ext cx="0" cy="2343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3009196" y="4415626"/>
              <a:ext cx="160020" cy="299720"/>
              <a:chOff x="5509260" y="1008380"/>
              <a:chExt cx="160020" cy="29972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5509260" y="1008380"/>
                <a:ext cx="160020" cy="2997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5530596" y="1036320"/>
                <a:ext cx="118872" cy="11887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5533136" y="1168400"/>
                <a:ext cx="118872" cy="11887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3009196" y="4767416"/>
              <a:ext cx="160020" cy="299720"/>
              <a:chOff x="5509260" y="1008380"/>
              <a:chExt cx="160020" cy="299720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5509260" y="1008380"/>
                <a:ext cx="160020" cy="2997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5530596" y="1036320"/>
                <a:ext cx="118872" cy="11887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5533136" y="1168400"/>
                <a:ext cx="118872" cy="118872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>
              <a:off x="6049576" y="4184486"/>
              <a:ext cx="160020" cy="4305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070912" y="4212426"/>
              <a:ext cx="118872" cy="11887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6070912" y="4347935"/>
              <a:ext cx="118872" cy="11887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070912" y="4483444"/>
              <a:ext cx="118872" cy="11887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033121" y="3404469"/>
              <a:ext cx="2296616" cy="341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" panose="020F0502020204030204" pitchFamily="34" charset="0"/>
                  <a:cs typeface="Times New Roman" panose="02020603050405020304" pitchFamily="18" charset="0"/>
                </a:rPr>
                <a:t>main signal with TSP</a:t>
              </a:r>
              <a:endParaRPr lang="en-US" sz="24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 flipH="1">
              <a:off x="3077776" y="4047326"/>
              <a:ext cx="537210" cy="3238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3098350" y="3773006"/>
              <a:ext cx="1438919" cy="341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" panose="020F0502020204030204" pitchFamily="34" charset="0"/>
                  <a:cs typeface="Times New Roman" panose="02020603050405020304" pitchFamily="18" charset="0"/>
                </a:rPr>
                <a:t>pre-signal</a:t>
              </a:r>
              <a:endParaRPr lang="en-US" sz="24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 flipH="1">
              <a:off x="6125776" y="3761576"/>
              <a:ext cx="83820" cy="3898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>
              <a:off x="3233986" y="4043516"/>
              <a:ext cx="381000" cy="68580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650412" y="4386416"/>
              <a:ext cx="2569845" cy="341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" panose="020F0502020204030204" pitchFamily="34" charset="0"/>
                  <a:cs typeface="Times New Roman" panose="02020603050405020304" pitchFamily="18" charset="0"/>
                </a:rPr>
                <a:t>left-turning lane</a:t>
              </a:r>
              <a:endParaRPr lang="en-US" sz="24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50412" y="4758159"/>
              <a:ext cx="2838451" cy="341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" panose="020F0502020204030204" pitchFamily="34" charset="0"/>
                  <a:cs typeface="Times New Roman" panose="02020603050405020304" pitchFamily="18" charset="0"/>
                </a:rPr>
                <a:t>through-moving lane</a:t>
              </a:r>
              <a:endParaRPr lang="en-US" sz="24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50413" y="5110090"/>
              <a:ext cx="1552957" cy="341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Calibri" panose="020F0502020204030204" pitchFamily="34" charset="0"/>
                  <a:cs typeface="Times New Roman" panose="02020603050405020304" pitchFamily="18" charset="0"/>
                </a:rPr>
                <a:t>bus lane</a:t>
              </a:r>
              <a:endParaRPr lang="en-US" sz="24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395536" y="4738206"/>
              <a:ext cx="2816352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5104696" y="5773256"/>
              <a:ext cx="6400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6552496" y="5773256"/>
              <a:ext cx="6400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0800000">
              <a:off x="6872536" y="5462247"/>
              <a:ext cx="9144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/>
            <p:cNvGrpSpPr/>
            <p:nvPr/>
          </p:nvGrpSpPr>
          <p:grpSpPr>
            <a:xfrm flipV="1">
              <a:off x="395536" y="2633816"/>
              <a:ext cx="7391400" cy="643890"/>
              <a:chOff x="990600" y="4644390"/>
              <a:chExt cx="7391400" cy="643890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>
                <a:off x="990600" y="4644390"/>
                <a:ext cx="50292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 rot="5400000">
                <a:off x="5699760" y="4968240"/>
                <a:ext cx="6400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7147560" y="4968240"/>
                <a:ext cx="6400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rot="10800000">
                <a:off x="7467600" y="4657231"/>
                <a:ext cx="9144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1" name="Straight Connector 90"/>
            <p:cNvCxnSpPr/>
            <p:nvPr/>
          </p:nvCxnSpPr>
          <p:spPr>
            <a:xfrm>
              <a:off x="6872536" y="4386416"/>
              <a:ext cx="914400" cy="0"/>
            </a:xfrm>
            <a:prstGeom prst="line">
              <a:avLst/>
            </a:prstGeom>
            <a:ln w="57150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H="1">
              <a:off x="4245922" y="4184486"/>
              <a:ext cx="340614" cy="43053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318312" y="3870697"/>
              <a:ext cx="1429617" cy="341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Times New Roman" panose="02020603050405020304" pitchFamily="18" charset="0"/>
                </a:rPr>
                <a:t>s</a:t>
              </a:r>
              <a:r>
                <a:rPr lang="en-US" sz="2400" dirty="0" smtClean="0">
                  <a:latin typeface="Calibri" panose="020F0502020204030204" pitchFamily="34" charset="0"/>
                  <a:cs typeface="Times New Roman" panose="02020603050405020304" pitchFamily="18" charset="0"/>
                </a:rPr>
                <a:t>orting area</a:t>
              </a:r>
              <a:endParaRPr lang="en-US" sz="2400" dirty="0"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667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23528" y="980728"/>
            <a:ext cx="8208912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kern="0" dirty="0" smtClean="0">
                <a:latin typeface="Calibri" panose="020F0502020204030204" pitchFamily="34" charset="0"/>
                <a:cs typeface="Times" pitchFamily="18" charset="0"/>
              </a:rPr>
              <a:t>The proposed strategy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3200" kern="0" dirty="0" smtClean="0">
                <a:latin typeface="Calibri" panose="020F0502020204030204" pitchFamily="34" charset="0"/>
                <a:cs typeface="Times" pitchFamily="18" charset="0"/>
              </a:rPr>
              <a:t>Main signal</a:t>
            </a:r>
            <a:endParaRPr lang="en-US" sz="2400" kern="0" dirty="0" smtClean="0">
              <a:latin typeface="Calibri" panose="020F0502020204030204" pitchFamily="34" charset="0"/>
              <a:cs typeface="Times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sz="2400" kern="0" dirty="0" smtClean="0">
              <a:latin typeface="Calibri" panose="020F0502020204030204" pitchFamily="34" charset="0"/>
              <a:cs typeface="Times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43744" y="2564904"/>
            <a:ext cx="7084640" cy="2323420"/>
            <a:chOff x="1447800" y="2857689"/>
            <a:chExt cx="5486400" cy="1790511"/>
          </a:xfrm>
        </p:grpSpPr>
        <p:sp>
          <p:nvSpPr>
            <p:cNvPr id="47" name="Rectangle 46"/>
            <p:cNvSpPr/>
            <p:nvPr/>
          </p:nvSpPr>
          <p:spPr>
            <a:xfrm>
              <a:off x="1447800" y="3352800"/>
              <a:ext cx="1371600" cy="1295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819400" y="3352800"/>
              <a:ext cx="1371600" cy="1295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191000" y="3352800"/>
              <a:ext cx="1371600" cy="1295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62600" y="3352800"/>
              <a:ext cx="1371600" cy="1295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748528" y="4195191"/>
              <a:ext cx="609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>
              <a:off x="6089904" y="3788664"/>
              <a:ext cx="609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16200000">
              <a:off x="4392168" y="4192143"/>
              <a:ext cx="609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16200000" flipH="1">
              <a:off x="4733544" y="3785616"/>
              <a:ext cx="609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2938272" y="3531780"/>
              <a:ext cx="566928" cy="379946"/>
              <a:chOff x="3205480" y="2057400"/>
              <a:chExt cx="566928" cy="379946"/>
            </a:xfrm>
          </p:grpSpPr>
          <p:cxnSp>
            <p:nvCxnSpPr>
              <p:cNvPr id="94" name="Straight Arrow Connector 93"/>
              <p:cNvCxnSpPr/>
              <p:nvPr/>
            </p:nvCxnSpPr>
            <p:spPr>
              <a:xfrm>
                <a:off x="3205480" y="2429932"/>
                <a:ext cx="56692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 flipV="1">
                <a:off x="3771900" y="2057400"/>
                <a:ext cx="0" cy="37994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/>
            <p:cNvGrpSpPr/>
            <p:nvPr/>
          </p:nvGrpSpPr>
          <p:grpSpPr>
            <a:xfrm rot="16200000">
              <a:off x="1543285" y="4070075"/>
              <a:ext cx="566928" cy="379946"/>
              <a:chOff x="3205480" y="2057400"/>
              <a:chExt cx="566928" cy="379946"/>
            </a:xfrm>
          </p:grpSpPr>
          <p:cxnSp>
            <p:nvCxnSpPr>
              <p:cNvPr id="97" name="Straight Arrow Connector 96"/>
              <p:cNvCxnSpPr/>
              <p:nvPr/>
            </p:nvCxnSpPr>
            <p:spPr>
              <a:xfrm>
                <a:off x="3205480" y="2429932"/>
                <a:ext cx="56692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 flipV="1">
                <a:off x="3771900" y="2057400"/>
                <a:ext cx="0" cy="37994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/>
          </p:nvGrpSpPr>
          <p:grpSpPr>
            <a:xfrm rot="10800000">
              <a:off x="3488436" y="4038052"/>
              <a:ext cx="566928" cy="379946"/>
              <a:chOff x="3205480" y="2057400"/>
              <a:chExt cx="566928" cy="379946"/>
            </a:xfrm>
          </p:grpSpPr>
          <p:cxnSp>
            <p:nvCxnSpPr>
              <p:cNvPr id="100" name="Straight Arrow Connector 99"/>
              <p:cNvCxnSpPr/>
              <p:nvPr/>
            </p:nvCxnSpPr>
            <p:spPr>
              <a:xfrm>
                <a:off x="3205480" y="2429932"/>
                <a:ext cx="56692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 flipV="1">
                <a:off x="3771900" y="2057400"/>
                <a:ext cx="0" cy="37994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 rot="5400000">
              <a:off x="2117627" y="3607287"/>
              <a:ext cx="566928" cy="379946"/>
              <a:chOff x="3205480" y="2057400"/>
              <a:chExt cx="566928" cy="379946"/>
            </a:xfrm>
          </p:grpSpPr>
          <p:cxnSp>
            <p:nvCxnSpPr>
              <p:cNvPr id="103" name="Straight Arrow Connector 102"/>
              <p:cNvCxnSpPr/>
              <p:nvPr/>
            </p:nvCxnSpPr>
            <p:spPr>
              <a:xfrm>
                <a:off x="3205480" y="2429932"/>
                <a:ext cx="56692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 flipV="1">
                <a:off x="3771900" y="2057400"/>
                <a:ext cx="0" cy="37994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1447800" y="2857689"/>
                  <a:ext cx="1371600" cy="4032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2857689"/>
                  <a:ext cx="1371600" cy="40321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2819400" y="2857689"/>
                  <a:ext cx="1371600" cy="4032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8A3E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rgbClr val="008A3E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8A3E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sz="2800" b="1" dirty="0">
                    <a:solidFill>
                      <a:srgbClr val="008A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400" y="2857689"/>
                  <a:ext cx="1371600" cy="40321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4191000" y="2857689"/>
                  <a:ext cx="1371600" cy="4032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sub>
                        </m:sSub>
                      </m:oMath>
                    </m:oMathPara>
                  </a14:m>
                  <a:endParaRPr 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2857689"/>
                  <a:ext cx="1371600" cy="40321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5562600" y="2857689"/>
                  <a:ext cx="1371600" cy="4032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8A3E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srgbClr val="008A3E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8A3E"/>
                                </a:solidFill>
                                <a:latin typeface="Cambria Math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sub>
                        </m:sSub>
                      </m:oMath>
                    </m:oMathPara>
                  </a14:m>
                  <a:endParaRPr lang="en-US" sz="2800" b="1" dirty="0">
                    <a:solidFill>
                      <a:srgbClr val="008A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600" y="2857689"/>
                  <a:ext cx="1371600" cy="40321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1424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 bwMode="auto">
              <a:xfrm>
                <a:off x="300668" y="850016"/>
                <a:ext cx="8208912" cy="4896544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3600" kern="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Times" pitchFamily="18" charset="0"/>
                  </a:rPr>
                  <a:t>The proposed strategy</a:t>
                </a:r>
              </a:p>
              <a:p>
                <a:pPr lvl="1">
                  <a:spcBef>
                    <a:spcPts val="600"/>
                  </a:spcBef>
                  <a:spcAft>
                    <a:spcPts val="0"/>
                  </a:spcAft>
                  <a:buFont typeface="Wingdings" pitchFamily="2" charset="2"/>
                  <a:buChar char="ü"/>
                </a:pPr>
                <a:r>
                  <a:rPr lang="en-US" kern="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Times" pitchFamily="18" charset="0"/>
                  </a:rPr>
                  <a:t>TSP – green extension only</a:t>
                </a:r>
              </a:p>
              <a:p>
                <a:pPr lvl="2">
                  <a:spcBef>
                    <a:spcPts val="600"/>
                  </a:spcBef>
                  <a:spcAft>
                    <a:spcPts val="0"/>
                  </a:spcAft>
                  <a:buFont typeface="Wingdings" pitchFamily="2" charset="2"/>
                  <a:buChar char="ü"/>
                </a:pPr>
                <a:r>
                  <a:rPr lang="en-US" sz="2800" kern="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Times" pitchFamily="18" charset="0"/>
                  </a:rPr>
                  <a:t>Any bus that arrives to the intersection within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" pitchFamily="18" charset="0"/>
                          </a:rPr>
                        </m:ctrlPr>
                      </m:sSubPr>
                      <m:e>
                        <m:r>
                          <a:rPr lang="en-US" sz="2800" b="0" i="1" kern="0" smtClean="0">
                            <a:solidFill>
                              <a:schemeClr val="tx1"/>
                            </a:solidFill>
                            <a:latin typeface="Cambria Math"/>
                            <a:cs typeface="Times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kern="0" smtClean="0">
                            <a:solidFill>
                              <a:schemeClr val="tx1"/>
                            </a:solidFill>
                            <a:latin typeface="Cambria Math"/>
                            <a:cs typeface="Times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Times" pitchFamily="18" charset="0"/>
                  </a:rPr>
                  <a:t> after the end of the last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" pitchFamily="18" charset="0"/>
                          </a:rPr>
                        </m:ctrlPr>
                      </m:sSubPr>
                      <m:e>
                        <m:r>
                          <a:rPr lang="en-US" sz="2800" b="0" i="1" kern="0" smtClean="0">
                            <a:solidFill>
                              <a:schemeClr val="tx1"/>
                            </a:solidFill>
                            <a:latin typeface="Cambria Math"/>
                            <a:cs typeface="Times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kern="0" smtClean="0">
                            <a:solidFill>
                              <a:schemeClr val="tx1"/>
                            </a:solidFill>
                            <a:latin typeface="Cambria Math"/>
                            <a:cs typeface="Times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Times" pitchFamily="18" charset="0"/>
                  </a:rPr>
                  <a:t> phase will be given a green extension.</a:t>
                </a:r>
              </a:p>
              <a:p>
                <a:pPr lvl="2">
                  <a:spcBef>
                    <a:spcPts val="600"/>
                  </a:spcBef>
                  <a:spcAft>
                    <a:spcPts val="0"/>
                  </a:spcAft>
                  <a:buFont typeface="Wingdings" pitchFamily="2" charset="2"/>
                  <a:buChar char="ü"/>
                </a:pPr>
                <a:endParaRPr lang="en-US" sz="2000" kern="0" dirty="0" smtClean="0">
                  <a:solidFill>
                    <a:schemeClr val="tx1"/>
                  </a:solidFill>
                  <a:latin typeface="Calibri" panose="020F0502020204030204" pitchFamily="34" charset="0"/>
                  <a:cs typeface="Times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0"/>
                  </a:spcAft>
                  <a:buFont typeface="Wingdings" pitchFamily="2" charset="2"/>
                  <a:buChar char="ü"/>
                </a:pPr>
                <a:endParaRPr lang="en-US" sz="2400" kern="0" dirty="0" smtClean="0">
                  <a:solidFill>
                    <a:schemeClr val="tx1"/>
                  </a:solidFill>
                  <a:latin typeface="Calibri" panose="020F0502020204030204" pitchFamily="34" charset="0"/>
                  <a:cs typeface="Times" pitchFamily="18" charset="0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668" y="850016"/>
                <a:ext cx="8208912" cy="4896544"/>
              </a:xfrm>
              <a:prstGeom prst="rect">
                <a:avLst/>
              </a:prstGeom>
              <a:blipFill rotWithShape="1">
                <a:blip r:embed="rId3"/>
                <a:stretch>
                  <a:fillRect l="-2227" t="-1866" r="-74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302855" y="4403036"/>
            <a:ext cx="7772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83855" y="4342076"/>
            <a:ext cx="0" cy="1371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228184" y="3212976"/>
            <a:ext cx="2832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Before the change</a:t>
            </a:r>
            <a:endParaRPr lang="en-US" sz="2800" dirty="0">
              <a:solidFill>
                <a:srgbClr val="0000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12455" y="4342076"/>
            <a:ext cx="0" cy="1371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284055" y="4342076"/>
            <a:ext cx="0" cy="1371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512655" y="4342076"/>
            <a:ext cx="0" cy="1371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655655" y="4334456"/>
            <a:ext cx="0" cy="1371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84255" y="4334456"/>
            <a:ext cx="0" cy="1371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636855" y="4342076"/>
            <a:ext cx="0" cy="1371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865455" y="4342076"/>
            <a:ext cx="0" cy="1371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237055" y="4342076"/>
            <a:ext cx="0" cy="1371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88848" y="4888427"/>
            <a:ext cx="0" cy="13716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85800" y="4964627"/>
            <a:ext cx="79200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475656" y="4888324"/>
            <a:ext cx="0" cy="13716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331640" y="4456436"/>
            <a:ext cx="0" cy="1440000"/>
          </a:xfrm>
          <a:prstGeom prst="straightConnector1">
            <a:avLst/>
          </a:prstGeom>
          <a:ln w="38100" cmpd="dbl">
            <a:solidFill>
              <a:srgbClr val="9A009A"/>
            </a:solidFill>
            <a:prstDash val="soli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880338" y="3892505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time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1091515" y="4913509"/>
                <a:ext cx="5281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515" y="4913509"/>
                <a:ext cx="528157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1508293" y="3785575"/>
                <a:ext cx="623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293" y="3785575"/>
                <a:ext cx="62382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/>
          <p:cNvSpPr txBox="1"/>
          <p:nvPr/>
        </p:nvSpPr>
        <p:spPr>
          <a:xfrm>
            <a:off x="260591" y="5794811"/>
            <a:ext cx="212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Bus arrival time</a:t>
            </a:r>
            <a:endParaRPr lang="en-US" sz="2400" dirty="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143568" y="3817274"/>
                <a:ext cx="6286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8A3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8A3E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8A3E"/>
                              </a:solidFill>
                              <a:latin typeface="Cambria Math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8A3E"/>
                  </a:solidFill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68" y="3817274"/>
                <a:ext cx="628634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/>
          <p:cNvCxnSpPr/>
          <p:nvPr/>
        </p:nvCxnSpPr>
        <p:spPr>
          <a:xfrm>
            <a:off x="694440" y="4410656"/>
            <a:ext cx="1622479" cy="0"/>
          </a:xfrm>
          <a:prstGeom prst="straightConnector1">
            <a:avLst/>
          </a:prstGeom>
          <a:ln w="63500">
            <a:solidFill>
              <a:srgbClr val="FF0000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2290826" y="4416480"/>
            <a:ext cx="1440000" cy="0"/>
          </a:xfrm>
          <a:prstGeom prst="straightConnector1">
            <a:avLst/>
          </a:prstGeom>
          <a:ln w="63500">
            <a:solidFill>
              <a:srgbClr val="00B050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3707221" y="4416480"/>
            <a:ext cx="1980000" cy="0"/>
          </a:xfrm>
          <a:prstGeom prst="straightConnector1">
            <a:avLst/>
          </a:prstGeom>
          <a:ln w="63500">
            <a:solidFill>
              <a:srgbClr val="FF0000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flipV="1">
            <a:off x="5737034" y="4416480"/>
            <a:ext cx="1440000" cy="0"/>
          </a:xfrm>
          <a:prstGeom prst="straightConnector1">
            <a:avLst/>
          </a:prstGeom>
          <a:ln w="63500">
            <a:solidFill>
              <a:srgbClr val="00B050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5812295" y="4416480"/>
            <a:ext cx="1440000" cy="0"/>
          </a:xfrm>
          <a:prstGeom prst="straightConnector1">
            <a:avLst/>
          </a:prstGeom>
          <a:ln w="63500">
            <a:solidFill>
              <a:srgbClr val="00B050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4587269" y="3762618"/>
                <a:ext cx="636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69" y="3762618"/>
                <a:ext cx="636648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2975430" y="3794317"/>
                <a:ext cx="6158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8A3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8A3E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8A3E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8A3E"/>
                  </a:solidFill>
                </a:endParaRPr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30" y="3794317"/>
                <a:ext cx="615810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6324600" y="3824173"/>
                <a:ext cx="6286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8A3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8A3E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8A3E"/>
                              </a:solidFill>
                              <a:latin typeface="Cambria Math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8A3E"/>
                  </a:solidFill>
                </a:endParaRPr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824173"/>
                <a:ext cx="628634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688848" y="4410869"/>
            <a:ext cx="216000" cy="0"/>
          </a:xfrm>
          <a:prstGeom prst="straightConnector1">
            <a:avLst/>
          </a:prstGeom>
          <a:ln w="63500">
            <a:solidFill>
              <a:srgbClr val="FF9900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1">
            <a:off x="-184150" y="4410657"/>
            <a:ext cx="867718" cy="425"/>
          </a:xfrm>
          <a:prstGeom prst="straightConnector1">
            <a:avLst/>
          </a:prstGeom>
          <a:ln w="63500">
            <a:solidFill>
              <a:srgbClr val="00B050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2280509" y="4413902"/>
            <a:ext cx="252000" cy="0"/>
          </a:xfrm>
          <a:prstGeom prst="straightConnector1">
            <a:avLst/>
          </a:prstGeom>
          <a:ln w="63500">
            <a:solidFill>
              <a:srgbClr val="FF9900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3636869" y="4413902"/>
            <a:ext cx="252000" cy="0"/>
          </a:xfrm>
          <a:prstGeom prst="straightConnector1">
            <a:avLst/>
          </a:prstGeom>
          <a:ln w="63500">
            <a:solidFill>
              <a:srgbClr val="FF9900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V="1">
            <a:off x="5623734" y="4418839"/>
            <a:ext cx="252000" cy="0"/>
          </a:xfrm>
          <a:prstGeom prst="straightConnector1">
            <a:avLst/>
          </a:prstGeom>
          <a:ln w="63500">
            <a:solidFill>
              <a:srgbClr val="FF9900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73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75" grpId="0"/>
      <p:bldP spid="82" grpId="0"/>
      <p:bldP spid="83" grpId="0"/>
      <p:bldP spid="88" grpId="0"/>
      <p:bldP spid="109" grpId="0"/>
      <p:bldP spid="115" grpId="0"/>
      <p:bldP spid="116" grpId="0"/>
      <p:bldP spid="1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 bwMode="auto">
              <a:xfrm>
                <a:off x="300668" y="850016"/>
                <a:ext cx="8208912" cy="4896544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3600" kern="0" dirty="0">
                    <a:latin typeface="Calibri" panose="020F0502020204030204" pitchFamily="34" charset="0"/>
                    <a:cs typeface="Times" pitchFamily="18" charset="0"/>
                  </a:rPr>
                  <a:t>The proposed strategy</a:t>
                </a:r>
                <a:endParaRPr lang="en-US" sz="3600" kern="0" dirty="0" smtClean="0">
                  <a:solidFill>
                    <a:schemeClr val="tx1"/>
                  </a:solidFill>
                  <a:latin typeface="Calibri" panose="020F0502020204030204" pitchFamily="34" charset="0"/>
                  <a:cs typeface="Times" pitchFamily="18" charset="0"/>
                </a:endParaRPr>
              </a:p>
              <a:p>
                <a:pPr lvl="1">
                  <a:spcBef>
                    <a:spcPts val="600"/>
                  </a:spcBef>
                  <a:spcAft>
                    <a:spcPts val="0"/>
                  </a:spcAft>
                  <a:buFont typeface="Wingdings" pitchFamily="2" charset="2"/>
                  <a:buChar char="ü"/>
                </a:pPr>
                <a:r>
                  <a:rPr lang="en-US" kern="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Times" pitchFamily="18" charset="0"/>
                  </a:rPr>
                  <a:t>TSP – green extension only</a:t>
                </a:r>
              </a:p>
              <a:p>
                <a:pPr lvl="2">
                  <a:spcBef>
                    <a:spcPts val="600"/>
                  </a:spcBef>
                  <a:spcAft>
                    <a:spcPts val="0"/>
                  </a:spcAft>
                  <a:buFont typeface="Wingdings" pitchFamily="2" charset="2"/>
                  <a:buChar char="ü"/>
                </a:pPr>
                <a:r>
                  <a:rPr lang="en-US" sz="2800" kern="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Times" pitchFamily="18" charset="0"/>
                  </a:rPr>
                  <a:t>Any bus that arrives to the intersection within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" pitchFamily="18" charset="0"/>
                          </a:rPr>
                        </m:ctrlPr>
                      </m:sSubPr>
                      <m:e>
                        <m:r>
                          <a:rPr lang="en-US" sz="2800" b="0" i="1" kern="0" smtClean="0">
                            <a:solidFill>
                              <a:schemeClr val="tx1"/>
                            </a:solidFill>
                            <a:latin typeface="Cambria Math"/>
                            <a:cs typeface="Times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kern="0" smtClean="0">
                            <a:solidFill>
                              <a:schemeClr val="tx1"/>
                            </a:solidFill>
                            <a:latin typeface="Cambria Math"/>
                            <a:cs typeface="Times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Times" pitchFamily="18" charset="0"/>
                  </a:rPr>
                  <a:t> after the end of the last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" pitchFamily="18" charset="0"/>
                          </a:rPr>
                        </m:ctrlPr>
                      </m:sSubPr>
                      <m:e>
                        <m:r>
                          <a:rPr lang="en-US" sz="2800" b="0" i="1" kern="0" smtClean="0">
                            <a:solidFill>
                              <a:schemeClr val="tx1"/>
                            </a:solidFill>
                            <a:latin typeface="Cambria Math"/>
                            <a:cs typeface="Times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kern="0" smtClean="0">
                            <a:solidFill>
                              <a:schemeClr val="tx1"/>
                            </a:solidFill>
                            <a:latin typeface="Cambria Math"/>
                            <a:cs typeface="Times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Times" pitchFamily="18" charset="0"/>
                  </a:rPr>
                  <a:t> phase will be given a green extension.</a:t>
                </a:r>
              </a:p>
              <a:p>
                <a:pPr lvl="2">
                  <a:spcBef>
                    <a:spcPts val="600"/>
                  </a:spcBef>
                  <a:spcAft>
                    <a:spcPts val="0"/>
                  </a:spcAft>
                  <a:buFont typeface="Wingdings" pitchFamily="2" charset="2"/>
                  <a:buChar char="ü"/>
                </a:pPr>
                <a:endParaRPr lang="en-US" sz="2000" kern="0" dirty="0" smtClean="0">
                  <a:solidFill>
                    <a:schemeClr val="tx1"/>
                  </a:solidFill>
                  <a:latin typeface="Calibri" panose="020F0502020204030204" pitchFamily="34" charset="0"/>
                  <a:cs typeface="Times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0"/>
                  </a:spcAft>
                  <a:buFont typeface="Wingdings" pitchFamily="2" charset="2"/>
                  <a:buChar char="ü"/>
                </a:pPr>
                <a:endParaRPr lang="en-US" sz="2400" kern="0" dirty="0" smtClean="0">
                  <a:solidFill>
                    <a:schemeClr val="tx1"/>
                  </a:solidFill>
                  <a:latin typeface="Calibri" panose="020F0502020204030204" pitchFamily="34" charset="0"/>
                  <a:cs typeface="Times" pitchFamily="18" charset="0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668" y="850016"/>
                <a:ext cx="8208912" cy="4896544"/>
              </a:xfrm>
              <a:prstGeom prst="rect">
                <a:avLst/>
              </a:prstGeom>
              <a:blipFill rotWithShape="1">
                <a:blip r:embed="rId3"/>
                <a:stretch>
                  <a:fillRect l="-2227" t="-1866" r="-74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/>
          <p:nvPr/>
        </p:nvCxnSpPr>
        <p:spPr>
          <a:xfrm>
            <a:off x="302855" y="4403036"/>
            <a:ext cx="7772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83855" y="4342076"/>
            <a:ext cx="0" cy="1371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228184" y="3212976"/>
            <a:ext cx="2610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After the change</a:t>
            </a:r>
            <a:endParaRPr lang="en-US" sz="2800" dirty="0">
              <a:solidFill>
                <a:srgbClr val="0000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12455" y="4342076"/>
            <a:ext cx="0" cy="1371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284055" y="4342076"/>
            <a:ext cx="0" cy="1371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512655" y="4342076"/>
            <a:ext cx="0" cy="1371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655655" y="4334456"/>
            <a:ext cx="0" cy="1371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884255" y="4334456"/>
            <a:ext cx="0" cy="1371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5636855" y="4342076"/>
            <a:ext cx="0" cy="1371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865455" y="4342076"/>
            <a:ext cx="0" cy="1371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7237055" y="4342076"/>
            <a:ext cx="0" cy="1371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88848" y="4888427"/>
            <a:ext cx="0" cy="13716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85800" y="4964627"/>
            <a:ext cx="79200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475656" y="4888324"/>
            <a:ext cx="0" cy="13716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331640" y="4456436"/>
            <a:ext cx="0" cy="1440000"/>
          </a:xfrm>
          <a:prstGeom prst="straightConnector1">
            <a:avLst/>
          </a:prstGeom>
          <a:ln w="38100" cmpd="dbl">
            <a:solidFill>
              <a:srgbClr val="9A009A"/>
            </a:solidFill>
            <a:prstDash val="soli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880338" y="3892505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time</a:t>
            </a:r>
            <a:endParaRPr lang="en-US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1091515" y="4913509"/>
                <a:ext cx="5281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515" y="4913509"/>
                <a:ext cx="528157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1979712" y="3785575"/>
                <a:ext cx="623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785575"/>
                <a:ext cx="623824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/>
          <p:cNvSpPr txBox="1"/>
          <p:nvPr/>
        </p:nvSpPr>
        <p:spPr>
          <a:xfrm>
            <a:off x="260591" y="5794811"/>
            <a:ext cx="212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Bus arrival time</a:t>
            </a:r>
            <a:endParaRPr lang="en-US" sz="2400" dirty="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-55850" y="3778587"/>
                <a:ext cx="18190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8A3E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extended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8A3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8A3E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8A3E"/>
                            </a:solidFill>
                            <a:latin typeface="Cambria Math"/>
                          </a:rPr>
                          <m:t>𝑻</m:t>
                        </m:r>
                      </m:sub>
                    </m:sSub>
                  </m:oMath>
                </a14:m>
                <a:endParaRPr lang="en-US" sz="2400" b="1" i="1" dirty="0">
                  <a:solidFill>
                    <a:srgbClr val="008A3E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850" y="3778587"/>
                <a:ext cx="1819088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536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/>
          <p:cNvCxnSpPr/>
          <p:nvPr/>
        </p:nvCxnSpPr>
        <p:spPr>
          <a:xfrm flipV="1">
            <a:off x="5737034" y="4416480"/>
            <a:ext cx="1440000" cy="0"/>
          </a:xfrm>
          <a:prstGeom prst="straightConnector1">
            <a:avLst/>
          </a:prstGeom>
          <a:ln w="63500">
            <a:solidFill>
              <a:srgbClr val="00B050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1">
            <a:off x="5812295" y="4416480"/>
            <a:ext cx="1440000" cy="0"/>
          </a:xfrm>
          <a:prstGeom prst="straightConnector1">
            <a:avLst/>
          </a:prstGeom>
          <a:ln w="63500">
            <a:solidFill>
              <a:srgbClr val="00B050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5058688" y="3762618"/>
                <a:ext cx="636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688" y="3762618"/>
                <a:ext cx="636648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3446849" y="3794317"/>
                <a:ext cx="6158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8A3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8A3E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8A3E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008A3E"/>
                  </a:solidFill>
                </a:endParaRPr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849" y="3794317"/>
                <a:ext cx="615810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660455" y="4410656"/>
            <a:ext cx="5215279" cy="8183"/>
            <a:chOff x="660455" y="4679524"/>
            <a:chExt cx="5215279" cy="8183"/>
          </a:xfrm>
        </p:grpSpPr>
        <p:cxnSp>
          <p:nvCxnSpPr>
            <p:cNvPr id="110" name="Straight Arrow Connector 109"/>
            <p:cNvCxnSpPr/>
            <p:nvPr/>
          </p:nvCxnSpPr>
          <p:spPr>
            <a:xfrm>
              <a:off x="694440" y="4679524"/>
              <a:ext cx="1622479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 flipV="1">
              <a:off x="2290826" y="4685348"/>
              <a:ext cx="1440000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>
              <a:off x="3707221" y="4685348"/>
              <a:ext cx="19800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60455" y="4679524"/>
              <a:ext cx="252000" cy="0"/>
            </a:xfrm>
            <a:prstGeom prst="straightConnector1">
              <a:avLst/>
            </a:prstGeom>
            <a:ln w="63500">
              <a:solidFill>
                <a:srgbClr val="FF9900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V="1">
              <a:off x="2280509" y="4682770"/>
              <a:ext cx="252000" cy="0"/>
            </a:xfrm>
            <a:prstGeom prst="straightConnector1">
              <a:avLst/>
            </a:prstGeom>
            <a:ln w="63500">
              <a:solidFill>
                <a:srgbClr val="FF9900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V="1">
              <a:off x="3636869" y="4682770"/>
              <a:ext cx="252000" cy="0"/>
            </a:xfrm>
            <a:prstGeom prst="straightConnector1">
              <a:avLst/>
            </a:prstGeom>
            <a:ln w="63500">
              <a:solidFill>
                <a:srgbClr val="FF9900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5623734" y="4687707"/>
              <a:ext cx="252000" cy="0"/>
            </a:xfrm>
            <a:prstGeom prst="straightConnector1">
              <a:avLst/>
            </a:prstGeom>
            <a:ln w="63500">
              <a:solidFill>
                <a:srgbClr val="FF9900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Arrow Connector 117"/>
          <p:cNvCxnSpPr/>
          <p:nvPr/>
        </p:nvCxnSpPr>
        <p:spPr>
          <a:xfrm flipV="1">
            <a:off x="-1476672" y="4410656"/>
            <a:ext cx="2160000" cy="0"/>
          </a:xfrm>
          <a:prstGeom prst="straightConnector1">
            <a:avLst/>
          </a:prstGeom>
          <a:ln w="63500">
            <a:solidFill>
              <a:srgbClr val="00B050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6878984" y="4403036"/>
            <a:ext cx="358071" cy="485288"/>
          </a:xfrm>
          <a:prstGeom prst="straightConnector1">
            <a:avLst/>
          </a:prstGeom>
          <a:ln>
            <a:solidFill>
              <a:schemeClr val="tx1"/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089471" y="4825429"/>
                <a:ext cx="19030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8A3E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b="1" dirty="0" smtClean="0">
                    <a:solidFill>
                      <a:srgbClr val="008A3E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runcated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8A3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8A3E"/>
                            </a:solidFill>
                            <a:latin typeface="Cambria Math"/>
                          </a:rPr>
                          <m:t>𝑮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8A3E"/>
                            </a:solidFill>
                            <a:latin typeface="Cambria Math"/>
                          </a:rPr>
                          <m:t>𝑻</m:t>
                        </m:r>
                      </m:sub>
                    </m:sSub>
                  </m:oMath>
                </a14:m>
                <a:endParaRPr lang="en-US" sz="2400" b="1" i="1" dirty="0">
                  <a:solidFill>
                    <a:srgbClr val="008A3E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471" y="4825429"/>
                <a:ext cx="1903021" cy="461665"/>
              </a:xfrm>
              <a:prstGeom prst="rect">
                <a:avLst/>
              </a:prstGeom>
              <a:blipFill rotWithShape="1">
                <a:blip r:embed="rId9"/>
                <a:stretch>
                  <a:fillRect l="-5128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2699792" y="5354052"/>
            <a:ext cx="61991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The cycle length remains unchanged.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The capacity for cross-street traffic </a:t>
            </a:r>
          </a:p>
          <a:p>
            <a:r>
              <a:rPr lang="en-US" sz="2800" b="1" dirty="0" smtClean="0">
                <a:solidFill>
                  <a:srgbClr val="C0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Is not compromised.</a:t>
            </a:r>
            <a:endParaRPr lang="en-US" sz="2800" b="1" dirty="0">
              <a:solidFill>
                <a:srgbClr val="C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540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L 0.08784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08316 -0.0002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109" grpId="0"/>
      <p:bldP spid="115" grpId="0"/>
      <p:bldP spid="116" grpId="0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0668" y="850016"/>
            <a:ext cx="9009910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kern="0" dirty="0">
                <a:latin typeface="Calibri" panose="020F0502020204030204" pitchFamily="34" charset="0"/>
                <a:cs typeface="Times" pitchFamily="18" charset="0"/>
              </a:rPr>
              <a:t>The proposed </a:t>
            </a:r>
            <a:r>
              <a:rPr lang="en-US" sz="3600" kern="0" dirty="0" smtClean="0">
                <a:latin typeface="Calibri" panose="020F0502020204030204" pitchFamily="34" charset="0"/>
                <a:cs typeface="Times" pitchFamily="18" charset="0"/>
              </a:rPr>
              <a:t>strategy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kern="0" dirty="0" smtClean="0">
                <a:latin typeface="Calibri" panose="020F0502020204030204" pitchFamily="34" charset="0"/>
                <a:cs typeface="Times" pitchFamily="18" charset="0"/>
              </a:rPr>
              <a:t>Pre-signal plan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2800" kern="0" dirty="0" smtClean="0">
                <a:latin typeface="Calibri" panose="020F0502020204030204" pitchFamily="34" charset="0"/>
                <a:cs typeface="Times" pitchFamily="18" charset="0"/>
              </a:rPr>
              <a:t>Based upon kinematic wave theory of traffic flows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sz="2000" kern="0" dirty="0" smtClean="0">
              <a:latin typeface="Calibri" panose="020F0502020204030204" pitchFamily="34" charset="0"/>
              <a:cs typeface="Times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sz="2400" kern="0" dirty="0" smtClean="0">
              <a:latin typeface="Calibri" panose="020F0502020204030204" pitchFamily="34" charset="0"/>
              <a:cs typeface="Times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-108520" y="2595566"/>
            <a:ext cx="9649072" cy="3929778"/>
            <a:chOff x="-108520" y="2595566"/>
            <a:chExt cx="9220766" cy="3523545"/>
          </a:xfrm>
        </p:grpSpPr>
        <p:grpSp>
          <p:nvGrpSpPr>
            <p:cNvPr id="2" name="Group 1"/>
            <p:cNvGrpSpPr/>
            <p:nvPr/>
          </p:nvGrpSpPr>
          <p:grpSpPr>
            <a:xfrm>
              <a:off x="-108520" y="2595566"/>
              <a:ext cx="9220766" cy="3523545"/>
              <a:chOff x="-46721" y="2960919"/>
              <a:chExt cx="8802027" cy="3070728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1429946" y="4038352"/>
                <a:ext cx="6873029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V="1">
                <a:off x="1429946" y="3197007"/>
                <a:ext cx="0" cy="28346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1460426" y="2960919"/>
                <a:ext cx="3069901" cy="402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space (direction of flow)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-46721" y="3810720"/>
                <a:ext cx="1561117" cy="402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intersection</a:t>
                </a:r>
                <a:endParaRPr lang="en-US" sz="24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115565" y="5349717"/>
                <a:ext cx="1372718" cy="402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pre-signal</a:t>
                </a:r>
                <a:endParaRPr lang="en-US" sz="24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2050553" y="3586453"/>
                    <a:ext cx="595495" cy="40233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𝑳</m:t>
                              </m:r>
                            </m:sub>
                          </m:sSub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0553" y="3586453"/>
                    <a:ext cx="595495" cy="402336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3581374" y="3594073"/>
                    <a:ext cx="587844" cy="40233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8A3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8A3E"/>
                                  </a:solidFill>
                                  <a:latin typeface="Cambria Math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8A3E"/>
                                  </a:solidFill>
                                  <a:latin typeface="Cambria Math"/>
                                </a:rPr>
                                <m:t>𝑳</m:t>
                              </m:r>
                            </m:sub>
                          </m:sSub>
                        </m:oMath>
                      </m:oMathPara>
                    </a14:m>
                    <a:endParaRPr lang="en-US" sz="2400" b="1" dirty="0">
                      <a:solidFill>
                        <a:srgbClr val="008A3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1374" y="3594073"/>
                    <a:ext cx="587844" cy="402336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5250953" y="3594073"/>
                    <a:ext cx="607737" cy="40233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𝑻</m:t>
                              </m:r>
                            </m:sub>
                          </m:sSub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0953" y="3594073"/>
                    <a:ext cx="607737" cy="402336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7003553" y="3594073"/>
                    <a:ext cx="594638" cy="40233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8A3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8A3E"/>
                                  </a:solidFill>
                                  <a:latin typeface="Cambria Math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8A3E"/>
                                  </a:solidFill>
                                  <a:latin typeface="Cambria Math"/>
                                </a:rPr>
                                <m:t>𝑻</m:t>
                              </m:r>
                            </m:sub>
                          </m:sSub>
                        </m:oMath>
                      </m:oMathPara>
                    </a14:m>
                    <a:endParaRPr lang="en-US" sz="2400" b="1" dirty="0">
                      <a:solidFill>
                        <a:srgbClr val="008A3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3553" y="3594073"/>
                    <a:ext cx="594638" cy="402336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Straight Arrow Connector 61"/>
              <p:cNvCxnSpPr/>
              <p:nvPr/>
            </p:nvCxnSpPr>
            <p:spPr>
              <a:xfrm>
                <a:off x="3273351" y="3959007"/>
                <a:ext cx="0" cy="137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/>
              <p:nvPr/>
            </p:nvCxnSpPr>
            <p:spPr>
              <a:xfrm>
                <a:off x="4412753" y="3949452"/>
                <a:ext cx="0" cy="137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6623654" y="3960882"/>
                <a:ext cx="0" cy="137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/>
              <p:nvPr/>
            </p:nvCxnSpPr>
            <p:spPr>
              <a:xfrm>
                <a:off x="7991656" y="3969772"/>
                <a:ext cx="0" cy="137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>
                <a:off x="1440106" y="5574447"/>
                <a:ext cx="73152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flipV="1">
                <a:off x="4016301" y="3425607"/>
                <a:ext cx="556889" cy="2136775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273351" y="4038352"/>
                <a:ext cx="880745" cy="1021745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218616" y="4039017"/>
                <a:ext cx="1932940" cy="1023620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284146" y="3412302"/>
                <a:ext cx="161681" cy="622905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042692" y="4028857"/>
                <a:ext cx="1412134" cy="966470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1814756" y="4035207"/>
                <a:ext cx="402766" cy="1530350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4017809" y="5474752"/>
                <a:ext cx="0" cy="137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>
                <a:off x="1814756" y="5484367"/>
                <a:ext cx="0" cy="137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222426" y="4035207"/>
                <a:ext cx="1051560" cy="1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1465513" y="4063771"/>
                <a:ext cx="610859" cy="616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</a:t>
                </a:r>
              </a:p>
              <a:p>
                <a:r>
                  <a:rPr lang="en-U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flow</a:t>
                </a:r>
                <a:endPara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2771534" y="4063771"/>
                <a:ext cx="610859" cy="3486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Jam</a:t>
                </a:r>
                <a:endPara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2036439" y="4827448"/>
                <a:ext cx="1766164" cy="616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Discharge flow </a:t>
                </a:r>
              </a:p>
              <a:p>
                <a:r>
                  <a:rPr lang="en-U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pre-signal</a:t>
                </a:r>
                <a:endParaRPr lang="en-US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5" name="Straight Arrow Connector 84"/>
              <p:cNvCxnSpPr/>
              <p:nvPr/>
            </p:nvCxnSpPr>
            <p:spPr>
              <a:xfrm>
                <a:off x="4025403" y="5692557"/>
                <a:ext cx="0" cy="13716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2643359" y="5597389"/>
                    <a:ext cx="589374" cy="40233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8A3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8A3E"/>
                                  </a:solidFill>
                                  <a:latin typeface="Cambria Math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8A3E"/>
                                  </a:solidFill>
                                  <a:latin typeface="Cambria Math"/>
                                </a:rPr>
                                <m:t>𝑳</m:t>
                              </m:r>
                            </m:sub>
                          </m:sSub>
                        </m:oMath>
                      </m:oMathPara>
                    </a14:m>
                    <a:endParaRPr lang="en-US" sz="2400" b="1" dirty="0">
                      <a:solidFill>
                        <a:srgbClr val="008A3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359" y="5597389"/>
                    <a:ext cx="589374" cy="402336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b="-11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Straight Connector 86"/>
              <p:cNvCxnSpPr/>
              <p:nvPr/>
            </p:nvCxnSpPr>
            <p:spPr>
              <a:xfrm flipV="1">
                <a:off x="7597701" y="3438307"/>
                <a:ext cx="556889" cy="2136775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V="1">
                <a:off x="6623654" y="3417382"/>
                <a:ext cx="161681" cy="622905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6619505" y="4031049"/>
                <a:ext cx="830241" cy="964278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6042692" y="4035207"/>
                <a:ext cx="594360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5639926" y="4040287"/>
                <a:ext cx="402766" cy="1530350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>
                <a:off x="7605559" y="5483007"/>
                <a:ext cx="0" cy="137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5655342" y="5492622"/>
                <a:ext cx="0" cy="1371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6233649" y="5590859"/>
                    <a:ext cx="601616" cy="40233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8A3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8A3E"/>
                                  </a:solidFill>
                                  <a:latin typeface="Cambria Math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8A3E"/>
                                  </a:solidFill>
                                  <a:latin typeface="Cambria Math"/>
                                </a:rPr>
                                <m:t>𝑻</m:t>
                              </m:r>
                            </m:sub>
                          </m:sSub>
                        </m:oMath>
                      </m:oMathPara>
                    </a14:m>
                    <a:endParaRPr lang="en-US" sz="2400" b="1" dirty="0">
                      <a:solidFill>
                        <a:srgbClr val="008A3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33649" y="5590859"/>
                    <a:ext cx="601616" cy="402336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b="-23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9" name="TextBox 98"/>
              <p:cNvSpPr txBox="1"/>
              <p:nvPr/>
            </p:nvSpPr>
            <p:spPr>
              <a:xfrm>
                <a:off x="4573190" y="4526172"/>
                <a:ext cx="971987" cy="3486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flow</a:t>
                </a:r>
                <a:endPara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8164683" y="3635097"/>
                    <a:ext cx="380837" cy="40233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03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64683" y="3635097"/>
                    <a:ext cx="380837" cy="402336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3" name="Straight Arrow Connector 132"/>
              <p:cNvCxnSpPr/>
              <p:nvPr/>
            </p:nvCxnSpPr>
            <p:spPr>
              <a:xfrm>
                <a:off x="4412753" y="4004135"/>
                <a:ext cx="1794" cy="159037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sysDot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/>
              <p:nvPr/>
            </p:nvCxnSpPr>
            <p:spPr>
              <a:xfrm>
                <a:off x="4021593" y="5770874"/>
                <a:ext cx="3937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arrow" w="med" len="lg"/>
                <a:tailEnd type="arrow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/>
              <p:nvPr/>
            </p:nvCxnSpPr>
            <p:spPr>
              <a:xfrm>
                <a:off x="4412245" y="5698727"/>
                <a:ext cx="0" cy="13716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 flipV="1">
                <a:off x="7449746" y="3475138"/>
                <a:ext cx="397132" cy="1510029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/>
              <p:cNvSpPr txBox="1"/>
              <p:nvPr/>
            </p:nvSpPr>
            <p:spPr>
              <a:xfrm>
                <a:off x="3458913" y="3994437"/>
                <a:ext cx="987464" cy="885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Satura-tion</a:t>
                </a:r>
                <a:r>
                  <a:rPr lang="en-U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n-US" sz="2000" b="1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flow</a:t>
                </a:r>
                <a:endPara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43" name="Straight Arrow Connector 142"/>
            <p:cNvCxnSpPr/>
            <p:nvPr/>
          </p:nvCxnSpPr>
          <p:spPr>
            <a:xfrm>
              <a:off x="1437352" y="3826819"/>
              <a:ext cx="18000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/>
            <p:nvPr/>
          </p:nvCxnSpPr>
          <p:spPr>
            <a:xfrm flipV="1">
              <a:off x="3276000" y="3832643"/>
              <a:ext cx="1296000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4716016" y="3832643"/>
              <a:ext cx="2016000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 flipV="1">
              <a:off x="6876416" y="3832643"/>
              <a:ext cx="1440000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 flipV="1">
              <a:off x="3203848" y="3830065"/>
              <a:ext cx="180000" cy="0"/>
            </a:xfrm>
            <a:prstGeom prst="straightConnector1">
              <a:avLst/>
            </a:prstGeom>
            <a:ln w="63500">
              <a:solidFill>
                <a:srgbClr val="FF9900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V="1">
              <a:off x="4536016" y="3830065"/>
              <a:ext cx="180000" cy="0"/>
            </a:xfrm>
            <a:prstGeom prst="straightConnector1">
              <a:avLst/>
            </a:prstGeom>
            <a:ln w="63500">
              <a:solidFill>
                <a:srgbClr val="FF9900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 flipV="1">
              <a:off x="6732240" y="3835002"/>
              <a:ext cx="180000" cy="0"/>
            </a:xfrm>
            <a:prstGeom prst="straightConnector1">
              <a:avLst/>
            </a:prstGeom>
            <a:ln w="63500">
              <a:solidFill>
                <a:srgbClr val="FF9900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/>
            <p:nvPr/>
          </p:nvCxnSpPr>
          <p:spPr>
            <a:xfrm flipV="1">
              <a:off x="5868304" y="5595220"/>
              <a:ext cx="2052000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/>
            <p:nvPr/>
          </p:nvCxnSpPr>
          <p:spPr>
            <a:xfrm flipV="1">
              <a:off x="1841513" y="5595220"/>
              <a:ext cx="2304000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484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9885" y="840713"/>
            <a:ext cx="8591812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kern="0" dirty="0">
                <a:latin typeface="Calibri" panose="020F0502020204030204" pitchFamily="34" charset="0"/>
                <a:cs typeface="Times" pitchFamily="18" charset="0"/>
              </a:rPr>
              <a:t>The proposed </a:t>
            </a:r>
            <a:r>
              <a:rPr lang="en-US" sz="3600" kern="0" dirty="0" smtClean="0">
                <a:latin typeface="Calibri" panose="020F0502020204030204" pitchFamily="34" charset="0"/>
                <a:cs typeface="Times" pitchFamily="18" charset="0"/>
              </a:rPr>
              <a:t>strategy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kern="0" dirty="0" smtClean="0">
                <a:latin typeface="Calibri" panose="020F0502020204030204" pitchFamily="34" charset="0"/>
                <a:cs typeface="Times" pitchFamily="18" charset="0"/>
              </a:rPr>
              <a:t>Coordinating pre-signal with bus priority at main signal</a:t>
            </a:r>
            <a:endParaRPr lang="en-US" sz="2000" kern="0" dirty="0" smtClean="0">
              <a:latin typeface="Calibri" panose="020F0502020204030204" pitchFamily="34" charset="0"/>
              <a:cs typeface="Times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sz="2400" kern="0" dirty="0" smtClean="0">
              <a:latin typeface="Calibri" panose="020F0502020204030204" pitchFamily="34" charset="0"/>
              <a:cs typeface="Times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109062" y="2420888"/>
            <a:ext cx="9420433" cy="4027684"/>
            <a:chOff x="-2026679" y="1193815"/>
            <a:chExt cx="10800713" cy="3441080"/>
          </a:xfrm>
        </p:grpSpPr>
        <p:cxnSp>
          <p:nvCxnSpPr>
            <p:cNvPr id="82" name="Straight Arrow Connector 81"/>
            <p:cNvCxnSpPr/>
            <p:nvPr/>
          </p:nvCxnSpPr>
          <p:spPr>
            <a:xfrm>
              <a:off x="-1164336" y="2636520"/>
              <a:ext cx="955404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H="1" flipV="1">
              <a:off x="-1177253" y="1605280"/>
              <a:ext cx="874" cy="30296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-1277354" y="1193815"/>
              <a:ext cx="3599028" cy="394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space (direction of flow)</a:t>
              </a:r>
              <a:endPara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-1945359" y="2362027"/>
              <a:ext cx="1157646" cy="60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inter-section</a:t>
              </a:r>
              <a:endPara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-2026679" y="3787417"/>
              <a:ext cx="950282" cy="604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 smtClean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pre-signal</a:t>
              </a:r>
              <a:endPara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>
              <a:off x="7007352" y="2359055"/>
              <a:ext cx="0" cy="13716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1914729" y="2116623"/>
                  <a:ext cx="1920874" cy="3944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a14:m>
                  <a:r>
                    <a:rPr lang="en-US" sz="2400" b="1" i="1" dirty="0" smtClean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(shifted)</a:t>
                  </a:r>
                  <a:endParaRPr lang="en-US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4729" y="2116623"/>
                  <a:ext cx="1920874" cy="39442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727" t="-10526" r="-5091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3991420" y="2116623"/>
                  <a:ext cx="696849" cy="3944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008A3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008A3E"/>
                                </a:solidFill>
                                <a:latin typeface="Cambria Math"/>
                              </a:rPr>
                              <m:t>𝑮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008A3E"/>
                                </a:solidFill>
                                <a:latin typeface="Cambria Math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sz="2400" b="1" i="1" dirty="0">
                    <a:solidFill>
                      <a:srgbClr val="008A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1420" y="2116623"/>
                  <a:ext cx="696849" cy="39442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5591620" y="2116623"/>
                  <a:ext cx="720741" cy="3944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𝑻</m:t>
                            </m:r>
                          </m:sub>
                        </m:sSub>
                      </m:oMath>
                    </m:oMathPara>
                  </a14:m>
                  <a:endParaRPr lang="en-US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1620" y="2116623"/>
                  <a:ext cx="720741" cy="39442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>
              <a:off x="3655286" y="2559080"/>
              <a:ext cx="0" cy="13716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4794688" y="2549525"/>
              <a:ext cx="0" cy="13716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6953532" y="2557780"/>
              <a:ext cx="0" cy="13716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8010384" y="2573020"/>
              <a:ext cx="0" cy="13716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-1176528" y="4175760"/>
              <a:ext cx="99505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V="1">
              <a:off x="4531360" y="2303146"/>
              <a:ext cx="347967" cy="135953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655286" y="2638425"/>
              <a:ext cx="874395" cy="1012855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232723" y="2635280"/>
              <a:ext cx="1923987" cy="101600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flipV="1">
              <a:off x="3666081" y="2287905"/>
              <a:ext cx="90566" cy="347376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6381750" y="2628900"/>
              <a:ext cx="1399038" cy="964595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V="1">
              <a:off x="1844040" y="2635280"/>
              <a:ext cx="402766" cy="153035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>
              <a:off x="4026773" y="4074825"/>
              <a:ext cx="0" cy="13716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>
              <a:off x="1844040" y="4084440"/>
              <a:ext cx="0" cy="13716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2246806" y="2635280"/>
              <a:ext cx="1410794" cy="124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1689079" y="4208321"/>
                  <a:ext cx="2582508" cy="3944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8A3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8A3E"/>
                              </a:solidFill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8A3E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a14:m>
                  <a:r>
                    <a:rPr lang="en-US" sz="2400" b="1" i="1" dirty="0" smtClean="0">
                      <a:solidFill>
                        <a:srgbClr val="008A3E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(unchanged)</a:t>
                  </a:r>
                  <a:endParaRPr lang="en-US" sz="2400" b="1" i="1" dirty="0">
                    <a:solidFill>
                      <a:srgbClr val="008A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9079" y="4208321"/>
                  <a:ext cx="2582508" cy="39442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084" t="-10526" r="-2710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" name="Straight Connector 145"/>
            <p:cNvCxnSpPr/>
            <p:nvPr/>
          </p:nvCxnSpPr>
          <p:spPr>
            <a:xfrm flipV="1">
              <a:off x="7616429" y="2321560"/>
              <a:ext cx="486171" cy="1856771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flipV="1">
              <a:off x="6953532" y="2255520"/>
              <a:ext cx="97508" cy="388016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6949383" y="2627947"/>
              <a:ext cx="816667" cy="953453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V="1">
              <a:off x="6394450" y="2632105"/>
              <a:ext cx="552054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V="1">
              <a:off x="5991288" y="2643535"/>
              <a:ext cx="402766" cy="153035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7624287" y="4086255"/>
              <a:ext cx="0" cy="13716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5991288" y="4095870"/>
              <a:ext cx="0" cy="13716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/>
                <p:cNvSpPr txBox="1"/>
                <p:nvPr/>
              </p:nvSpPr>
              <p:spPr>
                <a:xfrm>
                  <a:off x="8235604" y="2331040"/>
                  <a:ext cx="450548" cy="3944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6" name="TextBox 1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5604" y="2331040"/>
                  <a:ext cx="450548" cy="39442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8" name="Straight Arrow Connector 167"/>
            <p:cNvCxnSpPr/>
            <p:nvPr/>
          </p:nvCxnSpPr>
          <p:spPr>
            <a:xfrm>
              <a:off x="8022093" y="2589010"/>
              <a:ext cx="1794" cy="15903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sysDot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TextBox 170"/>
                <p:cNvSpPr txBox="1"/>
                <p:nvPr/>
              </p:nvSpPr>
              <p:spPr>
                <a:xfrm>
                  <a:off x="6560036" y="1935480"/>
                  <a:ext cx="2181851" cy="3944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i="1" dirty="0" smtClean="0">
                      <a:solidFill>
                        <a:srgbClr val="008A3E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truncated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8A3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8A3E"/>
                              </a:solidFill>
                              <a:latin typeface="Cambria Math"/>
                            </a:rPr>
                            <m:t>𝑮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8A3E"/>
                              </a:solidFill>
                              <a:latin typeface="Cambria Math"/>
                            </a:rPr>
                            <m:t>𝑻</m:t>
                          </m:r>
                        </m:sub>
                      </m:sSub>
                    </m:oMath>
                  </a14:m>
                  <a:endParaRPr lang="en-US" sz="2400" b="1" i="1" dirty="0">
                    <a:solidFill>
                      <a:srgbClr val="008A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1" name="TextBox 1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0036" y="1935480"/>
                  <a:ext cx="2181851" cy="39442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5128" t="-10667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Box 171"/>
                <p:cNvSpPr txBox="1"/>
                <p:nvPr/>
              </p:nvSpPr>
              <p:spPr>
                <a:xfrm>
                  <a:off x="5799369" y="4211498"/>
                  <a:ext cx="2183689" cy="3944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i="1" dirty="0" smtClean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truncated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𝑻</m:t>
                          </m:r>
                        </m:sub>
                      </m:sSub>
                    </m:oMath>
                  </a14:m>
                  <a:endParaRPr lang="en-US" sz="24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2" name="TextBox 1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9369" y="4211498"/>
                  <a:ext cx="2183689" cy="39442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5128" t="-10667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3" name="Straight Arrow Connector 172"/>
            <p:cNvCxnSpPr/>
            <p:nvPr/>
          </p:nvCxnSpPr>
          <p:spPr>
            <a:xfrm>
              <a:off x="1836811" y="2573382"/>
              <a:ext cx="0" cy="13716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177536" y="1917133"/>
                  <a:ext cx="2064228" cy="3944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i="1" dirty="0" smtClean="0">
                      <a:solidFill>
                        <a:srgbClr val="008A3E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extended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rgbClr val="008A3E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solidFill>
                                <a:srgbClr val="008A3E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400" b="1" i="1" dirty="0" smtClean="0">
                              <a:solidFill>
                                <a:srgbClr val="008A3E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𝑻</m:t>
                          </m:r>
                        </m:sub>
                      </m:sSub>
                    </m:oMath>
                  </a14:m>
                  <a:endParaRPr lang="en-US" sz="2400" b="1" i="1" dirty="0">
                    <a:solidFill>
                      <a:srgbClr val="008A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536" y="1917133"/>
                  <a:ext cx="2064228" cy="394427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5068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6" name="Straight Connector 175"/>
            <p:cNvCxnSpPr/>
            <p:nvPr/>
          </p:nvCxnSpPr>
          <p:spPr>
            <a:xfrm flipV="1">
              <a:off x="4031841" y="3637280"/>
              <a:ext cx="143919" cy="537241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V="1">
              <a:off x="4163509" y="3657600"/>
              <a:ext cx="362771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69264" y="2572355"/>
              <a:ext cx="0" cy="13716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-523134" y="2640330"/>
              <a:ext cx="1468014" cy="1011174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flipV="1">
              <a:off x="1050931" y="2305050"/>
              <a:ext cx="488309" cy="1873886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flipV="1">
              <a:off x="69264" y="2263140"/>
              <a:ext cx="102186" cy="388621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65115" y="2642522"/>
              <a:ext cx="879765" cy="1015078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-523134" y="2646680"/>
              <a:ext cx="585216" cy="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flipV="1">
              <a:off x="-925900" y="2651760"/>
              <a:ext cx="402766" cy="1530350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1051169" y="4094480"/>
              <a:ext cx="0" cy="13716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-910484" y="4104095"/>
              <a:ext cx="0" cy="13716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2" name="TextBox 191"/>
                <p:cNvSpPr txBox="1"/>
                <p:nvPr/>
              </p:nvSpPr>
              <p:spPr>
                <a:xfrm>
                  <a:off x="-1035354" y="4213193"/>
                  <a:ext cx="2597211" cy="3944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8A3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8A3E"/>
                              </a:solidFill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8A3E"/>
                              </a:solidFill>
                              <a:latin typeface="Cambria Math"/>
                            </a:rPr>
                            <m:t>𝑻</m:t>
                          </m:r>
                        </m:sub>
                      </m:sSub>
                    </m:oMath>
                  </a14:m>
                  <a:r>
                    <a:rPr lang="en-US" sz="2400" b="1" i="1" dirty="0" smtClean="0">
                      <a:solidFill>
                        <a:srgbClr val="008A3E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(unchanged)</a:t>
                  </a:r>
                  <a:endParaRPr lang="en-US" sz="2400" b="1" i="1" dirty="0">
                    <a:solidFill>
                      <a:srgbClr val="008A3E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2" name="TextBox 1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035354" y="4213193"/>
                  <a:ext cx="2597211" cy="39442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1075" t="-10526" r="-2419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6" name="Straight Connector 195"/>
            <p:cNvCxnSpPr/>
            <p:nvPr/>
          </p:nvCxnSpPr>
          <p:spPr>
            <a:xfrm flipV="1">
              <a:off x="1280160" y="1780033"/>
              <a:ext cx="743712" cy="2804159"/>
            </a:xfrm>
            <a:prstGeom prst="line">
              <a:avLst/>
            </a:prstGeom>
            <a:ln w="50800" cmpd="dbl">
              <a:solidFill>
                <a:srgbClr val="9A009A"/>
              </a:solidFill>
              <a:prstDash val="solid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/>
            <p:cNvSpPr txBox="1"/>
            <p:nvPr/>
          </p:nvSpPr>
          <p:spPr>
            <a:xfrm>
              <a:off x="1111169" y="1463982"/>
              <a:ext cx="2167295" cy="394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smtClean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bus trajectory</a:t>
              </a:r>
              <a:endParaRPr lang="en-US" sz="24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8" name="Straight Connector 197"/>
            <p:cNvCxnSpPr/>
            <p:nvPr/>
          </p:nvCxnSpPr>
          <p:spPr>
            <a:xfrm flipV="1">
              <a:off x="932688" y="2297430"/>
              <a:ext cx="355092" cy="1347979"/>
            </a:xfrm>
            <a:prstGeom prst="line">
              <a:avLst/>
            </a:prstGeom>
            <a:ln w="317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Straight Arrow Connector 203"/>
          <p:cNvCxnSpPr/>
          <p:nvPr/>
        </p:nvCxnSpPr>
        <p:spPr>
          <a:xfrm>
            <a:off x="3284482" y="4104588"/>
            <a:ext cx="1440000" cy="0"/>
          </a:xfrm>
          <a:prstGeom prst="straightConnector1">
            <a:avLst/>
          </a:prstGeom>
          <a:ln w="63500">
            <a:solidFill>
              <a:srgbClr val="FF0000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/>
          <p:nvPr/>
        </p:nvCxnSpPr>
        <p:spPr>
          <a:xfrm flipV="1">
            <a:off x="4788144" y="4108968"/>
            <a:ext cx="1080000" cy="0"/>
          </a:xfrm>
          <a:prstGeom prst="straightConnector1">
            <a:avLst/>
          </a:prstGeom>
          <a:ln w="63500">
            <a:solidFill>
              <a:srgbClr val="00B050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/>
          <p:nvPr/>
        </p:nvCxnSpPr>
        <p:spPr>
          <a:xfrm>
            <a:off x="5976336" y="4108968"/>
            <a:ext cx="1620000" cy="0"/>
          </a:xfrm>
          <a:prstGeom prst="straightConnector1">
            <a:avLst/>
          </a:prstGeom>
          <a:ln w="63500">
            <a:solidFill>
              <a:srgbClr val="FF0000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/>
          <p:cNvCxnSpPr/>
          <p:nvPr/>
        </p:nvCxnSpPr>
        <p:spPr>
          <a:xfrm flipV="1">
            <a:off x="7668456" y="4108968"/>
            <a:ext cx="1008000" cy="0"/>
          </a:xfrm>
          <a:prstGeom prst="straightConnector1">
            <a:avLst/>
          </a:prstGeom>
          <a:ln w="63500">
            <a:solidFill>
              <a:srgbClr val="00B050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/>
          <p:nvPr/>
        </p:nvCxnSpPr>
        <p:spPr>
          <a:xfrm flipV="1">
            <a:off x="4671671" y="4106093"/>
            <a:ext cx="188361" cy="0"/>
          </a:xfrm>
          <a:prstGeom prst="straightConnector1">
            <a:avLst/>
          </a:prstGeom>
          <a:ln w="63500">
            <a:solidFill>
              <a:srgbClr val="FF9900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/>
          <p:nvPr/>
        </p:nvCxnSpPr>
        <p:spPr>
          <a:xfrm flipV="1">
            <a:off x="5825387" y="4107681"/>
            <a:ext cx="188361" cy="0"/>
          </a:xfrm>
          <a:prstGeom prst="straightConnector1">
            <a:avLst/>
          </a:prstGeom>
          <a:ln w="63500">
            <a:solidFill>
              <a:srgbClr val="FF9900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/>
          <p:nvPr/>
        </p:nvCxnSpPr>
        <p:spPr>
          <a:xfrm flipV="1">
            <a:off x="7557071" y="4108440"/>
            <a:ext cx="188361" cy="0"/>
          </a:xfrm>
          <a:prstGeom prst="straightConnector1">
            <a:avLst/>
          </a:prstGeom>
          <a:ln w="63500">
            <a:solidFill>
              <a:srgbClr val="FF9900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/>
          <p:cNvCxnSpPr/>
          <p:nvPr/>
        </p:nvCxnSpPr>
        <p:spPr>
          <a:xfrm flipV="1">
            <a:off x="1691680" y="4108216"/>
            <a:ext cx="1620000" cy="0"/>
          </a:xfrm>
          <a:prstGeom prst="straightConnector1">
            <a:avLst/>
          </a:prstGeom>
          <a:ln w="63500">
            <a:solidFill>
              <a:srgbClr val="00B050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/>
          <p:nvPr/>
        </p:nvCxnSpPr>
        <p:spPr>
          <a:xfrm flipV="1">
            <a:off x="3232979" y="4106929"/>
            <a:ext cx="188361" cy="0"/>
          </a:xfrm>
          <a:prstGeom prst="straightConnector1">
            <a:avLst/>
          </a:prstGeom>
          <a:ln w="63500">
            <a:solidFill>
              <a:srgbClr val="FF9900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 flipV="1">
            <a:off x="6876416" y="5890013"/>
            <a:ext cx="1440000" cy="0"/>
          </a:xfrm>
          <a:prstGeom prst="straightConnector1">
            <a:avLst/>
          </a:prstGeom>
          <a:ln w="63500">
            <a:solidFill>
              <a:srgbClr val="00B050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 flipV="1">
            <a:off x="864835" y="5890013"/>
            <a:ext cx="1692000" cy="0"/>
          </a:xfrm>
          <a:prstGeom prst="straightConnector1">
            <a:avLst/>
          </a:prstGeom>
          <a:ln w="63500">
            <a:solidFill>
              <a:srgbClr val="00B050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/>
          <p:cNvCxnSpPr/>
          <p:nvPr/>
        </p:nvCxnSpPr>
        <p:spPr>
          <a:xfrm flipV="1">
            <a:off x="3278292" y="5898480"/>
            <a:ext cx="1908000" cy="0"/>
          </a:xfrm>
          <a:prstGeom prst="straightConnector1">
            <a:avLst/>
          </a:prstGeom>
          <a:ln w="63500">
            <a:solidFill>
              <a:srgbClr val="00B050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9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 bwMode="auto">
              <a:xfrm>
                <a:off x="349885" y="980727"/>
                <a:ext cx="8591812" cy="4756529"/>
              </a:xfrm>
              <a:prstGeom prst="rect">
                <a:avLst/>
              </a:prstGeom>
              <a:noFill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3600" kern="0" dirty="0" smtClean="0">
                    <a:latin typeface="Calibri" panose="020F0502020204030204" pitchFamily="34" charset="0"/>
                    <a:cs typeface="Times" pitchFamily="18" charset="0"/>
                  </a:rPr>
                  <a:t>Analytical Models</a:t>
                </a:r>
              </a:p>
              <a:p>
                <a:pPr lvl="1">
                  <a:spcBef>
                    <a:spcPts val="600"/>
                  </a:spcBef>
                  <a:spcAft>
                    <a:spcPts val="0"/>
                  </a:spcAft>
                  <a:buFont typeface="Wingdings" pitchFamily="2" charset="2"/>
                  <a:buChar char="ü"/>
                </a:pPr>
                <a:r>
                  <a:rPr lang="en-US" kern="0" dirty="0" smtClean="0">
                    <a:latin typeface="Calibri" panose="020F0502020204030204" pitchFamily="34" charset="0"/>
                    <a:cs typeface="Times" pitchFamily="18" charset="0"/>
                  </a:rPr>
                  <a:t>Two Objectives: </a:t>
                </a:r>
              </a:p>
              <a:p>
                <a:pPr lvl="2">
                  <a:spcBef>
                    <a:spcPts val="600"/>
                  </a:spcBef>
                  <a:spcAft>
                    <a:spcPts val="0"/>
                  </a:spcAft>
                  <a:buFont typeface="Wingdings" pitchFamily="2" charset="2"/>
                  <a:buChar char="ü"/>
                </a:pPr>
                <a:r>
                  <a:rPr lang="en-US" sz="2800" kern="0" dirty="0" smtClean="0">
                    <a:latin typeface="Calibri" panose="020F0502020204030204" pitchFamily="34" charset="0"/>
                    <a:cs typeface="Times" pitchFamily="18" charset="0"/>
                  </a:rPr>
                  <a:t>Maximizing (expected) car discharge capacity of the subject approach</a:t>
                </a:r>
              </a:p>
              <a:p>
                <a:pPr lvl="2">
                  <a:spcBef>
                    <a:spcPts val="600"/>
                  </a:spcBef>
                  <a:spcAft>
                    <a:spcPts val="0"/>
                  </a:spcAft>
                  <a:buFont typeface="Wingdings" pitchFamily="2" charset="2"/>
                  <a:buChar char="ü"/>
                </a:pPr>
                <a:r>
                  <a:rPr lang="en-US" sz="2800" kern="0" dirty="0" smtClean="0">
                    <a:latin typeface="Calibri" panose="020F0502020204030204" pitchFamily="34" charset="0"/>
                    <a:cs typeface="Times" pitchFamily="18" charset="0"/>
                  </a:rPr>
                  <a:t>Minimizing expected bus delays</a:t>
                </a:r>
              </a:p>
              <a:p>
                <a:pPr lvl="1">
                  <a:spcBef>
                    <a:spcPts val="600"/>
                  </a:spcBef>
                  <a:spcAft>
                    <a:spcPts val="0"/>
                  </a:spcAft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sz="3200" i="1" kern="0" smtClean="0">
                        <a:latin typeface="Cambria Math"/>
                        <a:ea typeface="Cambria Math"/>
                        <a:cs typeface="Times" pitchFamily="18" charset="0"/>
                      </a:rPr>
                      <m:t>⟹</m:t>
                    </m:r>
                  </m:oMath>
                </a14:m>
                <a:r>
                  <a:rPr lang="en-US" sz="3200" kern="0" dirty="0" smtClean="0">
                    <a:latin typeface="Calibri" panose="020F0502020204030204" pitchFamily="34" charset="0"/>
                    <a:cs typeface="Times" pitchFamily="18" charset="0"/>
                  </a:rPr>
                  <a:t> Pareto frontier</a:t>
                </a:r>
              </a:p>
              <a:p>
                <a:pPr>
                  <a:spcBef>
                    <a:spcPts val="600"/>
                  </a:spcBef>
                  <a:spcAft>
                    <a:spcPts val="0"/>
                  </a:spcAft>
                  <a:buFont typeface="Wingdings" pitchFamily="2" charset="2"/>
                  <a:buChar char="ü"/>
                </a:pPr>
                <a:endParaRPr lang="en-US" sz="2400" kern="0" dirty="0" smtClean="0">
                  <a:latin typeface="Calibri" panose="020F0502020204030204" pitchFamily="34" charset="0"/>
                  <a:cs typeface="Times" pitchFamily="18" charset="0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885" y="980727"/>
                <a:ext cx="8591812" cy="4756529"/>
              </a:xfrm>
              <a:prstGeom prst="rect">
                <a:avLst/>
              </a:prstGeom>
              <a:blipFill rotWithShape="1">
                <a:blip r:embed="rId3"/>
                <a:stretch>
                  <a:fillRect l="-2128" t="-1923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18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9885" y="840713"/>
            <a:ext cx="8591812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kern="0" dirty="0" smtClean="0">
                <a:latin typeface="Calibri" panose="020F0502020204030204" pitchFamily="34" charset="0"/>
                <a:cs typeface="Times" pitchFamily="18" charset="0"/>
              </a:rPr>
              <a:t>Scenarios for comparison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sz="2400" kern="0" dirty="0" smtClean="0">
              <a:latin typeface="Calibri" panose="020F0502020204030204" pitchFamily="34" charset="0"/>
              <a:cs typeface="Times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3446585"/>
                  </p:ext>
                </p:extLst>
              </p:nvPr>
            </p:nvGraphicFramePr>
            <p:xfrm>
              <a:off x="251520" y="1701936"/>
              <a:ext cx="8690178" cy="48942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58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2163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29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882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64150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64052">
                    <a:tc>
                      <a:txBody>
                        <a:bodyPr/>
                        <a:lstStyle/>
                        <a:p>
                          <a:pPr algn="ctr"/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i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Pre-signal?</a:t>
                          </a:r>
                          <a:endParaRPr lang="en-US" sz="2400" i="0" dirty="0">
                            <a:solidFill>
                              <a:srgbClr val="0000FF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i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Bus lane?</a:t>
                          </a:r>
                          <a:endParaRPr lang="en-US" sz="2400" i="0" dirty="0">
                            <a:solidFill>
                              <a:srgbClr val="0000FF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i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Signal</a:t>
                          </a:r>
                          <a:r>
                            <a:rPr lang="en-US" sz="2400" i="0" baseline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 priority?</a:t>
                          </a:r>
                          <a:endParaRPr lang="en-US" sz="2400" i="0" dirty="0">
                            <a:solidFill>
                              <a:srgbClr val="0000FF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i="0" dirty="0">
                            <a:solidFill>
                              <a:srgbClr val="0000FF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40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×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×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i="0" dirty="0" smtClean="0">
                              <a:solidFill>
                                <a:srgbClr val="9A009A"/>
                              </a:solidFill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Do nothing</a:t>
                          </a:r>
                          <a:endParaRPr lang="en-US" sz="2400" i="0" dirty="0">
                            <a:solidFill>
                              <a:srgbClr val="9A009A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640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×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×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√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i="0" baseline="0" dirty="0" smtClean="0">
                              <a:solidFill>
                                <a:srgbClr val="C00000"/>
                              </a:solidFill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Inefficient</a:t>
                          </a:r>
                          <a:endParaRPr lang="en-US" sz="2400" i="0" dirty="0">
                            <a:solidFill>
                              <a:srgbClr val="C00000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640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×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√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×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i="0" dirty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Special case of scenario 5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2400" i="0" dirty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2400" i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640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√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×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i="0" dirty="0" smtClean="0">
                              <a:solidFill>
                                <a:srgbClr val="9A009A"/>
                              </a:solidFill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Pre-signal only</a:t>
                          </a:r>
                          <a:endParaRPr lang="en-US" sz="2400" i="0" dirty="0">
                            <a:solidFill>
                              <a:srgbClr val="9A009A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640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√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√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i="0" dirty="0" smtClean="0">
                              <a:solidFill>
                                <a:srgbClr val="9A009A"/>
                              </a:solidFill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Bus priority only</a:t>
                          </a:r>
                          <a:endParaRPr lang="en-US" sz="2400" i="0" dirty="0">
                            <a:solidFill>
                              <a:srgbClr val="9A009A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640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√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×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√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i="0" dirty="0" smtClean="0">
                              <a:solidFill>
                                <a:srgbClr val="C00000"/>
                              </a:solidFill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Inefficient</a:t>
                          </a:r>
                          <a:endParaRPr lang="en-US" sz="2400" i="0" dirty="0">
                            <a:solidFill>
                              <a:srgbClr val="C00000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640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√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√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×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i="0" dirty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Special</a:t>
                          </a:r>
                          <a:r>
                            <a:rPr lang="en-US" sz="2400" i="0" baseline="0" dirty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 case of our strategy </a:t>
                          </a:r>
                          <a:r>
                            <a:rPr lang="en-US" sz="2400" i="1" baseline="0" dirty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2400" b="0" i="1" baseline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sz="2400" i="0" baseline="0" dirty="0" smtClean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2400" i="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640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√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√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√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i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Our strategy</a:t>
                          </a:r>
                          <a:endParaRPr lang="en-US" sz="2400" i="0" dirty="0">
                            <a:solidFill>
                              <a:srgbClr val="0000FF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3446585"/>
                  </p:ext>
                </p:extLst>
              </p:nvPr>
            </p:nvGraphicFramePr>
            <p:xfrm>
              <a:off x="251520" y="1701936"/>
              <a:ext cx="8690178" cy="48942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5862"/>
                    <a:gridCol w="1721639"/>
                    <a:gridCol w="1582939"/>
                    <a:gridCol w="2088232"/>
                    <a:gridCol w="2641506"/>
                  </a:tblGrid>
                  <a:tr h="464052">
                    <a:tc>
                      <a:txBody>
                        <a:bodyPr/>
                        <a:lstStyle/>
                        <a:p>
                          <a:pPr algn="ctr"/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i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Pre-signal?</a:t>
                          </a:r>
                          <a:endParaRPr lang="en-US" sz="2400" i="0" dirty="0">
                            <a:solidFill>
                              <a:srgbClr val="0000FF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i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Bus lane?</a:t>
                          </a:r>
                          <a:endParaRPr lang="en-US" sz="2400" i="0" dirty="0">
                            <a:solidFill>
                              <a:srgbClr val="0000FF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i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Signal</a:t>
                          </a:r>
                          <a:r>
                            <a:rPr lang="en-US" sz="2400" i="0" baseline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 priority?</a:t>
                          </a:r>
                          <a:endParaRPr lang="en-US" sz="2400" i="0" dirty="0">
                            <a:solidFill>
                              <a:srgbClr val="0000FF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i="0" dirty="0">
                            <a:solidFill>
                              <a:srgbClr val="0000FF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640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×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×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×</a:t>
                          </a:r>
                          <a:endParaRPr lang="en-US" sz="2400" i="0" dirty="0" smtClean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i="0" dirty="0" smtClean="0">
                              <a:solidFill>
                                <a:srgbClr val="9A009A"/>
                              </a:solidFill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Do nothing</a:t>
                          </a:r>
                          <a:endParaRPr lang="en-US" sz="2400" i="0" dirty="0">
                            <a:solidFill>
                              <a:srgbClr val="9A009A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640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×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×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√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i="0" baseline="0" dirty="0" smtClean="0">
                              <a:solidFill>
                                <a:srgbClr val="C00000"/>
                              </a:solidFill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Inefficient</a:t>
                          </a:r>
                          <a:endParaRPr lang="en-US" sz="2400" i="0" dirty="0">
                            <a:solidFill>
                              <a:srgbClr val="C00000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×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√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×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29330" t="-174815" b="-342222"/>
                          </a:stretch>
                        </a:blipFill>
                      </a:tcPr>
                    </a:tc>
                  </a:tr>
                  <a:tr h="4640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√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×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i="0" dirty="0" smtClean="0">
                              <a:solidFill>
                                <a:srgbClr val="9A009A"/>
                              </a:solidFill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Pre-signal only</a:t>
                          </a:r>
                          <a:endParaRPr lang="en-US" sz="2400" i="0" dirty="0">
                            <a:solidFill>
                              <a:srgbClr val="9A009A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640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×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√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√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i="0" dirty="0" smtClean="0">
                              <a:solidFill>
                                <a:srgbClr val="9A009A"/>
                              </a:solidFill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Bus priority only</a:t>
                          </a:r>
                          <a:endParaRPr lang="en-US" sz="2400" i="0" dirty="0">
                            <a:solidFill>
                              <a:srgbClr val="9A009A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4640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√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×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√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i="0" dirty="0" smtClean="0">
                              <a:solidFill>
                                <a:srgbClr val="C00000"/>
                              </a:solidFill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Inefficient</a:t>
                          </a:r>
                          <a:endParaRPr lang="en-US" sz="2400" i="0" dirty="0">
                            <a:solidFill>
                              <a:srgbClr val="C00000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√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√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×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29330" t="-444444" b="-72593"/>
                          </a:stretch>
                        </a:blipFill>
                      </a:tcPr>
                    </a:tc>
                  </a:tr>
                  <a:tr h="4640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√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√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i="0" dirty="0" smtClean="0"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√</a:t>
                          </a:r>
                          <a:endParaRPr lang="en-US" sz="2400" i="0" dirty="0"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i="0" dirty="0" smtClean="0">
                              <a:solidFill>
                                <a:srgbClr val="0000FF"/>
                              </a:solidFill>
                              <a:latin typeface="Calibri" panose="020F0502020204030204" pitchFamily="34" charset="0"/>
                              <a:cs typeface="Times New Roman" panose="02020603050405020304" pitchFamily="18" charset="0"/>
                            </a:rPr>
                            <a:t>Our strategy</a:t>
                          </a:r>
                          <a:endParaRPr lang="en-US" sz="2400" i="0" dirty="0">
                            <a:solidFill>
                              <a:srgbClr val="0000FF"/>
                            </a:solidFill>
                            <a:latin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/>
          <p:cNvCxnSpPr/>
          <p:nvPr/>
        </p:nvCxnSpPr>
        <p:spPr>
          <a:xfrm>
            <a:off x="0" y="2852936"/>
            <a:ext cx="9144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5085184"/>
            <a:ext cx="9144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50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9885" y="840713"/>
            <a:ext cx="8591812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kern="0" dirty="0" smtClean="0">
                <a:latin typeface="Calibri" panose="020F0502020204030204" pitchFamily="34" charset="0"/>
                <a:cs typeface="Times" pitchFamily="18" charset="0"/>
              </a:rPr>
              <a:t>Numerical case studies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kern="0" dirty="0" smtClean="0">
                <a:latin typeface="Calibri" panose="020F0502020204030204" pitchFamily="34" charset="0"/>
                <a:cs typeface="Times" pitchFamily="18" charset="0"/>
              </a:rPr>
              <a:t>Parameters: 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2800" kern="0" dirty="0" smtClean="0">
                <a:latin typeface="Calibri" panose="020F0502020204030204" pitchFamily="34" charset="0"/>
                <a:cs typeface="Times" pitchFamily="18" charset="0"/>
              </a:rPr>
              <a:t>Three lanes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2800" kern="0" dirty="0" smtClean="0">
                <a:latin typeface="Calibri" panose="020F0502020204030204" pitchFamily="34" charset="0"/>
                <a:cs typeface="Times" pitchFamily="18" charset="0"/>
              </a:rPr>
              <a:t>Left-turning ratio: 0.2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2800" kern="0" dirty="0" smtClean="0">
                <a:latin typeface="Calibri" panose="020F0502020204030204" pitchFamily="34" charset="0"/>
                <a:cs typeface="Times" pitchFamily="18" charset="0"/>
              </a:rPr>
              <a:t>Signal cycle length: 120 sec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2800" kern="0" dirty="0" smtClean="0">
                <a:latin typeface="Calibri" panose="020F0502020204030204" pitchFamily="34" charset="0"/>
                <a:cs typeface="Times" pitchFamily="18" charset="0"/>
              </a:rPr>
              <a:t>Green time for the subject approach: 60 sec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2800" kern="0" dirty="0" smtClean="0">
                <a:latin typeface="Calibri" panose="020F0502020204030204" pitchFamily="34" charset="0"/>
                <a:cs typeface="Times" pitchFamily="18" charset="0"/>
              </a:rPr>
              <a:t>Saturation flow per lane: 0.5 </a:t>
            </a:r>
            <a:r>
              <a:rPr lang="en-US" sz="2800" kern="0" dirty="0" err="1" smtClean="0">
                <a:latin typeface="Calibri" panose="020F0502020204030204" pitchFamily="34" charset="0"/>
                <a:cs typeface="Times" pitchFamily="18" charset="0"/>
              </a:rPr>
              <a:t>veh</a:t>
            </a:r>
            <a:r>
              <a:rPr lang="en-US" sz="2800" kern="0" dirty="0" smtClean="0">
                <a:latin typeface="Calibri" panose="020F0502020204030204" pitchFamily="34" charset="0"/>
                <a:cs typeface="Times" pitchFamily="18" charset="0"/>
              </a:rPr>
              <a:t>/sec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2800" kern="0" dirty="0" smtClean="0">
                <a:latin typeface="Calibri" panose="020F0502020204030204" pitchFamily="34" charset="0"/>
                <a:cs typeface="Times" pitchFamily="18" charset="0"/>
              </a:rPr>
              <a:t>Bus flow: 30 bus/</a:t>
            </a:r>
            <a:r>
              <a:rPr lang="en-US" sz="2800" kern="0" dirty="0" err="1" smtClean="0">
                <a:latin typeface="Calibri" panose="020F0502020204030204" pitchFamily="34" charset="0"/>
                <a:cs typeface="Times" pitchFamily="18" charset="0"/>
              </a:rPr>
              <a:t>hr</a:t>
            </a:r>
            <a:r>
              <a:rPr lang="en-US" sz="2800" kern="0" dirty="0" smtClean="0">
                <a:latin typeface="Calibri" panose="020F0502020204030204" pitchFamily="34" charset="0"/>
                <a:cs typeface="Times" pitchFamily="18" charset="0"/>
              </a:rPr>
              <a:t> (low-bus-flow case)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sz="2400" i="1" kern="0" dirty="0" smtClean="0">
              <a:solidFill>
                <a:srgbClr val="7030A0"/>
              </a:solidFill>
              <a:latin typeface="Times" pitchFamily="18" charset="0"/>
              <a:cs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4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79512" y="2298039"/>
            <a:ext cx="7920880" cy="15121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ts val="600"/>
              </a:spcAft>
              <a:defRPr/>
            </a:pPr>
            <a:r>
              <a:rPr kumimoji="1" lang="en-US" sz="3500" kern="1200" dirty="0" smtClean="0">
                <a:solidFill>
                  <a:schemeClr val="tx1"/>
                </a:solidFill>
                <a:latin typeface="Calibri" panose="020F0502020204030204" pitchFamily="34" charset="0"/>
                <a:cs typeface="Arial" charset="0"/>
              </a:rPr>
              <a:t>Why prioritize                ?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defRPr/>
            </a:pPr>
            <a:endParaRPr kumimoji="1" lang="en-US" sz="3500" kern="1200" dirty="0" smtClean="0">
              <a:solidFill>
                <a:schemeClr val="tx1"/>
              </a:solidFill>
              <a:latin typeface="Calibri" panose="020F0502020204030204" pitchFamily="34" charset="0"/>
              <a:cs typeface="Arial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defRPr/>
            </a:pPr>
            <a:r>
              <a:rPr kumimoji="1" lang="en-US" sz="3500" dirty="0" smtClean="0">
                <a:solidFill>
                  <a:schemeClr val="tx1"/>
                </a:solidFill>
                <a:latin typeface="Calibri" panose="020F0502020204030204" pitchFamily="34" charset="0"/>
                <a:cs typeface="Arial" charset="0"/>
              </a:rPr>
              <a:t>(i.e., </a:t>
            </a:r>
            <a:r>
              <a:rPr kumimoji="1" lang="en-US" sz="3500" dirty="0" smtClean="0">
                <a:solidFill>
                  <a:srgbClr val="FF0000"/>
                </a:solidFill>
                <a:latin typeface="Calibri" panose="020F0502020204030204" pitchFamily="34" charset="0"/>
                <a:cs typeface="Arial" charset="0"/>
              </a:rPr>
              <a:t>de-prioritize             </a:t>
            </a:r>
            <a:r>
              <a:rPr kumimoji="1" lang="en-US" sz="3500" dirty="0" smtClean="0">
                <a:solidFill>
                  <a:schemeClr val="tx1"/>
                </a:solidFill>
                <a:latin typeface="Calibri" panose="020F0502020204030204" pitchFamily="34" charset="0"/>
                <a:cs typeface="Arial" charset="0"/>
              </a:rPr>
              <a:t>)</a:t>
            </a:r>
            <a:endParaRPr kumimoji="1" lang="en-US" sz="3500" kern="1200" dirty="0">
              <a:solidFill>
                <a:schemeClr val="tx1"/>
              </a:solidFill>
              <a:latin typeface="Calibri" panose="020F0502020204030204" pitchFamily="34" charset="0"/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276872"/>
            <a:ext cx="1321369" cy="585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770006"/>
            <a:ext cx="1054887" cy="52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673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" y="1240812"/>
            <a:ext cx="9434239" cy="5356540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9885" y="840713"/>
            <a:ext cx="8591812" cy="71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kern="0" dirty="0" smtClean="0">
                <a:latin typeface="Calibri" panose="020F0502020204030204" pitchFamily="34" charset="0"/>
                <a:cs typeface="Times" pitchFamily="18" charset="0"/>
              </a:rPr>
              <a:t>Results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sz="2400" kern="0" dirty="0" smtClean="0">
              <a:latin typeface="Calibri" panose="020F0502020204030204" pitchFamily="34" charset="0"/>
              <a:cs typeface="Times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40" y="1566894"/>
            <a:ext cx="41745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2"/>
              </a:rPr>
              <a:t>  Do nothing</a:t>
            </a:r>
            <a:endParaRPr lang="en-US" sz="2400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l-GR" sz="2400" dirty="0" smtClean="0">
                <a:latin typeface="Times New Roman"/>
                <a:cs typeface="Times New Roman"/>
                <a:sym typeface="Wingdings 2"/>
              </a:rPr>
              <a:t>Δ</a:t>
            </a:r>
            <a:r>
              <a:rPr lang="en-US" sz="2400" dirty="0" smtClean="0">
                <a:latin typeface="Times New Roman"/>
                <a:cs typeface="Times New Roman"/>
                <a:sym typeface="Wingdings 2"/>
              </a:rPr>
              <a:t>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Pre-signal but no bus priority</a:t>
            </a:r>
          </a:p>
          <a:p>
            <a:r>
              <a:rPr lang="en-US" sz="2400" dirty="0" smtClean="0">
                <a:solidFill>
                  <a:srgbClr val="008A3E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2"/>
              </a:rPr>
              <a:t> </a:t>
            </a:r>
            <a:r>
              <a:rPr lang="en-US" sz="2400" dirty="0" smtClean="0">
                <a:solidFill>
                  <a:srgbClr val="008A3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 priority but no pre-signal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2"/>
              </a:rPr>
              <a:t> </a:t>
            </a:r>
            <a:r>
              <a:rPr lang="en-US" sz="24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strategy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67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9885" y="840713"/>
            <a:ext cx="8591812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kern="0" dirty="0" smtClean="0">
                <a:latin typeface="Calibri" panose="020F0502020204030204" pitchFamily="34" charset="0"/>
                <a:cs typeface="Times" pitchFamily="18" charset="0"/>
              </a:rPr>
              <a:t>Numerical case studies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kern="0" dirty="0" smtClean="0">
                <a:latin typeface="Calibri" panose="020F0502020204030204" pitchFamily="34" charset="0"/>
                <a:cs typeface="Times" pitchFamily="18" charset="0"/>
              </a:rPr>
              <a:t>Parameters: 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2800" kern="0" dirty="0" smtClean="0">
                <a:latin typeface="Calibri" panose="020F0502020204030204" pitchFamily="34" charset="0"/>
                <a:cs typeface="Times" pitchFamily="18" charset="0"/>
              </a:rPr>
              <a:t>Three </a:t>
            </a:r>
            <a:r>
              <a:rPr lang="en-US" sz="2800" kern="0" dirty="0" smtClean="0">
                <a:solidFill>
                  <a:srgbClr val="0000FF"/>
                </a:solidFill>
                <a:latin typeface="Calibri" panose="020F0502020204030204" pitchFamily="34" charset="0"/>
                <a:cs typeface="Times" pitchFamily="18" charset="0"/>
              </a:rPr>
              <a:t>or four </a:t>
            </a:r>
            <a:r>
              <a:rPr lang="en-US" sz="2800" kern="0" dirty="0" smtClean="0">
                <a:latin typeface="Calibri" panose="020F0502020204030204" pitchFamily="34" charset="0"/>
                <a:cs typeface="Times" pitchFamily="18" charset="0"/>
              </a:rPr>
              <a:t>lanes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2800" kern="0" dirty="0" smtClean="0">
                <a:latin typeface="Calibri" panose="020F0502020204030204" pitchFamily="34" charset="0"/>
                <a:cs typeface="Times" pitchFamily="18" charset="0"/>
              </a:rPr>
              <a:t>Left-turning ratio: 0.2, </a:t>
            </a:r>
            <a:r>
              <a:rPr lang="en-US" sz="2800" kern="0" dirty="0" smtClean="0">
                <a:solidFill>
                  <a:srgbClr val="0000FF"/>
                </a:solidFill>
                <a:latin typeface="Calibri" panose="020F0502020204030204" pitchFamily="34" charset="0"/>
                <a:cs typeface="Times" pitchFamily="18" charset="0"/>
              </a:rPr>
              <a:t>0.3, 0.4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2800" kern="0" dirty="0" smtClean="0">
                <a:latin typeface="Calibri" panose="020F0502020204030204" pitchFamily="34" charset="0"/>
                <a:cs typeface="Times" pitchFamily="18" charset="0"/>
              </a:rPr>
              <a:t>Signal cycle length: 120 sec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2800" kern="0" dirty="0" smtClean="0">
                <a:latin typeface="Calibri" panose="020F0502020204030204" pitchFamily="34" charset="0"/>
                <a:cs typeface="Times" pitchFamily="18" charset="0"/>
              </a:rPr>
              <a:t>Green time for the subject approach: 60 sec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2800" kern="0" dirty="0" smtClean="0">
                <a:latin typeface="Calibri" panose="020F0502020204030204" pitchFamily="34" charset="0"/>
                <a:cs typeface="Times" pitchFamily="18" charset="0"/>
              </a:rPr>
              <a:t>Saturation flow per lane: 0.5 </a:t>
            </a:r>
            <a:r>
              <a:rPr lang="en-US" sz="2800" kern="0" dirty="0" err="1" smtClean="0">
                <a:latin typeface="Calibri" panose="020F0502020204030204" pitchFamily="34" charset="0"/>
                <a:cs typeface="Times" pitchFamily="18" charset="0"/>
              </a:rPr>
              <a:t>veh</a:t>
            </a:r>
            <a:r>
              <a:rPr lang="en-US" sz="2800" kern="0" dirty="0" smtClean="0">
                <a:latin typeface="Calibri" panose="020F0502020204030204" pitchFamily="34" charset="0"/>
                <a:cs typeface="Times" pitchFamily="18" charset="0"/>
              </a:rPr>
              <a:t>/sec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2800" kern="0" dirty="0" smtClean="0">
                <a:latin typeface="Calibri" panose="020F0502020204030204" pitchFamily="34" charset="0"/>
                <a:cs typeface="Times" pitchFamily="18" charset="0"/>
              </a:rPr>
              <a:t>Bus flow: 30 bus/</a:t>
            </a:r>
            <a:r>
              <a:rPr lang="en-US" sz="2800" kern="0" dirty="0" err="1" smtClean="0">
                <a:latin typeface="Calibri" panose="020F0502020204030204" pitchFamily="34" charset="0"/>
                <a:cs typeface="Times" pitchFamily="18" charset="0"/>
              </a:rPr>
              <a:t>hr</a:t>
            </a:r>
            <a:r>
              <a:rPr lang="en-US" sz="2800" kern="0" dirty="0" smtClean="0">
                <a:latin typeface="Calibri" panose="020F0502020204030204" pitchFamily="34" charset="0"/>
                <a:cs typeface="Times" pitchFamily="18" charset="0"/>
              </a:rPr>
              <a:t> (low-bus-flow case)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sz="2400" kern="0" dirty="0" smtClean="0">
              <a:latin typeface="Calibri" panose="020F0502020204030204" pitchFamily="34" charset="0"/>
              <a:cs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17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0" t="2566" r="7802"/>
          <a:stretch/>
        </p:blipFill>
        <p:spPr>
          <a:xfrm>
            <a:off x="611560" y="1278052"/>
            <a:ext cx="8424936" cy="53963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0800000">
            <a:off x="107504" y="1998540"/>
            <a:ext cx="553998" cy="97077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 lanes</a:t>
            </a:r>
            <a:endParaRPr lang="en-US" sz="2400" dirty="0">
              <a:solidFill>
                <a:srgbClr val="0000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0800000">
            <a:off x="107504" y="4434115"/>
            <a:ext cx="553998" cy="97077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 smtClean="0">
                <a:solidFill>
                  <a:srgbClr val="0000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lanes</a:t>
            </a:r>
            <a:endParaRPr lang="en-US" sz="2400" dirty="0">
              <a:solidFill>
                <a:srgbClr val="0000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908720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Left-turning ratio: 0.2                           0.3                                0.4</a:t>
            </a:r>
            <a:endParaRPr lang="en-US" sz="2400" dirty="0">
              <a:solidFill>
                <a:srgbClr val="0000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0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9885" y="840713"/>
            <a:ext cx="8591812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600" kern="0" dirty="0" smtClean="0">
                <a:latin typeface="Calibri" panose="020F0502020204030204" pitchFamily="34" charset="0"/>
                <a:cs typeface="Times" pitchFamily="18" charset="0"/>
              </a:rPr>
              <a:t>Numerical case studies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kern="0" dirty="0" smtClean="0">
                <a:latin typeface="Calibri" panose="020F0502020204030204" pitchFamily="34" charset="0"/>
                <a:cs typeface="Times" pitchFamily="18" charset="0"/>
              </a:rPr>
              <a:t>Parameters: 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2800" kern="0" dirty="0" smtClean="0">
                <a:latin typeface="Calibri" panose="020F0502020204030204" pitchFamily="34" charset="0"/>
                <a:cs typeface="Times" pitchFamily="18" charset="0"/>
              </a:rPr>
              <a:t>Three or four lanes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2800" kern="0" dirty="0" smtClean="0">
                <a:latin typeface="Calibri" panose="020F0502020204030204" pitchFamily="34" charset="0"/>
                <a:cs typeface="Times" pitchFamily="18" charset="0"/>
              </a:rPr>
              <a:t>Left-turning ratio: 0.2, 0.3, 0.4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2800" kern="0" dirty="0" smtClean="0">
                <a:latin typeface="Calibri" panose="020F0502020204030204" pitchFamily="34" charset="0"/>
                <a:cs typeface="Times" pitchFamily="18" charset="0"/>
              </a:rPr>
              <a:t>Signal cycle length: 120 sec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2800" kern="0" dirty="0" smtClean="0">
                <a:latin typeface="Calibri" panose="020F0502020204030204" pitchFamily="34" charset="0"/>
                <a:cs typeface="Times" pitchFamily="18" charset="0"/>
              </a:rPr>
              <a:t>Green time for the subject approach: 60 sec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2800" kern="0" dirty="0" smtClean="0">
                <a:latin typeface="Calibri" panose="020F0502020204030204" pitchFamily="34" charset="0"/>
                <a:cs typeface="Times" pitchFamily="18" charset="0"/>
              </a:rPr>
              <a:t>Saturation flow per lane: 0.5 </a:t>
            </a:r>
            <a:r>
              <a:rPr lang="en-US" sz="2800" kern="0" dirty="0" err="1" smtClean="0">
                <a:latin typeface="Calibri" panose="020F0502020204030204" pitchFamily="34" charset="0"/>
                <a:cs typeface="Times" pitchFamily="18" charset="0"/>
              </a:rPr>
              <a:t>veh</a:t>
            </a:r>
            <a:r>
              <a:rPr lang="en-US" sz="2800" kern="0" dirty="0" smtClean="0">
                <a:latin typeface="Calibri" panose="020F0502020204030204" pitchFamily="34" charset="0"/>
                <a:cs typeface="Times" pitchFamily="18" charset="0"/>
              </a:rPr>
              <a:t>/sec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2800" kern="0" dirty="0" smtClean="0">
                <a:latin typeface="Calibri" panose="020F0502020204030204" pitchFamily="34" charset="0"/>
                <a:cs typeface="Times" pitchFamily="18" charset="0"/>
              </a:rPr>
              <a:t>Bus flow: </a:t>
            </a:r>
            <a:r>
              <a:rPr lang="en-US" sz="2800" kern="0" dirty="0" smtClean="0">
                <a:solidFill>
                  <a:srgbClr val="0000FF"/>
                </a:solidFill>
                <a:latin typeface="Calibri" panose="020F0502020204030204" pitchFamily="34" charset="0"/>
                <a:cs typeface="Times" pitchFamily="18" charset="0"/>
              </a:rPr>
              <a:t>90 bus/</a:t>
            </a:r>
            <a:r>
              <a:rPr lang="en-US" sz="2800" kern="0" dirty="0" err="1" smtClean="0">
                <a:solidFill>
                  <a:srgbClr val="0000FF"/>
                </a:solidFill>
                <a:latin typeface="Calibri" panose="020F0502020204030204" pitchFamily="34" charset="0"/>
                <a:cs typeface="Times" pitchFamily="18" charset="0"/>
              </a:rPr>
              <a:t>hr</a:t>
            </a:r>
            <a:r>
              <a:rPr lang="en-US" sz="2800" kern="0" dirty="0" smtClean="0">
                <a:solidFill>
                  <a:srgbClr val="0000FF"/>
                </a:solidFill>
                <a:latin typeface="Calibri" panose="020F0502020204030204" pitchFamily="34" charset="0"/>
                <a:cs typeface="Times" pitchFamily="18" charset="0"/>
              </a:rPr>
              <a:t> (high-bus-flow case)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sz="2400" kern="0" dirty="0" smtClean="0">
              <a:latin typeface="Calibri" panose="020F0502020204030204" pitchFamily="34" charset="0"/>
              <a:cs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26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5" t="4330" r="8251"/>
          <a:stretch/>
        </p:blipFill>
        <p:spPr>
          <a:xfrm>
            <a:off x="611560" y="1299457"/>
            <a:ext cx="8479479" cy="52771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10800000">
            <a:off x="107504" y="1998540"/>
            <a:ext cx="553998" cy="97077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 lanes</a:t>
            </a:r>
            <a:endParaRPr lang="en-US" sz="2400" dirty="0">
              <a:solidFill>
                <a:srgbClr val="0000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0800000">
            <a:off x="107504" y="4434115"/>
            <a:ext cx="553998" cy="97077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2400" dirty="0" smtClean="0">
                <a:solidFill>
                  <a:srgbClr val="0000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lanes</a:t>
            </a:r>
            <a:endParaRPr lang="en-US" sz="2400" dirty="0">
              <a:solidFill>
                <a:srgbClr val="0000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908720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Left-turning ratio: 0.2                             0.3                                0.4</a:t>
            </a:r>
            <a:endParaRPr lang="en-US" sz="2400" dirty="0">
              <a:solidFill>
                <a:srgbClr val="0000FF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62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3568" y="836712"/>
            <a:ext cx="7920880" cy="7920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ts val="600"/>
              </a:spcAft>
              <a:defRPr/>
            </a:pPr>
            <a:endParaRPr kumimoji="1" lang="en-US" sz="3500" b="1" i="1" kern="12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39552" y="836712"/>
            <a:ext cx="8208912" cy="7920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ts val="600"/>
              </a:spcAft>
              <a:defRPr/>
            </a:pPr>
            <a:r>
              <a:rPr kumimoji="1" lang="en-US" sz="3500" kern="1200" dirty="0" smtClean="0">
                <a:solidFill>
                  <a:schemeClr val="tx1"/>
                </a:solidFill>
                <a:latin typeface="Calibri" panose="020F0502020204030204" pitchFamily="34" charset="0"/>
                <a:cs typeface="Arial" charset="0"/>
              </a:rPr>
              <a:t>Concluding remarks </a:t>
            </a:r>
            <a:endParaRPr kumimoji="1" lang="en-US" sz="3500" kern="1200" dirty="0">
              <a:solidFill>
                <a:schemeClr val="tx1"/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9552" y="1412776"/>
            <a:ext cx="8424936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2800" kern="0" dirty="0" smtClean="0">
                <a:latin typeface="Calibri" panose="020F0502020204030204" pitchFamily="34" charset="0"/>
                <a:cs typeface="Times" pitchFamily="18" charset="0"/>
              </a:rPr>
              <a:t>We show by a simple (and conservative) strategy that bus and car operations at a busy intersection can be both improved by large margins.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2800" kern="0" dirty="0" smtClean="0">
                <a:latin typeface="Calibri" panose="020F0502020204030204" pitchFamily="34" charset="0"/>
                <a:cs typeface="Times" pitchFamily="18" charset="0"/>
              </a:rPr>
              <a:t>The proposed strategy can be applied to busy intersections where car and bus flows are both high.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2800" kern="0" dirty="0" smtClean="0">
                <a:latin typeface="Calibri" panose="020F0502020204030204" pitchFamily="34" charset="0"/>
                <a:cs typeface="Times" pitchFamily="18" charset="0"/>
              </a:rPr>
              <a:t>The strategy can be extended to incorporate </a:t>
            </a:r>
            <a:r>
              <a:rPr lang="en-US" sz="2800" kern="0" dirty="0">
                <a:latin typeface="Calibri" panose="020F0502020204030204" pitchFamily="34" charset="0"/>
                <a:cs typeface="Times" pitchFamily="18" charset="0"/>
              </a:rPr>
              <a:t>more efficient signal priority schemes, </a:t>
            </a:r>
            <a:r>
              <a:rPr lang="en-US" sz="2800" kern="0" dirty="0" smtClean="0">
                <a:latin typeface="Calibri" panose="020F0502020204030204" pitchFamily="34" charset="0"/>
                <a:cs typeface="Times" pitchFamily="18" charset="0"/>
              </a:rPr>
              <a:t>intermittent </a:t>
            </a:r>
            <a:r>
              <a:rPr lang="en-US" sz="2800" kern="0" dirty="0">
                <a:latin typeface="Calibri" panose="020F0502020204030204" pitchFamily="34" charset="0"/>
                <a:cs typeface="Times" pitchFamily="18" charset="0"/>
              </a:rPr>
              <a:t>use of the bus </a:t>
            </a:r>
            <a:r>
              <a:rPr lang="en-US" sz="2800" kern="0" dirty="0" smtClean="0">
                <a:latin typeface="Calibri" panose="020F0502020204030204" pitchFamily="34" charset="0"/>
                <a:cs typeface="Times" pitchFamily="18" charset="0"/>
              </a:rPr>
              <a:t>lane, and left-turning buses.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sz="2800" kern="0" dirty="0" smtClean="0">
              <a:latin typeface="Calibri" panose="020F0502020204030204" pitchFamily="34" charset="0"/>
              <a:cs typeface="Times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sz="2800" kern="0" dirty="0" smtClean="0">
              <a:latin typeface="Calibri" panose="020F0502020204030204" pitchFamily="34" charset="0"/>
              <a:cs typeface="Times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sz="2800" kern="0" dirty="0" smtClean="0">
              <a:latin typeface="Calibri" panose="020F0502020204030204" pitchFamily="34" charset="0"/>
              <a:cs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70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3568" y="836712"/>
            <a:ext cx="7920880" cy="7920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ts val="600"/>
              </a:spcAft>
              <a:defRPr/>
            </a:pPr>
            <a:endParaRPr kumimoji="1" lang="en-US" sz="3500" b="1" kern="1200" dirty="0">
              <a:solidFill>
                <a:srgbClr val="FF0000"/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39552" y="836712"/>
            <a:ext cx="8208912" cy="7920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ts val="600"/>
              </a:spcAft>
              <a:defRPr/>
            </a:pPr>
            <a:r>
              <a:rPr kumimoji="1" lang="en-US" sz="3500" kern="1200" dirty="0" smtClean="0">
                <a:solidFill>
                  <a:schemeClr val="tx1"/>
                </a:solidFill>
                <a:latin typeface="Calibri" panose="020F0502020204030204" pitchFamily="34" charset="0"/>
                <a:cs typeface="Arial" charset="0"/>
              </a:rPr>
              <a:t>Limitations</a:t>
            </a:r>
            <a:endParaRPr kumimoji="1" lang="en-US" sz="3500" kern="1200" dirty="0">
              <a:solidFill>
                <a:schemeClr val="tx1"/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9552" y="1412776"/>
            <a:ext cx="8208912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2800" kern="0" dirty="0" smtClean="0">
                <a:latin typeface="Calibri" panose="020F0502020204030204" pitchFamily="34" charset="0"/>
                <a:cs typeface="Times" pitchFamily="18" charset="0"/>
              </a:rPr>
              <a:t>Kinematic wave theory – cannot account for bounded acceleration, lane changes, heterogeneous vehicles and drivers, and random car arrivals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2800" kern="0" dirty="0" smtClean="0">
                <a:latin typeface="Calibri" panose="020F0502020204030204" pitchFamily="34" charset="0"/>
                <a:cs typeface="Times" pitchFamily="18" charset="0"/>
              </a:rPr>
              <a:t>Accuracy of bus arrival time prediction using GPS technology</a:t>
            </a: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2800" kern="0" dirty="0" smtClean="0">
                <a:latin typeface="Calibri" panose="020F0502020204030204" pitchFamily="34" charset="0"/>
                <a:cs typeface="Times" pitchFamily="18" charset="0"/>
              </a:rPr>
              <a:t>Impacts of neighboring bus stops</a:t>
            </a:r>
            <a:endParaRPr lang="en-US" i="1" kern="0" dirty="0" smtClean="0">
              <a:solidFill>
                <a:srgbClr val="7030A0"/>
              </a:solidFill>
              <a:latin typeface="Times" pitchFamily="18" charset="0"/>
              <a:cs typeface="Times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sz="2800" i="1" kern="0" dirty="0" smtClean="0">
              <a:solidFill>
                <a:srgbClr val="7030A0"/>
              </a:solidFill>
              <a:latin typeface="Times" pitchFamily="18" charset="0"/>
              <a:cs typeface="Times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sz="2800" i="1" kern="0" dirty="0" smtClean="0">
              <a:solidFill>
                <a:srgbClr val="7030A0"/>
              </a:solidFill>
              <a:latin typeface="Times" pitchFamily="18" charset="0"/>
              <a:cs typeface="Times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sz="2800" i="1" kern="0" dirty="0" smtClean="0">
              <a:solidFill>
                <a:srgbClr val="7030A0"/>
              </a:solidFill>
              <a:latin typeface="Times" pitchFamily="18" charset="0"/>
              <a:cs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59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3568" y="836712"/>
            <a:ext cx="7920880" cy="7920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ts val="600"/>
              </a:spcAft>
              <a:defRPr/>
            </a:pPr>
            <a:endParaRPr kumimoji="1" lang="en-US" sz="3500" b="1" i="1" kern="12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39552" y="2060848"/>
            <a:ext cx="8208912" cy="7920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ts val="600"/>
              </a:spcAft>
              <a:defRPr/>
            </a:pPr>
            <a:endParaRPr kumimoji="1" lang="en-US" sz="3500" dirty="0" smtClean="0">
              <a:solidFill>
                <a:srgbClr val="0000FF"/>
              </a:solidFill>
              <a:latin typeface="Calibri" panose="020F0502020204030204" pitchFamily="34" charset="0"/>
              <a:cs typeface="Arial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defRPr/>
            </a:pPr>
            <a:r>
              <a:rPr kumimoji="1" lang="en-US" sz="3500" dirty="0" smtClean="0">
                <a:solidFill>
                  <a:srgbClr val="0000FF"/>
                </a:solidFill>
                <a:latin typeface="Calibri" panose="020F0502020204030204" pitchFamily="34" charset="0"/>
                <a:cs typeface="Arial" charset="0"/>
              </a:rPr>
              <a:t>Questions?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defRPr/>
            </a:pPr>
            <a:endParaRPr kumimoji="1" lang="en-US" sz="3500" dirty="0" smtClean="0">
              <a:solidFill>
                <a:srgbClr val="0000FF"/>
              </a:solidFill>
              <a:latin typeface="Calibri" panose="020F0502020204030204" pitchFamily="34" charset="0"/>
              <a:cs typeface="Arial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defRPr/>
            </a:pPr>
            <a:r>
              <a:rPr kumimoji="1" lang="en-US" sz="2800" kern="1200" dirty="0" smtClean="0">
                <a:solidFill>
                  <a:srgbClr val="0000FF"/>
                </a:solidFill>
                <a:latin typeface="Calibri" panose="020F0502020204030204" pitchFamily="34" charset="0"/>
                <a:cs typeface="Arial" charset="0"/>
              </a:rPr>
              <a:t>Weihua Gu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defRPr/>
            </a:pPr>
            <a:r>
              <a:rPr kumimoji="1" lang="en-US" sz="2800" dirty="0" smtClean="0">
                <a:solidFill>
                  <a:srgbClr val="0000FF"/>
                </a:solidFill>
                <a:latin typeface="Calibri" panose="020F0502020204030204" pitchFamily="34" charset="0"/>
                <a:cs typeface="Arial" charset="0"/>
              </a:rPr>
              <a:t>weihua.gu@polyu.edu.hk</a:t>
            </a:r>
            <a:endParaRPr kumimoji="1" lang="en-US" sz="2800" kern="1200" dirty="0">
              <a:solidFill>
                <a:srgbClr val="0000FF"/>
              </a:solidFill>
              <a:latin typeface="Calibri" panose="020F0502020204030204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32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3568" y="836712"/>
            <a:ext cx="7920880" cy="7920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ts val="600"/>
              </a:spcAft>
              <a:defRPr/>
            </a:pPr>
            <a:endParaRPr kumimoji="1" lang="en-US" sz="3600" b="1" i="1" kern="12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67544" y="1052736"/>
            <a:ext cx="7992888" cy="7920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algn="l">
              <a:spcBef>
                <a:spcPts val="600"/>
              </a:spcBef>
              <a:spcAft>
                <a:spcPts val="600"/>
              </a:spcAft>
              <a:defRPr/>
            </a:pPr>
            <a:r>
              <a:rPr kumimoji="1"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Arial" charset="0"/>
              </a:rPr>
              <a:t>Because we want buses to </a:t>
            </a:r>
            <a:r>
              <a:rPr kumimoji="1" lang="en-US" sz="3200" smtClean="0">
                <a:solidFill>
                  <a:schemeClr val="tx1"/>
                </a:solidFill>
                <a:latin typeface="Calibri" panose="020F0502020204030204" pitchFamily="34" charset="0"/>
                <a:cs typeface="Arial" charset="0"/>
              </a:rPr>
              <a:t>beat cars.</a:t>
            </a:r>
            <a:endParaRPr kumimoji="1" lang="en-US" sz="3200" dirty="0" smtClean="0">
              <a:solidFill>
                <a:schemeClr val="tx1"/>
              </a:solidFill>
              <a:latin typeface="Calibri" panose="020F0502020204030204" pitchFamily="34" charset="0"/>
              <a:cs typeface="Arial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/>
          <a:stretch/>
        </p:blipFill>
        <p:spPr>
          <a:xfrm>
            <a:off x="2123728" y="2060848"/>
            <a:ext cx="5184576" cy="426797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6768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3568" y="836712"/>
            <a:ext cx="7920880" cy="7920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ts val="600"/>
              </a:spcAft>
              <a:defRPr/>
            </a:pPr>
            <a:endParaRPr kumimoji="1" lang="en-US" sz="3600" b="1" i="1" kern="12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467544" y="980728"/>
            <a:ext cx="7992888" cy="7920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algn="l">
              <a:spcBef>
                <a:spcPts val="600"/>
              </a:spcBef>
              <a:spcAft>
                <a:spcPts val="600"/>
              </a:spcAft>
              <a:defRPr/>
            </a:pPr>
            <a:r>
              <a:rPr kumimoji="1"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Arial" charset="0"/>
              </a:rPr>
              <a:t>Bus lane + </a:t>
            </a:r>
            <a:r>
              <a:rPr kumimoji="1" lang="en-US" sz="3200" dirty="0">
                <a:solidFill>
                  <a:schemeClr val="tx1"/>
                </a:solidFill>
                <a:latin typeface="Calibri" panose="020F0502020204030204" pitchFamily="34" charset="0"/>
                <a:cs typeface="Arial" charset="0"/>
              </a:rPr>
              <a:t>t</a:t>
            </a:r>
            <a:r>
              <a:rPr kumimoji="1" lang="en-US" sz="3200" dirty="0" smtClean="0">
                <a:solidFill>
                  <a:schemeClr val="tx1"/>
                </a:solidFill>
                <a:latin typeface="Calibri" panose="020F0502020204030204" pitchFamily="34" charset="0"/>
                <a:cs typeface="Arial" charset="0"/>
              </a:rPr>
              <a:t>ransit signal priority (TSP)</a:t>
            </a:r>
            <a:endParaRPr kumimoji="1" lang="en-US" sz="3200" kern="1200" dirty="0">
              <a:solidFill>
                <a:schemeClr val="tx1"/>
              </a:solidFill>
              <a:latin typeface="Calibri" panose="020F0502020204030204" pitchFamily="34" charset="0"/>
              <a:cs typeface="Arial" charset="0"/>
            </a:endParaRPr>
          </a:p>
        </p:txBody>
      </p:sp>
      <p:sp>
        <p:nvSpPr>
          <p:cNvPr id="2" name="AutoShape 2" descr="data:image/jpeg;base64,/9j/4AAQSkZJRgABAQAAAQABAAD/2wCEAAkGBxQTEhUUEhQVFRQWFhYYGBgWFxYVGBcVFRYXFxQVGhcbIyggGBolHBUUIjEiJSkrLi4vFx8zODMsNygtLisBCgoKDg0NFRAQFDcgHiAsKzc3Nzc3MS4tNCwvNy0rNy43LDQ3LDQtLCsvKywrLDQrLDQsLDc3LC8sLCwuKywsLP/AABEIAJwBQgMBIgACEQEDEQH/xAAbAAACAgMBAAAAAAAAAAAAAAAABQQGAQIDB//EAEYQAAEDAQMHBgsFBwUBAQAAAAEAAgMRBBIhBRQxUVKR0RMWQWGS0gYVIjRTcXOBoaKyMjNyscEjQmKDk8LwBxckVLPxo//EABkBAQEAAwEAAAAAAAAAAAAAAAABAgMEBf/EACwRAQABAwIEAwgDAAAAAAAAAAABAgMREpEEUVLRITHhBSIyM0FhgbEUcaH/2gAMAwEAAhEDEQA/APSMoeEMrJHsAZRriBUOrh71H50Tao+y7vLnlSzgzSHH7RUbNm9aCbzom1R9l3eRzom1R9l3eULNm9aM2b1oJvOibVH2Xd5HOibVH2Xd5Qs2b1ozZvWgm86JtUfZd3kc6JtUfZd3lCzZvWjNm9aCbzom1R9l3eRzom1R9l3eULNm9aM2b1oJvOibVH2Xd5HOibVH2Xd5Qs2b1ozZvWgm86JtUfZd3kc6JtUfZd3lCzZvWjNm9aCbzom1R9l3eRzom1R9l3eULNm9aM2b1oJvOibVH2Xd5HOibVH2Xd5Qs2b1ozZvWgm86JtUfZd3kc6JtUfZd3lCzZvWjNm9aCbzom1R9l3eRzom1R9l3eULNm9aM2b1oG8WX5SAaM3O4rZ2XpaYBlfUeKVgKNlOe5E93UQPWcAgkc4so+gh/wA/mI5xZR9BD/n8xUBCC/8AOLKPoIf8/mI5xZR9BD/n8xUBCD0ZnhBbeTcTFFyl4XR0FvSft/quHOLKPoIf8/mKgIWMRjPiPQucNvu15GG9e0dF2mn7etac4so+gh/z+YqAhZD0GLwiyhUXoYQ2oqdQrift6k08ey6mbjxXlkb6EEaQQdxqr5FIHNDhoIBHvQMp/CGUCoDNzuKj86JtUfZd3lHc2ooVyzVvWgm86JtUfZd3kc6JtUfZd3lCzZvWjNm9aCbzom1R9l3eQfCibVH2Xd5Qs2b1rGat60F9acAhDNA9SEFSyl96/wDEVGVZ8K7Q8WycB7gL+gOIGgJVnUm2/tO4oL2hUTOpNt/adxRnUm2/tO4oL2hUTOpNt/adxRnUm2/tO4oL2hUTOpNt/adxRnUm2/tO4oL2hUTOpNt/adxRnUm2/tO4oL2hUTOpNt/adxRnUm2/tO4oL2hUTOpNt/adxRnUm2/tO4oL2hUTOpNt/adxRnUm2/tO4oL2hUTOpNt/adxRnUm2/tO4oL2hUTOpNt/adxRnUm2/tO4oL2hUTOpNt/adxTGyTuNmnJc6odHQ1NRUmtCgstptLYxV7g0dek+oaSkFqL7VVzXMZEw08t12pPSehI3OJxJqevFMrP5pL7Vn5IDxMfTWf+qOCPEx9NZ/6o4JYhQM/Ex9NZ/6o4I8TH01n/qjgliEDPxMfTWf+qOCPEx9NZ/6o4JYhAz8TH01n/qjgjxMfTWf+qOCWIQM/Ex9NZ/6o4KdY7S6zXWSlrmOF5rmG8G44+sepV5M8r/d2f2I+oqi1xStcKtII1jFbqgMeRoJHqNE1yxO4CGjnCsLCaEipxxPWgtSFXLXK4WKJwc68XmpqakeX0+5cLdCYoTK+aTADAE6XUoMT1oLUhU6xRTSsEkbjddW7elcDgaGoDTTp6UUffkjMjxJHHfIqS0jpuurXpGkBB7QzQELKEHjvhb55P8Aj/tCUAJv4W+eT/j/ALQlLXEGowKg25F2y7cVh0ZGkEe4rpncnpH9pyw+0PIoXuI1FxIQckIQg2bGToBPqBWeRdsu3FZZaHtFGvcBqDiAts7k9I/tOQcSELLnEmpNSekrCDLRXRituRdsu3FYY8g1BIOsGhXTO5PSP7TkHNzCNII9YIWq6STud9pzj6yT+a5oBbiJ3Q07itF1baXgUD3ADoDiAg15F2y7cVou2dyekf2ncVxQCy1pOgE+rFYW0chbi0kHqJH5IM8i7ZduKY2VhFlnqCPKi0in7yg53J6R/acmFnlc6yz3nF3lRaST+91oFKZ2fzSX2rPySxM7P5pL7Vn5KhYhCFAIQnvg3YYntlkmxawdJIAFCXONOoLTfv02bc11R5MqKZqnEESFId4aZLqbtnmcB0hmBGuhfUe8Jx4O22wW6+2GNzXtFSHAtcAcA4UJBxXLXx80U6q7NUR+O7OLWfCKoV9Cy4YrC9BqCZ5X+7s/sR9RSxM8r/d2f2I+ooFiZ5a0QewZ+qWJnlrRB7Bn6qiTbPMYfxn+9Rso25k0BicHgkDEAGjm0NaVFRgpk0zm2KItcWm+RUEjCr1FyZJLK8tMsgAFcHHqH6oI+T8ouhjEbaENrQuBri6uND1n4LU2scpJKa33x8nTQ1o6SOk6B8UZRIzgQAvfIaeU4igJFQDhXR0rpaclPjY576FrGlxDXEnDSAC0D4qD2miENNQChUePeFvnk/4/7QlLWkmgBJOgDElNvC3zyf8AH/aEoUEjMJfRydh3BayWV7RVzHgay0gbyuV46zvQSgwhCEHaOyvcKtY9w1hpI3hbZhL6OTsO4LgCi8dZ3oBzSCQQQRgQcCCsIQg2jjLjRoJOoCp3LtmEvo5Ow7go4KzeOs70HSWzPaKuY5o/iaR+a5LJKwgF3ZY5CKiN5B0ENcQfeuCzeOsoO+YS+ik7DuCjlZvHWd6wgFvFC5xo1pcdQBP5LRAKCRmEvo5Ow7gp8MDm2We81zauipeBFfK60pvHWd6ZWQ/8Wf8AFF9RQLEzs/mkvtWfkliZ2fzSX2rPyVCxCEKATrJ3mNt9k/8A83pKnWTvMbb7J/8A5vXD7R+R+af3DZa+LdUfAC3Wdkc4mcxpNnmDb9MZDS5Trp0qd/pU9pt9oLfsmE/Wyp31VMyfYGuZedU11GlFcP8ASWK7bp26aQn62FXj6onhrkfZ0xwly3Tbu1eVSXJpPrP5rVbSaT6ytV2R5Q4gmeV/u7P7EfUUsTPK/wB3Z/Yj6iqFiZ5a0QewZ+qWJnlrRB7Bn6qiXaIy6wxBoJ8s6ATt6lCyY58T7xjeQRTBp9erqUy0vIsMVCR5Z0Gm2ueTrCXx33SPGJ0HoHT+aCBby02gTtD2SCnkuGBIFAToOhdbTlV8jHMfduvaWm60h2IoaEuI+Cj5MbnJcY6gNIqZHYkGtKUGmg0LraLDybomyHGV10FhqAcNNQD0hQe2NFAAhDShUeWeE2R5n2qZzWVaX4G80dAGtLPEM+x8zeKmeGIDJ5X0vOfaWxgVIABaMcPUtXZBONJPV5Pw0rRNN7PhVG092eaeSL4hn2PmbxR4hn2PmbxXHwacy0Xw9lC2lKOdiDXT14fFcrZHce5oJoCQPUppv9UbT3M08kvxDPsfM3ijxDPsfM3ioz2hscTqXnSSiMVJAAPTh0pm/IRANJK0qfs9Wit74ppv9UbT3M08kXxDPsfM3ijxDPsfM3iufgy5lpa++yhaRoc7EOBp06cCpUeSmkTEy3eTNNDjSpo28eCab/XG09zNPJx8Qz7HzN4o8Qz7HzN4rhJGGthwvOllufaIAFaVFOtT5siFrXESVoCaXaVoKgVrh66Jpv8AVG09zNPJH8Qz7HzN4o8Qz7HzN4rXwauWhji5lC1wGDnUIIqNJ06VEtDLrnNroJG4ppv9UbT3M08k3xDPsfM3ijxDPsfM3iuDowBAKVdM8trUgNAwqKdKm2jIpaxzuUrdDnUu0rQVArXDRpTTf6o2nuZp5OPiGfY+ZvFHiGfY+ZvFY8G2stEbnObRzXU8lzqUIqNJ0qDKKOIroJG40TTf6o2nuZp5J/iGfY+ZvFHiGfY+ZvFb2SwtcYGkmsziCanAA0FANJU3KeQWxBxD710ONKEHAaDj1aU03+uNp7maeRf4hn2PmbxR4hn2PmbxXfI9ljmYSWkEOIwc6mgEafWlDxQkV0Ejcmm/1RtPczTyMPENo9H8zeKk5i+KzTCRtKujpiDod1La2n/gw/jP96i2PzWf8UX1FZUxdz71UTH9eqTNP0gsTOz+aS+1Z+SWJnZ/NJfas/JbWJYhCEAnWTvMbb7J/wD5vSVOsneY232T/wDzeuH2j8j80/uGy18W7yewCW6bhoOvX1K5f6QA57Ne08ia118oxU6xW8NbdcDhoorn/pHLetsztcJ+ticfn+Pc8Pozt3KqpopmrMQmP0n1n81qtpNJ9Z/NartjyhoCZ5X+7s/sR9RSxM8r/d2f2I+oqhYmeWtEHsGfqliZ5a0QewZ+qomTQOfYog1pcb5NAK4VesZOkkjZcdDIcToHQehaWzzGL2h/vXLK9mjgs5ku3nANGJNLzqCpp0aUHDJdjls5dyTHlriK32VNBWgFCMaHSu07JpHRulieTE68A1t0E9danoHxWmSsmGeJslQ29WjQ0upR1NNcdB3rucnRskfFIHEiHlQWmmGFb1agafgoPXwsLNEKjyrwqhLrRM08mW8sHisjWkODQNoEKA6Wc1/bNx/jg3aE0t1jbNabSXk1baHNF2gwDWEA4Y6VXstf8eeFrKOa6hcHgOJ8qhGjAU1alBMyXHyAcI2xC8QSTM06NA06NO9cZrM9zi4mOpJP3kfT71Py/ZWNY0taGm9TAUqKHgkaCfm7iwMdyTg14e39q0EOHWHLq6Sc1rK3H+ODRq0LVsDTaI4aANMF8mnlF2sHoW2XbA2GB0jCbzbtL1CMXAaKYnH4INskA2cERshxNTela6uFB+9oGKxa5JZAWkwtaTeLWvjaC7WccV1yQxstlD3saHFrqkNAxaSA7D1JKgn8g4ta13JEMffaeVaCHesO0dK6PdOQQZWkGtf2kGIIoRoUGd1yzPkABfyjGguFQAcTgn/iOM9L8aaCPhgggZMBgaWxtiAJqaytJJ36FFksjiSS6OpJP3kfT70eC03KySskaxwbi03RhQkaemvXqWMqRBsrg0UGGGqoBQduRcQwHkjybrzDyrQQ73OxHUtpDO4FrpWkGoI5SDEEUIwH+VXDJUIfKA4VGJproFIyBZGzxCR+BvuFG0AoDgCKYoN8m1gaWxtiAJqaytJrv6lEdY3Ekl0eOP3kfT71zyieQtUUbaOY65eDgHE3nFpxphrwomWX7KxoYWtDcSMBSuCAjtEgEYAgBjqWOD2BwJ6ftUO5ayTTOBDnsINa1kixrpShNG2dptXI0AYIQ7AeUXVArePr+CDtY5nRNusbEBWuMrSan3+pLzYnH96P+pHxXfwhsQghMjCbwLR5VHDHDRTSpVjjbJZBI5jQ4xk1AAxFcffT4oN8pMu2KEGn2zoII/f6Rgolj81n/FF9RUm2+Yw/jP8Aeo1j81n/ABRfUVQsTOz+aS+1Z+SWJnZ/NJfas/JAsQhCgE6yd5jbfZP/APN6Sp54N5SjiEjJfsvp0XgcCCCOsFcfH01VWJ0xmcx/kw2WpiKvF5Rk8C50V6Vcf9I6Z7NTRyJ+tiav8GMkEk/tRXoDpaDqHUm2Qhk+xB5s4decMSb7nEDQ2rsAKrl4riJu2aqKbVWZ+y27emvVNUED9J9Z/NarJKwvVjyagmeV/u7P7EfUUsTPK/3dn9iPqKoWJ9bsmySthLAKCFgxcBjielIUyy1og9gz9VjXFUx7s4lYx9TW05NebLHGLt9rySLzdHldPvC5WmxzyRck+ONzSAD+0AOGg6dOCrqFq03uuNvVlmnkdWbJlpjbdjNxo0APjNMa1qQTr3rtNZbU4uc4NL3sDHOL21IHUDQHR0KvrBTTe6429TNPJ7xVC2Quhg8h8JnEW2ZrTcHKVqCWCtBi67p99VBbBRwcZIXOaagvc95HqLgaKxeGFmbemddF6/WtMdIH5Kt5MjBc4uFbrHOA1kDBB0yhM9wF6RjqHQ3Tj06AoCbZDsDZ4GSPreN6tyjRg4gYDpwUGQ8lbWQgB0Zu1DgHHyhrOOFKqDQ2hxpU4gXQaAODdQcMRvXRsV9ovSNI2Xveenpaagqbl+ztaWXQG1BrTDRTioE7rlmMgDb3KtbVwvADScDggmiR4ZcEsIZSlBhQavspY4UOv1KxnIMWt/udh7urFJvBSblXyskaxwbQtN0YYkUr01pXHrQR2ykNLcC11CQQHAkaMCukb3ONOULa41MkjRh0Chw9QW2U4w2V4bgAdGqoBp8V35IcvBDQBr4S9xp5TnY6HdGhBmyAx15OSBt6lSNJpoqaKNbGmt4vY8k43TX9Ap2W8nNhgdIwuvNApeNRi4aR06V0yE1s1mDnsbeo4Xg0CtCQHYIFEMpaQ5poRoKyJiNBu41o0lgJOkkNoCfWtrFGHSMB0FwB3qdkyytnfOHC6I5brQzySBjpPToQR4IaFr+UiLhiC8uc5vvcDrXW1F0lL80RpoxI0+5RfCdubGMx43i4kPo77JaaAHQMaJxlmysEV5rQ01GgU09H+akCBdXWhxNScQ27eGDro6Lwoae9dbI0XJnkAlkTnAHRUDAphkvJrJYY5HE3nMBN2jRU9VMECtjb+D3ClNEjnlp9xJFetT3SvuXOVhDaUoMMNWhRLNJdt3IUa6PEYgEjyL9b2mtcFJy9A1r23QBVugYdOlBMykylihFQfLOIxH76h2PzWf8AFF9RUm2+Yw/jP96jWPzWf8UX1FULEzs/mkvtWfkliZ2fzSX2rPyQLEIQoBCEIBCEIBCEIBM8r/d2f2I+opYmeV/u7P7EfUUCxOMqWcubCbzB+xZ9pwaenoKTpnlrRB7Bn6oIuZHbi/qN4rhIyhpUHrBBG8LVCAWWNqaYCus0G9YQUHvFULKFR5N4WWpxtU0ZcAy/q0YA40FTilkLGsNWztB/DJ0+tqleFvnk/wCP+0JQgkyUaBckGGAazlIxjWppg1coJi118ULxoc4XnavtOqVzQoO9qtbpCC81powAW8IFyhkYASCWOY5wqDgfskKKhBNc0f8AY+M/+BcrLazFUR3RU4kNHlUwBxx/+qOhBtLIXEuOJJqV2jlLi0OcG3QQ1xBq0ag5ovD3KOstGOmnWa4bkEp0TSKGcOGp3LOBxriCKHT0rq+2OYwMY9hbQijWFtB7wFIhyUwtqHmU7MV2o9d41+VYnyUwNqX8kdmW7X3XTXe1UKWuoQRpGO5dHzuJJrQuNXFvkFx1ktpX3rm4e/8AzrWFBKEbTRzpGk6aPbI+6dOFQQPcpNqtBkFHTsIrX7Dxj2UsQg3hmLa3TSoIOANQdIIKOVOgEgAUAa5zQB1NBAC0Qgk2GS64uvNa6n23Nc9xr0XqE71JfHyz2gzMc40aPJeMScB9nWUtUzI3nEPtY/qCCx2jIUz7MyKNt98b/KoQKVBP71K/aC52bwXtQglYYvKcYyBeZjdOPSpn+m+VJpbRbGyyve1hAYHGoaL7xh7gNyvFqmu3cWirqEu0DySdY1Ae9B5bzPtnofnj4qdD4L2oWeRhi8ovYQLzNAGPSvRrNJeaCadOjQaEgEeulV2CK8kb4I2w6Idf77Og0PSs8z7Z6H54+K9FsWTozExxaaljSTediS0EnTrXXJLQAQNTN5YCT60R5rzPtnofnj4o5n2z0Pzx8V6yotrtBaSKtb5NfK6TqGI/worxy32CSF1yVt11AdIOB0YjBRlYvDt1bUPZRne1V1ECEIQCZ5X+7s/sR9RSxM8r/d2f2I+ooFicZUhDmwVexv7FmDr3XjgCk6Z5a0QewZ+qCNmrfSx//p3VHkbQ0BDusVp8QCtUIBZY2ppUDrNaDcsLLRU0qB1mtBuxQe8IWEKjzHwjyHJJapnhzAHP6Sa6ANXUl3NyXaZvdwVxyl96/wDEVGQVfm5LtM3u4I5uS7TN7uCtCEFX5uS7TN7uCObku0ze7grQhBV+bku0ze7gjm5LtM3u4K0IQVfm5LtM3u4I5uS7TN7uCtCEFX5uS7TN7uCObku0ze7grQhBV+bku0ze7gjm5LtM3u4K0IQVfm5LtM3u4I5uS7TN7uCtCEFX5uS7TN7uCObku0ze7grQhBV+bku0ze7gu9gyFIyWN5cyjXtcaE1o0gno6lYUIJ+Sc0s5c6KJzHyUvkVN41Jri7WTvTLx7HqfuHFV5CBxa/CiOMVMUxGtoYf7qrSyeFsUjC6OOZ10gUDW1x6ftaEqVfy9YSwcpGS0V8sAkDHQ7BBaYspgCly20GAA5Ogb+6NOqikWXLjWCghtTtH2mx6AKAYOC8xzh+27tFGcP23doqD1XnM3/r2jss7yOczf+vaOyzvLyrOH7bu0UZw/bd2igsPhPDJaJr8cMgF1o8oAHAU0AlKPE0/on7lFzh+27tFGcP23dooJXiaf0T9yPE0/on7lFzh+27tFGcP23dooJfiaf0T9y75biLW2drgQ4RUI67xwS3OH7bu0VZsh2CjRJJVzyKtrU3WnRp6SqE9nyJM4Vuho/iNPhpTLKGRnvEdC0XI2sNSdIrow0J6hBV+bku0ze7gjm5LtM3u4K0IQVfm5LtM3u4LB8HJdpm93BWlCC7goQzQEIKPla0kTSCg+0VEzs6h8VarV4PRve55c+rjU0LafkuXNeLak3t7qCtZ2dQ+KM7OofFWXmvFtSb291HNeLak3t7qCtZ2dQ+KM7OofFWXmvFtSb291HNeLak3t7qCtZ2dQ+KM7OofFWXmvFtSb291HNeLak3t7qCtZ2dQ+KM7OofFWXmvFtSb291HNeLak3t7qCtZ2dQ+KM7OofFWXmvFtSb291HNeLak3t7qCtZ2dQ+KM7OofFWXmvFtSb291HNeLak3t7qCtZ2dQ+KM7OofFWXmvFtSb291HNeLak3t7qCtZ2dQ+KM7OofFWXmvFtSb291HNeLak3t7qCtZ2dQ+KM7OofFWXmvFtSb291HNeLak3t7qCtZ2dQ+KM7OofFWXmvFtSb291HNeLak3t7qBIx1QCtLTFeY5u00jeFZGZAjApefh1t4LJyDGcLz8etvBB5j4hm/g7beKPEM38HbbxV6/2+su1L2m91H+39l2pe03uoKL4hm/g7beKPEM38HbbxV9f4CWYhrS6Wja08pvSan91af7f2Xal7Te6go3iGbUztt4rHiGb+Dtt4r0CfwJs7wwOdLRjboo5ujr8lcf9v7LtS9pvdWNEzMZmFlRfEM38HbbxR4hm/g7beKvX+39l2pe03uo/2/su1L2m91ZIo8eQZaitylRXy26K49KtinReAVma4ODpaggjym6Qaj91MvEce0/e3ggrkz6CqjZ2dQ+KtUng/G4ULn728Fy5rxbUm9vdQVrOzqHxRnZ1D4qy814tqTe3uo5rxbUm9vdQVrOzqHxQbWdQ+KsvNeLak3t7qD4LxbUm9vdQPWaB6kLIFE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eg;base64,/9j/4AAQSkZJRgABAQAAAQABAAD/2wCEAAkGBxQTEhUUEhQVFRQWFhYYGBgWFxYVGBcVFRYXFxQVGhcbIyggGBolHBUUIjEiJSkrLi4vFx8zODMsNygtLisBCgoKDg0NFRAQFDcgHiAsKzc3Nzc3MS4tNCwvNy0rNy43LDQ3LDQtLCsvKywrLDQrLDQsLDc3LC8sLCwuKywsLP/AABEIAJwBQgMBIgACEQEDEQH/xAAbAAACAgMBAAAAAAAAAAAAAAAABQQGAQIDB//EAEYQAAEDAQMHBgsFBwUBAQAAAAEAAgMRBBIhBRQxUVKR0RMWQWGS0gYVIjRTcXOBoaKyMjNyscEjQmKDk8LwBxckVLPxo//EABkBAQEAAwEAAAAAAAAAAAAAAAABAgMEBf/EACwRAQABAwIEAwgDAAAAAAAAAAABAgMREpEEUVLRITHhBSIyM0FhgbEUcaH/2gAMAwEAAhEDEQA/APSMoeEMrJHsAZRriBUOrh71H50Tao+y7vLnlSzgzSHH7RUbNm9aCbzom1R9l3eRzom1R9l3eULNm9aM2b1oJvOibVH2Xd5HOibVH2Xd5Qs2b1ozZvWgm86JtUfZd3kc6JtUfZd3lCzZvWjNm9aCbzom1R9l3eRzom1R9l3eULNm9aM2b1oJvOibVH2Xd5HOibVH2Xd5Qs2b1ozZvWgm86JtUfZd3kc6JtUfZd3lCzZvWjNm9aCbzom1R9l3eRzom1R9l3eULNm9aM2b1oJvOibVH2Xd5HOibVH2Xd5Qs2b1ozZvWgm86JtUfZd3kc6JtUfZd3lCzZvWjNm9aCbzom1R9l3eRzom1R9l3eULNm9aM2b1oG8WX5SAaM3O4rZ2XpaYBlfUeKVgKNlOe5E93UQPWcAgkc4so+gh/wA/mI5xZR9BD/n8xUBCC/8AOLKPoIf8/mI5xZR9BD/n8xUBCD0ZnhBbeTcTFFyl4XR0FvSft/quHOLKPoIf8/mKgIWMRjPiPQucNvu15GG9e0dF2mn7etac4so+gh/z+YqAhZD0GLwiyhUXoYQ2oqdQrift6k08ey6mbjxXlkb6EEaQQdxqr5FIHNDhoIBHvQMp/CGUCoDNzuKj86JtUfZd3lHc2ooVyzVvWgm86JtUfZd3kc6JtUfZd3lCzZvWjNm9aCbzom1R9l3eQfCibVH2Xd5Qs2b1rGat60F9acAhDNA9SEFSyl96/wDEVGVZ8K7Q8WycB7gL+gOIGgJVnUm2/tO4oL2hUTOpNt/adxRnUm2/tO4oL2hUTOpNt/adxRnUm2/tO4oL2hUTOpNt/adxRnUm2/tO4oL2hUTOpNt/adxRnUm2/tO4oL2hUTOpNt/adxRnUm2/tO4oL2hUTOpNt/adxRnUm2/tO4oL2hUTOpNt/adxRnUm2/tO4oL2hUTOpNt/adxRnUm2/tO4oL2hUTOpNt/adxRnUm2/tO4oL2hUTOpNt/adxTGyTuNmnJc6odHQ1NRUmtCgstptLYxV7g0dek+oaSkFqL7VVzXMZEw08t12pPSehI3OJxJqevFMrP5pL7Vn5IDxMfTWf+qOCPEx9NZ/6o4JYhQM/Ex9NZ/6o4I8TH01n/qjgliEDPxMfTWf+qOCPEx9NZ/6o4JYhAz8TH01n/qjgjxMfTWf+qOCWIQM/Ex9NZ/6o4KdY7S6zXWSlrmOF5rmG8G44+sepV5M8r/d2f2I+oqi1xStcKtII1jFbqgMeRoJHqNE1yxO4CGjnCsLCaEipxxPWgtSFXLXK4WKJwc68XmpqakeX0+5cLdCYoTK+aTADAE6XUoMT1oLUhU6xRTSsEkbjddW7elcDgaGoDTTp6UUffkjMjxJHHfIqS0jpuurXpGkBB7QzQELKEHjvhb55P8Aj/tCUAJv4W+eT/j/ALQlLXEGowKg25F2y7cVh0ZGkEe4rpncnpH9pyw+0PIoXuI1FxIQckIQg2bGToBPqBWeRdsu3FZZaHtFGvcBqDiAts7k9I/tOQcSELLnEmpNSekrCDLRXRituRdsu3FYY8g1BIOsGhXTO5PSP7TkHNzCNII9YIWq6STud9pzj6yT+a5oBbiJ3Q07itF1baXgUD3ADoDiAg15F2y7cVou2dyekf2ncVxQCy1pOgE+rFYW0chbi0kHqJH5IM8i7ZduKY2VhFlnqCPKi0in7yg53J6R/acmFnlc6yz3nF3lRaST+91oFKZ2fzSX2rPySxM7P5pL7Vn5KhYhCFAIQnvg3YYntlkmxawdJIAFCXONOoLTfv02bc11R5MqKZqnEESFId4aZLqbtnmcB0hmBGuhfUe8Jx4O22wW6+2GNzXtFSHAtcAcA4UJBxXLXx80U6q7NUR+O7OLWfCKoV9Cy4YrC9BqCZ5X+7s/sR9RSxM8r/d2f2I+ooFiZ5a0QewZ+qWJnlrRB7Bn6qiTbPMYfxn+9Rso25k0BicHgkDEAGjm0NaVFRgpk0zm2KItcWm+RUEjCr1FyZJLK8tMsgAFcHHqH6oI+T8ouhjEbaENrQuBri6uND1n4LU2scpJKa33x8nTQ1o6SOk6B8UZRIzgQAvfIaeU4igJFQDhXR0rpaclPjY576FrGlxDXEnDSAC0D4qD2miENNQChUePeFvnk/4/7QlLWkmgBJOgDElNvC3zyf8AH/aEoUEjMJfRydh3BayWV7RVzHgay0gbyuV46zvQSgwhCEHaOyvcKtY9w1hpI3hbZhL6OTsO4LgCi8dZ3oBzSCQQQRgQcCCsIQg2jjLjRoJOoCp3LtmEvo5Ow7go4KzeOs70HSWzPaKuY5o/iaR+a5LJKwgF3ZY5CKiN5B0ENcQfeuCzeOsoO+YS+ik7DuCjlZvHWd6wgFvFC5xo1pcdQBP5LRAKCRmEvo5Ow7gp8MDm2We81zauipeBFfK60pvHWd6ZWQ/8Wf8AFF9RQLEzs/mkvtWfkliZ2fzSX2rPyVCxCEKATrJ3mNt9k/8A83pKnWTvMbb7J/8A5vXD7R+R+af3DZa+LdUfAC3Wdkc4mcxpNnmDb9MZDS5Trp0qd/pU9pt9oLfsmE/Wyp31VMyfYGuZedU11GlFcP8ASWK7bp26aQn62FXj6onhrkfZ0xwly3Tbu1eVSXJpPrP5rVbSaT6ytV2R5Q4gmeV/u7P7EfUUsTPK/wB3Z/Yj6iqFiZ5a0QewZ+qWJnlrRB7Bn6qiXaIy6wxBoJ8s6ATt6lCyY58T7xjeQRTBp9erqUy0vIsMVCR5Z0Gm2ueTrCXx33SPGJ0HoHT+aCBby02gTtD2SCnkuGBIFAToOhdbTlV8jHMfduvaWm60h2IoaEuI+Cj5MbnJcY6gNIqZHYkGtKUGmg0LraLDybomyHGV10FhqAcNNQD0hQe2NFAAhDShUeWeE2R5n2qZzWVaX4G80dAGtLPEM+x8zeKmeGIDJ5X0vOfaWxgVIABaMcPUtXZBONJPV5Pw0rRNN7PhVG092eaeSL4hn2PmbxR4hn2PmbxXHwacy0Xw9lC2lKOdiDXT14fFcrZHce5oJoCQPUppv9UbT3M08kvxDPsfM3ijxDPsfM3ioz2hscTqXnSSiMVJAAPTh0pm/IRANJK0qfs9Wit74ppv9UbT3M08kXxDPsfM3ijxDPsfM3iufgy5lpa++yhaRoc7EOBp06cCpUeSmkTEy3eTNNDjSpo28eCab/XG09zNPJx8Qz7HzN4o8Qz7HzN4rhJGGthwvOllufaIAFaVFOtT5siFrXESVoCaXaVoKgVrh66Jpv8AVG09zNPJH8Qz7HzN4o8Qz7HzN4rXwauWhji5lC1wGDnUIIqNJ06VEtDLrnNroJG4ppv9UbT3M08k3xDPsfM3ijxDPsfM3iuDowBAKVdM8trUgNAwqKdKm2jIpaxzuUrdDnUu0rQVArXDRpTTf6o2nuZp5OPiGfY+ZvFHiGfY+ZvFY8G2stEbnObRzXU8lzqUIqNJ0qDKKOIroJG40TTf6o2nuZp5J/iGfY+ZvFHiGfY+ZvFb2SwtcYGkmsziCanAA0FANJU3KeQWxBxD710ONKEHAaDj1aU03+uNp7maeRf4hn2PmbxR4hn2PmbxXfI9ljmYSWkEOIwc6mgEafWlDxQkV0Ejcmm/1RtPczTyMPENo9H8zeKk5i+KzTCRtKujpiDod1La2n/gw/jP96i2PzWf8UX1FZUxdz71UTH9eqTNP0gsTOz+aS+1Z+SWJnZ/NJfas/JbWJYhCEAnWTvMbb7J/wD5vSVOsneY232T/wDzeuH2j8j80/uGy18W7yewCW6bhoOvX1K5f6QA57Ne08ia118oxU6xW8NbdcDhoorn/pHLetsztcJ+ticfn+Pc8Pozt3KqpopmrMQmP0n1n81qtpNJ9Z/NartjyhoCZ5X+7s/sR9RSxM8r/d2f2I+oqhYmeWtEHsGfqliZ5a0QewZ+qomTQOfYog1pcb5NAK4VesZOkkjZcdDIcToHQehaWzzGL2h/vXLK9mjgs5ku3nANGJNLzqCpp0aUHDJdjls5dyTHlriK32VNBWgFCMaHSu07JpHRulieTE68A1t0E9danoHxWmSsmGeJslQ29WjQ0upR1NNcdB3rucnRskfFIHEiHlQWmmGFb1agafgoPXwsLNEKjyrwqhLrRM08mW8sHisjWkODQNoEKA6Wc1/bNx/jg3aE0t1jbNabSXk1baHNF2gwDWEA4Y6VXstf8eeFrKOa6hcHgOJ8qhGjAU1alBMyXHyAcI2xC8QSTM06NA06NO9cZrM9zi4mOpJP3kfT71Py/ZWNY0taGm9TAUqKHgkaCfm7iwMdyTg14e39q0EOHWHLq6Sc1rK3H+ODRq0LVsDTaI4aANMF8mnlF2sHoW2XbA2GB0jCbzbtL1CMXAaKYnH4INskA2cERshxNTela6uFB+9oGKxa5JZAWkwtaTeLWvjaC7WccV1yQxstlD3saHFrqkNAxaSA7D1JKgn8g4ta13JEMffaeVaCHesO0dK6PdOQQZWkGtf2kGIIoRoUGd1yzPkABfyjGguFQAcTgn/iOM9L8aaCPhgggZMBgaWxtiAJqaytJJ36FFksjiSS6OpJP3kfT70eC03KySskaxwbi03RhQkaemvXqWMqRBsrg0UGGGqoBQduRcQwHkjybrzDyrQQ73OxHUtpDO4FrpWkGoI5SDEEUIwH+VXDJUIfKA4VGJproFIyBZGzxCR+BvuFG0AoDgCKYoN8m1gaWxtiAJqaytJrv6lEdY3Ekl0eOP3kfT71zyieQtUUbaOY65eDgHE3nFpxphrwomWX7KxoYWtDcSMBSuCAjtEgEYAgBjqWOD2BwJ6ftUO5ayTTOBDnsINa1kixrpShNG2dptXI0AYIQ7AeUXVArePr+CDtY5nRNusbEBWuMrSan3+pLzYnH96P+pHxXfwhsQghMjCbwLR5VHDHDRTSpVjjbJZBI5jQ4xk1AAxFcffT4oN8pMu2KEGn2zoII/f6Rgolj81n/FF9RUm2+Yw/jP8Aeo1j81n/ABRfUVQsTOz+aS+1Z+SWJnZ/NJfas/JAsQhCgE6yd5jbfZP/APN6Sp54N5SjiEjJfsvp0XgcCCCOsFcfH01VWJ0xmcx/kw2WpiKvF5Rk8C50V6Vcf9I6Z7NTRyJ+tiav8GMkEk/tRXoDpaDqHUm2Qhk+xB5s4decMSb7nEDQ2rsAKrl4riJu2aqKbVWZ+y27emvVNUED9J9Z/NarJKwvVjyagmeV/u7P7EfUUsTPK/3dn9iPqKoWJ9bsmySthLAKCFgxcBjielIUyy1og9gz9VjXFUx7s4lYx9TW05NebLHGLt9rySLzdHldPvC5WmxzyRck+ONzSAD+0AOGg6dOCrqFq03uuNvVlmnkdWbJlpjbdjNxo0APjNMa1qQTr3rtNZbU4uc4NL3sDHOL21IHUDQHR0KvrBTTe6429TNPJ7xVC2Quhg8h8JnEW2ZrTcHKVqCWCtBi67p99VBbBRwcZIXOaagvc95HqLgaKxeGFmbemddF6/WtMdIH5Kt5MjBc4uFbrHOA1kDBB0yhM9wF6RjqHQ3Tj06AoCbZDsDZ4GSPreN6tyjRg4gYDpwUGQ8lbWQgB0Zu1DgHHyhrOOFKqDQ2hxpU4gXQaAODdQcMRvXRsV9ovSNI2Xveenpaagqbl+ztaWXQG1BrTDRTioE7rlmMgDb3KtbVwvADScDggmiR4ZcEsIZSlBhQavspY4UOv1KxnIMWt/udh7urFJvBSblXyskaxwbQtN0YYkUr01pXHrQR2ykNLcC11CQQHAkaMCukb3ONOULa41MkjRh0Chw9QW2U4w2V4bgAdGqoBp8V35IcvBDQBr4S9xp5TnY6HdGhBmyAx15OSBt6lSNJpoqaKNbGmt4vY8k43TX9Ap2W8nNhgdIwuvNApeNRi4aR06V0yE1s1mDnsbeo4Xg0CtCQHYIFEMpaQ5poRoKyJiNBu41o0lgJOkkNoCfWtrFGHSMB0FwB3qdkyytnfOHC6I5brQzySBjpPToQR4IaFr+UiLhiC8uc5vvcDrXW1F0lL80RpoxI0+5RfCdubGMx43i4kPo77JaaAHQMaJxlmysEV5rQ01GgU09H+akCBdXWhxNScQ27eGDro6Lwoae9dbI0XJnkAlkTnAHRUDAphkvJrJYY5HE3nMBN2jRU9VMECtjb+D3ClNEjnlp9xJFetT3SvuXOVhDaUoMMNWhRLNJdt3IUa6PEYgEjyL9b2mtcFJy9A1r23QBVugYdOlBMykylihFQfLOIxH76h2PzWf8AFF9RUm2+Yw/jP96jWPzWf8UX1FULEzs/mkvtWfkliZ2fzSX2rPyQLEIQoBCEIBCEIBCEIBM8r/d2f2I+opYmeV/u7P7EfUUCxOMqWcubCbzB+xZ9pwaenoKTpnlrRB7Bn6oIuZHbi/qN4rhIyhpUHrBBG8LVCAWWNqaYCus0G9YQUHvFULKFR5N4WWpxtU0ZcAy/q0YA40FTilkLGsNWztB/DJ0+tqleFvnk/wCP+0JQgkyUaBckGGAazlIxjWppg1coJi118ULxoc4XnavtOqVzQoO9qtbpCC81powAW8IFyhkYASCWOY5wqDgfskKKhBNc0f8AY+M/+BcrLazFUR3RU4kNHlUwBxx/+qOhBtLIXEuOJJqV2jlLi0OcG3QQ1xBq0ag5ovD3KOstGOmnWa4bkEp0TSKGcOGp3LOBxriCKHT0rq+2OYwMY9hbQijWFtB7wFIhyUwtqHmU7MV2o9d41+VYnyUwNqX8kdmW7X3XTXe1UKWuoQRpGO5dHzuJJrQuNXFvkFx1ktpX3rm4e/8AzrWFBKEbTRzpGk6aPbI+6dOFQQPcpNqtBkFHTsIrX7Dxj2UsQg3hmLa3TSoIOANQdIIKOVOgEgAUAa5zQB1NBAC0Qgk2GS64uvNa6n23Nc9xr0XqE71JfHyz2gzMc40aPJeMScB9nWUtUzI3nEPtY/qCCx2jIUz7MyKNt98b/KoQKVBP71K/aC52bwXtQglYYvKcYyBeZjdOPSpn+m+VJpbRbGyyve1hAYHGoaL7xh7gNyvFqmu3cWirqEu0DySdY1Ae9B5bzPtnofnj4qdD4L2oWeRhi8ovYQLzNAGPSvRrNJeaCadOjQaEgEeulV2CK8kb4I2w6Idf77Og0PSs8z7Z6H54+K9FsWTozExxaaljSTediS0EnTrXXJLQAQNTN5YCT60R5rzPtnofnj4o5n2z0Pzx8V6yotrtBaSKtb5NfK6TqGI/worxy32CSF1yVt11AdIOB0YjBRlYvDt1bUPZRne1V1ECEIQCZ5X+7s/sR9RSxM8r/d2f2I+ooFicZUhDmwVexv7FmDr3XjgCk6Z5a0QewZ+qCNmrfSx//p3VHkbQ0BDusVp8QCtUIBZY2ppUDrNaDcsLLRU0qB1mtBuxQe8IWEKjzHwjyHJJapnhzAHP6Sa6ANXUl3NyXaZvdwVxyl96/wDEVGQVfm5LtM3u4I5uS7TN7uCtCEFX5uS7TN7uCObku0ze7grQhBV+bku0ze7gjm5LtM3u4K0IQVfm5LtM3u4I5uS7TN7uCtCEFX5uS7TN7uCObku0ze7grQhBV+bku0ze7gjm5LtM3u4K0IQVfm5LtM3u4I5uS7TN7uCtCEFX5uS7TN7uCObku0ze7grQhBV+bku0ze7gu9gyFIyWN5cyjXtcaE1o0gno6lYUIJ+Sc0s5c6KJzHyUvkVN41Jri7WTvTLx7HqfuHFV5CBxa/CiOMVMUxGtoYf7qrSyeFsUjC6OOZ10gUDW1x6ftaEqVfy9YSwcpGS0V8sAkDHQ7BBaYspgCly20GAA5Ogb+6NOqikWXLjWCghtTtH2mx6AKAYOC8xzh+27tFGcP23doqD1XnM3/r2jss7yOczf+vaOyzvLyrOH7bu0UZw/bd2igsPhPDJaJr8cMgF1o8oAHAU0AlKPE0/on7lFzh+27tFGcP23dooJXiaf0T9yPE0/on7lFzh+27tFGcP23dooJfiaf0T9y75biLW2drgQ4RUI67xwS3OH7bu0VZsh2CjRJJVzyKtrU3WnRp6SqE9nyJM4Vuho/iNPhpTLKGRnvEdC0XI2sNSdIrow0J6hBV+bku0ze7gjm5LtM3u4K0IQVfm5LtM3u4LB8HJdpm93BWlCC7goQzQEIKPla0kTSCg+0VEzs6h8VarV4PRve55c+rjU0LafkuXNeLak3t7qCtZ2dQ+KM7OofFWXmvFtSb291HNeLak3t7qCtZ2dQ+KM7OofFWXmvFtSb291HNeLak3t7qCtZ2dQ+KM7OofFWXmvFtSb291HNeLak3t7qCtZ2dQ+KM7OofFWXmvFtSb291HNeLak3t7qCtZ2dQ+KM7OofFWXmvFtSb291HNeLak3t7qCtZ2dQ+KM7OofFWXmvFtSb291HNeLak3t7qCtZ2dQ+KM7OofFWXmvFtSb291HNeLak3t7qCtZ2dQ+KM7OofFWXmvFtSb291HNeLak3t7qCtZ2dQ+KM7OofFWXmvFtSb291HNeLak3t7qCtZ2dQ+KM7OofFWXmvFtSb291HNeLak3t7qBIx1QCtLTFeY5u00jeFZGZAjApefh1t4LJyDGcLz8etvBB5j4hm/g7beKPEM38HbbxV6/2+su1L2m91H+39l2pe03uoKL4hm/g7beKPEM38HbbxV9f4CWYhrS6Wja08pvSan91af7f2Xal7Te6go3iGbUztt4rHiGb+Dtt4r0CfwJs7wwOdLRjboo5ujr8lcf9v7LtS9pvdWNEzMZmFlRfEM38HbbxR4hm/g7beKvX+39l2pe03uo/2/su1L2m91ZIo8eQZaitylRXy26K49KtinReAVma4ODpaggjym6Qaj91MvEce0/e3ggrkz6CqjZ2dQ+KtUng/G4ULn728Fy5rxbUm9vdQVrOzqHxRnZ1D4qy814tqTe3uo5rxbUm9vdQVrOzqHxQbWdQ+KsvNeLak3t7qD4LxbUm9vdQPWaB6kLIFEI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844824"/>
            <a:ext cx="5399385" cy="26158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227754"/>
            <a:ext cx="3934197" cy="295064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23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3568" y="836712"/>
            <a:ext cx="7920880" cy="7920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ts val="600"/>
              </a:spcAft>
              <a:defRPr/>
            </a:pPr>
            <a:endParaRPr kumimoji="1" lang="en-US" sz="3600" b="1" i="1" kern="12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AutoShape 2" descr="data:image/jpeg;base64,/9j/4AAQSkZJRgABAQAAAQABAAD/2wCEAAkGBxQTEhUUEhQVFRQWFhYYGBgWFxYVGBcVFRYXFxQVGhcbIyggGBolHBUUIjEiJSkrLi4vFx8zODMsNygtLisBCgoKDg0NFRAQFDcgHiAsKzc3Nzc3MS4tNCwvNy0rNy43LDQ3LDQtLCsvKywrLDQrLDQsLDc3LC8sLCwuKywsLP/AABEIAJwBQgMBIgACEQEDEQH/xAAbAAACAgMBAAAAAAAAAAAAAAAABQQGAQIDB//EAEYQAAEDAQMHBgsFBwUBAQAAAAEAAgMRBBIhBRQxUVKR0RMWQWGS0gYVIjRTcXOBoaKyMjNyscEjQmKDk8LwBxckVLPxo//EABkBAQEAAwEAAAAAAAAAAAAAAAABAgMEBf/EACwRAQABAwIEAwgDAAAAAAAAAAABAgMREpEEUVLRITHhBSIyM0FhgbEUcaH/2gAMAwEAAhEDEQA/APSMoeEMrJHsAZRriBUOrh71H50Tao+y7vLnlSzgzSHH7RUbNm9aCbzom1R9l3eRzom1R9l3eULNm9aM2b1oJvOibVH2Xd5HOibVH2Xd5Qs2b1ozZvWgm86JtUfZd3kc6JtUfZd3lCzZvWjNm9aCbzom1R9l3eRzom1R9l3eULNm9aM2b1oJvOibVH2Xd5HOibVH2Xd5Qs2b1ozZvWgm86JtUfZd3kc6JtUfZd3lCzZvWjNm9aCbzom1R9l3eRzom1R9l3eULNm9aM2b1oJvOibVH2Xd5HOibVH2Xd5Qs2b1ozZvWgm86JtUfZd3kc6JtUfZd3lCzZvWjNm9aCbzom1R9l3eRzom1R9l3eULNm9aM2b1oG8WX5SAaM3O4rZ2XpaYBlfUeKVgKNlOe5E93UQPWcAgkc4so+gh/wA/mI5xZR9BD/n8xUBCC/8AOLKPoIf8/mI5xZR9BD/n8xUBCD0ZnhBbeTcTFFyl4XR0FvSft/quHOLKPoIf8/mKgIWMRjPiPQucNvu15GG9e0dF2mn7etac4so+gh/z+YqAhZD0GLwiyhUXoYQ2oqdQrift6k08ey6mbjxXlkb6EEaQQdxqr5FIHNDhoIBHvQMp/CGUCoDNzuKj86JtUfZd3lHc2ooVyzVvWgm86JtUfZd3kc6JtUfZd3lCzZvWjNm9aCbzom1R9l3eQfCibVH2Xd5Qs2b1rGat60F9acAhDNA9SEFSyl96/wDEVGVZ8K7Q8WycB7gL+gOIGgJVnUm2/tO4oL2hUTOpNt/adxRnUm2/tO4oL2hUTOpNt/adxRnUm2/tO4oL2hUTOpNt/adxRnUm2/tO4oL2hUTOpNt/adxRnUm2/tO4oL2hUTOpNt/adxRnUm2/tO4oL2hUTOpNt/adxRnUm2/tO4oL2hUTOpNt/adxRnUm2/tO4oL2hUTOpNt/adxRnUm2/tO4oL2hUTOpNt/adxRnUm2/tO4oL2hUTOpNt/adxTGyTuNmnJc6odHQ1NRUmtCgstptLYxV7g0dek+oaSkFqL7VVzXMZEw08t12pPSehI3OJxJqevFMrP5pL7Vn5IDxMfTWf+qOCPEx9NZ/6o4JYhQM/Ex9NZ/6o4I8TH01n/qjgliEDPxMfTWf+qOCPEx9NZ/6o4JYhAz8TH01n/qjgjxMfTWf+qOCWIQM/Ex9NZ/6o4KdY7S6zXWSlrmOF5rmG8G44+sepV5M8r/d2f2I+oqi1xStcKtII1jFbqgMeRoJHqNE1yxO4CGjnCsLCaEipxxPWgtSFXLXK4WKJwc68XmpqakeX0+5cLdCYoTK+aTADAE6XUoMT1oLUhU6xRTSsEkbjddW7elcDgaGoDTTp6UUffkjMjxJHHfIqS0jpuurXpGkBB7QzQELKEHjvhb55P8Aj/tCUAJv4W+eT/j/ALQlLXEGowKg25F2y7cVh0ZGkEe4rpncnpH9pyw+0PIoXuI1FxIQckIQg2bGToBPqBWeRdsu3FZZaHtFGvcBqDiAts7k9I/tOQcSELLnEmpNSekrCDLRXRituRdsu3FYY8g1BIOsGhXTO5PSP7TkHNzCNII9YIWq6STud9pzj6yT+a5oBbiJ3Q07itF1baXgUD3ADoDiAg15F2y7cVou2dyekf2ncVxQCy1pOgE+rFYW0chbi0kHqJH5IM8i7ZduKY2VhFlnqCPKi0in7yg53J6R/acmFnlc6yz3nF3lRaST+91oFKZ2fzSX2rPySxM7P5pL7Vn5KhYhCFAIQnvg3YYntlkmxawdJIAFCXONOoLTfv02bc11R5MqKZqnEESFId4aZLqbtnmcB0hmBGuhfUe8Jx4O22wW6+2GNzXtFSHAtcAcA4UJBxXLXx80U6q7NUR+O7OLWfCKoV9Cy4YrC9BqCZ5X+7s/sR9RSxM8r/d2f2I+ooFiZ5a0QewZ+qWJnlrRB7Bn6qiTbPMYfxn+9Rso25k0BicHgkDEAGjm0NaVFRgpk0zm2KItcWm+RUEjCr1FyZJLK8tMsgAFcHHqH6oI+T8ouhjEbaENrQuBri6uND1n4LU2scpJKa33x8nTQ1o6SOk6B8UZRIzgQAvfIaeU4igJFQDhXR0rpaclPjY576FrGlxDXEnDSAC0D4qD2miENNQChUePeFvnk/4/7QlLWkmgBJOgDElNvC3zyf8AH/aEoUEjMJfRydh3BayWV7RVzHgay0gbyuV46zvQSgwhCEHaOyvcKtY9w1hpI3hbZhL6OTsO4LgCi8dZ3oBzSCQQQRgQcCCsIQg2jjLjRoJOoCp3LtmEvo5Ow7go4KzeOs70HSWzPaKuY5o/iaR+a5LJKwgF3ZY5CKiN5B0ENcQfeuCzeOsoO+YS+ik7DuCjlZvHWd6wgFvFC5xo1pcdQBP5LRAKCRmEvo5Ow7gp8MDm2We81zauipeBFfK60pvHWd6ZWQ/8Wf8AFF9RQLEzs/mkvtWfkliZ2fzSX2rPyVCxCEKATrJ3mNt9k/8A83pKnWTvMbb7J/8A5vXD7R+R+af3DZa+LdUfAC3Wdkc4mcxpNnmDb9MZDS5Trp0qd/pU9pt9oLfsmE/Wyp31VMyfYGuZedU11GlFcP8ASWK7bp26aQn62FXj6onhrkfZ0xwly3Tbu1eVSXJpPrP5rVbSaT6ytV2R5Q4gmeV/u7P7EfUUsTPK/wB3Z/Yj6iqFiZ5a0QewZ+qWJnlrRB7Bn6qiXaIy6wxBoJ8s6ATt6lCyY58T7xjeQRTBp9erqUy0vIsMVCR5Z0Gm2ueTrCXx33SPGJ0HoHT+aCBby02gTtD2SCnkuGBIFAToOhdbTlV8jHMfduvaWm60h2IoaEuI+Cj5MbnJcY6gNIqZHYkGtKUGmg0LraLDybomyHGV10FhqAcNNQD0hQe2NFAAhDShUeWeE2R5n2qZzWVaX4G80dAGtLPEM+x8zeKmeGIDJ5X0vOfaWxgVIABaMcPUtXZBONJPV5Pw0rRNN7PhVG092eaeSL4hn2PmbxR4hn2PmbxXHwacy0Xw9lC2lKOdiDXT14fFcrZHce5oJoCQPUppv9UbT3M08kvxDPsfM3ijxDPsfM3ioz2hscTqXnSSiMVJAAPTh0pm/IRANJK0qfs9Wit74ppv9UbT3M08kXxDPsfM3ijxDPsfM3iufgy5lpa++yhaRoc7EOBp06cCpUeSmkTEy3eTNNDjSpo28eCab/XG09zNPJx8Qz7HzN4o8Qz7HzN4rhJGGthwvOllufaIAFaVFOtT5siFrXESVoCaXaVoKgVrh66Jpv8AVG09zNPJH8Qz7HzN4o8Qz7HzN4rXwauWhji5lC1wGDnUIIqNJ06VEtDLrnNroJG4ppv9UbT3M08k3xDPsfM3ijxDPsfM3iuDowBAKVdM8trUgNAwqKdKm2jIpaxzuUrdDnUu0rQVArXDRpTTf6o2nuZp5OPiGfY+ZvFHiGfY+ZvFY8G2stEbnObRzXU8lzqUIqNJ0qDKKOIroJG40TTf6o2nuZp5J/iGfY+ZvFHiGfY+ZvFb2SwtcYGkmsziCanAA0FANJU3KeQWxBxD710ONKEHAaDj1aU03+uNp7maeRf4hn2PmbxR4hn2PmbxXfI9ljmYSWkEOIwc6mgEafWlDxQkV0Ejcmm/1RtPczTyMPENo9H8zeKk5i+KzTCRtKujpiDod1La2n/gw/jP96i2PzWf8UX1FZUxdz71UTH9eqTNP0gsTOz+aS+1Z+SWJnZ/NJfas/JbWJYhCEAnWTvMbb7J/wD5vSVOsneY232T/wDzeuH2j8j80/uGy18W7yewCW6bhoOvX1K5f6QA57Ne08ia118oxU6xW8NbdcDhoorn/pHLetsztcJ+ticfn+Pc8Pozt3KqpopmrMQmP0n1n81qtpNJ9Z/NartjyhoCZ5X+7s/sR9RSxM8r/d2f2I+oqhYmeWtEHsGfqliZ5a0QewZ+qomTQOfYog1pcb5NAK4VesZOkkjZcdDIcToHQehaWzzGL2h/vXLK9mjgs5ku3nANGJNLzqCpp0aUHDJdjls5dyTHlriK32VNBWgFCMaHSu07JpHRulieTE68A1t0E9danoHxWmSsmGeJslQ29WjQ0upR1NNcdB3rucnRskfFIHEiHlQWmmGFb1agafgoPXwsLNEKjyrwqhLrRM08mW8sHisjWkODQNoEKA6Wc1/bNx/jg3aE0t1jbNabSXk1baHNF2gwDWEA4Y6VXstf8eeFrKOa6hcHgOJ8qhGjAU1alBMyXHyAcI2xC8QSTM06NA06NO9cZrM9zi4mOpJP3kfT71Py/ZWNY0taGm9TAUqKHgkaCfm7iwMdyTg14e39q0EOHWHLq6Sc1rK3H+ODRq0LVsDTaI4aANMF8mnlF2sHoW2XbA2GB0jCbzbtL1CMXAaKYnH4INskA2cERshxNTela6uFB+9oGKxa5JZAWkwtaTeLWvjaC7WccV1yQxstlD3saHFrqkNAxaSA7D1JKgn8g4ta13JEMffaeVaCHesO0dK6PdOQQZWkGtf2kGIIoRoUGd1yzPkABfyjGguFQAcTgn/iOM9L8aaCPhgggZMBgaWxtiAJqaytJJ36FFksjiSS6OpJP3kfT70eC03KySskaxwbi03RhQkaemvXqWMqRBsrg0UGGGqoBQduRcQwHkjybrzDyrQQ73OxHUtpDO4FrpWkGoI5SDEEUIwH+VXDJUIfKA4VGJproFIyBZGzxCR+BvuFG0AoDgCKYoN8m1gaWxtiAJqaytJrv6lEdY3Ekl0eOP3kfT71zyieQtUUbaOY65eDgHE3nFpxphrwomWX7KxoYWtDcSMBSuCAjtEgEYAgBjqWOD2BwJ6ftUO5ayTTOBDnsINa1kixrpShNG2dptXI0AYIQ7AeUXVArePr+CDtY5nRNusbEBWuMrSan3+pLzYnH96P+pHxXfwhsQghMjCbwLR5VHDHDRTSpVjjbJZBI5jQ4xk1AAxFcffT4oN8pMu2KEGn2zoII/f6Rgolj81n/FF9RUm2+Yw/jP8Aeo1j81n/ABRfUVQsTOz+aS+1Z+SWJnZ/NJfas/JAsQhCgE6yd5jbfZP/APN6Sp54N5SjiEjJfsvp0XgcCCCOsFcfH01VWJ0xmcx/kw2WpiKvF5Rk8C50V6Vcf9I6Z7NTRyJ+tiav8GMkEk/tRXoDpaDqHUm2Qhk+xB5s4decMSb7nEDQ2rsAKrl4riJu2aqKbVWZ+y27emvVNUED9J9Z/NarJKwvVjyagmeV/u7P7EfUUsTPK/3dn9iPqKoWJ9bsmySthLAKCFgxcBjielIUyy1og9gz9VjXFUx7s4lYx9TW05NebLHGLt9rySLzdHldPvC5WmxzyRck+ONzSAD+0AOGg6dOCrqFq03uuNvVlmnkdWbJlpjbdjNxo0APjNMa1qQTr3rtNZbU4uc4NL3sDHOL21IHUDQHR0KvrBTTe6429TNPJ7xVC2Quhg8h8JnEW2ZrTcHKVqCWCtBi67p99VBbBRwcZIXOaagvc95HqLgaKxeGFmbemddF6/WtMdIH5Kt5MjBc4uFbrHOA1kDBB0yhM9wF6RjqHQ3Tj06AoCbZDsDZ4GSPreN6tyjRg4gYDpwUGQ8lbWQgB0Zu1DgHHyhrOOFKqDQ2hxpU4gXQaAODdQcMRvXRsV9ovSNI2Xveenpaagqbl+ztaWXQG1BrTDRTioE7rlmMgDb3KtbVwvADScDggmiR4ZcEsIZSlBhQavspY4UOv1KxnIMWt/udh7urFJvBSblXyskaxwbQtN0YYkUr01pXHrQR2ykNLcC11CQQHAkaMCukb3ONOULa41MkjRh0Chw9QW2U4w2V4bgAdGqoBp8V35IcvBDQBr4S9xp5TnY6HdGhBmyAx15OSBt6lSNJpoqaKNbGmt4vY8k43TX9Ap2W8nNhgdIwuvNApeNRi4aR06V0yE1s1mDnsbeo4Xg0CtCQHYIFEMpaQ5poRoKyJiNBu41o0lgJOkkNoCfWtrFGHSMB0FwB3qdkyytnfOHC6I5brQzySBjpPToQR4IaFr+UiLhiC8uc5vvcDrXW1F0lL80RpoxI0+5RfCdubGMx43i4kPo77JaaAHQMaJxlmysEV5rQ01GgU09H+akCBdXWhxNScQ27eGDro6Lwoae9dbI0XJnkAlkTnAHRUDAphkvJrJYY5HE3nMBN2jRU9VMECtjb+D3ClNEjnlp9xJFetT3SvuXOVhDaUoMMNWhRLNJdt3IUa6PEYgEjyL9b2mtcFJy9A1r23QBVugYdOlBMykylihFQfLOIxH76h2PzWf8AFF9RUm2+Yw/jP96jWPzWf8UX1FULEzs/mkvtWfkliZ2fzSX2rPyQLEIQoBCEIBCEIBCEIBM8r/d2f2I+opYmeV/u7P7EfUUCxOMqWcubCbzB+xZ9pwaenoKTpnlrRB7Bn6oIuZHbi/qN4rhIyhpUHrBBG8LVCAWWNqaYCus0G9YQUHvFULKFR5N4WWpxtU0ZcAy/q0YA40FTilkLGsNWztB/DJ0+tqleFvnk/wCP+0JQgkyUaBckGGAazlIxjWppg1coJi118ULxoc4XnavtOqVzQoO9qtbpCC81powAW8IFyhkYASCWOY5wqDgfskKKhBNc0f8AY+M/+BcrLazFUR3RU4kNHlUwBxx/+qOhBtLIXEuOJJqV2jlLi0OcG3QQ1xBq0ag5ovD3KOstGOmnWa4bkEp0TSKGcOGp3LOBxriCKHT0rq+2OYwMY9hbQijWFtB7wFIhyUwtqHmU7MV2o9d41+VYnyUwNqX8kdmW7X3XTXe1UKWuoQRpGO5dHzuJJrQuNXFvkFx1ktpX3rm4e/8AzrWFBKEbTRzpGk6aPbI+6dOFQQPcpNqtBkFHTsIrX7Dxj2UsQg3hmLa3TSoIOANQdIIKOVOgEgAUAa5zQB1NBAC0Qgk2GS64uvNa6n23Nc9xr0XqE71JfHyz2gzMc40aPJeMScB9nWUtUzI3nEPtY/qCCx2jIUz7MyKNt98b/KoQKVBP71K/aC52bwXtQglYYvKcYyBeZjdOPSpn+m+VJpbRbGyyve1hAYHGoaL7xh7gNyvFqmu3cWirqEu0DySdY1Ae9B5bzPtnofnj4qdD4L2oWeRhi8ovYQLzNAGPSvRrNJeaCadOjQaEgEeulV2CK8kb4I2w6Idf77Og0PSs8z7Z6H54+K9FsWTozExxaaljSTediS0EnTrXXJLQAQNTN5YCT60R5rzPtnofnj4o5n2z0Pzx8V6yotrtBaSKtb5NfK6TqGI/worxy32CSF1yVt11AdIOB0YjBRlYvDt1bUPZRne1V1ECEIQCZ5X+7s/sR9RSxM8r/d2f2I+ooFicZUhDmwVexv7FmDr3XjgCk6Z5a0QewZ+qCNmrfSx//p3VHkbQ0BDusVp8QCtUIBZY2ppUDrNaDcsLLRU0qB1mtBuxQe8IWEKjzHwjyHJJapnhzAHP6Sa6ANXUl3NyXaZvdwVxyl96/wDEVGQVfm5LtM3u4I5uS7TN7uCtCEFX5uS7TN7uCObku0ze7grQhBV+bku0ze7gjm5LtM3u4K0IQVfm5LtM3u4I5uS7TN7uCtCEFX5uS7TN7uCObku0ze7grQhBV+bku0ze7gjm5LtM3u4K0IQVfm5LtM3u4I5uS7TN7uCtCEFX5uS7TN7uCObku0ze7grQhBV+bku0ze7gu9gyFIyWN5cyjXtcaE1o0gno6lYUIJ+Sc0s5c6KJzHyUvkVN41Jri7WTvTLx7HqfuHFV5CBxa/CiOMVMUxGtoYf7qrSyeFsUjC6OOZ10gUDW1x6ftaEqVfy9YSwcpGS0V8sAkDHQ7BBaYspgCly20GAA5Ogb+6NOqikWXLjWCghtTtH2mx6AKAYOC8xzh+27tFGcP23doqD1XnM3/r2jss7yOczf+vaOyzvLyrOH7bu0UZw/bd2igsPhPDJaJr8cMgF1o8oAHAU0AlKPE0/on7lFzh+27tFGcP23dooJXiaf0T9yPE0/on7lFzh+27tFGcP23dooJfiaf0T9y75biLW2drgQ4RUI67xwS3OH7bu0VZsh2CjRJJVzyKtrU3WnRp6SqE9nyJM4Vuho/iNPhpTLKGRnvEdC0XI2sNSdIrow0J6hBV+bku0ze7gjm5LtM3u4K0IQVfm5LtM3u4LB8HJdpm93BWlCC7goQzQEIKPla0kTSCg+0VEzs6h8VarV4PRve55c+rjU0LafkuXNeLak3t7qCtZ2dQ+KM7OofFWXmvFtSb291HNeLak3t7qCtZ2dQ+KM7OofFWXmvFtSb291HNeLak3t7qCtZ2dQ+KM7OofFWXmvFtSb291HNeLak3t7qCtZ2dQ+KM7OofFWXmvFtSb291HNeLak3t7qCtZ2dQ+KM7OofFWXmvFtSb291HNeLak3t7qCtZ2dQ+KM7OofFWXmvFtSb291HNeLak3t7qCtZ2dQ+KM7OofFWXmvFtSb291HNeLak3t7qCtZ2dQ+KM7OofFWXmvFtSb291HNeLak3t7qCtZ2dQ+KM7OofFWXmvFtSb291HNeLak3t7qCtZ2dQ+KM7OofFWXmvFtSb291HNeLak3t7qBIx1QCtLTFeY5u00jeFZGZAjApefh1t4LJyDGcLz8etvBB5j4hm/g7beKPEM38HbbxV6/2+su1L2m91H+39l2pe03uoKL4hm/g7beKPEM38HbbxV9f4CWYhrS6Wja08pvSan91af7f2Xal7Te6go3iGbUztt4rHiGb+Dtt4r0CfwJs7wwOdLRjboo5ujr8lcf9v7LtS9pvdWNEzMZmFlRfEM38HbbxR4hm/g7beKvX+39l2pe03uo/2/su1L2m91ZIo8eQZaitylRXy26K49KtinReAVma4ODpaggjym6Qaj91MvEce0/e3ggrkz6CqjZ2dQ+KtUng/G4ULn728Fy5rxbUm9vdQVrOzqHxRnZ1D4qy814tqTe3uo5rxbUm9vdQVrOzqHxQbWdQ+KsvNeLak3t7qD4LxbUm9vdQPWaB6kLIFE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eg;base64,/9j/4AAQSkZJRgABAQAAAQABAAD/2wCEAAkGBxQTEhUUEhQVFRQWFhYYGBgWFxYVGBcVFRYXFxQVGhcbIyggGBolHBUUIjEiJSkrLi4vFx8zODMsNygtLisBCgoKDg0NFRAQFDcgHiAsKzc3Nzc3MS4tNCwvNy0rNy43LDQ3LDQtLCsvKywrLDQrLDQsLDc3LC8sLCwuKywsLP/AABEIAJwBQgMBIgACEQEDEQH/xAAbAAACAgMBAAAAAAAAAAAAAAAABQQGAQIDB//EAEYQAAEDAQMHBgsFBwUBAQAAAAEAAgMRBBIhBRQxUVKR0RMWQWGS0gYVIjRTcXOBoaKyMjNyscEjQmKDk8LwBxckVLPxo//EABkBAQEAAwEAAAAAAAAAAAAAAAABAgMEBf/EACwRAQABAwIEAwgDAAAAAAAAAAABAgMREpEEUVLRITHhBSIyM0FhgbEUcaH/2gAMAwEAAhEDEQA/APSMoeEMrJHsAZRriBUOrh71H50Tao+y7vLnlSzgzSHH7RUbNm9aCbzom1R9l3eRzom1R9l3eULNm9aM2b1oJvOibVH2Xd5HOibVH2Xd5Qs2b1ozZvWgm86JtUfZd3kc6JtUfZd3lCzZvWjNm9aCbzom1R9l3eRzom1R9l3eULNm9aM2b1oJvOibVH2Xd5HOibVH2Xd5Qs2b1ozZvWgm86JtUfZd3kc6JtUfZd3lCzZvWjNm9aCbzom1R9l3eRzom1R9l3eULNm9aM2b1oJvOibVH2Xd5HOibVH2Xd5Qs2b1ozZvWgm86JtUfZd3kc6JtUfZd3lCzZvWjNm9aCbzom1R9l3eRzom1R9l3eULNm9aM2b1oG8WX5SAaM3O4rZ2XpaYBlfUeKVgKNlOe5E93UQPWcAgkc4so+gh/wA/mI5xZR9BD/n8xUBCC/8AOLKPoIf8/mI5xZR9BD/n8xUBCD0ZnhBbeTcTFFyl4XR0FvSft/quHOLKPoIf8/mKgIWMRjPiPQucNvu15GG9e0dF2mn7etac4so+gh/z+YqAhZD0GLwiyhUXoYQ2oqdQrift6k08ey6mbjxXlkb6EEaQQdxqr5FIHNDhoIBHvQMp/CGUCoDNzuKj86JtUfZd3lHc2ooVyzVvWgm86JtUfZd3kc6JtUfZd3lCzZvWjNm9aCbzom1R9l3eQfCibVH2Xd5Qs2b1rGat60F9acAhDNA9SEFSyl96/wDEVGVZ8K7Q8WycB7gL+gOIGgJVnUm2/tO4oL2hUTOpNt/adxRnUm2/tO4oL2hUTOpNt/adxRnUm2/tO4oL2hUTOpNt/adxRnUm2/tO4oL2hUTOpNt/adxRnUm2/tO4oL2hUTOpNt/adxRnUm2/tO4oL2hUTOpNt/adxRnUm2/tO4oL2hUTOpNt/adxRnUm2/tO4oL2hUTOpNt/adxRnUm2/tO4oL2hUTOpNt/adxRnUm2/tO4oL2hUTOpNt/adxTGyTuNmnJc6odHQ1NRUmtCgstptLYxV7g0dek+oaSkFqL7VVzXMZEw08t12pPSehI3OJxJqevFMrP5pL7Vn5IDxMfTWf+qOCPEx9NZ/6o4JYhQM/Ex9NZ/6o4I8TH01n/qjgliEDPxMfTWf+qOCPEx9NZ/6o4JYhAz8TH01n/qjgjxMfTWf+qOCWIQM/Ex9NZ/6o4KdY7S6zXWSlrmOF5rmG8G44+sepV5M8r/d2f2I+oqi1xStcKtII1jFbqgMeRoJHqNE1yxO4CGjnCsLCaEipxxPWgtSFXLXK4WKJwc68XmpqakeX0+5cLdCYoTK+aTADAE6XUoMT1oLUhU6xRTSsEkbjddW7elcDgaGoDTTp6UUffkjMjxJHHfIqS0jpuurXpGkBB7QzQELKEHjvhb55P8Aj/tCUAJv4W+eT/j/ALQlLXEGowKg25F2y7cVh0ZGkEe4rpncnpH9pyw+0PIoXuI1FxIQckIQg2bGToBPqBWeRdsu3FZZaHtFGvcBqDiAts7k9I/tOQcSELLnEmpNSekrCDLRXRituRdsu3FYY8g1BIOsGhXTO5PSP7TkHNzCNII9YIWq6STud9pzj6yT+a5oBbiJ3Q07itF1baXgUD3ADoDiAg15F2y7cVou2dyekf2ncVxQCy1pOgE+rFYW0chbi0kHqJH5IM8i7ZduKY2VhFlnqCPKi0in7yg53J6R/acmFnlc6yz3nF3lRaST+91oFKZ2fzSX2rPySxM7P5pL7Vn5KhYhCFAIQnvg3YYntlkmxawdJIAFCXONOoLTfv02bc11R5MqKZqnEESFId4aZLqbtnmcB0hmBGuhfUe8Jx4O22wW6+2GNzXtFSHAtcAcA4UJBxXLXx80U6q7NUR+O7OLWfCKoV9Cy4YrC9BqCZ5X+7s/sR9RSxM8r/d2f2I+ooFiZ5a0QewZ+qWJnlrRB7Bn6qiTbPMYfxn+9Rso25k0BicHgkDEAGjm0NaVFRgpk0zm2KItcWm+RUEjCr1FyZJLK8tMsgAFcHHqH6oI+T8ouhjEbaENrQuBri6uND1n4LU2scpJKa33x8nTQ1o6SOk6B8UZRIzgQAvfIaeU4igJFQDhXR0rpaclPjY576FrGlxDXEnDSAC0D4qD2miENNQChUePeFvnk/4/7QlLWkmgBJOgDElNvC3zyf8AH/aEoUEjMJfRydh3BayWV7RVzHgay0gbyuV46zvQSgwhCEHaOyvcKtY9w1hpI3hbZhL6OTsO4LgCi8dZ3oBzSCQQQRgQcCCsIQg2jjLjRoJOoCp3LtmEvo5Ow7go4KzeOs70HSWzPaKuY5o/iaR+a5LJKwgF3ZY5CKiN5B0ENcQfeuCzeOsoO+YS+ik7DuCjlZvHWd6wgFvFC5xo1pcdQBP5LRAKCRmEvo5Ow7gp8MDm2We81zauipeBFfK60pvHWd6ZWQ/8Wf8AFF9RQLEzs/mkvtWfkliZ2fzSX2rPyVCxCEKATrJ3mNt9k/8A83pKnWTvMbb7J/8A5vXD7R+R+af3DZa+LdUfAC3Wdkc4mcxpNnmDb9MZDS5Trp0qd/pU9pt9oLfsmE/Wyp31VMyfYGuZedU11GlFcP8ASWK7bp26aQn62FXj6onhrkfZ0xwly3Tbu1eVSXJpPrP5rVbSaT6ytV2R5Q4gmeV/u7P7EfUUsTPK/wB3Z/Yj6iqFiZ5a0QewZ+qWJnlrRB7Bn6qiXaIy6wxBoJ8s6ATt6lCyY58T7xjeQRTBp9erqUy0vIsMVCR5Z0Gm2ueTrCXx33SPGJ0HoHT+aCBby02gTtD2SCnkuGBIFAToOhdbTlV8jHMfduvaWm60h2IoaEuI+Cj5MbnJcY6gNIqZHYkGtKUGmg0LraLDybomyHGV10FhqAcNNQD0hQe2NFAAhDShUeWeE2R5n2qZzWVaX4G80dAGtLPEM+x8zeKmeGIDJ5X0vOfaWxgVIABaMcPUtXZBONJPV5Pw0rRNN7PhVG092eaeSL4hn2PmbxR4hn2PmbxXHwacy0Xw9lC2lKOdiDXT14fFcrZHce5oJoCQPUppv9UbT3M08kvxDPsfM3ijxDPsfM3ioz2hscTqXnSSiMVJAAPTh0pm/IRANJK0qfs9Wit74ppv9UbT3M08kXxDPsfM3ijxDPsfM3iufgy5lpa++yhaRoc7EOBp06cCpUeSmkTEy3eTNNDjSpo28eCab/XG09zNPJx8Qz7HzN4o8Qz7HzN4rhJGGthwvOllufaIAFaVFOtT5siFrXESVoCaXaVoKgVrh66Jpv8AVG09zNPJH8Qz7HzN4o8Qz7HzN4rXwauWhji5lC1wGDnUIIqNJ06VEtDLrnNroJG4ppv9UbT3M08k3xDPsfM3ijxDPsfM3iuDowBAKVdM8trUgNAwqKdKm2jIpaxzuUrdDnUu0rQVArXDRpTTf6o2nuZp5OPiGfY+ZvFHiGfY+ZvFY8G2stEbnObRzXU8lzqUIqNJ0qDKKOIroJG40TTf6o2nuZp5J/iGfY+ZvFHiGfY+ZvFb2SwtcYGkmsziCanAA0FANJU3KeQWxBxD710ONKEHAaDj1aU03+uNp7maeRf4hn2PmbxR4hn2PmbxXfI9ljmYSWkEOIwc6mgEafWlDxQkV0Ejcmm/1RtPczTyMPENo9H8zeKk5i+KzTCRtKujpiDod1La2n/gw/jP96i2PzWf8UX1FZUxdz71UTH9eqTNP0gsTOz+aS+1Z+SWJnZ/NJfas/JbWJYhCEAnWTvMbb7J/wD5vSVOsneY232T/wDzeuH2j8j80/uGy18W7yewCW6bhoOvX1K5f6QA57Ne08ia118oxU6xW8NbdcDhoorn/pHLetsztcJ+ticfn+Pc8Pozt3KqpopmrMQmP0n1n81qtpNJ9Z/NartjyhoCZ5X+7s/sR9RSxM8r/d2f2I+oqhYmeWtEHsGfqliZ5a0QewZ+qomTQOfYog1pcb5NAK4VesZOkkjZcdDIcToHQehaWzzGL2h/vXLK9mjgs5ku3nANGJNLzqCpp0aUHDJdjls5dyTHlriK32VNBWgFCMaHSu07JpHRulieTE68A1t0E9danoHxWmSsmGeJslQ29WjQ0upR1NNcdB3rucnRskfFIHEiHlQWmmGFb1agafgoPXwsLNEKjyrwqhLrRM08mW8sHisjWkODQNoEKA6Wc1/bNx/jg3aE0t1jbNabSXk1baHNF2gwDWEA4Y6VXstf8eeFrKOa6hcHgOJ8qhGjAU1alBMyXHyAcI2xC8QSTM06NA06NO9cZrM9zi4mOpJP3kfT71Py/ZWNY0taGm9TAUqKHgkaCfm7iwMdyTg14e39q0EOHWHLq6Sc1rK3H+ODRq0LVsDTaI4aANMF8mnlF2sHoW2XbA2GB0jCbzbtL1CMXAaKYnH4INskA2cERshxNTela6uFB+9oGKxa5JZAWkwtaTeLWvjaC7WccV1yQxstlD3saHFrqkNAxaSA7D1JKgn8g4ta13JEMffaeVaCHesO0dK6PdOQQZWkGtf2kGIIoRoUGd1yzPkABfyjGguFQAcTgn/iOM9L8aaCPhgggZMBgaWxtiAJqaytJJ36FFksjiSS6OpJP3kfT70eC03KySskaxwbi03RhQkaemvXqWMqRBsrg0UGGGqoBQduRcQwHkjybrzDyrQQ73OxHUtpDO4FrpWkGoI5SDEEUIwH+VXDJUIfKA4VGJproFIyBZGzxCR+BvuFG0AoDgCKYoN8m1gaWxtiAJqaytJrv6lEdY3Ekl0eOP3kfT71zyieQtUUbaOY65eDgHE3nFpxphrwomWX7KxoYWtDcSMBSuCAjtEgEYAgBjqWOD2BwJ6ftUO5ayTTOBDnsINa1kixrpShNG2dptXI0AYIQ7AeUXVArePr+CDtY5nRNusbEBWuMrSan3+pLzYnH96P+pHxXfwhsQghMjCbwLR5VHDHDRTSpVjjbJZBI5jQ4xk1AAxFcffT4oN8pMu2KEGn2zoII/f6Rgolj81n/FF9RUm2+Yw/jP8Aeo1j81n/ABRfUVQsTOz+aS+1Z+SWJnZ/NJfas/JAsQhCgE6yd5jbfZP/APN6Sp54N5SjiEjJfsvp0XgcCCCOsFcfH01VWJ0xmcx/kw2WpiKvF5Rk8C50V6Vcf9I6Z7NTRyJ+tiav8GMkEk/tRXoDpaDqHUm2Qhk+xB5s4decMSb7nEDQ2rsAKrl4riJu2aqKbVWZ+y27emvVNUED9J9Z/NarJKwvVjyagmeV/u7P7EfUUsTPK/3dn9iPqKoWJ9bsmySthLAKCFgxcBjielIUyy1og9gz9VjXFUx7s4lYx9TW05NebLHGLt9rySLzdHldPvC5WmxzyRck+ONzSAD+0AOGg6dOCrqFq03uuNvVlmnkdWbJlpjbdjNxo0APjNMa1qQTr3rtNZbU4uc4NL3sDHOL21IHUDQHR0KvrBTTe6429TNPJ7xVC2Quhg8h8JnEW2ZrTcHKVqCWCtBi67p99VBbBRwcZIXOaagvc95HqLgaKxeGFmbemddF6/WtMdIH5Kt5MjBc4uFbrHOA1kDBB0yhM9wF6RjqHQ3Tj06AoCbZDsDZ4GSPreN6tyjRg4gYDpwUGQ8lbWQgB0Zu1DgHHyhrOOFKqDQ2hxpU4gXQaAODdQcMRvXRsV9ovSNI2Xveenpaagqbl+ztaWXQG1BrTDRTioE7rlmMgDb3KtbVwvADScDggmiR4ZcEsIZSlBhQavspY4UOv1KxnIMWt/udh7urFJvBSblXyskaxwbQtN0YYkUr01pXHrQR2ykNLcC11CQQHAkaMCukb3ONOULa41MkjRh0Chw9QW2U4w2V4bgAdGqoBp8V35IcvBDQBr4S9xp5TnY6HdGhBmyAx15OSBt6lSNJpoqaKNbGmt4vY8k43TX9Ap2W8nNhgdIwuvNApeNRi4aR06V0yE1s1mDnsbeo4Xg0CtCQHYIFEMpaQ5poRoKyJiNBu41o0lgJOkkNoCfWtrFGHSMB0FwB3qdkyytnfOHC6I5brQzySBjpPToQR4IaFr+UiLhiC8uc5vvcDrXW1F0lL80RpoxI0+5RfCdubGMx43i4kPo77JaaAHQMaJxlmysEV5rQ01GgU09H+akCBdXWhxNScQ27eGDro6Lwoae9dbI0XJnkAlkTnAHRUDAphkvJrJYY5HE3nMBN2jRU9VMECtjb+D3ClNEjnlp9xJFetT3SvuXOVhDaUoMMNWhRLNJdt3IUa6PEYgEjyL9b2mtcFJy9A1r23QBVugYdOlBMykylihFQfLOIxH76h2PzWf8AFF9RUm2+Yw/jP96jWPzWf8UX1FULEzs/mkvtWfkliZ2fzSX2rPyQLEIQoBCEIBCEIBCEIBM8r/d2f2I+opYmeV/u7P7EfUUCxOMqWcubCbzB+xZ9pwaenoKTpnlrRB7Bn6oIuZHbi/qN4rhIyhpUHrBBG8LVCAWWNqaYCus0G9YQUHvFULKFR5N4WWpxtU0ZcAy/q0YA40FTilkLGsNWztB/DJ0+tqleFvnk/wCP+0JQgkyUaBckGGAazlIxjWppg1coJi118ULxoc4XnavtOqVzQoO9qtbpCC81powAW8IFyhkYASCWOY5wqDgfskKKhBNc0f8AY+M/+BcrLazFUR3RU4kNHlUwBxx/+qOhBtLIXEuOJJqV2jlLi0OcG3QQ1xBq0ag5ovD3KOstGOmnWa4bkEp0TSKGcOGp3LOBxriCKHT0rq+2OYwMY9hbQijWFtB7wFIhyUwtqHmU7MV2o9d41+VYnyUwNqX8kdmW7X3XTXe1UKWuoQRpGO5dHzuJJrQuNXFvkFx1ktpX3rm4e/8AzrWFBKEbTRzpGk6aPbI+6dOFQQPcpNqtBkFHTsIrX7Dxj2UsQg3hmLa3TSoIOANQdIIKOVOgEgAUAa5zQB1NBAC0Qgk2GS64uvNa6n23Nc9xr0XqE71JfHyz2gzMc40aPJeMScB9nWUtUzI3nEPtY/qCCx2jIUz7MyKNt98b/KoQKVBP71K/aC52bwXtQglYYvKcYyBeZjdOPSpn+m+VJpbRbGyyve1hAYHGoaL7xh7gNyvFqmu3cWirqEu0DySdY1Ae9B5bzPtnofnj4qdD4L2oWeRhi8ovYQLzNAGPSvRrNJeaCadOjQaEgEeulV2CK8kb4I2w6Idf77Og0PSs8z7Z6H54+K9FsWTozExxaaljSTediS0EnTrXXJLQAQNTN5YCT60R5rzPtnofnj4o5n2z0Pzx8V6yotrtBaSKtb5NfK6TqGI/worxy32CSF1yVt11AdIOB0YjBRlYvDt1bUPZRne1V1ECEIQCZ5X+7s/sR9RSxM8r/d2f2I+ooFicZUhDmwVexv7FmDr3XjgCk6Z5a0QewZ+qCNmrfSx//p3VHkbQ0BDusVp8QCtUIBZY2ppUDrNaDcsLLRU0qB1mtBuxQe8IWEKjzHwjyHJJapnhzAHP6Sa6ANXUl3NyXaZvdwVxyl96/wDEVGQVfm5LtM3u4I5uS7TN7uCtCEFX5uS7TN7uCObku0ze7grQhBV+bku0ze7gjm5LtM3u4K0IQVfm5LtM3u4I5uS7TN7uCtCEFX5uS7TN7uCObku0ze7grQhBV+bku0ze7gjm5LtM3u4K0IQVfm5LtM3u4I5uS7TN7uCtCEFX5uS7TN7uCObku0ze7grQhBV+bku0ze7gu9gyFIyWN5cyjXtcaE1o0gno6lYUIJ+Sc0s5c6KJzHyUvkVN41Jri7WTvTLx7HqfuHFV5CBxa/CiOMVMUxGtoYf7qrSyeFsUjC6OOZ10gUDW1x6ftaEqVfy9YSwcpGS0V8sAkDHQ7BBaYspgCly20GAA5Ogb+6NOqikWXLjWCghtTtH2mx6AKAYOC8xzh+27tFGcP23doqD1XnM3/r2jss7yOczf+vaOyzvLyrOH7bu0UZw/bd2igsPhPDJaJr8cMgF1o8oAHAU0AlKPE0/on7lFzh+27tFGcP23dooJXiaf0T9yPE0/on7lFzh+27tFGcP23dooJfiaf0T9y75biLW2drgQ4RUI67xwS3OH7bu0VZsh2CjRJJVzyKtrU3WnRp6SqE9nyJM4Vuho/iNPhpTLKGRnvEdC0XI2sNSdIrow0J6hBV+bku0ze7gjm5LtM3u4K0IQVfm5LtM3u4LB8HJdpm93BWlCC7goQzQEIKPla0kTSCg+0VEzs6h8VarV4PRve55c+rjU0LafkuXNeLak3t7qCtZ2dQ+KM7OofFWXmvFtSb291HNeLak3t7qCtZ2dQ+KM7OofFWXmvFtSb291HNeLak3t7qCtZ2dQ+KM7OofFWXmvFtSb291HNeLak3t7qCtZ2dQ+KM7OofFWXmvFtSb291HNeLak3t7qCtZ2dQ+KM7OofFWXmvFtSb291HNeLak3t7qCtZ2dQ+KM7OofFWXmvFtSb291HNeLak3t7qCtZ2dQ+KM7OofFWXmvFtSb291HNeLak3t7qCtZ2dQ+KM7OofFWXmvFtSb291HNeLak3t7qCtZ2dQ+KM7OofFWXmvFtSb291HNeLak3t7qCtZ2dQ+KM7OofFWXmvFtSb291HNeLak3t7qBIx1QCtLTFeY5u00jeFZGZAjApefh1t4LJyDGcLz8etvBB5j4hm/g7beKPEM38HbbxV6/2+su1L2m91H+39l2pe03uoKL4hm/g7beKPEM38HbbxV9f4CWYhrS6Wja08pvSan91af7f2Xal7Te6go3iGbUztt4rHiGb+Dtt4r0CfwJs7wwOdLRjboo5ujr8lcf9v7LtS9pvdWNEzMZmFlRfEM38HbbxR4hm/g7beKvX+39l2pe03uo/2/su1L2m91ZIo8eQZaitylRXy26K49KtinReAVma4ODpaggjym6Qaj91MvEce0/e3ggrkz6CqjZ2dQ+KtUng/G4ULn728Fy5rxbUm9vdQVrOzqHxRnZ1D4qy814tqTe3uo5rxbUm9vdQVrOzqHxQbWdQ+KsvNeLak3t7qD4LxbUm9vdQPWaB6kLIFEI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23528" y="1124744"/>
            <a:ext cx="8208912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kern="0" dirty="0" smtClean="0">
                <a:latin typeface="Calibri" panose="020F0502020204030204" pitchFamily="34" charset="0"/>
                <a:cs typeface="Times" pitchFamily="18" charset="0"/>
              </a:rPr>
              <a:t>Downside of bus priority strategies - Damage to cars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kern="0" dirty="0" smtClean="0">
                <a:latin typeface="Calibri" panose="020F0502020204030204" pitchFamily="34" charset="0"/>
                <a:cs typeface="Times" pitchFamily="18" charset="0"/>
              </a:rPr>
              <a:t>Cars lose a travel lane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kern="0" dirty="0" smtClean="0">
                <a:latin typeface="Calibri" panose="020F0502020204030204" pitchFamily="34" charset="0"/>
                <a:cs typeface="Times" pitchFamily="18" charset="0"/>
              </a:rPr>
              <a:t>Cars lose green times (oftentimes in the cross-street directions)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sz="2000" kern="0" dirty="0" smtClean="0">
              <a:latin typeface="Calibri" panose="020F0502020204030204" pitchFamily="34" charset="0"/>
              <a:cs typeface="Times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sz="2400" kern="0" dirty="0" smtClean="0">
              <a:latin typeface="Calibri" panose="020F0502020204030204" pitchFamily="34" charset="0"/>
              <a:cs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7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835696" y="2372434"/>
            <a:ext cx="6264696" cy="15121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algn="l">
              <a:spcBef>
                <a:spcPts val="600"/>
              </a:spcBef>
              <a:spcAft>
                <a:spcPts val="600"/>
              </a:spcAft>
              <a:defRPr/>
            </a:pPr>
            <a:r>
              <a:rPr kumimoji="1" lang="en-US" sz="3500" kern="1200" dirty="0" smtClean="0">
                <a:solidFill>
                  <a:schemeClr val="tx1"/>
                </a:solidFill>
                <a:latin typeface="Calibri" panose="020F0502020204030204" pitchFamily="34" charset="0"/>
                <a:cs typeface="Arial" charset="0"/>
              </a:rPr>
              <a:t>Prioritize                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defRPr/>
            </a:pPr>
            <a:endParaRPr kumimoji="1" lang="en-US" sz="3500" kern="1200" dirty="0" smtClean="0">
              <a:solidFill>
                <a:schemeClr val="tx1"/>
              </a:solidFill>
              <a:latin typeface="Calibri" panose="020F0502020204030204" pitchFamily="34" charset="0"/>
              <a:cs typeface="Arial" charset="0"/>
            </a:endParaRP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defRPr/>
            </a:pPr>
            <a:r>
              <a:rPr kumimoji="1" lang="en-US" sz="3500" dirty="0" smtClean="0">
                <a:solidFill>
                  <a:srgbClr val="FF0000"/>
                </a:solidFill>
                <a:latin typeface="Calibri" panose="020F0502020204030204" pitchFamily="34" charset="0"/>
                <a:cs typeface="Arial" charset="0"/>
              </a:rPr>
              <a:t>De-prioritize</a:t>
            </a:r>
            <a:endParaRPr kumimoji="1" lang="en-US" sz="3500" kern="1200" dirty="0">
              <a:solidFill>
                <a:schemeClr val="tx1"/>
              </a:solidFill>
              <a:latin typeface="Calibri" panose="020F0502020204030204" pitchFamily="34" charset="0"/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145" y="2394425"/>
            <a:ext cx="1321369" cy="585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209" y="3844401"/>
            <a:ext cx="1054887" cy="52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629" y="2420888"/>
            <a:ext cx="873964" cy="859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 descr="http://www.clipartbest.com/cliparts/yio/gRz/yiogRzBiE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629" y="3590774"/>
            <a:ext cx="879166" cy="87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65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3568" y="836712"/>
            <a:ext cx="7920880" cy="7920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ts val="600"/>
              </a:spcAft>
              <a:defRPr/>
            </a:pPr>
            <a:endParaRPr kumimoji="1" lang="en-US" sz="3600" b="1" i="1" kern="12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AutoShape 2" descr="data:image/jpeg;base64,/9j/4AAQSkZJRgABAQAAAQABAAD/2wCEAAkGBxQTEhUUEhQVFRQWFhYYGBgWFxYVGBcVFRYXFxQVGhcbIyggGBolHBUUIjEiJSkrLi4vFx8zODMsNygtLisBCgoKDg0NFRAQFDcgHiAsKzc3Nzc3MS4tNCwvNy0rNy43LDQ3LDQtLCsvKywrLDQrLDQsLDc3LC8sLCwuKywsLP/AABEIAJwBQgMBIgACEQEDEQH/xAAbAAACAgMBAAAAAAAAAAAAAAAABQQGAQIDB//EAEYQAAEDAQMHBgsFBwUBAQAAAAEAAgMRBBIhBRQxUVKR0RMWQWGS0gYVIjRTcXOBoaKyMjNyscEjQmKDk8LwBxckVLPxo//EABkBAQEAAwEAAAAAAAAAAAAAAAABAgMEBf/EACwRAQABAwIEAwgDAAAAAAAAAAABAgMREpEEUVLRITHhBSIyM0FhgbEUcaH/2gAMAwEAAhEDEQA/APSMoeEMrJHsAZRriBUOrh71H50Tao+y7vLnlSzgzSHH7RUbNm9aCbzom1R9l3eRzom1R9l3eULNm9aM2b1oJvOibVH2Xd5HOibVH2Xd5Qs2b1ozZvWgm86JtUfZd3kc6JtUfZd3lCzZvWjNm9aCbzom1R9l3eRzom1R9l3eULNm9aM2b1oJvOibVH2Xd5HOibVH2Xd5Qs2b1ozZvWgm86JtUfZd3kc6JtUfZd3lCzZvWjNm9aCbzom1R9l3eRzom1R9l3eULNm9aM2b1oJvOibVH2Xd5HOibVH2Xd5Qs2b1ozZvWgm86JtUfZd3kc6JtUfZd3lCzZvWjNm9aCbzom1R9l3eRzom1R9l3eULNm9aM2b1oG8WX5SAaM3O4rZ2XpaYBlfUeKVgKNlOe5E93UQPWcAgkc4so+gh/wA/mI5xZR9BD/n8xUBCC/8AOLKPoIf8/mI5xZR9BD/n8xUBCD0ZnhBbeTcTFFyl4XR0FvSft/quHOLKPoIf8/mKgIWMRjPiPQucNvu15GG9e0dF2mn7etac4so+gh/z+YqAhZD0GLwiyhUXoYQ2oqdQrift6k08ey6mbjxXlkb6EEaQQdxqr5FIHNDhoIBHvQMp/CGUCoDNzuKj86JtUfZd3lHc2ooVyzVvWgm86JtUfZd3kc6JtUfZd3lCzZvWjNm9aCbzom1R9l3eQfCibVH2Xd5Qs2b1rGat60F9acAhDNA9SEFSyl96/wDEVGVZ8K7Q8WycB7gL+gOIGgJVnUm2/tO4oL2hUTOpNt/adxRnUm2/tO4oL2hUTOpNt/adxRnUm2/tO4oL2hUTOpNt/adxRnUm2/tO4oL2hUTOpNt/adxRnUm2/tO4oL2hUTOpNt/adxRnUm2/tO4oL2hUTOpNt/adxRnUm2/tO4oL2hUTOpNt/adxRnUm2/tO4oL2hUTOpNt/adxRnUm2/tO4oL2hUTOpNt/adxRnUm2/tO4oL2hUTOpNt/adxTGyTuNmnJc6odHQ1NRUmtCgstptLYxV7g0dek+oaSkFqL7VVzXMZEw08t12pPSehI3OJxJqevFMrP5pL7Vn5IDxMfTWf+qOCPEx9NZ/6o4JYhQM/Ex9NZ/6o4I8TH01n/qjgliEDPxMfTWf+qOCPEx9NZ/6o4JYhAz8TH01n/qjgjxMfTWf+qOCWIQM/Ex9NZ/6o4KdY7S6zXWSlrmOF5rmG8G44+sepV5M8r/d2f2I+oqi1xStcKtII1jFbqgMeRoJHqNE1yxO4CGjnCsLCaEipxxPWgtSFXLXK4WKJwc68XmpqakeX0+5cLdCYoTK+aTADAE6XUoMT1oLUhU6xRTSsEkbjddW7elcDgaGoDTTp6UUffkjMjxJHHfIqS0jpuurXpGkBB7QzQELKEHjvhb55P8Aj/tCUAJv4W+eT/j/ALQlLXEGowKg25F2y7cVh0ZGkEe4rpncnpH9pyw+0PIoXuI1FxIQckIQg2bGToBPqBWeRdsu3FZZaHtFGvcBqDiAts7k9I/tOQcSELLnEmpNSekrCDLRXRituRdsu3FYY8g1BIOsGhXTO5PSP7TkHNzCNII9YIWq6STud9pzj6yT+a5oBbiJ3Q07itF1baXgUD3ADoDiAg15F2y7cVou2dyekf2ncVxQCy1pOgE+rFYW0chbi0kHqJH5IM8i7ZduKY2VhFlnqCPKi0in7yg53J6R/acmFnlc6yz3nF3lRaST+91oFKZ2fzSX2rPySxM7P5pL7Vn5KhYhCFAIQnvg3YYntlkmxawdJIAFCXONOoLTfv02bc11R5MqKZqnEESFId4aZLqbtnmcB0hmBGuhfUe8Jx4O22wW6+2GNzXtFSHAtcAcA4UJBxXLXx80U6q7NUR+O7OLWfCKoV9Cy4YrC9BqCZ5X+7s/sR9RSxM8r/d2f2I+ooFiZ5a0QewZ+qWJnlrRB7Bn6qiTbPMYfxn+9Rso25k0BicHgkDEAGjm0NaVFRgpk0zm2KItcWm+RUEjCr1FyZJLK8tMsgAFcHHqH6oI+T8ouhjEbaENrQuBri6uND1n4LU2scpJKa33x8nTQ1o6SOk6B8UZRIzgQAvfIaeU4igJFQDhXR0rpaclPjY576FrGlxDXEnDSAC0D4qD2miENNQChUePeFvnk/4/7QlLWkmgBJOgDElNvC3zyf8AH/aEoUEjMJfRydh3BayWV7RVzHgay0gbyuV46zvQSgwhCEHaOyvcKtY9w1hpI3hbZhL6OTsO4LgCi8dZ3oBzSCQQQRgQcCCsIQg2jjLjRoJOoCp3LtmEvo5Ow7go4KzeOs70HSWzPaKuY5o/iaR+a5LJKwgF3ZY5CKiN5B0ENcQfeuCzeOsoO+YS+ik7DuCjlZvHWd6wgFvFC5xo1pcdQBP5LRAKCRmEvo5Ow7gp8MDm2We81zauipeBFfK60pvHWd6ZWQ/8Wf8AFF9RQLEzs/mkvtWfkliZ2fzSX2rPyVCxCEKATrJ3mNt9k/8A83pKnWTvMbb7J/8A5vXD7R+R+af3DZa+LdUfAC3Wdkc4mcxpNnmDb9MZDS5Trp0qd/pU9pt9oLfsmE/Wyp31VMyfYGuZedU11GlFcP8ASWK7bp26aQn62FXj6onhrkfZ0xwly3Tbu1eVSXJpPrP5rVbSaT6ytV2R5Q4gmeV/u7P7EfUUsTPK/wB3Z/Yj6iqFiZ5a0QewZ+qWJnlrRB7Bn6qiXaIy6wxBoJ8s6ATt6lCyY58T7xjeQRTBp9erqUy0vIsMVCR5Z0Gm2ueTrCXx33SPGJ0HoHT+aCBby02gTtD2SCnkuGBIFAToOhdbTlV8jHMfduvaWm60h2IoaEuI+Cj5MbnJcY6gNIqZHYkGtKUGmg0LraLDybomyHGV10FhqAcNNQD0hQe2NFAAhDShUeWeE2R5n2qZzWVaX4G80dAGtLPEM+x8zeKmeGIDJ5X0vOfaWxgVIABaMcPUtXZBONJPV5Pw0rRNN7PhVG092eaeSL4hn2PmbxR4hn2PmbxXHwacy0Xw9lC2lKOdiDXT14fFcrZHce5oJoCQPUppv9UbT3M08kvxDPsfM3ijxDPsfM3ioz2hscTqXnSSiMVJAAPTh0pm/IRANJK0qfs9Wit74ppv9UbT3M08kXxDPsfM3ijxDPsfM3iufgy5lpa++yhaRoc7EOBp06cCpUeSmkTEy3eTNNDjSpo28eCab/XG09zNPJx8Qz7HzN4o8Qz7HzN4rhJGGthwvOllufaIAFaVFOtT5siFrXESVoCaXaVoKgVrh66Jpv8AVG09zNPJH8Qz7HzN4o8Qz7HzN4rXwauWhji5lC1wGDnUIIqNJ06VEtDLrnNroJG4ppv9UbT3M08k3xDPsfM3ijxDPsfM3iuDowBAKVdM8trUgNAwqKdKm2jIpaxzuUrdDnUu0rQVArXDRpTTf6o2nuZp5OPiGfY+ZvFHiGfY+ZvFY8G2stEbnObRzXU8lzqUIqNJ0qDKKOIroJG40TTf6o2nuZp5J/iGfY+ZvFHiGfY+ZvFb2SwtcYGkmsziCanAA0FANJU3KeQWxBxD710ONKEHAaDj1aU03+uNp7maeRf4hn2PmbxR4hn2PmbxXfI9ljmYSWkEOIwc6mgEafWlDxQkV0Ejcmm/1RtPczTyMPENo9H8zeKk5i+KzTCRtKujpiDod1La2n/gw/jP96i2PzWf8UX1FZUxdz71UTH9eqTNP0gsTOz+aS+1Z+SWJnZ/NJfas/JbWJYhCEAnWTvMbb7J/wD5vSVOsneY232T/wDzeuH2j8j80/uGy18W7yewCW6bhoOvX1K5f6QA57Ne08ia118oxU6xW8NbdcDhoorn/pHLetsztcJ+ticfn+Pc8Pozt3KqpopmrMQmP0n1n81qtpNJ9Z/NartjyhoCZ5X+7s/sR9RSxM8r/d2f2I+oqhYmeWtEHsGfqliZ5a0QewZ+qomTQOfYog1pcb5NAK4VesZOkkjZcdDIcToHQehaWzzGL2h/vXLK9mjgs5ku3nANGJNLzqCpp0aUHDJdjls5dyTHlriK32VNBWgFCMaHSu07JpHRulieTE68A1t0E9danoHxWmSsmGeJslQ29WjQ0upR1NNcdB3rucnRskfFIHEiHlQWmmGFb1agafgoPXwsLNEKjyrwqhLrRM08mW8sHisjWkODQNoEKA6Wc1/bNx/jg3aE0t1jbNabSXk1baHNF2gwDWEA4Y6VXstf8eeFrKOa6hcHgOJ8qhGjAU1alBMyXHyAcI2xC8QSTM06NA06NO9cZrM9zi4mOpJP3kfT71Py/ZWNY0taGm9TAUqKHgkaCfm7iwMdyTg14e39q0EOHWHLq6Sc1rK3H+ODRq0LVsDTaI4aANMF8mnlF2sHoW2XbA2GB0jCbzbtL1CMXAaKYnH4INskA2cERshxNTela6uFB+9oGKxa5JZAWkwtaTeLWvjaC7WccV1yQxstlD3saHFrqkNAxaSA7D1JKgn8g4ta13JEMffaeVaCHesO0dK6PdOQQZWkGtf2kGIIoRoUGd1yzPkABfyjGguFQAcTgn/iOM9L8aaCPhgggZMBgaWxtiAJqaytJJ36FFksjiSS6OpJP3kfT70eC03KySskaxwbi03RhQkaemvXqWMqRBsrg0UGGGqoBQduRcQwHkjybrzDyrQQ73OxHUtpDO4FrpWkGoI5SDEEUIwH+VXDJUIfKA4VGJproFIyBZGzxCR+BvuFG0AoDgCKYoN8m1gaWxtiAJqaytJrv6lEdY3Ekl0eOP3kfT71zyieQtUUbaOY65eDgHE3nFpxphrwomWX7KxoYWtDcSMBSuCAjtEgEYAgBjqWOD2BwJ6ftUO5ayTTOBDnsINa1kixrpShNG2dptXI0AYIQ7AeUXVArePr+CDtY5nRNusbEBWuMrSan3+pLzYnH96P+pHxXfwhsQghMjCbwLR5VHDHDRTSpVjjbJZBI5jQ4xk1AAxFcffT4oN8pMu2KEGn2zoII/f6Rgolj81n/FF9RUm2+Yw/jP8Aeo1j81n/ABRfUVQsTOz+aS+1Z+SWJnZ/NJfas/JAsQhCgE6yd5jbfZP/APN6Sp54N5SjiEjJfsvp0XgcCCCOsFcfH01VWJ0xmcx/kw2WpiKvF5Rk8C50V6Vcf9I6Z7NTRyJ+tiav8GMkEk/tRXoDpaDqHUm2Qhk+xB5s4decMSb7nEDQ2rsAKrl4riJu2aqKbVWZ+y27emvVNUED9J9Z/NarJKwvVjyagmeV/u7P7EfUUsTPK/3dn9iPqKoWJ9bsmySthLAKCFgxcBjielIUyy1og9gz9VjXFUx7s4lYx9TW05NebLHGLt9rySLzdHldPvC5WmxzyRck+ONzSAD+0AOGg6dOCrqFq03uuNvVlmnkdWbJlpjbdjNxo0APjNMa1qQTr3rtNZbU4uc4NL3sDHOL21IHUDQHR0KvrBTTe6429TNPJ7xVC2Quhg8h8JnEW2ZrTcHKVqCWCtBi67p99VBbBRwcZIXOaagvc95HqLgaKxeGFmbemddF6/WtMdIH5Kt5MjBc4uFbrHOA1kDBB0yhM9wF6RjqHQ3Tj06AoCbZDsDZ4GSPreN6tyjRg4gYDpwUGQ8lbWQgB0Zu1DgHHyhrOOFKqDQ2hxpU4gXQaAODdQcMRvXRsV9ovSNI2Xveenpaagqbl+ztaWXQG1BrTDRTioE7rlmMgDb3KtbVwvADScDggmiR4ZcEsIZSlBhQavspY4UOv1KxnIMWt/udh7urFJvBSblXyskaxwbQtN0YYkUr01pXHrQR2ykNLcC11CQQHAkaMCukb3ONOULa41MkjRh0Chw9QW2U4w2V4bgAdGqoBp8V35IcvBDQBr4S9xp5TnY6HdGhBmyAx15OSBt6lSNJpoqaKNbGmt4vY8k43TX9Ap2W8nNhgdIwuvNApeNRi4aR06V0yE1s1mDnsbeo4Xg0CtCQHYIFEMpaQ5poRoKyJiNBu41o0lgJOkkNoCfWtrFGHSMB0FwB3qdkyytnfOHC6I5brQzySBjpPToQR4IaFr+UiLhiC8uc5vvcDrXW1F0lL80RpoxI0+5RfCdubGMx43i4kPo77JaaAHQMaJxlmysEV5rQ01GgU09H+akCBdXWhxNScQ27eGDro6Lwoae9dbI0XJnkAlkTnAHRUDAphkvJrJYY5HE3nMBN2jRU9VMECtjb+D3ClNEjnlp9xJFetT3SvuXOVhDaUoMMNWhRLNJdt3IUa6PEYgEjyL9b2mtcFJy9A1r23QBVugYdOlBMykylihFQfLOIxH76h2PzWf8AFF9RUm2+Yw/jP96jWPzWf8UX1FULEzs/mkvtWfkliZ2fzSX2rPyQLEIQoBCEIBCEIBCEIBM8r/d2f2I+opYmeV/u7P7EfUUCxOMqWcubCbzB+xZ9pwaenoKTpnlrRB7Bn6oIuZHbi/qN4rhIyhpUHrBBG8LVCAWWNqaYCus0G9YQUHvFULKFR5N4WWpxtU0ZcAy/q0YA40FTilkLGsNWztB/DJ0+tqleFvnk/wCP+0JQgkyUaBckGGAazlIxjWppg1coJi118ULxoc4XnavtOqVzQoO9qtbpCC81powAW8IFyhkYASCWOY5wqDgfskKKhBNc0f8AY+M/+BcrLazFUR3RU4kNHlUwBxx/+qOhBtLIXEuOJJqV2jlLi0OcG3QQ1xBq0ag5ovD3KOstGOmnWa4bkEp0TSKGcOGp3LOBxriCKHT0rq+2OYwMY9hbQijWFtB7wFIhyUwtqHmU7MV2o9d41+VYnyUwNqX8kdmW7X3XTXe1UKWuoQRpGO5dHzuJJrQuNXFvkFx1ktpX3rm4e/8AzrWFBKEbTRzpGk6aPbI+6dOFQQPcpNqtBkFHTsIrX7Dxj2UsQg3hmLa3TSoIOANQdIIKOVOgEgAUAa5zQB1NBAC0Qgk2GS64uvNa6n23Nc9xr0XqE71JfHyz2gzMc40aPJeMScB9nWUtUzI3nEPtY/qCCx2jIUz7MyKNt98b/KoQKVBP71K/aC52bwXtQglYYvKcYyBeZjdOPSpn+m+VJpbRbGyyve1hAYHGoaL7xh7gNyvFqmu3cWirqEu0DySdY1Ae9B5bzPtnofnj4qdD4L2oWeRhi8ovYQLzNAGPSvRrNJeaCadOjQaEgEeulV2CK8kb4I2w6Idf77Og0PSs8z7Z6H54+K9FsWTozExxaaljSTediS0EnTrXXJLQAQNTN5YCT60R5rzPtnofnj4o5n2z0Pzx8V6yotrtBaSKtb5NfK6TqGI/worxy32CSF1yVt11AdIOB0YjBRlYvDt1bUPZRne1V1ECEIQCZ5X+7s/sR9RSxM8r/d2f2I+ooFicZUhDmwVexv7FmDr3XjgCk6Z5a0QewZ+qCNmrfSx//p3VHkbQ0BDusVp8QCtUIBZY2ppUDrNaDcsLLRU0qB1mtBuxQe8IWEKjzHwjyHJJapnhzAHP6Sa6ANXUl3NyXaZvdwVxyl96/wDEVGQVfm5LtM3u4I5uS7TN7uCtCEFX5uS7TN7uCObku0ze7grQhBV+bku0ze7gjm5LtM3u4K0IQVfm5LtM3u4I5uS7TN7uCtCEFX5uS7TN7uCObku0ze7grQhBV+bku0ze7gjm5LtM3u4K0IQVfm5LtM3u4I5uS7TN7uCtCEFX5uS7TN7uCObku0ze7grQhBV+bku0ze7gu9gyFIyWN5cyjXtcaE1o0gno6lYUIJ+Sc0s5c6KJzHyUvkVN41Jri7WTvTLx7HqfuHFV5CBxa/CiOMVMUxGtoYf7qrSyeFsUjC6OOZ10gUDW1x6ftaEqVfy9YSwcpGS0V8sAkDHQ7BBaYspgCly20GAA5Ogb+6NOqikWXLjWCghtTtH2mx6AKAYOC8xzh+27tFGcP23doqD1XnM3/r2jss7yOczf+vaOyzvLyrOH7bu0UZw/bd2igsPhPDJaJr8cMgF1o8oAHAU0AlKPE0/on7lFzh+27tFGcP23dooJXiaf0T9yPE0/on7lFzh+27tFGcP23dooJfiaf0T9y75biLW2drgQ4RUI67xwS3OH7bu0VZsh2CjRJJVzyKtrU3WnRp6SqE9nyJM4Vuho/iNPhpTLKGRnvEdC0XI2sNSdIrow0J6hBV+bku0ze7gjm5LtM3u4K0IQVfm5LtM3u4LB8HJdpm93BWlCC7goQzQEIKPla0kTSCg+0VEzs6h8VarV4PRve55c+rjU0LafkuXNeLak3t7qCtZ2dQ+KM7OofFWXmvFtSb291HNeLak3t7qCtZ2dQ+KM7OofFWXmvFtSb291HNeLak3t7qCtZ2dQ+KM7OofFWXmvFtSb291HNeLak3t7qCtZ2dQ+KM7OofFWXmvFtSb291HNeLak3t7qCtZ2dQ+KM7OofFWXmvFtSb291HNeLak3t7qCtZ2dQ+KM7OofFWXmvFtSb291HNeLak3t7qCtZ2dQ+KM7OofFWXmvFtSb291HNeLak3t7qCtZ2dQ+KM7OofFWXmvFtSb291HNeLak3t7qCtZ2dQ+KM7OofFWXmvFtSb291HNeLak3t7qCtZ2dQ+KM7OofFWXmvFtSb291HNeLak3t7qBIx1QCtLTFeY5u00jeFZGZAjApefh1t4LJyDGcLz8etvBB5j4hm/g7beKPEM38HbbxV6/2+su1L2m91H+39l2pe03uoKL4hm/g7beKPEM38HbbxV9f4CWYhrS6Wja08pvSan91af7f2Xal7Te6go3iGbUztt4rHiGb+Dtt4r0CfwJs7wwOdLRjboo5ujr8lcf9v7LtS9pvdWNEzMZmFlRfEM38HbbxR4hm/g7beKvX+39l2pe03uo/2/su1L2m91ZIo8eQZaitylRXy26K49KtinReAVma4ODpaggjym6Qaj91MvEce0/e3ggrkz6CqjZ2dQ+KtUng/G4ULn728Fy5rxbUm9vdQVrOzqHxRnZ1D4qy814tqTe3uo5rxbUm9vdQVrOzqHxQbWdQ+KsvNeLak3t7qD4LxbUm9vdQPWaB6kLIFE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eg;base64,/9j/4AAQSkZJRgABAQAAAQABAAD/2wCEAAkGBxQTEhUUEhQVFRQWFhYYGBgWFxYVGBcVFRYXFxQVGhcbIyggGBolHBUUIjEiJSkrLi4vFx8zODMsNygtLisBCgoKDg0NFRAQFDcgHiAsKzc3Nzc3MS4tNCwvNy0rNy43LDQ3LDQtLCsvKywrLDQrLDQsLDc3LC8sLCwuKywsLP/AABEIAJwBQgMBIgACEQEDEQH/xAAbAAACAgMBAAAAAAAAAAAAAAAABQQGAQIDB//EAEYQAAEDAQMHBgsFBwUBAQAAAAEAAgMRBBIhBRQxUVKR0RMWQWGS0gYVIjRTcXOBoaKyMjNyscEjQmKDk8LwBxckVLPxo//EABkBAQEAAwEAAAAAAAAAAAAAAAABAgMEBf/EACwRAQABAwIEAwgDAAAAAAAAAAABAgMREpEEUVLRITHhBSIyM0FhgbEUcaH/2gAMAwEAAhEDEQA/APSMoeEMrJHsAZRriBUOrh71H50Tao+y7vLnlSzgzSHH7RUbNm9aCbzom1R9l3eRzom1R9l3eULNm9aM2b1oJvOibVH2Xd5HOibVH2Xd5Qs2b1ozZvWgm86JtUfZd3kc6JtUfZd3lCzZvWjNm9aCbzom1R9l3eRzom1R9l3eULNm9aM2b1oJvOibVH2Xd5HOibVH2Xd5Qs2b1ozZvWgm86JtUfZd3kc6JtUfZd3lCzZvWjNm9aCbzom1R9l3eRzom1R9l3eULNm9aM2b1oJvOibVH2Xd5HOibVH2Xd5Qs2b1ozZvWgm86JtUfZd3kc6JtUfZd3lCzZvWjNm9aCbzom1R9l3eRzom1R9l3eULNm9aM2b1oG8WX5SAaM3O4rZ2XpaYBlfUeKVgKNlOe5E93UQPWcAgkc4so+gh/wA/mI5xZR9BD/n8xUBCC/8AOLKPoIf8/mI5xZR9BD/n8xUBCD0ZnhBbeTcTFFyl4XR0FvSft/quHOLKPoIf8/mKgIWMRjPiPQucNvu15GG9e0dF2mn7etac4so+gh/z+YqAhZD0GLwiyhUXoYQ2oqdQrift6k08ey6mbjxXlkb6EEaQQdxqr5FIHNDhoIBHvQMp/CGUCoDNzuKj86JtUfZd3lHc2ooVyzVvWgm86JtUfZd3kc6JtUfZd3lCzZvWjNm9aCbzom1R9l3eQfCibVH2Xd5Qs2b1rGat60F9acAhDNA9SEFSyl96/wDEVGVZ8K7Q8WycB7gL+gOIGgJVnUm2/tO4oL2hUTOpNt/adxRnUm2/tO4oL2hUTOpNt/adxRnUm2/tO4oL2hUTOpNt/adxRnUm2/tO4oL2hUTOpNt/adxRnUm2/tO4oL2hUTOpNt/adxRnUm2/tO4oL2hUTOpNt/adxRnUm2/tO4oL2hUTOpNt/adxRnUm2/tO4oL2hUTOpNt/adxRnUm2/tO4oL2hUTOpNt/adxRnUm2/tO4oL2hUTOpNt/adxTGyTuNmnJc6odHQ1NRUmtCgstptLYxV7g0dek+oaSkFqL7VVzXMZEw08t12pPSehI3OJxJqevFMrP5pL7Vn5IDxMfTWf+qOCPEx9NZ/6o4JYhQM/Ex9NZ/6o4I8TH01n/qjgliEDPxMfTWf+qOCPEx9NZ/6o4JYhAz8TH01n/qjgjxMfTWf+qOCWIQM/Ex9NZ/6o4KdY7S6zXWSlrmOF5rmG8G44+sepV5M8r/d2f2I+oqi1xStcKtII1jFbqgMeRoJHqNE1yxO4CGjnCsLCaEipxxPWgtSFXLXK4WKJwc68XmpqakeX0+5cLdCYoTK+aTADAE6XUoMT1oLUhU6xRTSsEkbjddW7elcDgaGoDTTp6UUffkjMjxJHHfIqS0jpuurXpGkBB7QzQELKEHjvhb55P8Aj/tCUAJv4W+eT/j/ALQlLXEGowKg25F2y7cVh0ZGkEe4rpncnpH9pyw+0PIoXuI1FxIQckIQg2bGToBPqBWeRdsu3FZZaHtFGvcBqDiAts7k9I/tOQcSELLnEmpNSekrCDLRXRituRdsu3FYY8g1BIOsGhXTO5PSP7TkHNzCNII9YIWq6STud9pzj6yT+a5oBbiJ3Q07itF1baXgUD3ADoDiAg15F2y7cVou2dyekf2ncVxQCy1pOgE+rFYW0chbi0kHqJH5IM8i7ZduKY2VhFlnqCPKi0in7yg53J6R/acmFnlc6yz3nF3lRaST+91oFKZ2fzSX2rPySxM7P5pL7Vn5KhYhCFAIQnvg3YYntlkmxawdJIAFCXONOoLTfv02bc11R5MqKZqnEESFId4aZLqbtnmcB0hmBGuhfUe8Jx4O22wW6+2GNzXtFSHAtcAcA4UJBxXLXx80U6q7NUR+O7OLWfCKoV9Cy4YrC9BqCZ5X+7s/sR9RSxM8r/d2f2I+ooFiZ5a0QewZ+qWJnlrRB7Bn6qiTbPMYfxn+9Rso25k0BicHgkDEAGjm0NaVFRgpk0zm2KItcWm+RUEjCr1FyZJLK8tMsgAFcHHqH6oI+T8ouhjEbaENrQuBri6uND1n4LU2scpJKa33x8nTQ1o6SOk6B8UZRIzgQAvfIaeU4igJFQDhXR0rpaclPjY576FrGlxDXEnDSAC0D4qD2miENNQChUePeFvnk/4/7QlLWkmgBJOgDElNvC3zyf8AH/aEoUEjMJfRydh3BayWV7RVzHgay0gbyuV46zvQSgwhCEHaOyvcKtY9w1hpI3hbZhL6OTsO4LgCi8dZ3oBzSCQQQRgQcCCsIQg2jjLjRoJOoCp3LtmEvo5Ow7go4KzeOs70HSWzPaKuY5o/iaR+a5LJKwgF3ZY5CKiN5B0ENcQfeuCzeOsoO+YS+ik7DuCjlZvHWd6wgFvFC5xo1pcdQBP5LRAKCRmEvo5Ow7gp8MDm2We81zauipeBFfK60pvHWd6ZWQ/8Wf8AFF9RQLEzs/mkvtWfkliZ2fzSX2rPyVCxCEKATrJ3mNt9k/8A83pKnWTvMbb7J/8A5vXD7R+R+af3DZa+LdUfAC3Wdkc4mcxpNnmDb9MZDS5Trp0qd/pU9pt9oLfsmE/Wyp31VMyfYGuZedU11GlFcP8ASWK7bp26aQn62FXj6onhrkfZ0xwly3Tbu1eVSXJpPrP5rVbSaT6ytV2R5Q4gmeV/u7P7EfUUsTPK/wB3Z/Yj6iqFiZ5a0QewZ+qWJnlrRB7Bn6qiXaIy6wxBoJ8s6ATt6lCyY58T7xjeQRTBp9erqUy0vIsMVCR5Z0Gm2ueTrCXx33SPGJ0HoHT+aCBby02gTtD2SCnkuGBIFAToOhdbTlV8jHMfduvaWm60h2IoaEuI+Cj5MbnJcY6gNIqZHYkGtKUGmg0LraLDybomyHGV10FhqAcNNQD0hQe2NFAAhDShUeWeE2R5n2qZzWVaX4G80dAGtLPEM+x8zeKmeGIDJ5X0vOfaWxgVIABaMcPUtXZBONJPV5Pw0rRNN7PhVG092eaeSL4hn2PmbxR4hn2PmbxXHwacy0Xw9lC2lKOdiDXT14fFcrZHce5oJoCQPUppv9UbT3M08kvxDPsfM3ijxDPsfM3ioz2hscTqXnSSiMVJAAPTh0pm/IRANJK0qfs9Wit74ppv9UbT3M08kXxDPsfM3ijxDPsfM3iufgy5lpa++yhaRoc7EOBp06cCpUeSmkTEy3eTNNDjSpo28eCab/XG09zNPJx8Qz7HzN4o8Qz7HzN4rhJGGthwvOllufaIAFaVFOtT5siFrXESVoCaXaVoKgVrh66Jpv8AVG09zNPJH8Qz7HzN4o8Qz7HzN4rXwauWhji5lC1wGDnUIIqNJ06VEtDLrnNroJG4ppv9UbT3M08k3xDPsfM3ijxDPsfM3iuDowBAKVdM8trUgNAwqKdKm2jIpaxzuUrdDnUu0rQVArXDRpTTf6o2nuZp5OPiGfY+ZvFHiGfY+ZvFY8G2stEbnObRzXU8lzqUIqNJ0qDKKOIroJG40TTf6o2nuZp5J/iGfY+ZvFHiGfY+ZvFb2SwtcYGkmsziCanAA0FANJU3KeQWxBxD710ONKEHAaDj1aU03+uNp7maeRf4hn2PmbxR4hn2PmbxXfI9ljmYSWkEOIwc6mgEafWlDxQkV0Ejcmm/1RtPczTyMPENo9H8zeKk5i+KzTCRtKujpiDod1La2n/gw/jP96i2PzWf8UX1FZUxdz71UTH9eqTNP0gsTOz+aS+1Z+SWJnZ/NJfas/JbWJYhCEAnWTvMbb7J/wD5vSVOsneY232T/wDzeuH2j8j80/uGy18W7yewCW6bhoOvX1K5f6QA57Ne08ia118oxU6xW8NbdcDhoorn/pHLetsztcJ+ticfn+Pc8Pozt3KqpopmrMQmP0n1n81qtpNJ9Z/NartjyhoCZ5X+7s/sR9RSxM8r/d2f2I+oqhYmeWtEHsGfqliZ5a0QewZ+qomTQOfYog1pcb5NAK4VesZOkkjZcdDIcToHQehaWzzGL2h/vXLK9mjgs5ku3nANGJNLzqCpp0aUHDJdjls5dyTHlriK32VNBWgFCMaHSu07JpHRulieTE68A1t0E9danoHxWmSsmGeJslQ29WjQ0upR1NNcdB3rucnRskfFIHEiHlQWmmGFb1agafgoPXwsLNEKjyrwqhLrRM08mW8sHisjWkODQNoEKA6Wc1/bNx/jg3aE0t1jbNabSXk1baHNF2gwDWEA4Y6VXstf8eeFrKOa6hcHgOJ8qhGjAU1alBMyXHyAcI2xC8QSTM06NA06NO9cZrM9zi4mOpJP3kfT71Py/ZWNY0taGm9TAUqKHgkaCfm7iwMdyTg14e39q0EOHWHLq6Sc1rK3H+ODRq0LVsDTaI4aANMF8mnlF2sHoW2XbA2GB0jCbzbtL1CMXAaKYnH4INskA2cERshxNTela6uFB+9oGKxa5JZAWkwtaTeLWvjaC7WccV1yQxstlD3saHFrqkNAxaSA7D1JKgn8g4ta13JEMffaeVaCHesO0dK6PdOQQZWkGtf2kGIIoRoUGd1yzPkABfyjGguFQAcTgn/iOM9L8aaCPhgggZMBgaWxtiAJqaytJJ36FFksjiSS6OpJP3kfT70eC03KySskaxwbi03RhQkaemvXqWMqRBsrg0UGGGqoBQduRcQwHkjybrzDyrQQ73OxHUtpDO4FrpWkGoI5SDEEUIwH+VXDJUIfKA4VGJproFIyBZGzxCR+BvuFG0AoDgCKYoN8m1gaWxtiAJqaytJrv6lEdY3Ekl0eOP3kfT71zyieQtUUbaOY65eDgHE3nFpxphrwomWX7KxoYWtDcSMBSuCAjtEgEYAgBjqWOD2BwJ6ftUO5ayTTOBDnsINa1kixrpShNG2dptXI0AYIQ7AeUXVArePr+CDtY5nRNusbEBWuMrSan3+pLzYnH96P+pHxXfwhsQghMjCbwLR5VHDHDRTSpVjjbJZBI5jQ4xk1AAxFcffT4oN8pMu2KEGn2zoII/f6Rgolj81n/FF9RUm2+Yw/jP8Aeo1j81n/ABRfUVQsTOz+aS+1Z+SWJnZ/NJfas/JAsQhCgE6yd5jbfZP/APN6Sp54N5SjiEjJfsvp0XgcCCCOsFcfH01VWJ0xmcx/kw2WpiKvF5Rk8C50V6Vcf9I6Z7NTRyJ+tiav8GMkEk/tRXoDpaDqHUm2Qhk+xB5s4decMSb7nEDQ2rsAKrl4riJu2aqKbVWZ+y27emvVNUED9J9Z/NarJKwvVjyagmeV/u7P7EfUUsTPK/3dn9iPqKoWJ9bsmySthLAKCFgxcBjielIUyy1og9gz9VjXFUx7s4lYx9TW05NebLHGLt9rySLzdHldPvC5WmxzyRck+ONzSAD+0AOGg6dOCrqFq03uuNvVlmnkdWbJlpjbdjNxo0APjNMa1qQTr3rtNZbU4uc4NL3sDHOL21IHUDQHR0KvrBTTe6429TNPJ7xVC2Quhg8h8JnEW2ZrTcHKVqCWCtBi67p99VBbBRwcZIXOaagvc95HqLgaKxeGFmbemddF6/WtMdIH5Kt5MjBc4uFbrHOA1kDBB0yhM9wF6RjqHQ3Tj06AoCbZDsDZ4GSPreN6tyjRg4gYDpwUGQ8lbWQgB0Zu1DgHHyhrOOFKqDQ2hxpU4gXQaAODdQcMRvXRsV9ovSNI2Xveenpaagqbl+ztaWXQG1BrTDRTioE7rlmMgDb3KtbVwvADScDggmiR4ZcEsIZSlBhQavspY4UOv1KxnIMWt/udh7urFJvBSblXyskaxwbQtN0YYkUr01pXHrQR2ykNLcC11CQQHAkaMCukb3ONOULa41MkjRh0Chw9QW2U4w2V4bgAdGqoBp8V35IcvBDQBr4S9xp5TnY6HdGhBmyAx15OSBt6lSNJpoqaKNbGmt4vY8k43TX9Ap2W8nNhgdIwuvNApeNRi4aR06V0yE1s1mDnsbeo4Xg0CtCQHYIFEMpaQ5poRoKyJiNBu41o0lgJOkkNoCfWtrFGHSMB0FwB3qdkyytnfOHC6I5brQzySBjpPToQR4IaFr+UiLhiC8uc5vvcDrXW1F0lL80RpoxI0+5RfCdubGMx43i4kPo77JaaAHQMaJxlmysEV5rQ01GgU09H+akCBdXWhxNScQ27eGDro6Lwoae9dbI0XJnkAlkTnAHRUDAphkvJrJYY5HE3nMBN2jRU9VMECtjb+D3ClNEjnlp9xJFetT3SvuXOVhDaUoMMNWhRLNJdt3IUa6PEYgEjyL9b2mtcFJy9A1r23QBVugYdOlBMykylihFQfLOIxH76h2PzWf8AFF9RUm2+Yw/jP96jWPzWf8UX1FULEzs/mkvtWfkliZ2fzSX2rPyQLEIQoBCEIBCEIBCEIBM8r/d2f2I+opYmeV/u7P7EfUUCxOMqWcubCbzB+xZ9pwaenoKTpnlrRB7Bn6oIuZHbi/qN4rhIyhpUHrBBG8LVCAWWNqaYCus0G9YQUHvFULKFR5N4WWpxtU0ZcAy/q0YA40FTilkLGsNWztB/DJ0+tqleFvnk/wCP+0JQgkyUaBckGGAazlIxjWppg1coJi118ULxoc4XnavtOqVzQoO9qtbpCC81powAW8IFyhkYASCWOY5wqDgfskKKhBNc0f8AY+M/+BcrLazFUR3RU4kNHlUwBxx/+qOhBtLIXEuOJJqV2jlLi0OcG3QQ1xBq0ag5ovD3KOstGOmnWa4bkEp0TSKGcOGp3LOBxriCKHT0rq+2OYwMY9hbQijWFtB7wFIhyUwtqHmU7MV2o9d41+VYnyUwNqX8kdmW7X3XTXe1UKWuoQRpGO5dHzuJJrQuNXFvkFx1ktpX3rm4e/8AzrWFBKEbTRzpGk6aPbI+6dOFQQPcpNqtBkFHTsIrX7Dxj2UsQg3hmLa3TSoIOANQdIIKOVOgEgAUAa5zQB1NBAC0Qgk2GS64uvNa6n23Nc9xr0XqE71JfHyz2gzMc40aPJeMScB9nWUtUzI3nEPtY/qCCx2jIUz7MyKNt98b/KoQKVBP71K/aC52bwXtQglYYvKcYyBeZjdOPSpn+m+VJpbRbGyyve1hAYHGoaL7xh7gNyvFqmu3cWirqEu0DySdY1Ae9B5bzPtnofnj4qdD4L2oWeRhi8ovYQLzNAGPSvRrNJeaCadOjQaEgEeulV2CK8kb4I2w6Idf77Og0PSs8z7Z6H54+K9FsWTozExxaaljSTediS0EnTrXXJLQAQNTN5YCT60R5rzPtnofnj4o5n2z0Pzx8V6yotrtBaSKtb5NfK6TqGI/worxy32CSF1yVt11AdIOB0YjBRlYvDt1bUPZRne1V1ECEIQCZ5X+7s/sR9RSxM8r/d2f2I+ooFicZUhDmwVexv7FmDr3XjgCk6Z5a0QewZ+qCNmrfSx//p3VHkbQ0BDusVp8QCtUIBZY2ppUDrNaDcsLLRU0qB1mtBuxQe8IWEKjzHwjyHJJapnhzAHP6Sa6ANXUl3NyXaZvdwVxyl96/wDEVGQVfm5LtM3u4I5uS7TN7uCtCEFX5uS7TN7uCObku0ze7grQhBV+bku0ze7gjm5LtM3u4K0IQVfm5LtM3u4I5uS7TN7uCtCEFX5uS7TN7uCObku0ze7grQhBV+bku0ze7gjm5LtM3u4K0IQVfm5LtM3u4I5uS7TN7uCtCEFX5uS7TN7uCObku0ze7grQhBV+bku0ze7gu9gyFIyWN5cyjXtcaE1o0gno6lYUIJ+Sc0s5c6KJzHyUvkVN41Jri7WTvTLx7HqfuHFV5CBxa/CiOMVMUxGtoYf7qrSyeFsUjC6OOZ10gUDW1x6ftaEqVfy9YSwcpGS0V8sAkDHQ7BBaYspgCly20GAA5Ogb+6NOqikWXLjWCghtTtH2mx6AKAYOC8xzh+27tFGcP23doqD1XnM3/r2jss7yOczf+vaOyzvLyrOH7bu0UZw/bd2igsPhPDJaJr8cMgF1o8oAHAU0AlKPE0/on7lFzh+27tFGcP23dooJXiaf0T9yPE0/on7lFzh+27tFGcP23dooJfiaf0T9y75biLW2drgQ4RUI67xwS3OH7bu0VZsh2CjRJJVzyKtrU3WnRp6SqE9nyJM4Vuho/iNPhpTLKGRnvEdC0XI2sNSdIrow0J6hBV+bku0ze7gjm5LtM3u4K0IQVfm5LtM3u4LB8HJdpm93BWlCC7goQzQEIKPla0kTSCg+0VEzs6h8VarV4PRve55c+rjU0LafkuXNeLak3t7qCtZ2dQ+KM7OofFWXmvFtSb291HNeLak3t7qCtZ2dQ+KM7OofFWXmvFtSb291HNeLak3t7qCtZ2dQ+KM7OofFWXmvFtSb291HNeLak3t7qCtZ2dQ+KM7OofFWXmvFtSb291HNeLak3t7qCtZ2dQ+KM7OofFWXmvFtSb291HNeLak3t7qCtZ2dQ+KM7OofFWXmvFtSb291HNeLak3t7qCtZ2dQ+KM7OofFWXmvFtSb291HNeLak3t7qCtZ2dQ+KM7OofFWXmvFtSb291HNeLak3t7qCtZ2dQ+KM7OofFWXmvFtSb291HNeLak3t7qCtZ2dQ+KM7OofFWXmvFtSb291HNeLak3t7qBIx1QCtLTFeY5u00jeFZGZAjApefh1t4LJyDGcLz8etvBB5j4hm/g7beKPEM38HbbxV6/2+su1L2m91H+39l2pe03uoKL4hm/g7beKPEM38HbbxV9f4CWYhrS6Wja08pvSan91af7f2Xal7Te6go3iGbUztt4rHiGb+Dtt4r0CfwJs7wwOdLRjboo5ujr8lcf9v7LtS9pvdWNEzMZmFlRfEM38HbbxR4hm/g7beKvX+39l2pe03uo/2/su1L2m91ZIo8eQZaitylRXy26K49KtinReAVma4ODpaggjym6Qaj91MvEce0/e3ggrkz6CqjZ2dQ+KtUng/G4ULn728Fy5rxbUm9vdQVrOzqHxRnZ1D4qy814tqTe3uo5rxbUm9vdQVrOzqHxQbWdQ+KsvNeLak3t7qD4LxbUm9vdQPWaB6kLIFEI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23528" y="836712"/>
            <a:ext cx="8208912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kern="0" dirty="0" smtClean="0">
                <a:latin typeface="Calibri" panose="020F0502020204030204" pitchFamily="34" charset="0"/>
                <a:cs typeface="Times" pitchFamily="18" charset="0"/>
              </a:rPr>
              <a:t>Car drivers complain about: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kern="0" dirty="0" smtClean="0">
                <a:latin typeface="Calibri" panose="020F0502020204030204" pitchFamily="34" charset="0"/>
                <a:cs typeface="Times" pitchFamily="18" charset="0"/>
              </a:rPr>
              <a:t>Empty bus lanes</a:t>
            </a:r>
          </a:p>
          <a:p>
            <a:pPr lvl="1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kern="0" dirty="0" smtClean="0">
                <a:latin typeface="Calibri" panose="020F0502020204030204" pitchFamily="34" charset="0"/>
                <a:cs typeface="Times" pitchFamily="18" charset="0"/>
              </a:rPr>
              <a:t>Long cross-street queues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sz="2000" kern="0" dirty="0" smtClean="0">
              <a:latin typeface="Calibri" panose="020F0502020204030204" pitchFamily="34" charset="0"/>
              <a:cs typeface="Times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sz="2400" kern="0" dirty="0" smtClean="0">
              <a:latin typeface="Calibri" panose="020F0502020204030204" pitchFamily="34" charset="0"/>
              <a:cs typeface="Times" pitchFamily="18" charset="0"/>
            </a:endParaRPr>
          </a:p>
        </p:txBody>
      </p:sp>
      <p:pic>
        <p:nvPicPr>
          <p:cNvPr id="9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2"/>
          <a:stretch/>
        </p:blipFill>
        <p:spPr>
          <a:xfrm>
            <a:off x="480163" y="2636912"/>
            <a:ext cx="4062708" cy="334444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4098" name="Picture 2" descr="http://www.theage.com.au/ffximage/2004/10/26/27LG_GRIDLOCK_wideweb__430x23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665" y="3284984"/>
            <a:ext cx="5156221" cy="285391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33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83568" y="836712"/>
            <a:ext cx="7920880" cy="7920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ts val="600"/>
              </a:spcAft>
              <a:defRPr/>
            </a:pPr>
            <a:endParaRPr kumimoji="1" lang="en-US" sz="3600" b="1" i="1" kern="12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2" name="AutoShape 2" descr="data:image/jpeg;base64,/9j/4AAQSkZJRgABAQAAAQABAAD/2wCEAAkGBxQTEhUUEhQVFRQWFhYYGBgWFxYVGBcVFRYXFxQVGhcbIyggGBolHBUUIjEiJSkrLi4vFx8zODMsNygtLisBCgoKDg0NFRAQFDcgHiAsKzc3Nzc3MS4tNCwvNy0rNy43LDQ3LDQtLCsvKywrLDQrLDQsLDc3LC8sLCwuKywsLP/AABEIAJwBQgMBIgACEQEDEQH/xAAbAAACAgMBAAAAAAAAAAAAAAAABQQGAQIDB//EAEYQAAEDAQMHBgsFBwUBAQAAAAEAAgMRBBIhBRQxUVKR0RMWQWGS0gYVIjRTcXOBoaKyMjNyscEjQmKDk8LwBxckVLPxo//EABkBAQEAAwEAAAAAAAAAAAAAAAABAgMEBf/EACwRAQABAwIEAwgDAAAAAAAAAAABAgMREpEEUVLRITHhBSIyM0FhgbEUcaH/2gAMAwEAAhEDEQA/APSMoeEMrJHsAZRriBUOrh71H50Tao+y7vLnlSzgzSHH7RUbNm9aCbzom1R9l3eRzom1R9l3eULNm9aM2b1oJvOibVH2Xd5HOibVH2Xd5Qs2b1ozZvWgm86JtUfZd3kc6JtUfZd3lCzZvWjNm9aCbzom1R9l3eRzom1R9l3eULNm9aM2b1oJvOibVH2Xd5HOibVH2Xd5Qs2b1ozZvWgm86JtUfZd3kc6JtUfZd3lCzZvWjNm9aCbzom1R9l3eRzom1R9l3eULNm9aM2b1oJvOibVH2Xd5HOibVH2Xd5Qs2b1ozZvWgm86JtUfZd3kc6JtUfZd3lCzZvWjNm9aCbzom1R9l3eRzom1R9l3eULNm9aM2b1oG8WX5SAaM3O4rZ2XpaYBlfUeKVgKNlOe5E93UQPWcAgkc4so+gh/wA/mI5xZR9BD/n8xUBCC/8AOLKPoIf8/mI5xZR9BD/n8xUBCD0ZnhBbeTcTFFyl4XR0FvSft/quHOLKPoIf8/mKgIWMRjPiPQucNvu15GG9e0dF2mn7etac4so+gh/z+YqAhZD0GLwiyhUXoYQ2oqdQrift6k08ey6mbjxXlkb6EEaQQdxqr5FIHNDhoIBHvQMp/CGUCoDNzuKj86JtUfZd3lHc2ooVyzVvWgm86JtUfZd3kc6JtUfZd3lCzZvWjNm9aCbzom1R9l3eQfCibVH2Xd5Qs2b1rGat60F9acAhDNA9SEFSyl96/wDEVGVZ8K7Q8WycB7gL+gOIGgJVnUm2/tO4oL2hUTOpNt/adxRnUm2/tO4oL2hUTOpNt/adxRnUm2/tO4oL2hUTOpNt/adxRnUm2/tO4oL2hUTOpNt/adxRnUm2/tO4oL2hUTOpNt/adxRnUm2/tO4oL2hUTOpNt/adxRnUm2/tO4oL2hUTOpNt/adxRnUm2/tO4oL2hUTOpNt/adxRnUm2/tO4oL2hUTOpNt/adxRnUm2/tO4oL2hUTOpNt/adxTGyTuNmnJc6odHQ1NRUmtCgstptLYxV7g0dek+oaSkFqL7VVzXMZEw08t12pPSehI3OJxJqevFMrP5pL7Vn5IDxMfTWf+qOCPEx9NZ/6o4JYhQM/Ex9NZ/6o4I8TH01n/qjgliEDPxMfTWf+qOCPEx9NZ/6o4JYhAz8TH01n/qjgjxMfTWf+qOCWIQM/Ex9NZ/6o4KdY7S6zXWSlrmOF5rmG8G44+sepV5M8r/d2f2I+oqi1xStcKtII1jFbqgMeRoJHqNE1yxO4CGjnCsLCaEipxxPWgtSFXLXK4WKJwc68XmpqakeX0+5cLdCYoTK+aTADAE6XUoMT1oLUhU6xRTSsEkbjddW7elcDgaGoDTTp6UUffkjMjxJHHfIqS0jpuurXpGkBB7QzQELKEHjvhb55P8Aj/tCUAJv4W+eT/j/ALQlLXEGowKg25F2y7cVh0ZGkEe4rpncnpH9pyw+0PIoXuI1FxIQckIQg2bGToBPqBWeRdsu3FZZaHtFGvcBqDiAts7k9I/tOQcSELLnEmpNSekrCDLRXRituRdsu3FYY8g1BIOsGhXTO5PSP7TkHNzCNII9YIWq6STud9pzj6yT+a5oBbiJ3Q07itF1baXgUD3ADoDiAg15F2y7cVou2dyekf2ncVxQCy1pOgE+rFYW0chbi0kHqJH5IM8i7ZduKY2VhFlnqCPKi0in7yg53J6R/acmFnlc6yz3nF3lRaST+91oFKZ2fzSX2rPySxM7P5pL7Vn5KhYhCFAIQnvg3YYntlkmxawdJIAFCXONOoLTfv02bc11R5MqKZqnEESFId4aZLqbtnmcB0hmBGuhfUe8Jx4O22wW6+2GNzXtFSHAtcAcA4UJBxXLXx80U6q7NUR+O7OLWfCKoV9Cy4YrC9BqCZ5X+7s/sR9RSxM8r/d2f2I+ooFiZ5a0QewZ+qWJnlrRB7Bn6qiTbPMYfxn+9Rso25k0BicHgkDEAGjm0NaVFRgpk0zm2KItcWm+RUEjCr1FyZJLK8tMsgAFcHHqH6oI+T8ouhjEbaENrQuBri6uND1n4LU2scpJKa33x8nTQ1o6SOk6B8UZRIzgQAvfIaeU4igJFQDhXR0rpaclPjY576FrGlxDXEnDSAC0D4qD2miENNQChUePeFvnk/4/7QlLWkmgBJOgDElNvC3zyf8AH/aEoUEjMJfRydh3BayWV7RVzHgay0gbyuV46zvQSgwhCEHaOyvcKtY9w1hpI3hbZhL6OTsO4LgCi8dZ3oBzSCQQQRgQcCCsIQg2jjLjRoJOoCp3LtmEvo5Ow7go4KzeOs70HSWzPaKuY5o/iaR+a5LJKwgF3ZY5CKiN5B0ENcQfeuCzeOsoO+YS+ik7DuCjlZvHWd6wgFvFC5xo1pcdQBP5LRAKCRmEvo5Ow7gp8MDm2We81zauipeBFfK60pvHWd6ZWQ/8Wf8AFF9RQLEzs/mkvtWfkliZ2fzSX2rPyVCxCEKATrJ3mNt9k/8A83pKnWTvMbb7J/8A5vXD7R+R+af3DZa+LdUfAC3Wdkc4mcxpNnmDb9MZDS5Trp0qd/pU9pt9oLfsmE/Wyp31VMyfYGuZedU11GlFcP8ASWK7bp26aQn62FXj6onhrkfZ0xwly3Tbu1eVSXJpPrP5rVbSaT6ytV2R5Q4gmeV/u7P7EfUUsTPK/wB3Z/Yj6iqFiZ5a0QewZ+qWJnlrRB7Bn6qiXaIy6wxBoJ8s6ATt6lCyY58T7xjeQRTBp9erqUy0vIsMVCR5Z0Gm2ueTrCXx33SPGJ0HoHT+aCBby02gTtD2SCnkuGBIFAToOhdbTlV8jHMfduvaWm60h2IoaEuI+Cj5MbnJcY6gNIqZHYkGtKUGmg0LraLDybomyHGV10FhqAcNNQD0hQe2NFAAhDShUeWeE2R5n2qZzWVaX4G80dAGtLPEM+x8zeKmeGIDJ5X0vOfaWxgVIABaMcPUtXZBONJPV5Pw0rRNN7PhVG092eaeSL4hn2PmbxR4hn2PmbxXHwacy0Xw9lC2lKOdiDXT14fFcrZHce5oJoCQPUppv9UbT3M08kvxDPsfM3ijxDPsfM3ioz2hscTqXnSSiMVJAAPTh0pm/IRANJK0qfs9Wit74ppv9UbT3M08kXxDPsfM3ijxDPsfM3iufgy5lpa++yhaRoc7EOBp06cCpUeSmkTEy3eTNNDjSpo28eCab/XG09zNPJx8Qz7HzN4o8Qz7HzN4rhJGGthwvOllufaIAFaVFOtT5siFrXESVoCaXaVoKgVrh66Jpv8AVG09zNPJH8Qz7HzN4o8Qz7HzN4rXwauWhji5lC1wGDnUIIqNJ06VEtDLrnNroJG4ppv9UbT3M08k3xDPsfM3ijxDPsfM3iuDowBAKVdM8trUgNAwqKdKm2jIpaxzuUrdDnUu0rQVArXDRpTTf6o2nuZp5OPiGfY+ZvFHiGfY+ZvFY8G2stEbnObRzXU8lzqUIqNJ0qDKKOIroJG40TTf6o2nuZp5J/iGfY+ZvFHiGfY+ZvFb2SwtcYGkmsziCanAA0FANJU3KeQWxBxD710ONKEHAaDj1aU03+uNp7maeRf4hn2PmbxR4hn2PmbxXfI9ljmYSWkEOIwc6mgEafWlDxQkV0Ejcmm/1RtPczTyMPENo9H8zeKk5i+KzTCRtKujpiDod1La2n/gw/jP96i2PzWf8UX1FZUxdz71UTH9eqTNP0gsTOz+aS+1Z+SWJnZ/NJfas/JbWJYhCEAnWTvMbb7J/wD5vSVOsneY232T/wDzeuH2j8j80/uGy18W7yewCW6bhoOvX1K5f6QA57Ne08ia118oxU6xW8NbdcDhoorn/pHLetsztcJ+ticfn+Pc8Pozt3KqpopmrMQmP0n1n81qtpNJ9Z/NartjyhoCZ5X+7s/sR9RSxM8r/d2f2I+oqhYmeWtEHsGfqliZ5a0QewZ+qomTQOfYog1pcb5NAK4VesZOkkjZcdDIcToHQehaWzzGL2h/vXLK9mjgs5ku3nANGJNLzqCpp0aUHDJdjls5dyTHlriK32VNBWgFCMaHSu07JpHRulieTE68A1t0E9danoHxWmSsmGeJslQ29WjQ0upR1NNcdB3rucnRskfFIHEiHlQWmmGFb1agafgoPXwsLNEKjyrwqhLrRM08mW8sHisjWkODQNoEKA6Wc1/bNx/jg3aE0t1jbNabSXk1baHNF2gwDWEA4Y6VXstf8eeFrKOa6hcHgOJ8qhGjAU1alBMyXHyAcI2xC8QSTM06NA06NO9cZrM9zi4mOpJP3kfT71Py/ZWNY0taGm9TAUqKHgkaCfm7iwMdyTg14e39q0EOHWHLq6Sc1rK3H+ODRq0LVsDTaI4aANMF8mnlF2sHoW2XbA2GB0jCbzbtL1CMXAaKYnH4INskA2cERshxNTela6uFB+9oGKxa5JZAWkwtaTeLWvjaC7WccV1yQxstlD3saHFrqkNAxaSA7D1JKgn8g4ta13JEMffaeVaCHesO0dK6PdOQQZWkGtf2kGIIoRoUGd1yzPkABfyjGguFQAcTgn/iOM9L8aaCPhgggZMBgaWxtiAJqaytJJ36FFksjiSS6OpJP3kfT70eC03KySskaxwbi03RhQkaemvXqWMqRBsrg0UGGGqoBQduRcQwHkjybrzDyrQQ73OxHUtpDO4FrpWkGoI5SDEEUIwH+VXDJUIfKA4VGJproFIyBZGzxCR+BvuFG0AoDgCKYoN8m1gaWxtiAJqaytJrv6lEdY3Ekl0eOP3kfT71zyieQtUUbaOY65eDgHE3nFpxphrwomWX7KxoYWtDcSMBSuCAjtEgEYAgBjqWOD2BwJ6ftUO5ayTTOBDnsINa1kixrpShNG2dptXI0AYIQ7AeUXVArePr+CDtY5nRNusbEBWuMrSan3+pLzYnH96P+pHxXfwhsQghMjCbwLR5VHDHDRTSpVjjbJZBI5jQ4xk1AAxFcffT4oN8pMu2KEGn2zoII/f6Rgolj81n/FF9RUm2+Yw/jP8Aeo1j81n/ABRfUVQsTOz+aS+1Z+SWJnZ/NJfas/JAsQhCgE6yd5jbfZP/APN6Sp54N5SjiEjJfsvp0XgcCCCOsFcfH01VWJ0xmcx/kw2WpiKvF5Rk8C50V6Vcf9I6Z7NTRyJ+tiav8GMkEk/tRXoDpaDqHUm2Qhk+xB5s4decMSb7nEDQ2rsAKrl4riJu2aqKbVWZ+y27emvVNUED9J9Z/NarJKwvVjyagmeV/u7P7EfUUsTPK/3dn9iPqKoWJ9bsmySthLAKCFgxcBjielIUyy1og9gz9VjXFUx7s4lYx9TW05NebLHGLt9rySLzdHldPvC5WmxzyRck+ONzSAD+0AOGg6dOCrqFq03uuNvVlmnkdWbJlpjbdjNxo0APjNMa1qQTr3rtNZbU4uc4NL3sDHOL21IHUDQHR0KvrBTTe6429TNPJ7xVC2Quhg8h8JnEW2ZrTcHKVqCWCtBi67p99VBbBRwcZIXOaagvc95HqLgaKxeGFmbemddF6/WtMdIH5Kt5MjBc4uFbrHOA1kDBB0yhM9wF6RjqHQ3Tj06AoCbZDsDZ4GSPreN6tyjRg4gYDpwUGQ8lbWQgB0Zu1DgHHyhrOOFKqDQ2hxpU4gXQaAODdQcMRvXRsV9ovSNI2Xveenpaagqbl+ztaWXQG1BrTDRTioE7rlmMgDb3KtbVwvADScDggmiR4ZcEsIZSlBhQavspY4UOv1KxnIMWt/udh7urFJvBSblXyskaxwbQtN0YYkUr01pXHrQR2ykNLcC11CQQHAkaMCukb3ONOULa41MkjRh0Chw9QW2U4w2V4bgAdGqoBp8V35IcvBDQBr4S9xp5TnY6HdGhBmyAx15OSBt6lSNJpoqaKNbGmt4vY8k43TX9Ap2W8nNhgdIwuvNApeNRi4aR06V0yE1s1mDnsbeo4Xg0CtCQHYIFEMpaQ5poRoKyJiNBu41o0lgJOkkNoCfWtrFGHSMB0FwB3qdkyytnfOHC6I5brQzySBjpPToQR4IaFr+UiLhiC8uc5vvcDrXW1F0lL80RpoxI0+5RfCdubGMx43i4kPo77JaaAHQMaJxlmysEV5rQ01GgU09H+akCBdXWhxNScQ27eGDro6Lwoae9dbI0XJnkAlkTnAHRUDAphkvJrJYY5HE3nMBN2jRU9VMECtjb+D3ClNEjnlp9xJFetT3SvuXOVhDaUoMMNWhRLNJdt3IUa6PEYgEjyL9b2mtcFJy9A1r23QBVugYdOlBMykylihFQfLOIxH76h2PzWf8AFF9RUm2+Yw/jP96jWPzWf8UX1FULEzs/mkvtWfkliZ2fzSX2rPyQLEIQoBCEIBCEIBCEIBM8r/d2f2I+opYmeV/u7P7EfUUCxOMqWcubCbzB+xZ9pwaenoKTpnlrRB7Bn6oIuZHbi/qN4rhIyhpUHrBBG8LVCAWWNqaYCus0G9YQUHvFULKFR5N4WWpxtU0ZcAy/q0YA40FTilkLGsNWztB/DJ0+tqleFvnk/wCP+0JQgkyUaBckGGAazlIxjWppg1coJi118ULxoc4XnavtOqVzQoO9qtbpCC81powAW8IFyhkYASCWOY5wqDgfskKKhBNc0f8AY+M/+BcrLazFUR3RU4kNHlUwBxx/+qOhBtLIXEuOJJqV2jlLi0OcG3QQ1xBq0ag5ovD3KOstGOmnWa4bkEp0TSKGcOGp3LOBxriCKHT0rq+2OYwMY9hbQijWFtB7wFIhyUwtqHmU7MV2o9d41+VYnyUwNqX8kdmW7X3XTXe1UKWuoQRpGO5dHzuJJrQuNXFvkFx1ktpX3rm4e/8AzrWFBKEbTRzpGk6aPbI+6dOFQQPcpNqtBkFHTsIrX7Dxj2UsQg3hmLa3TSoIOANQdIIKOVOgEgAUAa5zQB1NBAC0Qgk2GS64uvNa6n23Nc9xr0XqE71JfHyz2gzMc40aPJeMScB9nWUtUzI3nEPtY/qCCx2jIUz7MyKNt98b/KoQKVBP71K/aC52bwXtQglYYvKcYyBeZjdOPSpn+m+VJpbRbGyyve1hAYHGoaL7xh7gNyvFqmu3cWirqEu0DySdY1Ae9B5bzPtnofnj4qdD4L2oWeRhi8ovYQLzNAGPSvRrNJeaCadOjQaEgEeulV2CK8kb4I2w6Idf77Og0PSs8z7Z6H54+K9FsWTozExxaaljSTediS0EnTrXXJLQAQNTN5YCT60R5rzPtnofnj4o5n2z0Pzx8V6yotrtBaSKtb5NfK6TqGI/worxy32CSF1yVt11AdIOB0YjBRlYvDt1bUPZRne1V1ECEIQCZ5X+7s/sR9RSxM8r/d2f2I+ooFicZUhDmwVexv7FmDr3XjgCk6Z5a0QewZ+qCNmrfSx//p3VHkbQ0BDusVp8QCtUIBZY2ppUDrNaDcsLLRU0qB1mtBuxQe8IWEKjzHwjyHJJapnhzAHP6Sa6ANXUl3NyXaZvdwVxyl96/wDEVGQVfm5LtM3u4I5uS7TN7uCtCEFX5uS7TN7uCObku0ze7grQhBV+bku0ze7gjm5LtM3u4K0IQVfm5LtM3u4I5uS7TN7uCtCEFX5uS7TN7uCObku0ze7grQhBV+bku0ze7gjm5LtM3u4K0IQVfm5LtM3u4I5uS7TN7uCtCEFX5uS7TN7uCObku0ze7grQhBV+bku0ze7gu9gyFIyWN5cyjXtcaE1o0gno6lYUIJ+Sc0s5c6KJzHyUvkVN41Jri7WTvTLx7HqfuHFV5CBxa/CiOMVMUxGtoYf7qrSyeFsUjC6OOZ10gUDW1x6ftaEqVfy9YSwcpGS0V8sAkDHQ7BBaYspgCly20GAA5Ogb+6NOqikWXLjWCghtTtH2mx6AKAYOC8xzh+27tFGcP23doqD1XnM3/r2jss7yOczf+vaOyzvLyrOH7bu0UZw/bd2igsPhPDJaJr8cMgF1o8oAHAU0AlKPE0/on7lFzh+27tFGcP23dooJXiaf0T9yPE0/on7lFzh+27tFGcP23dooJfiaf0T9y75biLW2drgQ4RUI67xwS3OH7bu0VZsh2CjRJJVzyKtrU3WnRp6SqE9nyJM4Vuho/iNPhpTLKGRnvEdC0XI2sNSdIrow0J6hBV+bku0ze7gjm5LtM3u4K0IQVfm5LtM3u4LB8HJdpm93BWlCC7goQzQEIKPla0kTSCg+0VEzs6h8VarV4PRve55c+rjU0LafkuXNeLak3t7qCtZ2dQ+KM7OofFWXmvFtSb291HNeLak3t7qCtZ2dQ+KM7OofFWXmvFtSb291HNeLak3t7qCtZ2dQ+KM7OofFWXmvFtSb291HNeLak3t7qCtZ2dQ+KM7OofFWXmvFtSb291HNeLak3t7qCtZ2dQ+KM7OofFWXmvFtSb291HNeLak3t7qCtZ2dQ+KM7OofFWXmvFtSb291HNeLak3t7qCtZ2dQ+KM7OofFWXmvFtSb291HNeLak3t7qCtZ2dQ+KM7OofFWXmvFtSb291HNeLak3t7qCtZ2dQ+KM7OofFWXmvFtSb291HNeLak3t7qCtZ2dQ+KM7OofFWXmvFtSb291HNeLak3t7qBIx1QCtLTFeY5u00jeFZGZAjApefh1t4LJyDGcLz8etvBB5j4hm/g7beKPEM38HbbxV6/2+su1L2m91H+39l2pe03uoKL4hm/g7beKPEM38HbbxV9f4CWYhrS6Wja08pvSan91af7f2Xal7Te6go3iGbUztt4rHiGb+Dtt4r0CfwJs7wwOdLRjboo5ujr8lcf9v7LtS9pvdWNEzMZmFlRfEM38HbbxR4hm/g7beKvX+39l2pe03uo/2/su1L2m91ZIo8eQZaitylRXy26K49KtinReAVma4ODpaggjym6Qaj91MvEce0/e3ggrkz6CqjZ2dQ+KtUng/G4ULn728Fy5rxbUm9vdQVrOzqHxRnZ1D4qy814tqTe3uo5rxbUm9vdQVrOzqHxQbWdQ+KsvNeLak3t7qD4LxbUm9vdQPWaB6kLIFE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eg;base64,/9j/4AAQSkZJRgABAQAAAQABAAD/2wCEAAkGBxQTEhUUEhQVFRQWFhYYGBgWFxYVGBcVFRYXFxQVGhcbIyggGBolHBUUIjEiJSkrLi4vFx8zODMsNygtLisBCgoKDg0NFRAQFDcgHiAsKzc3Nzc3MS4tNCwvNy0rNy43LDQ3LDQtLCsvKywrLDQrLDQsLDc3LC8sLCwuKywsLP/AABEIAJwBQgMBIgACEQEDEQH/xAAbAAACAgMBAAAAAAAAAAAAAAAABQQGAQIDB//EAEYQAAEDAQMHBgsFBwUBAQAAAAEAAgMRBBIhBRQxUVKR0RMWQWGS0gYVIjRTcXOBoaKyMjNyscEjQmKDk8LwBxckVLPxo//EABkBAQEAAwEAAAAAAAAAAAAAAAABAgMEBf/EACwRAQABAwIEAwgDAAAAAAAAAAABAgMREpEEUVLRITHhBSIyM0FhgbEUcaH/2gAMAwEAAhEDEQA/APSMoeEMrJHsAZRriBUOrh71H50Tao+y7vLnlSzgzSHH7RUbNm9aCbzom1R9l3eRzom1R9l3eULNm9aM2b1oJvOibVH2Xd5HOibVH2Xd5Qs2b1ozZvWgm86JtUfZd3kc6JtUfZd3lCzZvWjNm9aCbzom1R9l3eRzom1R9l3eULNm9aM2b1oJvOibVH2Xd5HOibVH2Xd5Qs2b1ozZvWgm86JtUfZd3kc6JtUfZd3lCzZvWjNm9aCbzom1R9l3eRzom1R9l3eULNm9aM2b1oJvOibVH2Xd5HOibVH2Xd5Qs2b1ozZvWgm86JtUfZd3kc6JtUfZd3lCzZvWjNm9aCbzom1R9l3eRzom1R9l3eULNm9aM2b1oG8WX5SAaM3O4rZ2XpaYBlfUeKVgKNlOe5E93UQPWcAgkc4so+gh/wA/mI5xZR9BD/n8xUBCC/8AOLKPoIf8/mI5xZR9BD/n8xUBCD0ZnhBbeTcTFFyl4XR0FvSft/quHOLKPoIf8/mKgIWMRjPiPQucNvu15GG9e0dF2mn7etac4so+gh/z+YqAhZD0GLwiyhUXoYQ2oqdQrift6k08ey6mbjxXlkb6EEaQQdxqr5FIHNDhoIBHvQMp/CGUCoDNzuKj86JtUfZd3lHc2ooVyzVvWgm86JtUfZd3kc6JtUfZd3lCzZvWjNm9aCbzom1R9l3eQfCibVH2Xd5Qs2b1rGat60F9acAhDNA9SEFSyl96/wDEVGVZ8K7Q8WycB7gL+gOIGgJVnUm2/tO4oL2hUTOpNt/adxRnUm2/tO4oL2hUTOpNt/adxRnUm2/tO4oL2hUTOpNt/adxRnUm2/tO4oL2hUTOpNt/adxRnUm2/tO4oL2hUTOpNt/adxRnUm2/tO4oL2hUTOpNt/adxRnUm2/tO4oL2hUTOpNt/adxRnUm2/tO4oL2hUTOpNt/adxRnUm2/tO4oL2hUTOpNt/adxRnUm2/tO4oL2hUTOpNt/adxTGyTuNmnJc6odHQ1NRUmtCgstptLYxV7g0dek+oaSkFqL7VVzXMZEw08t12pPSehI3OJxJqevFMrP5pL7Vn5IDxMfTWf+qOCPEx9NZ/6o4JYhQM/Ex9NZ/6o4I8TH01n/qjgliEDPxMfTWf+qOCPEx9NZ/6o4JYhAz8TH01n/qjgjxMfTWf+qOCWIQM/Ex9NZ/6o4KdY7S6zXWSlrmOF5rmG8G44+sepV5M8r/d2f2I+oqi1xStcKtII1jFbqgMeRoJHqNE1yxO4CGjnCsLCaEipxxPWgtSFXLXK4WKJwc68XmpqakeX0+5cLdCYoTK+aTADAE6XUoMT1oLUhU6xRTSsEkbjddW7elcDgaGoDTTp6UUffkjMjxJHHfIqS0jpuurXpGkBB7QzQELKEHjvhb55P8Aj/tCUAJv4W+eT/j/ALQlLXEGowKg25F2y7cVh0ZGkEe4rpncnpH9pyw+0PIoXuI1FxIQckIQg2bGToBPqBWeRdsu3FZZaHtFGvcBqDiAts7k9I/tOQcSELLnEmpNSekrCDLRXRituRdsu3FYY8g1BIOsGhXTO5PSP7TkHNzCNII9YIWq6STud9pzj6yT+a5oBbiJ3Q07itF1baXgUD3ADoDiAg15F2y7cVou2dyekf2ncVxQCy1pOgE+rFYW0chbi0kHqJH5IM8i7ZduKY2VhFlnqCPKi0in7yg53J6R/acmFnlc6yz3nF3lRaST+91oFKZ2fzSX2rPySxM7P5pL7Vn5KhYhCFAIQnvg3YYntlkmxawdJIAFCXONOoLTfv02bc11R5MqKZqnEESFId4aZLqbtnmcB0hmBGuhfUe8Jx4O22wW6+2GNzXtFSHAtcAcA4UJBxXLXx80U6q7NUR+O7OLWfCKoV9Cy4YrC9BqCZ5X+7s/sR9RSxM8r/d2f2I+ooFiZ5a0QewZ+qWJnlrRB7Bn6qiTbPMYfxn+9Rso25k0BicHgkDEAGjm0NaVFRgpk0zm2KItcWm+RUEjCr1FyZJLK8tMsgAFcHHqH6oI+T8ouhjEbaENrQuBri6uND1n4LU2scpJKa33x8nTQ1o6SOk6B8UZRIzgQAvfIaeU4igJFQDhXR0rpaclPjY576FrGlxDXEnDSAC0D4qD2miENNQChUePeFvnk/4/7QlLWkmgBJOgDElNvC3zyf8AH/aEoUEjMJfRydh3BayWV7RVzHgay0gbyuV46zvQSgwhCEHaOyvcKtY9w1hpI3hbZhL6OTsO4LgCi8dZ3oBzSCQQQRgQcCCsIQg2jjLjRoJOoCp3LtmEvo5Ow7go4KzeOs70HSWzPaKuY5o/iaR+a5LJKwgF3ZY5CKiN5B0ENcQfeuCzeOsoO+YS+ik7DuCjlZvHWd6wgFvFC5xo1pcdQBP5LRAKCRmEvo5Ow7gp8MDm2We81zauipeBFfK60pvHWd6ZWQ/8Wf8AFF9RQLEzs/mkvtWfkliZ2fzSX2rPyVCxCEKATrJ3mNt9k/8A83pKnWTvMbb7J/8A5vXD7R+R+af3DZa+LdUfAC3Wdkc4mcxpNnmDb9MZDS5Trp0qd/pU9pt9oLfsmE/Wyp31VMyfYGuZedU11GlFcP8ASWK7bp26aQn62FXj6onhrkfZ0xwly3Tbu1eVSXJpPrP5rVbSaT6ytV2R5Q4gmeV/u7P7EfUUsTPK/wB3Z/Yj6iqFiZ5a0QewZ+qWJnlrRB7Bn6qiXaIy6wxBoJ8s6ATt6lCyY58T7xjeQRTBp9erqUy0vIsMVCR5Z0Gm2ueTrCXx33SPGJ0HoHT+aCBby02gTtD2SCnkuGBIFAToOhdbTlV8jHMfduvaWm60h2IoaEuI+Cj5MbnJcY6gNIqZHYkGtKUGmg0LraLDybomyHGV10FhqAcNNQD0hQe2NFAAhDShUeWeE2R5n2qZzWVaX4G80dAGtLPEM+x8zeKmeGIDJ5X0vOfaWxgVIABaMcPUtXZBONJPV5Pw0rRNN7PhVG092eaeSL4hn2PmbxR4hn2PmbxXHwacy0Xw9lC2lKOdiDXT14fFcrZHce5oJoCQPUppv9UbT3M08kvxDPsfM3ijxDPsfM3ioz2hscTqXnSSiMVJAAPTh0pm/IRANJK0qfs9Wit74ppv9UbT3M08kXxDPsfM3ijxDPsfM3iufgy5lpa++yhaRoc7EOBp06cCpUeSmkTEy3eTNNDjSpo28eCab/XG09zNPJx8Qz7HzN4o8Qz7HzN4rhJGGthwvOllufaIAFaVFOtT5siFrXESVoCaXaVoKgVrh66Jpv8AVG09zNPJH8Qz7HzN4o8Qz7HzN4rXwauWhji5lC1wGDnUIIqNJ06VEtDLrnNroJG4ppv9UbT3M08k3xDPsfM3ijxDPsfM3iuDowBAKVdM8trUgNAwqKdKm2jIpaxzuUrdDnUu0rQVArXDRpTTf6o2nuZp5OPiGfY+ZvFHiGfY+ZvFY8G2stEbnObRzXU8lzqUIqNJ0qDKKOIroJG40TTf6o2nuZp5J/iGfY+ZvFHiGfY+ZvFb2SwtcYGkmsziCanAA0FANJU3KeQWxBxD710ONKEHAaDj1aU03+uNp7maeRf4hn2PmbxR4hn2PmbxXfI9ljmYSWkEOIwc6mgEafWlDxQkV0Ejcmm/1RtPczTyMPENo9H8zeKk5i+KzTCRtKujpiDod1La2n/gw/jP96i2PzWf8UX1FZUxdz71UTH9eqTNP0gsTOz+aS+1Z+SWJnZ/NJfas/JbWJYhCEAnWTvMbb7J/wD5vSVOsneY232T/wDzeuH2j8j80/uGy18W7yewCW6bhoOvX1K5f6QA57Ne08ia118oxU6xW8NbdcDhoorn/pHLetsztcJ+ticfn+Pc8Pozt3KqpopmrMQmP0n1n81qtpNJ9Z/NartjyhoCZ5X+7s/sR9RSxM8r/d2f2I+oqhYmeWtEHsGfqliZ5a0QewZ+qomTQOfYog1pcb5NAK4VesZOkkjZcdDIcToHQehaWzzGL2h/vXLK9mjgs5ku3nANGJNLzqCpp0aUHDJdjls5dyTHlriK32VNBWgFCMaHSu07JpHRulieTE68A1t0E9danoHxWmSsmGeJslQ29WjQ0upR1NNcdB3rucnRskfFIHEiHlQWmmGFb1agafgoPXwsLNEKjyrwqhLrRM08mW8sHisjWkODQNoEKA6Wc1/bNx/jg3aE0t1jbNabSXk1baHNF2gwDWEA4Y6VXstf8eeFrKOa6hcHgOJ8qhGjAU1alBMyXHyAcI2xC8QSTM06NA06NO9cZrM9zi4mOpJP3kfT71Py/ZWNY0taGm9TAUqKHgkaCfm7iwMdyTg14e39q0EOHWHLq6Sc1rK3H+ODRq0LVsDTaI4aANMF8mnlF2sHoW2XbA2GB0jCbzbtL1CMXAaKYnH4INskA2cERshxNTela6uFB+9oGKxa5JZAWkwtaTeLWvjaC7WccV1yQxstlD3saHFrqkNAxaSA7D1JKgn8g4ta13JEMffaeVaCHesO0dK6PdOQQZWkGtf2kGIIoRoUGd1yzPkABfyjGguFQAcTgn/iOM9L8aaCPhgggZMBgaWxtiAJqaytJJ36FFksjiSS6OpJP3kfT70eC03KySskaxwbi03RhQkaemvXqWMqRBsrg0UGGGqoBQduRcQwHkjybrzDyrQQ73OxHUtpDO4FrpWkGoI5SDEEUIwH+VXDJUIfKA4VGJproFIyBZGzxCR+BvuFG0AoDgCKYoN8m1gaWxtiAJqaytJrv6lEdY3Ekl0eOP3kfT71zyieQtUUbaOY65eDgHE3nFpxphrwomWX7KxoYWtDcSMBSuCAjtEgEYAgBjqWOD2BwJ6ftUO5ayTTOBDnsINa1kixrpShNG2dptXI0AYIQ7AeUXVArePr+CDtY5nRNusbEBWuMrSan3+pLzYnH96P+pHxXfwhsQghMjCbwLR5VHDHDRTSpVjjbJZBI5jQ4xk1AAxFcffT4oN8pMu2KEGn2zoII/f6Rgolj81n/FF9RUm2+Yw/jP8Aeo1j81n/ABRfUVQsTOz+aS+1Z+SWJnZ/NJfas/JAsQhCgE6yd5jbfZP/APN6Sp54N5SjiEjJfsvp0XgcCCCOsFcfH01VWJ0xmcx/kw2WpiKvF5Rk8C50V6Vcf9I6Z7NTRyJ+tiav8GMkEk/tRXoDpaDqHUm2Qhk+xB5s4decMSb7nEDQ2rsAKrl4riJu2aqKbVWZ+y27emvVNUED9J9Z/NarJKwvVjyagmeV/u7P7EfUUsTPK/3dn9iPqKoWJ9bsmySthLAKCFgxcBjielIUyy1og9gz9VjXFUx7s4lYx9TW05NebLHGLt9rySLzdHldPvC5WmxzyRck+ONzSAD+0AOGg6dOCrqFq03uuNvVlmnkdWbJlpjbdjNxo0APjNMa1qQTr3rtNZbU4uc4NL3sDHOL21IHUDQHR0KvrBTTe6429TNPJ7xVC2Quhg8h8JnEW2ZrTcHKVqCWCtBi67p99VBbBRwcZIXOaagvc95HqLgaKxeGFmbemddF6/WtMdIH5Kt5MjBc4uFbrHOA1kDBB0yhM9wF6RjqHQ3Tj06AoCbZDsDZ4GSPreN6tyjRg4gYDpwUGQ8lbWQgB0Zu1DgHHyhrOOFKqDQ2hxpU4gXQaAODdQcMRvXRsV9ovSNI2Xveenpaagqbl+ztaWXQG1BrTDRTioE7rlmMgDb3KtbVwvADScDggmiR4ZcEsIZSlBhQavspY4UOv1KxnIMWt/udh7urFJvBSblXyskaxwbQtN0YYkUr01pXHrQR2ykNLcC11CQQHAkaMCukb3ONOULa41MkjRh0Chw9QW2U4w2V4bgAdGqoBp8V35IcvBDQBr4S9xp5TnY6HdGhBmyAx15OSBt6lSNJpoqaKNbGmt4vY8k43TX9Ap2W8nNhgdIwuvNApeNRi4aR06V0yE1s1mDnsbeo4Xg0CtCQHYIFEMpaQ5poRoKyJiNBu41o0lgJOkkNoCfWtrFGHSMB0FwB3qdkyytnfOHC6I5brQzySBjpPToQR4IaFr+UiLhiC8uc5vvcDrXW1F0lL80RpoxI0+5RfCdubGMx43i4kPo77JaaAHQMaJxlmysEV5rQ01GgU09H+akCBdXWhxNScQ27eGDro6Lwoae9dbI0XJnkAlkTnAHRUDAphkvJrJYY5HE3nMBN2jRU9VMECtjb+D3ClNEjnlp9xJFetT3SvuXOVhDaUoMMNWhRLNJdt3IUa6PEYgEjyL9b2mtcFJy9A1r23QBVugYdOlBMykylihFQfLOIxH76h2PzWf8AFF9RUm2+Yw/jP96jWPzWf8UX1FULEzs/mkvtWfkliZ2fzSX2rPyQLEIQoBCEIBCEIBCEIBM8r/d2f2I+opYmeV/u7P7EfUUCxOMqWcubCbzB+xZ9pwaenoKTpnlrRB7Bn6oIuZHbi/qN4rhIyhpUHrBBG8LVCAWWNqaYCus0G9YQUHvFULKFR5N4WWpxtU0ZcAy/q0YA40FTilkLGsNWztB/DJ0+tqleFvnk/wCP+0JQgkyUaBckGGAazlIxjWppg1coJi118ULxoc4XnavtOqVzQoO9qtbpCC81powAW8IFyhkYASCWOY5wqDgfskKKhBNc0f8AY+M/+BcrLazFUR3RU4kNHlUwBxx/+qOhBtLIXEuOJJqV2jlLi0OcG3QQ1xBq0ag5ovD3KOstGOmnWa4bkEp0TSKGcOGp3LOBxriCKHT0rq+2OYwMY9hbQijWFtB7wFIhyUwtqHmU7MV2o9d41+VYnyUwNqX8kdmW7X3XTXe1UKWuoQRpGO5dHzuJJrQuNXFvkFx1ktpX3rm4e/8AzrWFBKEbTRzpGk6aPbI+6dOFQQPcpNqtBkFHTsIrX7Dxj2UsQg3hmLa3TSoIOANQdIIKOVOgEgAUAa5zQB1NBAC0Qgk2GS64uvNa6n23Nc9xr0XqE71JfHyz2gzMc40aPJeMScB9nWUtUzI3nEPtY/qCCx2jIUz7MyKNt98b/KoQKVBP71K/aC52bwXtQglYYvKcYyBeZjdOPSpn+m+VJpbRbGyyve1hAYHGoaL7xh7gNyvFqmu3cWirqEu0DySdY1Ae9B5bzPtnofnj4qdD4L2oWeRhi8ovYQLzNAGPSvRrNJeaCadOjQaEgEeulV2CK8kb4I2w6Idf77Og0PSs8z7Z6H54+K9FsWTozExxaaljSTediS0EnTrXXJLQAQNTN5YCT60R5rzPtnofnj4o5n2z0Pzx8V6yotrtBaSKtb5NfK6TqGI/worxy32CSF1yVt11AdIOB0YjBRlYvDt1bUPZRne1V1ECEIQCZ5X+7s/sR9RSxM8r/d2f2I+ooFicZUhDmwVexv7FmDr3XjgCk6Z5a0QewZ+qCNmrfSx//p3VHkbQ0BDusVp8QCtUIBZY2ppUDrNaDcsLLRU0qB1mtBuxQe8IWEKjzHwjyHJJapnhzAHP6Sa6ANXUl3NyXaZvdwVxyl96/wDEVGQVfm5LtM3u4I5uS7TN7uCtCEFX5uS7TN7uCObku0ze7grQhBV+bku0ze7gjm5LtM3u4K0IQVfm5LtM3u4I5uS7TN7uCtCEFX5uS7TN7uCObku0ze7grQhBV+bku0ze7gjm5LtM3u4K0IQVfm5LtM3u4I5uS7TN7uCtCEFX5uS7TN7uCObku0ze7grQhBV+bku0ze7gu9gyFIyWN5cyjXtcaE1o0gno6lYUIJ+Sc0s5c6KJzHyUvkVN41Jri7WTvTLx7HqfuHFV5CBxa/CiOMVMUxGtoYf7qrSyeFsUjC6OOZ10gUDW1x6ftaEqVfy9YSwcpGS0V8sAkDHQ7BBaYspgCly20GAA5Ogb+6NOqikWXLjWCghtTtH2mx6AKAYOC8xzh+27tFGcP23doqD1XnM3/r2jss7yOczf+vaOyzvLyrOH7bu0UZw/bd2igsPhPDJaJr8cMgF1o8oAHAU0AlKPE0/on7lFzh+27tFGcP23dooJXiaf0T9yPE0/on7lFzh+27tFGcP23dooJfiaf0T9y75biLW2drgQ4RUI67xwS3OH7bu0VZsh2CjRJJVzyKtrU3WnRp6SqE9nyJM4Vuho/iNPhpTLKGRnvEdC0XI2sNSdIrow0J6hBV+bku0ze7gjm5LtM3u4K0IQVfm5LtM3u4LB8HJdpm93BWlCC7goQzQEIKPla0kTSCg+0VEzs6h8VarV4PRve55c+rjU0LafkuXNeLak3t7qCtZ2dQ+KM7OofFWXmvFtSb291HNeLak3t7qCtZ2dQ+KM7OofFWXmvFtSb291HNeLak3t7qCtZ2dQ+KM7OofFWXmvFtSb291HNeLak3t7qCtZ2dQ+KM7OofFWXmvFtSb291HNeLak3t7qCtZ2dQ+KM7OofFWXmvFtSb291HNeLak3t7qCtZ2dQ+KM7OofFWXmvFtSb291HNeLak3t7qCtZ2dQ+KM7OofFWXmvFtSb291HNeLak3t7qCtZ2dQ+KM7OofFWXmvFtSb291HNeLak3t7qCtZ2dQ+KM7OofFWXmvFtSb291HNeLak3t7qCtZ2dQ+KM7OofFWXmvFtSb291HNeLak3t7qBIx1QCtLTFeY5u00jeFZGZAjApefh1t4LJyDGcLz8etvBB5j4hm/g7beKPEM38HbbxV6/2+su1L2m91H+39l2pe03uoKL4hm/g7beKPEM38HbbxV9f4CWYhrS6Wja08pvSan91af7f2Xal7Te6go3iGbUztt4rHiGb+Dtt4r0CfwJs7wwOdLRjboo5ujr8lcf9v7LtS9pvdWNEzMZmFlRfEM38HbbxR4hm/g7beKvX+39l2pe03uo/2/su1L2m91ZIo8eQZaitylRXy26K49KtinReAVma4ODpaggjym6Qaj91MvEce0/e3ggrkz6CqjZ2dQ+KtUng/G4ULn728Fy5rxbUm9vdQVrOzqHxRnZ1D4qy814tqTe3uo5rxbUm9vdQVrOzqHxQbWdQ+KsvNeLak3t7qD4LxbUm9vdQPWaB6kLIFEI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23528" y="836712"/>
            <a:ext cx="8208912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kern="0" dirty="0" smtClean="0">
                <a:latin typeface="Calibri" panose="020F0502020204030204" pitchFamily="34" charset="0"/>
                <a:cs typeface="Times" pitchFamily="18" charset="0"/>
              </a:rPr>
              <a:t>For congested intersections with high flows of both cars and buses,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kern="0" dirty="0">
              <a:latin typeface="Calibri" panose="020F0502020204030204" pitchFamily="34" charset="0"/>
              <a:cs typeface="Times" pitchFamily="18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kern="0" dirty="0" smtClean="0">
              <a:latin typeface="Calibri" panose="020F0502020204030204" pitchFamily="34" charset="0"/>
              <a:cs typeface="Times" pitchFamily="18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kern="0" dirty="0">
              <a:latin typeface="Calibri" panose="020F0502020204030204" pitchFamily="34" charset="0"/>
              <a:cs typeface="Times" pitchFamily="18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kern="0" dirty="0" smtClean="0">
              <a:latin typeface="Calibri" panose="020F0502020204030204" pitchFamily="34" charset="0"/>
              <a:cs typeface="Times" pitchFamily="18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kern="0" dirty="0">
              <a:latin typeface="Calibri" panose="020F0502020204030204" pitchFamily="34" charset="0"/>
              <a:cs typeface="Times" pitchFamily="18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kern="0" dirty="0" smtClean="0">
              <a:latin typeface="Calibri" panose="020F0502020204030204" pitchFamily="34" charset="0"/>
              <a:cs typeface="Times" pitchFamily="18" charset="0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endParaRPr lang="en-US" kern="0" dirty="0">
              <a:latin typeface="Calibri" panose="020F0502020204030204" pitchFamily="34" charset="0"/>
              <a:cs typeface="Times" pitchFamily="18" charset="0"/>
            </a:endParaRPr>
          </a:p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kern="0" dirty="0" smtClean="0">
                <a:solidFill>
                  <a:srgbClr val="FF0000"/>
                </a:solidFill>
                <a:latin typeface="Calibri" panose="020F0502020204030204" pitchFamily="34" charset="0"/>
                <a:cs typeface="Times" pitchFamily="18" charset="0"/>
              </a:rPr>
              <a:t>No solution!</a:t>
            </a:r>
          </a:p>
          <a:p>
            <a:pPr lvl="2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sz="2000" kern="0" dirty="0" smtClean="0">
              <a:latin typeface="Calibri" panose="020F0502020204030204" pitchFamily="34" charset="0"/>
              <a:cs typeface="Times" pitchFamily="18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en-US" sz="2400" kern="0" dirty="0" smtClean="0">
              <a:latin typeface="Calibri" panose="020F0502020204030204" pitchFamily="34" charset="0"/>
              <a:cs typeface="Times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856" y="2096124"/>
            <a:ext cx="5352256" cy="35458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81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755576" y="1700808"/>
            <a:ext cx="7344816" cy="15121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charset="-122"/>
              </a:defRPr>
            </a:lvl9pPr>
          </a:lstStyle>
          <a:p>
            <a:pPr marL="342900" indent="-342900" algn="l">
              <a:spcBef>
                <a:spcPts val="600"/>
              </a:spcBef>
              <a:spcAft>
                <a:spcPts val="600"/>
              </a:spcAft>
              <a:defRPr/>
            </a:pPr>
            <a:r>
              <a:rPr kumimoji="1" lang="en-US" sz="3500" dirty="0" smtClean="0">
                <a:solidFill>
                  <a:schemeClr val="tx1"/>
                </a:solidFill>
                <a:latin typeface="Calibri" panose="020F0502020204030204" pitchFamily="34" charset="0"/>
                <a:cs typeface="Arial" charset="0"/>
              </a:rPr>
              <a:t>Propose a strategy that: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defRPr/>
            </a:pPr>
            <a:r>
              <a:rPr kumimoji="1" lang="en-US" sz="3500" kern="1200" dirty="0" smtClean="0">
                <a:solidFill>
                  <a:schemeClr val="tx1"/>
                </a:solidFill>
                <a:latin typeface="Calibri" panose="020F0502020204030204" pitchFamily="34" charset="0"/>
                <a:cs typeface="Arial" charset="0"/>
              </a:rPr>
              <a:t>Prioritize                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defRPr/>
            </a:pPr>
            <a:endParaRPr kumimoji="1" lang="en-US" sz="3500" kern="1200" dirty="0" smtClean="0">
              <a:solidFill>
                <a:schemeClr val="tx1"/>
              </a:solidFill>
              <a:latin typeface="Calibri" panose="020F0502020204030204" pitchFamily="34" charset="0"/>
              <a:cs typeface="Arial" charset="0"/>
            </a:endParaRP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defRPr/>
            </a:pPr>
            <a:r>
              <a:rPr kumimoji="1" lang="en-US" sz="3500" dirty="0" smtClean="0">
                <a:solidFill>
                  <a:srgbClr val="0000FF"/>
                </a:solidFill>
                <a:latin typeface="Calibri" panose="020F0502020204030204" pitchFamily="34" charset="0"/>
                <a:cs typeface="Arial" charset="0"/>
              </a:rPr>
              <a:t>Without deprioritizing</a:t>
            </a:r>
            <a:endParaRPr kumimoji="1" lang="en-US" sz="3500" kern="1200" dirty="0">
              <a:solidFill>
                <a:srgbClr val="0000FF"/>
              </a:solidFill>
              <a:latin typeface="Calibri" panose="020F0502020204030204" pitchFamily="34" charset="0"/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394425"/>
            <a:ext cx="1321369" cy="585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844401"/>
            <a:ext cx="1054887" cy="520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597" y="2420973"/>
            <a:ext cx="873964" cy="859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597" y="3585121"/>
            <a:ext cx="873964" cy="859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22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22386</TotalTime>
  <Words>668</Words>
  <Application>Microsoft Office PowerPoint</Application>
  <PresentationFormat>On-screen Show (4:3)</PresentationFormat>
  <Paragraphs>238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Calibri</vt:lpstr>
      <vt:lpstr>Times New Roman</vt:lpstr>
      <vt:lpstr>新細明體</vt:lpstr>
      <vt:lpstr>Times</vt:lpstr>
      <vt:lpstr>Arial</vt:lpstr>
      <vt:lpstr>宋体</vt:lpstr>
      <vt:lpstr>Wingdings 2</vt:lpstr>
      <vt:lpstr>Cambria Math</vt:lpstr>
      <vt:lpstr>Wingdings</vt:lpstr>
      <vt:lpstr>默认设计模板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Alvin</dc:creator>
  <cp:lastModifiedBy>GU, Weihua [EE]</cp:lastModifiedBy>
  <cp:revision>1758</cp:revision>
  <cp:lastPrinted>2013-01-28T10:42:58Z</cp:lastPrinted>
  <dcterms:created xsi:type="dcterms:W3CDTF">2003-02-15T07:18:47Z</dcterms:created>
  <dcterms:modified xsi:type="dcterms:W3CDTF">2016-04-02T06:38:21Z</dcterms:modified>
</cp:coreProperties>
</file>