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6" r:id="rId2"/>
    <p:sldId id="313" r:id="rId3"/>
    <p:sldId id="367" r:id="rId4"/>
    <p:sldId id="371" r:id="rId5"/>
    <p:sldId id="374" r:id="rId6"/>
    <p:sldId id="368" r:id="rId7"/>
    <p:sldId id="369" r:id="rId8"/>
    <p:sldId id="378" r:id="rId9"/>
    <p:sldId id="376" r:id="rId10"/>
    <p:sldId id="3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326" y="35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على محمد على حسين السيد ابو حسين ( 321213165 )" userId="4cd4dd04-5476-4a26-9e17-893f16f46e67" providerId="ADAL" clId="{48F1B097-FEF8-4A0E-B519-6620831640F9}"/>
    <pc:docChg chg="undo custSel modSld sldOrd">
      <pc:chgData name="على محمد على حسين السيد ابو حسين ( 321213165 )" userId="4cd4dd04-5476-4a26-9e17-893f16f46e67" providerId="ADAL" clId="{48F1B097-FEF8-4A0E-B519-6620831640F9}" dt="2023-10-21T16:58:53.358" v="412" actId="113"/>
      <pc:docMkLst>
        <pc:docMk/>
      </pc:docMkLst>
      <pc:sldChg chg="modSp mod">
        <pc:chgData name="على محمد على حسين السيد ابو حسين ( 321213165 )" userId="4cd4dd04-5476-4a26-9e17-893f16f46e67" providerId="ADAL" clId="{48F1B097-FEF8-4A0E-B519-6620831640F9}" dt="2023-10-18T17:28:27.616" v="1" actId="1076"/>
        <pc:sldMkLst>
          <pc:docMk/>
          <pc:sldMk cId="3679413069" sldId="367"/>
        </pc:sldMkLst>
        <pc:picChg chg="mod">
          <ac:chgData name="على محمد على حسين السيد ابو حسين ( 321213165 )" userId="4cd4dd04-5476-4a26-9e17-893f16f46e67" providerId="ADAL" clId="{48F1B097-FEF8-4A0E-B519-6620831640F9}" dt="2023-10-18T17:28:27.616" v="1" actId="1076"/>
          <ac:picMkLst>
            <pc:docMk/>
            <pc:sldMk cId="3679413069" sldId="367"/>
            <ac:picMk id="6" creationId="{68317A27-FAE1-39EB-8CF2-DFB6AE0EBEC4}"/>
          </ac:picMkLst>
        </pc:picChg>
      </pc:sldChg>
      <pc:sldChg chg="modSp mod ord">
        <pc:chgData name="على محمد على حسين السيد ابو حسين ( 321213165 )" userId="4cd4dd04-5476-4a26-9e17-893f16f46e67" providerId="ADAL" clId="{48F1B097-FEF8-4A0E-B519-6620831640F9}" dt="2023-10-21T16:57:07.466" v="179" actId="20577"/>
        <pc:sldMkLst>
          <pc:docMk/>
          <pc:sldMk cId="472231548" sldId="368"/>
        </pc:sldMkLst>
        <pc:spChg chg="mod">
          <ac:chgData name="على محمد على حسين السيد ابو حسين ( 321213165 )" userId="4cd4dd04-5476-4a26-9e17-893f16f46e67" providerId="ADAL" clId="{48F1B097-FEF8-4A0E-B519-6620831640F9}" dt="2023-10-21T16:57:07.466" v="179" actId="20577"/>
          <ac:spMkLst>
            <pc:docMk/>
            <pc:sldMk cId="472231548" sldId="368"/>
            <ac:spMk id="3" creationId="{00000000-0000-0000-0000-000000000000}"/>
          </ac:spMkLst>
        </pc:spChg>
      </pc:sldChg>
      <pc:sldChg chg="modSp mod">
        <pc:chgData name="على محمد على حسين السيد ابو حسين ( 321213165 )" userId="4cd4dd04-5476-4a26-9e17-893f16f46e67" providerId="ADAL" clId="{48F1B097-FEF8-4A0E-B519-6620831640F9}" dt="2023-10-21T16:58:53.358" v="412" actId="113"/>
        <pc:sldMkLst>
          <pc:docMk/>
          <pc:sldMk cId="643744758" sldId="369"/>
        </pc:sldMkLst>
        <pc:spChg chg="mod">
          <ac:chgData name="على محمد على حسين السيد ابو حسين ( 321213165 )" userId="4cd4dd04-5476-4a26-9e17-893f16f46e67" providerId="ADAL" clId="{48F1B097-FEF8-4A0E-B519-6620831640F9}" dt="2023-10-21T16:58:53.358" v="412" actId="113"/>
          <ac:spMkLst>
            <pc:docMk/>
            <pc:sldMk cId="643744758" sldId="369"/>
            <ac:spMk id="3" creationId="{00000000-0000-0000-0000-000000000000}"/>
          </ac:spMkLst>
        </pc:spChg>
      </pc:sldChg>
      <pc:sldChg chg="modSp mod ord">
        <pc:chgData name="على محمد على حسين السيد ابو حسين ( 321213165 )" userId="4cd4dd04-5476-4a26-9e17-893f16f46e67" providerId="ADAL" clId="{48F1B097-FEF8-4A0E-B519-6620831640F9}" dt="2023-10-21T16:56:31.798" v="155" actId="20577"/>
        <pc:sldMkLst>
          <pc:docMk/>
          <pc:sldMk cId="431321388" sldId="371"/>
        </pc:sldMkLst>
        <pc:spChg chg="mod">
          <ac:chgData name="على محمد على حسين السيد ابو حسين ( 321213165 )" userId="4cd4dd04-5476-4a26-9e17-893f16f46e67" providerId="ADAL" clId="{48F1B097-FEF8-4A0E-B519-6620831640F9}" dt="2023-10-21T16:56:31.798" v="155" actId="20577"/>
          <ac:spMkLst>
            <pc:docMk/>
            <pc:sldMk cId="431321388" sldId="371"/>
            <ac:spMk id="3" creationId="{00000000-0000-0000-0000-000000000000}"/>
          </ac:spMkLst>
        </pc:spChg>
      </pc:sldChg>
      <pc:sldChg chg="modSp mod">
        <pc:chgData name="على محمد على حسين السيد ابو حسين ( 321213165 )" userId="4cd4dd04-5476-4a26-9e17-893f16f46e67" providerId="ADAL" clId="{48F1B097-FEF8-4A0E-B519-6620831640F9}" dt="2023-10-21T16:58:44.930" v="410" actId="113"/>
        <pc:sldMkLst>
          <pc:docMk/>
          <pc:sldMk cId="3738028223" sldId="372"/>
        </pc:sldMkLst>
        <pc:spChg chg="mod">
          <ac:chgData name="على محمد على حسين السيد ابو حسين ( 321213165 )" userId="4cd4dd04-5476-4a26-9e17-893f16f46e67" providerId="ADAL" clId="{48F1B097-FEF8-4A0E-B519-6620831640F9}" dt="2023-10-21T16:58:44.930" v="410" actId="113"/>
          <ac:spMkLst>
            <pc:docMk/>
            <pc:sldMk cId="3738028223" sldId="372"/>
            <ac:spMk id="3" creationId="{00000000-0000-0000-0000-000000000000}"/>
          </ac:spMkLst>
        </pc:spChg>
      </pc:sldChg>
      <pc:sldChg chg="ord">
        <pc:chgData name="على محمد على حسين السيد ابو حسين ( 321213165 )" userId="4cd4dd04-5476-4a26-9e17-893f16f46e67" providerId="ADAL" clId="{48F1B097-FEF8-4A0E-B519-6620831640F9}" dt="2023-10-18T21:14:35.982" v="45"/>
        <pc:sldMkLst>
          <pc:docMk/>
          <pc:sldMk cId="1181998288" sldId="374"/>
        </pc:sldMkLst>
      </pc:sldChg>
      <pc:sldChg chg="ord">
        <pc:chgData name="على محمد على حسين السيد ابو حسين ( 321213165 )" userId="4cd4dd04-5476-4a26-9e17-893f16f46e67" providerId="ADAL" clId="{48F1B097-FEF8-4A0E-B519-6620831640F9}" dt="2023-10-18T21:15:26.096" v="51"/>
        <pc:sldMkLst>
          <pc:docMk/>
          <pc:sldMk cId="3643923223" sldId="375"/>
        </pc:sldMkLst>
      </pc:sldChg>
      <pc:sldChg chg="modSp mod">
        <pc:chgData name="على محمد على حسين السيد ابو حسين ( 321213165 )" userId="4cd4dd04-5476-4a26-9e17-893f16f46e67" providerId="ADAL" clId="{48F1B097-FEF8-4A0E-B519-6620831640F9}" dt="2023-10-18T17:40:36.277" v="39" actId="20577"/>
        <pc:sldMkLst>
          <pc:docMk/>
          <pc:sldMk cId="4192961775" sldId="376"/>
        </pc:sldMkLst>
        <pc:spChg chg="mod">
          <ac:chgData name="على محمد على حسين السيد ابو حسين ( 321213165 )" userId="4cd4dd04-5476-4a26-9e17-893f16f46e67" providerId="ADAL" clId="{48F1B097-FEF8-4A0E-B519-6620831640F9}" dt="2023-10-18T17:40:36.277" v="39" actId="20577"/>
          <ac:spMkLst>
            <pc:docMk/>
            <pc:sldMk cId="4192961775" sldId="376"/>
            <ac:spMk id="5" creationId="{9FCEC15D-BE86-4C53-BC48-A2A612F860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88C2E-57B0-7209-CB0B-40E9669CE66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499951F-4803-3721-26E2-BAC8ABED343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12834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82043C-5343-4CF7-9EDD-8B622704CD17}" type="datetimeFigureOut">
              <a:rPr lang="en-US" smtClean="0"/>
              <a:pPr/>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2ADE7-8ED0-4859-BE7F-7CD0AAFB6C0E}" type="slidenum">
              <a:rPr lang="en-US" smtClean="0"/>
              <a:pPr/>
              <a:t>‹#›</a:t>
            </a:fld>
            <a:endParaRPr lang="en-US"/>
          </a:p>
        </p:txBody>
      </p:sp>
    </p:spTree>
    <p:extLst>
      <p:ext uri="{BB962C8B-B14F-4D97-AF65-F5344CB8AC3E}">
        <p14:creationId xmlns:p14="http://schemas.microsoft.com/office/powerpoint/2010/main" val="13172320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362909"/>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002CC9-92E1-F7AE-CF87-831AF9DCDD34}"/>
              </a:ext>
            </a:extLst>
          </p:cNvPr>
          <p:cNvSpPr>
            <a:spLocks noGrp="1"/>
          </p:cNvSpPr>
          <p:nvPr>
            <p:ph idx="1"/>
          </p:nvPr>
        </p:nvSpPr>
        <p:spPr>
          <a:xfrm>
            <a:off x="1981200" y="457201"/>
            <a:ext cx="8229600" cy="5668963"/>
          </a:xfrm>
        </p:spPr>
        <p:txBody>
          <a:bodyPr>
            <a:normAutofit fontScale="92500" lnSpcReduction="20000"/>
          </a:bodyPr>
          <a:lstStyle/>
          <a:p>
            <a:pPr>
              <a:lnSpc>
                <a:spcPct val="110000"/>
              </a:lnSpc>
            </a:pPr>
            <a:r>
              <a:rPr lang="en-US" sz="3600" b="1" dirty="0">
                <a:latin typeface="Calibri-Bold"/>
              </a:rPr>
              <a:t>Smart prayer carpet</a:t>
            </a:r>
            <a:r>
              <a:rPr lang="en-US" sz="3200" b="1" dirty="0"/>
              <a:t/>
            </a:r>
            <a:br>
              <a:rPr lang="en-US" sz="3200" b="1" dirty="0"/>
            </a:br>
            <a:r>
              <a:rPr lang="en-US" sz="3200" b="1" dirty="0"/>
              <a:t/>
            </a:r>
            <a:br>
              <a:rPr lang="en-US" sz="3200" b="1" dirty="0"/>
            </a:br>
            <a:r>
              <a:rPr lang="en-US" altLang="zh-CN" sz="3600" b="1" dirty="0">
                <a:effectLst>
                  <a:outerShdw blurRad="38100" dist="25400" dir="5400000" algn="tl" rotWithShape="0">
                    <a:srgbClr val="000000">
                      <a:alpha val="43000"/>
                    </a:srgbClr>
                  </a:outerShdw>
                </a:effectLst>
              </a:rPr>
              <a:t>Project No. :</a:t>
            </a:r>
            <a:r>
              <a:rPr lang="en-US" altLang="zh-CN" sz="3600" dirty="0">
                <a:effectLst>
                  <a:outerShdw blurRad="38100" dist="25400" dir="5400000" algn="tl" rotWithShape="0">
                    <a:srgbClr val="000000">
                      <a:alpha val="43000"/>
                    </a:srgbClr>
                  </a:outerShdw>
                </a:effectLst>
              </a:rPr>
              <a:t> 7 </a:t>
            </a:r>
            <a:r>
              <a:rPr lang="en-US" altLang="zh-CN" sz="3200" b="1" dirty="0">
                <a:effectLst>
                  <a:outerShdw blurRad="38100" dist="25400" dir="5400000" algn="tl" rotWithShape="0">
                    <a:srgbClr val="000000">
                      <a:alpha val="43000"/>
                    </a:srgbClr>
                  </a:outerShdw>
                </a:effectLst>
              </a:rPr>
              <a:t/>
            </a:r>
            <a:br>
              <a:rPr lang="en-US" altLang="zh-CN" sz="3200" b="1" dirty="0">
                <a:effectLst>
                  <a:outerShdw blurRad="38100" dist="25400" dir="5400000" algn="tl" rotWithShape="0">
                    <a:srgbClr val="000000">
                      <a:alpha val="43000"/>
                    </a:srgbClr>
                  </a:outerShdw>
                </a:effectLst>
              </a:rPr>
            </a:br>
            <a:r>
              <a:rPr lang="en-US" altLang="zh-CN" sz="3200" b="1" dirty="0">
                <a:effectLst>
                  <a:outerShdw blurRad="38100" dist="25400" dir="5400000" algn="tl" rotWithShape="0">
                    <a:srgbClr val="000000">
                      <a:alpha val="43000"/>
                    </a:srgbClr>
                  </a:outerShdw>
                </a:effectLst>
              </a:rPr>
              <a:t/>
            </a:r>
            <a:br>
              <a:rPr lang="en-US" altLang="zh-CN" sz="3200" b="1" dirty="0">
                <a:effectLst>
                  <a:outerShdw blurRad="38100" dist="25400" dir="5400000" algn="tl" rotWithShape="0">
                    <a:srgbClr val="000000">
                      <a:alpha val="43000"/>
                    </a:srgbClr>
                  </a:outerShdw>
                </a:effectLst>
              </a:rPr>
            </a:br>
            <a:r>
              <a:rPr lang="en-US" altLang="zh-CN" sz="3600" b="1" dirty="0">
                <a:effectLst>
                  <a:outerShdw blurRad="38100" dist="25400" dir="5400000" algn="tl" rotWithShape="0">
                    <a:srgbClr val="000000">
                      <a:alpha val="43000"/>
                    </a:srgbClr>
                  </a:outerShdw>
                </a:effectLst>
              </a:rPr>
              <a:t>Team Members :</a:t>
            </a:r>
            <a:r>
              <a:rPr lang="en-US" altLang="zh-CN" sz="3200" dirty="0">
                <a:effectLst>
                  <a:outerShdw blurRad="38100" dist="25400" dir="5400000" algn="tl" rotWithShape="0">
                    <a:srgbClr val="000000">
                      <a:alpha val="43000"/>
                    </a:srgbClr>
                  </a:outerShdw>
                </a:effectLst>
              </a:rPr>
              <a:t/>
            </a:r>
            <a:br>
              <a:rPr lang="en-US" altLang="zh-CN" sz="3200" dirty="0">
                <a:effectLst>
                  <a:outerShdw blurRad="38100" dist="25400" dir="5400000" algn="tl" rotWithShape="0">
                    <a:srgbClr val="000000">
                      <a:alpha val="43000"/>
                    </a:srgbClr>
                  </a:outerShdw>
                </a:effectLst>
              </a:rPr>
            </a:br>
            <a:r>
              <a:rPr lang="en-US" altLang="zh-CN" sz="3200" dirty="0">
                <a:effectLst>
                  <a:outerShdw blurRad="38100" dist="25400" dir="5400000" algn="tl" rotWithShape="0">
                    <a:srgbClr val="000000">
                      <a:alpha val="43000"/>
                    </a:srgbClr>
                  </a:outerShdw>
                </a:effectLst>
              </a:rPr>
              <a:t>	</a:t>
            </a:r>
            <a:r>
              <a:rPr lang="en-US" altLang="zh-CN" dirty="0">
                <a:effectLst>
                  <a:outerShdw blurRad="38100" dist="25400" dir="5400000" algn="tl" rotWithShape="0">
                    <a:srgbClr val="000000">
                      <a:alpha val="43000"/>
                    </a:srgbClr>
                  </a:outerShdw>
                </a:effectLst>
              </a:rPr>
              <a:t>1- </a:t>
            </a:r>
            <a:r>
              <a:rPr lang="en-US" dirty="0" err="1">
                <a:latin typeface="Calibri-Bold"/>
              </a:rPr>
              <a:t>Abraam</a:t>
            </a:r>
            <a:r>
              <a:rPr lang="en-US" dirty="0">
                <a:latin typeface="Calibri-Bold"/>
              </a:rPr>
              <a:t> </a:t>
            </a:r>
            <a:r>
              <a:rPr lang="en-US" dirty="0" err="1">
                <a:latin typeface="Calibri-Bold"/>
              </a:rPr>
              <a:t>Eissa</a:t>
            </a:r>
            <a:r>
              <a:rPr lang="en-US" dirty="0">
                <a:latin typeface="Calibri-Bold"/>
              </a:rPr>
              <a:t> Reda</a:t>
            </a:r>
            <a:r>
              <a:rPr lang="en-US" altLang="zh-CN" dirty="0">
                <a:effectLst>
                  <a:outerShdw blurRad="38100" dist="25400" dir="5400000" algn="tl" rotWithShape="0">
                    <a:srgbClr val="000000">
                      <a:alpha val="43000"/>
                    </a:srgbClr>
                  </a:outerShdw>
                </a:effectLst>
              </a:rPr>
              <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2- </a:t>
            </a:r>
            <a:r>
              <a:rPr lang="en-US" dirty="0">
                <a:latin typeface="Calibri-Bold"/>
              </a:rPr>
              <a:t>Eslam Mohamed Eid Mohamed</a:t>
            </a:r>
            <a:r>
              <a:rPr lang="en-US" altLang="zh-CN" dirty="0">
                <a:effectLst>
                  <a:outerShdw blurRad="38100" dist="25400" dir="5400000" algn="tl" rotWithShape="0">
                    <a:srgbClr val="000000">
                      <a:alpha val="43000"/>
                    </a:srgbClr>
                  </a:outerShdw>
                </a:effectLst>
              </a:rPr>
              <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3- </a:t>
            </a:r>
            <a:r>
              <a:rPr lang="en-US" dirty="0">
                <a:latin typeface="Calibri-Bold"/>
              </a:rPr>
              <a:t>Ahmed Salah Ahmed Abdel Aziz</a:t>
            </a:r>
            <a:r>
              <a:rPr lang="en-US" altLang="zh-CN" dirty="0">
                <a:effectLst>
                  <a:outerShdw blurRad="38100" dist="25400" dir="5400000" algn="tl" rotWithShape="0">
                    <a:srgbClr val="000000">
                      <a:alpha val="43000"/>
                    </a:srgbClr>
                  </a:outerShdw>
                </a:effectLst>
              </a:rPr>
              <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4- </a:t>
            </a:r>
            <a:r>
              <a:rPr lang="en-US" dirty="0">
                <a:latin typeface="Calibri-Bold"/>
              </a:rPr>
              <a:t>Sama Hamdy Mohamed</a:t>
            </a:r>
            <a:r>
              <a:rPr lang="en-US" altLang="zh-CN" dirty="0">
                <a:effectLst>
                  <a:outerShdw blurRad="38100" dist="25400" dir="5400000" algn="tl" rotWithShape="0">
                    <a:srgbClr val="000000">
                      <a:alpha val="43000"/>
                    </a:srgbClr>
                  </a:outerShdw>
                </a:effectLst>
              </a:rPr>
              <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5- </a:t>
            </a:r>
            <a:r>
              <a:rPr lang="en-US" dirty="0">
                <a:latin typeface="Calibri-Bold"/>
              </a:rPr>
              <a:t>Abdullah Mohamed Abd El Kader</a:t>
            </a:r>
            <a:r>
              <a:rPr lang="en-US" altLang="zh-CN" dirty="0">
                <a:effectLst>
                  <a:outerShdw blurRad="38100" dist="25400" dir="5400000" algn="tl" rotWithShape="0">
                    <a:srgbClr val="000000">
                      <a:alpha val="43000"/>
                    </a:srgbClr>
                  </a:outerShdw>
                </a:effectLst>
              </a:rPr>
              <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6- </a:t>
            </a:r>
            <a:r>
              <a:rPr lang="en-US" dirty="0">
                <a:latin typeface="Calibri-Bold"/>
              </a:rPr>
              <a:t>Ali Mohamed Ali Hussain</a:t>
            </a:r>
            <a:r>
              <a:rPr lang="en-US" altLang="zh-CN" dirty="0">
                <a:effectLst>
                  <a:outerShdw blurRad="38100" dist="25400" dir="5400000" algn="tl" rotWithShape="0">
                    <a:srgbClr val="000000">
                      <a:alpha val="43000"/>
                    </a:srgbClr>
                  </a:outerShdw>
                </a:effectLst>
              </a:rPr>
              <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7- </a:t>
            </a:r>
            <a:r>
              <a:rPr lang="en-US" dirty="0">
                <a:latin typeface="Calibri-Bold"/>
              </a:rPr>
              <a:t>Marwa Hamada Mansour</a:t>
            </a:r>
            <a:r>
              <a:rPr lang="en-US" altLang="zh-CN" dirty="0">
                <a:effectLst>
                  <a:outerShdw blurRad="38100" dist="25400" dir="5400000" algn="tl" rotWithShape="0">
                    <a:srgbClr val="000000">
                      <a:alpha val="43000"/>
                    </a:srgbClr>
                  </a:outerShdw>
                </a:effectLst>
              </a:rPr>
              <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8- </a:t>
            </a:r>
            <a:r>
              <a:rPr lang="en-US" dirty="0">
                <a:latin typeface="Calibri-Bold"/>
              </a:rPr>
              <a:t>Walid </a:t>
            </a:r>
            <a:r>
              <a:rPr lang="en-US" dirty="0" err="1">
                <a:latin typeface="Calibri-Bold"/>
              </a:rPr>
              <a:t>Roshdy</a:t>
            </a:r>
            <a:r>
              <a:rPr lang="en-US" dirty="0">
                <a:latin typeface="Calibri-Bold"/>
              </a:rPr>
              <a:t> Sultan</a:t>
            </a:r>
            <a:endParaRPr lang="en-US" dirty="0"/>
          </a:p>
        </p:txBody>
      </p:sp>
    </p:spTree>
    <p:extLst>
      <p:ext uri="{BB962C8B-B14F-4D97-AF65-F5344CB8AC3E}">
        <p14:creationId xmlns:p14="http://schemas.microsoft.com/office/powerpoint/2010/main" val="277620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xmlns="" id="{B9AEA4AE-0EEF-7251-E55F-F1D0176EA130}"/>
              </a:ext>
            </a:extLst>
          </p:cNvPr>
          <p:cNvSpPr txBox="1"/>
          <p:nvPr/>
        </p:nvSpPr>
        <p:spPr>
          <a:xfrm>
            <a:off x="3580856" y="443205"/>
            <a:ext cx="5030287" cy="646331"/>
          </a:xfrm>
          <a:prstGeom prst="rect">
            <a:avLst/>
          </a:prstGeom>
          <a:noFill/>
        </p:spPr>
        <p:txBody>
          <a:bodyPr wrap="none" rtlCol="0">
            <a:spAutoFit/>
          </a:bodyPr>
          <a:lstStyle/>
          <a:p>
            <a:pPr algn="ctr"/>
            <a:r>
              <a:rPr lang="en-US" sz="3600" b="1" u="sng" dirty="0"/>
              <a:t>Implementation Scenario</a:t>
            </a:r>
            <a:endParaRPr lang="en-US" sz="3600" u="sng" dirty="0"/>
          </a:p>
        </p:txBody>
      </p:sp>
      <p:sp>
        <p:nvSpPr>
          <p:cNvPr id="3" name="Rectangle 2"/>
          <p:cNvSpPr/>
          <p:nvPr/>
        </p:nvSpPr>
        <p:spPr>
          <a:xfrm>
            <a:off x="128187" y="1089536"/>
            <a:ext cx="12063813" cy="3831818"/>
          </a:xfrm>
          <a:prstGeom prst="rect">
            <a:avLst/>
          </a:prstGeom>
        </p:spPr>
        <p:txBody>
          <a:bodyPr wrap="square">
            <a:spAutoFit/>
          </a:bodyPr>
          <a:lstStyle/>
          <a:p>
            <a:pPr marL="285750" indent="-285750">
              <a:lnSpc>
                <a:spcPct val="150000"/>
              </a:lnSpc>
              <a:buFont typeface="Wingdings" pitchFamily="2" charset="2"/>
              <a:buChar char="q"/>
            </a:pPr>
            <a:r>
              <a:rPr lang="en-US" dirty="0" smtClean="0">
                <a:latin typeface="Arial" panose="020B0604020202020204" pitchFamily="34" charset="0"/>
              </a:rPr>
              <a:t>The </a:t>
            </a:r>
            <a:r>
              <a:rPr lang="en-US" dirty="0">
                <a:latin typeface="Arial" panose="020B0604020202020204" pitchFamily="34" charset="0"/>
              </a:rPr>
              <a:t>same he did in the first but the difference is that there is witnessing (</a:t>
            </a:r>
            <a:r>
              <a:rPr lang="en-US" dirty="0" err="1">
                <a:latin typeface="Arial" panose="020B0604020202020204" pitchFamily="34" charset="0"/>
              </a:rPr>
              <a:t>altashahud</a:t>
            </a:r>
            <a:r>
              <a:rPr lang="en-US" dirty="0">
                <a:latin typeface="Arial" panose="020B0604020202020204" pitchFamily="34" charset="0"/>
              </a:rPr>
              <a:t>) and we put an RGB LED that will be activated and turned it into yellow when he has done of It and if he made </a:t>
            </a:r>
            <a:r>
              <a:rPr lang="en-US" dirty="0" smtClean="0">
                <a:latin typeface="Arial" panose="020B0604020202020204" pitchFamily="34" charset="0"/>
              </a:rPr>
              <a:t>mistakes the </a:t>
            </a:r>
            <a:r>
              <a:rPr lang="en-US" dirty="0">
                <a:latin typeface="Arial" panose="020B0604020202020204" pitchFamily="34" charset="0"/>
              </a:rPr>
              <a:t>RGB LED is still the same color(red</a:t>
            </a:r>
            <a:r>
              <a:rPr lang="en-US" dirty="0" smtClean="0">
                <a:latin typeface="Arial" panose="020B0604020202020204" pitchFamily="34" charset="0"/>
              </a:rPr>
              <a:t>).</a:t>
            </a:r>
          </a:p>
          <a:p>
            <a:pPr algn="just">
              <a:lnSpc>
                <a:spcPct val="150000"/>
              </a:lnSpc>
            </a:pPr>
            <a:endParaRPr lang="en-US" dirty="0">
              <a:latin typeface="Arial" panose="020B0604020202020204" pitchFamily="34" charset="0"/>
            </a:endParaRPr>
          </a:p>
          <a:p>
            <a:pPr marL="285750" indent="-285750">
              <a:lnSpc>
                <a:spcPct val="150000"/>
              </a:lnSpc>
              <a:buFont typeface="Wingdings" pitchFamily="2" charset="2"/>
              <a:buChar char="q"/>
            </a:pPr>
            <a:r>
              <a:rPr lang="en-US" dirty="0">
                <a:latin typeface="Arial" panose="020B0604020202020204" pitchFamily="34" charset="0"/>
              </a:rPr>
              <a:t>As we know two witnessing (</a:t>
            </a:r>
            <a:r>
              <a:rPr lang="en-US" dirty="0" err="1">
                <a:latin typeface="Arial" panose="020B0604020202020204" pitchFamily="34" charset="0"/>
              </a:rPr>
              <a:t>altashahud</a:t>
            </a:r>
            <a:r>
              <a:rPr lang="en-US" dirty="0">
                <a:latin typeface="Arial" panose="020B0604020202020204" pitchFamily="34" charset="0"/>
              </a:rPr>
              <a:t> (</a:t>
            </a:r>
            <a:r>
              <a:rPr lang="en-US" dirty="0" err="1">
                <a:latin typeface="Arial" panose="020B0604020202020204" pitchFamily="34" charset="0"/>
              </a:rPr>
              <a:t>Dhuhr</a:t>
            </a:r>
            <a:r>
              <a:rPr lang="en-US" dirty="0">
                <a:latin typeface="Arial" panose="020B0604020202020204" pitchFamily="34" charset="0"/>
              </a:rPr>
              <a:t>, </a:t>
            </a:r>
            <a:r>
              <a:rPr lang="en-US" dirty="0" err="1">
                <a:latin typeface="Arial" panose="020B0604020202020204" pitchFamily="34" charset="0"/>
              </a:rPr>
              <a:t>Asr</a:t>
            </a:r>
            <a:r>
              <a:rPr lang="en-US" dirty="0">
                <a:latin typeface="Arial" panose="020B0604020202020204" pitchFamily="34" charset="0"/>
              </a:rPr>
              <a:t>, </a:t>
            </a:r>
            <a:r>
              <a:rPr lang="en-US" dirty="0" err="1">
                <a:latin typeface="Arial" panose="020B0604020202020204" pitchFamily="34" charset="0"/>
              </a:rPr>
              <a:t>Maghrib</a:t>
            </a:r>
            <a:r>
              <a:rPr lang="en-US" dirty="0">
                <a:latin typeface="Arial" panose="020B0604020202020204" pitchFamily="34" charset="0"/>
              </a:rPr>
              <a:t>, and </a:t>
            </a:r>
            <a:r>
              <a:rPr lang="en-US" dirty="0" err="1">
                <a:latin typeface="Arial" panose="020B0604020202020204" pitchFamily="34" charset="0"/>
              </a:rPr>
              <a:t>Isha</a:t>
            </a:r>
            <a:r>
              <a:rPr lang="en-US" dirty="0">
                <a:latin typeface="Arial" panose="020B0604020202020204" pitchFamily="34" charset="0"/>
              </a:rPr>
              <a:t>), so in the first RGB LED will convert into yellow, and in the second witnessing it will turn into green, and if the first is wrong the RGB is still red.</a:t>
            </a:r>
            <a:endParaRPr lang="en-US" dirty="0" smtClean="0">
              <a:latin typeface="Arial" panose="020B0604020202020204" pitchFamily="34" charset="0"/>
            </a:endParaRPr>
          </a:p>
          <a:p>
            <a:pPr marL="285750" indent="-285750" algn="just">
              <a:lnSpc>
                <a:spcPct val="150000"/>
              </a:lnSpc>
              <a:buFont typeface="Wingdings" pitchFamily="2" charset="2"/>
              <a:buChar char="q"/>
            </a:pPr>
            <a:endParaRPr lang="ar-EG" dirty="0" smtClean="0">
              <a:latin typeface="Arial" panose="020B0604020202020204" pitchFamily="34" charset="0"/>
            </a:endParaRPr>
          </a:p>
          <a:p>
            <a:pPr marL="285750" indent="-285750" algn="just">
              <a:lnSpc>
                <a:spcPct val="150000"/>
              </a:lnSpc>
              <a:buFont typeface="Wingdings" pitchFamily="2" charset="2"/>
              <a:buChar char="q"/>
            </a:pPr>
            <a:r>
              <a:rPr lang="en-US" dirty="0">
                <a:latin typeface="Arial" panose="020B0604020202020204" pitchFamily="34" charset="0"/>
              </a:rPr>
              <a:t>After completing the prayer, if he finds any LED in a color other than green, he must perform the prostration of </a:t>
            </a:r>
            <a:r>
              <a:rPr lang="en-US" dirty="0" smtClean="0">
                <a:latin typeface="Arial" panose="020B0604020202020204" pitchFamily="34" charset="0"/>
              </a:rPr>
              <a:t>forgetfulness</a:t>
            </a:r>
            <a:r>
              <a:rPr lang="en-US" dirty="0">
                <a:latin typeface="Arial" panose="020B0604020202020204" pitchFamily="34" charset="0"/>
              </a:rPr>
              <a:t>.</a:t>
            </a:r>
          </a:p>
        </p:txBody>
      </p:sp>
    </p:spTree>
    <p:extLst>
      <p:ext uri="{BB962C8B-B14F-4D97-AF65-F5344CB8AC3E}">
        <p14:creationId xmlns:p14="http://schemas.microsoft.com/office/powerpoint/2010/main" val="4169492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349897"/>
            <a:ext cx="2438400" cy="685800"/>
          </a:xfrm>
        </p:spPr>
        <p:txBody>
          <a:bodyPr>
            <a:noAutofit/>
          </a:bodyPr>
          <a:lstStyle/>
          <a:p>
            <a:r>
              <a:rPr lang="en-US" sz="3600" b="1" u="sng" dirty="0">
                <a:effectLst>
                  <a:outerShdw blurRad="38100" dist="38100" dir="2700000" algn="tl">
                    <a:srgbClr val="000000">
                      <a:alpha val="43137"/>
                    </a:srgbClr>
                  </a:outerShdw>
                </a:effectLst>
              </a:rPr>
              <a:t>Agenda</a:t>
            </a:r>
            <a:endParaRPr lang="ar-EG" sz="36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066801"/>
            <a:ext cx="5562600" cy="4755502"/>
          </a:xfrm>
        </p:spPr>
        <p:txBody>
          <a:bodyPr>
            <a:noAutofit/>
          </a:bodyPr>
          <a:lstStyle/>
          <a:p>
            <a:pPr>
              <a:spcBef>
                <a:spcPts val="0"/>
              </a:spcBef>
              <a:buClr>
                <a:schemeClr val="tx1">
                  <a:lumMod val="50000"/>
                  <a:lumOff val="50000"/>
                </a:schemeClr>
              </a:buClr>
              <a:buFont typeface="Wingdings" pitchFamily="2" charset="2"/>
              <a:buChar char="q"/>
            </a:pPr>
            <a:r>
              <a:rPr lang="en-US" b="1" dirty="0"/>
              <a:t> Introduction </a:t>
            </a:r>
          </a:p>
          <a:p>
            <a:pPr marL="0" indent="0">
              <a:spcBef>
                <a:spcPts val="0"/>
              </a:spcBef>
              <a:buClr>
                <a:schemeClr val="tx1">
                  <a:lumMod val="50000"/>
                  <a:lumOff val="50000"/>
                </a:schemeClr>
              </a:buClr>
              <a:buNone/>
            </a:pPr>
            <a:endParaRPr lang="en-US" b="1" dirty="0"/>
          </a:p>
          <a:p>
            <a:pPr>
              <a:spcBef>
                <a:spcPts val="0"/>
              </a:spcBef>
              <a:buClr>
                <a:schemeClr val="tx1">
                  <a:lumMod val="50000"/>
                  <a:lumOff val="50000"/>
                </a:schemeClr>
              </a:buClr>
              <a:buFont typeface="Wingdings" pitchFamily="2" charset="2"/>
              <a:buChar char="q"/>
            </a:pPr>
            <a:r>
              <a:rPr lang="en-US" b="1" dirty="0"/>
              <a:t> Analysis </a:t>
            </a:r>
          </a:p>
          <a:p>
            <a:pPr marL="0" indent="0">
              <a:spcBef>
                <a:spcPts val="0"/>
              </a:spcBef>
              <a:buClr>
                <a:schemeClr val="tx1">
                  <a:lumMod val="50000"/>
                  <a:lumOff val="50000"/>
                </a:schemeClr>
              </a:buClr>
              <a:buNone/>
            </a:pPr>
            <a:endParaRPr lang="en-US" b="1" dirty="0"/>
          </a:p>
          <a:p>
            <a:pPr>
              <a:spcBef>
                <a:spcPts val="0"/>
              </a:spcBef>
              <a:buClr>
                <a:schemeClr val="tx1">
                  <a:lumMod val="50000"/>
                  <a:lumOff val="50000"/>
                </a:schemeClr>
              </a:buClr>
              <a:buFont typeface="Wingdings" pitchFamily="2" charset="2"/>
              <a:buChar char="q"/>
            </a:pPr>
            <a:r>
              <a:rPr lang="en-US" b="1" dirty="0"/>
              <a:t> Project Objective and Motivation  </a:t>
            </a:r>
          </a:p>
          <a:p>
            <a:pPr marL="0" indent="0">
              <a:spcBef>
                <a:spcPts val="0"/>
              </a:spcBef>
              <a:buClr>
                <a:schemeClr val="tx1">
                  <a:lumMod val="50000"/>
                  <a:lumOff val="50000"/>
                </a:schemeClr>
              </a:buClr>
              <a:buNone/>
            </a:pPr>
            <a:endParaRPr lang="en-US" b="1" dirty="0"/>
          </a:p>
          <a:p>
            <a:pPr>
              <a:spcBef>
                <a:spcPts val="0"/>
              </a:spcBef>
              <a:buClr>
                <a:schemeClr val="tx1">
                  <a:lumMod val="50000"/>
                  <a:lumOff val="50000"/>
                </a:schemeClr>
              </a:buClr>
              <a:buFont typeface="Wingdings" pitchFamily="2" charset="2"/>
              <a:buChar char="q"/>
            </a:pPr>
            <a:r>
              <a:rPr lang="en-US" b="1" dirty="0"/>
              <a:t> Implementation Scenario </a:t>
            </a:r>
          </a:p>
          <a:p>
            <a:pPr>
              <a:spcBef>
                <a:spcPts val="0"/>
              </a:spcBef>
              <a:buClr>
                <a:schemeClr val="tx1">
                  <a:lumMod val="50000"/>
                  <a:lumOff val="50000"/>
                </a:schemeClr>
              </a:buClr>
              <a:buFont typeface="Wingdings" pitchFamily="2" charset="2"/>
              <a:buChar char="q"/>
            </a:pPr>
            <a:endParaRPr lang="en-US" b="1" dirty="0"/>
          </a:p>
          <a:p>
            <a:pPr marL="0" indent="0">
              <a:spcBef>
                <a:spcPts val="0"/>
              </a:spcBef>
              <a:buClr>
                <a:schemeClr val="tx1">
                  <a:lumMod val="50000"/>
                  <a:lumOff val="50000"/>
                </a:schemeClr>
              </a:buClr>
              <a:buNone/>
            </a:pP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20789" y="1212979"/>
            <a:ext cx="10037450" cy="4432041"/>
          </a:xfrm>
        </p:spPr>
        <p:txBody>
          <a:bodyPr>
            <a:noAutofit/>
          </a:bodyPr>
          <a:lstStyle/>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Prayer is an essential pillar of the Islamic faith</a:t>
            </a:r>
            <a:r>
              <a:rPr lang="en-US" sz="2400" dirty="0" smtClean="0"/>
              <a:t>.</a:t>
            </a:r>
            <a:endParaRPr lang="en-US" sz="2400" dirty="0"/>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Mandatory religious rituals are performed five times a day. </a:t>
            </a:r>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These rituals represent a great challenge for elderly people whose vigilance and cognitive abilities decline with age</a:t>
            </a:r>
            <a:r>
              <a:rPr lang="en-US" sz="2400" dirty="0" smtClean="0"/>
              <a:t>.</a:t>
            </a:r>
            <a:endParaRPr lang="en-US" sz="2400" dirty="0"/>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 When praying, the worshiper must perform a sequence, </a:t>
            </a:r>
            <a:r>
              <a:rPr lang="en-US" sz="2400" dirty="0" smtClean="0"/>
              <a:t>and</a:t>
            </a:r>
            <a:r>
              <a:rPr lang="ar-EG" sz="2400" dirty="0" smtClean="0"/>
              <a:t> </a:t>
            </a:r>
            <a:r>
              <a:rPr lang="en-US" sz="2400" dirty="0" smtClean="0"/>
              <a:t>elderly </a:t>
            </a:r>
            <a:endParaRPr lang="en-US" sz="2400" dirty="0"/>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P</a:t>
            </a:r>
            <a:r>
              <a:rPr lang="en-US" sz="2400" dirty="0" smtClean="0"/>
              <a:t>eople </a:t>
            </a:r>
            <a:r>
              <a:rPr lang="en-US" sz="2400" dirty="0"/>
              <a:t>often have difficulty remembering which </a:t>
            </a:r>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cycle is being performed. However, incomplete </a:t>
            </a:r>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sequencing is unacceptable.</a:t>
            </a:r>
          </a:p>
        </p:txBody>
      </p:sp>
      <p:sp>
        <p:nvSpPr>
          <p:cNvPr id="4" name="TextBox 3">
            <a:extLst>
              <a:ext uri="{FF2B5EF4-FFF2-40B4-BE49-F238E27FC236}">
                <a16:creationId xmlns:a16="http://schemas.microsoft.com/office/drawing/2014/main" xmlns="" id="{B9AEA4AE-0EEF-7251-E55F-F1D0176EA130}"/>
              </a:ext>
            </a:extLst>
          </p:cNvPr>
          <p:cNvSpPr txBox="1"/>
          <p:nvPr/>
        </p:nvSpPr>
        <p:spPr>
          <a:xfrm>
            <a:off x="4941260" y="314202"/>
            <a:ext cx="2580835" cy="646331"/>
          </a:xfrm>
          <a:prstGeom prst="rect">
            <a:avLst/>
          </a:prstGeom>
          <a:noFill/>
        </p:spPr>
        <p:txBody>
          <a:bodyPr wrap="none" rtlCol="0">
            <a:spAutoFit/>
          </a:bodyPr>
          <a:lstStyle/>
          <a:p>
            <a:r>
              <a:rPr lang="en-US" sz="3600" b="1" u="sng" dirty="0"/>
              <a:t>Introduction</a:t>
            </a:r>
            <a:endParaRPr lang="en-US" sz="3600" u="sng" dirty="0"/>
          </a:p>
        </p:txBody>
      </p:sp>
      <p:pic>
        <p:nvPicPr>
          <p:cNvPr id="6" name="Picture 5">
            <a:extLst>
              <a:ext uri="{FF2B5EF4-FFF2-40B4-BE49-F238E27FC236}">
                <a16:creationId xmlns:a16="http://schemas.microsoft.com/office/drawing/2014/main" xmlns="" id="{68317A27-FAE1-39EB-8CF2-DFB6AE0EBE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590799" y="5271160"/>
            <a:ext cx="7654212" cy="1454394"/>
          </a:xfrm>
          <a:prstGeom prst="rect">
            <a:avLst/>
          </a:prstGeom>
        </p:spPr>
      </p:pic>
    </p:spTree>
    <p:extLst>
      <p:ext uri="{BB962C8B-B14F-4D97-AF65-F5344CB8AC3E}">
        <p14:creationId xmlns:p14="http://schemas.microsoft.com/office/powerpoint/2010/main" val="3679413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54562" y="1436912"/>
            <a:ext cx="11688147" cy="4432041"/>
          </a:xfrm>
        </p:spPr>
        <p:txBody>
          <a:bodyPr>
            <a:noAutofit/>
          </a:bodyPr>
          <a:lstStyle/>
          <a:p>
            <a:pPr marL="0" indent="0">
              <a:spcBef>
                <a:spcPts val="0"/>
              </a:spcBef>
              <a:buClr>
                <a:schemeClr val="tx1">
                  <a:lumMod val="50000"/>
                  <a:lumOff val="50000"/>
                </a:schemeClr>
              </a:buClr>
              <a:buNone/>
            </a:pPr>
            <a:endParaRPr lang="en-US" sz="2400" dirty="0"/>
          </a:p>
          <a:p>
            <a:pPr marL="0" indent="0">
              <a:lnSpc>
                <a:spcPct val="150000"/>
              </a:lnSpc>
              <a:spcBef>
                <a:spcPts val="0"/>
              </a:spcBef>
              <a:buClr>
                <a:schemeClr val="tx1">
                  <a:lumMod val="50000"/>
                  <a:lumOff val="50000"/>
                </a:schemeClr>
              </a:buClr>
              <a:buNone/>
            </a:pPr>
            <a:r>
              <a:rPr lang="en-US" sz="1800" dirty="0">
                <a:solidFill>
                  <a:srgbClr val="000000"/>
                </a:solidFill>
                <a:latin typeface="Arial" panose="020B0604020202020204" pitchFamily="34" charset="0"/>
              </a:rPr>
              <a:t> </a:t>
            </a:r>
            <a:r>
              <a:rPr lang="en-US" sz="2400" dirty="0">
                <a:solidFill>
                  <a:srgbClr val="000000"/>
                </a:solidFill>
                <a:latin typeface="Arial" panose="020B0604020202020204" pitchFamily="34" charset="0"/>
              </a:rPr>
              <a:t>Analyzing a smart prayer carpet with an embedded system involves a detailed</a:t>
            </a:r>
            <a:r>
              <a:rPr lang="ar-EG" sz="2400" dirty="0">
                <a:solidFill>
                  <a:srgbClr val="000000"/>
                </a:solidFill>
                <a:latin typeface="Arial" panose="020B0604020202020204" pitchFamily="34" charset="0"/>
              </a:rPr>
              <a:t>  </a:t>
            </a:r>
            <a:r>
              <a:rPr lang="en-US" sz="2400" dirty="0">
                <a:solidFill>
                  <a:srgbClr val="000000"/>
                </a:solidFill>
                <a:latin typeface="Arial" panose="020B0604020202020204" pitchFamily="34" charset="0"/>
              </a:rPr>
              <a:t> examination of</a:t>
            </a:r>
          </a:p>
          <a:p>
            <a:pPr marL="0" indent="0">
              <a:lnSpc>
                <a:spcPct val="150000"/>
              </a:lnSpc>
              <a:spcBef>
                <a:spcPts val="0"/>
              </a:spcBef>
              <a:buClr>
                <a:schemeClr val="tx1">
                  <a:lumMod val="50000"/>
                  <a:lumOff val="50000"/>
                </a:schemeClr>
              </a:buClr>
              <a:buNone/>
            </a:pPr>
            <a:endParaRPr lang="en-US" sz="2400" dirty="0">
              <a:solidFill>
                <a:srgbClr val="000000"/>
              </a:solidFill>
              <a:latin typeface="Arial" panose="020B0604020202020204" pitchFamily="34" charset="0"/>
            </a:endParaRPr>
          </a:p>
        </p:txBody>
      </p:sp>
      <p:sp>
        <p:nvSpPr>
          <p:cNvPr id="4" name="TextBox 3">
            <a:extLst>
              <a:ext uri="{FF2B5EF4-FFF2-40B4-BE49-F238E27FC236}">
                <a16:creationId xmlns:a16="http://schemas.microsoft.com/office/drawing/2014/main" xmlns="" id="{B9AEA4AE-0EEF-7251-E55F-F1D0176EA130}"/>
              </a:ext>
            </a:extLst>
          </p:cNvPr>
          <p:cNvSpPr txBox="1"/>
          <p:nvPr/>
        </p:nvSpPr>
        <p:spPr>
          <a:xfrm>
            <a:off x="5219670" y="647671"/>
            <a:ext cx="1752659" cy="646331"/>
          </a:xfrm>
          <a:prstGeom prst="rect">
            <a:avLst/>
          </a:prstGeom>
          <a:noFill/>
        </p:spPr>
        <p:txBody>
          <a:bodyPr wrap="none" rtlCol="0">
            <a:spAutoFit/>
          </a:bodyPr>
          <a:lstStyle/>
          <a:p>
            <a:pPr algn="ctr"/>
            <a:r>
              <a:rPr lang="en-US" sz="3600" b="1" u="sng" dirty="0"/>
              <a:t>Analysis</a:t>
            </a:r>
            <a:endParaRPr lang="en-US" sz="3600" u="sng" dirty="0"/>
          </a:p>
        </p:txBody>
      </p:sp>
      <p:sp>
        <p:nvSpPr>
          <p:cNvPr id="9" name="TextBox 8">
            <a:extLst>
              <a:ext uri="{FF2B5EF4-FFF2-40B4-BE49-F238E27FC236}">
                <a16:creationId xmlns:a16="http://schemas.microsoft.com/office/drawing/2014/main" xmlns="" id="{F2EB6572-2B6F-253B-5D55-A4F1FD6B8CE2}"/>
              </a:ext>
            </a:extLst>
          </p:cNvPr>
          <p:cNvSpPr txBox="1"/>
          <p:nvPr/>
        </p:nvSpPr>
        <p:spPr>
          <a:xfrm>
            <a:off x="1380932" y="2956412"/>
            <a:ext cx="6671386" cy="1455014"/>
          </a:xfrm>
          <a:prstGeom prst="rect">
            <a:avLst/>
          </a:prstGeom>
          <a:noFill/>
        </p:spPr>
        <p:txBody>
          <a:bodyPr wrap="square">
            <a:spAutoFit/>
          </a:bodyPr>
          <a:lstStyle/>
          <a:p>
            <a:pPr>
              <a:lnSpc>
                <a:spcPct val="200000"/>
              </a:lnSpc>
              <a:buClr>
                <a:schemeClr val="tx1">
                  <a:lumMod val="50000"/>
                  <a:lumOff val="50000"/>
                </a:schemeClr>
              </a:buClr>
              <a:buFont typeface="Wingdings" pitchFamily="2" charset="2"/>
              <a:buChar char="q"/>
            </a:pPr>
            <a:r>
              <a:rPr lang="en-US" sz="2400" dirty="0">
                <a:solidFill>
                  <a:srgbClr val="000000"/>
                </a:solidFill>
                <a:latin typeface="Arial" panose="020B0604020202020204" pitchFamily="34" charset="0"/>
              </a:rPr>
              <a:t> </a:t>
            </a:r>
            <a:r>
              <a:rPr lang="en-US" sz="2400" u="sng" dirty="0">
                <a:solidFill>
                  <a:srgbClr val="000000"/>
                </a:solidFill>
                <a:latin typeface="Arial" panose="020B0604020202020204" pitchFamily="34" charset="0"/>
              </a:rPr>
              <a:t>C</a:t>
            </a:r>
            <a:r>
              <a:rPr lang="en-US" sz="2400" u="sng" dirty="0" smtClean="0">
                <a:solidFill>
                  <a:srgbClr val="000000"/>
                </a:solidFill>
                <a:latin typeface="Arial" panose="020B0604020202020204" pitchFamily="34" charset="0"/>
              </a:rPr>
              <a:t>omponents</a:t>
            </a:r>
            <a:r>
              <a:rPr lang="en-US" sz="2400" i="1" u="sng" dirty="0" smtClean="0">
                <a:solidFill>
                  <a:srgbClr val="000000"/>
                </a:solidFill>
                <a:latin typeface="Arial" panose="020B0604020202020204" pitchFamily="34" charset="0"/>
              </a:rPr>
              <a:t> </a:t>
            </a:r>
            <a:r>
              <a:rPr lang="en-US" sz="2400" i="1" u="sng" dirty="0">
                <a:solidFill>
                  <a:srgbClr val="000000"/>
                </a:solidFill>
                <a:latin typeface="Arial" panose="020B0604020202020204" pitchFamily="34" charset="0"/>
              </a:rPr>
              <a:t>and their </a:t>
            </a:r>
            <a:r>
              <a:rPr lang="en-US" sz="2400" u="sng" dirty="0">
                <a:solidFill>
                  <a:srgbClr val="000000"/>
                </a:solidFill>
                <a:latin typeface="Arial" panose="020B0604020202020204" pitchFamily="34" charset="0"/>
              </a:rPr>
              <a:t>Functionality</a:t>
            </a:r>
          </a:p>
          <a:p>
            <a:pPr>
              <a:lnSpc>
                <a:spcPct val="200000"/>
              </a:lnSpc>
              <a:buClr>
                <a:schemeClr val="tx1">
                  <a:lumMod val="50000"/>
                  <a:lumOff val="50000"/>
                </a:schemeClr>
              </a:buClr>
              <a:buFont typeface="Wingdings" pitchFamily="2" charset="2"/>
              <a:buChar char="q"/>
            </a:pPr>
            <a:r>
              <a:rPr lang="en-US" sz="2400" dirty="0">
                <a:solidFill>
                  <a:srgbClr val="000000"/>
                </a:solidFill>
                <a:latin typeface="Arial" panose="020B0604020202020204" pitchFamily="34" charset="0"/>
              </a:rPr>
              <a:t> </a:t>
            </a:r>
            <a:r>
              <a:rPr lang="en-US" sz="2400" u="sng" dirty="0">
                <a:solidFill>
                  <a:srgbClr val="000000"/>
                </a:solidFill>
                <a:latin typeface="Arial" panose="020B0604020202020204" pitchFamily="34" charset="0"/>
              </a:rPr>
              <a:t>C</a:t>
            </a:r>
            <a:r>
              <a:rPr lang="en-US" sz="2400" u="sng" dirty="0" smtClean="0">
                <a:solidFill>
                  <a:srgbClr val="000000"/>
                </a:solidFill>
                <a:latin typeface="Arial" panose="020B0604020202020204" pitchFamily="34" charset="0"/>
              </a:rPr>
              <a:t>hallenges</a:t>
            </a:r>
            <a:endParaRPr lang="en-US" sz="2400" u="sng" dirty="0">
              <a:solidFill>
                <a:srgbClr val="000000"/>
              </a:solidFill>
              <a:latin typeface="Arial" panose="020B0604020202020204" pitchFamily="34" charset="0"/>
            </a:endParaRPr>
          </a:p>
        </p:txBody>
      </p:sp>
    </p:spTree>
    <p:extLst>
      <p:ext uri="{BB962C8B-B14F-4D97-AF65-F5344CB8AC3E}">
        <p14:creationId xmlns:p14="http://schemas.microsoft.com/office/powerpoint/2010/main" val="431321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xmlns="" id="{B9AEA4AE-0EEF-7251-E55F-F1D0176EA130}"/>
              </a:ext>
            </a:extLst>
          </p:cNvPr>
          <p:cNvSpPr txBox="1"/>
          <p:nvPr/>
        </p:nvSpPr>
        <p:spPr>
          <a:xfrm>
            <a:off x="5219670" y="434659"/>
            <a:ext cx="1752659" cy="646331"/>
          </a:xfrm>
          <a:prstGeom prst="rect">
            <a:avLst/>
          </a:prstGeom>
          <a:noFill/>
        </p:spPr>
        <p:txBody>
          <a:bodyPr wrap="none" rtlCol="0">
            <a:spAutoFit/>
          </a:bodyPr>
          <a:lstStyle/>
          <a:p>
            <a:pPr algn="ctr"/>
            <a:r>
              <a:rPr lang="en-US" sz="3600" b="1" u="sng" dirty="0"/>
              <a:t>Analysis</a:t>
            </a:r>
            <a:endParaRPr lang="en-US" sz="3600" u="sng" dirty="0"/>
          </a:p>
        </p:txBody>
      </p:sp>
      <p:sp>
        <p:nvSpPr>
          <p:cNvPr id="5" name="TextBox 4">
            <a:extLst>
              <a:ext uri="{FF2B5EF4-FFF2-40B4-BE49-F238E27FC236}">
                <a16:creationId xmlns:a16="http://schemas.microsoft.com/office/drawing/2014/main" xmlns="" id="{9FCEC15D-BE86-4C53-BC48-A2A612F8607F}"/>
              </a:ext>
            </a:extLst>
          </p:cNvPr>
          <p:cNvSpPr txBox="1"/>
          <p:nvPr/>
        </p:nvSpPr>
        <p:spPr>
          <a:xfrm>
            <a:off x="298578" y="1370046"/>
            <a:ext cx="7614827" cy="584775"/>
          </a:xfrm>
          <a:prstGeom prst="rect">
            <a:avLst/>
          </a:prstGeom>
          <a:noFill/>
        </p:spPr>
        <p:txBody>
          <a:bodyPr wrap="square">
            <a:spAutoFit/>
          </a:bodyPr>
          <a:lstStyle/>
          <a:p>
            <a:pPr>
              <a:buClr>
                <a:schemeClr val="tx1">
                  <a:lumMod val="50000"/>
                  <a:lumOff val="50000"/>
                </a:schemeClr>
              </a:buClr>
              <a:buFont typeface="Wingdings" pitchFamily="2" charset="2"/>
              <a:buChar char="q"/>
            </a:pPr>
            <a:r>
              <a:rPr lang="en-US" sz="3200" i="1" dirty="0"/>
              <a:t> </a:t>
            </a:r>
            <a:r>
              <a:rPr lang="en-US" sz="3200" i="1" u="sng" dirty="0" smtClean="0">
                <a:solidFill>
                  <a:srgbClr val="000000"/>
                </a:solidFill>
                <a:latin typeface="Arial" panose="020B0604020202020204" pitchFamily="34" charset="0"/>
              </a:rPr>
              <a:t>components list </a:t>
            </a:r>
            <a:r>
              <a:rPr lang="en-US" sz="3200" i="1" u="sng" dirty="0">
                <a:solidFill>
                  <a:srgbClr val="000000"/>
                </a:solidFill>
                <a:latin typeface="Arial" panose="020B0604020202020204" pitchFamily="34" charset="0"/>
              </a:rPr>
              <a:t>and </a:t>
            </a:r>
            <a:r>
              <a:rPr lang="en-US" sz="3200" i="1" u="sng" dirty="0" smtClean="0">
                <a:solidFill>
                  <a:srgbClr val="000000"/>
                </a:solidFill>
                <a:latin typeface="Arial" panose="020B0604020202020204" pitchFamily="34" charset="0"/>
              </a:rPr>
              <a:t>Functionality</a:t>
            </a:r>
            <a:endParaRPr lang="en-US" sz="3200" i="1" u="sng" dirty="0">
              <a:solidFill>
                <a:srgbClr val="000000"/>
              </a:solidFill>
              <a:latin typeface="Arial" panose="020B0604020202020204" pitchFamily="34" charset="0"/>
            </a:endParaRPr>
          </a:p>
        </p:txBody>
      </p:sp>
      <p:graphicFrame>
        <p:nvGraphicFramePr>
          <p:cNvPr id="3" name="Table 2">
            <a:extLst>
              <a:ext uri="{FF2B5EF4-FFF2-40B4-BE49-F238E27FC236}">
                <a16:creationId xmlns:a16="http://schemas.microsoft.com/office/drawing/2014/main" xmlns="" id="{90EA99F3-B6EC-5E7F-D61C-DD845691C27D}"/>
              </a:ext>
            </a:extLst>
          </p:cNvPr>
          <p:cNvGraphicFramePr>
            <a:graphicFrameLocks noGrp="1"/>
          </p:cNvGraphicFramePr>
          <p:nvPr>
            <p:extLst>
              <p:ext uri="{D42A27DB-BD31-4B8C-83A1-F6EECF244321}">
                <p14:modId xmlns:p14="http://schemas.microsoft.com/office/powerpoint/2010/main" val="3674646643"/>
              </p:ext>
            </p:extLst>
          </p:nvPr>
        </p:nvGraphicFramePr>
        <p:xfrm>
          <a:off x="298578" y="2093720"/>
          <a:ext cx="10170367" cy="4175797"/>
        </p:xfrm>
        <a:graphic>
          <a:graphicData uri="http://schemas.openxmlformats.org/drawingml/2006/table">
            <a:tbl>
              <a:tblPr firstRow="1" bandRow="1">
                <a:tableStyleId>{BC89EF96-8CEA-46FF-86C4-4CE0E7609802}</a:tableStyleId>
              </a:tblPr>
              <a:tblGrid>
                <a:gridCol w="2890316">
                  <a:extLst>
                    <a:ext uri="{9D8B030D-6E8A-4147-A177-3AD203B41FA5}">
                      <a16:colId xmlns:a16="http://schemas.microsoft.com/office/drawing/2014/main" xmlns="" val="1713884591"/>
                    </a:ext>
                  </a:extLst>
                </a:gridCol>
                <a:gridCol w="1795352">
                  <a:extLst>
                    <a:ext uri="{9D8B030D-6E8A-4147-A177-3AD203B41FA5}">
                      <a16:colId xmlns:a16="http://schemas.microsoft.com/office/drawing/2014/main" xmlns="" val="3929070646"/>
                    </a:ext>
                  </a:extLst>
                </a:gridCol>
                <a:gridCol w="5484699">
                  <a:extLst>
                    <a:ext uri="{9D8B030D-6E8A-4147-A177-3AD203B41FA5}">
                      <a16:colId xmlns:a16="http://schemas.microsoft.com/office/drawing/2014/main" xmlns="" val="1031306160"/>
                    </a:ext>
                  </a:extLst>
                </a:gridCol>
              </a:tblGrid>
              <a:tr h="380345">
                <a:tc>
                  <a:txBody>
                    <a:bodyPr/>
                    <a:lstStyle/>
                    <a:p>
                      <a:pPr algn="ctr"/>
                      <a:r>
                        <a:rPr lang="en-US" dirty="0"/>
                        <a:t>Component Name </a:t>
                      </a:r>
                    </a:p>
                  </a:txBody>
                  <a:tcPr/>
                </a:tc>
                <a:tc>
                  <a:txBody>
                    <a:bodyPr/>
                    <a:lstStyle/>
                    <a:p>
                      <a:pPr algn="ctr"/>
                      <a:r>
                        <a:rPr lang="en-US" dirty="0"/>
                        <a:t>No. component </a:t>
                      </a:r>
                    </a:p>
                  </a:txBody>
                  <a:tcPr/>
                </a:tc>
                <a:tc>
                  <a:txBody>
                    <a:bodyPr/>
                    <a:lstStyle/>
                    <a:p>
                      <a:pPr algn="ctr"/>
                      <a:r>
                        <a:rPr lang="en-US" dirty="0"/>
                        <a:t>Function </a:t>
                      </a:r>
                    </a:p>
                  </a:txBody>
                  <a:tcPr/>
                </a:tc>
                <a:extLst>
                  <a:ext uri="{0D108BD9-81ED-4DB2-BD59-A6C34878D82A}">
                    <a16:rowId xmlns:a16="http://schemas.microsoft.com/office/drawing/2014/main" xmlns="" val="3605813566"/>
                  </a:ext>
                </a:extLst>
              </a:tr>
              <a:tr h="4677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baseline="0" dirty="0"/>
                        <a:t>Arduino Nano </a:t>
                      </a:r>
                      <a:endParaRPr lang="en-US" dirty="0"/>
                    </a:p>
                  </a:txBody>
                  <a:tcPr/>
                </a:tc>
                <a:tc>
                  <a:txBody>
                    <a:bodyPr/>
                    <a:lstStyle/>
                    <a:p>
                      <a:pPr algn="ctr"/>
                      <a:r>
                        <a:rPr lang="en-US" dirty="0"/>
                        <a:t>1</a:t>
                      </a:r>
                    </a:p>
                  </a:txBody>
                  <a:tcPr/>
                </a:tc>
                <a:tc>
                  <a:txBody>
                    <a:bodyPr/>
                    <a:lstStyle/>
                    <a:p>
                      <a:pPr algn="l"/>
                      <a:r>
                        <a:rPr lang="en-US" dirty="0"/>
                        <a:t>Suitable </a:t>
                      </a:r>
                      <a:r>
                        <a:rPr lang="en-US" dirty="0" smtClean="0"/>
                        <a:t>for </a:t>
                      </a:r>
                      <a:r>
                        <a:rPr lang="en-US" dirty="0"/>
                        <a:t>the project, due to its size (small ) </a:t>
                      </a:r>
                    </a:p>
                  </a:txBody>
                  <a:tcPr/>
                </a:tc>
                <a:extLst>
                  <a:ext uri="{0D108BD9-81ED-4DB2-BD59-A6C34878D82A}">
                    <a16:rowId xmlns:a16="http://schemas.microsoft.com/office/drawing/2014/main" xmlns="" val="2500379239"/>
                  </a:ext>
                </a:extLst>
              </a:tr>
              <a:tr h="467706">
                <a:tc>
                  <a:txBody>
                    <a:bodyPr/>
                    <a:lstStyle/>
                    <a:p>
                      <a:pPr algn="ctr"/>
                      <a:r>
                        <a:rPr lang="en-US" sz="1800" b="0" u="none" strike="noStrike" baseline="0" dirty="0">
                          <a:solidFill>
                            <a:srgbClr val="000000"/>
                          </a:solidFill>
                        </a:rPr>
                        <a:t>RGB Led </a:t>
                      </a:r>
                      <a:endParaRPr lang="en-US" dirty="0"/>
                    </a:p>
                  </a:txBody>
                  <a:tcPr/>
                </a:tc>
                <a:tc>
                  <a:txBody>
                    <a:bodyPr/>
                    <a:lstStyle/>
                    <a:p>
                      <a:pPr algn="ctr"/>
                      <a:r>
                        <a:rPr lang="en-US" dirty="0"/>
                        <a:t>5</a:t>
                      </a:r>
                    </a:p>
                  </a:txBody>
                  <a:tcPr/>
                </a:tc>
                <a:tc>
                  <a:txBody>
                    <a:bodyPr/>
                    <a:lstStyle/>
                    <a:p>
                      <a:pPr algn="l"/>
                      <a:r>
                        <a:rPr lang="en-US" dirty="0"/>
                        <a:t>4  </a:t>
                      </a:r>
                      <a:r>
                        <a:rPr lang="en-US" dirty="0" err="1"/>
                        <a:t>Leds</a:t>
                      </a:r>
                      <a:r>
                        <a:rPr lang="en-US" dirty="0"/>
                        <a:t> for </a:t>
                      </a:r>
                      <a:r>
                        <a:rPr lang="en-US" sz="1800" b="0" u="none" strike="noStrike" kern="1200" baseline="0" dirty="0">
                          <a:solidFill>
                            <a:schemeClr val="dk1"/>
                          </a:solidFill>
                        </a:rPr>
                        <a:t>(</a:t>
                      </a:r>
                      <a:r>
                        <a:rPr lang="en-US" sz="1800" b="0" u="none" strike="noStrike" kern="1200" baseline="0" dirty="0" err="1">
                          <a:solidFill>
                            <a:schemeClr val="dk1"/>
                          </a:solidFill>
                        </a:rPr>
                        <a:t>Rak’ahs</a:t>
                      </a:r>
                      <a:r>
                        <a:rPr lang="en-US" sz="1800" b="0" u="none" strike="noStrike" kern="1200" baseline="0" dirty="0">
                          <a:solidFill>
                            <a:schemeClr val="dk1"/>
                          </a:solidFill>
                        </a:rPr>
                        <a:t>) , anther for (</a:t>
                      </a:r>
                      <a:r>
                        <a:rPr lang="en-US" sz="1800" b="0" u="none" strike="noStrike" kern="1200" baseline="0" dirty="0" err="1">
                          <a:solidFill>
                            <a:schemeClr val="dk1"/>
                          </a:solidFill>
                        </a:rPr>
                        <a:t>altashahud</a:t>
                      </a:r>
                      <a:r>
                        <a:rPr lang="en-US" sz="1800" b="0" u="none" strike="noStrike" kern="1200" baseline="0" dirty="0">
                          <a:solidFill>
                            <a:schemeClr val="dk1"/>
                          </a:solidFill>
                        </a:rPr>
                        <a:t>) </a:t>
                      </a:r>
                      <a:endParaRPr lang="en-US" dirty="0"/>
                    </a:p>
                  </a:txBody>
                  <a:tcPr/>
                </a:tc>
                <a:extLst>
                  <a:ext uri="{0D108BD9-81ED-4DB2-BD59-A6C34878D82A}">
                    <a16:rowId xmlns:a16="http://schemas.microsoft.com/office/drawing/2014/main" xmlns="" val="192510245"/>
                  </a:ext>
                </a:extLst>
              </a:tr>
              <a:tr h="370840">
                <a:tc>
                  <a:txBody>
                    <a:bodyPr/>
                    <a:lstStyle/>
                    <a:p>
                      <a:pPr algn="ctr"/>
                      <a:r>
                        <a:rPr lang="en-US" sz="1800" b="0" u="none" strike="noStrike" baseline="0" dirty="0"/>
                        <a:t>Ultra Sonic sensor </a:t>
                      </a:r>
                      <a:endParaRPr lang="en-US" dirty="0"/>
                    </a:p>
                  </a:txBody>
                  <a:tcPr/>
                </a:tc>
                <a:tc>
                  <a:txBody>
                    <a:bodyPr/>
                    <a:lstStyle/>
                    <a:p>
                      <a:pPr algn="ctr"/>
                      <a:r>
                        <a:rPr lang="en-US" dirty="0"/>
                        <a:t>1</a:t>
                      </a:r>
                    </a:p>
                  </a:txBody>
                  <a:tcPr/>
                </a:tc>
                <a:tc>
                  <a:txBody>
                    <a:bodyPr/>
                    <a:lstStyle/>
                    <a:p>
                      <a:pPr algn="l"/>
                      <a:r>
                        <a:rPr lang="en-US" dirty="0"/>
                        <a:t>To measure the distance, when he kneeling  </a:t>
                      </a:r>
                    </a:p>
                  </a:txBody>
                  <a:tcPr/>
                </a:tc>
                <a:extLst>
                  <a:ext uri="{0D108BD9-81ED-4DB2-BD59-A6C34878D82A}">
                    <a16:rowId xmlns:a16="http://schemas.microsoft.com/office/drawing/2014/main" xmlns="" val="164670629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baseline="0" dirty="0"/>
                        <a:t>pressure sensor (FSR)</a:t>
                      </a:r>
                      <a:endParaRPr lang="en-US" dirty="0"/>
                    </a:p>
                  </a:txBody>
                  <a:tcPr/>
                </a:tc>
                <a:tc>
                  <a:txBody>
                    <a:bodyPr/>
                    <a:lstStyle/>
                    <a:p>
                      <a:pPr algn="ctr"/>
                      <a:r>
                        <a:rPr lang="en-US" dirty="0"/>
                        <a:t>3</a:t>
                      </a:r>
                    </a:p>
                  </a:txBody>
                  <a:tcPr/>
                </a:tc>
                <a:tc>
                  <a:txBody>
                    <a:bodyPr/>
                    <a:lstStyle/>
                    <a:p>
                      <a:pPr algn="l"/>
                      <a:r>
                        <a:rPr lang="en-US" dirty="0"/>
                        <a:t> </a:t>
                      </a:r>
                      <a:r>
                        <a:rPr lang="en-US" dirty="0" smtClean="0"/>
                        <a:t>Detected </a:t>
                      </a:r>
                      <a:r>
                        <a:rPr lang="en-US" dirty="0"/>
                        <a:t>force when he pow down </a:t>
                      </a:r>
                    </a:p>
                  </a:txBody>
                  <a:tcPr/>
                </a:tc>
                <a:extLst>
                  <a:ext uri="{0D108BD9-81ED-4DB2-BD59-A6C34878D82A}">
                    <a16:rowId xmlns:a16="http://schemas.microsoft.com/office/drawing/2014/main" xmlns="" val="206130462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baseline="0" dirty="0"/>
                        <a:t>Breadboard</a:t>
                      </a:r>
                      <a:endParaRPr lang="en-US" sz="1800" b="0" i="0" u="none" strike="noStrike" baseline="0" dirty="0">
                        <a:latin typeface="Arial" panose="020B0604020202020204" pitchFamily="34" charset="0"/>
                      </a:endParaRPr>
                    </a:p>
                  </a:txBody>
                  <a:tcPr/>
                </a:tc>
                <a:tc>
                  <a:txBody>
                    <a:bodyPr/>
                    <a:lstStyle/>
                    <a:p>
                      <a:pPr algn="ctr"/>
                      <a:r>
                        <a:rPr lang="en-US" dirty="0"/>
                        <a:t>1</a:t>
                      </a:r>
                    </a:p>
                  </a:txBody>
                  <a:tcPr/>
                </a:tc>
                <a:tc>
                  <a:txBody>
                    <a:bodyPr/>
                    <a:lstStyle/>
                    <a:p>
                      <a:pPr algn="l"/>
                      <a:r>
                        <a:rPr lang="en-US" dirty="0"/>
                        <a:t>To provide a connection between sensors and Arduino  </a:t>
                      </a:r>
                    </a:p>
                  </a:txBody>
                  <a:tcPr/>
                </a:tc>
                <a:extLst>
                  <a:ext uri="{0D108BD9-81ED-4DB2-BD59-A6C34878D82A}">
                    <a16:rowId xmlns:a16="http://schemas.microsoft.com/office/drawing/2014/main" xmlns="" val="1293344427"/>
                  </a:ext>
                </a:extLst>
              </a:tr>
              <a:tr h="370840">
                <a:tc>
                  <a:txBody>
                    <a:bodyPr/>
                    <a:lstStyle/>
                    <a:p>
                      <a:pPr algn="ctr"/>
                      <a:r>
                        <a:rPr lang="en-US" sz="1800" b="0" u="none" strike="noStrike" baseline="0" dirty="0"/>
                        <a:t>Resistor</a:t>
                      </a:r>
                      <a:endParaRPr lang="en-US" dirty="0"/>
                    </a:p>
                  </a:txBody>
                  <a:tcPr/>
                </a:tc>
                <a:tc>
                  <a:txBody>
                    <a:bodyPr/>
                    <a:lstStyle/>
                    <a:p>
                      <a:pPr algn="ctr"/>
                      <a:r>
                        <a:rPr lang="en-US" dirty="0"/>
                        <a:t>10</a:t>
                      </a:r>
                    </a:p>
                  </a:txBody>
                  <a:tcPr/>
                </a:tc>
                <a:tc>
                  <a:txBody>
                    <a:bodyPr/>
                    <a:lstStyle/>
                    <a:p>
                      <a:pPr algn="l"/>
                      <a:r>
                        <a:rPr lang="en-US" sz="1800" b="0" kern="1200" dirty="0">
                          <a:solidFill>
                            <a:schemeClr val="dk1"/>
                          </a:solidFill>
                          <a:effectLst/>
                        </a:rPr>
                        <a:t>limit or control the flow of electric current in a circuit</a:t>
                      </a:r>
                      <a:endParaRPr lang="en-US" dirty="0"/>
                    </a:p>
                  </a:txBody>
                  <a:tcPr/>
                </a:tc>
                <a:extLst>
                  <a:ext uri="{0D108BD9-81ED-4DB2-BD59-A6C34878D82A}">
                    <a16:rowId xmlns:a16="http://schemas.microsoft.com/office/drawing/2014/main" xmlns="" val="2154102162"/>
                  </a:ext>
                </a:extLst>
              </a:tr>
              <a:tr h="457200">
                <a:tc>
                  <a:txBody>
                    <a:bodyPr/>
                    <a:lstStyle/>
                    <a:p>
                      <a:pPr algn="ctr"/>
                      <a:r>
                        <a:rPr lang="en-US" sz="1800" b="0" u="none" strike="noStrike" baseline="0" dirty="0"/>
                        <a:t>Jumper wire kit </a:t>
                      </a:r>
                      <a:endParaRPr lang="en-US" sz="1800" b="0" i="0" u="none" strike="noStrike" baseline="0" dirty="0">
                        <a:latin typeface="Arial" panose="020B0604020202020204" pitchFamily="34" charset="0"/>
                      </a:endParaRPr>
                    </a:p>
                  </a:txBody>
                  <a:tcPr anchor="ctr"/>
                </a:tc>
                <a:tc>
                  <a:txBody>
                    <a:bodyPr/>
                    <a:lstStyle/>
                    <a:p>
                      <a:pPr algn="ctr"/>
                      <a:r>
                        <a:rPr lang="en-US" dirty="0"/>
                        <a:t>25</a:t>
                      </a:r>
                    </a:p>
                  </a:txBody>
                  <a:tcPr anchor="ctr"/>
                </a:tc>
                <a:tc>
                  <a:txBody>
                    <a:bodyPr/>
                    <a:lstStyle/>
                    <a:p>
                      <a:pPr algn="l"/>
                      <a:r>
                        <a:rPr lang="en-US" sz="1800" b="0" kern="1200" dirty="0">
                          <a:solidFill>
                            <a:schemeClr val="dk1"/>
                          </a:solidFill>
                          <a:effectLst/>
                        </a:rPr>
                        <a:t>U</a:t>
                      </a:r>
                      <a:r>
                        <a:rPr lang="en-US" sz="1800" b="0" kern="1200" dirty="0" smtClean="0">
                          <a:solidFill>
                            <a:schemeClr val="dk1"/>
                          </a:solidFill>
                          <a:effectLst/>
                        </a:rPr>
                        <a:t>sed </a:t>
                      </a:r>
                      <a:r>
                        <a:rPr lang="en-US" sz="1800" b="0" kern="1200" dirty="0">
                          <a:solidFill>
                            <a:schemeClr val="dk1"/>
                          </a:solidFill>
                          <a:effectLst/>
                        </a:rPr>
                        <a:t>for making connections between electronic components or points on a circuit.</a:t>
                      </a:r>
                      <a:endParaRPr lang="en-US" dirty="0"/>
                    </a:p>
                  </a:txBody>
                  <a:tcPr/>
                </a:tc>
                <a:extLst>
                  <a:ext uri="{0D108BD9-81ED-4DB2-BD59-A6C34878D82A}">
                    <a16:rowId xmlns:a16="http://schemas.microsoft.com/office/drawing/2014/main" xmlns="" val="2892352802"/>
                  </a:ext>
                </a:extLst>
              </a:tr>
              <a:tr h="370840">
                <a:tc>
                  <a:txBody>
                    <a:bodyPr/>
                    <a:lstStyle/>
                    <a:p>
                      <a:pPr algn="ctr"/>
                      <a:r>
                        <a:rPr lang="en-US" sz="1800" dirty="0" smtClean="0"/>
                        <a:t>Direct Source</a:t>
                      </a:r>
                      <a:endParaRPr lang="en-US" dirty="0"/>
                    </a:p>
                  </a:txBody>
                  <a:tcPr/>
                </a:tc>
                <a:tc>
                  <a:txBody>
                    <a:bodyPr/>
                    <a:lstStyle/>
                    <a:p>
                      <a:pPr algn="ctr"/>
                      <a:r>
                        <a:rPr lang="en-US" dirty="0"/>
                        <a:t>1</a:t>
                      </a:r>
                    </a:p>
                  </a:txBody>
                  <a:tcPr/>
                </a:tc>
                <a:tc>
                  <a:txBody>
                    <a:bodyPr/>
                    <a:lstStyle/>
                    <a:p>
                      <a:pPr algn="l"/>
                      <a:r>
                        <a:rPr lang="en-US" sz="1800" b="0" kern="1200" dirty="0">
                          <a:solidFill>
                            <a:schemeClr val="dk1"/>
                          </a:solidFill>
                          <a:effectLst/>
                        </a:rPr>
                        <a:t>P</a:t>
                      </a:r>
                      <a:r>
                        <a:rPr lang="en-US" sz="1800" b="0" kern="1200" dirty="0" smtClean="0">
                          <a:solidFill>
                            <a:schemeClr val="dk1"/>
                          </a:solidFill>
                          <a:effectLst/>
                        </a:rPr>
                        <a:t>rovides </a:t>
                      </a:r>
                      <a:r>
                        <a:rPr lang="en-US" sz="1800" b="0" kern="1200" dirty="0" smtClean="0">
                          <a:solidFill>
                            <a:schemeClr val="dk1"/>
                          </a:solidFill>
                          <a:effectLst/>
                        </a:rPr>
                        <a:t>electrical </a:t>
                      </a:r>
                      <a:r>
                        <a:rPr lang="en-US" sz="1800" b="0" kern="1200" dirty="0">
                          <a:solidFill>
                            <a:schemeClr val="dk1"/>
                          </a:solidFill>
                          <a:effectLst/>
                        </a:rPr>
                        <a:t>energy to power electronic circuits</a:t>
                      </a:r>
                      <a:endParaRPr lang="en-US" dirty="0"/>
                    </a:p>
                  </a:txBody>
                  <a:tcPr/>
                </a:tc>
                <a:extLst>
                  <a:ext uri="{0D108BD9-81ED-4DB2-BD59-A6C34878D82A}">
                    <a16:rowId xmlns:a16="http://schemas.microsoft.com/office/drawing/2014/main" xmlns="" val="1247644940"/>
                  </a:ext>
                </a:extLst>
              </a:tr>
              <a:tr h="370840">
                <a:tc>
                  <a:txBody>
                    <a:bodyPr/>
                    <a:lstStyle/>
                    <a:p>
                      <a:pPr algn="ctr"/>
                      <a:r>
                        <a:rPr lang="en-US" sz="1800" b="0" u="none" strike="noStrike" baseline="0" dirty="0"/>
                        <a:t>Push button</a:t>
                      </a:r>
                      <a:endParaRPr lang="en-US" dirty="0"/>
                    </a:p>
                  </a:txBody>
                  <a:tcPr/>
                </a:tc>
                <a:tc>
                  <a:txBody>
                    <a:bodyPr/>
                    <a:lstStyle/>
                    <a:p>
                      <a:pPr algn="ctr"/>
                      <a:r>
                        <a:rPr lang="en-US" dirty="0"/>
                        <a:t>4</a:t>
                      </a:r>
                    </a:p>
                  </a:txBody>
                  <a:tcPr/>
                </a:tc>
                <a:tc>
                  <a:txBody>
                    <a:bodyPr/>
                    <a:lstStyle/>
                    <a:p>
                      <a:pPr algn="l"/>
                      <a:r>
                        <a:rPr lang="en-US" dirty="0"/>
                        <a:t>To choose a number of </a:t>
                      </a:r>
                      <a:r>
                        <a:rPr lang="en-US" sz="1800" b="0" u="none" strike="noStrike" kern="1200" baseline="0" dirty="0">
                          <a:solidFill>
                            <a:schemeClr val="dk1"/>
                          </a:solidFill>
                        </a:rPr>
                        <a:t>(</a:t>
                      </a:r>
                      <a:r>
                        <a:rPr lang="en-US" sz="1800" b="0" u="none" strike="noStrike" kern="1200" baseline="0" dirty="0" err="1">
                          <a:solidFill>
                            <a:schemeClr val="dk1"/>
                          </a:solidFill>
                        </a:rPr>
                        <a:t>Rak’ahs</a:t>
                      </a:r>
                      <a:r>
                        <a:rPr lang="en-US" sz="1800" b="0" u="none" strike="noStrike" kern="1200" baseline="0" dirty="0">
                          <a:solidFill>
                            <a:schemeClr val="dk1"/>
                          </a:solidFill>
                        </a:rPr>
                        <a:t>) to the prayer </a:t>
                      </a:r>
                      <a:endParaRPr lang="en-US" dirty="0"/>
                    </a:p>
                  </a:txBody>
                  <a:tcPr/>
                </a:tc>
                <a:extLst>
                  <a:ext uri="{0D108BD9-81ED-4DB2-BD59-A6C34878D82A}">
                    <a16:rowId xmlns:a16="http://schemas.microsoft.com/office/drawing/2014/main" xmlns="" val="1256188783"/>
                  </a:ext>
                </a:extLst>
              </a:tr>
            </a:tbl>
          </a:graphicData>
        </a:graphic>
      </p:graphicFrame>
    </p:spTree>
    <p:extLst>
      <p:ext uri="{BB962C8B-B14F-4D97-AF65-F5344CB8AC3E}">
        <p14:creationId xmlns:p14="http://schemas.microsoft.com/office/powerpoint/2010/main" val="1181998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934543"/>
            <a:ext cx="12073812" cy="5269910"/>
          </a:xfrm>
        </p:spPr>
        <p:txBody>
          <a:bodyPr>
            <a:noAutofit/>
          </a:bodyPr>
          <a:lstStyle/>
          <a:p>
            <a:pPr>
              <a:spcBef>
                <a:spcPts val="0"/>
              </a:spcBef>
              <a:buClr>
                <a:schemeClr val="tx1">
                  <a:lumMod val="50000"/>
                  <a:lumOff val="50000"/>
                </a:schemeClr>
              </a:buClr>
              <a:buFont typeface="Wingdings" pitchFamily="2" charset="2"/>
              <a:buChar char="q"/>
            </a:pPr>
            <a:r>
              <a:rPr lang="en-US" dirty="0" smtClean="0"/>
              <a:t>Accuracy</a:t>
            </a:r>
            <a:r>
              <a:rPr lang="ar-EG" dirty="0" smtClean="0"/>
              <a:t>:</a:t>
            </a:r>
            <a:r>
              <a:rPr lang="en-US" dirty="0"/>
              <a:t> </a:t>
            </a:r>
            <a:r>
              <a:rPr lang="en-US" dirty="0"/>
              <a:t>Examine the type </a:t>
            </a:r>
            <a:r>
              <a:rPr lang="en-US" dirty="0" smtClean="0"/>
              <a:t>of </a:t>
            </a:r>
            <a:r>
              <a:rPr lang="en-US" dirty="0"/>
              <a:t>sensors used in the carpet. Sensors should be sensitive and accurate to determine prayer positions precisely</a:t>
            </a:r>
            <a:r>
              <a:rPr lang="en-US" dirty="0" smtClean="0"/>
              <a:t>.</a:t>
            </a:r>
          </a:p>
          <a:p>
            <a:pPr>
              <a:spcBef>
                <a:spcPts val="0"/>
              </a:spcBef>
              <a:buClr>
                <a:schemeClr val="tx1">
                  <a:lumMod val="50000"/>
                  <a:lumOff val="50000"/>
                </a:schemeClr>
              </a:buClr>
              <a:buFont typeface="Wingdings" pitchFamily="2" charset="2"/>
              <a:buChar char="q"/>
            </a:pPr>
            <a:endParaRPr lang="en-US" dirty="0"/>
          </a:p>
          <a:p>
            <a:pPr>
              <a:spcBef>
                <a:spcPts val="0"/>
              </a:spcBef>
              <a:buClr>
                <a:schemeClr val="tx1">
                  <a:lumMod val="50000"/>
                  <a:lumOff val="50000"/>
                </a:schemeClr>
              </a:buClr>
              <a:buFont typeface="Wingdings" pitchFamily="2" charset="2"/>
              <a:buChar char="q"/>
            </a:pPr>
            <a:r>
              <a:rPr lang="en-US" dirty="0" smtClean="0"/>
              <a:t>Reliability: Refers </a:t>
            </a:r>
            <a:r>
              <a:rPr lang="en-US" dirty="0"/>
              <a:t>to the ability of a </a:t>
            </a:r>
            <a:r>
              <a:rPr lang="en-US" dirty="0" smtClean="0"/>
              <a:t>system , to </a:t>
            </a:r>
            <a:r>
              <a:rPr lang="en-US" dirty="0"/>
              <a:t>consistently perform its intended function or deliver its intended output without failure, errors, or breakdowns, over a specified period of time and under specific conditions</a:t>
            </a:r>
            <a:r>
              <a:rPr lang="en-US" dirty="0" smtClean="0"/>
              <a:t>.</a:t>
            </a:r>
          </a:p>
          <a:p>
            <a:pPr>
              <a:spcBef>
                <a:spcPts val="0"/>
              </a:spcBef>
              <a:buClr>
                <a:schemeClr val="tx1">
                  <a:lumMod val="50000"/>
                  <a:lumOff val="50000"/>
                </a:schemeClr>
              </a:buClr>
              <a:buFont typeface="Wingdings" pitchFamily="2" charset="2"/>
              <a:buChar char="q"/>
            </a:pPr>
            <a:endParaRPr lang="en-US" dirty="0"/>
          </a:p>
          <a:p>
            <a:pPr>
              <a:spcBef>
                <a:spcPts val="0"/>
              </a:spcBef>
              <a:buClr>
                <a:schemeClr val="tx1">
                  <a:lumMod val="50000"/>
                  <a:lumOff val="50000"/>
                </a:schemeClr>
              </a:buClr>
              <a:buFont typeface="Wingdings" pitchFamily="2" charset="2"/>
              <a:buChar char="q"/>
            </a:pPr>
            <a:r>
              <a:rPr lang="en-US" dirty="0" smtClean="0"/>
              <a:t>Usability: Making easy to complete </a:t>
            </a:r>
            <a:r>
              <a:rPr lang="en-US" dirty="0"/>
              <a:t>the prayer for people, especially the elderly, who suffer from forgetfulness (forgetting the number of </a:t>
            </a:r>
            <a:r>
              <a:rPr lang="en-US" dirty="0" err="1"/>
              <a:t>rak’ahs</a:t>
            </a:r>
            <a:r>
              <a:rPr lang="en-US" dirty="0"/>
              <a:t>, </a:t>
            </a:r>
            <a:r>
              <a:rPr lang="en-US" dirty="0" err="1"/>
              <a:t>tashahhud</a:t>
            </a:r>
            <a:r>
              <a:rPr lang="en-US" dirty="0"/>
              <a:t>, or prostration</a:t>
            </a:r>
            <a:r>
              <a:rPr lang="en-US" dirty="0" smtClean="0"/>
              <a:t>)</a:t>
            </a:r>
          </a:p>
          <a:p>
            <a:pPr>
              <a:spcBef>
                <a:spcPts val="0"/>
              </a:spcBef>
              <a:buClr>
                <a:schemeClr val="tx1">
                  <a:lumMod val="50000"/>
                  <a:lumOff val="50000"/>
                </a:schemeClr>
              </a:buClr>
              <a:buFont typeface="Wingdings" pitchFamily="2" charset="2"/>
              <a:buChar char="q"/>
            </a:pPr>
            <a:endParaRPr lang="en-US" dirty="0"/>
          </a:p>
          <a:p>
            <a:pPr marL="0" indent="0">
              <a:spcBef>
                <a:spcPts val="0"/>
              </a:spcBef>
              <a:buClr>
                <a:schemeClr val="tx1">
                  <a:lumMod val="50000"/>
                  <a:lumOff val="50000"/>
                </a:schemeClr>
              </a:buClr>
              <a:buNone/>
            </a:pPr>
            <a:r>
              <a:rPr lang="en-US" dirty="0" smtClean="0"/>
              <a:t> </a:t>
            </a:r>
          </a:p>
          <a:p>
            <a:pPr>
              <a:spcBef>
                <a:spcPts val="0"/>
              </a:spcBef>
              <a:buClr>
                <a:schemeClr val="tx1">
                  <a:lumMod val="50000"/>
                  <a:lumOff val="50000"/>
                </a:schemeClr>
              </a:buClr>
              <a:buFont typeface="Wingdings" pitchFamily="2" charset="2"/>
              <a:buChar char="q"/>
            </a:pPr>
            <a:endParaRPr lang="en-US" dirty="0" smtClean="0"/>
          </a:p>
        </p:txBody>
      </p:sp>
      <p:sp>
        <p:nvSpPr>
          <p:cNvPr id="9" name="Rectangle 8"/>
          <p:cNvSpPr/>
          <p:nvPr/>
        </p:nvSpPr>
        <p:spPr>
          <a:xfrm>
            <a:off x="119642" y="165101"/>
            <a:ext cx="11964112" cy="769441"/>
          </a:xfrm>
          <a:prstGeom prst="rect">
            <a:avLst/>
          </a:prstGeom>
        </p:spPr>
        <p:txBody>
          <a:bodyPr wrap="square">
            <a:spAutoFit/>
          </a:bodyPr>
          <a:lstStyle/>
          <a:p>
            <a:pPr algn="ctr"/>
            <a:r>
              <a:rPr lang="en-US" sz="4400" b="1" i="1" u="sng" dirty="0"/>
              <a:t>Objectives</a:t>
            </a:r>
            <a:endParaRPr lang="en-US" sz="4400" dirty="0"/>
          </a:p>
        </p:txBody>
      </p:sp>
    </p:spTree>
    <p:extLst>
      <p:ext uri="{BB962C8B-B14F-4D97-AF65-F5344CB8AC3E}">
        <p14:creationId xmlns:p14="http://schemas.microsoft.com/office/powerpoint/2010/main" val="472231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0169" y="239281"/>
            <a:ext cx="3243652" cy="1392965"/>
          </a:xfrm>
        </p:spPr>
        <p:txBody>
          <a:bodyPr>
            <a:noAutofit/>
          </a:bodyPr>
          <a:lstStyle/>
          <a:p>
            <a:pPr algn="ctr"/>
            <a:r>
              <a:rPr lang="en-US" b="1" i="1" u="sng" dirty="0"/>
              <a:t>Objectives</a:t>
            </a:r>
            <a:r>
              <a:rPr lang="en-US" b="1" dirty="0" smtClean="0"/>
              <a:t>  </a:t>
            </a: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948583"/>
            <a:ext cx="11619782" cy="4253797"/>
          </a:xfrm>
        </p:spPr>
        <p:txBody>
          <a:bodyPr>
            <a:noAutofit/>
          </a:bodyPr>
          <a:lstStyle/>
          <a:p>
            <a:pPr marL="0" indent="0">
              <a:spcBef>
                <a:spcPts val="0"/>
              </a:spcBef>
              <a:buClr>
                <a:schemeClr val="tx1">
                  <a:lumMod val="50000"/>
                  <a:lumOff val="50000"/>
                </a:schemeClr>
              </a:buClr>
              <a:buNone/>
            </a:pPr>
            <a:r>
              <a:rPr lang="en-US" sz="1800" dirty="0" smtClean="0">
                <a:solidFill>
                  <a:srgbClr val="000000"/>
                </a:solidFill>
                <a:latin typeface="Arial" panose="020B0604020202020204" pitchFamily="34" charset="0"/>
              </a:rPr>
              <a:t> </a:t>
            </a:r>
            <a:endParaRPr lang="en-US" sz="1800" dirty="0">
              <a:solidFill>
                <a:srgbClr val="000000"/>
              </a:solidFill>
              <a:latin typeface="Arial" panose="020B0604020202020204" pitchFamily="34" charset="0"/>
            </a:endParaRPr>
          </a:p>
          <a:p>
            <a:pPr>
              <a:spcBef>
                <a:spcPts val="0"/>
              </a:spcBef>
              <a:buClr>
                <a:schemeClr val="tx1">
                  <a:lumMod val="50000"/>
                  <a:lumOff val="50000"/>
                </a:schemeClr>
              </a:buClr>
              <a:buFont typeface="Wingdings" pitchFamily="2" charset="2"/>
              <a:buChar char="q"/>
            </a:pPr>
            <a:r>
              <a:rPr lang="en-US" sz="2000" dirty="0" smtClean="0">
                <a:solidFill>
                  <a:srgbClr val="000000"/>
                </a:solidFill>
                <a:latin typeface="Arial" panose="020B0604020202020204" pitchFamily="34" charset="0"/>
              </a:rPr>
              <a:t>Flexibility</a:t>
            </a:r>
            <a:r>
              <a:rPr lang="en-US" sz="2000" dirty="0">
                <a:solidFill>
                  <a:srgbClr val="000000"/>
                </a:solidFill>
                <a:latin typeface="Arial" panose="020B0604020202020204" pitchFamily="34" charset="0"/>
              </a:rPr>
              <a:t>: </a:t>
            </a:r>
            <a:r>
              <a:rPr lang="en-US" sz="2000" dirty="0" smtClean="0">
                <a:solidFill>
                  <a:srgbClr val="000000"/>
                </a:solidFill>
                <a:latin typeface="Arial" panose="020B0604020202020204" pitchFamily="34" charset="0"/>
              </a:rPr>
              <a:t> Smart </a:t>
            </a:r>
            <a:r>
              <a:rPr lang="en-US" sz="2000" dirty="0">
                <a:solidFill>
                  <a:srgbClr val="000000"/>
                </a:solidFill>
                <a:latin typeface="Arial" panose="020B0604020202020204" pitchFamily="34" charset="0"/>
              </a:rPr>
              <a:t>prayer carpet with flexibility might imply that it can be folded, rolled, or adjusted in different ways to accommodate various prayer postures or to fit in different spaces. This feature ensures that the carpet can be easily stored or transported.</a:t>
            </a:r>
            <a:endParaRPr lang="en-US" sz="20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643744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345418"/>
            <a:ext cx="12073812" cy="4035118"/>
          </a:xfrm>
        </p:spPr>
        <p:txBody>
          <a:bodyPr>
            <a:noAutofit/>
          </a:bodyPr>
          <a:lstStyle/>
          <a:p>
            <a:pPr marL="0" indent="0">
              <a:lnSpc>
                <a:spcPct val="150000"/>
              </a:lnSpc>
              <a:spcBef>
                <a:spcPts val="0"/>
              </a:spcBef>
              <a:buClr>
                <a:schemeClr val="tx1">
                  <a:lumMod val="50000"/>
                  <a:lumOff val="50000"/>
                </a:schemeClr>
              </a:buClr>
              <a:buNone/>
            </a:pPr>
            <a:endParaRPr lang="en-US" sz="2400" dirty="0" smtClean="0"/>
          </a:p>
          <a:p>
            <a:pPr>
              <a:lnSpc>
                <a:spcPct val="150000"/>
              </a:lnSpc>
              <a:spcBef>
                <a:spcPts val="0"/>
              </a:spcBef>
              <a:buClr>
                <a:schemeClr val="tx1">
                  <a:lumMod val="50000"/>
                  <a:lumOff val="50000"/>
                </a:schemeClr>
              </a:buClr>
              <a:buFont typeface="Arial" charset="0"/>
              <a:buChar char="•"/>
            </a:pPr>
            <a:r>
              <a:rPr lang="en-US" sz="2400" dirty="0" smtClean="0"/>
              <a:t>In our project we will use RGB LED</a:t>
            </a:r>
            <a:r>
              <a:rPr lang="en-US" sz="2400" dirty="0"/>
              <a:t>s</a:t>
            </a:r>
            <a:r>
              <a:rPr lang="en-US" sz="2400" dirty="0" smtClean="0"/>
              <a:t> instead of LCD display that the praying person does </a:t>
            </a:r>
            <a:endParaRPr lang="ar-EG" sz="2400" dirty="0" smtClean="0"/>
          </a:p>
          <a:p>
            <a:pPr marL="0" indent="0">
              <a:lnSpc>
                <a:spcPct val="150000"/>
              </a:lnSpc>
              <a:spcBef>
                <a:spcPts val="0"/>
              </a:spcBef>
              <a:buClr>
                <a:schemeClr val="tx1">
                  <a:lumMod val="50000"/>
                  <a:lumOff val="50000"/>
                </a:schemeClr>
              </a:buClr>
              <a:buNone/>
            </a:pPr>
            <a:r>
              <a:rPr lang="ar-EG" sz="2400" dirty="0" smtClean="0"/>
              <a:t>     </a:t>
            </a:r>
            <a:r>
              <a:rPr lang="en-US" sz="2400" dirty="0" smtClean="0"/>
              <a:t>not get distracted  </a:t>
            </a:r>
            <a:r>
              <a:rPr lang="en-US" sz="2400" dirty="0" smtClean="0"/>
              <a:t>.</a:t>
            </a:r>
          </a:p>
          <a:p>
            <a:pPr marL="0" indent="0">
              <a:lnSpc>
                <a:spcPct val="150000"/>
              </a:lnSpc>
              <a:spcBef>
                <a:spcPts val="0"/>
              </a:spcBef>
              <a:buClr>
                <a:schemeClr val="tx1">
                  <a:lumMod val="50000"/>
                  <a:lumOff val="50000"/>
                </a:schemeClr>
              </a:buClr>
              <a:buNone/>
            </a:pPr>
            <a:endParaRPr lang="en-US" sz="2400" dirty="0" smtClean="0"/>
          </a:p>
          <a:p>
            <a:pPr>
              <a:lnSpc>
                <a:spcPct val="150000"/>
              </a:lnSpc>
              <a:spcBef>
                <a:spcPts val="0"/>
              </a:spcBef>
              <a:buClr>
                <a:schemeClr val="tx1">
                  <a:lumMod val="50000"/>
                  <a:lumOff val="50000"/>
                </a:schemeClr>
              </a:buClr>
            </a:pPr>
            <a:r>
              <a:rPr lang="en-US" sz="2400" dirty="0" smtClean="0"/>
              <a:t>  </a:t>
            </a:r>
            <a:r>
              <a:rPr lang="en-US" sz="2400" dirty="0" smtClean="0"/>
              <a:t>We </a:t>
            </a:r>
            <a:r>
              <a:rPr lang="en-US" sz="2400" dirty="0" smtClean="0"/>
              <a:t>will use Battery and that will easy moving around instead of Direct Source </a:t>
            </a:r>
            <a:r>
              <a:rPr lang="en-US" sz="2400" dirty="0" smtClean="0"/>
              <a:t>.</a:t>
            </a:r>
          </a:p>
          <a:p>
            <a:pPr marL="0" indent="0">
              <a:lnSpc>
                <a:spcPct val="150000"/>
              </a:lnSpc>
              <a:spcBef>
                <a:spcPts val="0"/>
              </a:spcBef>
              <a:buClr>
                <a:schemeClr val="tx1">
                  <a:lumMod val="50000"/>
                  <a:lumOff val="50000"/>
                </a:schemeClr>
              </a:buClr>
              <a:buNone/>
            </a:pPr>
            <a:endParaRPr lang="en-US" sz="2400" dirty="0" smtClean="0"/>
          </a:p>
          <a:p>
            <a:pPr>
              <a:lnSpc>
                <a:spcPct val="150000"/>
              </a:lnSpc>
              <a:spcBef>
                <a:spcPts val="0"/>
              </a:spcBef>
              <a:buClr>
                <a:schemeClr val="tx1">
                  <a:lumMod val="50000"/>
                  <a:lumOff val="50000"/>
                </a:schemeClr>
              </a:buClr>
            </a:pPr>
            <a:r>
              <a:rPr lang="en-US" sz="2400" dirty="0" smtClean="0"/>
              <a:t>We will use </a:t>
            </a:r>
            <a:r>
              <a:rPr lang="en-US" sz="2400" dirty="0" err="1" smtClean="0"/>
              <a:t>Arduino</a:t>
            </a:r>
            <a:r>
              <a:rPr lang="en-US" sz="2400" dirty="0" smtClean="0"/>
              <a:t> Nano instead of Mega , that suitable because of its small size.</a:t>
            </a:r>
          </a:p>
          <a:p>
            <a:pPr>
              <a:lnSpc>
                <a:spcPct val="150000"/>
              </a:lnSpc>
              <a:spcBef>
                <a:spcPts val="0"/>
              </a:spcBef>
              <a:buClr>
                <a:schemeClr val="tx1">
                  <a:lumMod val="50000"/>
                  <a:lumOff val="50000"/>
                </a:schemeClr>
              </a:buClr>
            </a:pPr>
            <a:endParaRPr lang="en-US" sz="2400" dirty="0" smtClean="0"/>
          </a:p>
          <a:p>
            <a:pPr>
              <a:lnSpc>
                <a:spcPct val="150000"/>
              </a:lnSpc>
              <a:spcBef>
                <a:spcPts val="0"/>
              </a:spcBef>
              <a:buClr>
                <a:schemeClr val="tx1">
                  <a:lumMod val="50000"/>
                  <a:lumOff val="50000"/>
                </a:schemeClr>
              </a:buClr>
            </a:pPr>
            <a:endParaRPr lang="en-US" sz="2400" dirty="0" smtClean="0"/>
          </a:p>
          <a:p>
            <a:pPr>
              <a:lnSpc>
                <a:spcPct val="150000"/>
              </a:lnSpc>
              <a:spcBef>
                <a:spcPts val="0"/>
              </a:spcBef>
              <a:buClr>
                <a:schemeClr val="tx1">
                  <a:lumMod val="50000"/>
                  <a:lumOff val="50000"/>
                </a:schemeClr>
              </a:buClr>
            </a:pPr>
            <a:endParaRPr lang="en-US" sz="2400" dirty="0" smtClean="0"/>
          </a:p>
          <a:p>
            <a:pPr marL="0" indent="0">
              <a:lnSpc>
                <a:spcPct val="150000"/>
              </a:lnSpc>
              <a:spcBef>
                <a:spcPts val="0"/>
              </a:spcBef>
              <a:buClr>
                <a:schemeClr val="tx1">
                  <a:lumMod val="50000"/>
                  <a:lumOff val="50000"/>
                </a:schemeClr>
              </a:buClr>
              <a:buNone/>
            </a:pPr>
            <a:endParaRPr lang="en-US" dirty="0"/>
          </a:p>
        </p:txBody>
      </p:sp>
      <p:sp>
        <p:nvSpPr>
          <p:cNvPr id="7" name="TextBox 6">
            <a:extLst>
              <a:ext uri="{FF2B5EF4-FFF2-40B4-BE49-F238E27FC236}">
                <a16:creationId xmlns:a16="http://schemas.microsoft.com/office/drawing/2014/main" xmlns="" id="{95ECFB09-6819-3F4F-13A0-43608532AE18}"/>
              </a:ext>
            </a:extLst>
          </p:cNvPr>
          <p:cNvSpPr txBox="1"/>
          <p:nvPr/>
        </p:nvSpPr>
        <p:spPr>
          <a:xfrm>
            <a:off x="0" y="200140"/>
            <a:ext cx="12192000" cy="707886"/>
          </a:xfrm>
          <a:prstGeom prst="rect">
            <a:avLst/>
          </a:prstGeom>
          <a:noFill/>
        </p:spPr>
        <p:txBody>
          <a:bodyPr wrap="square">
            <a:spAutoFit/>
          </a:bodyPr>
          <a:lstStyle/>
          <a:p>
            <a:pPr algn="ctr">
              <a:buClr>
                <a:schemeClr val="tx1">
                  <a:lumMod val="50000"/>
                  <a:lumOff val="50000"/>
                </a:schemeClr>
              </a:buClr>
            </a:pPr>
            <a:r>
              <a:rPr lang="en-US" sz="4000" b="1" i="1" u="sng" dirty="0" smtClean="0"/>
              <a:t>Motivations</a:t>
            </a:r>
            <a:endParaRPr lang="ar-EG" sz="3200" b="1" i="1" u="sng" dirty="0" smtClean="0"/>
          </a:p>
        </p:txBody>
      </p:sp>
    </p:spTree>
    <p:extLst>
      <p:ext uri="{BB962C8B-B14F-4D97-AF65-F5344CB8AC3E}">
        <p14:creationId xmlns:p14="http://schemas.microsoft.com/office/powerpoint/2010/main" val="4225402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xmlns="" id="{B9AEA4AE-0EEF-7251-E55F-F1D0176EA130}"/>
              </a:ext>
            </a:extLst>
          </p:cNvPr>
          <p:cNvSpPr txBox="1"/>
          <p:nvPr/>
        </p:nvSpPr>
        <p:spPr>
          <a:xfrm>
            <a:off x="3580856" y="443205"/>
            <a:ext cx="5030287" cy="646331"/>
          </a:xfrm>
          <a:prstGeom prst="rect">
            <a:avLst/>
          </a:prstGeom>
          <a:noFill/>
        </p:spPr>
        <p:txBody>
          <a:bodyPr wrap="none" rtlCol="0">
            <a:spAutoFit/>
          </a:bodyPr>
          <a:lstStyle/>
          <a:p>
            <a:pPr algn="ctr"/>
            <a:r>
              <a:rPr lang="en-US" sz="3600" b="1" u="sng" dirty="0"/>
              <a:t>Implementation Scenario</a:t>
            </a:r>
            <a:endParaRPr lang="en-US" sz="3600" u="sng" dirty="0"/>
          </a:p>
        </p:txBody>
      </p:sp>
      <p:sp>
        <p:nvSpPr>
          <p:cNvPr id="5" name="TextBox 4">
            <a:extLst>
              <a:ext uri="{FF2B5EF4-FFF2-40B4-BE49-F238E27FC236}">
                <a16:creationId xmlns:a16="http://schemas.microsoft.com/office/drawing/2014/main" xmlns="" id="{9FCEC15D-BE86-4C53-BC48-A2A612F8607F}"/>
              </a:ext>
            </a:extLst>
          </p:cNvPr>
          <p:cNvSpPr txBox="1"/>
          <p:nvPr/>
        </p:nvSpPr>
        <p:spPr>
          <a:xfrm>
            <a:off x="153824" y="1213259"/>
            <a:ext cx="11793197" cy="7571303"/>
          </a:xfrm>
          <a:prstGeom prst="rect">
            <a:avLst/>
          </a:prstGeom>
          <a:noFill/>
        </p:spPr>
        <p:txBody>
          <a:bodyPr wrap="square">
            <a:spAutoFit/>
          </a:bodyPr>
          <a:lstStyle/>
          <a:p>
            <a:pPr marL="285750" indent="-285750" algn="just">
              <a:lnSpc>
                <a:spcPct val="150000"/>
              </a:lnSpc>
              <a:buFont typeface="Wingdings" pitchFamily="2" charset="2"/>
              <a:buChar char="q"/>
            </a:pPr>
            <a:r>
              <a:rPr lang="en-US" dirty="0" smtClean="0">
                <a:latin typeface="Arial" panose="020B0604020202020204" pitchFamily="34" charset="0"/>
              </a:rPr>
              <a:t>We make sure that the power is on and connected to the smart carpet</a:t>
            </a:r>
            <a:r>
              <a:rPr lang="ar-EG" dirty="0" smtClean="0">
                <a:latin typeface="Arial" panose="020B0604020202020204" pitchFamily="34" charset="0"/>
              </a:rPr>
              <a:t> </a:t>
            </a:r>
            <a:r>
              <a:rPr lang="en-US" dirty="0">
                <a:latin typeface="Arial" panose="020B0604020202020204" pitchFamily="34" charset="0"/>
              </a:rPr>
              <a:t>Then we start </a:t>
            </a:r>
            <a:r>
              <a:rPr lang="en-US" dirty="0" smtClean="0">
                <a:latin typeface="Arial" panose="020B0604020202020204" pitchFamily="34" charset="0"/>
              </a:rPr>
              <a:t>praying.</a:t>
            </a:r>
          </a:p>
          <a:p>
            <a:pPr algn="just">
              <a:lnSpc>
                <a:spcPct val="150000"/>
              </a:lnSpc>
            </a:pPr>
            <a:endParaRPr lang="en-US" dirty="0" smtClean="0">
              <a:latin typeface="Arial" panose="020B0604020202020204" pitchFamily="34" charset="0"/>
            </a:endParaRPr>
          </a:p>
          <a:p>
            <a:pPr marL="285750" indent="-285750" algn="just">
              <a:lnSpc>
                <a:spcPct val="150000"/>
              </a:lnSpc>
              <a:buFont typeface="Wingdings" pitchFamily="2" charset="2"/>
              <a:buChar char="q"/>
            </a:pPr>
            <a:r>
              <a:rPr lang="en-US" dirty="0" smtClean="0">
                <a:latin typeface="Arial" panose="020B0604020202020204" pitchFamily="34" charset="0"/>
              </a:rPr>
              <a:t>The </a:t>
            </a:r>
            <a:r>
              <a:rPr lang="en-US" dirty="0">
                <a:latin typeface="Arial" panose="020B0604020202020204" pitchFamily="34" charset="0"/>
              </a:rPr>
              <a:t>RGB LED we have an equal number of (</a:t>
            </a:r>
            <a:r>
              <a:rPr lang="en-US" dirty="0" err="1">
                <a:latin typeface="Arial" panose="020B0604020202020204" pitchFamily="34" charset="0"/>
              </a:rPr>
              <a:t>Rak’ahs</a:t>
            </a:r>
            <a:r>
              <a:rPr lang="en-US" dirty="0">
                <a:latin typeface="Arial" panose="020B0604020202020204" pitchFamily="34" charset="0"/>
              </a:rPr>
              <a:t>) is </a:t>
            </a:r>
            <a:r>
              <a:rPr lang="en-US" dirty="0" smtClean="0">
                <a:latin typeface="Arial" panose="020B0604020202020204" pitchFamily="34" charset="0"/>
              </a:rPr>
              <a:t>four ,and </a:t>
            </a:r>
            <a:r>
              <a:rPr lang="en-US" dirty="0">
                <a:latin typeface="Arial" panose="020B0604020202020204" pitchFamily="34" charset="0"/>
              </a:rPr>
              <a:t>one for </a:t>
            </a:r>
            <a:r>
              <a:rPr lang="en-US" dirty="0" smtClean="0">
                <a:latin typeface="Arial" panose="020B0604020202020204" pitchFamily="34" charset="0"/>
              </a:rPr>
              <a:t>Witness.</a:t>
            </a:r>
          </a:p>
          <a:p>
            <a:pPr algn="just">
              <a:lnSpc>
                <a:spcPct val="150000"/>
              </a:lnSpc>
            </a:pPr>
            <a:endParaRPr lang="en-US" dirty="0" smtClean="0">
              <a:latin typeface="Arial" panose="020B0604020202020204" pitchFamily="34" charset="0"/>
            </a:endParaRPr>
          </a:p>
          <a:p>
            <a:pPr marL="285750" indent="-285750" algn="just">
              <a:lnSpc>
                <a:spcPct val="150000"/>
              </a:lnSpc>
              <a:buFont typeface="Wingdings" pitchFamily="2" charset="2"/>
              <a:buChar char="q"/>
            </a:pPr>
            <a:r>
              <a:rPr lang="en-US" dirty="0">
                <a:latin typeface="Arial" panose="020B0604020202020204" pitchFamily="34" charset="0"/>
              </a:rPr>
              <a:t>W</a:t>
            </a:r>
            <a:r>
              <a:rPr lang="en-US" dirty="0" smtClean="0">
                <a:latin typeface="Arial" panose="020B0604020202020204" pitchFamily="34" charset="0"/>
              </a:rPr>
              <a:t>hen </a:t>
            </a:r>
            <a:r>
              <a:rPr lang="en-US" dirty="0">
                <a:latin typeface="Arial" panose="020B0604020202020204" pitchFamily="34" charset="0"/>
              </a:rPr>
              <a:t>the push button is active and the person chooses the pray all LEDs will be activated and begin red</a:t>
            </a:r>
            <a:r>
              <a:rPr lang="en-US" dirty="0" smtClean="0">
                <a:latin typeface="Arial" panose="020B0604020202020204" pitchFamily="34" charset="0"/>
              </a:rPr>
              <a:t>.</a:t>
            </a:r>
          </a:p>
          <a:p>
            <a:pPr algn="just">
              <a:lnSpc>
                <a:spcPct val="150000"/>
              </a:lnSpc>
            </a:pPr>
            <a:endParaRPr lang="en-US" dirty="0" smtClean="0">
              <a:latin typeface="Arial" panose="020B0604020202020204" pitchFamily="34" charset="0"/>
            </a:endParaRPr>
          </a:p>
          <a:p>
            <a:pPr marL="285750" indent="-285750" algn="just">
              <a:lnSpc>
                <a:spcPct val="150000"/>
              </a:lnSpc>
              <a:buFont typeface="Wingdings" pitchFamily="2" charset="2"/>
              <a:buChar char="q"/>
            </a:pPr>
            <a:r>
              <a:rPr lang="en-US" dirty="0" smtClean="0">
                <a:latin typeface="Arial" panose="020B0604020202020204" pitchFamily="34" charset="0"/>
              </a:rPr>
              <a:t> Use </a:t>
            </a:r>
            <a:r>
              <a:rPr lang="en-US" dirty="0">
                <a:latin typeface="Arial" panose="020B0604020202020204" pitchFamily="34" charset="0"/>
              </a:rPr>
              <a:t>an ultrasonic sensor to measure the distance when the person kneels (</a:t>
            </a:r>
            <a:r>
              <a:rPr lang="en-US" dirty="0" err="1">
                <a:latin typeface="Arial" panose="020B0604020202020204" pitchFamily="34" charset="0"/>
              </a:rPr>
              <a:t>Rak’ahs</a:t>
            </a:r>
            <a:r>
              <a:rPr lang="en-US" dirty="0">
                <a:latin typeface="Arial" panose="020B0604020202020204" pitchFamily="34" charset="0"/>
              </a:rPr>
              <a:t>).</a:t>
            </a:r>
            <a:r>
              <a:rPr lang="ar-EG" dirty="0" smtClean="0">
                <a:latin typeface="Arial" panose="020B0604020202020204" pitchFamily="34" charset="0"/>
              </a:rPr>
              <a:t> </a:t>
            </a:r>
            <a:endParaRPr lang="en-US" dirty="0" smtClean="0">
              <a:latin typeface="Arial" panose="020B0604020202020204" pitchFamily="34" charset="0"/>
            </a:endParaRPr>
          </a:p>
          <a:p>
            <a:pPr algn="just">
              <a:lnSpc>
                <a:spcPct val="150000"/>
              </a:lnSpc>
            </a:pPr>
            <a:endParaRPr lang="en-US" dirty="0" smtClean="0">
              <a:latin typeface="Arial" panose="020B0604020202020204" pitchFamily="34" charset="0"/>
            </a:endParaRPr>
          </a:p>
          <a:p>
            <a:pPr marL="285750" indent="-285750" algn="just">
              <a:lnSpc>
                <a:spcPct val="150000"/>
              </a:lnSpc>
              <a:buFont typeface="Wingdings" pitchFamily="2" charset="2"/>
              <a:buChar char="q"/>
            </a:pPr>
            <a:r>
              <a:rPr lang="en-US" dirty="0">
                <a:latin typeface="Arial" panose="020B0604020202020204" pitchFamily="34" charset="0"/>
              </a:rPr>
              <a:t> We use a pressure sensor(FSR) two for the left and right hand, and another on the forehead, when he bows down the pressure sensor is </a:t>
            </a:r>
            <a:r>
              <a:rPr lang="en-US" dirty="0" smtClean="0">
                <a:latin typeface="Arial" panose="020B0604020202020204" pitchFamily="34" charset="0"/>
              </a:rPr>
              <a:t>activated.</a:t>
            </a:r>
          </a:p>
          <a:p>
            <a:pPr algn="just">
              <a:lnSpc>
                <a:spcPct val="150000"/>
              </a:lnSpc>
            </a:pPr>
            <a:endParaRPr lang="en-US" dirty="0" smtClean="0">
              <a:latin typeface="Arial" panose="020B0604020202020204" pitchFamily="34" charset="0"/>
            </a:endParaRPr>
          </a:p>
          <a:p>
            <a:pPr marL="285750" indent="-285750" algn="just">
              <a:lnSpc>
                <a:spcPct val="150000"/>
              </a:lnSpc>
              <a:buFont typeface="Wingdings" pitchFamily="2" charset="2"/>
              <a:buChar char="q"/>
            </a:pPr>
            <a:r>
              <a:rPr lang="en-US" dirty="0" smtClean="0">
                <a:latin typeface="Arial" panose="020B0604020202020204" pitchFamily="34" charset="0"/>
              </a:rPr>
              <a:t>We </a:t>
            </a:r>
            <a:r>
              <a:rPr lang="en-US" dirty="0">
                <a:latin typeface="Arial" panose="020B0604020202020204" pitchFamily="34" charset="0"/>
              </a:rPr>
              <a:t>use delay (make both two </a:t>
            </a:r>
            <a:r>
              <a:rPr lang="en-US" dirty="0" err="1">
                <a:latin typeface="Arial" panose="020B0604020202020204" pitchFamily="34" charset="0"/>
              </a:rPr>
              <a:t>sujuds</a:t>
            </a:r>
            <a:r>
              <a:rPr lang="en-US" dirty="0">
                <a:latin typeface="Arial" panose="020B0604020202020204" pitchFamily="34" charset="0"/>
              </a:rPr>
              <a:t> separated ) before he bows down again one of the 5 RGB LEDs converts from red into green, and he will repeat in the second (</a:t>
            </a:r>
            <a:r>
              <a:rPr lang="en-US" dirty="0" err="1">
                <a:latin typeface="Arial" panose="020B0604020202020204" pitchFamily="34" charset="0"/>
              </a:rPr>
              <a:t>Rak’ahs</a:t>
            </a:r>
            <a:r>
              <a:rPr lang="en-US" dirty="0">
                <a:latin typeface="Arial" panose="020B0604020202020204" pitchFamily="34" charset="0"/>
              </a:rPr>
              <a:t>) </a:t>
            </a:r>
            <a:r>
              <a:rPr lang="en-US" dirty="0" smtClean="0">
                <a:latin typeface="Arial" panose="020B0604020202020204" pitchFamily="34" charset="0"/>
              </a:rPr>
              <a:t>.</a:t>
            </a:r>
          </a:p>
          <a:p>
            <a:pPr marL="285750" indent="-285750" algn="just">
              <a:lnSpc>
                <a:spcPct val="150000"/>
              </a:lnSpc>
              <a:buFont typeface="Wingdings" pitchFamily="2" charset="2"/>
              <a:buChar char="q"/>
            </a:pPr>
            <a:endParaRPr lang="en-US" dirty="0" smtClean="0">
              <a:latin typeface="Arial" panose="020B0604020202020204" pitchFamily="34" charset="0"/>
            </a:endParaRPr>
          </a:p>
          <a:p>
            <a:pPr algn="just">
              <a:lnSpc>
                <a:spcPct val="150000"/>
              </a:lnSpc>
            </a:pPr>
            <a:endParaRPr lang="en-US" dirty="0" smtClean="0">
              <a:latin typeface="Arial" panose="020B0604020202020204" pitchFamily="34" charset="0"/>
            </a:endParaRPr>
          </a:p>
          <a:p>
            <a:pPr algn="just">
              <a:lnSpc>
                <a:spcPct val="150000"/>
              </a:lnSpc>
            </a:pPr>
            <a:endParaRPr lang="ar-EG" dirty="0">
              <a:latin typeface="Arial" panose="020B0604020202020204" pitchFamily="34" charset="0"/>
            </a:endParaRPr>
          </a:p>
          <a:p>
            <a:pPr marL="285750" indent="-285750" algn="just">
              <a:lnSpc>
                <a:spcPct val="150000"/>
              </a:lnSpc>
              <a:buFont typeface="Wingdings" pitchFamily="2" charset="2"/>
              <a:buChar char="q"/>
            </a:pPr>
            <a:endParaRPr lang="en-US" dirty="0" smtClean="0">
              <a:latin typeface="Arial" panose="020B0604020202020204" pitchFamily="34" charset="0"/>
            </a:endParaRPr>
          </a:p>
          <a:p>
            <a:pPr algn="just">
              <a:lnSpc>
                <a:spcPct val="150000"/>
              </a:lnSpc>
            </a:pPr>
            <a:endParaRPr lang="en-US" dirty="0">
              <a:latin typeface="Arial" panose="020B0604020202020204" pitchFamily="34" charset="0"/>
            </a:endParaRPr>
          </a:p>
        </p:txBody>
      </p:sp>
    </p:spTree>
    <p:extLst>
      <p:ext uri="{BB962C8B-B14F-4D97-AF65-F5344CB8AC3E}">
        <p14:creationId xmlns:p14="http://schemas.microsoft.com/office/powerpoint/2010/main" val="4192961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725</Words>
  <Application>Microsoft Office PowerPoint</Application>
  <PresentationFormat>Custom</PresentationFormat>
  <Paragraphs>103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Agenda</vt:lpstr>
      <vt:lpstr>   </vt:lpstr>
      <vt:lpstr>   </vt:lpstr>
      <vt:lpstr>   </vt:lpstr>
      <vt:lpstr>   </vt:lpstr>
      <vt:lpstr>Objectives  </vt:lpstr>
      <vt:lpstr>   </vt:lpstr>
      <vt:lpstr>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على محمد على حسين السيد ابو حسين ( 321213165 )</dc:creator>
  <cp:lastModifiedBy>Abraam Essa</cp:lastModifiedBy>
  <cp:revision>22</cp:revision>
  <dcterms:created xsi:type="dcterms:W3CDTF">2023-10-18T15:03:06Z</dcterms:created>
  <dcterms:modified xsi:type="dcterms:W3CDTF">2023-10-24T18:20:46Z</dcterms:modified>
</cp:coreProperties>
</file>