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6" r:id="rId2"/>
    <p:sldId id="313" r:id="rId3"/>
    <p:sldId id="367" r:id="rId4"/>
    <p:sldId id="368" r:id="rId5"/>
    <p:sldId id="379" r:id="rId6"/>
    <p:sldId id="378" r:id="rId7"/>
    <p:sldId id="383" r:id="rId8"/>
    <p:sldId id="380" r:id="rId9"/>
    <p:sldId id="377" r:id="rId10"/>
    <p:sldId id="38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على محمد على حسين السيد ابو حسين ( 321213165 )" userId="4cd4dd04-5476-4a26-9e17-893f16f46e67" providerId="ADAL" clId="{9F9702D4-544F-4460-9DEA-E3400B7AB455}"/>
    <pc:docChg chg="undo custSel addSld delSld modSld sldOrd">
      <pc:chgData name="على محمد على حسين السيد ابو حسين ( 321213165 )" userId="4cd4dd04-5476-4a26-9e17-893f16f46e67" providerId="ADAL" clId="{9F9702D4-544F-4460-9DEA-E3400B7AB455}" dt="2023-10-25T20:12:03.436" v="848"/>
      <pc:docMkLst>
        <pc:docMk/>
      </pc:docMkLst>
      <pc:sldChg chg="modSp mod">
        <pc:chgData name="على محمد على حسين السيد ابو حسين ( 321213165 )" userId="4cd4dd04-5476-4a26-9e17-893f16f46e67" providerId="ADAL" clId="{9F9702D4-544F-4460-9DEA-E3400B7AB455}" dt="2023-10-25T19:33:54.501" v="366" actId="408"/>
        <pc:sldMkLst>
          <pc:docMk/>
          <pc:sldMk cId="0" sldId="313"/>
        </pc:sldMkLst>
        <pc:spChg chg="mod">
          <ac:chgData name="على محمد على حسين السيد ابو حسين ( 321213165 )" userId="4cd4dd04-5476-4a26-9e17-893f16f46e67" providerId="ADAL" clId="{9F9702D4-544F-4460-9DEA-E3400B7AB455}" dt="2023-10-25T19:33:54.501" v="366" actId="408"/>
          <ac:spMkLst>
            <pc:docMk/>
            <pc:sldMk cId="0" sldId="313"/>
            <ac:spMk id="3" creationId="{00000000-0000-0000-0000-000000000000}"/>
          </ac:spMkLst>
        </pc:spChg>
      </pc:sldChg>
      <pc:sldChg chg="modSp mod">
        <pc:chgData name="على محمد على حسين السيد ابو حسين ( 321213165 )" userId="4cd4dd04-5476-4a26-9e17-893f16f46e67" providerId="ADAL" clId="{9F9702D4-544F-4460-9DEA-E3400B7AB455}" dt="2023-10-25T19:31:11.157" v="195" actId="20577"/>
        <pc:sldMkLst>
          <pc:docMk/>
          <pc:sldMk cId="472231548" sldId="368"/>
        </pc:sldMkLst>
        <pc:spChg chg="mod">
          <ac:chgData name="على محمد على حسين السيد ابو حسين ( 321213165 )" userId="4cd4dd04-5476-4a26-9e17-893f16f46e67" providerId="ADAL" clId="{9F9702D4-544F-4460-9DEA-E3400B7AB455}" dt="2023-10-25T19:31:11.157" v="195" actId="20577"/>
          <ac:spMkLst>
            <pc:docMk/>
            <pc:sldMk cId="472231548" sldId="368"/>
            <ac:spMk id="3" creationId="{00000000-0000-0000-0000-000000000000}"/>
          </ac:spMkLst>
        </pc:spChg>
      </pc:sldChg>
      <pc:sldChg chg="modSp mod">
        <pc:chgData name="على محمد على حسين السيد ابو حسين ( 321213165 )" userId="4cd4dd04-5476-4a26-9e17-893f16f46e67" providerId="ADAL" clId="{9F9702D4-544F-4460-9DEA-E3400B7AB455}" dt="2023-10-25T20:09:54.717" v="845" actId="465"/>
        <pc:sldMkLst>
          <pc:docMk/>
          <pc:sldMk cId="4225402528" sldId="378"/>
        </pc:sldMkLst>
        <pc:spChg chg="mod">
          <ac:chgData name="على محمد على حسين السيد ابو حسين ( 321213165 )" userId="4cd4dd04-5476-4a26-9e17-893f16f46e67" providerId="ADAL" clId="{9F9702D4-544F-4460-9DEA-E3400B7AB455}" dt="2023-10-25T20:09:54.717" v="845" actId="465"/>
          <ac:spMkLst>
            <pc:docMk/>
            <pc:sldMk cId="4225402528" sldId="378"/>
            <ac:spMk id="3" creationId="{00000000-0000-0000-0000-000000000000}"/>
          </ac:spMkLst>
        </pc:spChg>
      </pc:sldChg>
      <pc:sldChg chg="modSp mod">
        <pc:chgData name="على محمد على حسين السيد ابو حسين ( 321213165 )" userId="4cd4dd04-5476-4a26-9e17-893f16f46e67" providerId="ADAL" clId="{9F9702D4-544F-4460-9DEA-E3400B7AB455}" dt="2023-10-25T19:43:06.772" v="498" actId="20577"/>
        <pc:sldMkLst>
          <pc:docMk/>
          <pc:sldMk cId="1179654503" sldId="379"/>
        </pc:sldMkLst>
        <pc:spChg chg="mod">
          <ac:chgData name="على محمد على حسين السيد ابو حسين ( 321213165 )" userId="4cd4dd04-5476-4a26-9e17-893f16f46e67" providerId="ADAL" clId="{9F9702D4-544F-4460-9DEA-E3400B7AB455}" dt="2023-10-25T19:43:06.772" v="498" actId="20577"/>
          <ac:spMkLst>
            <pc:docMk/>
            <pc:sldMk cId="1179654503" sldId="379"/>
            <ac:spMk id="3" creationId="{00000000-0000-0000-0000-000000000000}"/>
          </ac:spMkLst>
        </pc:spChg>
      </pc:sldChg>
      <pc:sldChg chg="ord">
        <pc:chgData name="على محمد على حسين السيد ابو حسين ( 321213165 )" userId="4cd4dd04-5476-4a26-9e17-893f16f46e67" providerId="ADAL" clId="{9F9702D4-544F-4460-9DEA-E3400B7AB455}" dt="2023-10-25T20:12:03.436" v="848"/>
        <pc:sldMkLst>
          <pc:docMk/>
          <pc:sldMk cId="384197111" sldId="382"/>
        </pc:sldMkLst>
      </pc:sldChg>
      <pc:sldChg chg="modSp add mod">
        <pc:chgData name="على محمد على حسين السيد ابو حسين ( 321213165 )" userId="4cd4dd04-5476-4a26-9e17-893f16f46e67" providerId="ADAL" clId="{9F9702D4-544F-4460-9DEA-E3400B7AB455}" dt="2023-10-25T20:10:03.439" v="846" actId="465"/>
        <pc:sldMkLst>
          <pc:docMk/>
          <pc:sldMk cId="866077348" sldId="383"/>
        </pc:sldMkLst>
        <pc:spChg chg="mod">
          <ac:chgData name="على محمد على حسين السيد ابو حسين ( 321213165 )" userId="4cd4dd04-5476-4a26-9e17-893f16f46e67" providerId="ADAL" clId="{9F9702D4-544F-4460-9DEA-E3400B7AB455}" dt="2023-10-25T20:10:03.439" v="846" actId="465"/>
          <ac:spMkLst>
            <pc:docMk/>
            <pc:sldMk cId="866077348" sldId="383"/>
            <ac:spMk id="3" creationId="{00000000-0000-0000-0000-000000000000}"/>
          </ac:spMkLst>
        </pc:spChg>
      </pc:sldChg>
      <pc:sldChg chg="add del">
        <pc:chgData name="على محمد على حسين السيد ابو حسين ( 321213165 )" userId="4cd4dd04-5476-4a26-9e17-893f16f46e67" providerId="ADAL" clId="{9F9702D4-544F-4460-9DEA-E3400B7AB455}" dt="2023-10-25T19:44:38.583" v="522" actId="47"/>
        <pc:sldMkLst>
          <pc:docMk/>
          <pc:sldMk cId="2094246555" sldId="38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88C2E-57B0-7209-CB0B-40E9669CE66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99951F-4803-3721-26E2-BAC8ABED3432}"/>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128342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82043C-5343-4CF7-9EDD-8B622704CD17}" type="datetimeFigureOut">
              <a:rPr lang="en-US" smtClean="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2ADE7-8ED0-4859-BE7F-7CD0AAFB6C0E}" type="slidenum">
              <a:rPr lang="en-US" smtClean="0"/>
              <a:pPr/>
              <a:t>‹#›</a:t>
            </a:fld>
            <a:endParaRPr lang="en-US"/>
          </a:p>
        </p:txBody>
      </p:sp>
    </p:spTree>
    <p:extLst>
      <p:ext uri="{BB962C8B-B14F-4D97-AF65-F5344CB8AC3E}">
        <p14:creationId xmlns:p14="http://schemas.microsoft.com/office/powerpoint/2010/main" val="13172320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6362909"/>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002CC9-92E1-F7AE-CF87-831AF9DCDD34}"/>
              </a:ext>
            </a:extLst>
          </p:cNvPr>
          <p:cNvSpPr>
            <a:spLocks noGrp="1"/>
          </p:cNvSpPr>
          <p:nvPr>
            <p:ph idx="1"/>
          </p:nvPr>
        </p:nvSpPr>
        <p:spPr>
          <a:xfrm>
            <a:off x="1276740" y="457201"/>
            <a:ext cx="9638521" cy="5668963"/>
          </a:xfrm>
        </p:spPr>
        <p:txBody>
          <a:bodyPr>
            <a:normAutofit/>
          </a:bodyPr>
          <a:lstStyle/>
          <a:p>
            <a:pPr marL="0" indent="0">
              <a:lnSpc>
                <a:spcPct val="110000"/>
              </a:lnSpc>
              <a:buNone/>
            </a:pPr>
            <a:r>
              <a:rPr lang="en-US" altLang="zh-CN" sz="3600" b="1" dirty="0">
                <a:effectLst>
                  <a:outerShdw blurRad="38100" dist="25400" dir="5400000" algn="tl" rotWithShape="0">
                    <a:srgbClr val="000000">
                      <a:alpha val="43000"/>
                    </a:srgbClr>
                  </a:outerShdw>
                </a:effectLst>
              </a:rPr>
              <a:t> Project No. :</a:t>
            </a:r>
            <a:r>
              <a:rPr lang="en-US" altLang="zh-CN" sz="3600" dirty="0">
                <a:effectLst>
                  <a:outerShdw blurRad="38100" dist="25400" dir="5400000" algn="tl" rotWithShape="0">
                    <a:srgbClr val="000000">
                      <a:alpha val="43000"/>
                    </a:srgbClr>
                  </a:outerShdw>
                </a:effectLst>
              </a:rPr>
              <a:t> 7 </a:t>
            </a:r>
            <a:br>
              <a:rPr lang="en-US" altLang="zh-CN" sz="3200" b="1" dirty="0">
                <a:effectLst>
                  <a:outerShdw blurRad="38100" dist="25400" dir="5400000" algn="tl" rotWithShape="0">
                    <a:srgbClr val="000000">
                      <a:alpha val="43000"/>
                    </a:srgbClr>
                  </a:outerShdw>
                </a:effectLst>
              </a:rPr>
            </a:br>
            <a:br>
              <a:rPr lang="en-US" altLang="zh-CN" sz="3200" b="1" dirty="0">
                <a:effectLst>
                  <a:outerShdw blurRad="38100" dist="25400" dir="5400000" algn="tl" rotWithShape="0">
                    <a:srgbClr val="000000">
                      <a:alpha val="43000"/>
                    </a:srgbClr>
                  </a:outerShdw>
                </a:effectLst>
              </a:rPr>
            </a:br>
            <a:r>
              <a:rPr lang="ar-EG" altLang="zh-CN" sz="3200" b="1" dirty="0">
                <a:effectLst>
                  <a:outerShdw blurRad="38100" dist="25400" dir="5400000" algn="tl" rotWithShape="0">
                    <a:srgbClr val="000000">
                      <a:alpha val="43000"/>
                    </a:srgbClr>
                  </a:outerShdw>
                </a:effectLst>
              </a:rPr>
              <a:t> </a:t>
            </a:r>
            <a:r>
              <a:rPr lang="en-US" altLang="zh-CN" sz="3600" b="1" dirty="0">
                <a:effectLst>
                  <a:outerShdw blurRad="38100" dist="25400" dir="5400000" algn="tl" rotWithShape="0">
                    <a:srgbClr val="000000">
                      <a:alpha val="43000"/>
                    </a:srgbClr>
                  </a:outerShdw>
                </a:effectLst>
              </a:rPr>
              <a:t>Team Members :</a:t>
            </a:r>
            <a:br>
              <a:rPr lang="en-US" altLang="zh-CN" sz="3200" dirty="0">
                <a:effectLst>
                  <a:outerShdw blurRad="38100" dist="25400" dir="5400000" algn="tl" rotWithShape="0">
                    <a:srgbClr val="000000">
                      <a:alpha val="43000"/>
                    </a:srgbClr>
                  </a:outerShdw>
                </a:effectLst>
              </a:rPr>
            </a:br>
            <a:r>
              <a:rPr lang="en-US" altLang="zh-CN" sz="3200" dirty="0">
                <a:effectLst>
                  <a:outerShdw blurRad="38100" dist="25400" dir="5400000" algn="tl" rotWithShape="0">
                    <a:srgbClr val="000000">
                      <a:alpha val="43000"/>
                    </a:srgbClr>
                  </a:outerShdw>
                </a:effectLst>
              </a:rPr>
              <a:t>	</a:t>
            </a:r>
            <a:r>
              <a:rPr lang="en-US" altLang="zh-CN" dirty="0">
                <a:effectLst>
                  <a:outerShdw blurRad="38100" dist="25400" dir="5400000" algn="tl" rotWithShape="0">
                    <a:srgbClr val="000000">
                      <a:alpha val="43000"/>
                    </a:srgbClr>
                  </a:outerShdw>
                </a:effectLst>
              </a:rPr>
              <a:t>1- </a:t>
            </a:r>
            <a:r>
              <a:rPr lang="en-US" dirty="0" err="1">
                <a:latin typeface="Calibri-Bold"/>
              </a:rPr>
              <a:t>Abraam</a:t>
            </a:r>
            <a:r>
              <a:rPr lang="en-US" dirty="0">
                <a:latin typeface="Calibri-Bold"/>
              </a:rPr>
              <a:t> </a:t>
            </a:r>
            <a:r>
              <a:rPr lang="en-US" dirty="0" err="1">
                <a:latin typeface="Calibri-Bold"/>
              </a:rPr>
              <a:t>Eissa</a:t>
            </a:r>
            <a:r>
              <a:rPr lang="en-US" dirty="0">
                <a:latin typeface="Calibri-Bold"/>
              </a:rPr>
              <a:t> Reda</a:t>
            </a:r>
            <a:br>
              <a:rPr lang="en-US" altLang="zh-CN" dirty="0">
                <a:effectLst>
                  <a:outerShdw blurRad="38100" dist="25400" dir="5400000" algn="tl" rotWithShape="0">
                    <a:srgbClr val="000000">
                      <a:alpha val="43000"/>
                    </a:srgbClr>
                  </a:outerShdw>
                </a:effectLst>
              </a:rPr>
            </a:br>
            <a:r>
              <a:rPr lang="en-US" altLang="zh-CN" dirty="0">
                <a:effectLst>
                  <a:outerShdw blurRad="38100" dist="25400" dir="5400000" algn="tl" rotWithShape="0">
                    <a:srgbClr val="000000">
                      <a:alpha val="43000"/>
                    </a:srgbClr>
                  </a:outerShdw>
                </a:effectLst>
              </a:rPr>
              <a:t>	2- </a:t>
            </a:r>
            <a:r>
              <a:rPr lang="en-US" dirty="0">
                <a:latin typeface="Calibri-Bold"/>
              </a:rPr>
              <a:t>Eslam Mohamed Eid Mohamed</a:t>
            </a:r>
            <a:br>
              <a:rPr lang="en-US" altLang="zh-CN" dirty="0">
                <a:effectLst>
                  <a:outerShdw blurRad="38100" dist="25400" dir="5400000" algn="tl" rotWithShape="0">
                    <a:srgbClr val="000000">
                      <a:alpha val="43000"/>
                    </a:srgbClr>
                  </a:outerShdw>
                </a:effectLst>
              </a:rPr>
            </a:br>
            <a:r>
              <a:rPr lang="en-US" altLang="zh-CN" dirty="0">
                <a:effectLst>
                  <a:outerShdw blurRad="38100" dist="25400" dir="5400000" algn="tl" rotWithShape="0">
                    <a:srgbClr val="000000">
                      <a:alpha val="43000"/>
                    </a:srgbClr>
                  </a:outerShdw>
                </a:effectLst>
              </a:rPr>
              <a:t>	3- </a:t>
            </a:r>
            <a:r>
              <a:rPr lang="en-US" dirty="0">
                <a:latin typeface="Calibri-Bold"/>
              </a:rPr>
              <a:t>Ahmed Salah Ahmed Abdel Aziz</a:t>
            </a:r>
            <a:br>
              <a:rPr lang="en-US" altLang="zh-CN" dirty="0">
                <a:effectLst>
                  <a:outerShdw blurRad="38100" dist="25400" dir="5400000" algn="tl" rotWithShape="0">
                    <a:srgbClr val="000000">
                      <a:alpha val="43000"/>
                    </a:srgbClr>
                  </a:outerShdw>
                </a:effectLst>
              </a:rPr>
            </a:br>
            <a:r>
              <a:rPr lang="en-US" altLang="zh-CN" dirty="0">
                <a:effectLst>
                  <a:outerShdw blurRad="38100" dist="25400" dir="5400000" algn="tl" rotWithShape="0">
                    <a:srgbClr val="000000">
                      <a:alpha val="43000"/>
                    </a:srgbClr>
                  </a:outerShdw>
                </a:effectLst>
              </a:rPr>
              <a:t>	4- </a:t>
            </a:r>
            <a:r>
              <a:rPr lang="en-US" dirty="0">
                <a:latin typeface="Calibri-Bold"/>
              </a:rPr>
              <a:t>Sama Hamdy Mohamed</a:t>
            </a:r>
            <a:br>
              <a:rPr lang="en-US" altLang="zh-CN" dirty="0">
                <a:effectLst>
                  <a:outerShdw blurRad="38100" dist="25400" dir="5400000" algn="tl" rotWithShape="0">
                    <a:srgbClr val="000000">
                      <a:alpha val="43000"/>
                    </a:srgbClr>
                  </a:outerShdw>
                </a:effectLst>
              </a:rPr>
            </a:br>
            <a:r>
              <a:rPr lang="en-US" altLang="zh-CN" dirty="0">
                <a:effectLst>
                  <a:outerShdw blurRad="38100" dist="25400" dir="5400000" algn="tl" rotWithShape="0">
                    <a:srgbClr val="000000">
                      <a:alpha val="43000"/>
                    </a:srgbClr>
                  </a:outerShdw>
                </a:effectLst>
              </a:rPr>
              <a:t>	5- </a:t>
            </a:r>
            <a:r>
              <a:rPr lang="en-US" dirty="0">
                <a:latin typeface="Calibri-Bold"/>
              </a:rPr>
              <a:t>Abdullah Mohamed Abd El Kader</a:t>
            </a:r>
            <a:br>
              <a:rPr lang="en-US" altLang="zh-CN" dirty="0">
                <a:effectLst>
                  <a:outerShdw blurRad="38100" dist="25400" dir="5400000" algn="tl" rotWithShape="0">
                    <a:srgbClr val="000000">
                      <a:alpha val="43000"/>
                    </a:srgbClr>
                  </a:outerShdw>
                </a:effectLst>
              </a:rPr>
            </a:br>
            <a:r>
              <a:rPr lang="en-US" altLang="zh-CN" dirty="0">
                <a:effectLst>
                  <a:outerShdw blurRad="38100" dist="25400" dir="5400000" algn="tl" rotWithShape="0">
                    <a:srgbClr val="000000">
                      <a:alpha val="43000"/>
                    </a:srgbClr>
                  </a:outerShdw>
                </a:effectLst>
              </a:rPr>
              <a:t>	6- </a:t>
            </a:r>
            <a:r>
              <a:rPr lang="en-US" dirty="0">
                <a:latin typeface="Calibri-Bold"/>
              </a:rPr>
              <a:t>Ali Mohamed Ali Hussain</a:t>
            </a:r>
            <a:br>
              <a:rPr lang="en-US" altLang="zh-CN" dirty="0">
                <a:effectLst>
                  <a:outerShdw blurRad="38100" dist="25400" dir="5400000" algn="tl" rotWithShape="0">
                    <a:srgbClr val="000000">
                      <a:alpha val="43000"/>
                    </a:srgbClr>
                  </a:outerShdw>
                </a:effectLst>
              </a:rPr>
            </a:br>
            <a:r>
              <a:rPr lang="en-US" altLang="zh-CN" dirty="0">
                <a:effectLst>
                  <a:outerShdw blurRad="38100" dist="25400" dir="5400000" algn="tl" rotWithShape="0">
                    <a:srgbClr val="000000">
                      <a:alpha val="43000"/>
                    </a:srgbClr>
                  </a:outerShdw>
                </a:effectLst>
              </a:rPr>
              <a:t>	7- </a:t>
            </a:r>
            <a:r>
              <a:rPr lang="en-US" dirty="0">
                <a:latin typeface="Calibri-Bold"/>
              </a:rPr>
              <a:t>Marwa Hamada Mansour</a:t>
            </a:r>
            <a:br>
              <a:rPr lang="en-US" altLang="zh-CN" dirty="0">
                <a:effectLst>
                  <a:outerShdw blurRad="38100" dist="25400" dir="5400000" algn="tl" rotWithShape="0">
                    <a:srgbClr val="000000">
                      <a:alpha val="43000"/>
                    </a:srgbClr>
                  </a:outerShdw>
                </a:effectLst>
              </a:rPr>
            </a:br>
            <a:r>
              <a:rPr lang="en-US" altLang="zh-CN" dirty="0">
                <a:effectLst>
                  <a:outerShdw blurRad="38100" dist="25400" dir="5400000" algn="tl" rotWithShape="0">
                    <a:srgbClr val="000000">
                      <a:alpha val="43000"/>
                    </a:srgbClr>
                  </a:outerShdw>
                </a:effectLst>
              </a:rPr>
              <a:t>	8- </a:t>
            </a:r>
            <a:r>
              <a:rPr lang="en-US" dirty="0">
                <a:latin typeface="Calibri-Bold"/>
              </a:rPr>
              <a:t>Walid </a:t>
            </a:r>
            <a:r>
              <a:rPr lang="en-US" dirty="0" err="1">
                <a:latin typeface="Calibri-Bold"/>
              </a:rPr>
              <a:t>Roshdy</a:t>
            </a:r>
            <a:r>
              <a:rPr lang="en-US" dirty="0">
                <a:latin typeface="Calibri-Bold"/>
              </a:rPr>
              <a:t> Sultan</a:t>
            </a:r>
            <a:endParaRPr lang="en-US" dirty="0"/>
          </a:p>
        </p:txBody>
      </p:sp>
    </p:spTree>
    <p:extLst>
      <p:ext uri="{BB962C8B-B14F-4D97-AF65-F5344CB8AC3E}">
        <p14:creationId xmlns:p14="http://schemas.microsoft.com/office/powerpoint/2010/main" val="2776204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252" y="-242595"/>
            <a:ext cx="3007567" cy="685800"/>
          </a:xfrm>
        </p:spPr>
        <p:txBody>
          <a:bodyPr>
            <a:noAutofit/>
          </a:bodyPr>
          <a:lstStyle/>
          <a:p>
            <a:r>
              <a:rPr lang="en-US" b="1" dirty="0"/>
              <a:t>  </a:t>
            </a:r>
            <a:br>
              <a:rPr lang="en-US" b="1" dirty="0"/>
            </a:br>
            <a:endParaRPr lang="ar-EG" b="1" u="sng"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B9AEA4AE-0EEF-7251-E55F-F1D0176EA130}"/>
              </a:ext>
            </a:extLst>
          </p:cNvPr>
          <p:cNvSpPr txBox="1"/>
          <p:nvPr/>
        </p:nvSpPr>
        <p:spPr>
          <a:xfrm>
            <a:off x="4546792" y="86310"/>
            <a:ext cx="3098412" cy="837473"/>
          </a:xfrm>
          <a:prstGeom prst="rect">
            <a:avLst/>
          </a:prstGeom>
          <a:noFill/>
        </p:spPr>
        <p:txBody>
          <a:bodyPr wrap="none" rtlCol="0">
            <a:spAutoFit/>
          </a:bodyPr>
          <a:lstStyle/>
          <a:p>
            <a:pPr algn="just">
              <a:lnSpc>
                <a:spcPct val="150000"/>
              </a:lnSpc>
            </a:pPr>
            <a:r>
              <a:rPr lang="en-US" sz="3600" b="1" u="sng" dirty="0"/>
              <a:t>Block diagram  </a:t>
            </a:r>
          </a:p>
        </p:txBody>
      </p:sp>
      <p:pic>
        <p:nvPicPr>
          <p:cNvPr id="5" name="Picture 4">
            <a:extLst>
              <a:ext uri="{FF2B5EF4-FFF2-40B4-BE49-F238E27FC236}">
                <a16:creationId xmlns:a16="http://schemas.microsoft.com/office/drawing/2014/main" id="{D1D61C33-F9B8-AE2D-A13F-094C3756E6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299" y="858420"/>
            <a:ext cx="7413401" cy="5999580"/>
          </a:xfrm>
          <a:prstGeom prst="rect">
            <a:avLst/>
          </a:prstGeom>
        </p:spPr>
      </p:pic>
    </p:spTree>
    <p:extLst>
      <p:ext uri="{BB962C8B-B14F-4D97-AF65-F5344CB8AC3E}">
        <p14:creationId xmlns:p14="http://schemas.microsoft.com/office/powerpoint/2010/main" val="384197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6800" y="349897"/>
            <a:ext cx="2438400" cy="685800"/>
          </a:xfrm>
        </p:spPr>
        <p:txBody>
          <a:bodyPr>
            <a:noAutofit/>
          </a:bodyPr>
          <a:lstStyle/>
          <a:p>
            <a:r>
              <a:rPr lang="en-US" sz="3600" b="1" u="sng" dirty="0">
                <a:effectLst>
                  <a:outerShdw blurRad="38100" dist="38100" dir="2700000" algn="tl">
                    <a:srgbClr val="000000">
                      <a:alpha val="43137"/>
                    </a:srgbClr>
                  </a:outerShdw>
                </a:effectLst>
              </a:rPr>
              <a:t>Agenda</a:t>
            </a:r>
            <a:endParaRPr lang="ar-EG" sz="3600"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91243" y="1510004"/>
            <a:ext cx="10809514" cy="3837992"/>
          </a:xfrm>
        </p:spPr>
        <p:txBody>
          <a:bodyPr>
            <a:noAutofit/>
          </a:bodyPr>
          <a:lstStyle/>
          <a:p>
            <a:pPr>
              <a:spcBef>
                <a:spcPts val="0"/>
              </a:spcBef>
              <a:buClr>
                <a:schemeClr val="tx1">
                  <a:lumMod val="50000"/>
                  <a:lumOff val="50000"/>
                </a:schemeClr>
              </a:buClr>
              <a:buFont typeface="Wingdings" pitchFamily="2" charset="2"/>
              <a:buChar char="q"/>
            </a:pPr>
            <a:r>
              <a:rPr lang="en-US" b="1" dirty="0"/>
              <a:t> Introduction </a:t>
            </a:r>
          </a:p>
          <a:p>
            <a:pPr marL="0" indent="0">
              <a:spcBef>
                <a:spcPts val="0"/>
              </a:spcBef>
              <a:buClr>
                <a:schemeClr val="tx1">
                  <a:lumMod val="50000"/>
                  <a:lumOff val="50000"/>
                </a:schemeClr>
              </a:buClr>
              <a:buNone/>
            </a:pPr>
            <a:endParaRPr lang="en-US" b="1" dirty="0"/>
          </a:p>
          <a:p>
            <a:pPr>
              <a:spcBef>
                <a:spcPts val="0"/>
              </a:spcBef>
              <a:buClr>
                <a:schemeClr val="tx1">
                  <a:lumMod val="50000"/>
                  <a:lumOff val="50000"/>
                </a:schemeClr>
              </a:buClr>
              <a:buFont typeface="Wingdings" pitchFamily="2" charset="2"/>
              <a:buChar char="q"/>
            </a:pPr>
            <a:r>
              <a:rPr lang="en-US" b="1" dirty="0"/>
              <a:t> Project Objective</a:t>
            </a:r>
            <a:endParaRPr lang="ar-EG" b="1" dirty="0"/>
          </a:p>
          <a:p>
            <a:pPr marL="0" indent="0">
              <a:spcBef>
                <a:spcPts val="0"/>
              </a:spcBef>
              <a:buClr>
                <a:schemeClr val="tx1">
                  <a:lumMod val="50000"/>
                  <a:lumOff val="50000"/>
                </a:schemeClr>
              </a:buClr>
              <a:buNone/>
            </a:pPr>
            <a:endParaRPr lang="ar-EG" b="1" dirty="0"/>
          </a:p>
          <a:p>
            <a:pPr>
              <a:spcBef>
                <a:spcPts val="0"/>
              </a:spcBef>
              <a:buClr>
                <a:schemeClr val="tx1">
                  <a:lumMod val="50000"/>
                  <a:lumOff val="50000"/>
                </a:schemeClr>
              </a:buClr>
              <a:buFont typeface="Wingdings" pitchFamily="2" charset="2"/>
              <a:buChar char="q"/>
            </a:pPr>
            <a:r>
              <a:rPr lang="en-US" b="1" dirty="0"/>
              <a:t> Project Motivation  </a:t>
            </a:r>
          </a:p>
          <a:p>
            <a:pPr marL="0" indent="0">
              <a:spcBef>
                <a:spcPts val="0"/>
              </a:spcBef>
              <a:buClr>
                <a:schemeClr val="tx1">
                  <a:lumMod val="50000"/>
                  <a:lumOff val="50000"/>
                </a:schemeClr>
              </a:buClr>
              <a:buNone/>
            </a:pPr>
            <a:endParaRPr lang="en-US" b="1" dirty="0"/>
          </a:p>
          <a:p>
            <a:pPr>
              <a:spcBef>
                <a:spcPts val="0"/>
              </a:spcBef>
              <a:buClr>
                <a:schemeClr val="tx1">
                  <a:lumMod val="50000"/>
                  <a:lumOff val="50000"/>
                </a:schemeClr>
              </a:buClr>
              <a:buFont typeface="Wingdings" pitchFamily="2" charset="2"/>
              <a:buChar char="q"/>
            </a:pPr>
            <a:r>
              <a:rPr lang="en-US" b="1" dirty="0"/>
              <a:t> Implementation Scenario</a:t>
            </a:r>
          </a:p>
          <a:p>
            <a:pPr>
              <a:spcBef>
                <a:spcPts val="0"/>
              </a:spcBef>
              <a:buClr>
                <a:schemeClr val="tx1">
                  <a:lumMod val="50000"/>
                  <a:lumOff val="50000"/>
                </a:schemeClr>
              </a:buClr>
              <a:buFont typeface="Wingdings" pitchFamily="2" charset="2"/>
              <a:buChar char="q"/>
            </a:pPr>
            <a:endParaRPr lang="en-US" b="1" dirty="0"/>
          </a:p>
          <a:p>
            <a:pPr>
              <a:spcBef>
                <a:spcPts val="0"/>
              </a:spcBef>
              <a:buClr>
                <a:schemeClr val="tx1">
                  <a:lumMod val="50000"/>
                  <a:lumOff val="50000"/>
                </a:schemeClr>
              </a:buClr>
              <a:buFont typeface="Wingdings" pitchFamily="2" charset="2"/>
              <a:buChar char="q"/>
            </a:pPr>
            <a:r>
              <a:rPr lang="en-US" sz="2800" b="1" dirty="0"/>
              <a:t> Block diagram  </a:t>
            </a:r>
          </a:p>
          <a:p>
            <a:pPr marL="0" indent="0">
              <a:spcBef>
                <a:spcPts val="0"/>
              </a:spcBef>
              <a:buClr>
                <a:schemeClr val="tx1">
                  <a:lumMod val="50000"/>
                  <a:lumOff val="50000"/>
                </a:schemeClr>
              </a:buClr>
              <a:buNone/>
            </a:pPr>
            <a:endParaRPr lang="ar-EG" b="1" dirty="0"/>
          </a:p>
          <a:p>
            <a:pPr marL="0" indent="0">
              <a:spcBef>
                <a:spcPts val="0"/>
              </a:spcBef>
              <a:buClr>
                <a:schemeClr val="tx1">
                  <a:lumMod val="50000"/>
                  <a:lumOff val="50000"/>
                </a:schemeClr>
              </a:buClr>
              <a:buNone/>
            </a:pPr>
            <a:endParaRPr lang="ar-EG" b="1" dirty="0"/>
          </a:p>
          <a:p>
            <a:pPr>
              <a:spcBef>
                <a:spcPts val="0"/>
              </a:spcBef>
              <a:buClr>
                <a:schemeClr val="tx1">
                  <a:lumMod val="50000"/>
                  <a:lumOff val="50000"/>
                </a:schemeClr>
              </a:buClr>
              <a:buFont typeface="Wingdings" pitchFamily="2" charset="2"/>
              <a:buChar char="q"/>
            </a:pPr>
            <a:endParaRPr lang="en-US" b="1" dirty="0"/>
          </a:p>
          <a:p>
            <a:pPr marL="0" indent="0">
              <a:spcBef>
                <a:spcPts val="0"/>
              </a:spcBef>
              <a:buClr>
                <a:schemeClr val="tx1">
                  <a:lumMod val="50000"/>
                  <a:lumOff val="50000"/>
                </a:schemeClr>
              </a:buClr>
              <a:buNone/>
            </a:pPr>
            <a:endParaRPr lang="en-US" sz="2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252" y="-242595"/>
            <a:ext cx="3007567" cy="685800"/>
          </a:xfrm>
        </p:spPr>
        <p:txBody>
          <a:bodyPr>
            <a:noAutofit/>
          </a:bodyPr>
          <a:lstStyle/>
          <a:p>
            <a:r>
              <a:rPr lang="en-US" b="1" dirty="0"/>
              <a:t>  </a:t>
            </a:r>
            <a:br>
              <a:rPr lang="en-US" b="1" dirty="0"/>
            </a:br>
            <a:endParaRPr lang="ar-EG"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020789" y="1212979"/>
            <a:ext cx="10037450" cy="4432041"/>
          </a:xfrm>
        </p:spPr>
        <p:txBody>
          <a:bodyPr>
            <a:noAutofit/>
          </a:bodyPr>
          <a:lstStyle/>
          <a:p>
            <a:pPr marL="358775" indent="-358775" algn="just">
              <a:lnSpc>
                <a:spcPct val="100000"/>
              </a:lnSpc>
              <a:spcBef>
                <a:spcPts val="0"/>
              </a:spcBef>
              <a:spcAft>
                <a:spcPts val="1200"/>
              </a:spcAft>
              <a:buClr>
                <a:schemeClr val="tx1">
                  <a:lumMod val="50000"/>
                  <a:lumOff val="50000"/>
                </a:schemeClr>
              </a:buClr>
              <a:buFont typeface="Wingdings" pitchFamily="2" charset="2"/>
              <a:buChar char="q"/>
            </a:pPr>
            <a:r>
              <a:rPr lang="en-US" sz="2400" dirty="0"/>
              <a:t>Prayer is an essential pillar of the Islamic faith.</a:t>
            </a:r>
          </a:p>
          <a:p>
            <a:pPr marL="358775" indent="-358775" algn="just">
              <a:lnSpc>
                <a:spcPct val="100000"/>
              </a:lnSpc>
              <a:spcBef>
                <a:spcPts val="0"/>
              </a:spcBef>
              <a:spcAft>
                <a:spcPts val="1200"/>
              </a:spcAft>
              <a:buClr>
                <a:schemeClr val="tx1">
                  <a:lumMod val="50000"/>
                  <a:lumOff val="50000"/>
                </a:schemeClr>
              </a:buClr>
              <a:buFont typeface="Wingdings" pitchFamily="2" charset="2"/>
              <a:buChar char="q"/>
            </a:pPr>
            <a:r>
              <a:rPr lang="en-US" sz="2400" dirty="0"/>
              <a:t>Mandatory religious rituals are performed five times a day. </a:t>
            </a:r>
          </a:p>
          <a:p>
            <a:pPr marL="358775" indent="-358775" algn="just">
              <a:lnSpc>
                <a:spcPct val="100000"/>
              </a:lnSpc>
              <a:spcBef>
                <a:spcPts val="0"/>
              </a:spcBef>
              <a:spcAft>
                <a:spcPts val="1200"/>
              </a:spcAft>
              <a:buClr>
                <a:schemeClr val="tx1">
                  <a:lumMod val="50000"/>
                  <a:lumOff val="50000"/>
                </a:schemeClr>
              </a:buClr>
              <a:buFont typeface="Wingdings" pitchFamily="2" charset="2"/>
              <a:buChar char="q"/>
            </a:pPr>
            <a:r>
              <a:rPr lang="en-US" sz="2400" dirty="0"/>
              <a:t>These rituals represent a great challenge for elderly people whose vigilance and cognitive abilities decline with age.</a:t>
            </a:r>
          </a:p>
          <a:p>
            <a:pPr marL="358775" indent="-358775" algn="just">
              <a:lnSpc>
                <a:spcPct val="100000"/>
              </a:lnSpc>
              <a:spcBef>
                <a:spcPts val="0"/>
              </a:spcBef>
              <a:spcAft>
                <a:spcPts val="1200"/>
              </a:spcAft>
              <a:buClr>
                <a:schemeClr val="tx1">
                  <a:lumMod val="50000"/>
                  <a:lumOff val="50000"/>
                </a:schemeClr>
              </a:buClr>
              <a:buFont typeface="Wingdings" pitchFamily="2" charset="2"/>
              <a:buChar char="q"/>
            </a:pPr>
            <a:r>
              <a:rPr lang="en-US" sz="2400" dirty="0"/>
              <a:t> When praying, the worshiper must perform a sequence, and</a:t>
            </a:r>
            <a:r>
              <a:rPr lang="ar-EG" sz="2400" dirty="0"/>
              <a:t> </a:t>
            </a:r>
            <a:r>
              <a:rPr lang="en-US" sz="2400" dirty="0"/>
              <a:t>elderly </a:t>
            </a:r>
          </a:p>
          <a:p>
            <a:pPr marL="358775" indent="-358775" algn="just">
              <a:lnSpc>
                <a:spcPct val="100000"/>
              </a:lnSpc>
              <a:spcBef>
                <a:spcPts val="0"/>
              </a:spcBef>
              <a:spcAft>
                <a:spcPts val="1200"/>
              </a:spcAft>
              <a:buClr>
                <a:schemeClr val="tx1">
                  <a:lumMod val="50000"/>
                  <a:lumOff val="50000"/>
                </a:schemeClr>
              </a:buClr>
              <a:buFont typeface="Wingdings" pitchFamily="2" charset="2"/>
              <a:buChar char="q"/>
            </a:pPr>
            <a:r>
              <a:rPr lang="en-US" sz="2400" dirty="0"/>
              <a:t>People often have difficulty remembering which </a:t>
            </a:r>
          </a:p>
          <a:p>
            <a:pPr marL="358775" indent="-358775" algn="just">
              <a:lnSpc>
                <a:spcPct val="100000"/>
              </a:lnSpc>
              <a:spcBef>
                <a:spcPts val="0"/>
              </a:spcBef>
              <a:spcAft>
                <a:spcPts val="1200"/>
              </a:spcAft>
              <a:buClr>
                <a:schemeClr val="tx1">
                  <a:lumMod val="50000"/>
                  <a:lumOff val="50000"/>
                </a:schemeClr>
              </a:buClr>
              <a:buFont typeface="Wingdings" pitchFamily="2" charset="2"/>
              <a:buChar char="q"/>
            </a:pPr>
            <a:r>
              <a:rPr lang="en-US" sz="2400" dirty="0"/>
              <a:t>cycle is being performed. However, incomplete </a:t>
            </a:r>
          </a:p>
          <a:p>
            <a:pPr marL="358775" indent="-358775" algn="just">
              <a:lnSpc>
                <a:spcPct val="100000"/>
              </a:lnSpc>
              <a:spcBef>
                <a:spcPts val="0"/>
              </a:spcBef>
              <a:spcAft>
                <a:spcPts val="1200"/>
              </a:spcAft>
              <a:buClr>
                <a:schemeClr val="tx1">
                  <a:lumMod val="50000"/>
                  <a:lumOff val="50000"/>
                </a:schemeClr>
              </a:buClr>
              <a:buFont typeface="Wingdings" pitchFamily="2" charset="2"/>
              <a:buChar char="q"/>
            </a:pPr>
            <a:r>
              <a:rPr lang="en-US" sz="2400" dirty="0"/>
              <a:t>sequencing is unacceptable.</a:t>
            </a:r>
          </a:p>
        </p:txBody>
      </p:sp>
      <p:sp>
        <p:nvSpPr>
          <p:cNvPr id="4" name="TextBox 3">
            <a:extLst>
              <a:ext uri="{FF2B5EF4-FFF2-40B4-BE49-F238E27FC236}">
                <a16:creationId xmlns:a16="http://schemas.microsoft.com/office/drawing/2014/main" id="{B9AEA4AE-0EEF-7251-E55F-F1D0176EA130}"/>
              </a:ext>
            </a:extLst>
          </p:cNvPr>
          <p:cNvSpPr txBox="1"/>
          <p:nvPr/>
        </p:nvSpPr>
        <p:spPr>
          <a:xfrm>
            <a:off x="4941260" y="314202"/>
            <a:ext cx="2580835" cy="646331"/>
          </a:xfrm>
          <a:prstGeom prst="rect">
            <a:avLst/>
          </a:prstGeom>
          <a:noFill/>
        </p:spPr>
        <p:txBody>
          <a:bodyPr wrap="none" rtlCol="0">
            <a:spAutoFit/>
          </a:bodyPr>
          <a:lstStyle/>
          <a:p>
            <a:r>
              <a:rPr lang="en-US" sz="3600" b="1" u="sng" dirty="0"/>
              <a:t>Introduction</a:t>
            </a:r>
            <a:endParaRPr lang="en-US" sz="3600" u="sng" dirty="0"/>
          </a:p>
        </p:txBody>
      </p:sp>
      <p:pic>
        <p:nvPicPr>
          <p:cNvPr id="6" name="Picture 5" descr="A person kneeling on a mat&#10;&#10;">
            <a:extLst>
              <a:ext uri="{FF2B5EF4-FFF2-40B4-BE49-F238E27FC236}">
                <a16:creationId xmlns:a16="http://schemas.microsoft.com/office/drawing/2014/main" id="{68317A27-FAE1-39EB-8CF2-DFB6AE0EBEC4}"/>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404027" y="5308483"/>
            <a:ext cx="7654212" cy="1454394"/>
          </a:xfrm>
          <a:prstGeom prst="rect">
            <a:avLst/>
          </a:prstGeom>
        </p:spPr>
      </p:pic>
    </p:spTree>
    <p:extLst>
      <p:ext uri="{BB962C8B-B14F-4D97-AF65-F5344CB8AC3E}">
        <p14:creationId xmlns:p14="http://schemas.microsoft.com/office/powerpoint/2010/main" val="3679413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252" y="-242595"/>
            <a:ext cx="3007567" cy="685800"/>
          </a:xfrm>
        </p:spPr>
        <p:txBody>
          <a:bodyPr>
            <a:noAutofit/>
          </a:bodyPr>
          <a:lstStyle/>
          <a:p>
            <a:r>
              <a:rPr lang="en-US" b="1" dirty="0"/>
              <a:t>  </a:t>
            </a:r>
            <a:br>
              <a:rPr lang="en-US" b="1" dirty="0"/>
            </a:br>
            <a:endParaRPr lang="ar-EG"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9094" y="1227447"/>
            <a:ext cx="12073812" cy="4403106"/>
          </a:xfrm>
        </p:spPr>
        <p:txBody>
          <a:bodyPr>
            <a:noAutofit/>
          </a:bodyPr>
          <a:lstStyle/>
          <a:p>
            <a:pPr>
              <a:spcBef>
                <a:spcPts val="0"/>
              </a:spcBef>
              <a:buClr>
                <a:schemeClr val="tx1">
                  <a:lumMod val="50000"/>
                  <a:lumOff val="50000"/>
                </a:schemeClr>
              </a:buClr>
              <a:buFont typeface="Wingdings" pitchFamily="2" charset="2"/>
              <a:buChar char="q"/>
            </a:pPr>
            <a:r>
              <a:rPr lang="ar-EG" dirty="0"/>
              <a:t> </a:t>
            </a:r>
            <a:r>
              <a:rPr lang="en-US" sz="3200" b="1" dirty="0"/>
              <a:t>Accuracy</a:t>
            </a:r>
            <a:r>
              <a:rPr lang="ar-EG" dirty="0"/>
              <a:t>:</a:t>
            </a:r>
            <a:r>
              <a:rPr lang="en-US" dirty="0"/>
              <a:t> Examine the type of sensors used in the carpet. Sensors should be</a:t>
            </a:r>
          </a:p>
          <a:p>
            <a:pPr marL="0" indent="0">
              <a:spcBef>
                <a:spcPts val="0"/>
              </a:spcBef>
              <a:buClr>
                <a:schemeClr val="tx1">
                  <a:lumMod val="50000"/>
                  <a:lumOff val="50000"/>
                </a:schemeClr>
              </a:buClr>
              <a:buNone/>
            </a:pPr>
            <a:r>
              <a:rPr lang="en-US" dirty="0"/>
              <a:t>                          sensitive and accurate to determine prayer positions precisely.</a:t>
            </a:r>
          </a:p>
          <a:p>
            <a:pPr>
              <a:spcBef>
                <a:spcPts val="0"/>
              </a:spcBef>
              <a:buClr>
                <a:schemeClr val="tx1">
                  <a:lumMod val="50000"/>
                  <a:lumOff val="50000"/>
                </a:schemeClr>
              </a:buClr>
              <a:buFont typeface="Wingdings" pitchFamily="2" charset="2"/>
              <a:buChar char="q"/>
            </a:pPr>
            <a:endParaRPr lang="en-US" dirty="0"/>
          </a:p>
          <a:p>
            <a:pPr>
              <a:spcBef>
                <a:spcPts val="0"/>
              </a:spcBef>
              <a:buClr>
                <a:schemeClr val="tx1">
                  <a:lumMod val="50000"/>
                  <a:lumOff val="50000"/>
                </a:schemeClr>
              </a:buClr>
              <a:buFont typeface="Wingdings" pitchFamily="2" charset="2"/>
              <a:buChar char="q"/>
            </a:pPr>
            <a:r>
              <a:rPr lang="ar-EG" sz="3200" b="1" dirty="0"/>
              <a:t> </a:t>
            </a:r>
            <a:r>
              <a:rPr lang="en-US" sz="3200" b="1" dirty="0"/>
              <a:t>Reliability: </a:t>
            </a:r>
            <a:r>
              <a:rPr lang="en-US" dirty="0"/>
              <a:t>Refers to the ability of a system, to consistently perform its</a:t>
            </a:r>
          </a:p>
          <a:p>
            <a:pPr marL="0" indent="0">
              <a:spcBef>
                <a:spcPts val="0"/>
              </a:spcBef>
              <a:buClr>
                <a:schemeClr val="tx1">
                  <a:lumMod val="50000"/>
                  <a:lumOff val="50000"/>
                </a:schemeClr>
              </a:buClr>
              <a:buNone/>
            </a:pPr>
            <a:r>
              <a:rPr lang="en-US" dirty="0"/>
              <a:t>                             intended function or deliver its intended output without failure,</a:t>
            </a:r>
          </a:p>
          <a:p>
            <a:pPr marL="0" indent="0">
              <a:spcBef>
                <a:spcPts val="0"/>
              </a:spcBef>
              <a:buClr>
                <a:schemeClr val="tx1">
                  <a:lumMod val="50000"/>
                  <a:lumOff val="50000"/>
                </a:schemeClr>
              </a:buClr>
              <a:buNone/>
            </a:pPr>
            <a:r>
              <a:rPr lang="en-US" dirty="0"/>
              <a:t>                             errors, or breakdowns, over a specified period of time and under</a:t>
            </a:r>
          </a:p>
          <a:p>
            <a:pPr marL="0" indent="0">
              <a:spcBef>
                <a:spcPts val="0"/>
              </a:spcBef>
              <a:buClr>
                <a:schemeClr val="tx1">
                  <a:lumMod val="50000"/>
                  <a:lumOff val="50000"/>
                </a:schemeClr>
              </a:buClr>
              <a:buNone/>
            </a:pPr>
            <a:r>
              <a:rPr lang="en-US" dirty="0"/>
              <a:t>                             specific conditions.</a:t>
            </a:r>
          </a:p>
          <a:p>
            <a:pPr>
              <a:spcBef>
                <a:spcPts val="0"/>
              </a:spcBef>
              <a:buClr>
                <a:schemeClr val="tx1">
                  <a:lumMod val="50000"/>
                  <a:lumOff val="50000"/>
                </a:schemeClr>
              </a:buClr>
              <a:buFont typeface="Wingdings" pitchFamily="2" charset="2"/>
              <a:buChar char="q"/>
            </a:pPr>
            <a:endParaRPr lang="en-US" dirty="0"/>
          </a:p>
          <a:p>
            <a:pPr>
              <a:spcBef>
                <a:spcPts val="0"/>
              </a:spcBef>
              <a:buClr>
                <a:schemeClr val="tx1">
                  <a:lumMod val="50000"/>
                  <a:lumOff val="50000"/>
                </a:schemeClr>
              </a:buClr>
              <a:buFont typeface="Wingdings" pitchFamily="2" charset="2"/>
              <a:buChar char="q"/>
            </a:pPr>
            <a:r>
              <a:rPr lang="ar-EG" sz="3200" b="1" dirty="0"/>
              <a:t> </a:t>
            </a:r>
            <a:r>
              <a:rPr lang="en-US" sz="3200" b="1" dirty="0"/>
              <a:t>Usability: </a:t>
            </a:r>
            <a:r>
              <a:rPr lang="en-US" dirty="0"/>
              <a:t>Making easy to complete the prayer for people, especially the</a:t>
            </a:r>
          </a:p>
          <a:p>
            <a:pPr marL="0" indent="0">
              <a:spcBef>
                <a:spcPts val="0"/>
              </a:spcBef>
              <a:buClr>
                <a:schemeClr val="tx1">
                  <a:lumMod val="50000"/>
                  <a:lumOff val="50000"/>
                </a:schemeClr>
              </a:buClr>
              <a:buNone/>
            </a:pPr>
            <a:r>
              <a:rPr lang="en-US" dirty="0"/>
              <a:t>                           elderly, who suffer from forgetfulness (forgetting the number of  </a:t>
            </a:r>
          </a:p>
          <a:p>
            <a:pPr marL="0" indent="0">
              <a:spcBef>
                <a:spcPts val="0"/>
              </a:spcBef>
              <a:buClr>
                <a:schemeClr val="tx1">
                  <a:lumMod val="50000"/>
                  <a:lumOff val="50000"/>
                </a:schemeClr>
              </a:buClr>
              <a:buNone/>
            </a:pPr>
            <a:r>
              <a:rPr lang="en-US" dirty="0"/>
              <a:t>                           </a:t>
            </a:r>
            <a:r>
              <a:rPr lang="en-US" dirty="0" err="1"/>
              <a:t>rak’ahs</a:t>
            </a:r>
            <a:r>
              <a:rPr lang="en-US" dirty="0"/>
              <a:t>, </a:t>
            </a:r>
            <a:r>
              <a:rPr lang="en-US" dirty="0" err="1"/>
              <a:t>tashahhud</a:t>
            </a:r>
            <a:r>
              <a:rPr lang="en-US" dirty="0"/>
              <a:t>, or prostration)</a:t>
            </a:r>
          </a:p>
          <a:p>
            <a:pPr>
              <a:spcBef>
                <a:spcPts val="0"/>
              </a:spcBef>
              <a:buClr>
                <a:schemeClr val="tx1">
                  <a:lumMod val="50000"/>
                  <a:lumOff val="50000"/>
                </a:schemeClr>
              </a:buClr>
              <a:buFont typeface="Wingdings" pitchFamily="2" charset="2"/>
              <a:buChar char="q"/>
            </a:pPr>
            <a:endParaRPr lang="en-US" dirty="0"/>
          </a:p>
          <a:p>
            <a:pPr marL="0" indent="0">
              <a:spcBef>
                <a:spcPts val="0"/>
              </a:spcBef>
              <a:buClr>
                <a:schemeClr val="tx1">
                  <a:lumMod val="50000"/>
                  <a:lumOff val="50000"/>
                </a:schemeClr>
              </a:buClr>
              <a:buNone/>
            </a:pPr>
            <a:r>
              <a:rPr lang="en-US" dirty="0"/>
              <a:t> </a:t>
            </a:r>
          </a:p>
        </p:txBody>
      </p:sp>
      <p:sp>
        <p:nvSpPr>
          <p:cNvPr id="9" name="Rectangle 8"/>
          <p:cNvSpPr/>
          <p:nvPr/>
        </p:nvSpPr>
        <p:spPr>
          <a:xfrm>
            <a:off x="119642" y="165101"/>
            <a:ext cx="11964112" cy="646331"/>
          </a:xfrm>
          <a:prstGeom prst="rect">
            <a:avLst/>
          </a:prstGeom>
        </p:spPr>
        <p:txBody>
          <a:bodyPr wrap="square">
            <a:spAutoFit/>
          </a:bodyPr>
          <a:lstStyle/>
          <a:p>
            <a:pPr algn="ctr"/>
            <a:r>
              <a:rPr lang="en-US" sz="3600" b="1" u="sng" dirty="0"/>
              <a:t>Project Objective</a:t>
            </a:r>
            <a:endParaRPr lang="en-US" sz="3600" u="sng" dirty="0"/>
          </a:p>
        </p:txBody>
      </p:sp>
    </p:spTree>
    <p:extLst>
      <p:ext uri="{BB962C8B-B14F-4D97-AF65-F5344CB8AC3E}">
        <p14:creationId xmlns:p14="http://schemas.microsoft.com/office/powerpoint/2010/main" val="472231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252" y="-242595"/>
            <a:ext cx="3007567" cy="685800"/>
          </a:xfrm>
        </p:spPr>
        <p:txBody>
          <a:bodyPr>
            <a:noAutofit/>
          </a:bodyPr>
          <a:lstStyle/>
          <a:p>
            <a:r>
              <a:rPr lang="en-US" b="1" dirty="0"/>
              <a:t>  </a:t>
            </a:r>
            <a:br>
              <a:rPr lang="en-US" b="1" dirty="0"/>
            </a:br>
            <a:endParaRPr lang="ar-EG"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9094" y="2049354"/>
            <a:ext cx="12073812" cy="2759292"/>
          </a:xfrm>
        </p:spPr>
        <p:txBody>
          <a:bodyPr>
            <a:noAutofit/>
          </a:bodyPr>
          <a:lstStyle/>
          <a:p>
            <a:pPr>
              <a:spcBef>
                <a:spcPts val="0"/>
              </a:spcBef>
              <a:buClr>
                <a:schemeClr val="tx1">
                  <a:lumMod val="50000"/>
                  <a:lumOff val="50000"/>
                </a:schemeClr>
              </a:buClr>
              <a:buFont typeface="Wingdings" pitchFamily="2" charset="2"/>
              <a:buChar char="q"/>
            </a:pPr>
            <a:r>
              <a:rPr lang="ar-EG" dirty="0"/>
              <a:t> </a:t>
            </a:r>
            <a:r>
              <a:rPr lang="en-US" sz="3200" b="1" dirty="0">
                <a:solidFill>
                  <a:srgbClr val="000000"/>
                </a:solidFill>
                <a:latin typeface="Calibri (Body)"/>
              </a:rPr>
              <a:t>Flexibility</a:t>
            </a:r>
            <a:r>
              <a:rPr lang="en-US" sz="3200" b="1" dirty="0">
                <a:solidFill>
                  <a:srgbClr val="000000"/>
                </a:solidFill>
                <a:latin typeface="Arial" panose="020B0604020202020204" pitchFamily="34" charset="0"/>
              </a:rPr>
              <a:t>:</a:t>
            </a:r>
            <a:r>
              <a:rPr lang="ar-EG" sz="3200" b="1" dirty="0">
                <a:solidFill>
                  <a:srgbClr val="000000"/>
                </a:solidFill>
                <a:latin typeface="Arial" panose="020B0604020202020204" pitchFamily="34" charset="0"/>
              </a:rPr>
              <a:t> </a:t>
            </a:r>
            <a:r>
              <a:rPr lang="en-US" sz="2800" dirty="0">
                <a:solidFill>
                  <a:srgbClr val="000000"/>
                </a:solidFill>
                <a:latin typeface="Calibri (Body)"/>
              </a:rPr>
              <a:t>Smart prayer carpet with flexibility might imply that it can</a:t>
            </a:r>
          </a:p>
          <a:p>
            <a:pPr marL="0" indent="0">
              <a:spcBef>
                <a:spcPts val="0"/>
              </a:spcBef>
              <a:buClr>
                <a:schemeClr val="tx1">
                  <a:lumMod val="50000"/>
                  <a:lumOff val="50000"/>
                </a:schemeClr>
              </a:buClr>
              <a:buNone/>
            </a:pPr>
            <a:r>
              <a:rPr lang="en-US" dirty="0">
                <a:solidFill>
                  <a:srgbClr val="000000"/>
                </a:solidFill>
                <a:latin typeface="Calibri (Body)"/>
              </a:rPr>
              <a:t>                           </a:t>
            </a:r>
            <a:r>
              <a:rPr lang="en-US" sz="2800" dirty="0">
                <a:solidFill>
                  <a:srgbClr val="000000"/>
                </a:solidFill>
                <a:latin typeface="Calibri (Body)"/>
              </a:rPr>
              <a:t> be folded, rolled, or adjusted in different ways to </a:t>
            </a:r>
          </a:p>
          <a:p>
            <a:pPr marL="0" indent="0">
              <a:spcBef>
                <a:spcPts val="0"/>
              </a:spcBef>
              <a:buClr>
                <a:schemeClr val="tx1">
                  <a:lumMod val="50000"/>
                  <a:lumOff val="50000"/>
                </a:schemeClr>
              </a:buClr>
              <a:buNone/>
            </a:pPr>
            <a:r>
              <a:rPr lang="en-US" dirty="0">
                <a:solidFill>
                  <a:srgbClr val="000000"/>
                </a:solidFill>
                <a:latin typeface="Calibri (Body)"/>
              </a:rPr>
              <a:t>                            </a:t>
            </a:r>
            <a:r>
              <a:rPr lang="en-US" sz="2800" dirty="0">
                <a:solidFill>
                  <a:srgbClr val="000000"/>
                </a:solidFill>
                <a:latin typeface="Calibri (Body)"/>
              </a:rPr>
              <a:t>accommodate various prayer postures or to fit in different</a:t>
            </a:r>
            <a:r>
              <a:rPr lang="en-US" dirty="0">
                <a:solidFill>
                  <a:srgbClr val="000000"/>
                </a:solidFill>
                <a:latin typeface="Calibri (Body)"/>
              </a:rPr>
              <a:t> </a:t>
            </a:r>
            <a:r>
              <a:rPr lang="en-US" sz="2800" dirty="0">
                <a:solidFill>
                  <a:srgbClr val="000000"/>
                </a:solidFill>
                <a:latin typeface="Calibri (Body)"/>
              </a:rPr>
              <a:t>spaces.</a:t>
            </a:r>
          </a:p>
          <a:p>
            <a:pPr marL="0" indent="0">
              <a:spcBef>
                <a:spcPts val="0"/>
              </a:spcBef>
              <a:buClr>
                <a:schemeClr val="tx1">
                  <a:lumMod val="50000"/>
                  <a:lumOff val="50000"/>
                </a:schemeClr>
              </a:buClr>
              <a:buNone/>
            </a:pPr>
            <a:r>
              <a:rPr lang="en-US" sz="2800" dirty="0">
                <a:solidFill>
                  <a:srgbClr val="000000"/>
                </a:solidFill>
                <a:latin typeface="Calibri (Body)"/>
              </a:rPr>
              <a:t>                           This feature ensures that the carpet can be easily stored or</a:t>
            </a:r>
          </a:p>
          <a:p>
            <a:pPr marL="0" indent="0">
              <a:spcBef>
                <a:spcPts val="0"/>
              </a:spcBef>
              <a:buClr>
                <a:schemeClr val="tx1">
                  <a:lumMod val="50000"/>
                  <a:lumOff val="50000"/>
                </a:schemeClr>
              </a:buClr>
              <a:buNone/>
            </a:pPr>
            <a:r>
              <a:rPr lang="en-US" dirty="0">
                <a:solidFill>
                  <a:srgbClr val="000000"/>
                </a:solidFill>
                <a:latin typeface="Calibri (Body)"/>
              </a:rPr>
              <a:t>                         </a:t>
            </a:r>
            <a:r>
              <a:rPr lang="en-US" sz="2800" dirty="0">
                <a:solidFill>
                  <a:srgbClr val="000000"/>
                </a:solidFill>
                <a:latin typeface="Calibri (Body)"/>
              </a:rPr>
              <a:t>   transported.</a:t>
            </a:r>
            <a:endParaRPr lang="en-US" b="1" dirty="0">
              <a:latin typeface="Calibri (Body)"/>
            </a:endParaRPr>
          </a:p>
          <a:p>
            <a:pPr marL="0" indent="0">
              <a:spcBef>
                <a:spcPts val="0"/>
              </a:spcBef>
              <a:buClr>
                <a:schemeClr val="tx1">
                  <a:lumMod val="50000"/>
                  <a:lumOff val="50000"/>
                </a:schemeClr>
              </a:buClr>
              <a:buNone/>
            </a:pPr>
            <a:r>
              <a:rPr lang="en-US" dirty="0"/>
              <a:t> </a:t>
            </a:r>
          </a:p>
        </p:txBody>
      </p:sp>
      <p:sp>
        <p:nvSpPr>
          <p:cNvPr id="9" name="Rectangle 8"/>
          <p:cNvSpPr/>
          <p:nvPr/>
        </p:nvSpPr>
        <p:spPr>
          <a:xfrm>
            <a:off x="119642" y="165101"/>
            <a:ext cx="11964112" cy="646331"/>
          </a:xfrm>
          <a:prstGeom prst="rect">
            <a:avLst/>
          </a:prstGeom>
        </p:spPr>
        <p:txBody>
          <a:bodyPr wrap="square">
            <a:spAutoFit/>
          </a:bodyPr>
          <a:lstStyle/>
          <a:p>
            <a:pPr algn="ctr"/>
            <a:r>
              <a:rPr lang="en-US" sz="3600" b="1" u="sng" dirty="0"/>
              <a:t>Project Objective</a:t>
            </a:r>
            <a:endParaRPr lang="en-US" sz="3600" u="sng" dirty="0"/>
          </a:p>
        </p:txBody>
      </p:sp>
    </p:spTree>
    <p:extLst>
      <p:ext uri="{BB962C8B-B14F-4D97-AF65-F5344CB8AC3E}">
        <p14:creationId xmlns:p14="http://schemas.microsoft.com/office/powerpoint/2010/main" val="1179654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252" y="-242595"/>
            <a:ext cx="3007567" cy="685800"/>
          </a:xfrm>
        </p:spPr>
        <p:txBody>
          <a:bodyPr>
            <a:noAutofit/>
          </a:bodyPr>
          <a:lstStyle/>
          <a:p>
            <a:r>
              <a:rPr lang="en-US" b="1" dirty="0"/>
              <a:t>  </a:t>
            </a:r>
            <a:br>
              <a:rPr lang="en-US" b="1" dirty="0"/>
            </a:br>
            <a:endParaRPr lang="ar-EG"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69032" y="1943101"/>
            <a:ext cx="11653935" cy="2971799"/>
          </a:xfrm>
        </p:spPr>
        <p:txBody>
          <a:bodyPr>
            <a:noAutofit/>
          </a:bodyPr>
          <a:lstStyle/>
          <a:p>
            <a:pPr marL="0" indent="0">
              <a:lnSpc>
                <a:spcPct val="150000"/>
              </a:lnSpc>
              <a:spcBef>
                <a:spcPts val="0"/>
              </a:spcBef>
              <a:buClr>
                <a:schemeClr val="tx1">
                  <a:lumMod val="50000"/>
                  <a:lumOff val="50000"/>
                </a:schemeClr>
              </a:buClr>
              <a:buNone/>
            </a:pPr>
            <a:r>
              <a:rPr lang="en-US" sz="3200" b="1" dirty="0"/>
              <a:t>Problems : </a:t>
            </a:r>
          </a:p>
          <a:p>
            <a:pPr>
              <a:lnSpc>
                <a:spcPct val="150000"/>
              </a:lnSpc>
              <a:spcBef>
                <a:spcPts val="0"/>
              </a:spcBef>
              <a:buClr>
                <a:schemeClr val="tx1">
                  <a:lumMod val="50000"/>
                  <a:lumOff val="50000"/>
                </a:schemeClr>
              </a:buClr>
              <a:buFont typeface="Wingdings" panose="05000000000000000000" pitchFamily="2" charset="2"/>
              <a:buChar char="q"/>
            </a:pPr>
            <a:r>
              <a:rPr lang="en-US" dirty="0">
                <a:latin typeface="Calibri (Body)"/>
              </a:rPr>
              <a:t> Teach the </a:t>
            </a:r>
            <a:r>
              <a:rPr lang="ar-EG" dirty="0">
                <a:latin typeface="Calibri (Body)"/>
              </a:rPr>
              <a:t>newcomers</a:t>
            </a:r>
            <a:r>
              <a:rPr lang="en-US" dirty="0">
                <a:latin typeface="Calibri (Body)"/>
              </a:rPr>
              <a:t> to Islam religion to pray .</a:t>
            </a:r>
          </a:p>
          <a:p>
            <a:pPr>
              <a:lnSpc>
                <a:spcPct val="150000"/>
              </a:lnSpc>
              <a:spcBef>
                <a:spcPts val="0"/>
              </a:spcBef>
              <a:buClr>
                <a:schemeClr val="tx1">
                  <a:lumMod val="50000"/>
                  <a:lumOff val="50000"/>
                </a:schemeClr>
              </a:buClr>
              <a:buFont typeface="Wingdings" panose="05000000000000000000" pitchFamily="2" charset="2"/>
              <a:buChar char="q"/>
            </a:pPr>
            <a:r>
              <a:rPr lang="en-US" dirty="0"/>
              <a:t> </a:t>
            </a:r>
            <a:r>
              <a:rPr lang="en-US" dirty="0">
                <a:latin typeface="Calibri (Body)"/>
              </a:rPr>
              <a:t>Let him know the number of </a:t>
            </a:r>
            <a:r>
              <a:rPr lang="en-US" dirty="0" err="1">
                <a:latin typeface="Calibri (Body)"/>
              </a:rPr>
              <a:t>Rak’ahs</a:t>
            </a:r>
            <a:r>
              <a:rPr lang="en-US" dirty="0">
                <a:latin typeface="Calibri (Body)"/>
              </a:rPr>
              <a:t> that he made right . </a:t>
            </a:r>
          </a:p>
          <a:p>
            <a:pPr>
              <a:lnSpc>
                <a:spcPct val="150000"/>
              </a:lnSpc>
              <a:spcBef>
                <a:spcPts val="0"/>
              </a:spcBef>
              <a:buClr>
                <a:schemeClr val="tx1">
                  <a:lumMod val="50000"/>
                  <a:lumOff val="50000"/>
                </a:schemeClr>
              </a:buClr>
              <a:buFont typeface="Wingdings" panose="05000000000000000000" pitchFamily="2" charset="2"/>
              <a:buChar char="q"/>
            </a:pPr>
            <a:r>
              <a:rPr lang="en-US" dirty="0">
                <a:latin typeface="Arial" panose="020B0604020202020204" pitchFamily="34" charset="0"/>
              </a:rPr>
              <a:t> Ensuring that he did not forget none of </a:t>
            </a:r>
            <a:r>
              <a:rPr lang="en-US" dirty="0" err="1">
                <a:latin typeface="Arial" panose="020B0604020202020204" pitchFamily="34" charset="0"/>
              </a:rPr>
              <a:t>altashahud</a:t>
            </a:r>
            <a:endParaRPr lang="en-US" dirty="0">
              <a:latin typeface="Arial" panose="020B0604020202020204" pitchFamily="34" charset="0"/>
            </a:endParaRPr>
          </a:p>
          <a:p>
            <a:pPr marL="0" indent="0">
              <a:lnSpc>
                <a:spcPct val="150000"/>
              </a:lnSpc>
              <a:spcBef>
                <a:spcPts val="0"/>
              </a:spcBef>
              <a:buClr>
                <a:schemeClr val="tx1">
                  <a:lumMod val="50000"/>
                  <a:lumOff val="50000"/>
                </a:schemeClr>
              </a:buClr>
              <a:buNone/>
            </a:pPr>
            <a:endParaRPr lang="en-US" sz="2400" dirty="0"/>
          </a:p>
          <a:p>
            <a:pPr marL="0" indent="0">
              <a:lnSpc>
                <a:spcPct val="150000"/>
              </a:lnSpc>
              <a:spcBef>
                <a:spcPts val="0"/>
              </a:spcBef>
              <a:buClr>
                <a:schemeClr val="tx1">
                  <a:lumMod val="50000"/>
                  <a:lumOff val="50000"/>
                </a:schemeClr>
              </a:buClr>
              <a:buNone/>
            </a:pPr>
            <a:endParaRPr lang="en-US" sz="2400" dirty="0"/>
          </a:p>
          <a:p>
            <a:pPr marL="0" indent="0">
              <a:lnSpc>
                <a:spcPct val="150000"/>
              </a:lnSpc>
              <a:spcBef>
                <a:spcPts val="0"/>
              </a:spcBef>
              <a:buClr>
                <a:schemeClr val="tx1">
                  <a:lumMod val="50000"/>
                  <a:lumOff val="50000"/>
                </a:schemeClr>
              </a:buClr>
              <a:buNone/>
            </a:pPr>
            <a:endParaRPr lang="en-US" sz="2400" dirty="0"/>
          </a:p>
          <a:p>
            <a:pPr marL="0" indent="0">
              <a:lnSpc>
                <a:spcPct val="150000"/>
              </a:lnSpc>
              <a:spcBef>
                <a:spcPts val="0"/>
              </a:spcBef>
              <a:buClr>
                <a:schemeClr val="tx1">
                  <a:lumMod val="50000"/>
                  <a:lumOff val="50000"/>
                </a:schemeClr>
              </a:buClr>
              <a:buNone/>
            </a:pPr>
            <a:endParaRPr lang="en-US" sz="2400" dirty="0"/>
          </a:p>
          <a:p>
            <a:pPr>
              <a:lnSpc>
                <a:spcPct val="150000"/>
              </a:lnSpc>
              <a:spcBef>
                <a:spcPts val="0"/>
              </a:spcBef>
              <a:buClr>
                <a:schemeClr val="tx1">
                  <a:lumMod val="50000"/>
                  <a:lumOff val="50000"/>
                </a:schemeClr>
              </a:buClr>
            </a:pPr>
            <a:endParaRPr lang="en-US" sz="2400" dirty="0"/>
          </a:p>
          <a:p>
            <a:pPr marL="0" indent="0">
              <a:lnSpc>
                <a:spcPct val="150000"/>
              </a:lnSpc>
              <a:spcBef>
                <a:spcPts val="0"/>
              </a:spcBef>
              <a:buClr>
                <a:schemeClr val="tx1">
                  <a:lumMod val="50000"/>
                  <a:lumOff val="50000"/>
                </a:schemeClr>
              </a:buClr>
              <a:buNone/>
            </a:pPr>
            <a:endParaRPr lang="en-US" dirty="0"/>
          </a:p>
        </p:txBody>
      </p:sp>
      <p:sp>
        <p:nvSpPr>
          <p:cNvPr id="7" name="TextBox 6">
            <a:extLst>
              <a:ext uri="{FF2B5EF4-FFF2-40B4-BE49-F238E27FC236}">
                <a16:creationId xmlns:a16="http://schemas.microsoft.com/office/drawing/2014/main" id="{95ECFB09-6819-3F4F-13A0-43608532AE18}"/>
              </a:ext>
            </a:extLst>
          </p:cNvPr>
          <p:cNvSpPr txBox="1"/>
          <p:nvPr/>
        </p:nvSpPr>
        <p:spPr>
          <a:xfrm>
            <a:off x="0" y="200140"/>
            <a:ext cx="12192000" cy="646331"/>
          </a:xfrm>
          <a:prstGeom prst="rect">
            <a:avLst/>
          </a:prstGeom>
          <a:noFill/>
        </p:spPr>
        <p:txBody>
          <a:bodyPr wrap="square">
            <a:spAutoFit/>
          </a:bodyPr>
          <a:lstStyle/>
          <a:p>
            <a:pPr algn="ctr">
              <a:buClr>
                <a:schemeClr val="tx1">
                  <a:lumMod val="50000"/>
                  <a:lumOff val="50000"/>
                </a:schemeClr>
              </a:buClr>
            </a:pPr>
            <a:r>
              <a:rPr lang="en-US" sz="3600" b="1" u="sng" dirty="0"/>
              <a:t>Project Motivation  </a:t>
            </a:r>
          </a:p>
        </p:txBody>
      </p:sp>
    </p:spTree>
    <p:extLst>
      <p:ext uri="{BB962C8B-B14F-4D97-AF65-F5344CB8AC3E}">
        <p14:creationId xmlns:p14="http://schemas.microsoft.com/office/powerpoint/2010/main" val="4225402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252" y="-242595"/>
            <a:ext cx="3007567" cy="685800"/>
          </a:xfrm>
        </p:spPr>
        <p:txBody>
          <a:bodyPr>
            <a:noAutofit/>
          </a:bodyPr>
          <a:lstStyle/>
          <a:p>
            <a:r>
              <a:rPr lang="en-US" b="1" dirty="0"/>
              <a:t>  </a:t>
            </a:r>
            <a:br>
              <a:rPr lang="en-US" b="1" dirty="0"/>
            </a:br>
            <a:endParaRPr lang="ar-EG"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9094" y="2197359"/>
            <a:ext cx="12073812" cy="2463283"/>
          </a:xfrm>
        </p:spPr>
        <p:txBody>
          <a:bodyPr>
            <a:noAutofit/>
          </a:bodyPr>
          <a:lstStyle/>
          <a:p>
            <a:pPr marL="0" indent="0">
              <a:lnSpc>
                <a:spcPct val="150000"/>
              </a:lnSpc>
              <a:spcBef>
                <a:spcPts val="0"/>
              </a:spcBef>
              <a:buClr>
                <a:schemeClr val="tx1">
                  <a:lumMod val="50000"/>
                  <a:lumOff val="50000"/>
                </a:schemeClr>
              </a:buClr>
              <a:buNone/>
            </a:pPr>
            <a:r>
              <a:rPr lang="en-US" sz="3200" b="1" dirty="0"/>
              <a:t>Inspiration : </a:t>
            </a:r>
          </a:p>
          <a:p>
            <a:pPr>
              <a:lnSpc>
                <a:spcPct val="150000"/>
              </a:lnSpc>
              <a:spcBef>
                <a:spcPts val="0"/>
              </a:spcBef>
              <a:buClr>
                <a:schemeClr val="tx1">
                  <a:lumMod val="50000"/>
                  <a:lumOff val="50000"/>
                </a:schemeClr>
              </a:buClr>
              <a:buFont typeface="Wingdings" panose="05000000000000000000" pitchFamily="2" charset="2"/>
              <a:buChar char="q"/>
            </a:pPr>
            <a:r>
              <a:rPr lang="en-US" sz="2400" dirty="0"/>
              <a:t>  We will use RGB LEDs instead of LCD displays that the praying person does not get distracted.</a:t>
            </a:r>
          </a:p>
          <a:p>
            <a:pPr>
              <a:lnSpc>
                <a:spcPct val="150000"/>
              </a:lnSpc>
              <a:spcBef>
                <a:spcPts val="0"/>
              </a:spcBef>
              <a:buClr>
                <a:schemeClr val="tx1">
                  <a:lumMod val="50000"/>
                  <a:lumOff val="50000"/>
                </a:schemeClr>
              </a:buClr>
              <a:buFont typeface="Wingdings" panose="05000000000000000000" pitchFamily="2" charset="2"/>
              <a:buChar char="q"/>
            </a:pPr>
            <a:r>
              <a:rPr lang="en-US" sz="2400" dirty="0"/>
              <a:t>  We will use a Battery that will </a:t>
            </a:r>
            <a:r>
              <a:rPr lang="ar-EG" sz="2400" dirty="0"/>
              <a:t>be </a:t>
            </a:r>
            <a:r>
              <a:rPr lang="en-US" sz="2400" dirty="0"/>
              <a:t>easy to move around instead of a Direct Source.</a:t>
            </a:r>
          </a:p>
          <a:p>
            <a:pPr marL="0" indent="0">
              <a:lnSpc>
                <a:spcPct val="150000"/>
              </a:lnSpc>
              <a:spcBef>
                <a:spcPts val="0"/>
              </a:spcBef>
              <a:buClr>
                <a:schemeClr val="tx1">
                  <a:lumMod val="50000"/>
                  <a:lumOff val="50000"/>
                </a:schemeClr>
              </a:buClr>
              <a:buNone/>
            </a:pPr>
            <a:endParaRPr lang="en-US" sz="2400" dirty="0"/>
          </a:p>
          <a:p>
            <a:pPr marL="0" indent="0">
              <a:lnSpc>
                <a:spcPct val="150000"/>
              </a:lnSpc>
              <a:spcBef>
                <a:spcPts val="0"/>
              </a:spcBef>
              <a:buClr>
                <a:schemeClr val="tx1">
                  <a:lumMod val="50000"/>
                  <a:lumOff val="50000"/>
                </a:schemeClr>
              </a:buClr>
              <a:buNone/>
            </a:pPr>
            <a:endParaRPr lang="en-US" sz="2400" dirty="0"/>
          </a:p>
          <a:p>
            <a:pPr marL="0" indent="0">
              <a:lnSpc>
                <a:spcPct val="150000"/>
              </a:lnSpc>
              <a:spcBef>
                <a:spcPts val="0"/>
              </a:spcBef>
              <a:buClr>
                <a:schemeClr val="tx1">
                  <a:lumMod val="50000"/>
                  <a:lumOff val="50000"/>
                </a:schemeClr>
              </a:buClr>
              <a:buNone/>
            </a:pPr>
            <a:endParaRPr lang="en-US" sz="2400" dirty="0"/>
          </a:p>
          <a:p>
            <a:pPr marL="0" indent="0">
              <a:lnSpc>
                <a:spcPct val="150000"/>
              </a:lnSpc>
              <a:spcBef>
                <a:spcPts val="0"/>
              </a:spcBef>
              <a:buClr>
                <a:schemeClr val="tx1">
                  <a:lumMod val="50000"/>
                  <a:lumOff val="50000"/>
                </a:schemeClr>
              </a:buClr>
              <a:buNone/>
            </a:pPr>
            <a:endParaRPr lang="en-US" sz="2400" dirty="0"/>
          </a:p>
          <a:p>
            <a:pPr>
              <a:lnSpc>
                <a:spcPct val="150000"/>
              </a:lnSpc>
              <a:spcBef>
                <a:spcPts val="0"/>
              </a:spcBef>
              <a:buClr>
                <a:schemeClr val="tx1">
                  <a:lumMod val="50000"/>
                  <a:lumOff val="50000"/>
                </a:schemeClr>
              </a:buClr>
            </a:pPr>
            <a:endParaRPr lang="en-US" sz="2400" dirty="0"/>
          </a:p>
          <a:p>
            <a:pPr marL="0" indent="0">
              <a:lnSpc>
                <a:spcPct val="150000"/>
              </a:lnSpc>
              <a:spcBef>
                <a:spcPts val="0"/>
              </a:spcBef>
              <a:buClr>
                <a:schemeClr val="tx1">
                  <a:lumMod val="50000"/>
                  <a:lumOff val="50000"/>
                </a:schemeClr>
              </a:buClr>
              <a:buNone/>
            </a:pPr>
            <a:endParaRPr lang="en-US" dirty="0"/>
          </a:p>
        </p:txBody>
      </p:sp>
      <p:sp>
        <p:nvSpPr>
          <p:cNvPr id="7" name="TextBox 6">
            <a:extLst>
              <a:ext uri="{FF2B5EF4-FFF2-40B4-BE49-F238E27FC236}">
                <a16:creationId xmlns:a16="http://schemas.microsoft.com/office/drawing/2014/main" id="{95ECFB09-6819-3F4F-13A0-43608532AE18}"/>
              </a:ext>
            </a:extLst>
          </p:cNvPr>
          <p:cNvSpPr txBox="1"/>
          <p:nvPr/>
        </p:nvSpPr>
        <p:spPr>
          <a:xfrm>
            <a:off x="0" y="200140"/>
            <a:ext cx="12192000" cy="646331"/>
          </a:xfrm>
          <a:prstGeom prst="rect">
            <a:avLst/>
          </a:prstGeom>
          <a:noFill/>
        </p:spPr>
        <p:txBody>
          <a:bodyPr wrap="square">
            <a:spAutoFit/>
          </a:bodyPr>
          <a:lstStyle/>
          <a:p>
            <a:pPr algn="ctr">
              <a:buClr>
                <a:schemeClr val="tx1">
                  <a:lumMod val="50000"/>
                  <a:lumOff val="50000"/>
                </a:schemeClr>
              </a:buClr>
            </a:pPr>
            <a:r>
              <a:rPr lang="en-US" sz="3600" b="1" u="sng" dirty="0"/>
              <a:t>Project Motivation  </a:t>
            </a:r>
          </a:p>
        </p:txBody>
      </p:sp>
    </p:spTree>
    <p:extLst>
      <p:ext uri="{BB962C8B-B14F-4D97-AF65-F5344CB8AC3E}">
        <p14:creationId xmlns:p14="http://schemas.microsoft.com/office/powerpoint/2010/main" val="866077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252" y="-242595"/>
            <a:ext cx="3007567" cy="685800"/>
          </a:xfrm>
        </p:spPr>
        <p:txBody>
          <a:bodyPr>
            <a:noAutofit/>
          </a:bodyPr>
          <a:lstStyle/>
          <a:p>
            <a:r>
              <a:rPr lang="en-US" b="1" dirty="0"/>
              <a:t>  </a:t>
            </a:r>
            <a:br>
              <a:rPr lang="en-US" b="1" dirty="0"/>
            </a:br>
            <a:endParaRPr lang="ar-EG" b="1" u="sng"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B9AEA4AE-0EEF-7251-E55F-F1D0176EA130}"/>
              </a:ext>
            </a:extLst>
          </p:cNvPr>
          <p:cNvSpPr txBox="1"/>
          <p:nvPr/>
        </p:nvSpPr>
        <p:spPr>
          <a:xfrm>
            <a:off x="3580856" y="247263"/>
            <a:ext cx="5030287" cy="646331"/>
          </a:xfrm>
          <a:prstGeom prst="rect">
            <a:avLst/>
          </a:prstGeom>
          <a:noFill/>
        </p:spPr>
        <p:txBody>
          <a:bodyPr wrap="none" rtlCol="0">
            <a:spAutoFit/>
          </a:bodyPr>
          <a:lstStyle/>
          <a:p>
            <a:pPr algn="ctr"/>
            <a:r>
              <a:rPr lang="en-US" sz="3600" b="1" u="sng" dirty="0"/>
              <a:t>Implementation Scenario</a:t>
            </a:r>
            <a:endParaRPr lang="en-US" sz="3600" u="sng" dirty="0"/>
          </a:p>
        </p:txBody>
      </p:sp>
      <p:sp>
        <p:nvSpPr>
          <p:cNvPr id="5" name="TextBox 4">
            <a:extLst>
              <a:ext uri="{FF2B5EF4-FFF2-40B4-BE49-F238E27FC236}">
                <a16:creationId xmlns:a16="http://schemas.microsoft.com/office/drawing/2014/main" id="{9FCEC15D-BE86-4C53-BC48-A2A612F8607F}"/>
              </a:ext>
            </a:extLst>
          </p:cNvPr>
          <p:cNvSpPr txBox="1"/>
          <p:nvPr/>
        </p:nvSpPr>
        <p:spPr>
          <a:xfrm>
            <a:off x="199402" y="1213259"/>
            <a:ext cx="11793197" cy="7571303"/>
          </a:xfrm>
          <a:prstGeom prst="rect">
            <a:avLst/>
          </a:prstGeom>
          <a:noFill/>
        </p:spPr>
        <p:txBody>
          <a:bodyPr wrap="square">
            <a:spAutoFit/>
          </a:bodyPr>
          <a:lstStyle/>
          <a:p>
            <a:pPr marL="285750" indent="-285750" algn="just">
              <a:lnSpc>
                <a:spcPct val="150000"/>
              </a:lnSpc>
              <a:buFont typeface="Wingdings" pitchFamily="2" charset="2"/>
              <a:buChar char="q"/>
            </a:pPr>
            <a:r>
              <a:rPr lang="en-US" dirty="0">
                <a:latin typeface="Arial" panose="020B0604020202020204" pitchFamily="34" charset="0"/>
              </a:rPr>
              <a:t>We make sure that the power is on and connected to the smart carpet</a:t>
            </a:r>
            <a:r>
              <a:rPr lang="ar-EG" dirty="0">
                <a:latin typeface="Arial" panose="020B0604020202020204" pitchFamily="34" charset="0"/>
              </a:rPr>
              <a:t> </a:t>
            </a:r>
            <a:r>
              <a:rPr lang="en-US" dirty="0">
                <a:latin typeface="Arial" panose="020B0604020202020204" pitchFamily="34" charset="0"/>
              </a:rPr>
              <a:t>Then we start praying.</a:t>
            </a:r>
          </a:p>
          <a:p>
            <a:pPr algn="just">
              <a:lnSpc>
                <a:spcPct val="150000"/>
              </a:lnSpc>
            </a:pPr>
            <a:endParaRPr lang="en-US" dirty="0">
              <a:latin typeface="Arial" panose="020B0604020202020204" pitchFamily="34" charset="0"/>
            </a:endParaRPr>
          </a:p>
          <a:p>
            <a:pPr marL="285750" indent="-285750" algn="just">
              <a:lnSpc>
                <a:spcPct val="150000"/>
              </a:lnSpc>
              <a:buFont typeface="Wingdings" pitchFamily="2" charset="2"/>
              <a:buChar char="q"/>
            </a:pPr>
            <a:r>
              <a:rPr lang="en-US" dirty="0">
                <a:latin typeface="Arial" panose="020B0604020202020204" pitchFamily="34" charset="0"/>
              </a:rPr>
              <a:t>The RGB LED we have an equal number of (</a:t>
            </a:r>
            <a:r>
              <a:rPr lang="en-US" dirty="0" err="1">
                <a:latin typeface="Arial" panose="020B0604020202020204" pitchFamily="34" charset="0"/>
              </a:rPr>
              <a:t>Rak’ahs</a:t>
            </a:r>
            <a:r>
              <a:rPr lang="en-US" dirty="0">
                <a:latin typeface="Arial" panose="020B0604020202020204" pitchFamily="34" charset="0"/>
              </a:rPr>
              <a:t>) is four ,and one for Witness.</a:t>
            </a:r>
          </a:p>
          <a:p>
            <a:pPr algn="just">
              <a:lnSpc>
                <a:spcPct val="150000"/>
              </a:lnSpc>
            </a:pPr>
            <a:endParaRPr lang="en-US" dirty="0">
              <a:latin typeface="Arial" panose="020B0604020202020204" pitchFamily="34" charset="0"/>
            </a:endParaRPr>
          </a:p>
          <a:p>
            <a:pPr marL="285750" indent="-285750" algn="just">
              <a:lnSpc>
                <a:spcPct val="150000"/>
              </a:lnSpc>
              <a:buFont typeface="Wingdings" pitchFamily="2" charset="2"/>
              <a:buChar char="q"/>
            </a:pPr>
            <a:r>
              <a:rPr lang="en-US" dirty="0">
                <a:latin typeface="Arial" panose="020B0604020202020204" pitchFamily="34" charset="0"/>
              </a:rPr>
              <a:t>When the push button is active and the person chooses the pray all LEDs will be activated and begin red.</a:t>
            </a:r>
          </a:p>
          <a:p>
            <a:pPr algn="just">
              <a:lnSpc>
                <a:spcPct val="150000"/>
              </a:lnSpc>
            </a:pPr>
            <a:endParaRPr lang="en-US" dirty="0">
              <a:latin typeface="Arial" panose="020B0604020202020204" pitchFamily="34" charset="0"/>
            </a:endParaRPr>
          </a:p>
          <a:p>
            <a:pPr marL="285750" indent="-285750" algn="just">
              <a:lnSpc>
                <a:spcPct val="150000"/>
              </a:lnSpc>
              <a:buFont typeface="Wingdings" pitchFamily="2" charset="2"/>
              <a:buChar char="q"/>
            </a:pPr>
            <a:r>
              <a:rPr lang="en-US" dirty="0">
                <a:latin typeface="Arial" panose="020B0604020202020204" pitchFamily="34" charset="0"/>
              </a:rPr>
              <a:t> Use an ultrasonic sensor to measure the distance when the person kneels (</a:t>
            </a:r>
            <a:r>
              <a:rPr lang="en-US" dirty="0" err="1">
                <a:latin typeface="Arial" panose="020B0604020202020204" pitchFamily="34" charset="0"/>
              </a:rPr>
              <a:t>Rak’ahs</a:t>
            </a:r>
            <a:r>
              <a:rPr lang="en-US" dirty="0">
                <a:latin typeface="Arial" panose="020B0604020202020204" pitchFamily="34" charset="0"/>
              </a:rPr>
              <a:t>).</a:t>
            </a:r>
            <a:r>
              <a:rPr lang="ar-EG" dirty="0">
                <a:latin typeface="Arial" panose="020B0604020202020204" pitchFamily="34" charset="0"/>
              </a:rPr>
              <a:t> </a:t>
            </a:r>
            <a:endParaRPr lang="en-US" dirty="0">
              <a:latin typeface="Arial" panose="020B0604020202020204" pitchFamily="34" charset="0"/>
            </a:endParaRPr>
          </a:p>
          <a:p>
            <a:pPr algn="just">
              <a:lnSpc>
                <a:spcPct val="150000"/>
              </a:lnSpc>
            </a:pPr>
            <a:endParaRPr lang="en-US" dirty="0">
              <a:latin typeface="Arial" panose="020B0604020202020204" pitchFamily="34" charset="0"/>
            </a:endParaRPr>
          </a:p>
          <a:p>
            <a:pPr marL="285750" indent="-285750" algn="just">
              <a:lnSpc>
                <a:spcPct val="150000"/>
              </a:lnSpc>
              <a:buFont typeface="Wingdings" pitchFamily="2" charset="2"/>
              <a:buChar char="q"/>
            </a:pPr>
            <a:r>
              <a:rPr lang="en-US" dirty="0">
                <a:latin typeface="Arial" panose="020B0604020202020204" pitchFamily="34" charset="0"/>
              </a:rPr>
              <a:t> We use a pressure sensor(FSR) two for the left and right hand, and another on the forehead, when he bows down the pressure sensor is activated.</a:t>
            </a:r>
          </a:p>
          <a:p>
            <a:pPr algn="just">
              <a:lnSpc>
                <a:spcPct val="150000"/>
              </a:lnSpc>
            </a:pPr>
            <a:endParaRPr lang="en-US" dirty="0">
              <a:latin typeface="Arial" panose="020B0604020202020204" pitchFamily="34" charset="0"/>
            </a:endParaRPr>
          </a:p>
          <a:p>
            <a:pPr marL="285750" indent="-285750" algn="just">
              <a:lnSpc>
                <a:spcPct val="150000"/>
              </a:lnSpc>
              <a:buFont typeface="Wingdings" pitchFamily="2" charset="2"/>
              <a:buChar char="q"/>
            </a:pPr>
            <a:r>
              <a:rPr lang="en-US" dirty="0">
                <a:latin typeface="Arial" panose="020B0604020202020204" pitchFamily="34" charset="0"/>
              </a:rPr>
              <a:t>We use delay (make both two </a:t>
            </a:r>
            <a:r>
              <a:rPr lang="en-US" dirty="0" err="1">
                <a:latin typeface="Arial" panose="020B0604020202020204" pitchFamily="34" charset="0"/>
              </a:rPr>
              <a:t>sujuds</a:t>
            </a:r>
            <a:r>
              <a:rPr lang="en-US" dirty="0">
                <a:latin typeface="Arial" panose="020B0604020202020204" pitchFamily="34" charset="0"/>
              </a:rPr>
              <a:t> separated ) before he bows down again one of the 5 RGB LEDs converts from red into green, and he will repeat in the second (</a:t>
            </a:r>
            <a:r>
              <a:rPr lang="en-US" dirty="0" err="1">
                <a:latin typeface="Arial" panose="020B0604020202020204" pitchFamily="34" charset="0"/>
              </a:rPr>
              <a:t>Rak’ahs</a:t>
            </a:r>
            <a:r>
              <a:rPr lang="en-US" dirty="0">
                <a:latin typeface="Arial" panose="020B0604020202020204" pitchFamily="34" charset="0"/>
              </a:rPr>
              <a:t>) .</a:t>
            </a:r>
          </a:p>
          <a:p>
            <a:pPr marL="285750" indent="-285750" algn="just">
              <a:lnSpc>
                <a:spcPct val="150000"/>
              </a:lnSpc>
              <a:buFont typeface="Wingdings" pitchFamily="2" charset="2"/>
              <a:buChar char="q"/>
            </a:pPr>
            <a:endParaRPr lang="en-US" dirty="0">
              <a:latin typeface="Arial" panose="020B0604020202020204" pitchFamily="34" charset="0"/>
            </a:endParaRPr>
          </a:p>
          <a:p>
            <a:pPr algn="just">
              <a:lnSpc>
                <a:spcPct val="150000"/>
              </a:lnSpc>
            </a:pPr>
            <a:endParaRPr lang="en-US" dirty="0">
              <a:latin typeface="Arial" panose="020B0604020202020204" pitchFamily="34" charset="0"/>
            </a:endParaRPr>
          </a:p>
          <a:p>
            <a:pPr algn="just">
              <a:lnSpc>
                <a:spcPct val="150000"/>
              </a:lnSpc>
            </a:pPr>
            <a:endParaRPr lang="ar-EG" dirty="0">
              <a:latin typeface="Arial" panose="020B0604020202020204" pitchFamily="34" charset="0"/>
            </a:endParaRPr>
          </a:p>
          <a:p>
            <a:pPr marL="285750" indent="-285750" algn="just">
              <a:lnSpc>
                <a:spcPct val="150000"/>
              </a:lnSpc>
              <a:buFont typeface="Wingdings" pitchFamily="2" charset="2"/>
              <a:buChar char="q"/>
            </a:pPr>
            <a:endParaRPr lang="en-US" dirty="0">
              <a:latin typeface="Arial" panose="020B0604020202020204" pitchFamily="34" charset="0"/>
            </a:endParaRPr>
          </a:p>
          <a:p>
            <a:pPr algn="just">
              <a:lnSpc>
                <a:spcPct val="150000"/>
              </a:lnSpc>
            </a:pPr>
            <a:endParaRPr lang="en-US" dirty="0">
              <a:latin typeface="Arial" panose="020B0604020202020204" pitchFamily="34" charset="0"/>
            </a:endParaRPr>
          </a:p>
        </p:txBody>
      </p:sp>
    </p:spTree>
    <p:extLst>
      <p:ext uri="{BB962C8B-B14F-4D97-AF65-F5344CB8AC3E}">
        <p14:creationId xmlns:p14="http://schemas.microsoft.com/office/powerpoint/2010/main" val="2371710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252" y="-242595"/>
            <a:ext cx="3007567" cy="685800"/>
          </a:xfrm>
        </p:spPr>
        <p:txBody>
          <a:bodyPr>
            <a:noAutofit/>
          </a:bodyPr>
          <a:lstStyle/>
          <a:p>
            <a:r>
              <a:rPr lang="en-US" b="1" dirty="0"/>
              <a:t>  </a:t>
            </a:r>
            <a:br>
              <a:rPr lang="en-US" b="1" dirty="0"/>
            </a:br>
            <a:endParaRPr lang="ar-EG" b="1" u="sng"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B9AEA4AE-0EEF-7251-E55F-F1D0176EA130}"/>
              </a:ext>
            </a:extLst>
          </p:cNvPr>
          <p:cNvSpPr txBox="1"/>
          <p:nvPr/>
        </p:nvSpPr>
        <p:spPr>
          <a:xfrm>
            <a:off x="3580856" y="443205"/>
            <a:ext cx="5030287" cy="646331"/>
          </a:xfrm>
          <a:prstGeom prst="rect">
            <a:avLst/>
          </a:prstGeom>
          <a:noFill/>
        </p:spPr>
        <p:txBody>
          <a:bodyPr wrap="none" rtlCol="0">
            <a:spAutoFit/>
          </a:bodyPr>
          <a:lstStyle/>
          <a:p>
            <a:pPr algn="ctr"/>
            <a:r>
              <a:rPr lang="en-US" sz="3600" b="1" u="sng" dirty="0"/>
              <a:t>Implementation Scenario</a:t>
            </a:r>
            <a:endParaRPr lang="en-US" sz="3600" u="sng" dirty="0"/>
          </a:p>
        </p:txBody>
      </p:sp>
      <p:sp>
        <p:nvSpPr>
          <p:cNvPr id="3" name="Rectangle 2"/>
          <p:cNvSpPr/>
          <p:nvPr/>
        </p:nvSpPr>
        <p:spPr>
          <a:xfrm>
            <a:off x="128187" y="1089536"/>
            <a:ext cx="12063813" cy="3831818"/>
          </a:xfrm>
          <a:prstGeom prst="rect">
            <a:avLst/>
          </a:prstGeom>
        </p:spPr>
        <p:txBody>
          <a:bodyPr wrap="square">
            <a:spAutoFit/>
          </a:bodyPr>
          <a:lstStyle/>
          <a:p>
            <a:pPr marL="285750" indent="-285750">
              <a:lnSpc>
                <a:spcPct val="150000"/>
              </a:lnSpc>
              <a:buFont typeface="Wingdings" pitchFamily="2" charset="2"/>
              <a:buChar char="q"/>
            </a:pPr>
            <a:r>
              <a:rPr lang="en-US" dirty="0">
                <a:latin typeface="Arial" panose="020B0604020202020204" pitchFamily="34" charset="0"/>
              </a:rPr>
              <a:t>The same he did in the first but the difference is that there is witnessing (</a:t>
            </a:r>
            <a:r>
              <a:rPr lang="en-US" dirty="0" err="1">
                <a:latin typeface="Arial" panose="020B0604020202020204" pitchFamily="34" charset="0"/>
              </a:rPr>
              <a:t>altashahud</a:t>
            </a:r>
            <a:r>
              <a:rPr lang="en-US" dirty="0">
                <a:latin typeface="Arial" panose="020B0604020202020204" pitchFamily="34" charset="0"/>
              </a:rPr>
              <a:t>) and we put an RGB LED that will be activated and turned it into yellow when he has done of It and if he made mistakes the RGB LED is still the same color(red).</a:t>
            </a:r>
          </a:p>
          <a:p>
            <a:pPr algn="just">
              <a:lnSpc>
                <a:spcPct val="150000"/>
              </a:lnSpc>
            </a:pPr>
            <a:endParaRPr lang="en-US" dirty="0">
              <a:latin typeface="Arial" panose="020B0604020202020204" pitchFamily="34" charset="0"/>
            </a:endParaRPr>
          </a:p>
          <a:p>
            <a:pPr marL="285750" indent="-285750">
              <a:lnSpc>
                <a:spcPct val="150000"/>
              </a:lnSpc>
              <a:buFont typeface="Wingdings" pitchFamily="2" charset="2"/>
              <a:buChar char="q"/>
            </a:pPr>
            <a:r>
              <a:rPr lang="en-US" dirty="0">
                <a:latin typeface="Arial" panose="020B0604020202020204" pitchFamily="34" charset="0"/>
              </a:rPr>
              <a:t>As we know two witnessing (</a:t>
            </a:r>
            <a:r>
              <a:rPr lang="en-US" dirty="0" err="1">
                <a:latin typeface="Arial" panose="020B0604020202020204" pitchFamily="34" charset="0"/>
              </a:rPr>
              <a:t>altashahud</a:t>
            </a:r>
            <a:r>
              <a:rPr lang="en-US" dirty="0">
                <a:latin typeface="Arial" panose="020B0604020202020204" pitchFamily="34" charset="0"/>
              </a:rPr>
              <a:t> (</a:t>
            </a:r>
            <a:r>
              <a:rPr lang="en-US" dirty="0" err="1">
                <a:latin typeface="Arial" panose="020B0604020202020204" pitchFamily="34" charset="0"/>
              </a:rPr>
              <a:t>Dhuhr</a:t>
            </a:r>
            <a:r>
              <a:rPr lang="en-US" dirty="0">
                <a:latin typeface="Arial" panose="020B0604020202020204" pitchFamily="34" charset="0"/>
              </a:rPr>
              <a:t>, </a:t>
            </a:r>
            <a:r>
              <a:rPr lang="en-US" dirty="0" err="1">
                <a:latin typeface="Arial" panose="020B0604020202020204" pitchFamily="34" charset="0"/>
              </a:rPr>
              <a:t>Asr</a:t>
            </a:r>
            <a:r>
              <a:rPr lang="en-US" dirty="0">
                <a:latin typeface="Arial" panose="020B0604020202020204" pitchFamily="34" charset="0"/>
              </a:rPr>
              <a:t>, </a:t>
            </a:r>
            <a:r>
              <a:rPr lang="en-US" dirty="0" err="1">
                <a:latin typeface="Arial" panose="020B0604020202020204" pitchFamily="34" charset="0"/>
              </a:rPr>
              <a:t>Maghrib</a:t>
            </a:r>
            <a:r>
              <a:rPr lang="en-US" dirty="0">
                <a:latin typeface="Arial" panose="020B0604020202020204" pitchFamily="34" charset="0"/>
              </a:rPr>
              <a:t>, and </a:t>
            </a:r>
            <a:r>
              <a:rPr lang="en-US" dirty="0" err="1">
                <a:latin typeface="Arial" panose="020B0604020202020204" pitchFamily="34" charset="0"/>
              </a:rPr>
              <a:t>Isha</a:t>
            </a:r>
            <a:r>
              <a:rPr lang="en-US" dirty="0">
                <a:latin typeface="Arial" panose="020B0604020202020204" pitchFamily="34" charset="0"/>
              </a:rPr>
              <a:t>), so in the first RGB LED will convert into yellow, and in the second witnessing it will turn into green, and if the first is wrong the RGB is still red.</a:t>
            </a:r>
          </a:p>
          <a:p>
            <a:pPr marL="285750" indent="-285750" algn="just">
              <a:lnSpc>
                <a:spcPct val="150000"/>
              </a:lnSpc>
              <a:buFont typeface="Wingdings" pitchFamily="2" charset="2"/>
              <a:buChar char="q"/>
            </a:pPr>
            <a:endParaRPr lang="ar-EG" dirty="0">
              <a:latin typeface="Arial" panose="020B0604020202020204" pitchFamily="34" charset="0"/>
            </a:endParaRPr>
          </a:p>
          <a:p>
            <a:pPr marL="285750" indent="-285750" algn="just">
              <a:lnSpc>
                <a:spcPct val="150000"/>
              </a:lnSpc>
              <a:buFont typeface="Wingdings" pitchFamily="2" charset="2"/>
              <a:buChar char="q"/>
            </a:pPr>
            <a:r>
              <a:rPr lang="en-US" dirty="0">
                <a:latin typeface="Arial" panose="020B0604020202020204" pitchFamily="34" charset="0"/>
              </a:rPr>
              <a:t>After completing the prayer, if he finds any LED in a color other than green, he must perform the prostration of forgetfulness.</a:t>
            </a:r>
          </a:p>
        </p:txBody>
      </p:sp>
    </p:spTree>
    <p:extLst>
      <p:ext uri="{BB962C8B-B14F-4D97-AF65-F5344CB8AC3E}">
        <p14:creationId xmlns:p14="http://schemas.microsoft.com/office/powerpoint/2010/main" val="4169492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925</TotalTime>
  <Words>692</Words>
  <Application>Microsoft Office PowerPoint</Application>
  <PresentationFormat>Widescreen</PresentationFormat>
  <Paragraphs>89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(Body)</vt:lpstr>
      <vt:lpstr>Calibri Light</vt:lpstr>
      <vt:lpstr>Calibri-Bold</vt:lpstr>
      <vt:lpstr>Wingdings</vt:lpstr>
      <vt:lpstr>Office Theme</vt:lpstr>
      <vt:lpstr>PowerPoint Presentation</vt:lpstr>
      <vt:lpstr>Agenda</vt:lpstr>
      <vt:lpstr>   </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على محمد على حسين السيد ابو حسين ( 321213165 )</dc:creator>
  <cp:lastModifiedBy>على محمد على حسين السيد ابو حسين ( 321213165 )</cp:lastModifiedBy>
  <cp:revision>24</cp:revision>
  <dcterms:created xsi:type="dcterms:W3CDTF">2023-10-18T15:03:06Z</dcterms:created>
  <dcterms:modified xsi:type="dcterms:W3CDTF">2023-10-25T20:12:10Z</dcterms:modified>
</cp:coreProperties>
</file>