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4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F8AF-00B5-9C49-8F79-2A62ECB8160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BF65-2DA0-A64F-8C0C-B50B4FDC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9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F8AF-00B5-9C49-8F79-2A62ECB8160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BF65-2DA0-A64F-8C0C-B50B4FDC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F8AF-00B5-9C49-8F79-2A62ECB8160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BF65-2DA0-A64F-8C0C-B50B4FDC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7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F8AF-00B5-9C49-8F79-2A62ECB8160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BF65-2DA0-A64F-8C0C-B50B4FDC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F8AF-00B5-9C49-8F79-2A62ECB8160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BF65-2DA0-A64F-8C0C-B50B4FDC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6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F8AF-00B5-9C49-8F79-2A62ECB8160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BF65-2DA0-A64F-8C0C-B50B4FDC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4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F8AF-00B5-9C49-8F79-2A62ECB8160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BF65-2DA0-A64F-8C0C-B50B4FDC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7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F8AF-00B5-9C49-8F79-2A62ECB8160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BF65-2DA0-A64F-8C0C-B50B4FDC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5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F8AF-00B5-9C49-8F79-2A62ECB8160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BF65-2DA0-A64F-8C0C-B50B4FDC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4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F8AF-00B5-9C49-8F79-2A62ECB8160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BF65-2DA0-A64F-8C0C-B50B4FDC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F8AF-00B5-9C49-8F79-2A62ECB8160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BF65-2DA0-A64F-8C0C-B50B4FDC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F8AF-00B5-9C49-8F79-2A62ECB8160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BF65-2DA0-A64F-8C0C-B50B4FDC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Data Flow Diagrams</a:t>
            </a:r>
            <a:br>
              <a:rPr lang="en-US" dirty="0"/>
            </a:br>
            <a:r>
              <a:rPr lang="en-US" dirty="0">
                <a:latin typeface="Arial" charset="0"/>
              </a:rPr>
              <a:t>(DFD)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3264942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charset="0"/>
              </a:rPr>
              <a:t>is a picture of the movement of data between external entities and the processes and data stores within a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620713"/>
            <a:ext cx="3563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List the errors of this DFD</a:t>
            </a:r>
          </a:p>
        </p:txBody>
      </p:sp>
      <p:pic>
        <p:nvPicPr>
          <p:cNvPr id="5" name="Object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987425"/>
            <a:ext cx="6386513" cy="58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5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275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Level-0 DFD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557338"/>
            <a:ext cx="8229600" cy="431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Arial" charset="0"/>
              </a:rPr>
              <a:t>Shows the system</a:t>
            </a:r>
            <a:r>
              <a:rPr lang="ja-JP" altLang="en-US" sz="2600" dirty="0">
                <a:latin typeface="Arial" charset="0"/>
              </a:rPr>
              <a:t>’</a:t>
            </a:r>
            <a:r>
              <a:rPr lang="en-US" sz="2600" dirty="0">
                <a:latin typeface="Arial" charset="0"/>
              </a:rPr>
              <a:t>s major processes, data flows, and data stores at a high level of abstraction</a:t>
            </a:r>
          </a:p>
          <a:p>
            <a:pPr marL="0" indent="0">
              <a:buNone/>
            </a:pPr>
            <a:endParaRPr lang="en-US" sz="2600" dirty="0">
              <a:latin typeface="Arial" charset="0"/>
            </a:endParaRPr>
          </a:p>
          <a:p>
            <a:r>
              <a:rPr lang="en-US" sz="2600" dirty="0">
                <a:latin typeface="Arial" charset="0"/>
              </a:rPr>
              <a:t>When the Context Diagram is expanded into DFD level-0, all the connections that flow into and out of process 0 needs to be retained.</a:t>
            </a:r>
          </a:p>
        </p:txBody>
      </p:sp>
    </p:spTree>
    <p:extLst>
      <p:ext uri="{BB962C8B-B14F-4D97-AF65-F5344CB8AC3E}">
        <p14:creationId xmlns:p14="http://schemas.microsoft.com/office/powerpoint/2010/main" val="22723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71500" y="1676400"/>
            <a:ext cx="8001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Shows all the processes that comprise a single process on the level 0 diagram</a:t>
            </a:r>
          </a:p>
          <a:p>
            <a:r>
              <a:rPr lang="en-US" sz="2800"/>
              <a:t>Shows how information moves from and to each of these processes</a:t>
            </a:r>
          </a:p>
          <a:p>
            <a:r>
              <a:rPr lang="en-US" sz="2800"/>
              <a:t>Shows in more detail the content of higher level process</a:t>
            </a:r>
          </a:p>
          <a:p>
            <a:r>
              <a:rPr lang="en-US" sz="2800"/>
              <a:t>Level 1 diagrams may not be needed for all level 0 processes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04800"/>
            <a:ext cx="7772400" cy="1143000"/>
          </a:xfrm>
        </p:spPr>
        <p:txBody>
          <a:bodyPr/>
          <a:lstStyle/>
          <a:p>
            <a:r>
              <a:rPr lang="en-US" dirty="0"/>
              <a:t>Level 1 Diagrams</a:t>
            </a:r>
          </a:p>
        </p:txBody>
      </p:sp>
    </p:spTree>
    <p:extLst>
      <p:ext uri="{BB962C8B-B14F-4D97-AF65-F5344CB8AC3E}">
        <p14:creationId xmlns:p14="http://schemas.microsoft.com/office/powerpoint/2010/main" val="38037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1275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DFD Symbols (</a:t>
            </a:r>
            <a:r>
              <a:rPr lang="en-US" dirty="0" err="1">
                <a:latin typeface="Arial" charset="0"/>
              </a:rPr>
              <a:t>Gane</a:t>
            </a:r>
            <a:r>
              <a:rPr lang="en-US" dirty="0">
                <a:latin typeface="Arial" charset="0"/>
              </a:rPr>
              <a:t> &amp; </a:t>
            </a:r>
            <a:r>
              <a:rPr lang="en-US" dirty="0" err="1">
                <a:latin typeface="Arial" charset="0"/>
              </a:rPr>
              <a:t>Sarson</a:t>
            </a:r>
            <a:r>
              <a:rPr lang="en-US" dirty="0">
                <a:latin typeface="Arial" charset="0"/>
              </a:rPr>
              <a:t>)</a:t>
            </a:r>
          </a:p>
        </p:txBody>
      </p:sp>
      <p:pic>
        <p:nvPicPr>
          <p:cNvPr id="9" name="Object 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1484313"/>
            <a:ext cx="1439862" cy="1439862"/>
          </a:xfrm>
          <a:noFill/>
        </p:spPr>
      </p:pic>
      <p:pic>
        <p:nvPicPr>
          <p:cNvPr id="10" name="Object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4292600"/>
            <a:ext cx="2087562" cy="725488"/>
          </a:xfrm>
          <a:prstGeom prst="rect">
            <a:avLst/>
          </a:prstGeom>
          <a:noFill/>
        </p:spPr>
      </p:pic>
      <p:pic>
        <p:nvPicPr>
          <p:cNvPr id="11" name="Object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5646738"/>
            <a:ext cx="1655762" cy="735012"/>
          </a:xfrm>
          <a:prstGeom prst="rect">
            <a:avLst/>
          </a:prstGeom>
          <a:noFill/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51275" y="1820863"/>
            <a:ext cx="15589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000" b="0" dirty="0"/>
              <a:t>Process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27463" y="3173413"/>
            <a:ext cx="1854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000" b="0"/>
              <a:t>Data</a:t>
            </a:r>
            <a:r>
              <a:rPr lang="en-US"/>
              <a:t> </a:t>
            </a:r>
            <a:r>
              <a:rPr lang="en-US" sz="3000" b="0"/>
              <a:t>Flow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800475" y="4341813"/>
            <a:ext cx="19605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000" b="0"/>
              <a:t>Data</a:t>
            </a:r>
            <a:r>
              <a:rPr lang="en-US"/>
              <a:t> </a:t>
            </a:r>
            <a:r>
              <a:rPr lang="en-US" sz="3000" b="0"/>
              <a:t>Store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798888" y="5680075"/>
            <a:ext cx="50498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000" b="0"/>
              <a:t>Source/Sink (External Entity)</a:t>
            </a:r>
          </a:p>
        </p:txBody>
      </p:sp>
      <p:pic>
        <p:nvPicPr>
          <p:cNvPr id="16" name="Object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3413125"/>
            <a:ext cx="1800225" cy="120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831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7791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DFD Symbols (</a:t>
            </a:r>
            <a:r>
              <a:rPr lang="en-US" dirty="0" err="1">
                <a:latin typeface="Arial" charset="0"/>
              </a:rPr>
              <a:t>DeMarco</a:t>
            </a:r>
            <a:r>
              <a:rPr lang="en-US" dirty="0">
                <a:latin typeface="Arial" charset="0"/>
              </a:rPr>
              <a:t> &amp; </a:t>
            </a:r>
            <a:r>
              <a:rPr lang="en-US" dirty="0" err="1">
                <a:latin typeface="Arial" charset="0"/>
              </a:rPr>
              <a:t>Yourdan</a:t>
            </a:r>
            <a:r>
              <a:rPr lang="en-US" dirty="0">
                <a:latin typeface="Arial" charset="0"/>
              </a:rPr>
              <a:t>)</a:t>
            </a:r>
          </a:p>
        </p:txBody>
      </p:sp>
      <p:pic>
        <p:nvPicPr>
          <p:cNvPr id="7" name="Object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5646738"/>
            <a:ext cx="1655762" cy="735012"/>
          </a:xfrm>
          <a:prstGeom prst="rect">
            <a:avLst/>
          </a:prstGeom>
          <a:noFill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51275" y="1820863"/>
            <a:ext cx="15589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000" b="0" dirty="0"/>
              <a:t>Process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27463" y="3173413"/>
            <a:ext cx="1854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000" b="0"/>
              <a:t>Data</a:t>
            </a:r>
            <a:r>
              <a:rPr lang="en-US"/>
              <a:t> </a:t>
            </a:r>
            <a:r>
              <a:rPr lang="en-US" sz="3000" b="0"/>
              <a:t>Flow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800475" y="4341813"/>
            <a:ext cx="19605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000" b="0"/>
              <a:t>Data</a:t>
            </a:r>
            <a:r>
              <a:rPr lang="en-US"/>
              <a:t> </a:t>
            </a:r>
            <a:r>
              <a:rPr lang="en-US" sz="3000" b="0"/>
              <a:t>Store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98888" y="5680075"/>
            <a:ext cx="50498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000" b="0"/>
              <a:t>Source/Sink (External Entity)</a:t>
            </a:r>
          </a:p>
        </p:txBody>
      </p:sp>
      <p:pic>
        <p:nvPicPr>
          <p:cNvPr id="12" name="Object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3413125"/>
            <a:ext cx="1800225" cy="120650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1506398" y="1820863"/>
            <a:ext cx="2052793" cy="98020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19250" y="4341813"/>
            <a:ext cx="1800000" cy="0"/>
          </a:xfrm>
          <a:prstGeom prst="line">
            <a:avLst/>
          </a:prstGeom>
          <a:ln w="952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19475" y="4884631"/>
            <a:ext cx="1800000" cy="0"/>
          </a:xfrm>
          <a:prstGeom prst="line">
            <a:avLst/>
          </a:prstGeom>
          <a:ln w="952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0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pic>
        <p:nvPicPr>
          <p:cNvPr id="4" name="Object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5330" y="2259926"/>
            <a:ext cx="2948700" cy="2948700"/>
          </a:xfrm>
          <a:prstGeom prst="rect">
            <a:avLst/>
          </a:prstGeom>
          <a:noFill/>
        </p:spPr>
      </p:pic>
      <p:pic>
        <p:nvPicPr>
          <p:cNvPr id="5" name="Object 2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80" y="3356514"/>
            <a:ext cx="3981481" cy="880686"/>
          </a:xfrm>
          <a:prstGeom prst="rect">
            <a:avLst/>
          </a:prstGeom>
          <a:noFill/>
        </p:spPr>
      </p:pic>
      <p:pic>
        <p:nvPicPr>
          <p:cNvPr id="6" name="Object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70" y="3465803"/>
            <a:ext cx="3115515" cy="6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97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1275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Process: Correct/Incorrect?</a:t>
            </a:r>
          </a:p>
        </p:txBody>
      </p:sp>
      <p:pic>
        <p:nvPicPr>
          <p:cNvPr id="5" name="Object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6475" y="1106488"/>
            <a:ext cx="1673225" cy="1673225"/>
          </a:xfrm>
          <a:noFill/>
        </p:spPr>
      </p:pic>
      <p:pic>
        <p:nvPicPr>
          <p:cNvPr id="6" name="Object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1557338"/>
            <a:ext cx="2409825" cy="533400"/>
          </a:xfrm>
          <a:prstGeom prst="rect">
            <a:avLst/>
          </a:prstGeom>
          <a:noFill/>
        </p:spPr>
      </p:pic>
      <p:pic>
        <p:nvPicPr>
          <p:cNvPr id="7" name="Object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2375" y="1628775"/>
            <a:ext cx="1844675" cy="403225"/>
          </a:xfrm>
          <a:prstGeom prst="rect">
            <a:avLst/>
          </a:prstGeom>
          <a:noFill/>
        </p:spPr>
      </p:pic>
      <p:pic>
        <p:nvPicPr>
          <p:cNvPr id="8" name="Object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3938" y="2886075"/>
            <a:ext cx="1695450" cy="1695450"/>
          </a:xfrm>
          <a:prstGeom prst="rect">
            <a:avLst/>
          </a:prstGeom>
          <a:noFill/>
        </p:spPr>
      </p:pic>
      <p:pic>
        <p:nvPicPr>
          <p:cNvPr id="9" name="Object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3365500"/>
            <a:ext cx="18732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Object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3309938"/>
            <a:ext cx="1905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ject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689475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Object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5227638"/>
            <a:ext cx="198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Object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268913"/>
            <a:ext cx="18002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84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151723"/>
            <a:ext cx="8229600" cy="1371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Data Flow: Correct/Incorrect?</a:t>
            </a:r>
          </a:p>
        </p:txBody>
      </p:sp>
      <p:pic>
        <p:nvPicPr>
          <p:cNvPr id="5" name="Object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2239286"/>
            <a:ext cx="1946275" cy="676275"/>
          </a:xfrm>
          <a:noFill/>
        </p:spPr>
      </p:pic>
      <p:pic>
        <p:nvPicPr>
          <p:cNvPr id="6" name="Object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4471311"/>
            <a:ext cx="2087563" cy="723900"/>
          </a:xfrm>
          <a:prstGeom prst="rect">
            <a:avLst/>
          </a:prstGeom>
          <a:noFill/>
        </p:spPr>
      </p:pic>
      <p:pic>
        <p:nvPicPr>
          <p:cNvPr id="7" name="Object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4900" y="2888573"/>
            <a:ext cx="600075" cy="1655763"/>
          </a:xfrm>
          <a:prstGeom prst="rect">
            <a:avLst/>
          </a:prstGeom>
          <a:noFill/>
        </p:spPr>
      </p:pic>
      <p:pic>
        <p:nvPicPr>
          <p:cNvPr id="8" name="Object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25" y="1307423"/>
            <a:ext cx="1295400" cy="1295400"/>
          </a:xfrm>
          <a:prstGeom prst="rect">
            <a:avLst/>
          </a:prstGeom>
          <a:noFill/>
        </p:spPr>
      </p:pic>
      <p:pic>
        <p:nvPicPr>
          <p:cNvPr id="9" name="Object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459948"/>
            <a:ext cx="61436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Object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515636"/>
            <a:ext cx="1727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ject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5123773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Object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120473"/>
            <a:ext cx="581025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5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06947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Data Store: Correct/Incorrect?</a:t>
            </a:r>
          </a:p>
        </p:txBody>
      </p:sp>
      <p:pic>
        <p:nvPicPr>
          <p:cNvPr id="5" name="Object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9400" y="2010347"/>
            <a:ext cx="1549400" cy="1549400"/>
          </a:xfrm>
          <a:noFill/>
        </p:spPr>
      </p:pic>
      <p:pic>
        <p:nvPicPr>
          <p:cNvPr id="6" name="Object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4938" y="4791647"/>
            <a:ext cx="1943100" cy="674688"/>
          </a:xfrm>
          <a:prstGeom prst="rect">
            <a:avLst/>
          </a:prstGeom>
          <a:noFill/>
        </p:spPr>
      </p:pic>
      <p:pic>
        <p:nvPicPr>
          <p:cNvPr id="7" name="Object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3938" y="3377185"/>
            <a:ext cx="695325" cy="1439862"/>
          </a:xfrm>
          <a:prstGeom prst="rect">
            <a:avLst/>
          </a:prstGeom>
          <a:noFill/>
        </p:spPr>
      </p:pic>
      <p:pic>
        <p:nvPicPr>
          <p:cNvPr id="8" name="Object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9075" y="2154810"/>
            <a:ext cx="1928813" cy="674687"/>
          </a:xfrm>
          <a:prstGeom prst="rect">
            <a:avLst/>
          </a:prstGeom>
          <a:noFill/>
        </p:spPr>
      </p:pic>
      <p:pic>
        <p:nvPicPr>
          <p:cNvPr id="9" name="Object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2802510"/>
            <a:ext cx="80168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Object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69347"/>
            <a:ext cx="144145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ject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802510"/>
            <a:ext cx="64611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7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372619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Source/Sink: Correct/Incorrect?</a:t>
            </a:r>
          </a:p>
        </p:txBody>
      </p:sp>
      <p:pic>
        <p:nvPicPr>
          <p:cNvPr id="5" name="Object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2391919"/>
            <a:ext cx="1728788" cy="768350"/>
          </a:xfrm>
          <a:noFill/>
        </p:spPr>
      </p:pic>
      <p:pic>
        <p:nvPicPr>
          <p:cNvPr id="6" name="Object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4552507"/>
            <a:ext cx="1655763" cy="735012"/>
          </a:xfrm>
          <a:prstGeom prst="rect">
            <a:avLst/>
          </a:prstGeom>
          <a:noFill/>
        </p:spPr>
      </p:pic>
      <p:pic>
        <p:nvPicPr>
          <p:cNvPr id="7" name="Object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3112644"/>
            <a:ext cx="795338" cy="1512888"/>
          </a:xfrm>
          <a:prstGeom prst="rect">
            <a:avLst/>
          </a:prstGeom>
          <a:noFill/>
        </p:spPr>
      </p:pic>
      <p:pic>
        <p:nvPicPr>
          <p:cNvPr id="8" name="Object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4623944"/>
            <a:ext cx="1368425" cy="1368425"/>
          </a:xfrm>
          <a:prstGeom prst="rect">
            <a:avLst/>
          </a:prstGeom>
          <a:noFill/>
        </p:spPr>
      </p:pic>
      <p:pic>
        <p:nvPicPr>
          <p:cNvPr id="9" name="Object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391919"/>
            <a:ext cx="1655763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Object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112644"/>
            <a:ext cx="8064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ject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391919"/>
            <a:ext cx="16573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Object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839844"/>
            <a:ext cx="201612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Object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3112644"/>
            <a:ext cx="876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21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275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Rules for Using DFD Symbols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70840"/>
            <a:ext cx="8002588" cy="431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charset="0"/>
              </a:rPr>
              <a:t>Data Flow That Connects</a:t>
            </a:r>
          </a:p>
        </p:txBody>
      </p:sp>
      <p:graphicFrame>
        <p:nvGraphicFramePr>
          <p:cNvPr id="6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49332"/>
              </p:ext>
            </p:extLst>
          </p:nvPr>
        </p:nvGraphicFramePr>
        <p:xfrm>
          <a:off x="793152" y="1861629"/>
          <a:ext cx="7780142" cy="4231693"/>
        </p:xfrm>
        <a:graphic>
          <a:graphicData uri="http://schemas.openxmlformats.org/drawingml/2006/table">
            <a:tbl>
              <a:tblPr/>
              <a:tblGrid>
                <a:gridCol w="6325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SITUATIONS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itchFamily="18" charset="2"/>
                        </a:rPr>
                        <a:t>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process to another process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66254"/>
                  </a:ext>
                </a:extLst>
              </a:tr>
              <a:tr h="663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process to an external entity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process to a data store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 external entity to another external entity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 external entity to a data store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data store to another data store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 descr="A picture containing kitchenware&#10;&#10;Description generated with very high confidence">
            <a:extLst>
              <a:ext uri="{FF2B5EF4-FFF2-40B4-BE49-F238E27FC236}">
                <a16:creationId xmlns:a16="http://schemas.microsoft.com/office/drawing/2014/main" id="{1EF0D1AB-744B-4A3D-A2D2-BC420A95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52" y="2444434"/>
            <a:ext cx="352325" cy="275568"/>
          </a:xfrm>
          <a:prstGeom prst="rect">
            <a:avLst/>
          </a:prstGeom>
        </p:spPr>
      </p:pic>
      <p:pic>
        <p:nvPicPr>
          <p:cNvPr id="7" name="Picture 6" descr="A picture containing kitchenware&#10;&#10;Description generated with very high confidence">
            <a:extLst>
              <a:ext uri="{FF2B5EF4-FFF2-40B4-BE49-F238E27FC236}">
                <a16:creationId xmlns:a16="http://schemas.microsoft.com/office/drawing/2014/main" id="{892779FE-A3BA-4079-A7DD-E1597EFA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818" y="3017290"/>
            <a:ext cx="352325" cy="275568"/>
          </a:xfrm>
          <a:prstGeom prst="rect">
            <a:avLst/>
          </a:prstGeom>
        </p:spPr>
      </p:pic>
      <p:pic>
        <p:nvPicPr>
          <p:cNvPr id="8" name="Picture 7" descr="A picture containing kitchenware&#10;&#10;Description generated with very high confidence">
            <a:extLst>
              <a:ext uri="{FF2B5EF4-FFF2-40B4-BE49-F238E27FC236}">
                <a16:creationId xmlns:a16="http://schemas.microsoft.com/office/drawing/2014/main" id="{81229616-37F5-4155-900E-144D480F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811" y="3652824"/>
            <a:ext cx="352325" cy="275568"/>
          </a:xfrm>
          <a:prstGeom prst="rect">
            <a:avLst/>
          </a:prstGeom>
        </p:spPr>
      </p:pic>
      <p:pic>
        <p:nvPicPr>
          <p:cNvPr id="9" name="Picture 8" descr="A picture containing kitchenware&#10;&#10;Description generated with very high confidence">
            <a:extLst>
              <a:ext uri="{FF2B5EF4-FFF2-40B4-BE49-F238E27FC236}">
                <a16:creationId xmlns:a16="http://schemas.microsoft.com/office/drawing/2014/main" id="{793E65A2-B82B-4D15-A027-08883360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54" y="4312512"/>
            <a:ext cx="352325" cy="275568"/>
          </a:xfrm>
          <a:prstGeom prst="rect">
            <a:avLst/>
          </a:prstGeom>
        </p:spPr>
      </p:pic>
      <p:pic>
        <p:nvPicPr>
          <p:cNvPr id="10" name="Picture 9" descr="A picture containing kitchenware&#10;&#10;Description generated with very high confidence">
            <a:extLst>
              <a:ext uri="{FF2B5EF4-FFF2-40B4-BE49-F238E27FC236}">
                <a16:creationId xmlns:a16="http://schemas.microsoft.com/office/drawing/2014/main" id="{59B40955-A386-4DF6-9C81-FCB35C32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53" y="4899050"/>
            <a:ext cx="352325" cy="275568"/>
          </a:xfrm>
          <a:prstGeom prst="rect">
            <a:avLst/>
          </a:prstGeom>
        </p:spPr>
      </p:pic>
      <p:pic>
        <p:nvPicPr>
          <p:cNvPr id="11" name="Picture 10" descr="A picture containing kitchenware&#10;&#10;Description generated with very high confidence">
            <a:extLst>
              <a:ext uri="{FF2B5EF4-FFF2-40B4-BE49-F238E27FC236}">
                <a16:creationId xmlns:a16="http://schemas.microsoft.com/office/drawing/2014/main" id="{21DA70C8-320E-495C-A800-CEF889E8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523" y="5549376"/>
            <a:ext cx="352325" cy="27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244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Symbol</vt:lpstr>
      <vt:lpstr>Wingdings</vt:lpstr>
      <vt:lpstr>Office Theme</vt:lpstr>
      <vt:lpstr>Data Flow Diagrams (DFD) </vt:lpstr>
      <vt:lpstr>DFD Symbols (Gane &amp; Sarson)</vt:lpstr>
      <vt:lpstr>DFD Symbols (DeMarco &amp; Yourdan)</vt:lpstr>
      <vt:lpstr>Rules</vt:lpstr>
      <vt:lpstr>Process: Correct/Incorrect?</vt:lpstr>
      <vt:lpstr>Data Flow: Correct/Incorrect?</vt:lpstr>
      <vt:lpstr>Data Store: Correct/Incorrect?</vt:lpstr>
      <vt:lpstr>Source/Sink: Correct/Incorrect?</vt:lpstr>
      <vt:lpstr>Rules for Using DFD Symbols</vt:lpstr>
      <vt:lpstr>PowerPoint Presentation</vt:lpstr>
      <vt:lpstr>Level-0 DFD</vt:lpstr>
      <vt:lpstr>Level 1 Diagrams</vt:lpstr>
    </vt:vector>
  </TitlesOfParts>
  <Company>Perth Modern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Diagrams (DFD) </dc:title>
  <dc:creator>w w</dc:creator>
  <cp:lastModifiedBy>WILSON Walter [Perth Modern School]</cp:lastModifiedBy>
  <cp:revision>6</cp:revision>
  <dcterms:created xsi:type="dcterms:W3CDTF">2013-02-21T04:11:24Z</dcterms:created>
  <dcterms:modified xsi:type="dcterms:W3CDTF">2020-02-05T06:34:22Z</dcterms:modified>
</cp:coreProperties>
</file>