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7" r:id="rId3"/>
    <p:sldId id="289" r:id="rId4"/>
    <p:sldId id="258" r:id="rId5"/>
    <p:sldId id="290" r:id="rId6"/>
    <p:sldId id="264" r:id="rId7"/>
    <p:sldId id="279" r:id="rId8"/>
    <p:sldId id="288" r:id="rId9"/>
    <p:sldId id="278" r:id="rId10"/>
    <p:sldId id="260" r:id="rId11"/>
    <p:sldId id="262" r:id="rId12"/>
    <p:sldId id="274" r:id="rId13"/>
    <p:sldId id="261" r:id="rId14"/>
    <p:sldId id="265" r:id="rId15"/>
    <p:sldId id="266" r:id="rId16"/>
    <p:sldId id="268" r:id="rId17"/>
    <p:sldId id="270" r:id="rId18"/>
    <p:sldId id="267" r:id="rId19"/>
    <p:sldId id="277" r:id="rId20"/>
    <p:sldId id="276" r:id="rId21"/>
    <p:sldId id="273" r:id="rId22"/>
    <p:sldId id="275" r:id="rId23"/>
    <p:sldId id="281" r:id="rId24"/>
    <p:sldId id="282" r:id="rId25"/>
    <p:sldId id="283" r:id="rId26"/>
    <p:sldId id="286" r:id="rId27"/>
    <p:sldId id="291" r:id="rId28"/>
  </p:sldIdLst>
  <p:sldSz cx="9906000" cy="6858000" type="A4"/>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18" autoAdjust="0"/>
    <p:restoredTop sz="94660"/>
  </p:normalViewPr>
  <p:slideViewPr>
    <p:cSldViewPr snapToGrid="0">
      <p:cViewPr varScale="1">
        <p:scale>
          <a:sx n="114" d="100"/>
          <a:sy n="114" d="100"/>
        </p:scale>
        <p:origin x="105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E8DB74B0-572D-4047-BBFB-C2C5A52C4DBF}" type="datetimeFigureOut">
              <a:rPr lang="pt-BR" smtClean="0"/>
              <a:t>15/10/2020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C310EFE-2B8E-43D2-82A9-2434383BE59C}" type="slidenum">
              <a:rPr lang="pt-BR" smtClean="0"/>
              <a:t>‹nº›</a:t>
            </a:fld>
            <a:endParaRPr lang="pt-BR"/>
          </a:p>
        </p:txBody>
      </p:sp>
    </p:spTree>
    <p:extLst>
      <p:ext uri="{BB962C8B-B14F-4D97-AF65-F5344CB8AC3E}">
        <p14:creationId xmlns:p14="http://schemas.microsoft.com/office/powerpoint/2010/main" val="3806923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8DB74B0-572D-4047-BBFB-C2C5A52C4DBF}" type="datetimeFigureOut">
              <a:rPr lang="pt-BR" smtClean="0"/>
              <a:t>15/10/2020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C310EFE-2B8E-43D2-82A9-2434383BE59C}" type="slidenum">
              <a:rPr lang="pt-BR" smtClean="0"/>
              <a:t>‹nº›</a:t>
            </a:fld>
            <a:endParaRPr lang="pt-BR"/>
          </a:p>
        </p:txBody>
      </p:sp>
    </p:spTree>
    <p:extLst>
      <p:ext uri="{BB962C8B-B14F-4D97-AF65-F5344CB8AC3E}">
        <p14:creationId xmlns:p14="http://schemas.microsoft.com/office/powerpoint/2010/main" val="71659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8DB74B0-572D-4047-BBFB-C2C5A52C4DBF}" type="datetimeFigureOut">
              <a:rPr lang="pt-BR" smtClean="0"/>
              <a:t>15/10/2020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C310EFE-2B8E-43D2-82A9-2434383BE59C}" type="slidenum">
              <a:rPr lang="pt-BR" smtClean="0"/>
              <a:t>‹nº›</a:t>
            </a:fld>
            <a:endParaRPr lang="pt-BR"/>
          </a:p>
        </p:txBody>
      </p:sp>
    </p:spTree>
    <p:extLst>
      <p:ext uri="{BB962C8B-B14F-4D97-AF65-F5344CB8AC3E}">
        <p14:creationId xmlns:p14="http://schemas.microsoft.com/office/powerpoint/2010/main" val="2842303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8DB74B0-572D-4047-BBFB-C2C5A52C4DBF}" type="datetimeFigureOut">
              <a:rPr lang="pt-BR" smtClean="0"/>
              <a:t>15/10/2020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C310EFE-2B8E-43D2-82A9-2434383BE59C}" type="slidenum">
              <a:rPr lang="pt-BR" smtClean="0"/>
              <a:t>‹nº›</a:t>
            </a:fld>
            <a:endParaRPr lang="pt-BR"/>
          </a:p>
        </p:txBody>
      </p:sp>
    </p:spTree>
    <p:extLst>
      <p:ext uri="{BB962C8B-B14F-4D97-AF65-F5344CB8AC3E}">
        <p14:creationId xmlns:p14="http://schemas.microsoft.com/office/powerpoint/2010/main" val="3715238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E8DB74B0-572D-4047-BBFB-C2C5A52C4DBF}" type="datetimeFigureOut">
              <a:rPr lang="pt-BR" smtClean="0"/>
              <a:t>15/10/2020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C310EFE-2B8E-43D2-82A9-2434383BE59C}" type="slidenum">
              <a:rPr lang="pt-BR" smtClean="0"/>
              <a:t>‹nº›</a:t>
            </a:fld>
            <a:endParaRPr lang="pt-BR"/>
          </a:p>
        </p:txBody>
      </p:sp>
    </p:spTree>
    <p:extLst>
      <p:ext uri="{BB962C8B-B14F-4D97-AF65-F5344CB8AC3E}">
        <p14:creationId xmlns:p14="http://schemas.microsoft.com/office/powerpoint/2010/main" val="1149401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8DB74B0-572D-4047-BBFB-C2C5A52C4DBF}" type="datetimeFigureOut">
              <a:rPr lang="pt-BR" smtClean="0"/>
              <a:t>15/10/2020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C310EFE-2B8E-43D2-82A9-2434383BE59C}" type="slidenum">
              <a:rPr lang="pt-BR" smtClean="0"/>
              <a:t>‹nº›</a:t>
            </a:fld>
            <a:endParaRPr lang="pt-BR"/>
          </a:p>
        </p:txBody>
      </p:sp>
    </p:spTree>
    <p:extLst>
      <p:ext uri="{BB962C8B-B14F-4D97-AF65-F5344CB8AC3E}">
        <p14:creationId xmlns:p14="http://schemas.microsoft.com/office/powerpoint/2010/main" val="2947172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82329" y="2505075"/>
            <a:ext cx="4190702"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5014913" y="2505075"/>
            <a:ext cx="4211340"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E8DB74B0-572D-4047-BBFB-C2C5A52C4DBF}" type="datetimeFigureOut">
              <a:rPr lang="pt-BR" smtClean="0"/>
              <a:t>15/10/2020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9C310EFE-2B8E-43D2-82A9-2434383BE59C}" type="slidenum">
              <a:rPr lang="pt-BR" smtClean="0"/>
              <a:t>‹nº›</a:t>
            </a:fld>
            <a:endParaRPr lang="pt-BR"/>
          </a:p>
        </p:txBody>
      </p:sp>
    </p:spTree>
    <p:extLst>
      <p:ext uri="{BB962C8B-B14F-4D97-AF65-F5344CB8AC3E}">
        <p14:creationId xmlns:p14="http://schemas.microsoft.com/office/powerpoint/2010/main" val="409184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E8DB74B0-572D-4047-BBFB-C2C5A52C4DBF}" type="datetimeFigureOut">
              <a:rPr lang="pt-BR" smtClean="0"/>
              <a:t>15/10/2020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C310EFE-2B8E-43D2-82A9-2434383BE59C}" type="slidenum">
              <a:rPr lang="pt-BR" smtClean="0"/>
              <a:t>‹nº›</a:t>
            </a:fld>
            <a:endParaRPr lang="pt-BR"/>
          </a:p>
        </p:txBody>
      </p:sp>
    </p:spTree>
    <p:extLst>
      <p:ext uri="{BB962C8B-B14F-4D97-AF65-F5344CB8AC3E}">
        <p14:creationId xmlns:p14="http://schemas.microsoft.com/office/powerpoint/2010/main" val="3578652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DB74B0-572D-4047-BBFB-C2C5A52C4DBF}" type="datetimeFigureOut">
              <a:rPr lang="pt-BR" smtClean="0"/>
              <a:t>15/10/2020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9C310EFE-2B8E-43D2-82A9-2434383BE59C}" type="slidenum">
              <a:rPr lang="pt-BR" smtClean="0"/>
              <a:t>‹nº›</a:t>
            </a:fld>
            <a:endParaRPr lang="pt-BR"/>
          </a:p>
        </p:txBody>
      </p:sp>
    </p:spTree>
    <p:extLst>
      <p:ext uri="{BB962C8B-B14F-4D97-AF65-F5344CB8AC3E}">
        <p14:creationId xmlns:p14="http://schemas.microsoft.com/office/powerpoint/2010/main" val="2019339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E8DB74B0-572D-4047-BBFB-C2C5A52C4DBF}" type="datetimeFigureOut">
              <a:rPr lang="pt-BR" smtClean="0"/>
              <a:t>15/10/2020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C310EFE-2B8E-43D2-82A9-2434383BE59C}" type="slidenum">
              <a:rPr lang="pt-BR" smtClean="0"/>
              <a:t>‹nº›</a:t>
            </a:fld>
            <a:endParaRPr lang="pt-BR"/>
          </a:p>
        </p:txBody>
      </p:sp>
    </p:spTree>
    <p:extLst>
      <p:ext uri="{BB962C8B-B14F-4D97-AF65-F5344CB8AC3E}">
        <p14:creationId xmlns:p14="http://schemas.microsoft.com/office/powerpoint/2010/main" val="2595464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E8DB74B0-572D-4047-BBFB-C2C5A52C4DBF}" type="datetimeFigureOut">
              <a:rPr lang="pt-BR" smtClean="0"/>
              <a:t>15/10/2020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C310EFE-2B8E-43D2-82A9-2434383BE59C}" type="slidenum">
              <a:rPr lang="pt-BR" smtClean="0"/>
              <a:t>‹nº›</a:t>
            </a:fld>
            <a:endParaRPr lang="pt-BR"/>
          </a:p>
        </p:txBody>
      </p:sp>
    </p:spTree>
    <p:extLst>
      <p:ext uri="{BB962C8B-B14F-4D97-AF65-F5344CB8AC3E}">
        <p14:creationId xmlns:p14="http://schemas.microsoft.com/office/powerpoint/2010/main" val="4149381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DB74B0-572D-4047-BBFB-C2C5A52C4DBF}" type="datetimeFigureOut">
              <a:rPr lang="pt-BR" smtClean="0"/>
              <a:t>15/10/2020</a:t>
            </a:fld>
            <a:endParaRPr lang="pt-BR"/>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10EFE-2B8E-43D2-82A9-2434383BE59C}" type="slidenum">
              <a:rPr lang="pt-BR" smtClean="0"/>
              <a:t>‹nº›</a:t>
            </a:fld>
            <a:endParaRPr lang="pt-BR"/>
          </a:p>
        </p:txBody>
      </p:sp>
    </p:spTree>
    <p:extLst>
      <p:ext uri="{BB962C8B-B14F-4D97-AF65-F5344CB8AC3E}">
        <p14:creationId xmlns:p14="http://schemas.microsoft.com/office/powerpoint/2010/main" val="351918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networkserver.maua.br:8080/#/organizations/1/applications/1/nodes/0004a30b0022df04/edit" TargetMode="External"/><Relationship Id="rId4" Type="http://schemas.openxmlformats.org/officeDocument/2006/relationships/hyperlink" Target="https://networkserver.maua.br:8080/#/organizations/1/applications/1/nodes/0004a30b001e0990/edit"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5.PNG"/><Relationship Id="rId7" Type="http://schemas.openxmlformats.org/officeDocument/2006/relationships/hyperlink" Target="https://networkserver.maua.br:8080/#/organizations/1/applications/1/nodes/0004a30b0028ddd9/edit" TargetMode="Externa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hyperlink" Target="https://networkserver.maua.br:8080/#/organizations/1/applications/1/nodes/0004a30b0023553f/edit" TargetMode="External"/><Relationship Id="rId5" Type="http://schemas.openxmlformats.org/officeDocument/2006/relationships/hyperlink" Target="https://networkserver.maua.br:8080/#/organizations/1/applications/1/nodes/0004a30b001e0b53/edit" TargetMode="External"/><Relationship Id="rId4" Type="http://schemas.openxmlformats.org/officeDocument/2006/relationships/image" Target="../media/image16.PNG"/><Relationship Id="rId9"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s://networkserver.maua.br:8080/#/organizations/1/applications/1/nodes/0004a30b0023580e/edit" TargetMode="External"/><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networkserver.maua.br:8080/#/organizations/1/applications/1/nodes/0004a30b001ea258/edit" TargetMode="External"/><Relationship Id="rId4" Type="http://schemas.openxmlformats.org/officeDocument/2006/relationships/hyperlink" Target="https://networkserver.maua.br:8080/#/organizations/1/applications/1/nodes/0004a30b001eb8f3/edi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networkserver.maua.br:8080/#/organizations/1/applications/1/nodes/0004a30b0028cb4c/edit" TargetMode="Externa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3.PNG"/><Relationship Id="rId7"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networkserver.maua.br:8080/#/organizations/1/applications/1/nodes/0004a30b001e3dd4/edit" TargetMode="External"/><Relationship Id="rId4" Type="http://schemas.openxmlformats.org/officeDocument/2006/relationships/hyperlink" Target="https://networkserver.maua.br:8080/#/organizations/1/applications/1/nodes/0004a30b001ea6fe/edit"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networkserver.maua.br:8080/#/organizations/1/applications/1/nodes/0004a30b001abe98/edit" TargetMode="External"/><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hyperlink" Target="https://networkserver.maua.br:8080/#/organizations/1/applications/1/nodes/0004a30b0022c7d4/edit" TargetMode="Externa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hyperlink" Target="https://networkserver.maua.br:8080/#/organizations/1/applications/1/nodes/0004a30b001e225e/edit" TargetMode="Externa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hyperlink" Target="https://networkserver.maua.br:8080/#/organizations/1/applications/1/nodes/0004a30b00233e30/edit"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s://networkserver.maua.br:8080/#/organizations/2/applications/8/nodes/0004a30b00e934d7/edit" TargetMode="External"/><Relationship Id="rId13" Type="http://schemas.openxmlformats.org/officeDocument/2006/relationships/hyperlink" Target="https://networkserver.maua.br:8080/#/organizations/2/applications/8/nodes/0004a30b00e9676e/edit" TargetMode="External"/><Relationship Id="rId3" Type="http://schemas.openxmlformats.org/officeDocument/2006/relationships/hyperlink" Target="https://networkserver.maua.br:8080/#/organizations/2/applications/8/nodes/0004a30b00e99a17/edit" TargetMode="External"/><Relationship Id="rId7" Type="http://schemas.openxmlformats.org/officeDocument/2006/relationships/hyperlink" Target="https://networkserver.maua.br:8080/#/organizations/2/applications/8/nodes/0004a30b00e9446e/edit" TargetMode="External"/><Relationship Id="rId12" Type="http://schemas.openxmlformats.org/officeDocument/2006/relationships/hyperlink" Target="https://networkserver.maua.br:8080/#/organizations/2/applications/8/nodes/0004a30b00e97c36/edit" TargetMode="External"/><Relationship Id="rId2" Type="http://schemas.openxmlformats.org/officeDocument/2006/relationships/hyperlink" Target="https://networkserver.maua.br:8080/#/organizations/2/applications/8/nodes/0004a30b00e94438/edit" TargetMode="External"/><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networkserver.maua.br:8080/#/organizations/2/applications/8/nodes/0004a30b00e97b71/edit" TargetMode="External"/><Relationship Id="rId11" Type="http://schemas.openxmlformats.org/officeDocument/2006/relationships/hyperlink" Target="https://networkserver.maua.br:8080/#/organizations/2/applications/8/nodes/0004a30b00e9d505/edit" TargetMode="External"/><Relationship Id="rId5" Type="http://schemas.openxmlformats.org/officeDocument/2006/relationships/hyperlink" Target="https://networkserver.maua.br:8080/#/organizations/2/applications/8/nodes/0004a30b00e9d87d/edit" TargetMode="External"/><Relationship Id="rId15" Type="http://schemas.openxmlformats.org/officeDocument/2006/relationships/image" Target="../media/image1.png"/><Relationship Id="rId10" Type="http://schemas.openxmlformats.org/officeDocument/2006/relationships/hyperlink" Target="https://networkserver.maua.br:8080/#/organizations/2/applications/8/nodes/0004a30b00e95dc3/edit" TargetMode="External"/><Relationship Id="rId4" Type="http://schemas.openxmlformats.org/officeDocument/2006/relationships/hyperlink" Target="https://networkserver.maua.br:8080/#/organizations/2/applications/8/nodes/0004a30b00e93091/edit" TargetMode="External"/><Relationship Id="rId9" Type="http://schemas.openxmlformats.org/officeDocument/2006/relationships/hyperlink" Target="https://networkserver.maua.br:8080/#/organizations/2/applications/8/nodes/0004a30b00e9e832/edit" TargetMode="External"/><Relationship Id="rId14" Type="http://schemas.openxmlformats.org/officeDocument/2006/relationships/image" Target="../media/image29.png"/></Relationships>
</file>

<file path=ppt/slides/_rels/slide2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1.PNG"/><Relationship Id="rId7" Type="http://schemas.openxmlformats.org/officeDocument/2006/relationships/image" Target="../media/image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hyperlink" Target="https://networkserver.maua.br:8080/#/organizations/2/applications/6/nodes/0004a30b00e94473/edit" TargetMode="External"/><Relationship Id="rId5" Type="http://schemas.openxmlformats.org/officeDocument/2006/relationships/hyperlink" Target="https://networkserver.maua.br:8080/#/organizations/1/applications/1/nodes/0004a30b00286d19/edit" TargetMode="External"/><Relationship Id="rId4" Type="http://schemas.openxmlformats.org/officeDocument/2006/relationships/hyperlink" Target="https://networkserver.maua.br:8080/#/organizations/1/applications/1/nodes/0004a30b001a1d6f/edit" TargetMode="External"/><Relationship Id="rId9"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hyperlink" Target="https://networkserver.maua.br:8080/#/organizations/5/applications/5/nodes/0004a30b00e94a9a/edit" TargetMode="External"/><Relationship Id="rId13" Type="http://schemas.openxmlformats.org/officeDocument/2006/relationships/hyperlink" Target="https://networkserver.maua.br:8080/#/organizations/5/applications/5/nodes/0004a30b00e92f75/edit" TargetMode="External"/><Relationship Id="rId18" Type="http://schemas.openxmlformats.org/officeDocument/2006/relationships/hyperlink" Target="https://networkserver.maua.br:8080/#/organizations/5/applications/5/nodes/0004a30b00e9d993/edit" TargetMode="External"/><Relationship Id="rId3" Type="http://schemas.openxmlformats.org/officeDocument/2006/relationships/hyperlink" Target="https://networkserver.maua.br:8080/#/organizations/5/applications/5/nodes/0004a30b00e983a2/edit" TargetMode="External"/><Relationship Id="rId21" Type="http://schemas.openxmlformats.org/officeDocument/2006/relationships/hyperlink" Target="https://networkserver.maua.br:8080/#/organizations/5/applications/5/nodes/0004a30b00e9d878/edit" TargetMode="External"/><Relationship Id="rId7" Type="http://schemas.openxmlformats.org/officeDocument/2006/relationships/hyperlink" Target="https://networkserver.maua.br:8080/#/organizations/5/applications/5/nodes/0004a30b00e94b89/edit" TargetMode="External"/><Relationship Id="rId12" Type="http://schemas.openxmlformats.org/officeDocument/2006/relationships/hyperlink" Target="https://networkserver.maua.br:8080/#/organizations/5/applications/5/nodes/0004a30b00e94a5f/edit" TargetMode="External"/><Relationship Id="rId17" Type="http://schemas.openxmlformats.org/officeDocument/2006/relationships/hyperlink" Target="https://networkserver.maua.br:8080/#/organizations/5/applications/5/nodes/0004a30b00e9a536/edit" TargetMode="External"/><Relationship Id="rId25" Type="http://schemas.openxmlformats.org/officeDocument/2006/relationships/image" Target="../media/image2.png"/><Relationship Id="rId2" Type="http://schemas.openxmlformats.org/officeDocument/2006/relationships/hyperlink" Target="https://networkserver.maua.br:8080/#/organizations/5/applications/5/nodes/0004a30b00e9848f/edit" TargetMode="External"/><Relationship Id="rId16" Type="http://schemas.openxmlformats.org/officeDocument/2006/relationships/hyperlink" Target="https://networkserver.maua.br:8080/#/organizations/5/applications/5/nodes/0004a30b00e9b851/edit" TargetMode="External"/><Relationship Id="rId20" Type="http://schemas.openxmlformats.org/officeDocument/2006/relationships/hyperlink" Target="https://networkserver.maua.br:8080/#/organizations/5/applications/5/nodes/0004a30b00e9a21e/edit" TargetMode="External"/><Relationship Id="rId1" Type="http://schemas.openxmlformats.org/officeDocument/2006/relationships/slideLayout" Target="../slideLayouts/slideLayout2.xml"/><Relationship Id="rId6" Type="http://schemas.openxmlformats.org/officeDocument/2006/relationships/hyperlink" Target="https://networkserver.maua.br:8080/#/organizations/5/applications/5/nodes/0004a30b00e99abb/edit" TargetMode="External"/><Relationship Id="rId11" Type="http://schemas.openxmlformats.org/officeDocument/2006/relationships/hyperlink" Target="https://networkserver.maua.br:8080/#/organizations/5/applications/5/nodes/0004a30b00e999c5/edit" TargetMode="External"/><Relationship Id="rId24" Type="http://schemas.openxmlformats.org/officeDocument/2006/relationships/image" Target="../media/image1.png"/><Relationship Id="rId5" Type="http://schemas.openxmlformats.org/officeDocument/2006/relationships/hyperlink" Target="https://networkserver.maua.br:8080/#/organizations/5/applications/5/nodes/0004a30b00e9d3c3/edit" TargetMode="External"/><Relationship Id="rId15" Type="http://schemas.openxmlformats.org/officeDocument/2006/relationships/hyperlink" Target="https://networkserver.maua.br:8080/#/organizations/5/applications/5/nodes/0004a30b00e9be06/edit" TargetMode="External"/><Relationship Id="rId23" Type="http://schemas.openxmlformats.org/officeDocument/2006/relationships/image" Target="../media/image35.png"/><Relationship Id="rId10" Type="http://schemas.openxmlformats.org/officeDocument/2006/relationships/hyperlink" Target="https://networkserver.maua.br:8080/#/organizations/5/applications/5/nodes/0004a30b00e9d486/edit" TargetMode="External"/><Relationship Id="rId19" Type="http://schemas.openxmlformats.org/officeDocument/2006/relationships/hyperlink" Target="https://networkserver.maua.br:8080/#/organizations/5/applications/5/nodes/0004a30b00e945cc/edit" TargetMode="External"/><Relationship Id="rId4" Type="http://schemas.openxmlformats.org/officeDocument/2006/relationships/hyperlink" Target="https://networkserver.maua.br:8080/#/organizations/5/applications/5/nodes/0004a30b00e95cae/edit" TargetMode="External"/><Relationship Id="rId9" Type="http://schemas.openxmlformats.org/officeDocument/2006/relationships/hyperlink" Target="https://networkserver.maua.br:8080/#/organizations/5/applications/5/nodes/0004a30b00e94548/edit" TargetMode="External"/><Relationship Id="rId14" Type="http://schemas.openxmlformats.org/officeDocument/2006/relationships/hyperlink" Target="https://networkserver.maua.br:8080/#/organizations/5/applications/5/nodes/0004a30b00e95dd3/edit" TargetMode="External"/><Relationship Id="rId22" Type="http://schemas.openxmlformats.org/officeDocument/2006/relationships/image" Target="../media/image34.png"/></Relationships>
</file>

<file path=ppt/slides/_rels/slide24.xml.rels><?xml version="1.0" encoding="UTF-8" standalone="yes"?>
<Relationships xmlns="http://schemas.openxmlformats.org/package/2006/relationships"><Relationship Id="rId8" Type="http://schemas.openxmlformats.org/officeDocument/2006/relationships/hyperlink" Target="https://networkserver.maua.br:8080/#/organizations/5/applications/5/nodes/0004a30b00e9be02/edit" TargetMode="External"/><Relationship Id="rId13" Type="http://schemas.openxmlformats.org/officeDocument/2006/relationships/hyperlink" Target="https://networkserver.maua.br:8080/#/organizations/5/applications/5/nodes/0004a30b00e95e28/edit" TargetMode="External"/><Relationship Id="rId18" Type="http://schemas.openxmlformats.org/officeDocument/2006/relationships/hyperlink" Target="https://networkserver.maua.br:8080/#/organizations/5/applications/5/nodes/0004a30b00e9bf2a/edit" TargetMode="External"/><Relationship Id="rId3" Type="http://schemas.openxmlformats.org/officeDocument/2006/relationships/hyperlink" Target="https://networkserver.maua.br:8080/#/organizations/5/applications/5/nodes/0004a30b00e941c5/edit" TargetMode="External"/><Relationship Id="rId21" Type="http://schemas.openxmlformats.org/officeDocument/2006/relationships/hyperlink" Target="https://networkserver.maua.br:8080/#/organizations/5/applications/5/nodes/0004a30b00e9a0a9/edit" TargetMode="External"/><Relationship Id="rId7" Type="http://schemas.openxmlformats.org/officeDocument/2006/relationships/hyperlink" Target="https://networkserver.maua.br:8080/#/organizations/5/applications/5/nodes/0004a30b00e9441b/edit" TargetMode="External"/><Relationship Id="rId12" Type="http://schemas.openxmlformats.org/officeDocument/2006/relationships/hyperlink" Target="https://networkserver.maua.br:8080/#/organizations/5/applications/5/nodes/0004a30b00e92e51/edit" TargetMode="External"/><Relationship Id="rId17" Type="http://schemas.openxmlformats.org/officeDocument/2006/relationships/hyperlink" Target="https://networkserver.maua.br:8080/#/organizations/5/applications/5/nodes/0004a30b00e95da5/edit" TargetMode="External"/><Relationship Id="rId25" Type="http://schemas.openxmlformats.org/officeDocument/2006/relationships/image" Target="../media/image2.png"/><Relationship Id="rId2" Type="http://schemas.openxmlformats.org/officeDocument/2006/relationships/image" Target="../media/image36.png"/><Relationship Id="rId16" Type="http://schemas.openxmlformats.org/officeDocument/2006/relationships/hyperlink" Target="https://networkserver.maua.br:8080/#/organizations/5/applications/5/nodes/0004a30b00e93286/edit" TargetMode="External"/><Relationship Id="rId20" Type="http://schemas.openxmlformats.org/officeDocument/2006/relationships/hyperlink" Target="https://networkserver.maua.br:8080/#/organizations/5/applications/5/nodes/0004a30b00e95c9e/edit" TargetMode="External"/><Relationship Id="rId1" Type="http://schemas.openxmlformats.org/officeDocument/2006/relationships/slideLayout" Target="../slideLayouts/slideLayout2.xml"/><Relationship Id="rId6" Type="http://schemas.openxmlformats.org/officeDocument/2006/relationships/hyperlink" Target="https://networkserver.maua.br:8080/#/organizations/5/applications/5/nodes/0004a30b00e99650/edit" TargetMode="External"/><Relationship Id="rId11" Type="http://schemas.openxmlformats.org/officeDocument/2006/relationships/hyperlink" Target="https://networkserver.maua.br:8080/#/organizations/5/applications/5/nodes/0004a30b00e9652f/edit" TargetMode="External"/><Relationship Id="rId24" Type="http://schemas.openxmlformats.org/officeDocument/2006/relationships/image" Target="../media/image1.png"/><Relationship Id="rId5" Type="http://schemas.openxmlformats.org/officeDocument/2006/relationships/hyperlink" Target="https://networkserver.maua.br:8080/#/organizations/5/applications/5/nodes/0004a30b00e96406/edit" TargetMode="External"/><Relationship Id="rId15" Type="http://schemas.openxmlformats.org/officeDocument/2006/relationships/hyperlink" Target="https://networkserver.maua.br:8080/#/organizations/5/applications/5/nodes/0004a30b00e93244/edit" TargetMode="External"/><Relationship Id="rId23" Type="http://schemas.openxmlformats.org/officeDocument/2006/relationships/image" Target="../media/image35.png"/><Relationship Id="rId10" Type="http://schemas.openxmlformats.org/officeDocument/2006/relationships/hyperlink" Target="https://networkserver.maua.br:8080/#/organizations/5/applications/5/nodes/0004a30b00e9832c/edit" TargetMode="External"/><Relationship Id="rId19" Type="http://schemas.openxmlformats.org/officeDocument/2006/relationships/hyperlink" Target="https://networkserver.maua.br:8080/#/organizations/5/applications/5/nodes/0004a30b00e9493d/edit" TargetMode="External"/><Relationship Id="rId4" Type="http://schemas.openxmlformats.org/officeDocument/2006/relationships/hyperlink" Target="https://networkserver.maua.br:8080/#/organizations/5/applications/5/nodes/0004a30b00e97b61/edit" TargetMode="External"/><Relationship Id="rId9" Type="http://schemas.openxmlformats.org/officeDocument/2006/relationships/hyperlink" Target="https://networkserver.maua.br:8080/#/organizations/5/applications/5/nodes/0004a30b00e97cde/edit" TargetMode="External"/><Relationship Id="rId14" Type="http://schemas.openxmlformats.org/officeDocument/2006/relationships/hyperlink" Target="https://networkserver.maua.br:8080/#/organizations/5/applications/5/nodes/0004a30b00e9d12f/edit" TargetMode="External"/><Relationship Id="rId22" Type="http://schemas.openxmlformats.org/officeDocument/2006/relationships/hyperlink" Target="https://networkserver.maua.br:8080/#/organizations/5/applications/5/nodes/0004a30b00e9b7e1/edit"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networkserver.maua.br:8080/#/organizations/5/applications/5/nodes/0004a30b00e95e2f/edit" TargetMode="External"/><Relationship Id="rId13" Type="http://schemas.openxmlformats.org/officeDocument/2006/relationships/hyperlink" Target="https://networkserver.maua.br:8080/#/organizations/5/applications/5/nodes/0004a30b00e99771/edit" TargetMode="External"/><Relationship Id="rId18" Type="http://schemas.openxmlformats.org/officeDocument/2006/relationships/hyperlink" Target="https://networkserver.maua.br:8080/#/organizations/5/applications/5/nodes/0004a30b00e9e9b4/edit" TargetMode="External"/><Relationship Id="rId26" Type="http://schemas.openxmlformats.org/officeDocument/2006/relationships/image" Target="../media/image2.png"/><Relationship Id="rId3" Type="http://schemas.openxmlformats.org/officeDocument/2006/relationships/hyperlink" Target="https://networkserver.maua.br:8080/#/organizations/5/applications/5/nodes/0004a30b00e9d20d/edit" TargetMode="External"/><Relationship Id="rId21" Type="http://schemas.openxmlformats.org/officeDocument/2006/relationships/hyperlink" Target="https://networkserver.maua.br:8080/#/organizations/5/applications/5/nodes/0004a30b00e93225/edit" TargetMode="External"/><Relationship Id="rId7" Type="http://schemas.openxmlformats.org/officeDocument/2006/relationships/hyperlink" Target="https://networkserver.maua.br:8080/#/organizations/5/applications/5/nodes/0004a30b00e94471/edit" TargetMode="External"/><Relationship Id="rId12" Type="http://schemas.openxmlformats.org/officeDocument/2006/relationships/hyperlink" Target="https://networkserver.maua.br:8080/#/organizations/5/applications/5/nodes/0004a30b00e97b94/edit" TargetMode="External"/><Relationship Id="rId17" Type="http://schemas.openxmlformats.org/officeDocument/2006/relationships/hyperlink" Target="https://networkserver.maua.br:8080/#/organizations/5/applications/5/nodes/0004a30b00e9d516/edit" TargetMode="External"/><Relationship Id="rId25" Type="http://schemas.openxmlformats.org/officeDocument/2006/relationships/image" Target="../media/image1.png"/><Relationship Id="rId2" Type="http://schemas.openxmlformats.org/officeDocument/2006/relationships/hyperlink" Target="https://networkserver.maua.br:8080/#/organizations/5/applications/5/nodes/0004a30b00e9497f/edit" TargetMode="External"/><Relationship Id="rId16" Type="http://schemas.openxmlformats.org/officeDocument/2006/relationships/hyperlink" Target="https://networkserver.maua.br:8080/#/organizations/5/applications/5/nodes/0004a30b00e94445/edit" TargetMode="External"/><Relationship Id="rId20" Type="http://schemas.openxmlformats.org/officeDocument/2006/relationships/hyperlink" Target="https://networkserver.maua.br:8080/#/organizations/5/applications/5/nodes/0004a30b00e97b3c/edit" TargetMode="External"/><Relationship Id="rId1" Type="http://schemas.openxmlformats.org/officeDocument/2006/relationships/slideLayout" Target="../slideLayouts/slideLayout2.xml"/><Relationship Id="rId6" Type="http://schemas.openxmlformats.org/officeDocument/2006/relationships/hyperlink" Target="https://networkserver.maua.br:8080/#/organizations/5/applications/5/nodes/0004a30b00e943ef/edit" TargetMode="External"/><Relationship Id="rId11" Type="http://schemas.openxmlformats.org/officeDocument/2006/relationships/hyperlink" Target="https://networkserver.maua.br:8080/#/organizations/5/applications/5/nodes/0004a30b00e9319b/edit" TargetMode="External"/><Relationship Id="rId24" Type="http://schemas.openxmlformats.org/officeDocument/2006/relationships/image" Target="../media/image35.png"/><Relationship Id="rId5" Type="http://schemas.openxmlformats.org/officeDocument/2006/relationships/hyperlink" Target="https://networkserver.maua.br:8080/#/organizations/5/applications/5/nodes/0004a30b00e999d9/edit" TargetMode="External"/><Relationship Id="rId15" Type="http://schemas.openxmlformats.org/officeDocument/2006/relationships/hyperlink" Target="https://networkserver.maua.br:8080/#/organizations/5/applications/5/nodes/0004a30b00e9b7ac/edit" TargetMode="External"/><Relationship Id="rId23" Type="http://schemas.openxmlformats.org/officeDocument/2006/relationships/hyperlink" Target="https://networkserver.maua.br:8080/#/organizations/5/applications/5/nodes/0004a30b00e9bee3/edit" TargetMode="External"/><Relationship Id="rId10" Type="http://schemas.openxmlformats.org/officeDocument/2006/relationships/hyperlink" Target="https://networkserver.maua.br:8080/#/organizations/5/applications/5/nodes/0004a30b00e981bf/edit" TargetMode="External"/><Relationship Id="rId19" Type="http://schemas.openxmlformats.org/officeDocument/2006/relationships/hyperlink" Target="https://networkserver.maua.br:8080/#/organizations/5/applications/5/nodes/0004a30b00e9314c/edit" TargetMode="External"/><Relationship Id="rId4" Type="http://schemas.openxmlformats.org/officeDocument/2006/relationships/hyperlink" Target="https://networkserver.maua.br:8080/#/organizations/5/applications/5/nodes/0004a30b00e94a90/edit" TargetMode="External"/><Relationship Id="rId9" Type="http://schemas.openxmlformats.org/officeDocument/2006/relationships/hyperlink" Target="https://networkserver.maua.br:8080/#/organizations/5/applications/5/nodes/0004a30b00e99b4d/edit" TargetMode="External"/><Relationship Id="rId14" Type="http://schemas.openxmlformats.org/officeDocument/2006/relationships/hyperlink" Target="https://networkserver.maua.br:8080/#/organizations/5/applications/5/nodes/0004a30b00e9b7a9/edit" TargetMode="External"/><Relationship Id="rId22" Type="http://schemas.openxmlformats.org/officeDocument/2006/relationships/hyperlink" Target="https://networkserver.maua.br:8080/#/organizations/5/applications/5/nodes/0004a30b00e9321b/edit"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networkserver.maua.br:8080/#/organizations/2/applications/6/nodes/0004a30b00e942f0/edit" TargetMode="External"/><Relationship Id="rId5" Type="http://schemas.openxmlformats.org/officeDocument/2006/relationships/hyperlink" Target="https://networkserver.maua.br:8080/#/organizations/2/applications/6/nodes/0004a30b00e99656/edit" TargetMode="Externa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networkserver.maua.br:8080/#/organizations/2/applications/6/nodes/0004a30b00e94935/edit"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networkserver.maua.br:8080/#/organizations/1/applications/1/nodes/0004a30b001eb809/edit"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7.PNG"/><Relationship Id="rId7" Type="http://schemas.openxmlformats.org/officeDocument/2006/relationships/hyperlink" Target="https://networkserver.maua.br:8080/#/organizations/1/applications/1/nodes/0004a30b001e59ee/edit"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networkserver.maua.br:8080/#/organizations/1/applications/1/nodes/0004a30b001e4c78/edit" TargetMode="External"/><Relationship Id="rId5" Type="http://schemas.openxmlformats.org/officeDocument/2006/relationships/hyperlink" Target="https://networkserver.maua.br:8080/#/organizations/2/applications/2/nodes/0004a30b001a5ea1/edit" TargetMode="External"/><Relationship Id="rId4" Type="http://schemas.openxmlformats.org/officeDocument/2006/relationships/image" Target="../media/image8.PNG"/><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s://networkserver.maua.br:8080/#/organizations/2/applications/6/nodes/0004a30b00e9b90a/edit"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networkserver.maua.br:8080/#/organizations/2/applications/6/nodes/0004a30b00e9b90a/edi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hyperlink" Target="https://networkserver.maua.br:8080/#/organizations/2/applications/6/nodes/0004a30b00e947ab/edit"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614056" y="263208"/>
            <a:ext cx="3060068" cy="523220"/>
          </a:xfrm>
          <a:prstGeom prst="rect">
            <a:avLst/>
          </a:prstGeom>
          <a:noFill/>
        </p:spPr>
        <p:txBody>
          <a:bodyPr wrap="none" rtlCol="0">
            <a:spAutoFit/>
          </a:bodyPr>
          <a:lstStyle/>
          <a:p>
            <a:r>
              <a:rPr lang="pt-BR" sz="2800" dirty="0">
                <a:latin typeface="Times New Roman" panose="02020603050405020304" pitchFamily="18" charset="0"/>
                <a:cs typeface="Times New Roman" panose="02020603050405020304" pitchFamily="18" charset="0"/>
              </a:rPr>
              <a:t>Parceria IMT - ATC</a:t>
            </a:r>
          </a:p>
        </p:txBody>
      </p:sp>
      <p:pic>
        <p:nvPicPr>
          <p:cNvPr id="6" name="Imagem 5" descr="C:\Users\rogerio.cassares\Documents\IMT\CP-DET\DET-Office\LOGO AZUL MAUÁ VETOR-01.png"/>
          <p:cNvPicPr/>
          <p:nvPr/>
        </p:nvPicPr>
        <p:blipFill>
          <a:blip r:embed="rId2" cstate="print">
            <a:extLst>
              <a:ext uri="{28A0092B-C50C-407E-A947-70E740481C1C}">
                <a14:useLocalDpi xmlns:a14="http://schemas.microsoft.com/office/drawing/2010/main" val="0"/>
              </a:ext>
            </a:extLst>
          </a:blip>
          <a:srcRect/>
          <a:stretch>
            <a:fillRect/>
          </a:stretch>
        </p:blipFill>
        <p:spPr>
          <a:xfrm>
            <a:off x="264794" y="263208"/>
            <a:ext cx="1128577" cy="404449"/>
          </a:xfrm>
          <a:prstGeom prst="rect">
            <a:avLst/>
          </a:prstGeom>
          <a:noFill/>
          <a:ln>
            <a:noFill/>
          </a:ln>
        </p:spPr>
      </p:pic>
      <p:pic>
        <p:nvPicPr>
          <p:cNvPr id="7" name="Imagem 6"/>
          <p:cNvPicPr>
            <a:picLocks noChangeAspect="1"/>
          </p:cNvPicPr>
          <p:nvPr/>
        </p:nvPicPr>
        <p:blipFill>
          <a:blip r:embed="rId3"/>
          <a:stretch>
            <a:fillRect/>
          </a:stretch>
        </p:blipFill>
        <p:spPr>
          <a:xfrm>
            <a:off x="9054466" y="190758"/>
            <a:ext cx="641077" cy="476899"/>
          </a:xfrm>
          <a:prstGeom prst="rect">
            <a:avLst/>
          </a:prstGeom>
        </p:spPr>
      </p:pic>
      <p:sp>
        <p:nvSpPr>
          <p:cNvPr id="3" name="Retângulo 2"/>
          <p:cNvSpPr/>
          <p:nvPr/>
        </p:nvSpPr>
        <p:spPr>
          <a:xfrm>
            <a:off x="391885" y="1995745"/>
            <a:ext cx="9114971" cy="1156086"/>
          </a:xfrm>
          <a:prstGeom prst="rect">
            <a:avLst/>
          </a:prstGeom>
        </p:spPr>
        <p:txBody>
          <a:bodyPr wrap="square">
            <a:spAutoFit/>
          </a:bodyPr>
          <a:lstStyle/>
          <a:p>
            <a:pPr>
              <a:lnSpc>
                <a:spcPct val="150000"/>
              </a:lnSpc>
              <a:spcAft>
                <a:spcPts val="800"/>
              </a:spcAft>
            </a:pPr>
            <a:r>
              <a:rPr lang="pt-BR" sz="1600" dirty="0">
                <a:latin typeface="Times New Roman" panose="02020603050405020304" pitchFamily="18" charset="0"/>
                <a:ea typeface="Calibri" panose="020F0502020204030204" pitchFamily="34" charset="0"/>
                <a:cs typeface="Times New Roman" panose="02020603050405020304" pitchFamily="18" charset="0"/>
              </a:rPr>
              <a:t>A parceria entre a American Tower Company e o Instituto Mauá de Tecnologia gerou diversas oportunidades de implementação de sensores utilizando a tecnologia LoRaWAN em diversas áreas de aplicação da sociedade.</a:t>
            </a:r>
          </a:p>
        </p:txBody>
      </p:sp>
      <p:sp>
        <p:nvSpPr>
          <p:cNvPr id="9" name="Retângulo 8"/>
          <p:cNvSpPr/>
          <p:nvPr/>
        </p:nvSpPr>
        <p:spPr>
          <a:xfrm>
            <a:off x="391885" y="3818176"/>
            <a:ext cx="8926286" cy="1938992"/>
          </a:xfrm>
          <a:prstGeom prst="rect">
            <a:avLst/>
          </a:prstGeom>
        </p:spPr>
        <p:txBody>
          <a:bodyPr wrap="square">
            <a:spAutoFit/>
          </a:bodyPr>
          <a:lstStyle/>
          <a:p>
            <a:pPr>
              <a:lnSpc>
                <a:spcPct val="150000"/>
              </a:lnSpc>
              <a:spcAft>
                <a:spcPts val="800"/>
              </a:spcAft>
            </a:pPr>
            <a:r>
              <a:rPr lang="pt-BR" sz="1600" dirty="0">
                <a:latin typeface="Times New Roman" panose="02020603050405020304" pitchFamily="18" charset="0"/>
                <a:ea typeface="Calibri" panose="020F0502020204030204" pitchFamily="34" charset="0"/>
                <a:cs typeface="Times New Roman" panose="02020603050405020304" pitchFamily="18" charset="0"/>
              </a:rPr>
              <a:t>Apesar de o Instituto Mauá de Tecnologia também possuir sensores, gateways, servidor e aplicações LoRaWAN próprios, a parceria com a American Tower permite a escalabilidade das soluções e das aplicações desenvolvidas pelo Centro de Pesquisas e pelo Centro Universitário. Desse modo, é possível que quaisquer das soluções desenvolvidas utilizando essa tecnologia ganhem proporções nacionais e sejam viáveis tanto de maneira acadêmica, quanto industrial e comercial.</a:t>
            </a:r>
          </a:p>
        </p:txBody>
      </p:sp>
      <p:sp>
        <p:nvSpPr>
          <p:cNvPr id="10" name="CaixaDeTexto 9"/>
          <p:cNvSpPr txBox="1"/>
          <p:nvPr/>
        </p:nvSpPr>
        <p:spPr>
          <a:xfrm>
            <a:off x="4344364" y="1329400"/>
            <a:ext cx="1228350" cy="369332"/>
          </a:xfrm>
          <a:prstGeom prst="rect">
            <a:avLst/>
          </a:prstGeom>
          <a:noFill/>
        </p:spPr>
        <p:txBody>
          <a:bodyPr wrap="none" rtlCol="0">
            <a:spAutoFit/>
          </a:bodyPr>
          <a:lstStyle/>
          <a:p>
            <a:r>
              <a:rPr lang="pt-BR" b="1" dirty="0"/>
              <a:t>CONTEXTO</a:t>
            </a:r>
          </a:p>
        </p:txBody>
      </p:sp>
    </p:spTree>
    <p:extLst>
      <p:ext uri="{BB962C8B-B14F-4D97-AF65-F5344CB8AC3E}">
        <p14:creationId xmlns:p14="http://schemas.microsoft.com/office/powerpoint/2010/main" val="1317377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891" y="1270209"/>
            <a:ext cx="1932966" cy="2999964"/>
          </a:xfrm>
          <a:prstGeom prst="rect">
            <a:avLst/>
          </a:prstGeom>
        </p:spPr>
      </p:pic>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0723" y="1270209"/>
            <a:ext cx="1786665" cy="2999964"/>
          </a:xfrm>
          <a:prstGeom prst="rect">
            <a:avLst/>
          </a:prstGeom>
        </p:spPr>
      </p:pic>
      <p:graphicFrame>
        <p:nvGraphicFramePr>
          <p:cNvPr id="5" name="Tabela 4"/>
          <p:cNvGraphicFramePr>
            <a:graphicFrameLocks noGrp="1"/>
          </p:cNvGraphicFramePr>
          <p:nvPr>
            <p:extLst>
              <p:ext uri="{D42A27DB-BD31-4B8C-83A1-F6EECF244321}">
                <p14:modId xmlns:p14="http://schemas.microsoft.com/office/powerpoint/2010/main" val="1972257036"/>
              </p:ext>
            </p:extLst>
          </p:nvPr>
        </p:nvGraphicFramePr>
        <p:xfrm>
          <a:off x="696665" y="4798626"/>
          <a:ext cx="8543925" cy="1654824"/>
        </p:xfrm>
        <a:graphic>
          <a:graphicData uri="http://schemas.openxmlformats.org/drawingml/2006/table">
            <a:tbl>
              <a:tblPr/>
              <a:tblGrid>
                <a:gridCol w="2131814">
                  <a:extLst>
                    <a:ext uri="{9D8B030D-6E8A-4147-A177-3AD203B41FA5}">
                      <a16:colId xmlns:a16="http://schemas.microsoft.com/office/drawing/2014/main" val="481268341"/>
                    </a:ext>
                  </a:extLst>
                </a:gridCol>
                <a:gridCol w="1423987">
                  <a:extLst>
                    <a:ext uri="{9D8B030D-6E8A-4147-A177-3AD203B41FA5}">
                      <a16:colId xmlns:a16="http://schemas.microsoft.com/office/drawing/2014/main" val="2230194367"/>
                    </a:ext>
                  </a:extLst>
                </a:gridCol>
                <a:gridCol w="3992761">
                  <a:extLst>
                    <a:ext uri="{9D8B030D-6E8A-4147-A177-3AD203B41FA5}">
                      <a16:colId xmlns:a16="http://schemas.microsoft.com/office/drawing/2014/main" val="2182128918"/>
                    </a:ext>
                  </a:extLst>
                </a:gridCol>
                <a:gridCol w="995363">
                  <a:extLst>
                    <a:ext uri="{9D8B030D-6E8A-4147-A177-3AD203B41FA5}">
                      <a16:colId xmlns:a16="http://schemas.microsoft.com/office/drawing/2014/main" val="4180441350"/>
                    </a:ext>
                  </a:extLst>
                </a:gridCol>
              </a:tblGrid>
              <a:tr h="551608">
                <a:tc>
                  <a:txBody>
                    <a:bodyPr/>
                    <a:lstStyle/>
                    <a:p>
                      <a:pPr algn="ctr" fontAlgn="b"/>
                      <a:r>
                        <a:rPr lang="pt-BR" sz="1200" dirty="0">
                          <a:effectLst/>
                        </a:rPr>
                        <a:t>Device name</a:t>
                      </a:r>
                    </a:p>
                  </a:txBody>
                  <a:tcPr marL="59957" marR="59957" marT="59957" marB="59957"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a:effectLst/>
                        </a:rPr>
                        <a:t>Device EUI</a:t>
                      </a:r>
                    </a:p>
                  </a:txBody>
                  <a:tcPr marL="59957" marR="59957" marT="59957" marB="59957"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a:effectLst/>
                        </a:rPr>
                        <a:t>Device description</a:t>
                      </a:r>
                    </a:p>
                  </a:txBody>
                  <a:tcPr marL="59957" marR="59957" marT="59957" marB="59957"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a:effectLst/>
                        </a:rPr>
                        <a:t>Activation</a:t>
                      </a:r>
                    </a:p>
                  </a:txBody>
                  <a:tcPr marL="59957" marR="59957" marT="59957" marB="59957"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06293341"/>
                  </a:ext>
                </a:extLst>
              </a:tr>
              <a:tr h="551608">
                <a:tc>
                  <a:txBody>
                    <a:bodyPr/>
                    <a:lstStyle/>
                    <a:p>
                      <a:pPr algn="ctr" fontAlgn="t"/>
                      <a:r>
                        <a:rPr lang="pt-BR" sz="1200" u="none" strike="noStrike">
                          <a:solidFill>
                            <a:srgbClr val="004684"/>
                          </a:solidFill>
                          <a:effectLst/>
                          <a:hlinkClick r:id="rId4"/>
                        </a:rPr>
                        <a:t>DET-05</a:t>
                      </a:r>
                      <a:endParaRPr lang="pt-BR" sz="1200">
                        <a:effectLst/>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200">
                          <a:effectLst/>
                        </a:rPr>
                        <a:t>0004a30b001e0990</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200" dirty="0">
                          <a:effectLst/>
                        </a:rPr>
                        <a:t>Professor Wanderson</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200" dirty="0">
                          <a:effectLst/>
                        </a:rPr>
                        <a:t>ABP</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755012373"/>
                  </a:ext>
                </a:extLst>
              </a:tr>
              <a:tr h="551608">
                <a:tc>
                  <a:txBody>
                    <a:bodyPr/>
                    <a:lstStyle/>
                    <a:p>
                      <a:pPr algn="ctr" fontAlgn="t"/>
                      <a:r>
                        <a:rPr lang="pt-BR" sz="1200" u="none" strike="noStrike">
                          <a:solidFill>
                            <a:srgbClr val="004684"/>
                          </a:solidFill>
                          <a:effectLst/>
                          <a:hlinkClick r:id="rId5"/>
                        </a:rPr>
                        <a:t>DET-23</a:t>
                      </a:r>
                      <a:endParaRPr lang="pt-BR" sz="1200">
                        <a:effectLst/>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200">
                          <a:effectLst/>
                        </a:rPr>
                        <a:t>0004a30b0022df04</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200">
                          <a:effectLst/>
                        </a:rPr>
                        <a:t>GPS com Antena externa</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200" dirty="0">
                          <a:effectLst/>
                        </a:rPr>
                        <a:t>ABP</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3020993203"/>
                  </a:ext>
                </a:extLst>
              </a:tr>
            </a:tbl>
          </a:graphicData>
        </a:graphic>
      </p:graphicFrame>
      <p:sp>
        <p:nvSpPr>
          <p:cNvPr id="6" name="CaixaDeTexto 5"/>
          <p:cNvSpPr txBox="1"/>
          <p:nvPr/>
        </p:nvSpPr>
        <p:spPr>
          <a:xfrm>
            <a:off x="3614056" y="263208"/>
            <a:ext cx="3060068" cy="523220"/>
          </a:xfrm>
          <a:prstGeom prst="rect">
            <a:avLst/>
          </a:prstGeom>
          <a:noFill/>
        </p:spPr>
        <p:txBody>
          <a:bodyPr wrap="none" rtlCol="0">
            <a:spAutoFit/>
          </a:bodyPr>
          <a:lstStyle/>
          <a:p>
            <a:r>
              <a:rPr lang="pt-BR" sz="2800" dirty="0">
                <a:latin typeface="Times New Roman" panose="02020603050405020304" pitchFamily="18" charset="0"/>
                <a:cs typeface="Times New Roman" panose="02020603050405020304" pitchFamily="18" charset="0"/>
              </a:rPr>
              <a:t>Parceria IMT - ATC</a:t>
            </a:r>
          </a:p>
        </p:txBody>
      </p:sp>
      <p:pic>
        <p:nvPicPr>
          <p:cNvPr id="7" name="Imagem 6" descr="C:\Users\rogerio.cassares\Documents\IMT\CP-DET\DET-Office\LOGO AZUL MAUÁ VETOR-01.png"/>
          <p:cNvPicPr/>
          <p:nvPr/>
        </p:nvPicPr>
        <p:blipFill>
          <a:blip r:embed="rId6" cstate="print">
            <a:extLst>
              <a:ext uri="{28A0092B-C50C-407E-A947-70E740481C1C}">
                <a14:useLocalDpi xmlns:a14="http://schemas.microsoft.com/office/drawing/2010/main" val="0"/>
              </a:ext>
            </a:extLst>
          </a:blip>
          <a:srcRect/>
          <a:stretch>
            <a:fillRect/>
          </a:stretch>
        </p:blipFill>
        <p:spPr>
          <a:xfrm>
            <a:off x="264794" y="263208"/>
            <a:ext cx="1128577" cy="404449"/>
          </a:xfrm>
          <a:prstGeom prst="rect">
            <a:avLst/>
          </a:prstGeom>
          <a:noFill/>
          <a:ln>
            <a:noFill/>
          </a:ln>
        </p:spPr>
      </p:pic>
      <p:pic>
        <p:nvPicPr>
          <p:cNvPr id="8" name="Imagem 7"/>
          <p:cNvPicPr>
            <a:picLocks noChangeAspect="1"/>
          </p:cNvPicPr>
          <p:nvPr/>
        </p:nvPicPr>
        <p:blipFill>
          <a:blip r:embed="rId7"/>
          <a:stretch>
            <a:fillRect/>
          </a:stretch>
        </p:blipFill>
        <p:spPr>
          <a:xfrm>
            <a:off x="9054466" y="190758"/>
            <a:ext cx="641077" cy="476899"/>
          </a:xfrm>
          <a:prstGeom prst="rect">
            <a:avLst/>
          </a:prstGeom>
        </p:spPr>
      </p:pic>
      <p:sp>
        <p:nvSpPr>
          <p:cNvPr id="9" name="CaixaDeTexto 8"/>
          <p:cNvSpPr txBox="1"/>
          <p:nvPr/>
        </p:nvSpPr>
        <p:spPr>
          <a:xfrm>
            <a:off x="4833254" y="2132977"/>
            <a:ext cx="3280232" cy="923330"/>
          </a:xfrm>
          <a:prstGeom prst="rect">
            <a:avLst/>
          </a:prstGeom>
          <a:noFill/>
        </p:spPr>
        <p:txBody>
          <a:bodyPr wrap="square" rtlCol="0">
            <a:spAutoFit/>
          </a:bodyPr>
          <a:lstStyle/>
          <a:p>
            <a:r>
              <a:rPr lang="pt-BR" dirty="0"/>
              <a:t>Sensores para Desenvolvimento de Iniciação Científica de Engenharia Eletrônica.</a:t>
            </a:r>
          </a:p>
        </p:txBody>
      </p:sp>
      <p:sp>
        <p:nvSpPr>
          <p:cNvPr id="10" name="CaixaDeTexto 9"/>
          <p:cNvSpPr txBox="1"/>
          <p:nvPr/>
        </p:nvSpPr>
        <p:spPr>
          <a:xfrm>
            <a:off x="4891147" y="706844"/>
            <a:ext cx="3558988" cy="338554"/>
          </a:xfrm>
          <a:prstGeom prst="rect">
            <a:avLst/>
          </a:prstGeom>
          <a:noFill/>
        </p:spPr>
        <p:txBody>
          <a:bodyPr wrap="none" rtlCol="0">
            <a:spAutoFit/>
          </a:bodyPr>
          <a:lstStyle/>
          <a:p>
            <a:r>
              <a:rPr lang="pt-BR" sz="1600" i="1" dirty="0">
                <a:latin typeface="Times New Roman" panose="02020603050405020304" pitchFamily="18" charset="0"/>
                <a:cs typeface="Times New Roman" panose="02020603050405020304" pitchFamily="18" charset="0"/>
              </a:rPr>
              <a:t>- dispositivos para Iniciações Científicas</a:t>
            </a:r>
          </a:p>
        </p:txBody>
      </p:sp>
    </p:spTree>
    <p:extLst>
      <p:ext uri="{BB962C8B-B14F-4D97-AF65-F5344CB8AC3E}">
        <p14:creationId xmlns:p14="http://schemas.microsoft.com/office/powerpoint/2010/main" val="1266715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358" y="1092039"/>
            <a:ext cx="1938025" cy="3024573"/>
          </a:xfrm>
          <a:prstGeom prst="rect">
            <a:avLst/>
          </a:prstGeom>
        </p:spPr>
      </p:pic>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9960" y="1092039"/>
            <a:ext cx="1960758" cy="3024573"/>
          </a:xfrm>
          <a:prstGeom prst="rect">
            <a:avLst/>
          </a:prstGeom>
        </p:spPr>
      </p:pic>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8295" y="1092038"/>
            <a:ext cx="1960758" cy="3024573"/>
          </a:xfrm>
          <a:prstGeom prst="rect">
            <a:avLst/>
          </a:prstGeom>
        </p:spPr>
      </p:pic>
      <p:graphicFrame>
        <p:nvGraphicFramePr>
          <p:cNvPr id="6" name="Tabela 5"/>
          <p:cNvGraphicFramePr>
            <a:graphicFrameLocks noGrp="1"/>
          </p:cNvGraphicFramePr>
          <p:nvPr>
            <p:extLst>
              <p:ext uri="{D42A27DB-BD31-4B8C-83A1-F6EECF244321}">
                <p14:modId xmlns:p14="http://schemas.microsoft.com/office/powerpoint/2010/main" val="4238475073"/>
              </p:ext>
            </p:extLst>
          </p:nvPr>
        </p:nvGraphicFramePr>
        <p:xfrm>
          <a:off x="709365" y="4366826"/>
          <a:ext cx="8543925" cy="2206432"/>
        </p:xfrm>
        <a:graphic>
          <a:graphicData uri="http://schemas.openxmlformats.org/drawingml/2006/table">
            <a:tbl>
              <a:tblPr/>
              <a:tblGrid>
                <a:gridCol w="2131814">
                  <a:extLst>
                    <a:ext uri="{9D8B030D-6E8A-4147-A177-3AD203B41FA5}">
                      <a16:colId xmlns:a16="http://schemas.microsoft.com/office/drawing/2014/main" val="481268341"/>
                    </a:ext>
                  </a:extLst>
                </a:gridCol>
                <a:gridCol w="1423987">
                  <a:extLst>
                    <a:ext uri="{9D8B030D-6E8A-4147-A177-3AD203B41FA5}">
                      <a16:colId xmlns:a16="http://schemas.microsoft.com/office/drawing/2014/main" val="2230194367"/>
                    </a:ext>
                  </a:extLst>
                </a:gridCol>
                <a:gridCol w="3992761">
                  <a:extLst>
                    <a:ext uri="{9D8B030D-6E8A-4147-A177-3AD203B41FA5}">
                      <a16:colId xmlns:a16="http://schemas.microsoft.com/office/drawing/2014/main" val="2182128918"/>
                    </a:ext>
                  </a:extLst>
                </a:gridCol>
                <a:gridCol w="995363">
                  <a:extLst>
                    <a:ext uri="{9D8B030D-6E8A-4147-A177-3AD203B41FA5}">
                      <a16:colId xmlns:a16="http://schemas.microsoft.com/office/drawing/2014/main" val="4180441350"/>
                    </a:ext>
                  </a:extLst>
                </a:gridCol>
              </a:tblGrid>
              <a:tr h="551608">
                <a:tc>
                  <a:txBody>
                    <a:bodyPr/>
                    <a:lstStyle/>
                    <a:p>
                      <a:pPr algn="ctr" fontAlgn="b"/>
                      <a:r>
                        <a:rPr lang="pt-BR" sz="1200" dirty="0">
                          <a:effectLst/>
                        </a:rPr>
                        <a:t>Device name</a:t>
                      </a:r>
                    </a:p>
                  </a:txBody>
                  <a:tcPr marL="59957" marR="59957" marT="59957" marB="59957"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a:effectLst/>
                        </a:rPr>
                        <a:t>Device EUI</a:t>
                      </a:r>
                    </a:p>
                  </a:txBody>
                  <a:tcPr marL="59957" marR="59957" marT="59957" marB="59957"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a:effectLst/>
                        </a:rPr>
                        <a:t>Device description</a:t>
                      </a:r>
                    </a:p>
                  </a:txBody>
                  <a:tcPr marL="59957" marR="59957" marT="59957" marB="59957"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a:effectLst/>
                        </a:rPr>
                        <a:t>Activation</a:t>
                      </a:r>
                    </a:p>
                  </a:txBody>
                  <a:tcPr marL="59957" marR="59957" marT="59957" marB="59957"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06293341"/>
                  </a:ext>
                </a:extLst>
              </a:tr>
              <a:tr h="551608">
                <a:tc>
                  <a:txBody>
                    <a:bodyPr/>
                    <a:lstStyle/>
                    <a:p>
                      <a:pPr algn="ctr" fontAlgn="t"/>
                      <a:r>
                        <a:rPr lang="pt-BR" sz="1200" u="none" strike="noStrike" dirty="0">
                          <a:solidFill>
                            <a:srgbClr val="004684"/>
                          </a:solidFill>
                          <a:effectLst/>
                          <a:hlinkClick r:id="rId5"/>
                        </a:rPr>
                        <a:t>DET-04</a:t>
                      </a:r>
                      <a:endParaRPr lang="pt-BR" sz="120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200">
                          <a:effectLst/>
                        </a:rPr>
                        <a:t>0004a30b001e0b53</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200">
                          <a:effectLst/>
                        </a:rPr>
                        <a:t>sensor de umidade de solo</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200" dirty="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755012373"/>
                  </a:ext>
                </a:extLst>
              </a:tr>
              <a:tr h="551608">
                <a:tc>
                  <a:txBody>
                    <a:bodyPr/>
                    <a:lstStyle/>
                    <a:p>
                      <a:pPr algn="ctr" fontAlgn="t"/>
                      <a:r>
                        <a:rPr lang="pt-BR" sz="1200" u="none" strike="noStrike">
                          <a:solidFill>
                            <a:srgbClr val="004684"/>
                          </a:solidFill>
                          <a:effectLst/>
                          <a:hlinkClick r:id="rId6"/>
                        </a:rPr>
                        <a:t>DET-34</a:t>
                      </a:r>
                      <a:endParaRPr lang="pt-BR" sz="120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200" dirty="0">
                          <a:effectLst/>
                        </a:rPr>
                        <a:t>0004a30b0023553f</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200">
                          <a:effectLst/>
                        </a:rPr>
                        <a:t>Umidade do Solo</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20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3020993203"/>
                  </a:ext>
                </a:extLst>
              </a:tr>
              <a:tr h="551608">
                <a:tc>
                  <a:txBody>
                    <a:bodyPr/>
                    <a:lstStyle/>
                    <a:p>
                      <a:pPr algn="ctr" fontAlgn="t"/>
                      <a:r>
                        <a:rPr lang="pt-BR" sz="1200" u="none" strike="noStrike">
                          <a:solidFill>
                            <a:srgbClr val="004684"/>
                          </a:solidFill>
                          <a:effectLst/>
                          <a:hlinkClick r:id="rId7"/>
                        </a:rPr>
                        <a:t>DET-35</a:t>
                      </a:r>
                      <a:endParaRPr lang="pt-BR" sz="120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algn="ctr" fontAlgn="t"/>
                      <a:r>
                        <a:rPr lang="pt-BR" sz="1200">
                          <a:effectLst/>
                        </a:rPr>
                        <a:t>0004a30b0028ddd9</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algn="ctr" fontAlgn="t"/>
                      <a:r>
                        <a:rPr lang="pt-BR" sz="1200" dirty="0">
                          <a:effectLst/>
                        </a:rPr>
                        <a:t>Umidade do Solo</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algn="ctr" fontAlgn="t"/>
                      <a:r>
                        <a:rPr lang="pt-BR" sz="1200" dirty="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5F5F5"/>
                    </a:solidFill>
                  </a:tcPr>
                </a:tc>
                <a:extLst>
                  <a:ext uri="{0D108BD9-81ED-4DB2-BD59-A6C34878D82A}">
                    <a16:rowId xmlns:a16="http://schemas.microsoft.com/office/drawing/2014/main" val="1912073754"/>
                  </a:ext>
                </a:extLst>
              </a:tr>
            </a:tbl>
          </a:graphicData>
        </a:graphic>
      </p:graphicFrame>
      <p:sp>
        <p:nvSpPr>
          <p:cNvPr id="7" name="CaixaDeTexto 6"/>
          <p:cNvSpPr txBox="1"/>
          <p:nvPr/>
        </p:nvSpPr>
        <p:spPr>
          <a:xfrm>
            <a:off x="3614056" y="263208"/>
            <a:ext cx="3060068" cy="523220"/>
          </a:xfrm>
          <a:prstGeom prst="rect">
            <a:avLst/>
          </a:prstGeom>
          <a:noFill/>
        </p:spPr>
        <p:txBody>
          <a:bodyPr wrap="none" rtlCol="0">
            <a:spAutoFit/>
          </a:bodyPr>
          <a:lstStyle/>
          <a:p>
            <a:r>
              <a:rPr lang="pt-BR" sz="2800" dirty="0">
                <a:latin typeface="Times New Roman" panose="02020603050405020304" pitchFamily="18" charset="0"/>
                <a:cs typeface="Times New Roman" panose="02020603050405020304" pitchFamily="18" charset="0"/>
              </a:rPr>
              <a:t>Parceria IMT - ATC</a:t>
            </a:r>
          </a:p>
        </p:txBody>
      </p:sp>
      <p:pic>
        <p:nvPicPr>
          <p:cNvPr id="8" name="Imagem 7" descr="C:\Users\rogerio.cassares\Documents\IMT\CP-DET\DET-Office\LOGO AZUL MAUÁ VETOR-01.png"/>
          <p:cNvPicPr/>
          <p:nvPr/>
        </p:nvPicPr>
        <p:blipFill>
          <a:blip r:embed="rId8" cstate="print">
            <a:extLst>
              <a:ext uri="{28A0092B-C50C-407E-A947-70E740481C1C}">
                <a14:useLocalDpi xmlns:a14="http://schemas.microsoft.com/office/drawing/2010/main" val="0"/>
              </a:ext>
            </a:extLst>
          </a:blip>
          <a:srcRect/>
          <a:stretch>
            <a:fillRect/>
          </a:stretch>
        </p:blipFill>
        <p:spPr>
          <a:xfrm>
            <a:off x="264794" y="263208"/>
            <a:ext cx="1128577" cy="404449"/>
          </a:xfrm>
          <a:prstGeom prst="rect">
            <a:avLst/>
          </a:prstGeom>
          <a:noFill/>
          <a:ln>
            <a:noFill/>
          </a:ln>
        </p:spPr>
      </p:pic>
      <p:pic>
        <p:nvPicPr>
          <p:cNvPr id="9" name="Imagem 8"/>
          <p:cNvPicPr>
            <a:picLocks noChangeAspect="1"/>
          </p:cNvPicPr>
          <p:nvPr/>
        </p:nvPicPr>
        <p:blipFill>
          <a:blip r:embed="rId9"/>
          <a:stretch>
            <a:fillRect/>
          </a:stretch>
        </p:blipFill>
        <p:spPr>
          <a:xfrm>
            <a:off x="9054466" y="190758"/>
            <a:ext cx="641077" cy="476899"/>
          </a:xfrm>
          <a:prstGeom prst="rect">
            <a:avLst/>
          </a:prstGeom>
        </p:spPr>
      </p:pic>
      <p:sp>
        <p:nvSpPr>
          <p:cNvPr id="10" name="CaixaDeTexto 9"/>
          <p:cNvSpPr txBox="1"/>
          <p:nvPr/>
        </p:nvSpPr>
        <p:spPr>
          <a:xfrm>
            <a:off x="6674124" y="2103913"/>
            <a:ext cx="2629533" cy="707886"/>
          </a:xfrm>
          <a:prstGeom prst="rect">
            <a:avLst/>
          </a:prstGeom>
          <a:noFill/>
        </p:spPr>
        <p:txBody>
          <a:bodyPr wrap="square" rtlCol="0">
            <a:spAutoFit/>
          </a:bodyPr>
          <a:lstStyle/>
          <a:p>
            <a:r>
              <a:rPr lang="pt-BR" sz="2000" dirty="0"/>
              <a:t>Medidores de Umidade do Solo – Horta IMT</a:t>
            </a:r>
          </a:p>
        </p:txBody>
      </p:sp>
      <p:sp>
        <p:nvSpPr>
          <p:cNvPr id="11" name="CaixaDeTexto 10"/>
          <p:cNvSpPr txBox="1"/>
          <p:nvPr/>
        </p:nvSpPr>
        <p:spPr>
          <a:xfrm>
            <a:off x="4891147" y="706844"/>
            <a:ext cx="3558988" cy="338554"/>
          </a:xfrm>
          <a:prstGeom prst="rect">
            <a:avLst/>
          </a:prstGeom>
          <a:noFill/>
        </p:spPr>
        <p:txBody>
          <a:bodyPr wrap="none" rtlCol="0">
            <a:spAutoFit/>
          </a:bodyPr>
          <a:lstStyle/>
          <a:p>
            <a:r>
              <a:rPr lang="pt-BR" sz="1600" i="1" dirty="0">
                <a:latin typeface="Times New Roman" panose="02020603050405020304" pitchFamily="18" charset="0"/>
                <a:cs typeface="Times New Roman" panose="02020603050405020304" pitchFamily="18" charset="0"/>
              </a:rPr>
              <a:t>- dispositivos para Iniciações Científicas</a:t>
            </a:r>
          </a:p>
        </p:txBody>
      </p:sp>
    </p:spTree>
    <p:extLst>
      <p:ext uri="{BB962C8B-B14F-4D97-AF65-F5344CB8AC3E}">
        <p14:creationId xmlns:p14="http://schemas.microsoft.com/office/powerpoint/2010/main" val="2053157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687" y="1430354"/>
            <a:ext cx="6051437" cy="3220746"/>
          </a:xfrm>
          <a:prstGeom prst="rect">
            <a:avLst/>
          </a:prstGeom>
        </p:spPr>
      </p:pic>
      <p:graphicFrame>
        <p:nvGraphicFramePr>
          <p:cNvPr id="4" name="Tabela 3"/>
          <p:cNvGraphicFramePr>
            <a:graphicFrameLocks noGrp="1"/>
          </p:cNvGraphicFramePr>
          <p:nvPr>
            <p:extLst>
              <p:ext uri="{D42A27DB-BD31-4B8C-83A1-F6EECF244321}">
                <p14:modId xmlns:p14="http://schemas.microsoft.com/office/powerpoint/2010/main" val="487231267"/>
              </p:ext>
            </p:extLst>
          </p:nvPr>
        </p:nvGraphicFramePr>
        <p:xfrm>
          <a:off x="654683" y="5413798"/>
          <a:ext cx="8543925" cy="1103216"/>
        </p:xfrm>
        <a:graphic>
          <a:graphicData uri="http://schemas.openxmlformats.org/drawingml/2006/table">
            <a:tbl>
              <a:tblPr/>
              <a:tblGrid>
                <a:gridCol w="2131814">
                  <a:extLst>
                    <a:ext uri="{9D8B030D-6E8A-4147-A177-3AD203B41FA5}">
                      <a16:colId xmlns:a16="http://schemas.microsoft.com/office/drawing/2014/main" val="3000312990"/>
                    </a:ext>
                  </a:extLst>
                </a:gridCol>
                <a:gridCol w="2217303">
                  <a:extLst>
                    <a:ext uri="{9D8B030D-6E8A-4147-A177-3AD203B41FA5}">
                      <a16:colId xmlns:a16="http://schemas.microsoft.com/office/drawing/2014/main" val="1883525887"/>
                    </a:ext>
                  </a:extLst>
                </a:gridCol>
                <a:gridCol w="2908300">
                  <a:extLst>
                    <a:ext uri="{9D8B030D-6E8A-4147-A177-3AD203B41FA5}">
                      <a16:colId xmlns:a16="http://schemas.microsoft.com/office/drawing/2014/main" val="3764995231"/>
                    </a:ext>
                  </a:extLst>
                </a:gridCol>
                <a:gridCol w="1286508">
                  <a:extLst>
                    <a:ext uri="{9D8B030D-6E8A-4147-A177-3AD203B41FA5}">
                      <a16:colId xmlns:a16="http://schemas.microsoft.com/office/drawing/2014/main" val="3223596038"/>
                    </a:ext>
                  </a:extLst>
                </a:gridCol>
              </a:tblGrid>
              <a:tr h="551608">
                <a:tc>
                  <a:txBody>
                    <a:bodyPr/>
                    <a:lstStyle/>
                    <a:p>
                      <a:pPr algn="l" fontAlgn="b"/>
                      <a:r>
                        <a:rPr lang="pt-BR" sz="1400">
                          <a:effectLst/>
                        </a:rPr>
                        <a:t>Device name</a:t>
                      </a:r>
                    </a:p>
                  </a:txBody>
                  <a:tcPr marL="59957" marR="59957" marT="59957" marB="5995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pt-BR" sz="1400">
                          <a:effectLst/>
                        </a:rPr>
                        <a:t>Device EUI</a:t>
                      </a:r>
                    </a:p>
                  </a:txBody>
                  <a:tcPr marL="59957" marR="59957" marT="59957" marB="5995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pt-BR" sz="1400" dirty="0">
                          <a:effectLst/>
                        </a:rPr>
                        <a:t>Device description</a:t>
                      </a:r>
                    </a:p>
                  </a:txBody>
                  <a:tcPr marL="59957" marR="59957" marT="59957" marB="5995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pt-BR" sz="1400" dirty="0">
                          <a:effectLst/>
                        </a:rPr>
                        <a:t>Activation</a:t>
                      </a:r>
                    </a:p>
                  </a:txBody>
                  <a:tcPr marL="59957" marR="59957" marT="59957" marB="5995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65037455"/>
                  </a:ext>
                </a:extLst>
              </a:tr>
              <a:tr h="551608">
                <a:tc>
                  <a:txBody>
                    <a:bodyPr/>
                    <a:lstStyle/>
                    <a:p>
                      <a:pPr fontAlgn="t"/>
                      <a:r>
                        <a:rPr lang="pt-BR" sz="1400" u="none" strike="noStrike" dirty="0">
                          <a:solidFill>
                            <a:srgbClr val="004684"/>
                          </a:solidFill>
                          <a:effectLst/>
                          <a:hlinkClick r:id="rId3"/>
                        </a:rPr>
                        <a:t>DET-24</a:t>
                      </a:r>
                      <a:endParaRPr lang="pt-BR" sz="1400" dirty="0">
                        <a:effectLst/>
                      </a:endParaRPr>
                    </a:p>
                  </a:txBody>
                  <a:tcPr marL="59957" marR="59957" marT="59957" marB="59957">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fontAlgn="t"/>
                      <a:r>
                        <a:rPr lang="pt-BR" sz="1400">
                          <a:effectLst/>
                        </a:rPr>
                        <a:t>0004a30b0023580e</a:t>
                      </a:r>
                    </a:p>
                  </a:txBody>
                  <a:tcPr marL="59957" marR="59957" marT="59957" marB="59957">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fontAlgn="t"/>
                      <a:r>
                        <a:rPr lang="fr-FR" sz="1400" dirty="0">
                          <a:effectLst/>
                        </a:rPr>
                        <a:t>Tcc Argamassa T T T T T T</a:t>
                      </a:r>
                    </a:p>
                  </a:txBody>
                  <a:tcPr marL="59957" marR="59957" marT="59957" marB="59957">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fontAlgn="t"/>
                      <a:r>
                        <a:rPr lang="pt-BR" sz="1400" dirty="0">
                          <a:effectLst/>
                        </a:rPr>
                        <a:t>ABP</a:t>
                      </a:r>
                    </a:p>
                  </a:txBody>
                  <a:tcPr marL="59957" marR="59957" marT="59957" marB="59957">
                    <a:lnL>
                      <a:noFill/>
                    </a:lnL>
                    <a:lnR>
                      <a:noFill/>
                    </a:lnR>
                    <a:lnT w="9525" cap="flat" cmpd="sng" algn="ctr">
                      <a:solidFill>
                        <a:srgbClr val="DDDDDD"/>
                      </a:solidFill>
                      <a:prstDash val="solid"/>
                      <a:round/>
                      <a:headEnd type="none" w="med" len="med"/>
                      <a:tailEnd type="none" w="med" len="med"/>
                    </a:lnT>
                    <a:lnB>
                      <a:noFill/>
                    </a:lnB>
                    <a:solidFill>
                      <a:srgbClr val="F5F5F5"/>
                    </a:solidFill>
                  </a:tcPr>
                </a:tc>
                <a:extLst>
                  <a:ext uri="{0D108BD9-81ED-4DB2-BD59-A6C34878D82A}">
                    <a16:rowId xmlns:a16="http://schemas.microsoft.com/office/drawing/2014/main" val="1879190033"/>
                  </a:ext>
                </a:extLst>
              </a:tr>
            </a:tbl>
          </a:graphicData>
        </a:graphic>
      </p:graphicFrame>
      <p:sp>
        <p:nvSpPr>
          <p:cNvPr id="5" name="CaixaDeTexto 4"/>
          <p:cNvSpPr txBox="1"/>
          <p:nvPr/>
        </p:nvSpPr>
        <p:spPr>
          <a:xfrm>
            <a:off x="3614056" y="263208"/>
            <a:ext cx="3060068" cy="523220"/>
          </a:xfrm>
          <a:prstGeom prst="rect">
            <a:avLst/>
          </a:prstGeom>
          <a:noFill/>
        </p:spPr>
        <p:txBody>
          <a:bodyPr wrap="none" rtlCol="0">
            <a:spAutoFit/>
          </a:bodyPr>
          <a:lstStyle/>
          <a:p>
            <a:r>
              <a:rPr lang="pt-BR" sz="2800" dirty="0">
                <a:latin typeface="Times New Roman" panose="02020603050405020304" pitchFamily="18" charset="0"/>
                <a:cs typeface="Times New Roman" panose="02020603050405020304" pitchFamily="18" charset="0"/>
              </a:rPr>
              <a:t>Parceria IMT - ATC</a:t>
            </a:r>
          </a:p>
        </p:txBody>
      </p:sp>
      <p:pic>
        <p:nvPicPr>
          <p:cNvPr id="6" name="Imagem 5" descr="C:\Users\rogerio.cassares\Documents\IMT\CP-DET\DET-Office\LOGO AZUL MAUÁ VETOR-01.png"/>
          <p:cNvPicPr/>
          <p:nvPr/>
        </p:nvPicPr>
        <p:blipFill>
          <a:blip r:embed="rId4" cstate="print">
            <a:extLst>
              <a:ext uri="{28A0092B-C50C-407E-A947-70E740481C1C}">
                <a14:useLocalDpi xmlns:a14="http://schemas.microsoft.com/office/drawing/2010/main" val="0"/>
              </a:ext>
            </a:extLst>
          </a:blip>
          <a:srcRect/>
          <a:stretch>
            <a:fillRect/>
          </a:stretch>
        </p:blipFill>
        <p:spPr>
          <a:xfrm>
            <a:off x="264794" y="263208"/>
            <a:ext cx="1128577" cy="404449"/>
          </a:xfrm>
          <a:prstGeom prst="rect">
            <a:avLst/>
          </a:prstGeom>
          <a:noFill/>
          <a:ln>
            <a:noFill/>
          </a:ln>
        </p:spPr>
      </p:pic>
      <p:pic>
        <p:nvPicPr>
          <p:cNvPr id="7" name="Imagem 6"/>
          <p:cNvPicPr>
            <a:picLocks noChangeAspect="1"/>
          </p:cNvPicPr>
          <p:nvPr/>
        </p:nvPicPr>
        <p:blipFill>
          <a:blip r:embed="rId5"/>
          <a:stretch>
            <a:fillRect/>
          </a:stretch>
        </p:blipFill>
        <p:spPr>
          <a:xfrm>
            <a:off x="9054466" y="190758"/>
            <a:ext cx="641077" cy="476899"/>
          </a:xfrm>
          <a:prstGeom prst="rect">
            <a:avLst/>
          </a:prstGeom>
        </p:spPr>
      </p:pic>
      <p:sp>
        <p:nvSpPr>
          <p:cNvPr id="9" name="CaixaDeTexto 8"/>
          <p:cNvSpPr txBox="1"/>
          <p:nvPr/>
        </p:nvSpPr>
        <p:spPr>
          <a:xfrm>
            <a:off x="7145838" y="2293258"/>
            <a:ext cx="2344057" cy="1477328"/>
          </a:xfrm>
          <a:prstGeom prst="rect">
            <a:avLst/>
          </a:prstGeom>
          <a:noFill/>
        </p:spPr>
        <p:txBody>
          <a:bodyPr wrap="square" rtlCol="0">
            <a:spAutoFit/>
          </a:bodyPr>
          <a:lstStyle/>
          <a:p>
            <a:r>
              <a:rPr lang="pt-BR" dirty="0"/>
              <a:t>Iniciação Científica de Medição de Temperatura da CNC ROMI, Bloco A, com o Professor Ed Cláudio</a:t>
            </a:r>
          </a:p>
        </p:txBody>
      </p:sp>
      <p:sp>
        <p:nvSpPr>
          <p:cNvPr id="10" name="CaixaDeTexto 9"/>
          <p:cNvSpPr txBox="1"/>
          <p:nvPr/>
        </p:nvSpPr>
        <p:spPr>
          <a:xfrm>
            <a:off x="4891147" y="706844"/>
            <a:ext cx="3558988" cy="338554"/>
          </a:xfrm>
          <a:prstGeom prst="rect">
            <a:avLst/>
          </a:prstGeom>
          <a:noFill/>
        </p:spPr>
        <p:txBody>
          <a:bodyPr wrap="none" rtlCol="0">
            <a:spAutoFit/>
          </a:bodyPr>
          <a:lstStyle/>
          <a:p>
            <a:r>
              <a:rPr lang="pt-BR" sz="1600" i="1" dirty="0">
                <a:latin typeface="Times New Roman" panose="02020603050405020304" pitchFamily="18" charset="0"/>
                <a:cs typeface="Times New Roman" panose="02020603050405020304" pitchFamily="18" charset="0"/>
              </a:rPr>
              <a:t>- dispositivos para Iniciações Científicas</a:t>
            </a:r>
          </a:p>
        </p:txBody>
      </p:sp>
    </p:spTree>
    <p:extLst>
      <p:ext uri="{BB962C8B-B14F-4D97-AF65-F5344CB8AC3E}">
        <p14:creationId xmlns:p14="http://schemas.microsoft.com/office/powerpoint/2010/main" val="124643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8497" y="1243617"/>
            <a:ext cx="2178143" cy="3402613"/>
          </a:xfrm>
          <a:prstGeom prst="rect">
            <a:avLst/>
          </a:prstGeom>
        </p:spPr>
      </p:pic>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731" y="1243617"/>
            <a:ext cx="2211699" cy="3402613"/>
          </a:xfrm>
          <a:prstGeom prst="rect">
            <a:avLst/>
          </a:prstGeom>
        </p:spPr>
      </p:pic>
      <p:graphicFrame>
        <p:nvGraphicFramePr>
          <p:cNvPr id="5" name="Tabela 4"/>
          <p:cNvGraphicFramePr>
            <a:graphicFrameLocks noGrp="1"/>
          </p:cNvGraphicFramePr>
          <p:nvPr>
            <p:extLst>
              <p:ext uri="{D42A27DB-BD31-4B8C-83A1-F6EECF244321}">
                <p14:modId xmlns:p14="http://schemas.microsoft.com/office/powerpoint/2010/main" val="1192305155"/>
              </p:ext>
            </p:extLst>
          </p:nvPr>
        </p:nvGraphicFramePr>
        <p:xfrm>
          <a:off x="696665" y="4798626"/>
          <a:ext cx="8543925" cy="1654824"/>
        </p:xfrm>
        <a:graphic>
          <a:graphicData uri="http://schemas.openxmlformats.org/drawingml/2006/table">
            <a:tbl>
              <a:tblPr/>
              <a:tblGrid>
                <a:gridCol w="2131814">
                  <a:extLst>
                    <a:ext uri="{9D8B030D-6E8A-4147-A177-3AD203B41FA5}">
                      <a16:colId xmlns:a16="http://schemas.microsoft.com/office/drawing/2014/main" val="481268341"/>
                    </a:ext>
                  </a:extLst>
                </a:gridCol>
                <a:gridCol w="1423987">
                  <a:extLst>
                    <a:ext uri="{9D8B030D-6E8A-4147-A177-3AD203B41FA5}">
                      <a16:colId xmlns:a16="http://schemas.microsoft.com/office/drawing/2014/main" val="2230194367"/>
                    </a:ext>
                  </a:extLst>
                </a:gridCol>
                <a:gridCol w="3992761">
                  <a:extLst>
                    <a:ext uri="{9D8B030D-6E8A-4147-A177-3AD203B41FA5}">
                      <a16:colId xmlns:a16="http://schemas.microsoft.com/office/drawing/2014/main" val="2182128918"/>
                    </a:ext>
                  </a:extLst>
                </a:gridCol>
                <a:gridCol w="995363">
                  <a:extLst>
                    <a:ext uri="{9D8B030D-6E8A-4147-A177-3AD203B41FA5}">
                      <a16:colId xmlns:a16="http://schemas.microsoft.com/office/drawing/2014/main" val="4180441350"/>
                    </a:ext>
                  </a:extLst>
                </a:gridCol>
              </a:tblGrid>
              <a:tr h="551608">
                <a:tc>
                  <a:txBody>
                    <a:bodyPr/>
                    <a:lstStyle/>
                    <a:p>
                      <a:pPr algn="ctr" fontAlgn="b"/>
                      <a:r>
                        <a:rPr lang="pt-BR" sz="1200" dirty="0">
                          <a:effectLst/>
                        </a:rPr>
                        <a:t>Device name</a:t>
                      </a:r>
                    </a:p>
                  </a:txBody>
                  <a:tcPr marL="59957" marR="59957" marT="59957" marB="59957"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a:effectLst/>
                        </a:rPr>
                        <a:t>Device EUI</a:t>
                      </a:r>
                    </a:p>
                  </a:txBody>
                  <a:tcPr marL="59957" marR="59957" marT="59957" marB="59957"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a:effectLst/>
                        </a:rPr>
                        <a:t>Device description</a:t>
                      </a:r>
                    </a:p>
                  </a:txBody>
                  <a:tcPr marL="59957" marR="59957" marT="59957" marB="59957"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a:effectLst/>
                        </a:rPr>
                        <a:t>Activation</a:t>
                      </a:r>
                    </a:p>
                  </a:txBody>
                  <a:tcPr marL="59957" marR="59957" marT="59957" marB="59957"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06293341"/>
                  </a:ext>
                </a:extLst>
              </a:tr>
              <a:tr h="551608">
                <a:tc>
                  <a:txBody>
                    <a:bodyPr/>
                    <a:lstStyle/>
                    <a:p>
                      <a:pPr algn="ctr" fontAlgn="t"/>
                      <a:r>
                        <a:rPr lang="pt-BR" sz="1200" u="none" strike="noStrike">
                          <a:solidFill>
                            <a:srgbClr val="004684"/>
                          </a:solidFill>
                          <a:effectLst/>
                          <a:hlinkClick r:id="rId4"/>
                        </a:rPr>
                        <a:t>DET-03</a:t>
                      </a:r>
                      <a:endParaRPr lang="pt-BR" sz="1200">
                        <a:effectLst/>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200">
                          <a:effectLst/>
                        </a:rPr>
                        <a:t>0004a30b001eb8f3</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200">
                          <a:effectLst/>
                        </a:rPr>
                        <a:t>Sensor de comb adulterado</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200" dirty="0">
                          <a:effectLst/>
                        </a:rPr>
                        <a:t>ABP</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755012373"/>
                  </a:ext>
                </a:extLst>
              </a:tr>
              <a:tr h="551608">
                <a:tc>
                  <a:txBody>
                    <a:bodyPr/>
                    <a:lstStyle/>
                    <a:p>
                      <a:pPr algn="ctr" fontAlgn="t"/>
                      <a:r>
                        <a:rPr lang="pt-BR" sz="1200" u="none" strike="noStrike">
                          <a:solidFill>
                            <a:srgbClr val="004684"/>
                          </a:solidFill>
                          <a:effectLst/>
                          <a:hlinkClick r:id="rId5"/>
                        </a:rPr>
                        <a:t>DET-06</a:t>
                      </a:r>
                      <a:endParaRPr lang="pt-BR" sz="1200">
                        <a:effectLst/>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200">
                          <a:effectLst/>
                        </a:rPr>
                        <a:t>0004a30b001ea258</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200">
                          <a:effectLst/>
                        </a:rPr>
                        <a:t>Tcc pH Iogurt</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200" dirty="0">
                          <a:effectLst/>
                        </a:rPr>
                        <a:t>ABP</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3020993203"/>
                  </a:ext>
                </a:extLst>
              </a:tr>
            </a:tbl>
          </a:graphicData>
        </a:graphic>
      </p:graphicFrame>
      <p:sp>
        <p:nvSpPr>
          <p:cNvPr id="6" name="CaixaDeTexto 5"/>
          <p:cNvSpPr txBox="1"/>
          <p:nvPr/>
        </p:nvSpPr>
        <p:spPr>
          <a:xfrm>
            <a:off x="3614056" y="263208"/>
            <a:ext cx="3060068" cy="523220"/>
          </a:xfrm>
          <a:prstGeom prst="rect">
            <a:avLst/>
          </a:prstGeom>
          <a:noFill/>
        </p:spPr>
        <p:txBody>
          <a:bodyPr wrap="none" rtlCol="0">
            <a:spAutoFit/>
          </a:bodyPr>
          <a:lstStyle/>
          <a:p>
            <a:r>
              <a:rPr lang="pt-BR" sz="2800" dirty="0">
                <a:latin typeface="Times New Roman" panose="02020603050405020304" pitchFamily="18" charset="0"/>
                <a:cs typeface="Times New Roman" panose="02020603050405020304" pitchFamily="18" charset="0"/>
              </a:rPr>
              <a:t>Parceria IMT - ATC</a:t>
            </a:r>
          </a:p>
        </p:txBody>
      </p:sp>
      <p:pic>
        <p:nvPicPr>
          <p:cNvPr id="7" name="Imagem 6" descr="C:\Users\rogerio.cassares\Documents\IMT\CP-DET\DET-Office\LOGO AZUL MAUÁ VETOR-01.png"/>
          <p:cNvPicPr/>
          <p:nvPr/>
        </p:nvPicPr>
        <p:blipFill>
          <a:blip r:embed="rId6" cstate="print">
            <a:extLst>
              <a:ext uri="{28A0092B-C50C-407E-A947-70E740481C1C}">
                <a14:useLocalDpi xmlns:a14="http://schemas.microsoft.com/office/drawing/2010/main" val="0"/>
              </a:ext>
            </a:extLst>
          </a:blip>
          <a:srcRect/>
          <a:stretch>
            <a:fillRect/>
          </a:stretch>
        </p:blipFill>
        <p:spPr>
          <a:xfrm>
            <a:off x="264794" y="263208"/>
            <a:ext cx="1128577" cy="404449"/>
          </a:xfrm>
          <a:prstGeom prst="rect">
            <a:avLst/>
          </a:prstGeom>
          <a:noFill/>
          <a:ln>
            <a:noFill/>
          </a:ln>
        </p:spPr>
      </p:pic>
      <p:pic>
        <p:nvPicPr>
          <p:cNvPr id="8" name="Imagem 7"/>
          <p:cNvPicPr>
            <a:picLocks noChangeAspect="1"/>
          </p:cNvPicPr>
          <p:nvPr/>
        </p:nvPicPr>
        <p:blipFill>
          <a:blip r:embed="rId7"/>
          <a:stretch>
            <a:fillRect/>
          </a:stretch>
        </p:blipFill>
        <p:spPr>
          <a:xfrm>
            <a:off x="9054466" y="190758"/>
            <a:ext cx="641077" cy="476899"/>
          </a:xfrm>
          <a:prstGeom prst="rect">
            <a:avLst/>
          </a:prstGeom>
        </p:spPr>
      </p:pic>
      <p:sp>
        <p:nvSpPr>
          <p:cNvPr id="9" name="CaixaDeTexto 8"/>
          <p:cNvSpPr txBox="1"/>
          <p:nvPr/>
        </p:nvSpPr>
        <p:spPr>
          <a:xfrm>
            <a:off x="6006773" y="1669142"/>
            <a:ext cx="2890484" cy="1754326"/>
          </a:xfrm>
          <a:prstGeom prst="rect">
            <a:avLst/>
          </a:prstGeom>
          <a:noFill/>
        </p:spPr>
        <p:txBody>
          <a:bodyPr wrap="square" rtlCol="0">
            <a:spAutoFit/>
          </a:bodyPr>
          <a:lstStyle/>
          <a:p>
            <a:r>
              <a:rPr lang="pt-BR" dirty="0"/>
              <a:t>Sensores Desenvolvidos para TCC de Engenharia Química (Detecção de Combustível Adulterado) e Engenharia de Alimentos (medidor online de pH) </a:t>
            </a:r>
          </a:p>
        </p:txBody>
      </p:sp>
      <p:sp>
        <p:nvSpPr>
          <p:cNvPr id="10" name="CaixaDeTexto 9"/>
          <p:cNvSpPr txBox="1"/>
          <p:nvPr/>
        </p:nvSpPr>
        <p:spPr>
          <a:xfrm>
            <a:off x="4891147" y="706844"/>
            <a:ext cx="2234907" cy="338554"/>
          </a:xfrm>
          <a:prstGeom prst="rect">
            <a:avLst/>
          </a:prstGeom>
          <a:noFill/>
        </p:spPr>
        <p:txBody>
          <a:bodyPr wrap="none" rtlCol="0">
            <a:spAutoFit/>
          </a:bodyPr>
          <a:lstStyle/>
          <a:p>
            <a:r>
              <a:rPr lang="pt-BR" sz="1600" i="1" dirty="0">
                <a:latin typeface="Times New Roman" panose="02020603050405020304" pitchFamily="18" charset="0"/>
                <a:cs typeface="Times New Roman" panose="02020603050405020304" pitchFamily="18" charset="0"/>
              </a:rPr>
              <a:t>- dispositivos para </a:t>
            </a:r>
            <a:r>
              <a:rPr lang="pt-BR" sz="1600" i="1" dirty="0" err="1">
                <a:latin typeface="Times New Roman" panose="02020603050405020304" pitchFamily="18" charset="0"/>
                <a:cs typeface="Times New Roman" panose="02020603050405020304" pitchFamily="18" charset="0"/>
              </a:rPr>
              <a:t>TCCs</a:t>
            </a:r>
            <a:endParaRPr lang="pt-BR"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48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stretch>
            <a:fillRect/>
          </a:stretch>
        </p:blipFill>
        <p:spPr>
          <a:xfrm>
            <a:off x="574680" y="1299184"/>
            <a:ext cx="2476501" cy="3822066"/>
          </a:xfrm>
          <a:prstGeom prst="rect">
            <a:avLst/>
          </a:prstGeom>
        </p:spPr>
      </p:pic>
      <p:pic>
        <p:nvPicPr>
          <p:cNvPr id="7" name="Imagem 6"/>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12000" contrast="7000"/>
                    </a14:imgEffect>
                  </a14:imgLayer>
                </a14:imgProps>
              </a:ext>
            </a:extLst>
          </a:blip>
          <a:srcRect l="4730" t="13007" b="10304"/>
          <a:stretch/>
        </p:blipFill>
        <p:spPr>
          <a:xfrm>
            <a:off x="3218181" y="1299184"/>
            <a:ext cx="3540579" cy="3800056"/>
          </a:xfrm>
          <a:prstGeom prst="rect">
            <a:avLst/>
          </a:prstGeom>
        </p:spPr>
      </p:pic>
      <p:graphicFrame>
        <p:nvGraphicFramePr>
          <p:cNvPr id="8" name="Tabela 7"/>
          <p:cNvGraphicFramePr>
            <a:graphicFrameLocks noGrp="1"/>
          </p:cNvGraphicFramePr>
          <p:nvPr>
            <p:extLst>
              <p:ext uri="{D42A27DB-BD31-4B8C-83A1-F6EECF244321}">
                <p14:modId xmlns:p14="http://schemas.microsoft.com/office/powerpoint/2010/main" val="307840840"/>
              </p:ext>
            </p:extLst>
          </p:nvPr>
        </p:nvGraphicFramePr>
        <p:xfrm>
          <a:off x="1646523" y="5447115"/>
          <a:ext cx="6489247" cy="848738"/>
        </p:xfrm>
        <a:graphic>
          <a:graphicData uri="http://schemas.openxmlformats.org/drawingml/2006/table">
            <a:tbl>
              <a:tblPr/>
              <a:tblGrid>
                <a:gridCol w="1619147">
                  <a:extLst>
                    <a:ext uri="{9D8B030D-6E8A-4147-A177-3AD203B41FA5}">
                      <a16:colId xmlns:a16="http://schemas.microsoft.com/office/drawing/2014/main" val="1087359457"/>
                    </a:ext>
                  </a:extLst>
                </a:gridCol>
                <a:gridCol w="1793048">
                  <a:extLst>
                    <a:ext uri="{9D8B030D-6E8A-4147-A177-3AD203B41FA5}">
                      <a16:colId xmlns:a16="http://schemas.microsoft.com/office/drawing/2014/main" val="249716334"/>
                    </a:ext>
                  </a:extLst>
                </a:gridCol>
                <a:gridCol w="2110587">
                  <a:extLst>
                    <a:ext uri="{9D8B030D-6E8A-4147-A177-3AD203B41FA5}">
                      <a16:colId xmlns:a16="http://schemas.microsoft.com/office/drawing/2014/main" val="1482699244"/>
                    </a:ext>
                  </a:extLst>
                </a:gridCol>
                <a:gridCol w="966465">
                  <a:extLst>
                    <a:ext uri="{9D8B030D-6E8A-4147-A177-3AD203B41FA5}">
                      <a16:colId xmlns:a16="http://schemas.microsoft.com/office/drawing/2014/main" val="2319570726"/>
                    </a:ext>
                  </a:extLst>
                </a:gridCol>
              </a:tblGrid>
              <a:tr h="424369">
                <a:tc>
                  <a:txBody>
                    <a:bodyPr/>
                    <a:lstStyle/>
                    <a:p>
                      <a:pPr algn="ctr" fontAlgn="b"/>
                      <a:r>
                        <a:rPr lang="pt-BR" sz="1200">
                          <a:effectLst/>
                        </a:rPr>
                        <a:t>Device name</a:t>
                      </a:r>
                    </a:p>
                  </a:txBody>
                  <a:tcPr marL="29561" marR="29561" marT="29561" marB="29561"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a:effectLst/>
                        </a:rPr>
                        <a:t>Device EUI</a:t>
                      </a:r>
                    </a:p>
                  </a:txBody>
                  <a:tcPr marL="29561" marR="29561" marT="29561" marB="29561"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a:effectLst/>
                        </a:rPr>
                        <a:t>Device description</a:t>
                      </a:r>
                    </a:p>
                  </a:txBody>
                  <a:tcPr marL="29561" marR="29561" marT="29561" marB="29561"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a:effectLst/>
                        </a:rPr>
                        <a:t>Activation</a:t>
                      </a:r>
                    </a:p>
                  </a:txBody>
                  <a:tcPr marL="29561" marR="29561" marT="29561" marB="29561"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76115320"/>
                  </a:ext>
                </a:extLst>
              </a:tr>
              <a:tr h="424369">
                <a:tc>
                  <a:txBody>
                    <a:bodyPr/>
                    <a:lstStyle/>
                    <a:p>
                      <a:pPr algn="ctr" fontAlgn="t"/>
                      <a:r>
                        <a:rPr lang="pt-BR" sz="1200" u="none" strike="noStrike" dirty="0">
                          <a:solidFill>
                            <a:srgbClr val="004684"/>
                          </a:solidFill>
                          <a:effectLst/>
                          <a:hlinkClick r:id="rId5"/>
                        </a:rPr>
                        <a:t>DET-36</a:t>
                      </a:r>
                      <a:endParaRPr lang="pt-BR" sz="1200" dirty="0">
                        <a:effectLst/>
                      </a:endParaRPr>
                    </a:p>
                  </a:txBody>
                  <a:tcPr marL="29561" marR="29561" marT="29561" marB="29561" anchor="ctr">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algn="ctr" fontAlgn="t"/>
                      <a:r>
                        <a:rPr lang="pt-BR" sz="1200">
                          <a:effectLst/>
                        </a:rPr>
                        <a:t>0004a30b0028cb4c</a:t>
                      </a:r>
                    </a:p>
                  </a:txBody>
                  <a:tcPr marL="29561" marR="29561" marT="29561" marB="29561" anchor="ctr">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algn="ctr" fontAlgn="t"/>
                      <a:r>
                        <a:rPr lang="pt-BR" sz="1200" dirty="0" err="1">
                          <a:effectLst/>
                        </a:rPr>
                        <a:t>undef</a:t>
                      </a:r>
                      <a:endParaRPr lang="pt-BR" sz="1200" dirty="0">
                        <a:effectLst/>
                      </a:endParaRPr>
                    </a:p>
                  </a:txBody>
                  <a:tcPr marL="29561" marR="29561" marT="29561" marB="29561" anchor="ctr">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algn="ctr" fontAlgn="t"/>
                      <a:r>
                        <a:rPr lang="pt-BR" sz="1200" dirty="0">
                          <a:effectLst/>
                        </a:rPr>
                        <a:t>ABP</a:t>
                      </a:r>
                    </a:p>
                  </a:txBody>
                  <a:tcPr marL="29561" marR="29561" marT="29561" marB="29561" anchor="ctr">
                    <a:lnL>
                      <a:noFill/>
                    </a:lnL>
                    <a:lnR>
                      <a:noFill/>
                    </a:lnR>
                    <a:lnT w="9525" cap="flat" cmpd="sng" algn="ctr">
                      <a:solidFill>
                        <a:srgbClr val="DDDDDD"/>
                      </a:solidFill>
                      <a:prstDash val="solid"/>
                      <a:round/>
                      <a:headEnd type="none" w="med" len="med"/>
                      <a:tailEnd type="none" w="med" len="med"/>
                    </a:lnT>
                    <a:lnB>
                      <a:noFill/>
                    </a:lnB>
                    <a:solidFill>
                      <a:srgbClr val="F5F5F5"/>
                    </a:solidFill>
                  </a:tcPr>
                </a:tc>
                <a:extLst>
                  <a:ext uri="{0D108BD9-81ED-4DB2-BD59-A6C34878D82A}">
                    <a16:rowId xmlns:a16="http://schemas.microsoft.com/office/drawing/2014/main" val="3171395356"/>
                  </a:ext>
                </a:extLst>
              </a:tr>
            </a:tbl>
          </a:graphicData>
        </a:graphic>
      </p:graphicFrame>
      <p:sp>
        <p:nvSpPr>
          <p:cNvPr id="9" name="CaixaDeTexto 8"/>
          <p:cNvSpPr txBox="1"/>
          <p:nvPr/>
        </p:nvSpPr>
        <p:spPr>
          <a:xfrm>
            <a:off x="3614056" y="263208"/>
            <a:ext cx="3060068" cy="523220"/>
          </a:xfrm>
          <a:prstGeom prst="rect">
            <a:avLst/>
          </a:prstGeom>
          <a:noFill/>
        </p:spPr>
        <p:txBody>
          <a:bodyPr wrap="none" rtlCol="0">
            <a:spAutoFit/>
          </a:bodyPr>
          <a:lstStyle/>
          <a:p>
            <a:r>
              <a:rPr lang="pt-BR" sz="2800" dirty="0">
                <a:latin typeface="Times New Roman" panose="02020603050405020304" pitchFamily="18" charset="0"/>
                <a:cs typeface="Times New Roman" panose="02020603050405020304" pitchFamily="18" charset="0"/>
              </a:rPr>
              <a:t>Parceria IMT - ATC</a:t>
            </a:r>
          </a:p>
        </p:txBody>
      </p:sp>
      <p:pic>
        <p:nvPicPr>
          <p:cNvPr id="10" name="Imagem 9" descr="C:\Users\rogerio.cassares\Documents\IMT\CP-DET\DET-Office\LOGO AZUL MAUÁ VETOR-01.png"/>
          <p:cNvPicPr/>
          <p:nvPr/>
        </p:nvPicPr>
        <p:blipFill>
          <a:blip r:embed="rId6" cstate="print">
            <a:extLst>
              <a:ext uri="{28A0092B-C50C-407E-A947-70E740481C1C}">
                <a14:useLocalDpi xmlns:a14="http://schemas.microsoft.com/office/drawing/2010/main" val="0"/>
              </a:ext>
            </a:extLst>
          </a:blip>
          <a:srcRect/>
          <a:stretch>
            <a:fillRect/>
          </a:stretch>
        </p:blipFill>
        <p:spPr>
          <a:xfrm>
            <a:off x="264794" y="263208"/>
            <a:ext cx="1128577" cy="404449"/>
          </a:xfrm>
          <a:prstGeom prst="rect">
            <a:avLst/>
          </a:prstGeom>
          <a:noFill/>
          <a:ln>
            <a:noFill/>
          </a:ln>
        </p:spPr>
      </p:pic>
      <p:pic>
        <p:nvPicPr>
          <p:cNvPr id="11" name="Imagem 10"/>
          <p:cNvPicPr>
            <a:picLocks noChangeAspect="1"/>
          </p:cNvPicPr>
          <p:nvPr/>
        </p:nvPicPr>
        <p:blipFill>
          <a:blip r:embed="rId7"/>
          <a:stretch>
            <a:fillRect/>
          </a:stretch>
        </p:blipFill>
        <p:spPr>
          <a:xfrm>
            <a:off x="9054466" y="190758"/>
            <a:ext cx="641077" cy="476899"/>
          </a:xfrm>
          <a:prstGeom prst="rect">
            <a:avLst/>
          </a:prstGeom>
        </p:spPr>
      </p:pic>
      <p:sp>
        <p:nvSpPr>
          <p:cNvPr id="12" name="CaixaDeTexto 11"/>
          <p:cNvSpPr txBox="1"/>
          <p:nvPr/>
        </p:nvSpPr>
        <p:spPr>
          <a:xfrm>
            <a:off x="6925760" y="2220001"/>
            <a:ext cx="2769783" cy="646331"/>
          </a:xfrm>
          <a:prstGeom prst="rect">
            <a:avLst/>
          </a:prstGeom>
          <a:noFill/>
        </p:spPr>
        <p:txBody>
          <a:bodyPr wrap="square" rtlCol="0">
            <a:spAutoFit/>
          </a:bodyPr>
          <a:lstStyle/>
          <a:p>
            <a:r>
              <a:rPr lang="pt-BR" dirty="0"/>
              <a:t>TCC de Engenharia Eletrônica – </a:t>
            </a:r>
            <a:r>
              <a:rPr lang="pt-BR" i="1" dirty="0"/>
              <a:t>Baby</a:t>
            </a:r>
            <a:r>
              <a:rPr lang="pt-BR" dirty="0"/>
              <a:t> IoT</a:t>
            </a:r>
          </a:p>
        </p:txBody>
      </p:sp>
      <p:sp>
        <p:nvSpPr>
          <p:cNvPr id="13" name="CaixaDeTexto 12"/>
          <p:cNvSpPr txBox="1"/>
          <p:nvPr/>
        </p:nvSpPr>
        <p:spPr>
          <a:xfrm>
            <a:off x="4891147" y="706844"/>
            <a:ext cx="2234907" cy="338554"/>
          </a:xfrm>
          <a:prstGeom prst="rect">
            <a:avLst/>
          </a:prstGeom>
          <a:noFill/>
        </p:spPr>
        <p:txBody>
          <a:bodyPr wrap="none" rtlCol="0">
            <a:spAutoFit/>
          </a:bodyPr>
          <a:lstStyle/>
          <a:p>
            <a:r>
              <a:rPr lang="pt-BR" sz="1600" i="1" dirty="0">
                <a:latin typeface="Times New Roman" panose="02020603050405020304" pitchFamily="18" charset="0"/>
                <a:cs typeface="Times New Roman" panose="02020603050405020304" pitchFamily="18" charset="0"/>
              </a:rPr>
              <a:t>- dispositivos para </a:t>
            </a:r>
            <a:r>
              <a:rPr lang="pt-BR" sz="1600" i="1" dirty="0" err="1">
                <a:latin typeface="Times New Roman" panose="02020603050405020304" pitchFamily="18" charset="0"/>
                <a:cs typeface="Times New Roman" panose="02020603050405020304" pitchFamily="18" charset="0"/>
              </a:rPr>
              <a:t>TCCs</a:t>
            </a:r>
            <a:endParaRPr lang="pt-BR"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6906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931" y="1326306"/>
            <a:ext cx="2004355" cy="3104889"/>
          </a:xfrm>
          <a:prstGeom prst="rect">
            <a:avLst/>
          </a:prstGeom>
        </p:spPr>
      </p:pic>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878" y="1358082"/>
            <a:ext cx="1980451" cy="3073113"/>
          </a:xfrm>
          <a:prstGeom prst="rect">
            <a:avLst/>
          </a:prstGeom>
        </p:spPr>
      </p:pic>
      <p:graphicFrame>
        <p:nvGraphicFramePr>
          <p:cNvPr id="5" name="Tabela 4"/>
          <p:cNvGraphicFramePr>
            <a:graphicFrameLocks noGrp="1"/>
          </p:cNvGraphicFramePr>
          <p:nvPr>
            <p:extLst>
              <p:ext uri="{D42A27DB-BD31-4B8C-83A1-F6EECF244321}">
                <p14:modId xmlns:p14="http://schemas.microsoft.com/office/powerpoint/2010/main" val="2472958284"/>
              </p:ext>
            </p:extLst>
          </p:nvPr>
        </p:nvGraphicFramePr>
        <p:xfrm>
          <a:off x="711878" y="5411775"/>
          <a:ext cx="7726614" cy="1095375"/>
        </p:xfrm>
        <a:graphic>
          <a:graphicData uri="http://schemas.openxmlformats.org/drawingml/2006/table">
            <a:tbl>
              <a:tblPr/>
              <a:tblGrid>
                <a:gridCol w="1927885">
                  <a:extLst>
                    <a:ext uri="{9D8B030D-6E8A-4147-A177-3AD203B41FA5}">
                      <a16:colId xmlns:a16="http://schemas.microsoft.com/office/drawing/2014/main" val="2102665156"/>
                    </a:ext>
                  </a:extLst>
                </a:gridCol>
                <a:gridCol w="1287769">
                  <a:extLst>
                    <a:ext uri="{9D8B030D-6E8A-4147-A177-3AD203B41FA5}">
                      <a16:colId xmlns:a16="http://schemas.microsoft.com/office/drawing/2014/main" val="1789313730"/>
                    </a:ext>
                  </a:extLst>
                </a:gridCol>
                <a:gridCol w="3870844">
                  <a:extLst>
                    <a:ext uri="{9D8B030D-6E8A-4147-A177-3AD203B41FA5}">
                      <a16:colId xmlns:a16="http://schemas.microsoft.com/office/drawing/2014/main" val="2062908328"/>
                    </a:ext>
                  </a:extLst>
                </a:gridCol>
                <a:gridCol w="640116">
                  <a:extLst>
                    <a:ext uri="{9D8B030D-6E8A-4147-A177-3AD203B41FA5}">
                      <a16:colId xmlns:a16="http://schemas.microsoft.com/office/drawing/2014/main" val="3004109220"/>
                    </a:ext>
                  </a:extLst>
                </a:gridCol>
              </a:tblGrid>
              <a:tr h="365125">
                <a:tc>
                  <a:txBody>
                    <a:bodyPr/>
                    <a:lstStyle/>
                    <a:p>
                      <a:pPr algn="ctr" fontAlgn="b"/>
                      <a:r>
                        <a:rPr lang="pt-BR" sz="1100">
                          <a:effectLst/>
                        </a:rPr>
                        <a:t>Device name</a:t>
                      </a:r>
                    </a:p>
                  </a:txBody>
                  <a:tcPr marL="31531" marR="31531" marT="31531" marB="31531"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100">
                          <a:effectLst/>
                        </a:rPr>
                        <a:t>Device EUI</a:t>
                      </a:r>
                    </a:p>
                  </a:txBody>
                  <a:tcPr marL="31531" marR="31531" marT="31531" marB="31531"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100">
                          <a:effectLst/>
                        </a:rPr>
                        <a:t>Device description</a:t>
                      </a:r>
                    </a:p>
                  </a:txBody>
                  <a:tcPr marL="31531" marR="31531" marT="31531" marB="31531"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100">
                          <a:effectLst/>
                        </a:rPr>
                        <a:t>Activation</a:t>
                      </a:r>
                    </a:p>
                  </a:txBody>
                  <a:tcPr marL="31531" marR="31531" marT="31531" marB="31531"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35942339"/>
                  </a:ext>
                </a:extLst>
              </a:tr>
              <a:tr h="365125">
                <a:tc>
                  <a:txBody>
                    <a:bodyPr/>
                    <a:lstStyle/>
                    <a:p>
                      <a:pPr algn="ctr" fontAlgn="t"/>
                      <a:r>
                        <a:rPr lang="pt-BR" sz="1100" u="none" strike="noStrike" dirty="0">
                          <a:solidFill>
                            <a:srgbClr val="004684"/>
                          </a:solidFill>
                          <a:effectLst/>
                          <a:hlinkClick r:id="rId4"/>
                        </a:rPr>
                        <a:t>DET-09</a:t>
                      </a:r>
                      <a:endParaRPr lang="pt-BR" sz="1100" dirty="0">
                        <a:effectLst/>
                      </a:endParaRPr>
                    </a:p>
                  </a:txBody>
                  <a:tcPr marL="31531" marR="31531" marT="31531" marB="3153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100">
                          <a:effectLst/>
                        </a:rPr>
                        <a:t>0004a30b001ea6fe</a:t>
                      </a:r>
                    </a:p>
                  </a:txBody>
                  <a:tcPr marL="31531" marR="31531" marT="31531" marB="3153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100">
                          <a:effectLst/>
                        </a:rPr>
                        <a:t>[ R401 - Ar Condicionado]</a:t>
                      </a:r>
                    </a:p>
                  </a:txBody>
                  <a:tcPr marL="31531" marR="31531" marT="31531" marB="3153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100">
                          <a:effectLst/>
                        </a:rPr>
                        <a:t>ABP</a:t>
                      </a:r>
                    </a:p>
                  </a:txBody>
                  <a:tcPr marL="31531" marR="31531" marT="31531" marB="3153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99440927"/>
                  </a:ext>
                </a:extLst>
              </a:tr>
              <a:tr h="365125">
                <a:tc>
                  <a:txBody>
                    <a:bodyPr/>
                    <a:lstStyle/>
                    <a:p>
                      <a:pPr algn="ctr" fontAlgn="t"/>
                      <a:r>
                        <a:rPr lang="pt-BR" sz="1100" u="none" strike="noStrike" dirty="0">
                          <a:solidFill>
                            <a:srgbClr val="004684"/>
                          </a:solidFill>
                          <a:effectLst/>
                          <a:hlinkClick r:id="rId5"/>
                        </a:rPr>
                        <a:t>DET-14</a:t>
                      </a:r>
                      <a:endParaRPr lang="pt-BR" sz="1100" dirty="0">
                        <a:effectLst/>
                      </a:endParaRPr>
                    </a:p>
                  </a:txBody>
                  <a:tcPr marL="31531" marR="31531" marT="31531" marB="31531">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algn="ctr" fontAlgn="t"/>
                      <a:r>
                        <a:rPr lang="pt-BR" sz="1100">
                          <a:effectLst/>
                        </a:rPr>
                        <a:t>0004a30b001e3dd4</a:t>
                      </a:r>
                    </a:p>
                  </a:txBody>
                  <a:tcPr marL="31531" marR="31531" marT="31531" marB="31531">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algn="ctr" fontAlgn="t"/>
                      <a:r>
                        <a:rPr lang="pt-BR" sz="1100">
                          <a:effectLst/>
                        </a:rPr>
                        <a:t>[Sala Paiva] TCC Efic. Ar Cond.</a:t>
                      </a:r>
                    </a:p>
                  </a:txBody>
                  <a:tcPr marL="31531" marR="31531" marT="31531" marB="31531">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algn="ctr" fontAlgn="t"/>
                      <a:r>
                        <a:rPr lang="pt-BR" sz="1100" dirty="0">
                          <a:effectLst/>
                        </a:rPr>
                        <a:t>ABP</a:t>
                      </a:r>
                    </a:p>
                  </a:txBody>
                  <a:tcPr marL="31531" marR="31531" marT="31531" marB="31531">
                    <a:lnL>
                      <a:noFill/>
                    </a:lnL>
                    <a:lnR>
                      <a:noFill/>
                    </a:lnR>
                    <a:lnT w="9525" cap="flat" cmpd="sng" algn="ctr">
                      <a:solidFill>
                        <a:srgbClr val="DDDDDD"/>
                      </a:solidFill>
                      <a:prstDash val="solid"/>
                      <a:round/>
                      <a:headEnd type="none" w="med" len="med"/>
                      <a:tailEnd type="none" w="med" len="med"/>
                    </a:lnT>
                    <a:lnB>
                      <a:noFill/>
                    </a:lnB>
                    <a:solidFill>
                      <a:srgbClr val="F5F5F5"/>
                    </a:solidFill>
                  </a:tcPr>
                </a:tc>
                <a:extLst>
                  <a:ext uri="{0D108BD9-81ED-4DB2-BD59-A6C34878D82A}">
                    <a16:rowId xmlns:a16="http://schemas.microsoft.com/office/drawing/2014/main" val="1541965391"/>
                  </a:ext>
                </a:extLst>
              </a:tr>
            </a:tbl>
          </a:graphicData>
        </a:graphic>
      </p:graphicFrame>
      <p:sp>
        <p:nvSpPr>
          <p:cNvPr id="6" name="CaixaDeTexto 5"/>
          <p:cNvSpPr txBox="1"/>
          <p:nvPr/>
        </p:nvSpPr>
        <p:spPr>
          <a:xfrm>
            <a:off x="3614056" y="263208"/>
            <a:ext cx="3060068" cy="523220"/>
          </a:xfrm>
          <a:prstGeom prst="rect">
            <a:avLst/>
          </a:prstGeom>
          <a:noFill/>
        </p:spPr>
        <p:txBody>
          <a:bodyPr wrap="none" rtlCol="0">
            <a:spAutoFit/>
          </a:bodyPr>
          <a:lstStyle/>
          <a:p>
            <a:r>
              <a:rPr lang="pt-BR" sz="2800" dirty="0">
                <a:latin typeface="Times New Roman" panose="02020603050405020304" pitchFamily="18" charset="0"/>
                <a:cs typeface="Times New Roman" panose="02020603050405020304" pitchFamily="18" charset="0"/>
              </a:rPr>
              <a:t>Parceria IMT - ATC</a:t>
            </a:r>
          </a:p>
        </p:txBody>
      </p:sp>
      <p:pic>
        <p:nvPicPr>
          <p:cNvPr id="7" name="Imagem 6" descr="C:\Users\rogerio.cassares\Documents\IMT\CP-DET\DET-Office\LOGO AZUL MAUÁ VETOR-01.png"/>
          <p:cNvPicPr/>
          <p:nvPr/>
        </p:nvPicPr>
        <p:blipFill>
          <a:blip r:embed="rId6" cstate="print">
            <a:extLst>
              <a:ext uri="{28A0092B-C50C-407E-A947-70E740481C1C}">
                <a14:useLocalDpi xmlns:a14="http://schemas.microsoft.com/office/drawing/2010/main" val="0"/>
              </a:ext>
            </a:extLst>
          </a:blip>
          <a:srcRect/>
          <a:stretch>
            <a:fillRect/>
          </a:stretch>
        </p:blipFill>
        <p:spPr>
          <a:xfrm>
            <a:off x="264794" y="263208"/>
            <a:ext cx="1128577" cy="404449"/>
          </a:xfrm>
          <a:prstGeom prst="rect">
            <a:avLst/>
          </a:prstGeom>
          <a:noFill/>
          <a:ln>
            <a:noFill/>
          </a:ln>
        </p:spPr>
      </p:pic>
      <p:pic>
        <p:nvPicPr>
          <p:cNvPr id="8" name="Imagem 7"/>
          <p:cNvPicPr>
            <a:picLocks noChangeAspect="1"/>
          </p:cNvPicPr>
          <p:nvPr/>
        </p:nvPicPr>
        <p:blipFill>
          <a:blip r:embed="rId7"/>
          <a:stretch>
            <a:fillRect/>
          </a:stretch>
        </p:blipFill>
        <p:spPr>
          <a:xfrm>
            <a:off x="9054466" y="190758"/>
            <a:ext cx="641077" cy="476899"/>
          </a:xfrm>
          <a:prstGeom prst="rect">
            <a:avLst/>
          </a:prstGeom>
        </p:spPr>
      </p:pic>
      <p:sp>
        <p:nvSpPr>
          <p:cNvPr id="9" name="CaixaDeTexto 8"/>
          <p:cNvSpPr txBox="1"/>
          <p:nvPr/>
        </p:nvSpPr>
        <p:spPr>
          <a:xfrm>
            <a:off x="1074735" y="4705761"/>
            <a:ext cx="8620808" cy="369332"/>
          </a:xfrm>
          <a:prstGeom prst="rect">
            <a:avLst/>
          </a:prstGeom>
          <a:noFill/>
        </p:spPr>
        <p:txBody>
          <a:bodyPr wrap="square" rtlCol="0">
            <a:spAutoFit/>
          </a:bodyPr>
          <a:lstStyle/>
          <a:p>
            <a:r>
              <a:rPr lang="pt-BR" dirty="0"/>
              <a:t>TCC e medições do comportamento de Ar Condicionado com o Professor Paiva</a:t>
            </a:r>
          </a:p>
        </p:txBody>
      </p:sp>
      <p:pic>
        <p:nvPicPr>
          <p:cNvPr id="10" name="Imagem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82981" y="1295398"/>
            <a:ext cx="4011141" cy="3126330"/>
          </a:xfrm>
          <a:prstGeom prst="rect">
            <a:avLst/>
          </a:prstGeom>
        </p:spPr>
      </p:pic>
      <p:sp>
        <p:nvSpPr>
          <p:cNvPr id="11" name="CaixaDeTexto 10"/>
          <p:cNvSpPr txBox="1"/>
          <p:nvPr/>
        </p:nvSpPr>
        <p:spPr>
          <a:xfrm>
            <a:off x="4891147" y="706844"/>
            <a:ext cx="2234907" cy="338554"/>
          </a:xfrm>
          <a:prstGeom prst="rect">
            <a:avLst/>
          </a:prstGeom>
          <a:noFill/>
        </p:spPr>
        <p:txBody>
          <a:bodyPr wrap="none" rtlCol="0">
            <a:spAutoFit/>
          </a:bodyPr>
          <a:lstStyle/>
          <a:p>
            <a:r>
              <a:rPr lang="pt-BR" sz="1600" i="1" dirty="0">
                <a:latin typeface="Times New Roman" panose="02020603050405020304" pitchFamily="18" charset="0"/>
                <a:cs typeface="Times New Roman" panose="02020603050405020304" pitchFamily="18" charset="0"/>
              </a:rPr>
              <a:t>- dispositivos para </a:t>
            </a:r>
            <a:r>
              <a:rPr lang="pt-BR" sz="1600" i="1" dirty="0" err="1">
                <a:latin typeface="Times New Roman" panose="02020603050405020304" pitchFamily="18" charset="0"/>
                <a:cs typeface="Times New Roman" panose="02020603050405020304" pitchFamily="18" charset="0"/>
              </a:rPr>
              <a:t>TCCs</a:t>
            </a:r>
            <a:endParaRPr lang="pt-BR"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7459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676" y="1288013"/>
            <a:ext cx="2631047" cy="4129477"/>
          </a:xfrm>
          <a:prstGeom prst="rect">
            <a:avLst/>
          </a:prstGeom>
        </p:spPr>
      </p:pic>
      <p:graphicFrame>
        <p:nvGraphicFramePr>
          <p:cNvPr id="4" name="Tabela 3"/>
          <p:cNvGraphicFramePr>
            <a:graphicFrameLocks noGrp="1"/>
          </p:cNvGraphicFramePr>
          <p:nvPr>
            <p:extLst>
              <p:ext uri="{D42A27DB-BD31-4B8C-83A1-F6EECF244321}">
                <p14:modId xmlns:p14="http://schemas.microsoft.com/office/powerpoint/2010/main" val="4016072189"/>
              </p:ext>
            </p:extLst>
          </p:nvPr>
        </p:nvGraphicFramePr>
        <p:xfrm>
          <a:off x="1752600" y="5676460"/>
          <a:ext cx="6324600" cy="512834"/>
        </p:xfrm>
        <a:graphic>
          <a:graphicData uri="http://schemas.openxmlformats.org/drawingml/2006/table">
            <a:tbl>
              <a:tblPr/>
              <a:tblGrid>
                <a:gridCol w="1578066">
                  <a:extLst>
                    <a:ext uri="{9D8B030D-6E8A-4147-A177-3AD203B41FA5}">
                      <a16:colId xmlns:a16="http://schemas.microsoft.com/office/drawing/2014/main" val="3941488416"/>
                    </a:ext>
                  </a:extLst>
                </a:gridCol>
                <a:gridCol w="1889034">
                  <a:extLst>
                    <a:ext uri="{9D8B030D-6E8A-4147-A177-3AD203B41FA5}">
                      <a16:colId xmlns:a16="http://schemas.microsoft.com/office/drawing/2014/main" val="3680602928"/>
                    </a:ext>
                  </a:extLst>
                </a:gridCol>
                <a:gridCol w="2070100">
                  <a:extLst>
                    <a:ext uri="{9D8B030D-6E8A-4147-A177-3AD203B41FA5}">
                      <a16:colId xmlns:a16="http://schemas.microsoft.com/office/drawing/2014/main" val="3247432330"/>
                    </a:ext>
                  </a:extLst>
                </a:gridCol>
                <a:gridCol w="787400">
                  <a:extLst>
                    <a:ext uri="{9D8B030D-6E8A-4147-A177-3AD203B41FA5}">
                      <a16:colId xmlns:a16="http://schemas.microsoft.com/office/drawing/2014/main" val="2842578022"/>
                    </a:ext>
                  </a:extLst>
                </a:gridCol>
              </a:tblGrid>
              <a:tr h="256417">
                <a:tc>
                  <a:txBody>
                    <a:bodyPr/>
                    <a:lstStyle/>
                    <a:p>
                      <a:pPr algn="l" fontAlgn="b"/>
                      <a:r>
                        <a:rPr lang="pt-BR" sz="1200">
                          <a:effectLst/>
                        </a:rPr>
                        <a:t>Device name</a:t>
                      </a:r>
                    </a:p>
                  </a:txBody>
                  <a:tcPr marL="22522" marR="22522" marT="22522" marB="22522"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pt-BR" sz="1200">
                          <a:effectLst/>
                        </a:rPr>
                        <a:t>Device EUI</a:t>
                      </a:r>
                    </a:p>
                  </a:txBody>
                  <a:tcPr marL="22522" marR="22522" marT="22522" marB="22522"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pt-BR" sz="1200" dirty="0">
                          <a:effectLst/>
                        </a:rPr>
                        <a:t>Device description</a:t>
                      </a:r>
                    </a:p>
                  </a:txBody>
                  <a:tcPr marL="22522" marR="22522" marT="22522" marB="22522"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pt-BR" sz="1200">
                          <a:effectLst/>
                        </a:rPr>
                        <a:t>Activation</a:t>
                      </a:r>
                    </a:p>
                  </a:txBody>
                  <a:tcPr marL="22522" marR="22522" marT="22522" marB="22522"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64655458"/>
                  </a:ext>
                </a:extLst>
              </a:tr>
              <a:tr h="256417">
                <a:tc>
                  <a:txBody>
                    <a:bodyPr/>
                    <a:lstStyle/>
                    <a:p>
                      <a:pPr fontAlgn="t"/>
                      <a:r>
                        <a:rPr lang="pt-BR" sz="1200" u="none" strike="noStrike" dirty="0">
                          <a:solidFill>
                            <a:srgbClr val="004684"/>
                          </a:solidFill>
                          <a:effectLst/>
                          <a:hlinkClick r:id="rId3"/>
                        </a:rPr>
                        <a:t>DET-20</a:t>
                      </a:r>
                      <a:endParaRPr lang="pt-BR" sz="1200" dirty="0">
                        <a:effectLst/>
                      </a:endParaRPr>
                    </a:p>
                  </a:txBody>
                  <a:tcPr marL="22522" marR="22522" marT="22522" marB="22522">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pt-BR" sz="1200">
                          <a:effectLst/>
                        </a:rPr>
                        <a:t>0004a30b001abe98</a:t>
                      </a:r>
                    </a:p>
                  </a:txBody>
                  <a:tcPr marL="22522" marR="22522" marT="22522" marB="22522">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pt-BR" sz="1200" dirty="0">
                          <a:effectLst/>
                        </a:rPr>
                        <a:t>Caixa de </a:t>
                      </a:r>
                      <a:r>
                        <a:rPr lang="pt-BR" sz="1200" dirty="0" err="1">
                          <a:effectLst/>
                        </a:rPr>
                        <a:t>Orgãos</a:t>
                      </a:r>
                      <a:endParaRPr lang="pt-BR" sz="1200" dirty="0">
                        <a:effectLst/>
                      </a:endParaRPr>
                    </a:p>
                  </a:txBody>
                  <a:tcPr marL="22522" marR="22522" marT="22522" marB="22522">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pt-BR" sz="1200" dirty="0">
                          <a:effectLst/>
                        </a:rPr>
                        <a:t>ABP</a:t>
                      </a:r>
                    </a:p>
                  </a:txBody>
                  <a:tcPr marL="22522" marR="22522" marT="22522" marB="22522">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549948979"/>
                  </a:ext>
                </a:extLst>
              </a:tr>
            </a:tbl>
          </a:graphicData>
        </a:graphic>
      </p:graphicFrame>
      <p:sp>
        <p:nvSpPr>
          <p:cNvPr id="5" name="CaixaDeTexto 4"/>
          <p:cNvSpPr txBox="1"/>
          <p:nvPr/>
        </p:nvSpPr>
        <p:spPr>
          <a:xfrm>
            <a:off x="3614056" y="263208"/>
            <a:ext cx="3060068" cy="523220"/>
          </a:xfrm>
          <a:prstGeom prst="rect">
            <a:avLst/>
          </a:prstGeom>
          <a:noFill/>
        </p:spPr>
        <p:txBody>
          <a:bodyPr wrap="none" rtlCol="0">
            <a:spAutoFit/>
          </a:bodyPr>
          <a:lstStyle/>
          <a:p>
            <a:r>
              <a:rPr lang="pt-BR" sz="2800" dirty="0">
                <a:latin typeface="Times New Roman" panose="02020603050405020304" pitchFamily="18" charset="0"/>
                <a:cs typeface="Times New Roman" panose="02020603050405020304" pitchFamily="18" charset="0"/>
              </a:rPr>
              <a:t>Parceria IMT - ATC</a:t>
            </a:r>
          </a:p>
        </p:txBody>
      </p:sp>
      <p:pic>
        <p:nvPicPr>
          <p:cNvPr id="6" name="Imagem 5" descr="C:\Users\rogerio.cassares\Documents\IMT\CP-DET\DET-Office\LOGO AZUL MAUÁ VETOR-01.png"/>
          <p:cNvPicPr/>
          <p:nvPr/>
        </p:nvPicPr>
        <p:blipFill>
          <a:blip r:embed="rId4" cstate="print">
            <a:extLst>
              <a:ext uri="{28A0092B-C50C-407E-A947-70E740481C1C}">
                <a14:useLocalDpi xmlns:a14="http://schemas.microsoft.com/office/drawing/2010/main" val="0"/>
              </a:ext>
            </a:extLst>
          </a:blip>
          <a:srcRect/>
          <a:stretch>
            <a:fillRect/>
          </a:stretch>
        </p:blipFill>
        <p:spPr>
          <a:xfrm>
            <a:off x="264794" y="263208"/>
            <a:ext cx="1128577" cy="404449"/>
          </a:xfrm>
          <a:prstGeom prst="rect">
            <a:avLst/>
          </a:prstGeom>
          <a:noFill/>
          <a:ln>
            <a:noFill/>
          </a:ln>
        </p:spPr>
      </p:pic>
      <p:pic>
        <p:nvPicPr>
          <p:cNvPr id="7" name="Imagem 6"/>
          <p:cNvPicPr>
            <a:picLocks noChangeAspect="1"/>
          </p:cNvPicPr>
          <p:nvPr/>
        </p:nvPicPr>
        <p:blipFill>
          <a:blip r:embed="rId5"/>
          <a:stretch>
            <a:fillRect/>
          </a:stretch>
        </p:blipFill>
        <p:spPr>
          <a:xfrm>
            <a:off x="9054466" y="190758"/>
            <a:ext cx="641077" cy="476899"/>
          </a:xfrm>
          <a:prstGeom prst="rect">
            <a:avLst/>
          </a:prstGeom>
        </p:spPr>
      </p:pic>
      <p:sp>
        <p:nvSpPr>
          <p:cNvPr id="8" name="CaixaDeTexto 7"/>
          <p:cNvSpPr txBox="1"/>
          <p:nvPr/>
        </p:nvSpPr>
        <p:spPr>
          <a:xfrm>
            <a:off x="4330067" y="2641601"/>
            <a:ext cx="2344057" cy="923330"/>
          </a:xfrm>
          <a:prstGeom prst="rect">
            <a:avLst/>
          </a:prstGeom>
          <a:noFill/>
        </p:spPr>
        <p:txBody>
          <a:bodyPr wrap="square" rtlCol="0">
            <a:spAutoFit/>
          </a:bodyPr>
          <a:lstStyle/>
          <a:p>
            <a:r>
              <a:rPr lang="pt-BR" dirty="0"/>
              <a:t>TCC de Transporte de Caixa de Órgãos com o Professor Ari</a:t>
            </a:r>
          </a:p>
        </p:txBody>
      </p:sp>
      <p:sp>
        <p:nvSpPr>
          <p:cNvPr id="9" name="CaixaDeTexto 8"/>
          <p:cNvSpPr txBox="1"/>
          <p:nvPr/>
        </p:nvSpPr>
        <p:spPr>
          <a:xfrm>
            <a:off x="4891147" y="706844"/>
            <a:ext cx="2234907" cy="338554"/>
          </a:xfrm>
          <a:prstGeom prst="rect">
            <a:avLst/>
          </a:prstGeom>
          <a:noFill/>
        </p:spPr>
        <p:txBody>
          <a:bodyPr wrap="none" rtlCol="0">
            <a:spAutoFit/>
          </a:bodyPr>
          <a:lstStyle/>
          <a:p>
            <a:r>
              <a:rPr lang="pt-BR" sz="1600" i="1" dirty="0">
                <a:latin typeface="Times New Roman" panose="02020603050405020304" pitchFamily="18" charset="0"/>
                <a:cs typeface="Times New Roman" panose="02020603050405020304" pitchFamily="18" charset="0"/>
              </a:rPr>
              <a:t>- dispositivos para </a:t>
            </a:r>
            <a:r>
              <a:rPr lang="pt-BR" sz="1600" i="1" dirty="0" err="1">
                <a:latin typeface="Times New Roman" panose="02020603050405020304" pitchFamily="18" charset="0"/>
                <a:cs typeface="Times New Roman" panose="02020603050405020304" pitchFamily="18" charset="0"/>
              </a:rPr>
              <a:t>TCCs</a:t>
            </a:r>
            <a:endParaRPr lang="pt-BR"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778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310" y="1343758"/>
            <a:ext cx="2378575" cy="3704965"/>
          </a:xfrm>
          <a:prstGeom prst="rect">
            <a:avLst/>
          </a:prstGeom>
        </p:spPr>
      </p:pic>
      <p:sp>
        <p:nvSpPr>
          <p:cNvPr id="4" name="CaixaDeTexto 3"/>
          <p:cNvSpPr txBox="1"/>
          <p:nvPr/>
        </p:nvSpPr>
        <p:spPr>
          <a:xfrm>
            <a:off x="3614056" y="263208"/>
            <a:ext cx="3060068" cy="523220"/>
          </a:xfrm>
          <a:prstGeom prst="rect">
            <a:avLst/>
          </a:prstGeom>
          <a:noFill/>
        </p:spPr>
        <p:txBody>
          <a:bodyPr wrap="none" rtlCol="0">
            <a:spAutoFit/>
          </a:bodyPr>
          <a:lstStyle/>
          <a:p>
            <a:r>
              <a:rPr lang="pt-BR" sz="2800" dirty="0">
                <a:latin typeface="Times New Roman" panose="02020603050405020304" pitchFamily="18" charset="0"/>
                <a:cs typeface="Times New Roman" panose="02020603050405020304" pitchFamily="18" charset="0"/>
              </a:rPr>
              <a:t>Parceria IMT - ATC</a:t>
            </a:r>
          </a:p>
        </p:txBody>
      </p:sp>
      <p:pic>
        <p:nvPicPr>
          <p:cNvPr id="5" name="Imagem 4" descr="C:\Users\rogerio.cassares\Documents\IMT\CP-DET\DET-Office\LOGO AZUL MAUÁ VETOR-01.png"/>
          <p:cNvPicPr/>
          <p:nvPr/>
        </p:nvPicPr>
        <p:blipFill>
          <a:blip r:embed="rId3" cstate="print">
            <a:extLst>
              <a:ext uri="{28A0092B-C50C-407E-A947-70E740481C1C}">
                <a14:useLocalDpi xmlns:a14="http://schemas.microsoft.com/office/drawing/2010/main" val="0"/>
              </a:ext>
            </a:extLst>
          </a:blip>
          <a:srcRect/>
          <a:stretch>
            <a:fillRect/>
          </a:stretch>
        </p:blipFill>
        <p:spPr>
          <a:xfrm>
            <a:off x="264794" y="263208"/>
            <a:ext cx="1128577" cy="404449"/>
          </a:xfrm>
          <a:prstGeom prst="rect">
            <a:avLst/>
          </a:prstGeom>
          <a:noFill/>
          <a:ln>
            <a:noFill/>
          </a:ln>
        </p:spPr>
      </p:pic>
      <p:pic>
        <p:nvPicPr>
          <p:cNvPr id="6" name="Imagem 5"/>
          <p:cNvPicPr>
            <a:picLocks noChangeAspect="1"/>
          </p:cNvPicPr>
          <p:nvPr/>
        </p:nvPicPr>
        <p:blipFill>
          <a:blip r:embed="rId4"/>
          <a:stretch>
            <a:fillRect/>
          </a:stretch>
        </p:blipFill>
        <p:spPr>
          <a:xfrm>
            <a:off x="9054466" y="190758"/>
            <a:ext cx="641077" cy="476899"/>
          </a:xfrm>
          <a:prstGeom prst="rect">
            <a:avLst/>
          </a:prstGeom>
        </p:spPr>
      </p:pic>
      <p:sp>
        <p:nvSpPr>
          <p:cNvPr id="7" name="CaixaDeTexto 6"/>
          <p:cNvSpPr txBox="1"/>
          <p:nvPr/>
        </p:nvSpPr>
        <p:spPr>
          <a:xfrm>
            <a:off x="4621576" y="2555714"/>
            <a:ext cx="2344057" cy="923330"/>
          </a:xfrm>
          <a:prstGeom prst="rect">
            <a:avLst/>
          </a:prstGeom>
          <a:noFill/>
        </p:spPr>
        <p:txBody>
          <a:bodyPr wrap="square" rtlCol="0">
            <a:spAutoFit/>
          </a:bodyPr>
          <a:lstStyle/>
          <a:p>
            <a:r>
              <a:rPr lang="pt-BR" dirty="0"/>
              <a:t>TCC de Engenharia Civil - Contador de Chuva Intensas</a:t>
            </a:r>
          </a:p>
        </p:txBody>
      </p:sp>
      <p:graphicFrame>
        <p:nvGraphicFramePr>
          <p:cNvPr id="8" name="Tabela 7"/>
          <p:cNvGraphicFramePr>
            <a:graphicFrameLocks noGrp="1"/>
          </p:cNvGraphicFramePr>
          <p:nvPr>
            <p:extLst>
              <p:ext uri="{D42A27DB-BD31-4B8C-83A1-F6EECF244321}">
                <p14:modId xmlns:p14="http://schemas.microsoft.com/office/powerpoint/2010/main" val="1384689000"/>
              </p:ext>
            </p:extLst>
          </p:nvPr>
        </p:nvGraphicFramePr>
        <p:xfrm>
          <a:off x="1393371" y="5466173"/>
          <a:ext cx="7488717" cy="966964"/>
        </p:xfrm>
        <a:graphic>
          <a:graphicData uri="http://schemas.openxmlformats.org/drawingml/2006/table">
            <a:tbl>
              <a:tblPr/>
              <a:tblGrid>
                <a:gridCol w="1865610">
                  <a:extLst>
                    <a:ext uri="{9D8B030D-6E8A-4147-A177-3AD203B41FA5}">
                      <a16:colId xmlns:a16="http://schemas.microsoft.com/office/drawing/2014/main" val="359888982"/>
                    </a:ext>
                  </a:extLst>
                </a:gridCol>
                <a:gridCol w="1559762">
                  <a:extLst>
                    <a:ext uri="{9D8B030D-6E8A-4147-A177-3AD203B41FA5}">
                      <a16:colId xmlns:a16="http://schemas.microsoft.com/office/drawing/2014/main" val="2674009693"/>
                    </a:ext>
                  </a:extLst>
                </a:gridCol>
                <a:gridCol w="3441479">
                  <a:extLst>
                    <a:ext uri="{9D8B030D-6E8A-4147-A177-3AD203B41FA5}">
                      <a16:colId xmlns:a16="http://schemas.microsoft.com/office/drawing/2014/main" val="1900719860"/>
                    </a:ext>
                  </a:extLst>
                </a:gridCol>
                <a:gridCol w="621866">
                  <a:extLst>
                    <a:ext uri="{9D8B030D-6E8A-4147-A177-3AD203B41FA5}">
                      <a16:colId xmlns:a16="http://schemas.microsoft.com/office/drawing/2014/main" val="2283821690"/>
                    </a:ext>
                  </a:extLst>
                </a:gridCol>
              </a:tblGrid>
              <a:tr h="483482">
                <a:tc>
                  <a:txBody>
                    <a:bodyPr/>
                    <a:lstStyle/>
                    <a:p>
                      <a:pPr algn="l" fontAlgn="b"/>
                      <a:r>
                        <a:rPr lang="pt-BR" sz="1200">
                          <a:effectLst/>
                        </a:rPr>
                        <a:t>Device name</a:t>
                      </a:r>
                    </a:p>
                  </a:txBody>
                  <a:tcPr marL="52552" marR="52552" marT="52552" marB="52552"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pt-BR" sz="1200">
                          <a:effectLst/>
                        </a:rPr>
                        <a:t>Device EUI</a:t>
                      </a:r>
                    </a:p>
                  </a:txBody>
                  <a:tcPr marL="52552" marR="52552" marT="52552" marB="52552"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pt-BR" sz="1200">
                          <a:effectLst/>
                        </a:rPr>
                        <a:t>Device description</a:t>
                      </a:r>
                    </a:p>
                  </a:txBody>
                  <a:tcPr marL="52552" marR="52552" marT="52552" marB="52552"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pt-BR" sz="1200">
                          <a:effectLst/>
                        </a:rPr>
                        <a:t>Activation</a:t>
                      </a:r>
                    </a:p>
                  </a:txBody>
                  <a:tcPr marL="52552" marR="52552" marT="52552" marB="52552"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16781895"/>
                  </a:ext>
                </a:extLst>
              </a:tr>
              <a:tr h="483482">
                <a:tc>
                  <a:txBody>
                    <a:bodyPr/>
                    <a:lstStyle/>
                    <a:p>
                      <a:pPr fontAlgn="t"/>
                      <a:r>
                        <a:rPr lang="pt-BR" sz="1200" u="none" strike="noStrike" dirty="0">
                          <a:solidFill>
                            <a:srgbClr val="004684"/>
                          </a:solidFill>
                          <a:effectLst/>
                          <a:hlinkClick r:id="rId5"/>
                        </a:rPr>
                        <a:t>DET-28</a:t>
                      </a:r>
                      <a:endParaRPr lang="pt-BR" sz="1200" dirty="0">
                        <a:effectLst/>
                      </a:endParaRPr>
                    </a:p>
                  </a:txBody>
                  <a:tcPr marL="52552" marR="52552" marT="52552" marB="52552">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fontAlgn="t"/>
                      <a:r>
                        <a:rPr lang="pt-BR" sz="1200">
                          <a:effectLst/>
                        </a:rPr>
                        <a:t>0004a30b0022c7d4</a:t>
                      </a:r>
                    </a:p>
                  </a:txBody>
                  <a:tcPr marL="52552" marR="52552" marT="52552" marB="52552">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fontAlgn="t"/>
                      <a:r>
                        <a:rPr lang="pt-BR" sz="1200">
                          <a:effectLst/>
                        </a:rPr>
                        <a:t>Contador de Chuva</a:t>
                      </a:r>
                    </a:p>
                  </a:txBody>
                  <a:tcPr marL="52552" marR="52552" marT="52552" marB="52552">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fontAlgn="t"/>
                      <a:r>
                        <a:rPr lang="pt-BR" sz="1200" dirty="0">
                          <a:effectLst/>
                        </a:rPr>
                        <a:t>ABP</a:t>
                      </a:r>
                    </a:p>
                  </a:txBody>
                  <a:tcPr marL="52552" marR="52552" marT="52552" marB="52552">
                    <a:lnL>
                      <a:noFill/>
                    </a:lnL>
                    <a:lnR>
                      <a:noFill/>
                    </a:lnR>
                    <a:lnT w="9525" cap="flat" cmpd="sng" algn="ctr">
                      <a:solidFill>
                        <a:srgbClr val="DDDDDD"/>
                      </a:solidFill>
                      <a:prstDash val="solid"/>
                      <a:round/>
                      <a:headEnd type="none" w="med" len="med"/>
                      <a:tailEnd type="none" w="med" len="med"/>
                    </a:lnT>
                    <a:lnB>
                      <a:noFill/>
                    </a:lnB>
                    <a:solidFill>
                      <a:srgbClr val="F5F5F5"/>
                    </a:solidFill>
                  </a:tcPr>
                </a:tc>
                <a:extLst>
                  <a:ext uri="{0D108BD9-81ED-4DB2-BD59-A6C34878D82A}">
                    <a16:rowId xmlns:a16="http://schemas.microsoft.com/office/drawing/2014/main" val="2710258544"/>
                  </a:ext>
                </a:extLst>
              </a:tr>
            </a:tbl>
          </a:graphicData>
        </a:graphic>
      </p:graphicFrame>
      <p:sp>
        <p:nvSpPr>
          <p:cNvPr id="10" name="CaixaDeTexto 9"/>
          <p:cNvSpPr txBox="1"/>
          <p:nvPr/>
        </p:nvSpPr>
        <p:spPr>
          <a:xfrm>
            <a:off x="4891147" y="706844"/>
            <a:ext cx="2234907" cy="338554"/>
          </a:xfrm>
          <a:prstGeom prst="rect">
            <a:avLst/>
          </a:prstGeom>
          <a:noFill/>
        </p:spPr>
        <p:txBody>
          <a:bodyPr wrap="none" rtlCol="0">
            <a:spAutoFit/>
          </a:bodyPr>
          <a:lstStyle/>
          <a:p>
            <a:r>
              <a:rPr lang="pt-BR" sz="1600" i="1" dirty="0">
                <a:latin typeface="Times New Roman" panose="02020603050405020304" pitchFamily="18" charset="0"/>
                <a:cs typeface="Times New Roman" panose="02020603050405020304" pitchFamily="18" charset="0"/>
              </a:rPr>
              <a:t>- dispositivos para </a:t>
            </a:r>
            <a:r>
              <a:rPr lang="pt-BR" sz="1600" i="1" dirty="0" err="1">
                <a:latin typeface="Times New Roman" panose="02020603050405020304" pitchFamily="18" charset="0"/>
                <a:cs typeface="Times New Roman" panose="02020603050405020304" pitchFamily="18" charset="0"/>
              </a:rPr>
              <a:t>TCCs</a:t>
            </a:r>
            <a:endParaRPr lang="pt-BR"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5745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458" y="1267509"/>
            <a:ext cx="2419598" cy="3759482"/>
          </a:xfrm>
          <a:prstGeom prst="rect">
            <a:avLst/>
          </a:prstGeom>
        </p:spPr>
      </p:pic>
      <p:sp>
        <p:nvSpPr>
          <p:cNvPr id="4" name="CaixaDeTexto 3"/>
          <p:cNvSpPr txBox="1"/>
          <p:nvPr/>
        </p:nvSpPr>
        <p:spPr>
          <a:xfrm>
            <a:off x="3614056" y="263208"/>
            <a:ext cx="3060068" cy="523220"/>
          </a:xfrm>
          <a:prstGeom prst="rect">
            <a:avLst/>
          </a:prstGeom>
          <a:noFill/>
        </p:spPr>
        <p:txBody>
          <a:bodyPr wrap="none" rtlCol="0">
            <a:spAutoFit/>
          </a:bodyPr>
          <a:lstStyle/>
          <a:p>
            <a:r>
              <a:rPr lang="pt-BR" sz="2800" dirty="0">
                <a:latin typeface="Times New Roman" panose="02020603050405020304" pitchFamily="18" charset="0"/>
                <a:cs typeface="Times New Roman" panose="02020603050405020304" pitchFamily="18" charset="0"/>
              </a:rPr>
              <a:t>Parceria IMT - ATC</a:t>
            </a:r>
          </a:p>
        </p:txBody>
      </p:sp>
      <p:pic>
        <p:nvPicPr>
          <p:cNvPr id="5" name="Imagem 4" descr="C:\Users\rogerio.cassares\Documents\IMT\CP-DET\DET-Office\LOGO AZUL MAUÁ VETOR-01.png"/>
          <p:cNvPicPr/>
          <p:nvPr/>
        </p:nvPicPr>
        <p:blipFill>
          <a:blip r:embed="rId3" cstate="print">
            <a:extLst>
              <a:ext uri="{28A0092B-C50C-407E-A947-70E740481C1C}">
                <a14:useLocalDpi xmlns:a14="http://schemas.microsoft.com/office/drawing/2010/main" val="0"/>
              </a:ext>
            </a:extLst>
          </a:blip>
          <a:srcRect/>
          <a:stretch>
            <a:fillRect/>
          </a:stretch>
        </p:blipFill>
        <p:spPr>
          <a:xfrm>
            <a:off x="264794" y="263208"/>
            <a:ext cx="1128577" cy="404449"/>
          </a:xfrm>
          <a:prstGeom prst="rect">
            <a:avLst/>
          </a:prstGeom>
          <a:noFill/>
          <a:ln>
            <a:noFill/>
          </a:ln>
        </p:spPr>
      </p:pic>
      <p:pic>
        <p:nvPicPr>
          <p:cNvPr id="6" name="Imagem 5"/>
          <p:cNvPicPr>
            <a:picLocks noChangeAspect="1"/>
          </p:cNvPicPr>
          <p:nvPr/>
        </p:nvPicPr>
        <p:blipFill>
          <a:blip r:embed="rId4"/>
          <a:stretch>
            <a:fillRect/>
          </a:stretch>
        </p:blipFill>
        <p:spPr>
          <a:xfrm>
            <a:off x="9054466" y="190758"/>
            <a:ext cx="641077" cy="476899"/>
          </a:xfrm>
          <a:prstGeom prst="rect">
            <a:avLst/>
          </a:prstGeom>
        </p:spPr>
      </p:pic>
      <p:sp>
        <p:nvSpPr>
          <p:cNvPr id="7" name="CaixaDeTexto 6"/>
          <p:cNvSpPr txBox="1"/>
          <p:nvPr/>
        </p:nvSpPr>
        <p:spPr>
          <a:xfrm>
            <a:off x="4499425" y="2713549"/>
            <a:ext cx="3280232" cy="646331"/>
          </a:xfrm>
          <a:prstGeom prst="rect">
            <a:avLst/>
          </a:prstGeom>
          <a:noFill/>
        </p:spPr>
        <p:txBody>
          <a:bodyPr wrap="square" rtlCol="0">
            <a:spAutoFit/>
          </a:bodyPr>
          <a:lstStyle/>
          <a:p>
            <a:r>
              <a:rPr lang="pt-BR" dirty="0"/>
              <a:t>Sensores de Temperatura e Umidade para os </a:t>
            </a:r>
            <a:r>
              <a:rPr lang="pt-BR" dirty="0" err="1"/>
              <a:t>PAEs</a:t>
            </a:r>
            <a:endParaRPr lang="pt-BR" dirty="0"/>
          </a:p>
        </p:txBody>
      </p:sp>
      <p:graphicFrame>
        <p:nvGraphicFramePr>
          <p:cNvPr id="8" name="Tabela 7"/>
          <p:cNvGraphicFramePr>
            <a:graphicFrameLocks noGrp="1"/>
          </p:cNvGraphicFramePr>
          <p:nvPr>
            <p:extLst>
              <p:ext uri="{D42A27DB-BD31-4B8C-83A1-F6EECF244321}">
                <p14:modId xmlns:p14="http://schemas.microsoft.com/office/powerpoint/2010/main" val="1432563193"/>
              </p:ext>
            </p:extLst>
          </p:nvPr>
        </p:nvGraphicFramePr>
        <p:xfrm>
          <a:off x="1611086" y="5626842"/>
          <a:ext cx="6589485" cy="657844"/>
        </p:xfrm>
        <a:graphic>
          <a:graphicData uri="http://schemas.openxmlformats.org/drawingml/2006/table">
            <a:tbl>
              <a:tblPr/>
              <a:tblGrid>
                <a:gridCol w="1641591">
                  <a:extLst>
                    <a:ext uri="{9D8B030D-6E8A-4147-A177-3AD203B41FA5}">
                      <a16:colId xmlns:a16="http://schemas.microsoft.com/office/drawing/2014/main" val="1793359368"/>
                    </a:ext>
                  </a:extLst>
                </a:gridCol>
                <a:gridCol w="1928991">
                  <a:extLst>
                    <a:ext uri="{9D8B030D-6E8A-4147-A177-3AD203B41FA5}">
                      <a16:colId xmlns:a16="http://schemas.microsoft.com/office/drawing/2014/main" val="1563715810"/>
                    </a:ext>
                  </a:extLst>
                </a:gridCol>
                <a:gridCol w="2099441">
                  <a:extLst>
                    <a:ext uri="{9D8B030D-6E8A-4147-A177-3AD203B41FA5}">
                      <a16:colId xmlns:a16="http://schemas.microsoft.com/office/drawing/2014/main" val="2071337650"/>
                    </a:ext>
                  </a:extLst>
                </a:gridCol>
                <a:gridCol w="919462">
                  <a:extLst>
                    <a:ext uri="{9D8B030D-6E8A-4147-A177-3AD203B41FA5}">
                      <a16:colId xmlns:a16="http://schemas.microsoft.com/office/drawing/2014/main" val="2195700083"/>
                    </a:ext>
                  </a:extLst>
                </a:gridCol>
              </a:tblGrid>
              <a:tr h="328922">
                <a:tc>
                  <a:txBody>
                    <a:bodyPr/>
                    <a:lstStyle/>
                    <a:p>
                      <a:pPr algn="ctr" fontAlgn="b"/>
                      <a:r>
                        <a:rPr lang="pt-BR" sz="1200">
                          <a:effectLst/>
                        </a:rPr>
                        <a:t>Device name</a:t>
                      </a:r>
                    </a:p>
                  </a:txBody>
                  <a:tcPr marL="27822" marR="27822" marT="27822" marB="2782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a:effectLst/>
                        </a:rPr>
                        <a:t>Device EUI</a:t>
                      </a:r>
                    </a:p>
                  </a:txBody>
                  <a:tcPr marL="27822" marR="27822" marT="27822" marB="2782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dirty="0">
                          <a:effectLst/>
                        </a:rPr>
                        <a:t>Device description</a:t>
                      </a:r>
                    </a:p>
                  </a:txBody>
                  <a:tcPr marL="27822" marR="27822" marT="27822" marB="2782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a:effectLst/>
                        </a:rPr>
                        <a:t>Activation</a:t>
                      </a:r>
                    </a:p>
                  </a:txBody>
                  <a:tcPr marL="27822" marR="27822" marT="27822" marB="2782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87728880"/>
                  </a:ext>
                </a:extLst>
              </a:tr>
              <a:tr h="328922">
                <a:tc>
                  <a:txBody>
                    <a:bodyPr/>
                    <a:lstStyle/>
                    <a:p>
                      <a:pPr algn="ctr" fontAlgn="t"/>
                      <a:r>
                        <a:rPr lang="pt-BR" sz="1200" u="none" strike="noStrike" dirty="0">
                          <a:solidFill>
                            <a:srgbClr val="004684"/>
                          </a:solidFill>
                          <a:effectLst/>
                          <a:hlinkClick r:id="rId5"/>
                        </a:rPr>
                        <a:t>DET-16</a:t>
                      </a:r>
                      <a:endParaRPr lang="pt-BR" sz="1200" dirty="0">
                        <a:effectLst/>
                      </a:endParaRPr>
                    </a:p>
                  </a:txBody>
                  <a:tcPr marL="27822" marR="27822" marT="27822" marB="2782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ctr" fontAlgn="t"/>
                      <a:r>
                        <a:rPr lang="pt-BR" sz="1200">
                          <a:effectLst/>
                        </a:rPr>
                        <a:t>0004a30b001e225e</a:t>
                      </a:r>
                    </a:p>
                  </a:txBody>
                  <a:tcPr marL="27822" marR="27822" marT="27822" marB="2782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ctr" fontAlgn="t"/>
                      <a:r>
                        <a:rPr lang="pt-BR" sz="1200" dirty="0">
                          <a:effectLst/>
                        </a:rPr>
                        <a:t>[PAE-D3] T %u</a:t>
                      </a:r>
                    </a:p>
                  </a:txBody>
                  <a:tcPr marL="27822" marR="27822" marT="27822" marB="2782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ctr" fontAlgn="t"/>
                      <a:r>
                        <a:rPr lang="pt-BR" sz="1200" dirty="0">
                          <a:effectLst/>
                        </a:rPr>
                        <a:t>ABP</a:t>
                      </a:r>
                    </a:p>
                  </a:txBody>
                  <a:tcPr marL="27822" marR="27822" marT="27822" marB="2782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523800070"/>
                  </a:ext>
                </a:extLst>
              </a:tr>
            </a:tbl>
          </a:graphicData>
        </a:graphic>
      </p:graphicFrame>
      <p:sp>
        <p:nvSpPr>
          <p:cNvPr id="9" name="CaixaDeTexto 8"/>
          <p:cNvSpPr txBox="1"/>
          <p:nvPr/>
        </p:nvSpPr>
        <p:spPr>
          <a:xfrm>
            <a:off x="4891147" y="706844"/>
            <a:ext cx="2197205" cy="338554"/>
          </a:xfrm>
          <a:prstGeom prst="rect">
            <a:avLst/>
          </a:prstGeom>
          <a:noFill/>
        </p:spPr>
        <p:txBody>
          <a:bodyPr wrap="none" rtlCol="0">
            <a:spAutoFit/>
          </a:bodyPr>
          <a:lstStyle/>
          <a:p>
            <a:r>
              <a:rPr lang="pt-BR" sz="1600" i="1" dirty="0">
                <a:latin typeface="Times New Roman" panose="02020603050405020304" pitchFamily="18" charset="0"/>
                <a:cs typeface="Times New Roman" panose="02020603050405020304" pitchFamily="18" charset="0"/>
              </a:rPr>
              <a:t>- dispositivos para </a:t>
            </a:r>
            <a:r>
              <a:rPr lang="pt-BR" sz="1600" i="1" dirty="0" err="1">
                <a:latin typeface="Times New Roman" panose="02020603050405020304" pitchFamily="18" charset="0"/>
                <a:cs typeface="Times New Roman" panose="02020603050405020304" pitchFamily="18" charset="0"/>
              </a:rPr>
              <a:t>PAEs</a:t>
            </a:r>
            <a:endParaRPr lang="pt-BR"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8845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953" y="1348761"/>
            <a:ext cx="2758008" cy="4253753"/>
          </a:xfrm>
          <a:prstGeom prst="rect">
            <a:avLst/>
          </a:prstGeom>
        </p:spPr>
      </p:pic>
      <p:sp>
        <p:nvSpPr>
          <p:cNvPr id="4" name="CaixaDeTexto 3"/>
          <p:cNvSpPr txBox="1"/>
          <p:nvPr/>
        </p:nvSpPr>
        <p:spPr>
          <a:xfrm>
            <a:off x="3614056" y="263208"/>
            <a:ext cx="3060068" cy="523220"/>
          </a:xfrm>
          <a:prstGeom prst="rect">
            <a:avLst/>
          </a:prstGeom>
          <a:noFill/>
        </p:spPr>
        <p:txBody>
          <a:bodyPr wrap="none" rtlCol="0">
            <a:spAutoFit/>
          </a:bodyPr>
          <a:lstStyle/>
          <a:p>
            <a:r>
              <a:rPr lang="pt-BR" sz="2800" dirty="0">
                <a:latin typeface="Times New Roman" panose="02020603050405020304" pitchFamily="18" charset="0"/>
                <a:cs typeface="Times New Roman" panose="02020603050405020304" pitchFamily="18" charset="0"/>
              </a:rPr>
              <a:t>Parceria IMT - ATC</a:t>
            </a:r>
          </a:p>
        </p:txBody>
      </p:sp>
      <p:pic>
        <p:nvPicPr>
          <p:cNvPr id="5" name="Imagem 4" descr="C:\Users\rogerio.cassares\Documents\IMT\CP-DET\DET-Office\LOGO AZUL MAUÁ VETOR-01.png"/>
          <p:cNvPicPr/>
          <p:nvPr/>
        </p:nvPicPr>
        <p:blipFill>
          <a:blip r:embed="rId3" cstate="print">
            <a:extLst>
              <a:ext uri="{28A0092B-C50C-407E-A947-70E740481C1C}">
                <a14:useLocalDpi xmlns:a14="http://schemas.microsoft.com/office/drawing/2010/main" val="0"/>
              </a:ext>
            </a:extLst>
          </a:blip>
          <a:srcRect/>
          <a:stretch>
            <a:fillRect/>
          </a:stretch>
        </p:blipFill>
        <p:spPr>
          <a:xfrm>
            <a:off x="264794" y="263208"/>
            <a:ext cx="1128577" cy="404449"/>
          </a:xfrm>
          <a:prstGeom prst="rect">
            <a:avLst/>
          </a:prstGeom>
          <a:noFill/>
          <a:ln>
            <a:noFill/>
          </a:ln>
        </p:spPr>
      </p:pic>
      <p:pic>
        <p:nvPicPr>
          <p:cNvPr id="6" name="Imagem 5"/>
          <p:cNvPicPr>
            <a:picLocks noChangeAspect="1"/>
          </p:cNvPicPr>
          <p:nvPr/>
        </p:nvPicPr>
        <p:blipFill>
          <a:blip r:embed="rId4"/>
          <a:stretch>
            <a:fillRect/>
          </a:stretch>
        </p:blipFill>
        <p:spPr>
          <a:xfrm>
            <a:off x="9054466" y="190758"/>
            <a:ext cx="641077" cy="476899"/>
          </a:xfrm>
          <a:prstGeom prst="rect">
            <a:avLst/>
          </a:prstGeom>
        </p:spPr>
      </p:pic>
      <p:sp>
        <p:nvSpPr>
          <p:cNvPr id="7" name="CaixaDeTexto 6"/>
          <p:cNvSpPr txBox="1"/>
          <p:nvPr/>
        </p:nvSpPr>
        <p:spPr>
          <a:xfrm>
            <a:off x="4891147" y="706844"/>
            <a:ext cx="2197205" cy="338554"/>
          </a:xfrm>
          <a:prstGeom prst="rect">
            <a:avLst/>
          </a:prstGeom>
          <a:noFill/>
        </p:spPr>
        <p:txBody>
          <a:bodyPr wrap="none" rtlCol="0">
            <a:spAutoFit/>
          </a:bodyPr>
          <a:lstStyle/>
          <a:p>
            <a:r>
              <a:rPr lang="pt-BR" sz="1600" i="1" dirty="0">
                <a:latin typeface="Times New Roman" panose="02020603050405020304" pitchFamily="18" charset="0"/>
                <a:cs typeface="Times New Roman" panose="02020603050405020304" pitchFamily="18" charset="0"/>
              </a:rPr>
              <a:t>- dispositivos para </a:t>
            </a:r>
            <a:r>
              <a:rPr lang="pt-BR" sz="1600" i="1" dirty="0" err="1">
                <a:latin typeface="Times New Roman" panose="02020603050405020304" pitchFamily="18" charset="0"/>
                <a:cs typeface="Times New Roman" panose="02020603050405020304" pitchFamily="18" charset="0"/>
              </a:rPr>
              <a:t>PAEs</a:t>
            </a:r>
            <a:endParaRPr lang="pt-BR" sz="1600" i="1" dirty="0">
              <a:latin typeface="Times New Roman" panose="02020603050405020304" pitchFamily="18" charset="0"/>
              <a:cs typeface="Times New Roman" panose="02020603050405020304" pitchFamily="18" charset="0"/>
            </a:endParaRPr>
          </a:p>
        </p:txBody>
      </p:sp>
      <p:sp>
        <p:nvSpPr>
          <p:cNvPr id="8" name="CaixaDeTexto 7"/>
          <p:cNvSpPr txBox="1"/>
          <p:nvPr/>
        </p:nvSpPr>
        <p:spPr>
          <a:xfrm>
            <a:off x="4499425" y="2713549"/>
            <a:ext cx="3280232" cy="1200329"/>
          </a:xfrm>
          <a:prstGeom prst="rect">
            <a:avLst/>
          </a:prstGeom>
          <a:noFill/>
        </p:spPr>
        <p:txBody>
          <a:bodyPr wrap="square" rtlCol="0">
            <a:spAutoFit/>
          </a:bodyPr>
          <a:lstStyle/>
          <a:p>
            <a:r>
              <a:rPr lang="pt-BR" dirty="0"/>
              <a:t>Sensor e atuador de tomada inteligente. Medidor de corrente elétrica, temperatura. Funções de corte e de religamento</a:t>
            </a:r>
          </a:p>
        </p:txBody>
      </p:sp>
      <p:graphicFrame>
        <p:nvGraphicFramePr>
          <p:cNvPr id="9" name="Tabela 8"/>
          <p:cNvGraphicFramePr>
            <a:graphicFrameLocks noGrp="1"/>
          </p:cNvGraphicFramePr>
          <p:nvPr>
            <p:extLst>
              <p:ext uri="{D42A27DB-BD31-4B8C-83A1-F6EECF244321}">
                <p14:modId xmlns:p14="http://schemas.microsoft.com/office/powerpoint/2010/main" val="4260738525"/>
              </p:ext>
            </p:extLst>
          </p:nvPr>
        </p:nvGraphicFramePr>
        <p:xfrm>
          <a:off x="1047953" y="5845094"/>
          <a:ext cx="7840752" cy="694168"/>
        </p:xfrm>
        <a:graphic>
          <a:graphicData uri="http://schemas.openxmlformats.org/drawingml/2006/table">
            <a:tbl>
              <a:tblPr/>
              <a:tblGrid>
                <a:gridCol w="1953310">
                  <a:extLst>
                    <a:ext uri="{9D8B030D-6E8A-4147-A177-3AD203B41FA5}">
                      <a16:colId xmlns:a16="http://schemas.microsoft.com/office/drawing/2014/main" val="1283301555"/>
                    </a:ext>
                  </a:extLst>
                </a:gridCol>
                <a:gridCol w="1672337">
                  <a:extLst>
                    <a:ext uri="{9D8B030D-6E8A-4147-A177-3AD203B41FA5}">
                      <a16:colId xmlns:a16="http://schemas.microsoft.com/office/drawing/2014/main" val="1783087724"/>
                    </a:ext>
                  </a:extLst>
                </a:gridCol>
                <a:gridCol w="3564007">
                  <a:extLst>
                    <a:ext uri="{9D8B030D-6E8A-4147-A177-3AD203B41FA5}">
                      <a16:colId xmlns:a16="http://schemas.microsoft.com/office/drawing/2014/main" val="993463315"/>
                    </a:ext>
                  </a:extLst>
                </a:gridCol>
                <a:gridCol w="651098">
                  <a:extLst>
                    <a:ext uri="{9D8B030D-6E8A-4147-A177-3AD203B41FA5}">
                      <a16:colId xmlns:a16="http://schemas.microsoft.com/office/drawing/2014/main" val="3592715405"/>
                    </a:ext>
                  </a:extLst>
                </a:gridCol>
              </a:tblGrid>
              <a:tr h="249264">
                <a:tc>
                  <a:txBody>
                    <a:bodyPr/>
                    <a:lstStyle/>
                    <a:p>
                      <a:pPr algn="ctr" fontAlgn="b"/>
                      <a:r>
                        <a:rPr lang="pt-BR" sz="1200">
                          <a:effectLst/>
                        </a:rPr>
                        <a:t>Device name</a:t>
                      </a:r>
                    </a:p>
                  </a:txBody>
                  <a:tcPr marL="36382" marR="36382" marT="36382" marB="363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a:effectLst/>
                        </a:rPr>
                        <a:t>Device EUI</a:t>
                      </a:r>
                    </a:p>
                  </a:txBody>
                  <a:tcPr marL="36382" marR="36382" marT="36382" marB="363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dirty="0">
                          <a:effectLst/>
                        </a:rPr>
                        <a:t>Device description</a:t>
                      </a:r>
                    </a:p>
                  </a:txBody>
                  <a:tcPr marL="36382" marR="36382" marT="36382" marB="363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a:effectLst/>
                        </a:rPr>
                        <a:t>Activation</a:t>
                      </a:r>
                    </a:p>
                  </a:txBody>
                  <a:tcPr marL="36382" marR="36382" marT="36382" marB="363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46132823"/>
                  </a:ext>
                </a:extLst>
              </a:tr>
              <a:tr h="249264">
                <a:tc>
                  <a:txBody>
                    <a:bodyPr/>
                    <a:lstStyle/>
                    <a:p>
                      <a:pPr algn="ctr" fontAlgn="t"/>
                      <a:r>
                        <a:rPr lang="pt-BR" sz="1200" u="none" strike="noStrike" dirty="0">
                          <a:solidFill>
                            <a:srgbClr val="004684"/>
                          </a:solidFill>
                          <a:effectLst/>
                          <a:hlinkClick r:id="rId5"/>
                        </a:rPr>
                        <a:t>DET-33</a:t>
                      </a:r>
                      <a:endParaRPr lang="pt-BR" sz="1200" dirty="0">
                        <a:effectLst/>
                      </a:endParaRPr>
                    </a:p>
                  </a:txBody>
                  <a:tcPr marL="36382" marR="36382" marT="36382" marB="36382" anchor="ctr">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algn="ctr" fontAlgn="t"/>
                      <a:r>
                        <a:rPr lang="pt-BR" sz="1200">
                          <a:effectLst/>
                        </a:rPr>
                        <a:t>0004a30b00233e30</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algn="ctr" fontAlgn="t"/>
                      <a:r>
                        <a:rPr lang="pt-BR" sz="1200">
                          <a:effectLst/>
                        </a:rPr>
                        <a:t>undef</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algn="ctr" fontAlgn="t"/>
                      <a:r>
                        <a:rPr lang="pt-BR" sz="1200" dirty="0">
                          <a:effectLst/>
                        </a:rPr>
                        <a:t>ABP</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a:noFill/>
                    </a:lnB>
                    <a:solidFill>
                      <a:srgbClr val="F5F5F5"/>
                    </a:solidFill>
                  </a:tcPr>
                </a:tc>
                <a:extLst>
                  <a:ext uri="{0D108BD9-81ED-4DB2-BD59-A6C34878D82A}">
                    <a16:rowId xmlns:a16="http://schemas.microsoft.com/office/drawing/2014/main" val="417624764"/>
                  </a:ext>
                </a:extLst>
              </a:tr>
            </a:tbl>
          </a:graphicData>
        </a:graphic>
      </p:graphicFrame>
    </p:spTree>
    <p:extLst>
      <p:ext uri="{BB962C8B-B14F-4D97-AF65-F5344CB8AC3E}">
        <p14:creationId xmlns:p14="http://schemas.microsoft.com/office/powerpoint/2010/main" val="631553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614056" y="263208"/>
            <a:ext cx="3060068" cy="523220"/>
          </a:xfrm>
          <a:prstGeom prst="rect">
            <a:avLst/>
          </a:prstGeom>
          <a:noFill/>
        </p:spPr>
        <p:txBody>
          <a:bodyPr wrap="none" rtlCol="0">
            <a:spAutoFit/>
          </a:bodyPr>
          <a:lstStyle/>
          <a:p>
            <a:r>
              <a:rPr lang="pt-BR" sz="2800" dirty="0">
                <a:latin typeface="Times New Roman" panose="02020603050405020304" pitchFamily="18" charset="0"/>
                <a:cs typeface="Times New Roman" panose="02020603050405020304" pitchFamily="18" charset="0"/>
              </a:rPr>
              <a:t>Parceria IMT - ATC</a:t>
            </a:r>
          </a:p>
        </p:txBody>
      </p:sp>
      <p:pic>
        <p:nvPicPr>
          <p:cNvPr id="6" name="Imagem 5" descr="C:\Users\rogerio.cassares\Documents\IMT\CP-DET\DET-Office\LOGO AZUL MAUÁ VETOR-01.png"/>
          <p:cNvPicPr/>
          <p:nvPr/>
        </p:nvPicPr>
        <p:blipFill>
          <a:blip r:embed="rId2" cstate="print">
            <a:extLst>
              <a:ext uri="{28A0092B-C50C-407E-A947-70E740481C1C}">
                <a14:useLocalDpi xmlns:a14="http://schemas.microsoft.com/office/drawing/2010/main" val="0"/>
              </a:ext>
            </a:extLst>
          </a:blip>
          <a:srcRect/>
          <a:stretch>
            <a:fillRect/>
          </a:stretch>
        </p:blipFill>
        <p:spPr>
          <a:xfrm>
            <a:off x="264794" y="263208"/>
            <a:ext cx="1128577" cy="404449"/>
          </a:xfrm>
          <a:prstGeom prst="rect">
            <a:avLst/>
          </a:prstGeom>
          <a:noFill/>
          <a:ln>
            <a:noFill/>
          </a:ln>
        </p:spPr>
      </p:pic>
      <p:pic>
        <p:nvPicPr>
          <p:cNvPr id="7" name="Imagem 6"/>
          <p:cNvPicPr>
            <a:picLocks noChangeAspect="1"/>
          </p:cNvPicPr>
          <p:nvPr/>
        </p:nvPicPr>
        <p:blipFill>
          <a:blip r:embed="rId3"/>
          <a:stretch>
            <a:fillRect/>
          </a:stretch>
        </p:blipFill>
        <p:spPr>
          <a:xfrm>
            <a:off x="9054466" y="190758"/>
            <a:ext cx="641077" cy="476899"/>
          </a:xfrm>
          <a:prstGeom prst="rect">
            <a:avLst/>
          </a:prstGeom>
        </p:spPr>
      </p:pic>
      <p:sp>
        <p:nvSpPr>
          <p:cNvPr id="4" name="Retângulo 3"/>
          <p:cNvSpPr/>
          <p:nvPr/>
        </p:nvSpPr>
        <p:spPr>
          <a:xfrm>
            <a:off x="391885" y="1735722"/>
            <a:ext cx="9100457" cy="2264081"/>
          </a:xfrm>
          <a:prstGeom prst="rect">
            <a:avLst/>
          </a:prstGeom>
        </p:spPr>
        <p:txBody>
          <a:bodyPr wrap="square">
            <a:spAutoFit/>
          </a:bodyPr>
          <a:lstStyle/>
          <a:p>
            <a:pPr>
              <a:lnSpc>
                <a:spcPct val="150000"/>
              </a:lnSpc>
              <a:spcAft>
                <a:spcPts val="800"/>
              </a:spcAft>
            </a:pPr>
            <a:r>
              <a:rPr lang="pt-BR" sz="1600" dirty="0">
                <a:latin typeface="Times New Roman" panose="02020603050405020304" pitchFamily="18" charset="0"/>
                <a:ea typeface="Calibri" panose="020F0502020204030204" pitchFamily="34" charset="0"/>
                <a:cs typeface="Times New Roman" panose="02020603050405020304" pitchFamily="18" charset="0"/>
              </a:rPr>
              <a:t>Portanto, todas as soluções desenvolvidas dentro do Instituto Mauá de Tecnologia, tanto pelo Centro Universitário como pelo Centro de Pesquisas, podem ser cadastradas simultaneamente no servidor LoRaWAN do Instituto Mauá de Tecnologia e no servidor LoRaWAN da American Tower Company (</a:t>
            </a:r>
            <a:r>
              <a:rPr lang="pt-BR" sz="1600" dirty="0" err="1">
                <a:latin typeface="Times New Roman" panose="02020603050405020304" pitchFamily="18" charset="0"/>
                <a:ea typeface="Calibri" panose="020F0502020204030204" pitchFamily="34" charset="0"/>
                <a:cs typeface="Times New Roman" panose="02020603050405020304" pitchFamily="18" charset="0"/>
              </a:rPr>
              <a:t>Everynet</a:t>
            </a:r>
            <a:r>
              <a:rPr lang="pt-BR" sz="1600" dirty="0">
                <a:latin typeface="Times New Roman" panose="02020603050405020304" pitchFamily="18" charset="0"/>
                <a:ea typeface="Calibri" panose="020F0502020204030204" pitchFamily="34" charset="0"/>
                <a:cs typeface="Times New Roman" panose="02020603050405020304" pitchFamily="18" charset="0"/>
              </a:rPr>
              <a:t>). Fazendo isto todos os sensores passam atuar em toda a área coberta pela infraestrutura LoRaWAN da American Tower Company, isto é, na grande maioria das capitais brasileiras e regiões metropolitanas.</a:t>
            </a:r>
          </a:p>
        </p:txBody>
      </p:sp>
      <p:sp>
        <p:nvSpPr>
          <p:cNvPr id="5" name="Retângulo 4"/>
          <p:cNvSpPr/>
          <p:nvPr/>
        </p:nvSpPr>
        <p:spPr>
          <a:xfrm>
            <a:off x="391885" y="4180344"/>
            <a:ext cx="9096920" cy="2677656"/>
          </a:xfrm>
          <a:prstGeom prst="rect">
            <a:avLst/>
          </a:prstGeom>
        </p:spPr>
        <p:txBody>
          <a:bodyPr wrap="square">
            <a:spAutoFit/>
          </a:bodyPr>
          <a:lstStyle/>
          <a:p>
            <a:pPr>
              <a:lnSpc>
                <a:spcPct val="150000"/>
              </a:lnSpc>
              <a:spcAft>
                <a:spcPts val="800"/>
              </a:spcAft>
            </a:pPr>
            <a:r>
              <a:rPr lang="pt-BR" sz="1600" dirty="0">
                <a:latin typeface="Times New Roman" panose="02020603050405020304" pitchFamily="18" charset="0"/>
                <a:ea typeface="Calibri" panose="020F0502020204030204" pitchFamily="34" charset="0"/>
                <a:cs typeface="Times New Roman" panose="02020603050405020304" pitchFamily="18" charset="0"/>
              </a:rPr>
              <a:t>A seguir, foram listados alguns exemplos de aplicações desenvolvidas para fins de visitas a empresas através de Provas de Conceito, além da finalidade para o uso no próprio </a:t>
            </a:r>
            <a:r>
              <a:rPr lang="pt-BR" sz="1600" i="1" dirty="0">
                <a:latin typeface="Times New Roman" panose="02020603050405020304" pitchFamily="18" charset="0"/>
                <a:ea typeface="Calibri" panose="020F0502020204030204" pitchFamily="34" charset="0"/>
                <a:cs typeface="Times New Roman" panose="02020603050405020304" pitchFamily="18" charset="0"/>
              </a:rPr>
              <a:t>campus</a:t>
            </a:r>
            <a:r>
              <a:rPr lang="pt-BR" sz="1600" dirty="0">
                <a:latin typeface="Times New Roman" panose="02020603050405020304" pitchFamily="18" charset="0"/>
                <a:ea typeface="Calibri" panose="020F0502020204030204" pitchFamily="34" charset="0"/>
                <a:cs typeface="Times New Roman" panose="02020603050405020304" pitchFamily="18" charset="0"/>
              </a:rPr>
              <a:t>, pela Divisão de Eletrônica e Telecomunicações do Centro de Pesquisas cujos sensores se encontram cadastradas na plataforma de servidor LoRaWAN da American Tower Company. Também foram mencionadas algumas aplicações desenvolvidas pelos estudantes do Instituto Mauá de Tecnologia pelos cursos de Administração, Design e Engenharia tanto em Trabalhos de Conclusão de Curso, como em Iniciações Científicas e Projetos e Atividades Especiais.</a:t>
            </a:r>
          </a:p>
        </p:txBody>
      </p:sp>
    </p:spTree>
    <p:extLst>
      <p:ext uri="{BB962C8B-B14F-4D97-AF65-F5344CB8AC3E}">
        <p14:creationId xmlns:p14="http://schemas.microsoft.com/office/powerpoint/2010/main" val="3359345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p:cNvGraphicFramePr>
            <a:graphicFrameLocks noGrp="1"/>
          </p:cNvGraphicFramePr>
          <p:nvPr>
            <p:extLst>
              <p:ext uri="{D42A27DB-BD31-4B8C-83A1-F6EECF244321}">
                <p14:modId xmlns:p14="http://schemas.microsoft.com/office/powerpoint/2010/main" val="3866231489"/>
              </p:ext>
            </p:extLst>
          </p:nvPr>
        </p:nvGraphicFramePr>
        <p:xfrm>
          <a:off x="3614056" y="1234875"/>
          <a:ext cx="6081487" cy="5560032"/>
        </p:xfrm>
        <a:graphic>
          <a:graphicData uri="http://schemas.openxmlformats.org/drawingml/2006/table">
            <a:tbl>
              <a:tblPr/>
              <a:tblGrid>
                <a:gridCol w="966593">
                  <a:extLst>
                    <a:ext uri="{9D8B030D-6E8A-4147-A177-3AD203B41FA5}">
                      <a16:colId xmlns:a16="http://schemas.microsoft.com/office/drawing/2014/main" val="1674049884"/>
                    </a:ext>
                  </a:extLst>
                </a:gridCol>
                <a:gridCol w="1615317">
                  <a:extLst>
                    <a:ext uri="{9D8B030D-6E8A-4147-A177-3AD203B41FA5}">
                      <a16:colId xmlns:a16="http://schemas.microsoft.com/office/drawing/2014/main" val="2795908814"/>
                    </a:ext>
                  </a:extLst>
                </a:gridCol>
                <a:gridCol w="2528690">
                  <a:extLst>
                    <a:ext uri="{9D8B030D-6E8A-4147-A177-3AD203B41FA5}">
                      <a16:colId xmlns:a16="http://schemas.microsoft.com/office/drawing/2014/main" val="2252545282"/>
                    </a:ext>
                  </a:extLst>
                </a:gridCol>
                <a:gridCol w="970887">
                  <a:extLst>
                    <a:ext uri="{9D8B030D-6E8A-4147-A177-3AD203B41FA5}">
                      <a16:colId xmlns:a16="http://schemas.microsoft.com/office/drawing/2014/main" val="1384633041"/>
                    </a:ext>
                  </a:extLst>
                </a:gridCol>
              </a:tblGrid>
              <a:tr h="297744">
                <a:tc>
                  <a:txBody>
                    <a:bodyPr/>
                    <a:lstStyle/>
                    <a:p>
                      <a:pPr algn="ctr" fontAlgn="b"/>
                      <a:r>
                        <a:rPr lang="pt-BR" sz="1200">
                          <a:effectLst/>
                        </a:rPr>
                        <a:t>Device name</a:t>
                      </a:r>
                    </a:p>
                  </a:txBody>
                  <a:tcPr marL="36382" marR="36382" marT="36382" marB="363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a:effectLst/>
                        </a:rPr>
                        <a:t>Device EUI</a:t>
                      </a:r>
                    </a:p>
                  </a:txBody>
                  <a:tcPr marL="36382" marR="36382" marT="36382" marB="363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dirty="0">
                          <a:effectLst/>
                        </a:rPr>
                        <a:t>Device description</a:t>
                      </a:r>
                    </a:p>
                  </a:txBody>
                  <a:tcPr marL="36382" marR="36382" marT="36382" marB="363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a:effectLst/>
                        </a:rPr>
                        <a:t>Activation</a:t>
                      </a:r>
                    </a:p>
                  </a:txBody>
                  <a:tcPr marL="36382" marR="36382" marT="36382" marB="363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84158682"/>
                  </a:ext>
                </a:extLst>
              </a:tr>
              <a:tr h="422615">
                <a:tc>
                  <a:txBody>
                    <a:bodyPr/>
                    <a:lstStyle/>
                    <a:p>
                      <a:pPr algn="ctr" fontAlgn="t"/>
                      <a:r>
                        <a:rPr lang="pt-BR" sz="1200" u="none" strike="noStrike">
                          <a:solidFill>
                            <a:srgbClr val="004684"/>
                          </a:solidFill>
                          <a:effectLst/>
                          <a:hlinkClick r:id="rId2"/>
                        </a:rPr>
                        <a:t>ELO-001</a:t>
                      </a:r>
                      <a:endParaRPr lang="pt-BR" sz="1200">
                        <a:effectLst/>
                      </a:endParaRP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200" dirty="0">
                          <a:effectLst/>
                        </a:rPr>
                        <a:t>0004a30b00e94438</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200" dirty="0">
                          <a:effectLst/>
                        </a:rPr>
                        <a:t>Sensores utilizados para a aula de Engenharia </a:t>
                      </a:r>
                      <a:r>
                        <a:rPr lang="pt-BR" sz="1200" dirty="0" err="1">
                          <a:effectLst/>
                        </a:rPr>
                        <a:t>Eletronica</a:t>
                      </a:r>
                      <a:r>
                        <a:rPr lang="pt-BR" sz="1200" dirty="0">
                          <a:effectLst/>
                        </a:rPr>
                        <a:t> do IMT</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200">
                          <a:effectLst/>
                        </a:rPr>
                        <a:t>ABP</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84253131"/>
                  </a:ext>
                </a:extLst>
              </a:tr>
              <a:tr h="422615">
                <a:tc>
                  <a:txBody>
                    <a:bodyPr/>
                    <a:lstStyle/>
                    <a:p>
                      <a:pPr algn="ctr" fontAlgn="t"/>
                      <a:r>
                        <a:rPr lang="pt-BR" sz="1200" u="none" strike="noStrike">
                          <a:solidFill>
                            <a:srgbClr val="004684"/>
                          </a:solidFill>
                          <a:effectLst/>
                          <a:hlinkClick r:id="rId3"/>
                        </a:rPr>
                        <a:t>ELO-002</a:t>
                      </a:r>
                      <a:endParaRPr lang="pt-BR" sz="1200">
                        <a:effectLst/>
                      </a:endParaRP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200">
                          <a:effectLst/>
                        </a:rPr>
                        <a:t>0004a30b00e99a17</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200">
                          <a:effectLst/>
                        </a:rPr>
                        <a:t>Sensores utilizados para a aula de Engenharia Eletronica do IMT</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200">
                          <a:effectLst/>
                        </a:rPr>
                        <a:t>ABP</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90112570"/>
                  </a:ext>
                </a:extLst>
              </a:tr>
              <a:tr h="422615">
                <a:tc>
                  <a:txBody>
                    <a:bodyPr/>
                    <a:lstStyle/>
                    <a:p>
                      <a:pPr algn="ctr" fontAlgn="t"/>
                      <a:r>
                        <a:rPr lang="pt-BR" sz="1200" u="none" strike="noStrike">
                          <a:solidFill>
                            <a:srgbClr val="004684"/>
                          </a:solidFill>
                          <a:effectLst/>
                          <a:hlinkClick r:id="rId4"/>
                        </a:rPr>
                        <a:t>ELO-003</a:t>
                      </a:r>
                      <a:endParaRPr lang="pt-BR" sz="1200">
                        <a:effectLst/>
                      </a:endParaRP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200">
                          <a:effectLst/>
                        </a:rPr>
                        <a:t>0004a30b00e93091</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200">
                          <a:effectLst/>
                        </a:rPr>
                        <a:t>Sensores utilizados para a aula de Engenharia Eletronica do IMT</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200">
                          <a:effectLst/>
                        </a:rPr>
                        <a:t>ABP</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00692859"/>
                  </a:ext>
                </a:extLst>
              </a:tr>
              <a:tr h="422615">
                <a:tc>
                  <a:txBody>
                    <a:bodyPr/>
                    <a:lstStyle/>
                    <a:p>
                      <a:pPr algn="ctr" fontAlgn="t"/>
                      <a:r>
                        <a:rPr lang="pt-BR" sz="1200" u="none" strike="noStrike">
                          <a:solidFill>
                            <a:srgbClr val="004684"/>
                          </a:solidFill>
                          <a:effectLst/>
                          <a:hlinkClick r:id="rId5"/>
                        </a:rPr>
                        <a:t>ELO-004</a:t>
                      </a:r>
                      <a:endParaRPr lang="pt-BR" sz="1200">
                        <a:effectLst/>
                      </a:endParaRP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200">
                          <a:effectLst/>
                        </a:rPr>
                        <a:t>0004a30b00e9d87d</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200">
                          <a:effectLst/>
                        </a:rPr>
                        <a:t>Sensores utilizados para a aula de Engenharia Eletronica do IMT</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200">
                          <a:effectLst/>
                        </a:rPr>
                        <a:t>ABP</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83666164"/>
                  </a:ext>
                </a:extLst>
              </a:tr>
              <a:tr h="422615">
                <a:tc>
                  <a:txBody>
                    <a:bodyPr/>
                    <a:lstStyle/>
                    <a:p>
                      <a:pPr algn="ctr" fontAlgn="t"/>
                      <a:r>
                        <a:rPr lang="pt-BR" sz="1200" u="none" strike="noStrike">
                          <a:solidFill>
                            <a:srgbClr val="004684"/>
                          </a:solidFill>
                          <a:effectLst/>
                          <a:hlinkClick r:id="rId6"/>
                        </a:rPr>
                        <a:t>ELO-005</a:t>
                      </a:r>
                      <a:endParaRPr lang="pt-BR" sz="1200">
                        <a:effectLst/>
                      </a:endParaRP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200">
                          <a:effectLst/>
                        </a:rPr>
                        <a:t>0004a30b00e97b71</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200">
                          <a:effectLst/>
                        </a:rPr>
                        <a:t>Sensores utilizados para a aula de Engenharia Eletronica do IMT</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200">
                          <a:effectLst/>
                        </a:rPr>
                        <a:t>ABP</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2527579022"/>
                  </a:ext>
                </a:extLst>
              </a:tr>
              <a:tr h="422615">
                <a:tc>
                  <a:txBody>
                    <a:bodyPr/>
                    <a:lstStyle/>
                    <a:p>
                      <a:pPr algn="ctr" fontAlgn="t"/>
                      <a:r>
                        <a:rPr lang="pt-BR" sz="1200" u="none" strike="noStrike">
                          <a:solidFill>
                            <a:srgbClr val="004684"/>
                          </a:solidFill>
                          <a:effectLst/>
                          <a:hlinkClick r:id="rId7"/>
                        </a:rPr>
                        <a:t>ELO-006</a:t>
                      </a:r>
                      <a:endParaRPr lang="pt-BR" sz="1200">
                        <a:effectLst/>
                      </a:endParaRP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200">
                          <a:effectLst/>
                        </a:rPr>
                        <a:t>0004a30b00e9446e</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200">
                          <a:effectLst/>
                        </a:rPr>
                        <a:t>Sensores utilizados para a aula de Engenharia Eletronica do IMT</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200">
                          <a:effectLst/>
                        </a:rPr>
                        <a:t>ABP</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74603850"/>
                  </a:ext>
                </a:extLst>
              </a:tr>
              <a:tr h="422615">
                <a:tc>
                  <a:txBody>
                    <a:bodyPr/>
                    <a:lstStyle/>
                    <a:p>
                      <a:pPr algn="ctr" fontAlgn="t"/>
                      <a:r>
                        <a:rPr lang="pt-BR" sz="1200" u="none" strike="noStrike">
                          <a:solidFill>
                            <a:srgbClr val="004684"/>
                          </a:solidFill>
                          <a:effectLst/>
                          <a:hlinkClick r:id="rId8"/>
                        </a:rPr>
                        <a:t>ELO-007</a:t>
                      </a:r>
                      <a:endParaRPr lang="pt-BR" sz="1200">
                        <a:effectLst/>
                      </a:endParaRP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200">
                          <a:effectLst/>
                        </a:rPr>
                        <a:t>0004a30b00e934d7</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200">
                          <a:effectLst/>
                        </a:rPr>
                        <a:t>Sensores utilizados para a aula de Engenharia Eletronica do IMT</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200">
                          <a:effectLst/>
                        </a:rPr>
                        <a:t>ABP</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85788638"/>
                  </a:ext>
                </a:extLst>
              </a:tr>
              <a:tr h="422615">
                <a:tc>
                  <a:txBody>
                    <a:bodyPr/>
                    <a:lstStyle/>
                    <a:p>
                      <a:pPr algn="ctr" fontAlgn="t"/>
                      <a:r>
                        <a:rPr lang="pt-BR" sz="1200" u="none" strike="noStrike">
                          <a:solidFill>
                            <a:srgbClr val="004684"/>
                          </a:solidFill>
                          <a:effectLst/>
                          <a:hlinkClick r:id="rId9"/>
                        </a:rPr>
                        <a:t>ELO-008</a:t>
                      </a:r>
                      <a:endParaRPr lang="pt-BR" sz="1200">
                        <a:effectLst/>
                      </a:endParaRP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200" dirty="0">
                          <a:effectLst/>
                        </a:rPr>
                        <a:t>0004a30b00e9e832</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200">
                          <a:effectLst/>
                        </a:rPr>
                        <a:t>Sensores utilizados para a aula de Engenharia Eletronica do IMT</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200">
                          <a:effectLst/>
                        </a:rPr>
                        <a:t>ABP</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84254053"/>
                  </a:ext>
                </a:extLst>
              </a:tr>
              <a:tr h="422615">
                <a:tc>
                  <a:txBody>
                    <a:bodyPr/>
                    <a:lstStyle/>
                    <a:p>
                      <a:pPr algn="ctr" fontAlgn="t"/>
                      <a:r>
                        <a:rPr lang="pt-BR" sz="1200" u="none" strike="noStrike">
                          <a:solidFill>
                            <a:srgbClr val="004684"/>
                          </a:solidFill>
                          <a:effectLst/>
                          <a:hlinkClick r:id="rId10"/>
                        </a:rPr>
                        <a:t>ELO-009</a:t>
                      </a:r>
                      <a:endParaRPr lang="pt-BR" sz="1200">
                        <a:effectLst/>
                      </a:endParaRP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200">
                          <a:effectLst/>
                        </a:rPr>
                        <a:t>0004a30b00e95dc3</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200">
                          <a:effectLst/>
                        </a:rPr>
                        <a:t>Sensores utilizados para a aula de Engenharia Eletronica do IMT</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200">
                          <a:effectLst/>
                        </a:rPr>
                        <a:t>ABP</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29852525"/>
                  </a:ext>
                </a:extLst>
              </a:tr>
              <a:tr h="422615">
                <a:tc>
                  <a:txBody>
                    <a:bodyPr/>
                    <a:lstStyle/>
                    <a:p>
                      <a:pPr algn="ctr" fontAlgn="t"/>
                      <a:r>
                        <a:rPr lang="pt-BR" sz="1200" u="none" strike="noStrike">
                          <a:solidFill>
                            <a:srgbClr val="004684"/>
                          </a:solidFill>
                          <a:effectLst/>
                          <a:hlinkClick r:id="rId11"/>
                        </a:rPr>
                        <a:t>ELO-010</a:t>
                      </a:r>
                      <a:endParaRPr lang="pt-BR" sz="1200">
                        <a:effectLst/>
                      </a:endParaRP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200">
                          <a:effectLst/>
                        </a:rPr>
                        <a:t>0004a30b00e9d505</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200">
                          <a:effectLst/>
                        </a:rPr>
                        <a:t>Sensores utilizados para a aula de Engenharia Eletronica do IMT</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200">
                          <a:effectLst/>
                        </a:rPr>
                        <a:t>ABP</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01230340"/>
                  </a:ext>
                </a:extLst>
              </a:tr>
              <a:tr h="422615">
                <a:tc>
                  <a:txBody>
                    <a:bodyPr/>
                    <a:lstStyle/>
                    <a:p>
                      <a:pPr algn="ctr" fontAlgn="t"/>
                      <a:r>
                        <a:rPr lang="pt-BR" sz="1200" u="none" strike="noStrike">
                          <a:solidFill>
                            <a:srgbClr val="004684"/>
                          </a:solidFill>
                          <a:effectLst/>
                          <a:hlinkClick r:id="rId12"/>
                        </a:rPr>
                        <a:t>ELO-011</a:t>
                      </a:r>
                      <a:endParaRPr lang="pt-BR" sz="1200">
                        <a:effectLst/>
                      </a:endParaRP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200">
                          <a:effectLst/>
                        </a:rPr>
                        <a:t>0004a30b00e97c36</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200">
                          <a:effectLst/>
                        </a:rPr>
                        <a:t>Sensores utilizados para a aula de Engenharia Eletronica do IMT</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200">
                          <a:effectLst/>
                        </a:rPr>
                        <a:t>ABP</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7273095"/>
                  </a:ext>
                </a:extLst>
              </a:tr>
              <a:tr h="422615">
                <a:tc>
                  <a:txBody>
                    <a:bodyPr/>
                    <a:lstStyle/>
                    <a:p>
                      <a:pPr algn="ctr" fontAlgn="t"/>
                      <a:r>
                        <a:rPr lang="pt-BR" sz="1200" u="none" strike="noStrike">
                          <a:solidFill>
                            <a:srgbClr val="004684"/>
                          </a:solidFill>
                          <a:effectLst/>
                          <a:hlinkClick r:id="rId13"/>
                        </a:rPr>
                        <a:t>ELO-012</a:t>
                      </a:r>
                      <a:endParaRPr lang="pt-BR" sz="1200">
                        <a:effectLst/>
                      </a:endParaRPr>
                    </a:p>
                  </a:txBody>
                  <a:tcPr marL="36382" marR="36382" marT="36382" marB="3638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ctr" fontAlgn="t"/>
                      <a:r>
                        <a:rPr lang="pt-BR" sz="1200">
                          <a:effectLst/>
                        </a:rPr>
                        <a:t>0004a30b00e9676e</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ctr" fontAlgn="t"/>
                      <a:r>
                        <a:rPr lang="pt-BR" sz="1200">
                          <a:effectLst/>
                        </a:rPr>
                        <a:t>Sensores utilizados para a aula de Engenharia Eletronica do IMT</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ctr" fontAlgn="t"/>
                      <a:r>
                        <a:rPr lang="pt-BR" sz="1200" dirty="0">
                          <a:effectLst/>
                        </a:rPr>
                        <a:t>ABP</a:t>
                      </a:r>
                    </a:p>
                  </a:txBody>
                  <a:tcPr marL="36382" marR="36382" marT="36382" marB="3638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741632115"/>
                  </a:ext>
                </a:extLst>
              </a:tr>
            </a:tbl>
          </a:graphicData>
        </a:graphic>
      </p:graphicFrame>
      <p:pic>
        <p:nvPicPr>
          <p:cNvPr id="5" name="Imagem 4"/>
          <p:cNvPicPr>
            <a:picLocks noChangeAspect="1"/>
          </p:cNvPicPr>
          <p:nvPr/>
        </p:nvPicPr>
        <p:blipFill>
          <a:blip r:embed="rId14"/>
          <a:stretch>
            <a:fillRect/>
          </a:stretch>
        </p:blipFill>
        <p:spPr>
          <a:xfrm>
            <a:off x="366394" y="1219195"/>
            <a:ext cx="2884487" cy="4461804"/>
          </a:xfrm>
          <a:prstGeom prst="rect">
            <a:avLst/>
          </a:prstGeom>
        </p:spPr>
      </p:pic>
      <p:sp>
        <p:nvSpPr>
          <p:cNvPr id="6" name="CaixaDeTexto 5"/>
          <p:cNvSpPr txBox="1"/>
          <p:nvPr/>
        </p:nvSpPr>
        <p:spPr>
          <a:xfrm>
            <a:off x="3614056" y="263208"/>
            <a:ext cx="3060068" cy="523220"/>
          </a:xfrm>
          <a:prstGeom prst="rect">
            <a:avLst/>
          </a:prstGeom>
          <a:noFill/>
        </p:spPr>
        <p:txBody>
          <a:bodyPr wrap="none" rtlCol="0">
            <a:spAutoFit/>
          </a:bodyPr>
          <a:lstStyle/>
          <a:p>
            <a:r>
              <a:rPr lang="pt-BR" sz="2800" dirty="0">
                <a:latin typeface="Times New Roman" panose="02020603050405020304" pitchFamily="18" charset="0"/>
                <a:cs typeface="Times New Roman" panose="02020603050405020304" pitchFamily="18" charset="0"/>
              </a:rPr>
              <a:t>Parceria IMT - ATC</a:t>
            </a:r>
          </a:p>
        </p:txBody>
      </p:sp>
      <p:pic>
        <p:nvPicPr>
          <p:cNvPr id="7" name="Imagem 6" descr="C:\Users\rogerio.cassares\Documents\IMT\CP-DET\DET-Office\LOGO AZUL MAUÁ VETOR-01.png"/>
          <p:cNvPicPr/>
          <p:nvPr/>
        </p:nvPicPr>
        <p:blipFill>
          <a:blip r:embed="rId15" cstate="print">
            <a:extLst>
              <a:ext uri="{28A0092B-C50C-407E-A947-70E740481C1C}">
                <a14:useLocalDpi xmlns:a14="http://schemas.microsoft.com/office/drawing/2010/main" val="0"/>
              </a:ext>
            </a:extLst>
          </a:blip>
          <a:srcRect/>
          <a:stretch>
            <a:fillRect/>
          </a:stretch>
        </p:blipFill>
        <p:spPr>
          <a:xfrm>
            <a:off x="264794" y="263208"/>
            <a:ext cx="1128577" cy="404449"/>
          </a:xfrm>
          <a:prstGeom prst="rect">
            <a:avLst/>
          </a:prstGeom>
          <a:noFill/>
          <a:ln>
            <a:noFill/>
          </a:ln>
        </p:spPr>
      </p:pic>
      <p:pic>
        <p:nvPicPr>
          <p:cNvPr id="8" name="Imagem 7"/>
          <p:cNvPicPr>
            <a:picLocks noChangeAspect="1"/>
          </p:cNvPicPr>
          <p:nvPr/>
        </p:nvPicPr>
        <p:blipFill>
          <a:blip r:embed="rId16"/>
          <a:stretch>
            <a:fillRect/>
          </a:stretch>
        </p:blipFill>
        <p:spPr>
          <a:xfrm>
            <a:off x="9054466" y="190758"/>
            <a:ext cx="641077" cy="476899"/>
          </a:xfrm>
          <a:prstGeom prst="rect">
            <a:avLst/>
          </a:prstGeom>
        </p:spPr>
      </p:pic>
      <p:sp>
        <p:nvSpPr>
          <p:cNvPr id="9" name="CaixaDeTexto 8"/>
          <p:cNvSpPr txBox="1"/>
          <p:nvPr/>
        </p:nvSpPr>
        <p:spPr>
          <a:xfrm>
            <a:off x="551224" y="5927747"/>
            <a:ext cx="2801257" cy="923330"/>
          </a:xfrm>
          <a:prstGeom prst="rect">
            <a:avLst/>
          </a:prstGeom>
          <a:noFill/>
        </p:spPr>
        <p:txBody>
          <a:bodyPr wrap="square" rtlCol="0">
            <a:spAutoFit/>
          </a:bodyPr>
          <a:lstStyle/>
          <a:p>
            <a:r>
              <a:rPr lang="pt-BR" dirty="0"/>
              <a:t>Sensores para Aulas de Engenharia Eletrônica com o Professor Valdir.</a:t>
            </a:r>
          </a:p>
        </p:txBody>
      </p:sp>
      <p:sp>
        <p:nvSpPr>
          <p:cNvPr id="10" name="CaixaDeTexto 9"/>
          <p:cNvSpPr txBox="1"/>
          <p:nvPr/>
        </p:nvSpPr>
        <p:spPr>
          <a:xfrm>
            <a:off x="4891147" y="706844"/>
            <a:ext cx="2214068" cy="338554"/>
          </a:xfrm>
          <a:prstGeom prst="rect">
            <a:avLst/>
          </a:prstGeom>
          <a:noFill/>
        </p:spPr>
        <p:txBody>
          <a:bodyPr wrap="none" rtlCol="0">
            <a:spAutoFit/>
          </a:bodyPr>
          <a:lstStyle/>
          <a:p>
            <a:r>
              <a:rPr lang="pt-BR" sz="1600" i="1" dirty="0">
                <a:latin typeface="Times New Roman" panose="02020603050405020304" pitchFamily="18" charset="0"/>
                <a:cs typeface="Times New Roman" panose="02020603050405020304" pitchFamily="18" charset="0"/>
              </a:rPr>
              <a:t>- dispositivos para aulas</a:t>
            </a:r>
          </a:p>
        </p:txBody>
      </p:sp>
    </p:spTree>
    <p:extLst>
      <p:ext uri="{BB962C8B-B14F-4D97-AF65-F5344CB8AC3E}">
        <p14:creationId xmlns:p14="http://schemas.microsoft.com/office/powerpoint/2010/main" val="2960445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948" y="1149545"/>
            <a:ext cx="2360142" cy="3605598"/>
          </a:xfrm>
          <a:prstGeom prst="rect">
            <a:avLst/>
          </a:prstGeom>
        </p:spPr>
      </p:pic>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365" y="1176175"/>
            <a:ext cx="2320987" cy="3605598"/>
          </a:xfrm>
          <a:prstGeom prst="rect">
            <a:avLst/>
          </a:prstGeom>
        </p:spPr>
      </p:pic>
      <p:graphicFrame>
        <p:nvGraphicFramePr>
          <p:cNvPr id="5" name="Tabela 4"/>
          <p:cNvGraphicFramePr>
            <a:graphicFrameLocks noGrp="1"/>
          </p:cNvGraphicFramePr>
          <p:nvPr>
            <p:extLst>
              <p:ext uri="{D42A27DB-BD31-4B8C-83A1-F6EECF244321}">
                <p14:modId xmlns:p14="http://schemas.microsoft.com/office/powerpoint/2010/main" val="3633080313"/>
              </p:ext>
            </p:extLst>
          </p:nvPr>
        </p:nvGraphicFramePr>
        <p:xfrm>
          <a:off x="829082" y="5118259"/>
          <a:ext cx="8543925" cy="1456712"/>
        </p:xfrm>
        <a:graphic>
          <a:graphicData uri="http://schemas.openxmlformats.org/drawingml/2006/table">
            <a:tbl>
              <a:tblPr/>
              <a:tblGrid>
                <a:gridCol w="2131814">
                  <a:extLst>
                    <a:ext uri="{9D8B030D-6E8A-4147-A177-3AD203B41FA5}">
                      <a16:colId xmlns:a16="http://schemas.microsoft.com/office/drawing/2014/main" val="1284185311"/>
                    </a:ext>
                  </a:extLst>
                </a:gridCol>
                <a:gridCol w="2041277">
                  <a:extLst>
                    <a:ext uri="{9D8B030D-6E8A-4147-A177-3AD203B41FA5}">
                      <a16:colId xmlns:a16="http://schemas.microsoft.com/office/drawing/2014/main" val="625283485"/>
                    </a:ext>
                  </a:extLst>
                </a:gridCol>
                <a:gridCol w="3060700">
                  <a:extLst>
                    <a:ext uri="{9D8B030D-6E8A-4147-A177-3AD203B41FA5}">
                      <a16:colId xmlns:a16="http://schemas.microsoft.com/office/drawing/2014/main" val="495950322"/>
                    </a:ext>
                  </a:extLst>
                </a:gridCol>
                <a:gridCol w="1310134">
                  <a:extLst>
                    <a:ext uri="{9D8B030D-6E8A-4147-A177-3AD203B41FA5}">
                      <a16:colId xmlns:a16="http://schemas.microsoft.com/office/drawing/2014/main" val="3313454228"/>
                    </a:ext>
                  </a:extLst>
                </a:gridCol>
              </a:tblGrid>
              <a:tr h="364178">
                <a:tc>
                  <a:txBody>
                    <a:bodyPr/>
                    <a:lstStyle/>
                    <a:p>
                      <a:pPr algn="ctr" fontAlgn="b"/>
                      <a:r>
                        <a:rPr lang="pt-BR" sz="1200" dirty="0">
                          <a:effectLst/>
                        </a:rPr>
                        <a:t>Device name</a:t>
                      </a:r>
                    </a:p>
                  </a:txBody>
                  <a:tcPr marL="59957" marR="59957" marT="59957" marB="59957"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dirty="0">
                          <a:effectLst/>
                        </a:rPr>
                        <a:t>Device EUI</a:t>
                      </a:r>
                    </a:p>
                  </a:txBody>
                  <a:tcPr marL="59957" marR="59957" marT="59957" marB="59957"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dirty="0">
                          <a:effectLst/>
                        </a:rPr>
                        <a:t>Device description</a:t>
                      </a:r>
                    </a:p>
                  </a:txBody>
                  <a:tcPr marL="59957" marR="59957" marT="59957" marB="59957"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a:effectLst/>
                        </a:rPr>
                        <a:t>Activation</a:t>
                      </a:r>
                    </a:p>
                  </a:txBody>
                  <a:tcPr marL="59957" marR="59957" marT="59957" marB="59957"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71189102"/>
                  </a:ext>
                </a:extLst>
              </a:tr>
              <a:tr h="364178">
                <a:tc>
                  <a:txBody>
                    <a:bodyPr/>
                    <a:lstStyle/>
                    <a:p>
                      <a:pPr algn="ctr" fontAlgn="t"/>
                      <a:r>
                        <a:rPr lang="pt-BR" sz="1200" u="none" strike="noStrike" dirty="0">
                          <a:solidFill>
                            <a:srgbClr val="004684"/>
                          </a:solidFill>
                          <a:effectLst/>
                          <a:hlinkClick r:id="rId4"/>
                        </a:rPr>
                        <a:t>DET-01</a:t>
                      </a:r>
                      <a:endParaRPr lang="pt-BR" sz="1200" dirty="0">
                        <a:effectLst/>
                      </a:endParaRPr>
                    </a:p>
                  </a:txBody>
                  <a:tcPr marL="59957" marR="59957" marT="59957" marB="59957"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200" dirty="0">
                          <a:effectLst/>
                        </a:rPr>
                        <a:t>0004a30b001a1d6f</a:t>
                      </a:r>
                    </a:p>
                  </a:txBody>
                  <a:tcPr marL="59957" marR="59957" marT="59957" marB="59957"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200" dirty="0">
                          <a:effectLst/>
                        </a:rPr>
                        <a:t>Demonstrador [T + %u]</a:t>
                      </a:r>
                    </a:p>
                  </a:txBody>
                  <a:tcPr marL="59957" marR="59957" marT="59957" marB="59957"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200" dirty="0">
                          <a:effectLst/>
                        </a:rPr>
                        <a:t>ABP</a:t>
                      </a:r>
                    </a:p>
                  </a:txBody>
                  <a:tcPr marL="59957" marR="59957" marT="59957" marB="59957"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1582548914"/>
                  </a:ext>
                </a:extLst>
              </a:tr>
              <a:tr h="364178">
                <a:tc>
                  <a:txBody>
                    <a:bodyPr/>
                    <a:lstStyle/>
                    <a:p>
                      <a:pPr algn="ctr" fontAlgn="t"/>
                      <a:r>
                        <a:rPr lang="pt-BR" sz="1200" u="none" strike="noStrike" dirty="0">
                          <a:solidFill>
                            <a:srgbClr val="004684"/>
                          </a:solidFill>
                          <a:effectLst/>
                          <a:hlinkClick r:id="rId5"/>
                        </a:rPr>
                        <a:t>DET-32</a:t>
                      </a:r>
                      <a:endParaRPr lang="pt-BR" sz="1200" dirty="0">
                        <a:effectLst/>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200">
                          <a:effectLst/>
                        </a:rPr>
                        <a:t>0004a30b00286d19</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200">
                          <a:effectLst/>
                        </a:rPr>
                        <a:t>undef</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200" dirty="0">
                          <a:effectLst/>
                        </a:rPr>
                        <a:t>ABP</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1458486041"/>
                  </a:ext>
                </a:extLst>
              </a:tr>
              <a:tr h="364178">
                <a:tc>
                  <a:txBody>
                    <a:bodyPr/>
                    <a:lstStyle/>
                    <a:p>
                      <a:pPr algn="ctr" fontAlgn="t"/>
                      <a:r>
                        <a:rPr lang="pt-BR" sz="1200" u="none" strike="noStrike" dirty="0">
                          <a:solidFill>
                            <a:srgbClr val="004684"/>
                          </a:solidFill>
                          <a:effectLst/>
                          <a:hlinkClick r:id="rId6"/>
                        </a:rPr>
                        <a:t>M-063</a:t>
                      </a:r>
                      <a:endParaRPr lang="pt-BR" sz="1200" dirty="0">
                        <a:effectLst/>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algn="ctr" fontAlgn="t"/>
                      <a:r>
                        <a:rPr lang="pt-BR" sz="1200" dirty="0">
                          <a:effectLst/>
                        </a:rPr>
                        <a:t>0004a30b00e94473</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algn="ctr" fontAlgn="t"/>
                      <a:r>
                        <a:rPr lang="pt-BR" sz="1200">
                          <a:effectLst/>
                        </a:rPr>
                        <a:t>Smart Light</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algn="ctr" fontAlgn="t"/>
                      <a:r>
                        <a:rPr lang="pt-BR" sz="1200" dirty="0">
                          <a:effectLst/>
                        </a:rPr>
                        <a:t>ABP</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a:noFill/>
                    </a:lnB>
                    <a:solidFill>
                      <a:srgbClr val="F5F5F5"/>
                    </a:solidFill>
                  </a:tcPr>
                </a:tc>
                <a:extLst>
                  <a:ext uri="{0D108BD9-81ED-4DB2-BD59-A6C34878D82A}">
                    <a16:rowId xmlns:a16="http://schemas.microsoft.com/office/drawing/2014/main" val="2340254108"/>
                  </a:ext>
                </a:extLst>
              </a:tr>
            </a:tbl>
          </a:graphicData>
        </a:graphic>
      </p:graphicFrame>
      <p:sp>
        <p:nvSpPr>
          <p:cNvPr id="6" name="CaixaDeTexto 5"/>
          <p:cNvSpPr txBox="1"/>
          <p:nvPr/>
        </p:nvSpPr>
        <p:spPr>
          <a:xfrm>
            <a:off x="3614056" y="263208"/>
            <a:ext cx="3060068" cy="523220"/>
          </a:xfrm>
          <a:prstGeom prst="rect">
            <a:avLst/>
          </a:prstGeom>
          <a:noFill/>
        </p:spPr>
        <p:txBody>
          <a:bodyPr wrap="none" rtlCol="0">
            <a:spAutoFit/>
          </a:bodyPr>
          <a:lstStyle/>
          <a:p>
            <a:r>
              <a:rPr lang="pt-BR" sz="2800" dirty="0">
                <a:latin typeface="Times New Roman" panose="02020603050405020304" pitchFamily="18" charset="0"/>
                <a:cs typeface="Times New Roman" panose="02020603050405020304" pitchFamily="18" charset="0"/>
              </a:rPr>
              <a:t>Parceria IMT - ATC</a:t>
            </a:r>
          </a:p>
        </p:txBody>
      </p:sp>
      <p:pic>
        <p:nvPicPr>
          <p:cNvPr id="7" name="Imagem 6" descr="C:\Users\rogerio.cassares\Documents\IMT\CP-DET\DET-Office\LOGO AZUL MAUÁ VETOR-01.png"/>
          <p:cNvPicPr/>
          <p:nvPr/>
        </p:nvPicPr>
        <p:blipFill>
          <a:blip r:embed="rId7" cstate="print">
            <a:extLst>
              <a:ext uri="{28A0092B-C50C-407E-A947-70E740481C1C}">
                <a14:useLocalDpi xmlns:a14="http://schemas.microsoft.com/office/drawing/2010/main" val="0"/>
              </a:ext>
            </a:extLst>
          </a:blip>
          <a:srcRect/>
          <a:stretch>
            <a:fillRect/>
          </a:stretch>
        </p:blipFill>
        <p:spPr>
          <a:xfrm>
            <a:off x="264794" y="263208"/>
            <a:ext cx="1128577" cy="404449"/>
          </a:xfrm>
          <a:prstGeom prst="rect">
            <a:avLst/>
          </a:prstGeom>
          <a:noFill/>
          <a:ln>
            <a:noFill/>
          </a:ln>
        </p:spPr>
      </p:pic>
      <p:pic>
        <p:nvPicPr>
          <p:cNvPr id="8" name="Imagem 7"/>
          <p:cNvPicPr>
            <a:picLocks noChangeAspect="1"/>
          </p:cNvPicPr>
          <p:nvPr/>
        </p:nvPicPr>
        <p:blipFill>
          <a:blip r:embed="rId8"/>
          <a:stretch>
            <a:fillRect/>
          </a:stretch>
        </p:blipFill>
        <p:spPr>
          <a:xfrm>
            <a:off x="9054466" y="190758"/>
            <a:ext cx="641077" cy="476899"/>
          </a:xfrm>
          <a:prstGeom prst="rect">
            <a:avLst/>
          </a:prstGeom>
        </p:spPr>
      </p:pic>
      <p:pic>
        <p:nvPicPr>
          <p:cNvPr id="9" name="Imagem 8"/>
          <p:cNvPicPr>
            <a:picLocks noChangeAspect="1"/>
          </p:cNvPicPr>
          <p:nvPr/>
        </p:nvPicPr>
        <p:blipFill>
          <a:blip r:embed="rId9"/>
          <a:stretch>
            <a:fillRect/>
          </a:stretch>
        </p:blipFill>
        <p:spPr>
          <a:xfrm>
            <a:off x="5269686" y="1138006"/>
            <a:ext cx="2227050" cy="3617137"/>
          </a:xfrm>
          <a:prstGeom prst="rect">
            <a:avLst/>
          </a:prstGeom>
        </p:spPr>
      </p:pic>
      <p:sp>
        <p:nvSpPr>
          <p:cNvPr id="10" name="CaixaDeTexto 9"/>
          <p:cNvSpPr txBox="1"/>
          <p:nvPr/>
        </p:nvSpPr>
        <p:spPr>
          <a:xfrm>
            <a:off x="7622332" y="1132314"/>
            <a:ext cx="2174811" cy="3693319"/>
          </a:xfrm>
          <a:prstGeom prst="rect">
            <a:avLst/>
          </a:prstGeom>
          <a:noFill/>
        </p:spPr>
        <p:txBody>
          <a:bodyPr wrap="square" rtlCol="0">
            <a:spAutoFit/>
          </a:bodyPr>
          <a:lstStyle/>
          <a:p>
            <a:r>
              <a:rPr lang="pt-BR" dirty="0" err="1"/>
              <a:t>PoCs</a:t>
            </a:r>
            <a:r>
              <a:rPr lang="pt-BR" dirty="0"/>
              <a:t> e Visitas Técnicas em empresas como:</a:t>
            </a:r>
          </a:p>
          <a:p>
            <a:pPr marL="285750" indent="-285750">
              <a:buFont typeface="Arial" panose="020B0604020202020204" pitchFamily="34" charset="0"/>
              <a:buChar char="•"/>
            </a:pPr>
            <a:r>
              <a:rPr lang="pt-BR" dirty="0"/>
              <a:t>Bosch</a:t>
            </a:r>
          </a:p>
          <a:p>
            <a:pPr marL="285750" indent="-285750">
              <a:buFont typeface="Arial" panose="020B0604020202020204" pitchFamily="34" charset="0"/>
              <a:buChar char="•"/>
            </a:pPr>
            <a:r>
              <a:rPr lang="pt-BR" dirty="0"/>
              <a:t>Hyundai</a:t>
            </a:r>
          </a:p>
          <a:p>
            <a:pPr marL="285750" indent="-285750">
              <a:buFont typeface="Arial" panose="020B0604020202020204" pitchFamily="34" charset="0"/>
              <a:buChar char="•"/>
            </a:pPr>
            <a:r>
              <a:rPr lang="pt-BR" dirty="0"/>
              <a:t>Cargill</a:t>
            </a:r>
          </a:p>
          <a:p>
            <a:pPr marL="285750" indent="-285750">
              <a:buFont typeface="Arial" panose="020B0604020202020204" pitchFamily="34" charset="0"/>
              <a:buChar char="•"/>
            </a:pPr>
            <a:r>
              <a:rPr lang="pt-BR" dirty="0"/>
              <a:t>Agrária</a:t>
            </a:r>
          </a:p>
          <a:p>
            <a:pPr marL="285750" indent="-285750">
              <a:buFont typeface="Arial" panose="020B0604020202020204" pitchFamily="34" charset="0"/>
              <a:buChar char="•"/>
            </a:pPr>
            <a:r>
              <a:rPr lang="pt-BR" dirty="0"/>
              <a:t>Albert Einstein,</a:t>
            </a:r>
          </a:p>
          <a:p>
            <a:pPr marL="285750" indent="-285750">
              <a:buFont typeface="Arial" panose="020B0604020202020204" pitchFamily="34" charset="0"/>
              <a:buChar char="•"/>
            </a:pPr>
            <a:r>
              <a:rPr lang="pt-BR" dirty="0"/>
              <a:t>Shopping São Caetano</a:t>
            </a:r>
          </a:p>
          <a:p>
            <a:pPr marL="285750" indent="-285750">
              <a:buFont typeface="Arial" panose="020B0604020202020204" pitchFamily="34" charset="0"/>
              <a:buChar char="•"/>
            </a:pPr>
            <a:r>
              <a:rPr lang="pt-BR" dirty="0"/>
              <a:t>Prefeitura Santo André,</a:t>
            </a:r>
          </a:p>
          <a:p>
            <a:pPr marL="285750" indent="-285750">
              <a:buFont typeface="Arial" panose="020B0604020202020204" pitchFamily="34" charset="0"/>
              <a:buChar char="•"/>
            </a:pPr>
            <a:r>
              <a:rPr lang="pt-BR" dirty="0"/>
              <a:t>entre outros.</a:t>
            </a:r>
          </a:p>
        </p:txBody>
      </p:sp>
      <p:sp>
        <p:nvSpPr>
          <p:cNvPr id="11" name="CaixaDeTexto 10"/>
          <p:cNvSpPr txBox="1"/>
          <p:nvPr/>
        </p:nvSpPr>
        <p:spPr>
          <a:xfrm>
            <a:off x="4891147" y="706844"/>
            <a:ext cx="2212465" cy="338554"/>
          </a:xfrm>
          <a:prstGeom prst="rect">
            <a:avLst/>
          </a:prstGeom>
          <a:noFill/>
        </p:spPr>
        <p:txBody>
          <a:bodyPr wrap="none" rtlCol="0">
            <a:spAutoFit/>
          </a:bodyPr>
          <a:lstStyle/>
          <a:p>
            <a:r>
              <a:rPr lang="pt-BR" sz="1600" i="1" dirty="0">
                <a:latin typeface="Times New Roman" panose="02020603050405020304" pitchFamily="18" charset="0"/>
                <a:cs typeface="Times New Roman" panose="02020603050405020304" pitchFamily="18" charset="0"/>
              </a:rPr>
              <a:t>- dispositivos para </a:t>
            </a:r>
            <a:r>
              <a:rPr lang="pt-BR" sz="1600" i="1" dirty="0" err="1">
                <a:latin typeface="Times New Roman" panose="02020603050405020304" pitchFamily="18" charset="0"/>
                <a:cs typeface="Times New Roman" panose="02020603050405020304" pitchFamily="18" charset="0"/>
              </a:rPr>
              <a:t>PoCs</a:t>
            </a:r>
            <a:endParaRPr lang="pt-BR"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3001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p:nvPr/>
        </p:nvPicPr>
        <p:blipFill>
          <a:blip r:embed="rId2"/>
          <a:stretch>
            <a:fillRect/>
          </a:stretch>
        </p:blipFill>
        <p:spPr>
          <a:xfrm>
            <a:off x="511537" y="1801586"/>
            <a:ext cx="8864600" cy="4229100"/>
          </a:xfrm>
          <a:prstGeom prst="rect">
            <a:avLst/>
          </a:prstGeom>
        </p:spPr>
      </p:pic>
      <p:sp>
        <p:nvSpPr>
          <p:cNvPr id="5" name="CaixaDeTexto 4"/>
          <p:cNvSpPr txBox="1"/>
          <p:nvPr/>
        </p:nvSpPr>
        <p:spPr>
          <a:xfrm>
            <a:off x="3614056" y="263208"/>
            <a:ext cx="3060068" cy="523220"/>
          </a:xfrm>
          <a:prstGeom prst="rect">
            <a:avLst/>
          </a:prstGeom>
          <a:noFill/>
        </p:spPr>
        <p:txBody>
          <a:bodyPr wrap="none" rtlCol="0">
            <a:spAutoFit/>
          </a:bodyPr>
          <a:lstStyle/>
          <a:p>
            <a:r>
              <a:rPr lang="pt-BR" sz="2800" dirty="0">
                <a:latin typeface="Times New Roman" panose="02020603050405020304" pitchFamily="18" charset="0"/>
                <a:cs typeface="Times New Roman" panose="02020603050405020304" pitchFamily="18" charset="0"/>
              </a:rPr>
              <a:t>Parceria IMT - ATC</a:t>
            </a:r>
          </a:p>
        </p:txBody>
      </p:sp>
      <p:pic>
        <p:nvPicPr>
          <p:cNvPr id="6" name="Imagem 5" descr="C:\Users\rogerio.cassares\Documents\IMT\CP-DET\DET-Office\LOGO AZUL MAUÁ VETOR-01.png"/>
          <p:cNvPicPr/>
          <p:nvPr/>
        </p:nvPicPr>
        <p:blipFill>
          <a:blip r:embed="rId3" cstate="print">
            <a:extLst>
              <a:ext uri="{28A0092B-C50C-407E-A947-70E740481C1C}">
                <a14:useLocalDpi xmlns:a14="http://schemas.microsoft.com/office/drawing/2010/main" val="0"/>
              </a:ext>
            </a:extLst>
          </a:blip>
          <a:srcRect/>
          <a:stretch>
            <a:fillRect/>
          </a:stretch>
        </p:blipFill>
        <p:spPr>
          <a:xfrm>
            <a:off x="264794" y="263208"/>
            <a:ext cx="1128577" cy="404449"/>
          </a:xfrm>
          <a:prstGeom prst="rect">
            <a:avLst/>
          </a:prstGeom>
          <a:noFill/>
          <a:ln>
            <a:noFill/>
          </a:ln>
        </p:spPr>
      </p:pic>
      <p:pic>
        <p:nvPicPr>
          <p:cNvPr id="7" name="Imagem 6"/>
          <p:cNvPicPr>
            <a:picLocks noChangeAspect="1"/>
          </p:cNvPicPr>
          <p:nvPr/>
        </p:nvPicPr>
        <p:blipFill>
          <a:blip r:embed="rId4"/>
          <a:stretch>
            <a:fillRect/>
          </a:stretch>
        </p:blipFill>
        <p:spPr>
          <a:xfrm>
            <a:off x="9054466" y="190758"/>
            <a:ext cx="641077" cy="476899"/>
          </a:xfrm>
          <a:prstGeom prst="rect">
            <a:avLst/>
          </a:prstGeom>
        </p:spPr>
      </p:pic>
      <p:sp>
        <p:nvSpPr>
          <p:cNvPr id="8" name="CaixaDeTexto 7"/>
          <p:cNvSpPr txBox="1"/>
          <p:nvPr/>
        </p:nvSpPr>
        <p:spPr>
          <a:xfrm>
            <a:off x="4891147" y="706844"/>
            <a:ext cx="2212465" cy="338554"/>
          </a:xfrm>
          <a:prstGeom prst="rect">
            <a:avLst/>
          </a:prstGeom>
          <a:noFill/>
        </p:spPr>
        <p:txBody>
          <a:bodyPr wrap="none" rtlCol="0">
            <a:spAutoFit/>
          </a:bodyPr>
          <a:lstStyle/>
          <a:p>
            <a:r>
              <a:rPr lang="pt-BR" sz="1600" i="1" dirty="0">
                <a:latin typeface="Times New Roman" panose="02020603050405020304" pitchFamily="18" charset="0"/>
                <a:cs typeface="Times New Roman" panose="02020603050405020304" pitchFamily="18" charset="0"/>
              </a:rPr>
              <a:t>- dispositivos para </a:t>
            </a:r>
            <a:r>
              <a:rPr lang="pt-BR" sz="1600" i="1" dirty="0" err="1">
                <a:latin typeface="Times New Roman" panose="02020603050405020304" pitchFamily="18" charset="0"/>
                <a:cs typeface="Times New Roman" panose="02020603050405020304" pitchFamily="18" charset="0"/>
              </a:rPr>
              <a:t>PoCs</a:t>
            </a:r>
            <a:endParaRPr lang="pt-BR"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5214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a 2"/>
          <p:cNvGraphicFramePr>
            <a:graphicFrameLocks noGrp="1"/>
          </p:cNvGraphicFramePr>
          <p:nvPr>
            <p:extLst>
              <p:ext uri="{D42A27DB-BD31-4B8C-83A1-F6EECF244321}">
                <p14:modId xmlns:p14="http://schemas.microsoft.com/office/powerpoint/2010/main" val="34005333"/>
              </p:ext>
            </p:extLst>
          </p:nvPr>
        </p:nvGraphicFramePr>
        <p:xfrm>
          <a:off x="4964748" y="2991764"/>
          <a:ext cx="4730795" cy="3612174"/>
        </p:xfrm>
        <a:graphic>
          <a:graphicData uri="http://schemas.openxmlformats.org/drawingml/2006/table">
            <a:tbl>
              <a:tblPr/>
              <a:tblGrid>
                <a:gridCol w="936957">
                  <a:extLst>
                    <a:ext uri="{9D8B030D-6E8A-4147-A177-3AD203B41FA5}">
                      <a16:colId xmlns:a16="http://schemas.microsoft.com/office/drawing/2014/main" val="34943826"/>
                    </a:ext>
                  </a:extLst>
                </a:gridCol>
                <a:gridCol w="1393538">
                  <a:extLst>
                    <a:ext uri="{9D8B030D-6E8A-4147-A177-3AD203B41FA5}">
                      <a16:colId xmlns:a16="http://schemas.microsoft.com/office/drawing/2014/main" val="2801743845"/>
                    </a:ext>
                  </a:extLst>
                </a:gridCol>
                <a:gridCol w="1933575">
                  <a:extLst>
                    <a:ext uri="{9D8B030D-6E8A-4147-A177-3AD203B41FA5}">
                      <a16:colId xmlns:a16="http://schemas.microsoft.com/office/drawing/2014/main" val="2140666291"/>
                    </a:ext>
                  </a:extLst>
                </a:gridCol>
                <a:gridCol w="466725">
                  <a:extLst>
                    <a:ext uri="{9D8B030D-6E8A-4147-A177-3AD203B41FA5}">
                      <a16:colId xmlns:a16="http://schemas.microsoft.com/office/drawing/2014/main" val="2394915251"/>
                    </a:ext>
                  </a:extLst>
                </a:gridCol>
              </a:tblGrid>
              <a:tr h="312650">
                <a:tc>
                  <a:txBody>
                    <a:bodyPr/>
                    <a:lstStyle/>
                    <a:p>
                      <a:pPr algn="ctr" fontAlgn="b"/>
                      <a:r>
                        <a:rPr lang="pt-BR" sz="1200" dirty="0">
                          <a:effectLst/>
                        </a:rPr>
                        <a:t>Device name</a:t>
                      </a:r>
                    </a:p>
                  </a:txBody>
                  <a:tcPr marL="59957" marR="59957" marT="59957" marB="59957"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dirty="0">
                          <a:effectLst/>
                        </a:rPr>
                        <a:t>Device EUI</a:t>
                      </a:r>
                    </a:p>
                  </a:txBody>
                  <a:tcPr marL="59957" marR="59957" marT="59957" marB="59957"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a:effectLst/>
                        </a:rPr>
                        <a:t>Device description</a:t>
                      </a:r>
                    </a:p>
                  </a:txBody>
                  <a:tcPr marL="59957" marR="59957" marT="59957" marB="59957"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dirty="0">
                          <a:effectLst/>
                        </a:rPr>
                        <a:t>Activation</a:t>
                      </a:r>
                    </a:p>
                  </a:txBody>
                  <a:tcPr marL="59957" marR="59957" marT="59957" marB="59957"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27935614"/>
                  </a:ext>
                </a:extLst>
              </a:tr>
              <a:tr h="312650">
                <a:tc>
                  <a:txBody>
                    <a:bodyPr/>
                    <a:lstStyle/>
                    <a:p>
                      <a:pPr algn="ctr" fontAlgn="t"/>
                      <a:r>
                        <a:rPr lang="pt-BR" sz="1050" u="none" strike="noStrike" dirty="0">
                          <a:solidFill>
                            <a:srgbClr val="004684"/>
                          </a:solidFill>
                          <a:effectLst/>
                          <a:hlinkClick r:id="rId2"/>
                        </a:rPr>
                        <a:t>HLT-0011</a:t>
                      </a:r>
                      <a:endParaRPr lang="pt-BR" sz="105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dirty="0">
                          <a:effectLst/>
                        </a:rPr>
                        <a:t>0004a30b00e9848f</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08692815"/>
                  </a:ext>
                </a:extLst>
              </a:tr>
              <a:tr h="312650">
                <a:tc>
                  <a:txBody>
                    <a:bodyPr/>
                    <a:lstStyle/>
                    <a:p>
                      <a:pPr algn="ctr" fontAlgn="t"/>
                      <a:r>
                        <a:rPr lang="pt-BR" sz="1050" u="none" strike="noStrike">
                          <a:solidFill>
                            <a:srgbClr val="004684"/>
                          </a:solidFill>
                          <a:effectLst/>
                          <a:hlinkClick r:id="rId3"/>
                        </a:rPr>
                        <a:t>HLT-0012</a:t>
                      </a:r>
                      <a:endParaRPr lang="pt-BR" sz="105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0004a30b00e983a2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dirty="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dirty="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6796247"/>
                  </a:ext>
                </a:extLst>
              </a:tr>
              <a:tr h="312650">
                <a:tc>
                  <a:txBody>
                    <a:bodyPr/>
                    <a:lstStyle/>
                    <a:p>
                      <a:pPr algn="ctr" fontAlgn="t"/>
                      <a:r>
                        <a:rPr lang="pt-BR" sz="1050" u="none" strike="noStrike" dirty="0">
                          <a:solidFill>
                            <a:srgbClr val="004684"/>
                          </a:solidFill>
                          <a:effectLst/>
                          <a:hlinkClick r:id="rId4"/>
                        </a:rPr>
                        <a:t>HLT-0013</a:t>
                      </a:r>
                      <a:endParaRPr lang="pt-BR" sz="105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0004a30b00e95cae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dirty="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25594311"/>
                  </a:ext>
                </a:extLst>
              </a:tr>
              <a:tr h="312650">
                <a:tc>
                  <a:txBody>
                    <a:bodyPr/>
                    <a:lstStyle/>
                    <a:p>
                      <a:pPr algn="ctr" fontAlgn="t"/>
                      <a:r>
                        <a:rPr lang="pt-BR" sz="1050" u="none" strike="noStrike">
                          <a:solidFill>
                            <a:srgbClr val="004684"/>
                          </a:solidFill>
                          <a:effectLst/>
                          <a:hlinkClick r:id="rId5"/>
                        </a:rPr>
                        <a:t>HLT-0014</a:t>
                      </a:r>
                      <a:endParaRPr lang="pt-BR" sz="105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0004a30b00e9d3c3</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48779650"/>
                  </a:ext>
                </a:extLst>
              </a:tr>
              <a:tr h="312650">
                <a:tc>
                  <a:txBody>
                    <a:bodyPr/>
                    <a:lstStyle/>
                    <a:p>
                      <a:pPr algn="ctr" fontAlgn="t"/>
                      <a:r>
                        <a:rPr lang="pt-BR" sz="1050" u="none" strike="noStrike">
                          <a:solidFill>
                            <a:srgbClr val="004684"/>
                          </a:solidFill>
                          <a:effectLst/>
                          <a:hlinkClick r:id="rId6"/>
                        </a:rPr>
                        <a:t>HLT-0015</a:t>
                      </a:r>
                      <a:endParaRPr lang="pt-BR" sz="105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dirty="0">
                          <a:effectLst/>
                        </a:rPr>
                        <a:t>0004a30b00e99abb</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05777302"/>
                  </a:ext>
                </a:extLst>
              </a:tr>
              <a:tr h="312650">
                <a:tc>
                  <a:txBody>
                    <a:bodyPr/>
                    <a:lstStyle/>
                    <a:p>
                      <a:pPr algn="ctr" fontAlgn="t"/>
                      <a:r>
                        <a:rPr lang="pt-BR" sz="1050" u="none" strike="noStrike">
                          <a:solidFill>
                            <a:srgbClr val="004684"/>
                          </a:solidFill>
                          <a:effectLst/>
                          <a:hlinkClick r:id="rId7"/>
                        </a:rPr>
                        <a:t>HLT-0016</a:t>
                      </a:r>
                      <a:endParaRPr lang="pt-BR" sz="105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0004a30b00e94b89</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43315532"/>
                  </a:ext>
                </a:extLst>
              </a:tr>
              <a:tr h="312650">
                <a:tc>
                  <a:txBody>
                    <a:bodyPr/>
                    <a:lstStyle/>
                    <a:p>
                      <a:pPr algn="ctr" fontAlgn="t"/>
                      <a:r>
                        <a:rPr lang="pt-BR" sz="1050" u="none" strike="noStrike">
                          <a:solidFill>
                            <a:srgbClr val="004684"/>
                          </a:solidFill>
                          <a:effectLst/>
                          <a:hlinkClick r:id="rId8"/>
                        </a:rPr>
                        <a:t>HLT-0017</a:t>
                      </a:r>
                      <a:endParaRPr lang="pt-BR" sz="105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0004a30b00e94a9a</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51893315"/>
                  </a:ext>
                </a:extLst>
              </a:tr>
              <a:tr h="312650">
                <a:tc>
                  <a:txBody>
                    <a:bodyPr/>
                    <a:lstStyle/>
                    <a:p>
                      <a:pPr algn="ctr" fontAlgn="t"/>
                      <a:r>
                        <a:rPr lang="pt-BR" sz="1050" u="none" strike="noStrike">
                          <a:solidFill>
                            <a:srgbClr val="004684"/>
                          </a:solidFill>
                          <a:effectLst/>
                          <a:hlinkClick r:id="rId9"/>
                        </a:rPr>
                        <a:t>HLT-0018</a:t>
                      </a:r>
                      <a:endParaRPr lang="pt-BR" sz="105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0004a30b00e94548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06754237"/>
                  </a:ext>
                </a:extLst>
              </a:tr>
              <a:tr h="312650">
                <a:tc>
                  <a:txBody>
                    <a:bodyPr/>
                    <a:lstStyle/>
                    <a:p>
                      <a:pPr algn="ctr" fontAlgn="t"/>
                      <a:r>
                        <a:rPr lang="pt-BR" sz="1050" u="none" strike="noStrike">
                          <a:solidFill>
                            <a:srgbClr val="004684"/>
                          </a:solidFill>
                          <a:effectLst/>
                          <a:hlinkClick r:id="rId10"/>
                        </a:rPr>
                        <a:t>HLT-0019</a:t>
                      </a:r>
                      <a:endParaRPr lang="pt-BR" sz="105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0004a30b00e9d486</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23832940"/>
                  </a:ext>
                </a:extLst>
              </a:tr>
              <a:tr h="312650">
                <a:tc>
                  <a:txBody>
                    <a:bodyPr/>
                    <a:lstStyle/>
                    <a:p>
                      <a:pPr algn="ctr" fontAlgn="t"/>
                      <a:r>
                        <a:rPr lang="pt-BR" sz="1050" u="none" strike="noStrike">
                          <a:solidFill>
                            <a:srgbClr val="004684"/>
                          </a:solidFill>
                          <a:effectLst/>
                          <a:hlinkClick r:id="rId11"/>
                        </a:rPr>
                        <a:t>HLT-0020</a:t>
                      </a:r>
                      <a:endParaRPr lang="pt-BR" sz="105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ctr" fontAlgn="t"/>
                      <a:r>
                        <a:rPr lang="pt-BR" sz="1050" dirty="0">
                          <a:effectLst/>
                        </a:rPr>
                        <a:t>0004a30b00e999c5</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ctr" fontAlgn="t"/>
                      <a:r>
                        <a:rPr lang="pt-BR" sz="105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ctr" fontAlgn="t"/>
                      <a:r>
                        <a:rPr lang="pt-BR" sz="1050" dirty="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584168823"/>
                  </a:ext>
                </a:extLst>
              </a:tr>
            </a:tbl>
          </a:graphicData>
        </a:graphic>
      </p:graphicFrame>
      <p:graphicFrame>
        <p:nvGraphicFramePr>
          <p:cNvPr id="4" name="Tabela 3"/>
          <p:cNvGraphicFramePr>
            <a:graphicFrameLocks noGrp="1"/>
          </p:cNvGraphicFramePr>
          <p:nvPr>
            <p:extLst>
              <p:ext uri="{D42A27DB-BD31-4B8C-83A1-F6EECF244321}">
                <p14:modId xmlns:p14="http://schemas.microsoft.com/office/powerpoint/2010/main" val="3892064352"/>
              </p:ext>
            </p:extLst>
          </p:nvPr>
        </p:nvGraphicFramePr>
        <p:xfrm>
          <a:off x="105137" y="1543815"/>
          <a:ext cx="4773930" cy="3612174"/>
        </p:xfrm>
        <a:graphic>
          <a:graphicData uri="http://schemas.openxmlformats.org/drawingml/2006/table">
            <a:tbl>
              <a:tblPr/>
              <a:tblGrid>
                <a:gridCol w="945500">
                  <a:extLst>
                    <a:ext uri="{9D8B030D-6E8A-4147-A177-3AD203B41FA5}">
                      <a16:colId xmlns:a16="http://schemas.microsoft.com/office/drawing/2014/main" val="1849682997"/>
                    </a:ext>
                  </a:extLst>
                </a:gridCol>
                <a:gridCol w="1428130">
                  <a:extLst>
                    <a:ext uri="{9D8B030D-6E8A-4147-A177-3AD203B41FA5}">
                      <a16:colId xmlns:a16="http://schemas.microsoft.com/office/drawing/2014/main" val="2235195486"/>
                    </a:ext>
                  </a:extLst>
                </a:gridCol>
                <a:gridCol w="1948235">
                  <a:extLst>
                    <a:ext uri="{9D8B030D-6E8A-4147-A177-3AD203B41FA5}">
                      <a16:colId xmlns:a16="http://schemas.microsoft.com/office/drawing/2014/main" val="890952102"/>
                    </a:ext>
                  </a:extLst>
                </a:gridCol>
                <a:gridCol w="452065">
                  <a:extLst>
                    <a:ext uri="{9D8B030D-6E8A-4147-A177-3AD203B41FA5}">
                      <a16:colId xmlns:a16="http://schemas.microsoft.com/office/drawing/2014/main" val="1820000789"/>
                    </a:ext>
                  </a:extLst>
                </a:gridCol>
              </a:tblGrid>
              <a:tr h="312650">
                <a:tc>
                  <a:txBody>
                    <a:bodyPr/>
                    <a:lstStyle/>
                    <a:p>
                      <a:pPr algn="ctr" fontAlgn="b"/>
                      <a:r>
                        <a:rPr lang="pt-BR" sz="1200" dirty="0">
                          <a:effectLst/>
                        </a:rPr>
                        <a:t>Device name</a:t>
                      </a:r>
                    </a:p>
                  </a:txBody>
                  <a:tcPr marL="59957" marR="59957" marT="59957" marB="59957"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dirty="0">
                          <a:effectLst/>
                        </a:rPr>
                        <a:t>Device EUI</a:t>
                      </a:r>
                    </a:p>
                  </a:txBody>
                  <a:tcPr marL="59957" marR="59957" marT="59957" marB="59957"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a:effectLst/>
                        </a:rPr>
                        <a:t>Device description</a:t>
                      </a:r>
                    </a:p>
                  </a:txBody>
                  <a:tcPr marL="59957" marR="59957" marT="59957" marB="59957"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dirty="0">
                          <a:effectLst/>
                        </a:rPr>
                        <a:t>Activation</a:t>
                      </a:r>
                    </a:p>
                  </a:txBody>
                  <a:tcPr marL="59957" marR="59957" marT="59957" marB="59957"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33115880"/>
                  </a:ext>
                </a:extLst>
              </a:tr>
              <a:tr h="312650">
                <a:tc>
                  <a:txBody>
                    <a:bodyPr/>
                    <a:lstStyle/>
                    <a:p>
                      <a:pPr algn="ctr" fontAlgn="t"/>
                      <a:r>
                        <a:rPr lang="pt-BR" sz="1050" u="none" strike="noStrike" dirty="0">
                          <a:solidFill>
                            <a:srgbClr val="004684"/>
                          </a:solidFill>
                          <a:effectLst/>
                          <a:hlinkClick r:id="rId12"/>
                        </a:rPr>
                        <a:t>HLT-0001</a:t>
                      </a:r>
                      <a:endParaRPr lang="pt-BR" sz="105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0004a30b00e94a5f</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dirty="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dirty="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77871010"/>
                  </a:ext>
                </a:extLst>
              </a:tr>
              <a:tr h="312650">
                <a:tc>
                  <a:txBody>
                    <a:bodyPr/>
                    <a:lstStyle/>
                    <a:p>
                      <a:pPr algn="ctr" fontAlgn="t"/>
                      <a:r>
                        <a:rPr lang="pt-BR" sz="1050" u="none" strike="noStrike" dirty="0">
                          <a:solidFill>
                            <a:srgbClr val="004684"/>
                          </a:solidFill>
                          <a:effectLst/>
                          <a:hlinkClick r:id="rId13"/>
                        </a:rPr>
                        <a:t>HLT-0002</a:t>
                      </a:r>
                      <a:endParaRPr lang="pt-BR" sz="105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dirty="0">
                          <a:effectLst/>
                        </a:rPr>
                        <a:t>0004a30b00e92f75</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44645435"/>
                  </a:ext>
                </a:extLst>
              </a:tr>
              <a:tr h="312650">
                <a:tc>
                  <a:txBody>
                    <a:bodyPr/>
                    <a:lstStyle/>
                    <a:p>
                      <a:pPr algn="ctr" fontAlgn="t"/>
                      <a:r>
                        <a:rPr lang="pt-BR" sz="1050" u="none" strike="noStrike" dirty="0">
                          <a:solidFill>
                            <a:srgbClr val="004684"/>
                          </a:solidFill>
                          <a:effectLst/>
                          <a:hlinkClick r:id="rId14"/>
                        </a:rPr>
                        <a:t>HLT-0003</a:t>
                      </a:r>
                      <a:endParaRPr lang="pt-BR" sz="105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0004a30b00e95dd3</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dirty="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70590357"/>
                  </a:ext>
                </a:extLst>
              </a:tr>
              <a:tr h="312650">
                <a:tc>
                  <a:txBody>
                    <a:bodyPr/>
                    <a:lstStyle/>
                    <a:p>
                      <a:pPr algn="ctr" fontAlgn="t"/>
                      <a:r>
                        <a:rPr lang="pt-BR" sz="1050" u="none" strike="noStrike" dirty="0">
                          <a:solidFill>
                            <a:srgbClr val="004684"/>
                          </a:solidFill>
                          <a:effectLst/>
                          <a:hlinkClick r:id="rId15"/>
                        </a:rPr>
                        <a:t>HLT-0004</a:t>
                      </a:r>
                      <a:endParaRPr lang="pt-BR" sz="105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0004a30b00e9be06</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dirty="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37198232"/>
                  </a:ext>
                </a:extLst>
              </a:tr>
              <a:tr h="312650">
                <a:tc>
                  <a:txBody>
                    <a:bodyPr/>
                    <a:lstStyle/>
                    <a:p>
                      <a:pPr algn="ctr" fontAlgn="t"/>
                      <a:r>
                        <a:rPr lang="pt-BR" sz="1050" u="none" strike="noStrike" dirty="0">
                          <a:solidFill>
                            <a:srgbClr val="004684"/>
                          </a:solidFill>
                          <a:effectLst/>
                          <a:hlinkClick r:id="rId16"/>
                        </a:rPr>
                        <a:t>HLT-0005</a:t>
                      </a:r>
                      <a:endParaRPr lang="pt-BR" sz="105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0004a30b00e9b851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46526305"/>
                  </a:ext>
                </a:extLst>
              </a:tr>
              <a:tr h="312650">
                <a:tc>
                  <a:txBody>
                    <a:bodyPr/>
                    <a:lstStyle/>
                    <a:p>
                      <a:pPr algn="ctr" fontAlgn="t"/>
                      <a:r>
                        <a:rPr lang="pt-BR" sz="1050" u="none" strike="noStrike" dirty="0">
                          <a:solidFill>
                            <a:srgbClr val="004684"/>
                          </a:solidFill>
                          <a:effectLst/>
                          <a:hlinkClick r:id="rId17"/>
                        </a:rPr>
                        <a:t>HLT-0006</a:t>
                      </a:r>
                      <a:endParaRPr lang="pt-BR" sz="105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0004a30b00e9a536</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08492137"/>
                  </a:ext>
                </a:extLst>
              </a:tr>
              <a:tr h="312650">
                <a:tc>
                  <a:txBody>
                    <a:bodyPr/>
                    <a:lstStyle/>
                    <a:p>
                      <a:pPr algn="ctr" fontAlgn="t"/>
                      <a:r>
                        <a:rPr lang="pt-BR" sz="1050" u="none" strike="noStrike" dirty="0">
                          <a:solidFill>
                            <a:srgbClr val="004684"/>
                          </a:solidFill>
                          <a:effectLst/>
                          <a:hlinkClick r:id="rId18"/>
                        </a:rPr>
                        <a:t>HLT-0007</a:t>
                      </a:r>
                      <a:endParaRPr lang="pt-BR" sz="105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dirty="0">
                          <a:effectLst/>
                        </a:rPr>
                        <a:t>0004a30b00e9d993</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44505099"/>
                  </a:ext>
                </a:extLst>
              </a:tr>
              <a:tr h="312650">
                <a:tc>
                  <a:txBody>
                    <a:bodyPr/>
                    <a:lstStyle/>
                    <a:p>
                      <a:pPr algn="ctr" fontAlgn="t"/>
                      <a:r>
                        <a:rPr lang="pt-BR" sz="1050" u="none" strike="noStrike">
                          <a:solidFill>
                            <a:srgbClr val="004684"/>
                          </a:solidFill>
                          <a:effectLst/>
                          <a:hlinkClick r:id="rId19"/>
                        </a:rPr>
                        <a:t>HLT-0008</a:t>
                      </a:r>
                      <a:endParaRPr lang="pt-BR" sz="105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dirty="0">
                          <a:effectLst/>
                        </a:rPr>
                        <a:t>0004a30b00e945cc</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dirty="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07816729"/>
                  </a:ext>
                </a:extLst>
              </a:tr>
              <a:tr h="312650">
                <a:tc>
                  <a:txBody>
                    <a:bodyPr/>
                    <a:lstStyle/>
                    <a:p>
                      <a:pPr algn="ctr" fontAlgn="t"/>
                      <a:r>
                        <a:rPr lang="pt-BR" sz="1050" u="none" strike="noStrike">
                          <a:solidFill>
                            <a:srgbClr val="004684"/>
                          </a:solidFill>
                          <a:effectLst/>
                          <a:hlinkClick r:id="rId20"/>
                        </a:rPr>
                        <a:t>HLT-0009</a:t>
                      </a:r>
                      <a:endParaRPr lang="pt-BR" sz="105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dirty="0">
                          <a:effectLst/>
                        </a:rPr>
                        <a:t>0004a30b00e9a21e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dirty="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94481988"/>
                  </a:ext>
                </a:extLst>
              </a:tr>
              <a:tr h="312650">
                <a:tc>
                  <a:txBody>
                    <a:bodyPr/>
                    <a:lstStyle/>
                    <a:p>
                      <a:pPr algn="ctr" fontAlgn="t"/>
                      <a:r>
                        <a:rPr lang="pt-BR" sz="1050" u="none" strike="noStrike">
                          <a:solidFill>
                            <a:srgbClr val="004684"/>
                          </a:solidFill>
                          <a:effectLst/>
                          <a:hlinkClick r:id="rId21"/>
                        </a:rPr>
                        <a:t>HLT-0010</a:t>
                      </a:r>
                      <a:endParaRPr lang="pt-BR" sz="105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a:effectLst/>
                        </a:rPr>
                        <a:t>0004a30b00e9d878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dirty="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50" dirty="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32662434"/>
                  </a:ext>
                </a:extLst>
              </a:tr>
            </a:tbl>
          </a:graphicData>
        </a:graphic>
      </p:graphicFrame>
      <p:pic>
        <p:nvPicPr>
          <p:cNvPr id="5" name="Imagem 4"/>
          <p:cNvPicPr>
            <a:picLocks noChangeAspect="1"/>
          </p:cNvPicPr>
          <p:nvPr/>
        </p:nvPicPr>
        <p:blipFill>
          <a:blip r:embed="rId22"/>
          <a:stretch>
            <a:fillRect/>
          </a:stretch>
        </p:blipFill>
        <p:spPr>
          <a:xfrm>
            <a:off x="5657063" y="1294606"/>
            <a:ext cx="3717941" cy="1604867"/>
          </a:xfrm>
          <a:prstGeom prst="rect">
            <a:avLst/>
          </a:prstGeom>
        </p:spPr>
      </p:pic>
      <p:pic>
        <p:nvPicPr>
          <p:cNvPr id="6" name="Imagem 5"/>
          <p:cNvPicPr>
            <a:picLocks noChangeAspect="1"/>
          </p:cNvPicPr>
          <p:nvPr/>
        </p:nvPicPr>
        <p:blipFill>
          <a:blip r:embed="rId23"/>
          <a:stretch>
            <a:fillRect/>
          </a:stretch>
        </p:blipFill>
        <p:spPr>
          <a:xfrm>
            <a:off x="584381" y="5222813"/>
            <a:ext cx="3467100" cy="1381125"/>
          </a:xfrm>
          <a:prstGeom prst="rect">
            <a:avLst/>
          </a:prstGeom>
        </p:spPr>
      </p:pic>
      <p:sp>
        <p:nvSpPr>
          <p:cNvPr id="7" name="CaixaDeTexto 6"/>
          <p:cNvSpPr txBox="1"/>
          <p:nvPr/>
        </p:nvSpPr>
        <p:spPr>
          <a:xfrm>
            <a:off x="3614056" y="263208"/>
            <a:ext cx="3060068" cy="523220"/>
          </a:xfrm>
          <a:prstGeom prst="rect">
            <a:avLst/>
          </a:prstGeom>
          <a:noFill/>
        </p:spPr>
        <p:txBody>
          <a:bodyPr wrap="none" rtlCol="0">
            <a:spAutoFit/>
          </a:bodyPr>
          <a:lstStyle/>
          <a:p>
            <a:r>
              <a:rPr lang="pt-BR" sz="2800" dirty="0">
                <a:latin typeface="Times New Roman" panose="02020603050405020304" pitchFamily="18" charset="0"/>
                <a:cs typeface="Times New Roman" panose="02020603050405020304" pitchFamily="18" charset="0"/>
              </a:rPr>
              <a:t>Parceria IMT - ATC</a:t>
            </a:r>
          </a:p>
        </p:txBody>
      </p:sp>
      <p:pic>
        <p:nvPicPr>
          <p:cNvPr id="8" name="Imagem 7" descr="C:\Users\rogerio.cassares\Documents\IMT\CP-DET\DET-Office\LOGO AZUL MAUÁ VETOR-01.png"/>
          <p:cNvPicPr/>
          <p:nvPr/>
        </p:nvPicPr>
        <p:blipFill>
          <a:blip r:embed="rId24" cstate="print">
            <a:extLst>
              <a:ext uri="{28A0092B-C50C-407E-A947-70E740481C1C}">
                <a14:useLocalDpi xmlns:a14="http://schemas.microsoft.com/office/drawing/2010/main" val="0"/>
              </a:ext>
            </a:extLst>
          </a:blip>
          <a:srcRect/>
          <a:stretch>
            <a:fillRect/>
          </a:stretch>
        </p:blipFill>
        <p:spPr>
          <a:xfrm>
            <a:off x="264794" y="263208"/>
            <a:ext cx="1128577" cy="404449"/>
          </a:xfrm>
          <a:prstGeom prst="rect">
            <a:avLst/>
          </a:prstGeom>
          <a:noFill/>
          <a:ln>
            <a:noFill/>
          </a:ln>
        </p:spPr>
      </p:pic>
      <p:pic>
        <p:nvPicPr>
          <p:cNvPr id="9" name="Imagem 8"/>
          <p:cNvPicPr>
            <a:picLocks noChangeAspect="1"/>
          </p:cNvPicPr>
          <p:nvPr/>
        </p:nvPicPr>
        <p:blipFill>
          <a:blip r:embed="rId25"/>
          <a:stretch>
            <a:fillRect/>
          </a:stretch>
        </p:blipFill>
        <p:spPr>
          <a:xfrm>
            <a:off x="9054466" y="190758"/>
            <a:ext cx="641077" cy="476899"/>
          </a:xfrm>
          <a:prstGeom prst="rect">
            <a:avLst/>
          </a:prstGeom>
        </p:spPr>
      </p:pic>
      <p:sp>
        <p:nvSpPr>
          <p:cNvPr id="10" name="CaixaDeTexto 9"/>
          <p:cNvSpPr txBox="1"/>
          <p:nvPr/>
        </p:nvSpPr>
        <p:spPr>
          <a:xfrm>
            <a:off x="4891147" y="706844"/>
            <a:ext cx="2212465" cy="338554"/>
          </a:xfrm>
          <a:prstGeom prst="rect">
            <a:avLst/>
          </a:prstGeom>
          <a:noFill/>
        </p:spPr>
        <p:txBody>
          <a:bodyPr wrap="none" rtlCol="0">
            <a:spAutoFit/>
          </a:bodyPr>
          <a:lstStyle/>
          <a:p>
            <a:r>
              <a:rPr lang="pt-BR" sz="1600" i="1" dirty="0">
                <a:latin typeface="Times New Roman" panose="02020603050405020304" pitchFamily="18" charset="0"/>
                <a:cs typeface="Times New Roman" panose="02020603050405020304" pitchFamily="18" charset="0"/>
              </a:rPr>
              <a:t>- dispositivos para </a:t>
            </a:r>
            <a:r>
              <a:rPr lang="pt-BR" sz="1600" i="1" dirty="0" err="1">
                <a:latin typeface="Times New Roman" panose="02020603050405020304" pitchFamily="18" charset="0"/>
                <a:cs typeface="Times New Roman" panose="02020603050405020304" pitchFamily="18" charset="0"/>
              </a:rPr>
              <a:t>PoCs</a:t>
            </a:r>
            <a:endParaRPr lang="pt-BR"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9219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5461433" y="5098604"/>
            <a:ext cx="3730171" cy="1533315"/>
          </a:xfrm>
          <a:prstGeom prst="rect">
            <a:avLst/>
          </a:prstGeom>
        </p:spPr>
      </p:pic>
      <p:graphicFrame>
        <p:nvGraphicFramePr>
          <p:cNvPr id="5" name="Tabela 4"/>
          <p:cNvGraphicFramePr>
            <a:graphicFrameLocks noGrp="1"/>
          </p:cNvGraphicFramePr>
          <p:nvPr>
            <p:extLst>
              <p:ext uri="{D42A27DB-BD31-4B8C-83A1-F6EECF244321}">
                <p14:modId xmlns:p14="http://schemas.microsoft.com/office/powerpoint/2010/main" val="4246431615"/>
              </p:ext>
            </p:extLst>
          </p:nvPr>
        </p:nvGraphicFramePr>
        <p:xfrm>
          <a:off x="0" y="2401015"/>
          <a:ext cx="4933359" cy="3908689"/>
        </p:xfrm>
        <a:graphic>
          <a:graphicData uri="http://schemas.openxmlformats.org/drawingml/2006/table">
            <a:tbl>
              <a:tblPr/>
              <a:tblGrid>
                <a:gridCol w="927016">
                  <a:extLst>
                    <a:ext uri="{9D8B030D-6E8A-4147-A177-3AD203B41FA5}">
                      <a16:colId xmlns:a16="http://schemas.microsoft.com/office/drawing/2014/main" val="1823153133"/>
                    </a:ext>
                  </a:extLst>
                </a:gridCol>
                <a:gridCol w="1306686">
                  <a:extLst>
                    <a:ext uri="{9D8B030D-6E8A-4147-A177-3AD203B41FA5}">
                      <a16:colId xmlns:a16="http://schemas.microsoft.com/office/drawing/2014/main" val="1515251524"/>
                    </a:ext>
                  </a:extLst>
                </a:gridCol>
                <a:gridCol w="1799771">
                  <a:extLst>
                    <a:ext uri="{9D8B030D-6E8A-4147-A177-3AD203B41FA5}">
                      <a16:colId xmlns:a16="http://schemas.microsoft.com/office/drawing/2014/main" val="2976308022"/>
                    </a:ext>
                  </a:extLst>
                </a:gridCol>
                <a:gridCol w="899886">
                  <a:extLst>
                    <a:ext uri="{9D8B030D-6E8A-4147-A177-3AD203B41FA5}">
                      <a16:colId xmlns:a16="http://schemas.microsoft.com/office/drawing/2014/main" val="2365411472"/>
                    </a:ext>
                  </a:extLst>
                </a:gridCol>
              </a:tblGrid>
              <a:tr h="636529">
                <a:tc>
                  <a:txBody>
                    <a:bodyPr/>
                    <a:lstStyle/>
                    <a:p>
                      <a:pPr algn="ctr" fontAlgn="b"/>
                      <a:r>
                        <a:rPr lang="pt-BR" sz="1200" dirty="0">
                          <a:effectLst/>
                        </a:rPr>
                        <a:t>Device name</a:t>
                      </a:r>
                    </a:p>
                  </a:txBody>
                  <a:tcPr marL="59957" marR="59957" marT="59957" marB="59957"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dirty="0">
                          <a:effectLst/>
                        </a:rPr>
                        <a:t>Device EUI</a:t>
                      </a:r>
                    </a:p>
                  </a:txBody>
                  <a:tcPr marL="59957" marR="59957" marT="59957" marB="59957"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dirty="0">
                          <a:effectLst/>
                        </a:rPr>
                        <a:t>Device description</a:t>
                      </a:r>
                    </a:p>
                  </a:txBody>
                  <a:tcPr marL="59957" marR="59957" marT="59957" marB="59957"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dirty="0">
                          <a:effectLst/>
                        </a:rPr>
                        <a:t>Activation</a:t>
                      </a:r>
                    </a:p>
                  </a:txBody>
                  <a:tcPr marL="59957" marR="59957" marT="59957" marB="59957"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4386894"/>
                  </a:ext>
                </a:extLst>
              </a:tr>
              <a:tr h="327216">
                <a:tc>
                  <a:txBody>
                    <a:bodyPr/>
                    <a:lstStyle/>
                    <a:p>
                      <a:pPr algn="ctr" fontAlgn="t"/>
                      <a:r>
                        <a:rPr lang="pt-BR" sz="1000" u="none" strike="noStrike" dirty="0">
                          <a:solidFill>
                            <a:srgbClr val="004684"/>
                          </a:solidFill>
                          <a:effectLst/>
                          <a:hlinkClick r:id="rId3"/>
                        </a:rPr>
                        <a:t>HLTGW-0011</a:t>
                      </a:r>
                      <a:endParaRPr lang="pt-BR" sz="100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0004a30b00e941c5</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4820136"/>
                  </a:ext>
                </a:extLst>
              </a:tr>
              <a:tr h="327216">
                <a:tc>
                  <a:txBody>
                    <a:bodyPr/>
                    <a:lstStyle/>
                    <a:p>
                      <a:pPr algn="ctr" fontAlgn="t"/>
                      <a:r>
                        <a:rPr lang="pt-BR" sz="1000" u="none" strike="noStrike" dirty="0">
                          <a:solidFill>
                            <a:srgbClr val="004684"/>
                          </a:solidFill>
                          <a:effectLst/>
                          <a:hlinkClick r:id="rId4"/>
                        </a:rPr>
                        <a:t>HLTGW-0012</a:t>
                      </a:r>
                      <a:endParaRPr lang="pt-BR" sz="100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0004a30b00e97b61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99324440"/>
                  </a:ext>
                </a:extLst>
              </a:tr>
              <a:tr h="327216">
                <a:tc>
                  <a:txBody>
                    <a:bodyPr/>
                    <a:lstStyle/>
                    <a:p>
                      <a:pPr algn="ctr" fontAlgn="t"/>
                      <a:r>
                        <a:rPr lang="pt-BR" sz="1000" u="none" strike="noStrike" dirty="0">
                          <a:solidFill>
                            <a:srgbClr val="004684"/>
                          </a:solidFill>
                          <a:effectLst/>
                          <a:hlinkClick r:id="rId5"/>
                        </a:rPr>
                        <a:t>HLTGW-0013</a:t>
                      </a:r>
                      <a:endParaRPr lang="pt-BR" sz="100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0004a30b00e96406</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32880940"/>
                  </a:ext>
                </a:extLst>
              </a:tr>
              <a:tr h="327216">
                <a:tc>
                  <a:txBody>
                    <a:bodyPr/>
                    <a:lstStyle/>
                    <a:p>
                      <a:pPr algn="ctr" fontAlgn="t"/>
                      <a:r>
                        <a:rPr lang="pt-BR" sz="1000" u="none" strike="noStrike" dirty="0">
                          <a:solidFill>
                            <a:srgbClr val="004684"/>
                          </a:solidFill>
                          <a:effectLst/>
                          <a:hlinkClick r:id="rId6"/>
                        </a:rPr>
                        <a:t>HLTGW-0014</a:t>
                      </a:r>
                      <a:endParaRPr lang="pt-BR" sz="100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0004a30b00e99650</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93250207"/>
                  </a:ext>
                </a:extLst>
              </a:tr>
              <a:tr h="327216">
                <a:tc>
                  <a:txBody>
                    <a:bodyPr/>
                    <a:lstStyle/>
                    <a:p>
                      <a:pPr algn="ctr" fontAlgn="t"/>
                      <a:r>
                        <a:rPr lang="pt-BR" sz="1000" u="none" strike="noStrike" dirty="0">
                          <a:solidFill>
                            <a:srgbClr val="004684"/>
                          </a:solidFill>
                          <a:effectLst/>
                          <a:hlinkClick r:id="rId7"/>
                        </a:rPr>
                        <a:t>HLTGW-0015</a:t>
                      </a:r>
                      <a:endParaRPr lang="pt-BR" sz="100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0004a30b00e9441b</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14828252"/>
                  </a:ext>
                </a:extLst>
              </a:tr>
              <a:tr h="327216">
                <a:tc>
                  <a:txBody>
                    <a:bodyPr/>
                    <a:lstStyle/>
                    <a:p>
                      <a:pPr algn="ctr" fontAlgn="t"/>
                      <a:r>
                        <a:rPr lang="pt-BR" sz="1000" u="none" strike="noStrike" dirty="0">
                          <a:solidFill>
                            <a:srgbClr val="004684"/>
                          </a:solidFill>
                          <a:effectLst/>
                          <a:hlinkClick r:id="rId8"/>
                        </a:rPr>
                        <a:t>HLTGW-0016</a:t>
                      </a:r>
                      <a:endParaRPr lang="pt-BR" sz="100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0004a30b00e9be02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69271461"/>
                  </a:ext>
                </a:extLst>
              </a:tr>
              <a:tr h="327216">
                <a:tc>
                  <a:txBody>
                    <a:bodyPr/>
                    <a:lstStyle/>
                    <a:p>
                      <a:pPr algn="ctr" fontAlgn="t"/>
                      <a:r>
                        <a:rPr lang="pt-BR" sz="1000" u="none" strike="noStrike" dirty="0">
                          <a:solidFill>
                            <a:srgbClr val="004684"/>
                          </a:solidFill>
                          <a:effectLst/>
                          <a:hlinkClick r:id="rId9"/>
                        </a:rPr>
                        <a:t>HLTGW-0017</a:t>
                      </a:r>
                      <a:endParaRPr lang="pt-BR" sz="100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0004a30b00e97cde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73999851"/>
                  </a:ext>
                </a:extLst>
              </a:tr>
              <a:tr h="327216">
                <a:tc>
                  <a:txBody>
                    <a:bodyPr/>
                    <a:lstStyle/>
                    <a:p>
                      <a:pPr algn="ctr" fontAlgn="t"/>
                      <a:r>
                        <a:rPr lang="pt-BR" sz="1000" u="none" strike="noStrike" dirty="0">
                          <a:solidFill>
                            <a:srgbClr val="004684"/>
                          </a:solidFill>
                          <a:effectLst/>
                          <a:hlinkClick r:id="rId10"/>
                        </a:rPr>
                        <a:t>HLTGW-0018</a:t>
                      </a:r>
                      <a:endParaRPr lang="pt-BR" sz="100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0004a30b00e9832c</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31660916"/>
                  </a:ext>
                </a:extLst>
              </a:tr>
              <a:tr h="327216">
                <a:tc>
                  <a:txBody>
                    <a:bodyPr/>
                    <a:lstStyle/>
                    <a:p>
                      <a:pPr algn="ctr" fontAlgn="t"/>
                      <a:r>
                        <a:rPr lang="pt-BR" sz="1000" u="none" strike="noStrike" dirty="0">
                          <a:solidFill>
                            <a:srgbClr val="004684"/>
                          </a:solidFill>
                          <a:effectLst/>
                          <a:hlinkClick r:id="rId11"/>
                        </a:rPr>
                        <a:t>HLTGW-0019</a:t>
                      </a:r>
                      <a:endParaRPr lang="pt-BR" sz="100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0004a30b00e9652f</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24820932"/>
                  </a:ext>
                </a:extLst>
              </a:tr>
              <a:tr h="327216">
                <a:tc>
                  <a:txBody>
                    <a:bodyPr/>
                    <a:lstStyle/>
                    <a:p>
                      <a:pPr algn="ctr" fontAlgn="t"/>
                      <a:r>
                        <a:rPr lang="pt-BR" sz="1000" u="none" strike="noStrike" dirty="0">
                          <a:solidFill>
                            <a:srgbClr val="004684"/>
                          </a:solidFill>
                          <a:effectLst/>
                          <a:hlinkClick r:id="rId12"/>
                        </a:rPr>
                        <a:t>HLTGW-0020</a:t>
                      </a:r>
                      <a:endParaRPr lang="pt-BR" sz="100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0004a30b00e92e51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47564086"/>
                  </a:ext>
                </a:extLst>
              </a:tr>
            </a:tbl>
          </a:graphicData>
        </a:graphic>
      </p:graphicFrame>
      <p:graphicFrame>
        <p:nvGraphicFramePr>
          <p:cNvPr id="6" name="Tabela 5"/>
          <p:cNvGraphicFramePr>
            <a:graphicFrameLocks noGrp="1"/>
          </p:cNvGraphicFramePr>
          <p:nvPr>
            <p:extLst>
              <p:ext uri="{D42A27DB-BD31-4B8C-83A1-F6EECF244321}">
                <p14:modId xmlns:p14="http://schemas.microsoft.com/office/powerpoint/2010/main" val="1733848901"/>
              </p:ext>
            </p:extLst>
          </p:nvPr>
        </p:nvGraphicFramePr>
        <p:xfrm>
          <a:off x="4933359" y="1336310"/>
          <a:ext cx="4762185" cy="3693733"/>
        </p:xfrm>
        <a:graphic>
          <a:graphicData uri="http://schemas.openxmlformats.org/drawingml/2006/table">
            <a:tbl>
              <a:tblPr/>
              <a:tblGrid>
                <a:gridCol w="887266">
                  <a:extLst>
                    <a:ext uri="{9D8B030D-6E8A-4147-A177-3AD203B41FA5}">
                      <a16:colId xmlns:a16="http://schemas.microsoft.com/office/drawing/2014/main" val="4144255673"/>
                    </a:ext>
                  </a:extLst>
                </a:gridCol>
                <a:gridCol w="1262346">
                  <a:extLst>
                    <a:ext uri="{9D8B030D-6E8A-4147-A177-3AD203B41FA5}">
                      <a16:colId xmlns:a16="http://schemas.microsoft.com/office/drawing/2014/main" val="2699140767"/>
                    </a:ext>
                  </a:extLst>
                </a:gridCol>
                <a:gridCol w="1799772">
                  <a:extLst>
                    <a:ext uri="{9D8B030D-6E8A-4147-A177-3AD203B41FA5}">
                      <a16:colId xmlns:a16="http://schemas.microsoft.com/office/drawing/2014/main" val="3813123674"/>
                    </a:ext>
                  </a:extLst>
                </a:gridCol>
                <a:gridCol w="812801">
                  <a:extLst>
                    <a:ext uri="{9D8B030D-6E8A-4147-A177-3AD203B41FA5}">
                      <a16:colId xmlns:a16="http://schemas.microsoft.com/office/drawing/2014/main" val="2847168096"/>
                    </a:ext>
                  </a:extLst>
                </a:gridCol>
              </a:tblGrid>
              <a:tr h="637633">
                <a:tc>
                  <a:txBody>
                    <a:bodyPr/>
                    <a:lstStyle/>
                    <a:p>
                      <a:pPr algn="ctr" fontAlgn="b"/>
                      <a:r>
                        <a:rPr lang="pt-BR" sz="1200" dirty="0">
                          <a:effectLst/>
                        </a:rPr>
                        <a:t>Device name</a:t>
                      </a:r>
                    </a:p>
                  </a:txBody>
                  <a:tcPr marL="59957" marR="59957" marT="59957" marB="59957"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dirty="0">
                          <a:effectLst/>
                        </a:rPr>
                        <a:t>Device EUI</a:t>
                      </a:r>
                    </a:p>
                  </a:txBody>
                  <a:tcPr marL="59957" marR="59957" marT="59957" marB="59957"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dirty="0">
                          <a:effectLst/>
                        </a:rPr>
                        <a:t>Device description</a:t>
                      </a:r>
                    </a:p>
                  </a:txBody>
                  <a:tcPr marL="59957" marR="59957" marT="59957" marB="59957"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dirty="0">
                          <a:effectLst/>
                        </a:rPr>
                        <a:t>Activation</a:t>
                      </a:r>
                    </a:p>
                  </a:txBody>
                  <a:tcPr marL="59957" marR="59957" marT="59957" marB="59957"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30053592"/>
                  </a:ext>
                </a:extLst>
              </a:tr>
              <a:tr h="273201">
                <a:tc>
                  <a:txBody>
                    <a:bodyPr/>
                    <a:lstStyle/>
                    <a:p>
                      <a:pPr algn="ctr" fontAlgn="t"/>
                      <a:r>
                        <a:rPr lang="pt-BR" sz="1000" u="none" strike="noStrike" dirty="0">
                          <a:solidFill>
                            <a:srgbClr val="004684"/>
                          </a:solidFill>
                          <a:effectLst/>
                          <a:hlinkClick r:id="rId13"/>
                        </a:rPr>
                        <a:t>HLTGW--0001</a:t>
                      </a:r>
                      <a:endParaRPr lang="pt-BR" sz="1000" dirty="0">
                        <a:effectLst/>
                      </a:endParaRPr>
                    </a:p>
                  </a:txBody>
                  <a:tcPr marL="59957" marR="59957" marT="59957" marB="5995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0004a30b00e95e28</a:t>
                      </a:r>
                    </a:p>
                  </a:txBody>
                  <a:tcPr marL="59957" marR="59957" marT="59957" marB="5995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tensão de bateria do Balizador</a:t>
                      </a:r>
                    </a:p>
                  </a:txBody>
                  <a:tcPr marL="59957" marR="59957" marT="59957" marB="5995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ABP</a:t>
                      </a:r>
                    </a:p>
                  </a:txBody>
                  <a:tcPr marL="59957" marR="59957" marT="59957" marB="5995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3132349"/>
                  </a:ext>
                </a:extLst>
              </a:tr>
              <a:tr h="273201">
                <a:tc>
                  <a:txBody>
                    <a:bodyPr/>
                    <a:lstStyle/>
                    <a:p>
                      <a:pPr algn="ctr" fontAlgn="t"/>
                      <a:r>
                        <a:rPr lang="pt-BR" sz="1000" u="none" strike="noStrike" dirty="0">
                          <a:solidFill>
                            <a:srgbClr val="004684"/>
                          </a:solidFill>
                          <a:effectLst/>
                          <a:hlinkClick r:id="rId14"/>
                        </a:rPr>
                        <a:t>HLTGW-0002</a:t>
                      </a:r>
                      <a:endParaRPr lang="pt-BR" sz="1000" dirty="0">
                        <a:effectLst/>
                      </a:endParaRPr>
                    </a:p>
                  </a:txBody>
                  <a:tcPr marL="59957" marR="59957" marT="59957" marB="5995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000" dirty="0">
                          <a:effectLst/>
                        </a:rPr>
                        <a:t>0004a30b00e9d12f</a:t>
                      </a:r>
                    </a:p>
                  </a:txBody>
                  <a:tcPr marL="59957" marR="59957" marT="59957" marB="5995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000">
                          <a:effectLst/>
                        </a:rPr>
                        <a:t>tensão de bateria do Balizador</a:t>
                      </a:r>
                    </a:p>
                  </a:txBody>
                  <a:tcPr marL="59957" marR="59957" marT="59957" marB="5995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000">
                          <a:effectLst/>
                        </a:rPr>
                        <a:t>ABP</a:t>
                      </a:r>
                    </a:p>
                  </a:txBody>
                  <a:tcPr marL="59957" marR="59957" marT="59957" marB="5995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638356582"/>
                  </a:ext>
                </a:extLst>
              </a:tr>
              <a:tr h="273201">
                <a:tc>
                  <a:txBody>
                    <a:bodyPr/>
                    <a:lstStyle/>
                    <a:p>
                      <a:pPr algn="ctr" fontAlgn="t"/>
                      <a:r>
                        <a:rPr lang="pt-BR" sz="1000" u="none" strike="noStrike">
                          <a:solidFill>
                            <a:srgbClr val="004684"/>
                          </a:solidFill>
                          <a:effectLst/>
                          <a:hlinkClick r:id="rId15"/>
                        </a:rPr>
                        <a:t>HLTGW-0003</a:t>
                      </a:r>
                      <a:endParaRPr lang="pt-BR" sz="1000">
                        <a:effectLst/>
                      </a:endParaRPr>
                    </a:p>
                  </a:txBody>
                  <a:tcPr marL="59957" marR="59957" marT="59957" marB="5995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0004a30b00e93244</a:t>
                      </a:r>
                    </a:p>
                  </a:txBody>
                  <a:tcPr marL="59957" marR="59957" marT="59957" marB="5995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tensão de bateria do Balizador</a:t>
                      </a:r>
                    </a:p>
                  </a:txBody>
                  <a:tcPr marL="59957" marR="59957" marT="59957" marB="5995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ABP</a:t>
                      </a:r>
                    </a:p>
                  </a:txBody>
                  <a:tcPr marL="59957" marR="59957" marT="59957" marB="5995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60135935"/>
                  </a:ext>
                </a:extLst>
              </a:tr>
              <a:tr h="273201">
                <a:tc>
                  <a:txBody>
                    <a:bodyPr/>
                    <a:lstStyle/>
                    <a:p>
                      <a:pPr algn="ctr" fontAlgn="t"/>
                      <a:r>
                        <a:rPr lang="pt-BR" sz="1000" u="none" strike="noStrike">
                          <a:solidFill>
                            <a:srgbClr val="004684"/>
                          </a:solidFill>
                          <a:effectLst/>
                          <a:hlinkClick r:id="rId16"/>
                        </a:rPr>
                        <a:t>HLTGW-0004</a:t>
                      </a:r>
                      <a:endParaRPr lang="pt-BR" sz="1000">
                        <a:effectLst/>
                      </a:endParaRPr>
                    </a:p>
                  </a:txBody>
                  <a:tcPr marL="59957" marR="59957" marT="59957" marB="5995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0004a30b00e93286</a:t>
                      </a:r>
                    </a:p>
                  </a:txBody>
                  <a:tcPr marL="59957" marR="59957" marT="59957" marB="5995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tensão de bateria do Balizador</a:t>
                      </a:r>
                    </a:p>
                  </a:txBody>
                  <a:tcPr marL="59957" marR="59957" marT="59957" marB="5995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ABP</a:t>
                      </a:r>
                    </a:p>
                  </a:txBody>
                  <a:tcPr marL="59957" marR="59957" marT="59957" marB="5995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03209099"/>
                  </a:ext>
                </a:extLst>
              </a:tr>
              <a:tr h="327216">
                <a:tc>
                  <a:txBody>
                    <a:bodyPr/>
                    <a:lstStyle/>
                    <a:p>
                      <a:pPr algn="ctr" fontAlgn="t"/>
                      <a:r>
                        <a:rPr lang="pt-BR" sz="1000" u="none" strike="noStrike" dirty="0">
                          <a:solidFill>
                            <a:srgbClr val="004684"/>
                          </a:solidFill>
                          <a:effectLst/>
                          <a:hlinkClick r:id="rId17"/>
                        </a:rPr>
                        <a:t>HLTGW-0005</a:t>
                      </a:r>
                      <a:endParaRPr lang="pt-BR" sz="100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0004a30b00e95da5</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55313753"/>
                  </a:ext>
                </a:extLst>
              </a:tr>
              <a:tr h="327216">
                <a:tc>
                  <a:txBody>
                    <a:bodyPr/>
                    <a:lstStyle/>
                    <a:p>
                      <a:pPr algn="ctr" fontAlgn="t"/>
                      <a:r>
                        <a:rPr lang="pt-BR" sz="1000" u="none" strike="noStrike">
                          <a:solidFill>
                            <a:srgbClr val="004684"/>
                          </a:solidFill>
                          <a:effectLst/>
                          <a:hlinkClick r:id="rId18"/>
                        </a:rPr>
                        <a:t>HLTGW-0006</a:t>
                      </a:r>
                      <a:endParaRPr lang="pt-BR" sz="100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0004a30b00e9bf2a</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64342979"/>
                  </a:ext>
                </a:extLst>
              </a:tr>
              <a:tr h="327216">
                <a:tc>
                  <a:txBody>
                    <a:bodyPr/>
                    <a:lstStyle/>
                    <a:p>
                      <a:pPr algn="ctr" fontAlgn="t"/>
                      <a:r>
                        <a:rPr lang="pt-BR" sz="1000" u="none" strike="noStrike">
                          <a:solidFill>
                            <a:srgbClr val="004684"/>
                          </a:solidFill>
                          <a:effectLst/>
                          <a:hlinkClick r:id="rId19"/>
                        </a:rPr>
                        <a:t>HLTGW-0007</a:t>
                      </a:r>
                      <a:endParaRPr lang="pt-BR" sz="100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0004a30b00e9493d</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65602240"/>
                  </a:ext>
                </a:extLst>
              </a:tr>
              <a:tr h="327216">
                <a:tc>
                  <a:txBody>
                    <a:bodyPr/>
                    <a:lstStyle/>
                    <a:p>
                      <a:pPr algn="ctr" fontAlgn="t"/>
                      <a:r>
                        <a:rPr lang="pt-BR" sz="1000" u="none" strike="noStrike">
                          <a:solidFill>
                            <a:srgbClr val="004684"/>
                          </a:solidFill>
                          <a:effectLst/>
                          <a:hlinkClick r:id="rId20"/>
                        </a:rPr>
                        <a:t>HLTGW-0008</a:t>
                      </a:r>
                      <a:endParaRPr lang="pt-BR" sz="100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0004a30b00e95c9e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60593891"/>
                  </a:ext>
                </a:extLst>
              </a:tr>
              <a:tr h="327216">
                <a:tc>
                  <a:txBody>
                    <a:bodyPr/>
                    <a:lstStyle/>
                    <a:p>
                      <a:pPr algn="ctr" fontAlgn="t"/>
                      <a:r>
                        <a:rPr lang="pt-BR" sz="1000" u="none" strike="noStrike">
                          <a:solidFill>
                            <a:srgbClr val="004684"/>
                          </a:solidFill>
                          <a:effectLst/>
                          <a:hlinkClick r:id="rId21"/>
                        </a:rPr>
                        <a:t>HLTGW-0009</a:t>
                      </a:r>
                      <a:endParaRPr lang="pt-BR" sz="100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0004a30b00e9a0a9</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01496175"/>
                  </a:ext>
                </a:extLst>
              </a:tr>
              <a:tr h="327216">
                <a:tc>
                  <a:txBody>
                    <a:bodyPr/>
                    <a:lstStyle/>
                    <a:p>
                      <a:pPr algn="ctr" fontAlgn="t"/>
                      <a:r>
                        <a:rPr lang="pt-BR" sz="1000" u="none" strike="noStrike">
                          <a:solidFill>
                            <a:srgbClr val="004684"/>
                          </a:solidFill>
                          <a:effectLst/>
                          <a:hlinkClick r:id="rId22"/>
                        </a:rPr>
                        <a:t>HLTGW-0010</a:t>
                      </a:r>
                      <a:endParaRPr lang="pt-BR" sz="100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0004a30b00e9b7e1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tensão de bateria do Balizador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ABP</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64072126"/>
                  </a:ext>
                </a:extLst>
              </a:tr>
            </a:tbl>
          </a:graphicData>
        </a:graphic>
      </p:graphicFrame>
      <p:pic>
        <p:nvPicPr>
          <p:cNvPr id="7" name="Imagem 6"/>
          <p:cNvPicPr>
            <a:picLocks noChangeAspect="1"/>
          </p:cNvPicPr>
          <p:nvPr/>
        </p:nvPicPr>
        <p:blipFill>
          <a:blip r:embed="rId23"/>
          <a:stretch>
            <a:fillRect/>
          </a:stretch>
        </p:blipFill>
        <p:spPr>
          <a:xfrm>
            <a:off x="690918" y="862575"/>
            <a:ext cx="3467100" cy="1381125"/>
          </a:xfrm>
          <a:prstGeom prst="rect">
            <a:avLst/>
          </a:prstGeom>
        </p:spPr>
      </p:pic>
      <p:sp>
        <p:nvSpPr>
          <p:cNvPr id="8" name="CaixaDeTexto 7"/>
          <p:cNvSpPr txBox="1"/>
          <p:nvPr/>
        </p:nvSpPr>
        <p:spPr>
          <a:xfrm>
            <a:off x="3614056" y="263208"/>
            <a:ext cx="3060068" cy="523220"/>
          </a:xfrm>
          <a:prstGeom prst="rect">
            <a:avLst/>
          </a:prstGeom>
          <a:noFill/>
        </p:spPr>
        <p:txBody>
          <a:bodyPr wrap="none" rtlCol="0">
            <a:spAutoFit/>
          </a:bodyPr>
          <a:lstStyle/>
          <a:p>
            <a:r>
              <a:rPr lang="pt-BR" sz="2800" dirty="0">
                <a:latin typeface="Times New Roman" panose="02020603050405020304" pitchFamily="18" charset="0"/>
                <a:cs typeface="Times New Roman" panose="02020603050405020304" pitchFamily="18" charset="0"/>
              </a:rPr>
              <a:t>Parceria IMT - ATC</a:t>
            </a:r>
          </a:p>
        </p:txBody>
      </p:sp>
      <p:pic>
        <p:nvPicPr>
          <p:cNvPr id="9" name="Imagem 8" descr="C:\Users\rogerio.cassares\Documents\IMT\CP-DET\DET-Office\LOGO AZUL MAUÁ VETOR-01.png"/>
          <p:cNvPicPr/>
          <p:nvPr/>
        </p:nvPicPr>
        <p:blipFill>
          <a:blip r:embed="rId24" cstate="print">
            <a:extLst>
              <a:ext uri="{28A0092B-C50C-407E-A947-70E740481C1C}">
                <a14:useLocalDpi xmlns:a14="http://schemas.microsoft.com/office/drawing/2010/main" val="0"/>
              </a:ext>
            </a:extLst>
          </a:blip>
          <a:srcRect/>
          <a:stretch>
            <a:fillRect/>
          </a:stretch>
        </p:blipFill>
        <p:spPr>
          <a:xfrm>
            <a:off x="264794" y="263208"/>
            <a:ext cx="1128577" cy="404449"/>
          </a:xfrm>
          <a:prstGeom prst="rect">
            <a:avLst/>
          </a:prstGeom>
          <a:noFill/>
          <a:ln>
            <a:noFill/>
          </a:ln>
        </p:spPr>
      </p:pic>
      <p:pic>
        <p:nvPicPr>
          <p:cNvPr id="10" name="Imagem 9"/>
          <p:cNvPicPr>
            <a:picLocks noChangeAspect="1"/>
          </p:cNvPicPr>
          <p:nvPr/>
        </p:nvPicPr>
        <p:blipFill>
          <a:blip r:embed="rId25"/>
          <a:stretch>
            <a:fillRect/>
          </a:stretch>
        </p:blipFill>
        <p:spPr>
          <a:xfrm>
            <a:off x="9054466" y="190758"/>
            <a:ext cx="641077" cy="476899"/>
          </a:xfrm>
          <a:prstGeom prst="rect">
            <a:avLst/>
          </a:prstGeom>
        </p:spPr>
      </p:pic>
      <p:sp>
        <p:nvSpPr>
          <p:cNvPr id="11" name="CaixaDeTexto 10"/>
          <p:cNvSpPr txBox="1"/>
          <p:nvPr/>
        </p:nvSpPr>
        <p:spPr>
          <a:xfrm>
            <a:off x="4891147" y="706844"/>
            <a:ext cx="2212465" cy="338554"/>
          </a:xfrm>
          <a:prstGeom prst="rect">
            <a:avLst/>
          </a:prstGeom>
          <a:noFill/>
        </p:spPr>
        <p:txBody>
          <a:bodyPr wrap="none" rtlCol="0">
            <a:spAutoFit/>
          </a:bodyPr>
          <a:lstStyle/>
          <a:p>
            <a:r>
              <a:rPr lang="pt-BR" sz="1600" i="1" dirty="0">
                <a:latin typeface="Times New Roman" panose="02020603050405020304" pitchFamily="18" charset="0"/>
                <a:cs typeface="Times New Roman" panose="02020603050405020304" pitchFamily="18" charset="0"/>
              </a:rPr>
              <a:t>- dispositivos para </a:t>
            </a:r>
            <a:r>
              <a:rPr lang="pt-BR" sz="1600" i="1" dirty="0" err="1">
                <a:latin typeface="Times New Roman" panose="02020603050405020304" pitchFamily="18" charset="0"/>
                <a:cs typeface="Times New Roman" panose="02020603050405020304" pitchFamily="18" charset="0"/>
              </a:rPr>
              <a:t>PoCs</a:t>
            </a:r>
            <a:endParaRPr lang="pt-BR"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7736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p:cNvGraphicFramePr>
            <a:graphicFrameLocks noGrp="1"/>
          </p:cNvGraphicFramePr>
          <p:nvPr>
            <p:extLst>
              <p:ext uri="{D42A27DB-BD31-4B8C-83A1-F6EECF244321}">
                <p14:modId xmlns:p14="http://schemas.microsoft.com/office/powerpoint/2010/main" val="2803120817"/>
              </p:ext>
            </p:extLst>
          </p:nvPr>
        </p:nvGraphicFramePr>
        <p:xfrm>
          <a:off x="111351" y="1600382"/>
          <a:ext cx="4779795" cy="3703482"/>
        </p:xfrm>
        <a:graphic>
          <a:graphicData uri="http://schemas.openxmlformats.org/drawingml/2006/table">
            <a:tbl>
              <a:tblPr/>
              <a:tblGrid>
                <a:gridCol w="1006423">
                  <a:extLst>
                    <a:ext uri="{9D8B030D-6E8A-4147-A177-3AD203B41FA5}">
                      <a16:colId xmlns:a16="http://schemas.microsoft.com/office/drawing/2014/main" val="620913553"/>
                    </a:ext>
                  </a:extLst>
                </a:gridCol>
                <a:gridCol w="1219026">
                  <a:extLst>
                    <a:ext uri="{9D8B030D-6E8A-4147-A177-3AD203B41FA5}">
                      <a16:colId xmlns:a16="http://schemas.microsoft.com/office/drawing/2014/main" val="610715485"/>
                    </a:ext>
                  </a:extLst>
                </a:gridCol>
                <a:gridCol w="1727200">
                  <a:extLst>
                    <a:ext uri="{9D8B030D-6E8A-4147-A177-3AD203B41FA5}">
                      <a16:colId xmlns:a16="http://schemas.microsoft.com/office/drawing/2014/main" val="4055886782"/>
                    </a:ext>
                  </a:extLst>
                </a:gridCol>
                <a:gridCol w="827146">
                  <a:extLst>
                    <a:ext uri="{9D8B030D-6E8A-4147-A177-3AD203B41FA5}">
                      <a16:colId xmlns:a16="http://schemas.microsoft.com/office/drawing/2014/main" val="1908174887"/>
                    </a:ext>
                  </a:extLst>
                </a:gridCol>
              </a:tblGrid>
              <a:tr h="327216">
                <a:tc>
                  <a:txBody>
                    <a:bodyPr/>
                    <a:lstStyle/>
                    <a:p>
                      <a:pPr algn="ctr" fontAlgn="b"/>
                      <a:r>
                        <a:rPr lang="pt-BR" sz="1200" dirty="0">
                          <a:effectLst/>
                        </a:rPr>
                        <a:t>Device name</a:t>
                      </a:r>
                    </a:p>
                  </a:txBody>
                  <a:tcPr marL="59957" marR="59957" marT="59957" marB="59957"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a:effectLst/>
                        </a:rPr>
                        <a:t>Device EUI</a:t>
                      </a:r>
                    </a:p>
                  </a:txBody>
                  <a:tcPr marL="59957" marR="59957" marT="59957" marB="59957"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a:effectLst/>
                        </a:rPr>
                        <a:t>Device description</a:t>
                      </a:r>
                    </a:p>
                  </a:txBody>
                  <a:tcPr marL="59957" marR="59957" marT="59957" marB="59957"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dirty="0">
                          <a:effectLst/>
                        </a:rPr>
                        <a:t>Activation</a:t>
                      </a:r>
                    </a:p>
                  </a:txBody>
                  <a:tcPr marL="59957" marR="59957" marT="59957" marB="59957"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28017540"/>
                  </a:ext>
                </a:extLst>
              </a:tr>
              <a:tr h="327216">
                <a:tc>
                  <a:txBody>
                    <a:bodyPr/>
                    <a:lstStyle/>
                    <a:p>
                      <a:pPr algn="ctr" fontAlgn="t"/>
                      <a:r>
                        <a:rPr lang="pt-BR" sz="1000" u="none" strike="noStrike" dirty="0">
                          <a:solidFill>
                            <a:srgbClr val="004684"/>
                          </a:solidFill>
                          <a:effectLst/>
                          <a:hlinkClick r:id="rId2"/>
                        </a:rPr>
                        <a:t>HLTGW-0021</a:t>
                      </a:r>
                      <a:endParaRPr lang="pt-BR" sz="1000" dirty="0">
                        <a:effectLst/>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0004a30b00e9497f</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tensão de bateria do Balizador</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ABP</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31873174"/>
                  </a:ext>
                </a:extLst>
              </a:tr>
              <a:tr h="304905">
                <a:tc>
                  <a:txBody>
                    <a:bodyPr/>
                    <a:lstStyle/>
                    <a:p>
                      <a:pPr algn="ctr" fontAlgn="t"/>
                      <a:r>
                        <a:rPr lang="pt-BR" sz="1000" u="none" strike="noStrike" dirty="0">
                          <a:solidFill>
                            <a:srgbClr val="004684"/>
                          </a:solidFill>
                          <a:effectLst/>
                          <a:hlinkClick r:id="rId3"/>
                        </a:rPr>
                        <a:t>HLTGW-0022</a:t>
                      </a:r>
                      <a:endParaRPr lang="pt-BR" sz="1000" dirty="0">
                        <a:effectLst/>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0004a30b00e9d20d</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tensão de bateria do Balizador</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ABP</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20476117"/>
                  </a:ext>
                </a:extLst>
              </a:tr>
              <a:tr h="304905">
                <a:tc>
                  <a:txBody>
                    <a:bodyPr/>
                    <a:lstStyle/>
                    <a:p>
                      <a:pPr algn="ctr" fontAlgn="t"/>
                      <a:r>
                        <a:rPr lang="pt-BR" sz="1000" u="none" strike="noStrike">
                          <a:solidFill>
                            <a:srgbClr val="004684"/>
                          </a:solidFill>
                          <a:effectLst/>
                          <a:hlinkClick r:id="rId4"/>
                        </a:rPr>
                        <a:t>HLTGW-0023</a:t>
                      </a:r>
                      <a:endParaRPr lang="pt-BR" sz="1000">
                        <a:effectLst/>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0004a30b00e94a90</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tensão de bateria do Balizador</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ABP</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93411221"/>
                  </a:ext>
                </a:extLst>
              </a:tr>
              <a:tr h="304905">
                <a:tc>
                  <a:txBody>
                    <a:bodyPr/>
                    <a:lstStyle/>
                    <a:p>
                      <a:pPr algn="ctr" fontAlgn="t"/>
                      <a:r>
                        <a:rPr lang="pt-BR" sz="1000" u="none" strike="noStrike" dirty="0">
                          <a:solidFill>
                            <a:srgbClr val="004684"/>
                          </a:solidFill>
                          <a:effectLst/>
                          <a:hlinkClick r:id="rId5"/>
                        </a:rPr>
                        <a:t>HLTGW-0024</a:t>
                      </a:r>
                      <a:endParaRPr lang="pt-BR" sz="1000" dirty="0">
                        <a:effectLst/>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0004a30b00e999d9</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tensão de bateria do Balizador</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ABP</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82883900"/>
                  </a:ext>
                </a:extLst>
              </a:tr>
              <a:tr h="304905">
                <a:tc>
                  <a:txBody>
                    <a:bodyPr/>
                    <a:lstStyle/>
                    <a:p>
                      <a:pPr algn="ctr" fontAlgn="t"/>
                      <a:r>
                        <a:rPr lang="pt-BR" sz="1000" u="none" strike="noStrike" dirty="0">
                          <a:solidFill>
                            <a:srgbClr val="004684"/>
                          </a:solidFill>
                          <a:effectLst/>
                          <a:hlinkClick r:id="rId6"/>
                        </a:rPr>
                        <a:t>HLTGW-0025</a:t>
                      </a:r>
                      <a:endParaRPr lang="pt-BR" sz="1000" dirty="0">
                        <a:effectLst/>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0004a30b00e943ef</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tensão de bateria do Balizador</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ABP</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62267140"/>
                  </a:ext>
                </a:extLst>
              </a:tr>
              <a:tr h="304905">
                <a:tc>
                  <a:txBody>
                    <a:bodyPr/>
                    <a:lstStyle/>
                    <a:p>
                      <a:pPr algn="ctr" fontAlgn="t"/>
                      <a:r>
                        <a:rPr lang="pt-BR" sz="1000" u="none" strike="noStrike">
                          <a:solidFill>
                            <a:srgbClr val="004684"/>
                          </a:solidFill>
                          <a:effectLst/>
                          <a:hlinkClick r:id="rId7"/>
                        </a:rPr>
                        <a:t>HLTGW-0026</a:t>
                      </a:r>
                      <a:endParaRPr lang="pt-BR" sz="1000">
                        <a:effectLst/>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0004a30b00e94471</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tensão de bateria do Balizador</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ABP</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47948971"/>
                  </a:ext>
                </a:extLst>
              </a:tr>
              <a:tr h="304905">
                <a:tc>
                  <a:txBody>
                    <a:bodyPr/>
                    <a:lstStyle/>
                    <a:p>
                      <a:pPr algn="ctr" fontAlgn="t"/>
                      <a:r>
                        <a:rPr lang="pt-BR" sz="1000" u="none" strike="noStrike">
                          <a:solidFill>
                            <a:srgbClr val="004684"/>
                          </a:solidFill>
                          <a:effectLst/>
                          <a:hlinkClick r:id="rId8"/>
                        </a:rPr>
                        <a:t>HLTGW-0027</a:t>
                      </a:r>
                      <a:endParaRPr lang="pt-BR" sz="1000">
                        <a:effectLst/>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0004a30b00e95e2f</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tensão de bateria do Balizador</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ABP</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01572238"/>
                  </a:ext>
                </a:extLst>
              </a:tr>
              <a:tr h="304905">
                <a:tc>
                  <a:txBody>
                    <a:bodyPr/>
                    <a:lstStyle/>
                    <a:p>
                      <a:pPr algn="ctr" fontAlgn="t"/>
                      <a:r>
                        <a:rPr lang="pt-BR" sz="1000" u="none" strike="noStrike">
                          <a:solidFill>
                            <a:srgbClr val="004684"/>
                          </a:solidFill>
                          <a:effectLst/>
                          <a:hlinkClick r:id="rId9"/>
                        </a:rPr>
                        <a:t>HLTGW-0028</a:t>
                      </a:r>
                      <a:endParaRPr lang="pt-BR" sz="1000">
                        <a:effectLst/>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0004a30b00e99b4d</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tensão de bateria do Balizador</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ABP</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08486899"/>
                  </a:ext>
                </a:extLst>
              </a:tr>
              <a:tr h="304905">
                <a:tc>
                  <a:txBody>
                    <a:bodyPr/>
                    <a:lstStyle/>
                    <a:p>
                      <a:pPr algn="ctr" fontAlgn="t"/>
                      <a:r>
                        <a:rPr lang="pt-BR" sz="1000" u="none" strike="noStrike">
                          <a:solidFill>
                            <a:srgbClr val="004684"/>
                          </a:solidFill>
                          <a:effectLst/>
                          <a:hlinkClick r:id="rId10"/>
                        </a:rPr>
                        <a:t>HLTGW-0029</a:t>
                      </a:r>
                      <a:endParaRPr lang="pt-BR" sz="1000">
                        <a:effectLst/>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0004a30b00e981bf</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tensão de bateria do Balizador</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ABP</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97405616"/>
                  </a:ext>
                </a:extLst>
              </a:tr>
              <a:tr h="304905">
                <a:tc>
                  <a:txBody>
                    <a:bodyPr/>
                    <a:lstStyle/>
                    <a:p>
                      <a:pPr algn="ctr" fontAlgn="t"/>
                      <a:r>
                        <a:rPr lang="pt-BR" sz="1000" u="none" strike="noStrike">
                          <a:solidFill>
                            <a:srgbClr val="004684"/>
                          </a:solidFill>
                          <a:effectLst/>
                          <a:hlinkClick r:id="rId11"/>
                        </a:rPr>
                        <a:t>HLTGW-0030</a:t>
                      </a:r>
                      <a:endParaRPr lang="pt-BR" sz="1000">
                        <a:effectLst/>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0004a30b00e9319b</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tensão de bateria do Balizador</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ABP</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15321610"/>
                  </a:ext>
                </a:extLst>
              </a:tr>
              <a:tr h="304905">
                <a:tc>
                  <a:txBody>
                    <a:bodyPr/>
                    <a:lstStyle/>
                    <a:p>
                      <a:pPr algn="ctr" fontAlgn="t"/>
                      <a:r>
                        <a:rPr lang="pt-BR" sz="1000" u="none" strike="noStrike" dirty="0">
                          <a:solidFill>
                            <a:srgbClr val="004684"/>
                          </a:solidFill>
                          <a:effectLst/>
                          <a:hlinkClick r:id="rId12"/>
                        </a:rPr>
                        <a:t>HLTGW-0031</a:t>
                      </a:r>
                      <a:endParaRPr lang="pt-BR" sz="1000" dirty="0">
                        <a:effectLst/>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0004a30b00e97b94</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tensão de bateria do Balizador</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ABP</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17522355"/>
                  </a:ext>
                </a:extLst>
              </a:tr>
            </a:tbl>
          </a:graphicData>
        </a:graphic>
      </p:graphicFrame>
      <p:graphicFrame>
        <p:nvGraphicFramePr>
          <p:cNvPr id="6" name="Tabela 5"/>
          <p:cNvGraphicFramePr>
            <a:graphicFrameLocks noGrp="1"/>
          </p:cNvGraphicFramePr>
          <p:nvPr>
            <p:extLst>
              <p:ext uri="{D42A27DB-BD31-4B8C-83A1-F6EECF244321}">
                <p14:modId xmlns:p14="http://schemas.microsoft.com/office/powerpoint/2010/main" val="387285747"/>
              </p:ext>
            </p:extLst>
          </p:nvPr>
        </p:nvGraphicFramePr>
        <p:xfrm>
          <a:off x="5036458" y="1600382"/>
          <a:ext cx="4659086" cy="3658755"/>
        </p:xfrm>
        <a:graphic>
          <a:graphicData uri="http://schemas.openxmlformats.org/drawingml/2006/table">
            <a:tbl>
              <a:tblPr/>
              <a:tblGrid>
                <a:gridCol w="981008">
                  <a:extLst>
                    <a:ext uri="{9D8B030D-6E8A-4147-A177-3AD203B41FA5}">
                      <a16:colId xmlns:a16="http://schemas.microsoft.com/office/drawing/2014/main" val="1096579628"/>
                    </a:ext>
                  </a:extLst>
                </a:gridCol>
                <a:gridCol w="1196134">
                  <a:extLst>
                    <a:ext uri="{9D8B030D-6E8A-4147-A177-3AD203B41FA5}">
                      <a16:colId xmlns:a16="http://schemas.microsoft.com/office/drawing/2014/main" val="1640699967"/>
                    </a:ext>
                  </a:extLst>
                </a:gridCol>
                <a:gridCol w="1727200">
                  <a:extLst>
                    <a:ext uri="{9D8B030D-6E8A-4147-A177-3AD203B41FA5}">
                      <a16:colId xmlns:a16="http://schemas.microsoft.com/office/drawing/2014/main" val="3797321568"/>
                    </a:ext>
                  </a:extLst>
                </a:gridCol>
                <a:gridCol w="754744">
                  <a:extLst>
                    <a:ext uri="{9D8B030D-6E8A-4147-A177-3AD203B41FA5}">
                      <a16:colId xmlns:a16="http://schemas.microsoft.com/office/drawing/2014/main" val="2205670219"/>
                    </a:ext>
                  </a:extLst>
                </a:gridCol>
              </a:tblGrid>
              <a:tr h="304905">
                <a:tc>
                  <a:txBody>
                    <a:bodyPr/>
                    <a:lstStyle/>
                    <a:p>
                      <a:pPr algn="ctr" fontAlgn="b"/>
                      <a:r>
                        <a:rPr lang="pt-BR" sz="1200" dirty="0">
                          <a:effectLst/>
                        </a:rPr>
                        <a:t>Device name</a:t>
                      </a:r>
                    </a:p>
                  </a:txBody>
                  <a:tcPr marL="59957" marR="59957" marT="59957" marB="59957"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dirty="0">
                          <a:effectLst/>
                        </a:rPr>
                        <a:t>Device EUI</a:t>
                      </a:r>
                    </a:p>
                  </a:txBody>
                  <a:tcPr marL="59957" marR="59957" marT="59957" marB="59957"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a:effectLst/>
                        </a:rPr>
                        <a:t>Device description</a:t>
                      </a:r>
                    </a:p>
                  </a:txBody>
                  <a:tcPr marL="59957" marR="59957" marT="59957" marB="59957"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dirty="0">
                          <a:effectLst/>
                        </a:rPr>
                        <a:t>Activation</a:t>
                      </a:r>
                    </a:p>
                  </a:txBody>
                  <a:tcPr marL="59957" marR="59957" marT="59957" marB="59957"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65013515"/>
                  </a:ext>
                </a:extLst>
              </a:tr>
              <a:tr h="304905">
                <a:tc>
                  <a:txBody>
                    <a:bodyPr/>
                    <a:lstStyle/>
                    <a:p>
                      <a:pPr algn="ctr" fontAlgn="t"/>
                      <a:r>
                        <a:rPr lang="pt-BR" sz="1000" u="none" strike="noStrike" dirty="0">
                          <a:solidFill>
                            <a:srgbClr val="004684"/>
                          </a:solidFill>
                          <a:effectLst/>
                          <a:hlinkClick r:id="rId13"/>
                        </a:rPr>
                        <a:t>HLTGW-0032</a:t>
                      </a:r>
                      <a:endParaRPr lang="pt-BR" sz="1000" dirty="0">
                        <a:effectLst/>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0004a30b00e99771</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tensão de bateria do Balizador</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ABP</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00753941"/>
                  </a:ext>
                </a:extLst>
              </a:tr>
              <a:tr h="304905">
                <a:tc>
                  <a:txBody>
                    <a:bodyPr/>
                    <a:lstStyle/>
                    <a:p>
                      <a:pPr algn="ctr" fontAlgn="t"/>
                      <a:r>
                        <a:rPr lang="pt-BR" sz="1000" u="none" strike="noStrike" dirty="0">
                          <a:solidFill>
                            <a:srgbClr val="004684"/>
                          </a:solidFill>
                          <a:effectLst/>
                          <a:hlinkClick r:id="rId14"/>
                        </a:rPr>
                        <a:t>HLTGW-0033</a:t>
                      </a:r>
                      <a:endParaRPr lang="pt-BR" sz="1000" dirty="0">
                        <a:effectLst/>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0004a30b00e9b7a9</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tensão de bateria do Balizador</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ABP</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98722026"/>
                  </a:ext>
                </a:extLst>
              </a:tr>
              <a:tr h="304905">
                <a:tc>
                  <a:txBody>
                    <a:bodyPr/>
                    <a:lstStyle/>
                    <a:p>
                      <a:pPr algn="ctr" fontAlgn="t"/>
                      <a:r>
                        <a:rPr lang="pt-BR" sz="1000" u="none" strike="noStrike">
                          <a:solidFill>
                            <a:srgbClr val="004684"/>
                          </a:solidFill>
                          <a:effectLst/>
                          <a:hlinkClick r:id="rId15"/>
                        </a:rPr>
                        <a:t>HLTGW-0034</a:t>
                      </a:r>
                      <a:endParaRPr lang="pt-BR" sz="1000">
                        <a:effectLst/>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0004a30b00e9b7ac</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tensão de bateria do Balizador</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ABP</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33458851"/>
                  </a:ext>
                </a:extLst>
              </a:tr>
              <a:tr h="304905">
                <a:tc>
                  <a:txBody>
                    <a:bodyPr/>
                    <a:lstStyle/>
                    <a:p>
                      <a:pPr algn="ctr" fontAlgn="t"/>
                      <a:r>
                        <a:rPr lang="pt-BR" sz="1000" u="none" strike="noStrike">
                          <a:solidFill>
                            <a:srgbClr val="004684"/>
                          </a:solidFill>
                          <a:effectLst/>
                          <a:hlinkClick r:id="rId16"/>
                        </a:rPr>
                        <a:t>HLTGW-0035</a:t>
                      </a:r>
                      <a:endParaRPr lang="pt-BR" sz="1000">
                        <a:effectLst/>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0004a30b00e94445</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tensão de bateria do Balizador</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ABP</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43356253"/>
                  </a:ext>
                </a:extLst>
              </a:tr>
              <a:tr h="304905">
                <a:tc>
                  <a:txBody>
                    <a:bodyPr/>
                    <a:lstStyle/>
                    <a:p>
                      <a:pPr algn="ctr" fontAlgn="t"/>
                      <a:r>
                        <a:rPr lang="pt-BR" sz="1000" u="none" strike="noStrike">
                          <a:solidFill>
                            <a:srgbClr val="004684"/>
                          </a:solidFill>
                          <a:effectLst/>
                          <a:hlinkClick r:id="rId17"/>
                        </a:rPr>
                        <a:t>HLTGW-0036</a:t>
                      </a:r>
                      <a:endParaRPr lang="pt-BR" sz="1000">
                        <a:effectLst/>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0004a30b00e9d516</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tensão de bateria do Balizador</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ABP</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78535678"/>
                  </a:ext>
                </a:extLst>
              </a:tr>
              <a:tr h="304905">
                <a:tc>
                  <a:txBody>
                    <a:bodyPr/>
                    <a:lstStyle/>
                    <a:p>
                      <a:pPr algn="ctr" fontAlgn="t"/>
                      <a:r>
                        <a:rPr lang="pt-BR" sz="1000" u="none" strike="noStrike">
                          <a:solidFill>
                            <a:srgbClr val="004684"/>
                          </a:solidFill>
                          <a:effectLst/>
                          <a:hlinkClick r:id="rId18"/>
                        </a:rPr>
                        <a:t>HLTGW-0037</a:t>
                      </a:r>
                      <a:endParaRPr lang="pt-BR" sz="1000">
                        <a:effectLst/>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0004a30b00e9e9b4</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tensão de bateria do Balizador</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ABP</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87565097"/>
                  </a:ext>
                </a:extLst>
              </a:tr>
              <a:tr h="304905">
                <a:tc>
                  <a:txBody>
                    <a:bodyPr/>
                    <a:lstStyle/>
                    <a:p>
                      <a:pPr algn="ctr" fontAlgn="t"/>
                      <a:r>
                        <a:rPr lang="pt-BR" sz="1000" u="none" strike="noStrike">
                          <a:solidFill>
                            <a:srgbClr val="004684"/>
                          </a:solidFill>
                          <a:effectLst/>
                          <a:hlinkClick r:id="rId19"/>
                        </a:rPr>
                        <a:t>HLTGW-0038</a:t>
                      </a:r>
                      <a:endParaRPr lang="pt-BR" sz="1000">
                        <a:effectLst/>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0004a30b00e9314c</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tensão de bateria do Balizador</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ABP</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78693481"/>
                  </a:ext>
                </a:extLst>
              </a:tr>
              <a:tr h="304905">
                <a:tc>
                  <a:txBody>
                    <a:bodyPr/>
                    <a:lstStyle/>
                    <a:p>
                      <a:pPr algn="ctr" fontAlgn="t"/>
                      <a:r>
                        <a:rPr lang="pt-BR" sz="1000" u="none" strike="noStrike">
                          <a:solidFill>
                            <a:srgbClr val="004684"/>
                          </a:solidFill>
                          <a:effectLst/>
                          <a:hlinkClick r:id="rId20"/>
                        </a:rPr>
                        <a:t>HLTGW-0039</a:t>
                      </a:r>
                      <a:endParaRPr lang="pt-BR" sz="1000">
                        <a:effectLst/>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0004a30b00e97b3c</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tensão de bateria do Balizador</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ABP</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29923443"/>
                  </a:ext>
                </a:extLst>
              </a:tr>
              <a:tr h="304905">
                <a:tc>
                  <a:txBody>
                    <a:bodyPr/>
                    <a:lstStyle/>
                    <a:p>
                      <a:pPr algn="ctr" fontAlgn="t"/>
                      <a:r>
                        <a:rPr lang="pt-BR" sz="1000" u="none" strike="noStrike">
                          <a:solidFill>
                            <a:srgbClr val="004684"/>
                          </a:solidFill>
                          <a:effectLst/>
                          <a:hlinkClick r:id="rId21"/>
                        </a:rPr>
                        <a:t>HLTGW-0040</a:t>
                      </a:r>
                      <a:endParaRPr lang="pt-BR" sz="1000">
                        <a:effectLst/>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a:effectLst/>
                        </a:rPr>
                        <a:t>0004a30b00e93225</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tensão de bateria do Balizador</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ABP</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08563638"/>
                  </a:ext>
                </a:extLst>
              </a:tr>
              <a:tr h="304905">
                <a:tc>
                  <a:txBody>
                    <a:bodyPr/>
                    <a:lstStyle/>
                    <a:p>
                      <a:pPr algn="ctr" fontAlgn="t"/>
                      <a:r>
                        <a:rPr lang="pt-BR" sz="1000" u="none" strike="noStrike" dirty="0">
                          <a:solidFill>
                            <a:srgbClr val="004684"/>
                          </a:solidFill>
                          <a:effectLst/>
                          <a:hlinkClick r:id="rId22"/>
                        </a:rPr>
                        <a:t>HLTGW-0041</a:t>
                      </a:r>
                      <a:endParaRPr lang="pt-BR" sz="1000" dirty="0">
                        <a:effectLst/>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0004a30b00e9321b</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tensão de bateria do Balizador</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ABP</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01738955"/>
                  </a:ext>
                </a:extLst>
              </a:tr>
              <a:tr h="0">
                <a:tc>
                  <a:txBody>
                    <a:bodyPr/>
                    <a:lstStyle/>
                    <a:p>
                      <a:pPr algn="ctr" fontAlgn="t"/>
                      <a:r>
                        <a:rPr lang="pt-BR" sz="1000" u="none" strike="noStrike" dirty="0">
                          <a:solidFill>
                            <a:srgbClr val="004684"/>
                          </a:solidFill>
                          <a:effectLst/>
                          <a:hlinkClick r:id="rId23"/>
                        </a:rPr>
                        <a:t>HLTGW-0042</a:t>
                      </a:r>
                      <a:endParaRPr lang="pt-BR" sz="1000" dirty="0">
                        <a:effectLst/>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0004a30b00e9bee3</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tensão de bateria do Balizador</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pt-BR" sz="1000" dirty="0">
                          <a:effectLst/>
                        </a:rPr>
                        <a:t>ABP</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77482743"/>
                  </a:ext>
                </a:extLst>
              </a:tr>
            </a:tbl>
          </a:graphicData>
        </a:graphic>
      </p:graphicFrame>
      <p:pic>
        <p:nvPicPr>
          <p:cNvPr id="7" name="Imagem 6"/>
          <p:cNvPicPr>
            <a:picLocks noChangeAspect="1"/>
          </p:cNvPicPr>
          <p:nvPr/>
        </p:nvPicPr>
        <p:blipFill>
          <a:blip r:embed="rId24"/>
          <a:stretch>
            <a:fillRect/>
          </a:stretch>
        </p:blipFill>
        <p:spPr>
          <a:xfrm>
            <a:off x="3659188" y="5394559"/>
            <a:ext cx="2855912" cy="1137657"/>
          </a:xfrm>
          <a:prstGeom prst="rect">
            <a:avLst/>
          </a:prstGeom>
        </p:spPr>
      </p:pic>
      <p:sp>
        <p:nvSpPr>
          <p:cNvPr id="8" name="CaixaDeTexto 7"/>
          <p:cNvSpPr txBox="1"/>
          <p:nvPr/>
        </p:nvSpPr>
        <p:spPr>
          <a:xfrm>
            <a:off x="3614056" y="263208"/>
            <a:ext cx="3060068" cy="523220"/>
          </a:xfrm>
          <a:prstGeom prst="rect">
            <a:avLst/>
          </a:prstGeom>
          <a:noFill/>
        </p:spPr>
        <p:txBody>
          <a:bodyPr wrap="none" rtlCol="0">
            <a:spAutoFit/>
          </a:bodyPr>
          <a:lstStyle/>
          <a:p>
            <a:r>
              <a:rPr lang="pt-BR" sz="2800" dirty="0">
                <a:latin typeface="Times New Roman" panose="02020603050405020304" pitchFamily="18" charset="0"/>
                <a:cs typeface="Times New Roman" panose="02020603050405020304" pitchFamily="18" charset="0"/>
              </a:rPr>
              <a:t>Parceria IMT - ATC</a:t>
            </a:r>
          </a:p>
        </p:txBody>
      </p:sp>
      <p:pic>
        <p:nvPicPr>
          <p:cNvPr id="9" name="Imagem 8" descr="C:\Users\rogerio.cassares\Documents\IMT\CP-DET\DET-Office\LOGO AZUL MAUÁ VETOR-01.png"/>
          <p:cNvPicPr/>
          <p:nvPr/>
        </p:nvPicPr>
        <p:blipFill>
          <a:blip r:embed="rId25" cstate="print">
            <a:extLst>
              <a:ext uri="{28A0092B-C50C-407E-A947-70E740481C1C}">
                <a14:useLocalDpi xmlns:a14="http://schemas.microsoft.com/office/drawing/2010/main" val="0"/>
              </a:ext>
            </a:extLst>
          </a:blip>
          <a:srcRect/>
          <a:stretch>
            <a:fillRect/>
          </a:stretch>
        </p:blipFill>
        <p:spPr>
          <a:xfrm>
            <a:off x="264794" y="263208"/>
            <a:ext cx="1128577" cy="404449"/>
          </a:xfrm>
          <a:prstGeom prst="rect">
            <a:avLst/>
          </a:prstGeom>
          <a:noFill/>
          <a:ln>
            <a:noFill/>
          </a:ln>
        </p:spPr>
      </p:pic>
      <p:pic>
        <p:nvPicPr>
          <p:cNvPr id="10" name="Imagem 9"/>
          <p:cNvPicPr>
            <a:picLocks noChangeAspect="1"/>
          </p:cNvPicPr>
          <p:nvPr/>
        </p:nvPicPr>
        <p:blipFill>
          <a:blip r:embed="rId26"/>
          <a:stretch>
            <a:fillRect/>
          </a:stretch>
        </p:blipFill>
        <p:spPr>
          <a:xfrm>
            <a:off x="9054466" y="190758"/>
            <a:ext cx="641077" cy="476899"/>
          </a:xfrm>
          <a:prstGeom prst="rect">
            <a:avLst/>
          </a:prstGeom>
        </p:spPr>
      </p:pic>
      <p:sp>
        <p:nvSpPr>
          <p:cNvPr id="11" name="CaixaDeTexto 10"/>
          <p:cNvSpPr txBox="1"/>
          <p:nvPr/>
        </p:nvSpPr>
        <p:spPr>
          <a:xfrm>
            <a:off x="4891147" y="706844"/>
            <a:ext cx="2212465" cy="338554"/>
          </a:xfrm>
          <a:prstGeom prst="rect">
            <a:avLst/>
          </a:prstGeom>
          <a:noFill/>
        </p:spPr>
        <p:txBody>
          <a:bodyPr wrap="none" rtlCol="0">
            <a:spAutoFit/>
          </a:bodyPr>
          <a:lstStyle/>
          <a:p>
            <a:r>
              <a:rPr lang="pt-BR" sz="1600" i="1" dirty="0">
                <a:latin typeface="Times New Roman" panose="02020603050405020304" pitchFamily="18" charset="0"/>
                <a:cs typeface="Times New Roman" panose="02020603050405020304" pitchFamily="18" charset="0"/>
              </a:rPr>
              <a:t>- dispositivos para </a:t>
            </a:r>
            <a:r>
              <a:rPr lang="pt-BR" sz="1600" i="1" dirty="0" err="1">
                <a:latin typeface="Times New Roman" panose="02020603050405020304" pitchFamily="18" charset="0"/>
                <a:cs typeface="Times New Roman" panose="02020603050405020304" pitchFamily="18" charset="0"/>
              </a:rPr>
              <a:t>PoCs</a:t>
            </a:r>
            <a:endParaRPr lang="pt-BR"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3312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3614056" y="263208"/>
            <a:ext cx="3060068" cy="523220"/>
          </a:xfrm>
          <a:prstGeom prst="rect">
            <a:avLst/>
          </a:prstGeom>
          <a:noFill/>
        </p:spPr>
        <p:txBody>
          <a:bodyPr wrap="none" rtlCol="0">
            <a:spAutoFit/>
          </a:bodyPr>
          <a:lstStyle/>
          <a:p>
            <a:r>
              <a:rPr lang="pt-BR" sz="2800" dirty="0">
                <a:latin typeface="Times New Roman" panose="02020603050405020304" pitchFamily="18" charset="0"/>
                <a:cs typeface="Times New Roman" panose="02020603050405020304" pitchFamily="18" charset="0"/>
              </a:rPr>
              <a:t>Parceria IMT - ATC</a:t>
            </a:r>
          </a:p>
        </p:txBody>
      </p:sp>
      <p:pic>
        <p:nvPicPr>
          <p:cNvPr id="5" name="Imagem 4" descr="C:\Users\rogerio.cassares\Documents\IMT\CP-DET\DET-Office\LOGO AZUL MAUÁ VETOR-01.png"/>
          <p:cNvPicPr/>
          <p:nvPr/>
        </p:nvPicPr>
        <p:blipFill>
          <a:blip r:embed="rId2" cstate="print">
            <a:extLst>
              <a:ext uri="{28A0092B-C50C-407E-A947-70E740481C1C}">
                <a14:useLocalDpi xmlns:a14="http://schemas.microsoft.com/office/drawing/2010/main" val="0"/>
              </a:ext>
            </a:extLst>
          </a:blip>
          <a:srcRect/>
          <a:stretch>
            <a:fillRect/>
          </a:stretch>
        </p:blipFill>
        <p:spPr>
          <a:xfrm>
            <a:off x="264794" y="263208"/>
            <a:ext cx="1128577" cy="404449"/>
          </a:xfrm>
          <a:prstGeom prst="rect">
            <a:avLst/>
          </a:prstGeom>
          <a:noFill/>
          <a:ln>
            <a:noFill/>
          </a:ln>
        </p:spPr>
      </p:pic>
      <p:pic>
        <p:nvPicPr>
          <p:cNvPr id="6" name="Imagem 5"/>
          <p:cNvPicPr>
            <a:picLocks noChangeAspect="1"/>
          </p:cNvPicPr>
          <p:nvPr/>
        </p:nvPicPr>
        <p:blipFill>
          <a:blip r:embed="rId3"/>
          <a:stretch>
            <a:fillRect/>
          </a:stretch>
        </p:blipFill>
        <p:spPr>
          <a:xfrm>
            <a:off x="9054466" y="190758"/>
            <a:ext cx="641077" cy="476899"/>
          </a:xfrm>
          <a:prstGeom prst="rect">
            <a:avLst/>
          </a:prstGeom>
        </p:spPr>
      </p:pic>
      <p:sp>
        <p:nvSpPr>
          <p:cNvPr id="8" name="CaixaDeTexto 7"/>
          <p:cNvSpPr txBox="1"/>
          <p:nvPr/>
        </p:nvSpPr>
        <p:spPr>
          <a:xfrm>
            <a:off x="470398" y="4724676"/>
            <a:ext cx="9059362" cy="369332"/>
          </a:xfrm>
          <a:prstGeom prst="rect">
            <a:avLst/>
          </a:prstGeom>
          <a:noFill/>
        </p:spPr>
        <p:txBody>
          <a:bodyPr wrap="square" rtlCol="0">
            <a:spAutoFit/>
          </a:bodyPr>
          <a:lstStyle/>
          <a:p>
            <a:r>
              <a:rPr lang="pt-BR" dirty="0"/>
              <a:t>Sensores para medição de Nível de Rios com a Associação de Moradores de São Caetano do Sul</a:t>
            </a:r>
          </a:p>
        </p:txBody>
      </p:sp>
      <p:pic>
        <p:nvPicPr>
          <p:cNvPr id="2" name="Imagem 1"/>
          <p:cNvPicPr>
            <a:picLocks noChangeAspect="1"/>
          </p:cNvPicPr>
          <p:nvPr/>
        </p:nvPicPr>
        <p:blipFill>
          <a:blip r:embed="rId4"/>
          <a:stretch>
            <a:fillRect/>
          </a:stretch>
        </p:blipFill>
        <p:spPr>
          <a:xfrm>
            <a:off x="888588" y="1290654"/>
            <a:ext cx="8222981" cy="3315251"/>
          </a:xfrm>
          <a:prstGeom prst="rect">
            <a:avLst/>
          </a:prstGeom>
        </p:spPr>
      </p:pic>
      <p:graphicFrame>
        <p:nvGraphicFramePr>
          <p:cNvPr id="9" name="Tabela 8"/>
          <p:cNvGraphicFramePr>
            <a:graphicFrameLocks noGrp="1"/>
          </p:cNvGraphicFramePr>
          <p:nvPr>
            <p:extLst>
              <p:ext uri="{D42A27DB-BD31-4B8C-83A1-F6EECF244321}">
                <p14:modId xmlns:p14="http://schemas.microsoft.com/office/powerpoint/2010/main" val="2229345579"/>
              </p:ext>
            </p:extLst>
          </p:nvPr>
        </p:nvGraphicFramePr>
        <p:xfrm>
          <a:off x="728117" y="5009520"/>
          <a:ext cx="8543925" cy="1654824"/>
        </p:xfrm>
        <a:graphic>
          <a:graphicData uri="http://schemas.openxmlformats.org/drawingml/2006/table">
            <a:tbl>
              <a:tblPr/>
              <a:tblGrid>
                <a:gridCol w="1855426">
                  <a:extLst>
                    <a:ext uri="{9D8B030D-6E8A-4147-A177-3AD203B41FA5}">
                      <a16:colId xmlns:a16="http://schemas.microsoft.com/office/drawing/2014/main" val="3109230764"/>
                    </a:ext>
                  </a:extLst>
                </a:gridCol>
                <a:gridCol w="1692049">
                  <a:extLst>
                    <a:ext uri="{9D8B030D-6E8A-4147-A177-3AD203B41FA5}">
                      <a16:colId xmlns:a16="http://schemas.microsoft.com/office/drawing/2014/main" val="3961736833"/>
                    </a:ext>
                  </a:extLst>
                </a:gridCol>
                <a:gridCol w="3954008">
                  <a:extLst>
                    <a:ext uri="{9D8B030D-6E8A-4147-A177-3AD203B41FA5}">
                      <a16:colId xmlns:a16="http://schemas.microsoft.com/office/drawing/2014/main" val="1387359755"/>
                    </a:ext>
                  </a:extLst>
                </a:gridCol>
                <a:gridCol w="1042442">
                  <a:extLst>
                    <a:ext uri="{9D8B030D-6E8A-4147-A177-3AD203B41FA5}">
                      <a16:colId xmlns:a16="http://schemas.microsoft.com/office/drawing/2014/main" val="1556447957"/>
                    </a:ext>
                  </a:extLst>
                </a:gridCol>
              </a:tblGrid>
              <a:tr h="551608">
                <a:tc>
                  <a:txBody>
                    <a:bodyPr/>
                    <a:lstStyle/>
                    <a:p>
                      <a:pPr algn="l" fontAlgn="b"/>
                      <a:r>
                        <a:rPr lang="pt-BR" sz="1400">
                          <a:effectLst/>
                        </a:rPr>
                        <a:t>Device name</a:t>
                      </a:r>
                    </a:p>
                  </a:txBody>
                  <a:tcPr marL="59957" marR="59957" marT="59957" marB="5995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pt-BR" sz="1400">
                          <a:effectLst/>
                        </a:rPr>
                        <a:t>Device EUI</a:t>
                      </a:r>
                    </a:p>
                  </a:txBody>
                  <a:tcPr marL="59957" marR="59957" marT="59957" marB="5995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pt-BR" sz="1400" dirty="0">
                          <a:effectLst/>
                        </a:rPr>
                        <a:t>Device description</a:t>
                      </a:r>
                    </a:p>
                  </a:txBody>
                  <a:tcPr marL="59957" marR="59957" marT="59957" marB="5995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pt-BR" sz="1400">
                          <a:effectLst/>
                        </a:rPr>
                        <a:t>Activation</a:t>
                      </a:r>
                    </a:p>
                  </a:txBody>
                  <a:tcPr marL="59957" marR="59957" marT="59957" marB="5995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82375194"/>
                  </a:ext>
                </a:extLst>
              </a:tr>
              <a:tr h="551608">
                <a:tc>
                  <a:txBody>
                    <a:bodyPr/>
                    <a:lstStyle/>
                    <a:p>
                      <a:pPr fontAlgn="t"/>
                      <a:r>
                        <a:rPr lang="pt-BR" sz="1400" u="none" strike="noStrike" dirty="0">
                          <a:solidFill>
                            <a:srgbClr val="004684"/>
                          </a:solidFill>
                          <a:effectLst/>
                          <a:hlinkClick r:id="rId5"/>
                        </a:rPr>
                        <a:t>M-082</a:t>
                      </a:r>
                      <a:endParaRPr lang="pt-BR" sz="1400" dirty="0">
                        <a:effectLst/>
                      </a:endParaRPr>
                    </a:p>
                  </a:txBody>
                  <a:tcPr marL="59957" marR="59957" marT="59957" marB="5995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pt-BR" sz="1400">
                          <a:effectLst/>
                        </a:rPr>
                        <a:t>0004a30b00e99656</a:t>
                      </a:r>
                    </a:p>
                  </a:txBody>
                  <a:tcPr marL="59957" marR="59957" marT="59957" marB="5995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pt-BR" sz="1400" dirty="0">
                          <a:effectLst/>
                        </a:rPr>
                        <a:t>sensor de nível de rio (Associação de Moradores)</a:t>
                      </a:r>
                    </a:p>
                  </a:txBody>
                  <a:tcPr marL="59957" marR="59957" marT="59957" marB="5995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pt-BR" sz="1400">
                          <a:effectLst/>
                        </a:rPr>
                        <a:t>ABP</a:t>
                      </a:r>
                    </a:p>
                  </a:txBody>
                  <a:tcPr marL="59957" marR="59957" marT="59957" marB="5995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53666295"/>
                  </a:ext>
                </a:extLst>
              </a:tr>
              <a:tr h="551608">
                <a:tc>
                  <a:txBody>
                    <a:bodyPr/>
                    <a:lstStyle/>
                    <a:p>
                      <a:pPr fontAlgn="t"/>
                      <a:r>
                        <a:rPr lang="pt-BR" sz="1400" u="none" strike="noStrike">
                          <a:solidFill>
                            <a:srgbClr val="004684"/>
                          </a:solidFill>
                          <a:effectLst/>
                          <a:hlinkClick r:id="rId6"/>
                        </a:rPr>
                        <a:t>M-083</a:t>
                      </a:r>
                      <a:endParaRPr lang="pt-BR" sz="1400">
                        <a:effectLst/>
                      </a:endParaRPr>
                    </a:p>
                  </a:txBody>
                  <a:tcPr marL="59957" marR="59957" marT="59957" marB="59957">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fontAlgn="t"/>
                      <a:r>
                        <a:rPr lang="pt-BR" sz="1400">
                          <a:effectLst/>
                        </a:rPr>
                        <a:t>0004a30b00e942f0</a:t>
                      </a:r>
                    </a:p>
                  </a:txBody>
                  <a:tcPr marL="59957" marR="59957" marT="59957" marB="59957">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fontAlgn="t"/>
                      <a:r>
                        <a:rPr lang="pt-BR" sz="1400">
                          <a:effectLst/>
                        </a:rPr>
                        <a:t>sensor de nivel de rio (USCS)</a:t>
                      </a:r>
                    </a:p>
                  </a:txBody>
                  <a:tcPr marL="59957" marR="59957" marT="59957" marB="59957">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fontAlgn="t"/>
                      <a:r>
                        <a:rPr lang="pt-BR" sz="1400" dirty="0">
                          <a:effectLst/>
                        </a:rPr>
                        <a:t>ABP</a:t>
                      </a:r>
                    </a:p>
                  </a:txBody>
                  <a:tcPr marL="59957" marR="59957" marT="59957" marB="59957">
                    <a:lnL>
                      <a:noFill/>
                    </a:lnL>
                    <a:lnR>
                      <a:noFill/>
                    </a:lnR>
                    <a:lnT w="9525" cap="flat" cmpd="sng" algn="ctr">
                      <a:solidFill>
                        <a:srgbClr val="DDDDDD"/>
                      </a:solidFill>
                      <a:prstDash val="solid"/>
                      <a:round/>
                      <a:headEnd type="none" w="med" len="med"/>
                      <a:tailEnd type="none" w="med" len="med"/>
                    </a:lnT>
                    <a:lnB>
                      <a:noFill/>
                    </a:lnB>
                    <a:solidFill>
                      <a:srgbClr val="F5F5F5"/>
                    </a:solidFill>
                  </a:tcPr>
                </a:tc>
                <a:extLst>
                  <a:ext uri="{0D108BD9-81ED-4DB2-BD59-A6C34878D82A}">
                    <a16:rowId xmlns:a16="http://schemas.microsoft.com/office/drawing/2014/main" val="583192870"/>
                  </a:ext>
                </a:extLst>
              </a:tr>
            </a:tbl>
          </a:graphicData>
        </a:graphic>
      </p:graphicFrame>
      <p:sp>
        <p:nvSpPr>
          <p:cNvPr id="10" name="CaixaDeTexto 9"/>
          <p:cNvSpPr txBox="1"/>
          <p:nvPr/>
        </p:nvSpPr>
        <p:spPr>
          <a:xfrm>
            <a:off x="4891147" y="706844"/>
            <a:ext cx="2977097" cy="338554"/>
          </a:xfrm>
          <a:prstGeom prst="rect">
            <a:avLst/>
          </a:prstGeom>
          <a:noFill/>
        </p:spPr>
        <p:txBody>
          <a:bodyPr wrap="none" rtlCol="0">
            <a:spAutoFit/>
          </a:bodyPr>
          <a:lstStyle/>
          <a:p>
            <a:r>
              <a:rPr lang="pt-BR" sz="1600" i="1" dirty="0">
                <a:latin typeface="Times New Roman" panose="02020603050405020304" pitchFamily="18" charset="0"/>
                <a:cs typeface="Times New Roman" panose="02020603050405020304" pitchFamily="18" charset="0"/>
              </a:rPr>
              <a:t>- dispositivos para a comunidade.</a:t>
            </a:r>
          </a:p>
        </p:txBody>
      </p:sp>
    </p:spTree>
    <p:extLst>
      <p:ext uri="{BB962C8B-B14F-4D97-AF65-F5344CB8AC3E}">
        <p14:creationId xmlns:p14="http://schemas.microsoft.com/office/powerpoint/2010/main" val="919885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3614056" y="263208"/>
            <a:ext cx="3060068" cy="523220"/>
          </a:xfrm>
          <a:prstGeom prst="rect">
            <a:avLst/>
          </a:prstGeom>
          <a:noFill/>
        </p:spPr>
        <p:txBody>
          <a:bodyPr wrap="none" rtlCol="0">
            <a:spAutoFit/>
          </a:bodyPr>
          <a:lstStyle/>
          <a:p>
            <a:r>
              <a:rPr lang="pt-BR" sz="2800" dirty="0">
                <a:latin typeface="Times New Roman" panose="02020603050405020304" pitchFamily="18" charset="0"/>
                <a:cs typeface="Times New Roman" panose="02020603050405020304" pitchFamily="18" charset="0"/>
              </a:rPr>
              <a:t>Parceria IMT - ATC</a:t>
            </a:r>
          </a:p>
        </p:txBody>
      </p:sp>
      <p:pic>
        <p:nvPicPr>
          <p:cNvPr id="5" name="Imagem 4" descr="C:\Users\rogerio.cassares\Documents\IMT\CP-DET\DET-Office\LOGO AZUL MAUÁ VETOR-01.png"/>
          <p:cNvPicPr/>
          <p:nvPr/>
        </p:nvPicPr>
        <p:blipFill>
          <a:blip r:embed="rId2" cstate="print">
            <a:extLst>
              <a:ext uri="{28A0092B-C50C-407E-A947-70E740481C1C}">
                <a14:useLocalDpi xmlns:a14="http://schemas.microsoft.com/office/drawing/2010/main" val="0"/>
              </a:ext>
            </a:extLst>
          </a:blip>
          <a:srcRect/>
          <a:stretch>
            <a:fillRect/>
          </a:stretch>
        </p:blipFill>
        <p:spPr>
          <a:xfrm>
            <a:off x="264794" y="263208"/>
            <a:ext cx="1128577" cy="404449"/>
          </a:xfrm>
          <a:prstGeom prst="rect">
            <a:avLst/>
          </a:prstGeom>
          <a:noFill/>
          <a:ln>
            <a:noFill/>
          </a:ln>
        </p:spPr>
      </p:pic>
      <p:pic>
        <p:nvPicPr>
          <p:cNvPr id="6" name="Imagem 5"/>
          <p:cNvPicPr>
            <a:picLocks noChangeAspect="1"/>
          </p:cNvPicPr>
          <p:nvPr/>
        </p:nvPicPr>
        <p:blipFill>
          <a:blip r:embed="rId3"/>
          <a:stretch>
            <a:fillRect/>
          </a:stretch>
        </p:blipFill>
        <p:spPr>
          <a:xfrm>
            <a:off x="9054466" y="190758"/>
            <a:ext cx="641077" cy="476899"/>
          </a:xfrm>
          <a:prstGeom prst="rect">
            <a:avLst/>
          </a:prstGeom>
        </p:spPr>
      </p:pic>
      <p:sp>
        <p:nvSpPr>
          <p:cNvPr id="7" name="CaixaDeTexto 6">
            <a:extLst>
              <a:ext uri="{FF2B5EF4-FFF2-40B4-BE49-F238E27FC236}">
                <a16:creationId xmlns:a16="http://schemas.microsoft.com/office/drawing/2014/main" id="{3B4B1049-7D50-4D0F-B78A-B9F97D4242AE}"/>
              </a:ext>
            </a:extLst>
          </p:cNvPr>
          <p:cNvSpPr txBox="1"/>
          <p:nvPr/>
        </p:nvSpPr>
        <p:spPr>
          <a:xfrm>
            <a:off x="729842" y="922789"/>
            <a:ext cx="8446316" cy="5355312"/>
          </a:xfrm>
          <a:prstGeom prst="rect">
            <a:avLst/>
          </a:prstGeom>
          <a:noFill/>
        </p:spPr>
        <p:txBody>
          <a:bodyPr wrap="square" rtlCol="0">
            <a:spAutoFit/>
          </a:bodyPr>
          <a:lstStyle/>
          <a:p>
            <a:pPr algn="ctr"/>
            <a:r>
              <a:rPr lang="pt-BR" b="1" dirty="0"/>
              <a:t>Atividades de Formação</a:t>
            </a:r>
          </a:p>
          <a:p>
            <a:endParaRPr lang="pt-BR" dirty="0"/>
          </a:p>
          <a:p>
            <a:pPr algn="just"/>
            <a:r>
              <a:rPr lang="pt-BR" dirty="0"/>
              <a:t>A seguir são listadas algumas das atividades de formação e disseminação de conhecimento:</a:t>
            </a:r>
          </a:p>
          <a:p>
            <a:pPr algn="just"/>
            <a:endParaRPr lang="pt-BR" dirty="0"/>
          </a:p>
          <a:p>
            <a:pPr marL="285750" indent="-285750" algn="just">
              <a:buFont typeface="Arial" panose="020B0604020202020204" pitchFamily="34" charset="0"/>
              <a:buChar char="•"/>
            </a:pPr>
            <a:r>
              <a:rPr lang="pt-BR" dirty="0"/>
              <a:t>Projeto e Atividades Especiais (PAE) – </a:t>
            </a:r>
            <a:r>
              <a:rPr lang="pt-BR" b="1" dirty="0"/>
              <a:t>ET3005 – Desafios Reais em </a:t>
            </a:r>
            <a:r>
              <a:rPr lang="pt-BR" b="1" dirty="0" err="1"/>
              <a:t>IoT</a:t>
            </a:r>
            <a:r>
              <a:rPr lang="pt-BR" dirty="0"/>
              <a:t>: já foram realizadas 9 turmas (a décima está em andamento), iniciando em 2018, desta atividade semestral. Mais de 200 estudantes (engenharia / administração / design) foram diretamente impactados e fazendo uso da infraestrutura do </a:t>
            </a:r>
            <a:r>
              <a:rPr lang="pt-BR" dirty="0" err="1"/>
              <a:t>SmartCampus</a:t>
            </a:r>
            <a:r>
              <a:rPr lang="pt-BR" dirty="0"/>
              <a:t> e rede ATC desenvolveram e aplicaram soluções, utilizando </a:t>
            </a:r>
            <a:r>
              <a:rPr lang="pt-BR" dirty="0" err="1"/>
              <a:t>IoT</a:t>
            </a:r>
            <a:r>
              <a:rPr lang="pt-BR" dirty="0"/>
              <a:t>, para casos reais;</a:t>
            </a:r>
          </a:p>
          <a:p>
            <a:pPr algn="just"/>
            <a:endParaRPr lang="pt-BR" dirty="0"/>
          </a:p>
          <a:p>
            <a:pPr marL="285750" indent="-285750" algn="just">
              <a:buFont typeface="Arial" panose="020B0604020202020204" pitchFamily="34" charset="0"/>
              <a:buChar char="•"/>
            </a:pPr>
            <a:r>
              <a:rPr lang="pt-BR" dirty="0"/>
              <a:t>Treinamento, por meio de </a:t>
            </a:r>
            <a:r>
              <a:rPr lang="pt-BR" i="1" dirty="0"/>
              <a:t>workshop</a:t>
            </a:r>
            <a:r>
              <a:rPr lang="pt-BR" dirty="0"/>
              <a:t> organizado pela </a:t>
            </a:r>
            <a:r>
              <a:rPr lang="pt-BR" b="1" dirty="0"/>
              <a:t>Academia de Professores</a:t>
            </a:r>
            <a:r>
              <a:rPr lang="pt-BR" dirty="0"/>
              <a:t> do Centro Universitário, de mais de 40 professores dos diversos cursos de graduação e pós-graduação nas ferramentas de </a:t>
            </a:r>
            <a:r>
              <a:rPr lang="pt-BR" dirty="0" err="1"/>
              <a:t>IoT</a:t>
            </a:r>
            <a:r>
              <a:rPr lang="pt-BR" dirty="0"/>
              <a:t> (</a:t>
            </a:r>
            <a:r>
              <a:rPr lang="pt-BR" dirty="0" err="1"/>
              <a:t>SmartCampus</a:t>
            </a:r>
            <a:r>
              <a:rPr lang="pt-BR" dirty="0"/>
              <a:t> / </a:t>
            </a:r>
            <a:r>
              <a:rPr lang="pt-BR" dirty="0" err="1"/>
              <a:t>ProIoT</a:t>
            </a:r>
            <a:r>
              <a:rPr lang="pt-BR" dirty="0"/>
              <a:t> / Rede Neutra ATC);</a:t>
            </a:r>
          </a:p>
          <a:p>
            <a:pPr algn="just"/>
            <a:endParaRPr lang="pt-BR" dirty="0"/>
          </a:p>
          <a:p>
            <a:pPr marL="285750" indent="-285750" algn="just">
              <a:buFont typeface="Arial" panose="020B0604020202020204" pitchFamily="34" charset="0"/>
              <a:buChar char="•"/>
            </a:pPr>
            <a:r>
              <a:rPr lang="pt-BR" dirty="0"/>
              <a:t>Criação e aplicação da disciplina de pós-graduação – </a:t>
            </a:r>
            <a:r>
              <a:rPr lang="pt-BR" b="1" dirty="0"/>
              <a:t>Estratégias e Tecnologias Habilitadoras: Internet das Coisas</a:t>
            </a:r>
            <a:r>
              <a:rPr lang="pt-BR" dirty="0"/>
              <a:t> que focou na utilização de redes </a:t>
            </a:r>
            <a:r>
              <a:rPr lang="pt-BR" dirty="0" err="1"/>
              <a:t>LoRaWAN</a:t>
            </a:r>
            <a:r>
              <a:rPr lang="pt-BR" dirty="0"/>
              <a:t> como solução de conectividade para resolução de problemas reais, trazidos pelos estudantes, com a aplicação de </a:t>
            </a:r>
            <a:r>
              <a:rPr lang="pt-BR" dirty="0" err="1"/>
              <a:t>IoT</a:t>
            </a:r>
            <a:r>
              <a:rPr lang="pt-BR" dirty="0"/>
              <a:t>.</a:t>
            </a:r>
          </a:p>
        </p:txBody>
      </p:sp>
    </p:spTree>
    <p:extLst>
      <p:ext uri="{BB962C8B-B14F-4D97-AF65-F5344CB8AC3E}">
        <p14:creationId xmlns:p14="http://schemas.microsoft.com/office/powerpoint/2010/main" val="2280104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614056" y="263208"/>
            <a:ext cx="3060068" cy="523220"/>
          </a:xfrm>
          <a:prstGeom prst="rect">
            <a:avLst/>
          </a:prstGeom>
          <a:noFill/>
        </p:spPr>
        <p:txBody>
          <a:bodyPr wrap="none" rtlCol="0">
            <a:spAutoFit/>
          </a:bodyPr>
          <a:lstStyle/>
          <a:p>
            <a:r>
              <a:rPr lang="pt-BR" sz="2800" dirty="0">
                <a:latin typeface="Times New Roman" panose="02020603050405020304" pitchFamily="18" charset="0"/>
                <a:cs typeface="Times New Roman" panose="02020603050405020304" pitchFamily="18" charset="0"/>
              </a:rPr>
              <a:t>Parceria IMT - ATC</a:t>
            </a:r>
          </a:p>
        </p:txBody>
      </p:sp>
      <p:pic>
        <p:nvPicPr>
          <p:cNvPr id="6" name="Imagem 5" descr="C:\Users\rogerio.cassares\Documents\IMT\CP-DET\DET-Office\LOGO AZUL MAUÁ VETOR-01.png"/>
          <p:cNvPicPr/>
          <p:nvPr/>
        </p:nvPicPr>
        <p:blipFill>
          <a:blip r:embed="rId2" cstate="print">
            <a:extLst>
              <a:ext uri="{28A0092B-C50C-407E-A947-70E740481C1C}">
                <a14:useLocalDpi xmlns:a14="http://schemas.microsoft.com/office/drawing/2010/main" val="0"/>
              </a:ext>
            </a:extLst>
          </a:blip>
          <a:srcRect/>
          <a:stretch>
            <a:fillRect/>
          </a:stretch>
        </p:blipFill>
        <p:spPr>
          <a:xfrm>
            <a:off x="264794" y="263208"/>
            <a:ext cx="1128577" cy="404449"/>
          </a:xfrm>
          <a:prstGeom prst="rect">
            <a:avLst/>
          </a:prstGeom>
          <a:noFill/>
          <a:ln>
            <a:noFill/>
          </a:ln>
        </p:spPr>
      </p:pic>
      <p:pic>
        <p:nvPicPr>
          <p:cNvPr id="7" name="Imagem 6"/>
          <p:cNvPicPr>
            <a:picLocks noChangeAspect="1"/>
          </p:cNvPicPr>
          <p:nvPr/>
        </p:nvPicPr>
        <p:blipFill>
          <a:blip r:embed="rId3"/>
          <a:stretch>
            <a:fillRect/>
          </a:stretch>
        </p:blipFill>
        <p:spPr>
          <a:xfrm>
            <a:off x="9054466" y="190758"/>
            <a:ext cx="641077" cy="476899"/>
          </a:xfrm>
          <a:prstGeom prst="rect">
            <a:avLst/>
          </a:prstGeom>
        </p:spPr>
      </p:pic>
      <p:sp>
        <p:nvSpPr>
          <p:cNvPr id="3" name="CaixaDeTexto 2"/>
          <p:cNvSpPr txBox="1"/>
          <p:nvPr/>
        </p:nvSpPr>
        <p:spPr>
          <a:xfrm>
            <a:off x="4607468" y="2032000"/>
            <a:ext cx="1073243" cy="369332"/>
          </a:xfrm>
          <a:prstGeom prst="rect">
            <a:avLst/>
          </a:prstGeom>
          <a:noFill/>
        </p:spPr>
        <p:txBody>
          <a:bodyPr wrap="none" rtlCol="0">
            <a:spAutoFit/>
          </a:bodyPr>
          <a:lstStyle/>
          <a:p>
            <a:r>
              <a:rPr lang="pt-BR" dirty="0"/>
              <a:t>AO TODO</a:t>
            </a:r>
          </a:p>
        </p:txBody>
      </p:sp>
      <p:sp>
        <p:nvSpPr>
          <p:cNvPr id="8" name="CaixaDeTexto 7"/>
          <p:cNvSpPr txBox="1"/>
          <p:nvPr/>
        </p:nvSpPr>
        <p:spPr>
          <a:xfrm>
            <a:off x="1100924" y="5279348"/>
            <a:ext cx="8086327" cy="646331"/>
          </a:xfrm>
          <a:prstGeom prst="rect">
            <a:avLst/>
          </a:prstGeom>
          <a:noFill/>
        </p:spPr>
        <p:txBody>
          <a:bodyPr wrap="square" rtlCol="0">
            <a:spAutoFit/>
          </a:bodyPr>
          <a:lstStyle/>
          <a:p>
            <a:pPr algn="ctr"/>
            <a:r>
              <a:rPr lang="pt-BR" dirty="0"/>
              <a:t>FORAM CADASTRADOS NO SERVIDOR DA AMERICAN TOWER COMPANY EM PARCERIA COM O INSTITUTO MAUÁ DE TECNOLOGIA</a:t>
            </a:r>
          </a:p>
        </p:txBody>
      </p:sp>
      <p:sp>
        <p:nvSpPr>
          <p:cNvPr id="11" name="CaixaDeTexto 10"/>
          <p:cNvSpPr txBox="1"/>
          <p:nvPr/>
        </p:nvSpPr>
        <p:spPr>
          <a:xfrm>
            <a:off x="4001661" y="3987610"/>
            <a:ext cx="2466701" cy="369332"/>
          </a:xfrm>
          <a:prstGeom prst="rect">
            <a:avLst/>
          </a:prstGeom>
          <a:noFill/>
        </p:spPr>
        <p:txBody>
          <a:bodyPr wrap="none" rtlCol="0">
            <a:spAutoFit/>
          </a:bodyPr>
          <a:lstStyle/>
          <a:p>
            <a:r>
              <a:rPr lang="pt-BR" dirty="0"/>
              <a:t>DISPOSITIVOS LoRaWAN</a:t>
            </a:r>
          </a:p>
        </p:txBody>
      </p:sp>
      <p:sp>
        <p:nvSpPr>
          <p:cNvPr id="9" name="CaixaDeTexto 8"/>
          <p:cNvSpPr txBox="1"/>
          <p:nvPr/>
        </p:nvSpPr>
        <p:spPr>
          <a:xfrm>
            <a:off x="4349640" y="2543506"/>
            <a:ext cx="1588897" cy="1200329"/>
          </a:xfrm>
          <a:prstGeom prst="rect">
            <a:avLst/>
          </a:prstGeom>
          <a:noFill/>
        </p:spPr>
        <p:txBody>
          <a:bodyPr wrap="none" rtlCol="0">
            <a:spAutoFit/>
          </a:bodyPr>
          <a:lstStyle/>
          <a:p>
            <a:r>
              <a:rPr lang="pt-BR" sz="7200" dirty="0"/>
              <a:t>101</a:t>
            </a:r>
          </a:p>
        </p:txBody>
      </p:sp>
    </p:spTree>
    <p:extLst>
      <p:ext uri="{BB962C8B-B14F-4D97-AF65-F5344CB8AC3E}">
        <p14:creationId xmlns:p14="http://schemas.microsoft.com/office/powerpoint/2010/main" val="448511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p:cNvGraphicFramePr>
            <a:graphicFrameLocks noGrp="1"/>
          </p:cNvGraphicFramePr>
          <p:nvPr>
            <p:extLst>
              <p:ext uri="{D42A27DB-BD31-4B8C-83A1-F6EECF244321}">
                <p14:modId xmlns:p14="http://schemas.microsoft.com/office/powerpoint/2010/main" val="3189709049"/>
              </p:ext>
            </p:extLst>
          </p:nvPr>
        </p:nvGraphicFramePr>
        <p:xfrm>
          <a:off x="875346" y="5862976"/>
          <a:ext cx="8543925" cy="888450"/>
        </p:xfrm>
        <a:graphic>
          <a:graphicData uri="http://schemas.openxmlformats.org/drawingml/2006/table">
            <a:tbl>
              <a:tblPr/>
              <a:tblGrid>
                <a:gridCol w="2131814">
                  <a:extLst>
                    <a:ext uri="{9D8B030D-6E8A-4147-A177-3AD203B41FA5}">
                      <a16:colId xmlns:a16="http://schemas.microsoft.com/office/drawing/2014/main" val="3969661362"/>
                    </a:ext>
                  </a:extLst>
                </a:gridCol>
                <a:gridCol w="1695469">
                  <a:extLst>
                    <a:ext uri="{9D8B030D-6E8A-4147-A177-3AD203B41FA5}">
                      <a16:colId xmlns:a16="http://schemas.microsoft.com/office/drawing/2014/main" val="3719377152"/>
                    </a:ext>
                  </a:extLst>
                </a:gridCol>
                <a:gridCol w="4008815">
                  <a:extLst>
                    <a:ext uri="{9D8B030D-6E8A-4147-A177-3AD203B41FA5}">
                      <a16:colId xmlns:a16="http://schemas.microsoft.com/office/drawing/2014/main" val="2414071916"/>
                    </a:ext>
                  </a:extLst>
                </a:gridCol>
                <a:gridCol w="707827">
                  <a:extLst>
                    <a:ext uri="{9D8B030D-6E8A-4147-A177-3AD203B41FA5}">
                      <a16:colId xmlns:a16="http://schemas.microsoft.com/office/drawing/2014/main" val="4234230727"/>
                    </a:ext>
                  </a:extLst>
                </a:gridCol>
              </a:tblGrid>
              <a:tr h="415210">
                <a:tc>
                  <a:txBody>
                    <a:bodyPr/>
                    <a:lstStyle/>
                    <a:p>
                      <a:pPr algn="ctr" fontAlgn="b"/>
                      <a:r>
                        <a:rPr lang="pt-BR" sz="1400">
                          <a:effectLst/>
                        </a:rPr>
                        <a:t>Device name</a:t>
                      </a:r>
                    </a:p>
                  </a:txBody>
                  <a:tcPr marL="59957" marR="59957" marT="59957" marB="59957"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400">
                          <a:effectLst/>
                        </a:rPr>
                        <a:t>Device EUI</a:t>
                      </a:r>
                    </a:p>
                  </a:txBody>
                  <a:tcPr marL="59957" marR="59957" marT="59957" marB="59957"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400" dirty="0">
                          <a:effectLst/>
                        </a:rPr>
                        <a:t>Device description</a:t>
                      </a:r>
                    </a:p>
                  </a:txBody>
                  <a:tcPr marL="59957" marR="59957" marT="59957" marB="59957"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400">
                          <a:effectLst/>
                        </a:rPr>
                        <a:t>Activation</a:t>
                      </a:r>
                    </a:p>
                  </a:txBody>
                  <a:tcPr marL="59957" marR="59957" marT="59957" marB="59957"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30467556"/>
                  </a:ext>
                </a:extLst>
              </a:tr>
              <a:tr h="341816">
                <a:tc>
                  <a:txBody>
                    <a:bodyPr/>
                    <a:lstStyle/>
                    <a:p>
                      <a:pPr algn="ctr" fontAlgn="t"/>
                      <a:r>
                        <a:rPr lang="pt-BR" sz="1200" u="sng">
                          <a:solidFill>
                            <a:srgbClr val="0A6EBD"/>
                          </a:solidFill>
                          <a:effectLst/>
                          <a:hlinkClick r:id="rId2"/>
                        </a:rPr>
                        <a:t>M-022</a:t>
                      </a:r>
                      <a:endParaRPr lang="pt-BR" sz="1200">
                        <a:effectLst/>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ctr" fontAlgn="t"/>
                      <a:r>
                        <a:rPr lang="pt-BR" sz="1200" dirty="0">
                          <a:effectLst/>
                        </a:rPr>
                        <a:t>0004a30b00e94935</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ctr" fontAlgn="t"/>
                      <a:r>
                        <a:rPr lang="pt-BR" sz="1200">
                          <a:effectLst/>
                        </a:rPr>
                        <a:t>Smart Light</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ctr" fontAlgn="t"/>
                      <a:r>
                        <a:rPr lang="pt-BR" sz="1200" dirty="0">
                          <a:effectLst/>
                        </a:rPr>
                        <a:t>ABP</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674965055"/>
                  </a:ext>
                </a:extLst>
              </a:tr>
            </a:tbl>
          </a:graphicData>
        </a:graphic>
      </p:graphicFrame>
      <p:sp>
        <p:nvSpPr>
          <p:cNvPr id="5" name="CaixaDeTexto 4"/>
          <p:cNvSpPr txBox="1"/>
          <p:nvPr/>
        </p:nvSpPr>
        <p:spPr>
          <a:xfrm>
            <a:off x="3614056" y="263208"/>
            <a:ext cx="3060068" cy="523220"/>
          </a:xfrm>
          <a:prstGeom prst="rect">
            <a:avLst/>
          </a:prstGeom>
          <a:noFill/>
        </p:spPr>
        <p:txBody>
          <a:bodyPr wrap="none" rtlCol="0">
            <a:spAutoFit/>
          </a:bodyPr>
          <a:lstStyle/>
          <a:p>
            <a:r>
              <a:rPr lang="pt-BR" sz="2800" dirty="0">
                <a:latin typeface="Times New Roman" panose="02020603050405020304" pitchFamily="18" charset="0"/>
                <a:cs typeface="Times New Roman" panose="02020603050405020304" pitchFamily="18" charset="0"/>
              </a:rPr>
              <a:t>Parceria IMT - ATC</a:t>
            </a:r>
          </a:p>
        </p:txBody>
      </p:sp>
      <p:pic>
        <p:nvPicPr>
          <p:cNvPr id="6" name="Imagem 5" descr="C:\Users\rogerio.cassares\Documents\IMT\CP-DET\DET-Office\LOGO AZUL MAUÁ VETOR-01.png"/>
          <p:cNvPicPr/>
          <p:nvPr/>
        </p:nvPicPr>
        <p:blipFill>
          <a:blip r:embed="rId3" cstate="print">
            <a:extLst>
              <a:ext uri="{28A0092B-C50C-407E-A947-70E740481C1C}">
                <a14:useLocalDpi xmlns:a14="http://schemas.microsoft.com/office/drawing/2010/main" val="0"/>
              </a:ext>
            </a:extLst>
          </a:blip>
          <a:srcRect/>
          <a:stretch>
            <a:fillRect/>
          </a:stretch>
        </p:blipFill>
        <p:spPr>
          <a:xfrm>
            <a:off x="264794" y="263208"/>
            <a:ext cx="1128577" cy="404449"/>
          </a:xfrm>
          <a:prstGeom prst="rect">
            <a:avLst/>
          </a:prstGeom>
          <a:noFill/>
          <a:ln>
            <a:noFill/>
          </a:ln>
        </p:spPr>
      </p:pic>
      <p:pic>
        <p:nvPicPr>
          <p:cNvPr id="7" name="Imagem 6"/>
          <p:cNvPicPr>
            <a:picLocks noChangeAspect="1"/>
          </p:cNvPicPr>
          <p:nvPr/>
        </p:nvPicPr>
        <p:blipFill>
          <a:blip r:embed="rId4"/>
          <a:stretch>
            <a:fillRect/>
          </a:stretch>
        </p:blipFill>
        <p:spPr>
          <a:xfrm>
            <a:off x="9054466" y="190758"/>
            <a:ext cx="641077" cy="476899"/>
          </a:xfrm>
          <a:prstGeom prst="rect">
            <a:avLst/>
          </a:prstGeom>
        </p:spPr>
      </p:pic>
      <p:sp>
        <p:nvSpPr>
          <p:cNvPr id="9" name="CaixaDeTexto 8"/>
          <p:cNvSpPr txBox="1"/>
          <p:nvPr/>
        </p:nvSpPr>
        <p:spPr>
          <a:xfrm>
            <a:off x="4891147" y="706844"/>
            <a:ext cx="3228769" cy="338554"/>
          </a:xfrm>
          <a:prstGeom prst="rect">
            <a:avLst/>
          </a:prstGeom>
          <a:noFill/>
        </p:spPr>
        <p:txBody>
          <a:bodyPr wrap="none" rtlCol="0">
            <a:spAutoFit/>
          </a:bodyPr>
          <a:lstStyle/>
          <a:p>
            <a:r>
              <a:rPr lang="pt-BR" sz="1600" i="1" dirty="0">
                <a:latin typeface="Times New Roman" panose="02020603050405020304" pitchFamily="18" charset="0"/>
                <a:cs typeface="Times New Roman" panose="02020603050405020304" pitchFamily="18" charset="0"/>
              </a:rPr>
              <a:t>- dispositivos para o próprio campus</a:t>
            </a:r>
          </a:p>
        </p:txBody>
      </p:sp>
      <p:pic>
        <p:nvPicPr>
          <p:cNvPr id="3" name="Imagem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1350" y="1124377"/>
            <a:ext cx="5429250" cy="4659620"/>
          </a:xfrm>
          <a:prstGeom prst="rect">
            <a:avLst/>
          </a:prstGeom>
        </p:spPr>
      </p:pic>
      <p:sp>
        <p:nvSpPr>
          <p:cNvPr id="11" name="CaixaDeTexto 10"/>
          <p:cNvSpPr txBox="1"/>
          <p:nvPr/>
        </p:nvSpPr>
        <p:spPr>
          <a:xfrm>
            <a:off x="6218012" y="1322127"/>
            <a:ext cx="3601001" cy="1200329"/>
          </a:xfrm>
          <a:prstGeom prst="rect">
            <a:avLst/>
          </a:prstGeom>
          <a:noFill/>
        </p:spPr>
        <p:txBody>
          <a:bodyPr wrap="square" rtlCol="0">
            <a:spAutoFit/>
          </a:bodyPr>
          <a:lstStyle/>
          <a:p>
            <a:r>
              <a:rPr lang="pt-BR" dirty="0"/>
              <a:t>Monitoramento online de lâmpadas de emergência no </a:t>
            </a:r>
            <a:r>
              <a:rPr lang="pt-BR" i="1" dirty="0"/>
              <a:t>campus. </a:t>
            </a:r>
          </a:p>
          <a:p>
            <a:endParaRPr lang="pt-BR" i="1" dirty="0"/>
          </a:p>
          <a:p>
            <a:r>
              <a:rPr lang="pt-BR" i="1" dirty="0"/>
              <a:t>https://smartcampusonline.maua.br</a:t>
            </a:r>
          </a:p>
        </p:txBody>
      </p:sp>
      <p:pic>
        <p:nvPicPr>
          <p:cNvPr id="12" name="Imagem 11"/>
          <p:cNvPicPr>
            <a:picLocks noChangeAspect="1"/>
          </p:cNvPicPr>
          <p:nvPr/>
        </p:nvPicPr>
        <p:blipFill>
          <a:blip r:embed="rId6"/>
          <a:stretch>
            <a:fillRect/>
          </a:stretch>
        </p:blipFill>
        <p:spPr>
          <a:xfrm>
            <a:off x="6194070" y="2614519"/>
            <a:ext cx="3501473" cy="3169477"/>
          </a:xfrm>
          <a:prstGeom prst="rect">
            <a:avLst/>
          </a:prstGeom>
        </p:spPr>
      </p:pic>
    </p:spTree>
    <p:extLst>
      <p:ext uri="{BB962C8B-B14F-4D97-AF65-F5344CB8AC3E}">
        <p14:creationId xmlns:p14="http://schemas.microsoft.com/office/powerpoint/2010/main" val="2755347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371" y="1203356"/>
            <a:ext cx="2510972" cy="3921706"/>
          </a:xfrm>
          <a:prstGeom prst="rect">
            <a:avLst/>
          </a:prstGeom>
        </p:spPr>
      </p:pic>
      <p:graphicFrame>
        <p:nvGraphicFramePr>
          <p:cNvPr id="4" name="Tabela 3"/>
          <p:cNvGraphicFramePr>
            <a:graphicFrameLocks noGrp="1"/>
          </p:cNvGraphicFramePr>
          <p:nvPr>
            <p:extLst/>
          </p:nvPr>
        </p:nvGraphicFramePr>
        <p:xfrm>
          <a:off x="875346" y="5421698"/>
          <a:ext cx="8543925" cy="1103216"/>
        </p:xfrm>
        <a:graphic>
          <a:graphicData uri="http://schemas.openxmlformats.org/drawingml/2006/table">
            <a:tbl>
              <a:tblPr/>
              <a:tblGrid>
                <a:gridCol w="2131814">
                  <a:extLst>
                    <a:ext uri="{9D8B030D-6E8A-4147-A177-3AD203B41FA5}">
                      <a16:colId xmlns:a16="http://schemas.microsoft.com/office/drawing/2014/main" val="3969661362"/>
                    </a:ext>
                  </a:extLst>
                </a:gridCol>
                <a:gridCol w="1695469">
                  <a:extLst>
                    <a:ext uri="{9D8B030D-6E8A-4147-A177-3AD203B41FA5}">
                      <a16:colId xmlns:a16="http://schemas.microsoft.com/office/drawing/2014/main" val="3719377152"/>
                    </a:ext>
                  </a:extLst>
                </a:gridCol>
                <a:gridCol w="4008815">
                  <a:extLst>
                    <a:ext uri="{9D8B030D-6E8A-4147-A177-3AD203B41FA5}">
                      <a16:colId xmlns:a16="http://schemas.microsoft.com/office/drawing/2014/main" val="2414071916"/>
                    </a:ext>
                  </a:extLst>
                </a:gridCol>
                <a:gridCol w="707827">
                  <a:extLst>
                    <a:ext uri="{9D8B030D-6E8A-4147-A177-3AD203B41FA5}">
                      <a16:colId xmlns:a16="http://schemas.microsoft.com/office/drawing/2014/main" val="4234230727"/>
                    </a:ext>
                  </a:extLst>
                </a:gridCol>
              </a:tblGrid>
              <a:tr h="551608">
                <a:tc>
                  <a:txBody>
                    <a:bodyPr/>
                    <a:lstStyle/>
                    <a:p>
                      <a:pPr algn="ctr" fontAlgn="b"/>
                      <a:r>
                        <a:rPr lang="pt-BR" sz="1400">
                          <a:effectLst/>
                        </a:rPr>
                        <a:t>Device name</a:t>
                      </a:r>
                    </a:p>
                  </a:txBody>
                  <a:tcPr marL="59957" marR="59957" marT="59957" marB="59957"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400">
                          <a:effectLst/>
                        </a:rPr>
                        <a:t>Device EUI</a:t>
                      </a:r>
                    </a:p>
                  </a:txBody>
                  <a:tcPr marL="59957" marR="59957" marT="59957" marB="59957"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400" dirty="0">
                          <a:effectLst/>
                        </a:rPr>
                        <a:t>Device description</a:t>
                      </a:r>
                    </a:p>
                  </a:txBody>
                  <a:tcPr marL="59957" marR="59957" marT="59957" marB="59957"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400">
                          <a:effectLst/>
                        </a:rPr>
                        <a:t>Activation</a:t>
                      </a:r>
                    </a:p>
                  </a:txBody>
                  <a:tcPr marL="59957" marR="59957" marT="59957" marB="59957"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30467556"/>
                  </a:ext>
                </a:extLst>
              </a:tr>
              <a:tr h="551608">
                <a:tc>
                  <a:txBody>
                    <a:bodyPr/>
                    <a:lstStyle/>
                    <a:p>
                      <a:pPr algn="ctr" fontAlgn="t"/>
                      <a:r>
                        <a:rPr lang="pt-BR" sz="1400" u="none" strike="noStrike" dirty="0">
                          <a:solidFill>
                            <a:srgbClr val="004684"/>
                          </a:solidFill>
                          <a:effectLst/>
                          <a:hlinkClick r:id="rId3"/>
                        </a:rPr>
                        <a:t>DET-02</a:t>
                      </a:r>
                      <a:endParaRPr lang="pt-BR" sz="1400" dirty="0">
                        <a:effectLst/>
                      </a:endParaRPr>
                    </a:p>
                  </a:txBody>
                  <a:tcPr marL="59957" marR="59957" marT="59957" marB="59957"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ctr" fontAlgn="t"/>
                      <a:r>
                        <a:rPr lang="pt-BR" sz="1400">
                          <a:effectLst/>
                        </a:rPr>
                        <a:t>0004a30b001eb809</a:t>
                      </a:r>
                    </a:p>
                  </a:txBody>
                  <a:tcPr marL="59957" marR="59957" marT="59957" marB="59957"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ctr" fontAlgn="t"/>
                      <a:r>
                        <a:rPr lang="pt-BR" sz="1400">
                          <a:effectLst/>
                        </a:rPr>
                        <a:t>Medidor Externo T %u</a:t>
                      </a:r>
                    </a:p>
                  </a:txBody>
                  <a:tcPr marL="59957" marR="59957" marT="59957" marB="59957"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ctr" fontAlgn="t"/>
                      <a:r>
                        <a:rPr lang="pt-BR" sz="1400" dirty="0">
                          <a:effectLst/>
                        </a:rPr>
                        <a:t>ABP</a:t>
                      </a:r>
                    </a:p>
                  </a:txBody>
                  <a:tcPr marL="59957" marR="59957" marT="59957" marB="59957"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674965055"/>
                  </a:ext>
                </a:extLst>
              </a:tr>
            </a:tbl>
          </a:graphicData>
        </a:graphic>
      </p:graphicFrame>
      <p:sp>
        <p:nvSpPr>
          <p:cNvPr id="5" name="CaixaDeTexto 4"/>
          <p:cNvSpPr txBox="1"/>
          <p:nvPr/>
        </p:nvSpPr>
        <p:spPr>
          <a:xfrm>
            <a:off x="3614056" y="263208"/>
            <a:ext cx="3060068" cy="523220"/>
          </a:xfrm>
          <a:prstGeom prst="rect">
            <a:avLst/>
          </a:prstGeom>
          <a:noFill/>
        </p:spPr>
        <p:txBody>
          <a:bodyPr wrap="none" rtlCol="0">
            <a:spAutoFit/>
          </a:bodyPr>
          <a:lstStyle/>
          <a:p>
            <a:r>
              <a:rPr lang="pt-BR" sz="2800" dirty="0">
                <a:latin typeface="Times New Roman" panose="02020603050405020304" pitchFamily="18" charset="0"/>
                <a:cs typeface="Times New Roman" panose="02020603050405020304" pitchFamily="18" charset="0"/>
              </a:rPr>
              <a:t>Parceria IMT - ATC</a:t>
            </a:r>
          </a:p>
        </p:txBody>
      </p:sp>
      <p:pic>
        <p:nvPicPr>
          <p:cNvPr id="6" name="Imagem 5" descr="C:\Users\rogerio.cassares\Documents\IMT\CP-DET\DET-Office\LOGO AZUL MAUÁ VETOR-01.png"/>
          <p:cNvPicPr/>
          <p:nvPr/>
        </p:nvPicPr>
        <p:blipFill>
          <a:blip r:embed="rId4" cstate="print">
            <a:extLst>
              <a:ext uri="{28A0092B-C50C-407E-A947-70E740481C1C}">
                <a14:useLocalDpi xmlns:a14="http://schemas.microsoft.com/office/drawing/2010/main" val="0"/>
              </a:ext>
            </a:extLst>
          </a:blip>
          <a:srcRect/>
          <a:stretch>
            <a:fillRect/>
          </a:stretch>
        </p:blipFill>
        <p:spPr>
          <a:xfrm>
            <a:off x="264794" y="263208"/>
            <a:ext cx="1128577" cy="404449"/>
          </a:xfrm>
          <a:prstGeom prst="rect">
            <a:avLst/>
          </a:prstGeom>
          <a:noFill/>
          <a:ln>
            <a:noFill/>
          </a:ln>
        </p:spPr>
      </p:pic>
      <p:pic>
        <p:nvPicPr>
          <p:cNvPr id="7" name="Imagem 6"/>
          <p:cNvPicPr>
            <a:picLocks noChangeAspect="1"/>
          </p:cNvPicPr>
          <p:nvPr/>
        </p:nvPicPr>
        <p:blipFill>
          <a:blip r:embed="rId5"/>
          <a:stretch>
            <a:fillRect/>
          </a:stretch>
        </p:blipFill>
        <p:spPr>
          <a:xfrm>
            <a:off x="9054466" y="190758"/>
            <a:ext cx="641077" cy="476899"/>
          </a:xfrm>
          <a:prstGeom prst="rect">
            <a:avLst/>
          </a:prstGeom>
        </p:spPr>
      </p:pic>
      <p:sp>
        <p:nvSpPr>
          <p:cNvPr id="8" name="CaixaDeTexto 7"/>
          <p:cNvSpPr txBox="1"/>
          <p:nvPr/>
        </p:nvSpPr>
        <p:spPr>
          <a:xfrm>
            <a:off x="4671152" y="2534223"/>
            <a:ext cx="4005944" cy="707886"/>
          </a:xfrm>
          <a:prstGeom prst="rect">
            <a:avLst/>
          </a:prstGeom>
          <a:noFill/>
        </p:spPr>
        <p:txBody>
          <a:bodyPr wrap="square" rtlCol="0">
            <a:spAutoFit/>
          </a:bodyPr>
          <a:lstStyle/>
          <a:p>
            <a:r>
              <a:rPr lang="pt-BR" sz="2000" dirty="0"/>
              <a:t>Temperatura e Umidade Externa do </a:t>
            </a:r>
            <a:r>
              <a:rPr lang="pt-BR" sz="2000" i="1" dirty="0"/>
              <a:t>campus</a:t>
            </a:r>
            <a:r>
              <a:rPr lang="pt-BR" sz="2000" dirty="0"/>
              <a:t> em São Caetano do Sul</a:t>
            </a:r>
          </a:p>
        </p:txBody>
      </p:sp>
      <p:sp>
        <p:nvSpPr>
          <p:cNvPr id="9" name="CaixaDeTexto 8"/>
          <p:cNvSpPr txBox="1"/>
          <p:nvPr/>
        </p:nvSpPr>
        <p:spPr>
          <a:xfrm>
            <a:off x="4891147" y="706844"/>
            <a:ext cx="3228769" cy="338554"/>
          </a:xfrm>
          <a:prstGeom prst="rect">
            <a:avLst/>
          </a:prstGeom>
          <a:noFill/>
        </p:spPr>
        <p:txBody>
          <a:bodyPr wrap="none" rtlCol="0">
            <a:spAutoFit/>
          </a:bodyPr>
          <a:lstStyle/>
          <a:p>
            <a:r>
              <a:rPr lang="pt-BR" sz="1600" i="1" dirty="0">
                <a:latin typeface="Times New Roman" panose="02020603050405020304" pitchFamily="18" charset="0"/>
                <a:cs typeface="Times New Roman" panose="02020603050405020304" pitchFamily="18" charset="0"/>
              </a:rPr>
              <a:t>- dispositivos para o próprio campus</a:t>
            </a:r>
          </a:p>
        </p:txBody>
      </p:sp>
    </p:spTree>
    <p:extLst>
      <p:ext uri="{BB962C8B-B14F-4D97-AF65-F5344CB8AC3E}">
        <p14:creationId xmlns:p14="http://schemas.microsoft.com/office/powerpoint/2010/main" val="854676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076" y="1238348"/>
            <a:ext cx="2003300" cy="3096008"/>
          </a:xfrm>
          <a:prstGeom prst="rect">
            <a:avLst/>
          </a:prstGeom>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9037" y="1238348"/>
            <a:ext cx="1970038" cy="3081477"/>
          </a:xfrm>
          <a:prstGeom prst="rect">
            <a:avLst/>
          </a:prstGeom>
        </p:spPr>
      </p:pic>
      <p:pic>
        <p:nvPicPr>
          <p:cNvPr id="6" name="Image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8862" y="1218849"/>
            <a:ext cx="2005262" cy="3100976"/>
          </a:xfrm>
          <a:prstGeom prst="rect">
            <a:avLst/>
          </a:prstGeom>
        </p:spPr>
      </p:pic>
      <p:graphicFrame>
        <p:nvGraphicFramePr>
          <p:cNvPr id="8" name="Tabela 7"/>
          <p:cNvGraphicFramePr>
            <a:graphicFrameLocks noGrp="1"/>
          </p:cNvGraphicFramePr>
          <p:nvPr>
            <p:extLst>
              <p:ext uri="{D42A27DB-BD31-4B8C-83A1-F6EECF244321}">
                <p14:modId xmlns:p14="http://schemas.microsoft.com/office/powerpoint/2010/main" val="488836960"/>
              </p:ext>
            </p:extLst>
          </p:nvPr>
        </p:nvGraphicFramePr>
        <p:xfrm>
          <a:off x="568076" y="4449597"/>
          <a:ext cx="8543925" cy="2206432"/>
        </p:xfrm>
        <a:graphic>
          <a:graphicData uri="http://schemas.openxmlformats.org/drawingml/2006/table">
            <a:tbl>
              <a:tblPr/>
              <a:tblGrid>
                <a:gridCol w="2131814">
                  <a:extLst>
                    <a:ext uri="{9D8B030D-6E8A-4147-A177-3AD203B41FA5}">
                      <a16:colId xmlns:a16="http://schemas.microsoft.com/office/drawing/2014/main" val="481268341"/>
                    </a:ext>
                  </a:extLst>
                </a:gridCol>
                <a:gridCol w="1423987">
                  <a:extLst>
                    <a:ext uri="{9D8B030D-6E8A-4147-A177-3AD203B41FA5}">
                      <a16:colId xmlns:a16="http://schemas.microsoft.com/office/drawing/2014/main" val="2230194367"/>
                    </a:ext>
                  </a:extLst>
                </a:gridCol>
                <a:gridCol w="3992761">
                  <a:extLst>
                    <a:ext uri="{9D8B030D-6E8A-4147-A177-3AD203B41FA5}">
                      <a16:colId xmlns:a16="http://schemas.microsoft.com/office/drawing/2014/main" val="2182128918"/>
                    </a:ext>
                  </a:extLst>
                </a:gridCol>
                <a:gridCol w="995363">
                  <a:extLst>
                    <a:ext uri="{9D8B030D-6E8A-4147-A177-3AD203B41FA5}">
                      <a16:colId xmlns:a16="http://schemas.microsoft.com/office/drawing/2014/main" val="4180441350"/>
                    </a:ext>
                  </a:extLst>
                </a:gridCol>
              </a:tblGrid>
              <a:tr h="551608">
                <a:tc>
                  <a:txBody>
                    <a:bodyPr/>
                    <a:lstStyle/>
                    <a:p>
                      <a:pPr algn="ctr" fontAlgn="b"/>
                      <a:r>
                        <a:rPr lang="pt-BR" sz="1200" dirty="0">
                          <a:effectLst/>
                        </a:rPr>
                        <a:t>Device name</a:t>
                      </a:r>
                    </a:p>
                  </a:txBody>
                  <a:tcPr marL="59957" marR="59957" marT="59957" marB="59957"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a:effectLst/>
                        </a:rPr>
                        <a:t>Device EUI</a:t>
                      </a:r>
                    </a:p>
                  </a:txBody>
                  <a:tcPr marL="59957" marR="59957" marT="59957" marB="59957"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a:effectLst/>
                        </a:rPr>
                        <a:t>Device description</a:t>
                      </a:r>
                    </a:p>
                  </a:txBody>
                  <a:tcPr marL="59957" marR="59957" marT="59957" marB="59957"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pt-BR" sz="1200" dirty="0">
                          <a:effectLst/>
                        </a:rPr>
                        <a:t>Activation</a:t>
                      </a:r>
                    </a:p>
                  </a:txBody>
                  <a:tcPr marL="59957" marR="59957" marT="59957" marB="59957"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06293341"/>
                  </a:ext>
                </a:extLst>
              </a:tr>
              <a:tr h="551608">
                <a:tc>
                  <a:txBody>
                    <a:bodyPr/>
                    <a:lstStyle/>
                    <a:p>
                      <a:pPr algn="ctr" fontAlgn="t"/>
                      <a:r>
                        <a:rPr lang="pt-BR" sz="1200" u="none" strike="noStrike" dirty="0">
                          <a:solidFill>
                            <a:srgbClr val="004684"/>
                          </a:solidFill>
                          <a:effectLst/>
                          <a:hlinkClick r:id="rId5"/>
                        </a:rPr>
                        <a:t>Hidrometro-01</a:t>
                      </a:r>
                      <a:endParaRPr lang="pt-BR" sz="1200" dirty="0">
                        <a:effectLst/>
                      </a:endParaRPr>
                    </a:p>
                  </a:txBody>
                  <a:tcPr marL="59957" marR="59957" marT="59957" marB="59957"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200">
                          <a:effectLst/>
                        </a:rPr>
                        <a:t>0004a30b001a5ea1</a:t>
                      </a:r>
                    </a:p>
                  </a:txBody>
                  <a:tcPr marL="59957" marR="59957" marT="59957" marB="59957"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200" dirty="0">
                          <a:effectLst/>
                        </a:rPr>
                        <a:t>Monitoramento de </a:t>
                      </a:r>
                      <a:r>
                        <a:rPr lang="pt-BR" sz="1200" dirty="0" err="1">
                          <a:effectLst/>
                        </a:rPr>
                        <a:t>Hidrometro</a:t>
                      </a:r>
                      <a:r>
                        <a:rPr lang="pt-BR" sz="1200" dirty="0">
                          <a:effectLst/>
                        </a:rPr>
                        <a:t> Bloco U</a:t>
                      </a:r>
                    </a:p>
                  </a:txBody>
                  <a:tcPr marL="59957" marR="59957" marT="59957" marB="59957"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200" dirty="0">
                          <a:effectLst/>
                        </a:rPr>
                        <a:t>ABP</a:t>
                      </a:r>
                    </a:p>
                    <a:p>
                      <a:pPr algn="ctr" fontAlgn="t"/>
                      <a:endParaRPr lang="pt-BR" sz="1200" dirty="0">
                        <a:effectLst/>
                      </a:endParaRPr>
                    </a:p>
                  </a:txBody>
                  <a:tcPr marL="59957" marR="59957" marT="59957" marB="59957"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755012373"/>
                  </a:ext>
                </a:extLst>
              </a:tr>
              <a:tr h="551608">
                <a:tc>
                  <a:txBody>
                    <a:bodyPr/>
                    <a:lstStyle/>
                    <a:p>
                      <a:pPr algn="ctr" fontAlgn="t"/>
                      <a:r>
                        <a:rPr lang="pt-BR" sz="1200" u="none" strike="noStrike" dirty="0">
                          <a:solidFill>
                            <a:srgbClr val="004684"/>
                          </a:solidFill>
                          <a:effectLst/>
                          <a:hlinkClick r:id="rId6"/>
                        </a:rPr>
                        <a:t>DET-07</a:t>
                      </a:r>
                      <a:endParaRPr lang="pt-BR" sz="1200" dirty="0">
                        <a:effectLst/>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200">
                          <a:effectLst/>
                        </a:rPr>
                        <a:t>0004a30b001e4c78</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200">
                          <a:effectLst/>
                        </a:rPr>
                        <a:t>[ Hidrômetro Bloco S - Uso Geral]</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ctr" fontAlgn="t"/>
                      <a:r>
                        <a:rPr lang="pt-BR" sz="1200">
                          <a:effectLst/>
                        </a:rPr>
                        <a:t>ABP</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3020993203"/>
                  </a:ext>
                </a:extLst>
              </a:tr>
              <a:tr h="551608">
                <a:tc>
                  <a:txBody>
                    <a:bodyPr/>
                    <a:lstStyle/>
                    <a:p>
                      <a:pPr algn="ctr" fontAlgn="t"/>
                      <a:r>
                        <a:rPr lang="pt-BR" sz="1200" u="none" strike="noStrike">
                          <a:solidFill>
                            <a:srgbClr val="004684"/>
                          </a:solidFill>
                          <a:effectLst/>
                          <a:hlinkClick r:id="rId7"/>
                        </a:rPr>
                        <a:t>DET-08</a:t>
                      </a:r>
                      <a:endParaRPr lang="pt-BR" sz="1200">
                        <a:effectLst/>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algn="ctr" fontAlgn="t"/>
                      <a:r>
                        <a:rPr lang="pt-BR" sz="1200">
                          <a:effectLst/>
                        </a:rPr>
                        <a:t>0004a30b001e59ee</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algn="ctr" fontAlgn="t"/>
                      <a:r>
                        <a:rPr lang="pt-BR" sz="1200">
                          <a:effectLst/>
                        </a:rPr>
                        <a:t>[ Hidrômetro Bloco S - Arrefec.]</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algn="ctr" fontAlgn="t"/>
                      <a:r>
                        <a:rPr lang="pt-BR" sz="1200" dirty="0">
                          <a:effectLst/>
                        </a:rPr>
                        <a:t>ABP</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a:noFill/>
                    </a:lnB>
                    <a:solidFill>
                      <a:srgbClr val="F5F5F5"/>
                    </a:solidFill>
                  </a:tcPr>
                </a:tc>
                <a:extLst>
                  <a:ext uri="{0D108BD9-81ED-4DB2-BD59-A6C34878D82A}">
                    <a16:rowId xmlns:a16="http://schemas.microsoft.com/office/drawing/2014/main" val="1912073754"/>
                  </a:ext>
                </a:extLst>
              </a:tr>
            </a:tbl>
          </a:graphicData>
        </a:graphic>
      </p:graphicFrame>
      <p:sp>
        <p:nvSpPr>
          <p:cNvPr id="9" name="CaixaDeTexto 8"/>
          <p:cNvSpPr txBox="1"/>
          <p:nvPr/>
        </p:nvSpPr>
        <p:spPr>
          <a:xfrm>
            <a:off x="3614056" y="263208"/>
            <a:ext cx="3060068" cy="523220"/>
          </a:xfrm>
          <a:prstGeom prst="rect">
            <a:avLst/>
          </a:prstGeom>
          <a:noFill/>
        </p:spPr>
        <p:txBody>
          <a:bodyPr wrap="none" rtlCol="0">
            <a:spAutoFit/>
          </a:bodyPr>
          <a:lstStyle/>
          <a:p>
            <a:r>
              <a:rPr lang="pt-BR" sz="2800" dirty="0">
                <a:latin typeface="Times New Roman" panose="02020603050405020304" pitchFamily="18" charset="0"/>
                <a:cs typeface="Times New Roman" panose="02020603050405020304" pitchFamily="18" charset="0"/>
              </a:rPr>
              <a:t>Parceria IMT - ATC</a:t>
            </a:r>
          </a:p>
        </p:txBody>
      </p:sp>
      <p:pic>
        <p:nvPicPr>
          <p:cNvPr id="10" name="Imagem 9" descr="C:\Users\rogerio.cassares\Documents\IMT\CP-DET\DET-Office\LOGO AZUL MAUÁ VETOR-01.png"/>
          <p:cNvPicPr/>
          <p:nvPr/>
        </p:nvPicPr>
        <p:blipFill>
          <a:blip r:embed="rId8" cstate="print">
            <a:extLst>
              <a:ext uri="{28A0092B-C50C-407E-A947-70E740481C1C}">
                <a14:useLocalDpi xmlns:a14="http://schemas.microsoft.com/office/drawing/2010/main" val="0"/>
              </a:ext>
            </a:extLst>
          </a:blip>
          <a:srcRect/>
          <a:stretch>
            <a:fillRect/>
          </a:stretch>
        </p:blipFill>
        <p:spPr>
          <a:xfrm>
            <a:off x="264794" y="263208"/>
            <a:ext cx="1128577" cy="404449"/>
          </a:xfrm>
          <a:prstGeom prst="rect">
            <a:avLst/>
          </a:prstGeom>
          <a:noFill/>
          <a:ln>
            <a:noFill/>
          </a:ln>
        </p:spPr>
      </p:pic>
      <p:pic>
        <p:nvPicPr>
          <p:cNvPr id="11" name="Imagem 10"/>
          <p:cNvPicPr>
            <a:picLocks noChangeAspect="1"/>
          </p:cNvPicPr>
          <p:nvPr/>
        </p:nvPicPr>
        <p:blipFill>
          <a:blip r:embed="rId9"/>
          <a:stretch>
            <a:fillRect/>
          </a:stretch>
        </p:blipFill>
        <p:spPr>
          <a:xfrm>
            <a:off x="9054466" y="190758"/>
            <a:ext cx="641077" cy="476899"/>
          </a:xfrm>
          <a:prstGeom prst="rect">
            <a:avLst/>
          </a:prstGeom>
        </p:spPr>
      </p:pic>
      <p:sp>
        <p:nvSpPr>
          <p:cNvPr id="12" name="CaixaDeTexto 11"/>
          <p:cNvSpPr txBox="1"/>
          <p:nvPr/>
        </p:nvSpPr>
        <p:spPr>
          <a:xfrm>
            <a:off x="6798715" y="2584671"/>
            <a:ext cx="2576289" cy="369332"/>
          </a:xfrm>
          <a:prstGeom prst="rect">
            <a:avLst/>
          </a:prstGeom>
          <a:noFill/>
        </p:spPr>
        <p:txBody>
          <a:bodyPr wrap="square" rtlCol="0">
            <a:spAutoFit/>
          </a:bodyPr>
          <a:lstStyle/>
          <a:p>
            <a:r>
              <a:rPr lang="pt-BR" dirty="0"/>
              <a:t>Hidrômetros no </a:t>
            </a:r>
            <a:r>
              <a:rPr lang="pt-BR" i="1" dirty="0"/>
              <a:t>campus</a:t>
            </a:r>
          </a:p>
        </p:txBody>
      </p:sp>
      <p:sp>
        <p:nvSpPr>
          <p:cNvPr id="13" name="CaixaDeTexto 12"/>
          <p:cNvSpPr txBox="1"/>
          <p:nvPr/>
        </p:nvSpPr>
        <p:spPr>
          <a:xfrm>
            <a:off x="4891147" y="706844"/>
            <a:ext cx="3228769" cy="338554"/>
          </a:xfrm>
          <a:prstGeom prst="rect">
            <a:avLst/>
          </a:prstGeom>
          <a:noFill/>
        </p:spPr>
        <p:txBody>
          <a:bodyPr wrap="none" rtlCol="0">
            <a:spAutoFit/>
          </a:bodyPr>
          <a:lstStyle/>
          <a:p>
            <a:r>
              <a:rPr lang="pt-BR" sz="1600" i="1" dirty="0">
                <a:latin typeface="Times New Roman" panose="02020603050405020304" pitchFamily="18" charset="0"/>
                <a:cs typeface="Times New Roman" panose="02020603050405020304" pitchFamily="18" charset="0"/>
              </a:rPr>
              <a:t>- dispositivos para o próprio campus</a:t>
            </a:r>
          </a:p>
        </p:txBody>
      </p:sp>
    </p:spTree>
    <p:extLst>
      <p:ext uri="{BB962C8B-B14F-4D97-AF65-F5344CB8AC3E}">
        <p14:creationId xmlns:p14="http://schemas.microsoft.com/office/powerpoint/2010/main" val="3158428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838" y="1361622"/>
            <a:ext cx="2656997" cy="4086614"/>
          </a:xfrm>
          <a:prstGeom prst="rect">
            <a:avLst/>
          </a:prstGeom>
        </p:spPr>
      </p:pic>
      <p:sp>
        <p:nvSpPr>
          <p:cNvPr id="4" name="CaixaDeTexto 3"/>
          <p:cNvSpPr txBox="1"/>
          <p:nvPr/>
        </p:nvSpPr>
        <p:spPr>
          <a:xfrm>
            <a:off x="3614056" y="263208"/>
            <a:ext cx="3060068" cy="523220"/>
          </a:xfrm>
          <a:prstGeom prst="rect">
            <a:avLst/>
          </a:prstGeom>
          <a:noFill/>
        </p:spPr>
        <p:txBody>
          <a:bodyPr wrap="none" rtlCol="0">
            <a:spAutoFit/>
          </a:bodyPr>
          <a:lstStyle/>
          <a:p>
            <a:r>
              <a:rPr lang="pt-BR" sz="2800" dirty="0">
                <a:latin typeface="Times New Roman" panose="02020603050405020304" pitchFamily="18" charset="0"/>
                <a:cs typeface="Times New Roman" panose="02020603050405020304" pitchFamily="18" charset="0"/>
              </a:rPr>
              <a:t>Parceria IMT - ATC</a:t>
            </a:r>
          </a:p>
        </p:txBody>
      </p:sp>
      <p:pic>
        <p:nvPicPr>
          <p:cNvPr id="5" name="Imagem 4" descr="C:\Users\rogerio.cassares\Documents\IMT\CP-DET\DET-Office\LOGO AZUL MAUÁ VETOR-01.png"/>
          <p:cNvPicPr/>
          <p:nvPr/>
        </p:nvPicPr>
        <p:blipFill>
          <a:blip r:embed="rId3" cstate="print">
            <a:extLst>
              <a:ext uri="{28A0092B-C50C-407E-A947-70E740481C1C}">
                <a14:useLocalDpi xmlns:a14="http://schemas.microsoft.com/office/drawing/2010/main" val="0"/>
              </a:ext>
            </a:extLst>
          </a:blip>
          <a:srcRect/>
          <a:stretch>
            <a:fillRect/>
          </a:stretch>
        </p:blipFill>
        <p:spPr>
          <a:xfrm>
            <a:off x="264794" y="263208"/>
            <a:ext cx="1128577" cy="404449"/>
          </a:xfrm>
          <a:prstGeom prst="rect">
            <a:avLst/>
          </a:prstGeom>
          <a:noFill/>
          <a:ln>
            <a:noFill/>
          </a:ln>
        </p:spPr>
      </p:pic>
      <p:pic>
        <p:nvPicPr>
          <p:cNvPr id="6" name="Imagem 5"/>
          <p:cNvPicPr>
            <a:picLocks noChangeAspect="1"/>
          </p:cNvPicPr>
          <p:nvPr/>
        </p:nvPicPr>
        <p:blipFill>
          <a:blip r:embed="rId4"/>
          <a:stretch>
            <a:fillRect/>
          </a:stretch>
        </p:blipFill>
        <p:spPr>
          <a:xfrm>
            <a:off x="9054466" y="190758"/>
            <a:ext cx="641077" cy="476899"/>
          </a:xfrm>
          <a:prstGeom prst="rect">
            <a:avLst/>
          </a:prstGeom>
        </p:spPr>
      </p:pic>
      <p:graphicFrame>
        <p:nvGraphicFramePr>
          <p:cNvPr id="7" name="Tabela 6"/>
          <p:cNvGraphicFramePr>
            <a:graphicFrameLocks noGrp="1"/>
          </p:cNvGraphicFramePr>
          <p:nvPr>
            <p:extLst>
              <p:ext uri="{D42A27DB-BD31-4B8C-83A1-F6EECF244321}">
                <p14:modId xmlns:p14="http://schemas.microsoft.com/office/powerpoint/2010/main" val="1191652025"/>
              </p:ext>
            </p:extLst>
          </p:nvPr>
        </p:nvGraphicFramePr>
        <p:xfrm>
          <a:off x="985838" y="5567007"/>
          <a:ext cx="8543925" cy="1103216"/>
        </p:xfrm>
        <a:graphic>
          <a:graphicData uri="http://schemas.openxmlformats.org/drawingml/2006/table">
            <a:tbl>
              <a:tblPr/>
              <a:tblGrid>
                <a:gridCol w="2128486">
                  <a:extLst>
                    <a:ext uri="{9D8B030D-6E8A-4147-A177-3AD203B41FA5}">
                      <a16:colId xmlns:a16="http://schemas.microsoft.com/office/drawing/2014/main" val="2175686230"/>
                    </a:ext>
                  </a:extLst>
                </a:gridCol>
                <a:gridCol w="1718933">
                  <a:extLst>
                    <a:ext uri="{9D8B030D-6E8A-4147-A177-3AD203B41FA5}">
                      <a16:colId xmlns:a16="http://schemas.microsoft.com/office/drawing/2014/main" val="301825819"/>
                    </a:ext>
                  </a:extLst>
                </a:gridCol>
                <a:gridCol w="3987015">
                  <a:extLst>
                    <a:ext uri="{9D8B030D-6E8A-4147-A177-3AD203B41FA5}">
                      <a16:colId xmlns:a16="http://schemas.microsoft.com/office/drawing/2014/main" val="2506701672"/>
                    </a:ext>
                  </a:extLst>
                </a:gridCol>
                <a:gridCol w="709491">
                  <a:extLst>
                    <a:ext uri="{9D8B030D-6E8A-4147-A177-3AD203B41FA5}">
                      <a16:colId xmlns:a16="http://schemas.microsoft.com/office/drawing/2014/main" val="3117495983"/>
                    </a:ext>
                  </a:extLst>
                </a:gridCol>
              </a:tblGrid>
              <a:tr h="551608">
                <a:tc>
                  <a:txBody>
                    <a:bodyPr/>
                    <a:lstStyle/>
                    <a:p>
                      <a:pPr algn="l" fontAlgn="b"/>
                      <a:r>
                        <a:rPr lang="pt-BR" sz="1400">
                          <a:effectLst/>
                        </a:rPr>
                        <a:t>Device name</a:t>
                      </a:r>
                    </a:p>
                  </a:txBody>
                  <a:tcPr marL="59957" marR="59957" marT="59957" marB="5995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pt-BR" sz="1400">
                          <a:effectLst/>
                        </a:rPr>
                        <a:t>Device EUI</a:t>
                      </a:r>
                    </a:p>
                  </a:txBody>
                  <a:tcPr marL="59957" marR="59957" marT="59957" marB="5995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pt-BR" sz="1400" dirty="0">
                          <a:effectLst/>
                        </a:rPr>
                        <a:t>Device description</a:t>
                      </a:r>
                    </a:p>
                  </a:txBody>
                  <a:tcPr marL="59957" marR="59957" marT="59957" marB="5995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pt-BR" sz="1400">
                          <a:effectLst/>
                        </a:rPr>
                        <a:t>Activation</a:t>
                      </a:r>
                    </a:p>
                  </a:txBody>
                  <a:tcPr marL="59957" marR="59957" marT="59957" marB="5995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82282068"/>
                  </a:ext>
                </a:extLst>
              </a:tr>
              <a:tr h="551608">
                <a:tc>
                  <a:txBody>
                    <a:bodyPr/>
                    <a:lstStyle/>
                    <a:p>
                      <a:pPr fontAlgn="t"/>
                      <a:r>
                        <a:rPr lang="pt-BR" sz="1400" u="none" strike="noStrike" dirty="0">
                          <a:solidFill>
                            <a:srgbClr val="004684"/>
                          </a:solidFill>
                          <a:effectLst/>
                          <a:hlinkClick r:id="rId5"/>
                        </a:rPr>
                        <a:t>M-084</a:t>
                      </a:r>
                      <a:endParaRPr lang="pt-BR" sz="1400" dirty="0">
                        <a:effectLst/>
                      </a:endParaRPr>
                    </a:p>
                  </a:txBody>
                  <a:tcPr marL="59957" marR="59957" marT="59957" marB="59957">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fontAlgn="t"/>
                      <a:r>
                        <a:rPr lang="pt-BR" sz="1400">
                          <a:effectLst/>
                        </a:rPr>
                        <a:t>0004a30b00e9b90a</a:t>
                      </a:r>
                    </a:p>
                  </a:txBody>
                  <a:tcPr marL="59957" marR="59957" marT="59957" marB="59957">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fontAlgn="t"/>
                      <a:r>
                        <a:rPr lang="pt-BR" sz="1400" dirty="0">
                          <a:effectLst/>
                        </a:rPr>
                        <a:t>sensor de nível de caixa d'água</a:t>
                      </a:r>
                    </a:p>
                  </a:txBody>
                  <a:tcPr marL="59957" marR="59957" marT="59957" marB="59957">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fontAlgn="t"/>
                      <a:r>
                        <a:rPr lang="pt-BR" sz="1400" dirty="0">
                          <a:effectLst/>
                        </a:rPr>
                        <a:t>ABP</a:t>
                      </a:r>
                    </a:p>
                  </a:txBody>
                  <a:tcPr marL="59957" marR="59957" marT="59957" marB="59957">
                    <a:lnL>
                      <a:noFill/>
                    </a:lnL>
                    <a:lnR>
                      <a:noFill/>
                    </a:lnR>
                    <a:lnT w="9525" cap="flat" cmpd="sng" algn="ctr">
                      <a:solidFill>
                        <a:srgbClr val="DDDDDD"/>
                      </a:solidFill>
                      <a:prstDash val="solid"/>
                      <a:round/>
                      <a:headEnd type="none" w="med" len="med"/>
                      <a:tailEnd type="none" w="med" len="med"/>
                    </a:lnT>
                    <a:lnB>
                      <a:noFill/>
                    </a:lnB>
                    <a:solidFill>
                      <a:srgbClr val="F5F5F5"/>
                    </a:solidFill>
                  </a:tcPr>
                </a:tc>
                <a:extLst>
                  <a:ext uri="{0D108BD9-81ED-4DB2-BD59-A6C34878D82A}">
                    <a16:rowId xmlns:a16="http://schemas.microsoft.com/office/drawing/2014/main" val="3419845966"/>
                  </a:ext>
                </a:extLst>
              </a:tr>
            </a:tbl>
          </a:graphicData>
        </a:graphic>
      </p:graphicFrame>
      <p:sp>
        <p:nvSpPr>
          <p:cNvPr id="8" name="CaixaDeTexto 7"/>
          <p:cNvSpPr txBox="1"/>
          <p:nvPr/>
        </p:nvSpPr>
        <p:spPr>
          <a:xfrm>
            <a:off x="4119609" y="2853552"/>
            <a:ext cx="3367315" cy="646331"/>
          </a:xfrm>
          <a:prstGeom prst="rect">
            <a:avLst/>
          </a:prstGeom>
          <a:noFill/>
        </p:spPr>
        <p:txBody>
          <a:bodyPr wrap="square" rtlCol="0">
            <a:spAutoFit/>
          </a:bodyPr>
          <a:lstStyle/>
          <a:p>
            <a:r>
              <a:rPr lang="pt-BR" dirty="0"/>
              <a:t>Sensores para medição de Nível de Caixa d’agua no </a:t>
            </a:r>
            <a:r>
              <a:rPr lang="pt-BR" i="1" dirty="0"/>
              <a:t>campus</a:t>
            </a:r>
            <a:r>
              <a:rPr lang="pt-BR" dirty="0"/>
              <a:t>.</a:t>
            </a:r>
          </a:p>
        </p:txBody>
      </p:sp>
      <p:sp>
        <p:nvSpPr>
          <p:cNvPr id="9" name="CaixaDeTexto 8"/>
          <p:cNvSpPr txBox="1"/>
          <p:nvPr/>
        </p:nvSpPr>
        <p:spPr>
          <a:xfrm>
            <a:off x="4891147" y="706844"/>
            <a:ext cx="3228769" cy="338554"/>
          </a:xfrm>
          <a:prstGeom prst="rect">
            <a:avLst/>
          </a:prstGeom>
          <a:noFill/>
        </p:spPr>
        <p:txBody>
          <a:bodyPr wrap="none" rtlCol="0">
            <a:spAutoFit/>
          </a:bodyPr>
          <a:lstStyle/>
          <a:p>
            <a:r>
              <a:rPr lang="pt-BR" sz="1600" i="1" dirty="0">
                <a:latin typeface="Times New Roman" panose="02020603050405020304" pitchFamily="18" charset="0"/>
                <a:cs typeface="Times New Roman" panose="02020603050405020304" pitchFamily="18" charset="0"/>
              </a:rPr>
              <a:t>- dispositivos para o próprio campus</a:t>
            </a:r>
          </a:p>
        </p:txBody>
      </p:sp>
    </p:spTree>
    <p:extLst>
      <p:ext uri="{BB962C8B-B14F-4D97-AF65-F5344CB8AC3E}">
        <p14:creationId xmlns:p14="http://schemas.microsoft.com/office/powerpoint/2010/main" val="2528025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3614056" y="263208"/>
            <a:ext cx="3060068" cy="523220"/>
          </a:xfrm>
          <a:prstGeom prst="rect">
            <a:avLst/>
          </a:prstGeom>
          <a:noFill/>
        </p:spPr>
        <p:txBody>
          <a:bodyPr wrap="none" rtlCol="0">
            <a:spAutoFit/>
          </a:bodyPr>
          <a:lstStyle/>
          <a:p>
            <a:r>
              <a:rPr lang="pt-BR" sz="2800" dirty="0">
                <a:latin typeface="Times New Roman" panose="02020603050405020304" pitchFamily="18" charset="0"/>
                <a:cs typeface="Times New Roman" panose="02020603050405020304" pitchFamily="18" charset="0"/>
              </a:rPr>
              <a:t>Parceria IMT - ATC</a:t>
            </a:r>
          </a:p>
        </p:txBody>
      </p:sp>
      <p:pic>
        <p:nvPicPr>
          <p:cNvPr id="5" name="Imagem 4" descr="C:\Users\rogerio.cassares\Documents\IMT\CP-DET\DET-Office\LOGO AZUL MAUÁ VETOR-01.png"/>
          <p:cNvPicPr/>
          <p:nvPr/>
        </p:nvPicPr>
        <p:blipFill>
          <a:blip r:embed="rId2" cstate="print">
            <a:extLst>
              <a:ext uri="{28A0092B-C50C-407E-A947-70E740481C1C}">
                <a14:useLocalDpi xmlns:a14="http://schemas.microsoft.com/office/drawing/2010/main" val="0"/>
              </a:ext>
            </a:extLst>
          </a:blip>
          <a:srcRect/>
          <a:stretch>
            <a:fillRect/>
          </a:stretch>
        </p:blipFill>
        <p:spPr>
          <a:xfrm>
            <a:off x="264794" y="263208"/>
            <a:ext cx="1128577" cy="404449"/>
          </a:xfrm>
          <a:prstGeom prst="rect">
            <a:avLst/>
          </a:prstGeom>
          <a:noFill/>
          <a:ln>
            <a:noFill/>
          </a:ln>
        </p:spPr>
      </p:pic>
      <p:pic>
        <p:nvPicPr>
          <p:cNvPr id="6" name="Imagem 5"/>
          <p:cNvPicPr>
            <a:picLocks noChangeAspect="1"/>
          </p:cNvPicPr>
          <p:nvPr/>
        </p:nvPicPr>
        <p:blipFill>
          <a:blip r:embed="rId3"/>
          <a:stretch>
            <a:fillRect/>
          </a:stretch>
        </p:blipFill>
        <p:spPr>
          <a:xfrm>
            <a:off x="9054466" y="190758"/>
            <a:ext cx="641077" cy="476899"/>
          </a:xfrm>
          <a:prstGeom prst="rect">
            <a:avLst/>
          </a:prstGeom>
        </p:spPr>
      </p:pic>
      <p:graphicFrame>
        <p:nvGraphicFramePr>
          <p:cNvPr id="7" name="Tabela 6"/>
          <p:cNvGraphicFramePr>
            <a:graphicFrameLocks noGrp="1"/>
          </p:cNvGraphicFramePr>
          <p:nvPr>
            <p:extLst>
              <p:ext uri="{D42A27DB-BD31-4B8C-83A1-F6EECF244321}">
                <p14:modId xmlns:p14="http://schemas.microsoft.com/office/powerpoint/2010/main" val="2827374937"/>
              </p:ext>
            </p:extLst>
          </p:nvPr>
        </p:nvGraphicFramePr>
        <p:xfrm>
          <a:off x="985838" y="5421864"/>
          <a:ext cx="8543925" cy="1103216"/>
        </p:xfrm>
        <a:graphic>
          <a:graphicData uri="http://schemas.openxmlformats.org/drawingml/2006/table">
            <a:tbl>
              <a:tblPr/>
              <a:tblGrid>
                <a:gridCol w="2128486">
                  <a:extLst>
                    <a:ext uri="{9D8B030D-6E8A-4147-A177-3AD203B41FA5}">
                      <a16:colId xmlns:a16="http://schemas.microsoft.com/office/drawing/2014/main" val="2175686230"/>
                    </a:ext>
                  </a:extLst>
                </a:gridCol>
                <a:gridCol w="1965676">
                  <a:extLst>
                    <a:ext uri="{9D8B030D-6E8A-4147-A177-3AD203B41FA5}">
                      <a16:colId xmlns:a16="http://schemas.microsoft.com/office/drawing/2014/main" val="301825819"/>
                    </a:ext>
                  </a:extLst>
                </a:gridCol>
                <a:gridCol w="3425371">
                  <a:extLst>
                    <a:ext uri="{9D8B030D-6E8A-4147-A177-3AD203B41FA5}">
                      <a16:colId xmlns:a16="http://schemas.microsoft.com/office/drawing/2014/main" val="2506701672"/>
                    </a:ext>
                  </a:extLst>
                </a:gridCol>
                <a:gridCol w="1024392">
                  <a:extLst>
                    <a:ext uri="{9D8B030D-6E8A-4147-A177-3AD203B41FA5}">
                      <a16:colId xmlns:a16="http://schemas.microsoft.com/office/drawing/2014/main" val="3117495983"/>
                    </a:ext>
                  </a:extLst>
                </a:gridCol>
              </a:tblGrid>
              <a:tr h="551608">
                <a:tc>
                  <a:txBody>
                    <a:bodyPr/>
                    <a:lstStyle/>
                    <a:p>
                      <a:pPr algn="l" fontAlgn="b"/>
                      <a:r>
                        <a:rPr lang="pt-BR" sz="1400">
                          <a:effectLst/>
                        </a:rPr>
                        <a:t>Device name</a:t>
                      </a:r>
                    </a:p>
                  </a:txBody>
                  <a:tcPr marL="59957" marR="59957" marT="59957" marB="5995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pt-BR" sz="1400" dirty="0">
                          <a:effectLst/>
                        </a:rPr>
                        <a:t>Device EUI</a:t>
                      </a:r>
                    </a:p>
                  </a:txBody>
                  <a:tcPr marL="59957" marR="59957" marT="59957" marB="5995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pt-BR" sz="1400" dirty="0">
                          <a:effectLst/>
                        </a:rPr>
                        <a:t>Device description</a:t>
                      </a:r>
                    </a:p>
                  </a:txBody>
                  <a:tcPr marL="59957" marR="59957" marT="59957" marB="5995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pt-BR" sz="1400" dirty="0">
                          <a:effectLst/>
                        </a:rPr>
                        <a:t>Activation</a:t>
                      </a:r>
                    </a:p>
                  </a:txBody>
                  <a:tcPr marL="59957" marR="59957" marT="59957" marB="5995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82282068"/>
                  </a:ext>
                </a:extLst>
              </a:tr>
              <a:tr h="551608">
                <a:tc>
                  <a:txBody>
                    <a:bodyPr/>
                    <a:lstStyle/>
                    <a:p>
                      <a:pPr fontAlgn="t"/>
                      <a:r>
                        <a:rPr lang="pt-BR" sz="1400" u="none" strike="noStrike" dirty="0">
                          <a:solidFill>
                            <a:srgbClr val="004684"/>
                          </a:solidFill>
                          <a:effectLst/>
                          <a:hlinkClick r:id="rId4"/>
                        </a:rPr>
                        <a:t>M-084</a:t>
                      </a:r>
                      <a:endParaRPr lang="pt-BR" sz="1400" dirty="0">
                        <a:effectLst/>
                      </a:endParaRPr>
                    </a:p>
                  </a:txBody>
                  <a:tcPr marL="59957" marR="59957" marT="59957" marB="59957">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fontAlgn="t"/>
                      <a:r>
                        <a:rPr lang="pt-BR" sz="1400">
                          <a:effectLst/>
                        </a:rPr>
                        <a:t>0004a30b00e9b90a</a:t>
                      </a:r>
                    </a:p>
                  </a:txBody>
                  <a:tcPr marL="59957" marR="59957" marT="59957" marB="59957">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fontAlgn="t"/>
                      <a:r>
                        <a:rPr lang="pt-BR" sz="1400" dirty="0">
                          <a:effectLst/>
                        </a:rPr>
                        <a:t>sensor de nível de caixa d'água</a:t>
                      </a:r>
                    </a:p>
                  </a:txBody>
                  <a:tcPr marL="59957" marR="59957" marT="59957" marB="59957">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fontAlgn="t"/>
                      <a:r>
                        <a:rPr lang="pt-BR" sz="1400" dirty="0">
                          <a:effectLst/>
                        </a:rPr>
                        <a:t>ABP</a:t>
                      </a:r>
                    </a:p>
                  </a:txBody>
                  <a:tcPr marL="59957" marR="59957" marT="59957" marB="59957">
                    <a:lnL>
                      <a:noFill/>
                    </a:lnL>
                    <a:lnR>
                      <a:noFill/>
                    </a:lnR>
                    <a:lnT w="9525" cap="flat" cmpd="sng" algn="ctr">
                      <a:solidFill>
                        <a:srgbClr val="DDDDDD"/>
                      </a:solidFill>
                      <a:prstDash val="solid"/>
                      <a:round/>
                      <a:headEnd type="none" w="med" len="med"/>
                      <a:tailEnd type="none" w="med" len="med"/>
                    </a:lnT>
                    <a:lnB>
                      <a:noFill/>
                    </a:lnB>
                    <a:solidFill>
                      <a:srgbClr val="F5F5F5"/>
                    </a:solidFill>
                  </a:tcPr>
                </a:tc>
                <a:extLst>
                  <a:ext uri="{0D108BD9-81ED-4DB2-BD59-A6C34878D82A}">
                    <a16:rowId xmlns:a16="http://schemas.microsoft.com/office/drawing/2014/main" val="3419845966"/>
                  </a:ext>
                </a:extLst>
              </a:tr>
            </a:tbl>
          </a:graphicData>
        </a:graphic>
      </p:graphicFrame>
      <p:sp>
        <p:nvSpPr>
          <p:cNvPr id="8" name="CaixaDeTexto 7"/>
          <p:cNvSpPr txBox="1"/>
          <p:nvPr/>
        </p:nvSpPr>
        <p:spPr>
          <a:xfrm>
            <a:off x="3872866" y="2759327"/>
            <a:ext cx="3367315" cy="1200329"/>
          </a:xfrm>
          <a:prstGeom prst="rect">
            <a:avLst/>
          </a:prstGeom>
          <a:noFill/>
        </p:spPr>
        <p:txBody>
          <a:bodyPr wrap="square" rtlCol="0">
            <a:spAutoFit/>
          </a:bodyPr>
          <a:lstStyle/>
          <a:p>
            <a:r>
              <a:rPr lang="pt-BR" dirty="0"/>
              <a:t>Medição de Energia Elétrica em kWh consumida, gerada, RFID, switch de tampa aberta / fechada. Funções de corte e religamento.</a:t>
            </a:r>
          </a:p>
        </p:txBody>
      </p:sp>
      <p:sp>
        <p:nvSpPr>
          <p:cNvPr id="9" name="CaixaDeTexto 8"/>
          <p:cNvSpPr txBox="1"/>
          <p:nvPr/>
        </p:nvSpPr>
        <p:spPr>
          <a:xfrm>
            <a:off x="4891147" y="706844"/>
            <a:ext cx="3228769" cy="338554"/>
          </a:xfrm>
          <a:prstGeom prst="rect">
            <a:avLst/>
          </a:prstGeom>
          <a:noFill/>
        </p:spPr>
        <p:txBody>
          <a:bodyPr wrap="none" rtlCol="0">
            <a:spAutoFit/>
          </a:bodyPr>
          <a:lstStyle/>
          <a:p>
            <a:r>
              <a:rPr lang="pt-BR" sz="1600" i="1" dirty="0">
                <a:latin typeface="Times New Roman" panose="02020603050405020304" pitchFamily="18" charset="0"/>
                <a:cs typeface="Times New Roman" panose="02020603050405020304" pitchFamily="18" charset="0"/>
              </a:rPr>
              <a:t>- dispositivos para o próprio campus</a:t>
            </a:r>
          </a:p>
        </p:txBody>
      </p:sp>
      <p:pic>
        <p:nvPicPr>
          <p:cNvPr id="2" name="Imagem 1"/>
          <p:cNvPicPr>
            <a:picLocks noChangeAspect="1"/>
          </p:cNvPicPr>
          <p:nvPr/>
        </p:nvPicPr>
        <p:blipFill>
          <a:blip r:embed="rId5"/>
          <a:stretch>
            <a:fillRect/>
          </a:stretch>
        </p:blipFill>
        <p:spPr>
          <a:xfrm>
            <a:off x="908049" y="1415892"/>
            <a:ext cx="2706007" cy="3887201"/>
          </a:xfrm>
          <a:prstGeom prst="rect">
            <a:avLst/>
          </a:prstGeom>
        </p:spPr>
      </p:pic>
    </p:spTree>
    <p:extLst>
      <p:ext uri="{BB962C8B-B14F-4D97-AF65-F5344CB8AC3E}">
        <p14:creationId xmlns:p14="http://schemas.microsoft.com/office/powerpoint/2010/main" val="2605122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371" y="1401574"/>
            <a:ext cx="2505302" cy="3854311"/>
          </a:xfrm>
          <a:prstGeom prst="rect">
            <a:avLst/>
          </a:prstGeom>
        </p:spPr>
      </p:pic>
      <p:sp>
        <p:nvSpPr>
          <p:cNvPr id="4" name="CaixaDeTexto 3"/>
          <p:cNvSpPr txBox="1"/>
          <p:nvPr/>
        </p:nvSpPr>
        <p:spPr>
          <a:xfrm>
            <a:off x="3614056" y="263208"/>
            <a:ext cx="3060068" cy="523220"/>
          </a:xfrm>
          <a:prstGeom prst="rect">
            <a:avLst/>
          </a:prstGeom>
          <a:noFill/>
        </p:spPr>
        <p:txBody>
          <a:bodyPr wrap="none" rtlCol="0">
            <a:spAutoFit/>
          </a:bodyPr>
          <a:lstStyle/>
          <a:p>
            <a:r>
              <a:rPr lang="pt-BR" sz="2800" dirty="0">
                <a:latin typeface="Times New Roman" panose="02020603050405020304" pitchFamily="18" charset="0"/>
                <a:cs typeface="Times New Roman" panose="02020603050405020304" pitchFamily="18" charset="0"/>
              </a:rPr>
              <a:t>Parceria IMT - ATC</a:t>
            </a:r>
          </a:p>
        </p:txBody>
      </p:sp>
      <p:pic>
        <p:nvPicPr>
          <p:cNvPr id="5" name="Imagem 4" descr="C:\Users\rogerio.cassares\Documents\IMT\CP-DET\DET-Office\LOGO AZUL MAUÁ VETOR-01.png"/>
          <p:cNvPicPr/>
          <p:nvPr/>
        </p:nvPicPr>
        <p:blipFill>
          <a:blip r:embed="rId3" cstate="print">
            <a:extLst>
              <a:ext uri="{28A0092B-C50C-407E-A947-70E740481C1C}">
                <a14:useLocalDpi xmlns:a14="http://schemas.microsoft.com/office/drawing/2010/main" val="0"/>
              </a:ext>
            </a:extLst>
          </a:blip>
          <a:srcRect/>
          <a:stretch>
            <a:fillRect/>
          </a:stretch>
        </p:blipFill>
        <p:spPr>
          <a:xfrm>
            <a:off x="264794" y="263208"/>
            <a:ext cx="1128577" cy="404449"/>
          </a:xfrm>
          <a:prstGeom prst="rect">
            <a:avLst/>
          </a:prstGeom>
          <a:noFill/>
          <a:ln>
            <a:noFill/>
          </a:ln>
        </p:spPr>
      </p:pic>
      <p:pic>
        <p:nvPicPr>
          <p:cNvPr id="6" name="Imagem 5"/>
          <p:cNvPicPr>
            <a:picLocks noChangeAspect="1"/>
          </p:cNvPicPr>
          <p:nvPr/>
        </p:nvPicPr>
        <p:blipFill>
          <a:blip r:embed="rId4"/>
          <a:stretch>
            <a:fillRect/>
          </a:stretch>
        </p:blipFill>
        <p:spPr>
          <a:xfrm>
            <a:off x="9054466" y="190758"/>
            <a:ext cx="641077" cy="476899"/>
          </a:xfrm>
          <a:prstGeom prst="rect">
            <a:avLst/>
          </a:prstGeom>
        </p:spPr>
      </p:pic>
      <p:graphicFrame>
        <p:nvGraphicFramePr>
          <p:cNvPr id="7" name="Tabela 6"/>
          <p:cNvGraphicFramePr>
            <a:graphicFrameLocks noGrp="1"/>
          </p:cNvGraphicFramePr>
          <p:nvPr>
            <p:extLst>
              <p:ext uri="{D42A27DB-BD31-4B8C-83A1-F6EECF244321}">
                <p14:modId xmlns:p14="http://schemas.microsoft.com/office/powerpoint/2010/main" val="2588324492"/>
              </p:ext>
            </p:extLst>
          </p:nvPr>
        </p:nvGraphicFramePr>
        <p:xfrm>
          <a:off x="658812" y="5467214"/>
          <a:ext cx="8543925" cy="1103216"/>
        </p:xfrm>
        <a:graphic>
          <a:graphicData uri="http://schemas.openxmlformats.org/drawingml/2006/table">
            <a:tbl>
              <a:tblPr/>
              <a:tblGrid>
                <a:gridCol w="2128486">
                  <a:extLst>
                    <a:ext uri="{9D8B030D-6E8A-4147-A177-3AD203B41FA5}">
                      <a16:colId xmlns:a16="http://schemas.microsoft.com/office/drawing/2014/main" val="751874985"/>
                    </a:ext>
                  </a:extLst>
                </a:gridCol>
                <a:gridCol w="1668588">
                  <a:extLst>
                    <a:ext uri="{9D8B030D-6E8A-4147-A177-3AD203B41FA5}">
                      <a16:colId xmlns:a16="http://schemas.microsoft.com/office/drawing/2014/main" val="182439367"/>
                    </a:ext>
                  </a:extLst>
                </a:gridCol>
                <a:gridCol w="4037360">
                  <a:extLst>
                    <a:ext uri="{9D8B030D-6E8A-4147-A177-3AD203B41FA5}">
                      <a16:colId xmlns:a16="http://schemas.microsoft.com/office/drawing/2014/main" val="2602949344"/>
                    </a:ext>
                  </a:extLst>
                </a:gridCol>
                <a:gridCol w="709491">
                  <a:extLst>
                    <a:ext uri="{9D8B030D-6E8A-4147-A177-3AD203B41FA5}">
                      <a16:colId xmlns:a16="http://schemas.microsoft.com/office/drawing/2014/main" val="2022277667"/>
                    </a:ext>
                  </a:extLst>
                </a:gridCol>
              </a:tblGrid>
              <a:tr h="551608">
                <a:tc>
                  <a:txBody>
                    <a:bodyPr/>
                    <a:lstStyle/>
                    <a:p>
                      <a:pPr algn="l" fontAlgn="b"/>
                      <a:r>
                        <a:rPr lang="pt-BR" sz="1400">
                          <a:effectLst/>
                        </a:rPr>
                        <a:t>Device name</a:t>
                      </a:r>
                    </a:p>
                  </a:txBody>
                  <a:tcPr marL="59957" marR="59957" marT="59957" marB="5995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pt-BR" sz="1400">
                          <a:effectLst/>
                        </a:rPr>
                        <a:t>Device EUI</a:t>
                      </a:r>
                    </a:p>
                  </a:txBody>
                  <a:tcPr marL="59957" marR="59957" marT="59957" marB="5995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pt-BR" sz="1400" dirty="0">
                          <a:effectLst/>
                        </a:rPr>
                        <a:t>Device description</a:t>
                      </a:r>
                    </a:p>
                  </a:txBody>
                  <a:tcPr marL="59957" marR="59957" marT="59957" marB="5995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pt-BR" sz="1400">
                          <a:effectLst/>
                        </a:rPr>
                        <a:t>Activation</a:t>
                      </a:r>
                    </a:p>
                  </a:txBody>
                  <a:tcPr marL="59957" marR="59957" marT="59957" marB="5995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55665545"/>
                  </a:ext>
                </a:extLst>
              </a:tr>
              <a:tr h="551608">
                <a:tc>
                  <a:txBody>
                    <a:bodyPr/>
                    <a:lstStyle/>
                    <a:p>
                      <a:pPr fontAlgn="t"/>
                      <a:r>
                        <a:rPr lang="pt-BR" sz="1400" u="none" strike="noStrike" dirty="0">
                          <a:solidFill>
                            <a:srgbClr val="004684"/>
                          </a:solidFill>
                          <a:effectLst/>
                          <a:hlinkClick r:id="rId5"/>
                        </a:rPr>
                        <a:t>M-065</a:t>
                      </a:r>
                      <a:endParaRPr lang="pt-BR" sz="1400" dirty="0">
                        <a:effectLst/>
                      </a:endParaRPr>
                    </a:p>
                  </a:txBody>
                  <a:tcPr marL="59957" marR="59957" marT="59957" marB="59957">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fontAlgn="t"/>
                      <a:r>
                        <a:rPr lang="pt-BR" sz="1400">
                          <a:effectLst/>
                        </a:rPr>
                        <a:t>0004a30b00e947ab</a:t>
                      </a:r>
                    </a:p>
                  </a:txBody>
                  <a:tcPr marL="59957" marR="59957" marT="59957" marB="59957">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fontAlgn="t"/>
                      <a:r>
                        <a:rPr lang="pt-BR" sz="1400" dirty="0">
                          <a:effectLst/>
                        </a:rPr>
                        <a:t>Smart Light</a:t>
                      </a:r>
                    </a:p>
                  </a:txBody>
                  <a:tcPr marL="59957" marR="59957" marT="59957" marB="59957">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fontAlgn="t"/>
                      <a:r>
                        <a:rPr lang="pt-BR" sz="1400" dirty="0">
                          <a:effectLst/>
                        </a:rPr>
                        <a:t>ABP</a:t>
                      </a:r>
                    </a:p>
                  </a:txBody>
                  <a:tcPr marL="59957" marR="59957" marT="59957" marB="59957">
                    <a:lnL>
                      <a:noFill/>
                    </a:lnL>
                    <a:lnR>
                      <a:noFill/>
                    </a:lnR>
                    <a:lnT w="9525" cap="flat" cmpd="sng" algn="ctr">
                      <a:solidFill>
                        <a:srgbClr val="DDDDDD"/>
                      </a:solidFill>
                      <a:prstDash val="solid"/>
                      <a:round/>
                      <a:headEnd type="none" w="med" len="med"/>
                      <a:tailEnd type="none" w="med" len="med"/>
                    </a:lnT>
                    <a:lnB>
                      <a:noFill/>
                    </a:lnB>
                    <a:solidFill>
                      <a:srgbClr val="F5F5F5"/>
                    </a:solidFill>
                  </a:tcPr>
                </a:tc>
                <a:extLst>
                  <a:ext uri="{0D108BD9-81ED-4DB2-BD59-A6C34878D82A}">
                    <a16:rowId xmlns:a16="http://schemas.microsoft.com/office/drawing/2014/main" val="1590131474"/>
                  </a:ext>
                </a:extLst>
              </a:tr>
            </a:tbl>
          </a:graphicData>
        </a:graphic>
      </p:graphicFrame>
      <p:sp>
        <p:nvSpPr>
          <p:cNvPr id="8" name="CaixaDeTexto 7"/>
          <p:cNvSpPr txBox="1"/>
          <p:nvPr/>
        </p:nvSpPr>
        <p:spPr>
          <a:xfrm>
            <a:off x="4528457" y="2409371"/>
            <a:ext cx="3135086" cy="923330"/>
          </a:xfrm>
          <a:prstGeom prst="rect">
            <a:avLst/>
          </a:prstGeom>
          <a:noFill/>
        </p:spPr>
        <p:txBody>
          <a:bodyPr wrap="square" rtlCol="0">
            <a:spAutoFit/>
          </a:bodyPr>
          <a:lstStyle/>
          <a:p>
            <a:r>
              <a:rPr lang="pt-BR" dirty="0"/>
              <a:t>Engenharia Civil – </a:t>
            </a:r>
            <a:r>
              <a:rPr lang="pt-BR" i="1" dirty="0"/>
              <a:t>Smart</a:t>
            </a:r>
            <a:r>
              <a:rPr lang="pt-BR" dirty="0"/>
              <a:t> </a:t>
            </a:r>
            <a:r>
              <a:rPr lang="pt-BR" i="1" dirty="0"/>
              <a:t>Light</a:t>
            </a:r>
            <a:r>
              <a:rPr lang="pt-BR" dirty="0"/>
              <a:t> para Temperatura e Umidade da Câmara Úmida.</a:t>
            </a:r>
          </a:p>
        </p:txBody>
      </p:sp>
      <p:sp>
        <p:nvSpPr>
          <p:cNvPr id="9" name="CaixaDeTexto 8"/>
          <p:cNvSpPr txBox="1"/>
          <p:nvPr/>
        </p:nvSpPr>
        <p:spPr>
          <a:xfrm>
            <a:off x="4891147" y="706844"/>
            <a:ext cx="3228769" cy="338554"/>
          </a:xfrm>
          <a:prstGeom prst="rect">
            <a:avLst/>
          </a:prstGeom>
          <a:noFill/>
        </p:spPr>
        <p:txBody>
          <a:bodyPr wrap="none" rtlCol="0">
            <a:spAutoFit/>
          </a:bodyPr>
          <a:lstStyle/>
          <a:p>
            <a:r>
              <a:rPr lang="pt-BR" sz="1600" i="1" dirty="0">
                <a:latin typeface="Times New Roman" panose="02020603050405020304" pitchFamily="18" charset="0"/>
                <a:cs typeface="Times New Roman" panose="02020603050405020304" pitchFamily="18" charset="0"/>
              </a:rPr>
              <a:t>- dispositivos para o próprio campus</a:t>
            </a:r>
          </a:p>
        </p:txBody>
      </p:sp>
    </p:spTree>
    <p:extLst>
      <p:ext uri="{BB962C8B-B14F-4D97-AF65-F5344CB8AC3E}">
        <p14:creationId xmlns:p14="http://schemas.microsoft.com/office/powerpoint/2010/main" val="1417648851"/>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627</TotalTime>
  <Words>1991</Words>
  <Application>Microsoft Office PowerPoint</Application>
  <PresentationFormat>Papel A4 (210 x 297 mm)</PresentationFormat>
  <Paragraphs>605</Paragraphs>
  <Slides>27</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27</vt:i4>
      </vt:variant>
    </vt:vector>
  </HeadingPairs>
  <TitlesOfParts>
    <vt:vector size="32" baseType="lpstr">
      <vt:lpstr>Arial</vt:lpstr>
      <vt:lpstr>Calibri</vt:lpstr>
      <vt:lpstr>Calibri Light</vt:lpstr>
      <vt:lpstr>Times New Roman</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Rogerio Cassares Pires</dc:creator>
  <cp:lastModifiedBy>Jose Carlos de Souza Junior</cp:lastModifiedBy>
  <cp:revision>38</cp:revision>
  <dcterms:created xsi:type="dcterms:W3CDTF">2020-10-02T14:42:29Z</dcterms:created>
  <dcterms:modified xsi:type="dcterms:W3CDTF">2020-10-15T13:07:47Z</dcterms:modified>
</cp:coreProperties>
</file>