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://dbpedia.org/resources/Lois_Griffi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bpedia.org/resource/Earth_2" TargetMode="External"/><Relationship Id="rId4" Type="http://schemas.openxmlformats.org/officeDocument/2006/relationships/hyperlink" Target="http://dbpedia.org/page/Earth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bpedia.org/resource/Bob_Kane" TargetMode="External"/><Relationship Id="rId4" Type="http://schemas.openxmlformats.org/officeDocument/2006/relationships/hyperlink" Target="http://dbpedia.org/resource/Bill_Finger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hat.dbpedia.org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bpedia.org/page/Family_Guy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Answering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Relation Identification and Linking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2887600" y="3439475"/>
            <a:ext cx="34827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Saptarshi</a:t>
            </a:r>
            <a:r>
              <a:rPr lang="en-GB" sz="1800">
                <a:solidFill>
                  <a:srgbClr val="666666"/>
                </a:solidFill>
              </a:rPr>
              <a:t> </a:t>
            </a: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Bhattacharya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Relationship linking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Phrase Matching: Using word2vec and cosine similarity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6561625" y="2721650"/>
            <a:ext cx="2389500" cy="7074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2CC"/>
                </a:solidFill>
              </a:rPr>
              <a:t>family members</a:t>
            </a:r>
            <a:endParaRPr b="1" sz="1800">
              <a:solidFill>
                <a:srgbClr val="FFF2CC"/>
              </a:solidFill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3417" l="0" r="0" t="53274"/>
          <a:stretch/>
        </p:blipFill>
        <p:spPr>
          <a:xfrm>
            <a:off x="311700" y="1792200"/>
            <a:ext cx="3219300" cy="289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Shape 147"/>
          <p:cNvCxnSpPr>
            <a:stCxn id="145" idx="1"/>
            <a:endCxn id="148" idx="3"/>
          </p:cNvCxnSpPr>
          <p:nvPr/>
        </p:nvCxnSpPr>
        <p:spPr>
          <a:xfrm rot="10800000">
            <a:off x="5211025" y="1907750"/>
            <a:ext cx="135060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9" name="Shape 149"/>
          <p:cNvCxnSpPr>
            <a:stCxn id="145" idx="1"/>
            <a:endCxn id="150" idx="3"/>
          </p:cNvCxnSpPr>
          <p:nvPr/>
        </p:nvCxnSpPr>
        <p:spPr>
          <a:xfrm rot="10800000">
            <a:off x="5211025" y="2136350"/>
            <a:ext cx="1350600" cy="9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1" name="Shape 151"/>
          <p:cNvCxnSpPr>
            <a:stCxn id="145" idx="1"/>
            <a:endCxn id="152" idx="3"/>
          </p:cNvCxnSpPr>
          <p:nvPr/>
        </p:nvCxnSpPr>
        <p:spPr>
          <a:xfrm rot="10800000">
            <a:off x="5211025" y="2364950"/>
            <a:ext cx="1350600" cy="7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3" name="Shape 153"/>
          <p:cNvCxnSpPr>
            <a:stCxn id="145" idx="1"/>
            <a:endCxn id="154" idx="3"/>
          </p:cNvCxnSpPr>
          <p:nvPr/>
        </p:nvCxnSpPr>
        <p:spPr>
          <a:xfrm rot="10800000">
            <a:off x="5211025" y="2593550"/>
            <a:ext cx="13506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5" name="Shape 155"/>
          <p:cNvCxnSpPr>
            <a:stCxn id="145" idx="1"/>
            <a:endCxn id="156" idx="3"/>
          </p:cNvCxnSpPr>
          <p:nvPr/>
        </p:nvCxnSpPr>
        <p:spPr>
          <a:xfrm rot="10800000">
            <a:off x="5211025" y="2822150"/>
            <a:ext cx="1350600" cy="25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7" name="Shape 157"/>
          <p:cNvCxnSpPr>
            <a:stCxn id="145" idx="1"/>
            <a:endCxn id="158" idx="3"/>
          </p:cNvCxnSpPr>
          <p:nvPr/>
        </p:nvCxnSpPr>
        <p:spPr>
          <a:xfrm rot="10800000">
            <a:off x="5211025" y="3012650"/>
            <a:ext cx="1350600" cy="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9" name="Shape 159"/>
          <p:cNvCxnSpPr>
            <a:stCxn id="145" idx="1"/>
            <a:endCxn id="160" idx="3"/>
          </p:cNvCxnSpPr>
          <p:nvPr/>
        </p:nvCxnSpPr>
        <p:spPr>
          <a:xfrm flipH="1">
            <a:off x="5211025" y="3075350"/>
            <a:ext cx="135060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1" name="Shape 161"/>
          <p:cNvCxnSpPr>
            <a:stCxn id="145" idx="1"/>
            <a:endCxn id="162" idx="3"/>
          </p:cNvCxnSpPr>
          <p:nvPr/>
        </p:nvCxnSpPr>
        <p:spPr>
          <a:xfrm flipH="1">
            <a:off x="5211025" y="3075350"/>
            <a:ext cx="135060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" name="Shape 163"/>
          <p:cNvCxnSpPr>
            <a:stCxn id="145" idx="1"/>
            <a:endCxn id="164" idx="3"/>
          </p:cNvCxnSpPr>
          <p:nvPr/>
        </p:nvCxnSpPr>
        <p:spPr>
          <a:xfrm flipH="1">
            <a:off x="5211025" y="3075350"/>
            <a:ext cx="1350600" cy="5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5" name="Shape 165"/>
          <p:cNvCxnSpPr>
            <a:stCxn id="145" idx="1"/>
            <a:endCxn id="166" idx="3"/>
          </p:cNvCxnSpPr>
          <p:nvPr/>
        </p:nvCxnSpPr>
        <p:spPr>
          <a:xfrm flipH="1">
            <a:off x="5211025" y="3075350"/>
            <a:ext cx="1350600" cy="8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7" name="Shape 167"/>
          <p:cNvCxnSpPr>
            <a:stCxn id="145" idx="1"/>
            <a:endCxn id="168" idx="3"/>
          </p:cNvCxnSpPr>
          <p:nvPr/>
        </p:nvCxnSpPr>
        <p:spPr>
          <a:xfrm flipH="1">
            <a:off x="5211025" y="3075350"/>
            <a:ext cx="1350600" cy="10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9" name="Shape 169"/>
          <p:cNvCxnSpPr>
            <a:stCxn id="145" idx="1"/>
            <a:endCxn id="170" idx="3"/>
          </p:cNvCxnSpPr>
          <p:nvPr/>
        </p:nvCxnSpPr>
        <p:spPr>
          <a:xfrm flipH="1">
            <a:off x="5211025" y="3075350"/>
            <a:ext cx="1350600" cy="12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1" name="Shape 171"/>
          <p:cNvCxnSpPr>
            <a:stCxn id="145" idx="1"/>
            <a:endCxn id="172" idx="3"/>
          </p:cNvCxnSpPr>
          <p:nvPr/>
        </p:nvCxnSpPr>
        <p:spPr>
          <a:xfrm flipH="1">
            <a:off x="5211025" y="3075350"/>
            <a:ext cx="1350600" cy="14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8" name="Shape 148"/>
          <p:cNvSpPr txBox="1"/>
          <p:nvPr/>
        </p:nvSpPr>
        <p:spPr>
          <a:xfrm>
            <a:off x="3531000" y="1792200"/>
            <a:ext cx="1680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child</a:t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3531000" y="2020800"/>
            <a:ext cx="1680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creator</a:t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3531000" y="2249400"/>
            <a:ext cx="1680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appearance</a:t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3531000" y="2478000"/>
            <a:ext cx="1680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occupation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3531000" y="2706600"/>
            <a:ext cx="1680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relative</a:t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3531000" y="2897100"/>
            <a:ext cx="1680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series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3531000" y="3087600"/>
            <a:ext cx="1680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spouse</a:t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3531000" y="3316200"/>
            <a:ext cx="1680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voice</a:t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3531000" y="3544800"/>
            <a:ext cx="1680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align</a:t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3531000" y="3773400"/>
            <a:ext cx="1680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nationality</a:t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3531000" y="4002000"/>
            <a:ext cx="1680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quote</a:t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3531000" y="4230600"/>
            <a:ext cx="1680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</a:t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3531000" y="4459200"/>
            <a:ext cx="1680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width</a:t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4057825" y="1792200"/>
            <a:ext cx="401100" cy="231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lt1"/>
                </a:solidFill>
              </a:rPr>
              <a:t>0.27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4210225" y="2020800"/>
            <a:ext cx="401100" cy="231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lt1"/>
                </a:solidFill>
              </a:rPr>
              <a:t>0.06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4743625" y="2249400"/>
            <a:ext cx="401100" cy="231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lt1"/>
                </a:solidFill>
              </a:rPr>
              <a:t>0.07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4591225" y="2478000"/>
            <a:ext cx="401100" cy="231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lt1"/>
                </a:solidFill>
              </a:rPr>
              <a:t>0.07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4286425" y="2706600"/>
            <a:ext cx="401100" cy="231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lt1"/>
                </a:solidFill>
              </a:rPr>
              <a:t>0.22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4219050" y="2897100"/>
            <a:ext cx="401100" cy="231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lt1"/>
                </a:solidFill>
              </a:rPr>
              <a:t>0.03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4295250" y="3125700"/>
            <a:ext cx="401100" cy="2310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lt1"/>
                </a:solidFill>
              </a:rPr>
              <a:t>0.35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4057825" y="3335250"/>
            <a:ext cx="401100" cy="231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lt1"/>
                </a:solidFill>
              </a:rPr>
              <a:t>0.12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4057825" y="3563850"/>
            <a:ext cx="401100" cy="231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lt1"/>
                </a:solidFill>
              </a:rPr>
              <a:t>0.05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4523850" y="3811500"/>
            <a:ext cx="401100" cy="231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lt1"/>
                </a:solidFill>
              </a:rPr>
              <a:t>0.18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4134025" y="4002000"/>
            <a:ext cx="457200" cy="231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lt1"/>
                </a:solidFill>
              </a:rPr>
              <a:t>-</a:t>
            </a:r>
            <a:r>
              <a:rPr b="1" lang="en-GB" sz="800">
                <a:solidFill>
                  <a:schemeClr val="lt1"/>
                </a:solidFill>
              </a:rPr>
              <a:t>0.02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4246663" y="4249650"/>
            <a:ext cx="401100" cy="231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lt1"/>
                </a:solidFill>
              </a:rPr>
              <a:t>0.13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4094263" y="4478250"/>
            <a:ext cx="401100" cy="231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lt1"/>
                </a:solidFill>
              </a:rPr>
              <a:t>0.03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Relationship linking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266325"/>
            <a:ext cx="85206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spouse ➔ property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925" y="1291250"/>
            <a:ext cx="5900800" cy="6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311700" y="2193450"/>
            <a:ext cx="64863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http://dbpedia.org/resources/Lois_Griffin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Answer!!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Achievement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Simply structured questions of the given format yields correct result if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DBpedia has an answer for it</a:t>
            </a:r>
            <a:endParaRPr/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the phrase matching yields a reliable result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Setback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Agisdistis does not always returns a correct entity URLs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What is [Family Guy]? (</a:t>
            </a:r>
            <a:endParaRPr/>
          </a:p>
          <a:p>
            <a: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Fails</a:t>
            </a:r>
            <a:endParaRPr/>
          </a:p>
          <a:p>
            <a: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200"/>
              <a:t>correct: </a:t>
            </a:r>
            <a:r>
              <a:rPr lang="en-GB" sz="1200">
                <a:solidFill>
                  <a:srgbClr val="3D85C6"/>
                </a:solidFill>
              </a:rPr>
              <a:t>http://dbpedia.org/resources/Family_Guy</a:t>
            </a:r>
            <a:endParaRPr sz="1200"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What are the satellites of [Earth]? </a:t>
            </a:r>
            <a:endParaRPr/>
          </a:p>
          <a:p>
            <a: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200"/>
              <a:t>returns </a:t>
            </a:r>
            <a:r>
              <a:rPr lang="en-GB" sz="1200" u="sng">
                <a:solidFill>
                  <a:schemeClr val="hlink"/>
                </a:solidFill>
                <a:hlinkClick r:id="rId3"/>
              </a:rPr>
              <a:t>http://dbpedia.org/resource/Earth_2</a:t>
            </a:r>
            <a:endParaRPr sz="1200"/>
          </a:p>
          <a:p>
            <a: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200"/>
              <a:t>correct: </a:t>
            </a:r>
            <a:r>
              <a:rPr lang="en-GB" sz="1200" u="sng">
                <a:solidFill>
                  <a:schemeClr val="hlink"/>
                </a:solidFill>
                <a:hlinkClick r:id="rId4"/>
              </a:rPr>
              <a:t>http://dbpedia.org/resource/Earth</a:t>
            </a:r>
            <a:r>
              <a:rPr lang="en-GB" sz="1200"/>
              <a:t> </a:t>
            </a:r>
            <a:r>
              <a:rPr lang="en-GB" sz="1200">
                <a:solidFill>
                  <a:srgbClr val="3D85C6"/>
                </a:solidFill>
              </a:rPr>
              <a:t> </a:t>
            </a:r>
            <a:endParaRPr sz="1200">
              <a:solidFill>
                <a:srgbClr val="3D85C6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D85C6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Phrase matching fails sometimes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Who is the owner of Facebook?</a:t>
            </a:r>
            <a:endParaRPr/>
          </a:p>
          <a:p>
            <a: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Owner ➞ Subsidiary instead of </a:t>
            </a:r>
            <a:r>
              <a:rPr lang="en-GB"/>
              <a:t>Owner ➞ Founder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Setback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266325"/>
            <a:ext cx="8520600" cy="10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Entity Extraction and relationship extraction is crude.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All complicated questions fail.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2433525"/>
            <a:ext cx="8520600" cy="11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“Who is the creator of Batman?”</a:t>
            </a:r>
            <a:r>
              <a:rPr lang="en-GB"/>
              <a:t> or </a:t>
            </a:r>
            <a:r>
              <a:rPr b="1" lang="en-GB"/>
              <a:t>“Who is Batman’s creator?”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http://dbpedia.org/resource/Bob_Kane</a:t>
            </a:r>
            <a:r>
              <a:rPr lang="en-GB"/>
              <a:t>,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http://dbpedia.org/resource/Bill_Finger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3738550"/>
            <a:ext cx="8520600" cy="9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"Who is the artist who created Batman?"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“Failed to fetch answer”.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Things to do now...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Supervised Relation Extraction</a:t>
            </a:r>
            <a:endParaRPr b="1"/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Choose a set of relations to be extracted, a set of relevant entities and find and label data.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Find all pairs of named Entities, decide if 2 entities are related, classify the relation.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words or Bigrams and parse features to identify relations.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classifiers extract the features.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225" name="Shape 22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66325"/>
            <a:ext cx="8520600" cy="12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Identify relations between entities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Find corresponding information from a database</a:t>
            </a:r>
            <a:endParaRPr/>
          </a:p>
          <a:p>
            <a:pPr indent="0" lvl="0" mar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311700" y="2488825"/>
            <a:ext cx="85206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example: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Who are the family members of Peter Griffin?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311700" y="3484950"/>
            <a:ext cx="85206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Who are the </a:t>
            </a:r>
            <a:r>
              <a:rPr b="1"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family members</a:t>
            </a: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b="1"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Peter Griffin</a:t>
            </a: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311700" y="3915450"/>
            <a:ext cx="85206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b="1"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family members</a:t>
            </a: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⟵ </a:t>
            </a:r>
            <a:r>
              <a:rPr b="1"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Peter Griffin</a:t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311700" y="4358000"/>
            <a:ext cx="85206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Look up for family members of Peter Griffin in DBpedia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Inspiration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90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http://chat.dbpedia.org/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47325"/>
            <a:ext cx="2673596" cy="330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6802" y="1647325"/>
            <a:ext cx="2965495" cy="3302701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7" name="Shape 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8500" y="1647325"/>
            <a:ext cx="2880639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Flow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Question: (...) X of Y of Z (currently)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Identify Z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Find out relationship Y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Find out relationship X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Provide an answer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Dependency Parsing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are the family members of Peter Griffin?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4425525" y="3200825"/>
            <a:ext cx="4507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((u'What', u'WP'), u'cop', (u'is', u'VBZ'))</a:t>
            </a:r>
            <a:br>
              <a:rPr lang="en-GB">
                <a:highlight>
                  <a:srgbClr val="FFFFFF"/>
                </a:highlight>
              </a:rPr>
            </a:br>
            <a:r>
              <a:rPr lang="en-GB">
                <a:highlight>
                  <a:srgbClr val="FFFFFF"/>
                </a:highlight>
              </a:rPr>
              <a:t>((u'What', u'WP'), u'nsubj', (u'nationality', u'NN'))</a:t>
            </a:r>
            <a:br>
              <a:rPr lang="en-GB">
                <a:highlight>
                  <a:srgbClr val="FFFFFF"/>
                </a:highlight>
              </a:rPr>
            </a:br>
            <a:r>
              <a:rPr lang="en-GB">
                <a:highlight>
                  <a:srgbClr val="FFFFFF"/>
                </a:highlight>
              </a:rPr>
              <a:t>((u'nationality', u'NN'), u'det', (u'the', u'DT'))</a:t>
            </a:r>
            <a:br>
              <a:rPr lang="en-GB">
                <a:highlight>
                  <a:srgbClr val="FFFFFF"/>
                </a:highlight>
              </a:rPr>
            </a:br>
            <a:r>
              <a:rPr lang="en-GB">
                <a:highlight>
                  <a:srgbClr val="FFFFFF"/>
                </a:highlight>
              </a:rPr>
              <a:t>((u'nationality', u'NN'), u'nmod', (u'Griffin', u'NNP'))</a:t>
            </a:r>
            <a:br>
              <a:rPr lang="en-GB">
                <a:highlight>
                  <a:srgbClr val="FFFFFF"/>
                </a:highlight>
              </a:rPr>
            </a:br>
            <a:r>
              <a:rPr lang="en-GB">
                <a:highlight>
                  <a:srgbClr val="FFFFFF"/>
                </a:highlight>
              </a:rPr>
              <a:t>((u'Griffin', u'NNP'), u'case', (u'of', u'IN'))</a:t>
            </a:r>
            <a:br>
              <a:rPr lang="en-GB">
                <a:highlight>
                  <a:srgbClr val="FFFFFF"/>
                </a:highlight>
              </a:rPr>
            </a:br>
            <a:r>
              <a:rPr lang="en-GB">
                <a:highlight>
                  <a:srgbClr val="FFFFFF"/>
                </a:highlight>
              </a:rPr>
              <a:t>((u'Griffin', u'NNP'), u'compound', (u'Peter', u'NNP'))</a:t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035400" y="4028775"/>
            <a:ext cx="2295300" cy="7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2CC"/>
                </a:solidFill>
              </a:rPr>
              <a:t>Griffin</a:t>
            </a:r>
            <a:endParaRPr b="1" sz="2400">
              <a:solidFill>
                <a:srgbClr val="FFF2CC"/>
              </a:solidFill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035400" y="3321375"/>
            <a:ext cx="2295300" cy="7074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2CC"/>
                </a:solidFill>
              </a:rPr>
              <a:t>members</a:t>
            </a:r>
            <a:endParaRPr b="1" sz="2400">
              <a:solidFill>
                <a:srgbClr val="FFF2CC"/>
              </a:solidFill>
            </a:endParaRP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50" y="1822925"/>
            <a:ext cx="53721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Entity Recognition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663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the family members of Peter Griffin?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311700" y="1760650"/>
            <a:ext cx="2295300" cy="7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2CC"/>
                </a:solidFill>
              </a:rPr>
              <a:t>Griffin</a:t>
            </a:r>
            <a:endParaRPr b="1" sz="2400">
              <a:solidFill>
                <a:srgbClr val="FFF2CC"/>
              </a:solidFill>
            </a:endParaRP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775" y="1760650"/>
            <a:ext cx="5219700" cy="135255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3479500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the family members of [</a:t>
            </a:r>
            <a:r>
              <a:rPr b="1" lang="en-GB"/>
              <a:t>Peter Griffin</a:t>
            </a:r>
            <a:r>
              <a:rPr lang="en-GB"/>
              <a:t>]?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Entity Recognition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the family members of </a:t>
            </a:r>
            <a:r>
              <a:rPr b="1" lang="en-GB"/>
              <a:t>[Peter Griffin]</a:t>
            </a:r>
            <a:r>
              <a:rPr lang="en-GB"/>
              <a:t>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  <a:p>
            <a:pPr indent="0" lvl="0" mar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1155CC"/>
                </a:solidFill>
              </a:rPr>
              <a:t>http://dbpedia.org/resource/Peter_Griffin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325" y="1729825"/>
            <a:ext cx="4237225" cy="269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Relationship linking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http://dbpedia.org/resources/Family_Guy</a:t>
            </a:r>
            <a:endParaRPr>
              <a:solidFill>
                <a:srgbClr val="1155CC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1155CC"/>
                </a:solidFill>
              </a:rPr>
              <a:t>select distinct ?prop </a:t>
            </a:r>
            <a:endParaRPr sz="1400">
              <a:solidFill>
                <a:srgbClr val="1155C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1155CC"/>
                </a:solidFill>
              </a:rPr>
              <a:t>where {&lt;http://dbpedia.org/resource/Peter_Griffin&gt; </a:t>
            </a:r>
            <a:endParaRPr sz="1400">
              <a:solidFill>
                <a:srgbClr val="1155C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1155CC"/>
                </a:solidFill>
              </a:rPr>
              <a:t>?prop</a:t>
            </a:r>
            <a:r>
              <a:rPr lang="en-GB">
                <a:solidFill>
                  <a:srgbClr val="1155CC"/>
                </a:solidFill>
              </a:rPr>
              <a:t> </a:t>
            </a:r>
            <a:r>
              <a:rPr lang="en-GB" sz="1400">
                <a:solidFill>
                  <a:srgbClr val="1155CC"/>
                </a:solidFill>
              </a:rPr>
              <a:t>?ent }</a:t>
            </a:r>
            <a:endParaRPr sz="1400">
              <a:solidFill>
                <a:srgbClr val="1155CC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4">
            <a:alphaModFix/>
          </a:blip>
          <a:srcRect b="1793" l="2371" r="2381" t="1783"/>
          <a:stretch/>
        </p:blipFill>
        <p:spPr>
          <a:xfrm>
            <a:off x="5345725" y="91925"/>
            <a:ext cx="3705850" cy="49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7138" y="0"/>
            <a:ext cx="248687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5">
            <a:alphaModFix/>
          </a:blip>
          <a:srcRect b="3537" l="0" r="0" t="53269"/>
          <a:stretch/>
        </p:blipFill>
        <p:spPr>
          <a:xfrm>
            <a:off x="6657150" y="2690823"/>
            <a:ext cx="2486850" cy="2221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Relationship linking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3537" l="0" r="0" t="53269"/>
          <a:stretch/>
        </p:blipFill>
        <p:spPr>
          <a:xfrm>
            <a:off x="311700" y="1266325"/>
            <a:ext cx="2639250" cy="235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4763550" y="1266325"/>
            <a:ext cx="2295300" cy="7074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2CC"/>
                </a:solidFill>
              </a:rPr>
              <a:t>members</a:t>
            </a:r>
            <a:endParaRPr b="1" sz="2400">
              <a:solidFill>
                <a:srgbClr val="FFF2CC"/>
              </a:solidFill>
            </a:endParaRPr>
          </a:p>
        </p:txBody>
      </p:sp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0950" y="2087625"/>
            <a:ext cx="5372100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x="4041600" y="3480625"/>
            <a:ext cx="3739200" cy="7074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2CC"/>
                </a:solidFill>
              </a:rPr>
              <a:t>family </a:t>
            </a:r>
            <a:r>
              <a:rPr b="1" lang="en-GB" sz="2400">
                <a:solidFill>
                  <a:srgbClr val="FFF2CC"/>
                </a:solidFill>
              </a:rPr>
              <a:t>members</a:t>
            </a:r>
            <a:endParaRPr b="1" sz="2400">
              <a:solidFill>
                <a:srgbClr val="FFF2C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