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C5C8C-1893-49DA-AD7E-27C70F0CFBDA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4E59-194D-4386-BDC6-90D5747AB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9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81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9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4716-FE9A-47D7-9785-C816B4233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3D1E8-161D-447E-A872-706DA54E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006F-01F1-42C3-8C87-3C7B8ABD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556F-F3B0-4093-995A-5F34D4A1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410D-E60E-42E1-A226-36F4211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1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D7C0-DDB8-41E0-A84E-F625F007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B854A-FA74-43F5-9347-5F0E9A064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3F1B-1BE2-4037-8B59-143C53D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7604-4DDF-4195-9B8A-90217CB4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3220-727C-4C40-BD87-0A728E5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7E056-7348-45F8-B705-63875F560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3A356-4381-445C-AAA4-1C418501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8F47-F93F-40B5-AAFC-8D3D0FF0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DA28-C5EA-4AEB-8FCA-24E71888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2D1B-6ED2-4D70-BEC0-09B10B2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6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fraunhofer_iais_logo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5200" y="355305"/>
            <a:ext cx="3470384" cy="9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-1" y="2781928"/>
            <a:ext cx="10988800" cy="153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51800" y="3026000"/>
            <a:ext cx="103160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4590140"/>
            <a:ext cx="9144000" cy="13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117179" y="2781928"/>
            <a:ext cx="1090800" cy="153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0" y="198200"/>
            <a:ext cx="2686565" cy="10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l="-2006" t="24901" r="3649" b="27414"/>
          <a:stretch/>
        </p:blipFill>
        <p:spPr>
          <a:xfrm>
            <a:off x="4114667" y="145567"/>
            <a:ext cx="2920567" cy="113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63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 descr="fraunhofer_iais_logo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5200" y="355305"/>
            <a:ext cx="3470384" cy="9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-1" y="2781928"/>
            <a:ext cx="10988800" cy="153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51800" y="3026000"/>
            <a:ext cx="103160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524000" y="4590140"/>
            <a:ext cx="9144000" cy="13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1117179" y="2781928"/>
            <a:ext cx="1090800" cy="153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0" y="198200"/>
            <a:ext cx="2686565" cy="10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l="-2006" t="24901" r="3649" b="27414"/>
          <a:stretch/>
        </p:blipFill>
        <p:spPr>
          <a:xfrm>
            <a:off x="4114667" y="145567"/>
            <a:ext cx="2920567" cy="113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640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7533" y="-561300"/>
            <a:ext cx="4348531" cy="434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 descr="fraunhofer_iais_logo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00" y="5678238"/>
            <a:ext cx="3470384" cy="9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-1" y="3289928"/>
            <a:ext cx="10988800" cy="153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351800" y="3737200"/>
            <a:ext cx="103160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24000" y="4590140"/>
            <a:ext cx="9144000" cy="13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1117179" y="3289928"/>
            <a:ext cx="1090800" cy="153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00" y="5576633"/>
            <a:ext cx="2686565" cy="10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5">
            <a:alphaModFix/>
          </a:blip>
          <a:srcRect l="-2006" t="24901" r="3649" b="27414"/>
          <a:stretch/>
        </p:blipFill>
        <p:spPr>
          <a:xfrm>
            <a:off x="4419467" y="5530367"/>
            <a:ext cx="2920567" cy="113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148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1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737533" y="-561300"/>
            <a:ext cx="4348531" cy="434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 descr="fraunhofer_iais_logo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00" y="5678238"/>
            <a:ext cx="3470384" cy="9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-1" y="3289928"/>
            <a:ext cx="10988800" cy="153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51800" y="3737200"/>
            <a:ext cx="103160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524000" y="4590140"/>
            <a:ext cx="9144000" cy="13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11117179" y="3289928"/>
            <a:ext cx="1090800" cy="153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00" y="5576633"/>
            <a:ext cx="2686565" cy="10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 rotWithShape="1">
          <a:blip r:embed="rId5">
            <a:alphaModFix/>
          </a:blip>
          <a:srcRect l="-2006" t="24901" r="3649" b="27414"/>
          <a:stretch/>
        </p:blipFill>
        <p:spPr>
          <a:xfrm>
            <a:off x="4419467" y="5530367"/>
            <a:ext cx="2920567" cy="113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98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36767" y="-764500"/>
            <a:ext cx="5758899" cy="57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 descr="fraunhofer_iais_logo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00" y="5678238"/>
            <a:ext cx="3470384" cy="9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-1" y="2680328"/>
            <a:ext cx="10988800" cy="153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51800" y="3127600"/>
            <a:ext cx="103160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524000" y="3980540"/>
            <a:ext cx="9144000" cy="13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1117179" y="2680328"/>
            <a:ext cx="1090800" cy="153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00" y="5576633"/>
            <a:ext cx="2686565" cy="10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5">
            <a:alphaModFix/>
          </a:blip>
          <a:srcRect l="-2006" t="24901" r="3649" b="27414"/>
          <a:stretch/>
        </p:blipFill>
        <p:spPr>
          <a:xfrm>
            <a:off x="4419467" y="5530367"/>
            <a:ext cx="2920567" cy="113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45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2936767" y="-764500"/>
            <a:ext cx="5758899" cy="57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fraunhofer_iais_logo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00" y="5678238"/>
            <a:ext cx="3470384" cy="9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-1" y="2680328"/>
            <a:ext cx="10988800" cy="153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51800" y="3127600"/>
            <a:ext cx="103160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524000" y="3980540"/>
            <a:ext cx="9144000" cy="13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1117179" y="2680328"/>
            <a:ext cx="1090800" cy="153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00" y="5576633"/>
            <a:ext cx="2686565" cy="10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l="-2006" t="24901" r="3649" b="27414"/>
          <a:stretch/>
        </p:blipFill>
        <p:spPr>
          <a:xfrm>
            <a:off x="4419467" y="5530367"/>
            <a:ext cx="2920567" cy="113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861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1" y="2781928"/>
            <a:ext cx="10988800" cy="153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422133" y="3026000"/>
            <a:ext cx="102460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524000" y="4590140"/>
            <a:ext cx="9144000" cy="13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117179" y="2781928"/>
            <a:ext cx="1090800" cy="153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698633" y="1608167"/>
            <a:ext cx="8452800" cy="1035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Without logo</a:t>
            </a:r>
          </a:p>
        </p:txBody>
      </p:sp>
    </p:spTree>
    <p:extLst>
      <p:ext uri="{BB962C8B-B14F-4D97-AF65-F5344CB8AC3E}">
        <p14:creationId xmlns:p14="http://schemas.microsoft.com/office/powerpoint/2010/main" val="3726222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2781933"/>
            <a:ext cx="10988800" cy="407600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562867" y="3026000"/>
            <a:ext cx="10105200" cy="80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1067733" y="2781933"/>
            <a:ext cx="1124400" cy="407600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2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6571-58D5-446D-9238-1C8A029C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6198-8A5D-41BF-B7E6-69B41334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5917-16C4-422B-9585-31ADB405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E15E-D303-4720-A3AB-682631B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8B4E-CDC8-4896-8914-74AD037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39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-19039" y="6350232"/>
            <a:ext cx="1190000" cy="516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306400" y="6350233"/>
            <a:ext cx="10885600" cy="5164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396200" y="6417448"/>
            <a:ext cx="6526000" cy="28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33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8761933" y="6413733"/>
            <a:ext cx="3612000" cy="28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Title - Person Name - University of Bonn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7105834" y="-609599"/>
            <a:ext cx="5187764" cy="5187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40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-19039" y="6350232"/>
            <a:ext cx="1190000" cy="516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306400" y="6350233"/>
            <a:ext cx="10885600" cy="5164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396200" y="6417448"/>
            <a:ext cx="6526000" cy="28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33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7105834" y="-609599"/>
            <a:ext cx="5187764" cy="518776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8761933" y="6413733"/>
            <a:ext cx="3612000" cy="28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Title - Person Name - University of Bonn</a:t>
            </a:r>
          </a:p>
        </p:txBody>
      </p:sp>
    </p:spTree>
    <p:extLst>
      <p:ext uri="{BB962C8B-B14F-4D97-AF65-F5344CB8AC3E}">
        <p14:creationId xmlns:p14="http://schemas.microsoft.com/office/powerpoint/2010/main" val="1253237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43000" y="-4127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50300" y="965433"/>
            <a:ext cx="1218400" cy="365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224200" y="965433"/>
            <a:ext cx="10968000" cy="3652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8394500" y="3454400"/>
            <a:ext cx="3899099" cy="3899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467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43000" y="-4127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-50300" y="965433"/>
            <a:ext cx="1218400" cy="365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224200" y="965433"/>
            <a:ext cx="10968000" cy="3652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10759768" y="-198166"/>
            <a:ext cx="1325601" cy="132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063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2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43000" y="-4127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-50300" y="965433"/>
            <a:ext cx="1218400" cy="365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224200" y="965433"/>
            <a:ext cx="10968000" cy="3652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10759768" y="-198166"/>
            <a:ext cx="1325601" cy="132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099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2 1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43000" y="-4127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-50300" y="965433"/>
            <a:ext cx="1218400" cy="365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224200" y="965433"/>
            <a:ext cx="10968000" cy="3652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-9833" y="-96566"/>
            <a:ext cx="1218399" cy="121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938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9039" y="6350232"/>
            <a:ext cx="1190000" cy="516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306400" y="6350233"/>
            <a:ext cx="10885600" cy="5164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8394500" y="-508000"/>
            <a:ext cx="3899099" cy="389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8761933" y="6413733"/>
            <a:ext cx="3612000" cy="28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Title - Person Name - University of Bonn</a:t>
            </a:r>
          </a:p>
        </p:txBody>
      </p:sp>
    </p:spTree>
    <p:extLst>
      <p:ext uri="{BB962C8B-B14F-4D97-AF65-F5344CB8AC3E}">
        <p14:creationId xmlns:p14="http://schemas.microsoft.com/office/powerpoint/2010/main" val="2226995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-19039" y="6350232"/>
            <a:ext cx="1190000" cy="516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306400" y="6350233"/>
            <a:ext cx="10885600" cy="5164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7916751" y="6426517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396200" y="6417448"/>
            <a:ext cx="6526000" cy="28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33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8761933" y="6413733"/>
            <a:ext cx="3612000" cy="28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Title - Person Name - University of Bonn</a:t>
            </a:r>
          </a:p>
        </p:txBody>
      </p:sp>
    </p:spTree>
    <p:extLst>
      <p:ext uri="{BB962C8B-B14F-4D97-AF65-F5344CB8AC3E}">
        <p14:creationId xmlns:p14="http://schemas.microsoft.com/office/powerpoint/2010/main" val="1279018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3235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rgbClr val="1F386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8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ED78-8038-48EC-AD3F-D28D03AE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3BD7-C025-44D3-BE4C-57066F51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52E2-9BC9-49B9-8DB1-618C0E88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2D54-47D0-4AC0-AB65-8502CDB3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AEB9-33F1-4FF1-9B49-B150F3E3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367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600" cy="824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600" cy="36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rgbClr val="1F386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rgbClr val="1F386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390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15939" y="6341597"/>
            <a:ext cx="1190000" cy="516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06400" y="6341600"/>
            <a:ext cx="10885600" cy="5164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2144600" y="6376536"/>
            <a:ext cx="9886800" cy="432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1467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320687" y="6463893"/>
            <a:ext cx="476400" cy="288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86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86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723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8816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580833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598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33866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50799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571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45833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5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61111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1015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20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67"/>
            </a:lvl2pPr>
            <a:lvl3pPr lvl="2" indent="0" rtl="0">
              <a:spcBef>
                <a:spcPts val="0"/>
              </a:spcBef>
              <a:buNone/>
              <a:defRPr sz="1867"/>
            </a:lvl3pPr>
            <a:lvl4pPr lvl="3" indent="0" rtl="0">
              <a:spcBef>
                <a:spcPts val="0"/>
              </a:spcBef>
              <a:buNone/>
              <a:defRPr sz="1867"/>
            </a:lvl4pPr>
            <a:lvl5pPr lvl="4" indent="0" rtl="0">
              <a:spcBef>
                <a:spcPts val="0"/>
              </a:spcBef>
              <a:buNone/>
              <a:defRPr sz="1867"/>
            </a:lvl5pPr>
            <a:lvl6pPr lvl="5" indent="0" rtl="0">
              <a:spcBef>
                <a:spcPts val="0"/>
              </a:spcBef>
              <a:buNone/>
              <a:defRPr sz="1867"/>
            </a:lvl6pPr>
            <a:lvl7pPr lvl="6" indent="0" rtl="0">
              <a:spcBef>
                <a:spcPts val="0"/>
              </a:spcBef>
              <a:buNone/>
              <a:defRPr sz="1867"/>
            </a:lvl7pPr>
            <a:lvl8pPr lvl="7" indent="0" rtl="0">
              <a:spcBef>
                <a:spcPts val="0"/>
              </a:spcBef>
              <a:buNone/>
              <a:defRPr sz="1867"/>
            </a:lvl8pPr>
            <a:lvl9pPr lvl="8" indent="0" rtl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4346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68575" tIns="68575" rIns="68575" bIns="68575" anchor="ctr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C885-9871-4C02-A932-EC0491F0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D0A0-A44E-4EA3-8987-5C062D44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A5C48-ECE8-4A54-93C8-56554304D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C24F-A23F-4327-A89F-90390778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7DE1-7DAF-4FF1-9556-DB6E5FF6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5D3C-A014-48A5-BB8B-9409CD7A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AA0C-88B2-4F0A-8D85-DC55EDC5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33A4F-21FC-4D65-9939-1E008E48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F4B8-056A-473A-B5CF-35263B16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F53B3-D22E-41F7-8486-92223D5AE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89222-228C-4EFC-9573-96DCA57F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75698-30A8-40B7-9180-8F2B084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41D4A-9DFD-4941-804F-D02F210A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08F29-7F8D-473A-A706-EA45A1A3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8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4A75-D9B8-4476-8B7B-DF7A6BD1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99A5-343C-4249-86DD-D0F6B957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798F6-536E-439F-B9DC-2B8E4F41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C4496-6F4C-481D-85AC-97290641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F9CB-20BD-4D56-A403-F2EBABB7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084C-AEDD-4AE1-8982-66A2824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3433-8506-4228-B34F-5F3780B4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D662-FCC4-4469-9E73-289C9ACA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1C78-88A1-4CDE-8178-599C23DA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66C2-7694-4905-8840-D282532B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0CC2-E7A0-4FEA-B85C-528344E2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D96F-B831-4F5C-8590-ACD870FC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C30C-81FF-4D33-81AF-01824388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9ED6-4F83-45EB-A025-62A27A95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5925D-6832-4C53-A138-3826B04AD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3EF0-F8A9-48D4-B912-F3093C50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896E-A519-43EA-83D3-FB508821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0444A-08EF-48BD-925A-37EE8E3C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077A-AF11-43F5-A5E2-EFA5EDC2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9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0D773-16F4-4DDD-ABC9-22B15873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8D7B-8844-41AA-8C58-16E7EC3F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7274-2D48-44CB-A959-9DF830B24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274-B8C9-4AFF-A371-306D489C647F}" type="datetimeFigureOut">
              <a:rPr lang="en-GB" smtClean="0"/>
              <a:t>21/12/2017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C2E4-AF68-4757-829E-5DF3F9233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3516-480B-4CB2-869B-13EFE8B25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611B-6C57-4709-810B-DBE91A35A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rgbClr val="1F3864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rgbClr val="1F386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0888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8.com/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noisy-text.github.io/2017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351800" y="3026000"/>
            <a:ext cx="10316000" cy="808000"/>
          </a:xfrm>
          <a:prstGeom prst="rect">
            <a:avLst/>
          </a:prstGeom>
        </p:spPr>
        <p:txBody>
          <a:bodyPr wrap="square" lIns="91433" tIns="91433" rIns="91433" bIns="91433" anchor="b" anchorCtr="0">
            <a:noAutofit/>
          </a:bodyPr>
          <a:lstStyle/>
          <a:p>
            <a:pPr lvl="0"/>
            <a:r>
              <a:rPr lang="en-GB" sz="3200" dirty="0"/>
              <a:t>Named Entity Recognition for short text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1"/>
          </p:nvPr>
        </p:nvSpPr>
        <p:spPr>
          <a:xfrm>
            <a:off x="1524000" y="4590140"/>
            <a:ext cx="9144000" cy="1384400"/>
          </a:xfrm>
          <a:prstGeom prst="rect">
            <a:avLst/>
          </a:prstGeom>
        </p:spPr>
        <p:txBody>
          <a:bodyPr wrap="square" lIns="91433" tIns="91433" rIns="91433" bIns="91433" anchor="t" anchorCtr="0">
            <a:noAutofit/>
          </a:bodyPr>
          <a:lstStyle/>
          <a:p>
            <a:pPr>
              <a:spcBef>
                <a:spcPts val="0"/>
              </a:spcBef>
              <a:buSzPct val="61111"/>
            </a:pPr>
            <a:r>
              <a:rPr lang="en-GB" dirty="0">
                <a:solidFill>
                  <a:srgbClr val="0B7BCD"/>
                </a:solidFill>
              </a:rPr>
              <a:t>Saad Khan, 3010290</a:t>
            </a:r>
          </a:p>
        </p:txBody>
      </p:sp>
    </p:spTree>
    <p:extLst>
      <p:ext uri="{BB962C8B-B14F-4D97-AF65-F5344CB8AC3E}">
        <p14:creationId xmlns:p14="http://schemas.microsoft.com/office/powerpoint/2010/main" val="36333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325700" y="0"/>
            <a:ext cx="10434800" cy="1086400"/>
          </a:xfrm>
          <a:prstGeom prst="rect">
            <a:avLst/>
          </a:prstGeom>
        </p:spPr>
        <p:txBody>
          <a:bodyPr wrap="square" lIns="91433" tIns="91433" rIns="91433" bIns="91433" anchor="ctr" anchorCtr="0">
            <a:noAutofit/>
          </a:bodyPr>
          <a:lstStyle/>
          <a:p>
            <a:r>
              <a:rPr lang="en-GB" dirty="0"/>
              <a:t>W-NUT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10733" y="1876592"/>
            <a:ext cx="10515600" cy="4351200"/>
          </a:xfrm>
          <a:prstGeom prst="rect">
            <a:avLst/>
          </a:prstGeom>
        </p:spPr>
        <p:txBody>
          <a:bodyPr wrap="square" lIns="91433" tIns="91433" rIns="91433" bIns="91433" anchor="t" anchorCtr="0">
            <a:noAutofit/>
          </a:bodyPr>
          <a:lstStyle/>
          <a:p>
            <a:pPr marL="609585" indent="-507987">
              <a:lnSpc>
                <a:spcPct val="115000"/>
              </a:lnSpc>
              <a:spcBef>
                <a:spcPts val="800"/>
              </a:spcBef>
              <a:buClr>
                <a:srgbClr val="262626"/>
              </a:buClr>
              <a:buFont typeface="Calibri"/>
            </a:pPr>
            <a:r>
              <a:rPr lang="en-GB" dirty="0"/>
              <a:t>The WNUT workshop focuses on Natural Language Processing applied to noisy user-generated text, such as that found in social media, online reviews, crowdsourced data, web forums, clinical records and language learner essays.</a:t>
            </a:r>
          </a:p>
          <a:p>
            <a:pPr marL="609585" indent="-507987">
              <a:lnSpc>
                <a:spcPct val="115000"/>
              </a:lnSpc>
              <a:spcBef>
                <a:spcPts val="800"/>
              </a:spcBef>
              <a:buClr>
                <a:srgbClr val="262626"/>
              </a:buClr>
              <a:buFont typeface="Calibri"/>
            </a:pPr>
            <a:r>
              <a:rPr lang="en-GB" dirty="0"/>
              <a:t>This year’s focus is on Entity Recognition.</a:t>
            </a:r>
          </a:p>
        </p:txBody>
      </p:sp>
    </p:spTree>
    <p:extLst>
      <p:ext uri="{BB962C8B-B14F-4D97-AF65-F5344CB8AC3E}">
        <p14:creationId xmlns:p14="http://schemas.microsoft.com/office/powerpoint/2010/main" val="21175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CADA-26A3-4A65-95E3-3EDAB059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AB569-8766-465F-B5B4-DAA50FF72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HORUS is meta-algorithm for Named Entity Recognition (NER) based on image processing and multi-level machine learning.</a:t>
            </a:r>
          </a:p>
          <a:p>
            <a:r>
              <a:rPr lang="en-GB" dirty="0"/>
              <a:t> Boosts NER tasks by adding new features to the NER pipeline.</a:t>
            </a:r>
          </a:p>
          <a:p>
            <a:r>
              <a:rPr lang="en-GB" dirty="0"/>
              <a:t> Only supports (LOC,ORG,PER).</a:t>
            </a:r>
          </a:p>
          <a:p>
            <a:r>
              <a:rPr lang="en-GB" dirty="0"/>
              <a:t> Designed specifically for short-texts.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7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F5D1-CCFB-49BA-8354-FDCFE637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HORUS – Briefly Explained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F7439-A06E-4521-A09D-5E067BF3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85" y="1561324"/>
            <a:ext cx="728506" cy="728506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34C6CFE0-A965-4B9C-8CCF-631102595F67}"/>
              </a:ext>
            </a:extLst>
          </p:cNvPr>
          <p:cNvSpPr/>
          <p:nvPr/>
        </p:nvSpPr>
        <p:spPr>
          <a:xfrm>
            <a:off x="877580" y="3067439"/>
            <a:ext cx="2303585" cy="563351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Pre-processing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0DE33C-AFBD-4A1F-BD93-20299B919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61" y="4254304"/>
            <a:ext cx="854921" cy="8549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D0F345-7660-4E08-9453-1F99B335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53" y="5894942"/>
            <a:ext cx="854921" cy="85492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F667A-88FF-460A-8FB1-88DAFE6261D2}"/>
              </a:ext>
            </a:extLst>
          </p:cNvPr>
          <p:cNvCxnSpPr/>
          <p:nvPr/>
        </p:nvCxnSpPr>
        <p:spPr>
          <a:xfrm>
            <a:off x="3727938" y="1477108"/>
            <a:ext cx="0" cy="499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62DF97-BF26-443B-A3E1-4EC91A9345F1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1955638" y="2289830"/>
            <a:ext cx="3316" cy="918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D02F77-1D96-49C1-8204-1996C7A7EC62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1958954" y="3630790"/>
            <a:ext cx="14068" cy="62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ADCD6D-2A19-4EDE-B261-99685E62518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1972014" y="5109225"/>
            <a:ext cx="1008" cy="7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975B17-3432-4924-AA55-24E917216A97}"/>
              </a:ext>
            </a:extLst>
          </p:cNvPr>
          <p:cNvSpPr txBox="1"/>
          <p:nvPr/>
        </p:nvSpPr>
        <p:spPr>
          <a:xfrm>
            <a:off x="1051043" y="586002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</a:rPr>
              <a:t>(Cache)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8AB90F-91D7-4B35-8EDF-7A4A53457F69}"/>
              </a:ext>
            </a:extLst>
          </p:cNvPr>
          <p:cNvCxnSpPr>
            <a:stCxn id="18" idx="3"/>
          </p:cNvCxnSpPr>
          <p:nvPr/>
        </p:nvCxnSpPr>
        <p:spPr>
          <a:xfrm flipV="1">
            <a:off x="2399474" y="5609413"/>
            <a:ext cx="1297438" cy="7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02DDE0-8BE6-482C-B93B-367083B747C4}"/>
              </a:ext>
            </a:extLst>
          </p:cNvPr>
          <p:cNvSpPr txBox="1"/>
          <p:nvPr/>
        </p:nvSpPr>
        <p:spPr>
          <a:xfrm>
            <a:off x="-28254" y="32443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D19584-2DEA-49E8-AA12-8DC092B3E399}"/>
              </a:ext>
            </a:extLst>
          </p:cNvPr>
          <p:cNvSpPr txBox="1"/>
          <p:nvPr/>
        </p:nvSpPr>
        <p:spPr>
          <a:xfrm>
            <a:off x="-17158" y="449709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2A8CE7-064A-4794-A615-1E238ED4D1FB}"/>
              </a:ext>
            </a:extLst>
          </p:cNvPr>
          <p:cNvSpPr txBox="1"/>
          <p:nvPr/>
        </p:nvSpPr>
        <p:spPr>
          <a:xfrm>
            <a:off x="-17158" y="61018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1A7F73-DFF9-4F92-A977-4EB210196BD4}"/>
              </a:ext>
            </a:extLst>
          </p:cNvPr>
          <p:cNvCxnSpPr/>
          <p:nvPr/>
        </p:nvCxnSpPr>
        <p:spPr>
          <a:xfrm>
            <a:off x="8805741" y="1561324"/>
            <a:ext cx="0" cy="499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F429A65-912E-43CA-917E-8FDA08EB4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28" y="2269685"/>
            <a:ext cx="503435" cy="551057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01D7D5-AE6A-4191-BF69-792EA458C6A0}"/>
              </a:ext>
            </a:extLst>
          </p:cNvPr>
          <p:cNvCxnSpPr/>
          <p:nvPr/>
        </p:nvCxnSpPr>
        <p:spPr>
          <a:xfrm>
            <a:off x="3727938" y="1900353"/>
            <a:ext cx="69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98B935-65A2-4F1F-BE39-A4252E75C7E9}"/>
              </a:ext>
            </a:extLst>
          </p:cNvPr>
          <p:cNvSpPr txBox="1"/>
          <p:nvPr/>
        </p:nvSpPr>
        <p:spPr>
          <a:xfrm>
            <a:off x="4422405" y="1740911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(D.1)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4C73611-EB08-4B32-A73B-099E5F1B958E}"/>
              </a:ext>
            </a:extLst>
          </p:cNvPr>
          <p:cNvCxnSpPr>
            <a:cxnSpLocks/>
          </p:cNvCxnSpPr>
          <p:nvPr/>
        </p:nvCxnSpPr>
        <p:spPr>
          <a:xfrm flipV="1">
            <a:off x="4951933" y="2230355"/>
            <a:ext cx="368105" cy="16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E96AF418-7A01-4273-940E-7A66904D6A41}"/>
              </a:ext>
            </a:extLst>
          </p:cNvPr>
          <p:cNvSpPr/>
          <p:nvPr/>
        </p:nvSpPr>
        <p:spPr>
          <a:xfrm>
            <a:off x="5444089" y="1703947"/>
            <a:ext cx="2303585" cy="563351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Computer Vision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124189-3800-42FA-8F28-2D97CB3EE94A}"/>
              </a:ext>
            </a:extLst>
          </p:cNvPr>
          <p:cNvSpPr txBox="1"/>
          <p:nvPr/>
        </p:nvSpPr>
        <p:spPr>
          <a:xfrm>
            <a:off x="4249098" y="2740339"/>
            <a:ext cx="900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</a:rPr>
              <a:t>Training 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220CC1-492E-4E5F-8136-5E49CD22012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525463" y="2267298"/>
            <a:ext cx="0" cy="41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65870B-9F79-4C42-B9EE-1F448855FC36}"/>
                  </a:ext>
                </a:extLst>
              </p:cNvPr>
              <p:cNvSpPr txBox="1"/>
              <p:nvPr/>
            </p:nvSpPr>
            <p:spPr>
              <a:xfrm>
                <a:off x="6156715" y="2686920"/>
                <a:ext cx="708863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65870B-9F79-4C42-B9EE-1F448855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715" y="2686920"/>
                <a:ext cx="70886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BA2CD9-9AC4-4FF6-8852-DC58F2919407}"/>
              </a:ext>
            </a:extLst>
          </p:cNvPr>
          <p:cNvCxnSpPr>
            <a:cxnSpLocks/>
          </p:cNvCxnSpPr>
          <p:nvPr/>
        </p:nvCxnSpPr>
        <p:spPr>
          <a:xfrm>
            <a:off x="7206884" y="3063496"/>
            <a:ext cx="1493469" cy="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2D47B1-ADD0-46B0-8FE0-2BD0D413DFE2}"/>
                  </a:ext>
                </a:extLst>
              </p:cNvPr>
              <p:cNvSpPr txBox="1"/>
              <p:nvPr/>
            </p:nvSpPr>
            <p:spPr>
              <a:xfrm>
                <a:off x="7382176" y="2749053"/>
                <a:ext cx="12569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Calibri" panose="020F0502020204030204" pitchFamily="34" charset="0"/>
                  </a:rPr>
                  <a:t>P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panose="020F0502020204030204" pitchFamily="34" charset="0"/>
                  </a:rPr>
                  <a:t> , …. ,</a:t>
                </a:r>
                <a:r>
                  <a:rPr lang="en-GB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2D47B1-ADD0-46B0-8FE0-2BD0D413D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76" y="2749053"/>
                <a:ext cx="1256947" cy="307777"/>
              </a:xfrm>
              <a:prstGeom prst="rect">
                <a:avLst/>
              </a:prstGeom>
              <a:blipFill>
                <a:blip r:embed="rId7"/>
                <a:stretch>
                  <a:fillRect l="-1456" t="-2000" r="-971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>
            <a:extLst>
              <a:ext uri="{FF2B5EF4-FFF2-40B4-BE49-F238E27FC236}">
                <a16:creationId xmlns:a16="http://schemas.microsoft.com/office/drawing/2014/main" id="{FD7F683E-487C-4140-BE19-3FDD5A656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960" y="4930150"/>
            <a:ext cx="503435" cy="55105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69ADC3-F425-4F4C-95DC-484794E60C72}"/>
              </a:ext>
            </a:extLst>
          </p:cNvPr>
          <p:cNvCxnSpPr/>
          <p:nvPr/>
        </p:nvCxnSpPr>
        <p:spPr>
          <a:xfrm>
            <a:off x="3858770" y="4560818"/>
            <a:ext cx="69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E034FC6-F61E-4F8D-BDF1-18FA8668C951}"/>
              </a:ext>
            </a:extLst>
          </p:cNvPr>
          <p:cNvSpPr txBox="1"/>
          <p:nvPr/>
        </p:nvSpPr>
        <p:spPr>
          <a:xfrm>
            <a:off x="4553237" y="4401376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(D.2)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B6C8CB7-A4D8-4189-B187-FFEFF5E8EBB7}"/>
              </a:ext>
            </a:extLst>
          </p:cNvPr>
          <p:cNvCxnSpPr>
            <a:cxnSpLocks/>
          </p:cNvCxnSpPr>
          <p:nvPr/>
        </p:nvCxnSpPr>
        <p:spPr>
          <a:xfrm flipV="1">
            <a:off x="5082765" y="4890820"/>
            <a:ext cx="368105" cy="16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ube 88">
            <a:extLst>
              <a:ext uri="{FF2B5EF4-FFF2-40B4-BE49-F238E27FC236}">
                <a16:creationId xmlns:a16="http://schemas.microsoft.com/office/drawing/2014/main" id="{5D806408-7229-4BE3-8DBC-DE9186C8C66A}"/>
              </a:ext>
            </a:extLst>
          </p:cNvPr>
          <p:cNvSpPr/>
          <p:nvPr/>
        </p:nvSpPr>
        <p:spPr>
          <a:xfrm>
            <a:off x="5574921" y="4364412"/>
            <a:ext cx="2303585" cy="563351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Text Analytics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C76722-2F4A-420E-99C2-67D91354D22B}"/>
              </a:ext>
            </a:extLst>
          </p:cNvPr>
          <p:cNvSpPr txBox="1"/>
          <p:nvPr/>
        </p:nvSpPr>
        <p:spPr>
          <a:xfrm>
            <a:off x="4379436" y="5398770"/>
            <a:ext cx="900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</a:rPr>
              <a:t>Training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BB6125-5EDC-4D7F-8A02-6D95F8EBEDAA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6656295" y="4927763"/>
            <a:ext cx="0" cy="64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1B29820-3BC3-4074-B426-EA975E228F62}"/>
              </a:ext>
            </a:extLst>
          </p:cNvPr>
          <p:cNvSpPr/>
          <p:nvPr/>
        </p:nvSpPr>
        <p:spPr>
          <a:xfrm>
            <a:off x="6166340" y="5866806"/>
            <a:ext cx="560291" cy="42746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D094F04-6F77-4863-AC39-13A9BB7BBF6D}"/>
              </a:ext>
            </a:extLst>
          </p:cNvPr>
          <p:cNvSpPr/>
          <p:nvPr/>
        </p:nvSpPr>
        <p:spPr>
          <a:xfrm>
            <a:off x="6318740" y="5985640"/>
            <a:ext cx="560291" cy="42746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4102A4-4B50-4B65-8BD2-74E780AC5906}"/>
              </a:ext>
            </a:extLst>
          </p:cNvPr>
          <p:cNvSpPr/>
          <p:nvPr/>
        </p:nvSpPr>
        <p:spPr>
          <a:xfrm>
            <a:off x="6457072" y="6109904"/>
            <a:ext cx="560291" cy="42746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0A63933-21A0-4091-8277-FF55D49C0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74" y="5621704"/>
            <a:ext cx="196485" cy="19648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D675A28-3FA4-418D-AD5B-9D92429BCF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89" y="5789734"/>
            <a:ext cx="196485" cy="19648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7B93330-2449-4137-A7FA-AAB95DFCE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31" y="5985640"/>
            <a:ext cx="175453" cy="175453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C8B9EE-67E0-442B-B956-861822342B7E}"/>
              </a:ext>
            </a:extLst>
          </p:cNvPr>
          <p:cNvCxnSpPr>
            <a:cxnSpLocks/>
          </p:cNvCxnSpPr>
          <p:nvPr/>
        </p:nvCxnSpPr>
        <p:spPr>
          <a:xfrm flipV="1">
            <a:off x="7413674" y="5942428"/>
            <a:ext cx="1286679" cy="4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24149CE-4033-48A8-88F3-C618D7618BBF}"/>
                  </a:ext>
                </a:extLst>
              </p:cNvPr>
              <p:cNvSpPr txBox="1"/>
              <p:nvPr/>
            </p:nvSpPr>
            <p:spPr>
              <a:xfrm>
                <a:off x="7779365" y="5573096"/>
                <a:ext cx="729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24149CE-4033-48A8-88F3-C618D761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365" y="5573096"/>
                <a:ext cx="72923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92FB27C1-6206-4816-9EC4-41823B24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360" y="3511826"/>
            <a:ext cx="503435" cy="551057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AD3F03-4256-4AA2-9146-8F1885C79CE9}"/>
              </a:ext>
            </a:extLst>
          </p:cNvPr>
          <p:cNvCxnSpPr/>
          <p:nvPr/>
        </p:nvCxnSpPr>
        <p:spPr>
          <a:xfrm>
            <a:off x="8836483" y="3017338"/>
            <a:ext cx="69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ACF9EB-B199-43CC-9B75-B387E9D20019}"/>
              </a:ext>
            </a:extLst>
          </p:cNvPr>
          <p:cNvCxnSpPr>
            <a:cxnSpLocks/>
          </p:cNvCxnSpPr>
          <p:nvPr/>
        </p:nvCxnSpPr>
        <p:spPr>
          <a:xfrm flipV="1">
            <a:off x="9407425" y="3365421"/>
            <a:ext cx="325552" cy="2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ube 117">
            <a:extLst>
              <a:ext uri="{FF2B5EF4-FFF2-40B4-BE49-F238E27FC236}">
                <a16:creationId xmlns:a16="http://schemas.microsoft.com/office/drawing/2014/main" id="{9ADAD28B-2032-4894-95F3-2D4F3A46FDDF}"/>
              </a:ext>
            </a:extLst>
          </p:cNvPr>
          <p:cNvSpPr/>
          <p:nvPr/>
        </p:nvSpPr>
        <p:spPr>
          <a:xfrm>
            <a:off x="9636165" y="2628079"/>
            <a:ext cx="2070101" cy="6646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Decision </a:t>
            </a:r>
          </a:p>
          <a:p>
            <a:pPr algn="ctr"/>
            <a:r>
              <a:rPr lang="en-GB" dirty="0">
                <a:latin typeface="Calibri" panose="020F0502020204030204" pitchFamily="34" charset="0"/>
              </a:rPr>
              <a:t>Trees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2D5EAF-6132-4672-A028-5A7D5F8F604E}"/>
              </a:ext>
            </a:extLst>
          </p:cNvPr>
          <p:cNvSpPr txBox="1"/>
          <p:nvPr/>
        </p:nvSpPr>
        <p:spPr>
          <a:xfrm>
            <a:off x="8763799" y="3983166"/>
            <a:ext cx="900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</a:rPr>
              <a:t>Training set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B21B4A-0992-4D47-A2EB-3D8BFCCC620F}"/>
              </a:ext>
            </a:extLst>
          </p:cNvPr>
          <p:cNvSpPr txBox="1"/>
          <p:nvPr/>
        </p:nvSpPr>
        <p:spPr>
          <a:xfrm>
            <a:off x="8883909" y="26853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(E)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01E0864-F1D7-4DF4-83BF-E1D4A32591CA}"/>
              </a:ext>
            </a:extLst>
          </p:cNvPr>
          <p:cNvSpPr txBox="1"/>
          <p:nvPr/>
        </p:nvSpPr>
        <p:spPr>
          <a:xfrm>
            <a:off x="9365287" y="1488641"/>
            <a:ext cx="23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latin typeface="Calibri" panose="020F0502020204030204" pitchFamily="34" charset="0"/>
              </a:rPr>
              <a:t>“pos n-grams” , “cv-</a:t>
            </a:r>
            <a:r>
              <a:rPr lang="en-GB" sz="1600" dirty="0" err="1">
                <a:latin typeface="Calibri" panose="020F0502020204030204" pitchFamily="34" charset="0"/>
              </a:rPr>
              <a:t>loc</a:t>
            </a:r>
            <a:r>
              <a:rPr lang="en-GB" sz="1600" dirty="0">
                <a:latin typeface="Calibri" panose="020F0502020204030204" pitchFamily="34" charset="0"/>
              </a:rPr>
              <a:t>”,</a:t>
            </a:r>
          </a:p>
          <a:p>
            <a:pPr algn="just"/>
            <a:r>
              <a:rPr lang="en-GB" sz="1600" dirty="0">
                <a:latin typeface="Calibri" panose="020F0502020204030204" pitchFamily="34" charset="0"/>
              </a:rPr>
              <a:t>”cv_org” , “cv_per”,</a:t>
            </a:r>
          </a:p>
          <a:p>
            <a:pPr algn="just"/>
            <a:r>
              <a:rPr lang="en-GB" sz="1600" dirty="0">
                <a:latin typeface="Calibri" panose="020F0502020204030204" pitchFamily="34" charset="0"/>
              </a:rPr>
              <a:t>“cv_dist” , ”</a:t>
            </a:r>
            <a:r>
              <a:rPr lang="en-GB" sz="1600" dirty="0" err="1">
                <a:latin typeface="Calibri" panose="020F0502020204030204" pitchFamily="34" charset="0"/>
              </a:rPr>
              <a:t>cv_plc</a:t>
            </a:r>
            <a:r>
              <a:rPr lang="en-GB" sz="1600" dirty="0">
                <a:latin typeface="Calibri" panose="020F0502020204030204" pitchFamily="34" charset="0"/>
              </a:rPr>
              <a:t>”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457337-30C1-4F8E-AEF6-C0698681B86D}"/>
              </a:ext>
            </a:extLst>
          </p:cNvPr>
          <p:cNvCxnSpPr>
            <a:cxnSpLocks/>
            <a:stCxn id="118" idx="3"/>
          </p:cNvCxnSpPr>
          <p:nvPr/>
        </p:nvCxnSpPr>
        <p:spPr>
          <a:xfrm flipH="1">
            <a:off x="10469687" y="3292768"/>
            <a:ext cx="118442" cy="129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25A869-E7C6-4A30-8857-48CD96550B49}"/>
              </a:ext>
            </a:extLst>
          </p:cNvPr>
          <p:cNvSpPr txBox="1"/>
          <p:nvPr/>
        </p:nvSpPr>
        <p:spPr>
          <a:xfrm>
            <a:off x="9736152" y="452437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(NER Class)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CCC4E3B0-1BA8-4671-9107-4BEDAE5B5C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877" y="4490320"/>
            <a:ext cx="280388" cy="2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C97C-BB3B-4DC0-83E2-EFD014F0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68EE-223D-4255-8776-07E581B0C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set of algorithms on </a:t>
            </a:r>
            <a:r>
              <a:rPr lang="en-GB" dirty="0" err="1"/>
              <a:t>Wnut</a:t>
            </a:r>
            <a:r>
              <a:rPr lang="en-GB" dirty="0"/>
              <a:t> dataset 2017.</a:t>
            </a:r>
          </a:p>
          <a:p>
            <a:r>
              <a:rPr lang="en-GB" dirty="0"/>
              <a:t>Creating report of the results.</a:t>
            </a:r>
          </a:p>
          <a:p>
            <a:pPr marL="18626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1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FA41-035A-4264-AF76-AD6BB3DD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1E77-057B-4320-B7E4-FC3915A0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https://www.researchgate.net/publication/317721565_Named_Entity_Recognition_in_Twitter_using_Images_and_Text </a:t>
            </a:r>
          </a:p>
          <a:p>
            <a:r>
              <a:rPr lang="en-GB" dirty="0">
                <a:hlinkClick r:id="rId2"/>
              </a:rPr>
              <a:t> https://www.flaticon.com/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>
                <a:hlinkClick r:id="rId3"/>
              </a:rPr>
              <a:t>https://www.icon8.com/</a:t>
            </a:r>
            <a:endParaRPr lang="en-GB" dirty="0"/>
          </a:p>
          <a:p>
            <a:r>
              <a:rPr lang="en-GB" dirty="0">
                <a:hlinkClick r:id="rId4"/>
              </a:rPr>
              <a:t> http://noisy-text.github.io/2017/index.html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DA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SDA Theme</vt:lpstr>
      <vt:lpstr>Named Entity Recognition for short text</vt:lpstr>
      <vt:lpstr>W-NUT</vt:lpstr>
      <vt:lpstr>HORUS</vt:lpstr>
      <vt:lpstr>HORUS – Briefly Explained</vt:lpstr>
      <vt:lpstr>Benchmarking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 for short text</dc:title>
  <dc:creator>Saad</dc:creator>
  <cp:lastModifiedBy>Saad</cp:lastModifiedBy>
  <cp:revision>18</cp:revision>
  <dcterms:created xsi:type="dcterms:W3CDTF">2017-12-21T08:51:06Z</dcterms:created>
  <dcterms:modified xsi:type="dcterms:W3CDTF">2017-12-21T10:26:41Z</dcterms:modified>
</cp:coreProperties>
</file>