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9" r:id="rId5"/>
    <p:sldId id="271" r:id="rId6"/>
    <p:sldId id="274" r:id="rId7"/>
    <p:sldId id="272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7"/>
    <a:srgbClr val="72AC47"/>
    <a:srgbClr val="48C064"/>
    <a:srgbClr val="53C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68"/>
    <p:restoredTop sz="91621"/>
  </p:normalViewPr>
  <p:slideViewPr>
    <p:cSldViewPr snapToGrid="0" snapToObjects="1">
      <p:cViewPr varScale="1">
        <p:scale>
          <a:sx n="127" d="100"/>
          <a:sy n="127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39A6DC-E3AB-6E41-958E-270549B6321D}" type="doc">
      <dgm:prSet loTypeId="urn:microsoft.com/office/officeart/2005/8/layout/hProcess7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6F507A0-6F24-4043-9E96-0CFB61177C2F}">
      <dgm:prSet custT="1"/>
      <dgm:spPr>
        <a:solidFill>
          <a:schemeClr val="accent5"/>
        </a:solidFill>
      </dgm:spPr>
      <dgm:t>
        <a:bodyPr/>
        <a:lstStyle/>
        <a:p>
          <a:r>
            <a:rPr lang="en-GB" sz="3000" i="1" u="sng" dirty="0" err="1">
              <a:solidFill>
                <a:srgbClr val="002060"/>
              </a:solidFill>
            </a:rPr>
            <a:t>Preprocessing</a:t>
          </a:r>
          <a:endParaRPr lang="en-GB" sz="3000" i="1" u="sng" dirty="0">
            <a:solidFill>
              <a:srgbClr val="002060"/>
            </a:solidFill>
          </a:endParaRPr>
        </a:p>
      </dgm:t>
    </dgm:pt>
    <dgm:pt modelId="{B0603793-F0FE-3E41-B3E8-BC684D80E2D7}" type="parTrans" cxnId="{2E31C039-369D-CA41-929A-3435067FE564}">
      <dgm:prSet/>
      <dgm:spPr/>
      <dgm:t>
        <a:bodyPr/>
        <a:lstStyle/>
        <a:p>
          <a:endParaRPr lang="en-GB"/>
        </a:p>
      </dgm:t>
    </dgm:pt>
    <dgm:pt modelId="{45610C3E-95E7-9E44-A9C0-E45F8695D083}" type="sibTrans" cxnId="{2E31C039-369D-CA41-929A-3435067FE564}">
      <dgm:prSet/>
      <dgm:spPr/>
      <dgm:t>
        <a:bodyPr/>
        <a:lstStyle/>
        <a:p>
          <a:endParaRPr lang="en-GB"/>
        </a:p>
      </dgm:t>
    </dgm:pt>
    <dgm:pt modelId="{E67ED0DA-3E8F-0547-8797-86B8C02ADCB3}" type="pres">
      <dgm:prSet presAssocID="{E739A6DC-E3AB-6E41-958E-270549B6321D}" presName="Name0" presStyleCnt="0">
        <dgm:presLayoutVars>
          <dgm:dir/>
          <dgm:animLvl val="lvl"/>
          <dgm:resizeHandles val="exact"/>
        </dgm:presLayoutVars>
      </dgm:prSet>
      <dgm:spPr/>
    </dgm:pt>
    <dgm:pt modelId="{7F40A996-0BBF-4E41-916C-177BFA4CC90B}" type="pres">
      <dgm:prSet presAssocID="{46F507A0-6F24-4043-9E96-0CFB61177C2F}" presName="compositeNode" presStyleCnt="0">
        <dgm:presLayoutVars>
          <dgm:bulletEnabled val="1"/>
        </dgm:presLayoutVars>
      </dgm:prSet>
      <dgm:spPr/>
    </dgm:pt>
    <dgm:pt modelId="{D8A845DA-C478-3843-A7AC-75BE33B16CAC}" type="pres">
      <dgm:prSet presAssocID="{46F507A0-6F24-4043-9E96-0CFB61177C2F}" presName="bgRect" presStyleLbl="node1" presStyleIdx="0" presStyleCnt="1" custScaleY="162771"/>
      <dgm:spPr/>
    </dgm:pt>
    <dgm:pt modelId="{CB55E3E7-B2B3-F040-8D5F-9CF1CF427A0D}" type="pres">
      <dgm:prSet presAssocID="{46F507A0-6F24-4043-9E96-0CFB61177C2F}" presName="parentNode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E31C039-369D-CA41-929A-3435067FE564}" srcId="{E739A6DC-E3AB-6E41-958E-270549B6321D}" destId="{46F507A0-6F24-4043-9E96-0CFB61177C2F}" srcOrd="0" destOrd="0" parTransId="{B0603793-F0FE-3E41-B3E8-BC684D80E2D7}" sibTransId="{45610C3E-95E7-9E44-A9C0-E45F8695D083}"/>
    <dgm:cxn modelId="{AA506289-4591-8245-8DEF-70F345EFBD51}" type="presOf" srcId="{46F507A0-6F24-4043-9E96-0CFB61177C2F}" destId="{CB55E3E7-B2B3-F040-8D5F-9CF1CF427A0D}" srcOrd="1" destOrd="0" presId="urn:microsoft.com/office/officeart/2005/8/layout/hProcess7"/>
    <dgm:cxn modelId="{A89308BF-6D1C-6448-BDE9-038E0E0AE521}" type="presOf" srcId="{46F507A0-6F24-4043-9E96-0CFB61177C2F}" destId="{D8A845DA-C478-3843-A7AC-75BE33B16CAC}" srcOrd="0" destOrd="0" presId="urn:microsoft.com/office/officeart/2005/8/layout/hProcess7"/>
    <dgm:cxn modelId="{D453E9F4-284F-CC44-B50D-1C78BD0F60D7}" type="presOf" srcId="{E739A6DC-E3AB-6E41-958E-270549B6321D}" destId="{E67ED0DA-3E8F-0547-8797-86B8C02ADCB3}" srcOrd="0" destOrd="0" presId="urn:microsoft.com/office/officeart/2005/8/layout/hProcess7"/>
    <dgm:cxn modelId="{D37D1DE7-225D-7947-B9E7-AD07C808302F}" type="presParOf" srcId="{E67ED0DA-3E8F-0547-8797-86B8C02ADCB3}" destId="{7F40A996-0BBF-4E41-916C-177BFA4CC90B}" srcOrd="0" destOrd="0" presId="urn:microsoft.com/office/officeart/2005/8/layout/hProcess7"/>
    <dgm:cxn modelId="{7E50F3D0-092A-9F4B-A75E-136CCE638C0D}" type="presParOf" srcId="{7F40A996-0BBF-4E41-916C-177BFA4CC90B}" destId="{D8A845DA-C478-3843-A7AC-75BE33B16CAC}" srcOrd="0" destOrd="0" presId="urn:microsoft.com/office/officeart/2005/8/layout/hProcess7"/>
    <dgm:cxn modelId="{2C43A4C3-15E7-EF4B-8E9D-8B5D69303069}" type="presParOf" srcId="{7F40A996-0BBF-4E41-916C-177BFA4CC90B}" destId="{CB55E3E7-B2B3-F040-8D5F-9CF1CF427A0D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39A6DC-E3AB-6E41-958E-270549B6321D}" type="doc">
      <dgm:prSet loTypeId="urn:microsoft.com/office/officeart/2005/8/layout/hProcess7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6F507A0-6F24-4043-9E96-0CFB61177C2F}">
      <dgm:prSet custT="1"/>
      <dgm:spPr>
        <a:solidFill>
          <a:srgbClr val="53C9B8"/>
        </a:solidFill>
      </dgm:spPr>
      <dgm:t>
        <a:bodyPr/>
        <a:lstStyle/>
        <a:p>
          <a:r>
            <a:rPr lang="en-GB" sz="2800" i="1" u="sng" dirty="0">
              <a:solidFill>
                <a:schemeClr val="tx1"/>
              </a:solidFill>
            </a:rPr>
            <a:t>LDA Modelling + Evaluation</a:t>
          </a:r>
          <a:endParaRPr lang="en-GB" sz="3000" i="1" u="sng" dirty="0">
            <a:solidFill>
              <a:schemeClr val="tx1"/>
            </a:solidFill>
          </a:endParaRPr>
        </a:p>
      </dgm:t>
    </dgm:pt>
    <dgm:pt modelId="{B0603793-F0FE-3E41-B3E8-BC684D80E2D7}" type="parTrans" cxnId="{2E31C039-369D-CA41-929A-3435067FE564}">
      <dgm:prSet/>
      <dgm:spPr/>
      <dgm:t>
        <a:bodyPr/>
        <a:lstStyle/>
        <a:p>
          <a:endParaRPr lang="en-GB"/>
        </a:p>
      </dgm:t>
    </dgm:pt>
    <dgm:pt modelId="{45610C3E-95E7-9E44-A9C0-E45F8695D083}" type="sibTrans" cxnId="{2E31C039-369D-CA41-929A-3435067FE564}">
      <dgm:prSet/>
      <dgm:spPr/>
      <dgm:t>
        <a:bodyPr/>
        <a:lstStyle/>
        <a:p>
          <a:endParaRPr lang="en-GB"/>
        </a:p>
      </dgm:t>
    </dgm:pt>
    <dgm:pt modelId="{E67ED0DA-3E8F-0547-8797-86B8C02ADCB3}" type="pres">
      <dgm:prSet presAssocID="{E739A6DC-E3AB-6E41-958E-270549B6321D}" presName="Name0" presStyleCnt="0">
        <dgm:presLayoutVars>
          <dgm:dir/>
          <dgm:animLvl val="lvl"/>
          <dgm:resizeHandles val="exact"/>
        </dgm:presLayoutVars>
      </dgm:prSet>
      <dgm:spPr/>
    </dgm:pt>
    <dgm:pt modelId="{7F40A996-0BBF-4E41-916C-177BFA4CC90B}" type="pres">
      <dgm:prSet presAssocID="{46F507A0-6F24-4043-9E96-0CFB61177C2F}" presName="compositeNode" presStyleCnt="0">
        <dgm:presLayoutVars>
          <dgm:bulletEnabled val="1"/>
        </dgm:presLayoutVars>
      </dgm:prSet>
      <dgm:spPr/>
    </dgm:pt>
    <dgm:pt modelId="{D8A845DA-C478-3843-A7AC-75BE33B16CAC}" type="pres">
      <dgm:prSet presAssocID="{46F507A0-6F24-4043-9E96-0CFB61177C2F}" presName="bgRect" presStyleLbl="node1" presStyleIdx="0" presStyleCnt="1" custScaleY="162771"/>
      <dgm:spPr/>
    </dgm:pt>
    <dgm:pt modelId="{CB55E3E7-B2B3-F040-8D5F-9CF1CF427A0D}" type="pres">
      <dgm:prSet presAssocID="{46F507A0-6F24-4043-9E96-0CFB61177C2F}" presName="parentNode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E31C039-369D-CA41-929A-3435067FE564}" srcId="{E739A6DC-E3AB-6E41-958E-270549B6321D}" destId="{46F507A0-6F24-4043-9E96-0CFB61177C2F}" srcOrd="0" destOrd="0" parTransId="{B0603793-F0FE-3E41-B3E8-BC684D80E2D7}" sibTransId="{45610C3E-95E7-9E44-A9C0-E45F8695D083}"/>
    <dgm:cxn modelId="{AA506289-4591-8245-8DEF-70F345EFBD51}" type="presOf" srcId="{46F507A0-6F24-4043-9E96-0CFB61177C2F}" destId="{CB55E3E7-B2B3-F040-8D5F-9CF1CF427A0D}" srcOrd="1" destOrd="0" presId="urn:microsoft.com/office/officeart/2005/8/layout/hProcess7"/>
    <dgm:cxn modelId="{A89308BF-6D1C-6448-BDE9-038E0E0AE521}" type="presOf" srcId="{46F507A0-6F24-4043-9E96-0CFB61177C2F}" destId="{D8A845DA-C478-3843-A7AC-75BE33B16CAC}" srcOrd="0" destOrd="0" presId="urn:microsoft.com/office/officeart/2005/8/layout/hProcess7"/>
    <dgm:cxn modelId="{D453E9F4-284F-CC44-B50D-1C78BD0F60D7}" type="presOf" srcId="{E739A6DC-E3AB-6E41-958E-270549B6321D}" destId="{E67ED0DA-3E8F-0547-8797-86B8C02ADCB3}" srcOrd="0" destOrd="0" presId="urn:microsoft.com/office/officeart/2005/8/layout/hProcess7"/>
    <dgm:cxn modelId="{D37D1DE7-225D-7947-B9E7-AD07C808302F}" type="presParOf" srcId="{E67ED0DA-3E8F-0547-8797-86B8C02ADCB3}" destId="{7F40A996-0BBF-4E41-916C-177BFA4CC90B}" srcOrd="0" destOrd="0" presId="urn:microsoft.com/office/officeart/2005/8/layout/hProcess7"/>
    <dgm:cxn modelId="{7E50F3D0-092A-9F4B-A75E-136CCE638C0D}" type="presParOf" srcId="{7F40A996-0BBF-4E41-916C-177BFA4CC90B}" destId="{D8A845DA-C478-3843-A7AC-75BE33B16CAC}" srcOrd="0" destOrd="0" presId="urn:microsoft.com/office/officeart/2005/8/layout/hProcess7"/>
    <dgm:cxn modelId="{2C43A4C3-15E7-EF4B-8E9D-8B5D69303069}" type="presParOf" srcId="{7F40A996-0BBF-4E41-916C-177BFA4CC90B}" destId="{CB55E3E7-B2B3-F040-8D5F-9CF1CF427A0D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845DA-C478-3843-A7AC-75BE33B16CAC}">
      <dsp:nvSpPr>
        <dsp:cNvPr id="0" name=""/>
        <dsp:cNvSpPr/>
      </dsp:nvSpPr>
      <dsp:spPr>
        <a:xfrm>
          <a:off x="0" y="40585"/>
          <a:ext cx="2625436" cy="5128138"/>
        </a:xfrm>
        <a:prstGeom prst="roundRect">
          <a:avLst>
            <a:gd name="adj" fmla="val 5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i="1" u="sng" kern="1200" dirty="0" err="1">
              <a:solidFill>
                <a:srgbClr val="002060"/>
              </a:solidFill>
            </a:rPr>
            <a:t>Preprocessing</a:t>
          </a:r>
          <a:endParaRPr lang="en-GB" sz="3000" i="1" u="sng" kern="1200" dirty="0">
            <a:solidFill>
              <a:srgbClr val="002060"/>
            </a:solidFill>
          </a:endParaRPr>
        </a:p>
      </dsp:txBody>
      <dsp:txXfrm rot="16200000">
        <a:off x="-1839993" y="1880578"/>
        <a:ext cx="4205073" cy="525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845DA-C478-3843-A7AC-75BE33B16CAC}">
      <dsp:nvSpPr>
        <dsp:cNvPr id="0" name=""/>
        <dsp:cNvSpPr/>
      </dsp:nvSpPr>
      <dsp:spPr>
        <a:xfrm>
          <a:off x="1281" y="43089"/>
          <a:ext cx="2622872" cy="5123130"/>
        </a:xfrm>
        <a:prstGeom prst="roundRect">
          <a:avLst>
            <a:gd name="adj" fmla="val 5000"/>
          </a:avLst>
        </a:prstGeom>
        <a:solidFill>
          <a:srgbClr val="53C9B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6012" rIns="12446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u="sng" kern="1200" dirty="0">
              <a:solidFill>
                <a:schemeClr val="tx1"/>
              </a:solidFill>
            </a:rPr>
            <a:t>LDA Modelling + Evaluation</a:t>
          </a:r>
          <a:endParaRPr lang="en-GB" sz="3000" i="1" u="sng" kern="1200" dirty="0">
            <a:solidFill>
              <a:schemeClr val="tx1"/>
            </a:solidFill>
          </a:endParaRPr>
        </a:p>
      </dsp:txBody>
      <dsp:txXfrm rot="16200000">
        <a:off x="-1836914" y="1881285"/>
        <a:ext cx="4200966" cy="52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3D08B-5541-ED41-B272-D2084BABF9C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AF5D5-61A4-794E-A75E-EE5699E81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s.sagepub.com/doi/suppl/10.1177/1094428117722619" TargetMode="External"/><Relationship Id="rId7" Type="http://schemas.openxmlformats.org/officeDocument/2006/relationships/hyperlink" Target="https://snap.stanford.edu/soma2010/papers/soma2010_12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users.umiacs.umd.edu/~jbg/docs/nips2009-rtl.pdf" TargetMode="External"/><Relationship Id="rId5" Type="http://schemas.openxmlformats.org/officeDocument/2006/relationships/hyperlink" Target="https://doi.org/10.1002/smj.3067" TargetMode="External"/><Relationship Id="rId4" Type="http://schemas.openxmlformats.org/officeDocument/2006/relationships/hyperlink" Target="https://doi.org/10.1002/smj.2294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a-DK" dirty="0"/>
              <a:t>(</a:t>
            </a:r>
            <a:r>
              <a:rPr lang="da-DK" dirty="0" err="1"/>
              <a:t>Kobayashi</a:t>
            </a:r>
            <a:r>
              <a:rPr lang="da-DK" dirty="0"/>
              <a:t> et al., 2017) </a:t>
            </a:r>
            <a:r>
              <a:rPr lang="en-GB" u="sng" dirty="0">
                <a:hlinkClick r:id="rId3"/>
              </a:rPr>
              <a:t>http://journals.sagepub.com/doi/suppl/10.1177/</a:t>
            </a:r>
            <a:r>
              <a:rPr lang="da-DK" u="sng" dirty="0">
                <a:hlinkClick r:id="rId3"/>
              </a:rPr>
              <a:t>1094428117722619</a:t>
            </a:r>
            <a:endParaRPr lang="da-DK" u="sng" dirty="0"/>
          </a:p>
          <a:p>
            <a:r>
              <a:rPr lang="da-DK" dirty="0"/>
              <a:t>2. (Kaplan et al., 2014)  </a:t>
            </a:r>
            <a:r>
              <a:rPr lang="en-US" u="sng" dirty="0">
                <a:hlinkClick r:id="rId4"/>
              </a:rPr>
              <a:t>https://doi.org/10.1002/smj.2294</a:t>
            </a:r>
            <a:endParaRPr lang="da-DK" dirty="0"/>
          </a:p>
          <a:p>
            <a:r>
              <a:rPr lang="da-DK" dirty="0"/>
              <a:t>3. (</a:t>
            </a:r>
            <a:r>
              <a:rPr lang="da-DK" dirty="0" err="1"/>
              <a:t>Choudhury</a:t>
            </a:r>
            <a:r>
              <a:rPr lang="da-DK" dirty="0"/>
              <a:t> et al, 2019) </a:t>
            </a:r>
            <a:r>
              <a:rPr lang="en-GB" u="sng" dirty="0">
                <a:hlinkClick r:id="rId5"/>
              </a:rPr>
              <a:t>https://doi.org/10.1002/smj.3067</a:t>
            </a:r>
            <a:endParaRPr lang="da-DK" dirty="0"/>
          </a:p>
          <a:p>
            <a:r>
              <a:rPr lang="da-DK" dirty="0"/>
              <a:t>4. (Chang et al., 2009) </a:t>
            </a:r>
            <a:r>
              <a:rPr lang="da-DK" dirty="0">
                <a:hlinkClick r:id="rId6"/>
              </a:rPr>
              <a:t>http://users.umiacs.umd.edu/~jbg/docs/nips2009-rtl.pdf</a:t>
            </a:r>
            <a:endParaRPr lang="da-DK" dirty="0"/>
          </a:p>
          <a:p>
            <a:r>
              <a:rPr lang="da-DK" dirty="0"/>
              <a:t>5. (Hong et al., 2010) </a:t>
            </a:r>
            <a:r>
              <a:rPr lang="da-DK" dirty="0">
                <a:hlinkClick r:id="rId7"/>
              </a:rPr>
              <a:t>https://snap.stanford.edu/soma2010/papers/soma2010_12.pdf</a:t>
            </a:r>
            <a:endParaRPr lang="da-DK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07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AF5D5-61A4-794E-A75E-EE5699E8105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1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AF5D5-61A4-794E-A75E-EE5699E8105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92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AF5D5-61A4-794E-A75E-EE5699E8105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4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 is the focal message. Its alone is hard to understand the topics the author is talking about. 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read all the parents’ comments, thus the comments within the green box, it gets clear that they are talking about ROBOT VACUUM AND THEIR USEFULNESS WITH YOUNG KIDS AROUND. 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AF5D5-61A4-794E-A75E-EE5699E8105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25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 is the focal message. Its alone is hard to understand the topics the author is talking about. 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read all the parents’ comments, thus the comments within the green box, it gets clear that they are talking about ROBOT VACUUM AND THEIR USEFULNESS WITH YOUNG KIDS AROUND. </a:t>
            </a: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AF5D5-61A4-794E-A75E-EE5699E8105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81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8507-67EC-1C46-891F-2382C74BA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13A00-B634-5F43-9D6A-7A72AFCBE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DA5FF-631C-9F49-9C96-C0D11D7F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83419-1685-5C47-A412-B666059F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691E-1B67-DE4C-8D37-834D148A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48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A96D-CEF8-044E-BAFF-08CFC58E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9F98-8D85-C747-AFAF-E8BABED0F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4563-B323-2C47-8F2A-781034EB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3354-6826-7F4F-BAE2-F1A48D06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48FC-4AC8-7844-AE46-67D3721B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00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DD0BB-0998-7142-94C0-9937CD546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6E4F3-5015-E54F-BBBB-9D323A482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5B58-1F26-BC42-82E8-46877CB0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D78E-EF32-E044-AE85-2E38C777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9134-9293-A848-B32A-B471B60E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94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D6BF-E0A1-9E4B-8E83-F03FE49F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2F7B-FBC5-3049-9FD1-3520BB35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98378-9F09-E44D-890C-8A70BD44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311BA-20D0-C846-9059-763093DA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594A-4EC0-D84D-A187-EA5A5140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BE83-7988-E045-B167-056BCE04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4DF5B-18B1-2E42-A95B-374C87B7D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A5365-E783-6143-A991-D0C7FB4D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31CFE-8848-6E46-B5A9-0103CB27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97A65-CEFF-074F-9567-45BA2492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12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6CB3-5DA7-FB45-8987-631E723D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4755-5CFB-4540-8E97-10DF9B8C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822B2-6AFF-5744-A089-0A9556B7A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2B49C-74BE-AE4C-A305-34170819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D0FFD-5C69-5342-808D-BE82406E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B8E24-395E-8646-BD94-81C408F2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DBDF-409D-034C-A51A-81939F1D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C8BFD-7D82-C44E-891C-D80EA3F5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DC77F-8D75-544E-A0FE-2B9FC7332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6C7D1-77CB-E446-A0C6-B4D6627AC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A2A1B-2E63-8840-A462-64A892048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274AC-79ED-7A45-8C6D-66D513EA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99AF7-A0B7-604E-ADB6-CE860E74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E0165-1987-574F-B766-FE0661D1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7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769F-40BE-AE43-8836-46FBA4DA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FA948-40BA-1143-97D9-5272613C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38C50-3EFA-084D-80A3-551677BB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B0F43-5367-8C40-8728-F06FA501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A549B-A4DC-484B-9617-40AC795B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0B3E9-D2BB-7D42-9064-14BE7234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43947-F725-0B48-9F08-1AF42ED2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4CE9-9255-494B-811B-584F5BEA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EA3A-AC31-B24A-A4F3-B2E1ED8B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4817F-6BEA-9A41-9398-FBB0473D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7726-1FC1-D54E-A755-E016FC9B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D36E-A302-234D-BF75-28FB7C97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1376-AFB0-7A4A-86AA-69C94C25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9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BD15-3FD9-0849-A6B1-98FA4E02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7C008-552F-5849-AB87-5E40FAB1C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164D2-E4FB-D04C-B68F-914EA496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F55D6-6F3C-9A41-A60A-5584EAD4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DBF3-84D9-6046-91C3-215C3E74515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208D7-738B-6542-AACA-E7DC03B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98848-44D1-754D-BB95-B888A8FD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2CC5C-CE5B-2D43-B605-AD27C88D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49D3-8EE0-3D45-A3BD-0EE448D33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3AAB-CBC5-C644-A692-70C062D85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DBF3-84D9-6046-91C3-215C3E745153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41A9-DD2C-5248-8C42-D950CA08F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E41D7-FFD0-6645-B92C-FBDBEB47E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853B-AEB4-7A46-A0AE-A0AF4F94D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pushshift.io/reddit/" TargetMode="External"/><Relationship Id="rId2" Type="http://schemas.openxmlformats.org/officeDocument/2006/relationships/hyperlink" Target="https://pushshif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github.com/morena-au/Smart-House/tree/reddit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github.com/morena-au/Smart-House/tree/reddit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.png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B04033-0FC3-7F47-BF79-DDADC6899E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001596" y="5735969"/>
            <a:ext cx="800100" cy="78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AC22E9-BDDF-E842-91AF-B8CB9FF33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5063"/>
            <a:ext cx="9144000" cy="2387600"/>
          </a:xfrm>
        </p:spPr>
        <p:txBody>
          <a:bodyPr/>
          <a:lstStyle/>
          <a:p>
            <a:r>
              <a:rPr lang="da-DK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Arial Hebrew" pitchFamily="2" charset="-79"/>
              </a:rPr>
              <a:t>SMART HOME PROJECT</a:t>
            </a:r>
          </a:p>
        </p:txBody>
      </p:sp>
    </p:spTree>
    <p:extLst>
      <p:ext uri="{BB962C8B-B14F-4D97-AF65-F5344CB8AC3E}">
        <p14:creationId xmlns:p14="http://schemas.microsoft.com/office/powerpoint/2010/main" val="197634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9D4811-663D-EA48-8F45-CC21B1521C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001596" y="5735969"/>
            <a:ext cx="800100" cy="78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480120-87FA-CE43-BB33-9D97B15E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64" y="0"/>
            <a:ext cx="412595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BDBF8A-B0F8-6C4D-9C1B-321AF2DB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015" y="69850"/>
            <a:ext cx="46863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0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E8CBEE-A785-3A42-904C-EB4C70FFF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121" y="497712"/>
            <a:ext cx="4711289" cy="565610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B231E0-0946-F84D-BDB1-4FC05926D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001596" y="5735969"/>
            <a:ext cx="800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2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C666-FBE1-0E4C-8CBE-C37BC7CD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1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DC26-DECE-404B-ADC0-83BA655A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/>
          </a:bodyPr>
          <a:lstStyle/>
          <a:p>
            <a:r>
              <a:rPr lang="en-GB" dirty="0"/>
              <a:t>Obtain</a:t>
            </a:r>
            <a:r>
              <a:rPr lang="da-DK" dirty="0"/>
              <a:t> a </a:t>
            </a:r>
            <a:r>
              <a:rPr lang="da-DK" dirty="0" err="1"/>
              <a:t>deep</a:t>
            </a:r>
            <a:r>
              <a:rPr lang="da-DK" dirty="0"/>
              <a:t> </a:t>
            </a:r>
            <a:r>
              <a:rPr lang="da-DK" dirty="0" err="1"/>
              <a:t>understanding</a:t>
            </a:r>
            <a:r>
              <a:rPr lang="da-DK" dirty="0"/>
              <a:t> </a:t>
            </a:r>
            <a:r>
              <a:rPr lang="da-DK" dirty="0" err="1"/>
              <a:t>around</a:t>
            </a:r>
            <a:r>
              <a:rPr lang="da-DK" dirty="0"/>
              <a:t>:</a:t>
            </a:r>
          </a:p>
          <a:p>
            <a:pPr lvl="2"/>
            <a:r>
              <a:rPr lang="da-DK" dirty="0" err="1"/>
              <a:t>Connectedness</a:t>
            </a:r>
            <a:endParaRPr lang="da-DK" dirty="0"/>
          </a:p>
          <a:p>
            <a:pPr lvl="2"/>
            <a:r>
              <a:rPr lang="da-DK" dirty="0" err="1"/>
              <a:t>Personalization</a:t>
            </a:r>
            <a:endParaRPr lang="da-DK" dirty="0"/>
          </a:p>
          <a:p>
            <a:pPr lvl="2"/>
            <a:r>
              <a:rPr lang="da-DK" dirty="0" err="1"/>
              <a:t>Relationship</a:t>
            </a:r>
            <a:r>
              <a:rPr lang="da-DK" dirty="0"/>
              <a:t> type (partner/</a:t>
            </a:r>
            <a:r>
              <a:rPr lang="da-DK" dirty="0" err="1"/>
              <a:t>servant</a:t>
            </a:r>
            <a:r>
              <a:rPr lang="da-DK" dirty="0"/>
              <a:t>)</a:t>
            </a:r>
          </a:p>
          <a:p>
            <a:pPr lvl="2"/>
            <a:r>
              <a:rPr lang="da-DK" dirty="0" err="1"/>
              <a:t>Privacy</a:t>
            </a:r>
            <a:r>
              <a:rPr lang="da-DK" dirty="0"/>
              <a:t>/Security</a:t>
            </a:r>
          </a:p>
          <a:p>
            <a:pPr lvl="2"/>
            <a:r>
              <a:rPr lang="da-DK" dirty="0"/>
              <a:t>Trust </a:t>
            </a:r>
          </a:p>
          <a:p>
            <a:r>
              <a:rPr lang="da-DK" dirty="0"/>
              <a:t> Critical incident analyses 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Topic</a:t>
            </a:r>
            <a:r>
              <a:rPr lang="da-DK" dirty="0"/>
              <a:t> </a:t>
            </a:r>
            <a:r>
              <a:rPr lang="da-DK" dirty="0" err="1"/>
              <a:t>Modelling</a:t>
            </a:r>
            <a:r>
              <a:rPr lang="da-DK" dirty="0"/>
              <a:t> for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classification</a:t>
            </a:r>
            <a:r>
              <a:rPr lang="da-DK" dirty="0"/>
              <a:t>/Information </a:t>
            </a:r>
            <a:r>
              <a:rPr lang="da-DK" dirty="0" err="1"/>
              <a:t>Retrievial</a:t>
            </a:r>
            <a:r>
              <a:rPr lang="da-DK" dirty="0"/>
              <a:t> </a:t>
            </a:r>
          </a:p>
          <a:p>
            <a:r>
              <a:rPr lang="da-DK" dirty="0" err="1"/>
              <a:t>Sentiment</a:t>
            </a:r>
            <a:r>
              <a:rPr lang="da-DK" dirty="0"/>
              <a:t> Analysis – Network Analysis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5C5223-D9FF-B44D-B89F-5A33B486D981}"/>
              </a:ext>
            </a:extLst>
          </p:cNvPr>
          <p:cNvSpPr txBox="1">
            <a:spLocks/>
          </p:cNvSpPr>
          <p:nvPr/>
        </p:nvSpPr>
        <p:spPr>
          <a:xfrm>
            <a:off x="838200" y="3751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b="1" dirty="0" err="1">
                <a:solidFill>
                  <a:schemeClr val="accent1">
                    <a:lumMod val="75000"/>
                  </a:schemeClr>
                </a:solidFill>
              </a:rPr>
              <a:t>Methodology</a:t>
            </a:r>
            <a:endParaRPr lang="da-DK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36932-CD66-7643-856A-2B8E200B42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001596" y="5735969"/>
            <a:ext cx="800100" cy="787400"/>
          </a:xfrm>
          <a:prstGeom prst="rect">
            <a:avLst/>
          </a:prstGeom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288AB7F5-5FDC-9948-9905-A716C7315498}"/>
              </a:ext>
            </a:extLst>
          </p:cNvPr>
          <p:cNvSpPr/>
          <p:nvPr/>
        </p:nvSpPr>
        <p:spPr>
          <a:xfrm>
            <a:off x="8956802" y="1344332"/>
            <a:ext cx="2951343" cy="1749343"/>
          </a:xfrm>
          <a:prstGeom prst="clou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D74BC-EB78-2D4C-BC34-F83CF95D63C1}"/>
              </a:ext>
            </a:extLst>
          </p:cNvPr>
          <p:cNvSpPr txBox="1"/>
          <p:nvPr/>
        </p:nvSpPr>
        <p:spPr>
          <a:xfrm>
            <a:off x="9236644" y="1589499"/>
            <a:ext cx="2117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Goal:</a:t>
            </a:r>
          </a:p>
          <a:p>
            <a:r>
              <a:rPr lang="en-US" sz="1600" dirty="0"/>
              <a:t>Within a specific area, smart home, analyze consumers behavior. </a:t>
            </a:r>
            <a:endParaRPr lang="da-DK" sz="1600" dirty="0"/>
          </a:p>
          <a:p>
            <a:endParaRPr lang="en-GB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0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1921-0A45-0E45-AC00-D46B6485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6FBD1-BCD5-7946-872C-FA759502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4675"/>
          </a:xfrm>
        </p:spPr>
        <p:txBody>
          <a:bodyPr>
            <a:normAutofit/>
          </a:bodyPr>
          <a:lstStyle/>
          <a:p>
            <a:pPr lvl="1"/>
            <a:r>
              <a:rPr lang="da-DK" sz="2800" dirty="0" err="1"/>
              <a:t>Reddit</a:t>
            </a:r>
            <a:r>
              <a:rPr lang="da-DK" sz="2800" dirty="0"/>
              <a:t> submission and </a:t>
            </a:r>
            <a:r>
              <a:rPr lang="da-DK" sz="2800" dirty="0" err="1"/>
              <a:t>comments</a:t>
            </a:r>
            <a:r>
              <a:rPr lang="da-DK" sz="2800" dirty="0"/>
              <a:t> from the </a:t>
            </a:r>
            <a:r>
              <a:rPr lang="da-DK" sz="2800" dirty="0" err="1"/>
              <a:t>following</a:t>
            </a:r>
            <a:r>
              <a:rPr lang="da-DK" sz="2800" dirty="0"/>
              <a:t> </a:t>
            </a:r>
            <a:r>
              <a:rPr lang="da-DK" sz="2800" dirty="0" err="1"/>
              <a:t>subreddits</a:t>
            </a:r>
            <a:r>
              <a:rPr lang="da-DK" sz="2800" dirty="0"/>
              <a:t>:</a:t>
            </a:r>
            <a:endParaRPr lang="da-DK" sz="2000" dirty="0"/>
          </a:p>
          <a:p>
            <a:pPr marL="914400" lvl="2" indent="0">
              <a:buNone/>
            </a:pPr>
            <a:r>
              <a:rPr lang="da-DK" sz="1600" dirty="0"/>
              <a:t> </a:t>
            </a:r>
          </a:p>
          <a:p>
            <a:pPr lvl="2"/>
            <a:endParaRPr lang="da-DK" sz="1600" dirty="0">
              <a:hlinkClick r:id="rId2"/>
            </a:endParaRPr>
          </a:p>
          <a:p>
            <a:pPr lvl="2"/>
            <a:endParaRPr lang="en-GB" sz="1600" dirty="0">
              <a:hlinkClick r:id="rId2"/>
            </a:endParaRPr>
          </a:p>
          <a:p>
            <a:pPr marL="914400" lvl="2" indent="0">
              <a:buNone/>
            </a:pPr>
            <a:endParaRPr lang="en-GB" sz="1600" b="1" dirty="0">
              <a:hlinkClick r:id="rId2"/>
            </a:endParaRPr>
          </a:p>
          <a:p>
            <a:pPr lvl="2"/>
            <a:r>
              <a:rPr lang="da-DK" sz="1600" dirty="0">
                <a:hlinkClick r:id="rId3"/>
              </a:rPr>
              <a:t>https://files.pushshift.io/reddit/</a:t>
            </a:r>
            <a:endParaRPr lang="da-DK" sz="1600" dirty="0"/>
          </a:p>
          <a:p>
            <a:pPr marL="457200" lvl="1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28695-3A0D-BE40-B2F8-BDF159EE8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838" y="2250645"/>
            <a:ext cx="10786805" cy="1178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E448E0-3555-3643-A60F-C718375AE0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1001596" y="5735969"/>
            <a:ext cx="800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3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FCE094-7C75-1A4D-BC3A-E11DBB8BC109}"/>
              </a:ext>
            </a:extLst>
          </p:cNvPr>
          <p:cNvSpPr/>
          <p:nvPr/>
        </p:nvSpPr>
        <p:spPr>
          <a:xfrm>
            <a:off x="1847023" y="1166203"/>
            <a:ext cx="2843683" cy="18790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Randomly select 5000 comments from each subreddit</a:t>
            </a:r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(External validity)</a:t>
            </a:r>
            <a:endParaRPr lang="en-GB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D44C3-8B97-5A46-99FC-A6B38809942B}"/>
              </a:ext>
            </a:extLst>
          </p:cNvPr>
          <p:cNvSpPr/>
          <p:nvPr/>
        </p:nvSpPr>
        <p:spPr>
          <a:xfrm>
            <a:off x="6857798" y="1166203"/>
            <a:ext cx="2843683" cy="2030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Randomly select 5000 comments from each subreddit with query term (privacy, security, trust)</a:t>
            </a:r>
          </a:p>
          <a:p>
            <a:pPr algn="ctr"/>
            <a:endParaRPr lang="en-GB" sz="1050" dirty="0"/>
          </a:p>
          <a:p>
            <a:pPr algn="ctr"/>
            <a:r>
              <a:rPr lang="en-GB" sz="1200" dirty="0"/>
              <a:t>(Internal validity)</a:t>
            </a:r>
            <a:endParaRPr lang="en-GB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EA18A-CBD4-3244-A8C8-0556893307B1}"/>
              </a:ext>
            </a:extLst>
          </p:cNvPr>
          <p:cNvSpPr/>
          <p:nvPr/>
        </p:nvSpPr>
        <p:spPr>
          <a:xfrm>
            <a:off x="1847021" y="3196737"/>
            <a:ext cx="2843683" cy="988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US" dirty="0"/>
              <a:t>Topic Modeling</a:t>
            </a:r>
          </a:p>
          <a:p>
            <a:pPr algn="ctr"/>
            <a:endParaRPr lang="en-US" sz="300" dirty="0"/>
          </a:p>
          <a:p>
            <a:pPr algn="ctr"/>
            <a:r>
              <a:rPr lang="en-US" sz="1200" dirty="0"/>
              <a:t>(exploratory/information retrieval tool to investigate what people are talking about</a:t>
            </a:r>
            <a:r>
              <a:rPr lang="en-US" sz="1200" baseline="30000" dirty="0"/>
              <a:t>4</a:t>
            </a:r>
            <a:endParaRPr lang="en-US" sz="1200" dirty="0"/>
          </a:p>
          <a:p>
            <a:pPr algn="ctr"/>
            <a:r>
              <a:rPr lang="en-US" sz="1200" dirty="0"/>
              <a:t>Topic Modeling on short text</a:t>
            </a:r>
            <a:r>
              <a:rPr lang="en-US" sz="1200" baseline="30000" dirty="0"/>
              <a:t>5</a:t>
            </a:r>
            <a:r>
              <a:rPr lang="en-GB" sz="1200" dirty="0"/>
              <a:t>)</a:t>
            </a:r>
          </a:p>
          <a:p>
            <a:pPr algn="ctr"/>
            <a:endParaRPr lang="en-GB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B000D1-78D8-B24F-9BB7-75ADD3CC9A7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268863" y="3045245"/>
            <a:ext cx="2" cy="15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F73BEFC-C6DE-984F-9467-8DEB7F717521}"/>
              </a:ext>
            </a:extLst>
          </p:cNvPr>
          <p:cNvSpPr/>
          <p:nvPr/>
        </p:nvSpPr>
        <p:spPr>
          <a:xfrm>
            <a:off x="6857798" y="5597494"/>
            <a:ext cx="2843683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Text Classification</a:t>
            </a:r>
          </a:p>
          <a:p>
            <a:pPr algn="ctr"/>
            <a:r>
              <a:rPr lang="en-GB" sz="1200" dirty="0"/>
              <a:t>(Classify comments to further research)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D89808-39D1-3940-B0E6-B0B6F25E11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68863" y="4185734"/>
            <a:ext cx="0" cy="22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401C81-DC8F-7349-976C-F05DDEEF3B30}"/>
              </a:ext>
            </a:extLst>
          </p:cNvPr>
          <p:cNvCxnSpPr>
            <a:cxnSpLocks/>
          </p:cNvCxnSpPr>
          <p:nvPr/>
        </p:nvCxnSpPr>
        <p:spPr>
          <a:xfrm>
            <a:off x="8279639" y="3196737"/>
            <a:ext cx="0" cy="180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4F3E31-820B-A941-8181-6F279ADFE341}"/>
              </a:ext>
            </a:extLst>
          </p:cNvPr>
          <p:cNvCxnSpPr>
            <a:cxnSpLocks/>
          </p:cNvCxnSpPr>
          <p:nvPr/>
        </p:nvCxnSpPr>
        <p:spPr>
          <a:xfrm flipH="1">
            <a:off x="6146880" y="5004659"/>
            <a:ext cx="2132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FD3C7B5-EF4A-D942-A254-7ADAFFEB9D4C}"/>
              </a:ext>
            </a:extLst>
          </p:cNvPr>
          <p:cNvSpPr/>
          <p:nvPr/>
        </p:nvSpPr>
        <p:spPr>
          <a:xfrm>
            <a:off x="1847019" y="4411824"/>
            <a:ext cx="4299861" cy="2174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Pattern interpretation, Evaluation and Validation</a:t>
            </a:r>
          </a:p>
          <a:p>
            <a:pPr algn="ctr"/>
            <a:endParaRPr lang="en-US" sz="700" dirty="0"/>
          </a:p>
          <a:p>
            <a:pPr marL="171450" indent="-171450" algn="ctr">
              <a:buFontTx/>
              <a:buChar char="-"/>
            </a:pPr>
            <a:r>
              <a:rPr lang="en-US" sz="1200" dirty="0"/>
              <a:t>Number of topics: distances and matrix factorization</a:t>
            </a:r>
            <a:r>
              <a:rPr lang="en-US" sz="1200" baseline="30000" dirty="0"/>
              <a:t>1</a:t>
            </a:r>
            <a:r>
              <a:rPr lang="en-US" sz="1200" dirty="0"/>
              <a:t> , measures triangulation</a:t>
            </a:r>
            <a:r>
              <a:rPr lang="en-US" sz="1200" baseline="30000" dirty="0"/>
              <a:t>3</a:t>
            </a:r>
            <a:r>
              <a:rPr lang="en-US" sz="1200" dirty="0"/>
              <a:t>,  </a:t>
            </a:r>
          </a:p>
          <a:p>
            <a:pPr marL="171450" indent="-171450" algn="ctr">
              <a:buFontTx/>
              <a:buChar char="-"/>
            </a:pPr>
            <a:r>
              <a:rPr lang="en-US" sz="1200" dirty="0"/>
              <a:t>Output topics: identify domain experts to validate the topics generated</a:t>
            </a:r>
            <a:r>
              <a:rPr lang="en-US" sz="1200" baseline="30000" dirty="0"/>
              <a:t>2</a:t>
            </a:r>
            <a:r>
              <a:rPr lang="en-US" sz="1200" dirty="0"/>
              <a:t>, coherence and relevance of topic models using human experiments</a:t>
            </a:r>
            <a:r>
              <a:rPr lang="en-US" sz="1200" baseline="30000" dirty="0"/>
              <a:t>4</a:t>
            </a:r>
          </a:p>
          <a:p>
            <a:pPr algn="ctr"/>
            <a:r>
              <a:rPr lang="en-US" sz="1200" dirty="0"/>
              <a:t>- Similarity measure threshold (Jensen-Shannon Distance)</a:t>
            </a:r>
            <a:r>
              <a:rPr lang="en-US" sz="1200" baseline="30000" dirty="0"/>
              <a:t> 1, 3, 5</a:t>
            </a:r>
            <a:r>
              <a:rPr lang="en-US" sz="1200" dirty="0"/>
              <a:t>: threshold based on expert assessments</a:t>
            </a:r>
            <a:r>
              <a:rPr lang="en-US" sz="1200" baseline="30000" dirty="0"/>
              <a:t>2 </a:t>
            </a:r>
            <a:r>
              <a:rPr lang="en-US" sz="1200" dirty="0"/>
              <a:t> , statistical analyses</a:t>
            </a:r>
            <a:r>
              <a:rPr lang="en-US" sz="1200" baseline="30000" dirty="0"/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372AAB-C2FC-7D42-A104-23FAFAF5EEA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146880" y="6054694"/>
            <a:ext cx="710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E46A1A62-9194-CD41-ACBF-B7374E08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011719"/>
            <a:ext cx="12019720" cy="916347"/>
          </a:xfrm>
        </p:spPr>
        <p:txBody>
          <a:bodyPr/>
          <a:lstStyle/>
          <a:p>
            <a:pPr marL="228600" indent="-228600">
              <a:buAutoNum type="arabicPeriod"/>
            </a:pPr>
            <a:endParaRPr lang="da-DK" dirty="0"/>
          </a:p>
          <a:p>
            <a:pPr marL="228600" indent="-228600">
              <a:buAutoNum type="arabicPeriod"/>
            </a:pPr>
            <a:endParaRPr lang="da-DK" dirty="0"/>
          </a:p>
          <a:p>
            <a:pPr marL="228600" indent="-228600">
              <a:buAutoNum type="arabicPeriod"/>
            </a:pPr>
            <a:endParaRPr lang="da-DK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FED670-5C91-6C4B-B075-C582795432ED}"/>
              </a:ext>
            </a:extLst>
          </p:cNvPr>
          <p:cNvSpPr/>
          <p:nvPr/>
        </p:nvSpPr>
        <p:spPr>
          <a:xfrm>
            <a:off x="8360240" y="3518512"/>
            <a:ext cx="2052159" cy="12150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Potentially, this could help us with pattern interpretation and to validate our findings in the more general search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AD90E83-9010-6D41-8696-92965659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49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Empirical Design Phase 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E5249C-1548-8D44-B135-6BA922DDA8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001596" y="5735969"/>
            <a:ext cx="800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4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B4B8-FCF3-B249-8F7D-034AC876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NLP pipeline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0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000" b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https://github.com/morena-au/Smart-House/tree/reddit</a:t>
            </a:r>
            <a:r>
              <a:rPr lang="en-GB" sz="1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464A299-4BD3-8C45-AD9E-77C63247D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746251"/>
              </p:ext>
            </p:extLst>
          </p:nvPr>
        </p:nvGraphicFramePr>
        <p:xfrm>
          <a:off x="838200" y="1385454"/>
          <a:ext cx="2625436" cy="5209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Extract 3">
            <a:extLst>
              <a:ext uri="{FF2B5EF4-FFF2-40B4-BE49-F238E27FC236}">
                <a16:creationId xmlns:a16="http://schemas.microsoft.com/office/drawing/2014/main" id="{008ECECD-A393-284C-9920-3F21E1C8DF39}"/>
              </a:ext>
            </a:extLst>
          </p:cNvPr>
          <p:cNvSpPr/>
          <p:nvPr/>
        </p:nvSpPr>
        <p:spPr>
          <a:xfrm rot="5400000">
            <a:off x="3237854" y="3798139"/>
            <a:ext cx="451563" cy="383937"/>
          </a:xfrm>
          <a:prstGeom prst="flowChartExtra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A2956E-96D3-7B4A-804F-F33AF86E5B12}"/>
              </a:ext>
            </a:extLst>
          </p:cNvPr>
          <p:cNvGrpSpPr/>
          <p:nvPr/>
        </p:nvGrpSpPr>
        <p:grpSpPr>
          <a:xfrm>
            <a:off x="1364778" y="1538079"/>
            <a:ext cx="1906889" cy="5209294"/>
            <a:chOff x="516171" y="7"/>
            <a:chExt cx="1906889" cy="52092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D065AB-2B00-5C48-88B5-DDF7DEFD9258}"/>
                </a:ext>
              </a:extLst>
            </p:cNvPr>
            <p:cNvSpPr/>
            <p:nvPr/>
          </p:nvSpPr>
          <p:spPr>
            <a:xfrm>
              <a:off x="516171" y="7"/>
              <a:ext cx="1906889" cy="520929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72F187-F207-D04E-879B-CF03CF80CBFC}"/>
                </a:ext>
              </a:extLst>
            </p:cNvPr>
            <p:cNvSpPr txBox="1"/>
            <p:nvPr/>
          </p:nvSpPr>
          <p:spPr>
            <a:xfrm>
              <a:off x="516171" y="7"/>
              <a:ext cx="1906889" cy="520929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8006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400" kern="1200" dirty="0"/>
                <a:t>Remove comments with less than 2 words.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1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400" kern="1200" dirty="0"/>
                <a:t>Remove URL.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1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400" kern="1200" dirty="0"/>
                <a:t>Remove NLTK stop words.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1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400" kern="1200" dirty="0"/>
                <a:t>Remove </a:t>
              </a:r>
              <a:r>
                <a:rPr lang="en-GB" sz="1400" kern="1200" dirty="0" err="1"/>
                <a:t>RemindMeBot</a:t>
              </a:r>
              <a:r>
                <a:rPr lang="en-GB" sz="1400" kern="1200" dirty="0"/>
                <a:t>!.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1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400" kern="1200" dirty="0"/>
                <a:t>Remove html formatting.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1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400" kern="1200" dirty="0"/>
                <a:t>Remove punctuation and underscore.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1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400" kern="1200" dirty="0"/>
                <a:t>Substitute digits with string ‘digit’.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1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400" kern="1200" dirty="0"/>
                <a:t>Substitute $ with string ‘dollar’.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1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400" kern="1200" dirty="0"/>
                <a:t>Remove non-English comments.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2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400" kern="1200" dirty="0"/>
                <a:t>Lemmatize with </a:t>
              </a:r>
              <a:r>
                <a:rPr lang="en-GB" sz="1400" kern="1200" dirty="0" err="1"/>
                <a:t>spaCy</a:t>
              </a:r>
              <a:r>
                <a:rPr lang="en-GB" sz="1400" kern="1200" dirty="0"/>
                <a:t> English model, removing NUM and PRON tags.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1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400" kern="1200" dirty="0"/>
                <a:t>Create bigrams and trigrams with </a:t>
              </a:r>
              <a:r>
                <a:rPr lang="en-GB" sz="1400" kern="1200" dirty="0" err="1"/>
                <a:t>Gensim</a:t>
              </a:r>
              <a:r>
                <a:rPr lang="en-GB" sz="1400" kern="1200" dirty="0"/>
                <a:t>.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1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1600" kern="1200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33279E-6E80-7040-8422-F45C65EA4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10395"/>
              </p:ext>
            </p:extLst>
          </p:nvPr>
        </p:nvGraphicFramePr>
        <p:xfrm>
          <a:off x="4003739" y="106725"/>
          <a:ext cx="5680588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4197">
                  <a:extLst>
                    <a:ext uri="{9D8B030D-6E8A-4147-A177-3AD203B41FA5}">
                      <a16:colId xmlns:a16="http://schemas.microsoft.com/office/drawing/2014/main" val="3954743021"/>
                    </a:ext>
                  </a:extLst>
                </a:gridCol>
                <a:gridCol w="1286355">
                  <a:extLst>
                    <a:ext uri="{9D8B030D-6E8A-4147-A177-3AD203B41FA5}">
                      <a16:colId xmlns:a16="http://schemas.microsoft.com/office/drawing/2014/main" val="1309529005"/>
                    </a:ext>
                  </a:extLst>
                </a:gridCol>
                <a:gridCol w="3300036">
                  <a:extLst>
                    <a:ext uri="{9D8B030D-6E8A-4147-A177-3AD203B41FA5}">
                      <a16:colId xmlns:a16="http://schemas.microsoft.com/office/drawing/2014/main" val="1426377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N.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Unique words (dictionary length)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Descriptive Statistics: word used in how many comments?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5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11108 (6001 -54%- after filtering out words that occur less than in 2 comments)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        16.369553 (0.18%)</a:t>
                      </a:r>
                      <a:endParaRPr lang="da-DK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std         71.812963</a:t>
                      </a:r>
                      <a:endParaRPr lang="da-DK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min          1.000000</a:t>
                      </a:r>
                      <a:endParaRPr lang="da-DK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25%          1.000000</a:t>
                      </a:r>
                      <a:endParaRPr lang="da-DK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50%          2.000000</a:t>
                      </a:r>
                      <a:endParaRPr lang="da-DK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75%          6.000000</a:t>
                      </a:r>
                      <a:endParaRPr lang="da-DK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max       2075.000000 (22.29%)</a:t>
                      </a:r>
                      <a:endParaRPr lang="da-D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46609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23529 (12775 -54%- after filtering out words that occur less than in 2 comments)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mean        38.875473 (0.08%)</a:t>
                      </a:r>
                      <a:endParaRPr lang="da-DK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std          252.560218</a:t>
                      </a:r>
                      <a:endParaRPr lang="da-DK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min          1.000000</a:t>
                      </a:r>
                      <a:endParaRPr lang="da-DK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25%          1.000000</a:t>
                      </a:r>
                      <a:endParaRPr lang="da-DK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50%          2.000000</a:t>
                      </a:r>
                      <a:endParaRPr lang="da-DK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75%          7.000000</a:t>
                      </a:r>
                      <a:endParaRPr lang="da-DK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max         10429.000 (22.38%)</a:t>
                      </a:r>
                      <a:endParaRPr lang="da-D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1329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6259EB0-0B61-F345-9C4E-92F4B22DC2E8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t="-1" r="8533" b="-1"/>
          <a:stretch/>
        </p:blipFill>
        <p:spPr bwMode="auto">
          <a:xfrm>
            <a:off x="3990214" y="3764325"/>
            <a:ext cx="6546493" cy="29830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Cloud 14">
            <a:extLst>
              <a:ext uri="{FF2B5EF4-FFF2-40B4-BE49-F238E27FC236}">
                <a16:creationId xmlns:a16="http://schemas.microsoft.com/office/drawing/2014/main" id="{48DC745A-33DD-7F42-A087-C33AF9C435D2}"/>
              </a:ext>
            </a:extLst>
          </p:cNvPr>
          <p:cNvSpPr/>
          <p:nvPr/>
        </p:nvSpPr>
        <p:spPr>
          <a:xfrm>
            <a:off x="8956802" y="1344332"/>
            <a:ext cx="2951343" cy="1749343"/>
          </a:xfrm>
          <a:prstGeom prst="clou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2876A7-3151-6546-B4DA-962EA3050F2B}"/>
              </a:ext>
            </a:extLst>
          </p:cNvPr>
          <p:cNvSpPr txBox="1"/>
          <p:nvPr/>
        </p:nvSpPr>
        <p:spPr>
          <a:xfrm>
            <a:off x="9236644" y="1589499"/>
            <a:ext cx="2436051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Case specific assumptions:</a:t>
            </a:r>
          </a:p>
          <a:p>
            <a:pPr marL="228600" indent="-228600">
              <a:buAutoNum type="arabicPeriod"/>
            </a:pPr>
            <a:r>
              <a:rPr lang="en-US" sz="1100" dirty="0"/>
              <a:t>We are dealing with sparsity </a:t>
            </a:r>
          </a:p>
          <a:p>
            <a:r>
              <a:rPr lang="en-US" sz="1100" dirty="0"/>
              <a:t>(the same word is rarely used</a:t>
            </a:r>
            <a:r>
              <a:rPr lang="da-DK" sz="1100" dirty="0"/>
              <a:t>)</a:t>
            </a:r>
          </a:p>
          <a:p>
            <a:endParaRPr lang="da-DK" sz="1100" dirty="0"/>
          </a:p>
          <a:p>
            <a:r>
              <a:rPr lang="da-DK" sz="1100" dirty="0"/>
              <a:t>2. People </a:t>
            </a:r>
            <a:r>
              <a:rPr lang="da-DK" sz="1100" dirty="0" err="1"/>
              <a:t>write</a:t>
            </a:r>
            <a:r>
              <a:rPr lang="da-DK" sz="1100" dirty="0"/>
              <a:t> relative short</a:t>
            </a:r>
          </a:p>
          <a:p>
            <a:r>
              <a:rPr lang="da-DK" sz="1100" dirty="0" err="1"/>
              <a:t>comments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BBB115-77C8-8D4D-846F-077F51D3CDC1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11001596" y="5735969"/>
            <a:ext cx="800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9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B4B8-FCF3-B249-8F7D-034AC876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NLP pipeline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0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1000" b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https://github.com/morena-au/Smart-House/tree/reddit</a:t>
            </a:r>
            <a:r>
              <a:rPr lang="en-GB" sz="1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464A299-4BD3-8C45-AD9E-77C63247D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658521"/>
              </p:ext>
            </p:extLst>
          </p:nvPr>
        </p:nvGraphicFramePr>
        <p:xfrm>
          <a:off x="838200" y="1385454"/>
          <a:ext cx="2625436" cy="5209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Extract 3">
            <a:extLst>
              <a:ext uri="{FF2B5EF4-FFF2-40B4-BE49-F238E27FC236}">
                <a16:creationId xmlns:a16="http://schemas.microsoft.com/office/drawing/2014/main" id="{008ECECD-A393-284C-9920-3F21E1C8DF39}"/>
              </a:ext>
            </a:extLst>
          </p:cNvPr>
          <p:cNvSpPr/>
          <p:nvPr/>
        </p:nvSpPr>
        <p:spPr>
          <a:xfrm rot="5400000">
            <a:off x="3237854" y="3798139"/>
            <a:ext cx="451563" cy="383937"/>
          </a:xfrm>
          <a:prstGeom prst="flowChartExtra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A2956E-96D3-7B4A-804F-F33AF86E5B12}"/>
              </a:ext>
            </a:extLst>
          </p:cNvPr>
          <p:cNvGrpSpPr/>
          <p:nvPr/>
        </p:nvGrpSpPr>
        <p:grpSpPr>
          <a:xfrm>
            <a:off x="1364778" y="1538079"/>
            <a:ext cx="1906889" cy="5209294"/>
            <a:chOff x="516171" y="7"/>
            <a:chExt cx="1906889" cy="52092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D065AB-2B00-5C48-88B5-DDF7DEFD9258}"/>
                </a:ext>
              </a:extLst>
            </p:cNvPr>
            <p:cNvSpPr/>
            <p:nvPr/>
          </p:nvSpPr>
          <p:spPr>
            <a:xfrm>
              <a:off x="516171" y="7"/>
              <a:ext cx="1906889" cy="5209294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72F187-F207-D04E-879B-CF03CF80CBFC}"/>
                </a:ext>
              </a:extLst>
            </p:cNvPr>
            <p:cNvSpPr txBox="1"/>
            <p:nvPr/>
          </p:nvSpPr>
          <p:spPr>
            <a:xfrm>
              <a:off x="516171" y="7"/>
              <a:ext cx="1906889" cy="520929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8006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1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600" kern="1200" dirty="0"/>
                <a:t>LDA Mallet implementation.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16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600" dirty="0"/>
                <a:t>LDA </a:t>
              </a:r>
              <a:r>
                <a:rPr lang="en-GB" sz="1600" dirty="0" err="1"/>
                <a:t>Gensim</a:t>
              </a:r>
              <a:r>
                <a:rPr lang="en-GB" sz="1600" dirty="0"/>
                <a:t> Implementation.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16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GB" sz="1600" dirty="0"/>
                <a:t>Evaluation metrics:</a:t>
              </a:r>
            </a:p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dirty="0"/>
                <a:t>- Arun 2010</a:t>
              </a:r>
            </a:p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a-DK" sz="1400" dirty="0"/>
                <a:t>- Cao Juan 2009</a:t>
              </a:r>
            </a:p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- Coherence </a:t>
              </a:r>
              <a:r>
                <a:rPr lang="en-US" sz="1400" dirty="0" err="1"/>
                <a:t>gensim</a:t>
              </a:r>
              <a:r>
                <a:rPr lang="en-US" sz="1400" dirty="0"/>
                <a:t> </a:t>
              </a:r>
              <a:r>
                <a:rPr lang="en-US" sz="1400" dirty="0" err="1"/>
                <a:t>c_v</a:t>
              </a:r>
              <a:endParaRPr lang="en-US" sz="1400" dirty="0"/>
            </a:p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- </a:t>
              </a:r>
              <a:r>
                <a:rPr lang="da-DK" sz="1400" dirty="0" err="1"/>
                <a:t>Coherence</a:t>
              </a:r>
              <a:r>
                <a:rPr lang="da-DK" sz="1400" dirty="0"/>
                <a:t> </a:t>
              </a:r>
              <a:r>
                <a:rPr lang="da-DK" sz="1400" dirty="0" err="1"/>
                <a:t>Mimno</a:t>
              </a:r>
              <a:r>
                <a:rPr lang="da-DK" sz="1400" dirty="0"/>
                <a:t> 2011   </a:t>
              </a:r>
              <a:endParaRPr lang="en-GB" sz="14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16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endParaRPr lang="en-GB" sz="1600" kern="1200" dirty="0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27FB5E-3484-5C4C-8812-F4E9889C0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68570"/>
              </p:ext>
            </p:extLst>
          </p:nvPr>
        </p:nvGraphicFramePr>
        <p:xfrm>
          <a:off x="4419542" y="581411"/>
          <a:ext cx="6934258" cy="202543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33204">
                  <a:extLst>
                    <a:ext uri="{9D8B030D-6E8A-4147-A177-3AD203B41FA5}">
                      <a16:colId xmlns:a16="http://schemas.microsoft.com/office/drawing/2014/main" val="3256508534"/>
                    </a:ext>
                  </a:extLst>
                </a:gridCol>
                <a:gridCol w="1733204">
                  <a:extLst>
                    <a:ext uri="{9D8B030D-6E8A-4147-A177-3AD203B41FA5}">
                      <a16:colId xmlns:a16="http://schemas.microsoft.com/office/drawing/2014/main" val="3211070349"/>
                    </a:ext>
                  </a:extLst>
                </a:gridCol>
                <a:gridCol w="1733925">
                  <a:extLst>
                    <a:ext uri="{9D8B030D-6E8A-4147-A177-3AD203B41FA5}">
                      <a16:colId xmlns:a16="http://schemas.microsoft.com/office/drawing/2014/main" val="2760867433"/>
                    </a:ext>
                  </a:extLst>
                </a:gridCol>
                <a:gridCol w="1733925">
                  <a:extLst>
                    <a:ext uri="{9D8B030D-6E8A-4147-A177-3AD203B41FA5}">
                      <a16:colId xmlns:a16="http://schemas.microsoft.com/office/drawing/2014/main" val="1869921986"/>
                    </a:ext>
                  </a:extLst>
                </a:gridCol>
              </a:tblGrid>
              <a:tr h="6076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dirty="0">
                          <a:effectLst/>
                        </a:rPr>
                        <a:t>EVALUATION METRICS</a:t>
                      </a:r>
                      <a:endParaRPr lang="da-D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ALPHA=1/k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BETA=0.01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TOPICS=(5, 200, 5)</a:t>
                      </a:r>
                      <a:endParaRPr lang="da-D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dirty="0">
                          <a:effectLst/>
                        </a:rPr>
                        <a:t>ALPHA=10.00/k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dirty="0">
                          <a:effectLst/>
                        </a:rPr>
                        <a:t>BETA=0.1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dirty="0">
                          <a:effectLst/>
                        </a:rPr>
                        <a:t>TOPICS=(5,200,5)</a:t>
                      </a:r>
                      <a:endParaRPr lang="da-D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ALPHA=50.00/k</a:t>
                      </a:r>
                      <a:endParaRPr lang="da-DK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BETA=0.5</a:t>
                      </a:r>
                      <a:endParaRPr lang="da-DK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TOPICS=(5, 200, 5)</a:t>
                      </a:r>
                      <a:endParaRPr lang="da-D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637396"/>
                  </a:ext>
                </a:extLst>
              </a:tr>
              <a:tr h="2025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Min: Arun 2010</a:t>
                      </a:r>
                      <a:endParaRPr lang="da-D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80.5942 @topic:195</a:t>
                      </a:r>
                      <a:endParaRPr lang="da-D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205.7174 @topic:195</a:t>
                      </a:r>
                      <a:endParaRPr lang="da-D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326.0647 @topic: 115</a:t>
                      </a:r>
                      <a:endParaRPr lang="da-D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042344"/>
                  </a:ext>
                </a:extLst>
              </a:tr>
              <a:tr h="4050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Min: Cao Juan 2009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 </a:t>
                      </a:r>
                      <a:endParaRPr lang="da-D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0.33034 @topic:195</a:t>
                      </a:r>
                      <a:endParaRPr lang="da-D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0.9357 @topic:195</a:t>
                      </a:r>
                      <a:endParaRPr lang="da-D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0.9754 @topic: 40</a:t>
                      </a:r>
                      <a:endParaRPr lang="da-D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8333784"/>
                  </a:ext>
                </a:extLst>
              </a:tr>
              <a:tr h="4050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Max: Coherence </a:t>
                      </a:r>
                      <a:r>
                        <a:rPr lang="en-US" sz="1200" dirty="0" err="1">
                          <a:effectLst/>
                        </a:rPr>
                        <a:t>gensim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c_v</a:t>
                      </a:r>
                      <a:endParaRPr lang="da-D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0.5266 @topic:10</a:t>
                      </a:r>
                      <a:endParaRPr lang="da-D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0.5483 @topic:190</a:t>
                      </a:r>
                      <a:endParaRPr lang="da-D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0.5482 @topic: 195</a:t>
                      </a:r>
                      <a:endParaRPr lang="da-D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017161"/>
                  </a:ext>
                </a:extLst>
              </a:tr>
              <a:tr h="4050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Max: Coherence Mimno 2011</a:t>
                      </a:r>
                      <a:endParaRPr lang="da-D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dirty="0">
                          <a:effectLst/>
                        </a:rPr>
                        <a:t>-1.8766 @topic:5</a:t>
                      </a:r>
                      <a:endParaRPr lang="da-D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>
                          <a:effectLst/>
                        </a:rPr>
                        <a:t>-1, 7143 @topic:5</a:t>
                      </a:r>
                      <a:endParaRPr lang="da-DK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dirty="0">
                          <a:effectLst/>
                        </a:rPr>
                        <a:t>-1.71347 @</a:t>
                      </a:r>
                      <a:r>
                        <a:rPr lang="da-DK" sz="1200" dirty="0" err="1">
                          <a:effectLst/>
                        </a:rPr>
                        <a:t>topic</a:t>
                      </a:r>
                      <a:r>
                        <a:rPr lang="da-DK" sz="1200" dirty="0">
                          <a:effectLst/>
                        </a:rPr>
                        <a:t>: 35</a:t>
                      </a:r>
                      <a:endParaRPr lang="da-DK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8948135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44956A8-23B0-4249-A0D9-BE1071462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968" y="226625"/>
            <a:ext cx="38792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da-D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 tuning: 9308 comments &gt; </a:t>
            </a:r>
            <a:r>
              <a:rPr kumimoji="0" lang="en-US" altLang="da-DK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CONVERGENCE</a:t>
            </a:r>
            <a:endParaRPr kumimoji="0" lang="en-US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9646B7-818D-1F45-9D0B-3BBC3FF70A10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r="8533" b="6528"/>
          <a:stretch/>
        </p:blipFill>
        <p:spPr bwMode="auto">
          <a:xfrm>
            <a:off x="3853315" y="2606845"/>
            <a:ext cx="5707373" cy="36697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loud 11">
            <a:extLst>
              <a:ext uri="{FF2B5EF4-FFF2-40B4-BE49-F238E27FC236}">
                <a16:creationId xmlns:a16="http://schemas.microsoft.com/office/drawing/2014/main" id="{027680D7-93C5-854B-A014-6F89A44C284B}"/>
              </a:ext>
            </a:extLst>
          </p:cNvPr>
          <p:cNvSpPr/>
          <p:nvPr/>
        </p:nvSpPr>
        <p:spPr>
          <a:xfrm>
            <a:off x="9178474" y="2606845"/>
            <a:ext cx="2951343" cy="1749343"/>
          </a:xfrm>
          <a:prstGeom prst="clou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1E51C-0226-D447-A5B8-68873D75AF2E}"/>
              </a:ext>
            </a:extLst>
          </p:cNvPr>
          <p:cNvSpPr txBox="1"/>
          <p:nvPr/>
        </p:nvSpPr>
        <p:spPr>
          <a:xfrm>
            <a:off x="9458316" y="2852012"/>
            <a:ext cx="2343380" cy="11849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NOTE:</a:t>
            </a:r>
          </a:p>
          <a:p>
            <a:r>
              <a:rPr lang="da-DK" sz="1100" dirty="0"/>
              <a:t>1. </a:t>
            </a:r>
            <a:r>
              <a:rPr lang="da-DK" sz="1100" dirty="0" err="1"/>
              <a:t>Topics</a:t>
            </a:r>
            <a:r>
              <a:rPr lang="da-DK" sz="1100" dirty="0"/>
              <a:t> </a:t>
            </a:r>
            <a:r>
              <a:rPr lang="da-DK" sz="1100" dirty="0" err="1"/>
              <a:t>created</a:t>
            </a:r>
            <a:r>
              <a:rPr lang="da-DK" sz="1100" dirty="0"/>
              <a:t> </a:t>
            </a:r>
            <a:r>
              <a:rPr lang="da-DK" sz="1100" dirty="0" err="1"/>
              <a:t>are</a:t>
            </a:r>
            <a:r>
              <a:rPr lang="da-DK" sz="1100" dirty="0"/>
              <a:t> </a:t>
            </a:r>
            <a:r>
              <a:rPr lang="da-DK" sz="1100" dirty="0" err="1"/>
              <a:t>highly</a:t>
            </a:r>
            <a:r>
              <a:rPr lang="da-DK" sz="1100" dirty="0"/>
              <a:t> </a:t>
            </a:r>
            <a:r>
              <a:rPr lang="da-DK" sz="1100" dirty="0" err="1"/>
              <a:t>impacted</a:t>
            </a:r>
            <a:r>
              <a:rPr lang="da-DK" sz="1100" dirty="0"/>
              <a:t> by top </a:t>
            </a:r>
            <a:r>
              <a:rPr lang="da-DK" sz="1100" dirty="0" err="1"/>
              <a:t>frequency</a:t>
            </a:r>
            <a:r>
              <a:rPr lang="da-DK" sz="1100" dirty="0"/>
              <a:t> </a:t>
            </a:r>
            <a:r>
              <a:rPr lang="da-DK" sz="1100" dirty="0" err="1"/>
              <a:t>words</a:t>
            </a:r>
            <a:r>
              <a:rPr lang="da-DK" sz="1100" dirty="0"/>
              <a:t>. </a:t>
            </a:r>
          </a:p>
          <a:p>
            <a:endParaRPr lang="da-DK" sz="1100" dirty="0"/>
          </a:p>
          <a:p>
            <a:r>
              <a:rPr lang="da-DK" sz="1100" dirty="0"/>
              <a:t>2. The single </a:t>
            </a:r>
            <a:r>
              <a:rPr lang="da-DK" sz="1100" dirty="0" err="1"/>
              <a:t>comment</a:t>
            </a:r>
            <a:r>
              <a:rPr lang="da-DK" sz="1100" dirty="0"/>
              <a:t> is not a </a:t>
            </a:r>
            <a:r>
              <a:rPr lang="da-DK" sz="1100" dirty="0" err="1"/>
              <a:t>good</a:t>
            </a:r>
            <a:r>
              <a:rPr lang="da-DK" sz="1100" dirty="0"/>
              <a:t> source for the </a:t>
            </a:r>
            <a:r>
              <a:rPr lang="da-DK" sz="1100" dirty="0" err="1"/>
              <a:t>analysis</a:t>
            </a:r>
            <a:r>
              <a:rPr lang="da-DK" sz="1100" dirty="0"/>
              <a:t>. </a:t>
            </a:r>
            <a:endParaRPr lang="en-GB" sz="1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816682-D2FC-344D-94D2-63EF418AAEE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11001596" y="5735969"/>
            <a:ext cx="800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4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B4B8-FCF3-B249-8F7D-034AC876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Hyperparameters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3BD6-FCDB-2E4A-B072-48A48746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ALPHA</a:t>
            </a:r>
            <a:r>
              <a:rPr lang="en-US" dirty="0"/>
              <a:t>: set the prior on the per-document topic distribution.</a:t>
            </a:r>
            <a:endParaRPr lang="da-DK" dirty="0"/>
          </a:p>
          <a:p>
            <a:pPr lvl="1"/>
            <a:r>
              <a:rPr lang="en-US" dirty="0"/>
              <a:t>Do people talk about many topics when commenting?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a-DK" dirty="0"/>
          </a:p>
          <a:p>
            <a:r>
              <a:rPr lang="en-US" b="1" dirty="0">
                <a:solidFill>
                  <a:srgbClr val="0070C0"/>
                </a:solidFill>
              </a:rPr>
              <a:t>BETA</a:t>
            </a:r>
            <a:r>
              <a:rPr lang="en-US" dirty="0"/>
              <a:t>: set the prior on the per-topic word distribution. </a:t>
            </a:r>
            <a:endParaRPr lang="da-DK" dirty="0"/>
          </a:p>
          <a:p>
            <a:pPr lvl="1"/>
            <a:r>
              <a:rPr lang="en-US" dirty="0"/>
              <a:t>Are topics interrelated? Same word used in different contexts.</a:t>
            </a:r>
          </a:p>
          <a:p>
            <a:pPr marL="457200" lvl="1" indent="0">
              <a:buNone/>
            </a:pPr>
            <a:endParaRPr lang="da-DK" dirty="0"/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	</a:t>
            </a:r>
            <a:endParaRPr lang="da-DK" dirty="0"/>
          </a:p>
          <a:p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160A6A-E30C-2949-9DE3-3C6E18B30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13548"/>
              </p:ext>
            </p:extLst>
          </p:nvPr>
        </p:nvGraphicFramePr>
        <p:xfrm>
          <a:off x="1579937" y="2610111"/>
          <a:ext cx="8128000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198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9807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LOW ALPHA: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HIGH ALPHA: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33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Each comment covers only few topics (higher impact on topic sparsity)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Each comment covers many 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2047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F274BC2-A7F0-554E-ACCB-9056282CD3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001596" y="5735969"/>
            <a:ext cx="800100" cy="7874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11DDAC-EAC8-9042-9148-D367DFEA9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07426"/>
              </p:ext>
            </p:extLst>
          </p:nvPr>
        </p:nvGraphicFramePr>
        <p:xfrm>
          <a:off x="1579937" y="4717936"/>
          <a:ext cx="8128000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73203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3156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LOW BETA: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HIGH BETA: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77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Each topic consists of few words.</a:t>
                      </a:r>
                    </a:p>
                    <a:p>
                      <a:r>
                        <a:rPr lang="en-GB" dirty="0"/>
                        <a:t>Result in more topics and more specific.</a:t>
                      </a:r>
                    </a:p>
                    <a:p>
                      <a:r>
                        <a:rPr lang="en-GB" dirty="0"/>
                        <a:t>(Higher impact on word sparsity)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Each topic consists of many words. </a:t>
                      </a:r>
                    </a:p>
                    <a:p>
                      <a:r>
                        <a:rPr lang="en-GB" dirty="0"/>
                        <a:t>Few topics, more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39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3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9E72-3BD4-984A-B358-437EF2A8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E7E00-F8DC-A848-911D-05EB033971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639"/>
            <a:ext cx="6116955" cy="3949065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FBA0AD-6E40-794E-959C-CAB4BC1D88DF}"/>
              </a:ext>
            </a:extLst>
          </p:cNvPr>
          <p:cNvCxnSpPr/>
          <p:nvPr/>
        </p:nvCxnSpPr>
        <p:spPr>
          <a:xfrm>
            <a:off x="6805914" y="3298785"/>
            <a:ext cx="1863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4170E-6B91-9246-A92A-5B2686EDF8E3}"/>
              </a:ext>
            </a:extLst>
          </p:cNvPr>
          <p:cNvSpPr txBox="1"/>
          <p:nvPr/>
        </p:nvSpPr>
        <p:spPr>
          <a:xfrm>
            <a:off x="8772646" y="3114119"/>
            <a:ext cx="25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E0864-BBDC-1A4E-8C3A-1C2E7567C7DA}"/>
              </a:ext>
            </a:extLst>
          </p:cNvPr>
          <p:cNvSpPr txBox="1"/>
          <p:nvPr/>
        </p:nvSpPr>
        <p:spPr>
          <a:xfrm>
            <a:off x="7863900" y="1713838"/>
            <a:ext cx="25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Parent + children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F35BE2-D16C-9F41-9EBD-394A254E16AB}"/>
              </a:ext>
            </a:extLst>
          </p:cNvPr>
          <p:cNvCxnSpPr>
            <a:cxnSpLocks/>
          </p:cNvCxnSpPr>
          <p:nvPr/>
        </p:nvCxnSpPr>
        <p:spPr>
          <a:xfrm>
            <a:off x="6955155" y="1923583"/>
            <a:ext cx="782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9834DF36-7F26-434F-964D-642667E0C054}"/>
              </a:ext>
            </a:extLst>
          </p:cNvPr>
          <p:cNvSpPr/>
          <p:nvPr/>
        </p:nvSpPr>
        <p:spPr>
          <a:xfrm>
            <a:off x="7586100" y="3900159"/>
            <a:ext cx="3489900" cy="2292294"/>
          </a:xfrm>
          <a:prstGeom prst="clou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76087-A7D7-C442-B84E-90212D490B4E}"/>
              </a:ext>
            </a:extLst>
          </p:cNvPr>
          <p:cNvSpPr txBox="1"/>
          <p:nvPr/>
        </p:nvSpPr>
        <p:spPr>
          <a:xfrm>
            <a:off x="8143742" y="4145326"/>
            <a:ext cx="2343380" cy="18004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NOTE:</a:t>
            </a:r>
          </a:p>
          <a:p>
            <a:pPr marL="228600" indent="-228600">
              <a:buAutoNum type="arabicPeriod"/>
            </a:pPr>
            <a:r>
              <a:rPr lang="en-GB" sz="1200" dirty="0"/>
              <a:t>Red message alone is hard to understand the topics the author is talking about (Family + robot).</a:t>
            </a:r>
          </a:p>
          <a:p>
            <a:pPr marL="228600" indent="-228600">
              <a:buAutoNum type="arabicPeriod"/>
            </a:pPr>
            <a:r>
              <a:rPr lang="en-GB" sz="1200" dirty="0"/>
              <a:t>Reading the parent and the children context get clearer (Robot vacuum functionality)</a:t>
            </a:r>
          </a:p>
          <a:p>
            <a:endParaRPr lang="en-GB" sz="11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EA41AF-0DE9-5644-BF1F-44024CC6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1001596" y="5735969"/>
            <a:ext cx="800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8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534E6F-D6B1-3644-B5E3-CF92D4818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18" y="89704"/>
            <a:ext cx="4279375" cy="6678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E7ED-5C3E-A446-BDD9-9E4046CC1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251" y="606847"/>
            <a:ext cx="4711700" cy="5905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2FE359-E8AE-4A4A-862B-D06EFBC0128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1001596" y="5735969"/>
            <a:ext cx="800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6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1028</Words>
  <Application>Microsoft Macintosh PowerPoint</Application>
  <PresentationFormat>Widescreen</PresentationFormat>
  <Paragraphs>183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SMART HOME PROJECT</vt:lpstr>
      <vt:lpstr>Problem Statement</vt:lpstr>
      <vt:lpstr>Datasets</vt:lpstr>
      <vt:lpstr>Empirical Design Phase 1</vt:lpstr>
      <vt:lpstr>NLP pipeline (https://github.com/morena-au/Smart-House/tree/reddit)</vt:lpstr>
      <vt:lpstr>NLP pipeline (https://github.com/morena-au/Smart-House/tree/reddit)</vt:lpstr>
      <vt:lpstr>Hyperparameters tuning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Morena Rivato</dc:creator>
  <cp:lastModifiedBy>Morena Rivato</cp:lastModifiedBy>
  <cp:revision>31</cp:revision>
  <dcterms:created xsi:type="dcterms:W3CDTF">2019-12-05T11:59:39Z</dcterms:created>
  <dcterms:modified xsi:type="dcterms:W3CDTF">2020-01-29T14:19:00Z</dcterms:modified>
</cp:coreProperties>
</file>