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3D08B-5541-ED41-B272-D2084BABF9C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AF5D5-61A4-794E-A75E-EE5699E81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8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07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8507-67EC-1C46-891F-2382C74BA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13A00-B634-5F43-9D6A-7A72AFCBE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DA5FF-631C-9F49-9C96-C0D11D7F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83419-1685-5C47-A412-B666059F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691E-1B67-DE4C-8D37-834D148A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48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A96D-CEF8-044E-BAFF-08CFC58E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9F98-8D85-C747-AFAF-E8BABED0F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4563-B323-2C47-8F2A-781034EB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3354-6826-7F4F-BAE2-F1A48D06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48FC-4AC8-7844-AE46-67D3721B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00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DD0BB-0998-7142-94C0-9937CD546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6E4F3-5015-E54F-BBBB-9D323A482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5B58-1F26-BC42-82E8-46877CB0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ED78E-EF32-E044-AE85-2E38C777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9134-9293-A848-B32A-B471B60E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94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D6BF-E0A1-9E4B-8E83-F03FE49F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2F7B-FBC5-3049-9FD1-3520BB35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98378-9F09-E44D-890C-8A70BD44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311BA-20D0-C846-9059-763093DA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594A-4EC0-D84D-A187-EA5A5140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BE83-7988-E045-B167-056BCE04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4DF5B-18B1-2E42-A95B-374C87B7D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A5365-E783-6143-A991-D0C7FB4D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31CFE-8848-6E46-B5A9-0103CB27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97A65-CEFF-074F-9567-45BA2492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12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6CB3-5DA7-FB45-8987-631E723D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4755-5CFB-4540-8E97-10DF9B8C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822B2-6AFF-5744-A089-0A9556B7A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2B49C-74BE-AE4C-A305-34170819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D0FFD-5C69-5342-808D-BE82406E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B8E24-395E-8646-BD94-81C408F2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0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DBDF-409D-034C-A51A-81939F1D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C8BFD-7D82-C44E-891C-D80EA3F58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DC77F-8D75-544E-A0FE-2B9FC7332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6C7D1-77CB-E446-A0C6-B4D6627AC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A2A1B-2E63-8840-A462-64A892048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274AC-79ED-7A45-8C6D-66D513EA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99AF7-A0B7-604E-ADB6-CE860E74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E0165-1987-574F-B766-FE0661D1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7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769F-40BE-AE43-8836-46FBA4DA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FA948-40BA-1143-97D9-5272613C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38C50-3EFA-084D-80A3-551677BB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B0F43-5367-8C40-8728-F06FA501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A549B-A4DC-484B-9617-40AC795B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0B3E9-D2BB-7D42-9064-14BE7234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43947-F725-0B48-9F08-1AF42ED2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6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4CE9-9255-494B-811B-584F5BEA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EA3A-AC31-B24A-A4F3-B2E1ED8B4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4817F-6BEA-9A41-9398-FBB0473D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7726-1FC1-D54E-A755-E016FC9B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D36E-A302-234D-BF75-28FB7C97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1376-AFB0-7A4A-86AA-69C94C25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9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BD15-3FD9-0849-A6B1-98FA4E02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7C008-552F-5849-AB87-5E40FAB1C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164D2-E4FB-D04C-B68F-914EA496B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F55D6-6F3C-9A41-A60A-5584EAD4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208D7-738B-6542-AACA-E7DC03B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98848-44D1-754D-BB95-B888A8FD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7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2CC5C-CE5B-2D43-B605-AD27C88D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49D3-8EE0-3D45-A3BD-0EE448D33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3AAB-CBC5-C644-A692-70C062D85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DBF3-84D9-6046-91C3-215C3E74515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41A9-DD2C-5248-8C42-D950CA08F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E41D7-FFD0-6645-B92C-FBDBEB47E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s.sagepub.com/doi/suppl/10.1177/1094428117722619" TargetMode="External"/><Relationship Id="rId7" Type="http://schemas.openxmlformats.org/officeDocument/2006/relationships/hyperlink" Target="https://snap.stanford.edu/soma2010/papers/soma2010_1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sers.umiacs.umd.edu/~jbg/docs/nips2009-rtl.pdf" TargetMode="External"/><Relationship Id="rId5" Type="http://schemas.openxmlformats.org/officeDocument/2006/relationships/hyperlink" Target="https://doi.org/10.1002/smj.3067" TargetMode="External"/><Relationship Id="rId4" Type="http://schemas.openxmlformats.org/officeDocument/2006/relationships/hyperlink" Target="https://doi.org/10.1002/smj.229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CE094-7C75-1A4D-BC3A-E11DBB8BC109}"/>
              </a:ext>
            </a:extLst>
          </p:cNvPr>
          <p:cNvSpPr/>
          <p:nvPr/>
        </p:nvSpPr>
        <p:spPr>
          <a:xfrm>
            <a:off x="1847023" y="134234"/>
            <a:ext cx="2843683" cy="18790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Randomly select 5000 comments from each subreddit</a:t>
            </a:r>
          </a:p>
          <a:p>
            <a:pPr algn="ctr"/>
            <a:r>
              <a:rPr lang="en-GB" sz="1200" dirty="0"/>
              <a:t>(So both subreddits have equal representation and extraction are time independent)</a:t>
            </a:r>
            <a:endParaRPr lang="en-GB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D44C3-8B97-5A46-99FC-A6B38809942B}"/>
              </a:ext>
            </a:extLst>
          </p:cNvPr>
          <p:cNvSpPr/>
          <p:nvPr/>
        </p:nvSpPr>
        <p:spPr>
          <a:xfrm>
            <a:off x="6857798" y="134234"/>
            <a:ext cx="2843683" cy="2030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Randomly select 5000 comments from each subreddit with query term (privacy, security, trust)</a:t>
            </a:r>
          </a:p>
          <a:p>
            <a:pPr algn="ctr"/>
            <a:endParaRPr lang="en-GB" sz="1050" dirty="0"/>
          </a:p>
          <a:p>
            <a:pPr algn="ctr"/>
            <a:r>
              <a:rPr lang="en-GB" sz="1200" dirty="0"/>
              <a:t>(So both subreddits have equal representation, extractions are time independent and biased  to the target topics)</a:t>
            </a:r>
            <a:endParaRPr lang="en-GB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EA18A-CBD4-3244-A8C8-0556893307B1}"/>
              </a:ext>
            </a:extLst>
          </p:cNvPr>
          <p:cNvSpPr/>
          <p:nvPr/>
        </p:nvSpPr>
        <p:spPr>
          <a:xfrm>
            <a:off x="1847021" y="2164768"/>
            <a:ext cx="2843683" cy="988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US" dirty="0"/>
              <a:t>Topic Modeling</a:t>
            </a:r>
          </a:p>
          <a:p>
            <a:pPr algn="ctr"/>
            <a:endParaRPr lang="en-US" sz="300" dirty="0"/>
          </a:p>
          <a:p>
            <a:pPr algn="ctr"/>
            <a:r>
              <a:rPr lang="en-US" sz="1200" dirty="0"/>
              <a:t>(exploratory/information retrieval tool to investigate what people are talking about</a:t>
            </a:r>
            <a:r>
              <a:rPr lang="en-US" sz="1200" baseline="30000" dirty="0"/>
              <a:t>4</a:t>
            </a:r>
            <a:r>
              <a:rPr lang="en-US" sz="1200" dirty="0"/>
              <a:t>)</a:t>
            </a:r>
          </a:p>
          <a:p>
            <a:pPr algn="ctr"/>
            <a:r>
              <a:rPr lang="en-US" sz="1200" dirty="0"/>
              <a:t>Topic Modeling on short text</a:t>
            </a:r>
            <a:r>
              <a:rPr lang="en-US" sz="1200" baseline="30000" dirty="0"/>
              <a:t>5</a:t>
            </a:r>
            <a:endParaRPr lang="en-US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B000D1-78D8-B24F-9BB7-75ADD3CC9A7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268863" y="2013276"/>
            <a:ext cx="2" cy="15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F73BEFC-C6DE-984F-9467-8DEB7F717521}"/>
              </a:ext>
            </a:extLst>
          </p:cNvPr>
          <p:cNvSpPr/>
          <p:nvPr/>
        </p:nvSpPr>
        <p:spPr>
          <a:xfrm>
            <a:off x="6857798" y="4565525"/>
            <a:ext cx="2843683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Text Classification</a:t>
            </a:r>
          </a:p>
          <a:p>
            <a:pPr algn="ctr"/>
            <a:r>
              <a:rPr lang="en-GB" sz="1200" dirty="0"/>
              <a:t>(Classify comments to further research)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D89808-39D1-3940-B0E6-B0B6F25E11C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68863" y="3153765"/>
            <a:ext cx="0" cy="22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401C81-DC8F-7349-976C-F05DDEEF3B30}"/>
              </a:ext>
            </a:extLst>
          </p:cNvPr>
          <p:cNvCxnSpPr>
            <a:cxnSpLocks/>
          </p:cNvCxnSpPr>
          <p:nvPr/>
        </p:nvCxnSpPr>
        <p:spPr>
          <a:xfrm>
            <a:off x="8279639" y="2164768"/>
            <a:ext cx="0" cy="1807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4F3E31-820B-A941-8181-6F279ADFE341}"/>
              </a:ext>
            </a:extLst>
          </p:cNvPr>
          <p:cNvCxnSpPr>
            <a:cxnSpLocks/>
          </p:cNvCxnSpPr>
          <p:nvPr/>
        </p:nvCxnSpPr>
        <p:spPr>
          <a:xfrm flipH="1">
            <a:off x="6146880" y="3972690"/>
            <a:ext cx="2132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FD3C7B5-EF4A-D942-A254-7ADAFFEB9D4C}"/>
              </a:ext>
            </a:extLst>
          </p:cNvPr>
          <p:cNvSpPr/>
          <p:nvPr/>
        </p:nvSpPr>
        <p:spPr>
          <a:xfrm>
            <a:off x="1847019" y="3379855"/>
            <a:ext cx="4299861" cy="2174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Pattern interpretation, Evaluation and Validation</a:t>
            </a:r>
          </a:p>
          <a:p>
            <a:pPr algn="ctr"/>
            <a:endParaRPr lang="en-US" sz="700" dirty="0"/>
          </a:p>
          <a:p>
            <a:pPr marL="171450" indent="-171450" algn="ctr">
              <a:buFontTx/>
              <a:buChar char="-"/>
            </a:pPr>
            <a:r>
              <a:rPr lang="en-US" sz="1200" dirty="0"/>
              <a:t>Number of topics: distances and matrix factorization</a:t>
            </a:r>
            <a:r>
              <a:rPr lang="en-US" sz="1200" baseline="30000" dirty="0"/>
              <a:t>1</a:t>
            </a:r>
            <a:r>
              <a:rPr lang="en-US" sz="1200" dirty="0"/>
              <a:t> , measures triangulation</a:t>
            </a:r>
            <a:r>
              <a:rPr lang="en-US" sz="1200" baseline="30000" dirty="0"/>
              <a:t>3</a:t>
            </a:r>
            <a:r>
              <a:rPr lang="en-US" sz="1200" dirty="0"/>
              <a:t>,  </a:t>
            </a:r>
          </a:p>
          <a:p>
            <a:pPr marL="171450" indent="-171450" algn="ctr">
              <a:buFontTx/>
              <a:buChar char="-"/>
            </a:pPr>
            <a:r>
              <a:rPr lang="en-US" sz="1200" dirty="0"/>
              <a:t>Output topics: identify domain experts to validate the topics generated</a:t>
            </a:r>
            <a:r>
              <a:rPr lang="en-US" sz="1200" baseline="30000" dirty="0"/>
              <a:t>2</a:t>
            </a:r>
            <a:r>
              <a:rPr lang="en-US" sz="1200" dirty="0"/>
              <a:t>, coherence and relevance of topic models using human experiments</a:t>
            </a:r>
            <a:r>
              <a:rPr lang="en-US" sz="1200" baseline="30000" dirty="0"/>
              <a:t>4</a:t>
            </a:r>
          </a:p>
          <a:p>
            <a:pPr algn="ctr"/>
            <a:r>
              <a:rPr lang="en-US" sz="1200" dirty="0"/>
              <a:t>- Similarity measure threshold (Jensen-Shannon Distance)</a:t>
            </a:r>
            <a:r>
              <a:rPr lang="en-US" sz="1200" baseline="30000" dirty="0"/>
              <a:t> 1, 3, 5</a:t>
            </a:r>
            <a:r>
              <a:rPr lang="en-US" sz="1200" dirty="0"/>
              <a:t>: threshold based on expert assessments</a:t>
            </a:r>
            <a:r>
              <a:rPr lang="en-US" sz="1200" baseline="30000" dirty="0"/>
              <a:t>2 </a:t>
            </a:r>
            <a:r>
              <a:rPr lang="en-US" sz="1200" dirty="0"/>
              <a:t> , statistical analyses</a:t>
            </a:r>
            <a:r>
              <a:rPr lang="en-US" sz="1200" baseline="30000" dirty="0"/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372AAB-C2FC-7D42-A104-23FAFAF5EEA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146880" y="5022725"/>
            <a:ext cx="71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E46A1A62-9194-CD41-ACBF-B7374E08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011719"/>
            <a:ext cx="12019720" cy="916347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da-DK" dirty="0"/>
              <a:t>(</a:t>
            </a:r>
            <a:r>
              <a:rPr lang="da-DK" dirty="0" err="1"/>
              <a:t>Kobayashi</a:t>
            </a:r>
            <a:r>
              <a:rPr lang="da-DK" dirty="0"/>
              <a:t> et al., 2017) </a:t>
            </a:r>
            <a:r>
              <a:rPr lang="en-GB" u="sng" dirty="0">
                <a:hlinkClick r:id="rId3"/>
              </a:rPr>
              <a:t>http://journals.sagepub.com/doi/suppl/10.1177/</a:t>
            </a:r>
            <a:r>
              <a:rPr lang="da-DK" u="sng" dirty="0">
                <a:hlinkClick r:id="rId3"/>
              </a:rPr>
              <a:t>1094428117722619</a:t>
            </a:r>
            <a:endParaRPr lang="da-DK" u="sng" dirty="0"/>
          </a:p>
          <a:p>
            <a:r>
              <a:rPr lang="da-DK" dirty="0"/>
              <a:t>2. (Kaplan et al., 2014)  </a:t>
            </a:r>
            <a:r>
              <a:rPr lang="en-US" u="sng" dirty="0">
                <a:hlinkClick r:id="rId4"/>
              </a:rPr>
              <a:t>https://doi.org/10.1002/smj.2294</a:t>
            </a:r>
            <a:endParaRPr lang="da-DK" dirty="0"/>
          </a:p>
          <a:p>
            <a:r>
              <a:rPr lang="da-DK" dirty="0"/>
              <a:t>3. (</a:t>
            </a:r>
            <a:r>
              <a:rPr lang="da-DK" dirty="0" err="1"/>
              <a:t>Choudhury</a:t>
            </a:r>
            <a:r>
              <a:rPr lang="da-DK" dirty="0"/>
              <a:t> et al, 2019) </a:t>
            </a:r>
            <a:r>
              <a:rPr lang="en-GB" u="sng" dirty="0">
                <a:hlinkClick r:id="rId5"/>
              </a:rPr>
              <a:t>https://doi.org/10.1002/smj.3067</a:t>
            </a:r>
            <a:endParaRPr lang="da-DK" dirty="0"/>
          </a:p>
          <a:p>
            <a:r>
              <a:rPr lang="da-DK" dirty="0"/>
              <a:t>4. (Chang et al., 2009) </a:t>
            </a:r>
            <a:r>
              <a:rPr lang="da-DK" dirty="0">
                <a:hlinkClick r:id="rId6"/>
              </a:rPr>
              <a:t>http://users.umiacs.umd.edu/~jbg/docs/nips2009-rtl.pdf</a:t>
            </a:r>
            <a:endParaRPr lang="da-DK" dirty="0"/>
          </a:p>
          <a:p>
            <a:r>
              <a:rPr lang="da-DK" dirty="0"/>
              <a:t>5. (Hong et al., 2010) </a:t>
            </a:r>
            <a:r>
              <a:rPr lang="da-DK" dirty="0">
                <a:hlinkClick r:id="rId7"/>
              </a:rPr>
              <a:t>https://snap.stanford.edu/soma2010/papers/soma2010_12.pdf</a:t>
            </a:r>
            <a:endParaRPr lang="da-DK" dirty="0"/>
          </a:p>
          <a:p>
            <a:pPr marL="228600" indent="-228600">
              <a:buAutoNum type="arabicPeriod"/>
            </a:pPr>
            <a:endParaRPr lang="da-DK" dirty="0"/>
          </a:p>
          <a:p>
            <a:pPr marL="228600" indent="-228600">
              <a:buAutoNum type="arabicPeriod"/>
            </a:pPr>
            <a:endParaRPr lang="da-DK" dirty="0"/>
          </a:p>
          <a:p>
            <a:pPr marL="228600" indent="-228600"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584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258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Morena Rivato</dc:creator>
  <cp:lastModifiedBy>Morena Rivato</cp:lastModifiedBy>
  <cp:revision>8</cp:revision>
  <dcterms:created xsi:type="dcterms:W3CDTF">2019-12-05T11:59:39Z</dcterms:created>
  <dcterms:modified xsi:type="dcterms:W3CDTF">2020-04-28T14:54:29Z</dcterms:modified>
</cp:coreProperties>
</file>