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6" r:id="rId2"/>
    <p:sldId id="257" r:id="rId3"/>
    <p:sldId id="259" r:id="rId4"/>
    <p:sldId id="260" r:id="rId5"/>
    <p:sldId id="263" r:id="rId6"/>
    <p:sldId id="264" r:id="rId7"/>
    <p:sldId id="265" r:id="rId8"/>
    <p:sldId id="266" r:id="rId9"/>
    <p:sldId id="267" r:id="rId10"/>
    <p:sldId id="268" r:id="rId11"/>
    <p:sldId id="262" r:id="rId12"/>
    <p:sldId id="269" r:id="rId1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89"/>
    <p:restoredTop sz="89011"/>
  </p:normalViewPr>
  <p:slideViewPr>
    <p:cSldViewPr snapToGrid="0" snapToObjects="1">
      <p:cViewPr varScale="1">
        <p:scale>
          <a:sx n="68" d="100"/>
          <a:sy n="68" d="100"/>
        </p:scale>
        <p:origin x="232"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3C0442-23B1-C74A-A21C-CD521851AF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43147FF-6FBC-7C4A-9F2F-547B776011B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A990C7-EC15-E744-B864-2D3332D59D84}" type="datetimeFigureOut">
              <a:rPr lang="en-GB" smtClean="0"/>
              <a:t>26/01/2020</a:t>
            </a:fld>
            <a:endParaRPr lang="en-GB"/>
          </a:p>
        </p:txBody>
      </p:sp>
      <p:sp>
        <p:nvSpPr>
          <p:cNvPr id="4" name="Footer Placeholder 3">
            <a:extLst>
              <a:ext uri="{FF2B5EF4-FFF2-40B4-BE49-F238E27FC236}">
                <a16:creationId xmlns:a16="http://schemas.microsoft.com/office/drawing/2014/main" id="{5EE6C573-C05C-574A-A7F7-B7F4E9194C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C8C3D22-0C69-C140-92A4-7422EA3F7A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3D4A70-0F6C-EA4A-A3B2-AFDE77FB99D5}" type="slidenum">
              <a:rPr lang="en-GB" smtClean="0"/>
              <a:t>‹#›</a:t>
            </a:fld>
            <a:endParaRPr lang="en-GB"/>
          </a:p>
        </p:txBody>
      </p:sp>
    </p:spTree>
    <p:extLst>
      <p:ext uri="{BB962C8B-B14F-4D97-AF65-F5344CB8AC3E}">
        <p14:creationId xmlns:p14="http://schemas.microsoft.com/office/powerpoint/2010/main" val="77472715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18E44D-9781-3A42-9FB3-66E5E6D0606C}" type="datetimeFigureOut">
              <a:rPr lang="en-GB" smtClean="0"/>
              <a:t>26/01/2020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05C2E1-AC8A-E54F-A59A-B8A2C6F5E7F2}" type="slidenum">
              <a:rPr lang="en-GB" smtClean="0"/>
              <a:t>‹#›</a:t>
            </a:fld>
            <a:endParaRPr lang="en-GB"/>
          </a:p>
        </p:txBody>
      </p:sp>
    </p:spTree>
    <p:extLst>
      <p:ext uri="{BB962C8B-B14F-4D97-AF65-F5344CB8AC3E}">
        <p14:creationId xmlns:p14="http://schemas.microsoft.com/office/powerpoint/2010/main" val="1957772490"/>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endParaRPr lang="en-GB"/>
          </a:p>
        </p:txBody>
      </p:sp>
    </p:spTree>
    <p:extLst>
      <p:ext uri="{BB962C8B-B14F-4D97-AF65-F5344CB8AC3E}">
        <p14:creationId xmlns:p14="http://schemas.microsoft.com/office/powerpoint/2010/main" val="400133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endParaRPr lang="en-GB"/>
          </a:p>
        </p:txBody>
      </p:sp>
    </p:spTree>
    <p:extLst>
      <p:ext uri="{BB962C8B-B14F-4D97-AF65-F5344CB8AC3E}">
        <p14:creationId xmlns:p14="http://schemas.microsoft.com/office/powerpoint/2010/main" val="235358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83011-E13B-BF4B-8ECF-49B27262652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da-DK"/>
          </a:p>
        </p:txBody>
      </p:sp>
      <p:sp>
        <p:nvSpPr>
          <p:cNvPr id="3" name="Subtitle 2">
            <a:extLst>
              <a:ext uri="{FF2B5EF4-FFF2-40B4-BE49-F238E27FC236}">
                <a16:creationId xmlns:a16="http://schemas.microsoft.com/office/drawing/2014/main" id="{56D8C91E-D4A5-D445-95F5-84A94FE7C6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da-DK"/>
          </a:p>
        </p:txBody>
      </p:sp>
      <p:sp>
        <p:nvSpPr>
          <p:cNvPr id="4" name="Date Placeholder 3">
            <a:extLst>
              <a:ext uri="{FF2B5EF4-FFF2-40B4-BE49-F238E27FC236}">
                <a16:creationId xmlns:a16="http://schemas.microsoft.com/office/drawing/2014/main" id="{824795D4-40B5-3B48-AF25-3AB875C32796}"/>
              </a:ext>
            </a:extLst>
          </p:cNvPr>
          <p:cNvSpPr>
            <a:spLocks noGrp="1"/>
          </p:cNvSpPr>
          <p:nvPr>
            <p:ph type="dt" sz="half" idx="10"/>
          </p:nvPr>
        </p:nvSpPr>
        <p:spPr/>
        <p:txBody>
          <a:bodyPr/>
          <a:lstStyle/>
          <a:p>
            <a:fld id="{23DC55A2-A7EC-0B42-968E-2B0FEB05D719}" type="datetime1">
              <a:rPr lang="da-DK" smtClean="0"/>
              <a:t>26/01/2020</a:t>
            </a:fld>
            <a:endParaRPr lang="da-DK"/>
          </a:p>
        </p:txBody>
      </p:sp>
      <p:sp>
        <p:nvSpPr>
          <p:cNvPr id="5" name="Footer Placeholder 4">
            <a:extLst>
              <a:ext uri="{FF2B5EF4-FFF2-40B4-BE49-F238E27FC236}">
                <a16:creationId xmlns:a16="http://schemas.microsoft.com/office/drawing/2014/main" id="{EAF0E401-815C-6541-A112-194ECDC8494E}"/>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CFA7097D-3FD8-2F49-B305-782DF05BCE5E}"/>
              </a:ext>
            </a:extLst>
          </p:cNvPr>
          <p:cNvSpPr>
            <a:spLocks noGrp="1"/>
          </p:cNvSpPr>
          <p:nvPr>
            <p:ph type="sldNum" sz="quarter" idx="12"/>
          </p:nvPr>
        </p:nvSpPr>
        <p:spPr/>
        <p:txBody>
          <a:bodyPr/>
          <a:lstStyle/>
          <a:p>
            <a:fld id="{06FDF41A-D068-6348-98FF-0C99506E7CD4}" type="slidenum">
              <a:rPr lang="da-DK" smtClean="0"/>
              <a:t>‹#›</a:t>
            </a:fld>
            <a:endParaRPr lang="da-DK"/>
          </a:p>
        </p:txBody>
      </p:sp>
    </p:spTree>
    <p:extLst>
      <p:ext uri="{BB962C8B-B14F-4D97-AF65-F5344CB8AC3E}">
        <p14:creationId xmlns:p14="http://schemas.microsoft.com/office/powerpoint/2010/main" val="1061244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64D9-C006-C24A-8119-5AA362BFB074}"/>
              </a:ext>
            </a:extLst>
          </p:cNvPr>
          <p:cNvSpPr>
            <a:spLocks noGrp="1"/>
          </p:cNvSpPr>
          <p:nvPr>
            <p:ph type="title"/>
          </p:nvPr>
        </p:nvSpPr>
        <p:spPr/>
        <p:txBody>
          <a:bodyPr/>
          <a:lstStyle/>
          <a:p>
            <a:r>
              <a:rPr lang="en-GB"/>
              <a:t>Click to edit Master title style</a:t>
            </a:r>
            <a:endParaRPr lang="da-DK"/>
          </a:p>
        </p:txBody>
      </p:sp>
      <p:sp>
        <p:nvSpPr>
          <p:cNvPr id="3" name="Vertical Text Placeholder 2">
            <a:extLst>
              <a:ext uri="{FF2B5EF4-FFF2-40B4-BE49-F238E27FC236}">
                <a16:creationId xmlns:a16="http://schemas.microsoft.com/office/drawing/2014/main" id="{1A84F8BD-784A-914D-806A-73DFB057871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a-DK"/>
          </a:p>
        </p:txBody>
      </p:sp>
      <p:sp>
        <p:nvSpPr>
          <p:cNvPr id="4" name="Date Placeholder 3">
            <a:extLst>
              <a:ext uri="{FF2B5EF4-FFF2-40B4-BE49-F238E27FC236}">
                <a16:creationId xmlns:a16="http://schemas.microsoft.com/office/drawing/2014/main" id="{1D9EEFFF-0C78-D54A-A48D-E427FD10B386}"/>
              </a:ext>
            </a:extLst>
          </p:cNvPr>
          <p:cNvSpPr>
            <a:spLocks noGrp="1"/>
          </p:cNvSpPr>
          <p:nvPr>
            <p:ph type="dt" sz="half" idx="10"/>
          </p:nvPr>
        </p:nvSpPr>
        <p:spPr/>
        <p:txBody>
          <a:bodyPr/>
          <a:lstStyle/>
          <a:p>
            <a:fld id="{826D18AC-02D4-2F47-ADBA-0F8189E3CD0F}" type="datetime1">
              <a:rPr lang="da-DK" smtClean="0"/>
              <a:t>26/01/2020</a:t>
            </a:fld>
            <a:endParaRPr lang="da-DK"/>
          </a:p>
        </p:txBody>
      </p:sp>
      <p:sp>
        <p:nvSpPr>
          <p:cNvPr id="5" name="Footer Placeholder 4">
            <a:extLst>
              <a:ext uri="{FF2B5EF4-FFF2-40B4-BE49-F238E27FC236}">
                <a16:creationId xmlns:a16="http://schemas.microsoft.com/office/drawing/2014/main" id="{9BA37FBD-50EA-E640-99C2-800C71849569}"/>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DF6B2866-6726-044C-8277-B6320D9E5F01}"/>
              </a:ext>
            </a:extLst>
          </p:cNvPr>
          <p:cNvSpPr>
            <a:spLocks noGrp="1"/>
          </p:cNvSpPr>
          <p:nvPr>
            <p:ph type="sldNum" sz="quarter" idx="12"/>
          </p:nvPr>
        </p:nvSpPr>
        <p:spPr/>
        <p:txBody>
          <a:bodyPr/>
          <a:lstStyle/>
          <a:p>
            <a:fld id="{06FDF41A-D068-6348-98FF-0C99506E7CD4}" type="slidenum">
              <a:rPr lang="da-DK" smtClean="0"/>
              <a:t>‹#›</a:t>
            </a:fld>
            <a:endParaRPr lang="da-DK"/>
          </a:p>
        </p:txBody>
      </p:sp>
    </p:spTree>
    <p:extLst>
      <p:ext uri="{BB962C8B-B14F-4D97-AF65-F5344CB8AC3E}">
        <p14:creationId xmlns:p14="http://schemas.microsoft.com/office/powerpoint/2010/main" val="4270202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3B2D2E-1956-3941-9C7B-0F0BA6B226E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da-DK"/>
          </a:p>
        </p:txBody>
      </p:sp>
      <p:sp>
        <p:nvSpPr>
          <p:cNvPr id="3" name="Vertical Text Placeholder 2">
            <a:extLst>
              <a:ext uri="{FF2B5EF4-FFF2-40B4-BE49-F238E27FC236}">
                <a16:creationId xmlns:a16="http://schemas.microsoft.com/office/drawing/2014/main" id="{4768F62E-6448-DE4A-94D4-3930D2EF841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a-DK"/>
          </a:p>
        </p:txBody>
      </p:sp>
      <p:sp>
        <p:nvSpPr>
          <p:cNvPr id="4" name="Date Placeholder 3">
            <a:extLst>
              <a:ext uri="{FF2B5EF4-FFF2-40B4-BE49-F238E27FC236}">
                <a16:creationId xmlns:a16="http://schemas.microsoft.com/office/drawing/2014/main" id="{221CB3B5-F6DB-C244-8A55-F9CF390CE3D9}"/>
              </a:ext>
            </a:extLst>
          </p:cNvPr>
          <p:cNvSpPr>
            <a:spLocks noGrp="1"/>
          </p:cNvSpPr>
          <p:nvPr>
            <p:ph type="dt" sz="half" idx="10"/>
          </p:nvPr>
        </p:nvSpPr>
        <p:spPr/>
        <p:txBody>
          <a:bodyPr/>
          <a:lstStyle/>
          <a:p>
            <a:fld id="{5A30F07F-A118-4746-8D92-05DA2F0187FD}" type="datetime1">
              <a:rPr lang="da-DK" smtClean="0"/>
              <a:t>26/01/2020</a:t>
            </a:fld>
            <a:endParaRPr lang="da-DK"/>
          </a:p>
        </p:txBody>
      </p:sp>
      <p:sp>
        <p:nvSpPr>
          <p:cNvPr id="5" name="Footer Placeholder 4">
            <a:extLst>
              <a:ext uri="{FF2B5EF4-FFF2-40B4-BE49-F238E27FC236}">
                <a16:creationId xmlns:a16="http://schemas.microsoft.com/office/drawing/2014/main" id="{33247582-8522-3B41-AA87-47B960022659}"/>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E171DDE7-9B45-CD4C-8262-87A1EDA2241A}"/>
              </a:ext>
            </a:extLst>
          </p:cNvPr>
          <p:cNvSpPr>
            <a:spLocks noGrp="1"/>
          </p:cNvSpPr>
          <p:nvPr>
            <p:ph type="sldNum" sz="quarter" idx="12"/>
          </p:nvPr>
        </p:nvSpPr>
        <p:spPr/>
        <p:txBody>
          <a:bodyPr/>
          <a:lstStyle/>
          <a:p>
            <a:fld id="{06FDF41A-D068-6348-98FF-0C99506E7CD4}" type="slidenum">
              <a:rPr lang="da-DK" smtClean="0"/>
              <a:t>‹#›</a:t>
            </a:fld>
            <a:endParaRPr lang="da-DK"/>
          </a:p>
        </p:txBody>
      </p:sp>
    </p:spTree>
    <p:extLst>
      <p:ext uri="{BB962C8B-B14F-4D97-AF65-F5344CB8AC3E}">
        <p14:creationId xmlns:p14="http://schemas.microsoft.com/office/powerpoint/2010/main" val="66134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53C3-53E5-4F41-94DA-E0A0A258D66D}"/>
              </a:ext>
            </a:extLst>
          </p:cNvPr>
          <p:cNvSpPr>
            <a:spLocks noGrp="1"/>
          </p:cNvSpPr>
          <p:nvPr>
            <p:ph type="title"/>
          </p:nvPr>
        </p:nvSpPr>
        <p:spPr/>
        <p:txBody>
          <a:bodyPr/>
          <a:lstStyle/>
          <a:p>
            <a:r>
              <a:rPr lang="en-GB"/>
              <a:t>Click to edit Master title style</a:t>
            </a:r>
            <a:endParaRPr lang="da-DK"/>
          </a:p>
        </p:txBody>
      </p:sp>
      <p:sp>
        <p:nvSpPr>
          <p:cNvPr id="3" name="Content Placeholder 2">
            <a:extLst>
              <a:ext uri="{FF2B5EF4-FFF2-40B4-BE49-F238E27FC236}">
                <a16:creationId xmlns:a16="http://schemas.microsoft.com/office/drawing/2014/main" id="{3D8F7840-1CDA-0D4A-84EE-FB5603ADE34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a-DK"/>
          </a:p>
        </p:txBody>
      </p:sp>
      <p:sp>
        <p:nvSpPr>
          <p:cNvPr id="4" name="Date Placeholder 3">
            <a:extLst>
              <a:ext uri="{FF2B5EF4-FFF2-40B4-BE49-F238E27FC236}">
                <a16:creationId xmlns:a16="http://schemas.microsoft.com/office/drawing/2014/main" id="{8DBAA1F5-C638-9047-A978-7BF4B60D5041}"/>
              </a:ext>
            </a:extLst>
          </p:cNvPr>
          <p:cNvSpPr>
            <a:spLocks noGrp="1"/>
          </p:cNvSpPr>
          <p:nvPr>
            <p:ph type="dt" sz="half" idx="10"/>
          </p:nvPr>
        </p:nvSpPr>
        <p:spPr/>
        <p:txBody>
          <a:bodyPr/>
          <a:lstStyle/>
          <a:p>
            <a:fld id="{9A73C8E1-DCB4-D142-836C-31B374EE4631}" type="datetime1">
              <a:rPr lang="da-DK" smtClean="0"/>
              <a:t>26/01/2020</a:t>
            </a:fld>
            <a:endParaRPr lang="da-DK"/>
          </a:p>
        </p:txBody>
      </p:sp>
      <p:sp>
        <p:nvSpPr>
          <p:cNvPr id="5" name="Footer Placeholder 4">
            <a:extLst>
              <a:ext uri="{FF2B5EF4-FFF2-40B4-BE49-F238E27FC236}">
                <a16:creationId xmlns:a16="http://schemas.microsoft.com/office/drawing/2014/main" id="{4FCA0360-71F5-7745-9FA4-C5D28EEC953D}"/>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3C17DA65-4362-A342-A05B-9C8571DBCA98}"/>
              </a:ext>
            </a:extLst>
          </p:cNvPr>
          <p:cNvSpPr>
            <a:spLocks noGrp="1"/>
          </p:cNvSpPr>
          <p:nvPr>
            <p:ph type="sldNum" sz="quarter" idx="12"/>
          </p:nvPr>
        </p:nvSpPr>
        <p:spPr/>
        <p:txBody>
          <a:bodyPr/>
          <a:lstStyle/>
          <a:p>
            <a:fld id="{06FDF41A-D068-6348-98FF-0C99506E7CD4}" type="slidenum">
              <a:rPr lang="da-DK" smtClean="0"/>
              <a:t>‹#›</a:t>
            </a:fld>
            <a:endParaRPr lang="da-DK"/>
          </a:p>
        </p:txBody>
      </p:sp>
    </p:spTree>
    <p:extLst>
      <p:ext uri="{BB962C8B-B14F-4D97-AF65-F5344CB8AC3E}">
        <p14:creationId xmlns:p14="http://schemas.microsoft.com/office/powerpoint/2010/main" val="88691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BCE9-D119-6D42-BEF5-EEBBFDE026D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da-DK"/>
          </a:p>
        </p:txBody>
      </p:sp>
      <p:sp>
        <p:nvSpPr>
          <p:cNvPr id="3" name="Text Placeholder 2">
            <a:extLst>
              <a:ext uri="{FF2B5EF4-FFF2-40B4-BE49-F238E27FC236}">
                <a16:creationId xmlns:a16="http://schemas.microsoft.com/office/drawing/2014/main" id="{310B9F4C-3651-6E48-BD2B-54A0B6A242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C7DF931-7DD8-AE46-99D5-6A0034838BD6}"/>
              </a:ext>
            </a:extLst>
          </p:cNvPr>
          <p:cNvSpPr>
            <a:spLocks noGrp="1"/>
          </p:cNvSpPr>
          <p:nvPr>
            <p:ph type="dt" sz="half" idx="10"/>
          </p:nvPr>
        </p:nvSpPr>
        <p:spPr/>
        <p:txBody>
          <a:bodyPr/>
          <a:lstStyle/>
          <a:p>
            <a:fld id="{92EAAAAB-5C99-584C-82A4-C351BA5DC30D}" type="datetime1">
              <a:rPr lang="da-DK" smtClean="0"/>
              <a:t>26/01/2020</a:t>
            </a:fld>
            <a:endParaRPr lang="da-DK"/>
          </a:p>
        </p:txBody>
      </p:sp>
      <p:sp>
        <p:nvSpPr>
          <p:cNvPr id="5" name="Footer Placeholder 4">
            <a:extLst>
              <a:ext uri="{FF2B5EF4-FFF2-40B4-BE49-F238E27FC236}">
                <a16:creationId xmlns:a16="http://schemas.microsoft.com/office/drawing/2014/main" id="{4F9D3DEB-6FF2-D749-BE86-7EDEC69C8A69}"/>
              </a:ext>
            </a:extLst>
          </p:cNvPr>
          <p:cNvSpPr>
            <a:spLocks noGrp="1"/>
          </p:cNvSpPr>
          <p:nvPr>
            <p:ph type="ftr" sz="quarter" idx="11"/>
          </p:nvPr>
        </p:nvSpPr>
        <p:spPr/>
        <p:txBody>
          <a:bodyPr/>
          <a:lstStyle/>
          <a:p>
            <a:endParaRPr lang="da-DK"/>
          </a:p>
        </p:txBody>
      </p:sp>
      <p:sp>
        <p:nvSpPr>
          <p:cNvPr id="6" name="Slide Number Placeholder 5">
            <a:extLst>
              <a:ext uri="{FF2B5EF4-FFF2-40B4-BE49-F238E27FC236}">
                <a16:creationId xmlns:a16="http://schemas.microsoft.com/office/drawing/2014/main" id="{9D02E944-5A94-A343-B358-623BF41C6D6A}"/>
              </a:ext>
            </a:extLst>
          </p:cNvPr>
          <p:cNvSpPr>
            <a:spLocks noGrp="1"/>
          </p:cNvSpPr>
          <p:nvPr>
            <p:ph type="sldNum" sz="quarter" idx="12"/>
          </p:nvPr>
        </p:nvSpPr>
        <p:spPr/>
        <p:txBody>
          <a:bodyPr/>
          <a:lstStyle/>
          <a:p>
            <a:fld id="{06FDF41A-D068-6348-98FF-0C99506E7CD4}" type="slidenum">
              <a:rPr lang="da-DK" smtClean="0"/>
              <a:t>‹#›</a:t>
            </a:fld>
            <a:endParaRPr lang="da-DK"/>
          </a:p>
        </p:txBody>
      </p:sp>
    </p:spTree>
    <p:extLst>
      <p:ext uri="{BB962C8B-B14F-4D97-AF65-F5344CB8AC3E}">
        <p14:creationId xmlns:p14="http://schemas.microsoft.com/office/powerpoint/2010/main" val="3091472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3B8C7-8590-FC49-BD13-20F0E4E589CD}"/>
              </a:ext>
            </a:extLst>
          </p:cNvPr>
          <p:cNvSpPr>
            <a:spLocks noGrp="1"/>
          </p:cNvSpPr>
          <p:nvPr>
            <p:ph type="title"/>
          </p:nvPr>
        </p:nvSpPr>
        <p:spPr/>
        <p:txBody>
          <a:bodyPr/>
          <a:lstStyle/>
          <a:p>
            <a:r>
              <a:rPr lang="en-GB"/>
              <a:t>Click to edit Master title style</a:t>
            </a:r>
            <a:endParaRPr lang="da-DK"/>
          </a:p>
        </p:txBody>
      </p:sp>
      <p:sp>
        <p:nvSpPr>
          <p:cNvPr id="3" name="Content Placeholder 2">
            <a:extLst>
              <a:ext uri="{FF2B5EF4-FFF2-40B4-BE49-F238E27FC236}">
                <a16:creationId xmlns:a16="http://schemas.microsoft.com/office/drawing/2014/main" id="{74BEF360-A3C1-F144-A45F-AEF52BF6694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a-DK"/>
          </a:p>
        </p:txBody>
      </p:sp>
      <p:sp>
        <p:nvSpPr>
          <p:cNvPr id="4" name="Content Placeholder 3">
            <a:extLst>
              <a:ext uri="{FF2B5EF4-FFF2-40B4-BE49-F238E27FC236}">
                <a16:creationId xmlns:a16="http://schemas.microsoft.com/office/drawing/2014/main" id="{095C7572-6FD3-D24B-B688-1FB844F0FDB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a-DK"/>
          </a:p>
        </p:txBody>
      </p:sp>
      <p:sp>
        <p:nvSpPr>
          <p:cNvPr id="5" name="Date Placeholder 4">
            <a:extLst>
              <a:ext uri="{FF2B5EF4-FFF2-40B4-BE49-F238E27FC236}">
                <a16:creationId xmlns:a16="http://schemas.microsoft.com/office/drawing/2014/main" id="{C3217545-CE17-CE47-B368-9B0D41527D18}"/>
              </a:ext>
            </a:extLst>
          </p:cNvPr>
          <p:cNvSpPr>
            <a:spLocks noGrp="1"/>
          </p:cNvSpPr>
          <p:nvPr>
            <p:ph type="dt" sz="half" idx="10"/>
          </p:nvPr>
        </p:nvSpPr>
        <p:spPr/>
        <p:txBody>
          <a:bodyPr/>
          <a:lstStyle/>
          <a:p>
            <a:fld id="{C6FE05FF-37F2-494B-8A17-141A87D4509E}" type="datetime1">
              <a:rPr lang="da-DK" smtClean="0"/>
              <a:t>26/01/2020</a:t>
            </a:fld>
            <a:endParaRPr lang="da-DK"/>
          </a:p>
        </p:txBody>
      </p:sp>
      <p:sp>
        <p:nvSpPr>
          <p:cNvPr id="6" name="Footer Placeholder 5">
            <a:extLst>
              <a:ext uri="{FF2B5EF4-FFF2-40B4-BE49-F238E27FC236}">
                <a16:creationId xmlns:a16="http://schemas.microsoft.com/office/drawing/2014/main" id="{94F13F25-737D-BB4A-85D8-5F4AA579FB0A}"/>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584479E2-8515-0943-8075-8054560CEB1F}"/>
              </a:ext>
            </a:extLst>
          </p:cNvPr>
          <p:cNvSpPr>
            <a:spLocks noGrp="1"/>
          </p:cNvSpPr>
          <p:nvPr>
            <p:ph type="sldNum" sz="quarter" idx="12"/>
          </p:nvPr>
        </p:nvSpPr>
        <p:spPr/>
        <p:txBody>
          <a:bodyPr/>
          <a:lstStyle/>
          <a:p>
            <a:fld id="{06FDF41A-D068-6348-98FF-0C99506E7CD4}" type="slidenum">
              <a:rPr lang="da-DK" smtClean="0"/>
              <a:t>‹#›</a:t>
            </a:fld>
            <a:endParaRPr lang="da-DK"/>
          </a:p>
        </p:txBody>
      </p:sp>
    </p:spTree>
    <p:extLst>
      <p:ext uri="{BB962C8B-B14F-4D97-AF65-F5344CB8AC3E}">
        <p14:creationId xmlns:p14="http://schemas.microsoft.com/office/powerpoint/2010/main" val="342333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9AE6C-C190-CC4D-93C2-ABC73189D92D}"/>
              </a:ext>
            </a:extLst>
          </p:cNvPr>
          <p:cNvSpPr>
            <a:spLocks noGrp="1"/>
          </p:cNvSpPr>
          <p:nvPr>
            <p:ph type="title"/>
          </p:nvPr>
        </p:nvSpPr>
        <p:spPr>
          <a:xfrm>
            <a:off x="839788" y="365125"/>
            <a:ext cx="10515600" cy="1325563"/>
          </a:xfrm>
        </p:spPr>
        <p:txBody>
          <a:bodyPr/>
          <a:lstStyle/>
          <a:p>
            <a:r>
              <a:rPr lang="en-GB"/>
              <a:t>Click to edit Master title style</a:t>
            </a:r>
            <a:endParaRPr lang="da-DK"/>
          </a:p>
        </p:txBody>
      </p:sp>
      <p:sp>
        <p:nvSpPr>
          <p:cNvPr id="3" name="Text Placeholder 2">
            <a:extLst>
              <a:ext uri="{FF2B5EF4-FFF2-40B4-BE49-F238E27FC236}">
                <a16:creationId xmlns:a16="http://schemas.microsoft.com/office/drawing/2014/main" id="{5A42A0F0-D5BA-594C-99DE-7C36E542EC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58FD2A-45EF-D041-8369-1479C377D5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a-DK"/>
          </a:p>
        </p:txBody>
      </p:sp>
      <p:sp>
        <p:nvSpPr>
          <p:cNvPr id="5" name="Text Placeholder 4">
            <a:extLst>
              <a:ext uri="{FF2B5EF4-FFF2-40B4-BE49-F238E27FC236}">
                <a16:creationId xmlns:a16="http://schemas.microsoft.com/office/drawing/2014/main" id="{10044CF1-1BDD-0540-8208-E767049AAB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A813547-04B2-4F4B-8CC6-D6BCA268BE9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a-DK"/>
          </a:p>
        </p:txBody>
      </p:sp>
      <p:sp>
        <p:nvSpPr>
          <p:cNvPr id="7" name="Date Placeholder 6">
            <a:extLst>
              <a:ext uri="{FF2B5EF4-FFF2-40B4-BE49-F238E27FC236}">
                <a16:creationId xmlns:a16="http://schemas.microsoft.com/office/drawing/2014/main" id="{1F3A1FF0-6987-3E4B-858A-30EB82CFE33D}"/>
              </a:ext>
            </a:extLst>
          </p:cNvPr>
          <p:cNvSpPr>
            <a:spLocks noGrp="1"/>
          </p:cNvSpPr>
          <p:nvPr>
            <p:ph type="dt" sz="half" idx="10"/>
          </p:nvPr>
        </p:nvSpPr>
        <p:spPr/>
        <p:txBody>
          <a:bodyPr/>
          <a:lstStyle/>
          <a:p>
            <a:fld id="{87D86444-3EEF-6C46-8454-CC525504F9EA}" type="datetime1">
              <a:rPr lang="da-DK" smtClean="0"/>
              <a:t>26/01/2020</a:t>
            </a:fld>
            <a:endParaRPr lang="da-DK"/>
          </a:p>
        </p:txBody>
      </p:sp>
      <p:sp>
        <p:nvSpPr>
          <p:cNvPr id="8" name="Footer Placeholder 7">
            <a:extLst>
              <a:ext uri="{FF2B5EF4-FFF2-40B4-BE49-F238E27FC236}">
                <a16:creationId xmlns:a16="http://schemas.microsoft.com/office/drawing/2014/main" id="{1EAAE9E6-B3BD-3D40-903F-CF6B0D6106E9}"/>
              </a:ext>
            </a:extLst>
          </p:cNvPr>
          <p:cNvSpPr>
            <a:spLocks noGrp="1"/>
          </p:cNvSpPr>
          <p:nvPr>
            <p:ph type="ftr" sz="quarter" idx="11"/>
          </p:nvPr>
        </p:nvSpPr>
        <p:spPr/>
        <p:txBody>
          <a:bodyPr/>
          <a:lstStyle/>
          <a:p>
            <a:endParaRPr lang="da-DK"/>
          </a:p>
        </p:txBody>
      </p:sp>
      <p:sp>
        <p:nvSpPr>
          <p:cNvPr id="9" name="Slide Number Placeholder 8">
            <a:extLst>
              <a:ext uri="{FF2B5EF4-FFF2-40B4-BE49-F238E27FC236}">
                <a16:creationId xmlns:a16="http://schemas.microsoft.com/office/drawing/2014/main" id="{632C26EF-C221-154C-A0E4-2C32EED463B8}"/>
              </a:ext>
            </a:extLst>
          </p:cNvPr>
          <p:cNvSpPr>
            <a:spLocks noGrp="1"/>
          </p:cNvSpPr>
          <p:nvPr>
            <p:ph type="sldNum" sz="quarter" idx="12"/>
          </p:nvPr>
        </p:nvSpPr>
        <p:spPr/>
        <p:txBody>
          <a:bodyPr/>
          <a:lstStyle/>
          <a:p>
            <a:fld id="{06FDF41A-D068-6348-98FF-0C99506E7CD4}" type="slidenum">
              <a:rPr lang="da-DK" smtClean="0"/>
              <a:t>‹#›</a:t>
            </a:fld>
            <a:endParaRPr lang="da-DK"/>
          </a:p>
        </p:txBody>
      </p:sp>
    </p:spTree>
    <p:extLst>
      <p:ext uri="{BB962C8B-B14F-4D97-AF65-F5344CB8AC3E}">
        <p14:creationId xmlns:p14="http://schemas.microsoft.com/office/powerpoint/2010/main" val="2670402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E5F5D-0F90-424E-9C58-4C5B970B7FFF}"/>
              </a:ext>
            </a:extLst>
          </p:cNvPr>
          <p:cNvSpPr>
            <a:spLocks noGrp="1"/>
          </p:cNvSpPr>
          <p:nvPr>
            <p:ph type="title"/>
          </p:nvPr>
        </p:nvSpPr>
        <p:spPr/>
        <p:txBody>
          <a:bodyPr/>
          <a:lstStyle/>
          <a:p>
            <a:r>
              <a:rPr lang="en-GB"/>
              <a:t>Click to edit Master title style</a:t>
            </a:r>
            <a:endParaRPr lang="da-DK"/>
          </a:p>
        </p:txBody>
      </p:sp>
      <p:sp>
        <p:nvSpPr>
          <p:cNvPr id="3" name="Date Placeholder 2">
            <a:extLst>
              <a:ext uri="{FF2B5EF4-FFF2-40B4-BE49-F238E27FC236}">
                <a16:creationId xmlns:a16="http://schemas.microsoft.com/office/drawing/2014/main" id="{615621E2-F3DA-1449-A3D8-60CE16375EC7}"/>
              </a:ext>
            </a:extLst>
          </p:cNvPr>
          <p:cNvSpPr>
            <a:spLocks noGrp="1"/>
          </p:cNvSpPr>
          <p:nvPr>
            <p:ph type="dt" sz="half" idx="10"/>
          </p:nvPr>
        </p:nvSpPr>
        <p:spPr/>
        <p:txBody>
          <a:bodyPr/>
          <a:lstStyle/>
          <a:p>
            <a:fld id="{B24005C4-9674-0545-B5DD-30F7114C1752}" type="datetime1">
              <a:rPr lang="da-DK" smtClean="0"/>
              <a:t>26/01/2020</a:t>
            </a:fld>
            <a:endParaRPr lang="da-DK"/>
          </a:p>
        </p:txBody>
      </p:sp>
      <p:sp>
        <p:nvSpPr>
          <p:cNvPr id="4" name="Footer Placeholder 3">
            <a:extLst>
              <a:ext uri="{FF2B5EF4-FFF2-40B4-BE49-F238E27FC236}">
                <a16:creationId xmlns:a16="http://schemas.microsoft.com/office/drawing/2014/main" id="{207AA81A-9053-374F-B5D7-B5471D1B7C94}"/>
              </a:ext>
            </a:extLst>
          </p:cNvPr>
          <p:cNvSpPr>
            <a:spLocks noGrp="1"/>
          </p:cNvSpPr>
          <p:nvPr>
            <p:ph type="ftr" sz="quarter" idx="11"/>
          </p:nvPr>
        </p:nvSpPr>
        <p:spPr/>
        <p:txBody>
          <a:bodyPr/>
          <a:lstStyle/>
          <a:p>
            <a:endParaRPr lang="da-DK"/>
          </a:p>
        </p:txBody>
      </p:sp>
      <p:sp>
        <p:nvSpPr>
          <p:cNvPr id="5" name="Slide Number Placeholder 4">
            <a:extLst>
              <a:ext uri="{FF2B5EF4-FFF2-40B4-BE49-F238E27FC236}">
                <a16:creationId xmlns:a16="http://schemas.microsoft.com/office/drawing/2014/main" id="{6F4AED12-F1BB-0B43-ABB7-A8BE106ACEC9}"/>
              </a:ext>
            </a:extLst>
          </p:cNvPr>
          <p:cNvSpPr>
            <a:spLocks noGrp="1"/>
          </p:cNvSpPr>
          <p:nvPr>
            <p:ph type="sldNum" sz="quarter" idx="12"/>
          </p:nvPr>
        </p:nvSpPr>
        <p:spPr/>
        <p:txBody>
          <a:bodyPr/>
          <a:lstStyle/>
          <a:p>
            <a:fld id="{06FDF41A-D068-6348-98FF-0C99506E7CD4}" type="slidenum">
              <a:rPr lang="da-DK" smtClean="0"/>
              <a:t>‹#›</a:t>
            </a:fld>
            <a:endParaRPr lang="da-DK"/>
          </a:p>
        </p:txBody>
      </p:sp>
    </p:spTree>
    <p:extLst>
      <p:ext uri="{BB962C8B-B14F-4D97-AF65-F5344CB8AC3E}">
        <p14:creationId xmlns:p14="http://schemas.microsoft.com/office/powerpoint/2010/main" val="372726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15DDE-E67A-664D-993C-F43B29CA837B}"/>
              </a:ext>
            </a:extLst>
          </p:cNvPr>
          <p:cNvSpPr>
            <a:spLocks noGrp="1"/>
          </p:cNvSpPr>
          <p:nvPr>
            <p:ph type="dt" sz="half" idx="10"/>
          </p:nvPr>
        </p:nvSpPr>
        <p:spPr/>
        <p:txBody>
          <a:bodyPr/>
          <a:lstStyle/>
          <a:p>
            <a:fld id="{4C596E2B-5941-B64B-A45B-ACEF3D164DCB}" type="datetime1">
              <a:rPr lang="da-DK" smtClean="0"/>
              <a:t>26/01/2020</a:t>
            </a:fld>
            <a:endParaRPr lang="da-DK"/>
          </a:p>
        </p:txBody>
      </p:sp>
      <p:sp>
        <p:nvSpPr>
          <p:cNvPr id="3" name="Footer Placeholder 2">
            <a:extLst>
              <a:ext uri="{FF2B5EF4-FFF2-40B4-BE49-F238E27FC236}">
                <a16:creationId xmlns:a16="http://schemas.microsoft.com/office/drawing/2014/main" id="{9B6E13F6-E531-474B-915B-47C16F7B4962}"/>
              </a:ext>
            </a:extLst>
          </p:cNvPr>
          <p:cNvSpPr>
            <a:spLocks noGrp="1"/>
          </p:cNvSpPr>
          <p:nvPr>
            <p:ph type="ftr" sz="quarter" idx="11"/>
          </p:nvPr>
        </p:nvSpPr>
        <p:spPr/>
        <p:txBody>
          <a:bodyPr/>
          <a:lstStyle/>
          <a:p>
            <a:endParaRPr lang="da-DK"/>
          </a:p>
        </p:txBody>
      </p:sp>
      <p:sp>
        <p:nvSpPr>
          <p:cNvPr id="4" name="Slide Number Placeholder 3">
            <a:extLst>
              <a:ext uri="{FF2B5EF4-FFF2-40B4-BE49-F238E27FC236}">
                <a16:creationId xmlns:a16="http://schemas.microsoft.com/office/drawing/2014/main" id="{8053DF31-785A-A941-A854-1D84A9F3228B}"/>
              </a:ext>
            </a:extLst>
          </p:cNvPr>
          <p:cNvSpPr>
            <a:spLocks noGrp="1"/>
          </p:cNvSpPr>
          <p:nvPr>
            <p:ph type="sldNum" sz="quarter" idx="12"/>
          </p:nvPr>
        </p:nvSpPr>
        <p:spPr/>
        <p:txBody>
          <a:bodyPr/>
          <a:lstStyle/>
          <a:p>
            <a:fld id="{06FDF41A-D068-6348-98FF-0C99506E7CD4}" type="slidenum">
              <a:rPr lang="da-DK" smtClean="0"/>
              <a:t>‹#›</a:t>
            </a:fld>
            <a:endParaRPr lang="da-DK"/>
          </a:p>
        </p:txBody>
      </p:sp>
    </p:spTree>
    <p:extLst>
      <p:ext uri="{BB962C8B-B14F-4D97-AF65-F5344CB8AC3E}">
        <p14:creationId xmlns:p14="http://schemas.microsoft.com/office/powerpoint/2010/main" val="1768265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8B6F-2D7E-C343-A73A-890B27BF4ED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a-DK"/>
          </a:p>
        </p:txBody>
      </p:sp>
      <p:sp>
        <p:nvSpPr>
          <p:cNvPr id="3" name="Content Placeholder 2">
            <a:extLst>
              <a:ext uri="{FF2B5EF4-FFF2-40B4-BE49-F238E27FC236}">
                <a16:creationId xmlns:a16="http://schemas.microsoft.com/office/drawing/2014/main" id="{D2D74914-495A-D74E-942E-5B7ADF8C1F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a-DK"/>
          </a:p>
        </p:txBody>
      </p:sp>
      <p:sp>
        <p:nvSpPr>
          <p:cNvPr id="4" name="Text Placeholder 3">
            <a:extLst>
              <a:ext uri="{FF2B5EF4-FFF2-40B4-BE49-F238E27FC236}">
                <a16:creationId xmlns:a16="http://schemas.microsoft.com/office/drawing/2014/main" id="{80FDFAB6-0659-8D41-8781-1FEB6CFD8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09F5B69-CFE8-CA4B-A06E-E7E32A4441D7}"/>
              </a:ext>
            </a:extLst>
          </p:cNvPr>
          <p:cNvSpPr>
            <a:spLocks noGrp="1"/>
          </p:cNvSpPr>
          <p:nvPr>
            <p:ph type="dt" sz="half" idx="10"/>
          </p:nvPr>
        </p:nvSpPr>
        <p:spPr/>
        <p:txBody>
          <a:bodyPr/>
          <a:lstStyle/>
          <a:p>
            <a:fld id="{1DFBD491-0230-7A42-BD68-8FB9FA9AA54F}" type="datetime1">
              <a:rPr lang="da-DK" smtClean="0"/>
              <a:t>26/01/2020</a:t>
            </a:fld>
            <a:endParaRPr lang="da-DK"/>
          </a:p>
        </p:txBody>
      </p:sp>
      <p:sp>
        <p:nvSpPr>
          <p:cNvPr id="6" name="Footer Placeholder 5">
            <a:extLst>
              <a:ext uri="{FF2B5EF4-FFF2-40B4-BE49-F238E27FC236}">
                <a16:creationId xmlns:a16="http://schemas.microsoft.com/office/drawing/2014/main" id="{A1BAA25C-06E1-4D47-BEEF-F6F0A3594090}"/>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E52F6E4B-AEC9-B543-8F75-A9E717A89E0B}"/>
              </a:ext>
            </a:extLst>
          </p:cNvPr>
          <p:cNvSpPr>
            <a:spLocks noGrp="1"/>
          </p:cNvSpPr>
          <p:nvPr>
            <p:ph type="sldNum" sz="quarter" idx="12"/>
          </p:nvPr>
        </p:nvSpPr>
        <p:spPr/>
        <p:txBody>
          <a:bodyPr/>
          <a:lstStyle/>
          <a:p>
            <a:fld id="{06FDF41A-D068-6348-98FF-0C99506E7CD4}" type="slidenum">
              <a:rPr lang="da-DK" smtClean="0"/>
              <a:t>‹#›</a:t>
            </a:fld>
            <a:endParaRPr lang="da-DK"/>
          </a:p>
        </p:txBody>
      </p:sp>
    </p:spTree>
    <p:extLst>
      <p:ext uri="{BB962C8B-B14F-4D97-AF65-F5344CB8AC3E}">
        <p14:creationId xmlns:p14="http://schemas.microsoft.com/office/powerpoint/2010/main" val="115949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0505-8C4C-AD4E-B894-DF9F49F541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da-DK"/>
          </a:p>
        </p:txBody>
      </p:sp>
      <p:sp>
        <p:nvSpPr>
          <p:cNvPr id="3" name="Picture Placeholder 2">
            <a:extLst>
              <a:ext uri="{FF2B5EF4-FFF2-40B4-BE49-F238E27FC236}">
                <a16:creationId xmlns:a16="http://schemas.microsoft.com/office/drawing/2014/main" id="{E863E069-20CB-9A49-9BFE-DB535059B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a:extLst>
              <a:ext uri="{FF2B5EF4-FFF2-40B4-BE49-F238E27FC236}">
                <a16:creationId xmlns:a16="http://schemas.microsoft.com/office/drawing/2014/main" id="{C2AAD59F-F81F-6245-8947-591525BD8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4C4187-B55C-1F46-9BB0-37A2589EFF30}"/>
              </a:ext>
            </a:extLst>
          </p:cNvPr>
          <p:cNvSpPr>
            <a:spLocks noGrp="1"/>
          </p:cNvSpPr>
          <p:nvPr>
            <p:ph type="dt" sz="half" idx="10"/>
          </p:nvPr>
        </p:nvSpPr>
        <p:spPr/>
        <p:txBody>
          <a:bodyPr/>
          <a:lstStyle/>
          <a:p>
            <a:fld id="{844E5499-2547-C340-AC9A-2E3542DF5B5E}" type="datetime1">
              <a:rPr lang="da-DK" smtClean="0"/>
              <a:t>26/01/2020</a:t>
            </a:fld>
            <a:endParaRPr lang="da-DK"/>
          </a:p>
        </p:txBody>
      </p:sp>
      <p:sp>
        <p:nvSpPr>
          <p:cNvPr id="6" name="Footer Placeholder 5">
            <a:extLst>
              <a:ext uri="{FF2B5EF4-FFF2-40B4-BE49-F238E27FC236}">
                <a16:creationId xmlns:a16="http://schemas.microsoft.com/office/drawing/2014/main" id="{3801504E-4372-2D46-8871-226DBF35E3FC}"/>
              </a:ext>
            </a:extLst>
          </p:cNvPr>
          <p:cNvSpPr>
            <a:spLocks noGrp="1"/>
          </p:cNvSpPr>
          <p:nvPr>
            <p:ph type="ftr" sz="quarter" idx="11"/>
          </p:nvPr>
        </p:nvSpPr>
        <p:spPr/>
        <p:txBody>
          <a:bodyPr/>
          <a:lstStyle/>
          <a:p>
            <a:endParaRPr lang="da-DK"/>
          </a:p>
        </p:txBody>
      </p:sp>
      <p:sp>
        <p:nvSpPr>
          <p:cNvPr id="7" name="Slide Number Placeholder 6">
            <a:extLst>
              <a:ext uri="{FF2B5EF4-FFF2-40B4-BE49-F238E27FC236}">
                <a16:creationId xmlns:a16="http://schemas.microsoft.com/office/drawing/2014/main" id="{41CE206A-AE17-ED40-AEA6-93F317757578}"/>
              </a:ext>
            </a:extLst>
          </p:cNvPr>
          <p:cNvSpPr>
            <a:spLocks noGrp="1"/>
          </p:cNvSpPr>
          <p:nvPr>
            <p:ph type="sldNum" sz="quarter" idx="12"/>
          </p:nvPr>
        </p:nvSpPr>
        <p:spPr/>
        <p:txBody>
          <a:bodyPr/>
          <a:lstStyle/>
          <a:p>
            <a:fld id="{06FDF41A-D068-6348-98FF-0C99506E7CD4}" type="slidenum">
              <a:rPr lang="da-DK" smtClean="0"/>
              <a:t>‹#›</a:t>
            </a:fld>
            <a:endParaRPr lang="da-DK"/>
          </a:p>
        </p:txBody>
      </p:sp>
    </p:spTree>
    <p:extLst>
      <p:ext uri="{BB962C8B-B14F-4D97-AF65-F5344CB8AC3E}">
        <p14:creationId xmlns:p14="http://schemas.microsoft.com/office/powerpoint/2010/main" val="425204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EE7D6D-66A5-1B45-B30C-1899926C4D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da-DK"/>
          </a:p>
        </p:txBody>
      </p:sp>
      <p:sp>
        <p:nvSpPr>
          <p:cNvPr id="3" name="Text Placeholder 2">
            <a:extLst>
              <a:ext uri="{FF2B5EF4-FFF2-40B4-BE49-F238E27FC236}">
                <a16:creationId xmlns:a16="http://schemas.microsoft.com/office/drawing/2014/main" id="{B22A0569-3174-BB4C-A6A8-6401AF5039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a-DK"/>
          </a:p>
        </p:txBody>
      </p:sp>
      <p:sp>
        <p:nvSpPr>
          <p:cNvPr id="4" name="Date Placeholder 3">
            <a:extLst>
              <a:ext uri="{FF2B5EF4-FFF2-40B4-BE49-F238E27FC236}">
                <a16:creationId xmlns:a16="http://schemas.microsoft.com/office/drawing/2014/main" id="{5FEBD497-1EA4-554C-826E-8DDA07409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3FE43-657C-5E42-A904-427F3BC3C8D6}" type="datetime1">
              <a:rPr lang="da-DK" smtClean="0"/>
              <a:t>26/01/2020</a:t>
            </a:fld>
            <a:endParaRPr lang="da-DK"/>
          </a:p>
        </p:txBody>
      </p:sp>
      <p:sp>
        <p:nvSpPr>
          <p:cNvPr id="5" name="Footer Placeholder 4">
            <a:extLst>
              <a:ext uri="{FF2B5EF4-FFF2-40B4-BE49-F238E27FC236}">
                <a16:creationId xmlns:a16="http://schemas.microsoft.com/office/drawing/2014/main" id="{76A17B03-BD65-B149-9ED2-60674C277B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a:extLst>
              <a:ext uri="{FF2B5EF4-FFF2-40B4-BE49-F238E27FC236}">
                <a16:creationId xmlns:a16="http://schemas.microsoft.com/office/drawing/2014/main" id="{B8F56BB7-37F5-2B4C-918B-C957C9CE4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DF41A-D068-6348-98FF-0C99506E7CD4}" type="slidenum">
              <a:rPr lang="da-DK" smtClean="0"/>
              <a:t>‹#›</a:t>
            </a:fld>
            <a:endParaRPr lang="da-DK"/>
          </a:p>
        </p:txBody>
      </p:sp>
    </p:spTree>
    <p:extLst>
      <p:ext uri="{BB962C8B-B14F-4D97-AF65-F5344CB8AC3E}">
        <p14:creationId xmlns:p14="http://schemas.microsoft.com/office/powerpoint/2010/main" val="3769996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reddit.com/r/homeautomation/comments/cqhqpv/google_forcing_nest_cameras_visual_indicator/ewx8stk/" TargetMode="External"/><Relationship Id="rId3" Type="http://schemas.openxmlformats.org/officeDocument/2006/relationships/hyperlink" Target="https://www.reddit.com/r/homeautomation/comments/9ezwv2/is_it_possible_to_use_alexa_or_googles_doohicky/e5t2bn9/" TargetMode="External"/><Relationship Id="rId7" Type="http://schemas.openxmlformats.org/officeDocument/2006/relationships/hyperlink" Target="https://www.reddit.com/r/homeautomation/comments/dwnhj8/how_can_make_my_lightbulb_turn_on_at_a_specific/f7kke4e/" TargetMode="External"/><Relationship Id="rId2" Type="http://schemas.openxmlformats.org/officeDocument/2006/relationships/hyperlink" Target="https://www.reddit.com/r/smarthome/comments/e1qlzl/should_i_invest_in_the_google_or_amazon_ecosystem/f8re21x/" TargetMode="External"/><Relationship Id="rId1" Type="http://schemas.openxmlformats.org/officeDocument/2006/relationships/slideLayout" Target="../slideLayouts/slideLayout2.xml"/><Relationship Id="rId6" Type="http://schemas.openxmlformats.org/officeDocument/2006/relationships/hyperlink" Target="https://www.reddit.com/r/homeautomation/comments/dfktco/a_different_take_on_robotic_vacuum_reviews_the/f37rrpr/" TargetMode="External"/><Relationship Id="rId5" Type="http://schemas.openxmlformats.org/officeDocument/2006/relationships/hyperlink" Target="https://www.reddit.com/r/smarthome/comments/e1qlzl/should_i_invest_in_the_google_or_amazon_ecosystem/f8rdcxd/" TargetMode="External"/><Relationship Id="rId4" Type="http://schemas.openxmlformats.org/officeDocument/2006/relationships/hyperlink" Target="https://www.reddit.com/r/smarthome/comments/a5qtez/im_still_apprehensive_using_google_or_amazon/ebp51oe/" TargetMode="External"/><Relationship Id="rId9" Type="http://schemas.openxmlformats.org/officeDocument/2006/relationships/hyperlink" Target="https://www.reddit.com/r/homeautomation/comments/bln93u/home_surveillance_with_inhome_dvr_and_app/emrgqkh/"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ournals.sagepub.com/doi/full/10.1177/1094428117722619#articleCitationDownloadContainer" TargetMode="External"/><Relationship Id="rId7" Type="http://schemas.openxmlformats.org/officeDocument/2006/relationships/hyperlink" Target="https://snap.stanford.edu/soma2010/papers/soma2010_12.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users.umiacs.umd.edu/~jbg/docs/nips2009-rtl.pdf" TargetMode="External"/><Relationship Id="rId5" Type="http://schemas.openxmlformats.org/officeDocument/2006/relationships/hyperlink" Target="https://onlinelibrary.wiley.com/doi/full/10.1002/smj.3067" TargetMode="External"/><Relationship Id="rId4" Type="http://schemas.openxmlformats.org/officeDocument/2006/relationships/hyperlink" Target="https://onlinelibrary.wiley.com/doi/full/10.1002/smj.2294?casa_token=MJzEk7smilgAAAAA%3AJ-10GFKs7ISYwuw8Ouu7797-fODgZ2NqhmM_6SH-pOp4NXFhipFqfIS-C2bG_hnrHRGhZWra1mlP831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pushshift/api" TargetMode="External"/><Relationship Id="rId2" Type="http://schemas.openxmlformats.org/officeDocument/2006/relationships/hyperlink" Target="https://pushshift.io/" TargetMode="Externa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pushshift/api" TargetMode="External"/><Relationship Id="rId2" Type="http://schemas.openxmlformats.org/officeDocument/2006/relationships/hyperlink" Target="file:///Users/au517585/Downloads/Reddit.html#Source-Data" TargetMode="External"/><Relationship Id="rId1" Type="http://schemas.openxmlformats.org/officeDocument/2006/relationships/slideLayout" Target="../slideLayouts/slideLayout2.xml"/><Relationship Id="rId4" Type="http://schemas.openxmlformats.org/officeDocument/2006/relationships/hyperlink" Target="file:///Users/au517585/Downloads/Reddit.html#Pre-process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Users/au517585/Downloads/Reddit.html#LD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reddit.com/r/homeautomation/comments/bfrefo/additional_smart_lock_or_automation_for_pool/elg48gp/" TargetMode="External"/><Relationship Id="rId2" Type="http://schemas.openxmlformats.org/officeDocument/2006/relationships/hyperlink" Target="https://www.reddit.com/r/homeautomation/comments/blubx0/psa_dont_put_your_google_homealexa_near_a_window/emuxcya/" TargetMode="External"/><Relationship Id="rId1" Type="http://schemas.openxmlformats.org/officeDocument/2006/relationships/slideLayout" Target="../slideLayouts/slideLayout2.xml"/><Relationship Id="rId5" Type="http://schemas.openxmlformats.org/officeDocument/2006/relationships/hyperlink" Target="https://www.reddit.com/r/homeautomation/comments/df7gec/why_is_that_is_it_really_so_easy_to_hack_in_or/f326dgp/" TargetMode="External"/><Relationship Id="rId4" Type="http://schemas.openxmlformats.org/officeDocument/2006/relationships/hyperlink" Target="https://www.reddit.com/r/homeautomation/comments/d57eoq/we_bought_this_at_costco_my_bro_in_law_came_home/f0lig28/"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reddit.com/r/smarthome/comments/ck01v4/home_automation_what_is_your_setup_and_why/evl3h67/" TargetMode="External"/><Relationship Id="rId13" Type="http://schemas.openxmlformats.org/officeDocument/2006/relationships/hyperlink" Target="https://www.reddit.com/r/smarthome/comments/e1qlzl/should_i_invest_in_the_google_or_amazon_ecosystem/f8rdcxd/" TargetMode="External"/><Relationship Id="rId3" Type="http://schemas.openxmlformats.org/officeDocument/2006/relationships/hyperlink" Target="https://www.reddit.com/r/homeautomation/comments/7heaqo/what_is_the_best_system_for_wirelessly_unlocking/dqqmqqp/" TargetMode="External"/><Relationship Id="rId7" Type="http://schemas.openxmlformats.org/officeDocument/2006/relationships/hyperlink" Target="https://www.reddit.com/r/homeautomation/comments/9jkixw/lets_face_it_iot_is_killing_privacy_and_were_okay/e6twz5t/" TargetMode="External"/><Relationship Id="rId12" Type="http://schemas.openxmlformats.org/officeDocument/2006/relationships/hyperlink" Target="https://www.reddit.com/r/smarthome/comments/a5qtez/im_still_apprehensive_using_google_or_amazon/ebp51oe/" TargetMode="External"/><Relationship Id="rId2" Type="http://schemas.openxmlformats.org/officeDocument/2006/relationships/hyperlink" Target="https://www.reddit.com/r/homeautomation/comments/dudb0j/in_need_of_internet_solution_to_cover_huge_indoor/f77bm09/" TargetMode="External"/><Relationship Id="rId1" Type="http://schemas.openxmlformats.org/officeDocument/2006/relationships/slideLayout" Target="../slideLayouts/slideLayout2.xml"/><Relationship Id="rId6" Type="http://schemas.openxmlformats.org/officeDocument/2006/relationships/hyperlink" Target="https://www.reddit.com/r/homeautomation/comments/9d03oy/rhomeautomation_is_worth_5400_or_how_a_company/e5ehiy0/" TargetMode="External"/><Relationship Id="rId11" Type="http://schemas.openxmlformats.org/officeDocument/2006/relationships/hyperlink" Target="https://www.reddit.com/r/homeautomation/comments/9ezwv2/is_it_possible_to_use_alexa_or_googles_doohicky/e5t2bn9/" TargetMode="External"/><Relationship Id="rId5" Type="http://schemas.openxmlformats.org/officeDocument/2006/relationships/hyperlink" Target="https://www.reddit.com/r/homeautomation/comments/d4k3db/alfred_camera_app_that_turns_old_cameras_into/f0fopvt/" TargetMode="External"/><Relationship Id="rId10" Type="http://schemas.openxmlformats.org/officeDocument/2006/relationships/hyperlink" Target="https://www.reddit.com/r/smarthome/comments/e1qlzl/should_i_invest_in_the_google_or_amazon_ecosystem/f8re21x/" TargetMode="External"/><Relationship Id="rId4" Type="http://schemas.openxmlformats.org/officeDocument/2006/relationships/hyperlink" Target="https://www.reddit.com/r/smarthome/comments/e1qlzl/should_i_invest_in_the_google_or_amazon_ecosystem/f8v6hs1/" TargetMode="External"/><Relationship Id="rId9" Type="http://schemas.openxmlformats.org/officeDocument/2006/relationships/hyperlink" Target="https://www.reddit.com/r/smarthome/comments/e1qlzl/should_i_invest_in_the_google_or_amazon_ecosystem/f8rpfg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22E9-BDDF-E842-91AF-B8CB9FF33AC5}"/>
              </a:ext>
            </a:extLst>
          </p:cNvPr>
          <p:cNvSpPr>
            <a:spLocks noGrp="1"/>
          </p:cNvSpPr>
          <p:nvPr>
            <p:ph type="ctrTitle"/>
          </p:nvPr>
        </p:nvSpPr>
        <p:spPr>
          <a:xfrm>
            <a:off x="1524000" y="1135063"/>
            <a:ext cx="9144000" cy="2387600"/>
          </a:xfrm>
        </p:spPr>
        <p:txBody>
          <a:bodyPr/>
          <a:lstStyle/>
          <a:p>
            <a:r>
              <a:rPr lang="da-DK" b="1" dirty="0">
                <a:latin typeface="+mn-lt"/>
                <a:cs typeface="Arial Hebrew" pitchFamily="2" charset="-79"/>
              </a:rPr>
              <a:t>SMART HOME PROJECT</a:t>
            </a:r>
          </a:p>
        </p:txBody>
      </p:sp>
    </p:spTree>
    <p:extLst>
      <p:ext uri="{BB962C8B-B14F-4D97-AF65-F5344CB8AC3E}">
        <p14:creationId xmlns:p14="http://schemas.microsoft.com/office/powerpoint/2010/main" val="357727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FF9B1CB-3027-AA49-9409-26C9814611AF}"/>
              </a:ext>
            </a:extLst>
          </p:cNvPr>
          <p:cNvGraphicFramePr>
            <a:graphicFrameLocks noGrp="1"/>
          </p:cNvGraphicFramePr>
          <p:nvPr>
            <p:extLst>
              <p:ext uri="{D42A27DB-BD31-4B8C-83A1-F6EECF244321}">
                <p14:modId xmlns:p14="http://schemas.microsoft.com/office/powerpoint/2010/main" val="1482106148"/>
              </p:ext>
            </p:extLst>
          </p:nvPr>
        </p:nvGraphicFramePr>
        <p:xfrm>
          <a:off x="838200" y="558800"/>
          <a:ext cx="10515600" cy="5029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225881176"/>
                    </a:ext>
                  </a:extLst>
                </a:gridCol>
                <a:gridCol w="2374900">
                  <a:extLst>
                    <a:ext uri="{9D8B030D-6E8A-4147-A177-3AD203B41FA5}">
                      <a16:colId xmlns:a16="http://schemas.microsoft.com/office/drawing/2014/main" val="196871625"/>
                    </a:ext>
                  </a:extLst>
                </a:gridCol>
                <a:gridCol w="6731000">
                  <a:extLst>
                    <a:ext uri="{9D8B030D-6E8A-4147-A177-3AD203B41FA5}">
                      <a16:colId xmlns:a16="http://schemas.microsoft.com/office/drawing/2014/main" val="4112196927"/>
                    </a:ext>
                  </a:extLst>
                </a:gridCol>
                <a:gridCol w="723900">
                  <a:extLst>
                    <a:ext uri="{9D8B030D-6E8A-4147-A177-3AD203B41FA5}">
                      <a16:colId xmlns:a16="http://schemas.microsoft.com/office/drawing/2014/main" val="1072704890"/>
                    </a:ext>
                  </a:extLst>
                </a:gridCol>
              </a:tblGrid>
              <a:tr h="370840">
                <a:tc>
                  <a:txBody>
                    <a:bodyPr/>
                    <a:lstStyle/>
                    <a:p>
                      <a:r>
                        <a:rPr lang="en-GB" dirty="0"/>
                        <a:t>Topic</a:t>
                      </a:r>
                    </a:p>
                  </a:txBody>
                  <a:tcPr/>
                </a:tc>
                <a:tc>
                  <a:txBody>
                    <a:bodyPr/>
                    <a:lstStyle/>
                    <a:p>
                      <a:r>
                        <a:rPr lang="en-GB" dirty="0"/>
                        <a:t>Reference comment</a:t>
                      </a:r>
                    </a:p>
                  </a:txBody>
                  <a:tcPr/>
                </a:tc>
                <a:tc>
                  <a:txBody>
                    <a:bodyPr/>
                    <a:lstStyle/>
                    <a:p>
                      <a:r>
                        <a:rPr lang="da-DK" dirty="0" err="1"/>
                        <a:t>Related</a:t>
                      </a:r>
                      <a:r>
                        <a:rPr lang="da-DK" dirty="0"/>
                        <a:t> </a:t>
                      </a:r>
                      <a:r>
                        <a:rPr lang="da-DK" dirty="0" err="1"/>
                        <a:t>comments</a:t>
                      </a:r>
                      <a:endParaRPr lang="en-GB" dirty="0"/>
                    </a:p>
                  </a:txBody>
                  <a:tcPr/>
                </a:tc>
                <a:tc>
                  <a:txBody>
                    <a:bodyPr/>
                    <a:lstStyle/>
                    <a:p>
                      <a:r>
                        <a:rPr lang="da-DK" dirty="0"/>
                        <a:t>JSD score</a:t>
                      </a:r>
                      <a:endParaRPr lang="en-GB" dirty="0"/>
                    </a:p>
                  </a:txBody>
                  <a:tcPr/>
                </a:tc>
                <a:extLst>
                  <a:ext uri="{0D108BD9-81ED-4DB2-BD59-A6C34878D82A}">
                    <a16:rowId xmlns:a16="http://schemas.microsoft.com/office/drawing/2014/main" val="2936030286"/>
                  </a:ext>
                </a:extLst>
              </a:tr>
              <a:tr h="0">
                <a:tc rowSpan="3">
                  <a:txBody>
                    <a:bodyPr/>
                    <a:lstStyle/>
                    <a:p>
                      <a:r>
                        <a:rPr lang="da-DK" sz="1400" dirty="0"/>
                        <a:t>3</a:t>
                      </a:r>
                      <a:endParaRPr lang="en-GB" sz="1400" dirty="0"/>
                    </a:p>
                  </a:txBody>
                  <a:tcPr/>
                </a:tc>
                <a:tc rowSpan="3">
                  <a:txBody>
                    <a:bodyPr/>
                    <a:lstStyle/>
                    <a:p>
                      <a:r>
                        <a:rPr lang="da-DK" sz="1400" dirty="0">
                          <a:hlinkClick r:id="rId2"/>
                        </a:rPr>
                        <a:t>https://www.reddit.com/r/smarthome/comments/e1qlzl/should_i_invest_in_the_google_or_amazon_ecosystem/f8re21x/</a:t>
                      </a:r>
                      <a:endParaRPr lang="da-DK" sz="1400" dirty="0"/>
                    </a:p>
                    <a:p>
                      <a:endParaRPr lang="da-DK" sz="1400" dirty="0"/>
                    </a:p>
                  </a:txBody>
                  <a:tcPr/>
                </a:tc>
                <a:tc>
                  <a:txBody>
                    <a:bodyPr/>
                    <a:lstStyle/>
                    <a:p>
                      <a:r>
                        <a:rPr lang="da-DK" sz="1400" dirty="0">
                          <a:hlinkClick r:id="rId3"/>
                        </a:rPr>
                        <a:t>https://www.reddit.com/r/homeautomation/comments/9ezwv2/is_it_possible_to_use_alexa_or_googles_doohicky/e5t2bn9/</a:t>
                      </a:r>
                      <a:endParaRPr lang="da-DK" sz="1400" dirty="0"/>
                    </a:p>
                    <a:p>
                      <a:endParaRPr lang="en-GB" sz="1400" dirty="0"/>
                    </a:p>
                  </a:txBody>
                  <a:tcPr/>
                </a:tc>
                <a:tc>
                  <a:txBody>
                    <a:bodyPr/>
                    <a:lstStyle/>
                    <a:p>
                      <a:r>
                        <a:rPr lang="da-DK" sz="1400" dirty="0"/>
                        <a:t>0.34</a:t>
                      </a:r>
                      <a:endParaRPr lang="en-GB" sz="1400" dirty="0"/>
                    </a:p>
                  </a:txBody>
                  <a:tcPr/>
                </a:tc>
                <a:extLst>
                  <a:ext uri="{0D108BD9-81ED-4DB2-BD59-A6C34878D82A}">
                    <a16:rowId xmlns:a16="http://schemas.microsoft.com/office/drawing/2014/main" val="1850760563"/>
                  </a:ext>
                </a:extLst>
              </a:tr>
              <a:tr h="370840">
                <a:tc vMerge="1">
                  <a:txBody>
                    <a:bodyPr/>
                    <a:lstStyle/>
                    <a:p>
                      <a:endParaRPr lang="en-GB" sz="1400" dirty="0"/>
                    </a:p>
                  </a:txBody>
                  <a:tcPr/>
                </a:tc>
                <a:tc vMerge="1">
                  <a:txBody>
                    <a:bodyPr/>
                    <a:lstStyle/>
                    <a:p>
                      <a:endParaRPr lang="en-GB" sz="1400" dirty="0"/>
                    </a:p>
                  </a:txBody>
                  <a:tcPr/>
                </a:tc>
                <a:tc>
                  <a:txBody>
                    <a:bodyPr/>
                    <a:lstStyle/>
                    <a:p>
                      <a:r>
                        <a:rPr lang="da-DK" sz="1400" dirty="0">
                          <a:hlinkClick r:id="rId4"/>
                        </a:rPr>
                        <a:t>https://www.reddit.com/r/smarthome/comments/a5qtez/im_still_apprehensive_using_google_or_amazon/ebp51oe/</a:t>
                      </a:r>
                      <a:endParaRPr lang="da-DK" sz="1400" dirty="0"/>
                    </a:p>
                    <a:p>
                      <a:endParaRPr lang="en-GB" sz="1400" dirty="0"/>
                    </a:p>
                  </a:txBody>
                  <a:tcPr/>
                </a:tc>
                <a:tc>
                  <a:txBody>
                    <a:bodyPr/>
                    <a:lstStyle/>
                    <a:p>
                      <a:r>
                        <a:rPr lang="da-DK" sz="1400" dirty="0"/>
                        <a:t>0.35</a:t>
                      </a:r>
                      <a:endParaRPr lang="en-GB" sz="1400" dirty="0"/>
                    </a:p>
                  </a:txBody>
                  <a:tcPr/>
                </a:tc>
                <a:extLst>
                  <a:ext uri="{0D108BD9-81ED-4DB2-BD59-A6C34878D82A}">
                    <a16:rowId xmlns:a16="http://schemas.microsoft.com/office/drawing/2014/main" val="750812943"/>
                  </a:ext>
                </a:extLst>
              </a:tr>
              <a:tr h="370840">
                <a:tc vMerge="1">
                  <a:txBody>
                    <a:bodyPr/>
                    <a:lstStyle/>
                    <a:p>
                      <a:endParaRPr lang="en-GB" sz="1400" dirty="0"/>
                    </a:p>
                  </a:txBody>
                  <a:tcPr/>
                </a:tc>
                <a:tc vMerge="1">
                  <a:txBody>
                    <a:bodyPr/>
                    <a:lstStyle/>
                    <a:p>
                      <a:endParaRPr lang="en-GB" sz="1400" dirty="0"/>
                    </a:p>
                  </a:txBody>
                  <a:tcPr/>
                </a:tc>
                <a:tc>
                  <a:txBody>
                    <a:bodyPr/>
                    <a:lstStyle/>
                    <a:p>
                      <a:r>
                        <a:rPr lang="da-DK" sz="1400" dirty="0">
                          <a:hlinkClick r:id="rId5"/>
                        </a:rPr>
                        <a:t>https://www.reddit.com/r/smarthome/comments/e1qlzl/should_i_invest_in_the_google_or_amazon_ecosystem/f8rdcxd/</a:t>
                      </a:r>
                      <a:endParaRPr lang="da-DK" sz="1400" dirty="0"/>
                    </a:p>
                    <a:p>
                      <a:endParaRPr lang="en-GB" sz="1400" dirty="0"/>
                    </a:p>
                  </a:txBody>
                  <a:tcPr/>
                </a:tc>
                <a:tc>
                  <a:txBody>
                    <a:bodyPr/>
                    <a:lstStyle/>
                    <a:p>
                      <a:r>
                        <a:rPr lang="da-DK" sz="1400" dirty="0"/>
                        <a:t>0.36</a:t>
                      </a:r>
                      <a:endParaRPr lang="en-GB" sz="1400" dirty="0"/>
                    </a:p>
                  </a:txBody>
                  <a:tcPr/>
                </a:tc>
                <a:extLst>
                  <a:ext uri="{0D108BD9-81ED-4DB2-BD59-A6C34878D82A}">
                    <a16:rowId xmlns:a16="http://schemas.microsoft.com/office/drawing/2014/main" val="1739936791"/>
                  </a:ext>
                </a:extLst>
              </a:tr>
              <a:tr h="370840">
                <a:tc rowSpan="3">
                  <a:txBody>
                    <a:bodyPr/>
                    <a:lstStyle/>
                    <a:p>
                      <a:r>
                        <a:rPr lang="da-DK" sz="1400" dirty="0"/>
                        <a:t>51</a:t>
                      </a:r>
                      <a:endParaRPr lang="en-GB" sz="1400" dirty="0"/>
                    </a:p>
                  </a:txBody>
                  <a:tcPr/>
                </a:tc>
                <a:tc rowSpan="3">
                  <a:txBody>
                    <a:bodyPr/>
                    <a:lstStyle/>
                    <a:p>
                      <a:r>
                        <a:rPr lang="da-DK" sz="1400" dirty="0">
                          <a:hlinkClick r:id="rId6"/>
                        </a:rPr>
                        <a:t>https://www.reddit.com/r/homeautomation/comments/dfktco/a_different_take_on_robotic_vacuum_reviews_the/f37rrpr/</a:t>
                      </a:r>
                      <a:endParaRPr lang="da-DK" sz="1400" dirty="0"/>
                    </a:p>
                    <a:p>
                      <a:endParaRPr lang="da-DK" sz="1400" dirty="0"/>
                    </a:p>
                  </a:txBody>
                  <a:tcPr/>
                </a:tc>
                <a:tc>
                  <a:txBody>
                    <a:bodyPr/>
                    <a:lstStyle/>
                    <a:p>
                      <a:r>
                        <a:rPr lang="da-DK" sz="1400" dirty="0">
                          <a:hlinkClick r:id="rId7"/>
                        </a:rPr>
                        <a:t>https://www.reddit.com/r/homeautomation/comments/dwnhj8/how_can_make_my_lightbulb_turn_on_at_a_specific/f7kke4e/</a:t>
                      </a:r>
                      <a:endParaRPr lang="da-DK" sz="1400" dirty="0"/>
                    </a:p>
                    <a:p>
                      <a:endParaRPr lang="da-DK" sz="1400" dirty="0"/>
                    </a:p>
                  </a:txBody>
                  <a:tcPr/>
                </a:tc>
                <a:tc>
                  <a:txBody>
                    <a:bodyPr/>
                    <a:lstStyle/>
                    <a:p>
                      <a:r>
                        <a:rPr lang="da-DK" sz="1400" dirty="0"/>
                        <a:t>0.32</a:t>
                      </a:r>
                      <a:endParaRPr lang="en-GB" sz="1400" dirty="0"/>
                    </a:p>
                  </a:txBody>
                  <a:tcPr/>
                </a:tc>
                <a:extLst>
                  <a:ext uri="{0D108BD9-81ED-4DB2-BD59-A6C34878D82A}">
                    <a16:rowId xmlns:a16="http://schemas.microsoft.com/office/drawing/2014/main" val="1422225001"/>
                  </a:ext>
                </a:extLst>
              </a:tr>
              <a:tr h="370840">
                <a:tc vMerge="1">
                  <a:txBody>
                    <a:bodyPr/>
                    <a:lstStyle/>
                    <a:p>
                      <a:endParaRPr lang="en-GB" sz="1400" dirty="0"/>
                    </a:p>
                  </a:txBody>
                  <a:tcPr/>
                </a:tc>
                <a:tc vMerge="1">
                  <a:txBody>
                    <a:bodyPr/>
                    <a:lstStyle/>
                    <a:p>
                      <a:endParaRPr lang="da-DK" sz="1400" dirty="0"/>
                    </a:p>
                  </a:txBody>
                  <a:tcPr/>
                </a:tc>
                <a:tc>
                  <a:txBody>
                    <a:bodyPr/>
                    <a:lstStyle/>
                    <a:p>
                      <a:r>
                        <a:rPr lang="da-DK" sz="1400" dirty="0">
                          <a:hlinkClick r:id="rId8"/>
                        </a:rPr>
                        <a:t>https://www.reddit.com/r/homeautomation/comments/cqhqpv/google_forcing_nest_cameras_visual_indicator/ewx8stk/</a:t>
                      </a:r>
                      <a:endParaRPr lang="da-DK" sz="1400" dirty="0"/>
                    </a:p>
                    <a:p>
                      <a:endParaRPr lang="da-DK" sz="1400" dirty="0"/>
                    </a:p>
                  </a:txBody>
                  <a:tcPr/>
                </a:tc>
                <a:tc>
                  <a:txBody>
                    <a:bodyPr/>
                    <a:lstStyle/>
                    <a:p>
                      <a:r>
                        <a:rPr lang="da-DK" sz="1400" dirty="0"/>
                        <a:t>0.33</a:t>
                      </a:r>
                      <a:endParaRPr lang="en-GB" sz="1400" dirty="0"/>
                    </a:p>
                  </a:txBody>
                  <a:tcPr/>
                </a:tc>
                <a:extLst>
                  <a:ext uri="{0D108BD9-81ED-4DB2-BD59-A6C34878D82A}">
                    <a16:rowId xmlns:a16="http://schemas.microsoft.com/office/drawing/2014/main" val="1338601989"/>
                  </a:ext>
                </a:extLst>
              </a:tr>
              <a:tr h="370840">
                <a:tc vMerge="1">
                  <a:txBody>
                    <a:bodyPr/>
                    <a:lstStyle/>
                    <a:p>
                      <a:endParaRPr lang="en-GB" sz="1400" dirty="0"/>
                    </a:p>
                  </a:txBody>
                  <a:tcPr/>
                </a:tc>
                <a:tc vMerge="1">
                  <a:txBody>
                    <a:bodyPr/>
                    <a:lstStyle/>
                    <a:p>
                      <a:endParaRPr lang="da-DK" sz="1400" dirty="0"/>
                    </a:p>
                  </a:txBody>
                  <a:tcPr/>
                </a:tc>
                <a:tc>
                  <a:txBody>
                    <a:bodyPr/>
                    <a:lstStyle/>
                    <a:p>
                      <a:r>
                        <a:rPr lang="da-DK" sz="1400" dirty="0">
                          <a:hlinkClick r:id="rId9"/>
                        </a:rPr>
                        <a:t>https://www.reddit.com/r/homeautomation/comments/bln93u/home_surveillance_with_inhome_dvr_and_app/emrgqkh/</a:t>
                      </a:r>
                      <a:endParaRPr lang="da-DK" sz="1400" dirty="0"/>
                    </a:p>
                    <a:p>
                      <a:endParaRPr lang="da-DK" sz="1400" dirty="0"/>
                    </a:p>
                  </a:txBody>
                  <a:tcPr/>
                </a:tc>
                <a:tc>
                  <a:txBody>
                    <a:bodyPr/>
                    <a:lstStyle/>
                    <a:p>
                      <a:r>
                        <a:rPr lang="da-DK" sz="1400" dirty="0"/>
                        <a:t>0.33</a:t>
                      </a:r>
                      <a:endParaRPr lang="en-GB" sz="1400" dirty="0"/>
                    </a:p>
                  </a:txBody>
                  <a:tcPr/>
                </a:tc>
                <a:extLst>
                  <a:ext uri="{0D108BD9-81ED-4DB2-BD59-A6C34878D82A}">
                    <a16:rowId xmlns:a16="http://schemas.microsoft.com/office/drawing/2014/main" val="1466083695"/>
                  </a:ext>
                </a:extLst>
              </a:tr>
            </a:tbl>
          </a:graphicData>
        </a:graphic>
      </p:graphicFrame>
    </p:spTree>
    <p:extLst>
      <p:ext uri="{BB962C8B-B14F-4D97-AF65-F5344CB8AC3E}">
        <p14:creationId xmlns:p14="http://schemas.microsoft.com/office/powerpoint/2010/main" val="382900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DBACB-9945-F34B-A651-85B2F0D1906B}"/>
              </a:ext>
            </a:extLst>
          </p:cNvPr>
          <p:cNvSpPr>
            <a:spLocks noGrp="1"/>
          </p:cNvSpPr>
          <p:nvPr>
            <p:ph type="title"/>
          </p:nvPr>
        </p:nvSpPr>
        <p:spPr/>
        <p:txBody>
          <a:bodyPr/>
          <a:lstStyle/>
          <a:p>
            <a:r>
              <a:rPr lang="en-GB" dirty="0"/>
              <a:t>NEXT: </a:t>
            </a:r>
          </a:p>
        </p:txBody>
      </p:sp>
      <p:sp>
        <p:nvSpPr>
          <p:cNvPr id="3" name="Content Placeholder 2">
            <a:extLst>
              <a:ext uri="{FF2B5EF4-FFF2-40B4-BE49-F238E27FC236}">
                <a16:creationId xmlns:a16="http://schemas.microsoft.com/office/drawing/2014/main" id="{A268B25F-165A-8F4B-BDF1-0E815F5719F7}"/>
              </a:ext>
            </a:extLst>
          </p:cNvPr>
          <p:cNvSpPr>
            <a:spLocks noGrp="1"/>
          </p:cNvSpPr>
          <p:nvPr>
            <p:ph idx="1"/>
          </p:nvPr>
        </p:nvSpPr>
        <p:spPr>
          <a:xfrm>
            <a:off x="838200" y="1838325"/>
            <a:ext cx="10515600" cy="4351338"/>
          </a:xfrm>
        </p:spPr>
        <p:txBody>
          <a:bodyPr/>
          <a:lstStyle/>
          <a:p>
            <a:r>
              <a:rPr lang="en-GB" dirty="0"/>
              <a:t>Randomly collect comments within the two subreddits. With query and not within a timeframe of 3 years?</a:t>
            </a:r>
          </a:p>
          <a:p>
            <a:r>
              <a:rPr lang="en-GB" dirty="0"/>
              <a:t>Fine tune the model to get the most significant topics base on the research at hand</a:t>
            </a:r>
          </a:p>
          <a:p>
            <a:r>
              <a:rPr lang="en-GB" dirty="0"/>
              <a:t>Leverage other information provided: authors name, comment scores, number of comments. E.g. network analysis and sentiment analysis.</a:t>
            </a:r>
          </a:p>
          <a:p>
            <a:endParaRPr lang="en-GB" dirty="0"/>
          </a:p>
        </p:txBody>
      </p:sp>
    </p:spTree>
    <p:extLst>
      <p:ext uri="{BB962C8B-B14F-4D97-AF65-F5344CB8AC3E}">
        <p14:creationId xmlns:p14="http://schemas.microsoft.com/office/powerpoint/2010/main" val="404168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FCE094-7C75-1A4D-BC3A-E11DBB8BC109}"/>
              </a:ext>
            </a:extLst>
          </p:cNvPr>
          <p:cNvSpPr/>
          <p:nvPr/>
        </p:nvSpPr>
        <p:spPr>
          <a:xfrm>
            <a:off x="1847023" y="134234"/>
            <a:ext cx="2843683" cy="18790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Randomly select 5000 comments from each subreddit</a:t>
            </a:r>
          </a:p>
          <a:p>
            <a:pPr algn="ctr"/>
            <a:endParaRPr lang="en-GB" dirty="0"/>
          </a:p>
          <a:p>
            <a:pPr algn="ctr"/>
            <a:r>
              <a:rPr lang="en-GB" sz="1200" dirty="0"/>
              <a:t>(So both subreddits have equal representation and extraction are time independent)</a:t>
            </a:r>
            <a:endParaRPr lang="en-GB" sz="1600" dirty="0"/>
          </a:p>
        </p:txBody>
      </p:sp>
      <p:sp>
        <p:nvSpPr>
          <p:cNvPr id="5" name="Rectangle 4">
            <a:extLst>
              <a:ext uri="{FF2B5EF4-FFF2-40B4-BE49-F238E27FC236}">
                <a16:creationId xmlns:a16="http://schemas.microsoft.com/office/drawing/2014/main" id="{36FD44C3-8B97-5A46-99FC-A6B38809942B}"/>
              </a:ext>
            </a:extLst>
          </p:cNvPr>
          <p:cNvSpPr/>
          <p:nvPr/>
        </p:nvSpPr>
        <p:spPr>
          <a:xfrm>
            <a:off x="6857798" y="134234"/>
            <a:ext cx="2843683" cy="20305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Randomly select 5000 comments from each subreddit with query term (privacy, security, trust)</a:t>
            </a:r>
          </a:p>
          <a:p>
            <a:pPr algn="ctr"/>
            <a:endParaRPr lang="en-GB" sz="1050" dirty="0"/>
          </a:p>
          <a:p>
            <a:pPr algn="ctr"/>
            <a:r>
              <a:rPr lang="en-GB" sz="1200" dirty="0"/>
              <a:t>(So both subreddits have equal representation, extractions are time independent and biased  to the target topics)</a:t>
            </a:r>
            <a:endParaRPr lang="en-GB" sz="1600" dirty="0"/>
          </a:p>
        </p:txBody>
      </p:sp>
      <p:sp>
        <p:nvSpPr>
          <p:cNvPr id="6" name="Rectangle 5">
            <a:extLst>
              <a:ext uri="{FF2B5EF4-FFF2-40B4-BE49-F238E27FC236}">
                <a16:creationId xmlns:a16="http://schemas.microsoft.com/office/drawing/2014/main" id="{C50EA18A-CBD4-3244-A8C8-0556893307B1}"/>
              </a:ext>
            </a:extLst>
          </p:cNvPr>
          <p:cNvSpPr/>
          <p:nvPr/>
        </p:nvSpPr>
        <p:spPr>
          <a:xfrm>
            <a:off x="1847021" y="2164768"/>
            <a:ext cx="2843683" cy="9889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a:p>
            <a:pPr algn="ctr"/>
            <a:r>
              <a:rPr lang="en-GB" dirty="0"/>
              <a:t>Topic </a:t>
            </a:r>
            <a:r>
              <a:rPr lang="en-GB" dirty="0" err="1"/>
              <a:t>Modeling</a:t>
            </a:r>
            <a:endParaRPr lang="en-GB" dirty="0"/>
          </a:p>
          <a:p>
            <a:pPr algn="ctr"/>
            <a:endParaRPr lang="en-GB" sz="300" dirty="0"/>
          </a:p>
          <a:p>
            <a:pPr algn="ctr"/>
            <a:r>
              <a:rPr lang="en-GB" sz="1200" dirty="0"/>
              <a:t>(</a:t>
            </a:r>
            <a:r>
              <a:rPr lang="da-DK" sz="1200" dirty="0" err="1"/>
              <a:t>exploratory</a:t>
            </a:r>
            <a:r>
              <a:rPr lang="da-DK" sz="1200" dirty="0"/>
              <a:t>/information </a:t>
            </a:r>
            <a:r>
              <a:rPr lang="da-DK" sz="1200" dirty="0" err="1"/>
              <a:t>retrieval</a:t>
            </a:r>
            <a:r>
              <a:rPr lang="da-DK" sz="1200" dirty="0"/>
              <a:t> </a:t>
            </a:r>
            <a:r>
              <a:rPr lang="da-DK" sz="1200" dirty="0" err="1"/>
              <a:t>tool</a:t>
            </a:r>
            <a:r>
              <a:rPr lang="da-DK" sz="1200" dirty="0"/>
              <a:t> to </a:t>
            </a:r>
            <a:r>
              <a:rPr lang="da-DK" sz="1200" dirty="0" err="1"/>
              <a:t>investigate</a:t>
            </a:r>
            <a:r>
              <a:rPr lang="da-DK" sz="1200" dirty="0"/>
              <a:t> </a:t>
            </a:r>
            <a:r>
              <a:rPr lang="da-DK" sz="1200" dirty="0" err="1"/>
              <a:t>what</a:t>
            </a:r>
            <a:r>
              <a:rPr lang="da-DK" sz="1200" dirty="0"/>
              <a:t> </a:t>
            </a:r>
            <a:r>
              <a:rPr lang="da-DK" sz="1200" dirty="0" err="1"/>
              <a:t>people</a:t>
            </a:r>
            <a:r>
              <a:rPr lang="da-DK" sz="1200" dirty="0"/>
              <a:t> </a:t>
            </a:r>
            <a:r>
              <a:rPr lang="da-DK" sz="1200" dirty="0" err="1"/>
              <a:t>are</a:t>
            </a:r>
            <a:r>
              <a:rPr lang="da-DK" sz="1200" dirty="0"/>
              <a:t> talking</a:t>
            </a:r>
            <a:r>
              <a:rPr lang="da-DK" sz="1200" baseline="30000" dirty="0"/>
              <a:t>4</a:t>
            </a:r>
            <a:r>
              <a:rPr lang="da-DK" sz="1200" dirty="0"/>
              <a:t>)</a:t>
            </a:r>
          </a:p>
          <a:p>
            <a:pPr algn="ctr"/>
            <a:r>
              <a:rPr lang="da-DK" sz="1200" dirty="0" err="1"/>
              <a:t>Topic</a:t>
            </a:r>
            <a:r>
              <a:rPr lang="da-DK" sz="1200" dirty="0"/>
              <a:t> </a:t>
            </a:r>
            <a:r>
              <a:rPr lang="da-DK" sz="1200" dirty="0" err="1"/>
              <a:t>Modeling</a:t>
            </a:r>
            <a:r>
              <a:rPr lang="da-DK" sz="1200" dirty="0"/>
              <a:t> on short text</a:t>
            </a:r>
            <a:r>
              <a:rPr lang="da-DK" sz="1200" baseline="30000" dirty="0"/>
              <a:t>5</a:t>
            </a:r>
            <a:endParaRPr lang="da-DK" sz="1200" dirty="0"/>
          </a:p>
          <a:p>
            <a:pPr algn="ctr"/>
            <a:endParaRPr lang="en-GB" sz="1200" dirty="0"/>
          </a:p>
          <a:p>
            <a:pPr algn="ctr"/>
            <a:endParaRPr lang="en-GB" sz="1200" dirty="0"/>
          </a:p>
        </p:txBody>
      </p:sp>
      <p:cxnSp>
        <p:nvCxnSpPr>
          <p:cNvPr id="8" name="Straight Arrow Connector 7">
            <a:extLst>
              <a:ext uri="{FF2B5EF4-FFF2-40B4-BE49-F238E27FC236}">
                <a16:creationId xmlns:a16="http://schemas.microsoft.com/office/drawing/2014/main" id="{E5B000D1-78D8-B24F-9BB7-75ADD3CC9A7E}"/>
              </a:ext>
            </a:extLst>
          </p:cNvPr>
          <p:cNvCxnSpPr>
            <a:cxnSpLocks/>
            <a:stCxn id="4" idx="2"/>
            <a:endCxn id="6" idx="0"/>
          </p:cNvCxnSpPr>
          <p:nvPr/>
        </p:nvCxnSpPr>
        <p:spPr>
          <a:xfrm flipH="1">
            <a:off x="3268863" y="2013276"/>
            <a:ext cx="2" cy="151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F73BEFC-C6DE-984F-9467-8DEB7F717521}"/>
              </a:ext>
            </a:extLst>
          </p:cNvPr>
          <p:cNvSpPr/>
          <p:nvPr/>
        </p:nvSpPr>
        <p:spPr>
          <a:xfrm>
            <a:off x="6857798" y="4565525"/>
            <a:ext cx="2843683"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Text Classification</a:t>
            </a:r>
          </a:p>
          <a:p>
            <a:pPr algn="ctr"/>
            <a:r>
              <a:rPr lang="en-GB" sz="1200" dirty="0"/>
              <a:t>(Classify comments to further research)</a:t>
            </a:r>
          </a:p>
        </p:txBody>
      </p:sp>
      <p:cxnSp>
        <p:nvCxnSpPr>
          <p:cNvPr id="10" name="Straight Arrow Connector 9">
            <a:extLst>
              <a:ext uri="{FF2B5EF4-FFF2-40B4-BE49-F238E27FC236}">
                <a16:creationId xmlns:a16="http://schemas.microsoft.com/office/drawing/2014/main" id="{43D89808-39D1-3940-B0E6-B0B6F25E11C4}"/>
              </a:ext>
            </a:extLst>
          </p:cNvPr>
          <p:cNvCxnSpPr>
            <a:cxnSpLocks/>
            <a:stCxn id="6" idx="2"/>
          </p:cNvCxnSpPr>
          <p:nvPr/>
        </p:nvCxnSpPr>
        <p:spPr>
          <a:xfrm>
            <a:off x="3268863" y="3153765"/>
            <a:ext cx="0" cy="226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D401C81-DC8F-7349-976C-F05DDEEF3B30}"/>
              </a:ext>
            </a:extLst>
          </p:cNvPr>
          <p:cNvCxnSpPr>
            <a:cxnSpLocks/>
          </p:cNvCxnSpPr>
          <p:nvPr/>
        </p:nvCxnSpPr>
        <p:spPr>
          <a:xfrm>
            <a:off x="8279639" y="2164768"/>
            <a:ext cx="0" cy="1807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C4F3E31-820B-A941-8181-6F279ADFE341}"/>
              </a:ext>
            </a:extLst>
          </p:cNvPr>
          <p:cNvCxnSpPr>
            <a:cxnSpLocks/>
          </p:cNvCxnSpPr>
          <p:nvPr/>
        </p:nvCxnSpPr>
        <p:spPr>
          <a:xfrm flipH="1">
            <a:off x="6146880" y="3972690"/>
            <a:ext cx="2132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FD3C7B5-EF4A-D942-A254-7ADAFFEB9D4C}"/>
              </a:ext>
            </a:extLst>
          </p:cNvPr>
          <p:cNvSpPr/>
          <p:nvPr/>
        </p:nvSpPr>
        <p:spPr>
          <a:xfrm>
            <a:off x="1847019" y="3379855"/>
            <a:ext cx="4299861" cy="2174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Pattern interpretation, Evaluation and Validation</a:t>
            </a:r>
          </a:p>
          <a:p>
            <a:pPr algn="ctr"/>
            <a:endParaRPr lang="en-GB" sz="700" dirty="0"/>
          </a:p>
          <a:p>
            <a:pPr marL="171450" indent="-171450" algn="ctr">
              <a:buFontTx/>
              <a:buChar char="-"/>
            </a:pPr>
            <a:r>
              <a:rPr lang="en-GB" sz="1200" dirty="0"/>
              <a:t>Number of topics: distances and matrix factorization</a:t>
            </a:r>
            <a:r>
              <a:rPr lang="en-GB" sz="1200" baseline="30000" dirty="0"/>
              <a:t>1</a:t>
            </a:r>
            <a:r>
              <a:rPr lang="en-GB" sz="1200" dirty="0"/>
              <a:t> , measures triangulation</a:t>
            </a:r>
            <a:r>
              <a:rPr lang="en-GB" sz="1200" baseline="30000" dirty="0"/>
              <a:t>3</a:t>
            </a:r>
            <a:r>
              <a:rPr lang="en-GB" sz="1200" dirty="0"/>
              <a:t>,  </a:t>
            </a:r>
          </a:p>
          <a:p>
            <a:pPr marL="171450" indent="-171450" algn="ctr">
              <a:buFontTx/>
              <a:buChar char="-"/>
            </a:pPr>
            <a:r>
              <a:rPr lang="en-GB" sz="1200" dirty="0"/>
              <a:t>Output topics: identify domain experts to validate the topics generated</a:t>
            </a:r>
            <a:r>
              <a:rPr lang="en-GB" sz="1200" baseline="30000" dirty="0"/>
              <a:t>2</a:t>
            </a:r>
            <a:r>
              <a:rPr lang="en-GB" sz="1200" dirty="0"/>
              <a:t>, </a:t>
            </a:r>
            <a:r>
              <a:rPr lang="da-DK" sz="1200" dirty="0" err="1"/>
              <a:t>coherence</a:t>
            </a:r>
            <a:r>
              <a:rPr lang="da-DK" sz="1200" dirty="0"/>
              <a:t> and </a:t>
            </a:r>
            <a:r>
              <a:rPr lang="da-DK" sz="1200" dirty="0" err="1"/>
              <a:t>relevance</a:t>
            </a:r>
            <a:r>
              <a:rPr lang="da-DK" sz="1200" dirty="0"/>
              <a:t> of </a:t>
            </a:r>
            <a:r>
              <a:rPr lang="da-DK" sz="1200" dirty="0" err="1"/>
              <a:t>topic</a:t>
            </a:r>
            <a:r>
              <a:rPr lang="da-DK" sz="1200" dirty="0"/>
              <a:t> models </a:t>
            </a:r>
            <a:r>
              <a:rPr lang="da-DK" sz="1200" dirty="0" err="1"/>
              <a:t>using</a:t>
            </a:r>
            <a:r>
              <a:rPr lang="da-DK" sz="1200" dirty="0"/>
              <a:t> human experiments</a:t>
            </a:r>
            <a:r>
              <a:rPr lang="da-DK" sz="1200" baseline="30000" dirty="0"/>
              <a:t>4</a:t>
            </a:r>
            <a:endParaRPr lang="en-GB" sz="1200" baseline="30000" dirty="0"/>
          </a:p>
          <a:p>
            <a:pPr algn="ctr"/>
            <a:r>
              <a:rPr lang="en-GB" sz="1200" dirty="0"/>
              <a:t>- Similarity measure threshold (Jensen-Shannon Distance)</a:t>
            </a:r>
            <a:r>
              <a:rPr lang="en-GB" sz="1200" baseline="30000" dirty="0"/>
              <a:t> 1, 3, 5</a:t>
            </a:r>
            <a:r>
              <a:rPr lang="en-GB" sz="1200" dirty="0"/>
              <a:t>: threshold based on expert assessments</a:t>
            </a:r>
            <a:r>
              <a:rPr lang="en-GB" sz="1200" baseline="30000" dirty="0"/>
              <a:t>2 </a:t>
            </a:r>
            <a:r>
              <a:rPr lang="en-GB" sz="1200" dirty="0"/>
              <a:t> , statistical analyses</a:t>
            </a:r>
            <a:r>
              <a:rPr lang="en-GB" sz="1200" baseline="30000" dirty="0"/>
              <a:t>2</a:t>
            </a:r>
          </a:p>
        </p:txBody>
      </p:sp>
      <p:cxnSp>
        <p:nvCxnSpPr>
          <p:cNvPr id="25" name="Straight Arrow Connector 24">
            <a:extLst>
              <a:ext uri="{FF2B5EF4-FFF2-40B4-BE49-F238E27FC236}">
                <a16:creationId xmlns:a16="http://schemas.microsoft.com/office/drawing/2014/main" id="{3D372AAB-C2FC-7D42-A104-23FAFAF5EEA7}"/>
              </a:ext>
            </a:extLst>
          </p:cNvPr>
          <p:cNvCxnSpPr>
            <a:cxnSpLocks/>
            <a:endCxn id="9" idx="1"/>
          </p:cNvCxnSpPr>
          <p:nvPr/>
        </p:nvCxnSpPr>
        <p:spPr>
          <a:xfrm>
            <a:off x="6146880" y="5022725"/>
            <a:ext cx="7109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ooter Placeholder 30">
            <a:extLst>
              <a:ext uri="{FF2B5EF4-FFF2-40B4-BE49-F238E27FC236}">
                <a16:creationId xmlns:a16="http://schemas.microsoft.com/office/drawing/2014/main" id="{E46A1A62-9194-CD41-ACBF-B7374E08EC28}"/>
              </a:ext>
            </a:extLst>
          </p:cNvPr>
          <p:cNvSpPr>
            <a:spLocks noGrp="1"/>
          </p:cNvSpPr>
          <p:nvPr>
            <p:ph type="ftr" sz="quarter" idx="11"/>
          </p:nvPr>
        </p:nvSpPr>
        <p:spPr>
          <a:xfrm>
            <a:off x="532559" y="6201915"/>
            <a:ext cx="11487161" cy="726151"/>
          </a:xfrm>
        </p:spPr>
        <p:txBody>
          <a:bodyPr/>
          <a:lstStyle/>
          <a:p>
            <a:pPr marL="228600" indent="-228600">
              <a:buAutoNum type="arabicPeriod"/>
            </a:pPr>
            <a:r>
              <a:rPr lang="da-DK" dirty="0">
                <a:hlinkClick r:id="rId3"/>
              </a:rPr>
              <a:t>https://journals.sagepub.com/doi/full/10.1177/1094428117722619#articleCitationDownloadContainer</a:t>
            </a:r>
            <a:endParaRPr lang="da-DK" dirty="0"/>
          </a:p>
          <a:p>
            <a:pPr marL="228600" indent="-228600">
              <a:buAutoNum type="arabicPeriod"/>
            </a:pPr>
            <a:r>
              <a:rPr lang="da-DK" dirty="0">
                <a:hlinkClick r:id="rId4"/>
              </a:rPr>
              <a:t>https://onlinelibrary.wiley.com/doi/full/10.1002/smj.2294?casa_token=MJzEk7smilgAAAAA%3AJ-10GFKs7ISYwuw8Ouu7797-fODgZ2NqhmM_6SH-pOp4NXFhipFqfIS-C2bG_hnrHRGhZWra1mlP831i</a:t>
            </a:r>
            <a:endParaRPr lang="da-DK" dirty="0"/>
          </a:p>
          <a:p>
            <a:pPr marL="228600" indent="-228600">
              <a:buAutoNum type="arabicPeriod"/>
            </a:pPr>
            <a:r>
              <a:rPr lang="da-DK" dirty="0">
                <a:hlinkClick r:id="rId5"/>
              </a:rPr>
              <a:t>https://onlinelibrary.wiley.com/doi/full/10.1002/smj.3067</a:t>
            </a:r>
            <a:endParaRPr lang="da-DK" dirty="0"/>
          </a:p>
          <a:p>
            <a:pPr marL="228600" indent="-228600">
              <a:buAutoNum type="arabicPeriod"/>
            </a:pPr>
            <a:r>
              <a:rPr lang="da-DK" dirty="0">
                <a:hlinkClick r:id="rId6"/>
              </a:rPr>
              <a:t>http://users.umiacs.umd.edu/~jbg/docs/nips2009-rtl.pdf</a:t>
            </a:r>
            <a:endParaRPr lang="da-DK" dirty="0"/>
          </a:p>
          <a:p>
            <a:pPr marL="228600" indent="-228600">
              <a:buAutoNum type="arabicPeriod"/>
            </a:pPr>
            <a:r>
              <a:rPr lang="da-DK" dirty="0">
                <a:hlinkClick r:id="rId7"/>
              </a:rPr>
              <a:t>https://snap.stanford.edu/soma2010/papers/soma2010_12.pdf</a:t>
            </a:r>
            <a:endParaRPr lang="da-DK" dirty="0"/>
          </a:p>
          <a:p>
            <a:pPr marL="228600" indent="-228600">
              <a:buAutoNum type="arabicPeriod"/>
            </a:pPr>
            <a:endParaRPr lang="da-DK" dirty="0"/>
          </a:p>
          <a:p>
            <a:pPr marL="228600" indent="-228600">
              <a:buAutoNum type="arabicPeriod"/>
            </a:pPr>
            <a:endParaRPr lang="da-DK" dirty="0"/>
          </a:p>
          <a:p>
            <a:pPr marL="228600" indent="-228600">
              <a:buAutoNum type="arabicPeriod"/>
            </a:pPr>
            <a:endParaRPr lang="da-DK" dirty="0"/>
          </a:p>
        </p:txBody>
      </p:sp>
      <p:sp>
        <p:nvSpPr>
          <p:cNvPr id="41" name="Rectangle 40">
            <a:extLst>
              <a:ext uri="{FF2B5EF4-FFF2-40B4-BE49-F238E27FC236}">
                <a16:creationId xmlns:a16="http://schemas.microsoft.com/office/drawing/2014/main" id="{98FED670-5C91-6C4B-B075-C582795432ED}"/>
              </a:ext>
            </a:extLst>
          </p:cNvPr>
          <p:cNvSpPr/>
          <p:nvPr/>
        </p:nvSpPr>
        <p:spPr>
          <a:xfrm>
            <a:off x="8360240" y="2486543"/>
            <a:ext cx="2052159" cy="1215088"/>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t>Potentially this could help us with pattern interpretation and to validate our findings in more general search</a:t>
            </a:r>
          </a:p>
        </p:txBody>
      </p:sp>
    </p:spTree>
    <p:extLst>
      <p:ext uri="{BB962C8B-B14F-4D97-AF65-F5344CB8AC3E}">
        <p14:creationId xmlns:p14="http://schemas.microsoft.com/office/powerpoint/2010/main" val="9916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C666-FBE1-0E4C-8CBE-C37BC7CD5496}"/>
              </a:ext>
            </a:extLst>
          </p:cNvPr>
          <p:cNvSpPr>
            <a:spLocks noGrp="1"/>
          </p:cNvSpPr>
          <p:nvPr>
            <p:ph type="title"/>
          </p:nvPr>
        </p:nvSpPr>
        <p:spPr/>
        <p:txBody>
          <a:bodyPr/>
          <a:lstStyle/>
          <a:p>
            <a:r>
              <a:rPr lang="da-DK" b="1" dirty="0">
                <a:solidFill>
                  <a:schemeClr val="accent1">
                    <a:lumMod val="75000"/>
                  </a:schemeClr>
                </a:solidFill>
              </a:rPr>
              <a:t>Problem Statement</a:t>
            </a:r>
          </a:p>
        </p:txBody>
      </p:sp>
      <p:sp>
        <p:nvSpPr>
          <p:cNvPr id="3" name="Content Placeholder 2">
            <a:extLst>
              <a:ext uri="{FF2B5EF4-FFF2-40B4-BE49-F238E27FC236}">
                <a16:creationId xmlns:a16="http://schemas.microsoft.com/office/drawing/2014/main" id="{3BF6DC26-DECE-404B-ADC0-83BA655AF911}"/>
              </a:ext>
            </a:extLst>
          </p:cNvPr>
          <p:cNvSpPr>
            <a:spLocks noGrp="1"/>
          </p:cNvSpPr>
          <p:nvPr>
            <p:ph idx="1"/>
          </p:nvPr>
        </p:nvSpPr>
        <p:spPr>
          <a:xfrm>
            <a:off x="838200" y="1257300"/>
            <a:ext cx="10515600" cy="4919663"/>
          </a:xfrm>
        </p:spPr>
        <p:txBody>
          <a:bodyPr>
            <a:normAutofit/>
          </a:bodyPr>
          <a:lstStyle/>
          <a:p>
            <a:r>
              <a:rPr lang="en-GB" dirty="0"/>
              <a:t>Obtain</a:t>
            </a:r>
            <a:r>
              <a:rPr lang="da-DK" dirty="0"/>
              <a:t> a </a:t>
            </a:r>
            <a:r>
              <a:rPr lang="da-DK" dirty="0" err="1"/>
              <a:t>deep</a:t>
            </a:r>
            <a:r>
              <a:rPr lang="da-DK" dirty="0"/>
              <a:t> </a:t>
            </a:r>
            <a:r>
              <a:rPr lang="da-DK" dirty="0" err="1"/>
              <a:t>understanding</a:t>
            </a:r>
            <a:r>
              <a:rPr lang="da-DK" dirty="0"/>
              <a:t> </a:t>
            </a:r>
            <a:r>
              <a:rPr lang="da-DK" dirty="0" err="1"/>
              <a:t>around</a:t>
            </a:r>
            <a:r>
              <a:rPr lang="da-DK" dirty="0"/>
              <a:t>:</a:t>
            </a:r>
          </a:p>
          <a:p>
            <a:pPr lvl="2"/>
            <a:r>
              <a:rPr lang="da-DK" dirty="0" err="1"/>
              <a:t>Connectedness</a:t>
            </a:r>
            <a:endParaRPr lang="da-DK" dirty="0"/>
          </a:p>
          <a:p>
            <a:pPr lvl="2"/>
            <a:r>
              <a:rPr lang="da-DK" dirty="0" err="1"/>
              <a:t>Personalization</a:t>
            </a:r>
            <a:endParaRPr lang="da-DK" dirty="0"/>
          </a:p>
          <a:p>
            <a:pPr lvl="2"/>
            <a:r>
              <a:rPr lang="da-DK" dirty="0" err="1"/>
              <a:t>Relationship</a:t>
            </a:r>
            <a:r>
              <a:rPr lang="da-DK" dirty="0"/>
              <a:t> type (partner/</a:t>
            </a:r>
            <a:r>
              <a:rPr lang="da-DK" dirty="0" err="1"/>
              <a:t>servant</a:t>
            </a:r>
            <a:r>
              <a:rPr lang="da-DK" dirty="0"/>
              <a:t>)</a:t>
            </a:r>
          </a:p>
          <a:p>
            <a:pPr lvl="2"/>
            <a:r>
              <a:rPr lang="da-DK" dirty="0" err="1"/>
              <a:t>Privacy</a:t>
            </a:r>
            <a:r>
              <a:rPr lang="da-DK" dirty="0"/>
              <a:t>/Security</a:t>
            </a:r>
          </a:p>
          <a:p>
            <a:pPr lvl="2"/>
            <a:r>
              <a:rPr lang="da-DK" dirty="0"/>
              <a:t>Trust </a:t>
            </a:r>
          </a:p>
          <a:p>
            <a:r>
              <a:rPr lang="da-DK" dirty="0"/>
              <a:t> Critical incident analyses </a:t>
            </a:r>
          </a:p>
          <a:p>
            <a:endParaRPr lang="da-DK" dirty="0"/>
          </a:p>
          <a:p>
            <a:pPr marL="0" indent="0">
              <a:buNone/>
            </a:pPr>
            <a:endParaRPr lang="da-DK" dirty="0"/>
          </a:p>
          <a:p>
            <a:r>
              <a:rPr lang="da-DK" dirty="0" err="1"/>
              <a:t>Topic</a:t>
            </a:r>
            <a:r>
              <a:rPr lang="da-DK" dirty="0"/>
              <a:t> </a:t>
            </a:r>
            <a:r>
              <a:rPr lang="da-DK" dirty="0" err="1"/>
              <a:t>Modelling</a:t>
            </a:r>
            <a:r>
              <a:rPr lang="da-DK" dirty="0"/>
              <a:t> for </a:t>
            </a:r>
            <a:r>
              <a:rPr lang="da-DK" dirty="0" err="1"/>
              <a:t>text</a:t>
            </a:r>
            <a:r>
              <a:rPr lang="da-DK" dirty="0"/>
              <a:t> </a:t>
            </a:r>
            <a:r>
              <a:rPr lang="da-DK" dirty="0" err="1"/>
              <a:t>classification</a:t>
            </a:r>
            <a:endParaRPr lang="da-DK" dirty="0"/>
          </a:p>
          <a:p>
            <a:r>
              <a:rPr lang="da-DK" dirty="0" err="1"/>
              <a:t>Sentiment</a:t>
            </a:r>
            <a:r>
              <a:rPr lang="da-DK" dirty="0"/>
              <a:t> Analysis – Network Analysis</a:t>
            </a:r>
          </a:p>
          <a:p>
            <a:pPr marL="0" indent="0">
              <a:buNone/>
            </a:pPr>
            <a:endParaRPr lang="da-DK" dirty="0"/>
          </a:p>
        </p:txBody>
      </p:sp>
      <p:sp>
        <p:nvSpPr>
          <p:cNvPr id="5" name="Title 1">
            <a:extLst>
              <a:ext uri="{FF2B5EF4-FFF2-40B4-BE49-F238E27FC236}">
                <a16:creationId xmlns:a16="http://schemas.microsoft.com/office/drawing/2014/main" id="{2A5C5223-D9FF-B44D-B89F-5A33B486D981}"/>
              </a:ext>
            </a:extLst>
          </p:cNvPr>
          <p:cNvSpPr txBox="1">
            <a:spLocks/>
          </p:cNvSpPr>
          <p:nvPr/>
        </p:nvSpPr>
        <p:spPr>
          <a:xfrm>
            <a:off x="838200" y="37517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b="1" dirty="0" err="1">
                <a:solidFill>
                  <a:schemeClr val="accent1">
                    <a:lumMod val="75000"/>
                  </a:schemeClr>
                </a:solidFill>
              </a:rPr>
              <a:t>Methodology</a:t>
            </a:r>
            <a:endParaRPr lang="da-DK" b="1" dirty="0">
              <a:solidFill>
                <a:schemeClr val="accent1">
                  <a:lumMod val="75000"/>
                </a:schemeClr>
              </a:solidFill>
            </a:endParaRPr>
          </a:p>
        </p:txBody>
      </p:sp>
    </p:spTree>
    <p:extLst>
      <p:ext uri="{BB962C8B-B14F-4D97-AF65-F5344CB8AC3E}">
        <p14:creationId xmlns:p14="http://schemas.microsoft.com/office/powerpoint/2010/main" val="60405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1921-0A45-0E45-AC00-D46B6485219C}"/>
              </a:ext>
            </a:extLst>
          </p:cNvPr>
          <p:cNvSpPr>
            <a:spLocks noGrp="1"/>
          </p:cNvSpPr>
          <p:nvPr>
            <p:ph type="title"/>
          </p:nvPr>
        </p:nvSpPr>
        <p:spPr/>
        <p:txBody>
          <a:bodyPr/>
          <a:lstStyle/>
          <a:p>
            <a:r>
              <a:rPr lang="en-GB" b="1" dirty="0">
                <a:solidFill>
                  <a:schemeClr val="accent1">
                    <a:lumMod val="75000"/>
                  </a:schemeClr>
                </a:solidFill>
              </a:rPr>
              <a:t>Datasets</a:t>
            </a:r>
          </a:p>
        </p:txBody>
      </p:sp>
      <p:sp>
        <p:nvSpPr>
          <p:cNvPr id="3" name="Content Placeholder 2">
            <a:extLst>
              <a:ext uri="{FF2B5EF4-FFF2-40B4-BE49-F238E27FC236}">
                <a16:creationId xmlns:a16="http://schemas.microsoft.com/office/drawing/2014/main" id="{0DA6FBD1-BCD5-7946-872C-FA7595022995}"/>
              </a:ext>
            </a:extLst>
          </p:cNvPr>
          <p:cNvSpPr>
            <a:spLocks noGrp="1"/>
          </p:cNvSpPr>
          <p:nvPr>
            <p:ph idx="1"/>
          </p:nvPr>
        </p:nvSpPr>
        <p:spPr>
          <a:xfrm>
            <a:off x="838200" y="1825625"/>
            <a:ext cx="10515600" cy="4384675"/>
          </a:xfrm>
        </p:spPr>
        <p:txBody>
          <a:bodyPr>
            <a:normAutofit/>
          </a:bodyPr>
          <a:lstStyle/>
          <a:p>
            <a:pPr marL="457200" lvl="1" indent="0">
              <a:buNone/>
            </a:pPr>
            <a:r>
              <a:rPr lang="da-DK" sz="2800" dirty="0"/>
              <a:t>For </a:t>
            </a:r>
            <a:r>
              <a:rPr lang="da-DK" sz="2800" dirty="0" err="1"/>
              <a:t>Topic</a:t>
            </a:r>
            <a:r>
              <a:rPr lang="da-DK" sz="2800" dirty="0"/>
              <a:t> </a:t>
            </a:r>
            <a:r>
              <a:rPr lang="da-DK" sz="2800" dirty="0" err="1"/>
              <a:t>Modelling</a:t>
            </a:r>
            <a:r>
              <a:rPr lang="da-DK" sz="2800" dirty="0"/>
              <a:t>:</a:t>
            </a:r>
            <a:endParaRPr lang="da-DK" sz="2000" dirty="0"/>
          </a:p>
          <a:p>
            <a:pPr lvl="2"/>
            <a:r>
              <a:rPr lang="da-DK" sz="1600" dirty="0" err="1"/>
              <a:t>Reddit</a:t>
            </a:r>
            <a:r>
              <a:rPr lang="da-DK" sz="1600" dirty="0"/>
              <a:t> submission and </a:t>
            </a:r>
            <a:r>
              <a:rPr lang="da-DK" sz="1600" dirty="0" err="1"/>
              <a:t>comments</a:t>
            </a:r>
            <a:r>
              <a:rPr lang="da-DK" sz="1600" dirty="0"/>
              <a:t> from the </a:t>
            </a:r>
            <a:r>
              <a:rPr lang="da-DK" sz="1600" dirty="0" err="1"/>
              <a:t>following</a:t>
            </a:r>
            <a:r>
              <a:rPr lang="da-DK" sz="1600" dirty="0"/>
              <a:t> </a:t>
            </a:r>
            <a:r>
              <a:rPr lang="da-DK" sz="1600" dirty="0" err="1"/>
              <a:t>subreddit</a:t>
            </a:r>
            <a:r>
              <a:rPr lang="da-DK" sz="1600" dirty="0"/>
              <a:t>:</a:t>
            </a:r>
          </a:p>
          <a:p>
            <a:pPr lvl="2"/>
            <a:r>
              <a:rPr lang="da-DK" sz="1600" dirty="0"/>
              <a:t> </a:t>
            </a:r>
          </a:p>
          <a:p>
            <a:pPr lvl="2"/>
            <a:endParaRPr lang="da-DK" sz="1600" dirty="0">
              <a:hlinkClick r:id="rId2"/>
            </a:endParaRPr>
          </a:p>
          <a:p>
            <a:pPr lvl="2"/>
            <a:endParaRPr lang="en-GB" sz="1600" dirty="0">
              <a:hlinkClick r:id="rId2"/>
            </a:endParaRPr>
          </a:p>
          <a:p>
            <a:pPr marL="914400" lvl="2" indent="0">
              <a:buNone/>
            </a:pPr>
            <a:endParaRPr lang="en-GB" sz="1600" b="1" dirty="0">
              <a:hlinkClick r:id="rId2"/>
            </a:endParaRPr>
          </a:p>
          <a:p>
            <a:pPr lvl="2"/>
            <a:r>
              <a:rPr lang="en-GB" sz="1600" dirty="0">
                <a:hlinkClick r:id="rId2"/>
              </a:rPr>
              <a:t>https://pushshift.io/</a:t>
            </a:r>
            <a:endParaRPr lang="en-GB" sz="1600" dirty="0"/>
          </a:p>
          <a:p>
            <a:pPr lvl="2"/>
            <a:r>
              <a:rPr lang="da-DK" sz="1600" dirty="0">
                <a:hlinkClick r:id="rId3"/>
              </a:rPr>
              <a:t>https://github.com/pushshift/api</a:t>
            </a:r>
            <a:endParaRPr lang="da-DK" sz="1600" dirty="0"/>
          </a:p>
          <a:p>
            <a:pPr marL="914400" lvl="2" indent="0">
              <a:buNone/>
            </a:pPr>
            <a:endParaRPr lang="da-DK" sz="1600" dirty="0"/>
          </a:p>
          <a:p>
            <a:pPr marL="457200" lvl="1" indent="0">
              <a:buNone/>
            </a:pPr>
            <a:r>
              <a:rPr lang="da-DK" sz="2800" dirty="0"/>
              <a:t>For </a:t>
            </a:r>
            <a:r>
              <a:rPr lang="da-DK" sz="2800" dirty="0" err="1"/>
              <a:t>Sentiment</a:t>
            </a:r>
            <a:r>
              <a:rPr lang="da-DK" sz="2800" dirty="0"/>
              <a:t> Analysis:</a:t>
            </a:r>
          </a:p>
          <a:p>
            <a:pPr lvl="2"/>
            <a:r>
              <a:rPr lang="da-DK" sz="1600" dirty="0"/>
              <a:t>Labelled </a:t>
            </a:r>
            <a:r>
              <a:rPr lang="da-DK" sz="1600" dirty="0" err="1"/>
              <a:t>train</a:t>
            </a:r>
            <a:r>
              <a:rPr lang="da-DK" sz="1600" dirty="0"/>
              <a:t> set or </a:t>
            </a:r>
            <a:r>
              <a:rPr lang="da-DK" sz="1600" dirty="0" err="1"/>
              <a:t>already</a:t>
            </a:r>
            <a:r>
              <a:rPr lang="da-DK" sz="1600" dirty="0"/>
              <a:t> </a:t>
            </a:r>
            <a:r>
              <a:rPr lang="en-GB" sz="1600" dirty="0"/>
              <a:t>trained</a:t>
            </a:r>
            <a:r>
              <a:rPr lang="da-DK" sz="1600" dirty="0"/>
              <a:t> model </a:t>
            </a:r>
            <a:r>
              <a:rPr lang="da-DK" sz="1600" dirty="0" err="1"/>
              <a:t>capable</a:t>
            </a:r>
            <a:r>
              <a:rPr lang="da-DK" sz="1600" dirty="0"/>
              <a:t> of </a:t>
            </a:r>
            <a:r>
              <a:rPr lang="da-DK" sz="1600" dirty="0" err="1"/>
              <a:t>decting</a:t>
            </a:r>
            <a:r>
              <a:rPr lang="da-DK" sz="1600" dirty="0"/>
              <a:t> POSITIVE, NEGATIVE, NEUTRAL </a:t>
            </a:r>
            <a:r>
              <a:rPr lang="da-DK" sz="1600" dirty="0" err="1"/>
              <a:t>sentiment</a:t>
            </a:r>
            <a:endParaRPr lang="da-DK" sz="1600" dirty="0"/>
          </a:p>
          <a:p>
            <a:pPr marL="457200" lvl="1" indent="0">
              <a:buNone/>
            </a:pPr>
            <a:endParaRPr lang="da-DK" sz="2000" dirty="0"/>
          </a:p>
          <a:p>
            <a:pPr marL="0" indent="0">
              <a:buNone/>
            </a:pPr>
            <a:endParaRPr lang="da-DK" dirty="0"/>
          </a:p>
          <a:p>
            <a:endParaRPr lang="en-GB" dirty="0"/>
          </a:p>
        </p:txBody>
      </p:sp>
      <p:pic>
        <p:nvPicPr>
          <p:cNvPr id="4" name="Picture 3">
            <a:extLst>
              <a:ext uri="{FF2B5EF4-FFF2-40B4-BE49-F238E27FC236}">
                <a16:creationId xmlns:a16="http://schemas.microsoft.com/office/drawing/2014/main" id="{DC528695-3A0D-BE40-B2F8-BDF159EE85EA}"/>
              </a:ext>
            </a:extLst>
          </p:cNvPr>
          <p:cNvPicPr>
            <a:picLocks noChangeAspect="1"/>
          </p:cNvPicPr>
          <p:nvPr/>
        </p:nvPicPr>
        <p:blipFill>
          <a:blip r:embed="rId4"/>
          <a:stretch>
            <a:fillRect/>
          </a:stretch>
        </p:blipFill>
        <p:spPr>
          <a:xfrm>
            <a:off x="2013735" y="2599354"/>
            <a:ext cx="9475624" cy="1035121"/>
          </a:xfrm>
          <a:prstGeom prst="rect">
            <a:avLst/>
          </a:prstGeom>
        </p:spPr>
      </p:pic>
    </p:spTree>
    <p:extLst>
      <p:ext uri="{BB962C8B-B14F-4D97-AF65-F5344CB8AC3E}">
        <p14:creationId xmlns:p14="http://schemas.microsoft.com/office/powerpoint/2010/main" val="1186863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D4B0C-5A97-6141-95B3-B25B5F3257D5}"/>
              </a:ext>
            </a:extLst>
          </p:cNvPr>
          <p:cNvSpPr>
            <a:spLocks noGrp="1"/>
          </p:cNvSpPr>
          <p:nvPr>
            <p:ph type="title"/>
          </p:nvPr>
        </p:nvSpPr>
        <p:spPr>
          <a:xfrm>
            <a:off x="838200" y="365125"/>
            <a:ext cx="10515600" cy="3508375"/>
          </a:xfrm>
        </p:spPr>
        <p:txBody>
          <a:bodyPr>
            <a:normAutofit/>
          </a:bodyPr>
          <a:lstStyle/>
          <a:p>
            <a:r>
              <a:rPr lang="da-DK" b="1" dirty="0"/>
              <a:t>Smart </a:t>
            </a:r>
            <a:r>
              <a:rPr lang="da-DK" b="1" dirty="0" err="1"/>
              <a:t>home</a:t>
            </a:r>
            <a:r>
              <a:rPr lang="da-DK" b="1" dirty="0"/>
              <a:t> - </a:t>
            </a:r>
            <a:r>
              <a:rPr lang="da-DK" b="1" dirty="0" err="1"/>
              <a:t>topic</a:t>
            </a:r>
            <a:r>
              <a:rPr lang="da-DK" b="1" dirty="0"/>
              <a:t> </a:t>
            </a:r>
            <a:r>
              <a:rPr lang="da-DK" b="1" dirty="0" err="1"/>
              <a:t>modelling</a:t>
            </a:r>
            <a:r>
              <a:rPr lang="da-DK" b="1" dirty="0"/>
              <a:t> (LDA)</a:t>
            </a:r>
            <a:br>
              <a:rPr lang="da-DK" b="1" dirty="0"/>
            </a:br>
            <a:r>
              <a:rPr lang="da-DK" sz="2400" b="1" dirty="0"/>
              <a:t>Source Data</a:t>
            </a:r>
            <a:r>
              <a:rPr lang="da-DK" sz="2200" b="1" dirty="0">
                <a:hlinkClick r:id="rId2"/>
              </a:rPr>
              <a:t>¶</a:t>
            </a:r>
            <a:br>
              <a:rPr lang="da-DK" sz="2200" b="1" dirty="0"/>
            </a:br>
            <a:r>
              <a:rPr lang="da-DK" sz="2200" dirty="0"/>
              <a:t>2904 </a:t>
            </a:r>
            <a:r>
              <a:rPr lang="da-DK" sz="2200" dirty="0" err="1"/>
              <a:t>reddit</a:t>
            </a:r>
            <a:r>
              <a:rPr lang="da-DK" sz="2200" dirty="0"/>
              <a:t> </a:t>
            </a:r>
            <a:r>
              <a:rPr lang="da-DK" sz="2200" dirty="0" err="1"/>
              <a:t>comments</a:t>
            </a:r>
            <a:r>
              <a:rPr lang="da-DK" sz="2200" dirty="0"/>
              <a:t> form the </a:t>
            </a:r>
            <a:r>
              <a:rPr lang="da-DK" sz="2200" dirty="0" err="1"/>
              <a:t>subreddits</a:t>
            </a:r>
            <a:r>
              <a:rPr lang="da-DK" sz="2200" dirty="0"/>
              <a:t> </a:t>
            </a:r>
            <a:r>
              <a:rPr lang="da-DK" sz="2200" b="1" dirty="0" err="1"/>
              <a:t>smarthome</a:t>
            </a:r>
            <a:r>
              <a:rPr lang="da-DK" sz="2200" dirty="0"/>
              <a:t> and </a:t>
            </a:r>
            <a:r>
              <a:rPr lang="da-DK" sz="2200" b="1" dirty="0" err="1"/>
              <a:t>homeautomation</a:t>
            </a:r>
            <a:r>
              <a:rPr lang="da-DK" sz="2200" dirty="0"/>
              <a:t> </a:t>
            </a:r>
            <a:r>
              <a:rPr lang="da-DK" sz="2200" dirty="0" err="1"/>
              <a:t>extracted</a:t>
            </a:r>
            <a:r>
              <a:rPr lang="da-DK" sz="2200" dirty="0"/>
              <a:t> with </a:t>
            </a:r>
            <a:r>
              <a:rPr lang="da-DK" sz="2200" dirty="0">
                <a:hlinkClick r:id="rId3"/>
              </a:rPr>
              <a:t>pushshift API</a:t>
            </a:r>
            <a:r>
              <a:rPr lang="da-DK" sz="2200" dirty="0"/>
              <a:t> </a:t>
            </a:r>
            <a:r>
              <a:rPr lang="da-DK" sz="2200" dirty="0" err="1"/>
              <a:t>using</a:t>
            </a:r>
            <a:r>
              <a:rPr lang="da-DK" sz="2200" dirty="0"/>
              <a:t> </a:t>
            </a:r>
            <a:r>
              <a:rPr lang="da-DK" sz="2200" dirty="0" err="1"/>
              <a:t>privacy</a:t>
            </a:r>
            <a:r>
              <a:rPr lang="da-DK" sz="2200" dirty="0"/>
              <a:t>, trust and </a:t>
            </a:r>
            <a:r>
              <a:rPr lang="da-DK" sz="2200" dirty="0" err="1"/>
              <a:t>security</a:t>
            </a:r>
            <a:r>
              <a:rPr lang="da-DK" sz="2200" dirty="0"/>
              <a:t> as </a:t>
            </a:r>
            <a:r>
              <a:rPr lang="da-DK" sz="2200" dirty="0" err="1"/>
              <a:t>query</a:t>
            </a:r>
            <a:r>
              <a:rPr lang="da-DK" sz="2200" dirty="0"/>
              <a:t> terms and </a:t>
            </a:r>
            <a:r>
              <a:rPr lang="da-DK" sz="2200" dirty="0" err="1"/>
              <a:t>size</a:t>
            </a:r>
            <a:r>
              <a:rPr lang="da-DK" sz="2200" dirty="0"/>
              <a:t> </a:t>
            </a:r>
            <a:r>
              <a:rPr lang="da-DK" sz="2200" dirty="0" err="1"/>
              <a:t>equal</a:t>
            </a:r>
            <a:r>
              <a:rPr lang="da-DK" sz="2200" dirty="0"/>
              <a:t> 500 (</a:t>
            </a:r>
            <a:r>
              <a:rPr lang="da-DK" sz="2200" dirty="0" err="1"/>
              <a:t>maximum</a:t>
            </a:r>
            <a:r>
              <a:rPr lang="da-DK" sz="2200" dirty="0"/>
              <a:t> </a:t>
            </a:r>
            <a:r>
              <a:rPr lang="da-DK" sz="2200" dirty="0" err="1"/>
              <a:t>allowed</a:t>
            </a:r>
            <a:r>
              <a:rPr lang="da-DK" sz="2200" dirty="0"/>
              <a:t> for </a:t>
            </a:r>
            <a:r>
              <a:rPr lang="da-DK" sz="2200" dirty="0" err="1"/>
              <a:t>each</a:t>
            </a:r>
            <a:r>
              <a:rPr lang="da-DK" sz="2200" dirty="0"/>
              <a:t> </a:t>
            </a:r>
            <a:r>
              <a:rPr lang="da-DK" sz="2200" dirty="0" err="1"/>
              <a:t>request</a:t>
            </a:r>
            <a:r>
              <a:rPr lang="da-DK" sz="2200" dirty="0"/>
              <a:t>). </a:t>
            </a:r>
            <a:br>
              <a:rPr lang="da-DK" sz="2200" dirty="0"/>
            </a:br>
            <a:br>
              <a:rPr lang="da-DK" sz="2200" dirty="0"/>
            </a:br>
            <a:r>
              <a:rPr lang="da-DK" sz="2200" dirty="0"/>
              <a:t>Here, </a:t>
            </a:r>
            <a:r>
              <a:rPr lang="da-DK" sz="2200" dirty="0" err="1"/>
              <a:t>topic</a:t>
            </a:r>
            <a:r>
              <a:rPr lang="da-DK" sz="2200" dirty="0"/>
              <a:t> </a:t>
            </a:r>
            <a:r>
              <a:rPr lang="da-DK" sz="2200" dirty="0" err="1"/>
              <a:t>modelling</a:t>
            </a:r>
            <a:r>
              <a:rPr lang="da-DK" sz="2200" dirty="0"/>
              <a:t> is </a:t>
            </a:r>
            <a:r>
              <a:rPr lang="da-DK" sz="2200" dirty="0" err="1"/>
              <a:t>used</a:t>
            </a:r>
            <a:r>
              <a:rPr lang="da-DK" sz="2200" dirty="0"/>
              <a:t> as </a:t>
            </a:r>
            <a:r>
              <a:rPr lang="da-DK" sz="2200" dirty="0" err="1"/>
              <a:t>exploratory</a:t>
            </a:r>
            <a:r>
              <a:rPr lang="da-DK" sz="2200" dirty="0"/>
              <a:t>/information </a:t>
            </a:r>
            <a:r>
              <a:rPr lang="da-DK" sz="2200" dirty="0" err="1"/>
              <a:t>retrieval</a:t>
            </a:r>
            <a:r>
              <a:rPr lang="da-DK" sz="2200" dirty="0"/>
              <a:t> </a:t>
            </a:r>
            <a:r>
              <a:rPr lang="da-DK" sz="2200" dirty="0" err="1"/>
              <a:t>tool</a:t>
            </a:r>
            <a:r>
              <a:rPr lang="da-DK" sz="2200" dirty="0"/>
              <a:t> to </a:t>
            </a:r>
            <a:r>
              <a:rPr lang="da-DK" sz="2200" dirty="0" err="1"/>
              <a:t>investigate</a:t>
            </a:r>
            <a:r>
              <a:rPr lang="da-DK" sz="2200" dirty="0"/>
              <a:t> </a:t>
            </a:r>
            <a:r>
              <a:rPr lang="da-DK" sz="2200" dirty="0" err="1"/>
              <a:t>what</a:t>
            </a:r>
            <a:r>
              <a:rPr lang="da-DK" sz="2200" dirty="0"/>
              <a:t> </a:t>
            </a:r>
            <a:r>
              <a:rPr lang="da-DK" sz="2200" dirty="0" err="1"/>
              <a:t>people</a:t>
            </a:r>
            <a:r>
              <a:rPr lang="da-DK" sz="2200" dirty="0"/>
              <a:t> </a:t>
            </a:r>
            <a:r>
              <a:rPr lang="da-DK" sz="2200" dirty="0" err="1"/>
              <a:t>are</a:t>
            </a:r>
            <a:r>
              <a:rPr lang="da-DK" sz="2200" dirty="0"/>
              <a:t> </a:t>
            </a:r>
            <a:r>
              <a:rPr lang="da-DK" sz="2200" dirty="0" err="1"/>
              <a:t>talking</a:t>
            </a:r>
            <a:r>
              <a:rPr lang="da-DK" sz="2200" dirty="0"/>
              <a:t> </a:t>
            </a:r>
            <a:r>
              <a:rPr lang="da-DK" sz="2200" dirty="0" err="1"/>
              <a:t>about</a:t>
            </a:r>
            <a:r>
              <a:rPr lang="da-DK" sz="2200" dirty="0"/>
              <a:t> </a:t>
            </a:r>
            <a:r>
              <a:rPr lang="da-DK" sz="2200" dirty="0" err="1"/>
              <a:t>when</a:t>
            </a:r>
            <a:r>
              <a:rPr lang="da-DK" sz="2200" dirty="0"/>
              <a:t> </a:t>
            </a:r>
            <a:r>
              <a:rPr lang="da-DK" sz="2200" dirty="0" err="1"/>
              <a:t>privacy</a:t>
            </a:r>
            <a:r>
              <a:rPr lang="da-DK" sz="2200" dirty="0"/>
              <a:t>, trust and </a:t>
            </a:r>
            <a:r>
              <a:rPr lang="da-DK" sz="2200" dirty="0" err="1"/>
              <a:t>security</a:t>
            </a:r>
            <a:r>
              <a:rPr lang="da-DK" sz="2200" dirty="0"/>
              <a:t> </a:t>
            </a:r>
            <a:r>
              <a:rPr lang="da-DK" sz="2200" dirty="0" err="1"/>
              <a:t>are</a:t>
            </a:r>
            <a:r>
              <a:rPr lang="da-DK" sz="2200" dirty="0"/>
              <a:t> </a:t>
            </a:r>
            <a:r>
              <a:rPr lang="da-DK" sz="2200" dirty="0" err="1"/>
              <a:t>involved</a:t>
            </a:r>
            <a:r>
              <a:rPr lang="da-DK" sz="2200" dirty="0"/>
              <a:t>.</a:t>
            </a:r>
            <a:br>
              <a:rPr lang="da-DK" sz="2200" dirty="0"/>
            </a:br>
            <a:endParaRPr lang="en-GB" b="1" dirty="0"/>
          </a:p>
        </p:txBody>
      </p:sp>
      <p:sp>
        <p:nvSpPr>
          <p:cNvPr id="3" name="Content Placeholder 2">
            <a:extLst>
              <a:ext uri="{FF2B5EF4-FFF2-40B4-BE49-F238E27FC236}">
                <a16:creationId xmlns:a16="http://schemas.microsoft.com/office/drawing/2014/main" id="{FA5634C2-27D8-8F40-BEBC-4A9157030734}"/>
              </a:ext>
            </a:extLst>
          </p:cNvPr>
          <p:cNvSpPr>
            <a:spLocks noGrp="1"/>
          </p:cNvSpPr>
          <p:nvPr>
            <p:ph idx="1"/>
          </p:nvPr>
        </p:nvSpPr>
        <p:spPr/>
        <p:txBody>
          <a:bodyPr/>
          <a:lstStyle/>
          <a:p>
            <a:pPr marL="0" indent="0">
              <a:buNone/>
            </a:pPr>
            <a:endParaRPr lang="en-GB" dirty="0"/>
          </a:p>
          <a:p>
            <a:pPr marL="0" indent="0">
              <a:buNone/>
            </a:pPr>
            <a:r>
              <a:rPr lang="en-GB" dirty="0"/>
              <a:t>				</a:t>
            </a:r>
          </a:p>
        </p:txBody>
      </p:sp>
      <p:sp>
        <p:nvSpPr>
          <p:cNvPr id="7" name="TextBox 6">
            <a:extLst>
              <a:ext uri="{FF2B5EF4-FFF2-40B4-BE49-F238E27FC236}">
                <a16:creationId xmlns:a16="http://schemas.microsoft.com/office/drawing/2014/main" id="{A9A0D244-52F5-3E4B-AA7C-0121A58C13CE}"/>
              </a:ext>
            </a:extLst>
          </p:cNvPr>
          <p:cNvSpPr txBox="1"/>
          <p:nvPr/>
        </p:nvSpPr>
        <p:spPr>
          <a:xfrm>
            <a:off x="838200" y="3353554"/>
            <a:ext cx="11410624" cy="3508653"/>
          </a:xfrm>
          <a:prstGeom prst="rect">
            <a:avLst/>
          </a:prstGeom>
          <a:noFill/>
        </p:spPr>
        <p:txBody>
          <a:bodyPr wrap="none" rtlCol="0">
            <a:spAutoFit/>
          </a:bodyPr>
          <a:lstStyle/>
          <a:p>
            <a:r>
              <a:rPr lang="da-DK" sz="2400" b="1" dirty="0" err="1">
                <a:latin typeface="+mj-lt"/>
              </a:rPr>
              <a:t>Pre-processing</a:t>
            </a:r>
            <a:r>
              <a:rPr lang="da-DK" sz="2400" b="1" dirty="0">
                <a:latin typeface="+mj-lt"/>
                <a:hlinkClick r:id="rId4"/>
              </a:rPr>
              <a:t>¶</a:t>
            </a:r>
            <a:endParaRPr lang="da-DK" sz="2400" b="1" dirty="0">
              <a:latin typeface="+mj-lt"/>
            </a:endParaRPr>
          </a:p>
          <a:p>
            <a:pPr marL="342900" indent="-342900">
              <a:buFont typeface="Arial" panose="020B0604020202020204" pitchFamily="34" charset="0"/>
              <a:buChar char="•"/>
            </a:pPr>
            <a:r>
              <a:rPr lang="da-DK" sz="2000" dirty="0">
                <a:latin typeface="+mj-lt"/>
              </a:rPr>
              <a:t>Strip out hyperlinks and </a:t>
            </a:r>
            <a:r>
              <a:rPr lang="da-DK" sz="2000" dirty="0" err="1">
                <a:latin typeface="+mj-lt"/>
              </a:rPr>
              <a:t>copy</a:t>
            </a:r>
            <a:r>
              <a:rPr lang="da-DK" sz="2000" dirty="0">
                <a:latin typeface="+mj-lt"/>
              </a:rPr>
              <a:t> </a:t>
            </a:r>
            <a:r>
              <a:rPr lang="da-DK" sz="2000" dirty="0" err="1">
                <a:latin typeface="+mj-lt"/>
              </a:rPr>
              <a:t>thme</a:t>
            </a:r>
            <a:r>
              <a:rPr lang="da-DK" sz="2000" dirty="0">
                <a:latin typeface="+mj-lt"/>
              </a:rPr>
              <a:t> in a new column URL</a:t>
            </a:r>
          </a:p>
          <a:p>
            <a:pPr marL="342900" indent="-342900">
              <a:buFont typeface="Arial" panose="020B0604020202020204" pitchFamily="34" charset="0"/>
              <a:buChar char="•"/>
            </a:pPr>
            <a:r>
              <a:rPr lang="da-DK" sz="2000" dirty="0">
                <a:latin typeface="+mj-lt"/>
              </a:rPr>
              <a:t>Find all </a:t>
            </a:r>
            <a:r>
              <a:rPr lang="da-DK" sz="2000" dirty="0" err="1">
                <a:latin typeface="+mj-lt"/>
              </a:rPr>
              <a:t>words</a:t>
            </a:r>
            <a:r>
              <a:rPr lang="da-DK" sz="2000" dirty="0">
                <a:latin typeface="+mj-lt"/>
              </a:rPr>
              <a:t> with a </a:t>
            </a:r>
            <a:r>
              <a:rPr lang="da-DK" sz="2000" dirty="0" err="1">
                <a:latin typeface="+mj-lt"/>
              </a:rPr>
              <a:t>hyphen</a:t>
            </a:r>
            <a:r>
              <a:rPr lang="da-DK" sz="2000" dirty="0">
                <a:latin typeface="+mj-lt"/>
              </a:rPr>
              <a:t> </a:t>
            </a:r>
            <a:r>
              <a:rPr lang="da-DK" sz="2000" dirty="0" err="1">
                <a:latin typeface="+mj-lt"/>
              </a:rPr>
              <a:t>between</a:t>
            </a:r>
            <a:r>
              <a:rPr lang="da-DK" sz="2000" dirty="0">
                <a:latin typeface="+mj-lt"/>
              </a:rPr>
              <a:t> </a:t>
            </a:r>
            <a:r>
              <a:rPr lang="da-DK" sz="2000" dirty="0" err="1">
                <a:latin typeface="+mj-lt"/>
              </a:rPr>
              <a:t>them</a:t>
            </a:r>
            <a:r>
              <a:rPr lang="da-DK" sz="2000" dirty="0">
                <a:latin typeface="+mj-lt"/>
              </a:rPr>
              <a:t> and </a:t>
            </a:r>
            <a:r>
              <a:rPr lang="da-DK" sz="2000" dirty="0" err="1">
                <a:latin typeface="+mj-lt"/>
              </a:rPr>
              <a:t>consider</a:t>
            </a:r>
            <a:r>
              <a:rPr lang="da-DK" sz="2000" dirty="0">
                <a:latin typeface="+mj-lt"/>
              </a:rPr>
              <a:t> </a:t>
            </a:r>
            <a:r>
              <a:rPr lang="da-DK" sz="2000" dirty="0" err="1">
                <a:latin typeface="+mj-lt"/>
              </a:rPr>
              <a:t>them</a:t>
            </a:r>
            <a:r>
              <a:rPr lang="da-DK" sz="2000" dirty="0">
                <a:latin typeface="+mj-lt"/>
              </a:rPr>
              <a:t> as a </a:t>
            </a:r>
            <a:r>
              <a:rPr lang="da-DK" sz="2000" dirty="0" err="1">
                <a:latin typeface="+mj-lt"/>
              </a:rPr>
              <a:t>unique</a:t>
            </a:r>
            <a:r>
              <a:rPr lang="da-DK" sz="2000" dirty="0">
                <a:latin typeface="+mj-lt"/>
              </a:rPr>
              <a:t> </a:t>
            </a:r>
            <a:r>
              <a:rPr lang="da-DK" sz="2000" dirty="0" err="1">
                <a:latin typeface="+mj-lt"/>
              </a:rPr>
              <a:t>word</a:t>
            </a:r>
            <a:r>
              <a:rPr lang="da-DK" sz="2000" dirty="0">
                <a:latin typeface="+mj-lt"/>
              </a:rPr>
              <a:t> ('</a:t>
            </a:r>
            <a:r>
              <a:rPr lang="da-DK" sz="2000" dirty="0" err="1">
                <a:latin typeface="+mj-lt"/>
              </a:rPr>
              <a:t>technical</a:t>
            </a:r>
            <a:r>
              <a:rPr lang="da-DK" sz="2000" dirty="0">
                <a:latin typeface="+mj-lt"/>
              </a:rPr>
              <a:t> </a:t>
            </a:r>
            <a:r>
              <a:rPr lang="da-DK" sz="2000" dirty="0" err="1">
                <a:latin typeface="+mj-lt"/>
              </a:rPr>
              <a:t>vocabulary</a:t>
            </a:r>
            <a:r>
              <a:rPr lang="da-DK" sz="2000" dirty="0">
                <a:latin typeface="+mj-lt"/>
              </a:rPr>
              <a:t>')</a:t>
            </a:r>
          </a:p>
          <a:p>
            <a:pPr marL="342900" indent="-342900">
              <a:buFont typeface="Arial" panose="020B0604020202020204" pitchFamily="34" charset="0"/>
              <a:buChar char="•"/>
            </a:pPr>
            <a:r>
              <a:rPr lang="da-DK" sz="2000" dirty="0" err="1">
                <a:latin typeface="+mj-lt"/>
              </a:rPr>
              <a:t>Remove</a:t>
            </a:r>
            <a:r>
              <a:rPr lang="da-DK" sz="2000" dirty="0">
                <a:latin typeface="+mj-lt"/>
              </a:rPr>
              <a:t> </a:t>
            </a:r>
            <a:r>
              <a:rPr lang="da-DK" sz="2000" dirty="0" err="1">
                <a:latin typeface="+mj-lt"/>
              </a:rPr>
              <a:t>common</a:t>
            </a:r>
            <a:r>
              <a:rPr lang="da-DK" sz="2000" dirty="0">
                <a:latin typeface="+mj-lt"/>
              </a:rPr>
              <a:t> stop </a:t>
            </a:r>
            <a:r>
              <a:rPr lang="da-DK" sz="2000" dirty="0" err="1">
                <a:latin typeface="+mj-lt"/>
              </a:rPr>
              <a:t>words</a:t>
            </a:r>
            <a:endParaRPr lang="da-DK" sz="2000" dirty="0">
              <a:latin typeface="+mj-lt"/>
            </a:endParaRPr>
          </a:p>
          <a:p>
            <a:pPr marL="342900" indent="-342900">
              <a:buFont typeface="Arial" panose="020B0604020202020204" pitchFamily="34" charset="0"/>
              <a:buChar char="•"/>
            </a:pPr>
            <a:r>
              <a:rPr lang="da-DK" sz="2000" dirty="0" err="1">
                <a:latin typeface="+mj-lt"/>
              </a:rPr>
              <a:t>Remove</a:t>
            </a:r>
            <a:r>
              <a:rPr lang="da-DK" sz="2000" dirty="0">
                <a:latin typeface="+mj-lt"/>
              </a:rPr>
              <a:t> </a:t>
            </a:r>
            <a:r>
              <a:rPr lang="da-DK" sz="2000" dirty="0" err="1">
                <a:latin typeface="+mj-lt"/>
              </a:rPr>
              <a:t>previous</a:t>
            </a:r>
            <a:r>
              <a:rPr lang="da-DK" sz="2000" dirty="0">
                <a:latin typeface="+mj-lt"/>
              </a:rPr>
              <a:t> </a:t>
            </a:r>
            <a:r>
              <a:rPr lang="da-DK" sz="2000" dirty="0" err="1">
                <a:latin typeface="+mj-lt"/>
              </a:rPr>
              <a:t>comments</a:t>
            </a:r>
            <a:r>
              <a:rPr lang="da-DK" sz="2000" dirty="0">
                <a:latin typeface="+mj-lt"/>
              </a:rPr>
              <a:t> (</a:t>
            </a:r>
            <a:r>
              <a:rPr lang="da-DK" sz="2000" dirty="0" err="1">
                <a:latin typeface="+mj-lt"/>
              </a:rPr>
              <a:t>copied</a:t>
            </a:r>
            <a:r>
              <a:rPr lang="da-DK" sz="2000" dirty="0">
                <a:latin typeface="+mj-lt"/>
              </a:rPr>
              <a:t> </a:t>
            </a:r>
            <a:r>
              <a:rPr lang="da-DK" sz="2000" dirty="0" err="1">
                <a:latin typeface="+mj-lt"/>
              </a:rPr>
              <a:t>text</a:t>
            </a:r>
            <a:r>
              <a:rPr lang="da-DK" sz="2000" dirty="0">
                <a:latin typeface="+mj-lt"/>
              </a:rPr>
              <a:t>) </a:t>
            </a:r>
            <a:r>
              <a:rPr lang="da-DK" sz="2000" dirty="0" err="1">
                <a:latin typeface="+mj-lt"/>
              </a:rPr>
              <a:t>within</a:t>
            </a:r>
            <a:r>
              <a:rPr lang="da-DK" sz="2000" dirty="0">
                <a:latin typeface="+mj-lt"/>
              </a:rPr>
              <a:t> the </a:t>
            </a:r>
            <a:r>
              <a:rPr lang="da-DK" sz="2000" dirty="0" err="1">
                <a:latin typeface="+mj-lt"/>
              </a:rPr>
              <a:t>comment</a:t>
            </a:r>
            <a:endParaRPr lang="da-DK" sz="2000" dirty="0">
              <a:latin typeface="+mj-lt"/>
            </a:endParaRPr>
          </a:p>
          <a:p>
            <a:pPr marL="342900" indent="-342900">
              <a:buFont typeface="Arial" panose="020B0604020202020204" pitchFamily="34" charset="0"/>
              <a:buChar char="•"/>
            </a:pPr>
            <a:r>
              <a:rPr lang="da-DK" sz="2000" dirty="0" err="1">
                <a:latin typeface="+mj-lt"/>
              </a:rPr>
              <a:t>Remove</a:t>
            </a:r>
            <a:r>
              <a:rPr lang="da-DK" sz="2000" dirty="0">
                <a:latin typeface="+mj-lt"/>
              </a:rPr>
              <a:t> </a:t>
            </a:r>
            <a:r>
              <a:rPr lang="da-DK" sz="2000" dirty="0" err="1">
                <a:latin typeface="+mj-lt"/>
              </a:rPr>
              <a:t>punctuation</a:t>
            </a:r>
            <a:endParaRPr lang="da-DK" sz="2000" dirty="0">
              <a:latin typeface="+mj-lt"/>
            </a:endParaRPr>
          </a:p>
          <a:p>
            <a:pPr marL="342900" indent="-342900">
              <a:buFont typeface="Arial" panose="020B0604020202020204" pitchFamily="34" charset="0"/>
              <a:buChar char="•"/>
            </a:pPr>
            <a:r>
              <a:rPr lang="da-DK" sz="2000" dirty="0" err="1">
                <a:latin typeface="+mj-lt"/>
              </a:rPr>
              <a:t>Remove</a:t>
            </a:r>
            <a:r>
              <a:rPr lang="da-DK" sz="2000" dirty="0">
                <a:latin typeface="+mj-lt"/>
              </a:rPr>
              <a:t> </a:t>
            </a:r>
            <a:r>
              <a:rPr lang="da-DK" sz="2000" dirty="0" err="1">
                <a:latin typeface="+mj-lt"/>
              </a:rPr>
              <a:t>digits</a:t>
            </a:r>
            <a:endParaRPr lang="da-DK" sz="2000" dirty="0">
              <a:latin typeface="+mj-lt"/>
            </a:endParaRPr>
          </a:p>
          <a:p>
            <a:pPr marL="342900" indent="-342900">
              <a:buFont typeface="Arial" panose="020B0604020202020204" pitchFamily="34" charset="0"/>
              <a:buChar char="•"/>
            </a:pPr>
            <a:r>
              <a:rPr lang="da-DK" sz="2000" dirty="0" err="1">
                <a:latin typeface="+mj-lt"/>
              </a:rPr>
              <a:t>Remvoe</a:t>
            </a:r>
            <a:r>
              <a:rPr lang="da-DK" sz="2000" dirty="0">
                <a:latin typeface="+mj-lt"/>
              </a:rPr>
              <a:t> </a:t>
            </a:r>
            <a:r>
              <a:rPr lang="da-DK" sz="2000" dirty="0" err="1">
                <a:latin typeface="+mj-lt"/>
              </a:rPr>
              <a:t>word</a:t>
            </a:r>
            <a:r>
              <a:rPr lang="da-DK" sz="2000" dirty="0">
                <a:latin typeface="+mj-lt"/>
              </a:rPr>
              <a:t> </a:t>
            </a:r>
            <a:r>
              <a:rPr lang="da-DK" sz="2000" dirty="0" err="1">
                <a:latin typeface="+mj-lt"/>
              </a:rPr>
              <a:t>that</a:t>
            </a:r>
            <a:r>
              <a:rPr lang="da-DK" sz="2000" dirty="0">
                <a:latin typeface="+mj-lt"/>
              </a:rPr>
              <a:t> </a:t>
            </a:r>
            <a:r>
              <a:rPr lang="da-DK" sz="2000" dirty="0" err="1">
                <a:latin typeface="+mj-lt"/>
              </a:rPr>
              <a:t>are</a:t>
            </a:r>
            <a:r>
              <a:rPr lang="da-DK" sz="2000" dirty="0">
                <a:latin typeface="+mj-lt"/>
              </a:rPr>
              <a:t> </a:t>
            </a:r>
            <a:r>
              <a:rPr lang="da-DK" sz="2000" dirty="0" err="1">
                <a:latin typeface="+mj-lt"/>
              </a:rPr>
              <a:t>less</a:t>
            </a:r>
            <a:r>
              <a:rPr lang="da-DK" sz="2000" dirty="0">
                <a:latin typeface="+mj-lt"/>
              </a:rPr>
              <a:t> </a:t>
            </a:r>
            <a:r>
              <a:rPr lang="da-DK" sz="2000" dirty="0" err="1">
                <a:latin typeface="+mj-lt"/>
              </a:rPr>
              <a:t>then</a:t>
            </a:r>
            <a:r>
              <a:rPr lang="da-DK" sz="2000" dirty="0">
                <a:latin typeface="+mj-lt"/>
              </a:rPr>
              <a:t> 2 </a:t>
            </a:r>
            <a:r>
              <a:rPr lang="da-DK" sz="2000" dirty="0" err="1">
                <a:latin typeface="+mj-lt"/>
              </a:rPr>
              <a:t>characters</a:t>
            </a:r>
            <a:endParaRPr lang="da-DK" sz="2000" dirty="0">
              <a:latin typeface="+mj-lt"/>
            </a:endParaRPr>
          </a:p>
          <a:p>
            <a:pPr marL="342900" indent="-342900">
              <a:buFont typeface="Arial" panose="020B0604020202020204" pitchFamily="34" charset="0"/>
              <a:buChar char="•"/>
            </a:pPr>
            <a:r>
              <a:rPr lang="da-DK" sz="2000" dirty="0" err="1">
                <a:latin typeface="+mj-lt"/>
              </a:rPr>
              <a:t>Keep</a:t>
            </a:r>
            <a:r>
              <a:rPr lang="da-DK" sz="2000" dirty="0">
                <a:latin typeface="+mj-lt"/>
              </a:rPr>
              <a:t> </a:t>
            </a:r>
            <a:r>
              <a:rPr lang="da-DK" sz="2000" dirty="0" err="1">
                <a:latin typeface="+mj-lt"/>
              </a:rPr>
              <a:t>only</a:t>
            </a:r>
            <a:r>
              <a:rPr lang="da-DK" sz="2000" dirty="0">
                <a:latin typeface="+mj-lt"/>
              </a:rPr>
              <a:t> </a:t>
            </a:r>
            <a:r>
              <a:rPr lang="da-DK" sz="2000" dirty="0" err="1">
                <a:latin typeface="+mj-lt"/>
              </a:rPr>
              <a:t>noun</a:t>
            </a:r>
            <a:r>
              <a:rPr lang="da-DK" sz="2000" dirty="0">
                <a:latin typeface="+mj-lt"/>
              </a:rPr>
              <a:t>, </a:t>
            </a:r>
            <a:r>
              <a:rPr lang="da-DK" sz="2000" dirty="0" err="1">
                <a:latin typeface="+mj-lt"/>
              </a:rPr>
              <a:t>adjectives</a:t>
            </a:r>
            <a:r>
              <a:rPr lang="da-DK" sz="2000" dirty="0">
                <a:latin typeface="+mj-lt"/>
              </a:rPr>
              <a:t>, </a:t>
            </a:r>
            <a:r>
              <a:rPr lang="da-DK" sz="2000" dirty="0" err="1">
                <a:latin typeface="+mj-lt"/>
              </a:rPr>
              <a:t>verbs</a:t>
            </a:r>
            <a:r>
              <a:rPr lang="da-DK" sz="2000" dirty="0">
                <a:latin typeface="+mj-lt"/>
              </a:rPr>
              <a:t> and proper </a:t>
            </a:r>
            <a:r>
              <a:rPr lang="da-DK" sz="2000" dirty="0" err="1">
                <a:latin typeface="+mj-lt"/>
              </a:rPr>
              <a:t>nouns</a:t>
            </a:r>
            <a:endParaRPr lang="da-DK" sz="2000" dirty="0">
              <a:latin typeface="+mj-lt"/>
            </a:endParaRPr>
          </a:p>
          <a:p>
            <a:pPr marL="342900" indent="-342900">
              <a:buFont typeface="Arial" panose="020B0604020202020204" pitchFamily="34" charset="0"/>
              <a:buChar char="•"/>
            </a:pPr>
            <a:r>
              <a:rPr lang="da-DK" sz="2000" dirty="0" err="1">
                <a:latin typeface="+mj-lt"/>
              </a:rPr>
              <a:t>Apply</a:t>
            </a:r>
            <a:r>
              <a:rPr lang="da-DK" sz="2000" dirty="0">
                <a:latin typeface="+mj-lt"/>
              </a:rPr>
              <a:t> </a:t>
            </a:r>
            <a:r>
              <a:rPr lang="da-DK" sz="2000" dirty="0" err="1">
                <a:latin typeface="+mj-lt"/>
              </a:rPr>
              <a:t>lemmantization</a:t>
            </a:r>
            <a:endParaRPr lang="da-DK" sz="2000" dirty="0">
              <a:latin typeface="+mj-lt"/>
            </a:endParaRPr>
          </a:p>
          <a:p>
            <a:endParaRPr lang="en-GB" dirty="0"/>
          </a:p>
        </p:txBody>
      </p:sp>
    </p:spTree>
    <p:extLst>
      <p:ext uri="{BB962C8B-B14F-4D97-AF65-F5344CB8AC3E}">
        <p14:creationId xmlns:p14="http://schemas.microsoft.com/office/powerpoint/2010/main" val="97339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E008-DD05-2C40-B090-6EE13808266B}"/>
              </a:ext>
            </a:extLst>
          </p:cNvPr>
          <p:cNvSpPr>
            <a:spLocks noGrp="1"/>
          </p:cNvSpPr>
          <p:nvPr>
            <p:ph type="title"/>
          </p:nvPr>
        </p:nvSpPr>
        <p:spPr/>
        <p:txBody>
          <a:bodyPr>
            <a:noAutofit/>
          </a:bodyPr>
          <a:lstStyle/>
          <a:p>
            <a:r>
              <a:rPr lang="da-DK" sz="2800" b="1" dirty="0"/>
              <a:t>LDA</a:t>
            </a:r>
            <a:r>
              <a:rPr lang="da-DK" sz="2400" b="1" dirty="0">
                <a:hlinkClick r:id="rId2"/>
              </a:rPr>
              <a:t>¶</a:t>
            </a:r>
            <a:br>
              <a:rPr lang="da-DK" sz="2400" b="1" dirty="0"/>
            </a:br>
            <a:r>
              <a:rPr lang="da-DK" sz="2400" dirty="0"/>
              <a:t>The observations </a:t>
            </a:r>
            <a:r>
              <a:rPr lang="da-DK" sz="2400" dirty="0" err="1"/>
              <a:t>are</a:t>
            </a:r>
            <a:r>
              <a:rPr lang="da-DK" sz="2400" dirty="0"/>
              <a:t> </a:t>
            </a:r>
            <a:r>
              <a:rPr lang="da-DK" sz="2400" dirty="0" err="1"/>
              <a:t>words</a:t>
            </a:r>
            <a:r>
              <a:rPr lang="da-DK" sz="2400" dirty="0"/>
              <a:t> </a:t>
            </a:r>
            <a:r>
              <a:rPr lang="da-DK" sz="2400" dirty="0" err="1"/>
              <a:t>collected</a:t>
            </a:r>
            <a:r>
              <a:rPr lang="da-DK" sz="2400" dirty="0"/>
              <a:t> </a:t>
            </a:r>
            <a:r>
              <a:rPr lang="da-DK" sz="2400" dirty="0" err="1"/>
              <a:t>into</a:t>
            </a:r>
            <a:r>
              <a:rPr lang="da-DK" sz="2400" dirty="0"/>
              <a:t> </a:t>
            </a:r>
            <a:r>
              <a:rPr lang="da-DK" sz="2400" dirty="0" err="1"/>
              <a:t>documents</a:t>
            </a:r>
            <a:r>
              <a:rPr lang="da-DK" sz="2400" dirty="0"/>
              <a:t>, it </a:t>
            </a:r>
            <a:r>
              <a:rPr lang="da-DK" sz="2400" dirty="0" err="1"/>
              <a:t>posits</a:t>
            </a:r>
            <a:r>
              <a:rPr lang="da-DK" sz="2400" dirty="0"/>
              <a:t> </a:t>
            </a:r>
            <a:r>
              <a:rPr lang="da-DK" sz="2400" dirty="0" err="1"/>
              <a:t>that</a:t>
            </a:r>
            <a:r>
              <a:rPr lang="da-DK" sz="2400" dirty="0"/>
              <a:t> </a:t>
            </a:r>
            <a:r>
              <a:rPr lang="da-DK" sz="2400" dirty="0" err="1"/>
              <a:t>each</a:t>
            </a:r>
            <a:r>
              <a:rPr lang="da-DK" sz="2400" dirty="0"/>
              <a:t> </a:t>
            </a:r>
            <a:r>
              <a:rPr lang="da-DK" sz="2400" dirty="0" err="1"/>
              <a:t>document</a:t>
            </a:r>
            <a:r>
              <a:rPr lang="da-DK" sz="2400" dirty="0"/>
              <a:t> is a mixture of a small </a:t>
            </a:r>
            <a:r>
              <a:rPr lang="da-DK" sz="2400" dirty="0" err="1"/>
              <a:t>number</a:t>
            </a:r>
            <a:r>
              <a:rPr lang="da-DK" sz="2400" dirty="0"/>
              <a:t> of </a:t>
            </a:r>
            <a:r>
              <a:rPr lang="da-DK" sz="2400" dirty="0" err="1"/>
              <a:t>topics</a:t>
            </a:r>
            <a:r>
              <a:rPr lang="da-DK" sz="2400" dirty="0"/>
              <a:t> and </a:t>
            </a:r>
            <a:r>
              <a:rPr lang="da-DK" sz="2400" dirty="0" err="1"/>
              <a:t>that</a:t>
            </a:r>
            <a:r>
              <a:rPr lang="da-DK" sz="2400" dirty="0"/>
              <a:t> </a:t>
            </a:r>
            <a:r>
              <a:rPr lang="da-DK" sz="2400" dirty="0" err="1"/>
              <a:t>each</a:t>
            </a:r>
            <a:r>
              <a:rPr lang="da-DK" sz="2400" dirty="0"/>
              <a:t> </a:t>
            </a:r>
            <a:r>
              <a:rPr lang="da-DK" sz="2400" dirty="0" err="1"/>
              <a:t>word's</a:t>
            </a:r>
            <a:r>
              <a:rPr lang="da-DK" sz="2400" dirty="0"/>
              <a:t> </a:t>
            </a:r>
            <a:r>
              <a:rPr lang="da-DK" sz="2400" dirty="0" err="1"/>
              <a:t>presence</a:t>
            </a:r>
            <a:r>
              <a:rPr lang="da-DK" sz="2400" dirty="0"/>
              <a:t> is </a:t>
            </a:r>
            <a:r>
              <a:rPr lang="da-DK" sz="2400" dirty="0" err="1"/>
              <a:t>attributable</a:t>
            </a:r>
            <a:r>
              <a:rPr lang="da-DK" sz="2400" dirty="0"/>
              <a:t> to </a:t>
            </a:r>
            <a:r>
              <a:rPr lang="da-DK" sz="2400" dirty="0" err="1"/>
              <a:t>one</a:t>
            </a:r>
            <a:r>
              <a:rPr lang="da-DK" sz="2400" dirty="0"/>
              <a:t> of the </a:t>
            </a:r>
            <a:r>
              <a:rPr lang="da-DK" sz="2400" dirty="0" err="1"/>
              <a:t>document's</a:t>
            </a:r>
            <a:r>
              <a:rPr lang="da-DK" sz="2400" dirty="0"/>
              <a:t> </a:t>
            </a:r>
            <a:r>
              <a:rPr lang="da-DK" sz="2400" dirty="0" err="1"/>
              <a:t>topics</a:t>
            </a:r>
            <a:r>
              <a:rPr lang="da-DK" sz="2400" dirty="0"/>
              <a:t>. LDA is an </a:t>
            </a:r>
            <a:r>
              <a:rPr lang="da-DK" sz="2400" dirty="0" err="1"/>
              <a:t>example</a:t>
            </a:r>
            <a:r>
              <a:rPr lang="da-DK" sz="2400" dirty="0"/>
              <a:t> of a </a:t>
            </a:r>
            <a:r>
              <a:rPr lang="da-DK" sz="2400" dirty="0" err="1"/>
              <a:t>topic</a:t>
            </a:r>
            <a:r>
              <a:rPr lang="da-DK" sz="2400" dirty="0"/>
              <a:t> model.</a:t>
            </a:r>
            <a:br>
              <a:rPr lang="da-DK" sz="2400" dirty="0"/>
            </a:br>
            <a:endParaRPr lang="en-GB" sz="2400" dirty="0"/>
          </a:p>
        </p:txBody>
      </p:sp>
      <p:sp>
        <p:nvSpPr>
          <p:cNvPr id="3" name="Content Placeholder 2">
            <a:extLst>
              <a:ext uri="{FF2B5EF4-FFF2-40B4-BE49-F238E27FC236}">
                <a16:creationId xmlns:a16="http://schemas.microsoft.com/office/drawing/2014/main" id="{1DD94E63-8385-C847-9D51-77871F5D4B49}"/>
              </a:ext>
            </a:extLst>
          </p:cNvPr>
          <p:cNvSpPr>
            <a:spLocks noGrp="1"/>
          </p:cNvSpPr>
          <p:nvPr>
            <p:ph idx="1"/>
          </p:nvPr>
        </p:nvSpPr>
        <p:spPr/>
        <p:txBody>
          <a:bodyPr/>
          <a:lstStyle/>
          <a:p>
            <a:pPr marL="0" indent="0">
              <a:buNone/>
            </a:pPr>
            <a:r>
              <a:rPr lang="en-GB" b="1" dirty="0">
                <a:latin typeface="+mj-lt"/>
              </a:rPr>
              <a:t>Number of topics considered from 5 until 150.</a:t>
            </a:r>
          </a:p>
          <a:p>
            <a:pPr marL="0" indent="0">
              <a:buNone/>
            </a:pPr>
            <a:r>
              <a:rPr lang="en-GB" sz="2400" dirty="0">
                <a:latin typeface="+mj-lt"/>
                <a:ea typeface="+mj-ea"/>
                <a:cs typeface="+mj-cs"/>
              </a:rPr>
              <a:t>With number of topics equal 100:</a:t>
            </a:r>
          </a:p>
          <a:p>
            <a:pPr marL="0" indent="0">
              <a:buNone/>
            </a:pPr>
            <a:r>
              <a:rPr lang="en-GB" sz="2400" dirty="0">
                <a:latin typeface="+mj-lt"/>
                <a:ea typeface="+mj-ea"/>
                <a:cs typeface="+mj-cs"/>
              </a:rPr>
              <a:t>SECURITY TOPICS with security within the 20th words by weight:</a:t>
            </a:r>
          </a:p>
        </p:txBody>
      </p:sp>
      <p:pic>
        <p:nvPicPr>
          <p:cNvPr id="4" name="Picture 3">
            <a:extLst>
              <a:ext uri="{FF2B5EF4-FFF2-40B4-BE49-F238E27FC236}">
                <a16:creationId xmlns:a16="http://schemas.microsoft.com/office/drawing/2014/main" id="{49FDB916-37B6-E748-AE19-2660D454D532}"/>
              </a:ext>
            </a:extLst>
          </p:cNvPr>
          <p:cNvPicPr>
            <a:picLocks noChangeAspect="1"/>
          </p:cNvPicPr>
          <p:nvPr/>
        </p:nvPicPr>
        <p:blipFill rotWithShape="1">
          <a:blip r:embed="rId3"/>
          <a:srcRect t="50000" r="339"/>
          <a:stretch/>
        </p:blipFill>
        <p:spPr>
          <a:xfrm>
            <a:off x="1764817" y="3266282"/>
            <a:ext cx="3873982" cy="3429000"/>
          </a:xfrm>
          <a:prstGeom prst="rect">
            <a:avLst/>
          </a:prstGeom>
        </p:spPr>
      </p:pic>
      <p:pic>
        <p:nvPicPr>
          <p:cNvPr id="5" name="Picture 4">
            <a:extLst>
              <a:ext uri="{FF2B5EF4-FFF2-40B4-BE49-F238E27FC236}">
                <a16:creationId xmlns:a16="http://schemas.microsoft.com/office/drawing/2014/main" id="{46B05F2F-8EA5-F34B-AB9B-2E89E0E2C210}"/>
              </a:ext>
            </a:extLst>
          </p:cNvPr>
          <p:cNvPicPr>
            <a:picLocks noChangeAspect="1"/>
          </p:cNvPicPr>
          <p:nvPr/>
        </p:nvPicPr>
        <p:blipFill rotWithShape="1">
          <a:blip r:embed="rId3"/>
          <a:srcRect l="1" r="-3908" b="52593"/>
          <a:stretch/>
        </p:blipFill>
        <p:spPr>
          <a:xfrm>
            <a:off x="6134341" y="3355182"/>
            <a:ext cx="4039083" cy="3251200"/>
          </a:xfrm>
          <a:prstGeom prst="rect">
            <a:avLst/>
          </a:prstGeom>
        </p:spPr>
      </p:pic>
    </p:spTree>
    <p:extLst>
      <p:ext uri="{BB962C8B-B14F-4D97-AF65-F5344CB8AC3E}">
        <p14:creationId xmlns:p14="http://schemas.microsoft.com/office/powerpoint/2010/main" val="1114435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7DD98B5-408A-7340-81B5-8953B9AE45CA}"/>
              </a:ext>
            </a:extLst>
          </p:cNvPr>
          <p:cNvSpPr>
            <a:spLocks noGrp="1"/>
          </p:cNvSpPr>
          <p:nvPr>
            <p:ph idx="1"/>
          </p:nvPr>
        </p:nvSpPr>
        <p:spPr>
          <a:xfrm>
            <a:off x="838200" y="685800"/>
            <a:ext cx="10515600" cy="5491163"/>
          </a:xfrm>
        </p:spPr>
        <p:txBody>
          <a:bodyPr/>
          <a:lstStyle/>
          <a:p>
            <a:pPr marL="0" indent="0">
              <a:buNone/>
            </a:pPr>
            <a:r>
              <a:rPr lang="en-GB" dirty="0">
                <a:latin typeface="+mj-lt"/>
              </a:rPr>
              <a:t>PRIVACY TOPICS with </a:t>
            </a:r>
            <a:r>
              <a:rPr lang="en-GB" i="1" dirty="0">
                <a:latin typeface="+mj-lt"/>
              </a:rPr>
              <a:t>privacy </a:t>
            </a:r>
            <a:r>
              <a:rPr lang="en-GB" dirty="0">
                <a:latin typeface="+mj-lt"/>
              </a:rPr>
              <a:t>within the 20th words by weight:</a:t>
            </a:r>
          </a:p>
        </p:txBody>
      </p:sp>
      <p:pic>
        <p:nvPicPr>
          <p:cNvPr id="6" name="Picture 5">
            <a:extLst>
              <a:ext uri="{FF2B5EF4-FFF2-40B4-BE49-F238E27FC236}">
                <a16:creationId xmlns:a16="http://schemas.microsoft.com/office/drawing/2014/main" id="{5D360154-D8F0-304E-B4C3-F7ACA920755F}"/>
              </a:ext>
            </a:extLst>
          </p:cNvPr>
          <p:cNvPicPr>
            <a:picLocks noChangeAspect="1"/>
          </p:cNvPicPr>
          <p:nvPr/>
        </p:nvPicPr>
        <p:blipFill rotWithShape="1">
          <a:blip r:embed="rId2"/>
          <a:srcRect t="50000"/>
          <a:stretch/>
        </p:blipFill>
        <p:spPr>
          <a:xfrm>
            <a:off x="2421508" y="1130300"/>
            <a:ext cx="3267970" cy="3429000"/>
          </a:xfrm>
          <a:prstGeom prst="rect">
            <a:avLst/>
          </a:prstGeom>
        </p:spPr>
      </p:pic>
      <p:pic>
        <p:nvPicPr>
          <p:cNvPr id="7" name="Picture 6">
            <a:extLst>
              <a:ext uri="{FF2B5EF4-FFF2-40B4-BE49-F238E27FC236}">
                <a16:creationId xmlns:a16="http://schemas.microsoft.com/office/drawing/2014/main" id="{AD9FBE8E-8C7E-E848-AB9C-5E48FF027669}"/>
              </a:ext>
            </a:extLst>
          </p:cNvPr>
          <p:cNvPicPr>
            <a:picLocks noChangeAspect="1"/>
          </p:cNvPicPr>
          <p:nvPr/>
        </p:nvPicPr>
        <p:blipFill rotWithShape="1">
          <a:blip r:embed="rId2"/>
          <a:srcRect b="51667"/>
          <a:stretch/>
        </p:blipFill>
        <p:spPr>
          <a:xfrm>
            <a:off x="5702178" y="1257300"/>
            <a:ext cx="3267970" cy="3314700"/>
          </a:xfrm>
          <a:prstGeom prst="rect">
            <a:avLst/>
          </a:prstGeom>
        </p:spPr>
      </p:pic>
    </p:spTree>
    <p:extLst>
      <p:ext uri="{BB962C8B-B14F-4D97-AF65-F5344CB8AC3E}">
        <p14:creationId xmlns:p14="http://schemas.microsoft.com/office/powerpoint/2010/main" val="18794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E1F6D03-ED44-0246-88B6-455E838DA3E1}"/>
              </a:ext>
            </a:extLst>
          </p:cNvPr>
          <p:cNvSpPr>
            <a:spLocks noGrp="1"/>
          </p:cNvSpPr>
          <p:nvPr>
            <p:ph idx="1"/>
          </p:nvPr>
        </p:nvSpPr>
        <p:spPr>
          <a:xfrm>
            <a:off x="838200" y="685800"/>
            <a:ext cx="10515600" cy="5491163"/>
          </a:xfrm>
        </p:spPr>
        <p:txBody>
          <a:bodyPr/>
          <a:lstStyle/>
          <a:p>
            <a:pPr marL="0" indent="0">
              <a:buNone/>
            </a:pPr>
            <a:r>
              <a:rPr lang="en-GB" dirty="0">
                <a:latin typeface="+mj-lt"/>
              </a:rPr>
              <a:t>TRUST TOPICS with </a:t>
            </a:r>
            <a:r>
              <a:rPr lang="en-GB" i="1" dirty="0">
                <a:latin typeface="+mj-lt"/>
              </a:rPr>
              <a:t>privacy </a:t>
            </a:r>
            <a:r>
              <a:rPr lang="en-GB" dirty="0">
                <a:latin typeface="+mj-lt"/>
              </a:rPr>
              <a:t>within the 20th words by weight:</a:t>
            </a:r>
          </a:p>
        </p:txBody>
      </p:sp>
      <p:pic>
        <p:nvPicPr>
          <p:cNvPr id="8" name="Picture 7">
            <a:extLst>
              <a:ext uri="{FF2B5EF4-FFF2-40B4-BE49-F238E27FC236}">
                <a16:creationId xmlns:a16="http://schemas.microsoft.com/office/drawing/2014/main" id="{2DFB0363-3245-2545-BCFD-D3EB41FBB213}"/>
              </a:ext>
            </a:extLst>
          </p:cNvPr>
          <p:cNvPicPr>
            <a:picLocks noChangeAspect="1"/>
          </p:cNvPicPr>
          <p:nvPr/>
        </p:nvPicPr>
        <p:blipFill rotWithShape="1">
          <a:blip r:embed="rId2"/>
          <a:srcRect b="51667"/>
          <a:stretch/>
        </p:blipFill>
        <p:spPr>
          <a:xfrm>
            <a:off x="1368425" y="1308100"/>
            <a:ext cx="3714750" cy="3314700"/>
          </a:xfrm>
          <a:prstGeom prst="rect">
            <a:avLst/>
          </a:prstGeom>
        </p:spPr>
      </p:pic>
      <p:pic>
        <p:nvPicPr>
          <p:cNvPr id="9" name="Picture 8">
            <a:extLst>
              <a:ext uri="{FF2B5EF4-FFF2-40B4-BE49-F238E27FC236}">
                <a16:creationId xmlns:a16="http://schemas.microsoft.com/office/drawing/2014/main" id="{68513F0C-E84A-3D48-ACE2-1A0583BD67F0}"/>
              </a:ext>
            </a:extLst>
          </p:cNvPr>
          <p:cNvPicPr>
            <a:picLocks noChangeAspect="1"/>
          </p:cNvPicPr>
          <p:nvPr/>
        </p:nvPicPr>
        <p:blipFill rotWithShape="1">
          <a:blip r:embed="rId2"/>
          <a:srcRect t="51667"/>
          <a:stretch/>
        </p:blipFill>
        <p:spPr>
          <a:xfrm>
            <a:off x="6096000" y="1308100"/>
            <a:ext cx="3714750" cy="3314700"/>
          </a:xfrm>
          <a:prstGeom prst="rect">
            <a:avLst/>
          </a:prstGeom>
        </p:spPr>
      </p:pic>
    </p:spTree>
    <p:extLst>
      <p:ext uri="{BB962C8B-B14F-4D97-AF65-F5344CB8AC3E}">
        <p14:creationId xmlns:p14="http://schemas.microsoft.com/office/powerpoint/2010/main" val="321940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0C1D9-89FC-0644-A2D1-C539F9ED505B}"/>
              </a:ext>
            </a:extLst>
          </p:cNvPr>
          <p:cNvSpPr>
            <a:spLocks noGrp="1"/>
          </p:cNvSpPr>
          <p:nvPr>
            <p:ph idx="1"/>
          </p:nvPr>
        </p:nvSpPr>
        <p:spPr>
          <a:xfrm>
            <a:off x="838200" y="635000"/>
            <a:ext cx="10515600" cy="5541963"/>
          </a:xfrm>
        </p:spPr>
        <p:txBody>
          <a:bodyPr>
            <a:normAutofit/>
          </a:bodyPr>
          <a:lstStyle/>
          <a:p>
            <a:pPr marL="0" indent="0">
              <a:buNone/>
            </a:pPr>
            <a:r>
              <a:rPr lang="da-DK" b="1" dirty="0">
                <a:latin typeface="+mj-lt"/>
              </a:rPr>
              <a:t>Jensen-Shannon Distance</a:t>
            </a:r>
          </a:p>
          <a:p>
            <a:pPr marL="0" indent="0">
              <a:buNone/>
            </a:pPr>
            <a:r>
              <a:rPr lang="da-DK" dirty="0">
                <a:latin typeface="+mj-lt"/>
              </a:rPr>
              <a:t>A measure </a:t>
            </a:r>
            <a:r>
              <a:rPr lang="da-DK" dirty="0" err="1">
                <a:latin typeface="+mj-lt"/>
              </a:rPr>
              <a:t>that</a:t>
            </a:r>
            <a:r>
              <a:rPr lang="da-DK" dirty="0">
                <a:latin typeface="+mj-lt"/>
              </a:rPr>
              <a:t> </a:t>
            </a:r>
            <a:r>
              <a:rPr lang="da-DK" dirty="0" err="1">
                <a:latin typeface="+mj-lt"/>
              </a:rPr>
              <a:t>we</a:t>
            </a:r>
            <a:r>
              <a:rPr lang="da-DK" dirty="0">
                <a:latin typeface="+mj-lt"/>
              </a:rPr>
              <a:t> </a:t>
            </a:r>
            <a:r>
              <a:rPr lang="da-DK" dirty="0" err="1">
                <a:latin typeface="+mj-lt"/>
              </a:rPr>
              <a:t>can</a:t>
            </a:r>
            <a:r>
              <a:rPr lang="da-DK" dirty="0">
                <a:latin typeface="+mj-lt"/>
              </a:rPr>
              <a:t> </a:t>
            </a:r>
            <a:r>
              <a:rPr lang="da-DK" dirty="0" err="1">
                <a:latin typeface="+mj-lt"/>
              </a:rPr>
              <a:t>use</a:t>
            </a:r>
            <a:r>
              <a:rPr lang="da-DK" dirty="0">
                <a:latin typeface="+mj-lt"/>
              </a:rPr>
              <a:t> to find the </a:t>
            </a:r>
            <a:r>
              <a:rPr lang="da-DK" dirty="0" err="1">
                <a:latin typeface="+mj-lt"/>
              </a:rPr>
              <a:t>similarity</a:t>
            </a:r>
            <a:r>
              <a:rPr lang="da-DK" dirty="0">
                <a:latin typeface="+mj-lt"/>
              </a:rPr>
              <a:t> </a:t>
            </a:r>
            <a:r>
              <a:rPr lang="da-DK" dirty="0" err="1">
                <a:latin typeface="+mj-lt"/>
              </a:rPr>
              <a:t>between</a:t>
            </a:r>
            <a:r>
              <a:rPr lang="da-DK" dirty="0">
                <a:latin typeface="+mj-lt"/>
              </a:rPr>
              <a:t> the </a:t>
            </a:r>
            <a:r>
              <a:rPr lang="da-DK" dirty="0" err="1">
                <a:latin typeface="+mj-lt"/>
              </a:rPr>
              <a:t>two</a:t>
            </a:r>
            <a:r>
              <a:rPr lang="da-DK" dirty="0">
                <a:latin typeface="+mj-lt"/>
              </a:rPr>
              <a:t> </a:t>
            </a:r>
            <a:r>
              <a:rPr lang="da-DK" dirty="0" err="1">
                <a:latin typeface="+mj-lt"/>
              </a:rPr>
              <a:t>probability</a:t>
            </a:r>
            <a:r>
              <a:rPr lang="da-DK" dirty="0">
                <a:latin typeface="+mj-lt"/>
              </a:rPr>
              <a:t> distributions. 0 </a:t>
            </a:r>
            <a:r>
              <a:rPr lang="da-DK" dirty="0" err="1">
                <a:latin typeface="+mj-lt"/>
              </a:rPr>
              <a:t>indicates</a:t>
            </a:r>
            <a:r>
              <a:rPr lang="da-DK" dirty="0">
                <a:latin typeface="+mj-lt"/>
              </a:rPr>
              <a:t> </a:t>
            </a:r>
            <a:r>
              <a:rPr lang="da-DK" dirty="0" err="1">
                <a:latin typeface="+mj-lt"/>
              </a:rPr>
              <a:t>that</a:t>
            </a:r>
            <a:r>
              <a:rPr lang="da-DK" dirty="0">
                <a:latin typeface="+mj-lt"/>
              </a:rPr>
              <a:t> the </a:t>
            </a:r>
            <a:r>
              <a:rPr lang="da-DK" dirty="0" err="1">
                <a:latin typeface="+mj-lt"/>
              </a:rPr>
              <a:t>two</a:t>
            </a:r>
            <a:r>
              <a:rPr lang="da-DK" dirty="0">
                <a:latin typeface="+mj-lt"/>
              </a:rPr>
              <a:t> distributions </a:t>
            </a:r>
            <a:r>
              <a:rPr lang="da-DK" dirty="0" err="1">
                <a:latin typeface="+mj-lt"/>
              </a:rPr>
              <a:t>are</a:t>
            </a:r>
            <a:r>
              <a:rPr lang="da-DK" dirty="0">
                <a:latin typeface="+mj-lt"/>
              </a:rPr>
              <a:t> the same, and 1 </a:t>
            </a:r>
            <a:r>
              <a:rPr lang="da-DK" dirty="0" err="1">
                <a:latin typeface="+mj-lt"/>
              </a:rPr>
              <a:t>would</a:t>
            </a:r>
            <a:r>
              <a:rPr lang="da-DK" dirty="0">
                <a:latin typeface="+mj-lt"/>
              </a:rPr>
              <a:t> </a:t>
            </a:r>
            <a:r>
              <a:rPr lang="da-DK" dirty="0" err="1">
                <a:latin typeface="+mj-lt"/>
              </a:rPr>
              <a:t>indicate</a:t>
            </a:r>
            <a:r>
              <a:rPr lang="da-DK" dirty="0">
                <a:latin typeface="+mj-lt"/>
              </a:rPr>
              <a:t> </a:t>
            </a:r>
            <a:r>
              <a:rPr lang="da-DK" dirty="0" err="1">
                <a:latin typeface="+mj-lt"/>
              </a:rPr>
              <a:t>that</a:t>
            </a:r>
            <a:r>
              <a:rPr lang="da-DK" dirty="0">
                <a:latin typeface="+mj-lt"/>
              </a:rPr>
              <a:t> </a:t>
            </a:r>
            <a:r>
              <a:rPr lang="da-DK" dirty="0" err="1">
                <a:latin typeface="+mj-lt"/>
              </a:rPr>
              <a:t>they</a:t>
            </a:r>
            <a:r>
              <a:rPr lang="da-DK" dirty="0">
                <a:latin typeface="+mj-lt"/>
              </a:rPr>
              <a:t> </a:t>
            </a:r>
            <a:r>
              <a:rPr lang="da-DK" dirty="0" err="1">
                <a:latin typeface="+mj-lt"/>
              </a:rPr>
              <a:t>are</a:t>
            </a:r>
            <a:r>
              <a:rPr lang="da-DK" dirty="0">
                <a:latin typeface="+mj-lt"/>
              </a:rPr>
              <a:t> </a:t>
            </a:r>
            <a:r>
              <a:rPr lang="da-DK" dirty="0" err="1">
                <a:latin typeface="+mj-lt"/>
              </a:rPr>
              <a:t>nowhere</a:t>
            </a:r>
            <a:r>
              <a:rPr lang="da-DK" dirty="0">
                <a:latin typeface="+mj-lt"/>
              </a:rPr>
              <a:t> </a:t>
            </a:r>
            <a:r>
              <a:rPr lang="da-DK" dirty="0" err="1">
                <a:latin typeface="+mj-lt"/>
              </a:rPr>
              <a:t>similar</a:t>
            </a:r>
            <a:r>
              <a:rPr lang="da-DK" dirty="0">
                <a:latin typeface="+mj-lt"/>
              </a:rPr>
              <a:t>.</a:t>
            </a:r>
          </a:p>
          <a:p>
            <a:pPr marL="0" indent="0">
              <a:buNone/>
            </a:pPr>
            <a:endParaRPr lang="da-DK" dirty="0">
              <a:latin typeface="+mj-lt"/>
            </a:endParaRPr>
          </a:p>
          <a:p>
            <a:pPr marL="0" indent="0">
              <a:buNone/>
            </a:pPr>
            <a:r>
              <a:rPr lang="da-DK" dirty="0" err="1">
                <a:latin typeface="+mj-lt"/>
              </a:rPr>
              <a:t>We</a:t>
            </a:r>
            <a:r>
              <a:rPr lang="da-DK" dirty="0">
                <a:latin typeface="+mj-lt"/>
              </a:rPr>
              <a:t> </a:t>
            </a:r>
            <a:r>
              <a:rPr lang="da-DK" dirty="0" err="1">
                <a:latin typeface="+mj-lt"/>
              </a:rPr>
              <a:t>use</a:t>
            </a:r>
            <a:r>
              <a:rPr lang="da-DK" dirty="0">
                <a:latin typeface="+mj-lt"/>
              </a:rPr>
              <a:t> JSD to find </a:t>
            </a:r>
            <a:r>
              <a:rPr lang="da-DK" dirty="0" err="1">
                <a:latin typeface="+mj-lt"/>
              </a:rPr>
              <a:t>comments</a:t>
            </a:r>
            <a:r>
              <a:rPr lang="da-DK" dirty="0">
                <a:latin typeface="+mj-lt"/>
              </a:rPr>
              <a:t> </a:t>
            </a:r>
            <a:r>
              <a:rPr lang="da-DK" dirty="0" err="1">
                <a:latin typeface="+mj-lt"/>
              </a:rPr>
              <a:t>related</a:t>
            </a:r>
            <a:r>
              <a:rPr lang="da-DK" dirty="0">
                <a:latin typeface="+mj-lt"/>
              </a:rPr>
              <a:t> to the </a:t>
            </a:r>
            <a:r>
              <a:rPr lang="da-DK" dirty="0" err="1">
                <a:latin typeface="+mj-lt"/>
              </a:rPr>
              <a:t>above</a:t>
            </a:r>
            <a:r>
              <a:rPr lang="da-DK" dirty="0">
                <a:latin typeface="+mj-lt"/>
              </a:rPr>
              <a:t> </a:t>
            </a:r>
            <a:r>
              <a:rPr lang="da-DK" dirty="0" err="1">
                <a:latin typeface="+mj-lt"/>
              </a:rPr>
              <a:t>selected</a:t>
            </a:r>
            <a:r>
              <a:rPr lang="da-DK" dirty="0">
                <a:latin typeface="+mj-lt"/>
              </a:rPr>
              <a:t> </a:t>
            </a:r>
            <a:r>
              <a:rPr lang="da-DK" dirty="0" err="1">
                <a:latin typeface="+mj-lt"/>
              </a:rPr>
              <a:t>topics</a:t>
            </a:r>
            <a:r>
              <a:rPr lang="da-DK" dirty="0">
                <a:latin typeface="+mj-lt"/>
              </a:rPr>
              <a:t>, given </a:t>
            </a:r>
            <a:r>
              <a:rPr lang="da-DK" dirty="0" err="1">
                <a:latin typeface="+mj-lt"/>
              </a:rPr>
              <a:t>that</a:t>
            </a:r>
            <a:r>
              <a:rPr lang="da-DK" dirty="0">
                <a:latin typeface="+mj-lt"/>
              </a:rPr>
              <a:t> a </a:t>
            </a:r>
            <a:r>
              <a:rPr lang="da-DK" dirty="0" err="1">
                <a:latin typeface="+mj-lt"/>
              </a:rPr>
              <a:t>comment</a:t>
            </a:r>
            <a:r>
              <a:rPr lang="da-DK" dirty="0">
                <a:latin typeface="+mj-lt"/>
              </a:rPr>
              <a:t> is a </a:t>
            </a:r>
            <a:r>
              <a:rPr lang="da-DK" dirty="0" err="1">
                <a:latin typeface="+mj-lt"/>
              </a:rPr>
              <a:t>collection</a:t>
            </a:r>
            <a:r>
              <a:rPr lang="da-DK" dirty="0">
                <a:latin typeface="+mj-lt"/>
              </a:rPr>
              <a:t> of </a:t>
            </a:r>
            <a:r>
              <a:rPr lang="da-DK" dirty="0" err="1">
                <a:latin typeface="+mj-lt"/>
              </a:rPr>
              <a:t>topics</a:t>
            </a:r>
            <a:r>
              <a:rPr lang="da-DK" dirty="0">
                <a:latin typeface="+mj-lt"/>
              </a:rPr>
              <a:t> </a:t>
            </a:r>
            <a:r>
              <a:rPr lang="da-DK" dirty="0" err="1">
                <a:latin typeface="+mj-lt"/>
              </a:rPr>
              <a:t>probabilities</a:t>
            </a:r>
            <a:r>
              <a:rPr lang="da-DK" dirty="0">
                <a:latin typeface="+mj-lt"/>
              </a:rPr>
              <a:t>.</a:t>
            </a:r>
          </a:p>
          <a:p>
            <a:pPr marL="0" indent="0">
              <a:buNone/>
            </a:pPr>
            <a:endParaRPr lang="en-GB" dirty="0"/>
          </a:p>
        </p:txBody>
      </p:sp>
      <p:graphicFrame>
        <p:nvGraphicFramePr>
          <p:cNvPr id="4" name="Table 3">
            <a:extLst>
              <a:ext uri="{FF2B5EF4-FFF2-40B4-BE49-F238E27FC236}">
                <a16:creationId xmlns:a16="http://schemas.microsoft.com/office/drawing/2014/main" id="{0950A327-C7A6-ED45-9E89-3E75A6DEB1B5}"/>
              </a:ext>
            </a:extLst>
          </p:cNvPr>
          <p:cNvGraphicFramePr>
            <a:graphicFrameLocks noGrp="1"/>
          </p:cNvGraphicFramePr>
          <p:nvPr>
            <p:extLst>
              <p:ext uri="{D42A27DB-BD31-4B8C-83A1-F6EECF244321}">
                <p14:modId xmlns:p14="http://schemas.microsoft.com/office/powerpoint/2010/main" val="366248953"/>
              </p:ext>
            </p:extLst>
          </p:nvPr>
        </p:nvGraphicFramePr>
        <p:xfrm>
          <a:off x="736600" y="4041140"/>
          <a:ext cx="10515600" cy="219456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225881176"/>
                    </a:ext>
                  </a:extLst>
                </a:gridCol>
                <a:gridCol w="2374900">
                  <a:extLst>
                    <a:ext uri="{9D8B030D-6E8A-4147-A177-3AD203B41FA5}">
                      <a16:colId xmlns:a16="http://schemas.microsoft.com/office/drawing/2014/main" val="196871625"/>
                    </a:ext>
                  </a:extLst>
                </a:gridCol>
                <a:gridCol w="6731000">
                  <a:extLst>
                    <a:ext uri="{9D8B030D-6E8A-4147-A177-3AD203B41FA5}">
                      <a16:colId xmlns:a16="http://schemas.microsoft.com/office/drawing/2014/main" val="4112196927"/>
                    </a:ext>
                  </a:extLst>
                </a:gridCol>
                <a:gridCol w="723900">
                  <a:extLst>
                    <a:ext uri="{9D8B030D-6E8A-4147-A177-3AD203B41FA5}">
                      <a16:colId xmlns:a16="http://schemas.microsoft.com/office/drawing/2014/main" val="1072704890"/>
                    </a:ext>
                  </a:extLst>
                </a:gridCol>
              </a:tblGrid>
              <a:tr h="370840">
                <a:tc>
                  <a:txBody>
                    <a:bodyPr/>
                    <a:lstStyle/>
                    <a:p>
                      <a:r>
                        <a:rPr lang="en-GB" dirty="0"/>
                        <a:t>Topic</a:t>
                      </a:r>
                    </a:p>
                  </a:txBody>
                  <a:tcPr/>
                </a:tc>
                <a:tc>
                  <a:txBody>
                    <a:bodyPr/>
                    <a:lstStyle/>
                    <a:p>
                      <a:r>
                        <a:rPr lang="en-GB" dirty="0"/>
                        <a:t>Reference comment</a:t>
                      </a:r>
                    </a:p>
                  </a:txBody>
                  <a:tcPr/>
                </a:tc>
                <a:tc>
                  <a:txBody>
                    <a:bodyPr/>
                    <a:lstStyle/>
                    <a:p>
                      <a:r>
                        <a:rPr lang="da-DK" dirty="0" err="1"/>
                        <a:t>Related</a:t>
                      </a:r>
                      <a:r>
                        <a:rPr lang="da-DK" dirty="0"/>
                        <a:t> </a:t>
                      </a:r>
                      <a:r>
                        <a:rPr lang="da-DK" dirty="0" err="1"/>
                        <a:t>comments</a:t>
                      </a:r>
                      <a:endParaRPr lang="en-GB" dirty="0"/>
                    </a:p>
                  </a:txBody>
                  <a:tcPr/>
                </a:tc>
                <a:tc>
                  <a:txBody>
                    <a:bodyPr/>
                    <a:lstStyle/>
                    <a:p>
                      <a:r>
                        <a:rPr lang="da-DK" dirty="0"/>
                        <a:t>JSD score</a:t>
                      </a:r>
                      <a:endParaRPr lang="en-GB" dirty="0"/>
                    </a:p>
                  </a:txBody>
                  <a:tcPr/>
                </a:tc>
                <a:extLst>
                  <a:ext uri="{0D108BD9-81ED-4DB2-BD59-A6C34878D82A}">
                    <a16:rowId xmlns:a16="http://schemas.microsoft.com/office/drawing/2014/main" val="2936030286"/>
                  </a:ext>
                </a:extLst>
              </a:tr>
              <a:tr h="0">
                <a:tc rowSpan="3">
                  <a:txBody>
                    <a:bodyPr/>
                    <a:lstStyle/>
                    <a:p>
                      <a:r>
                        <a:rPr lang="en-GB" sz="1400" dirty="0"/>
                        <a:t>16</a:t>
                      </a:r>
                    </a:p>
                  </a:txBody>
                  <a:tcPr/>
                </a:tc>
                <a:tc rowSpan="3">
                  <a:txBody>
                    <a:bodyPr/>
                    <a:lstStyle/>
                    <a:p>
                      <a:r>
                        <a:rPr lang="da-DK" sz="1400" dirty="0">
                          <a:hlinkClick r:id="rId2"/>
                        </a:rPr>
                        <a:t>https://www.reddit.com/r/homeautomation/comments/blubx0/psa_dont_put_your_google_homealexa_near_a_window/emuxcya/</a:t>
                      </a:r>
                      <a:endParaRPr lang="da-DK" sz="1400" dirty="0"/>
                    </a:p>
                    <a:p>
                      <a:endParaRPr lang="da-DK" sz="1400" dirty="0"/>
                    </a:p>
                  </a:txBody>
                  <a:tcPr/>
                </a:tc>
                <a:tc>
                  <a:txBody>
                    <a:bodyPr/>
                    <a:lstStyle/>
                    <a:p>
                      <a:r>
                        <a:rPr lang="da-DK" sz="1400" dirty="0">
                          <a:hlinkClick r:id="rId3"/>
                        </a:rPr>
                        <a:t>https://www.reddit.com/r/homeautomation/comments/bfrefo/additional_smart_lock_or_automation_for_pool/elg48gp/</a:t>
                      </a:r>
                      <a:endParaRPr lang="da-DK" sz="1400" dirty="0"/>
                    </a:p>
                  </a:txBody>
                  <a:tcPr/>
                </a:tc>
                <a:tc>
                  <a:txBody>
                    <a:bodyPr/>
                    <a:lstStyle/>
                    <a:p>
                      <a:r>
                        <a:rPr lang="da-DK" sz="1400" dirty="0"/>
                        <a:t>0.38</a:t>
                      </a:r>
                      <a:endParaRPr lang="en-GB" sz="1400" dirty="0"/>
                    </a:p>
                  </a:txBody>
                  <a:tcPr/>
                </a:tc>
                <a:extLst>
                  <a:ext uri="{0D108BD9-81ED-4DB2-BD59-A6C34878D82A}">
                    <a16:rowId xmlns:a16="http://schemas.microsoft.com/office/drawing/2014/main" val="1850760563"/>
                  </a:ext>
                </a:extLst>
              </a:tr>
              <a:tr h="370840">
                <a:tc vMerge="1">
                  <a:txBody>
                    <a:bodyPr/>
                    <a:lstStyle/>
                    <a:p>
                      <a:endParaRPr lang="en-GB" sz="1400" dirty="0"/>
                    </a:p>
                  </a:txBody>
                  <a:tcPr/>
                </a:tc>
                <a:tc vMerge="1">
                  <a:txBody>
                    <a:bodyPr/>
                    <a:lstStyle/>
                    <a:p>
                      <a:endParaRPr lang="en-GB" sz="1400" dirty="0"/>
                    </a:p>
                  </a:txBody>
                  <a:tcPr/>
                </a:tc>
                <a:tc>
                  <a:txBody>
                    <a:bodyPr/>
                    <a:lstStyle/>
                    <a:p>
                      <a:r>
                        <a:rPr lang="da-DK" sz="1400" dirty="0">
                          <a:hlinkClick r:id="rId4"/>
                        </a:rPr>
                        <a:t>https://www.reddit.com/r/homeautomation/comments/d57eoq/we_bought_this_at_costco_my_bro_in_law_came_home/f0lig28/</a:t>
                      </a:r>
                      <a:endParaRPr lang="da-DK" sz="1400" dirty="0"/>
                    </a:p>
                  </a:txBody>
                  <a:tcPr/>
                </a:tc>
                <a:tc>
                  <a:txBody>
                    <a:bodyPr/>
                    <a:lstStyle/>
                    <a:p>
                      <a:r>
                        <a:rPr lang="da-DK" sz="1400" dirty="0"/>
                        <a:t>0.39</a:t>
                      </a:r>
                      <a:endParaRPr lang="en-GB" sz="1400" dirty="0"/>
                    </a:p>
                  </a:txBody>
                  <a:tcPr/>
                </a:tc>
                <a:extLst>
                  <a:ext uri="{0D108BD9-81ED-4DB2-BD59-A6C34878D82A}">
                    <a16:rowId xmlns:a16="http://schemas.microsoft.com/office/drawing/2014/main" val="750812943"/>
                  </a:ext>
                </a:extLst>
              </a:tr>
              <a:tr h="370840">
                <a:tc vMerge="1">
                  <a:txBody>
                    <a:bodyPr/>
                    <a:lstStyle/>
                    <a:p>
                      <a:endParaRPr lang="en-GB" sz="1400" dirty="0"/>
                    </a:p>
                  </a:txBody>
                  <a:tcPr/>
                </a:tc>
                <a:tc vMerge="1">
                  <a:txBody>
                    <a:bodyPr/>
                    <a:lstStyle/>
                    <a:p>
                      <a:endParaRPr lang="en-GB" sz="1400" dirty="0"/>
                    </a:p>
                  </a:txBody>
                  <a:tcPr/>
                </a:tc>
                <a:tc>
                  <a:txBody>
                    <a:bodyPr/>
                    <a:lstStyle/>
                    <a:p>
                      <a:r>
                        <a:rPr lang="da-DK" sz="1400" dirty="0">
                          <a:hlinkClick r:id="rId5"/>
                        </a:rPr>
                        <a:t>https://www.reddit.com/r/homeautomation/comments/df7gec/why_is_that_is_it_really_so_easy_to_hack_in_or/f326dgp/</a:t>
                      </a:r>
                      <a:endParaRPr lang="da-DK" sz="1400" dirty="0"/>
                    </a:p>
                  </a:txBody>
                  <a:tcPr/>
                </a:tc>
                <a:tc>
                  <a:txBody>
                    <a:bodyPr/>
                    <a:lstStyle/>
                    <a:p>
                      <a:r>
                        <a:rPr lang="da-DK" sz="1400" dirty="0"/>
                        <a:t>0.39</a:t>
                      </a:r>
                      <a:endParaRPr lang="en-GB" sz="1400" dirty="0"/>
                    </a:p>
                  </a:txBody>
                  <a:tcPr/>
                </a:tc>
                <a:extLst>
                  <a:ext uri="{0D108BD9-81ED-4DB2-BD59-A6C34878D82A}">
                    <a16:rowId xmlns:a16="http://schemas.microsoft.com/office/drawing/2014/main" val="1739936791"/>
                  </a:ext>
                </a:extLst>
              </a:tr>
            </a:tbl>
          </a:graphicData>
        </a:graphic>
      </p:graphicFrame>
    </p:spTree>
    <p:extLst>
      <p:ext uri="{BB962C8B-B14F-4D97-AF65-F5344CB8AC3E}">
        <p14:creationId xmlns:p14="http://schemas.microsoft.com/office/powerpoint/2010/main" val="1714270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FF9B1CB-3027-AA49-9409-26C9814611AF}"/>
              </a:ext>
            </a:extLst>
          </p:cNvPr>
          <p:cNvGraphicFramePr>
            <a:graphicFrameLocks noGrp="1"/>
          </p:cNvGraphicFramePr>
          <p:nvPr>
            <p:extLst>
              <p:ext uri="{D42A27DB-BD31-4B8C-83A1-F6EECF244321}">
                <p14:modId xmlns:p14="http://schemas.microsoft.com/office/powerpoint/2010/main" val="2046610840"/>
              </p:ext>
            </p:extLst>
          </p:nvPr>
        </p:nvGraphicFramePr>
        <p:xfrm>
          <a:off x="838200" y="558800"/>
          <a:ext cx="10515600" cy="59436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225881176"/>
                    </a:ext>
                  </a:extLst>
                </a:gridCol>
                <a:gridCol w="2374900">
                  <a:extLst>
                    <a:ext uri="{9D8B030D-6E8A-4147-A177-3AD203B41FA5}">
                      <a16:colId xmlns:a16="http://schemas.microsoft.com/office/drawing/2014/main" val="196871625"/>
                    </a:ext>
                  </a:extLst>
                </a:gridCol>
                <a:gridCol w="6731000">
                  <a:extLst>
                    <a:ext uri="{9D8B030D-6E8A-4147-A177-3AD203B41FA5}">
                      <a16:colId xmlns:a16="http://schemas.microsoft.com/office/drawing/2014/main" val="4112196927"/>
                    </a:ext>
                  </a:extLst>
                </a:gridCol>
                <a:gridCol w="723900">
                  <a:extLst>
                    <a:ext uri="{9D8B030D-6E8A-4147-A177-3AD203B41FA5}">
                      <a16:colId xmlns:a16="http://schemas.microsoft.com/office/drawing/2014/main" val="1072704890"/>
                    </a:ext>
                  </a:extLst>
                </a:gridCol>
              </a:tblGrid>
              <a:tr h="370840">
                <a:tc>
                  <a:txBody>
                    <a:bodyPr/>
                    <a:lstStyle/>
                    <a:p>
                      <a:r>
                        <a:rPr lang="en-GB" dirty="0"/>
                        <a:t>Topic</a:t>
                      </a:r>
                    </a:p>
                  </a:txBody>
                  <a:tcPr/>
                </a:tc>
                <a:tc>
                  <a:txBody>
                    <a:bodyPr/>
                    <a:lstStyle/>
                    <a:p>
                      <a:r>
                        <a:rPr lang="en-GB" dirty="0"/>
                        <a:t>Reference comment</a:t>
                      </a:r>
                    </a:p>
                  </a:txBody>
                  <a:tcPr/>
                </a:tc>
                <a:tc>
                  <a:txBody>
                    <a:bodyPr/>
                    <a:lstStyle/>
                    <a:p>
                      <a:r>
                        <a:rPr lang="da-DK" dirty="0" err="1"/>
                        <a:t>Related</a:t>
                      </a:r>
                      <a:r>
                        <a:rPr lang="da-DK" dirty="0"/>
                        <a:t> </a:t>
                      </a:r>
                      <a:r>
                        <a:rPr lang="da-DK" dirty="0" err="1"/>
                        <a:t>comments</a:t>
                      </a:r>
                      <a:endParaRPr lang="en-GB" dirty="0"/>
                    </a:p>
                  </a:txBody>
                  <a:tcPr/>
                </a:tc>
                <a:tc>
                  <a:txBody>
                    <a:bodyPr/>
                    <a:lstStyle/>
                    <a:p>
                      <a:r>
                        <a:rPr lang="da-DK" dirty="0"/>
                        <a:t>JSD score</a:t>
                      </a:r>
                      <a:endParaRPr lang="en-GB" dirty="0"/>
                    </a:p>
                  </a:txBody>
                  <a:tcPr/>
                </a:tc>
                <a:extLst>
                  <a:ext uri="{0D108BD9-81ED-4DB2-BD59-A6C34878D82A}">
                    <a16:rowId xmlns:a16="http://schemas.microsoft.com/office/drawing/2014/main" val="2936030286"/>
                  </a:ext>
                </a:extLst>
              </a:tr>
              <a:tr h="0">
                <a:tc rowSpan="3">
                  <a:txBody>
                    <a:bodyPr/>
                    <a:lstStyle/>
                    <a:p>
                      <a:r>
                        <a:rPr lang="en-GB" sz="1400" dirty="0"/>
                        <a:t>49</a:t>
                      </a:r>
                    </a:p>
                  </a:txBody>
                  <a:tcPr/>
                </a:tc>
                <a:tc rowSpan="3">
                  <a:txBody>
                    <a:bodyPr/>
                    <a:lstStyle/>
                    <a:p>
                      <a:r>
                        <a:rPr lang="da-DK" sz="1400" dirty="0">
                          <a:hlinkClick r:id="rId2"/>
                        </a:rPr>
                        <a:t>https://www.reddit.com/r/homeautomation/comments/dudb0j/in_need_of_internet_solution_to_cover_huge_indoor/f77bm09/</a:t>
                      </a:r>
                      <a:endParaRPr lang="da-DK" sz="1400" dirty="0"/>
                    </a:p>
                    <a:p>
                      <a:endParaRPr lang="da-DK" sz="1400" dirty="0"/>
                    </a:p>
                  </a:txBody>
                  <a:tcPr/>
                </a:tc>
                <a:tc>
                  <a:txBody>
                    <a:bodyPr/>
                    <a:lstStyle/>
                    <a:p>
                      <a:r>
                        <a:rPr lang="da-DK" sz="1400" dirty="0">
                          <a:hlinkClick r:id="rId3"/>
                        </a:rPr>
                        <a:t>https://www.reddit.com/r/homeautomation/comments/7heaqo/what_is_the_best_system_for_wirelessly_unlocking/dqqmqqp/</a:t>
                      </a:r>
                      <a:endParaRPr lang="da-DK" sz="1400" dirty="0"/>
                    </a:p>
                    <a:p>
                      <a:endParaRPr lang="en-GB" sz="1400" dirty="0"/>
                    </a:p>
                  </a:txBody>
                  <a:tcPr/>
                </a:tc>
                <a:tc>
                  <a:txBody>
                    <a:bodyPr/>
                    <a:lstStyle/>
                    <a:p>
                      <a:r>
                        <a:rPr lang="da-DK" sz="1400" dirty="0"/>
                        <a:t>0.40</a:t>
                      </a:r>
                      <a:endParaRPr lang="en-GB" sz="1400" dirty="0"/>
                    </a:p>
                  </a:txBody>
                  <a:tcPr/>
                </a:tc>
                <a:extLst>
                  <a:ext uri="{0D108BD9-81ED-4DB2-BD59-A6C34878D82A}">
                    <a16:rowId xmlns:a16="http://schemas.microsoft.com/office/drawing/2014/main" val="1850760563"/>
                  </a:ext>
                </a:extLst>
              </a:tr>
              <a:tr h="370840">
                <a:tc vMerge="1">
                  <a:txBody>
                    <a:bodyPr/>
                    <a:lstStyle/>
                    <a:p>
                      <a:endParaRPr lang="en-GB" sz="1400" dirty="0"/>
                    </a:p>
                  </a:txBody>
                  <a:tcPr/>
                </a:tc>
                <a:tc vMerge="1">
                  <a:txBody>
                    <a:bodyPr/>
                    <a:lstStyle/>
                    <a:p>
                      <a:endParaRPr lang="en-GB" sz="1400" dirty="0"/>
                    </a:p>
                  </a:txBody>
                  <a:tcPr/>
                </a:tc>
                <a:tc>
                  <a:txBody>
                    <a:bodyPr/>
                    <a:lstStyle/>
                    <a:p>
                      <a:r>
                        <a:rPr lang="da-DK" sz="1400" dirty="0">
                          <a:hlinkClick r:id="rId4"/>
                        </a:rPr>
                        <a:t>https://www.reddit.com/r/smarthome/comments/e1qlzl/should_i_invest_in_the_google_or_amazon_ecosystem/f8v6hs1/</a:t>
                      </a:r>
                      <a:endParaRPr lang="da-DK" sz="1400" dirty="0"/>
                    </a:p>
                    <a:p>
                      <a:endParaRPr lang="en-GB" sz="1400" dirty="0"/>
                    </a:p>
                  </a:txBody>
                  <a:tcPr/>
                </a:tc>
                <a:tc>
                  <a:txBody>
                    <a:bodyPr/>
                    <a:lstStyle/>
                    <a:p>
                      <a:r>
                        <a:rPr lang="da-DK" sz="1400" dirty="0"/>
                        <a:t>0.40</a:t>
                      </a:r>
                      <a:endParaRPr lang="en-GB" sz="1400" dirty="0"/>
                    </a:p>
                  </a:txBody>
                  <a:tcPr/>
                </a:tc>
                <a:extLst>
                  <a:ext uri="{0D108BD9-81ED-4DB2-BD59-A6C34878D82A}">
                    <a16:rowId xmlns:a16="http://schemas.microsoft.com/office/drawing/2014/main" val="750812943"/>
                  </a:ext>
                </a:extLst>
              </a:tr>
              <a:tr h="370840">
                <a:tc vMerge="1">
                  <a:txBody>
                    <a:bodyPr/>
                    <a:lstStyle/>
                    <a:p>
                      <a:endParaRPr lang="en-GB" sz="1400" dirty="0"/>
                    </a:p>
                  </a:txBody>
                  <a:tcPr/>
                </a:tc>
                <a:tc vMerge="1">
                  <a:txBody>
                    <a:bodyPr/>
                    <a:lstStyle/>
                    <a:p>
                      <a:endParaRPr lang="en-GB" sz="1400" dirty="0"/>
                    </a:p>
                  </a:txBody>
                  <a:tcPr/>
                </a:tc>
                <a:tc>
                  <a:txBody>
                    <a:bodyPr/>
                    <a:lstStyle/>
                    <a:p>
                      <a:r>
                        <a:rPr lang="da-DK" sz="1400" dirty="0">
                          <a:hlinkClick r:id="rId5"/>
                        </a:rPr>
                        <a:t>https://www.reddit.com/r/homeautomation/comments/d4k3db/alfred_camera_app_that_turns_old_cameras_into/f0fopvt/</a:t>
                      </a:r>
                      <a:endParaRPr lang="da-DK" sz="1400" dirty="0"/>
                    </a:p>
                    <a:p>
                      <a:endParaRPr lang="en-GB" sz="1400" dirty="0"/>
                    </a:p>
                  </a:txBody>
                  <a:tcPr/>
                </a:tc>
                <a:tc>
                  <a:txBody>
                    <a:bodyPr/>
                    <a:lstStyle/>
                    <a:p>
                      <a:r>
                        <a:rPr lang="da-DK" sz="1400" dirty="0"/>
                        <a:t>0.41</a:t>
                      </a:r>
                      <a:endParaRPr lang="en-GB" sz="1400" dirty="0"/>
                    </a:p>
                  </a:txBody>
                  <a:tcPr/>
                </a:tc>
                <a:extLst>
                  <a:ext uri="{0D108BD9-81ED-4DB2-BD59-A6C34878D82A}">
                    <a16:rowId xmlns:a16="http://schemas.microsoft.com/office/drawing/2014/main" val="1739936791"/>
                  </a:ext>
                </a:extLst>
              </a:tr>
              <a:tr h="370840">
                <a:tc rowSpan="3">
                  <a:txBody>
                    <a:bodyPr/>
                    <a:lstStyle/>
                    <a:p>
                      <a:r>
                        <a:rPr lang="en-GB" sz="1400" dirty="0"/>
                        <a:t>35</a:t>
                      </a:r>
                    </a:p>
                  </a:txBody>
                  <a:tcPr/>
                </a:tc>
                <a:tc rowSpan="3">
                  <a:txBody>
                    <a:bodyPr/>
                    <a:lstStyle/>
                    <a:p>
                      <a:r>
                        <a:rPr lang="da-DK" sz="1400" dirty="0">
                          <a:hlinkClick r:id="rId6"/>
                        </a:rPr>
                        <a:t>https://www.reddit.com/r/homeautomation/comments/9d03oy/rhomeautomation_is_worth_5400_or_how_a_company/e5ehiy0/</a:t>
                      </a:r>
                      <a:endParaRPr lang="da-DK" sz="1400" dirty="0"/>
                    </a:p>
                  </a:txBody>
                  <a:tcPr/>
                </a:tc>
                <a:tc>
                  <a:txBody>
                    <a:bodyPr/>
                    <a:lstStyle/>
                    <a:p>
                      <a:r>
                        <a:rPr lang="da-DK" sz="1400" dirty="0">
                          <a:hlinkClick r:id="rId7"/>
                        </a:rPr>
                        <a:t>https://www.reddit.com/r/homeautomation/comments/9jkixw/lets_face_it_iot_is_killing_privacy_and_were_okay/e6twz5t/</a:t>
                      </a:r>
                      <a:endParaRPr lang="da-DK" sz="1400" dirty="0"/>
                    </a:p>
                  </a:txBody>
                  <a:tcPr/>
                </a:tc>
                <a:tc>
                  <a:txBody>
                    <a:bodyPr/>
                    <a:lstStyle/>
                    <a:p>
                      <a:r>
                        <a:rPr lang="da-DK" sz="1400" dirty="0"/>
                        <a:t>0.46</a:t>
                      </a:r>
                      <a:endParaRPr lang="en-GB" sz="1400" dirty="0"/>
                    </a:p>
                  </a:txBody>
                  <a:tcPr/>
                </a:tc>
                <a:extLst>
                  <a:ext uri="{0D108BD9-81ED-4DB2-BD59-A6C34878D82A}">
                    <a16:rowId xmlns:a16="http://schemas.microsoft.com/office/drawing/2014/main" val="1422225001"/>
                  </a:ext>
                </a:extLst>
              </a:tr>
              <a:tr h="370840">
                <a:tc vMerge="1">
                  <a:txBody>
                    <a:bodyPr/>
                    <a:lstStyle/>
                    <a:p>
                      <a:endParaRPr lang="en-GB" sz="1400" dirty="0"/>
                    </a:p>
                  </a:txBody>
                  <a:tcPr/>
                </a:tc>
                <a:tc vMerge="1">
                  <a:txBody>
                    <a:bodyPr/>
                    <a:lstStyle/>
                    <a:p>
                      <a:endParaRPr lang="da-DK" sz="1400" dirty="0"/>
                    </a:p>
                  </a:txBody>
                  <a:tcPr/>
                </a:tc>
                <a:tc>
                  <a:txBody>
                    <a:bodyPr/>
                    <a:lstStyle/>
                    <a:p>
                      <a:r>
                        <a:rPr lang="da-DK" sz="1400" dirty="0">
                          <a:hlinkClick r:id="rId8"/>
                        </a:rPr>
                        <a:t>https://www.reddit.com/r/smarthome/comments/ck01v4/home_automation_what_is_your_setup_and_why/evl3h67/</a:t>
                      </a:r>
                      <a:endParaRPr lang="da-DK" sz="1400" dirty="0"/>
                    </a:p>
                  </a:txBody>
                  <a:tcPr/>
                </a:tc>
                <a:tc>
                  <a:txBody>
                    <a:bodyPr/>
                    <a:lstStyle/>
                    <a:p>
                      <a:r>
                        <a:rPr lang="da-DK" sz="1400" dirty="0"/>
                        <a:t>0.47</a:t>
                      </a:r>
                      <a:endParaRPr lang="en-GB" sz="1400" dirty="0"/>
                    </a:p>
                  </a:txBody>
                  <a:tcPr/>
                </a:tc>
                <a:extLst>
                  <a:ext uri="{0D108BD9-81ED-4DB2-BD59-A6C34878D82A}">
                    <a16:rowId xmlns:a16="http://schemas.microsoft.com/office/drawing/2014/main" val="1338601989"/>
                  </a:ext>
                </a:extLst>
              </a:tr>
              <a:tr h="370840">
                <a:tc vMerge="1">
                  <a:txBody>
                    <a:bodyPr/>
                    <a:lstStyle/>
                    <a:p>
                      <a:endParaRPr lang="en-GB" sz="1400" dirty="0"/>
                    </a:p>
                  </a:txBody>
                  <a:tcPr/>
                </a:tc>
                <a:tc vMerge="1">
                  <a:txBody>
                    <a:bodyPr/>
                    <a:lstStyle/>
                    <a:p>
                      <a:endParaRPr lang="da-DK" sz="1400" dirty="0"/>
                    </a:p>
                  </a:txBody>
                  <a:tcPr/>
                </a:tc>
                <a:tc>
                  <a:txBody>
                    <a:bodyPr/>
                    <a:lstStyle/>
                    <a:p>
                      <a:r>
                        <a:rPr lang="da-DK" sz="1400" dirty="0">
                          <a:hlinkClick r:id="rId9"/>
                        </a:rPr>
                        <a:t>https://www.reddit.com/r/smarthome/comments/e1qlzl/should_i_invest_in_the_google_or_amazon_ecosystem/f8rpfga/</a:t>
                      </a:r>
                      <a:endParaRPr lang="da-DK" sz="1400" dirty="0"/>
                    </a:p>
                  </a:txBody>
                  <a:tcPr/>
                </a:tc>
                <a:tc>
                  <a:txBody>
                    <a:bodyPr/>
                    <a:lstStyle/>
                    <a:p>
                      <a:r>
                        <a:rPr lang="da-DK" sz="1400" dirty="0"/>
                        <a:t>0.47</a:t>
                      </a:r>
                      <a:endParaRPr lang="en-GB" sz="1400" dirty="0"/>
                    </a:p>
                  </a:txBody>
                  <a:tcPr/>
                </a:tc>
                <a:extLst>
                  <a:ext uri="{0D108BD9-81ED-4DB2-BD59-A6C34878D82A}">
                    <a16:rowId xmlns:a16="http://schemas.microsoft.com/office/drawing/2014/main" val="1466083695"/>
                  </a:ext>
                </a:extLst>
              </a:tr>
              <a:tr h="370840">
                <a:tc rowSpan="3">
                  <a:txBody>
                    <a:bodyPr/>
                    <a:lstStyle/>
                    <a:p>
                      <a:r>
                        <a:rPr lang="da-DK" sz="1400" dirty="0"/>
                        <a:t>92</a:t>
                      </a:r>
                      <a:endParaRPr lang="en-GB" sz="1400" dirty="0"/>
                    </a:p>
                  </a:txBody>
                  <a:tcPr/>
                </a:tc>
                <a:tc rowSpan="3">
                  <a:txBody>
                    <a:bodyPr/>
                    <a:lstStyle/>
                    <a:p>
                      <a:r>
                        <a:rPr lang="da-DK" sz="1400" dirty="0">
                          <a:hlinkClick r:id="rId10"/>
                        </a:rPr>
                        <a:t>https://www.reddit.com/r/smarthome/comments/e1qlzl/should_i_invest_in_the_google_or_amazon_ecosystem/f8re21x/</a:t>
                      </a:r>
                      <a:endParaRPr lang="da-DK" sz="1400" dirty="0"/>
                    </a:p>
                  </a:txBody>
                  <a:tcPr/>
                </a:tc>
                <a:tc>
                  <a:txBody>
                    <a:bodyPr/>
                    <a:lstStyle/>
                    <a:p>
                      <a:r>
                        <a:rPr lang="da-DK" sz="1400" dirty="0">
                          <a:hlinkClick r:id="rId11"/>
                        </a:rPr>
                        <a:t>https://www.reddit.com/r/homeautomation/comments/9ezwv2/is_it_possible_to_use_alexa_or_googles_doohicky/e5t2bn9/</a:t>
                      </a:r>
                      <a:endParaRPr lang="da-DK" sz="1400" dirty="0"/>
                    </a:p>
                  </a:txBody>
                  <a:tcPr/>
                </a:tc>
                <a:tc>
                  <a:txBody>
                    <a:bodyPr/>
                    <a:lstStyle/>
                    <a:p>
                      <a:r>
                        <a:rPr lang="da-DK" sz="1400" dirty="0"/>
                        <a:t>0.34</a:t>
                      </a:r>
                      <a:endParaRPr lang="en-GB" sz="1400" dirty="0"/>
                    </a:p>
                  </a:txBody>
                  <a:tcPr/>
                </a:tc>
                <a:extLst>
                  <a:ext uri="{0D108BD9-81ED-4DB2-BD59-A6C34878D82A}">
                    <a16:rowId xmlns:a16="http://schemas.microsoft.com/office/drawing/2014/main" val="1308970526"/>
                  </a:ext>
                </a:extLst>
              </a:tr>
              <a:tr h="370840">
                <a:tc vMerge="1">
                  <a:txBody>
                    <a:bodyPr/>
                    <a:lstStyle/>
                    <a:p>
                      <a:endParaRPr lang="en-GB" sz="1400" dirty="0"/>
                    </a:p>
                  </a:txBody>
                  <a:tcPr/>
                </a:tc>
                <a:tc vMerge="1">
                  <a:txBody>
                    <a:bodyPr/>
                    <a:lstStyle/>
                    <a:p>
                      <a:endParaRPr lang="da-DK" sz="1400" dirty="0"/>
                    </a:p>
                  </a:txBody>
                  <a:tcPr/>
                </a:tc>
                <a:tc>
                  <a:txBody>
                    <a:bodyPr/>
                    <a:lstStyle/>
                    <a:p>
                      <a:r>
                        <a:rPr lang="da-DK" sz="1400" dirty="0">
                          <a:hlinkClick r:id="rId12"/>
                        </a:rPr>
                        <a:t>https://www.reddit.com/r/smarthome/comments/a5qtez/im_still_apprehensive_using_google_or_amazon/ebp51oe/</a:t>
                      </a:r>
                      <a:endParaRPr lang="da-DK" sz="1400" dirty="0"/>
                    </a:p>
                  </a:txBody>
                  <a:tcPr/>
                </a:tc>
                <a:tc>
                  <a:txBody>
                    <a:bodyPr/>
                    <a:lstStyle/>
                    <a:p>
                      <a:r>
                        <a:rPr lang="da-DK" sz="1400" dirty="0"/>
                        <a:t>0.35</a:t>
                      </a:r>
                      <a:endParaRPr lang="en-GB" sz="1400" dirty="0"/>
                    </a:p>
                  </a:txBody>
                  <a:tcPr/>
                </a:tc>
                <a:extLst>
                  <a:ext uri="{0D108BD9-81ED-4DB2-BD59-A6C34878D82A}">
                    <a16:rowId xmlns:a16="http://schemas.microsoft.com/office/drawing/2014/main" val="2848700873"/>
                  </a:ext>
                </a:extLst>
              </a:tr>
              <a:tr h="370840">
                <a:tc vMerge="1">
                  <a:txBody>
                    <a:bodyPr/>
                    <a:lstStyle/>
                    <a:p>
                      <a:endParaRPr lang="en-GB" sz="1400" dirty="0"/>
                    </a:p>
                  </a:txBody>
                  <a:tcPr/>
                </a:tc>
                <a:tc vMerge="1">
                  <a:txBody>
                    <a:bodyPr/>
                    <a:lstStyle/>
                    <a:p>
                      <a:endParaRPr lang="da-DK" sz="1400" dirty="0"/>
                    </a:p>
                  </a:txBody>
                  <a:tcPr/>
                </a:tc>
                <a:tc>
                  <a:txBody>
                    <a:bodyPr/>
                    <a:lstStyle/>
                    <a:p>
                      <a:r>
                        <a:rPr lang="da-DK" sz="1400" dirty="0">
                          <a:hlinkClick r:id="rId13"/>
                        </a:rPr>
                        <a:t>https://www.reddit.com/r/smarthome/comments/e1qlzl/should_i_invest_in_the_google_or_amazon_ecosrystem/f8rdcxd/</a:t>
                      </a:r>
                      <a:endParaRPr lang="da-DK" sz="1400" dirty="0"/>
                    </a:p>
                  </a:txBody>
                  <a:tcPr/>
                </a:tc>
                <a:tc>
                  <a:txBody>
                    <a:bodyPr/>
                    <a:lstStyle/>
                    <a:p>
                      <a:r>
                        <a:rPr lang="da-DK" sz="1400" dirty="0"/>
                        <a:t>0.35</a:t>
                      </a:r>
                      <a:endParaRPr lang="en-GB" sz="1400" dirty="0"/>
                    </a:p>
                  </a:txBody>
                  <a:tcPr/>
                </a:tc>
                <a:extLst>
                  <a:ext uri="{0D108BD9-81ED-4DB2-BD59-A6C34878D82A}">
                    <a16:rowId xmlns:a16="http://schemas.microsoft.com/office/drawing/2014/main" val="2742269315"/>
                  </a:ext>
                </a:extLst>
              </a:tr>
            </a:tbl>
          </a:graphicData>
        </a:graphic>
      </p:graphicFrame>
    </p:spTree>
    <p:extLst>
      <p:ext uri="{BB962C8B-B14F-4D97-AF65-F5344CB8AC3E}">
        <p14:creationId xmlns:p14="http://schemas.microsoft.com/office/powerpoint/2010/main" val="3194793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TotalTime>
  <Words>1609</Words>
  <Application>Microsoft Macintosh PowerPoint</Application>
  <PresentationFormat>Widescreen</PresentationFormat>
  <Paragraphs>139</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SMART HOME PROJECT</vt:lpstr>
      <vt:lpstr>Problem Statement</vt:lpstr>
      <vt:lpstr>Datasets</vt:lpstr>
      <vt:lpstr>Smart home - topic modelling (LDA) Source Data¶ 2904 reddit comments form the subreddits smarthome and homeautomation extracted with pushshift API using privacy, trust and security as query terms and size equal 500 (maximum allowed for each request).   Here, topic modelling is used as exploratory/information retrieval tool to investigate what people are talking about when privacy, trust and security are involved. </vt:lpstr>
      <vt:lpstr>LDA¶ The observations are words collected into documents, it posits that each document is a mixture of a small number of topics and that each word's presence is attributable to one of the document's topics. LDA is an example of a topic model. </vt:lpstr>
      <vt:lpstr>PowerPoint Presentation</vt:lpstr>
      <vt:lpstr>PowerPoint Presentation</vt:lpstr>
      <vt:lpstr>PowerPoint Presentation</vt:lpstr>
      <vt:lpstr>PowerPoint Presentation</vt:lpstr>
      <vt:lpstr>PowerPoint Presentation</vt:lpstr>
      <vt:lpstr>NEXT: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PROJECT</dc:title>
  <dc:creator>Morena Rivato</dc:creator>
  <cp:lastModifiedBy>Morena Rivato</cp:lastModifiedBy>
  <cp:revision>38</cp:revision>
  <dcterms:created xsi:type="dcterms:W3CDTF">2019-11-21T08:36:35Z</dcterms:created>
  <dcterms:modified xsi:type="dcterms:W3CDTF">2020-01-26T16:16:05Z</dcterms:modified>
</cp:coreProperties>
</file>