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.xml" ContentType="application/inkml+xml"/>
  <Override PartName="/ppt/notesSlides/notesSlide15.xml" ContentType="application/vnd.openxmlformats-officedocument.presentationml.notesSlide+xml"/>
  <Override PartName="/ppt/ink/ink2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</p:sldMasterIdLst>
  <p:notesMasterIdLst>
    <p:notesMasterId r:id="rId45"/>
  </p:notesMasterIdLst>
  <p:handoutMasterIdLst>
    <p:handoutMasterId r:id="rId46"/>
  </p:handoutMasterIdLst>
  <p:sldIdLst>
    <p:sldId id="461" r:id="rId3"/>
    <p:sldId id="464" r:id="rId4"/>
    <p:sldId id="466" r:id="rId5"/>
    <p:sldId id="467" r:id="rId6"/>
    <p:sldId id="501" r:id="rId7"/>
    <p:sldId id="470" r:id="rId8"/>
    <p:sldId id="472" r:id="rId9"/>
    <p:sldId id="473" r:id="rId10"/>
    <p:sldId id="509" r:id="rId11"/>
    <p:sldId id="510" r:id="rId12"/>
    <p:sldId id="480" r:id="rId13"/>
    <p:sldId id="506" r:id="rId14"/>
    <p:sldId id="504" r:id="rId15"/>
    <p:sldId id="485" r:id="rId16"/>
    <p:sldId id="486" r:id="rId17"/>
    <p:sldId id="487" r:id="rId18"/>
    <p:sldId id="488" r:id="rId19"/>
    <p:sldId id="489" r:id="rId20"/>
    <p:sldId id="490" r:id="rId21"/>
    <p:sldId id="491" r:id="rId22"/>
    <p:sldId id="493" r:id="rId23"/>
    <p:sldId id="335" r:id="rId24"/>
    <p:sldId id="455" r:id="rId25"/>
    <p:sldId id="382" r:id="rId26"/>
    <p:sldId id="435" r:id="rId27"/>
    <p:sldId id="383" r:id="rId28"/>
    <p:sldId id="384" r:id="rId29"/>
    <p:sldId id="300" r:id="rId30"/>
    <p:sldId id="328" r:id="rId31"/>
    <p:sldId id="331" r:id="rId32"/>
    <p:sldId id="299" r:id="rId33"/>
    <p:sldId id="326" r:id="rId34"/>
    <p:sldId id="284" r:id="rId35"/>
    <p:sldId id="285" r:id="rId36"/>
    <p:sldId id="286" r:id="rId37"/>
    <p:sldId id="287" r:id="rId38"/>
    <p:sldId id="282" r:id="rId39"/>
    <p:sldId id="288" r:id="rId40"/>
    <p:sldId id="263" r:id="rId41"/>
    <p:sldId id="302" r:id="rId42"/>
    <p:sldId id="290" r:id="rId43"/>
    <p:sldId id="296" r:id="rId4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FFCC99"/>
    <a:srgbClr val="CCFFCC"/>
    <a:srgbClr val="008000"/>
    <a:srgbClr val="CCECFF"/>
    <a:srgbClr val="0000FF"/>
    <a:srgbClr val="FFE0C1"/>
    <a:srgbClr val="CC3300"/>
    <a:srgbClr val="FF9900"/>
    <a:srgbClr val="FFCC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89916" autoAdjust="0"/>
  </p:normalViewPr>
  <p:slideViewPr>
    <p:cSldViewPr>
      <p:cViewPr varScale="1">
        <p:scale>
          <a:sx n="160" d="100"/>
          <a:sy n="160" d="100"/>
        </p:scale>
        <p:origin x="-6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298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spAutoFit/>
          </a:bodyPr>
          <a:lstStyle>
            <a:lvl1pPr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298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8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2750"/>
            <a:ext cx="3170238" cy="298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  <a:spAutoFit/>
          </a:bodyPr>
          <a:lstStyle>
            <a:lvl1pPr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8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302750"/>
            <a:ext cx="3170237" cy="298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300">
                <a:ea typeface="ＭＳ Ｐゴシック" pitchFamily="-106" charset="-128"/>
              </a:defRPr>
            </a:lvl1pPr>
          </a:lstStyle>
          <a:p>
            <a:pPr>
              <a:defRPr/>
            </a:pPr>
            <a:fld id="{3017B741-2933-433C-9296-620F5443C8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68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540.15503" units="1/in"/>
          <inkml:channelProperty channel="Y" name="resolution" value="2540.24243" units="1/in"/>
          <inkml:channelProperty channel="F" name="resolution" value="6.33226E-7" units="1/dev"/>
        </inkml:channelProperties>
      </inkml:inkSource>
      <inkml:timestamp xml:id="ts0" timeString="2011-09-06T20:55:12.134"/>
    </inkml:context>
    <inkml:brush xml:id="br0">
      <inkml:brushProperty name="width" value="0.05292" units="cm"/>
      <inkml:brushProperty name="height" value="0.05292" units="cm"/>
      <inkml:brushProperty name="color" value="#C0504D"/>
      <inkml:brushProperty name="fitToCurve" value="1"/>
    </inkml:brush>
  </inkml:definitions>
  <inkml:trace contextRef="#ctx0" brushRef="#br0">34-1 51,'-21'-9'28,"21"9"-2,-15 13-4,15-13-27,1 16-11,-1-16-8,19 19-3,-3-14-2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540.15503" units="1/in"/>
          <inkml:channelProperty channel="Y" name="resolution" value="2540.24243" units="1/in"/>
          <inkml:channelProperty channel="F" name="resolution" value="6.33226E-7" units="1/dev"/>
        </inkml:channelProperties>
      </inkml:inkSource>
      <inkml:timestamp xml:id="ts0" timeString="2013-09-07T15:55:16.647"/>
    </inkml:context>
    <inkml:brush xml:id="br0">
      <inkml:brushProperty name="width" value="0.05292" units="cm"/>
      <inkml:brushProperty name="height" value="0.05292" units="cm"/>
      <inkml:brushProperty name="color" value="#C0504D"/>
      <inkml:brushProperty name="fitToCurve" value="1"/>
    </inkml:brush>
  </inkml:definitions>
  <inkml:trace contextRef="#ctx0" brushRef="#br0">34-1 51,'-21'-9'28,"21"9"-2,-15 13-4,15-13-27,1 16-11,-1-16-8,19 19-3,-3-14-2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75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ＭＳ Ｐゴシック" pitchFamily="-106" charset="-128"/>
              </a:defRPr>
            </a:lvl1pPr>
          </a:lstStyle>
          <a:p>
            <a:pPr>
              <a:defRPr/>
            </a:pPr>
            <a:fld id="{38A3C2A1-1272-4903-80C0-CE5447855A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489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B97CB098-DD7C-487D-98D6-A1889E0C0BDA}" type="slidenum">
              <a:rPr lang="en-US" sz="1300" smtClean="0">
                <a:solidFill>
                  <a:prstClr val="black"/>
                </a:solidFill>
              </a:rPr>
              <a:pPr/>
              <a:t>1</a:t>
            </a:fld>
            <a:endParaRPr lang="en-US" sz="1300" smtClean="0">
              <a:solidFill>
                <a:prstClr val="black"/>
              </a:solidFill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Electric:  from www.staticfreesoftware.com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My tutorial is at: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http://odin.ac.hmc.edu/~harris/class/chipdesign/electric.pdf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Lasergene (a molecular biology suite of programs for aligning and comparing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       DNA sequences, etc.)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Statview (statistical analysis)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KaleidaGraph (plotting &amp; graphing)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Populus (programs that simulate ecological and evolutionary processes)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428976DB-8D63-4E0D-A117-365055D52100}" type="slidenum">
              <a:rPr lang="en-US" sz="1300" smtClean="0">
                <a:solidFill>
                  <a:prstClr val="black"/>
                </a:solidFill>
              </a:rPr>
              <a:pPr/>
              <a:t>12</a:t>
            </a:fld>
            <a:endParaRPr lang="en-US" sz="1300" smtClean="0">
              <a:solidFill>
                <a:prstClr val="black"/>
              </a:solidFill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Electric:  from www.staticfreesoftware.com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My tutorial is at: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http://odin.ac.hmc.edu/~harris/class/chipdesign/electric.pdf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Lasergene (a molecular biology suite of programs for aligning and comparing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       DNA sequences, etc.)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Statview (statistical analysis)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KaleidaGraph (plotting &amp; graphing)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Populus (programs that simulate ecological and evolutionary processes)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2550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428976DB-8D63-4E0D-A117-365055D52100}" type="slidenum">
              <a:rPr lang="en-US" sz="1300" smtClean="0">
                <a:solidFill>
                  <a:prstClr val="black"/>
                </a:solidFill>
              </a:rPr>
              <a:pPr/>
              <a:t>13</a:t>
            </a:fld>
            <a:endParaRPr lang="en-US" sz="1300" smtClean="0">
              <a:solidFill>
                <a:prstClr val="black"/>
              </a:solidFill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Electric:  from www.staticfreesoftware.com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My tutorial is at: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http://odin.ac.hmc.edu/~harris/class/chipdesign/electric.pdf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Lasergene (a molecular biology suite of programs for aligning and comparing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       DNA sequences, etc.)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Statview (statistical analysis)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KaleidaGraph (plotting &amp; graphing)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Populus (programs that simulate ecological and evolutionary processes)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5215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F330D0D1-16EF-45AD-B252-252690DDE4CF}" type="slidenum">
              <a:rPr lang="en-US" sz="1300" smtClean="0">
                <a:solidFill>
                  <a:prstClr val="black"/>
                </a:solidFill>
              </a:rPr>
              <a:pPr/>
              <a:t>14</a:t>
            </a:fld>
            <a:endParaRPr lang="en-US" sz="1300" smtClean="0">
              <a:solidFill>
                <a:prstClr val="black"/>
              </a:solidFill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Selena's estoy contigo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Spanish was Selena's scond language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593EAAB6-2999-46D6-A460-EEFBCD40D127}" type="slidenum">
              <a:rPr lang="en-US" sz="1300" smtClean="0">
                <a:solidFill>
                  <a:prstClr val="black"/>
                </a:solidFill>
              </a:rPr>
              <a:pPr/>
              <a:t>15</a:t>
            </a:fld>
            <a:endParaRPr lang="en-US" sz="1300" smtClean="0">
              <a:solidFill>
                <a:prstClr val="black"/>
              </a:solidFill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Selena's estoy contigo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Spanish was Selena's scond language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E4FFE0C7-F97B-454B-A4D5-AF9104D955D6}" type="slidenum">
              <a:rPr lang="en-US" sz="1300" smtClean="0">
                <a:solidFill>
                  <a:prstClr val="black"/>
                </a:solidFill>
              </a:rPr>
              <a:pPr/>
              <a:t>16</a:t>
            </a:fld>
            <a:endParaRPr lang="en-US" sz="1300" smtClean="0">
              <a:solidFill>
                <a:prstClr val="black"/>
              </a:solidFill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02BDFBD8-D862-411D-8C82-D6B4EEC135FF}" type="slidenum">
              <a:rPr lang="en-US" sz="1300" smtClean="0">
                <a:solidFill>
                  <a:prstClr val="black"/>
                </a:solidFill>
              </a:rPr>
              <a:pPr/>
              <a:t>17</a:t>
            </a:fld>
            <a:endParaRPr lang="en-US" sz="1300" smtClean="0">
              <a:solidFill>
                <a:prstClr val="black"/>
              </a:solidFill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689C1B00-66CC-4D70-B963-E3C9D767965A}" type="slidenum">
              <a:rPr lang="en-US" sz="1300" smtClean="0">
                <a:solidFill>
                  <a:prstClr val="black"/>
                </a:solidFill>
              </a:rPr>
              <a:pPr/>
              <a:t>18</a:t>
            </a:fld>
            <a:endParaRPr lang="en-US" sz="1300" smtClean="0">
              <a:solidFill>
                <a:prstClr val="black"/>
              </a:solidFill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0EBBC79C-BEFE-4F3D-B4F5-6C8FDAA245D2}" type="slidenum">
              <a:rPr lang="en-US" sz="1300" smtClean="0">
                <a:solidFill>
                  <a:prstClr val="black"/>
                </a:solidFill>
              </a:rPr>
              <a:pPr/>
              <a:t>19</a:t>
            </a:fld>
            <a:endParaRPr lang="en-US" sz="1300" smtClean="0">
              <a:solidFill>
                <a:prstClr val="black"/>
              </a:solidFill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484144B0-B80F-452F-A63F-18973B353E7C}" type="slidenum">
              <a:rPr lang="en-US" sz="1300" smtClean="0">
                <a:solidFill>
                  <a:prstClr val="black"/>
                </a:solidFill>
              </a:rPr>
              <a:pPr/>
              <a:t>20</a:t>
            </a:fld>
            <a:endParaRPr lang="en-US" sz="1300" smtClean="0">
              <a:solidFill>
                <a:prstClr val="black"/>
              </a:solidFill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Prof. Aaron </a:t>
            </a:r>
            <a:r>
              <a:rPr lang="en-US" dirty="0" err="1" smtClean="0">
                <a:ea typeface="ＭＳ Ｐゴシック" pitchFamily="34" charset="-128"/>
              </a:rPr>
              <a:t>Laconte</a:t>
            </a:r>
            <a:r>
              <a:rPr lang="en-US" dirty="0" smtClean="0">
                <a:ea typeface="ＭＳ Ｐゴシック" pitchFamily="34" charset="-128"/>
              </a:rPr>
              <a:t>; Prof. Katie Purvis-Roberts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484144B0-B80F-452F-A63F-18973B353E7C}" type="slidenum">
              <a:rPr lang="en-US" sz="1300" smtClean="0">
                <a:solidFill>
                  <a:prstClr val="black"/>
                </a:solidFill>
              </a:rPr>
              <a:pPr/>
              <a:t>21</a:t>
            </a:fld>
            <a:endParaRPr lang="en-US" sz="1300" smtClean="0">
              <a:solidFill>
                <a:prstClr val="black"/>
              </a:solidFill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Prof. Aaron </a:t>
            </a:r>
            <a:r>
              <a:rPr lang="en-US" dirty="0" err="1" smtClean="0">
                <a:ea typeface="ＭＳ Ｐゴシック" pitchFamily="34" charset="-128"/>
              </a:rPr>
              <a:t>Laconte</a:t>
            </a:r>
            <a:r>
              <a:rPr lang="en-US" dirty="0" smtClean="0">
                <a:ea typeface="ＭＳ Ｐゴシック" pitchFamily="34" charset="-128"/>
              </a:rPr>
              <a:t>; Prof. Katie Purvis-Roberts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B90CABAA-AC6B-4E4F-98FB-83A3D9469976}" type="slidenum">
              <a:rPr lang="en-US" sz="1300" smtClean="0">
                <a:solidFill>
                  <a:prstClr val="black"/>
                </a:solidFill>
              </a:rPr>
              <a:pPr/>
              <a:t>2</a:t>
            </a:fld>
            <a:endParaRPr lang="en-US" sz="1300" smtClean="0">
              <a:solidFill>
                <a:prstClr val="black"/>
              </a:solidFill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Electric:  from www.staticfreesoftware.com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My tutorial is at: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http://odin.ac.hmc.edu/~harris/class/chipdesign/electric.pdf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Lasergene (a molecular biology suite of programs for aligning and comparing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       DNA sequences, etc.)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Statview (statistical analysis)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KaleidaGraph (plotting &amp; graphing)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Populus (programs that simulate ecological and evolutionary processes)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E6180E6B-CD14-4769-B702-9008B8C728C3}" type="slidenum">
              <a:rPr lang="en-US" sz="1300" smtClean="0"/>
              <a:pPr/>
              <a:t>22</a:t>
            </a:fld>
            <a:endParaRPr lang="en-US" sz="1300" smtClean="0"/>
          </a:p>
        </p:txBody>
      </p:sp>
      <p:sp>
        <p:nvSpPr>
          <p:cNvPr id="1392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E6180E6B-CD14-4769-B702-9008B8C728C3}" type="slidenum">
              <a:rPr lang="en-US" sz="1300" smtClean="0"/>
              <a:pPr/>
              <a:t>23</a:t>
            </a:fld>
            <a:endParaRPr lang="en-US" sz="1300" smtClean="0"/>
          </a:p>
        </p:txBody>
      </p:sp>
      <p:sp>
        <p:nvSpPr>
          <p:cNvPr id="1392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F6D8789F-7C8B-4C24-AB50-2F7200AC95B5}" type="slidenum">
              <a:rPr lang="en-US" sz="1300" smtClean="0"/>
              <a:pPr/>
              <a:t>34</a:t>
            </a:fld>
            <a:endParaRPr lang="en-US" sz="1300" smtClean="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building blocks!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Electric:  from www.staticfreesoftware.com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My tutorial is at: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http://odin.ac.hmc.edu/~harris/class/chipdesign/electric.pdf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Lasergene (a molecular biology suite of programs for aligning and comparing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       DNA sequences, etc.)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Statview (statistical analysis)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KaleidaGraph (plotting &amp; graphing)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Populus (programs that simulate ecological and evolutionary processes)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71AE50C4-5D9E-4B19-9A50-FC118A136D0B}" type="slidenum">
              <a:rPr lang="en-US" sz="1300" smtClean="0"/>
              <a:pPr/>
              <a:t>35</a:t>
            </a:fld>
            <a:endParaRPr lang="en-US" sz="1300" smtClean="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http://www.neuro.wustl.edu/neuromuscular/musdist/pe-eom.html#myd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this is the link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Lasergene (a molecular biology suite of programs for aligning and comparing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       DNA sequences, etc.)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Statview (statistical analysis)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KaleidaGraph (plotting &amp; graphing)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Populus (programs that simulate ecological and evolutionary processes)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A69AC5D5-3454-49C9-99E3-60F7934FCE1D}" type="slidenum">
              <a:rPr lang="en-US" sz="1300" smtClean="0"/>
              <a:pPr/>
              <a:t>39</a:t>
            </a:fld>
            <a:endParaRPr lang="en-US" sz="1300" smtClean="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python as a rather orwellian overlord…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47FA56A1-F144-45B8-8433-895E17C42E26}" type="slidenum">
              <a:rPr lang="en-US" sz="1300" smtClean="0"/>
              <a:pPr/>
              <a:t>40</a:t>
            </a:fld>
            <a:endParaRPr lang="en-US" sz="1300" smtClean="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7BEDD526-4C16-4CF9-9076-E63361181C56}" type="slidenum">
              <a:rPr lang="en-US" sz="1300" smtClean="0"/>
              <a:pPr/>
              <a:t>41</a:t>
            </a:fld>
            <a:endParaRPr lang="en-US" sz="1300" smtClean="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281B3B25-B81E-443C-BB9A-5274A1121E4A}" type="slidenum">
              <a:rPr lang="en-US" sz="1300" smtClean="0"/>
              <a:pPr/>
              <a:t>42</a:t>
            </a:fld>
            <a:endParaRPr lang="en-US" sz="1300" smtClean="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6E179EC5-4C0D-4FB0-B857-99CCB6C10C2F}" type="slidenum">
              <a:rPr lang="en-US" sz="1300" smtClean="0">
                <a:solidFill>
                  <a:prstClr val="black"/>
                </a:solidFill>
              </a:rPr>
              <a:pPr/>
              <a:t>3</a:t>
            </a:fld>
            <a:endParaRPr lang="en-US" sz="1300" smtClean="0">
              <a:solidFill>
                <a:prstClr val="black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Electric:  from www.staticfreesoftware.com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My tutorial is at: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http://odin.ac.hmc.edu/~harris/class/chipdesign/electric.pdf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Lasergene (a molecular biology suite of programs for aligning and comparing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       DNA sequences, etc.)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Statview (statistical analysis)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KaleidaGraph (plotting &amp; graphing)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Populus (programs that simulate ecological and evolutionary processes)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F6BF8F49-56DF-4EB9-8342-32F74773974A}" type="slidenum">
              <a:rPr lang="en-US" sz="1300" smtClean="0">
                <a:solidFill>
                  <a:prstClr val="black"/>
                </a:solidFill>
              </a:rPr>
              <a:pPr/>
              <a:t>4</a:t>
            </a:fld>
            <a:endParaRPr lang="en-US" sz="1300" smtClean="0">
              <a:solidFill>
                <a:prstClr val="black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Electric:  from www.staticfreesoftware.com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My tutorial is at: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http://odin.ac.hmc.edu/~harris/class/chipdesign/electric.pdf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Lasergene (a molecular biology suite of programs for aligning and comparing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       DNA sequences, etc.)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Statview (statistical analysis)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KaleidaGraph (plotting &amp; graphing)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Populus (programs that simulate ecological and evolutionary processes)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4004FA-1480-4AA4-BE7A-D301CD4E35D4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6343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35363A9D-4792-456F-88C6-64704E5F3E4A}" type="slidenum">
              <a:rPr lang="en-US" sz="1300" smtClean="0">
                <a:solidFill>
                  <a:prstClr val="black"/>
                </a:solidFill>
              </a:rPr>
              <a:pPr/>
              <a:t>7</a:t>
            </a:fld>
            <a:endParaRPr lang="en-US" sz="1300" smtClean="0">
              <a:solidFill>
                <a:prstClr val="black"/>
              </a:solidFill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63155C98-A274-442B-AC38-8CCC0007B0CE}" type="slidenum">
              <a:rPr lang="en-US" sz="1300" smtClean="0">
                <a:solidFill>
                  <a:prstClr val="black"/>
                </a:solidFill>
              </a:rPr>
              <a:pPr/>
              <a:t>9</a:t>
            </a:fld>
            <a:endParaRPr lang="en-US" sz="1300" smtClean="0">
              <a:solidFill>
                <a:prstClr val="black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1564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63155C98-A274-442B-AC38-8CCC0007B0CE}" type="slidenum">
              <a:rPr lang="en-US" sz="1300" smtClean="0">
                <a:solidFill>
                  <a:prstClr val="black"/>
                </a:solidFill>
              </a:rPr>
              <a:pPr/>
              <a:t>10</a:t>
            </a:fld>
            <a:endParaRPr lang="en-US" sz="1300" smtClean="0">
              <a:solidFill>
                <a:prstClr val="black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5217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428976DB-8D63-4E0D-A117-365055D52100}" type="slidenum">
              <a:rPr lang="en-US" sz="1300" smtClean="0">
                <a:solidFill>
                  <a:prstClr val="black"/>
                </a:solidFill>
              </a:rPr>
              <a:pPr/>
              <a:t>11</a:t>
            </a:fld>
            <a:endParaRPr lang="en-US" sz="1300" smtClean="0">
              <a:solidFill>
                <a:prstClr val="black"/>
              </a:solidFill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Electric:  from www.staticfreesoftware.com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My tutorial is at: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http://odin.ac.hmc.edu/~harris/class/chipdesign/electric.pdf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Lasergene (a molecular biology suite of programs for aligning and comparing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       DNA sequences, etc.)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Statview (statistical analysis)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KaleidaGraph (plotting &amp; graphing)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Populus (programs that simulate ecological and evolutionary processes)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2502F-B75F-4B7A-BF65-A6603B3DC1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28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A4A75-0E3C-4507-BA11-E3065DADE0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2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5E325-D4D4-4139-A3EC-44490D4B93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81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AF143-1773-439E-A65F-9AE82A07E40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354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8B372-3BA2-47AD-BFD4-180B081119C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590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F546E-E10D-4F79-82B0-D2B10A01E63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693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03B0B-C139-4263-A9FD-2F49606B481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283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A07E7-7C15-4660-8467-A48CBC2BD7F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337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80966-BAC7-432E-B3AE-896CE4ED3FE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8666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824F1-CF1A-4B14-BD63-C2305E38F10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888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62C64-9605-4F41-A0C2-01B6EE0F17E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19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237C7-C859-4B7F-9D4B-6FCBE3665B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6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FC05D-3DCF-4029-9B2E-EAD3818BD14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2193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B1B5C-29D6-40E7-8517-AC96B61BB31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9151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E616A-7858-443F-92A4-17E9F0182F8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82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D7D90-A86F-400A-9CD7-37F81C4D1A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4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B483D1-23DE-4CAF-97EB-21EEA6190E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24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1A059-FF53-427D-9A74-AF0499555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9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BBDEB3-9C69-41D7-9885-EB610634AF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7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F4B8A-7995-428D-87AE-99150FB3B7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6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E59F6-D76E-4358-95AD-5238B855F9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7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7E870D-F883-4733-BA7F-19749C8C06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8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ＭＳ Ｐゴシック" pitchFamily="-106" charset="-128"/>
              </a:defRPr>
            </a:lvl1pPr>
          </a:lstStyle>
          <a:p>
            <a:pPr>
              <a:defRPr/>
            </a:pPr>
            <a:fld id="{4EF2B812-1763-4E3B-A77E-460D3D71E7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pitchFamily="-106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EBAB7E8-3840-4ADC-8088-66227112A862}" type="slidenum">
              <a:rPr lang="en-US">
                <a:solidFill>
                  <a:srgbClr val="000000"/>
                </a:solidFill>
                <a:latin typeface="Times" charset="0"/>
                <a:ea typeface="MS PGothic" pitchFamily="34" charset="-128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1151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ＭＳ Ｐゴシック" pitchFamily="-10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  <a:ea typeface="MS PGothic" pitchFamily="34" charset="-128"/>
          <a:cs typeface="ＭＳ Ｐゴシック" pitchFamily="-10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  <a:ea typeface="MS PGothic" pitchFamily="34" charset="-128"/>
          <a:cs typeface="ＭＳ Ｐゴシック" pitchFamily="-10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  <a:ea typeface="MS PGothic" pitchFamily="34" charset="-128"/>
          <a:cs typeface="ＭＳ Ｐゴシック" pitchFamily="-10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  <a:ea typeface="MS PGothic" pitchFamily="34" charset="-128"/>
          <a:cs typeface="ＭＳ Ｐゴシック" pitchFamily="-105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ＭＳ Ｐゴシック" pitchFamily="-10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4" Type="http://schemas.openxmlformats.org/officeDocument/2006/relationships/image" Target="../media/image310.em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4" Type="http://schemas.openxmlformats.org/officeDocument/2006/relationships/image" Target="../media/image310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 bwMode="auto">
          <a:xfrm>
            <a:off x="255615" y="4579913"/>
            <a:ext cx="8609866" cy="979812"/>
          </a:xfrm>
          <a:prstGeom prst="roundRect">
            <a:avLst/>
          </a:prstGeom>
          <a:solidFill>
            <a:srgbClr val="CC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255615" y="2181559"/>
            <a:ext cx="8609866" cy="979812"/>
          </a:xfrm>
          <a:prstGeom prst="roundRect">
            <a:avLst/>
          </a:prstGeom>
          <a:solidFill>
            <a:srgbClr val="CCE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55615" y="3363588"/>
            <a:ext cx="8609866" cy="979812"/>
          </a:xfrm>
          <a:prstGeom prst="roundRect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3314" name="Text Box 14"/>
          <p:cNvSpPr txBox="1">
            <a:spLocks noChangeArrowheads="1"/>
          </p:cNvSpPr>
          <p:nvPr/>
        </p:nvSpPr>
        <p:spPr bwMode="auto">
          <a:xfrm>
            <a:off x="533400" y="5481935"/>
            <a:ext cx="1449388" cy="461665"/>
          </a:xfrm>
          <a:prstGeom prst="rect">
            <a:avLst/>
          </a:prstGeom>
          <a:solidFill>
            <a:srgbClr val="CCFFCC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200" dirty="0" smtClean="0">
                <a:solidFill>
                  <a:srgbClr val="000000"/>
                </a:solidFill>
                <a:latin typeface="Cambria" pitchFamily="18" charset="0"/>
              </a:rPr>
              <a:t>Hey!  Someone </a:t>
            </a:r>
            <a:r>
              <a:rPr lang="en-US" sz="1200" dirty="0">
                <a:solidFill>
                  <a:srgbClr val="000000"/>
                </a:solidFill>
                <a:latin typeface="Cambria" pitchFamily="18" charset="0"/>
              </a:rPr>
              <a:t>can't </a:t>
            </a:r>
            <a:r>
              <a:rPr lang="en-US" sz="1200" dirty="0" err="1">
                <a:solidFill>
                  <a:srgbClr val="000000"/>
                </a:solidFill>
                <a:latin typeface="Cambria" pitchFamily="18" charset="0"/>
              </a:rPr>
              <a:t>spelle</a:t>
            </a:r>
            <a:r>
              <a:rPr lang="en-US" sz="1200" dirty="0">
                <a:solidFill>
                  <a:srgbClr val="000000"/>
                </a:solidFill>
                <a:latin typeface="Cambria" pitchFamily="18" charset="0"/>
              </a:rPr>
              <a:t> !</a:t>
            </a:r>
          </a:p>
        </p:txBody>
      </p:sp>
      <p:pic>
        <p:nvPicPr>
          <p:cNvPr id="13315" name="Picture 27" descr="g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5940425"/>
            <a:ext cx="606425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 Box 2"/>
          <p:cNvSpPr txBox="1">
            <a:spLocks noChangeArrowheads="1"/>
          </p:cNvSpPr>
          <p:nvPr/>
        </p:nvSpPr>
        <p:spPr bwMode="auto">
          <a:xfrm>
            <a:off x="256292" y="152400"/>
            <a:ext cx="860918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200" dirty="0" smtClean="0">
                <a:solidFill>
                  <a:srgbClr val="000000"/>
                </a:solidFill>
                <a:latin typeface="Cambria" pitchFamily="18" charset="0"/>
              </a:rPr>
              <a:t>All languages use </a:t>
            </a:r>
            <a:r>
              <a:rPr lang="en-US" sz="4200" b="1" i="1" dirty="0" smtClean="0">
                <a:solidFill>
                  <a:srgbClr val="000000"/>
                </a:solidFill>
                <a:latin typeface="Cambria" pitchFamily="18" charset="0"/>
              </a:rPr>
              <a:t>datatypes</a:t>
            </a:r>
            <a:endParaRPr lang="en-US" sz="4200" b="1" i="1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13317" name="Text Box 3"/>
          <p:cNvSpPr txBox="1">
            <a:spLocks noChangeArrowheads="1"/>
          </p:cNvSpPr>
          <p:nvPr/>
        </p:nvSpPr>
        <p:spPr bwMode="auto">
          <a:xfrm>
            <a:off x="914400" y="4857526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>
                <a:latin typeface="Courier New" pitchFamily="49" charset="0"/>
              </a:rPr>
              <a:t>bool</a:t>
            </a:r>
          </a:p>
        </p:txBody>
      </p:sp>
      <p:sp>
        <p:nvSpPr>
          <p:cNvPr id="13318" name="Text Box 4"/>
          <p:cNvSpPr txBox="1">
            <a:spLocks noChangeArrowheads="1"/>
          </p:cNvSpPr>
          <p:nvPr/>
        </p:nvSpPr>
        <p:spPr bwMode="auto">
          <a:xfrm>
            <a:off x="914400" y="3619483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 err="1">
                <a:latin typeface="Courier New" pitchFamily="49" charset="0"/>
              </a:rPr>
              <a:t>int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3320" name="Text Box 6"/>
          <p:cNvSpPr txBox="1">
            <a:spLocks noChangeArrowheads="1"/>
          </p:cNvSpPr>
          <p:nvPr/>
        </p:nvSpPr>
        <p:spPr bwMode="auto">
          <a:xfrm>
            <a:off x="914400" y="2454248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float</a:t>
            </a:r>
          </a:p>
        </p:txBody>
      </p:sp>
      <p:sp>
        <p:nvSpPr>
          <p:cNvPr id="13325" name="Text Box 19"/>
          <p:cNvSpPr txBox="1">
            <a:spLocks noChangeArrowheads="1"/>
          </p:cNvSpPr>
          <p:nvPr/>
        </p:nvSpPr>
        <p:spPr bwMode="auto">
          <a:xfrm>
            <a:off x="914400" y="1535383"/>
            <a:ext cx="1143000" cy="4667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 smtClean="0">
                <a:latin typeface="Cambria" pitchFamily="18" charset="0"/>
              </a:rPr>
              <a:t>Type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18449" name="Text Box 23"/>
          <p:cNvSpPr txBox="1">
            <a:spLocks noChangeArrowheads="1"/>
          </p:cNvSpPr>
          <p:nvPr/>
        </p:nvSpPr>
        <p:spPr bwMode="auto">
          <a:xfrm>
            <a:off x="3342154" y="1535383"/>
            <a:ext cx="1600200" cy="4667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00"/>
                </a:solidFill>
                <a:latin typeface="Cambria" pitchFamily="18" charset="0"/>
              </a:rPr>
              <a:t>Example</a:t>
            </a:r>
            <a:endParaRPr lang="en-US" b="1" dirty="0" smtClean="0">
              <a:solidFill>
                <a:srgbClr val="3333CC"/>
              </a:solidFill>
              <a:latin typeface="Cambria" pitchFamily="18" charset="0"/>
            </a:endParaRPr>
          </a:p>
        </p:txBody>
      </p:sp>
      <p:sp>
        <p:nvSpPr>
          <p:cNvPr id="13327" name="Text Box 24"/>
          <p:cNvSpPr txBox="1">
            <a:spLocks noChangeArrowheads="1"/>
          </p:cNvSpPr>
          <p:nvPr/>
        </p:nvSpPr>
        <p:spPr bwMode="auto">
          <a:xfrm>
            <a:off x="6557168" y="1535383"/>
            <a:ext cx="1868488" cy="4667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>
                <a:latin typeface="Cambria" pitchFamily="18" charset="0"/>
              </a:rPr>
              <a:t>What </a:t>
            </a:r>
            <a:r>
              <a:rPr lang="en-US" b="1" i="1" dirty="0">
                <a:latin typeface="Cambria" pitchFamily="18" charset="0"/>
              </a:rPr>
              <a:t>is</a:t>
            </a:r>
            <a:r>
              <a:rPr lang="en-US" b="1" dirty="0">
                <a:latin typeface="Cambria" pitchFamily="18" charset="0"/>
              </a:rPr>
              <a:t> it?</a:t>
            </a:r>
          </a:p>
        </p:txBody>
      </p:sp>
      <p:sp>
        <p:nvSpPr>
          <p:cNvPr id="13328" name="Text Box 25"/>
          <p:cNvSpPr txBox="1">
            <a:spLocks noChangeArrowheads="1"/>
          </p:cNvSpPr>
          <p:nvPr/>
        </p:nvSpPr>
        <p:spPr bwMode="auto">
          <a:xfrm>
            <a:off x="6290468" y="2221183"/>
            <a:ext cx="240188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>
                <a:latin typeface="Calibri" panose="020F0502020204030204" pitchFamily="34" charset="0"/>
              </a:rPr>
              <a:t>numeric values </a:t>
            </a:r>
            <a:r>
              <a:rPr lang="en-US" sz="1800" dirty="0">
                <a:latin typeface="Calibri" panose="020F0502020204030204" pitchFamily="34" charset="0"/>
              </a:rPr>
              <a:t>with a fractional </a:t>
            </a:r>
            <a:r>
              <a:rPr lang="en-US" sz="1800" dirty="0" smtClean="0">
                <a:latin typeface="Calibri" panose="020F0502020204030204" pitchFamily="34" charset="0"/>
              </a:rPr>
              <a:t>part, </a:t>
            </a:r>
            <a:r>
              <a:rPr lang="en-US" sz="1800" i="1" dirty="0" smtClean="0">
                <a:latin typeface="Calibri" panose="020F0502020204030204" pitchFamily="34" charset="0"/>
              </a:rPr>
              <a:t>even if the fractional part is .0</a:t>
            </a:r>
            <a:endParaRPr lang="en-US" sz="1800" i="1" dirty="0">
              <a:latin typeface="Calibri" panose="020F0502020204030204" pitchFamily="34" charset="0"/>
            </a:endParaRPr>
          </a:p>
        </p:txBody>
      </p:sp>
      <p:sp>
        <p:nvSpPr>
          <p:cNvPr id="13329" name="Text Box 26"/>
          <p:cNvSpPr txBox="1">
            <a:spLocks noChangeArrowheads="1"/>
          </p:cNvSpPr>
          <p:nvPr/>
        </p:nvSpPr>
        <p:spPr bwMode="auto">
          <a:xfrm>
            <a:off x="6269434" y="3524918"/>
            <a:ext cx="24439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>
                <a:latin typeface="Calibri" panose="020F0502020204030204" pitchFamily="34" charset="0"/>
              </a:rPr>
              <a:t>integers – Python has </a:t>
            </a:r>
            <a:r>
              <a:rPr lang="en-US" sz="1800" i="1" dirty="0" smtClean="0">
                <a:latin typeface="Calibri" panose="020F0502020204030204" pitchFamily="34" charset="0"/>
              </a:rPr>
              <a:t>infinite precision </a:t>
            </a:r>
            <a:r>
              <a:rPr lang="en-US" sz="1800" i="1" dirty="0" err="1" smtClean="0">
                <a:latin typeface="Calibri" panose="020F0502020204030204" pitchFamily="34" charset="0"/>
              </a:rPr>
              <a:t>ints</a:t>
            </a:r>
            <a:r>
              <a:rPr lang="en-US" sz="1800" i="1" dirty="0" smtClean="0">
                <a:latin typeface="Calibri" panose="020F0502020204030204" pitchFamily="34" charset="0"/>
              </a:rPr>
              <a:t>!</a:t>
            </a:r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13333" name="Text Box 14"/>
          <p:cNvSpPr txBox="1">
            <a:spLocks noChangeArrowheads="1"/>
          </p:cNvSpPr>
          <p:nvPr/>
        </p:nvSpPr>
        <p:spPr bwMode="auto">
          <a:xfrm>
            <a:off x="750888" y="6575425"/>
            <a:ext cx="152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000">
                <a:solidFill>
                  <a:srgbClr val="000000"/>
                </a:solidFill>
                <a:latin typeface="Cambria" pitchFamily="18" charset="0"/>
              </a:rPr>
              <a:t>George Boole</a:t>
            </a:r>
          </a:p>
        </p:txBody>
      </p:sp>
      <p:cxnSp>
        <p:nvCxnSpPr>
          <p:cNvPr id="13334" name="Straight Connector 30"/>
          <p:cNvCxnSpPr>
            <a:cxnSpLocks noChangeShapeType="1"/>
          </p:cNvCxnSpPr>
          <p:nvPr/>
        </p:nvCxnSpPr>
        <p:spPr bwMode="auto">
          <a:xfrm rot="10800000">
            <a:off x="780212" y="5939135"/>
            <a:ext cx="838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5" name="Straight Connector 31"/>
          <p:cNvCxnSpPr>
            <a:cxnSpLocks noChangeShapeType="1"/>
          </p:cNvCxnSpPr>
          <p:nvPr/>
        </p:nvCxnSpPr>
        <p:spPr bwMode="auto">
          <a:xfrm flipH="1">
            <a:off x="709614" y="5943600"/>
            <a:ext cx="357186" cy="2898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" name="Group 6"/>
          <p:cNvGrpSpPr/>
          <p:nvPr/>
        </p:nvGrpSpPr>
        <p:grpSpPr>
          <a:xfrm>
            <a:off x="6198393" y="4599418"/>
            <a:ext cx="2586038" cy="973416"/>
            <a:chOff x="6198393" y="4608294"/>
            <a:chExt cx="2586038" cy="973416"/>
          </a:xfrm>
        </p:grpSpPr>
        <p:sp>
          <p:nvSpPr>
            <p:cNvPr id="13331" name="Text Box 28"/>
            <p:cNvSpPr txBox="1">
              <a:spLocks noChangeArrowheads="1"/>
            </p:cNvSpPr>
            <p:nvPr/>
          </p:nvSpPr>
          <p:spPr bwMode="auto">
            <a:xfrm>
              <a:off x="6198393" y="4608294"/>
              <a:ext cx="258603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mbria" pitchFamily="18" charset="0"/>
                </a:rPr>
                <a:t>the </a:t>
              </a:r>
              <a:r>
                <a:rPr lang="en-US" sz="1800" dirty="0" smtClean="0">
                  <a:latin typeface="Cambria" pitchFamily="18" charset="0"/>
                </a:rPr>
                <a:t>T/F results </a:t>
              </a:r>
              <a:r>
                <a:rPr lang="en-US" sz="1800" dirty="0">
                  <a:latin typeface="Cambria" pitchFamily="18" charset="0"/>
                </a:rPr>
                <a:t>from a </a:t>
              </a:r>
              <a:r>
                <a:rPr lang="en-US" sz="1800" dirty="0" smtClean="0">
                  <a:latin typeface="Cambria" pitchFamily="18" charset="0"/>
                </a:rPr>
                <a:t>test or comparison:</a:t>
              </a:r>
              <a:endParaRPr lang="en-US" sz="1800" dirty="0">
                <a:latin typeface="Cambria" pitchFamily="18" charset="0"/>
              </a:endParaRPr>
            </a:p>
          </p:txBody>
        </p:sp>
        <p:sp>
          <p:nvSpPr>
            <p:cNvPr id="13336" name="Rectangle 1"/>
            <p:cNvSpPr>
              <a:spLocks noChangeArrowheads="1"/>
            </p:cNvSpPr>
            <p:nvPr/>
          </p:nvSpPr>
          <p:spPr bwMode="auto">
            <a:xfrm>
              <a:off x="6353921" y="5181600"/>
              <a:ext cx="22749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>
                  <a:latin typeface="Cambria" pitchFamily="18" charset="0"/>
                  <a:ea typeface="MS PGothic" pitchFamily="34" charset="-128"/>
                </a:rPr>
                <a:t>==, !=, &lt;, &gt;, &lt;=, &gt;= 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927604" y="3619483"/>
            <a:ext cx="2429301" cy="457200"/>
            <a:chOff x="2959608" y="3262313"/>
            <a:chExt cx="2429301" cy="457200"/>
          </a:xfrm>
        </p:grpSpPr>
        <p:sp>
          <p:nvSpPr>
            <p:cNvPr id="13322" name="Rectangle 8"/>
            <p:cNvSpPr>
              <a:spLocks noChangeArrowheads="1"/>
            </p:cNvSpPr>
            <p:nvPr/>
          </p:nvSpPr>
          <p:spPr bwMode="auto">
            <a:xfrm>
              <a:off x="3923647" y="3262313"/>
              <a:ext cx="14652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S PGothic" pitchFamily="34" charset="-128"/>
                </a:rPr>
                <a:t>10**100</a:t>
              </a:r>
            </a:p>
          </p:txBody>
        </p:sp>
        <p:sp>
          <p:nvSpPr>
            <p:cNvPr id="13323" name="Rectangle 9"/>
            <p:cNvSpPr>
              <a:spLocks noChangeArrowheads="1"/>
            </p:cNvSpPr>
            <p:nvPr/>
          </p:nvSpPr>
          <p:spPr bwMode="auto">
            <a:xfrm>
              <a:off x="2959608" y="3262313"/>
              <a:ext cx="5492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S PGothic" pitchFamily="34" charset="-128"/>
                </a:rPr>
                <a:t>42</a:t>
              </a:r>
            </a:p>
          </p:txBody>
        </p:sp>
        <p:sp>
          <p:nvSpPr>
            <p:cNvPr id="28" name="Rectangle 9"/>
            <p:cNvSpPr>
              <a:spLocks noChangeArrowheads="1"/>
            </p:cNvSpPr>
            <p:nvPr/>
          </p:nvSpPr>
          <p:spPr bwMode="auto">
            <a:xfrm>
              <a:off x="3539102" y="3352414"/>
              <a:ext cx="32252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 dirty="0" smtClean="0">
                  <a:solidFill>
                    <a:srgbClr val="000000"/>
                  </a:solidFill>
                  <a:latin typeface="Calibri" panose="020F0502020204030204" pitchFamily="34" charset="0"/>
                  <a:ea typeface="MS PGothic" pitchFamily="34" charset="-128"/>
                </a:rPr>
                <a:t>or</a:t>
              </a:r>
              <a:endPara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MS PGothic" pitchFamily="34" charset="-128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055992" y="2452016"/>
            <a:ext cx="2172525" cy="461665"/>
            <a:chOff x="3009075" y="2094314"/>
            <a:chExt cx="2172525" cy="461665"/>
          </a:xfrm>
        </p:grpSpPr>
        <p:sp>
          <p:nvSpPr>
            <p:cNvPr id="13321" name="Rectangle 7"/>
            <p:cNvSpPr>
              <a:spLocks noChangeArrowheads="1"/>
            </p:cNvSpPr>
            <p:nvPr/>
          </p:nvSpPr>
          <p:spPr bwMode="auto">
            <a:xfrm>
              <a:off x="3009075" y="2096546"/>
              <a:ext cx="9159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S PGothic" pitchFamily="34" charset="-128"/>
                </a:rPr>
                <a:t>3.14</a:t>
              </a:r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auto">
            <a:xfrm>
              <a:off x="4443898" y="2094314"/>
              <a:ext cx="73770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  <a:ea typeface="MS PGothic" pitchFamily="34" charset="-128"/>
                </a:rPr>
                <a:t>3.0</a:t>
              </a:r>
              <a:endParaRPr lang="en-US" b="1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endParaRPr>
            </a:p>
          </p:txBody>
        </p:sp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4023218" y="2186647"/>
              <a:ext cx="32252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 dirty="0" smtClean="0">
                  <a:solidFill>
                    <a:srgbClr val="000000"/>
                  </a:solidFill>
                  <a:latin typeface="Calibri" panose="020F0502020204030204" pitchFamily="34" charset="0"/>
                  <a:ea typeface="MS PGothic" pitchFamily="34" charset="-128"/>
                </a:rPr>
                <a:t>or</a:t>
              </a:r>
              <a:endPara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MS PGothic" pitchFamily="34" charset="-128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897652" y="4855294"/>
            <a:ext cx="2489205" cy="461665"/>
            <a:chOff x="2895600" y="4590543"/>
            <a:chExt cx="2489205" cy="461665"/>
          </a:xfrm>
        </p:grpSpPr>
        <p:sp>
          <p:nvSpPr>
            <p:cNvPr id="13337" name="Rectangle 10"/>
            <p:cNvSpPr>
              <a:spLocks noChangeArrowheads="1"/>
            </p:cNvSpPr>
            <p:nvPr/>
          </p:nvSpPr>
          <p:spPr bwMode="auto">
            <a:xfrm>
              <a:off x="2895600" y="4592775"/>
              <a:ext cx="915988" cy="457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S PGothic" pitchFamily="34" charset="-128"/>
                </a:rPr>
                <a:t>True</a:t>
              </a:r>
            </a:p>
          </p:txBody>
        </p:sp>
        <p:sp>
          <p:nvSpPr>
            <p:cNvPr id="31" name="Rectangle 8"/>
            <p:cNvSpPr>
              <a:spLocks noChangeArrowheads="1"/>
            </p:cNvSpPr>
            <p:nvPr/>
          </p:nvSpPr>
          <p:spPr bwMode="auto">
            <a:xfrm>
              <a:off x="4278412" y="4590543"/>
              <a:ext cx="110639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  <a:ea typeface="MS PGothic" pitchFamily="34" charset="-128"/>
                </a:rPr>
                <a:t>False</a:t>
              </a:r>
              <a:endParaRPr lang="en-US" b="1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/>
          </p:nvSpPr>
          <p:spPr bwMode="auto">
            <a:xfrm>
              <a:off x="3893867" y="4682876"/>
              <a:ext cx="32252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 dirty="0" smtClean="0">
                  <a:solidFill>
                    <a:srgbClr val="000000"/>
                  </a:solidFill>
                  <a:latin typeface="Calibri" panose="020F0502020204030204" pitchFamily="34" charset="0"/>
                  <a:ea typeface="MS PGothic" pitchFamily="34" charset="-128"/>
                </a:rPr>
                <a:t>or</a:t>
              </a:r>
              <a:endPara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MS PGothic" pitchFamily="34" charset="-128"/>
              </a:endParaRPr>
            </a:p>
          </p:txBody>
        </p:sp>
      </p:grp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3080376" y="5428488"/>
            <a:ext cx="1981200" cy="32385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dirty="0">
                <a:latin typeface="Cambria" pitchFamily="18" charset="0"/>
              </a:rPr>
              <a:t>"Boolean </a:t>
            </a:r>
            <a:r>
              <a:rPr lang="en-US" sz="1500" dirty="0" smtClean="0">
                <a:latin typeface="Cambria" pitchFamily="18" charset="0"/>
              </a:rPr>
              <a:t>values"</a:t>
            </a:r>
            <a:endParaRPr lang="en-US" sz="1500" dirty="0">
              <a:latin typeface="Cambria" pitchFamily="18" charset="0"/>
            </a:endParaRPr>
          </a:p>
        </p:txBody>
      </p: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6500812" y="5638800"/>
            <a:ext cx="1981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dirty="0">
                <a:latin typeface="Cambria" pitchFamily="18" charset="0"/>
              </a:rPr>
              <a:t>"Boolean </a:t>
            </a:r>
            <a:r>
              <a:rPr lang="en-US" sz="1500" dirty="0" err="1" smtClean="0">
                <a:latin typeface="Cambria" pitchFamily="18" charset="0"/>
              </a:rPr>
              <a:t>oeprators</a:t>
            </a:r>
            <a:r>
              <a:rPr lang="en-US" sz="1500" dirty="0" smtClean="0">
                <a:latin typeface="Cambria" pitchFamily="18" charset="0"/>
              </a:rPr>
              <a:t>"</a:t>
            </a:r>
            <a:endParaRPr lang="en-US" sz="1500" dirty="0">
              <a:latin typeface="Cambria" pitchFamily="18" charset="0"/>
            </a:endParaRPr>
          </a:p>
        </p:txBody>
      </p:sp>
      <p:sp>
        <p:nvSpPr>
          <p:cNvPr id="43" name="Text Box 14"/>
          <p:cNvSpPr txBox="1">
            <a:spLocks noChangeArrowheads="1"/>
          </p:cNvSpPr>
          <p:nvPr/>
        </p:nvSpPr>
        <p:spPr bwMode="auto">
          <a:xfrm>
            <a:off x="7376160" y="6452092"/>
            <a:ext cx="167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type( x )</a:t>
            </a:r>
            <a:endParaRPr lang="en-US" sz="18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727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Text Box 35"/>
          <p:cNvSpPr txBox="1">
            <a:spLocks noChangeArrowheads="1"/>
          </p:cNvSpPr>
          <p:nvPr/>
        </p:nvSpPr>
        <p:spPr bwMode="auto">
          <a:xfrm>
            <a:off x="838200" y="6096000"/>
            <a:ext cx="1676400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000" dirty="0">
                <a:solidFill>
                  <a:srgbClr val="067B0E"/>
                </a:solidFill>
                <a:latin typeface="Cambria" pitchFamily="18" charset="0"/>
              </a:rPr>
              <a:t>What did you say!?!</a:t>
            </a:r>
          </a:p>
        </p:txBody>
      </p:sp>
      <p:sp>
        <p:nvSpPr>
          <p:cNvPr id="28675" name="Text Box 16"/>
          <p:cNvSpPr txBox="1">
            <a:spLocks noChangeArrowheads="1"/>
          </p:cNvSpPr>
          <p:nvPr/>
        </p:nvSpPr>
        <p:spPr bwMode="auto">
          <a:xfrm>
            <a:off x="3124200" y="1307199"/>
            <a:ext cx="42068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600" b="1" dirty="0">
                <a:latin typeface="Courier New" pitchFamily="49" charset="0"/>
              </a:rPr>
              <a:t>s1 = </a:t>
            </a:r>
            <a:r>
              <a:rPr lang="en-US" sz="3600" b="1" dirty="0">
                <a:solidFill>
                  <a:srgbClr val="067B0E"/>
                </a:solidFill>
                <a:latin typeface="Courier New" pitchFamily="49" charset="0"/>
              </a:rPr>
              <a:t>'ha'</a:t>
            </a:r>
          </a:p>
        </p:txBody>
      </p:sp>
      <p:sp>
        <p:nvSpPr>
          <p:cNvPr id="28676" name="Text Box 17"/>
          <p:cNvSpPr txBox="1">
            <a:spLocks noChangeArrowheads="1"/>
          </p:cNvSpPr>
          <p:nvPr/>
        </p:nvSpPr>
        <p:spPr bwMode="auto">
          <a:xfrm>
            <a:off x="3124200" y="2057245"/>
            <a:ext cx="26877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600" b="1" dirty="0">
                <a:latin typeface="Courier New" pitchFamily="49" charset="0"/>
              </a:rPr>
              <a:t>s2 = </a:t>
            </a:r>
            <a:r>
              <a:rPr lang="en-US" sz="3600" b="1" dirty="0">
                <a:solidFill>
                  <a:srgbClr val="067B0E"/>
                </a:solidFill>
                <a:latin typeface="Courier New" pitchFamily="49" charset="0"/>
              </a:rPr>
              <a:t>'t'</a:t>
            </a:r>
          </a:p>
        </p:txBody>
      </p:sp>
      <p:sp>
        <p:nvSpPr>
          <p:cNvPr id="28677" name="Text Box 18"/>
          <p:cNvSpPr txBox="1">
            <a:spLocks noChangeArrowheads="1"/>
          </p:cNvSpPr>
          <p:nvPr/>
        </p:nvSpPr>
        <p:spPr bwMode="auto">
          <a:xfrm>
            <a:off x="1049651" y="1639056"/>
            <a:ext cx="48130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000" dirty="0" smtClean="0">
                <a:solidFill>
                  <a:srgbClr val="000000"/>
                </a:solidFill>
                <a:latin typeface="Cambria" pitchFamily="18" charset="0"/>
              </a:rPr>
              <a:t>Given</a:t>
            </a:r>
            <a:endParaRPr lang="en-US" sz="4000" dirty="0">
              <a:solidFill>
                <a:srgbClr val="000000"/>
              </a:solidFill>
              <a:latin typeface="Cambria" pitchFamily="18" charset="0"/>
            </a:endParaRPr>
          </a:p>
        </p:txBody>
      </p:sp>
      <p:grpSp>
        <p:nvGrpSpPr>
          <p:cNvPr id="28678" name="Group 21"/>
          <p:cNvGrpSpPr>
            <a:grpSpLocks/>
          </p:cNvGrpSpPr>
          <p:nvPr/>
        </p:nvGrpSpPr>
        <p:grpSpPr bwMode="auto">
          <a:xfrm>
            <a:off x="1983873" y="6192842"/>
            <a:ext cx="425450" cy="428625"/>
            <a:chOff x="2928" y="1051"/>
            <a:chExt cx="840" cy="957"/>
          </a:xfrm>
        </p:grpSpPr>
        <p:sp>
          <p:nvSpPr>
            <p:cNvPr id="28696" name="Freeform 22"/>
            <p:cNvSpPr>
              <a:spLocks/>
            </p:cNvSpPr>
            <p:nvPr/>
          </p:nvSpPr>
          <p:spPr bwMode="auto">
            <a:xfrm>
              <a:off x="2928" y="1759"/>
              <a:ext cx="810" cy="249"/>
            </a:xfrm>
            <a:custGeom>
              <a:avLst/>
              <a:gdLst>
                <a:gd name="T0" fmla="*/ 4 w 1048"/>
                <a:gd name="T1" fmla="*/ 21 h 250"/>
                <a:gd name="T2" fmla="*/ 7 w 1048"/>
                <a:gd name="T3" fmla="*/ 83 h 250"/>
                <a:gd name="T4" fmla="*/ 7 w 1048"/>
                <a:gd name="T5" fmla="*/ 111 h 250"/>
                <a:gd name="T6" fmla="*/ 8 w 1048"/>
                <a:gd name="T7" fmla="*/ 125 h 250"/>
                <a:gd name="T8" fmla="*/ 8 w 1048"/>
                <a:gd name="T9" fmla="*/ 160 h 250"/>
                <a:gd name="T10" fmla="*/ 5 w 1048"/>
                <a:gd name="T11" fmla="*/ 229 h 250"/>
                <a:gd name="T12" fmla="*/ 2 w 1048"/>
                <a:gd name="T13" fmla="*/ 209 h 250"/>
                <a:gd name="T14" fmla="*/ 0 w 1048"/>
                <a:gd name="T15" fmla="*/ 188 h 250"/>
                <a:gd name="T16" fmla="*/ 2 w 1048"/>
                <a:gd name="T17" fmla="*/ 154 h 250"/>
                <a:gd name="T18" fmla="*/ 2 w 1048"/>
                <a:gd name="T19" fmla="*/ 125 h 250"/>
                <a:gd name="T20" fmla="*/ 2 w 1048"/>
                <a:gd name="T21" fmla="*/ 76 h 250"/>
                <a:gd name="T22" fmla="*/ 2 w 1048"/>
                <a:gd name="T23" fmla="*/ 55 h 250"/>
                <a:gd name="T24" fmla="*/ 2 w 1048"/>
                <a:gd name="T25" fmla="*/ 28 h 250"/>
                <a:gd name="T26" fmla="*/ 3 w 1048"/>
                <a:gd name="T27" fmla="*/ 14 h 250"/>
                <a:gd name="T28" fmla="*/ 4 w 1048"/>
                <a:gd name="T29" fmla="*/ 28 h 250"/>
                <a:gd name="T30" fmla="*/ 4 w 1048"/>
                <a:gd name="T31" fmla="*/ 21 h 2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8"/>
                <a:gd name="T49" fmla="*/ 0 h 250"/>
                <a:gd name="T50" fmla="*/ 1048 w 1048"/>
                <a:gd name="T51" fmla="*/ 250 h 25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8" h="250">
                  <a:moveTo>
                    <a:pt x="531" y="21"/>
                  </a:moveTo>
                  <a:cubicBezTo>
                    <a:pt x="673" y="0"/>
                    <a:pt x="778" y="50"/>
                    <a:pt x="910" y="83"/>
                  </a:cubicBezTo>
                  <a:cubicBezTo>
                    <a:pt x="923" y="92"/>
                    <a:pt x="937" y="102"/>
                    <a:pt x="951" y="111"/>
                  </a:cubicBezTo>
                  <a:cubicBezTo>
                    <a:pt x="965" y="120"/>
                    <a:pt x="993" y="138"/>
                    <a:pt x="993" y="138"/>
                  </a:cubicBezTo>
                  <a:cubicBezTo>
                    <a:pt x="1009" y="162"/>
                    <a:pt x="1023" y="163"/>
                    <a:pt x="1048" y="179"/>
                  </a:cubicBezTo>
                  <a:cubicBezTo>
                    <a:pt x="943" y="250"/>
                    <a:pt x="887" y="238"/>
                    <a:pt x="751" y="248"/>
                  </a:cubicBezTo>
                  <a:cubicBezTo>
                    <a:pt x="201" y="233"/>
                    <a:pt x="424" y="241"/>
                    <a:pt x="82" y="228"/>
                  </a:cubicBezTo>
                  <a:cubicBezTo>
                    <a:pt x="54" y="218"/>
                    <a:pt x="27" y="216"/>
                    <a:pt x="0" y="207"/>
                  </a:cubicBezTo>
                  <a:cubicBezTo>
                    <a:pt x="2" y="195"/>
                    <a:pt x="1" y="183"/>
                    <a:pt x="7" y="173"/>
                  </a:cubicBezTo>
                  <a:cubicBezTo>
                    <a:pt x="19" y="151"/>
                    <a:pt x="75" y="138"/>
                    <a:pt x="96" y="131"/>
                  </a:cubicBezTo>
                  <a:cubicBezTo>
                    <a:pt x="134" y="116"/>
                    <a:pt x="169" y="92"/>
                    <a:pt x="207" y="76"/>
                  </a:cubicBezTo>
                  <a:cubicBezTo>
                    <a:pt x="239" y="61"/>
                    <a:pt x="238" y="77"/>
                    <a:pt x="275" y="55"/>
                  </a:cubicBezTo>
                  <a:cubicBezTo>
                    <a:pt x="288" y="46"/>
                    <a:pt x="309" y="33"/>
                    <a:pt x="324" y="28"/>
                  </a:cubicBezTo>
                  <a:cubicBezTo>
                    <a:pt x="341" y="21"/>
                    <a:pt x="379" y="14"/>
                    <a:pt x="379" y="14"/>
                  </a:cubicBezTo>
                  <a:cubicBezTo>
                    <a:pt x="420" y="18"/>
                    <a:pt x="461" y="22"/>
                    <a:pt x="503" y="28"/>
                  </a:cubicBezTo>
                  <a:cubicBezTo>
                    <a:pt x="531" y="32"/>
                    <a:pt x="519" y="44"/>
                    <a:pt x="531" y="21"/>
                  </a:cubicBezTo>
                  <a:close/>
                </a:path>
              </a:pathLst>
            </a:custGeom>
            <a:solidFill>
              <a:srgbClr val="FD9D0F"/>
            </a:solidFill>
            <a:ln w="9525">
              <a:solidFill>
                <a:srgbClr val="FD9D0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697" name="Oval 23"/>
            <p:cNvSpPr>
              <a:spLocks noChangeArrowheads="1"/>
            </p:cNvSpPr>
            <p:nvPr/>
          </p:nvSpPr>
          <p:spPr bwMode="auto">
            <a:xfrm>
              <a:off x="2965" y="1240"/>
              <a:ext cx="779" cy="672"/>
            </a:xfrm>
            <a:prstGeom prst="ellipse">
              <a:avLst/>
            </a:prstGeom>
            <a:solidFill>
              <a:srgbClr val="9ECC46"/>
            </a:solidFill>
            <a:ln w="9525">
              <a:solidFill>
                <a:srgbClr val="FFCC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698" name="Oval 24"/>
            <p:cNvSpPr>
              <a:spLocks noChangeArrowheads="1"/>
            </p:cNvSpPr>
            <p:nvPr/>
          </p:nvSpPr>
          <p:spPr bwMode="auto">
            <a:xfrm rot="-1967255">
              <a:off x="3039" y="1383"/>
              <a:ext cx="186" cy="1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699" name="Oval 25"/>
            <p:cNvSpPr>
              <a:spLocks noChangeArrowheads="1"/>
            </p:cNvSpPr>
            <p:nvPr/>
          </p:nvSpPr>
          <p:spPr bwMode="auto">
            <a:xfrm>
              <a:off x="3262" y="1383"/>
              <a:ext cx="222" cy="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00" name="Oval 26"/>
            <p:cNvSpPr>
              <a:spLocks noChangeArrowheads="1"/>
            </p:cNvSpPr>
            <p:nvPr/>
          </p:nvSpPr>
          <p:spPr bwMode="auto">
            <a:xfrm rot="-2071034">
              <a:off x="3521" y="1431"/>
              <a:ext cx="149" cy="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01" name="Oval 27"/>
            <p:cNvSpPr>
              <a:spLocks noChangeArrowheads="1"/>
            </p:cNvSpPr>
            <p:nvPr/>
          </p:nvSpPr>
          <p:spPr bwMode="auto">
            <a:xfrm>
              <a:off x="3118" y="1479"/>
              <a:ext cx="56" cy="6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02" name="Oval 28"/>
            <p:cNvSpPr>
              <a:spLocks noChangeArrowheads="1"/>
            </p:cNvSpPr>
            <p:nvPr/>
          </p:nvSpPr>
          <p:spPr bwMode="auto">
            <a:xfrm>
              <a:off x="3341" y="1495"/>
              <a:ext cx="55" cy="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03" name="Oval 29"/>
            <p:cNvSpPr>
              <a:spLocks noChangeArrowheads="1"/>
            </p:cNvSpPr>
            <p:nvPr/>
          </p:nvSpPr>
          <p:spPr bwMode="auto">
            <a:xfrm>
              <a:off x="3543" y="1549"/>
              <a:ext cx="54" cy="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04" name="AutoShape 30"/>
            <p:cNvSpPr>
              <a:spLocks noChangeArrowheads="1"/>
            </p:cNvSpPr>
            <p:nvPr/>
          </p:nvSpPr>
          <p:spPr bwMode="auto">
            <a:xfrm rot="-5400000">
              <a:off x="3291" y="1540"/>
              <a:ext cx="77" cy="445"/>
            </a:xfrm>
            <a:prstGeom prst="moo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05" name="Freeform 31"/>
            <p:cNvSpPr>
              <a:spLocks/>
            </p:cNvSpPr>
            <p:nvPr/>
          </p:nvSpPr>
          <p:spPr bwMode="auto">
            <a:xfrm>
              <a:off x="3120" y="1128"/>
              <a:ext cx="648" cy="256"/>
            </a:xfrm>
            <a:custGeom>
              <a:avLst/>
              <a:gdLst>
                <a:gd name="T0" fmla="*/ 208 w 648"/>
                <a:gd name="T1" fmla="*/ 0 h 256"/>
                <a:gd name="T2" fmla="*/ 47 w 648"/>
                <a:gd name="T3" fmla="*/ 7 h 256"/>
                <a:gd name="T4" fmla="*/ 0 w 648"/>
                <a:gd name="T5" fmla="*/ 92 h 256"/>
                <a:gd name="T6" fmla="*/ 162 w 648"/>
                <a:gd name="T7" fmla="*/ 192 h 256"/>
                <a:gd name="T8" fmla="*/ 300 w 648"/>
                <a:gd name="T9" fmla="*/ 238 h 256"/>
                <a:gd name="T10" fmla="*/ 484 w 648"/>
                <a:gd name="T11" fmla="*/ 246 h 256"/>
                <a:gd name="T12" fmla="*/ 646 w 648"/>
                <a:gd name="T13" fmla="*/ 184 h 256"/>
                <a:gd name="T14" fmla="*/ 615 w 648"/>
                <a:gd name="T15" fmla="*/ 153 h 256"/>
                <a:gd name="T16" fmla="*/ 546 w 648"/>
                <a:gd name="T17" fmla="*/ 84 h 2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8"/>
                <a:gd name="T28" fmla="*/ 0 h 256"/>
                <a:gd name="T29" fmla="*/ 648 w 648"/>
                <a:gd name="T30" fmla="*/ 256 h 2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8" h="256">
                  <a:moveTo>
                    <a:pt x="208" y="0"/>
                  </a:moveTo>
                  <a:cubicBezTo>
                    <a:pt x="154" y="2"/>
                    <a:pt x="100" y="0"/>
                    <a:pt x="47" y="7"/>
                  </a:cubicBezTo>
                  <a:cubicBezTo>
                    <a:pt x="15" y="11"/>
                    <a:pt x="0" y="92"/>
                    <a:pt x="0" y="92"/>
                  </a:cubicBezTo>
                  <a:cubicBezTo>
                    <a:pt x="19" y="199"/>
                    <a:pt x="72" y="170"/>
                    <a:pt x="162" y="192"/>
                  </a:cubicBezTo>
                  <a:cubicBezTo>
                    <a:pt x="208" y="203"/>
                    <a:pt x="252" y="234"/>
                    <a:pt x="300" y="238"/>
                  </a:cubicBezTo>
                  <a:cubicBezTo>
                    <a:pt x="361" y="243"/>
                    <a:pt x="423" y="243"/>
                    <a:pt x="484" y="246"/>
                  </a:cubicBezTo>
                  <a:cubicBezTo>
                    <a:pt x="648" y="235"/>
                    <a:pt x="569" y="256"/>
                    <a:pt x="646" y="184"/>
                  </a:cubicBezTo>
                  <a:cubicBezTo>
                    <a:pt x="642" y="180"/>
                    <a:pt x="617" y="158"/>
                    <a:pt x="615" y="153"/>
                  </a:cubicBezTo>
                  <a:cubicBezTo>
                    <a:pt x="596" y="116"/>
                    <a:pt x="599" y="84"/>
                    <a:pt x="546" y="84"/>
                  </a:cubicBezTo>
                </a:path>
              </a:pathLst>
            </a:custGeom>
            <a:solidFill>
              <a:srgbClr val="CC0099"/>
            </a:solidFill>
            <a:ln w="9525">
              <a:solidFill>
                <a:srgbClr val="FF99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06" name="Freeform 32"/>
            <p:cNvSpPr>
              <a:spLocks/>
            </p:cNvSpPr>
            <p:nvPr/>
          </p:nvSpPr>
          <p:spPr bwMode="auto">
            <a:xfrm>
              <a:off x="3254" y="1051"/>
              <a:ext cx="442" cy="192"/>
            </a:xfrm>
            <a:custGeom>
              <a:avLst/>
              <a:gdLst>
                <a:gd name="T0" fmla="*/ 88 w 442"/>
                <a:gd name="T1" fmla="*/ 138 h 192"/>
                <a:gd name="T2" fmla="*/ 34 w 442"/>
                <a:gd name="T3" fmla="*/ 92 h 192"/>
                <a:gd name="T4" fmla="*/ 57 w 442"/>
                <a:gd name="T5" fmla="*/ 0 h 192"/>
                <a:gd name="T6" fmla="*/ 234 w 442"/>
                <a:gd name="T7" fmla="*/ 15 h 192"/>
                <a:gd name="T8" fmla="*/ 372 w 442"/>
                <a:gd name="T9" fmla="*/ 61 h 192"/>
                <a:gd name="T10" fmla="*/ 441 w 442"/>
                <a:gd name="T11" fmla="*/ 92 h 192"/>
                <a:gd name="T12" fmla="*/ 434 w 442"/>
                <a:gd name="T13" fmla="*/ 122 h 192"/>
                <a:gd name="T14" fmla="*/ 280 w 442"/>
                <a:gd name="T15" fmla="*/ 161 h 192"/>
                <a:gd name="T16" fmla="*/ 257 w 442"/>
                <a:gd name="T17" fmla="*/ 169 h 192"/>
                <a:gd name="T18" fmla="*/ 226 w 442"/>
                <a:gd name="T19" fmla="*/ 184 h 192"/>
                <a:gd name="T20" fmla="*/ 196 w 442"/>
                <a:gd name="T21" fmla="*/ 192 h 1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42"/>
                <a:gd name="T34" fmla="*/ 0 h 192"/>
                <a:gd name="T35" fmla="*/ 442 w 442"/>
                <a:gd name="T36" fmla="*/ 192 h 1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42" h="192">
                  <a:moveTo>
                    <a:pt x="88" y="138"/>
                  </a:moveTo>
                  <a:cubicBezTo>
                    <a:pt x="71" y="119"/>
                    <a:pt x="55" y="106"/>
                    <a:pt x="34" y="92"/>
                  </a:cubicBezTo>
                  <a:cubicBezTo>
                    <a:pt x="22" y="52"/>
                    <a:pt x="0" y="17"/>
                    <a:pt x="57" y="0"/>
                  </a:cubicBezTo>
                  <a:cubicBezTo>
                    <a:pt x="75" y="1"/>
                    <a:pt x="202" y="8"/>
                    <a:pt x="234" y="15"/>
                  </a:cubicBezTo>
                  <a:cubicBezTo>
                    <a:pt x="275" y="24"/>
                    <a:pt x="331" y="47"/>
                    <a:pt x="372" y="61"/>
                  </a:cubicBezTo>
                  <a:cubicBezTo>
                    <a:pt x="394" y="81"/>
                    <a:pt x="412" y="84"/>
                    <a:pt x="441" y="92"/>
                  </a:cubicBezTo>
                  <a:cubicBezTo>
                    <a:pt x="439" y="102"/>
                    <a:pt x="442" y="115"/>
                    <a:pt x="434" y="122"/>
                  </a:cubicBezTo>
                  <a:cubicBezTo>
                    <a:pt x="411" y="142"/>
                    <a:pt x="306" y="158"/>
                    <a:pt x="280" y="161"/>
                  </a:cubicBezTo>
                  <a:cubicBezTo>
                    <a:pt x="272" y="164"/>
                    <a:pt x="264" y="166"/>
                    <a:pt x="257" y="169"/>
                  </a:cubicBezTo>
                  <a:cubicBezTo>
                    <a:pt x="246" y="173"/>
                    <a:pt x="237" y="180"/>
                    <a:pt x="226" y="184"/>
                  </a:cubicBezTo>
                  <a:cubicBezTo>
                    <a:pt x="216" y="188"/>
                    <a:pt x="196" y="192"/>
                    <a:pt x="196" y="192"/>
                  </a:cubicBezTo>
                </a:path>
              </a:pathLst>
            </a:custGeom>
            <a:solidFill>
              <a:srgbClr val="CC0099"/>
            </a:solidFill>
            <a:ln w="9525">
              <a:solidFill>
                <a:srgbClr val="FF99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07" name="Freeform 33"/>
            <p:cNvSpPr>
              <a:spLocks/>
            </p:cNvSpPr>
            <p:nvPr/>
          </p:nvSpPr>
          <p:spPr bwMode="auto">
            <a:xfrm>
              <a:off x="3025" y="1802"/>
              <a:ext cx="215" cy="139"/>
            </a:xfrm>
            <a:custGeom>
              <a:avLst/>
              <a:gdLst>
                <a:gd name="T0" fmla="*/ 8 w 215"/>
                <a:gd name="T1" fmla="*/ 78 h 139"/>
                <a:gd name="T2" fmla="*/ 84 w 215"/>
                <a:gd name="T3" fmla="*/ 17 h 139"/>
                <a:gd name="T4" fmla="*/ 154 w 215"/>
                <a:gd name="T5" fmla="*/ 40 h 139"/>
                <a:gd name="T6" fmla="*/ 215 w 215"/>
                <a:gd name="T7" fmla="*/ 139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5"/>
                <a:gd name="T13" fmla="*/ 0 h 139"/>
                <a:gd name="T14" fmla="*/ 215 w 215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5" h="139">
                  <a:moveTo>
                    <a:pt x="8" y="78"/>
                  </a:moveTo>
                  <a:cubicBezTo>
                    <a:pt x="20" y="0"/>
                    <a:pt x="0" y="6"/>
                    <a:pt x="84" y="17"/>
                  </a:cubicBezTo>
                  <a:cubicBezTo>
                    <a:pt x="108" y="24"/>
                    <a:pt x="154" y="40"/>
                    <a:pt x="154" y="40"/>
                  </a:cubicBezTo>
                  <a:cubicBezTo>
                    <a:pt x="162" y="81"/>
                    <a:pt x="162" y="139"/>
                    <a:pt x="215" y="139"/>
                  </a:cubicBezTo>
                </a:path>
              </a:pathLst>
            </a:custGeom>
            <a:solidFill>
              <a:srgbClr val="FD9D0F"/>
            </a:solidFill>
            <a:ln w="9525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08" name="Freeform 34"/>
            <p:cNvSpPr>
              <a:spLocks/>
            </p:cNvSpPr>
            <p:nvPr/>
          </p:nvSpPr>
          <p:spPr bwMode="auto">
            <a:xfrm flipH="1">
              <a:off x="3456" y="1813"/>
              <a:ext cx="215" cy="139"/>
            </a:xfrm>
            <a:custGeom>
              <a:avLst/>
              <a:gdLst>
                <a:gd name="T0" fmla="*/ 8 w 215"/>
                <a:gd name="T1" fmla="*/ 78 h 139"/>
                <a:gd name="T2" fmla="*/ 84 w 215"/>
                <a:gd name="T3" fmla="*/ 17 h 139"/>
                <a:gd name="T4" fmla="*/ 154 w 215"/>
                <a:gd name="T5" fmla="*/ 40 h 139"/>
                <a:gd name="T6" fmla="*/ 215 w 215"/>
                <a:gd name="T7" fmla="*/ 139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5"/>
                <a:gd name="T13" fmla="*/ 0 h 139"/>
                <a:gd name="T14" fmla="*/ 215 w 215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5" h="139">
                  <a:moveTo>
                    <a:pt x="8" y="78"/>
                  </a:moveTo>
                  <a:cubicBezTo>
                    <a:pt x="20" y="0"/>
                    <a:pt x="0" y="6"/>
                    <a:pt x="84" y="17"/>
                  </a:cubicBezTo>
                  <a:cubicBezTo>
                    <a:pt x="108" y="24"/>
                    <a:pt x="154" y="40"/>
                    <a:pt x="154" y="40"/>
                  </a:cubicBezTo>
                  <a:cubicBezTo>
                    <a:pt x="162" y="81"/>
                    <a:pt x="162" y="139"/>
                    <a:pt x="215" y="139"/>
                  </a:cubicBezTo>
                </a:path>
              </a:pathLst>
            </a:custGeom>
            <a:solidFill>
              <a:srgbClr val="FD9D0F"/>
            </a:solidFill>
            <a:ln w="9525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8680" name="Text Box 36"/>
          <p:cNvSpPr txBox="1">
            <a:spLocks noChangeArrowheads="1"/>
          </p:cNvSpPr>
          <p:nvPr/>
        </p:nvSpPr>
        <p:spPr bwMode="auto">
          <a:xfrm>
            <a:off x="2743200" y="3773269"/>
            <a:ext cx="26877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600" b="1" dirty="0">
                <a:solidFill>
                  <a:srgbClr val="067B0E"/>
                </a:solidFill>
                <a:latin typeface="Courier New" pitchFamily="49" charset="0"/>
              </a:rPr>
              <a:t>s1 + s2</a:t>
            </a:r>
          </a:p>
        </p:txBody>
      </p:sp>
      <p:sp>
        <p:nvSpPr>
          <p:cNvPr id="28681" name="Text Box 37"/>
          <p:cNvSpPr txBox="1">
            <a:spLocks noChangeArrowheads="1"/>
          </p:cNvSpPr>
          <p:nvPr/>
        </p:nvSpPr>
        <p:spPr bwMode="auto">
          <a:xfrm>
            <a:off x="2743200" y="5144869"/>
            <a:ext cx="680720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600" b="1" dirty="0">
                <a:solidFill>
                  <a:srgbClr val="067B0E"/>
                </a:solidFill>
                <a:latin typeface="Courier New" pitchFamily="49" charset="0"/>
              </a:rPr>
              <a:t>2*s1 + s2 + 2*(s1+s2)</a:t>
            </a:r>
          </a:p>
        </p:txBody>
      </p:sp>
      <p:sp>
        <p:nvSpPr>
          <p:cNvPr id="28682" name="Rectangle 38"/>
          <p:cNvSpPr>
            <a:spLocks noChangeArrowheads="1"/>
          </p:cNvSpPr>
          <p:nvPr/>
        </p:nvSpPr>
        <p:spPr bwMode="auto">
          <a:xfrm>
            <a:off x="329184" y="3699522"/>
            <a:ext cx="351666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>
                <a:solidFill>
                  <a:srgbClr val="000000"/>
                </a:solidFill>
                <a:latin typeface="Cambria" pitchFamily="18" charset="0"/>
              </a:rPr>
              <a:t>What are </a:t>
            </a:r>
          </a:p>
        </p:txBody>
      </p:sp>
      <p:sp>
        <p:nvSpPr>
          <p:cNvPr id="28683" name="AutoShape 39"/>
          <p:cNvSpPr>
            <a:spLocks/>
          </p:cNvSpPr>
          <p:nvPr/>
        </p:nvSpPr>
        <p:spPr bwMode="auto">
          <a:xfrm>
            <a:off x="2652511" y="1433598"/>
            <a:ext cx="281190" cy="1245785"/>
          </a:xfrm>
          <a:prstGeom prst="leftBrace">
            <a:avLst>
              <a:gd name="adj1" fmla="val 4138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4000">
              <a:solidFill>
                <a:srgbClr val="000000"/>
              </a:solidFill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1447800" y="228600"/>
            <a:ext cx="64135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b="1" dirty="0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n-US" sz="4200" dirty="0">
                <a:solidFill>
                  <a:srgbClr val="000000"/>
                </a:solidFill>
                <a:latin typeface="Cambria" pitchFamily="18" charset="0"/>
              </a:rPr>
              <a:t>ings:  </a:t>
            </a:r>
            <a:r>
              <a:rPr lang="en-US" sz="4200" i="1" dirty="0" smtClean="0">
                <a:solidFill>
                  <a:srgbClr val="000000"/>
                </a:solidFill>
                <a:latin typeface="Cambria" pitchFamily="18" charset="0"/>
              </a:rPr>
              <a:t>textual</a:t>
            </a:r>
            <a:r>
              <a:rPr lang="en-US" sz="4200" dirty="0" smtClean="0">
                <a:solidFill>
                  <a:srgbClr val="000000"/>
                </a:solidFill>
                <a:latin typeface="Cambria" pitchFamily="18" charset="0"/>
              </a:rPr>
              <a:t> </a:t>
            </a:r>
            <a:r>
              <a:rPr lang="en-US" sz="4200" dirty="0">
                <a:solidFill>
                  <a:srgbClr val="000000"/>
                </a:solidFill>
                <a:latin typeface="Cambria" pitchFamily="18" charset="0"/>
              </a:rPr>
              <a:t>data</a:t>
            </a:r>
            <a:endParaRPr lang="en-US" sz="4000" dirty="0">
              <a:solidFill>
                <a:srgbClr val="00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78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ounded Rectangle 36"/>
          <p:cNvSpPr>
            <a:spLocks noChangeArrowheads="1"/>
          </p:cNvSpPr>
          <p:nvPr/>
        </p:nvSpPr>
        <p:spPr bwMode="auto">
          <a:xfrm>
            <a:off x="228600" y="2446337"/>
            <a:ext cx="8610600" cy="121920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1066800" y="228600"/>
            <a:ext cx="70866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i="1" dirty="0">
                <a:solidFill>
                  <a:srgbClr val="000000"/>
                </a:solidFill>
                <a:latin typeface="Cambria" panose="02040503050406030204" pitchFamily="18" charset="0"/>
              </a:rPr>
              <a:t>Lists </a:t>
            </a:r>
            <a:r>
              <a:rPr lang="en-US" sz="4200" dirty="0">
                <a:solidFill>
                  <a:srgbClr val="000000"/>
                </a:solidFill>
                <a:latin typeface="Cambria" panose="02040503050406030204" pitchFamily="18" charset="0"/>
              </a:rPr>
              <a:t>~ collections of any</a:t>
            </a:r>
            <a:r>
              <a:rPr lang="en-US" sz="4200" i="1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4200" dirty="0">
                <a:solidFill>
                  <a:srgbClr val="000000"/>
                </a:solidFill>
                <a:latin typeface="Cambria" panose="02040503050406030204" pitchFamily="18" charset="0"/>
              </a:rPr>
              <a:t>data</a:t>
            </a:r>
            <a:endParaRPr lang="en-US" sz="4200" i="1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6869" name="Text Box 6"/>
          <p:cNvSpPr txBox="1">
            <a:spLocks noChangeArrowheads="1"/>
          </p:cNvSpPr>
          <p:nvPr/>
        </p:nvSpPr>
        <p:spPr bwMode="auto">
          <a:xfrm>
            <a:off x="228600" y="2751137"/>
            <a:ext cx="876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</a:rPr>
              <a:t>M</a:t>
            </a:r>
            <a:r>
              <a:rPr lang="en-US" sz="3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</a:rPr>
              <a:t>= [ 4</a:t>
            </a:r>
            <a:r>
              <a:rPr lang="en-US" sz="3200" b="1" dirty="0" smtClean="0">
                <a:solidFill>
                  <a:srgbClr val="000000"/>
                </a:solidFill>
                <a:latin typeface="Courier New" pitchFamily="49" charset="0"/>
              </a:rPr>
              <a:t>, 7, 100, 42, 5, 47 ] </a:t>
            </a:r>
            <a:endParaRPr lang="en-US" sz="32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925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ounded Rectangle 36"/>
          <p:cNvSpPr>
            <a:spLocks noChangeArrowheads="1"/>
          </p:cNvSpPr>
          <p:nvPr/>
        </p:nvSpPr>
        <p:spPr bwMode="auto">
          <a:xfrm>
            <a:off x="228600" y="2446337"/>
            <a:ext cx="8610600" cy="121920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1066800" y="228600"/>
            <a:ext cx="70866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i="1" dirty="0">
                <a:solidFill>
                  <a:srgbClr val="000000"/>
                </a:solidFill>
                <a:latin typeface="Cambria" panose="02040503050406030204" pitchFamily="18" charset="0"/>
              </a:rPr>
              <a:t>Lists </a:t>
            </a:r>
            <a:r>
              <a:rPr lang="en-US" sz="4200" dirty="0">
                <a:solidFill>
                  <a:srgbClr val="000000"/>
                </a:solidFill>
                <a:latin typeface="Cambria" panose="02040503050406030204" pitchFamily="18" charset="0"/>
              </a:rPr>
              <a:t>~ collections of any</a:t>
            </a:r>
            <a:r>
              <a:rPr lang="en-US" sz="4200" i="1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4200" dirty="0">
                <a:solidFill>
                  <a:srgbClr val="000000"/>
                </a:solidFill>
                <a:latin typeface="Cambria" panose="02040503050406030204" pitchFamily="18" charset="0"/>
              </a:rPr>
              <a:t>data</a:t>
            </a:r>
            <a:endParaRPr lang="en-US" sz="4200" i="1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6868" name="Line 24"/>
          <p:cNvSpPr>
            <a:spLocks noChangeShapeType="1"/>
          </p:cNvSpPr>
          <p:nvPr/>
        </p:nvSpPr>
        <p:spPr bwMode="auto">
          <a:xfrm flipH="1">
            <a:off x="5949696" y="2027237"/>
            <a:ext cx="184404" cy="959804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869" name="Text Box 6"/>
          <p:cNvSpPr txBox="1">
            <a:spLocks noChangeArrowheads="1"/>
          </p:cNvSpPr>
          <p:nvPr/>
        </p:nvSpPr>
        <p:spPr bwMode="auto">
          <a:xfrm>
            <a:off x="228600" y="2751137"/>
            <a:ext cx="876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</a:rPr>
              <a:t>M</a:t>
            </a:r>
            <a:r>
              <a:rPr lang="en-US" sz="3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</a:rPr>
              <a:t>= [ 4</a:t>
            </a:r>
            <a:r>
              <a:rPr lang="en-US" sz="3200" b="1" dirty="0" smtClean="0">
                <a:solidFill>
                  <a:srgbClr val="000000"/>
                </a:solidFill>
                <a:latin typeface="Courier New" pitchFamily="49" charset="0"/>
              </a:rPr>
              <a:t>, 7, 100, 42, 5, 47 ] </a:t>
            </a:r>
            <a:endParaRPr lang="en-US" sz="32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6870" name="Text Box 9"/>
          <p:cNvSpPr txBox="1">
            <a:spLocks noChangeArrowheads="1"/>
          </p:cNvSpPr>
          <p:nvPr/>
        </p:nvSpPr>
        <p:spPr bwMode="auto">
          <a:xfrm>
            <a:off x="1212850" y="1196974"/>
            <a:ext cx="3035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333399"/>
                </a:solidFill>
                <a:latin typeface="Calibri" pitchFamily="34" charset="0"/>
              </a:rPr>
              <a:t>Square brackets tell python you want a list.</a:t>
            </a:r>
          </a:p>
        </p:txBody>
      </p:sp>
      <p:sp>
        <p:nvSpPr>
          <p:cNvPr id="36871" name="Rectangle 21"/>
          <p:cNvSpPr>
            <a:spLocks noChangeArrowheads="1"/>
          </p:cNvSpPr>
          <p:nvPr/>
        </p:nvSpPr>
        <p:spPr bwMode="auto">
          <a:xfrm>
            <a:off x="4572000" y="1196974"/>
            <a:ext cx="3124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 pitchFamily="34" charset="0"/>
              </a:rPr>
              <a:t>Commas  separate elements.</a:t>
            </a:r>
          </a:p>
        </p:txBody>
      </p:sp>
      <p:sp>
        <p:nvSpPr>
          <p:cNvPr id="36872" name="Line 24"/>
          <p:cNvSpPr>
            <a:spLocks noChangeShapeType="1"/>
          </p:cNvSpPr>
          <p:nvPr/>
        </p:nvSpPr>
        <p:spPr bwMode="auto">
          <a:xfrm>
            <a:off x="4011168" y="1975104"/>
            <a:ext cx="3803904" cy="890016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873" name="Line 24"/>
          <p:cNvSpPr>
            <a:spLocks noChangeShapeType="1"/>
          </p:cNvSpPr>
          <p:nvPr/>
        </p:nvSpPr>
        <p:spPr bwMode="auto">
          <a:xfrm flipH="1">
            <a:off x="2438399" y="1962912"/>
            <a:ext cx="1487423" cy="877824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609600" y="4038600"/>
            <a:ext cx="17033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 err="1" smtClean="0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US" sz="3200" b="1" dirty="0" smtClean="0">
                <a:solidFill>
                  <a:srgbClr val="000000"/>
                </a:solidFill>
                <a:latin typeface="Courier New" pitchFamily="49" charset="0"/>
              </a:rPr>
              <a:t>(M)</a:t>
            </a:r>
            <a:endParaRPr lang="en-US" sz="32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3325812" y="4038600"/>
            <a:ext cx="17033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</a:rPr>
              <a:t>M</a:t>
            </a:r>
            <a:r>
              <a:rPr lang="en-US" sz="3200" b="1" dirty="0" smtClean="0">
                <a:solidFill>
                  <a:srgbClr val="000000"/>
                </a:solidFill>
                <a:latin typeface="Courier New" pitchFamily="49" charset="0"/>
              </a:rPr>
              <a:t>[0</a:t>
            </a: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6477000" y="4038600"/>
            <a:ext cx="17033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 smtClean="0">
                <a:solidFill>
                  <a:srgbClr val="000000"/>
                </a:solidFill>
                <a:latin typeface="Courier New" pitchFamily="49" charset="0"/>
              </a:rPr>
              <a:t>M[0:3]</a:t>
            </a:r>
            <a:endParaRPr lang="en-US" sz="32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cxnSp>
        <p:nvCxnSpPr>
          <p:cNvPr id="19" name="Straight Connector 22"/>
          <p:cNvCxnSpPr>
            <a:cxnSpLocks noChangeShapeType="1"/>
          </p:cNvCxnSpPr>
          <p:nvPr/>
        </p:nvCxnSpPr>
        <p:spPr bwMode="auto">
          <a:xfrm>
            <a:off x="2855976" y="3992563"/>
            <a:ext cx="0" cy="253320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Connector 22"/>
          <p:cNvCxnSpPr>
            <a:cxnSpLocks noChangeShapeType="1"/>
          </p:cNvCxnSpPr>
          <p:nvPr/>
        </p:nvCxnSpPr>
        <p:spPr bwMode="auto">
          <a:xfrm>
            <a:off x="5638800" y="3992563"/>
            <a:ext cx="0" cy="253320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7154955" y="6352401"/>
            <a:ext cx="6046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20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slicing </a:t>
            </a:r>
          </a:p>
        </p:txBody>
      </p:sp>
      <p:sp>
        <p:nvSpPr>
          <p:cNvPr id="20" name="Rectangle 36"/>
          <p:cNvSpPr>
            <a:spLocks noChangeArrowheads="1"/>
          </p:cNvSpPr>
          <p:nvPr/>
        </p:nvSpPr>
        <p:spPr bwMode="auto">
          <a:xfrm>
            <a:off x="3805794" y="6352401"/>
            <a:ext cx="7450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indexing </a:t>
            </a:r>
          </a:p>
        </p:txBody>
      </p:sp>
      <p:sp>
        <p:nvSpPr>
          <p:cNvPr id="21" name="Rectangle 36"/>
          <p:cNvSpPr>
            <a:spLocks noChangeArrowheads="1"/>
          </p:cNvSpPr>
          <p:nvPr/>
        </p:nvSpPr>
        <p:spPr bwMode="auto">
          <a:xfrm>
            <a:off x="779844" y="6352401"/>
            <a:ext cx="11628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top-level length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314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5974080" y="402336"/>
            <a:ext cx="938784" cy="560832"/>
          </a:xfrm>
          <a:prstGeom prst="roundRect">
            <a:avLst/>
          </a:prstGeom>
          <a:solidFill>
            <a:srgbClr val="CCECFF"/>
          </a:solidFill>
          <a:ln w="28575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6866" name="Rounded Rectangle 36"/>
          <p:cNvSpPr>
            <a:spLocks noChangeArrowheads="1"/>
          </p:cNvSpPr>
          <p:nvPr/>
        </p:nvSpPr>
        <p:spPr bwMode="auto">
          <a:xfrm>
            <a:off x="228600" y="1600200"/>
            <a:ext cx="8610600" cy="121920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1066800" y="228600"/>
            <a:ext cx="70866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i="1" dirty="0">
                <a:solidFill>
                  <a:srgbClr val="000000"/>
                </a:solidFill>
                <a:latin typeface="Cambria" panose="02040503050406030204" pitchFamily="18" charset="0"/>
              </a:rPr>
              <a:t>Lists </a:t>
            </a:r>
            <a:r>
              <a:rPr lang="en-US" sz="4200" dirty="0">
                <a:solidFill>
                  <a:srgbClr val="000000"/>
                </a:solidFill>
                <a:latin typeface="Cambria" panose="02040503050406030204" pitchFamily="18" charset="0"/>
              </a:rPr>
              <a:t>~ collections </a:t>
            </a:r>
            <a:r>
              <a:rPr lang="en-US" sz="4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of  </a:t>
            </a:r>
            <a:r>
              <a:rPr lang="en-US" sz="4200" i="1" dirty="0">
                <a:solidFill>
                  <a:srgbClr val="0000FF"/>
                </a:solidFill>
                <a:latin typeface="Cambria" panose="02040503050406030204" pitchFamily="18" charset="0"/>
              </a:rPr>
              <a:t>any</a:t>
            </a:r>
            <a:r>
              <a:rPr lang="en-US" sz="4200" i="1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42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4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data</a:t>
            </a:r>
            <a:endParaRPr lang="en-US" sz="4200" i="1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6869" name="Text Box 6"/>
          <p:cNvSpPr txBox="1">
            <a:spLocks noChangeArrowheads="1"/>
          </p:cNvSpPr>
          <p:nvPr/>
        </p:nvSpPr>
        <p:spPr bwMode="auto">
          <a:xfrm>
            <a:off x="228600" y="1905000"/>
            <a:ext cx="876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</a:rPr>
              <a:t>L = [ 3.14, [2,40], 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</a:rPr>
              <a:t>'third'</a:t>
            </a: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</a:rPr>
              <a:t>, 42 ] 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228600" y="3240088"/>
            <a:ext cx="17033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</a:rPr>
              <a:t>(L)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3124200" y="3240088"/>
            <a:ext cx="17033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</a:rPr>
              <a:t>L[0]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6096000" y="3240088"/>
            <a:ext cx="17033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>
                <a:solidFill>
                  <a:srgbClr val="000000"/>
                </a:solidFill>
                <a:latin typeface="Courier New" pitchFamily="49" charset="0"/>
              </a:rPr>
              <a:t>L[0:1]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6107113" y="6257925"/>
            <a:ext cx="2808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b="1" i="1">
                <a:solidFill>
                  <a:srgbClr val="000000"/>
                </a:solidFill>
                <a:latin typeface="Times New Roman" pitchFamily="18" charset="0"/>
              </a:rPr>
              <a:t>always </a:t>
            </a:r>
            <a:r>
              <a:rPr lang="en-US" sz="1400" i="1">
                <a:solidFill>
                  <a:srgbClr val="000000"/>
                </a:solidFill>
                <a:latin typeface="Times New Roman" pitchFamily="18" charset="0"/>
              </a:rPr>
              <a:t>returns the same type, and </a:t>
            </a:r>
            <a:r>
              <a:rPr lang="en-US" sz="1400" b="1" i="1">
                <a:solidFill>
                  <a:srgbClr val="000000"/>
                </a:solidFill>
                <a:latin typeface="Times New Roman" pitchFamily="18" charset="0"/>
              </a:rPr>
              <a:t>always </a:t>
            </a:r>
            <a:r>
              <a:rPr lang="en-US" sz="1400" i="1">
                <a:solidFill>
                  <a:srgbClr val="000000"/>
                </a:solidFill>
                <a:latin typeface="Times New Roman" pitchFamily="18" charset="0"/>
              </a:rPr>
              <a:t>returns a </a:t>
            </a:r>
            <a:r>
              <a:rPr lang="en-US" sz="1400" b="1" i="1">
                <a:solidFill>
                  <a:srgbClr val="000000"/>
                </a:solidFill>
                <a:latin typeface="Times New Roman" pitchFamily="18" charset="0"/>
              </a:rPr>
              <a:t>sub</a:t>
            </a:r>
            <a:r>
              <a:rPr lang="en-US" sz="1400" i="1">
                <a:solidFill>
                  <a:srgbClr val="000000"/>
                </a:solidFill>
                <a:latin typeface="Times New Roman" pitchFamily="18" charset="0"/>
              </a:rPr>
              <a:t>structure! </a:t>
            </a:r>
            <a:endParaRPr lang="en-US" sz="1400" b="1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3124200" y="6365875"/>
            <a:ext cx="2514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b="1" i="1" dirty="0">
                <a:solidFill>
                  <a:srgbClr val="000000"/>
                </a:solidFill>
                <a:latin typeface="Times New Roman" pitchFamily="18" charset="0"/>
              </a:rPr>
              <a:t>could </a:t>
            </a:r>
            <a:r>
              <a:rPr lang="en-US" sz="1400" i="1" dirty="0">
                <a:solidFill>
                  <a:srgbClr val="000000"/>
                </a:solidFill>
                <a:latin typeface="Times New Roman" pitchFamily="18" charset="0"/>
              </a:rPr>
              <a:t>return a different type</a:t>
            </a:r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6989763" y="5867400"/>
            <a:ext cx="9350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100" b="1">
                <a:solidFill>
                  <a:srgbClr val="0000DF"/>
                </a:solidFill>
                <a:latin typeface="Calibri" pitchFamily="34" charset="0"/>
              </a:rPr>
              <a:t>slicing </a:t>
            </a:r>
            <a:endParaRPr lang="en-US" sz="2100">
              <a:solidFill>
                <a:srgbClr val="0000DF"/>
              </a:solidFill>
              <a:latin typeface="Calibri" pitchFamily="34" charset="0"/>
            </a:endParaRPr>
          </a:p>
        </p:txBody>
      </p:sp>
      <p:sp>
        <p:nvSpPr>
          <p:cNvPr id="20" name="Rectangle 36"/>
          <p:cNvSpPr>
            <a:spLocks noChangeArrowheads="1"/>
          </p:cNvSpPr>
          <p:nvPr/>
        </p:nvSpPr>
        <p:spPr bwMode="auto">
          <a:xfrm>
            <a:off x="3729038" y="5867400"/>
            <a:ext cx="11938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100" b="1">
                <a:solidFill>
                  <a:srgbClr val="0000DF"/>
                </a:solidFill>
                <a:latin typeface="Calibri" pitchFamily="34" charset="0"/>
              </a:rPr>
              <a:t>indexing </a:t>
            </a:r>
            <a:endParaRPr lang="en-US" sz="2100">
              <a:solidFill>
                <a:srgbClr val="0000DF"/>
              </a:solidFill>
              <a:latin typeface="Calibri" pitchFamily="34" charset="0"/>
            </a:endParaRPr>
          </a:p>
        </p:txBody>
      </p:sp>
      <p:sp>
        <p:nvSpPr>
          <p:cNvPr id="21" name="Rectangle 36"/>
          <p:cNvSpPr>
            <a:spLocks noChangeArrowheads="1"/>
          </p:cNvSpPr>
          <p:nvPr/>
        </p:nvSpPr>
        <p:spPr bwMode="auto">
          <a:xfrm>
            <a:off x="389929" y="5867400"/>
            <a:ext cx="194271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100" b="1" dirty="0" smtClean="0">
                <a:solidFill>
                  <a:srgbClr val="0000DF"/>
                </a:solidFill>
                <a:latin typeface="Calibri" pitchFamily="34" charset="0"/>
              </a:rPr>
              <a:t>top-level length</a:t>
            </a:r>
            <a:endParaRPr lang="en-US" sz="2100" dirty="0">
              <a:solidFill>
                <a:srgbClr val="0000DF"/>
              </a:solidFill>
              <a:latin typeface="Calibri" pitchFamily="34" charset="0"/>
            </a:endParaRPr>
          </a:p>
        </p:txBody>
      </p:sp>
      <p:cxnSp>
        <p:nvCxnSpPr>
          <p:cNvPr id="22" name="Straight Connector 22"/>
          <p:cNvCxnSpPr>
            <a:cxnSpLocks noChangeShapeType="1"/>
          </p:cNvCxnSpPr>
          <p:nvPr/>
        </p:nvCxnSpPr>
        <p:spPr bwMode="auto">
          <a:xfrm>
            <a:off x="2855976" y="3172968"/>
            <a:ext cx="0" cy="33528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152400" y="6365875"/>
            <a:ext cx="2514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i="1" dirty="0" smtClean="0">
                <a:solidFill>
                  <a:srgbClr val="000000"/>
                </a:solidFill>
                <a:latin typeface="Times New Roman" pitchFamily="18" charset="0"/>
              </a:rPr>
              <a:t>only counts </a:t>
            </a:r>
            <a:r>
              <a:rPr lang="en-US" sz="1400" b="1" i="1" dirty="0" smtClean="0">
                <a:solidFill>
                  <a:srgbClr val="000000"/>
                </a:solidFill>
                <a:latin typeface="Times New Roman" pitchFamily="18" charset="0"/>
              </a:rPr>
              <a:t>top-level </a:t>
            </a:r>
            <a:r>
              <a:rPr lang="en-US" sz="1400" dirty="0" smtClean="0">
                <a:solidFill>
                  <a:srgbClr val="000000"/>
                </a:solidFill>
                <a:latin typeface="Times New Roman" pitchFamily="18" charset="0"/>
              </a:rPr>
              <a:t>elements</a:t>
            </a:r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30" name="Straight Connector 22"/>
          <p:cNvCxnSpPr>
            <a:cxnSpLocks noChangeShapeType="1"/>
          </p:cNvCxnSpPr>
          <p:nvPr/>
        </p:nvCxnSpPr>
        <p:spPr bwMode="auto">
          <a:xfrm>
            <a:off x="5791200" y="3200400"/>
            <a:ext cx="0" cy="33528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Down Arrow 6"/>
          <p:cNvSpPr/>
          <p:nvPr/>
        </p:nvSpPr>
        <p:spPr bwMode="auto">
          <a:xfrm rot="1161399">
            <a:off x="6453901" y="1451709"/>
            <a:ext cx="338592" cy="516055"/>
          </a:xfrm>
          <a:prstGeom prst="downArrow">
            <a:avLst/>
          </a:prstGeom>
          <a:solidFill>
            <a:srgbClr val="CCFFCC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43472" y="1098828"/>
            <a:ext cx="764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8000"/>
                </a:solidFill>
                <a:latin typeface="Cambria" panose="02040503050406030204" pitchFamily="18" charset="0"/>
              </a:rPr>
              <a:t>string</a:t>
            </a:r>
            <a:endParaRPr lang="en-US" sz="1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789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ounded Rectangle 3"/>
          <p:cNvSpPr>
            <a:spLocks noChangeArrowheads="1"/>
          </p:cNvSpPr>
          <p:nvPr/>
        </p:nvSpPr>
        <p:spPr bwMode="auto">
          <a:xfrm>
            <a:off x="520700" y="4650264"/>
            <a:ext cx="8307387" cy="2004536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23" name="Text Box 9"/>
          <p:cNvSpPr txBox="1">
            <a:spLocks noChangeArrowheads="1"/>
          </p:cNvSpPr>
          <p:nvPr/>
        </p:nvSpPr>
        <p:spPr bwMode="auto">
          <a:xfrm>
            <a:off x="228600" y="1447800"/>
            <a:ext cx="87630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b="1" dirty="0">
                <a:solidFill>
                  <a:srgbClr val="000000"/>
                </a:solidFill>
                <a:latin typeface="Courier New" pitchFamily="49" charset="0"/>
              </a:rPr>
              <a:t>s = </a:t>
            </a:r>
            <a:r>
              <a:rPr lang="en-US" sz="4200" b="1" dirty="0">
                <a:solidFill>
                  <a:srgbClr val="008000"/>
                </a:solidFill>
                <a:latin typeface="Courier New" pitchFamily="49" charset="0"/>
              </a:rPr>
              <a:t>'</a:t>
            </a:r>
            <a:r>
              <a:rPr lang="en-US" sz="4200" b="1" dirty="0" err="1">
                <a:solidFill>
                  <a:srgbClr val="008000"/>
                </a:solidFill>
                <a:latin typeface="Courier New" pitchFamily="49" charset="0"/>
              </a:rPr>
              <a:t>harvey</a:t>
            </a:r>
            <a:r>
              <a:rPr lang="en-US" sz="42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sz="4200" b="1" dirty="0" err="1">
                <a:solidFill>
                  <a:srgbClr val="008000"/>
                </a:solidFill>
                <a:latin typeface="Courier New" pitchFamily="49" charset="0"/>
              </a:rPr>
              <a:t>mudd</a:t>
            </a:r>
            <a:r>
              <a:rPr lang="en-US" sz="4200" b="1" dirty="0">
                <a:solidFill>
                  <a:srgbClr val="008000"/>
                </a:solidFill>
                <a:latin typeface="Courier New" pitchFamily="49" charset="0"/>
              </a:rPr>
              <a:t> college'</a:t>
            </a:r>
          </a:p>
        </p:txBody>
      </p:sp>
      <p:sp>
        <p:nvSpPr>
          <p:cNvPr id="30724" name="Text Box 12"/>
          <p:cNvSpPr txBox="1">
            <a:spLocks noChangeArrowheads="1"/>
          </p:cNvSpPr>
          <p:nvPr/>
        </p:nvSpPr>
        <p:spPr bwMode="auto">
          <a:xfrm>
            <a:off x="2117725" y="210185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30725" name="Text Box 13"/>
          <p:cNvSpPr txBox="1">
            <a:spLocks noChangeArrowheads="1"/>
          </p:cNvSpPr>
          <p:nvPr/>
        </p:nvSpPr>
        <p:spPr bwMode="auto">
          <a:xfrm>
            <a:off x="2439988" y="210185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30726" name="Text Box 14"/>
          <p:cNvSpPr txBox="1">
            <a:spLocks noChangeArrowheads="1"/>
          </p:cNvSpPr>
          <p:nvPr/>
        </p:nvSpPr>
        <p:spPr bwMode="auto">
          <a:xfrm>
            <a:off x="2762250" y="210185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30727" name="Text Box 15"/>
          <p:cNvSpPr txBox="1">
            <a:spLocks noChangeArrowheads="1"/>
          </p:cNvSpPr>
          <p:nvPr/>
        </p:nvSpPr>
        <p:spPr bwMode="auto">
          <a:xfrm>
            <a:off x="3082925" y="210185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30728" name="Text Box 16"/>
          <p:cNvSpPr txBox="1">
            <a:spLocks noChangeArrowheads="1"/>
          </p:cNvSpPr>
          <p:nvPr/>
        </p:nvSpPr>
        <p:spPr bwMode="auto">
          <a:xfrm>
            <a:off x="3405188" y="210185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30729" name="Text Box 17"/>
          <p:cNvSpPr txBox="1">
            <a:spLocks noChangeArrowheads="1"/>
          </p:cNvSpPr>
          <p:nvPr/>
        </p:nvSpPr>
        <p:spPr bwMode="auto">
          <a:xfrm>
            <a:off x="3727450" y="210185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30730" name="Text Box 18"/>
          <p:cNvSpPr txBox="1">
            <a:spLocks noChangeArrowheads="1"/>
          </p:cNvSpPr>
          <p:nvPr/>
        </p:nvSpPr>
        <p:spPr bwMode="auto">
          <a:xfrm>
            <a:off x="4048125" y="210185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30731" name="Text Box 19"/>
          <p:cNvSpPr txBox="1">
            <a:spLocks noChangeArrowheads="1"/>
          </p:cNvSpPr>
          <p:nvPr/>
        </p:nvSpPr>
        <p:spPr bwMode="auto">
          <a:xfrm>
            <a:off x="4370388" y="210185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30732" name="Text Box 20"/>
          <p:cNvSpPr txBox="1">
            <a:spLocks noChangeArrowheads="1"/>
          </p:cNvSpPr>
          <p:nvPr/>
        </p:nvSpPr>
        <p:spPr bwMode="auto">
          <a:xfrm>
            <a:off x="4692650" y="210185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30733" name="Text Box 21"/>
          <p:cNvSpPr txBox="1">
            <a:spLocks noChangeArrowheads="1"/>
          </p:cNvSpPr>
          <p:nvPr/>
        </p:nvSpPr>
        <p:spPr bwMode="auto">
          <a:xfrm>
            <a:off x="5013325" y="210185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30734" name="Text Box 22"/>
          <p:cNvSpPr txBox="1">
            <a:spLocks noChangeArrowheads="1"/>
          </p:cNvSpPr>
          <p:nvPr/>
        </p:nvSpPr>
        <p:spPr bwMode="auto">
          <a:xfrm>
            <a:off x="5335588" y="2147888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00"/>
                </a:solidFill>
                <a:latin typeface="Courier New" pitchFamily="49" charset="0"/>
              </a:rPr>
              <a:t>10</a:t>
            </a:r>
          </a:p>
        </p:txBody>
      </p:sp>
      <p:sp>
        <p:nvSpPr>
          <p:cNvPr id="30735" name="Text Box 23"/>
          <p:cNvSpPr txBox="1">
            <a:spLocks noChangeArrowheads="1"/>
          </p:cNvSpPr>
          <p:nvPr/>
        </p:nvSpPr>
        <p:spPr bwMode="auto">
          <a:xfrm>
            <a:off x="5657850" y="2147888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00"/>
                </a:solidFill>
                <a:latin typeface="Courier New" pitchFamily="49" charset="0"/>
              </a:rPr>
              <a:t>11</a:t>
            </a:r>
          </a:p>
        </p:txBody>
      </p:sp>
      <p:sp>
        <p:nvSpPr>
          <p:cNvPr id="30736" name="Text Box 24"/>
          <p:cNvSpPr txBox="1">
            <a:spLocks noChangeArrowheads="1"/>
          </p:cNvSpPr>
          <p:nvPr/>
        </p:nvSpPr>
        <p:spPr bwMode="auto">
          <a:xfrm>
            <a:off x="5978525" y="2147888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00"/>
                </a:solidFill>
                <a:latin typeface="Courier New" pitchFamily="49" charset="0"/>
              </a:rPr>
              <a:t>12</a:t>
            </a:r>
          </a:p>
        </p:txBody>
      </p:sp>
      <p:sp>
        <p:nvSpPr>
          <p:cNvPr id="30737" name="Text Box 25"/>
          <p:cNvSpPr txBox="1">
            <a:spLocks noChangeArrowheads="1"/>
          </p:cNvSpPr>
          <p:nvPr/>
        </p:nvSpPr>
        <p:spPr bwMode="auto">
          <a:xfrm>
            <a:off x="6300788" y="2147888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00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30738" name="Text Box 26"/>
          <p:cNvSpPr txBox="1">
            <a:spLocks noChangeArrowheads="1"/>
          </p:cNvSpPr>
          <p:nvPr/>
        </p:nvSpPr>
        <p:spPr bwMode="auto">
          <a:xfrm>
            <a:off x="6623050" y="2147888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30739" name="Text Box 27"/>
          <p:cNvSpPr txBox="1">
            <a:spLocks noChangeArrowheads="1"/>
          </p:cNvSpPr>
          <p:nvPr/>
        </p:nvSpPr>
        <p:spPr bwMode="auto">
          <a:xfrm>
            <a:off x="6943725" y="2147888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00"/>
                </a:solidFill>
                <a:latin typeface="Courier New" pitchFamily="49" charset="0"/>
              </a:rPr>
              <a:t>15</a:t>
            </a:r>
          </a:p>
        </p:txBody>
      </p:sp>
      <p:sp>
        <p:nvSpPr>
          <p:cNvPr id="30740" name="Text Box 28"/>
          <p:cNvSpPr txBox="1">
            <a:spLocks noChangeArrowheads="1"/>
          </p:cNvSpPr>
          <p:nvPr/>
        </p:nvSpPr>
        <p:spPr bwMode="auto">
          <a:xfrm>
            <a:off x="7265988" y="2147888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00"/>
                </a:solidFill>
                <a:latin typeface="Courier New" pitchFamily="49" charset="0"/>
              </a:rPr>
              <a:t>16</a:t>
            </a:r>
          </a:p>
        </p:txBody>
      </p:sp>
      <p:sp>
        <p:nvSpPr>
          <p:cNvPr id="30741" name="Text Box 29"/>
          <p:cNvSpPr txBox="1">
            <a:spLocks noChangeArrowheads="1"/>
          </p:cNvSpPr>
          <p:nvPr/>
        </p:nvSpPr>
        <p:spPr bwMode="auto">
          <a:xfrm>
            <a:off x="7588250" y="2147888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00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30742" name="Text Box 30"/>
          <p:cNvSpPr txBox="1">
            <a:spLocks noChangeArrowheads="1"/>
          </p:cNvSpPr>
          <p:nvPr/>
        </p:nvSpPr>
        <p:spPr bwMode="auto">
          <a:xfrm>
            <a:off x="7908925" y="2147888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00"/>
                </a:solidFill>
                <a:latin typeface="Courier New" pitchFamily="49" charset="0"/>
              </a:rPr>
              <a:t>18</a:t>
            </a:r>
          </a:p>
        </p:txBody>
      </p:sp>
      <p:sp>
        <p:nvSpPr>
          <p:cNvPr id="30743" name="Text Box 60"/>
          <p:cNvSpPr txBox="1">
            <a:spLocks noChangeArrowheads="1"/>
          </p:cNvSpPr>
          <p:nvPr/>
        </p:nvSpPr>
        <p:spPr bwMode="auto">
          <a:xfrm>
            <a:off x="6207125" y="2727325"/>
            <a:ext cx="1354138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  <a:latin typeface="Cambria" pitchFamily="18" charset="0"/>
              </a:rPr>
              <a:t>Read as    "s-of-zero" or "s-zero"</a:t>
            </a:r>
          </a:p>
        </p:txBody>
      </p:sp>
      <p:sp>
        <p:nvSpPr>
          <p:cNvPr id="30744" name="Text Box 1053"/>
          <p:cNvSpPr txBox="1">
            <a:spLocks noChangeArrowheads="1"/>
          </p:cNvSpPr>
          <p:nvPr/>
        </p:nvSpPr>
        <p:spPr bwMode="auto">
          <a:xfrm>
            <a:off x="228600" y="304800"/>
            <a:ext cx="4540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b="1" dirty="0">
                <a:solidFill>
                  <a:srgbClr val="008000"/>
                </a:solidFill>
                <a:latin typeface="Cambria" pitchFamily="18" charset="0"/>
              </a:rPr>
              <a:t>Indexing</a:t>
            </a:r>
            <a:r>
              <a:rPr lang="en-US" sz="4000" dirty="0">
                <a:solidFill>
                  <a:srgbClr val="000000"/>
                </a:solidFill>
                <a:latin typeface="Cambria" pitchFamily="18" charset="0"/>
              </a:rPr>
              <a:t>  uses </a:t>
            </a:r>
            <a:r>
              <a:rPr lang="en-US" sz="4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 ]</a:t>
            </a:r>
          </a:p>
        </p:txBody>
      </p:sp>
      <p:sp>
        <p:nvSpPr>
          <p:cNvPr id="30745" name="Text Box 7"/>
          <p:cNvSpPr txBox="1">
            <a:spLocks noChangeArrowheads="1"/>
          </p:cNvSpPr>
          <p:nvPr/>
        </p:nvSpPr>
        <p:spPr bwMode="auto">
          <a:xfrm>
            <a:off x="915988" y="2819400"/>
            <a:ext cx="16478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200" b="1">
                <a:solidFill>
                  <a:srgbClr val="000000"/>
                </a:solidFill>
                <a:latin typeface="Courier New" pitchFamily="49" charset="0"/>
              </a:rPr>
              <a:t>s[0]</a:t>
            </a:r>
          </a:p>
        </p:txBody>
      </p:sp>
      <p:sp>
        <p:nvSpPr>
          <p:cNvPr id="30746" name="Rectangle 56"/>
          <p:cNvSpPr>
            <a:spLocks noChangeArrowheads="1"/>
          </p:cNvSpPr>
          <p:nvPr/>
        </p:nvSpPr>
        <p:spPr bwMode="auto">
          <a:xfrm>
            <a:off x="3557588" y="2957513"/>
            <a:ext cx="403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ambria" pitchFamily="18" charset="0"/>
              </a:rPr>
              <a:t>is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0747" name="Rectangle 58"/>
          <p:cNvSpPr>
            <a:spLocks noChangeArrowheads="1"/>
          </p:cNvSpPr>
          <p:nvPr/>
        </p:nvSpPr>
        <p:spPr bwMode="auto">
          <a:xfrm>
            <a:off x="1519238" y="2619375"/>
            <a:ext cx="546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ambria" pitchFamily="18" charset="0"/>
              </a:rPr>
              <a:t>index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30748" name="Text Box 7"/>
          <p:cNvSpPr txBox="1">
            <a:spLocks noChangeArrowheads="1"/>
          </p:cNvSpPr>
          <p:nvPr/>
        </p:nvSpPr>
        <p:spPr bwMode="auto">
          <a:xfrm>
            <a:off x="912813" y="3733800"/>
            <a:ext cx="184943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200" b="1" dirty="0" smtClean="0">
                <a:solidFill>
                  <a:srgbClr val="000000"/>
                </a:solidFill>
                <a:latin typeface="Courier New" pitchFamily="49" charset="0"/>
              </a:rPr>
              <a:t>s[17]</a:t>
            </a:r>
            <a:endParaRPr lang="en-US" sz="42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0749" name="Rectangle 60"/>
          <p:cNvSpPr>
            <a:spLocks noChangeArrowheads="1"/>
          </p:cNvSpPr>
          <p:nvPr/>
        </p:nvSpPr>
        <p:spPr bwMode="auto">
          <a:xfrm>
            <a:off x="3556000" y="3871913"/>
            <a:ext cx="4016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ambria" pitchFamily="18" charset="0"/>
              </a:rPr>
              <a:t>is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0750" name="Text Box 7"/>
          <p:cNvSpPr txBox="1">
            <a:spLocks noChangeArrowheads="1"/>
          </p:cNvSpPr>
          <p:nvPr/>
        </p:nvSpPr>
        <p:spPr bwMode="auto">
          <a:xfrm>
            <a:off x="912813" y="5726113"/>
            <a:ext cx="16478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200" b="1">
                <a:solidFill>
                  <a:srgbClr val="000000"/>
                </a:solidFill>
                <a:latin typeface="Courier New" pitchFamily="49" charset="0"/>
              </a:rPr>
              <a:t>s[ ]</a:t>
            </a:r>
          </a:p>
        </p:txBody>
      </p:sp>
      <p:sp>
        <p:nvSpPr>
          <p:cNvPr id="30751" name="Rectangle 63"/>
          <p:cNvSpPr>
            <a:spLocks noChangeArrowheads="1"/>
          </p:cNvSpPr>
          <p:nvPr/>
        </p:nvSpPr>
        <p:spPr bwMode="auto">
          <a:xfrm>
            <a:off x="3556000" y="5864225"/>
            <a:ext cx="401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ambria" pitchFamily="18" charset="0"/>
              </a:rPr>
              <a:t>is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0752" name="Text Box 7"/>
          <p:cNvSpPr txBox="1">
            <a:spLocks noChangeArrowheads="1"/>
          </p:cNvSpPr>
          <p:nvPr/>
        </p:nvSpPr>
        <p:spPr bwMode="auto">
          <a:xfrm>
            <a:off x="4371975" y="5726113"/>
            <a:ext cx="16478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200" b="1" dirty="0">
                <a:solidFill>
                  <a:srgbClr val="000000"/>
                </a:solidFill>
                <a:latin typeface="Courier New" pitchFamily="49" charset="0"/>
              </a:rPr>
              <a:t>'e'</a:t>
            </a:r>
          </a:p>
        </p:txBody>
      </p: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914400" y="4724400"/>
            <a:ext cx="16478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200" b="1" dirty="0">
                <a:solidFill>
                  <a:srgbClr val="000000"/>
                </a:solidFill>
                <a:latin typeface="Courier New" pitchFamily="49" charset="0"/>
              </a:rPr>
              <a:t>s[6]</a:t>
            </a:r>
          </a:p>
        </p:txBody>
      </p:sp>
      <p:sp>
        <p:nvSpPr>
          <p:cNvPr id="34" name="Rectangle 60"/>
          <p:cNvSpPr>
            <a:spLocks noChangeArrowheads="1"/>
          </p:cNvSpPr>
          <p:nvPr/>
        </p:nvSpPr>
        <p:spPr bwMode="auto">
          <a:xfrm>
            <a:off x="3557587" y="4862513"/>
            <a:ext cx="4016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ambria" pitchFamily="18" charset="0"/>
              </a:rPr>
              <a:t>is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4418012" y="2819401"/>
            <a:ext cx="16478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200" b="1" dirty="0" smtClean="0">
                <a:solidFill>
                  <a:srgbClr val="000000"/>
                </a:solidFill>
                <a:latin typeface="Courier New" pitchFamily="49" charset="0"/>
              </a:rPr>
              <a:t>'h'</a:t>
            </a:r>
            <a:endParaRPr lang="en-US" sz="42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8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032"/>
          <p:cNvSpPr txBox="1">
            <a:spLocks noChangeArrowheads="1"/>
          </p:cNvSpPr>
          <p:nvPr/>
        </p:nvSpPr>
        <p:spPr bwMode="auto">
          <a:xfrm>
            <a:off x="228600" y="1447800"/>
            <a:ext cx="87630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b="1" dirty="0">
                <a:solidFill>
                  <a:srgbClr val="000000"/>
                </a:solidFill>
                <a:latin typeface="Courier New" pitchFamily="49" charset="0"/>
              </a:rPr>
              <a:t>s = '</a:t>
            </a:r>
            <a:r>
              <a:rPr lang="en-US" sz="4200" b="1" dirty="0" err="1">
                <a:solidFill>
                  <a:srgbClr val="000000"/>
                </a:solidFill>
                <a:latin typeface="Courier New" pitchFamily="49" charset="0"/>
              </a:rPr>
              <a:t>harvey</a:t>
            </a:r>
            <a:r>
              <a:rPr lang="en-US" sz="4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4200" b="1" dirty="0" err="1">
                <a:solidFill>
                  <a:srgbClr val="000000"/>
                </a:solidFill>
                <a:latin typeface="Courier New" pitchFamily="49" charset="0"/>
              </a:rPr>
              <a:t>mudd</a:t>
            </a:r>
            <a:r>
              <a:rPr lang="en-US" sz="4200" b="1" dirty="0">
                <a:solidFill>
                  <a:srgbClr val="000000"/>
                </a:solidFill>
                <a:latin typeface="Courier New" pitchFamily="49" charset="0"/>
              </a:rPr>
              <a:t> college'</a:t>
            </a:r>
          </a:p>
        </p:txBody>
      </p:sp>
      <p:sp>
        <p:nvSpPr>
          <p:cNvPr id="31747" name="Text Box 1035"/>
          <p:cNvSpPr txBox="1">
            <a:spLocks noChangeArrowheads="1"/>
          </p:cNvSpPr>
          <p:nvPr/>
        </p:nvSpPr>
        <p:spPr bwMode="auto">
          <a:xfrm>
            <a:off x="2117725" y="12954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31748" name="Text Box 1036"/>
          <p:cNvSpPr txBox="1">
            <a:spLocks noChangeArrowheads="1"/>
          </p:cNvSpPr>
          <p:nvPr/>
        </p:nvSpPr>
        <p:spPr bwMode="auto">
          <a:xfrm>
            <a:off x="2439988" y="12954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31749" name="Text Box 1037"/>
          <p:cNvSpPr txBox="1">
            <a:spLocks noChangeArrowheads="1"/>
          </p:cNvSpPr>
          <p:nvPr/>
        </p:nvSpPr>
        <p:spPr bwMode="auto">
          <a:xfrm>
            <a:off x="2762250" y="12954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31750" name="Text Box 1038"/>
          <p:cNvSpPr txBox="1">
            <a:spLocks noChangeArrowheads="1"/>
          </p:cNvSpPr>
          <p:nvPr/>
        </p:nvSpPr>
        <p:spPr bwMode="auto">
          <a:xfrm>
            <a:off x="3082925" y="12954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31751" name="Text Box 1039"/>
          <p:cNvSpPr txBox="1">
            <a:spLocks noChangeArrowheads="1"/>
          </p:cNvSpPr>
          <p:nvPr/>
        </p:nvSpPr>
        <p:spPr bwMode="auto">
          <a:xfrm>
            <a:off x="3405188" y="12954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31752" name="Text Box 1040"/>
          <p:cNvSpPr txBox="1">
            <a:spLocks noChangeArrowheads="1"/>
          </p:cNvSpPr>
          <p:nvPr/>
        </p:nvSpPr>
        <p:spPr bwMode="auto">
          <a:xfrm>
            <a:off x="3727450" y="12954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31753" name="Text Box 1041"/>
          <p:cNvSpPr txBox="1">
            <a:spLocks noChangeArrowheads="1"/>
          </p:cNvSpPr>
          <p:nvPr/>
        </p:nvSpPr>
        <p:spPr bwMode="auto">
          <a:xfrm>
            <a:off x="4048125" y="12954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31754" name="Text Box 1042"/>
          <p:cNvSpPr txBox="1">
            <a:spLocks noChangeArrowheads="1"/>
          </p:cNvSpPr>
          <p:nvPr/>
        </p:nvSpPr>
        <p:spPr bwMode="auto">
          <a:xfrm>
            <a:off x="4370388" y="12954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31755" name="Text Box 1043"/>
          <p:cNvSpPr txBox="1">
            <a:spLocks noChangeArrowheads="1"/>
          </p:cNvSpPr>
          <p:nvPr/>
        </p:nvSpPr>
        <p:spPr bwMode="auto">
          <a:xfrm>
            <a:off x="4692650" y="12954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31756" name="Text Box 1044"/>
          <p:cNvSpPr txBox="1">
            <a:spLocks noChangeArrowheads="1"/>
          </p:cNvSpPr>
          <p:nvPr/>
        </p:nvSpPr>
        <p:spPr bwMode="auto">
          <a:xfrm>
            <a:off x="5013325" y="12954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31757" name="Text Box 1045"/>
          <p:cNvSpPr txBox="1">
            <a:spLocks noChangeArrowheads="1"/>
          </p:cNvSpPr>
          <p:nvPr/>
        </p:nvSpPr>
        <p:spPr bwMode="auto">
          <a:xfrm>
            <a:off x="5335588" y="1341438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00"/>
                </a:solidFill>
                <a:latin typeface="Courier New" pitchFamily="49" charset="0"/>
              </a:rPr>
              <a:t>10</a:t>
            </a:r>
          </a:p>
        </p:txBody>
      </p:sp>
      <p:sp>
        <p:nvSpPr>
          <p:cNvPr id="31758" name="Text Box 1046"/>
          <p:cNvSpPr txBox="1">
            <a:spLocks noChangeArrowheads="1"/>
          </p:cNvSpPr>
          <p:nvPr/>
        </p:nvSpPr>
        <p:spPr bwMode="auto">
          <a:xfrm>
            <a:off x="5657850" y="1341438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00"/>
                </a:solidFill>
                <a:latin typeface="Courier New" pitchFamily="49" charset="0"/>
              </a:rPr>
              <a:t>11</a:t>
            </a:r>
          </a:p>
        </p:txBody>
      </p:sp>
      <p:sp>
        <p:nvSpPr>
          <p:cNvPr id="31759" name="Text Box 1047"/>
          <p:cNvSpPr txBox="1">
            <a:spLocks noChangeArrowheads="1"/>
          </p:cNvSpPr>
          <p:nvPr/>
        </p:nvSpPr>
        <p:spPr bwMode="auto">
          <a:xfrm>
            <a:off x="5978525" y="1341438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00"/>
                </a:solidFill>
                <a:latin typeface="Courier New" pitchFamily="49" charset="0"/>
              </a:rPr>
              <a:t>12</a:t>
            </a:r>
          </a:p>
        </p:txBody>
      </p:sp>
      <p:sp>
        <p:nvSpPr>
          <p:cNvPr id="31760" name="Text Box 1048"/>
          <p:cNvSpPr txBox="1">
            <a:spLocks noChangeArrowheads="1"/>
          </p:cNvSpPr>
          <p:nvPr/>
        </p:nvSpPr>
        <p:spPr bwMode="auto">
          <a:xfrm>
            <a:off x="6300788" y="1341438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00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31761" name="Text Box 1049"/>
          <p:cNvSpPr txBox="1">
            <a:spLocks noChangeArrowheads="1"/>
          </p:cNvSpPr>
          <p:nvPr/>
        </p:nvSpPr>
        <p:spPr bwMode="auto">
          <a:xfrm>
            <a:off x="6623050" y="1341438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31762" name="Text Box 1050"/>
          <p:cNvSpPr txBox="1">
            <a:spLocks noChangeArrowheads="1"/>
          </p:cNvSpPr>
          <p:nvPr/>
        </p:nvSpPr>
        <p:spPr bwMode="auto">
          <a:xfrm>
            <a:off x="6943725" y="1341438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00"/>
                </a:solidFill>
                <a:latin typeface="Courier New" pitchFamily="49" charset="0"/>
              </a:rPr>
              <a:t>15</a:t>
            </a:r>
          </a:p>
        </p:txBody>
      </p:sp>
      <p:sp>
        <p:nvSpPr>
          <p:cNvPr id="31763" name="Text Box 1051"/>
          <p:cNvSpPr txBox="1">
            <a:spLocks noChangeArrowheads="1"/>
          </p:cNvSpPr>
          <p:nvPr/>
        </p:nvSpPr>
        <p:spPr bwMode="auto">
          <a:xfrm>
            <a:off x="7265988" y="1341438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00"/>
                </a:solidFill>
                <a:latin typeface="Courier New" pitchFamily="49" charset="0"/>
              </a:rPr>
              <a:t>16</a:t>
            </a:r>
          </a:p>
        </p:txBody>
      </p:sp>
      <p:sp>
        <p:nvSpPr>
          <p:cNvPr id="31764" name="Text Box 1052"/>
          <p:cNvSpPr txBox="1">
            <a:spLocks noChangeArrowheads="1"/>
          </p:cNvSpPr>
          <p:nvPr/>
        </p:nvSpPr>
        <p:spPr bwMode="auto">
          <a:xfrm>
            <a:off x="7588250" y="1341438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00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31765" name="Text Box 1053"/>
          <p:cNvSpPr txBox="1">
            <a:spLocks noChangeArrowheads="1"/>
          </p:cNvSpPr>
          <p:nvPr/>
        </p:nvSpPr>
        <p:spPr bwMode="auto">
          <a:xfrm>
            <a:off x="7908925" y="1341438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00"/>
                </a:solidFill>
                <a:latin typeface="Courier New" pitchFamily="49" charset="0"/>
              </a:rPr>
              <a:t>18</a:t>
            </a:r>
          </a:p>
        </p:txBody>
      </p:sp>
      <p:sp>
        <p:nvSpPr>
          <p:cNvPr id="31766" name="Line 1062"/>
          <p:cNvSpPr>
            <a:spLocks noChangeShapeType="1"/>
          </p:cNvSpPr>
          <p:nvPr/>
        </p:nvSpPr>
        <p:spPr bwMode="auto">
          <a:xfrm>
            <a:off x="7848600" y="2154238"/>
            <a:ext cx="0" cy="284162"/>
          </a:xfrm>
          <a:prstGeom prst="line">
            <a:avLst/>
          </a:prstGeom>
          <a:noFill/>
          <a:ln w="9525">
            <a:solidFill>
              <a:srgbClr val="EB102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1767" name="Text Box 1063"/>
          <p:cNvSpPr txBox="1">
            <a:spLocks noChangeArrowheads="1"/>
          </p:cNvSpPr>
          <p:nvPr/>
        </p:nvSpPr>
        <p:spPr bwMode="auto">
          <a:xfrm>
            <a:off x="7772400" y="2133600"/>
            <a:ext cx="781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b="1" dirty="0">
                <a:solidFill>
                  <a:srgbClr val="EB102C"/>
                </a:solidFill>
                <a:latin typeface="Courier New" pitchFamily="49" charset="0"/>
              </a:rPr>
              <a:t>-1</a:t>
            </a:r>
          </a:p>
        </p:txBody>
      </p:sp>
      <p:sp>
        <p:nvSpPr>
          <p:cNvPr id="31768" name="Text Box 1064"/>
          <p:cNvSpPr txBox="1">
            <a:spLocks noChangeArrowheads="1"/>
          </p:cNvSpPr>
          <p:nvPr/>
        </p:nvSpPr>
        <p:spPr bwMode="auto">
          <a:xfrm>
            <a:off x="7458075" y="2438400"/>
            <a:ext cx="781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EB102C"/>
                </a:solidFill>
                <a:latin typeface="Courier New" pitchFamily="49" charset="0"/>
              </a:rPr>
              <a:t>-2</a:t>
            </a:r>
          </a:p>
        </p:txBody>
      </p:sp>
      <p:sp>
        <p:nvSpPr>
          <p:cNvPr id="31769" name="Text Box 1065"/>
          <p:cNvSpPr txBox="1">
            <a:spLocks noChangeArrowheads="1"/>
          </p:cNvSpPr>
          <p:nvPr/>
        </p:nvSpPr>
        <p:spPr bwMode="auto">
          <a:xfrm>
            <a:off x="7121525" y="2133600"/>
            <a:ext cx="781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EB102C"/>
                </a:solidFill>
                <a:latin typeface="Courier New" pitchFamily="49" charset="0"/>
              </a:rPr>
              <a:t>-3</a:t>
            </a:r>
          </a:p>
        </p:txBody>
      </p:sp>
      <p:sp>
        <p:nvSpPr>
          <p:cNvPr id="31770" name="Text Box 1066"/>
          <p:cNvSpPr txBox="1">
            <a:spLocks noChangeArrowheads="1"/>
          </p:cNvSpPr>
          <p:nvPr/>
        </p:nvSpPr>
        <p:spPr bwMode="auto">
          <a:xfrm>
            <a:off x="6810375" y="2438400"/>
            <a:ext cx="781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EB102C"/>
                </a:solidFill>
                <a:latin typeface="Courier New" pitchFamily="49" charset="0"/>
              </a:rPr>
              <a:t>-4</a:t>
            </a:r>
          </a:p>
        </p:txBody>
      </p:sp>
      <p:sp>
        <p:nvSpPr>
          <p:cNvPr id="31771" name="Text Box 1067"/>
          <p:cNvSpPr txBox="1">
            <a:spLocks noChangeArrowheads="1"/>
          </p:cNvSpPr>
          <p:nvPr/>
        </p:nvSpPr>
        <p:spPr bwMode="auto">
          <a:xfrm>
            <a:off x="6469063" y="2133600"/>
            <a:ext cx="781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EB102C"/>
                </a:solidFill>
                <a:latin typeface="Courier New" pitchFamily="49" charset="0"/>
              </a:rPr>
              <a:t>-5</a:t>
            </a:r>
          </a:p>
        </p:txBody>
      </p:sp>
      <p:sp>
        <p:nvSpPr>
          <p:cNvPr id="31772" name="Text Box 1068"/>
          <p:cNvSpPr txBox="1">
            <a:spLocks noChangeArrowheads="1"/>
          </p:cNvSpPr>
          <p:nvPr/>
        </p:nvSpPr>
        <p:spPr bwMode="auto">
          <a:xfrm>
            <a:off x="6162675" y="2438400"/>
            <a:ext cx="781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EB102C"/>
                </a:solidFill>
                <a:latin typeface="Courier New" pitchFamily="49" charset="0"/>
              </a:rPr>
              <a:t>-6</a:t>
            </a:r>
          </a:p>
        </p:txBody>
      </p:sp>
      <p:sp>
        <p:nvSpPr>
          <p:cNvPr id="31773" name="Text Box 1069"/>
          <p:cNvSpPr txBox="1">
            <a:spLocks noChangeArrowheads="1"/>
          </p:cNvSpPr>
          <p:nvPr/>
        </p:nvSpPr>
        <p:spPr bwMode="auto">
          <a:xfrm>
            <a:off x="5816600" y="2133600"/>
            <a:ext cx="781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EB102C"/>
                </a:solidFill>
                <a:latin typeface="Courier New" pitchFamily="49" charset="0"/>
              </a:rPr>
              <a:t>-7</a:t>
            </a:r>
          </a:p>
        </p:txBody>
      </p:sp>
      <p:sp>
        <p:nvSpPr>
          <p:cNvPr id="31774" name="Text Box 1070"/>
          <p:cNvSpPr txBox="1">
            <a:spLocks noChangeArrowheads="1"/>
          </p:cNvSpPr>
          <p:nvPr/>
        </p:nvSpPr>
        <p:spPr bwMode="auto">
          <a:xfrm>
            <a:off x="5514975" y="2438400"/>
            <a:ext cx="781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EB102C"/>
                </a:solidFill>
                <a:latin typeface="Courier New" pitchFamily="49" charset="0"/>
              </a:rPr>
              <a:t>-8</a:t>
            </a:r>
          </a:p>
        </p:txBody>
      </p:sp>
      <p:sp>
        <p:nvSpPr>
          <p:cNvPr id="31775" name="Text Box 1071"/>
          <p:cNvSpPr txBox="1">
            <a:spLocks noChangeArrowheads="1"/>
          </p:cNvSpPr>
          <p:nvPr/>
        </p:nvSpPr>
        <p:spPr bwMode="auto">
          <a:xfrm>
            <a:off x="5165725" y="2133600"/>
            <a:ext cx="781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EB102C"/>
                </a:solidFill>
                <a:latin typeface="Courier New" pitchFamily="49" charset="0"/>
              </a:rPr>
              <a:t>-9</a:t>
            </a:r>
          </a:p>
        </p:txBody>
      </p:sp>
      <p:sp>
        <p:nvSpPr>
          <p:cNvPr id="31776" name="Text Box 1072"/>
          <p:cNvSpPr txBox="1">
            <a:spLocks noChangeArrowheads="1"/>
          </p:cNvSpPr>
          <p:nvPr/>
        </p:nvSpPr>
        <p:spPr bwMode="auto">
          <a:xfrm>
            <a:off x="4867275" y="2438400"/>
            <a:ext cx="781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EB102C"/>
                </a:solidFill>
                <a:latin typeface="Courier New" pitchFamily="49" charset="0"/>
              </a:rPr>
              <a:t>-10</a:t>
            </a:r>
          </a:p>
        </p:txBody>
      </p:sp>
      <p:sp>
        <p:nvSpPr>
          <p:cNvPr id="31777" name="Text Box 1073"/>
          <p:cNvSpPr txBox="1">
            <a:spLocks noChangeArrowheads="1"/>
          </p:cNvSpPr>
          <p:nvPr/>
        </p:nvSpPr>
        <p:spPr bwMode="auto">
          <a:xfrm>
            <a:off x="4513263" y="2133600"/>
            <a:ext cx="781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EB102C"/>
                </a:solidFill>
                <a:latin typeface="Courier New" pitchFamily="49" charset="0"/>
              </a:rPr>
              <a:t>-11</a:t>
            </a:r>
          </a:p>
        </p:txBody>
      </p:sp>
      <p:sp>
        <p:nvSpPr>
          <p:cNvPr id="31778" name="Text Box 1074"/>
          <p:cNvSpPr txBox="1">
            <a:spLocks noChangeArrowheads="1"/>
          </p:cNvSpPr>
          <p:nvPr/>
        </p:nvSpPr>
        <p:spPr bwMode="auto">
          <a:xfrm>
            <a:off x="4219575" y="2438400"/>
            <a:ext cx="781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EB102C"/>
                </a:solidFill>
                <a:latin typeface="Courier New" pitchFamily="49" charset="0"/>
              </a:rPr>
              <a:t>-12</a:t>
            </a:r>
          </a:p>
        </p:txBody>
      </p:sp>
      <p:sp>
        <p:nvSpPr>
          <p:cNvPr id="31779" name="Text Box 1075"/>
          <p:cNvSpPr txBox="1">
            <a:spLocks noChangeArrowheads="1"/>
          </p:cNvSpPr>
          <p:nvPr/>
        </p:nvSpPr>
        <p:spPr bwMode="auto">
          <a:xfrm>
            <a:off x="3860800" y="2133600"/>
            <a:ext cx="781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EB102C"/>
                </a:solidFill>
                <a:latin typeface="Courier New" pitchFamily="49" charset="0"/>
              </a:rPr>
              <a:t>-13</a:t>
            </a:r>
          </a:p>
        </p:txBody>
      </p:sp>
      <p:sp>
        <p:nvSpPr>
          <p:cNvPr id="31780" name="Text Box 1076"/>
          <p:cNvSpPr txBox="1">
            <a:spLocks noChangeArrowheads="1"/>
          </p:cNvSpPr>
          <p:nvPr/>
        </p:nvSpPr>
        <p:spPr bwMode="auto">
          <a:xfrm>
            <a:off x="3571875" y="2438400"/>
            <a:ext cx="781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EB102C"/>
                </a:solidFill>
                <a:latin typeface="Courier New" pitchFamily="49" charset="0"/>
              </a:rPr>
              <a:t>-14</a:t>
            </a:r>
          </a:p>
        </p:txBody>
      </p:sp>
      <p:sp>
        <p:nvSpPr>
          <p:cNvPr id="31781" name="Text Box 1077"/>
          <p:cNvSpPr txBox="1">
            <a:spLocks noChangeArrowheads="1"/>
          </p:cNvSpPr>
          <p:nvPr/>
        </p:nvSpPr>
        <p:spPr bwMode="auto">
          <a:xfrm>
            <a:off x="3209925" y="2133600"/>
            <a:ext cx="781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EB102C"/>
                </a:solidFill>
                <a:latin typeface="Courier New" pitchFamily="49" charset="0"/>
              </a:rPr>
              <a:t>-15</a:t>
            </a:r>
          </a:p>
        </p:txBody>
      </p:sp>
      <p:sp>
        <p:nvSpPr>
          <p:cNvPr id="31782" name="Text Box 1078"/>
          <p:cNvSpPr txBox="1">
            <a:spLocks noChangeArrowheads="1"/>
          </p:cNvSpPr>
          <p:nvPr/>
        </p:nvSpPr>
        <p:spPr bwMode="auto">
          <a:xfrm>
            <a:off x="2924175" y="2438400"/>
            <a:ext cx="781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EB102C"/>
                </a:solidFill>
                <a:latin typeface="Courier New" pitchFamily="49" charset="0"/>
              </a:rPr>
              <a:t>-16</a:t>
            </a:r>
          </a:p>
        </p:txBody>
      </p:sp>
      <p:sp>
        <p:nvSpPr>
          <p:cNvPr id="31783" name="Text Box 1079"/>
          <p:cNvSpPr txBox="1">
            <a:spLocks noChangeArrowheads="1"/>
          </p:cNvSpPr>
          <p:nvPr/>
        </p:nvSpPr>
        <p:spPr bwMode="auto">
          <a:xfrm>
            <a:off x="2557463" y="2133600"/>
            <a:ext cx="781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EB102C"/>
                </a:solidFill>
                <a:latin typeface="Courier New" pitchFamily="49" charset="0"/>
              </a:rPr>
              <a:t>-17</a:t>
            </a:r>
          </a:p>
        </p:txBody>
      </p:sp>
      <p:sp>
        <p:nvSpPr>
          <p:cNvPr id="31784" name="Text Box 1080"/>
          <p:cNvSpPr txBox="1">
            <a:spLocks noChangeArrowheads="1"/>
          </p:cNvSpPr>
          <p:nvPr/>
        </p:nvSpPr>
        <p:spPr bwMode="auto">
          <a:xfrm>
            <a:off x="2276475" y="2438400"/>
            <a:ext cx="781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EB102C"/>
                </a:solidFill>
                <a:latin typeface="Courier New" pitchFamily="49" charset="0"/>
              </a:rPr>
              <a:t>-18</a:t>
            </a:r>
          </a:p>
        </p:txBody>
      </p:sp>
      <p:sp>
        <p:nvSpPr>
          <p:cNvPr id="31785" name="Text Box 1081"/>
          <p:cNvSpPr txBox="1">
            <a:spLocks noChangeArrowheads="1"/>
          </p:cNvSpPr>
          <p:nvPr/>
        </p:nvSpPr>
        <p:spPr bwMode="auto">
          <a:xfrm>
            <a:off x="1905000" y="2133600"/>
            <a:ext cx="781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EB102C"/>
                </a:solidFill>
                <a:latin typeface="Courier New" pitchFamily="49" charset="0"/>
              </a:rPr>
              <a:t>-19</a:t>
            </a:r>
          </a:p>
        </p:txBody>
      </p:sp>
      <p:sp>
        <p:nvSpPr>
          <p:cNvPr id="31786" name="Line 1082"/>
          <p:cNvSpPr>
            <a:spLocks noChangeShapeType="1"/>
          </p:cNvSpPr>
          <p:nvPr/>
        </p:nvSpPr>
        <p:spPr bwMode="auto">
          <a:xfrm>
            <a:off x="2667000" y="2057400"/>
            <a:ext cx="0" cy="381000"/>
          </a:xfrm>
          <a:prstGeom prst="line">
            <a:avLst/>
          </a:prstGeom>
          <a:noFill/>
          <a:ln w="9525">
            <a:solidFill>
              <a:srgbClr val="EB102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1787" name="Line 1083"/>
          <p:cNvSpPr>
            <a:spLocks noChangeShapeType="1"/>
          </p:cNvSpPr>
          <p:nvPr/>
        </p:nvSpPr>
        <p:spPr bwMode="auto">
          <a:xfrm>
            <a:off x="3305175" y="2057400"/>
            <a:ext cx="0" cy="381000"/>
          </a:xfrm>
          <a:prstGeom prst="line">
            <a:avLst/>
          </a:prstGeom>
          <a:noFill/>
          <a:ln w="9525">
            <a:solidFill>
              <a:srgbClr val="EB102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1788" name="Line 1084"/>
          <p:cNvSpPr>
            <a:spLocks noChangeShapeType="1"/>
          </p:cNvSpPr>
          <p:nvPr/>
        </p:nvSpPr>
        <p:spPr bwMode="auto">
          <a:xfrm>
            <a:off x="3962400" y="2154238"/>
            <a:ext cx="0" cy="284162"/>
          </a:xfrm>
          <a:prstGeom prst="line">
            <a:avLst/>
          </a:prstGeom>
          <a:noFill/>
          <a:ln w="9525">
            <a:solidFill>
              <a:srgbClr val="EB102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1789" name="Line 1085"/>
          <p:cNvSpPr>
            <a:spLocks noChangeShapeType="1"/>
          </p:cNvSpPr>
          <p:nvPr/>
        </p:nvSpPr>
        <p:spPr bwMode="auto">
          <a:xfrm>
            <a:off x="4572000" y="2057400"/>
            <a:ext cx="0" cy="381000"/>
          </a:xfrm>
          <a:prstGeom prst="line">
            <a:avLst/>
          </a:prstGeom>
          <a:noFill/>
          <a:ln w="9525">
            <a:solidFill>
              <a:srgbClr val="EB102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1790" name="Line 1086"/>
          <p:cNvSpPr>
            <a:spLocks noChangeShapeType="1"/>
          </p:cNvSpPr>
          <p:nvPr/>
        </p:nvSpPr>
        <p:spPr bwMode="auto">
          <a:xfrm>
            <a:off x="5257800" y="2057400"/>
            <a:ext cx="0" cy="381000"/>
          </a:xfrm>
          <a:prstGeom prst="line">
            <a:avLst/>
          </a:prstGeom>
          <a:noFill/>
          <a:ln w="9525">
            <a:solidFill>
              <a:srgbClr val="EB102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1791" name="Line 1087"/>
          <p:cNvSpPr>
            <a:spLocks noChangeShapeType="1"/>
          </p:cNvSpPr>
          <p:nvPr/>
        </p:nvSpPr>
        <p:spPr bwMode="auto">
          <a:xfrm>
            <a:off x="5905500" y="2057400"/>
            <a:ext cx="0" cy="381000"/>
          </a:xfrm>
          <a:prstGeom prst="line">
            <a:avLst/>
          </a:prstGeom>
          <a:noFill/>
          <a:ln w="9525">
            <a:solidFill>
              <a:srgbClr val="EB102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1792" name="Line 1088"/>
          <p:cNvSpPr>
            <a:spLocks noChangeShapeType="1"/>
          </p:cNvSpPr>
          <p:nvPr/>
        </p:nvSpPr>
        <p:spPr bwMode="auto">
          <a:xfrm>
            <a:off x="6553200" y="2057400"/>
            <a:ext cx="0" cy="381000"/>
          </a:xfrm>
          <a:prstGeom prst="line">
            <a:avLst/>
          </a:prstGeom>
          <a:noFill/>
          <a:ln w="9525">
            <a:solidFill>
              <a:srgbClr val="EB102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1793" name="Line 1089"/>
          <p:cNvSpPr>
            <a:spLocks noChangeShapeType="1"/>
          </p:cNvSpPr>
          <p:nvPr/>
        </p:nvSpPr>
        <p:spPr bwMode="auto">
          <a:xfrm>
            <a:off x="7191375" y="2057400"/>
            <a:ext cx="0" cy="381000"/>
          </a:xfrm>
          <a:prstGeom prst="line">
            <a:avLst/>
          </a:prstGeom>
          <a:noFill/>
          <a:ln w="9525">
            <a:solidFill>
              <a:srgbClr val="EB102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1794" name="Text Box 1090"/>
          <p:cNvSpPr txBox="1">
            <a:spLocks noChangeArrowheads="1"/>
          </p:cNvSpPr>
          <p:nvPr/>
        </p:nvSpPr>
        <p:spPr bwMode="auto">
          <a:xfrm>
            <a:off x="1936750" y="2895600"/>
            <a:ext cx="6699250" cy="4572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Cambria" pitchFamily="18" charset="0"/>
              </a:rPr>
              <a:t>Negative indices count </a:t>
            </a:r>
            <a:r>
              <a:rPr lang="en-US" b="1" i="1">
                <a:solidFill>
                  <a:srgbClr val="FF111C"/>
                </a:solidFill>
                <a:latin typeface="Cambria" pitchFamily="18" charset="0"/>
              </a:rPr>
              <a:t>backwards</a:t>
            </a:r>
            <a:r>
              <a:rPr lang="en-US">
                <a:solidFill>
                  <a:srgbClr val="000000"/>
                </a:solidFill>
                <a:latin typeface="Cambria" pitchFamily="18" charset="0"/>
              </a:rPr>
              <a:t> from the end!</a:t>
            </a:r>
          </a:p>
        </p:txBody>
      </p:sp>
      <p:grpSp>
        <p:nvGrpSpPr>
          <p:cNvPr id="31795" name="Group 1099"/>
          <p:cNvGrpSpPr>
            <a:grpSpLocks/>
          </p:cNvGrpSpPr>
          <p:nvPr/>
        </p:nvGrpSpPr>
        <p:grpSpPr bwMode="auto">
          <a:xfrm>
            <a:off x="8458200" y="304800"/>
            <a:ext cx="609600" cy="609600"/>
            <a:chOff x="2928" y="1051"/>
            <a:chExt cx="840" cy="957"/>
          </a:xfrm>
        </p:grpSpPr>
        <p:sp>
          <p:nvSpPr>
            <p:cNvPr id="31805" name="Freeform 1100"/>
            <p:cNvSpPr>
              <a:spLocks/>
            </p:cNvSpPr>
            <p:nvPr/>
          </p:nvSpPr>
          <p:spPr bwMode="auto">
            <a:xfrm>
              <a:off x="2928" y="1759"/>
              <a:ext cx="810" cy="249"/>
            </a:xfrm>
            <a:custGeom>
              <a:avLst/>
              <a:gdLst>
                <a:gd name="T0" fmla="*/ 4 w 1048"/>
                <a:gd name="T1" fmla="*/ 21 h 250"/>
                <a:gd name="T2" fmla="*/ 7 w 1048"/>
                <a:gd name="T3" fmla="*/ 83 h 250"/>
                <a:gd name="T4" fmla="*/ 7 w 1048"/>
                <a:gd name="T5" fmla="*/ 111 h 250"/>
                <a:gd name="T6" fmla="*/ 8 w 1048"/>
                <a:gd name="T7" fmla="*/ 125 h 250"/>
                <a:gd name="T8" fmla="*/ 8 w 1048"/>
                <a:gd name="T9" fmla="*/ 160 h 250"/>
                <a:gd name="T10" fmla="*/ 5 w 1048"/>
                <a:gd name="T11" fmla="*/ 229 h 250"/>
                <a:gd name="T12" fmla="*/ 2 w 1048"/>
                <a:gd name="T13" fmla="*/ 209 h 250"/>
                <a:gd name="T14" fmla="*/ 0 w 1048"/>
                <a:gd name="T15" fmla="*/ 188 h 250"/>
                <a:gd name="T16" fmla="*/ 2 w 1048"/>
                <a:gd name="T17" fmla="*/ 154 h 250"/>
                <a:gd name="T18" fmla="*/ 2 w 1048"/>
                <a:gd name="T19" fmla="*/ 125 h 250"/>
                <a:gd name="T20" fmla="*/ 2 w 1048"/>
                <a:gd name="T21" fmla="*/ 76 h 250"/>
                <a:gd name="T22" fmla="*/ 2 w 1048"/>
                <a:gd name="T23" fmla="*/ 55 h 250"/>
                <a:gd name="T24" fmla="*/ 2 w 1048"/>
                <a:gd name="T25" fmla="*/ 28 h 250"/>
                <a:gd name="T26" fmla="*/ 3 w 1048"/>
                <a:gd name="T27" fmla="*/ 14 h 250"/>
                <a:gd name="T28" fmla="*/ 4 w 1048"/>
                <a:gd name="T29" fmla="*/ 28 h 250"/>
                <a:gd name="T30" fmla="*/ 4 w 1048"/>
                <a:gd name="T31" fmla="*/ 21 h 2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8"/>
                <a:gd name="T49" fmla="*/ 0 h 250"/>
                <a:gd name="T50" fmla="*/ 1048 w 1048"/>
                <a:gd name="T51" fmla="*/ 250 h 25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8" h="250">
                  <a:moveTo>
                    <a:pt x="531" y="21"/>
                  </a:moveTo>
                  <a:cubicBezTo>
                    <a:pt x="673" y="0"/>
                    <a:pt x="778" y="50"/>
                    <a:pt x="910" y="83"/>
                  </a:cubicBezTo>
                  <a:cubicBezTo>
                    <a:pt x="923" y="92"/>
                    <a:pt x="937" y="102"/>
                    <a:pt x="951" y="111"/>
                  </a:cubicBezTo>
                  <a:cubicBezTo>
                    <a:pt x="965" y="120"/>
                    <a:pt x="993" y="138"/>
                    <a:pt x="993" y="138"/>
                  </a:cubicBezTo>
                  <a:cubicBezTo>
                    <a:pt x="1009" y="162"/>
                    <a:pt x="1023" y="163"/>
                    <a:pt x="1048" y="179"/>
                  </a:cubicBezTo>
                  <a:cubicBezTo>
                    <a:pt x="943" y="250"/>
                    <a:pt x="887" y="238"/>
                    <a:pt x="751" y="248"/>
                  </a:cubicBezTo>
                  <a:cubicBezTo>
                    <a:pt x="201" y="233"/>
                    <a:pt x="424" y="241"/>
                    <a:pt x="82" y="228"/>
                  </a:cubicBezTo>
                  <a:cubicBezTo>
                    <a:pt x="54" y="218"/>
                    <a:pt x="27" y="216"/>
                    <a:pt x="0" y="207"/>
                  </a:cubicBezTo>
                  <a:cubicBezTo>
                    <a:pt x="2" y="195"/>
                    <a:pt x="1" y="183"/>
                    <a:pt x="7" y="173"/>
                  </a:cubicBezTo>
                  <a:cubicBezTo>
                    <a:pt x="19" y="151"/>
                    <a:pt x="75" y="138"/>
                    <a:pt x="96" y="131"/>
                  </a:cubicBezTo>
                  <a:cubicBezTo>
                    <a:pt x="134" y="116"/>
                    <a:pt x="169" y="92"/>
                    <a:pt x="207" y="76"/>
                  </a:cubicBezTo>
                  <a:cubicBezTo>
                    <a:pt x="239" y="61"/>
                    <a:pt x="238" y="77"/>
                    <a:pt x="275" y="55"/>
                  </a:cubicBezTo>
                  <a:cubicBezTo>
                    <a:pt x="288" y="46"/>
                    <a:pt x="309" y="33"/>
                    <a:pt x="324" y="28"/>
                  </a:cubicBezTo>
                  <a:cubicBezTo>
                    <a:pt x="341" y="21"/>
                    <a:pt x="379" y="14"/>
                    <a:pt x="379" y="14"/>
                  </a:cubicBezTo>
                  <a:cubicBezTo>
                    <a:pt x="420" y="18"/>
                    <a:pt x="461" y="22"/>
                    <a:pt x="503" y="28"/>
                  </a:cubicBezTo>
                  <a:cubicBezTo>
                    <a:pt x="531" y="32"/>
                    <a:pt x="519" y="44"/>
                    <a:pt x="531" y="21"/>
                  </a:cubicBezTo>
                  <a:close/>
                </a:path>
              </a:pathLst>
            </a:custGeom>
            <a:solidFill>
              <a:srgbClr val="FD9D0F"/>
            </a:solidFill>
            <a:ln w="9525">
              <a:solidFill>
                <a:srgbClr val="FD9D0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806" name="Oval 1101"/>
            <p:cNvSpPr>
              <a:spLocks noChangeArrowheads="1"/>
            </p:cNvSpPr>
            <p:nvPr/>
          </p:nvSpPr>
          <p:spPr bwMode="auto">
            <a:xfrm>
              <a:off x="2965" y="1240"/>
              <a:ext cx="779" cy="672"/>
            </a:xfrm>
            <a:prstGeom prst="ellipse">
              <a:avLst/>
            </a:prstGeom>
            <a:solidFill>
              <a:srgbClr val="9ECC46"/>
            </a:solidFill>
            <a:ln w="9525">
              <a:solidFill>
                <a:srgbClr val="FFCC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807" name="Oval 1102"/>
            <p:cNvSpPr>
              <a:spLocks noChangeArrowheads="1"/>
            </p:cNvSpPr>
            <p:nvPr/>
          </p:nvSpPr>
          <p:spPr bwMode="auto">
            <a:xfrm rot="-1967255">
              <a:off x="3039" y="1383"/>
              <a:ext cx="186" cy="1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808" name="Oval 1103"/>
            <p:cNvSpPr>
              <a:spLocks noChangeArrowheads="1"/>
            </p:cNvSpPr>
            <p:nvPr/>
          </p:nvSpPr>
          <p:spPr bwMode="auto">
            <a:xfrm>
              <a:off x="3262" y="1383"/>
              <a:ext cx="222" cy="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809" name="Oval 1104"/>
            <p:cNvSpPr>
              <a:spLocks noChangeArrowheads="1"/>
            </p:cNvSpPr>
            <p:nvPr/>
          </p:nvSpPr>
          <p:spPr bwMode="auto">
            <a:xfrm rot="-2071034">
              <a:off x="3521" y="1431"/>
              <a:ext cx="149" cy="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810" name="Oval 1105"/>
            <p:cNvSpPr>
              <a:spLocks noChangeArrowheads="1"/>
            </p:cNvSpPr>
            <p:nvPr/>
          </p:nvSpPr>
          <p:spPr bwMode="auto">
            <a:xfrm>
              <a:off x="3118" y="1479"/>
              <a:ext cx="56" cy="6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811" name="Oval 1106"/>
            <p:cNvSpPr>
              <a:spLocks noChangeArrowheads="1"/>
            </p:cNvSpPr>
            <p:nvPr/>
          </p:nvSpPr>
          <p:spPr bwMode="auto">
            <a:xfrm>
              <a:off x="3341" y="1495"/>
              <a:ext cx="55" cy="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812" name="Oval 1107"/>
            <p:cNvSpPr>
              <a:spLocks noChangeArrowheads="1"/>
            </p:cNvSpPr>
            <p:nvPr/>
          </p:nvSpPr>
          <p:spPr bwMode="auto">
            <a:xfrm>
              <a:off x="3543" y="1549"/>
              <a:ext cx="54" cy="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813" name="AutoShape 1108"/>
            <p:cNvSpPr>
              <a:spLocks noChangeArrowheads="1"/>
            </p:cNvSpPr>
            <p:nvPr/>
          </p:nvSpPr>
          <p:spPr bwMode="auto">
            <a:xfrm rot="-5400000">
              <a:off x="3291" y="1540"/>
              <a:ext cx="77" cy="445"/>
            </a:xfrm>
            <a:prstGeom prst="moo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814" name="Freeform 1109"/>
            <p:cNvSpPr>
              <a:spLocks/>
            </p:cNvSpPr>
            <p:nvPr/>
          </p:nvSpPr>
          <p:spPr bwMode="auto">
            <a:xfrm>
              <a:off x="3120" y="1128"/>
              <a:ext cx="648" cy="256"/>
            </a:xfrm>
            <a:custGeom>
              <a:avLst/>
              <a:gdLst>
                <a:gd name="T0" fmla="*/ 208 w 648"/>
                <a:gd name="T1" fmla="*/ 0 h 256"/>
                <a:gd name="T2" fmla="*/ 47 w 648"/>
                <a:gd name="T3" fmla="*/ 7 h 256"/>
                <a:gd name="T4" fmla="*/ 0 w 648"/>
                <a:gd name="T5" fmla="*/ 92 h 256"/>
                <a:gd name="T6" fmla="*/ 162 w 648"/>
                <a:gd name="T7" fmla="*/ 192 h 256"/>
                <a:gd name="T8" fmla="*/ 300 w 648"/>
                <a:gd name="T9" fmla="*/ 238 h 256"/>
                <a:gd name="T10" fmla="*/ 484 w 648"/>
                <a:gd name="T11" fmla="*/ 246 h 256"/>
                <a:gd name="T12" fmla="*/ 646 w 648"/>
                <a:gd name="T13" fmla="*/ 184 h 256"/>
                <a:gd name="T14" fmla="*/ 615 w 648"/>
                <a:gd name="T15" fmla="*/ 153 h 256"/>
                <a:gd name="T16" fmla="*/ 546 w 648"/>
                <a:gd name="T17" fmla="*/ 84 h 2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8"/>
                <a:gd name="T28" fmla="*/ 0 h 256"/>
                <a:gd name="T29" fmla="*/ 648 w 648"/>
                <a:gd name="T30" fmla="*/ 256 h 2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8" h="256">
                  <a:moveTo>
                    <a:pt x="208" y="0"/>
                  </a:moveTo>
                  <a:cubicBezTo>
                    <a:pt x="154" y="2"/>
                    <a:pt x="100" y="0"/>
                    <a:pt x="47" y="7"/>
                  </a:cubicBezTo>
                  <a:cubicBezTo>
                    <a:pt x="15" y="11"/>
                    <a:pt x="0" y="92"/>
                    <a:pt x="0" y="92"/>
                  </a:cubicBezTo>
                  <a:cubicBezTo>
                    <a:pt x="19" y="199"/>
                    <a:pt x="72" y="170"/>
                    <a:pt x="162" y="192"/>
                  </a:cubicBezTo>
                  <a:cubicBezTo>
                    <a:pt x="208" y="203"/>
                    <a:pt x="252" y="234"/>
                    <a:pt x="300" y="238"/>
                  </a:cubicBezTo>
                  <a:cubicBezTo>
                    <a:pt x="361" y="243"/>
                    <a:pt x="423" y="243"/>
                    <a:pt x="484" y="246"/>
                  </a:cubicBezTo>
                  <a:cubicBezTo>
                    <a:pt x="648" y="235"/>
                    <a:pt x="569" y="256"/>
                    <a:pt x="646" y="184"/>
                  </a:cubicBezTo>
                  <a:cubicBezTo>
                    <a:pt x="642" y="180"/>
                    <a:pt x="617" y="158"/>
                    <a:pt x="615" y="153"/>
                  </a:cubicBezTo>
                  <a:cubicBezTo>
                    <a:pt x="596" y="116"/>
                    <a:pt x="599" y="84"/>
                    <a:pt x="546" y="84"/>
                  </a:cubicBezTo>
                </a:path>
              </a:pathLst>
            </a:custGeom>
            <a:solidFill>
              <a:srgbClr val="CC0099"/>
            </a:solidFill>
            <a:ln w="9525">
              <a:solidFill>
                <a:srgbClr val="FF99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815" name="Freeform 1110"/>
            <p:cNvSpPr>
              <a:spLocks/>
            </p:cNvSpPr>
            <p:nvPr/>
          </p:nvSpPr>
          <p:spPr bwMode="auto">
            <a:xfrm>
              <a:off x="3254" y="1051"/>
              <a:ext cx="442" cy="192"/>
            </a:xfrm>
            <a:custGeom>
              <a:avLst/>
              <a:gdLst>
                <a:gd name="T0" fmla="*/ 88 w 442"/>
                <a:gd name="T1" fmla="*/ 138 h 192"/>
                <a:gd name="T2" fmla="*/ 34 w 442"/>
                <a:gd name="T3" fmla="*/ 92 h 192"/>
                <a:gd name="T4" fmla="*/ 57 w 442"/>
                <a:gd name="T5" fmla="*/ 0 h 192"/>
                <a:gd name="T6" fmla="*/ 234 w 442"/>
                <a:gd name="T7" fmla="*/ 15 h 192"/>
                <a:gd name="T8" fmla="*/ 372 w 442"/>
                <a:gd name="T9" fmla="*/ 61 h 192"/>
                <a:gd name="T10" fmla="*/ 441 w 442"/>
                <a:gd name="T11" fmla="*/ 92 h 192"/>
                <a:gd name="T12" fmla="*/ 434 w 442"/>
                <a:gd name="T13" fmla="*/ 122 h 192"/>
                <a:gd name="T14" fmla="*/ 280 w 442"/>
                <a:gd name="T15" fmla="*/ 161 h 192"/>
                <a:gd name="T16" fmla="*/ 257 w 442"/>
                <a:gd name="T17" fmla="*/ 169 h 192"/>
                <a:gd name="T18" fmla="*/ 226 w 442"/>
                <a:gd name="T19" fmla="*/ 184 h 192"/>
                <a:gd name="T20" fmla="*/ 196 w 442"/>
                <a:gd name="T21" fmla="*/ 192 h 1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42"/>
                <a:gd name="T34" fmla="*/ 0 h 192"/>
                <a:gd name="T35" fmla="*/ 442 w 442"/>
                <a:gd name="T36" fmla="*/ 192 h 1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42" h="192">
                  <a:moveTo>
                    <a:pt x="88" y="138"/>
                  </a:moveTo>
                  <a:cubicBezTo>
                    <a:pt x="71" y="119"/>
                    <a:pt x="55" y="106"/>
                    <a:pt x="34" y="92"/>
                  </a:cubicBezTo>
                  <a:cubicBezTo>
                    <a:pt x="22" y="52"/>
                    <a:pt x="0" y="17"/>
                    <a:pt x="57" y="0"/>
                  </a:cubicBezTo>
                  <a:cubicBezTo>
                    <a:pt x="75" y="1"/>
                    <a:pt x="202" y="8"/>
                    <a:pt x="234" y="15"/>
                  </a:cubicBezTo>
                  <a:cubicBezTo>
                    <a:pt x="275" y="24"/>
                    <a:pt x="331" y="47"/>
                    <a:pt x="372" y="61"/>
                  </a:cubicBezTo>
                  <a:cubicBezTo>
                    <a:pt x="394" y="81"/>
                    <a:pt x="412" y="84"/>
                    <a:pt x="441" y="92"/>
                  </a:cubicBezTo>
                  <a:cubicBezTo>
                    <a:pt x="439" y="102"/>
                    <a:pt x="442" y="115"/>
                    <a:pt x="434" y="122"/>
                  </a:cubicBezTo>
                  <a:cubicBezTo>
                    <a:pt x="411" y="142"/>
                    <a:pt x="306" y="158"/>
                    <a:pt x="280" y="161"/>
                  </a:cubicBezTo>
                  <a:cubicBezTo>
                    <a:pt x="272" y="164"/>
                    <a:pt x="264" y="166"/>
                    <a:pt x="257" y="169"/>
                  </a:cubicBezTo>
                  <a:cubicBezTo>
                    <a:pt x="246" y="173"/>
                    <a:pt x="237" y="180"/>
                    <a:pt x="226" y="184"/>
                  </a:cubicBezTo>
                  <a:cubicBezTo>
                    <a:pt x="216" y="188"/>
                    <a:pt x="196" y="192"/>
                    <a:pt x="196" y="192"/>
                  </a:cubicBezTo>
                </a:path>
              </a:pathLst>
            </a:custGeom>
            <a:solidFill>
              <a:srgbClr val="CC0099"/>
            </a:solidFill>
            <a:ln w="9525">
              <a:solidFill>
                <a:srgbClr val="FF99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816" name="Freeform 1111"/>
            <p:cNvSpPr>
              <a:spLocks/>
            </p:cNvSpPr>
            <p:nvPr/>
          </p:nvSpPr>
          <p:spPr bwMode="auto">
            <a:xfrm>
              <a:off x="3025" y="1802"/>
              <a:ext cx="215" cy="139"/>
            </a:xfrm>
            <a:custGeom>
              <a:avLst/>
              <a:gdLst>
                <a:gd name="T0" fmla="*/ 8 w 215"/>
                <a:gd name="T1" fmla="*/ 78 h 139"/>
                <a:gd name="T2" fmla="*/ 84 w 215"/>
                <a:gd name="T3" fmla="*/ 17 h 139"/>
                <a:gd name="T4" fmla="*/ 154 w 215"/>
                <a:gd name="T5" fmla="*/ 40 h 139"/>
                <a:gd name="T6" fmla="*/ 215 w 215"/>
                <a:gd name="T7" fmla="*/ 139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5"/>
                <a:gd name="T13" fmla="*/ 0 h 139"/>
                <a:gd name="T14" fmla="*/ 215 w 215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5" h="139">
                  <a:moveTo>
                    <a:pt x="8" y="78"/>
                  </a:moveTo>
                  <a:cubicBezTo>
                    <a:pt x="20" y="0"/>
                    <a:pt x="0" y="6"/>
                    <a:pt x="84" y="17"/>
                  </a:cubicBezTo>
                  <a:cubicBezTo>
                    <a:pt x="108" y="24"/>
                    <a:pt x="154" y="40"/>
                    <a:pt x="154" y="40"/>
                  </a:cubicBezTo>
                  <a:cubicBezTo>
                    <a:pt x="162" y="81"/>
                    <a:pt x="162" y="139"/>
                    <a:pt x="215" y="139"/>
                  </a:cubicBezTo>
                </a:path>
              </a:pathLst>
            </a:custGeom>
            <a:solidFill>
              <a:srgbClr val="FD9D0F"/>
            </a:solidFill>
            <a:ln w="9525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817" name="Freeform 1112"/>
            <p:cNvSpPr>
              <a:spLocks/>
            </p:cNvSpPr>
            <p:nvPr/>
          </p:nvSpPr>
          <p:spPr bwMode="auto">
            <a:xfrm flipH="1">
              <a:off x="3456" y="1813"/>
              <a:ext cx="215" cy="139"/>
            </a:xfrm>
            <a:custGeom>
              <a:avLst/>
              <a:gdLst>
                <a:gd name="T0" fmla="*/ 8 w 215"/>
                <a:gd name="T1" fmla="*/ 78 h 139"/>
                <a:gd name="T2" fmla="*/ 84 w 215"/>
                <a:gd name="T3" fmla="*/ 17 h 139"/>
                <a:gd name="T4" fmla="*/ 154 w 215"/>
                <a:gd name="T5" fmla="*/ 40 h 139"/>
                <a:gd name="T6" fmla="*/ 215 w 215"/>
                <a:gd name="T7" fmla="*/ 139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5"/>
                <a:gd name="T13" fmla="*/ 0 h 139"/>
                <a:gd name="T14" fmla="*/ 215 w 215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5" h="139">
                  <a:moveTo>
                    <a:pt x="8" y="78"/>
                  </a:moveTo>
                  <a:cubicBezTo>
                    <a:pt x="20" y="0"/>
                    <a:pt x="0" y="6"/>
                    <a:pt x="84" y="17"/>
                  </a:cubicBezTo>
                  <a:cubicBezTo>
                    <a:pt x="108" y="24"/>
                    <a:pt x="154" y="40"/>
                    <a:pt x="154" y="40"/>
                  </a:cubicBezTo>
                  <a:cubicBezTo>
                    <a:pt x="162" y="81"/>
                    <a:pt x="162" y="139"/>
                    <a:pt x="215" y="139"/>
                  </a:cubicBezTo>
                </a:path>
              </a:pathLst>
            </a:custGeom>
            <a:solidFill>
              <a:srgbClr val="FD9D0F"/>
            </a:solidFill>
            <a:ln w="9525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31796" name="Text Box 1113"/>
          <p:cNvSpPr txBox="1">
            <a:spLocks noChangeArrowheads="1"/>
          </p:cNvSpPr>
          <p:nvPr/>
        </p:nvSpPr>
        <p:spPr bwMode="auto">
          <a:xfrm>
            <a:off x="6781800" y="152400"/>
            <a:ext cx="1728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">
                <a:solidFill>
                  <a:srgbClr val="009600"/>
                </a:solidFill>
                <a:latin typeface="Calibri" pitchFamily="34" charset="0"/>
              </a:rPr>
              <a:t>In a negative mood ? Python's there for you !</a:t>
            </a:r>
          </a:p>
        </p:txBody>
      </p:sp>
      <p:sp>
        <p:nvSpPr>
          <p:cNvPr id="31797" name="Text Box 1053"/>
          <p:cNvSpPr txBox="1">
            <a:spLocks noChangeArrowheads="1"/>
          </p:cNvSpPr>
          <p:nvPr/>
        </p:nvSpPr>
        <p:spPr bwMode="auto">
          <a:xfrm>
            <a:off x="381000" y="228600"/>
            <a:ext cx="4540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000" i="1">
                <a:solidFill>
                  <a:srgbClr val="000000"/>
                </a:solidFill>
                <a:latin typeface="Cambria" pitchFamily="18" charset="0"/>
              </a:rPr>
              <a:t>Negative</a:t>
            </a:r>
            <a:r>
              <a:rPr lang="en-US" sz="4000">
                <a:solidFill>
                  <a:srgbClr val="000000"/>
                </a:solidFill>
                <a:latin typeface="Cambria" pitchFamily="18" charset="0"/>
              </a:rPr>
              <a:t> indices…</a:t>
            </a:r>
          </a:p>
        </p:txBody>
      </p:sp>
      <p:sp>
        <p:nvSpPr>
          <p:cNvPr id="31798" name="Text Box 7"/>
          <p:cNvSpPr txBox="1">
            <a:spLocks noChangeArrowheads="1"/>
          </p:cNvSpPr>
          <p:nvPr/>
        </p:nvSpPr>
        <p:spPr bwMode="auto">
          <a:xfrm>
            <a:off x="1009650" y="3505200"/>
            <a:ext cx="19621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b="1" dirty="0">
                <a:solidFill>
                  <a:srgbClr val="000000"/>
                </a:solidFill>
                <a:latin typeface="Courier New" pitchFamily="49" charset="0"/>
              </a:rPr>
              <a:t>s[-1]</a:t>
            </a:r>
          </a:p>
        </p:txBody>
      </p:sp>
      <p:sp>
        <p:nvSpPr>
          <p:cNvPr id="31799" name="Rectangle 73"/>
          <p:cNvSpPr>
            <a:spLocks noChangeArrowheads="1"/>
          </p:cNvSpPr>
          <p:nvPr/>
        </p:nvSpPr>
        <p:spPr bwMode="auto">
          <a:xfrm>
            <a:off x="3203575" y="3643313"/>
            <a:ext cx="4016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ambria" pitchFamily="18" charset="0"/>
              </a:rPr>
              <a:t>is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1800" name="Text Box 7"/>
          <p:cNvSpPr txBox="1">
            <a:spLocks noChangeArrowheads="1"/>
          </p:cNvSpPr>
          <p:nvPr/>
        </p:nvSpPr>
        <p:spPr bwMode="auto">
          <a:xfrm>
            <a:off x="774700" y="5065236"/>
            <a:ext cx="239791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b="1" dirty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US" sz="4200" b="1" dirty="0" smtClean="0">
                <a:solidFill>
                  <a:srgbClr val="000000"/>
                </a:solidFill>
                <a:latin typeface="Courier New" pitchFamily="49" charset="0"/>
              </a:rPr>
              <a:t>[-7]</a:t>
            </a:r>
            <a:endParaRPr lang="en-US" sz="42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1801" name="Rectangle 76"/>
          <p:cNvSpPr>
            <a:spLocks noChangeArrowheads="1"/>
          </p:cNvSpPr>
          <p:nvPr/>
        </p:nvSpPr>
        <p:spPr bwMode="auto">
          <a:xfrm>
            <a:off x="3200400" y="5190649"/>
            <a:ext cx="403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ambria" pitchFamily="18" charset="0"/>
              </a:rPr>
              <a:t>is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1802" name="Text Box 7"/>
          <p:cNvSpPr txBox="1">
            <a:spLocks noChangeArrowheads="1"/>
          </p:cNvSpPr>
          <p:nvPr/>
        </p:nvSpPr>
        <p:spPr bwMode="auto">
          <a:xfrm>
            <a:off x="1006475" y="5891212"/>
            <a:ext cx="18891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b="1" dirty="0">
                <a:solidFill>
                  <a:srgbClr val="000000"/>
                </a:solidFill>
                <a:latin typeface="Courier New" pitchFamily="49" charset="0"/>
              </a:rPr>
              <a:t>s[-0]</a:t>
            </a:r>
          </a:p>
        </p:txBody>
      </p:sp>
      <p:sp>
        <p:nvSpPr>
          <p:cNvPr id="31803" name="Rectangle 78"/>
          <p:cNvSpPr>
            <a:spLocks noChangeArrowheads="1"/>
          </p:cNvSpPr>
          <p:nvPr/>
        </p:nvSpPr>
        <p:spPr bwMode="auto">
          <a:xfrm>
            <a:off x="3200400" y="6038850"/>
            <a:ext cx="403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ambria" pitchFamily="18" charset="0"/>
              </a:rPr>
              <a:t>is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4208463" y="3505200"/>
            <a:ext cx="16478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200" b="1" dirty="0">
                <a:solidFill>
                  <a:srgbClr val="000000"/>
                </a:solidFill>
                <a:latin typeface="Courier New" pitchFamily="49" charset="0"/>
              </a:rPr>
              <a:t>'e'</a:t>
            </a:r>
          </a:p>
        </p:txBody>
      </p:sp>
      <p:sp>
        <p:nvSpPr>
          <p:cNvPr id="75" name="Text Box 7"/>
          <p:cNvSpPr txBox="1">
            <a:spLocks noChangeArrowheads="1"/>
          </p:cNvSpPr>
          <p:nvPr/>
        </p:nvSpPr>
        <p:spPr bwMode="auto">
          <a:xfrm>
            <a:off x="838200" y="4279900"/>
            <a:ext cx="22447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b="1" dirty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US" sz="4200" b="1" dirty="0" smtClean="0">
                <a:solidFill>
                  <a:srgbClr val="000000"/>
                </a:solidFill>
                <a:latin typeface="Courier New" pitchFamily="49" charset="0"/>
              </a:rPr>
              <a:t>[-18]</a:t>
            </a:r>
            <a:endParaRPr lang="en-US" sz="42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6" name="Rectangle 76"/>
          <p:cNvSpPr>
            <a:spLocks noChangeArrowheads="1"/>
          </p:cNvSpPr>
          <p:nvPr/>
        </p:nvSpPr>
        <p:spPr bwMode="auto">
          <a:xfrm>
            <a:off x="3187700" y="4418013"/>
            <a:ext cx="403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ambria" pitchFamily="18" charset="0"/>
              </a:rPr>
              <a:t>is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195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029"/>
          <p:cNvSpPr txBox="1">
            <a:spLocks noChangeArrowheads="1"/>
          </p:cNvSpPr>
          <p:nvPr/>
        </p:nvSpPr>
        <p:spPr bwMode="auto">
          <a:xfrm>
            <a:off x="1371600" y="2286000"/>
            <a:ext cx="2209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>
                <a:solidFill>
                  <a:srgbClr val="000000"/>
                </a:solidFill>
                <a:latin typeface="Courier New" pitchFamily="49" charset="0"/>
              </a:rPr>
              <a:t>s[ : ]</a:t>
            </a:r>
          </a:p>
        </p:txBody>
      </p:sp>
      <p:sp>
        <p:nvSpPr>
          <p:cNvPr id="32771" name="Text Box 1030"/>
          <p:cNvSpPr txBox="1">
            <a:spLocks noChangeArrowheads="1"/>
          </p:cNvSpPr>
          <p:nvPr/>
        </p:nvSpPr>
        <p:spPr bwMode="auto">
          <a:xfrm>
            <a:off x="3429000" y="2346325"/>
            <a:ext cx="533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i="1">
                <a:solidFill>
                  <a:srgbClr val="000000"/>
                </a:solidFill>
                <a:latin typeface="Cambria" pitchFamily="18" charset="0"/>
              </a:rPr>
              <a:t>slices </a:t>
            </a:r>
            <a:r>
              <a:rPr lang="en-US">
                <a:solidFill>
                  <a:srgbClr val="000000"/>
                </a:solidFill>
                <a:latin typeface="Cambria" pitchFamily="18" charset="0"/>
              </a:rPr>
              <a:t>the string, returning a </a:t>
            </a:r>
            <a:r>
              <a:rPr lang="en-US" u="sng">
                <a:solidFill>
                  <a:srgbClr val="000000"/>
                </a:solidFill>
                <a:latin typeface="Cambria" pitchFamily="18" charset="0"/>
              </a:rPr>
              <a:t>substring</a:t>
            </a:r>
            <a:endParaRPr lang="en-US" b="1" i="1" u="sng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32772" name="Text Box 1053"/>
          <p:cNvSpPr txBox="1">
            <a:spLocks noChangeArrowheads="1"/>
          </p:cNvSpPr>
          <p:nvPr/>
        </p:nvSpPr>
        <p:spPr bwMode="auto">
          <a:xfrm>
            <a:off x="381000" y="228600"/>
            <a:ext cx="22098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200" b="1" i="1" dirty="0">
                <a:solidFill>
                  <a:srgbClr val="CC3300"/>
                </a:solidFill>
                <a:latin typeface="Cambria" pitchFamily="18" charset="0"/>
              </a:rPr>
              <a:t>Slicing</a:t>
            </a:r>
          </a:p>
        </p:txBody>
      </p:sp>
      <p:sp>
        <p:nvSpPr>
          <p:cNvPr id="32773" name="Text Box 1059"/>
          <p:cNvSpPr txBox="1">
            <a:spLocks noChangeArrowheads="1"/>
          </p:cNvSpPr>
          <p:nvPr/>
        </p:nvSpPr>
        <p:spPr bwMode="auto">
          <a:xfrm>
            <a:off x="6781800" y="3052763"/>
            <a:ext cx="1612900" cy="647700"/>
          </a:xfrm>
          <a:prstGeom prst="rect">
            <a:avLst/>
          </a:prstGeom>
          <a:solidFill>
            <a:srgbClr val="FFCC99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What's going on here?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221" name="Ink 4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19438" y="2868613"/>
              <a:ext cx="12700" cy="15875"/>
            </p14:xfrm>
          </p:contentPart>
        </mc:Choice>
        <mc:Fallback xmlns="">
          <p:pic>
            <p:nvPicPr>
              <p:cNvPr id="9221" name="Ink 4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10004" y="2860315"/>
                <a:ext cx="27577" cy="28142"/>
              </a:xfrm>
              <a:prstGeom prst="rect">
                <a:avLst/>
              </a:prstGeom>
            </p:spPr>
          </p:pic>
        </mc:Fallback>
      </mc:AlternateContent>
      <p:sp>
        <p:nvSpPr>
          <p:cNvPr id="32775" name="Text Box 9"/>
          <p:cNvSpPr txBox="1">
            <a:spLocks noChangeArrowheads="1"/>
          </p:cNvSpPr>
          <p:nvPr/>
        </p:nvSpPr>
        <p:spPr bwMode="auto">
          <a:xfrm>
            <a:off x="228600" y="1143000"/>
            <a:ext cx="87630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b="1">
                <a:solidFill>
                  <a:srgbClr val="000000"/>
                </a:solidFill>
                <a:latin typeface="Courier New" pitchFamily="49" charset="0"/>
              </a:rPr>
              <a:t>s = 'harvey mudd college'</a:t>
            </a:r>
          </a:p>
        </p:txBody>
      </p:sp>
      <p:sp>
        <p:nvSpPr>
          <p:cNvPr id="32776" name="Text Box 1034"/>
          <p:cNvSpPr txBox="1">
            <a:spLocks noChangeArrowheads="1"/>
          </p:cNvSpPr>
          <p:nvPr/>
        </p:nvSpPr>
        <p:spPr bwMode="auto">
          <a:xfrm>
            <a:off x="2117725" y="1773238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32777" name="Text Box 1035"/>
          <p:cNvSpPr txBox="1">
            <a:spLocks noChangeArrowheads="1"/>
          </p:cNvSpPr>
          <p:nvPr/>
        </p:nvSpPr>
        <p:spPr bwMode="auto">
          <a:xfrm>
            <a:off x="2439988" y="1773238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32778" name="Text Box 1036"/>
          <p:cNvSpPr txBox="1">
            <a:spLocks noChangeArrowheads="1"/>
          </p:cNvSpPr>
          <p:nvPr/>
        </p:nvSpPr>
        <p:spPr bwMode="auto">
          <a:xfrm>
            <a:off x="2762250" y="1773238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32779" name="Text Box 1037"/>
          <p:cNvSpPr txBox="1">
            <a:spLocks noChangeArrowheads="1"/>
          </p:cNvSpPr>
          <p:nvPr/>
        </p:nvSpPr>
        <p:spPr bwMode="auto">
          <a:xfrm>
            <a:off x="3082925" y="1773238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32780" name="Text Box 1038"/>
          <p:cNvSpPr txBox="1">
            <a:spLocks noChangeArrowheads="1"/>
          </p:cNvSpPr>
          <p:nvPr/>
        </p:nvSpPr>
        <p:spPr bwMode="auto">
          <a:xfrm>
            <a:off x="3405188" y="1773238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32781" name="Text Box 1039"/>
          <p:cNvSpPr txBox="1">
            <a:spLocks noChangeArrowheads="1"/>
          </p:cNvSpPr>
          <p:nvPr/>
        </p:nvSpPr>
        <p:spPr bwMode="auto">
          <a:xfrm>
            <a:off x="3727450" y="1773238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32782" name="Text Box 1040"/>
          <p:cNvSpPr txBox="1">
            <a:spLocks noChangeArrowheads="1"/>
          </p:cNvSpPr>
          <p:nvPr/>
        </p:nvSpPr>
        <p:spPr bwMode="auto">
          <a:xfrm>
            <a:off x="4048125" y="1773238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32783" name="Text Box 1041"/>
          <p:cNvSpPr txBox="1">
            <a:spLocks noChangeArrowheads="1"/>
          </p:cNvSpPr>
          <p:nvPr/>
        </p:nvSpPr>
        <p:spPr bwMode="auto">
          <a:xfrm>
            <a:off x="4370388" y="1773238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32784" name="Text Box 1042"/>
          <p:cNvSpPr txBox="1">
            <a:spLocks noChangeArrowheads="1"/>
          </p:cNvSpPr>
          <p:nvPr/>
        </p:nvSpPr>
        <p:spPr bwMode="auto">
          <a:xfrm>
            <a:off x="4692650" y="1773238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32785" name="Text Box 1043"/>
          <p:cNvSpPr txBox="1">
            <a:spLocks noChangeArrowheads="1"/>
          </p:cNvSpPr>
          <p:nvPr/>
        </p:nvSpPr>
        <p:spPr bwMode="auto">
          <a:xfrm>
            <a:off x="5013325" y="1773238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32786" name="Text Box 1044"/>
          <p:cNvSpPr txBox="1">
            <a:spLocks noChangeArrowheads="1"/>
          </p:cNvSpPr>
          <p:nvPr/>
        </p:nvSpPr>
        <p:spPr bwMode="auto">
          <a:xfrm>
            <a:off x="5335588" y="1819275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00"/>
                </a:solidFill>
                <a:latin typeface="Courier New" pitchFamily="49" charset="0"/>
              </a:rPr>
              <a:t>10</a:t>
            </a:r>
          </a:p>
        </p:txBody>
      </p:sp>
      <p:sp>
        <p:nvSpPr>
          <p:cNvPr id="32787" name="Text Box 1045"/>
          <p:cNvSpPr txBox="1">
            <a:spLocks noChangeArrowheads="1"/>
          </p:cNvSpPr>
          <p:nvPr/>
        </p:nvSpPr>
        <p:spPr bwMode="auto">
          <a:xfrm>
            <a:off x="5657850" y="1819275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00"/>
                </a:solidFill>
                <a:latin typeface="Courier New" pitchFamily="49" charset="0"/>
              </a:rPr>
              <a:t>11</a:t>
            </a:r>
          </a:p>
        </p:txBody>
      </p:sp>
      <p:sp>
        <p:nvSpPr>
          <p:cNvPr id="32788" name="Text Box 1046"/>
          <p:cNvSpPr txBox="1">
            <a:spLocks noChangeArrowheads="1"/>
          </p:cNvSpPr>
          <p:nvPr/>
        </p:nvSpPr>
        <p:spPr bwMode="auto">
          <a:xfrm>
            <a:off x="5978525" y="1819275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00"/>
                </a:solidFill>
                <a:latin typeface="Courier New" pitchFamily="49" charset="0"/>
              </a:rPr>
              <a:t>12</a:t>
            </a:r>
          </a:p>
        </p:txBody>
      </p:sp>
      <p:sp>
        <p:nvSpPr>
          <p:cNvPr id="32789" name="Text Box 1047"/>
          <p:cNvSpPr txBox="1">
            <a:spLocks noChangeArrowheads="1"/>
          </p:cNvSpPr>
          <p:nvPr/>
        </p:nvSpPr>
        <p:spPr bwMode="auto">
          <a:xfrm>
            <a:off x="6300788" y="1819275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00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32790" name="Text Box 1048"/>
          <p:cNvSpPr txBox="1">
            <a:spLocks noChangeArrowheads="1"/>
          </p:cNvSpPr>
          <p:nvPr/>
        </p:nvSpPr>
        <p:spPr bwMode="auto">
          <a:xfrm>
            <a:off x="6623050" y="1819275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32791" name="Text Box 1049"/>
          <p:cNvSpPr txBox="1">
            <a:spLocks noChangeArrowheads="1"/>
          </p:cNvSpPr>
          <p:nvPr/>
        </p:nvSpPr>
        <p:spPr bwMode="auto">
          <a:xfrm>
            <a:off x="6943725" y="1819275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00"/>
                </a:solidFill>
                <a:latin typeface="Courier New" pitchFamily="49" charset="0"/>
              </a:rPr>
              <a:t>15</a:t>
            </a:r>
          </a:p>
        </p:txBody>
      </p:sp>
      <p:sp>
        <p:nvSpPr>
          <p:cNvPr id="32792" name="Text Box 1050"/>
          <p:cNvSpPr txBox="1">
            <a:spLocks noChangeArrowheads="1"/>
          </p:cNvSpPr>
          <p:nvPr/>
        </p:nvSpPr>
        <p:spPr bwMode="auto">
          <a:xfrm>
            <a:off x="7265988" y="1819275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00"/>
                </a:solidFill>
                <a:latin typeface="Courier New" pitchFamily="49" charset="0"/>
              </a:rPr>
              <a:t>16</a:t>
            </a:r>
          </a:p>
        </p:txBody>
      </p:sp>
      <p:sp>
        <p:nvSpPr>
          <p:cNvPr id="32793" name="Text Box 1051"/>
          <p:cNvSpPr txBox="1">
            <a:spLocks noChangeArrowheads="1"/>
          </p:cNvSpPr>
          <p:nvPr/>
        </p:nvSpPr>
        <p:spPr bwMode="auto">
          <a:xfrm>
            <a:off x="7588250" y="1819275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00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32794" name="Text Box 1052"/>
          <p:cNvSpPr txBox="1">
            <a:spLocks noChangeArrowheads="1"/>
          </p:cNvSpPr>
          <p:nvPr/>
        </p:nvSpPr>
        <p:spPr bwMode="auto">
          <a:xfrm>
            <a:off x="7908925" y="1819275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00"/>
                </a:solidFill>
                <a:latin typeface="Courier New" pitchFamily="49" charset="0"/>
              </a:rPr>
              <a:t>18</a:t>
            </a:r>
          </a:p>
        </p:txBody>
      </p:sp>
      <p:pic>
        <p:nvPicPr>
          <p:cNvPr id="32795" name="Picture 3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45" r="27060" b="26778"/>
          <a:stretch>
            <a:fillRect/>
          </a:stretch>
        </p:blipFill>
        <p:spPr bwMode="auto">
          <a:xfrm>
            <a:off x="2576513" y="274638"/>
            <a:ext cx="296545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DF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96" name="Picture 3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65" t="46445" b="26778"/>
          <a:stretch>
            <a:fillRect/>
          </a:stretch>
        </p:blipFill>
        <p:spPr bwMode="auto">
          <a:xfrm>
            <a:off x="5541963" y="274638"/>
            <a:ext cx="3076575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DF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97" name="Rectangle 1031"/>
          <p:cNvSpPr>
            <a:spLocks noChangeArrowheads="1"/>
          </p:cNvSpPr>
          <p:nvPr/>
        </p:nvSpPr>
        <p:spPr bwMode="auto">
          <a:xfrm>
            <a:off x="995363" y="4784725"/>
            <a:ext cx="1901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s[12:18]</a:t>
            </a:r>
          </a:p>
        </p:txBody>
      </p:sp>
      <p:sp>
        <p:nvSpPr>
          <p:cNvPr id="32798" name="Rectangle 1032"/>
          <p:cNvSpPr>
            <a:spLocks noChangeArrowheads="1"/>
          </p:cNvSpPr>
          <p:nvPr/>
        </p:nvSpPr>
        <p:spPr bwMode="auto">
          <a:xfrm>
            <a:off x="1423988" y="4124325"/>
            <a:ext cx="1473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s[0:6]</a:t>
            </a:r>
          </a:p>
        </p:txBody>
      </p:sp>
      <p:sp>
        <p:nvSpPr>
          <p:cNvPr id="32799" name="Rectangle 1060"/>
          <p:cNvSpPr>
            <a:spLocks noChangeArrowheads="1"/>
          </p:cNvSpPr>
          <p:nvPr/>
        </p:nvSpPr>
        <p:spPr bwMode="auto">
          <a:xfrm>
            <a:off x="1423988" y="5445125"/>
            <a:ext cx="1473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s[17:]</a:t>
            </a:r>
          </a:p>
        </p:txBody>
      </p:sp>
      <p:sp>
        <p:nvSpPr>
          <p:cNvPr id="32800" name="Rectangle 1061"/>
          <p:cNvSpPr>
            <a:spLocks noChangeArrowheads="1"/>
          </p:cNvSpPr>
          <p:nvPr/>
        </p:nvSpPr>
        <p:spPr bwMode="auto">
          <a:xfrm>
            <a:off x="1854200" y="6105525"/>
            <a:ext cx="1042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s[:]</a:t>
            </a:r>
          </a:p>
        </p:txBody>
      </p:sp>
      <p:sp>
        <p:nvSpPr>
          <p:cNvPr id="32801" name="Rectangle 67"/>
          <p:cNvSpPr>
            <a:spLocks noChangeArrowheads="1"/>
          </p:cNvSpPr>
          <p:nvPr/>
        </p:nvSpPr>
        <p:spPr bwMode="auto">
          <a:xfrm>
            <a:off x="3521075" y="4124325"/>
            <a:ext cx="190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'harvey'</a:t>
            </a:r>
          </a:p>
        </p:txBody>
      </p:sp>
      <p:sp>
        <p:nvSpPr>
          <p:cNvPr id="32802" name="Rectangle 68"/>
          <p:cNvSpPr>
            <a:spLocks noChangeArrowheads="1"/>
          </p:cNvSpPr>
          <p:nvPr/>
        </p:nvSpPr>
        <p:spPr bwMode="auto">
          <a:xfrm>
            <a:off x="3521075" y="4784725"/>
            <a:ext cx="190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'colleg'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2803" name="Rectangle 69"/>
          <p:cNvSpPr>
            <a:spLocks noChangeArrowheads="1"/>
          </p:cNvSpPr>
          <p:nvPr/>
        </p:nvSpPr>
        <p:spPr bwMode="auto">
          <a:xfrm>
            <a:off x="3521075" y="5445125"/>
            <a:ext cx="1044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'ge'</a:t>
            </a:r>
          </a:p>
        </p:txBody>
      </p:sp>
      <p:sp>
        <p:nvSpPr>
          <p:cNvPr id="32804" name="Rectangle 70"/>
          <p:cNvSpPr>
            <a:spLocks noChangeArrowheads="1"/>
          </p:cNvSpPr>
          <p:nvPr/>
        </p:nvSpPr>
        <p:spPr bwMode="auto">
          <a:xfrm>
            <a:off x="3521075" y="6167438"/>
            <a:ext cx="4056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'harvey mudd college'</a:t>
            </a:r>
          </a:p>
        </p:txBody>
      </p:sp>
      <p:sp>
        <p:nvSpPr>
          <p:cNvPr id="32805" name="Rectangle 71"/>
          <p:cNvSpPr>
            <a:spLocks noChangeArrowheads="1"/>
          </p:cNvSpPr>
          <p:nvPr/>
        </p:nvSpPr>
        <p:spPr bwMode="auto">
          <a:xfrm>
            <a:off x="3025775" y="4156075"/>
            <a:ext cx="403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ambria" pitchFamily="18" charset="0"/>
              </a:rPr>
              <a:t>is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2806" name="Rectangle 72"/>
          <p:cNvSpPr>
            <a:spLocks noChangeArrowheads="1"/>
          </p:cNvSpPr>
          <p:nvPr/>
        </p:nvSpPr>
        <p:spPr bwMode="auto">
          <a:xfrm>
            <a:off x="3025775" y="4816475"/>
            <a:ext cx="403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ambria" pitchFamily="18" charset="0"/>
              </a:rPr>
              <a:t>is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2807" name="Rectangle 73"/>
          <p:cNvSpPr>
            <a:spLocks noChangeArrowheads="1"/>
          </p:cNvSpPr>
          <p:nvPr/>
        </p:nvSpPr>
        <p:spPr bwMode="auto">
          <a:xfrm>
            <a:off x="3025775" y="5476875"/>
            <a:ext cx="403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ambria" pitchFamily="18" charset="0"/>
              </a:rPr>
              <a:t>is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2808" name="Rectangle 74"/>
          <p:cNvSpPr>
            <a:spLocks noChangeArrowheads="1"/>
          </p:cNvSpPr>
          <p:nvPr/>
        </p:nvSpPr>
        <p:spPr bwMode="auto">
          <a:xfrm>
            <a:off x="3046413" y="6137275"/>
            <a:ext cx="403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ambria" pitchFamily="18" charset="0"/>
              </a:rPr>
              <a:t>is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Down Arrow 2"/>
          <p:cNvSpPr/>
          <p:nvPr/>
        </p:nvSpPr>
        <p:spPr bwMode="auto">
          <a:xfrm rot="3739439">
            <a:off x="5885656" y="3250287"/>
            <a:ext cx="642938" cy="804862"/>
          </a:xfrm>
          <a:prstGeom prst="downArrow">
            <a:avLst/>
          </a:prstGeom>
          <a:solidFill>
            <a:srgbClr val="FFCC99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525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9"/>
          <p:cNvSpPr txBox="1">
            <a:spLocks noChangeArrowheads="1"/>
          </p:cNvSpPr>
          <p:nvPr/>
        </p:nvSpPr>
        <p:spPr bwMode="auto">
          <a:xfrm>
            <a:off x="228600" y="1143000"/>
            <a:ext cx="87630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b="1">
                <a:solidFill>
                  <a:srgbClr val="000000"/>
                </a:solidFill>
                <a:latin typeface="Courier New" pitchFamily="49" charset="0"/>
              </a:rPr>
              <a:t>s = 'harvey mudd college'</a:t>
            </a:r>
          </a:p>
        </p:txBody>
      </p:sp>
      <p:sp>
        <p:nvSpPr>
          <p:cNvPr id="33795" name="Text Box 36"/>
          <p:cNvSpPr txBox="1">
            <a:spLocks noChangeArrowheads="1"/>
          </p:cNvSpPr>
          <p:nvPr/>
        </p:nvSpPr>
        <p:spPr bwMode="auto">
          <a:xfrm>
            <a:off x="404813" y="3200400"/>
            <a:ext cx="18049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rgbClr val="CC3300"/>
                </a:solidFill>
                <a:latin typeface="Calibri" pitchFamily="34" charset="0"/>
              </a:rPr>
              <a:t>first index is the first character</a:t>
            </a:r>
          </a:p>
        </p:txBody>
      </p:sp>
      <p:sp>
        <p:nvSpPr>
          <p:cNvPr id="33796" name="Text Box 38"/>
          <p:cNvSpPr txBox="1">
            <a:spLocks noChangeArrowheads="1"/>
          </p:cNvSpPr>
          <p:nvPr/>
        </p:nvSpPr>
        <p:spPr bwMode="auto">
          <a:xfrm>
            <a:off x="2590800" y="3195638"/>
            <a:ext cx="2946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rgbClr val="CC3300"/>
                </a:solidFill>
                <a:latin typeface="Calibri" pitchFamily="34" charset="0"/>
              </a:rPr>
              <a:t>second index is </a:t>
            </a:r>
            <a:r>
              <a:rPr lang="en-US" sz="1800" b="1" dirty="0">
                <a:solidFill>
                  <a:srgbClr val="CC3300"/>
                </a:solidFill>
                <a:latin typeface="Calibri" pitchFamily="34" charset="0"/>
              </a:rPr>
              <a:t>ONE AFTER </a:t>
            </a:r>
            <a:r>
              <a:rPr lang="en-US" sz="1800" dirty="0">
                <a:solidFill>
                  <a:srgbClr val="CC3300"/>
                </a:solidFill>
                <a:latin typeface="Calibri" pitchFamily="34" charset="0"/>
              </a:rPr>
              <a:t>the last character</a:t>
            </a:r>
          </a:p>
        </p:txBody>
      </p:sp>
      <p:sp>
        <p:nvSpPr>
          <p:cNvPr id="33797" name="Text Box 40"/>
          <p:cNvSpPr txBox="1">
            <a:spLocks noChangeArrowheads="1"/>
          </p:cNvSpPr>
          <p:nvPr/>
        </p:nvSpPr>
        <p:spPr bwMode="auto">
          <a:xfrm>
            <a:off x="6172200" y="3195638"/>
            <a:ext cx="2362200" cy="647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a missing index means </a:t>
            </a:r>
            <a:r>
              <a:rPr lang="en-US" sz="1800" b="1" i="1" dirty="0">
                <a:solidFill>
                  <a:srgbClr val="C00000"/>
                </a:solidFill>
                <a:latin typeface="Calibri" pitchFamily="34" charset="0"/>
              </a:rPr>
              <a:t>that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1800" b="1" i="1" dirty="0">
                <a:solidFill>
                  <a:srgbClr val="C00000"/>
                </a:solidFill>
                <a:latin typeface="Calibri" pitchFamily="34" charset="0"/>
              </a:rPr>
              <a:t>end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</a:rPr>
              <a:t>of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the string</a:t>
            </a:r>
          </a:p>
        </p:txBody>
      </p:sp>
      <p:sp>
        <p:nvSpPr>
          <p:cNvPr id="33798" name="Text Box 1034"/>
          <p:cNvSpPr txBox="1">
            <a:spLocks noChangeArrowheads="1"/>
          </p:cNvSpPr>
          <p:nvPr/>
        </p:nvSpPr>
        <p:spPr bwMode="auto">
          <a:xfrm>
            <a:off x="2117725" y="1773238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33799" name="Text Box 1035"/>
          <p:cNvSpPr txBox="1">
            <a:spLocks noChangeArrowheads="1"/>
          </p:cNvSpPr>
          <p:nvPr/>
        </p:nvSpPr>
        <p:spPr bwMode="auto">
          <a:xfrm>
            <a:off x="2439988" y="1773238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33800" name="Text Box 1036"/>
          <p:cNvSpPr txBox="1">
            <a:spLocks noChangeArrowheads="1"/>
          </p:cNvSpPr>
          <p:nvPr/>
        </p:nvSpPr>
        <p:spPr bwMode="auto">
          <a:xfrm>
            <a:off x="2762250" y="1773238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33801" name="Text Box 1037"/>
          <p:cNvSpPr txBox="1">
            <a:spLocks noChangeArrowheads="1"/>
          </p:cNvSpPr>
          <p:nvPr/>
        </p:nvSpPr>
        <p:spPr bwMode="auto">
          <a:xfrm>
            <a:off x="3082925" y="1773238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33802" name="Text Box 1038"/>
          <p:cNvSpPr txBox="1">
            <a:spLocks noChangeArrowheads="1"/>
          </p:cNvSpPr>
          <p:nvPr/>
        </p:nvSpPr>
        <p:spPr bwMode="auto">
          <a:xfrm>
            <a:off x="3405188" y="1773238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33803" name="Text Box 1039"/>
          <p:cNvSpPr txBox="1">
            <a:spLocks noChangeArrowheads="1"/>
          </p:cNvSpPr>
          <p:nvPr/>
        </p:nvSpPr>
        <p:spPr bwMode="auto">
          <a:xfrm>
            <a:off x="3727450" y="1773238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33804" name="Text Box 1040"/>
          <p:cNvSpPr txBox="1">
            <a:spLocks noChangeArrowheads="1"/>
          </p:cNvSpPr>
          <p:nvPr/>
        </p:nvSpPr>
        <p:spPr bwMode="auto">
          <a:xfrm>
            <a:off x="4048125" y="1773238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33805" name="Text Box 1041"/>
          <p:cNvSpPr txBox="1">
            <a:spLocks noChangeArrowheads="1"/>
          </p:cNvSpPr>
          <p:nvPr/>
        </p:nvSpPr>
        <p:spPr bwMode="auto">
          <a:xfrm>
            <a:off x="4370388" y="1773238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33806" name="Text Box 1042"/>
          <p:cNvSpPr txBox="1">
            <a:spLocks noChangeArrowheads="1"/>
          </p:cNvSpPr>
          <p:nvPr/>
        </p:nvSpPr>
        <p:spPr bwMode="auto">
          <a:xfrm>
            <a:off x="4692650" y="1773238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33807" name="Text Box 1043"/>
          <p:cNvSpPr txBox="1">
            <a:spLocks noChangeArrowheads="1"/>
          </p:cNvSpPr>
          <p:nvPr/>
        </p:nvSpPr>
        <p:spPr bwMode="auto">
          <a:xfrm>
            <a:off x="5013325" y="1773238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33808" name="Text Box 1044"/>
          <p:cNvSpPr txBox="1">
            <a:spLocks noChangeArrowheads="1"/>
          </p:cNvSpPr>
          <p:nvPr/>
        </p:nvSpPr>
        <p:spPr bwMode="auto">
          <a:xfrm>
            <a:off x="5335588" y="1819275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00"/>
                </a:solidFill>
                <a:latin typeface="Courier New" pitchFamily="49" charset="0"/>
              </a:rPr>
              <a:t>10</a:t>
            </a:r>
          </a:p>
        </p:txBody>
      </p:sp>
      <p:sp>
        <p:nvSpPr>
          <p:cNvPr id="33809" name="Text Box 1045"/>
          <p:cNvSpPr txBox="1">
            <a:spLocks noChangeArrowheads="1"/>
          </p:cNvSpPr>
          <p:nvPr/>
        </p:nvSpPr>
        <p:spPr bwMode="auto">
          <a:xfrm>
            <a:off x="5657850" y="1819275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00"/>
                </a:solidFill>
                <a:latin typeface="Courier New" pitchFamily="49" charset="0"/>
              </a:rPr>
              <a:t>11</a:t>
            </a:r>
          </a:p>
        </p:txBody>
      </p:sp>
      <p:sp>
        <p:nvSpPr>
          <p:cNvPr id="33810" name="Text Box 1046"/>
          <p:cNvSpPr txBox="1">
            <a:spLocks noChangeArrowheads="1"/>
          </p:cNvSpPr>
          <p:nvPr/>
        </p:nvSpPr>
        <p:spPr bwMode="auto">
          <a:xfrm>
            <a:off x="5978525" y="1819275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00"/>
                </a:solidFill>
                <a:latin typeface="Courier New" pitchFamily="49" charset="0"/>
              </a:rPr>
              <a:t>12</a:t>
            </a:r>
          </a:p>
        </p:txBody>
      </p:sp>
      <p:sp>
        <p:nvSpPr>
          <p:cNvPr id="33811" name="Text Box 1047"/>
          <p:cNvSpPr txBox="1">
            <a:spLocks noChangeArrowheads="1"/>
          </p:cNvSpPr>
          <p:nvPr/>
        </p:nvSpPr>
        <p:spPr bwMode="auto">
          <a:xfrm>
            <a:off x="6300788" y="1819275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00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33812" name="Text Box 1048"/>
          <p:cNvSpPr txBox="1">
            <a:spLocks noChangeArrowheads="1"/>
          </p:cNvSpPr>
          <p:nvPr/>
        </p:nvSpPr>
        <p:spPr bwMode="auto">
          <a:xfrm>
            <a:off x="6623050" y="1819275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33813" name="Text Box 1049"/>
          <p:cNvSpPr txBox="1">
            <a:spLocks noChangeArrowheads="1"/>
          </p:cNvSpPr>
          <p:nvPr/>
        </p:nvSpPr>
        <p:spPr bwMode="auto">
          <a:xfrm>
            <a:off x="6943725" y="1819275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00"/>
                </a:solidFill>
                <a:latin typeface="Courier New" pitchFamily="49" charset="0"/>
              </a:rPr>
              <a:t>15</a:t>
            </a:r>
          </a:p>
        </p:txBody>
      </p:sp>
      <p:sp>
        <p:nvSpPr>
          <p:cNvPr id="33814" name="Text Box 1050"/>
          <p:cNvSpPr txBox="1">
            <a:spLocks noChangeArrowheads="1"/>
          </p:cNvSpPr>
          <p:nvPr/>
        </p:nvSpPr>
        <p:spPr bwMode="auto">
          <a:xfrm>
            <a:off x="7265988" y="1819275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00"/>
                </a:solidFill>
                <a:latin typeface="Courier New" pitchFamily="49" charset="0"/>
              </a:rPr>
              <a:t>16</a:t>
            </a:r>
          </a:p>
        </p:txBody>
      </p:sp>
      <p:sp>
        <p:nvSpPr>
          <p:cNvPr id="33815" name="Text Box 1051"/>
          <p:cNvSpPr txBox="1">
            <a:spLocks noChangeArrowheads="1"/>
          </p:cNvSpPr>
          <p:nvPr/>
        </p:nvSpPr>
        <p:spPr bwMode="auto">
          <a:xfrm>
            <a:off x="7588250" y="1819275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00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33816" name="Text Box 1052"/>
          <p:cNvSpPr txBox="1">
            <a:spLocks noChangeArrowheads="1"/>
          </p:cNvSpPr>
          <p:nvPr/>
        </p:nvSpPr>
        <p:spPr bwMode="auto">
          <a:xfrm>
            <a:off x="7908925" y="1819275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00"/>
                </a:solidFill>
                <a:latin typeface="Courier New" pitchFamily="49" charset="0"/>
              </a:rPr>
              <a:t>18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8" name="Ink 4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76638" y="2955925"/>
              <a:ext cx="12700" cy="15875"/>
            </p14:xfrm>
          </p:contentPart>
        </mc:Choice>
        <mc:Fallback xmlns="">
          <p:pic>
            <p:nvPicPr>
              <p:cNvPr id="38" name="Ink 4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7204" y="2947627"/>
                <a:ext cx="27577" cy="28142"/>
              </a:xfrm>
              <a:prstGeom prst="rect">
                <a:avLst/>
              </a:prstGeom>
            </p:spPr>
          </p:pic>
        </mc:Fallback>
      </mc:AlternateContent>
      <p:sp>
        <p:nvSpPr>
          <p:cNvPr id="33819" name="Text Box 1029"/>
          <p:cNvSpPr txBox="1">
            <a:spLocks noChangeArrowheads="1"/>
          </p:cNvSpPr>
          <p:nvPr/>
        </p:nvSpPr>
        <p:spPr bwMode="auto">
          <a:xfrm>
            <a:off x="1371600" y="2286000"/>
            <a:ext cx="2209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>
                <a:solidFill>
                  <a:srgbClr val="000000"/>
                </a:solidFill>
                <a:latin typeface="Courier New" pitchFamily="49" charset="0"/>
              </a:rPr>
              <a:t>s[ : ]</a:t>
            </a:r>
          </a:p>
        </p:txBody>
      </p:sp>
      <p:sp>
        <p:nvSpPr>
          <p:cNvPr id="33822" name="Text Box 1030"/>
          <p:cNvSpPr txBox="1">
            <a:spLocks noChangeArrowheads="1"/>
          </p:cNvSpPr>
          <p:nvPr/>
        </p:nvSpPr>
        <p:spPr bwMode="auto">
          <a:xfrm>
            <a:off x="3429000" y="2346325"/>
            <a:ext cx="533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i="1">
                <a:solidFill>
                  <a:srgbClr val="000000"/>
                </a:solidFill>
                <a:latin typeface="Cambria" pitchFamily="18" charset="0"/>
              </a:rPr>
              <a:t>slices </a:t>
            </a:r>
            <a:r>
              <a:rPr lang="en-US">
                <a:solidFill>
                  <a:srgbClr val="000000"/>
                </a:solidFill>
                <a:latin typeface="Cambria" pitchFamily="18" charset="0"/>
              </a:rPr>
              <a:t>the string, returning a </a:t>
            </a:r>
            <a:r>
              <a:rPr lang="en-US" u="sng">
                <a:solidFill>
                  <a:srgbClr val="000000"/>
                </a:solidFill>
                <a:latin typeface="Cambria" pitchFamily="18" charset="0"/>
              </a:rPr>
              <a:t>substring</a:t>
            </a:r>
            <a:endParaRPr lang="en-US" b="1" i="1" u="sng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33823" name="Rectangle 1031"/>
          <p:cNvSpPr>
            <a:spLocks noChangeArrowheads="1"/>
          </p:cNvSpPr>
          <p:nvPr/>
        </p:nvSpPr>
        <p:spPr bwMode="auto">
          <a:xfrm>
            <a:off x="995363" y="4784725"/>
            <a:ext cx="1901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s[12:18]</a:t>
            </a:r>
          </a:p>
        </p:txBody>
      </p:sp>
      <p:sp>
        <p:nvSpPr>
          <p:cNvPr id="33824" name="Rectangle 1032"/>
          <p:cNvSpPr>
            <a:spLocks noChangeArrowheads="1"/>
          </p:cNvSpPr>
          <p:nvPr/>
        </p:nvSpPr>
        <p:spPr bwMode="auto">
          <a:xfrm>
            <a:off x="1423988" y="4124325"/>
            <a:ext cx="1473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s[0:6]</a:t>
            </a:r>
          </a:p>
        </p:txBody>
      </p:sp>
      <p:sp>
        <p:nvSpPr>
          <p:cNvPr id="33825" name="Rectangle 1060"/>
          <p:cNvSpPr>
            <a:spLocks noChangeArrowheads="1"/>
          </p:cNvSpPr>
          <p:nvPr/>
        </p:nvSpPr>
        <p:spPr bwMode="auto">
          <a:xfrm>
            <a:off x="1423988" y="5445125"/>
            <a:ext cx="1473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s[17:]</a:t>
            </a:r>
          </a:p>
        </p:txBody>
      </p:sp>
      <p:sp>
        <p:nvSpPr>
          <p:cNvPr id="33826" name="Rectangle 1061"/>
          <p:cNvSpPr>
            <a:spLocks noChangeArrowheads="1"/>
          </p:cNvSpPr>
          <p:nvPr/>
        </p:nvSpPr>
        <p:spPr bwMode="auto">
          <a:xfrm>
            <a:off x="1854200" y="6105525"/>
            <a:ext cx="1042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s[:]</a:t>
            </a:r>
          </a:p>
        </p:txBody>
      </p:sp>
      <p:sp>
        <p:nvSpPr>
          <p:cNvPr id="33827" name="Rectangle 47"/>
          <p:cNvSpPr>
            <a:spLocks noChangeArrowheads="1"/>
          </p:cNvSpPr>
          <p:nvPr/>
        </p:nvSpPr>
        <p:spPr bwMode="auto">
          <a:xfrm>
            <a:off x="3521075" y="4124325"/>
            <a:ext cx="190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'harvey'</a:t>
            </a:r>
          </a:p>
        </p:txBody>
      </p:sp>
      <p:sp>
        <p:nvSpPr>
          <p:cNvPr id="33828" name="Rectangle 48"/>
          <p:cNvSpPr>
            <a:spLocks noChangeArrowheads="1"/>
          </p:cNvSpPr>
          <p:nvPr/>
        </p:nvSpPr>
        <p:spPr bwMode="auto">
          <a:xfrm>
            <a:off x="3521075" y="4784725"/>
            <a:ext cx="190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'colleg'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3829" name="Rectangle 49"/>
          <p:cNvSpPr>
            <a:spLocks noChangeArrowheads="1"/>
          </p:cNvSpPr>
          <p:nvPr/>
        </p:nvSpPr>
        <p:spPr bwMode="auto">
          <a:xfrm>
            <a:off x="3521075" y="5445125"/>
            <a:ext cx="1044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'ge'</a:t>
            </a:r>
          </a:p>
        </p:txBody>
      </p:sp>
      <p:sp>
        <p:nvSpPr>
          <p:cNvPr id="33830" name="Rectangle 50"/>
          <p:cNvSpPr>
            <a:spLocks noChangeArrowheads="1"/>
          </p:cNvSpPr>
          <p:nvPr/>
        </p:nvSpPr>
        <p:spPr bwMode="auto">
          <a:xfrm>
            <a:off x="3521075" y="6167438"/>
            <a:ext cx="4056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'harvey mudd college'</a:t>
            </a:r>
          </a:p>
        </p:txBody>
      </p:sp>
      <p:cxnSp>
        <p:nvCxnSpPr>
          <p:cNvPr id="33831" name="Straight Arrow Connector 2"/>
          <p:cNvCxnSpPr>
            <a:cxnSpLocks noChangeShapeType="1"/>
          </p:cNvCxnSpPr>
          <p:nvPr/>
        </p:nvCxnSpPr>
        <p:spPr bwMode="auto">
          <a:xfrm flipV="1">
            <a:off x="1854200" y="2576513"/>
            <a:ext cx="263525" cy="619125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32" name="Straight Arrow Connector 53"/>
          <p:cNvCxnSpPr>
            <a:cxnSpLocks noChangeShapeType="1"/>
          </p:cNvCxnSpPr>
          <p:nvPr/>
        </p:nvCxnSpPr>
        <p:spPr bwMode="auto">
          <a:xfrm flipH="1" flipV="1">
            <a:off x="2476500" y="2576513"/>
            <a:ext cx="285750" cy="623887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33" name="Rectangle 56"/>
          <p:cNvSpPr>
            <a:spLocks noChangeArrowheads="1"/>
          </p:cNvSpPr>
          <p:nvPr/>
        </p:nvSpPr>
        <p:spPr bwMode="auto">
          <a:xfrm>
            <a:off x="3025775" y="4156075"/>
            <a:ext cx="403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ambria" pitchFamily="18" charset="0"/>
              </a:rPr>
              <a:t>is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3834" name="Rectangle 57"/>
          <p:cNvSpPr>
            <a:spLocks noChangeArrowheads="1"/>
          </p:cNvSpPr>
          <p:nvPr/>
        </p:nvSpPr>
        <p:spPr bwMode="auto">
          <a:xfrm>
            <a:off x="3025775" y="4816475"/>
            <a:ext cx="403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ambria" pitchFamily="18" charset="0"/>
              </a:rPr>
              <a:t>is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3835" name="Rectangle 58"/>
          <p:cNvSpPr>
            <a:spLocks noChangeArrowheads="1"/>
          </p:cNvSpPr>
          <p:nvPr/>
        </p:nvSpPr>
        <p:spPr bwMode="auto">
          <a:xfrm>
            <a:off x="3025775" y="5476875"/>
            <a:ext cx="403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ambria" pitchFamily="18" charset="0"/>
              </a:rPr>
              <a:t>is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3836" name="Rectangle 59"/>
          <p:cNvSpPr>
            <a:spLocks noChangeArrowheads="1"/>
          </p:cNvSpPr>
          <p:nvPr/>
        </p:nvSpPr>
        <p:spPr bwMode="auto">
          <a:xfrm>
            <a:off x="3046413" y="6137275"/>
            <a:ext cx="403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ambria" pitchFamily="18" charset="0"/>
              </a:rPr>
              <a:t>is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5" name="Text Box 36"/>
          <p:cNvSpPr txBox="1">
            <a:spLocks noChangeArrowheads="1"/>
          </p:cNvSpPr>
          <p:nvPr/>
        </p:nvSpPr>
        <p:spPr bwMode="auto">
          <a:xfrm>
            <a:off x="1637506" y="2209800"/>
            <a:ext cx="9024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1" dirty="0" smtClean="0">
                <a:solidFill>
                  <a:srgbClr val="CC3300"/>
                </a:solidFill>
                <a:latin typeface="Calibri" pitchFamily="34" charset="0"/>
              </a:rPr>
              <a:t>start</a:t>
            </a:r>
            <a:endParaRPr lang="en-US" sz="1200" b="1" dirty="0">
              <a:solidFill>
                <a:srgbClr val="CC3300"/>
              </a:solidFill>
              <a:latin typeface="Calibri" pitchFamily="34" charset="0"/>
            </a:endParaRPr>
          </a:p>
        </p:txBody>
      </p:sp>
      <p:sp>
        <p:nvSpPr>
          <p:cNvPr id="46" name="Text Box 36"/>
          <p:cNvSpPr txBox="1">
            <a:spLocks noChangeArrowheads="1"/>
          </p:cNvSpPr>
          <p:nvPr/>
        </p:nvSpPr>
        <p:spPr bwMode="auto">
          <a:xfrm>
            <a:off x="2107406" y="2209800"/>
            <a:ext cx="9024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1" dirty="0" smtClean="0">
                <a:solidFill>
                  <a:srgbClr val="CC3300"/>
                </a:solidFill>
                <a:latin typeface="Calibri" pitchFamily="34" charset="0"/>
              </a:rPr>
              <a:t>end+1</a:t>
            </a:r>
            <a:endParaRPr lang="en-US" sz="1200" b="1" dirty="0">
              <a:solidFill>
                <a:srgbClr val="CC3300"/>
              </a:solidFill>
              <a:latin typeface="Calibri" pitchFamily="34" charset="0"/>
            </a:endParaRPr>
          </a:p>
        </p:txBody>
      </p:sp>
      <p:sp>
        <p:nvSpPr>
          <p:cNvPr id="47" name="Text Box 1053"/>
          <p:cNvSpPr txBox="1">
            <a:spLocks noChangeArrowheads="1"/>
          </p:cNvSpPr>
          <p:nvPr/>
        </p:nvSpPr>
        <p:spPr bwMode="auto">
          <a:xfrm>
            <a:off x="381000" y="228600"/>
            <a:ext cx="22098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200" b="1" i="1" dirty="0">
                <a:solidFill>
                  <a:srgbClr val="CC3300"/>
                </a:solidFill>
                <a:latin typeface="Cambria" pitchFamily="18" charset="0"/>
              </a:rPr>
              <a:t>Slicing</a:t>
            </a:r>
          </a:p>
        </p:txBody>
      </p:sp>
    </p:spTree>
    <p:extLst>
      <p:ext uri="{BB962C8B-B14F-4D97-AF65-F5344CB8AC3E}">
        <p14:creationId xmlns:p14="http://schemas.microsoft.com/office/powerpoint/2010/main" val="3710595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8"/>
          <p:cNvSpPr>
            <a:spLocks noChangeArrowheads="1"/>
          </p:cNvSpPr>
          <p:nvPr/>
        </p:nvSpPr>
        <p:spPr bwMode="auto">
          <a:xfrm>
            <a:off x="2286000" y="2843213"/>
            <a:ext cx="26463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4000" b="1">
                <a:solidFill>
                  <a:srgbClr val="000000"/>
                </a:solidFill>
                <a:latin typeface="Courier New" pitchFamily="49" charset="0"/>
              </a:rPr>
              <a:t>s[15:-1]</a:t>
            </a:r>
          </a:p>
        </p:txBody>
      </p:sp>
      <p:sp>
        <p:nvSpPr>
          <p:cNvPr id="34819" name="Rectangle 10"/>
          <p:cNvSpPr>
            <a:spLocks noChangeArrowheads="1"/>
          </p:cNvSpPr>
          <p:nvPr/>
        </p:nvSpPr>
        <p:spPr bwMode="auto">
          <a:xfrm>
            <a:off x="3209925" y="3635375"/>
            <a:ext cx="1722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4000" b="1" dirty="0">
                <a:solidFill>
                  <a:srgbClr val="000000"/>
                </a:solidFill>
                <a:latin typeface="Courier New" pitchFamily="49" charset="0"/>
              </a:rPr>
              <a:t>s[:2]</a:t>
            </a:r>
          </a:p>
        </p:txBody>
      </p:sp>
      <p:sp>
        <p:nvSpPr>
          <p:cNvPr id="34820" name="Text Box 11"/>
          <p:cNvSpPr txBox="1">
            <a:spLocks noChangeArrowheads="1"/>
          </p:cNvSpPr>
          <p:nvPr/>
        </p:nvSpPr>
        <p:spPr bwMode="auto">
          <a:xfrm>
            <a:off x="228600" y="1447800"/>
            <a:ext cx="87630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b="1">
                <a:solidFill>
                  <a:srgbClr val="000000"/>
                </a:solidFill>
                <a:latin typeface="Courier New" pitchFamily="49" charset="0"/>
              </a:rPr>
              <a:t>s = 'harvey mudd college'</a:t>
            </a:r>
          </a:p>
        </p:txBody>
      </p:sp>
      <p:sp>
        <p:nvSpPr>
          <p:cNvPr id="34821" name="Text Box 12"/>
          <p:cNvSpPr txBox="1">
            <a:spLocks noChangeArrowheads="1"/>
          </p:cNvSpPr>
          <p:nvPr/>
        </p:nvSpPr>
        <p:spPr bwMode="auto">
          <a:xfrm>
            <a:off x="2117725" y="1322832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34822" name="Text Box 13"/>
          <p:cNvSpPr txBox="1">
            <a:spLocks noChangeArrowheads="1"/>
          </p:cNvSpPr>
          <p:nvPr/>
        </p:nvSpPr>
        <p:spPr bwMode="auto">
          <a:xfrm>
            <a:off x="2439988" y="1322832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34823" name="Text Box 14"/>
          <p:cNvSpPr txBox="1">
            <a:spLocks noChangeArrowheads="1"/>
          </p:cNvSpPr>
          <p:nvPr/>
        </p:nvSpPr>
        <p:spPr bwMode="auto">
          <a:xfrm>
            <a:off x="2762250" y="1322832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34824" name="Text Box 15"/>
          <p:cNvSpPr txBox="1">
            <a:spLocks noChangeArrowheads="1"/>
          </p:cNvSpPr>
          <p:nvPr/>
        </p:nvSpPr>
        <p:spPr bwMode="auto">
          <a:xfrm>
            <a:off x="3082925" y="1322832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34825" name="Text Box 16"/>
          <p:cNvSpPr txBox="1">
            <a:spLocks noChangeArrowheads="1"/>
          </p:cNvSpPr>
          <p:nvPr/>
        </p:nvSpPr>
        <p:spPr bwMode="auto">
          <a:xfrm>
            <a:off x="3405188" y="1322832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34826" name="Text Box 17"/>
          <p:cNvSpPr txBox="1">
            <a:spLocks noChangeArrowheads="1"/>
          </p:cNvSpPr>
          <p:nvPr/>
        </p:nvSpPr>
        <p:spPr bwMode="auto">
          <a:xfrm>
            <a:off x="3727450" y="1322832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34827" name="Text Box 18"/>
          <p:cNvSpPr txBox="1">
            <a:spLocks noChangeArrowheads="1"/>
          </p:cNvSpPr>
          <p:nvPr/>
        </p:nvSpPr>
        <p:spPr bwMode="auto">
          <a:xfrm>
            <a:off x="4048125" y="1322832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34828" name="Text Box 19"/>
          <p:cNvSpPr txBox="1">
            <a:spLocks noChangeArrowheads="1"/>
          </p:cNvSpPr>
          <p:nvPr/>
        </p:nvSpPr>
        <p:spPr bwMode="auto">
          <a:xfrm>
            <a:off x="4370388" y="1322832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34829" name="Text Box 20"/>
          <p:cNvSpPr txBox="1">
            <a:spLocks noChangeArrowheads="1"/>
          </p:cNvSpPr>
          <p:nvPr/>
        </p:nvSpPr>
        <p:spPr bwMode="auto">
          <a:xfrm>
            <a:off x="4692650" y="1322832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34830" name="Text Box 21"/>
          <p:cNvSpPr txBox="1">
            <a:spLocks noChangeArrowheads="1"/>
          </p:cNvSpPr>
          <p:nvPr/>
        </p:nvSpPr>
        <p:spPr bwMode="auto">
          <a:xfrm>
            <a:off x="5013325" y="1322832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34831" name="Text Box 22"/>
          <p:cNvSpPr txBox="1">
            <a:spLocks noChangeArrowheads="1"/>
          </p:cNvSpPr>
          <p:nvPr/>
        </p:nvSpPr>
        <p:spPr bwMode="auto">
          <a:xfrm>
            <a:off x="5335588" y="1368869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00"/>
                </a:solidFill>
                <a:latin typeface="Courier New" pitchFamily="49" charset="0"/>
              </a:rPr>
              <a:t>10</a:t>
            </a:r>
          </a:p>
        </p:txBody>
      </p:sp>
      <p:sp>
        <p:nvSpPr>
          <p:cNvPr id="34832" name="Text Box 23"/>
          <p:cNvSpPr txBox="1">
            <a:spLocks noChangeArrowheads="1"/>
          </p:cNvSpPr>
          <p:nvPr/>
        </p:nvSpPr>
        <p:spPr bwMode="auto">
          <a:xfrm>
            <a:off x="5657850" y="1368869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00"/>
                </a:solidFill>
                <a:latin typeface="Courier New" pitchFamily="49" charset="0"/>
              </a:rPr>
              <a:t>11</a:t>
            </a:r>
          </a:p>
        </p:txBody>
      </p:sp>
      <p:sp>
        <p:nvSpPr>
          <p:cNvPr id="34833" name="Text Box 24"/>
          <p:cNvSpPr txBox="1">
            <a:spLocks noChangeArrowheads="1"/>
          </p:cNvSpPr>
          <p:nvPr/>
        </p:nvSpPr>
        <p:spPr bwMode="auto">
          <a:xfrm>
            <a:off x="5978525" y="1368869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00"/>
                </a:solidFill>
                <a:latin typeface="Courier New" pitchFamily="49" charset="0"/>
              </a:rPr>
              <a:t>12</a:t>
            </a:r>
          </a:p>
        </p:txBody>
      </p:sp>
      <p:sp>
        <p:nvSpPr>
          <p:cNvPr id="34834" name="Text Box 25"/>
          <p:cNvSpPr txBox="1">
            <a:spLocks noChangeArrowheads="1"/>
          </p:cNvSpPr>
          <p:nvPr/>
        </p:nvSpPr>
        <p:spPr bwMode="auto">
          <a:xfrm>
            <a:off x="6300788" y="1368869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00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34835" name="Text Box 26"/>
          <p:cNvSpPr txBox="1">
            <a:spLocks noChangeArrowheads="1"/>
          </p:cNvSpPr>
          <p:nvPr/>
        </p:nvSpPr>
        <p:spPr bwMode="auto">
          <a:xfrm>
            <a:off x="6623050" y="1368869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34836" name="Text Box 27"/>
          <p:cNvSpPr txBox="1">
            <a:spLocks noChangeArrowheads="1"/>
          </p:cNvSpPr>
          <p:nvPr/>
        </p:nvSpPr>
        <p:spPr bwMode="auto">
          <a:xfrm>
            <a:off x="6943725" y="1368869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00"/>
                </a:solidFill>
                <a:latin typeface="Courier New" pitchFamily="49" charset="0"/>
              </a:rPr>
              <a:t>15</a:t>
            </a:r>
          </a:p>
        </p:txBody>
      </p:sp>
      <p:sp>
        <p:nvSpPr>
          <p:cNvPr id="34837" name="Text Box 28"/>
          <p:cNvSpPr txBox="1">
            <a:spLocks noChangeArrowheads="1"/>
          </p:cNvSpPr>
          <p:nvPr/>
        </p:nvSpPr>
        <p:spPr bwMode="auto">
          <a:xfrm>
            <a:off x="7265988" y="1368869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00"/>
                </a:solidFill>
                <a:latin typeface="Courier New" pitchFamily="49" charset="0"/>
              </a:rPr>
              <a:t>16</a:t>
            </a:r>
          </a:p>
        </p:txBody>
      </p:sp>
      <p:sp>
        <p:nvSpPr>
          <p:cNvPr id="34838" name="Text Box 29"/>
          <p:cNvSpPr txBox="1">
            <a:spLocks noChangeArrowheads="1"/>
          </p:cNvSpPr>
          <p:nvPr/>
        </p:nvSpPr>
        <p:spPr bwMode="auto">
          <a:xfrm>
            <a:off x="7588250" y="1368869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00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34839" name="Text Box 30"/>
          <p:cNvSpPr txBox="1">
            <a:spLocks noChangeArrowheads="1"/>
          </p:cNvSpPr>
          <p:nvPr/>
        </p:nvSpPr>
        <p:spPr bwMode="auto">
          <a:xfrm>
            <a:off x="7908925" y="1368869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00"/>
                </a:solidFill>
                <a:latin typeface="Courier New" pitchFamily="49" charset="0"/>
              </a:rPr>
              <a:t>18</a:t>
            </a:r>
          </a:p>
        </p:txBody>
      </p:sp>
      <p:sp>
        <p:nvSpPr>
          <p:cNvPr id="34840" name="Text Box 37"/>
          <p:cNvSpPr txBox="1">
            <a:spLocks noChangeArrowheads="1"/>
          </p:cNvSpPr>
          <p:nvPr/>
        </p:nvSpPr>
        <p:spPr bwMode="auto">
          <a:xfrm>
            <a:off x="228600" y="3035300"/>
            <a:ext cx="1600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Cambria" pitchFamily="18" charset="0"/>
              </a:rPr>
              <a:t>What are these slices?</a:t>
            </a:r>
          </a:p>
        </p:txBody>
      </p:sp>
      <p:sp>
        <p:nvSpPr>
          <p:cNvPr id="34841" name="Text Box 38"/>
          <p:cNvSpPr txBox="1">
            <a:spLocks noChangeArrowheads="1"/>
          </p:cNvSpPr>
          <p:nvPr/>
        </p:nvSpPr>
        <p:spPr bwMode="auto">
          <a:xfrm>
            <a:off x="381000" y="5349875"/>
            <a:ext cx="1295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Cambria" pitchFamily="18" charset="0"/>
              </a:rPr>
              <a:t>and these?</a:t>
            </a:r>
          </a:p>
        </p:txBody>
      </p:sp>
      <p:sp>
        <p:nvSpPr>
          <p:cNvPr id="34842" name="Rectangle 39"/>
          <p:cNvSpPr>
            <a:spLocks noChangeArrowheads="1"/>
          </p:cNvSpPr>
          <p:nvPr/>
        </p:nvSpPr>
        <p:spPr bwMode="auto">
          <a:xfrm>
            <a:off x="5667375" y="4960938"/>
            <a:ext cx="17240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000000"/>
                </a:solidFill>
                <a:latin typeface="Courier New" pitchFamily="49" charset="0"/>
              </a:rPr>
              <a:t>'mud'</a:t>
            </a:r>
          </a:p>
        </p:txBody>
      </p:sp>
      <p:sp>
        <p:nvSpPr>
          <p:cNvPr id="34843" name="Rectangle 40"/>
          <p:cNvSpPr>
            <a:spLocks noChangeArrowheads="1"/>
          </p:cNvSpPr>
          <p:nvPr/>
        </p:nvSpPr>
        <p:spPr bwMode="auto">
          <a:xfrm>
            <a:off x="5667375" y="5692775"/>
            <a:ext cx="11080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000000"/>
                </a:solidFill>
                <a:latin typeface="Courier New" pitchFamily="49" charset="0"/>
              </a:rPr>
              <a:t>'e'</a:t>
            </a:r>
          </a:p>
        </p:txBody>
      </p:sp>
      <p:grpSp>
        <p:nvGrpSpPr>
          <p:cNvPr id="34844" name="Group 44"/>
          <p:cNvGrpSpPr>
            <a:grpSpLocks/>
          </p:cNvGrpSpPr>
          <p:nvPr/>
        </p:nvGrpSpPr>
        <p:grpSpPr bwMode="auto">
          <a:xfrm>
            <a:off x="8610600" y="6234113"/>
            <a:ext cx="381000" cy="457200"/>
            <a:chOff x="2928" y="1051"/>
            <a:chExt cx="840" cy="957"/>
          </a:xfrm>
        </p:grpSpPr>
        <p:sp>
          <p:nvSpPr>
            <p:cNvPr id="34854" name="Freeform 45"/>
            <p:cNvSpPr>
              <a:spLocks/>
            </p:cNvSpPr>
            <p:nvPr/>
          </p:nvSpPr>
          <p:spPr bwMode="auto">
            <a:xfrm>
              <a:off x="2928" y="1759"/>
              <a:ext cx="810" cy="249"/>
            </a:xfrm>
            <a:custGeom>
              <a:avLst/>
              <a:gdLst>
                <a:gd name="T0" fmla="*/ 4 w 1048"/>
                <a:gd name="T1" fmla="*/ 21 h 250"/>
                <a:gd name="T2" fmla="*/ 7 w 1048"/>
                <a:gd name="T3" fmla="*/ 83 h 250"/>
                <a:gd name="T4" fmla="*/ 7 w 1048"/>
                <a:gd name="T5" fmla="*/ 111 h 250"/>
                <a:gd name="T6" fmla="*/ 8 w 1048"/>
                <a:gd name="T7" fmla="*/ 125 h 250"/>
                <a:gd name="T8" fmla="*/ 8 w 1048"/>
                <a:gd name="T9" fmla="*/ 160 h 250"/>
                <a:gd name="T10" fmla="*/ 5 w 1048"/>
                <a:gd name="T11" fmla="*/ 229 h 250"/>
                <a:gd name="T12" fmla="*/ 2 w 1048"/>
                <a:gd name="T13" fmla="*/ 209 h 250"/>
                <a:gd name="T14" fmla="*/ 0 w 1048"/>
                <a:gd name="T15" fmla="*/ 188 h 250"/>
                <a:gd name="T16" fmla="*/ 2 w 1048"/>
                <a:gd name="T17" fmla="*/ 154 h 250"/>
                <a:gd name="T18" fmla="*/ 2 w 1048"/>
                <a:gd name="T19" fmla="*/ 125 h 250"/>
                <a:gd name="T20" fmla="*/ 2 w 1048"/>
                <a:gd name="T21" fmla="*/ 76 h 250"/>
                <a:gd name="T22" fmla="*/ 2 w 1048"/>
                <a:gd name="T23" fmla="*/ 55 h 250"/>
                <a:gd name="T24" fmla="*/ 2 w 1048"/>
                <a:gd name="T25" fmla="*/ 28 h 250"/>
                <a:gd name="T26" fmla="*/ 3 w 1048"/>
                <a:gd name="T27" fmla="*/ 14 h 250"/>
                <a:gd name="T28" fmla="*/ 4 w 1048"/>
                <a:gd name="T29" fmla="*/ 28 h 250"/>
                <a:gd name="T30" fmla="*/ 4 w 1048"/>
                <a:gd name="T31" fmla="*/ 21 h 2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8"/>
                <a:gd name="T49" fmla="*/ 0 h 250"/>
                <a:gd name="T50" fmla="*/ 1048 w 1048"/>
                <a:gd name="T51" fmla="*/ 250 h 25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8" h="250">
                  <a:moveTo>
                    <a:pt x="531" y="21"/>
                  </a:moveTo>
                  <a:cubicBezTo>
                    <a:pt x="673" y="0"/>
                    <a:pt x="778" y="50"/>
                    <a:pt x="910" y="83"/>
                  </a:cubicBezTo>
                  <a:cubicBezTo>
                    <a:pt x="923" y="92"/>
                    <a:pt x="937" y="102"/>
                    <a:pt x="951" y="111"/>
                  </a:cubicBezTo>
                  <a:cubicBezTo>
                    <a:pt x="965" y="120"/>
                    <a:pt x="993" y="138"/>
                    <a:pt x="993" y="138"/>
                  </a:cubicBezTo>
                  <a:cubicBezTo>
                    <a:pt x="1009" y="162"/>
                    <a:pt x="1023" y="163"/>
                    <a:pt x="1048" y="179"/>
                  </a:cubicBezTo>
                  <a:cubicBezTo>
                    <a:pt x="943" y="250"/>
                    <a:pt x="887" y="238"/>
                    <a:pt x="751" y="248"/>
                  </a:cubicBezTo>
                  <a:cubicBezTo>
                    <a:pt x="201" y="233"/>
                    <a:pt x="424" y="241"/>
                    <a:pt x="82" y="228"/>
                  </a:cubicBezTo>
                  <a:cubicBezTo>
                    <a:pt x="54" y="218"/>
                    <a:pt x="27" y="216"/>
                    <a:pt x="0" y="207"/>
                  </a:cubicBezTo>
                  <a:cubicBezTo>
                    <a:pt x="2" y="195"/>
                    <a:pt x="1" y="183"/>
                    <a:pt x="7" y="173"/>
                  </a:cubicBezTo>
                  <a:cubicBezTo>
                    <a:pt x="19" y="151"/>
                    <a:pt x="75" y="138"/>
                    <a:pt x="96" y="131"/>
                  </a:cubicBezTo>
                  <a:cubicBezTo>
                    <a:pt x="134" y="116"/>
                    <a:pt x="169" y="92"/>
                    <a:pt x="207" y="76"/>
                  </a:cubicBezTo>
                  <a:cubicBezTo>
                    <a:pt x="239" y="61"/>
                    <a:pt x="238" y="77"/>
                    <a:pt x="275" y="55"/>
                  </a:cubicBezTo>
                  <a:cubicBezTo>
                    <a:pt x="288" y="46"/>
                    <a:pt x="309" y="33"/>
                    <a:pt x="324" y="28"/>
                  </a:cubicBezTo>
                  <a:cubicBezTo>
                    <a:pt x="341" y="21"/>
                    <a:pt x="379" y="14"/>
                    <a:pt x="379" y="14"/>
                  </a:cubicBezTo>
                  <a:cubicBezTo>
                    <a:pt x="420" y="18"/>
                    <a:pt x="461" y="22"/>
                    <a:pt x="503" y="28"/>
                  </a:cubicBezTo>
                  <a:cubicBezTo>
                    <a:pt x="531" y="32"/>
                    <a:pt x="519" y="44"/>
                    <a:pt x="531" y="21"/>
                  </a:cubicBezTo>
                  <a:close/>
                </a:path>
              </a:pathLst>
            </a:custGeom>
            <a:solidFill>
              <a:srgbClr val="FD9D0F"/>
            </a:solidFill>
            <a:ln w="9525">
              <a:solidFill>
                <a:srgbClr val="FD9D0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855" name="Oval 46"/>
            <p:cNvSpPr>
              <a:spLocks noChangeArrowheads="1"/>
            </p:cNvSpPr>
            <p:nvPr/>
          </p:nvSpPr>
          <p:spPr bwMode="auto">
            <a:xfrm>
              <a:off x="2965" y="1240"/>
              <a:ext cx="779" cy="672"/>
            </a:xfrm>
            <a:prstGeom prst="ellipse">
              <a:avLst/>
            </a:prstGeom>
            <a:solidFill>
              <a:srgbClr val="9ECC46"/>
            </a:solidFill>
            <a:ln w="9525">
              <a:solidFill>
                <a:srgbClr val="FFCC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856" name="Oval 47"/>
            <p:cNvSpPr>
              <a:spLocks noChangeArrowheads="1"/>
            </p:cNvSpPr>
            <p:nvPr/>
          </p:nvSpPr>
          <p:spPr bwMode="auto">
            <a:xfrm rot="-1967255">
              <a:off x="3039" y="1383"/>
              <a:ext cx="186" cy="1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857" name="Oval 48"/>
            <p:cNvSpPr>
              <a:spLocks noChangeArrowheads="1"/>
            </p:cNvSpPr>
            <p:nvPr/>
          </p:nvSpPr>
          <p:spPr bwMode="auto">
            <a:xfrm>
              <a:off x="3262" y="1383"/>
              <a:ext cx="222" cy="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858" name="Oval 49"/>
            <p:cNvSpPr>
              <a:spLocks noChangeArrowheads="1"/>
            </p:cNvSpPr>
            <p:nvPr/>
          </p:nvSpPr>
          <p:spPr bwMode="auto">
            <a:xfrm rot="-2071034">
              <a:off x="3521" y="1431"/>
              <a:ext cx="149" cy="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859" name="Oval 50"/>
            <p:cNvSpPr>
              <a:spLocks noChangeArrowheads="1"/>
            </p:cNvSpPr>
            <p:nvPr/>
          </p:nvSpPr>
          <p:spPr bwMode="auto">
            <a:xfrm>
              <a:off x="3118" y="1479"/>
              <a:ext cx="56" cy="6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860" name="Oval 51"/>
            <p:cNvSpPr>
              <a:spLocks noChangeArrowheads="1"/>
            </p:cNvSpPr>
            <p:nvPr/>
          </p:nvSpPr>
          <p:spPr bwMode="auto">
            <a:xfrm>
              <a:off x="3341" y="1495"/>
              <a:ext cx="55" cy="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861" name="Oval 52"/>
            <p:cNvSpPr>
              <a:spLocks noChangeArrowheads="1"/>
            </p:cNvSpPr>
            <p:nvPr/>
          </p:nvSpPr>
          <p:spPr bwMode="auto">
            <a:xfrm>
              <a:off x="3543" y="1549"/>
              <a:ext cx="54" cy="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862" name="AutoShape 53"/>
            <p:cNvSpPr>
              <a:spLocks noChangeArrowheads="1"/>
            </p:cNvSpPr>
            <p:nvPr/>
          </p:nvSpPr>
          <p:spPr bwMode="auto">
            <a:xfrm rot="-5400000">
              <a:off x="3291" y="1540"/>
              <a:ext cx="77" cy="445"/>
            </a:xfrm>
            <a:prstGeom prst="moo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863" name="Freeform 54"/>
            <p:cNvSpPr>
              <a:spLocks/>
            </p:cNvSpPr>
            <p:nvPr/>
          </p:nvSpPr>
          <p:spPr bwMode="auto">
            <a:xfrm>
              <a:off x="3120" y="1128"/>
              <a:ext cx="648" cy="256"/>
            </a:xfrm>
            <a:custGeom>
              <a:avLst/>
              <a:gdLst>
                <a:gd name="T0" fmla="*/ 208 w 648"/>
                <a:gd name="T1" fmla="*/ 0 h 256"/>
                <a:gd name="T2" fmla="*/ 47 w 648"/>
                <a:gd name="T3" fmla="*/ 7 h 256"/>
                <a:gd name="T4" fmla="*/ 0 w 648"/>
                <a:gd name="T5" fmla="*/ 92 h 256"/>
                <a:gd name="T6" fmla="*/ 162 w 648"/>
                <a:gd name="T7" fmla="*/ 192 h 256"/>
                <a:gd name="T8" fmla="*/ 300 w 648"/>
                <a:gd name="T9" fmla="*/ 238 h 256"/>
                <a:gd name="T10" fmla="*/ 484 w 648"/>
                <a:gd name="T11" fmla="*/ 246 h 256"/>
                <a:gd name="T12" fmla="*/ 646 w 648"/>
                <a:gd name="T13" fmla="*/ 184 h 256"/>
                <a:gd name="T14" fmla="*/ 615 w 648"/>
                <a:gd name="T15" fmla="*/ 153 h 256"/>
                <a:gd name="T16" fmla="*/ 546 w 648"/>
                <a:gd name="T17" fmla="*/ 84 h 2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8"/>
                <a:gd name="T28" fmla="*/ 0 h 256"/>
                <a:gd name="T29" fmla="*/ 648 w 648"/>
                <a:gd name="T30" fmla="*/ 256 h 2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8" h="256">
                  <a:moveTo>
                    <a:pt x="208" y="0"/>
                  </a:moveTo>
                  <a:cubicBezTo>
                    <a:pt x="154" y="2"/>
                    <a:pt x="100" y="0"/>
                    <a:pt x="47" y="7"/>
                  </a:cubicBezTo>
                  <a:cubicBezTo>
                    <a:pt x="15" y="11"/>
                    <a:pt x="0" y="92"/>
                    <a:pt x="0" y="92"/>
                  </a:cubicBezTo>
                  <a:cubicBezTo>
                    <a:pt x="19" y="199"/>
                    <a:pt x="72" y="170"/>
                    <a:pt x="162" y="192"/>
                  </a:cubicBezTo>
                  <a:cubicBezTo>
                    <a:pt x="208" y="203"/>
                    <a:pt x="252" y="234"/>
                    <a:pt x="300" y="238"/>
                  </a:cubicBezTo>
                  <a:cubicBezTo>
                    <a:pt x="361" y="243"/>
                    <a:pt x="423" y="243"/>
                    <a:pt x="484" y="246"/>
                  </a:cubicBezTo>
                  <a:cubicBezTo>
                    <a:pt x="648" y="235"/>
                    <a:pt x="569" y="256"/>
                    <a:pt x="646" y="184"/>
                  </a:cubicBezTo>
                  <a:cubicBezTo>
                    <a:pt x="642" y="180"/>
                    <a:pt x="617" y="158"/>
                    <a:pt x="615" y="153"/>
                  </a:cubicBezTo>
                  <a:cubicBezTo>
                    <a:pt x="596" y="116"/>
                    <a:pt x="599" y="84"/>
                    <a:pt x="546" y="84"/>
                  </a:cubicBezTo>
                </a:path>
              </a:pathLst>
            </a:custGeom>
            <a:solidFill>
              <a:srgbClr val="CC0099"/>
            </a:solidFill>
            <a:ln w="9525">
              <a:solidFill>
                <a:srgbClr val="FF99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864" name="Freeform 55"/>
            <p:cNvSpPr>
              <a:spLocks/>
            </p:cNvSpPr>
            <p:nvPr/>
          </p:nvSpPr>
          <p:spPr bwMode="auto">
            <a:xfrm>
              <a:off x="3254" y="1051"/>
              <a:ext cx="442" cy="192"/>
            </a:xfrm>
            <a:custGeom>
              <a:avLst/>
              <a:gdLst>
                <a:gd name="T0" fmla="*/ 88 w 442"/>
                <a:gd name="T1" fmla="*/ 138 h 192"/>
                <a:gd name="T2" fmla="*/ 34 w 442"/>
                <a:gd name="T3" fmla="*/ 92 h 192"/>
                <a:gd name="T4" fmla="*/ 57 w 442"/>
                <a:gd name="T5" fmla="*/ 0 h 192"/>
                <a:gd name="T6" fmla="*/ 234 w 442"/>
                <a:gd name="T7" fmla="*/ 15 h 192"/>
                <a:gd name="T8" fmla="*/ 372 w 442"/>
                <a:gd name="T9" fmla="*/ 61 h 192"/>
                <a:gd name="T10" fmla="*/ 441 w 442"/>
                <a:gd name="T11" fmla="*/ 92 h 192"/>
                <a:gd name="T12" fmla="*/ 434 w 442"/>
                <a:gd name="T13" fmla="*/ 122 h 192"/>
                <a:gd name="T14" fmla="*/ 280 w 442"/>
                <a:gd name="T15" fmla="*/ 161 h 192"/>
                <a:gd name="T16" fmla="*/ 257 w 442"/>
                <a:gd name="T17" fmla="*/ 169 h 192"/>
                <a:gd name="T18" fmla="*/ 226 w 442"/>
                <a:gd name="T19" fmla="*/ 184 h 192"/>
                <a:gd name="T20" fmla="*/ 196 w 442"/>
                <a:gd name="T21" fmla="*/ 192 h 1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42"/>
                <a:gd name="T34" fmla="*/ 0 h 192"/>
                <a:gd name="T35" fmla="*/ 442 w 442"/>
                <a:gd name="T36" fmla="*/ 192 h 1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42" h="192">
                  <a:moveTo>
                    <a:pt x="88" y="138"/>
                  </a:moveTo>
                  <a:cubicBezTo>
                    <a:pt x="71" y="119"/>
                    <a:pt x="55" y="106"/>
                    <a:pt x="34" y="92"/>
                  </a:cubicBezTo>
                  <a:cubicBezTo>
                    <a:pt x="22" y="52"/>
                    <a:pt x="0" y="17"/>
                    <a:pt x="57" y="0"/>
                  </a:cubicBezTo>
                  <a:cubicBezTo>
                    <a:pt x="75" y="1"/>
                    <a:pt x="202" y="8"/>
                    <a:pt x="234" y="15"/>
                  </a:cubicBezTo>
                  <a:cubicBezTo>
                    <a:pt x="275" y="24"/>
                    <a:pt x="331" y="47"/>
                    <a:pt x="372" y="61"/>
                  </a:cubicBezTo>
                  <a:cubicBezTo>
                    <a:pt x="394" y="81"/>
                    <a:pt x="412" y="84"/>
                    <a:pt x="441" y="92"/>
                  </a:cubicBezTo>
                  <a:cubicBezTo>
                    <a:pt x="439" y="102"/>
                    <a:pt x="442" y="115"/>
                    <a:pt x="434" y="122"/>
                  </a:cubicBezTo>
                  <a:cubicBezTo>
                    <a:pt x="411" y="142"/>
                    <a:pt x="306" y="158"/>
                    <a:pt x="280" y="161"/>
                  </a:cubicBezTo>
                  <a:cubicBezTo>
                    <a:pt x="272" y="164"/>
                    <a:pt x="264" y="166"/>
                    <a:pt x="257" y="169"/>
                  </a:cubicBezTo>
                  <a:cubicBezTo>
                    <a:pt x="246" y="173"/>
                    <a:pt x="237" y="180"/>
                    <a:pt x="226" y="184"/>
                  </a:cubicBezTo>
                  <a:cubicBezTo>
                    <a:pt x="216" y="188"/>
                    <a:pt x="196" y="192"/>
                    <a:pt x="196" y="192"/>
                  </a:cubicBezTo>
                </a:path>
              </a:pathLst>
            </a:custGeom>
            <a:solidFill>
              <a:srgbClr val="CC0099"/>
            </a:solidFill>
            <a:ln w="9525">
              <a:solidFill>
                <a:srgbClr val="FF99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865" name="Freeform 56"/>
            <p:cNvSpPr>
              <a:spLocks/>
            </p:cNvSpPr>
            <p:nvPr/>
          </p:nvSpPr>
          <p:spPr bwMode="auto">
            <a:xfrm>
              <a:off x="3025" y="1802"/>
              <a:ext cx="215" cy="139"/>
            </a:xfrm>
            <a:custGeom>
              <a:avLst/>
              <a:gdLst>
                <a:gd name="T0" fmla="*/ 8 w 215"/>
                <a:gd name="T1" fmla="*/ 78 h 139"/>
                <a:gd name="T2" fmla="*/ 84 w 215"/>
                <a:gd name="T3" fmla="*/ 17 h 139"/>
                <a:gd name="T4" fmla="*/ 154 w 215"/>
                <a:gd name="T5" fmla="*/ 40 h 139"/>
                <a:gd name="T6" fmla="*/ 215 w 215"/>
                <a:gd name="T7" fmla="*/ 139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5"/>
                <a:gd name="T13" fmla="*/ 0 h 139"/>
                <a:gd name="T14" fmla="*/ 215 w 215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5" h="139">
                  <a:moveTo>
                    <a:pt x="8" y="78"/>
                  </a:moveTo>
                  <a:cubicBezTo>
                    <a:pt x="20" y="0"/>
                    <a:pt x="0" y="6"/>
                    <a:pt x="84" y="17"/>
                  </a:cubicBezTo>
                  <a:cubicBezTo>
                    <a:pt x="108" y="24"/>
                    <a:pt x="154" y="40"/>
                    <a:pt x="154" y="40"/>
                  </a:cubicBezTo>
                  <a:cubicBezTo>
                    <a:pt x="162" y="81"/>
                    <a:pt x="162" y="139"/>
                    <a:pt x="215" y="139"/>
                  </a:cubicBezTo>
                </a:path>
              </a:pathLst>
            </a:custGeom>
            <a:solidFill>
              <a:srgbClr val="FD9D0F"/>
            </a:solidFill>
            <a:ln w="9525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866" name="Freeform 57"/>
            <p:cNvSpPr>
              <a:spLocks/>
            </p:cNvSpPr>
            <p:nvPr/>
          </p:nvSpPr>
          <p:spPr bwMode="auto">
            <a:xfrm flipH="1">
              <a:off x="3456" y="1813"/>
              <a:ext cx="215" cy="139"/>
            </a:xfrm>
            <a:custGeom>
              <a:avLst/>
              <a:gdLst>
                <a:gd name="T0" fmla="*/ 8 w 215"/>
                <a:gd name="T1" fmla="*/ 78 h 139"/>
                <a:gd name="T2" fmla="*/ 84 w 215"/>
                <a:gd name="T3" fmla="*/ 17 h 139"/>
                <a:gd name="T4" fmla="*/ 154 w 215"/>
                <a:gd name="T5" fmla="*/ 40 h 139"/>
                <a:gd name="T6" fmla="*/ 215 w 215"/>
                <a:gd name="T7" fmla="*/ 139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5"/>
                <a:gd name="T13" fmla="*/ 0 h 139"/>
                <a:gd name="T14" fmla="*/ 215 w 215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5" h="139">
                  <a:moveTo>
                    <a:pt x="8" y="78"/>
                  </a:moveTo>
                  <a:cubicBezTo>
                    <a:pt x="20" y="0"/>
                    <a:pt x="0" y="6"/>
                    <a:pt x="84" y="17"/>
                  </a:cubicBezTo>
                  <a:cubicBezTo>
                    <a:pt x="108" y="24"/>
                    <a:pt x="154" y="40"/>
                    <a:pt x="154" y="40"/>
                  </a:cubicBezTo>
                  <a:cubicBezTo>
                    <a:pt x="162" y="81"/>
                    <a:pt x="162" y="139"/>
                    <a:pt x="215" y="139"/>
                  </a:cubicBezTo>
                </a:path>
              </a:pathLst>
            </a:custGeom>
            <a:solidFill>
              <a:srgbClr val="FD9D0F"/>
            </a:solidFill>
            <a:ln w="9525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34845" name="Text Box 58"/>
          <p:cNvSpPr txBox="1">
            <a:spLocks noChangeArrowheads="1"/>
          </p:cNvSpPr>
          <p:nvPr/>
        </p:nvSpPr>
        <p:spPr bwMode="auto">
          <a:xfrm>
            <a:off x="7283450" y="5883275"/>
            <a:ext cx="172878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lnSpc>
                <a:spcPct val="50000"/>
              </a:lnSpc>
              <a:spcBef>
                <a:spcPct val="50000"/>
              </a:spcBef>
            </a:pPr>
            <a:r>
              <a:rPr lang="en-US" sz="900" b="1" dirty="0">
                <a:solidFill>
                  <a:srgbClr val="009600"/>
                </a:solidFill>
                <a:latin typeface="Comic Sans MS" pitchFamily="66" charset="0"/>
              </a:rPr>
              <a:t>Don't</a:t>
            </a:r>
            <a:r>
              <a:rPr lang="en-US" sz="900" b="1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wor'e</a:t>
            </a:r>
            <a:r>
              <a:rPr lang="en-US" sz="9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900" b="1" dirty="0">
                <a:solidFill>
                  <a:srgbClr val="000000"/>
                </a:solidFill>
                <a:latin typeface="Comic Sans MS" pitchFamily="66" charset="0"/>
              </a:rPr>
              <a:t>- </a:t>
            </a:r>
          </a:p>
          <a:p>
            <a:pPr algn="r">
              <a:lnSpc>
                <a:spcPct val="50000"/>
              </a:lnSpc>
              <a:spcBef>
                <a:spcPct val="50000"/>
              </a:spcBef>
            </a:pPr>
            <a:r>
              <a:rPr lang="en-US" sz="900" b="1" dirty="0">
                <a:solidFill>
                  <a:srgbClr val="009600"/>
                </a:solidFill>
                <a:latin typeface="Comic Sans MS" pitchFamily="66" charset="0"/>
              </a:rPr>
              <a:t>Be</a:t>
            </a:r>
            <a:r>
              <a:rPr lang="en-US" sz="900" b="1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hap'e</a:t>
            </a:r>
            <a:r>
              <a:rPr lang="en-US" sz="9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900" b="1" dirty="0">
                <a:solidFill>
                  <a:srgbClr val="000000"/>
                </a:solidFill>
                <a:latin typeface="Comic Sans MS" pitchFamily="66" charset="0"/>
              </a:rPr>
              <a:t> !</a:t>
            </a:r>
          </a:p>
        </p:txBody>
      </p:sp>
      <p:sp>
        <p:nvSpPr>
          <p:cNvPr id="34849" name="Rectangle 52"/>
          <p:cNvSpPr>
            <a:spLocks noChangeArrowheads="1"/>
          </p:cNvSpPr>
          <p:nvPr/>
        </p:nvSpPr>
        <p:spPr bwMode="auto">
          <a:xfrm>
            <a:off x="5173663" y="2967038"/>
            <a:ext cx="403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ambria" pitchFamily="18" charset="0"/>
              </a:rPr>
              <a:t>is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4850" name="Rectangle 53"/>
          <p:cNvSpPr>
            <a:spLocks noChangeArrowheads="1"/>
          </p:cNvSpPr>
          <p:nvPr/>
        </p:nvSpPr>
        <p:spPr bwMode="auto">
          <a:xfrm>
            <a:off x="5173663" y="3759200"/>
            <a:ext cx="403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ambria" pitchFamily="18" charset="0"/>
              </a:rPr>
              <a:t>is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4851" name="Rectangle 54"/>
          <p:cNvSpPr>
            <a:spLocks noChangeArrowheads="1"/>
          </p:cNvSpPr>
          <p:nvPr/>
        </p:nvSpPr>
        <p:spPr bwMode="auto">
          <a:xfrm>
            <a:off x="5173663" y="5084763"/>
            <a:ext cx="403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ambria" pitchFamily="18" charset="0"/>
              </a:rPr>
              <a:t>is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4852" name="Rectangle 55"/>
          <p:cNvSpPr>
            <a:spLocks noChangeArrowheads="1"/>
          </p:cNvSpPr>
          <p:nvPr/>
        </p:nvSpPr>
        <p:spPr bwMode="auto">
          <a:xfrm>
            <a:off x="5173663" y="5816600"/>
            <a:ext cx="403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ambria" pitchFamily="18" charset="0"/>
              </a:rPr>
              <a:t>is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1" name="Text Box 36"/>
          <p:cNvSpPr txBox="1">
            <a:spLocks noChangeArrowheads="1"/>
          </p:cNvSpPr>
          <p:nvPr/>
        </p:nvSpPr>
        <p:spPr bwMode="auto">
          <a:xfrm>
            <a:off x="2824956" y="2742168"/>
            <a:ext cx="9024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1" dirty="0" smtClean="0">
                <a:solidFill>
                  <a:srgbClr val="C00000"/>
                </a:solidFill>
                <a:latin typeface="Calibri" pitchFamily="34" charset="0"/>
              </a:rPr>
              <a:t>start</a:t>
            </a:r>
            <a:endParaRPr lang="en-US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52" name="Text Box 36"/>
          <p:cNvSpPr txBox="1">
            <a:spLocks noChangeArrowheads="1"/>
          </p:cNvSpPr>
          <p:nvPr/>
        </p:nvSpPr>
        <p:spPr bwMode="auto">
          <a:xfrm>
            <a:off x="3761581" y="2742168"/>
            <a:ext cx="9024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1" dirty="0" smtClean="0">
                <a:solidFill>
                  <a:srgbClr val="C00000"/>
                </a:solidFill>
                <a:latin typeface="Calibri" pitchFamily="34" charset="0"/>
              </a:rPr>
              <a:t>end+1</a:t>
            </a:r>
            <a:endParaRPr lang="en-US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53" name="Text Box 1053"/>
          <p:cNvSpPr txBox="1">
            <a:spLocks noChangeArrowheads="1"/>
          </p:cNvSpPr>
          <p:nvPr/>
        </p:nvSpPr>
        <p:spPr bwMode="auto">
          <a:xfrm>
            <a:off x="381000" y="228600"/>
            <a:ext cx="22098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200" b="1" i="1" dirty="0">
                <a:solidFill>
                  <a:srgbClr val="CC3300"/>
                </a:solidFill>
                <a:latin typeface="Cambria" pitchFamily="18" charset="0"/>
              </a:rPr>
              <a:t>Slicing</a:t>
            </a:r>
          </a:p>
        </p:txBody>
      </p:sp>
      <p:sp>
        <p:nvSpPr>
          <p:cNvPr id="54" name="Text Box 1063"/>
          <p:cNvSpPr txBox="1">
            <a:spLocks noChangeArrowheads="1"/>
          </p:cNvSpPr>
          <p:nvPr/>
        </p:nvSpPr>
        <p:spPr bwMode="auto">
          <a:xfrm>
            <a:off x="7748016" y="2042160"/>
            <a:ext cx="7810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EB102C"/>
                </a:solidFill>
                <a:latin typeface="Calibri" panose="020F0502020204030204" pitchFamily="34" charset="0"/>
              </a:rPr>
              <a:t>-1</a:t>
            </a:r>
          </a:p>
        </p:txBody>
      </p:sp>
      <p:sp>
        <p:nvSpPr>
          <p:cNvPr id="55" name="Text Box 1063"/>
          <p:cNvSpPr txBox="1">
            <a:spLocks noChangeArrowheads="1"/>
          </p:cNvSpPr>
          <p:nvPr/>
        </p:nvSpPr>
        <p:spPr bwMode="auto">
          <a:xfrm>
            <a:off x="7427296" y="2042160"/>
            <a:ext cx="7810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dirty="0" smtClean="0">
                <a:solidFill>
                  <a:srgbClr val="EB102C"/>
                </a:solidFill>
                <a:latin typeface="Calibri" panose="020F0502020204030204" pitchFamily="34" charset="0"/>
              </a:rPr>
              <a:t>-2</a:t>
            </a:r>
            <a:endParaRPr lang="en-US" sz="1200" dirty="0">
              <a:solidFill>
                <a:srgbClr val="EB102C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Text Box 1063"/>
          <p:cNvSpPr txBox="1">
            <a:spLocks noChangeArrowheads="1"/>
          </p:cNvSpPr>
          <p:nvPr/>
        </p:nvSpPr>
        <p:spPr bwMode="auto">
          <a:xfrm>
            <a:off x="7106579" y="2042160"/>
            <a:ext cx="7810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dirty="0" smtClean="0">
                <a:solidFill>
                  <a:srgbClr val="EB102C"/>
                </a:solidFill>
                <a:latin typeface="Calibri" panose="020F0502020204030204" pitchFamily="34" charset="0"/>
              </a:rPr>
              <a:t>-3</a:t>
            </a:r>
            <a:endParaRPr lang="en-US" sz="1200" dirty="0">
              <a:solidFill>
                <a:srgbClr val="EB102C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Text Box 1063"/>
          <p:cNvSpPr txBox="1">
            <a:spLocks noChangeArrowheads="1"/>
          </p:cNvSpPr>
          <p:nvPr/>
        </p:nvSpPr>
        <p:spPr bwMode="auto">
          <a:xfrm>
            <a:off x="6785862" y="2042160"/>
            <a:ext cx="7810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dirty="0" smtClean="0">
                <a:solidFill>
                  <a:srgbClr val="EB102C"/>
                </a:solidFill>
                <a:latin typeface="Calibri" panose="020F0502020204030204" pitchFamily="34" charset="0"/>
              </a:rPr>
              <a:t>-4</a:t>
            </a:r>
            <a:endParaRPr lang="en-US" sz="1200" dirty="0">
              <a:solidFill>
                <a:srgbClr val="EB102C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Text Box 1063"/>
          <p:cNvSpPr txBox="1">
            <a:spLocks noChangeArrowheads="1"/>
          </p:cNvSpPr>
          <p:nvPr/>
        </p:nvSpPr>
        <p:spPr bwMode="auto">
          <a:xfrm>
            <a:off x="6465145" y="2042160"/>
            <a:ext cx="7810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dirty="0" smtClean="0">
                <a:solidFill>
                  <a:srgbClr val="EB102C"/>
                </a:solidFill>
                <a:latin typeface="Calibri" panose="020F0502020204030204" pitchFamily="34" charset="0"/>
              </a:rPr>
              <a:t>-5</a:t>
            </a:r>
            <a:endParaRPr lang="en-US" sz="1200" dirty="0">
              <a:solidFill>
                <a:srgbClr val="EB102C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Text Box 1063"/>
          <p:cNvSpPr txBox="1">
            <a:spLocks noChangeArrowheads="1"/>
          </p:cNvSpPr>
          <p:nvPr/>
        </p:nvSpPr>
        <p:spPr bwMode="auto">
          <a:xfrm>
            <a:off x="6144428" y="2042160"/>
            <a:ext cx="7810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dirty="0" smtClean="0">
                <a:solidFill>
                  <a:srgbClr val="EB102C"/>
                </a:solidFill>
                <a:latin typeface="Calibri" panose="020F0502020204030204" pitchFamily="34" charset="0"/>
              </a:rPr>
              <a:t>-6</a:t>
            </a:r>
            <a:endParaRPr lang="en-US" sz="1200" dirty="0">
              <a:solidFill>
                <a:srgbClr val="EB102C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Text Box 1063"/>
          <p:cNvSpPr txBox="1">
            <a:spLocks noChangeArrowheads="1"/>
          </p:cNvSpPr>
          <p:nvPr/>
        </p:nvSpPr>
        <p:spPr bwMode="auto">
          <a:xfrm>
            <a:off x="5823711" y="2042160"/>
            <a:ext cx="7810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dirty="0" smtClean="0">
                <a:solidFill>
                  <a:srgbClr val="EB102C"/>
                </a:solidFill>
                <a:latin typeface="Calibri" panose="020F0502020204030204" pitchFamily="34" charset="0"/>
              </a:rPr>
              <a:t>-7</a:t>
            </a:r>
            <a:endParaRPr lang="en-US" sz="1200" dirty="0">
              <a:solidFill>
                <a:srgbClr val="EB102C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Text Box 1063"/>
          <p:cNvSpPr txBox="1">
            <a:spLocks noChangeArrowheads="1"/>
          </p:cNvSpPr>
          <p:nvPr/>
        </p:nvSpPr>
        <p:spPr bwMode="auto">
          <a:xfrm>
            <a:off x="5502994" y="2042160"/>
            <a:ext cx="7810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dirty="0" smtClean="0">
                <a:solidFill>
                  <a:srgbClr val="EB102C"/>
                </a:solidFill>
                <a:latin typeface="Calibri" panose="020F0502020204030204" pitchFamily="34" charset="0"/>
              </a:rPr>
              <a:t>-8</a:t>
            </a:r>
            <a:endParaRPr lang="en-US" sz="1200" dirty="0">
              <a:solidFill>
                <a:srgbClr val="EB102C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Text Box 1063"/>
          <p:cNvSpPr txBox="1">
            <a:spLocks noChangeArrowheads="1"/>
          </p:cNvSpPr>
          <p:nvPr/>
        </p:nvSpPr>
        <p:spPr bwMode="auto">
          <a:xfrm>
            <a:off x="5182277" y="2042160"/>
            <a:ext cx="7810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dirty="0" smtClean="0">
                <a:solidFill>
                  <a:srgbClr val="EB102C"/>
                </a:solidFill>
                <a:latin typeface="Calibri" panose="020F0502020204030204" pitchFamily="34" charset="0"/>
              </a:rPr>
              <a:t>-9</a:t>
            </a:r>
            <a:endParaRPr lang="en-US" sz="1200" dirty="0">
              <a:solidFill>
                <a:srgbClr val="EB102C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Text Box 1063"/>
          <p:cNvSpPr txBox="1">
            <a:spLocks noChangeArrowheads="1"/>
          </p:cNvSpPr>
          <p:nvPr/>
        </p:nvSpPr>
        <p:spPr bwMode="auto">
          <a:xfrm>
            <a:off x="4992624" y="2042160"/>
            <a:ext cx="4572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dirty="0" smtClean="0">
                <a:solidFill>
                  <a:srgbClr val="EB102C"/>
                </a:solidFill>
                <a:latin typeface="Calibri" panose="020F0502020204030204" pitchFamily="34" charset="0"/>
              </a:rPr>
              <a:t>-10</a:t>
            </a:r>
            <a:endParaRPr lang="en-US" sz="1200" dirty="0">
              <a:solidFill>
                <a:srgbClr val="EB102C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Text Box 1063"/>
          <p:cNvSpPr txBox="1">
            <a:spLocks noChangeArrowheads="1"/>
          </p:cNvSpPr>
          <p:nvPr/>
        </p:nvSpPr>
        <p:spPr bwMode="auto">
          <a:xfrm>
            <a:off x="4672248" y="2042160"/>
            <a:ext cx="4572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EB102C"/>
                </a:solidFill>
                <a:latin typeface="Calibri" panose="020F0502020204030204" pitchFamily="34" charset="0"/>
              </a:rPr>
              <a:t>-</a:t>
            </a:r>
            <a:r>
              <a:rPr lang="en-US" sz="1200" dirty="0" smtClean="0">
                <a:solidFill>
                  <a:srgbClr val="EB102C"/>
                </a:solidFill>
                <a:latin typeface="Calibri" panose="020F0502020204030204" pitchFamily="34" charset="0"/>
              </a:rPr>
              <a:t>11</a:t>
            </a:r>
            <a:endParaRPr lang="en-US" sz="1200" dirty="0">
              <a:solidFill>
                <a:srgbClr val="EB102C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Text Box 1063"/>
          <p:cNvSpPr txBox="1">
            <a:spLocks noChangeArrowheads="1"/>
          </p:cNvSpPr>
          <p:nvPr/>
        </p:nvSpPr>
        <p:spPr bwMode="auto">
          <a:xfrm>
            <a:off x="4351869" y="2042160"/>
            <a:ext cx="4572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dirty="0" smtClean="0">
                <a:solidFill>
                  <a:srgbClr val="EB102C"/>
                </a:solidFill>
                <a:latin typeface="Calibri" panose="020F0502020204030204" pitchFamily="34" charset="0"/>
              </a:rPr>
              <a:t>-12</a:t>
            </a:r>
            <a:endParaRPr lang="en-US" sz="1200" dirty="0">
              <a:solidFill>
                <a:srgbClr val="EB102C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Text Box 1063"/>
          <p:cNvSpPr txBox="1">
            <a:spLocks noChangeArrowheads="1"/>
          </p:cNvSpPr>
          <p:nvPr/>
        </p:nvSpPr>
        <p:spPr bwMode="auto">
          <a:xfrm>
            <a:off x="4031490" y="2042160"/>
            <a:ext cx="4572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dirty="0" smtClean="0">
                <a:solidFill>
                  <a:srgbClr val="EB102C"/>
                </a:solidFill>
                <a:latin typeface="Calibri" panose="020F0502020204030204" pitchFamily="34" charset="0"/>
              </a:rPr>
              <a:t>-13</a:t>
            </a:r>
            <a:endParaRPr lang="en-US" sz="1200" dirty="0">
              <a:solidFill>
                <a:srgbClr val="EB102C"/>
              </a:solidFill>
              <a:latin typeface="Calibri" panose="020F0502020204030204" pitchFamily="34" charset="0"/>
            </a:endParaRPr>
          </a:p>
        </p:txBody>
      </p:sp>
      <p:sp>
        <p:nvSpPr>
          <p:cNvPr id="67" name="Text Box 1063"/>
          <p:cNvSpPr txBox="1">
            <a:spLocks noChangeArrowheads="1"/>
          </p:cNvSpPr>
          <p:nvPr/>
        </p:nvSpPr>
        <p:spPr bwMode="auto">
          <a:xfrm>
            <a:off x="3711111" y="2042160"/>
            <a:ext cx="4572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dirty="0" smtClean="0">
                <a:solidFill>
                  <a:srgbClr val="EB102C"/>
                </a:solidFill>
                <a:latin typeface="Calibri" panose="020F0502020204030204" pitchFamily="34" charset="0"/>
              </a:rPr>
              <a:t>-14</a:t>
            </a:r>
            <a:endParaRPr lang="en-US" sz="1200" dirty="0">
              <a:solidFill>
                <a:srgbClr val="EB102C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Text Box 1063"/>
          <p:cNvSpPr txBox="1">
            <a:spLocks noChangeArrowheads="1"/>
          </p:cNvSpPr>
          <p:nvPr/>
        </p:nvSpPr>
        <p:spPr bwMode="auto">
          <a:xfrm>
            <a:off x="3390732" y="2042160"/>
            <a:ext cx="4572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dirty="0" smtClean="0">
                <a:solidFill>
                  <a:srgbClr val="EB102C"/>
                </a:solidFill>
                <a:latin typeface="Calibri" panose="020F0502020204030204" pitchFamily="34" charset="0"/>
              </a:rPr>
              <a:t>-15</a:t>
            </a:r>
            <a:endParaRPr lang="en-US" sz="1200" dirty="0">
              <a:solidFill>
                <a:srgbClr val="EB102C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Text Box 1063"/>
          <p:cNvSpPr txBox="1">
            <a:spLocks noChangeArrowheads="1"/>
          </p:cNvSpPr>
          <p:nvPr/>
        </p:nvSpPr>
        <p:spPr bwMode="auto">
          <a:xfrm>
            <a:off x="3070353" y="2042160"/>
            <a:ext cx="4572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dirty="0" smtClean="0">
                <a:solidFill>
                  <a:srgbClr val="EB102C"/>
                </a:solidFill>
                <a:latin typeface="Calibri" panose="020F0502020204030204" pitchFamily="34" charset="0"/>
              </a:rPr>
              <a:t>-16</a:t>
            </a:r>
            <a:endParaRPr lang="en-US" sz="1200" dirty="0">
              <a:solidFill>
                <a:srgbClr val="EB102C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Text Box 1063"/>
          <p:cNvSpPr txBox="1">
            <a:spLocks noChangeArrowheads="1"/>
          </p:cNvSpPr>
          <p:nvPr/>
        </p:nvSpPr>
        <p:spPr bwMode="auto">
          <a:xfrm>
            <a:off x="2749974" y="2042160"/>
            <a:ext cx="4572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dirty="0" smtClean="0">
                <a:solidFill>
                  <a:srgbClr val="EB102C"/>
                </a:solidFill>
                <a:latin typeface="Calibri" panose="020F0502020204030204" pitchFamily="34" charset="0"/>
              </a:rPr>
              <a:t>-17</a:t>
            </a:r>
            <a:endParaRPr lang="en-US" sz="1200" dirty="0">
              <a:solidFill>
                <a:srgbClr val="EB102C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Text Box 1063"/>
          <p:cNvSpPr txBox="1">
            <a:spLocks noChangeArrowheads="1"/>
          </p:cNvSpPr>
          <p:nvPr/>
        </p:nvSpPr>
        <p:spPr bwMode="auto">
          <a:xfrm>
            <a:off x="2429595" y="2042160"/>
            <a:ext cx="4572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dirty="0" smtClean="0">
                <a:solidFill>
                  <a:srgbClr val="EB102C"/>
                </a:solidFill>
                <a:latin typeface="Calibri" panose="020F0502020204030204" pitchFamily="34" charset="0"/>
              </a:rPr>
              <a:t>-18</a:t>
            </a:r>
            <a:endParaRPr lang="en-US" sz="1200" dirty="0">
              <a:solidFill>
                <a:srgbClr val="EB102C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Text Box 1063"/>
          <p:cNvSpPr txBox="1">
            <a:spLocks noChangeArrowheads="1"/>
          </p:cNvSpPr>
          <p:nvPr/>
        </p:nvSpPr>
        <p:spPr bwMode="auto">
          <a:xfrm>
            <a:off x="2109216" y="2042160"/>
            <a:ext cx="4572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dirty="0" smtClean="0">
                <a:solidFill>
                  <a:srgbClr val="EB102C"/>
                </a:solidFill>
                <a:latin typeface="Calibri" panose="020F0502020204030204" pitchFamily="34" charset="0"/>
              </a:rPr>
              <a:t>-19</a:t>
            </a:r>
            <a:endParaRPr lang="en-US" sz="1200" dirty="0">
              <a:solidFill>
                <a:srgbClr val="EB102C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175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685800" y="5930901"/>
            <a:ext cx="7112001" cy="838200"/>
          </a:xfrm>
          <a:prstGeom prst="roundRect">
            <a:avLst/>
          </a:prstGeom>
          <a:solidFill>
            <a:srgbClr val="CCFFCC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35842" name="Rectangle 3"/>
          <p:cNvSpPr>
            <a:spLocks noChangeArrowheads="1"/>
          </p:cNvSpPr>
          <p:nvPr/>
        </p:nvSpPr>
        <p:spPr bwMode="auto">
          <a:xfrm>
            <a:off x="1835150" y="2989263"/>
            <a:ext cx="27749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4200" b="1" dirty="0">
                <a:solidFill>
                  <a:srgbClr val="000000"/>
                </a:solidFill>
                <a:latin typeface="Courier New" pitchFamily="49" charset="0"/>
              </a:rPr>
              <a:t>s[0:8:2]</a:t>
            </a:r>
          </a:p>
        </p:txBody>
      </p:sp>
      <p:sp>
        <p:nvSpPr>
          <p:cNvPr id="35843" name="Text Box 7"/>
          <p:cNvSpPr txBox="1">
            <a:spLocks noChangeArrowheads="1"/>
          </p:cNvSpPr>
          <p:nvPr/>
        </p:nvSpPr>
        <p:spPr bwMode="auto">
          <a:xfrm>
            <a:off x="2438400" y="436563"/>
            <a:ext cx="2667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US" sz="3200" b="1" dirty="0" smtClean="0">
                <a:solidFill>
                  <a:srgbClr val="000000"/>
                </a:solidFill>
                <a:latin typeface="Courier New" pitchFamily="49" charset="0"/>
              </a:rPr>
              <a:t>[  </a:t>
            </a: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3200" b="1" dirty="0" smtClean="0">
                <a:solidFill>
                  <a:srgbClr val="000000"/>
                </a:solidFill>
                <a:latin typeface="Courier New" pitchFamily="49" charset="0"/>
              </a:rPr>
              <a:t> : </a:t>
            </a: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</p:txBody>
      </p:sp>
      <p:sp>
        <p:nvSpPr>
          <p:cNvPr id="35844" name="Text Box 9"/>
          <p:cNvSpPr txBox="1">
            <a:spLocks noChangeArrowheads="1"/>
          </p:cNvSpPr>
          <p:nvPr/>
        </p:nvSpPr>
        <p:spPr bwMode="auto">
          <a:xfrm>
            <a:off x="228600" y="1801813"/>
            <a:ext cx="87630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b="1">
                <a:solidFill>
                  <a:srgbClr val="000000"/>
                </a:solidFill>
                <a:latin typeface="Courier New" pitchFamily="49" charset="0"/>
              </a:rPr>
              <a:t>s = 'harvey mudd college'</a:t>
            </a:r>
          </a:p>
        </p:txBody>
      </p:sp>
      <p:sp>
        <p:nvSpPr>
          <p:cNvPr id="35845" name="Text Box 10"/>
          <p:cNvSpPr txBox="1">
            <a:spLocks noChangeArrowheads="1"/>
          </p:cNvSpPr>
          <p:nvPr/>
        </p:nvSpPr>
        <p:spPr bwMode="auto">
          <a:xfrm>
            <a:off x="2117725" y="240665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35846" name="Text Box 11"/>
          <p:cNvSpPr txBox="1">
            <a:spLocks noChangeArrowheads="1"/>
          </p:cNvSpPr>
          <p:nvPr/>
        </p:nvSpPr>
        <p:spPr bwMode="auto">
          <a:xfrm>
            <a:off x="2439988" y="240665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35847" name="Text Box 12"/>
          <p:cNvSpPr txBox="1">
            <a:spLocks noChangeArrowheads="1"/>
          </p:cNvSpPr>
          <p:nvPr/>
        </p:nvSpPr>
        <p:spPr bwMode="auto">
          <a:xfrm>
            <a:off x="2762250" y="240665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35848" name="Text Box 13"/>
          <p:cNvSpPr txBox="1">
            <a:spLocks noChangeArrowheads="1"/>
          </p:cNvSpPr>
          <p:nvPr/>
        </p:nvSpPr>
        <p:spPr bwMode="auto">
          <a:xfrm>
            <a:off x="3082925" y="240665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35849" name="Text Box 14"/>
          <p:cNvSpPr txBox="1">
            <a:spLocks noChangeArrowheads="1"/>
          </p:cNvSpPr>
          <p:nvPr/>
        </p:nvSpPr>
        <p:spPr bwMode="auto">
          <a:xfrm>
            <a:off x="3405188" y="240665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35850" name="Text Box 15"/>
          <p:cNvSpPr txBox="1">
            <a:spLocks noChangeArrowheads="1"/>
          </p:cNvSpPr>
          <p:nvPr/>
        </p:nvSpPr>
        <p:spPr bwMode="auto">
          <a:xfrm>
            <a:off x="3727450" y="240665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35851" name="Text Box 16"/>
          <p:cNvSpPr txBox="1">
            <a:spLocks noChangeArrowheads="1"/>
          </p:cNvSpPr>
          <p:nvPr/>
        </p:nvSpPr>
        <p:spPr bwMode="auto">
          <a:xfrm>
            <a:off x="4048125" y="240665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35852" name="Text Box 17"/>
          <p:cNvSpPr txBox="1">
            <a:spLocks noChangeArrowheads="1"/>
          </p:cNvSpPr>
          <p:nvPr/>
        </p:nvSpPr>
        <p:spPr bwMode="auto">
          <a:xfrm>
            <a:off x="4370388" y="240665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35853" name="Text Box 18"/>
          <p:cNvSpPr txBox="1">
            <a:spLocks noChangeArrowheads="1"/>
          </p:cNvSpPr>
          <p:nvPr/>
        </p:nvSpPr>
        <p:spPr bwMode="auto">
          <a:xfrm>
            <a:off x="4692650" y="240665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35854" name="Text Box 19"/>
          <p:cNvSpPr txBox="1">
            <a:spLocks noChangeArrowheads="1"/>
          </p:cNvSpPr>
          <p:nvPr/>
        </p:nvSpPr>
        <p:spPr bwMode="auto">
          <a:xfrm>
            <a:off x="5013325" y="240665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35855" name="Text Box 20"/>
          <p:cNvSpPr txBox="1">
            <a:spLocks noChangeArrowheads="1"/>
          </p:cNvSpPr>
          <p:nvPr/>
        </p:nvSpPr>
        <p:spPr bwMode="auto">
          <a:xfrm>
            <a:off x="5335588" y="2452688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00"/>
                </a:solidFill>
                <a:latin typeface="Courier New" pitchFamily="49" charset="0"/>
              </a:rPr>
              <a:t>10</a:t>
            </a:r>
          </a:p>
        </p:txBody>
      </p:sp>
      <p:sp>
        <p:nvSpPr>
          <p:cNvPr id="35856" name="Text Box 21"/>
          <p:cNvSpPr txBox="1">
            <a:spLocks noChangeArrowheads="1"/>
          </p:cNvSpPr>
          <p:nvPr/>
        </p:nvSpPr>
        <p:spPr bwMode="auto">
          <a:xfrm>
            <a:off x="5657850" y="2452688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00"/>
                </a:solidFill>
                <a:latin typeface="Courier New" pitchFamily="49" charset="0"/>
              </a:rPr>
              <a:t>11</a:t>
            </a:r>
          </a:p>
        </p:txBody>
      </p:sp>
      <p:sp>
        <p:nvSpPr>
          <p:cNvPr id="35857" name="Text Box 22"/>
          <p:cNvSpPr txBox="1">
            <a:spLocks noChangeArrowheads="1"/>
          </p:cNvSpPr>
          <p:nvPr/>
        </p:nvSpPr>
        <p:spPr bwMode="auto">
          <a:xfrm>
            <a:off x="5978525" y="2452688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00"/>
                </a:solidFill>
                <a:latin typeface="Courier New" pitchFamily="49" charset="0"/>
              </a:rPr>
              <a:t>12</a:t>
            </a:r>
          </a:p>
        </p:txBody>
      </p:sp>
      <p:sp>
        <p:nvSpPr>
          <p:cNvPr id="35858" name="Text Box 23"/>
          <p:cNvSpPr txBox="1">
            <a:spLocks noChangeArrowheads="1"/>
          </p:cNvSpPr>
          <p:nvPr/>
        </p:nvSpPr>
        <p:spPr bwMode="auto">
          <a:xfrm>
            <a:off x="6300788" y="2452688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00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35859" name="Text Box 24"/>
          <p:cNvSpPr txBox="1">
            <a:spLocks noChangeArrowheads="1"/>
          </p:cNvSpPr>
          <p:nvPr/>
        </p:nvSpPr>
        <p:spPr bwMode="auto">
          <a:xfrm>
            <a:off x="6623050" y="2452688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35860" name="Text Box 25"/>
          <p:cNvSpPr txBox="1">
            <a:spLocks noChangeArrowheads="1"/>
          </p:cNvSpPr>
          <p:nvPr/>
        </p:nvSpPr>
        <p:spPr bwMode="auto">
          <a:xfrm>
            <a:off x="6943725" y="2452688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00"/>
                </a:solidFill>
                <a:latin typeface="Courier New" pitchFamily="49" charset="0"/>
              </a:rPr>
              <a:t>15</a:t>
            </a:r>
          </a:p>
        </p:txBody>
      </p:sp>
      <p:sp>
        <p:nvSpPr>
          <p:cNvPr id="35861" name="Text Box 26"/>
          <p:cNvSpPr txBox="1">
            <a:spLocks noChangeArrowheads="1"/>
          </p:cNvSpPr>
          <p:nvPr/>
        </p:nvSpPr>
        <p:spPr bwMode="auto">
          <a:xfrm>
            <a:off x="7265988" y="2452688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00"/>
                </a:solidFill>
                <a:latin typeface="Courier New" pitchFamily="49" charset="0"/>
              </a:rPr>
              <a:t>16</a:t>
            </a:r>
          </a:p>
        </p:txBody>
      </p:sp>
      <p:sp>
        <p:nvSpPr>
          <p:cNvPr id="35862" name="Text Box 27"/>
          <p:cNvSpPr txBox="1">
            <a:spLocks noChangeArrowheads="1"/>
          </p:cNvSpPr>
          <p:nvPr/>
        </p:nvSpPr>
        <p:spPr bwMode="auto">
          <a:xfrm>
            <a:off x="7588250" y="2452688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00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35863" name="Text Box 28"/>
          <p:cNvSpPr txBox="1">
            <a:spLocks noChangeArrowheads="1"/>
          </p:cNvSpPr>
          <p:nvPr/>
        </p:nvSpPr>
        <p:spPr bwMode="auto">
          <a:xfrm>
            <a:off x="7908925" y="2452688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00"/>
                </a:solidFill>
                <a:latin typeface="Courier New" pitchFamily="49" charset="0"/>
              </a:rPr>
              <a:t>18</a:t>
            </a:r>
          </a:p>
        </p:txBody>
      </p:sp>
      <p:sp>
        <p:nvSpPr>
          <p:cNvPr id="35864" name="Text Box 35"/>
          <p:cNvSpPr txBox="1">
            <a:spLocks noChangeArrowheads="1"/>
          </p:cNvSpPr>
          <p:nvPr/>
        </p:nvSpPr>
        <p:spPr bwMode="auto">
          <a:xfrm>
            <a:off x="5391150" y="420688"/>
            <a:ext cx="19700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CC3300"/>
                </a:solidFill>
                <a:latin typeface="Calibri" pitchFamily="34" charset="0"/>
              </a:rPr>
              <a:t>the third index is the </a:t>
            </a:r>
            <a:r>
              <a:rPr lang="en-US" sz="1800" b="1" dirty="0">
                <a:solidFill>
                  <a:srgbClr val="CC3300"/>
                </a:solidFill>
                <a:latin typeface="Calibri" pitchFamily="34" charset="0"/>
              </a:rPr>
              <a:t>stride length</a:t>
            </a:r>
          </a:p>
        </p:txBody>
      </p:sp>
      <p:sp>
        <p:nvSpPr>
          <p:cNvPr id="35865" name="Text Box 36"/>
          <p:cNvSpPr txBox="1">
            <a:spLocks noChangeArrowheads="1"/>
          </p:cNvSpPr>
          <p:nvPr/>
        </p:nvSpPr>
        <p:spPr bwMode="auto">
          <a:xfrm>
            <a:off x="7515225" y="541338"/>
            <a:ext cx="1338263" cy="368300"/>
          </a:xfrm>
          <a:prstGeom prst="rect">
            <a:avLst/>
          </a:prstGeom>
          <a:solidFill>
            <a:srgbClr val="FFCC99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default is +1</a:t>
            </a:r>
          </a:p>
        </p:txBody>
      </p:sp>
      <p:sp>
        <p:nvSpPr>
          <p:cNvPr id="35866" name="Rectangle 44"/>
          <p:cNvSpPr>
            <a:spLocks noChangeArrowheads="1"/>
          </p:cNvSpPr>
          <p:nvPr/>
        </p:nvSpPr>
        <p:spPr bwMode="auto">
          <a:xfrm>
            <a:off x="5422900" y="5203825"/>
            <a:ext cx="18034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200" b="1">
                <a:solidFill>
                  <a:srgbClr val="000000"/>
                </a:solidFill>
                <a:latin typeface="Courier New" pitchFamily="49" charset="0"/>
              </a:rPr>
              <a:t>'doe'</a:t>
            </a:r>
          </a:p>
        </p:txBody>
      </p:sp>
      <p:pic>
        <p:nvPicPr>
          <p:cNvPr id="35867" name="Picture 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435600"/>
            <a:ext cx="762000" cy="11176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68" name="Text Box 46"/>
          <p:cNvSpPr txBox="1">
            <a:spLocks noChangeArrowheads="1"/>
          </p:cNvSpPr>
          <p:nvPr/>
        </p:nvSpPr>
        <p:spPr bwMode="auto">
          <a:xfrm>
            <a:off x="8015288" y="6567488"/>
            <a:ext cx="1219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>
                <a:solidFill>
                  <a:srgbClr val="008000"/>
                </a:solidFill>
                <a:latin typeface="Comic Sans MS" pitchFamily="66" charset="0"/>
              </a:rPr>
              <a:t>I love this one.</a:t>
            </a:r>
          </a:p>
        </p:txBody>
      </p:sp>
      <p:sp>
        <p:nvSpPr>
          <p:cNvPr id="35869" name="Rectangle 50"/>
          <p:cNvSpPr>
            <a:spLocks noChangeArrowheads="1"/>
          </p:cNvSpPr>
          <p:nvPr/>
        </p:nvSpPr>
        <p:spPr bwMode="auto">
          <a:xfrm>
            <a:off x="2159000" y="5984875"/>
            <a:ext cx="24511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0000"/>
                </a:solidFill>
                <a:latin typeface="Courier New" pitchFamily="49" charset="0"/>
              </a:rPr>
              <a:t>s[1::6]</a:t>
            </a:r>
          </a:p>
        </p:txBody>
      </p:sp>
      <p:sp>
        <p:nvSpPr>
          <p:cNvPr id="35870" name="Rectangle 3"/>
          <p:cNvSpPr>
            <a:spLocks noChangeArrowheads="1"/>
          </p:cNvSpPr>
          <p:nvPr/>
        </p:nvSpPr>
        <p:spPr bwMode="auto">
          <a:xfrm>
            <a:off x="863600" y="3733800"/>
            <a:ext cx="37465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4200" b="1" dirty="0">
                <a:solidFill>
                  <a:srgbClr val="000000"/>
                </a:solidFill>
                <a:latin typeface="Courier New" pitchFamily="49" charset="0"/>
              </a:rPr>
              <a:t>s[17:12:-1]</a:t>
            </a:r>
          </a:p>
        </p:txBody>
      </p:sp>
      <p:sp>
        <p:nvSpPr>
          <p:cNvPr id="35871" name="Text Box 46"/>
          <p:cNvSpPr txBox="1">
            <a:spLocks noChangeArrowheads="1"/>
          </p:cNvSpPr>
          <p:nvPr/>
        </p:nvSpPr>
        <p:spPr bwMode="auto">
          <a:xfrm>
            <a:off x="8153400" y="50292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>
                <a:solidFill>
                  <a:srgbClr val="008000"/>
                </a:solidFill>
                <a:latin typeface="Comic Sans MS" pitchFamily="66" charset="0"/>
              </a:rPr>
              <a:t>G. Garcia Marquez</a:t>
            </a:r>
          </a:p>
        </p:txBody>
      </p:sp>
      <p:cxnSp>
        <p:nvCxnSpPr>
          <p:cNvPr id="35872" name="Straight Arrow Connector 38"/>
          <p:cNvCxnSpPr>
            <a:cxnSpLocks noChangeShapeType="1"/>
          </p:cNvCxnSpPr>
          <p:nvPr/>
        </p:nvCxnSpPr>
        <p:spPr bwMode="auto">
          <a:xfrm flipH="1">
            <a:off x="4562475" y="742950"/>
            <a:ext cx="642938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73" name="Text Box 1053"/>
          <p:cNvSpPr txBox="1">
            <a:spLocks noChangeArrowheads="1"/>
          </p:cNvSpPr>
          <p:nvPr/>
        </p:nvSpPr>
        <p:spPr bwMode="auto">
          <a:xfrm>
            <a:off x="381000" y="228600"/>
            <a:ext cx="2209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000" b="1" dirty="0">
                <a:solidFill>
                  <a:srgbClr val="000000"/>
                </a:solidFill>
                <a:latin typeface="Cambria" pitchFamily="18" charset="0"/>
              </a:rPr>
              <a:t>Skip-Slicing</a:t>
            </a:r>
          </a:p>
        </p:txBody>
      </p:sp>
      <p:sp>
        <p:nvSpPr>
          <p:cNvPr id="35874" name="Rectangle 4"/>
          <p:cNvSpPr>
            <a:spLocks noChangeArrowheads="1"/>
          </p:cNvSpPr>
          <p:nvPr/>
        </p:nvSpPr>
        <p:spPr bwMode="auto">
          <a:xfrm>
            <a:off x="5340350" y="2971800"/>
            <a:ext cx="21272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200" b="1">
                <a:solidFill>
                  <a:srgbClr val="000000"/>
                </a:solidFill>
                <a:latin typeface="Courier New" pitchFamily="49" charset="0"/>
              </a:rPr>
              <a:t>'hre '</a:t>
            </a:r>
          </a:p>
        </p:txBody>
      </p:sp>
      <p:sp>
        <p:nvSpPr>
          <p:cNvPr id="35875" name="Rectangle 43"/>
          <p:cNvSpPr>
            <a:spLocks noChangeArrowheads="1"/>
          </p:cNvSpPr>
          <p:nvPr/>
        </p:nvSpPr>
        <p:spPr bwMode="auto">
          <a:xfrm>
            <a:off x="4797425" y="3116263"/>
            <a:ext cx="403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ambria" pitchFamily="18" charset="0"/>
              </a:rPr>
              <a:t>is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5876" name="Rectangle 44"/>
          <p:cNvSpPr>
            <a:spLocks noChangeArrowheads="1"/>
          </p:cNvSpPr>
          <p:nvPr/>
        </p:nvSpPr>
        <p:spPr bwMode="auto">
          <a:xfrm>
            <a:off x="4797425" y="3886200"/>
            <a:ext cx="403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ambria" pitchFamily="18" charset="0"/>
              </a:rPr>
              <a:t>is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5877" name="Rectangle 45"/>
          <p:cNvSpPr>
            <a:spLocks noChangeArrowheads="1"/>
          </p:cNvSpPr>
          <p:nvPr/>
        </p:nvSpPr>
        <p:spPr bwMode="auto">
          <a:xfrm>
            <a:off x="4797425" y="5303838"/>
            <a:ext cx="403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mbria" pitchFamily="18" charset="0"/>
              </a:rPr>
              <a:t>is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878" name="Rectangle 46"/>
          <p:cNvSpPr>
            <a:spLocks noChangeArrowheads="1"/>
          </p:cNvSpPr>
          <p:nvPr/>
        </p:nvSpPr>
        <p:spPr bwMode="auto">
          <a:xfrm>
            <a:off x="4797425" y="6113462"/>
            <a:ext cx="403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mbria" pitchFamily="18" charset="0"/>
              </a:rPr>
              <a:t>is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 rot="20647698">
            <a:off x="2776575" y="595472"/>
            <a:ext cx="9024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1" dirty="0" smtClean="0">
                <a:solidFill>
                  <a:srgbClr val="CC3300"/>
                </a:solidFill>
                <a:latin typeface="Calibri" pitchFamily="34" charset="0"/>
              </a:rPr>
              <a:t>start</a:t>
            </a:r>
            <a:endParaRPr lang="en-US" sz="1200" b="1" dirty="0">
              <a:solidFill>
                <a:srgbClr val="CC3300"/>
              </a:solidFill>
              <a:latin typeface="Calibri" pitchFamily="34" charset="0"/>
            </a:endParaRPr>
          </a:p>
        </p:txBody>
      </p:sp>
      <p:sp>
        <p:nvSpPr>
          <p:cNvPr id="41" name="Text Box 36"/>
          <p:cNvSpPr txBox="1">
            <a:spLocks noChangeArrowheads="1"/>
          </p:cNvSpPr>
          <p:nvPr/>
        </p:nvSpPr>
        <p:spPr bwMode="auto">
          <a:xfrm rot="20921848">
            <a:off x="3530600" y="595472"/>
            <a:ext cx="9024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1" dirty="0" smtClean="0">
                <a:solidFill>
                  <a:srgbClr val="CC3300"/>
                </a:solidFill>
                <a:latin typeface="Calibri" pitchFamily="34" charset="0"/>
              </a:rPr>
              <a:t>end+1</a:t>
            </a:r>
            <a:endParaRPr lang="en-US" sz="1200" b="1" dirty="0">
              <a:solidFill>
                <a:srgbClr val="CC3300"/>
              </a:solidFill>
              <a:latin typeface="Calibri" pitchFamily="34" charset="0"/>
            </a:endParaRPr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2158788" y="4443413"/>
            <a:ext cx="245131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4200" b="1" dirty="0" smtClean="0">
                <a:solidFill>
                  <a:srgbClr val="000000"/>
                </a:solidFill>
                <a:latin typeface="Courier New" pitchFamily="49" charset="0"/>
              </a:rPr>
              <a:t>s[::-</a:t>
            </a:r>
            <a:r>
              <a:rPr lang="en-US" sz="4200" b="1" dirty="0">
                <a:solidFill>
                  <a:srgbClr val="000000"/>
                </a:solidFill>
                <a:latin typeface="Courier New" pitchFamily="49" charset="0"/>
              </a:rPr>
              <a:t>1]</a:t>
            </a:r>
          </a:p>
        </p:txBody>
      </p:sp>
      <p:sp>
        <p:nvSpPr>
          <p:cNvPr id="44" name="Rectangle 44"/>
          <p:cNvSpPr>
            <a:spLocks noChangeArrowheads="1"/>
          </p:cNvSpPr>
          <p:nvPr/>
        </p:nvSpPr>
        <p:spPr bwMode="auto">
          <a:xfrm>
            <a:off x="4797425" y="4595813"/>
            <a:ext cx="403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ambria" pitchFamily="18" charset="0"/>
              </a:rPr>
              <a:t>is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377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ounded Rectangle 20"/>
          <p:cNvSpPr>
            <a:spLocks noChangeArrowheads="1"/>
          </p:cNvSpPr>
          <p:nvPr/>
        </p:nvSpPr>
        <p:spPr bwMode="auto">
          <a:xfrm>
            <a:off x="381000" y="1676400"/>
            <a:ext cx="8077200" cy="63976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Times" charset="0"/>
              <a:ea typeface="MS PGothic" pitchFamily="34" charset="-128"/>
            </a:endParaRPr>
          </a:p>
        </p:txBody>
      </p:sp>
      <p:sp>
        <p:nvSpPr>
          <p:cNvPr id="17411" name="Rounded Rectangle 6"/>
          <p:cNvSpPr>
            <a:spLocks noChangeArrowheads="1"/>
          </p:cNvSpPr>
          <p:nvPr/>
        </p:nvSpPr>
        <p:spPr bwMode="auto">
          <a:xfrm>
            <a:off x="381000" y="866775"/>
            <a:ext cx="8229600" cy="639763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Times" charset="0"/>
              <a:ea typeface="MS PGothic" pitchFamily="34" charset="-128"/>
            </a:endParaRPr>
          </a:p>
        </p:txBody>
      </p:sp>
      <p:sp>
        <p:nvSpPr>
          <p:cNvPr id="17412" name="Rounded Rectangle 21"/>
          <p:cNvSpPr>
            <a:spLocks noChangeArrowheads="1"/>
          </p:cNvSpPr>
          <p:nvPr/>
        </p:nvSpPr>
        <p:spPr bwMode="auto">
          <a:xfrm>
            <a:off x="381000" y="2471738"/>
            <a:ext cx="7848600" cy="63976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Times" charset="0"/>
              <a:ea typeface="MS PGothic" pitchFamily="34" charset="-128"/>
            </a:endParaRPr>
          </a:p>
        </p:txBody>
      </p:sp>
      <p:sp>
        <p:nvSpPr>
          <p:cNvPr id="17413" name="Rounded Rectangle 22"/>
          <p:cNvSpPr>
            <a:spLocks noChangeArrowheads="1"/>
          </p:cNvSpPr>
          <p:nvPr/>
        </p:nvSpPr>
        <p:spPr bwMode="auto">
          <a:xfrm>
            <a:off x="381000" y="3262313"/>
            <a:ext cx="7620000" cy="639762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Times" charset="0"/>
              <a:ea typeface="MS PGothic" pitchFamily="34" charset="-128"/>
            </a:endParaRPr>
          </a:p>
        </p:txBody>
      </p:sp>
      <p:sp>
        <p:nvSpPr>
          <p:cNvPr id="17414" name="Rounded Rectangle 23"/>
          <p:cNvSpPr>
            <a:spLocks noChangeArrowheads="1"/>
          </p:cNvSpPr>
          <p:nvPr/>
        </p:nvSpPr>
        <p:spPr bwMode="auto">
          <a:xfrm>
            <a:off x="381000" y="4060825"/>
            <a:ext cx="7391400" cy="639763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Times" charset="0"/>
              <a:ea typeface="MS PGothic" pitchFamily="34" charset="-128"/>
            </a:endParaRPr>
          </a:p>
        </p:txBody>
      </p:sp>
      <p:sp>
        <p:nvSpPr>
          <p:cNvPr id="17415" name="Rounded Rectangle 24"/>
          <p:cNvSpPr>
            <a:spLocks noChangeArrowheads="1"/>
          </p:cNvSpPr>
          <p:nvPr/>
        </p:nvSpPr>
        <p:spPr bwMode="auto">
          <a:xfrm>
            <a:off x="381000" y="4829175"/>
            <a:ext cx="7086600" cy="639763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Times" charset="0"/>
              <a:ea typeface="MS PGothic" pitchFamily="34" charset="-128"/>
            </a:endParaRPr>
          </a:p>
        </p:txBody>
      </p:sp>
      <p:sp>
        <p:nvSpPr>
          <p:cNvPr id="17416" name="Rounded Rectangle 25"/>
          <p:cNvSpPr>
            <a:spLocks noChangeArrowheads="1"/>
          </p:cNvSpPr>
          <p:nvPr/>
        </p:nvSpPr>
        <p:spPr bwMode="auto">
          <a:xfrm>
            <a:off x="381000" y="5635625"/>
            <a:ext cx="6858000" cy="64135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Times" charset="0"/>
              <a:ea typeface="MS PGothic" pitchFamily="34" charset="-128"/>
            </a:endParaRPr>
          </a:p>
        </p:txBody>
      </p:sp>
      <p:sp>
        <p:nvSpPr>
          <p:cNvPr id="17417" name="Text Box 2"/>
          <p:cNvSpPr txBox="1">
            <a:spLocks noChangeArrowheads="1"/>
          </p:cNvSpPr>
          <p:nvPr/>
        </p:nvSpPr>
        <p:spPr bwMode="auto">
          <a:xfrm>
            <a:off x="273050" y="152400"/>
            <a:ext cx="6516688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200">
                <a:solidFill>
                  <a:srgbClr val="000000"/>
                </a:solidFill>
                <a:latin typeface="Cambria" pitchFamily="18" charset="0"/>
              </a:rPr>
              <a:t>Python operators</a:t>
            </a:r>
          </a:p>
        </p:txBody>
      </p:sp>
      <p:sp>
        <p:nvSpPr>
          <p:cNvPr id="17418" name="TextBox 1"/>
          <p:cNvSpPr txBox="1">
            <a:spLocks noChangeArrowheads="1"/>
          </p:cNvSpPr>
          <p:nvPr/>
        </p:nvSpPr>
        <p:spPr bwMode="auto">
          <a:xfrm>
            <a:off x="3962400" y="793750"/>
            <a:ext cx="212407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4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   )</a:t>
            </a:r>
          </a:p>
        </p:txBody>
      </p:sp>
      <p:sp>
        <p:nvSpPr>
          <p:cNvPr id="17419" name="TextBox 50"/>
          <p:cNvSpPr txBox="1">
            <a:spLocks noChangeArrowheads="1"/>
          </p:cNvSpPr>
          <p:nvPr/>
        </p:nvSpPr>
        <p:spPr bwMode="auto">
          <a:xfrm>
            <a:off x="3962400" y="1624013"/>
            <a:ext cx="21240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4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**</a:t>
            </a:r>
          </a:p>
        </p:txBody>
      </p:sp>
      <p:sp>
        <p:nvSpPr>
          <p:cNvPr id="17420" name="TextBox 51"/>
          <p:cNvSpPr txBox="1">
            <a:spLocks noChangeArrowheads="1"/>
          </p:cNvSpPr>
          <p:nvPr/>
        </p:nvSpPr>
        <p:spPr bwMode="auto">
          <a:xfrm>
            <a:off x="3962400" y="2392363"/>
            <a:ext cx="21240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4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</a:t>
            </a:r>
          </a:p>
        </p:txBody>
      </p:sp>
      <p:sp>
        <p:nvSpPr>
          <p:cNvPr id="17422" name="TextBox 53"/>
          <p:cNvSpPr txBox="1">
            <a:spLocks noChangeArrowheads="1"/>
          </p:cNvSpPr>
          <p:nvPr/>
        </p:nvSpPr>
        <p:spPr bwMode="auto">
          <a:xfrm>
            <a:off x="3962400" y="3990975"/>
            <a:ext cx="21240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4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 -</a:t>
            </a:r>
          </a:p>
        </p:txBody>
      </p:sp>
      <p:sp>
        <p:nvSpPr>
          <p:cNvPr id="17423" name="TextBox 54"/>
          <p:cNvSpPr txBox="1">
            <a:spLocks noChangeArrowheads="1"/>
          </p:cNvSpPr>
          <p:nvPr/>
        </p:nvSpPr>
        <p:spPr bwMode="auto">
          <a:xfrm>
            <a:off x="3652838" y="4789488"/>
            <a:ext cx="27432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4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== &lt;</a:t>
            </a:r>
          </a:p>
        </p:txBody>
      </p:sp>
      <p:sp>
        <p:nvSpPr>
          <p:cNvPr id="17424" name="TextBox 55"/>
          <p:cNvSpPr txBox="1">
            <a:spLocks noChangeArrowheads="1"/>
          </p:cNvSpPr>
          <p:nvPr/>
        </p:nvSpPr>
        <p:spPr bwMode="auto">
          <a:xfrm>
            <a:off x="3652838" y="5588000"/>
            <a:ext cx="27432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4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</a:p>
        </p:txBody>
      </p:sp>
      <p:sp>
        <p:nvSpPr>
          <p:cNvPr id="17425" name="TextBox 3"/>
          <p:cNvSpPr txBox="1">
            <a:spLocks noChangeArrowheads="1"/>
          </p:cNvSpPr>
          <p:nvPr/>
        </p:nvSpPr>
        <p:spPr bwMode="auto">
          <a:xfrm>
            <a:off x="990600" y="933450"/>
            <a:ext cx="22050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>
                <a:solidFill>
                  <a:srgbClr val="000000"/>
                </a:solidFill>
                <a:latin typeface="Cambria" pitchFamily="18" charset="0"/>
              </a:rPr>
              <a:t>parens</a:t>
            </a:r>
          </a:p>
        </p:txBody>
      </p:sp>
      <p:sp>
        <p:nvSpPr>
          <p:cNvPr id="17426" name="TextBox 11"/>
          <p:cNvSpPr txBox="1">
            <a:spLocks noChangeArrowheads="1"/>
          </p:cNvSpPr>
          <p:nvPr/>
        </p:nvSpPr>
        <p:spPr bwMode="auto">
          <a:xfrm>
            <a:off x="990600" y="1762125"/>
            <a:ext cx="2205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>
                <a:solidFill>
                  <a:srgbClr val="000000"/>
                </a:solidFill>
                <a:latin typeface="Cambria" pitchFamily="18" charset="0"/>
              </a:rPr>
              <a:t>power</a:t>
            </a:r>
          </a:p>
        </p:txBody>
      </p:sp>
      <p:sp>
        <p:nvSpPr>
          <p:cNvPr id="17427" name="TextBox 12"/>
          <p:cNvSpPr txBox="1">
            <a:spLocks noChangeArrowheads="1"/>
          </p:cNvSpPr>
          <p:nvPr/>
        </p:nvSpPr>
        <p:spPr bwMode="auto">
          <a:xfrm>
            <a:off x="990600" y="2530475"/>
            <a:ext cx="2205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>
                <a:solidFill>
                  <a:srgbClr val="000000"/>
                </a:solidFill>
                <a:latin typeface="Cambria" pitchFamily="18" charset="0"/>
              </a:rPr>
              <a:t>negate</a:t>
            </a:r>
          </a:p>
        </p:txBody>
      </p:sp>
      <p:sp>
        <p:nvSpPr>
          <p:cNvPr id="17428" name="TextBox 13"/>
          <p:cNvSpPr txBox="1">
            <a:spLocks noChangeArrowheads="1"/>
          </p:cNvSpPr>
          <p:nvPr/>
        </p:nvSpPr>
        <p:spPr bwMode="auto">
          <a:xfrm>
            <a:off x="609600" y="3330575"/>
            <a:ext cx="2895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>
                <a:solidFill>
                  <a:srgbClr val="000000"/>
                </a:solidFill>
                <a:latin typeface="Cambria" pitchFamily="18" charset="0"/>
              </a:rPr>
              <a:t>times, mod, divide</a:t>
            </a:r>
          </a:p>
        </p:txBody>
      </p:sp>
      <p:sp>
        <p:nvSpPr>
          <p:cNvPr id="17429" name="TextBox 14"/>
          <p:cNvSpPr txBox="1">
            <a:spLocks noChangeArrowheads="1"/>
          </p:cNvSpPr>
          <p:nvPr/>
        </p:nvSpPr>
        <p:spPr bwMode="auto">
          <a:xfrm>
            <a:off x="609600" y="4110038"/>
            <a:ext cx="289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>
                <a:solidFill>
                  <a:srgbClr val="000000"/>
                </a:solidFill>
                <a:latin typeface="Cambria" pitchFamily="18" charset="0"/>
              </a:rPr>
              <a:t>add, subtract</a:t>
            </a:r>
          </a:p>
        </p:txBody>
      </p:sp>
      <p:sp>
        <p:nvSpPr>
          <p:cNvPr id="17430" name="TextBox 15"/>
          <p:cNvSpPr txBox="1">
            <a:spLocks noChangeArrowheads="1"/>
          </p:cNvSpPr>
          <p:nvPr/>
        </p:nvSpPr>
        <p:spPr bwMode="auto">
          <a:xfrm>
            <a:off x="573088" y="4927600"/>
            <a:ext cx="289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>
                <a:solidFill>
                  <a:srgbClr val="000000"/>
                </a:solidFill>
                <a:latin typeface="Cambria" pitchFamily="18" charset="0"/>
              </a:rPr>
              <a:t>compare</a:t>
            </a:r>
          </a:p>
        </p:txBody>
      </p:sp>
      <p:sp>
        <p:nvSpPr>
          <p:cNvPr id="17431" name="TextBox 16"/>
          <p:cNvSpPr txBox="1">
            <a:spLocks noChangeArrowheads="1"/>
          </p:cNvSpPr>
          <p:nvPr/>
        </p:nvSpPr>
        <p:spPr bwMode="auto">
          <a:xfrm>
            <a:off x="609600" y="5727700"/>
            <a:ext cx="2895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>
                <a:solidFill>
                  <a:srgbClr val="000000"/>
                </a:solidFill>
                <a:latin typeface="Cambria" pitchFamily="18" charset="0"/>
              </a:rPr>
              <a:t>assign</a:t>
            </a:r>
          </a:p>
        </p:txBody>
      </p:sp>
      <p:cxnSp>
        <p:nvCxnSpPr>
          <p:cNvPr id="17432" name="Straight Arrow Connector 8"/>
          <p:cNvCxnSpPr>
            <a:cxnSpLocks noChangeShapeType="1"/>
          </p:cNvCxnSpPr>
          <p:nvPr/>
        </p:nvCxnSpPr>
        <p:spPr bwMode="auto">
          <a:xfrm flipV="1">
            <a:off x="8763000" y="746125"/>
            <a:ext cx="0" cy="55784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7433" name="Group 3"/>
          <p:cNvGrpSpPr>
            <a:grpSpLocks/>
          </p:cNvGrpSpPr>
          <p:nvPr/>
        </p:nvGrpSpPr>
        <p:grpSpPr bwMode="auto">
          <a:xfrm>
            <a:off x="4876800" y="6321190"/>
            <a:ext cx="473075" cy="519112"/>
            <a:chOff x="2928" y="1051"/>
            <a:chExt cx="840" cy="957"/>
          </a:xfrm>
        </p:grpSpPr>
        <p:sp>
          <p:nvSpPr>
            <p:cNvPr id="17436" name="Freeform 4"/>
            <p:cNvSpPr>
              <a:spLocks/>
            </p:cNvSpPr>
            <p:nvPr/>
          </p:nvSpPr>
          <p:spPr bwMode="auto">
            <a:xfrm>
              <a:off x="2928" y="1759"/>
              <a:ext cx="810" cy="249"/>
            </a:xfrm>
            <a:custGeom>
              <a:avLst/>
              <a:gdLst>
                <a:gd name="T0" fmla="*/ 4 w 1048"/>
                <a:gd name="T1" fmla="*/ 21 h 250"/>
                <a:gd name="T2" fmla="*/ 7 w 1048"/>
                <a:gd name="T3" fmla="*/ 83 h 250"/>
                <a:gd name="T4" fmla="*/ 7 w 1048"/>
                <a:gd name="T5" fmla="*/ 111 h 250"/>
                <a:gd name="T6" fmla="*/ 8 w 1048"/>
                <a:gd name="T7" fmla="*/ 125 h 250"/>
                <a:gd name="T8" fmla="*/ 8 w 1048"/>
                <a:gd name="T9" fmla="*/ 160 h 250"/>
                <a:gd name="T10" fmla="*/ 5 w 1048"/>
                <a:gd name="T11" fmla="*/ 229 h 250"/>
                <a:gd name="T12" fmla="*/ 2 w 1048"/>
                <a:gd name="T13" fmla="*/ 209 h 250"/>
                <a:gd name="T14" fmla="*/ 0 w 1048"/>
                <a:gd name="T15" fmla="*/ 188 h 250"/>
                <a:gd name="T16" fmla="*/ 2 w 1048"/>
                <a:gd name="T17" fmla="*/ 154 h 250"/>
                <a:gd name="T18" fmla="*/ 2 w 1048"/>
                <a:gd name="T19" fmla="*/ 125 h 250"/>
                <a:gd name="T20" fmla="*/ 2 w 1048"/>
                <a:gd name="T21" fmla="*/ 76 h 250"/>
                <a:gd name="T22" fmla="*/ 2 w 1048"/>
                <a:gd name="T23" fmla="*/ 55 h 250"/>
                <a:gd name="T24" fmla="*/ 2 w 1048"/>
                <a:gd name="T25" fmla="*/ 28 h 250"/>
                <a:gd name="T26" fmla="*/ 3 w 1048"/>
                <a:gd name="T27" fmla="*/ 14 h 250"/>
                <a:gd name="T28" fmla="*/ 4 w 1048"/>
                <a:gd name="T29" fmla="*/ 28 h 250"/>
                <a:gd name="T30" fmla="*/ 4 w 1048"/>
                <a:gd name="T31" fmla="*/ 21 h 2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8"/>
                <a:gd name="T49" fmla="*/ 0 h 250"/>
                <a:gd name="T50" fmla="*/ 1048 w 1048"/>
                <a:gd name="T51" fmla="*/ 250 h 25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8" h="250">
                  <a:moveTo>
                    <a:pt x="531" y="21"/>
                  </a:moveTo>
                  <a:cubicBezTo>
                    <a:pt x="673" y="0"/>
                    <a:pt x="778" y="50"/>
                    <a:pt x="910" y="83"/>
                  </a:cubicBezTo>
                  <a:cubicBezTo>
                    <a:pt x="923" y="92"/>
                    <a:pt x="937" y="102"/>
                    <a:pt x="951" y="111"/>
                  </a:cubicBezTo>
                  <a:cubicBezTo>
                    <a:pt x="965" y="120"/>
                    <a:pt x="993" y="138"/>
                    <a:pt x="993" y="138"/>
                  </a:cubicBezTo>
                  <a:cubicBezTo>
                    <a:pt x="1009" y="162"/>
                    <a:pt x="1023" y="163"/>
                    <a:pt x="1048" y="179"/>
                  </a:cubicBezTo>
                  <a:cubicBezTo>
                    <a:pt x="943" y="250"/>
                    <a:pt x="887" y="238"/>
                    <a:pt x="751" y="248"/>
                  </a:cubicBezTo>
                  <a:cubicBezTo>
                    <a:pt x="201" y="233"/>
                    <a:pt x="424" y="241"/>
                    <a:pt x="82" y="228"/>
                  </a:cubicBezTo>
                  <a:cubicBezTo>
                    <a:pt x="54" y="218"/>
                    <a:pt x="27" y="216"/>
                    <a:pt x="0" y="207"/>
                  </a:cubicBezTo>
                  <a:cubicBezTo>
                    <a:pt x="2" y="195"/>
                    <a:pt x="1" y="183"/>
                    <a:pt x="7" y="173"/>
                  </a:cubicBezTo>
                  <a:cubicBezTo>
                    <a:pt x="19" y="151"/>
                    <a:pt x="75" y="138"/>
                    <a:pt x="96" y="131"/>
                  </a:cubicBezTo>
                  <a:cubicBezTo>
                    <a:pt x="134" y="116"/>
                    <a:pt x="169" y="92"/>
                    <a:pt x="207" y="76"/>
                  </a:cubicBezTo>
                  <a:cubicBezTo>
                    <a:pt x="239" y="61"/>
                    <a:pt x="238" y="77"/>
                    <a:pt x="275" y="55"/>
                  </a:cubicBezTo>
                  <a:cubicBezTo>
                    <a:pt x="288" y="46"/>
                    <a:pt x="309" y="33"/>
                    <a:pt x="324" y="28"/>
                  </a:cubicBezTo>
                  <a:cubicBezTo>
                    <a:pt x="341" y="21"/>
                    <a:pt x="379" y="14"/>
                    <a:pt x="379" y="14"/>
                  </a:cubicBezTo>
                  <a:cubicBezTo>
                    <a:pt x="420" y="18"/>
                    <a:pt x="461" y="22"/>
                    <a:pt x="503" y="28"/>
                  </a:cubicBezTo>
                  <a:cubicBezTo>
                    <a:pt x="531" y="32"/>
                    <a:pt x="519" y="44"/>
                    <a:pt x="531" y="21"/>
                  </a:cubicBezTo>
                  <a:close/>
                </a:path>
              </a:pathLst>
            </a:custGeom>
            <a:solidFill>
              <a:srgbClr val="FD9D0F"/>
            </a:solidFill>
            <a:ln w="9525">
              <a:solidFill>
                <a:srgbClr val="FD9D0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Times" charset="0"/>
                <a:ea typeface="MS PGothic" pitchFamily="34" charset="-128"/>
              </a:endParaRPr>
            </a:p>
          </p:txBody>
        </p:sp>
        <p:sp>
          <p:nvSpPr>
            <p:cNvPr id="17437" name="Oval 5"/>
            <p:cNvSpPr>
              <a:spLocks noChangeArrowheads="1"/>
            </p:cNvSpPr>
            <p:nvPr/>
          </p:nvSpPr>
          <p:spPr bwMode="auto">
            <a:xfrm>
              <a:off x="2965" y="1240"/>
              <a:ext cx="779" cy="672"/>
            </a:xfrm>
            <a:prstGeom prst="ellipse">
              <a:avLst/>
            </a:prstGeom>
            <a:solidFill>
              <a:srgbClr val="9ECC46"/>
            </a:solidFill>
            <a:ln w="9525">
              <a:solidFill>
                <a:srgbClr val="FFCC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Times" charset="0"/>
                <a:ea typeface="MS PGothic" pitchFamily="34" charset="-128"/>
              </a:endParaRPr>
            </a:p>
          </p:txBody>
        </p:sp>
        <p:sp>
          <p:nvSpPr>
            <p:cNvPr id="17438" name="Oval 6"/>
            <p:cNvSpPr>
              <a:spLocks noChangeArrowheads="1"/>
            </p:cNvSpPr>
            <p:nvPr/>
          </p:nvSpPr>
          <p:spPr bwMode="auto">
            <a:xfrm rot="-1967255">
              <a:off x="3039" y="1383"/>
              <a:ext cx="186" cy="1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Times" charset="0"/>
                <a:ea typeface="MS PGothic" pitchFamily="34" charset="-128"/>
              </a:endParaRPr>
            </a:p>
          </p:txBody>
        </p:sp>
        <p:sp>
          <p:nvSpPr>
            <p:cNvPr id="17439" name="Oval 7"/>
            <p:cNvSpPr>
              <a:spLocks noChangeArrowheads="1"/>
            </p:cNvSpPr>
            <p:nvPr/>
          </p:nvSpPr>
          <p:spPr bwMode="auto">
            <a:xfrm>
              <a:off x="3262" y="1383"/>
              <a:ext cx="222" cy="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Times" charset="0"/>
                <a:ea typeface="MS PGothic" pitchFamily="34" charset="-128"/>
              </a:endParaRPr>
            </a:p>
          </p:txBody>
        </p:sp>
        <p:sp>
          <p:nvSpPr>
            <p:cNvPr id="17440" name="Oval 8"/>
            <p:cNvSpPr>
              <a:spLocks noChangeArrowheads="1"/>
            </p:cNvSpPr>
            <p:nvPr/>
          </p:nvSpPr>
          <p:spPr bwMode="auto">
            <a:xfrm rot="-2071034">
              <a:off x="3521" y="1431"/>
              <a:ext cx="149" cy="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Times" charset="0"/>
                <a:ea typeface="MS PGothic" pitchFamily="34" charset="-128"/>
              </a:endParaRPr>
            </a:p>
          </p:txBody>
        </p:sp>
        <p:sp>
          <p:nvSpPr>
            <p:cNvPr id="17441" name="Oval 9"/>
            <p:cNvSpPr>
              <a:spLocks noChangeArrowheads="1"/>
            </p:cNvSpPr>
            <p:nvPr/>
          </p:nvSpPr>
          <p:spPr bwMode="auto">
            <a:xfrm>
              <a:off x="3118" y="1479"/>
              <a:ext cx="56" cy="6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Times" charset="0"/>
                <a:ea typeface="MS PGothic" pitchFamily="34" charset="-128"/>
              </a:endParaRPr>
            </a:p>
          </p:txBody>
        </p:sp>
        <p:sp>
          <p:nvSpPr>
            <p:cNvPr id="17442" name="Oval 10"/>
            <p:cNvSpPr>
              <a:spLocks noChangeArrowheads="1"/>
            </p:cNvSpPr>
            <p:nvPr/>
          </p:nvSpPr>
          <p:spPr bwMode="auto">
            <a:xfrm>
              <a:off x="3341" y="1495"/>
              <a:ext cx="55" cy="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Times" charset="0"/>
                <a:ea typeface="MS PGothic" pitchFamily="34" charset="-128"/>
              </a:endParaRPr>
            </a:p>
          </p:txBody>
        </p:sp>
        <p:sp>
          <p:nvSpPr>
            <p:cNvPr id="17443" name="Oval 11"/>
            <p:cNvSpPr>
              <a:spLocks noChangeArrowheads="1"/>
            </p:cNvSpPr>
            <p:nvPr/>
          </p:nvSpPr>
          <p:spPr bwMode="auto">
            <a:xfrm>
              <a:off x="3543" y="1549"/>
              <a:ext cx="54" cy="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Times" charset="0"/>
                <a:ea typeface="MS PGothic" pitchFamily="34" charset="-128"/>
              </a:endParaRPr>
            </a:p>
          </p:txBody>
        </p:sp>
        <p:sp>
          <p:nvSpPr>
            <p:cNvPr id="17444" name="AutoShape 12"/>
            <p:cNvSpPr>
              <a:spLocks noChangeArrowheads="1"/>
            </p:cNvSpPr>
            <p:nvPr/>
          </p:nvSpPr>
          <p:spPr bwMode="auto">
            <a:xfrm rot="-5400000">
              <a:off x="3291" y="1540"/>
              <a:ext cx="77" cy="445"/>
            </a:xfrm>
            <a:prstGeom prst="moo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Times" charset="0"/>
                <a:ea typeface="MS PGothic" pitchFamily="34" charset="-128"/>
              </a:endParaRPr>
            </a:p>
          </p:txBody>
        </p:sp>
        <p:sp>
          <p:nvSpPr>
            <p:cNvPr id="17445" name="Freeform 13"/>
            <p:cNvSpPr>
              <a:spLocks/>
            </p:cNvSpPr>
            <p:nvPr/>
          </p:nvSpPr>
          <p:spPr bwMode="auto">
            <a:xfrm>
              <a:off x="3120" y="1128"/>
              <a:ext cx="648" cy="256"/>
            </a:xfrm>
            <a:custGeom>
              <a:avLst/>
              <a:gdLst>
                <a:gd name="T0" fmla="*/ 208 w 648"/>
                <a:gd name="T1" fmla="*/ 0 h 256"/>
                <a:gd name="T2" fmla="*/ 47 w 648"/>
                <a:gd name="T3" fmla="*/ 7 h 256"/>
                <a:gd name="T4" fmla="*/ 0 w 648"/>
                <a:gd name="T5" fmla="*/ 92 h 256"/>
                <a:gd name="T6" fmla="*/ 162 w 648"/>
                <a:gd name="T7" fmla="*/ 192 h 256"/>
                <a:gd name="T8" fmla="*/ 300 w 648"/>
                <a:gd name="T9" fmla="*/ 238 h 256"/>
                <a:gd name="T10" fmla="*/ 484 w 648"/>
                <a:gd name="T11" fmla="*/ 246 h 256"/>
                <a:gd name="T12" fmla="*/ 646 w 648"/>
                <a:gd name="T13" fmla="*/ 184 h 256"/>
                <a:gd name="T14" fmla="*/ 615 w 648"/>
                <a:gd name="T15" fmla="*/ 153 h 256"/>
                <a:gd name="T16" fmla="*/ 546 w 648"/>
                <a:gd name="T17" fmla="*/ 84 h 2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8"/>
                <a:gd name="T28" fmla="*/ 0 h 256"/>
                <a:gd name="T29" fmla="*/ 648 w 648"/>
                <a:gd name="T30" fmla="*/ 256 h 2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8" h="256">
                  <a:moveTo>
                    <a:pt x="208" y="0"/>
                  </a:moveTo>
                  <a:cubicBezTo>
                    <a:pt x="154" y="2"/>
                    <a:pt x="100" y="0"/>
                    <a:pt x="47" y="7"/>
                  </a:cubicBezTo>
                  <a:cubicBezTo>
                    <a:pt x="15" y="11"/>
                    <a:pt x="0" y="92"/>
                    <a:pt x="0" y="92"/>
                  </a:cubicBezTo>
                  <a:cubicBezTo>
                    <a:pt x="19" y="199"/>
                    <a:pt x="72" y="170"/>
                    <a:pt x="162" y="192"/>
                  </a:cubicBezTo>
                  <a:cubicBezTo>
                    <a:pt x="208" y="203"/>
                    <a:pt x="252" y="234"/>
                    <a:pt x="300" y="238"/>
                  </a:cubicBezTo>
                  <a:cubicBezTo>
                    <a:pt x="361" y="243"/>
                    <a:pt x="423" y="243"/>
                    <a:pt x="484" y="246"/>
                  </a:cubicBezTo>
                  <a:cubicBezTo>
                    <a:pt x="648" y="235"/>
                    <a:pt x="569" y="256"/>
                    <a:pt x="646" y="184"/>
                  </a:cubicBezTo>
                  <a:cubicBezTo>
                    <a:pt x="642" y="180"/>
                    <a:pt x="617" y="158"/>
                    <a:pt x="615" y="153"/>
                  </a:cubicBezTo>
                  <a:cubicBezTo>
                    <a:pt x="596" y="116"/>
                    <a:pt x="599" y="84"/>
                    <a:pt x="546" y="84"/>
                  </a:cubicBezTo>
                </a:path>
              </a:pathLst>
            </a:custGeom>
            <a:solidFill>
              <a:srgbClr val="CC0099"/>
            </a:solidFill>
            <a:ln w="9525">
              <a:solidFill>
                <a:srgbClr val="FF99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Times" charset="0"/>
                <a:ea typeface="MS PGothic" pitchFamily="34" charset="-128"/>
              </a:endParaRPr>
            </a:p>
          </p:txBody>
        </p:sp>
        <p:sp>
          <p:nvSpPr>
            <p:cNvPr id="17446" name="Freeform 14"/>
            <p:cNvSpPr>
              <a:spLocks/>
            </p:cNvSpPr>
            <p:nvPr/>
          </p:nvSpPr>
          <p:spPr bwMode="auto">
            <a:xfrm>
              <a:off x="3254" y="1051"/>
              <a:ext cx="442" cy="192"/>
            </a:xfrm>
            <a:custGeom>
              <a:avLst/>
              <a:gdLst>
                <a:gd name="T0" fmla="*/ 88 w 442"/>
                <a:gd name="T1" fmla="*/ 138 h 192"/>
                <a:gd name="T2" fmla="*/ 34 w 442"/>
                <a:gd name="T3" fmla="*/ 92 h 192"/>
                <a:gd name="T4" fmla="*/ 57 w 442"/>
                <a:gd name="T5" fmla="*/ 0 h 192"/>
                <a:gd name="T6" fmla="*/ 234 w 442"/>
                <a:gd name="T7" fmla="*/ 15 h 192"/>
                <a:gd name="T8" fmla="*/ 372 w 442"/>
                <a:gd name="T9" fmla="*/ 61 h 192"/>
                <a:gd name="T10" fmla="*/ 441 w 442"/>
                <a:gd name="T11" fmla="*/ 92 h 192"/>
                <a:gd name="T12" fmla="*/ 434 w 442"/>
                <a:gd name="T13" fmla="*/ 122 h 192"/>
                <a:gd name="T14" fmla="*/ 280 w 442"/>
                <a:gd name="T15" fmla="*/ 161 h 192"/>
                <a:gd name="T16" fmla="*/ 257 w 442"/>
                <a:gd name="T17" fmla="*/ 169 h 192"/>
                <a:gd name="T18" fmla="*/ 226 w 442"/>
                <a:gd name="T19" fmla="*/ 184 h 192"/>
                <a:gd name="T20" fmla="*/ 196 w 442"/>
                <a:gd name="T21" fmla="*/ 192 h 1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42"/>
                <a:gd name="T34" fmla="*/ 0 h 192"/>
                <a:gd name="T35" fmla="*/ 442 w 442"/>
                <a:gd name="T36" fmla="*/ 192 h 1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42" h="192">
                  <a:moveTo>
                    <a:pt x="88" y="138"/>
                  </a:moveTo>
                  <a:cubicBezTo>
                    <a:pt x="71" y="119"/>
                    <a:pt x="55" y="106"/>
                    <a:pt x="34" y="92"/>
                  </a:cubicBezTo>
                  <a:cubicBezTo>
                    <a:pt x="22" y="52"/>
                    <a:pt x="0" y="17"/>
                    <a:pt x="57" y="0"/>
                  </a:cubicBezTo>
                  <a:cubicBezTo>
                    <a:pt x="75" y="1"/>
                    <a:pt x="202" y="8"/>
                    <a:pt x="234" y="15"/>
                  </a:cubicBezTo>
                  <a:cubicBezTo>
                    <a:pt x="275" y="24"/>
                    <a:pt x="331" y="47"/>
                    <a:pt x="372" y="61"/>
                  </a:cubicBezTo>
                  <a:cubicBezTo>
                    <a:pt x="394" y="81"/>
                    <a:pt x="412" y="84"/>
                    <a:pt x="441" y="92"/>
                  </a:cubicBezTo>
                  <a:cubicBezTo>
                    <a:pt x="439" y="102"/>
                    <a:pt x="442" y="115"/>
                    <a:pt x="434" y="122"/>
                  </a:cubicBezTo>
                  <a:cubicBezTo>
                    <a:pt x="411" y="142"/>
                    <a:pt x="306" y="158"/>
                    <a:pt x="280" y="161"/>
                  </a:cubicBezTo>
                  <a:cubicBezTo>
                    <a:pt x="272" y="164"/>
                    <a:pt x="264" y="166"/>
                    <a:pt x="257" y="169"/>
                  </a:cubicBezTo>
                  <a:cubicBezTo>
                    <a:pt x="246" y="173"/>
                    <a:pt x="237" y="180"/>
                    <a:pt x="226" y="184"/>
                  </a:cubicBezTo>
                  <a:cubicBezTo>
                    <a:pt x="216" y="188"/>
                    <a:pt x="196" y="192"/>
                    <a:pt x="196" y="192"/>
                  </a:cubicBezTo>
                </a:path>
              </a:pathLst>
            </a:custGeom>
            <a:solidFill>
              <a:srgbClr val="CC0099"/>
            </a:solidFill>
            <a:ln w="9525">
              <a:solidFill>
                <a:srgbClr val="FF99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Times" charset="0"/>
                <a:ea typeface="MS PGothic" pitchFamily="34" charset="-128"/>
              </a:endParaRPr>
            </a:p>
          </p:txBody>
        </p:sp>
        <p:sp>
          <p:nvSpPr>
            <p:cNvPr id="17447" name="Freeform 15"/>
            <p:cNvSpPr>
              <a:spLocks/>
            </p:cNvSpPr>
            <p:nvPr/>
          </p:nvSpPr>
          <p:spPr bwMode="auto">
            <a:xfrm>
              <a:off x="3025" y="1802"/>
              <a:ext cx="215" cy="139"/>
            </a:xfrm>
            <a:custGeom>
              <a:avLst/>
              <a:gdLst>
                <a:gd name="T0" fmla="*/ 8 w 215"/>
                <a:gd name="T1" fmla="*/ 78 h 139"/>
                <a:gd name="T2" fmla="*/ 84 w 215"/>
                <a:gd name="T3" fmla="*/ 17 h 139"/>
                <a:gd name="T4" fmla="*/ 154 w 215"/>
                <a:gd name="T5" fmla="*/ 40 h 139"/>
                <a:gd name="T6" fmla="*/ 215 w 215"/>
                <a:gd name="T7" fmla="*/ 139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5"/>
                <a:gd name="T13" fmla="*/ 0 h 139"/>
                <a:gd name="T14" fmla="*/ 215 w 215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5" h="139">
                  <a:moveTo>
                    <a:pt x="8" y="78"/>
                  </a:moveTo>
                  <a:cubicBezTo>
                    <a:pt x="20" y="0"/>
                    <a:pt x="0" y="6"/>
                    <a:pt x="84" y="17"/>
                  </a:cubicBezTo>
                  <a:cubicBezTo>
                    <a:pt x="108" y="24"/>
                    <a:pt x="154" y="40"/>
                    <a:pt x="154" y="40"/>
                  </a:cubicBezTo>
                  <a:cubicBezTo>
                    <a:pt x="162" y="81"/>
                    <a:pt x="162" y="139"/>
                    <a:pt x="215" y="139"/>
                  </a:cubicBezTo>
                </a:path>
              </a:pathLst>
            </a:custGeom>
            <a:solidFill>
              <a:srgbClr val="FD9D0F"/>
            </a:solidFill>
            <a:ln w="9525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Times" charset="0"/>
                <a:ea typeface="MS PGothic" pitchFamily="34" charset="-128"/>
              </a:endParaRPr>
            </a:p>
          </p:txBody>
        </p:sp>
        <p:sp>
          <p:nvSpPr>
            <p:cNvPr id="17448" name="Freeform 16"/>
            <p:cNvSpPr>
              <a:spLocks/>
            </p:cNvSpPr>
            <p:nvPr/>
          </p:nvSpPr>
          <p:spPr bwMode="auto">
            <a:xfrm flipH="1">
              <a:off x="3456" y="1813"/>
              <a:ext cx="215" cy="139"/>
            </a:xfrm>
            <a:custGeom>
              <a:avLst/>
              <a:gdLst>
                <a:gd name="T0" fmla="*/ 8 w 215"/>
                <a:gd name="T1" fmla="*/ 78 h 139"/>
                <a:gd name="T2" fmla="*/ 84 w 215"/>
                <a:gd name="T3" fmla="*/ 17 h 139"/>
                <a:gd name="T4" fmla="*/ 154 w 215"/>
                <a:gd name="T5" fmla="*/ 40 h 139"/>
                <a:gd name="T6" fmla="*/ 215 w 215"/>
                <a:gd name="T7" fmla="*/ 139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5"/>
                <a:gd name="T13" fmla="*/ 0 h 139"/>
                <a:gd name="T14" fmla="*/ 215 w 215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5" h="139">
                  <a:moveTo>
                    <a:pt x="8" y="78"/>
                  </a:moveTo>
                  <a:cubicBezTo>
                    <a:pt x="20" y="0"/>
                    <a:pt x="0" y="6"/>
                    <a:pt x="84" y="17"/>
                  </a:cubicBezTo>
                  <a:cubicBezTo>
                    <a:pt x="108" y="24"/>
                    <a:pt x="154" y="40"/>
                    <a:pt x="154" y="40"/>
                  </a:cubicBezTo>
                  <a:cubicBezTo>
                    <a:pt x="162" y="81"/>
                    <a:pt x="162" y="139"/>
                    <a:pt x="215" y="139"/>
                  </a:cubicBezTo>
                </a:path>
              </a:pathLst>
            </a:custGeom>
            <a:solidFill>
              <a:srgbClr val="FD9D0F"/>
            </a:solidFill>
            <a:ln w="9525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Times" charset="0"/>
                <a:ea typeface="MS PGothic" pitchFamily="34" charset="-128"/>
              </a:endParaRPr>
            </a:p>
          </p:txBody>
        </p:sp>
      </p:grpSp>
      <p:sp>
        <p:nvSpPr>
          <p:cNvPr id="17434" name="Text Box 52"/>
          <p:cNvSpPr txBox="1">
            <a:spLocks noChangeArrowheads="1"/>
          </p:cNvSpPr>
          <p:nvPr/>
        </p:nvSpPr>
        <p:spPr bwMode="auto">
          <a:xfrm>
            <a:off x="5346048" y="6324600"/>
            <a:ext cx="3529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  <a:latin typeface="Cambria" pitchFamily="18" charset="0"/>
              </a:rPr>
              <a:t>It's not worth remembering all these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%+/*</a:t>
            </a:r>
            <a:r>
              <a:rPr lang="en-US" sz="1200" dirty="0">
                <a:solidFill>
                  <a:srgbClr val="000000"/>
                </a:solidFill>
                <a:latin typeface="Cambria" pitchFamily="18" charset="0"/>
              </a:rPr>
              <a:t> things!     I’d recommend </a:t>
            </a:r>
            <a:r>
              <a:rPr lang="en-US" sz="1200" u="sng" dirty="0">
                <a:solidFill>
                  <a:srgbClr val="000000"/>
                </a:solidFill>
                <a:latin typeface="Cambria" pitchFamily="18" charset="0"/>
              </a:rPr>
              <a:t>parentheses</a:t>
            </a:r>
            <a:r>
              <a:rPr lang="en-US" sz="1200" dirty="0">
                <a:solidFill>
                  <a:srgbClr val="000000"/>
                </a:solidFill>
                <a:latin typeface="Cambria" pitchFamily="18" charset="0"/>
              </a:rPr>
              <a:t> over  </a:t>
            </a:r>
            <a:r>
              <a:rPr lang="en-US" sz="1200" u="sng" dirty="0">
                <a:solidFill>
                  <a:srgbClr val="000000"/>
                </a:solidFill>
                <a:latin typeface="Cambria" pitchFamily="18" charset="0"/>
              </a:rPr>
              <a:t>precedence</a:t>
            </a:r>
            <a:r>
              <a:rPr lang="en-US" sz="1200" dirty="0">
                <a:solidFill>
                  <a:srgbClr val="000000"/>
                </a:solidFill>
                <a:latin typeface="Cambria" pitchFamily="18" charset="0"/>
              </a:rPr>
              <a:t>.</a:t>
            </a:r>
          </a:p>
        </p:txBody>
      </p:sp>
      <p:sp>
        <p:nvSpPr>
          <p:cNvPr id="17435" name="TextBox 43"/>
          <p:cNvSpPr txBox="1">
            <a:spLocks noChangeArrowheads="1"/>
          </p:cNvSpPr>
          <p:nvPr/>
        </p:nvSpPr>
        <p:spPr bwMode="auto">
          <a:xfrm>
            <a:off x="6797675" y="333375"/>
            <a:ext cx="2205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/>
            <a:r>
              <a:rPr lang="en-US" sz="1800" b="1" dirty="0">
                <a:solidFill>
                  <a:srgbClr val="000000"/>
                </a:solidFill>
                <a:latin typeface="Calibri" pitchFamily="34" charset="0"/>
              </a:rPr>
              <a:t>higher precedence</a:t>
            </a:r>
          </a:p>
        </p:txBody>
      </p:sp>
      <p:sp>
        <p:nvSpPr>
          <p:cNvPr id="42" name="TextBox 52"/>
          <p:cNvSpPr txBox="1">
            <a:spLocks noChangeArrowheads="1"/>
          </p:cNvSpPr>
          <p:nvPr/>
        </p:nvSpPr>
        <p:spPr bwMode="auto">
          <a:xfrm>
            <a:off x="3657600" y="3190875"/>
            <a:ext cx="29622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4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4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 % //</a:t>
            </a:r>
            <a:endParaRPr lang="en-US" sz="4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512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 bwMode="auto">
          <a:xfrm>
            <a:off x="107950" y="6099174"/>
            <a:ext cx="8921750" cy="6572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099594" y="6157912"/>
            <a:ext cx="2183606" cy="269874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5957316" y="6166644"/>
            <a:ext cx="2466832" cy="252411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82550" y="164002"/>
            <a:ext cx="7493000" cy="1664798"/>
          </a:xfrm>
          <a:prstGeom prst="roundRect">
            <a:avLst/>
          </a:prstGeom>
          <a:solidFill>
            <a:srgbClr val="CCFFCC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38914" name="Rectangle 3"/>
          <p:cNvSpPr>
            <a:spLocks noChangeArrowheads="1"/>
          </p:cNvSpPr>
          <p:nvPr/>
        </p:nvSpPr>
        <p:spPr bwMode="auto">
          <a:xfrm>
            <a:off x="228600" y="2401888"/>
            <a:ext cx="2209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" pitchFamily="-106" charset="0"/>
              </a:rPr>
              <a:t>What is  </a:t>
            </a:r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len(pi)</a:t>
            </a:r>
          </a:p>
        </p:txBody>
      </p:sp>
      <p:sp>
        <p:nvSpPr>
          <p:cNvPr id="38915" name="Rectangle 7"/>
          <p:cNvSpPr>
            <a:spLocks noChangeArrowheads="1"/>
          </p:cNvSpPr>
          <p:nvPr/>
        </p:nvSpPr>
        <p:spPr bwMode="auto">
          <a:xfrm>
            <a:off x="228600" y="533400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Times" pitchFamily="-106" charset="0"/>
              </a:rPr>
              <a:t>What slice of  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pi</a:t>
            </a:r>
            <a:r>
              <a:rPr lang="en-US" sz="1400" dirty="0">
                <a:solidFill>
                  <a:srgbClr val="000000"/>
                </a:solidFill>
                <a:latin typeface="Times" pitchFamily="-106" charset="0"/>
              </a:rPr>
              <a:t> is 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[3,4,5]</a:t>
            </a:r>
          </a:p>
        </p:txBody>
      </p:sp>
      <p:sp>
        <p:nvSpPr>
          <p:cNvPr id="38916" name="Rectangle 11"/>
          <p:cNvSpPr>
            <a:spLocks noChangeArrowheads="1"/>
          </p:cNvSpPr>
          <p:nvPr/>
        </p:nvSpPr>
        <p:spPr bwMode="auto">
          <a:xfrm>
            <a:off x="2146300" y="6175375"/>
            <a:ext cx="6769100" cy="243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sz="1400" dirty="0">
                <a:solidFill>
                  <a:srgbClr val="000000"/>
                </a:solidFill>
                <a:latin typeface="Times" pitchFamily="-106" charset="0"/>
              </a:rPr>
              <a:t>What are 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</a:rPr>
              <a:t>  pi[0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]*(pi[1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</a:rPr>
              <a:t>]+pi[2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])</a:t>
            </a:r>
            <a:r>
              <a:rPr lang="en-US" sz="1400" dirty="0">
                <a:solidFill>
                  <a:srgbClr val="000000"/>
                </a:solidFill>
                <a:latin typeface="Times" pitchFamily="-106" charset="0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Times" pitchFamily="-106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Times" pitchFamily="-106" charset="0"/>
              </a:rPr>
              <a:t>and   </a:t>
            </a:r>
            <a:r>
              <a:rPr lang="en-US" sz="1400" dirty="0" smtClean="0">
                <a:solidFill>
                  <a:srgbClr val="000000"/>
                </a:solidFill>
                <a:latin typeface="Times" pitchFamily="-106" charset="0"/>
              </a:rPr>
              <a:t>    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</a:rPr>
              <a:t>pi[0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]*(pi[1:2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</a:rPr>
              <a:t>]+pi[2:3]) </a:t>
            </a:r>
            <a:r>
              <a:rPr lang="en-US" sz="1400" b="1" dirty="0" smtClean="0">
                <a:solidFill>
                  <a:srgbClr val="000000"/>
                </a:solidFill>
                <a:latin typeface="Times" pitchFamily="-106" charset="0"/>
              </a:rPr>
              <a:t>?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38917" name="Rectangle 14"/>
          <p:cNvSpPr>
            <a:spLocks noChangeArrowheads="1"/>
          </p:cNvSpPr>
          <p:nvPr/>
        </p:nvSpPr>
        <p:spPr bwMode="auto">
          <a:xfrm>
            <a:off x="228600" y="4750116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" pitchFamily="-106" charset="0"/>
              </a:rPr>
              <a:t>What slice of  </a:t>
            </a:r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pi</a:t>
            </a:r>
            <a:r>
              <a:rPr lang="en-US" sz="1400">
                <a:solidFill>
                  <a:srgbClr val="000000"/>
                </a:solidFill>
                <a:latin typeface="Times" pitchFamily="-106" charset="0"/>
              </a:rPr>
              <a:t> is </a:t>
            </a:r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[3,1,4]</a:t>
            </a:r>
          </a:p>
        </p:txBody>
      </p:sp>
      <p:sp>
        <p:nvSpPr>
          <p:cNvPr id="38918" name="Line 16"/>
          <p:cNvSpPr>
            <a:spLocks noChangeShapeType="1"/>
          </p:cNvSpPr>
          <p:nvPr/>
        </p:nvSpPr>
        <p:spPr bwMode="auto">
          <a:xfrm>
            <a:off x="228600" y="6019800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8919" name="Line 19"/>
          <p:cNvSpPr>
            <a:spLocks noChangeShapeType="1"/>
          </p:cNvSpPr>
          <p:nvPr/>
        </p:nvSpPr>
        <p:spPr bwMode="auto">
          <a:xfrm flipV="1">
            <a:off x="4495800" y="2057400"/>
            <a:ext cx="4763" cy="386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8920" name="Line 22"/>
          <p:cNvSpPr>
            <a:spLocks noChangeShapeType="1"/>
          </p:cNvSpPr>
          <p:nvPr/>
        </p:nvSpPr>
        <p:spPr bwMode="auto">
          <a:xfrm>
            <a:off x="228601" y="1981200"/>
            <a:ext cx="681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8921" name="Rectangle 3"/>
          <p:cNvSpPr>
            <a:spLocks noChangeArrowheads="1"/>
          </p:cNvSpPr>
          <p:nvPr/>
        </p:nvSpPr>
        <p:spPr bwMode="auto">
          <a:xfrm>
            <a:off x="228600" y="2988945"/>
            <a:ext cx="2209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" pitchFamily="-106" charset="0"/>
              </a:rPr>
              <a:t>What is  </a:t>
            </a:r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len(L)</a:t>
            </a:r>
          </a:p>
        </p:txBody>
      </p:sp>
      <p:sp>
        <p:nvSpPr>
          <p:cNvPr id="38922" name="Rectangle 3"/>
          <p:cNvSpPr>
            <a:spLocks noChangeArrowheads="1"/>
          </p:cNvSpPr>
          <p:nvPr/>
        </p:nvSpPr>
        <p:spPr bwMode="auto">
          <a:xfrm>
            <a:off x="228600" y="3576002"/>
            <a:ext cx="2209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" pitchFamily="-106" charset="0"/>
              </a:rPr>
              <a:t>What is  </a:t>
            </a:r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len(L[1])</a:t>
            </a:r>
          </a:p>
        </p:txBody>
      </p:sp>
      <p:sp>
        <p:nvSpPr>
          <p:cNvPr id="38923" name="Rectangle 3"/>
          <p:cNvSpPr>
            <a:spLocks noChangeArrowheads="1"/>
          </p:cNvSpPr>
          <p:nvPr/>
        </p:nvSpPr>
        <p:spPr bwMode="auto">
          <a:xfrm>
            <a:off x="228600" y="4163059"/>
            <a:ext cx="2209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" pitchFamily="-106" charset="0"/>
              </a:rPr>
              <a:t>What is  </a:t>
            </a:r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pi[2:4]</a:t>
            </a:r>
          </a:p>
        </p:txBody>
      </p:sp>
      <p:sp>
        <p:nvSpPr>
          <p:cNvPr id="38924" name="Rectangle 3"/>
          <p:cNvSpPr>
            <a:spLocks noChangeArrowheads="1"/>
          </p:cNvSpPr>
          <p:nvPr/>
        </p:nvSpPr>
        <p:spPr bwMode="auto">
          <a:xfrm>
            <a:off x="4732338" y="2401888"/>
            <a:ext cx="2209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" pitchFamily="-106" charset="0"/>
              </a:rPr>
              <a:t>What is  </a:t>
            </a:r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L[0]</a:t>
            </a:r>
          </a:p>
        </p:txBody>
      </p:sp>
      <p:sp>
        <p:nvSpPr>
          <p:cNvPr id="38925" name="Rectangle 3"/>
          <p:cNvSpPr>
            <a:spLocks noChangeArrowheads="1"/>
          </p:cNvSpPr>
          <p:nvPr/>
        </p:nvSpPr>
        <p:spPr bwMode="auto">
          <a:xfrm>
            <a:off x="4732338" y="2925002"/>
            <a:ext cx="2209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Times" pitchFamily="-106" charset="0"/>
              </a:rPr>
              <a:t>What is  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L[0][1]</a:t>
            </a:r>
          </a:p>
        </p:txBody>
      </p:sp>
      <p:sp>
        <p:nvSpPr>
          <p:cNvPr id="38926" name="Rectangle 3"/>
          <p:cNvSpPr>
            <a:spLocks noChangeArrowheads="1"/>
          </p:cNvSpPr>
          <p:nvPr/>
        </p:nvSpPr>
        <p:spPr bwMode="auto">
          <a:xfrm>
            <a:off x="4732338" y="3448116"/>
            <a:ext cx="2209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Times" pitchFamily="-106" charset="0"/>
              </a:rPr>
              <a:t>What is  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L[0:1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</a:rPr>
              <a:t>]</a:t>
            </a:r>
            <a:endParaRPr lang="en-US" sz="14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8927" name="Rectangle 3"/>
          <p:cNvSpPr>
            <a:spLocks noChangeArrowheads="1"/>
          </p:cNvSpPr>
          <p:nvPr/>
        </p:nvSpPr>
        <p:spPr bwMode="auto">
          <a:xfrm>
            <a:off x="4732338" y="3971230"/>
            <a:ext cx="264744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Times" pitchFamily="-106" charset="0"/>
              </a:rPr>
              <a:t>What slice of   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M </a:t>
            </a:r>
            <a:r>
              <a:rPr lang="en-US" sz="1400" dirty="0">
                <a:solidFill>
                  <a:srgbClr val="000000"/>
                </a:solidFill>
                <a:latin typeface="Times" pitchFamily="-106" charset="0"/>
              </a:rPr>
              <a:t>is 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'try'</a:t>
            </a: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         </a:t>
            </a:r>
          </a:p>
        </p:txBody>
      </p:sp>
      <p:sp>
        <p:nvSpPr>
          <p:cNvPr id="38928" name="Rectangle 74"/>
          <p:cNvSpPr>
            <a:spLocks noChangeArrowheads="1"/>
          </p:cNvSpPr>
          <p:nvPr/>
        </p:nvSpPr>
        <p:spPr bwMode="auto">
          <a:xfrm>
            <a:off x="190274" y="6400800"/>
            <a:ext cx="18945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These two </a:t>
            </a:r>
            <a:r>
              <a:rPr lang="en-US" sz="1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 different!</a:t>
            </a:r>
            <a:endParaRPr lang="en-US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29" name="Rectangle 20"/>
          <p:cNvSpPr>
            <a:spLocks noChangeArrowheads="1"/>
          </p:cNvSpPr>
          <p:nvPr/>
        </p:nvSpPr>
        <p:spPr bwMode="auto">
          <a:xfrm>
            <a:off x="292437" y="6019800"/>
            <a:ext cx="1643976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  <a:latin typeface="Cambria" pitchFamily="18" charset="0"/>
              </a:rPr>
              <a:t>Extra! Mind </a:t>
            </a:r>
            <a:r>
              <a:rPr lang="en-US" sz="1200" b="1" dirty="0" smtClean="0">
                <a:solidFill>
                  <a:srgbClr val="C00000"/>
                </a:solidFill>
                <a:latin typeface="Cambria" pitchFamily="18" charset="0"/>
              </a:rPr>
              <a:t>Muddler</a:t>
            </a:r>
            <a:endParaRPr lang="en-US" sz="1200" b="1" dirty="0">
              <a:solidFill>
                <a:srgbClr val="C00000"/>
              </a:solidFill>
              <a:latin typeface="Cambria" pitchFamily="18" charset="0"/>
            </a:endParaRPr>
          </a:p>
        </p:txBody>
      </p:sp>
      <p:sp>
        <p:nvSpPr>
          <p:cNvPr id="38930" name="Rectangle 21"/>
          <p:cNvSpPr>
            <a:spLocks noChangeArrowheads="1"/>
          </p:cNvSpPr>
          <p:nvPr/>
        </p:nvSpPr>
        <p:spPr bwMode="auto">
          <a:xfrm>
            <a:off x="4495800" y="1981200"/>
            <a:ext cx="6096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C00000"/>
                </a:solidFill>
                <a:latin typeface="Cambria" pitchFamily="18" charset="0"/>
              </a:rPr>
              <a:t>Part 2</a:t>
            </a:r>
          </a:p>
        </p:txBody>
      </p:sp>
      <p:sp>
        <p:nvSpPr>
          <p:cNvPr id="38931" name="Rectangle 23"/>
          <p:cNvSpPr>
            <a:spLocks noChangeArrowheads="1"/>
          </p:cNvSpPr>
          <p:nvPr/>
        </p:nvSpPr>
        <p:spPr bwMode="auto">
          <a:xfrm>
            <a:off x="152400" y="1981200"/>
            <a:ext cx="6096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C00000"/>
                </a:solidFill>
                <a:latin typeface="Cambria" pitchFamily="18" charset="0"/>
              </a:rPr>
              <a:t>Part 1</a:t>
            </a:r>
          </a:p>
        </p:txBody>
      </p:sp>
      <p:sp>
        <p:nvSpPr>
          <p:cNvPr id="38932" name="Rectangle 74"/>
          <p:cNvSpPr>
            <a:spLocks noChangeArrowheads="1"/>
          </p:cNvSpPr>
          <p:nvPr/>
        </p:nvSpPr>
        <p:spPr bwMode="auto">
          <a:xfrm>
            <a:off x="7893050" y="2638520"/>
            <a:ext cx="11747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sz="1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three are all  different</a:t>
            </a:r>
            <a:endParaRPr lang="en-US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33" name="Text Box 5"/>
          <p:cNvSpPr txBox="1">
            <a:spLocks noChangeArrowheads="1"/>
          </p:cNvSpPr>
          <p:nvPr/>
        </p:nvSpPr>
        <p:spPr bwMode="auto">
          <a:xfrm>
            <a:off x="304800" y="192088"/>
            <a:ext cx="3124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pi = [3,1,4,1,5,9]</a:t>
            </a:r>
          </a:p>
        </p:txBody>
      </p:sp>
      <p:sp>
        <p:nvSpPr>
          <p:cNvPr id="38934" name="Text Box 6"/>
          <p:cNvSpPr txBox="1">
            <a:spLocks noChangeArrowheads="1"/>
          </p:cNvSpPr>
          <p:nvPr/>
        </p:nvSpPr>
        <p:spPr bwMode="auto">
          <a:xfrm>
            <a:off x="304800" y="719138"/>
            <a:ext cx="5067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L = [ </a:t>
            </a:r>
            <a:r>
              <a:rPr lang="en-US" sz="2000" b="1">
                <a:solidFill>
                  <a:srgbClr val="009600"/>
                </a:solidFill>
                <a:latin typeface="Courier New" pitchFamily="49" charset="0"/>
              </a:rPr>
              <a:t>'pi'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2000" b="1">
                <a:solidFill>
                  <a:srgbClr val="009600"/>
                </a:solidFill>
                <a:latin typeface="Courier New" pitchFamily="49" charset="0"/>
              </a:rPr>
              <a:t>"isn't"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, [4,2] ] </a:t>
            </a:r>
          </a:p>
        </p:txBody>
      </p:sp>
      <p:sp>
        <p:nvSpPr>
          <p:cNvPr id="38935" name="Text Box 9"/>
          <p:cNvSpPr txBox="1">
            <a:spLocks noChangeArrowheads="1"/>
          </p:cNvSpPr>
          <p:nvPr/>
        </p:nvSpPr>
        <p:spPr bwMode="auto">
          <a:xfrm>
            <a:off x="304800" y="1277938"/>
            <a:ext cx="6869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M = </a:t>
            </a:r>
            <a:r>
              <a:rPr lang="en-US" sz="2000" b="1" dirty="0">
                <a:solidFill>
                  <a:srgbClr val="009600"/>
                </a:solidFill>
                <a:latin typeface="Courier New" pitchFamily="49" charset="0"/>
              </a:rPr>
              <a:t>'You need parentheses for chemistry !'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38936" name="Rectangle 65"/>
          <p:cNvSpPr>
            <a:spLocks noChangeArrowheads="1"/>
          </p:cNvSpPr>
          <p:nvPr/>
        </p:nvSpPr>
        <p:spPr bwMode="auto">
          <a:xfrm>
            <a:off x="1119188" y="1522413"/>
            <a:ext cx="2428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937" name="Rectangle 66"/>
          <p:cNvSpPr>
            <a:spLocks noChangeArrowheads="1"/>
          </p:cNvSpPr>
          <p:nvPr/>
        </p:nvSpPr>
        <p:spPr bwMode="auto">
          <a:xfrm>
            <a:off x="1720850" y="1522413"/>
            <a:ext cx="2413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8938" name="Rectangle 67"/>
          <p:cNvSpPr>
            <a:spLocks noChangeArrowheads="1"/>
          </p:cNvSpPr>
          <p:nvPr/>
        </p:nvSpPr>
        <p:spPr bwMode="auto">
          <a:xfrm>
            <a:off x="2338388" y="1522413"/>
            <a:ext cx="2428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8939" name="Rectangle 68"/>
          <p:cNvSpPr>
            <a:spLocks noChangeArrowheads="1"/>
          </p:cNvSpPr>
          <p:nvPr/>
        </p:nvSpPr>
        <p:spPr bwMode="auto">
          <a:xfrm>
            <a:off x="2924175" y="1522413"/>
            <a:ext cx="3000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38940" name="Rectangle 69"/>
          <p:cNvSpPr>
            <a:spLocks noChangeArrowheads="1"/>
          </p:cNvSpPr>
          <p:nvPr/>
        </p:nvSpPr>
        <p:spPr bwMode="auto">
          <a:xfrm>
            <a:off x="3524250" y="1522413"/>
            <a:ext cx="3000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Calibri" pitchFamily="34" charset="0"/>
              </a:rPr>
              <a:t>16</a:t>
            </a:r>
          </a:p>
        </p:txBody>
      </p:sp>
      <p:sp>
        <p:nvSpPr>
          <p:cNvPr id="38941" name="Rectangle 70"/>
          <p:cNvSpPr>
            <a:spLocks noChangeArrowheads="1"/>
          </p:cNvSpPr>
          <p:nvPr/>
        </p:nvSpPr>
        <p:spPr bwMode="auto">
          <a:xfrm>
            <a:off x="4135438" y="1522413"/>
            <a:ext cx="30003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Calibri" pitchFamily="34" charset="0"/>
              </a:rPr>
              <a:t>20</a:t>
            </a:r>
          </a:p>
        </p:txBody>
      </p:sp>
      <p:sp>
        <p:nvSpPr>
          <p:cNvPr id="38942" name="Rectangle 71"/>
          <p:cNvSpPr>
            <a:spLocks noChangeArrowheads="1"/>
          </p:cNvSpPr>
          <p:nvPr/>
        </p:nvSpPr>
        <p:spPr bwMode="auto">
          <a:xfrm>
            <a:off x="4757738" y="1522413"/>
            <a:ext cx="30003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Calibri" pitchFamily="34" charset="0"/>
              </a:rPr>
              <a:t>24</a:t>
            </a:r>
          </a:p>
        </p:txBody>
      </p:sp>
      <p:sp>
        <p:nvSpPr>
          <p:cNvPr id="38943" name="Rectangle 72"/>
          <p:cNvSpPr>
            <a:spLocks noChangeArrowheads="1"/>
          </p:cNvSpPr>
          <p:nvPr/>
        </p:nvSpPr>
        <p:spPr bwMode="auto">
          <a:xfrm>
            <a:off x="5362575" y="1522413"/>
            <a:ext cx="3000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Calibri" pitchFamily="34" charset="0"/>
              </a:rPr>
              <a:t>28</a:t>
            </a:r>
          </a:p>
        </p:txBody>
      </p:sp>
      <p:sp>
        <p:nvSpPr>
          <p:cNvPr id="38944" name="Rectangle 73"/>
          <p:cNvSpPr>
            <a:spLocks noChangeArrowheads="1"/>
          </p:cNvSpPr>
          <p:nvPr/>
        </p:nvSpPr>
        <p:spPr bwMode="auto">
          <a:xfrm>
            <a:off x="5967413" y="1522413"/>
            <a:ext cx="30003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Calibri" pitchFamily="34" charset="0"/>
              </a:rPr>
              <a:t>32</a:t>
            </a:r>
          </a:p>
        </p:txBody>
      </p:sp>
      <p:sp>
        <p:nvSpPr>
          <p:cNvPr id="38949" name="Rectangle 10"/>
          <p:cNvSpPr>
            <a:spLocks noChangeArrowheads="1"/>
          </p:cNvSpPr>
          <p:nvPr/>
        </p:nvSpPr>
        <p:spPr bwMode="auto">
          <a:xfrm>
            <a:off x="4732338" y="553720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Times" pitchFamily="-106" charset="0"/>
              </a:rPr>
              <a:t>What is   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M[::5]</a:t>
            </a:r>
            <a:endParaRPr lang="en-US" sz="14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8950" name="Rectangle 12"/>
          <p:cNvSpPr>
            <a:spLocks noChangeArrowheads="1"/>
          </p:cNvSpPr>
          <p:nvPr/>
        </p:nvSpPr>
        <p:spPr bwMode="auto">
          <a:xfrm>
            <a:off x="4732338" y="501726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Times" pitchFamily="-106" charset="0"/>
              </a:rPr>
              <a:t>What is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  M[9:15]</a:t>
            </a:r>
            <a:endParaRPr lang="en-US" sz="14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27612" y="139700"/>
            <a:ext cx="171608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Try it!</a:t>
            </a:r>
            <a:endParaRPr lang="en-US" sz="4200" i="1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8" name="Right Brace 7"/>
          <p:cNvSpPr/>
          <p:nvPr/>
        </p:nvSpPr>
        <p:spPr bwMode="auto">
          <a:xfrm>
            <a:off x="7580093" y="2362200"/>
            <a:ext cx="288098" cy="1313329"/>
          </a:xfrm>
          <a:prstGeom prst="rightBrace">
            <a:avLst>
              <a:gd name="adj1" fmla="val 52040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724400" y="4494344"/>
            <a:ext cx="25225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Times" pitchFamily="-106" charset="0"/>
              </a:rPr>
              <a:t>What slice of   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M </a:t>
            </a:r>
            <a:r>
              <a:rPr lang="en-US" sz="1400" dirty="0">
                <a:solidFill>
                  <a:srgbClr val="000000"/>
                </a:solidFill>
                <a:latin typeface="Times" pitchFamily="-106" charset="0"/>
              </a:rPr>
              <a:t>is 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</a:rPr>
              <a:t>'shoe'</a:t>
            </a:r>
            <a:r>
              <a:rPr lang="en-US" sz="1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</a:rPr>
              <a:t>         </a:t>
            </a:r>
            <a:endParaRPr lang="en-US" sz="14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" name="Down Arrow 3"/>
          <p:cNvSpPr/>
          <p:nvPr/>
        </p:nvSpPr>
        <p:spPr bwMode="auto">
          <a:xfrm rot="16200000">
            <a:off x="2172358" y="6433999"/>
            <a:ext cx="229260" cy="296918"/>
          </a:xfrm>
          <a:prstGeom prst="downArrow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7" name="Rectangle 76"/>
          <p:cNvSpPr>
            <a:spLocks noChangeArrowheads="1"/>
          </p:cNvSpPr>
          <p:nvPr/>
        </p:nvSpPr>
        <p:spPr bwMode="auto">
          <a:xfrm>
            <a:off x="1963738" y="2324100"/>
            <a:ext cx="340158" cy="461665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DF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48" name="Rectangle 80"/>
          <p:cNvSpPr>
            <a:spLocks noChangeArrowheads="1"/>
          </p:cNvSpPr>
          <p:nvPr/>
        </p:nvSpPr>
        <p:spPr bwMode="auto">
          <a:xfrm>
            <a:off x="2755900" y="4681835"/>
            <a:ext cx="998991" cy="461665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DF"/>
                </a:solidFill>
                <a:latin typeface="Calibri" pitchFamily="34" charset="0"/>
              </a:rPr>
              <a:t>pi[0:3</a:t>
            </a:r>
            <a:r>
              <a:rPr lang="en-US" dirty="0">
                <a:solidFill>
                  <a:srgbClr val="0000DF"/>
                </a:solidFill>
                <a:latin typeface="Calibri" pitchFamily="34" charset="0"/>
              </a:rPr>
              <a:t>]</a:t>
            </a:r>
          </a:p>
        </p:txBody>
      </p:sp>
      <p:sp>
        <p:nvSpPr>
          <p:cNvPr id="52" name="Rectangle 80"/>
          <p:cNvSpPr>
            <a:spLocks noChangeArrowheads="1"/>
          </p:cNvSpPr>
          <p:nvPr/>
        </p:nvSpPr>
        <p:spPr bwMode="auto">
          <a:xfrm>
            <a:off x="6128446" y="2311400"/>
            <a:ext cx="551754" cy="461665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DF"/>
                </a:solidFill>
                <a:latin typeface="Calibri" pitchFamily="34" charset="0"/>
              </a:rPr>
              <a:t>'pi'</a:t>
            </a:r>
            <a:endParaRPr lang="en-US" dirty="0">
              <a:solidFill>
                <a:srgbClr val="0000DF"/>
              </a:solidFill>
              <a:latin typeface="Calibri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28600" y="2855976"/>
            <a:ext cx="41148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>
            <a:off x="228600" y="3441192"/>
            <a:ext cx="41148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>
            <a:off x="228600" y="3998976"/>
            <a:ext cx="41148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228600" y="4596384"/>
            <a:ext cx="41148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>
            <a:off x="228600" y="5205984"/>
            <a:ext cx="41148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4626864" y="5422392"/>
            <a:ext cx="41148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>
            <a:off x="4626864" y="4888992"/>
            <a:ext cx="41148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4626864" y="4355592"/>
            <a:ext cx="41148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4626864" y="3834384"/>
            <a:ext cx="41148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4626864" y="3316224"/>
            <a:ext cx="257556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>
            <a:off x="4626864" y="2807208"/>
            <a:ext cx="257556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48781"/>
            <a:ext cx="1993565" cy="193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0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74"/>
          <p:cNvSpPr>
            <a:spLocks noChangeArrowheads="1"/>
          </p:cNvSpPr>
          <p:nvPr/>
        </p:nvSpPr>
        <p:spPr bwMode="auto">
          <a:xfrm>
            <a:off x="4698206" y="4424363"/>
            <a:ext cx="4167187" cy="469900"/>
          </a:xfrm>
          <a:prstGeom prst="roundRect">
            <a:avLst>
              <a:gd name="adj" fmla="val 26446"/>
            </a:avLst>
          </a:prstGeom>
          <a:solidFill>
            <a:srgbClr val="CCECFF"/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1" name="Rounded Rectangle 74"/>
          <p:cNvSpPr>
            <a:spLocks noChangeArrowheads="1"/>
          </p:cNvSpPr>
          <p:nvPr/>
        </p:nvSpPr>
        <p:spPr bwMode="auto">
          <a:xfrm>
            <a:off x="4697413" y="5422901"/>
            <a:ext cx="4167187" cy="469900"/>
          </a:xfrm>
          <a:prstGeom prst="roundRect">
            <a:avLst>
              <a:gd name="adj" fmla="val 26446"/>
            </a:avLst>
          </a:prstGeom>
          <a:solidFill>
            <a:srgbClr val="CCECFF"/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2" name="Rounded Rectangle 2"/>
          <p:cNvSpPr>
            <a:spLocks noChangeArrowheads="1"/>
          </p:cNvSpPr>
          <p:nvPr/>
        </p:nvSpPr>
        <p:spPr bwMode="auto">
          <a:xfrm>
            <a:off x="203200" y="3416300"/>
            <a:ext cx="2565400" cy="558800"/>
          </a:xfrm>
          <a:prstGeom prst="roundRect">
            <a:avLst>
              <a:gd name="adj" fmla="val 36329"/>
            </a:avLst>
          </a:prstGeom>
          <a:solidFill>
            <a:srgbClr val="CCECFF"/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07950" y="6099174"/>
            <a:ext cx="8921750" cy="6572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099594" y="6157912"/>
            <a:ext cx="2183606" cy="269874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5957316" y="6166644"/>
            <a:ext cx="2466832" cy="252411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82550" y="164002"/>
            <a:ext cx="7493000" cy="1664798"/>
          </a:xfrm>
          <a:prstGeom prst="roundRect">
            <a:avLst/>
          </a:prstGeom>
          <a:solidFill>
            <a:srgbClr val="CCFFCC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38914" name="Rectangle 3"/>
          <p:cNvSpPr>
            <a:spLocks noChangeArrowheads="1"/>
          </p:cNvSpPr>
          <p:nvPr/>
        </p:nvSpPr>
        <p:spPr bwMode="auto">
          <a:xfrm>
            <a:off x="228600" y="2401888"/>
            <a:ext cx="2209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" pitchFamily="-106" charset="0"/>
              </a:rPr>
              <a:t>What is  </a:t>
            </a:r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len(pi)</a:t>
            </a:r>
          </a:p>
        </p:txBody>
      </p:sp>
      <p:sp>
        <p:nvSpPr>
          <p:cNvPr id="38915" name="Rectangle 7"/>
          <p:cNvSpPr>
            <a:spLocks noChangeArrowheads="1"/>
          </p:cNvSpPr>
          <p:nvPr/>
        </p:nvSpPr>
        <p:spPr bwMode="auto">
          <a:xfrm>
            <a:off x="228600" y="533400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Times" pitchFamily="-106" charset="0"/>
              </a:rPr>
              <a:t>What slice of  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pi</a:t>
            </a:r>
            <a:r>
              <a:rPr lang="en-US" sz="1400" dirty="0">
                <a:solidFill>
                  <a:srgbClr val="000000"/>
                </a:solidFill>
                <a:latin typeface="Times" pitchFamily="-106" charset="0"/>
              </a:rPr>
              <a:t> is 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[3,4,5]</a:t>
            </a:r>
          </a:p>
        </p:txBody>
      </p:sp>
      <p:sp>
        <p:nvSpPr>
          <p:cNvPr id="38916" name="Rectangle 11"/>
          <p:cNvSpPr>
            <a:spLocks noChangeArrowheads="1"/>
          </p:cNvSpPr>
          <p:nvPr/>
        </p:nvSpPr>
        <p:spPr bwMode="auto">
          <a:xfrm>
            <a:off x="2146300" y="6175375"/>
            <a:ext cx="6769100" cy="243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sz="1400" dirty="0">
                <a:solidFill>
                  <a:srgbClr val="000000"/>
                </a:solidFill>
                <a:latin typeface="Times" pitchFamily="-106" charset="0"/>
              </a:rPr>
              <a:t>What are 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</a:rPr>
              <a:t>  pi[0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]*(pi[1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</a:rPr>
              <a:t>]+pi[2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])</a:t>
            </a:r>
            <a:r>
              <a:rPr lang="en-US" sz="1400" dirty="0">
                <a:solidFill>
                  <a:srgbClr val="000000"/>
                </a:solidFill>
                <a:latin typeface="Times" pitchFamily="-106" charset="0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Times" pitchFamily="-106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Times" pitchFamily="-106" charset="0"/>
              </a:rPr>
              <a:t>and   </a:t>
            </a:r>
            <a:r>
              <a:rPr lang="en-US" sz="1400" dirty="0" smtClean="0">
                <a:solidFill>
                  <a:srgbClr val="000000"/>
                </a:solidFill>
                <a:latin typeface="Times" pitchFamily="-106" charset="0"/>
              </a:rPr>
              <a:t>    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</a:rPr>
              <a:t>pi[0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]*(pi[1:2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</a:rPr>
              <a:t>]+pi[2:3]) </a:t>
            </a:r>
            <a:r>
              <a:rPr lang="en-US" sz="1400" b="1" dirty="0" smtClean="0">
                <a:solidFill>
                  <a:srgbClr val="000000"/>
                </a:solidFill>
                <a:latin typeface="Times" pitchFamily="-106" charset="0"/>
              </a:rPr>
              <a:t>?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38917" name="Rectangle 14"/>
          <p:cNvSpPr>
            <a:spLocks noChangeArrowheads="1"/>
          </p:cNvSpPr>
          <p:nvPr/>
        </p:nvSpPr>
        <p:spPr bwMode="auto">
          <a:xfrm>
            <a:off x="228600" y="4750116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" pitchFamily="-106" charset="0"/>
              </a:rPr>
              <a:t>What slice of  </a:t>
            </a:r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pi</a:t>
            </a:r>
            <a:r>
              <a:rPr lang="en-US" sz="1400">
                <a:solidFill>
                  <a:srgbClr val="000000"/>
                </a:solidFill>
                <a:latin typeface="Times" pitchFamily="-106" charset="0"/>
              </a:rPr>
              <a:t> is </a:t>
            </a:r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[3,1,4]</a:t>
            </a:r>
          </a:p>
        </p:txBody>
      </p:sp>
      <p:sp>
        <p:nvSpPr>
          <p:cNvPr id="38918" name="Line 16"/>
          <p:cNvSpPr>
            <a:spLocks noChangeShapeType="1"/>
          </p:cNvSpPr>
          <p:nvPr/>
        </p:nvSpPr>
        <p:spPr bwMode="auto">
          <a:xfrm>
            <a:off x="228600" y="6019800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8919" name="Line 19"/>
          <p:cNvSpPr>
            <a:spLocks noChangeShapeType="1"/>
          </p:cNvSpPr>
          <p:nvPr/>
        </p:nvSpPr>
        <p:spPr bwMode="auto">
          <a:xfrm flipV="1">
            <a:off x="4495800" y="2057400"/>
            <a:ext cx="4763" cy="386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8920" name="Line 22"/>
          <p:cNvSpPr>
            <a:spLocks noChangeShapeType="1"/>
          </p:cNvSpPr>
          <p:nvPr/>
        </p:nvSpPr>
        <p:spPr bwMode="auto">
          <a:xfrm>
            <a:off x="228601" y="1981200"/>
            <a:ext cx="681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8921" name="Rectangle 3"/>
          <p:cNvSpPr>
            <a:spLocks noChangeArrowheads="1"/>
          </p:cNvSpPr>
          <p:nvPr/>
        </p:nvSpPr>
        <p:spPr bwMode="auto">
          <a:xfrm>
            <a:off x="228600" y="2988945"/>
            <a:ext cx="2209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" pitchFamily="-106" charset="0"/>
              </a:rPr>
              <a:t>What is  </a:t>
            </a:r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len(L)</a:t>
            </a:r>
          </a:p>
        </p:txBody>
      </p:sp>
      <p:sp>
        <p:nvSpPr>
          <p:cNvPr id="38922" name="Rectangle 3"/>
          <p:cNvSpPr>
            <a:spLocks noChangeArrowheads="1"/>
          </p:cNvSpPr>
          <p:nvPr/>
        </p:nvSpPr>
        <p:spPr bwMode="auto">
          <a:xfrm>
            <a:off x="228600" y="3576002"/>
            <a:ext cx="2209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" pitchFamily="-106" charset="0"/>
              </a:rPr>
              <a:t>What is  </a:t>
            </a:r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len(L[1])</a:t>
            </a:r>
          </a:p>
        </p:txBody>
      </p:sp>
      <p:sp>
        <p:nvSpPr>
          <p:cNvPr id="38923" name="Rectangle 3"/>
          <p:cNvSpPr>
            <a:spLocks noChangeArrowheads="1"/>
          </p:cNvSpPr>
          <p:nvPr/>
        </p:nvSpPr>
        <p:spPr bwMode="auto">
          <a:xfrm>
            <a:off x="228600" y="4163059"/>
            <a:ext cx="2209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" pitchFamily="-106" charset="0"/>
              </a:rPr>
              <a:t>What is  </a:t>
            </a:r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pi[2:4]</a:t>
            </a:r>
          </a:p>
        </p:txBody>
      </p:sp>
      <p:sp>
        <p:nvSpPr>
          <p:cNvPr id="38924" name="Rectangle 3"/>
          <p:cNvSpPr>
            <a:spLocks noChangeArrowheads="1"/>
          </p:cNvSpPr>
          <p:nvPr/>
        </p:nvSpPr>
        <p:spPr bwMode="auto">
          <a:xfrm>
            <a:off x="4732338" y="2401888"/>
            <a:ext cx="2209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" pitchFamily="-106" charset="0"/>
              </a:rPr>
              <a:t>What is  </a:t>
            </a:r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L[0]</a:t>
            </a:r>
          </a:p>
        </p:txBody>
      </p:sp>
      <p:sp>
        <p:nvSpPr>
          <p:cNvPr id="38927" name="Rectangle 3"/>
          <p:cNvSpPr>
            <a:spLocks noChangeArrowheads="1"/>
          </p:cNvSpPr>
          <p:nvPr/>
        </p:nvSpPr>
        <p:spPr bwMode="auto">
          <a:xfrm>
            <a:off x="4732338" y="3971230"/>
            <a:ext cx="264744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Times" pitchFamily="-106" charset="0"/>
              </a:rPr>
              <a:t>What slice of   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M </a:t>
            </a:r>
            <a:r>
              <a:rPr lang="en-US" sz="1400" dirty="0">
                <a:solidFill>
                  <a:srgbClr val="000000"/>
                </a:solidFill>
                <a:latin typeface="Times" pitchFamily="-106" charset="0"/>
              </a:rPr>
              <a:t>is 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'try'</a:t>
            </a: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         </a:t>
            </a:r>
          </a:p>
        </p:txBody>
      </p:sp>
      <p:sp>
        <p:nvSpPr>
          <p:cNvPr id="38929" name="Rectangle 20"/>
          <p:cNvSpPr>
            <a:spLocks noChangeArrowheads="1"/>
          </p:cNvSpPr>
          <p:nvPr/>
        </p:nvSpPr>
        <p:spPr bwMode="auto">
          <a:xfrm>
            <a:off x="257175" y="6019800"/>
            <a:ext cx="1714500" cy="276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  <a:latin typeface="Cambria" pitchFamily="18" charset="0"/>
              </a:rPr>
              <a:t>Extra! Mind Muddlers</a:t>
            </a:r>
          </a:p>
        </p:txBody>
      </p:sp>
      <p:sp>
        <p:nvSpPr>
          <p:cNvPr id="38930" name="Rectangle 21"/>
          <p:cNvSpPr>
            <a:spLocks noChangeArrowheads="1"/>
          </p:cNvSpPr>
          <p:nvPr/>
        </p:nvSpPr>
        <p:spPr bwMode="auto">
          <a:xfrm>
            <a:off x="4495800" y="1981200"/>
            <a:ext cx="6096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C00000"/>
                </a:solidFill>
                <a:latin typeface="Cambria" pitchFamily="18" charset="0"/>
              </a:rPr>
              <a:t>Part 2</a:t>
            </a:r>
          </a:p>
        </p:txBody>
      </p:sp>
      <p:sp>
        <p:nvSpPr>
          <p:cNvPr id="38931" name="Rectangle 23"/>
          <p:cNvSpPr>
            <a:spLocks noChangeArrowheads="1"/>
          </p:cNvSpPr>
          <p:nvPr/>
        </p:nvSpPr>
        <p:spPr bwMode="auto">
          <a:xfrm>
            <a:off x="152400" y="1981200"/>
            <a:ext cx="6096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C00000"/>
                </a:solidFill>
                <a:latin typeface="Cambria" pitchFamily="18" charset="0"/>
              </a:rPr>
              <a:t>Part 1</a:t>
            </a:r>
          </a:p>
        </p:txBody>
      </p:sp>
      <p:sp>
        <p:nvSpPr>
          <p:cNvPr id="38932" name="Rectangle 74"/>
          <p:cNvSpPr>
            <a:spLocks noChangeArrowheads="1"/>
          </p:cNvSpPr>
          <p:nvPr/>
        </p:nvSpPr>
        <p:spPr bwMode="auto">
          <a:xfrm>
            <a:off x="7893050" y="2605690"/>
            <a:ext cx="10223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sz="1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three are all  different</a:t>
            </a:r>
            <a:endParaRPr lang="en-US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33" name="Text Box 5"/>
          <p:cNvSpPr txBox="1">
            <a:spLocks noChangeArrowheads="1"/>
          </p:cNvSpPr>
          <p:nvPr/>
        </p:nvSpPr>
        <p:spPr bwMode="auto">
          <a:xfrm>
            <a:off x="304800" y="192088"/>
            <a:ext cx="3124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pi = [3,1,4,1,5,9]</a:t>
            </a:r>
          </a:p>
        </p:txBody>
      </p:sp>
      <p:sp>
        <p:nvSpPr>
          <p:cNvPr id="38934" name="Text Box 6"/>
          <p:cNvSpPr txBox="1">
            <a:spLocks noChangeArrowheads="1"/>
          </p:cNvSpPr>
          <p:nvPr/>
        </p:nvSpPr>
        <p:spPr bwMode="auto">
          <a:xfrm>
            <a:off x="304800" y="719138"/>
            <a:ext cx="5067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L = [ </a:t>
            </a:r>
            <a:r>
              <a:rPr lang="en-US" sz="2000" b="1">
                <a:solidFill>
                  <a:srgbClr val="009600"/>
                </a:solidFill>
                <a:latin typeface="Courier New" pitchFamily="49" charset="0"/>
              </a:rPr>
              <a:t>'pi'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2000" b="1">
                <a:solidFill>
                  <a:srgbClr val="009600"/>
                </a:solidFill>
                <a:latin typeface="Courier New" pitchFamily="49" charset="0"/>
              </a:rPr>
              <a:t>"isn't"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, [4,2] ] </a:t>
            </a:r>
          </a:p>
        </p:txBody>
      </p:sp>
      <p:sp>
        <p:nvSpPr>
          <p:cNvPr id="38935" name="Text Box 9"/>
          <p:cNvSpPr txBox="1">
            <a:spLocks noChangeArrowheads="1"/>
          </p:cNvSpPr>
          <p:nvPr/>
        </p:nvSpPr>
        <p:spPr bwMode="auto">
          <a:xfrm>
            <a:off x="304800" y="1277938"/>
            <a:ext cx="6869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M = </a:t>
            </a:r>
            <a:r>
              <a:rPr lang="en-US" sz="2000" b="1" dirty="0">
                <a:solidFill>
                  <a:srgbClr val="009600"/>
                </a:solidFill>
                <a:latin typeface="Courier New" pitchFamily="49" charset="0"/>
              </a:rPr>
              <a:t>'You need parentheses for chemistry !'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38936" name="Rectangle 65"/>
          <p:cNvSpPr>
            <a:spLocks noChangeArrowheads="1"/>
          </p:cNvSpPr>
          <p:nvPr/>
        </p:nvSpPr>
        <p:spPr bwMode="auto">
          <a:xfrm>
            <a:off x="1119188" y="1522413"/>
            <a:ext cx="2428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937" name="Rectangle 66"/>
          <p:cNvSpPr>
            <a:spLocks noChangeArrowheads="1"/>
          </p:cNvSpPr>
          <p:nvPr/>
        </p:nvSpPr>
        <p:spPr bwMode="auto">
          <a:xfrm>
            <a:off x="1720850" y="1522413"/>
            <a:ext cx="2413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8938" name="Rectangle 67"/>
          <p:cNvSpPr>
            <a:spLocks noChangeArrowheads="1"/>
          </p:cNvSpPr>
          <p:nvPr/>
        </p:nvSpPr>
        <p:spPr bwMode="auto">
          <a:xfrm>
            <a:off x="2338388" y="1522413"/>
            <a:ext cx="2428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8939" name="Rectangle 68"/>
          <p:cNvSpPr>
            <a:spLocks noChangeArrowheads="1"/>
          </p:cNvSpPr>
          <p:nvPr/>
        </p:nvSpPr>
        <p:spPr bwMode="auto">
          <a:xfrm>
            <a:off x="2924175" y="1522413"/>
            <a:ext cx="3000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38940" name="Rectangle 69"/>
          <p:cNvSpPr>
            <a:spLocks noChangeArrowheads="1"/>
          </p:cNvSpPr>
          <p:nvPr/>
        </p:nvSpPr>
        <p:spPr bwMode="auto">
          <a:xfrm>
            <a:off x="3524250" y="1522413"/>
            <a:ext cx="3000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Calibri" pitchFamily="34" charset="0"/>
              </a:rPr>
              <a:t>16</a:t>
            </a:r>
          </a:p>
        </p:txBody>
      </p:sp>
      <p:sp>
        <p:nvSpPr>
          <p:cNvPr id="38941" name="Rectangle 70"/>
          <p:cNvSpPr>
            <a:spLocks noChangeArrowheads="1"/>
          </p:cNvSpPr>
          <p:nvPr/>
        </p:nvSpPr>
        <p:spPr bwMode="auto">
          <a:xfrm>
            <a:off x="4135438" y="1522413"/>
            <a:ext cx="30003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Calibri" pitchFamily="34" charset="0"/>
              </a:rPr>
              <a:t>20</a:t>
            </a:r>
          </a:p>
        </p:txBody>
      </p:sp>
      <p:sp>
        <p:nvSpPr>
          <p:cNvPr id="38942" name="Rectangle 71"/>
          <p:cNvSpPr>
            <a:spLocks noChangeArrowheads="1"/>
          </p:cNvSpPr>
          <p:nvPr/>
        </p:nvSpPr>
        <p:spPr bwMode="auto">
          <a:xfrm>
            <a:off x="4757738" y="1522413"/>
            <a:ext cx="30003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Calibri" pitchFamily="34" charset="0"/>
              </a:rPr>
              <a:t>24</a:t>
            </a:r>
          </a:p>
        </p:txBody>
      </p:sp>
      <p:sp>
        <p:nvSpPr>
          <p:cNvPr id="38943" name="Rectangle 72"/>
          <p:cNvSpPr>
            <a:spLocks noChangeArrowheads="1"/>
          </p:cNvSpPr>
          <p:nvPr/>
        </p:nvSpPr>
        <p:spPr bwMode="auto">
          <a:xfrm>
            <a:off x="5362575" y="1522413"/>
            <a:ext cx="3000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Calibri" pitchFamily="34" charset="0"/>
              </a:rPr>
              <a:t>28</a:t>
            </a:r>
          </a:p>
        </p:txBody>
      </p:sp>
      <p:sp>
        <p:nvSpPr>
          <p:cNvPr id="38944" name="Rectangle 73"/>
          <p:cNvSpPr>
            <a:spLocks noChangeArrowheads="1"/>
          </p:cNvSpPr>
          <p:nvPr/>
        </p:nvSpPr>
        <p:spPr bwMode="auto">
          <a:xfrm>
            <a:off x="5967413" y="1522413"/>
            <a:ext cx="30003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Calibri" pitchFamily="34" charset="0"/>
              </a:rPr>
              <a:t>32</a:t>
            </a:r>
          </a:p>
        </p:txBody>
      </p:sp>
      <p:sp>
        <p:nvSpPr>
          <p:cNvPr id="38949" name="Rectangle 10"/>
          <p:cNvSpPr>
            <a:spLocks noChangeArrowheads="1"/>
          </p:cNvSpPr>
          <p:nvPr/>
        </p:nvSpPr>
        <p:spPr bwMode="auto">
          <a:xfrm>
            <a:off x="4732338" y="553720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Times" pitchFamily="-106" charset="0"/>
              </a:rPr>
              <a:t>What is   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M[::5]</a:t>
            </a:r>
            <a:endParaRPr lang="en-US" sz="14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8950" name="Rectangle 12"/>
          <p:cNvSpPr>
            <a:spLocks noChangeArrowheads="1"/>
          </p:cNvSpPr>
          <p:nvPr/>
        </p:nvSpPr>
        <p:spPr bwMode="auto">
          <a:xfrm>
            <a:off x="4732338" y="501726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Times" pitchFamily="-106" charset="0"/>
              </a:rPr>
              <a:t>What is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  M[9:15]</a:t>
            </a:r>
            <a:endParaRPr lang="en-US" sz="14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27612" y="139700"/>
            <a:ext cx="171608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Try it!</a:t>
            </a:r>
            <a:endParaRPr lang="en-US" sz="4200" i="1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141" y="164002"/>
            <a:ext cx="887851" cy="10207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812" y="176193"/>
            <a:ext cx="1067743" cy="1020763"/>
          </a:xfrm>
          <a:prstGeom prst="rect">
            <a:avLst/>
          </a:prstGeom>
        </p:spPr>
      </p:pic>
      <p:pic>
        <p:nvPicPr>
          <p:cNvPr id="42" name="Picture 4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7" b="17916"/>
          <a:stretch/>
        </p:blipFill>
        <p:spPr bwMode="auto">
          <a:xfrm>
            <a:off x="8021066" y="1193798"/>
            <a:ext cx="882364" cy="90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DF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4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1219199"/>
            <a:ext cx="7747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DF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379780" y="952500"/>
            <a:ext cx="1230312" cy="304800"/>
            <a:chOff x="7316280" y="1219200"/>
            <a:chExt cx="1230312" cy="304800"/>
          </a:xfrm>
        </p:grpSpPr>
        <p:sp>
          <p:nvSpPr>
            <p:cNvPr id="38952" name="Text Box 29"/>
            <p:cNvSpPr txBox="1">
              <a:spLocks noChangeArrowheads="1"/>
            </p:cNvSpPr>
            <p:nvPr/>
          </p:nvSpPr>
          <p:spPr bwMode="auto">
            <a:xfrm>
              <a:off x="7316280" y="1219200"/>
              <a:ext cx="1230312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sz="1400" b="1" dirty="0">
                  <a:solidFill>
                    <a:srgbClr val="009600"/>
                  </a:solidFill>
                  <a:latin typeface="Cambria" pitchFamily="18" charset="0"/>
                </a:rPr>
                <a:t>We            (  ) </a:t>
              </a:r>
            </a:p>
          </p:txBody>
        </p:sp>
        <p:sp>
          <p:nvSpPr>
            <p:cNvPr id="38945" name="AutoShape 30"/>
            <p:cNvSpPr>
              <a:spLocks noChangeArrowheads="1"/>
            </p:cNvSpPr>
            <p:nvPr/>
          </p:nvSpPr>
          <p:spPr bwMode="auto">
            <a:xfrm>
              <a:off x="7905179" y="1298067"/>
              <a:ext cx="192087" cy="188913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5037 w 21600"/>
                <a:gd name="T13" fmla="*/ 2277 h 21600"/>
                <a:gd name="T14" fmla="*/ 16557 w 21600"/>
                <a:gd name="T15" fmla="*/ 1367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860" y="2187"/>
                  </a:moveTo>
                  <a:cubicBezTo>
                    <a:pt x="10451" y="1746"/>
                    <a:pt x="9529" y="1018"/>
                    <a:pt x="9015" y="730"/>
                  </a:cubicBezTo>
                  <a:cubicBezTo>
                    <a:pt x="7865" y="152"/>
                    <a:pt x="6685" y="0"/>
                    <a:pt x="5415" y="0"/>
                  </a:cubicBezTo>
                  <a:cubicBezTo>
                    <a:pt x="4175" y="152"/>
                    <a:pt x="2995" y="575"/>
                    <a:pt x="1967" y="1305"/>
                  </a:cubicBezTo>
                  <a:cubicBezTo>
                    <a:pt x="1150" y="2187"/>
                    <a:pt x="575" y="3222"/>
                    <a:pt x="242" y="4220"/>
                  </a:cubicBezTo>
                  <a:cubicBezTo>
                    <a:pt x="0" y="5410"/>
                    <a:pt x="242" y="6560"/>
                    <a:pt x="575" y="7597"/>
                  </a:cubicBezTo>
                  <a:lnTo>
                    <a:pt x="10860" y="21600"/>
                  </a:lnTo>
                  <a:lnTo>
                    <a:pt x="20995" y="7597"/>
                  </a:lnTo>
                  <a:cubicBezTo>
                    <a:pt x="21480" y="6560"/>
                    <a:pt x="21600" y="5410"/>
                    <a:pt x="21480" y="4220"/>
                  </a:cubicBezTo>
                  <a:cubicBezTo>
                    <a:pt x="21115" y="3222"/>
                    <a:pt x="20420" y="2187"/>
                    <a:pt x="19632" y="1305"/>
                  </a:cubicBezTo>
                  <a:cubicBezTo>
                    <a:pt x="18575" y="575"/>
                    <a:pt x="17425" y="152"/>
                    <a:pt x="16275" y="0"/>
                  </a:cubicBezTo>
                  <a:cubicBezTo>
                    <a:pt x="15005" y="0"/>
                    <a:pt x="13735" y="152"/>
                    <a:pt x="12705" y="730"/>
                  </a:cubicBezTo>
                  <a:cubicBezTo>
                    <a:pt x="12176" y="1018"/>
                    <a:pt x="11254" y="1746"/>
                    <a:pt x="10860" y="2187"/>
                  </a:cubicBezTo>
                  <a:close/>
                </a:path>
              </a:pathLst>
            </a:custGeom>
            <a:solidFill>
              <a:srgbClr val="009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8" name="Right Brace 7"/>
          <p:cNvSpPr/>
          <p:nvPr/>
        </p:nvSpPr>
        <p:spPr bwMode="auto">
          <a:xfrm>
            <a:off x="7560023" y="2362200"/>
            <a:ext cx="288098" cy="1313329"/>
          </a:xfrm>
          <a:prstGeom prst="rightBrace">
            <a:avLst>
              <a:gd name="adj1" fmla="val 52040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724400" y="4494344"/>
            <a:ext cx="25225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Times" pitchFamily="-106" charset="0"/>
              </a:rPr>
              <a:t>What slice of   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M </a:t>
            </a:r>
            <a:r>
              <a:rPr lang="en-US" sz="1400" dirty="0">
                <a:solidFill>
                  <a:srgbClr val="000000"/>
                </a:solidFill>
                <a:latin typeface="Times" pitchFamily="-106" charset="0"/>
              </a:rPr>
              <a:t>is 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</a:rPr>
              <a:t>'shoe'</a:t>
            </a:r>
            <a:r>
              <a:rPr lang="en-US" sz="1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</a:rPr>
              <a:t>         </a:t>
            </a:r>
            <a:endParaRPr lang="en-US" sz="14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3" name="Rectangle 76"/>
          <p:cNvSpPr>
            <a:spLocks noChangeArrowheads="1"/>
          </p:cNvSpPr>
          <p:nvPr/>
        </p:nvSpPr>
        <p:spPr bwMode="auto">
          <a:xfrm>
            <a:off x="1963738" y="2209800"/>
            <a:ext cx="393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00DF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54" name="Rectangle 77"/>
          <p:cNvSpPr>
            <a:spLocks noChangeArrowheads="1"/>
          </p:cNvSpPr>
          <p:nvPr/>
        </p:nvSpPr>
        <p:spPr bwMode="auto">
          <a:xfrm>
            <a:off x="1746250" y="2803525"/>
            <a:ext cx="3937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00DF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55" name="Rectangle 79"/>
          <p:cNvSpPr>
            <a:spLocks noChangeArrowheads="1"/>
          </p:cNvSpPr>
          <p:nvPr/>
        </p:nvSpPr>
        <p:spPr bwMode="auto">
          <a:xfrm>
            <a:off x="1828800" y="3987800"/>
            <a:ext cx="9540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DF"/>
                </a:solidFill>
                <a:latin typeface="Calibri" pitchFamily="34" charset="0"/>
              </a:rPr>
              <a:t>[4,1]</a:t>
            </a:r>
          </a:p>
        </p:txBody>
      </p:sp>
      <p:sp>
        <p:nvSpPr>
          <p:cNvPr id="56" name="Rectangle 80"/>
          <p:cNvSpPr>
            <a:spLocks noChangeArrowheads="1"/>
          </p:cNvSpPr>
          <p:nvPr/>
        </p:nvSpPr>
        <p:spPr bwMode="auto">
          <a:xfrm>
            <a:off x="2654300" y="4546600"/>
            <a:ext cx="10683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00DF"/>
                </a:solidFill>
                <a:latin typeface="Calibri" pitchFamily="34" charset="0"/>
              </a:rPr>
              <a:t>pi[:3]</a:t>
            </a:r>
          </a:p>
        </p:txBody>
      </p:sp>
      <p:sp>
        <p:nvSpPr>
          <p:cNvPr id="57" name="Rectangle 81"/>
          <p:cNvSpPr>
            <a:spLocks noChangeArrowheads="1"/>
          </p:cNvSpPr>
          <p:nvPr/>
        </p:nvSpPr>
        <p:spPr bwMode="auto">
          <a:xfrm>
            <a:off x="2620963" y="5173663"/>
            <a:ext cx="1174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00DF"/>
                </a:solidFill>
                <a:latin typeface="Calibri" pitchFamily="34" charset="0"/>
              </a:rPr>
              <a:t>pi[::2]</a:t>
            </a:r>
          </a:p>
        </p:txBody>
      </p:sp>
      <p:sp>
        <p:nvSpPr>
          <p:cNvPr id="58" name="Rectangle 82"/>
          <p:cNvSpPr>
            <a:spLocks noChangeArrowheads="1"/>
          </p:cNvSpPr>
          <p:nvPr/>
        </p:nvSpPr>
        <p:spPr bwMode="auto">
          <a:xfrm>
            <a:off x="6230938" y="2182813"/>
            <a:ext cx="6746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DF"/>
                </a:solidFill>
                <a:latin typeface="Calibri" pitchFamily="34" charset="0"/>
              </a:rPr>
              <a:t>'pi'</a:t>
            </a:r>
          </a:p>
        </p:txBody>
      </p:sp>
      <p:sp>
        <p:nvSpPr>
          <p:cNvPr id="59" name="Rectangle 83"/>
          <p:cNvSpPr>
            <a:spLocks noChangeArrowheads="1"/>
          </p:cNvSpPr>
          <p:nvPr/>
        </p:nvSpPr>
        <p:spPr bwMode="auto">
          <a:xfrm>
            <a:off x="6233160" y="3277616"/>
            <a:ext cx="927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DF"/>
                </a:solidFill>
                <a:latin typeface="Calibri" pitchFamily="34" charset="0"/>
              </a:rPr>
              <a:t>['pi']</a:t>
            </a:r>
          </a:p>
        </p:txBody>
      </p:sp>
      <p:sp>
        <p:nvSpPr>
          <p:cNvPr id="60" name="Rectangle 87"/>
          <p:cNvSpPr>
            <a:spLocks noChangeArrowheads="1"/>
          </p:cNvSpPr>
          <p:nvPr/>
        </p:nvSpPr>
        <p:spPr bwMode="auto">
          <a:xfrm>
            <a:off x="3911600" y="6413500"/>
            <a:ext cx="550863" cy="523875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00DF"/>
                </a:solidFill>
                <a:latin typeface="Calibri" pitchFamily="34" charset="0"/>
              </a:rPr>
              <a:t>15</a:t>
            </a:r>
          </a:p>
        </p:txBody>
      </p:sp>
      <p:sp>
        <p:nvSpPr>
          <p:cNvPr id="61" name="Rectangle 88"/>
          <p:cNvSpPr>
            <a:spLocks noChangeArrowheads="1"/>
          </p:cNvSpPr>
          <p:nvPr/>
        </p:nvSpPr>
        <p:spPr bwMode="auto">
          <a:xfrm>
            <a:off x="6592888" y="6461125"/>
            <a:ext cx="1522412" cy="415925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r>
              <a:rPr lang="en-US" sz="2100" b="1">
                <a:solidFill>
                  <a:srgbClr val="0000DF"/>
                </a:solidFill>
                <a:latin typeface="Calibri" pitchFamily="34" charset="0"/>
              </a:rPr>
              <a:t>[1,4,1,4,1,4]</a:t>
            </a:r>
          </a:p>
        </p:txBody>
      </p:sp>
      <p:sp>
        <p:nvSpPr>
          <p:cNvPr id="63" name="Rectangle 85"/>
          <p:cNvSpPr>
            <a:spLocks noChangeArrowheads="1"/>
          </p:cNvSpPr>
          <p:nvPr/>
        </p:nvSpPr>
        <p:spPr bwMode="auto">
          <a:xfrm>
            <a:off x="6987696" y="3937000"/>
            <a:ext cx="9717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DF"/>
                </a:solidFill>
                <a:latin typeface="Calibri" pitchFamily="34" charset="0"/>
              </a:rPr>
              <a:t>M[31:34]</a:t>
            </a:r>
          </a:p>
        </p:txBody>
      </p:sp>
      <p:sp>
        <p:nvSpPr>
          <p:cNvPr id="64" name="Rectangle 86"/>
          <p:cNvSpPr>
            <a:spLocks noChangeArrowheads="1"/>
          </p:cNvSpPr>
          <p:nvPr/>
        </p:nvSpPr>
        <p:spPr bwMode="auto">
          <a:xfrm>
            <a:off x="6430962" y="4902200"/>
            <a:ext cx="126523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700" dirty="0">
                <a:solidFill>
                  <a:srgbClr val="0000DF"/>
                </a:solidFill>
                <a:latin typeface="Calibri" pitchFamily="34" charset="0"/>
              </a:rPr>
              <a:t>'parent'</a:t>
            </a:r>
          </a:p>
        </p:txBody>
      </p:sp>
      <p:sp>
        <p:nvSpPr>
          <p:cNvPr id="65" name="Rectangle 85"/>
          <p:cNvSpPr>
            <a:spLocks noChangeArrowheads="1"/>
          </p:cNvSpPr>
          <p:nvPr/>
        </p:nvSpPr>
        <p:spPr bwMode="auto">
          <a:xfrm>
            <a:off x="8141315" y="3954046"/>
            <a:ext cx="8883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DF"/>
                </a:solidFill>
                <a:latin typeface="Calibri" pitchFamily="34" charset="0"/>
              </a:rPr>
              <a:t>M[-5:-2]</a:t>
            </a:r>
            <a:endParaRPr lang="en-US" sz="1600" b="1" dirty="0">
              <a:solidFill>
                <a:srgbClr val="0000DF"/>
              </a:solidFill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74000" y="3955077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6" name="Rectangle 82"/>
          <p:cNvSpPr>
            <a:spLocks noChangeArrowheads="1"/>
          </p:cNvSpPr>
          <p:nvPr/>
        </p:nvSpPr>
        <p:spPr bwMode="auto">
          <a:xfrm>
            <a:off x="6472214" y="2752344"/>
            <a:ext cx="46198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00DF"/>
                </a:solidFill>
                <a:latin typeface="Calibri" pitchFamily="34" charset="0"/>
              </a:rPr>
              <a:t>'</a:t>
            </a:r>
            <a:r>
              <a:rPr lang="en-US" sz="3200" dirty="0" err="1" smtClean="0">
                <a:solidFill>
                  <a:srgbClr val="0000DF"/>
                </a:solidFill>
                <a:latin typeface="Calibri" pitchFamily="34" charset="0"/>
              </a:rPr>
              <a:t>i</a:t>
            </a:r>
            <a:r>
              <a:rPr lang="en-US" sz="3200" dirty="0">
                <a:solidFill>
                  <a:srgbClr val="0000DF"/>
                </a:solidFill>
                <a:latin typeface="Calibri" pitchFamily="34" charset="0"/>
              </a:rPr>
              <a:t>'</a:t>
            </a:r>
          </a:p>
        </p:txBody>
      </p:sp>
      <p:sp>
        <p:nvSpPr>
          <p:cNvPr id="68" name="Rectangle 74"/>
          <p:cNvSpPr>
            <a:spLocks noChangeArrowheads="1"/>
          </p:cNvSpPr>
          <p:nvPr/>
        </p:nvSpPr>
        <p:spPr bwMode="auto">
          <a:xfrm>
            <a:off x="190274" y="6400800"/>
            <a:ext cx="18945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These two </a:t>
            </a:r>
            <a:r>
              <a:rPr lang="en-US" sz="1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 different!</a:t>
            </a:r>
            <a:endParaRPr lang="en-US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Down Arrow 68"/>
          <p:cNvSpPr/>
          <p:nvPr/>
        </p:nvSpPr>
        <p:spPr bwMode="auto">
          <a:xfrm rot="16200000">
            <a:off x="2172358" y="6433999"/>
            <a:ext cx="229260" cy="296918"/>
          </a:xfrm>
          <a:prstGeom prst="downArrow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732338" y="2925002"/>
            <a:ext cx="2209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Times" pitchFamily="-106" charset="0"/>
              </a:rPr>
              <a:t>What is  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L[0][1]</a:t>
            </a:r>
          </a:p>
        </p:txBody>
      </p:sp>
      <p:sp>
        <p:nvSpPr>
          <p:cNvPr id="71" name="Rectangle 3"/>
          <p:cNvSpPr>
            <a:spLocks noChangeArrowheads="1"/>
          </p:cNvSpPr>
          <p:nvPr/>
        </p:nvSpPr>
        <p:spPr bwMode="auto">
          <a:xfrm>
            <a:off x="4732338" y="3448116"/>
            <a:ext cx="2209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Times" pitchFamily="-106" charset="0"/>
              </a:rPr>
              <a:t>What is  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L[0:1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</a:rPr>
              <a:t>]</a:t>
            </a:r>
            <a:endParaRPr lang="en-US" sz="14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04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1060"/>
          <p:cNvGrpSpPr>
            <a:grpSpLocks/>
          </p:cNvGrpSpPr>
          <p:nvPr/>
        </p:nvGrpSpPr>
        <p:grpSpPr bwMode="auto">
          <a:xfrm>
            <a:off x="533400" y="1219200"/>
            <a:ext cx="1295400" cy="1524000"/>
            <a:chOff x="2928" y="1051"/>
            <a:chExt cx="840" cy="957"/>
          </a:xfrm>
        </p:grpSpPr>
        <p:sp>
          <p:nvSpPr>
            <p:cNvPr id="40966" name="Freeform 1061"/>
            <p:cNvSpPr>
              <a:spLocks/>
            </p:cNvSpPr>
            <p:nvPr/>
          </p:nvSpPr>
          <p:spPr bwMode="auto">
            <a:xfrm>
              <a:off x="2928" y="1759"/>
              <a:ext cx="810" cy="249"/>
            </a:xfrm>
            <a:custGeom>
              <a:avLst/>
              <a:gdLst>
                <a:gd name="T0" fmla="*/ 4 w 1048"/>
                <a:gd name="T1" fmla="*/ 21 h 250"/>
                <a:gd name="T2" fmla="*/ 7 w 1048"/>
                <a:gd name="T3" fmla="*/ 83 h 250"/>
                <a:gd name="T4" fmla="*/ 7 w 1048"/>
                <a:gd name="T5" fmla="*/ 111 h 250"/>
                <a:gd name="T6" fmla="*/ 8 w 1048"/>
                <a:gd name="T7" fmla="*/ 125 h 250"/>
                <a:gd name="T8" fmla="*/ 8 w 1048"/>
                <a:gd name="T9" fmla="*/ 160 h 250"/>
                <a:gd name="T10" fmla="*/ 5 w 1048"/>
                <a:gd name="T11" fmla="*/ 229 h 250"/>
                <a:gd name="T12" fmla="*/ 2 w 1048"/>
                <a:gd name="T13" fmla="*/ 209 h 250"/>
                <a:gd name="T14" fmla="*/ 0 w 1048"/>
                <a:gd name="T15" fmla="*/ 188 h 250"/>
                <a:gd name="T16" fmla="*/ 2 w 1048"/>
                <a:gd name="T17" fmla="*/ 154 h 250"/>
                <a:gd name="T18" fmla="*/ 2 w 1048"/>
                <a:gd name="T19" fmla="*/ 125 h 250"/>
                <a:gd name="T20" fmla="*/ 2 w 1048"/>
                <a:gd name="T21" fmla="*/ 76 h 250"/>
                <a:gd name="T22" fmla="*/ 2 w 1048"/>
                <a:gd name="T23" fmla="*/ 55 h 250"/>
                <a:gd name="T24" fmla="*/ 2 w 1048"/>
                <a:gd name="T25" fmla="*/ 28 h 250"/>
                <a:gd name="T26" fmla="*/ 3 w 1048"/>
                <a:gd name="T27" fmla="*/ 14 h 250"/>
                <a:gd name="T28" fmla="*/ 4 w 1048"/>
                <a:gd name="T29" fmla="*/ 28 h 250"/>
                <a:gd name="T30" fmla="*/ 4 w 1048"/>
                <a:gd name="T31" fmla="*/ 21 h 2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8"/>
                <a:gd name="T49" fmla="*/ 0 h 250"/>
                <a:gd name="T50" fmla="*/ 1048 w 1048"/>
                <a:gd name="T51" fmla="*/ 250 h 25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8" h="250">
                  <a:moveTo>
                    <a:pt x="531" y="21"/>
                  </a:moveTo>
                  <a:cubicBezTo>
                    <a:pt x="673" y="0"/>
                    <a:pt x="778" y="50"/>
                    <a:pt x="910" y="83"/>
                  </a:cubicBezTo>
                  <a:cubicBezTo>
                    <a:pt x="923" y="92"/>
                    <a:pt x="937" y="102"/>
                    <a:pt x="951" y="111"/>
                  </a:cubicBezTo>
                  <a:cubicBezTo>
                    <a:pt x="965" y="120"/>
                    <a:pt x="993" y="138"/>
                    <a:pt x="993" y="138"/>
                  </a:cubicBezTo>
                  <a:cubicBezTo>
                    <a:pt x="1009" y="162"/>
                    <a:pt x="1023" y="163"/>
                    <a:pt x="1048" y="179"/>
                  </a:cubicBezTo>
                  <a:cubicBezTo>
                    <a:pt x="943" y="250"/>
                    <a:pt x="887" y="238"/>
                    <a:pt x="751" y="248"/>
                  </a:cubicBezTo>
                  <a:cubicBezTo>
                    <a:pt x="201" y="233"/>
                    <a:pt x="424" y="241"/>
                    <a:pt x="82" y="228"/>
                  </a:cubicBezTo>
                  <a:cubicBezTo>
                    <a:pt x="54" y="218"/>
                    <a:pt x="27" y="216"/>
                    <a:pt x="0" y="207"/>
                  </a:cubicBezTo>
                  <a:cubicBezTo>
                    <a:pt x="2" y="195"/>
                    <a:pt x="1" y="183"/>
                    <a:pt x="7" y="173"/>
                  </a:cubicBezTo>
                  <a:cubicBezTo>
                    <a:pt x="19" y="151"/>
                    <a:pt x="75" y="138"/>
                    <a:pt x="96" y="131"/>
                  </a:cubicBezTo>
                  <a:cubicBezTo>
                    <a:pt x="134" y="116"/>
                    <a:pt x="169" y="92"/>
                    <a:pt x="207" y="76"/>
                  </a:cubicBezTo>
                  <a:cubicBezTo>
                    <a:pt x="239" y="61"/>
                    <a:pt x="238" y="77"/>
                    <a:pt x="275" y="55"/>
                  </a:cubicBezTo>
                  <a:cubicBezTo>
                    <a:pt x="288" y="46"/>
                    <a:pt x="309" y="33"/>
                    <a:pt x="324" y="28"/>
                  </a:cubicBezTo>
                  <a:cubicBezTo>
                    <a:pt x="341" y="21"/>
                    <a:pt x="379" y="14"/>
                    <a:pt x="379" y="14"/>
                  </a:cubicBezTo>
                  <a:cubicBezTo>
                    <a:pt x="420" y="18"/>
                    <a:pt x="461" y="22"/>
                    <a:pt x="503" y="28"/>
                  </a:cubicBezTo>
                  <a:cubicBezTo>
                    <a:pt x="531" y="32"/>
                    <a:pt x="519" y="44"/>
                    <a:pt x="531" y="21"/>
                  </a:cubicBezTo>
                  <a:close/>
                </a:path>
              </a:pathLst>
            </a:custGeom>
            <a:solidFill>
              <a:srgbClr val="FD9D0F"/>
            </a:solidFill>
            <a:ln w="9525">
              <a:solidFill>
                <a:srgbClr val="FD9D0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Oval 1062"/>
            <p:cNvSpPr>
              <a:spLocks noChangeArrowheads="1"/>
            </p:cNvSpPr>
            <p:nvPr/>
          </p:nvSpPr>
          <p:spPr bwMode="auto">
            <a:xfrm>
              <a:off x="2965" y="1240"/>
              <a:ext cx="779" cy="672"/>
            </a:xfrm>
            <a:prstGeom prst="ellipse">
              <a:avLst/>
            </a:prstGeom>
            <a:solidFill>
              <a:srgbClr val="9ECC46"/>
            </a:solidFill>
            <a:ln w="9525">
              <a:solidFill>
                <a:srgbClr val="FFCC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" name="Oval 1063"/>
            <p:cNvSpPr>
              <a:spLocks noChangeArrowheads="1"/>
            </p:cNvSpPr>
            <p:nvPr/>
          </p:nvSpPr>
          <p:spPr bwMode="auto">
            <a:xfrm rot="-1967255">
              <a:off x="3039" y="1383"/>
              <a:ext cx="186" cy="1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Oval 1064"/>
            <p:cNvSpPr>
              <a:spLocks noChangeArrowheads="1"/>
            </p:cNvSpPr>
            <p:nvPr/>
          </p:nvSpPr>
          <p:spPr bwMode="auto">
            <a:xfrm>
              <a:off x="3262" y="1383"/>
              <a:ext cx="222" cy="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Oval 1065"/>
            <p:cNvSpPr>
              <a:spLocks noChangeArrowheads="1"/>
            </p:cNvSpPr>
            <p:nvPr/>
          </p:nvSpPr>
          <p:spPr bwMode="auto">
            <a:xfrm rot="-2071034">
              <a:off x="3521" y="1431"/>
              <a:ext cx="149" cy="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1" name="Oval 1066"/>
            <p:cNvSpPr>
              <a:spLocks noChangeArrowheads="1"/>
            </p:cNvSpPr>
            <p:nvPr/>
          </p:nvSpPr>
          <p:spPr bwMode="auto">
            <a:xfrm>
              <a:off x="3118" y="1479"/>
              <a:ext cx="56" cy="6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2" name="Oval 1067"/>
            <p:cNvSpPr>
              <a:spLocks noChangeArrowheads="1"/>
            </p:cNvSpPr>
            <p:nvPr/>
          </p:nvSpPr>
          <p:spPr bwMode="auto">
            <a:xfrm>
              <a:off x="3341" y="1495"/>
              <a:ext cx="55" cy="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3" name="Oval 1068"/>
            <p:cNvSpPr>
              <a:spLocks noChangeArrowheads="1"/>
            </p:cNvSpPr>
            <p:nvPr/>
          </p:nvSpPr>
          <p:spPr bwMode="auto">
            <a:xfrm>
              <a:off x="3543" y="1549"/>
              <a:ext cx="54" cy="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4" name="AutoShape 1069"/>
            <p:cNvSpPr>
              <a:spLocks noChangeArrowheads="1"/>
            </p:cNvSpPr>
            <p:nvPr/>
          </p:nvSpPr>
          <p:spPr bwMode="auto">
            <a:xfrm rot="-5400000">
              <a:off x="3291" y="1540"/>
              <a:ext cx="77" cy="445"/>
            </a:xfrm>
            <a:prstGeom prst="moo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5" name="Freeform 1070"/>
            <p:cNvSpPr>
              <a:spLocks/>
            </p:cNvSpPr>
            <p:nvPr/>
          </p:nvSpPr>
          <p:spPr bwMode="auto">
            <a:xfrm>
              <a:off x="3120" y="1128"/>
              <a:ext cx="648" cy="256"/>
            </a:xfrm>
            <a:custGeom>
              <a:avLst/>
              <a:gdLst>
                <a:gd name="T0" fmla="*/ 208 w 648"/>
                <a:gd name="T1" fmla="*/ 0 h 256"/>
                <a:gd name="T2" fmla="*/ 47 w 648"/>
                <a:gd name="T3" fmla="*/ 7 h 256"/>
                <a:gd name="T4" fmla="*/ 0 w 648"/>
                <a:gd name="T5" fmla="*/ 92 h 256"/>
                <a:gd name="T6" fmla="*/ 162 w 648"/>
                <a:gd name="T7" fmla="*/ 192 h 256"/>
                <a:gd name="T8" fmla="*/ 300 w 648"/>
                <a:gd name="T9" fmla="*/ 238 h 256"/>
                <a:gd name="T10" fmla="*/ 484 w 648"/>
                <a:gd name="T11" fmla="*/ 246 h 256"/>
                <a:gd name="T12" fmla="*/ 646 w 648"/>
                <a:gd name="T13" fmla="*/ 184 h 256"/>
                <a:gd name="T14" fmla="*/ 615 w 648"/>
                <a:gd name="T15" fmla="*/ 153 h 256"/>
                <a:gd name="T16" fmla="*/ 546 w 648"/>
                <a:gd name="T17" fmla="*/ 84 h 2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8"/>
                <a:gd name="T28" fmla="*/ 0 h 256"/>
                <a:gd name="T29" fmla="*/ 648 w 648"/>
                <a:gd name="T30" fmla="*/ 256 h 2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8" h="256">
                  <a:moveTo>
                    <a:pt x="208" y="0"/>
                  </a:moveTo>
                  <a:cubicBezTo>
                    <a:pt x="154" y="2"/>
                    <a:pt x="100" y="0"/>
                    <a:pt x="47" y="7"/>
                  </a:cubicBezTo>
                  <a:cubicBezTo>
                    <a:pt x="15" y="11"/>
                    <a:pt x="0" y="92"/>
                    <a:pt x="0" y="92"/>
                  </a:cubicBezTo>
                  <a:cubicBezTo>
                    <a:pt x="19" y="199"/>
                    <a:pt x="72" y="170"/>
                    <a:pt x="162" y="192"/>
                  </a:cubicBezTo>
                  <a:cubicBezTo>
                    <a:pt x="208" y="203"/>
                    <a:pt x="252" y="234"/>
                    <a:pt x="300" y="238"/>
                  </a:cubicBezTo>
                  <a:cubicBezTo>
                    <a:pt x="361" y="243"/>
                    <a:pt x="423" y="243"/>
                    <a:pt x="484" y="246"/>
                  </a:cubicBezTo>
                  <a:cubicBezTo>
                    <a:pt x="648" y="235"/>
                    <a:pt x="569" y="256"/>
                    <a:pt x="646" y="184"/>
                  </a:cubicBezTo>
                  <a:cubicBezTo>
                    <a:pt x="642" y="180"/>
                    <a:pt x="617" y="158"/>
                    <a:pt x="615" y="153"/>
                  </a:cubicBezTo>
                  <a:cubicBezTo>
                    <a:pt x="596" y="116"/>
                    <a:pt x="599" y="84"/>
                    <a:pt x="546" y="84"/>
                  </a:cubicBezTo>
                </a:path>
              </a:pathLst>
            </a:custGeom>
            <a:solidFill>
              <a:srgbClr val="CC0099"/>
            </a:solidFill>
            <a:ln w="9525">
              <a:solidFill>
                <a:srgbClr val="FF99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6" name="Freeform 1071"/>
            <p:cNvSpPr>
              <a:spLocks/>
            </p:cNvSpPr>
            <p:nvPr/>
          </p:nvSpPr>
          <p:spPr bwMode="auto">
            <a:xfrm>
              <a:off x="3254" y="1051"/>
              <a:ext cx="442" cy="192"/>
            </a:xfrm>
            <a:custGeom>
              <a:avLst/>
              <a:gdLst>
                <a:gd name="T0" fmla="*/ 88 w 442"/>
                <a:gd name="T1" fmla="*/ 138 h 192"/>
                <a:gd name="T2" fmla="*/ 34 w 442"/>
                <a:gd name="T3" fmla="*/ 92 h 192"/>
                <a:gd name="T4" fmla="*/ 57 w 442"/>
                <a:gd name="T5" fmla="*/ 0 h 192"/>
                <a:gd name="T6" fmla="*/ 234 w 442"/>
                <a:gd name="T7" fmla="*/ 15 h 192"/>
                <a:gd name="T8" fmla="*/ 372 w 442"/>
                <a:gd name="T9" fmla="*/ 61 h 192"/>
                <a:gd name="T10" fmla="*/ 441 w 442"/>
                <a:gd name="T11" fmla="*/ 92 h 192"/>
                <a:gd name="T12" fmla="*/ 434 w 442"/>
                <a:gd name="T13" fmla="*/ 122 h 192"/>
                <a:gd name="T14" fmla="*/ 280 w 442"/>
                <a:gd name="T15" fmla="*/ 161 h 192"/>
                <a:gd name="T16" fmla="*/ 257 w 442"/>
                <a:gd name="T17" fmla="*/ 169 h 192"/>
                <a:gd name="T18" fmla="*/ 226 w 442"/>
                <a:gd name="T19" fmla="*/ 184 h 192"/>
                <a:gd name="T20" fmla="*/ 196 w 442"/>
                <a:gd name="T21" fmla="*/ 192 h 1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42"/>
                <a:gd name="T34" fmla="*/ 0 h 192"/>
                <a:gd name="T35" fmla="*/ 442 w 442"/>
                <a:gd name="T36" fmla="*/ 192 h 1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42" h="192">
                  <a:moveTo>
                    <a:pt x="88" y="138"/>
                  </a:moveTo>
                  <a:cubicBezTo>
                    <a:pt x="71" y="119"/>
                    <a:pt x="55" y="106"/>
                    <a:pt x="34" y="92"/>
                  </a:cubicBezTo>
                  <a:cubicBezTo>
                    <a:pt x="22" y="52"/>
                    <a:pt x="0" y="17"/>
                    <a:pt x="57" y="0"/>
                  </a:cubicBezTo>
                  <a:cubicBezTo>
                    <a:pt x="75" y="1"/>
                    <a:pt x="202" y="8"/>
                    <a:pt x="234" y="15"/>
                  </a:cubicBezTo>
                  <a:cubicBezTo>
                    <a:pt x="275" y="24"/>
                    <a:pt x="331" y="47"/>
                    <a:pt x="372" y="61"/>
                  </a:cubicBezTo>
                  <a:cubicBezTo>
                    <a:pt x="394" y="81"/>
                    <a:pt x="412" y="84"/>
                    <a:pt x="441" y="92"/>
                  </a:cubicBezTo>
                  <a:cubicBezTo>
                    <a:pt x="439" y="102"/>
                    <a:pt x="442" y="115"/>
                    <a:pt x="434" y="122"/>
                  </a:cubicBezTo>
                  <a:cubicBezTo>
                    <a:pt x="411" y="142"/>
                    <a:pt x="306" y="158"/>
                    <a:pt x="280" y="161"/>
                  </a:cubicBezTo>
                  <a:cubicBezTo>
                    <a:pt x="272" y="164"/>
                    <a:pt x="264" y="166"/>
                    <a:pt x="257" y="169"/>
                  </a:cubicBezTo>
                  <a:cubicBezTo>
                    <a:pt x="246" y="173"/>
                    <a:pt x="237" y="180"/>
                    <a:pt x="226" y="184"/>
                  </a:cubicBezTo>
                  <a:cubicBezTo>
                    <a:pt x="216" y="188"/>
                    <a:pt x="196" y="192"/>
                    <a:pt x="196" y="192"/>
                  </a:cubicBezTo>
                </a:path>
              </a:pathLst>
            </a:custGeom>
            <a:solidFill>
              <a:srgbClr val="CC0099"/>
            </a:solidFill>
            <a:ln w="9525">
              <a:solidFill>
                <a:srgbClr val="FF99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7" name="Freeform 1072"/>
            <p:cNvSpPr>
              <a:spLocks/>
            </p:cNvSpPr>
            <p:nvPr/>
          </p:nvSpPr>
          <p:spPr bwMode="auto">
            <a:xfrm>
              <a:off x="3025" y="1802"/>
              <a:ext cx="215" cy="139"/>
            </a:xfrm>
            <a:custGeom>
              <a:avLst/>
              <a:gdLst>
                <a:gd name="T0" fmla="*/ 8 w 215"/>
                <a:gd name="T1" fmla="*/ 78 h 139"/>
                <a:gd name="T2" fmla="*/ 84 w 215"/>
                <a:gd name="T3" fmla="*/ 17 h 139"/>
                <a:gd name="T4" fmla="*/ 154 w 215"/>
                <a:gd name="T5" fmla="*/ 40 h 139"/>
                <a:gd name="T6" fmla="*/ 215 w 215"/>
                <a:gd name="T7" fmla="*/ 139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5"/>
                <a:gd name="T13" fmla="*/ 0 h 139"/>
                <a:gd name="T14" fmla="*/ 215 w 215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5" h="139">
                  <a:moveTo>
                    <a:pt x="8" y="78"/>
                  </a:moveTo>
                  <a:cubicBezTo>
                    <a:pt x="20" y="0"/>
                    <a:pt x="0" y="6"/>
                    <a:pt x="84" y="17"/>
                  </a:cubicBezTo>
                  <a:cubicBezTo>
                    <a:pt x="108" y="24"/>
                    <a:pt x="154" y="40"/>
                    <a:pt x="154" y="40"/>
                  </a:cubicBezTo>
                  <a:cubicBezTo>
                    <a:pt x="162" y="81"/>
                    <a:pt x="162" y="139"/>
                    <a:pt x="215" y="139"/>
                  </a:cubicBezTo>
                </a:path>
              </a:pathLst>
            </a:custGeom>
            <a:solidFill>
              <a:srgbClr val="FD9D0F"/>
            </a:solidFill>
            <a:ln w="9525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8" name="Freeform 1073"/>
            <p:cNvSpPr>
              <a:spLocks/>
            </p:cNvSpPr>
            <p:nvPr/>
          </p:nvSpPr>
          <p:spPr bwMode="auto">
            <a:xfrm flipH="1">
              <a:off x="3456" y="1813"/>
              <a:ext cx="215" cy="139"/>
            </a:xfrm>
            <a:custGeom>
              <a:avLst/>
              <a:gdLst>
                <a:gd name="T0" fmla="*/ 8 w 215"/>
                <a:gd name="T1" fmla="*/ 78 h 139"/>
                <a:gd name="T2" fmla="*/ 84 w 215"/>
                <a:gd name="T3" fmla="*/ 17 h 139"/>
                <a:gd name="T4" fmla="*/ 154 w 215"/>
                <a:gd name="T5" fmla="*/ 40 h 139"/>
                <a:gd name="T6" fmla="*/ 215 w 215"/>
                <a:gd name="T7" fmla="*/ 139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5"/>
                <a:gd name="T13" fmla="*/ 0 h 139"/>
                <a:gd name="T14" fmla="*/ 215 w 215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5" h="139">
                  <a:moveTo>
                    <a:pt x="8" y="78"/>
                  </a:moveTo>
                  <a:cubicBezTo>
                    <a:pt x="20" y="0"/>
                    <a:pt x="0" y="6"/>
                    <a:pt x="84" y="17"/>
                  </a:cubicBezTo>
                  <a:cubicBezTo>
                    <a:pt x="108" y="24"/>
                    <a:pt x="154" y="40"/>
                    <a:pt x="154" y="40"/>
                  </a:cubicBezTo>
                  <a:cubicBezTo>
                    <a:pt x="162" y="81"/>
                    <a:pt x="162" y="139"/>
                    <a:pt x="215" y="139"/>
                  </a:cubicBezTo>
                </a:path>
              </a:pathLst>
            </a:custGeom>
            <a:solidFill>
              <a:srgbClr val="FD9D0F"/>
            </a:solidFill>
            <a:ln w="9525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63" name="Text Box 1074"/>
          <p:cNvSpPr txBox="1">
            <a:spLocks noChangeArrowheads="1"/>
          </p:cNvSpPr>
          <p:nvPr/>
        </p:nvSpPr>
        <p:spPr bwMode="auto">
          <a:xfrm>
            <a:off x="1600200" y="381000"/>
            <a:ext cx="71628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200">
                <a:latin typeface="Cambria" pitchFamily="18" charset="0"/>
              </a:rPr>
              <a:t>Python slices - it dices... </a:t>
            </a:r>
          </a:p>
        </p:txBody>
      </p:sp>
      <p:sp>
        <p:nvSpPr>
          <p:cNvPr id="40964" name="Text Box 1075"/>
          <p:cNvSpPr txBox="1">
            <a:spLocks noChangeArrowheads="1"/>
          </p:cNvSpPr>
          <p:nvPr/>
        </p:nvSpPr>
        <p:spPr bwMode="auto">
          <a:xfrm>
            <a:off x="1631950" y="5867400"/>
            <a:ext cx="71628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4200">
                <a:latin typeface="Cambria" pitchFamily="18" charset="0"/>
              </a:rPr>
              <a:t>… </a:t>
            </a:r>
            <a:r>
              <a:rPr lang="en-US" sz="4200" i="1">
                <a:latin typeface="Cambria" pitchFamily="18" charset="0"/>
              </a:rPr>
              <a:t>but wait</a:t>
            </a:r>
            <a:r>
              <a:rPr lang="en-US" sz="4200">
                <a:latin typeface="Cambria" pitchFamily="18" charset="0"/>
              </a:rPr>
              <a:t>,  there's more!</a:t>
            </a:r>
          </a:p>
        </p:txBody>
      </p:sp>
      <p:sp>
        <p:nvSpPr>
          <p:cNvPr id="40965" name="Rectangle 1"/>
          <p:cNvSpPr>
            <a:spLocks noChangeArrowheads="1"/>
          </p:cNvSpPr>
          <p:nvPr/>
        </p:nvSpPr>
        <p:spPr bwMode="auto">
          <a:xfrm>
            <a:off x="6096000" y="1371600"/>
            <a:ext cx="2320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600"/>
                </a:solidFill>
                <a:latin typeface="Cambria" pitchFamily="18" charset="0"/>
              </a:rPr>
              <a:t>( </a:t>
            </a:r>
            <a:r>
              <a:rPr lang="en-US" b="1">
                <a:solidFill>
                  <a:srgbClr val="009600"/>
                </a:solidFill>
                <a:latin typeface="Cambria" pitchFamily="18" charset="0"/>
              </a:rPr>
              <a:t>data</a:t>
            </a:r>
            <a:r>
              <a:rPr lang="en-US">
                <a:solidFill>
                  <a:srgbClr val="009600"/>
                </a:solidFill>
                <a:latin typeface="Cambria" pitchFamily="18" charset="0"/>
              </a:rPr>
              <a:t>, at least  )</a:t>
            </a:r>
            <a:endParaRPr lang="en-US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1060"/>
          <p:cNvGrpSpPr>
            <a:grpSpLocks/>
          </p:cNvGrpSpPr>
          <p:nvPr/>
        </p:nvGrpSpPr>
        <p:grpSpPr bwMode="auto">
          <a:xfrm>
            <a:off x="533400" y="1219200"/>
            <a:ext cx="1295400" cy="1524000"/>
            <a:chOff x="2928" y="1051"/>
            <a:chExt cx="840" cy="957"/>
          </a:xfrm>
        </p:grpSpPr>
        <p:sp>
          <p:nvSpPr>
            <p:cNvPr id="40966" name="Freeform 1061"/>
            <p:cNvSpPr>
              <a:spLocks/>
            </p:cNvSpPr>
            <p:nvPr/>
          </p:nvSpPr>
          <p:spPr bwMode="auto">
            <a:xfrm>
              <a:off x="2928" y="1759"/>
              <a:ext cx="810" cy="249"/>
            </a:xfrm>
            <a:custGeom>
              <a:avLst/>
              <a:gdLst>
                <a:gd name="T0" fmla="*/ 4 w 1048"/>
                <a:gd name="T1" fmla="*/ 21 h 250"/>
                <a:gd name="T2" fmla="*/ 7 w 1048"/>
                <a:gd name="T3" fmla="*/ 83 h 250"/>
                <a:gd name="T4" fmla="*/ 7 w 1048"/>
                <a:gd name="T5" fmla="*/ 111 h 250"/>
                <a:gd name="T6" fmla="*/ 8 w 1048"/>
                <a:gd name="T7" fmla="*/ 125 h 250"/>
                <a:gd name="T8" fmla="*/ 8 w 1048"/>
                <a:gd name="T9" fmla="*/ 160 h 250"/>
                <a:gd name="T10" fmla="*/ 5 w 1048"/>
                <a:gd name="T11" fmla="*/ 229 h 250"/>
                <a:gd name="T12" fmla="*/ 2 w 1048"/>
                <a:gd name="T13" fmla="*/ 209 h 250"/>
                <a:gd name="T14" fmla="*/ 0 w 1048"/>
                <a:gd name="T15" fmla="*/ 188 h 250"/>
                <a:gd name="T16" fmla="*/ 2 w 1048"/>
                <a:gd name="T17" fmla="*/ 154 h 250"/>
                <a:gd name="T18" fmla="*/ 2 w 1048"/>
                <a:gd name="T19" fmla="*/ 125 h 250"/>
                <a:gd name="T20" fmla="*/ 2 w 1048"/>
                <a:gd name="T21" fmla="*/ 76 h 250"/>
                <a:gd name="T22" fmla="*/ 2 w 1048"/>
                <a:gd name="T23" fmla="*/ 55 h 250"/>
                <a:gd name="T24" fmla="*/ 2 w 1048"/>
                <a:gd name="T25" fmla="*/ 28 h 250"/>
                <a:gd name="T26" fmla="*/ 3 w 1048"/>
                <a:gd name="T27" fmla="*/ 14 h 250"/>
                <a:gd name="T28" fmla="*/ 4 w 1048"/>
                <a:gd name="T29" fmla="*/ 28 h 250"/>
                <a:gd name="T30" fmla="*/ 4 w 1048"/>
                <a:gd name="T31" fmla="*/ 21 h 2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8"/>
                <a:gd name="T49" fmla="*/ 0 h 250"/>
                <a:gd name="T50" fmla="*/ 1048 w 1048"/>
                <a:gd name="T51" fmla="*/ 250 h 25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8" h="250">
                  <a:moveTo>
                    <a:pt x="531" y="21"/>
                  </a:moveTo>
                  <a:cubicBezTo>
                    <a:pt x="673" y="0"/>
                    <a:pt x="778" y="50"/>
                    <a:pt x="910" y="83"/>
                  </a:cubicBezTo>
                  <a:cubicBezTo>
                    <a:pt x="923" y="92"/>
                    <a:pt x="937" y="102"/>
                    <a:pt x="951" y="111"/>
                  </a:cubicBezTo>
                  <a:cubicBezTo>
                    <a:pt x="965" y="120"/>
                    <a:pt x="993" y="138"/>
                    <a:pt x="993" y="138"/>
                  </a:cubicBezTo>
                  <a:cubicBezTo>
                    <a:pt x="1009" y="162"/>
                    <a:pt x="1023" y="163"/>
                    <a:pt x="1048" y="179"/>
                  </a:cubicBezTo>
                  <a:cubicBezTo>
                    <a:pt x="943" y="250"/>
                    <a:pt x="887" y="238"/>
                    <a:pt x="751" y="248"/>
                  </a:cubicBezTo>
                  <a:cubicBezTo>
                    <a:pt x="201" y="233"/>
                    <a:pt x="424" y="241"/>
                    <a:pt x="82" y="228"/>
                  </a:cubicBezTo>
                  <a:cubicBezTo>
                    <a:pt x="54" y="218"/>
                    <a:pt x="27" y="216"/>
                    <a:pt x="0" y="207"/>
                  </a:cubicBezTo>
                  <a:cubicBezTo>
                    <a:pt x="2" y="195"/>
                    <a:pt x="1" y="183"/>
                    <a:pt x="7" y="173"/>
                  </a:cubicBezTo>
                  <a:cubicBezTo>
                    <a:pt x="19" y="151"/>
                    <a:pt x="75" y="138"/>
                    <a:pt x="96" y="131"/>
                  </a:cubicBezTo>
                  <a:cubicBezTo>
                    <a:pt x="134" y="116"/>
                    <a:pt x="169" y="92"/>
                    <a:pt x="207" y="76"/>
                  </a:cubicBezTo>
                  <a:cubicBezTo>
                    <a:pt x="239" y="61"/>
                    <a:pt x="238" y="77"/>
                    <a:pt x="275" y="55"/>
                  </a:cubicBezTo>
                  <a:cubicBezTo>
                    <a:pt x="288" y="46"/>
                    <a:pt x="309" y="33"/>
                    <a:pt x="324" y="28"/>
                  </a:cubicBezTo>
                  <a:cubicBezTo>
                    <a:pt x="341" y="21"/>
                    <a:pt x="379" y="14"/>
                    <a:pt x="379" y="14"/>
                  </a:cubicBezTo>
                  <a:cubicBezTo>
                    <a:pt x="420" y="18"/>
                    <a:pt x="461" y="22"/>
                    <a:pt x="503" y="28"/>
                  </a:cubicBezTo>
                  <a:cubicBezTo>
                    <a:pt x="531" y="32"/>
                    <a:pt x="519" y="44"/>
                    <a:pt x="531" y="21"/>
                  </a:cubicBezTo>
                  <a:close/>
                </a:path>
              </a:pathLst>
            </a:custGeom>
            <a:solidFill>
              <a:srgbClr val="FD9D0F"/>
            </a:solidFill>
            <a:ln w="9525">
              <a:solidFill>
                <a:srgbClr val="FD9D0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Oval 1062"/>
            <p:cNvSpPr>
              <a:spLocks noChangeArrowheads="1"/>
            </p:cNvSpPr>
            <p:nvPr/>
          </p:nvSpPr>
          <p:spPr bwMode="auto">
            <a:xfrm>
              <a:off x="2965" y="1240"/>
              <a:ext cx="779" cy="672"/>
            </a:xfrm>
            <a:prstGeom prst="ellipse">
              <a:avLst/>
            </a:prstGeom>
            <a:solidFill>
              <a:srgbClr val="9ECC46"/>
            </a:solidFill>
            <a:ln w="9525">
              <a:solidFill>
                <a:srgbClr val="FFCC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" name="Oval 1063"/>
            <p:cNvSpPr>
              <a:spLocks noChangeArrowheads="1"/>
            </p:cNvSpPr>
            <p:nvPr/>
          </p:nvSpPr>
          <p:spPr bwMode="auto">
            <a:xfrm rot="-1967255">
              <a:off x="3039" y="1383"/>
              <a:ext cx="186" cy="1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Oval 1064"/>
            <p:cNvSpPr>
              <a:spLocks noChangeArrowheads="1"/>
            </p:cNvSpPr>
            <p:nvPr/>
          </p:nvSpPr>
          <p:spPr bwMode="auto">
            <a:xfrm>
              <a:off x="3262" y="1383"/>
              <a:ext cx="222" cy="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Oval 1065"/>
            <p:cNvSpPr>
              <a:spLocks noChangeArrowheads="1"/>
            </p:cNvSpPr>
            <p:nvPr/>
          </p:nvSpPr>
          <p:spPr bwMode="auto">
            <a:xfrm rot="-2071034">
              <a:off x="3521" y="1431"/>
              <a:ext cx="149" cy="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1" name="Oval 1066"/>
            <p:cNvSpPr>
              <a:spLocks noChangeArrowheads="1"/>
            </p:cNvSpPr>
            <p:nvPr/>
          </p:nvSpPr>
          <p:spPr bwMode="auto">
            <a:xfrm>
              <a:off x="3118" y="1479"/>
              <a:ext cx="56" cy="6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2" name="Oval 1067"/>
            <p:cNvSpPr>
              <a:spLocks noChangeArrowheads="1"/>
            </p:cNvSpPr>
            <p:nvPr/>
          </p:nvSpPr>
          <p:spPr bwMode="auto">
            <a:xfrm>
              <a:off x="3341" y="1495"/>
              <a:ext cx="55" cy="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3" name="Oval 1068"/>
            <p:cNvSpPr>
              <a:spLocks noChangeArrowheads="1"/>
            </p:cNvSpPr>
            <p:nvPr/>
          </p:nvSpPr>
          <p:spPr bwMode="auto">
            <a:xfrm>
              <a:off x="3543" y="1549"/>
              <a:ext cx="54" cy="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4" name="AutoShape 1069"/>
            <p:cNvSpPr>
              <a:spLocks noChangeArrowheads="1"/>
            </p:cNvSpPr>
            <p:nvPr/>
          </p:nvSpPr>
          <p:spPr bwMode="auto">
            <a:xfrm rot="-5400000">
              <a:off x="3291" y="1540"/>
              <a:ext cx="77" cy="445"/>
            </a:xfrm>
            <a:prstGeom prst="moo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5" name="Freeform 1070"/>
            <p:cNvSpPr>
              <a:spLocks/>
            </p:cNvSpPr>
            <p:nvPr/>
          </p:nvSpPr>
          <p:spPr bwMode="auto">
            <a:xfrm>
              <a:off x="3120" y="1128"/>
              <a:ext cx="648" cy="256"/>
            </a:xfrm>
            <a:custGeom>
              <a:avLst/>
              <a:gdLst>
                <a:gd name="T0" fmla="*/ 208 w 648"/>
                <a:gd name="T1" fmla="*/ 0 h 256"/>
                <a:gd name="T2" fmla="*/ 47 w 648"/>
                <a:gd name="T3" fmla="*/ 7 h 256"/>
                <a:gd name="T4" fmla="*/ 0 w 648"/>
                <a:gd name="T5" fmla="*/ 92 h 256"/>
                <a:gd name="T6" fmla="*/ 162 w 648"/>
                <a:gd name="T7" fmla="*/ 192 h 256"/>
                <a:gd name="T8" fmla="*/ 300 w 648"/>
                <a:gd name="T9" fmla="*/ 238 h 256"/>
                <a:gd name="T10" fmla="*/ 484 w 648"/>
                <a:gd name="T11" fmla="*/ 246 h 256"/>
                <a:gd name="T12" fmla="*/ 646 w 648"/>
                <a:gd name="T13" fmla="*/ 184 h 256"/>
                <a:gd name="T14" fmla="*/ 615 w 648"/>
                <a:gd name="T15" fmla="*/ 153 h 256"/>
                <a:gd name="T16" fmla="*/ 546 w 648"/>
                <a:gd name="T17" fmla="*/ 84 h 2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8"/>
                <a:gd name="T28" fmla="*/ 0 h 256"/>
                <a:gd name="T29" fmla="*/ 648 w 648"/>
                <a:gd name="T30" fmla="*/ 256 h 2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8" h="256">
                  <a:moveTo>
                    <a:pt x="208" y="0"/>
                  </a:moveTo>
                  <a:cubicBezTo>
                    <a:pt x="154" y="2"/>
                    <a:pt x="100" y="0"/>
                    <a:pt x="47" y="7"/>
                  </a:cubicBezTo>
                  <a:cubicBezTo>
                    <a:pt x="15" y="11"/>
                    <a:pt x="0" y="92"/>
                    <a:pt x="0" y="92"/>
                  </a:cubicBezTo>
                  <a:cubicBezTo>
                    <a:pt x="19" y="199"/>
                    <a:pt x="72" y="170"/>
                    <a:pt x="162" y="192"/>
                  </a:cubicBezTo>
                  <a:cubicBezTo>
                    <a:pt x="208" y="203"/>
                    <a:pt x="252" y="234"/>
                    <a:pt x="300" y="238"/>
                  </a:cubicBezTo>
                  <a:cubicBezTo>
                    <a:pt x="361" y="243"/>
                    <a:pt x="423" y="243"/>
                    <a:pt x="484" y="246"/>
                  </a:cubicBezTo>
                  <a:cubicBezTo>
                    <a:pt x="648" y="235"/>
                    <a:pt x="569" y="256"/>
                    <a:pt x="646" y="184"/>
                  </a:cubicBezTo>
                  <a:cubicBezTo>
                    <a:pt x="642" y="180"/>
                    <a:pt x="617" y="158"/>
                    <a:pt x="615" y="153"/>
                  </a:cubicBezTo>
                  <a:cubicBezTo>
                    <a:pt x="596" y="116"/>
                    <a:pt x="599" y="84"/>
                    <a:pt x="546" y="84"/>
                  </a:cubicBezTo>
                </a:path>
              </a:pathLst>
            </a:custGeom>
            <a:solidFill>
              <a:srgbClr val="CC0099"/>
            </a:solidFill>
            <a:ln w="9525">
              <a:solidFill>
                <a:srgbClr val="FF99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6" name="Freeform 1071"/>
            <p:cNvSpPr>
              <a:spLocks/>
            </p:cNvSpPr>
            <p:nvPr/>
          </p:nvSpPr>
          <p:spPr bwMode="auto">
            <a:xfrm>
              <a:off x="3254" y="1051"/>
              <a:ext cx="442" cy="192"/>
            </a:xfrm>
            <a:custGeom>
              <a:avLst/>
              <a:gdLst>
                <a:gd name="T0" fmla="*/ 88 w 442"/>
                <a:gd name="T1" fmla="*/ 138 h 192"/>
                <a:gd name="T2" fmla="*/ 34 w 442"/>
                <a:gd name="T3" fmla="*/ 92 h 192"/>
                <a:gd name="T4" fmla="*/ 57 w 442"/>
                <a:gd name="T5" fmla="*/ 0 h 192"/>
                <a:gd name="T6" fmla="*/ 234 w 442"/>
                <a:gd name="T7" fmla="*/ 15 h 192"/>
                <a:gd name="T8" fmla="*/ 372 w 442"/>
                <a:gd name="T9" fmla="*/ 61 h 192"/>
                <a:gd name="T10" fmla="*/ 441 w 442"/>
                <a:gd name="T11" fmla="*/ 92 h 192"/>
                <a:gd name="T12" fmla="*/ 434 w 442"/>
                <a:gd name="T13" fmla="*/ 122 h 192"/>
                <a:gd name="T14" fmla="*/ 280 w 442"/>
                <a:gd name="T15" fmla="*/ 161 h 192"/>
                <a:gd name="T16" fmla="*/ 257 w 442"/>
                <a:gd name="T17" fmla="*/ 169 h 192"/>
                <a:gd name="T18" fmla="*/ 226 w 442"/>
                <a:gd name="T19" fmla="*/ 184 h 192"/>
                <a:gd name="T20" fmla="*/ 196 w 442"/>
                <a:gd name="T21" fmla="*/ 192 h 1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42"/>
                <a:gd name="T34" fmla="*/ 0 h 192"/>
                <a:gd name="T35" fmla="*/ 442 w 442"/>
                <a:gd name="T36" fmla="*/ 192 h 1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42" h="192">
                  <a:moveTo>
                    <a:pt x="88" y="138"/>
                  </a:moveTo>
                  <a:cubicBezTo>
                    <a:pt x="71" y="119"/>
                    <a:pt x="55" y="106"/>
                    <a:pt x="34" y="92"/>
                  </a:cubicBezTo>
                  <a:cubicBezTo>
                    <a:pt x="22" y="52"/>
                    <a:pt x="0" y="17"/>
                    <a:pt x="57" y="0"/>
                  </a:cubicBezTo>
                  <a:cubicBezTo>
                    <a:pt x="75" y="1"/>
                    <a:pt x="202" y="8"/>
                    <a:pt x="234" y="15"/>
                  </a:cubicBezTo>
                  <a:cubicBezTo>
                    <a:pt x="275" y="24"/>
                    <a:pt x="331" y="47"/>
                    <a:pt x="372" y="61"/>
                  </a:cubicBezTo>
                  <a:cubicBezTo>
                    <a:pt x="394" y="81"/>
                    <a:pt x="412" y="84"/>
                    <a:pt x="441" y="92"/>
                  </a:cubicBezTo>
                  <a:cubicBezTo>
                    <a:pt x="439" y="102"/>
                    <a:pt x="442" y="115"/>
                    <a:pt x="434" y="122"/>
                  </a:cubicBezTo>
                  <a:cubicBezTo>
                    <a:pt x="411" y="142"/>
                    <a:pt x="306" y="158"/>
                    <a:pt x="280" y="161"/>
                  </a:cubicBezTo>
                  <a:cubicBezTo>
                    <a:pt x="272" y="164"/>
                    <a:pt x="264" y="166"/>
                    <a:pt x="257" y="169"/>
                  </a:cubicBezTo>
                  <a:cubicBezTo>
                    <a:pt x="246" y="173"/>
                    <a:pt x="237" y="180"/>
                    <a:pt x="226" y="184"/>
                  </a:cubicBezTo>
                  <a:cubicBezTo>
                    <a:pt x="216" y="188"/>
                    <a:pt x="196" y="192"/>
                    <a:pt x="196" y="192"/>
                  </a:cubicBezTo>
                </a:path>
              </a:pathLst>
            </a:custGeom>
            <a:solidFill>
              <a:srgbClr val="CC0099"/>
            </a:solidFill>
            <a:ln w="9525">
              <a:solidFill>
                <a:srgbClr val="FF99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7" name="Freeform 1072"/>
            <p:cNvSpPr>
              <a:spLocks/>
            </p:cNvSpPr>
            <p:nvPr/>
          </p:nvSpPr>
          <p:spPr bwMode="auto">
            <a:xfrm>
              <a:off x="3025" y="1802"/>
              <a:ext cx="215" cy="139"/>
            </a:xfrm>
            <a:custGeom>
              <a:avLst/>
              <a:gdLst>
                <a:gd name="T0" fmla="*/ 8 w 215"/>
                <a:gd name="T1" fmla="*/ 78 h 139"/>
                <a:gd name="T2" fmla="*/ 84 w 215"/>
                <a:gd name="T3" fmla="*/ 17 h 139"/>
                <a:gd name="T4" fmla="*/ 154 w 215"/>
                <a:gd name="T5" fmla="*/ 40 h 139"/>
                <a:gd name="T6" fmla="*/ 215 w 215"/>
                <a:gd name="T7" fmla="*/ 139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5"/>
                <a:gd name="T13" fmla="*/ 0 h 139"/>
                <a:gd name="T14" fmla="*/ 215 w 215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5" h="139">
                  <a:moveTo>
                    <a:pt x="8" y="78"/>
                  </a:moveTo>
                  <a:cubicBezTo>
                    <a:pt x="20" y="0"/>
                    <a:pt x="0" y="6"/>
                    <a:pt x="84" y="17"/>
                  </a:cubicBezTo>
                  <a:cubicBezTo>
                    <a:pt x="108" y="24"/>
                    <a:pt x="154" y="40"/>
                    <a:pt x="154" y="40"/>
                  </a:cubicBezTo>
                  <a:cubicBezTo>
                    <a:pt x="162" y="81"/>
                    <a:pt x="162" y="139"/>
                    <a:pt x="215" y="139"/>
                  </a:cubicBezTo>
                </a:path>
              </a:pathLst>
            </a:custGeom>
            <a:solidFill>
              <a:srgbClr val="FD9D0F"/>
            </a:solidFill>
            <a:ln w="9525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8" name="Freeform 1073"/>
            <p:cNvSpPr>
              <a:spLocks/>
            </p:cNvSpPr>
            <p:nvPr/>
          </p:nvSpPr>
          <p:spPr bwMode="auto">
            <a:xfrm flipH="1">
              <a:off x="3456" y="1813"/>
              <a:ext cx="215" cy="139"/>
            </a:xfrm>
            <a:custGeom>
              <a:avLst/>
              <a:gdLst>
                <a:gd name="T0" fmla="*/ 8 w 215"/>
                <a:gd name="T1" fmla="*/ 78 h 139"/>
                <a:gd name="T2" fmla="*/ 84 w 215"/>
                <a:gd name="T3" fmla="*/ 17 h 139"/>
                <a:gd name="T4" fmla="*/ 154 w 215"/>
                <a:gd name="T5" fmla="*/ 40 h 139"/>
                <a:gd name="T6" fmla="*/ 215 w 215"/>
                <a:gd name="T7" fmla="*/ 139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5"/>
                <a:gd name="T13" fmla="*/ 0 h 139"/>
                <a:gd name="T14" fmla="*/ 215 w 215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5" h="139">
                  <a:moveTo>
                    <a:pt x="8" y="78"/>
                  </a:moveTo>
                  <a:cubicBezTo>
                    <a:pt x="20" y="0"/>
                    <a:pt x="0" y="6"/>
                    <a:pt x="84" y="17"/>
                  </a:cubicBezTo>
                  <a:cubicBezTo>
                    <a:pt x="108" y="24"/>
                    <a:pt x="154" y="40"/>
                    <a:pt x="154" y="40"/>
                  </a:cubicBezTo>
                  <a:cubicBezTo>
                    <a:pt x="162" y="81"/>
                    <a:pt x="162" y="139"/>
                    <a:pt x="215" y="139"/>
                  </a:cubicBezTo>
                </a:path>
              </a:pathLst>
            </a:custGeom>
            <a:solidFill>
              <a:srgbClr val="FD9D0F"/>
            </a:solidFill>
            <a:ln w="9525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63" name="Text Box 1074"/>
          <p:cNvSpPr txBox="1">
            <a:spLocks noChangeArrowheads="1"/>
          </p:cNvSpPr>
          <p:nvPr/>
        </p:nvSpPr>
        <p:spPr bwMode="auto">
          <a:xfrm>
            <a:off x="1600200" y="381000"/>
            <a:ext cx="71628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200">
                <a:latin typeface="Cambria" pitchFamily="18" charset="0"/>
              </a:rPr>
              <a:t>Python slices - it dices... </a:t>
            </a:r>
          </a:p>
        </p:txBody>
      </p:sp>
      <p:sp>
        <p:nvSpPr>
          <p:cNvPr id="40964" name="Text Box 1075"/>
          <p:cNvSpPr txBox="1">
            <a:spLocks noChangeArrowheads="1"/>
          </p:cNvSpPr>
          <p:nvPr/>
        </p:nvSpPr>
        <p:spPr bwMode="auto">
          <a:xfrm>
            <a:off x="1631950" y="5867400"/>
            <a:ext cx="71628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4200" dirty="0">
                <a:latin typeface="Cambria" pitchFamily="18" charset="0"/>
              </a:rPr>
              <a:t>… </a:t>
            </a:r>
            <a:r>
              <a:rPr lang="en-US" sz="4200" i="1" dirty="0">
                <a:latin typeface="Cambria" pitchFamily="18" charset="0"/>
              </a:rPr>
              <a:t>but wait</a:t>
            </a:r>
            <a:r>
              <a:rPr lang="en-US" sz="4200" dirty="0">
                <a:latin typeface="Cambria" pitchFamily="18" charset="0"/>
              </a:rPr>
              <a:t>,  there's more!</a:t>
            </a:r>
          </a:p>
        </p:txBody>
      </p:sp>
      <p:sp>
        <p:nvSpPr>
          <p:cNvPr id="40965" name="Rectangle 1"/>
          <p:cNvSpPr>
            <a:spLocks noChangeArrowheads="1"/>
          </p:cNvSpPr>
          <p:nvPr/>
        </p:nvSpPr>
        <p:spPr bwMode="auto">
          <a:xfrm>
            <a:off x="6096000" y="1371600"/>
            <a:ext cx="2320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600"/>
                </a:solidFill>
                <a:latin typeface="Cambria" pitchFamily="18" charset="0"/>
              </a:rPr>
              <a:t>( </a:t>
            </a:r>
            <a:r>
              <a:rPr lang="en-US" b="1">
                <a:solidFill>
                  <a:srgbClr val="009600"/>
                </a:solidFill>
                <a:latin typeface="Cambria" pitchFamily="18" charset="0"/>
              </a:rPr>
              <a:t>data</a:t>
            </a:r>
            <a:r>
              <a:rPr lang="en-US">
                <a:solidFill>
                  <a:srgbClr val="009600"/>
                </a:solidFill>
                <a:latin typeface="Cambria" pitchFamily="18" charset="0"/>
              </a:rPr>
              <a:t>, at least  )</a:t>
            </a:r>
            <a:endParaRPr lang="en-US">
              <a:latin typeface="Cambria" pitchFamily="18" charset="0"/>
            </a:endParaRPr>
          </a:p>
        </p:txBody>
      </p:sp>
      <p:sp>
        <p:nvSpPr>
          <p:cNvPr id="19" name="Text Box 1075"/>
          <p:cNvSpPr txBox="1">
            <a:spLocks noChangeArrowheads="1"/>
          </p:cNvSpPr>
          <p:nvPr/>
        </p:nvSpPr>
        <p:spPr bwMode="auto">
          <a:xfrm rot="20775344">
            <a:off x="1711623" y="2917478"/>
            <a:ext cx="6010230" cy="2308324"/>
          </a:xfrm>
          <a:prstGeom prst="rect">
            <a:avLst/>
          </a:prstGeom>
          <a:solidFill>
            <a:srgbClr val="FFCC99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7200" dirty="0" smtClean="0">
                <a:latin typeface="Cambria" pitchFamily="18" charset="0"/>
              </a:rPr>
              <a:t>Python </a:t>
            </a:r>
            <a:r>
              <a:rPr lang="en-US" sz="7200" b="1" i="1" dirty="0" smtClean="0">
                <a:solidFill>
                  <a:srgbClr val="0000FF"/>
                </a:solidFill>
                <a:latin typeface="Cambria" pitchFamily="18" charset="0"/>
              </a:rPr>
              <a:t>functions</a:t>
            </a:r>
            <a:endParaRPr lang="en-US" sz="7200" b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08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026"/>
          <p:cNvSpPr txBox="1">
            <a:spLocks noChangeArrowheads="1"/>
          </p:cNvSpPr>
          <p:nvPr/>
        </p:nvSpPr>
        <p:spPr bwMode="auto">
          <a:xfrm>
            <a:off x="733425" y="1943100"/>
            <a:ext cx="75723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 dirty="0">
                <a:solidFill>
                  <a:srgbClr val="FF111C"/>
                </a:solidFill>
                <a:latin typeface="Courier New" pitchFamily="49" charset="0"/>
              </a:rPr>
              <a:t># my own function!</a:t>
            </a:r>
            <a:endParaRPr lang="en-US" b="1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b="1" dirty="0" err="1">
                <a:solidFill>
                  <a:srgbClr val="FF890C"/>
                </a:solidFill>
                <a:latin typeface="Courier New" pitchFamily="49" charset="0"/>
              </a:rPr>
              <a:t>def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dbl</a:t>
            </a:r>
            <a:r>
              <a:rPr lang="en-US" b="1" dirty="0">
                <a:latin typeface="Courier New" pitchFamily="49" charset="0"/>
              </a:rPr>
              <a:t>( x ):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>
                <a:solidFill>
                  <a:srgbClr val="009600"/>
                </a:solidFill>
                <a:latin typeface="Courier New" pitchFamily="49" charset="0"/>
              </a:rPr>
              <a:t>""" returns double its input, x """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>
                <a:solidFill>
                  <a:srgbClr val="FF890C"/>
                </a:solidFill>
                <a:latin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</a:rPr>
              <a:t> 2x</a:t>
            </a:r>
          </a:p>
        </p:txBody>
      </p:sp>
      <p:grpSp>
        <p:nvGrpSpPr>
          <p:cNvPr id="41987" name="Group 1042"/>
          <p:cNvGrpSpPr>
            <a:grpSpLocks/>
          </p:cNvGrpSpPr>
          <p:nvPr/>
        </p:nvGrpSpPr>
        <p:grpSpPr bwMode="auto">
          <a:xfrm>
            <a:off x="8077200" y="5775325"/>
            <a:ext cx="838200" cy="914400"/>
            <a:chOff x="2928" y="1051"/>
            <a:chExt cx="840" cy="957"/>
          </a:xfrm>
        </p:grpSpPr>
        <p:sp>
          <p:nvSpPr>
            <p:cNvPr id="41991" name="Freeform 1043"/>
            <p:cNvSpPr>
              <a:spLocks/>
            </p:cNvSpPr>
            <p:nvPr/>
          </p:nvSpPr>
          <p:spPr bwMode="auto">
            <a:xfrm>
              <a:off x="2928" y="1759"/>
              <a:ext cx="810" cy="249"/>
            </a:xfrm>
            <a:custGeom>
              <a:avLst/>
              <a:gdLst>
                <a:gd name="T0" fmla="*/ 4 w 1048"/>
                <a:gd name="T1" fmla="*/ 21 h 250"/>
                <a:gd name="T2" fmla="*/ 7 w 1048"/>
                <a:gd name="T3" fmla="*/ 83 h 250"/>
                <a:gd name="T4" fmla="*/ 7 w 1048"/>
                <a:gd name="T5" fmla="*/ 111 h 250"/>
                <a:gd name="T6" fmla="*/ 8 w 1048"/>
                <a:gd name="T7" fmla="*/ 125 h 250"/>
                <a:gd name="T8" fmla="*/ 8 w 1048"/>
                <a:gd name="T9" fmla="*/ 160 h 250"/>
                <a:gd name="T10" fmla="*/ 5 w 1048"/>
                <a:gd name="T11" fmla="*/ 229 h 250"/>
                <a:gd name="T12" fmla="*/ 2 w 1048"/>
                <a:gd name="T13" fmla="*/ 209 h 250"/>
                <a:gd name="T14" fmla="*/ 0 w 1048"/>
                <a:gd name="T15" fmla="*/ 188 h 250"/>
                <a:gd name="T16" fmla="*/ 2 w 1048"/>
                <a:gd name="T17" fmla="*/ 154 h 250"/>
                <a:gd name="T18" fmla="*/ 2 w 1048"/>
                <a:gd name="T19" fmla="*/ 125 h 250"/>
                <a:gd name="T20" fmla="*/ 2 w 1048"/>
                <a:gd name="T21" fmla="*/ 76 h 250"/>
                <a:gd name="T22" fmla="*/ 2 w 1048"/>
                <a:gd name="T23" fmla="*/ 55 h 250"/>
                <a:gd name="T24" fmla="*/ 2 w 1048"/>
                <a:gd name="T25" fmla="*/ 28 h 250"/>
                <a:gd name="T26" fmla="*/ 3 w 1048"/>
                <a:gd name="T27" fmla="*/ 14 h 250"/>
                <a:gd name="T28" fmla="*/ 4 w 1048"/>
                <a:gd name="T29" fmla="*/ 28 h 250"/>
                <a:gd name="T30" fmla="*/ 4 w 1048"/>
                <a:gd name="T31" fmla="*/ 21 h 2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8"/>
                <a:gd name="T49" fmla="*/ 0 h 250"/>
                <a:gd name="T50" fmla="*/ 1048 w 1048"/>
                <a:gd name="T51" fmla="*/ 250 h 25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8" h="250">
                  <a:moveTo>
                    <a:pt x="531" y="21"/>
                  </a:moveTo>
                  <a:cubicBezTo>
                    <a:pt x="673" y="0"/>
                    <a:pt x="778" y="50"/>
                    <a:pt x="910" y="83"/>
                  </a:cubicBezTo>
                  <a:cubicBezTo>
                    <a:pt x="923" y="92"/>
                    <a:pt x="937" y="102"/>
                    <a:pt x="951" y="111"/>
                  </a:cubicBezTo>
                  <a:cubicBezTo>
                    <a:pt x="965" y="120"/>
                    <a:pt x="993" y="138"/>
                    <a:pt x="993" y="138"/>
                  </a:cubicBezTo>
                  <a:cubicBezTo>
                    <a:pt x="1009" y="162"/>
                    <a:pt x="1023" y="163"/>
                    <a:pt x="1048" y="179"/>
                  </a:cubicBezTo>
                  <a:cubicBezTo>
                    <a:pt x="943" y="250"/>
                    <a:pt x="887" y="238"/>
                    <a:pt x="751" y="248"/>
                  </a:cubicBezTo>
                  <a:cubicBezTo>
                    <a:pt x="201" y="233"/>
                    <a:pt x="424" y="241"/>
                    <a:pt x="82" y="228"/>
                  </a:cubicBezTo>
                  <a:cubicBezTo>
                    <a:pt x="54" y="218"/>
                    <a:pt x="27" y="216"/>
                    <a:pt x="0" y="207"/>
                  </a:cubicBezTo>
                  <a:cubicBezTo>
                    <a:pt x="2" y="195"/>
                    <a:pt x="1" y="183"/>
                    <a:pt x="7" y="173"/>
                  </a:cubicBezTo>
                  <a:cubicBezTo>
                    <a:pt x="19" y="151"/>
                    <a:pt x="75" y="138"/>
                    <a:pt x="96" y="131"/>
                  </a:cubicBezTo>
                  <a:cubicBezTo>
                    <a:pt x="134" y="116"/>
                    <a:pt x="169" y="92"/>
                    <a:pt x="207" y="76"/>
                  </a:cubicBezTo>
                  <a:cubicBezTo>
                    <a:pt x="239" y="61"/>
                    <a:pt x="238" y="77"/>
                    <a:pt x="275" y="55"/>
                  </a:cubicBezTo>
                  <a:cubicBezTo>
                    <a:pt x="288" y="46"/>
                    <a:pt x="309" y="33"/>
                    <a:pt x="324" y="28"/>
                  </a:cubicBezTo>
                  <a:cubicBezTo>
                    <a:pt x="341" y="21"/>
                    <a:pt x="379" y="14"/>
                    <a:pt x="379" y="14"/>
                  </a:cubicBezTo>
                  <a:cubicBezTo>
                    <a:pt x="420" y="18"/>
                    <a:pt x="461" y="22"/>
                    <a:pt x="503" y="28"/>
                  </a:cubicBezTo>
                  <a:cubicBezTo>
                    <a:pt x="531" y="32"/>
                    <a:pt x="519" y="44"/>
                    <a:pt x="531" y="21"/>
                  </a:cubicBezTo>
                  <a:close/>
                </a:path>
              </a:pathLst>
            </a:custGeom>
            <a:solidFill>
              <a:srgbClr val="FD9D0F"/>
            </a:solidFill>
            <a:ln w="9525">
              <a:solidFill>
                <a:srgbClr val="FD9D0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2" name="Oval 1044"/>
            <p:cNvSpPr>
              <a:spLocks noChangeArrowheads="1"/>
            </p:cNvSpPr>
            <p:nvPr/>
          </p:nvSpPr>
          <p:spPr bwMode="auto">
            <a:xfrm>
              <a:off x="2965" y="1240"/>
              <a:ext cx="779" cy="672"/>
            </a:xfrm>
            <a:prstGeom prst="ellipse">
              <a:avLst/>
            </a:prstGeom>
            <a:solidFill>
              <a:srgbClr val="9ECC46"/>
            </a:solidFill>
            <a:ln w="9525">
              <a:solidFill>
                <a:srgbClr val="FFCC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3" name="Oval 1045"/>
            <p:cNvSpPr>
              <a:spLocks noChangeArrowheads="1"/>
            </p:cNvSpPr>
            <p:nvPr/>
          </p:nvSpPr>
          <p:spPr bwMode="auto">
            <a:xfrm rot="-1967255">
              <a:off x="3039" y="1383"/>
              <a:ext cx="186" cy="1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4" name="Oval 1046"/>
            <p:cNvSpPr>
              <a:spLocks noChangeArrowheads="1"/>
            </p:cNvSpPr>
            <p:nvPr/>
          </p:nvSpPr>
          <p:spPr bwMode="auto">
            <a:xfrm>
              <a:off x="3262" y="1383"/>
              <a:ext cx="222" cy="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5" name="Oval 1047"/>
            <p:cNvSpPr>
              <a:spLocks noChangeArrowheads="1"/>
            </p:cNvSpPr>
            <p:nvPr/>
          </p:nvSpPr>
          <p:spPr bwMode="auto">
            <a:xfrm rot="-2071034">
              <a:off x="3521" y="1431"/>
              <a:ext cx="149" cy="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6" name="Oval 1048"/>
            <p:cNvSpPr>
              <a:spLocks noChangeArrowheads="1"/>
            </p:cNvSpPr>
            <p:nvPr/>
          </p:nvSpPr>
          <p:spPr bwMode="auto">
            <a:xfrm>
              <a:off x="3118" y="1479"/>
              <a:ext cx="56" cy="6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7" name="Oval 1049"/>
            <p:cNvSpPr>
              <a:spLocks noChangeArrowheads="1"/>
            </p:cNvSpPr>
            <p:nvPr/>
          </p:nvSpPr>
          <p:spPr bwMode="auto">
            <a:xfrm>
              <a:off x="3341" y="1495"/>
              <a:ext cx="55" cy="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8" name="Oval 1050"/>
            <p:cNvSpPr>
              <a:spLocks noChangeArrowheads="1"/>
            </p:cNvSpPr>
            <p:nvPr/>
          </p:nvSpPr>
          <p:spPr bwMode="auto">
            <a:xfrm>
              <a:off x="3543" y="1549"/>
              <a:ext cx="54" cy="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9" name="AutoShape 1051"/>
            <p:cNvSpPr>
              <a:spLocks noChangeArrowheads="1"/>
            </p:cNvSpPr>
            <p:nvPr/>
          </p:nvSpPr>
          <p:spPr bwMode="auto">
            <a:xfrm rot="-5400000">
              <a:off x="3291" y="1540"/>
              <a:ext cx="77" cy="445"/>
            </a:xfrm>
            <a:prstGeom prst="moo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0" name="Freeform 1052"/>
            <p:cNvSpPr>
              <a:spLocks/>
            </p:cNvSpPr>
            <p:nvPr/>
          </p:nvSpPr>
          <p:spPr bwMode="auto">
            <a:xfrm>
              <a:off x="3120" y="1128"/>
              <a:ext cx="648" cy="256"/>
            </a:xfrm>
            <a:custGeom>
              <a:avLst/>
              <a:gdLst>
                <a:gd name="T0" fmla="*/ 208 w 648"/>
                <a:gd name="T1" fmla="*/ 0 h 256"/>
                <a:gd name="T2" fmla="*/ 47 w 648"/>
                <a:gd name="T3" fmla="*/ 7 h 256"/>
                <a:gd name="T4" fmla="*/ 0 w 648"/>
                <a:gd name="T5" fmla="*/ 92 h 256"/>
                <a:gd name="T6" fmla="*/ 162 w 648"/>
                <a:gd name="T7" fmla="*/ 192 h 256"/>
                <a:gd name="T8" fmla="*/ 300 w 648"/>
                <a:gd name="T9" fmla="*/ 238 h 256"/>
                <a:gd name="T10" fmla="*/ 484 w 648"/>
                <a:gd name="T11" fmla="*/ 246 h 256"/>
                <a:gd name="T12" fmla="*/ 646 w 648"/>
                <a:gd name="T13" fmla="*/ 184 h 256"/>
                <a:gd name="T14" fmla="*/ 615 w 648"/>
                <a:gd name="T15" fmla="*/ 153 h 256"/>
                <a:gd name="T16" fmla="*/ 546 w 648"/>
                <a:gd name="T17" fmla="*/ 84 h 2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8"/>
                <a:gd name="T28" fmla="*/ 0 h 256"/>
                <a:gd name="T29" fmla="*/ 648 w 648"/>
                <a:gd name="T30" fmla="*/ 256 h 2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8" h="256">
                  <a:moveTo>
                    <a:pt x="208" y="0"/>
                  </a:moveTo>
                  <a:cubicBezTo>
                    <a:pt x="154" y="2"/>
                    <a:pt x="100" y="0"/>
                    <a:pt x="47" y="7"/>
                  </a:cubicBezTo>
                  <a:cubicBezTo>
                    <a:pt x="15" y="11"/>
                    <a:pt x="0" y="92"/>
                    <a:pt x="0" y="92"/>
                  </a:cubicBezTo>
                  <a:cubicBezTo>
                    <a:pt x="19" y="199"/>
                    <a:pt x="72" y="170"/>
                    <a:pt x="162" y="192"/>
                  </a:cubicBezTo>
                  <a:cubicBezTo>
                    <a:pt x="208" y="203"/>
                    <a:pt x="252" y="234"/>
                    <a:pt x="300" y="238"/>
                  </a:cubicBezTo>
                  <a:cubicBezTo>
                    <a:pt x="361" y="243"/>
                    <a:pt x="423" y="243"/>
                    <a:pt x="484" y="246"/>
                  </a:cubicBezTo>
                  <a:cubicBezTo>
                    <a:pt x="648" y="235"/>
                    <a:pt x="569" y="256"/>
                    <a:pt x="646" y="184"/>
                  </a:cubicBezTo>
                  <a:cubicBezTo>
                    <a:pt x="642" y="180"/>
                    <a:pt x="617" y="158"/>
                    <a:pt x="615" y="153"/>
                  </a:cubicBezTo>
                  <a:cubicBezTo>
                    <a:pt x="596" y="116"/>
                    <a:pt x="599" y="84"/>
                    <a:pt x="546" y="84"/>
                  </a:cubicBezTo>
                </a:path>
              </a:pathLst>
            </a:custGeom>
            <a:solidFill>
              <a:srgbClr val="CC0099"/>
            </a:solidFill>
            <a:ln w="9525">
              <a:solidFill>
                <a:srgbClr val="FF99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1" name="Freeform 1053"/>
            <p:cNvSpPr>
              <a:spLocks/>
            </p:cNvSpPr>
            <p:nvPr/>
          </p:nvSpPr>
          <p:spPr bwMode="auto">
            <a:xfrm>
              <a:off x="3254" y="1051"/>
              <a:ext cx="442" cy="192"/>
            </a:xfrm>
            <a:custGeom>
              <a:avLst/>
              <a:gdLst>
                <a:gd name="T0" fmla="*/ 88 w 442"/>
                <a:gd name="T1" fmla="*/ 138 h 192"/>
                <a:gd name="T2" fmla="*/ 34 w 442"/>
                <a:gd name="T3" fmla="*/ 92 h 192"/>
                <a:gd name="T4" fmla="*/ 57 w 442"/>
                <a:gd name="T5" fmla="*/ 0 h 192"/>
                <a:gd name="T6" fmla="*/ 234 w 442"/>
                <a:gd name="T7" fmla="*/ 15 h 192"/>
                <a:gd name="T8" fmla="*/ 372 w 442"/>
                <a:gd name="T9" fmla="*/ 61 h 192"/>
                <a:gd name="T10" fmla="*/ 441 w 442"/>
                <a:gd name="T11" fmla="*/ 92 h 192"/>
                <a:gd name="T12" fmla="*/ 434 w 442"/>
                <a:gd name="T13" fmla="*/ 122 h 192"/>
                <a:gd name="T14" fmla="*/ 280 w 442"/>
                <a:gd name="T15" fmla="*/ 161 h 192"/>
                <a:gd name="T16" fmla="*/ 257 w 442"/>
                <a:gd name="T17" fmla="*/ 169 h 192"/>
                <a:gd name="T18" fmla="*/ 226 w 442"/>
                <a:gd name="T19" fmla="*/ 184 h 192"/>
                <a:gd name="T20" fmla="*/ 196 w 442"/>
                <a:gd name="T21" fmla="*/ 192 h 1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42"/>
                <a:gd name="T34" fmla="*/ 0 h 192"/>
                <a:gd name="T35" fmla="*/ 442 w 442"/>
                <a:gd name="T36" fmla="*/ 192 h 1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42" h="192">
                  <a:moveTo>
                    <a:pt x="88" y="138"/>
                  </a:moveTo>
                  <a:cubicBezTo>
                    <a:pt x="71" y="119"/>
                    <a:pt x="55" y="106"/>
                    <a:pt x="34" y="92"/>
                  </a:cubicBezTo>
                  <a:cubicBezTo>
                    <a:pt x="22" y="52"/>
                    <a:pt x="0" y="17"/>
                    <a:pt x="57" y="0"/>
                  </a:cubicBezTo>
                  <a:cubicBezTo>
                    <a:pt x="75" y="1"/>
                    <a:pt x="202" y="8"/>
                    <a:pt x="234" y="15"/>
                  </a:cubicBezTo>
                  <a:cubicBezTo>
                    <a:pt x="275" y="24"/>
                    <a:pt x="331" y="47"/>
                    <a:pt x="372" y="61"/>
                  </a:cubicBezTo>
                  <a:cubicBezTo>
                    <a:pt x="394" y="81"/>
                    <a:pt x="412" y="84"/>
                    <a:pt x="441" y="92"/>
                  </a:cubicBezTo>
                  <a:cubicBezTo>
                    <a:pt x="439" y="102"/>
                    <a:pt x="442" y="115"/>
                    <a:pt x="434" y="122"/>
                  </a:cubicBezTo>
                  <a:cubicBezTo>
                    <a:pt x="411" y="142"/>
                    <a:pt x="306" y="158"/>
                    <a:pt x="280" y="161"/>
                  </a:cubicBezTo>
                  <a:cubicBezTo>
                    <a:pt x="272" y="164"/>
                    <a:pt x="264" y="166"/>
                    <a:pt x="257" y="169"/>
                  </a:cubicBezTo>
                  <a:cubicBezTo>
                    <a:pt x="246" y="173"/>
                    <a:pt x="237" y="180"/>
                    <a:pt x="226" y="184"/>
                  </a:cubicBezTo>
                  <a:cubicBezTo>
                    <a:pt x="216" y="188"/>
                    <a:pt x="196" y="192"/>
                    <a:pt x="196" y="192"/>
                  </a:cubicBezTo>
                </a:path>
              </a:pathLst>
            </a:custGeom>
            <a:solidFill>
              <a:srgbClr val="CC0099"/>
            </a:solidFill>
            <a:ln w="9525">
              <a:solidFill>
                <a:srgbClr val="FF99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2" name="Freeform 1054"/>
            <p:cNvSpPr>
              <a:spLocks/>
            </p:cNvSpPr>
            <p:nvPr/>
          </p:nvSpPr>
          <p:spPr bwMode="auto">
            <a:xfrm>
              <a:off x="3025" y="1802"/>
              <a:ext cx="215" cy="139"/>
            </a:xfrm>
            <a:custGeom>
              <a:avLst/>
              <a:gdLst>
                <a:gd name="T0" fmla="*/ 8 w 215"/>
                <a:gd name="T1" fmla="*/ 78 h 139"/>
                <a:gd name="T2" fmla="*/ 84 w 215"/>
                <a:gd name="T3" fmla="*/ 17 h 139"/>
                <a:gd name="T4" fmla="*/ 154 w 215"/>
                <a:gd name="T5" fmla="*/ 40 h 139"/>
                <a:gd name="T6" fmla="*/ 215 w 215"/>
                <a:gd name="T7" fmla="*/ 139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5"/>
                <a:gd name="T13" fmla="*/ 0 h 139"/>
                <a:gd name="T14" fmla="*/ 215 w 215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5" h="139">
                  <a:moveTo>
                    <a:pt x="8" y="78"/>
                  </a:moveTo>
                  <a:cubicBezTo>
                    <a:pt x="20" y="0"/>
                    <a:pt x="0" y="6"/>
                    <a:pt x="84" y="17"/>
                  </a:cubicBezTo>
                  <a:cubicBezTo>
                    <a:pt x="108" y="24"/>
                    <a:pt x="154" y="40"/>
                    <a:pt x="154" y="40"/>
                  </a:cubicBezTo>
                  <a:cubicBezTo>
                    <a:pt x="162" y="81"/>
                    <a:pt x="162" y="139"/>
                    <a:pt x="215" y="139"/>
                  </a:cubicBezTo>
                </a:path>
              </a:pathLst>
            </a:custGeom>
            <a:solidFill>
              <a:srgbClr val="FD9D0F"/>
            </a:solidFill>
            <a:ln w="9525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3" name="Freeform 1055"/>
            <p:cNvSpPr>
              <a:spLocks/>
            </p:cNvSpPr>
            <p:nvPr/>
          </p:nvSpPr>
          <p:spPr bwMode="auto">
            <a:xfrm flipH="1">
              <a:off x="3456" y="1813"/>
              <a:ext cx="215" cy="139"/>
            </a:xfrm>
            <a:custGeom>
              <a:avLst/>
              <a:gdLst>
                <a:gd name="T0" fmla="*/ 8 w 215"/>
                <a:gd name="T1" fmla="*/ 78 h 139"/>
                <a:gd name="T2" fmla="*/ 84 w 215"/>
                <a:gd name="T3" fmla="*/ 17 h 139"/>
                <a:gd name="T4" fmla="*/ 154 w 215"/>
                <a:gd name="T5" fmla="*/ 40 h 139"/>
                <a:gd name="T6" fmla="*/ 215 w 215"/>
                <a:gd name="T7" fmla="*/ 139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5"/>
                <a:gd name="T13" fmla="*/ 0 h 139"/>
                <a:gd name="T14" fmla="*/ 215 w 215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5" h="139">
                  <a:moveTo>
                    <a:pt x="8" y="78"/>
                  </a:moveTo>
                  <a:cubicBezTo>
                    <a:pt x="20" y="0"/>
                    <a:pt x="0" y="6"/>
                    <a:pt x="84" y="17"/>
                  </a:cubicBezTo>
                  <a:cubicBezTo>
                    <a:pt x="108" y="24"/>
                    <a:pt x="154" y="40"/>
                    <a:pt x="154" y="40"/>
                  </a:cubicBezTo>
                  <a:cubicBezTo>
                    <a:pt x="162" y="81"/>
                    <a:pt x="162" y="139"/>
                    <a:pt x="215" y="139"/>
                  </a:cubicBezTo>
                </a:path>
              </a:pathLst>
            </a:custGeom>
            <a:solidFill>
              <a:srgbClr val="FD9D0F"/>
            </a:solidFill>
            <a:ln w="9525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988" name="Text Box 1056"/>
          <p:cNvSpPr txBox="1">
            <a:spLocks noChangeArrowheads="1"/>
          </p:cNvSpPr>
          <p:nvPr/>
        </p:nvSpPr>
        <p:spPr bwMode="auto">
          <a:xfrm>
            <a:off x="2438400" y="5314950"/>
            <a:ext cx="5562600" cy="584775"/>
          </a:xfrm>
          <a:prstGeom prst="rect">
            <a:avLst/>
          </a:prstGeom>
          <a:solidFill>
            <a:srgbClr val="CCFFCC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latin typeface="Cambria" pitchFamily="18" charset="0"/>
              </a:rPr>
              <a:t>This doesn't </a:t>
            </a:r>
            <a:r>
              <a:rPr lang="en-US" sz="3200" b="1" i="1" dirty="0">
                <a:latin typeface="Cambria" pitchFamily="18" charset="0"/>
              </a:rPr>
              <a:t>look</a:t>
            </a:r>
            <a:r>
              <a:rPr lang="en-US" sz="3200" dirty="0">
                <a:latin typeface="Cambria" pitchFamily="18" charset="0"/>
              </a:rPr>
              <a:t> quite right…</a:t>
            </a:r>
          </a:p>
        </p:txBody>
      </p:sp>
      <p:sp>
        <p:nvSpPr>
          <p:cNvPr id="41989" name="Text Box 1027"/>
          <p:cNvSpPr txBox="1">
            <a:spLocks noChangeArrowheads="1"/>
          </p:cNvSpPr>
          <p:nvPr/>
        </p:nvSpPr>
        <p:spPr bwMode="auto">
          <a:xfrm>
            <a:off x="341313" y="228600"/>
            <a:ext cx="84582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b="1" i="1">
                <a:latin typeface="Cambria" pitchFamily="18" charset="0"/>
              </a:rPr>
              <a:t>Function</a:t>
            </a:r>
            <a:r>
              <a:rPr lang="en-US" sz="4200">
                <a:latin typeface="Cambria" pitchFamily="18" charset="0"/>
              </a:rPr>
              <a:t>ing in Python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7" name="Group 1042"/>
          <p:cNvGrpSpPr>
            <a:grpSpLocks/>
          </p:cNvGrpSpPr>
          <p:nvPr/>
        </p:nvGrpSpPr>
        <p:grpSpPr bwMode="auto">
          <a:xfrm>
            <a:off x="8077200" y="5775325"/>
            <a:ext cx="838200" cy="914400"/>
            <a:chOff x="2928" y="1051"/>
            <a:chExt cx="840" cy="957"/>
          </a:xfrm>
        </p:grpSpPr>
        <p:sp>
          <p:nvSpPr>
            <p:cNvPr id="41991" name="Freeform 1043"/>
            <p:cNvSpPr>
              <a:spLocks/>
            </p:cNvSpPr>
            <p:nvPr/>
          </p:nvSpPr>
          <p:spPr bwMode="auto">
            <a:xfrm>
              <a:off x="2928" y="1759"/>
              <a:ext cx="810" cy="249"/>
            </a:xfrm>
            <a:custGeom>
              <a:avLst/>
              <a:gdLst>
                <a:gd name="T0" fmla="*/ 4 w 1048"/>
                <a:gd name="T1" fmla="*/ 21 h 250"/>
                <a:gd name="T2" fmla="*/ 7 w 1048"/>
                <a:gd name="T3" fmla="*/ 83 h 250"/>
                <a:gd name="T4" fmla="*/ 7 w 1048"/>
                <a:gd name="T5" fmla="*/ 111 h 250"/>
                <a:gd name="T6" fmla="*/ 8 w 1048"/>
                <a:gd name="T7" fmla="*/ 125 h 250"/>
                <a:gd name="T8" fmla="*/ 8 w 1048"/>
                <a:gd name="T9" fmla="*/ 160 h 250"/>
                <a:gd name="T10" fmla="*/ 5 w 1048"/>
                <a:gd name="T11" fmla="*/ 229 h 250"/>
                <a:gd name="T12" fmla="*/ 2 w 1048"/>
                <a:gd name="T13" fmla="*/ 209 h 250"/>
                <a:gd name="T14" fmla="*/ 0 w 1048"/>
                <a:gd name="T15" fmla="*/ 188 h 250"/>
                <a:gd name="T16" fmla="*/ 2 w 1048"/>
                <a:gd name="T17" fmla="*/ 154 h 250"/>
                <a:gd name="T18" fmla="*/ 2 w 1048"/>
                <a:gd name="T19" fmla="*/ 125 h 250"/>
                <a:gd name="T20" fmla="*/ 2 w 1048"/>
                <a:gd name="T21" fmla="*/ 76 h 250"/>
                <a:gd name="T22" fmla="*/ 2 w 1048"/>
                <a:gd name="T23" fmla="*/ 55 h 250"/>
                <a:gd name="T24" fmla="*/ 2 w 1048"/>
                <a:gd name="T25" fmla="*/ 28 h 250"/>
                <a:gd name="T26" fmla="*/ 3 w 1048"/>
                <a:gd name="T27" fmla="*/ 14 h 250"/>
                <a:gd name="T28" fmla="*/ 4 w 1048"/>
                <a:gd name="T29" fmla="*/ 28 h 250"/>
                <a:gd name="T30" fmla="*/ 4 w 1048"/>
                <a:gd name="T31" fmla="*/ 21 h 2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8"/>
                <a:gd name="T49" fmla="*/ 0 h 250"/>
                <a:gd name="T50" fmla="*/ 1048 w 1048"/>
                <a:gd name="T51" fmla="*/ 250 h 25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8" h="250">
                  <a:moveTo>
                    <a:pt x="531" y="21"/>
                  </a:moveTo>
                  <a:cubicBezTo>
                    <a:pt x="673" y="0"/>
                    <a:pt x="778" y="50"/>
                    <a:pt x="910" y="83"/>
                  </a:cubicBezTo>
                  <a:cubicBezTo>
                    <a:pt x="923" y="92"/>
                    <a:pt x="937" y="102"/>
                    <a:pt x="951" y="111"/>
                  </a:cubicBezTo>
                  <a:cubicBezTo>
                    <a:pt x="965" y="120"/>
                    <a:pt x="993" y="138"/>
                    <a:pt x="993" y="138"/>
                  </a:cubicBezTo>
                  <a:cubicBezTo>
                    <a:pt x="1009" y="162"/>
                    <a:pt x="1023" y="163"/>
                    <a:pt x="1048" y="179"/>
                  </a:cubicBezTo>
                  <a:cubicBezTo>
                    <a:pt x="943" y="250"/>
                    <a:pt x="887" y="238"/>
                    <a:pt x="751" y="248"/>
                  </a:cubicBezTo>
                  <a:cubicBezTo>
                    <a:pt x="201" y="233"/>
                    <a:pt x="424" y="241"/>
                    <a:pt x="82" y="228"/>
                  </a:cubicBezTo>
                  <a:cubicBezTo>
                    <a:pt x="54" y="218"/>
                    <a:pt x="27" y="216"/>
                    <a:pt x="0" y="207"/>
                  </a:cubicBezTo>
                  <a:cubicBezTo>
                    <a:pt x="2" y="195"/>
                    <a:pt x="1" y="183"/>
                    <a:pt x="7" y="173"/>
                  </a:cubicBezTo>
                  <a:cubicBezTo>
                    <a:pt x="19" y="151"/>
                    <a:pt x="75" y="138"/>
                    <a:pt x="96" y="131"/>
                  </a:cubicBezTo>
                  <a:cubicBezTo>
                    <a:pt x="134" y="116"/>
                    <a:pt x="169" y="92"/>
                    <a:pt x="207" y="76"/>
                  </a:cubicBezTo>
                  <a:cubicBezTo>
                    <a:pt x="239" y="61"/>
                    <a:pt x="238" y="77"/>
                    <a:pt x="275" y="55"/>
                  </a:cubicBezTo>
                  <a:cubicBezTo>
                    <a:pt x="288" y="46"/>
                    <a:pt x="309" y="33"/>
                    <a:pt x="324" y="28"/>
                  </a:cubicBezTo>
                  <a:cubicBezTo>
                    <a:pt x="341" y="21"/>
                    <a:pt x="379" y="14"/>
                    <a:pt x="379" y="14"/>
                  </a:cubicBezTo>
                  <a:cubicBezTo>
                    <a:pt x="420" y="18"/>
                    <a:pt x="461" y="22"/>
                    <a:pt x="503" y="28"/>
                  </a:cubicBezTo>
                  <a:cubicBezTo>
                    <a:pt x="531" y="32"/>
                    <a:pt x="519" y="44"/>
                    <a:pt x="531" y="21"/>
                  </a:cubicBezTo>
                  <a:close/>
                </a:path>
              </a:pathLst>
            </a:custGeom>
            <a:solidFill>
              <a:srgbClr val="FD9D0F"/>
            </a:solidFill>
            <a:ln w="9525">
              <a:solidFill>
                <a:srgbClr val="FD9D0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2" name="Oval 1044"/>
            <p:cNvSpPr>
              <a:spLocks noChangeArrowheads="1"/>
            </p:cNvSpPr>
            <p:nvPr/>
          </p:nvSpPr>
          <p:spPr bwMode="auto">
            <a:xfrm>
              <a:off x="2965" y="1240"/>
              <a:ext cx="779" cy="672"/>
            </a:xfrm>
            <a:prstGeom prst="ellipse">
              <a:avLst/>
            </a:prstGeom>
            <a:solidFill>
              <a:srgbClr val="9ECC46"/>
            </a:solidFill>
            <a:ln w="9525">
              <a:solidFill>
                <a:srgbClr val="FFCC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3" name="Oval 1045"/>
            <p:cNvSpPr>
              <a:spLocks noChangeArrowheads="1"/>
            </p:cNvSpPr>
            <p:nvPr/>
          </p:nvSpPr>
          <p:spPr bwMode="auto">
            <a:xfrm rot="-1967255">
              <a:off x="3039" y="1383"/>
              <a:ext cx="186" cy="1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4" name="Oval 1046"/>
            <p:cNvSpPr>
              <a:spLocks noChangeArrowheads="1"/>
            </p:cNvSpPr>
            <p:nvPr/>
          </p:nvSpPr>
          <p:spPr bwMode="auto">
            <a:xfrm>
              <a:off x="3262" y="1383"/>
              <a:ext cx="222" cy="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5" name="Oval 1047"/>
            <p:cNvSpPr>
              <a:spLocks noChangeArrowheads="1"/>
            </p:cNvSpPr>
            <p:nvPr/>
          </p:nvSpPr>
          <p:spPr bwMode="auto">
            <a:xfrm rot="-2071034">
              <a:off x="3521" y="1431"/>
              <a:ext cx="149" cy="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6" name="Oval 1048"/>
            <p:cNvSpPr>
              <a:spLocks noChangeArrowheads="1"/>
            </p:cNvSpPr>
            <p:nvPr/>
          </p:nvSpPr>
          <p:spPr bwMode="auto">
            <a:xfrm>
              <a:off x="3118" y="1479"/>
              <a:ext cx="56" cy="6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7" name="Oval 1049"/>
            <p:cNvSpPr>
              <a:spLocks noChangeArrowheads="1"/>
            </p:cNvSpPr>
            <p:nvPr/>
          </p:nvSpPr>
          <p:spPr bwMode="auto">
            <a:xfrm>
              <a:off x="3341" y="1495"/>
              <a:ext cx="55" cy="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8" name="Oval 1050"/>
            <p:cNvSpPr>
              <a:spLocks noChangeArrowheads="1"/>
            </p:cNvSpPr>
            <p:nvPr/>
          </p:nvSpPr>
          <p:spPr bwMode="auto">
            <a:xfrm>
              <a:off x="3543" y="1549"/>
              <a:ext cx="54" cy="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9" name="AutoShape 1051"/>
            <p:cNvSpPr>
              <a:spLocks noChangeArrowheads="1"/>
            </p:cNvSpPr>
            <p:nvPr/>
          </p:nvSpPr>
          <p:spPr bwMode="auto">
            <a:xfrm rot="-5400000">
              <a:off x="3291" y="1540"/>
              <a:ext cx="77" cy="445"/>
            </a:xfrm>
            <a:prstGeom prst="moo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0" name="Freeform 1052"/>
            <p:cNvSpPr>
              <a:spLocks/>
            </p:cNvSpPr>
            <p:nvPr/>
          </p:nvSpPr>
          <p:spPr bwMode="auto">
            <a:xfrm>
              <a:off x="3120" y="1128"/>
              <a:ext cx="648" cy="256"/>
            </a:xfrm>
            <a:custGeom>
              <a:avLst/>
              <a:gdLst>
                <a:gd name="T0" fmla="*/ 208 w 648"/>
                <a:gd name="T1" fmla="*/ 0 h 256"/>
                <a:gd name="T2" fmla="*/ 47 w 648"/>
                <a:gd name="T3" fmla="*/ 7 h 256"/>
                <a:gd name="T4" fmla="*/ 0 w 648"/>
                <a:gd name="T5" fmla="*/ 92 h 256"/>
                <a:gd name="T6" fmla="*/ 162 w 648"/>
                <a:gd name="T7" fmla="*/ 192 h 256"/>
                <a:gd name="T8" fmla="*/ 300 w 648"/>
                <a:gd name="T9" fmla="*/ 238 h 256"/>
                <a:gd name="T10" fmla="*/ 484 w 648"/>
                <a:gd name="T11" fmla="*/ 246 h 256"/>
                <a:gd name="T12" fmla="*/ 646 w 648"/>
                <a:gd name="T13" fmla="*/ 184 h 256"/>
                <a:gd name="T14" fmla="*/ 615 w 648"/>
                <a:gd name="T15" fmla="*/ 153 h 256"/>
                <a:gd name="T16" fmla="*/ 546 w 648"/>
                <a:gd name="T17" fmla="*/ 84 h 2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8"/>
                <a:gd name="T28" fmla="*/ 0 h 256"/>
                <a:gd name="T29" fmla="*/ 648 w 648"/>
                <a:gd name="T30" fmla="*/ 256 h 2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8" h="256">
                  <a:moveTo>
                    <a:pt x="208" y="0"/>
                  </a:moveTo>
                  <a:cubicBezTo>
                    <a:pt x="154" y="2"/>
                    <a:pt x="100" y="0"/>
                    <a:pt x="47" y="7"/>
                  </a:cubicBezTo>
                  <a:cubicBezTo>
                    <a:pt x="15" y="11"/>
                    <a:pt x="0" y="92"/>
                    <a:pt x="0" y="92"/>
                  </a:cubicBezTo>
                  <a:cubicBezTo>
                    <a:pt x="19" y="199"/>
                    <a:pt x="72" y="170"/>
                    <a:pt x="162" y="192"/>
                  </a:cubicBezTo>
                  <a:cubicBezTo>
                    <a:pt x="208" y="203"/>
                    <a:pt x="252" y="234"/>
                    <a:pt x="300" y="238"/>
                  </a:cubicBezTo>
                  <a:cubicBezTo>
                    <a:pt x="361" y="243"/>
                    <a:pt x="423" y="243"/>
                    <a:pt x="484" y="246"/>
                  </a:cubicBezTo>
                  <a:cubicBezTo>
                    <a:pt x="648" y="235"/>
                    <a:pt x="569" y="256"/>
                    <a:pt x="646" y="184"/>
                  </a:cubicBezTo>
                  <a:cubicBezTo>
                    <a:pt x="642" y="180"/>
                    <a:pt x="617" y="158"/>
                    <a:pt x="615" y="153"/>
                  </a:cubicBezTo>
                  <a:cubicBezTo>
                    <a:pt x="596" y="116"/>
                    <a:pt x="599" y="84"/>
                    <a:pt x="546" y="84"/>
                  </a:cubicBezTo>
                </a:path>
              </a:pathLst>
            </a:custGeom>
            <a:solidFill>
              <a:srgbClr val="CC0099"/>
            </a:solidFill>
            <a:ln w="9525">
              <a:solidFill>
                <a:srgbClr val="FF99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1" name="Freeform 1053"/>
            <p:cNvSpPr>
              <a:spLocks/>
            </p:cNvSpPr>
            <p:nvPr/>
          </p:nvSpPr>
          <p:spPr bwMode="auto">
            <a:xfrm>
              <a:off x="3254" y="1051"/>
              <a:ext cx="442" cy="192"/>
            </a:xfrm>
            <a:custGeom>
              <a:avLst/>
              <a:gdLst>
                <a:gd name="T0" fmla="*/ 88 w 442"/>
                <a:gd name="T1" fmla="*/ 138 h 192"/>
                <a:gd name="T2" fmla="*/ 34 w 442"/>
                <a:gd name="T3" fmla="*/ 92 h 192"/>
                <a:gd name="T4" fmla="*/ 57 w 442"/>
                <a:gd name="T5" fmla="*/ 0 h 192"/>
                <a:gd name="T6" fmla="*/ 234 w 442"/>
                <a:gd name="T7" fmla="*/ 15 h 192"/>
                <a:gd name="T8" fmla="*/ 372 w 442"/>
                <a:gd name="T9" fmla="*/ 61 h 192"/>
                <a:gd name="T10" fmla="*/ 441 w 442"/>
                <a:gd name="T11" fmla="*/ 92 h 192"/>
                <a:gd name="T12" fmla="*/ 434 w 442"/>
                <a:gd name="T13" fmla="*/ 122 h 192"/>
                <a:gd name="T14" fmla="*/ 280 w 442"/>
                <a:gd name="T15" fmla="*/ 161 h 192"/>
                <a:gd name="T16" fmla="*/ 257 w 442"/>
                <a:gd name="T17" fmla="*/ 169 h 192"/>
                <a:gd name="T18" fmla="*/ 226 w 442"/>
                <a:gd name="T19" fmla="*/ 184 h 192"/>
                <a:gd name="T20" fmla="*/ 196 w 442"/>
                <a:gd name="T21" fmla="*/ 192 h 1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42"/>
                <a:gd name="T34" fmla="*/ 0 h 192"/>
                <a:gd name="T35" fmla="*/ 442 w 442"/>
                <a:gd name="T36" fmla="*/ 192 h 1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42" h="192">
                  <a:moveTo>
                    <a:pt x="88" y="138"/>
                  </a:moveTo>
                  <a:cubicBezTo>
                    <a:pt x="71" y="119"/>
                    <a:pt x="55" y="106"/>
                    <a:pt x="34" y="92"/>
                  </a:cubicBezTo>
                  <a:cubicBezTo>
                    <a:pt x="22" y="52"/>
                    <a:pt x="0" y="17"/>
                    <a:pt x="57" y="0"/>
                  </a:cubicBezTo>
                  <a:cubicBezTo>
                    <a:pt x="75" y="1"/>
                    <a:pt x="202" y="8"/>
                    <a:pt x="234" y="15"/>
                  </a:cubicBezTo>
                  <a:cubicBezTo>
                    <a:pt x="275" y="24"/>
                    <a:pt x="331" y="47"/>
                    <a:pt x="372" y="61"/>
                  </a:cubicBezTo>
                  <a:cubicBezTo>
                    <a:pt x="394" y="81"/>
                    <a:pt x="412" y="84"/>
                    <a:pt x="441" y="92"/>
                  </a:cubicBezTo>
                  <a:cubicBezTo>
                    <a:pt x="439" y="102"/>
                    <a:pt x="442" y="115"/>
                    <a:pt x="434" y="122"/>
                  </a:cubicBezTo>
                  <a:cubicBezTo>
                    <a:pt x="411" y="142"/>
                    <a:pt x="306" y="158"/>
                    <a:pt x="280" y="161"/>
                  </a:cubicBezTo>
                  <a:cubicBezTo>
                    <a:pt x="272" y="164"/>
                    <a:pt x="264" y="166"/>
                    <a:pt x="257" y="169"/>
                  </a:cubicBezTo>
                  <a:cubicBezTo>
                    <a:pt x="246" y="173"/>
                    <a:pt x="237" y="180"/>
                    <a:pt x="226" y="184"/>
                  </a:cubicBezTo>
                  <a:cubicBezTo>
                    <a:pt x="216" y="188"/>
                    <a:pt x="196" y="192"/>
                    <a:pt x="196" y="192"/>
                  </a:cubicBezTo>
                </a:path>
              </a:pathLst>
            </a:custGeom>
            <a:solidFill>
              <a:srgbClr val="CC0099"/>
            </a:solidFill>
            <a:ln w="9525">
              <a:solidFill>
                <a:srgbClr val="FF99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2" name="Freeform 1054"/>
            <p:cNvSpPr>
              <a:spLocks/>
            </p:cNvSpPr>
            <p:nvPr/>
          </p:nvSpPr>
          <p:spPr bwMode="auto">
            <a:xfrm>
              <a:off x="3025" y="1802"/>
              <a:ext cx="215" cy="139"/>
            </a:xfrm>
            <a:custGeom>
              <a:avLst/>
              <a:gdLst>
                <a:gd name="T0" fmla="*/ 8 w 215"/>
                <a:gd name="T1" fmla="*/ 78 h 139"/>
                <a:gd name="T2" fmla="*/ 84 w 215"/>
                <a:gd name="T3" fmla="*/ 17 h 139"/>
                <a:gd name="T4" fmla="*/ 154 w 215"/>
                <a:gd name="T5" fmla="*/ 40 h 139"/>
                <a:gd name="T6" fmla="*/ 215 w 215"/>
                <a:gd name="T7" fmla="*/ 139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5"/>
                <a:gd name="T13" fmla="*/ 0 h 139"/>
                <a:gd name="T14" fmla="*/ 215 w 215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5" h="139">
                  <a:moveTo>
                    <a:pt x="8" y="78"/>
                  </a:moveTo>
                  <a:cubicBezTo>
                    <a:pt x="20" y="0"/>
                    <a:pt x="0" y="6"/>
                    <a:pt x="84" y="17"/>
                  </a:cubicBezTo>
                  <a:cubicBezTo>
                    <a:pt x="108" y="24"/>
                    <a:pt x="154" y="40"/>
                    <a:pt x="154" y="40"/>
                  </a:cubicBezTo>
                  <a:cubicBezTo>
                    <a:pt x="162" y="81"/>
                    <a:pt x="162" y="139"/>
                    <a:pt x="215" y="139"/>
                  </a:cubicBezTo>
                </a:path>
              </a:pathLst>
            </a:custGeom>
            <a:solidFill>
              <a:srgbClr val="FD9D0F"/>
            </a:solidFill>
            <a:ln w="9525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3" name="Freeform 1055"/>
            <p:cNvSpPr>
              <a:spLocks/>
            </p:cNvSpPr>
            <p:nvPr/>
          </p:nvSpPr>
          <p:spPr bwMode="auto">
            <a:xfrm flipH="1">
              <a:off x="3456" y="1813"/>
              <a:ext cx="215" cy="139"/>
            </a:xfrm>
            <a:custGeom>
              <a:avLst/>
              <a:gdLst>
                <a:gd name="T0" fmla="*/ 8 w 215"/>
                <a:gd name="T1" fmla="*/ 78 h 139"/>
                <a:gd name="T2" fmla="*/ 84 w 215"/>
                <a:gd name="T3" fmla="*/ 17 h 139"/>
                <a:gd name="T4" fmla="*/ 154 w 215"/>
                <a:gd name="T5" fmla="*/ 40 h 139"/>
                <a:gd name="T6" fmla="*/ 215 w 215"/>
                <a:gd name="T7" fmla="*/ 139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5"/>
                <a:gd name="T13" fmla="*/ 0 h 139"/>
                <a:gd name="T14" fmla="*/ 215 w 215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5" h="139">
                  <a:moveTo>
                    <a:pt x="8" y="78"/>
                  </a:moveTo>
                  <a:cubicBezTo>
                    <a:pt x="20" y="0"/>
                    <a:pt x="0" y="6"/>
                    <a:pt x="84" y="17"/>
                  </a:cubicBezTo>
                  <a:cubicBezTo>
                    <a:pt x="108" y="24"/>
                    <a:pt x="154" y="40"/>
                    <a:pt x="154" y="40"/>
                  </a:cubicBezTo>
                  <a:cubicBezTo>
                    <a:pt x="162" y="81"/>
                    <a:pt x="162" y="139"/>
                    <a:pt x="215" y="139"/>
                  </a:cubicBezTo>
                </a:path>
              </a:pathLst>
            </a:custGeom>
            <a:solidFill>
              <a:srgbClr val="FD9D0F"/>
            </a:solidFill>
            <a:ln w="9525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988" name="Text Box 1056"/>
          <p:cNvSpPr txBox="1">
            <a:spLocks noChangeArrowheads="1"/>
          </p:cNvSpPr>
          <p:nvPr/>
        </p:nvSpPr>
        <p:spPr bwMode="auto">
          <a:xfrm>
            <a:off x="5055417" y="5425027"/>
            <a:ext cx="3200399" cy="57943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 smtClean="0">
                <a:latin typeface="Cambria" pitchFamily="18" charset="0"/>
              </a:rPr>
              <a:t>Still broken… !</a:t>
            </a:r>
            <a:endParaRPr lang="en-US" sz="3200" dirty="0">
              <a:latin typeface="Cambria" pitchFamily="18" charset="0"/>
            </a:endParaRPr>
          </a:p>
        </p:txBody>
      </p:sp>
      <p:sp>
        <p:nvSpPr>
          <p:cNvPr id="41989" name="Text Box 1027"/>
          <p:cNvSpPr txBox="1">
            <a:spLocks noChangeArrowheads="1"/>
          </p:cNvSpPr>
          <p:nvPr/>
        </p:nvSpPr>
        <p:spPr bwMode="auto">
          <a:xfrm>
            <a:off x="341313" y="228600"/>
            <a:ext cx="84582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b="1" i="1">
                <a:latin typeface="Cambria" pitchFamily="18" charset="0"/>
              </a:rPr>
              <a:t>Function</a:t>
            </a:r>
            <a:r>
              <a:rPr lang="en-US" sz="4200">
                <a:latin typeface="Cambria" pitchFamily="18" charset="0"/>
              </a:rPr>
              <a:t>ing in Python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41" y="1600200"/>
            <a:ext cx="8096959" cy="2895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31717" y="4169897"/>
            <a:ext cx="2216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IDLE vs </a:t>
            </a:r>
            <a:r>
              <a:rPr lang="en-US" sz="1200" b="1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Monokai</a:t>
            </a:r>
            <a:r>
              <a:rPr lang="en-US" sz="1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colorschemes</a:t>
            </a:r>
            <a:endParaRPr lang="en-US" sz="1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651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027"/>
          <p:cNvSpPr txBox="1">
            <a:spLocks noChangeArrowheads="1"/>
          </p:cNvSpPr>
          <p:nvPr/>
        </p:nvSpPr>
        <p:spPr bwMode="auto">
          <a:xfrm>
            <a:off x="341313" y="228600"/>
            <a:ext cx="84582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b="1" i="1">
                <a:latin typeface="Cambria" pitchFamily="18" charset="0"/>
              </a:rPr>
              <a:t>Function</a:t>
            </a:r>
            <a:r>
              <a:rPr lang="en-US" sz="4200">
                <a:latin typeface="Cambria" pitchFamily="18" charset="0"/>
              </a:rPr>
              <a:t>ing in Python</a:t>
            </a:r>
          </a:p>
        </p:txBody>
      </p:sp>
      <p:sp>
        <p:nvSpPr>
          <p:cNvPr id="43011" name="Text Box 1041"/>
          <p:cNvSpPr txBox="1">
            <a:spLocks noChangeArrowheads="1"/>
          </p:cNvSpPr>
          <p:nvPr/>
        </p:nvSpPr>
        <p:spPr bwMode="auto">
          <a:xfrm>
            <a:off x="3886200" y="6000750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latin typeface="Cambria" pitchFamily="18" charset="0"/>
              </a:rPr>
              <a:t>Some of Python's </a:t>
            </a:r>
            <a:r>
              <a:rPr lang="en-US" i="1">
                <a:latin typeface="Cambria" pitchFamily="18" charset="0"/>
              </a:rPr>
              <a:t>baggage</a:t>
            </a:r>
            <a:r>
              <a:rPr lang="en-US">
                <a:latin typeface="Cambria" pitchFamily="18" charset="0"/>
              </a:rPr>
              <a:t>…</a:t>
            </a:r>
          </a:p>
        </p:txBody>
      </p:sp>
      <p:sp>
        <p:nvSpPr>
          <p:cNvPr id="43012" name="Text Box 1026"/>
          <p:cNvSpPr txBox="1">
            <a:spLocks noChangeArrowheads="1"/>
          </p:cNvSpPr>
          <p:nvPr/>
        </p:nvSpPr>
        <p:spPr bwMode="auto">
          <a:xfrm>
            <a:off x="733425" y="1943100"/>
            <a:ext cx="75723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>
                <a:solidFill>
                  <a:srgbClr val="FF111C"/>
                </a:solidFill>
                <a:latin typeface="Courier New" pitchFamily="49" charset="0"/>
              </a:rPr>
              <a:t># my own function!</a:t>
            </a:r>
            <a:endParaRPr lang="en-US" b="1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b="1">
                <a:solidFill>
                  <a:srgbClr val="FF890C"/>
                </a:solidFill>
                <a:latin typeface="Courier New" pitchFamily="49" charset="0"/>
              </a:rPr>
              <a:t>def</a:t>
            </a:r>
            <a:r>
              <a:rPr lang="en-US" b="1">
                <a:latin typeface="Courier New" pitchFamily="49" charset="0"/>
              </a:rPr>
              <a:t> dbl( x ):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    </a:t>
            </a:r>
            <a:r>
              <a:rPr lang="en-US" b="1">
                <a:solidFill>
                  <a:srgbClr val="009600"/>
                </a:solidFill>
                <a:latin typeface="Courier New" pitchFamily="49" charset="0"/>
              </a:rPr>
              <a:t>""" returns double its input, x """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    </a:t>
            </a:r>
            <a:r>
              <a:rPr lang="en-US" b="1">
                <a:solidFill>
                  <a:srgbClr val="FF890C"/>
                </a:solidFill>
                <a:latin typeface="Courier New" pitchFamily="49" charset="0"/>
              </a:rPr>
              <a:t>return</a:t>
            </a:r>
            <a:r>
              <a:rPr lang="en-US" b="1">
                <a:latin typeface="Courier New" pitchFamily="49" charset="0"/>
              </a:rPr>
              <a:t> 2*x</a:t>
            </a:r>
          </a:p>
        </p:txBody>
      </p:sp>
      <p:sp>
        <p:nvSpPr>
          <p:cNvPr id="43013" name="TextBox 1"/>
          <p:cNvSpPr txBox="1">
            <a:spLocks noChangeArrowheads="1"/>
          </p:cNvSpPr>
          <p:nvPr/>
        </p:nvSpPr>
        <p:spPr bwMode="auto">
          <a:xfrm>
            <a:off x="5514975" y="1295400"/>
            <a:ext cx="2105025" cy="830263"/>
          </a:xfrm>
          <a:prstGeom prst="rect">
            <a:avLst/>
          </a:prstGeom>
          <a:solidFill>
            <a:srgbClr val="FFCCCC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>
                <a:latin typeface="Cambria" pitchFamily="18" charset="0"/>
              </a:rPr>
              <a:t>comment for other </a:t>
            </a:r>
            <a:r>
              <a:rPr lang="en-US" b="1" i="1">
                <a:latin typeface="Cambria" pitchFamily="18" charset="0"/>
              </a:rPr>
              <a:t>coders</a:t>
            </a:r>
          </a:p>
        </p:txBody>
      </p:sp>
      <p:cxnSp>
        <p:nvCxnSpPr>
          <p:cNvPr id="43014" name="Straight Arrow Connector 3"/>
          <p:cNvCxnSpPr>
            <a:cxnSpLocks noChangeShapeType="1"/>
            <a:stCxn id="43013" idx="1"/>
          </p:cNvCxnSpPr>
          <p:nvPr/>
        </p:nvCxnSpPr>
        <p:spPr bwMode="auto">
          <a:xfrm flipH="1">
            <a:off x="4267200" y="1711325"/>
            <a:ext cx="1247775" cy="346075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15" name="TextBox 26"/>
          <p:cNvSpPr txBox="1">
            <a:spLocks noChangeArrowheads="1"/>
          </p:cNvSpPr>
          <p:nvPr/>
        </p:nvSpPr>
        <p:spPr bwMode="auto">
          <a:xfrm>
            <a:off x="5264150" y="4495800"/>
            <a:ext cx="3041650" cy="830263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>
                <a:latin typeface="Cambria" pitchFamily="18" charset="0"/>
              </a:rPr>
              <a:t>documentation string for all </a:t>
            </a:r>
            <a:r>
              <a:rPr lang="en-US" b="1" i="1">
                <a:latin typeface="Cambria" pitchFamily="18" charset="0"/>
              </a:rPr>
              <a:t>users</a:t>
            </a:r>
          </a:p>
        </p:txBody>
      </p:sp>
      <p:cxnSp>
        <p:nvCxnSpPr>
          <p:cNvPr id="43016" name="Straight Arrow Connector 27"/>
          <p:cNvCxnSpPr>
            <a:cxnSpLocks noChangeShapeType="1"/>
            <a:stCxn id="43015" idx="0"/>
          </p:cNvCxnSpPr>
          <p:nvPr/>
        </p:nvCxnSpPr>
        <p:spPr bwMode="auto">
          <a:xfrm flipH="1" flipV="1">
            <a:off x="5410200" y="3352800"/>
            <a:ext cx="1374775" cy="1143000"/>
          </a:xfrm>
          <a:prstGeom prst="straightConnector1">
            <a:avLst/>
          </a:prstGeom>
          <a:noFill/>
          <a:ln w="28575" algn="ctr">
            <a:solidFill>
              <a:srgbClr val="008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17" name="TextBox 32"/>
          <p:cNvSpPr txBox="1">
            <a:spLocks noChangeArrowheads="1"/>
          </p:cNvSpPr>
          <p:nvPr/>
        </p:nvSpPr>
        <p:spPr bwMode="auto">
          <a:xfrm>
            <a:off x="369888" y="5170488"/>
            <a:ext cx="2068512" cy="830262"/>
          </a:xfrm>
          <a:prstGeom prst="rect">
            <a:avLst/>
          </a:prstGeom>
          <a:solidFill>
            <a:srgbClr val="FFCC99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>
                <a:latin typeface="Cambria" pitchFamily="18" charset="0"/>
              </a:rPr>
              <a:t>Python's keywords</a:t>
            </a:r>
            <a:endParaRPr lang="en-US" b="1" i="1">
              <a:latin typeface="Cambria" pitchFamily="18" charset="0"/>
            </a:endParaRPr>
          </a:p>
        </p:txBody>
      </p:sp>
      <p:cxnSp>
        <p:nvCxnSpPr>
          <p:cNvPr id="43018" name="Straight Arrow Connector 33"/>
          <p:cNvCxnSpPr>
            <a:cxnSpLocks noChangeShapeType="1"/>
            <a:stCxn id="43017" idx="0"/>
          </p:cNvCxnSpPr>
          <p:nvPr/>
        </p:nvCxnSpPr>
        <p:spPr bwMode="auto">
          <a:xfrm flipV="1">
            <a:off x="1403350" y="3733800"/>
            <a:ext cx="577850" cy="1436688"/>
          </a:xfrm>
          <a:prstGeom prst="straightConnector1">
            <a:avLst/>
          </a:prstGeom>
          <a:noFill/>
          <a:ln w="28575" algn="ctr">
            <a:solidFill>
              <a:srgbClr val="FF99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9" name="Straight Arrow Connector 37"/>
          <p:cNvCxnSpPr>
            <a:cxnSpLocks noChangeShapeType="1"/>
            <a:stCxn id="43017" idx="0"/>
          </p:cNvCxnSpPr>
          <p:nvPr/>
        </p:nvCxnSpPr>
        <p:spPr bwMode="auto">
          <a:xfrm flipH="1" flipV="1">
            <a:off x="1219200" y="2838450"/>
            <a:ext cx="184150" cy="2332038"/>
          </a:xfrm>
          <a:prstGeom prst="straightConnector1">
            <a:avLst/>
          </a:prstGeom>
          <a:noFill/>
          <a:ln w="28575" algn="ctr">
            <a:solidFill>
              <a:srgbClr val="FF99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3"/>
          <p:cNvSpPr txBox="1">
            <a:spLocks noChangeArrowheads="1"/>
          </p:cNvSpPr>
          <p:nvPr/>
        </p:nvSpPr>
        <p:spPr bwMode="auto">
          <a:xfrm>
            <a:off x="341313" y="228600"/>
            <a:ext cx="84582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dirty="0" smtClean="0">
                <a:latin typeface="Cambria" pitchFamily="18" charset="0"/>
              </a:rPr>
              <a:t>Function </a:t>
            </a:r>
            <a:r>
              <a:rPr lang="en-US" sz="4200" i="1" dirty="0" smtClean="0">
                <a:latin typeface="Cambria" pitchFamily="18" charset="0"/>
              </a:rPr>
              <a:t>Fun </a:t>
            </a:r>
            <a:r>
              <a:rPr lang="en-US" sz="4200" dirty="0" smtClean="0">
                <a:latin typeface="Cambria" pitchFamily="18" charset="0"/>
              </a:rPr>
              <a:t>! </a:t>
            </a:r>
            <a:endParaRPr lang="en-US" sz="4200" dirty="0">
              <a:latin typeface="Cambria" pitchFamily="18" charset="0"/>
            </a:endParaRPr>
          </a:p>
        </p:txBody>
      </p:sp>
      <p:sp>
        <p:nvSpPr>
          <p:cNvPr id="44035" name="Rectangle 18"/>
          <p:cNvSpPr>
            <a:spLocks noChangeArrowheads="1"/>
          </p:cNvSpPr>
          <p:nvPr/>
        </p:nvSpPr>
        <p:spPr bwMode="auto">
          <a:xfrm>
            <a:off x="533400" y="3602038"/>
            <a:ext cx="38877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&gt;&gt;&gt; undo(</a:t>
            </a:r>
            <a:r>
              <a:rPr lang="en-US" sz="3200" b="1">
                <a:solidFill>
                  <a:srgbClr val="009600"/>
                </a:solidFill>
                <a:latin typeface="Courier New" pitchFamily="49" charset="0"/>
              </a:rPr>
              <a:t>'caf'</a:t>
            </a:r>
            <a:r>
              <a:rPr lang="en-US" sz="3200" b="1">
                <a:latin typeface="Courier New" pitchFamily="49" charset="0"/>
              </a:rPr>
              <a:t>)</a:t>
            </a:r>
          </a:p>
        </p:txBody>
      </p:sp>
      <p:sp>
        <p:nvSpPr>
          <p:cNvPr id="44036" name="Rectangle 19"/>
          <p:cNvSpPr>
            <a:spLocks noChangeArrowheads="1"/>
          </p:cNvSpPr>
          <p:nvPr/>
        </p:nvSpPr>
        <p:spPr bwMode="auto">
          <a:xfrm>
            <a:off x="533400" y="5031348"/>
            <a:ext cx="53689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>
                <a:latin typeface="Courier New" pitchFamily="49" charset="0"/>
              </a:rPr>
              <a:t>&gt;&gt;&gt; undo(undo(</a:t>
            </a:r>
            <a:r>
              <a:rPr lang="en-US" sz="3200" b="1" dirty="0">
                <a:solidFill>
                  <a:srgbClr val="009600"/>
                </a:solidFill>
                <a:latin typeface="Courier New" pitchFamily="49" charset="0"/>
              </a:rPr>
              <a:t>'</a:t>
            </a:r>
            <a:r>
              <a:rPr lang="en-US" sz="3200" b="1" dirty="0" err="1">
                <a:solidFill>
                  <a:srgbClr val="009600"/>
                </a:solidFill>
                <a:latin typeface="Courier New" pitchFamily="49" charset="0"/>
              </a:rPr>
              <a:t>caf</a:t>
            </a:r>
            <a:r>
              <a:rPr lang="en-US" sz="3200" b="1" dirty="0">
                <a:solidFill>
                  <a:srgbClr val="009600"/>
                </a:solidFill>
                <a:latin typeface="Courier New" pitchFamily="49" charset="0"/>
              </a:rPr>
              <a:t>'</a:t>
            </a:r>
            <a:r>
              <a:rPr lang="en-US" sz="3200" b="1" dirty="0">
                <a:latin typeface="Courier New" pitchFamily="49" charset="0"/>
              </a:rPr>
              <a:t>))</a:t>
            </a:r>
          </a:p>
        </p:txBody>
      </p:sp>
      <p:sp>
        <p:nvSpPr>
          <p:cNvPr id="44037" name="Text Box 20"/>
          <p:cNvSpPr txBox="1">
            <a:spLocks noChangeArrowheads="1"/>
          </p:cNvSpPr>
          <p:nvPr/>
        </p:nvSpPr>
        <p:spPr bwMode="auto">
          <a:xfrm>
            <a:off x="838200" y="1447800"/>
            <a:ext cx="7391400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rgbClr val="FF890C"/>
                </a:solidFill>
                <a:latin typeface="Courier New" pitchFamily="49" charset="0"/>
              </a:rPr>
              <a:t>def</a:t>
            </a:r>
            <a:r>
              <a:rPr lang="en-US" b="1">
                <a:latin typeface="Courier New" pitchFamily="49" charset="0"/>
              </a:rPr>
              <a:t> undo(s):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    </a:t>
            </a:r>
            <a:r>
              <a:rPr lang="en-US" b="1">
                <a:solidFill>
                  <a:srgbClr val="009600"/>
                </a:solidFill>
                <a:latin typeface="Courier New" pitchFamily="49" charset="0"/>
              </a:rPr>
              <a:t>""" this "undoes" its input, s """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    </a:t>
            </a:r>
            <a:r>
              <a:rPr lang="en-US" b="1">
                <a:solidFill>
                  <a:srgbClr val="FF890C"/>
                </a:solidFill>
                <a:latin typeface="Courier New" pitchFamily="49" charset="0"/>
              </a:rPr>
              <a:t>return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009600"/>
                </a:solidFill>
                <a:latin typeface="Courier New" pitchFamily="49" charset="0"/>
              </a:rPr>
              <a:t>'de'</a:t>
            </a:r>
            <a:r>
              <a:rPr lang="en-US" b="1">
                <a:latin typeface="Courier New" pitchFamily="49" charset="0"/>
              </a:rPr>
              <a:t> + s</a:t>
            </a:r>
          </a:p>
        </p:txBody>
      </p:sp>
      <p:sp>
        <p:nvSpPr>
          <p:cNvPr id="44038" name="Text Box 21"/>
          <p:cNvSpPr txBox="1">
            <a:spLocks noChangeArrowheads="1"/>
          </p:cNvSpPr>
          <p:nvPr/>
        </p:nvSpPr>
        <p:spPr bwMode="auto">
          <a:xfrm>
            <a:off x="5527675" y="5950803"/>
            <a:ext cx="35401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i="1" dirty="0">
                <a:latin typeface="Cambria" pitchFamily="18" charset="0"/>
              </a:rPr>
              <a:t>strings, lists, numbers … all </a:t>
            </a:r>
            <a:r>
              <a:rPr lang="en-US" b="1" i="1" dirty="0">
                <a:latin typeface="Cambria" pitchFamily="18" charset="0"/>
              </a:rPr>
              <a:t>data</a:t>
            </a:r>
            <a:r>
              <a:rPr lang="en-US" i="1" dirty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en-US" i="1" dirty="0">
                <a:latin typeface="Cambria" pitchFamily="18" charset="0"/>
              </a:rPr>
              <a:t>are fair game</a:t>
            </a:r>
          </a:p>
        </p:txBody>
      </p:sp>
      <p:cxnSp>
        <p:nvCxnSpPr>
          <p:cNvPr id="44039" name="Straight Connector 2"/>
          <p:cNvCxnSpPr>
            <a:cxnSpLocks noChangeShapeType="1"/>
          </p:cNvCxnSpPr>
          <p:nvPr/>
        </p:nvCxnSpPr>
        <p:spPr bwMode="auto">
          <a:xfrm>
            <a:off x="838200" y="3200400"/>
            <a:ext cx="73152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533400" y="4216400"/>
            <a:ext cx="19127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</a:rPr>
              <a:t>'decaf'</a:t>
            </a:r>
            <a:endParaRPr lang="en-US" sz="3200" b="1" dirty="0">
              <a:solidFill>
                <a:srgbClr val="008000"/>
              </a:solidFill>
              <a:latin typeface="Courier New" pitchFamily="49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609600" y="5615548"/>
            <a:ext cx="2608262" cy="716990"/>
          </a:xfrm>
          <a:prstGeom prst="roundRect">
            <a:avLst/>
          </a:prstGeom>
          <a:solidFill>
            <a:srgbClr val="CCFFCC"/>
          </a:solidFill>
          <a:ln w="28575" cap="flat" cmpd="sng" algn="ctr">
            <a:solidFill>
              <a:srgbClr val="CCFF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3"/>
          <p:cNvSpPr txBox="1">
            <a:spLocks noChangeArrowheads="1"/>
          </p:cNvSpPr>
          <p:nvPr/>
        </p:nvSpPr>
        <p:spPr bwMode="auto">
          <a:xfrm>
            <a:off x="341313" y="228600"/>
            <a:ext cx="84582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i="1">
                <a:latin typeface="Times" pitchFamily="-106" charset="0"/>
              </a:rPr>
              <a:t>Function</a:t>
            </a:r>
            <a:r>
              <a:rPr lang="en-US" sz="4200">
                <a:latin typeface="Times" pitchFamily="-106" charset="0"/>
              </a:rPr>
              <a:t>ing in Python</a:t>
            </a:r>
          </a:p>
        </p:txBody>
      </p:sp>
      <p:grpSp>
        <p:nvGrpSpPr>
          <p:cNvPr id="54275" name="Group 5"/>
          <p:cNvGrpSpPr>
            <a:grpSpLocks/>
          </p:cNvGrpSpPr>
          <p:nvPr/>
        </p:nvGrpSpPr>
        <p:grpSpPr bwMode="auto">
          <a:xfrm>
            <a:off x="609600" y="1114425"/>
            <a:ext cx="7924800" cy="180975"/>
            <a:chOff x="295" y="1311"/>
            <a:chExt cx="5177" cy="114"/>
          </a:xfrm>
        </p:grpSpPr>
        <p:sp>
          <p:nvSpPr>
            <p:cNvPr id="54305" name="Rectangle 6"/>
            <p:cNvSpPr>
              <a:spLocks noChangeArrowheads="1"/>
            </p:cNvSpPr>
            <p:nvPr/>
          </p:nvSpPr>
          <p:spPr bwMode="auto">
            <a:xfrm>
              <a:off x="295" y="1311"/>
              <a:ext cx="5177" cy="48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6" name="Rectangle 7"/>
            <p:cNvSpPr>
              <a:spLocks noChangeArrowheads="1"/>
            </p:cNvSpPr>
            <p:nvPr/>
          </p:nvSpPr>
          <p:spPr bwMode="auto">
            <a:xfrm>
              <a:off x="295" y="1377"/>
              <a:ext cx="5177" cy="48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276" name="Text Box 22"/>
          <p:cNvSpPr txBox="1">
            <a:spLocks noChangeArrowheads="1"/>
          </p:cNvSpPr>
          <p:nvPr/>
        </p:nvSpPr>
        <p:spPr bwMode="auto">
          <a:xfrm>
            <a:off x="400050" y="1476375"/>
            <a:ext cx="429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Some basic, built-in functions:</a:t>
            </a:r>
          </a:p>
        </p:txBody>
      </p:sp>
      <p:sp>
        <p:nvSpPr>
          <p:cNvPr id="54277" name="Text Box 25"/>
          <p:cNvSpPr txBox="1">
            <a:spLocks noChangeArrowheads="1"/>
          </p:cNvSpPr>
          <p:nvPr/>
        </p:nvSpPr>
        <p:spPr bwMode="auto">
          <a:xfrm>
            <a:off x="685800" y="2262188"/>
            <a:ext cx="3352800" cy="319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abs</a:t>
            </a:r>
          </a:p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max</a:t>
            </a:r>
          </a:p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min</a:t>
            </a:r>
          </a:p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sum</a:t>
            </a:r>
          </a:p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range</a:t>
            </a:r>
          </a:p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round</a:t>
            </a:r>
          </a:p>
        </p:txBody>
      </p:sp>
      <p:sp>
        <p:nvSpPr>
          <p:cNvPr id="54278" name="Text Box 26"/>
          <p:cNvSpPr txBox="1">
            <a:spLocks noChangeArrowheads="1"/>
          </p:cNvSpPr>
          <p:nvPr/>
        </p:nvSpPr>
        <p:spPr bwMode="auto">
          <a:xfrm>
            <a:off x="6964363" y="2233613"/>
            <a:ext cx="1144587" cy="319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bool</a:t>
            </a:r>
          </a:p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float</a:t>
            </a:r>
          </a:p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int</a:t>
            </a:r>
          </a:p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long</a:t>
            </a:r>
          </a:p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list</a:t>
            </a:r>
          </a:p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str</a:t>
            </a:r>
          </a:p>
        </p:txBody>
      </p:sp>
      <p:sp>
        <p:nvSpPr>
          <p:cNvPr id="54279" name="Text Box 27"/>
          <p:cNvSpPr txBox="1">
            <a:spLocks noChangeArrowheads="1"/>
          </p:cNvSpPr>
          <p:nvPr/>
        </p:nvSpPr>
        <p:spPr bwMode="auto">
          <a:xfrm>
            <a:off x="4206875" y="3462338"/>
            <a:ext cx="23590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these change data from one type to another</a:t>
            </a:r>
          </a:p>
        </p:txBody>
      </p:sp>
      <p:sp>
        <p:nvSpPr>
          <p:cNvPr id="54280" name="Text Box 28"/>
          <p:cNvSpPr txBox="1">
            <a:spLocks noChangeArrowheads="1"/>
          </p:cNvSpPr>
          <p:nvPr/>
        </p:nvSpPr>
        <p:spPr bwMode="auto">
          <a:xfrm>
            <a:off x="2097088" y="23320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absolute value</a:t>
            </a:r>
          </a:p>
        </p:txBody>
      </p:sp>
      <p:sp>
        <p:nvSpPr>
          <p:cNvPr id="54281" name="Text Box 29"/>
          <p:cNvSpPr txBox="1">
            <a:spLocks noChangeArrowheads="1"/>
          </p:cNvSpPr>
          <p:nvPr/>
        </p:nvSpPr>
        <p:spPr bwMode="auto">
          <a:xfrm>
            <a:off x="1997075" y="336708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of lists</a:t>
            </a:r>
          </a:p>
        </p:txBody>
      </p:sp>
      <p:sp>
        <p:nvSpPr>
          <p:cNvPr id="54282" name="Text Box 30"/>
          <p:cNvSpPr txBox="1">
            <a:spLocks noChangeArrowheads="1"/>
          </p:cNvSpPr>
          <p:nvPr/>
        </p:nvSpPr>
        <p:spPr bwMode="auto">
          <a:xfrm>
            <a:off x="2097088" y="4500563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creates lists</a:t>
            </a:r>
          </a:p>
        </p:txBody>
      </p:sp>
      <p:sp>
        <p:nvSpPr>
          <p:cNvPr id="54283" name="Text Box 31"/>
          <p:cNvSpPr txBox="1">
            <a:spLocks noChangeArrowheads="1"/>
          </p:cNvSpPr>
          <p:nvPr/>
        </p:nvSpPr>
        <p:spPr bwMode="auto">
          <a:xfrm>
            <a:off x="2097088" y="5053013"/>
            <a:ext cx="3581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only as accurately as it can!</a:t>
            </a:r>
          </a:p>
        </p:txBody>
      </p:sp>
      <p:sp>
        <p:nvSpPr>
          <p:cNvPr id="54284" name="AutoShape 32"/>
          <p:cNvSpPr>
            <a:spLocks/>
          </p:cNvSpPr>
          <p:nvPr/>
        </p:nvSpPr>
        <p:spPr bwMode="auto">
          <a:xfrm>
            <a:off x="1701800" y="2919413"/>
            <a:ext cx="215900" cy="1295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285" name="AutoShape 33"/>
          <p:cNvSpPr>
            <a:spLocks/>
          </p:cNvSpPr>
          <p:nvPr/>
        </p:nvSpPr>
        <p:spPr bwMode="auto">
          <a:xfrm flipH="1">
            <a:off x="6654800" y="2333625"/>
            <a:ext cx="215900" cy="3001963"/>
          </a:xfrm>
          <a:prstGeom prst="rightBrace">
            <a:avLst>
              <a:gd name="adj1" fmla="val 11587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286" name="Rectangle 34"/>
          <p:cNvSpPr>
            <a:spLocks noChangeArrowheads="1"/>
          </p:cNvSpPr>
          <p:nvPr/>
        </p:nvSpPr>
        <p:spPr bwMode="auto">
          <a:xfrm>
            <a:off x="4695825" y="6019800"/>
            <a:ext cx="915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49" charset="0"/>
              </a:rPr>
              <a:t>help</a:t>
            </a:r>
          </a:p>
        </p:txBody>
      </p:sp>
      <p:sp>
        <p:nvSpPr>
          <p:cNvPr id="54287" name="Rectangle 35"/>
          <p:cNvSpPr>
            <a:spLocks noChangeArrowheads="1"/>
          </p:cNvSpPr>
          <p:nvPr/>
        </p:nvSpPr>
        <p:spPr bwMode="auto">
          <a:xfrm>
            <a:off x="6053138" y="6018213"/>
            <a:ext cx="73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49" charset="0"/>
              </a:rPr>
              <a:t>dir</a:t>
            </a:r>
          </a:p>
        </p:txBody>
      </p:sp>
      <p:sp>
        <p:nvSpPr>
          <p:cNvPr id="54288" name="Text Box 36"/>
          <p:cNvSpPr txBox="1">
            <a:spLocks noChangeArrowheads="1"/>
          </p:cNvSpPr>
          <p:nvPr/>
        </p:nvSpPr>
        <p:spPr bwMode="auto">
          <a:xfrm>
            <a:off x="838200" y="6069013"/>
            <a:ext cx="3425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>
                <a:solidFill>
                  <a:srgbClr val="FF111C"/>
                </a:solidFill>
                <a:latin typeface="Times New Roman" pitchFamily="18" charset="0"/>
              </a:rPr>
              <a:t>These are the most important:</a:t>
            </a:r>
          </a:p>
        </p:txBody>
      </p:sp>
      <p:sp>
        <p:nvSpPr>
          <p:cNvPr id="54289" name="Rectangle 37"/>
          <p:cNvSpPr>
            <a:spLocks noChangeArrowheads="1"/>
          </p:cNvSpPr>
          <p:nvPr/>
        </p:nvSpPr>
        <p:spPr bwMode="auto">
          <a:xfrm>
            <a:off x="1004888" y="5876925"/>
            <a:ext cx="6210300" cy="747713"/>
          </a:xfrm>
          <a:prstGeom prst="rect">
            <a:avLst/>
          </a:prstGeom>
          <a:noFill/>
          <a:ln w="19050">
            <a:solidFill>
              <a:srgbClr val="FF111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54290" name="Group 38"/>
          <p:cNvGrpSpPr>
            <a:grpSpLocks/>
          </p:cNvGrpSpPr>
          <p:nvPr/>
        </p:nvGrpSpPr>
        <p:grpSpPr bwMode="auto">
          <a:xfrm>
            <a:off x="8656638" y="6305550"/>
            <a:ext cx="381000" cy="457200"/>
            <a:chOff x="2928" y="1051"/>
            <a:chExt cx="840" cy="957"/>
          </a:xfrm>
        </p:grpSpPr>
        <p:sp>
          <p:nvSpPr>
            <p:cNvPr id="54292" name="Freeform 39"/>
            <p:cNvSpPr>
              <a:spLocks/>
            </p:cNvSpPr>
            <p:nvPr/>
          </p:nvSpPr>
          <p:spPr bwMode="auto">
            <a:xfrm>
              <a:off x="2928" y="1759"/>
              <a:ext cx="810" cy="249"/>
            </a:xfrm>
            <a:custGeom>
              <a:avLst/>
              <a:gdLst>
                <a:gd name="T0" fmla="*/ 4 w 1048"/>
                <a:gd name="T1" fmla="*/ 21 h 250"/>
                <a:gd name="T2" fmla="*/ 7 w 1048"/>
                <a:gd name="T3" fmla="*/ 83 h 250"/>
                <a:gd name="T4" fmla="*/ 7 w 1048"/>
                <a:gd name="T5" fmla="*/ 111 h 250"/>
                <a:gd name="T6" fmla="*/ 8 w 1048"/>
                <a:gd name="T7" fmla="*/ 125 h 250"/>
                <a:gd name="T8" fmla="*/ 8 w 1048"/>
                <a:gd name="T9" fmla="*/ 160 h 250"/>
                <a:gd name="T10" fmla="*/ 5 w 1048"/>
                <a:gd name="T11" fmla="*/ 229 h 250"/>
                <a:gd name="T12" fmla="*/ 2 w 1048"/>
                <a:gd name="T13" fmla="*/ 209 h 250"/>
                <a:gd name="T14" fmla="*/ 0 w 1048"/>
                <a:gd name="T15" fmla="*/ 188 h 250"/>
                <a:gd name="T16" fmla="*/ 2 w 1048"/>
                <a:gd name="T17" fmla="*/ 154 h 250"/>
                <a:gd name="T18" fmla="*/ 2 w 1048"/>
                <a:gd name="T19" fmla="*/ 125 h 250"/>
                <a:gd name="T20" fmla="*/ 2 w 1048"/>
                <a:gd name="T21" fmla="*/ 76 h 250"/>
                <a:gd name="T22" fmla="*/ 2 w 1048"/>
                <a:gd name="T23" fmla="*/ 55 h 250"/>
                <a:gd name="T24" fmla="*/ 2 w 1048"/>
                <a:gd name="T25" fmla="*/ 28 h 250"/>
                <a:gd name="T26" fmla="*/ 3 w 1048"/>
                <a:gd name="T27" fmla="*/ 14 h 250"/>
                <a:gd name="T28" fmla="*/ 4 w 1048"/>
                <a:gd name="T29" fmla="*/ 28 h 250"/>
                <a:gd name="T30" fmla="*/ 4 w 1048"/>
                <a:gd name="T31" fmla="*/ 21 h 2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8"/>
                <a:gd name="T49" fmla="*/ 0 h 250"/>
                <a:gd name="T50" fmla="*/ 1048 w 1048"/>
                <a:gd name="T51" fmla="*/ 250 h 25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8" h="250">
                  <a:moveTo>
                    <a:pt x="531" y="21"/>
                  </a:moveTo>
                  <a:cubicBezTo>
                    <a:pt x="673" y="0"/>
                    <a:pt x="778" y="50"/>
                    <a:pt x="910" y="83"/>
                  </a:cubicBezTo>
                  <a:cubicBezTo>
                    <a:pt x="923" y="92"/>
                    <a:pt x="937" y="102"/>
                    <a:pt x="951" y="111"/>
                  </a:cubicBezTo>
                  <a:cubicBezTo>
                    <a:pt x="965" y="120"/>
                    <a:pt x="993" y="138"/>
                    <a:pt x="993" y="138"/>
                  </a:cubicBezTo>
                  <a:cubicBezTo>
                    <a:pt x="1009" y="162"/>
                    <a:pt x="1023" y="163"/>
                    <a:pt x="1048" y="179"/>
                  </a:cubicBezTo>
                  <a:cubicBezTo>
                    <a:pt x="943" y="250"/>
                    <a:pt x="887" y="238"/>
                    <a:pt x="751" y="248"/>
                  </a:cubicBezTo>
                  <a:cubicBezTo>
                    <a:pt x="201" y="233"/>
                    <a:pt x="424" y="241"/>
                    <a:pt x="82" y="228"/>
                  </a:cubicBezTo>
                  <a:cubicBezTo>
                    <a:pt x="54" y="218"/>
                    <a:pt x="27" y="216"/>
                    <a:pt x="0" y="207"/>
                  </a:cubicBezTo>
                  <a:cubicBezTo>
                    <a:pt x="2" y="195"/>
                    <a:pt x="1" y="183"/>
                    <a:pt x="7" y="173"/>
                  </a:cubicBezTo>
                  <a:cubicBezTo>
                    <a:pt x="19" y="151"/>
                    <a:pt x="75" y="138"/>
                    <a:pt x="96" y="131"/>
                  </a:cubicBezTo>
                  <a:cubicBezTo>
                    <a:pt x="134" y="116"/>
                    <a:pt x="169" y="92"/>
                    <a:pt x="207" y="76"/>
                  </a:cubicBezTo>
                  <a:cubicBezTo>
                    <a:pt x="239" y="61"/>
                    <a:pt x="238" y="77"/>
                    <a:pt x="275" y="55"/>
                  </a:cubicBezTo>
                  <a:cubicBezTo>
                    <a:pt x="288" y="46"/>
                    <a:pt x="309" y="33"/>
                    <a:pt x="324" y="28"/>
                  </a:cubicBezTo>
                  <a:cubicBezTo>
                    <a:pt x="341" y="21"/>
                    <a:pt x="379" y="14"/>
                    <a:pt x="379" y="14"/>
                  </a:cubicBezTo>
                  <a:cubicBezTo>
                    <a:pt x="420" y="18"/>
                    <a:pt x="461" y="22"/>
                    <a:pt x="503" y="28"/>
                  </a:cubicBezTo>
                  <a:cubicBezTo>
                    <a:pt x="531" y="32"/>
                    <a:pt x="519" y="44"/>
                    <a:pt x="531" y="21"/>
                  </a:cubicBezTo>
                  <a:close/>
                </a:path>
              </a:pathLst>
            </a:custGeom>
            <a:solidFill>
              <a:srgbClr val="FD9D0F"/>
            </a:solidFill>
            <a:ln w="9525">
              <a:solidFill>
                <a:srgbClr val="FD9D0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3" name="Oval 40"/>
            <p:cNvSpPr>
              <a:spLocks noChangeArrowheads="1"/>
            </p:cNvSpPr>
            <p:nvPr/>
          </p:nvSpPr>
          <p:spPr bwMode="auto">
            <a:xfrm>
              <a:off x="2965" y="1240"/>
              <a:ext cx="779" cy="672"/>
            </a:xfrm>
            <a:prstGeom prst="ellipse">
              <a:avLst/>
            </a:prstGeom>
            <a:solidFill>
              <a:srgbClr val="9ECC46"/>
            </a:solidFill>
            <a:ln w="9525">
              <a:solidFill>
                <a:srgbClr val="FFCC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4" name="Oval 41"/>
            <p:cNvSpPr>
              <a:spLocks noChangeArrowheads="1"/>
            </p:cNvSpPr>
            <p:nvPr/>
          </p:nvSpPr>
          <p:spPr bwMode="auto">
            <a:xfrm rot="-1967255">
              <a:off x="3039" y="1383"/>
              <a:ext cx="186" cy="1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5" name="Oval 42"/>
            <p:cNvSpPr>
              <a:spLocks noChangeArrowheads="1"/>
            </p:cNvSpPr>
            <p:nvPr/>
          </p:nvSpPr>
          <p:spPr bwMode="auto">
            <a:xfrm>
              <a:off x="3262" y="1383"/>
              <a:ext cx="222" cy="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6" name="Oval 43"/>
            <p:cNvSpPr>
              <a:spLocks noChangeArrowheads="1"/>
            </p:cNvSpPr>
            <p:nvPr/>
          </p:nvSpPr>
          <p:spPr bwMode="auto">
            <a:xfrm rot="-2071034">
              <a:off x="3521" y="1431"/>
              <a:ext cx="149" cy="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7" name="Oval 44"/>
            <p:cNvSpPr>
              <a:spLocks noChangeArrowheads="1"/>
            </p:cNvSpPr>
            <p:nvPr/>
          </p:nvSpPr>
          <p:spPr bwMode="auto">
            <a:xfrm>
              <a:off x="3118" y="1479"/>
              <a:ext cx="56" cy="6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8" name="Oval 45"/>
            <p:cNvSpPr>
              <a:spLocks noChangeArrowheads="1"/>
            </p:cNvSpPr>
            <p:nvPr/>
          </p:nvSpPr>
          <p:spPr bwMode="auto">
            <a:xfrm>
              <a:off x="3341" y="1495"/>
              <a:ext cx="55" cy="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9" name="Oval 46"/>
            <p:cNvSpPr>
              <a:spLocks noChangeArrowheads="1"/>
            </p:cNvSpPr>
            <p:nvPr/>
          </p:nvSpPr>
          <p:spPr bwMode="auto">
            <a:xfrm>
              <a:off x="3543" y="1549"/>
              <a:ext cx="54" cy="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0" name="AutoShape 47"/>
            <p:cNvSpPr>
              <a:spLocks noChangeArrowheads="1"/>
            </p:cNvSpPr>
            <p:nvPr/>
          </p:nvSpPr>
          <p:spPr bwMode="auto">
            <a:xfrm rot="-5400000">
              <a:off x="3291" y="1540"/>
              <a:ext cx="77" cy="445"/>
            </a:xfrm>
            <a:prstGeom prst="moo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1" name="Freeform 48"/>
            <p:cNvSpPr>
              <a:spLocks/>
            </p:cNvSpPr>
            <p:nvPr/>
          </p:nvSpPr>
          <p:spPr bwMode="auto">
            <a:xfrm>
              <a:off x="3120" y="1128"/>
              <a:ext cx="648" cy="256"/>
            </a:xfrm>
            <a:custGeom>
              <a:avLst/>
              <a:gdLst>
                <a:gd name="T0" fmla="*/ 208 w 648"/>
                <a:gd name="T1" fmla="*/ 0 h 256"/>
                <a:gd name="T2" fmla="*/ 47 w 648"/>
                <a:gd name="T3" fmla="*/ 7 h 256"/>
                <a:gd name="T4" fmla="*/ 0 w 648"/>
                <a:gd name="T5" fmla="*/ 92 h 256"/>
                <a:gd name="T6" fmla="*/ 162 w 648"/>
                <a:gd name="T7" fmla="*/ 192 h 256"/>
                <a:gd name="T8" fmla="*/ 300 w 648"/>
                <a:gd name="T9" fmla="*/ 238 h 256"/>
                <a:gd name="T10" fmla="*/ 484 w 648"/>
                <a:gd name="T11" fmla="*/ 246 h 256"/>
                <a:gd name="T12" fmla="*/ 646 w 648"/>
                <a:gd name="T13" fmla="*/ 184 h 256"/>
                <a:gd name="T14" fmla="*/ 615 w 648"/>
                <a:gd name="T15" fmla="*/ 153 h 256"/>
                <a:gd name="T16" fmla="*/ 546 w 648"/>
                <a:gd name="T17" fmla="*/ 84 h 2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8"/>
                <a:gd name="T28" fmla="*/ 0 h 256"/>
                <a:gd name="T29" fmla="*/ 648 w 648"/>
                <a:gd name="T30" fmla="*/ 256 h 2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8" h="256">
                  <a:moveTo>
                    <a:pt x="208" y="0"/>
                  </a:moveTo>
                  <a:cubicBezTo>
                    <a:pt x="154" y="2"/>
                    <a:pt x="100" y="0"/>
                    <a:pt x="47" y="7"/>
                  </a:cubicBezTo>
                  <a:cubicBezTo>
                    <a:pt x="15" y="11"/>
                    <a:pt x="0" y="92"/>
                    <a:pt x="0" y="92"/>
                  </a:cubicBezTo>
                  <a:cubicBezTo>
                    <a:pt x="19" y="199"/>
                    <a:pt x="72" y="170"/>
                    <a:pt x="162" y="192"/>
                  </a:cubicBezTo>
                  <a:cubicBezTo>
                    <a:pt x="208" y="203"/>
                    <a:pt x="252" y="234"/>
                    <a:pt x="300" y="238"/>
                  </a:cubicBezTo>
                  <a:cubicBezTo>
                    <a:pt x="361" y="243"/>
                    <a:pt x="423" y="243"/>
                    <a:pt x="484" y="246"/>
                  </a:cubicBezTo>
                  <a:cubicBezTo>
                    <a:pt x="648" y="235"/>
                    <a:pt x="569" y="256"/>
                    <a:pt x="646" y="184"/>
                  </a:cubicBezTo>
                  <a:cubicBezTo>
                    <a:pt x="642" y="180"/>
                    <a:pt x="617" y="158"/>
                    <a:pt x="615" y="153"/>
                  </a:cubicBezTo>
                  <a:cubicBezTo>
                    <a:pt x="596" y="116"/>
                    <a:pt x="599" y="84"/>
                    <a:pt x="546" y="84"/>
                  </a:cubicBezTo>
                </a:path>
              </a:pathLst>
            </a:custGeom>
            <a:solidFill>
              <a:srgbClr val="CC0099"/>
            </a:solidFill>
            <a:ln w="9525">
              <a:solidFill>
                <a:srgbClr val="FF99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02" name="Freeform 49"/>
            <p:cNvSpPr>
              <a:spLocks/>
            </p:cNvSpPr>
            <p:nvPr/>
          </p:nvSpPr>
          <p:spPr bwMode="auto">
            <a:xfrm>
              <a:off x="3254" y="1051"/>
              <a:ext cx="442" cy="192"/>
            </a:xfrm>
            <a:custGeom>
              <a:avLst/>
              <a:gdLst>
                <a:gd name="T0" fmla="*/ 88 w 442"/>
                <a:gd name="T1" fmla="*/ 138 h 192"/>
                <a:gd name="T2" fmla="*/ 34 w 442"/>
                <a:gd name="T3" fmla="*/ 92 h 192"/>
                <a:gd name="T4" fmla="*/ 57 w 442"/>
                <a:gd name="T5" fmla="*/ 0 h 192"/>
                <a:gd name="T6" fmla="*/ 234 w 442"/>
                <a:gd name="T7" fmla="*/ 15 h 192"/>
                <a:gd name="T8" fmla="*/ 372 w 442"/>
                <a:gd name="T9" fmla="*/ 61 h 192"/>
                <a:gd name="T10" fmla="*/ 441 w 442"/>
                <a:gd name="T11" fmla="*/ 92 h 192"/>
                <a:gd name="T12" fmla="*/ 434 w 442"/>
                <a:gd name="T13" fmla="*/ 122 h 192"/>
                <a:gd name="T14" fmla="*/ 280 w 442"/>
                <a:gd name="T15" fmla="*/ 161 h 192"/>
                <a:gd name="T16" fmla="*/ 257 w 442"/>
                <a:gd name="T17" fmla="*/ 169 h 192"/>
                <a:gd name="T18" fmla="*/ 226 w 442"/>
                <a:gd name="T19" fmla="*/ 184 h 192"/>
                <a:gd name="T20" fmla="*/ 196 w 442"/>
                <a:gd name="T21" fmla="*/ 192 h 1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42"/>
                <a:gd name="T34" fmla="*/ 0 h 192"/>
                <a:gd name="T35" fmla="*/ 442 w 442"/>
                <a:gd name="T36" fmla="*/ 192 h 1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42" h="192">
                  <a:moveTo>
                    <a:pt x="88" y="138"/>
                  </a:moveTo>
                  <a:cubicBezTo>
                    <a:pt x="71" y="119"/>
                    <a:pt x="55" y="106"/>
                    <a:pt x="34" y="92"/>
                  </a:cubicBezTo>
                  <a:cubicBezTo>
                    <a:pt x="22" y="52"/>
                    <a:pt x="0" y="17"/>
                    <a:pt x="57" y="0"/>
                  </a:cubicBezTo>
                  <a:cubicBezTo>
                    <a:pt x="75" y="1"/>
                    <a:pt x="202" y="8"/>
                    <a:pt x="234" y="15"/>
                  </a:cubicBezTo>
                  <a:cubicBezTo>
                    <a:pt x="275" y="24"/>
                    <a:pt x="331" y="47"/>
                    <a:pt x="372" y="61"/>
                  </a:cubicBezTo>
                  <a:cubicBezTo>
                    <a:pt x="394" y="81"/>
                    <a:pt x="412" y="84"/>
                    <a:pt x="441" y="92"/>
                  </a:cubicBezTo>
                  <a:cubicBezTo>
                    <a:pt x="439" y="102"/>
                    <a:pt x="442" y="115"/>
                    <a:pt x="434" y="122"/>
                  </a:cubicBezTo>
                  <a:cubicBezTo>
                    <a:pt x="411" y="142"/>
                    <a:pt x="306" y="158"/>
                    <a:pt x="280" y="161"/>
                  </a:cubicBezTo>
                  <a:cubicBezTo>
                    <a:pt x="272" y="164"/>
                    <a:pt x="264" y="166"/>
                    <a:pt x="257" y="169"/>
                  </a:cubicBezTo>
                  <a:cubicBezTo>
                    <a:pt x="246" y="173"/>
                    <a:pt x="237" y="180"/>
                    <a:pt x="226" y="184"/>
                  </a:cubicBezTo>
                  <a:cubicBezTo>
                    <a:pt x="216" y="188"/>
                    <a:pt x="196" y="192"/>
                    <a:pt x="196" y="192"/>
                  </a:cubicBezTo>
                </a:path>
              </a:pathLst>
            </a:custGeom>
            <a:solidFill>
              <a:srgbClr val="CC0099"/>
            </a:solidFill>
            <a:ln w="9525">
              <a:solidFill>
                <a:srgbClr val="FF99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03" name="Freeform 50"/>
            <p:cNvSpPr>
              <a:spLocks/>
            </p:cNvSpPr>
            <p:nvPr/>
          </p:nvSpPr>
          <p:spPr bwMode="auto">
            <a:xfrm>
              <a:off x="3025" y="1802"/>
              <a:ext cx="215" cy="139"/>
            </a:xfrm>
            <a:custGeom>
              <a:avLst/>
              <a:gdLst>
                <a:gd name="T0" fmla="*/ 8 w 215"/>
                <a:gd name="T1" fmla="*/ 78 h 139"/>
                <a:gd name="T2" fmla="*/ 84 w 215"/>
                <a:gd name="T3" fmla="*/ 17 h 139"/>
                <a:gd name="T4" fmla="*/ 154 w 215"/>
                <a:gd name="T5" fmla="*/ 40 h 139"/>
                <a:gd name="T6" fmla="*/ 215 w 215"/>
                <a:gd name="T7" fmla="*/ 139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5"/>
                <a:gd name="T13" fmla="*/ 0 h 139"/>
                <a:gd name="T14" fmla="*/ 215 w 215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5" h="139">
                  <a:moveTo>
                    <a:pt x="8" y="78"/>
                  </a:moveTo>
                  <a:cubicBezTo>
                    <a:pt x="20" y="0"/>
                    <a:pt x="0" y="6"/>
                    <a:pt x="84" y="17"/>
                  </a:cubicBezTo>
                  <a:cubicBezTo>
                    <a:pt x="108" y="24"/>
                    <a:pt x="154" y="40"/>
                    <a:pt x="154" y="40"/>
                  </a:cubicBezTo>
                  <a:cubicBezTo>
                    <a:pt x="162" y="81"/>
                    <a:pt x="162" y="139"/>
                    <a:pt x="215" y="139"/>
                  </a:cubicBezTo>
                </a:path>
              </a:pathLst>
            </a:custGeom>
            <a:solidFill>
              <a:srgbClr val="FD9D0F"/>
            </a:solidFill>
            <a:ln w="9525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04" name="Freeform 51"/>
            <p:cNvSpPr>
              <a:spLocks/>
            </p:cNvSpPr>
            <p:nvPr/>
          </p:nvSpPr>
          <p:spPr bwMode="auto">
            <a:xfrm flipH="1">
              <a:off x="3456" y="1813"/>
              <a:ext cx="215" cy="139"/>
            </a:xfrm>
            <a:custGeom>
              <a:avLst/>
              <a:gdLst>
                <a:gd name="T0" fmla="*/ 8 w 215"/>
                <a:gd name="T1" fmla="*/ 78 h 139"/>
                <a:gd name="T2" fmla="*/ 84 w 215"/>
                <a:gd name="T3" fmla="*/ 17 h 139"/>
                <a:gd name="T4" fmla="*/ 154 w 215"/>
                <a:gd name="T5" fmla="*/ 40 h 139"/>
                <a:gd name="T6" fmla="*/ 215 w 215"/>
                <a:gd name="T7" fmla="*/ 139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5"/>
                <a:gd name="T13" fmla="*/ 0 h 139"/>
                <a:gd name="T14" fmla="*/ 215 w 215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5" h="139">
                  <a:moveTo>
                    <a:pt x="8" y="78"/>
                  </a:moveTo>
                  <a:cubicBezTo>
                    <a:pt x="20" y="0"/>
                    <a:pt x="0" y="6"/>
                    <a:pt x="84" y="17"/>
                  </a:cubicBezTo>
                  <a:cubicBezTo>
                    <a:pt x="108" y="24"/>
                    <a:pt x="154" y="40"/>
                    <a:pt x="154" y="40"/>
                  </a:cubicBezTo>
                  <a:cubicBezTo>
                    <a:pt x="162" y="81"/>
                    <a:pt x="162" y="139"/>
                    <a:pt x="215" y="139"/>
                  </a:cubicBezTo>
                </a:path>
              </a:pathLst>
            </a:custGeom>
            <a:solidFill>
              <a:srgbClr val="FD9D0F"/>
            </a:solidFill>
            <a:ln w="9525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291" name="Text Box 52"/>
          <p:cNvSpPr txBox="1">
            <a:spLocks noChangeArrowheads="1"/>
          </p:cNvSpPr>
          <p:nvPr/>
        </p:nvSpPr>
        <p:spPr bwMode="auto">
          <a:xfrm>
            <a:off x="7924800" y="5821363"/>
            <a:ext cx="80803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000">
                <a:solidFill>
                  <a:srgbClr val="009600"/>
                </a:solidFill>
                <a:latin typeface="Comic Sans MS" pitchFamily="66" charset="0"/>
              </a:rPr>
              <a:t>You call </a:t>
            </a:r>
            <a:r>
              <a:rPr lang="en-US" sz="1000" i="1">
                <a:solidFill>
                  <a:srgbClr val="009600"/>
                </a:solidFill>
                <a:latin typeface="Comic Sans MS" pitchFamily="66" charset="0"/>
              </a:rPr>
              <a:t>that </a:t>
            </a:r>
            <a:r>
              <a:rPr lang="en-US" sz="1000">
                <a:solidFill>
                  <a:srgbClr val="009600"/>
                </a:solidFill>
                <a:latin typeface="Comic Sans MS" pitchFamily="66" charset="0"/>
              </a:rPr>
              <a:t>a language?!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026"/>
          <p:cNvSpPr txBox="1">
            <a:spLocks noChangeArrowheads="1"/>
          </p:cNvSpPr>
          <p:nvPr/>
        </p:nvSpPr>
        <p:spPr bwMode="auto">
          <a:xfrm>
            <a:off x="341313" y="228600"/>
            <a:ext cx="84582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i="1">
                <a:latin typeface="Times" pitchFamily="-106" charset="0"/>
              </a:rPr>
              <a:t>Function</a:t>
            </a:r>
            <a:r>
              <a:rPr lang="en-US" sz="4200">
                <a:latin typeface="Times" pitchFamily="-106" charset="0"/>
              </a:rPr>
              <a:t>ing in Python</a:t>
            </a:r>
          </a:p>
        </p:txBody>
      </p:sp>
      <p:grpSp>
        <p:nvGrpSpPr>
          <p:cNvPr id="55299" name="Group 1027"/>
          <p:cNvGrpSpPr>
            <a:grpSpLocks/>
          </p:cNvGrpSpPr>
          <p:nvPr/>
        </p:nvGrpSpPr>
        <p:grpSpPr bwMode="auto">
          <a:xfrm>
            <a:off x="609600" y="1114425"/>
            <a:ext cx="7924800" cy="180975"/>
            <a:chOff x="295" y="1311"/>
            <a:chExt cx="5177" cy="114"/>
          </a:xfrm>
        </p:grpSpPr>
        <p:sp>
          <p:nvSpPr>
            <p:cNvPr id="55308" name="Rectangle 1028"/>
            <p:cNvSpPr>
              <a:spLocks noChangeArrowheads="1"/>
            </p:cNvSpPr>
            <p:nvPr/>
          </p:nvSpPr>
          <p:spPr bwMode="auto">
            <a:xfrm>
              <a:off x="295" y="1311"/>
              <a:ext cx="5177" cy="48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9" name="Rectangle 1029"/>
            <p:cNvSpPr>
              <a:spLocks noChangeArrowheads="1"/>
            </p:cNvSpPr>
            <p:nvPr/>
          </p:nvSpPr>
          <p:spPr bwMode="auto">
            <a:xfrm>
              <a:off x="295" y="1377"/>
              <a:ext cx="5177" cy="48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300" name="Text Box 1030"/>
          <p:cNvSpPr txBox="1">
            <a:spLocks noChangeArrowheads="1"/>
          </p:cNvSpPr>
          <p:nvPr/>
        </p:nvSpPr>
        <p:spPr bwMode="auto">
          <a:xfrm>
            <a:off x="792163" y="1466850"/>
            <a:ext cx="731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Far more are available in separate files, or </a:t>
            </a:r>
            <a:r>
              <a:rPr lang="en-US" i="1">
                <a:latin typeface="Times New Roman" pitchFamily="18" charset="0"/>
              </a:rPr>
              <a:t>modules</a:t>
            </a:r>
            <a:r>
              <a:rPr lang="en-US">
                <a:latin typeface="Times New Roman" pitchFamily="18" charset="0"/>
              </a:rPr>
              <a:t>:</a:t>
            </a:r>
          </a:p>
        </p:txBody>
      </p:sp>
      <p:sp>
        <p:nvSpPr>
          <p:cNvPr id="55301" name="Text Box 1032"/>
          <p:cNvSpPr txBox="1">
            <a:spLocks noChangeArrowheads="1"/>
          </p:cNvSpPr>
          <p:nvPr/>
        </p:nvSpPr>
        <p:spPr bwMode="auto">
          <a:xfrm>
            <a:off x="914400" y="2333625"/>
            <a:ext cx="44958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import math</a:t>
            </a:r>
          </a:p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math.sqrt( 1764 )</a:t>
            </a:r>
          </a:p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dir(math)</a:t>
            </a:r>
          </a:p>
        </p:txBody>
      </p:sp>
      <p:sp>
        <p:nvSpPr>
          <p:cNvPr id="55302" name="Text Box 1033"/>
          <p:cNvSpPr txBox="1">
            <a:spLocks noChangeArrowheads="1"/>
          </p:cNvSpPr>
          <p:nvPr/>
        </p:nvSpPr>
        <p:spPr bwMode="auto">
          <a:xfrm>
            <a:off x="914400" y="4724400"/>
            <a:ext cx="44958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from math import *</a:t>
            </a:r>
          </a:p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pi</a:t>
            </a:r>
          </a:p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sin( pi/2 )</a:t>
            </a:r>
          </a:p>
        </p:txBody>
      </p:sp>
      <p:sp>
        <p:nvSpPr>
          <p:cNvPr id="55303" name="Line 1035"/>
          <p:cNvSpPr>
            <a:spLocks noChangeShapeType="1"/>
          </p:cNvSpPr>
          <p:nvPr/>
        </p:nvSpPr>
        <p:spPr bwMode="auto">
          <a:xfrm>
            <a:off x="684213" y="4341813"/>
            <a:ext cx="7543800" cy="0"/>
          </a:xfrm>
          <a:prstGeom prst="line">
            <a:avLst/>
          </a:prstGeom>
          <a:noFill/>
          <a:ln w="28575">
            <a:solidFill>
              <a:srgbClr val="0000D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304" name="Text Box 1036"/>
          <p:cNvSpPr txBox="1">
            <a:spLocks noChangeArrowheads="1"/>
          </p:cNvSpPr>
          <p:nvPr/>
        </p:nvSpPr>
        <p:spPr bwMode="auto">
          <a:xfrm>
            <a:off x="5056188" y="2351088"/>
            <a:ext cx="36306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accesses </a:t>
            </a:r>
            <a:r>
              <a:rPr lang="en-US" sz="1800" b="1">
                <a:latin typeface="Courier New" pitchFamily="49" charset="0"/>
              </a:rPr>
              <a:t>math.py</a:t>
            </a:r>
            <a:r>
              <a:rPr lang="en-US" sz="1800">
                <a:latin typeface="Times New Roman" pitchFamily="18" charset="0"/>
              </a:rPr>
              <a:t>'s functions</a:t>
            </a:r>
          </a:p>
        </p:txBody>
      </p:sp>
      <p:sp>
        <p:nvSpPr>
          <p:cNvPr id="55305" name="Text Box 1037"/>
          <p:cNvSpPr txBox="1">
            <a:spLocks noChangeArrowheads="1"/>
          </p:cNvSpPr>
          <p:nvPr/>
        </p:nvSpPr>
        <p:spPr bwMode="auto">
          <a:xfrm>
            <a:off x="5056188" y="3405188"/>
            <a:ext cx="36306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lists all of </a:t>
            </a:r>
            <a:r>
              <a:rPr lang="en-US" sz="1800" b="1">
                <a:latin typeface="Courier New" pitchFamily="49" charset="0"/>
              </a:rPr>
              <a:t>math.py</a:t>
            </a:r>
            <a:r>
              <a:rPr lang="en-US" sz="1800">
                <a:latin typeface="Times New Roman" pitchFamily="18" charset="0"/>
              </a:rPr>
              <a:t>'s functions</a:t>
            </a:r>
          </a:p>
        </p:txBody>
      </p:sp>
      <p:sp>
        <p:nvSpPr>
          <p:cNvPr id="55306" name="Text Box 1038"/>
          <p:cNvSpPr txBox="1">
            <a:spLocks noChangeArrowheads="1"/>
          </p:cNvSpPr>
          <p:nvPr/>
        </p:nvSpPr>
        <p:spPr bwMode="auto">
          <a:xfrm>
            <a:off x="5057775" y="4624388"/>
            <a:ext cx="3324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same, but without typing </a:t>
            </a:r>
            <a:r>
              <a:rPr lang="en-US" sz="1800" b="1">
                <a:latin typeface="Courier New" pitchFamily="49" charset="0"/>
              </a:rPr>
              <a:t>math.</a:t>
            </a:r>
            <a:r>
              <a:rPr lang="en-US" sz="1800">
                <a:latin typeface="Times New Roman" pitchFamily="18" charset="0"/>
              </a:rPr>
              <a:t> all of the time…</a:t>
            </a:r>
          </a:p>
        </p:txBody>
      </p:sp>
      <p:sp>
        <p:nvSpPr>
          <p:cNvPr id="55307" name="Text Box 1053"/>
          <p:cNvSpPr txBox="1">
            <a:spLocks noChangeArrowheads="1"/>
          </p:cNvSpPr>
          <p:nvPr/>
        </p:nvSpPr>
        <p:spPr bwMode="auto">
          <a:xfrm>
            <a:off x="7496175" y="6237288"/>
            <a:ext cx="1417638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lnSpc>
                <a:spcPct val="60000"/>
              </a:lnSpc>
              <a:spcBef>
                <a:spcPct val="50000"/>
              </a:spcBef>
            </a:pPr>
            <a:r>
              <a:rPr lang="en-US" sz="1200">
                <a:solidFill>
                  <a:schemeClr val="bg2"/>
                </a:solidFill>
                <a:latin typeface="Comic Sans MS" pitchFamily="66" charset="0"/>
              </a:rPr>
              <a:t>help()</a:t>
            </a:r>
          </a:p>
          <a:p>
            <a:pPr algn="r">
              <a:lnSpc>
                <a:spcPct val="60000"/>
              </a:lnSpc>
              <a:spcBef>
                <a:spcPct val="50000"/>
              </a:spcBef>
            </a:pPr>
            <a:r>
              <a:rPr lang="en-US" sz="1200">
                <a:solidFill>
                  <a:schemeClr val="bg2"/>
                </a:solidFill>
                <a:latin typeface="Comic Sans MS" pitchFamily="66" charset="0"/>
              </a:rPr>
              <a:t>help modules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0"/>
          <p:cNvSpPr txBox="1">
            <a:spLocks noChangeArrowheads="1"/>
          </p:cNvSpPr>
          <p:nvPr/>
        </p:nvSpPr>
        <p:spPr bwMode="auto">
          <a:xfrm>
            <a:off x="533400" y="152400"/>
            <a:ext cx="802005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>
                <a:solidFill>
                  <a:srgbClr val="000000"/>
                </a:solidFill>
                <a:latin typeface="Cambria" pitchFamily="18" charset="0"/>
              </a:rPr>
              <a:t>the "equals" operators </a:t>
            </a:r>
          </a:p>
        </p:txBody>
      </p:sp>
      <p:sp>
        <p:nvSpPr>
          <p:cNvPr id="19459" name="Rectangle 16"/>
          <p:cNvSpPr>
            <a:spLocks noChangeArrowheads="1"/>
          </p:cNvSpPr>
          <p:nvPr/>
        </p:nvSpPr>
        <p:spPr bwMode="auto">
          <a:xfrm>
            <a:off x="609600" y="2286000"/>
            <a:ext cx="79390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400" b="1">
                <a:solidFill>
                  <a:srgbClr val="0000DF"/>
                </a:solidFill>
                <a:latin typeface="Courier New" pitchFamily="49" charset="0"/>
                <a:ea typeface="MS PGothic" pitchFamily="34" charset="-128"/>
              </a:rPr>
              <a:t>= != ==</a:t>
            </a:r>
            <a:endParaRPr lang="en-US" sz="14400">
              <a:solidFill>
                <a:srgbClr val="0000DF"/>
              </a:solidFill>
              <a:latin typeface="Times" charset="0"/>
              <a:ea typeface="MS PGothic" pitchFamily="34" charset="-128"/>
            </a:endParaRPr>
          </a:p>
        </p:txBody>
      </p:sp>
      <p:sp>
        <p:nvSpPr>
          <p:cNvPr id="19460" name="TextBox 22"/>
          <p:cNvSpPr txBox="1">
            <a:spLocks noChangeArrowheads="1"/>
          </p:cNvSpPr>
          <p:nvPr/>
        </p:nvSpPr>
        <p:spPr bwMode="auto">
          <a:xfrm>
            <a:off x="1936750" y="6019800"/>
            <a:ext cx="533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b="1">
                <a:solidFill>
                  <a:srgbClr val="000000"/>
                </a:solidFill>
                <a:latin typeface="Cambria" pitchFamily="18" charset="0"/>
              </a:rPr>
              <a:t>This is true – </a:t>
            </a:r>
            <a:r>
              <a:rPr lang="en-US" b="1" i="1">
                <a:solidFill>
                  <a:srgbClr val="000000"/>
                </a:solidFill>
                <a:latin typeface="Cambria" pitchFamily="18" charset="0"/>
              </a:rPr>
              <a:t>but what is it saying!?</a:t>
            </a:r>
          </a:p>
        </p:txBody>
      </p:sp>
    </p:spTree>
    <p:extLst>
      <p:ext uri="{BB962C8B-B14F-4D97-AF65-F5344CB8AC3E}">
        <p14:creationId xmlns:p14="http://schemas.microsoft.com/office/powerpoint/2010/main" val="3800288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341313" y="228600"/>
            <a:ext cx="84582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b="1">
                <a:latin typeface="Courier New" pitchFamily="49" charset="0"/>
              </a:rPr>
              <a:t>while </a:t>
            </a:r>
            <a:r>
              <a:rPr lang="en-US" sz="4200">
                <a:latin typeface="Times New Roman" pitchFamily="18" charset="0"/>
              </a:rPr>
              <a:t>we're here…</a:t>
            </a:r>
            <a:endParaRPr lang="en-US" sz="4200">
              <a:latin typeface="Times" pitchFamily="-106" charset="0"/>
            </a:endParaRPr>
          </a:p>
        </p:txBody>
      </p:sp>
      <p:grpSp>
        <p:nvGrpSpPr>
          <p:cNvPr id="64515" name="Group 3"/>
          <p:cNvGrpSpPr>
            <a:grpSpLocks/>
          </p:cNvGrpSpPr>
          <p:nvPr/>
        </p:nvGrpSpPr>
        <p:grpSpPr bwMode="auto">
          <a:xfrm>
            <a:off x="609600" y="1114425"/>
            <a:ext cx="7924800" cy="180975"/>
            <a:chOff x="295" y="1311"/>
            <a:chExt cx="5177" cy="114"/>
          </a:xfrm>
        </p:grpSpPr>
        <p:sp>
          <p:nvSpPr>
            <p:cNvPr id="64518" name="Rectangle 4"/>
            <p:cNvSpPr>
              <a:spLocks noChangeArrowheads="1"/>
            </p:cNvSpPr>
            <p:nvPr/>
          </p:nvSpPr>
          <p:spPr bwMode="auto">
            <a:xfrm>
              <a:off x="295" y="1311"/>
              <a:ext cx="5177" cy="48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9" name="Rectangle 5"/>
            <p:cNvSpPr>
              <a:spLocks noChangeArrowheads="1"/>
            </p:cNvSpPr>
            <p:nvPr/>
          </p:nvSpPr>
          <p:spPr bwMode="auto">
            <a:xfrm>
              <a:off x="295" y="1377"/>
              <a:ext cx="5177" cy="48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516" name="Text Box 6"/>
          <p:cNvSpPr txBox="1">
            <a:spLocks noChangeArrowheads="1"/>
          </p:cNvSpPr>
          <p:nvPr/>
        </p:nvSpPr>
        <p:spPr bwMode="auto">
          <a:xfrm>
            <a:off x="544513" y="1612900"/>
            <a:ext cx="7837487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rgbClr val="FF890C"/>
                </a:solidFill>
                <a:latin typeface="Courier New" pitchFamily="49" charset="0"/>
              </a:rPr>
              <a:t>import</a:t>
            </a:r>
            <a:r>
              <a:rPr lang="en-US" b="1">
                <a:latin typeface="Courier New" pitchFamily="49" charset="0"/>
              </a:rPr>
              <a:t> random</a:t>
            </a:r>
          </a:p>
          <a:p>
            <a:pPr>
              <a:spcBef>
                <a:spcPct val="50000"/>
              </a:spcBef>
            </a:pPr>
            <a:endParaRPr lang="en-US" b="1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b="1">
                <a:solidFill>
                  <a:srgbClr val="FF890C"/>
                </a:solidFill>
                <a:latin typeface="Courier New" pitchFamily="49" charset="0"/>
              </a:rPr>
              <a:t>while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BA12BF"/>
                </a:solidFill>
                <a:latin typeface="Courier New" pitchFamily="49" charset="0"/>
              </a:rPr>
              <a:t>True</a:t>
            </a:r>
            <a:r>
              <a:rPr lang="en-US" b="1">
                <a:latin typeface="Courier New" pitchFamily="49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    x = random.choice( range(0,100) )</a:t>
            </a:r>
          </a:p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    </a:t>
            </a:r>
            <a:r>
              <a:rPr lang="en-US" b="1">
                <a:solidFill>
                  <a:srgbClr val="FF890C"/>
                </a:solidFill>
                <a:latin typeface="Courier New" pitchFamily="49" charset="0"/>
              </a:rPr>
              <a:t>print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009600"/>
                </a:solidFill>
                <a:latin typeface="Courier New" pitchFamily="49" charset="0"/>
              </a:rPr>
              <a:t>'I got a'</a:t>
            </a:r>
            <a:r>
              <a:rPr lang="en-US" b="1">
                <a:latin typeface="Courier New" pitchFamily="49" charset="0"/>
              </a:rPr>
              <a:t>, x</a:t>
            </a:r>
          </a:p>
        </p:txBody>
      </p:sp>
      <p:sp>
        <p:nvSpPr>
          <p:cNvPr id="64517" name="Text Box 11"/>
          <p:cNvSpPr txBox="1">
            <a:spLocks noChangeArrowheads="1"/>
          </p:cNvSpPr>
          <p:nvPr/>
        </p:nvSpPr>
        <p:spPr bwMode="auto">
          <a:xfrm>
            <a:off x="1416050" y="5943600"/>
            <a:ext cx="6049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DF"/>
                </a:solidFill>
                <a:latin typeface="Courier New" pitchFamily="49" charset="0"/>
              </a:rPr>
              <a:t>control-c</a:t>
            </a:r>
            <a:r>
              <a:rPr lang="en-US">
                <a:solidFill>
                  <a:srgbClr val="0000DF"/>
                </a:solidFill>
              </a:rPr>
              <a:t> is good to remember!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1027"/>
          <p:cNvSpPr txBox="1">
            <a:spLocks noChangeArrowheads="1"/>
          </p:cNvSpPr>
          <p:nvPr/>
        </p:nvSpPr>
        <p:spPr bwMode="auto">
          <a:xfrm>
            <a:off x="341313" y="228600"/>
            <a:ext cx="84582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b="1">
                <a:latin typeface="Courier New" pitchFamily="49" charset="0"/>
              </a:rPr>
              <a:t>random </a:t>
            </a:r>
            <a:r>
              <a:rPr lang="en-US" sz="4200">
                <a:latin typeface="Times New Roman" pitchFamily="18" charset="0"/>
              </a:rPr>
              <a:t>thoughts</a:t>
            </a:r>
            <a:endParaRPr lang="en-US" sz="4200">
              <a:latin typeface="Times" pitchFamily="-106" charset="0"/>
            </a:endParaRPr>
          </a:p>
        </p:txBody>
      </p:sp>
      <p:grpSp>
        <p:nvGrpSpPr>
          <p:cNvPr id="65539" name="Group 1029"/>
          <p:cNvGrpSpPr>
            <a:grpSpLocks/>
          </p:cNvGrpSpPr>
          <p:nvPr/>
        </p:nvGrpSpPr>
        <p:grpSpPr bwMode="auto">
          <a:xfrm>
            <a:off x="609600" y="1114425"/>
            <a:ext cx="7924800" cy="180975"/>
            <a:chOff x="295" y="1311"/>
            <a:chExt cx="5177" cy="114"/>
          </a:xfrm>
        </p:grpSpPr>
        <p:sp>
          <p:nvSpPr>
            <p:cNvPr id="65545" name="Rectangle 1030"/>
            <p:cNvSpPr>
              <a:spLocks noChangeArrowheads="1"/>
            </p:cNvSpPr>
            <p:nvPr/>
          </p:nvSpPr>
          <p:spPr bwMode="auto">
            <a:xfrm>
              <a:off x="295" y="1311"/>
              <a:ext cx="5177" cy="48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6" name="Rectangle 1031"/>
            <p:cNvSpPr>
              <a:spLocks noChangeArrowheads="1"/>
            </p:cNvSpPr>
            <p:nvPr/>
          </p:nvSpPr>
          <p:spPr bwMode="auto">
            <a:xfrm>
              <a:off x="295" y="1377"/>
              <a:ext cx="5177" cy="48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40" name="Text Box 1062"/>
          <p:cNvSpPr txBox="1">
            <a:spLocks noChangeArrowheads="1"/>
          </p:cNvSpPr>
          <p:nvPr/>
        </p:nvSpPr>
        <p:spPr bwMode="auto">
          <a:xfrm>
            <a:off x="544513" y="1612900"/>
            <a:ext cx="6313487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import random</a:t>
            </a:r>
          </a:p>
          <a:p>
            <a:pPr>
              <a:spcBef>
                <a:spcPct val="50000"/>
              </a:spcBef>
            </a:pPr>
            <a:endParaRPr lang="en-US" b="1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random.choice( [41,42,43] )</a:t>
            </a:r>
          </a:p>
          <a:p>
            <a:pPr>
              <a:spcBef>
                <a:spcPct val="50000"/>
              </a:spcBef>
            </a:pPr>
            <a:endParaRPr lang="en-US" b="1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random.choice( range(0,100) )</a:t>
            </a:r>
          </a:p>
          <a:p>
            <a:pPr>
              <a:spcBef>
                <a:spcPct val="50000"/>
              </a:spcBef>
            </a:pPr>
            <a:endParaRPr lang="en-US" b="1">
              <a:latin typeface="Courier New" pitchFamily="49" charset="0"/>
            </a:endParaRPr>
          </a:p>
        </p:txBody>
      </p:sp>
      <p:sp>
        <p:nvSpPr>
          <p:cNvPr id="65541" name="Rectangle 1063"/>
          <p:cNvSpPr>
            <a:spLocks noChangeArrowheads="1"/>
          </p:cNvSpPr>
          <p:nvPr/>
        </p:nvSpPr>
        <p:spPr bwMode="auto">
          <a:xfrm>
            <a:off x="5027613" y="6000750"/>
            <a:ext cx="915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49" charset="0"/>
              </a:rPr>
              <a:t>help</a:t>
            </a:r>
          </a:p>
        </p:txBody>
      </p:sp>
      <p:sp>
        <p:nvSpPr>
          <p:cNvPr id="65542" name="Rectangle 1064"/>
          <p:cNvSpPr>
            <a:spLocks noChangeArrowheads="1"/>
          </p:cNvSpPr>
          <p:nvPr/>
        </p:nvSpPr>
        <p:spPr bwMode="auto">
          <a:xfrm>
            <a:off x="6384925" y="5999163"/>
            <a:ext cx="73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49" charset="0"/>
              </a:rPr>
              <a:t>dir</a:t>
            </a:r>
          </a:p>
        </p:txBody>
      </p:sp>
      <p:sp>
        <p:nvSpPr>
          <p:cNvPr id="65543" name="Text Box 1065"/>
          <p:cNvSpPr txBox="1">
            <a:spLocks noChangeArrowheads="1"/>
          </p:cNvSpPr>
          <p:nvPr/>
        </p:nvSpPr>
        <p:spPr bwMode="auto">
          <a:xfrm>
            <a:off x="1169988" y="6049963"/>
            <a:ext cx="3425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>
                <a:solidFill>
                  <a:srgbClr val="FF111C"/>
                </a:solidFill>
                <a:latin typeface="Times New Roman" pitchFamily="18" charset="0"/>
              </a:rPr>
              <a:t>These are the most important:</a:t>
            </a:r>
          </a:p>
        </p:txBody>
      </p:sp>
      <p:sp>
        <p:nvSpPr>
          <p:cNvPr id="65544" name="Rectangle 1066"/>
          <p:cNvSpPr>
            <a:spLocks noChangeArrowheads="1"/>
          </p:cNvSpPr>
          <p:nvPr/>
        </p:nvSpPr>
        <p:spPr bwMode="auto">
          <a:xfrm>
            <a:off x="1336675" y="5857875"/>
            <a:ext cx="6210300" cy="747713"/>
          </a:xfrm>
          <a:prstGeom prst="rect">
            <a:avLst/>
          </a:prstGeom>
          <a:noFill/>
          <a:ln w="19050">
            <a:solidFill>
              <a:srgbClr val="FF111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341313" y="228600"/>
            <a:ext cx="84582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b="1">
                <a:latin typeface="Courier New" pitchFamily="49" charset="0"/>
              </a:rPr>
              <a:t>print</a:t>
            </a:r>
            <a:r>
              <a:rPr lang="en-US" sz="4200">
                <a:latin typeface="Times" pitchFamily="-106" charset="0"/>
              </a:rPr>
              <a:t> vs. </a:t>
            </a:r>
            <a:r>
              <a:rPr lang="en-US" sz="4200" b="1">
                <a:latin typeface="Courier New" pitchFamily="49" charset="0"/>
              </a:rPr>
              <a:t>return</a:t>
            </a:r>
            <a:endParaRPr lang="en-US" sz="4200">
              <a:latin typeface="Times" pitchFamily="-106" charset="0"/>
            </a:endParaRPr>
          </a:p>
        </p:txBody>
      </p:sp>
      <p:grpSp>
        <p:nvGrpSpPr>
          <p:cNvPr id="70659" name="Group 3"/>
          <p:cNvGrpSpPr>
            <a:grpSpLocks/>
          </p:cNvGrpSpPr>
          <p:nvPr/>
        </p:nvGrpSpPr>
        <p:grpSpPr bwMode="auto">
          <a:xfrm>
            <a:off x="609600" y="1114425"/>
            <a:ext cx="7924800" cy="180975"/>
            <a:chOff x="295" y="1311"/>
            <a:chExt cx="5177" cy="114"/>
          </a:xfrm>
        </p:grpSpPr>
        <p:sp>
          <p:nvSpPr>
            <p:cNvPr id="70663" name="Rectangle 4"/>
            <p:cNvSpPr>
              <a:spLocks noChangeArrowheads="1"/>
            </p:cNvSpPr>
            <p:nvPr/>
          </p:nvSpPr>
          <p:spPr bwMode="auto">
            <a:xfrm>
              <a:off x="295" y="1311"/>
              <a:ext cx="5177" cy="48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64" name="Rectangle 5"/>
            <p:cNvSpPr>
              <a:spLocks noChangeArrowheads="1"/>
            </p:cNvSpPr>
            <p:nvPr/>
          </p:nvSpPr>
          <p:spPr bwMode="auto">
            <a:xfrm>
              <a:off x="295" y="1377"/>
              <a:ext cx="5177" cy="48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660" name="Rectangle 7"/>
          <p:cNvSpPr>
            <a:spLocks noChangeArrowheads="1"/>
          </p:cNvSpPr>
          <p:nvPr/>
        </p:nvSpPr>
        <p:spPr bwMode="auto">
          <a:xfrm>
            <a:off x="5105400" y="2971800"/>
            <a:ext cx="30654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&gt;&gt;&gt; undo(undo('caf'))</a:t>
            </a:r>
          </a:p>
        </p:txBody>
      </p:sp>
      <p:sp>
        <p:nvSpPr>
          <p:cNvPr id="70661" name="Text Box 10"/>
          <p:cNvSpPr txBox="1">
            <a:spLocks noChangeArrowheads="1"/>
          </p:cNvSpPr>
          <p:nvPr/>
        </p:nvSpPr>
        <p:spPr bwMode="auto">
          <a:xfrm>
            <a:off x="533400" y="1524000"/>
            <a:ext cx="67056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>
                <a:solidFill>
                  <a:srgbClr val="FF111C"/>
                </a:solidFill>
                <a:latin typeface="Courier New" pitchFamily="49" charset="0"/>
              </a:rPr>
              <a:t># is it dis-0 or dis-O, anyway?</a:t>
            </a:r>
            <a:endParaRPr lang="en-US" sz="1800" b="1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890C"/>
                </a:solidFill>
                <a:latin typeface="Courier New" pitchFamily="49" charset="0"/>
              </a:rPr>
              <a:t>def</a:t>
            </a:r>
            <a:r>
              <a:rPr lang="en-US" sz="1800" b="1">
                <a:latin typeface="Courier New" pitchFamily="49" charset="0"/>
              </a:rPr>
              <a:t> undo(s):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009600"/>
                </a:solidFill>
                <a:latin typeface="Courier New" pitchFamily="49" charset="0"/>
              </a:rPr>
              <a:t>""" this "undoes" its string input, s """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FF890C"/>
                </a:solidFill>
                <a:latin typeface="Courier New" pitchFamily="49" charset="0"/>
              </a:rPr>
              <a:t>return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9600"/>
                </a:solidFill>
                <a:latin typeface="Courier New" pitchFamily="49" charset="0"/>
              </a:rPr>
              <a:t>'de'</a:t>
            </a:r>
            <a:r>
              <a:rPr lang="en-US" sz="1800" b="1">
                <a:latin typeface="Courier New" pitchFamily="49" charset="0"/>
              </a:rPr>
              <a:t> + s</a:t>
            </a:r>
          </a:p>
        </p:txBody>
      </p:sp>
      <p:sp>
        <p:nvSpPr>
          <p:cNvPr id="70662" name="Text Box 11"/>
          <p:cNvSpPr txBox="1">
            <a:spLocks noChangeArrowheads="1"/>
          </p:cNvSpPr>
          <p:nvPr/>
        </p:nvSpPr>
        <p:spPr bwMode="auto">
          <a:xfrm>
            <a:off x="533400" y="4205288"/>
            <a:ext cx="6705600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>
                <a:solidFill>
                  <a:srgbClr val="FF111C"/>
                </a:solidFill>
                <a:latin typeface="Courier New" pitchFamily="49" charset="0"/>
              </a:rPr>
              <a:t># !?</a:t>
            </a:r>
            <a:endParaRPr lang="en-US" sz="1800" b="1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890C"/>
                </a:solidFill>
                <a:latin typeface="Courier New" pitchFamily="49" charset="0"/>
              </a:rPr>
              <a:t>def</a:t>
            </a:r>
            <a:r>
              <a:rPr lang="en-US" sz="1800" b="1">
                <a:latin typeface="Courier New" pitchFamily="49" charset="0"/>
              </a:rPr>
              <a:t> undopr(s):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009600"/>
                </a:solidFill>
                <a:latin typeface="Courier New" pitchFamily="49" charset="0"/>
              </a:rPr>
              <a:t>""" hmmm """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FF890C"/>
                </a:solidFill>
                <a:latin typeface="Courier New" pitchFamily="49" charset="0"/>
              </a:rPr>
              <a:t>print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9600"/>
                </a:solidFill>
                <a:latin typeface="Courier New" pitchFamily="49" charset="0"/>
              </a:rPr>
              <a:t>'de'</a:t>
            </a:r>
            <a:r>
              <a:rPr lang="en-US" sz="1800" b="1">
                <a:latin typeface="Courier New" pitchFamily="49" charset="0"/>
              </a:rPr>
              <a:t> + 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082675" y="792163"/>
            <a:ext cx="697388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>
                <a:latin typeface="Baskerville Semibold" pitchFamily="-106" charset="0"/>
              </a:rPr>
              <a:t>Any </a:t>
            </a:r>
            <a:r>
              <a:rPr lang="en-US" sz="4200" i="1">
                <a:latin typeface="Baskerville Semibold" pitchFamily="-106" charset="0"/>
              </a:rPr>
              <a:t>real</a:t>
            </a:r>
            <a:r>
              <a:rPr lang="en-US" sz="4200">
                <a:latin typeface="Baskerville Semibold" pitchFamily="-106" charset="0"/>
              </a:rPr>
              <a:t> computing with strings/lists?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323975" y="61722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Some strings are more equal than others…</a:t>
            </a:r>
          </a:p>
        </p:txBody>
      </p:sp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19800"/>
            <a:ext cx="954088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6" name="Group 2"/>
          <p:cNvGrpSpPr>
            <a:grpSpLocks/>
          </p:cNvGrpSpPr>
          <p:nvPr/>
        </p:nvGrpSpPr>
        <p:grpSpPr bwMode="auto">
          <a:xfrm>
            <a:off x="482600" y="1139825"/>
            <a:ext cx="8218488" cy="180975"/>
            <a:chOff x="295" y="1311"/>
            <a:chExt cx="5177" cy="114"/>
          </a:xfrm>
        </p:grpSpPr>
        <p:sp>
          <p:nvSpPr>
            <p:cNvPr id="72714" name="Rectangle 3"/>
            <p:cNvSpPr>
              <a:spLocks noChangeArrowheads="1"/>
            </p:cNvSpPr>
            <p:nvPr/>
          </p:nvSpPr>
          <p:spPr bwMode="auto">
            <a:xfrm>
              <a:off x="295" y="1311"/>
              <a:ext cx="5177" cy="48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5" name="Rectangle 4"/>
            <p:cNvSpPr>
              <a:spLocks noChangeArrowheads="1"/>
            </p:cNvSpPr>
            <p:nvPr/>
          </p:nvSpPr>
          <p:spPr bwMode="auto">
            <a:xfrm>
              <a:off x="295" y="1377"/>
              <a:ext cx="5177" cy="48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707" name="Text Box 5"/>
          <p:cNvSpPr txBox="1">
            <a:spLocks noChangeArrowheads="1"/>
          </p:cNvSpPr>
          <p:nvPr/>
        </p:nvSpPr>
        <p:spPr bwMode="auto">
          <a:xfrm>
            <a:off x="533400" y="1447800"/>
            <a:ext cx="33528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>
                <a:latin typeface="Times" pitchFamily="-106" charset="0"/>
              </a:rPr>
              <a:t>Our DNA's nucleotides:</a:t>
            </a:r>
            <a:endParaRPr lang="en-US" i="1">
              <a:latin typeface="Times" pitchFamily="-106" charset="0"/>
            </a:endParaRPr>
          </a:p>
        </p:txBody>
      </p:sp>
      <p:pic>
        <p:nvPicPr>
          <p:cNvPr id="7270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25000" r="46875" b="47917"/>
          <a:stretch>
            <a:fillRect/>
          </a:stretch>
        </p:blipFill>
        <p:spPr bwMode="auto">
          <a:xfrm>
            <a:off x="304800" y="2057400"/>
            <a:ext cx="3962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81" t="52083" r="14844" b="18750"/>
          <a:stretch>
            <a:fillRect/>
          </a:stretch>
        </p:blipFill>
        <p:spPr bwMode="auto">
          <a:xfrm>
            <a:off x="457200" y="4343400"/>
            <a:ext cx="33528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9" t="74805" r="34096" b="19011"/>
          <a:stretch>
            <a:fillRect/>
          </a:stretch>
        </p:blipFill>
        <p:spPr bwMode="auto">
          <a:xfrm>
            <a:off x="1981200" y="180975"/>
            <a:ext cx="67278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1" name="Text Box 9"/>
          <p:cNvSpPr txBox="1">
            <a:spLocks noChangeArrowheads="1"/>
          </p:cNvSpPr>
          <p:nvPr/>
        </p:nvSpPr>
        <p:spPr bwMode="auto">
          <a:xfrm>
            <a:off x="228600" y="228600"/>
            <a:ext cx="16764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b="1">
                <a:latin typeface="Times" pitchFamily="-106" charset="0"/>
              </a:rPr>
              <a:t>DNA</a:t>
            </a:r>
          </a:p>
        </p:txBody>
      </p:sp>
      <p:sp>
        <p:nvSpPr>
          <p:cNvPr id="72712" name="Rectangle 10"/>
          <p:cNvSpPr>
            <a:spLocks noChangeArrowheads="1"/>
          </p:cNvSpPr>
          <p:nvPr/>
        </p:nvSpPr>
        <p:spPr bwMode="auto">
          <a:xfrm>
            <a:off x="4532313" y="1474788"/>
            <a:ext cx="3810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>
                <a:solidFill>
                  <a:schemeClr val="accent2"/>
                </a:solidFill>
              </a:rPr>
              <a:t>http://genome.ucsc.edu/cgi-bin/hgGateway</a:t>
            </a:r>
          </a:p>
        </p:txBody>
      </p:sp>
      <p:sp>
        <p:nvSpPr>
          <p:cNvPr id="72713" name="Text Box 11"/>
          <p:cNvSpPr txBox="1">
            <a:spLocks noChangeArrowheads="1"/>
          </p:cNvSpPr>
          <p:nvPr/>
        </p:nvSpPr>
        <p:spPr bwMode="auto">
          <a:xfrm>
            <a:off x="5867400" y="2057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rgbClr val="067B0E"/>
                </a:solidFill>
              </a:rPr>
              <a:t>AGCT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30" name="Group 2"/>
          <p:cNvGrpSpPr>
            <a:grpSpLocks/>
          </p:cNvGrpSpPr>
          <p:nvPr/>
        </p:nvGrpSpPr>
        <p:grpSpPr bwMode="auto">
          <a:xfrm>
            <a:off x="482600" y="1139825"/>
            <a:ext cx="8218488" cy="180975"/>
            <a:chOff x="295" y="1311"/>
            <a:chExt cx="5177" cy="114"/>
          </a:xfrm>
        </p:grpSpPr>
        <p:sp>
          <p:nvSpPr>
            <p:cNvPr id="73744" name="Rectangle 3"/>
            <p:cNvSpPr>
              <a:spLocks noChangeArrowheads="1"/>
            </p:cNvSpPr>
            <p:nvPr/>
          </p:nvSpPr>
          <p:spPr bwMode="auto">
            <a:xfrm>
              <a:off x="295" y="1311"/>
              <a:ext cx="5177" cy="48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5" name="Rectangle 4"/>
            <p:cNvSpPr>
              <a:spLocks noChangeArrowheads="1"/>
            </p:cNvSpPr>
            <p:nvPr/>
          </p:nvSpPr>
          <p:spPr bwMode="auto">
            <a:xfrm>
              <a:off x="295" y="1377"/>
              <a:ext cx="5177" cy="48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731" name="Text Box 5"/>
          <p:cNvSpPr txBox="1">
            <a:spLocks noChangeArrowheads="1"/>
          </p:cNvSpPr>
          <p:nvPr/>
        </p:nvSpPr>
        <p:spPr bwMode="auto">
          <a:xfrm>
            <a:off x="381000" y="1524000"/>
            <a:ext cx="38100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>
                <a:latin typeface="Times" pitchFamily="-106" charset="0"/>
              </a:rPr>
              <a:t>Genetic disease expression</a:t>
            </a:r>
            <a:endParaRPr lang="en-US" i="1">
              <a:latin typeface="Times" pitchFamily="-106" charset="0"/>
            </a:endParaRPr>
          </a:p>
        </p:txBody>
      </p:sp>
      <p:sp>
        <p:nvSpPr>
          <p:cNvPr id="73732" name="Text Box 6"/>
          <p:cNvSpPr txBox="1">
            <a:spLocks noChangeArrowheads="1"/>
          </p:cNvSpPr>
          <p:nvPr/>
        </p:nvSpPr>
        <p:spPr bwMode="auto">
          <a:xfrm>
            <a:off x="5114925" y="5578475"/>
            <a:ext cx="297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>
                <a:solidFill>
                  <a:srgbClr val="008000"/>
                </a:solidFill>
                <a:latin typeface="Tahoma" pitchFamily="34" charset="0"/>
              </a:rPr>
              <a:t>CTG </a:t>
            </a:r>
            <a:r>
              <a:rPr lang="en-US" sz="3200">
                <a:latin typeface="Tahoma" pitchFamily="34" charset="0"/>
              </a:rPr>
              <a:t>repeats</a:t>
            </a:r>
          </a:p>
        </p:txBody>
      </p:sp>
      <p:sp>
        <p:nvSpPr>
          <p:cNvPr id="73733" name="Rectangle 7"/>
          <p:cNvSpPr>
            <a:spLocks noChangeArrowheads="1"/>
          </p:cNvSpPr>
          <p:nvPr/>
        </p:nvSpPr>
        <p:spPr bwMode="auto">
          <a:xfrm>
            <a:off x="5300663" y="1524000"/>
            <a:ext cx="2732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Times" pitchFamily="-106" charset="0"/>
              </a:rPr>
              <a:t>Myotonic Dystrophy</a:t>
            </a:r>
          </a:p>
        </p:txBody>
      </p:sp>
      <p:pic>
        <p:nvPicPr>
          <p:cNvPr id="7373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3" r="42969" b="34375"/>
          <a:stretch>
            <a:fillRect/>
          </a:stretch>
        </p:blipFill>
        <p:spPr bwMode="auto">
          <a:xfrm>
            <a:off x="4495800" y="3657600"/>
            <a:ext cx="4343400" cy="184467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735" name="Text Box 9"/>
          <p:cNvSpPr txBox="1">
            <a:spLocks noChangeArrowheads="1"/>
          </p:cNvSpPr>
          <p:nvPr/>
        </p:nvSpPr>
        <p:spPr bwMode="auto">
          <a:xfrm>
            <a:off x="4610100" y="1997075"/>
            <a:ext cx="411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/>
              <a:t>neuromuscular weakness in the face/torso</a:t>
            </a:r>
          </a:p>
        </p:txBody>
      </p:sp>
      <p:sp>
        <p:nvSpPr>
          <p:cNvPr id="73736" name="Rectangle 10"/>
          <p:cNvSpPr>
            <a:spLocks noChangeArrowheads="1"/>
          </p:cNvSpPr>
          <p:nvPr/>
        </p:nvSpPr>
        <p:spPr bwMode="auto">
          <a:xfrm>
            <a:off x="4581525" y="6111875"/>
            <a:ext cx="4038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1400"/>
              <a:t>in the 3' UTR (three prime </a:t>
            </a:r>
            <a:r>
              <a:rPr lang="en-US" sz="1400" i="1"/>
              <a:t>u</a:t>
            </a:r>
            <a:r>
              <a:rPr lang="en-US" sz="1400"/>
              <a:t>n</a:t>
            </a:r>
            <a:r>
              <a:rPr lang="en-US" sz="1400" i="1"/>
              <a:t>t</a:t>
            </a:r>
            <a:r>
              <a:rPr lang="en-US" sz="1400"/>
              <a:t>ranslated </a:t>
            </a:r>
            <a:r>
              <a:rPr lang="en-US" sz="1400" i="1"/>
              <a:t>r</a:t>
            </a:r>
            <a:r>
              <a:rPr lang="en-US" sz="1400"/>
              <a:t>egion), a particular section of messenger RNA </a:t>
            </a:r>
          </a:p>
        </p:txBody>
      </p:sp>
      <p:sp>
        <p:nvSpPr>
          <p:cNvPr id="73737" name="Text Box 12"/>
          <p:cNvSpPr txBox="1">
            <a:spLocks noChangeArrowheads="1"/>
          </p:cNvSpPr>
          <p:nvPr/>
        </p:nvSpPr>
        <p:spPr bwMode="auto">
          <a:xfrm>
            <a:off x="609600" y="228600"/>
            <a:ext cx="80010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>
                <a:latin typeface="Times" pitchFamily="-106" charset="0"/>
              </a:rPr>
              <a:t>DNA</a:t>
            </a:r>
          </a:p>
        </p:txBody>
      </p:sp>
      <p:pic>
        <p:nvPicPr>
          <p:cNvPr id="73738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0" y="1981200"/>
            <a:ext cx="28130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9" name="Text Box 14"/>
          <p:cNvSpPr txBox="1">
            <a:spLocks noChangeArrowheads="1"/>
          </p:cNvSpPr>
          <p:nvPr/>
        </p:nvSpPr>
        <p:spPr bwMode="auto">
          <a:xfrm>
            <a:off x="4610100" y="2235200"/>
            <a:ext cx="411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/>
              <a:t>"Christmas Tree cataracts"</a:t>
            </a:r>
          </a:p>
        </p:txBody>
      </p:sp>
      <p:sp>
        <p:nvSpPr>
          <p:cNvPr id="73740" name="Line 15"/>
          <p:cNvSpPr>
            <a:spLocks noChangeShapeType="1"/>
          </p:cNvSpPr>
          <p:nvPr/>
        </p:nvSpPr>
        <p:spPr bwMode="auto">
          <a:xfrm flipH="1">
            <a:off x="3810000" y="24003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1" name="Text Box 16"/>
          <p:cNvSpPr txBox="1">
            <a:spLocks noChangeArrowheads="1"/>
          </p:cNvSpPr>
          <p:nvPr/>
        </p:nvSpPr>
        <p:spPr bwMode="auto">
          <a:xfrm>
            <a:off x="381000" y="5711825"/>
            <a:ext cx="38100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>
                <a:latin typeface="Times" pitchFamily="-106" charset="0"/>
              </a:rPr>
              <a:t>Its </a:t>
            </a:r>
            <a:r>
              <a:rPr lang="en-US" i="1">
                <a:latin typeface="Times" pitchFamily="-106" charset="0"/>
              </a:rPr>
              <a:t>computational</a:t>
            </a:r>
            <a:r>
              <a:rPr lang="en-US">
                <a:latin typeface="Times" pitchFamily="-106" charset="0"/>
              </a:rPr>
              <a:t> basis</a:t>
            </a:r>
            <a:endParaRPr lang="en-US" i="1">
              <a:latin typeface="Times" pitchFamily="-106" charset="0"/>
            </a:endParaRPr>
          </a:p>
        </p:txBody>
      </p:sp>
      <p:sp>
        <p:nvSpPr>
          <p:cNvPr id="73742" name="Line 17"/>
          <p:cNvSpPr>
            <a:spLocks noChangeShapeType="1"/>
          </p:cNvSpPr>
          <p:nvPr/>
        </p:nvSpPr>
        <p:spPr bwMode="auto">
          <a:xfrm>
            <a:off x="3846513" y="5891213"/>
            <a:ext cx="1358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3" name="Rectangle 18"/>
          <p:cNvSpPr>
            <a:spLocks noChangeArrowheads="1"/>
          </p:cNvSpPr>
          <p:nvPr/>
        </p:nvSpPr>
        <p:spPr bwMode="auto">
          <a:xfrm>
            <a:off x="4767263" y="2544763"/>
            <a:ext cx="37909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www.neuro.wustl.edu/neuromuscular/musdist/pe-eom.html#myd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341313" y="258763"/>
            <a:ext cx="84582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>
                <a:latin typeface="Times" pitchFamily="-106" charset="0"/>
              </a:rPr>
              <a:t>One sequence-checking algorithm…</a:t>
            </a:r>
          </a:p>
        </p:txBody>
      </p:sp>
      <p:grpSp>
        <p:nvGrpSpPr>
          <p:cNvPr id="74755" name="Group 3"/>
          <p:cNvGrpSpPr>
            <a:grpSpLocks/>
          </p:cNvGrpSpPr>
          <p:nvPr/>
        </p:nvGrpSpPr>
        <p:grpSpPr bwMode="auto">
          <a:xfrm>
            <a:off x="482600" y="1139825"/>
            <a:ext cx="8218488" cy="180975"/>
            <a:chOff x="295" y="1311"/>
            <a:chExt cx="5177" cy="114"/>
          </a:xfrm>
        </p:grpSpPr>
        <p:sp>
          <p:nvSpPr>
            <p:cNvPr id="74763" name="Rectangle 4"/>
            <p:cNvSpPr>
              <a:spLocks noChangeArrowheads="1"/>
            </p:cNvSpPr>
            <p:nvPr/>
          </p:nvSpPr>
          <p:spPr bwMode="auto">
            <a:xfrm>
              <a:off x="295" y="1311"/>
              <a:ext cx="5177" cy="48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4" name="Rectangle 5"/>
            <p:cNvSpPr>
              <a:spLocks noChangeArrowheads="1"/>
            </p:cNvSpPr>
            <p:nvPr/>
          </p:nvSpPr>
          <p:spPr bwMode="auto">
            <a:xfrm>
              <a:off x="295" y="1377"/>
              <a:ext cx="5177" cy="48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756" name="Text Box 6"/>
          <p:cNvSpPr txBox="1">
            <a:spLocks noChangeArrowheads="1"/>
          </p:cNvSpPr>
          <p:nvPr/>
        </p:nvSpPr>
        <p:spPr bwMode="auto">
          <a:xfrm>
            <a:off x="1219200" y="1562100"/>
            <a:ext cx="7391400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  <a:latin typeface="Courier New" pitchFamily="49" charset="0"/>
              </a:rPr>
              <a:t>def</a:t>
            </a:r>
            <a:r>
              <a:rPr lang="en-US" b="1">
                <a:latin typeface="Courier New" pitchFamily="49" charset="0"/>
              </a:rPr>
              <a:t> check(geneseq):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    </a:t>
            </a:r>
            <a:r>
              <a:rPr lang="en-US" b="1">
                <a:solidFill>
                  <a:srgbClr val="BA12BF"/>
                </a:solidFill>
                <a:latin typeface="Courier New" pitchFamily="49" charset="0"/>
              </a:rPr>
              <a:t>""" seeks evidence of Myo. Dys.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>
                <a:solidFill>
                  <a:srgbClr val="BA12BF"/>
                </a:solidFill>
                <a:latin typeface="Courier New" pitchFamily="49" charset="0"/>
              </a:rPr>
              <a:t>    """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    </a:t>
            </a:r>
            <a:r>
              <a:rPr lang="en-US" b="1">
                <a:solidFill>
                  <a:schemeClr val="hlink"/>
                </a:solidFill>
                <a:latin typeface="Courier New" pitchFamily="49" charset="0"/>
              </a:rPr>
              <a:t>if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BA12BF"/>
                </a:solidFill>
                <a:latin typeface="Courier New" pitchFamily="49" charset="0"/>
              </a:rPr>
              <a:t>'ctg'</a:t>
            </a:r>
            <a:r>
              <a:rPr lang="en-US" b="1">
                <a:latin typeface="Courier New" pitchFamily="49" charset="0"/>
              </a:rPr>
              <a:t>*50 </a:t>
            </a:r>
            <a:r>
              <a:rPr lang="en-US" b="1">
                <a:solidFill>
                  <a:srgbClr val="009600"/>
                </a:solidFill>
                <a:latin typeface="Courier New" pitchFamily="49" charset="0"/>
              </a:rPr>
              <a:t>in</a:t>
            </a:r>
            <a:r>
              <a:rPr lang="en-US" b="1">
                <a:latin typeface="Courier New" pitchFamily="49" charset="0"/>
              </a:rPr>
              <a:t> geneseq: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        </a:t>
            </a:r>
            <a:r>
              <a:rPr lang="en-US" b="1">
                <a:solidFill>
                  <a:schemeClr val="hlink"/>
                </a:solidFill>
                <a:latin typeface="Courier New" pitchFamily="49" charset="0"/>
              </a:rPr>
              <a:t>return</a:t>
            </a:r>
            <a:r>
              <a:rPr lang="en-US" b="1">
                <a:latin typeface="Courier New" pitchFamily="49" charset="0"/>
              </a:rPr>
              <a:t> True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    </a:t>
            </a:r>
            <a:r>
              <a:rPr lang="en-US" b="1">
                <a:solidFill>
                  <a:schemeClr val="hlink"/>
                </a:solidFill>
                <a:latin typeface="Courier New" pitchFamily="49" charset="0"/>
              </a:rPr>
              <a:t>else</a:t>
            </a:r>
            <a:r>
              <a:rPr lang="en-US" b="1">
                <a:latin typeface="Courier New" pitchFamily="49" charset="0"/>
              </a:rPr>
              <a:t>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        </a:t>
            </a:r>
            <a:r>
              <a:rPr lang="en-US" b="1">
                <a:solidFill>
                  <a:schemeClr val="hlink"/>
                </a:solidFill>
                <a:latin typeface="Courier New" pitchFamily="49" charset="0"/>
              </a:rPr>
              <a:t>return</a:t>
            </a:r>
            <a:r>
              <a:rPr lang="en-US" b="1">
                <a:latin typeface="Courier New" pitchFamily="49" charset="0"/>
              </a:rPr>
              <a:t> False</a:t>
            </a:r>
          </a:p>
        </p:txBody>
      </p:sp>
      <p:sp>
        <p:nvSpPr>
          <p:cNvPr id="74757" name="Text Box 7"/>
          <p:cNvSpPr txBox="1">
            <a:spLocks noChangeArrowheads="1"/>
          </p:cNvSpPr>
          <p:nvPr/>
        </p:nvSpPr>
        <p:spPr bwMode="auto">
          <a:xfrm>
            <a:off x="1066800" y="5129213"/>
            <a:ext cx="6858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1800">
                <a:solidFill>
                  <a:srgbClr val="0000DF"/>
                </a:solidFill>
              </a:rPr>
              <a:t> Why problems might this algorithm run into?</a:t>
            </a:r>
          </a:p>
        </p:txBody>
      </p:sp>
      <p:sp>
        <p:nvSpPr>
          <p:cNvPr id="74758" name="Text Box 8"/>
          <p:cNvSpPr txBox="1">
            <a:spLocks noChangeArrowheads="1"/>
          </p:cNvSpPr>
          <p:nvPr/>
        </p:nvSpPr>
        <p:spPr bwMode="auto">
          <a:xfrm>
            <a:off x="1066800" y="6034088"/>
            <a:ext cx="7315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1800">
                <a:solidFill>
                  <a:srgbClr val="0000DF"/>
                </a:solidFill>
              </a:rPr>
              <a:t> What if we hadn't discovered the CTG-repeats yet?</a:t>
            </a:r>
          </a:p>
        </p:txBody>
      </p:sp>
      <p:sp>
        <p:nvSpPr>
          <p:cNvPr id="74759" name="Text Box 9"/>
          <p:cNvSpPr txBox="1">
            <a:spLocks noChangeArrowheads="1"/>
          </p:cNvSpPr>
          <p:nvPr/>
        </p:nvSpPr>
        <p:spPr bwMode="auto">
          <a:xfrm>
            <a:off x="1066800" y="4676775"/>
            <a:ext cx="6858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1800">
                <a:solidFill>
                  <a:srgbClr val="0000DF"/>
                </a:solidFill>
              </a:rPr>
              <a:t> Can we make this algorithm more concise?</a:t>
            </a:r>
          </a:p>
        </p:txBody>
      </p:sp>
      <p:sp>
        <p:nvSpPr>
          <p:cNvPr id="74760" name="Text Box 10"/>
          <p:cNvSpPr txBox="1">
            <a:spLocks noChangeArrowheads="1"/>
          </p:cNvSpPr>
          <p:nvPr/>
        </p:nvSpPr>
        <p:spPr bwMode="auto">
          <a:xfrm>
            <a:off x="1066800" y="5581650"/>
            <a:ext cx="731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1800">
                <a:solidFill>
                  <a:srgbClr val="0000DF"/>
                </a:solidFill>
              </a:rPr>
              <a:t> What information might we prefer to know?</a:t>
            </a:r>
          </a:p>
        </p:txBody>
      </p:sp>
      <p:sp>
        <p:nvSpPr>
          <p:cNvPr id="74761" name="Freeform 11"/>
          <p:cNvSpPr>
            <a:spLocks/>
          </p:cNvSpPr>
          <p:nvPr/>
        </p:nvSpPr>
        <p:spPr bwMode="auto">
          <a:xfrm>
            <a:off x="4449763" y="2552700"/>
            <a:ext cx="422275" cy="203200"/>
          </a:xfrm>
          <a:custGeom>
            <a:avLst/>
            <a:gdLst>
              <a:gd name="T0" fmla="*/ 2147483647 w 266"/>
              <a:gd name="T1" fmla="*/ 2147483647 h 128"/>
              <a:gd name="T2" fmla="*/ 2147483647 w 266"/>
              <a:gd name="T3" fmla="*/ 2147483647 h 128"/>
              <a:gd name="T4" fmla="*/ 0 w 266"/>
              <a:gd name="T5" fmla="*/ 2147483647 h 128"/>
              <a:gd name="T6" fmla="*/ 0 60000 65536"/>
              <a:gd name="T7" fmla="*/ 0 60000 65536"/>
              <a:gd name="T8" fmla="*/ 0 60000 65536"/>
              <a:gd name="T9" fmla="*/ 0 w 266"/>
              <a:gd name="T10" fmla="*/ 0 h 128"/>
              <a:gd name="T11" fmla="*/ 266 w 266"/>
              <a:gd name="T12" fmla="*/ 128 h 1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6" h="128">
                <a:moveTo>
                  <a:pt x="266" y="27"/>
                </a:moveTo>
                <a:cubicBezTo>
                  <a:pt x="199" y="23"/>
                  <a:pt x="85" y="0"/>
                  <a:pt x="30" y="37"/>
                </a:cubicBezTo>
                <a:cubicBezTo>
                  <a:pt x="10" y="66"/>
                  <a:pt x="0" y="91"/>
                  <a:pt x="0" y="128"/>
                </a:cubicBezTo>
              </a:path>
            </a:pathLst>
          </a:custGeom>
          <a:noFill/>
          <a:ln w="9525">
            <a:solidFill>
              <a:srgbClr val="0096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Text Box 12"/>
          <p:cNvSpPr txBox="1">
            <a:spLocks noChangeArrowheads="1"/>
          </p:cNvSpPr>
          <p:nvPr/>
        </p:nvSpPr>
        <p:spPr bwMode="auto">
          <a:xfrm>
            <a:off x="4832350" y="2459038"/>
            <a:ext cx="34496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000">
                <a:solidFill>
                  <a:srgbClr val="009600"/>
                </a:solidFill>
                <a:latin typeface="Comic Sans MS" pitchFamily="66" charset="0"/>
              </a:rPr>
              <a:t>checks if one string is contained in another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533400" y="1570038"/>
            <a:ext cx="312420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&gt;&gt;&gt; </a:t>
            </a:r>
            <a:r>
              <a:rPr lang="en-US" sz="1800" b="1">
                <a:solidFill>
                  <a:srgbClr val="1E16E4"/>
                </a:solidFill>
                <a:latin typeface="Courier New" pitchFamily="49" charset="0"/>
              </a:rPr>
              <a:t>3*'i' in 'alien'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False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341313" y="228600"/>
            <a:ext cx="651668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>
                <a:latin typeface="Times" pitchFamily="-106" charset="0"/>
              </a:rPr>
              <a:t>The </a:t>
            </a:r>
            <a:r>
              <a:rPr lang="en-US" sz="4200" b="1">
                <a:latin typeface="Courier New" pitchFamily="49" charset="0"/>
              </a:rPr>
              <a:t>in</a:t>
            </a:r>
            <a:r>
              <a:rPr lang="en-US" sz="4200">
                <a:latin typeface="Times" pitchFamily="-106" charset="0"/>
              </a:rPr>
              <a:t> thing</a:t>
            </a:r>
          </a:p>
        </p:txBody>
      </p:sp>
      <p:grpSp>
        <p:nvGrpSpPr>
          <p:cNvPr id="75780" name="Group 4"/>
          <p:cNvGrpSpPr>
            <a:grpSpLocks/>
          </p:cNvGrpSpPr>
          <p:nvPr/>
        </p:nvGrpSpPr>
        <p:grpSpPr bwMode="auto">
          <a:xfrm>
            <a:off x="609600" y="1114425"/>
            <a:ext cx="6172200" cy="180975"/>
            <a:chOff x="295" y="1311"/>
            <a:chExt cx="5177" cy="114"/>
          </a:xfrm>
        </p:grpSpPr>
        <p:sp>
          <p:nvSpPr>
            <p:cNvPr id="75805" name="Rectangle 5"/>
            <p:cNvSpPr>
              <a:spLocks noChangeArrowheads="1"/>
            </p:cNvSpPr>
            <p:nvPr/>
          </p:nvSpPr>
          <p:spPr bwMode="auto">
            <a:xfrm>
              <a:off x="295" y="1311"/>
              <a:ext cx="5177" cy="48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06" name="Rectangle 6"/>
            <p:cNvSpPr>
              <a:spLocks noChangeArrowheads="1"/>
            </p:cNvSpPr>
            <p:nvPr/>
          </p:nvSpPr>
          <p:spPr bwMode="auto">
            <a:xfrm>
              <a:off x="295" y="1377"/>
              <a:ext cx="5177" cy="48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7578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28600"/>
            <a:ext cx="15494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2" name="Text Box 8"/>
          <p:cNvSpPr txBox="1">
            <a:spLocks noChangeArrowheads="1"/>
          </p:cNvSpPr>
          <p:nvPr/>
        </p:nvSpPr>
        <p:spPr bwMode="auto">
          <a:xfrm>
            <a:off x="533400" y="2473325"/>
            <a:ext cx="25908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&gt;&gt;&gt; </a:t>
            </a:r>
            <a:r>
              <a:rPr lang="en-US" sz="1800" b="1">
                <a:solidFill>
                  <a:srgbClr val="1E16E4"/>
                </a:solidFill>
                <a:latin typeface="Courier New" pitchFamily="49" charset="0"/>
              </a:rPr>
              <a:t>'i' in 'team'</a:t>
            </a:r>
            <a:endParaRPr lang="en-US" sz="1800" b="1">
              <a:latin typeface="Courier New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False</a:t>
            </a:r>
          </a:p>
        </p:txBody>
      </p:sp>
      <p:sp>
        <p:nvSpPr>
          <p:cNvPr id="75783" name="Text Box 9"/>
          <p:cNvSpPr txBox="1">
            <a:spLocks noChangeArrowheads="1"/>
          </p:cNvSpPr>
          <p:nvPr/>
        </p:nvSpPr>
        <p:spPr bwMode="auto">
          <a:xfrm>
            <a:off x="533400" y="3378200"/>
            <a:ext cx="38100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&gt;&gt;&gt; </a:t>
            </a:r>
            <a:r>
              <a:rPr lang="en-US" sz="1800" b="1">
                <a:solidFill>
                  <a:srgbClr val="1E16E4"/>
                </a:solidFill>
                <a:latin typeface="Courier New" pitchFamily="49" charset="0"/>
              </a:rPr>
              <a:t>'cs' in 'physics'</a:t>
            </a:r>
            <a:endParaRPr lang="en-US" sz="1800" b="1">
              <a:latin typeface="Courier New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True</a:t>
            </a:r>
          </a:p>
        </p:txBody>
      </p:sp>
      <p:sp>
        <p:nvSpPr>
          <p:cNvPr id="75784" name="Text Box 10"/>
          <p:cNvSpPr txBox="1">
            <a:spLocks noChangeArrowheads="1"/>
          </p:cNvSpPr>
          <p:nvPr/>
        </p:nvSpPr>
        <p:spPr bwMode="auto">
          <a:xfrm>
            <a:off x="533400" y="4281488"/>
            <a:ext cx="487680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&gt;&gt;&gt; </a:t>
            </a:r>
            <a:r>
              <a:rPr lang="en-US" sz="1800" b="1">
                <a:solidFill>
                  <a:srgbClr val="1E16E4"/>
                </a:solidFill>
                <a:latin typeface="Courier New" pitchFamily="49" charset="0"/>
              </a:rPr>
              <a:t>'sleep' not in 'harvey mudd'</a:t>
            </a:r>
            <a:endParaRPr lang="en-US" sz="1800" b="1">
              <a:latin typeface="Courier New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True</a:t>
            </a:r>
          </a:p>
        </p:txBody>
      </p:sp>
      <p:sp>
        <p:nvSpPr>
          <p:cNvPr id="75785" name="Line 11"/>
          <p:cNvSpPr>
            <a:spLocks noChangeShapeType="1"/>
          </p:cNvSpPr>
          <p:nvPr/>
        </p:nvSpPr>
        <p:spPr bwMode="auto">
          <a:xfrm flipH="1">
            <a:off x="3416300" y="1619250"/>
            <a:ext cx="623888" cy="84138"/>
          </a:xfrm>
          <a:prstGeom prst="line">
            <a:avLst/>
          </a:prstGeom>
          <a:noFill/>
          <a:ln w="9525">
            <a:solidFill>
              <a:srgbClr val="067B0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6" name="Text Box 12"/>
          <p:cNvSpPr txBox="1">
            <a:spLocks noChangeArrowheads="1"/>
          </p:cNvSpPr>
          <p:nvPr/>
        </p:nvSpPr>
        <p:spPr bwMode="auto">
          <a:xfrm>
            <a:off x="533400" y="5186363"/>
            <a:ext cx="487680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&gt;&gt;&gt; </a:t>
            </a:r>
            <a:r>
              <a:rPr lang="en-US" sz="1800" b="1">
                <a:solidFill>
                  <a:srgbClr val="1E16E4"/>
                </a:solidFill>
                <a:latin typeface="Courier New" pitchFamily="49" charset="0"/>
              </a:rPr>
              <a:t>42 in [41,42,43]</a:t>
            </a:r>
            <a:endParaRPr lang="en-US" sz="1800" b="1">
              <a:latin typeface="Courier New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True</a:t>
            </a:r>
          </a:p>
        </p:txBody>
      </p:sp>
      <p:sp>
        <p:nvSpPr>
          <p:cNvPr id="75787" name="Text Box 13"/>
          <p:cNvSpPr txBox="1">
            <a:spLocks noChangeArrowheads="1"/>
          </p:cNvSpPr>
          <p:nvPr/>
        </p:nvSpPr>
        <p:spPr bwMode="auto">
          <a:xfrm>
            <a:off x="533400" y="6091238"/>
            <a:ext cx="487680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&gt;&gt;&gt; </a:t>
            </a:r>
            <a:r>
              <a:rPr lang="en-US" sz="1800" b="1">
                <a:solidFill>
                  <a:srgbClr val="1E16E4"/>
                </a:solidFill>
                <a:latin typeface="Courier New" pitchFamily="49" charset="0"/>
              </a:rPr>
              <a:t>42 in [ [42], '42' ]</a:t>
            </a:r>
            <a:endParaRPr lang="en-US" sz="1800" b="1">
              <a:latin typeface="Courier New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False</a:t>
            </a:r>
          </a:p>
        </p:txBody>
      </p:sp>
      <p:sp>
        <p:nvSpPr>
          <p:cNvPr id="75788" name="Text Box 14"/>
          <p:cNvSpPr txBox="1">
            <a:spLocks noChangeArrowheads="1"/>
          </p:cNvSpPr>
          <p:nvPr/>
        </p:nvSpPr>
        <p:spPr bwMode="auto">
          <a:xfrm>
            <a:off x="4038600" y="1447800"/>
            <a:ext cx="2514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>
                <a:solidFill>
                  <a:srgbClr val="067B0E"/>
                </a:solidFill>
                <a:latin typeface="Comic Sans MS" pitchFamily="66" charset="0"/>
              </a:rPr>
              <a:t>python is badly confused here…</a:t>
            </a:r>
          </a:p>
        </p:txBody>
      </p:sp>
      <p:sp>
        <p:nvSpPr>
          <p:cNvPr id="75789" name="Text Box 15"/>
          <p:cNvSpPr txBox="1">
            <a:spLocks noChangeArrowheads="1"/>
          </p:cNvSpPr>
          <p:nvPr/>
        </p:nvSpPr>
        <p:spPr bwMode="auto">
          <a:xfrm>
            <a:off x="5867400" y="2511425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>
                <a:solidFill>
                  <a:srgbClr val="067B0E"/>
                </a:solidFill>
                <a:latin typeface="Comic Sans MS" pitchFamily="66" charset="0"/>
              </a:rPr>
              <a:t>but otherwise it seems pretty perceptive!</a:t>
            </a:r>
          </a:p>
        </p:txBody>
      </p:sp>
      <p:grpSp>
        <p:nvGrpSpPr>
          <p:cNvPr id="75790" name="Group 16"/>
          <p:cNvGrpSpPr>
            <a:grpSpLocks/>
          </p:cNvGrpSpPr>
          <p:nvPr/>
        </p:nvGrpSpPr>
        <p:grpSpPr bwMode="auto">
          <a:xfrm>
            <a:off x="6324600" y="1524000"/>
            <a:ext cx="685800" cy="914400"/>
            <a:chOff x="2928" y="1051"/>
            <a:chExt cx="840" cy="957"/>
          </a:xfrm>
        </p:grpSpPr>
        <p:sp>
          <p:nvSpPr>
            <p:cNvPr id="75792" name="Freeform 17"/>
            <p:cNvSpPr>
              <a:spLocks/>
            </p:cNvSpPr>
            <p:nvPr/>
          </p:nvSpPr>
          <p:spPr bwMode="auto">
            <a:xfrm>
              <a:off x="2928" y="1759"/>
              <a:ext cx="810" cy="249"/>
            </a:xfrm>
            <a:custGeom>
              <a:avLst/>
              <a:gdLst>
                <a:gd name="T0" fmla="*/ 4 w 1048"/>
                <a:gd name="T1" fmla="*/ 21 h 250"/>
                <a:gd name="T2" fmla="*/ 7 w 1048"/>
                <a:gd name="T3" fmla="*/ 83 h 250"/>
                <a:gd name="T4" fmla="*/ 7 w 1048"/>
                <a:gd name="T5" fmla="*/ 111 h 250"/>
                <a:gd name="T6" fmla="*/ 8 w 1048"/>
                <a:gd name="T7" fmla="*/ 125 h 250"/>
                <a:gd name="T8" fmla="*/ 8 w 1048"/>
                <a:gd name="T9" fmla="*/ 160 h 250"/>
                <a:gd name="T10" fmla="*/ 5 w 1048"/>
                <a:gd name="T11" fmla="*/ 229 h 250"/>
                <a:gd name="T12" fmla="*/ 2 w 1048"/>
                <a:gd name="T13" fmla="*/ 209 h 250"/>
                <a:gd name="T14" fmla="*/ 0 w 1048"/>
                <a:gd name="T15" fmla="*/ 188 h 250"/>
                <a:gd name="T16" fmla="*/ 2 w 1048"/>
                <a:gd name="T17" fmla="*/ 154 h 250"/>
                <a:gd name="T18" fmla="*/ 2 w 1048"/>
                <a:gd name="T19" fmla="*/ 125 h 250"/>
                <a:gd name="T20" fmla="*/ 2 w 1048"/>
                <a:gd name="T21" fmla="*/ 76 h 250"/>
                <a:gd name="T22" fmla="*/ 2 w 1048"/>
                <a:gd name="T23" fmla="*/ 55 h 250"/>
                <a:gd name="T24" fmla="*/ 2 w 1048"/>
                <a:gd name="T25" fmla="*/ 28 h 250"/>
                <a:gd name="T26" fmla="*/ 3 w 1048"/>
                <a:gd name="T27" fmla="*/ 14 h 250"/>
                <a:gd name="T28" fmla="*/ 4 w 1048"/>
                <a:gd name="T29" fmla="*/ 28 h 250"/>
                <a:gd name="T30" fmla="*/ 4 w 1048"/>
                <a:gd name="T31" fmla="*/ 21 h 2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8"/>
                <a:gd name="T49" fmla="*/ 0 h 250"/>
                <a:gd name="T50" fmla="*/ 1048 w 1048"/>
                <a:gd name="T51" fmla="*/ 250 h 25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8" h="250">
                  <a:moveTo>
                    <a:pt x="531" y="21"/>
                  </a:moveTo>
                  <a:cubicBezTo>
                    <a:pt x="673" y="0"/>
                    <a:pt x="778" y="50"/>
                    <a:pt x="910" y="83"/>
                  </a:cubicBezTo>
                  <a:cubicBezTo>
                    <a:pt x="923" y="92"/>
                    <a:pt x="937" y="102"/>
                    <a:pt x="951" y="111"/>
                  </a:cubicBezTo>
                  <a:cubicBezTo>
                    <a:pt x="965" y="120"/>
                    <a:pt x="993" y="138"/>
                    <a:pt x="993" y="138"/>
                  </a:cubicBezTo>
                  <a:cubicBezTo>
                    <a:pt x="1009" y="162"/>
                    <a:pt x="1023" y="163"/>
                    <a:pt x="1048" y="179"/>
                  </a:cubicBezTo>
                  <a:cubicBezTo>
                    <a:pt x="943" y="250"/>
                    <a:pt x="887" y="238"/>
                    <a:pt x="751" y="248"/>
                  </a:cubicBezTo>
                  <a:cubicBezTo>
                    <a:pt x="201" y="233"/>
                    <a:pt x="424" y="241"/>
                    <a:pt x="82" y="228"/>
                  </a:cubicBezTo>
                  <a:cubicBezTo>
                    <a:pt x="54" y="218"/>
                    <a:pt x="27" y="216"/>
                    <a:pt x="0" y="207"/>
                  </a:cubicBezTo>
                  <a:cubicBezTo>
                    <a:pt x="2" y="195"/>
                    <a:pt x="1" y="183"/>
                    <a:pt x="7" y="173"/>
                  </a:cubicBezTo>
                  <a:cubicBezTo>
                    <a:pt x="19" y="151"/>
                    <a:pt x="75" y="138"/>
                    <a:pt x="96" y="131"/>
                  </a:cubicBezTo>
                  <a:cubicBezTo>
                    <a:pt x="134" y="116"/>
                    <a:pt x="169" y="92"/>
                    <a:pt x="207" y="76"/>
                  </a:cubicBezTo>
                  <a:cubicBezTo>
                    <a:pt x="239" y="61"/>
                    <a:pt x="238" y="77"/>
                    <a:pt x="275" y="55"/>
                  </a:cubicBezTo>
                  <a:cubicBezTo>
                    <a:pt x="288" y="46"/>
                    <a:pt x="309" y="33"/>
                    <a:pt x="324" y="28"/>
                  </a:cubicBezTo>
                  <a:cubicBezTo>
                    <a:pt x="341" y="21"/>
                    <a:pt x="379" y="14"/>
                    <a:pt x="379" y="14"/>
                  </a:cubicBezTo>
                  <a:cubicBezTo>
                    <a:pt x="420" y="18"/>
                    <a:pt x="461" y="22"/>
                    <a:pt x="503" y="28"/>
                  </a:cubicBezTo>
                  <a:cubicBezTo>
                    <a:pt x="531" y="32"/>
                    <a:pt x="519" y="44"/>
                    <a:pt x="531" y="21"/>
                  </a:cubicBezTo>
                  <a:close/>
                </a:path>
              </a:pathLst>
            </a:custGeom>
            <a:solidFill>
              <a:srgbClr val="FD9D0F"/>
            </a:solidFill>
            <a:ln w="9525">
              <a:solidFill>
                <a:srgbClr val="FD9D0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3" name="Oval 18"/>
            <p:cNvSpPr>
              <a:spLocks noChangeArrowheads="1"/>
            </p:cNvSpPr>
            <p:nvPr/>
          </p:nvSpPr>
          <p:spPr bwMode="auto">
            <a:xfrm>
              <a:off x="2965" y="1240"/>
              <a:ext cx="779" cy="672"/>
            </a:xfrm>
            <a:prstGeom prst="ellipse">
              <a:avLst/>
            </a:prstGeom>
            <a:solidFill>
              <a:srgbClr val="9ECC46"/>
            </a:solidFill>
            <a:ln w="9525">
              <a:solidFill>
                <a:srgbClr val="FFCC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4" name="Oval 19"/>
            <p:cNvSpPr>
              <a:spLocks noChangeArrowheads="1"/>
            </p:cNvSpPr>
            <p:nvPr/>
          </p:nvSpPr>
          <p:spPr bwMode="auto">
            <a:xfrm rot="-1967255">
              <a:off x="3039" y="1383"/>
              <a:ext cx="186" cy="1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5" name="Oval 20"/>
            <p:cNvSpPr>
              <a:spLocks noChangeArrowheads="1"/>
            </p:cNvSpPr>
            <p:nvPr/>
          </p:nvSpPr>
          <p:spPr bwMode="auto">
            <a:xfrm>
              <a:off x="3262" y="1383"/>
              <a:ext cx="222" cy="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6" name="Oval 21"/>
            <p:cNvSpPr>
              <a:spLocks noChangeArrowheads="1"/>
            </p:cNvSpPr>
            <p:nvPr/>
          </p:nvSpPr>
          <p:spPr bwMode="auto">
            <a:xfrm rot="-2071034">
              <a:off x="3521" y="1431"/>
              <a:ext cx="149" cy="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7" name="Oval 22"/>
            <p:cNvSpPr>
              <a:spLocks noChangeArrowheads="1"/>
            </p:cNvSpPr>
            <p:nvPr/>
          </p:nvSpPr>
          <p:spPr bwMode="auto">
            <a:xfrm>
              <a:off x="3118" y="1479"/>
              <a:ext cx="56" cy="6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8" name="Oval 23"/>
            <p:cNvSpPr>
              <a:spLocks noChangeArrowheads="1"/>
            </p:cNvSpPr>
            <p:nvPr/>
          </p:nvSpPr>
          <p:spPr bwMode="auto">
            <a:xfrm>
              <a:off x="3341" y="1495"/>
              <a:ext cx="55" cy="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9" name="Oval 24"/>
            <p:cNvSpPr>
              <a:spLocks noChangeArrowheads="1"/>
            </p:cNvSpPr>
            <p:nvPr/>
          </p:nvSpPr>
          <p:spPr bwMode="auto">
            <a:xfrm>
              <a:off x="3543" y="1549"/>
              <a:ext cx="54" cy="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00" name="AutoShape 25"/>
            <p:cNvSpPr>
              <a:spLocks noChangeArrowheads="1"/>
            </p:cNvSpPr>
            <p:nvPr/>
          </p:nvSpPr>
          <p:spPr bwMode="auto">
            <a:xfrm rot="-5400000">
              <a:off x="3291" y="1540"/>
              <a:ext cx="77" cy="445"/>
            </a:xfrm>
            <a:prstGeom prst="moo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01" name="Freeform 26"/>
            <p:cNvSpPr>
              <a:spLocks/>
            </p:cNvSpPr>
            <p:nvPr/>
          </p:nvSpPr>
          <p:spPr bwMode="auto">
            <a:xfrm>
              <a:off x="3120" y="1128"/>
              <a:ext cx="648" cy="256"/>
            </a:xfrm>
            <a:custGeom>
              <a:avLst/>
              <a:gdLst>
                <a:gd name="T0" fmla="*/ 208 w 648"/>
                <a:gd name="T1" fmla="*/ 0 h 256"/>
                <a:gd name="T2" fmla="*/ 47 w 648"/>
                <a:gd name="T3" fmla="*/ 7 h 256"/>
                <a:gd name="T4" fmla="*/ 0 w 648"/>
                <a:gd name="T5" fmla="*/ 92 h 256"/>
                <a:gd name="T6" fmla="*/ 162 w 648"/>
                <a:gd name="T7" fmla="*/ 192 h 256"/>
                <a:gd name="T8" fmla="*/ 300 w 648"/>
                <a:gd name="T9" fmla="*/ 238 h 256"/>
                <a:gd name="T10" fmla="*/ 484 w 648"/>
                <a:gd name="T11" fmla="*/ 246 h 256"/>
                <a:gd name="T12" fmla="*/ 646 w 648"/>
                <a:gd name="T13" fmla="*/ 184 h 256"/>
                <a:gd name="T14" fmla="*/ 615 w 648"/>
                <a:gd name="T15" fmla="*/ 153 h 256"/>
                <a:gd name="T16" fmla="*/ 546 w 648"/>
                <a:gd name="T17" fmla="*/ 84 h 2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8"/>
                <a:gd name="T28" fmla="*/ 0 h 256"/>
                <a:gd name="T29" fmla="*/ 648 w 648"/>
                <a:gd name="T30" fmla="*/ 256 h 2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8" h="256">
                  <a:moveTo>
                    <a:pt x="208" y="0"/>
                  </a:moveTo>
                  <a:cubicBezTo>
                    <a:pt x="154" y="2"/>
                    <a:pt x="100" y="0"/>
                    <a:pt x="47" y="7"/>
                  </a:cubicBezTo>
                  <a:cubicBezTo>
                    <a:pt x="15" y="11"/>
                    <a:pt x="0" y="92"/>
                    <a:pt x="0" y="92"/>
                  </a:cubicBezTo>
                  <a:cubicBezTo>
                    <a:pt x="19" y="199"/>
                    <a:pt x="72" y="170"/>
                    <a:pt x="162" y="192"/>
                  </a:cubicBezTo>
                  <a:cubicBezTo>
                    <a:pt x="208" y="203"/>
                    <a:pt x="252" y="234"/>
                    <a:pt x="300" y="238"/>
                  </a:cubicBezTo>
                  <a:cubicBezTo>
                    <a:pt x="361" y="243"/>
                    <a:pt x="423" y="243"/>
                    <a:pt x="484" y="246"/>
                  </a:cubicBezTo>
                  <a:cubicBezTo>
                    <a:pt x="648" y="235"/>
                    <a:pt x="569" y="256"/>
                    <a:pt x="646" y="184"/>
                  </a:cubicBezTo>
                  <a:cubicBezTo>
                    <a:pt x="642" y="180"/>
                    <a:pt x="617" y="158"/>
                    <a:pt x="615" y="153"/>
                  </a:cubicBezTo>
                  <a:cubicBezTo>
                    <a:pt x="596" y="116"/>
                    <a:pt x="599" y="84"/>
                    <a:pt x="546" y="84"/>
                  </a:cubicBezTo>
                </a:path>
              </a:pathLst>
            </a:custGeom>
            <a:solidFill>
              <a:srgbClr val="CC0099"/>
            </a:solidFill>
            <a:ln w="9525">
              <a:solidFill>
                <a:srgbClr val="FF99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2" name="Freeform 27"/>
            <p:cNvSpPr>
              <a:spLocks/>
            </p:cNvSpPr>
            <p:nvPr/>
          </p:nvSpPr>
          <p:spPr bwMode="auto">
            <a:xfrm>
              <a:off x="3254" y="1051"/>
              <a:ext cx="442" cy="192"/>
            </a:xfrm>
            <a:custGeom>
              <a:avLst/>
              <a:gdLst>
                <a:gd name="T0" fmla="*/ 88 w 442"/>
                <a:gd name="T1" fmla="*/ 138 h 192"/>
                <a:gd name="T2" fmla="*/ 34 w 442"/>
                <a:gd name="T3" fmla="*/ 92 h 192"/>
                <a:gd name="T4" fmla="*/ 57 w 442"/>
                <a:gd name="T5" fmla="*/ 0 h 192"/>
                <a:gd name="T6" fmla="*/ 234 w 442"/>
                <a:gd name="T7" fmla="*/ 15 h 192"/>
                <a:gd name="T8" fmla="*/ 372 w 442"/>
                <a:gd name="T9" fmla="*/ 61 h 192"/>
                <a:gd name="T10" fmla="*/ 441 w 442"/>
                <a:gd name="T11" fmla="*/ 92 h 192"/>
                <a:gd name="T12" fmla="*/ 434 w 442"/>
                <a:gd name="T13" fmla="*/ 122 h 192"/>
                <a:gd name="T14" fmla="*/ 280 w 442"/>
                <a:gd name="T15" fmla="*/ 161 h 192"/>
                <a:gd name="T16" fmla="*/ 257 w 442"/>
                <a:gd name="T17" fmla="*/ 169 h 192"/>
                <a:gd name="T18" fmla="*/ 226 w 442"/>
                <a:gd name="T19" fmla="*/ 184 h 192"/>
                <a:gd name="T20" fmla="*/ 196 w 442"/>
                <a:gd name="T21" fmla="*/ 192 h 1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42"/>
                <a:gd name="T34" fmla="*/ 0 h 192"/>
                <a:gd name="T35" fmla="*/ 442 w 442"/>
                <a:gd name="T36" fmla="*/ 192 h 1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42" h="192">
                  <a:moveTo>
                    <a:pt x="88" y="138"/>
                  </a:moveTo>
                  <a:cubicBezTo>
                    <a:pt x="71" y="119"/>
                    <a:pt x="55" y="106"/>
                    <a:pt x="34" y="92"/>
                  </a:cubicBezTo>
                  <a:cubicBezTo>
                    <a:pt x="22" y="52"/>
                    <a:pt x="0" y="17"/>
                    <a:pt x="57" y="0"/>
                  </a:cubicBezTo>
                  <a:cubicBezTo>
                    <a:pt x="75" y="1"/>
                    <a:pt x="202" y="8"/>
                    <a:pt x="234" y="15"/>
                  </a:cubicBezTo>
                  <a:cubicBezTo>
                    <a:pt x="275" y="24"/>
                    <a:pt x="331" y="47"/>
                    <a:pt x="372" y="61"/>
                  </a:cubicBezTo>
                  <a:cubicBezTo>
                    <a:pt x="394" y="81"/>
                    <a:pt x="412" y="84"/>
                    <a:pt x="441" y="92"/>
                  </a:cubicBezTo>
                  <a:cubicBezTo>
                    <a:pt x="439" y="102"/>
                    <a:pt x="442" y="115"/>
                    <a:pt x="434" y="122"/>
                  </a:cubicBezTo>
                  <a:cubicBezTo>
                    <a:pt x="411" y="142"/>
                    <a:pt x="306" y="158"/>
                    <a:pt x="280" y="161"/>
                  </a:cubicBezTo>
                  <a:cubicBezTo>
                    <a:pt x="272" y="164"/>
                    <a:pt x="264" y="166"/>
                    <a:pt x="257" y="169"/>
                  </a:cubicBezTo>
                  <a:cubicBezTo>
                    <a:pt x="246" y="173"/>
                    <a:pt x="237" y="180"/>
                    <a:pt x="226" y="184"/>
                  </a:cubicBezTo>
                  <a:cubicBezTo>
                    <a:pt x="216" y="188"/>
                    <a:pt x="196" y="192"/>
                    <a:pt x="196" y="192"/>
                  </a:cubicBezTo>
                </a:path>
              </a:pathLst>
            </a:custGeom>
            <a:solidFill>
              <a:srgbClr val="CC0099"/>
            </a:solidFill>
            <a:ln w="9525">
              <a:solidFill>
                <a:srgbClr val="FF99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3" name="Freeform 28"/>
            <p:cNvSpPr>
              <a:spLocks/>
            </p:cNvSpPr>
            <p:nvPr/>
          </p:nvSpPr>
          <p:spPr bwMode="auto">
            <a:xfrm>
              <a:off x="3025" y="1802"/>
              <a:ext cx="215" cy="139"/>
            </a:xfrm>
            <a:custGeom>
              <a:avLst/>
              <a:gdLst>
                <a:gd name="T0" fmla="*/ 8 w 215"/>
                <a:gd name="T1" fmla="*/ 78 h 139"/>
                <a:gd name="T2" fmla="*/ 84 w 215"/>
                <a:gd name="T3" fmla="*/ 17 h 139"/>
                <a:gd name="T4" fmla="*/ 154 w 215"/>
                <a:gd name="T5" fmla="*/ 40 h 139"/>
                <a:gd name="T6" fmla="*/ 215 w 215"/>
                <a:gd name="T7" fmla="*/ 139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5"/>
                <a:gd name="T13" fmla="*/ 0 h 139"/>
                <a:gd name="T14" fmla="*/ 215 w 215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5" h="139">
                  <a:moveTo>
                    <a:pt x="8" y="78"/>
                  </a:moveTo>
                  <a:cubicBezTo>
                    <a:pt x="20" y="0"/>
                    <a:pt x="0" y="6"/>
                    <a:pt x="84" y="17"/>
                  </a:cubicBezTo>
                  <a:cubicBezTo>
                    <a:pt x="108" y="24"/>
                    <a:pt x="154" y="40"/>
                    <a:pt x="154" y="40"/>
                  </a:cubicBezTo>
                  <a:cubicBezTo>
                    <a:pt x="162" y="81"/>
                    <a:pt x="162" y="139"/>
                    <a:pt x="215" y="139"/>
                  </a:cubicBezTo>
                </a:path>
              </a:pathLst>
            </a:custGeom>
            <a:solidFill>
              <a:srgbClr val="FD9D0F"/>
            </a:solidFill>
            <a:ln w="9525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4" name="Freeform 29"/>
            <p:cNvSpPr>
              <a:spLocks/>
            </p:cNvSpPr>
            <p:nvPr/>
          </p:nvSpPr>
          <p:spPr bwMode="auto">
            <a:xfrm flipH="1">
              <a:off x="3456" y="1813"/>
              <a:ext cx="215" cy="139"/>
            </a:xfrm>
            <a:custGeom>
              <a:avLst/>
              <a:gdLst>
                <a:gd name="T0" fmla="*/ 8 w 215"/>
                <a:gd name="T1" fmla="*/ 78 h 139"/>
                <a:gd name="T2" fmla="*/ 84 w 215"/>
                <a:gd name="T3" fmla="*/ 17 h 139"/>
                <a:gd name="T4" fmla="*/ 154 w 215"/>
                <a:gd name="T5" fmla="*/ 40 h 139"/>
                <a:gd name="T6" fmla="*/ 215 w 215"/>
                <a:gd name="T7" fmla="*/ 139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5"/>
                <a:gd name="T13" fmla="*/ 0 h 139"/>
                <a:gd name="T14" fmla="*/ 215 w 215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5" h="139">
                  <a:moveTo>
                    <a:pt x="8" y="78"/>
                  </a:moveTo>
                  <a:cubicBezTo>
                    <a:pt x="20" y="0"/>
                    <a:pt x="0" y="6"/>
                    <a:pt x="84" y="17"/>
                  </a:cubicBezTo>
                  <a:cubicBezTo>
                    <a:pt x="108" y="24"/>
                    <a:pt x="154" y="40"/>
                    <a:pt x="154" y="40"/>
                  </a:cubicBezTo>
                  <a:cubicBezTo>
                    <a:pt x="162" y="81"/>
                    <a:pt x="162" y="139"/>
                    <a:pt x="215" y="139"/>
                  </a:cubicBezTo>
                </a:path>
              </a:pathLst>
            </a:custGeom>
            <a:solidFill>
              <a:srgbClr val="FD9D0F"/>
            </a:solidFill>
            <a:ln w="9525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5791" name="Text Box 30"/>
          <p:cNvSpPr txBox="1">
            <a:spLocks noChangeArrowheads="1"/>
          </p:cNvSpPr>
          <p:nvPr/>
        </p:nvSpPr>
        <p:spPr bwMode="auto">
          <a:xfrm>
            <a:off x="4191000" y="5562600"/>
            <a:ext cx="2514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>
                <a:solidFill>
                  <a:srgbClr val="067B0E"/>
                </a:solidFill>
                <a:latin typeface="Comic Sans MS" pitchFamily="66" charset="0"/>
              </a:rPr>
              <a:t>a little bit different for lists…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4495800" cy="741363"/>
          </a:xfrm>
          <a:prstGeom prst="rect">
            <a:avLst/>
          </a:prstGeom>
          <a:noFill/>
          <a:ln w="9525">
            <a:solidFill>
              <a:srgbClr val="067B0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>
                <a:latin typeface="Times" pitchFamily="-106" charset="0"/>
              </a:rPr>
              <a:t>Do you remember?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914400" y="16764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strings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914400" y="21717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lists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914400" y="26670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indexing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914400" y="31623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slicing</a:t>
            </a:r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914400" y="36576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more on functions…</a:t>
            </a:r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457200" y="5638800"/>
            <a:ext cx="594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BA12BF"/>
                </a:solidFill>
              </a:rPr>
              <a:t>Next time…</a:t>
            </a:r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1371600" y="61722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Making up one's mind</a:t>
            </a:r>
          </a:p>
        </p:txBody>
      </p:sp>
      <p:sp>
        <p:nvSpPr>
          <p:cNvPr id="76810" name="Text Box 11"/>
          <p:cNvSpPr txBox="1">
            <a:spLocks noChangeArrowheads="1"/>
          </p:cNvSpPr>
          <p:nvPr/>
        </p:nvSpPr>
        <p:spPr bwMode="auto">
          <a:xfrm>
            <a:off x="1371600" y="41148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docstrings</a:t>
            </a:r>
          </a:p>
        </p:txBody>
      </p:sp>
      <p:sp>
        <p:nvSpPr>
          <p:cNvPr id="76811" name="Text Box 12"/>
          <p:cNvSpPr txBox="1">
            <a:spLocks noChangeArrowheads="1"/>
          </p:cNvSpPr>
          <p:nvPr/>
        </p:nvSpPr>
        <p:spPr bwMode="auto">
          <a:xfrm>
            <a:off x="1371600" y="45720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comments</a:t>
            </a:r>
          </a:p>
        </p:txBody>
      </p:sp>
      <p:sp>
        <p:nvSpPr>
          <p:cNvPr id="76812" name="Text Box 13"/>
          <p:cNvSpPr txBox="1">
            <a:spLocks noChangeArrowheads="1"/>
          </p:cNvSpPr>
          <p:nvPr/>
        </p:nvSpPr>
        <p:spPr bwMode="auto">
          <a:xfrm>
            <a:off x="457200" y="1066800"/>
            <a:ext cx="594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BA12BF"/>
                </a:solidFill>
              </a:rPr>
              <a:t>This time…</a:t>
            </a:r>
          </a:p>
        </p:txBody>
      </p:sp>
      <p:pic>
        <p:nvPicPr>
          <p:cNvPr id="7681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04800"/>
            <a:ext cx="13589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14" name="Text Box 16"/>
          <p:cNvSpPr txBox="1">
            <a:spLocks noChangeArrowheads="1"/>
          </p:cNvSpPr>
          <p:nvPr/>
        </p:nvSpPr>
        <p:spPr bwMode="auto">
          <a:xfrm>
            <a:off x="6875463" y="1989138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>
                <a:solidFill>
                  <a:srgbClr val="009600"/>
                </a:solidFill>
                <a:latin typeface="Comic Sans MS" pitchFamily="66" charset="0"/>
              </a:rPr>
              <a:t>Way back in the '90s?!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26" t="33644" r="18919" b="10280"/>
          <a:stretch>
            <a:fillRect/>
          </a:stretch>
        </p:blipFill>
        <p:spPr bwMode="auto">
          <a:xfrm>
            <a:off x="8229600" y="18288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4211" name="Group 3"/>
          <p:cNvGrpSpPr>
            <a:grpSpLocks/>
          </p:cNvGrpSpPr>
          <p:nvPr/>
        </p:nvGrpSpPr>
        <p:grpSpPr bwMode="auto">
          <a:xfrm>
            <a:off x="533400" y="1114425"/>
            <a:ext cx="6705600" cy="180975"/>
            <a:chOff x="295" y="1311"/>
            <a:chExt cx="5177" cy="114"/>
          </a:xfrm>
        </p:grpSpPr>
        <p:sp>
          <p:nvSpPr>
            <p:cNvPr id="94230" name="Rectangle 4"/>
            <p:cNvSpPr>
              <a:spLocks noChangeArrowheads="1"/>
            </p:cNvSpPr>
            <p:nvPr/>
          </p:nvSpPr>
          <p:spPr bwMode="auto">
            <a:xfrm>
              <a:off x="295" y="1311"/>
              <a:ext cx="5177" cy="48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1" name="Rectangle 5"/>
            <p:cNvSpPr>
              <a:spLocks noChangeArrowheads="1"/>
            </p:cNvSpPr>
            <p:nvPr/>
          </p:nvSpPr>
          <p:spPr bwMode="auto">
            <a:xfrm>
              <a:off x="295" y="1377"/>
              <a:ext cx="5177" cy="48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4212" name="Text Box 6"/>
          <p:cNvSpPr txBox="1">
            <a:spLocks noChangeArrowheads="1"/>
          </p:cNvSpPr>
          <p:nvPr/>
        </p:nvSpPr>
        <p:spPr bwMode="auto">
          <a:xfrm>
            <a:off x="1600200" y="228600"/>
            <a:ext cx="44958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>
                <a:latin typeface="Times" pitchFamily="-106" charset="0"/>
              </a:rPr>
              <a:t>Data types</a:t>
            </a:r>
            <a:endParaRPr lang="en-US" sz="4000">
              <a:latin typeface="Times" pitchFamily="-106" charset="0"/>
            </a:endParaRPr>
          </a:p>
        </p:txBody>
      </p:sp>
      <p:sp>
        <p:nvSpPr>
          <p:cNvPr id="94213" name="Text Box 7"/>
          <p:cNvSpPr txBox="1">
            <a:spLocks noChangeArrowheads="1"/>
          </p:cNvSpPr>
          <p:nvPr/>
        </p:nvSpPr>
        <p:spPr bwMode="auto">
          <a:xfrm>
            <a:off x="457200" y="1447800"/>
            <a:ext cx="640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Times" pitchFamily="-106" charset="0"/>
              </a:rPr>
              <a:t>Python maintains data by </a:t>
            </a:r>
            <a:r>
              <a:rPr lang="en-US" sz="1800" b="1">
                <a:solidFill>
                  <a:srgbClr val="EB102C"/>
                </a:solidFill>
                <a:latin typeface="Courier New" pitchFamily="49" charset="0"/>
              </a:rPr>
              <a:t>type</a:t>
            </a:r>
            <a:r>
              <a:rPr lang="en-US" sz="1800">
                <a:latin typeface="Times" pitchFamily="-106" charset="0"/>
              </a:rPr>
              <a:t> : </a:t>
            </a:r>
          </a:p>
        </p:txBody>
      </p:sp>
      <p:sp>
        <p:nvSpPr>
          <p:cNvPr id="94214" name="Text Box 8"/>
          <p:cNvSpPr txBox="1">
            <a:spLocks noChangeArrowheads="1"/>
          </p:cNvSpPr>
          <p:nvPr/>
        </p:nvSpPr>
        <p:spPr bwMode="auto">
          <a:xfrm>
            <a:off x="373063" y="2667000"/>
            <a:ext cx="19050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>
                <a:latin typeface="Times" pitchFamily="-106" charset="0"/>
              </a:rPr>
              <a:t>Numeric types</a:t>
            </a:r>
          </a:p>
        </p:txBody>
      </p:sp>
      <p:sp>
        <p:nvSpPr>
          <p:cNvPr id="94215" name="Text Box 9"/>
          <p:cNvSpPr txBox="1">
            <a:spLocks noChangeArrowheads="1"/>
          </p:cNvSpPr>
          <p:nvPr/>
        </p:nvSpPr>
        <p:spPr bwMode="auto">
          <a:xfrm>
            <a:off x="2686050" y="52578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list</a:t>
            </a:r>
          </a:p>
        </p:txBody>
      </p:sp>
      <p:sp>
        <p:nvSpPr>
          <p:cNvPr id="94216" name="Text Box 10"/>
          <p:cNvSpPr txBox="1">
            <a:spLocks noChangeArrowheads="1"/>
          </p:cNvSpPr>
          <p:nvPr/>
        </p:nvSpPr>
        <p:spPr bwMode="auto">
          <a:xfrm>
            <a:off x="2686050" y="562292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str</a:t>
            </a:r>
          </a:p>
        </p:txBody>
      </p:sp>
      <p:sp>
        <p:nvSpPr>
          <p:cNvPr id="94217" name="Text Box 11"/>
          <p:cNvSpPr txBox="1">
            <a:spLocks noChangeArrowheads="1"/>
          </p:cNvSpPr>
          <p:nvPr/>
        </p:nvSpPr>
        <p:spPr bwMode="auto">
          <a:xfrm>
            <a:off x="2686050" y="60198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Courier New" pitchFamily="49" charset="0"/>
              </a:rPr>
              <a:t>( tuple )</a:t>
            </a:r>
          </a:p>
        </p:txBody>
      </p:sp>
      <p:sp>
        <p:nvSpPr>
          <p:cNvPr id="94218" name="Text Box 12"/>
          <p:cNvSpPr txBox="1">
            <a:spLocks noChangeArrowheads="1"/>
          </p:cNvSpPr>
          <p:nvPr/>
        </p:nvSpPr>
        <p:spPr bwMode="auto">
          <a:xfrm>
            <a:off x="152400" y="5257800"/>
            <a:ext cx="2209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>
                <a:latin typeface="Times" pitchFamily="-106" charset="0"/>
              </a:rPr>
              <a:t>Sequence types</a:t>
            </a:r>
          </a:p>
        </p:txBody>
      </p:sp>
      <p:pic>
        <p:nvPicPr>
          <p:cNvPr id="94219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28600"/>
            <a:ext cx="9525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20" name="Text Box 15"/>
          <p:cNvSpPr txBox="1">
            <a:spLocks noChangeArrowheads="1"/>
          </p:cNvSpPr>
          <p:nvPr/>
        </p:nvSpPr>
        <p:spPr bwMode="auto">
          <a:xfrm>
            <a:off x="7010400" y="17526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>
                <a:solidFill>
                  <a:srgbClr val="067B0E"/>
                </a:solidFill>
                <a:latin typeface="Comic Sans MS" pitchFamily="66" charset="0"/>
              </a:rPr>
              <a:t>Not enough snakes for my taste…</a:t>
            </a:r>
          </a:p>
        </p:txBody>
      </p:sp>
      <p:sp>
        <p:nvSpPr>
          <p:cNvPr id="94221" name="Text Box 17"/>
          <p:cNvSpPr txBox="1">
            <a:spLocks noChangeArrowheads="1"/>
          </p:cNvSpPr>
          <p:nvPr/>
        </p:nvSpPr>
        <p:spPr bwMode="auto">
          <a:xfrm>
            <a:off x="2654300" y="253365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float</a:t>
            </a:r>
          </a:p>
        </p:txBody>
      </p:sp>
      <p:sp>
        <p:nvSpPr>
          <p:cNvPr id="94222" name="Text Box 18"/>
          <p:cNvSpPr txBox="1">
            <a:spLocks noChangeArrowheads="1"/>
          </p:cNvSpPr>
          <p:nvPr/>
        </p:nvSpPr>
        <p:spPr bwMode="auto">
          <a:xfrm>
            <a:off x="2654300" y="333375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int</a:t>
            </a:r>
          </a:p>
        </p:txBody>
      </p:sp>
      <p:sp>
        <p:nvSpPr>
          <p:cNvPr id="94223" name="Text Box 19"/>
          <p:cNvSpPr txBox="1">
            <a:spLocks noChangeArrowheads="1"/>
          </p:cNvSpPr>
          <p:nvPr/>
        </p:nvSpPr>
        <p:spPr bwMode="auto">
          <a:xfrm>
            <a:off x="2667000" y="37338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bool</a:t>
            </a:r>
          </a:p>
        </p:txBody>
      </p:sp>
      <p:sp>
        <p:nvSpPr>
          <p:cNvPr id="94224" name="Text Box 20"/>
          <p:cNvSpPr txBox="1">
            <a:spLocks noChangeArrowheads="1"/>
          </p:cNvSpPr>
          <p:nvPr/>
        </p:nvSpPr>
        <p:spPr bwMode="auto">
          <a:xfrm>
            <a:off x="2682875" y="29337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long</a:t>
            </a:r>
          </a:p>
        </p:txBody>
      </p:sp>
      <p:sp>
        <p:nvSpPr>
          <p:cNvPr id="94225" name="Text Box 21"/>
          <p:cNvSpPr txBox="1">
            <a:spLocks noChangeArrowheads="1"/>
          </p:cNvSpPr>
          <p:nvPr/>
        </p:nvSpPr>
        <p:spPr bwMode="auto">
          <a:xfrm>
            <a:off x="5334000" y="5132388"/>
            <a:ext cx="3254375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&gt;&gt;&gt;</a:t>
            </a:r>
            <a:r>
              <a:rPr lang="en-US" sz="1800" b="1">
                <a:solidFill>
                  <a:srgbClr val="1E16E4"/>
                </a:solidFill>
                <a:latin typeface="Courier New" pitchFamily="49" charset="0"/>
              </a:rPr>
              <a:t> type(‘writer’)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&lt;type ‘str’&gt;</a:t>
            </a:r>
          </a:p>
        </p:txBody>
      </p:sp>
      <p:sp>
        <p:nvSpPr>
          <p:cNvPr id="94226" name="Text Box 22"/>
          <p:cNvSpPr txBox="1">
            <a:spLocks noChangeArrowheads="1"/>
          </p:cNvSpPr>
          <p:nvPr/>
        </p:nvSpPr>
        <p:spPr bwMode="auto">
          <a:xfrm>
            <a:off x="5334000" y="6122988"/>
            <a:ext cx="3254375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&gt;&gt;&gt;</a:t>
            </a:r>
            <a:r>
              <a:rPr lang="en-US" sz="1800" b="1">
                <a:solidFill>
                  <a:srgbClr val="1E16E4"/>
                </a:solidFill>
                <a:latin typeface="Courier New" pitchFamily="49" charset="0"/>
              </a:rPr>
              <a:t> type([1,2,3])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&lt;type ‘list’&gt;</a:t>
            </a:r>
          </a:p>
        </p:txBody>
      </p:sp>
      <p:sp>
        <p:nvSpPr>
          <p:cNvPr id="94227" name="Text Box 23"/>
          <p:cNvSpPr txBox="1">
            <a:spLocks noChangeArrowheads="1"/>
          </p:cNvSpPr>
          <p:nvPr/>
        </p:nvSpPr>
        <p:spPr bwMode="auto">
          <a:xfrm>
            <a:off x="5334000" y="2667000"/>
            <a:ext cx="325437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&gt;&gt;&gt;</a:t>
            </a:r>
            <a:r>
              <a:rPr lang="en-US" sz="1800" b="1">
                <a:solidFill>
                  <a:srgbClr val="1E16E4"/>
                </a:solidFill>
                <a:latin typeface="Courier New" pitchFamily="49" charset="0"/>
              </a:rPr>
              <a:t> type(3.14)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&lt;type ‘float’&gt;</a:t>
            </a:r>
          </a:p>
        </p:txBody>
      </p:sp>
      <p:sp>
        <p:nvSpPr>
          <p:cNvPr id="94228" name="Text Box 24"/>
          <p:cNvSpPr txBox="1">
            <a:spLocks noChangeArrowheads="1"/>
          </p:cNvSpPr>
          <p:nvPr/>
        </p:nvSpPr>
        <p:spPr bwMode="auto">
          <a:xfrm>
            <a:off x="5334000" y="3657600"/>
            <a:ext cx="325437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&gt;&gt;&gt;</a:t>
            </a:r>
            <a:r>
              <a:rPr lang="en-US" sz="1800" b="1">
                <a:solidFill>
                  <a:srgbClr val="1E16E4"/>
                </a:solidFill>
                <a:latin typeface="Courier New" pitchFamily="49" charset="0"/>
              </a:rPr>
              <a:t> type(True)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&lt;type ‘bool’&gt;</a:t>
            </a:r>
          </a:p>
        </p:txBody>
      </p:sp>
      <p:sp>
        <p:nvSpPr>
          <p:cNvPr id="94229" name="Text Box 25"/>
          <p:cNvSpPr txBox="1">
            <a:spLocks noChangeArrowheads="1"/>
          </p:cNvSpPr>
          <p:nvPr/>
        </p:nvSpPr>
        <p:spPr bwMode="auto">
          <a:xfrm>
            <a:off x="4343400" y="59309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>
                <a:solidFill>
                  <a:srgbClr val="B410CE"/>
                </a:solidFill>
              </a:rPr>
              <a:t>?</a:t>
            </a:r>
            <a:endParaRPr lang="en-US" b="1">
              <a:solidFill>
                <a:srgbClr val="B410CE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6"/>
          <p:cNvSpPr>
            <a:spLocks noChangeArrowheads="1"/>
          </p:cNvSpPr>
          <p:nvPr/>
        </p:nvSpPr>
        <p:spPr bwMode="auto">
          <a:xfrm>
            <a:off x="609600" y="2286000"/>
            <a:ext cx="79390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400" b="1" dirty="0" smtClean="0">
                <a:solidFill>
                  <a:srgbClr val="0000DF"/>
                </a:solidFill>
                <a:latin typeface="Courier New" pitchFamily="49" charset="0"/>
                <a:ea typeface="MS PGothic" pitchFamily="34" charset="-128"/>
              </a:rPr>
              <a:t>= != </a:t>
            </a:r>
            <a:r>
              <a:rPr lang="en-US" sz="14400" b="1" dirty="0">
                <a:solidFill>
                  <a:srgbClr val="0000DF"/>
                </a:solidFill>
                <a:latin typeface="Courier New" pitchFamily="49" charset="0"/>
                <a:ea typeface="MS PGothic" pitchFamily="34" charset="-128"/>
              </a:rPr>
              <a:t>==</a:t>
            </a:r>
            <a:endParaRPr lang="en-US" sz="14400" dirty="0">
              <a:solidFill>
                <a:srgbClr val="0000DF"/>
              </a:solidFill>
              <a:latin typeface="Times" charset="0"/>
              <a:ea typeface="MS PGothic" pitchFamily="34" charset="-128"/>
            </a:endParaRPr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8229600" y="5943600"/>
            <a:ext cx="609600" cy="762000"/>
            <a:chOff x="2928" y="1051"/>
            <a:chExt cx="840" cy="957"/>
          </a:xfrm>
        </p:grpSpPr>
        <p:sp>
          <p:nvSpPr>
            <p:cNvPr id="20490" name="Freeform 4"/>
            <p:cNvSpPr>
              <a:spLocks/>
            </p:cNvSpPr>
            <p:nvPr/>
          </p:nvSpPr>
          <p:spPr bwMode="auto">
            <a:xfrm>
              <a:off x="2928" y="1759"/>
              <a:ext cx="810" cy="249"/>
            </a:xfrm>
            <a:custGeom>
              <a:avLst/>
              <a:gdLst>
                <a:gd name="T0" fmla="*/ 4 w 1048"/>
                <a:gd name="T1" fmla="*/ 21 h 250"/>
                <a:gd name="T2" fmla="*/ 7 w 1048"/>
                <a:gd name="T3" fmla="*/ 83 h 250"/>
                <a:gd name="T4" fmla="*/ 7 w 1048"/>
                <a:gd name="T5" fmla="*/ 111 h 250"/>
                <a:gd name="T6" fmla="*/ 8 w 1048"/>
                <a:gd name="T7" fmla="*/ 125 h 250"/>
                <a:gd name="T8" fmla="*/ 8 w 1048"/>
                <a:gd name="T9" fmla="*/ 160 h 250"/>
                <a:gd name="T10" fmla="*/ 5 w 1048"/>
                <a:gd name="T11" fmla="*/ 229 h 250"/>
                <a:gd name="T12" fmla="*/ 2 w 1048"/>
                <a:gd name="T13" fmla="*/ 209 h 250"/>
                <a:gd name="T14" fmla="*/ 0 w 1048"/>
                <a:gd name="T15" fmla="*/ 188 h 250"/>
                <a:gd name="T16" fmla="*/ 2 w 1048"/>
                <a:gd name="T17" fmla="*/ 154 h 250"/>
                <a:gd name="T18" fmla="*/ 2 w 1048"/>
                <a:gd name="T19" fmla="*/ 125 h 250"/>
                <a:gd name="T20" fmla="*/ 2 w 1048"/>
                <a:gd name="T21" fmla="*/ 76 h 250"/>
                <a:gd name="T22" fmla="*/ 2 w 1048"/>
                <a:gd name="T23" fmla="*/ 55 h 250"/>
                <a:gd name="T24" fmla="*/ 2 w 1048"/>
                <a:gd name="T25" fmla="*/ 28 h 250"/>
                <a:gd name="T26" fmla="*/ 3 w 1048"/>
                <a:gd name="T27" fmla="*/ 14 h 250"/>
                <a:gd name="T28" fmla="*/ 4 w 1048"/>
                <a:gd name="T29" fmla="*/ 28 h 250"/>
                <a:gd name="T30" fmla="*/ 4 w 1048"/>
                <a:gd name="T31" fmla="*/ 21 h 2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8"/>
                <a:gd name="T49" fmla="*/ 0 h 250"/>
                <a:gd name="T50" fmla="*/ 1048 w 1048"/>
                <a:gd name="T51" fmla="*/ 250 h 25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8" h="250">
                  <a:moveTo>
                    <a:pt x="531" y="21"/>
                  </a:moveTo>
                  <a:cubicBezTo>
                    <a:pt x="673" y="0"/>
                    <a:pt x="778" y="50"/>
                    <a:pt x="910" y="83"/>
                  </a:cubicBezTo>
                  <a:cubicBezTo>
                    <a:pt x="923" y="92"/>
                    <a:pt x="937" y="102"/>
                    <a:pt x="951" y="111"/>
                  </a:cubicBezTo>
                  <a:cubicBezTo>
                    <a:pt x="965" y="120"/>
                    <a:pt x="993" y="138"/>
                    <a:pt x="993" y="138"/>
                  </a:cubicBezTo>
                  <a:cubicBezTo>
                    <a:pt x="1009" y="162"/>
                    <a:pt x="1023" y="163"/>
                    <a:pt x="1048" y="179"/>
                  </a:cubicBezTo>
                  <a:cubicBezTo>
                    <a:pt x="943" y="250"/>
                    <a:pt x="887" y="238"/>
                    <a:pt x="751" y="248"/>
                  </a:cubicBezTo>
                  <a:cubicBezTo>
                    <a:pt x="201" y="233"/>
                    <a:pt x="424" y="241"/>
                    <a:pt x="82" y="228"/>
                  </a:cubicBezTo>
                  <a:cubicBezTo>
                    <a:pt x="54" y="218"/>
                    <a:pt x="27" y="216"/>
                    <a:pt x="0" y="207"/>
                  </a:cubicBezTo>
                  <a:cubicBezTo>
                    <a:pt x="2" y="195"/>
                    <a:pt x="1" y="183"/>
                    <a:pt x="7" y="173"/>
                  </a:cubicBezTo>
                  <a:cubicBezTo>
                    <a:pt x="19" y="151"/>
                    <a:pt x="75" y="138"/>
                    <a:pt x="96" y="131"/>
                  </a:cubicBezTo>
                  <a:cubicBezTo>
                    <a:pt x="134" y="116"/>
                    <a:pt x="169" y="92"/>
                    <a:pt x="207" y="76"/>
                  </a:cubicBezTo>
                  <a:cubicBezTo>
                    <a:pt x="239" y="61"/>
                    <a:pt x="238" y="77"/>
                    <a:pt x="275" y="55"/>
                  </a:cubicBezTo>
                  <a:cubicBezTo>
                    <a:pt x="288" y="46"/>
                    <a:pt x="309" y="33"/>
                    <a:pt x="324" y="28"/>
                  </a:cubicBezTo>
                  <a:cubicBezTo>
                    <a:pt x="341" y="21"/>
                    <a:pt x="379" y="14"/>
                    <a:pt x="379" y="14"/>
                  </a:cubicBezTo>
                  <a:cubicBezTo>
                    <a:pt x="420" y="18"/>
                    <a:pt x="461" y="22"/>
                    <a:pt x="503" y="28"/>
                  </a:cubicBezTo>
                  <a:cubicBezTo>
                    <a:pt x="531" y="32"/>
                    <a:pt x="519" y="44"/>
                    <a:pt x="531" y="21"/>
                  </a:cubicBezTo>
                  <a:close/>
                </a:path>
              </a:pathLst>
            </a:custGeom>
            <a:solidFill>
              <a:srgbClr val="FD9D0F"/>
            </a:solidFill>
            <a:ln w="9525">
              <a:solidFill>
                <a:srgbClr val="FD9D0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Times" charset="0"/>
                <a:ea typeface="MS PGothic" pitchFamily="34" charset="-128"/>
              </a:endParaRPr>
            </a:p>
          </p:txBody>
        </p:sp>
        <p:sp>
          <p:nvSpPr>
            <p:cNvPr id="20491" name="Oval 5"/>
            <p:cNvSpPr>
              <a:spLocks noChangeArrowheads="1"/>
            </p:cNvSpPr>
            <p:nvPr/>
          </p:nvSpPr>
          <p:spPr bwMode="auto">
            <a:xfrm>
              <a:off x="2965" y="1240"/>
              <a:ext cx="779" cy="672"/>
            </a:xfrm>
            <a:prstGeom prst="ellipse">
              <a:avLst/>
            </a:prstGeom>
            <a:solidFill>
              <a:srgbClr val="9ECC46"/>
            </a:solidFill>
            <a:ln w="9525">
              <a:solidFill>
                <a:srgbClr val="FFCC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Times" charset="0"/>
                <a:ea typeface="MS PGothic" pitchFamily="34" charset="-128"/>
              </a:endParaRPr>
            </a:p>
          </p:txBody>
        </p:sp>
        <p:sp>
          <p:nvSpPr>
            <p:cNvPr id="20492" name="Oval 6"/>
            <p:cNvSpPr>
              <a:spLocks noChangeArrowheads="1"/>
            </p:cNvSpPr>
            <p:nvPr/>
          </p:nvSpPr>
          <p:spPr bwMode="auto">
            <a:xfrm rot="-1967255">
              <a:off x="3039" y="1383"/>
              <a:ext cx="186" cy="1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Times" charset="0"/>
                <a:ea typeface="MS PGothic" pitchFamily="34" charset="-128"/>
              </a:endParaRPr>
            </a:p>
          </p:txBody>
        </p:sp>
        <p:sp>
          <p:nvSpPr>
            <p:cNvPr id="20493" name="Oval 7"/>
            <p:cNvSpPr>
              <a:spLocks noChangeArrowheads="1"/>
            </p:cNvSpPr>
            <p:nvPr/>
          </p:nvSpPr>
          <p:spPr bwMode="auto">
            <a:xfrm>
              <a:off x="3262" y="1383"/>
              <a:ext cx="222" cy="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Times" charset="0"/>
                <a:ea typeface="MS PGothic" pitchFamily="34" charset="-128"/>
              </a:endParaRPr>
            </a:p>
          </p:txBody>
        </p:sp>
        <p:sp>
          <p:nvSpPr>
            <p:cNvPr id="20494" name="Oval 8"/>
            <p:cNvSpPr>
              <a:spLocks noChangeArrowheads="1"/>
            </p:cNvSpPr>
            <p:nvPr/>
          </p:nvSpPr>
          <p:spPr bwMode="auto">
            <a:xfrm rot="-2071034">
              <a:off x="3521" y="1431"/>
              <a:ext cx="149" cy="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Times" charset="0"/>
                <a:ea typeface="MS PGothic" pitchFamily="34" charset="-128"/>
              </a:endParaRPr>
            </a:p>
          </p:txBody>
        </p:sp>
        <p:sp>
          <p:nvSpPr>
            <p:cNvPr id="20495" name="Oval 9"/>
            <p:cNvSpPr>
              <a:spLocks noChangeArrowheads="1"/>
            </p:cNvSpPr>
            <p:nvPr/>
          </p:nvSpPr>
          <p:spPr bwMode="auto">
            <a:xfrm>
              <a:off x="3118" y="1479"/>
              <a:ext cx="56" cy="6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Times" charset="0"/>
                <a:ea typeface="MS PGothic" pitchFamily="34" charset="-128"/>
              </a:endParaRPr>
            </a:p>
          </p:txBody>
        </p:sp>
        <p:sp>
          <p:nvSpPr>
            <p:cNvPr id="20496" name="Oval 10"/>
            <p:cNvSpPr>
              <a:spLocks noChangeArrowheads="1"/>
            </p:cNvSpPr>
            <p:nvPr/>
          </p:nvSpPr>
          <p:spPr bwMode="auto">
            <a:xfrm>
              <a:off x="3341" y="1495"/>
              <a:ext cx="55" cy="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Times" charset="0"/>
                <a:ea typeface="MS PGothic" pitchFamily="34" charset="-128"/>
              </a:endParaRPr>
            </a:p>
          </p:txBody>
        </p:sp>
        <p:sp>
          <p:nvSpPr>
            <p:cNvPr id="20497" name="Oval 11"/>
            <p:cNvSpPr>
              <a:spLocks noChangeArrowheads="1"/>
            </p:cNvSpPr>
            <p:nvPr/>
          </p:nvSpPr>
          <p:spPr bwMode="auto">
            <a:xfrm>
              <a:off x="3543" y="1549"/>
              <a:ext cx="54" cy="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Times" charset="0"/>
                <a:ea typeface="MS PGothic" pitchFamily="34" charset="-128"/>
              </a:endParaRPr>
            </a:p>
          </p:txBody>
        </p:sp>
        <p:sp>
          <p:nvSpPr>
            <p:cNvPr id="20498" name="AutoShape 12"/>
            <p:cNvSpPr>
              <a:spLocks noChangeArrowheads="1"/>
            </p:cNvSpPr>
            <p:nvPr/>
          </p:nvSpPr>
          <p:spPr bwMode="auto">
            <a:xfrm rot="-5400000">
              <a:off x="3291" y="1540"/>
              <a:ext cx="77" cy="445"/>
            </a:xfrm>
            <a:prstGeom prst="moo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Times" charset="0"/>
                <a:ea typeface="MS PGothic" pitchFamily="34" charset="-128"/>
              </a:endParaRPr>
            </a:p>
          </p:txBody>
        </p:sp>
        <p:sp>
          <p:nvSpPr>
            <p:cNvPr id="20499" name="Freeform 13"/>
            <p:cNvSpPr>
              <a:spLocks/>
            </p:cNvSpPr>
            <p:nvPr/>
          </p:nvSpPr>
          <p:spPr bwMode="auto">
            <a:xfrm>
              <a:off x="3120" y="1128"/>
              <a:ext cx="648" cy="256"/>
            </a:xfrm>
            <a:custGeom>
              <a:avLst/>
              <a:gdLst>
                <a:gd name="T0" fmla="*/ 208 w 648"/>
                <a:gd name="T1" fmla="*/ 0 h 256"/>
                <a:gd name="T2" fmla="*/ 47 w 648"/>
                <a:gd name="T3" fmla="*/ 7 h 256"/>
                <a:gd name="T4" fmla="*/ 0 w 648"/>
                <a:gd name="T5" fmla="*/ 92 h 256"/>
                <a:gd name="T6" fmla="*/ 162 w 648"/>
                <a:gd name="T7" fmla="*/ 192 h 256"/>
                <a:gd name="T8" fmla="*/ 300 w 648"/>
                <a:gd name="T9" fmla="*/ 238 h 256"/>
                <a:gd name="T10" fmla="*/ 484 w 648"/>
                <a:gd name="T11" fmla="*/ 246 h 256"/>
                <a:gd name="T12" fmla="*/ 646 w 648"/>
                <a:gd name="T13" fmla="*/ 184 h 256"/>
                <a:gd name="T14" fmla="*/ 615 w 648"/>
                <a:gd name="T15" fmla="*/ 153 h 256"/>
                <a:gd name="T16" fmla="*/ 546 w 648"/>
                <a:gd name="T17" fmla="*/ 84 h 2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8"/>
                <a:gd name="T28" fmla="*/ 0 h 256"/>
                <a:gd name="T29" fmla="*/ 648 w 648"/>
                <a:gd name="T30" fmla="*/ 256 h 2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8" h="256">
                  <a:moveTo>
                    <a:pt x="208" y="0"/>
                  </a:moveTo>
                  <a:cubicBezTo>
                    <a:pt x="154" y="2"/>
                    <a:pt x="100" y="0"/>
                    <a:pt x="47" y="7"/>
                  </a:cubicBezTo>
                  <a:cubicBezTo>
                    <a:pt x="15" y="11"/>
                    <a:pt x="0" y="92"/>
                    <a:pt x="0" y="92"/>
                  </a:cubicBezTo>
                  <a:cubicBezTo>
                    <a:pt x="19" y="199"/>
                    <a:pt x="72" y="170"/>
                    <a:pt x="162" y="192"/>
                  </a:cubicBezTo>
                  <a:cubicBezTo>
                    <a:pt x="208" y="203"/>
                    <a:pt x="252" y="234"/>
                    <a:pt x="300" y="238"/>
                  </a:cubicBezTo>
                  <a:cubicBezTo>
                    <a:pt x="361" y="243"/>
                    <a:pt x="423" y="243"/>
                    <a:pt x="484" y="246"/>
                  </a:cubicBezTo>
                  <a:cubicBezTo>
                    <a:pt x="648" y="235"/>
                    <a:pt x="569" y="256"/>
                    <a:pt x="646" y="184"/>
                  </a:cubicBezTo>
                  <a:cubicBezTo>
                    <a:pt x="642" y="180"/>
                    <a:pt x="617" y="158"/>
                    <a:pt x="615" y="153"/>
                  </a:cubicBezTo>
                  <a:cubicBezTo>
                    <a:pt x="596" y="116"/>
                    <a:pt x="599" y="84"/>
                    <a:pt x="546" y="84"/>
                  </a:cubicBezTo>
                </a:path>
              </a:pathLst>
            </a:custGeom>
            <a:solidFill>
              <a:srgbClr val="CC0099"/>
            </a:solidFill>
            <a:ln w="9525">
              <a:solidFill>
                <a:srgbClr val="FF99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Times" charset="0"/>
                <a:ea typeface="MS PGothic" pitchFamily="34" charset="-128"/>
              </a:endParaRPr>
            </a:p>
          </p:txBody>
        </p:sp>
        <p:sp>
          <p:nvSpPr>
            <p:cNvPr id="20500" name="Freeform 14"/>
            <p:cNvSpPr>
              <a:spLocks/>
            </p:cNvSpPr>
            <p:nvPr/>
          </p:nvSpPr>
          <p:spPr bwMode="auto">
            <a:xfrm>
              <a:off x="3254" y="1051"/>
              <a:ext cx="442" cy="192"/>
            </a:xfrm>
            <a:custGeom>
              <a:avLst/>
              <a:gdLst>
                <a:gd name="T0" fmla="*/ 88 w 442"/>
                <a:gd name="T1" fmla="*/ 138 h 192"/>
                <a:gd name="T2" fmla="*/ 34 w 442"/>
                <a:gd name="T3" fmla="*/ 92 h 192"/>
                <a:gd name="T4" fmla="*/ 57 w 442"/>
                <a:gd name="T5" fmla="*/ 0 h 192"/>
                <a:gd name="T6" fmla="*/ 234 w 442"/>
                <a:gd name="T7" fmla="*/ 15 h 192"/>
                <a:gd name="T8" fmla="*/ 372 w 442"/>
                <a:gd name="T9" fmla="*/ 61 h 192"/>
                <a:gd name="T10" fmla="*/ 441 w 442"/>
                <a:gd name="T11" fmla="*/ 92 h 192"/>
                <a:gd name="T12" fmla="*/ 434 w 442"/>
                <a:gd name="T13" fmla="*/ 122 h 192"/>
                <a:gd name="T14" fmla="*/ 280 w 442"/>
                <a:gd name="T15" fmla="*/ 161 h 192"/>
                <a:gd name="T16" fmla="*/ 257 w 442"/>
                <a:gd name="T17" fmla="*/ 169 h 192"/>
                <a:gd name="T18" fmla="*/ 226 w 442"/>
                <a:gd name="T19" fmla="*/ 184 h 192"/>
                <a:gd name="T20" fmla="*/ 196 w 442"/>
                <a:gd name="T21" fmla="*/ 192 h 1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42"/>
                <a:gd name="T34" fmla="*/ 0 h 192"/>
                <a:gd name="T35" fmla="*/ 442 w 442"/>
                <a:gd name="T36" fmla="*/ 192 h 1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42" h="192">
                  <a:moveTo>
                    <a:pt x="88" y="138"/>
                  </a:moveTo>
                  <a:cubicBezTo>
                    <a:pt x="71" y="119"/>
                    <a:pt x="55" y="106"/>
                    <a:pt x="34" y="92"/>
                  </a:cubicBezTo>
                  <a:cubicBezTo>
                    <a:pt x="22" y="52"/>
                    <a:pt x="0" y="17"/>
                    <a:pt x="57" y="0"/>
                  </a:cubicBezTo>
                  <a:cubicBezTo>
                    <a:pt x="75" y="1"/>
                    <a:pt x="202" y="8"/>
                    <a:pt x="234" y="15"/>
                  </a:cubicBezTo>
                  <a:cubicBezTo>
                    <a:pt x="275" y="24"/>
                    <a:pt x="331" y="47"/>
                    <a:pt x="372" y="61"/>
                  </a:cubicBezTo>
                  <a:cubicBezTo>
                    <a:pt x="394" y="81"/>
                    <a:pt x="412" y="84"/>
                    <a:pt x="441" y="92"/>
                  </a:cubicBezTo>
                  <a:cubicBezTo>
                    <a:pt x="439" y="102"/>
                    <a:pt x="442" y="115"/>
                    <a:pt x="434" y="122"/>
                  </a:cubicBezTo>
                  <a:cubicBezTo>
                    <a:pt x="411" y="142"/>
                    <a:pt x="306" y="158"/>
                    <a:pt x="280" y="161"/>
                  </a:cubicBezTo>
                  <a:cubicBezTo>
                    <a:pt x="272" y="164"/>
                    <a:pt x="264" y="166"/>
                    <a:pt x="257" y="169"/>
                  </a:cubicBezTo>
                  <a:cubicBezTo>
                    <a:pt x="246" y="173"/>
                    <a:pt x="237" y="180"/>
                    <a:pt x="226" y="184"/>
                  </a:cubicBezTo>
                  <a:cubicBezTo>
                    <a:pt x="216" y="188"/>
                    <a:pt x="196" y="192"/>
                    <a:pt x="196" y="192"/>
                  </a:cubicBezTo>
                </a:path>
              </a:pathLst>
            </a:custGeom>
            <a:solidFill>
              <a:srgbClr val="CC0099"/>
            </a:solidFill>
            <a:ln w="9525">
              <a:solidFill>
                <a:srgbClr val="FF99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Times" charset="0"/>
                <a:ea typeface="MS PGothic" pitchFamily="34" charset="-128"/>
              </a:endParaRPr>
            </a:p>
          </p:txBody>
        </p:sp>
        <p:sp>
          <p:nvSpPr>
            <p:cNvPr id="20501" name="Freeform 15"/>
            <p:cNvSpPr>
              <a:spLocks/>
            </p:cNvSpPr>
            <p:nvPr/>
          </p:nvSpPr>
          <p:spPr bwMode="auto">
            <a:xfrm>
              <a:off x="3025" y="1802"/>
              <a:ext cx="215" cy="139"/>
            </a:xfrm>
            <a:custGeom>
              <a:avLst/>
              <a:gdLst>
                <a:gd name="T0" fmla="*/ 8 w 215"/>
                <a:gd name="T1" fmla="*/ 78 h 139"/>
                <a:gd name="T2" fmla="*/ 84 w 215"/>
                <a:gd name="T3" fmla="*/ 17 h 139"/>
                <a:gd name="T4" fmla="*/ 154 w 215"/>
                <a:gd name="T5" fmla="*/ 40 h 139"/>
                <a:gd name="T6" fmla="*/ 215 w 215"/>
                <a:gd name="T7" fmla="*/ 139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5"/>
                <a:gd name="T13" fmla="*/ 0 h 139"/>
                <a:gd name="T14" fmla="*/ 215 w 215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5" h="139">
                  <a:moveTo>
                    <a:pt x="8" y="78"/>
                  </a:moveTo>
                  <a:cubicBezTo>
                    <a:pt x="20" y="0"/>
                    <a:pt x="0" y="6"/>
                    <a:pt x="84" y="17"/>
                  </a:cubicBezTo>
                  <a:cubicBezTo>
                    <a:pt x="108" y="24"/>
                    <a:pt x="154" y="40"/>
                    <a:pt x="154" y="40"/>
                  </a:cubicBezTo>
                  <a:cubicBezTo>
                    <a:pt x="162" y="81"/>
                    <a:pt x="162" y="139"/>
                    <a:pt x="215" y="139"/>
                  </a:cubicBezTo>
                </a:path>
              </a:pathLst>
            </a:custGeom>
            <a:solidFill>
              <a:srgbClr val="FD9D0F"/>
            </a:solidFill>
            <a:ln w="9525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Times" charset="0"/>
                <a:ea typeface="MS PGothic" pitchFamily="34" charset="-128"/>
              </a:endParaRPr>
            </a:p>
          </p:txBody>
        </p:sp>
        <p:sp>
          <p:nvSpPr>
            <p:cNvPr id="20502" name="Freeform 16"/>
            <p:cNvSpPr>
              <a:spLocks/>
            </p:cNvSpPr>
            <p:nvPr/>
          </p:nvSpPr>
          <p:spPr bwMode="auto">
            <a:xfrm flipH="1">
              <a:off x="3456" y="1813"/>
              <a:ext cx="215" cy="139"/>
            </a:xfrm>
            <a:custGeom>
              <a:avLst/>
              <a:gdLst>
                <a:gd name="T0" fmla="*/ 8 w 215"/>
                <a:gd name="T1" fmla="*/ 78 h 139"/>
                <a:gd name="T2" fmla="*/ 84 w 215"/>
                <a:gd name="T3" fmla="*/ 17 h 139"/>
                <a:gd name="T4" fmla="*/ 154 w 215"/>
                <a:gd name="T5" fmla="*/ 40 h 139"/>
                <a:gd name="T6" fmla="*/ 215 w 215"/>
                <a:gd name="T7" fmla="*/ 139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5"/>
                <a:gd name="T13" fmla="*/ 0 h 139"/>
                <a:gd name="T14" fmla="*/ 215 w 215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5" h="139">
                  <a:moveTo>
                    <a:pt x="8" y="78"/>
                  </a:moveTo>
                  <a:cubicBezTo>
                    <a:pt x="20" y="0"/>
                    <a:pt x="0" y="6"/>
                    <a:pt x="84" y="17"/>
                  </a:cubicBezTo>
                  <a:cubicBezTo>
                    <a:pt x="108" y="24"/>
                    <a:pt x="154" y="40"/>
                    <a:pt x="154" y="40"/>
                  </a:cubicBezTo>
                  <a:cubicBezTo>
                    <a:pt x="162" y="81"/>
                    <a:pt x="162" y="139"/>
                    <a:pt x="215" y="139"/>
                  </a:cubicBezTo>
                </a:path>
              </a:pathLst>
            </a:custGeom>
            <a:solidFill>
              <a:srgbClr val="FD9D0F"/>
            </a:solidFill>
            <a:ln w="9525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Times" charset="0"/>
                <a:ea typeface="MS PGothic" pitchFamily="34" charset="-128"/>
              </a:endParaRPr>
            </a:p>
          </p:txBody>
        </p:sp>
      </p:grpSp>
      <p:sp>
        <p:nvSpPr>
          <p:cNvPr id="20484" name="Rectangle 17"/>
          <p:cNvSpPr>
            <a:spLocks noChangeArrowheads="1"/>
          </p:cNvSpPr>
          <p:nvPr/>
        </p:nvSpPr>
        <p:spPr bwMode="auto">
          <a:xfrm>
            <a:off x="3276600" y="5867400"/>
            <a:ext cx="495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sz="1600">
                <a:solidFill>
                  <a:srgbClr val="009600"/>
                </a:solidFill>
                <a:latin typeface="Cambria" pitchFamily="18" charset="0"/>
                <a:ea typeface="MS PGothic" pitchFamily="34" charset="-128"/>
              </a:rPr>
              <a:t>I want 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===</a:t>
            </a:r>
            <a:r>
              <a:rPr lang="en-US" sz="1600">
                <a:solidFill>
                  <a:srgbClr val="009600"/>
                </a:solidFill>
                <a:latin typeface="Comic Sans MS" pitchFamily="66" charset="0"/>
                <a:ea typeface="MS PGothic" pitchFamily="34" charset="-128"/>
              </a:rPr>
              <a:t> </a:t>
            </a:r>
            <a:r>
              <a:rPr lang="en-US" sz="1600">
                <a:solidFill>
                  <a:srgbClr val="009600"/>
                </a:solidFill>
                <a:latin typeface="Cambria" pitchFamily="18" charset="0"/>
                <a:ea typeface="MS PGothic" pitchFamily="34" charset="-128"/>
              </a:rPr>
              <a:t>!</a:t>
            </a:r>
          </a:p>
        </p:txBody>
      </p:sp>
      <p:sp>
        <p:nvSpPr>
          <p:cNvPr id="20485" name="TextBox 21"/>
          <p:cNvSpPr txBox="1">
            <a:spLocks noChangeArrowheads="1"/>
          </p:cNvSpPr>
          <p:nvPr/>
        </p:nvSpPr>
        <p:spPr bwMode="auto">
          <a:xfrm>
            <a:off x="76200" y="4292600"/>
            <a:ext cx="2590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3200" b="1">
                <a:solidFill>
                  <a:srgbClr val="000000"/>
                </a:solidFill>
                <a:latin typeface="Cambria" pitchFamily="18" charset="0"/>
              </a:rPr>
              <a:t>SET</a:t>
            </a:r>
            <a:r>
              <a:rPr lang="en-US" sz="3200">
                <a:solidFill>
                  <a:srgbClr val="000000"/>
                </a:solidFill>
                <a:latin typeface="Cambria" pitchFamily="18" charset="0"/>
              </a:rPr>
              <a:t> equals</a:t>
            </a:r>
          </a:p>
        </p:txBody>
      </p:sp>
      <p:sp>
        <p:nvSpPr>
          <p:cNvPr id="20486" name="TextBox 22"/>
          <p:cNvSpPr txBox="1">
            <a:spLocks noChangeArrowheads="1"/>
          </p:cNvSpPr>
          <p:nvPr/>
        </p:nvSpPr>
        <p:spPr bwMode="auto">
          <a:xfrm>
            <a:off x="2971800" y="4292600"/>
            <a:ext cx="2590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3200" b="1" dirty="0">
                <a:solidFill>
                  <a:srgbClr val="000000"/>
                </a:solidFill>
                <a:latin typeface="Cambria" pitchFamily="18" charset="0"/>
              </a:rPr>
              <a:t>isn't </a:t>
            </a:r>
            <a:r>
              <a:rPr lang="en-US" sz="3200" dirty="0">
                <a:solidFill>
                  <a:srgbClr val="000000"/>
                </a:solidFill>
                <a:latin typeface="Cambria" pitchFamily="18" charset="0"/>
              </a:rPr>
              <a:t>equal to</a:t>
            </a:r>
          </a:p>
        </p:txBody>
      </p:sp>
      <p:sp>
        <p:nvSpPr>
          <p:cNvPr id="20487" name="TextBox 23"/>
          <p:cNvSpPr txBox="1">
            <a:spLocks noChangeArrowheads="1"/>
          </p:cNvSpPr>
          <p:nvPr/>
        </p:nvSpPr>
        <p:spPr bwMode="auto">
          <a:xfrm>
            <a:off x="6172200" y="4292600"/>
            <a:ext cx="2590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3200" b="1">
                <a:solidFill>
                  <a:srgbClr val="000000"/>
                </a:solidFill>
                <a:latin typeface="Cambria" pitchFamily="18" charset="0"/>
              </a:rPr>
              <a:t>TEST </a:t>
            </a:r>
            <a:r>
              <a:rPr lang="en-US" sz="3200">
                <a:solidFill>
                  <a:srgbClr val="000000"/>
                </a:solidFill>
                <a:latin typeface="Cambria" pitchFamily="18" charset="0"/>
              </a:rPr>
              <a:t>equals</a:t>
            </a:r>
          </a:p>
        </p:txBody>
      </p:sp>
      <p:sp>
        <p:nvSpPr>
          <p:cNvPr id="20488" name="Text Box 20"/>
          <p:cNvSpPr txBox="1">
            <a:spLocks noChangeArrowheads="1"/>
          </p:cNvSpPr>
          <p:nvPr/>
        </p:nvSpPr>
        <p:spPr bwMode="auto">
          <a:xfrm>
            <a:off x="533400" y="152400"/>
            <a:ext cx="802005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>
                <a:solidFill>
                  <a:srgbClr val="000000"/>
                </a:solidFill>
                <a:latin typeface="Cambria" pitchFamily="18" charset="0"/>
              </a:rPr>
              <a:t>the "equals" operators </a:t>
            </a:r>
          </a:p>
        </p:txBody>
      </p:sp>
    </p:spTree>
    <p:extLst>
      <p:ext uri="{BB962C8B-B14F-4D97-AF65-F5344CB8AC3E}">
        <p14:creationId xmlns:p14="http://schemas.microsoft.com/office/powerpoint/2010/main" val="2220334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34" name="Group 1026"/>
          <p:cNvGrpSpPr>
            <a:grpSpLocks/>
          </p:cNvGrpSpPr>
          <p:nvPr/>
        </p:nvGrpSpPr>
        <p:grpSpPr bwMode="auto">
          <a:xfrm>
            <a:off x="533400" y="1114425"/>
            <a:ext cx="8218488" cy="180975"/>
            <a:chOff x="295" y="1311"/>
            <a:chExt cx="5177" cy="114"/>
          </a:xfrm>
        </p:grpSpPr>
        <p:sp>
          <p:nvSpPr>
            <p:cNvPr id="95261" name="Rectangle 1027"/>
            <p:cNvSpPr>
              <a:spLocks noChangeArrowheads="1"/>
            </p:cNvSpPr>
            <p:nvPr/>
          </p:nvSpPr>
          <p:spPr bwMode="auto">
            <a:xfrm>
              <a:off x="295" y="1311"/>
              <a:ext cx="5177" cy="48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2" name="Rectangle 1028"/>
            <p:cNvSpPr>
              <a:spLocks noChangeArrowheads="1"/>
            </p:cNvSpPr>
            <p:nvPr/>
          </p:nvSpPr>
          <p:spPr bwMode="auto">
            <a:xfrm>
              <a:off x="295" y="1377"/>
              <a:ext cx="5177" cy="48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5235" name="Text Box 1029"/>
          <p:cNvSpPr txBox="1">
            <a:spLocks noChangeArrowheads="1"/>
          </p:cNvSpPr>
          <p:nvPr/>
        </p:nvSpPr>
        <p:spPr bwMode="auto">
          <a:xfrm>
            <a:off x="1828800" y="228600"/>
            <a:ext cx="57150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b="1">
                <a:latin typeface="Courier New" pitchFamily="49" charset="0"/>
              </a:rPr>
              <a:t>str</a:t>
            </a:r>
            <a:r>
              <a:rPr lang="en-US" sz="4200">
                <a:latin typeface="Times" pitchFamily="-106" charset="0"/>
              </a:rPr>
              <a:t>(ing)ing us along</a:t>
            </a:r>
            <a:endParaRPr lang="en-US" sz="4000">
              <a:latin typeface="Times" pitchFamily="-106" charset="0"/>
            </a:endParaRPr>
          </a:p>
        </p:txBody>
      </p:sp>
      <p:sp>
        <p:nvSpPr>
          <p:cNvPr id="95236" name="Text Box 1030"/>
          <p:cNvSpPr txBox="1">
            <a:spLocks noChangeArrowheads="1"/>
          </p:cNvSpPr>
          <p:nvPr/>
        </p:nvSpPr>
        <p:spPr bwMode="auto">
          <a:xfrm>
            <a:off x="1295400" y="2438400"/>
            <a:ext cx="51054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"double quotes"</a:t>
            </a:r>
          </a:p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'single quotes'</a:t>
            </a:r>
          </a:p>
        </p:txBody>
      </p:sp>
      <p:sp>
        <p:nvSpPr>
          <p:cNvPr id="95237" name="Text Box 1031"/>
          <p:cNvSpPr txBox="1">
            <a:spLocks noChangeArrowheads="1"/>
          </p:cNvSpPr>
          <p:nvPr/>
        </p:nvSpPr>
        <p:spPr bwMode="auto">
          <a:xfrm>
            <a:off x="533400" y="1524000"/>
            <a:ext cx="4495800" cy="476250"/>
          </a:xfrm>
          <a:prstGeom prst="rect">
            <a:avLst/>
          </a:prstGeom>
          <a:noFill/>
          <a:ln w="19050">
            <a:solidFill>
              <a:srgbClr val="1E16E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rgbClr val="1E16E4"/>
                </a:solidFill>
              </a:rPr>
              <a:t>typing strings from scratch</a:t>
            </a:r>
          </a:p>
        </p:txBody>
      </p:sp>
      <p:pic>
        <p:nvPicPr>
          <p:cNvPr id="95238" name="Picture 10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74" t="33356" r="15800" b="25539"/>
          <a:stretch>
            <a:fillRect/>
          </a:stretch>
        </p:blipFill>
        <p:spPr bwMode="auto">
          <a:xfrm>
            <a:off x="6781800" y="1524000"/>
            <a:ext cx="182880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9" name="Oval 1033"/>
          <p:cNvSpPr>
            <a:spLocks noChangeArrowheads="1"/>
          </p:cNvSpPr>
          <p:nvPr/>
        </p:nvSpPr>
        <p:spPr bwMode="auto">
          <a:xfrm>
            <a:off x="7262813" y="1949450"/>
            <a:ext cx="685800" cy="685800"/>
          </a:xfrm>
          <a:prstGeom prst="ellipse">
            <a:avLst/>
          </a:prstGeom>
          <a:noFill/>
          <a:ln w="19050">
            <a:solidFill>
              <a:srgbClr val="B410C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0" name="Rectangle 1034"/>
          <p:cNvSpPr>
            <a:spLocks noChangeArrowheads="1"/>
          </p:cNvSpPr>
          <p:nvPr/>
        </p:nvSpPr>
        <p:spPr bwMode="auto">
          <a:xfrm>
            <a:off x="381000" y="4419600"/>
            <a:ext cx="25622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49" charset="0"/>
              </a:rPr>
              <a:t>'''triple</a:t>
            </a:r>
          </a:p>
          <a:p>
            <a:r>
              <a:rPr lang="en-US" b="1">
                <a:latin typeface="Courier New" pitchFamily="49" charset="0"/>
              </a:rPr>
              <a:t>   single </a:t>
            </a:r>
          </a:p>
          <a:p>
            <a:r>
              <a:rPr lang="en-US" b="1">
                <a:latin typeface="Courier New" pitchFamily="49" charset="0"/>
              </a:rPr>
              <a:t>   quotes!'''</a:t>
            </a:r>
          </a:p>
        </p:txBody>
      </p:sp>
      <p:sp>
        <p:nvSpPr>
          <p:cNvPr id="95241" name="Rectangle 1035"/>
          <p:cNvSpPr>
            <a:spLocks noChangeArrowheads="1"/>
          </p:cNvSpPr>
          <p:nvPr/>
        </p:nvSpPr>
        <p:spPr bwMode="auto">
          <a:xfrm>
            <a:off x="3276600" y="4191000"/>
            <a:ext cx="201295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49" charset="0"/>
              </a:rPr>
              <a:t>"""</a:t>
            </a:r>
          </a:p>
          <a:p>
            <a:r>
              <a:rPr lang="en-US" b="1">
                <a:latin typeface="Courier New" pitchFamily="49" charset="0"/>
              </a:rPr>
              <a:t>   triple</a:t>
            </a:r>
          </a:p>
          <a:p>
            <a:r>
              <a:rPr lang="en-US" b="1">
                <a:latin typeface="Courier New" pitchFamily="49" charset="0"/>
              </a:rPr>
              <a:t>   double </a:t>
            </a:r>
          </a:p>
          <a:p>
            <a:r>
              <a:rPr lang="en-US" b="1">
                <a:latin typeface="Courier New" pitchFamily="49" charset="0"/>
              </a:rPr>
              <a:t>   quotes!</a:t>
            </a:r>
          </a:p>
          <a:p>
            <a:r>
              <a:rPr lang="en-US" b="1">
                <a:latin typeface="Courier New" pitchFamily="49" charset="0"/>
              </a:rPr>
              <a:t>"""</a:t>
            </a:r>
          </a:p>
        </p:txBody>
      </p:sp>
      <p:grpSp>
        <p:nvGrpSpPr>
          <p:cNvPr id="95242" name="Group 1036"/>
          <p:cNvGrpSpPr>
            <a:grpSpLocks/>
          </p:cNvGrpSpPr>
          <p:nvPr/>
        </p:nvGrpSpPr>
        <p:grpSpPr bwMode="auto">
          <a:xfrm>
            <a:off x="7696200" y="5410200"/>
            <a:ext cx="685800" cy="914400"/>
            <a:chOff x="2928" y="1051"/>
            <a:chExt cx="840" cy="957"/>
          </a:xfrm>
        </p:grpSpPr>
        <p:sp>
          <p:nvSpPr>
            <p:cNvPr id="95248" name="Freeform 1037"/>
            <p:cNvSpPr>
              <a:spLocks/>
            </p:cNvSpPr>
            <p:nvPr/>
          </p:nvSpPr>
          <p:spPr bwMode="auto">
            <a:xfrm>
              <a:off x="2928" y="1759"/>
              <a:ext cx="810" cy="249"/>
            </a:xfrm>
            <a:custGeom>
              <a:avLst/>
              <a:gdLst>
                <a:gd name="T0" fmla="*/ 4 w 1048"/>
                <a:gd name="T1" fmla="*/ 21 h 250"/>
                <a:gd name="T2" fmla="*/ 7 w 1048"/>
                <a:gd name="T3" fmla="*/ 83 h 250"/>
                <a:gd name="T4" fmla="*/ 7 w 1048"/>
                <a:gd name="T5" fmla="*/ 111 h 250"/>
                <a:gd name="T6" fmla="*/ 8 w 1048"/>
                <a:gd name="T7" fmla="*/ 125 h 250"/>
                <a:gd name="T8" fmla="*/ 8 w 1048"/>
                <a:gd name="T9" fmla="*/ 160 h 250"/>
                <a:gd name="T10" fmla="*/ 5 w 1048"/>
                <a:gd name="T11" fmla="*/ 229 h 250"/>
                <a:gd name="T12" fmla="*/ 2 w 1048"/>
                <a:gd name="T13" fmla="*/ 209 h 250"/>
                <a:gd name="T14" fmla="*/ 0 w 1048"/>
                <a:gd name="T15" fmla="*/ 188 h 250"/>
                <a:gd name="T16" fmla="*/ 2 w 1048"/>
                <a:gd name="T17" fmla="*/ 154 h 250"/>
                <a:gd name="T18" fmla="*/ 2 w 1048"/>
                <a:gd name="T19" fmla="*/ 125 h 250"/>
                <a:gd name="T20" fmla="*/ 2 w 1048"/>
                <a:gd name="T21" fmla="*/ 76 h 250"/>
                <a:gd name="T22" fmla="*/ 2 w 1048"/>
                <a:gd name="T23" fmla="*/ 55 h 250"/>
                <a:gd name="T24" fmla="*/ 2 w 1048"/>
                <a:gd name="T25" fmla="*/ 28 h 250"/>
                <a:gd name="T26" fmla="*/ 3 w 1048"/>
                <a:gd name="T27" fmla="*/ 14 h 250"/>
                <a:gd name="T28" fmla="*/ 4 w 1048"/>
                <a:gd name="T29" fmla="*/ 28 h 250"/>
                <a:gd name="T30" fmla="*/ 4 w 1048"/>
                <a:gd name="T31" fmla="*/ 21 h 2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8"/>
                <a:gd name="T49" fmla="*/ 0 h 250"/>
                <a:gd name="T50" fmla="*/ 1048 w 1048"/>
                <a:gd name="T51" fmla="*/ 250 h 25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8" h="250">
                  <a:moveTo>
                    <a:pt x="531" y="21"/>
                  </a:moveTo>
                  <a:cubicBezTo>
                    <a:pt x="673" y="0"/>
                    <a:pt x="778" y="50"/>
                    <a:pt x="910" y="83"/>
                  </a:cubicBezTo>
                  <a:cubicBezTo>
                    <a:pt x="923" y="92"/>
                    <a:pt x="937" y="102"/>
                    <a:pt x="951" y="111"/>
                  </a:cubicBezTo>
                  <a:cubicBezTo>
                    <a:pt x="965" y="120"/>
                    <a:pt x="993" y="138"/>
                    <a:pt x="993" y="138"/>
                  </a:cubicBezTo>
                  <a:cubicBezTo>
                    <a:pt x="1009" y="162"/>
                    <a:pt x="1023" y="163"/>
                    <a:pt x="1048" y="179"/>
                  </a:cubicBezTo>
                  <a:cubicBezTo>
                    <a:pt x="943" y="250"/>
                    <a:pt x="887" y="238"/>
                    <a:pt x="751" y="248"/>
                  </a:cubicBezTo>
                  <a:cubicBezTo>
                    <a:pt x="201" y="233"/>
                    <a:pt x="424" y="241"/>
                    <a:pt x="82" y="228"/>
                  </a:cubicBezTo>
                  <a:cubicBezTo>
                    <a:pt x="54" y="218"/>
                    <a:pt x="27" y="216"/>
                    <a:pt x="0" y="207"/>
                  </a:cubicBezTo>
                  <a:cubicBezTo>
                    <a:pt x="2" y="195"/>
                    <a:pt x="1" y="183"/>
                    <a:pt x="7" y="173"/>
                  </a:cubicBezTo>
                  <a:cubicBezTo>
                    <a:pt x="19" y="151"/>
                    <a:pt x="75" y="138"/>
                    <a:pt x="96" y="131"/>
                  </a:cubicBezTo>
                  <a:cubicBezTo>
                    <a:pt x="134" y="116"/>
                    <a:pt x="169" y="92"/>
                    <a:pt x="207" y="76"/>
                  </a:cubicBezTo>
                  <a:cubicBezTo>
                    <a:pt x="239" y="61"/>
                    <a:pt x="238" y="77"/>
                    <a:pt x="275" y="55"/>
                  </a:cubicBezTo>
                  <a:cubicBezTo>
                    <a:pt x="288" y="46"/>
                    <a:pt x="309" y="33"/>
                    <a:pt x="324" y="28"/>
                  </a:cubicBezTo>
                  <a:cubicBezTo>
                    <a:pt x="341" y="21"/>
                    <a:pt x="379" y="14"/>
                    <a:pt x="379" y="14"/>
                  </a:cubicBezTo>
                  <a:cubicBezTo>
                    <a:pt x="420" y="18"/>
                    <a:pt x="461" y="22"/>
                    <a:pt x="503" y="28"/>
                  </a:cubicBezTo>
                  <a:cubicBezTo>
                    <a:pt x="531" y="32"/>
                    <a:pt x="519" y="44"/>
                    <a:pt x="531" y="21"/>
                  </a:cubicBezTo>
                  <a:close/>
                </a:path>
              </a:pathLst>
            </a:custGeom>
            <a:solidFill>
              <a:srgbClr val="FD9D0F"/>
            </a:solidFill>
            <a:ln w="9525">
              <a:solidFill>
                <a:srgbClr val="FD9D0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9" name="Oval 1038"/>
            <p:cNvSpPr>
              <a:spLocks noChangeArrowheads="1"/>
            </p:cNvSpPr>
            <p:nvPr/>
          </p:nvSpPr>
          <p:spPr bwMode="auto">
            <a:xfrm>
              <a:off x="2965" y="1240"/>
              <a:ext cx="779" cy="672"/>
            </a:xfrm>
            <a:prstGeom prst="ellipse">
              <a:avLst/>
            </a:prstGeom>
            <a:solidFill>
              <a:srgbClr val="9ECC46"/>
            </a:solidFill>
            <a:ln w="9525">
              <a:solidFill>
                <a:srgbClr val="FFCC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0" name="Oval 1039"/>
            <p:cNvSpPr>
              <a:spLocks noChangeArrowheads="1"/>
            </p:cNvSpPr>
            <p:nvPr/>
          </p:nvSpPr>
          <p:spPr bwMode="auto">
            <a:xfrm rot="-1967255">
              <a:off x="3039" y="1383"/>
              <a:ext cx="186" cy="1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1" name="Oval 1040"/>
            <p:cNvSpPr>
              <a:spLocks noChangeArrowheads="1"/>
            </p:cNvSpPr>
            <p:nvPr/>
          </p:nvSpPr>
          <p:spPr bwMode="auto">
            <a:xfrm>
              <a:off x="3262" y="1383"/>
              <a:ext cx="222" cy="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2" name="Oval 1041"/>
            <p:cNvSpPr>
              <a:spLocks noChangeArrowheads="1"/>
            </p:cNvSpPr>
            <p:nvPr/>
          </p:nvSpPr>
          <p:spPr bwMode="auto">
            <a:xfrm rot="-2071034">
              <a:off x="3521" y="1431"/>
              <a:ext cx="149" cy="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3" name="Oval 1042"/>
            <p:cNvSpPr>
              <a:spLocks noChangeArrowheads="1"/>
            </p:cNvSpPr>
            <p:nvPr/>
          </p:nvSpPr>
          <p:spPr bwMode="auto">
            <a:xfrm>
              <a:off x="3118" y="1479"/>
              <a:ext cx="56" cy="6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4" name="Oval 1043"/>
            <p:cNvSpPr>
              <a:spLocks noChangeArrowheads="1"/>
            </p:cNvSpPr>
            <p:nvPr/>
          </p:nvSpPr>
          <p:spPr bwMode="auto">
            <a:xfrm>
              <a:off x="3341" y="1495"/>
              <a:ext cx="55" cy="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5" name="Oval 1044"/>
            <p:cNvSpPr>
              <a:spLocks noChangeArrowheads="1"/>
            </p:cNvSpPr>
            <p:nvPr/>
          </p:nvSpPr>
          <p:spPr bwMode="auto">
            <a:xfrm>
              <a:off x="3543" y="1549"/>
              <a:ext cx="54" cy="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6" name="AutoShape 1045"/>
            <p:cNvSpPr>
              <a:spLocks noChangeArrowheads="1"/>
            </p:cNvSpPr>
            <p:nvPr/>
          </p:nvSpPr>
          <p:spPr bwMode="auto">
            <a:xfrm rot="-5400000">
              <a:off x="3291" y="1540"/>
              <a:ext cx="77" cy="445"/>
            </a:xfrm>
            <a:prstGeom prst="moo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7" name="Freeform 1046"/>
            <p:cNvSpPr>
              <a:spLocks/>
            </p:cNvSpPr>
            <p:nvPr/>
          </p:nvSpPr>
          <p:spPr bwMode="auto">
            <a:xfrm>
              <a:off x="3120" y="1128"/>
              <a:ext cx="648" cy="256"/>
            </a:xfrm>
            <a:custGeom>
              <a:avLst/>
              <a:gdLst>
                <a:gd name="T0" fmla="*/ 208 w 648"/>
                <a:gd name="T1" fmla="*/ 0 h 256"/>
                <a:gd name="T2" fmla="*/ 47 w 648"/>
                <a:gd name="T3" fmla="*/ 7 h 256"/>
                <a:gd name="T4" fmla="*/ 0 w 648"/>
                <a:gd name="T5" fmla="*/ 92 h 256"/>
                <a:gd name="T6" fmla="*/ 162 w 648"/>
                <a:gd name="T7" fmla="*/ 192 h 256"/>
                <a:gd name="T8" fmla="*/ 300 w 648"/>
                <a:gd name="T9" fmla="*/ 238 h 256"/>
                <a:gd name="T10" fmla="*/ 484 w 648"/>
                <a:gd name="T11" fmla="*/ 246 h 256"/>
                <a:gd name="T12" fmla="*/ 646 w 648"/>
                <a:gd name="T13" fmla="*/ 184 h 256"/>
                <a:gd name="T14" fmla="*/ 615 w 648"/>
                <a:gd name="T15" fmla="*/ 153 h 256"/>
                <a:gd name="T16" fmla="*/ 546 w 648"/>
                <a:gd name="T17" fmla="*/ 84 h 2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8"/>
                <a:gd name="T28" fmla="*/ 0 h 256"/>
                <a:gd name="T29" fmla="*/ 648 w 648"/>
                <a:gd name="T30" fmla="*/ 256 h 2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8" h="256">
                  <a:moveTo>
                    <a:pt x="208" y="0"/>
                  </a:moveTo>
                  <a:cubicBezTo>
                    <a:pt x="154" y="2"/>
                    <a:pt x="100" y="0"/>
                    <a:pt x="47" y="7"/>
                  </a:cubicBezTo>
                  <a:cubicBezTo>
                    <a:pt x="15" y="11"/>
                    <a:pt x="0" y="92"/>
                    <a:pt x="0" y="92"/>
                  </a:cubicBezTo>
                  <a:cubicBezTo>
                    <a:pt x="19" y="199"/>
                    <a:pt x="72" y="170"/>
                    <a:pt x="162" y="192"/>
                  </a:cubicBezTo>
                  <a:cubicBezTo>
                    <a:pt x="208" y="203"/>
                    <a:pt x="252" y="234"/>
                    <a:pt x="300" y="238"/>
                  </a:cubicBezTo>
                  <a:cubicBezTo>
                    <a:pt x="361" y="243"/>
                    <a:pt x="423" y="243"/>
                    <a:pt x="484" y="246"/>
                  </a:cubicBezTo>
                  <a:cubicBezTo>
                    <a:pt x="648" y="235"/>
                    <a:pt x="569" y="256"/>
                    <a:pt x="646" y="184"/>
                  </a:cubicBezTo>
                  <a:cubicBezTo>
                    <a:pt x="642" y="180"/>
                    <a:pt x="617" y="158"/>
                    <a:pt x="615" y="153"/>
                  </a:cubicBezTo>
                  <a:cubicBezTo>
                    <a:pt x="596" y="116"/>
                    <a:pt x="599" y="84"/>
                    <a:pt x="546" y="84"/>
                  </a:cubicBezTo>
                </a:path>
              </a:pathLst>
            </a:custGeom>
            <a:solidFill>
              <a:srgbClr val="CC0099"/>
            </a:solidFill>
            <a:ln w="9525">
              <a:solidFill>
                <a:srgbClr val="FF99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58" name="Freeform 1047"/>
            <p:cNvSpPr>
              <a:spLocks/>
            </p:cNvSpPr>
            <p:nvPr/>
          </p:nvSpPr>
          <p:spPr bwMode="auto">
            <a:xfrm>
              <a:off x="3254" y="1051"/>
              <a:ext cx="442" cy="192"/>
            </a:xfrm>
            <a:custGeom>
              <a:avLst/>
              <a:gdLst>
                <a:gd name="T0" fmla="*/ 88 w 442"/>
                <a:gd name="T1" fmla="*/ 138 h 192"/>
                <a:gd name="T2" fmla="*/ 34 w 442"/>
                <a:gd name="T3" fmla="*/ 92 h 192"/>
                <a:gd name="T4" fmla="*/ 57 w 442"/>
                <a:gd name="T5" fmla="*/ 0 h 192"/>
                <a:gd name="T6" fmla="*/ 234 w 442"/>
                <a:gd name="T7" fmla="*/ 15 h 192"/>
                <a:gd name="T8" fmla="*/ 372 w 442"/>
                <a:gd name="T9" fmla="*/ 61 h 192"/>
                <a:gd name="T10" fmla="*/ 441 w 442"/>
                <a:gd name="T11" fmla="*/ 92 h 192"/>
                <a:gd name="T12" fmla="*/ 434 w 442"/>
                <a:gd name="T13" fmla="*/ 122 h 192"/>
                <a:gd name="T14" fmla="*/ 280 w 442"/>
                <a:gd name="T15" fmla="*/ 161 h 192"/>
                <a:gd name="T16" fmla="*/ 257 w 442"/>
                <a:gd name="T17" fmla="*/ 169 h 192"/>
                <a:gd name="T18" fmla="*/ 226 w 442"/>
                <a:gd name="T19" fmla="*/ 184 h 192"/>
                <a:gd name="T20" fmla="*/ 196 w 442"/>
                <a:gd name="T21" fmla="*/ 192 h 1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42"/>
                <a:gd name="T34" fmla="*/ 0 h 192"/>
                <a:gd name="T35" fmla="*/ 442 w 442"/>
                <a:gd name="T36" fmla="*/ 192 h 1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42" h="192">
                  <a:moveTo>
                    <a:pt x="88" y="138"/>
                  </a:moveTo>
                  <a:cubicBezTo>
                    <a:pt x="71" y="119"/>
                    <a:pt x="55" y="106"/>
                    <a:pt x="34" y="92"/>
                  </a:cubicBezTo>
                  <a:cubicBezTo>
                    <a:pt x="22" y="52"/>
                    <a:pt x="0" y="17"/>
                    <a:pt x="57" y="0"/>
                  </a:cubicBezTo>
                  <a:cubicBezTo>
                    <a:pt x="75" y="1"/>
                    <a:pt x="202" y="8"/>
                    <a:pt x="234" y="15"/>
                  </a:cubicBezTo>
                  <a:cubicBezTo>
                    <a:pt x="275" y="24"/>
                    <a:pt x="331" y="47"/>
                    <a:pt x="372" y="61"/>
                  </a:cubicBezTo>
                  <a:cubicBezTo>
                    <a:pt x="394" y="81"/>
                    <a:pt x="412" y="84"/>
                    <a:pt x="441" y="92"/>
                  </a:cubicBezTo>
                  <a:cubicBezTo>
                    <a:pt x="439" y="102"/>
                    <a:pt x="442" y="115"/>
                    <a:pt x="434" y="122"/>
                  </a:cubicBezTo>
                  <a:cubicBezTo>
                    <a:pt x="411" y="142"/>
                    <a:pt x="306" y="158"/>
                    <a:pt x="280" y="161"/>
                  </a:cubicBezTo>
                  <a:cubicBezTo>
                    <a:pt x="272" y="164"/>
                    <a:pt x="264" y="166"/>
                    <a:pt x="257" y="169"/>
                  </a:cubicBezTo>
                  <a:cubicBezTo>
                    <a:pt x="246" y="173"/>
                    <a:pt x="237" y="180"/>
                    <a:pt x="226" y="184"/>
                  </a:cubicBezTo>
                  <a:cubicBezTo>
                    <a:pt x="216" y="188"/>
                    <a:pt x="196" y="192"/>
                    <a:pt x="196" y="192"/>
                  </a:cubicBezTo>
                </a:path>
              </a:pathLst>
            </a:custGeom>
            <a:solidFill>
              <a:srgbClr val="CC0099"/>
            </a:solidFill>
            <a:ln w="9525">
              <a:solidFill>
                <a:srgbClr val="FF99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59" name="Freeform 1048"/>
            <p:cNvSpPr>
              <a:spLocks/>
            </p:cNvSpPr>
            <p:nvPr/>
          </p:nvSpPr>
          <p:spPr bwMode="auto">
            <a:xfrm>
              <a:off x="3025" y="1802"/>
              <a:ext cx="215" cy="139"/>
            </a:xfrm>
            <a:custGeom>
              <a:avLst/>
              <a:gdLst>
                <a:gd name="T0" fmla="*/ 8 w 215"/>
                <a:gd name="T1" fmla="*/ 78 h 139"/>
                <a:gd name="T2" fmla="*/ 84 w 215"/>
                <a:gd name="T3" fmla="*/ 17 h 139"/>
                <a:gd name="T4" fmla="*/ 154 w 215"/>
                <a:gd name="T5" fmla="*/ 40 h 139"/>
                <a:gd name="T6" fmla="*/ 215 w 215"/>
                <a:gd name="T7" fmla="*/ 139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5"/>
                <a:gd name="T13" fmla="*/ 0 h 139"/>
                <a:gd name="T14" fmla="*/ 215 w 215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5" h="139">
                  <a:moveTo>
                    <a:pt x="8" y="78"/>
                  </a:moveTo>
                  <a:cubicBezTo>
                    <a:pt x="20" y="0"/>
                    <a:pt x="0" y="6"/>
                    <a:pt x="84" y="17"/>
                  </a:cubicBezTo>
                  <a:cubicBezTo>
                    <a:pt x="108" y="24"/>
                    <a:pt x="154" y="40"/>
                    <a:pt x="154" y="40"/>
                  </a:cubicBezTo>
                  <a:cubicBezTo>
                    <a:pt x="162" y="81"/>
                    <a:pt x="162" y="139"/>
                    <a:pt x="215" y="139"/>
                  </a:cubicBezTo>
                </a:path>
              </a:pathLst>
            </a:custGeom>
            <a:solidFill>
              <a:srgbClr val="FD9D0F"/>
            </a:solidFill>
            <a:ln w="9525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60" name="Freeform 1049"/>
            <p:cNvSpPr>
              <a:spLocks/>
            </p:cNvSpPr>
            <p:nvPr/>
          </p:nvSpPr>
          <p:spPr bwMode="auto">
            <a:xfrm flipH="1">
              <a:off x="3456" y="1813"/>
              <a:ext cx="215" cy="139"/>
            </a:xfrm>
            <a:custGeom>
              <a:avLst/>
              <a:gdLst>
                <a:gd name="T0" fmla="*/ 8 w 215"/>
                <a:gd name="T1" fmla="*/ 78 h 139"/>
                <a:gd name="T2" fmla="*/ 84 w 215"/>
                <a:gd name="T3" fmla="*/ 17 h 139"/>
                <a:gd name="T4" fmla="*/ 154 w 215"/>
                <a:gd name="T5" fmla="*/ 40 h 139"/>
                <a:gd name="T6" fmla="*/ 215 w 215"/>
                <a:gd name="T7" fmla="*/ 139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5"/>
                <a:gd name="T13" fmla="*/ 0 h 139"/>
                <a:gd name="T14" fmla="*/ 215 w 215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5" h="139">
                  <a:moveTo>
                    <a:pt x="8" y="78"/>
                  </a:moveTo>
                  <a:cubicBezTo>
                    <a:pt x="20" y="0"/>
                    <a:pt x="0" y="6"/>
                    <a:pt x="84" y="17"/>
                  </a:cubicBezTo>
                  <a:cubicBezTo>
                    <a:pt x="108" y="24"/>
                    <a:pt x="154" y="40"/>
                    <a:pt x="154" y="40"/>
                  </a:cubicBezTo>
                  <a:cubicBezTo>
                    <a:pt x="162" y="81"/>
                    <a:pt x="162" y="139"/>
                    <a:pt x="215" y="139"/>
                  </a:cubicBezTo>
                </a:path>
              </a:pathLst>
            </a:custGeom>
            <a:solidFill>
              <a:srgbClr val="FD9D0F"/>
            </a:solidFill>
            <a:ln w="9525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5243" name="Text Box 1050"/>
          <p:cNvSpPr txBox="1">
            <a:spLocks noChangeArrowheads="1"/>
          </p:cNvSpPr>
          <p:nvPr/>
        </p:nvSpPr>
        <p:spPr bwMode="auto">
          <a:xfrm>
            <a:off x="6119813" y="5334000"/>
            <a:ext cx="1676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>
                <a:solidFill>
                  <a:srgbClr val="067B0E"/>
                </a:solidFill>
                <a:latin typeface="Comic Sans MS" pitchFamily="66" charset="0"/>
              </a:rPr>
              <a:t>Give me a </a:t>
            </a:r>
            <a:r>
              <a:rPr lang="en-US" sz="1000">
                <a:solidFill>
                  <a:schemeClr val="bg2"/>
                </a:solidFill>
                <a:latin typeface="Times" pitchFamily="-106" charset="0"/>
              </a:rPr>
              <a:t>(line)</a:t>
            </a:r>
            <a:r>
              <a:rPr lang="en-US" sz="1000">
                <a:solidFill>
                  <a:srgbClr val="067B0E"/>
                </a:solidFill>
                <a:latin typeface="Comic Sans MS" pitchFamily="66" charset="0"/>
              </a:rPr>
              <a:t> break!</a:t>
            </a:r>
          </a:p>
        </p:txBody>
      </p:sp>
      <p:sp>
        <p:nvSpPr>
          <p:cNvPr id="95244" name="Line 1051"/>
          <p:cNvSpPr>
            <a:spLocks noChangeShapeType="1"/>
          </p:cNvSpPr>
          <p:nvPr/>
        </p:nvSpPr>
        <p:spPr bwMode="auto">
          <a:xfrm>
            <a:off x="6324600" y="5562600"/>
            <a:ext cx="1295400" cy="0"/>
          </a:xfrm>
          <a:prstGeom prst="line">
            <a:avLst/>
          </a:prstGeom>
          <a:noFill/>
          <a:ln w="9525">
            <a:solidFill>
              <a:srgbClr val="067B0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5" name="Line 1052"/>
          <p:cNvSpPr>
            <a:spLocks noChangeShapeType="1"/>
          </p:cNvSpPr>
          <p:nvPr/>
        </p:nvSpPr>
        <p:spPr bwMode="auto">
          <a:xfrm>
            <a:off x="7086600" y="5562600"/>
            <a:ext cx="457200" cy="228600"/>
          </a:xfrm>
          <a:prstGeom prst="line">
            <a:avLst/>
          </a:prstGeom>
          <a:noFill/>
          <a:ln w="9525">
            <a:solidFill>
              <a:srgbClr val="067B0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6" name="Text Box 1053"/>
          <p:cNvSpPr txBox="1">
            <a:spLocks noChangeArrowheads="1"/>
          </p:cNvSpPr>
          <p:nvPr/>
        </p:nvSpPr>
        <p:spPr bwMode="auto">
          <a:xfrm>
            <a:off x="6324600" y="3810000"/>
            <a:ext cx="2133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009600"/>
                </a:solidFill>
              </a:rPr>
              <a:t>triple-quoted strings allow line breaks…</a:t>
            </a:r>
          </a:p>
        </p:txBody>
      </p:sp>
      <p:sp>
        <p:nvSpPr>
          <p:cNvPr id="95247" name="Text Box 1054"/>
          <p:cNvSpPr txBox="1">
            <a:spLocks noChangeArrowheads="1"/>
          </p:cNvSpPr>
          <p:nvPr/>
        </p:nvSpPr>
        <p:spPr bwMode="auto">
          <a:xfrm>
            <a:off x="4137025" y="6408738"/>
            <a:ext cx="487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400"/>
              <a:t>Why </a:t>
            </a:r>
            <a:r>
              <a:rPr lang="en-US" sz="1400" b="1" i="1"/>
              <a:t>two</a:t>
            </a:r>
            <a:r>
              <a:rPr lang="en-US" sz="1400"/>
              <a:t> types of quote character?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9"/>
          <p:cNvSpPr>
            <a:spLocks noChangeArrowheads="1"/>
          </p:cNvSpPr>
          <p:nvPr/>
        </p:nvSpPr>
        <p:spPr bwMode="auto">
          <a:xfrm>
            <a:off x="2209800" y="914400"/>
            <a:ext cx="475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111C"/>
                </a:solidFill>
                <a:latin typeface="Courier New" pitchFamily="49" charset="0"/>
              </a:rPr>
              <a:t>'something's wrong here!'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026"/>
          <p:cNvSpPr>
            <a:spLocks noChangeArrowheads="1"/>
          </p:cNvSpPr>
          <p:nvPr/>
        </p:nvSpPr>
        <p:spPr bwMode="auto">
          <a:xfrm>
            <a:off x="2209800" y="914400"/>
            <a:ext cx="475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111C"/>
                </a:solidFill>
                <a:latin typeface="Courier New" pitchFamily="49" charset="0"/>
              </a:rPr>
              <a:t>'something's wrong here!'</a:t>
            </a:r>
          </a:p>
        </p:txBody>
      </p:sp>
      <p:sp>
        <p:nvSpPr>
          <p:cNvPr id="97283" name="Rectangle 1027"/>
          <p:cNvSpPr>
            <a:spLocks noChangeArrowheads="1"/>
          </p:cNvSpPr>
          <p:nvPr/>
        </p:nvSpPr>
        <p:spPr bwMode="auto">
          <a:xfrm>
            <a:off x="2120900" y="2133600"/>
            <a:ext cx="4940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49" charset="0"/>
              </a:rPr>
              <a:t>"but now we're all right…"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auto">
          <a:xfrm>
            <a:off x="268224" y="5004816"/>
            <a:ext cx="8686800" cy="1676400"/>
          </a:xfrm>
          <a:prstGeom prst="roundRect">
            <a:avLst/>
          </a:prstGeom>
          <a:solidFill>
            <a:srgbClr val="FFE0C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1507" name="Rounded Rectangle 8"/>
          <p:cNvSpPr>
            <a:spLocks noChangeArrowheads="1"/>
          </p:cNvSpPr>
          <p:nvPr/>
        </p:nvSpPr>
        <p:spPr bwMode="auto">
          <a:xfrm>
            <a:off x="1511300" y="3089275"/>
            <a:ext cx="2019300" cy="533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x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81000" y="211667"/>
            <a:ext cx="2627313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itchFamily="18" charset="0"/>
                <a:ea typeface="ＭＳ Ｐゴシック" pitchFamily="34" charset="-128"/>
                <a:cs typeface="+mn-cs"/>
              </a:rPr>
              <a:t>how  </a:t>
            </a:r>
            <a:r>
              <a:rPr kumimoji="0" 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itchFamily="18" charset="0"/>
                <a:ea typeface="ＭＳ Ｐゴシック" pitchFamily="34" charset="-128"/>
                <a:cs typeface="Courier New" pitchFamily="49" charset="0"/>
              </a:rPr>
              <a:t>=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itchFamily="18" charset="0"/>
                <a:ea typeface="ＭＳ Ｐゴシック" pitchFamily="34" charset="-128"/>
                <a:cs typeface="+mn-cs"/>
              </a:rPr>
              <a:t>  works</a:t>
            </a:r>
          </a:p>
        </p:txBody>
      </p:sp>
      <p:sp>
        <p:nvSpPr>
          <p:cNvPr id="21509" name="Text Box 23"/>
          <p:cNvSpPr txBox="1">
            <a:spLocks noChangeArrowheads="1"/>
          </p:cNvSpPr>
          <p:nvPr/>
        </p:nvSpPr>
        <p:spPr bwMode="auto">
          <a:xfrm>
            <a:off x="1600200" y="990600"/>
            <a:ext cx="4038600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x = 41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y = x + 1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z = x + y</a:t>
            </a:r>
          </a:p>
        </p:txBody>
      </p:sp>
      <p:sp>
        <p:nvSpPr>
          <p:cNvPr id="21510" name="Rectangle 1"/>
          <p:cNvSpPr>
            <a:spLocks noChangeArrowheads="1"/>
          </p:cNvSpPr>
          <p:nvPr/>
        </p:nvSpPr>
        <p:spPr bwMode="auto">
          <a:xfrm>
            <a:off x="1600200" y="3189287"/>
            <a:ext cx="1843774" cy="37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x = x + y</a:t>
            </a:r>
          </a:p>
        </p:txBody>
      </p:sp>
      <p:sp>
        <p:nvSpPr>
          <p:cNvPr id="21511" name="Rectangle 2"/>
          <p:cNvSpPr>
            <a:spLocks noChangeArrowheads="1"/>
          </p:cNvSpPr>
          <p:nvPr/>
        </p:nvSpPr>
        <p:spPr bwMode="auto">
          <a:xfrm>
            <a:off x="6678205" y="801877"/>
            <a:ext cx="87235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itchFamily="18" charset="0"/>
                <a:ea typeface="ＭＳ Ｐゴシック" pitchFamily="34" charset="-128"/>
                <a:cs typeface="+mn-cs"/>
              </a:rPr>
              <a:t>name(s)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cxnSp>
        <p:nvCxnSpPr>
          <p:cNvPr id="21512" name="Straight Connector 4"/>
          <p:cNvCxnSpPr>
            <a:cxnSpLocks noChangeShapeType="1"/>
          </p:cNvCxnSpPr>
          <p:nvPr/>
        </p:nvCxnSpPr>
        <p:spPr bwMode="auto">
          <a:xfrm>
            <a:off x="5562600" y="809815"/>
            <a:ext cx="29591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3" name="Rectangle 5"/>
          <p:cNvSpPr>
            <a:spLocks noChangeArrowheads="1"/>
          </p:cNvSpPr>
          <p:nvPr/>
        </p:nvSpPr>
        <p:spPr bwMode="auto">
          <a:xfrm>
            <a:off x="3371672" y="152400"/>
            <a:ext cx="168835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itchFamily="18" charset="0"/>
                <a:ea typeface="ＭＳ Ｐゴシック" pitchFamily="34" charset="-128"/>
                <a:cs typeface="+mn-cs"/>
              </a:rPr>
              <a:t>"Quiz"</a:t>
            </a:r>
            <a:endParaRPr kumimoji="0" lang="en-US" sz="4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21514" name="Rectangle 23"/>
          <p:cNvSpPr>
            <a:spLocks noChangeArrowheads="1"/>
          </p:cNvSpPr>
          <p:nvPr/>
        </p:nvSpPr>
        <p:spPr bwMode="auto">
          <a:xfrm>
            <a:off x="4029076" y="2195552"/>
            <a:ext cx="16891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itchFamily="18" charset="0"/>
                <a:ea typeface="ＭＳ Ｐゴシック" pitchFamily="34" charset="-128"/>
                <a:cs typeface="+mn-cs"/>
              </a:rPr>
              <a:t>What </a:t>
            </a: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itchFamily="18" charset="0"/>
                <a:ea typeface="ＭＳ Ｐゴシック" pitchFamily="34" charset="-128"/>
                <a:cs typeface="+mn-cs"/>
              </a:rPr>
              <a:t>are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x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itchFamily="18" charset="0"/>
                <a:ea typeface="ＭＳ Ｐゴシック" pitchFamily="34" charset="-128"/>
                <a:cs typeface="+mn-cs"/>
              </a:rPr>
              <a:t>, 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y</a:t>
            </a: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itchFamily="18" charset="0"/>
                <a:ea typeface="ＭＳ Ｐゴシック" pitchFamily="34" charset="-128"/>
                <a:cs typeface="+mn-cs"/>
              </a:rPr>
              <a:t>,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itchFamily="18" charset="0"/>
                <a:ea typeface="ＭＳ Ｐゴシック" pitchFamily="34" charset="-128"/>
                <a:cs typeface="+mn-cs"/>
              </a:rPr>
              <a:t>and 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z</a:t>
            </a: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itchFamily="18" charset="0"/>
                <a:ea typeface="ＭＳ Ｐゴシック" pitchFamily="34" charset="-128"/>
                <a:cs typeface="+mn-cs"/>
              </a:rPr>
              <a:t> at this time?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21516" name="Text Box 23"/>
          <p:cNvSpPr txBox="1">
            <a:spLocks noChangeArrowheads="1"/>
          </p:cNvSpPr>
          <p:nvPr/>
        </p:nvSpPr>
        <p:spPr bwMode="auto">
          <a:xfrm>
            <a:off x="1639824" y="5148030"/>
            <a:ext cx="2882900" cy="126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a = 11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//2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ＭＳ Ｐゴシック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b = a%3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c = b**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a+b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 *a</a:t>
            </a:r>
          </a:p>
        </p:txBody>
      </p:sp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496824" y="5146040"/>
            <a:ext cx="96094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ＭＳ Ｐゴシック" pitchFamily="34" charset="-128"/>
                <a:cs typeface="+mn-cs"/>
              </a:rPr>
              <a:t>E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ＭＳ Ｐゴシック" pitchFamily="34" charset="-128"/>
                <a:cs typeface="+mn-cs"/>
              </a:rPr>
              <a:t>xtra!</a:t>
            </a:r>
          </a:p>
        </p:txBody>
      </p:sp>
      <p:sp>
        <p:nvSpPr>
          <p:cNvPr id="21518" name="Rounded Rectangle 6"/>
          <p:cNvSpPr>
            <a:spLocks noChangeArrowheads="1"/>
          </p:cNvSpPr>
          <p:nvPr/>
        </p:nvSpPr>
        <p:spPr bwMode="auto">
          <a:xfrm>
            <a:off x="5819108" y="1987550"/>
            <a:ext cx="901700" cy="9144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21519" name="Rounded Rectangle 28"/>
          <p:cNvSpPr>
            <a:spLocks noChangeArrowheads="1"/>
          </p:cNvSpPr>
          <p:nvPr/>
        </p:nvSpPr>
        <p:spPr bwMode="auto">
          <a:xfrm>
            <a:off x="6809708" y="1987550"/>
            <a:ext cx="901700" cy="9144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21520" name="Rounded Rectangle 29"/>
          <p:cNvSpPr>
            <a:spLocks noChangeArrowheads="1"/>
          </p:cNvSpPr>
          <p:nvPr/>
        </p:nvSpPr>
        <p:spPr bwMode="auto">
          <a:xfrm>
            <a:off x="7800308" y="1987550"/>
            <a:ext cx="901700" cy="9144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21521" name="Rounded Rectangle 30"/>
          <p:cNvSpPr>
            <a:spLocks noChangeArrowheads="1"/>
          </p:cNvSpPr>
          <p:nvPr/>
        </p:nvSpPr>
        <p:spPr bwMode="auto">
          <a:xfrm>
            <a:off x="5818632" y="3741674"/>
            <a:ext cx="901700" cy="9144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21522" name="Rounded Rectangle 31"/>
          <p:cNvSpPr>
            <a:spLocks noChangeArrowheads="1"/>
          </p:cNvSpPr>
          <p:nvPr/>
        </p:nvSpPr>
        <p:spPr bwMode="auto">
          <a:xfrm>
            <a:off x="6809232" y="3741674"/>
            <a:ext cx="901700" cy="9144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21523" name="Rounded Rectangle 32"/>
          <p:cNvSpPr>
            <a:spLocks noChangeArrowheads="1"/>
          </p:cNvSpPr>
          <p:nvPr/>
        </p:nvSpPr>
        <p:spPr bwMode="auto">
          <a:xfrm>
            <a:off x="7799832" y="3741674"/>
            <a:ext cx="901700" cy="9144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21524" name="Rectangle 7"/>
          <p:cNvSpPr>
            <a:spLocks noChangeArrowheads="1"/>
          </p:cNvSpPr>
          <p:nvPr/>
        </p:nvSpPr>
        <p:spPr bwMode="auto">
          <a:xfrm>
            <a:off x="6077871" y="1905000"/>
            <a:ext cx="369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x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21525" name="Rectangle 34"/>
          <p:cNvSpPr>
            <a:spLocks noChangeArrowheads="1"/>
          </p:cNvSpPr>
          <p:nvPr/>
        </p:nvSpPr>
        <p:spPr bwMode="auto">
          <a:xfrm>
            <a:off x="7085933" y="1911350"/>
            <a:ext cx="368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y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21526" name="Rectangle 35"/>
          <p:cNvSpPr>
            <a:spLocks noChangeArrowheads="1"/>
          </p:cNvSpPr>
          <p:nvPr/>
        </p:nvSpPr>
        <p:spPr bwMode="auto">
          <a:xfrm>
            <a:off x="8076533" y="1911350"/>
            <a:ext cx="368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z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21527" name="Rectangle 36"/>
          <p:cNvSpPr>
            <a:spLocks noChangeArrowheads="1"/>
          </p:cNvSpPr>
          <p:nvPr/>
        </p:nvSpPr>
        <p:spPr bwMode="auto">
          <a:xfrm>
            <a:off x="6071045" y="3643249"/>
            <a:ext cx="368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x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ea typeface="ＭＳ Ｐゴシック" pitchFamily="34" charset="-128"/>
              <a:cs typeface="+mn-cs"/>
            </a:endParaRPr>
          </a:p>
        </p:txBody>
      </p:sp>
      <p:sp>
        <p:nvSpPr>
          <p:cNvPr id="21528" name="Rectangle 37"/>
          <p:cNvSpPr>
            <a:spLocks noChangeArrowheads="1"/>
          </p:cNvSpPr>
          <p:nvPr/>
        </p:nvSpPr>
        <p:spPr bwMode="auto">
          <a:xfrm>
            <a:off x="7077520" y="3649599"/>
            <a:ext cx="3698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y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ea typeface="ＭＳ Ｐゴシック" pitchFamily="34" charset="-128"/>
              <a:cs typeface="+mn-cs"/>
            </a:endParaRPr>
          </a:p>
        </p:txBody>
      </p:sp>
      <p:sp>
        <p:nvSpPr>
          <p:cNvPr id="21529" name="Rectangle 38"/>
          <p:cNvSpPr>
            <a:spLocks noChangeArrowheads="1"/>
          </p:cNvSpPr>
          <p:nvPr/>
        </p:nvSpPr>
        <p:spPr bwMode="auto">
          <a:xfrm>
            <a:off x="8068120" y="3649599"/>
            <a:ext cx="3698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z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ea typeface="ＭＳ Ｐゴシック" pitchFamily="34" charset="-128"/>
              <a:cs typeface="+mn-cs"/>
            </a:endParaRPr>
          </a:p>
        </p:txBody>
      </p:sp>
      <p:sp>
        <p:nvSpPr>
          <p:cNvPr id="21530" name="Rectangle 10"/>
          <p:cNvSpPr>
            <a:spLocks noChangeArrowheads="1"/>
          </p:cNvSpPr>
          <p:nvPr/>
        </p:nvSpPr>
        <p:spPr bwMode="auto">
          <a:xfrm>
            <a:off x="609600" y="1216025"/>
            <a:ext cx="715963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itchFamily="18" charset="0"/>
                <a:ea typeface="ＭＳ Ｐゴシック" pitchFamily="34" charset="-128"/>
                <a:cs typeface="+mn-cs"/>
              </a:rPr>
              <a:t>Run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itchFamily="18" charset="0"/>
                <a:ea typeface="ＭＳ Ｐゴシック" pitchFamily="34" charset="-128"/>
                <a:cs typeface="+mn-cs"/>
              </a:rPr>
              <a:t>these lines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21531" name="Rectangle 42"/>
          <p:cNvSpPr>
            <a:spLocks noChangeArrowheads="1"/>
          </p:cNvSpPr>
          <p:nvPr/>
        </p:nvSpPr>
        <p:spPr bwMode="auto">
          <a:xfrm>
            <a:off x="381000" y="3072384"/>
            <a:ext cx="9445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ambria" pitchFamily="18" charset="0"/>
                <a:ea typeface="ＭＳ Ｐゴシック" pitchFamily="34" charset="-128"/>
                <a:cs typeface="+mn-cs"/>
              </a:rPr>
              <a:t>Then run </a:t>
            </a: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ambria" pitchFamily="18" charset="0"/>
                <a:ea typeface="ＭＳ Ｐゴシック" pitchFamily="34" charset="-128"/>
                <a:cs typeface="+mn-cs"/>
              </a:rPr>
              <a:t>this line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ea typeface="ＭＳ Ｐゴシック" pitchFamily="34" charset="-128"/>
              <a:cs typeface="+mn-cs"/>
            </a:endParaRPr>
          </a:p>
        </p:txBody>
      </p:sp>
      <p:sp>
        <p:nvSpPr>
          <p:cNvPr id="21532" name="Rectangle 43"/>
          <p:cNvSpPr>
            <a:spLocks noChangeArrowheads="1"/>
          </p:cNvSpPr>
          <p:nvPr/>
        </p:nvSpPr>
        <p:spPr bwMode="auto">
          <a:xfrm>
            <a:off x="5619179" y="5169408"/>
            <a:ext cx="308286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itchFamily="18" charset="0"/>
                <a:ea typeface="ＭＳ Ｐゴシック" pitchFamily="34" charset="-128"/>
                <a:cs typeface="+mn-cs"/>
              </a:rPr>
              <a:t>What are the values of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a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itchFamily="18" charset="0"/>
                <a:ea typeface="ＭＳ Ｐゴシック" pitchFamily="34" charset="-128"/>
                <a:cs typeface="+mn-cs"/>
              </a:rPr>
              <a:t>, 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b</a:t>
            </a: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itchFamily="18" charset="0"/>
                <a:ea typeface="ＭＳ Ｐゴシック" pitchFamily="34" charset="-128"/>
                <a:cs typeface="+mn-cs"/>
              </a:rPr>
              <a:t>,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itchFamily="18" charset="0"/>
                <a:ea typeface="ＭＳ Ｐゴシック" pitchFamily="34" charset="-128"/>
                <a:cs typeface="+mn-cs"/>
              </a:rPr>
              <a:t>and 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c</a:t>
            </a: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itchFamily="18" charset="0"/>
                <a:ea typeface="ＭＳ Ｐゴシック" pitchFamily="34" charset="-128"/>
                <a:cs typeface="+mn-cs"/>
              </a:rPr>
              <a:t> after the</a:t>
            </a:r>
            <a:r>
              <a:rPr lang="en-US" sz="1500" dirty="0">
                <a:solidFill>
                  <a:srgbClr val="000000"/>
                </a:solidFill>
                <a:latin typeface="Cambria" pitchFamily="18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ambria" pitchFamily="18" charset="0"/>
              </a:rPr>
              <a:t>3</a:t>
            </a: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itchFamily="18" charset="0"/>
                <a:ea typeface="ＭＳ Ｐゴシック" pitchFamily="34" charset="-128"/>
                <a:cs typeface="+mn-cs"/>
              </a:rPr>
              <a:t> lines, at left, run?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33" name="Rectangle 23"/>
          <p:cNvSpPr>
            <a:spLocks noChangeArrowheads="1"/>
          </p:cNvSpPr>
          <p:nvPr/>
        </p:nvSpPr>
        <p:spPr bwMode="auto">
          <a:xfrm>
            <a:off x="4029076" y="3921875"/>
            <a:ext cx="16891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ambria" pitchFamily="18" charset="0"/>
                <a:ea typeface="ＭＳ Ｐゴシック" pitchFamily="34" charset="-128"/>
                <a:cs typeface="+mn-cs"/>
              </a:rPr>
              <a:t>What </a:t>
            </a: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ambria" pitchFamily="18" charset="0"/>
                <a:ea typeface="ＭＳ Ｐゴシック" pitchFamily="34" charset="-128"/>
                <a:cs typeface="+mn-cs"/>
              </a:rPr>
              <a:t>are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x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ambria" pitchFamily="18" charset="0"/>
                <a:ea typeface="ＭＳ Ｐゴシック" pitchFamily="34" charset="-128"/>
                <a:cs typeface="+mn-cs"/>
              </a:rPr>
              <a:t>, 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y</a:t>
            </a: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ambria" pitchFamily="18" charset="0"/>
                <a:ea typeface="ＭＳ Ｐゴシック" pitchFamily="34" charset="-128"/>
                <a:cs typeface="+mn-cs"/>
              </a:rPr>
              <a:t>,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ambria" pitchFamily="18" charset="0"/>
                <a:ea typeface="ＭＳ Ｐゴシック" pitchFamily="34" charset="-128"/>
                <a:cs typeface="+mn-cs"/>
              </a:rPr>
              <a:t>and 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z</a:t>
            </a: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ambria" pitchFamily="18" charset="0"/>
                <a:ea typeface="ＭＳ Ｐゴシック" pitchFamily="34" charset="-128"/>
                <a:cs typeface="+mn-cs"/>
              </a:rPr>
              <a:t> at this time?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ea typeface="ＭＳ Ｐゴシック" pitchFamily="34" charset="-128"/>
              <a:cs typeface="+mn-cs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1066800" y="2373313"/>
            <a:ext cx="2799494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1066800" y="4103624"/>
            <a:ext cx="2799494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6" name="Rounded Rectangle 30"/>
          <p:cNvSpPr>
            <a:spLocks noChangeArrowheads="1"/>
          </p:cNvSpPr>
          <p:nvPr/>
        </p:nvSpPr>
        <p:spPr bwMode="auto">
          <a:xfrm>
            <a:off x="5819140" y="5793537"/>
            <a:ext cx="720407" cy="686359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37" name="Rounded Rectangle 31"/>
          <p:cNvSpPr>
            <a:spLocks noChangeArrowheads="1"/>
          </p:cNvSpPr>
          <p:nvPr/>
        </p:nvSpPr>
        <p:spPr bwMode="auto">
          <a:xfrm>
            <a:off x="6809740" y="5793537"/>
            <a:ext cx="720407" cy="686359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38" name="Rounded Rectangle 32"/>
          <p:cNvSpPr>
            <a:spLocks noChangeArrowheads="1"/>
          </p:cNvSpPr>
          <p:nvPr/>
        </p:nvSpPr>
        <p:spPr bwMode="auto">
          <a:xfrm>
            <a:off x="7800340" y="5793537"/>
            <a:ext cx="720407" cy="686359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5829363" y="5719496"/>
            <a:ext cx="3690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Courier New" pitchFamily="49" charset="0"/>
              </a:rPr>
              <a:t>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6835838" y="5725846"/>
            <a:ext cx="3690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Courier New" pitchFamily="49" charset="0"/>
              </a:rPr>
              <a:t>b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7826438" y="5725846"/>
            <a:ext cx="3690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Courier New" pitchFamily="49" charset="0"/>
              </a:rPr>
              <a:t>c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78870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ounded Rectangle 1"/>
          <p:cNvSpPr>
            <a:spLocks noChangeArrowheads="1"/>
          </p:cNvSpPr>
          <p:nvPr/>
        </p:nvSpPr>
        <p:spPr bwMode="auto">
          <a:xfrm>
            <a:off x="304800" y="2659063"/>
            <a:ext cx="8382000" cy="5334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Times" charset="0"/>
              <a:ea typeface="MS PGothic" pitchFamily="34" charset="-128"/>
            </a:endParaRPr>
          </a:p>
        </p:txBody>
      </p:sp>
      <p:sp>
        <p:nvSpPr>
          <p:cNvPr id="23555" name="Rounded Rectangle 1"/>
          <p:cNvSpPr>
            <a:spLocks noChangeArrowheads="1"/>
          </p:cNvSpPr>
          <p:nvPr/>
        </p:nvSpPr>
        <p:spPr bwMode="auto">
          <a:xfrm>
            <a:off x="5867400" y="228600"/>
            <a:ext cx="2743200" cy="2209800"/>
          </a:xfrm>
          <a:prstGeom prst="roundRect">
            <a:avLst>
              <a:gd name="adj" fmla="val 18085"/>
            </a:avLst>
          </a:prstGeom>
          <a:solidFill>
            <a:srgbClr val="FFE0C1"/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endParaRPr lang="en-US">
              <a:solidFill>
                <a:srgbClr val="000000"/>
              </a:solidFill>
              <a:latin typeface="Times" charset="0"/>
              <a:ea typeface="MS PGothic" pitchFamily="34" charset="-128"/>
            </a:endParaRP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457200" y="228600"/>
            <a:ext cx="7467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000">
                <a:solidFill>
                  <a:srgbClr val="000000"/>
                </a:solidFill>
                <a:latin typeface="Cambria" pitchFamily="18" charset="0"/>
              </a:rPr>
              <a:t>Inside the machine…</a:t>
            </a:r>
          </a:p>
        </p:txBody>
      </p:sp>
      <p:sp>
        <p:nvSpPr>
          <p:cNvPr id="23558" name="AutoShape 7"/>
          <p:cNvSpPr>
            <a:spLocks noChangeArrowheads="1"/>
          </p:cNvSpPr>
          <p:nvPr/>
        </p:nvSpPr>
        <p:spPr bwMode="auto">
          <a:xfrm>
            <a:off x="4084638" y="4030662"/>
            <a:ext cx="1981200" cy="1143000"/>
          </a:xfrm>
          <a:prstGeom prst="cube">
            <a:avLst>
              <a:gd name="adj" fmla="val 29167"/>
            </a:avLst>
          </a:prstGeom>
          <a:solidFill>
            <a:schemeClr val="bg1"/>
          </a:solidFill>
          <a:ln w="19050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" charset="0"/>
              <a:ea typeface="MS PGothic" pitchFamily="34" charset="-128"/>
            </a:endParaRPr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4084638" y="4360862"/>
            <a:ext cx="1905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990000"/>
                </a:solidFill>
                <a:latin typeface="Courier New" pitchFamily="49" charset="0"/>
                <a:ea typeface="MS PGothic" pitchFamily="34" charset="-128"/>
              </a:rPr>
              <a:t>name: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 x</a:t>
            </a:r>
          </a:p>
          <a:p>
            <a:r>
              <a:rPr lang="en-US" sz="1600" b="1">
                <a:solidFill>
                  <a:srgbClr val="990000"/>
                </a:solidFill>
                <a:latin typeface="Courier New" pitchFamily="49" charset="0"/>
                <a:ea typeface="MS PGothic" pitchFamily="34" charset="-128"/>
              </a:rPr>
              <a:t>type: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 </a:t>
            </a:r>
            <a:r>
              <a:rPr lang="en-US" sz="1600" b="1">
                <a:solidFill>
                  <a:srgbClr val="3333CC"/>
                </a:solidFill>
                <a:latin typeface="Courier New" pitchFamily="49" charset="0"/>
                <a:ea typeface="MS PGothic" pitchFamily="34" charset="-128"/>
              </a:rPr>
              <a:t>int</a:t>
            </a:r>
          </a:p>
          <a:p>
            <a:r>
              <a:rPr lang="en-US" sz="1600" b="1">
                <a:solidFill>
                  <a:srgbClr val="990000"/>
                </a:solidFill>
                <a:latin typeface="Courier New" pitchFamily="49" charset="0"/>
                <a:ea typeface="MS PGothic" pitchFamily="34" charset="-128"/>
              </a:rPr>
              <a:t>LOC: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  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  <a:ea typeface="MS PGothic" pitchFamily="34" charset="-128"/>
              </a:rPr>
              <a:t>312</a:t>
            </a:r>
          </a:p>
        </p:txBody>
      </p:sp>
      <p:sp>
        <p:nvSpPr>
          <p:cNvPr id="23560" name="Text Box 9"/>
          <p:cNvSpPr txBox="1">
            <a:spLocks noChangeArrowheads="1"/>
          </p:cNvSpPr>
          <p:nvPr/>
        </p:nvSpPr>
        <p:spPr bwMode="auto">
          <a:xfrm>
            <a:off x="3856038" y="3979862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41</a:t>
            </a:r>
          </a:p>
        </p:txBody>
      </p:sp>
      <p:sp>
        <p:nvSpPr>
          <p:cNvPr id="23562" name="Text Box 11"/>
          <p:cNvSpPr txBox="1">
            <a:spLocks noChangeArrowheads="1"/>
          </p:cNvSpPr>
          <p:nvPr/>
        </p:nvSpPr>
        <p:spPr bwMode="auto">
          <a:xfrm>
            <a:off x="1969326" y="1693863"/>
            <a:ext cx="4096512" cy="461665"/>
          </a:xfrm>
          <a:prstGeom prst="rect">
            <a:avLst/>
          </a:prstGeom>
          <a:solidFill>
            <a:srgbClr val="FFE0C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What's happening in python:</a:t>
            </a:r>
          </a:p>
        </p:txBody>
      </p:sp>
      <p:sp>
        <p:nvSpPr>
          <p:cNvPr id="23565" name="Text Box 14"/>
          <p:cNvSpPr txBox="1">
            <a:spLocks noChangeArrowheads="1"/>
          </p:cNvSpPr>
          <p:nvPr/>
        </p:nvSpPr>
        <p:spPr bwMode="auto">
          <a:xfrm>
            <a:off x="7376160" y="6452092"/>
            <a:ext cx="167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id, del</a:t>
            </a:r>
          </a:p>
        </p:txBody>
      </p:sp>
      <p:sp>
        <p:nvSpPr>
          <p:cNvPr id="23566" name="Text Box 15"/>
          <p:cNvSpPr txBox="1">
            <a:spLocks noChangeArrowheads="1"/>
          </p:cNvSpPr>
          <p:nvPr/>
        </p:nvSpPr>
        <p:spPr bwMode="auto">
          <a:xfrm>
            <a:off x="622300" y="3352800"/>
            <a:ext cx="228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990000"/>
                </a:solidFill>
                <a:latin typeface="Cambria" pitchFamily="18" charset="0"/>
              </a:rPr>
              <a:t>Computation</a:t>
            </a:r>
            <a:endParaRPr lang="en-US" sz="1800">
              <a:solidFill>
                <a:srgbClr val="990000"/>
              </a:solidFill>
              <a:latin typeface="Cambria" pitchFamily="18" charset="0"/>
            </a:endParaRPr>
          </a:p>
        </p:txBody>
      </p:sp>
      <p:pic>
        <p:nvPicPr>
          <p:cNvPr id="23567" name="Picture 16" descr="flaming_shower_curtain_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997325"/>
            <a:ext cx="2039938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8" name="Text Box 17"/>
          <p:cNvSpPr txBox="1">
            <a:spLocks noChangeArrowheads="1"/>
          </p:cNvSpPr>
          <p:nvPr/>
        </p:nvSpPr>
        <p:spPr bwMode="auto">
          <a:xfrm>
            <a:off x="3897312" y="3352800"/>
            <a:ext cx="44846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 dirty="0" smtClean="0">
                <a:solidFill>
                  <a:srgbClr val="990000"/>
                </a:solidFill>
                <a:latin typeface="Cambria" pitchFamily="18" charset="0"/>
              </a:rPr>
              <a:t>Memory (Data Storage)</a:t>
            </a:r>
            <a:endParaRPr lang="en-US" sz="1800" dirty="0">
              <a:solidFill>
                <a:srgbClr val="990000"/>
              </a:solidFill>
              <a:latin typeface="Cambria" pitchFamily="18" charset="0"/>
            </a:endParaRPr>
          </a:p>
        </p:txBody>
      </p:sp>
      <p:sp>
        <p:nvSpPr>
          <p:cNvPr id="23569" name="AutoShape 18"/>
          <p:cNvSpPr>
            <a:spLocks noChangeArrowheads="1"/>
          </p:cNvSpPr>
          <p:nvPr/>
        </p:nvSpPr>
        <p:spPr bwMode="auto">
          <a:xfrm>
            <a:off x="6400800" y="4013200"/>
            <a:ext cx="1981200" cy="1143000"/>
          </a:xfrm>
          <a:prstGeom prst="cube">
            <a:avLst>
              <a:gd name="adj" fmla="val 29167"/>
            </a:avLst>
          </a:prstGeom>
          <a:solidFill>
            <a:schemeClr val="bg1"/>
          </a:solidFill>
          <a:ln w="19050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" charset="0"/>
              <a:ea typeface="MS PGothic" pitchFamily="34" charset="-128"/>
            </a:endParaRPr>
          </a:p>
        </p:txBody>
      </p:sp>
      <p:sp>
        <p:nvSpPr>
          <p:cNvPr id="23570" name="Rectangle 19"/>
          <p:cNvSpPr>
            <a:spLocks noChangeArrowheads="1"/>
          </p:cNvSpPr>
          <p:nvPr/>
        </p:nvSpPr>
        <p:spPr bwMode="auto">
          <a:xfrm>
            <a:off x="6400800" y="4343400"/>
            <a:ext cx="1905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990000"/>
                </a:solidFill>
                <a:latin typeface="Courier New" pitchFamily="49" charset="0"/>
                <a:ea typeface="MS PGothic" pitchFamily="34" charset="-128"/>
              </a:rPr>
              <a:t>name: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 y</a:t>
            </a:r>
          </a:p>
          <a:p>
            <a:r>
              <a:rPr lang="en-US" sz="1600" b="1">
                <a:solidFill>
                  <a:srgbClr val="990000"/>
                </a:solidFill>
                <a:latin typeface="Courier New" pitchFamily="49" charset="0"/>
                <a:ea typeface="MS PGothic" pitchFamily="34" charset="-128"/>
              </a:rPr>
              <a:t>type: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 </a:t>
            </a:r>
            <a:r>
              <a:rPr lang="en-US" sz="1600" b="1">
                <a:solidFill>
                  <a:srgbClr val="3333CC"/>
                </a:solidFill>
                <a:latin typeface="Courier New" pitchFamily="49" charset="0"/>
                <a:ea typeface="MS PGothic" pitchFamily="34" charset="-128"/>
              </a:rPr>
              <a:t>int</a:t>
            </a:r>
          </a:p>
          <a:p>
            <a:r>
              <a:rPr lang="en-US" sz="1600" b="1">
                <a:solidFill>
                  <a:srgbClr val="990000"/>
                </a:solidFill>
                <a:latin typeface="Courier New" pitchFamily="49" charset="0"/>
                <a:ea typeface="MS PGothic" pitchFamily="34" charset="-128"/>
              </a:rPr>
              <a:t>LOC: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  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  <a:ea typeface="MS PGothic" pitchFamily="34" charset="-128"/>
              </a:rPr>
              <a:t>324</a:t>
            </a:r>
          </a:p>
        </p:txBody>
      </p:sp>
      <p:sp>
        <p:nvSpPr>
          <p:cNvPr id="23571" name="Text Box 20"/>
          <p:cNvSpPr txBox="1">
            <a:spLocks noChangeArrowheads="1"/>
          </p:cNvSpPr>
          <p:nvPr/>
        </p:nvSpPr>
        <p:spPr bwMode="auto">
          <a:xfrm>
            <a:off x="6172200" y="39624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23573" name="Freeform 22"/>
          <p:cNvSpPr>
            <a:spLocks/>
          </p:cNvSpPr>
          <p:nvPr/>
        </p:nvSpPr>
        <p:spPr bwMode="auto">
          <a:xfrm>
            <a:off x="3170238" y="4960938"/>
            <a:ext cx="222250" cy="1549400"/>
          </a:xfrm>
          <a:custGeom>
            <a:avLst/>
            <a:gdLst>
              <a:gd name="T0" fmla="*/ 2147483647 w 140"/>
              <a:gd name="T1" fmla="*/ 2147483647 h 1604"/>
              <a:gd name="T2" fmla="*/ 2147483647 w 140"/>
              <a:gd name="T3" fmla="*/ 2147483647 h 1604"/>
              <a:gd name="T4" fmla="*/ 2147483647 w 140"/>
              <a:gd name="T5" fmla="*/ 2147483647 h 1604"/>
              <a:gd name="T6" fmla="*/ 2147483647 w 140"/>
              <a:gd name="T7" fmla="*/ 2147483647 h 1604"/>
              <a:gd name="T8" fmla="*/ 2147483647 w 140"/>
              <a:gd name="T9" fmla="*/ 2147483647 h 1604"/>
              <a:gd name="T10" fmla="*/ 2147483647 w 140"/>
              <a:gd name="T11" fmla="*/ 2147483647 h 1604"/>
              <a:gd name="T12" fmla="*/ 2147483647 w 140"/>
              <a:gd name="T13" fmla="*/ 2147483647 h 1604"/>
              <a:gd name="T14" fmla="*/ 2147483647 w 140"/>
              <a:gd name="T15" fmla="*/ 2147483647 h 1604"/>
              <a:gd name="T16" fmla="*/ 2147483647 w 140"/>
              <a:gd name="T17" fmla="*/ 2147483647 h 1604"/>
              <a:gd name="T18" fmla="*/ 2147483647 w 140"/>
              <a:gd name="T19" fmla="*/ 2147483647 h 1604"/>
              <a:gd name="T20" fmla="*/ 2147483647 w 140"/>
              <a:gd name="T21" fmla="*/ 2147483647 h 1604"/>
              <a:gd name="T22" fmla="*/ 2147483647 w 140"/>
              <a:gd name="T23" fmla="*/ 2147483647 h 1604"/>
              <a:gd name="T24" fmla="*/ 2147483647 w 140"/>
              <a:gd name="T25" fmla="*/ 2147483647 h 1604"/>
              <a:gd name="T26" fmla="*/ 2147483647 w 140"/>
              <a:gd name="T27" fmla="*/ 2147483647 h 1604"/>
              <a:gd name="T28" fmla="*/ 2147483647 w 140"/>
              <a:gd name="T29" fmla="*/ 2147483647 h 1604"/>
              <a:gd name="T30" fmla="*/ 2147483647 w 140"/>
              <a:gd name="T31" fmla="*/ 2147483647 h 1604"/>
              <a:gd name="T32" fmla="*/ 2147483647 w 140"/>
              <a:gd name="T33" fmla="*/ 2147483647 h 1604"/>
              <a:gd name="T34" fmla="*/ 2147483647 w 140"/>
              <a:gd name="T35" fmla="*/ 2147483647 h 1604"/>
              <a:gd name="T36" fmla="*/ 2147483647 w 140"/>
              <a:gd name="T37" fmla="*/ 2147483647 h 1604"/>
              <a:gd name="T38" fmla="*/ 2147483647 w 140"/>
              <a:gd name="T39" fmla="*/ 2147483647 h 1604"/>
              <a:gd name="T40" fmla="*/ 2147483647 w 140"/>
              <a:gd name="T41" fmla="*/ 2147483647 h 160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0"/>
              <a:gd name="T64" fmla="*/ 0 h 1604"/>
              <a:gd name="T65" fmla="*/ 140 w 140"/>
              <a:gd name="T66" fmla="*/ 1604 h 160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0" h="1604">
                <a:moveTo>
                  <a:pt x="51" y="10"/>
                </a:moveTo>
                <a:cubicBezTo>
                  <a:pt x="69" y="12"/>
                  <a:pt x="95" y="0"/>
                  <a:pt x="105" y="16"/>
                </a:cubicBezTo>
                <a:cubicBezTo>
                  <a:pt x="112" y="28"/>
                  <a:pt x="69" y="40"/>
                  <a:pt x="69" y="40"/>
                </a:cubicBezTo>
                <a:cubicBezTo>
                  <a:pt x="61" y="70"/>
                  <a:pt x="47" y="88"/>
                  <a:pt x="21" y="106"/>
                </a:cubicBezTo>
                <a:cubicBezTo>
                  <a:pt x="16" y="162"/>
                  <a:pt x="0" y="222"/>
                  <a:pt x="51" y="261"/>
                </a:cubicBezTo>
                <a:cubicBezTo>
                  <a:pt x="65" y="303"/>
                  <a:pt x="35" y="311"/>
                  <a:pt x="81" y="357"/>
                </a:cubicBezTo>
                <a:cubicBezTo>
                  <a:pt x="88" y="423"/>
                  <a:pt x="89" y="418"/>
                  <a:pt x="140" y="458"/>
                </a:cubicBezTo>
                <a:cubicBezTo>
                  <a:pt x="92" y="495"/>
                  <a:pt x="133" y="451"/>
                  <a:pt x="123" y="512"/>
                </a:cubicBezTo>
                <a:cubicBezTo>
                  <a:pt x="120" y="523"/>
                  <a:pt x="111" y="532"/>
                  <a:pt x="105" y="542"/>
                </a:cubicBezTo>
                <a:cubicBezTo>
                  <a:pt x="111" y="592"/>
                  <a:pt x="103" y="610"/>
                  <a:pt x="81" y="655"/>
                </a:cubicBezTo>
                <a:cubicBezTo>
                  <a:pt x="88" y="697"/>
                  <a:pt x="87" y="699"/>
                  <a:pt x="63" y="733"/>
                </a:cubicBezTo>
                <a:cubicBezTo>
                  <a:pt x="73" y="793"/>
                  <a:pt x="101" y="810"/>
                  <a:pt x="39" y="852"/>
                </a:cubicBezTo>
                <a:cubicBezTo>
                  <a:pt x="42" y="897"/>
                  <a:pt x="43" y="926"/>
                  <a:pt x="57" y="966"/>
                </a:cubicBezTo>
                <a:cubicBezTo>
                  <a:pt x="71" y="1072"/>
                  <a:pt x="69" y="1104"/>
                  <a:pt x="117" y="1186"/>
                </a:cubicBezTo>
                <a:cubicBezTo>
                  <a:pt x="111" y="1246"/>
                  <a:pt x="109" y="1271"/>
                  <a:pt x="134" y="1324"/>
                </a:cubicBezTo>
                <a:cubicBezTo>
                  <a:pt x="105" y="1343"/>
                  <a:pt x="108" y="1361"/>
                  <a:pt x="75" y="1377"/>
                </a:cubicBezTo>
                <a:cubicBezTo>
                  <a:pt x="60" y="1419"/>
                  <a:pt x="70" y="1402"/>
                  <a:pt x="51" y="1431"/>
                </a:cubicBezTo>
                <a:cubicBezTo>
                  <a:pt x="81" y="1506"/>
                  <a:pt x="42" y="1418"/>
                  <a:pt x="81" y="1485"/>
                </a:cubicBezTo>
                <a:cubicBezTo>
                  <a:pt x="97" y="1513"/>
                  <a:pt x="104" y="1544"/>
                  <a:pt x="128" y="1569"/>
                </a:cubicBezTo>
                <a:cubicBezTo>
                  <a:pt x="130" y="1574"/>
                  <a:pt x="134" y="1580"/>
                  <a:pt x="134" y="1586"/>
                </a:cubicBezTo>
                <a:cubicBezTo>
                  <a:pt x="133" y="1592"/>
                  <a:pt x="123" y="1604"/>
                  <a:pt x="123" y="1604"/>
                </a:cubicBezTo>
              </a:path>
            </a:pathLst>
          </a:custGeom>
          <a:noFill/>
          <a:ln w="28575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" charset="0"/>
              <a:ea typeface="MS PGothic" pitchFamily="34" charset="-128"/>
            </a:endParaRPr>
          </a:p>
        </p:txBody>
      </p:sp>
      <p:sp>
        <p:nvSpPr>
          <p:cNvPr id="23574" name="Freeform 23"/>
          <p:cNvSpPr>
            <a:spLocks/>
          </p:cNvSpPr>
          <p:nvPr/>
        </p:nvSpPr>
        <p:spPr bwMode="auto">
          <a:xfrm flipH="1" flipV="1">
            <a:off x="3200400" y="3352800"/>
            <a:ext cx="222250" cy="1038225"/>
          </a:xfrm>
          <a:custGeom>
            <a:avLst/>
            <a:gdLst>
              <a:gd name="T0" fmla="*/ 2147483647 w 140"/>
              <a:gd name="T1" fmla="*/ 2147483647 h 1604"/>
              <a:gd name="T2" fmla="*/ 2147483647 w 140"/>
              <a:gd name="T3" fmla="*/ 2147483647 h 1604"/>
              <a:gd name="T4" fmla="*/ 2147483647 w 140"/>
              <a:gd name="T5" fmla="*/ 2147483647 h 1604"/>
              <a:gd name="T6" fmla="*/ 2147483647 w 140"/>
              <a:gd name="T7" fmla="*/ 2147483647 h 1604"/>
              <a:gd name="T8" fmla="*/ 2147483647 w 140"/>
              <a:gd name="T9" fmla="*/ 2147483647 h 1604"/>
              <a:gd name="T10" fmla="*/ 2147483647 w 140"/>
              <a:gd name="T11" fmla="*/ 2147483647 h 1604"/>
              <a:gd name="T12" fmla="*/ 2147483647 w 140"/>
              <a:gd name="T13" fmla="*/ 2147483647 h 1604"/>
              <a:gd name="T14" fmla="*/ 2147483647 w 140"/>
              <a:gd name="T15" fmla="*/ 2147483647 h 1604"/>
              <a:gd name="T16" fmla="*/ 2147483647 w 140"/>
              <a:gd name="T17" fmla="*/ 2147483647 h 1604"/>
              <a:gd name="T18" fmla="*/ 2147483647 w 140"/>
              <a:gd name="T19" fmla="*/ 2147483647 h 1604"/>
              <a:gd name="T20" fmla="*/ 2147483647 w 140"/>
              <a:gd name="T21" fmla="*/ 2147483647 h 1604"/>
              <a:gd name="T22" fmla="*/ 2147483647 w 140"/>
              <a:gd name="T23" fmla="*/ 2147483647 h 1604"/>
              <a:gd name="T24" fmla="*/ 2147483647 w 140"/>
              <a:gd name="T25" fmla="*/ 2147483647 h 1604"/>
              <a:gd name="T26" fmla="*/ 2147483647 w 140"/>
              <a:gd name="T27" fmla="*/ 2147483647 h 1604"/>
              <a:gd name="T28" fmla="*/ 2147483647 w 140"/>
              <a:gd name="T29" fmla="*/ 2147483647 h 1604"/>
              <a:gd name="T30" fmla="*/ 2147483647 w 140"/>
              <a:gd name="T31" fmla="*/ 2147483647 h 1604"/>
              <a:gd name="T32" fmla="*/ 2147483647 w 140"/>
              <a:gd name="T33" fmla="*/ 2147483647 h 1604"/>
              <a:gd name="T34" fmla="*/ 2147483647 w 140"/>
              <a:gd name="T35" fmla="*/ 2147483647 h 1604"/>
              <a:gd name="T36" fmla="*/ 2147483647 w 140"/>
              <a:gd name="T37" fmla="*/ 2147483647 h 1604"/>
              <a:gd name="T38" fmla="*/ 2147483647 w 140"/>
              <a:gd name="T39" fmla="*/ 2147483647 h 1604"/>
              <a:gd name="T40" fmla="*/ 2147483647 w 140"/>
              <a:gd name="T41" fmla="*/ 2147483647 h 160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0"/>
              <a:gd name="T64" fmla="*/ 0 h 1604"/>
              <a:gd name="T65" fmla="*/ 140 w 140"/>
              <a:gd name="T66" fmla="*/ 1604 h 160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0" h="1604">
                <a:moveTo>
                  <a:pt x="51" y="10"/>
                </a:moveTo>
                <a:cubicBezTo>
                  <a:pt x="69" y="12"/>
                  <a:pt x="95" y="0"/>
                  <a:pt x="105" y="16"/>
                </a:cubicBezTo>
                <a:cubicBezTo>
                  <a:pt x="112" y="28"/>
                  <a:pt x="69" y="40"/>
                  <a:pt x="69" y="40"/>
                </a:cubicBezTo>
                <a:cubicBezTo>
                  <a:pt x="61" y="70"/>
                  <a:pt x="47" y="88"/>
                  <a:pt x="21" y="106"/>
                </a:cubicBezTo>
                <a:cubicBezTo>
                  <a:pt x="16" y="162"/>
                  <a:pt x="0" y="222"/>
                  <a:pt x="51" y="261"/>
                </a:cubicBezTo>
                <a:cubicBezTo>
                  <a:pt x="65" y="303"/>
                  <a:pt x="35" y="311"/>
                  <a:pt x="81" y="357"/>
                </a:cubicBezTo>
                <a:cubicBezTo>
                  <a:pt x="88" y="423"/>
                  <a:pt x="89" y="418"/>
                  <a:pt x="140" y="458"/>
                </a:cubicBezTo>
                <a:cubicBezTo>
                  <a:pt x="92" y="495"/>
                  <a:pt x="133" y="451"/>
                  <a:pt x="123" y="512"/>
                </a:cubicBezTo>
                <a:cubicBezTo>
                  <a:pt x="120" y="523"/>
                  <a:pt x="111" y="532"/>
                  <a:pt x="105" y="542"/>
                </a:cubicBezTo>
                <a:cubicBezTo>
                  <a:pt x="111" y="592"/>
                  <a:pt x="103" y="610"/>
                  <a:pt x="81" y="655"/>
                </a:cubicBezTo>
                <a:cubicBezTo>
                  <a:pt x="88" y="697"/>
                  <a:pt x="87" y="699"/>
                  <a:pt x="63" y="733"/>
                </a:cubicBezTo>
                <a:cubicBezTo>
                  <a:pt x="73" y="793"/>
                  <a:pt x="101" y="810"/>
                  <a:pt x="39" y="852"/>
                </a:cubicBezTo>
                <a:cubicBezTo>
                  <a:pt x="42" y="897"/>
                  <a:pt x="43" y="926"/>
                  <a:pt x="57" y="966"/>
                </a:cubicBezTo>
                <a:cubicBezTo>
                  <a:pt x="71" y="1072"/>
                  <a:pt x="69" y="1104"/>
                  <a:pt x="117" y="1186"/>
                </a:cubicBezTo>
                <a:cubicBezTo>
                  <a:pt x="111" y="1246"/>
                  <a:pt x="109" y="1271"/>
                  <a:pt x="134" y="1324"/>
                </a:cubicBezTo>
                <a:cubicBezTo>
                  <a:pt x="105" y="1343"/>
                  <a:pt x="108" y="1361"/>
                  <a:pt x="75" y="1377"/>
                </a:cubicBezTo>
                <a:cubicBezTo>
                  <a:pt x="60" y="1419"/>
                  <a:pt x="70" y="1402"/>
                  <a:pt x="51" y="1431"/>
                </a:cubicBezTo>
                <a:cubicBezTo>
                  <a:pt x="81" y="1506"/>
                  <a:pt x="42" y="1418"/>
                  <a:pt x="81" y="1485"/>
                </a:cubicBezTo>
                <a:cubicBezTo>
                  <a:pt x="97" y="1513"/>
                  <a:pt x="104" y="1544"/>
                  <a:pt x="128" y="1569"/>
                </a:cubicBezTo>
                <a:cubicBezTo>
                  <a:pt x="130" y="1574"/>
                  <a:pt x="134" y="1580"/>
                  <a:pt x="134" y="1586"/>
                </a:cubicBezTo>
                <a:cubicBezTo>
                  <a:pt x="133" y="1592"/>
                  <a:pt x="123" y="1604"/>
                  <a:pt x="123" y="1604"/>
                </a:cubicBezTo>
              </a:path>
            </a:pathLst>
          </a:custGeom>
          <a:noFill/>
          <a:ln w="28575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" charset="0"/>
              <a:ea typeface="MS PGothic" pitchFamily="34" charset="-128"/>
            </a:endParaRPr>
          </a:p>
        </p:txBody>
      </p:sp>
      <p:sp>
        <p:nvSpPr>
          <p:cNvPr id="23575" name="AutoShape 24"/>
          <p:cNvSpPr>
            <a:spLocks noChangeArrowheads="1"/>
          </p:cNvSpPr>
          <p:nvPr/>
        </p:nvSpPr>
        <p:spPr bwMode="auto">
          <a:xfrm>
            <a:off x="2943225" y="4476750"/>
            <a:ext cx="685800" cy="381000"/>
          </a:xfrm>
          <a:prstGeom prst="leftRightArrow">
            <a:avLst>
              <a:gd name="adj1" fmla="val 50000"/>
              <a:gd name="adj2" fmla="val 36000"/>
            </a:avLst>
          </a:prstGeom>
          <a:solidFill>
            <a:srgbClr val="C00000"/>
          </a:solidFill>
          <a:ln>
            <a:noFill/>
          </a:ln>
          <a:ex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" charset="0"/>
              <a:ea typeface="MS PGothic" pitchFamily="34" charset="-128"/>
            </a:endParaRP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6306630" y="554415"/>
            <a:ext cx="245364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x = 41</a:t>
            </a:r>
          </a:p>
          <a:p>
            <a:pPr marL="0" marR="0" lvl="0" indent="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y = x + 1</a:t>
            </a:r>
          </a:p>
          <a:p>
            <a:pPr marL="0" marR="0" lvl="0" indent="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z = x +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y</a:t>
            </a:r>
          </a:p>
          <a:p>
            <a:pPr>
              <a:spcBef>
                <a:spcPts val="0"/>
              </a:spcBef>
            </a:pPr>
            <a:r>
              <a:rPr lang="en-US" b="1" dirty="0">
                <a:latin typeface="Courier New" pitchFamily="49" charset="0"/>
              </a:rPr>
              <a:t>x = x + </a:t>
            </a:r>
            <a:r>
              <a:rPr lang="en-US" b="1" dirty="0" smtClean="0">
                <a:latin typeface="Courier New" pitchFamily="49" charset="0"/>
              </a:rPr>
              <a:t>y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963961" y="2711102"/>
            <a:ext cx="6956648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What's happening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behind the scenes (in memory):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4087368" y="5321300"/>
            <a:ext cx="1981200" cy="1143000"/>
          </a:xfrm>
          <a:prstGeom prst="cube">
            <a:avLst>
              <a:gd name="adj" fmla="val 29167"/>
            </a:avLst>
          </a:prstGeom>
          <a:solidFill>
            <a:schemeClr val="bg1"/>
          </a:solidFill>
          <a:ln w="19050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" charset="0"/>
              <a:ea typeface="MS PGothic" pitchFamily="34" charset="-128"/>
            </a:endParaRPr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4087368" y="5651500"/>
            <a:ext cx="1905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990000"/>
                </a:solidFill>
                <a:latin typeface="Courier New" pitchFamily="49" charset="0"/>
                <a:ea typeface="MS PGothic" pitchFamily="34" charset="-128"/>
              </a:rPr>
              <a:t>name: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z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  <a:ea typeface="MS PGothic" pitchFamily="34" charset="-128"/>
            </a:endParaRPr>
          </a:p>
          <a:p>
            <a:r>
              <a:rPr lang="en-US" sz="1600" b="1" dirty="0">
                <a:solidFill>
                  <a:srgbClr val="990000"/>
                </a:solidFill>
                <a:latin typeface="Courier New" pitchFamily="49" charset="0"/>
                <a:ea typeface="MS PGothic" pitchFamily="34" charset="-128"/>
              </a:rPr>
              <a:t>type: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 </a:t>
            </a:r>
            <a:r>
              <a:rPr lang="en-US" sz="1600" b="1" dirty="0" err="1">
                <a:solidFill>
                  <a:srgbClr val="3333CC"/>
                </a:solidFill>
                <a:latin typeface="Courier New" pitchFamily="49" charset="0"/>
                <a:ea typeface="MS PGothic" pitchFamily="34" charset="-128"/>
              </a:rPr>
              <a:t>int</a:t>
            </a:r>
            <a:endParaRPr lang="en-US" sz="1600" b="1" dirty="0">
              <a:solidFill>
                <a:srgbClr val="3333CC"/>
              </a:solidFill>
              <a:latin typeface="Courier New" pitchFamily="49" charset="0"/>
              <a:ea typeface="MS PGothic" pitchFamily="34" charset="-128"/>
            </a:endParaRPr>
          </a:p>
          <a:p>
            <a:r>
              <a:rPr lang="en-US" sz="1600" b="1" dirty="0">
                <a:solidFill>
                  <a:srgbClr val="990000"/>
                </a:solidFill>
                <a:latin typeface="Courier New" pitchFamily="49" charset="0"/>
                <a:ea typeface="MS PGothic" pitchFamily="34" charset="-128"/>
              </a:rPr>
              <a:t>LOC: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  </a:t>
            </a: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  <a:ea typeface="MS PGothic" pitchFamily="34" charset="-128"/>
              </a:rPr>
              <a:t>312</a:t>
            </a:r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3858768" y="52705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83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0" name="AutoShape 18"/>
          <p:cNvSpPr>
            <a:spLocks noChangeArrowheads="1"/>
          </p:cNvSpPr>
          <p:nvPr/>
        </p:nvSpPr>
        <p:spPr bwMode="auto">
          <a:xfrm>
            <a:off x="6403530" y="5303838"/>
            <a:ext cx="1981200" cy="1143000"/>
          </a:xfrm>
          <a:prstGeom prst="cube">
            <a:avLst>
              <a:gd name="adj" fmla="val 29167"/>
            </a:avLst>
          </a:prstGeom>
          <a:solidFill>
            <a:schemeClr val="bg1"/>
          </a:solidFill>
          <a:ln w="19050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" charset="0"/>
              <a:ea typeface="MS PGothic" pitchFamily="34" charset="-128"/>
            </a:endParaRPr>
          </a:p>
        </p:txBody>
      </p:sp>
      <p:sp>
        <p:nvSpPr>
          <p:cNvPr id="31" name="Rectangle 19"/>
          <p:cNvSpPr>
            <a:spLocks noChangeArrowheads="1"/>
          </p:cNvSpPr>
          <p:nvPr/>
        </p:nvSpPr>
        <p:spPr bwMode="auto">
          <a:xfrm>
            <a:off x="6403530" y="5634038"/>
            <a:ext cx="1905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990000"/>
                </a:solidFill>
                <a:latin typeface="Courier New" pitchFamily="49" charset="0"/>
                <a:ea typeface="MS PGothic" pitchFamily="34" charset="-128"/>
              </a:rPr>
              <a:t>name: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x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  <a:ea typeface="MS PGothic" pitchFamily="34" charset="-128"/>
            </a:endParaRPr>
          </a:p>
          <a:p>
            <a:r>
              <a:rPr lang="en-US" sz="1600" b="1" dirty="0">
                <a:solidFill>
                  <a:srgbClr val="990000"/>
                </a:solidFill>
                <a:latin typeface="Courier New" pitchFamily="49" charset="0"/>
                <a:ea typeface="MS PGothic" pitchFamily="34" charset="-128"/>
              </a:rPr>
              <a:t>type: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 </a:t>
            </a:r>
            <a:r>
              <a:rPr lang="en-US" sz="1600" b="1" dirty="0" err="1">
                <a:solidFill>
                  <a:srgbClr val="3333CC"/>
                </a:solidFill>
                <a:latin typeface="Courier New" pitchFamily="49" charset="0"/>
                <a:ea typeface="MS PGothic" pitchFamily="34" charset="-128"/>
              </a:rPr>
              <a:t>int</a:t>
            </a:r>
            <a:endParaRPr lang="en-US" sz="1600" b="1" dirty="0">
              <a:solidFill>
                <a:srgbClr val="3333CC"/>
              </a:solidFill>
              <a:latin typeface="Courier New" pitchFamily="49" charset="0"/>
              <a:ea typeface="MS PGothic" pitchFamily="34" charset="-128"/>
            </a:endParaRPr>
          </a:p>
          <a:p>
            <a:r>
              <a:rPr lang="en-US" sz="1600" b="1" dirty="0">
                <a:solidFill>
                  <a:srgbClr val="990000"/>
                </a:solidFill>
                <a:latin typeface="Courier New" pitchFamily="49" charset="0"/>
                <a:ea typeface="MS PGothic" pitchFamily="34" charset="-128"/>
              </a:rPr>
              <a:t>LOC: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  </a:t>
            </a: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  <a:ea typeface="MS PGothic" pitchFamily="34" charset="-128"/>
              </a:rPr>
              <a:t>324</a:t>
            </a:r>
          </a:p>
        </p:txBody>
      </p:sp>
      <p:sp>
        <p:nvSpPr>
          <p:cNvPr id="32" name="Text Box 20"/>
          <p:cNvSpPr txBox="1">
            <a:spLocks noChangeArrowheads="1"/>
          </p:cNvSpPr>
          <p:nvPr/>
        </p:nvSpPr>
        <p:spPr bwMode="auto">
          <a:xfrm>
            <a:off x="6174930" y="5253038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83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868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5562600" y="5664200"/>
            <a:ext cx="2667000" cy="646113"/>
          </a:xfrm>
          <a:prstGeom prst="roundRect">
            <a:avLst/>
          </a:prstGeom>
          <a:solidFill>
            <a:srgbClr val="CCE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304800" y="284163"/>
            <a:ext cx="81041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600" dirty="0">
                <a:solidFill>
                  <a:srgbClr val="000000"/>
                </a:solidFill>
                <a:latin typeface="Cambria" pitchFamily="18" charset="0"/>
              </a:rPr>
              <a:t>Are numbers </a:t>
            </a:r>
            <a:r>
              <a:rPr lang="en-US" sz="3600" dirty="0" smtClean="0">
                <a:solidFill>
                  <a:srgbClr val="000000"/>
                </a:solidFill>
                <a:latin typeface="Cambria" pitchFamily="18" charset="0"/>
              </a:rPr>
              <a:t>enough for </a:t>
            </a:r>
            <a:r>
              <a:rPr lang="en-US" sz="3600" b="1" i="1" dirty="0" smtClean="0">
                <a:solidFill>
                  <a:srgbClr val="000000"/>
                </a:solidFill>
                <a:latin typeface="Cambria" pitchFamily="18" charset="0"/>
              </a:rPr>
              <a:t>everything</a:t>
            </a:r>
            <a:r>
              <a:rPr lang="en-US" sz="3600" dirty="0" smtClean="0">
                <a:solidFill>
                  <a:srgbClr val="000000"/>
                </a:solidFill>
                <a:latin typeface="Cambria" pitchFamily="18" charset="0"/>
              </a:rPr>
              <a:t>?</a:t>
            </a:r>
            <a:endParaRPr lang="en-US" sz="3600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379663" y="1395413"/>
            <a:ext cx="4495800" cy="738187"/>
          </a:xfrm>
          <a:prstGeom prst="rect">
            <a:avLst/>
          </a:prstGeom>
          <a:solidFill>
            <a:srgbClr val="FFCC99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i="1" dirty="0">
                <a:solidFill>
                  <a:srgbClr val="000000"/>
                </a:solidFill>
                <a:latin typeface="Cambria" pitchFamily="18" charset="0"/>
              </a:rPr>
              <a:t>Yes and no…</a:t>
            </a:r>
            <a:endParaRPr lang="en-US" sz="4200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874713" y="3087688"/>
            <a:ext cx="75072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>
                <a:solidFill>
                  <a:srgbClr val="000000"/>
                </a:solidFill>
                <a:latin typeface="Cambria" pitchFamily="18" charset="0"/>
              </a:rPr>
              <a:t>You need </a:t>
            </a:r>
            <a:r>
              <a:rPr lang="en-US" sz="3600" b="1" i="1">
                <a:solidFill>
                  <a:srgbClr val="0000DF"/>
                </a:solidFill>
                <a:latin typeface="Cambria" pitchFamily="18" charset="0"/>
              </a:rPr>
              <a:t>lists</a:t>
            </a:r>
            <a:r>
              <a:rPr lang="en-US" sz="3600" b="1" i="1">
                <a:solidFill>
                  <a:srgbClr val="000000"/>
                </a:solidFill>
                <a:latin typeface="Cambria" pitchFamily="18" charset="0"/>
              </a:rPr>
              <a:t> </a:t>
            </a:r>
            <a:r>
              <a:rPr lang="en-US" sz="3600">
                <a:solidFill>
                  <a:srgbClr val="000000"/>
                </a:solidFill>
                <a:latin typeface="Cambria" pitchFamily="18" charset="0"/>
              </a:rPr>
              <a:t>of numbers, as well!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855663" y="3733800"/>
            <a:ext cx="7543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>
                <a:solidFill>
                  <a:srgbClr val="000000"/>
                </a:solidFill>
                <a:latin typeface="Cambria" pitchFamily="18" charset="0"/>
              </a:rPr>
              <a:t>and </a:t>
            </a:r>
            <a:r>
              <a:rPr lang="en-US" sz="3600" b="1" i="1">
                <a:solidFill>
                  <a:srgbClr val="0000DF"/>
                </a:solidFill>
                <a:latin typeface="Cambria" pitchFamily="18" charset="0"/>
              </a:rPr>
              <a:t>strings</a:t>
            </a:r>
            <a:r>
              <a:rPr lang="en-US" sz="3600" b="1" i="1">
                <a:solidFill>
                  <a:srgbClr val="000000"/>
                </a:solidFill>
                <a:latin typeface="Cambria" pitchFamily="18" charset="0"/>
              </a:rPr>
              <a:t> </a:t>
            </a:r>
            <a:r>
              <a:rPr lang="en-US" sz="3600">
                <a:solidFill>
                  <a:srgbClr val="000000"/>
                </a:solidFill>
                <a:latin typeface="Cambria" pitchFamily="18" charset="0"/>
              </a:rPr>
              <a:t>- lists of characters - too.</a:t>
            </a:r>
          </a:p>
        </p:txBody>
      </p:sp>
      <p:sp>
        <p:nvSpPr>
          <p:cNvPr id="26630" name="Rectangle 9"/>
          <p:cNvSpPr>
            <a:spLocks noChangeArrowheads="1"/>
          </p:cNvSpPr>
          <p:nvPr/>
        </p:nvSpPr>
        <p:spPr bwMode="auto">
          <a:xfrm>
            <a:off x="847725" y="5664200"/>
            <a:ext cx="75612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600">
                <a:solidFill>
                  <a:srgbClr val="000000"/>
                </a:solidFill>
                <a:latin typeface="Cambria" pitchFamily="18" charset="0"/>
              </a:rPr>
              <a:t>Both of these are Python</a:t>
            </a:r>
            <a:r>
              <a:rPr lang="en-US" sz="3600" b="1" i="1">
                <a:solidFill>
                  <a:srgbClr val="000000"/>
                </a:solidFill>
                <a:latin typeface="Cambria" pitchFamily="18" charset="0"/>
              </a:rPr>
              <a:t> sequences…</a:t>
            </a:r>
          </a:p>
        </p:txBody>
      </p:sp>
      <p:sp>
        <p:nvSpPr>
          <p:cNvPr id="26631" name="Right Arrow 3"/>
          <p:cNvSpPr>
            <a:spLocks noChangeArrowheads="1"/>
          </p:cNvSpPr>
          <p:nvPr/>
        </p:nvSpPr>
        <p:spPr bwMode="auto">
          <a:xfrm>
            <a:off x="8534400" y="5872163"/>
            <a:ext cx="3048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036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/>
          <p:cNvSpPr/>
          <p:nvPr/>
        </p:nvSpPr>
        <p:spPr>
          <a:xfrm>
            <a:off x="293688" y="204788"/>
            <a:ext cx="4503737" cy="5842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prstClr val="black"/>
                </a:solidFill>
                <a:latin typeface="Cambria" pitchFamily="18" charset="0"/>
                <a:ea typeface="ＭＳ Ｐゴシック"/>
              </a:rPr>
              <a:t>Data, data everywhere… </a:t>
            </a:r>
          </a:p>
        </p:txBody>
      </p:sp>
      <p:sp>
        <p:nvSpPr>
          <p:cNvPr id="6147" name="Rectangle 7"/>
          <p:cNvSpPr>
            <a:spLocks noChangeArrowheads="1"/>
          </p:cNvSpPr>
          <p:nvPr/>
        </p:nvSpPr>
        <p:spPr bwMode="auto">
          <a:xfrm>
            <a:off x="1905000" y="1752600"/>
            <a:ext cx="54133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160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081986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914400" y="1295400"/>
            <a:ext cx="7162800" cy="1265230"/>
          </a:xfrm>
          <a:prstGeom prst="roundRect">
            <a:avLst/>
          </a:prstGeom>
          <a:solidFill>
            <a:srgbClr val="CCFFCC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8674" name="Text Box 5"/>
          <p:cNvSpPr txBox="1">
            <a:spLocks noChangeArrowheads="1"/>
          </p:cNvSpPr>
          <p:nvPr/>
        </p:nvSpPr>
        <p:spPr bwMode="auto">
          <a:xfrm>
            <a:off x="1447800" y="228600"/>
            <a:ext cx="64135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b="1" dirty="0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n-US" sz="4200" dirty="0">
                <a:solidFill>
                  <a:srgbClr val="000000"/>
                </a:solidFill>
                <a:latin typeface="Cambria" pitchFamily="18" charset="0"/>
              </a:rPr>
              <a:t>ings:  </a:t>
            </a:r>
            <a:r>
              <a:rPr lang="en-US" sz="4200" i="1" dirty="0" smtClean="0">
                <a:solidFill>
                  <a:srgbClr val="000000"/>
                </a:solidFill>
                <a:latin typeface="Cambria" pitchFamily="18" charset="0"/>
              </a:rPr>
              <a:t>textual</a:t>
            </a:r>
            <a:r>
              <a:rPr lang="en-US" sz="4200" dirty="0" smtClean="0">
                <a:solidFill>
                  <a:srgbClr val="000000"/>
                </a:solidFill>
                <a:latin typeface="Cambria" pitchFamily="18" charset="0"/>
              </a:rPr>
              <a:t> </a:t>
            </a:r>
            <a:r>
              <a:rPr lang="en-US" sz="4200" dirty="0">
                <a:solidFill>
                  <a:srgbClr val="000000"/>
                </a:solidFill>
                <a:latin typeface="Cambria" pitchFamily="18" charset="0"/>
              </a:rPr>
              <a:t>data</a:t>
            </a:r>
            <a:endParaRPr lang="en-US" sz="4000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28677" name="Text Box 18"/>
          <p:cNvSpPr txBox="1">
            <a:spLocks noChangeArrowheads="1"/>
          </p:cNvSpPr>
          <p:nvPr/>
        </p:nvSpPr>
        <p:spPr bwMode="auto">
          <a:xfrm>
            <a:off x="1138620" y="4897967"/>
            <a:ext cx="1285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  <a:latin typeface="Cambria" pitchFamily="18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Cambria" pitchFamily="18" charset="0"/>
              </a:rPr>
              <a:t>dd!</a:t>
            </a:r>
            <a:endParaRPr lang="en-US" dirty="0">
              <a:solidFill>
                <a:srgbClr val="000000"/>
              </a:solidFill>
              <a:latin typeface="Cambria" pitchFamily="18" charset="0"/>
            </a:endParaRPr>
          </a:p>
        </p:txBody>
      </p:sp>
      <p:grpSp>
        <p:nvGrpSpPr>
          <p:cNvPr id="28678" name="Group 21"/>
          <p:cNvGrpSpPr>
            <a:grpSpLocks/>
          </p:cNvGrpSpPr>
          <p:nvPr/>
        </p:nvGrpSpPr>
        <p:grpSpPr bwMode="auto">
          <a:xfrm>
            <a:off x="8601075" y="6279169"/>
            <a:ext cx="425450" cy="428625"/>
            <a:chOff x="2928" y="1051"/>
            <a:chExt cx="840" cy="957"/>
          </a:xfrm>
        </p:grpSpPr>
        <p:sp>
          <p:nvSpPr>
            <p:cNvPr id="28696" name="Freeform 22"/>
            <p:cNvSpPr>
              <a:spLocks/>
            </p:cNvSpPr>
            <p:nvPr/>
          </p:nvSpPr>
          <p:spPr bwMode="auto">
            <a:xfrm>
              <a:off x="2928" y="1759"/>
              <a:ext cx="810" cy="249"/>
            </a:xfrm>
            <a:custGeom>
              <a:avLst/>
              <a:gdLst>
                <a:gd name="T0" fmla="*/ 4 w 1048"/>
                <a:gd name="T1" fmla="*/ 21 h 250"/>
                <a:gd name="T2" fmla="*/ 7 w 1048"/>
                <a:gd name="T3" fmla="*/ 83 h 250"/>
                <a:gd name="T4" fmla="*/ 7 w 1048"/>
                <a:gd name="T5" fmla="*/ 111 h 250"/>
                <a:gd name="T6" fmla="*/ 8 w 1048"/>
                <a:gd name="T7" fmla="*/ 125 h 250"/>
                <a:gd name="T8" fmla="*/ 8 w 1048"/>
                <a:gd name="T9" fmla="*/ 160 h 250"/>
                <a:gd name="T10" fmla="*/ 5 w 1048"/>
                <a:gd name="T11" fmla="*/ 229 h 250"/>
                <a:gd name="T12" fmla="*/ 2 w 1048"/>
                <a:gd name="T13" fmla="*/ 209 h 250"/>
                <a:gd name="T14" fmla="*/ 0 w 1048"/>
                <a:gd name="T15" fmla="*/ 188 h 250"/>
                <a:gd name="T16" fmla="*/ 2 w 1048"/>
                <a:gd name="T17" fmla="*/ 154 h 250"/>
                <a:gd name="T18" fmla="*/ 2 w 1048"/>
                <a:gd name="T19" fmla="*/ 125 h 250"/>
                <a:gd name="T20" fmla="*/ 2 w 1048"/>
                <a:gd name="T21" fmla="*/ 76 h 250"/>
                <a:gd name="T22" fmla="*/ 2 w 1048"/>
                <a:gd name="T23" fmla="*/ 55 h 250"/>
                <a:gd name="T24" fmla="*/ 2 w 1048"/>
                <a:gd name="T25" fmla="*/ 28 h 250"/>
                <a:gd name="T26" fmla="*/ 3 w 1048"/>
                <a:gd name="T27" fmla="*/ 14 h 250"/>
                <a:gd name="T28" fmla="*/ 4 w 1048"/>
                <a:gd name="T29" fmla="*/ 28 h 250"/>
                <a:gd name="T30" fmla="*/ 4 w 1048"/>
                <a:gd name="T31" fmla="*/ 21 h 2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8"/>
                <a:gd name="T49" fmla="*/ 0 h 250"/>
                <a:gd name="T50" fmla="*/ 1048 w 1048"/>
                <a:gd name="T51" fmla="*/ 250 h 25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8" h="250">
                  <a:moveTo>
                    <a:pt x="531" y="21"/>
                  </a:moveTo>
                  <a:cubicBezTo>
                    <a:pt x="673" y="0"/>
                    <a:pt x="778" y="50"/>
                    <a:pt x="910" y="83"/>
                  </a:cubicBezTo>
                  <a:cubicBezTo>
                    <a:pt x="923" y="92"/>
                    <a:pt x="937" y="102"/>
                    <a:pt x="951" y="111"/>
                  </a:cubicBezTo>
                  <a:cubicBezTo>
                    <a:pt x="965" y="120"/>
                    <a:pt x="993" y="138"/>
                    <a:pt x="993" y="138"/>
                  </a:cubicBezTo>
                  <a:cubicBezTo>
                    <a:pt x="1009" y="162"/>
                    <a:pt x="1023" y="163"/>
                    <a:pt x="1048" y="179"/>
                  </a:cubicBezTo>
                  <a:cubicBezTo>
                    <a:pt x="943" y="250"/>
                    <a:pt x="887" y="238"/>
                    <a:pt x="751" y="248"/>
                  </a:cubicBezTo>
                  <a:cubicBezTo>
                    <a:pt x="201" y="233"/>
                    <a:pt x="424" y="241"/>
                    <a:pt x="82" y="228"/>
                  </a:cubicBezTo>
                  <a:cubicBezTo>
                    <a:pt x="54" y="218"/>
                    <a:pt x="27" y="216"/>
                    <a:pt x="0" y="207"/>
                  </a:cubicBezTo>
                  <a:cubicBezTo>
                    <a:pt x="2" y="195"/>
                    <a:pt x="1" y="183"/>
                    <a:pt x="7" y="173"/>
                  </a:cubicBezTo>
                  <a:cubicBezTo>
                    <a:pt x="19" y="151"/>
                    <a:pt x="75" y="138"/>
                    <a:pt x="96" y="131"/>
                  </a:cubicBezTo>
                  <a:cubicBezTo>
                    <a:pt x="134" y="116"/>
                    <a:pt x="169" y="92"/>
                    <a:pt x="207" y="76"/>
                  </a:cubicBezTo>
                  <a:cubicBezTo>
                    <a:pt x="239" y="61"/>
                    <a:pt x="238" y="77"/>
                    <a:pt x="275" y="55"/>
                  </a:cubicBezTo>
                  <a:cubicBezTo>
                    <a:pt x="288" y="46"/>
                    <a:pt x="309" y="33"/>
                    <a:pt x="324" y="28"/>
                  </a:cubicBezTo>
                  <a:cubicBezTo>
                    <a:pt x="341" y="21"/>
                    <a:pt x="379" y="14"/>
                    <a:pt x="379" y="14"/>
                  </a:cubicBezTo>
                  <a:cubicBezTo>
                    <a:pt x="420" y="18"/>
                    <a:pt x="461" y="22"/>
                    <a:pt x="503" y="28"/>
                  </a:cubicBezTo>
                  <a:cubicBezTo>
                    <a:pt x="531" y="32"/>
                    <a:pt x="519" y="44"/>
                    <a:pt x="531" y="21"/>
                  </a:cubicBezTo>
                  <a:close/>
                </a:path>
              </a:pathLst>
            </a:custGeom>
            <a:solidFill>
              <a:srgbClr val="FD9D0F"/>
            </a:solidFill>
            <a:ln w="9525">
              <a:solidFill>
                <a:srgbClr val="FD9D0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697" name="Oval 23"/>
            <p:cNvSpPr>
              <a:spLocks noChangeArrowheads="1"/>
            </p:cNvSpPr>
            <p:nvPr/>
          </p:nvSpPr>
          <p:spPr bwMode="auto">
            <a:xfrm>
              <a:off x="2965" y="1240"/>
              <a:ext cx="779" cy="672"/>
            </a:xfrm>
            <a:prstGeom prst="ellipse">
              <a:avLst/>
            </a:prstGeom>
            <a:solidFill>
              <a:srgbClr val="9ECC46"/>
            </a:solidFill>
            <a:ln w="9525">
              <a:solidFill>
                <a:srgbClr val="FFCC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698" name="Oval 24"/>
            <p:cNvSpPr>
              <a:spLocks noChangeArrowheads="1"/>
            </p:cNvSpPr>
            <p:nvPr/>
          </p:nvSpPr>
          <p:spPr bwMode="auto">
            <a:xfrm rot="-1967255">
              <a:off x="3039" y="1383"/>
              <a:ext cx="186" cy="1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699" name="Oval 25"/>
            <p:cNvSpPr>
              <a:spLocks noChangeArrowheads="1"/>
            </p:cNvSpPr>
            <p:nvPr/>
          </p:nvSpPr>
          <p:spPr bwMode="auto">
            <a:xfrm>
              <a:off x="3262" y="1383"/>
              <a:ext cx="222" cy="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00" name="Oval 26"/>
            <p:cNvSpPr>
              <a:spLocks noChangeArrowheads="1"/>
            </p:cNvSpPr>
            <p:nvPr/>
          </p:nvSpPr>
          <p:spPr bwMode="auto">
            <a:xfrm rot="-2071034">
              <a:off x="3521" y="1431"/>
              <a:ext cx="149" cy="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01" name="Oval 27"/>
            <p:cNvSpPr>
              <a:spLocks noChangeArrowheads="1"/>
            </p:cNvSpPr>
            <p:nvPr/>
          </p:nvSpPr>
          <p:spPr bwMode="auto">
            <a:xfrm>
              <a:off x="3118" y="1479"/>
              <a:ext cx="56" cy="6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02" name="Oval 28"/>
            <p:cNvSpPr>
              <a:spLocks noChangeArrowheads="1"/>
            </p:cNvSpPr>
            <p:nvPr/>
          </p:nvSpPr>
          <p:spPr bwMode="auto">
            <a:xfrm>
              <a:off x="3341" y="1495"/>
              <a:ext cx="55" cy="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03" name="Oval 29"/>
            <p:cNvSpPr>
              <a:spLocks noChangeArrowheads="1"/>
            </p:cNvSpPr>
            <p:nvPr/>
          </p:nvSpPr>
          <p:spPr bwMode="auto">
            <a:xfrm>
              <a:off x="3543" y="1549"/>
              <a:ext cx="54" cy="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04" name="AutoShape 30"/>
            <p:cNvSpPr>
              <a:spLocks noChangeArrowheads="1"/>
            </p:cNvSpPr>
            <p:nvPr/>
          </p:nvSpPr>
          <p:spPr bwMode="auto">
            <a:xfrm rot="-5400000">
              <a:off x="3291" y="1540"/>
              <a:ext cx="77" cy="445"/>
            </a:xfrm>
            <a:prstGeom prst="moo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05" name="Freeform 31"/>
            <p:cNvSpPr>
              <a:spLocks/>
            </p:cNvSpPr>
            <p:nvPr/>
          </p:nvSpPr>
          <p:spPr bwMode="auto">
            <a:xfrm>
              <a:off x="3120" y="1128"/>
              <a:ext cx="648" cy="256"/>
            </a:xfrm>
            <a:custGeom>
              <a:avLst/>
              <a:gdLst>
                <a:gd name="T0" fmla="*/ 208 w 648"/>
                <a:gd name="T1" fmla="*/ 0 h 256"/>
                <a:gd name="T2" fmla="*/ 47 w 648"/>
                <a:gd name="T3" fmla="*/ 7 h 256"/>
                <a:gd name="T4" fmla="*/ 0 w 648"/>
                <a:gd name="T5" fmla="*/ 92 h 256"/>
                <a:gd name="T6" fmla="*/ 162 w 648"/>
                <a:gd name="T7" fmla="*/ 192 h 256"/>
                <a:gd name="T8" fmla="*/ 300 w 648"/>
                <a:gd name="T9" fmla="*/ 238 h 256"/>
                <a:gd name="T10" fmla="*/ 484 w 648"/>
                <a:gd name="T11" fmla="*/ 246 h 256"/>
                <a:gd name="T12" fmla="*/ 646 w 648"/>
                <a:gd name="T13" fmla="*/ 184 h 256"/>
                <a:gd name="T14" fmla="*/ 615 w 648"/>
                <a:gd name="T15" fmla="*/ 153 h 256"/>
                <a:gd name="T16" fmla="*/ 546 w 648"/>
                <a:gd name="T17" fmla="*/ 84 h 2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8"/>
                <a:gd name="T28" fmla="*/ 0 h 256"/>
                <a:gd name="T29" fmla="*/ 648 w 648"/>
                <a:gd name="T30" fmla="*/ 256 h 2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8" h="256">
                  <a:moveTo>
                    <a:pt x="208" y="0"/>
                  </a:moveTo>
                  <a:cubicBezTo>
                    <a:pt x="154" y="2"/>
                    <a:pt x="100" y="0"/>
                    <a:pt x="47" y="7"/>
                  </a:cubicBezTo>
                  <a:cubicBezTo>
                    <a:pt x="15" y="11"/>
                    <a:pt x="0" y="92"/>
                    <a:pt x="0" y="92"/>
                  </a:cubicBezTo>
                  <a:cubicBezTo>
                    <a:pt x="19" y="199"/>
                    <a:pt x="72" y="170"/>
                    <a:pt x="162" y="192"/>
                  </a:cubicBezTo>
                  <a:cubicBezTo>
                    <a:pt x="208" y="203"/>
                    <a:pt x="252" y="234"/>
                    <a:pt x="300" y="238"/>
                  </a:cubicBezTo>
                  <a:cubicBezTo>
                    <a:pt x="361" y="243"/>
                    <a:pt x="423" y="243"/>
                    <a:pt x="484" y="246"/>
                  </a:cubicBezTo>
                  <a:cubicBezTo>
                    <a:pt x="648" y="235"/>
                    <a:pt x="569" y="256"/>
                    <a:pt x="646" y="184"/>
                  </a:cubicBezTo>
                  <a:cubicBezTo>
                    <a:pt x="642" y="180"/>
                    <a:pt x="617" y="158"/>
                    <a:pt x="615" y="153"/>
                  </a:cubicBezTo>
                  <a:cubicBezTo>
                    <a:pt x="596" y="116"/>
                    <a:pt x="599" y="84"/>
                    <a:pt x="546" y="84"/>
                  </a:cubicBezTo>
                </a:path>
              </a:pathLst>
            </a:custGeom>
            <a:solidFill>
              <a:srgbClr val="CC0099"/>
            </a:solidFill>
            <a:ln w="9525">
              <a:solidFill>
                <a:srgbClr val="FF99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06" name="Freeform 32"/>
            <p:cNvSpPr>
              <a:spLocks/>
            </p:cNvSpPr>
            <p:nvPr/>
          </p:nvSpPr>
          <p:spPr bwMode="auto">
            <a:xfrm>
              <a:off x="3254" y="1051"/>
              <a:ext cx="442" cy="192"/>
            </a:xfrm>
            <a:custGeom>
              <a:avLst/>
              <a:gdLst>
                <a:gd name="T0" fmla="*/ 88 w 442"/>
                <a:gd name="T1" fmla="*/ 138 h 192"/>
                <a:gd name="T2" fmla="*/ 34 w 442"/>
                <a:gd name="T3" fmla="*/ 92 h 192"/>
                <a:gd name="T4" fmla="*/ 57 w 442"/>
                <a:gd name="T5" fmla="*/ 0 h 192"/>
                <a:gd name="T6" fmla="*/ 234 w 442"/>
                <a:gd name="T7" fmla="*/ 15 h 192"/>
                <a:gd name="T8" fmla="*/ 372 w 442"/>
                <a:gd name="T9" fmla="*/ 61 h 192"/>
                <a:gd name="T10" fmla="*/ 441 w 442"/>
                <a:gd name="T11" fmla="*/ 92 h 192"/>
                <a:gd name="T12" fmla="*/ 434 w 442"/>
                <a:gd name="T13" fmla="*/ 122 h 192"/>
                <a:gd name="T14" fmla="*/ 280 w 442"/>
                <a:gd name="T15" fmla="*/ 161 h 192"/>
                <a:gd name="T16" fmla="*/ 257 w 442"/>
                <a:gd name="T17" fmla="*/ 169 h 192"/>
                <a:gd name="T18" fmla="*/ 226 w 442"/>
                <a:gd name="T19" fmla="*/ 184 h 192"/>
                <a:gd name="T20" fmla="*/ 196 w 442"/>
                <a:gd name="T21" fmla="*/ 192 h 1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42"/>
                <a:gd name="T34" fmla="*/ 0 h 192"/>
                <a:gd name="T35" fmla="*/ 442 w 442"/>
                <a:gd name="T36" fmla="*/ 192 h 1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42" h="192">
                  <a:moveTo>
                    <a:pt x="88" y="138"/>
                  </a:moveTo>
                  <a:cubicBezTo>
                    <a:pt x="71" y="119"/>
                    <a:pt x="55" y="106"/>
                    <a:pt x="34" y="92"/>
                  </a:cubicBezTo>
                  <a:cubicBezTo>
                    <a:pt x="22" y="52"/>
                    <a:pt x="0" y="17"/>
                    <a:pt x="57" y="0"/>
                  </a:cubicBezTo>
                  <a:cubicBezTo>
                    <a:pt x="75" y="1"/>
                    <a:pt x="202" y="8"/>
                    <a:pt x="234" y="15"/>
                  </a:cubicBezTo>
                  <a:cubicBezTo>
                    <a:pt x="275" y="24"/>
                    <a:pt x="331" y="47"/>
                    <a:pt x="372" y="61"/>
                  </a:cubicBezTo>
                  <a:cubicBezTo>
                    <a:pt x="394" y="81"/>
                    <a:pt x="412" y="84"/>
                    <a:pt x="441" y="92"/>
                  </a:cubicBezTo>
                  <a:cubicBezTo>
                    <a:pt x="439" y="102"/>
                    <a:pt x="442" y="115"/>
                    <a:pt x="434" y="122"/>
                  </a:cubicBezTo>
                  <a:cubicBezTo>
                    <a:pt x="411" y="142"/>
                    <a:pt x="306" y="158"/>
                    <a:pt x="280" y="161"/>
                  </a:cubicBezTo>
                  <a:cubicBezTo>
                    <a:pt x="272" y="164"/>
                    <a:pt x="264" y="166"/>
                    <a:pt x="257" y="169"/>
                  </a:cubicBezTo>
                  <a:cubicBezTo>
                    <a:pt x="246" y="173"/>
                    <a:pt x="237" y="180"/>
                    <a:pt x="226" y="184"/>
                  </a:cubicBezTo>
                  <a:cubicBezTo>
                    <a:pt x="216" y="188"/>
                    <a:pt x="196" y="192"/>
                    <a:pt x="196" y="192"/>
                  </a:cubicBezTo>
                </a:path>
              </a:pathLst>
            </a:custGeom>
            <a:solidFill>
              <a:srgbClr val="CC0099"/>
            </a:solidFill>
            <a:ln w="9525">
              <a:solidFill>
                <a:srgbClr val="FF99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07" name="Freeform 33"/>
            <p:cNvSpPr>
              <a:spLocks/>
            </p:cNvSpPr>
            <p:nvPr/>
          </p:nvSpPr>
          <p:spPr bwMode="auto">
            <a:xfrm>
              <a:off x="3025" y="1802"/>
              <a:ext cx="215" cy="139"/>
            </a:xfrm>
            <a:custGeom>
              <a:avLst/>
              <a:gdLst>
                <a:gd name="T0" fmla="*/ 8 w 215"/>
                <a:gd name="T1" fmla="*/ 78 h 139"/>
                <a:gd name="T2" fmla="*/ 84 w 215"/>
                <a:gd name="T3" fmla="*/ 17 h 139"/>
                <a:gd name="T4" fmla="*/ 154 w 215"/>
                <a:gd name="T5" fmla="*/ 40 h 139"/>
                <a:gd name="T6" fmla="*/ 215 w 215"/>
                <a:gd name="T7" fmla="*/ 139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5"/>
                <a:gd name="T13" fmla="*/ 0 h 139"/>
                <a:gd name="T14" fmla="*/ 215 w 215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5" h="139">
                  <a:moveTo>
                    <a:pt x="8" y="78"/>
                  </a:moveTo>
                  <a:cubicBezTo>
                    <a:pt x="20" y="0"/>
                    <a:pt x="0" y="6"/>
                    <a:pt x="84" y="17"/>
                  </a:cubicBezTo>
                  <a:cubicBezTo>
                    <a:pt x="108" y="24"/>
                    <a:pt x="154" y="40"/>
                    <a:pt x="154" y="40"/>
                  </a:cubicBezTo>
                  <a:cubicBezTo>
                    <a:pt x="162" y="81"/>
                    <a:pt x="162" y="139"/>
                    <a:pt x="215" y="139"/>
                  </a:cubicBezTo>
                </a:path>
              </a:pathLst>
            </a:custGeom>
            <a:solidFill>
              <a:srgbClr val="FD9D0F"/>
            </a:solidFill>
            <a:ln w="9525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08" name="Freeform 34"/>
            <p:cNvSpPr>
              <a:spLocks/>
            </p:cNvSpPr>
            <p:nvPr/>
          </p:nvSpPr>
          <p:spPr bwMode="auto">
            <a:xfrm flipH="1">
              <a:off x="3456" y="1813"/>
              <a:ext cx="215" cy="139"/>
            </a:xfrm>
            <a:custGeom>
              <a:avLst/>
              <a:gdLst>
                <a:gd name="T0" fmla="*/ 8 w 215"/>
                <a:gd name="T1" fmla="*/ 78 h 139"/>
                <a:gd name="T2" fmla="*/ 84 w 215"/>
                <a:gd name="T3" fmla="*/ 17 h 139"/>
                <a:gd name="T4" fmla="*/ 154 w 215"/>
                <a:gd name="T5" fmla="*/ 40 h 139"/>
                <a:gd name="T6" fmla="*/ 215 w 215"/>
                <a:gd name="T7" fmla="*/ 139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5"/>
                <a:gd name="T13" fmla="*/ 0 h 139"/>
                <a:gd name="T14" fmla="*/ 215 w 215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5" h="139">
                  <a:moveTo>
                    <a:pt x="8" y="78"/>
                  </a:moveTo>
                  <a:cubicBezTo>
                    <a:pt x="20" y="0"/>
                    <a:pt x="0" y="6"/>
                    <a:pt x="84" y="17"/>
                  </a:cubicBezTo>
                  <a:cubicBezTo>
                    <a:pt x="108" y="24"/>
                    <a:pt x="154" y="40"/>
                    <a:pt x="154" y="40"/>
                  </a:cubicBezTo>
                  <a:cubicBezTo>
                    <a:pt x="162" y="81"/>
                    <a:pt x="162" y="139"/>
                    <a:pt x="215" y="139"/>
                  </a:cubicBezTo>
                </a:path>
              </a:pathLst>
            </a:custGeom>
            <a:solidFill>
              <a:srgbClr val="FD9D0F"/>
            </a:solidFill>
            <a:ln w="9525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8679" name="Text Box 35"/>
          <p:cNvSpPr txBox="1">
            <a:spLocks noChangeArrowheads="1"/>
          </p:cNvSpPr>
          <p:nvPr/>
        </p:nvSpPr>
        <p:spPr bwMode="auto">
          <a:xfrm>
            <a:off x="7137400" y="6116462"/>
            <a:ext cx="1676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000" dirty="0">
                <a:solidFill>
                  <a:srgbClr val="067B0E"/>
                </a:solidFill>
                <a:latin typeface="Cambria" pitchFamily="18" charset="0"/>
              </a:rPr>
              <a:t>What did you say!?!</a:t>
            </a:r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2895600" y="1295400"/>
            <a:ext cx="3886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600" b="1" dirty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US" sz="3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3600" b="1" dirty="0">
                <a:solidFill>
                  <a:srgbClr val="000000"/>
                </a:solidFill>
                <a:latin typeface="Courier New" pitchFamily="49" charset="0"/>
              </a:rPr>
              <a:t>= </a:t>
            </a:r>
            <a:r>
              <a:rPr lang="en-US" sz="3600" b="1" dirty="0" smtClean="0">
                <a:solidFill>
                  <a:srgbClr val="008000"/>
                </a:solidFill>
                <a:latin typeface="Courier New" pitchFamily="49" charset="0"/>
              </a:rPr>
              <a:t>'</a:t>
            </a:r>
            <a:r>
              <a:rPr lang="en-US" sz="3600" b="1" dirty="0" err="1" smtClean="0">
                <a:solidFill>
                  <a:srgbClr val="008000"/>
                </a:solidFill>
                <a:latin typeface="Courier New" pitchFamily="49" charset="0"/>
              </a:rPr>
              <a:t>scripps</a:t>
            </a:r>
            <a:r>
              <a:rPr lang="en-US" sz="3600" b="1" dirty="0" smtClean="0">
                <a:solidFill>
                  <a:srgbClr val="008000"/>
                </a:solidFill>
                <a:latin typeface="Courier New" pitchFamily="49" charset="0"/>
              </a:rPr>
              <a:t>'</a:t>
            </a:r>
            <a:endParaRPr lang="en-US" sz="3600" b="1" dirty="0">
              <a:solidFill>
                <a:srgbClr val="008000"/>
              </a:solidFill>
              <a:latin typeface="Courier New" pitchFamily="49" charset="0"/>
            </a:endParaRPr>
          </a:p>
        </p:txBody>
      </p:sp>
      <p:sp>
        <p:nvSpPr>
          <p:cNvPr id="57" name="Text Box 9"/>
          <p:cNvSpPr txBox="1">
            <a:spLocks noChangeArrowheads="1"/>
          </p:cNvSpPr>
          <p:nvPr/>
        </p:nvSpPr>
        <p:spPr bwMode="auto">
          <a:xfrm>
            <a:off x="2895600" y="1914299"/>
            <a:ext cx="3886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600" b="1" dirty="0" smtClean="0">
                <a:solidFill>
                  <a:srgbClr val="000000"/>
                </a:solidFill>
                <a:latin typeface="Courier New" pitchFamily="49" charset="0"/>
              </a:rPr>
              <a:t>c </a:t>
            </a:r>
            <a:r>
              <a:rPr lang="en-US" sz="3600" b="1" dirty="0">
                <a:solidFill>
                  <a:srgbClr val="000000"/>
                </a:solidFill>
                <a:latin typeface="Courier New" pitchFamily="49" charset="0"/>
              </a:rPr>
              <a:t>= </a:t>
            </a:r>
            <a:r>
              <a:rPr lang="en-US" sz="3600" b="1" dirty="0" smtClean="0">
                <a:solidFill>
                  <a:srgbClr val="008000"/>
                </a:solidFill>
                <a:latin typeface="Courier New" pitchFamily="49" charset="0"/>
              </a:rPr>
              <a:t>'college'</a:t>
            </a:r>
            <a:endParaRPr lang="en-US" sz="3600" b="1" dirty="0">
              <a:solidFill>
                <a:srgbClr val="008000"/>
              </a:solidFill>
              <a:latin typeface="Courier New" pitchFamily="49" charset="0"/>
            </a:endParaRPr>
          </a:p>
        </p:txBody>
      </p:sp>
      <p:sp>
        <p:nvSpPr>
          <p:cNvPr id="58" name="Text Box 18"/>
          <p:cNvSpPr txBox="1">
            <a:spLocks noChangeArrowheads="1"/>
          </p:cNvSpPr>
          <p:nvPr/>
        </p:nvSpPr>
        <p:spPr bwMode="auto">
          <a:xfrm>
            <a:off x="921831" y="2968031"/>
            <a:ext cx="15026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  <a:latin typeface="Cambria" pitchFamily="18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latin typeface="Cambria" pitchFamily="18" charset="0"/>
              </a:rPr>
              <a:t>ype...</a:t>
            </a:r>
            <a:endParaRPr lang="en-US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59" name="Text Box 18"/>
          <p:cNvSpPr txBox="1">
            <a:spLocks noChangeArrowheads="1"/>
          </p:cNvSpPr>
          <p:nvPr/>
        </p:nvSpPr>
        <p:spPr bwMode="auto">
          <a:xfrm>
            <a:off x="381000" y="5862935"/>
            <a:ext cx="20434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  <a:latin typeface="Cambria" pitchFamily="18" charset="0"/>
              </a:rPr>
              <a:t>m</a:t>
            </a:r>
            <a:r>
              <a:rPr lang="en-US" dirty="0" smtClean="0">
                <a:solidFill>
                  <a:srgbClr val="000000"/>
                </a:solidFill>
                <a:latin typeface="Cambria" pitchFamily="18" charset="0"/>
              </a:rPr>
              <a:t>ultiply!!</a:t>
            </a:r>
            <a:endParaRPr lang="en-US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60" name="Text Box 18"/>
          <p:cNvSpPr txBox="1">
            <a:spLocks noChangeArrowheads="1"/>
          </p:cNvSpPr>
          <p:nvPr/>
        </p:nvSpPr>
        <p:spPr bwMode="auto">
          <a:xfrm>
            <a:off x="381000" y="3932999"/>
            <a:ext cx="20434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dirty="0" err="1" smtClean="0">
                <a:solidFill>
                  <a:srgbClr val="000000"/>
                </a:solidFill>
                <a:latin typeface="Cambria" pitchFamily="18" charset="0"/>
              </a:rPr>
              <a:t>len</a:t>
            </a:r>
            <a:endParaRPr lang="en-US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2895600" y="2875697"/>
            <a:ext cx="3886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600" b="1" dirty="0" smtClean="0">
                <a:solidFill>
                  <a:srgbClr val="000000"/>
                </a:solidFill>
                <a:latin typeface="Courier New" pitchFamily="49" charset="0"/>
              </a:rPr>
              <a:t>type(s)</a:t>
            </a:r>
            <a:endParaRPr lang="en-US" sz="3600" b="1" dirty="0">
              <a:solidFill>
                <a:srgbClr val="008000"/>
              </a:solidFill>
              <a:latin typeface="Courier New" pitchFamily="49" charset="0"/>
            </a:endParaRPr>
          </a:p>
        </p:txBody>
      </p:sp>
      <p:sp>
        <p:nvSpPr>
          <p:cNvPr id="62" name="Text Box 9"/>
          <p:cNvSpPr txBox="1">
            <a:spLocks noChangeArrowheads="1"/>
          </p:cNvSpPr>
          <p:nvPr/>
        </p:nvSpPr>
        <p:spPr bwMode="auto">
          <a:xfrm>
            <a:off x="2895600" y="3837095"/>
            <a:ext cx="3886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600" b="1" dirty="0" err="1" smtClean="0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US" sz="3600" b="1" dirty="0" smtClean="0">
                <a:solidFill>
                  <a:srgbClr val="000000"/>
                </a:solidFill>
                <a:latin typeface="Courier New" pitchFamily="49" charset="0"/>
              </a:rPr>
              <a:t>(s)</a:t>
            </a:r>
            <a:endParaRPr lang="en-US" sz="3600" b="1" dirty="0">
              <a:solidFill>
                <a:srgbClr val="008000"/>
              </a:solidFill>
              <a:latin typeface="Courier New" pitchFamily="49" charset="0"/>
            </a:endParaRPr>
          </a:p>
        </p:txBody>
      </p:sp>
      <p:sp>
        <p:nvSpPr>
          <p:cNvPr id="63" name="Text Box 9"/>
          <p:cNvSpPr txBox="1">
            <a:spLocks noChangeArrowheads="1"/>
          </p:cNvSpPr>
          <p:nvPr/>
        </p:nvSpPr>
        <p:spPr bwMode="auto">
          <a:xfrm>
            <a:off x="2895600" y="4805633"/>
            <a:ext cx="3886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600" b="1" dirty="0" smtClean="0">
                <a:solidFill>
                  <a:srgbClr val="000000"/>
                </a:solidFill>
                <a:latin typeface="Courier New" pitchFamily="49" charset="0"/>
              </a:rPr>
              <a:t>s + c</a:t>
            </a:r>
            <a:endParaRPr lang="en-US" sz="3600" b="1" dirty="0">
              <a:solidFill>
                <a:srgbClr val="008000"/>
              </a:solidFill>
              <a:latin typeface="Courier New" pitchFamily="49" charset="0"/>
            </a:endParaRPr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2895600" y="5774171"/>
            <a:ext cx="3886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600" b="1" dirty="0" smtClean="0">
                <a:solidFill>
                  <a:srgbClr val="000000"/>
                </a:solidFill>
                <a:latin typeface="Courier New" pitchFamily="49" charset="0"/>
              </a:rPr>
              <a:t>2*s + 3*c</a:t>
            </a:r>
            <a:endParaRPr lang="en-US" sz="3600" b="1" dirty="0">
              <a:solidFill>
                <a:srgbClr val="008000"/>
              </a:solidFill>
              <a:latin typeface="Courier New" pitchFamily="49" charset="0"/>
            </a:endParaRPr>
          </a:p>
        </p:txBody>
      </p:sp>
      <p:sp>
        <p:nvSpPr>
          <p:cNvPr id="66" name="Text Box 18"/>
          <p:cNvSpPr txBox="1">
            <a:spLocks noChangeArrowheads="1"/>
          </p:cNvSpPr>
          <p:nvPr/>
        </p:nvSpPr>
        <p:spPr bwMode="auto">
          <a:xfrm>
            <a:off x="921831" y="1697182"/>
            <a:ext cx="15026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dirty="0" smtClean="0">
                <a:solidFill>
                  <a:srgbClr val="000000"/>
                </a:solidFill>
                <a:latin typeface="Cambria" pitchFamily="18" charset="0"/>
              </a:rPr>
              <a:t>strings</a:t>
            </a:r>
            <a:endParaRPr lang="en-US" dirty="0">
              <a:solidFill>
                <a:srgbClr val="00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041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00D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00D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20462</TotalTime>
  <Words>3283</Words>
  <Application>Microsoft Macintosh PowerPoint</Application>
  <PresentationFormat>On-screen Show (4:3)</PresentationFormat>
  <Paragraphs>814</Paragraphs>
  <Slides>42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Blank Presentation</vt:lpstr>
      <vt:lpstr>1_Blank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Zachary Dodds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Andrey Tovchigrechko</cp:lastModifiedBy>
  <cp:revision>202</cp:revision>
  <cp:lastPrinted>2015-09-08T03:41:02Z</cp:lastPrinted>
  <dcterms:created xsi:type="dcterms:W3CDTF">2010-09-06T20:45:18Z</dcterms:created>
  <dcterms:modified xsi:type="dcterms:W3CDTF">2016-10-26T18:54:04Z</dcterms:modified>
</cp:coreProperties>
</file>