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ink/ink1.xml" ContentType="application/inkml+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ink/ink2.xml" ContentType="application/inkml+xml"/>
  <Override PartName="/ppt/notesSlides/notesSlide109.xml" ContentType="application/vnd.openxmlformats-officedocument.presentationml.notesSlide+xml"/>
  <Override PartName="/ppt/ink/ink3.xml" ContentType="application/inkml+xml"/>
  <Override PartName="/ppt/ink/ink4.xml" ContentType="application/inkml+xml"/>
  <Override PartName="/ppt/notesSlides/notesSlide110.xml" ContentType="application/vnd.openxmlformats-officedocument.presentationml.notesSlide+xml"/>
  <Override PartName="/ppt/ink/ink5.xml" ContentType="application/inkml+xml"/>
  <Override PartName="/ppt/ink/ink6.xml" ContentType="application/inkml+xml"/>
  <Override PartName="/ppt/notesSlides/notesSlide111.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12.xml" ContentType="application/vnd.openxmlformats-officedocument.presentationml.notesSlide+xml"/>
  <Override PartName="/ppt/ink/ink10.xml" ContentType="application/inkml+xml"/>
  <Override PartName="/ppt/ink/ink11.xml" ContentType="application/inkml+xml"/>
  <Override PartName="/ppt/notesSlides/notesSlide113.xml" ContentType="application/vnd.openxmlformats-officedocument.presentationml.notesSlide+xml"/>
  <Override PartName="/ppt/ink/ink12.xml" ContentType="application/inkml+xml"/>
  <Override PartName="/ppt/ink/ink13.xml" ContentType="application/inkml+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ink/ink14.xml" ContentType="application/inkml+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ink/ink15.xml" ContentType="application/inkml+xml"/>
  <Override PartName="/ppt/notesSlides/notesSlide118.xml" ContentType="application/vnd.openxmlformats-officedocument.presentationml.notesSlide+xml"/>
  <Override PartName="/ppt/ink/ink16.xml" ContentType="application/inkml+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ink/ink20.xml" ContentType="application/inkml+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ink/ink21.xml" ContentType="application/inkml+xml"/>
  <Override PartName="/ppt/notesSlides/notesSlide128.xml" ContentType="application/vnd.openxmlformats-officedocument.presentationml.notesSlide+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1"/>
  </p:notesMasterIdLst>
  <p:handoutMasterIdLst>
    <p:handoutMasterId r:id="rId152"/>
  </p:handoutMasterIdLst>
  <p:sldIdLst>
    <p:sldId id="259" r:id="rId2"/>
    <p:sldId id="746" r:id="rId3"/>
    <p:sldId id="379" r:id="rId4"/>
    <p:sldId id="555" r:id="rId5"/>
    <p:sldId id="556" r:id="rId6"/>
    <p:sldId id="521" r:id="rId7"/>
    <p:sldId id="466" r:id="rId8"/>
    <p:sldId id="523" r:id="rId9"/>
    <p:sldId id="557" r:id="rId10"/>
    <p:sldId id="696" r:id="rId11"/>
    <p:sldId id="553" r:id="rId12"/>
    <p:sldId id="554" r:id="rId13"/>
    <p:sldId id="549" r:id="rId14"/>
    <p:sldId id="550" r:id="rId15"/>
    <p:sldId id="551" r:id="rId16"/>
    <p:sldId id="591" r:id="rId17"/>
    <p:sldId id="592" r:id="rId18"/>
    <p:sldId id="593" r:id="rId19"/>
    <p:sldId id="594" r:id="rId20"/>
    <p:sldId id="595" r:id="rId21"/>
    <p:sldId id="552" r:id="rId22"/>
    <p:sldId id="597" r:id="rId23"/>
    <p:sldId id="598" r:id="rId24"/>
    <p:sldId id="599" r:id="rId25"/>
    <p:sldId id="600" r:id="rId26"/>
    <p:sldId id="601" r:id="rId27"/>
    <p:sldId id="602" r:id="rId28"/>
    <p:sldId id="603" r:id="rId29"/>
    <p:sldId id="604" r:id="rId30"/>
    <p:sldId id="605" r:id="rId31"/>
    <p:sldId id="607" r:id="rId32"/>
    <p:sldId id="608" r:id="rId33"/>
    <p:sldId id="611" r:id="rId34"/>
    <p:sldId id="449" r:id="rId35"/>
    <p:sldId id="375" r:id="rId36"/>
    <p:sldId id="559" r:id="rId37"/>
    <p:sldId id="560" r:id="rId38"/>
    <p:sldId id="561" r:id="rId39"/>
    <p:sldId id="697" r:id="rId40"/>
    <p:sldId id="698" r:id="rId41"/>
    <p:sldId id="699" r:id="rId42"/>
    <p:sldId id="707" r:id="rId43"/>
    <p:sldId id="708" r:id="rId44"/>
    <p:sldId id="331" r:id="rId45"/>
    <p:sldId id="270" r:id="rId46"/>
    <p:sldId id="332" r:id="rId47"/>
    <p:sldId id="631" r:id="rId48"/>
    <p:sldId id="700" r:id="rId49"/>
    <p:sldId id="635" r:id="rId50"/>
    <p:sldId id="722" r:id="rId51"/>
    <p:sldId id="723" r:id="rId52"/>
    <p:sldId id="724" r:id="rId53"/>
    <p:sldId id="725" r:id="rId54"/>
    <p:sldId id="726" r:id="rId55"/>
    <p:sldId id="727" r:id="rId56"/>
    <p:sldId id="728" r:id="rId57"/>
    <p:sldId id="729" r:id="rId58"/>
    <p:sldId id="762" r:id="rId59"/>
    <p:sldId id="702" r:id="rId60"/>
    <p:sldId id="730" r:id="rId61"/>
    <p:sldId id="677" r:id="rId62"/>
    <p:sldId id="670" r:id="rId63"/>
    <p:sldId id="673" r:id="rId64"/>
    <p:sldId id="731" r:id="rId65"/>
    <p:sldId id="732" r:id="rId66"/>
    <p:sldId id="733" r:id="rId67"/>
    <p:sldId id="734" r:id="rId68"/>
    <p:sldId id="711" r:id="rId69"/>
    <p:sldId id="718" r:id="rId70"/>
    <p:sldId id="719" r:id="rId71"/>
    <p:sldId id="720" r:id="rId72"/>
    <p:sldId id="721" r:id="rId73"/>
    <p:sldId id="717" r:id="rId74"/>
    <p:sldId id="735" r:id="rId75"/>
    <p:sldId id="736" r:id="rId76"/>
    <p:sldId id="737" r:id="rId77"/>
    <p:sldId id="738" r:id="rId78"/>
    <p:sldId id="739" r:id="rId79"/>
    <p:sldId id="740" r:id="rId80"/>
    <p:sldId id="741" r:id="rId81"/>
    <p:sldId id="742" r:id="rId82"/>
    <p:sldId id="743" r:id="rId83"/>
    <p:sldId id="744" r:id="rId84"/>
    <p:sldId id="748" r:id="rId85"/>
    <p:sldId id="750" r:id="rId86"/>
    <p:sldId id="753" r:id="rId87"/>
    <p:sldId id="749" r:id="rId88"/>
    <p:sldId id="751" r:id="rId89"/>
    <p:sldId id="752" r:id="rId90"/>
    <p:sldId id="754" r:id="rId91"/>
    <p:sldId id="755" r:id="rId92"/>
    <p:sldId id="756" r:id="rId93"/>
    <p:sldId id="757" r:id="rId94"/>
    <p:sldId id="712" r:id="rId95"/>
    <p:sldId id="759" r:id="rId96"/>
    <p:sldId id="760" r:id="rId97"/>
    <p:sldId id="761" r:id="rId98"/>
    <p:sldId id="758" r:id="rId99"/>
    <p:sldId id="713" r:id="rId100"/>
    <p:sldId id="714" r:id="rId101"/>
    <p:sldId id="715" r:id="rId102"/>
    <p:sldId id="701" r:id="rId103"/>
    <p:sldId id="680" r:id="rId104"/>
    <p:sldId id="681" r:id="rId105"/>
    <p:sldId id="682" r:id="rId106"/>
    <p:sldId id="683" r:id="rId107"/>
    <p:sldId id="684" r:id="rId108"/>
    <p:sldId id="685" r:id="rId109"/>
    <p:sldId id="686" r:id="rId110"/>
    <p:sldId id="687" r:id="rId111"/>
    <p:sldId id="688" r:id="rId112"/>
    <p:sldId id="689" r:id="rId113"/>
    <p:sldId id="690" r:id="rId114"/>
    <p:sldId id="691" r:id="rId115"/>
    <p:sldId id="692" r:id="rId116"/>
    <p:sldId id="693" r:id="rId117"/>
    <p:sldId id="694" r:id="rId118"/>
    <p:sldId id="695" r:id="rId119"/>
    <p:sldId id="647" r:id="rId120"/>
    <p:sldId id="615" r:id="rId121"/>
    <p:sldId id="616" r:id="rId122"/>
    <p:sldId id="620" r:id="rId123"/>
    <p:sldId id="619" r:id="rId124"/>
    <p:sldId id="648" r:id="rId125"/>
    <p:sldId id="614" r:id="rId126"/>
    <p:sldId id="621" r:id="rId127"/>
    <p:sldId id="629" r:id="rId128"/>
    <p:sldId id="545" r:id="rId129"/>
    <p:sldId id="589" r:id="rId130"/>
    <p:sldId id="546" r:id="rId131"/>
    <p:sldId id="590" r:id="rId132"/>
    <p:sldId id="579" r:id="rId133"/>
    <p:sldId id="640" r:id="rId134"/>
    <p:sldId id="572" r:id="rId135"/>
    <p:sldId id="573" r:id="rId136"/>
    <p:sldId id="574" r:id="rId137"/>
    <p:sldId id="575" r:id="rId138"/>
    <p:sldId id="576" r:id="rId139"/>
    <p:sldId id="641" r:id="rId140"/>
    <p:sldId id="578" r:id="rId141"/>
    <p:sldId id="650" r:id="rId142"/>
    <p:sldId id="519" r:id="rId143"/>
    <p:sldId id="288" r:id="rId144"/>
    <p:sldId id="500" r:id="rId145"/>
    <p:sldId id="609" r:id="rId146"/>
    <p:sldId id="610" r:id="rId147"/>
    <p:sldId id="501" r:id="rId148"/>
    <p:sldId id="539" r:id="rId149"/>
    <p:sldId id="537" r:id="rId15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B9520"/>
    <a:srgbClr val="CC3300"/>
    <a:srgbClr val="FFCC99"/>
    <a:srgbClr val="0000FF"/>
    <a:srgbClr val="FF9900"/>
    <a:srgbClr val="E1E1FF"/>
    <a:srgbClr val="CCCCFF"/>
    <a:srgbClr val="E7FFE7"/>
    <a:srgbClr val="EBF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4" autoAdjust="0"/>
    <p:restoredTop sz="90929"/>
  </p:normalViewPr>
  <p:slideViewPr>
    <p:cSldViewPr>
      <p:cViewPr varScale="1">
        <p:scale>
          <a:sx n="108" d="100"/>
          <a:sy n="108" d="100"/>
        </p:scale>
        <p:origin x="144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notesMaster" Target="notesMasters/notesMaster1.xml"/><Relationship Id="rId15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presProps" Target="presProps.xml"/><Relationship Id="rId154" Type="http://schemas.openxmlformats.org/officeDocument/2006/relationships/viewProps" Target="viewProps.xml"/><Relationship Id="rId155" Type="http://schemas.openxmlformats.org/officeDocument/2006/relationships/theme" Target="theme/theme1.xml"/><Relationship Id="rId15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990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ea typeface="ＭＳ Ｐゴシック" pitchFamily="1" charset="-128"/>
                <a:cs typeface="+mn-cs"/>
              </a:defRPr>
            </a:lvl1pPr>
          </a:lstStyle>
          <a:p>
            <a:pPr>
              <a:defRPr/>
            </a:pPr>
            <a:endParaRPr lang="en-US"/>
          </a:p>
        </p:txBody>
      </p:sp>
      <p:sp>
        <p:nvSpPr>
          <p:cNvPr id="379907"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ea typeface="ＭＳ Ｐゴシック" pitchFamily="1" charset="-128"/>
                <a:cs typeface="+mn-cs"/>
              </a:defRPr>
            </a:lvl1pPr>
          </a:lstStyle>
          <a:p>
            <a:pPr>
              <a:defRPr/>
            </a:pPr>
            <a:endParaRPr lang="en-US"/>
          </a:p>
        </p:txBody>
      </p:sp>
      <p:sp>
        <p:nvSpPr>
          <p:cNvPr id="379908"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ea typeface="ＭＳ Ｐゴシック" pitchFamily="1" charset="-128"/>
                <a:cs typeface="+mn-cs"/>
              </a:defRPr>
            </a:lvl1pPr>
          </a:lstStyle>
          <a:p>
            <a:pPr>
              <a:defRPr/>
            </a:pPr>
            <a:endParaRPr lang="en-US"/>
          </a:p>
        </p:txBody>
      </p:sp>
      <p:sp>
        <p:nvSpPr>
          <p:cNvPr id="379909"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ea typeface="ＭＳ Ｐゴシック" pitchFamily="1" charset="-128"/>
              </a:defRPr>
            </a:lvl1pPr>
          </a:lstStyle>
          <a:p>
            <a:pPr>
              <a:defRPr/>
            </a:pPr>
            <a:fld id="{A12472EE-EB84-459C-A8C8-F26D4121DF3F}" type="slidenum">
              <a:rPr lang="en-US"/>
              <a:pPr>
                <a:defRPr/>
              </a:pPr>
              <a:t>‹#›</a:t>
            </a:fld>
            <a:endParaRPr lang="en-US"/>
          </a:p>
        </p:txBody>
      </p:sp>
    </p:spTree>
    <p:extLst>
      <p:ext uri="{BB962C8B-B14F-4D97-AF65-F5344CB8AC3E}">
        <p14:creationId xmlns:p14="http://schemas.microsoft.com/office/powerpoint/2010/main" val="136176290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16:12:33.680"/>
    </inkml:context>
    <inkml:brush xml:id="br0">
      <inkml:brushProperty name="width" value="0.05292" units="cm"/>
      <inkml:brushProperty name="height" value="0.05292" units="cm"/>
      <inkml:brushProperty name="color" value="#C0504D"/>
    </inkml:brush>
  </inkml:definitions>
  <inkml:trace contextRef="#ctx0" brushRef="#br0">15825 14312,'0'25,"0"-25,0 0,0 25,0-25,0 0,-24 0,24 0,0-50,0 25,0-24,24-1,-24-49,0 0,0-25,0-25,0-25,25-24,-25-1,0 1,25 24,0-24,0 24,-25 26,49 23,-49 1,25 50,0 24,-25 1,25-1,-25 50,0 0,0 0,0 0,0 0,0 0,0 0,0 0,0 0,0 0,0 0,0 0,0 0,0 0,0 0,0 0,0 0,0 0,0 0,0 0,0 0,0 0,0 0,0 0,0 0,0 0,0 0,0 0,0 0,0 0,0-25,0 25,0 0,0-24,0 24,24-25,-24 0,0 0,0 0,0 1,0 24,25-25,-25-25,0 25,0-24,0-1,0 1,0-26,25 1,-25-1,0-24,0 0,0-25,-25 0,25 25,-25-25,1-25,24 25,-25-25,-25 25,25-25,-24 0,24 0,-25 1,26-1,-26 25,25-25,0 50,1-25,24 24,-25 26,0 24,25-24,0 49,0 0,0 1,0-1,0 25,-25 0,25 0,0 0,0 0,0 0,0 25,25-1,-25 1,0 25,25 24,0 1,-1 24,26 0</inkml:trace>
  <inkml:trace contextRef="#ctx0" brushRef="#br0" timeOffset="401.0229">16148 10319,'0'74,"49"1,-24-1,-25-49,25 24,0-24,0-25,-1 0,1-25,25-24,-25-1,24 1,26-26,-26 1,26-25,-1 24,25-24,1 0,-26-25,25 24,25 1,-49 0,24 25,0-1,-24 26,-1-26,-24 26,-1 24,-24 0,0 25,0-25,-25 25,0 0,0 0,0 25,0-25,-25 0,25 25,0-25,-25 25,25-25,0 24,0-24</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03:56:45.802"/>
    </inkml:context>
    <inkml:brush xml:id="br0">
      <inkml:brushProperty name="width" value="0.05292" units="cm"/>
      <inkml:brushProperty name="height" value="0.05292" units="cm"/>
      <inkml:brushProperty name="color" value="#EA700D"/>
    </inkml:brush>
  </inkml:definitions>
  <inkml:trace contextRef="#ctx0" brushRef="#br0">5238 4572,'0'0,"0"0,0 0,0 0,0 0,0 0,-23 0,23 24,0-24,-24 24,24-1,0 1,-24 0,24 0,0 0,0-1,0 1,-24 24,24-24,0-24,0 24,0-1,0-23,0 0,0 24,0-24,24 0,-24 0,0 0,0 0,0 0,0 0,24-24,-24 24,0 0,0 0,24 0,-24 0,23-23,1 23,-24 0,24 0,0 0,0 0,-24-24,47 24,-47 0,48 0,-24-24,-1 24,1 0,0 0,0 0,-24 0,24 0,0 0,-1 24,1-24,0 0,0 0,23 24,-23-24,0 0,0 23,24-23,-25 0,1 24,24-24,-24 0,23 0,-23 24,24-24,-1 0,-23 0,24 0,-25 0,25 0,0 0,-24 0,23 0,-23 0,24 0,-25 0,25-24,0 24,-24 0,23 0,1-24,-24 24,23 0,1-23,-24 23,23 0,1-24,-24 24,23-24,-23 24,24 0,-24-24,-1 24,25 0,-24 0,0 0,-1 0,1-24,0 24,0 24,24-24,-25 0,1 0,0 0,0 0,0 24,-1-24,1 0,0 0,0 0,0 24,-1-24,1 0,0 0,0 0,0 0,-1 0,1 0,-24 0,24 0,0 24,0-24,0 0,-1 0,1 0,0 0,0 23,0-23,-1 0,1 0,-24 0,24 24,0-24,-24 0,24 0,-24 0,0 0,0 0,0 0,0 0,0 0,0 0,0 0,0 0,0 0,0-24,0 24,0-23,0-1,0-24,0 24,0-23,0-1,0 24,24-23,-24-1,23 24,-23 0,24 24,-24 0,0-23,0 23,0 0,0 23,-24-23,24 24,0 0</inkml:trace>
  <inkml:trace contextRef="#ctx0" brushRef="#br0" timeOffset="1">5643 5286,'-24'-23,"24"23,-23-24,-1 24,0-24,0 24,0 24,-23-24,23 0,0 24,-24-1,25 1,-1 0,0 24,0-1,24 1,-24 23,24 1,0-1,0 24,24 1,0-1,-24 0,24 0,0 1,-24 23,0-24,23-24,-23 25,0-25,0 24,-23-47,23 0,0 23,-24-47</inkml:trace>
  <inkml:trace contextRef="#ctx0" brushRef="#br0" timeOffset="2">5024 6263,'0'-24,"48"0,-24 0,23 0,-23 1,24 23,-1-24,25 0,-25 0,-23 0,24 24,-25-23</inkml:trace>
  <inkml:trace contextRef="#ctx0" brushRef="#br0" timeOffset="3">5453 6501,'0'-24,"23"0,-23-23,24-1,-24-24,24 1,0 0,-24-1,24 1,0-1,-24 25,23-1,1 0,-24 48,24 0,-24 0,24 24,0 24,-24-1,23 1,1 24,0 23,0-48,0 25,-24-1,24-23,-1 0,-23-25,24 1,-24 0,0-24,0 0,0 0,0 0,0 0,-24-24,24 0,-23 1,-1-1,0 0,-24 0,24 0,-23 0,23 1,0 23,0 0,1 0,-1-24,24 24,0 0,0 0,0 0,24 0</inkml:trace>
  <inkml:trace contextRef="#ctx0" brushRef="#br0" timeOffset="4">6143 6025,'0'0,"0"0,0 0,-24 0,24 23,-23-23,-1 24,0 24,0-24,0 23,24-23,0 24,0-1,24-23,-24 24,24-24,0-1,0-23,-1 24,1-24,0 0,-24 0,24 0,0 0</inkml:trace>
  <inkml:trace contextRef="#ctx0" brushRef="#br0" timeOffset="5">6429 5691,'0'0,"0"0,-24 0,24 0,-24 24,24 0,-23 0,23 23,0 1,0 23,-24 1,24-1,0 1,0-1,24 24,-24-23,0-1,0 1,0-25,23-23,-23 24,0-25,24 1,-24 0,24 0,-24-24,0 0,24 0,-24-24</inkml:trace>
  <inkml:trace contextRef="#ctx0" brushRef="#br0" timeOffset="6">6596 6001,'0'0,"0"0,0 0,0 24,-24-24,24 23,0 1,-24 0,24 0,0 0,-24-1,24 1,0 0,0 0,0-24,0 24,24-24,0 0,-24 0,24 0,0 0,23 0,-23-24,0 24,0 0,-1 0,1-24,-24 24,24 0,-24 0,24 0,-24 0,0 0</inkml:trace>
  <inkml:trace contextRef="#ctx0" brushRef="#br0" timeOffset="7">6905 5810,'0'0,"0"0,0 0,0 24,0 0,0 23,-24 1,24 0,0 23,-23 1,23-25,0 25,0-1,-24-23,24 23,0-47,0 24,0-25,0 1,0 0,0 0,0-24,0 0,0 0,0 0,0 0,24-24,-24 24,23-24,-23-23</inkml:trace>
  <inkml:trace contextRef="#ctx0" brushRef="#br0" timeOffset="8">7072 5429,'0'0,"0"0,0 0,0 0,0 0,24 24,0 0,-1 23,1 25,0-1,24 1,-25-1,1 48,24-23,-24-1,0-24,-24 24,0-23,0-1,0 1,-24-25,0 1,0 23,24-47,-24 24,0-24,24 0,0-1,0-23,0 0,0 0,0 0,0 0,24-23,-24 23</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03:58:19.947"/>
    </inkml:context>
    <inkml:brush xml:id="br0">
      <inkml:brushProperty name="width" value="0.05292" units="cm"/>
      <inkml:brushProperty name="height" value="0.05292" units="cm"/>
      <inkml:brushProperty name="color" value="#FF0000"/>
    </inkml:brush>
  </inkml:definitions>
  <inkml:trace contextRef="#ctx0" brushRef="#br0">15883 5882,'0'0,"0"23,0-23,0 0,0 0,-24 24,24-24,0 0,0 0,0 24,0-24,0 0,0 0,0 24,0-24,0 0,-24 0,24 0,0 0,0 0,0 0,0 0,0 0,0 0,0-24,0 0,0 0,0 1,0-25,0 0,0 1,0-25,0 1,0-1,-24-23,24 48,0-49,0 25,0 23,0-23,-24 47,24-24,0 25,0-25,0 48,0-24,0 0,0 24,0 0,0 0,0 0,0 48,24-48,-24 48,24-25,0 25,23 0,-23-1,24 1,-1 23,1 1,0-25,-1 25,25-25,-25 25,-23-24,24 23,-1-23,1-25,-24 25,0-24,0 0,-1-1,1 1,-24-24,24 0,-24-24,24 1,-24-25,0 0,0-23,0-24,0-1,-24 1,24 0,-24-24,24 24,0 23,-24-23,24 24,0 23,0 0,0 24,0-23,0 47,0 0,0 0,0 0,24 24</inkml:trace>
  <inkml:trace contextRef="#ctx0" brushRef="#br0" timeOffset="1">17264 5239,'0'0,"0"0,0-24,0 24,0 0,0 24,0 0,0-1,0 1,0 24,0-1,0-23,0 24,0-1,0-23,0 24,24-24,-48 0,48-1,-24 1,0-24,-24 0</inkml:trace>
  <inkml:trace contextRef="#ctx0" brushRef="#br0" timeOffset="2">17097 5596,'-24'-24,"24"24,24-24,-24 0,24 1,0-1,-1 0,1-24,24 25,-24-25,0 24,-1-23,1 23,0 0,0 24,-24 0,0-24,0 24,0 24,0-24,-24 24,24 0,-24-1,0 1,1 0,23 0,-24 0,0 23,0-47,0 24,0 0,1 0,-1-24,24 23,0-23,0 0,-24-23,48-1,-24 0,0 0,0 0,0 1,0-25,24 0,-24 25,0-25,-24 24,24 0,0 24,-24-24,24 24,-24 0,24 0,0 24,0 0,0 0,24 24,0-25,0 1,23 24,-23-24,24 23,-1-47,1 24,-24 0,0 0,23-1,-23 1,-24-24,24 24,0-24,-24 0,0 0,23 24,-23-24</inkml:trace>
  <inkml:trace contextRef="#ctx0" brushRef="#br0" timeOffset="3">18526 4453,'-24'-48,"24"1,-24 23,0-24,-23 1,23 23,-24 0,1 24,-1 0,24 0,-23 24,-1 0,24 23,-23 1,23 23,24 25,0-1,0 24,0 24,0 0,24-1,-1 1,25 0,0 0,-25 24,25-48,0 24,-25-24,25 0,-24 0,0-24,-24-23,23-1,1-23,-24-1,0-23,0-24,0 0</inkml:trace>
  <inkml:trace contextRef="#ctx0" brushRef="#br0" timeOffset="4">18026 5786,'-24'-23,"24"-25,0 24,24 0,0 1,23-1,1-24,-1 24,1 0,0 1,-1-1,1 0,-1 0,1 24,-24-24,0 1,23-1</inkml:trace>
  <inkml:trace contextRef="#ctx0" brushRef="#br0" timeOffset="5">18716 5143,'24'0,"0"-23,24 23,-48 23,47 1,-23 0,0 24,0-1,-1 25,1-1,0-23,-24-1,0 1,24-24,-24 24,0-48,0 23,0-23,-24 0,0-23,0 23,1-24,-25 24,24-24,-23 0,-25 24,24 0,1 0,-1 24,1 0,-1 0,24-1,24 1,-24 0,48 24,-24-25,24-23,24 24,-25 0,25-24,0 0,-25 24,25-48,0 24,-24-24,23 0,-23 24,0-47,23 23</inkml:trace>
  <inkml:trace contextRef="#ctx0" brushRef="#br0" timeOffset="6">19359 5310,'0'-24,"24"-23,-48 23,24 0,-24 0,1 24,-1 0,0 24,-24 0,24 24,1-1,-1 1,24 23,-24-23,48-1,-24 1,24 0,-1-1,1 1,24-24,-24 0,0-24,-1 23,1-23,0 0,24 0,-25 0,1 0</inkml:trace>
  <inkml:trace contextRef="#ctx0" brushRef="#br0" timeOffset="7">19812 4620,'0'-48,"0"24,0 0,0 24,-24 0,24 24,-24 24,24 23,-24 1,24 23,0 24,0 0,0 0,24 0,-24 0,24-24,0-23,-24 23,23-47,1-1,0 1,-24-24,24 0,-24-24,24 23,-24-46,23 23,-23-24,0 0,24 0</inkml:trace>
  <inkml:trace contextRef="#ctx0" brushRef="#br0" timeOffset="8">20216 5644,'0'0,"0"0,0 0,0-24,0 24,0-24,0 0,0-24,0 1,0-1,0 1,-23-25,23 25,0-25,0 1,0 23,-24 0,24 1,0 23,0 0,0 0,0 24,0 0,24 48,-1 0,1-1,0 25,24-1,-24 24,23 1,1-25,-24-23,23 23,-23-47,0 0,0-24,-1 0,-23-24,24-24,0 1,-24-25,0-23,0 0,0-1,0 1,-24 0,24 0,-24-1,24 49,-23-1,23 1,-24 23,24 0,0 24,0 0,0 24,0 0,0-1</inkml:trace>
  <inkml:trace contextRef="#ctx0" brushRef="#br0" timeOffset="9">20883 5239,'0'0,"0"0,0 0,0 0,24 0,0 0,0 0,-1 24,1-24,0 0,24 0,-1 23,-23-23,0 0,24 0,-48 0,23 0,1 0,-24 0,0 0,24 0,-24 0,24-23</inkml:trace>
  <inkml:trace contextRef="#ctx0" brushRef="#br0" timeOffset="10">21550 4667,'-24'-24,"24"24,0-23,0 23,0 23,0 1,0 24,24-24,-24 47,24 1,-24 23,24-24,-1 24,-23-23,24-1,-24-23,0 0,24-1,-24-47,0 24,0 0,0-24,0 0,0 0,0 0,0 0,-24 0,24 0,0-24,0 0</inkml:trace>
  <inkml:trace contextRef="#ctx0" brushRef="#br0" timeOffset="11">21883 4334,'0'0,"0"-24,0 0,24 24,-24 0,24 48,24-24,-25 47,25 24,0 1,-25 23,25 0,-24 24,0-24,-24 0,0 0,0-24,0 0,-24-23,24-1,-24-23,24-1,-24-23,0 0,24 0,0-24,-23 24,23-24,0 0,0 0,0 23,0-23,0 0,0 0,0 0,0 0,23-23,1 23</inkml:trace>
  <inkml:trace contextRef="#ctx0" brushRef="#br0" timeOffset="12">12477 8382,'0'0,"0"0,0 0,0-24,0 24,-23-24,-1 24,24 0,-24-23,0 23,0-24,0 24,1 0,-1 0,0 0,-24 0,25 0,-1 0,0 24,-24-1,25 1,-1 24,0-1,24 1,0 23,0 1,0-24,24 47,-24 0,24 0,-1-23,25 23,-24 0,0 0,-1-23,-23-1,24 25,-24-25,0 0,24 1,-48-24,24 23,0-23,-24-1,24-23,-23 0</inkml:trace>
  <inkml:trace contextRef="#ctx0" brushRef="#br0" timeOffset="13">11834 9311,'24'-24,"0"0,24 0,-1 0,1 1,23 23,1-24,-1 24,-23 0,23 0,-23-24,0 24,-1 0,-23 0,0 0</inkml:trace>
  <inkml:trace contextRef="#ctx0" brushRef="#br0" timeOffset="14">12835 8811,'0'0,"23"-24,-23 24,0 0,0 0,0 0,0 0,0 0,0 0,0 0,0 0,0 0,0 0,0 0,0 0,0 0,0 0,0 0,0 0,0 0,0 0,24 0,-24 0,0 24,0-24,24 0,-24 0,0 0,24 23,-24 1,24-24,-1 24,-23 24,24-25,0 25,0 0,0-24,-24 23,23 1,-23-1,0-23,24 24,-24-24,0-1,0-23,0 0,-24 24,24-24,0-24,-23 24,-1-23,24-1,-24 0,0 0,0 0,1 1,-25-1,24 24,0-24,1 24,-25 0,24 0,-23 24,23 0,0-1,24 25,-24 0,24-1,0 1,0-24,24 23,0-23,0 0,-1 0,1-24,0 0,24 0,-25-24,1 0,0 24,0-47,0 23,-1 0,1-24,0 24</inkml:trace>
  <inkml:trace contextRef="#ctx0" brushRef="#br0" timeOffset="15">13287 9049,'0'-24,"0"0,-24 0,24 0,0 1,-24 23,24-24,-23 24,-1 24,24-24,-24 23,24 25,-24 0,24-1,0 1,24 23,-24 1,24-25,0 25,-24-48,23 23,1-23,0 0,0 0,0-24,-1 24,25-24,-24 0,0 0</inkml:trace>
  <inkml:trace contextRef="#ctx0" brushRef="#br0" timeOffset="16">13763 8358,'-24'0,"1"0,23 0,-24 24,0 0,24 23,-24 25,0-1,24 25,0-1,0 24,0 0,24-24,-24 24,24-24,-24 1,24-25,-24 1,24-1,-24 0,23-23,1-24,-24 0,24 0,-24-1,24 1,-24-24,24-24</inkml:trace>
  <inkml:trace contextRef="#ctx0" brushRef="#br0" timeOffset="17">13906 9001,'0'0,"-24"24,24 0,-24 23,24 1,0 23,0 1,24-25,-24 25,24-48,24 23,-24-23,-1 0,25-24,0-24,-25 0,25 1,-24-25,0 0,0 1,-1-25,-23-23,0 24,0 23,-23-24,-1 1,-24 23,24 25,-23-1,-1 24,0 0,1 24,-1-1,24 1,24 24,-24-24</inkml:trace>
  <inkml:trace contextRef="#ctx0" brushRef="#br0" timeOffset="18">14335 8406,'24'0,"-24"0,0-24,23 48,-23 0,24-1,0 49,0-1,-24 1,47 23,-23 0,-24 24,24-23,0-1,0 24,-24-24,0-23,0-1,0 0,0 1,-24-25,24-23,-24 24,24-48,-24 24,24-24,0 24,0-24,0 0,0-24,0 0,0 24,0-24</inkml:trace>
  <inkml:trace contextRef="#ctx0" brushRef="#br0" timeOffset="19">14906 8953,'0'0,"0"0,0 0,48 0,-24 0,0 0,-1 0,25 0,-24 0,23 0,-23 0,0 0,0 24,0-48,-24 48,0-24,23 0,-23 24</inkml:trace>
  <inkml:trace contextRef="#ctx0" brushRef="#br0" timeOffset="20">14954 9168,'0'0,"24"0,-24 0,0-24,24 24,-1 0,1 0,0 0,24 0,-25 0,1 0,0 24,-24-48,48 48,-25-24,-23-24,24 24</inkml:trace>
  <inkml:trace contextRef="#ctx0" brushRef="#br0" timeOffset="21">15787 8549,'0'47,"0"1,0 23,0 1,24 23,-24 0,0 1,0-1,0-24,0 1,0-1,0-23,0-1,0-23,0 0,0 0,0-24,0 0,0 24,0-24,0 0,0 0,0 0,24 23,-24-23,24-23</inkml:trace>
  <inkml:trace contextRef="#ctx0" brushRef="#br0" timeOffset="22">16930 10239,'0'0,"0"0,0 0,-24-23,24 23,-23 0,23-24,-24 24,24 0,-24 0,0 24,0-24,1 23,-1-23,24 24,-24 24,24-24,-24 23,24 1,0-1,-24 1,24 0,0 23,0 1,0-1,24 0,-24-23,0 0,0 23,0-23,24-1,-24-23,0 24,0-24,0-1,0-23,0 24,0-24</inkml:trace>
  <inkml:trace contextRef="#ctx0" brushRef="#br0" timeOffset="23">16526 10811,'23'-24,"25"24,0 0,-25-24,25 24,-24 0,23-24,-23 24,0 0</inkml:trace>
  <inkml:trace contextRef="#ctx0" brushRef="#br0" timeOffset="24">16978 10620,'24'0,"0"-23,-24 23,23 0,-23-24,24 24,-24 0,24 0,-24 0,24 0,0 24,-24-24,23 23,1 25,0-24,0 0,-24 23,0-23,0 0,0 0,0-1,0 1,-24-24,24 0,-24 0,24 0,-24 0,1 0,-1-24,0 1,24 23,-48-24,25 0,-1 24,0 0,0 0,0 0,24 24,-24 0,24-1,0 1,24 0,0 0,0 0,-24 0,48-24,-25 23,1-23,0 0,0-23,0 23,-1-24,-23 0</inkml:trace>
  <inkml:trace contextRef="#ctx0" brushRef="#br0" timeOffset="25">17502 10620,'0'0,"0"0,-24 0,0 24,24-24,-24 24,1 0,23 0,-24-1,24 1,0 0,0 24,0-25,0 1,0 0,24 0,-1 0,-23-24,24 0,0 0,0 0,0-24</inkml:trace>
  <inkml:trace contextRef="#ctx0" brushRef="#br0" timeOffset="26">17907 10287,'0'0,"0"0,-24 24,0-24,0 24,24-1,-24 25,1-24,23 47,0-23,-24 0,24 23,24 0,-24 1,0-25,23-23,-23 24,24 0,-24-25,0 1,24-24,-24 24,0-24,24 0,0 0,-1-24</inkml:trace>
  <inkml:trace contextRef="#ctx0" brushRef="#br0" timeOffset="27">18288 10430,'0'0,"0"0,0 24,0-24,-24 47,24-23,-24 24,24-1,-24 1,24 0,-24-1,24 1,0-1,-23-23,23 0,0-24,0 24,0-24,0 0,0 0,0 0,0-24,23 24</inkml:trace>
  <inkml:trace contextRef="#ctx0" brushRef="#br0" timeOffset="28">18526 10216,'24'23,"-1"-23,1 24,24 24,-24-24,-1 23,1 25,0-25,-24 1,0 23,0-23,0 23,-24-23,0 23,1-47,-1 24,24 0,-24-1,0-23,0 0,24 0,-23-1,23-23,0 0,0 0</inkml:trace>
  <inkml:trace contextRef="#ctx0" brushRef="#br0" timeOffset="29">19050 10597,'0'0,"23"0,1 0,-24 0,24 0,0-24,0 24,-1 0,1 0,0 0,-24 0,0 0,24 0,-24 0,0 0,0 0</inkml:trace>
  <inkml:trace contextRef="#ctx0" brushRef="#br0" timeOffset="30">19050 10763,'0'0,"23"-24,1 24,0 0,0 0,0 24,-24-24,23 0,1 0,0 0,-24 0,24 0,-24 0,24 0,-24 0,0 0,0 0</inkml:trace>
  <inkml:trace contextRef="#ctx0" brushRef="#br0" timeOffset="31">19645 10311,'24'0,"-24"0,0 0,0 0,0 0,0 0,0 24,0-1,0 25,0 0,0-1,0 1,0 23,0 1,0-1,0-23,-24 23,24-47,0 24,0-1,0-23,-24 0,24 0,0-24,0 0,0 0,0 0,0 0,24 24</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03:56:45.802"/>
    </inkml:context>
    <inkml:brush xml:id="br0">
      <inkml:brushProperty name="width" value="0.05292" units="cm"/>
      <inkml:brushProperty name="height" value="0.05292" units="cm"/>
      <inkml:brushProperty name="color" value="#EA700D"/>
    </inkml:brush>
  </inkml:definitions>
  <inkml:trace contextRef="#ctx0" brushRef="#br0">5238 4572,'0'0,"0"0,0 0,0 0,0 0,0 0,-23 0,23 24,0-24,-24 24,24-1,0 1,-24 0,24 0,0 0,0-1,0 1,-24 24,24-24,0-24,0 24,0-1,0-23,0 0,0 24,0-24,24 0,-24 0,0 0,0 0,0 0,0 0,24-24,-24 24,0 0,0 0,24 0,-24 0,23-23,1 23,-24 0,24 0,0 0,0 0,-24-24,47 24,-47 0,48 0,-24-24,-1 24,1 0,0 0,0 0,-24 0,24 0,0 0,-1 24,1-24,0 0,0 0,23 24,-23-24,0 0,0 23,24-23,-25 0,1 24,24-24,-24 0,23 0,-23 24,24-24,-1 0,-23 0,24 0,-25 0,25 0,0 0,-24 0,23 0,-23 0,24 0,-25 0,25-24,0 24,-24 0,23 0,1-24,-24 24,23 0,1-23,-24 23,23 0,1-24,-24 24,23-24,-23 24,24 0,-24-24,-1 24,25 0,-24 0,0 0,-1 0,1-24,0 24,0 24,24-24,-25 0,1 0,0 0,0 0,0 24,-1-24,1 0,0 0,0 0,0 24,-1-24,1 0,0 0,0 0,0 0,-1 0,1 0,-24 0,24 0,0 24,0-24,0 0,-1 0,1 0,0 0,0 23,0-23,-1 0,1 0,-24 0,24 24,0-24,-24 0,24 0,-24 0,0 0,0 0,0 0,0 0,0 0,0 0,0 0,0 0,0 0,0-24,0 24,0-23,0-1,0-24,0 24,0-23,0-1,0 24,24-23,-24-1,23 24,-23 0,24 24,-24 0,0-23,0 23,0 0,0 23,-24-23,24 24,0 0</inkml:trace>
  <inkml:trace contextRef="#ctx0" brushRef="#br0" timeOffset="1">5643 5286,'-24'-23,"24"23,-23-24,-1 24,0-24,0 24,0 24,-23-24,23 0,0 24,-24-1,25 1,-1 0,0 24,0-1,24 1,-24 23,24 1,0-1,0 24,24 1,0-1,-24 0,24 0,0 1,-24 23,0-24,23-24,-23 25,0-25,0 24,-23-47,23 0,0 23,-24-47</inkml:trace>
  <inkml:trace contextRef="#ctx0" brushRef="#br0" timeOffset="2">5024 6263,'0'-24,"48"0,-24 0,23 0,-23 1,24 23,-1-24,25 0,-25 0,-23 0,24 24,-25-23</inkml:trace>
  <inkml:trace contextRef="#ctx0" brushRef="#br0" timeOffset="3">5453 6501,'0'-24,"23"0,-23-23,24-1,-24-24,24 1,0 0,-24-1,24 1,0-1,-24 25,23-1,1 0,-24 48,24 0,-24 0,24 24,0 24,-24-1,23 1,1 24,0 23,0-48,0 25,-24-1,24-23,-1 0,-23-25,24 1,-24 0,0-24,0 0,0 0,0 0,0 0,-24-24,24 0,-23 1,-1-1,0 0,-24 0,24 0,-23 0,23 1,0 23,0 0,1 0,-1-24,24 24,0 0,0 0,0 0,24 0</inkml:trace>
  <inkml:trace contextRef="#ctx0" brushRef="#br0" timeOffset="4">6143 6025,'0'0,"0"0,0 0,-24 0,24 23,-23-23,-1 24,0 24,0-24,0 23,24-23,0 24,0-1,24-23,-24 24,24-24,0-1,0-23,-1 24,1-24,0 0,-24 0,24 0,0 0</inkml:trace>
  <inkml:trace contextRef="#ctx0" brushRef="#br0" timeOffset="5">6429 5691,'0'0,"0"0,-24 0,24 0,-24 24,24 0,-23 0,23 23,0 1,0 23,-24 1,24-1,0 1,0-1,24 24,-24-23,0-1,0 1,0-25,23-23,-23 24,0-25,24 1,-24 0,24 0,-24-24,0 0,24 0,-24-24</inkml:trace>
  <inkml:trace contextRef="#ctx0" brushRef="#br0" timeOffset="6">6596 6001,'0'0,"0"0,0 0,0 24,-24-24,24 23,0 1,-24 0,24 0,0 0,-24-1,24 1,0 0,0 0,0-24,0 24,24-24,0 0,-24 0,24 0,0 0,23 0,-23-24,0 24,0 0,-1 0,1-24,-24 24,24 0,-24 0,24 0,-24 0,0 0</inkml:trace>
  <inkml:trace contextRef="#ctx0" brushRef="#br0" timeOffset="7">6905 5810,'0'0,"0"0,0 0,0 24,0 0,0 23,-24 1,24 0,0 23,-23 1,23-25,0 25,0-1,-24-23,24 23,0-47,0 24,0-25,0 1,0 0,0 0,0-24,0 0,0 0,0 0,0 0,24-24,-24 24,23-24,-23-23</inkml:trace>
  <inkml:trace contextRef="#ctx0" brushRef="#br0" timeOffset="8">7072 5429,'0'0,"0"0,0 0,0 0,0 0,24 24,0 0,-1 23,1 25,0-1,24 1,-25-1,1 48,24-23,-24-1,0-24,-24 24,0-23,0-1,0 1,-24-25,0 1,0 23,24-47,-24 24,0-24,24 0,0-1,0-23,0 0,0 0,0 0,0 0,24-23,-24 23</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03:58:19.947"/>
    </inkml:context>
    <inkml:brush xml:id="br0">
      <inkml:brushProperty name="width" value="0.05292" units="cm"/>
      <inkml:brushProperty name="height" value="0.05292" units="cm"/>
      <inkml:brushProperty name="color" value="#FF0000"/>
    </inkml:brush>
  </inkml:definitions>
  <inkml:trace contextRef="#ctx0" brushRef="#br0">15883 5882,'0'0,"0"23,0-23,0 0,0 0,-24 24,24-24,0 0,0 0,0 24,0-24,0 0,0 0,0 24,0-24,0 0,-24 0,24 0,0 0,0 0,0 0,0 0,0 0,0 0,0-24,0 0,0 0,0 1,0-25,0 0,0 1,0-25,0 1,0-1,-24-23,24 48,0-49,0 25,0 23,0-23,-24 47,24-24,0 25,0-25,0 48,0-24,0 0,0 24,0 0,0 0,0 0,0 48,24-48,-24 48,24-25,0 25,23 0,-23-1,24 1,-1 23,1 1,0-25,-1 25,25-25,-25 25,-23-24,24 23,-1-23,1-25,-24 25,0-24,0 0,-1-1,1 1,-24-24,24 0,-24-24,24 1,-24-25,0 0,0-23,0-24,0-1,-24 1,24 0,-24-24,24 24,0 23,-24-23,24 24,0 23,0 0,0 24,0-23,0 47,0 0,0 0,0 0,24 24</inkml:trace>
  <inkml:trace contextRef="#ctx0" brushRef="#br0" timeOffset="1">17264 5239,'0'0,"0"0,0-24,0 24,0 0,0 24,0 0,0-1,0 1,0 24,0-1,0-23,0 24,0-1,0-23,0 24,24-24,-48 0,48-1,-24 1,0-24,-24 0</inkml:trace>
  <inkml:trace contextRef="#ctx0" brushRef="#br0" timeOffset="2">17097 5596,'-24'-24,"24"24,24-24,-24 0,24 1,0-1,-1 0,1-24,24 25,-24-25,0 24,-1-23,1 23,0 0,0 24,-24 0,0-24,0 24,0 24,0-24,-24 24,24 0,-24-1,0 1,1 0,23 0,-24 0,0 23,0-47,0 24,0 0,1 0,-1-24,24 23,0-23,0 0,-24-23,48-1,-24 0,0 0,0 0,0 1,0-25,24 0,-24 25,0-25,-24 24,24 0,0 24,-24-24,24 24,-24 0,24 0,0 24,0 0,0 0,24 24,0-25,0 1,23 24,-23-24,24 23,-1-47,1 24,-24 0,0 0,23-1,-23 1,-24-24,24 24,0-24,-24 0,0 0,23 24,-23-24</inkml:trace>
  <inkml:trace contextRef="#ctx0" brushRef="#br0" timeOffset="3">18526 4453,'-24'-48,"24"1,-24 23,0-24,-23 1,23 23,-24 0,1 24,-1 0,24 0,-23 24,-1 0,24 23,-23 1,23 23,24 25,0-1,0 24,0 24,0 0,24-1,-1 1,25 0,0 0,-25 24,25-48,0 24,-25-24,25 0,-24 0,0-24,-24-23,23-1,1-23,-24-1,0-23,0-24,0 0</inkml:trace>
  <inkml:trace contextRef="#ctx0" brushRef="#br0" timeOffset="4">18026 5786,'-24'-23,"24"-25,0 24,24 0,0 1,23-1,1-24,-1 24,1 0,0 1,-1-1,1 0,-1 0,1 24,-24-24,0 1,23-1</inkml:trace>
  <inkml:trace contextRef="#ctx0" brushRef="#br0" timeOffset="5">18716 5143,'24'0,"0"-23,24 23,-48 23,47 1,-23 0,0 24,0-1,-1 25,1-1,0-23,-24-1,0 1,24-24,-24 24,0-48,0 23,0-23,-24 0,0-23,0 23,1-24,-25 24,24-24,-23 0,-25 24,24 0,1 0,-1 24,1 0,-1 0,24-1,24 1,-24 0,48 24,-24-25,24-23,24 24,-25 0,25-24,0 0,-25 24,25-48,0 24,-24-24,23 0,-23 24,0-47,23 23</inkml:trace>
  <inkml:trace contextRef="#ctx0" brushRef="#br0" timeOffset="6">19359 5310,'0'-24,"24"-23,-48 23,24 0,-24 0,1 24,-1 0,0 24,-24 0,24 24,1-1,-1 1,24 23,-24-23,48-1,-24 1,24 0,-1-1,1 1,24-24,-24 0,0-24,-1 23,1-23,0 0,24 0,-25 0,1 0</inkml:trace>
  <inkml:trace contextRef="#ctx0" brushRef="#br0" timeOffset="7">19812 4620,'0'-48,"0"24,0 0,0 24,-24 0,24 24,-24 24,24 23,-24 1,24 23,0 24,0 0,0 0,24 0,-24 0,24-24,0-23,-24 23,23-47,1-1,0 1,-24-24,24 0,-24-24,24 23,-24-46,23 23,-23-24,0 0,24 0</inkml:trace>
  <inkml:trace contextRef="#ctx0" brushRef="#br0" timeOffset="8">20216 5644,'0'0,"0"0,0 0,0-24,0 24,0-24,0 0,0-24,0 1,0-1,0 1,-23-25,23 25,0-25,0 1,0 23,-24 0,24 1,0 23,0 0,0 0,0 24,0 0,24 48,-1 0,1-1,0 25,24-1,-24 24,23 1,1-25,-24-23,23 23,-23-47,0 0,0-24,-1 0,-23-24,24-24,0 1,-24-25,0-23,0 0,0-1,0 1,-24 0,24 0,-24-1,24 49,-23-1,23 1,-24 23,24 0,0 24,0 0,0 24,0 0,0-1</inkml:trace>
  <inkml:trace contextRef="#ctx0" brushRef="#br0" timeOffset="9">20883 5239,'0'0,"0"0,0 0,0 0,24 0,0 0,0 0,-1 24,1-24,0 0,24 0,-1 23,-23-23,0 0,24 0,-48 0,23 0,1 0,-24 0,0 0,24 0,-24 0,24-23</inkml:trace>
  <inkml:trace contextRef="#ctx0" brushRef="#br0" timeOffset="10">21550 4667,'-24'-24,"24"24,0-23,0 23,0 23,0 1,0 24,24-24,-24 47,24 1,-24 23,24-24,-1 24,-23-23,24-1,-24-23,0 0,24-1,-24-47,0 24,0 0,0-24,0 0,0 0,0 0,0 0,-24 0,24 0,0-24,0 0</inkml:trace>
  <inkml:trace contextRef="#ctx0" brushRef="#br0" timeOffset="11">21883 4334,'0'0,"0"-24,0 0,24 24,-24 0,24 48,24-24,-25 47,25 24,0 1,-25 23,25 0,-24 24,0-24,-24 0,0 0,0-24,0 0,-24-23,24-1,-24-23,24-1,-24-23,0 0,24 0,0-24,-23 24,23-24,0 0,0 0,0 23,0-23,0 0,0 0,0 0,0 0,23-23,1 23</inkml:trace>
  <inkml:trace contextRef="#ctx0" brushRef="#br0" timeOffset="12">12477 8382,'0'0,"0"0,0 0,0-24,0 24,-23-24,-1 24,24 0,-24-23,0 23,0-24,0 24,1 0,-1 0,0 0,-24 0,25 0,-1 0,0 24,-24-1,25 1,-1 24,0-1,24 1,0 23,0 1,0-24,24 47,-24 0,24 0,-1-23,25 23,-24 0,0 0,-1-23,-23-1,24 25,-24-25,0 0,24 1,-48-24,24 23,0-23,-24-1,24-23,-23 0</inkml:trace>
  <inkml:trace contextRef="#ctx0" brushRef="#br0" timeOffset="13">11834 9311,'24'-24,"0"0,24 0,-1 0,1 1,23 23,1-24,-1 24,-23 0,23 0,-23-24,0 24,-1 0,-23 0,0 0</inkml:trace>
  <inkml:trace contextRef="#ctx0" brushRef="#br0" timeOffset="14">12835 8811,'0'0,"23"-24,-23 24,0 0,0 0,0 0,0 0,0 0,0 0,0 0,0 0,0 0,0 0,0 0,0 0,0 0,0 0,0 0,0 0,0 0,0 0,24 0,-24 0,0 24,0-24,24 0,-24 0,0 0,24 23,-24 1,24-24,-1 24,-23 24,24-25,0 25,0 0,0-24,-24 23,23 1,-23-1,0-23,24 24,-24-24,0-1,0-23,0 0,-24 24,24-24,0-24,-23 24,-1-23,24-1,-24 0,0 0,0 0,1 1,-25-1,24 24,0-24,1 24,-25 0,24 0,-23 24,23 0,0-1,24 25,-24 0,24-1,0 1,0-24,24 23,0-23,0 0,-1 0,1-24,0 0,24 0,-25-24,1 0,0 24,0-47,0 23,-1 0,1-24,0 24</inkml:trace>
  <inkml:trace contextRef="#ctx0" brushRef="#br0" timeOffset="15">13287 9049,'0'-24,"0"0,-24 0,24 0,0 1,-24 23,24-24,-23 24,-1 24,24-24,-24 23,24 25,-24 0,24-1,0 1,24 23,-24 1,24-25,0 25,-24-48,23 23,1-23,0 0,0 0,0-24,-1 24,25-24,-24 0,0 0</inkml:trace>
  <inkml:trace contextRef="#ctx0" brushRef="#br0" timeOffset="16">13763 8358,'-24'0,"1"0,23 0,-24 24,0 0,24 23,-24 25,0-1,24 25,0-1,0 24,0 0,24-24,-24 24,24-24,-24 1,24-25,-24 1,24-1,-24 0,23-23,1-24,-24 0,24 0,-24-1,24 1,-24-24,24-24</inkml:trace>
  <inkml:trace contextRef="#ctx0" brushRef="#br0" timeOffset="17">13906 9001,'0'0,"-24"24,24 0,-24 23,24 1,0 23,0 1,24-25,-24 25,24-48,24 23,-24-23,-1 0,25-24,0-24,-25 0,25 1,-24-25,0 0,0 1,-1-25,-23-23,0 24,0 23,-23-24,-1 1,-24 23,24 25,-23-1,-1 24,0 0,1 24,-1-1,24 1,24 24,-24-24</inkml:trace>
  <inkml:trace contextRef="#ctx0" brushRef="#br0" timeOffset="18">14335 8406,'24'0,"-24"0,0-24,23 48,-23 0,24-1,0 49,0-1,-24 1,47 23,-23 0,-24 24,24-23,0-1,0 24,-24-24,0-23,0-1,0 0,0 1,-24-25,24-23,-24 24,24-48,-24 24,24-24,0 24,0-24,0 0,0-24,0 0,0 24,0-24</inkml:trace>
  <inkml:trace contextRef="#ctx0" brushRef="#br0" timeOffset="19">14906 8953,'0'0,"0"0,0 0,48 0,-24 0,0 0,-1 0,25 0,-24 0,23 0,-23 0,0 0,0 24,0-48,-24 48,0-24,23 0,-23 24</inkml:trace>
  <inkml:trace contextRef="#ctx0" brushRef="#br0" timeOffset="20">14954 9168,'0'0,"24"0,-24 0,0-24,24 24,-1 0,1 0,0 0,24 0,-25 0,1 0,0 24,-24-48,48 48,-25-24,-23-24,24 24</inkml:trace>
  <inkml:trace contextRef="#ctx0" brushRef="#br0" timeOffset="21">15787 8549,'0'47,"0"1,0 23,0 1,24 23,-24 0,0 1,0-1,0-24,0 1,0-1,0-23,0-1,0-23,0 0,0 0,0-24,0 0,0 24,0-24,0 0,0 0,0 0,24 23,-24-23,24-23</inkml:trace>
  <inkml:trace contextRef="#ctx0" brushRef="#br0" timeOffset="22">16930 10239,'0'0,"0"0,0 0,-24-23,24 23,-23 0,23-24,-24 24,24 0,-24 0,0 24,0-24,1 23,-1-23,24 24,-24 24,24-24,-24 23,24 1,0-1,-24 1,24 0,0 23,0 1,0-1,24 0,-24-23,0 0,0 23,0-23,24-1,-24-23,0 24,0-24,0-1,0-23,0 24,0-24</inkml:trace>
  <inkml:trace contextRef="#ctx0" brushRef="#br0" timeOffset="23">16526 10811,'23'-24,"25"24,0 0,-25-24,25 24,-24 0,23-24,-23 24,0 0</inkml:trace>
  <inkml:trace contextRef="#ctx0" brushRef="#br0" timeOffset="24">16978 10620,'24'0,"0"-23,-24 23,23 0,-23-24,24 24,-24 0,24 0,-24 0,24 0,0 24,-24-24,23 23,1 25,0-24,0 0,-24 23,0-23,0 0,0 0,0-1,0 1,-24-24,24 0,-24 0,24 0,-24 0,1 0,-1-24,0 1,24 23,-48-24,25 0,-1 24,0 0,0 0,0 0,24 24,-24 0,24-1,0 1,24 0,0 0,0 0,-24 0,48-24,-25 23,1-23,0 0,0-23,0 23,-1-24,-23 0</inkml:trace>
  <inkml:trace contextRef="#ctx0" brushRef="#br0" timeOffset="25">17502 10620,'0'0,"0"0,-24 0,0 24,24-24,-24 24,1 0,23 0,-24-1,24 1,0 0,0 24,0-25,0 1,0 0,24 0,-1 0,-23-24,24 0,0 0,0 0,0-24</inkml:trace>
  <inkml:trace contextRef="#ctx0" brushRef="#br0" timeOffset="26">17907 10287,'0'0,"0"0,-24 24,0-24,0 24,24-1,-24 25,1-24,23 47,0-23,-24 0,24 23,24 0,-24 1,0-25,23-23,-23 24,24 0,-24-25,0 1,24-24,-24 24,0-24,24 0,0 0,-1-24</inkml:trace>
  <inkml:trace contextRef="#ctx0" brushRef="#br0" timeOffset="27">18288 10430,'0'0,"0"0,0 24,0-24,-24 47,24-23,-24 24,24-1,-24 1,24 0,-24-1,24 1,0-1,-23-23,23 0,0-24,0 24,0-24,0 0,0 0,0 0,0-24,23 24</inkml:trace>
  <inkml:trace contextRef="#ctx0" brushRef="#br0" timeOffset="28">18526 10216,'24'23,"-1"-23,1 24,24 24,-24-24,-1 23,1 25,0-25,-24 1,0 23,0-23,0 23,-24-23,0 23,1-47,-1 24,24 0,-24-1,0-23,0 0,24 0,-23-1,23-23,0 0,0 0</inkml:trace>
  <inkml:trace contextRef="#ctx0" brushRef="#br0" timeOffset="29">19050 10597,'0'0,"23"0,1 0,-24 0,24 0,0-24,0 24,-1 0,1 0,0 0,-24 0,0 0,24 0,-24 0,0 0,0 0</inkml:trace>
  <inkml:trace contextRef="#ctx0" brushRef="#br0" timeOffset="30">19050 10763,'0'0,"23"-24,1 24,0 0,0 0,0 24,-24-24,23 0,1 0,0 0,-24 0,24 0,-24 0,24 0,-24 0,0 0,0 0</inkml:trace>
  <inkml:trace contextRef="#ctx0" brushRef="#br0" timeOffset="31">19645 10311,'24'0,"-24"0,0 0,0 0,0 0,0 0,0 24,0-1,0 25,0 0,0-1,0 1,0 23,0 1,0-1,0-23,-24 23,24-47,0 24,0-1,0-23,-24 0,24 0,0-24,0 0,0 0,0 0,0 0,24 24</inkml:trace>
</inkml:ink>
</file>

<file path=ppt/ink/ink1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1T02:32:17.956"/>
    </inkml:context>
    <inkml:brush xml:id="br0">
      <inkml:brushProperty name="width" value="0.05292" units="cm"/>
      <inkml:brushProperty name="height" value="0.05292" units="cm"/>
      <inkml:brushProperty name="color" value="#FF0000"/>
    </inkml:brush>
    <inkml:context xml:id="ctx1">
      <inkml:inkSource xml:id="inkSrc45">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1" timeString="2015-09-11T02:33:28.417"/>
    </inkml:context>
  </inkml:definitions>
  <inkml:trace contextRef="#ctx0" brushRef="#br0">11112 2009,'0'0,"25"0,-25 0,0 0,0 25,0-25,0 0,0 25,0 0,0-1,0 1,0 0,25 25,-25-26,0 26,0-25,0 24,0-24,25 25,-25-25,0-1,0 1,0 0,0 0,0 0,25-25,-25 0,0 0,0 0,0 0,-25-25</inkml:trace>
  <inkml:trace contextRef="#ctx0" brushRef="#br0" timeOffset="304.0174">11013 2282,'-25'0,"25"0,0 0,0-25,0 25,25 0,-25 0,25 0,0 0,0 0,-1-25,1 25,0 0,25 0,-25 25,-1-25,1 0,0 0,0 0,-25 0,0 0,25-25,-25 25,0 0,0-24,0-1</inkml:trace>
  <inkml:trace contextRef="#ctx0" brushRef="#br0" timeOffset="17900.0238">1687 13395,'0'24,"-25"-24,0 25,-25-25,1 0,-1 0,-24 0,-1-25,1 25,-25 0,24 25,-24-25,25 0,-1 0,26 25,-1-25,25 25,25-25,-49 0,49 0,0 0,-25 74,25-74,0 99,25 1,-25-1,0 25,0 49,0-24,0 25,0 0,0-1,25 1,-25-1,0-24,0-25,0 0,24-24,-24-1,25 0,0-49,25-1,-1 1,1-25,24-25,25 24,1-48,-1 24,-25-25,25 25</inkml:trace>
  <inkml:trace contextRef="#ctx0" brushRef="#br0" timeOffset="20253.1584">1414 4539,'-25'-25,"0"25,0 0,25 0,-49 0,-1 0,1 0,-26 0,26 25,-1-25,-24 25,24 0,-24 0,24 24,0 1,1-25,-26-1,26 26,-1-25,25 25,25-50,-74 24,74-24,-25 50,25-50,0 0,-25 74,25-74,0 50,0 24,0 1,0 24,25 25,-25 0,0 25,0 0,-25 0,25 24,0-24,0 0,0-25,25-25,-25 0,25-49,-25-50,49 74,1-74,0 0,-1-24,1-1,0 0,24 0,-24 0,-26 25,26 0,0 25,-1-25,1 25,24-25</inkml:trace>
  <inkml:trace contextRef="#ctx0" brushRef="#br0" timeOffset="21172.211">5060 6251,'0'0,"25"-25,-25 25,0 0,25 0,0 0,-1 0,26 0,-25 0,0 0,24 25,-24-25,0 25,0-25,-25 0,24 0,1 0</inkml:trace>
  <inkml:trace contextRef="#ctx0" brushRef="#br0" timeOffset="21873.2511">5581 6598,'-25'0,"25"0,0 0,0 0,0 0,0 0,25 0,0 0,24 0,-24 0,25 25,-1-50,26 50,-25-25,-1 0,1 0,-1 0,-24 0,0 0,0 0,0 25,-25-25,0 0,24 0,-24 0,0 0,0 0,0 0,0 0,0 0</inkml:trace>
  <inkml:trace contextRef="#ctx0" brushRef="#br0" timeOffset="22495.2866">6598 6697,'0'25,"-25"-25,0 0,25 0,-24 0,24 0,0 0,0 0,24 0,1 0,25 0,-1 0,1-25,0 25,-1 0,1-25,0 25,-1 0,1 0,-25 0,-1 0,26 0,-25 25,0-25,-1 0,-24 0,25 0,-25 0,0 0,0 0,25 0,-25-25</inkml:trace>
  <inkml:trace contextRef="#ctx0" brushRef="#br0" timeOffset="23052.3184">7640 6598,'0'0,"0"0,0 0,0 0,0 0,0 0,0 0,25 25,-1-25,26 0,0 0,-1 25,26-25,-26 0,1 0,24 0,-24 0,-25-25,24 25,-24 0,0 25,0-25,0 0,-25 0,0 0,0 0,24 24,-24-24</inkml:trace>
  <inkml:trace contextRef="#ctx0" brushRef="#br0" timeOffset="31692.8127">1042 9748,'0'0,"-50"-25,50 25,0 0,-49-49,49 49,0 0,-50-50,50 50,0 0,-50 25,50-25,-24 99,-1-49,0-1,25 26,0-26,0 26,0-75,25 74,-25-74,25 0,-25 0,49-24,-49 24,50-50,-50 50,49-50,-49 50,0 0,50 0,-50 0,0 0,25 100,-25-100,25 49,-25-49,49 50,-49-50,25 0</inkml:trace>
  <inkml:trace contextRef="#ctx0" brushRef="#br0" timeOffset="32072.8344">1439 9897,'0'0,"0"-25,0 25,-25 0,25 0,-25 0,0 25,25 0,-25 0,1-1,-1 26,25-25,0 25,0-26,25-24,-1 0,1 0,0-49,0-1,0 0,-1 1,-24-26,25 1,-25-25,-25 49,25-49,0 49,-24-24,-1 24,0 26,0-26,25 25,0 25,0 0,0 0</inkml:trace>
  <inkml:trace contextRef="#ctx0" brushRef="#br0" timeOffset="32447.8559">1687 9748,'-25'25,"0"0,25 24,-25 1,0 0,25-26,0 1,0 25,0-50,0 0,25 0,0-25,-25 0,25-24,-25-1,25-24,-25 24,0-24,0-1,-25 1,0-1,25 26,-25-1,25 1,0 49,0-25,0 0,25 0</inkml:trace>
  <inkml:trace contextRef="#ctx0" brushRef="#br0" timeOffset="32724.8717">2009 9227,'0'0,"-25"0,25 0,-24 25,-1 0,0 25,0-1,0 26,25-26,-24 50,-1 1,25-1,0 0,0 0,25 1,-1-26,-24 0,25-24,0-25,-25 24,25-24,0-25</inkml:trace>
  <inkml:trace contextRef="#ctx0" brushRef="#br0" timeOffset="33093.8928">2108 9451,'-24'-25,"24"25,-25-25,25 25,0-25,25 0,-25 1,24-1,1 0,0 0,25 25,-26-25,1 50,0 0,0 25,0 24,-25 0,-25 26,25-1,-25 0,25 0,-25 0,25-24,-25-1,25 1,-24-50,24-1,-25-24,25 0</inkml:trace>
  <inkml:trace contextRef="#ctx0" brushRef="#br0" timeOffset="33236.901">2084 9872,'0'-25,"24"1,1-1,0 25,25 0,-26-25,1 25,0-25,0 25,0 0</inkml:trace>
  <inkml:trace contextRef="#ctx0" brushRef="#br0" timeOffset="33450.9133">2530 10244,'25'25,"0"25,-25-25,0 24,0 1,0-1,-25 1,0 0,0-1,25-24</inkml:trace>
  <inkml:trace contextRef="#ctx0" brushRef="#br0" timeOffset="33916.9399">2679 9426,'-25'-25,"25"-25,0 26,0-1,25 0,0-25,0 26,24-1,-24 0,0 25,0 25,-1 0,1 49,-50-24,25-1,-24 50,-1-49,25 24,0-24,25 0,-1-1,1 1,25-50,24 25,-24-1,-25 1,-1 0,1 0,-25 0,-25-1,-24 1,-1 25,1-25,-26 24,26-49,-1 25,25-25,25 0</inkml:trace>
  <inkml:trace contextRef="#ctx0" brushRef="#br0" timeOffset="34649.9818">3125 9178,'0'25,"0"-25,25 0,-25 0,25 0,0 24,0 1,-1 0,1 25,0-1,25 26,-50-1,24 25,-24 0,0 1,0-1,0 0,-24 0,24-24,-25-1,25-24,-25-1,25-24,0 25,0-50,0 0,0-25</inkml:trace>
  <inkml:trace contextRef="#ctx0" brushRef="#br0" timeOffset="35618.0372">3820 9575,'0'0,"0"0,0 0,25 0,-25 0,0 0,25 0,-1 0,26 0,-25-25,24 25,-24-25,25 25,-25 0,-1-25,1 25,-25 0</inkml:trace>
  <inkml:trace contextRef="#ctx0" brushRef="#br0" timeOffset="35807.048">3820 9872,'25'25,"-25"-25,25 25,-1-25,-24-25,50 25,-25-25,0 0,24-24</inkml:trace>
  <inkml:trace contextRef="#ctx0" brushRef="#br0" timeOffset="36522.0889">5184 9699,'0'-25,"0"25,-25-25,25 25,0-25,-24 25,24 0,-25 25,0 0,25 24,-25 1,0 24,1 1,-1-1,25 1,0-26,0 1,0 0,0-26,0-24,0 0,25 0,-25-24,0-1,24 0,-24 25,0-25,0 25,0 0,25 0,-25 0,25 0,-25 25,0 0,25 0,0-25,-25 0</inkml:trace>
  <inkml:trace contextRef="#ctx0" brushRef="#br0" timeOffset="36863.1084">5432 9922,'0'0,"0"0,0 25,-25-1,1 1,-1 25,0 0,25-1,-25-24,25 0,0 0,25-1,-25-48,50 24,-50-50,49 25,-49-24,50-26,-50 25,25-24,-25-25,0 24,0 1,0 24,0-24,0 24,0 26,-25-1,25 0,0 25,0 0,0 25</inkml:trace>
  <inkml:trace contextRef="#ctx0" brushRef="#br0" timeOffset="37387.1383">5730 9798,'0'0,"0"0,0 0,0 0,0 0,-25 0,25 25,0-1,0 26,-25-25,25 24,0 1,0 0,0-1,25-24,-25 0,0 0,25 0,-25-25,25-25,-25 0,24 0,1-24,-25-1,0-25,25 1,-25 0,0-1,-25 1,25 24,-25 1,25-1,-24 0,-1 50,25-24,0 24,0-25</inkml:trace>
  <inkml:trace contextRef="#ctx0" brushRef="#br0" timeOffset="37655.1536">6201 9178,'25'-25,"-25"25,0 0,0 0,-25 25,0 0,1 24,-1 26,0-1,0 0,0 50,25-24,-24-1,24 25,0-25,0 0,0-24,0-26,24 1,-24-25,25-25,0 0</inkml:trace>
  <inkml:trace contextRef="#ctx0" brushRef="#br0" timeOffset="37974.172">6300 9451,'0'-25,"0"25,-24 0,24 0,24-25,1 0,0 0,0 25,0-24,-1 24,26 24,-25 1,0 25,-1-1,-24 26,0 24,0-25,-24 1,24 24,0-25,-25-24,0 0,25-1,0-49,0 0,0 0</inkml:trace>
  <inkml:trace contextRef="#ctx0" brushRef="#br0" timeOffset="38107.1795">6300 9723,'25'0,"0"0,25 0,-26 0,26-24,0 24,-1 0</inkml:trace>
  <inkml:trace contextRef="#ctx0" brushRef="#br0" timeOffset="38295.1902">6672 9996,'0'50,"25"0,-25-1,0 1,0-1,0 1,-25 0,1-1,24-24,0-25,0 0</inkml:trace>
  <inkml:trace contextRef="#ctx0" brushRef="#br0" timeOffset="38630.2095">6796 9451,'25'-25,"-25"-25,50 50,-50-25,25 1,0 24,-1 0,-24 24,25 1,-25 25,0-1,-25 1,25 24,-24 1,24 24,-25-49,25 49,-25-50,25 1,25 0,-25-50,49 25,-24-25,0 0,0-25,24-25</inkml:trace>
  <inkml:trace contextRef="#ctx0" brushRef="#br0" timeOffset="39063.2342">7243 9178,'0'0,"0"0,0 0,0 0,0 0,25 25,0-1,-25 26,24 0,1 49,-25-25,0 25,-25 1,1 24,24-25,-50 0,25 0,0-24,1-1,24-24,-25-25</inkml:trace>
  <inkml:trace contextRef="#ctx0" brushRef="#br0" timeOffset="47718.7291">1488 6375,'-74'0,"24"25,-24-25,24 24,1 1,-1-25,0 25,50-25,-49 0,49 0,0 0,0 0,0 0,49 0,1 0,24-25,1 0,49-24,0 24,50-25,-1 1,1-1,24 1,-24-1,-1 0,1 26,-25-1,-25 0,0 25,-25-25,-24 25,-1 0,-24 0,-26 0,-24 0,0 0,0 0,0 0,-24 0,-26 0,25 0,-24-25</inkml:trace>
  <inkml:trace contextRef="#ctx0" brushRef="#br0" timeOffset="48006.7456">1910 6449,'-74'50,"24"-25,0-25,26 24,24-24,0 0,49-24,1 24,49-50,25 25,-25-24,50-1,0 25,-25-24,0 24,0 0,-50 0,1 25,-1 25,-49-25,25 50,-26-1</inkml:trace>
  <inkml:trace contextRef="#ctx0" brushRef="#br0" timeOffset="48817.792">1166 10492,'0'0,"0"0,-50 50,50-50,0 0,0 0,0 0,0 0,0 0,0 0,25 25,0-25,-25 0,49 25,-24-25,25 24,-1-24,26 0,-26 25,26-25,24 0,-24 0,24 0,-25 0,25 0,1-25,-26 25,25 0,-24-24,24 24,-25 0,1-25,-26 25,1 0,24 0,-49 0,0 0,0 0,0 0,-25 0,0 0,24 25,-24-25,0 0,0 0,0 0,25 0,-25 0,25-25</inkml:trace>
  <inkml:trace contextRef="#ctx0" brushRef="#br0" timeOffset="50579.8929">5035 10641,'0'0,"0"0,-24 0,24 0,0 0,0 0,0 0,24 0,-24 0,25 0,0 0,25 0,-1 0,1 0,-1 0,26 0,-1 0,1 0,-1 0,0 0,1 0,-1 0,26 0,-1 0,-25 0,1 0,-1 0,0 0,1 0,-1 0,1 0,-26 0,26 0,-26 25,26-25,-26 0,26 0,-26 25,26-50,-1 25,-24 0,24 0,1 0,-1-25,0 25,1 0,24 0,-25 0,26 0,-26 0,0 0,26 25,-1 0,-25-25,1 25,-1-25,1 24,-1-24,-24 25,24-25,-24 0,-1 25,1-25,-1 0,-24 0,25 25,-25-25,-1 0,1 0,0 0,-25 0,25 25,0-25,0 0,-1 0,1 0,-25 24,25-24,0 0,-25 0,0 0,0 0,25 0,-25 0,0 25,0-25,0 0,0 0,0 0,0 0,24 0,-24 25,0-25,-24 25,-1-25,-25 0</inkml:trace>
  <inkml:trace contextRef="#ctx0" brushRef="#br0" timeOffset="53033.0332">7813 9500,'0'0,"25"0,-25 0,0 25,-25 25,25-26,0 26,0 0,0 24,0-24,0 24,0-24,0-1,0-24,0 0,-24-25,24 0</inkml:trace>
  <inkml:trace contextRef="#ctx0" brushRef="#br0" timeOffset="53211.0435">7516 9971,'0'0,"25"-24,-1-1,26 25,-25-25,49 0,-24 0,24 1,1 24,-26-25,1 25,0-25,-1 0,1 0,-1-24</inkml:trace>
  <inkml:trace contextRef="#ctx0" brushRef="#br0" timeOffset="53422.0556">8706 9079,'25'0,"-25"24,0 26,0 0,0 24,0 0,-25 26,25-1,-24 0,-1 0,25-24,-25-1,0-24,25-26,0-24,0 0</inkml:trace>
  <inkml:trace contextRef="#ctx0" brushRef="#br0" timeOffset="54555.1203">7441 4514,'-24'0,"-1"25,0-25,0 25,-49-25,24 25,1-25,-26 0,1-25,-25 25,-1 0,1-25,-25 25,25 0,-25 0,0 0,0 0,0 0,25 0,-1 0,1 25,25-25,-1 25,26-25,-1 25,0-1,26 1,-26 0,25 0,25 49,-49-24,24 0,0 24,0 25,0-24,25-1,-24 0,-1 26,0-26,25 0,-25 1,25-1,0-24,0 24,25-24,-25-25,50 0,-26 24,26-24,0-25,24 25,0 0,1-25,24 0,0 24,0-24,1 0,-1 0,0 0,25 0,-25 0,25 25,-24-25,-1 0,0 25,0 0,-24 0,24-25,-49 24,24 1,25-25,-49 25,24-25,-24 0,24 0,-24-25,-1 25,1-25,0 1,-1-26,-24-24,25 24,-26-49,1 24,0-24,-25-25,0 0,0 25,0-25,-25 25,0 24,1-24,-26 49,25 26,0-1,1 25,-1 25,0-1,25 26</inkml:trace>
  <inkml:trace contextRef="#ctx0" brushRef="#br0" timeOffset="55404.1689">6821 7144,'-49'-25,"-1"0,25 0,-49 1,-1-1,-24 0,0-25,0 50,-25-24,0 24,0 0,0 24,-25 1,50 0,-25 25,24-26,26 26,0 0,-1-26,26 26,24 0,0-1,0 1,0-1,25 26,0-1,-24 1,24 24,0 0,-25 0,25 1,0-1,0-25,0 25,0-49,0 24,25-24,-1-25,1 24,0-24,25-25,-1 25,26-25,-1 25,0-25,1-25,49 25,-25 0,25-25,0 25,0-25,25 25,0-24,0 24,-25 0,0 0,0-25,0 50,0-25,-25 0,0 0,-24 0,-1 0,-24 0,-1-25,1 0,-50 0,25 0,-25-49,0 24,0-49,-25 0,0 0,0-1,0-24,1 25,-26 25,25-1,0 26,1-1,24 25,-25 1,25 24</inkml:trace>
  <inkml:trace contextRef="#ctx0" brushRef="#br0" timeOffset="57472.2872">7888 6499,'0'0,"-25"-25,25 25,0 0,0 0,0 25,0 0,25 24,-25 26,0-1,25 25,-25 25,0-24,0 48,0-24,0 0,24-24,-24 24,0-25,0 0,0-25,25 1,-25-1,0-24,25 0,-25-26,0 1,25 0,-25 0,0-25,0 25,-25-50,25 25,-25-25,0-25,1 1,-1-1,0-24,-25 24,26 0,-1 1,0-1,25 25,-25 25,25 0,0 25,0 50,0-26,25 26,-25-1,0 1,0-1,25-24,0-26,-1-24,-24 0,50-24,-25-1,0-50,24 26,-24-1,25 1,-1-26,1 50,-25-24,24 24,-24 0</inkml:trace>
  <inkml:trace contextRef="#ctx0" brushRef="#br0" timeOffset="64196.6718">11658 6424,'-25'-24,"1"24,-1 0,0 0,0 0,25 0,-25 0,25 0,0 0,0 0,0 24,25-24,0 0,0 25,24-25,1 0,24 25,26-25,-1 0,0 25,25-25,0 0,25 25,-25-50,50 25,-26 0,26-25,0-25,-1 26,1-26,0 25,-1-24,1-1,-25 25,0 0,-1 25,-48-24,-1 24,-25 0,-24 0,-25 0,-1 0,-24 0,0 0,0 0,0 0,0 0,0 24,0-24,-24 0,24 0,-25 0,0 0,25 0,-25 0,25 25,-25-25,-24 0,-1 0</inkml:trace>
  <inkml:trace contextRef="#ctx0" brushRef="#br0" timeOffset="65316.7358">10468 8855,'-25'0,"0"25,0-25,0 25,1-25,-26 25,25-1,-24 1,-1 0,0 25,-24-1,-1 1,1 0,-25 24,0 0,24 1,-24-1,25 1,-26-1,26-24,24-1,1-24,-1 0,50 0,-25-25,1 24,24-24,24-24,-24-1,25 0,-25 0,50-24,-25-1,-1-24,1-1,25 26,-25-26,-1 1,26-1,-25 1,0 24,-25-24,24 49,-24 0,0 25,0 0,-24 25,-1 0,0 25,0 24,-24 0,-1 26,0-1,-24 0,24 0,-24-24,49 24,-25-50,26 26,24-50,24-1,1 1,25 0,0-25,24-25,0 25,1-25,-1 25,1 0,-1-24,-24 24,-1 0,-24 24,-25 1,25 25,-25-25,-25 24,0 1</inkml:trace>
  <inkml:trace contextRef="#ctx0" brushRef="#br0" timeOffset="67767.8761">16570 5283,'0'0,"0"0,0 0,0 0,0 0,0 0,0 0,0-24,-25-1,25 25,0-25,0 0,0 25,0-25,-25 1,25 24,0-25,-25 25,25 0,0 0,-25 0,1 0,24 25,-25-1,25 1,-25 0,0 25,0-1,25 26,-25-1,25 0,-24 1,24-1,-25-24,25-1,0 1,25 0,-25-25,24-25,1 0,0 0,0-25,0 25,0-50,-1 25,1-24,-25-1,25 0,-25-24,0 49,0-24,-25-1,25 0,0 50,0-24,-25-1,25 25,0 0,0 0,0 0,25 49,-25-49,0 50,25-25,0 24,-25 1,25 0,-25-1,24-24,1 25,-25-26,25 1,-25 0,25 0,-25-25,25 25,-1-50,-24 25,25-25,-25 25</inkml:trace>
  <inkml:trace contextRef="#ctx0" brushRef="#br0" timeOffset="68776.9337">16966 5482,'0'0,"0"-25,0 25,0 0,0-25,0 25,0-25,0 25,-24 0,24 0,-25 25,0 0,25 25,-25-1,0-24,25 49,-24-24,24 0,0-1,0-24,24 0,-24-25,25 0,0-25,-25-25,50-24,-26 24,1-49,0 0,-25 25,25-50,-25 24,-25 1,25-25,-25 50,0-26,1 51,-1-26,0 51,0-26,0 50,25-25,0 25,0 0,0 25</inkml:trace>
  <inkml:trace contextRef="#ctx0" brushRef="#br0" timeOffset="69175.9564">17314 5407,'-25'50,"25"0,-25-26,0 26,25 0,-25 24,1-24,-1-1,25-24,0 0,25 0,-25-25,24-25,1-25,0 1,25-1,-26-49,1 24,0-24,-25-25,0 25,0 0,-25 0,0-1,1 1,-26 25,25 24,25 25,-25-24,1 24,24 25,24-25,1 25</inkml:trace>
  <inkml:trace contextRef="#ctx0" brushRef="#br0" timeOffset="69411.9701">17686 4465,'25'25,"-25"-1,0 1,0 25,-25 24,0 1,-25 24,26 25,-1 0,0 25,25 0,0-25,25 0,0-25,-1 0,26-49,0-1,-1 1,1-25,-25-25,24-25</inkml:trace>
  <inkml:trace contextRef="#ctx0" brushRef="#br0" timeOffset="69912.9987">20513 4514,'50'-24,"0"48,-1 1,1 0,0 25,-1 24,1 25,-25 1,24-1,-49 0,25 25,-25 0,0-25,-25 0,25-24,-25 24,1-49,24-1,-25 26</inkml:trace>
  <inkml:trace contextRef="#ctx1" brushRef="#br0">22098 8511 0,'146'-47'0,"17"36"0</inkml:trace>
  <inkml:trace contextRef="#ctx1" brushRef="#br0" timeOffset="69.004">23681 8325 0</inkml:trace>
  <inkml:trace contextRef="#ctx1" brushRef="#br0" timeOffset="118.0068">22165 8464 0,'116'-11'0</inkml:trace>
  <inkml:trace contextRef="#ctx1" brushRef="#br0" timeOffset="245.014">22137 8487 0</inkml:trace>
  <inkml:trace contextRef="#ctx1" brushRef="#br0" timeOffset="402.0229">22223 8291 0</inkml:trace>
  <inkml:trace contextRef="#ctx0" brushRef="#br0" timeOffset="90917.2001">19100 5383,'0'24,"-25"-24,25 0,-25 25,25-25,-25 0,25 0,0 0,0 0,0-25,0 25,25-24,-25-1,25 0,-25 0,25 0,-1 1,-24 24,25-25,-25 50,25-25,-25 24,25 26,-25-25,25 24,-25 1,24 0,-24-1,0 26,0-26,0 1,0-1,25-24,-25 25,0-25,0-25,0 0,0 0,25 0,-25-25,0-25,25 1,-25-1,0-24,0-1,0 1,0-1,0 1,0 24,0 1,25 24,-25 0,0 0,0 25,24 0,-24 25,25 0,-25 0,25 24,0 26,-25-26,25 26,-1-1,-24-24,0-1,25 1,-25 0,25-1,-25-24,0 0,0 0,25-25,-25 0,0 0,0 0,25-25</inkml:trace>
  <inkml:trace contextRef="#ctx0" brushRef="#br0" timeOffset="91373.2261">19745 5482,'0'0,"0"0,0 0,0 0,0 0,0 0,24 0,-24 0,25 0,-25 0,50 0,-50 0,25 0,-1 0,1 0,0 0,0 0,-25-25,25 25,-1 0,-24-25,0 25</inkml:trace>
  <inkml:trace contextRef="#ctx0" brushRef="#br0" timeOffset="91827.2521">20290 4911,'0'0,"-25"0,25 0,-24 25,24-25,0 0,0 0,0 25,0-25,24 50,-24-26,0 1,25 50,-25-26,0 1,0 24,25-24,-25-1,0 1,0 0,0-1,0-24,0 0,0 0,0-1,0-24,0 0,0 0,0-24,0 24</inkml:trace>
  <inkml:trace contextRef="#ctx0" brushRef="#br0" timeOffset="92438.2871">18777 6028,'0'0,"0"0,25 0,-25 0,25 0,-25 0,25 0,-1 49,-24-24,25 25,-25-1,0 1,0-1,0 1,0-25,-25 24,1-49</inkml:trace>
  <inkml:trace contextRef="#ctx0" brushRef="#br0" timeOffset="93142.3274">17934 6499,'0'0,"25"0,-25 0,0 0,0 0,0-25,0 25,24 0,1 0,0 0,0 0,24 0,1 0,0 0,-1 0,1-25,-25 25,24 0,-24 0,0 0,0 0,-25 0,0 0,0 25,0-25,0 0,0-25</inkml:trace>
  <inkml:trace contextRef="#ctx0" brushRef="#br0" timeOffset="95755.4769">17636 5333,'0'0,"0"0,0 0,0 0,0 0,0 0,0 0,0-25,25 25,-25-25,0 25,25-24,0 24,-25-25,24 25,1 0,-25 25,25-1,-25 1,25 0,-25 25,0-1,0 1,-25-1,25 1,-25 0,25-1,0-24,-25-25,25 0,0 0,25 0,-25-25,0-24,25-26,0 26,-25-26,25 1,-1-1,1 26,0-26,0 51,0 24,-1 0,-24 0,25 49,-25-24,25 0,-25 24,0-24,25 25,-25-25,0-25,25 0,-1 0,-24-25,25 0,0-25,-25 1,25 24,-25-25,25 1,-25 49,0 0,0 0,0 25,0 24,0 1,0-1,0 26,0-26,0 1,24 0,-24-1,0-24,0 0,25-25,0 0,0-25</inkml:trace>
  <inkml:trace contextRef="#ctx0" brushRef="#br0" timeOffset="99666.7006">2232 8905,'0'0,"0"-25,0 25,0 0,0 0,-24-25,24 25,-25 0,0 0,0 0,0 0,1 0,-26 0,25 0,-24 25,24-25,-25 25,25-25,1 0,-1 25,0-25,25 0,0 0,-25 0,25 0,0 0,0 0,0 0,0 24,0 1,25-25,-25 25,0 25,0-1,25 26,-25-1,0 1,0 24,0 0,0 25,25 0,-25-25,0 25,0 0,0-24,0-1,24 0,-24-25,0 26,25-51,0 1,-25-1,25 1,-25-25,25 0,-1-1,-24 1,25-25,0 25,-25-25,25 25,-25-25,25 0,-1 0,1 0,0 0,25-25,-1 25,-24 0,25-25,-1 25,-24 0,25-25,-26 25,1 0,0 0,0 0,0 0,-25 0,24 0,-24-24,25-1,-25 0,0-49,0 24,0-49,0 24,-25-49,1 0,24-24,-25 23,-25-23,25-1,1 25,-1 25,25-1,-25 1,0 25,25 24,0-24,0 49,-25 0,25 0,0 0,0 1,0 24,0 0,0-25,0 25,0 0,-24 0,24 0,0 0,0 0,0 0,0 0,0 0,0 0,0 0,0 0,0 0,0 0,0 0,0 0,0 0,0 0,-25 25,25-25,-25 24,25-48,-25-1,0-25</inkml:trace>
  <inkml:trace contextRef="#ctx0" brushRef="#br0" timeOffset="100635.7559">2902 3026,'0'25,"-49"0,49-25,-50 0,25 25,25-25,-25 24,1-24,-1 25,0 0,0 0,-25 0,26-1,-26 1,25 25,-24 24,-1-24,-24-1,24 26,0-26,26 1,-26-25,25 0,0 0,1-25,24 0,0 0,24 24,1-24,0 0,25 25,-26 0,26 49,-25-24,0 49,-1 0,1 25,-25 0,25 0,-25 25,25-25,-25-24,25 24,-25-25,49-25,-49 1,50-1,-25-24,24-26,-24 1,25 0,-1-25,1-25,0 25,-1-25,1 1,-1-26,-24 25,25-24,-1-1,-24 0,0-24,0 24,0-24,-1 0,1-26,0 26,0-50,-25 0,0 0,0-25,0-25,-25 26,0-1,0 25,1-25,-1 50,0-1,-25 51,26-1,-1 1,25 24,-25 25,0-25,25 25,0 0,-25 0,25 0,0 0,0 0,0 0,25 0,0 0,-25 0</inkml:trace>
  <inkml:trace contextRef="#ctx0" brushRef="#br0" timeOffset="101513.8061">6424 8682,'0'-25,"0"0,0 0,0 0,0 25,0 0,0-24,0 24,0 0,0 24,0 1,0 25,0-25,0 49,0-24,0-1,0 1,0 24,0-49,0 0,0 25,0-50,0 24,0-24,0 0,0 0,0 0,0 0,0 0,0 0,0 0,0 0,0 0,0 0,0 0,-24 25,24-25,0 0,0 0</inkml:trace>
  <inkml:trace contextRef="#ctx0" brushRef="#br0" timeOffset="103237.9049">2952 10790,'0'-50,"0"1,-25-1,25 25,0-49,0 49,0 0,0 1,0 24,0 0,0 24,0 26,25 49,-25-24,0 24,25 25,-25 25,24-25,-24 25,25-25,-25 24,0-24,0 0,25-24,-25 24,0-50,25 1,-25-26,0 1,0-1,25-24,-25 0,0 0,0 0,24-25,-24 0,0 24,0-24,0 25,0-25,0 0,0-25,0 1,-24-1</inkml:trace>
  <inkml:trace contextRef="#ctx0" brushRef="#br0" timeOffset="103714.9319">3026 13568,'0'25,"0"0,0-25,0 0,0-25,0 0,0 0,0-49,0 24,0-49,0 25,0-26,25 51,-25-26,25 26,-25 24,25 0,-1 50,1 0,0 0,0 24,24 1,-24-25,25 24,-25-24,24 0,-24-25,0 0,0-25,-1 0,-24-24,25 24,-25-50,0 1,0-25,25 0</inkml:trace>
  <inkml:trace contextRef="#ctx0" brushRef="#br0" timeOffset="104390.9708">6846 12750,'0'0,"25"-25,-25-25,0 1,25-26,-25-24,0 0,25-50,-25 0,0 0,24-24,-24-1,0 25,25 0,0 0,-25 25,0 25,25 25,-25 24,25 1,-25-1,0 25,0 25,0 0,0 0,0 0,0 25,0 0,0 24,0 1</inkml:trace>
  <inkml:trace contextRef="#ctx0" brushRef="#br0" timeOffset="104869.9981">6821 13618,'-25'49,"25"1,-24-25,24-25,0 0,-25-25,25-25,0-24,25 0,-25-1,24-24,1 0,-25 24,25 1,0 24,0 25,0 25,-1 25,1 25,0-1,25 26,-26-1,1 26,0-51,25 26,-50-26,49-24,-49-25,25 0,0-50,-25 1,25-1,-25 1,0-26,0 1,24-1,-24 1</inkml:trace>
  <inkml:trace contextRef="#ctx1" brushRef="#br0" timeOffset="35182.0123">9895 6261 0,'271'12'0,"810"-12"0,-1081 0 0</inkml:trace>
  <inkml:trace contextRef="#ctx0" brushRef="#br0" timeOffset="110038.2937">21704 4986,'0'25,"0"-25,0 24,0 1,0 25,0-1,0 1,0 0,0 24,0 0,0-24,0 24,0-24,-25 0,25-26,-25 1,1 0,24-25</inkml:trace>
  <inkml:trace contextRef="#ctx0" brushRef="#br0" timeOffset="110235.3051">21332 5482,'25'0,"24"0,1 0,0-25,24 0,25 25,-24-25,-1 25,1-24,-1-1,0 0,1-25,-26 26</inkml:trace>
  <inkml:trace contextRef="#ctx0" brushRef="#br0" timeOffset="110481.3192">22696 4490,'25'0,"-25"49,25-24,-25 49,0 1,0 24,-25 25,25 0,0 0,-25 0,25-25,0 1,-25-1,25-25,0-24,-24 24,24-49,-25 0,25 0</inkml:trace>
  <inkml:trace contextRef="#ctx0" brushRef="#br0" timeOffset="112823.4531">12477 9475,'0'-24,"-25"24,25-50,0 25,0-24,-25 24,0-25,25 25,-24 25,-26 0,25 25,-24 25,-1 24,0 25,1 25,-1 0,25-24,0 24,25-50,25 1,0-26,0-24,24-25,1-25,0-24,-25-1,24-25,1 1,-1 0,-24 24,0 0,0 26,0-1,-25 50,24 24,-24 1,25-1,-25 26,25-1,-25 1,25-1,-25-49,25 0,-1 0,1-25,25-50,-25 25,24-24,-24-26,25 1,-26-1,1 26,-25-1,0 25,0 25,-25 25,1 0,24 49,-25-24,25 24,0-24,25 0,-1-26,1 1,25-50,-25-24,24-26,1 26,-1-75,-24 24,-25-24,0-24,0 24,0-25,-25 25,-24 0,24 49,0-24,-24 49,49 26,-25-1,25 25,0 0</inkml:trace>
  <inkml:trace contextRef="#ctx0" brushRef="#br0" timeOffset="113177.4734">13593 9451,'-25'49,"0"26,1-1,-26 0,25 1,-24-1,49 1,-25-26,25 1,25-25,-1-25,1-25,25-25,-1-24,1-1,-25 1,24-50,-49 25,25-25,-50 25,25-25,-24 0,-26 49,25-24,-24 49,24 1,25-1,-25 50,25 0</inkml:trace>
  <inkml:trace contextRef="#ctx0" brushRef="#br0" timeOffset="113470.4901">14287 8458,'0'0,"-24"25,24 0,-50 0,25 74,-24 0,24 50,-25 0,25 49,1 1,-1-1,25-24,0 24,25-49,-25-25,49-25,-24 1,25-51,-1 1,1-50,-1 0</inkml:trace>
  <inkml:trace contextRef="#ctx0" brushRef="#br0" timeOffset="114054.5235">17537 8508,'0'-50,"25"1,-25 24,25 0,-1 50,1 25,25 24,-25 25,-1 25,1 50,0 0,0-1,-25 26,0-26,0 1,0-25,-25-25,0-25,25-25,-25 1,1-50,24-1,-25 1</inkml:trace>
  <inkml:trace contextRef="#ctx0" brushRef="#br0" timeOffset="115623.6133">14883 8830,'-25'25,"-25"-25,26 0,-26 0,25 25,-24-50,49 25,-25 0,25 0,25 0,-1 0,1-25,25 25,-1-24,26 24,-26 0,26 24,-26 1,1 25,-25 24,0 1,-25 24,24 0,-24 25,-24-25,-1 50,25-50,-25 25,0-24,0-26,25 1,-24-26,-1 1,25-25,-25-25</inkml:trace>
  <inkml:trace contextRef="#ctx0" brushRef="#br0" timeOffset="115793.623">14759 9847,'25'0,"-1"-24,1 24,25 0,-1-25,26 25,-1 0,-24 0,24 0,-24 0,-1 0,1 0</inkml:trace>
  <inkml:trace contextRef="#ctx0" brushRef="#br0" timeOffset="115990.6343">15677 10319,'0'74,"24"1,-24-26,0 26,0-26,0 1,0-1,0-24,0-25</inkml:trace>
  <inkml:trace contextRef="#ctx0" brushRef="#br0" timeOffset="116549.6662">16222 8905,'-25'-25,"1"50,-1-25,0 25,0 24,0 26,1 24,-1 25,25 0,0 0,0 0,25 0,24-25,1 0,24-74,1 0,-1-25,1-25,-1-24,0-26,1 1,-26-50,-24 25,0-25,-50 0,25 24,-49 1,-1 0,0 24,1 26,-26-1,51 50,-26 0,50 0</inkml:trace>
  <inkml:trace contextRef="#ctx0" brushRef="#br0" timeOffset="117086.697">18207 9327,'0'0,"0"0,-25 0,25 0,0 0,0 0,0 0,25 0,-1 0,1 24,25-24,-1 0,1 25,24-25,-24 25,0-25,-1 0,1 0,-25 25,0-25,-1 0,1 0,-25 0,0 0,0 0</inkml:trace>
  <inkml:trace contextRef="#ctx0" brushRef="#br0" timeOffset="117529.7223">18306 9674,'0'0,"-25"25,25-25,0 0,0 24,25-24,-25 25,25-25,-1 0,1 25,0-25,0 0,0 0,24 0,-24-25,25 25,-1-25,1 1,-25-1</inkml:trace>
  <inkml:trace contextRef="#ctx0" brushRef="#br0" timeOffset="117893.7431">19248 9153,'0'-25,"25"-24,0 24,0-25,24 25,-24 0,25 1,-1-1,-24 25,25 25,-25-1,24 26,-24 25,0 24,0 0,-25 25,0 0,0 25,0-25,0 25,0-25,0-25,0 0,0-24,0-1,0-24,0-50,0 0,-25-25,25-50</inkml:trace>
  <inkml:trace contextRef="#ctx0" brushRef="#br0" timeOffset="118034.7512">19546 9872,'-25'-74,"0"24,25 25,0 25,0-24,50 48,-25-24,25 25,-26 0,26-25,0 25,-1-25,-24 0,0-25</inkml:trace>
  <inkml:trace contextRef="#ctx1" brushRef="#br0" timeOffset="47939.742">22822 11993 0,'0'0'0</inkml:trace>
  <inkml:trace contextRef="#ctx1" brushRef="#br0" timeOffset="48006.7457">22745 11831 0</inkml:trace>
  <inkml:trace contextRef="#ctx1" brushRef="#br0" timeOffset="48058.7488">21759 11947 0</inkml:trace>
  <inkml:trace contextRef="#ctx1" brushRef="#br0" timeOffset="48064.7492">22281 11958 0</inkml:trace>
  <inkml:trace contextRef="#ctx1" brushRef="#br0" timeOffset="48115.7521">21751 11969 0</inkml:trace>
  <inkml:trace contextRef="#ctx1" brushRef="#br0" timeOffset="48204.7572">22947 11831 0</inkml:trace>
  <inkml:trace contextRef="#ctx0" brushRef="#br0" timeOffset="128260.3361">13568 14337,'0'0,"0"0,0 0,0 0,25-25,0 0,-25 1,25-1,-1 0,1 0,0 0,0 1,0-1,-1 25,1-25,0 50,-25-25,25 25,0-1,-25 26,24 0,-24-1,0 1,0 0,0 24,0-24,0-1,0-24,-24 0,24 0,0-25,0 0,0 0,24-25,-24 0,0 0,25-24,0-26,0 26,0-1,-1-25,1 51,-25-26,25 50,-25 0,25 0,0 25,-25 24,0 1,0 25,0-26,0 26,24-26,-24 1,0-1,0 1,0-25,0 0,25-1,-25-24,25-24,-25-1</inkml:trace>
  <inkml:trace contextRef="#ctx0" brushRef="#br0" timeOffset="128604.3557">14585 14312,'0'0,"0"-25,0 25,-25 0,25 0,-24-24,24 24,24 0,-24 24,25-24,0 0,0 0,0 25,24-25,-24-25,25 25,-26 0,26-24,-25 24,24 0,-49-25,25 25</inkml:trace>
  <inkml:trace contextRef="#ctx0" brushRef="#br0" timeOffset="128838.3691">14660 14461,'0'25,"0"-25,0 0,0 0,24 0,1 0,-25 0,25 25,0-25,0 0,-1 0,1 0,-25-25,50 25</inkml:trace>
  <inkml:trace contextRef="#ctx0" brushRef="#br0" timeOffset="129200.3898">15106 14213,'0'0,"-25"0,25 0,0 0,0 25,25-25,0 0,-25 0,49 0,-24-25,0 25,25 0,-26-25,26 25,-50 0,50 0,-50-25,0 25</inkml:trace>
  <inkml:trace contextRef="#ctx0" brushRef="#br0" timeOffset="129402.4014">15131 14461,'25'25,"-1"-50,1 25,0 0,0-25,0 25,-1-24,26 24,-50 0,50 0,-25 0,-1 0</inkml:trace>
  <inkml:trace contextRef="#ctx0" brushRef="#br0" timeOffset="130217.448">16123 14089,'0'0,"-25"0,25 0,-25 0,1 0,24 0,-25 0,0 25,0 0,0-1,1 1,-1 25,25-25,-25 24,0 1,25 0,0-1,0 1,25-1,0-24,0 25,-1-1,26-24,0 0,-1-25,1 25,-1-25,1 0,0-25,-1 25,1-25,0-24,-1 24,1-25,-50 1,25-1,-1 0,-24 1,0-1,-24-24,24 49,-25-25,-25 1,25 24,-24 0,24 25,-25 0,1 0,-1 0,0 25,26 0,-1-25,0 24,0 1,25-25,0 25</inkml:trace>
  <inkml:trace contextRef="#ctx0" brushRef="#br0" timeOffset="130645.4725">16842 14188,'0'25,"0"0,0-25,0 0,0 0,-24 25,24-25,-25 0,25 0,0 0,0 0,0 24</inkml:trace>
  <inkml:trace contextRef="#ctx0" brushRef="#br0" timeOffset="130782.4803">16867 14560,'0'25,"0"-25,0 25,0-25,0 0,0 0,25 0,-25-25</inkml:trace>
  <inkml:trace contextRef="#ctx1" brushRef="#br0" timeOffset="61062.4926">21209 17077 0,'0'0'0,"0"0"0,0 0 0,0 0 0,0 0 0,0 0 0,0 0 0,0 0 0,0 0 0,0 0 0,0 0 0,0 0 0,0 0 0,0 0 0,0 0 0,0 0 0,0 0 0,0 0 0,0 0 0,0 0 0,0 0 0,0 0 0,0 0 0,0 0 0,0 0 0,0 0 0,0 0 0,0 0 0,0 0 0,0 0 0,0 0 0,0 0 0,0 0 0,0 0 0,0 0 0,0 0 0,0 0 0,0 0 0,0 0 0,0 0 0,20 162 0,-20-162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0,-58 23 0,58-23 0,0 0 0,0 0 0,0 0 0,0 0 0,0 0 0,0 0 0,0 0 0,0 35 0,0-35 0,0 0 0,0 0 0,0 0 0,0 0 0,0 0 0,0 0 0,0 0 0,0 0 0,0 0 0,0 0 0,0 0 0,0 0 0,0 0 0,0 0 0,0 0 0,0 0 0,0 0 0,0 0 0,0 0 0,0 0 0,0 0 0,0 0 0,0 0 0,0 0 0,0 0 0,0 0 0,0 0 0,0 0 0,0 0 0,0 0 0,0 0 0,0 0 0,0 0 0</inkml:trace>
  <inkml:trace contextRef="#ctx0" brushRef="#br0" timeOffset="142133.1293">16247 10418,'25'25,"0"-25,-1 0,26 0,0 0,-1 0,26 0,-26 0,26 0,-26-25,1 25,0-25,-1 25,-24 0,0 0,-25 0,0-25</inkml:trace>
  <inkml:trace contextRef="#ctx0" brushRef="#br0" timeOffset="142336.1411">16396 10765,'0'25,"0"0,25-25,0-25,24 25,1-25,-1 0,1 25,-25-49,24 49,-49 0,25 0,-25 0</inkml:trace>
  <inkml:trace contextRef="#ctx0" brushRef="#br0" timeOffset="142917.1744">16619 11162,'0'-25,"0"25,25-49,-25 24,25-25,-25 1,0 24,25 0,-1 0,-24 25,25 25,-25 0,0 0,25 24,-25 26,25-1,-25 1,0-1,0-24,0 24,0-49,25 24,-25-24,24-50,1 25,0-49,0 24,0-49,-1 24,26-24,-25-1,0 25,24 1,-49 24,25 25,25 0,-50 25,24 24,1 1,-25 0,0 24,0-24,0 24,0-49,0 25,0-26,0 1,25 0,-25-25,0 0,0-25,25 0,0 1,-25-26</inkml:trace>
  <inkml:trace contextRef="#ctx0" brushRef="#br0" timeOffset="150611.6145">17413 14759,'0'0,"0"0,0 25,0-50,25 25,-25-25,24 0,1 0,25 1,-25 24,24 0,-24 24,0 1,0 25,0-1,-1 26,-24 24,0-25,0 26,-24-26,24 25,0-49,-25 0,25-1,0-24,0-25,25 0,-25-50,24 1,1-26,0-24,0 0,0 0,-1-25,1 24,25 26,-50 0,49 49,-49 0,25 50,-25 0,25 49,-25-24,0 49,0-25,0 1,-25-1,25-24,0-1,25-24,-25-25,25 0,-25-50,25-24,-1 24,26-49,0 0,-26 25,1-1,25 26,-25-1,24 50,-24 50,0-1,0 26,-1 24,-24 25,25-25,-25 25,0-25,0-24,25 24,-25-49,0-26,25-24</inkml:trace>
  <inkml:trace contextRef="#ctx0" brushRef="#br0" timeOffset="154417.8322">21456 3448,'-50'25,"26"-1,-1-24,0 25,-25-25,26 0,-26 0,25 0,-24 0,24-25,-25 25,1-24,-1 24,0-25,-24 0,24 25,-24 0,-1-25,1 25,0-25,-26 25,1 0,0-24,-25 24,0 24,0-24,-25 0,25 25,-25 0,-24-25,24 25,-50 0,26-25,-26 24,1-24,-1 0,1 0,0 0,-26 0,1-24,25 24,-26-25,1 0,0 25,24 0,-49-25,25 25,-25-25,0 25,25 0,-25 0,0 0,24 0,1 0,0 25,0-25,0 25,-1-25,51 0,-26 0,26 0,-1 0,25 0,-25 0,50-25,0 25,0 0,-24 0,48 0,-24 0,50 0,-25 0,-1 25,26-25,0 0,24 0,0 25,1-25,-1 0,25 25,-24-25,24 0,0 0,0 24,25-24,0 0,0 0,-24 0,24 0,0 0,0 0,0 0,0 0,0 0,0 0,0 0,0 0,0 0,0 0,0 0,0 0,0 0,0 0,0 0,0 0,0 0,0 0,0 0,-25-24,25-1,-25 0,25-49</inkml:trace>
  <inkml:trace contextRef="#ctx0" brushRef="#br0" timeOffset="157292.9964">15974 3175,'-25'0,"-24"0,-1 0,1 0,24 0,-25 0,25 0,1 0,-1 0,0 0,25 0,-25 25,25 0,-25-1,25 26,0 0,0 24,0 50,0 0,25 0,-25 50,0-1,25 26,-25 24,0 25,0 0,0-25,0 25,0 0,0 1,0-51,-25 0,25-24,-25 0,25-50,0 25,0-50,25-25,-25-24,0 24,25-49,-25 0,25-25,-25 25,25-25,-1 0,-24 0,25-25,0 25,25 0,-26 0,26 0,0 0,-1 0,26 0,24 25,-25-25,50 0,-24 24,48-24,1 25,0-25,25 25,24 0,0-25,26 0,-1 25,25-25,0 0,25 0,-25 24,25-24,0 0,0 25,-1-25,1 0,-25 0,25 0,0 0,-25-25,0 25,0-24,0 24,-25-25,-24 25,-1-25,-24 0,0 0,-26 25,1-24,-50 24,25 0,-24 0,-26 0,0 0,-24 0,25 0,-51 0,-24 0,75-25,-75 25,25-50,-25 50,24-99,1 25,-25-26,0 1,0-25,0-25,0 0,0 1,25-26,-25 0,0-24,0 24,-25-24,25-1,-25 26,25-1,-24 25,-1 0,-25 25,25 0,1 25,-26 25,0-1,25 26,-24-1,-26 1,26 24,-1 0,-24 25,-1-25,1 25,-25 0,0-25,-1 25,-24-24,0 24,0-25,-25 0,-24 0,-1-24,1 49,-26-50,-24 25,0 0,-1 0,-24 1,0-1,0 0,25 0,-25-24,0 24,0 0,25 0,-1 0,-24 1,25-1,0 0,-25 0,25 25,24 0,-24 0,24 0,1 25,24-25,1 0,24 0,0 0,0 0,25 0,25 0,0-25,24 25,1 0,0 0,24 0,0 0,1 0,24 0,0 0,25 0,0 0,-25 0,25 0,0 0,0 25,25 0,-25 24,0 1,25 0,0 49,0 0,-1 50,1 0,0 24,0 26,0 24,-25 25,24 0,-24 25,0-25,0 25,0-25,0 0,0 0,0-25,25-24,0-26,-25 1,25-25,0-50,24 0,1-24,-25-26,49 1,-24-25,49-25,0 0,25 0,0-25,50 25,-1-25,1 0,24 25,26 0,-1 0,0 0,50 0,-25 25,0-50,25 25,0 0,0 0,24-25,1 1,0-1,-1 0,1 25,0-25,-26 25,1 25,-25 0,0 0,-24-1,-1 1,-25 25,1-1,-26-24,-24 0,25 0,-50-25,25 0,-25-25,-25 0,0 0,-24-49,-1 0,0-50,-24 24,-25-24,0-24,-1-1,1-25,-25-24,0-1,0 26,-25-26,1 1,-26-26,0 1,1 25,-1-1,-24 1,24-1,-24 26,-1 24,26 25,-26 0,1 0,-1 50,1-1,0 1,-26 24,1 25,0 1,0-1,-25 25,-25 0,0 0,-25 25,-24-25,0 24,-1-24,-49 25,0-25,-25 0,0-25,1 25,-26-24,0-1,-24 0,24 25,0-25,-24 0,0 25,49-25,-25 25,50 25,25-50,24 25,26-24,49-1,24-25</inkml:trace>
  <inkml:trace contextRef="#ctx0" brushRef="#br0" timeOffset="158961.092">23391 6152,'0'0,"0"0,0-25,0 25,0 0,0 0,0 0,0 25,0-1,25 1,-1 0,1 25,25-1,-25 26,-1 24,26-25,0 50,-26 0,26 0,0 25,-1 0,1 25,0-1,-1 26,1-1,-25 25,24 1,1-1,-25 0,24 0,-24 1,0-1,0-25,-1 25,1 1,-25-1,25 0,-50 0,25 1,-25-1,-24 0,24 0,-25-24,-24-1,0 1,-1-26,-24 1,24 0,-24-1,-25 1,25-25,-25 24,-25-24,25 25,-25-25,25 24,-25-24,1 0,-1 0,0 0,0-25,0 24,-24-48,24 24,0 0,25-25,-25 0,0 0,1 1,24-26,-1 0,1 1,0-1,0 1,25-26,0 1,0-1,0 1,24 0,-24-25,25 24,-1 1,1-25,-1-1,1 26,24-25,-24 0,24 24,1-24,-26 25,26-26,-1 1,25 25,-24-1,-1-24,0 25,26-50,-1 25,0-1,25-24,0 0,0 0,0-24,0-1,25-50,0 26,24-26,-24-24,25 25,-1-25,26-1,-26 1,1 0,-1 0,1 24,0 1,-26 24,26 1,-25 24,-25 0,25 25,-25 25,0 0,-25 24,0 26,0-1,0 25,-49 0,24 26,-24-26,0 25,-1-25,-24 0,25 25,24-49,-24-1,24 0,0-49,25 25,1-25,24-1,0 1,24-25,1 0,0 0,25 25,-1-25,26 0,-1 0,1 0,-1 0,25 25,-24-25,-1 25,0-1,1 1,-1 0,-24 0,-1-25,-49 0</inkml:trace>
</inkml:ink>
</file>

<file path=ppt/ink/ink1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1T02:35:34.801"/>
    </inkml:context>
    <inkml:brush xml:id="br0">
      <inkml:brushProperty name="width" value="0.05292" units="cm"/>
      <inkml:brushProperty name="height" value="0.05292" units="cm"/>
      <inkml:brushProperty name="color" value="#FF0000"/>
    </inkml:brush>
    <inkml:context xml:id="ctx1">
      <inkml:inkSource xml:id="inkSrc43">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1" timeString="2015-09-11T02:36:11.280"/>
    </inkml:context>
  </inkml:definitions>
  <inkml:trace contextRef="#ctx0" brushRef="#br0">1488 11286,'-25'0,"25"-25,-24 25,24 0,-25 0,25-24,-25 48,25 1,0-25,-25 50,25 24,0 1,0 24,-25 0,25 0,0 50,0-25,0-25,25 25,-25-49,25-1,0 1,0-51,-1 26,1-50,0 25,0-25,0 0,-1-25,1 25,0-25,25 0,-50-24,25 24,24 0,-49-24,25-1,0 25,0 0,-25 1,24 24,-24-25,0 25,0-25,0 25,0-25,0 0,-24 0,24 1,0-1,-25 0,25-25,-25 26,0-1,0 25,1 0,24 0,-25 25,0 24,0 1,0-1,25 26,0-1,0 1,0-1,25-24,0-1,0-24,0 0,-1-25,1 0,0-25,0-24,24-1,-24 25,0-24,0-26,0 26,-1-1,-24 0,0 25,25 1,-25 24,25 24,-25 1,0 25,0 0,0-1,25 1,-25-1,25 1,-1-50,1 0,0 0,25-25,-26-24,1-1,25 0,-25 1,-1-1,1 0,0 50,0-24,-25 48,25 1,-25 25,24 0,1-1,-25 26,25-26,0-24,0 25,24-50,-24 0,0-25</inkml:trace>
  <inkml:trace contextRef="#ctx0" brushRef="#br0" timeOffset="319.0182">3026 11435,'25'0,"-25"-50,0 26,0 24,-25 0,25 24,-25 26,1 0,-1 24,0 25,25 25,-25 25,25-25,25 25,0-25,-25 0,25-25,-1 0,1-24,0-1,0-24,24-25,-24-25,0-25</inkml:trace>
  <inkml:trace contextRef="#ctx0" brushRef="#br0" timeOffset="665.038">3671 11460,'0'0,"0"0,0 25,0-1,0 26,0 0,0-26,0 51,0-26,0-24,0 25,0-25,25-25</inkml:trace>
  <inkml:trace contextRef="#ctx0" brushRef="#br0" timeOffset="1276.0728">4167 12105,'25'0,"-25"0,0-25,0 0,0 25,0-25,-25 0,25 1,-25-1,1 25,-1 0,0-25,0 25,25 25,-25-25,1 49,-1 1,25 0,0-1,0 26,0-1,25-24,-1-1,1 1,0 0,25-26,-26 1,26 0,-25-50,24 25,-24-25,0 25</inkml:trace>
  <inkml:trace contextRef="#ctx0" brushRef="#br0" timeOffset="1588.0908">4564 12055,'0'-25,"-25"0,0 25,1 0,-1 0,25 25,-25 0,0-25,25 25,25 24,0-49,0 25,-1 0,26 0,-25 0,0 24,-1-24,-24 0,0 0,0 24,-24 1,-1-25,0 0,0-1,0-24,1-24,-1-1,25 0</inkml:trace>
  <inkml:trace contextRef="#ctx0" brushRef="#br0" timeOffset="2055.1175">4887 11609,'24'0,"-48"0,24 0,-25-25,25 25,-25 0,0 0,25 25,0-1,-25 1,25 0,25 25,-25-1,50 1,-25-1,-1 1,26-25,-25 24,24 26,-24-26,0 1,-25 0,0 24,0-24,-25-1,25 1,-25-25,1 0,-1-25,0 0,0-25,25 0,-25-49,1-1</inkml:trace>
  <inkml:trace contextRef="#ctx0" brushRef="#br0" timeOffset="2221.127">4787 11584,'25'-25,"-25"25,50 0,-50 0,49-25,-24 25,25-25,-25 25,-1-24,26-1,-25 0,0 0</inkml:trace>
  <inkml:trace contextRef="#ctx0" brushRef="#br0" timeOffset="2591.1481">5383 11112,'0'0,"0"0,0 25,0 0,0 25,0-1,-25 1,25 49,-25-24,25 24,0-50,0 51,0-51,0 1,0-1,0-24,0 0</inkml:trace>
  <inkml:trace contextRef="#ctx0" brushRef="#br0" timeOffset="2924.1672">5358 12328,'0'25,"0"-25,25 0,-25 0,0-25,0 25,-25-25,25 25,0 0,0 0,0-25,0 25,0 0,0 0,0 0,0 0,0 0,0 0,0 0,0 0,0 0,0 0,0 0,0 25,0-25,0 0,0 0,0 0,0-25,0 1,0-1</inkml:trace>
  <inkml:trace contextRef="#ctx0" brushRef="#br0" timeOffset="3176.1817">5680 11361,'0'0,"0"0,0-25,0 25,0 25,0-25,-25 24,25 1,0 0,-24 0,24 0,0-1,0 1,0 0,0 0,24-25</inkml:trace>
  <inkml:trace contextRef="#ctx0" brushRef="#br0" timeOffset="3760.2151">5978 11361,'-25'-25,"25"0,0 0,-25 0,25 25,0 0,0 0,0 0,25 25,-25 0,25 49,0 1,0-1,-1 25,1 25,-25 0,0-24,-25 24,25-25,-24 0,-1 0,0-49,0 24,25-24,-25-25,25-25,0 0,0 0,25-25</inkml:trace>
  <inkml:trace contextRef="#ctx0" brushRef="#br0" timeOffset="4083.2335">6697 11931,'-25'0,"25"25,0-25,25 0,-25 0,25 0,0 25,0-25,24 0,-24 0,25 0,-50 0,25 0</inkml:trace>
  <inkml:trace contextRef="#ctx0" brushRef="#br0" timeOffset="4248.2429">6722 12229,'0'25,"25"-25,0 0,24 0,-24 0,0 0,0-25,0 0</inkml:trace>
  <inkml:trace contextRef="#ctx0" brushRef="#br0" timeOffset="4685.268">7342 11807,'0'25,"0"0,0 24,-25 1,25-25,0 24,0 1,0-1,0-24,25-25,25 25,-25-50,24 0,50 1,-49-76,24 51,1-50,-26 24,1 1,0-25,-50 74,0 25,-25 25,-25-1,25 51,-24 24,24 25,-25 0,1 25,24-25,0 0,0 0,1-25,24 0</inkml:trace>
  <inkml:trace contextRef="#ctx0" brushRef="#br0" timeOffset="5918.3385">1587 13345,'0'-25,"-24"25,-1 25,25 0,-25 24,0 1,0 24,25 26,0 24,-24 49,48-24,-24 25,25-25,0 24,25-49,-26 0,26-49,0-26,24-24,-24-25,-1-50,26 1,-26-26,-24 1,0-50,25 50,-50-26,0 51,-25-1,0 25,0 25,0 50,-24 0,24 24,25 25,-25 0,25 1,0-26,25 0,25-49,-26 0,51-25,-26-25,1 0,0 1,-26-1,1 25,0 0,-25 25,25-1,-25 1,0 25,25-25,-1-1,1-24,25 0,-25 0,24-24,26-1,-26 0,-24 25,25 0,-25 25,-1 0,1-1,-25 1,25 0,-25 0,25 0</inkml:trace>
  <inkml:trace contextRef="#ctx0" brushRef="#br0" timeOffset="6191.3541">3324 13469,'0'0,"0"50,-25-1,25 50,-25 1,0 73,1-24,-1 74,25-24,0 24,25-25,-1-24,1 0,25-50,-1 0,1-75,0 1,-1-50</inkml:trace>
  <inkml:trace contextRef="#ctx0" brushRef="#br0" timeOffset="6549.3746">3870 13742,'0'0,"24"25,-24-25,0 24,0 26,0 0,25-1,-25 26,0-1,0 25,0-24,0-26,0 1</inkml:trace>
  <inkml:trace contextRef="#ctx0" brushRef="#br0" timeOffset="7214.4126">4465 14387,'25'-25,"-25"-25,0 50,-25-49,25 49,-25-25,0 25,0 0,1 0,-1 25,0-1,25 26,0 0,25-1,0 26,-1-1,26 1,-25-1,0 0,-1 1,-24-26,0 26,-24-26,-1 1,0-25,0 0,-24-25,24-25,25-25,-25 25,25-74,25 25</inkml:trace>
  <inkml:trace contextRef="#ctx0" brushRef="#br0" timeOffset="7523.4302">4887 14039,'0'0,"24"50,-24-25,0 24,0 26,0 24,0-24,0 24,25 0,0-25,0 1,0-26,-1 26,1-50,-25-1,75 1,-100 0,-25 25,1-100,-26-49</inkml:trace>
  <inkml:trace contextRef="#ctx0" brushRef="#br0" timeOffset="7668.4386">4663 14461,'-25'-124,"50"-50,0 100,25 0,-26-1,26 26,-50-26,75 1,-26-1,26 1,-1 24,-24 1,-1-1</inkml:trace>
  <inkml:trace contextRef="#ctx0" brushRef="#br0" timeOffset="7959.4552">5507 13419,'0'-24,"0"24,0 24,0-24,-25 75,25-1,0 25,0 25,-25 25,25-25,-25 0,25 25,0-50,0 25,0-49</inkml:trace>
  <inkml:trace contextRef="#ctx0" brushRef="#br0" timeOffset="8281.4737">5631 14957,'0'25,"0"-25,24 25,-24-25,0 0,0 0,0 0,0 0,0 0,0 0,0 0,0 0,0 0,0 0,0 0,0 0,0 0,0 0,0 0,0 0,0 0,0 0,0 0,0 0,0 0,0 0,-24-25,24 25,0-25,0 0</inkml:trace>
  <inkml:trace contextRef="#ctx0" brushRef="#br0" timeOffset="8730.4993">5854 13618,'0'0,"0"0,0 25,0-1,0 1,0 25,0-25,0 24,0 1,-25 24,25-49,0 25,0-26,0-24,0 0,25 0</inkml:trace>
  <inkml:trace contextRef="#ctx0" brushRef="#br0" timeOffset="9074.519">6152 13543,'0'-24,"0"24,0 0,24 49,1 1,-25 49,25 0,-25 25,25 25,-50 25,25-1,0 1,-25 0,0-26,1-24,-1-24,25-26,0 0,0-49,0-25,-25-25,50-24,-25-1</inkml:trace>
  <inkml:trace contextRef="#ctx0" brushRef="#br0" timeOffset="9431.5394">6598 14089,'50'0,"-50"0,49 0,-24 0,0 25,0-50,24 50,-24-25,0 0,0 0,-25 0</inkml:trace>
  <inkml:trace contextRef="#ctx0" brushRef="#br0" timeOffset="9544.5458">6846 14263,'0'0,"0"0,25 0,-25 0,25 0,0-25</inkml:trace>
  <inkml:trace contextRef="#ctx0" brushRef="#br0" timeOffset="9913.5668">7441 13692,'25'-25,"0"-24,0 49,-25-25,25 25,-1 25,-24 0,0 24,0 26,0-1,-24 0,-1 26,0-26,25 0,0 1,0-26,25 1,24 0,-24-25,25-1,-25 26,-1-25,-24 49,-24-24,-26 24,0-24,1 24,-26-24,26-1,-1-24,25-25,25 0,0-25,25-24</inkml:trace>
  <inkml:trace contextRef="#ctx0" brushRef="#br0" timeOffset="11304.6466">1761 15850,'-49'25,"49"0,-25-25,0 49,0 26,25-1,-25 50,50 0,-25 25,0 0,50 25,-25-26,-1-24,26 0,-25-49,24-26,1-24,0-25,-1-49,1-1,-1-24,1-1,-25 1,0-1,-25 26,0 24,0 25,-25 25,25 24,-25 1,25 24,0-24,25 24,0-49,24 0,-24 0,25-50,-26 25,26-25,0 0,-26 25,26 0,-25 0,24 0,-24 25,25 0,0-25,-1 25,1-25,-1 0,1-25,-25 0,24 0</inkml:trace>
  <inkml:trace contextRef="#ctx0" brushRef="#br0" timeOffset="11587.6628">3547 15999,'0'25,"0"0,-25 24,0 26,1-1,-26 50,25 25,0 25,1-26,24 26,0 0,24-50,1 24,25-73,-1-1,1-24,0-50</inkml:trace>
  <inkml:trace contextRef="#ctx0" brushRef="#br0" timeOffset="11919.6818">4068 16148,'25'0,"-25"25,0 24,0-24,0 49,0-24,0 25,0 24,0-50,0 26,0-26,0 1</inkml:trace>
  <inkml:trace contextRef="#ctx0" brushRef="#br0" timeOffset="12290.703">4663 16222,'-25'0,"25"25,-24 0,24 0,0 49,0-24,24 24,1 1,0 24,0 0,0 0,-1 0,-24-24,0 49,0-50,0 1,-24-1,-1-49,0-25,0-25</inkml:trace>
  <inkml:trace contextRef="#ctx0" brushRef="#br0" timeOffset="12440.7116">4638 16272,'25'-50,"25"50,-25 0,24-25,-24 25,25-24,-1-1,1 0</inkml:trace>
  <inkml:trace contextRef="#ctx0" brushRef="#br0" timeOffset="12682.7254">5358 16073,'0'50,"0"24,0-24,0 49,-25-24,25 24,-25 0,25 0,0 25,-25-49,1-1,24-24</inkml:trace>
  <inkml:trace contextRef="#ctx0" brushRef="#br0" timeOffset="12852.7351">5383 17438,'0'24,"0"26,0-50,0 0,0 25,0-50,0 25,-25-25,50-24</inkml:trace>
  <inkml:trace contextRef="#ctx0" brushRef="#br0" timeOffset="13497.772">5854 16024,'0'0,"0"0,0 25,0-1,-25 1,25 25,0-1,-25 1,25 24,0-24,0 25,-25-51,50 26,-25-50,0 0</inkml:trace>
  <inkml:trace contextRef="#ctx0" brushRef="#br0" timeOffset="13786.7885">6152 15999,'24'0,"-24"0,50 50,-50-26,25 51,-25 24,25 25,-1 0,-24 25,0-25,0 25,-24-25,24 0,0 0,-25-50,25-24,25-50,-25 0</inkml:trace>
  <inkml:trace contextRef="#ctx0" brushRef="#br0" timeOffset="14062.8043">6896 16222,'0'0,"0"25,25-25,-1 0,-24 25,50-25,-25-25,24 25,-24-25,25 25,-25-25</inkml:trace>
  <inkml:trace contextRef="#ctx0" brushRef="#br0" timeOffset="14221.8134">6921 16446,'24'24,"-24"1,25-25,0 25,0-50,24 25,-24 0,0-25</inkml:trace>
  <inkml:trace contextRef="#ctx0" brushRef="#br0" timeOffset="14602.8352">7640 15801,'49'0,"1"0,24 24,-49 1,25 0,-25 0,-1 24,-24 26,0-1,-24 25,-26 1,0 24,-24 0,24-25,-24 25,24-25,1 0,49-24,0-26,0 1,49 0,26-26,-26-24,51 0,-26-24,0-1,1 0,-1 0,-49 0,-25 25</inkml:trace>
  <inkml:trace contextRef="#ctx0" brushRef="#br0" timeOffset="20684.1831">2729 4217,'-25'0,"25"0,-25 0,25-25,-25 25,0-25,0 25,1 0,-26 0,0-25,1 25,-26 25,1-25,0 0,-26 25,26-25,-25 0,24 25,-24-25,25 0,-26 0,26 0,-25 0,0 25,-1-25,1 0,25 24,-1-24,-24 25,50 0,-26 0,1 0,24-1,1 1,-1 0,0 25,25-1,-24 1,24 24,0-24,0 49,1-24,24 24,0 0,-25 50,25-25,0 0,0 0,0 0,0 25,25-25,-25 0,0 0,24-25,1 0,0 0,-25-24,25-1,0-24,-1 24,-24-24,25 0,-25 24,25-24,-25-50,0 74,0-74,25 74,-25-74,50 25,-50-25,24 25,-24-25,75 0,-75 0,49 0,-49 0,100-50,-76 50,26-24,0-1,24 25,0-25,1 0,-26 25,26-25,-1 25,25 0,-24-24,-1 24,1 0,24-25,-25 25,26-25,-1 0,0 0,0 25,0-24,1 24,-1-25,0 25,25 0,-49 0,24 0,-25 0,25 25,1-25,-1 0,0 0,-25 0,26 0,-1 0,0 0,0 0,1 0,-26 0,25 0,0 0,1 0,-1 0,0 0,0 0,0 0,1 0,-1 0,0 0,0 0,1 24,24-24,-25 0,25 25,-25-25,0 25,25 0,-24-25,-1 25,25-25,0 0,-25 0,0 24,25-24,-25 25,1-25,-1 0,0 0,25 25,-49-25,24 0,0 0,0 25,-24-25,24 0,-25 25,1-25,24 0,-25 0,1 0,-1 0,1 0,-26 0,26-25,-26 0,26 0,-26-24,-24 24,0-25,24-24,-49 24,25-49,-25 24,0-49,-25 25,25-25,-24-25,-1 1,0-1,0 0,25 0,-25 0,1 0,-1 1,0-1,0 25,-24 0,24 24,0 26,-25 0,1 24,-1 0,-24 26,24-1,-24 0,-1 25,1 0,-25 0,-1 0,1 0,0 25,-50-25,25 0,0-25,-25 25,0 0,1-25,-26 25,0-25,1 25,24 0,-25-24,1 24,-1 0,25 0,-24 24,24-24,0 0,25 25,-25-25,25-25,0 25,0-24</inkml:trace>
  <inkml:trace contextRef="#ctx0" brushRef="#br0" timeOffset="34283.9609">14883 4465,'0'0,"0"-25,0 25,0 0,-25 0,25 0,0 0,0 0,0 0,0 0,0 25,0 24,-25 1,25 24,0 1,0 24,0 0,-25 25,25 0,-24 0,-1 0,25 25,-25-50,0 25,25-24,0-1,0-25,0-24,25 24,0-49,0-25,24 0,1 0,-1-25,1-24,24-1,-24-24,24-1,-24 26,0-26,-26 1,26-1,-50 1,25 24,-25 1,0-1,-25 25,25 1,-50 24,26 0,-1 0,0 24,0 1,0 25,-24-1,49 1,-25 24,25-24,-25 24,25 1,0-25,0-1,25 1,-25-1,25-24,-25 25,25-25,-1-25,1 24,0-24,25 25,-50-25,24 0,1-25,0 1,0-1,0 0,0 0,-1-24,1 24,0-25,0-24,-25 49,25-25,-25 1,24 24,-24 0,25 0,-25 0,0 1,0 24,25-25,-25 25,0 25,0-25,25 0,-25 24,25 1,-25 0,0-25,24 50,-24-26,0 26,0-25,25 25,-25-26,0 26,0 0,0-26,0 1,0 0,0 0,0-25,0 0,25 0,-25 0,0-25,25 0,-25-24,25-1,-25 0,0 1,24-26,1 26,-25-1,25 0,0 1,-25-1,25 50,-25-25,24 25,1 0,-25 25,0 0,25 25,0 24,-25-24,0-1,25 26,-25-26,24 26,-24-50,0 24,25-24,-25 0,0 0,0-1,0-24,0-24,25-1</inkml:trace>
  <inkml:trace contextRef="#ctx0" brushRef="#br0" timeOffset="34700.9848">16446 4713,'0'-25,"-25"25,0 25,0 0,25 49,-25 1,0 24,1 25,-1 25,25-1,-25 1,25 0,0 0,0-50,0 25,25-49,0-1,-1-24,1-1,25-24,0-25,-1 0,1 0,-1-25</inkml:trace>
  <inkml:trace contextRef="#ctx0" brushRef="#br0" timeOffset="35317.0199">19323 4390,'0'-24,"0"24,0 0,25 24,-1-24,26 50,-25 24,24 1,1 49,0 0,-1 25,-24 0,0-1,-25 26,0-25,0-25,-25 25,0-25,1 0,-26-25,25 0,25-49,-50 24,50-24,0-25,0-25,0 0,0-50</inkml:trace>
  <inkml:trace contextRef="#ctx1" brushRef="#br0">21036 8257 0</inkml:trace>
  <inkml:trace contextRef="#ctx0" brushRef="#br0" timeOffset="53914.0837">3225 4738,'24'24,"-24"-24,0 0,0 0,0 0,0 0,0 0,0 0,-24-24,24 24,0-25,0 25,0 0,0-25,0 25,0-25,0 25,-25-25,25 1,0-1,0 25,0-25,0 0,0 25,0-25,0 1,0-1,0 0,0 25,0-25,0 0,0 25,0 0,0-24,0 24,25-25,-25 0,0 25,24-25,-24 0,25 1,-25 24,25-25,0 0,0 0,-1 0,-24 1,50 24,-50-25,50 0,-26 25,-24-25,50 25,-50-25,50 25,-50-24,24 24,1 0,0 0,0 24,0-24,-25 25,25 0,-1-25,-24 25,25 0,0-25,0 24,-25 1,25-25,-1 25,1-25,0 25,0-25,0 0,-1-25,1 25,0-25,0 0,0 1,24-1,-24 0,0-25,0 26,-1-1,1 0,-25 0,25 0,0 1,-25 24,0-25,25 0,-25 25,24-25,-24 25,0 0,0 0,25 0,-25 0,0 0,0 0,25 25,0-25,-25 25,25 0,-25-1,24 1,1 0,0 0,-25 0,25-1,0 26,-1-50,-24 25,50 0,-50-1,25 1,0 0,-1-25,1 0,0 0,0 0,0-25,0 0,24 1,-24-1,0 0,0 0,24 0,-24 25,0-24,24 24,-24 0,0 0,0 0,24 0,-24 0,0 24,0 1,0 0,24 0,-24 0,0-1,0 26,-1-25,1 0,0-1,0 26,0-25,-1 0,-24-1,0-24,25 25,-25-25,0 0,0-25,0 1,-25-26,25-24,-24-26</inkml:trace>
  <inkml:trace contextRef="#ctx0" brushRef="#br0" timeOffset="54606.1232">4242 2431,'0'-25,"0"25,0-25,0 25,0 0,24 25,-24 0,0 24,0 26,0-26,0 26,0-1,-24 26,24-26,0 0,0-24,0 0,0-1,0-24,0 0,24 0,-24-25,25 24,0-24,0 0,0 0,-1-24,1 24,25 0,-25 0,24 0,1-25,-1 25,1 0,0-25,-26 25,26 0,-25-25,0 25,0 0,-1 0,-24 0,0 0,25 25,-25-25,0 0,0 0,0 0,0 0,0 0,0 0,0 0,0 0,0 0,0 0,0 0,0 0,-25 0,25-25</inkml:trace>
  <inkml:trace contextRef="#ctx0" brushRef="#br0" timeOffset="57352.2804">4936 5953,'0'0,"0"0,0-25,0 25,0 0,0 0,-25 25,25-25,-24 0,24 0,-25 0,25 0,-25 0,0 0,0 0,0 0,1 0,-1 0,0-25,-25 25,1 0,24-24,-25 24,1 0,-1 0,25-25,-24 25,-1 0,-24 0,24 0,1 0,-1-25,0 25,1-25,-1 25,1-25,-1 25,0-25,1 25,24 0,-25 0,25-24,-24 24,24 0,-25 0,26 0,-1 0,0 0,-25 0,26 0,24 0,-25 0,0 24,0-24,0 0,1 25,-1-25,0 25,25-25,-25 25,0-25,25 0,-24 25,-1-25,25 0,0 0,0 0,-25 25,0-25,25 24,0 1,-25-25,25 25,-24 0,-1 0,25-25,-25 24,0 1,25-25,-25 25,25 0,-24 0,24-1,-25 1,25-25,-25 25,25 0,-25 24,25-24,0 0,0 0,0 0,-25-1,25 1,0 0,0 0,0 0,0-1,0 1,0 25,25-25,-25 24,0 1,0-1,0 1,0 0,0 24,0-24,25-1,-25 1,0 0,0-26,25 26,0-25,-25 0,24-25,1 24,0-24,0 0,0 0,-1 0,1-24,25 24,-25 0,-1 0,26 0,-25 0,24 0,1 0,24 0,-24 0,0 24,-1-24,26 0,-26 0,1 0,24 25,-24-25,0-25,24 25,0 0,-24 0,24 0,1 0,-26-24,26 24,-26 0,26-25,-1 25,1-25,-1 25,0 0,-24-25,25 25,-1 0,-24 0,-1 0,1 0,-1 0,1 0,-25 0,0 0,-25 0,24 0,1-25,-25 1,0-1,0-25,0 1,-25-26,1-24,24 24,-25-24,0 25,0-25,25 24,-25 1,1-1,24 1,-25 49,0-24,25-1,-25 25,0 0,25 1,-24 24,-1-25,25 25,-25 0,0-25,25 25,0 0,0 0,-25-25,25 25,0-49,25 49,-25-25,0 25</inkml:trace>
  <inkml:trace contextRef="#ctx0" brushRef="#br0" timeOffset="59186.3853">5060 5779,'0'0,"0"0,-25 0,25 0,-24 0,-1 25,25-25,-50 0,25-25,1 25,-1 0,-25-24,25 24,-24-25,24 0,-25 25,1-25,-1 0,0 25,1-24,-1 24,25 0,-24-25,-1 25,1-25,-1 25,0-25,1 25,-1 0,1 0,-1 0,0-25,1 25,24 0,-25 25,26-25,-1 0,0 0,0 0,0 0,-24 25,24-25,-25 25,25-25,-24 0,24 25,-25-1,1-24,24 25,-25 0,1-25,24 25,0 0,-24-1,24 1,0-25,0 25,0 0,1-25,-1 25,0-25,0 0,25 0,-25 0,1 0,-1 0,0 0,25 0,-25 0,0 0,1 25,24-25,-25 24,0-24,25 0,-25 25,0-25,25 25,-25-25,25 25,-24 0,24-25,-25 0,25 24,-25 1,25 0,-25 0,25 0,-25-1,1 1,24 25,0-25,0 24,0-24,-25 25,25-26,0 26,0 0,0-1,0 1,25 24,-25-24,0-1,0 26,0-25,0-1,24 1,-24 24,0-24,25-1,-25 26,0-26,0 1,0 24,0-24,0 0,0-1,0-24,0 25,25-50,-25 24,25 1,-25-25,25 0,-1 0,1 0,0 0,0 0,25-25,-26 25,26 0,0 0,-1-24,1 24,24 0,-24-25,-1 25,26-25,-26 25,1-25,24 25,-24-25,24 25,-24 0,0 0,24 0,-24 0,-1 0,1 0,0 0,24 0,-24 0,24-24,-24 24,24-25,0 25,-24-25,24 25,-24-25,0 25,24 0,-24 0,24 0,-24 0,24 0,-24 0,-1 0,26 0,-26 0,1 0,0 0,-1 0,-24-25,25 25,-1 0,1 0,-1 0,-24 0,25 0,-25 0,-1 0,1-24,0 24,0 0,-25-25,25 0,-25 25,0-50,0 1,0-26,0 26,0-26,0 1,-25-25,25 24,-25-24,0 25,25-1,-25 1,1-25,24 49,-25-24,0 24,0 0,25 1,-25-1,1 25,-1 1,0 24,25-25,-25 0,-24 25,24-25,0 25,-25 0,26 0,-26 0,25 0,0 0,-24 25,49-25,-25 0,25 0,0 0,25-25,0 25</inkml:trace>
  <inkml:trace contextRef="#ctx1" brushRef="#br0" timeOffset="23095.321">9992 9351 0</inkml:trace>
  <inkml:trace contextRef="#ctx1" brushRef="#br0" timeOffset="23149.3241">10571 9456 0,'0'0'0</inkml:trace>
  <inkml:trace contextRef="#ctx1" brushRef="#br0" timeOffset="23306.3331">9943 9329 0,'0'0'0,"0"0"0,0 0 0,0 0 0,0 0 0,0 0 0,0 0 0,0 0 0,0 0 0,0 0 0</inkml:trace>
  <inkml:trace contextRef="#ctx1" brushRef="#br0" timeOffset="23481.3431">9943 9340 0</inkml:trace>
  <inkml:trace contextRef="#ctx0" brushRef="#br0" timeOffset="91823.2519">5705 6276,'-25'24,"25"26,-25-25,25 0,-24-1,-1 1,25-25,0 0,25-25,-1 25,1-49,25-1,24-24,1-1,24-49,0 0,25-25,0-24,25-1,0-24,0-25,0 24,-1-24,1 24,0-24,0 50,-25-1,-25 0,25 50,-50 25,-24 25,0-1,-1 50,-24 1,-25-1,0 25,0 25,0-1,-25 1,25 0,-24 25,-1-1,0-24,0 25,25-26,-25 26,0-50,25 25,-24-25,24 0,-50 0,50-25,-50 0,26-24,-26 24,25 0,-24-25,24 26,0-1,25 0,-25 25,25-25,25 0,0 25,0-24,-1-1,26 0,0 0,-26 25,26 0,-25 25,0 25,-1-26,-24 26,0 0,0 24,0-49,0 24,0-24,0-25,25 0,0-25,0 1,-25-26,25-24</inkml:trace>
  <inkml:trace contextRef="#ctx0" brushRef="#br0" timeOffset="92361.2827">8607 2257,'0'-25,"25"1,-25-1,0 25,0-25,0 25,0 0,0 0,0 0,0-25,0 25,0 0,0 0,0 25,0 0,0 24,-25 1,25 24,-25 26,1-1,-1 25,-25-25,1 25,24-25,-25 1,25-26,1-24,-1-1,25-24,0-25,0 0,0 0,25-25,-1 0,1 25,0-24,25-1,-1 0,1 25,-25 0,24 25,1-25,-1 25,-24-1,0-24,0 25,0 0,-1-25,1 25,-25-25,25 0,0-25,0 0</inkml:trace>
  <inkml:trace contextRef="#ctx0" brushRef="#br0" timeOffset="92901.3136">9327 2034,'0'0,"0"-25,-25 25,25-25,-25 25,0-24,0-1,-24 25,24 0,0-25,-24 0,49 25,-25 0,0-25,25 25,0 50,0-25,-25 24,25 51,-25-1,0 25,25 0,-24 25,24 0,-25-1,25-24,25 0,-25-24,24-1,26-25,-25 1,0-26,24 1,-24-1,25-24,-1 0,-24 0,0 0,0-25,0 0,-1-25,-24 0,25-25</inkml:trace>
  <inkml:trace contextRef="#ctx0" brushRef="#br0" timeOffset="93290.3359">9500 2480,'-25'-24,"25"-1,0 0,0 25,-24-25,24 25,-25 0,25 0,0 25,0 25,-25-1,25 26,0-26,0 51,0-26,0 0,0 1,0-1,0-24,0-1,0 1,0 0,0-26,0 1,0 25,0-50,0 0,0 0,0-25,0 0</inkml:trace>
  <inkml:trace contextRef="#ctx0" brushRef="#br0" timeOffset="93691.3588">9699 2778,'0'0,"0"0,0 0,24 0,-24 0,0 0,0 0,0 0,0 0,0 0,0 0,0 0,0-25,0 25,0 0,0 0,0 0,0 0,0 25,0-25,0 0,0 0,0 0,0 0,0 0,0 0,0 0,0 0,0 0,-24 0,24 0,0 0,0 25,0-25,24 25</inkml:trace>
  <inkml:trace contextRef="#ctx0" brushRef="#br0" timeOffset="93986.3757">9748 3150,'0'0,"0"0,0 0,0 0,0 0,25 0,-25 0,0 0,0-25,0 25,0 0,0 25,0-25,-25 25,25-25,0 0,0 0,0 25,0-25,0 0,0 0,0 0,0-25,0 0,25 25,-25-25,0 1,25-26,0 0</inkml:trace>
  <inkml:trace contextRef="#ctx0" brushRef="#br0" timeOffset="94419.4004">9947 2183,'0'-25,"0"0,0 0,0 1,0 24,0-25,0 0,0 25,0-25,24 0,1 1,25 24,-25 0,24 0,1 24,-25 26,24 0,-24 24,0 25,0 0,0 1,-25 24,24 25,-24-50,25 25,-25 0,0-25,0-25,0 26,0-26,0 0,-25 1,1-50,-26 24,25 1,-24-25,-1 0,0-25,26 0,24 0,-25 0,25 0,25 0,-1-25</inkml:trace>
  <inkml:trace contextRef="#ctx0" brushRef="#br0" timeOffset="116089.6399">11485 6499,'0'0,"-25"0,25 0,-25 0,25 0,0 0,25-25,0 25,24-25,1 25,49-25,0 25,0-24,50-1,0 0,25 25,-1-25,-24 0,25 25,-50-24,0-1,-25 25,-24 0,-26-25,-24 25,-25 0,0 0,0 0,-25-25,0 50,1-50,-26 25,0 0,1 25</inkml:trace>
  <inkml:trace contextRef="#ctx0" brushRef="#br0" timeOffset="116498.6633">11609 6722,'-25'0,"25"25,-25-25,25 0,0 0,0 0,0 0,25-25,0 25,24 0,1-25,49 25,25-25,25 1,0-1,24 0,1 0,-25-24,0 49,-25-25,-25 25,-50-25,1 25,-25 0,-25 0,0 0,0 0,0-25,-25 25,0-25,25 1,-49-26,24 25,-25-49,-24 24</inkml:trace>
  <inkml:trace contextRef="#ctx0" brushRef="#br0" timeOffset="118795.7947">5953 2257,'0'0,"-25"0,1-25,-26 25,25 0,-25-24,1 24,-1-25,1 25,-1 0,-24-25,-1 25,-24 0,0 25,0-25,-25 25,-25-1,25 1,-50-25,25 25,-24 0,-1 24,0-24,1 0,-1 25,-24-26,24 26,0-25,-24 0,24 24,1-24,24 0,-25-25,25 25,1 0,-1-25,25 24,0-24,0 0,24 25,1 0,25 0,-1 0,26 24,-1 1,1 24,24 1,0 24,0 25,0 0,25 25,-49 0,49 24,-25-24,0 25,0-1,25 1,-24-25,-1 24,25-24,0 0,0-50,25 25,-1-25,1-49,25 24,-1-24,26-25,-1 0,25-25,1 0,24 0,0 0,0-25,24 25,-23 0,23-25,1 25,0 0,0 0,0 0,-1 0,26 0,-25 0,0 0,24 0,1 0,0 0,-1 0,1 0,0 0,24 0,-24 0,24 25,-24-25,24 0,1 25,-26-25,50 0,-49 24,25-24,24 0,-50 25,26-25,-1 25,-24 0,0-25,-1 25,-24 0,0-1,-25 1,0 0,-25 0,0 0,1-1,-26 1,0-25,1 0,-26 0,-24-25,25 1,-25-26,-25-24,0-1,0-24,0-25,-25 0,0-25,0-25,-24 1,-1-26,25 1,-24-1,24 26,-25-26,25 1,-24-1,24 26,-25-1,1 1,-1 24,0 0,-24 25,0 0,-1 25,-24-1,0 26,-25 24,0 1,-25 24,25 25,-25-25,0 25,25 25,0 0,0-25,50 25,-1-1,26-24,24 0,25 0,25-24</inkml:trace>
  <inkml:trace contextRef="#ctx0" brushRef="#br0" timeOffset="120236.8771">16991 4911,'0'0,"-25"-24,25 24,-24 0,24 0,0 0,0 0,0 0,0 0,0 0,0 0,0 0,0-25,0 25,0 0,-25 25,25-25,0 49,0 1,0-1,0 26,-25 24,25-25,0 50,-25-24,0-1,1 0,-1 0,0 1,0-26,0 0,1 1,-1-26,0-24,0 25,25-50,0 0,0 0,0 0,0 0,25-25,25 0,-26 25,26-25,24 1,-24 24,24 0,-24 0,24 0,-24 0,0 0,-1 24,-24-24,0 25,-25-25,25 0,-25 0,24 0,-24 0</inkml:trace>
  <inkml:trace contextRef="#ctx0" brushRef="#br0" timeOffset="120927.9165">17611 4837,'0'-25,"0"25,0-25,0 25,-24 0,24 0,-25 0,0-25,0 25,0 0,0 0,1 0,24 0,-25 0,25 0,0 0,0 0,0 0,0 25,0-25,0 25,0 25,0-1,0 1,-25 49,25-24,-25 24,25 25,-25 0,25-25,-24 25,24-25,0 1,0-1,0 0,0-25,24 1,-24-26,25 1,-25 0,25-1,-25-24,25 25,-25-50,25 24,-1-24,1 0,0 25,0-25,0 0,0 0,-1 0,1 0,0-25,0 50,-25-50,25 25,-25 0,0-24,0-1</inkml:trace>
  <inkml:trace contextRef="#ctx0" brushRef="#br0" timeOffset="121417.9447">17661 5432,'0'0,"0"0,25-25,-25 25,0 0,0 0,0 0,0 0,0 0,0 25,0 0,0 0,0 24,0-24,0 50,0-26,-25 1,25 24,0-24,0-25,0 24,0 1,25-25,-25 0,0-25,0 24,0-24,0 0,0 0,0-24,0 24,0-25,0 0</inkml:trace>
  <inkml:trace contextRef="#ctx0" brushRef="#br0" timeOffset="121789.9659">17983 5606,'0'0,"0"25,0-25,0 0,0 0,0 0,0 0,0 0,0 0,0-25,0 25,0-25,0 25,0 0,0 0,0 0,0 0,0 25,0-25,0 0,0 0,-24 25,24-25,0 0,0 0,0-25,0 25,0 0,0 0</inkml:trace>
  <inkml:trace contextRef="#ctx0" brushRef="#br0" timeOffset="122194.9891">17983 6028,'0'0,"0"0,0 0,0 0,0 0,0 0,0 0,0 0,0 0,0-25,0 25,0 0,0 0,0 0,0 0,0 0,0 0,0 0,0 0,25 0,-25 0,0 0,0 0,0 0,0 0,0 0,0 25,0-25,0 0,0 0,0 0,0 0,0-25,0 0,0 0,25 0,-25-24</inkml:trace>
  <inkml:trace contextRef="#ctx0" brushRef="#br0" timeOffset="123177.0453">18207 4911,'24'-24,"-24"24,0 0,25-25,0 25,-25-25,25 0,0 25,-1 0,-24 0,25 0,0 0,0 25,0 0,-25 0,0 49,24 0,-24 1,0 24,0 0,0 25,0 0,0 0,25-25,-25 1,0 24,25-50,0 1,-25-1,25-24,-25-1,-25 1,25-25,-25-1,0 1,0-25,1 25,-26-25,0 0,26 0,-1 0,0 0,0-25,0 0,25-24</inkml:trace>
  <inkml:trace contextRef="#ctx0" brushRef="#br0" timeOffset="124722.1337">16842 3795,'0'0,"0"0,0 0,0 25,0 0,0 24,25-24,0 25,-25 24,25-24,0-1,-25 1,0 0,24-26,-24 1,0 0,0-25,-24-25,24 0,-25 1,25-51,-25 26,0-26,25 1,-25-1,25 1,0 0,0 24,0 0,25 1,-25 24,25 25,0-25,-25 25,25 0,-25 25,24 0,-24-1,0 26,0 0,0-1,25 1,-25-25,25 24,-25-24,25-25,0 25,-1-25,1 0,0-25,25 25,-50-49,24 24,1-25,-25 1,0 24,0-25,0 0,-25 26,25-1,-24 0,-1 0,25 25,-25 0,25 25,0 0,0 24,0 1,0 0,0-25,25 24,0-24,-1 0,1 0,0-25,0 0,0-25,-1 0,1-25,-25 26,25-26,-25 0,25 1,-25 24,0-25,0 25,25 1,-25-1,24 25,1 0,-25 25,25-1,0 1,0 0,-25 0,0 0,0-25,0 24,-25-24,25 25,0-25,0 0,0 0,0 0,0 0,25-25,0 1,-1-26,-24 0,50 1,-25-26,-25 1,25 0,-25-26,0 26,-25-25,0 24,0-24,0 50,1-1,-26 0,25 50,0 0,25 25,0 25,0-1,25 26,0 24,25 0,-26-24,26 24,0-25,-1-24,-24-1,25 1,-50-50,24 0,1-25,-50 0,1-24,-1-1</inkml:trace>
  <inkml:trace contextRef="#ctx0" brushRef="#br0" timeOffset="125254.1641">17587 3101,'-50'-25,"25"25,25 0,0 0,25 0,0-25,0 25,-1-25,26 0,0-24,-1-1,1 25,24-24,-49-1,25 25,-1 25,-24-24,0 48,-25-24,0 50,0 0,0-1,0 1,-25-1,25 1,0-25,25 0,-25-1,25-48,-1 24,1-25,0-25,-25 1,25-1,-25-24,-25-1,25-24,-25 0,0 24,1 1,-1-1,0 1,25 24,-25 26,25-1,0 25,0 25,25 24,-25 1,25 49,0 0,24 0,-24 26,25-1,-1-25,1 25,-25-50,-1 25,26-49,-25 0,0 24,-25-74,24 25,-24-25,-24-25,24 25</inkml:trace>
  <inkml:trace contextRef="#ctx0" brushRef="#br0" timeOffset="125714.1904">17835 3597,'0'-25,"0"0,0 0,-25 25,25 0,0 0,0 25,0 0,0 24,0 26,0-25,0 24,0 25,0-49,0 24,0-49,0 25,25-26,-1-24,1-24,25-1,-25 0,24-25,-24 1,25-1,-26 25,26 1,-50-1,25 0,0 25,-25 0,0 0,0-25,24 25,-24-25</inkml:trace>
  <inkml:trace contextRef="#ctx1" brushRef="#br0" timeOffset="90244.1617">21471 5799 0,'0'0'0,"280"-46"0,144 1904 0,-124-266 0,-300-1294 0,48-1531 0</inkml:trace>
  <inkml:trace contextRef="#ctx1" brushRef="#br0" timeOffset="90411.1712">22600 5777 0,'-10'622'0</inkml:trace>
  <inkml:trace contextRef="#ctx1" brushRef="#br0" timeOffset="90468.1745">21141 5789 0,'116'0'0</inkml:trace>
  <inkml:trace contextRef="#ctx1" brushRef="#br0" timeOffset="90758.1911">22195 9571 0,'0'0'0</inkml:trace>
  <inkml:trace contextRef="#ctx1" brushRef="#br0" timeOffset="90935.2012">21287 9525 0</inkml:trace>
  <inkml:trace contextRef="#ctx0" brushRef="#br0" timeOffset="130479.463">20489 5060,'0'0,"-25"0,25 25,0 0,0 0,0-1,0 26,0 0,-25 24,25 0,0 26,0-26,0 25,-25-49,25 24,0-24,0-25,0 0,0-25,-25-25,25 25</inkml:trace>
  <inkml:trace contextRef="#ctx0" brushRef="#br0" timeOffset="130635.4719">20241 5655,'-25'-24,"0"-1,0 25,25 0,0 0,0 0,25 25,25-25,-26 0,26 0,0-25,24 0,-24 0,-1 0,1 1</inkml:trace>
  <inkml:trace contextRef="#ctx0" brushRef="#br0" timeOffset="131304.5102">21233 4862,'0'0,"0"0,0 0,0 0,0 0,25-25,-1 25,1-50,25 25,-25-24,24 24,-24-49,25 24,-26 25,1-24,0 24,-25 0,0 25,0 0,0 0,0 25,0 24,-25 26,25-1,0 25,-25 26,1-1,-1 0,0 0,0 0,0 0,1-25,24 0,-25-25,0-24,0 0,25-1,0-24,-25-25,25 0,0 0,0-25</inkml:trace>
  <inkml:trace contextRef="#ctx0" brushRef="#br0" timeOffset="131582.5261">20910 6127,'25'25,"25"-25,-25-25,24 0,26 0,-1 0,0 1,26-1,-26 0,-24 0,24 0,-24 1,-26 24,1 0,0 24,0-24,-25 25,0-25,0 0</inkml:trace>
  <inkml:trace contextRef="#ctx0" brushRef="#br0" timeOffset="141562.0969">13519 7962,'0'-25,"0"-24,0 49,-25-25,25 25,-25 25,0 0,0 49,1-24,-1 49,0 0,0 25,-24 25,49 25,-25-26,0 1,25 0,0 0,0-50,25 0,0-24,24-50,-24-1,25-24,24-24,-24-26,-1 0,1 1,-1-26,1 1,-25 0,0-1,-25 1,0 24,-25 25,25 0,-25 25,-25 25,26 0,-1 50,0-1,0 0,0 1,25-1,0 1,0-26,25 1,0-25,0-25,24 0,-24-25,25 0,-1-25,1 1,-25-1,24 1,-24-26,0 26,0 24,0 0,-1 25,-24 25,0 24,25 1,-25 24,0-24,0 24,0-24,0 0,25-26,-25-24,25 0,0-24,-1-26,1 25,0-24,0-1,0 0,24 26,-49-1,25 0,0 50,-25 0,25-1,-25 26,25 0,-25-1,24-24,-24 0</inkml:trace>
  <inkml:trace contextRef="#ctx0" brushRef="#br0" timeOffset="141895.1159">14833 8210,'0'-24,"0"24,-25 0,25 24,-24 26,-1 0,25 49,-25 0,25 25,-25 25,25 0,0-25,0 25,25-25,-25-25,25 0,0-25,-1-24,-24 0,25-26,0-24,0 0</inkml:trace>
  <inkml:trace contextRef="#ctx0" brushRef="#br0" timeOffset="142375.1434">15329 8458,'0'-24,"0"-1,0 25,-25-25,25 25,-24 0,-1-25,0 25,-25 0,50 0,-24 0,-1 0,25 0,0 25,0 25,-25-1,25 26,0 24,-25-25,25 50,-25-25,25-24,0 24,0-24,0-26,25 26,0-51,-25 1,25 0,0-25,-1 25,1-25,0 0,-25 0,25-25,0 0,-25 0</inkml:trace>
  <inkml:trace contextRef="#ctx0" brushRef="#br0" timeOffset="142840.17">15627 8310,'0'0,"0"0,0-25,0 25,0 0,0 0,25-25,0 25,-25 0,24 0,1 25,0 24,25-24,-26 50,1-1,25 0,-25 26,-25-1,24 0,1 0,-25-24,0-1,0 1,0-1,0-24,0-1,-25-24,1 25,24-26,-25-24,0 0,0 0,25-24,-49-1,49 0,-25 0,0 0,0 1,25-1,0 0,0 0</inkml:trace>
  <inkml:trace contextRef="#ctx0" brushRef="#br0" timeOffset="143267.1943">16098 8111,'0'-25,"0"1,0 24,0 0,25 0,0 24,24 26,-24 24,25 26,-25-1,24 25,-24 25,0-1,-25-24,0 25,0-25,0-24,0-1,-25-50,0 26,25-50,0-1,0-24,-25-24,25-26</inkml:trace>
  <inkml:trace contextRef="#ctx0" brushRef="#br0" timeOffset="143449.2048">16520 8756,'25'-25,"24"25,1 0,0 0,-1-25,1 25,-1 0,1-24,0 24,-26 0,1 0,0 0,-25 0,-25 0</inkml:trace>
  <inkml:trace contextRef="#ctx0" brushRef="#br0" timeOffset="143610.214">16718 9029,'0'25,"0"24,25-49,0 25,0-25,0 0,-1-25,26 1,-25-1,0 0,24 0</inkml:trace>
  <inkml:trace contextRef="#ctx0" brushRef="#br0" timeOffset="143981.2352">17487 8607,'0'25,"-25"25,25-1,-24 26,24-1,24 0,-24 1,25 24,0-49,25-1,-1-24,1 0,24-25,-24-25,0-24,24-1,-24-24,-26-1,26 1,-50-26,0 1,0 25,-50-1,26 26,-26 24,-24 0,-1 50,26-25,-26 50</inkml:trace>
  <inkml:trace contextRef="#ctx1" brushRef="#br0" timeOffset="107896.1713">20071 11935 0</inkml:trace>
  <inkml:trace contextRef="#ctx1" brushRef="#br0" timeOffset="108158.1863">20099 11819 0,'0'0'0,"0"0"0,0 0 0,0 0 0,0 0 0,0 0 0,0 0 0,0 0 0,0 0 0,0 0 0</inkml:trace>
  <inkml:trace contextRef="#ctx1" brushRef="#br0" timeOffset="108331.1962">19945 11843 0,'0'0'0,"0"0"0,0 0 0,0 0 0,0 0 0,0 0 0,0 0 0,0 0 0,0 0 0,0 0 0,0 0 0,0 0 0,0 0 0,0 0 0,0 0 0,0 0 0,0 0 0,0 0 0,0 0 0,0 0 0,0 0 0,0 0 0,0 0 0,0 0 0,0 0 0,0 0 0,0 0 0,0 0 0,0 0 0,0 0 0,0 0 0,0 0 0,0 0 0,0 0 0,116 58 0,-116-58 0,0 0 0,0 0 0,0 0 0</inkml:trace>
  <inkml:trace contextRef="#ctx1" brushRef="#br0" timeOffset="108399.2001">19752 11912 0,'0'0'0,"0"0"0,0 0 0</inkml:trace>
  <inkml:trace contextRef="#ctx1" brushRef="#br0" timeOffset="108483.2049">19704 11819 0,'0'0'0,"0"0"0,0 0 0,0 0 0,106 36 0,-106-36 0</inkml:trace>
  <inkml:trace contextRef="#ctx1" brushRef="#br0" timeOffset="108559.2092">20032 11889 0</inkml:trace>
  <inkml:trace contextRef="#ctx1" brushRef="#br0" timeOffset="108740.2196">20071 11865 0,'0'0'0</inkml:trace>
  <inkml:trace contextRef="#ctx1" brushRef="#br0" timeOffset="108825.2245">19656 11923 0,'0'0'0,"0"0"0,0 0 0,0 0 0</inkml:trace>
  <inkml:trace contextRef="#ctx1" brushRef="#br0" timeOffset="108975.233">19501 11923 0,'0'0'0,"0"0"0,0 0 0</inkml:trace>
</inkml:ink>
</file>

<file path=ppt/ink/ink1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1T02:38:30.239"/>
    </inkml:context>
    <inkml:brush xml:id="br0">
      <inkml:brushProperty name="width" value="0.05292" units="cm"/>
      <inkml:brushProperty name="height" value="0.05292" units="cm"/>
      <inkml:brushProperty name="color" value="#FF0000"/>
    </inkml:brush>
  </inkml:definitions>
  <inkml:trace contextRef="#ctx0" brushRef="#br0">3746 4093,'-25'-25,"25"25,-25-25,25 25,-25-25,0 1,25-1,-25 0,1 0,24 0,-25 1,25-26,-25 25,25 0,0 1,25-1,-25 0,25 0,-1 0,26 25,-25-25,49 25,-24 0,24 0,26-24,-26 24,25 0,-24 0,24 0,0 0,25 0,-25-25,0 25,26 0,-1 0,0-25,0 25,0 25,0-25,-25 0,25 25,0-25,-25 24,0-24,-24 25,24-25,-25 25,-24-25,24 0,-24 0,0 25,-26-25,26 0,-25 0,0 0,-25 0,24 25,1 0,-25-25,25 49,-25 1,0-1,0 1,0 24,0-24,0 0,0-1,0-24,0-25,0-25,-25-24,25-51,-25 1</inkml:trace>
  <inkml:trace contextRef="#ctx0" brushRef="#br0" timeOffset="999.0569">4986 2629,'0'-49,"25"24,-25 0,0 25,0 25,24 24,-24 1,0 49,-24 1,24-1,0 25,0-25,0 0,-25-24,25-1,0-49,0 0,0-25,0-50,0 25,25 0,-25-24,24 24,-24 0,50 25,-25 25,0 0,24 0,1 24,-1-24,1 0,0 0,-1-25,1 0,-25 0,-1-25,1 0,0 25,0-50,-25 26</inkml:trace>
  <inkml:trace contextRef="#ctx0" brushRef="#br0" timeOffset="3350.1916">8210 4415,'0'-25,"0"-24,0 24,0 0,-24 25,24 0,0-25,0 25,0 0,0 0,-25 25,25 25,0-1,0 1,-25 24,25 1,-25 24,0 0,25-24,-24-1,-1 1,25-26,0 1,0-25,0-25,0 0,25-25,-1 0,1 25,0 0,25 0,-26 0,26 0,0 25,-26 0,26-1,-25 1,0 0,24 0,-24-25,0 0,-25-25,25 0</inkml:trace>
  <inkml:trace contextRef="#ctx0" brushRef="#br0" timeOffset="3718.2126">8781 4043,'0'-49,"0"24,-25 25,0 0,-24 0,24 25,-25-1,1 1,24 0,0-25,0 25,25 24,0 1,0 0,0 49,25 0,0 25,-25 25,0 0,0 0,0-25,0 24,0-24,25-24,-25-26,24-24,1-1,25-24,-25-25,-1 0,26-25,-25-24,24-1,-49 0,25-24</inkml:trace>
  <inkml:trace contextRef="#ctx0" brushRef="#br0" timeOffset="3951.226">8905 4440,'0'0,"0"25,0 0,0 24,0 26,0-1,0 0,0 1,0-1,25 1,-25-1,0-24,0-1,0-49,0 25,0-50,24 1,-24-26</inkml:trace>
  <inkml:trace contextRef="#ctx0" brushRef="#br0" timeOffset="4185.2392">9203 4738,'24'24,"-24"1,0 25,0-25,0 0,0-25,0 0,0 0,-24 0,24 0,0 0,0 0,-25-25,25 25,0 0</inkml:trace>
  <inkml:trace contextRef="#ctx0" brushRef="#br0" timeOffset="4408.2521">9252 5184,'25'25,"-25"0,0-25,0 25,0-25,-25 24,25-24,0 0,0 0,-25 0,25 0,0-24,0 24,0-25,0-25,0 1</inkml:trace>
  <inkml:trace contextRef="#ctx0" brushRef="#br0" timeOffset="4859.2777">9451 4242,'-25'-25,"25"0,-25 25,25-25,0 0,25 1,0-1,-25 0,24 0,26 0,-25 1,24 48,-24 1,0 50,25-1,-26 50,1 0,0 25,-25 24,25-24,-25 0,25 0,-25-25,24 0,1-25,-25-24,0-1,-25 0,1-24,-1 0,0-50,-25 25,26-1,-26-24,25 0,25-24,-25-1,25 0,0 0,25 0</inkml:trace>
  <inkml:trace contextRef="#ctx0" brushRef="#br0" timeOffset="5934.3394">9103 5829,'0'25,"25"-25,-25 25,0 0,0 24,-25 1,1-1,-1 1,0 0,0-26,-25 1,1 25,-1-50,1 25,-26-25,26 0,-26-25,1 25,-25-50,-1 25,26-24,-25-1,0 1,-1-1,26 25,-25-24,24 24,1 25,24 0,-24 0,24 0,1 25,-1 24,0 1,26-25,-1 49,-25 0,25-24,1 0,-1 24,0-49,0 24,25-24,-25 0,25 0,0-25,0 0,-24 25,24-25,0 0,0 0,0 0,0 0,0 0,0 0,0 0,0 0,0 0,0-25,0 25,0 0,0-25,0 25,-25-25,25 0,0 1,0-1,-25 0,25 0,0 0,0 1,0-1,0 25,0 0,0 0,0 25,0 24,-25-24,25 25,-25-1,25 1,0-25,0-1,0 1,25-25,0 0,0-25,0 25,24-24,-24 24,25-25,-26 25,1-25,25 25,-25 0,-25 25,24-25,-24 0</inkml:trace>
  <inkml:trace contextRef="#ctx0" brushRef="#br0" timeOffset="9788.5597">24036 6846,'0'-50,"0"1,0 24,0 0,-25 25,25-25,0 25,0 0,-25 0,25 25,0 0,0 49,0 1,0 24,0 25,0 0,0 0,-25 0,25-25,-24 1,24-51,0 1,0-1,0-49,0 0,24-24,-24 24,50-75,-50 75,74-49,-24 49,0-25,24 50,-24-25,-1 0,1 24,-1-24,1 0,0 0,-26-24,-24 24,75-50,-75 50</inkml:trace>
  <inkml:trace contextRef="#ctx0" brushRef="#br0" timeOffset="10451.5978">23887 8905,'0'-25,"-25"0,25 25,0 0,0 25,0 25,0 24,0 1,0 24,0 0,0 0,-25 0,25 1,0-26,-25 0,25-24,0-25,0 0,0-25,0 0,0 0,25-25,0 25,-25 0,25-25,25 25,-50 0,74 25,-24-25,-1 0,1 0,-1 0,26-25,-26 0,1-24,0-1,-50 50,74-74,-74 74,0-50</inkml:trace>
  <inkml:trace contextRef="#ctx0" brushRef="#br0" timeOffset="11173.6391">23837 11509,'0'-24,"0"24,0 0,-25 24,25 26,0 0,-24-1,-1 26,25 24,-25-25,25 25,-25-24,25-26,-25 1,25-25,0 0,25-25,-25-25,50 0,-25 25,-1-25,26 25,-25 0,25 25,-1-25,-24 25,25 0,-1-25,1 0,-1-25,1 25,-50 0,50-50,-50 50</inkml:trace>
  <inkml:trace contextRef="#ctx0" brushRef="#br0" timeOffset="11787.6742">23812 13841,'0'0,"0"25,-24 0,-1-1,0 1,0 50,0-26,1 26,-26 24,25-25,-24 26,24-26,0 0,25-24,-25 0,50-26,0 1,0-25,24 25,1-25,-1 0,1 25,0-25,24 25,-49-1,25 1,-1-25,1 25,-25-25,-25 0,74-25,-24 0,-50 25,49-24,-49 24</inkml:trace>
  <inkml:trace contextRef="#ctx0" brushRef="#br0" timeOffset="12365.7072">23639 16197,'0'-24,"0"24,0-25,0 50,0-1,0 1,-25 25,25 24,0 1,-25 24,25 0,-25 0,25 1,-24-26,24 0,0 1,0-50,0-1,0-24,0 25,24-50,1 25,25 0,-1 0,-24 0,25 0,-1 0,1 0,-25 0,25-24,-50 24,49 0,1-25,-50 25</inkml:trace>
</inkml:ink>
</file>

<file path=ppt/ink/ink1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16:12:33.680"/>
    </inkml:context>
    <inkml:brush xml:id="br0">
      <inkml:brushProperty name="width" value="0.05292" units="cm"/>
      <inkml:brushProperty name="height" value="0.05292" units="cm"/>
      <inkml:brushProperty name="color" value="#C0504D"/>
    </inkml:brush>
  </inkml:definitions>
  <inkml:trace contextRef="#ctx0" brushRef="#br0">15825 14312,'0'25,"0"-25,0 0,0 25,0-25,0 0,-24 0,24 0,0-50,0 25,0-24,24-1,-24-49,0 0,0-25,0-25,0-25,25-24,-25-1,0 1,25 24,0-24,0 24,-25 26,49 23,-49 1,25 50,0 24,-25 1,25-1,-25 50,0 0,0 0,0 0,0 0,0 0,0 0,0 0,0 0,0 0,0 0,0 0,0 0,0 0,0 0,0 0,0 0,0 0,0 0,0 0,0 0,0 0,0 0,0 0,0 0,0 0,0 0,0 0,0 0,0 0,0-25,0 25,0 0,0-24,0 24,24-25,-24 0,0 0,0 0,0 1,0 24,25-25,-25-25,0 25,0-24,0-1,0 1,0-26,25 1,-25-1,0-24,0 0,0-25,-25 0,25 25,-25-25,1-25,24 25,-25-25,-25 25,25-25,-24 0,24 0,-25 1,26-1,-26 25,25-25,0 50,1-25,24 24,-25 26,0 24,25-24,0 49,0 0,0 1,0-1,0 25,-25 0,25 0,0 0,0 0,0 0,0 25,25-1,-25 1,0 25,25 24,0 1,-1 24,26 0</inkml:trace>
  <inkml:trace contextRef="#ctx0" brushRef="#br0" timeOffset="401.0229">16148 10319,'0'74,"49"1,-24-1,-25-49,25 24,0-24,0-25,-1 0,1-25,25-24,-25-1,24 1,26-26,-26 1,26-25,-1 24,25-24,1 0,-26-25,25 24,25 1,-49 0,24 25,0-1,-24 26,-1-26,-24 26,-1 24,-24 0,0 25,0-25,-25 25,0 0,0 0,0 25,0-25,-25 0,25 25,0-25,-25 25,25-25,0 24,0-24</inkml:trace>
</inkml:ink>
</file>

<file path=ppt/ink/ink1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1T02:43:47.598"/>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1" timeString="2015-09-11T02:43:50.168"/>
    </inkml:context>
  </inkml:definitions>
  <inkml:trace contextRef="#ctx0" brushRef="#br0">15701 13717,'0'-50,"0"1,-24 24,24-49,0 24,0-24,0-1,0 1,24-50,-24 24,25-24,0-24,25-1,-26-25,1 1,25-26,-25 25,-1-24,1 0,-25-1,25 25,-25 1,0-1,0 1,0-1,0 0,-25 26,25-1,0 0,0 25,-25 25,1-1,24 26,-25 0,0 49,0-25,0 1,1 24,-1 0,0 0,-25-24,26 24,-1-25,0 25,-25-24,50-1,-24 0,-1 1,25-26,0 51,-25-26</inkml:trace>
  <inkml:trace contextRef="#ctx0" brushRef="#br0" timeOffset="1298.0741">17140 9723,'99'-124,"0"0,1 0,-1 25,-25 25,-24 24,0 1,-26 24,1 0,-25 25,0 25,0-25,0 25,0-25,0 24,0-24,0 0,0 0,0 0,0 0,0-24,25-1,-25-25,25 0,-25-49,25 25,-1-25,-24-25,25 0,-25 24,25-24,-25 0,0 25,0 25,-25-1,25 1,0 24,-25 1,1 49,24-25,0 25,0 0,-25 0,25 0,25 25,-25-1,0 26,0 24,24 1,-24 24,25 0,-25 1,0 48,25-24,-25 0,0 0,0 0,-25-24,25-1,0 0,0-24,0-1,0-24,25-50,0 24,0-48,24 24,1-50,-1 0,26 1,-1-1,1-24,24 24,0 0,25 1,-25-1,1 1,-1-1,0 25,-25-24,1 24,-1 0,-24 0,-1 0,-24 25,0-24,-25 24,25 0,-25 0,0 0,-25 0,25 0,-25 24,0-24,-24 25</inkml:trace>
  <inkml:trace contextRef="#ctx0" brushRef="#br0" timeOffset="2164.1238">18207 6871,'24'-50,"-24"-24,25 24,-25-24,0-25,0-1,0 26,0-50,-25 25,25 0,-24-25,-1 24,0 1,-25 25,26-1,-1 26,0-26,25 50,-25-24,0 24,25 0,-24 25,24 0,0-25,0 25,-25 25,25 0,0 0,0 24,0 1,25 49,-25-24,24 49,-24 0,25 0,0 0,0-25,24 25,-49-50,50 1,-25-26,0-24,24 0,-24-25,25-25,-26 0,26-24,-25-1,24-24,-24-1,25 1,-25 24,24 1,-24-1,25 1,-1 24,-24 0,25 25,-1-25,-24 25,0 0,0 0,0 0,-1 0,-24 0,25 25,-25-25,0 0,0 0,0 0</inkml:trace>
  <inkml:trace contextRef="#ctx1" brushRef="#br0">22377 12004 0,'0'0'0</inkml:trace>
  <inkml:trace contextRef="#ctx1" brushRef="#br0" timeOffset="75.0043">22455 11509 0,'0'0'0,"0"0"0</inkml:trace>
  <inkml:trace contextRef="#ctx1" brushRef="#br0" timeOffset="121.0069">22523 11497 0</inkml:trace>
</inkml:ink>
</file>

<file path=ppt/ink/ink1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1T02:44:32.318"/>
    </inkml:context>
    <inkml:brush xml:id="br0">
      <inkml:brushProperty name="width" value="0.05292" units="cm"/>
      <inkml:brushProperty name="height" value="0.05292" units="cm"/>
      <inkml:brushProperty name="color" value="#FF0000"/>
    </inkml:brush>
  </inkml:definitions>
  <inkml:trace contextRef="#ctx0" brushRef="#br0">6176 12477,'0'25,"0"-25,-24 0,24 0,-25 0,25 0,0 0,0 0,-25-25,50 0,-25 25,0-50,25 26,-25-26,24 25,-24 0,25-24,0-1,-25 25,25 0,-25 1,25-1,-25 0,24 25,-24-25,25 25,0 0,-25 0,25 25,0-25,-25 0,24 25,1-25,0 0,-25 0,0 0,0 0,25 0,-25 0,0 0,0 0,0 0,0 0,0 0,0 25,0-1,0-24,25 50,-25-25,0 25,0-1,24 1,-24-1,25-24,-25 0,0 25,0-26,0-24,0 0,25 25,-25-25,0-25,0 25,-25-24,25-1</inkml:trace>
  <inkml:trace contextRef="#ctx0" brushRef="#br0" timeOffset="712.0407">6474 10468,'0'-50,"0"25,0 25,0 25,0 0,0 24,0 1,-25 24,25 1,0 24,-25-25,25 26,0-1,0-25,0 26,-24-26,24 0,0-24,-25 0,25-1,-25-24,25 0,0 0,-25-25,0 0,25-25,0-25,-24 25,-1-24,25-1,0 1,-25 24,25-25,-25 50,25 0,0 25,25 25,-25-1,0 1,25 24,-25 1,25-51,-1 26,-24-25,25-25,0-25,0-25,0 1,-25-1,24-24,-24 24,25 1,0 24,-25 0,0 25,25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1T02:29:09.804"/>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1" timeString="2015-09-11T02:29:18.363"/>
    </inkml:context>
  </inkml:definitions>
  <inkml:trace contextRef="#ctx0" brushRef="#br0">8086 3547,'0'0,"0"0,25 25,-25-25,0 0,0 0,0 0,-25-25,25 25,-24 0,-1-25,0 25,0-25,0 25,-24 0,24-24,-25 24,1 0,24 0,-25-25,1 25,-1 0,0 0,1 0,24 0,-25 0,1 0,24 0,-25 0,26 0,-26 0,25 0,-24 0,-1 0,0 0,26 0,-51 0,26 0,-1-25,0 25,1 0,-26 0,26-25,-1 25,-24-25,24 25,0-24,-24 24,24-25,-24 25,24-25,1 25,-26-25,26 25,-1 0,1 0,-1 0,0 0,25 0,-24 25,24-25,0 0,0 25,25-25,-24 25,-1-25,25 24,-25-24,25 25,-25 0,25-25,-25 25,1-25,24 25,-25-1,25 1,-25 0,0-25,25 25,-25 0,1-25,24 0,0 24,0-24,0 25,-25 0,25-25,0 25,0 0,0 0,-25-1,25 1,0 0,0 25,-25-1,25 1,0-1,-25 1,25 0,-24 24,24-24,0 24,0-24,0-1,-25 26,25-26,0 1,0-1,0 1,0 0,0-1,0-24,0 25,0-25,0-1,0 1,25 0,-25 0,49-25,-49 25,25-25,25 0,-1 0,1 24,-1-24,26-24,-26 24,26 0,-1 0,26-25,-1 25,0 0,0-25,0 25,25-25,0 25,0 0,0-25,-24 25,49 0,-50 0,25 0,0 0,-25 0,25 0,-50 0,26 0,-1 25,-25-25,1 0,-1 0,-24 0,-1 0,-24-25,0 25,0-24,-25-1,25 0,-25-25,0-24,0 24,0-49,0 25,0-26,-25 1,0 0,25 0,-25 24,0 1,1 24,-1 1,25 24,-25 0,25 0,0 25,0 0,0 0,0 0,-25-24,25 24,0 0,0 0,0 0,0 0,0 0,0 0,0 0,0 0,0 0,0 0,0 0,0 0,0 0,0 0,0 0,0 0,0 24,0-24,0 0,0 0,0-24,0 24,0 0,0 0,-25 0</inkml:trace>
  <inkml:trace contextRef="#ctx0" brushRef="#br0" timeOffset="1251.0716">4043 7838,'0'0,"0"0,0 0,0 0,0 0,0 0,0 0,-25 0,1 0,-26 0,25 0,-49 0,24 0,-24-25,-1 25,-24-24,-25 24,25 0,-25-25,25 25,-1 0,-24 0,25 0,0 0,0 0,24 0,-24-25,25 50,-1-25,1 0,-1 0,1 0,24 0,-24 25,24-25,1 0,24 24,-25-24,26 0,-1 0,0 25,0-25,25 0,0 0,-25 25,25 0,0 0,0 24,0-24,0 25,0 24,0 1,0-1,0 0,0 26,0-1,0 0,-25 0,25 0,25-24,-25-1,25-24,0 0,0-26,24 1,26 0,-1-25,1-25,49 25,-25-25,50-24,-25 24,49 0,-24 0,25 0,-1 1,-24-1,0 25,-25-25,0 0,0 25,-25 0,-24 0,-26 0,1-25,-25 25,0 0,-25 0,0-24,24 24,-24-50,0 25,0-24,0-1,0-24,0-1,-24-24,24 49,-25-24,0 0,0 24,0-24,1 49,-1-25,0 50,0-25,25 25,-25-25,25 25,25 0</inkml:trace>
  <inkml:trace contextRef="#ctx0" brushRef="#br0" timeOffset="2121.1213">4812 7789,'25'-25,"0"25,-25-25,25 25,-1 0,1-25,-25 25,50-25,-25 1,-1 24,26-25,0 25,-26-25,26 25,24 25,-24-25,0 25,-26-1,26 26,-25-25,0 24,-1-24,1-25,-25 25,25-25,-25 0,25-25,-25 25,0-25,0 1,25-1,-25-25,24 25,-24 1,0-1,0 25,0-25,0 25,0-25,0 25,0 0,0 0,0 0,25 25,-25 0,0 0,25-1,-25 26,25-25,-25 0,25 24,-1-49,-24 25,0 0,0-25,0 0,0 0,-24 0,-1 0,-25-25,25 25,-24 0,-1-25,1 25,-1 0,-24-25</inkml:trace>
  <inkml:trace contextRef="#ctx0" brushRef="#br0" timeOffset="3047.1743">3919 7565,'0'25,"0"-25,0 25,0-25,0 0,0 0,25-25,-25 0,25 1,0-1,24 0,1-25,24-24,1 24,24-49,0 25,25-25,0-1,0-24,0 0,25 25,0-25,0 0,-1 0,1 25,-25 0,0-1,-24 1,-1 25,0-1,-25 26,-24-1,0 0,-26 26,1-1,-25 25,0 0,25-25,-25 25,0 0,-25 25,0 0,25-25,-24 0,24 24,-50-24,25 25,0-25,-24 0,24 0,-25 0,26 0,-1 0,0 0,25 0,25-25,-25 25,49-24,-24-1,25 0,-1 0,1 0,0 25,-26 0,1 0,0 0,-25 25,0 25,0-25,-25 24,25-49,-25 25,25 0,0 0,-24-50,24 25,-25-25,25 0,-25-24</inkml:trace>
  <inkml:trace contextRef="#ctx0" brushRef="#br0" timeOffset="3865.2211">3473 5680,'0'25,"0"-25,0 0,0 0,24 0,1 0,0 0,0 0,24 0,-24 0,25 0,-25-25,24 25,-49 0,25 0</inkml:trace>
  <inkml:trace contextRef="#ctx0" brushRef="#br0" timeOffset="4032.2306">3423 5928,'-25'25,"25"0,25-25,-25 0,50 0,-26 0,1 0,25-25,-25 0,24-24,1 24</inkml:trace>
  <inkml:trace contextRef="#ctx0" brushRef="#br0" timeOffset="4345.2486">4118 5581,'0'0,"0"0,0 0,-25 0,0 0,0 25,25-25,-25 25,25-1,25 1,-25 0,25 25,0-1,0-24,24 25,-24-25,0 24,-25-24,0 0,-25 0,0-1,0 1,1 0,-26-50,25 25,0-25,25 1,-24-51</inkml:trace>
  <inkml:trace contextRef="#ctx0" brushRef="#br0" timeOffset="4499.2572">4043 5556,'0'-25,"25"-24,25-1,-26 25,26 1,-25-1,24 0,-24-25,25 26,-1-1,-24-25,0 25,0-24,24 24</inkml:trace>
  <inkml:trace contextRef="#ctx0" brushRef="#br0" timeOffset="5079.2905">4614 5358,'0'49,"0"1,-25 0,25-1,0 1,0-1,0 1,0-25,0 0,0-1,-25 1,25-25,0 0,0 0,-25-25,0 1,25-1,-24 0,24 0,0 0,0 1,0-26,24 25,1 0,0 1,0-1,0 0,-1 25,1 0,0 25,-25 0,0-1,0 1,0 0,-25 0,0 0,1-25,-1 24,0-24,0 0,0-24,-24-1,49 0,-25 0,0 25,25-25,0 1,0 24,0 24,0-24,25 25,0 25,24-1,-49 1,50-25,-25 0,0-1,24 1,-24-25,25 0,-26 0,26-49</inkml:trace>
  <inkml:trace contextRef="#ctx0" brushRef="#br0" timeOffset="5613.3211">5159 5035,'0'-24,"-24"24,24 24,-50 1,50 0,-50 25,26 24,-1 25,0 0,0 25,25 0,-25 0,25 1,0-1,0 0,0-25,25-25,-25 1,0-26,0 1,0-25,0-25,0 0,-25-50,25 0,0-24,0 0,0-1,0-24,0 0,25 0,-25-1,25 26,0 24,-25 1,25 24,-1 25,-24 0,25 0,0 25,0-1,0 1,-25 0,24 0,-24 0,0-1,0 1,-24 0,-1 0,0-25,-25 0,26 0,-1-25,0 25,0-25,25 25,0-25,0 1,50-1</inkml:trace>
  <inkml:trace contextRef="#ctx0" brushRef="#br0" timeOffset="5782.3306">5209 5606,'25'0,"-25"0,0 0,0 25,-25-1,25 1,0 0,0 0,0 24,0 1,0-25,25 0,0-25,-25 0,24 0,1 0</inkml:trace>
  <inkml:trace contextRef="#ctx0" brushRef="#br0" timeOffset="6202.3548">5482 5283,'0'25,"0"0,0 0,0 24,0-24,0 25,0 24,-25-24,25-1,0 1,0 0,0-26,0 1,25 0,-25 0,0 0,0-25,0 0,0 0,0 0,0 0,0-25,0 25,25-25,-25 0</inkml:trace>
  <inkml:trace contextRef="#ctx0" brushRef="#br0" timeOffset="6710.3836">5680 5407,'0'0,"0"0,0 0,0 0,-25 0,25 0,0 25,-24 0,24-25,0 25,0 0,24-25,-24 24,25-24,-25 25,50-25,-25-25,-1 1,1 24,-25-50,50 25,-50 0,25 1,0-26</inkml:trace>
  <inkml:trace contextRef="#ctx0" brushRef="#br0" timeOffset="6903.3949">5928 5184,'-24'0,"24"25,0 0,-25 0,25 24,-25 1,25-1,-25 1,25 0,-25-1,25 1,0-25,25-1,-25 1,0-25,25 0,0-25,0 1</inkml:trace>
  <inkml:trace contextRef="#ctx0" brushRef="#br0" timeOffset="7156.4093">6077 5159,'0'-24,"0"-1,0 25,0-25,25 50,-25 24,0 1,0 0,0 24,-25 0,25 26,0-26,0 0,-25-24,25 24,0-24,0 0,-24-25,24-1,0-24,0 25,0-25,-25 0,0 0</inkml:trace>
  <inkml:trace contextRef="#ctx0" brushRef="#br0" timeOffset="7759.4436">3994 6672,'-50'25,"0"0,26-25,48 0,26 0,0-25,49 0,25 1,0-26,25 25,-1-24,26 24,0-25,24 25,-24-24,24 24,-24 25,-25-25,0 0,-25 25,-25-24,-25 24,-49 0,-25 0,-25 0,-49 24,-25 1,-50 0,0-25,-50 50,1-1,0 1,-1-25,1 49,49-24,0-26,50 26,49-25,25 0,25-1,75-24,24 0,25-24,50-1,24 0,25 0,1 25,24-25,-50 1,1 24,-26 0,-49 0,-25 0,-49 24,-25 1,-25 25,-25-25,0 49,-24-49,-1 25,25-1,0-24,1 25</inkml:trace>
  <inkml:trace contextRef="#ctx1" brushRef="#br0">7404 9721 0,'0'0'0,"0"0"0,0 0 0,0 0 0,0 0 0,0 0 0,0 0 0,0 0 0,0 0 0,0 0 0,0 0 0,0 0 0,0 0 0,0 0 0,0 0 0,0 0 0,0 0 0,0 0 0,0 0 0,0 0 0,0 0 0,0 0 0,0 0 0,0 0 0,0 0 0,0 0 0,0 0 0,0 0 0</inkml:trace>
  <inkml:trace contextRef="#ctx1" brushRef="#br0" timeOffset="60.0035">7327 9756 0</inkml:trace>
  <inkml:trace contextRef="#ctx1" brushRef="#br0" timeOffset="106.0061">7288 9697 0,'0'0'0</inkml:trace>
  <inkml:trace contextRef="#ctx1" brushRef="#br0" timeOffset="170.0096">7443 9732 0,'0'0'0</inkml:trace>
  <inkml:trace contextRef="#ctx1" brushRef="#br0" timeOffset="217.0124">7375 9686 0</inkml:trace>
  <inkml:trace contextRef="#ctx1" brushRef="#br0" timeOffset="283.016">7463 9836 0</inkml:trace>
  <inkml:trace contextRef="#ctx1" brushRef="#br0" timeOffset="561.0319">7385 9743 0</inkml:trace>
</inkml:ink>
</file>

<file path=ppt/ink/ink2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1T02:49:13.955"/>
    </inkml:context>
    <inkml:brush xml:id="br0">
      <inkml:brushProperty name="width" value="0.05292" units="cm"/>
      <inkml:brushProperty name="height" value="0.05292" units="cm"/>
      <inkml:brushProperty name="color" value="#FF0000"/>
    </inkml:brush>
    <inkml:context xml:id="ctx1">
      <inkml:inkSource xml:id="inkSrc40">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1" timeString="2015-09-11T02:59:40.941"/>
    </inkml:context>
  </inkml:definitions>
  <inkml:trace contextRef="#ctx0" brushRef="#br0">8806 5655,'-25'25,"25"0,25-25,-1 0,51 0,-1-25,1 0,49 1,0-26,25 25,-1-24,1-1,0 0,0 1,0 24,-25 0,0 0,-25 1,-25-1,-24 25,-25 0,24 0,-49 0,0-25,-24 25,-1-25,-25 0,1 1,-26-1,26 0,-26 0,1 25,-1 0,26-25,24 25,0 0,25 0,25 0,49 0,-24 0,49 0,-24 25,-1-25,0 0,-24 25,-25 25,-25-26,0 51,-50-26,1 26,-26-1,-24 1,25-1,-1 25,-24-49,49 24,-24-24,24-25,25 24,1-24,24 0,0-25,0 0,0 0,0 0,0-50,0 50,0-49,0 49,0-50</inkml:trace>
  <inkml:trace contextRef="#ctx0" brushRef="#br0" timeOffset="209078.9584">769 6524,'0'0,"0"0,0 0,0 0,0 0,0 0,0 0,-50 99,50-50,0 1,0 24,0 1,0 24,0-24,0-1,0 0,0 1,0-1,0-49,0-25,0 74,0-74,0 0,0 0,0 0,-49-74,49 24,-50-24,50 0,-25-26,1 1,-1 0,0 0,25 24,25-24,-25 25,25 24,-1 0,-24 50,75-74,-26 74,1 0,0 0,-1 25,-49-25,50 49,-50-49,25 100,-25-100,0 74,0-74,-25 74,25-74,-25 25,25-25,-50 25,50-25,0 0,-24-25,24 25,0 0</inkml:trace>
  <inkml:trace contextRef="#ctx0" brushRef="#br0" timeOffset="209723.9955">1091 6449,'0'0,"0"0,0 0,-24 75,24-75,-50 49,50-49,-25 99,0-49,25 0,0-1,0-49,25 75,-25-75,0 0,50 25,-50-25,49-25,-49 25,25-50,-25 50,25-74,-25 24,0 0,0 1,0-26,0 75,0-74,0 74,0 0,0 0,0 0,0 0,-25 74,25-74,0 100,0-51,0-49,0 75,25-75,-25 24,25-48,0 24,-1-25,1 25,-25-25,25 0,0 25,0 0,-25 0,24 25,1 0,0-25,0 25,0-25,-1 0,26 0,-25-25,0 0,-1 0,-24 25,0-49,0 24,-24-25,24 25,-25 1,0-26,25 25,-25 0,0-24,25 24,25 0</inkml:trace>
  <inkml:trace contextRef="#ctx0" brushRef="#br0" timeOffset="209975.0099">1910 5779,'25'0,"-25"25,-25 0,25 0,-25 25,0 24,1 25,-1 25,-25-25,25 25,25 0,-24 0,24 0,0-24,0 24,0-50,24 1,1-51,-25 1,25 0</inkml:trace>
  <inkml:trace contextRef="#ctx0" brushRef="#br0" timeOffset="210342.0309">2009 6052,'25'-24,"-25"24,25-25,0 25,-25 0,24 0,1 25,-25-25,0 24,0 26,0 24,0-24,-25 24,1-24,-1 49,0-24,0-26,0 1,25-1,-24-24,24 25,0-25,24-25,-24 0,0 0,25 0,0-25,0 0,24 25,-24-25,0 0,25 25,-1-24</inkml:trace>
  <inkml:trace contextRef="#ctx0" brushRef="#br0" timeOffset="210500.0399">2406 6623,'25'0,"-25"25,0-1,0 1,-25 0,25 0,-25 24,25-24,-25 0,25 25,-24-25,24-1,0-24,0 25,0-25</inkml:trace>
  <inkml:trace contextRef="#ctx0" brushRef="#br0" timeOffset="211020.0697">2580 6077,'0'25,"0"25,0-26,-25 1,25 25,0-25,25 24,-25-24,0-25,24 25,1-25,0 0,25-25,-25 25,-1-25,1-24,0-1,0 0,0 1,-1-1,1 1,-25 24,0 0,25 0,-50 0,25 50,0-25,0 50,0-1,-25 1,1 24,24 26,-25-26,0 25,25-24,-25-1,25 0,0-24,0-25,0 0,0-1,25-48,0-1</inkml:trace>
  <inkml:trace contextRef="#ctx0" brushRef="#br0" timeOffset="211357.0889">3001 5655,'0'-24,"-24"-1,24 25,0 0,24 25,-24-1,0 26,25 0,-25 24,0 1,25 24,-25 25,25-25,-50 25,25 0,-25 0,25-25,-25 0,1-24,-1-1,0 1,0-50,25 24,-25-24,25-25,0 0,0 0,25-50,0 1</inkml:trace>
  <inkml:trace contextRef="#ctx0" brushRef="#br0" timeOffset="211734.1105">3423 6226,'0'0,"25"0,-25 0,25 0,-25 0,0 0,24 0,1 0,0 0,0 0,24-25,-24 25,0 0,25 0,-25 0,-25 0,24 0,-24 0,0 0,0 0</inkml:trace>
  <inkml:trace contextRef="#ctx0" brushRef="#br0" timeOffset="211943.1225">3497 6300,'0'25,"0"-25,0 0,0 25,25-25,0 0,-25 0,50 0,-26 25,1-25,0 0,-25 0,25 0,0 0,24-25,-24 25</inkml:trace>
  <inkml:trace contextRef="#ctx0" brushRef="#br0" timeOffset="212465.1523">4242 6424,'24'0,"-24"0,0 0,0 0,0 0,25 25,-25 0,-25 0,25 0,0 24,0 26,0-26,-24 26,24-1,0 1,0-1,0-24,0-1,0 1,0-25,0-1,0-24,0-24,0-1</inkml:trace>
  <inkml:trace contextRef="#ctx0" brushRef="#br0" timeOffset="212700.1658">4217 6722,'-25'-74,"25"-26,0 26,-25 0,50 24,-25 0,0 26,25-1,0 50,-1-1,1 1,-25 0,50 25,-50-1,25 1,-25-1,0-24,0 25,-25-25,25-1,0-24,-25 0,0-24,25 24,0-25</inkml:trace>
  <inkml:trace contextRef="#ctx0" brushRef="#br0" timeOffset="213344.2026">4465 6424,'0'0,"0"0,0 25,0 0,-25-25,0 50,25-26,-25 1,25 25,0-25,0-1,25 1,-25 0,25-25,0 0,0 0,-1-25,1 25,-25-49,25 24,-25-25,0 1,0 24,0 0,0-25,0 26,0-1,0 25,0 0,0 0,0 25,0-25,0 24,25 1,-25-25,0 25,0-25,25 0,-1 0,-24 0,25 0,0 0,-25 0,25 25,0-25,-1 25,-24-1,25-24,0 25,0 0,0-25,0 25,-1-25,-24-25,0 25,25 0,-25-25,0 0,0 1,0-1,-25 0,25-25,0 26,0-26,-24 25,24 0,-25 1,25-1,0 25,0-25,0 25,25-25,-25 25,24-25</inkml:trace>
  <inkml:trace contextRef="#ctx0" brushRef="#br0" timeOffset="213623.2186">5259 5928,'0'0,"0"0,0 0,-25 0,0 50,25-25,-25 24,0 51,25-26,-24 25,24-24,-25 24,25 0,0-25,25 1,-25-26,0 26,24-75,-24 25,25 0,0-25</inkml:trace>
  <inkml:trace contextRef="#ctx0" brushRef="#br0" timeOffset="213980.239">5407 6077,'0'-49,"25"24,0 0,-25 25,25-25,0 25,-25 0,24 0,-24 0,0 25,0 0,0 0,0 24,-24 26,24-26,-25 1,0 24,0-24,0 24,25-24,-24-1,24-24,0 0,0 0,0 0,24-1,-24-24,25 0,0-24,0 24,0-25,-1 0,1 25,25-25</inkml:trace>
  <inkml:trace contextRef="#ctx0" brushRef="#br0" timeOffset="214170.2498">5755 6524,'0'0,"0"0,24 24,-24 1,0 0,0 0,0 24,0-24,0 0,0 0,0 24,0-24,0 0,-24-25,24 25,0-25</inkml:trace>
  <inkml:trace contextRef="#ctx0" brushRef="#br0" timeOffset="214802.286">6003 5953,'0'0,"0"0,0 0,0 0,0-25,0 25,25 0,-25-24,24 24,1 0,-25 0,25 0,0 0,-25 0,0 24,25 1,-50 0,25 0,0 0,-25-1,0 26,25-25,0 0,-25 24,25-49,25 50,-25-25,25-1,0 26,0-25,-1 0,1-1,0 1,-25 0,25 0,-25 0,0-25,0 0,0 24,0-24,0 25,-25-25,25 0,-25 25,0-25,1 0,-1 0,25 0,-25 25,0-25,25 0,0-25,0 25,-25 0</inkml:trace>
  <inkml:trace contextRef="#ctx0" brushRef="#br0" timeOffset="215237.3109">6350 5804,'0'0,"0"0,0 0,0 0,0 0,25 50,0-25,-25 24,24 1,1 24,-25 1,25-1,-25 25,25-49,-25 49,0-49,0-1,-25 1,25 0,0-26,-25 1,0-25,25 25,0-25,0 0,0 0,25-25,-25 25</inkml:trace>
  <inkml:trace contextRef="#ctx0" brushRef="#br0" timeOffset="215915.3497">6747 6772,'0'-25,"25"25,-25 0,24 25,-24-25,0 0,0 0,0 24,0-24,0 25,0 0,25-25,-25 25,0-25,0 25,0-25,0 25,25-25,-25 24,25-24,0 0,24 0,1-24,24 24,1 0,24-25,0 25,50-25,-25 25,0 0,25 0,-25-25,25 25,-50 0,0 0,0 0,-24 0,-26 0,-24 0,25 0,-50 0,25 0,-25 0,0 0,24 0,-24 0,0 0,0 0,0 0,0 0,-24 25,-1-25,0 0,-25 0,1 0,-26 0,1 25,24-25</inkml:trace>
  <inkml:trace contextRef="#ctx0" brushRef="#br0" timeOffset="216582.3878">7069 7169,'-24'0,"24"0,-25 0,25 0,0 0,0 0,0 0,0 0,0 0,0 0,0 0,25 0,-25 0,24 0,-24 0,50 0,-25-25,24 25,26 0,-26 0,26-25,24 25,0 0,0-25,1 25,24-25,-25 25,25 0,-25 0,-24-24,-1 24,0 0,-24 0,-25 0,0 0,-1 0,-24 0,0 0,25 0,-25 0,0 0,0 0,25 0,-25 0,0 0,0 0,25 0,-25 0,0 0,0 24,0-24,0 0,0 0,0 0,0 0,0 0,0 0,0 0,0 0,0 0,0 0,0 0,0 0,0 0,0 0,0 0,0 0,0 0,0 0,-25 0,25 0</inkml:trace>
  <inkml:trace contextRef="#ctx0" brushRef="#br0" timeOffset="334487.1316">8161 2729,'-25'0,"25"24,-25-24,25 0,0 0,25 0,0-24,24-1,1 0,24-25,-24 1,49 24,-24-25,-1 25,0-24,1 49,-1 0,-24 0,-1 49,26 1,-50 24,24 26,-24 24,0 25,0 24,-25 50,0 1,0 73,0-24,25 50,-25 24,0 0,0 0,24 1,-24 24,25-50,-25 26,25-26,-25-24,25-1,-25-24,0-25,25-25,-25-49,0 0,24-50,-24 0,0-50,0 1,0-26,0-24,-24 0,24 0,-25-25,25 24,-25-24,0 0,-24 25,-26 0,26 0,-51 0,26-1,-25 26,-25-25,0 24,24-24,-24 25,0-25,0-1,25 26,-25-25,50 0,-26-1,1-24,25 25,-1-25,1-25,0 25</inkml:trace>
  <inkml:trace contextRef="#ctx0" brushRef="#br0" timeOffset="335569.1935">2282 2356,'-25'0,"-24"0,-26 0,1 0,-1 25,1-25,-25 0,-25 25,0 0,0-25,0 49,0-24,0 0,0 25,24-50,1 49,0-24,25-25,-1 25,1 0,24 0,0-25,1 24,-1 1,1 25,24-1,-25 1,1 24,24 1,0 49,25 0,0 0,0 49,0 26,0 24,0 0,0 25,0 25,0 25,0 24,0-24,0 25,0-26,0 26,0-26,0-24,0 0,50-25,24 0,-24-25,24-24,-24-1,-1-24,1-25,-1-25,-49 0,25-25,0 0,0-24,-25-1,25-24,0-1,-25-49,49 75,-49-75,50 49,-1-24,1 0,0 0,24-25,-24 24,24 1,0-25,1 25,-1 0,25 0</inkml:trace>
  <inkml:trace contextRef="#ctx0" brushRef="#br0" timeOffset="601911.4274">8235 4390,'0'0,"0"-24,0 24,0-25,-25 0,25 0,0 25,-24-25,-1 25,0-24,25 24,-25 0,0 0,1 0,-1-25,25 25,-25 0,0 0,25 0,-25 0,0-25,25 25,-24 0,24 0,-50 0,25 0,0 0,1 0,-26 0,0 0,1 0,24 0,-25 0,1 0,-26 0,26 25,-1-25,1 0,-26 25,26-25,-1 0,-24 0,24 0,0 24,1-24,-1 0,25 0,-24 0,-1 0,25 0,-24 0,24 0,0 0,0 0,25 0,-25-24,1 24,24 0,-25 0,25 0,0 0,-25 0,25 0,0 0,0 0,-25 0,25 0,-25 0,25 0,-24 0,24 0,-25 0,25 0,-25 0,25 0,0 0,0 0,0 0,-25 24,25-24,-25 25,25-25,0 25,0 0,0 0,-24-1,24 26,0 0,-25-1,25 1,0-1,0 26,-25-26,25 26,0-1,0 1,0-1,0-24,0-1,25 1,-25-25,0 24,25-24,-1 0,-24 0,25 0,-25-1,25-24,-25 25,0 0,25-25,-25 25,0-25,25 25,-25-25,24 0,-24 24,50-24,-25 0,0-24,24 24,1 0,-1 0,1-25,0 25,24 0,-24 0,24-25,1 25,-1 0,25 0,-24-25,24 0,0 25,-25-24,50-1,-24 0,24 0,-25 0,25 1,-25-1,0 25,1-25,-1 25,-25-25,25 25,-49 0,24 0,-49 25,25-25,-25 0,-1 25,-24-25,0 0,0 25,-24-25,-1 0,0 0,0 0,-24-25,24 0,-25-49,1 24,-1-24,25-26,-24 1,24-25,-25 25,50 0,-49-1,49 1,-25 50,25-1,-25 0,25 26,0 24,-25 0,25 24,-49-24,49 50,-25-50,25 50,-25-50</inkml:trace>
  <inkml:trace contextRef="#ctx0" brushRef="#br0" timeOffset="603054.4928">8161 7094,'0'0,"0"25,0-25,0 25,-25-25,0 0,0 0,-24 0,-1 0,0 0,-24 0,0 0,-1-25,-24 25,25 0,-26 0,1 0,0 25,0-25,0 0,-1 25,26-1,-25-24,24 0,-24 25,25-25,-1 0,1 25,-1-25,26 0,-26 25,26-25,-1 0,1 25,24-25,-25 24,25-24,1 0,24 25,-25-25,0 0,25 0,0 25,0-25,0 25,0 24,0 1,25 0,-25 49,0-25,0 50,0-25,0 26,0-26,25 25,-25-25,0 0,24-24,1-26,25 1,-1-25,1-1,24 1,1-25,24 0,0-25,25 25,0-24,25-1,0 0,25 25,-26-25,1 0,25 1,-25-1,-25 0,25 0,-25 0,0 1,-50-26,0 25,1-24,-50-1,-1 0,1-24,-50-25,1 24,-26-49,25 50,-24-25,-1-1,0 26,1 0,24 24,-25 0,50 1,0 24,-24 0,24 25,24 0,-24 0</inkml:trace>
  <inkml:trace contextRef="#ctx0" brushRef="#br0" timeOffset="612565.0367">1364 5755,'0'0,"0"0,-25-25,25 25,0-25,0 25,0 0,0-25,0 25,0-25,25 25,-25-24,25-1,0 25,24-25,-24 0,25 0,-1 1,51-1,-26 0,25 0,1 0,24 25,0-24,-25-1,50 0,-25 0,0 0,0 25,0-24,0 24,0 0,-25-25,25 50,-50-50,26 50,-1-25,-25 0,-24 0,0 24,-26-24,26 25,-50-25,25 25,-25-25,0 25,0-25</inkml:trace>
  <inkml:trace contextRef="#ctx0" brushRef="#br0" timeOffset="616041.2356">5854 4068,'-25'-25,"0"25,-24 0,-1 0,0 25,-24 0,24 24,-24 26,0-26,24 26,0 24,1 0,-1 0,25 1,1 24,24-25,0 0,0 25,49-49,1 24,-1-50,26 26,-1-26,1-24,24 0,-25-25,25 0,-24 0,24-25,-24 25,24-49,-25-1,1 0,-1-49,-24 25,-1-25,1-1,-25-48,-1 48,-24-24,-24 0,-1-25,-25 50,1 0,-26 25,1-1,-1 26,1 24,0 25,-1 25,1-1,-1 1</inkml:trace>
  <inkml:trace contextRef="#ctx0" brushRef="#br0" timeOffset="616901.2845">6846 5978,'0'0,"0"0,0 25,0 0,0 24,0 1,-25 24,25-24,0 24,0-24,-25-1,25 1,0-25,-24 0,24-25,0 0,-25 0,0 0,0-25,0 0,1 0,24 0,-25 25,0-24,25-1,0 25,0-25,25 25,0 0,-1-25,1 25,0 0,-25-25,25 25,-25 0,0-24,-25 24,25 0,-25 0,-24 0,24-25,0 25,-25 0,26 0,-1 0,0-25,25 0,25 25,0-25,24-24,-24 24,25-25,-1 26,-24 24,25-25,-1 25,-24 0,0 0,0 0,-25 25,0-25,0 0,0 24,0-24,0 0,0-24,0 24</inkml:trace>
  <inkml:trace contextRef="#ctx0" brushRef="#br0" timeOffset="617246.3045">7193 5854,'25'0,"0"0,0 0,-25 0,25 0,-25 0,0 0,0 25,0-25,0 25,0 24,0 1,-25-1,-25 26,25-1,1-24,-26 24,25-24,0-1,25 1,0-25,50-25,-25 25,24-50,1 25,0 0,-1-25,26 0,-26 25,1 0,-25 0,-1 25,-24 0,0 0</inkml:trace>
  <inkml:trace contextRef="#ctx0" brushRef="#br0" timeOffset="619815.4514">15776 5407,'25'25,"-25"0,0 0,0 24,0 26,0-1,24 25,-24 1,25 24,-25-25,25 25,-25-25,0-24,0-1,0-24,0-1,0-49,-25 25,25-50,-49-24,49 24,-50-50,25-24,0-25,1-25,-1 1,0-26,25 25,25 0,0 0,-1 50,26 0,24 49,1 1,-26 49,1 0,0 49,-1 1,-24 0,0 49,-50-50,0 51,0-26,1 0,-26-24,25 0,-24-1,24-24,0-25,25 0</inkml:trace>
  <inkml:trace contextRef="#ctx0" brushRef="#br0" timeOffset="620660.4998">16321 5209,'0'0,"0"0,0 0,0 0,0 0,0 0,0 0,0 0,0 0,0 0,0 0,0 0,0 0,0 0,0 0,-24 25,-1-25,0 49,0 1,25 24,-25 1,1-1,24-24,-25 24,50-24,-25-1,24 1,1-50,25 0,-25 0,-1-50,26 26,-25-26,0 0,0-24,-25 24,24-24,-24 24,0-24,0 24,-24 26,24-1,0 25,0 25,0-1,0 51,24-26,-24 26,25-26,-25 1,25 0,0-26,0 1,-1-25,1-25,25 1,-1-1,-24 0,25 0,-1 25,-24 0,25 0,-25-25,24 25,-24 0,0-24,0 24,-50-25,25-25,-25 25,0-24,0 24,-24-49,24 24,0 0,0 1,25-1,0 1</inkml:trace>
  <inkml:trace contextRef="#ctx0" brushRef="#br0" timeOffset="621199.5306">17388 4589,'0'0,"0"0,-25-25,25 50,-25-25,1 49,-1 1,0 0,0 49,-24 0,24 25,25 0,-25-25,25 25,25-24,0-1,24 0,-24-49,25-1,-1-24</inkml:trace>
  <inkml:trace contextRef="#ctx0" brushRef="#br0" timeOffset="622087.5814">17735 4341,'0'0,"0"-25,-24 0,24 25,0 0,0 0,0 25,0 25,0-1,0 50,0 1,24-1,-24 50,0-25,0-25,0 25,0-25,-24-24,24-26,0 1,0-25,0-25,0 0,0-25,24-25,-24 1,25-26,0 1,0 24,0-24,-25 24,49 1,-24 24,0 25,0 0,-1 49,26-24,-25 25,0-1,-1 1,-24-25,25 49,-25-24,0-1,-25-24,1 25,-1-25,-25 24,1-49,-1 25,0-25,1 0,-1-25,25 25,1-25,24 1,0-1,0 0</inkml:trace>
  <inkml:trace contextRef="#ctx0" brushRef="#br0" timeOffset="622571.6089">18430 5556,'0'0,"0"25,0-25,-25 25,50 0,-25-1,0 1,0 0,-25 49,25-24,0 0,-25-1,0 1,1 0,24-26,-25 1,25-25,0 0</inkml:trace>
  <inkml:trace contextRef="#ctx0" brushRef="#br0" timeOffset="623253.6481">19918 4440,'25'-25,"0"25,0 0,-1 25,26 25,0-1,-1 26,-24 24,0 0,0 0,-25 25,0 0,0-24,0 24,-25-75,0 26,25-26,-25-24,25 0</inkml:trace>
  <inkml:trace contextRef="#ctx0" brushRef="#br0" timeOffset="624173.7006">18604 5432,'0'0,"0"0,0 0,-25-25,25 25,0 25,0 0,0 0,0 24,0 1,0 24,25 26,-25-1,0-25,0 26,24-1,-24-25,0 1,25-1,-25-49,25 24,-25-24,0 0,0-25,0 0,0-25,0 0,-25-24,0-26,25 1,-24-25,-1 0,25-25,-25-1,0 1,25 0,0 25,0 0,0 0,25 49,0 1,0 24,-1 25,26 25,-25-25,24 49,-24 1,0-25,0 49,0-24,-25-1,0 1,-25-1,0-24,0 25,0-25,1-1,-1 1,0-25,0 25,0-25,25 0,0-25,0 25,0-25</inkml:trace>
  <inkml:trace contextRef="#ctx0" brushRef="#br0" timeOffset="624430.7154">19025 5407,'0'0,"25"0,0-24,0 24,-1 0,1-25,25 25,-25-25,24 25,-49 0,50 0,-50-25,25 25,-25-25,24 25,-24-24</inkml:trace>
  <inkml:trace contextRef="#ctx0" brushRef="#br0" timeOffset="624685.73">19447 4862,'0'0,"25"0,-25 25,0-1,24 51,-24-26,0 26,0-1,0 1,0-1,25 0,-25-24,0 24,25-49,-25 0,0 25,25-26,-25-24,25 0,-25 0,25-24</inkml:trace>
  <inkml:trace contextRef="#ctx0" brushRef="#br0" timeOffset="625634.7841">20762 4961,'-25'0,"25"25,-25 0,25 24,0-24,0 25,0 24,0-49,0 49,0-24,-25-1,25-24,-25 0,25 0,0-25</inkml:trace>
  <inkml:trace contextRef="#ctx0" brushRef="#br0" timeOffset="626101.811">20563 5333,'0'-25,"0"-24,0 24,25-25,0 1,24-1,-24 25,0-24,0 24,0 0,-1 0,1 25,-25 0,0 25,-25 0,1 0,-1-1,0 1,25 0,-50-25,50 25,-25-25,1 0,24-25,-25 0,25 0,-25 1,25-1,0-25,0 25,0 1,0 24,25 0,-25 0,25 0,-1 49,1-24,0 49,0-49,25 25,-26 24,1-24,0-25,25 24,-50-24,24 0,1 0,-25-25,25 24,-25-24,0 0,0 0,0-24,0 24,0-25</inkml:trace>
  <inkml:trace contextRef="#ctx0" brushRef="#br0" timeOffset="626697.8451">21406 5928,'0'0,"0"25,0-25,50 0,-25-25,49 25,1 0,-1-24,50-1,0 25,0-25,0 0,0 25,-25-25,1 0,-26 25,0 0,-24 0,0 0,-25 0,-25 25,0-25,0 0,0 0,-25 0,0 0,25 0</inkml:trace>
  <inkml:trace contextRef="#ctx1" brushRef="#br0">22929 9053 0</inkml:trace>
  <inkml:trace contextRef="#ctx0" brushRef="#br0" timeOffset="630229.047">21803 4242,'-24'0,"24"24,0 1,-25 0,25 25,0-1,-25 1,25 24,0 1,-25 24,25 0,0 0,25 25,-25-24,0-1,25-25,-25 1,0-26,0 1,25-1,-25-24,0-25,24 0,-24 0,0-25,25-24,0 24,-25-25,50 1,-50-1,24 25,1 1,0-1,25 25,-26 0,1 0,25 25,-25-1,-1 26,1-25,0 24,0-24,0 25,-25-25,0-1,-25 1,25 0,-50 0,25-25,1 25,-26-1,0-24,1 0,-1 25,1-25,24 0,0 0,0 0,0 0,25-25,25 1</inkml:trace>
  <inkml:trace contextRef="#ctx0" brushRef="#br0" timeOffset="633264.2206">22969 3225,'-49'24,"-26"-24,26 25,-1-25,-25 25,26-25,-26-25,1 25,0 0,-1-25,-24 25,0-24,-25 24,-25-25,0 0,0 0,-49 25,-1-25,1 1,-25 24,-1-25,-24 25,0 0,-24 0,-1-25,0 25,-25 0,1 0,24 0,-25 0,25 25,0-25,25 0,25 0,0 25,24-25,1 0,24 0,1 24,24-24,0 0,25 0,0 0,25 0,-1 0,26 0,0 25,24 0,0 0,1 0,24 24,-25 26,50-1,-49 25,49 0,-25 50,25 50,-25-1,25 50,0 25,0 25,0-1,0 1,25 25,-25-26,25 1,0-25,-1-25,51-25,-26-25,26-49,24 0,25-50,0-24,50-26,-1-24,26-25,-1 0,50-25,0 0,25 1,0-1,50 0,-1 0,25 0,1 1,24-1,24 0,1-25,0 26,25-1,-25 0,24-25,-48 1,-1 24,-25-49,-25 24,-24-49,-50 24,-25-49,-24 0,-26-25,-49 1,-24-51,-51 1,-24-25,-50-50,0 25,-49-25,0-25,-1 25,-49 0,25 50,0 0,-1 49,1 25,0 50,0 0,24 74,1 25,24 0,1 50,-1 24,50 1,-25 24,25 0</inkml:trace>
  <inkml:trace contextRef="#ctx0" brushRef="#br0" timeOffset="634354.2828">24011 5259,'0'0,"74"49,-24-49,0 25,24 25,0-26,1 51,24-1,0 25,-24 25,-1 1,0 48,1 1,-50 49,24 0,-49 25,0 0,0 50,-24 0,-1-1,-25 26,-24-26,-1 1,-24 25,0-26,-25 1,-25 0,-25-1,26 1,-51-25,1 0,-1-1,1 1,-1-50,-24 26,0-26,24 0,-24-25,0 1,0-25,-1-1,1-24,-25-25,25 25,-25-25,25 0,-50 25,25-25,-25 25,25-25,-25 24,25 1,0 0,25-25,-25 0,49 0,26 0,-1-49,25 24,25-50,0 26,50-26,-1-24,26 0,-1 0,25 0,0-25,1 0,24 0,0-25,0 0,24 0,-24 0,25-49,-25 24,50-24,-25 0,24-1,1-24,-1 25,1-26,0 26,-1-1,-24 26,0 24,0 0,-1 50,-48-25,24 50,-50 24,25 25,-49 1,-1 24,26 0,-26 24,1-24,0 0,24 0,0-49,26 24,-1-49,25-1,0 1,25-50,24 0,1 0,24 0,-24-25,24 0,1 25,-1 0,0-24,1 24,-1 0,-24 0,-25 0,-25 0</inkml:trace>
</inkml:ink>
</file>

<file path=ppt/ink/ink2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4-09-11T17:49:05.616"/>
    </inkml:context>
    <inkml:brush xml:id="br0">
      <inkml:brushProperty name="width" value="0.05292" units="cm"/>
      <inkml:brushProperty name="height" value="0.05292" units="cm"/>
      <inkml:brushProperty name="color" value="#FF0000"/>
    </inkml:brush>
  </inkml:definitions>
  <inkml:trace contextRef="#ctx0" brushRef="#br0">6772 10815,'-25'0,"0"0,0 25,25-50,0 25,-25 0,25 0,0 0,25 25,-25-25,25 0,25-25,-1 25,26 0,-1 0,1 0,49 0,-25 0,0 0,25 0,0 0,0 0,-25 0,0 0,1 0,-26 0,1 0,-26 0,1 0,-25 0,24 0,-49 0,25 0,-25 0,0 0,0 0,0-25,0 25,0 0,0 0,-25 0</inkml:trace>
  <inkml:trace contextRef="#ctx0" brushRef="#br0" timeOffset="4809.2751">13965 11361,'0'0,"0"0,0 0,-25-25,25 25,0 25,-25-1,25 1,0 0,0 25,-24 49,24-25,0 50,0-25,-25 50,25-25,0 25,0-25,0 0,0-25,0 1,0-26,0 0,0-24,-25 0,50-1,-50-24,25-25,0 0,0-25</inkml:trace>
  <inkml:trace contextRef="#ctx0" brushRef="#br0" timeOffset="5164.2954">13419 11658,'-24'-74,"-1"-25,0-1,50 1,0 25,24-1,1 1,49-1,-25 51,50-26,-24 25,24 25,-50 25,50 0,-50 0,1 49,-25-24,-1 24,-49 1,-25-26,1 26,-26-1,0-49,-49 24,25 1,-1-25,-24 0,49-25,1 0,24 0,0 0,50-25,0 25</inkml:trace>
  <inkml:trace contextRef="#ctx0" brushRef="#br0" timeOffset="6039.3454">14610 11286,'-25'0,"0"0,1 0,-1 25,0 0,-25 24,26 1,-1 0,0-1,25 26,0-26,25 1,0-1,-1-24,26 0,0-25,-1 0,1-25,-25 0,24 1,-24-26,-25 0,0 1,0-26,0 1,-25 24,25-24,0 24,0 1,0-1,0 0,0 26,25 24,0-25,0 50,-1-25,1 49,-25 1,0 24,25-24,-25 49,25-49,-25 24,0 1,25-51,-1 1,-24 0,50-25,-25-25,0 0,-1 1,1-26,0 0,-25 1,25-1,-25 25,25 25,-25 0,0 25,24 0,1 25,0-1,0 1,24-25,1-1,0 1,24-25,-24-25,-1 1,1-26,0-24,-26 24,-24-49,25 24,-50-24,25 25,-24-1,-26 1,25 24,-24 1,24 24,-25 25,25-25,-24 0,-1 25</inkml:trace>
  <inkml:trace contextRef="#ctx0" brushRef="#br0" timeOffset="6464.3697">12055 10145,'-25'0,"25"25,0 25,-25-1,25 1,0 24,0 25,0 1,0-1,0 0,0-25,0 26,0-51,0 1,0-1,0-24,0-25,0 0,25-25,0 1,0-26</inkml:trace>
  <inkml:trace contextRef="#ctx0" brushRef="#br0" timeOffset="7158.4094">12154 11013,'0'25,"0"-25,0 25,0-25,0 0,0 0,0 0,0 0,0 0,0 0,0 0,0 0,0 0,0 0,0 0,0 0,0 0,0 0,0 0,25 25,-25-25,0-25,25 0,0 0,-25-24</inkml:trace>
  <inkml:trace contextRef="#ctx0" brushRef="#br0" timeOffset="7536.431">12502 10170,'-25'0,"25"0,-25 25,0 0,0 24,1 1,-1 49,25-25,-25 26,25-26,25 0,0 1,-1-26,26 1,0-50,24 0,0-25,-24 0,0-24,-1-1,-24-24,0 24,-50-49,0 49,0-24,-24 0,-1 24,-24 0,24 26,25-1,-24 25,24 0,25 0,0 0,25 25,0-25</inkml:trace>
  <inkml:trace contextRef="#ctx0" brushRef="#br0" timeOffset="8212.4697">12254 11088,'0'0,"0"0,0 0,-25 0,25 0,0-25,0 25,-25 0,25 0,0 0,0 0,0 25,0-25,-25 0,25 0,0 0,0 0,0 0,25 24,-25-24,0 0,0 0,0-24,0 24,0 0,0 0,0 0,0 0,0 0,0 0,0 0,25 0,-25 0,0-25,25 25,-25 0,0 0,0 0,0 0,0 0,0 0,0 0,0 25,0-25,0 0,0 0,0 0,0 0,0-25,0 25,24-25</inkml:trace>
  <inkml:trace contextRef="#ctx0" brushRef="#br0" timeOffset="8662.4954">13494 9922,'25'0,"-25"25,-25-1,25 51,-50 24,1 25,-26 0,26 25,-51 0,51 0,-26-1,26 1,-1 0,0-50,26 1,-1-26,0 0,25-24,-25 0,25-26,0 1,-25 0,25-25,0 0</inkml:trace>
  <inkml:trace contextRef="#ctx0" brushRef="#br0" timeOffset="11669.6675">15974 11385,'25'0,"0"-24,0 24,24-25,-24-25,0 25,24 1,-49-26,25 0,-25 25,0-24,0 24,-25 0,1 0,-26 25,25 0,-24 25,-1 25,25-1,-24-24,49 50,-25-26,25 1,25-25,-1 24,1-24,25 0,-25-25,24 0,1 0,-1 0,1 25,0 0,-26-1,26 26,0 0,-25-26,24 26,-24-25,0 0,-25-25,25-25,-25 0,0-25,0 1,0-26,24 1,-24 0,25-1,-25 26,25-1,0 0,0 25,-1 25,1-24,25-1,-25-25,24 25</inkml:trace>
  <inkml:trace contextRef="#ctx0" brushRef="#br0" timeOffset="11958.684">17413 10220,'-50'24,"25"26,1 24,-26 26,0-1,1 25,24 25,-25-25,26 49,24-49,0 0,0 0,24-24,1-26,0-24,25-1,-1-49,-24 0,25 0,-1-49</inkml:trace>
  <inkml:trace contextRef="#ctx0" brushRef="#br0" timeOffset="12582.7197">17835 10319,'-25'0,"25"-25,0 25,-25-25,25 25,0 50,-25-25,25 49,0 0,-25 26,1-1,24 25,-25 0,0-25,25 0,-25-24,0-1,25-24,0-25,0-1,0-24,0-49,25-1,-25 1,25-1,0-25,0 1,24 0,-24 24,0 0,0 50,24-24,-24 48,0 1,24 25,-24-25,0 24,0 1,-25-1,25 1,-25-25,-25 25,0-26,0 1,-24-25,-26 25,26-25,-1 0,-24 0,24 0,25 0,0 0,1-25,24 25,24 0,1 0,0 0,25 0,-1-25</inkml:trace>
  <inkml:trace contextRef="#ctx0" brushRef="#br0" timeOffset="12804.7324">18281 11410,'0'25,"25"0,-25 0,25 24,-25 1,0-25,0 49,-25 0,25-24,-25 24,25-24,-25-25,25 0,0-25,0 0</inkml:trace>
  <inkml:trace contextRef="#ctx0" brushRef="#br0" timeOffset="13195.7547">18777 11286,'25'0,"-25"0,25 0,-25 0,0-25,25 25,-25 25,24-25,1 0,0 0,-25 0,50 0,-26 0,1-25,0 1,25-1,-26 0</inkml:trace>
  <inkml:trace contextRef="#ctx0" brushRef="#br0" timeOffset="13470.7705">19472 11063,'0'25,"-25"-1,50 1,-25 25,0 0,24 24,-24 25,0-24,0 49,0-25,0-25,0 25,0-24,0-1,0-24</inkml:trace>
  <inkml:trace contextRef="#ctx0" brushRef="#br0" timeOffset="13742.786">19422 11137,'0'-99,"0"25,25-1,-25 26,49 24,1 0,0 25,-1 25,1-25,0 49,-26 1,1 0,-25-26,0 26,0 0,-25-1,1-24,-1 0,-25-25,50 0,-49 0,49-25,-25 0,50 25</inkml:trace>
  <inkml:trace contextRef="#ctx0" brushRef="#br0" timeOffset="14103.8067">20117 9798,'0'0,"0"25,49 24,-24 26,25-1,24 50,-24 0,-1 25,1 0,-25 24,-25-24,0 0,-25 0,0-25,0-25,-24 0,24-24,0-1,0-24,0-25,1-1,24-24,0 0</inkml:trace>
</inkml:ink>
</file>

<file path=ppt/ink/ink2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6.33226E-7" units="1/dev"/>
        </inkml:channelProperties>
      </inkml:inkSource>
      <inkml:timestamp xml:id="ts0" timeString="2011-09-08T21:07:37.067"/>
    </inkml:context>
    <inkml:brush xml:id="br0">
      <inkml:brushProperty name="width" value="0.05292" units="cm"/>
      <inkml:brushProperty name="height" value="0.05292" units="cm"/>
      <inkml:brushProperty name="color" value="#C0504D"/>
      <inkml:brushProperty name="fitToCurve" value="1"/>
    </inkml:brush>
  </inkml:definitions>
  <inkml:trace contextRef="#ctx0" brushRef="#br0">-1 0 64,'0'0'40,"0"0"-2,0 0 1,0 0-25,0 0-9,0 0-3,3 13 0,-3-13-1,0 0-1,0 0-1,0 0-2,0 0-9,0 0-26,0 0 0,0 0-1,0 0 1</inkml:trace>
</inkml:ink>
</file>

<file path=ppt/ink/ink2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4-09-11T17:24:02.470"/>
    </inkml:context>
    <inkml:brush xml:id="br0">
      <inkml:brushProperty name="width" value="0.05292" units="cm"/>
      <inkml:brushProperty name="height" value="0.05292" units="cm"/>
      <inkml:brushProperty name="color" value="#FF0000"/>
    </inkml:brush>
  </inkml:definitions>
  <inkml:trace contextRef="#ctx0" brushRef="#br0">3324 5779,'0'0,"-25"0,25 0,-25 0,25 0,0 0,0 0,-25 0,25 0,0 0,0 0,0 0,0 0,25 0,0-24,0 24,24-25,1 0,24 25,1-25,-1 0,26 1,-1-1,0 0,0 0,-24 25,24 0,-25-25,1 25,-1-24,0 24,-24 0,0 0,-1 0,1 0,-25 24,-1-24,26 0,-50 0,50 0,-50 0,25 0,-1 0,-24 0,25 0,0 0,-25 0,25 0,-25 0,0 0,0 0,0 0,0 0,0 0,0 0,25 0,-25 0,0 0,0 0,0 0,24 0,-24 0,0 0,0 0,0 0,0 0,0-24,0 24,0 0</inkml:trace>
  <inkml:trace contextRef="#ctx0" brushRef="#br0" timeOffset="22129.2657">5829 10046,'25'0,"-25"0,25-25,-25 25,25 0,-25 0,0-25,0 25,0-25,0 25,0 0,24 0,-48-24,48-1,-48 25,24-25,0 0,0 0,0 1,-25-1,25 25,-25-25,25 25,-25-25,0 25,25-25,-25 25,25 0,-24 0,-1 0,25 0,-25 0,0 25,25-25,-25 25,1-25,-1 25,0-25,0 25,0-1,1 1,-1 0,25 0,-25 0,25-1,-25 1,25-25,0 25,0 0,0 0,0 0,0-25,0 24,25 1,-25 0,25 0,-25 0,25-1,-1 26,1-25,0 0,0-1,0 1,-1 0,1 0,0 0,0-1,0 1,-1 0,-24 0,25 0,-25-1,25 1,-25-25,25 25,-25-25,0 25,0-25,0 25,0-25,0 24,-25 1,25-25,-25 25,25 0,-25-25,1 0,-1 25,0-25,0 0,0 0,1 0,-1 0,-25 0,25 0,1 0,-1 0,0 0,0 0,25 0,-25-25,1 25,24 0,-25 0,25 0,-25-25,25 25,0 0,-25-25,25 25,0 0,-25 0,25-25,-24 25,24 0,0-24,0 24,0-25,0 0,24 0,-24 0</inkml:trace>
  <inkml:trace contextRef="#ctx0" brushRef="#br0" timeOffset="22796.3038">6474 10120,'0'0,"0"0,0 0,0 0,0 0,0 0,0 0,0 0,25 0,0 0,-1 0,1-24,0 24,-25 0,50 0,-26 0,1 24,0-24,-25 0,25 0,0 0,-1 0,-24 0,25 0,-25 0,0 0,0 0</inkml:trace>
  <inkml:trace contextRef="#ctx0" brushRef="#br0" timeOffset="23186.3261">6449 10492,'0'0,"0"0,0 0,0-24,25 24,-25 0,25 0,0 24,-1-24,1 0,0 0,0 0,0 0,-1 0,1 25,0-25,-25 0,25-25,0 25</inkml:trace>
  <inkml:trace contextRef="#ctx0" brushRef="#br0" timeOffset="23621.351">7169 10170,'0'0,"0"0,0 0,0 0,0 25,0-25,24-25,1 25,0 0,0 0,0 0,-1 0,1 0,-25 0,25 0,0 0,-25 0,25 0,-25 0,24 0,-24 0</inkml:trace>
  <inkml:trace contextRef="#ctx0" brushRef="#br0" timeOffset="23990.3721">7119 10443,'0'0,"0"0,0 0,0 0,0 25,0-25,25 0,0 0,-25 0,24 24,1-24,0 0,0 0,0 0,-25 0,24 0,1 0,-25 0,25-24,0 24,0-50,-1 25</inkml:trace>
  <inkml:trace contextRef="#ctx0" brushRef="#br0" timeOffset="24600.407">8260 9475,'0'0,"0"0,0 0,0 0,0 0,0 0,0 0,0 0,0 25,0-25,0 25,0 25,0-26,0 26,0-25,0 24,0 1,0-25,0 24,0-24,0 0,0 0,0-25,0 0,0 0,0-50,25 25,0-24</inkml:trace>
  <inkml:trace contextRef="#ctx0" brushRef="#br0" timeOffset="25039.4321">8905 9351,'0'0,"-25"25,25-25,0 25,0-25,0 25,-25 0,25-1,0 1,0 0,-25 25,25 24,0-49,0 49,0-24,0-1,0 1,0 0,0-26,0 1,0 0,0-25,0 0,0 0,0 0,0 0,25-25,-25 25,0-25</inkml:trace>
  <inkml:trace contextRef="#ctx0" brushRef="#br0" timeOffset="37452.1421">6573 12551,'0'50,"0"49,0-25,-25-24,25 0,0-1,0-24,-24 0,24-25,0-25,-25-25,25 1,-25-26,25 1,0-25,-25 24,25-24,25 25,-25-1,25 1,0 24,24 1,1 24,-1 0,1 0,0 0,-26 25</inkml:trace>
  <inkml:trace contextRef="#ctx0" brushRef="#br0" timeOffset="37735.1583">6995 12526,'50'25,"-26"-25,26 0,0-49,-1-1,1 0,-25-24,-25 24,-25 1,0-1,-25 0,1 50,-1 25,1 0,-1 50,0-26,50 50,0-24,25-1,25 1,-1-26,1 1,24-50,1 0,-1-50,25-24,-24-1</inkml:trace>
  <inkml:trace contextRef="#ctx0" brushRef="#br0" timeOffset="37918.1686">7888 11534,'0'0,"-25"50,25-1,0 51,-25-1,25 25,0 25,0-25,0-25,0 25,0-50,0 1,0-26,0-24,-25-25</inkml:trace>
  <inkml:trace contextRef="#ctx0" brushRef="#br0" timeOffset="38367.1942">7739 12576,'0'-74,"0"-1,0 1,0 24,50 1,-26 24,1 25,25 0,-1 49,1-24,-25 50,25-26,-26 26,26-26,-25 1,24-25,1-1,0 1,-1-50,-24 1,0-1,0-50,-50 1,25 0,-25-1,0 1,0 24,1 0,-1 50,25 0,25 25,-1 25,1 24,25-24,-1 0,1 24,-25-49,0 24,-1-24,1-25,0 0,-25 0,0-49,0-1,25 0,-25-24,0 24,25-24,-1 24,-24 1,50 24,-25 25,0 0,-1 0,1 25,25-1</inkml:trace>
  <inkml:trace contextRef="#ctx0" brushRef="#br0" timeOffset="38641.21">9029 12452,'0'50,"0"-50,0 0,0-50,0 0,0 1,0-1,0 25,25-24,0 24,-25 0,49 50,-24-25,0 25,24 0,1 24,-25-49,24 25,-24-25,0 0,-25-25,25 25,-50-74,25 24,0 0,0-24,0 0</inkml:trace>
  <inkml:trace contextRef="#ctx0" brushRef="#br0" timeOffset="39091.2348">10492 11807,'0'0,"-49"0,24 50,0-26,-24 26,24 0,25 24,0 0,25 26,-1-26,26 25,24-24,1-26,24 1,0-25,0-25,-24-25,-1-25,1-24,-26-25,1-25,-50 0,0-25,-25 25,0 0,-24 25,-26-1,1 51,-1 24,26 50,-26-25,26 49,24 1,0 0,0-1</inkml:trace>
  <inkml:trace contextRef="#ctx0" brushRef="#br0" timeOffset="46336.6503">6300 16421,'-24'-50,"-1"0,25-49,-25 25,25-25,-25-1,25 26,0-25,0 24,25-24,-25 50,25-26,24 1,-24 24,25 0,-25 1,24 24,-24-25,25 50,-50-24</inkml:trace>
  <inkml:trace contextRef="#ctx0" brushRef="#br0" timeOffset="46648.668">6623 15875,'49'50,"1"-26,0-24,-26 0,26-24,0-1,-25-25,-1-24,-24 24,-24 1,-1-1,25 0,-50 50,25 0,-24 50,24 0,0 24,25 0,0 1,25 24,0-25,-1 1,26-1,0-24,-25-25,24-1,-24-48,25 24,-26-50,26 0,-25-49</inkml:trace>
  <inkml:trace contextRef="#ctx0" brushRef="#br0" timeOffset="46837.6789">7367 14858,'25'25,"-25"24,0 1,25 49,-25 0,24 25,-24-24,25 24,0 0,-25-25,25-25,-25 1,0-26</inkml:trace>
  <inkml:trace contextRef="#ctx0" brushRef="#br0" timeOffset="47350.7083">7317 15602,'-24'-49,"48"-26,1 26,0 24,25 0,-1 25,1 0,-1 25,1 0,-25 24,0 26,-1-1,1 0,0 1,0-1,0-24,24-1,-24 1,25-50,-1 0,1-25,-25-24,24-1,-24-24,-25-1,0 1,0-1,0 1,-25 24,25 1,0 49,0 0,0 25,25-1,0 51,0-26,0 26,24-1,-24-24,25 24,-50-24,24-25,1-1,-25 1,0-25,-25-49,1 24,24-25,0 1,0-26,0 26,24-26,1 50,0-24,25 24,-26 0,26 25,-25 0,0 0</inkml:trace>
  <inkml:trace contextRef="#ctx0" brushRef="#br0" timeOffset="47721.7288">8632 16173,'0'49,"0"-49,25 0,-25-49,0-1,25 0,-1-49,-24 25,25-25,-25 49,25-24,-25 24,25 50,-25 25,25 24,-1 1,1 24,25 1,-1 24,1-25,0-24,24 0,-24-26,-1 1,1-50,0-24,-26-26,1 1,0-25,-25 0,0-1,-25 1,25 25,-25 24,25 1,25 24</inkml:trace>
  <inkml:trace contextRef="#ctx0" brushRef="#br0" timeOffset="72144.1264">14188 16173,'0'0,"0"24,0-24,0 0,0 0,0 0,0 0,0 0,0 0,0 0,0 0,0 0,0 0,0 0,0 0,0 0,0 0,0 0,0 0,0 0,0-24,0-1,0 0,0-25,25 26,-25-26,0-24,0-1,0 1,25-1,-25 1,0 24,25-24,-25 24,0 1,0 49,0-25,0 25,24 25,-24 24,0 1,25 0,-25 24,25 0,-25-24,25 24,-25-24,25-25,0-25,-1 25,1-50,0 0,0-25,0-24,-1 0,1-26,0 26,-25 0,25-1,-25 25,25 1,-25 24,0 25,0 25,0 24,24 26,1-1,-25 1,25-1,0 25,-25-24,25-1,-1 1,1-1,-25-24,25-26,0 26,-25-25,25 24,-25-49,24 0,-24 0,25 0</inkml:trace>
  <inkml:trace contextRef="#ctx0" brushRef="#br0" timeOffset="72436.1431">14957 15453,'0'25,"0"0,0 0,25 24,-25-24,25 25,-25-1,25 1,-1 24,1 1,0-26,0 1,0 0,-1-26,-24 26,0-50,25 25,0-50,-25 0,25 0</inkml:trace>
  <inkml:trace contextRef="#ctx0" brushRef="#br0" timeOffset="72682.1571">15453 15404,'0'0,"0"0,0 25,-24 24,-1 26,0-1,0 50,0-25,0 50,1 0,-1 0,0 0,25-25,-25 24,25-24,-25 0,25-49,0 24,0-49,25-1,-25-24,0 0,25-50,-25-25</inkml:trace>
  <inkml:trace contextRef="#ctx0" brushRef="#br0" timeOffset="73046.178">15677 14387,'0'0,"0"0,0 25,0 24,0 26,0-1,-25 25,25 0,0 50,-25-25,25 50,0-25,0 0,-25-1,25-24,-25 0,25-24,0-26,0-24,0-26,25 1,0-74,-25 24</inkml:trace>
  <inkml:trace contextRef="#ctx0" brushRef="#br0" timeOffset="73404.1984">15627 15701,'0'50,"0"-25,25 0,0-1,-1-24,26 0,0 0,-1-24,1-26,-25 25,24-24,-49-26,25 26,-25-1,0-24,-25 49,0 0,-24 0,-1 25,1 25,24 25,-25-1,25 26,1-1,24 25,0-49,0 49,24-49,1 24,0-24,0-26,24 26,-24-50,25 25,-25-25,-1 0</inkml:trace>
  <inkml:trace contextRef="#ctx0" brushRef="#br0" timeOffset="73757.2184">16098 16222,'25'25,"-25"-25,0-25,0 0,25-24,-25-26,0 26,0-50,25 49,-25-24,0-1,24 50,-24 1,0 24,25 24,-25 26,25 0,0-1,0 1,24-1,-24 1,0-25,25 0,-1-25,-24 0,0-25,-25-25,0 1,0-1,0-24,-25 24,25 0,-25-24,0 49,1-24,24 24,0-25,0 25</inkml:trace>
  <inkml:trace contextRef="#ctx0" brushRef="#br0" timeOffset="75262.3047">3175 5631,'0'0,"25"-25,-25 25,25 0,-1-25,-24 25,25 0,0 0,0 0,0 0,24 0,26 25,-26-50,50 25,1 0,-1 0,25-25,0 25,0-25,0 25,0-24,0 24,0-25,-25 25,1 0,-26 0,0 0,1 25,-1-25,-24 0,-1 0,1 24,0-24,-26 0,1 0,25 0,-50 0,25-24,-1 24,1-25,-25 25,25-25,-25 0,25 0,-25-24,0-1,-25 1,25-1,-25 0,25-24,-49 24,49-24,-25 0,-25-1,25 1,1 24,-1 0,0 1,0-1,-24 25,24 1,0-26,-25 50,26-25,-1 0,0 25,-25 0,1 0,-1 0,1 0,-1 0,-25 25,1-25,-25 0,0 0,-1 25,1-25,0 0,-25 0,25 0,-25 0,49 0,-49 25,50-25,-25 25,49-25,-24 24,24-24,0 25,26-25,-1 25,25-25,-25 50,25-26,0 26,0 0,0 24,-25 1,25 24,-25-25,25 25,0-24,-24 24,24-25,-25 1,25-1,0-49,0 25,0-26,0 1,0-25,0 0,25-25,-25 1,24-1,1-25</inkml:trace>
  <inkml:trace contextRef="#ctx0" brushRef="#br0" timeOffset="76255.3615">14486 16570,'-25'49,"25"-49,0 25,0-25,25 25,-25 0,50-25,-26 0,26 0,24 0,1 0,-1 0,25 0,1 0,-1 0,0 0,25 0,0-25,0 0,-25 0,25 25,-24-25,-26 1,0 24,1-25,-26 25,1 0,-25 0,0 25,-1-25,-24 24,25-24,-25 25,25-25,-25 0,25 25,-25-25,0 0,0 0,0-25,-25 0</inkml:trace>
  <inkml:trace contextRef="#ctx0" brushRef="#br0" timeOffset="79220.5311">17115 14560,'0'0,"-25"0,25 0,-24 25,-1-25,0 50,-25-1,26 26,-26-1,25 25,0 25,1 25,-1-25,25 25,0-25,25 25,-1-50,-24 0,25-24,0-1,0-24,0-1,-1-24,-24-25,25 25,-25-25,0 0,0 0,0 0,0 0,25-25,0 0,0 1</inkml:trace>
  <inkml:trace contextRef="#ctx0" brushRef="#br0" timeOffset="79848.567">19869 14635,'0'0,"0"-25,0 25,0 0,0 25,0 0,24-1,-24 26,25 24,0 1,0-1,0 25,-1 25,-24-24,0-1,0 0,0 0,-24 1,-1-26,25 25,-25-49,25 24,-25-24,25-1,-25-24,25 25,0-25,0-1,0-24,0 0</inkml:trace>
  <inkml:trace contextRef="#ctx0" brushRef="#br0" timeOffset="98276.6211">17537 15329,'0'0,"0"0,0 0,0 0,0 0,0 0,0-25,0 1,0-1,0 0,0 0,0 0,0-24,0 24,0-25,-25 50,0-24,0 24,1 24,-1-24,0 25,0 25,-24-1,24 1,0 0,0-1,25 26,0-26,25 1,-25 0,50-1,-1 1,1-1,-1-24,1 25,25-25,-51 24,26-24,-25 0,0 24,-25 1,0-25,-25 24,0-49,-25 25,1 0,24 0,-25-25,1 0,24 0,0 0,0 0,25 0,0-25,25 0,-25 0</inkml:trace>
  <inkml:trace contextRef="#ctx0" brushRef="#br0" timeOffset="98979.6613">18107 14883,'0'0,"0"-25,0 25,-24 0,24 0,0 0,0 0,-25 0,25 0,-25 0,0-25,0 25,1 0,-1 0,25 0,-25 0,25 0,0 25,-25-25,25 25,0 24,0 26,0-26,0 51,0-1,0 25,-25-25,25 0,0 25,0-24,0-1,0-25,0 1,0-51,0 26,25 0,-25-26,0 1,25-25,0 0,-25 0,49 25,-24-25,0 0,25 0,-26 25,1-25,0 0,0 0,0 0,-25 0</inkml:trace>
  <inkml:trace contextRef="#ctx0" brushRef="#br0" timeOffset="99668.7007">18455 15156,'0'0,"0"0,0 0,0 0,0 0,0 0,0 24,0-24,0 25,0 0,0 0,0 24,0 26,0-25,0 49,0-25,0 1,0-1,-25 0,25 1,0-26,0 1,0-25,0 0,0-1,0-24,0 0,25-24,-25-1,0 0</inkml:trace>
  <inkml:trace contextRef="#ctx0" brushRef="#br0" timeOffset="100110.726">18802 15379,'0'0,"0"25,0-25,-25 25,25-1,0-24,0 25,0-25,-25 0,25 0,0 0,0 0,0 0,0 0,0 25,0-25,0 0,0-25,0 25,25 0</inkml:trace>
  <inkml:trace contextRef="#ctx0" brushRef="#br0" timeOffset="100321.738">18802 15776,'0'0,"0"25,0-25,0 0,0 0,0 0,0 24,0-24,0 0,0 0,0 0,25-24,0-1,-25 0</inkml:trace>
  <inkml:trace contextRef="#ctx0" brushRef="#br0" timeOffset="100888.7705">19075 15056,'0'0,"0"0,0 0,0 0,0-24,25 24,-1 0,1 0,0 0,25 0,-26 24,1-24,25 0,-50 25,0 25,0-1,0 1,0 24,-25 26,25-1,-25-25,25 26,0-1,0 0,0-25,0 26,0-51,0 1,-25-1,25 1,0-25,-24 0,-1-1,0-24,0 0,0 25,1-25,-1 0,-25 0,50 0,0-25,0 1,25-1</inkml:trace>
  <inkml:trace contextRef="#ctx0" brushRef="#br0" timeOffset="115881.628">11435 14759,'0'0,"0"0,-25 25,25-25,0 24,0 26,0-25,0 49,0 25,0 1,-25 24,25 25,0-1,0 1,0 0,-24 0,24-25,0 0,0-25,-25 25,25-49,0-1,0-24,-25-1,50-24,-50 0,50-25,-25-25,25 0</inkml:trace>
  <inkml:trace contextRef="#ctx0" brushRef="#br0" timeOffset="116203.6464">12254 15453,'0'25,"0"-25,0 25,0 0,0 0,0 24,0 1,0 24,0 1,0 24,0-25,0 1,0 24,0-25,0-24,0 24,0-24,0 0,0-26,0 1,24-25,-24 0,25 0,-25-25</inkml:trace>
  <inkml:trace contextRef="#ctx0" brushRef="#br0" timeOffset="116480.6623">11881 15999,'0'0,"25"0,25 0,-1 0,1-25,24 25,26 0,-26 0,1 0,-1 0,-24 0,-1 0,1-25,-1 25,-24 0,0 0,0 0,0 0,-1-24,1 24,-25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03:55:08.667"/>
    </inkml:context>
    <inkml:brush xml:id="br0">
      <inkml:brushProperty name="width" value="0.05292" units="cm"/>
      <inkml:brushProperty name="height" value="0.05292" units="cm"/>
      <inkml:brushProperty name="color" value="#EA700D"/>
    </inkml:brush>
  </inkml:definitions>
  <inkml:trace contextRef="#ctx0" brushRef="#br0">5238 4572,'0'0,"0"0,0 0,0 0,0 0,0 0,-23 0,23 24,0-24,-24 24,24-1,0 1,-24 0,24 0,0 0,0-1,0 1,-24 24,24-24,0-24,0 24,0-1,0-23,0 0,0 24,0-24,24 0,-24 0,0 0,0 0,0 0,0 0,24-24,-24 24,0 0,0 0,24 0,-24 0,23-23,1 23,-24 0,24 0,0 0,0 0,-24-24,47 24,-47 0,48 0,-24-24,-1 24,1 0,0 0,0 0,-24 0,24 0,0 0,-1 24,1-24,0 0,0 0,23 24,-23-24,0 0,0 23,24-23,-25 0,1 24,24-24,-24 0,23 0,-23 24,24-24,-1 0,-23 0,24 0,-25 0,25 0,0 0,-24 0,23 0,-23 0,24 0,-25 0,25-24,0 24,-24 0,23 0,1-24,-24 24,23 0,1-23,-24 23,23 0,1-24,-24 24,23-24,-23 24,24 0,-24-24,-1 24,25 0,-24 0,0 0,-1 0,1-24,0 24,0 24,24-24,-25 0,1 0,0 0,0 0,0 24,-1-24,1 0,0 0,0 0,0 24,-1-24,1 0,0 0,0 0,0 0,-1 0,1 0,-24 0,24 0,0 24,0-24,0 0,-1 0,1 0,0 0,0 23,0-23,-1 0,1 0,-24 0,24 24,0-24,-24 0,24 0,-24 0,0 0,0 0,0 0,0 0,0 0,0 0,0 0,0 0,0 0,0-24,0 24,0-23,0-1,0-24,0 24,0-23,0-1,0 24,24-23,-24-1,23 24,-23 0,24 24,-24 0,0-23,0 23,0 0,0 23,-24-23,24 24,0 0</inkml:trace>
  <inkml:trace contextRef="#ctx0" brushRef="#br0" timeOffset="847.0484">5643 5286,'-24'-23,"24"23,-23-24,-1 24,0-24,0 24,0 24,-23-24,23 0,0 24,-24-1,25 1,-1 0,0 24,0-1,24 1,-24 23,24 1,0-1,0 24,24 1,0-1,-24 0,24 0,0 1,-24 23,0-24,23-24,-23 25,0-25,0 24,-23-47,23 0,0 23,-24-47</inkml:trace>
  <inkml:trace contextRef="#ctx0" brushRef="#br0" timeOffset="1078.0616">5024 6263,'0'-24,"48"0,-24 0,23 0,-23 1,24 23,-1-24,25 0,-25 0,-23 0,24 24,-25-23</inkml:trace>
  <inkml:trace contextRef="#ctx0" brushRef="#br0" timeOffset="1621.0927">5453 6501,'0'-24,"23"0,-23-23,24-1,-24-24,24 1,0 0,-24-1,24 1,0-1,-24 25,23-1,1 0,-24 48,24 0,-24 0,24 24,0 24,-24-1,23 1,1 24,0 23,0-48,0 25,-24-1,24-23,-1 0,-23-25,24 1,-24 0,0-24,0 0,0 0,0 0,0 0,-24-24,24 0,-23 1,-1-1,0 0,-24 0,24 0,-23 0,23 1,0 23,0 0,1 0,-1-24,24 24,0 0,0 0,0 0,24 0</inkml:trace>
  <inkml:trace contextRef="#ctx0" brushRef="#br0" timeOffset="1943.1111">6143 6025,'0'0,"0"0,0 0,-24 0,24 23,-23-23,-1 24,0 24,0-24,0 23,24-23,0 24,0-1,24-23,-24 24,24-24,0-1,0-23,-1 24,1-24,0 0,-24 0,24 0,0 0</inkml:trace>
  <inkml:trace contextRef="#ctx0" brushRef="#br0" timeOffset="2476.1416">6429 5691,'0'0,"0"0,-24 0,24 0,-24 24,24 0,-23 0,23 23,0 1,0 23,-24 1,24-1,0 1,0-1,24 24,-24-23,0-1,0 1,0-25,23-23,-23 24,0-25,24 1,-24 0,24 0,-24-24,0 0,24 0,-24-24</inkml:trace>
  <inkml:trace contextRef="#ctx0" brushRef="#br0" timeOffset="2943.1683">6596 6001,'0'0,"0"0,0 0,0 24,-24-24,24 23,0 1,-24 0,24 0,0 0,-24-1,24 1,0 0,0 0,0-24,0 24,24-24,0 0,-24 0,24 0,0 0,23 0,-23-24,0 24,0 0,-1 0,1-24,-24 24,24 0,-24 0,24 0,-24 0,0 0</inkml:trace>
  <inkml:trace contextRef="#ctx0" brushRef="#br0" timeOffset="3314.1895">6905 5810,'0'0,"0"0,0 0,0 24,0 0,0 23,-24 1,24 0,0 23,-23 1,23-25,0 25,0-1,-24-23,24 23,0-47,0 24,0-25,0 1,0 0,0 0,0-24,0 0,0 0,0 0,0 0,24-24,-24 24,23-24,-23-23</inkml:trace>
  <inkml:trace contextRef="#ctx0" brushRef="#br0" timeOffset="3753.2146">7072 5429,'0'0,"0"0,0 0,0 0,0 0,24 24,0 0,-1 23,1 25,0-1,24 1,-25-1,1 48,24-23,-24-1,0-24,-24 24,0-23,0-1,0 1,-24-25,0 1,0 23,24-47,-24 24,0-24,24 0,0-1,0-23,0 0,0 0,0 0,0 0,24-23,-24 23</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1T02:29:36.359"/>
    </inkml:context>
    <inkml:brush xml:id="br0">
      <inkml:brushProperty name="width" value="0.05292" units="cm"/>
      <inkml:brushProperty name="height" value="0.05292" units="cm"/>
      <inkml:brushProperty name="color" value="#FF0000"/>
    </inkml:brush>
    <inkml:context xml:id="ctx1">
      <inkml:inkSource xml:id="inkSrc28">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1" timeString="2015-09-11T02:29:47.096"/>
    </inkml:context>
  </inkml:definitions>
  <inkml:trace contextRef="#ctx0" brushRef="#br0">15776 6077,'0'0,"25"-25,-25 25,0 0,0 0,0 0,0 0,0 0,0 0,0 0,0 0,0 0,0 25,0-25,0 0,0 0,0 0,0 0,0 0,0 0,0 0,0 0,0 0,0 0,0 0,0 0,0 0,0 0,0 0,0 0,0 0,0 0,0 0,0 0,0 0,0 0,0 0,0-25,0 25,0-24,0-1,0-25,0-24,0 24,0-49,0 24,0-24,-25 0,25 25,0-26,0 26,-25 0,25-1,0 26,0-1,0 0,0 26,0-1,0 0,0 0,0 25,0 0,0 0,0 25,25 0,-25 0,25 24,-25 1,24-1,1 1,0 0,0 24,0 0,-1 1,1-26,25 26,-25-1,-1-24,26 24,-25-24,24-1,-24 1,0-25,25 0,-26 0,1-1,0-24,0 25,0-25,0 0,-25 0,24 0,1-25,0 1,0-26,-25 0,25-24,-25-1,24-24,-24 0,0-25,0 25,0 0,0-1,-24 1,24 25,-25 24,25 0,0 1,-25 24,25 25,0-25,0 0,-25-24,25-26,0 75</inkml:trace>
  <inkml:trace contextRef="#ctx0" brushRef="#br0" timeOffset="1964.1122">17214 5060,'0'0,"0"0,0 0,0 0,0 0,0 25,25 0,-25 24,0 1,-25 24,25 1,0-1,0 1,0-1,-24 0,24-24,-25 0,25-26,-25 1,25 0,-25-25,25 0,-25-25,25-24,0-1,0 0,0-24,25 24,0-49,0 50,0-26,24 1,-24 24,0 25,0 1,-25 24,24 24,-24 1,-24 0,24 0,-25 24,0-24,-25 0,1 0,24 0,-25-25,1 0,24-25,-25-25,26 1,24 24,-25-25,0 1,25 24,0 0,0 25,25 0,0 50,-1-1,26 1,0-1,-1 26,26-26,-26 1,26 0,-26-1,1-49,-1 0,1 0,0-25,-25 1</inkml:trace>
  <inkml:trace contextRef="#ctx0" brushRef="#br0" timeOffset="2398.1372">18852 4093,'-50'-75,"0"1,1 24,-1 26,1-1,-1 50,0 24,1 26,-1 24,0 50,26-1,-26 76,25-1,0 0,1 25,24 0,-25 0,25-24,0-51,0 26,0-75,-25 0,25-25,0-50,-25-24,0-25,1-25</inkml:trace>
  <inkml:trace contextRef="#ctx0" brushRef="#br0" timeOffset="3096.1771">17959 5953,'24'-149,"26"0,-25 25,49 25,1 0,-1 49,0 1,1 24,-1 25,1 0,-26 25,1 24,0 1,-1 24,1-24,-25 24,-1-24,1 24,-25-24,25-25,-25 0,0-1,0-24,-25-24,25-1,-49-25,49 1,-25-26,0 1,0-1,0 1,25 24,0 1,0-1,0 1,0 24,25 0,-25 0,25 25,-25-25,25 25,0 0,-25 0,24 25,1-25,-25 0,25 0,-25 25,25-25,0 25,-25-25,24 25,1-25,-25 0,25 24,0-24,24 25,-24 0,0 0,0 24,24 1,-24 0,0-26,0 26,-25 0,25-26,-1 1,-24 0,0-25,0 0,-24 0,-1 0,25-25,-50 25,25-25,-24 1,-1 24,1-25,-1 25,0 0,26 25,-1-25,0 0,25 0,25-25,0 25</inkml:trace>
  <inkml:trace contextRef="#ctx0" brushRef="#br0" timeOffset="3355.192">19521 5234,'0'0,"0"0,-25-25,25 25,-49 0,49 25,-25-25,0 49,0 1,25 24,0-24,0 49,0-49,50 24,-25 1,24-26,1-24,-25 0,25 0,-1-50,1 0</inkml:trace>
  <inkml:trace contextRef="#ctx0" brushRef="#br0" timeOffset="3648.2087">19968 4638,'0'0,"0"25,-25 0,25 25,-25 24,0 25,1 25,24 25,-25-25,25 0,-25 0,25 25,25-50,-25-24,0-1,25-24,-1-25,-24-1,50-24,-50 0</inkml:trace>
  <inkml:trace contextRef="#ctx0" brushRef="#br0" timeOffset="3974.2274">20141 5854,'25'-50,"0"-24,-25 24,25-24,-25-1,25-24,-25 25,0-1,0 1,0 24,0 26,0 24,24 24,-24 26,25 0,0-1,0 26,0-1,24 0,1-24,-25 0,24-26,1 1,-25-50,-1 25,-24-49,25-1,-25-24,-25-1,25 26,0-50,0 49,-24 0,24 26,0-1,0 25</inkml:trace>
  <inkml:trace contextRef="#ctx0" brushRef="#br0" timeOffset="4137.2366">20762 5383,'49'24,"-24"-24,25 0,-26 0,26 0,-25-24,24 24,-24-50,0 50,0-50,0 26,-1-1,1 25</inkml:trace>
  <inkml:trace contextRef="#ctx0" brushRef="#br0" timeOffset="4456.2549">21506 5035,'0'0,"24"0,-24 25,0 0,25 0,-25 24,0 1,0-25,0 49,0-24,0-1,0 1,0 0,0-26,0 1,0-25,0 0</inkml:trace>
  <inkml:trace contextRef="#ctx0" brushRef="#br0" timeOffset="4727.2702">21729 4514,'50'-49,"-1"-1,1 25,-1 25,1 25,0 50,-26-1,1 25,-25 0,0 26,-25 23,1-24,24 0,-25 0,0-49,0 24,0-25,25-24,0 0,0-1,0 1,0-25</inkml:trace>
  <inkml:trace contextRef="#ctx0" brushRef="#br0" timeOffset="5181.2964">15503 9029,'-25'-75,"-24"-24,-26 50,1-1,-1 0,1 50,-25 0,49 25,-24 50,49-26,0 75,0 0,50 25,0 50,0-1,-1 25,1 1,0-1,0 0,-25 0,0-24,-25-1,25-49,-25 0,0-50,-24-25,24-49,-25-25</inkml:trace>
  <inkml:trace contextRef="#ctx0" brushRef="#br0" timeOffset="5631.3221">14536 10691,'49'-99,"26"24,24 1,-25 24,25 1,25 24,-49 25,24 0,-25 0,1 25,-25 24,-1-24,-24 25,0-26,-25 1,0 0,0-25,0 0,0-25,0 0,0-49,25 0,-25 24,24-24,-24 24,25 0,0 26,0 24,24 24,-24 1,25 25,-1 24,26 1,-50-1,24 0,1 1,-25-1,-25-24,0-1,0-24,-50-25,0 0,1-25,-26 1,26-26,-26 0,51-24,-1 0,0-1</inkml:trace>
  <inkml:trace contextRef="#ctx0" brushRef="#br0" timeOffset="5842.3342">16446 9872,'0'25,"-25"49,0-24,-25 25,25 24,-24 0,24 0,0 0,25 1,0-26,25-24,0-1,24-24,1-25,0 0</inkml:trace>
  <inkml:trace contextRef="#ctx0" brushRef="#br0" timeOffset="6144.3515">17140 9327,'0'0,"0"24,-25 1,0 50,1 24,-1 0,0 50,-25 0,26 0,24-1,0 1,0-25,0 0,24 0,26-25,-25-24,0-26,24-24,-24-25,25-25,-1 1</inkml:trace>
  <inkml:trace contextRef="#ctx0" brushRef="#br0" timeOffset="6887.394">17512 9947,'0'0,"0"0,0 0,0 0,0 24,0 1,0 25,0 0,0-1,0 26,0-1,0-24,0-1,0 1,25-1,-25-49,0 0</inkml:trace>
  <inkml:trace contextRef="#ctx0" brushRef="#br0" timeOffset="7154.4093">17711 9475,'24'-74,"1"49,25 0,-25 50,-1 0,26 49,-25 1,0 24,-1 50,1-25,-25 25,25 0,-25-1,0 1,0-25,0 0,0-25,-25-24,25-26,-25 1,25-50,0 0</inkml:trace>
  <inkml:trace contextRef="#ctx0" brushRef="#br0" timeOffset="7319.4187">18281 10021,'50'-25,"-1"0,1 25,-1 0,-24-24,25-1,-25 0,0 0,-1 0,-24 1</inkml:trace>
  <inkml:trace contextRef="#ctx0" brushRef="#br0" timeOffset="7469.4273">18355 10046,'-24'50,"24"-1,0-24,24 0,26-25,0 0,-26 0,26-25,0 0,-1 0</inkml:trace>
  <inkml:trace contextRef="#ctx0" brushRef="#br0" timeOffset="7733.4424">19422 9475,'0'0,"25"50,-25 0,0 24,0 25,0 0,0 25,0 1,-25-1,25 0,0-25,0 0,0 0,0-24,0-26,0 1,0-50,0 0</inkml:trace>
  <inkml:trace contextRef="#ctx0" brushRef="#br0" timeOffset="8210.4697">12650 7293,'25'-75,"-25"26,0 24,-25-25,-24 25,-26 25,1 0,-50 50,25 24,-25 1,24 49,1 25,25 24,-1 26,51 24,-1-25,25 50,25-49,-1 24,1-49,0-25,25-1,-26-24,1-49,-25-1,0-24,0-50</inkml:trace>
  <inkml:trace contextRef="#ctx0" brushRef="#br0" timeOffset="8568.49">11534 9054,'25'-100,"0"1,24 0,26 25,-1-1,25 1,1 24,-1 1,0 24,-24 25,24 0,0 49,-25-24,-24 25,24 24,-49-24,25-1,-25 1,-25 0,0-1,-25-49,-25 25,25 0,-49-25,24 0,-24-25,0 0,-1 25,1-25,24 1,0-1,1 0,24 0,25 0,0 25,25-24,0 24,24-25</inkml:trace>
  <inkml:trace contextRef="#ctx0" brushRef="#br0" timeOffset="8802.5035">13122 8235,'0'0,"-25"25,0 0,-25 0,1 24,24 26,-25-1,1 0,24 26,0-26,25 25,0-24,50-1,-25-49,24 25,1-26,-1-24</inkml:trace>
  <inkml:trace contextRef="#ctx0" brushRef="#br0" timeOffset="9139.5228">13692 7689,'0'-24,"-25"24,25 24,-49 1,24 50,0-1,-24 25,24 25,0 25,0 0,25 0,0 0,-25-1,50-24,-25-24,25-1,-25-49,25 24,0-49</inkml:trace>
  <inkml:trace contextRef="#ctx0" brushRef="#br0" timeOffset="9490.5429">13965 8062,'0'-50,"0"50,0 0,-25 25,0 24,1 26,-1-1,0 25,0 1,25-1,0-25,25 1,0-26,24 1,1-50,0 0,-1-50,1 25,-25-24,-1-26,1 1,-25-25,0 24,-25-24,1 25,-1-1,0 1,0-1,-24 1,24 24</inkml:trace>
  <inkml:trace contextRef="#ctx0" brushRef="#br0" timeOffset="9691.5544">13915 7590,'25'0,"0"-25,0 50,0 0,24 25,1 24,-1 25,-24 0,25 26,-25-1,-25 24,0-24,0 25,-25-25,0 0,0 0,25-24,-25-26,25 0,25-24,-25-50,25 0</inkml:trace>
  <inkml:trace contextRef="#ctx0" brushRef="#br0" timeOffset="9913.5669">14784 8062,'24'0,"1"24,0 1,0-25,0 0,24 0,-24 0,0-25,24 25,-24-24,0 24</inkml:trace>
  <inkml:trace contextRef="#ctx0" brushRef="#br0" timeOffset="10090.5772">14759 8359,'0'50,"25"-25,24-25,-24 0,25 0,-1-25,1 0,-1 0,1-24</inkml:trace>
  <inkml:trace contextRef="#ctx0" brushRef="#br0" timeOffset="10346.5918">15602 7516,'25'25,"-25"24,25 1,0 24,-25 25,0 25,24-24,-24 24,0 25,0-25,0-25,0 25,-24-50,24 25,-25-24</inkml:trace>
  <inkml:trace contextRef="#ctx1" brushRef="#br0">16431 12004 0,'0'0'0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03:55:34.362"/>
    </inkml:context>
    <inkml:brush xml:id="br0">
      <inkml:brushProperty name="width" value="0.05292" units="cm"/>
      <inkml:brushProperty name="height" value="0.05292" units="cm"/>
      <inkml:brushProperty name="color" value="#EA700D"/>
    </inkml:brush>
  </inkml:definitions>
  <inkml:trace contextRef="#ctx0" brushRef="#br0">5238 4572,'0'0,"0"0,0 0,0 0,0 0,0 0,-23 0,23 24,0-24,-24 24,24-1,0 1,-24 0,24 0,0 0,0-1,0 1,-24 24,24-24,0-24,0 24,0-1,0-23,0 0,0 24,0-24,24 0,-24 0,0 0,0 0,0 0,0 0,24-24,-24 24,0 0,0 0,24 0,-24 0,23-23,1 23,-24 0,24 0,0 0,0 0,-24-24,47 24,-47 0,48 0,-24-24,-1 24,1 0,0 0,0 0,-24 0,24 0,0 0,-1 24,1-24,0 0,0 0,23 24,-23-24,0 0,0 23,24-23,-25 0,1 24,24-24,-24 0,23 0,-23 24,24-24,-1 0,-23 0,24 0,-25 0,25 0,0 0,-24 0,23 0,-23 0,24 0,-25 0,25-24,0 24,-24 0,23 0,1-24,-24 24,23 0,1-23,-24 23,23 0,1-24,-24 24,23-24,-23 24,24 0,-24-24,-1 24,25 0,-24 0,0 0,-1 0,1-24,0 24,0 24,24-24,-25 0,1 0,0 0,0 0,0 24,-1-24,1 0,0 0,0 0,0 24,-1-24,1 0,0 0,0 0,0 0,-1 0,1 0,-24 0,24 0,0 24,0-24,0 0,-1 0,1 0,0 0,0 23,0-23,-1 0,1 0,-24 0,24 24,0-24,-24 0,24 0,-24 0,0 0,0 0,0 0,0 0,0 0,0 0,0 0,0 0,0 0,0-24,0 24,0-23,0-1,0-24,0 24,0-23,0-1,0 24,24-23,-24-1,23 24,-23 0,24 24,-24 0,0-23,0 23,0 0,0 23,-24-23,24 24,0 0</inkml:trace>
  <inkml:trace contextRef="#ctx0" brushRef="#br0" timeOffset="1">5643 5286,'-24'-23,"24"23,-23-24,-1 24,0-24,0 24,0 24,-23-24,23 0,0 24,-24-1,25 1,-1 0,0 24,0-1,24 1,-24 23,24 1,0-1,0 24,24 1,0-1,-24 0,24 0,0 1,-24 23,0-24,23-24,-23 25,0-25,0 24,-23-47,23 0,0 23,-24-47</inkml:trace>
  <inkml:trace contextRef="#ctx0" brushRef="#br0" timeOffset="2">5024 6263,'0'-24,"48"0,-24 0,23 0,-23 1,24 23,-1-24,25 0,-25 0,-23 0,24 24,-25-23</inkml:trace>
  <inkml:trace contextRef="#ctx0" brushRef="#br0" timeOffset="3">5453 6501,'0'-24,"23"0,-23-23,24-1,-24-24,24 1,0 0,-24-1,24 1,0-1,-24 25,23-1,1 0,-24 48,24 0,-24 0,24 24,0 24,-24-1,23 1,1 24,0 23,0-48,0 25,-24-1,24-23,-1 0,-23-25,24 1,-24 0,0-24,0 0,0 0,0 0,0 0,-24-24,24 0,-23 1,-1-1,0 0,-24 0,24 0,-23 0,23 1,0 23,0 0,1 0,-1-24,24 24,0 0,0 0,0 0,24 0</inkml:trace>
  <inkml:trace contextRef="#ctx0" brushRef="#br0" timeOffset="4">6143 6025,'0'0,"0"0,0 0,-24 0,24 23,-23-23,-1 24,0 24,0-24,0 23,24-23,0 24,0-1,24-23,-24 24,24-24,0-1,0-23,-1 24,1-24,0 0,-24 0,24 0,0 0</inkml:trace>
  <inkml:trace contextRef="#ctx0" brushRef="#br0" timeOffset="5">6429 5691,'0'0,"0"0,-24 0,24 0,-24 24,24 0,-23 0,23 23,0 1,0 23,-24 1,24-1,0 1,0-1,24 24,-24-23,0-1,0 1,0-25,23-23,-23 24,0-25,24 1,-24 0,24 0,-24-24,0 0,24 0,-24-24</inkml:trace>
  <inkml:trace contextRef="#ctx0" brushRef="#br0" timeOffset="6">6596 6001,'0'0,"0"0,0 0,0 24,-24-24,24 23,0 1,-24 0,24 0,0 0,-24-1,24 1,0 0,0 0,0-24,0 24,24-24,0 0,-24 0,24 0,0 0,23 0,-23-24,0 24,0 0,-1 0,1-24,-24 24,24 0,-24 0,24 0,-24 0,0 0</inkml:trace>
  <inkml:trace contextRef="#ctx0" brushRef="#br0" timeOffset="7">6905 5810,'0'0,"0"0,0 0,0 24,0 0,0 23,-24 1,24 0,0 23,-23 1,23-25,0 25,0-1,-24-23,24 23,0-47,0 24,0-25,0 1,0 0,0 0,0-24,0 0,0 0,0 0,0 0,24-24,-24 24,23-24,-23-23</inkml:trace>
  <inkml:trace contextRef="#ctx0" brushRef="#br0" timeOffset="8">7072 5429,'0'0,"0"0,0 0,0 0,0 0,24 24,0 0,-1 23,1 25,0-1,24 1,-25-1,1 48,24-23,-24-1,0-24,-24 24,0-23,0-1,0 1,-24-25,0 1,0 23,24-47,-24 24,0-24,24 0,0-1,0-23,0 0,0 0,0 0,0 0,24-23,-24 23</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03:57:09.596"/>
    </inkml:context>
    <inkml:brush xml:id="br0">
      <inkml:brushProperty name="width" value="0.05292" units="cm"/>
      <inkml:brushProperty name="height" value="0.05292" units="cm"/>
      <inkml:brushProperty name="color" value="#FF0000"/>
    </inkml:brush>
  </inkml:definitions>
  <inkml:trace contextRef="#ctx0" brushRef="#br0">15883 5882,'0'0,"0"23,0-23,0 0,0 0,-24 24,24-24,0 0,0 0,0 24,0-24,0 0,0 0,0 24,0-24,0 0,-24 0,24 0,0 0,0 0,0 0,0 0,0 0,0 0,0-24,0 0,0 0,0 1,0-25,0 0,0 1,0-25,0 1,0-1,-24-23,24 48,0-49,0 25,0 23,0-23,-24 47,24-24,0 25,0-25,0 48,0-24,0 0,0 24,0 0,0 0,0 0,0 48,24-48,-24 48,24-25,0 25,23 0,-23-1,24 1,-1 23,1 1,0-25,-1 25,25-25,-25 25,-23-24,24 23,-1-23,1-25,-24 25,0-24,0 0,-1-1,1 1,-24-24,24 0,-24-24,24 1,-24-25,0 0,0-23,0-24,0-1,-24 1,24 0,-24-24,24 24,0 23,-24-23,24 24,0 23,0 0,0 24,0-23,0 47,0 0,0 0,0 0,24 24</inkml:trace>
  <inkml:trace contextRef="#ctx0" brushRef="#br0" timeOffset="553.0314">17264 5239,'0'0,"0"0,0-24,0 24,0 0,0 24,0 0,0-1,0 1,0 24,0-1,0-23,0 24,0-1,0-23,0 24,24-24,-48 0,48-1,-24 1,0-24,-24 0</inkml:trace>
  <inkml:trace contextRef="#ctx0" brushRef="#br0" timeOffset="1210.0692">17097 5596,'-24'-24,"24"24,24-24,-24 0,24 1,0-1,-1 0,1-24,24 25,-24-25,0 24,-1-23,1 23,0 0,0 24,-24 0,0-24,0 24,0 24,0-24,-24 24,24 0,-24-1,0 1,1 0,23 0,-24 0,0 23,0-47,0 24,0 0,1 0,-1-24,24 23,0-23,0 0,-24-23,48-1,-24 0,0 0,0 0,0 1,0-25,24 0,-24 25,0-25,-24 24,24 0,0 24,-24-24,24 24,-24 0,24 0,0 24,0 0,0 0,24 24,0-25,0 1,23 24,-23-24,24 23,-1-47,1 24,-24 0,0 0,23-1,-23 1,-24-24,24 24,0-24,-24 0,0 0,23 24,-23-24</inkml:trace>
  <inkml:trace contextRef="#ctx0" brushRef="#br0" timeOffset="1951.1116">18526 4453,'-24'-48,"24"1,-24 23,0-24,-23 1,23 23,-24 0,1 24,-1 0,24 0,-23 24,-1 0,24 23,-23 1,23 23,24 25,0-1,0 24,0 24,0 0,24-1,-1 1,25 0,0 0,-25 24,25-48,0 24,-25-24,25 0,-24 0,0-24,-24-23,23-1,1-23,-24-1,0-23,0-24,0 0</inkml:trace>
  <inkml:trace contextRef="#ctx0" brushRef="#br0" timeOffset="2167.1239">18026 5786,'-24'-23,"24"-25,0 24,24 0,0 1,23-1,1-24,-1 24,1 0,0 1,-1-1,1 0,-1 0,1 24,-24-24,0 1,23-1</inkml:trace>
  <inkml:trace contextRef="#ctx0" brushRef="#br0" timeOffset="2675.153">18716 5143,'24'0,"0"-23,24 23,-48 23,47 1,-23 0,0 24,0-1,-1 25,1-1,0-23,-24-1,0 1,24-24,-24 24,0-48,0 23,0-23,-24 0,0-23,0 23,1-24,-25 24,24-24,-23 0,-25 24,24 0,1 0,-1 24,1 0,-1 0,24-1,24 1,-24 0,48 24,-24-25,24-23,24 24,-25 0,25-24,0 0,-25 24,25-48,0 24,-24-24,23 0,-23 24,0-47,23 23</inkml:trace>
  <inkml:trace contextRef="#ctx0" brushRef="#br0" timeOffset="3010.1722">19359 5310,'0'-24,"24"-23,-48 23,24 0,-24 0,1 24,-1 0,0 24,-24 0,24 24,1-1,-1 1,24 23,-24-23,48-1,-24 1,24 0,-1-1,1 1,24-24,-24 0,0-24,-1 23,1-23,0 0,24 0,-25 0,1 0</inkml:trace>
  <inkml:trace contextRef="#ctx0" brushRef="#br0" timeOffset="3512.2009">19812 4620,'0'-48,"0"24,0 0,0 24,-24 0,24 24,-24 24,24 23,-24 1,24 23,0 24,0 0,0 0,24 0,-24 0,24-24,0-23,-24 23,23-47,1-1,0 1,-24-24,24 0,-24-24,24 23,-24-46,23 23,-23-24,0 0,24 0</inkml:trace>
  <inkml:trace contextRef="#ctx0" brushRef="#br0" timeOffset="4257.2432">20216 5644,'0'0,"0"0,0 0,0-24,0 24,0-24,0 0,0-24,0 1,0-1,0 1,-23-25,23 25,0-25,0 1,0 23,-24 0,24 1,0 23,0 0,0 0,0 24,0 0,24 48,-1 0,1-1,0 25,24-1,-24 24,23 1,1-25,-24-23,23 23,-23-47,0 0,0-24,-1 0,-23-24,24-24,0 1,-24-25,0-23,0 0,0-1,0 1,-24 0,24 0,-24-1,24 49,-23-1,23 1,-24 23,24 0,0 24,0 0,0 24,0 0,0-1</inkml:trace>
  <inkml:trace contextRef="#ctx0" brushRef="#br0" timeOffset="4710.2694">20883 5239,'0'0,"0"0,0 0,0 0,24 0,0 0,0 0,-1 24,1-24,0 0,24 0,-1 23,-23-23,0 0,24 0,-48 0,23 0,1 0,-24 0,0 0,24 0,-24 0,24-23</inkml:trace>
  <inkml:trace contextRef="#ctx0" brushRef="#br0" timeOffset="5223.2986">21550 4667,'-24'-24,"24"24,0-23,0 23,0 23,0 1,0 24,24-24,-24 47,24 1,-24 23,24-24,-1 24,-23-23,24-1,-24-23,0 0,24-1,-24-47,0 24,0 0,0-24,0 0,0 0,0 0,0 0,-24 0,24 0,0-24,0 0</inkml:trace>
  <inkml:trace contextRef="#ctx0" brushRef="#br0" timeOffset="5782.3306">21883 4334,'0'0,"0"-24,0 0,24 24,-24 0,24 48,24-24,-25 47,25 24,0 1,-25 23,25 0,-24 24,0-24,-24 0,0 0,0-24,0 0,-24-23,24-1,-24-23,24-1,-24-23,0 0,24 0,0-24,-23 24,23-24,0 0,0 0,0 23,0-23,0 0,0 0,0 0,0 0,23-23,1 23</inkml:trace>
  <inkml:trace contextRef="#ctx0" brushRef="#br0" timeOffset="8937.5112">12477 8382,'0'0,"0"0,0 0,0-24,0 24,-23-24,-1 24,24 0,-24-23,0 23,0-24,0 24,1 0,-1 0,0 0,-24 0,25 0,-1 0,0 24,-24-1,25 1,-1 24,0-1,24 1,0 23,0 1,0-24,24 47,-24 0,24 0,-1-23,25 23,-24 0,0 0,-1-23,-23-1,24 25,-24-25,0 0,24 1,-48-24,24 23,0-23,-24-1,24-23,-23 0</inkml:trace>
  <inkml:trace contextRef="#ctx0" brushRef="#br0" timeOffset="9202.5264">11834 9311,'24'-24,"0"0,24 0,-1 0,1 1,23 23,1-24,-1 24,-23 0,23 0,-23-24,0 24,-1 0,-23 0,0 0</inkml:trace>
  <inkml:trace contextRef="#ctx0" brushRef="#br0" timeOffset="10226.5849">12835 8811,'0'0,"23"-24,-23 24,0 0,0 0,0 0,0 0,0 0,0 0,0 0,0 0,0 0,0 0,0 0,0 0,0 0,0 0,0 0,0 0,0 0,0 0,24 0,-24 0,0 24,0-24,24 0,-24 0,0 0,24 23,-24 1,24-24,-1 24,-23 24,24-25,0 25,0 0,0-24,-24 23,23 1,-23-1,0-23,24 24,-24-24,0-1,0-23,0 0,-24 24,24-24,0-24,-23 24,-1-23,24-1,-24 0,0 0,0 0,1 1,-25-1,24 24,0-24,1 24,-25 0,24 0,-23 24,23 0,0-1,24 25,-24 0,24-1,0 1,0-24,24 23,0-23,0 0,-1 0,1-24,0 0,24 0,-25-24,1 0,0 24,0-47,0 23,-1 0,1-24,0 24</inkml:trace>
  <inkml:trace contextRef="#ctx0" brushRef="#br0" timeOffset="10581.6052">13287 9049,'0'-24,"0"0,-24 0,24 0,0 1,-24 23,24-24,-23 24,-1 24,24-24,-24 23,24 25,-24 0,24-1,0 1,24 23,-24 1,24-25,0 25,-24-48,23 23,1-23,0 0,0 0,0-24,-1 24,25-24,-24 0,0 0</inkml:trace>
  <inkml:trace contextRef="#ctx0" brushRef="#br0" timeOffset="11082.6339">13763 8358,'-24'0,"1"0,23 0,-24 24,0 0,24 23,-24 25,0-1,24 25,0-1,0 24,0 0,24-24,-24 24,24-24,-24 1,24-25,-24 1,24-1,-24 0,23-23,1-24,-24 0,24 0,-24-1,24 1,-24-24,24-24</inkml:trace>
  <inkml:trace contextRef="#ctx0" brushRef="#br0" timeOffset="11495.6575">13906 9001,'0'0,"-24"24,24 0,-24 23,24 1,0 23,0 1,24-25,-24 25,24-48,24 23,-24-23,-1 0,25-24,0-24,-25 0,25 1,-24-25,0 0,0 1,-1-25,-23-23,0 24,0 23,-23-24,-1 1,-24 23,24 25,-23-1,-1 24,0 0,1 24,-1-1,24 1,24 24,-24-24</inkml:trace>
  <inkml:trace contextRef="#ctx0" brushRef="#br0" timeOffset="11949.6835">14335 8406,'24'0,"-24"0,0-24,23 48,-23 0,24-1,0 49,0-1,-24 1,47 23,-23 0,-24 24,24-23,0-1,0 24,-24-24,0-23,0-1,0 0,0 1,-24-25,24-23,-24 24,24-48,-24 24,24-24,0 24,0-24,0 0,0-24,0 0,0 24,0-24</inkml:trace>
  <inkml:trace contextRef="#ctx0" brushRef="#br0" timeOffset="12360.707">14906 8953,'0'0,"0"0,0 0,48 0,-24 0,0 0,-1 0,25 0,-24 0,23 0,-23 0,0 0,0 24,0-48,-24 48,0-24,23 0,-23 24</inkml:trace>
  <inkml:trace contextRef="#ctx0" brushRef="#br0" timeOffset="12630.7224">14954 9168,'0'0,"24"0,-24 0,0-24,24 24,-1 0,1 0,0 0,24 0,-25 0,1 0,0 24,-24-48,48 48,-25-24,-23-24,24 24</inkml:trace>
  <inkml:trace contextRef="#ctx0" brushRef="#br0" timeOffset="13119.7504">15787 8549,'0'47,"0"1,0 23,0 1,24 23,-24 0,0 1,0-1,0-24,0 1,0-1,0-23,0-1,0-23,0 0,0 0,0-24,0 0,0 24,0-24,0 0,0 0,0 0,24 23,-24-23,24-23</inkml:trace>
  <inkml:trace contextRef="#ctx0" brushRef="#br0" timeOffset="16384.9372">16930 10239,'0'0,"0"0,0 0,-24-23,24 23,-23 0,23-24,-24 24,24 0,-24 0,0 24,0-24,1 23,-1-23,24 24,-24 24,24-24,-24 23,24 1,0-1,-24 1,24 0,0 23,0 1,0-1,24 0,-24-23,0 0,0 23,0-23,24-1,-24-23,0 24,0-24,0-1,0-23,0 24,0-24</inkml:trace>
  <inkml:trace contextRef="#ctx0" brushRef="#br0" timeOffset="16599.9495">16526 10811,'23'-24,"25"24,0 0,-25-24,25 24,-24 0,23-24,-23 24,0 0</inkml:trace>
  <inkml:trace contextRef="#ctx0" brushRef="#br0" timeOffset="17543.0034">16978 10620,'24'0,"0"-23,-24 23,23 0,-23-24,24 24,-24 0,24 0,-24 0,24 0,0 24,-24-24,23 23,1 25,0-24,0 0,-24 23,0-23,0 0,0 0,0-1,0 1,-24-24,24 0,-24 0,24 0,-24 0,1 0,-1-24,0 1,24 23,-48-24,25 0,-1 24,0 0,0 0,0 0,24 24,-24 0,24-1,0 1,24 0,0 0,0 0,-24 0,48-24,-25 23,1-23,0 0,0-23,0 23,-1-24,-23 0</inkml:trace>
  <inkml:trace contextRef="#ctx0" brushRef="#br0" timeOffset="17833.02">17502 10620,'0'0,"0"0,-24 0,0 24,24-24,-24 24,1 0,23 0,-24-1,24 1,0 0,0 24,0-25,0 1,0 0,24 0,-1 0,-23-24,24 0,0 0,0 0,0-24</inkml:trace>
  <inkml:trace contextRef="#ctx0" brushRef="#br0" timeOffset="18432.0543">17907 10287,'0'0,"0"0,-24 24,0-24,0 24,24-1,-24 25,1-24,23 47,0-23,-24 0,24 23,24 0,-24 1,0-25,23-23,-23 24,24 0,-24-25,0 1,24-24,-24 24,0-24,24 0,0 0,-1-24</inkml:trace>
  <inkml:trace contextRef="#ctx0" brushRef="#br0" timeOffset="18889.0804">18288 10430,'0'0,"0"0,0 24,0-24,-24 47,24-23,-24 24,24-1,-24 1,24 0,-24-1,24 1,0-1,-23-23,23 0,0-24,0 24,0-24,0 0,0 0,0 0,0-24,23 24</inkml:trace>
  <inkml:trace contextRef="#ctx0" brushRef="#br0" timeOffset="19404.1095">18526 10216,'24'23,"-1"-23,1 24,24 24,-24-24,-1 23,1 25,0-25,-24 1,0 23,0-23,0 23,-24-23,0 23,1-47,-1 24,24 0,-24-1,0-23,0 0,24 0,-23-1,23-23,0 0,0 0</inkml:trace>
  <inkml:trace contextRef="#ctx0" brushRef="#br0" timeOffset="19812.1331">19050 10597,'0'0,"23"0,1 0,-24 0,24 0,0-24,0 24,-1 0,1 0,0 0,-24 0,0 0,24 0,-24 0,0 0,0 0</inkml:trace>
  <inkml:trace contextRef="#ctx0" brushRef="#br0" timeOffset="20123.1508">19050 10763,'0'0,"23"-24,1 24,0 0,0 0,0 24,-24-24,23 0,1 0,0 0,-24 0,24 0,-24 0,24 0,-24 0,0 0,0 0</inkml:trace>
  <inkml:trace contextRef="#ctx0" brushRef="#br0" timeOffset="20569.1764">19645 10311,'24'0,"-24"0,0 0,0 0,0 0,0 0,0 24,0-1,0 25,0 0,0-1,0 1,0 23,0 1,0-1,0-23,-24 23,24-47,0 24,0-1,0-23,-24 0,24 0,0-24,0 0,0 0,0 0,0 0,24 24</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03:55:34.362"/>
    </inkml:context>
    <inkml:brush xml:id="br0">
      <inkml:brushProperty name="width" value="0.05292" units="cm"/>
      <inkml:brushProperty name="height" value="0.05292" units="cm"/>
      <inkml:brushProperty name="color" value="#EA700D"/>
    </inkml:brush>
  </inkml:definitions>
  <inkml:trace contextRef="#ctx0" brushRef="#br0">5238 4572,'0'0,"0"0,0 0,0 0,0 0,0 0,-23 0,23 24,0-24,-24 24,24-1,0 1,-24 0,24 0,0 0,0-1,0 1,-24 24,24-24,0-24,0 24,0-1,0-23,0 0,0 24,0-24,24 0,-24 0,0 0,0 0,0 0,0 0,24-24,-24 24,0 0,0 0,24 0,-24 0,23-23,1 23,-24 0,24 0,0 0,0 0,-24-24,47 24,-47 0,48 0,-24-24,-1 24,1 0,0 0,0 0,-24 0,24 0,0 0,-1 24,1-24,0 0,0 0,23 24,-23-24,0 0,0 23,24-23,-25 0,1 24,24-24,-24 0,23 0,-23 24,24-24,-1 0,-23 0,24 0,-25 0,25 0,0 0,-24 0,23 0,-23 0,24 0,-25 0,25-24,0 24,-24 0,23 0,1-24,-24 24,23 0,1-23,-24 23,23 0,1-24,-24 24,23-24,-23 24,24 0,-24-24,-1 24,25 0,-24 0,0 0,-1 0,1-24,0 24,0 24,24-24,-25 0,1 0,0 0,0 0,0 24,-1-24,1 0,0 0,0 0,0 24,-1-24,1 0,0 0,0 0,0 0,-1 0,1 0,-24 0,24 0,0 24,0-24,0 0,-1 0,1 0,0 0,0 23,0-23,-1 0,1 0,-24 0,24 24,0-24,-24 0,24 0,-24 0,0 0,0 0,0 0,0 0,0 0,0 0,0 0,0 0,0 0,0-24,0 24,0-23,0-1,0-24,0 24,0-23,0-1,0 24,24-23,-24-1,23 24,-23 0,24 24,-24 0,0-23,0 23,0 0,0 23,-24-23,24 24,0 0</inkml:trace>
  <inkml:trace contextRef="#ctx0" brushRef="#br0" timeOffset="1">5643 5286,'-24'-23,"24"23,-23-24,-1 24,0-24,0 24,0 24,-23-24,23 0,0 24,-24-1,25 1,-1 0,0 24,0-1,24 1,-24 23,24 1,0-1,0 24,24 1,0-1,-24 0,24 0,0 1,-24 23,0-24,23-24,-23 25,0-25,0 24,-23-47,23 0,0 23,-24-47</inkml:trace>
  <inkml:trace contextRef="#ctx0" brushRef="#br0" timeOffset="2">5024 6263,'0'-24,"48"0,-24 0,23 0,-23 1,24 23,-1-24,25 0,-25 0,-23 0,24 24,-25-23</inkml:trace>
  <inkml:trace contextRef="#ctx0" brushRef="#br0" timeOffset="3">5453 6501,'0'-24,"23"0,-23-23,24-1,-24-24,24 1,0 0,-24-1,24 1,0-1,-24 25,23-1,1 0,-24 48,24 0,-24 0,24 24,0 24,-24-1,23 1,1 24,0 23,0-48,0 25,-24-1,24-23,-1 0,-23-25,24 1,-24 0,0-24,0 0,0 0,0 0,0 0,-24-24,24 0,-23 1,-1-1,0 0,-24 0,24 0,-23 0,23 1,0 23,0 0,1 0,-1-24,24 24,0 0,0 0,0 0,24 0</inkml:trace>
  <inkml:trace contextRef="#ctx0" brushRef="#br0" timeOffset="4">6143 6025,'0'0,"0"0,0 0,-24 0,24 23,-23-23,-1 24,0 24,0-24,0 23,24-23,0 24,0-1,24-23,-24 24,24-24,0-1,0-23,-1 24,1-24,0 0,-24 0,24 0,0 0</inkml:trace>
  <inkml:trace contextRef="#ctx0" brushRef="#br0" timeOffset="5">6429 5691,'0'0,"0"0,-24 0,24 0,-24 24,24 0,-23 0,23 23,0 1,0 23,-24 1,24-1,0 1,0-1,24 24,-24-23,0-1,0 1,0-25,23-23,-23 24,0-25,24 1,-24 0,24 0,-24-24,0 0,24 0,-24-24</inkml:trace>
  <inkml:trace contextRef="#ctx0" brushRef="#br0" timeOffset="6">6596 6001,'0'0,"0"0,0 0,0 24,-24-24,24 23,0 1,-24 0,24 0,0 0,-24-1,24 1,0 0,0 0,0-24,0 24,24-24,0 0,-24 0,24 0,0 0,23 0,-23-24,0 24,0 0,-1 0,1-24,-24 24,24 0,-24 0,24 0,-24 0,0 0</inkml:trace>
  <inkml:trace contextRef="#ctx0" brushRef="#br0" timeOffset="7">6905 5810,'0'0,"0"0,0 0,0 24,0 0,0 23,-24 1,24 0,0 23,-23 1,23-25,0 25,0-1,-24-23,24 23,0-47,0 24,0-25,0 1,0 0,0 0,0-24,0 0,0 0,0 0,0 0,24-24,-24 24,23-24,-23-23</inkml:trace>
  <inkml:trace contextRef="#ctx0" brushRef="#br0" timeOffset="8">7072 5429,'0'0,"0"0,0 0,0 0,0 0,24 24,0 0,-1 23,1 25,0-1,24 1,-25-1,1 48,24-23,-24-1,0-24,-24 24,0-23,0-1,0 1,-24-25,0 1,0 23,24-47,-24 24,0-24,24 0,0-1,0-23,0 0,0 0,0 0,0 0,24-23,-24 23</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0T03:57:09.596"/>
    </inkml:context>
    <inkml:brush xml:id="br0">
      <inkml:brushProperty name="width" value="0.05292" units="cm"/>
      <inkml:brushProperty name="height" value="0.05292" units="cm"/>
      <inkml:brushProperty name="color" value="#FF0000"/>
    </inkml:brush>
  </inkml:definitions>
  <inkml:trace contextRef="#ctx0" brushRef="#br0">15883 5882,'0'0,"0"23,0-23,0 0,0 0,-24 24,24-24,0 0,0 0,0 24,0-24,0 0,0 0,0 24,0-24,0 0,-24 0,24 0,0 0,0 0,0 0,0 0,0 0,0 0,0-24,0 0,0 0,0 1,0-25,0 0,0 1,0-25,0 1,0-1,-24-23,24 48,0-49,0 25,0 23,0-23,-24 47,24-24,0 25,0-25,0 48,0-24,0 0,0 24,0 0,0 0,0 0,0 48,24-48,-24 48,24-25,0 25,23 0,-23-1,24 1,-1 23,1 1,0-25,-1 25,25-25,-25 25,-23-24,24 23,-1-23,1-25,-24 25,0-24,0 0,-1-1,1 1,-24-24,24 0,-24-24,24 1,-24-25,0 0,0-23,0-24,0-1,-24 1,24 0,-24-24,24 24,0 23,-24-23,24 24,0 23,0 0,0 24,0-23,0 47,0 0,0 0,0 0,24 24</inkml:trace>
  <inkml:trace contextRef="#ctx0" brushRef="#br0" timeOffset="553.0314">17264 5239,'0'0,"0"0,0-24,0 24,0 0,0 24,0 0,0-1,0 1,0 24,0-1,0-23,0 24,0-1,0-23,0 24,24-24,-48 0,48-1,-24 1,0-24,-24 0</inkml:trace>
  <inkml:trace contextRef="#ctx0" brushRef="#br0" timeOffset="1210.0692">17097 5596,'-24'-24,"24"24,24-24,-24 0,24 1,0-1,-1 0,1-24,24 25,-24-25,0 24,-1-23,1 23,0 0,0 24,-24 0,0-24,0 24,0 24,0-24,-24 24,24 0,-24-1,0 1,1 0,23 0,-24 0,0 23,0-47,0 24,0 0,1 0,-1-24,24 23,0-23,0 0,-24-23,48-1,-24 0,0 0,0 0,0 1,0-25,24 0,-24 25,0-25,-24 24,24 0,0 24,-24-24,24 24,-24 0,24 0,0 24,0 0,0 0,24 24,0-25,0 1,23 24,-23-24,24 23,-1-47,1 24,-24 0,0 0,23-1,-23 1,-24-24,24 24,0-24,-24 0,0 0,23 24,-23-24</inkml:trace>
  <inkml:trace contextRef="#ctx0" brushRef="#br0" timeOffset="1951.1116">18526 4453,'-24'-48,"24"1,-24 23,0-24,-23 1,23 23,-24 0,1 24,-1 0,24 0,-23 24,-1 0,24 23,-23 1,23 23,24 25,0-1,0 24,0 24,0 0,24-1,-1 1,25 0,0 0,-25 24,25-48,0 24,-25-24,25 0,-24 0,0-24,-24-23,23-1,1-23,-24-1,0-23,0-24,0 0</inkml:trace>
  <inkml:trace contextRef="#ctx0" brushRef="#br0" timeOffset="2167.1239">18026 5786,'-24'-23,"24"-25,0 24,24 0,0 1,23-1,1-24,-1 24,1 0,0 1,-1-1,1 0,-1 0,1 24,-24-24,0 1,23-1</inkml:trace>
  <inkml:trace contextRef="#ctx0" brushRef="#br0" timeOffset="2675.153">18716 5143,'24'0,"0"-23,24 23,-48 23,47 1,-23 0,0 24,0-1,-1 25,1-1,0-23,-24-1,0 1,24-24,-24 24,0-48,0 23,0-23,-24 0,0-23,0 23,1-24,-25 24,24-24,-23 0,-25 24,24 0,1 0,-1 24,1 0,-1 0,24-1,24 1,-24 0,48 24,-24-25,24-23,24 24,-25 0,25-24,0 0,-25 24,25-48,0 24,-24-24,23 0,-23 24,0-47,23 23</inkml:trace>
  <inkml:trace contextRef="#ctx0" brushRef="#br0" timeOffset="3010.1722">19359 5310,'0'-24,"24"-23,-48 23,24 0,-24 0,1 24,-1 0,0 24,-24 0,24 24,1-1,-1 1,24 23,-24-23,48-1,-24 1,24 0,-1-1,1 1,24-24,-24 0,0-24,-1 23,1-23,0 0,24 0,-25 0,1 0</inkml:trace>
  <inkml:trace contextRef="#ctx0" brushRef="#br0" timeOffset="3512.2009">19812 4620,'0'-48,"0"24,0 0,0 24,-24 0,24 24,-24 24,24 23,-24 1,24 23,0 24,0 0,0 0,24 0,-24 0,24-24,0-23,-24 23,23-47,1-1,0 1,-24-24,24 0,-24-24,24 23,-24-46,23 23,-23-24,0 0,24 0</inkml:trace>
  <inkml:trace contextRef="#ctx0" brushRef="#br0" timeOffset="4257.2432">20216 5644,'0'0,"0"0,0 0,0-24,0 24,0-24,0 0,0-24,0 1,0-1,0 1,-23-25,23 25,0-25,0 1,0 23,-24 0,24 1,0 23,0 0,0 0,0 24,0 0,24 48,-1 0,1-1,0 25,24-1,-24 24,23 1,1-25,-24-23,23 23,-23-47,0 0,0-24,-1 0,-23-24,24-24,0 1,-24-25,0-23,0 0,0-1,0 1,-24 0,24 0,-24-1,24 49,-23-1,23 1,-24 23,24 0,0 24,0 0,0 24,0 0,0-1</inkml:trace>
  <inkml:trace contextRef="#ctx0" brushRef="#br0" timeOffset="4710.2694">20883 5239,'0'0,"0"0,0 0,0 0,24 0,0 0,0 0,-1 24,1-24,0 0,24 0,-1 23,-23-23,0 0,24 0,-48 0,23 0,1 0,-24 0,0 0,24 0,-24 0,24-23</inkml:trace>
  <inkml:trace contextRef="#ctx0" brushRef="#br0" timeOffset="5223.2986">21550 4667,'-24'-24,"24"24,0-23,0 23,0 23,0 1,0 24,24-24,-24 47,24 1,-24 23,24-24,-1 24,-23-23,24-1,-24-23,0 0,24-1,-24-47,0 24,0 0,0-24,0 0,0 0,0 0,0 0,-24 0,24 0,0-24,0 0</inkml:trace>
  <inkml:trace contextRef="#ctx0" brushRef="#br0" timeOffset="5782.3306">21883 4334,'0'0,"0"-24,0 0,24 24,-24 0,24 48,24-24,-25 47,25 24,0 1,-25 23,25 0,-24 24,0-24,-24 0,0 0,0-24,0 0,-24-23,24-1,-24-23,24-1,-24-23,0 0,24 0,0-24,-23 24,23-24,0 0,0 0,0 23,0-23,0 0,0 0,0 0,0 0,23-23,1 23</inkml:trace>
  <inkml:trace contextRef="#ctx0" brushRef="#br0" timeOffset="8937.5112">12477 8382,'0'0,"0"0,0 0,0-24,0 24,-23-24,-1 24,24 0,-24-23,0 23,0-24,0 24,1 0,-1 0,0 0,-24 0,25 0,-1 0,0 24,-24-1,25 1,-1 24,0-1,24 1,0 23,0 1,0-24,24 47,-24 0,24 0,-1-23,25 23,-24 0,0 0,-1-23,-23-1,24 25,-24-25,0 0,24 1,-48-24,24 23,0-23,-24-1,24-23,-23 0</inkml:trace>
  <inkml:trace contextRef="#ctx0" brushRef="#br0" timeOffset="9202.5264">11834 9311,'24'-24,"0"0,24 0,-1 0,1 1,23 23,1-24,-1 24,-23 0,23 0,-23-24,0 24,-1 0,-23 0,0 0</inkml:trace>
  <inkml:trace contextRef="#ctx0" brushRef="#br0" timeOffset="10226.5849">12835 8811,'0'0,"23"-24,-23 24,0 0,0 0,0 0,0 0,0 0,0 0,0 0,0 0,0 0,0 0,0 0,0 0,0 0,0 0,0 0,0 0,0 0,0 0,24 0,-24 0,0 24,0-24,24 0,-24 0,0 0,24 23,-24 1,24-24,-1 24,-23 24,24-25,0 25,0 0,0-24,-24 23,23 1,-23-1,0-23,24 24,-24-24,0-1,0-23,0 0,-24 24,24-24,0-24,-23 24,-1-23,24-1,-24 0,0 0,0 0,1 1,-25-1,24 24,0-24,1 24,-25 0,24 0,-23 24,23 0,0-1,24 25,-24 0,24-1,0 1,0-24,24 23,0-23,0 0,-1 0,1-24,0 0,24 0,-25-24,1 0,0 24,0-47,0 23,-1 0,1-24,0 24</inkml:trace>
  <inkml:trace contextRef="#ctx0" brushRef="#br0" timeOffset="10581.6052">13287 9049,'0'-24,"0"0,-24 0,24 0,0 1,-24 23,24-24,-23 24,-1 24,24-24,-24 23,24 25,-24 0,24-1,0 1,24 23,-24 1,24-25,0 25,-24-48,23 23,1-23,0 0,0 0,0-24,-1 24,25-24,-24 0,0 0</inkml:trace>
  <inkml:trace contextRef="#ctx0" brushRef="#br0" timeOffset="11082.6339">13763 8358,'-24'0,"1"0,23 0,-24 24,0 0,24 23,-24 25,0-1,24 25,0-1,0 24,0 0,24-24,-24 24,24-24,-24 1,24-25,-24 1,24-1,-24 0,23-23,1-24,-24 0,24 0,-24-1,24 1,-24-24,24-24</inkml:trace>
  <inkml:trace contextRef="#ctx0" brushRef="#br0" timeOffset="11495.6575">13906 9001,'0'0,"-24"24,24 0,-24 23,24 1,0 23,0 1,24-25,-24 25,24-48,24 23,-24-23,-1 0,25-24,0-24,-25 0,25 1,-24-25,0 0,0 1,-1-25,-23-23,0 24,0 23,-23-24,-1 1,-24 23,24 25,-23-1,-1 24,0 0,1 24,-1-1,24 1,24 24,-24-24</inkml:trace>
  <inkml:trace contextRef="#ctx0" brushRef="#br0" timeOffset="11949.6835">14335 8406,'24'0,"-24"0,0-24,23 48,-23 0,24-1,0 49,0-1,-24 1,47 23,-23 0,-24 24,24-23,0-1,0 24,-24-24,0-23,0-1,0 0,0 1,-24-25,24-23,-24 24,24-48,-24 24,24-24,0 24,0-24,0 0,0-24,0 0,0 24,0-24</inkml:trace>
  <inkml:trace contextRef="#ctx0" brushRef="#br0" timeOffset="12360.707">14906 8953,'0'0,"0"0,0 0,48 0,-24 0,0 0,-1 0,25 0,-24 0,23 0,-23 0,0 0,0 24,0-48,-24 48,0-24,23 0,-23 24</inkml:trace>
  <inkml:trace contextRef="#ctx0" brushRef="#br0" timeOffset="12630.7224">14954 9168,'0'0,"24"0,-24 0,0-24,24 24,-1 0,1 0,0 0,24 0,-25 0,1 0,0 24,-24-48,48 48,-25-24,-23-24,24 24</inkml:trace>
  <inkml:trace contextRef="#ctx0" brushRef="#br0" timeOffset="13119.7504">15787 8549,'0'47,"0"1,0 23,0 1,24 23,-24 0,0 1,0-1,0-24,0 1,0-1,0-23,0-1,0-23,0 0,0 0,0-24,0 0,0 24,0-24,0 0,0 0,0 0,24 23,-24-23,24-23</inkml:trace>
  <inkml:trace contextRef="#ctx0" brushRef="#br0" timeOffset="16384.9372">16930 10239,'0'0,"0"0,0 0,-24-23,24 23,-23 0,23-24,-24 24,24 0,-24 0,0 24,0-24,1 23,-1-23,24 24,-24 24,24-24,-24 23,24 1,0-1,-24 1,24 0,0 23,0 1,0-1,24 0,-24-23,0 0,0 23,0-23,24-1,-24-23,0 24,0-24,0-1,0-23,0 24,0-24</inkml:trace>
  <inkml:trace contextRef="#ctx0" brushRef="#br0" timeOffset="16599.9495">16526 10811,'23'-24,"25"24,0 0,-25-24,25 24,-24 0,23-24,-23 24,0 0</inkml:trace>
  <inkml:trace contextRef="#ctx0" brushRef="#br0" timeOffset="17543.0034">16978 10620,'24'0,"0"-23,-24 23,23 0,-23-24,24 24,-24 0,24 0,-24 0,24 0,0 24,-24-24,23 23,1 25,0-24,0 0,-24 23,0-23,0 0,0 0,0-1,0 1,-24-24,24 0,-24 0,24 0,-24 0,1 0,-1-24,0 1,24 23,-48-24,25 0,-1 24,0 0,0 0,0 0,24 24,-24 0,24-1,0 1,24 0,0 0,0 0,-24 0,48-24,-25 23,1-23,0 0,0-23,0 23,-1-24,-23 0</inkml:trace>
  <inkml:trace contextRef="#ctx0" brushRef="#br0" timeOffset="17833.02">17502 10620,'0'0,"0"0,-24 0,0 24,24-24,-24 24,1 0,23 0,-24-1,24 1,0 0,0 24,0-25,0 1,0 0,24 0,-1 0,-23-24,24 0,0 0,0 0,0-24</inkml:trace>
  <inkml:trace contextRef="#ctx0" brushRef="#br0" timeOffset="18432.0543">17907 10287,'0'0,"0"0,-24 24,0-24,0 24,24-1,-24 25,1-24,23 47,0-23,-24 0,24 23,24 0,-24 1,0-25,23-23,-23 24,24 0,-24-25,0 1,24-24,-24 24,0-24,24 0,0 0,-1-24</inkml:trace>
  <inkml:trace contextRef="#ctx0" brushRef="#br0" timeOffset="18889.0804">18288 10430,'0'0,"0"0,0 24,0-24,-24 47,24-23,-24 24,24-1,-24 1,24 0,-24-1,24 1,0-1,-23-23,23 0,0-24,0 24,0-24,0 0,0 0,0 0,0-24,23 24</inkml:trace>
  <inkml:trace contextRef="#ctx0" brushRef="#br0" timeOffset="19404.1095">18526 10216,'24'23,"-1"-23,1 24,24 24,-24-24,-1 23,1 25,0-25,-24 1,0 23,0-23,0 23,-24-23,0 23,1-47,-1 24,24 0,-24-1,0-23,0 0,24 0,-23-1,23-23,0 0,0 0</inkml:trace>
  <inkml:trace contextRef="#ctx0" brushRef="#br0" timeOffset="19812.1331">19050 10597,'0'0,"23"0,1 0,-24 0,24 0,0-24,0 24,-1 0,1 0,0 0,-24 0,0 0,24 0,-24 0,0 0,0 0</inkml:trace>
  <inkml:trace contextRef="#ctx0" brushRef="#br0" timeOffset="20123.1508">19050 10763,'0'0,"23"-24,1 24,0 0,0 0,0 24,-24-24,23 0,1 0,0 0,-24 0,24 0,-24 0,24 0,-24 0,0 0,0 0</inkml:trace>
  <inkml:trace contextRef="#ctx0" brushRef="#br0" timeOffset="20569.1764">19645 10311,'24'0,"-24"0,0 0,0 0,0 0,0 0,0 24,0-1,0 25,0 0,0-1,0 1,0 23,0 1,0-1,0-23,-24 23,24-47,0 24,0-1,0-23,-24 0,24 0,0-24,0 0,0 0,0 0,0 0,24 24</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5-09-11T02:30:09.477"/>
    </inkml:context>
    <inkml:brush xml:id="br0">
      <inkml:brushProperty name="width" value="0.05292" units="cm"/>
      <inkml:brushProperty name="height" value="0.05292" units="cm"/>
      <inkml:brushProperty name="color" value="#FF0000"/>
    </inkml:brush>
    <inkml:context xml:id="ctx1">
      <inkml:inkSource xml:id="inkSrc11">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1" timeString="2015-09-11T02:30:22.031"/>
    </inkml:context>
  </inkml:definitions>
  <inkml:trace contextRef="#ctx0" brushRef="#br0">18207 3597,'0'0,"0"0,24 0,-24 0,0 0,0 0,-24 0,24 0,-25 0,0 0,0 0,0-25,-24 25,-26 0,1-25,-25 25,-25-25,-25 25,0 0,-49 0,-1 0,-49 25,0-25,-25 0,-24 0,-1 0,-49 25,24-50,-24 25,0-25,24 25,1-25,24 1,25-26,0 25,50 0,0-24,49-1,1 25,49-24,24-1,26 25,0 1,49-1,-25 25,50-25,-25 50,25-25,0 49,0 26,0-1,0 50,0 0,0 50,-24 0,24 24,-50 25,25 25,-24 0,-1 25,0-25,1 0,-1 0,25-24,-24-26,24 0,0-24,25-50,50 0,-26-25,51-24,-1-26,50-24,0 0,25-25,25-25,24 0,26 1,24-1,0 0,24 0,26 0,0 1,-1-1,26 25,49-25,-50 25,26 25,24-25,0 25,0-1,50 1,-1 0,-49 0,75 0,-26-25,26 24,-25 1,-1-25,-49 0,25 0,-25 0,-24 0,-26-25,1 25,-75-24,0-1,-50 0,1-25,-51 1,-24-26,-24 1,-1-25,-50-25,1-50,-25 25,-25-24,0-51,-25 1,0 0,-24-25,-1 0,-24 0,24 0,-24 0,-26 24,26 26,-25-1,-25 1,24 49,-48 50,-1-25,0 50,-25 24,-24 25,-1 25,1 25,-25 0,-25 0,0 24,0-24,-25 0,0 24,0-24,0 0,0 0,-24-25,24 0,25 25,0-25,25 24,24-24,25 0,75 0,-25 0,75 0,24-24,25 24,25 0</inkml:trace>
  <inkml:trace contextRef="#ctx0" brushRef="#br0" timeOffset="1823.1041">18628 7243,'0'25,"0"0,0 24,-24-49,24 25,24 0,-24 0,25-1,25 26,-1-25,26 0,24 24,0 1,25-1,25 1,0 24,0-24,24 49,1-24,0 24,24 0,0 25,-24 0,25 0,-26 25,26 0,-51 25,26-1,-50 26,25-1,-25-24,-25 49,0 0,1 0,-51-24,26 49,-51-50,26 50,-25-24,0-1,-25 0,24 0,-48 1,24-26,-25 25,0-24,25-1,-50 25,1-49,24 24,-25-24,1 0,-1-25,-24 24,-1-24,1 0,0 0,-26-25,1 0,0 0,-25 0,0 0,0-25,0 25,-25-50,0 26,0-26,0 25,1-24,-1-1,0-24,0 24,0-24,-24-1,24 26,0-50,0 24,0 1,25-1,-24-24,24 0,24 0,-24 0,25-25,25 24,-1-24,1 0,24 0,1 0,-1 0,25 0,0 0,1 0,24 0,0 0,-25 0,25 0,0 0,0 0,0 0,0 0,0 0,0 0,0 0,0 0,0 0,0 0,0 0,0 0,0 0,25 0,-25 0,0-24,24 24,1-25,0 0,0 0,24 0,1-24,-25-1,49 1,-24 24,-1-25,1 1,0 24,-1-25,-24 50,0-25,0 1,-25 24,0 0,0 24,-50 1,25 0,-24 0,-1 0,0 24,-24 1,0-1,-1 1,1 0,-25-1,49 1,-24-1,-1 1,26-25,-1 0,25-1,0 1,25-25,0 25,25 0,0 0,25-1,-1 1,1 0,24 0,1 0,24-1,-25 1,1 0,-1-25,0 25,1 0,-1-1,-24 1,-1-25,-24 25,0 0,-25-25,0 0,25 0,-25 0,-25 0,25-25</inkml:trace>
  <inkml:trace contextRef="#ctx0" brushRef="#br0" timeOffset="7045.403">13767 14585,'24'25,"-24"-25,0 0,0 0,0 0,-24 25,24-25,0 0,0 0,0 0,0-25,24 0,-24 0,0 1,0-26,0 0,0 26,0-51,0 25,0 26,0-26,0 0,0 1,0 24,0 25,0 0,0 0,25 25,-25 0,25 24,0 1,0-1,-1 26,26-25,-25 24,0 0,24-49,-24 25,25-25,-1-1,-24-24,0-24,0-1,-1 0,1-25,-25-24,25 24,-25-24,0-1,0 1,-25 0,25 24,0 0,0 26,0-1,0 0,0 25,0 0,0-25,0 25,0 0,25 0,0 0</inkml:trace>
  <inkml:trace contextRef="#ctx0" brushRef="#br0" timeOffset="8632.4937">14883 14089,'0'0,"0"0,0 0,25 0,-25 0,0 0,0 0,0 0,0 0,0 0,0 0,0 0,0 0,-25 0,25 0,0 25,0-25,-25 25,0-25,0 24,25 1,-49 0,49-25,-50 25,25 0,1-25,24 24,-25-24,0 25,25-25,0 25,0-25,-25 0,25 0,0 0,0 0,0 25,0-25,0 0,0 0,25 0,-25 0,0 0,0 25,0-25,0 0,0 0,0 0,0 0,0 0,0 0,0 0,0 25,0-25,25 0,-25 0,25 0,-25 24,24-24,1 25,0 0,0-25,0 25,-1-25,1 25,0-25,0 24,-25-24,0 0,0 0,0 0,0 0,0 0,0 0,0 0,0 0,0 0,0 0,0 0,25 0,-25 0</inkml:trace>
  <inkml:trace contextRef="#ctx0" brushRef="#br0" timeOffset="9076.5191">15081 14163,'25'25,"-25"-25,0 0,0 0,25 0,-25 0,0 25,25-25,-1 0,1 0,0 0,0 25,0-25,-25 0,24 0,1 0,-25-25,25 25,-25 0,0 0,0 0,0 0,0 0,25-25,-25 25</inkml:trace>
  <inkml:trace contextRef="#ctx0" brushRef="#br0" timeOffset="9368.5358">15106 14312,'0'25,"0"-25,0 0,0 0,0 0,25 0,-25 0,25 0,-1 0,26 0,-25 25,0-25,-1 0,26 0,-25 0,0 0,-25 0,25 0,-1-25,-24 25,0-25,25 25</inkml:trace>
  <inkml:trace contextRef="#ctx0" brushRef="#br0" timeOffset="9686.554">15701 14039,'0'-24,"0"24,0 0,0 0,0 0,0 24,0 1,0 0,0 25,0-1,-24 1,24-1,0 1,0 0,0-1,0-24,0 25,0-25,0-25,0 24,0-24,0 0,24-24,-24-1</inkml:trace>
  <inkml:trace contextRef="#ctx0" brushRef="#br0" timeOffset="10165.5814">16297 14089,'0'0,"0"0,-25 25,25-25,0 0,-25 25,25-25,0 24,0-24,0 0,0 0,25 0,-25 0,0 0,0 25,0-25,0 0,0 25,0 0,-25-25,25 0,0 0,0 0,0 0,0 0,25-25,-25 0,0 25,0-25,0 25,0 0,0 0</inkml:trace>
  <inkml:trace contextRef="#ctx0" brushRef="#br0" timeOffset="10497.6004">16247 14412,'0'0,"0"0,25 0,-25 0,0-25,0 25,0 0,0 0,0 0,0 0,0 0,0 25,0-25,0 0,0 0,0 0,0 0,0 0,0 0,0 0,0 0,0 24,0-24,0 0,0 0,0 0,-25 0,25 0,25 0,-25 0</inkml:trace>
  <inkml:trace contextRef="#ctx0" brushRef="#br0" timeOffset="11897.6805">16867 14908,'0'0,"0"0,-25 0,25 0,0 0,0 0,0 0,0 0,-24 0,24 0,0 0,0 0,-25 0,25 0,0 0,0 0,-25 0,25 0,-25 24,25-24,0 0,0 0,0 25,0-25,-25 0,25 0,0 0,0 0,0 0,0 0,0 0,0 0,0 25,0-25,0 0,0 0,0 0,0 0,0 0,0 0,0 0,0 0,0 0,0 0,0 0,0 0,0 0,0 0,0 0,0 0,0 0,0 0,0 0,0 0,0 0,0 0,0 0,0 0,0 0,0-25,25 25,-25-25,0 25,25-24,0-1,0 25,-1-25,1 0,0 25,0-25,0 1,-25 24,24-25,-24 25,25-25,-25 25,0 0,25 0,-25 0,0 0,0 0,0 0,0 0,-25 25,25 24,0-24,-25 25,25-1,0 26,-24-26,24 26,0-26,0 1,-25 0,25-1,0-24,0 25,0-50,0 25,0-25,0 0,0 0,0 0,0 0,0 0,0 0,0-25</inkml:trace>
  <inkml:trace contextRef="#ctx0" brushRef="#br0" timeOffset="12247.7005">16743 15478,'-25'25,"1"-25,24 25,-25 0,25-1,0-24,0 0,25 25,-1-25,1 0,0 0,25 0,-26-25,26 25,0 0,-1 0,1 0,-1 0,1 0,-25 0,24 0,-24 0,-25 0,25 0,-25 0,0 0,25 25,-25-25,0 0,0 0,0 0,0 0,0 0,0 0,0 0,0 0,0 0,0 25,-25-50</inkml:trace>
  <inkml:trace contextRef="#ctx1" brushRef="#br0">18970 17908 0</inkml:trace>
  <inkml:trace contextRef="#ctx1" brushRef="#br0" timeOffset="53.003">18710 17919 0</inkml:trace>
  <inkml:trace contextRef="#ctx1" brushRef="#br0" timeOffset="144.0083">18661 17908 0,'0'0'0,"0"0"0,0 0 0</inkml:trace>
  <inkml:trace contextRef="#ctx1" brushRef="#br0" timeOffset="219.0125">18796 17897 0,'0'0'0,"0"0"0</inkml:trace>
  <inkml:trace contextRef="#ctx1" brushRef="#br0" timeOffset="255.0144">18680 17815 0</inkml:trace>
  <inkml:trace contextRef="#ctx1" brushRef="#br0" timeOffset="286.0162">18699 17989 0</inkml:trace>
  <inkml:trace contextRef="#ctx1" brushRef="#br0" timeOffset="493.0282">18623 17943 0,'0'0'0,"0"0"0,0 0 0,0 0 0,0 0 0,0 0 0,0 0 0,0 0 0,0 0 0,0 0 0,0 0 0,0 0 0,0 0 0,0 0 0,0 0 0,0 0 0,0 0 0,0 0 0,0 0 0,0 0 0,0 0 0,0 0 0,0 0 0,0 0 0,0 0 0,0 0 0,0 0 0,0 0 0,0 0 0,0 0 0,0 0 0</inkml:trace>
  <inkml:trace contextRef="#ctx1" brushRef="#br0" timeOffset="608.0348">18680 18011 0,'0'0'0,"0"0"0,0 0 0,0 0 0,0 0 0,0 0 0,0 0 0</inkml:trace>
  <inkml:trace contextRef="#ctx1" brushRef="#br0" timeOffset="655.0373">18612 17919 0</inkml:trace>
  <inkml:trace contextRef="#ctx1" brushRef="#br0" timeOffset="743.0423">18632 17977 0</inkml:trace>
  <inkml:trace contextRef="#ctx1" brushRef="#br0" timeOffset="778.0445">18632 18001 0</inkml:trace>
  <inkml:trace contextRef="#ctx1" brushRef="#br0" timeOffset="820.0468">18651 17885 0</inkml:trace>
  <inkml:trace contextRef="#ctx1" brushRef="#br0" timeOffset="888.0508">18488 17908 0</inkml:trace>
  <inkml:trace contextRef="#ctx1" brushRef="#br0" timeOffset="920.0524">18670 17943 0</inkml:trace>
  <inkml:trace contextRef="#ctx1" brushRef="#br0" timeOffset="1011.0578">18642 18047 0,'0'0'0</inkml:trace>
  <inkml:trace contextRef="#ctx1" brushRef="#br0" timeOffset="1110.0635">18661 17977 0</inkml:trace>
  <inkml:trace contextRef="#ctx1" brushRef="#br0" timeOffset="1213.0692">18612 17977 0,'0'0'0</inkml:trace>
  <inkml:trace contextRef="#ctx1" brushRef="#br0" timeOffset="1264.0721">18612 17943 0</inkml:trace>
  <inkml:trace contextRef="#ctx0" brushRef="#br0" timeOffset="14747.8435">17438 15453,'0'25,"24"-25,-24 0,25 0,-25 0,0 0,0 0,0 0,0 0,0 0,0 0,0 0,0 25,0-25,0 0,0 0,25 0,-25 0,25 0,-25 0,0 0,0 0,0 25,0-25,0 25,0-1,0-24,0 0,0 0,0 25,0-25,0 0,0 0,-25-25,25 25,0 0,0 0,0-24,0-1</inkml:trace>
  <inkml:trace contextRef="#ctx0" brushRef="#br0" timeOffset="15152.8667">17959 14833,'0'-25,"0"25,-25 0,0 25,0 0,-24 0,24 49,0 25,0-24,25 24,0 0,25 1,0-26,24 0,26-49,-1 0,1-50,-1 0,0-24,-24-26,24 1,-49-25,0-1,0 1,-50 0,-25 25,26 24,-51 0,1 26,-1 24,1 24,24 1,1 25,-1-1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defRPr sz="1300">
                <a:latin typeface="Arial" charset="0"/>
                <a:ea typeface="ＭＳ Ｐゴシック" pitchFamily="1" charset="-128"/>
                <a:cs typeface="+mn-cs"/>
              </a:defRPr>
            </a:lvl1pPr>
          </a:lstStyle>
          <a:p>
            <a:pPr>
              <a:defRPr/>
            </a:pPr>
            <a:endParaRPr lang="en-US"/>
          </a:p>
        </p:txBody>
      </p:sp>
      <p:sp>
        <p:nvSpPr>
          <p:cNvPr id="5123" name="Rectangle 3"/>
          <p:cNvSpPr>
            <a:spLocks noGrp="1" noChangeArrowheads="1"/>
          </p:cNvSpPr>
          <p:nvPr>
            <p:ph type="dt" idx="1"/>
          </p:nvPr>
        </p:nvSpPr>
        <p:spPr bwMode="auto">
          <a:xfrm>
            <a:off x="4145280" y="0"/>
            <a:ext cx="3169920" cy="48006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a:defRPr sz="1300">
                <a:latin typeface="Arial" charset="0"/>
                <a:ea typeface="ＭＳ Ｐゴシック" pitchFamily="1" charset="-128"/>
                <a:cs typeface="+mn-cs"/>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defRPr sz="1300">
                <a:latin typeface="Arial" charset="0"/>
                <a:ea typeface="ＭＳ Ｐゴシック" pitchFamily="1"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a:defRPr sz="1300">
                <a:latin typeface="Arial" charset="0"/>
                <a:ea typeface="ＭＳ Ｐゴシック" pitchFamily="1" charset="-128"/>
              </a:defRPr>
            </a:lvl1pPr>
          </a:lstStyle>
          <a:p>
            <a:pPr>
              <a:defRPr/>
            </a:pPr>
            <a:fld id="{15DE36FC-D8AE-4F71-8032-E433FCF7A6D2}" type="slidenum">
              <a:rPr lang="en-US"/>
              <a:pPr>
                <a:defRPr/>
              </a:pPr>
              <a:t>‹#›</a:t>
            </a:fld>
            <a:endParaRPr lang="en-US"/>
          </a:p>
        </p:txBody>
      </p:sp>
    </p:spTree>
    <p:extLst>
      <p:ext uri="{BB962C8B-B14F-4D97-AF65-F5344CB8AC3E}">
        <p14:creationId xmlns:p14="http://schemas.microsoft.com/office/powerpoint/2010/main" val="1834102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15</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113</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28985332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114</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26593873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115</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36121275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116</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4432664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117</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46418318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118</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99280893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5BAC22C-73AE-42F1-A5FA-1C4CB47F364A}" type="slidenum">
              <a:rPr lang="en-US" sz="1300"/>
              <a:pPr/>
              <a:t>119</a:t>
            </a:fld>
            <a:endParaRPr lang="en-US" sz="1300"/>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120</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121</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122</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16</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123</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124</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125</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126</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87EDFA62-A063-4DE3-A6E8-ECAFCEE79BA2}" type="slidenum">
              <a:rPr lang="en-US" sz="1300">
                <a:solidFill>
                  <a:prstClr val="black"/>
                </a:solidFill>
              </a:rPr>
              <a:pPr/>
              <a:t>127</a:t>
            </a:fld>
            <a:endParaRPr lang="en-US" sz="1300">
              <a:solidFill>
                <a:prstClr val="black"/>
              </a:solidFill>
            </a:endParaRPr>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128</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DDB8A0B1-5ABB-4895-8883-3BC5894D8FB7}" type="slidenum">
              <a:rPr lang="en-US" sz="1300"/>
              <a:pPr/>
              <a:t>129</a:t>
            </a:fld>
            <a:endParaRPr lang="en-US" sz="1300"/>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130</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DDB8A0B1-5ABB-4895-8883-3BC5894D8FB7}" type="slidenum">
              <a:rPr lang="en-US" sz="1300"/>
              <a:pPr/>
              <a:t>131</a:t>
            </a:fld>
            <a:endParaRPr lang="en-US" sz="1300"/>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132</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17</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733FF8C-C70E-49BB-A08D-A64DC759935E}" type="slidenum">
              <a:rPr lang="en-US" sz="1300"/>
              <a:pPr/>
              <a:t>133</a:t>
            </a:fld>
            <a:endParaRPr lang="en-US" sz="1300"/>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06" charset="0"/>
              </a:rPr>
              <a:t>I don</a:t>
            </a:r>
            <a:r>
              <a:rPr lang="ja-JP" altLang="en-US" smtClean="0">
                <a:latin typeface="Times" pitchFamily="-106" charset="0"/>
              </a:rPr>
              <a:t>’</a:t>
            </a:r>
            <a:r>
              <a:rPr lang="en-US" altLang="ja-JP" smtClean="0">
                <a:latin typeface="Times" pitchFamily="-106" charset="0"/>
              </a:rPr>
              <a:t>t know if this really works...</a:t>
            </a:r>
            <a:endParaRPr lang="en-US" smtClean="0">
              <a:latin typeface="Times" pitchFamily="-106"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698893E-FCDE-4298-A21A-A78796B67CA7}" type="slidenum">
              <a:rPr lang="en-US" sz="1300"/>
              <a:pPr/>
              <a:t>140</a:t>
            </a:fld>
            <a:endParaRPr lang="en-US" sz="1300"/>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141</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12C0A84C-EECD-4E28-B69C-5E0398F1FDB1}" type="slidenum">
              <a:rPr lang="en-US" sz="1300"/>
              <a:pPr/>
              <a:t>142</a:t>
            </a:fld>
            <a:endParaRPr lang="en-US" sz="1300"/>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767E2EB-8BBC-4B21-9E1C-5075A17F24D2}" type="slidenum">
              <a:rPr lang="en-US" sz="1300"/>
              <a:pPr/>
              <a:t>143</a:t>
            </a:fld>
            <a:endParaRPr lang="en-US" sz="1300"/>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145</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146</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F6A0AFA-0712-4010-AFEF-A5F3A36C4BD6}" type="slidenum">
              <a:rPr lang="en-US" sz="1300"/>
              <a:pPr/>
              <a:t>148</a:t>
            </a:fld>
            <a:endParaRPr lang="en-US" sz="1300"/>
          </a:p>
        </p:txBody>
      </p:sp>
      <p:sp>
        <p:nvSpPr>
          <p:cNvPr id="153603" name="Rectangle 2"/>
          <p:cNvSpPr>
            <a:spLocks noGrp="1" noRot="1" noChangeAspect="1" noChangeArrowheads="1" noTextEdit="1"/>
          </p:cNvSpPr>
          <p:nvPr>
            <p:ph type="sldImg"/>
          </p:nvPr>
        </p:nvSpPr>
        <p:spPr>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3516D69-2859-4613-975E-A753FACAC029}" type="slidenum">
              <a:rPr lang="en-US" sz="1300"/>
              <a:pPr/>
              <a:t>149</a:t>
            </a:fld>
            <a:endParaRPr lang="en-US" sz="1300"/>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18</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19</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20</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21</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22</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23</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24</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2F8115CF-6B9A-4764-9A57-A47034AE5CE3}" type="slidenum">
              <a:rPr lang="en-US" sz="1300"/>
              <a:pPr/>
              <a:t>5</a:t>
            </a:fld>
            <a:endParaRPr lang="en-US" sz="1300"/>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my foreign language teachers always tried to convince me that the skill of speaking, reading and writing a foreign language…</a:t>
            </a:r>
          </a:p>
          <a:p>
            <a:pPr eaLnBrk="1" hangingPunct="1">
              <a:spcBef>
                <a:spcPct val="50000"/>
              </a:spcBef>
            </a:pPr>
            <a:r>
              <a:rPr lang="en-US" smtClean="0"/>
              <a:t>I didn’t believe them then and I don’t believe them now -- but I </a:t>
            </a:r>
            <a:r>
              <a:rPr lang="en-US" i="1" smtClean="0"/>
              <a:t>do </a:t>
            </a:r>
            <a:r>
              <a:rPr lang="en-US" smtClean="0"/>
              <a:t> believe that reading and writing a computer language is </a:t>
            </a:r>
            <a:r>
              <a:rPr lang="en-US" i="1" smtClean="0"/>
              <a:t>the</a:t>
            </a:r>
            <a:r>
              <a:rPr lang="en-US" smtClean="0"/>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eaLnBrk="1" hangingPunct="1">
              <a:spcBef>
                <a:spcPct val="50000"/>
              </a:spcBef>
            </a:pPr>
            <a:endParaRPr lang="en-US" smtClean="0"/>
          </a:p>
          <a:p>
            <a:pPr eaLnBrk="1" hangingPunct="1">
              <a:spcBef>
                <a:spcPct val="50000"/>
              </a:spcBef>
            </a:pPr>
            <a:r>
              <a:rPr lang="en-US" smtClean="0"/>
              <a:t>familiar and sometimes not so familiar… deceptively easy</a:t>
            </a:r>
          </a:p>
          <a:p>
            <a:pPr eaLnBrk="1" hangingPunct="1">
              <a:spcBef>
                <a:spcPct val="50000"/>
              </a:spcBef>
            </a:pPr>
            <a:r>
              <a:rPr lang="en-US" sz="1500"/>
              <a:t>you mean I have to type all that!!</a:t>
            </a:r>
          </a:p>
          <a:p>
            <a:pPr eaLnBrk="1" hangingPunct="1">
              <a:spcBef>
                <a:spcPct val="50000"/>
              </a:spcBef>
            </a:pPr>
            <a:endParaRPr lang="en-US" smtClean="0"/>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25</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26</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27</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28</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29</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30</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31</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32</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33</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5BAC22C-73AE-42F1-A5FA-1C4CB47F364A}" type="slidenum">
              <a:rPr lang="en-US" sz="1300"/>
              <a:pPr/>
              <a:t>34</a:t>
            </a:fld>
            <a:endParaRPr lang="en-US" sz="1300"/>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043A4CE-A03E-402B-A20A-DC0835ECE241}" type="slidenum">
              <a:rPr lang="en-US" sz="1300"/>
              <a:pPr/>
              <a:t>6</a:t>
            </a:fld>
            <a:endParaRPr lang="en-US" sz="13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show help!</a:t>
            </a:r>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78A54808-A970-4E89-A489-E71E1353E207}" type="slidenum">
              <a:rPr lang="en-US" sz="1300"/>
              <a:pPr/>
              <a:t>35</a:t>
            </a:fld>
            <a:endParaRPr lang="en-US" sz="1300"/>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78A54808-A970-4E89-A489-E71E1353E207}" type="slidenum">
              <a:rPr lang="en-US" sz="1300"/>
              <a:pPr/>
              <a:t>36</a:t>
            </a:fld>
            <a:endParaRPr lang="en-US" sz="1300"/>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78A54808-A970-4E89-A489-E71E1353E207}" type="slidenum">
              <a:rPr lang="en-US" sz="1300"/>
              <a:pPr/>
              <a:t>37</a:t>
            </a:fld>
            <a:endParaRPr lang="en-US" sz="1300"/>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78A54808-A970-4E89-A489-E71E1353E207}" type="slidenum">
              <a:rPr lang="en-US" sz="1300"/>
              <a:pPr/>
              <a:t>38</a:t>
            </a:fld>
            <a:endParaRPr lang="en-US" sz="1300"/>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97A982E-F328-47C3-AA1E-2B027C386C8E}"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2969077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97A982E-F328-47C3-AA1E-2B027C386C8E}"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4169600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97A982E-F328-47C3-AA1E-2B027C386C8E}"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3150461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97A982E-F328-47C3-AA1E-2B027C386C8E}"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2648725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4AEB3034-6164-4805-8317-B433DF127D17}" type="slidenum">
              <a:rPr lang="en-US" sz="1300"/>
              <a:pPr/>
              <a:t>44</a:t>
            </a:fld>
            <a:endParaRPr lang="en-US" sz="1300"/>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Was that Gandalf or Dumbledore that "fell forever"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442C59B8-F639-4073-9556-412A6E2F4F53}" type="slidenum">
              <a:rPr lang="en-US" sz="1300"/>
              <a:pPr/>
              <a:t>45</a:t>
            </a:fld>
            <a:endParaRPr lang="en-US" sz="1300"/>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2889527-C616-41A7-93C2-BBF6D5DF11ED}" type="slidenum">
              <a:rPr lang="en-US" sz="1300"/>
              <a:pPr/>
              <a:t>7</a:t>
            </a:fld>
            <a:endParaRPr lang="en-US" sz="13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show help!</a:t>
            </a:r>
          </a:p>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DFB33EE7-7E92-4FEB-B78E-D77867406478}" type="slidenum">
              <a:rPr lang="en-US" sz="1300"/>
              <a:pPr/>
              <a:t>46</a:t>
            </a:fld>
            <a:endParaRPr lang="en-US" sz="1300"/>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5C21C876-D18B-4483-8505-7A0E23E1A44A}" type="slidenum">
              <a:rPr lang="en-US" sz="1300"/>
              <a:pPr/>
              <a:t>47</a:t>
            </a:fld>
            <a:endParaRPr lang="en-US" sz="1300"/>
          </a:p>
        </p:txBody>
      </p:sp>
      <p:sp>
        <p:nvSpPr>
          <p:cNvPr id="124931" name="Rectangle 2"/>
          <p:cNvSpPr>
            <a:spLocks noGrp="1" noRot="1" noChangeAspect="1" noChangeArrowheads="1" noTextEdit="1"/>
          </p:cNvSpPr>
          <p:nvPr>
            <p:ph type="sldImg"/>
          </p:nvPr>
        </p:nvSpPr>
        <p:spPr>
          <a:solidFill>
            <a:srgbClr val="FFFFFF"/>
          </a:solidFill>
          <a:ln/>
        </p:spPr>
      </p:sp>
      <p:sp>
        <p:nvSpPr>
          <p:cNvPr id="1249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48</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160343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49</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468C4F4-C6E7-4ED4-B100-9F6917BCB5CC}"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622577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DB8A0B1-5ABB-4895-8883-3BC5894D8FB7}" type="slidenum">
              <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400870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DB8A0B1-5ABB-4895-8883-3BC5894D8FB7}" type="slidenum">
              <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7098650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DB8A0B1-5ABB-4895-8883-3BC5894D8FB7}" type="slidenum">
              <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289235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DB8A0B1-5ABB-4895-8883-3BC5894D8FB7}" type="slidenum">
              <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5919216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DB8A0B1-5ABB-4895-8883-3BC5894D8FB7}" type="slidenum">
              <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27914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2889527-C616-41A7-93C2-BBF6D5DF11ED}" type="slidenum">
              <a:rPr lang="en-US" sz="1300"/>
              <a:pPr/>
              <a:t>8</a:t>
            </a:fld>
            <a:endParaRPr lang="en-US" sz="13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show help!</a:t>
            </a:r>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DB8A0B1-5ABB-4895-8883-3BC5894D8FB7}" type="slidenum">
              <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40752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DB8A0B1-5ABB-4895-8883-3BC5894D8FB7}" type="slidenum">
              <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23760308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DB8A0B1-5ABB-4895-8883-3BC5894D8FB7}" type="slidenum">
              <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27295800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59</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5241461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60</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5891383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61</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29014750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62</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8851426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63</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34041915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64</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818019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65</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204733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63253094-5DD0-46FD-9930-1E07428DB329}" type="slidenum">
              <a:rPr lang="en-US" sz="1300">
                <a:solidFill>
                  <a:prstClr val="black"/>
                </a:solidFill>
              </a:rPr>
              <a:pPr/>
              <a:t>9</a:t>
            </a:fld>
            <a:endParaRPr lang="en-US" sz="1300">
              <a:solidFill>
                <a:prstClr val="black"/>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show help!</a:t>
            </a:r>
          </a:p>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66</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6714003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67</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9057767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68</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4298660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69</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3726273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70</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11646887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71</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2635124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72</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0909817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73</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27512299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74</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4742658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37FFC01B-AA9D-4F35-8B7C-7BA0D2F507DA}" type="slidenum">
              <a:rPr lang="en-US" sz="1300"/>
              <a:pPr/>
              <a:t>75</a:t>
            </a:fld>
            <a:endParaRPr lang="en-US" sz="13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9770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63253094-5DD0-46FD-9930-1E07428DB329}" type="slidenum">
              <a:rPr lang="en-US" sz="1300">
                <a:solidFill>
                  <a:prstClr val="black"/>
                </a:solidFill>
              </a:rPr>
              <a:pPr/>
              <a:t>10</a:t>
            </a:fld>
            <a:endParaRPr lang="en-US" sz="1300">
              <a:solidFill>
                <a:prstClr val="black"/>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show help!</a:t>
            </a:r>
          </a:p>
          <a:p>
            <a:pPr eaLnBrk="1" hangingPunct="1"/>
            <a:endParaRPr lang="en-US" smtClean="0"/>
          </a:p>
        </p:txBody>
      </p:sp>
    </p:spTree>
    <p:extLst>
      <p:ext uri="{BB962C8B-B14F-4D97-AF65-F5344CB8AC3E}">
        <p14:creationId xmlns:p14="http://schemas.microsoft.com/office/powerpoint/2010/main" val="30925345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7FFC01B-AA9D-4F35-8B7C-7BA0D2F507DA}"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22654050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733FF8C-C70E-49BB-A08D-A64DC759935E}"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06" charset="0"/>
              </a:rPr>
              <a:t>I don</a:t>
            </a:r>
            <a:r>
              <a:rPr lang="ja-JP" altLang="en-US" smtClean="0">
                <a:latin typeface="Times" pitchFamily="-106" charset="0"/>
              </a:rPr>
              <a:t>’</a:t>
            </a:r>
            <a:r>
              <a:rPr lang="en-US" altLang="ja-JP" smtClean="0">
                <a:latin typeface="Times" pitchFamily="-106" charset="0"/>
              </a:rPr>
              <a:t>t know if this really works...</a:t>
            </a:r>
            <a:endParaRPr lang="en-US" smtClean="0">
              <a:latin typeface="Times" pitchFamily="-106" charset="0"/>
            </a:endParaRPr>
          </a:p>
        </p:txBody>
      </p:sp>
    </p:spTree>
    <p:extLst>
      <p:ext uri="{BB962C8B-B14F-4D97-AF65-F5344CB8AC3E}">
        <p14:creationId xmlns:p14="http://schemas.microsoft.com/office/powerpoint/2010/main" val="38017402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7FFC01B-AA9D-4F35-8B7C-7BA0D2F507DA}"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84</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8370686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7FFC01B-AA9D-4F35-8B7C-7BA0D2F507DA}"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85</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27086549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7FFC01B-AA9D-4F35-8B7C-7BA0D2F507DA}"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87</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41649508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7FFC01B-AA9D-4F35-8B7C-7BA0D2F507DA}"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88</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8002828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7FFC01B-AA9D-4F35-8B7C-7BA0D2F507DA}"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89</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7818169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7FFC01B-AA9D-4F35-8B7C-7BA0D2F507DA}"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90</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68323275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0FBA088-CE54-40BF-B597-B1E50B5F9670}" type="slidenum">
              <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91</a:t>
            </a:fld>
            <a:endParaRPr kumimoji="0" lang="en-US" sz="13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
        <p:nvSpPr>
          <p:cNvPr id="158723" name="Rectangle 2"/>
          <p:cNvSpPr>
            <a:spLocks noGrp="1" noRot="1" noChangeAspect="1" noChangeArrowheads="1" noTextEdit="1"/>
          </p:cNvSpPr>
          <p:nvPr>
            <p:ph type="sldImg"/>
          </p:nvPr>
        </p:nvSpPr>
        <p:spPr>
          <a:solidFill>
            <a:srgbClr val="FFFFFF"/>
          </a:solidFill>
          <a:ln/>
        </p:spPr>
      </p:sp>
      <p:sp>
        <p:nvSpPr>
          <p:cNvPr id="158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7644982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7FFC01B-AA9D-4F35-8B7C-7BA0D2F507DA}"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92</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71977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13</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7FFC01B-AA9D-4F35-8B7C-7BA0D2F507DA}"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93</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41712707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94</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11098402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97A982E-F328-47C3-AA1E-2B027C386C8E}"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95</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3168918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97A982E-F328-47C3-AA1E-2B027C386C8E}"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96</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25303759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97A982E-F328-47C3-AA1E-2B027C386C8E}" type="slidenum">
              <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97</a:t>
            </a:fld>
            <a:endParaRPr kumimoji="0" lang="en-U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301813789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98</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34024062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99</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10835067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100</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38294070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101</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8516114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102</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3768500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BB1B03C9-4EFA-4A32-95D5-455B6DC2B29B}" type="slidenum">
              <a:rPr lang="en-US" sz="1300"/>
              <a:pPr/>
              <a:t>14</a:t>
            </a:fld>
            <a:endParaRPr lang="en-US" sz="13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z="1100"/>
              <a:t>vault 713?</a:t>
            </a:r>
          </a:p>
          <a:p>
            <a:pPr eaLnBrk="1" hangingPunct="1"/>
            <a:endParaRPr lang="en-US" smtClean="0"/>
          </a:p>
          <a:p>
            <a:pPr eaLnBrk="1" hangingPunct="1"/>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103</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176509093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104</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10277544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105</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79542393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106</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6466873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107</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9442651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108</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95316618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109</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424523614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110</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21115969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F97A982E-F328-47C3-AA1E-2B027C386C8E}" type="slidenum">
              <a:rPr lang="en-US" sz="1300"/>
              <a:pPr/>
              <a:t>111</a:t>
            </a:fld>
            <a:endParaRPr lang="en-US" sz="13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US" smtClean="0"/>
              <a:t>recursion -- seems like magic</a:t>
            </a:r>
          </a:p>
          <a:p>
            <a:pPr eaLnBrk="1" hangingPunct="1">
              <a:spcBef>
                <a:spcPct val="50000"/>
              </a:spcBef>
            </a:pPr>
            <a:r>
              <a:rPr lang="en-US" smtClean="0"/>
              <a:t>Gilderoy Lockhart</a:t>
            </a:r>
          </a:p>
        </p:txBody>
      </p:sp>
    </p:spTree>
    <p:extLst>
      <p:ext uri="{BB962C8B-B14F-4D97-AF65-F5344CB8AC3E}">
        <p14:creationId xmlns:p14="http://schemas.microsoft.com/office/powerpoint/2010/main" val="14213247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34" charset="-128"/>
              </a:defRPr>
            </a:lvl1pPr>
            <a:lvl2pPr marL="785372" indent="-302066">
              <a:defRPr sz="2500">
                <a:solidFill>
                  <a:schemeClr val="tx1"/>
                </a:solidFill>
                <a:latin typeface="Arial" charset="0"/>
                <a:ea typeface="ＭＳ Ｐゴシック" pitchFamily="34" charset="-128"/>
              </a:defRPr>
            </a:lvl2pPr>
            <a:lvl3pPr marL="1208265" indent="-241653">
              <a:defRPr sz="2500">
                <a:solidFill>
                  <a:schemeClr val="tx1"/>
                </a:solidFill>
                <a:latin typeface="Arial" charset="0"/>
                <a:ea typeface="ＭＳ Ｐゴシック" pitchFamily="34" charset="-128"/>
              </a:defRPr>
            </a:lvl3pPr>
            <a:lvl4pPr marL="1691571" indent="-241653">
              <a:defRPr sz="2500">
                <a:solidFill>
                  <a:schemeClr val="tx1"/>
                </a:solidFill>
                <a:latin typeface="Arial" charset="0"/>
                <a:ea typeface="ＭＳ Ｐゴシック" pitchFamily="34" charset="-128"/>
              </a:defRPr>
            </a:lvl4pPr>
            <a:lvl5pPr marL="2174878" indent="-241653">
              <a:defRPr sz="2500">
                <a:solidFill>
                  <a:schemeClr val="tx1"/>
                </a:solidFill>
                <a:latin typeface="Arial" charset="0"/>
                <a:ea typeface="ＭＳ Ｐゴシック" pitchFamily="34" charset="-128"/>
              </a:defRPr>
            </a:lvl5pPr>
            <a:lvl6pPr marL="2658184" indent="-241653" eaLnBrk="0" fontAlgn="base" hangingPunct="0">
              <a:spcBef>
                <a:spcPct val="0"/>
              </a:spcBef>
              <a:spcAft>
                <a:spcPct val="0"/>
              </a:spcAft>
              <a:defRPr sz="2500">
                <a:solidFill>
                  <a:schemeClr val="tx1"/>
                </a:solidFill>
                <a:latin typeface="Arial" charset="0"/>
                <a:ea typeface="ＭＳ Ｐゴシック" pitchFamily="34" charset="-128"/>
              </a:defRPr>
            </a:lvl6pPr>
            <a:lvl7pPr marL="3141490" indent="-241653" eaLnBrk="0" fontAlgn="base" hangingPunct="0">
              <a:spcBef>
                <a:spcPct val="0"/>
              </a:spcBef>
              <a:spcAft>
                <a:spcPct val="0"/>
              </a:spcAft>
              <a:defRPr sz="2500">
                <a:solidFill>
                  <a:schemeClr val="tx1"/>
                </a:solidFill>
                <a:latin typeface="Arial" charset="0"/>
                <a:ea typeface="ＭＳ Ｐゴシック" pitchFamily="34" charset="-128"/>
              </a:defRPr>
            </a:lvl7pPr>
            <a:lvl8pPr marL="3624796" indent="-241653" eaLnBrk="0" fontAlgn="base" hangingPunct="0">
              <a:spcBef>
                <a:spcPct val="0"/>
              </a:spcBef>
              <a:spcAft>
                <a:spcPct val="0"/>
              </a:spcAft>
              <a:defRPr sz="2500">
                <a:solidFill>
                  <a:schemeClr val="tx1"/>
                </a:solidFill>
                <a:latin typeface="Arial" charset="0"/>
                <a:ea typeface="ＭＳ Ｐゴシック" pitchFamily="34" charset="-128"/>
              </a:defRPr>
            </a:lvl8pPr>
            <a:lvl9pPr marL="4108102" indent="-241653" eaLnBrk="0" fontAlgn="base" hangingPunct="0">
              <a:spcBef>
                <a:spcPct val="0"/>
              </a:spcBef>
              <a:spcAft>
                <a:spcPct val="0"/>
              </a:spcAft>
              <a:defRPr sz="2500">
                <a:solidFill>
                  <a:schemeClr val="tx1"/>
                </a:solidFill>
                <a:latin typeface="Arial" charset="0"/>
                <a:ea typeface="ＭＳ Ｐゴシック" pitchFamily="34" charset="-128"/>
              </a:defRPr>
            </a:lvl9pPr>
          </a:lstStyle>
          <a:p>
            <a:fld id="{0468C4F4-C6E7-4ED4-B100-9F6917BCB5CC}" type="slidenum">
              <a:rPr lang="en-US" sz="1300"/>
              <a:pPr/>
              <a:t>112</a:t>
            </a:fld>
            <a:endParaRPr lang="en-US" sz="13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407742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596042-7F7D-4307-AFF4-0C6462A1EBB5}" type="slidenum">
              <a:rPr lang="en-US"/>
              <a:pPr>
                <a:defRPr/>
              </a:pPr>
              <a:t>‹#›</a:t>
            </a:fld>
            <a:endParaRPr lang="en-US"/>
          </a:p>
        </p:txBody>
      </p:sp>
    </p:spTree>
    <p:extLst>
      <p:ext uri="{BB962C8B-B14F-4D97-AF65-F5344CB8AC3E}">
        <p14:creationId xmlns:p14="http://schemas.microsoft.com/office/powerpoint/2010/main" val="206697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033A73-7BEE-494E-94FA-6D52BB63E41E}" type="slidenum">
              <a:rPr lang="en-US"/>
              <a:pPr>
                <a:defRPr/>
              </a:pPr>
              <a:t>‹#›</a:t>
            </a:fld>
            <a:endParaRPr lang="en-US"/>
          </a:p>
        </p:txBody>
      </p:sp>
    </p:spTree>
    <p:extLst>
      <p:ext uri="{BB962C8B-B14F-4D97-AF65-F5344CB8AC3E}">
        <p14:creationId xmlns:p14="http://schemas.microsoft.com/office/powerpoint/2010/main" val="365911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A9D826-CEA5-4BF9-9151-0A4DDF8DE138}" type="slidenum">
              <a:rPr lang="en-US"/>
              <a:pPr>
                <a:defRPr/>
              </a:pPr>
              <a:t>‹#›</a:t>
            </a:fld>
            <a:endParaRPr lang="en-US"/>
          </a:p>
        </p:txBody>
      </p:sp>
    </p:spTree>
    <p:extLst>
      <p:ext uri="{BB962C8B-B14F-4D97-AF65-F5344CB8AC3E}">
        <p14:creationId xmlns:p14="http://schemas.microsoft.com/office/powerpoint/2010/main" val="227743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3976CD-8AEF-4379-89D3-7137A0973EDC}" type="slidenum">
              <a:rPr lang="en-US"/>
              <a:pPr>
                <a:defRPr/>
              </a:pPr>
              <a:t>‹#›</a:t>
            </a:fld>
            <a:endParaRPr lang="en-US"/>
          </a:p>
        </p:txBody>
      </p:sp>
    </p:spTree>
    <p:extLst>
      <p:ext uri="{BB962C8B-B14F-4D97-AF65-F5344CB8AC3E}">
        <p14:creationId xmlns:p14="http://schemas.microsoft.com/office/powerpoint/2010/main" val="45337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D78D00-1A20-4A92-9726-90E2FFDF6640}" type="slidenum">
              <a:rPr lang="en-US"/>
              <a:pPr>
                <a:defRPr/>
              </a:pPr>
              <a:t>‹#›</a:t>
            </a:fld>
            <a:endParaRPr lang="en-US"/>
          </a:p>
        </p:txBody>
      </p:sp>
    </p:spTree>
    <p:extLst>
      <p:ext uri="{BB962C8B-B14F-4D97-AF65-F5344CB8AC3E}">
        <p14:creationId xmlns:p14="http://schemas.microsoft.com/office/powerpoint/2010/main" val="1730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1099A1-F66E-4EFE-97A1-F5CC069BADFD}" type="slidenum">
              <a:rPr lang="en-US"/>
              <a:pPr>
                <a:defRPr/>
              </a:pPr>
              <a:t>‹#›</a:t>
            </a:fld>
            <a:endParaRPr lang="en-US"/>
          </a:p>
        </p:txBody>
      </p:sp>
    </p:spTree>
    <p:extLst>
      <p:ext uri="{BB962C8B-B14F-4D97-AF65-F5344CB8AC3E}">
        <p14:creationId xmlns:p14="http://schemas.microsoft.com/office/powerpoint/2010/main" val="325320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46E8B44-DEAC-4FCB-A43C-8EBB18913250}" type="slidenum">
              <a:rPr lang="en-US"/>
              <a:pPr>
                <a:defRPr/>
              </a:pPr>
              <a:t>‹#›</a:t>
            </a:fld>
            <a:endParaRPr lang="en-US"/>
          </a:p>
        </p:txBody>
      </p:sp>
    </p:spTree>
    <p:extLst>
      <p:ext uri="{BB962C8B-B14F-4D97-AF65-F5344CB8AC3E}">
        <p14:creationId xmlns:p14="http://schemas.microsoft.com/office/powerpoint/2010/main" val="55655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995DD74-924D-4026-8580-5FC9B92F36C2}" type="slidenum">
              <a:rPr lang="en-US"/>
              <a:pPr>
                <a:defRPr/>
              </a:pPr>
              <a:t>‹#›</a:t>
            </a:fld>
            <a:endParaRPr lang="en-US"/>
          </a:p>
        </p:txBody>
      </p:sp>
    </p:spTree>
    <p:extLst>
      <p:ext uri="{BB962C8B-B14F-4D97-AF65-F5344CB8AC3E}">
        <p14:creationId xmlns:p14="http://schemas.microsoft.com/office/powerpoint/2010/main" val="73492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F8468B6-2A51-4703-BA02-799DE5C70ACA}" type="slidenum">
              <a:rPr lang="en-US"/>
              <a:pPr>
                <a:defRPr/>
              </a:pPr>
              <a:t>‹#›</a:t>
            </a:fld>
            <a:endParaRPr lang="en-US"/>
          </a:p>
        </p:txBody>
      </p:sp>
    </p:spTree>
    <p:extLst>
      <p:ext uri="{BB962C8B-B14F-4D97-AF65-F5344CB8AC3E}">
        <p14:creationId xmlns:p14="http://schemas.microsoft.com/office/powerpoint/2010/main" val="203941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7F6852-60F7-451C-8D96-564375C09740}" type="slidenum">
              <a:rPr lang="en-US"/>
              <a:pPr>
                <a:defRPr/>
              </a:pPr>
              <a:t>‹#›</a:t>
            </a:fld>
            <a:endParaRPr lang="en-US"/>
          </a:p>
        </p:txBody>
      </p:sp>
    </p:spTree>
    <p:extLst>
      <p:ext uri="{BB962C8B-B14F-4D97-AF65-F5344CB8AC3E}">
        <p14:creationId xmlns:p14="http://schemas.microsoft.com/office/powerpoint/2010/main" val="175995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3A004D-ADD3-4835-A8C1-4D09C3B44DE9}" type="slidenum">
              <a:rPr lang="en-US"/>
              <a:pPr>
                <a:defRPr/>
              </a:pPr>
              <a:t>‹#›</a:t>
            </a:fld>
            <a:endParaRPr lang="en-US"/>
          </a:p>
        </p:txBody>
      </p:sp>
    </p:spTree>
    <p:extLst>
      <p:ext uri="{BB962C8B-B14F-4D97-AF65-F5344CB8AC3E}">
        <p14:creationId xmlns:p14="http://schemas.microsoft.com/office/powerpoint/2010/main" val="16370123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ea typeface="ＭＳ Ｐゴシック" pitchFamily="1" charset="-128"/>
              </a:defRPr>
            </a:lvl1pPr>
          </a:lstStyle>
          <a:p>
            <a:pPr>
              <a:defRPr/>
            </a:pPr>
            <a:fld id="{EA371BD8-53C2-4209-87F5-2FC58DF1959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34" charset="-128"/>
          <a:cs typeface="ＭＳ Ｐゴシック" pitchFamily="-106" charset="-128"/>
        </a:defRPr>
      </a:lvl1pPr>
      <a:lvl2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pitchFamily="-106" charset="-128"/>
        </a:defRPr>
      </a:lvl2pPr>
      <a:lvl3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pitchFamily="-106" charset="-128"/>
        </a:defRPr>
      </a:lvl3pPr>
      <a:lvl4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pitchFamily="-106" charset="-128"/>
        </a:defRPr>
      </a:lvl4pPr>
      <a:lvl5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pitchFamily="-106" charset="-128"/>
        </a:defRPr>
      </a:lvl5pPr>
      <a:lvl6pPr marL="457200" algn="ctr" rtl="0" fontAlgn="base">
        <a:spcBef>
          <a:spcPct val="0"/>
        </a:spcBef>
        <a:spcAft>
          <a:spcPct val="0"/>
        </a:spcAft>
        <a:defRPr sz="4400">
          <a:solidFill>
            <a:schemeClr val="tx2"/>
          </a:solidFill>
          <a:latin typeface="Arial" charset="0"/>
          <a:ea typeface="ＭＳ Ｐゴシック" pitchFamily="1" charset="-128"/>
        </a:defRPr>
      </a:lvl6pPr>
      <a:lvl7pPr marL="914400" algn="ctr" rtl="0" fontAlgn="base">
        <a:spcBef>
          <a:spcPct val="0"/>
        </a:spcBef>
        <a:spcAft>
          <a:spcPct val="0"/>
        </a:spcAft>
        <a:defRPr sz="4400">
          <a:solidFill>
            <a:schemeClr val="tx2"/>
          </a:solidFill>
          <a:latin typeface="Arial" charset="0"/>
          <a:ea typeface="ＭＳ Ｐゴシック" pitchFamily="1" charset="-128"/>
        </a:defRPr>
      </a:lvl7pPr>
      <a:lvl8pPr marL="1371600" algn="ctr" rtl="0" fontAlgn="base">
        <a:spcBef>
          <a:spcPct val="0"/>
        </a:spcBef>
        <a:spcAft>
          <a:spcPct val="0"/>
        </a:spcAft>
        <a:defRPr sz="4400">
          <a:solidFill>
            <a:schemeClr val="tx2"/>
          </a:solidFill>
          <a:latin typeface="Arial" charset="0"/>
          <a:ea typeface="ＭＳ Ｐゴシック" pitchFamily="1" charset="-128"/>
        </a:defRPr>
      </a:lvl8pPr>
      <a:lvl9pPr marL="1828800" algn="ctr" rtl="0" fontAlgn="base">
        <a:spcBef>
          <a:spcPct val="0"/>
        </a:spcBef>
        <a:spcAft>
          <a:spcPct val="0"/>
        </a:spcAft>
        <a:defRPr sz="4400">
          <a:solidFill>
            <a:schemeClr val="tx2"/>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4" charset="-128"/>
          <a:cs typeface="ＭＳ Ｐゴシック" pitchFamily="-106"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s>
</file>

<file path=ppt/slides/_rels/slide121.xml.rels><?xml version="1.0" encoding="UTF-8" standalone="yes"?>
<Relationships xmlns="http://schemas.openxmlformats.org/package/2006/relationships"><Relationship Id="rId3" Type="http://schemas.openxmlformats.org/officeDocument/2006/relationships/customXml" Target="../ink/ink2.xml"/><Relationship Id="rId4" Type="http://schemas.openxmlformats.org/officeDocument/2006/relationships/image" Target="../media/image42.emf"/><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22.xml.rels><?xml version="1.0" encoding="UTF-8" standalone="yes"?>
<Relationships xmlns="http://schemas.openxmlformats.org/package/2006/relationships"><Relationship Id="rId3" Type="http://schemas.openxmlformats.org/officeDocument/2006/relationships/customXml" Target="../ink/ink3.xml"/><Relationship Id="rId4" Type="http://schemas.openxmlformats.org/officeDocument/2006/relationships/image" Target="../media/image17.emf"/><Relationship Id="rId5" Type="http://schemas.openxmlformats.org/officeDocument/2006/relationships/customXml" Target="../ink/ink4.xml"/><Relationship Id="rId6" Type="http://schemas.openxmlformats.org/officeDocument/2006/relationships/image" Target="../media/image43.emf"/><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23.xml.rels><?xml version="1.0" encoding="UTF-8" standalone="yes"?>
<Relationships xmlns="http://schemas.openxmlformats.org/package/2006/relationships"><Relationship Id="rId3" Type="http://schemas.openxmlformats.org/officeDocument/2006/relationships/customXml" Target="../ink/ink5.xml"/><Relationship Id="rId4" Type="http://schemas.openxmlformats.org/officeDocument/2006/relationships/image" Target="../media/image17.emf"/><Relationship Id="rId5" Type="http://schemas.openxmlformats.org/officeDocument/2006/relationships/customXml" Target="../ink/ink6.xml"/><Relationship Id="rId6" Type="http://schemas.openxmlformats.org/officeDocument/2006/relationships/image" Target="../media/image180.emf"/><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24.xml.rels><?xml version="1.0" encoding="UTF-8" standalone="yes"?>
<Relationships xmlns="http://schemas.openxmlformats.org/package/2006/relationships"><Relationship Id="rId3" Type="http://schemas.openxmlformats.org/officeDocument/2006/relationships/customXml" Target="../ink/ink7.xml"/><Relationship Id="rId4" Type="http://schemas.openxmlformats.org/officeDocument/2006/relationships/image" Target="../media/image17.emf"/><Relationship Id="rId5" Type="http://schemas.openxmlformats.org/officeDocument/2006/relationships/customXml" Target="../ink/ink8.xml"/><Relationship Id="rId6" Type="http://schemas.openxmlformats.org/officeDocument/2006/relationships/image" Target="../media/image180.emf"/><Relationship Id="rId7" Type="http://schemas.openxmlformats.org/officeDocument/2006/relationships/customXml" Target="../ink/ink9.xml"/><Relationship Id="rId8" Type="http://schemas.openxmlformats.org/officeDocument/2006/relationships/image" Target="../media/image44.emf"/><Relationship Id="rId1" Type="http://schemas.openxmlformats.org/officeDocument/2006/relationships/slideLayout" Target="../slideLayouts/slideLayout7.xml"/><Relationship Id="rId2" Type="http://schemas.openxmlformats.org/officeDocument/2006/relationships/notesSlide" Target="../notesSlides/notesSlide111.xml"/></Relationships>
</file>

<file path=ppt/slides/_rels/slide125.xml.rels><?xml version="1.0" encoding="UTF-8" standalone="yes"?>
<Relationships xmlns="http://schemas.openxmlformats.org/package/2006/relationships"><Relationship Id="rId3" Type="http://schemas.openxmlformats.org/officeDocument/2006/relationships/customXml" Target="../ink/ink10.xml"/><Relationship Id="rId4" Type="http://schemas.openxmlformats.org/officeDocument/2006/relationships/image" Target="../media/image17.emf"/><Relationship Id="rId5" Type="http://schemas.openxmlformats.org/officeDocument/2006/relationships/customXml" Target="../ink/ink11.xml"/><Relationship Id="rId6" Type="http://schemas.openxmlformats.org/officeDocument/2006/relationships/image" Target="../media/image180.emf"/><Relationship Id="rId1" Type="http://schemas.openxmlformats.org/officeDocument/2006/relationships/slideLayout" Target="../slideLayouts/slideLayout7.xml"/><Relationship Id="rId2" Type="http://schemas.openxmlformats.org/officeDocument/2006/relationships/notesSlide" Target="../notesSlides/notesSlide112.xml"/></Relationships>
</file>

<file path=ppt/slides/_rels/slide126.xml.rels><?xml version="1.0" encoding="UTF-8" standalone="yes"?>
<Relationships xmlns="http://schemas.openxmlformats.org/package/2006/relationships"><Relationship Id="rId3" Type="http://schemas.openxmlformats.org/officeDocument/2006/relationships/customXml" Target="../ink/ink12.xml"/><Relationship Id="rId4" Type="http://schemas.openxmlformats.org/officeDocument/2006/relationships/image" Target="../media/image17.emf"/><Relationship Id="rId5" Type="http://schemas.openxmlformats.org/officeDocument/2006/relationships/customXml" Target="../ink/ink13.xml"/><Relationship Id="rId6" Type="http://schemas.openxmlformats.org/officeDocument/2006/relationships/image" Target="../media/image180.emf"/><Relationship Id="rId1" Type="http://schemas.openxmlformats.org/officeDocument/2006/relationships/slideLayout" Target="../slideLayouts/slideLayout7.xml"/><Relationship Id="rId2" Type="http://schemas.openxmlformats.org/officeDocument/2006/relationships/notesSlide" Target="../notesSlides/notesSlide1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4.xml"/><Relationship Id="rId3" Type="http://schemas.openxmlformats.org/officeDocument/2006/relationships/image" Target="../media/image25.PNG"/></Relationships>
</file>

<file path=ppt/slides/_rels/slide12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customXml" Target="../ink/ink14.xml"/><Relationship Id="rId5" Type="http://schemas.openxmlformats.org/officeDocument/2006/relationships/image" Target="../media/image47.emf"/><Relationship Id="rId1" Type="http://schemas.openxmlformats.org/officeDocument/2006/relationships/slideLayout" Target="../slideLayouts/slideLayout7.xml"/><Relationship Id="rId2" Type="http://schemas.openxmlformats.org/officeDocument/2006/relationships/notesSlide" Target="../notesSlides/notesSlide1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s>
</file>

<file path=ppt/slides/_rels/slide13.xml.rels><?xml version="1.0" encoding="UTF-8" standalone="yes"?>
<Relationships xmlns="http://schemas.openxmlformats.org/package/2006/relationships"><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slideLayout" Target="../slideLayouts/slideLayout7.xml"/><Relationship Id="rId16" Type="http://schemas.openxmlformats.org/officeDocument/2006/relationships/notesSlide" Target="../notesSlides/notesSlide8.xml"/><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10" Type="http://schemas.openxmlformats.org/officeDocument/2006/relationships/tags" Target="../tags/tag10.xml"/></Relationships>
</file>

<file path=ppt/slides/_rels/slide130.xml.rels><?xml version="1.0" encoding="UTF-8" standalone="yes"?>
<Relationships xmlns="http://schemas.openxmlformats.org/package/2006/relationships"><Relationship Id="rId3" Type="http://schemas.openxmlformats.org/officeDocument/2006/relationships/customXml" Target="../ink/ink15.xml"/><Relationship Id="rId4" Type="http://schemas.openxmlformats.org/officeDocument/2006/relationships/image" Target="../media/image48.emf"/><Relationship Id="rId1" Type="http://schemas.openxmlformats.org/officeDocument/2006/relationships/slideLayout" Target="../slideLayouts/slideLayout7.xml"/><Relationship Id="rId2" Type="http://schemas.openxmlformats.org/officeDocument/2006/relationships/notesSlide" Target="../notesSlides/notesSlide117.xml"/></Relationships>
</file>

<file path=ppt/slides/_rels/slide131.xml.rels><?xml version="1.0" encoding="UTF-8" standalone="yes"?>
<Relationships xmlns="http://schemas.openxmlformats.org/package/2006/relationships"><Relationship Id="rId3" Type="http://schemas.openxmlformats.org/officeDocument/2006/relationships/customXml" Target="../ink/ink16.xml"/><Relationship Id="rId4" Type="http://schemas.openxmlformats.org/officeDocument/2006/relationships/image" Target="../media/image49.emf"/><Relationship Id="rId1" Type="http://schemas.openxmlformats.org/officeDocument/2006/relationships/slideLayout" Target="../slideLayouts/slideLayout7.xml"/><Relationship Id="rId2" Type="http://schemas.openxmlformats.org/officeDocument/2006/relationships/notesSlide" Target="../notesSlides/notesSlide11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9.xml"/></Relationships>
</file>

<file path=ppt/slides/_rels/slide13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jpeg"/><Relationship Id="rId1" Type="http://schemas.openxmlformats.org/officeDocument/2006/relationships/slideLayout" Target="../slideLayouts/slideLayout6.xml"/><Relationship Id="rId2" Type="http://schemas.openxmlformats.org/officeDocument/2006/relationships/notesSlide" Target="../notesSlides/notesSlide12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36.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customXml" Target="../ink/ink17.xml"/><Relationship Id="rId5" Type="http://schemas.openxmlformats.org/officeDocument/2006/relationships/image" Target="../media/image301.emf"/><Relationship Id="rId6" Type="http://schemas.openxmlformats.org/officeDocument/2006/relationships/customXml" Target="../ink/ink18.xml"/><Relationship Id="rId7" Type="http://schemas.openxmlformats.org/officeDocument/2006/relationships/image" Target="../media/image60.emf"/><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18.jpe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20.jpeg"/></Relationships>
</file>

<file path=ppt/slides/_rels/slide13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G"/><Relationship Id="rId5" Type="http://schemas.openxmlformats.org/officeDocument/2006/relationships/customXml" Target="../ink/ink19.xml"/><Relationship Id="rId6" Type="http://schemas.openxmlformats.org/officeDocument/2006/relationships/image" Target="../media/image64.emf"/><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1.xml"/></Relationships>
</file>

<file path=ppt/slides/_rels/slide14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customXml" Target="../ink/ink20.xml"/><Relationship Id="rId5" Type="http://schemas.openxmlformats.org/officeDocument/2006/relationships/image" Target="../media/image68.emf"/><Relationship Id="rId1" Type="http://schemas.openxmlformats.org/officeDocument/2006/relationships/slideLayout" Target="../slideLayouts/slideLayout7.xml"/><Relationship Id="rId2" Type="http://schemas.openxmlformats.org/officeDocument/2006/relationships/notesSlide" Target="../notesSlides/notesSlide12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 Id="rId3" Type="http://schemas.openxmlformats.org/officeDocument/2006/relationships/image" Target="../media/image27.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customXml" Target="../ink/ink21.xml"/><Relationship Id="rId4" Type="http://schemas.openxmlformats.org/officeDocument/2006/relationships/image" Target="../media/image481.emf"/><Relationship Id="rId1" Type="http://schemas.openxmlformats.org/officeDocument/2006/relationships/slideLayout" Target="../slideLayouts/slideLayout7.xml"/><Relationship Id="rId2" Type="http://schemas.openxmlformats.org/officeDocument/2006/relationships/notesSlide" Target="../notesSlides/notesSlide127.xml"/></Relationships>
</file>

<file path=ppt/slides/_rels/slide149.xml.rels><?xml version="1.0" encoding="UTF-8" standalone="yes"?>
<Relationships xmlns="http://schemas.openxmlformats.org/package/2006/relationships"><Relationship Id="rId3" Type="http://schemas.openxmlformats.org/officeDocument/2006/relationships/customXml" Target="../ink/ink22.xml"/><Relationship Id="rId4" Type="http://schemas.openxmlformats.org/officeDocument/2006/relationships/image" Target="../media/image230.emf"/><Relationship Id="rId5" Type="http://schemas.openxmlformats.org/officeDocument/2006/relationships/customXml" Target="../ink/ink23.xml"/><Relationship Id="rId6" Type="http://schemas.openxmlformats.org/officeDocument/2006/relationships/image" Target="../media/image421.emf"/><Relationship Id="rId1" Type="http://schemas.openxmlformats.org/officeDocument/2006/relationships/slideLayout" Target="../slideLayouts/slideLayout7.xml"/><Relationship Id="rId2" Type="http://schemas.openxmlformats.org/officeDocument/2006/relationships/notesSlide" Target="../notesSlides/notesSlide1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hyperlink" Target="recursive.swf" TargetMode="External"/><Relationship Id="rId5"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jpeg"/><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customXml" Target="../ink/ink1.xml"/><Relationship Id="rId5" Type="http://schemas.openxmlformats.org/officeDocument/2006/relationships/image" Target="../media/image301.emf"/><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18.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20.jpeg"/></Relationships>
</file>

<file path=ppt/slides/_rels/slide83.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2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2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2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57175" y="1676400"/>
            <a:ext cx="8658225" cy="2114586"/>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pic>
        <p:nvPicPr>
          <p:cNvPr id="2050" name="Picture 2" descr="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45" y="53622"/>
            <a:ext cx="5555255" cy="14640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ounded Rectangle 1"/>
          <p:cNvSpPr>
            <a:spLocks noChangeArrowheads="1"/>
          </p:cNvSpPr>
          <p:nvPr/>
        </p:nvSpPr>
        <p:spPr bwMode="auto">
          <a:xfrm>
            <a:off x="514526" y="1921582"/>
            <a:ext cx="4011613" cy="1597025"/>
          </a:xfrm>
          <a:prstGeom prst="roundRect">
            <a:avLst>
              <a:gd name="adj" fmla="val 16667"/>
            </a:avLst>
          </a:prstGeom>
          <a:solidFill>
            <a:srgbClr val="CCFFCC"/>
          </a:solidFill>
          <a:ln w="28575">
            <a:solidFill>
              <a:schemeClr val="bg1"/>
            </a:solidFill>
            <a:round/>
            <a:headEnd/>
            <a:tailEnd/>
          </a:ln>
        </p:spPr>
        <p:txBody>
          <a:bodyPr/>
          <a:lstStyle/>
          <a:p>
            <a:endParaRPr lang="en-US">
              <a:latin typeface="Cambria" pitchFamily="18" charset="0"/>
            </a:endParaRPr>
          </a:p>
        </p:txBody>
      </p:sp>
      <p:sp>
        <p:nvSpPr>
          <p:cNvPr id="2052" name="Line 34"/>
          <p:cNvSpPr>
            <a:spLocks noChangeShapeType="1"/>
          </p:cNvSpPr>
          <p:nvPr/>
        </p:nvSpPr>
        <p:spPr bwMode="auto">
          <a:xfrm>
            <a:off x="457200" y="5616575"/>
            <a:ext cx="8229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mbria" pitchFamily="18" charset="0"/>
            </a:endParaRPr>
          </a:p>
        </p:txBody>
      </p:sp>
      <p:sp>
        <p:nvSpPr>
          <p:cNvPr id="2053" name="Rounded Rectangle 1"/>
          <p:cNvSpPr>
            <a:spLocks noChangeArrowheads="1"/>
          </p:cNvSpPr>
          <p:nvPr/>
        </p:nvSpPr>
        <p:spPr bwMode="auto">
          <a:xfrm>
            <a:off x="2235200" y="4260712"/>
            <a:ext cx="5799138" cy="517525"/>
          </a:xfrm>
          <a:prstGeom prst="roundRect">
            <a:avLst>
              <a:gd name="adj" fmla="val 16667"/>
            </a:avLst>
          </a:prstGeom>
          <a:solidFill>
            <a:srgbClr val="CCECFF"/>
          </a:solidFill>
          <a:ln>
            <a:noFill/>
          </a:ln>
          <a:extLst/>
        </p:spPr>
        <p:txBody>
          <a:bodyPr/>
          <a:lstStyle/>
          <a:p>
            <a:endParaRPr lang="en-US">
              <a:latin typeface="Cambria" pitchFamily="18" charset="0"/>
            </a:endParaRPr>
          </a:p>
        </p:txBody>
      </p:sp>
      <p:sp>
        <p:nvSpPr>
          <p:cNvPr id="2054" name="Text Box 6"/>
          <p:cNvSpPr txBox="1">
            <a:spLocks noChangeArrowheads="1"/>
          </p:cNvSpPr>
          <p:nvPr/>
        </p:nvSpPr>
        <p:spPr bwMode="auto">
          <a:xfrm>
            <a:off x="2286000" y="5421313"/>
            <a:ext cx="4851400" cy="369887"/>
          </a:xfrm>
          <a:prstGeom prst="rect">
            <a:avLst/>
          </a:prstGeom>
          <a:solidFill>
            <a:srgbClr val="FFCC99"/>
          </a:solidFill>
          <a:ln w="9525">
            <a:solidFill>
              <a:schemeClr val="tx1"/>
            </a:solidFill>
            <a:miter lim="800000"/>
            <a:headEnd/>
            <a:tailEnd/>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800" dirty="0">
                <a:latin typeface="Cambria" pitchFamily="18" charset="0"/>
              </a:rPr>
              <a:t>This is the </a:t>
            </a:r>
            <a:r>
              <a:rPr lang="en-US" sz="1800" b="1" i="1" dirty="0">
                <a:latin typeface="Cambria" pitchFamily="18" charset="0"/>
              </a:rPr>
              <a:t>last</a:t>
            </a:r>
            <a:r>
              <a:rPr lang="en-US" sz="1800" dirty="0">
                <a:latin typeface="Cambria" pitchFamily="18" charset="0"/>
              </a:rPr>
              <a:t> CS 5 lecture you’ll ever </a:t>
            </a:r>
            <a:r>
              <a:rPr lang="en-US" sz="1800" dirty="0" smtClean="0">
                <a:latin typeface="Cambria" pitchFamily="18" charset="0"/>
              </a:rPr>
              <a:t>"need"!</a:t>
            </a:r>
            <a:r>
              <a:rPr lang="en-US" sz="1800" b="1" dirty="0" smtClean="0">
                <a:latin typeface="Cambria" pitchFamily="18" charset="0"/>
                <a:cs typeface="Courier New" pitchFamily="49" charset="0"/>
              </a:rPr>
              <a:t>*</a:t>
            </a:r>
            <a:endParaRPr lang="en-US" sz="1800" b="1" dirty="0">
              <a:latin typeface="Cambria" pitchFamily="18" charset="0"/>
              <a:cs typeface="Courier New" pitchFamily="49" charset="0"/>
            </a:endParaRPr>
          </a:p>
        </p:txBody>
      </p:sp>
      <p:sp>
        <p:nvSpPr>
          <p:cNvPr id="2055" name="Text Box 13"/>
          <p:cNvSpPr txBox="1">
            <a:spLocks noChangeArrowheads="1"/>
          </p:cNvSpPr>
          <p:nvPr/>
        </p:nvSpPr>
        <p:spPr bwMode="auto">
          <a:xfrm>
            <a:off x="733425" y="6189663"/>
            <a:ext cx="80772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1200">
                <a:latin typeface="Cambria" pitchFamily="18" charset="0"/>
              </a:rPr>
              <a:t>On </a:t>
            </a:r>
            <a:r>
              <a:rPr lang="en-US" sz="1200" b="1">
                <a:latin typeface="Cambria" pitchFamily="18" charset="0"/>
              </a:rPr>
              <a:t>Warner Brothers</a:t>
            </a:r>
            <a:r>
              <a:rPr lang="en-US" sz="1200">
                <a:latin typeface="Cambria" pitchFamily="18" charset="0"/>
              </a:rPr>
              <a:t>' insistence, we affirm that this 'C' does not stand for 'Chamber' and 'S'  does not stand for 'Secrets.'</a:t>
            </a:r>
          </a:p>
        </p:txBody>
      </p:sp>
      <p:sp>
        <p:nvSpPr>
          <p:cNvPr id="2057" name="Text Box 16"/>
          <p:cNvSpPr txBox="1">
            <a:spLocks noChangeArrowheads="1"/>
          </p:cNvSpPr>
          <p:nvPr/>
        </p:nvSpPr>
        <p:spPr bwMode="auto">
          <a:xfrm>
            <a:off x="733425" y="6434138"/>
            <a:ext cx="80772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1200" b="1">
                <a:solidFill>
                  <a:srgbClr val="C00000"/>
                </a:solidFill>
                <a:latin typeface="Cambria" pitchFamily="18" charset="0"/>
              </a:rPr>
              <a:t>Caution</a:t>
            </a:r>
            <a:r>
              <a:rPr lang="en-US" sz="1200">
                <a:latin typeface="Cambria" pitchFamily="18" charset="0"/>
              </a:rPr>
              <a:t>: do not take this statement too literally or it is possible find yourself in </a:t>
            </a:r>
            <a:r>
              <a:rPr lang="en-US" sz="1200" b="1" i="1">
                <a:latin typeface="Cambria" pitchFamily="18" charset="0"/>
              </a:rPr>
              <a:t>twice </a:t>
            </a:r>
            <a:r>
              <a:rPr lang="en-US" sz="1200">
                <a:latin typeface="Cambria" pitchFamily="18" charset="0"/>
              </a:rPr>
              <a:t>as many CS 5 lectures as you need! </a:t>
            </a:r>
          </a:p>
        </p:txBody>
      </p:sp>
      <p:pic>
        <p:nvPicPr>
          <p:cNvPr id="2058"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50" y="6161088"/>
            <a:ext cx="177800"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9" name="Text Box 35"/>
          <p:cNvSpPr txBox="1">
            <a:spLocks noChangeArrowheads="1"/>
          </p:cNvSpPr>
          <p:nvPr/>
        </p:nvSpPr>
        <p:spPr bwMode="auto">
          <a:xfrm>
            <a:off x="381000" y="5872163"/>
            <a:ext cx="4876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1200" b="1" i="1">
                <a:latin typeface="Cambria" pitchFamily="18" charset="0"/>
              </a:rPr>
              <a:t>HMC's legal counsel requires us to include these footnotes…</a:t>
            </a:r>
          </a:p>
        </p:txBody>
      </p:sp>
      <p:sp>
        <p:nvSpPr>
          <p:cNvPr id="2060" name="Text Box 36"/>
          <p:cNvSpPr txBox="1">
            <a:spLocks noChangeArrowheads="1"/>
          </p:cNvSpPr>
          <p:nvPr/>
        </p:nvSpPr>
        <p:spPr bwMode="auto">
          <a:xfrm>
            <a:off x="1981200" y="4315685"/>
            <a:ext cx="63246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dirty="0" err="1">
                <a:latin typeface="Cambria" pitchFamily="18" charset="0"/>
              </a:rPr>
              <a:t>Hw</a:t>
            </a:r>
            <a:r>
              <a:rPr lang="en-US" sz="2000" dirty="0">
                <a:latin typeface="Cambria" pitchFamily="18" charset="0"/>
              </a:rPr>
              <a:t> #1</a:t>
            </a:r>
            <a:r>
              <a:rPr lang="en-US" sz="2000" b="1" dirty="0">
                <a:latin typeface="Cambria" pitchFamily="18" charset="0"/>
              </a:rPr>
              <a:t>  </a:t>
            </a:r>
            <a:r>
              <a:rPr lang="en-US" sz="2000" dirty="0">
                <a:latin typeface="Cambria" pitchFamily="18" charset="0"/>
              </a:rPr>
              <a:t>due this </a:t>
            </a:r>
            <a:r>
              <a:rPr lang="en-US" sz="2000" dirty="0" smtClean="0">
                <a:latin typeface="Cambria" pitchFamily="18" charset="0"/>
              </a:rPr>
              <a:t>Monday,  9/12,  </a:t>
            </a:r>
            <a:r>
              <a:rPr lang="en-US" sz="2000" dirty="0">
                <a:latin typeface="Cambria" pitchFamily="18" charset="0"/>
              </a:rPr>
              <a:t>at 11:59 pm</a:t>
            </a:r>
          </a:p>
        </p:txBody>
      </p:sp>
      <p:sp>
        <p:nvSpPr>
          <p:cNvPr id="2062" name="Text Box 42"/>
          <p:cNvSpPr txBox="1">
            <a:spLocks noChangeArrowheads="1"/>
          </p:cNvSpPr>
          <p:nvPr/>
        </p:nvSpPr>
        <p:spPr bwMode="auto">
          <a:xfrm>
            <a:off x="560388" y="6353175"/>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atin typeface="Cambria" pitchFamily="18" charset="0"/>
              </a:rPr>
              <a:t>*</a:t>
            </a:r>
          </a:p>
        </p:txBody>
      </p:sp>
      <p:sp>
        <p:nvSpPr>
          <p:cNvPr id="2063" name="Text Box 43"/>
          <p:cNvSpPr txBox="1">
            <a:spLocks noChangeArrowheads="1"/>
          </p:cNvSpPr>
          <p:nvPr/>
        </p:nvSpPr>
        <p:spPr bwMode="auto">
          <a:xfrm rot="21031648">
            <a:off x="1109734" y="4102031"/>
            <a:ext cx="1438275" cy="584200"/>
          </a:xfrm>
          <a:prstGeom prst="rect">
            <a:avLst/>
          </a:prstGeom>
          <a:solidFill>
            <a:srgbClr val="CCECFF"/>
          </a:solidFill>
          <a:ln w="19050">
            <a:noFill/>
            <a:miter lim="800000"/>
            <a:headEnd/>
            <a:tailEnd/>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600" b="1" dirty="0">
                <a:latin typeface="Cambria" pitchFamily="18" charset="0"/>
              </a:rPr>
              <a:t>Tutoring hours: LOTS!</a:t>
            </a:r>
          </a:p>
        </p:txBody>
      </p:sp>
      <p:sp>
        <p:nvSpPr>
          <p:cNvPr id="2067" name="Text Box 41"/>
          <p:cNvSpPr txBox="1">
            <a:spLocks noChangeArrowheads="1"/>
          </p:cNvSpPr>
          <p:nvPr/>
        </p:nvSpPr>
        <p:spPr bwMode="auto">
          <a:xfrm>
            <a:off x="944739" y="3381375"/>
            <a:ext cx="3184525" cy="2762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200" dirty="0">
                <a:latin typeface="Cambria" pitchFamily="18" charset="0"/>
              </a:rPr>
              <a:t>a.k.a.,  CS's version of mathematical induction</a:t>
            </a:r>
          </a:p>
        </p:txBody>
      </p:sp>
      <p:sp>
        <p:nvSpPr>
          <p:cNvPr id="2070" name="Text Box 37"/>
          <p:cNvSpPr txBox="1">
            <a:spLocks noChangeArrowheads="1"/>
          </p:cNvSpPr>
          <p:nvPr/>
        </p:nvSpPr>
        <p:spPr bwMode="auto">
          <a:xfrm>
            <a:off x="5410200" y="2132360"/>
            <a:ext cx="3087687" cy="1077218"/>
          </a:xfrm>
          <a:prstGeom prst="rect">
            <a:avLst/>
          </a:prstGeom>
          <a:solidFill>
            <a:srgbClr val="CCFFCC"/>
          </a:solidFill>
          <a:ln w="28575">
            <a:solidFill>
              <a:schemeClr val="bg1"/>
            </a:solid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200" b="1" i="1" dirty="0">
                <a:latin typeface="Cambria" pitchFamily="18" charset="0"/>
              </a:rPr>
              <a:t>As close as CS gets to magic</a:t>
            </a:r>
            <a:endParaRPr lang="en-US" sz="3200" b="1" dirty="0">
              <a:latin typeface="Cambria" pitchFamily="18" charset="0"/>
            </a:endParaRPr>
          </a:p>
        </p:txBody>
      </p:sp>
      <p:pic>
        <p:nvPicPr>
          <p:cNvPr id="2073" name="Picture 43"/>
          <p:cNvPicPr>
            <a:picLocks noChangeAspect="1" noChangeArrowheads="1"/>
          </p:cNvPicPr>
          <p:nvPr/>
        </p:nvPicPr>
        <p:blipFill>
          <a:blip r:embed="rId5">
            <a:extLst>
              <a:ext uri="{28A0092B-C50C-407E-A947-70E740481C1C}">
                <a14:useLocalDpi xmlns:a14="http://schemas.microsoft.com/office/drawing/2010/main" val="0"/>
              </a:ext>
            </a:extLst>
          </a:blip>
          <a:srcRect l="39465" t="37932" r="33150" b="47105"/>
          <a:stretch>
            <a:fillRect/>
          </a:stretch>
        </p:blipFill>
        <p:spPr bwMode="auto">
          <a:xfrm>
            <a:off x="955851" y="2062163"/>
            <a:ext cx="3349625" cy="1217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 name="TextBox 19"/>
          <p:cNvSpPr txBox="1"/>
          <p:nvPr/>
        </p:nvSpPr>
        <p:spPr>
          <a:xfrm rot="20945936">
            <a:off x="6276066" y="388178"/>
            <a:ext cx="2362200" cy="738664"/>
          </a:xfrm>
          <a:prstGeom prst="rect">
            <a:avLst/>
          </a:prstGeom>
          <a:solidFill>
            <a:srgbClr val="0B9520"/>
          </a:solidFill>
        </p:spPr>
        <p:txBody>
          <a:bodyPr wrap="square" rtlCol="0">
            <a:spAutoFit/>
          </a:bodyPr>
          <a:lstStyle/>
          <a:p>
            <a:pPr algn="ctr"/>
            <a:r>
              <a:rPr lang="en-US" sz="4200" i="1" dirty="0" smtClean="0">
                <a:solidFill>
                  <a:schemeClr val="bg1"/>
                </a:solidFill>
                <a:latin typeface="Cambria" panose="02040503050406030204" pitchFamily="18" charset="0"/>
              </a:rPr>
              <a:t>MAGIC!?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8"/>
          <p:cNvSpPr>
            <a:spLocks noChangeArrowheads="1"/>
          </p:cNvSpPr>
          <p:nvPr/>
        </p:nvSpPr>
        <p:spPr bwMode="auto">
          <a:xfrm>
            <a:off x="304800" y="1524000"/>
            <a:ext cx="8664551"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b="1" dirty="0" err="1">
                <a:solidFill>
                  <a:srgbClr val="FEA30F"/>
                </a:solidFill>
                <a:latin typeface="Courier New" pitchFamily="49" charset="0"/>
              </a:rPr>
              <a:t>def</a:t>
            </a:r>
            <a:r>
              <a:rPr lang="en-US" b="1" dirty="0">
                <a:solidFill>
                  <a:srgbClr val="000000"/>
                </a:solidFill>
                <a:latin typeface="Courier New" pitchFamily="49" charset="0"/>
              </a:rPr>
              <a:t> </a:t>
            </a:r>
            <a:r>
              <a:rPr lang="en-US" b="1" dirty="0" err="1">
                <a:solidFill>
                  <a:srgbClr val="0C0BC6"/>
                </a:solidFill>
                <a:latin typeface="Courier New" pitchFamily="49" charset="0"/>
              </a:rPr>
              <a:t>convertFromSeconds</a:t>
            </a:r>
            <a:r>
              <a:rPr lang="en-US" b="1" dirty="0">
                <a:solidFill>
                  <a:srgbClr val="000000"/>
                </a:solidFill>
                <a:latin typeface="Courier New" pitchFamily="49" charset="0"/>
              </a:rPr>
              <a:t>(s):  </a:t>
            </a:r>
            <a:r>
              <a:rPr lang="en-US" b="1" dirty="0">
                <a:solidFill>
                  <a:srgbClr val="FF0000"/>
                </a:solidFill>
                <a:latin typeface="Courier New" pitchFamily="49" charset="0"/>
              </a:rPr>
              <a:t># total seconds</a:t>
            </a:r>
            <a:endParaRPr lang="en-US" b="1" dirty="0">
              <a:solidFill>
                <a:srgbClr val="000000"/>
              </a:solidFill>
              <a:latin typeface="Courier New" pitchFamily="49" charset="0"/>
            </a:endParaRPr>
          </a:p>
          <a:p>
            <a:r>
              <a:rPr lang="en-US" b="1" dirty="0">
                <a:solidFill>
                  <a:srgbClr val="FFFFFF">
                    <a:lumMod val="75000"/>
                  </a:srgbClr>
                </a:solidFill>
                <a:latin typeface="Courier New" pitchFamily="49" charset="0"/>
              </a:rPr>
              <a:t>    """ </a:t>
            </a:r>
            <a:r>
              <a:rPr lang="en-US" b="1" dirty="0" err="1" smtClean="0">
                <a:solidFill>
                  <a:srgbClr val="FFFFFF">
                    <a:lumMod val="75000"/>
                  </a:srgbClr>
                </a:solidFill>
                <a:latin typeface="Courier New" pitchFamily="49" charset="0"/>
              </a:rPr>
              <a:t>convertFromSeconds</a:t>
            </a:r>
            <a:r>
              <a:rPr lang="en-US" b="1" dirty="0" smtClean="0">
                <a:solidFill>
                  <a:srgbClr val="FFFFFF">
                    <a:lumMod val="75000"/>
                  </a:srgbClr>
                </a:solidFill>
                <a:latin typeface="Courier New" pitchFamily="49" charset="0"/>
              </a:rPr>
              <a:t>(s</a:t>
            </a:r>
            <a:r>
              <a:rPr lang="en-US" b="1" dirty="0">
                <a:solidFill>
                  <a:srgbClr val="FFFFFF">
                    <a:lumMod val="75000"/>
                  </a:srgbClr>
                </a:solidFill>
                <a:latin typeface="Courier New" pitchFamily="49" charset="0"/>
              </a:rPr>
              <a:t>): Converts an</a:t>
            </a:r>
          </a:p>
          <a:p>
            <a:r>
              <a:rPr lang="en-US" b="1" dirty="0">
                <a:solidFill>
                  <a:srgbClr val="FFFFFF">
                    <a:lumMod val="75000"/>
                  </a:srgbClr>
                </a:solidFill>
                <a:latin typeface="Courier New" pitchFamily="49" charset="0"/>
              </a:rPr>
              <a:t>          integer # of seconds into a list of</a:t>
            </a:r>
          </a:p>
          <a:p>
            <a:r>
              <a:rPr lang="en-US" b="1" dirty="0">
                <a:solidFill>
                  <a:srgbClr val="FFFFFF">
                    <a:lumMod val="75000"/>
                  </a:srgbClr>
                </a:solidFill>
                <a:latin typeface="Courier New" pitchFamily="49" charset="0"/>
              </a:rPr>
              <a:t>          [days, hours, minutes, seconds]</a:t>
            </a:r>
          </a:p>
          <a:p>
            <a:r>
              <a:rPr lang="en-US" b="1" dirty="0">
                <a:solidFill>
                  <a:srgbClr val="FFFFFF">
                    <a:lumMod val="75000"/>
                  </a:srgbClr>
                </a:solidFill>
                <a:latin typeface="Courier New" pitchFamily="49" charset="0"/>
              </a:rPr>
              <a:t>        input s: an </a:t>
            </a:r>
            <a:r>
              <a:rPr lang="en-US" b="1" dirty="0" err="1">
                <a:solidFill>
                  <a:srgbClr val="FFFFFF">
                    <a:lumMod val="75000"/>
                  </a:srgbClr>
                </a:solidFill>
                <a:latin typeface="Courier New" pitchFamily="49" charset="0"/>
              </a:rPr>
              <a:t>int</a:t>
            </a:r>
            <a:endParaRPr lang="en-US" b="1" dirty="0">
              <a:solidFill>
                <a:srgbClr val="FFFFFF">
                  <a:lumMod val="75000"/>
                </a:srgbClr>
              </a:solidFill>
              <a:latin typeface="Courier New" pitchFamily="49" charset="0"/>
            </a:endParaRPr>
          </a:p>
          <a:p>
            <a:r>
              <a:rPr lang="en-US" b="1" dirty="0">
                <a:solidFill>
                  <a:srgbClr val="FFFFFF">
                    <a:lumMod val="75000"/>
                  </a:srgbClr>
                </a:solidFill>
                <a:latin typeface="Courier New" pitchFamily="49" charset="0"/>
              </a:rPr>
              <a:t>    """</a:t>
            </a:r>
          </a:p>
          <a:p>
            <a:r>
              <a:rPr lang="en-US" b="1" dirty="0">
                <a:solidFill>
                  <a:srgbClr val="000000"/>
                </a:solidFill>
                <a:latin typeface="Courier New" pitchFamily="49" charset="0"/>
              </a:rPr>
              <a:t>    </a:t>
            </a:r>
            <a:r>
              <a:rPr lang="en-US" b="1" dirty="0" smtClean="0">
                <a:solidFill>
                  <a:srgbClr val="000000"/>
                </a:solidFill>
                <a:latin typeface="Courier New" pitchFamily="49" charset="0"/>
              </a:rPr>
              <a:t>days </a:t>
            </a:r>
            <a:r>
              <a:rPr lang="en-US" b="1" dirty="0">
                <a:solidFill>
                  <a:srgbClr val="000000"/>
                </a:solidFill>
                <a:latin typeface="Courier New" pitchFamily="49" charset="0"/>
              </a:rPr>
              <a:t>= s </a:t>
            </a:r>
            <a:r>
              <a:rPr lang="en-US" b="1" dirty="0" smtClean="0">
                <a:solidFill>
                  <a:srgbClr val="000000"/>
                </a:solidFill>
                <a:latin typeface="Courier New" pitchFamily="49" charset="0"/>
              </a:rPr>
              <a:t>// (24*60*60)  </a:t>
            </a:r>
            <a:r>
              <a:rPr lang="en-US" b="1" dirty="0">
                <a:solidFill>
                  <a:srgbClr val="FF0000"/>
                </a:solidFill>
                <a:latin typeface="Courier New" pitchFamily="49" charset="0"/>
              </a:rPr>
              <a:t># </a:t>
            </a:r>
            <a:r>
              <a:rPr lang="en-US" b="1" dirty="0" smtClean="0">
                <a:solidFill>
                  <a:srgbClr val="FF0000"/>
                </a:solidFill>
                <a:latin typeface="Courier New" pitchFamily="49" charset="0"/>
              </a:rPr>
              <a:t>total days</a:t>
            </a:r>
            <a:endParaRPr lang="en-US" b="1" dirty="0">
              <a:solidFill>
                <a:srgbClr val="00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s </a:t>
            </a:r>
            <a:r>
              <a:rPr lang="en-US" b="1" dirty="0">
                <a:solidFill>
                  <a:srgbClr val="000000"/>
                </a:solidFill>
                <a:latin typeface="Courier New" pitchFamily="49" charset="0"/>
              </a:rPr>
              <a:t>= </a:t>
            </a:r>
            <a:r>
              <a:rPr lang="en-US" b="1" dirty="0" smtClean="0">
                <a:solidFill>
                  <a:srgbClr val="000000"/>
                </a:solidFill>
                <a:latin typeface="Courier New" pitchFamily="49" charset="0"/>
              </a:rPr>
              <a:t>s </a:t>
            </a:r>
            <a:r>
              <a:rPr lang="en-US" b="1" dirty="0">
                <a:solidFill>
                  <a:srgbClr val="000000"/>
                </a:solidFill>
                <a:latin typeface="Courier New" pitchFamily="49" charset="0"/>
              </a:rPr>
              <a:t>%</a:t>
            </a:r>
            <a:r>
              <a:rPr lang="en-US" b="1" dirty="0" smtClean="0">
                <a:solidFill>
                  <a:srgbClr val="000000"/>
                </a:solidFill>
                <a:latin typeface="Courier New" pitchFamily="49" charset="0"/>
              </a:rPr>
              <a:t> (24*60*60)      </a:t>
            </a:r>
            <a:r>
              <a:rPr lang="en-US" b="1" dirty="0" smtClean="0">
                <a:solidFill>
                  <a:srgbClr val="FF0000"/>
                </a:solidFill>
                <a:latin typeface="Courier New" pitchFamily="49" charset="0"/>
              </a:rPr>
              <a:t># remainder s</a:t>
            </a:r>
            <a:endParaRPr lang="en-US" b="1" dirty="0">
              <a:solidFill>
                <a:srgbClr val="00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hours </a:t>
            </a:r>
            <a:r>
              <a:rPr lang="en-US" b="1" dirty="0">
                <a:solidFill>
                  <a:srgbClr val="000000"/>
                </a:solidFill>
                <a:latin typeface="Courier New" pitchFamily="49" charset="0"/>
              </a:rPr>
              <a:t>= </a:t>
            </a:r>
            <a:r>
              <a:rPr lang="en-US" b="1" dirty="0" smtClean="0">
                <a:solidFill>
                  <a:srgbClr val="000000"/>
                </a:solidFill>
                <a:latin typeface="Courier New" pitchFamily="49" charset="0"/>
              </a:rPr>
              <a:t>s // (60*60)    </a:t>
            </a:r>
            <a:r>
              <a:rPr lang="en-US" b="1" dirty="0">
                <a:solidFill>
                  <a:srgbClr val="FF0000"/>
                </a:solidFill>
                <a:latin typeface="Courier New" pitchFamily="49" charset="0"/>
              </a:rPr>
              <a:t># </a:t>
            </a:r>
            <a:r>
              <a:rPr lang="en-US" b="1" dirty="0" smtClean="0">
                <a:solidFill>
                  <a:srgbClr val="FF0000"/>
                </a:solidFill>
                <a:latin typeface="Courier New" pitchFamily="49" charset="0"/>
              </a:rPr>
              <a:t>total hours</a:t>
            </a:r>
            <a:endParaRPr lang="en-US" b="1" dirty="0">
              <a:solidFill>
                <a:srgbClr val="00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s </a:t>
            </a:r>
            <a:r>
              <a:rPr lang="en-US" b="1" dirty="0">
                <a:solidFill>
                  <a:srgbClr val="000000"/>
                </a:solidFill>
                <a:latin typeface="Courier New" pitchFamily="49" charset="0"/>
              </a:rPr>
              <a:t>= </a:t>
            </a:r>
            <a:r>
              <a:rPr lang="en-US" b="1" dirty="0" smtClean="0">
                <a:solidFill>
                  <a:srgbClr val="000000"/>
                </a:solidFill>
                <a:latin typeface="Courier New" pitchFamily="49" charset="0"/>
              </a:rPr>
              <a:t>s % (60*60)         </a:t>
            </a:r>
            <a:r>
              <a:rPr lang="en-US" b="1" dirty="0" smtClean="0">
                <a:solidFill>
                  <a:srgbClr val="FF0000"/>
                </a:solidFill>
                <a:latin typeface="Courier New" pitchFamily="49" charset="0"/>
              </a:rPr>
              <a:t># remainder s</a:t>
            </a:r>
            <a:endParaRPr lang="en-US" b="1" dirty="0">
              <a:solidFill>
                <a:srgbClr val="FF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minutes </a:t>
            </a:r>
            <a:r>
              <a:rPr lang="en-US" b="1" dirty="0">
                <a:solidFill>
                  <a:srgbClr val="000000"/>
                </a:solidFill>
                <a:latin typeface="Courier New" pitchFamily="49" charset="0"/>
              </a:rPr>
              <a:t>= </a:t>
            </a:r>
            <a:r>
              <a:rPr lang="en-US" b="1" dirty="0" smtClean="0">
                <a:solidFill>
                  <a:srgbClr val="000000"/>
                </a:solidFill>
                <a:latin typeface="Courier New" pitchFamily="49" charset="0"/>
              </a:rPr>
              <a:t>s // 60       </a:t>
            </a:r>
            <a:r>
              <a:rPr lang="en-US" b="1" dirty="0" smtClean="0">
                <a:solidFill>
                  <a:srgbClr val="FF0000"/>
                </a:solidFill>
                <a:latin typeface="Courier New" pitchFamily="49" charset="0"/>
              </a:rPr>
              <a:t># total minutes</a:t>
            </a:r>
            <a:endParaRPr lang="en-US" b="1" dirty="0">
              <a:solidFill>
                <a:srgbClr val="00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s = s % 60              </a:t>
            </a:r>
            <a:r>
              <a:rPr lang="en-US" b="1" dirty="0">
                <a:solidFill>
                  <a:srgbClr val="FF0000"/>
                </a:solidFill>
                <a:latin typeface="Courier New" pitchFamily="49" charset="0"/>
              </a:rPr>
              <a:t># </a:t>
            </a:r>
            <a:r>
              <a:rPr lang="en-US" b="1" dirty="0" smtClean="0">
                <a:solidFill>
                  <a:srgbClr val="FF0000"/>
                </a:solidFill>
                <a:latin typeface="Courier New" pitchFamily="49" charset="0"/>
              </a:rPr>
              <a:t>remainder s</a:t>
            </a:r>
            <a:endParaRPr lang="en-US" b="1" dirty="0">
              <a:solidFill>
                <a:srgbClr val="FF0000"/>
              </a:solidFill>
              <a:latin typeface="Courier New" pitchFamily="49" charset="0"/>
            </a:endParaRPr>
          </a:p>
          <a:p>
            <a:r>
              <a:rPr lang="en-US" b="1" dirty="0">
                <a:solidFill>
                  <a:srgbClr val="000000"/>
                </a:solidFill>
                <a:latin typeface="Courier New" pitchFamily="49" charset="0"/>
              </a:rPr>
              <a:t>    </a:t>
            </a:r>
            <a:r>
              <a:rPr lang="en-US" b="1" dirty="0">
                <a:solidFill>
                  <a:srgbClr val="FEA30F"/>
                </a:solidFill>
                <a:latin typeface="Courier New" pitchFamily="49" charset="0"/>
              </a:rPr>
              <a:t>return</a:t>
            </a:r>
            <a:r>
              <a:rPr lang="en-US" b="1" dirty="0">
                <a:solidFill>
                  <a:srgbClr val="000000"/>
                </a:solidFill>
                <a:latin typeface="Courier New" pitchFamily="49" charset="0"/>
              </a:rPr>
              <a:t> [days, hours, minutes, </a:t>
            </a:r>
            <a:r>
              <a:rPr lang="en-US" b="1" dirty="0" smtClean="0">
                <a:solidFill>
                  <a:srgbClr val="000000"/>
                </a:solidFill>
                <a:latin typeface="Courier New" pitchFamily="49" charset="0"/>
              </a:rPr>
              <a:t>s]</a:t>
            </a:r>
            <a:endParaRPr lang="en-US" b="1" dirty="0">
              <a:solidFill>
                <a:srgbClr val="000000"/>
              </a:solidFill>
              <a:latin typeface="Courier New" pitchFamily="49" charset="0"/>
            </a:endParaRPr>
          </a:p>
        </p:txBody>
      </p:sp>
      <p:grpSp>
        <p:nvGrpSpPr>
          <p:cNvPr id="9220" name="Group 47"/>
          <p:cNvGrpSpPr>
            <a:grpSpLocks/>
          </p:cNvGrpSpPr>
          <p:nvPr/>
        </p:nvGrpSpPr>
        <p:grpSpPr bwMode="auto">
          <a:xfrm>
            <a:off x="8149045" y="365400"/>
            <a:ext cx="609600" cy="762000"/>
            <a:chOff x="2928" y="1051"/>
            <a:chExt cx="840" cy="957"/>
          </a:xfrm>
        </p:grpSpPr>
        <p:sp>
          <p:nvSpPr>
            <p:cNvPr id="9223" name="Freeform 48"/>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endParaRPr>
            </a:p>
          </p:txBody>
        </p:sp>
        <p:sp>
          <p:nvSpPr>
            <p:cNvPr id="9224" name="Oval 49"/>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endParaRPr>
            </a:p>
          </p:txBody>
        </p:sp>
        <p:sp>
          <p:nvSpPr>
            <p:cNvPr id="9225" name="Oval 50"/>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26" name="Oval 51"/>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27" name="Oval 52"/>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28" name="Oval 53"/>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29" name="Oval 54"/>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30" name="Oval 55"/>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31" name="AutoShape 56"/>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9232" name="Freeform 57"/>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9233" name="Freeform 58"/>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9234" name="Freeform 59"/>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sp>
          <p:nvSpPr>
            <p:cNvPr id="9235" name="Freeform 60"/>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grpSp>
      <p:sp>
        <p:nvSpPr>
          <p:cNvPr id="9221" name="Rectangle 61"/>
          <p:cNvSpPr>
            <a:spLocks noChangeArrowheads="1"/>
          </p:cNvSpPr>
          <p:nvPr/>
        </p:nvSpPr>
        <p:spPr bwMode="auto">
          <a:xfrm>
            <a:off x="6553200" y="152400"/>
            <a:ext cx="1863725"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500" dirty="0">
                <a:solidFill>
                  <a:srgbClr val="0B9520"/>
                </a:solidFill>
                <a:latin typeface="Cambria" pitchFamily="18" charset="0"/>
              </a:rPr>
              <a:t>This program uses variables </a:t>
            </a:r>
            <a:r>
              <a:rPr lang="en-US" sz="1500" b="1" i="1" dirty="0">
                <a:solidFill>
                  <a:srgbClr val="0B9520"/>
                </a:solidFill>
                <a:latin typeface="Cambria" pitchFamily="18" charset="0"/>
              </a:rPr>
              <a:t>constantly</a:t>
            </a:r>
            <a:r>
              <a:rPr lang="en-US" sz="1500" dirty="0">
                <a:solidFill>
                  <a:srgbClr val="0B9520"/>
                </a:solidFill>
                <a:latin typeface="Cambria" pitchFamily="18" charset="0"/>
              </a:rPr>
              <a:t>!</a:t>
            </a:r>
          </a:p>
        </p:txBody>
      </p:sp>
      <p:sp>
        <p:nvSpPr>
          <p:cNvPr id="3" name="Left Brace 2"/>
          <p:cNvSpPr/>
          <p:nvPr/>
        </p:nvSpPr>
        <p:spPr bwMode="auto">
          <a:xfrm>
            <a:off x="609600" y="3843867"/>
            <a:ext cx="304800" cy="2057400"/>
          </a:xfrm>
          <a:prstGeom prst="leftBrace">
            <a:avLst>
              <a:gd name="adj1" fmla="val 63889"/>
              <a:gd name="adj2" fmla="val 50000"/>
            </a:avLst>
          </a:prstGeom>
          <a:noFill/>
          <a:ln w="254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a typeface="ＭＳ Ｐゴシック" pitchFamily="1" charset="-128"/>
            </a:endParaRPr>
          </a:p>
        </p:txBody>
      </p:sp>
      <p:sp>
        <p:nvSpPr>
          <p:cNvPr id="21" name="Text Box 7"/>
          <p:cNvSpPr txBox="1">
            <a:spLocks noChangeArrowheads="1"/>
          </p:cNvSpPr>
          <p:nvPr/>
        </p:nvSpPr>
        <p:spPr bwMode="auto">
          <a:xfrm>
            <a:off x="457200" y="288925"/>
            <a:ext cx="5806531"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000" i="1" dirty="0" smtClean="0">
                <a:solidFill>
                  <a:srgbClr val="000000"/>
                </a:solidFill>
                <a:latin typeface="Cambria" pitchFamily="18" charset="0"/>
              </a:rPr>
              <a:t>Using variables…</a:t>
            </a:r>
            <a:endParaRPr lang="en-US" sz="4000" i="1" dirty="0">
              <a:solidFill>
                <a:srgbClr val="000000"/>
              </a:solidFill>
              <a:latin typeface="Cambria" pitchFamily="18" charset="0"/>
            </a:endParaRPr>
          </a:p>
        </p:txBody>
      </p:sp>
      <p:sp>
        <p:nvSpPr>
          <p:cNvPr id="20" name="Text Box 8"/>
          <p:cNvSpPr txBox="1">
            <a:spLocks noChangeArrowheads="1"/>
          </p:cNvSpPr>
          <p:nvPr/>
        </p:nvSpPr>
        <p:spPr bwMode="auto">
          <a:xfrm>
            <a:off x="3043238" y="2211387"/>
            <a:ext cx="3200400" cy="731838"/>
          </a:xfrm>
          <a:prstGeom prst="rect">
            <a:avLst/>
          </a:prstGeom>
          <a:solidFill>
            <a:srgbClr val="CCFFCC"/>
          </a:solidFill>
          <a:ln>
            <a:noFill/>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200" dirty="0" err="1">
                <a:solidFill>
                  <a:srgbClr val="000000"/>
                </a:solidFill>
                <a:latin typeface="Cambria" pitchFamily="18" charset="0"/>
              </a:rPr>
              <a:t>docstring</a:t>
            </a:r>
            <a:endParaRPr lang="en-US" sz="4200" dirty="0">
              <a:solidFill>
                <a:srgbClr val="000000"/>
              </a:solidFill>
              <a:latin typeface="Cambria" pitchFamily="18" charset="0"/>
            </a:endParaRPr>
          </a:p>
        </p:txBody>
      </p:sp>
      <p:sp>
        <p:nvSpPr>
          <p:cNvPr id="22" name="Text Box 9"/>
          <p:cNvSpPr txBox="1">
            <a:spLocks noChangeArrowheads="1"/>
          </p:cNvSpPr>
          <p:nvPr/>
        </p:nvSpPr>
        <p:spPr bwMode="auto">
          <a:xfrm>
            <a:off x="6383338" y="4246472"/>
            <a:ext cx="2400300" cy="1200329"/>
          </a:xfrm>
          <a:prstGeom prst="rect">
            <a:avLst/>
          </a:prstGeom>
          <a:solidFill>
            <a:srgbClr val="FFCCCC"/>
          </a:solidFill>
          <a:ln>
            <a:noFill/>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dirty="0">
                <a:solidFill>
                  <a:srgbClr val="000000"/>
                </a:solidFill>
                <a:latin typeface="Cambria" pitchFamily="18" charset="0"/>
              </a:rPr>
              <a:t>comments </a:t>
            </a:r>
            <a:r>
              <a:rPr lang="en-US" dirty="0" smtClean="0">
                <a:solidFill>
                  <a:srgbClr val="000000"/>
                </a:solidFill>
                <a:latin typeface="Cambria" pitchFamily="18" charset="0"/>
              </a:rPr>
              <a:t>–these are mostly optional </a:t>
            </a:r>
            <a:r>
              <a:rPr lang="en-US" dirty="0">
                <a:solidFill>
                  <a:srgbClr val="000000"/>
                </a:solidFill>
                <a:latin typeface="Cambria" pitchFamily="18" charset="0"/>
              </a:rPr>
              <a:t>in CS 5</a:t>
            </a:r>
          </a:p>
        </p:txBody>
      </p:sp>
      <p:sp>
        <p:nvSpPr>
          <p:cNvPr id="23" name="Text Box 10"/>
          <p:cNvSpPr txBox="1">
            <a:spLocks noChangeArrowheads="1"/>
          </p:cNvSpPr>
          <p:nvPr/>
        </p:nvSpPr>
        <p:spPr bwMode="auto">
          <a:xfrm>
            <a:off x="2259183" y="4389437"/>
            <a:ext cx="2243138" cy="1371600"/>
          </a:xfrm>
          <a:prstGeom prst="rect">
            <a:avLst/>
          </a:prstGeom>
          <a:solidFill>
            <a:schemeClr val="bg1">
              <a:lumMod val="85000"/>
            </a:schemeClr>
          </a:solidFill>
          <a:ln>
            <a:noFill/>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200" dirty="0">
                <a:solidFill>
                  <a:srgbClr val="000000"/>
                </a:solidFill>
                <a:latin typeface="Cambria" pitchFamily="18" charset="0"/>
              </a:rPr>
              <a:t>code block</a:t>
            </a:r>
          </a:p>
        </p:txBody>
      </p:sp>
      <p:sp>
        <p:nvSpPr>
          <p:cNvPr id="24" name="Text Box 11"/>
          <p:cNvSpPr txBox="1">
            <a:spLocks noChangeArrowheads="1"/>
          </p:cNvSpPr>
          <p:nvPr/>
        </p:nvSpPr>
        <p:spPr bwMode="auto">
          <a:xfrm>
            <a:off x="1847856" y="6172199"/>
            <a:ext cx="3662363" cy="579438"/>
          </a:xfrm>
          <a:prstGeom prst="rect">
            <a:avLst/>
          </a:prstGeom>
          <a:solidFill>
            <a:srgbClr val="FFCC99"/>
          </a:solidFill>
          <a:ln>
            <a:noFill/>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200" dirty="0">
                <a:solidFill>
                  <a:srgbClr val="000000"/>
                </a:solidFill>
                <a:latin typeface="Cambria" pitchFamily="18" charset="0"/>
              </a:rPr>
              <a:t>return statement</a:t>
            </a:r>
          </a:p>
        </p:txBody>
      </p:sp>
      <p:sp>
        <p:nvSpPr>
          <p:cNvPr id="25" name="Text Box 12"/>
          <p:cNvSpPr txBox="1">
            <a:spLocks noChangeArrowheads="1"/>
          </p:cNvSpPr>
          <p:nvPr/>
        </p:nvSpPr>
        <p:spPr bwMode="auto">
          <a:xfrm rot="20693013">
            <a:off x="3514127" y="803653"/>
            <a:ext cx="1619250" cy="707886"/>
          </a:xfrm>
          <a:prstGeom prst="rect">
            <a:avLst/>
          </a:prstGeom>
          <a:solidFill>
            <a:srgbClr val="CCECFF"/>
          </a:solidFill>
          <a:ln>
            <a:noFill/>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a:solidFill>
                  <a:srgbClr val="000000"/>
                </a:solidFill>
                <a:latin typeface="Cambria" pitchFamily="18" charset="0"/>
              </a:rPr>
              <a:t>name</a:t>
            </a:r>
          </a:p>
        </p:txBody>
      </p:sp>
      <p:sp>
        <p:nvSpPr>
          <p:cNvPr id="26" name="Text Box 12"/>
          <p:cNvSpPr txBox="1">
            <a:spLocks noChangeArrowheads="1"/>
          </p:cNvSpPr>
          <p:nvPr/>
        </p:nvSpPr>
        <p:spPr bwMode="auto">
          <a:xfrm>
            <a:off x="5355868" y="1196251"/>
            <a:ext cx="3427769" cy="707886"/>
          </a:xfrm>
          <a:prstGeom prst="rect">
            <a:avLst/>
          </a:prstGeom>
          <a:solidFill>
            <a:srgbClr val="CCECFF"/>
          </a:solidFill>
          <a:ln>
            <a:solidFill>
              <a:srgbClr val="0000FF"/>
            </a:solidFill>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solidFill>
                  <a:srgbClr val="000000"/>
                </a:solidFill>
                <a:latin typeface="Cambria" pitchFamily="18" charset="0"/>
              </a:rPr>
              <a:t>signature line</a:t>
            </a:r>
            <a:endParaRPr lang="en-US" sz="4000" dirty="0">
              <a:solidFill>
                <a:srgbClr val="000000"/>
              </a:solidFill>
              <a:latin typeface="Cambria" pitchFamily="18" charset="0"/>
            </a:endParaRPr>
          </a:p>
        </p:txBody>
      </p:sp>
      <p:cxnSp>
        <p:nvCxnSpPr>
          <p:cNvPr id="4" name="Straight Arrow Connector 3"/>
          <p:cNvCxnSpPr/>
          <p:nvPr/>
        </p:nvCxnSpPr>
        <p:spPr bwMode="auto">
          <a:xfrm>
            <a:off x="228600" y="1917192"/>
            <a:ext cx="8231051" cy="0"/>
          </a:xfrm>
          <a:prstGeom prst="straightConnector1">
            <a:avLst/>
          </a:prstGeom>
          <a:solidFill>
            <a:schemeClr val="accent1"/>
          </a:solidFill>
          <a:ln w="19050" cap="flat" cmpd="sng" algn="ctr">
            <a:solidFill>
              <a:srgbClr val="0000FF"/>
            </a:solidFill>
            <a:prstDash val="solid"/>
            <a:round/>
            <a:headEnd type="triangle" w="med" len="med"/>
            <a:tailEnd type="triangle" w="med" len="med"/>
          </a:ln>
          <a:effectLst/>
        </p:spPr>
      </p:cxnSp>
    </p:spTree>
    <p:extLst>
      <p:ext uri="{BB962C8B-B14F-4D97-AF65-F5344CB8AC3E}">
        <p14:creationId xmlns:p14="http://schemas.microsoft.com/office/powerpoint/2010/main" val="42810361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33400" y="5334000"/>
            <a:ext cx="8199120" cy="914400"/>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 name="Rectangle 2"/>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Rectangle 14"/>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1+1+...+1</a:t>
            </a:r>
          </a:p>
        </p:txBody>
      </p:sp>
      <p:sp>
        <p:nvSpPr>
          <p:cNvPr id="5" name="TextBox 4"/>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1</a:t>
            </a:r>
            <a:r>
              <a:rPr lang="en-US" sz="4200" dirty="0" smtClean="0">
                <a:latin typeface="Calibri" panose="020F0502020204030204" pitchFamily="34" charset="0"/>
              </a:rPr>
              <a:t> </a:t>
            </a:r>
          </a:p>
        </p:txBody>
      </p:sp>
      <p:sp>
        <p:nvSpPr>
          <p:cNvPr id="6" name="TextBox 5"/>
          <p:cNvSpPr txBox="1"/>
          <p:nvPr/>
        </p:nvSpPr>
        <p:spPr>
          <a:xfrm>
            <a:off x="4744521" y="2921036"/>
            <a:ext cx="3627120" cy="1384995"/>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a:t>
            </a:r>
            <a:endParaRPr lang="en-US" sz="4200" dirty="0" smtClean="0">
              <a:solidFill>
                <a:srgbClr val="0B9520"/>
              </a:solidFill>
              <a:latin typeface="Calibri" panose="020F0502020204030204" pitchFamily="34" charset="0"/>
            </a:endParaRPr>
          </a:p>
        </p:txBody>
      </p:sp>
      <p:sp>
        <p:nvSpPr>
          <p:cNvPr id="10" name="Rectangle 9"/>
          <p:cNvSpPr/>
          <p:nvPr/>
        </p:nvSpPr>
        <p:spPr>
          <a:xfrm>
            <a:off x="4648200" y="813137"/>
            <a:ext cx="679994" cy="1015663"/>
          </a:xfrm>
          <a:prstGeom prst="rect">
            <a:avLst/>
          </a:prstGeom>
        </p:spPr>
        <p:txBody>
          <a:bodyPr wrap="none">
            <a:spAutoFit/>
          </a:bodyPr>
          <a:lstStyle/>
          <a:p>
            <a:r>
              <a:rPr lang="en-US" sz="6000" i="1" dirty="0" smtClean="0">
                <a:solidFill>
                  <a:schemeClr val="bg1">
                    <a:lumMod val="65000"/>
                  </a:schemeClr>
                </a:solidFill>
                <a:latin typeface="Calibri" panose="020F0502020204030204" pitchFamily="34" charset="0"/>
                <a:cs typeface="Courier New" panose="02070309020205020404" pitchFamily="49" charset="0"/>
              </a:rPr>
              <a:t>is</a:t>
            </a:r>
            <a:endParaRPr lang="en-US" sz="6000" i="1" dirty="0">
              <a:solidFill>
                <a:schemeClr val="bg1">
                  <a:lumMod val="65000"/>
                </a:schemeClr>
              </a:solidFill>
              <a:latin typeface="Calibri" panose="020F0502020204030204" pitchFamily="34" charset="0"/>
              <a:cs typeface="Courier New" panose="02070309020205020404" pitchFamily="49" charset="0"/>
            </a:endParaRPr>
          </a:p>
        </p:txBody>
      </p:sp>
      <p:sp>
        <p:nvSpPr>
          <p:cNvPr id="12" name="Rectangle 11"/>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13" name="Rectangle 12"/>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14" name="Rectangle 13"/>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7" name="Rectangle 6"/>
          <p:cNvSpPr/>
          <p:nvPr/>
        </p:nvSpPr>
        <p:spPr>
          <a:xfrm>
            <a:off x="3745992" y="3261360"/>
            <a:ext cx="646331" cy="1015663"/>
          </a:xfrm>
          <a:prstGeom prst="rect">
            <a:avLst/>
          </a:prstGeom>
        </p:spPr>
        <p:txBody>
          <a:bodyPr wrap="none">
            <a:spAutoFit/>
          </a:bodyPr>
          <a:lstStyle/>
          <a:p>
            <a:r>
              <a:rPr lang="en-US" sz="6000" b="1" dirty="0" smtClean="0">
                <a:solidFill>
                  <a:srgbClr val="0B9520"/>
                </a:solidFill>
                <a:latin typeface="Courier New" panose="02070309020205020404" pitchFamily="49" charset="0"/>
                <a:cs typeface="Courier New" panose="02070309020205020404" pitchFamily="49" charset="0"/>
              </a:rPr>
              <a:t>+</a:t>
            </a:r>
            <a:endParaRPr lang="en-US" sz="6000" b="1" dirty="0">
              <a:solidFill>
                <a:srgbClr val="0B9520"/>
              </a:solidFill>
              <a:latin typeface="Courier New" panose="02070309020205020404" pitchFamily="49" charset="0"/>
              <a:cs typeface="Courier New" panose="02070309020205020404" pitchFamily="49" charset="0"/>
            </a:endParaRPr>
          </a:p>
        </p:txBody>
      </p:sp>
      <p:sp>
        <p:nvSpPr>
          <p:cNvPr id="17" name="Rectangle 16"/>
          <p:cNvSpPr/>
          <p:nvPr/>
        </p:nvSpPr>
        <p:spPr>
          <a:xfrm>
            <a:off x="839537" y="5502424"/>
            <a:ext cx="1903663"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base case:</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18" name="TextBox 17"/>
          <p:cNvSpPr txBox="1"/>
          <p:nvPr/>
        </p:nvSpPr>
        <p:spPr>
          <a:xfrm>
            <a:off x="2743200" y="5425668"/>
            <a:ext cx="5659870" cy="738664"/>
          </a:xfrm>
          <a:prstGeom prst="rect">
            <a:avLst/>
          </a:prstGeom>
          <a:solidFill>
            <a:srgbClr val="CCFFCC"/>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of </a:t>
            </a:r>
            <a:r>
              <a:rPr lang="en-US" sz="4200" dirty="0" err="1" smtClean="0">
                <a:latin typeface="Calibri" panose="020F0502020204030204" pitchFamily="34" charset="0"/>
              </a:rPr>
              <a:t>plusone</a:t>
            </a:r>
            <a:r>
              <a:rPr lang="en-US" sz="4200" dirty="0" smtClean="0">
                <a:latin typeface="Calibri" panose="020F0502020204030204" pitchFamily="34" charset="0"/>
              </a:rPr>
              <a:t>(</a:t>
            </a:r>
            <a:r>
              <a:rPr lang="en-US" sz="4200" b="1" dirty="0" smtClean="0">
                <a:solidFill>
                  <a:srgbClr val="0B9520"/>
                </a:solidFill>
                <a:latin typeface="Courier New" panose="02070309020205020404" pitchFamily="49" charset="0"/>
                <a:cs typeface="Courier New" panose="02070309020205020404" pitchFamily="49" charset="0"/>
              </a:rPr>
              <a:t>0</a:t>
            </a:r>
            <a:r>
              <a:rPr lang="en-US" sz="4200" dirty="0" smtClean="0">
                <a:latin typeface="Calibri" panose="020F0502020204030204" pitchFamily="34" charset="0"/>
              </a:rPr>
              <a:t>) is </a:t>
            </a:r>
            <a:r>
              <a:rPr lang="en-US" sz="4200" b="1" dirty="0">
                <a:solidFill>
                  <a:srgbClr val="0B9520"/>
                </a:solidFill>
                <a:latin typeface="Courier New" panose="02070309020205020404" pitchFamily="49" charset="0"/>
                <a:cs typeface="Courier New" panose="02070309020205020404" pitchFamily="49" charset="0"/>
              </a:rPr>
              <a:t>0</a:t>
            </a:r>
            <a:endParaRPr lang="en-US" sz="4200" b="1" dirty="0" smtClean="0">
              <a:solidFill>
                <a:srgbClr val="0B9520"/>
              </a:solidFill>
              <a:latin typeface="Courier New" panose="02070309020205020404" pitchFamily="49" charset="0"/>
              <a:cs typeface="Courier New" panose="02070309020205020404" pitchFamily="49" charset="0"/>
            </a:endParaRPr>
          </a:p>
        </p:txBody>
      </p:sp>
      <p:sp>
        <p:nvSpPr>
          <p:cNvPr id="19" name="Rectangle 18"/>
          <p:cNvSpPr/>
          <p:nvPr/>
        </p:nvSpPr>
        <p:spPr>
          <a:xfrm>
            <a:off x="5211011" y="6317188"/>
            <a:ext cx="2078711"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smallest possible input</a:t>
            </a:r>
            <a:endParaRPr lang="en-US" sz="1600" dirty="0">
              <a:solidFill>
                <a:srgbClr val="0B9520"/>
              </a:solidFill>
              <a:latin typeface="Calibri" panose="020F0502020204030204" pitchFamily="34" charset="0"/>
            </a:endParaRPr>
          </a:p>
        </p:txBody>
      </p:sp>
      <p:sp>
        <p:nvSpPr>
          <p:cNvPr id="20" name="Rectangle 19"/>
          <p:cNvSpPr/>
          <p:nvPr/>
        </p:nvSpPr>
        <p:spPr>
          <a:xfrm>
            <a:off x="8072014" y="6325311"/>
            <a:ext cx="995786"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its output</a:t>
            </a:r>
            <a:endParaRPr lang="en-US" sz="1600" dirty="0">
              <a:solidFill>
                <a:srgbClr val="0B9520"/>
              </a:solidFill>
              <a:latin typeface="Calibri" panose="020F0502020204030204" pitchFamily="34" charset="0"/>
            </a:endParaRPr>
          </a:p>
        </p:txBody>
      </p:sp>
      <p:cxnSp>
        <p:nvCxnSpPr>
          <p:cNvPr id="23" name="Straight Arrow Connector 22"/>
          <p:cNvCxnSpPr/>
          <p:nvPr/>
        </p:nvCxnSpPr>
        <p:spPr bwMode="auto">
          <a:xfrm flipV="1">
            <a:off x="6939227" y="6087199"/>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cxnSp>
        <p:nvCxnSpPr>
          <p:cNvPr id="24" name="Straight Arrow Connector 23"/>
          <p:cNvCxnSpPr/>
          <p:nvPr/>
        </p:nvCxnSpPr>
        <p:spPr bwMode="auto">
          <a:xfrm flipH="1" flipV="1">
            <a:off x="8130995" y="6080760"/>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6" name="Rectangle 25"/>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2523079" y="1824335"/>
            <a:ext cx="1593706"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(N)</a:t>
            </a:r>
            <a:endParaRPr lang="en-US" b="1" dirty="0"/>
          </a:p>
        </p:txBody>
      </p:sp>
      <p:sp>
        <p:nvSpPr>
          <p:cNvPr id="22" name="Rectangle 21"/>
          <p:cNvSpPr/>
          <p:nvPr/>
        </p:nvSpPr>
        <p:spPr>
          <a:xfrm>
            <a:off x="6705600" y="4186991"/>
            <a:ext cx="1843774"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(N-1)</a:t>
            </a:r>
            <a:endParaRPr lang="en-US" b="1" dirty="0"/>
          </a:p>
        </p:txBody>
      </p:sp>
      <p:sp>
        <p:nvSpPr>
          <p:cNvPr id="29" name="Rectangle 28"/>
          <p:cNvSpPr/>
          <p:nvPr/>
        </p:nvSpPr>
        <p:spPr>
          <a:xfrm>
            <a:off x="7328346" y="109693"/>
            <a:ext cx="1593706"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(N)</a:t>
            </a:r>
            <a:endParaRPr lang="en-US" b="1" dirty="0"/>
          </a:p>
        </p:txBody>
      </p:sp>
    </p:spTree>
    <p:extLst>
      <p:ext uri="{BB962C8B-B14F-4D97-AF65-F5344CB8AC3E}">
        <p14:creationId xmlns:p14="http://schemas.microsoft.com/office/powerpoint/2010/main" val="307595535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1692275"/>
            <a:ext cx="7924800" cy="3539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smtClean="0">
                <a:solidFill>
                  <a:srgbClr val="FF6600"/>
                </a:solidFill>
                <a:latin typeface="Courier New" pitchFamily="49" charset="0"/>
              </a:rPr>
              <a:t>  </a:t>
            </a:r>
            <a:r>
              <a:rPr lang="en-US" sz="3200" b="1" dirty="0" err="1" smtClean="0">
                <a:solidFill>
                  <a:srgbClr val="FF6600"/>
                </a:solidFill>
                <a:latin typeface="Courier New" pitchFamily="49" charset="0"/>
              </a:rPr>
              <a:t>def</a:t>
            </a:r>
            <a:r>
              <a:rPr lang="en-US" sz="3200" b="1" dirty="0" smtClean="0">
                <a:latin typeface="Courier New" pitchFamily="49" charset="0"/>
              </a:rPr>
              <a:t> </a:t>
            </a:r>
            <a:r>
              <a:rPr lang="en-US" sz="3200" b="1" dirty="0" err="1" smtClean="0">
                <a:solidFill>
                  <a:srgbClr val="800080"/>
                </a:solidFill>
                <a:latin typeface="Courier New" pitchFamily="49" charset="0"/>
              </a:rPr>
              <a:t>plusone</a:t>
            </a:r>
            <a:r>
              <a:rPr lang="en-US" sz="3200" b="1" dirty="0" smtClean="0">
                <a:latin typeface="Courier New" pitchFamily="49" charset="0"/>
              </a:rPr>
              <a:t>(N</a:t>
            </a:r>
            <a:r>
              <a:rPr lang="en-US" sz="3200" b="1" dirty="0">
                <a:latin typeface="Courier New" pitchFamily="49" charset="0"/>
              </a:rPr>
              <a:t>):</a:t>
            </a: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a:t>
            </a:r>
            <a:r>
              <a:rPr lang="en-US" sz="3200" b="1" dirty="0" smtClean="0">
                <a:latin typeface="Courier New" pitchFamily="49" charset="0"/>
              </a:rPr>
              <a:t>_______:</a:t>
            </a:r>
            <a:endParaRPr lang="en-US" sz="3200" b="1" dirty="0">
              <a:latin typeface="Courier New" pitchFamily="49" charset="0"/>
            </a:endParaRPr>
          </a:p>
          <a:p>
            <a:pPr eaLnBrk="1" hangingPunct="1"/>
            <a:r>
              <a:rPr lang="en-US" sz="3200" b="1" dirty="0">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_______</a:t>
            </a:r>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solidFill>
                  <a:srgbClr val="FF6600"/>
                </a:solidFill>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_______________</a:t>
            </a:r>
            <a:endParaRPr lang="en-US" sz="3200" b="1" dirty="0">
              <a:latin typeface="Courier New" pitchFamily="49" charset="0"/>
            </a:endParaRPr>
          </a:p>
        </p:txBody>
      </p:sp>
      <p:sp>
        <p:nvSpPr>
          <p:cNvPr id="37894" name="AutoShape 9"/>
          <p:cNvSpPr>
            <a:spLocks/>
          </p:cNvSpPr>
          <p:nvPr/>
        </p:nvSpPr>
        <p:spPr bwMode="auto">
          <a:xfrm>
            <a:off x="7620000" y="4521264"/>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738950" y="4709160"/>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
        <p:nvSpPr>
          <p:cNvPr id="12" name="AutoShape 7"/>
          <p:cNvSpPr>
            <a:spLocks/>
          </p:cNvSpPr>
          <p:nvPr/>
        </p:nvSpPr>
        <p:spPr bwMode="auto">
          <a:xfrm>
            <a:off x="60706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1039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latin typeface="Cambria" pitchFamily="18" charset="0"/>
              </a:rPr>
              <a:t>Python function for    </a:t>
            </a:r>
            <a:r>
              <a:rPr lang="en-US" sz="4000" dirty="0" err="1" smtClean="0">
                <a:latin typeface="Calibri" panose="020F0502020204030204" pitchFamily="34" charset="0"/>
              </a:rPr>
              <a:t>plusone</a:t>
            </a:r>
            <a:r>
              <a:rPr lang="en-US" sz="4000" dirty="0" smtClean="0">
                <a:latin typeface="Calibri" panose="020F0502020204030204" pitchFamily="34" charset="0"/>
              </a:rPr>
              <a:t>(N)</a:t>
            </a:r>
            <a:endParaRPr lang="en-US" sz="4000" dirty="0">
              <a:latin typeface="Calibri" panose="020F0502020204030204" pitchFamily="34" charset="0"/>
            </a:endParaRPr>
          </a:p>
        </p:txBody>
      </p:sp>
    </p:spTree>
    <p:extLst>
      <p:ext uri="{BB962C8B-B14F-4D97-AF65-F5344CB8AC3E}">
        <p14:creationId xmlns:p14="http://schemas.microsoft.com/office/powerpoint/2010/main" val="141850877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1692275"/>
            <a:ext cx="7924800" cy="3539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smtClean="0">
                <a:solidFill>
                  <a:srgbClr val="FF6600"/>
                </a:solidFill>
                <a:latin typeface="Courier New" pitchFamily="49" charset="0"/>
              </a:rPr>
              <a:t>  </a:t>
            </a:r>
            <a:r>
              <a:rPr lang="en-US" sz="3200" b="1" dirty="0" err="1" smtClean="0">
                <a:solidFill>
                  <a:srgbClr val="FF6600"/>
                </a:solidFill>
                <a:latin typeface="Courier New" pitchFamily="49" charset="0"/>
              </a:rPr>
              <a:t>def</a:t>
            </a:r>
            <a:r>
              <a:rPr lang="en-US" sz="3200" b="1" dirty="0" smtClean="0">
                <a:latin typeface="Courier New" pitchFamily="49" charset="0"/>
              </a:rPr>
              <a:t> </a:t>
            </a:r>
            <a:r>
              <a:rPr lang="en-US" sz="3200" b="1" dirty="0" err="1" smtClean="0">
                <a:solidFill>
                  <a:srgbClr val="800080"/>
                </a:solidFill>
                <a:latin typeface="Courier New" pitchFamily="49" charset="0"/>
              </a:rPr>
              <a:t>plusone</a:t>
            </a:r>
            <a:r>
              <a:rPr lang="en-US" sz="3200" b="1" dirty="0" smtClean="0">
                <a:latin typeface="Courier New" pitchFamily="49" charset="0"/>
              </a:rPr>
              <a:t>(N</a:t>
            </a:r>
            <a:r>
              <a:rPr lang="en-US" sz="3200" b="1" dirty="0">
                <a:latin typeface="Courier New" pitchFamily="49" charset="0"/>
              </a:rPr>
              <a:t>):</a:t>
            </a: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N </a:t>
            </a:r>
            <a:r>
              <a:rPr lang="en-US" sz="3200" b="1" dirty="0" smtClean="0">
                <a:latin typeface="Courier New" pitchFamily="49" charset="0"/>
              </a:rPr>
              <a:t>== </a:t>
            </a:r>
            <a:r>
              <a:rPr lang="en-US" sz="3200" b="1" dirty="0">
                <a:latin typeface="Courier New" pitchFamily="49" charset="0"/>
              </a:rPr>
              <a:t>0</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0</a:t>
            </a:r>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solidFill>
                  <a:srgbClr val="FF6600"/>
                </a:solidFill>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1 + </a:t>
            </a:r>
            <a:r>
              <a:rPr lang="en-US" sz="3200" b="1" dirty="0" err="1" smtClean="0">
                <a:latin typeface="Courier New" pitchFamily="49" charset="0"/>
              </a:rPr>
              <a:t>plusone</a:t>
            </a:r>
            <a:r>
              <a:rPr lang="en-US" sz="3200" b="1" dirty="0" smtClean="0">
                <a:latin typeface="Courier New" pitchFamily="49" charset="0"/>
              </a:rPr>
              <a:t>(N-1)</a:t>
            </a:r>
            <a:endParaRPr lang="en-US" sz="3200" b="1" dirty="0">
              <a:latin typeface="Courier New" pitchFamily="49" charset="0"/>
            </a:endParaRPr>
          </a:p>
        </p:txBody>
      </p:sp>
      <p:sp>
        <p:nvSpPr>
          <p:cNvPr id="37894" name="AutoShape 9"/>
          <p:cNvSpPr>
            <a:spLocks/>
          </p:cNvSpPr>
          <p:nvPr/>
        </p:nvSpPr>
        <p:spPr bwMode="auto">
          <a:xfrm>
            <a:off x="7620000" y="4521264"/>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738950" y="4709160"/>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
        <p:nvSpPr>
          <p:cNvPr id="12" name="AutoShape 7"/>
          <p:cNvSpPr>
            <a:spLocks/>
          </p:cNvSpPr>
          <p:nvPr/>
        </p:nvSpPr>
        <p:spPr bwMode="auto">
          <a:xfrm>
            <a:off x="60706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1039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latin typeface="Cambria" pitchFamily="18" charset="0"/>
              </a:rPr>
              <a:t>Python function for    </a:t>
            </a:r>
            <a:r>
              <a:rPr lang="en-US" sz="4000" dirty="0" err="1" smtClean="0">
                <a:latin typeface="Calibri" panose="020F0502020204030204" pitchFamily="34" charset="0"/>
              </a:rPr>
              <a:t>plusone</a:t>
            </a:r>
            <a:r>
              <a:rPr lang="en-US" sz="4000" dirty="0" smtClean="0">
                <a:latin typeface="Calibri" panose="020F0502020204030204" pitchFamily="34" charset="0"/>
              </a:rPr>
              <a:t>(N)</a:t>
            </a:r>
            <a:endParaRPr lang="en-US" sz="4000" dirty="0">
              <a:latin typeface="Calibri" panose="020F0502020204030204" pitchFamily="34" charset="0"/>
            </a:endParaRPr>
          </a:p>
        </p:txBody>
      </p:sp>
    </p:spTree>
    <p:extLst>
      <p:ext uri="{BB962C8B-B14F-4D97-AF65-F5344CB8AC3E}">
        <p14:creationId xmlns:p14="http://schemas.microsoft.com/office/powerpoint/2010/main" val="8811568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2*2*2*2*2</a:t>
            </a:r>
          </a:p>
        </p:txBody>
      </p: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2711570" y="1824335"/>
            <a:ext cx="1327030" cy="461665"/>
          </a:xfrm>
          <a:prstGeom prst="rect">
            <a:avLst/>
          </a:prstGeom>
          <a:solidFill>
            <a:schemeClr val="bg1"/>
          </a:solidFill>
          <a:ln>
            <a:solidFill>
              <a:srgbClr val="0B9520"/>
            </a:solidFill>
          </a:ln>
        </p:spPr>
        <p:txBody>
          <a:bodyPr wrap="none">
            <a:spAutoFit/>
          </a:bodyPr>
          <a:lstStyle/>
          <a:p>
            <a:pPr algn="ctr"/>
            <a:r>
              <a:rPr lang="en-US" b="1" dirty="0" smtClean="0">
                <a:latin typeface="Calibri" panose="020F0502020204030204" pitchFamily="34" charset="0"/>
              </a:rPr>
              <a:t>pow(2,5)</a:t>
            </a:r>
            <a:endParaRPr lang="en-US" b="1" dirty="0"/>
          </a:p>
        </p:txBody>
      </p:sp>
      <p:sp>
        <p:nvSpPr>
          <p:cNvPr id="27" name="Rectangle 26"/>
          <p:cNvSpPr/>
          <p:nvPr/>
        </p:nvSpPr>
        <p:spPr>
          <a:xfrm>
            <a:off x="3404666" y="5702808"/>
            <a:ext cx="2184188" cy="738664"/>
          </a:xfrm>
          <a:prstGeom prst="rect">
            <a:avLst/>
          </a:prstGeom>
          <a:solidFill>
            <a:schemeClr val="bg1"/>
          </a:solidFill>
          <a:ln>
            <a:solidFill>
              <a:srgbClr val="0B9520"/>
            </a:solidFill>
          </a:ln>
        </p:spPr>
        <p:txBody>
          <a:bodyPr wrap="none">
            <a:spAutoFit/>
          </a:bodyPr>
          <a:lstStyle/>
          <a:p>
            <a:pPr algn="ctr"/>
            <a:r>
              <a:rPr lang="en-US" sz="4200" b="1" dirty="0" smtClean="0">
                <a:latin typeface="Calibri" panose="020F0502020204030204" pitchFamily="34" charset="0"/>
              </a:rPr>
              <a:t>pow(2,5)</a:t>
            </a:r>
            <a:endParaRPr lang="en-US" sz="4200" b="1" dirty="0"/>
          </a:p>
        </p:txBody>
      </p:sp>
      <p:sp>
        <p:nvSpPr>
          <p:cNvPr id="11" name="Right Brace 10"/>
          <p:cNvSpPr/>
          <p:nvPr/>
        </p:nvSpPr>
        <p:spPr bwMode="auto">
          <a:xfrm rot="5400000">
            <a:off x="4038600" y="2971800"/>
            <a:ext cx="838200" cy="4495800"/>
          </a:xfrm>
          <a:prstGeom prst="rightBrace">
            <a:avLst>
              <a:gd name="adj1" fmla="val 50515"/>
              <a:gd name="adj2" fmla="val 50000"/>
            </a:avLst>
          </a:prstGeom>
          <a:no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6" name="Rectangle 15"/>
          <p:cNvSpPr/>
          <p:nvPr/>
        </p:nvSpPr>
        <p:spPr>
          <a:xfrm>
            <a:off x="2947295" y="3345739"/>
            <a:ext cx="3098926" cy="738664"/>
          </a:xfrm>
          <a:prstGeom prst="rect">
            <a:avLst/>
          </a:prstGeom>
        </p:spPr>
        <p:txBody>
          <a:bodyPr wrap="none">
            <a:spAutoFit/>
          </a:bodyPr>
          <a:lstStyle/>
          <a:p>
            <a:pPr algn="ctr"/>
            <a:r>
              <a:rPr lang="en-US" sz="4200" b="1" dirty="0" smtClean="0">
                <a:solidFill>
                  <a:srgbClr val="0B9520"/>
                </a:solidFill>
                <a:latin typeface="Courier New" panose="02070309020205020404" pitchFamily="49" charset="0"/>
                <a:cs typeface="Courier New" panose="02070309020205020404" pitchFamily="49" charset="0"/>
              </a:rPr>
              <a:t>2*2*2*2*2</a:t>
            </a:r>
            <a:endParaRPr lang="en-US" sz="4200" b="1" dirty="0">
              <a:solidFill>
                <a:srgbClr val="0B9520"/>
              </a:solidFill>
              <a:latin typeface="Courier New" panose="02070309020205020404" pitchFamily="49" charset="0"/>
              <a:cs typeface="Courier New" panose="02070309020205020404" pitchFamily="49" charset="0"/>
            </a:endParaRPr>
          </a:p>
        </p:txBody>
      </p:sp>
      <p:sp>
        <p:nvSpPr>
          <p:cNvPr id="21" name="TextBox 20"/>
          <p:cNvSpPr txBox="1"/>
          <p:nvPr/>
        </p:nvSpPr>
        <p:spPr>
          <a:xfrm>
            <a:off x="2451549" y="4311548"/>
            <a:ext cx="4037643" cy="830997"/>
          </a:xfrm>
          <a:prstGeom prst="rect">
            <a:avLst/>
          </a:prstGeom>
          <a:noFill/>
        </p:spPr>
        <p:txBody>
          <a:bodyPr wrap="square" rtlCol="0">
            <a:spAutoFit/>
          </a:bodyPr>
          <a:lstStyle/>
          <a:p>
            <a:pPr algn="ctr"/>
            <a:r>
              <a:rPr lang="en-US" dirty="0" smtClean="0">
                <a:latin typeface="Cambria" panose="02040503050406030204" pitchFamily="18" charset="0"/>
              </a:rPr>
              <a:t>five 2's multiplied together – 5 factors total</a:t>
            </a:r>
          </a:p>
        </p:txBody>
      </p:sp>
      <p:cxnSp>
        <p:nvCxnSpPr>
          <p:cNvPr id="29" name="Straight Arrow Connector 28"/>
          <p:cNvCxnSpPr/>
          <p:nvPr/>
        </p:nvCxnSpPr>
        <p:spPr bwMode="auto">
          <a:xfrm flipH="1">
            <a:off x="5970169" y="2819400"/>
            <a:ext cx="906986" cy="685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29"/>
          <p:cNvSpPr/>
          <p:nvPr/>
        </p:nvSpPr>
        <p:spPr>
          <a:xfrm>
            <a:off x="6925923" y="2438400"/>
            <a:ext cx="1151277" cy="461665"/>
          </a:xfrm>
          <a:prstGeom prst="rect">
            <a:avLst/>
          </a:prstGeom>
        </p:spPr>
        <p:txBody>
          <a:bodyPr wrap="none">
            <a:spAutoFit/>
          </a:bodyPr>
          <a:lstStyle/>
          <a:p>
            <a:r>
              <a:rPr lang="en-US" dirty="0" smtClean="0">
                <a:latin typeface="Cambria" panose="02040503050406030204" pitchFamily="18" charset="0"/>
              </a:rPr>
              <a:t>5 </a:t>
            </a:r>
            <a:r>
              <a:rPr lang="en-US" dirty="0">
                <a:latin typeface="Cambria" panose="02040503050406030204" pitchFamily="18" charset="0"/>
              </a:rPr>
              <a:t>times</a:t>
            </a:r>
            <a:endParaRPr lang="en-US" dirty="0"/>
          </a:p>
        </p:txBody>
      </p:sp>
      <p:sp>
        <p:nvSpPr>
          <p:cNvPr id="31" name="Rectangle 30"/>
          <p:cNvSpPr/>
          <p:nvPr/>
        </p:nvSpPr>
        <p:spPr>
          <a:xfrm>
            <a:off x="6517630" y="202026"/>
            <a:ext cx="2184189" cy="738664"/>
          </a:xfrm>
          <a:prstGeom prst="rect">
            <a:avLst/>
          </a:prstGeom>
          <a:solidFill>
            <a:schemeClr val="bg1"/>
          </a:solidFill>
          <a:ln>
            <a:solidFill>
              <a:schemeClr val="bg1"/>
            </a:solidFill>
          </a:ln>
        </p:spPr>
        <p:txBody>
          <a:bodyPr wrap="none">
            <a:spAutoFit/>
          </a:bodyPr>
          <a:lstStyle/>
          <a:p>
            <a:pPr algn="ctr"/>
            <a:r>
              <a:rPr lang="en-US" sz="4200" b="1" dirty="0" smtClean="0">
                <a:latin typeface="Calibri" panose="020F0502020204030204" pitchFamily="34" charset="0"/>
              </a:rPr>
              <a:t>pow(2,5)</a:t>
            </a:r>
            <a:endParaRPr lang="en-US" sz="4200" b="1" dirty="0"/>
          </a:p>
        </p:txBody>
      </p:sp>
    </p:spTree>
    <p:extLst>
      <p:ext uri="{BB962C8B-B14F-4D97-AF65-F5344CB8AC3E}">
        <p14:creationId xmlns:p14="http://schemas.microsoft.com/office/powerpoint/2010/main" val="28643210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Rectangle 14"/>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TextBox 4"/>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a:solidFill>
                  <a:srgbClr val="0B9520"/>
                </a:solidFill>
                <a:latin typeface="Courier New" panose="02070309020205020404" pitchFamily="49" charset="0"/>
                <a:cs typeface="Courier New" panose="02070309020205020404" pitchFamily="49" charset="0"/>
              </a:rPr>
              <a:t>2</a:t>
            </a:r>
            <a:r>
              <a:rPr lang="en-US" sz="4200" dirty="0" smtClean="0">
                <a:latin typeface="Calibri" panose="020F0502020204030204" pitchFamily="34" charset="0"/>
              </a:rPr>
              <a:t> </a:t>
            </a:r>
          </a:p>
        </p:txBody>
      </p:sp>
      <p:sp>
        <p:nvSpPr>
          <p:cNvPr id="6" name="TextBox 5"/>
          <p:cNvSpPr txBox="1"/>
          <p:nvPr/>
        </p:nvSpPr>
        <p:spPr>
          <a:xfrm>
            <a:off x="4744521" y="2921036"/>
            <a:ext cx="3627120" cy="1384995"/>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2*2*2*2</a:t>
            </a:r>
            <a:endParaRPr lang="en-US" sz="4200" dirty="0" smtClean="0">
              <a:solidFill>
                <a:srgbClr val="0B9520"/>
              </a:solidFill>
              <a:latin typeface="Calibri" panose="020F0502020204030204" pitchFamily="34" charset="0"/>
            </a:endParaRPr>
          </a:p>
        </p:txBody>
      </p:sp>
      <p:sp>
        <p:nvSpPr>
          <p:cNvPr id="12" name="Rectangle 11"/>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13" name="Rectangle 12"/>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14" name="Rectangle 13"/>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7" name="Rectangle 6"/>
          <p:cNvSpPr/>
          <p:nvPr/>
        </p:nvSpPr>
        <p:spPr>
          <a:xfrm>
            <a:off x="3745992" y="3327737"/>
            <a:ext cx="646331" cy="1015663"/>
          </a:xfrm>
          <a:prstGeom prst="rect">
            <a:avLst/>
          </a:prstGeom>
        </p:spPr>
        <p:txBody>
          <a:bodyPr wrap="none">
            <a:spAutoFit/>
          </a:bodyPr>
          <a:lstStyle/>
          <a:p>
            <a:r>
              <a:rPr lang="en-US" sz="6000" b="1" dirty="0">
                <a:solidFill>
                  <a:srgbClr val="0B9520"/>
                </a:solidFill>
                <a:latin typeface="Courier New" panose="02070309020205020404" pitchFamily="49" charset="0"/>
                <a:cs typeface="Courier New" panose="02070309020205020404" pitchFamily="49" charset="0"/>
              </a:rPr>
              <a:t>*</a:t>
            </a:r>
          </a:p>
        </p:txBody>
      </p:sp>
      <p:sp>
        <p:nvSpPr>
          <p:cNvPr id="26" name="Rectangle 25"/>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2" name="Rectangle 21"/>
          <p:cNvSpPr/>
          <p:nvPr/>
        </p:nvSpPr>
        <p:spPr>
          <a:xfrm>
            <a:off x="7207370" y="4186991"/>
            <a:ext cx="1327030" cy="461665"/>
          </a:xfrm>
          <a:prstGeom prst="rect">
            <a:avLst/>
          </a:prstGeom>
          <a:solidFill>
            <a:schemeClr val="bg1"/>
          </a:solidFill>
          <a:ln>
            <a:solidFill>
              <a:srgbClr val="0B9520"/>
            </a:solidFill>
          </a:ln>
        </p:spPr>
        <p:txBody>
          <a:bodyPr wrap="none">
            <a:spAutoFit/>
          </a:bodyPr>
          <a:lstStyle/>
          <a:p>
            <a:pPr algn="ctr"/>
            <a:r>
              <a:rPr lang="en-US" b="1" dirty="0" smtClean="0">
                <a:latin typeface="Calibri" panose="020F0502020204030204" pitchFamily="34" charset="0"/>
              </a:rPr>
              <a:t>pow(2,4)</a:t>
            </a:r>
            <a:endParaRPr lang="en-US" b="1" dirty="0"/>
          </a:p>
        </p:txBody>
      </p:sp>
      <p:sp>
        <p:nvSpPr>
          <p:cNvPr id="27" name="Rectangle 26"/>
          <p:cNvSpPr/>
          <p:nvPr/>
        </p:nvSpPr>
        <p:spPr>
          <a:xfrm>
            <a:off x="2143810" y="5792685"/>
            <a:ext cx="5076454"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example with concrete values</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18" name="TextBox 17"/>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2*2*2*2*2</a:t>
            </a:r>
          </a:p>
        </p:txBody>
      </p:sp>
      <p:sp>
        <p:nvSpPr>
          <p:cNvPr id="19" name="Rectangle 18"/>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0" name="Rectangle 19"/>
          <p:cNvSpPr/>
          <p:nvPr/>
        </p:nvSpPr>
        <p:spPr>
          <a:xfrm>
            <a:off x="2711570" y="1824335"/>
            <a:ext cx="1327030" cy="461665"/>
          </a:xfrm>
          <a:prstGeom prst="rect">
            <a:avLst/>
          </a:prstGeom>
          <a:solidFill>
            <a:schemeClr val="bg1"/>
          </a:solidFill>
          <a:ln>
            <a:solidFill>
              <a:srgbClr val="0B9520"/>
            </a:solidFill>
          </a:ln>
        </p:spPr>
        <p:txBody>
          <a:bodyPr wrap="none">
            <a:spAutoFit/>
          </a:bodyPr>
          <a:lstStyle/>
          <a:p>
            <a:pPr algn="ctr"/>
            <a:r>
              <a:rPr lang="en-US" b="1" dirty="0" smtClean="0">
                <a:latin typeface="Calibri" panose="020F0502020204030204" pitchFamily="34" charset="0"/>
              </a:rPr>
              <a:t>pow(2,5)</a:t>
            </a:r>
            <a:endParaRPr lang="en-US" b="1" dirty="0"/>
          </a:p>
        </p:txBody>
      </p:sp>
      <p:sp>
        <p:nvSpPr>
          <p:cNvPr id="21" name="Rectangle 20"/>
          <p:cNvSpPr/>
          <p:nvPr/>
        </p:nvSpPr>
        <p:spPr>
          <a:xfrm>
            <a:off x="7555427" y="144603"/>
            <a:ext cx="1327030" cy="461665"/>
          </a:xfrm>
          <a:prstGeom prst="rect">
            <a:avLst/>
          </a:prstGeom>
          <a:solidFill>
            <a:schemeClr val="bg1"/>
          </a:solidFill>
          <a:ln>
            <a:solidFill>
              <a:schemeClr val="bg1"/>
            </a:solidFill>
          </a:ln>
        </p:spPr>
        <p:txBody>
          <a:bodyPr wrap="none">
            <a:spAutoFit/>
          </a:bodyPr>
          <a:lstStyle/>
          <a:p>
            <a:pPr algn="ctr"/>
            <a:r>
              <a:rPr lang="en-US" b="1" dirty="0" smtClean="0">
                <a:latin typeface="Calibri" panose="020F0502020204030204" pitchFamily="34" charset="0"/>
              </a:rPr>
              <a:t>pow(2,5)</a:t>
            </a:r>
            <a:endParaRPr lang="en-US" b="1" dirty="0"/>
          </a:p>
        </p:txBody>
      </p:sp>
    </p:spTree>
    <p:extLst>
      <p:ext uri="{BB962C8B-B14F-4D97-AF65-F5344CB8AC3E}">
        <p14:creationId xmlns:p14="http://schemas.microsoft.com/office/powerpoint/2010/main" val="25279525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33400" y="5334000"/>
            <a:ext cx="8199120" cy="914400"/>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Rectangle 16"/>
          <p:cNvSpPr/>
          <p:nvPr/>
        </p:nvSpPr>
        <p:spPr>
          <a:xfrm>
            <a:off x="839537" y="5502424"/>
            <a:ext cx="1903663"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base case:</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18" name="TextBox 17"/>
          <p:cNvSpPr txBox="1"/>
          <p:nvPr/>
        </p:nvSpPr>
        <p:spPr>
          <a:xfrm>
            <a:off x="2743200" y="5425668"/>
            <a:ext cx="5659870" cy="738664"/>
          </a:xfrm>
          <a:prstGeom prst="rect">
            <a:avLst/>
          </a:prstGeom>
          <a:solidFill>
            <a:srgbClr val="CCFFCC"/>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of pow(</a:t>
            </a:r>
            <a:r>
              <a:rPr lang="en-US" sz="4200" b="1" dirty="0" smtClean="0">
                <a:latin typeface="Calibri" panose="020F0502020204030204" pitchFamily="34" charset="0"/>
              </a:rPr>
              <a:t>b</a:t>
            </a:r>
            <a:r>
              <a:rPr lang="en-US" sz="4200" dirty="0" smtClean="0">
                <a:latin typeface="Calibri" panose="020F0502020204030204" pitchFamily="34" charset="0"/>
              </a:rPr>
              <a:t>,</a:t>
            </a:r>
            <a:r>
              <a:rPr lang="en-US" sz="4200" b="1" dirty="0" smtClean="0">
                <a:solidFill>
                  <a:srgbClr val="0B9520"/>
                </a:solidFill>
                <a:latin typeface="Courier New" panose="02070309020205020404" pitchFamily="49" charset="0"/>
                <a:cs typeface="Courier New" panose="02070309020205020404" pitchFamily="49" charset="0"/>
              </a:rPr>
              <a:t>0</a:t>
            </a:r>
            <a:r>
              <a:rPr lang="en-US" sz="4200" dirty="0" smtClean="0">
                <a:latin typeface="Calibri" panose="020F0502020204030204" pitchFamily="34" charset="0"/>
              </a:rPr>
              <a:t>) is </a:t>
            </a:r>
            <a:r>
              <a:rPr lang="en-US" sz="4200" b="1" dirty="0" smtClean="0">
                <a:solidFill>
                  <a:srgbClr val="0B9520"/>
                </a:solidFill>
                <a:latin typeface="Courier New" panose="02070309020205020404" pitchFamily="49" charset="0"/>
                <a:cs typeface="Courier New" panose="02070309020205020404" pitchFamily="49" charset="0"/>
              </a:rPr>
              <a:t>1</a:t>
            </a:r>
          </a:p>
        </p:txBody>
      </p:sp>
      <p:sp>
        <p:nvSpPr>
          <p:cNvPr id="19" name="Rectangle 18"/>
          <p:cNvSpPr/>
          <p:nvPr/>
        </p:nvSpPr>
        <p:spPr>
          <a:xfrm>
            <a:off x="4982411" y="6317188"/>
            <a:ext cx="2078711"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smallest possible input</a:t>
            </a:r>
            <a:endParaRPr lang="en-US" sz="1600" dirty="0">
              <a:solidFill>
                <a:srgbClr val="0B9520"/>
              </a:solidFill>
              <a:latin typeface="Calibri" panose="020F0502020204030204" pitchFamily="34" charset="0"/>
            </a:endParaRPr>
          </a:p>
        </p:txBody>
      </p:sp>
      <p:sp>
        <p:nvSpPr>
          <p:cNvPr id="20" name="Rectangle 19"/>
          <p:cNvSpPr/>
          <p:nvPr/>
        </p:nvSpPr>
        <p:spPr>
          <a:xfrm>
            <a:off x="7919614" y="6325311"/>
            <a:ext cx="995786"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its output</a:t>
            </a:r>
            <a:endParaRPr lang="en-US" sz="1600" dirty="0">
              <a:solidFill>
                <a:srgbClr val="0B9520"/>
              </a:solidFill>
              <a:latin typeface="Calibri" panose="020F0502020204030204" pitchFamily="34" charset="0"/>
            </a:endParaRPr>
          </a:p>
        </p:txBody>
      </p:sp>
      <p:cxnSp>
        <p:nvCxnSpPr>
          <p:cNvPr id="23" name="Straight Arrow Connector 22"/>
          <p:cNvCxnSpPr/>
          <p:nvPr/>
        </p:nvCxnSpPr>
        <p:spPr bwMode="auto">
          <a:xfrm flipV="1">
            <a:off x="6710627" y="6087199"/>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cxnSp>
        <p:nvCxnSpPr>
          <p:cNvPr id="24" name="Straight Arrow Connector 23"/>
          <p:cNvCxnSpPr/>
          <p:nvPr/>
        </p:nvCxnSpPr>
        <p:spPr bwMode="auto">
          <a:xfrm flipH="1" flipV="1">
            <a:off x="7978595" y="6080760"/>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sp>
        <p:nvSpPr>
          <p:cNvPr id="27" name="Rectangle 26"/>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8" name="Rectangle 27"/>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0" name="TextBox 29"/>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b</a:t>
            </a:r>
            <a:r>
              <a:rPr lang="en-US" sz="4200" dirty="0" smtClean="0">
                <a:latin typeface="Calibri" panose="020F0502020204030204" pitchFamily="34" charset="0"/>
              </a:rPr>
              <a:t> </a:t>
            </a:r>
          </a:p>
        </p:txBody>
      </p:sp>
      <p:sp>
        <p:nvSpPr>
          <p:cNvPr id="31" name="TextBox 30"/>
          <p:cNvSpPr txBox="1"/>
          <p:nvPr/>
        </p:nvSpPr>
        <p:spPr>
          <a:xfrm>
            <a:off x="4744521" y="2921036"/>
            <a:ext cx="3627120" cy="1384995"/>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of </a:t>
            </a:r>
            <a:r>
              <a:rPr lang="en-US" sz="4200" b="1" dirty="0">
                <a:solidFill>
                  <a:srgbClr val="0B9520"/>
                </a:solidFill>
                <a:latin typeface="Courier New" panose="02070309020205020404" pitchFamily="49" charset="0"/>
                <a:cs typeface="Courier New" panose="02070309020205020404" pitchFamily="49" charset="0"/>
              </a:rPr>
              <a:t>b</a:t>
            </a:r>
            <a:r>
              <a:rPr lang="en-US" sz="4200" b="1" dirty="0" smtClean="0">
                <a:solidFill>
                  <a:srgbClr val="0B9520"/>
                </a:solidFill>
                <a:latin typeface="Courier New" panose="02070309020205020404" pitchFamily="49" charset="0"/>
                <a:cs typeface="Courier New" panose="02070309020205020404" pitchFamily="49" charset="0"/>
              </a:rPr>
              <a:t>*...*</a:t>
            </a:r>
            <a:r>
              <a:rPr lang="en-US" sz="4200" b="1" dirty="0">
                <a:solidFill>
                  <a:srgbClr val="0B9520"/>
                </a:solidFill>
                <a:latin typeface="Courier New" panose="02070309020205020404" pitchFamily="49" charset="0"/>
                <a:cs typeface="Courier New" panose="02070309020205020404" pitchFamily="49" charset="0"/>
              </a:rPr>
              <a:t>b</a:t>
            </a:r>
            <a:endParaRPr lang="en-US" sz="4200" dirty="0" smtClean="0">
              <a:solidFill>
                <a:srgbClr val="0B9520"/>
              </a:solidFill>
              <a:latin typeface="Calibri" panose="020F0502020204030204" pitchFamily="34" charset="0"/>
            </a:endParaRPr>
          </a:p>
        </p:txBody>
      </p:sp>
      <p:sp>
        <p:nvSpPr>
          <p:cNvPr id="32" name="Rectangle 31"/>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33" name="Rectangle 32"/>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34" name="Rectangle 33"/>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35" name="Rectangle 34"/>
          <p:cNvSpPr/>
          <p:nvPr/>
        </p:nvSpPr>
        <p:spPr>
          <a:xfrm>
            <a:off x="3745992" y="3327737"/>
            <a:ext cx="646331" cy="1015663"/>
          </a:xfrm>
          <a:prstGeom prst="rect">
            <a:avLst/>
          </a:prstGeom>
        </p:spPr>
        <p:txBody>
          <a:bodyPr wrap="none">
            <a:spAutoFit/>
          </a:bodyPr>
          <a:lstStyle/>
          <a:p>
            <a:r>
              <a:rPr lang="en-US" sz="6000" b="1" dirty="0">
                <a:solidFill>
                  <a:srgbClr val="0B9520"/>
                </a:solidFill>
                <a:latin typeface="Courier New" panose="02070309020205020404" pitchFamily="49" charset="0"/>
                <a:cs typeface="Courier New" panose="02070309020205020404" pitchFamily="49" charset="0"/>
              </a:rPr>
              <a:t>*</a:t>
            </a:r>
          </a:p>
        </p:txBody>
      </p:sp>
      <p:sp>
        <p:nvSpPr>
          <p:cNvPr id="36" name="Rectangle 35"/>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37" name="Rectangle 36"/>
          <p:cNvSpPr/>
          <p:nvPr/>
        </p:nvSpPr>
        <p:spPr>
          <a:xfrm>
            <a:off x="6934200" y="4186991"/>
            <a:ext cx="1596334" cy="461665"/>
          </a:xfrm>
          <a:prstGeom prst="rect">
            <a:avLst/>
          </a:prstGeom>
          <a:solidFill>
            <a:schemeClr val="bg1"/>
          </a:solidFill>
          <a:ln>
            <a:solidFill>
              <a:srgbClr val="0B9520"/>
            </a:solidFill>
          </a:ln>
        </p:spPr>
        <p:txBody>
          <a:bodyPr wrap="none">
            <a:spAutoFit/>
          </a:bodyPr>
          <a:lstStyle/>
          <a:p>
            <a:pPr algn="ctr"/>
            <a:r>
              <a:rPr lang="en-US" b="1" dirty="0" smtClean="0">
                <a:latin typeface="Calibri" panose="020F0502020204030204" pitchFamily="34" charset="0"/>
              </a:rPr>
              <a:t>pow(b,p-1)</a:t>
            </a:r>
            <a:endParaRPr lang="en-US" b="1" dirty="0"/>
          </a:p>
        </p:txBody>
      </p:sp>
      <p:sp>
        <p:nvSpPr>
          <p:cNvPr id="38" name="TextBox 37"/>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a:solidFill>
                  <a:srgbClr val="0B9520"/>
                </a:solidFill>
                <a:latin typeface="Courier New" panose="02070309020205020404" pitchFamily="49" charset="0"/>
                <a:cs typeface="Courier New" panose="02070309020205020404" pitchFamily="49" charset="0"/>
              </a:rPr>
              <a:t>b</a:t>
            </a:r>
            <a:r>
              <a:rPr lang="en-US" sz="4200" b="1" dirty="0" smtClean="0">
                <a:solidFill>
                  <a:srgbClr val="0B9520"/>
                </a:solidFill>
                <a:latin typeface="Courier New" panose="02070309020205020404" pitchFamily="49" charset="0"/>
                <a:cs typeface="Courier New" panose="02070309020205020404" pitchFamily="49" charset="0"/>
              </a:rPr>
              <a:t>*b*...*</a:t>
            </a:r>
            <a:r>
              <a:rPr lang="en-US" sz="4200" b="1" dirty="0">
                <a:solidFill>
                  <a:srgbClr val="0B9520"/>
                </a:solidFill>
                <a:latin typeface="Courier New" panose="02070309020205020404" pitchFamily="49" charset="0"/>
                <a:cs typeface="Courier New" panose="02070309020205020404" pitchFamily="49" charset="0"/>
              </a:rPr>
              <a:t>b</a:t>
            </a:r>
            <a:endParaRPr lang="en-US" sz="4200" b="1" dirty="0" smtClean="0">
              <a:solidFill>
                <a:srgbClr val="0B9520"/>
              </a:solidFill>
              <a:latin typeface="Courier New" panose="02070309020205020404" pitchFamily="49" charset="0"/>
              <a:cs typeface="Courier New" panose="02070309020205020404" pitchFamily="49" charset="0"/>
            </a:endParaRPr>
          </a:p>
        </p:txBody>
      </p:sp>
      <p:sp>
        <p:nvSpPr>
          <p:cNvPr id="39" name="Rectangle 38"/>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40" name="Rectangle 39"/>
          <p:cNvSpPr/>
          <p:nvPr/>
        </p:nvSpPr>
        <p:spPr>
          <a:xfrm>
            <a:off x="2701952" y="1824335"/>
            <a:ext cx="1346266" cy="461665"/>
          </a:xfrm>
          <a:prstGeom prst="rect">
            <a:avLst/>
          </a:prstGeom>
          <a:solidFill>
            <a:schemeClr val="bg1"/>
          </a:solidFill>
          <a:ln>
            <a:solidFill>
              <a:srgbClr val="0B9520"/>
            </a:solidFill>
          </a:ln>
        </p:spPr>
        <p:txBody>
          <a:bodyPr wrap="none">
            <a:spAutoFit/>
          </a:bodyPr>
          <a:lstStyle/>
          <a:p>
            <a:pPr algn="ctr"/>
            <a:r>
              <a:rPr lang="en-US" b="1" dirty="0" smtClean="0">
                <a:latin typeface="Calibri" panose="020F0502020204030204" pitchFamily="34" charset="0"/>
              </a:rPr>
              <a:t>pow(</a:t>
            </a:r>
            <a:r>
              <a:rPr lang="en-US" b="1" dirty="0" err="1" smtClean="0">
                <a:latin typeface="Calibri" panose="020F0502020204030204" pitchFamily="34" charset="0"/>
              </a:rPr>
              <a:t>b,p</a:t>
            </a:r>
            <a:r>
              <a:rPr lang="en-US" b="1" dirty="0" smtClean="0">
                <a:latin typeface="Calibri" panose="020F0502020204030204" pitchFamily="34" charset="0"/>
              </a:rPr>
              <a:t>)</a:t>
            </a:r>
            <a:endParaRPr lang="en-US" b="1" dirty="0"/>
          </a:p>
        </p:txBody>
      </p:sp>
      <p:sp>
        <p:nvSpPr>
          <p:cNvPr id="41" name="Rectangle 40"/>
          <p:cNvSpPr/>
          <p:nvPr/>
        </p:nvSpPr>
        <p:spPr>
          <a:xfrm>
            <a:off x="7545809" y="144603"/>
            <a:ext cx="1346266" cy="461665"/>
          </a:xfrm>
          <a:prstGeom prst="rect">
            <a:avLst/>
          </a:prstGeom>
          <a:solidFill>
            <a:schemeClr val="bg1"/>
          </a:solidFill>
          <a:ln>
            <a:solidFill>
              <a:schemeClr val="bg1"/>
            </a:solidFill>
          </a:ln>
        </p:spPr>
        <p:txBody>
          <a:bodyPr wrap="none">
            <a:spAutoFit/>
          </a:bodyPr>
          <a:lstStyle/>
          <a:p>
            <a:pPr algn="ctr"/>
            <a:r>
              <a:rPr lang="en-US" b="1" dirty="0" smtClean="0">
                <a:latin typeface="Calibri" panose="020F0502020204030204" pitchFamily="34" charset="0"/>
              </a:rPr>
              <a:t>pow(</a:t>
            </a:r>
            <a:r>
              <a:rPr lang="en-US" b="1" dirty="0" err="1" smtClean="0">
                <a:latin typeface="Calibri" panose="020F0502020204030204" pitchFamily="34" charset="0"/>
              </a:rPr>
              <a:t>b,p</a:t>
            </a:r>
            <a:r>
              <a:rPr lang="en-US" b="1" dirty="0" smtClean="0">
                <a:latin typeface="Calibri" panose="020F0502020204030204" pitchFamily="34" charset="0"/>
              </a:rPr>
              <a:t>)</a:t>
            </a:r>
            <a:endParaRPr lang="en-US" b="1" dirty="0"/>
          </a:p>
        </p:txBody>
      </p:sp>
      <p:cxnSp>
        <p:nvCxnSpPr>
          <p:cNvPr id="42" name="Straight Arrow Connector 41"/>
          <p:cNvCxnSpPr/>
          <p:nvPr/>
        </p:nvCxnSpPr>
        <p:spPr bwMode="auto">
          <a:xfrm flipH="1">
            <a:off x="3669431" y="1216227"/>
            <a:ext cx="722892" cy="4006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Rectangle 42"/>
          <p:cNvSpPr/>
          <p:nvPr/>
        </p:nvSpPr>
        <p:spPr>
          <a:xfrm>
            <a:off x="4431815" y="906233"/>
            <a:ext cx="1165704" cy="461665"/>
          </a:xfrm>
          <a:prstGeom prst="rect">
            <a:avLst/>
          </a:prstGeom>
        </p:spPr>
        <p:txBody>
          <a:bodyPr wrap="none">
            <a:spAutoFit/>
          </a:bodyPr>
          <a:lstStyle/>
          <a:p>
            <a:r>
              <a:rPr lang="en-US" b="1" dirty="0">
                <a:latin typeface="Cambria" panose="02040503050406030204" pitchFamily="18" charset="0"/>
              </a:rPr>
              <a:t>p</a:t>
            </a:r>
            <a:r>
              <a:rPr lang="en-US" dirty="0" smtClean="0">
                <a:latin typeface="Cambria" panose="02040503050406030204" pitchFamily="18" charset="0"/>
              </a:rPr>
              <a:t> </a:t>
            </a:r>
            <a:r>
              <a:rPr lang="en-US" dirty="0">
                <a:latin typeface="Cambria" panose="02040503050406030204" pitchFamily="18" charset="0"/>
              </a:rPr>
              <a:t>times</a:t>
            </a:r>
            <a:endParaRPr lang="en-US" dirty="0"/>
          </a:p>
        </p:txBody>
      </p:sp>
    </p:spTree>
    <p:extLst>
      <p:ext uri="{BB962C8B-B14F-4D97-AF65-F5344CB8AC3E}">
        <p14:creationId xmlns:p14="http://schemas.microsoft.com/office/powerpoint/2010/main" val="31291710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1692275"/>
            <a:ext cx="79248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smtClean="0">
                <a:solidFill>
                  <a:srgbClr val="FF6600"/>
                </a:solidFill>
                <a:latin typeface="Courier New" pitchFamily="49" charset="0"/>
              </a:rPr>
              <a:t>  </a:t>
            </a:r>
            <a:r>
              <a:rPr lang="en-US" sz="3200" b="1" dirty="0" err="1" smtClean="0">
                <a:solidFill>
                  <a:srgbClr val="FF6600"/>
                </a:solidFill>
                <a:latin typeface="Courier New" pitchFamily="49" charset="0"/>
              </a:rPr>
              <a:t>def</a:t>
            </a:r>
            <a:r>
              <a:rPr lang="en-US" sz="3200" b="1" dirty="0" smtClean="0">
                <a:latin typeface="Courier New" pitchFamily="49" charset="0"/>
              </a:rPr>
              <a:t> </a:t>
            </a:r>
            <a:r>
              <a:rPr lang="en-US" sz="3200" b="1" dirty="0" smtClean="0">
                <a:solidFill>
                  <a:srgbClr val="800080"/>
                </a:solidFill>
                <a:latin typeface="Courier New" pitchFamily="49" charset="0"/>
              </a:rPr>
              <a:t>pow</a:t>
            </a:r>
            <a:r>
              <a:rPr lang="en-US" sz="3200" b="1" dirty="0" smtClean="0">
                <a:latin typeface="Courier New" pitchFamily="49" charset="0"/>
              </a:rPr>
              <a:t>(</a:t>
            </a:r>
            <a:r>
              <a:rPr lang="en-US" sz="3200" b="1" dirty="0" err="1" smtClean="0">
                <a:latin typeface="Courier New" pitchFamily="49" charset="0"/>
              </a:rPr>
              <a:t>b,p</a:t>
            </a:r>
            <a:r>
              <a:rPr lang="en-US" sz="3200" b="1" dirty="0" smtClean="0">
                <a:latin typeface="Courier New" pitchFamily="49" charset="0"/>
              </a:rPr>
              <a:t>):</a:t>
            </a:r>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a:t>
            </a:r>
            <a:r>
              <a:rPr lang="en-US" sz="3200" b="1" dirty="0" smtClean="0">
                <a:latin typeface="Courier New" pitchFamily="49" charset="0"/>
              </a:rPr>
              <a:t>_______:</a:t>
            </a:r>
            <a:endParaRPr lang="en-US" sz="3200" b="1" dirty="0">
              <a:latin typeface="Courier New" pitchFamily="49" charset="0"/>
            </a:endParaRPr>
          </a:p>
          <a:p>
            <a:pPr eaLnBrk="1" hangingPunct="1"/>
            <a:r>
              <a:rPr lang="en-US" sz="3200" b="1" dirty="0">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______</a:t>
            </a:r>
            <a:endParaRPr lang="en-US" sz="3200" b="1" dirty="0">
              <a:latin typeface="Courier New" pitchFamily="49" charset="0"/>
            </a:endParaRPr>
          </a:p>
          <a:p>
            <a:pPr eaLnBrk="1" hangingPunct="1"/>
            <a:endParaRPr lang="en-US" sz="3200" b="1" dirty="0" smtClean="0">
              <a:latin typeface="Courier New" pitchFamily="49" charset="0"/>
            </a:endParaRPr>
          </a:p>
          <a:p>
            <a:pPr eaLnBrk="1" hangingPunct="1"/>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solidFill>
                  <a:srgbClr val="FF6600"/>
                </a:solidFill>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_______________</a:t>
            </a:r>
            <a:endParaRPr lang="en-US" sz="3200" b="1" dirty="0">
              <a:latin typeface="Courier New" pitchFamily="49" charset="0"/>
            </a:endParaRPr>
          </a:p>
        </p:txBody>
      </p:sp>
      <p:sp>
        <p:nvSpPr>
          <p:cNvPr id="37894" name="AutoShape 9"/>
          <p:cNvSpPr>
            <a:spLocks/>
          </p:cNvSpPr>
          <p:nvPr/>
        </p:nvSpPr>
        <p:spPr bwMode="auto">
          <a:xfrm>
            <a:off x="7620000" y="51816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738950" y="5369496"/>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
        <p:nvSpPr>
          <p:cNvPr id="12" name="AutoShape 7"/>
          <p:cNvSpPr>
            <a:spLocks/>
          </p:cNvSpPr>
          <p:nvPr/>
        </p:nvSpPr>
        <p:spPr bwMode="auto">
          <a:xfrm>
            <a:off x="60706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1039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latin typeface="Cambria" pitchFamily="18" charset="0"/>
              </a:rPr>
              <a:t>Python function for    </a:t>
            </a:r>
            <a:r>
              <a:rPr lang="en-US" sz="4000" dirty="0" err="1" smtClean="0">
                <a:latin typeface="Calibri" panose="020F0502020204030204" pitchFamily="34" charset="0"/>
              </a:rPr>
              <a:t>plusone</a:t>
            </a:r>
            <a:r>
              <a:rPr lang="en-US" sz="4000" dirty="0" smtClean="0">
                <a:latin typeface="Calibri" panose="020F0502020204030204" pitchFamily="34" charset="0"/>
              </a:rPr>
              <a:t>(N)</a:t>
            </a:r>
            <a:endParaRPr lang="en-US" sz="4000" dirty="0">
              <a:latin typeface="Calibri" panose="020F0502020204030204" pitchFamily="34" charset="0"/>
            </a:endParaRPr>
          </a:p>
        </p:txBody>
      </p:sp>
    </p:spTree>
    <p:extLst>
      <p:ext uri="{BB962C8B-B14F-4D97-AF65-F5344CB8AC3E}">
        <p14:creationId xmlns:p14="http://schemas.microsoft.com/office/powerpoint/2010/main" val="128452965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1692275"/>
            <a:ext cx="79248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smtClean="0">
                <a:solidFill>
                  <a:srgbClr val="FF6600"/>
                </a:solidFill>
                <a:latin typeface="Courier New" pitchFamily="49" charset="0"/>
              </a:rPr>
              <a:t>  </a:t>
            </a:r>
            <a:r>
              <a:rPr lang="en-US" sz="3200" b="1" dirty="0" err="1" smtClean="0">
                <a:solidFill>
                  <a:srgbClr val="FF6600"/>
                </a:solidFill>
                <a:latin typeface="Courier New" pitchFamily="49" charset="0"/>
              </a:rPr>
              <a:t>def</a:t>
            </a:r>
            <a:r>
              <a:rPr lang="en-US" sz="3200" b="1" dirty="0" smtClean="0">
                <a:latin typeface="Courier New" pitchFamily="49" charset="0"/>
              </a:rPr>
              <a:t> </a:t>
            </a:r>
            <a:r>
              <a:rPr lang="en-US" sz="3200" b="1" dirty="0" smtClean="0">
                <a:solidFill>
                  <a:srgbClr val="800080"/>
                </a:solidFill>
                <a:latin typeface="Courier New" pitchFamily="49" charset="0"/>
              </a:rPr>
              <a:t>pow</a:t>
            </a:r>
            <a:r>
              <a:rPr lang="en-US" sz="3200" b="1" dirty="0" smtClean="0">
                <a:latin typeface="Courier New" pitchFamily="49" charset="0"/>
              </a:rPr>
              <a:t>(</a:t>
            </a:r>
            <a:r>
              <a:rPr lang="en-US" sz="3200" b="1" dirty="0" err="1" smtClean="0">
                <a:latin typeface="Courier New" pitchFamily="49" charset="0"/>
              </a:rPr>
              <a:t>b,p</a:t>
            </a:r>
            <a:r>
              <a:rPr lang="en-US" sz="3200" b="1" dirty="0" smtClean="0">
                <a:latin typeface="Courier New" pitchFamily="49" charset="0"/>
              </a:rPr>
              <a:t>):</a:t>
            </a:r>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a:t>
            </a:r>
            <a:r>
              <a:rPr lang="en-US" sz="3200" b="1" dirty="0" smtClean="0">
                <a:latin typeface="Courier New" pitchFamily="49" charset="0"/>
              </a:rPr>
              <a:t>p == 0:</a:t>
            </a:r>
            <a:endParaRPr lang="en-US" sz="3200" b="1" dirty="0">
              <a:latin typeface="Courier New" pitchFamily="49" charset="0"/>
            </a:endParaRPr>
          </a:p>
          <a:p>
            <a:pPr eaLnBrk="1" hangingPunct="1"/>
            <a:r>
              <a:rPr lang="en-US" sz="3200" b="1" dirty="0">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1.0</a:t>
            </a:r>
            <a:endParaRPr lang="en-US" sz="3200" b="1" dirty="0">
              <a:latin typeface="Courier New" pitchFamily="49" charset="0"/>
            </a:endParaRPr>
          </a:p>
          <a:p>
            <a:pPr eaLnBrk="1" hangingPunct="1"/>
            <a:endParaRPr lang="en-US" sz="3200" b="1" dirty="0" smtClean="0">
              <a:latin typeface="Courier New" pitchFamily="49" charset="0"/>
            </a:endParaRPr>
          </a:p>
          <a:p>
            <a:pPr eaLnBrk="1" hangingPunct="1"/>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solidFill>
                  <a:srgbClr val="FF6600"/>
                </a:solidFill>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b*pow(b,p-1)</a:t>
            </a:r>
            <a:endParaRPr lang="en-US" sz="3200" b="1" dirty="0">
              <a:latin typeface="Courier New" pitchFamily="49" charset="0"/>
            </a:endParaRPr>
          </a:p>
        </p:txBody>
      </p:sp>
      <p:sp>
        <p:nvSpPr>
          <p:cNvPr id="37894" name="AutoShape 9"/>
          <p:cNvSpPr>
            <a:spLocks/>
          </p:cNvSpPr>
          <p:nvPr/>
        </p:nvSpPr>
        <p:spPr bwMode="auto">
          <a:xfrm>
            <a:off x="7620000" y="51816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738950" y="5369496"/>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
        <p:nvSpPr>
          <p:cNvPr id="12" name="AutoShape 7"/>
          <p:cNvSpPr>
            <a:spLocks/>
          </p:cNvSpPr>
          <p:nvPr/>
        </p:nvSpPr>
        <p:spPr bwMode="auto">
          <a:xfrm>
            <a:off x="60706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1039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latin typeface="Cambria" pitchFamily="18" charset="0"/>
              </a:rPr>
              <a:t>Python function for    </a:t>
            </a:r>
            <a:r>
              <a:rPr lang="en-US" sz="4000" dirty="0" err="1" smtClean="0">
                <a:latin typeface="Calibri" panose="020F0502020204030204" pitchFamily="34" charset="0"/>
              </a:rPr>
              <a:t>plusone</a:t>
            </a:r>
            <a:r>
              <a:rPr lang="en-US" sz="4000" dirty="0" smtClean="0">
                <a:latin typeface="Calibri" panose="020F0502020204030204" pitchFamily="34" charset="0"/>
              </a:rPr>
              <a:t>(N)</a:t>
            </a:r>
            <a:endParaRPr lang="en-US" sz="4000" dirty="0">
              <a:latin typeface="Calibri" panose="020F0502020204030204" pitchFamily="34" charset="0"/>
            </a:endParaRPr>
          </a:p>
        </p:txBody>
      </p:sp>
    </p:spTree>
    <p:extLst>
      <p:ext uri="{BB962C8B-B14F-4D97-AF65-F5344CB8AC3E}">
        <p14:creationId xmlns:p14="http://schemas.microsoft.com/office/powerpoint/2010/main" val="33729412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04800" y="3962400"/>
            <a:ext cx="8458200" cy="1371600"/>
          </a:xfrm>
          <a:prstGeom prst="round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7890" name="Text Box 2"/>
          <p:cNvSpPr txBox="1">
            <a:spLocks noChangeArrowheads="1"/>
          </p:cNvSpPr>
          <p:nvPr/>
        </p:nvSpPr>
        <p:spPr bwMode="auto">
          <a:xfrm>
            <a:off x="76200" y="1692275"/>
            <a:ext cx="7924800"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smtClean="0">
                <a:solidFill>
                  <a:srgbClr val="FF6600"/>
                </a:solidFill>
                <a:latin typeface="Courier New" pitchFamily="49" charset="0"/>
              </a:rPr>
              <a:t>  </a:t>
            </a:r>
            <a:r>
              <a:rPr lang="en-US" sz="3200" b="1" dirty="0" err="1" smtClean="0">
                <a:solidFill>
                  <a:srgbClr val="FF6600"/>
                </a:solidFill>
                <a:latin typeface="Courier New" pitchFamily="49" charset="0"/>
              </a:rPr>
              <a:t>def</a:t>
            </a:r>
            <a:r>
              <a:rPr lang="en-US" sz="3200" b="1" dirty="0" smtClean="0">
                <a:latin typeface="Courier New" pitchFamily="49" charset="0"/>
              </a:rPr>
              <a:t> </a:t>
            </a:r>
            <a:r>
              <a:rPr lang="en-US" sz="3200" b="1" dirty="0" smtClean="0">
                <a:solidFill>
                  <a:srgbClr val="800080"/>
                </a:solidFill>
                <a:latin typeface="Courier New" pitchFamily="49" charset="0"/>
              </a:rPr>
              <a:t>pow</a:t>
            </a:r>
            <a:r>
              <a:rPr lang="en-US" sz="3200" b="1" dirty="0" smtClean="0">
                <a:latin typeface="Courier New" pitchFamily="49" charset="0"/>
              </a:rPr>
              <a:t>(</a:t>
            </a:r>
            <a:r>
              <a:rPr lang="en-US" sz="3200" b="1" dirty="0" err="1" smtClean="0">
                <a:latin typeface="Courier New" pitchFamily="49" charset="0"/>
              </a:rPr>
              <a:t>b,p</a:t>
            </a:r>
            <a:r>
              <a:rPr lang="en-US" sz="3200" b="1" dirty="0" smtClean="0">
                <a:latin typeface="Courier New" pitchFamily="49" charset="0"/>
              </a:rPr>
              <a:t>):</a:t>
            </a:r>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a:t>
            </a:r>
            <a:r>
              <a:rPr lang="en-US" sz="3200" b="1" dirty="0" smtClean="0">
                <a:latin typeface="Courier New" pitchFamily="49" charset="0"/>
              </a:rPr>
              <a:t>p == 0:</a:t>
            </a:r>
            <a:endParaRPr lang="en-US" sz="3200" b="1" dirty="0">
              <a:latin typeface="Courier New" pitchFamily="49" charset="0"/>
            </a:endParaRPr>
          </a:p>
          <a:p>
            <a:pPr eaLnBrk="1" hangingPunct="1"/>
            <a:r>
              <a:rPr lang="en-US" sz="3200" b="1" dirty="0">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1</a:t>
            </a:r>
            <a:endParaRPr lang="en-US" sz="3200" b="1" dirty="0">
              <a:latin typeface="Courier New" pitchFamily="49" charset="0"/>
            </a:endParaRPr>
          </a:p>
          <a:p>
            <a:pPr eaLnBrk="1" hangingPunct="1"/>
            <a:endParaRPr lang="en-US" sz="3200" b="1" dirty="0" smtClean="0">
              <a:latin typeface="Courier New" pitchFamily="49" charset="0"/>
            </a:endParaRPr>
          </a:p>
          <a:p>
            <a:pPr eaLnBrk="1" hangingPunct="1"/>
            <a:r>
              <a:rPr lang="en-US" sz="3200" b="1" dirty="0" smtClean="0">
                <a:latin typeface="Courier New" pitchFamily="49" charset="0"/>
              </a:rPr>
              <a:t>    </a:t>
            </a:r>
            <a:r>
              <a:rPr lang="en-US" sz="3200" b="1" dirty="0" err="1" smtClean="0">
                <a:solidFill>
                  <a:srgbClr val="FF0000"/>
                </a:solidFill>
                <a:latin typeface="Courier New" pitchFamily="49" charset="0"/>
              </a:rPr>
              <a:t>elif</a:t>
            </a:r>
            <a:r>
              <a:rPr lang="en-US" sz="3200" b="1" dirty="0" smtClean="0">
                <a:solidFill>
                  <a:srgbClr val="FF6600"/>
                </a:solidFill>
                <a:latin typeface="Courier New" pitchFamily="49" charset="0"/>
              </a:rPr>
              <a:t> </a:t>
            </a:r>
            <a:r>
              <a:rPr lang="en-US" sz="3200" b="1" dirty="0" smtClean="0">
                <a:latin typeface="Courier New" pitchFamily="49" charset="0"/>
              </a:rPr>
              <a:t>p &lt; 0:</a:t>
            </a:r>
            <a:endParaRPr lang="en-US" sz="3200" b="1" dirty="0">
              <a:latin typeface="Courier New" pitchFamily="49" charset="0"/>
            </a:endParaRPr>
          </a:p>
          <a:p>
            <a:pPr eaLnBrk="1" hangingPunct="1"/>
            <a:r>
              <a:rPr lang="en-US" sz="3200" b="1" dirty="0" smtClean="0">
                <a:latin typeface="Courier New" pitchFamily="49" charset="0"/>
              </a:rPr>
              <a:t>      </a:t>
            </a:r>
            <a:r>
              <a:rPr lang="en-US" sz="3200" b="1" dirty="0" smtClean="0">
                <a:solidFill>
                  <a:srgbClr val="FF0000"/>
                </a:solidFill>
                <a:latin typeface="Courier New" pitchFamily="49" charset="0"/>
              </a:rPr>
              <a:t>return</a:t>
            </a:r>
            <a:r>
              <a:rPr lang="en-US" sz="3200" b="1" dirty="0" smtClean="0">
                <a:latin typeface="Courier New" pitchFamily="49" charset="0"/>
              </a:rPr>
              <a:t> 1/pow(b,-p)</a:t>
            </a: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solidFill>
                  <a:srgbClr val="FF6600"/>
                </a:solidFill>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b*pow(b,p-1)</a:t>
            </a:r>
            <a:endParaRPr lang="en-US" sz="3200" b="1" dirty="0">
              <a:latin typeface="Courier New" pitchFamily="49" charset="0"/>
            </a:endParaRPr>
          </a:p>
        </p:txBody>
      </p:sp>
      <p:sp>
        <p:nvSpPr>
          <p:cNvPr id="37894" name="AutoShape 9"/>
          <p:cNvSpPr>
            <a:spLocks/>
          </p:cNvSpPr>
          <p:nvPr/>
        </p:nvSpPr>
        <p:spPr bwMode="auto">
          <a:xfrm>
            <a:off x="7620000" y="55626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738950" y="5750496"/>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
        <p:nvSpPr>
          <p:cNvPr id="12" name="AutoShape 7"/>
          <p:cNvSpPr>
            <a:spLocks/>
          </p:cNvSpPr>
          <p:nvPr/>
        </p:nvSpPr>
        <p:spPr bwMode="auto">
          <a:xfrm>
            <a:off x="60706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1039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latin typeface="Cambria" pitchFamily="18" charset="0"/>
              </a:rPr>
              <a:t>Python function for    </a:t>
            </a:r>
            <a:r>
              <a:rPr lang="en-US" sz="4000" dirty="0" err="1" smtClean="0">
                <a:latin typeface="Calibri" panose="020F0502020204030204" pitchFamily="34" charset="0"/>
              </a:rPr>
              <a:t>plusone</a:t>
            </a:r>
            <a:r>
              <a:rPr lang="en-US" sz="4000" dirty="0" smtClean="0">
                <a:latin typeface="Calibri" panose="020F0502020204030204" pitchFamily="34" charset="0"/>
              </a:rPr>
              <a:t>(N)</a:t>
            </a:r>
            <a:endParaRPr lang="en-US" sz="4000" dirty="0">
              <a:latin typeface="Calibri" panose="020F0502020204030204" pitchFamily="34" charset="0"/>
            </a:endParaRPr>
          </a:p>
        </p:txBody>
      </p:sp>
      <p:sp>
        <p:nvSpPr>
          <p:cNvPr id="8" name="AutoShape 9"/>
          <p:cNvSpPr>
            <a:spLocks/>
          </p:cNvSpPr>
          <p:nvPr/>
        </p:nvSpPr>
        <p:spPr bwMode="auto">
          <a:xfrm>
            <a:off x="7239000" y="41910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 name="Text Box 10"/>
          <p:cNvSpPr txBox="1">
            <a:spLocks noChangeArrowheads="1"/>
          </p:cNvSpPr>
          <p:nvPr/>
        </p:nvSpPr>
        <p:spPr bwMode="auto">
          <a:xfrm>
            <a:off x="7357950" y="4378896"/>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Tree>
    <p:extLst>
      <p:ext uri="{BB962C8B-B14F-4D97-AF65-F5344CB8AC3E}">
        <p14:creationId xmlns:p14="http://schemas.microsoft.com/office/powerpoint/2010/main" val="208182097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for  </a:t>
            </a:r>
            <a:r>
              <a:rPr lang="en-US" sz="4200" b="1" dirty="0" smtClean="0">
                <a:solidFill>
                  <a:srgbClr val="0B9520"/>
                </a:solidFill>
                <a:latin typeface="Courier New" panose="02070309020205020404" pitchFamily="49" charset="0"/>
                <a:cs typeface="Courier New" panose="02070309020205020404" pitchFamily="49" charset="0"/>
              </a:rPr>
              <a:t>[7,42,9]</a:t>
            </a:r>
          </a:p>
        </p:txBody>
      </p: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2356219" y="1824335"/>
            <a:ext cx="203773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[7,42,9] )</a:t>
            </a:r>
            <a:endParaRPr lang="en-US" b="1" dirty="0"/>
          </a:p>
        </p:txBody>
      </p:sp>
      <p:sp>
        <p:nvSpPr>
          <p:cNvPr id="27" name="Rectangle 26"/>
          <p:cNvSpPr/>
          <p:nvPr/>
        </p:nvSpPr>
        <p:spPr>
          <a:xfrm>
            <a:off x="2781387" y="5702808"/>
            <a:ext cx="3430747" cy="738664"/>
          </a:xfrm>
          <a:prstGeom prst="rect">
            <a:avLst/>
          </a:prstGeom>
          <a:solidFill>
            <a:schemeClr val="bg1"/>
          </a:solidFill>
          <a:ln>
            <a:solidFill>
              <a:srgbClr val="0B9520"/>
            </a:solidFill>
          </a:ln>
        </p:spPr>
        <p:txBody>
          <a:bodyPr wrap="none">
            <a:spAutoFit/>
          </a:bodyPr>
          <a:lstStyle/>
          <a:p>
            <a:pPr algn="ctr"/>
            <a:r>
              <a:rPr lang="en-US" sz="4200" b="1" dirty="0" err="1">
                <a:latin typeface="Calibri" panose="020F0502020204030204" pitchFamily="34" charset="0"/>
              </a:rPr>
              <a:t>leng</a:t>
            </a:r>
            <a:r>
              <a:rPr lang="en-US" sz="4200" b="1" dirty="0">
                <a:latin typeface="Calibri" panose="020F0502020204030204" pitchFamily="34" charset="0"/>
              </a:rPr>
              <a:t>( [</a:t>
            </a:r>
            <a:r>
              <a:rPr lang="en-US" sz="4200" b="1" dirty="0" smtClean="0">
                <a:latin typeface="Calibri" panose="020F0502020204030204" pitchFamily="34" charset="0"/>
              </a:rPr>
              <a:t>7,42,9</a:t>
            </a:r>
            <a:r>
              <a:rPr lang="en-US" sz="4200" b="1" dirty="0">
                <a:latin typeface="Calibri" panose="020F0502020204030204" pitchFamily="34" charset="0"/>
              </a:rPr>
              <a:t>] )</a:t>
            </a:r>
            <a:endParaRPr lang="en-US" sz="4200" b="1" dirty="0"/>
          </a:p>
        </p:txBody>
      </p:sp>
      <p:sp>
        <p:nvSpPr>
          <p:cNvPr id="11" name="Right Brace 10"/>
          <p:cNvSpPr/>
          <p:nvPr/>
        </p:nvSpPr>
        <p:spPr bwMode="auto">
          <a:xfrm rot="5400000">
            <a:off x="4152900" y="2095500"/>
            <a:ext cx="838200" cy="6248400"/>
          </a:xfrm>
          <a:prstGeom prst="rightBrace">
            <a:avLst>
              <a:gd name="adj1" fmla="val 50515"/>
              <a:gd name="adj2" fmla="val 50000"/>
            </a:avLst>
          </a:prstGeom>
          <a:no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6" name="Rectangle 15"/>
          <p:cNvSpPr/>
          <p:nvPr/>
        </p:nvSpPr>
        <p:spPr>
          <a:xfrm>
            <a:off x="3779161" y="2819400"/>
            <a:ext cx="2775119" cy="738664"/>
          </a:xfrm>
          <a:prstGeom prst="rect">
            <a:avLst/>
          </a:prstGeom>
        </p:spPr>
        <p:txBody>
          <a:bodyPr wrap="none">
            <a:spAutoFit/>
          </a:bodyPr>
          <a:lstStyle/>
          <a:p>
            <a:pPr algn="ctr"/>
            <a:r>
              <a:rPr lang="en-US" sz="4200" b="1" dirty="0" smtClean="0">
                <a:solidFill>
                  <a:srgbClr val="0B9520"/>
                </a:solidFill>
                <a:latin typeface="Courier New" panose="02070309020205020404" pitchFamily="49" charset="0"/>
                <a:cs typeface="Courier New" panose="02070309020205020404" pitchFamily="49" charset="0"/>
              </a:rPr>
              <a:t>[7,42,9]</a:t>
            </a:r>
            <a:endParaRPr lang="en-US" sz="4200" b="1" dirty="0">
              <a:solidFill>
                <a:srgbClr val="0B9520"/>
              </a:solidFill>
              <a:latin typeface="Courier New" panose="02070309020205020404" pitchFamily="49" charset="0"/>
              <a:cs typeface="Courier New" panose="02070309020205020404" pitchFamily="49" charset="0"/>
            </a:endParaRPr>
          </a:p>
        </p:txBody>
      </p:sp>
      <p:sp>
        <p:nvSpPr>
          <p:cNvPr id="21" name="TextBox 20"/>
          <p:cNvSpPr txBox="1"/>
          <p:nvPr/>
        </p:nvSpPr>
        <p:spPr>
          <a:xfrm>
            <a:off x="3368991" y="4240258"/>
            <a:ext cx="4254051" cy="830997"/>
          </a:xfrm>
          <a:prstGeom prst="rect">
            <a:avLst/>
          </a:prstGeom>
          <a:noFill/>
        </p:spPr>
        <p:txBody>
          <a:bodyPr wrap="square" rtlCol="0">
            <a:spAutoFit/>
          </a:bodyPr>
          <a:lstStyle/>
          <a:p>
            <a:pPr algn="ctr"/>
            <a:r>
              <a:rPr lang="en-US" dirty="0" smtClean="0">
                <a:latin typeface="Cambria" panose="02040503050406030204" pitchFamily="18" charset="0"/>
              </a:rPr>
              <a:t>this list has length of 3 –              it has three top-level elements</a:t>
            </a:r>
          </a:p>
        </p:txBody>
      </p:sp>
      <p:cxnSp>
        <p:nvCxnSpPr>
          <p:cNvPr id="29" name="Straight Arrow Connector 28"/>
          <p:cNvCxnSpPr/>
          <p:nvPr/>
        </p:nvCxnSpPr>
        <p:spPr bwMode="auto">
          <a:xfrm flipH="1">
            <a:off x="6392377" y="2819400"/>
            <a:ext cx="484778" cy="2161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29"/>
          <p:cNvSpPr/>
          <p:nvPr/>
        </p:nvSpPr>
        <p:spPr>
          <a:xfrm>
            <a:off x="6925923" y="2438400"/>
            <a:ext cx="1539204" cy="461665"/>
          </a:xfrm>
          <a:prstGeom prst="rect">
            <a:avLst/>
          </a:prstGeom>
        </p:spPr>
        <p:txBody>
          <a:bodyPr wrap="none">
            <a:spAutoFit/>
          </a:bodyPr>
          <a:lstStyle/>
          <a:p>
            <a:r>
              <a:rPr lang="en-US" dirty="0" smtClean="0">
                <a:latin typeface="Cambria" panose="02040503050406030204" pitchFamily="18" charset="0"/>
              </a:rPr>
              <a:t>length is 3</a:t>
            </a:r>
            <a:endParaRPr lang="en-US" dirty="0"/>
          </a:p>
        </p:txBody>
      </p:sp>
      <p:sp>
        <p:nvSpPr>
          <p:cNvPr id="31" name="Rectangle 30"/>
          <p:cNvSpPr/>
          <p:nvPr/>
        </p:nvSpPr>
        <p:spPr>
          <a:xfrm>
            <a:off x="5638800" y="202026"/>
            <a:ext cx="3430747" cy="738664"/>
          </a:xfrm>
          <a:prstGeom prst="rect">
            <a:avLst/>
          </a:prstGeom>
          <a:solidFill>
            <a:schemeClr val="bg1"/>
          </a:solidFill>
          <a:ln>
            <a:solidFill>
              <a:schemeClr val="bg1"/>
            </a:solidFill>
          </a:ln>
        </p:spPr>
        <p:txBody>
          <a:bodyPr wrap="none">
            <a:spAutoFit/>
          </a:bodyPr>
          <a:lstStyle/>
          <a:p>
            <a:pPr algn="ctr"/>
            <a:r>
              <a:rPr lang="en-US" sz="4200" b="1" dirty="0" err="1" smtClean="0">
                <a:latin typeface="Calibri" panose="020F0502020204030204" pitchFamily="34" charset="0"/>
              </a:rPr>
              <a:t>leng</a:t>
            </a:r>
            <a:r>
              <a:rPr lang="en-US" sz="4200" b="1" dirty="0" smtClean="0">
                <a:latin typeface="Calibri" panose="020F0502020204030204" pitchFamily="34" charset="0"/>
              </a:rPr>
              <a:t>( [7,42,9] )</a:t>
            </a:r>
            <a:endParaRPr lang="en-US" sz="4200" b="1" dirty="0"/>
          </a:p>
        </p:txBody>
      </p:sp>
      <p:sp>
        <p:nvSpPr>
          <p:cNvPr id="3" name="Rectangle 2"/>
          <p:cNvSpPr/>
          <p:nvPr/>
        </p:nvSpPr>
        <p:spPr>
          <a:xfrm>
            <a:off x="2301475" y="4032610"/>
            <a:ext cx="652743" cy="1200329"/>
          </a:xfrm>
          <a:prstGeom prst="rect">
            <a:avLst/>
          </a:prstGeom>
        </p:spPr>
        <p:txBody>
          <a:bodyPr wrap="none">
            <a:spAutoFit/>
          </a:bodyPr>
          <a:lstStyle/>
          <a:p>
            <a:r>
              <a:rPr lang="en-US" sz="7200" b="1" dirty="0" smtClean="0">
                <a:latin typeface="Calibri" panose="020F0502020204030204" pitchFamily="34" charset="0"/>
              </a:rPr>
              <a:t>3</a:t>
            </a:r>
            <a:endParaRPr lang="en-US" sz="7200" dirty="0"/>
          </a:p>
        </p:txBody>
      </p:sp>
    </p:spTree>
    <p:extLst>
      <p:ext uri="{BB962C8B-B14F-4D97-AF65-F5344CB8AC3E}">
        <p14:creationId xmlns:p14="http://schemas.microsoft.com/office/powerpoint/2010/main" val="2385209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208845" y="4572000"/>
            <a:ext cx="8763000" cy="20574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a typeface="ＭＳ Ｐゴシック" pitchFamily="1" charset="-128"/>
            </a:endParaRPr>
          </a:p>
        </p:txBody>
      </p:sp>
      <p:sp>
        <p:nvSpPr>
          <p:cNvPr id="26626" name="Text Box 2"/>
          <p:cNvSpPr txBox="1">
            <a:spLocks noChangeArrowheads="1"/>
          </p:cNvSpPr>
          <p:nvPr/>
        </p:nvSpPr>
        <p:spPr bwMode="auto">
          <a:xfrm>
            <a:off x="277305" y="228600"/>
            <a:ext cx="8269287"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200" b="1" dirty="0">
                <a:solidFill>
                  <a:srgbClr val="000000"/>
                </a:solidFill>
                <a:latin typeface="Courier New" pitchFamily="49" charset="0"/>
              </a:rPr>
              <a:t>return  </a:t>
            </a:r>
            <a:r>
              <a:rPr lang="en-US" sz="4200" dirty="0">
                <a:solidFill>
                  <a:srgbClr val="000000"/>
                </a:solidFill>
                <a:latin typeface="Times" pitchFamily="-106" charset="0"/>
              </a:rPr>
              <a:t> </a:t>
            </a:r>
            <a:r>
              <a:rPr lang="en-US" sz="4200" b="1" dirty="0" smtClean="0">
                <a:solidFill>
                  <a:srgbClr val="000000"/>
                </a:solidFill>
                <a:latin typeface="Cambria" pitchFamily="18" charset="0"/>
              </a:rPr>
              <a:t>vs.</a:t>
            </a:r>
            <a:r>
              <a:rPr lang="en-US" sz="4200" dirty="0" smtClean="0">
                <a:solidFill>
                  <a:srgbClr val="000000"/>
                </a:solidFill>
                <a:latin typeface="Times" pitchFamily="-106" charset="0"/>
              </a:rPr>
              <a:t>        </a:t>
            </a:r>
            <a:r>
              <a:rPr lang="en-US" sz="4200" b="1" dirty="0">
                <a:solidFill>
                  <a:srgbClr val="000000"/>
                </a:solidFill>
                <a:latin typeface="Courier New" pitchFamily="49" charset="0"/>
              </a:rPr>
              <a:t>print</a:t>
            </a:r>
            <a:endParaRPr lang="en-US" sz="4200" dirty="0">
              <a:solidFill>
                <a:srgbClr val="000000"/>
              </a:solidFill>
              <a:latin typeface="Times" pitchFamily="-106" charset="0"/>
            </a:endParaRPr>
          </a:p>
        </p:txBody>
      </p:sp>
      <p:sp>
        <p:nvSpPr>
          <p:cNvPr id="26628" name="Text Box 7"/>
          <p:cNvSpPr txBox="1">
            <a:spLocks noChangeArrowheads="1"/>
          </p:cNvSpPr>
          <p:nvPr/>
        </p:nvSpPr>
        <p:spPr bwMode="auto">
          <a:xfrm>
            <a:off x="304800" y="1646238"/>
            <a:ext cx="4114800" cy="1265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dirty="0" err="1">
                <a:solidFill>
                  <a:srgbClr val="FF890C"/>
                </a:solidFill>
                <a:latin typeface="Courier New" pitchFamily="49" charset="0"/>
              </a:rPr>
              <a:t>def</a:t>
            </a:r>
            <a:r>
              <a:rPr lang="en-US" b="1" dirty="0">
                <a:solidFill>
                  <a:srgbClr val="000000"/>
                </a:solidFill>
                <a:latin typeface="Courier New" pitchFamily="49" charset="0"/>
              </a:rPr>
              <a:t> </a:t>
            </a:r>
            <a:r>
              <a:rPr lang="en-US" b="1" dirty="0" err="1">
                <a:solidFill>
                  <a:srgbClr val="000000"/>
                </a:solidFill>
                <a:latin typeface="Courier New" pitchFamily="49" charset="0"/>
              </a:rPr>
              <a:t>dbl</a:t>
            </a:r>
            <a:r>
              <a:rPr lang="en-US" b="1" dirty="0">
                <a:solidFill>
                  <a:srgbClr val="000000"/>
                </a:solidFill>
                <a:latin typeface="Courier New" pitchFamily="49" charset="0"/>
              </a:rPr>
              <a:t>(x):</a:t>
            </a:r>
          </a:p>
          <a:p>
            <a:pPr>
              <a:lnSpc>
                <a:spcPct val="70000"/>
              </a:lnSpc>
              <a:spcBef>
                <a:spcPct val="50000"/>
              </a:spcBef>
            </a:pPr>
            <a:r>
              <a:rPr lang="en-US" b="1" dirty="0">
                <a:solidFill>
                  <a:srgbClr val="000000"/>
                </a:solidFill>
                <a:latin typeface="Courier New" pitchFamily="49" charset="0"/>
              </a:rPr>
              <a:t>    </a:t>
            </a:r>
            <a:r>
              <a:rPr lang="en-US" b="1" dirty="0">
                <a:solidFill>
                  <a:srgbClr val="009600"/>
                </a:solidFill>
                <a:latin typeface="Courier New" pitchFamily="49" charset="0"/>
              </a:rPr>
              <a:t>""" </a:t>
            </a:r>
            <a:r>
              <a:rPr lang="en-US" b="1" dirty="0" err="1">
                <a:solidFill>
                  <a:srgbClr val="009600"/>
                </a:solidFill>
                <a:latin typeface="Courier New" pitchFamily="49" charset="0"/>
              </a:rPr>
              <a:t>dbls</a:t>
            </a:r>
            <a:r>
              <a:rPr lang="en-US" b="1" dirty="0">
                <a:solidFill>
                  <a:srgbClr val="009600"/>
                </a:solidFill>
                <a:latin typeface="Courier New" pitchFamily="49" charset="0"/>
              </a:rPr>
              <a:t> x? """</a:t>
            </a:r>
          </a:p>
          <a:p>
            <a:pPr>
              <a:lnSpc>
                <a:spcPct val="70000"/>
              </a:lnSpc>
              <a:spcBef>
                <a:spcPct val="50000"/>
              </a:spcBef>
            </a:pPr>
            <a:r>
              <a:rPr lang="en-US" b="1" dirty="0">
                <a:solidFill>
                  <a:srgbClr val="000000"/>
                </a:solidFill>
                <a:latin typeface="Courier New" pitchFamily="49" charset="0"/>
              </a:rPr>
              <a:t>    </a:t>
            </a:r>
            <a:r>
              <a:rPr lang="en-US" b="1" dirty="0">
                <a:solidFill>
                  <a:srgbClr val="7030A0"/>
                </a:solidFill>
                <a:latin typeface="Courier New" pitchFamily="49" charset="0"/>
              </a:rPr>
              <a:t>return</a:t>
            </a:r>
            <a:r>
              <a:rPr lang="en-US" b="1" dirty="0">
                <a:solidFill>
                  <a:srgbClr val="000000"/>
                </a:solidFill>
                <a:latin typeface="Courier New" pitchFamily="49" charset="0"/>
              </a:rPr>
              <a:t> 2*x</a:t>
            </a:r>
          </a:p>
        </p:txBody>
      </p:sp>
      <p:sp>
        <p:nvSpPr>
          <p:cNvPr id="26629" name="Text Box 8"/>
          <p:cNvSpPr txBox="1">
            <a:spLocks noChangeArrowheads="1"/>
          </p:cNvSpPr>
          <p:nvPr/>
        </p:nvSpPr>
        <p:spPr bwMode="auto">
          <a:xfrm>
            <a:off x="4800600" y="1646238"/>
            <a:ext cx="4114800" cy="1265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dirty="0" err="1">
                <a:solidFill>
                  <a:srgbClr val="FF890C"/>
                </a:solidFill>
                <a:latin typeface="Courier New" pitchFamily="49" charset="0"/>
              </a:rPr>
              <a:t>def</a:t>
            </a:r>
            <a:r>
              <a:rPr lang="en-US" b="1" dirty="0">
                <a:solidFill>
                  <a:srgbClr val="000000"/>
                </a:solidFill>
                <a:latin typeface="Courier New" pitchFamily="49" charset="0"/>
              </a:rPr>
              <a:t> </a:t>
            </a:r>
            <a:r>
              <a:rPr lang="en-US" b="1" dirty="0" err="1">
                <a:solidFill>
                  <a:srgbClr val="000000"/>
                </a:solidFill>
                <a:latin typeface="Courier New" pitchFamily="49" charset="0"/>
              </a:rPr>
              <a:t>dblPR</a:t>
            </a:r>
            <a:r>
              <a:rPr lang="en-US" b="1" dirty="0">
                <a:solidFill>
                  <a:srgbClr val="000000"/>
                </a:solidFill>
                <a:latin typeface="Courier New" pitchFamily="49" charset="0"/>
              </a:rPr>
              <a:t>(x):</a:t>
            </a:r>
          </a:p>
          <a:p>
            <a:pPr>
              <a:lnSpc>
                <a:spcPct val="70000"/>
              </a:lnSpc>
              <a:spcBef>
                <a:spcPct val="50000"/>
              </a:spcBef>
            </a:pPr>
            <a:r>
              <a:rPr lang="en-US" b="1" dirty="0">
                <a:solidFill>
                  <a:srgbClr val="000000"/>
                </a:solidFill>
                <a:latin typeface="Courier New" pitchFamily="49" charset="0"/>
              </a:rPr>
              <a:t>    </a:t>
            </a:r>
            <a:r>
              <a:rPr lang="en-US" b="1" dirty="0">
                <a:solidFill>
                  <a:srgbClr val="009600"/>
                </a:solidFill>
                <a:latin typeface="Courier New" pitchFamily="49" charset="0"/>
              </a:rPr>
              <a:t>""" </a:t>
            </a:r>
            <a:r>
              <a:rPr lang="en-US" b="1" dirty="0" err="1">
                <a:solidFill>
                  <a:srgbClr val="009600"/>
                </a:solidFill>
                <a:latin typeface="Courier New" pitchFamily="49" charset="0"/>
              </a:rPr>
              <a:t>dbls</a:t>
            </a:r>
            <a:r>
              <a:rPr lang="en-US" b="1" dirty="0">
                <a:solidFill>
                  <a:srgbClr val="009600"/>
                </a:solidFill>
                <a:latin typeface="Courier New" pitchFamily="49" charset="0"/>
              </a:rPr>
              <a:t> x? """</a:t>
            </a:r>
          </a:p>
          <a:p>
            <a:pPr>
              <a:lnSpc>
                <a:spcPct val="70000"/>
              </a:lnSpc>
              <a:spcBef>
                <a:spcPct val="50000"/>
              </a:spcBef>
            </a:pPr>
            <a:r>
              <a:rPr lang="en-US" b="1" dirty="0">
                <a:solidFill>
                  <a:srgbClr val="000000"/>
                </a:solidFill>
                <a:latin typeface="Courier New" pitchFamily="49" charset="0"/>
              </a:rPr>
              <a:t>   </a:t>
            </a:r>
            <a:r>
              <a:rPr lang="en-US" b="1" dirty="0">
                <a:solidFill>
                  <a:srgbClr val="FF9900"/>
                </a:solidFill>
                <a:latin typeface="Courier New" pitchFamily="49" charset="0"/>
              </a:rPr>
              <a:t> </a:t>
            </a:r>
            <a:r>
              <a:rPr lang="en-US" b="1" dirty="0" smtClean="0">
                <a:solidFill>
                  <a:srgbClr val="FF9900"/>
                </a:solidFill>
                <a:latin typeface="Courier New" pitchFamily="49" charset="0"/>
              </a:rPr>
              <a:t>print</a:t>
            </a:r>
            <a:r>
              <a:rPr lang="en-US" b="1" dirty="0" smtClean="0">
                <a:latin typeface="Courier New" pitchFamily="49" charset="0"/>
              </a:rPr>
              <a:t>(</a:t>
            </a:r>
            <a:r>
              <a:rPr lang="en-US" b="1" dirty="0" smtClean="0">
                <a:solidFill>
                  <a:srgbClr val="000000"/>
                </a:solidFill>
                <a:latin typeface="Courier New" pitchFamily="49" charset="0"/>
              </a:rPr>
              <a:t>2*x)</a:t>
            </a:r>
            <a:endParaRPr lang="en-US" b="1" dirty="0">
              <a:solidFill>
                <a:srgbClr val="000000"/>
              </a:solidFill>
              <a:latin typeface="Courier New" pitchFamily="49" charset="0"/>
            </a:endParaRPr>
          </a:p>
        </p:txBody>
      </p:sp>
      <p:cxnSp>
        <p:nvCxnSpPr>
          <p:cNvPr id="26634" name="Straight Connector 2"/>
          <p:cNvCxnSpPr>
            <a:cxnSpLocks noChangeShapeType="1"/>
          </p:cNvCxnSpPr>
          <p:nvPr/>
        </p:nvCxnSpPr>
        <p:spPr bwMode="auto">
          <a:xfrm>
            <a:off x="4419600" y="1371600"/>
            <a:ext cx="0" cy="2971800"/>
          </a:xfrm>
          <a:prstGeom prst="line">
            <a:avLst/>
          </a:prstGeom>
          <a:noFill/>
          <a:ln w="19050" algn="ctr">
            <a:solidFill>
              <a:schemeClr val="tx1"/>
            </a:solidFill>
            <a:round/>
            <a:headEnd type="none" w="med" len="med"/>
            <a:tailEnd type="arrow" w="med" len="med"/>
          </a:ln>
          <a:extLst>
            <a:ext uri="{909E8E84-426E-40dd-AFC4-6F175D3DCCD1}">
              <a14:hiddenFill xmlns:a14="http://schemas.microsoft.com/office/drawing/2010/main" xmlns="">
                <a:noFill/>
              </a14:hiddenFill>
            </a:ext>
          </a:extLst>
        </p:spPr>
      </p:cxnSp>
      <p:sp>
        <p:nvSpPr>
          <p:cNvPr id="9" name="Rectangle 6"/>
          <p:cNvSpPr>
            <a:spLocks noChangeArrowheads="1"/>
          </p:cNvSpPr>
          <p:nvPr/>
        </p:nvSpPr>
        <p:spPr bwMode="auto">
          <a:xfrm>
            <a:off x="352425" y="3500735"/>
            <a:ext cx="44481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dirty="0">
                <a:solidFill>
                  <a:schemeClr val="bg1">
                    <a:lumMod val="65000"/>
                  </a:schemeClr>
                </a:solidFill>
                <a:latin typeface="Courier New" pitchFamily="49" charset="0"/>
              </a:rPr>
              <a:t>In[1]: </a:t>
            </a:r>
            <a:r>
              <a:rPr lang="en-US" b="1" dirty="0" err="1" smtClean="0">
                <a:solidFill>
                  <a:srgbClr val="000000"/>
                </a:solidFill>
                <a:latin typeface="Courier New" pitchFamily="49" charset="0"/>
              </a:rPr>
              <a:t>ans</a:t>
            </a:r>
            <a:r>
              <a:rPr lang="en-US" b="1" dirty="0" smtClean="0">
                <a:solidFill>
                  <a:srgbClr val="000000"/>
                </a:solidFill>
                <a:latin typeface="Courier New" pitchFamily="49" charset="0"/>
              </a:rPr>
              <a:t> </a:t>
            </a:r>
            <a:r>
              <a:rPr lang="en-US" b="1" dirty="0">
                <a:solidFill>
                  <a:srgbClr val="000000"/>
                </a:solidFill>
                <a:latin typeface="Courier New" pitchFamily="49" charset="0"/>
              </a:rPr>
              <a:t>= </a:t>
            </a:r>
            <a:r>
              <a:rPr lang="en-US" b="1" dirty="0" err="1" smtClean="0">
                <a:solidFill>
                  <a:srgbClr val="000000"/>
                </a:solidFill>
                <a:latin typeface="Courier New" pitchFamily="49" charset="0"/>
              </a:rPr>
              <a:t>dbl</a:t>
            </a:r>
            <a:r>
              <a:rPr lang="en-US" b="1" dirty="0" smtClean="0">
                <a:solidFill>
                  <a:srgbClr val="000000"/>
                </a:solidFill>
                <a:latin typeface="Courier New" pitchFamily="49" charset="0"/>
              </a:rPr>
              <a:t>(20)</a:t>
            </a:r>
            <a:endParaRPr lang="en-US" b="1" dirty="0">
              <a:solidFill>
                <a:srgbClr val="000000"/>
              </a:solidFill>
              <a:latin typeface="Courier New" pitchFamily="49" charset="0"/>
            </a:endParaRPr>
          </a:p>
        </p:txBody>
      </p:sp>
      <p:sp>
        <p:nvSpPr>
          <p:cNvPr id="10" name="Rectangle 9"/>
          <p:cNvSpPr>
            <a:spLocks noChangeArrowheads="1"/>
          </p:cNvSpPr>
          <p:nvPr/>
        </p:nvSpPr>
        <p:spPr bwMode="auto">
          <a:xfrm>
            <a:off x="4627563" y="3500735"/>
            <a:ext cx="428783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b="1" dirty="0" smtClean="0">
                <a:solidFill>
                  <a:schemeClr val="bg1">
                    <a:lumMod val="65000"/>
                  </a:schemeClr>
                </a:solidFill>
                <a:latin typeface="Courier New" pitchFamily="49" charset="0"/>
              </a:rPr>
              <a:t>In[1]: </a:t>
            </a:r>
            <a:r>
              <a:rPr lang="en-US" b="1" dirty="0" err="1">
                <a:solidFill>
                  <a:srgbClr val="000000"/>
                </a:solidFill>
                <a:latin typeface="Courier New" pitchFamily="49" charset="0"/>
              </a:rPr>
              <a:t>ans</a:t>
            </a:r>
            <a:r>
              <a:rPr lang="en-US" b="1" dirty="0">
                <a:solidFill>
                  <a:srgbClr val="000000"/>
                </a:solidFill>
                <a:latin typeface="Courier New" pitchFamily="49" charset="0"/>
              </a:rPr>
              <a:t> = </a:t>
            </a:r>
            <a:r>
              <a:rPr lang="en-US" b="1" dirty="0" err="1" smtClean="0">
                <a:solidFill>
                  <a:srgbClr val="000000"/>
                </a:solidFill>
                <a:latin typeface="Courier New" pitchFamily="49" charset="0"/>
              </a:rPr>
              <a:t>dblPR</a:t>
            </a:r>
            <a:r>
              <a:rPr lang="en-US" b="1" dirty="0" smtClean="0">
                <a:solidFill>
                  <a:srgbClr val="000000"/>
                </a:solidFill>
                <a:latin typeface="Courier New" pitchFamily="49" charset="0"/>
              </a:rPr>
              <a:t>(20)</a:t>
            </a:r>
            <a:endParaRPr lang="en-US" b="1" dirty="0">
              <a:solidFill>
                <a:srgbClr val="000000"/>
              </a:solidFill>
              <a:latin typeface="Courier New" pitchFamily="49" charset="0"/>
            </a:endParaRPr>
          </a:p>
        </p:txBody>
      </p:sp>
      <p:sp>
        <p:nvSpPr>
          <p:cNvPr id="12" name="Text Box 23"/>
          <p:cNvSpPr txBox="1">
            <a:spLocks noChangeArrowheads="1"/>
          </p:cNvSpPr>
          <p:nvPr/>
        </p:nvSpPr>
        <p:spPr bwMode="auto">
          <a:xfrm>
            <a:off x="875862" y="5181600"/>
            <a:ext cx="7353738"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5400" dirty="0" smtClean="0">
                <a:solidFill>
                  <a:srgbClr val="000000"/>
                </a:solidFill>
                <a:latin typeface="Cambria" pitchFamily="18" charset="0"/>
              </a:rPr>
              <a:t>What's the difference ?!</a:t>
            </a:r>
            <a:endParaRPr lang="en-US" sz="5400" dirty="0">
              <a:solidFill>
                <a:srgbClr val="000000"/>
              </a:solidFill>
              <a:latin typeface="Cambria" pitchFamily="18" charset="0"/>
            </a:endParaRPr>
          </a:p>
        </p:txBody>
      </p:sp>
    </p:spTree>
    <p:extLst>
      <p:ext uri="{BB962C8B-B14F-4D97-AF65-F5344CB8AC3E}">
        <p14:creationId xmlns:p14="http://schemas.microsoft.com/office/powerpoint/2010/main" val="21159601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Rectangle 14"/>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TextBox 4"/>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1</a:t>
            </a:r>
            <a:r>
              <a:rPr lang="en-US" sz="4200" dirty="0" smtClean="0">
                <a:latin typeface="Calibri" panose="020F0502020204030204" pitchFamily="34" charset="0"/>
              </a:rPr>
              <a:t> </a:t>
            </a:r>
          </a:p>
        </p:txBody>
      </p:sp>
      <p:sp>
        <p:nvSpPr>
          <p:cNvPr id="6" name="TextBox 5"/>
          <p:cNvSpPr txBox="1"/>
          <p:nvPr/>
        </p:nvSpPr>
        <p:spPr>
          <a:xfrm>
            <a:off x="4660392" y="2921036"/>
            <a:ext cx="3789879" cy="1384995"/>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for </a:t>
            </a:r>
            <a:r>
              <a:rPr lang="en-US" sz="4200" b="1" dirty="0" smtClean="0">
                <a:solidFill>
                  <a:srgbClr val="0B9520"/>
                </a:solidFill>
                <a:latin typeface="Courier New" panose="02070309020205020404" pitchFamily="49" charset="0"/>
                <a:cs typeface="Courier New" panose="02070309020205020404" pitchFamily="49" charset="0"/>
              </a:rPr>
              <a:t>[42,9]</a:t>
            </a:r>
            <a:endParaRPr lang="en-US" sz="4200" dirty="0" smtClean="0">
              <a:solidFill>
                <a:srgbClr val="0B9520"/>
              </a:solidFill>
              <a:latin typeface="Calibri" panose="020F0502020204030204" pitchFamily="34" charset="0"/>
            </a:endParaRPr>
          </a:p>
        </p:txBody>
      </p:sp>
      <p:sp>
        <p:nvSpPr>
          <p:cNvPr id="12" name="Rectangle 11"/>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13" name="Rectangle 12"/>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14" name="Rectangle 13"/>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7" name="Rectangle 6"/>
          <p:cNvSpPr/>
          <p:nvPr/>
        </p:nvSpPr>
        <p:spPr>
          <a:xfrm>
            <a:off x="3745992" y="3276600"/>
            <a:ext cx="646331" cy="1015663"/>
          </a:xfrm>
          <a:prstGeom prst="rect">
            <a:avLst/>
          </a:prstGeom>
        </p:spPr>
        <p:txBody>
          <a:bodyPr wrap="none">
            <a:spAutoFit/>
          </a:bodyPr>
          <a:lstStyle/>
          <a:p>
            <a:r>
              <a:rPr lang="en-US" sz="6000" b="1" dirty="0" smtClean="0">
                <a:solidFill>
                  <a:srgbClr val="0B9520"/>
                </a:solidFill>
                <a:latin typeface="Courier New" panose="02070309020205020404" pitchFamily="49" charset="0"/>
                <a:cs typeface="Courier New" panose="02070309020205020404" pitchFamily="49" charset="0"/>
              </a:rPr>
              <a:t>+</a:t>
            </a:r>
            <a:endParaRPr lang="en-US" sz="6000" b="1" dirty="0">
              <a:solidFill>
                <a:srgbClr val="0B9520"/>
              </a:solidFill>
              <a:latin typeface="Courier New" panose="02070309020205020404" pitchFamily="49" charset="0"/>
              <a:cs typeface="Courier New" panose="02070309020205020404" pitchFamily="49" charset="0"/>
            </a:endParaRPr>
          </a:p>
        </p:txBody>
      </p:sp>
      <p:sp>
        <p:nvSpPr>
          <p:cNvPr id="26" name="Rectangle 25"/>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2" name="Rectangle 21"/>
          <p:cNvSpPr/>
          <p:nvPr/>
        </p:nvSpPr>
        <p:spPr>
          <a:xfrm>
            <a:off x="6769608" y="4223567"/>
            <a:ext cx="1802096"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[42,9] )</a:t>
            </a:r>
            <a:endParaRPr lang="en-US" b="1" dirty="0"/>
          </a:p>
        </p:txBody>
      </p:sp>
      <p:sp>
        <p:nvSpPr>
          <p:cNvPr id="27" name="Rectangle 26"/>
          <p:cNvSpPr/>
          <p:nvPr/>
        </p:nvSpPr>
        <p:spPr>
          <a:xfrm>
            <a:off x="2143810" y="5792685"/>
            <a:ext cx="5076454"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example with concrete values</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17" name="TextBox 16"/>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for  </a:t>
            </a:r>
            <a:r>
              <a:rPr lang="en-US" sz="4200" b="1" dirty="0" smtClean="0">
                <a:solidFill>
                  <a:srgbClr val="0B9520"/>
                </a:solidFill>
                <a:latin typeface="Courier New" panose="02070309020205020404" pitchFamily="49" charset="0"/>
                <a:cs typeface="Courier New" panose="02070309020205020404" pitchFamily="49" charset="0"/>
              </a:rPr>
              <a:t>[7,42,9]</a:t>
            </a:r>
          </a:p>
        </p:txBody>
      </p:sp>
      <p:sp>
        <p:nvSpPr>
          <p:cNvPr id="23" name="Rectangle 22"/>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4" name="Rectangle 23"/>
          <p:cNvSpPr/>
          <p:nvPr/>
        </p:nvSpPr>
        <p:spPr>
          <a:xfrm>
            <a:off x="2356219" y="1824335"/>
            <a:ext cx="203773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[7,42,9] )</a:t>
            </a:r>
            <a:endParaRPr lang="en-US" b="1" dirty="0"/>
          </a:p>
        </p:txBody>
      </p:sp>
      <p:sp>
        <p:nvSpPr>
          <p:cNvPr id="25" name="Rectangle 24"/>
          <p:cNvSpPr/>
          <p:nvPr/>
        </p:nvSpPr>
        <p:spPr>
          <a:xfrm>
            <a:off x="7008854" y="152400"/>
            <a:ext cx="2037738"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[7,42,9] )</a:t>
            </a:r>
            <a:endParaRPr lang="en-US" b="1" dirty="0"/>
          </a:p>
        </p:txBody>
      </p:sp>
    </p:spTree>
    <p:extLst>
      <p:ext uri="{BB962C8B-B14F-4D97-AF65-F5344CB8AC3E}">
        <p14:creationId xmlns:p14="http://schemas.microsoft.com/office/powerpoint/2010/main" val="1094103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33400" y="5334000"/>
            <a:ext cx="8199120" cy="914400"/>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Rectangle 16"/>
          <p:cNvSpPr/>
          <p:nvPr/>
        </p:nvSpPr>
        <p:spPr>
          <a:xfrm>
            <a:off x="839537" y="5502424"/>
            <a:ext cx="1903663"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base case:</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18" name="TextBox 17"/>
          <p:cNvSpPr txBox="1"/>
          <p:nvPr/>
        </p:nvSpPr>
        <p:spPr>
          <a:xfrm>
            <a:off x="2743200" y="5425668"/>
            <a:ext cx="5659870" cy="738664"/>
          </a:xfrm>
          <a:prstGeom prst="rect">
            <a:avLst/>
          </a:prstGeom>
          <a:solidFill>
            <a:srgbClr val="CCFFCC"/>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of </a:t>
            </a:r>
            <a:r>
              <a:rPr lang="en-US" sz="4200" dirty="0" err="1" smtClean="0">
                <a:latin typeface="Calibri" panose="020F0502020204030204" pitchFamily="34" charset="0"/>
              </a:rPr>
              <a:t>leng</a:t>
            </a:r>
            <a:r>
              <a:rPr lang="en-US" sz="4200" dirty="0" smtClean="0">
                <a:latin typeface="Calibri" panose="020F0502020204030204" pitchFamily="34" charset="0"/>
              </a:rPr>
              <a:t>(</a:t>
            </a:r>
            <a:r>
              <a:rPr lang="en-US" sz="4200" b="1" dirty="0" smtClean="0">
                <a:latin typeface="Calibri" panose="020F0502020204030204" pitchFamily="34" charset="0"/>
              </a:rPr>
              <a:t>[]</a:t>
            </a:r>
            <a:r>
              <a:rPr lang="en-US" sz="4200" dirty="0" smtClean="0">
                <a:latin typeface="Calibri" panose="020F0502020204030204" pitchFamily="34" charset="0"/>
              </a:rPr>
              <a:t>) is </a:t>
            </a:r>
            <a:r>
              <a:rPr lang="en-US" sz="4200" b="1" dirty="0" smtClean="0">
                <a:solidFill>
                  <a:srgbClr val="0B9520"/>
                </a:solidFill>
                <a:latin typeface="Courier New" panose="02070309020205020404" pitchFamily="49" charset="0"/>
                <a:cs typeface="Courier New" panose="02070309020205020404" pitchFamily="49" charset="0"/>
              </a:rPr>
              <a:t>0</a:t>
            </a:r>
          </a:p>
        </p:txBody>
      </p:sp>
      <p:sp>
        <p:nvSpPr>
          <p:cNvPr id="19" name="Rectangle 18"/>
          <p:cNvSpPr/>
          <p:nvPr/>
        </p:nvSpPr>
        <p:spPr>
          <a:xfrm>
            <a:off x="4800600" y="6317188"/>
            <a:ext cx="2078711"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smallest possible input</a:t>
            </a:r>
            <a:endParaRPr lang="en-US" sz="1600" dirty="0">
              <a:solidFill>
                <a:srgbClr val="0B9520"/>
              </a:solidFill>
              <a:latin typeface="Calibri" panose="020F0502020204030204" pitchFamily="34" charset="0"/>
            </a:endParaRPr>
          </a:p>
        </p:txBody>
      </p:sp>
      <p:sp>
        <p:nvSpPr>
          <p:cNvPr id="20" name="Rectangle 19"/>
          <p:cNvSpPr/>
          <p:nvPr/>
        </p:nvSpPr>
        <p:spPr>
          <a:xfrm>
            <a:off x="7737803" y="6325311"/>
            <a:ext cx="995786"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its output</a:t>
            </a:r>
            <a:endParaRPr lang="en-US" sz="1600" dirty="0">
              <a:solidFill>
                <a:srgbClr val="0B9520"/>
              </a:solidFill>
              <a:latin typeface="Calibri" panose="020F0502020204030204" pitchFamily="34" charset="0"/>
            </a:endParaRPr>
          </a:p>
        </p:txBody>
      </p:sp>
      <p:cxnSp>
        <p:nvCxnSpPr>
          <p:cNvPr id="23" name="Straight Arrow Connector 22"/>
          <p:cNvCxnSpPr/>
          <p:nvPr/>
        </p:nvCxnSpPr>
        <p:spPr bwMode="auto">
          <a:xfrm flipV="1">
            <a:off x="6528816" y="6087199"/>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cxnSp>
        <p:nvCxnSpPr>
          <p:cNvPr id="24" name="Straight Arrow Connector 23"/>
          <p:cNvCxnSpPr/>
          <p:nvPr/>
        </p:nvCxnSpPr>
        <p:spPr bwMode="auto">
          <a:xfrm flipH="1" flipV="1">
            <a:off x="7796784" y="6080760"/>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sp>
        <p:nvSpPr>
          <p:cNvPr id="25" name="Rectangle 24"/>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6" name="Rectangle 25"/>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9" name="TextBox 28"/>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1</a:t>
            </a:r>
            <a:r>
              <a:rPr lang="en-US" sz="4200" dirty="0" smtClean="0">
                <a:latin typeface="Calibri" panose="020F0502020204030204" pitchFamily="34" charset="0"/>
              </a:rPr>
              <a:t> </a:t>
            </a:r>
          </a:p>
        </p:txBody>
      </p:sp>
      <p:sp>
        <p:nvSpPr>
          <p:cNvPr id="44" name="TextBox 43"/>
          <p:cNvSpPr txBox="1"/>
          <p:nvPr/>
        </p:nvSpPr>
        <p:spPr>
          <a:xfrm>
            <a:off x="4660392" y="2921036"/>
            <a:ext cx="3789879" cy="1292662"/>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for </a:t>
            </a:r>
            <a:r>
              <a:rPr lang="en-US" sz="3600" b="1" dirty="0" smtClean="0">
                <a:solidFill>
                  <a:srgbClr val="0B9520"/>
                </a:solidFill>
                <a:latin typeface="Courier New" panose="02070309020205020404" pitchFamily="49" charset="0"/>
                <a:cs typeface="Courier New" panose="02070309020205020404" pitchFamily="49" charset="0"/>
              </a:rPr>
              <a:t>[42,...,9]</a:t>
            </a:r>
            <a:endParaRPr lang="en-US" sz="3600" dirty="0" smtClean="0">
              <a:solidFill>
                <a:srgbClr val="0B9520"/>
              </a:solidFill>
              <a:latin typeface="Calibri" panose="020F0502020204030204" pitchFamily="34" charset="0"/>
            </a:endParaRPr>
          </a:p>
        </p:txBody>
      </p:sp>
      <p:sp>
        <p:nvSpPr>
          <p:cNvPr id="45" name="Rectangle 44"/>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46" name="Rectangle 45"/>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47" name="Rectangle 46"/>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48" name="Rectangle 47"/>
          <p:cNvSpPr/>
          <p:nvPr/>
        </p:nvSpPr>
        <p:spPr>
          <a:xfrm>
            <a:off x="3745992" y="3276600"/>
            <a:ext cx="646331" cy="1015663"/>
          </a:xfrm>
          <a:prstGeom prst="rect">
            <a:avLst/>
          </a:prstGeom>
        </p:spPr>
        <p:txBody>
          <a:bodyPr wrap="none">
            <a:spAutoFit/>
          </a:bodyPr>
          <a:lstStyle/>
          <a:p>
            <a:r>
              <a:rPr lang="en-US" sz="6000" b="1" dirty="0" smtClean="0">
                <a:solidFill>
                  <a:srgbClr val="0B9520"/>
                </a:solidFill>
                <a:latin typeface="Courier New" panose="02070309020205020404" pitchFamily="49" charset="0"/>
                <a:cs typeface="Courier New" panose="02070309020205020404" pitchFamily="49" charset="0"/>
              </a:rPr>
              <a:t>+</a:t>
            </a:r>
            <a:endParaRPr lang="en-US" sz="6000" b="1" dirty="0">
              <a:solidFill>
                <a:srgbClr val="0B9520"/>
              </a:solidFill>
              <a:latin typeface="Courier New" panose="02070309020205020404" pitchFamily="49" charset="0"/>
              <a:cs typeface="Courier New" panose="02070309020205020404" pitchFamily="49" charset="0"/>
            </a:endParaRPr>
          </a:p>
        </p:txBody>
      </p:sp>
      <p:sp>
        <p:nvSpPr>
          <p:cNvPr id="49" name="Rectangle 48"/>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50" name="Rectangle 49"/>
          <p:cNvSpPr/>
          <p:nvPr/>
        </p:nvSpPr>
        <p:spPr>
          <a:xfrm>
            <a:off x="6857774" y="4223567"/>
            <a:ext cx="1625766"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L[1:] )</a:t>
            </a:r>
            <a:endParaRPr lang="en-US" b="1" dirty="0"/>
          </a:p>
        </p:txBody>
      </p:sp>
      <p:sp>
        <p:nvSpPr>
          <p:cNvPr id="51" name="TextBox 50"/>
          <p:cNvSpPr txBox="1"/>
          <p:nvPr/>
        </p:nvSpPr>
        <p:spPr>
          <a:xfrm>
            <a:off x="228600" y="571358"/>
            <a:ext cx="3721608" cy="1292662"/>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for  </a:t>
            </a:r>
            <a:r>
              <a:rPr lang="en-US" sz="3600" b="1" dirty="0" smtClean="0">
                <a:solidFill>
                  <a:srgbClr val="0B9520"/>
                </a:solidFill>
                <a:latin typeface="Courier New" panose="02070309020205020404" pitchFamily="49" charset="0"/>
                <a:cs typeface="Courier New" panose="02070309020205020404" pitchFamily="49" charset="0"/>
              </a:rPr>
              <a:t>[7,42,...,9]</a:t>
            </a:r>
          </a:p>
        </p:txBody>
      </p:sp>
      <p:sp>
        <p:nvSpPr>
          <p:cNvPr id="52" name="Rectangle 51"/>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53" name="Rectangle 52"/>
          <p:cNvSpPr/>
          <p:nvPr/>
        </p:nvSpPr>
        <p:spPr>
          <a:xfrm>
            <a:off x="3004457" y="1824335"/>
            <a:ext cx="1186543"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L )</a:t>
            </a:r>
            <a:endParaRPr lang="en-US" b="1" dirty="0"/>
          </a:p>
        </p:txBody>
      </p:sp>
      <p:sp>
        <p:nvSpPr>
          <p:cNvPr id="54" name="Rectangle 53"/>
          <p:cNvSpPr/>
          <p:nvPr/>
        </p:nvSpPr>
        <p:spPr>
          <a:xfrm>
            <a:off x="6629400" y="528935"/>
            <a:ext cx="2363147"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[7,42,...,9] )</a:t>
            </a:r>
            <a:endParaRPr lang="en-US" b="1" dirty="0"/>
          </a:p>
        </p:txBody>
      </p:sp>
      <p:sp>
        <p:nvSpPr>
          <p:cNvPr id="55" name="Rectangle 54"/>
          <p:cNvSpPr/>
          <p:nvPr/>
        </p:nvSpPr>
        <p:spPr>
          <a:xfrm>
            <a:off x="6804128" y="71735"/>
            <a:ext cx="2013693"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L        )</a:t>
            </a:r>
            <a:endParaRPr lang="en-US" b="1" dirty="0"/>
          </a:p>
        </p:txBody>
      </p:sp>
    </p:spTree>
    <p:extLst>
      <p:ext uri="{BB962C8B-B14F-4D97-AF65-F5344CB8AC3E}">
        <p14:creationId xmlns:p14="http://schemas.microsoft.com/office/powerpoint/2010/main" val="420656230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1692275"/>
            <a:ext cx="79248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smtClean="0">
                <a:solidFill>
                  <a:srgbClr val="FF6600"/>
                </a:solidFill>
                <a:latin typeface="Courier New" pitchFamily="49" charset="0"/>
              </a:rPr>
              <a:t>  </a:t>
            </a:r>
            <a:r>
              <a:rPr lang="en-US" sz="3200" b="1" dirty="0" err="1" smtClean="0">
                <a:solidFill>
                  <a:srgbClr val="FF6600"/>
                </a:solidFill>
                <a:latin typeface="Courier New" pitchFamily="49" charset="0"/>
              </a:rPr>
              <a:t>def</a:t>
            </a:r>
            <a:r>
              <a:rPr lang="en-US" sz="3200" b="1" dirty="0" smtClean="0">
                <a:latin typeface="Courier New" pitchFamily="49" charset="0"/>
              </a:rPr>
              <a:t> </a:t>
            </a:r>
            <a:r>
              <a:rPr lang="en-US" sz="3200" b="1" dirty="0" err="1" smtClean="0">
                <a:solidFill>
                  <a:srgbClr val="800080"/>
                </a:solidFill>
                <a:latin typeface="Courier New" pitchFamily="49" charset="0"/>
              </a:rPr>
              <a:t>leng</a:t>
            </a:r>
            <a:r>
              <a:rPr lang="en-US" sz="3200" b="1" dirty="0" smtClean="0">
                <a:latin typeface="Courier New" pitchFamily="49" charset="0"/>
              </a:rPr>
              <a:t>( L ):</a:t>
            </a:r>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a:t>
            </a:r>
            <a:r>
              <a:rPr lang="en-US" sz="3200" b="1" dirty="0" smtClean="0">
                <a:latin typeface="Courier New" pitchFamily="49" charset="0"/>
              </a:rPr>
              <a:t>_______:</a:t>
            </a:r>
            <a:endParaRPr lang="en-US" sz="3200" b="1" dirty="0">
              <a:latin typeface="Courier New" pitchFamily="49" charset="0"/>
            </a:endParaRPr>
          </a:p>
          <a:p>
            <a:pPr eaLnBrk="1" hangingPunct="1"/>
            <a:r>
              <a:rPr lang="en-US" sz="3200" b="1" dirty="0">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______</a:t>
            </a:r>
            <a:endParaRPr lang="en-US" sz="3200" b="1" dirty="0">
              <a:latin typeface="Courier New" pitchFamily="49" charset="0"/>
            </a:endParaRPr>
          </a:p>
          <a:p>
            <a:pPr eaLnBrk="1" hangingPunct="1"/>
            <a:endParaRPr lang="en-US" sz="3200" b="1" dirty="0" smtClean="0">
              <a:latin typeface="Courier New" pitchFamily="49" charset="0"/>
            </a:endParaRPr>
          </a:p>
          <a:p>
            <a:pPr eaLnBrk="1" hangingPunct="1"/>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solidFill>
                  <a:srgbClr val="FF6600"/>
                </a:solidFill>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_______________</a:t>
            </a:r>
            <a:endParaRPr lang="en-US" sz="3200" b="1" dirty="0">
              <a:latin typeface="Courier New" pitchFamily="49" charset="0"/>
            </a:endParaRPr>
          </a:p>
        </p:txBody>
      </p:sp>
      <p:sp>
        <p:nvSpPr>
          <p:cNvPr id="37894" name="AutoShape 9"/>
          <p:cNvSpPr>
            <a:spLocks/>
          </p:cNvSpPr>
          <p:nvPr/>
        </p:nvSpPr>
        <p:spPr bwMode="auto">
          <a:xfrm>
            <a:off x="7620000" y="51816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738950" y="5369496"/>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
        <p:nvSpPr>
          <p:cNvPr id="12" name="AutoShape 7"/>
          <p:cNvSpPr>
            <a:spLocks/>
          </p:cNvSpPr>
          <p:nvPr/>
        </p:nvSpPr>
        <p:spPr bwMode="auto">
          <a:xfrm>
            <a:off x="60706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1039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latin typeface="Cambria" pitchFamily="18" charset="0"/>
              </a:rPr>
              <a:t>Python function for    </a:t>
            </a:r>
            <a:r>
              <a:rPr lang="en-US" sz="4000" dirty="0" err="1" smtClean="0">
                <a:latin typeface="Calibri" panose="020F0502020204030204" pitchFamily="34" charset="0"/>
              </a:rPr>
              <a:t>plusone</a:t>
            </a:r>
            <a:r>
              <a:rPr lang="en-US" sz="4000" dirty="0" smtClean="0">
                <a:latin typeface="Calibri" panose="020F0502020204030204" pitchFamily="34" charset="0"/>
              </a:rPr>
              <a:t>(N)</a:t>
            </a:r>
            <a:endParaRPr lang="en-US" sz="4000" dirty="0">
              <a:latin typeface="Calibri" panose="020F0502020204030204" pitchFamily="34" charset="0"/>
            </a:endParaRPr>
          </a:p>
        </p:txBody>
      </p:sp>
    </p:spTree>
    <p:extLst>
      <p:ext uri="{BB962C8B-B14F-4D97-AF65-F5344CB8AC3E}">
        <p14:creationId xmlns:p14="http://schemas.microsoft.com/office/powerpoint/2010/main" val="16006340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1692275"/>
            <a:ext cx="79248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smtClean="0">
                <a:solidFill>
                  <a:srgbClr val="FF6600"/>
                </a:solidFill>
                <a:latin typeface="Courier New" pitchFamily="49" charset="0"/>
              </a:rPr>
              <a:t>  </a:t>
            </a:r>
            <a:r>
              <a:rPr lang="en-US" sz="3200" b="1" dirty="0" err="1" smtClean="0">
                <a:solidFill>
                  <a:srgbClr val="FF6600"/>
                </a:solidFill>
                <a:latin typeface="Courier New" pitchFamily="49" charset="0"/>
              </a:rPr>
              <a:t>def</a:t>
            </a:r>
            <a:r>
              <a:rPr lang="en-US" sz="3200" b="1" dirty="0" smtClean="0">
                <a:latin typeface="Courier New" pitchFamily="49" charset="0"/>
              </a:rPr>
              <a:t> </a:t>
            </a:r>
            <a:r>
              <a:rPr lang="en-US" sz="3200" b="1" dirty="0" err="1" smtClean="0">
                <a:solidFill>
                  <a:srgbClr val="800080"/>
                </a:solidFill>
                <a:latin typeface="Courier New" pitchFamily="49" charset="0"/>
              </a:rPr>
              <a:t>leng</a:t>
            </a:r>
            <a:r>
              <a:rPr lang="en-US" sz="3200" b="1" dirty="0" smtClean="0">
                <a:latin typeface="Courier New" pitchFamily="49" charset="0"/>
              </a:rPr>
              <a:t>( L ):</a:t>
            </a:r>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a:t>
            </a:r>
            <a:r>
              <a:rPr lang="en-US" sz="3200" b="1" dirty="0" smtClean="0">
                <a:latin typeface="Courier New" pitchFamily="49" charset="0"/>
              </a:rPr>
              <a:t>L == []:</a:t>
            </a:r>
            <a:endParaRPr lang="en-US" sz="3200" b="1" dirty="0">
              <a:latin typeface="Courier New" pitchFamily="49" charset="0"/>
            </a:endParaRPr>
          </a:p>
          <a:p>
            <a:pPr eaLnBrk="1" hangingPunct="1"/>
            <a:r>
              <a:rPr lang="en-US" sz="3200" b="1" dirty="0">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0</a:t>
            </a:r>
            <a:endParaRPr lang="en-US" sz="3200" b="1" dirty="0">
              <a:latin typeface="Courier New" pitchFamily="49" charset="0"/>
            </a:endParaRPr>
          </a:p>
          <a:p>
            <a:pPr eaLnBrk="1" hangingPunct="1"/>
            <a:endParaRPr lang="en-US" sz="3200" b="1" dirty="0" smtClean="0">
              <a:latin typeface="Courier New" pitchFamily="49" charset="0"/>
            </a:endParaRPr>
          </a:p>
          <a:p>
            <a:pPr eaLnBrk="1" hangingPunct="1"/>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solidFill>
                  <a:srgbClr val="FF6600"/>
                </a:solidFill>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1 + </a:t>
            </a:r>
            <a:r>
              <a:rPr lang="en-US" sz="3200" b="1" dirty="0" err="1" smtClean="0">
                <a:latin typeface="Courier New" pitchFamily="49" charset="0"/>
              </a:rPr>
              <a:t>leng</a:t>
            </a:r>
            <a:r>
              <a:rPr lang="en-US" sz="3200" b="1" dirty="0" smtClean="0">
                <a:latin typeface="Courier New" pitchFamily="49" charset="0"/>
              </a:rPr>
              <a:t>(L[1:])</a:t>
            </a:r>
            <a:endParaRPr lang="en-US" sz="3200" b="1" dirty="0">
              <a:latin typeface="Courier New" pitchFamily="49" charset="0"/>
            </a:endParaRPr>
          </a:p>
        </p:txBody>
      </p:sp>
      <p:sp>
        <p:nvSpPr>
          <p:cNvPr id="37894" name="AutoShape 9"/>
          <p:cNvSpPr>
            <a:spLocks/>
          </p:cNvSpPr>
          <p:nvPr/>
        </p:nvSpPr>
        <p:spPr bwMode="auto">
          <a:xfrm>
            <a:off x="7696200" y="51816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815150" y="5369496"/>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
        <p:nvSpPr>
          <p:cNvPr id="12" name="AutoShape 7"/>
          <p:cNvSpPr>
            <a:spLocks/>
          </p:cNvSpPr>
          <p:nvPr/>
        </p:nvSpPr>
        <p:spPr bwMode="auto">
          <a:xfrm>
            <a:off x="60706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1039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latin typeface="Cambria" pitchFamily="18" charset="0"/>
              </a:rPr>
              <a:t>Python function for    </a:t>
            </a:r>
            <a:r>
              <a:rPr lang="en-US" sz="4000" dirty="0" err="1" smtClean="0">
                <a:latin typeface="Calibri" panose="020F0502020204030204" pitchFamily="34" charset="0"/>
              </a:rPr>
              <a:t>leng</a:t>
            </a:r>
            <a:r>
              <a:rPr lang="en-US" sz="4000" dirty="0" smtClean="0">
                <a:latin typeface="Calibri" panose="020F0502020204030204" pitchFamily="34" charset="0"/>
              </a:rPr>
              <a:t>( L )</a:t>
            </a:r>
            <a:endParaRPr lang="en-US" sz="4000" dirty="0">
              <a:latin typeface="Calibri" panose="020F0502020204030204" pitchFamily="34" charset="0"/>
            </a:endParaRPr>
          </a:p>
        </p:txBody>
      </p:sp>
    </p:spTree>
    <p:extLst>
      <p:ext uri="{BB962C8B-B14F-4D97-AF65-F5344CB8AC3E}">
        <p14:creationId xmlns:p14="http://schemas.microsoft.com/office/powerpoint/2010/main" val="22537450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for  </a:t>
            </a:r>
            <a:r>
              <a:rPr lang="en-US" sz="4200" b="1" dirty="0" smtClean="0">
                <a:solidFill>
                  <a:srgbClr val="0B9520"/>
                </a:solidFill>
                <a:latin typeface="Courier New" panose="02070309020205020404" pitchFamily="49" charset="0"/>
                <a:cs typeface="Courier New" panose="02070309020205020404" pitchFamily="49" charset="0"/>
              </a:rPr>
              <a:t>[7,42,9]</a:t>
            </a:r>
          </a:p>
        </p:txBody>
      </p: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2356219" y="1824335"/>
            <a:ext cx="203773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[7,42,9] )</a:t>
            </a:r>
            <a:endParaRPr lang="en-US" b="1" dirty="0"/>
          </a:p>
        </p:txBody>
      </p:sp>
      <p:sp>
        <p:nvSpPr>
          <p:cNvPr id="27" name="Rectangle 26"/>
          <p:cNvSpPr/>
          <p:nvPr/>
        </p:nvSpPr>
        <p:spPr>
          <a:xfrm>
            <a:off x="2781387" y="5702808"/>
            <a:ext cx="3430747" cy="738664"/>
          </a:xfrm>
          <a:prstGeom prst="rect">
            <a:avLst/>
          </a:prstGeom>
          <a:solidFill>
            <a:schemeClr val="bg1"/>
          </a:solidFill>
          <a:ln>
            <a:solidFill>
              <a:srgbClr val="0B9520"/>
            </a:solidFill>
          </a:ln>
        </p:spPr>
        <p:txBody>
          <a:bodyPr wrap="none">
            <a:spAutoFit/>
          </a:bodyPr>
          <a:lstStyle/>
          <a:p>
            <a:pPr algn="ctr"/>
            <a:r>
              <a:rPr lang="en-US" sz="4200" b="1" dirty="0" err="1">
                <a:latin typeface="Calibri" panose="020F0502020204030204" pitchFamily="34" charset="0"/>
              </a:rPr>
              <a:t>leng</a:t>
            </a:r>
            <a:r>
              <a:rPr lang="en-US" sz="4200" b="1" dirty="0">
                <a:latin typeface="Calibri" panose="020F0502020204030204" pitchFamily="34" charset="0"/>
              </a:rPr>
              <a:t>( [</a:t>
            </a:r>
            <a:r>
              <a:rPr lang="en-US" sz="4200" b="1" dirty="0" smtClean="0">
                <a:latin typeface="Calibri" panose="020F0502020204030204" pitchFamily="34" charset="0"/>
              </a:rPr>
              <a:t>7,42,9</a:t>
            </a:r>
            <a:r>
              <a:rPr lang="en-US" sz="4200" b="1" dirty="0">
                <a:latin typeface="Calibri" panose="020F0502020204030204" pitchFamily="34" charset="0"/>
              </a:rPr>
              <a:t>] )</a:t>
            </a:r>
            <a:endParaRPr lang="en-US" sz="4200" b="1" dirty="0"/>
          </a:p>
        </p:txBody>
      </p:sp>
      <p:sp>
        <p:nvSpPr>
          <p:cNvPr id="11" name="Right Brace 10"/>
          <p:cNvSpPr/>
          <p:nvPr/>
        </p:nvSpPr>
        <p:spPr bwMode="auto">
          <a:xfrm rot="5400000">
            <a:off x="4152900" y="2095500"/>
            <a:ext cx="838200" cy="6248400"/>
          </a:xfrm>
          <a:prstGeom prst="rightBrace">
            <a:avLst>
              <a:gd name="adj1" fmla="val 50515"/>
              <a:gd name="adj2" fmla="val 50000"/>
            </a:avLst>
          </a:prstGeom>
          <a:no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6" name="Rectangle 15"/>
          <p:cNvSpPr/>
          <p:nvPr/>
        </p:nvSpPr>
        <p:spPr>
          <a:xfrm>
            <a:off x="3779161" y="2819400"/>
            <a:ext cx="2775119" cy="738664"/>
          </a:xfrm>
          <a:prstGeom prst="rect">
            <a:avLst/>
          </a:prstGeom>
        </p:spPr>
        <p:txBody>
          <a:bodyPr wrap="none">
            <a:spAutoFit/>
          </a:bodyPr>
          <a:lstStyle/>
          <a:p>
            <a:pPr algn="ctr"/>
            <a:r>
              <a:rPr lang="en-US" sz="4200" b="1" dirty="0" smtClean="0">
                <a:solidFill>
                  <a:srgbClr val="0B9520"/>
                </a:solidFill>
                <a:latin typeface="Courier New" panose="02070309020205020404" pitchFamily="49" charset="0"/>
                <a:cs typeface="Courier New" panose="02070309020205020404" pitchFamily="49" charset="0"/>
              </a:rPr>
              <a:t>[7,42,9]</a:t>
            </a:r>
            <a:endParaRPr lang="en-US" sz="4200" b="1" dirty="0">
              <a:solidFill>
                <a:srgbClr val="0B9520"/>
              </a:solidFill>
              <a:latin typeface="Courier New" panose="02070309020205020404" pitchFamily="49" charset="0"/>
              <a:cs typeface="Courier New" panose="02070309020205020404" pitchFamily="49" charset="0"/>
            </a:endParaRPr>
          </a:p>
        </p:txBody>
      </p:sp>
      <p:sp>
        <p:nvSpPr>
          <p:cNvPr id="21" name="TextBox 20"/>
          <p:cNvSpPr txBox="1"/>
          <p:nvPr/>
        </p:nvSpPr>
        <p:spPr>
          <a:xfrm>
            <a:off x="3368991" y="4240258"/>
            <a:ext cx="4254051" cy="830997"/>
          </a:xfrm>
          <a:prstGeom prst="rect">
            <a:avLst/>
          </a:prstGeom>
          <a:noFill/>
        </p:spPr>
        <p:txBody>
          <a:bodyPr wrap="square" rtlCol="0">
            <a:spAutoFit/>
          </a:bodyPr>
          <a:lstStyle/>
          <a:p>
            <a:pPr algn="ctr"/>
            <a:r>
              <a:rPr lang="en-US" dirty="0" smtClean="0">
                <a:latin typeface="Cambria" panose="02040503050406030204" pitchFamily="18" charset="0"/>
              </a:rPr>
              <a:t>this list has length of 3 –              it has three top-level elements</a:t>
            </a:r>
          </a:p>
        </p:txBody>
      </p:sp>
      <p:cxnSp>
        <p:nvCxnSpPr>
          <p:cNvPr id="29" name="Straight Arrow Connector 28"/>
          <p:cNvCxnSpPr/>
          <p:nvPr/>
        </p:nvCxnSpPr>
        <p:spPr bwMode="auto">
          <a:xfrm flipH="1">
            <a:off x="6392377" y="2819400"/>
            <a:ext cx="484778" cy="2161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29"/>
          <p:cNvSpPr/>
          <p:nvPr/>
        </p:nvSpPr>
        <p:spPr>
          <a:xfrm>
            <a:off x="6925923" y="2438400"/>
            <a:ext cx="1539204" cy="461665"/>
          </a:xfrm>
          <a:prstGeom prst="rect">
            <a:avLst/>
          </a:prstGeom>
        </p:spPr>
        <p:txBody>
          <a:bodyPr wrap="none">
            <a:spAutoFit/>
          </a:bodyPr>
          <a:lstStyle/>
          <a:p>
            <a:r>
              <a:rPr lang="en-US" dirty="0" smtClean="0">
                <a:latin typeface="Cambria" panose="02040503050406030204" pitchFamily="18" charset="0"/>
              </a:rPr>
              <a:t>length is 3</a:t>
            </a:r>
            <a:endParaRPr lang="en-US" dirty="0"/>
          </a:p>
        </p:txBody>
      </p:sp>
      <p:sp>
        <p:nvSpPr>
          <p:cNvPr id="31" name="Rectangle 30"/>
          <p:cNvSpPr/>
          <p:nvPr/>
        </p:nvSpPr>
        <p:spPr>
          <a:xfrm>
            <a:off x="5803111" y="202026"/>
            <a:ext cx="3102131" cy="738664"/>
          </a:xfrm>
          <a:prstGeom prst="rect">
            <a:avLst/>
          </a:prstGeom>
          <a:solidFill>
            <a:schemeClr val="bg1"/>
          </a:solidFill>
          <a:ln>
            <a:solidFill>
              <a:schemeClr val="bg1"/>
            </a:solidFill>
          </a:ln>
        </p:spPr>
        <p:txBody>
          <a:bodyPr wrap="none">
            <a:spAutoFit/>
          </a:bodyPr>
          <a:lstStyle/>
          <a:p>
            <a:pPr algn="ctr"/>
            <a:r>
              <a:rPr lang="en-US" sz="4200" b="1" dirty="0" smtClean="0">
                <a:latin typeface="Calibri" panose="020F0502020204030204" pitchFamily="34" charset="0"/>
              </a:rPr>
              <a:t>has( 3, [4,5] )</a:t>
            </a:r>
            <a:endParaRPr lang="en-US" sz="4200" b="1" dirty="0"/>
          </a:p>
        </p:txBody>
      </p:sp>
      <p:sp>
        <p:nvSpPr>
          <p:cNvPr id="3" name="Rectangle 2"/>
          <p:cNvSpPr/>
          <p:nvPr/>
        </p:nvSpPr>
        <p:spPr>
          <a:xfrm>
            <a:off x="2301475" y="4032610"/>
            <a:ext cx="652743" cy="1200329"/>
          </a:xfrm>
          <a:prstGeom prst="rect">
            <a:avLst/>
          </a:prstGeom>
        </p:spPr>
        <p:txBody>
          <a:bodyPr wrap="none">
            <a:spAutoFit/>
          </a:bodyPr>
          <a:lstStyle/>
          <a:p>
            <a:r>
              <a:rPr lang="en-US" sz="7200" b="1" dirty="0" smtClean="0">
                <a:latin typeface="Calibri" panose="020F0502020204030204" pitchFamily="34" charset="0"/>
              </a:rPr>
              <a:t>3</a:t>
            </a:r>
            <a:endParaRPr lang="en-US" sz="7200" dirty="0"/>
          </a:p>
        </p:txBody>
      </p:sp>
    </p:spTree>
    <p:extLst>
      <p:ext uri="{BB962C8B-B14F-4D97-AF65-F5344CB8AC3E}">
        <p14:creationId xmlns:p14="http://schemas.microsoft.com/office/powerpoint/2010/main" val="406566851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Rectangle 14"/>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TextBox 4"/>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1</a:t>
            </a:r>
            <a:r>
              <a:rPr lang="en-US" sz="4200" dirty="0" smtClean="0">
                <a:latin typeface="Calibri" panose="020F0502020204030204" pitchFamily="34" charset="0"/>
              </a:rPr>
              <a:t> </a:t>
            </a:r>
          </a:p>
        </p:txBody>
      </p:sp>
      <p:sp>
        <p:nvSpPr>
          <p:cNvPr id="6" name="TextBox 5"/>
          <p:cNvSpPr txBox="1"/>
          <p:nvPr/>
        </p:nvSpPr>
        <p:spPr>
          <a:xfrm>
            <a:off x="4660392" y="2921036"/>
            <a:ext cx="3789879" cy="1384995"/>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for </a:t>
            </a:r>
            <a:r>
              <a:rPr lang="en-US" sz="4200" b="1" dirty="0" smtClean="0">
                <a:solidFill>
                  <a:srgbClr val="0B9520"/>
                </a:solidFill>
                <a:latin typeface="Courier New" panose="02070309020205020404" pitchFamily="49" charset="0"/>
                <a:cs typeface="Courier New" panose="02070309020205020404" pitchFamily="49" charset="0"/>
              </a:rPr>
              <a:t>[42,9]</a:t>
            </a:r>
            <a:endParaRPr lang="en-US" sz="4200" dirty="0" smtClean="0">
              <a:solidFill>
                <a:srgbClr val="0B9520"/>
              </a:solidFill>
              <a:latin typeface="Calibri" panose="020F0502020204030204" pitchFamily="34" charset="0"/>
            </a:endParaRPr>
          </a:p>
        </p:txBody>
      </p:sp>
      <p:sp>
        <p:nvSpPr>
          <p:cNvPr id="12" name="Rectangle 11"/>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13" name="Rectangle 12"/>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14" name="Rectangle 13"/>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7" name="Rectangle 6"/>
          <p:cNvSpPr/>
          <p:nvPr/>
        </p:nvSpPr>
        <p:spPr>
          <a:xfrm>
            <a:off x="3745992" y="3276600"/>
            <a:ext cx="646331" cy="1015663"/>
          </a:xfrm>
          <a:prstGeom prst="rect">
            <a:avLst/>
          </a:prstGeom>
        </p:spPr>
        <p:txBody>
          <a:bodyPr wrap="none">
            <a:spAutoFit/>
          </a:bodyPr>
          <a:lstStyle/>
          <a:p>
            <a:r>
              <a:rPr lang="en-US" sz="6000" b="1" dirty="0" smtClean="0">
                <a:solidFill>
                  <a:srgbClr val="0B9520"/>
                </a:solidFill>
                <a:latin typeface="Courier New" panose="02070309020205020404" pitchFamily="49" charset="0"/>
                <a:cs typeface="Courier New" panose="02070309020205020404" pitchFamily="49" charset="0"/>
              </a:rPr>
              <a:t>+</a:t>
            </a:r>
            <a:endParaRPr lang="en-US" sz="6000" b="1" dirty="0">
              <a:solidFill>
                <a:srgbClr val="0B9520"/>
              </a:solidFill>
              <a:latin typeface="Courier New" panose="02070309020205020404" pitchFamily="49" charset="0"/>
              <a:cs typeface="Courier New" panose="02070309020205020404" pitchFamily="49" charset="0"/>
            </a:endParaRPr>
          </a:p>
        </p:txBody>
      </p:sp>
      <p:sp>
        <p:nvSpPr>
          <p:cNvPr id="26" name="Rectangle 25"/>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2" name="Rectangle 21"/>
          <p:cNvSpPr/>
          <p:nvPr/>
        </p:nvSpPr>
        <p:spPr>
          <a:xfrm>
            <a:off x="6769608" y="4223567"/>
            <a:ext cx="1802096"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[42,9] )</a:t>
            </a:r>
            <a:endParaRPr lang="en-US" b="1" dirty="0"/>
          </a:p>
        </p:txBody>
      </p:sp>
      <p:sp>
        <p:nvSpPr>
          <p:cNvPr id="27" name="Rectangle 26"/>
          <p:cNvSpPr/>
          <p:nvPr/>
        </p:nvSpPr>
        <p:spPr>
          <a:xfrm>
            <a:off x="2143810" y="5792685"/>
            <a:ext cx="5076454"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example with concrete values</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17" name="TextBox 16"/>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for  </a:t>
            </a:r>
            <a:r>
              <a:rPr lang="en-US" sz="4200" b="1" dirty="0" smtClean="0">
                <a:solidFill>
                  <a:srgbClr val="0B9520"/>
                </a:solidFill>
                <a:latin typeface="Courier New" panose="02070309020205020404" pitchFamily="49" charset="0"/>
                <a:cs typeface="Courier New" panose="02070309020205020404" pitchFamily="49" charset="0"/>
              </a:rPr>
              <a:t>[7,42,9]</a:t>
            </a:r>
          </a:p>
        </p:txBody>
      </p:sp>
      <p:sp>
        <p:nvSpPr>
          <p:cNvPr id="23" name="Rectangle 22"/>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4" name="Rectangle 23"/>
          <p:cNvSpPr/>
          <p:nvPr/>
        </p:nvSpPr>
        <p:spPr>
          <a:xfrm>
            <a:off x="2356219" y="1824335"/>
            <a:ext cx="203773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[7,42,9] )</a:t>
            </a:r>
            <a:endParaRPr lang="en-US" b="1" dirty="0"/>
          </a:p>
        </p:txBody>
      </p:sp>
      <p:sp>
        <p:nvSpPr>
          <p:cNvPr id="25" name="Rectangle 24"/>
          <p:cNvSpPr/>
          <p:nvPr/>
        </p:nvSpPr>
        <p:spPr>
          <a:xfrm>
            <a:off x="7008854" y="152400"/>
            <a:ext cx="2037738"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[7,42,9] )</a:t>
            </a:r>
            <a:endParaRPr lang="en-US" b="1" dirty="0"/>
          </a:p>
        </p:txBody>
      </p:sp>
    </p:spTree>
    <p:extLst>
      <p:ext uri="{BB962C8B-B14F-4D97-AF65-F5344CB8AC3E}">
        <p14:creationId xmlns:p14="http://schemas.microsoft.com/office/powerpoint/2010/main" val="15922658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33400" y="5334000"/>
            <a:ext cx="8199120" cy="914400"/>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Rectangle 16"/>
          <p:cNvSpPr/>
          <p:nvPr/>
        </p:nvSpPr>
        <p:spPr>
          <a:xfrm>
            <a:off x="839537" y="5502424"/>
            <a:ext cx="1903663"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base case:</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18" name="TextBox 17"/>
          <p:cNvSpPr txBox="1"/>
          <p:nvPr/>
        </p:nvSpPr>
        <p:spPr>
          <a:xfrm>
            <a:off x="2743200" y="5425668"/>
            <a:ext cx="5659870" cy="738664"/>
          </a:xfrm>
          <a:prstGeom prst="rect">
            <a:avLst/>
          </a:prstGeom>
          <a:solidFill>
            <a:srgbClr val="CCFFCC"/>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of </a:t>
            </a:r>
            <a:r>
              <a:rPr lang="en-US" sz="4200" dirty="0" err="1" smtClean="0">
                <a:latin typeface="Calibri" panose="020F0502020204030204" pitchFamily="34" charset="0"/>
              </a:rPr>
              <a:t>leng</a:t>
            </a:r>
            <a:r>
              <a:rPr lang="en-US" sz="4200" dirty="0" smtClean="0">
                <a:latin typeface="Calibri" panose="020F0502020204030204" pitchFamily="34" charset="0"/>
              </a:rPr>
              <a:t>(</a:t>
            </a:r>
            <a:r>
              <a:rPr lang="en-US" sz="4200" b="1" dirty="0" smtClean="0">
                <a:latin typeface="Calibri" panose="020F0502020204030204" pitchFamily="34" charset="0"/>
              </a:rPr>
              <a:t>[]</a:t>
            </a:r>
            <a:r>
              <a:rPr lang="en-US" sz="4200" dirty="0" smtClean="0">
                <a:latin typeface="Calibri" panose="020F0502020204030204" pitchFamily="34" charset="0"/>
              </a:rPr>
              <a:t>) is </a:t>
            </a:r>
            <a:r>
              <a:rPr lang="en-US" sz="4200" b="1" dirty="0" smtClean="0">
                <a:solidFill>
                  <a:srgbClr val="0B9520"/>
                </a:solidFill>
                <a:latin typeface="Courier New" panose="02070309020205020404" pitchFamily="49" charset="0"/>
                <a:cs typeface="Courier New" panose="02070309020205020404" pitchFamily="49" charset="0"/>
              </a:rPr>
              <a:t>0</a:t>
            </a:r>
          </a:p>
        </p:txBody>
      </p:sp>
      <p:sp>
        <p:nvSpPr>
          <p:cNvPr id="19" name="Rectangle 18"/>
          <p:cNvSpPr/>
          <p:nvPr/>
        </p:nvSpPr>
        <p:spPr>
          <a:xfrm>
            <a:off x="4800600" y="6317188"/>
            <a:ext cx="2078711"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smallest possible input</a:t>
            </a:r>
            <a:endParaRPr lang="en-US" sz="1600" dirty="0">
              <a:solidFill>
                <a:srgbClr val="0B9520"/>
              </a:solidFill>
              <a:latin typeface="Calibri" panose="020F0502020204030204" pitchFamily="34" charset="0"/>
            </a:endParaRPr>
          </a:p>
        </p:txBody>
      </p:sp>
      <p:sp>
        <p:nvSpPr>
          <p:cNvPr id="20" name="Rectangle 19"/>
          <p:cNvSpPr/>
          <p:nvPr/>
        </p:nvSpPr>
        <p:spPr>
          <a:xfrm>
            <a:off x="7737803" y="6325311"/>
            <a:ext cx="995786"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its output</a:t>
            </a:r>
            <a:endParaRPr lang="en-US" sz="1600" dirty="0">
              <a:solidFill>
                <a:srgbClr val="0B9520"/>
              </a:solidFill>
              <a:latin typeface="Calibri" panose="020F0502020204030204" pitchFamily="34" charset="0"/>
            </a:endParaRPr>
          </a:p>
        </p:txBody>
      </p:sp>
      <p:cxnSp>
        <p:nvCxnSpPr>
          <p:cNvPr id="23" name="Straight Arrow Connector 22"/>
          <p:cNvCxnSpPr/>
          <p:nvPr/>
        </p:nvCxnSpPr>
        <p:spPr bwMode="auto">
          <a:xfrm flipV="1">
            <a:off x="6528816" y="6087199"/>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cxnSp>
        <p:nvCxnSpPr>
          <p:cNvPr id="24" name="Straight Arrow Connector 23"/>
          <p:cNvCxnSpPr/>
          <p:nvPr/>
        </p:nvCxnSpPr>
        <p:spPr bwMode="auto">
          <a:xfrm flipH="1" flipV="1">
            <a:off x="7796784" y="6080760"/>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sp>
        <p:nvSpPr>
          <p:cNvPr id="25" name="Rectangle 24"/>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6" name="Rectangle 25"/>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9" name="TextBox 28"/>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1</a:t>
            </a:r>
            <a:r>
              <a:rPr lang="en-US" sz="4200" dirty="0" smtClean="0">
                <a:latin typeface="Calibri" panose="020F0502020204030204" pitchFamily="34" charset="0"/>
              </a:rPr>
              <a:t> </a:t>
            </a:r>
          </a:p>
        </p:txBody>
      </p:sp>
      <p:sp>
        <p:nvSpPr>
          <p:cNvPr id="44" name="TextBox 43"/>
          <p:cNvSpPr txBox="1"/>
          <p:nvPr/>
        </p:nvSpPr>
        <p:spPr>
          <a:xfrm>
            <a:off x="4660392" y="2921036"/>
            <a:ext cx="3789879" cy="1292662"/>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for </a:t>
            </a:r>
            <a:r>
              <a:rPr lang="en-US" sz="3600" b="1" dirty="0" smtClean="0">
                <a:solidFill>
                  <a:srgbClr val="0B9520"/>
                </a:solidFill>
                <a:latin typeface="Courier New" panose="02070309020205020404" pitchFamily="49" charset="0"/>
                <a:cs typeface="Courier New" panose="02070309020205020404" pitchFamily="49" charset="0"/>
              </a:rPr>
              <a:t>[42,...,9]</a:t>
            </a:r>
            <a:endParaRPr lang="en-US" sz="3600" dirty="0" smtClean="0">
              <a:solidFill>
                <a:srgbClr val="0B9520"/>
              </a:solidFill>
              <a:latin typeface="Calibri" panose="020F0502020204030204" pitchFamily="34" charset="0"/>
            </a:endParaRPr>
          </a:p>
        </p:txBody>
      </p:sp>
      <p:sp>
        <p:nvSpPr>
          <p:cNvPr id="45" name="Rectangle 44"/>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46" name="Rectangle 45"/>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47" name="Rectangle 46"/>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48" name="Rectangle 47"/>
          <p:cNvSpPr/>
          <p:nvPr/>
        </p:nvSpPr>
        <p:spPr>
          <a:xfrm>
            <a:off x="3745992" y="3276600"/>
            <a:ext cx="646331" cy="1015663"/>
          </a:xfrm>
          <a:prstGeom prst="rect">
            <a:avLst/>
          </a:prstGeom>
        </p:spPr>
        <p:txBody>
          <a:bodyPr wrap="none">
            <a:spAutoFit/>
          </a:bodyPr>
          <a:lstStyle/>
          <a:p>
            <a:r>
              <a:rPr lang="en-US" sz="6000" b="1" dirty="0" smtClean="0">
                <a:solidFill>
                  <a:srgbClr val="0B9520"/>
                </a:solidFill>
                <a:latin typeface="Courier New" panose="02070309020205020404" pitchFamily="49" charset="0"/>
                <a:cs typeface="Courier New" panose="02070309020205020404" pitchFamily="49" charset="0"/>
              </a:rPr>
              <a:t>+</a:t>
            </a:r>
            <a:endParaRPr lang="en-US" sz="6000" b="1" dirty="0">
              <a:solidFill>
                <a:srgbClr val="0B9520"/>
              </a:solidFill>
              <a:latin typeface="Courier New" panose="02070309020205020404" pitchFamily="49" charset="0"/>
              <a:cs typeface="Courier New" panose="02070309020205020404" pitchFamily="49" charset="0"/>
            </a:endParaRPr>
          </a:p>
        </p:txBody>
      </p:sp>
      <p:sp>
        <p:nvSpPr>
          <p:cNvPr id="49" name="Rectangle 48"/>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50" name="Rectangle 49"/>
          <p:cNvSpPr/>
          <p:nvPr/>
        </p:nvSpPr>
        <p:spPr>
          <a:xfrm>
            <a:off x="6857774" y="4223567"/>
            <a:ext cx="1625766"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L[1:] )</a:t>
            </a:r>
            <a:endParaRPr lang="en-US" b="1" dirty="0"/>
          </a:p>
        </p:txBody>
      </p:sp>
      <p:sp>
        <p:nvSpPr>
          <p:cNvPr id="51" name="TextBox 50"/>
          <p:cNvSpPr txBox="1"/>
          <p:nvPr/>
        </p:nvSpPr>
        <p:spPr>
          <a:xfrm>
            <a:off x="228600" y="571358"/>
            <a:ext cx="3721608" cy="1292662"/>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for  </a:t>
            </a:r>
            <a:r>
              <a:rPr lang="en-US" sz="3600" b="1" dirty="0" smtClean="0">
                <a:solidFill>
                  <a:srgbClr val="0B9520"/>
                </a:solidFill>
                <a:latin typeface="Courier New" panose="02070309020205020404" pitchFamily="49" charset="0"/>
                <a:cs typeface="Courier New" panose="02070309020205020404" pitchFamily="49" charset="0"/>
              </a:rPr>
              <a:t>[7,42,...,9]</a:t>
            </a:r>
          </a:p>
        </p:txBody>
      </p:sp>
      <p:sp>
        <p:nvSpPr>
          <p:cNvPr id="52" name="Rectangle 51"/>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53" name="Rectangle 52"/>
          <p:cNvSpPr/>
          <p:nvPr/>
        </p:nvSpPr>
        <p:spPr>
          <a:xfrm>
            <a:off x="3004457" y="1824335"/>
            <a:ext cx="1186543"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L )</a:t>
            </a:r>
            <a:endParaRPr lang="en-US" b="1" dirty="0"/>
          </a:p>
        </p:txBody>
      </p:sp>
      <p:sp>
        <p:nvSpPr>
          <p:cNvPr id="54" name="Rectangle 53"/>
          <p:cNvSpPr/>
          <p:nvPr/>
        </p:nvSpPr>
        <p:spPr>
          <a:xfrm>
            <a:off x="6629400" y="528935"/>
            <a:ext cx="2363147"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[7,42,...,9] )</a:t>
            </a:r>
            <a:endParaRPr lang="en-US" b="1" dirty="0"/>
          </a:p>
        </p:txBody>
      </p:sp>
      <p:sp>
        <p:nvSpPr>
          <p:cNvPr id="55" name="Rectangle 54"/>
          <p:cNvSpPr/>
          <p:nvPr/>
        </p:nvSpPr>
        <p:spPr>
          <a:xfrm>
            <a:off x="6804128" y="71735"/>
            <a:ext cx="2013693"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leng</a:t>
            </a:r>
            <a:r>
              <a:rPr lang="en-US" b="1" dirty="0" smtClean="0">
                <a:latin typeface="Calibri" panose="020F0502020204030204" pitchFamily="34" charset="0"/>
              </a:rPr>
              <a:t>(      L        )</a:t>
            </a:r>
            <a:endParaRPr lang="en-US" b="1" dirty="0"/>
          </a:p>
        </p:txBody>
      </p:sp>
    </p:spTree>
    <p:extLst>
      <p:ext uri="{BB962C8B-B14F-4D97-AF65-F5344CB8AC3E}">
        <p14:creationId xmlns:p14="http://schemas.microsoft.com/office/powerpoint/2010/main" val="35625958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1692275"/>
            <a:ext cx="79248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smtClean="0">
                <a:solidFill>
                  <a:srgbClr val="FF6600"/>
                </a:solidFill>
                <a:latin typeface="Courier New" pitchFamily="49" charset="0"/>
              </a:rPr>
              <a:t>  </a:t>
            </a:r>
            <a:r>
              <a:rPr lang="en-US" sz="3200" b="1" dirty="0" err="1" smtClean="0">
                <a:solidFill>
                  <a:srgbClr val="FF6600"/>
                </a:solidFill>
                <a:latin typeface="Courier New" pitchFamily="49" charset="0"/>
              </a:rPr>
              <a:t>def</a:t>
            </a:r>
            <a:r>
              <a:rPr lang="en-US" sz="3200" b="1" dirty="0" smtClean="0">
                <a:latin typeface="Courier New" pitchFamily="49" charset="0"/>
              </a:rPr>
              <a:t> </a:t>
            </a:r>
            <a:r>
              <a:rPr lang="en-US" sz="3200" b="1" dirty="0" err="1" smtClean="0">
                <a:solidFill>
                  <a:srgbClr val="800080"/>
                </a:solidFill>
                <a:latin typeface="Courier New" pitchFamily="49" charset="0"/>
              </a:rPr>
              <a:t>leng</a:t>
            </a:r>
            <a:r>
              <a:rPr lang="en-US" sz="3200" b="1" dirty="0" smtClean="0">
                <a:latin typeface="Courier New" pitchFamily="49" charset="0"/>
              </a:rPr>
              <a:t>( L ):</a:t>
            </a:r>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a:t>
            </a:r>
            <a:r>
              <a:rPr lang="en-US" sz="3200" b="1" dirty="0" smtClean="0">
                <a:latin typeface="Courier New" pitchFamily="49" charset="0"/>
              </a:rPr>
              <a:t>_______:</a:t>
            </a:r>
            <a:endParaRPr lang="en-US" sz="3200" b="1" dirty="0">
              <a:latin typeface="Courier New" pitchFamily="49" charset="0"/>
            </a:endParaRPr>
          </a:p>
          <a:p>
            <a:pPr eaLnBrk="1" hangingPunct="1"/>
            <a:r>
              <a:rPr lang="en-US" sz="3200" b="1" dirty="0">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______</a:t>
            </a:r>
            <a:endParaRPr lang="en-US" sz="3200" b="1" dirty="0">
              <a:latin typeface="Courier New" pitchFamily="49" charset="0"/>
            </a:endParaRPr>
          </a:p>
          <a:p>
            <a:pPr eaLnBrk="1" hangingPunct="1"/>
            <a:endParaRPr lang="en-US" sz="3200" b="1" dirty="0" smtClean="0">
              <a:latin typeface="Courier New" pitchFamily="49" charset="0"/>
            </a:endParaRPr>
          </a:p>
          <a:p>
            <a:pPr eaLnBrk="1" hangingPunct="1"/>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solidFill>
                  <a:srgbClr val="FF6600"/>
                </a:solidFill>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_______________</a:t>
            </a:r>
            <a:endParaRPr lang="en-US" sz="3200" b="1" dirty="0">
              <a:latin typeface="Courier New" pitchFamily="49" charset="0"/>
            </a:endParaRPr>
          </a:p>
        </p:txBody>
      </p:sp>
      <p:sp>
        <p:nvSpPr>
          <p:cNvPr id="37894" name="AutoShape 9"/>
          <p:cNvSpPr>
            <a:spLocks/>
          </p:cNvSpPr>
          <p:nvPr/>
        </p:nvSpPr>
        <p:spPr bwMode="auto">
          <a:xfrm>
            <a:off x="7620000" y="51816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738950" y="5369496"/>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
        <p:nvSpPr>
          <p:cNvPr id="12" name="AutoShape 7"/>
          <p:cNvSpPr>
            <a:spLocks/>
          </p:cNvSpPr>
          <p:nvPr/>
        </p:nvSpPr>
        <p:spPr bwMode="auto">
          <a:xfrm>
            <a:off x="60706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1039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latin typeface="Cambria" pitchFamily="18" charset="0"/>
              </a:rPr>
              <a:t>Python function for    </a:t>
            </a:r>
            <a:r>
              <a:rPr lang="en-US" sz="4000" dirty="0" err="1" smtClean="0">
                <a:latin typeface="Calibri" panose="020F0502020204030204" pitchFamily="34" charset="0"/>
              </a:rPr>
              <a:t>plusone</a:t>
            </a:r>
            <a:r>
              <a:rPr lang="en-US" sz="4000" dirty="0" smtClean="0">
                <a:latin typeface="Calibri" panose="020F0502020204030204" pitchFamily="34" charset="0"/>
              </a:rPr>
              <a:t>(N)</a:t>
            </a:r>
            <a:endParaRPr lang="en-US" sz="4000" dirty="0">
              <a:latin typeface="Calibri" panose="020F0502020204030204" pitchFamily="34" charset="0"/>
            </a:endParaRPr>
          </a:p>
        </p:txBody>
      </p:sp>
    </p:spTree>
    <p:extLst>
      <p:ext uri="{BB962C8B-B14F-4D97-AF65-F5344CB8AC3E}">
        <p14:creationId xmlns:p14="http://schemas.microsoft.com/office/powerpoint/2010/main" val="60087467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1692275"/>
            <a:ext cx="79248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smtClean="0">
                <a:solidFill>
                  <a:srgbClr val="FF6600"/>
                </a:solidFill>
                <a:latin typeface="Courier New" pitchFamily="49" charset="0"/>
              </a:rPr>
              <a:t>  </a:t>
            </a:r>
            <a:r>
              <a:rPr lang="en-US" sz="3200" b="1" dirty="0" err="1" smtClean="0">
                <a:solidFill>
                  <a:srgbClr val="FF6600"/>
                </a:solidFill>
                <a:latin typeface="Courier New" pitchFamily="49" charset="0"/>
              </a:rPr>
              <a:t>def</a:t>
            </a:r>
            <a:r>
              <a:rPr lang="en-US" sz="3200" b="1" dirty="0" smtClean="0">
                <a:latin typeface="Courier New" pitchFamily="49" charset="0"/>
              </a:rPr>
              <a:t> </a:t>
            </a:r>
            <a:r>
              <a:rPr lang="en-US" sz="3200" b="1" dirty="0" err="1" smtClean="0">
                <a:solidFill>
                  <a:srgbClr val="800080"/>
                </a:solidFill>
                <a:latin typeface="Courier New" pitchFamily="49" charset="0"/>
              </a:rPr>
              <a:t>leng</a:t>
            </a:r>
            <a:r>
              <a:rPr lang="en-US" sz="3200" b="1" dirty="0" smtClean="0">
                <a:latin typeface="Courier New" pitchFamily="49" charset="0"/>
              </a:rPr>
              <a:t>( L ):</a:t>
            </a:r>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a:t>
            </a:r>
            <a:r>
              <a:rPr lang="en-US" sz="3200" b="1" dirty="0" smtClean="0">
                <a:latin typeface="Courier New" pitchFamily="49" charset="0"/>
              </a:rPr>
              <a:t>L == []:</a:t>
            </a:r>
            <a:endParaRPr lang="en-US" sz="3200" b="1" dirty="0">
              <a:latin typeface="Courier New" pitchFamily="49" charset="0"/>
            </a:endParaRPr>
          </a:p>
          <a:p>
            <a:pPr eaLnBrk="1" hangingPunct="1"/>
            <a:r>
              <a:rPr lang="en-US" sz="3200" b="1" dirty="0">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0</a:t>
            </a:r>
            <a:endParaRPr lang="en-US" sz="3200" b="1" dirty="0">
              <a:latin typeface="Courier New" pitchFamily="49" charset="0"/>
            </a:endParaRPr>
          </a:p>
          <a:p>
            <a:pPr eaLnBrk="1" hangingPunct="1"/>
            <a:endParaRPr lang="en-US" sz="3200" b="1" dirty="0" smtClean="0">
              <a:latin typeface="Courier New" pitchFamily="49" charset="0"/>
            </a:endParaRPr>
          </a:p>
          <a:p>
            <a:pPr eaLnBrk="1" hangingPunct="1"/>
            <a:endParaRPr lang="en-US" sz="3200" b="1" dirty="0">
              <a:latin typeface="Courier New" pitchFamily="49" charset="0"/>
            </a:endParaRP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solidFill>
                  <a:srgbClr val="FF6600"/>
                </a:solidFill>
                <a:latin typeface="Courier New" pitchFamily="49" charset="0"/>
              </a:rPr>
              <a:t>      </a:t>
            </a:r>
            <a:r>
              <a:rPr lang="en-US" sz="3200" b="1" dirty="0" smtClean="0">
                <a:solidFill>
                  <a:srgbClr val="FF6600"/>
                </a:solidFill>
                <a:latin typeface="Courier New" pitchFamily="49" charset="0"/>
              </a:rPr>
              <a:t>return</a:t>
            </a:r>
            <a:r>
              <a:rPr lang="en-US" sz="3200" b="1" dirty="0" smtClean="0">
                <a:latin typeface="Courier New" pitchFamily="49" charset="0"/>
              </a:rPr>
              <a:t> 1 + </a:t>
            </a:r>
            <a:r>
              <a:rPr lang="en-US" sz="3200" b="1" dirty="0" err="1" smtClean="0">
                <a:latin typeface="Courier New" pitchFamily="49" charset="0"/>
              </a:rPr>
              <a:t>leng</a:t>
            </a:r>
            <a:r>
              <a:rPr lang="en-US" sz="3200" b="1" dirty="0" smtClean="0">
                <a:latin typeface="Courier New" pitchFamily="49" charset="0"/>
              </a:rPr>
              <a:t>(L[1:])</a:t>
            </a:r>
            <a:endParaRPr lang="en-US" sz="3200" b="1" dirty="0">
              <a:latin typeface="Courier New" pitchFamily="49" charset="0"/>
            </a:endParaRPr>
          </a:p>
        </p:txBody>
      </p:sp>
      <p:sp>
        <p:nvSpPr>
          <p:cNvPr id="37894" name="AutoShape 9"/>
          <p:cNvSpPr>
            <a:spLocks/>
          </p:cNvSpPr>
          <p:nvPr/>
        </p:nvSpPr>
        <p:spPr bwMode="auto">
          <a:xfrm>
            <a:off x="7696200" y="51816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815150" y="5369496"/>
            <a:ext cx="117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400" b="1" dirty="0">
                <a:latin typeface="Cambria" pitchFamily="18" charset="0"/>
              </a:rPr>
              <a:t>Recursive </a:t>
            </a:r>
            <a:r>
              <a:rPr lang="en-US" sz="1400" b="1" dirty="0" smtClean="0">
                <a:latin typeface="Cambria" pitchFamily="18" charset="0"/>
              </a:rPr>
              <a:t>case</a:t>
            </a:r>
            <a:endParaRPr lang="en-US" sz="1400" dirty="0">
              <a:latin typeface="Cambria" pitchFamily="18" charset="0"/>
            </a:endParaRPr>
          </a:p>
        </p:txBody>
      </p:sp>
      <p:sp>
        <p:nvSpPr>
          <p:cNvPr id="12" name="AutoShape 7"/>
          <p:cNvSpPr>
            <a:spLocks/>
          </p:cNvSpPr>
          <p:nvPr/>
        </p:nvSpPr>
        <p:spPr bwMode="auto">
          <a:xfrm>
            <a:off x="60706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1039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latin typeface="Cambria" pitchFamily="18" charset="0"/>
              </a:rPr>
              <a:t>Python function for    </a:t>
            </a:r>
            <a:r>
              <a:rPr lang="en-US" sz="4000" dirty="0" err="1" smtClean="0">
                <a:latin typeface="Calibri" panose="020F0502020204030204" pitchFamily="34" charset="0"/>
              </a:rPr>
              <a:t>leng</a:t>
            </a:r>
            <a:r>
              <a:rPr lang="en-US" sz="4000" dirty="0" smtClean="0">
                <a:latin typeface="Calibri" panose="020F0502020204030204" pitchFamily="34" charset="0"/>
              </a:rPr>
              <a:t>( L )</a:t>
            </a:r>
            <a:endParaRPr lang="en-US" sz="4000" dirty="0">
              <a:latin typeface="Calibri" panose="020F0502020204030204" pitchFamily="34" charset="0"/>
            </a:endParaRPr>
          </a:p>
        </p:txBody>
      </p:sp>
    </p:spTree>
    <p:extLst>
      <p:ext uri="{BB962C8B-B14F-4D97-AF65-F5344CB8AC3E}">
        <p14:creationId xmlns:p14="http://schemas.microsoft.com/office/powerpoint/2010/main" val="5694289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8"/>
          <p:cNvSpPr txBox="1">
            <a:spLocks noChangeArrowheads="1"/>
          </p:cNvSpPr>
          <p:nvPr/>
        </p:nvSpPr>
        <p:spPr bwMode="auto">
          <a:xfrm>
            <a:off x="1295400" y="5410200"/>
            <a:ext cx="73914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spcBef>
                <a:spcPct val="50000"/>
              </a:spcBef>
            </a:pPr>
            <a:r>
              <a:rPr lang="en-US" sz="6000" dirty="0" smtClean="0">
                <a:latin typeface="Cambria" pitchFamily="18" charset="0"/>
              </a:rPr>
              <a:t>recursive </a:t>
            </a:r>
            <a:r>
              <a:rPr lang="en-US" sz="6000" b="1" i="1" dirty="0" smtClean="0">
                <a:solidFill>
                  <a:srgbClr val="CC3300"/>
                </a:solidFill>
                <a:latin typeface="Cambria" pitchFamily="18" charset="0"/>
              </a:rPr>
              <a:t>design</a:t>
            </a:r>
            <a:endParaRPr lang="en-US" sz="6000" dirty="0">
              <a:solidFill>
                <a:srgbClr val="CC3300"/>
              </a:solidFill>
              <a:latin typeface="Cambria" pitchFamily="18" charset="0"/>
            </a:endParaRPr>
          </a:p>
        </p:txBody>
      </p:sp>
    </p:spTree>
    <p:extLst>
      <p:ext uri="{BB962C8B-B14F-4D97-AF65-F5344CB8AC3E}">
        <p14:creationId xmlns:p14="http://schemas.microsoft.com/office/powerpoint/2010/main" val="676808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08845" y="4572000"/>
            <a:ext cx="8763000" cy="20574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a typeface="ＭＳ Ｐゴシック" pitchFamily="1" charset="-128"/>
            </a:endParaRPr>
          </a:p>
        </p:txBody>
      </p:sp>
      <p:sp>
        <p:nvSpPr>
          <p:cNvPr id="26627" name="Rectangle 6"/>
          <p:cNvSpPr>
            <a:spLocks noChangeArrowheads="1"/>
          </p:cNvSpPr>
          <p:nvPr/>
        </p:nvSpPr>
        <p:spPr bwMode="auto">
          <a:xfrm>
            <a:off x="381000" y="3290888"/>
            <a:ext cx="44481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dirty="0">
                <a:solidFill>
                  <a:srgbClr val="000000"/>
                </a:solidFill>
                <a:latin typeface="Courier New" pitchFamily="49" charset="0"/>
              </a:rPr>
              <a:t>&gt;&gt;&gt; </a:t>
            </a:r>
            <a:r>
              <a:rPr lang="en-US" b="1" dirty="0" err="1">
                <a:solidFill>
                  <a:srgbClr val="000000"/>
                </a:solidFill>
                <a:latin typeface="Courier New" pitchFamily="49" charset="0"/>
              </a:rPr>
              <a:t>ans</a:t>
            </a:r>
            <a:r>
              <a:rPr lang="en-US" b="1" dirty="0">
                <a:solidFill>
                  <a:srgbClr val="000000"/>
                </a:solidFill>
                <a:latin typeface="Courier New" pitchFamily="49" charset="0"/>
              </a:rPr>
              <a:t> = </a:t>
            </a:r>
            <a:r>
              <a:rPr lang="en-US" b="1" dirty="0" err="1" smtClean="0">
                <a:solidFill>
                  <a:srgbClr val="000000"/>
                </a:solidFill>
                <a:latin typeface="Courier New" pitchFamily="49" charset="0"/>
              </a:rPr>
              <a:t>dbl</a:t>
            </a:r>
            <a:r>
              <a:rPr lang="en-US" b="1" dirty="0" smtClean="0">
                <a:solidFill>
                  <a:srgbClr val="000000"/>
                </a:solidFill>
                <a:latin typeface="Courier New" pitchFamily="49" charset="0"/>
              </a:rPr>
              <a:t>(20)</a:t>
            </a:r>
            <a:r>
              <a:rPr lang="en-US" b="1" dirty="0" smtClean="0">
                <a:solidFill>
                  <a:srgbClr val="0000FF"/>
                </a:solidFill>
                <a:latin typeface="Courier New" pitchFamily="49" charset="0"/>
              </a:rPr>
              <a:t>+</a:t>
            </a:r>
            <a:r>
              <a:rPr lang="en-US" b="1" dirty="0">
                <a:solidFill>
                  <a:srgbClr val="0000FF"/>
                </a:solidFill>
                <a:latin typeface="Courier New" pitchFamily="49" charset="0"/>
              </a:rPr>
              <a:t>2</a:t>
            </a:r>
          </a:p>
        </p:txBody>
      </p:sp>
      <p:sp>
        <p:nvSpPr>
          <p:cNvPr id="26628" name="Text Box 7"/>
          <p:cNvSpPr txBox="1">
            <a:spLocks noChangeArrowheads="1"/>
          </p:cNvSpPr>
          <p:nvPr/>
        </p:nvSpPr>
        <p:spPr bwMode="auto">
          <a:xfrm>
            <a:off x="304800" y="1646238"/>
            <a:ext cx="4114800" cy="1265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dirty="0" err="1">
                <a:solidFill>
                  <a:srgbClr val="FF890C"/>
                </a:solidFill>
                <a:latin typeface="Courier New" pitchFamily="49" charset="0"/>
              </a:rPr>
              <a:t>def</a:t>
            </a:r>
            <a:r>
              <a:rPr lang="en-US" b="1" dirty="0">
                <a:solidFill>
                  <a:srgbClr val="000000"/>
                </a:solidFill>
                <a:latin typeface="Courier New" pitchFamily="49" charset="0"/>
              </a:rPr>
              <a:t> </a:t>
            </a:r>
            <a:r>
              <a:rPr lang="en-US" b="1" dirty="0" err="1">
                <a:solidFill>
                  <a:srgbClr val="000000"/>
                </a:solidFill>
                <a:latin typeface="Courier New" pitchFamily="49" charset="0"/>
              </a:rPr>
              <a:t>dbl</a:t>
            </a:r>
            <a:r>
              <a:rPr lang="en-US" b="1" dirty="0">
                <a:solidFill>
                  <a:srgbClr val="000000"/>
                </a:solidFill>
                <a:latin typeface="Courier New" pitchFamily="49" charset="0"/>
              </a:rPr>
              <a:t>(x):</a:t>
            </a:r>
          </a:p>
          <a:p>
            <a:pPr>
              <a:lnSpc>
                <a:spcPct val="70000"/>
              </a:lnSpc>
              <a:spcBef>
                <a:spcPct val="50000"/>
              </a:spcBef>
            </a:pPr>
            <a:r>
              <a:rPr lang="en-US" b="1" dirty="0">
                <a:solidFill>
                  <a:srgbClr val="000000"/>
                </a:solidFill>
                <a:latin typeface="Courier New" pitchFamily="49" charset="0"/>
              </a:rPr>
              <a:t>    </a:t>
            </a:r>
            <a:r>
              <a:rPr lang="en-US" b="1" dirty="0">
                <a:solidFill>
                  <a:srgbClr val="009600"/>
                </a:solidFill>
                <a:latin typeface="Courier New" pitchFamily="49" charset="0"/>
              </a:rPr>
              <a:t>""" </a:t>
            </a:r>
            <a:r>
              <a:rPr lang="en-US" b="1" dirty="0" err="1">
                <a:solidFill>
                  <a:srgbClr val="009600"/>
                </a:solidFill>
                <a:latin typeface="Courier New" pitchFamily="49" charset="0"/>
              </a:rPr>
              <a:t>dbls</a:t>
            </a:r>
            <a:r>
              <a:rPr lang="en-US" b="1" dirty="0">
                <a:solidFill>
                  <a:srgbClr val="009600"/>
                </a:solidFill>
                <a:latin typeface="Courier New" pitchFamily="49" charset="0"/>
              </a:rPr>
              <a:t> x? """</a:t>
            </a:r>
          </a:p>
          <a:p>
            <a:pPr>
              <a:lnSpc>
                <a:spcPct val="70000"/>
              </a:lnSpc>
              <a:spcBef>
                <a:spcPct val="50000"/>
              </a:spcBef>
            </a:pPr>
            <a:r>
              <a:rPr lang="en-US" b="1" dirty="0">
                <a:solidFill>
                  <a:srgbClr val="000000"/>
                </a:solidFill>
                <a:latin typeface="Courier New" pitchFamily="49" charset="0"/>
              </a:rPr>
              <a:t>    </a:t>
            </a:r>
            <a:r>
              <a:rPr lang="en-US" b="1" dirty="0">
                <a:solidFill>
                  <a:srgbClr val="7030A0"/>
                </a:solidFill>
                <a:latin typeface="Courier New" pitchFamily="49" charset="0"/>
              </a:rPr>
              <a:t>return </a:t>
            </a:r>
            <a:r>
              <a:rPr lang="en-US" b="1" dirty="0">
                <a:solidFill>
                  <a:srgbClr val="000000"/>
                </a:solidFill>
                <a:latin typeface="Courier New" pitchFamily="49" charset="0"/>
              </a:rPr>
              <a:t>2*x</a:t>
            </a:r>
          </a:p>
        </p:txBody>
      </p:sp>
      <p:sp>
        <p:nvSpPr>
          <p:cNvPr id="26629" name="Text Box 8"/>
          <p:cNvSpPr txBox="1">
            <a:spLocks noChangeArrowheads="1"/>
          </p:cNvSpPr>
          <p:nvPr/>
        </p:nvSpPr>
        <p:spPr bwMode="auto">
          <a:xfrm>
            <a:off x="4800600" y="1646238"/>
            <a:ext cx="4114800" cy="1265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dirty="0" err="1">
                <a:solidFill>
                  <a:srgbClr val="FF890C"/>
                </a:solidFill>
                <a:latin typeface="Courier New" pitchFamily="49" charset="0"/>
              </a:rPr>
              <a:t>def</a:t>
            </a:r>
            <a:r>
              <a:rPr lang="en-US" b="1" dirty="0">
                <a:solidFill>
                  <a:srgbClr val="000000"/>
                </a:solidFill>
                <a:latin typeface="Courier New" pitchFamily="49" charset="0"/>
              </a:rPr>
              <a:t> </a:t>
            </a:r>
            <a:r>
              <a:rPr lang="en-US" b="1" dirty="0" err="1">
                <a:solidFill>
                  <a:srgbClr val="000000"/>
                </a:solidFill>
                <a:latin typeface="Courier New" pitchFamily="49" charset="0"/>
              </a:rPr>
              <a:t>dblPR</a:t>
            </a:r>
            <a:r>
              <a:rPr lang="en-US" b="1" dirty="0">
                <a:solidFill>
                  <a:srgbClr val="000000"/>
                </a:solidFill>
                <a:latin typeface="Courier New" pitchFamily="49" charset="0"/>
              </a:rPr>
              <a:t>(x):</a:t>
            </a:r>
          </a:p>
          <a:p>
            <a:pPr>
              <a:lnSpc>
                <a:spcPct val="70000"/>
              </a:lnSpc>
              <a:spcBef>
                <a:spcPct val="50000"/>
              </a:spcBef>
            </a:pPr>
            <a:r>
              <a:rPr lang="en-US" b="1" dirty="0">
                <a:solidFill>
                  <a:srgbClr val="000000"/>
                </a:solidFill>
                <a:latin typeface="Courier New" pitchFamily="49" charset="0"/>
              </a:rPr>
              <a:t>    </a:t>
            </a:r>
            <a:r>
              <a:rPr lang="en-US" b="1" dirty="0">
                <a:solidFill>
                  <a:srgbClr val="009600"/>
                </a:solidFill>
                <a:latin typeface="Courier New" pitchFamily="49" charset="0"/>
              </a:rPr>
              <a:t>""" </a:t>
            </a:r>
            <a:r>
              <a:rPr lang="en-US" b="1" dirty="0" err="1">
                <a:solidFill>
                  <a:srgbClr val="009600"/>
                </a:solidFill>
                <a:latin typeface="Courier New" pitchFamily="49" charset="0"/>
              </a:rPr>
              <a:t>dbls</a:t>
            </a:r>
            <a:r>
              <a:rPr lang="en-US" b="1" dirty="0">
                <a:solidFill>
                  <a:srgbClr val="009600"/>
                </a:solidFill>
                <a:latin typeface="Courier New" pitchFamily="49" charset="0"/>
              </a:rPr>
              <a:t> x? """</a:t>
            </a:r>
          </a:p>
          <a:p>
            <a:pPr>
              <a:lnSpc>
                <a:spcPct val="70000"/>
              </a:lnSpc>
              <a:spcBef>
                <a:spcPct val="50000"/>
              </a:spcBef>
            </a:pPr>
            <a:r>
              <a:rPr lang="en-US" b="1" dirty="0">
                <a:solidFill>
                  <a:srgbClr val="000000"/>
                </a:solidFill>
                <a:latin typeface="Courier New" pitchFamily="49" charset="0"/>
              </a:rPr>
              <a:t>    </a:t>
            </a:r>
            <a:r>
              <a:rPr lang="en-US" b="1" dirty="0" smtClean="0">
                <a:solidFill>
                  <a:srgbClr val="FF9900"/>
                </a:solidFill>
                <a:latin typeface="Courier New" pitchFamily="49" charset="0"/>
              </a:rPr>
              <a:t>print</a:t>
            </a:r>
            <a:r>
              <a:rPr lang="en-US" b="1" dirty="0" smtClean="0">
                <a:solidFill>
                  <a:srgbClr val="000000"/>
                </a:solidFill>
                <a:latin typeface="Courier New" pitchFamily="49" charset="0"/>
              </a:rPr>
              <a:t>(2*x)</a:t>
            </a:r>
            <a:endParaRPr lang="en-US" b="1" dirty="0">
              <a:solidFill>
                <a:srgbClr val="000000"/>
              </a:solidFill>
              <a:latin typeface="Courier New" pitchFamily="49" charset="0"/>
            </a:endParaRPr>
          </a:p>
        </p:txBody>
      </p:sp>
      <p:sp>
        <p:nvSpPr>
          <p:cNvPr id="26630" name="Rectangle 9"/>
          <p:cNvSpPr>
            <a:spLocks noChangeArrowheads="1"/>
          </p:cNvSpPr>
          <p:nvPr/>
        </p:nvSpPr>
        <p:spPr bwMode="auto">
          <a:xfrm>
            <a:off x="4856163" y="3290888"/>
            <a:ext cx="411568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b="1" dirty="0">
                <a:solidFill>
                  <a:srgbClr val="000000"/>
                </a:solidFill>
                <a:latin typeface="Courier New" pitchFamily="49" charset="0"/>
              </a:rPr>
              <a:t>&gt;&gt;&gt; </a:t>
            </a:r>
            <a:r>
              <a:rPr lang="en-US" b="1" dirty="0" err="1">
                <a:solidFill>
                  <a:srgbClr val="000000"/>
                </a:solidFill>
                <a:latin typeface="Courier New" pitchFamily="49" charset="0"/>
              </a:rPr>
              <a:t>ans</a:t>
            </a:r>
            <a:r>
              <a:rPr lang="en-US" b="1" dirty="0">
                <a:solidFill>
                  <a:srgbClr val="000000"/>
                </a:solidFill>
                <a:latin typeface="Courier New" pitchFamily="49" charset="0"/>
              </a:rPr>
              <a:t> = </a:t>
            </a:r>
            <a:r>
              <a:rPr lang="en-US" b="1" dirty="0" err="1" smtClean="0">
                <a:solidFill>
                  <a:srgbClr val="000000"/>
                </a:solidFill>
                <a:latin typeface="Courier New" pitchFamily="49" charset="0"/>
              </a:rPr>
              <a:t>dblPR</a:t>
            </a:r>
            <a:r>
              <a:rPr lang="en-US" b="1" dirty="0" smtClean="0">
                <a:solidFill>
                  <a:srgbClr val="000000"/>
                </a:solidFill>
                <a:latin typeface="Courier New" pitchFamily="49" charset="0"/>
              </a:rPr>
              <a:t>(20)</a:t>
            </a:r>
            <a:r>
              <a:rPr lang="en-US" b="1" dirty="0" smtClean="0">
                <a:solidFill>
                  <a:srgbClr val="C00000"/>
                </a:solidFill>
                <a:latin typeface="Courier New" pitchFamily="49" charset="0"/>
              </a:rPr>
              <a:t>+</a:t>
            </a:r>
            <a:r>
              <a:rPr lang="en-US" b="1" dirty="0">
                <a:solidFill>
                  <a:srgbClr val="C00000"/>
                </a:solidFill>
                <a:latin typeface="Courier New" pitchFamily="49" charset="0"/>
              </a:rPr>
              <a:t>2</a:t>
            </a:r>
          </a:p>
        </p:txBody>
      </p:sp>
      <p:sp>
        <p:nvSpPr>
          <p:cNvPr id="26631" name="Text Box 22"/>
          <p:cNvSpPr txBox="1">
            <a:spLocks noChangeArrowheads="1"/>
          </p:cNvSpPr>
          <p:nvPr/>
        </p:nvSpPr>
        <p:spPr bwMode="auto">
          <a:xfrm>
            <a:off x="313120" y="5683956"/>
            <a:ext cx="830876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b="1" dirty="0">
                <a:solidFill>
                  <a:srgbClr val="7030A0"/>
                </a:solidFill>
                <a:latin typeface="Courier New" pitchFamily="49" charset="0"/>
              </a:rPr>
              <a:t>return</a:t>
            </a:r>
            <a:r>
              <a:rPr lang="en-US" sz="3200" dirty="0">
                <a:solidFill>
                  <a:srgbClr val="FF9900"/>
                </a:solidFill>
                <a:latin typeface="Times New Roman" pitchFamily="18" charset="0"/>
              </a:rPr>
              <a:t>   </a:t>
            </a:r>
            <a:r>
              <a:rPr lang="en-US" sz="3200" dirty="0">
                <a:solidFill>
                  <a:srgbClr val="000000"/>
                </a:solidFill>
                <a:latin typeface="Cambria" pitchFamily="18" charset="0"/>
              </a:rPr>
              <a:t>yields the function call's </a:t>
            </a:r>
            <a:r>
              <a:rPr lang="en-US" sz="3200" b="1" i="1" dirty="0">
                <a:solidFill>
                  <a:srgbClr val="000000"/>
                </a:solidFill>
                <a:latin typeface="Cambria" pitchFamily="18" charset="0"/>
              </a:rPr>
              <a:t>value </a:t>
            </a:r>
            <a:r>
              <a:rPr lang="en-US" sz="3200" dirty="0">
                <a:solidFill>
                  <a:srgbClr val="000000"/>
                </a:solidFill>
                <a:latin typeface="Cambria" pitchFamily="18" charset="0"/>
              </a:rPr>
              <a:t>…</a:t>
            </a:r>
          </a:p>
        </p:txBody>
      </p:sp>
      <p:sp>
        <p:nvSpPr>
          <p:cNvPr id="26632" name="Text Box 23"/>
          <p:cNvSpPr txBox="1">
            <a:spLocks noChangeArrowheads="1"/>
          </p:cNvSpPr>
          <p:nvPr/>
        </p:nvSpPr>
        <p:spPr bwMode="auto">
          <a:xfrm>
            <a:off x="313120" y="4921956"/>
            <a:ext cx="735373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b="1" dirty="0">
                <a:solidFill>
                  <a:srgbClr val="FF9900"/>
                </a:solidFill>
                <a:latin typeface="Courier New" pitchFamily="49" charset="0"/>
              </a:rPr>
              <a:t>print</a:t>
            </a:r>
            <a:r>
              <a:rPr lang="en-US" sz="3200" dirty="0">
                <a:solidFill>
                  <a:srgbClr val="9103B9"/>
                </a:solidFill>
                <a:latin typeface="Times New Roman" pitchFamily="18" charset="0"/>
              </a:rPr>
              <a:t>     </a:t>
            </a:r>
            <a:r>
              <a:rPr lang="en-US" sz="3200" dirty="0" smtClean="0">
                <a:solidFill>
                  <a:srgbClr val="000000"/>
                </a:solidFill>
                <a:latin typeface="Cambria" pitchFamily="18" charset="0"/>
              </a:rPr>
              <a:t>changes pixels on the </a:t>
            </a:r>
            <a:r>
              <a:rPr lang="en-US" sz="3200" dirty="0">
                <a:solidFill>
                  <a:srgbClr val="000000"/>
                </a:solidFill>
                <a:latin typeface="Cambria" pitchFamily="18" charset="0"/>
              </a:rPr>
              <a:t>screen...</a:t>
            </a:r>
          </a:p>
        </p:txBody>
      </p:sp>
      <p:sp>
        <p:nvSpPr>
          <p:cNvPr id="26633" name="Rectangle 1"/>
          <p:cNvSpPr>
            <a:spLocks noChangeArrowheads="1"/>
          </p:cNvSpPr>
          <p:nvPr/>
        </p:nvSpPr>
        <p:spPr bwMode="auto">
          <a:xfrm>
            <a:off x="8057445" y="5638800"/>
            <a:ext cx="995773" cy="646331"/>
          </a:xfrm>
          <a:prstGeom prst="rect">
            <a:avLst/>
          </a:prstGeom>
          <a:solidFill>
            <a:srgbClr val="CCECFF"/>
          </a:solidFill>
          <a:ln w="28575">
            <a:solidFill>
              <a:schemeClr val="bg1"/>
            </a:solidFill>
          </a:ln>
          <a:extLst/>
        </p:spPr>
        <p:txBody>
          <a:bodyPr wrap="square">
            <a:spAutoFit/>
          </a:bodyPr>
          <a:lstStyle/>
          <a:p>
            <a:pPr algn="ctr"/>
            <a:r>
              <a:rPr lang="en-US" sz="1200" i="1" dirty="0">
                <a:solidFill>
                  <a:srgbClr val="000000"/>
                </a:solidFill>
                <a:latin typeface="Cambria" pitchFamily="18" charset="0"/>
              </a:rPr>
              <a:t>… which the shell </a:t>
            </a:r>
            <a:r>
              <a:rPr lang="en-US" sz="1200" i="1" dirty="0" smtClean="0">
                <a:solidFill>
                  <a:srgbClr val="000000"/>
                </a:solidFill>
                <a:latin typeface="Cambria" pitchFamily="18" charset="0"/>
              </a:rPr>
              <a:t>then prints!</a:t>
            </a:r>
            <a:endParaRPr lang="en-US" sz="1200" i="1" dirty="0">
              <a:solidFill>
                <a:srgbClr val="000000"/>
              </a:solidFill>
              <a:latin typeface="Cambria" pitchFamily="18" charset="0"/>
            </a:endParaRPr>
          </a:p>
        </p:txBody>
      </p:sp>
      <p:cxnSp>
        <p:nvCxnSpPr>
          <p:cNvPr id="26634" name="Straight Connector 2"/>
          <p:cNvCxnSpPr>
            <a:cxnSpLocks noChangeShapeType="1"/>
          </p:cNvCxnSpPr>
          <p:nvPr/>
        </p:nvCxnSpPr>
        <p:spPr bwMode="auto">
          <a:xfrm>
            <a:off x="4419600" y="1371600"/>
            <a:ext cx="0" cy="2971800"/>
          </a:xfrm>
          <a:prstGeom prst="line">
            <a:avLst/>
          </a:prstGeom>
          <a:noFill/>
          <a:ln w="19050" algn="ctr">
            <a:solidFill>
              <a:schemeClr val="tx1"/>
            </a:solidFill>
            <a:round/>
            <a:headEnd type="none" w="med" len="med"/>
            <a:tailEnd type="arrow" w="med" len="med"/>
          </a:ln>
          <a:extLst>
            <a:ext uri="{909E8E84-426E-40dd-AFC4-6F175D3DCCD1}">
              <a14:hiddenFill xmlns:a14="http://schemas.microsoft.com/office/drawing/2010/main" xmlns="">
                <a:noFill/>
              </a14:hiddenFill>
            </a:ext>
          </a:extLst>
        </p:spPr>
      </p:cxnSp>
      <p:sp>
        <p:nvSpPr>
          <p:cNvPr id="3" name="Right Arrow 2"/>
          <p:cNvSpPr/>
          <p:nvPr/>
        </p:nvSpPr>
        <p:spPr bwMode="auto">
          <a:xfrm>
            <a:off x="7807969" y="5715000"/>
            <a:ext cx="257942" cy="228600"/>
          </a:xfrm>
          <a:prstGeom prst="rightArrow">
            <a:avLst/>
          </a:prstGeom>
          <a:solidFill>
            <a:schemeClr val="bg1"/>
          </a:solidFill>
          <a:ln w="9525" cap="flat" cmpd="sng" algn="ctr">
            <a:solidFill>
              <a:srgbClr val="CCEC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a typeface="ＭＳ Ｐゴシック" pitchFamily="1" charset="-128"/>
            </a:endParaRPr>
          </a:p>
        </p:txBody>
      </p:sp>
      <p:sp>
        <p:nvSpPr>
          <p:cNvPr id="15" name="Text Box 2"/>
          <p:cNvSpPr txBox="1">
            <a:spLocks noChangeArrowheads="1"/>
          </p:cNvSpPr>
          <p:nvPr/>
        </p:nvSpPr>
        <p:spPr bwMode="auto">
          <a:xfrm>
            <a:off x="277305" y="228600"/>
            <a:ext cx="8269287"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200" b="1" dirty="0">
                <a:solidFill>
                  <a:srgbClr val="000000"/>
                </a:solidFill>
                <a:latin typeface="Courier New" pitchFamily="49" charset="0"/>
              </a:rPr>
              <a:t>return  </a:t>
            </a:r>
            <a:r>
              <a:rPr lang="en-US" sz="4200" dirty="0">
                <a:solidFill>
                  <a:srgbClr val="000000"/>
                </a:solidFill>
                <a:latin typeface="Times" pitchFamily="-106" charset="0"/>
              </a:rPr>
              <a:t> </a:t>
            </a:r>
            <a:r>
              <a:rPr lang="en-US" sz="4200" b="1" dirty="0">
                <a:solidFill>
                  <a:srgbClr val="000000"/>
                </a:solidFill>
                <a:latin typeface="Cambria" pitchFamily="18" charset="0"/>
              </a:rPr>
              <a:t>&gt;</a:t>
            </a:r>
            <a:r>
              <a:rPr lang="en-US" sz="4200" dirty="0" smtClean="0">
                <a:solidFill>
                  <a:srgbClr val="000000"/>
                </a:solidFill>
                <a:latin typeface="Times" pitchFamily="-106" charset="0"/>
              </a:rPr>
              <a:t>        </a:t>
            </a:r>
            <a:r>
              <a:rPr lang="en-US" sz="4200" dirty="0">
                <a:solidFill>
                  <a:srgbClr val="000000"/>
                </a:solidFill>
                <a:latin typeface="Courier New" pitchFamily="49" charset="0"/>
              </a:rPr>
              <a:t>print</a:t>
            </a:r>
            <a:endParaRPr lang="en-US" sz="4200" dirty="0">
              <a:solidFill>
                <a:srgbClr val="000000"/>
              </a:solidFill>
              <a:latin typeface="Times" pitchFamily="-106" charset="0"/>
            </a:endParaRPr>
          </a:p>
        </p:txBody>
      </p:sp>
      <p:sp>
        <p:nvSpPr>
          <p:cNvPr id="5" name="Right Arrow 4"/>
          <p:cNvSpPr/>
          <p:nvPr/>
        </p:nvSpPr>
        <p:spPr bwMode="auto">
          <a:xfrm rot="16200000">
            <a:off x="8340518" y="3805621"/>
            <a:ext cx="562742" cy="4572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Right Arrow 16"/>
          <p:cNvSpPr/>
          <p:nvPr/>
        </p:nvSpPr>
        <p:spPr bwMode="auto">
          <a:xfrm rot="16200000">
            <a:off x="3480018" y="3805324"/>
            <a:ext cx="562742" cy="457200"/>
          </a:xfrm>
          <a:prstGeom prst="rightArrow">
            <a:avLst/>
          </a:prstGeom>
          <a:solidFill>
            <a:srgbClr val="00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504630" y="3957935"/>
            <a:ext cx="974947" cy="461665"/>
          </a:xfrm>
          <a:prstGeom prst="rect">
            <a:avLst/>
          </a:prstGeom>
        </p:spPr>
        <p:txBody>
          <a:bodyPr wrap="none">
            <a:spAutoFit/>
          </a:bodyPr>
          <a:lstStyle/>
          <a:p>
            <a:pPr algn="ctr"/>
            <a:r>
              <a:rPr lang="en-US" b="1" dirty="0" smtClean="0">
                <a:solidFill>
                  <a:srgbClr val="FF0000"/>
                </a:solidFill>
                <a:latin typeface="Cambria" pitchFamily="18" charset="0"/>
              </a:rPr>
              <a:t>ouch!</a:t>
            </a:r>
            <a:endParaRPr lang="en-US" b="1" dirty="0">
              <a:solidFill>
                <a:srgbClr val="FF0000"/>
              </a:solidFill>
            </a:endParaRPr>
          </a:p>
        </p:txBody>
      </p:sp>
      <p:sp>
        <p:nvSpPr>
          <p:cNvPr id="19" name="Rectangle 18"/>
          <p:cNvSpPr/>
          <p:nvPr/>
        </p:nvSpPr>
        <p:spPr>
          <a:xfrm>
            <a:off x="2922372" y="3940251"/>
            <a:ext cx="746616" cy="461665"/>
          </a:xfrm>
          <a:prstGeom prst="rect">
            <a:avLst/>
          </a:prstGeom>
        </p:spPr>
        <p:txBody>
          <a:bodyPr wrap="none">
            <a:spAutoFit/>
          </a:bodyPr>
          <a:lstStyle/>
          <a:p>
            <a:pPr algn="ctr"/>
            <a:r>
              <a:rPr lang="en-US" b="1" dirty="0" smtClean="0">
                <a:solidFill>
                  <a:srgbClr val="0000FF"/>
                </a:solidFill>
                <a:latin typeface="Cambria" pitchFamily="18" charset="0"/>
              </a:rPr>
              <a:t>yes!</a:t>
            </a:r>
            <a:endParaRPr lang="en-US" b="1" dirty="0">
              <a:solidFill>
                <a:srgbClr val="0000FF"/>
              </a:solidFill>
            </a:endParaRPr>
          </a:p>
        </p:txBody>
      </p:sp>
    </p:spTree>
    <p:extLst>
      <p:ext uri="{BB962C8B-B14F-4D97-AF65-F5344CB8AC3E}">
        <p14:creationId xmlns:p14="http://schemas.microsoft.com/office/powerpoint/2010/main" val="34071473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ounded Rectangle 55"/>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b="1" dirty="0" smtClean="0">
                <a:latin typeface="Cambria" pitchFamily="18" charset="0"/>
              </a:rPr>
              <a:t>i</a:t>
            </a:r>
            <a:r>
              <a:rPr lang="en-US" dirty="0" smtClean="0">
                <a:latin typeface="Cambria" pitchFamily="18" charset="0"/>
              </a:rPr>
              <a:t>dentify</a:t>
            </a:r>
            <a:endParaRPr lang="en-US" dirty="0"/>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5" name="Rounded Rectangle 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grpSp>
        <p:nvGrpSpPr>
          <p:cNvPr id="13" name="Group 13"/>
          <p:cNvGrpSpPr>
            <a:grpSpLocks/>
          </p:cNvGrpSpPr>
          <p:nvPr/>
        </p:nvGrpSpPr>
        <p:grpSpPr bwMode="auto">
          <a:xfrm>
            <a:off x="8438445" y="214011"/>
            <a:ext cx="523254" cy="559278"/>
            <a:chOff x="2928" y="1051"/>
            <a:chExt cx="840" cy="957"/>
          </a:xfrm>
        </p:grpSpPr>
        <p:sp>
          <p:nvSpPr>
            <p:cNvPr id="14"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15"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6"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0"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1"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2"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3"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4"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5"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6"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3" name="TextBox 2"/>
          <p:cNvSpPr txBox="1"/>
          <p:nvPr/>
        </p:nvSpPr>
        <p:spPr>
          <a:xfrm>
            <a:off x="7261400" y="150168"/>
            <a:ext cx="1295400" cy="230832"/>
          </a:xfrm>
          <a:prstGeom prst="rect">
            <a:avLst/>
          </a:prstGeom>
          <a:noFill/>
        </p:spPr>
        <p:txBody>
          <a:bodyPr wrap="square" rtlCol="0">
            <a:spAutoFit/>
          </a:bodyPr>
          <a:lstStyle/>
          <a:p>
            <a:pPr algn="r"/>
            <a:r>
              <a:rPr lang="en-US" sz="900" b="1" i="1" dirty="0" smtClean="0">
                <a:solidFill>
                  <a:srgbClr val="0B9520"/>
                </a:solidFill>
                <a:latin typeface="Cambria" panose="02040503050406030204" pitchFamily="18" charset="0"/>
              </a:rPr>
              <a:t>Eye  approve!</a:t>
            </a:r>
          </a:p>
        </p:txBody>
      </p:sp>
      <p:sp>
        <p:nvSpPr>
          <p:cNvPr id="4" name="Rectangle 3"/>
          <p:cNvSpPr/>
          <p:nvPr/>
        </p:nvSpPr>
        <p:spPr>
          <a:xfrm>
            <a:off x="1057745" y="6390691"/>
            <a:ext cx="1335622" cy="461665"/>
          </a:xfrm>
          <a:prstGeom prst="rect">
            <a:avLst/>
          </a:prstGeom>
          <a:solidFill>
            <a:schemeClr val="bg1"/>
          </a:solidFill>
        </p:spPr>
        <p:txBody>
          <a:bodyPr wrap="none">
            <a:spAutoFit/>
          </a:bodyPr>
          <a:lstStyle/>
          <a:p>
            <a:pPr algn="ctr"/>
            <a:r>
              <a:rPr lang="en-US" b="1" dirty="0" smtClean="0">
                <a:latin typeface="Cambria" panose="02040503050406030204" pitchFamily="18" charset="0"/>
              </a:rPr>
              <a:t>i</a:t>
            </a:r>
            <a:r>
              <a:rPr lang="en-US" dirty="0" smtClean="0">
                <a:latin typeface="Cambria" panose="02040503050406030204" pitchFamily="18" charset="0"/>
              </a:rPr>
              <a:t>ntuition</a:t>
            </a:r>
            <a:endParaRPr lang="en-US" dirty="0">
              <a:latin typeface="Cambria" panose="02040503050406030204" pitchFamily="18"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a:t>
            </a:r>
            <a:r>
              <a:rPr lang="en-US" b="1" dirty="0" smtClean="0">
                <a:latin typeface="Cambria" pitchFamily="18" charset="0"/>
              </a:rPr>
              <a:t>i</a:t>
            </a:r>
            <a:r>
              <a:rPr lang="en-US" dirty="0" smtClean="0">
                <a:latin typeface="Cambria" pitchFamily="18" charset="0"/>
              </a:rPr>
              <a:t>mplement </a:t>
            </a:r>
            <a:endParaRPr lang="en-US" dirty="0"/>
          </a:p>
        </p:txBody>
      </p:sp>
    </p:spTree>
    <p:extLst>
      <p:ext uri="{BB962C8B-B14F-4D97-AF65-F5344CB8AC3E}">
        <p14:creationId xmlns:p14="http://schemas.microsoft.com/office/powerpoint/2010/main" val="22028688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ounded Rectangle 55"/>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 name="Rectangle 3"/>
          <p:cNvSpPr/>
          <p:nvPr/>
        </p:nvSpPr>
        <p:spPr>
          <a:xfrm>
            <a:off x="1063355" y="6390691"/>
            <a:ext cx="1324402"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intuition</a:t>
            </a:r>
            <a:endParaRPr lang="en-US" dirty="0">
              <a:latin typeface="Cambria" panose="02040503050406030204" pitchFamily="18"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35" name="Rectangle 34"/>
          <p:cNvSpPr/>
          <p:nvPr/>
        </p:nvSpPr>
        <p:spPr>
          <a:xfrm>
            <a:off x="403109" y="1290935"/>
            <a:ext cx="2644891"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(5) = 5*4*3*2*1</a:t>
            </a:r>
            <a:endParaRPr lang="en-US" dirty="0">
              <a:latin typeface="Cambria" panose="02040503050406030204" pitchFamily="18" charset="0"/>
            </a:endParaRPr>
          </a:p>
        </p:txBody>
      </p:sp>
      <p:sp>
        <p:nvSpPr>
          <p:cNvPr id="36" name="Rectangle 35"/>
          <p:cNvSpPr/>
          <p:nvPr/>
        </p:nvSpPr>
        <p:spPr>
          <a:xfrm>
            <a:off x="553791" y="2776140"/>
            <a:ext cx="2343527"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(4) = 4*3*2*1</a:t>
            </a:r>
            <a:endParaRPr lang="en-US" dirty="0">
              <a:latin typeface="Cambria" panose="02040503050406030204" pitchFamily="18" charset="0"/>
            </a:endParaRPr>
          </a:p>
        </p:txBody>
      </p:sp>
      <p:sp>
        <p:nvSpPr>
          <p:cNvPr id="37" name="Rectangle 36"/>
          <p:cNvSpPr/>
          <p:nvPr/>
        </p:nvSpPr>
        <p:spPr>
          <a:xfrm>
            <a:off x="746568" y="3385740"/>
            <a:ext cx="2042162"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(3) = 3*2*1</a:t>
            </a:r>
            <a:endParaRPr lang="en-US" dirty="0">
              <a:latin typeface="Cambria" panose="02040503050406030204" pitchFamily="18" charset="0"/>
            </a:endParaRPr>
          </a:p>
        </p:txBody>
      </p:sp>
      <p:sp>
        <p:nvSpPr>
          <p:cNvPr id="38" name="Rectangle 37"/>
          <p:cNvSpPr/>
          <p:nvPr/>
        </p:nvSpPr>
        <p:spPr>
          <a:xfrm>
            <a:off x="901258" y="3999805"/>
            <a:ext cx="1740798"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(2) = 2*1</a:t>
            </a:r>
            <a:endParaRPr lang="en-US" dirty="0">
              <a:latin typeface="Cambria" panose="02040503050406030204" pitchFamily="18" charset="0"/>
            </a:endParaRPr>
          </a:p>
        </p:txBody>
      </p:sp>
      <p:sp>
        <p:nvSpPr>
          <p:cNvPr id="39" name="Rectangle 38"/>
          <p:cNvSpPr/>
          <p:nvPr/>
        </p:nvSpPr>
        <p:spPr>
          <a:xfrm>
            <a:off x="1055948" y="4639270"/>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(1) = 1</a:t>
            </a:r>
            <a:endParaRPr lang="en-US" dirty="0">
              <a:latin typeface="Cambria" panose="02040503050406030204" pitchFamily="18" charset="0"/>
            </a:endParaRPr>
          </a:p>
        </p:txBody>
      </p:sp>
      <p:sp>
        <p:nvSpPr>
          <p:cNvPr id="40" name="Rectangle 39"/>
          <p:cNvSpPr/>
          <p:nvPr/>
        </p:nvSpPr>
        <p:spPr>
          <a:xfrm>
            <a:off x="1055948" y="5253335"/>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(0) = 1</a:t>
            </a:r>
            <a:endParaRPr lang="en-US" dirty="0">
              <a:latin typeface="Cambria" panose="02040503050406030204" pitchFamily="18" charset="0"/>
            </a:endParaRPr>
          </a:p>
        </p:txBody>
      </p:sp>
      <p:sp>
        <p:nvSpPr>
          <p:cNvPr id="2" name="TextBox 1"/>
          <p:cNvSpPr txBox="1"/>
          <p:nvPr/>
        </p:nvSpPr>
        <p:spPr>
          <a:xfrm rot="21114762">
            <a:off x="1563197" y="5813402"/>
            <a:ext cx="1676400" cy="461665"/>
          </a:xfrm>
          <a:prstGeom prst="rect">
            <a:avLst/>
          </a:prstGeom>
          <a:noFill/>
        </p:spPr>
        <p:txBody>
          <a:bodyPr wrap="square" rtlCol="0">
            <a:spAutoFit/>
          </a:bodyPr>
          <a:lstStyle/>
          <a:p>
            <a:pPr algn="ctr"/>
            <a:r>
              <a:rPr lang="en-US" dirty="0" smtClean="0">
                <a:solidFill>
                  <a:srgbClr val="0000FF"/>
                </a:solidFill>
                <a:latin typeface="Cambria" panose="02040503050406030204" pitchFamily="18" charset="0"/>
              </a:rPr>
              <a:t>Examples!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71320" y="1178640"/>
              <a:ext cx="2420640" cy="2362680"/>
            </p14:xfrm>
          </p:contentPart>
        </mc:Choice>
        <mc:Fallback xmlns="">
          <p:pic>
            <p:nvPicPr>
              <p:cNvPr id="3" name="Ink 2"/>
              <p:cNvPicPr/>
              <p:nvPr/>
            </p:nvPicPr>
            <p:blipFill>
              <a:blip r:embed="rId4"/>
              <a:stretch>
                <a:fillRect/>
              </a:stretch>
            </p:blipFill>
            <p:spPr>
              <a:xfrm>
                <a:off x="561960" y="1169280"/>
                <a:ext cx="2439360" cy="2374560"/>
              </a:xfrm>
              <a:prstGeom prst="rect">
                <a:avLst/>
              </a:prstGeom>
            </p:spPr>
          </p:pic>
        </mc:Fallback>
      </mc:AlternateContent>
    </p:spTree>
    <p:extLst>
      <p:ext uri="{BB962C8B-B14F-4D97-AF65-F5344CB8AC3E}">
        <p14:creationId xmlns:p14="http://schemas.microsoft.com/office/powerpoint/2010/main" val="17212523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ounded Rectangle 55"/>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35" name="Rectangle 34"/>
          <p:cNvSpPr/>
          <p:nvPr/>
        </p:nvSpPr>
        <p:spPr>
          <a:xfrm>
            <a:off x="403109" y="1290935"/>
            <a:ext cx="2644891"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(5) = 5*4*3*2*1</a:t>
            </a:r>
            <a:endParaRPr lang="en-US" dirty="0">
              <a:latin typeface="Cambria" panose="02040503050406030204" pitchFamily="18" charset="0"/>
            </a:endParaRPr>
          </a:p>
        </p:txBody>
      </p:sp>
      <p:sp>
        <p:nvSpPr>
          <p:cNvPr id="36" name="Rectangle 35"/>
          <p:cNvSpPr/>
          <p:nvPr/>
        </p:nvSpPr>
        <p:spPr>
          <a:xfrm>
            <a:off x="553791" y="2776140"/>
            <a:ext cx="2343527"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(4) = 4*3*2*1</a:t>
            </a:r>
            <a:endParaRPr lang="en-US" dirty="0">
              <a:latin typeface="Cambria" panose="02040503050406030204" pitchFamily="18" charset="0"/>
            </a:endParaRPr>
          </a:p>
        </p:txBody>
      </p:sp>
      <p:sp>
        <p:nvSpPr>
          <p:cNvPr id="37" name="Rectangle 36"/>
          <p:cNvSpPr/>
          <p:nvPr/>
        </p:nvSpPr>
        <p:spPr>
          <a:xfrm>
            <a:off x="746568" y="3385740"/>
            <a:ext cx="2042162"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(3) = 3*2*1</a:t>
            </a:r>
            <a:endParaRPr lang="en-US" dirty="0">
              <a:latin typeface="Cambria" panose="02040503050406030204" pitchFamily="18" charset="0"/>
            </a:endParaRPr>
          </a:p>
        </p:txBody>
      </p:sp>
      <p:sp>
        <p:nvSpPr>
          <p:cNvPr id="38" name="Rectangle 37"/>
          <p:cNvSpPr/>
          <p:nvPr/>
        </p:nvSpPr>
        <p:spPr>
          <a:xfrm>
            <a:off x="901258" y="3999805"/>
            <a:ext cx="1740798"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(2) = 2*1</a:t>
            </a:r>
            <a:endParaRPr lang="en-US" dirty="0">
              <a:latin typeface="Cambria" panose="02040503050406030204" pitchFamily="18" charset="0"/>
            </a:endParaRPr>
          </a:p>
        </p:txBody>
      </p:sp>
      <p:sp>
        <p:nvSpPr>
          <p:cNvPr id="39" name="Rectangle 38"/>
          <p:cNvSpPr/>
          <p:nvPr/>
        </p:nvSpPr>
        <p:spPr>
          <a:xfrm>
            <a:off x="1055948" y="4639270"/>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(1) = 1</a:t>
            </a:r>
            <a:endParaRPr lang="en-US" dirty="0">
              <a:latin typeface="Cambria" panose="02040503050406030204" pitchFamily="18" charset="0"/>
            </a:endParaRPr>
          </a:p>
        </p:txBody>
      </p:sp>
      <p:sp>
        <p:nvSpPr>
          <p:cNvPr id="40" name="Rectangle 39"/>
          <p:cNvSpPr/>
          <p:nvPr/>
        </p:nvSpPr>
        <p:spPr>
          <a:xfrm>
            <a:off x="1055948" y="5253335"/>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(0) = 1</a:t>
            </a:r>
            <a:endParaRPr lang="en-US" dirty="0">
              <a:latin typeface="Cambria" panose="02040503050406030204" pitchFamily="18" charset="0"/>
            </a:endParaRPr>
          </a:p>
        </p:txBody>
      </p:sp>
      <p:sp>
        <p:nvSpPr>
          <p:cNvPr id="2" name="TextBox 1"/>
          <p:cNvSpPr txBox="1"/>
          <p:nvPr/>
        </p:nvSpPr>
        <p:spPr>
          <a:xfrm rot="21114762">
            <a:off x="1563197" y="5813402"/>
            <a:ext cx="1676400" cy="461665"/>
          </a:xfrm>
          <a:prstGeom prst="rect">
            <a:avLst/>
          </a:prstGeom>
          <a:noFill/>
        </p:spPr>
        <p:txBody>
          <a:bodyPr wrap="square" rtlCol="0">
            <a:spAutoFit/>
          </a:bodyPr>
          <a:lstStyle/>
          <a:p>
            <a:pPr algn="ctr"/>
            <a:r>
              <a:rPr lang="en-US" dirty="0" smtClean="0">
                <a:solidFill>
                  <a:srgbClr val="0000FF"/>
                </a:solidFill>
                <a:latin typeface="Cambria" panose="02040503050406030204" pitchFamily="18" charset="0"/>
              </a:rPr>
              <a:t>Examples!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808640" y="1620360"/>
              <a:ext cx="1140480" cy="900360"/>
            </p14:xfrm>
          </p:contentPart>
        </mc:Choice>
        <mc:Fallback xmlns="">
          <p:pic>
            <p:nvPicPr>
              <p:cNvPr id="3" name="Ink 2"/>
              <p:cNvPicPr/>
              <p:nvPr/>
            </p:nvPicPr>
            <p:blipFill>
              <a:blip r:embed="rId4"/>
              <a:stretch>
                <a:fillRect/>
              </a:stretch>
            </p:blipFill>
            <p:spPr>
              <a:xfrm>
                <a:off x="1799280" y="1611000"/>
                <a:ext cx="1159200" cy="919080"/>
              </a:xfrm>
              <a:prstGeom prst="rect">
                <a:avLst/>
              </a:prstGeom>
            </p:spPr>
          </p:pic>
        </mc:Fallback>
      </mc:AlternateContent>
      <p:sp>
        <p:nvSpPr>
          <p:cNvPr id="23" name="Down Arrow 22"/>
          <p:cNvSpPr/>
          <p:nvPr/>
        </p:nvSpPr>
        <p:spPr bwMode="auto">
          <a:xfrm rot="15302307">
            <a:off x="520034" y="2050962"/>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4" name="Down Arrow 23"/>
          <p:cNvSpPr/>
          <p:nvPr/>
        </p:nvSpPr>
        <p:spPr bwMode="auto">
          <a:xfrm rot="14479228">
            <a:off x="331386" y="5065406"/>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5" name="Rectangle 24"/>
          <p:cNvSpPr/>
          <p:nvPr/>
        </p:nvSpPr>
        <p:spPr>
          <a:xfrm>
            <a:off x="27431" y="5800536"/>
            <a:ext cx="155844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26" name="Rectangle 25"/>
          <p:cNvSpPr/>
          <p:nvPr/>
        </p:nvSpPr>
        <p:spPr>
          <a:xfrm>
            <a:off x="27431" y="1997354"/>
            <a:ext cx="65627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27" name="Rectangle 26"/>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fac</a:t>
            </a:r>
            <a:r>
              <a:rPr lang="en-US" sz="3600" dirty="0" smtClean="0">
                <a:latin typeface="Calibri" panose="020F0502020204030204" pitchFamily="34" charset="0"/>
              </a:rPr>
              <a:t>(N) =</a:t>
            </a:r>
            <a:endParaRPr lang="en-US" sz="3600" dirty="0">
              <a:latin typeface="Calibri" panose="020F0502020204030204" pitchFamily="34" charset="0"/>
            </a:endParaRPr>
          </a:p>
        </p:txBody>
      </p:sp>
      <p:sp>
        <p:nvSpPr>
          <p:cNvPr id="28" name="Rectangle 27"/>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29" name="Rectangle 28"/>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4152240" y="1384200"/>
              <a:ext cx="3795480" cy="2937600"/>
            </p14:xfrm>
          </p:contentPart>
        </mc:Choice>
        <mc:Fallback xmlns="">
          <p:pic>
            <p:nvPicPr>
              <p:cNvPr id="6" name="Ink 5"/>
              <p:cNvPicPr/>
              <p:nvPr/>
            </p:nvPicPr>
            <p:blipFill>
              <a:blip r:embed="rId6"/>
              <a:stretch>
                <a:fillRect/>
              </a:stretch>
            </p:blipFill>
            <p:spPr>
              <a:xfrm>
                <a:off x="4142880" y="1374840"/>
                <a:ext cx="3814200" cy="2949480"/>
              </a:xfrm>
              <a:prstGeom prst="rect">
                <a:avLst/>
              </a:prstGeom>
            </p:spPr>
          </p:pic>
        </mc:Fallback>
      </mc:AlternateContent>
    </p:spTree>
    <p:extLst>
      <p:ext uri="{BB962C8B-B14F-4D97-AF65-F5344CB8AC3E}">
        <p14:creationId xmlns:p14="http://schemas.microsoft.com/office/powerpoint/2010/main" val="4517834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ounded Rectangle 55"/>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grpSp>
        <p:nvGrpSpPr>
          <p:cNvPr id="13" name="Group 13"/>
          <p:cNvGrpSpPr>
            <a:grpSpLocks/>
          </p:cNvGrpSpPr>
          <p:nvPr/>
        </p:nvGrpSpPr>
        <p:grpSpPr bwMode="auto">
          <a:xfrm>
            <a:off x="8438445" y="214011"/>
            <a:ext cx="523254" cy="559278"/>
            <a:chOff x="2928" y="1051"/>
            <a:chExt cx="840" cy="957"/>
          </a:xfrm>
        </p:grpSpPr>
        <p:sp>
          <p:nvSpPr>
            <p:cNvPr id="14"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15"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6"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0"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1"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2"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3"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4"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5"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6"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3" name="TextBox 2"/>
          <p:cNvSpPr txBox="1"/>
          <p:nvPr/>
        </p:nvSpPr>
        <p:spPr>
          <a:xfrm>
            <a:off x="7261400" y="150168"/>
            <a:ext cx="1295400" cy="230832"/>
          </a:xfrm>
          <a:prstGeom prst="rect">
            <a:avLst/>
          </a:prstGeom>
          <a:noFill/>
        </p:spPr>
        <p:txBody>
          <a:bodyPr wrap="square" rtlCol="0">
            <a:spAutoFit/>
          </a:bodyPr>
          <a:lstStyle/>
          <a:p>
            <a:pPr algn="r"/>
            <a:r>
              <a:rPr lang="en-US" sz="900" b="1" i="1" dirty="0" smtClean="0">
                <a:solidFill>
                  <a:srgbClr val="0B9520"/>
                </a:solidFill>
                <a:latin typeface="Cambria" panose="02040503050406030204" pitchFamily="18" charset="0"/>
              </a:rPr>
              <a:t>Eye  approve!</a:t>
            </a: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35" name="Rectangle 34"/>
          <p:cNvSpPr/>
          <p:nvPr/>
        </p:nvSpPr>
        <p:spPr>
          <a:xfrm>
            <a:off x="403109" y="1290935"/>
            <a:ext cx="2644891"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(5) = 5*4*3*2*1</a:t>
            </a:r>
            <a:endParaRPr lang="en-US" dirty="0">
              <a:latin typeface="Cambria" panose="02040503050406030204" pitchFamily="18" charset="0"/>
            </a:endParaRPr>
          </a:p>
        </p:txBody>
      </p:sp>
      <p:sp>
        <p:nvSpPr>
          <p:cNvPr id="36" name="Rectangle 35"/>
          <p:cNvSpPr/>
          <p:nvPr/>
        </p:nvSpPr>
        <p:spPr>
          <a:xfrm>
            <a:off x="553791" y="2776140"/>
            <a:ext cx="2343527"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(4) = 4*3*2*1</a:t>
            </a:r>
            <a:endParaRPr lang="en-US" dirty="0">
              <a:latin typeface="Cambria" panose="02040503050406030204" pitchFamily="18" charset="0"/>
            </a:endParaRPr>
          </a:p>
        </p:txBody>
      </p:sp>
      <p:sp>
        <p:nvSpPr>
          <p:cNvPr id="37" name="Rectangle 36"/>
          <p:cNvSpPr/>
          <p:nvPr/>
        </p:nvSpPr>
        <p:spPr>
          <a:xfrm>
            <a:off x="746568" y="3385740"/>
            <a:ext cx="2042162"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(3) = 3*2*1</a:t>
            </a:r>
            <a:endParaRPr lang="en-US" dirty="0">
              <a:latin typeface="Cambria" panose="02040503050406030204" pitchFamily="18" charset="0"/>
            </a:endParaRPr>
          </a:p>
        </p:txBody>
      </p:sp>
      <p:sp>
        <p:nvSpPr>
          <p:cNvPr id="38" name="Rectangle 37"/>
          <p:cNvSpPr/>
          <p:nvPr/>
        </p:nvSpPr>
        <p:spPr>
          <a:xfrm>
            <a:off x="901258" y="3999805"/>
            <a:ext cx="1740798"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(2) = 2*1</a:t>
            </a:r>
            <a:endParaRPr lang="en-US" dirty="0">
              <a:latin typeface="Cambria" panose="02040503050406030204" pitchFamily="18" charset="0"/>
            </a:endParaRPr>
          </a:p>
        </p:txBody>
      </p:sp>
      <p:sp>
        <p:nvSpPr>
          <p:cNvPr id="39" name="Rectangle 38"/>
          <p:cNvSpPr/>
          <p:nvPr/>
        </p:nvSpPr>
        <p:spPr>
          <a:xfrm>
            <a:off x="1055948" y="4639270"/>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(1) = 1</a:t>
            </a:r>
            <a:endParaRPr lang="en-US" dirty="0">
              <a:latin typeface="Cambria" panose="02040503050406030204" pitchFamily="18" charset="0"/>
            </a:endParaRPr>
          </a:p>
        </p:txBody>
      </p:sp>
      <p:sp>
        <p:nvSpPr>
          <p:cNvPr id="40" name="Rectangle 39"/>
          <p:cNvSpPr/>
          <p:nvPr/>
        </p:nvSpPr>
        <p:spPr>
          <a:xfrm>
            <a:off x="1055948" y="5253335"/>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(0) = 1</a:t>
            </a:r>
            <a:endParaRPr lang="en-US" dirty="0">
              <a:latin typeface="Cambria" panose="02040503050406030204" pitchFamily="18" charset="0"/>
            </a:endParaRPr>
          </a:p>
        </p:txBody>
      </p:sp>
      <p:sp>
        <p:nvSpPr>
          <p:cNvPr id="32" name="Rectangle 31"/>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fac</a:t>
            </a:r>
            <a:r>
              <a:rPr lang="en-US" sz="3600" dirty="0" smtClean="0">
                <a:latin typeface="Calibri" panose="020F0502020204030204" pitchFamily="34" charset="0"/>
              </a:rPr>
              <a:t>(N) =</a:t>
            </a:r>
            <a:endParaRPr lang="en-US" sz="3600" dirty="0">
              <a:latin typeface="Calibri" panose="020F0502020204030204" pitchFamily="34" charset="0"/>
            </a:endParaRPr>
          </a:p>
        </p:txBody>
      </p:sp>
      <p:sp>
        <p:nvSpPr>
          <p:cNvPr id="33" name="Rectangle 32"/>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34" name="Rectangle 33"/>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mc:AlternateContent xmlns:mc="http://schemas.openxmlformats.org/markup-compatibility/2006" xmlns:p14="http://schemas.microsoft.com/office/powerpoint/2010/main">
        <mc:Choice Requires="p14">
          <p:contentPart p14:bwMode="auto" r:id="rId3">
            <p14:nvContentPartPr>
              <p14:cNvPr id="41" name="Ink 40"/>
              <p14:cNvContentPartPr/>
              <p14:nvPr/>
            </p14:nvContentPartPr>
            <p14:xfrm>
              <a:off x="1808640" y="1620360"/>
              <a:ext cx="1140480" cy="900360"/>
            </p14:xfrm>
          </p:contentPart>
        </mc:Choice>
        <mc:Fallback xmlns="">
          <p:pic>
            <p:nvPicPr>
              <p:cNvPr id="41" name="Ink 40"/>
              <p:cNvPicPr/>
              <p:nvPr/>
            </p:nvPicPr>
            <p:blipFill>
              <a:blip r:embed="rId4"/>
              <a:stretch>
                <a:fillRect/>
              </a:stretch>
            </p:blipFill>
            <p:spPr>
              <a:xfrm>
                <a:off x="1799280" y="1611000"/>
                <a:ext cx="1159200" cy="919080"/>
              </a:xfrm>
              <a:prstGeom prst="rect">
                <a:avLst/>
              </a:prstGeom>
            </p:spPr>
          </p:pic>
        </mc:Fallback>
      </mc:AlternateContent>
      <p:sp>
        <p:nvSpPr>
          <p:cNvPr id="42" name="Down Arrow 41"/>
          <p:cNvSpPr/>
          <p:nvPr/>
        </p:nvSpPr>
        <p:spPr bwMode="auto">
          <a:xfrm rot="15302307">
            <a:off x="520034" y="2050962"/>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3" name="Down Arrow 42"/>
          <p:cNvSpPr/>
          <p:nvPr/>
        </p:nvSpPr>
        <p:spPr bwMode="auto">
          <a:xfrm rot="14479228">
            <a:off x="331386" y="5065406"/>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4" name="Rectangle 43"/>
          <p:cNvSpPr/>
          <p:nvPr/>
        </p:nvSpPr>
        <p:spPr>
          <a:xfrm>
            <a:off x="27431" y="5800536"/>
            <a:ext cx="155844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45" name="Rectangle 44"/>
          <p:cNvSpPr/>
          <p:nvPr/>
        </p:nvSpPr>
        <p:spPr>
          <a:xfrm>
            <a:off x="27431" y="1997354"/>
            <a:ext cx="65627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a:t>
            </a:r>
            <a:endParaRPr lang="en-US" dirty="0"/>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4260240" y="1508760"/>
              <a:ext cx="3738240" cy="2546280"/>
            </p14:xfrm>
          </p:contentPart>
        </mc:Choice>
        <mc:Fallback xmlns="">
          <p:pic>
            <p:nvPicPr>
              <p:cNvPr id="2" name="Ink 1"/>
              <p:cNvPicPr/>
              <p:nvPr/>
            </p:nvPicPr>
            <p:blipFill>
              <a:blip r:embed="rId6"/>
              <a:stretch>
                <a:fillRect/>
              </a:stretch>
            </p:blipFill>
            <p:spPr>
              <a:xfrm>
                <a:off x="4250880" y="1499400"/>
                <a:ext cx="3756960" cy="2565000"/>
              </a:xfrm>
              <a:prstGeom prst="rect">
                <a:avLst/>
              </a:prstGeom>
            </p:spPr>
          </p:pic>
        </mc:Fallback>
      </mc:AlternateContent>
    </p:spTree>
    <p:extLst>
      <p:ext uri="{BB962C8B-B14F-4D97-AF65-F5344CB8AC3E}">
        <p14:creationId xmlns:p14="http://schemas.microsoft.com/office/powerpoint/2010/main" val="125520331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ounded Rectangle 55"/>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grpSp>
        <p:nvGrpSpPr>
          <p:cNvPr id="13" name="Group 13"/>
          <p:cNvGrpSpPr>
            <a:grpSpLocks/>
          </p:cNvGrpSpPr>
          <p:nvPr/>
        </p:nvGrpSpPr>
        <p:grpSpPr bwMode="auto">
          <a:xfrm>
            <a:off x="8438445" y="214011"/>
            <a:ext cx="523254" cy="559278"/>
            <a:chOff x="2928" y="1051"/>
            <a:chExt cx="840" cy="957"/>
          </a:xfrm>
        </p:grpSpPr>
        <p:sp>
          <p:nvSpPr>
            <p:cNvPr id="14"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15"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6"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0"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1"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2"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3"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4"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5"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6"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3" name="TextBox 2"/>
          <p:cNvSpPr txBox="1"/>
          <p:nvPr/>
        </p:nvSpPr>
        <p:spPr>
          <a:xfrm>
            <a:off x="7261400" y="150168"/>
            <a:ext cx="1295400" cy="230832"/>
          </a:xfrm>
          <a:prstGeom prst="rect">
            <a:avLst/>
          </a:prstGeom>
          <a:noFill/>
        </p:spPr>
        <p:txBody>
          <a:bodyPr wrap="square" rtlCol="0">
            <a:spAutoFit/>
          </a:bodyPr>
          <a:lstStyle/>
          <a:p>
            <a:pPr algn="r"/>
            <a:r>
              <a:rPr lang="en-US" sz="900" b="1" i="1" dirty="0" smtClean="0">
                <a:solidFill>
                  <a:srgbClr val="0B9520"/>
                </a:solidFill>
                <a:latin typeface="Cambria" panose="02040503050406030204" pitchFamily="18" charset="0"/>
              </a:rPr>
              <a:t>Eye  approve!</a:t>
            </a: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35" name="Rectangle 34"/>
          <p:cNvSpPr/>
          <p:nvPr/>
        </p:nvSpPr>
        <p:spPr>
          <a:xfrm>
            <a:off x="403109" y="1290935"/>
            <a:ext cx="2644891"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(5) = 5*4*3*2*1</a:t>
            </a:r>
            <a:endParaRPr lang="en-US" dirty="0">
              <a:latin typeface="Cambria" panose="02040503050406030204" pitchFamily="18" charset="0"/>
            </a:endParaRPr>
          </a:p>
        </p:txBody>
      </p:sp>
      <p:sp>
        <p:nvSpPr>
          <p:cNvPr id="36" name="Rectangle 35"/>
          <p:cNvSpPr/>
          <p:nvPr/>
        </p:nvSpPr>
        <p:spPr>
          <a:xfrm>
            <a:off x="553791" y="2776140"/>
            <a:ext cx="2343527"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(4) = 4*3*2*1</a:t>
            </a:r>
            <a:endParaRPr lang="en-US" dirty="0">
              <a:latin typeface="Cambria" panose="02040503050406030204" pitchFamily="18" charset="0"/>
            </a:endParaRPr>
          </a:p>
        </p:txBody>
      </p:sp>
      <p:sp>
        <p:nvSpPr>
          <p:cNvPr id="37" name="Rectangle 36"/>
          <p:cNvSpPr/>
          <p:nvPr/>
        </p:nvSpPr>
        <p:spPr>
          <a:xfrm>
            <a:off x="746568" y="3385740"/>
            <a:ext cx="2042162"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(3) = 3*2*1</a:t>
            </a:r>
            <a:endParaRPr lang="en-US" dirty="0">
              <a:latin typeface="Cambria" panose="02040503050406030204" pitchFamily="18" charset="0"/>
            </a:endParaRPr>
          </a:p>
        </p:txBody>
      </p:sp>
      <p:sp>
        <p:nvSpPr>
          <p:cNvPr id="38" name="Rectangle 37"/>
          <p:cNvSpPr/>
          <p:nvPr/>
        </p:nvSpPr>
        <p:spPr>
          <a:xfrm>
            <a:off x="901258" y="3999805"/>
            <a:ext cx="1740798"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(2) = 2*1</a:t>
            </a:r>
            <a:endParaRPr lang="en-US" dirty="0">
              <a:latin typeface="Cambria" panose="02040503050406030204" pitchFamily="18" charset="0"/>
            </a:endParaRPr>
          </a:p>
        </p:txBody>
      </p:sp>
      <p:sp>
        <p:nvSpPr>
          <p:cNvPr id="39" name="Rectangle 38"/>
          <p:cNvSpPr/>
          <p:nvPr/>
        </p:nvSpPr>
        <p:spPr>
          <a:xfrm>
            <a:off x="1055948" y="4639270"/>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(1) = 1</a:t>
            </a:r>
            <a:endParaRPr lang="en-US" dirty="0">
              <a:latin typeface="Cambria" panose="02040503050406030204" pitchFamily="18" charset="0"/>
            </a:endParaRPr>
          </a:p>
        </p:txBody>
      </p:sp>
      <p:sp>
        <p:nvSpPr>
          <p:cNvPr id="40" name="Rectangle 39"/>
          <p:cNvSpPr/>
          <p:nvPr/>
        </p:nvSpPr>
        <p:spPr>
          <a:xfrm>
            <a:off x="1055948" y="5253335"/>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(0) = 1</a:t>
            </a:r>
            <a:endParaRPr lang="en-US" dirty="0">
              <a:latin typeface="Cambria" panose="02040503050406030204" pitchFamily="18" charset="0"/>
            </a:endParaRPr>
          </a:p>
        </p:txBody>
      </p:sp>
      <p:sp>
        <p:nvSpPr>
          <p:cNvPr id="32" name="Rectangle 31"/>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fac</a:t>
            </a:r>
            <a:r>
              <a:rPr lang="en-US" sz="3600" dirty="0" smtClean="0">
                <a:latin typeface="Calibri" panose="020F0502020204030204" pitchFamily="34" charset="0"/>
              </a:rPr>
              <a:t>(N) =</a:t>
            </a:r>
            <a:endParaRPr lang="en-US" sz="3600" dirty="0">
              <a:latin typeface="Calibri" panose="020F0502020204030204" pitchFamily="34" charset="0"/>
            </a:endParaRPr>
          </a:p>
        </p:txBody>
      </p:sp>
      <p:sp>
        <p:nvSpPr>
          <p:cNvPr id="33" name="Rectangle 32"/>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34" name="Rectangle 33"/>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mc:AlternateContent xmlns:mc="http://schemas.openxmlformats.org/markup-compatibility/2006" xmlns:p14="http://schemas.microsoft.com/office/powerpoint/2010/main">
        <mc:Choice Requires="p14">
          <p:contentPart p14:bwMode="auto" r:id="rId3">
            <p14:nvContentPartPr>
              <p14:cNvPr id="41" name="Ink 40"/>
              <p14:cNvContentPartPr/>
              <p14:nvPr/>
            </p14:nvContentPartPr>
            <p14:xfrm>
              <a:off x="1808640" y="1620360"/>
              <a:ext cx="1140480" cy="900360"/>
            </p14:xfrm>
          </p:contentPart>
        </mc:Choice>
        <mc:Fallback xmlns="">
          <p:pic>
            <p:nvPicPr>
              <p:cNvPr id="41" name="Ink 40"/>
              <p:cNvPicPr/>
              <p:nvPr/>
            </p:nvPicPr>
            <p:blipFill>
              <a:blip r:embed="rId4"/>
              <a:stretch>
                <a:fillRect/>
              </a:stretch>
            </p:blipFill>
            <p:spPr>
              <a:xfrm>
                <a:off x="1799280" y="1611000"/>
                <a:ext cx="1159200" cy="919080"/>
              </a:xfrm>
              <a:prstGeom prst="rect">
                <a:avLst/>
              </a:prstGeom>
            </p:spPr>
          </p:pic>
        </mc:Fallback>
      </mc:AlternateContent>
      <p:sp>
        <p:nvSpPr>
          <p:cNvPr id="42" name="Down Arrow 41"/>
          <p:cNvSpPr/>
          <p:nvPr/>
        </p:nvSpPr>
        <p:spPr bwMode="auto">
          <a:xfrm rot="15302307">
            <a:off x="520034" y="2050962"/>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3" name="Down Arrow 42"/>
          <p:cNvSpPr/>
          <p:nvPr/>
        </p:nvSpPr>
        <p:spPr bwMode="auto">
          <a:xfrm rot="14479228">
            <a:off x="331386" y="5065406"/>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4" name="Rectangle 43"/>
          <p:cNvSpPr/>
          <p:nvPr/>
        </p:nvSpPr>
        <p:spPr>
          <a:xfrm>
            <a:off x="27431" y="5800536"/>
            <a:ext cx="155844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45" name="Rectangle 44"/>
          <p:cNvSpPr/>
          <p:nvPr/>
        </p:nvSpPr>
        <p:spPr>
          <a:xfrm>
            <a:off x="27431" y="1997354"/>
            <a:ext cx="65627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a:t>
            </a:r>
            <a:endParaRPr lang="en-US" dirty="0"/>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4260240" y="1508760"/>
              <a:ext cx="3738240" cy="2546280"/>
            </p14:xfrm>
          </p:contentPart>
        </mc:Choice>
        <mc:Fallback xmlns="">
          <p:pic>
            <p:nvPicPr>
              <p:cNvPr id="2" name="Ink 1"/>
              <p:cNvPicPr/>
              <p:nvPr/>
            </p:nvPicPr>
            <p:blipFill>
              <a:blip r:embed="rId6"/>
              <a:stretch>
                <a:fillRect/>
              </a:stretch>
            </p:blipFill>
            <p:spPr>
              <a:xfrm>
                <a:off x="4250880" y="1499400"/>
                <a:ext cx="3756960" cy="2565000"/>
              </a:xfrm>
              <a:prstGeom prst="rect">
                <a:avLst/>
              </a:prstGeom>
            </p:spPr>
          </p:pic>
        </mc:Fallback>
      </mc:AlternateContent>
      <p:sp>
        <p:nvSpPr>
          <p:cNvPr id="46" name="Down Arrow 45"/>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7" name="Down Arrow 46"/>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ectangle 48"/>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50" name="Rectangle 49"/>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2" name="Rectangle 51"/>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fac</a:t>
            </a:r>
            <a:r>
              <a:rPr lang="en-US" sz="2000" b="1" dirty="0" smtClean="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a:t>
            </a: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endParaRPr lang="en-US" sz="2000" b="1"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3973680" y="1000080"/>
              <a:ext cx="4447440" cy="5497200"/>
            </p14:xfrm>
          </p:contentPart>
        </mc:Choice>
        <mc:Fallback xmlns="">
          <p:pic>
            <p:nvPicPr>
              <p:cNvPr id="6" name="Ink 5"/>
              <p:cNvPicPr/>
              <p:nvPr/>
            </p:nvPicPr>
            <p:blipFill>
              <a:blip r:embed="rId8"/>
              <a:stretch>
                <a:fillRect/>
              </a:stretch>
            </p:blipFill>
            <p:spPr>
              <a:xfrm>
                <a:off x="3964320" y="990720"/>
                <a:ext cx="4466160" cy="5509080"/>
              </a:xfrm>
              <a:prstGeom prst="rect">
                <a:avLst/>
              </a:prstGeom>
            </p:spPr>
          </p:pic>
        </mc:Fallback>
      </mc:AlternateContent>
    </p:spTree>
    <p:extLst>
      <p:ext uri="{BB962C8B-B14F-4D97-AF65-F5344CB8AC3E}">
        <p14:creationId xmlns:p14="http://schemas.microsoft.com/office/powerpoint/2010/main" val="54849203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fac</a:t>
            </a:r>
            <a:r>
              <a:rPr lang="en-US" sz="3600" dirty="0" smtClean="0">
                <a:latin typeface="Calibri" panose="020F0502020204030204" pitchFamily="34" charset="0"/>
              </a:rPr>
              <a:t>(N) =</a:t>
            </a:r>
            <a:endParaRPr lang="en-US" sz="3600" dirty="0">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fac</a:t>
            </a:r>
            <a:r>
              <a:rPr lang="en-US" sz="2000" b="1" dirty="0" smtClean="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N &lt;= 1:</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1.0</a:t>
            </a: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 * </a:t>
            </a:r>
            <a:r>
              <a:rPr lang="en-US" sz="2000" b="1" dirty="0" err="1">
                <a:solidFill>
                  <a:srgbClr val="0000FF"/>
                </a:solidFill>
                <a:latin typeface="Courier New" panose="02070309020205020404" pitchFamily="49" charset="0"/>
                <a:cs typeface="Courier New" panose="02070309020205020404" pitchFamily="49" charset="0"/>
              </a:rPr>
              <a:t>fac</a:t>
            </a:r>
            <a:r>
              <a:rPr lang="en-US" sz="2000" b="1" dirty="0">
                <a:latin typeface="Courier New" panose="02070309020205020404" pitchFamily="49" charset="0"/>
                <a:cs typeface="Courier New" panose="02070309020205020404" pitchFamily="49" charset="0"/>
              </a:rPr>
              <a:t>(N-1</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3529575">
            <a:off x="6677030" y="4762667"/>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920343" y="5385820"/>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261400" y="4639269"/>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84707" y="5240201"/>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2" name="Rectangle 61"/>
          <p:cNvSpPr/>
          <p:nvPr/>
        </p:nvSpPr>
        <p:spPr>
          <a:xfrm>
            <a:off x="403109" y="1290935"/>
            <a:ext cx="2644891"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(5) = 5*4*3*2*1</a:t>
            </a:r>
            <a:endParaRPr lang="en-US" dirty="0">
              <a:latin typeface="Cambria" panose="02040503050406030204" pitchFamily="18" charset="0"/>
            </a:endParaRPr>
          </a:p>
        </p:txBody>
      </p:sp>
      <p:sp>
        <p:nvSpPr>
          <p:cNvPr id="63" name="Rectangle 62"/>
          <p:cNvSpPr/>
          <p:nvPr/>
        </p:nvSpPr>
        <p:spPr>
          <a:xfrm>
            <a:off x="553791" y="2776140"/>
            <a:ext cx="2343527"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(4) = 4*3*2*1</a:t>
            </a:r>
            <a:endParaRPr lang="en-US" dirty="0">
              <a:latin typeface="Cambria" panose="02040503050406030204" pitchFamily="18" charset="0"/>
            </a:endParaRPr>
          </a:p>
        </p:txBody>
      </p:sp>
      <p:sp>
        <p:nvSpPr>
          <p:cNvPr id="64" name="Rectangle 63"/>
          <p:cNvSpPr/>
          <p:nvPr/>
        </p:nvSpPr>
        <p:spPr>
          <a:xfrm>
            <a:off x="746568" y="3385740"/>
            <a:ext cx="2042162"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(3) = 3*2*1</a:t>
            </a:r>
            <a:endParaRPr lang="en-US" dirty="0">
              <a:latin typeface="Cambria" panose="02040503050406030204" pitchFamily="18" charset="0"/>
            </a:endParaRPr>
          </a:p>
        </p:txBody>
      </p:sp>
      <p:sp>
        <p:nvSpPr>
          <p:cNvPr id="65" name="Rectangle 64"/>
          <p:cNvSpPr/>
          <p:nvPr/>
        </p:nvSpPr>
        <p:spPr>
          <a:xfrm>
            <a:off x="901258" y="3999805"/>
            <a:ext cx="1740798"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(2) = 2*1</a:t>
            </a:r>
            <a:endParaRPr lang="en-US" dirty="0">
              <a:latin typeface="Cambria" panose="02040503050406030204" pitchFamily="18" charset="0"/>
            </a:endParaRPr>
          </a:p>
        </p:txBody>
      </p:sp>
      <p:sp>
        <p:nvSpPr>
          <p:cNvPr id="66" name="Rectangle 65"/>
          <p:cNvSpPr/>
          <p:nvPr/>
        </p:nvSpPr>
        <p:spPr>
          <a:xfrm>
            <a:off x="1055948" y="4639270"/>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(1) = 1</a:t>
            </a:r>
            <a:endParaRPr lang="en-US" dirty="0">
              <a:latin typeface="Cambria" panose="02040503050406030204" pitchFamily="18" charset="0"/>
            </a:endParaRPr>
          </a:p>
        </p:txBody>
      </p:sp>
      <p:sp>
        <p:nvSpPr>
          <p:cNvPr id="67" name="Rectangle 66"/>
          <p:cNvSpPr/>
          <p:nvPr/>
        </p:nvSpPr>
        <p:spPr>
          <a:xfrm>
            <a:off x="1055948" y="5253335"/>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(0) = 1</a:t>
            </a:r>
            <a:endParaRPr lang="en-US" dirty="0">
              <a:latin typeface="Cambria" panose="02040503050406030204" pitchFamily="18" charset="0"/>
            </a:endParaRPr>
          </a:p>
        </p:txBody>
      </p:sp>
      <mc:AlternateContent xmlns:mc="http://schemas.openxmlformats.org/markup-compatibility/2006" xmlns:p14="http://schemas.microsoft.com/office/powerpoint/2010/main">
        <mc:Choice Requires="p14">
          <p:contentPart p14:bwMode="auto" r:id="rId3">
            <p14:nvContentPartPr>
              <p14:cNvPr id="68" name="Ink 67"/>
              <p14:cNvContentPartPr/>
              <p14:nvPr/>
            </p14:nvContentPartPr>
            <p14:xfrm>
              <a:off x="1808640" y="1620360"/>
              <a:ext cx="1140480" cy="900360"/>
            </p14:xfrm>
          </p:contentPart>
        </mc:Choice>
        <mc:Fallback xmlns="">
          <p:pic>
            <p:nvPicPr>
              <p:cNvPr id="68" name="Ink 67"/>
              <p:cNvPicPr/>
              <p:nvPr/>
            </p:nvPicPr>
            <p:blipFill>
              <a:blip r:embed="rId4"/>
              <a:stretch>
                <a:fillRect/>
              </a:stretch>
            </p:blipFill>
            <p:spPr>
              <a:xfrm>
                <a:off x="1799280" y="1611000"/>
                <a:ext cx="1159200" cy="919080"/>
              </a:xfrm>
              <a:prstGeom prst="rect">
                <a:avLst/>
              </a:prstGeom>
            </p:spPr>
          </p:pic>
        </mc:Fallback>
      </mc:AlternateContent>
      <p:sp>
        <p:nvSpPr>
          <p:cNvPr id="69" name="Down Arrow 68"/>
          <p:cNvSpPr/>
          <p:nvPr/>
        </p:nvSpPr>
        <p:spPr bwMode="auto">
          <a:xfrm rot="15302307">
            <a:off x="520034" y="2050962"/>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14479228">
            <a:off x="331386" y="5065406"/>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27431" y="5800536"/>
            <a:ext cx="155844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72" name="Rectangle 71"/>
          <p:cNvSpPr/>
          <p:nvPr/>
        </p:nvSpPr>
        <p:spPr>
          <a:xfrm>
            <a:off x="27431" y="1997354"/>
            <a:ext cx="65627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a:t>
            </a:r>
            <a:endParaRPr lang="en-US" dirty="0"/>
          </a:p>
        </p:txBody>
      </p:sp>
      <mc:AlternateContent xmlns:mc="http://schemas.openxmlformats.org/markup-compatibility/2006" xmlns:p14="http://schemas.microsoft.com/office/powerpoint/2010/main">
        <mc:Choice Requires="p14">
          <p:contentPart p14:bwMode="auto" r:id="rId5">
            <p14:nvContentPartPr>
              <p14:cNvPr id="73" name="Ink 72"/>
              <p14:cNvContentPartPr/>
              <p14:nvPr/>
            </p14:nvContentPartPr>
            <p14:xfrm>
              <a:off x="4260240" y="1508760"/>
              <a:ext cx="3738240" cy="2546280"/>
            </p14:xfrm>
          </p:contentPart>
        </mc:Choice>
        <mc:Fallback xmlns="">
          <p:pic>
            <p:nvPicPr>
              <p:cNvPr id="73" name="Ink 72"/>
              <p:cNvPicPr/>
              <p:nvPr/>
            </p:nvPicPr>
            <p:blipFill>
              <a:blip r:embed="rId6"/>
              <a:stretch>
                <a:fillRect/>
              </a:stretch>
            </p:blipFill>
            <p:spPr>
              <a:xfrm>
                <a:off x="4250880" y="1499400"/>
                <a:ext cx="3756960" cy="2565000"/>
              </a:xfrm>
              <a:prstGeom prst="rect">
                <a:avLst/>
              </a:prstGeom>
            </p:spPr>
          </p:pic>
        </mc:Fallback>
      </mc:AlternateContent>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Tree>
    <p:extLst>
      <p:ext uri="{BB962C8B-B14F-4D97-AF65-F5344CB8AC3E}">
        <p14:creationId xmlns:p14="http://schemas.microsoft.com/office/powerpoint/2010/main" val="7407319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fac</a:t>
            </a:r>
            <a:r>
              <a:rPr lang="en-US" sz="3600" dirty="0" smtClean="0">
                <a:latin typeface="Calibri" panose="020F0502020204030204" pitchFamily="34" charset="0"/>
              </a:rPr>
              <a:t>(N) =</a:t>
            </a:r>
            <a:endParaRPr lang="en-US" sz="3600" dirty="0">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a:solidFill>
                  <a:srgbClr val="CC3300"/>
                </a:solidFill>
                <a:latin typeface="Courier New" panose="02070309020205020404" pitchFamily="49" charset="0"/>
                <a:cs typeface="Courier New" panose="02070309020205020404" pitchFamily="49" charset="0"/>
              </a:rPr>
              <a:t>def</a:t>
            </a:r>
            <a:r>
              <a:rPr lang="en-US" sz="2000" b="1" dirty="0">
                <a:solidFill>
                  <a:srgbClr val="CC3300"/>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fac</a:t>
            </a:r>
            <a:r>
              <a:rPr lang="en-US" sz="2000" b="1" dirty="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a:t>
            </a:r>
            <a:r>
              <a:rPr lang="en-US" sz="2000" b="1" dirty="0">
                <a:solidFill>
                  <a:srgbClr val="CC3300"/>
                </a:solidFill>
                <a:latin typeface="Courier New" panose="02070309020205020404" pitchFamily="49" charset="0"/>
                <a:cs typeface="Courier New" panose="02070309020205020404" pitchFamily="49" charset="0"/>
              </a:rPr>
              <a:t>if</a:t>
            </a:r>
            <a:r>
              <a:rPr lang="en-US" sz="2000" b="1" dirty="0">
                <a:latin typeface="Courier New" panose="02070309020205020404" pitchFamily="49" charset="0"/>
                <a:cs typeface="Courier New" panose="02070309020205020404" pitchFamily="49" charset="0"/>
              </a:rPr>
              <a:t> N &gt; 1:</a:t>
            </a:r>
          </a:p>
          <a:p>
            <a:r>
              <a:rPr lang="en-US" sz="2000" b="1" dirty="0">
                <a:latin typeface="Courier New" panose="02070309020205020404" pitchFamily="49" charset="0"/>
                <a:cs typeface="Courier New" panose="02070309020205020404" pitchFamily="49" charset="0"/>
              </a:rPr>
              <a:t>      </a:t>
            </a:r>
            <a:r>
              <a:rPr lang="en-US" sz="2000" b="1" dirty="0">
                <a:solidFill>
                  <a:srgbClr val="7030A0"/>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N * </a:t>
            </a:r>
            <a:r>
              <a:rPr lang="en-US" sz="2000" b="1" dirty="0" err="1">
                <a:solidFill>
                  <a:srgbClr val="0000FF"/>
                </a:solidFill>
                <a:latin typeface="Courier New" panose="02070309020205020404" pitchFamily="49" charset="0"/>
                <a:cs typeface="Courier New" panose="02070309020205020404" pitchFamily="49" charset="0"/>
              </a:rPr>
              <a:t>fac</a:t>
            </a:r>
            <a:r>
              <a:rPr lang="en-US" sz="2000" b="1" dirty="0">
                <a:latin typeface="Courier New" panose="02070309020205020404" pitchFamily="49" charset="0"/>
                <a:cs typeface="Courier New" panose="02070309020205020404" pitchFamily="49" charset="0"/>
              </a:rPr>
              <a:t>(N-1)</a:t>
            </a:r>
          </a:p>
          <a:p>
            <a:pPr lvl="0"/>
            <a:r>
              <a:rPr lang="en-US" sz="2000" b="1" dirty="0">
                <a:solidFill>
                  <a:srgbClr val="000000"/>
                </a:solidFill>
                <a:latin typeface="Courier New" panose="02070309020205020404" pitchFamily="49" charset="0"/>
                <a:cs typeface="Courier New" panose="02070309020205020404" pitchFamily="49" charset="0"/>
              </a:rPr>
              <a:t>   </a:t>
            </a:r>
            <a:r>
              <a:rPr lang="en-US" sz="2000" b="1" dirty="0">
                <a:solidFill>
                  <a:srgbClr val="CC3300"/>
                </a:solidFill>
                <a:latin typeface="Courier New" panose="02070309020205020404" pitchFamily="49" charset="0"/>
                <a:cs typeface="Courier New" panose="02070309020205020404" pitchFamily="49" charset="0"/>
              </a:rPr>
              <a:t>else</a:t>
            </a:r>
            <a:r>
              <a:rPr lang="en-US" sz="2000" b="1" dirty="0">
                <a:solidFill>
                  <a:srgbClr val="000000"/>
                </a:solidFill>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a:solidFill>
                  <a:srgbClr val="7030A0"/>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1.0</a:t>
            </a: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5400000">
            <a:off x="6688044" y="5723982"/>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920343" y="4793819"/>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261400" y="5858221"/>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84707" y="4648200"/>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2" name="Rectangle 61"/>
          <p:cNvSpPr/>
          <p:nvPr/>
        </p:nvSpPr>
        <p:spPr>
          <a:xfrm>
            <a:off x="403109" y="1290935"/>
            <a:ext cx="2644891"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(5) = 5*4*3*2*1</a:t>
            </a:r>
            <a:endParaRPr lang="en-US" dirty="0">
              <a:latin typeface="Cambria" panose="02040503050406030204" pitchFamily="18" charset="0"/>
            </a:endParaRPr>
          </a:p>
        </p:txBody>
      </p:sp>
      <p:sp>
        <p:nvSpPr>
          <p:cNvPr id="63" name="Rectangle 62"/>
          <p:cNvSpPr/>
          <p:nvPr/>
        </p:nvSpPr>
        <p:spPr>
          <a:xfrm>
            <a:off x="553791" y="2776140"/>
            <a:ext cx="2343527"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(4) = 4*3*2*1</a:t>
            </a:r>
            <a:endParaRPr lang="en-US" dirty="0">
              <a:latin typeface="Cambria" panose="02040503050406030204" pitchFamily="18" charset="0"/>
            </a:endParaRPr>
          </a:p>
        </p:txBody>
      </p:sp>
      <p:sp>
        <p:nvSpPr>
          <p:cNvPr id="64" name="Rectangle 63"/>
          <p:cNvSpPr/>
          <p:nvPr/>
        </p:nvSpPr>
        <p:spPr>
          <a:xfrm>
            <a:off x="746568" y="3385740"/>
            <a:ext cx="2042162"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(3) = 3*2*1</a:t>
            </a:r>
            <a:endParaRPr lang="en-US" dirty="0">
              <a:latin typeface="Cambria" panose="02040503050406030204" pitchFamily="18" charset="0"/>
            </a:endParaRPr>
          </a:p>
        </p:txBody>
      </p:sp>
      <p:sp>
        <p:nvSpPr>
          <p:cNvPr id="65" name="Rectangle 64"/>
          <p:cNvSpPr/>
          <p:nvPr/>
        </p:nvSpPr>
        <p:spPr>
          <a:xfrm>
            <a:off x="901258" y="3999805"/>
            <a:ext cx="1740798"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(2) = 2*1</a:t>
            </a:r>
            <a:endParaRPr lang="en-US" dirty="0">
              <a:latin typeface="Cambria" panose="02040503050406030204" pitchFamily="18" charset="0"/>
            </a:endParaRPr>
          </a:p>
        </p:txBody>
      </p:sp>
      <p:sp>
        <p:nvSpPr>
          <p:cNvPr id="66" name="Rectangle 65"/>
          <p:cNvSpPr/>
          <p:nvPr/>
        </p:nvSpPr>
        <p:spPr>
          <a:xfrm>
            <a:off x="1055948" y="4639270"/>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(1) = 1</a:t>
            </a:r>
            <a:endParaRPr lang="en-US" dirty="0">
              <a:latin typeface="Cambria" panose="02040503050406030204" pitchFamily="18" charset="0"/>
            </a:endParaRPr>
          </a:p>
        </p:txBody>
      </p:sp>
      <p:sp>
        <p:nvSpPr>
          <p:cNvPr id="67" name="Rectangle 66"/>
          <p:cNvSpPr/>
          <p:nvPr/>
        </p:nvSpPr>
        <p:spPr>
          <a:xfrm>
            <a:off x="1055948" y="5253335"/>
            <a:ext cx="1439433" cy="461665"/>
          </a:xfrm>
          <a:prstGeom prst="rect">
            <a:avLst/>
          </a:prstGeom>
        </p:spPr>
        <p:txBody>
          <a:bodyPr wrap="none">
            <a:spAutoFit/>
          </a:bodyPr>
          <a:lstStyle/>
          <a:p>
            <a:r>
              <a:rPr lang="en-US" dirty="0" err="1" smtClean="0">
                <a:latin typeface="Cambria" panose="02040503050406030204" pitchFamily="18" charset="0"/>
              </a:rPr>
              <a:t>fac</a:t>
            </a:r>
            <a:r>
              <a:rPr lang="en-US" dirty="0" smtClean="0">
                <a:latin typeface="Cambria" panose="02040503050406030204" pitchFamily="18" charset="0"/>
              </a:rPr>
              <a:t>(0) = 1</a:t>
            </a:r>
            <a:endParaRPr lang="en-US" dirty="0">
              <a:latin typeface="Cambria" panose="02040503050406030204" pitchFamily="18" charset="0"/>
            </a:endParaRPr>
          </a:p>
        </p:txBody>
      </p:sp>
      <mc:AlternateContent xmlns:mc="http://schemas.openxmlformats.org/markup-compatibility/2006" xmlns:p14="http://schemas.microsoft.com/office/powerpoint/2010/main">
        <mc:Choice Requires="p14">
          <p:contentPart p14:bwMode="auto" r:id="rId3">
            <p14:nvContentPartPr>
              <p14:cNvPr id="68" name="Ink 67"/>
              <p14:cNvContentPartPr/>
              <p14:nvPr/>
            </p14:nvContentPartPr>
            <p14:xfrm>
              <a:off x="1808640" y="1620360"/>
              <a:ext cx="1140480" cy="900360"/>
            </p14:xfrm>
          </p:contentPart>
        </mc:Choice>
        <mc:Fallback xmlns="">
          <p:pic>
            <p:nvPicPr>
              <p:cNvPr id="68" name="Ink 67"/>
              <p:cNvPicPr/>
              <p:nvPr/>
            </p:nvPicPr>
            <p:blipFill>
              <a:blip r:embed="rId4"/>
              <a:stretch>
                <a:fillRect/>
              </a:stretch>
            </p:blipFill>
            <p:spPr>
              <a:xfrm>
                <a:off x="1799280" y="1611000"/>
                <a:ext cx="1159200" cy="919080"/>
              </a:xfrm>
              <a:prstGeom prst="rect">
                <a:avLst/>
              </a:prstGeom>
            </p:spPr>
          </p:pic>
        </mc:Fallback>
      </mc:AlternateContent>
      <p:sp>
        <p:nvSpPr>
          <p:cNvPr id="69" name="Down Arrow 68"/>
          <p:cNvSpPr/>
          <p:nvPr/>
        </p:nvSpPr>
        <p:spPr bwMode="auto">
          <a:xfrm rot="15302307">
            <a:off x="520034" y="2050962"/>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14479228">
            <a:off x="331386" y="5065406"/>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27431" y="5800536"/>
            <a:ext cx="155844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72" name="Rectangle 71"/>
          <p:cNvSpPr/>
          <p:nvPr/>
        </p:nvSpPr>
        <p:spPr>
          <a:xfrm>
            <a:off x="27431" y="1997354"/>
            <a:ext cx="65627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a:t>
            </a:r>
            <a:endParaRPr lang="en-US" dirty="0"/>
          </a:p>
        </p:txBody>
      </p:sp>
      <mc:AlternateContent xmlns:mc="http://schemas.openxmlformats.org/markup-compatibility/2006" xmlns:p14="http://schemas.microsoft.com/office/powerpoint/2010/main">
        <mc:Choice Requires="p14">
          <p:contentPart p14:bwMode="auto" r:id="rId5">
            <p14:nvContentPartPr>
              <p14:cNvPr id="73" name="Ink 72"/>
              <p14:cNvContentPartPr/>
              <p14:nvPr/>
            </p14:nvContentPartPr>
            <p14:xfrm>
              <a:off x="4260240" y="1508760"/>
              <a:ext cx="3738240" cy="2546280"/>
            </p14:xfrm>
          </p:contentPart>
        </mc:Choice>
        <mc:Fallback xmlns="">
          <p:pic>
            <p:nvPicPr>
              <p:cNvPr id="73" name="Ink 72"/>
              <p:cNvPicPr/>
              <p:nvPr/>
            </p:nvPicPr>
            <p:blipFill>
              <a:blip r:embed="rId6"/>
              <a:stretch>
                <a:fillRect/>
              </a:stretch>
            </p:blipFill>
            <p:spPr>
              <a:xfrm>
                <a:off x="4250880" y="1499400"/>
                <a:ext cx="3756960" cy="2565000"/>
              </a:xfrm>
              <a:prstGeom prst="rect">
                <a:avLst/>
              </a:prstGeom>
            </p:spPr>
          </p:pic>
        </mc:Fallback>
      </mc:AlternateContent>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3" name="TextBox 2"/>
          <p:cNvSpPr txBox="1"/>
          <p:nvPr/>
        </p:nvSpPr>
        <p:spPr>
          <a:xfrm rot="21200825">
            <a:off x="1510216" y="1788159"/>
            <a:ext cx="5611008" cy="2677656"/>
          </a:xfrm>
          <a:prstGeom prst="rect">
            <a:avLst/>
          </a:prstGeom>
          <a:solidFill>
            <a:schemeClr val="bg1"/>
          </a:solidFill>
          <a:ln>
            <a:solidFill>
              <a:srgbClr val="0000FF"/>
            </a:solidFill>
          </a:ln>
        </p:spPr>
        <p:txBody>
          <a:bodyPr wrap="square" rtlCol="0">
            <a:spAutoFit/>
          </a:bodyPr>
          <a:lstStyle/>
          <a:p>
            <a:pPr algn="ctr"/>
            <a:r>
              <a:rPr lang="en-US" sz="4200" dirty="0" smtClean="0">
                <a:latin typeface="Cambria" panose="02040503050406030204" pitchFamily="18" charset="0"/>
              </a:rPr>
              <a:t>the </a:t>
            </a:r>
            <a:r>
              <a:rPr lang="en-US" sz="4200" b="1" dirty="0" smtClean="0">
                <a:latin typeface="Cambria" panose="02040503050406030204" pitchFamily="18" charset="0"/>
              </a:rPr>
              <a:t>order</a:t>
            </a:r>
            <a:r>
              <a:rPr lang="en-US" sz="4200" dirty="0" smtClean="0">
                <a:latin typeface="Cambria" panose="02040503050406030204" pitchFamily="18" charset="0"/>
              </a:rPr>
              <a:t> of base cases and recursive cases usually does not matter!</a:t>
            </a:r>
          </a:p>
        </p:txBody>
      </p:sp>
      <p:sp>
        <p:nvSpPr>
          <p:cNvPr id="4" name="Down Arrow 3"/>
          <p:cNvSpPr/>
          <p:nvPr/>
        </p:nvSpPr>
        <p:spPr bwMode="auto">
          <a:xfrm rot="21131916">
            <a:off x="7569727" y="3137405"/>
            <a:ext cx="895783" cy="1512283"/>
          </a:xfrm>
          <a:prstGeom prst="downArrow">
            <a:avLst/>
          </a:prstGeom>
          <a:solidFill>
            <a:schemeClr val="bg1"/>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8409350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44" y="838200"/>
            <a:ext cx="7010400" cy="5189870"/>
          </a:xfrm>
          <a:prstGeom prst="rect">
            <a:avLst/>
          </a:prstGeom>
          <a:ln>
            <a:solidFill>
              <a:srgbClr val="0000FF"/>
            </a:solidFill>
          </a:ln>
        </p:spPr>
      </p:pic>
      <p:sp>
        <p:nvSpPr>
          <p:cNvPr id="39938" name="Text Box 5"/>
          <p:cNvSpPr txBox="1">
            <a:spLocks noChangeArrowheads="1"/>
          </p:cNvSpPr>
          <p:nvPr/>
        </p:nvSpPr>
        <p:spPr bwMode="auto">
          <a:xfrm>
            <a:off x="1219200" y="76200"/>
            <a:ext cx="6705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smtClean="0">
                <a:solidFill>
                  <a:srgbClr val="000000"/>
                </a:solidFill>
                <a:latin typeface="Cambria" pitchFamily="18" charset="0"/>
              </a:rPr>
              <a:t>A look behind </a:t>
            </a:r>
            <a:r>
              <a:rPr lang="en-US" sz="4000" dirty="0">
                <a:solidFill>
                  <a:srgbClr val="000000"/>
                </a:solidFill>
                <a:latin typeface="Cambria" pitchFamily="18" charset="0"/>
              </a:rPr>
              <a:t>the curtain…</a:t>
            </a:r>
          </a:p>
        </p:txBody>
      </p:sp>
      <p:sp>
        <p:nvSpPr>
          <p:cNvPr id="2" name="Rectangle 1"/>
          <p:cNvSpPr/>
          <p:nvPr/>
        </p:nvSpPr>
        <p:spPr>
          <a:xfrm>
            <a:off x="1390897" y="6243935"/>
            <a:ext cx="6019800" cy="461665"/>
          </a:xfrm>
          <a:prstGeom prst="rect">
            <a:avLst/>
          </a:prstGeom>
          <a:solidFill>
            <a:srgbClr val="CCECFF"/>
          </a:solidFill>
          <a:ln>
            <a:solidFill>
              <a:schemeClr val="bg1"/>
            </a:solidFill>
          </a:ln>
        </p:spPr>
        <p:txBody>
          <a:bodyPr wrap="square">
            <a:spAutoFit/>
          </a:bodyPr>
          <a:lstStyle/>
          <a:p>
            <a:pPr algn="ctr"/>
            <a:r>
              <a:rPr lang="en-US" dirty="0" smtClean="0">
                <a:solidFill>
                  <a:srgbClr val="000000"/>
                </a:solidFill>
                <a:latin typeface="Cambria" pitchFamily="18" charset="0"/>
              </a:rPr>
              <a:t>http://www.pythontutor.com/visualize.html</a:t>
            </a:r>
            <a:endParaRPr lang="en-US" dirty="0">
              <a:solidFill>
                <a:srgbClr val="000000"/>
              </a:solidFill>
              <a:latin typeface="Cambria" pitchFamily="18" charset="0"/>
            </a:endParaRPr>
          </a:p>
        </p:txBody>
      </p:sp>
    </p:spTree>
    <p:extLst>
      <p:ext uri="{BB962C8B-B14F-4D97-AF65-F5344CB8AC3E}">
        <p14:creationId xmlns:p14="http://schemas.microsoft.com/office/powerpoint/2010/main" val="194257090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072" y="64693"/>
            <a:ext cx="1580817" cy="9259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bwMode="auto">
          <a:xfrm>
            <a:off x="3601156" y="4413956"/>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6" name="Rounded Rectangle 35"/>
          <p:cNvSpPr/>
          <p:nvPr/>
        </p:nvSpPr>
        <p:spPr bwMode="auto">
          <a:xfrm>
            <a:off x="3581400" y="1083733"/>
            <a:ext cx="5335448" cy="3031067"/>
          </a:xfrm>
          <a:prstGeom prst="roundRect">
            <a:avLst>
              <a:gd name="adj" fmla="val 11367"/>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30480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a:t>
            </a:r>
            <a:endParaRPr lang="en-US" sz="3200" dirty="0">
              <a:latin typeface="Cambria" pitchFamily="18" charset="0"/>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27" name="Rectangle 26"/>
          <p:cNvSpPr/>
          <p:nvPr/>
        </p:nvSpPr>
        <p:spPr>
          <a:xfrm>
            <a:off x="7715878" y="3367215"/>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29" name="Rectangle 28"/>
          <p:cNvSpPr/>
          <p:nvPr/>
        </p:nvSpPr>
        <p:spPr>
          <a:xfrm>
            <a:off x="280086" y="5029200"/>
            <a:ext cx="1838965" cy="461665"/>
          </a:xfrm>
          <a:prstGeom prst="rect">
            <a:avLst/>
          </a:prstGeom>
        </p:spPr>
        <p:txBody>
          <a:bodyPr wrap="none">
            <a:spAutoFit/>
          </a:bodyPr>
          <a:lstStyle/>
          <a:p>
            <a:r>
              <a:rPr lang="en-US" dirty="0" smtClean="0">
                <a:latin typeface="Cambria" panose="02040503050406030204" pitchFamily="18" charset="0"/>
              </a:rPr>
              <a:t>add(7,0) ~ 7</a:t>
            </a:r>
            <a:endParaRPr lang="en-US" dirty="0">
              <a:latin typeface="Cambria" panose="02040503050406030204" pitchFamily="18" charset="0"/>
            </a:endParaRPr>
          </a:p>
        </p:txBody>
      </p:sp>
      <p:sp>
        <p:nvSpPr>
          <p:cNvPr id="37" name="Rectangle 36"/>
          <p:cNvSpPr/>
          <p:nvPr/>
        </p:nvSpPr>
        <p:spPr>
          <a:xfrm>
            <a:off x="3984509" y="1676400"/>
            <a:ext cx="4331854" cy="523220"/>
          </a:xfrm>
          <a:prstGeom prst="rect">
            <a:avLst/>
          </a:prstGeom>
        </p:spPr>
        <p:txBody>
          <a:bodyPr wrap="square">
            <a:spAutoFit/>
          </a:bodyPr>
          <a:lstStyle/>
          <a:p>
            <a:r>
              <a:rPr lang="en-US" sz="2800" dirty="0" smtClean="0">
                <a:latin typeface="Calibri" panose="020F0502020204030204" pitchFamily="34" charset="0"/>
              </a:rPr>
              <a:t>add(</a:t>
            </a:r>
            <a:r>
              <a:rPr lang="en-US" sz="2800" dirty="0" err="1" smtClean="0">
                <a:latin typeface="Calibri" panose="020F0502020204030204" pitchFamily="34" charset="0"/>
              </a:rPr>
              <a:t>m,n</a:t>
            </a:r>
            <a:r>
              <a:rPr lang="en-US" sz="2800" dirty="0" smtClean="0">
                <a:latin typeface="Calibri" panose="020F0502020204030204" pitchFamily="34" charset="0"/>
              </a:rPr>
              <a:t>) =</a:t>
            </a:r>
            <a:endParaRPr lang="en-US" sz="2800" dirty="0">
              <a:latin typeface="Calibri" panose="020F0502020204030204" pitchFamily="34" charset="0"/>
            </a:endParaRPr>
          </a:p>
        </p:txBody>
      </p:sp>
      <p:sp>
        <p:nvSpPr>
          <p:cNvPr id="38" name="Rectangle 37"/>
          <p:cNvSpPr/>
          <p:nvPr/>
        </p:nvSpPr>
        <p:spPr>
          <a:xfrm>
            <a:off x="7715877" y="3789370"/>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43" name="Text Box 6"/>
          <p:cNvSpPr txBox="1">
            <a:spLocks noChangeArrowheads="1"/>
          </p:cNvSpPr>
          <p:nvPr/>
        </p:nvSpPr>
        <p:spPr bwMode="auto">
          <a:xfrm>
            <a:off x="3429000" y="272534"/>
            <a:ext cx="2223794" cy="46166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dirty="0" smtClean="0">
                <a:latin typeface="Courier New" panose="02070309020205020404" pitchFamily="49" charset="0"/>
                <a:cs typeface="Courier New" panose="02070309020205020404" pitchFamily="49" charset="0"/>
              </a:rPr>
              <a:t>add(</a:t>
            </a:r>
            <a:r>
              <a:rPr lang="en-US" b="1" dirty="0" err="1" smtClean="0">
                <a:latin typeface="Courier New" panose="02070309020205020404" pitchFamily="49" charset="0"/>
                <a:cs typeface="Courier New" panose="02070309020205020404" pitchFamily="49" charset="0"/>
              </a:rPr>
              <a:t>m,n</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Text Box 6"/>
          <p:cNvSpPr txBox="1">
            <a:spLocks noChangeArrowheads="1"/>
          </p:cNvSpPr>
          <p:nvPr/>
        </p:nvSpPr>
        <p:spPr bwMode="auto">
          <a:xfrm>
            <a:off x="5334000" y="226367"/>
            <a:ext cx="2229900" cy="553998"/>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500" dirty="0" smtClean="0">
                <a:latin typeface="Cambria" panose="02040503050406030204" pitchFamily="18" charset="0"/>
                <a:cs typeface="Courier New" panose="02070309020205020404" pitchFamily="49" charset="0"/>
              </a:rPr>
              <a:t>return </a:t>
            </a:r>
            <a:r>
              <a:rPr lang="en-US" sz="1500" dirty="0" err="1" smtClean="0">
                <a:latin typeface="Cambria" panose="02040503050406030204" pitchFamily="18" charset="0"/>
                <a:cs typeface="Courier New" panose="02070309020205020404" pitchFamily="49" charset="0"/>
              </a:rPr>
              <a:t>m+n</a:t>
            </a:r>
            <a:r>
              <a:rPr lang="en-US" sz="1500" dirty="0" smtClean="0">
                <a:latin typeface="Cambria" panose="02040503050406030204" pitchFamily="18" charset="0"/>
                <a:cs typeface="Courier New" panose="02070309020205020404" pitchFamily="49" charset="0"/>
              </a:rPr>
              <a:t>, but using </a:t>
            </a:r>
            <a:r>
              <a:rPr lang="en-US" sz="1500" i="1" dirty="0" smtClean="0">
                <a:latin typeface="Cambria" panose="02040503050406030204" pitchFamily="18" charset="0"/>
                <a:cs typeface="Courier New" panose="02070309020205020404" pitchFamily="49" charset="0"/>
              </a:rPr>
              <a:t>only</a:t>
            </a:r>
            <a:r>
              <a:rPr lang="en-US" sz="1500" dirty="0" smtClean="0">
                <a:latin typeface="Cambria" panose="02040503050406030204" pitchFamily="18" charset="0"/>
                <a:cs typeface="Courier New" panose="02070309020205020404" pitchFamily="49" charset="0"/>
              </a:rPr>
              <a:t>  m and +1's …</a:t>
            </a:r>
            <a:endParaRPr lang="en-US" sz="1500" dirty="0">
              <a:latin typeface="Cambria" panose="02040503050406030204" pitchFamily="18" charset="0"/>
              <a:cs typeface="Courier New" panose="02070309020205020404" pitchFamily="49" charset="0"/>
            </a:endParaRPr>
          </a:p>
        </p:txBody>
      </p:sp>
      <p:sp>
        <p:nvSpPr>
          <p:cNvPr id="47" name="Rectangle 46"/>
          <p:cNvSpPr/>
          <p:nvPr/>
        </p:nvSpPr>
        <p:spPr>
          <a:xfrm>
            <a:off x="280086" y="1748135"/>
            <a:ext cx="2895600" cy="461665"/>
          </a:xfrm>
          <a:prstGeom prst="rect">
            <a:avLst/>
          </a:prstGeom>
        </p:spPr>
        <p:txBody>
          <a:bodyPr wrap="square">
            <a:spAutoFit/>
          </a:bodyPr>
          <a:lstStyle/>
          <a:p>
            <a:r>
              <a:rPr lang="en-US" dirty="0" smtClean="0">
                <a:latin typeface="Cambria" panose="02040503050406030204" pitchFamily="18" charset="0"/>
              </a:rPr>
              <a:t>add(7,3) ~ 7+1+1+1</a:t>
            </a:r>
            <a:endParaRPr lang="en-US" dirty="0">
              <a:latin typeface="Cambria" panose="02040503050406030204" pitchFamily="18" charset="0"/>
            </a:endParaRPr>
          </a:p>
        </p:txBody>
      </p:sp>
      <p:sp>
        <p:nvSpPr>
          <p:cNvPr id="49" name="Rectangle 48"/>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50" name="Rectangle 49"/>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add</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m,n</a:t>
            </a:r>
            <a:r>
              <a:rPr lang="en-US" sz="2000" b="1" dirty="0" smtClean="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a:t>
            </a: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endParaRPr lang="en-US" sz="2000" b="1" dirty="0">
              <a:latin typeface="Courier New" panose="02070309020205020404" pitchFamily="49" charset="0"/>
              <a:cs typeface="Courier New" panose="02070309020205020404" pitchFamily="49" charset="0"/>
            </a:endParaRPr>
          </a:p>
        </p:txBody>
      </p:sp>
      <p:sp>
        <p:nvSpPr>
          <p:cNvPr id="51" name="Rectangle 50"/>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2" name="Rectangle 51"/>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7" name="Rectangle 6"/>
          <p:cNvSpPr/>
          <p:nvPr/>
        </p:nvSpPr>
        <p:spPr>
          <a:xfrm>
            <a:off x="849618" y="1181780"/>
            <a:ext cx="737702" cy="461665"/>
          </a:xfrm>
          <a:prstGeom prst="rect">
            <a:avLst/>
          </a:prstGeom>
        </p:spPr>
        <p:txBody>
          <a:bodyPr wrap="none">
            <a:spAutoFit/>
          </a:bodyPr>
          <a:lstStyle/>
          <a:p>
            <a:r>
              <a:rPr lang="en-US" b="1" dirty="0" smtClean="0">
                <a:latin typeface="Courier New" panose="02070309020205020404" pitchFamily="49" charset="0"/>
                <a:cs typeface="Courier New" panose="02070309020205020404" pitchFamily="49" charset="0"/>
              </a:rPr>
              <a:t>m n</a:t>
            </a:r>
            <a:endParaRPr lang="en-US" b="1" dirty="0">
              <a:latin typeface="Courier New" panose="02070309020205020404" pitchFamily="49" charset="0"/>
              <a:cs typeface="Courier New" panose="02070309020205020404" pitchFamily="49" charset="0"/>
            </a:endParaRPr>
          </a:p>
        </p:txBody>
      </p:sp>
      <p:cxnSp>
        <p:nvCxnSpPr>
          <p:cNvPr id="53" name="Straight Connector 52"/>
          <p:cNvCxnSpPr/>
          <p:nvPr/>
        </p:nvCxnSpPr>
        <p:spPr bwMode="auto">
          <a:xfrm>
            <a:off x="1079157" y="1599851"/>
            <a:ext cx="0" cy="1858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flipH="1">
            <a:off x="1318056" y="1599851"/>
            <a:ext cx="28830" cy="18586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5" name="Rectangle 54"/>
          <p:cNvSpPr/>
          <p:nvPr/>
        </p:nvSpPr>
        <p:spPr>
          <a:xfrm>
            <a:off x="281050" y="2738735"/>
            <a:ext cx="2895600" cy="461665"/>
          </a:xfrm>
          <a:prstGeom prst="rect">
            <a:avLst/>
          </a:prstGeom>
        </p:spPr>
        <p:txBody>
          <a:bodyPr wrap="square">
            <a:spAutoFit/>
          </a:bodyPr>
          <a:lstStyle/>
          <a:p>
            <a:r>
              <a:rPr lang="en-US" dirty="0" smtClean="0">
                <a:latin typeface="Cambria" panose="02040503050406030204" pitchFamily="18" charset="0"/>
              </a:rPr>
              <a:t>add(7,2) ~ 7+1+1</a:t>
            </a:r>
            <a:endParaRPr lang="en-US" dirty="0">
              <a:latin typeface="Cambria" panose="02040503050406030204" pitchFamily="18" charset="0"/>
            </a:endParaRPr>
          </a:p>
        </p:txBody>
      </p:sp>
      <p:sp>
        <p:nvSpPr>
          <p:cNvPr id="56" name="Rectangle 55"/>
          <p:cNvSpPr/>
          <p:nvPr/>
        </p:nvSpPr>
        <p:spPr>
          <a:xfrm>
            <a:off x="276100" y="3881735"/>
            <a:ext cx="2895600" cy="461665"/>
          </a:xfrm>
          <a:prstGeom prst="rect">
            <a:avLst/>
          </a:prstGeom>
        </p:spPr>
        <p:txBody>
          <a:bodyPr wrap="square">
            <a:spAutoFit/>
          </a:bodyPr>
          <a:lstStyle/>
          <a:p>
            <a:r>
              <a:rPr lang="en-US" dirty="0" smtClean="0">
                <a:latin typeface="Cambria" panose="02040503050406030204" pitchFamily="18" charset="0"/>
              </a:rPr>
              <a:t>add(7,1) ~ 7+1</a:t>
            </a:r>
            <a:endParaRPr lang="en-US" dirty="0">
              <a:latin typeface="Cambria" panose="02040503050406030204" pitchFamily="18" charset="0"/>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24920" y="723240"/>
              <a:ext cx="8733600" cy="5590440"/>
            </p14:xfrm>
          </p:contentPart>
        </mc:Choice>
        <mc:Fallback xmlns="">
          <p:pic>
            <p:nvPicPr>
              <p:cNvPr id="3" name="Ink 2"/>
              <p:cNvPicPr/>
              <p:nvPr/>
            </p:nvPicPr>
            <p:blipFill>
              <a:blip r:embed="rId5"/>
              <a:stretch>
                <a:fillRect/>
              </a:stretch>
            </p:blipFill>
            <p:spPr>
              <a:xfrm>
                <a:off x="115560" y="713880"/>
                <a:ext cx="8752320" cy="5609160"/>
              </a:xfrm>
              <a:prstGeom prst="rect">
                <a:avLst/>
              </a:prstGeom>
            </p:spPr>
          </p:pic>
        </mc:Fallback>
      </mc:AlternateContent>
    </p:spTree>
    <p:extLst>
      <p:ext uri="{BB962C8B-B14F-4D97-AF65-F5344CB8AC3E}">
        <p14:creationId xmlns:p14="http://schemas.microsoft.com/office/powerpoint/2010/main" val="259298410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128889" y="3225799"/>
            <a:ext cx="7557911"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4" name="Rounded Rectangle 23"/>
          <p:cNvSpPr/>
          <p:nvPr/>
        </p:nvSpPr>
        <p:spPr bwMode="auto">
          <a:xfrm>
            <a:off x="1817511" y="4068991"/>
            <a:ext cx="6869289"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5" name="Rounded Rectangle 24"/>
          <p:cNvSpPr/>
          <p:nvPr/>
        </p:nvSpPr>
        <p:spPr bwMode="auto">
          <a:xfrm>
            <a:off x="2472267" y="4971516"/>
            <a:ext cx="6214533"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6" name="Rounded Rectangle 25"/>
          <p:cNvSpPr/>
          <p:nvPr/>
        </p:nvSpPr>
        <p:spPr bwMode="auto">
          <a:xfrm>
            <a:off x="3553178" y="5853459"/>
            <a:ext cx="5133622"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 name="Rounded Rectangle 2"/>
          <p:cNvSpPr/>
          <p:nvPr/>
        </p:nvSpPr>
        <p:spPr bwMode="auto">
          <a:xfrm>
            <a:off x="372533" y="2345266"/>
            <a:ext cx="8314267" cy="475544"/>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3491"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smtClean="0">
                <a:latin typeface="Courier New" pitchFamily="49" charset="0"/>
              </a:rPr>
              <a:t>add(38,4)</a:t>
            </a:r>
            <a:endParaRPr lang="en-US" b="1" dirty="0">
              <a:latin typeface="Courier New" pitchFamily="49" charset="0"/>
            </a:endParaRPr>
          </a:p>
        </p:txBody>
      </p:sp>
      <p:sp>
        <p:nvSpPr>
          <p:cNvPr id="6"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smtClean="0">
                <a:latin typeface="Courier New" pitchFamily="49" charset="0"/>
              </a:rPr>
              <a:t>1 </a:t>
            </a:r>
            <a:r>
              <a:rPr lang="en-US" b="1" dirty="0">
                <a:latin typeface="Courier New" pitchFamily="49" charset="0"/>
              </a:rPr>
              <a:t>+ </a:t>
            </a:r>
            <a:r>
              <a:rPr lang="en-US" b="1" dirty="0" smtClean="0">
                <a:latin typeface="Courier New" pitchFamily="49" charset="0"/>
              </a:rPr>
              <a:t>add(38,3)</a:t>
            </a:r>
            <a:endParaRPr lang="en-US" b="1" dirty="0">
              <a:latin typeface="Courier New" pitchFamily="49" charset="0"/>
            </a:endParaRPr>
          </a:p>
        </p:txBody>
      </p:sp>
      <p:sp>
        <p:nvSpPr>
          <p:cNvPr id="7" name="Text Box 3"/>
          <p:cNvSpPr txBox="1">
            <a:spLocks noChangeArrowheads="1"/>
          </p:cNvSpPr>
          <p:nvPr/>
        </p:nvSpPr>
        <p:spPr bwMode="auto">
          <a:xfrm>
            <a:off x="443090" y="32467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a:latin typeface="Courier New" pitchFamily="49" charset="0"/>
              </a:rPr>
              <a:t> </a:t>
            </a:r>
            <a:r>
              <a:rPr lang="en-US" b="1" dirty="0" smtClean="0">
                <a:latin typeface="Courier New" pitchFamily="49" charset="0"/>
              </a:rPr>
              <a:t>   </a:t>
            </a:r>
            <a:r>
              <a:rPr lang="en-US" b="1" dirty="0">
                <a:latin typeface="Courier New" pitchFamily="49" charset="0"/>
              </a:rPr>
              <a:t>1</a:t>
            </a:r>
            <a:r>
              <a:rPr lang="en-US" b="1" dirty="0" smtClean="0">
                <a:latin typeface="Courier New" pitchFamily="49" charset="0"/>
              </a:rPr>
              <a:t> +</a:t>
            </a:r>
            <a:r>
              <a:rPr lang="en-US" b="1" dirty="0">
                <a:latin typeface="Courier New" pitchFamily="49" charset="0"/>
              </a:rPr>
              <a:t> </a:t>
            </a:r>
            <a:r>
              <a:rPr lang="en-US" b="1" dirty="0" smtClean="0">
                <a:latin typeface="Courier New" pitchFamily="49" charset="0"/>
              </a:rPr>
              <a:t>add(38,2)</a:t>
            </a:r>
            <a:endParaRPr lang="en-US" b="1" dirty="0">
              <a:latin typeface="Courier New" pitchFamily="49" charset="0"/>
            </a:endParaRPr>
          </a:p>
        </p:txBody>
      </p:sp>
      <p:sp>
        <p:nvSpPr>
          <p:cNvPr id="8" name="Text Box 3"/>
          <p:cNvSpPr txBox="1">
            <a:spLocks noChangeArrowheads="1"/>
          </p:cNvSpPr>
          <p:nvPr/>
        </p:nvSpPr>
        <p:spPr bwMode="auto">
          <a:xfrm>
            <a:off x="443090" y="41230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a:latin typeface="Courier New" pitchFamily="49" charset="0"/>
              </a:rPr>
              <a:t> </a:t>
            </a:r>
            <a:r>
              <a:rPr lang="en-US" b="1" dirty="0" smtClean="0">
                <a:latin typeface="Courier New" pitchFamily="49" charset="0"/>
              </a:rPr>
              <a:t>       </a:t>
            </a:r>
            <a:r>
              <a:rPr lang="en-US" b="1" dirty="0">
                <a:latin typeface="Courier New" pitchFamily="49" charset="0"/>
              </a:rPr>
              <a:t>1</a:t>
            </a:r>
            <a:r>
              <a:rPr lang="en-US" b="1" dirty="0" smtClean="0">
                <a:latin typeface="Courier New" pitchFamily="49" charset="0"/>
              </a:rPr>
              <a:t> </a:t>
            </a:r>
            <a:r>
              <a:rPr lang="en-US" b="1" dirty="0">
                <a:latin typeface="Courier New" pitchFamily="49" charset="0"/>
              </a:rPr>
              <a:t>+ </a:t>
            </a:r>
            <a:r>
              <a:rPr lang="en-US" b="1" dirty="0" smtClean="0">
                <a:latin typeface="Courier New" pitchFamily="49" charset="0"/>
              </a:rPr>
              <a:t>add(38,1)</a:t>
            </a:r>
            <a:endParaRPr lang="en-US" b="1" dirty="0">
              <a:latin typeface="Courier New" pitchFamily="49" charset="0"/>
            </a:endParaRPr>
          </a:p>
        </p:txBody>
      </p:sp>
      <p:sp>
        <p:nvSpPr>
          <p:cNvPr id="9" name="Text Box 3"/>
          <p:cNvSpPr txBox="1">
            <a:spLocks noChangeArrowheads="1"/>
          </p:cNvSpPr>
          <p:nvPr/>
        </p:nvSpPr>
        <p:spPr bwMode="auto">
          <a:xfrm>
            <a:off x="443090" y="49993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a:latin typeface="Courier New" pitchFamily="49" charset="0"/>
              </a:rPr>
              <a:t> </a:t>
            </a:r>
            <a:r>
              <a:rPr lang="en-US" b="1" dirty="0" smtClean="0">
                <a:latin typeface="Courier New" pitchFamily="49" charset="0"/>
              </a:rPr>
              <a:t>           </a:t>
            </a:r>
            <a:r>
              <a:rPr lang="en-US" b="1" dirty="0">
                <a:latin typeface="Courier New" pitchFamily="49" charset="0"/>
              </a:rPr>
              <a:t>1</a:t>
            </a:r>
            <a:r>
              <a:rPr lang="en-US" b="1" dirty="0" smtClean="0">
                <a:latin typeface="Courier New" pitchFamily="49" charset="0"/>
              </a:rPr>
              <a:t> + add(38,0)</a:t>
            </a:r>
            <a:endParaRPr lang="en-US" b="1" dirty="0">
              <a:latin typeface="Courier New" pitchFamily="49" charset="0"/>
            </a:endParaRPr>
          </a:p>
        </p:txBody>
      </p:sp>
      <p:sp>
        <p:nvSpPr>
          <p:cNvPr id="2" name="Left Brace 1"/>
          <p:cNvSpPr/>
          <p:nvPr/>
        </p:nvSpPr>
        <p:spPr bwMode="auto">
          <a:xfrm rot="5400000">
            <a:off x="1431983" y="1070740"/>
            <a:ext cx="457201" cy="216523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Left Brace 11"/>
          <p:cNvSpPr/>
          <p:nvPr/>
        </p:nvSpPr>
        <p:spPr bwMode="auto">
          <a:xfrm rot="5400000">
            <a:off x="2147709" y="1920522"/>
            <a:ext cx="457201" cy="2257778"/>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 name="Left Brace 12"/>
          <p:cNvSpPr/>
          <p:nvPr/>
        </p:nvSpPr>
        <p:spPr bwMode="auto">
          <a:xfrm rot="5400000">
            <a:off x="2855794" y="2813461"/>
            <a:ext cx="457201" cy="2184990"/>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4" name="Left Brace 13"/>
          <p:cNvSpPr/>
          <p:nvPr/>
        </p:nvSpPr>
        <p:spPr bwMode="auto">
          <a:xfrm rot="5400000">
            <a:off x="3551767" y="3680180"/>
            <a:ext cx="457200" cy="2254954"/>
          </a:xfrm>
          <a:prstGeom prst="leftBrace">
            <a:avLst>
              <a:gd name="adj1" fmla="val 46193"/>
              <a:gd name="adj2" fmla="val 8083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r>
              <a:rPr lang="en-US" sz="2000" b="1" dirty="0" err="1">
                <a:solidFill>
                  <a:srgbClr val="CC3300"/>
                </a:solidFill>
                <a:latin typeface="Courier New" panose="02070309020205020404" pitchFamily="49" charset="0"/>
                <a:cs typeface="Courier New" panose="02070309020205020404" pitchFamily="49" charset="0"/>
              </a:rPr>
              <a:t>def</a:t>
            </a:r>
            <a:r>
              <a:rPr lang="en-US" sz="2000" b="1" dirty="0">
                <a:solidFill>
                  <a:srgbClr val="CC3300"/>
                </a:solidFill>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add</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m,n</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a:solidFill>
                  <a:srgbClr val="CC3300"/>
                </a:solidFill>
                <a:latin typeface="Courier New" panose="02070309020205020404" pitchFamily="49" charset="0"/>
                <a:cs typeface="Courier New" panose="02070309020205020404" pitchFamily="49" charset="0"/>
              </a:rPr>
              <a:t>if</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n == 0:</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a:solidFill>
                  <a:srgbClr val="7030A0"/>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m</a:t>
            </a:r>
            <a:endParaRPr lang="en-US" sz="2000" b="1" dirty="0">
              <a:latin typeface="Courier New" panose="02070309020205020404" pitchFamily="49" charset="0"/>
              <a:cs typeface="Courier New" panose="02070309020205020404" pitchFamily="49" charset="0"/>
            </a:endParaRPr>
          </a:p>
          <a:p>
            <a:r>
              <a:rPr lang="en-US" sz="2000" b="1" dirty="0">
                <a:solidFill>
                  <a:srgbClr val="CC3300"/>
                </a:solidFill>
                <a:latin typeface="Courier New" panose="02070309020205020404" pitchFamily="49" charset="0"/>
                <a:cs typeface="Courier New" panose="02070309020205020404" pitchFamily="49" charset="0"/>
              </a:rPr>
              <a:t>   else</a:t>
            </a:r>
            <a:r>
              <a:rPr lang="en-US" sz="2000" b="1" dirty="0">
                <a:solidFill>
                  <a:srgbClr val="000000"/>
                </a:solidFill>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 </a:t>
            </a:r>
            <a:r>
              <a:rPr lang="en-US" sz="2000" b="1" dirty="0" smtClean="0">
                <a:latin typeface="Courier New" panose="02070309020205020404" pitchFamily="49" charset="0"/>
                <a:cs typeface="Courier New" panose="02070309020205020404" pitchFamily="49" charset="0"/>
              </a:rPr>
              <a:t>1 + add(m,n-1)</a:t>
            </a:r>
            <a:endParaRPr lang="en-US" sz="2000" b="1" dirty="0">
              <a:latin typeface="Courier New" panose="02070309020205020404" pitchFamily="49" charset="0"/>
              <a:cs typeface="Courier New" panose="02070309020205020404" pitchFamily="49" charset="0"/>
            </a:endParaRPr>
          </a:p>
        </p:txBody>
      </p:sp>
      <p:sp>
        <p:nvSpPr>
          <p:cNvPr id="21" name="Text Box 3"/>
          <p:cNvSpPr txBox="1">
            <a:spLocks noChangeArrowheads="1"/>
          </p:cNvSpPr>
          <p:nvPr/>
        </p:nvSpPr>
        <p:spPr bwMode="auto">
          <a:xfrm>
            <a:off x="3505200" y="5862935"/>
            <a:ext cx="18146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a:latin typeface="Courier New" pitchFamily="49" charset="0"/>
              </a:rPr>
              <a:t> </a:t>
            </a:r>
            <a:r>
              <a:rPr lang="en-US" b="1" dirty="0" smtClean="0">
                <a:latin typeface="Courier New" pitchFamily="49" charset="0"/>
              </a:rPr>
              <a:t>  38</a:t>
            </a:r>
            <a:endParaRPr lang="en-US" b="1" dirty="0">
              <a:latin typeface="Courier New" pitchFamily="49" charset="0"/>
            </a:endParaRPr>
          </a:p>
        </p:txBody>
      </p:sp>
      <p:sp>
        <p:nvSpPr>
          <p:cNvPr id="22" name="Left Brace 21"/>
          <p:cNvSpPr/>
          <p:nvPr/>
        </p:nvSpPr>
        <p:spPr bwMode="auto">
          <a:xfrm rot="5400000">
            <a:off x="4064000" y="4883858"/>
            <a:ext cx="457200" cy="1574800"/>
          </a:xfrm>
          <a:prstGeom prst="leftBrace">
            <a:avLst>
              <a:gd name="adj1" fmla="val 46193"/>
              <a:gd name="adj2" fmla="val 4997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TextBox 4"/>
          <p:cNvSpPr txBox="1"/>
          <p:nvPr/>
        </p:nvSpPr>
        <p:spPr>
          <a:xfrm>
            <a:off x="4066824" y="2369024"/>
            <a:ext cx="4467576"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 </a:t>
            </a:r>
            <a:r>
              <a:rPr lang="en-US" dirty="0" smtClean="0">
                <a:latin typeface="Cambria" panose="02040503050406030204" pitchFamily="18" charset="0"/>
              </a:rPr>
              <a:t>with n = 4</a:t>
            </a:r>
          </a:p>
        </p:txBody>
      </p:sp>
      <p:sp>
        <p:nvSpPr>
          <p:cNvPr id="27" name="TextBox 26"/>
          <p:cNvSpPr txBox="1"/>
          <p:nvPr/>
        </p:nvSpPr>
        <p:spPr>
          <a:xfrm>
            <a:off x="4066824" y="3249557"/>
            <a:ext cx="4467576"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 </a:t>
            </a:r>
            <a:r>
              <a:rPr lang="en-US" dirty="0" smtClean="0">
                <a:latin typeface="Cambria" panose="02040503050406030204" pitchFamily="18" charset="0"/>
              </a:rPr>
              <a:t>with n = 3</a:t>
            </a:r>
          </a:p>
        </p:txBody>
      </p:sp>
      <p:sp>
        <p:nvSpPr>
          <p:cNvPr id="28" name="TextBox 27"/>
          <p:cNvSpPr txBox="1"/>
          <p:nvPr/>
        </p:nvSpPr>
        <p:spPr>
          <a:xfrm>
            <a:off x="4066824" y="4087757"/>
            <a:ext cx="4467576"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 </a:t>
            </a:r>
            <a:r>
              <a:rPr lang="en-US" dirty="0" smtClean="0">
                <a:latin typeface="Cambria" panose="02040503050406030204" pitchFamily="18" charset="0"/>
              </a:rPr>
              <a:t>with n = 2</a:t>
            </a:r>
          </a:p>
        </p:txBody>
      </p:sp>
      <p:sp>
        <p:nvSpPr>
          <p:cNvPr id="29" name="TextBox 28"/>
          <p:cNvSpPr txBox="1"/>
          <p:nvPr/>
        </p:nvSpPr>
        <p:spPr>
          <a:xfrm>
            <a:off x="4907844" y="4982402"/>
            <a:ext cx="3626556"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 </a:t>
            </a:r>
            <a:r>
              <a:rPr lang="en-US" dirty="0" smtClean="0">
                <a:latin typeface="Cambria" panose="02040503050406030204" pitchFamily="18" charset="0"/>
              </a:rPr>
              <a:t>with n = 1</a:t>
            </a:r>
          </a:p>
        </p:txBody>
      </p:sp>
      <p:sp>
        <p:nvSpPr>
          <p:cNvPr id="30" name="TextBox 29"/>
          <p:cNvSpPr txBox="1"/>
          <p:nvPr/>
        </p:nvSpPr>
        <p:spPr>
          <a:xfrm>
            <a:off x="4066824" y="5858934"/>
            <a:ext cx="4467576"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 </a:t>
            </a:r>
            <a:r>
              <a:rPr lang="en-US" dirty="0" smtClean="0">
                <a:latin typeface="Cambria" panose="02040503050406030204" pitchFamily="18" charset="0"/>
              </a:rPr>
              <a:t>with n = 0</a:t>
            </a:r>
          </a:p>
        </p:txBody>
      </p:sp>
    </p:spTree>
    <p:extLst>
      <p:ext uri="{BB962C8B-B14F-4D97-AF65-F5344CB8AC3E}">
        <p14:creationId xmlns:p14="http://schemas.microsoft.com/office/powerpoint/2010/main" val="661703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943100" y="226437"/>
            <a:ext cx="6477000" cy="669925"/>
          </a:xfrm>
          <a:prstGeom prst="roundRect">
            <a:avLst/>
          </a:prstGeom>
          <a:solidFill>
            <a:schemeClr val="bg1"/>
          </a:solidFill>
          <a:ln w="9525" cap="flat" cmpd="sng" algn="ctr">
            <a:noFill/>
            <a:prstDash val="solid"/>
            <a:round/>
            <a:headEnd type="none" w="med" len="med"/>
            <a:tailEnd type="none" w="med" len="med"/>
          </a:ln>
          <a:effectLst/>
        </p:spPr>
        <p:txBody>
          <a:bodyPr/>
          <a:lstStyle/>
          <a:p>
            <a:pPr>
              <a:defRPr/>
            </a:pPr>
            <a:endParaRPr lang="en-US">
              <a:ea typeface="ＭＳ Ｐゴシック" pitchFamily="1" charset="-128"/>
            </a:endParaRPr>
          </a:p>
        </p:txBody>
      </p:sp>
      <p:sp>
        <p:nvSpPr>
          <p:cNvPr id="13315" name="Text Box 5"/>
          <p:cNvSpPr txBox="1">
            <a:spLocks noChangeArrowheads="1"/>
          </p:cNvSpPr>
          <p:nvPr/>
        </p:nvSpPr>
        <p:spPr bwMode="auto">
          <a:xfrm>
            <a:off x="7456830" y="780706"/>
            <a:ext cx="1598613"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500" dirty="0">
                <a:latin typeface="Calibri" panose="020F0502020204030204" pitchFamily="34" charset="0"/>
              </a:rPr>
              <a:t>How </a:t>
            </a:r>
            <a:r>
              <a:rPr lang="en-US" sz="1500" dirty="0" err="1" smtClean="0">
                <a:latin typeface="Calibri" panose="020F0502020204030204" pitchFamily="34" charset="0"/>
              </a:rPr>
              <a:t>f'ns</a:t>
            </a:r>
            <a:r>
              <a:rPr lang="en-US" sz="1500" dirty="0" smtClean="0">
                <a:latin typeface="Calibri" panose="020F0502020204030204" pitchFamily="34" charset="0"/>
              </a:rPr>
              <a:t> </a:t>
            </a:r>
            <a:r>
              <a:rPr lang="en-US" sz="1500" b="1" i="1" dirty="0">
                <a:latin typeface="Calibri" panose="020F0502020204030204" pitchFamily="34" charset="0"/>
              </a:rPr>
              <a:t>work</a:t>
            </a:r>
            <a:r>
              <a:rPr lang="en-US" sz="1500" dirty="0">
                <a:latin typeface="Calibri" panose="020F0502020204030204" pitchFamily="34" charset="0"/>
              </a:rPr>
              <a:t>…</a:t>
            </a:r>
          </a:p>
        </p:txBody>
      </p:sp>
      <p:sp>
        <p:nvSpPr>
          <p:cNvPr id="13316" name="Text Box 6"/>
          <p:cNvSpPr txBox="1">
            <a:spLocks noChangeArrowheads="1"/>
          </p:cNvSpPr>
          <p:nvPr/>
        </p:nvSpPr>
        <p:spPr bwMode="auto">
          <a:xfrm>
            <a:off x="228601" y="2971800"/>
            <a:ext cx="357748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smtClean="0">
                <a:latin typeface="Courier New" pitchFamily="49" charset="0"/>
              </a:rPr>
              <a:t>g(x):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result = 4*x + 2</a:t>
            </a:r>
            <a:endParaRPr lang="en-US" sz="2000" b="1" dirty="0">
              <a:latin typeface="Courier New" pitchFamily="49" charset="0"/>
            </a:endParaRPr>
          </a:p>
          <a:p>
            <a:pPr>
              <a:lnSpc>
                <a:spcPct val="60000"/>
              </a:lnSpc>
              <a:spcBef>
                <a:spcPct val="50000"/>
              </a:spcBef>
            </a:pPr>
            <a:r>
              <a:rPr lang="en-US" sz="2000" b="1" dirty="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result</a:t>
            </a:r>
            <a:endParaRPr lang="en-US" sz="2000" b="1" dirty="0">
              <a:latin typeface="Courier New" pitchFamily="49" charset="0"/>
            </a:endParaRPr>
          </a:p>
        </p:txBody>
      </p:sp>
      <p:sp>
        <p:nvSpPr>
          <p:cNvPr id="13317" name="Text Box 7"/>
          <p:cNvSpPr txBox="1">
            <a:spLocks noChangeArrowheads="1"/>
          </p:cNvSpPr>
          <p:nvPr/>
        </p:nvSpPr>
        <p:spPr bwMode="auto">
          <a:xfrm>
            <a:off x="3165402" y="1005244"/>
            <a:ext cx="4073598" cy="461665"/>
          </a:xfrm>
          <a:prstGeom prst="rect">
            <a:avLst/>
          </a:prstGeom>
          <a:solidFill>
            <a:srgbClr val="CCECFF"/>
          </a:solidFill>
          <a:ln>
            <a:noFill/>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dirty="0">
                <a:latin typeface="Cambria" pitchFamily="18" charset="0"/>
              </a:rPr>
              <a:t>What is  </a:t>
            </a:r>
            <a:r>
              <a:rPr lang="en-US" b="1" dirty="0">
                <a:latin typeface="Cambria" pitchFamily="18" charset="0"/>
              </a:rPr>
              <a:t>  </a:t>
            </a:r>
            <a:r>
              <a:rPr lang="en-US" b="1" dirty="0" smtClean="0">
                <a:latin typeface="Courier New" panose="02070309020205020404" pitchFamily="49" charset="0"/>
                <a:cs typeface="Courier New" panose="02070309020205020404" pitchFamily="49" charset="0"/>
              </a:rPr>
              <a:t>demo(15)</a:t>
            </a:r>
            <a:r>
              <a:rPr lang="en-US" b="1" dirty="0" smtClean="0">
                <a:latin typeface="Cambria" pitchFamily="18" charset="0"/>
              </a:rPr>
              <a:t>    </a:t>
            </a:r>
            <a:r>
              <a:rPr lang="en-US" dirty="0" smtClean="0">
                <a:latin typeface="Cambria" pitchFamily="18" charset="0"/>
              </a:rPr>
              <a:t>here?</a:t>
            </a:r>
            <a:endParaRPr lang="en-US" b="1" dirty="0">
              <a:latin typeface="Cambria" pitchFamily="18" charset="0"/>
            </a:endParaRPr>
          </a:p>
        </p:txBody>
      </p:sp>
      <p:sp>
        <p:nvSpPr>
          <p:cNvPr id="13318" name="Text Box 8"/>
          <p:cNvSpPr txBox="1">
            <a:spLocks noChangeArrowheads="1"/>
          </p:cNvSpPr>
          <p:nvPr/>
        </p:nvSpPr>
        <p:spPr bwMode="auto">
          <a:xfrm>
            <a:off x="228600" y="1312277"/>
            <a:ext cx="50292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a:latin typeface="Courier New" pitchFamily="49" charset="0"/>
              </a:rPr>
              <a:t>demo(x):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y = x/3</a:t>
            </a:r>
          </a:p>
          <a:p>
            <a:pPr>
              <a:lnSpc>
                <a:spcPct val="60000"/>
              </a:lnSpc>
              <a:spcBef>
                <a:spcPct val="50000"/>
              </a:spcBef>
            </a:pPr>
            <a:r>
              <a:rPr lang="en-US" sz="2000" b="1" dirty="0" smtClean="0">
                <a:latin typeface="Courier New" pitchFamily="49" charset="0"/>
              </a:rPr>
              <a:t>    z = g(y)</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z + y + x</a:t>
            </a:r>
            <a:endParaRPr lang="en-US" sz="2000" b="1" dirty="0">
              <a:latin typeface="Courier New" pitchFamily="49" charset="0"/>
            </a:endParaRPr>
          </a:p>
        </p:txBody>
      </p:sp>
      <p:sp>
        <p:nvSpPr>
          <p:cNvPr id="13319" name="Text Box 9"/>
          <p:cNvSpPr txBox="1">
            <a:spLocks noChangeArrowheads="1"/>
          </p:cNvSpPr>
          <p:nvPr/>
        </p:nvSpPr>
        <p:spPr bwMode="auto">
          <a:xfrm>
            <a:off x="762000" y="5791200"/>
            <a:ext cx="1600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sz="1000"/>
          </a:p>
        </p:txBody>
      </p:sp>
      <p:sp>
        <p:nvSpPr>
          <p:cNvPr id="13320" name="Text Box 10"/>
          <p:cNvSpPr txBox="1">
            <a:spLocks noChangeArrowheads="1"/>
          </p:cNvSpPr>
          <p:nvPr/>
        </p:nvSpPr>
        <p:spPr bwMode="auto">
          <a:xfrm>
            <a:off x="228601" y="4876800"/>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sp>
        <p:nvSpPr>
          <p:cNvPr id="13324" name="Rectangle 28"/>
          <p:cNvSpPr>
            <a:spLocks noChangeArrowheads="1"/>
          </p:cNvSpPr>
          <p:nvPr/>
        </p:nvSpPr>
        <p:spPr bwMode="auto">
          <a:xfrm>
            <a:off x="7620000" y="60325"/>
            <a:ext cx="1144587"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4000" i="1" dirty="0">
                <a:latin typeface="Cambria" pitchFamily="18" charset="0"/>
              </a:rPr>
              <a:t>Quiz</a:t>
            </a:r>
            <a:endParaRPr lang="en-US" sz="4000" dirty="0">
              <a:latin typeface="Cambria" pitchFamily="18" charset="0"/>
            </a:endParaRPr>
          </a:p>
        </p:txBody>
      </p:sp>
      <p:sp>
        <p:nvSpPr>
          <p:cNvPr id="13325" name="Rectangle 29"/>
          <p:cNvSpPr>
            <a:spLocks noChangeArrowheads="1"/>
          </p:cNvSpPr>
          <p:nvPr/>
        </p:nvSpPr>
        <p:spPr bwMode="auto">
          <a:xfrm>
            <a:off x="2430162" y="177969"/>
            <a:ext cx="4808838" cy="507831"/>
          </a:xfrm>
          <a:prstGeom prst="rect">
            <a:avLst/>
          </a:prstGeom>
          <a:solidFill>
            <a:schemeClr val="bg1">
              <a:lumMod val="95000"/>
            </a:schemeClr>
          </a:solidFill>
          <a:ln>
            <a:solidFill>
              <a:schemeClr val="bg1">
                <a:lumMod val="65000"/>
              </a:schemeClr>
            </a:solidFill>
          </a:ln>
          <a:extLst/>
        </p:spPr>
        <p:txBody>
          <a:bodyPr wrap="square">
            <a:spAutoFit/>
          </a:bodyPr>
          <a:lstStyle/>
          <a:p>
            <a:pPr>
              <a:lnSpc>
                <a:spcPct val="150000"/>
              </a:lnSpc>
            </a:pPr>
            <a:r>
              <a:rPr lang="en-US" sz="1800" dirty="0" smtClean="0">
                <a:latin typeface="Cambria" pitchFamily="18" charset="0"/>
              </a:rPr>
              <a:t>Name(s):</a:t>
            </a:r>
            <a:endParaRPr lang="en-US" sz="1800" dirty="0">
              <a:latin typeface="Cambria" pitchFamily="18" charset="0"/>
            </a:endParaRPr>
          </a:p>
        </p:txBody>
      </p:sp>
      <p:cxnSp>
        <p:nvCxnSpPr>
          <p:cNvPr id="5" name="Straight Arrow Connector 4"/>
          <p:cNvCxnSpPr/>
          <p:nvPr/>
        </p:nvCxnSpPr>
        <p:spPr bwMode="auto">
          <a:xfrm>
            <a:off x="1752600" y="778877"/>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6" name="Rectangle 5"/>
          <p:cNvSpPr/>
          <p:nvPr/>
        </p:nvSpPr>
        <p:spPr>
          <a:xfrm>
            <a:off x="1562100" y="430428"/>
            <a:ext cx="428322"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15</a:t>
            </a:r>
            <a:endParaRPr lang="en-US" sz="1600" dirty="0"/>
          </a:p>
        </p:txBody>
      </p:sp>
      <p:sp>
        <p:nvSpPr>
          <p:cNvPr id="30" name="Line 30"/>
          <p:cNvSpPr>
            <a:spLocks noChangeShapeType="1"/>
          </p:cNvSpPr>
          <p:nvPr/>
        </p:nvSpPr>
        <p:spPr bwMode="auto">
          <a:xfrm>
            <a:off x="228599" y="4114800"/>
            <a:ext cx="8606481"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Text Box 7"/>
          <p:cNvSpPr txBox="1">
            <a:spLocks noChangeArrowheads="1"/>
          </p:cNvSpPr>
          <p:nvPr/>
        </p:nvSpPr>
        <p:spPr bwMode="auto">
          <a:xfrm>
            <a:off x="3572199" y="4258962"/>
            <a:ext cx="3666801" cy="457200"/>
          </a:xfrm>
          <a:prstGeom prst="rect">
            <a:avLst/>
          </a:prstGeom>
          <a:solidFill>
            <a:srgbClr val="FFCC99"/>
          </a:solidFill>
          <a:ln>
            <a:noFill/>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dirty="0">
                <a:latin typeface="Cambria" pitchFamily="18" charset="0"/>
              </a:rPr>
              <a:t>What </a:t>
            </a:r>
            <a:r>
              <a:rPr lang="en-US" dirty="0" smtClean="0">
                <a:latin typeface="Cambria" pitchFamily="18" charset="0"/>
              </a:rPr>
              <a:t>is</a:t>
            </a:r>
            <a:r>
              <a:rPr lang="en-US" b="1" dirty="0" smtClean="0">
                <a:latin typeface="Cambria" pitchFamily="18" charset="0"/>
              </a:rPr>
              <a:t> </a:t>
            </a:r>
            <a:r>
              <a:rPr lang="en-US" b="1" dirty="0" smtClean="0">
                <a:latin typeface="Courier New" panose="02070309020205020404" pitchFamily="49" charset="0"/>
                <a:cs typeface="Courier New" panose="02070309020205020404" pitchFamily="49" charset="0"/>
              </a:rPr>
              <a:t> f(2)</a:t>
            </a:r>
            <a:r>
              <a:rPr lang="en-US" b="1" dirty="0" smtClean="0">
                <a:latin typeface="Cambria" pitchFamily="18" charset="0"/>
              </a:rPr>
              <a:t>   </a:t>
            </a:r>
            <a:r>
              <a:rPr lang="en-US" dirty="0" smtClean="0">
                <a:latin typeface="Cambria" pitchFamily="18" charset="0"/>
              </a:rPr>
              <a:t>here?</a:t>
            </a:r>
            <a:endParaRPr lang="en-US" b="1" dirty="0">
              <a:latin typeface="Cambria" pitchFamily="18" charset="0"/>
            </a:endParaRPr>
          </a:p>
        </p:txBody>
      </p:sp>
      <p:grpSp>
        <p:nvGrpSpPr>
          <p:cNvPr id="13321" name="Group 11"/>
          <p:cNvGrpSpPr>
            <a:grpSpLocks/>
          </p:cNvGrpSpPr>
          <p:nvPr>
            <p:custDataLst>
              <p:tags r:id="rId1"/>
            </p:custDataLst>
          </p:nvPr>
        </p:nvGrpSpPr>
        <p:grpSpPr bwMode="auto">
          <a:xfrm>
            <a:off x="8547819" y="3647059"/>
            <a:ext cx="427038" cy="492125"/>
            <a:chOff x="2928" y="1051"/>
            <a:chExt cx="840" cy="957"/>
          </a:xfrm>
        </p:grpSpPr>
        <p:sp>
          <p:nvSpPr>
            <p:cNvPr id="13328" name="Freeform 12"/>
            <p:cNvSpPr>
              <a:spLocks/>
            </p:cNvSpPr>
            <p:nvPr>
              <p:custDataLst>
                <p:tags r:id="rId2"/>
              </p:custDataLst>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13329" name="Oval 13"/>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3330" name="Oval 14"/>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331" name="Oval 15"/>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332" name="Oval 16"/>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333" name="Oval 17"/>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334" name="Oval 18"/>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335" name="Oval 19"/>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336" name="AutoShape 20"/>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13337" name="Freeform 21"/>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13338" name="Freeform 22"/>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13339" name="Freeform 23"/>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13340" name="Freeform 24"/>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13322" name="Text Box 25"/>
          <p:cNvSpPr txBox="1">
            <a:spLocks noChangeArrowheads="1"/>
          </p:cNvSpPr>
          <p:nvPr/>
        </p:nvSpPr>
        <p:spPr bwMode="auto">
          <a:xfrm>
            <a:off x="7456830" y="3413697"/>
            <a:ext cx="113789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spcBef>
                <a:spcPct val="50000"/>
              </a:spcBef>
            </a:pPr>
            <a:r>
              <a:rPr lang="en-US" sz="1200" dirty="0">
                <a:solidFill>
                  <a:srgbClr val="0B9520"/>
                </a:solidFill>
                <a:latin typeface="Cambria" pitchFamily="18" charset="0"/>
              </a:rPr>
              <a:t>I might have a </a:t>
            </a:r>
            <a:r>
              <a:rPr lang="en-US" sz="1200" dirty="0" smtClean="0">
                <a:solidFill>
                  <a:srgbClr val="0B9520"/>
                </a:solidFill>
                <a:latin typeface="Cambria" pitchFamily="18" charset="0"/>
              </a:rPr>
              <a:t>guess at both of these…</a:t>
            </a:r>
            <a:endParaRPr lang="en-US" sz="1200" dirty="0">
              <a:solidFill>
                <a:srgbClr val="0B9520"/>
              </a:solidFill>
              <a:latin typeface="Cambria" pitchFamily="18" charset="0"/>
            </a:endParaRPr>
          </a:p>
        </p:txBody>
      </p:sp>
      <p:cxnSp>
        <p:nvCxnSpPr>
          <p:cNvPr id="32" name="Straight Arrow Connector 31"/>
          <p:cNvCxnSpPr/>
          <p:nvPr/>
        </p:nvCxnSpPr>
        <p:spPr bwMode="auto">
          <a:xfrm>
            <a:off x="1319784" y="4547616"/>
            <a:ext cx="0" cy="3048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20462216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01156" y="3830596"/>
            <a:ext cx="5254024" cy="27909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30480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a:t>
            </a:r>
            <a:endParaRPr lang="en-US" sz="3200" dirty="0">
              <a:latin typeface="Cambria" pitchFamily="18" charset="0"/>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29" name="Rectangle 28"/>
          <p:cNvSpPr/>
          <p:nvPr/>
        </p:nvSpPr>
        <p:spPr>
          <a:xfrm>
            <a:off x="381000" y="3124200"/>
            <a:ext cx="1765227" cy="461665"/>
          </a:xfrm>
          <a:prstGeom prst="rect">
            <a:avLst/>
          </a:prstGeom>
        </p:spPr>
        <p:txBody>
          <a:bodyPr wrap="none">
            <a:spAutoFit/>
          </a:bodyPr>
          <a:lstStyle/>
          <a:p>
            <a:r>
              <a:rPr lang="en-US" dirty="0" err="1" smtClean="0">
                <a:latin typeface="Cambria" panose="02040503050406030204" pitchFamily="18" charset="0"/>
              </a:rPr>
              <a:t>len</a:t>
            </a:r>
            <a:r>
              <a:rPr lang="en-US" dirty="0" smtClean="0">
                <a:latin typeface="Cambria" panose="02040503050406030204" pitchFamily="18" charset="0"/>
              </a:rPr>
              <a:t>( </a:t>
            </a:r>
            <a:r>
              <a:rPr lang="en-US" b="1" dirty="0" smtClean="0">
                <a:latin typeface="Cambria" panose="02040503050406030204" pitchFamily="18" charset="0"/>
              </a:rPr>
              <a:t>[ ]</a:t>
            </a:r>
            <a:r>
              <a:rPr lang="en-US" dirty="0" smtClean="0">
                <a:latin typeface="Cambria" panose="02040503050406030204" pitchFamily="18" charset="0"/>
              </a:rPr>
              <a:t> ) ~ 0</a:t>
            </a:r>
            <a:endParaRPr lang="en-US" dirty="0">
              <a:latin typeface="Cambria" panose="02040503050406030204" pitchFamily="18" charset="0"/>
            </a:endParaRPr>
          </a:p>
        </p:txBody>
      </p:sp>
      <p:sp>
        <p:nvSpPr>
          <p:cNvPr id="41" name="Rectangle 40"/>
          <p:cNvSpPr/>
          <p:nvPr/>
        </p:nvSpPr>
        <p:spPr>
          <a:xfrm>
            <a:off x="3775676" y="4001631"/>
            <a:ext cx="4782370" cy="2308324"/>
          </a:xfrm>
          <a:prstGeom prst="rect">
            <a:avLst/>
          </a:prstGeom>
          <a:noFill/>
        </p:spPr>
        <p:txBody>
          <a:bodyPr wrap="square">
            <a:spAutoFit/>
          </a:bodyPr>
          <a:lstStyle/>
          <a:p>
            <a:r>
              <a:rPr lang="en-US" b="1" dirty="0" err="1">
                <a:solidFill>
                  <a:srgbClr val="CC3300"/>
                </a:solidFill>
                <a:latin typeface="Courier New" panose="02070309020205020404" pitchFamily="49" charset="0"/>
                <a:cs typeface="Courier New" panose="02070309020205020404" pitchFamily="49" charset="0"/>
              </a:rPr>
              <a:t>def</a:t>
            </a:r>
            <a:r>
              <a:rPr lang="en-US" b="1" dirty="0">
                <a:solidFill>
                  <a:srgbClr val="CC3300"/>
                </a:solidFill>
                <a:latin typeface="Courier New" panose="02070309020205020404" pitchFamily="49" charset="0"/>
                <a:cs typeface="Courier New" panose="02070309020205020404" pitchFamily="49" charset="0"/>
              </a:rPr>
              <a:t> </a:t>
            </a:r>
            <a:r>
              <a:rPr lang="en-US" b="1" dirty="0" err="1" smtClean="0">
                <a:solidFill>
                  <a:srgbClr val="0000FF"/>
                </a:solidFill>
                <a:latin typeface="Courier New" panose="02070309020205020404" pitchFamily="49" charset="0"/>
                <a:cs typeface="Courier New" panose="02070309020205020404" pitchFamily="49" charset="0"/>
              </a:rPr>
              <a:t>len</a:t>
            </a:r>
            <a:r>
              <a:rPr lang="en-US" b="1" dirty="0" smtClean="0">
                <a:latin typeface="Courier New" panose="02070309020205020404" pitchFamily="49" charset="0"/>
                <a:cs typeface="Courier New" panose="02070309020205020404" pitchFamily="49" charset="0"/>
              </a:rPr>
              <a:t>(L):</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a:solidFill>
                  <a:srgbClr val="CC3300"/>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return</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solidFill>
                  <a:srgbClr val="CC3300"/>
                </a:solidFill>
                <a:latin typeface="Courier New" panose="02070309020205020404" pitchFamily="49" charset="0"/>
                <a:cs typeface="Courier New" panose="02070309020205020404" pitchFamily="49" charset="0"/>
              </a:rPr>
              <a:t>else</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a:solidFill>
                  <a:srgbClr val="7030A0"/>
                </a:solidFill>
                <a:latin typeface="Courier New" panose="02070309020205020404" pitchFamily="49" charset="0"/>
                <a:cs typeface="Courier New" panose="02070309020205020404" pitchFamily="49" charset="0"/>
              </a:rPr>
              <a:t>return</a:t>
            </a:r>
            <a:endParaRPr lang="en-US" b="1" dirty="0">
              <a:latin typeface="Courier New" panose="02070309020205020404" pitchFamily="49" charset="0"/>
              <a:cs typeface="Courier New" panose="02070309020205020404" pitchFamily="49" charset="0"/>
            </a:endParaRPr>
          </a:p>
          <a:p>
            <a:r>
              <a:rPr lang="en-US" b="1" dirty="0">
                <a:solidFill>
                  <a:srgbClr val="CC3300"/>
                </a:solidFill>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43" name="Text Box 6"/>
          <p:cNvSpPr txBox="1">
            <a:spLocks noChangeArrowheads="1"/>
          </p:cNvSpPr>
          <p:nvPr/>
        </p:nvSpPr>
        <p:spPr bwMode="auto">
          <a:xfrm>
            <a:off x="3875148" y="272534"/>
            <a:ext cx="2223794" cy="46166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dirty="0" err="1" smtClean="0">
                <a:latin typeface="Courier New" panose="02070309020205020404" pitchFamily="49" charset="0"/>
                <a:cs typeface="Courier New" panose="02070309020205020404" pitchFamily="49" charset="0"/>
              </a:rPr>
              <a:t>len</a:t>
            </a:r>
            <a:r>
              <a:rPr lang="en-US" b="1" dirty="0" smtClean="0">
                <a:latin typeface="Courier New" panose="02070309020205020404" pitchFamily="49" charset="0"/>
                <a:cs typeface="Courier New" panose="02070309020205020404" pitchFamily="49" charset="0"/>
              </a:rPr>
              <a:t>(L)</a:t>
            </a:r>
            <a:endParaRPr lang="en-US" b="1" dirty="0">
              <a:latin typeface="Courier New" panose="02070309020205020404" pitchFamily="49" charset="0"/>
              <a:cs typeface="Courier New" panose="02070309020205020404" pitchFamily="49" charset="0"/>
            </a:endParaRPr>
          </a:p>
        </p:txBody>
      </p:sp>
      <p:sp>
        <p:nvSpPr>
          <p:cNvPr id="44" name="Text Box 6"/>
          <p:cNvSpPr txBox="1">
            <a:spLocks noChangeArrowheads="1"/>
          </p:cNvSpPr>
          <p:nvPr/>
        </p:nvSpPr>
        <p:spPr bwMode="auto">
          <a:xfrm>
            <a:off x="5943600" y="226367"/>
            <a:ext cx="1988217" cy="553998"/>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500" dirty="0" smtClean="0">
                <a:latin typeface="Cambria" panose="02040503050406030204" pitchFamily="18" charset="0"/>
                <a:cs typeface="Courier New" panose="02070309020205020404" pitchFamily="49" charset="0"/>
              </a:rPr>
              <a:t>return the length of the list or string L</a:t>
            </a:r>
            <a:endParaRPr lang="en-US" sz="1500" dirty="0">
              <a:latin typeface="Cambria" panose="02040503050406030204" pitchFamily="18" charset="0"/>
              <a:cs typeface="Courier New" panose="02070309020205020404" pitchFamily="49" charset="0"/>
            </a:endParaRPr>
          </a:p>
        </p:txBody>
      </p:sp>
      <p:sp>
        <p:nvSpPr>
          <p:cNvPr id="24" name="Rectangle 23"/>
          <p:cNvSpPr/>
          <p:nvPr/>
        </p:nvSpPr>
        <p:spPr>
          <a:xfrm>
            <a:off x="381000" y="1600200"/>
            <a:ext cx="2895600" cy="461665"/>
          </a:xfrm>
          <a:prstGeom prst="rect">
            <a:avLst/>
          </a:prstGeom>
        </p:spPr>
        <p:txBody>
          <a:bodyPr wrap="square">
            <a:spAutoFit/>
          </a:bodyPr>
          <a:lstStyle/>
          <a:p>
            <a:r>
              <a:rPr lang="en-US" dirty="0" err="1" smtClean="0">
                <a:latin typeface="Cambria" panose="02040503050406030204" pitchFamily="18" charset="0"/>
              </a:rPr>
              <a:t>len</a:t>
            </a:r>
            <a:r>
              <a:rPr lang="en-US" dirty="0" smtClean="0">
                <a:latin typeface="Cambria" panose="02040503050406030204" pitchFamily="18" charset="0"/>
              </a:rPr>
              <a:t>( </a:t>
            </a:r>
            <a:r>
              <a:rPr lang="en-US" b="1" dirty="0" smtClean="0">
                <a:latin typeface="Cambria" panose="02040503050406030204" pitchFamily="18" charset="0"/>
              </a:rPr>
              <a:t>[ 7,8,5 ]</a:t>
            </a:r>
            <a:r>
              <a:rPr lang="en-US" dirty="0" smtClean="0">
                <a:latin typeface="Cambria" panose="02040503050406030204" pitchFamily="18" charset="0"/>
              </a:rPr>
              <a:t> ) ~ 3</a:t>
            </a:r>
            <a:endParaRPr lang="en-US" dirty="0">
              <a:latin typeface="Cambria" panose="02040503050406030204" pitchFamily="18" charset="0"/>
            </a:endParaRPr>
          </a:p>
        </p:txBody>
      </p:sp>
      <p:cxnSp>
        <p:nvCxnSpPr>
          <p:cNvPr id="7" name="Straight Connector 6"/>
          <p:cNvCxnSpPr/>
          <p:nvPr/>
        </p:nvCxnSpPr>
        <p:spPr bwMode="auto">
          <a:xfrm>
            <a:off x="533400" y="3783228"/>
            <a:ext cx="2362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Rectangle 8"/>
          <p:cNvSpPr/>
          <p:nvPr/>
        </p:nvSpPr>
        <p:spPr>
          <a:xfrm>
            <a:off x="2372700" y="3466205"/>
            <a:ext cx="522900" cy="323165"/>
          </a:xfrm>
          <a:prstGeom prst="rect">
            <a:avLst/>
          </a:prstGeom>
        </p:spPr>
        <p:txBody>
          <a:bodyPr wrap="none">
            <a:spAutoFit/>
          </a:bodyPr>
          <a:lstStyle/>
          <a:p>
            <a:r>
              <a:rPr lang="en-US" sz="1500" dirty="0" smtClean="0">
                <a:solidFill>
                  <a:srgbClr val="000000"/>
                </a:solidFill>
                <a:latin typeface="Cambria" panose="02040503050406030204" pitchFamily="18" charset="0"/>
                <a:cs typeface="Courier New" panose="02070309020205020404" pitchFamily="49" charset="0"/>
              </a:rPr>
              <a:t>lists</a:t>
            </a:r>
            <a:endParaRPr lang="en-US" dirty="0"/>
          </a:p>
        </p:txBody>
      </p:sp>
      <p:sp>
        <p:nvSpPr>
          <p:cNvPr id="34" name="Rectangle 33"/>
          <p:cNvSpPr/>
          <p:nvPr/>
        </p:nvSpPr>
        <p:spPr>
          <a:xfrm>
            <a:off x="2258800" y="3792544"/>
            <a:ext cx="752129" cy="323165"/>
          </a:xfrm>
          <a:prstGeom prst="rect">
            <a:avLst/>
          </a:prstGeom>
        </p:spPr>
        <p:txBody>
          <a:bodyPr wrap="none">
            <a:spAutoFit/>
          </a:bodyPr>
          <a:lstStyle/>
          <a:p>
            <a:r>
              <a:rPr lang="en-US" sz="1500" dirty="0" smtClean="0">
                <a:solidFill>
                  <a:srgbClr val="000000"/>
                </a:solidFill>
                <a:latin typeface="Cambria" panose="02040503050406030204" pitchFamily="18" charset="0"/>
                <a:cs typeface="Courier New" panose="02070309020205020404" pitchFamily="49" charset="0"/>
              </a:rPr>
              <a:t>strings</a:t>
            </a:r>
            <a:endParaRPr lang="en-US" dirty="0"/>
          </a:p>
        </p:txBody>
      </p:sp>
      <p:sp>
        <p:nvSpPr>
          <p:cNvPr id="35" name="Rounded Rectangle 34"/>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2" name="Rounded Rectangle 41"/>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Rectangle 47"/>
          <p:cNvSpPr/>
          <p:nvPr/>
        </p:nvSpPr>
        <p:spPr>
          <a:xfrm>
            <a:off x="7715878" y="2897658"/>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49" name="Rectangle 48"/>
          <p:cNvSpPr/>
          <p:nvPr/>
        </p:nvSpPr>
        <p:spPr>
          <a:xfrm>
            <a:off x="3984509" y="1746134"/>
            <a:ext cx="2243659" cy="461665"/>
          </a:xfrm>
          <a:prstGeom prst="rect">
            <a:avLst/>
          </a:prstGeom>
        </p:spPr>
        <p:txBody>
          <a:bodyPr wrap="square">
            <a:spAutoFit/>
          </a:bodyPr>
          <a:lstStyle/>
          <a:p>
            <a:r>
              <a:rPr lang="en-US" dirty="0" err="1" smtClean="0">
                <a:latin typeface="Calibri" panose="020F0502020204030204" pitchFamily="34" charset="0"/>
              </a:rPr>
              <a:t>len</a:t>
            </a:r>
            <a:r>
              <a:rPr lang="en-US" dirty="0" smtClean="0">
                <a:latin typeface="Calibri" panose="020F0502020204030204" pitchFamily="34" charset="0"/>
              </a:rPr>
              <a:t>(L) = </a:t>
            </a:r>
            <a:endParaRPr lang="en-US" dirty="0">
              <a:latin typeface="Calibri" panose="020F0502020204030204" pitchFamily="34" charset="0"/>
            </a:endParaRPr>
          </a:p>
        </p:txBody>
      </p:sp>
      <p:sp>
        <p:nvSpPr>
          <p:cNvPr id="50" name="Rectangle 49"/>
          <p:cNvSpPr/>
          <p:nvPr/>
        </p:nvSpPr>
        <p:spPr>
          <a:xfrm>
            <a:off x="7715877" y="3319813"/>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51" name="Rectangle 50"/>
          <p:cNvSpPr/>
          <p:nvPr/>
        </p:nvSpPr>
        <p:spPr>
          <a:xfrm>
            <a:off x="3764996" y="3315729"/>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52" name="Rectangle 51"/>
          <p:cNvSpPr/>
          <p:nvPr/>
        </p:nvSpPr>
        <p:spPr>
          <a:xfrm>
            <a:off x="7327557" y="2434005"/>
            <a:ext cx="1227133" cy="220638"/>
          </a:xfrm>
          <a:prstGeom prst="rect">
            <a:avLst/>
          </a:prstGeom>
          <a:solidFill>
            <a:schemeClr val="bg1"/>
          </a:solidFill>
        </p:spPr>
        <p:txBody>
          <a:bodyPr wrap="square">
            <a:spAutoFit/>
          </a:bodyPr>
          <a:lstStyle/>
          <a:p>
            <a:pPr algn="r">
              <a:lnSpc>
                <a:spcPts val="1000"/>
              </a:lnSpc>
            </a:pPr>
            <a:r>
              <a:rPr lang="en-US" sz="1100" dirty="0" smtClean="0">
                <a:latin typeface="Cambria" pitchFamily="18" charset="0"/>
              </a:rPr>
              <a:t>self-similarities</a:t>
            </a:r>
            <a:endParaRPr lang="en-US" sz="1100" dirty="0"/>
          </a:p>
        </p:txBody>
      </p:sp>
      <p:sp>
        <p:nvSpPr>
          <p:cNvPr id="53" name="Rectangle 52"/>
          <p:cNvSpPr/>
          <p:nvPr/>
        </p:nvSpPr>
        <p:spPr>
          <a:xfrm>
            <a:off x="381000" y="2108200"/>
            <a:ext cx="2895600" cy="461665"/>
          </a:xfrm>
          <a:prstGeom prst="rect">
            <a:avLst/>
          </a:prstGeom>
        </p:spPr>
        <p:txBody>
          <a:bodyPr wrap="square">
            <a:spAutoFit/>
          </a:bodyPr>
          <a:lstStyle/>
          <a:p>
            <a:r>
              <a:rPr lang="en-US" dirty="0" err="1" smtClean="0">
                <a:latin typeface="Cambria" panose="02040503050406030204" pitchFamily="18" charset="0"/>
              </a:rPr>
              <a:t>len</a:t>
            </a:r>
            <a:r>
              <a:rPr lang="en-US" dirty="0" smtClean="0">
                <a:latin typeface="Cambria" panose="02040503050406030204" pitchFamily="18" charset="0"/>
              </a:rPr>
              <a:t>( </a:t>
            </a:r>
            <a:r>
              <a:rPr lang="en-US" b="1" dirty="0" smtClean="0">
                <a:latin typeface="Cambria" panose="02040503050406030204" pitchFamily="18" charset="0"/>
              </a:rPr>
              <a:t>[ 8,5 ]</a:t>
            </a:r>
            <a:r>
              <a:rPr lang="en-US" dirty="0" smtClean="0">
                <a:latin typeface="Cambria" panose="02040503050406030204" pitchFamily="18" charset="0"/>
              </a:rPr>
              <a:t> ) ~ 2</a:t>
            </a:r>
            <a:endParaRPr lang="en-US" dirty="0">
              <a:latin typeface="Cambria" panose="02040503050406030204" pitchFamily="18" charset="0"/>
            </a:endParaRPr>
          </a:p>
        </p:txBody>
      </p:sp>
      <p:sp>
        <p:nvSpPr>
          <p:cNvPr id="54" name="Rectangle 53"/>
          <p:cNvSpPr/>
          <p:nvPr/>
        </p:nvSpPr>
        <p:spPr>
          <a:xfrm>
            <a:off x="381000" y="2616200"/>
            <a:ext cx="2895600" cy="461665"/>
          </a:xfrm>
          <a:prstGeom prst="rect">
            <a:avLst/>
          </a:prstGeom>
        </p:spPr>
        <p:txBody>
          <a:bodyPr wrap="square">
            <a:spAutoFit/>
          </a:bodyPr>
          <a:lstStyle/>
          <a:p>
            <a:r>
              <a:rPr lang="en-US" dirty="0" err="1" smtClean="0">
                <a:latin typeface="Cambria" panose="02040503050406030204" pitchFamily="18" charset="0"/>
              </a:rPr>
              <a:t>len</a:t>
            </a:r>
            <a:r>
              <a:rPr lang="en-US" dirty="0" smtClean="0">
                <a:latin typeface="Cambria" panose="02040503050406030204" pitchFamily="18" charset="0"/>
              </a:rPr>
              <a:t>( </a:t>
            </a:r>
            <a:r>
              <a:rPr lang="en-US" b="1" dirty="0" smtClean="0">
                <a:latin typeface="Cambria" panose="02040503050406030204" pitchFamily="18" charset="0"/>
              </a:rPr>
              <a:t>[ 5 ]</a:t>
            </a:r>
            <a:r>
              <a:rPr lang="en-US" dirty="0" smtClean="0">
                <a:latin typeface="Cambria" panose="02040503050406030204" pitchFamily="18" charset="0"/>
              </a:rPr>
              <a:t> ) ~ 1</a:t>
            </a:r>
            <a:endParaRPr lang="en-US" dirty="0">
              <a:latin typeface="Cambria" panose="02040503050406030204" pitchFamily="18" charset="0"/>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98280" y="669600"/>
              <a:ext cx="8038080" cy="5688720"/>
            </p14:xfrm>
          </p:contentPart>
        </mc:Choice>
        <mc:Fallback xmlns="">
          <p:pic>
            <p:nvPicPr>
              <p:cNvPr id="3" name="Ink 2"/>
              <p:cNvPicPr/>
              <p:nvPr/>
            </p:nvPicPr>
            <p:blipFill>
              <a:blip r:embed="rId4"/>
              <a:stretch>
                <a:fillRect/>
              </a:stretch>
            </p:blipFill>
            <p:spPr>
              <a:xfrm>
                <a:off x="88920" y="660240"/>
                <a:ext cx="8049960" cy="5707440"/>
              </a:xfrm>
              <a:prstGeom prst="rect">
                <a:avLst/>
              </a:prstGeom>
            </p:spPr>
          </p:pic>
        </mc:Fallback>
      </mc:AlternateContent>
    </p:spTree>
    <p:extLst>
      <p:ext uri="{BB962C8B-B14F-4D97-AF65-F5344CB8AC3E}">
        <p14:creationId xmlns:p14="http://schemas.microsoft.com/office/powerpoint/2010/main" val="19048160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128889" y="3225799"/>
            <a:ext cx="7557911"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4" name="Rounded Rectangle 23"/>
          <p:cNvSpPr/>
          <p:nvPr/>
        </p:nvSpPr>
        <p:spPr bwMode="auto">
          <a:xfrm>
            <a:off x="1817511" y="4068991"/>
            <a:ext cx="6869289"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5" name="Rounded Rectangle 24"/>
          <p:cNvSpPr/>
          <p:nvPr/>
        </p:nvSpPr>
        <p:spPr bwMode="auto">
          <a:xfrm>
            <a:off x="2472267" y="4971516"/>
            <a:ext cx="6214533"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6" name="Rounded Rectangle 25"/>
          <p:cNvSpPr/>
          <p:nvPr/>
        </p:nvSpPr>
        <p:spPr bwMode="auto">
          <a:xfrm>
            <a:off x="3553178" y="5853459"/>
            <a:ext cx="5133622"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 name="Rounded Rectangle 2"/>
          <p:cNvSpPr/>
          <p:nvPr/>
        </p:nvSpPr>
        <p:spPr bwMode="auto">
          <a:xfrm>
            <a:off x="372533" y="2345266"/>
            <a:ext cx="8314267" cy="475544"/>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3491"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err="1" smtClean="0">
                <a:latin typeface="Courier New" pitchFamily="49" charset="0"/>
              </a:rPr>
              <a:t>len</a:t>
            </a:r>
            <a:r>
              <a:rPr lang="en-US" b="1" dirty="0" smtClean="0">
                <a:latin typeface="Courier New" pitchFamily="49" charset="0"/>
              </a:rPr>
              <a:t>(</a:t>
            </a:r>
            <a:r>
              <a:rPr lang="en-US" b="1" dirty="0" smtClean="0">
                <a:solidFill>
                  <a:srgbClr val="FF3300"/>
                </a:solidFill>
                <a:latin typeface="Courier New" pitchFamily="49" charset="0"/>
              </a:rPr>
              <a:t>'cs5!'</a:t>
            </a:r>
            <a:r>
              <a:rPr lang="en-US" b="1" dirty="0" smtClean="0">
                <a:latin typeface="Courier New" pitchFamily="49" charset="0"/>
              </a:rPr>
              <a:t>)</a:t>
            </a:r>
            <a:endParaRPr lang="en-US" b="1" dirty="0">
              <a:latin typeface="Courier New" pitchFamily="49" charset="0"/>
            </a:endParaRPr>
          </a:p>
        </p:txBody>
      </p:sp>
      <p:sp>
        <p:nvSpPr>
          <p:cNvPr id="6"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smtClean="0">
                <a:latin typeface="Courier New" pitchFamily="49" charset="0"/>
              </a:rPr>
              <a:t>1 </a:t>
            </a:r>
            <a:r>
              <a:rPr lang="en-US" b="1" dirty="0">
                <a:latin typeface="Courier New" pitchFamily="49" charset="0"/>
              </a:rPr>
              <a:t>+ </a:t>
            </a:r>
            <a:r>
              <a:rPr lang="en-US" b="1" dirty="0" err="1">
                <a:latin typeface="Courier New" pitchFamily="49" charset="0"/>
              </a:rPr>
              <a:t>len</a:t>
            </a:r>
            <a:r>
              <a:rPr lang="en-US" b="1" dirty="0">
                <a:latin typeface="Courier New" pitchFamily="49" charset="0"/>
              </a:rPr>
              <a:t>(</a:t>
            </a:r>
            <a:r>
              <a:rPr lang="en-US" b="1" dirty="0" smtClean="0">
                <a:solidFill>
                  <a:srgbClr val="FF3300"/>
                </a:solidFill>
                <a:latin typeface="Courier New" pitchFamily="49" charset="0"/>
              </a:rPr>
              <a:t>'s5</a:t>
            </a:r>
            <a:r>
              <a:rPr lang="en-US" b="1" dirty="0">
                <a:solidFill>
                  <a:srgbClr val="FF3300"/>
                </a:solidFill>
                <a:latin typeface="Courier New" pitchFamily="49" charset="0"/>
              </a:rPr>
              <a:t>!'</a:t>
            </a:r>
            <a:r>
              <a:rPr lang="en-US" b="1" dirty="0">
                <a:latin typeface="Courier New" pitchFamily="49" charset="0"/>
              </a:rPr>
              <a:t>)</a:t>
            </a:r>
          </a:p>
        </p:txBody>
      </p:sp>
      <p:sp>
        <p:nvSpPr>
          <p:cNvPr id="7" name="Text Box 3"/>
          <p:cNvSpPr txBox="1">
            <a:spLocks noChangeArrowheads="1"/>
          </p:cNvSpPr>
          <p:nvPr/>
        </p:nvSpPr>
        <p:spPr bwMode="auto">
          <a:xfrm>
            <a:off x="443090" y="32467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a:latin typeface="Courier New" pitchFamily="49" charset="0"/>
              </a:rPr>
              <a:t> </a:t>
            </a:r>
            <a:r>
              <a:rPr lang="en-US" b="1" dirty="0" smtClean="0">
                <a:latin typeface="Courier New" pitchFamily="49" charset="0"/>
              </a:rPr>
              <a:t>   </a:t>
            </a:r>
            <a:r>
              <a:rPr lang="en-US" b="1" dirty="0">
                <a:latin typeface="Courier New" pitchFamily="49" charset="0"/>
              </a:rPr>
              <a:t>1</a:t>
            </a:r>
            <a:r>
              <a:rPr lang="en-US" b="1" dirty="0" smtClean="0">
                <a:latin typeface="Courier New" pitchFamily="49" charset="0"/>
              </a:rPr>
              <a:t> +</a:t>
            </a:r>
            <a:r>
              <a:rPr lang="en-US" b="1" dirty="0">
                <a:latin typeface="Courier New" pitchFamily="49" charset="0"/>
              </a:rPr>
              <a:t> </a:t>
            </a:r>
            <a:r>
              <a:rPr lang="en-US" b="1" dirty="0" err="1">
                <a:latin typeface="Courier New" pitchFamily="49" charset="0"/>
              </a:rPr>
              <a:t>len</a:t>
            </a:r>
            <a:r>
              <a:rPr lang="en-US" b="1" dirty="0">
                <a:latin typeface="Courier New" pitchFamily="49" charset="0"/>
              </a:rPr>
              <a:t>(</a:t>
            </a:r>
            <a:r>
              <a:rPr lang="en-US" b="1" dirty="0" smtClean="0">
                <a:solidFill>
                  <a:srgbClr val="FF3300"/>
                </a:solidFill>
                <a:latin typeface="Courier New" pitchFamily="49" charset="0"/>
              </a:rPr>
              <a:t>'5</a:t>
            </a:r>
            <a:r>
              <a:rPr lang="en-US" b="1" dirty="0">
                <a:solidFill>
                  <a:srgbClr val="FF3300"/>
                </a:solidFill>
                <a:latin typeface="Courier New" pitchFamily="49" charset="0"/>
              </a:rPr>
              <a:t>!'</a:t>
            </a:r>
            <a:r>
              <a:rPr lang="en-US" b="1" dirty="0">
                <a:latin typeface="Courier New" pitchFamily="49" charset="0"/>
              </a:rPr>
              <a:t>)</a:t>
            </a:r>
          </a:p>
        </p:txBody>
      </p:sp>
      <p:sp>
        <p:nvSpPr>
          <p:cNvPr id="8" name="Text Box 3"/>
          <p:cNvSpPr txBox="1">
            <a:spLocks noChangeArrowheads="1"/>
          </p:cNvSpPr>
          <p:nvPr/>
        </p:nvSpPr>
        <p:spPr bwMode="auto">
          <a:xfrm>
            <a:off x="443090" y="41230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a:latin typeface="Courier New" pitchFamily="49" charset="0"/>
              </a:rPr>
              <a:t> </a:t>
            </a:r>
            <a:r>
              <a:rPr lang="en-US" b="1" dirty="0" smtClean="0">
                <a:latin typeface="Courier New" pitchFamily="49" charset="0"/>
              </a:rPr>
              <a:t>       </a:t>
            </a:r>
            <a:r>
              <a:rPr lang="en-US" b="1" dirty="0">
                <a:latin typeface="Courier New" pitchFamily="49" charset="0"/>
              </a:rPr>
              <a:t>1</a:t>
            </a:r>
            <a:r>
              <a:rPr lang="en-US" b="1" dirty="0" smtClean="0">
                <a:latin typeface="Courier New" pitchFamily="49" charset="0"/>
              </a:rPr>
              <a:t> </a:t>
            </a:r>
            <a:r>
              <a:rPr lang="en-US" b="1" dirty="0">
                <a:latin typeface="Courier New" pitchFamily="49" charset="0"/>
              </a:rPr>
              <a:t>+ </a:t>
            </a:r>
            <a:r>
              <a:rPr lang="en-US" b="1" dirty="0" err="1">
                <a:latin typeface="Courier New" pitchFamily="49" charset="0"/>
              </a:rPr>
              <a:t>len</a:t>
            </a:r>
            <a:r>
              <a:rPr lang="en-US" b="1" dirty="0" smtClean="0">
                <a:latin typeface="Courier New" pitchFamily="49" charset="0"/>
              </a:rPr>
              <a:t>(</a:t>
            </a:r>
            <a:r>
              <a:rPr lang="en-US" b="1" dirty="0" smtClean="0">
                <a:solidFill>
                  <a:srgbClr val="FF3300"/>
                </a:solidFill>
                <a:latin typeface="Courier New" pitchFamily="49" charset="0"/>
              </a:rPr>
              <a:t>'!'</a:t>
            </a:r>
            <a:r>
              <a:rPr lang="en-US" b="1" dirty="0" smtClean="0">
                <a:latin typeface="Courier New" pitchFamily="49" charset="0"/>
              </a:rPr>
              <a:t>)</a:t>
            </a:r>
            <a:endParaRPr lang="en-US" b="1" dirty="0">
              <a:latin typeface="Courier New" pitchFamily="49" charset="0"/>
            </a:endParaRPr>
          </a:p>
        </p:txBody>
      </p:sp>
      <p:sp>
        <p:nvSpPr>
          <p:cNvPr id="9" name="Text Box 3"/>
          <p:cNvSpPr txBox="1">
            <a:spLocks noChangeArrowheads="1"/>
          </p:cNvSpPr>
          <p:nvPr/>
        </p:nvSpPr>
        <p:spPr bwMode="auto">
          <a:xfrm>
            <a:off x="443090" y="49993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a:latin typeface="Courier New" pitchFamily="49" charset="0"/>
              </a:rPr>
              <a:t> </a:t>
            </a:r>
            <a:r>
              <a:rPr lang="en-US" b="1" dirty="0" smtClean="0">
                <a:latin typeface="Courier New" pitchFamily="49" charset="0"/>
              </a:rPr>
              <a:t>           </a:t>
            </a:r>
            <a:r>
              <a:rPr lang="en-US" b="1" dirty="0">
                <a:latin typeface="Courier New" pitchFamily="49" charset="0"/>
              </a:rPr>
              <a:t>1</a:t>
            </a:r>
            <a:r>
              <a:rPr lang="en-US" b="1" dirty="0" smtClean="0">
                <a:latin typeface="Courier New" pitchFamily="49" charset="0"/>
              </a:rPr>
              <a:t> + </a:t>
            </a:r>
            <a:r>
              <a:rPr lang="en-US" b="1" dirty="0" err="1">
                <a:latin typeface="Courier New" pitchFamily="49" charset="0"/>
              </a:rPr>
              <a:t>len</a:t>
            </a:r>
            <a:r>
              <a:rPr lang="en-US" b="1" dirty="0" smtClean="0">
                <a:latin typeface="Courier New" pitchFamily="49" charset="0"/>
              </a:rPr>
              <a:t>(</a:t>
            </a:r>
            <a:r>
              <a:rPr lang="en-US" b="1" dirty="0" smtClean="0">
                <a:solidFill>
                  <a:srgbClr val="FF3300"/>
                </a:solidFill>
                <a:latin typeface="Courier New" pitchFamily="49" charset="0"/>
              </a:rPr>
              <a:t>''</a:t>
            </a:r>
            <a:r>
              <a:rPr lang="en-US" b="1" dirty="0" smtClean="0">
                <a:latin typeface="Courier New" pitchFamily="49" charset="0"/>
              </a:rPr>
              <a:t>)</a:t>
            </a:r>
            <a:endParaRPr lang="en-US" b="1" dirty="0">
              <a:latin typeface="Courier New" pitchFamily="49" charset="0"/>
            </a:endParaRPr>
          </a:p>
        </p:txBody>
      </p:sp>
      <p:sp>
        <p:nvSpPr>
          <p:cNvPr id="2" name="Left Brace 1"/>
          <p:cNvSpPr/>
          <p:nvPr/>
        </p:nvSpPr>
        <p:spPr bwMode="auto">
          <a:xfrm rot="5400000">
            <a:off x="1431983" y="1070740"/>
            <a:ext cx="457201" cy="216523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Left Brace 11"/>
          <p:cNvSpPr/>
          <p:nvPr/>
        </p:nvSpPr>
        <p:spPr bwMode="auto">
          <a:xfrm rot="5400000">
            <a:off x="2147709" y="1920522"/>
            <a:ext cx="457201" cy="2257778"/>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 name="Left Brace 12"/>
          <p:cNvSpPr/>
          <p:nvPr/>
        </p:nvSpPr>
        <p:spPr bwMode="auto">
          <a:xfrm rot="5400000">
            <a:off x="2855794" y="2813461"/>
            <a:ext cx="457201" cy="2184990"/>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4" name="Left Brace 13"/>
          <p:cNvSpPr/>
          <p:nvPr/>
        </p:nvSpPr>
        <p:spPr bwMode="auto">
          <a:xfrm rot="5400000">
            <a:off x="3551767" y="3680180"/>
            <a:ext cx="457200" cy="2254954"/>
          </a:xfrm>
          <a:prstGeom prst="leftBrace">
            <a:avLst>
              <a:gd name="adj1" fmla="val 46193"/>
              <a:gd name="adj2" fmla="val 8083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r>
              <a:rPr lang="en-US" sz="2000" b="1" dirty="0" err="1">
                <a:solidFill>
                  <a:srgbClr val="CC3300"/>
                </a:solidFill>
                <a:latin typeface="Courier New" panose="02070309020205020404" pitchFamily="49" charset="0"/>
                <a:cs typeface="Courier New" panose="02070309020205020404" pitchFamily="49" charset="0"/>
              </a:rPr>
              <a:t>def</a:t>
            </a:r>
            <a:r>
              <a:rPr lang="en-US" sz="2000" b="1" dirty="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len</a:t>
            </a:r>
            <a:r>
              <a:rPr lang="en-US" sz="2000" b="1" dirty="0" smtClean="0">
                <a:latin typeface="Courier New" panose="02070309020205020404" pitchFamily="49" charset="0"/>
                <a:cs typeface="Courier New" panose="02070309020205020404" pitchFamily="49" charset="0"/>
              </a:rPr>
              <a:t>(L):</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a:solidFill>
                  <a:srgbClr val="CC3300"/>
                </a:solidFill>
                <a:latin typeface="Courier New" panose="02070309020205020404" pitchFamily="49" charset="0"/>
                <a:cs typeface="Courier New" panose="02070309020205020404" pitchFamily="49" charset="0"/>
              </a:rPr>
              <a:t>if</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L == [] or L == '':</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a:solidFill>
                  <a:srgbClr val="7030A0"/>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a:p>
            <a:r>
              <a:rPr lang="en-US" sz="2000" b="1" dirty="0">
                <a:solidFill>
                  <a:srgbClr val="CC3300"/>
                </a:solidFill>
                <a:latin typeface="Courier New" panose="02070309020205020404" pitchFamily="49" charset="0"/>
                <a:cs typeface="Courier New" panose="02070309020205020404" pitchFamily="49" charset="0"/>
              </a:rPr>
              <a:t>   else</a:t>
            </a:r>
            <a:r>
              <a:rPr lang="en-US" sz="2000" b="1" dirty="0">
                <a:solidFill>
                  <a:srgbClr val="000000"/>
                </a:solidFill>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 </a:t>
            </a:r>
            <a:r>
              <a:rPr lang="en-US" sz="2000" b="1" dirty="0" smtClean="0">
                <a:latin typeface="Courier New" panose="02070309020205020404" pitchFamily="49" charset="0"/>
                <a:cs typeface="Courier New" panose="02070309020205020404" pitchFamily="49" charset="0"/>
              </a:rPr>
              <a:t>1 + </a:t>
            </a:r>
            <a:r>
              <a:rPr lang="en-US" sz="2000" b="1" dirty="0" err="1" smtClean="0">
                <a:latin typeface="Courier New" panose="02070309020205020404" pitchFamily="49" charset="0"/>
                <a:cs typeface="Courier New" panose="02070309020205020404" pitchFamily="49" charset="0"/>
              </a:rPr>
              <a:t>len</a:t>
            </a:r>
            <a:r>
              <a:rPr lang="en-US" sz="2000" b="1" dirty="0" smtClean="0">
                <a:latin typeface="Courier New" panose="02070309020205020404" pitchFamily="49" charset="0"/>
                <a:cs typeface="Courier New" panose="02070309020205020404" pitchFamily="49" charset="0"/>
              </a:rPr>
              <a:t>(L[1:])</a:t>
            </a:r>
            <a:endParaRPr lang="en-US" sz="2000" b="1" dirty="0">
              <a:latin typeface="Courier New" panose="02070309020205020404" pitchFamily="49" charset="0"/>
              <a:cs typeface="Courier New" panose="02070309020205020404" pitchFamily="49" charset="0"/>
            </a:endParaRPr>
          </a:p>
        </p:txBody>
      </p:sp>
      <p:sp>
        <p:nvSpPr>
          <p:cNvPr id="21" name="Text Box 3"/>
          <p:cNvSpPr txBox="1">
            <a:spLocks noChangeArrowheads="1"/>
          </p:cNvSpPr>
          <p:nvPr/>
        </p:nvSpPr>
        <p:spPr bwMode="auto">
          <a:xfrm>
            <a:off x="3505200" y="5862935"/>
            <a:ext cx="18146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b="1" dirty="0">
                <a:latin typeface="Courier New" pitchFamily="49" charset="0"/>
              </a:rPr>
              <a:t> </a:t>
            </a:r>
            <a:r>
              <a:rPr lang="en-US" b="1" dirty="0" smtClean="0">
                <a:latin typeface="Courier New" pitchFamily="49" charset="0"/>
              </a:rPr>
              <a:t>  0</a:t>
            </a:r>
            <a:endParaRPr lang="en-US" b="1" dirty="0">
              <a:latin typeface="Courier New" pitchFamily="49" charset="0"/>
            </a:endParaRPr>
          </a:p>
        </p:txBody>
      </p:sp>
      <p:sp>
        <p:nvSpPr>
          <p:cNvPr id="22" name="Left Brace 21"/>
          <p:cNvSpPr/>
          <p:nvPr/>
        </p:nvSpPr>
        <p:spPr bwMode="auto">
          <a:xfrm rot="5400000">
            <a:off x="4064000" y="4883858"/>
            <a:ext cx="457200" cy="1574800"/>
          </a:xfrm>
          <a:prstGeom prst="leftBrace">
            <a:avLst>
              <a:gd name="adj1" fmla="val 46193"/>
              <a:gd name="adj2" fmla="val 4997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TextBox 4"/>
          <p:cNvSpPr txBox="1"/>
          <p:nvPr/>
        </p:nvSpPr>
        <p:spPr>
          <a:xfrm>
            <a:off x="4066824" y="2369024"/>
            <a:ext cx="4467576"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a:t>
            </a:r>
            <a:endParaRPr lang="en-US" dirty="0" smtClean="0">
              <a:latin typeface="Cambria" panose="02040503050406030204" pitchFamily="18" charset="0"/>
            </a:endParaRPr>
          </a:p>
        </p:txBody>
      </p:sp>
      <p:sp>
        <p:nvSpPr>
          <p:cNvPr id="27" name="TextBox 26"/>
          <p:cNvSpPr txBox="1"/>
          <p:nvPr/>
        </p:nvSpPr>
        <p:spPr>
          <a:xfrm>
            <a:off x="4066824" y="3249557"/>
            <a:ext cx="4467576"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a:t>
            </a:r>
            <a:endParaRPr lang="en-US" dirty="0" smtClean="0">
              <a:latin typeface="Cambria" panose="02040503050406030204" pitchFamily="18" charset="0"/>
            </a:endParaRPr>
          </a:p>
        </p:txBody>
      </p:sp>
      <p:sp>
        <p:nvSpPr>
          <p:cNvPr id="28" name="TextBox 27"/>
          <p:cNvSpPr txBox="1"/>
          <p:nvPr/>
        </p:nvSpPr>
        <p:spPr>
          <a:xfrm>
            <a:off x="4066824" y="4087757"/>
            <a:ext cx="4467576"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a:t>
            </a:r>
            <a:endParaRPr lang="en-US" dirty="0" smtClean="0">
              <a:latin typeface="Cambria" panose="02040503050406030204" pitchFamily="18" charset="0"/>
            </a:endParaRPr>
          </a:p>
        </p:txBody>
      </p:sp>
      <p:sp>
        <p:nvSpPr>
          <p:cNvPr id="29" name="TextBox 28"/>
          <p:cNvSpPr txBox="1"/>
          <p:nvPr/>
        </p:nvSpPr>
        <p:spPr>
          <a:xfrm>
            <a:off x="4907844" y="4982402"/>
            <a:ext cx="3626556"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a:t>
            </a:r>
            <a:endParaRPr lang="en-US" dirty="0" smtClean="0">
              <a:latin typeface="Cambria" panose="02040503050406030204" pitchFamily="18" charset="0"/>
            </a:endParaRPr>
          </a:p>
        </p:txBody>
      </p:sp>
      <p:sp>
        <p:nvSpPr>
          <p:cNvPr id="30" name="TextBox 29"/>
          <p:cNvSpPr txBox="1"/>
          <p:nvPr/>
        </p:nvSpPr>
        <p:spPr>
          <a:xfrm>
            <a:off x="4953000" y="5858934"/>
            <a:ext cx="3581400" cy="461665"/>
          </a:xfrm>
          <a:prstGeom prst="rect">
            <a:avLst/>
          </a:prstGeom>
          <a:noFill/>
        </p:spPr>
        <p:txBody>
          <a:bodyPr wrap="square" rtlCol="0">
            <a:spAutoFit/>
          </a:bodyPr>
          <a:lstStyle/>
          <a:p>
            <a:pPr algn="r"/>
            <a:r>
              <a:rPr lang="en-US" b="1" dirty="0" smtClean="0">
                <a:solidFill>
                  <a:srgbClr val="0000FF"/>
                </a:solidFill>
                <a:latin typeface="Cambria" panose="02040503050406030204" pitchFamily="18" charset="0"/>
              </a:rPr>
              <a:t>stack frame</a:t>
            </a:r>
            <a:endParaRPr lang="en-US" dirty="0" smtClean="0">
              <a:latin typeface="Cambria" panose="02040503050406030204" pitchFamily="18" charset="0"/>
            </a:endParaRPr>
          </a:p>
        </p:txBody>
      </p:sp>
      <mc:AlternateContent xmlns:mc="http://schemas.openxmlformats.org/markup-compatibility/2006" xmlns:p14="http://schemas.microsoft.com/office/powerpoint/2010/main">
        <mc:Choice Requires="p14">
          <p:contentPart p14:bwMode="auto" r:id="rId3">
            <p14:nvContentPartPr>
              <p14:cNvPr id="10" name="Ink 9"/>
              <p14:cNvContentPartPr/>
              <p14:nvPr/>
            </p14:nvContentPartPr>
            <p14:xfrm>
              <a:off x="1276920" y="910800"/>
              <a:ext cx="7599600" cy="5250960"/>
            </p14:xfrm>
          </p:contentPart>
        </mc:Choice>
        <mc:Fallback xmlns="">
          <p:pic>
            <p:nvPicPr>
              <p:cNvPr id="10" name="Ink 9"/>
              <p:cNvPicPr/>
              <p:nvPr/>
            </p:nvPicPr>
            <p:blipFill>
              <a:blip r:embed="rId4"/>
              <a:stretch>
                <a:fillRect/>
              </a:stretch>
            </p:blipFill>
            <p:spPr>
              <a:xfrm>
                <a:off x="1267560" y="901440"/>
                <a:ext cx="7618320" cy="5269680"/>
              </a:xfrm>
              <a:prstGeom prst="rect">
                <a:avLst/>
              </a:prstGeom>
            </p:spPr>
          </p:pic>
        </mc:Fallback>
      </mc:AlternateContent>
    </p:spTree>
    <p:extLst>
      <p:ext uri="{BB962C8B-B14F-4D97-AF65-F5344CB8AC3E}">
        <p14:creationId xmlns:p14="http://schemas.microsoft.com/office/powerpoint/2010/main" val="108795055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5051854" y="4149049"/>
            <a:ext cx="3330146" cy="584775"/>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 name="Rounded Rectangle 2"/>
          <p:cNvSpPr/>
          <p:nvPr/>
        </p:nvSpPr>
        <p:spPr bwMode="auto">
          <a:xfrm>
            <a:off x="5029200" y="3065125"/>
            <a:ext cx="2743200" cy="584775"/>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5638800" cy="738664"/>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200" i="1" dirty="0" smtClean="0">
                <a:latin typeface="Cambria" pitchFamily="18" charset="0"/>
              </a:rPr>
              <a:t>Design patterns…</a:t>
            </a:r>
            <a:endParaRPr lang="en-US" sz="4200" dirty="0">
              <a:latin typeface="Cambria" pitchFamily="18" charset="0"/>
            </a:endParaRPr>
          </a:p>
        </p:txBody>
      </p:sp>
      <p:sp>
        <p:nvSpPr>
          <p:cNvPr id="22" name="Text Box 6"/>
          <p:cNvSpPr txBox="1">
            <a:spLocks noChangeArrowheads="1"/>
          </p:cNvSpPr>
          <p:nvPr/>
        </p:nvSpPr>
        <p:spPr bwMode="auto">
          <a:xfrm>
            <a:off x="762000" y="1981200"/>
            <a:ext cx="5638800" cy="58477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457200" indent="-457200">
              <a:spcBef>
                <a:spcPct val="50000"/>
              </a:spcBef>
              <a:buFont typeface="Arial" panose="020B0604020202020204" pitchFamily="34" charset="0"/>
              <a:buChar char="•"/>
            </a:pPr>
            <a:r>
              <a:rPr lang="en-US" sz="3200" i="1" dirty="0" smtClean="0">
                <a:latin typeface="Cambria" pitchFamily="18" charset="0"/>
              </a:rPr>
              <a:t>Handle base cases, with </a:t>
            </a:r>
            <a:r>
              <a:rPr lang="en-US" sz="3200" b="1" dirty="0" smtClean="0">
                <a:latin typeface="Courier New" panose="02070309020205020404" pitchFamily="49" charset="0"/>
                <a:cs typeface="Courier New" panose="02070309020205020404" pitchFamily="49" charset="0"/>
              </a:rPr>
              <a:t>if</a:t>
            </a:r>
            <a:r>
              <a:rPr lang="en-US" sz="3200" dirty="0">
                <a:latin typeface="Cambria" pitchFamily="18" charset="0"/>
              </a:rPr>
              <a:t> </a:t>
            </a:r>
            <a:r>
              <a:rPr lang="en-US" sz="3200" dirty="0" smtClean="0">
                <a:latin typeface="Cambria" pitchFamily="18" charset="0"/>
              </a:rPr>
              <a:t>…</a:t>
            </a:r>
            <a:endParaRPr lang="en-US" sz="3200" dirty="0">
              <a:latin typeface="Cambria" pitchFamily="18" charset="0"/>
            </a:endParaRPr>
          </a:p>
        </p:txBody>
      </p:sp>
      <p:sp>
        <p:nvSpPr>
          <p:cNvPr id="23" name="Text Box 6"/>
          <p:cNvSpPr txBox="1">
            <a:spLocks noChangeArrowheads="1"/>
          </p:cNvSpPr>
          <p:nvPr/>
        </p:nvSpPr>
        <p:spPr bwMode="auto">
          <a:xfrm>
            <a:off x="762000" y="3065125"/>
            <a:ext cx="7772400" cy="58477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457200" indent="-457200">
              <a:spcBef>
                <a:spcPct val="50000"/>
              </a:spcBef>
              <a:buFont typeface="Arial" panose="020B0604020202020204" pitchFamily="34" charset="0"/>
              <a:buChar char="•"/>
            </a:pPr>
            <a:r>
              <a:rPr lang="en-US" sz="3200" i="1" dirty="0" smtClean="0">
                <a:latin typeface="Cambria" pitchFamily="18" charset="0"/>
              </a:rPr>
              <a:t>Do one piece of work:   </a:t>
            </a:r>
            <a:r>
              <a:rPr lang="en-US" sz="3200" b="1" dirty="0" smtClean="0">
                <a:latin typeface="Courier New" panose="02070309020205020404" pitchFamily="49" charset="0"/>
                <a:cs typeface="Courier New" panose="02070309020205020404" pitchFamily="49" charset="0"/>
              </a:rPr>
              <a:t>L[0]</a:t>
            </a:r>
            <a:r>
              <a:rPr lang="en-US" sz="3200" dirty="0">
                <a:latin typeface="Cambria" pitchFamily="18" charset="0"/>
              </a:rPr>
              <a:t> </a:t>
            </a:r>
            <a:r>
              <a:rPr lang="en-US" sz="3200" dirty="0" smtClean="0">
                <a:latin typeface="Cambria" pitchFamily="18" charset="0"/>
              </a:rPr>
              <a:t>or </a:t>
            </a:r>
            <a:r>
              <a:rPr lang="en-US" sz="3200" b="1" dirty="0" smtClean="0">
                <a:latin typeface="Courier New" panose="02070309020205020404" pitchFamily="49" charset="0"/>
                <a:cs typeface="Courier New" panose="02070309020205020404" pitchFamily="49" charset="0"/>
              </a:rPr>
              <a:t>s[0]</a:t>
            </a:r>
            <a:endParaRPr lang="en-US" sz="3200" dirty="0">
              <a:latin typeface="Cambria" pitchFamily="18" charset="0"/>
            </a:endParaRPr>
          </a:p>
        </p:txBody>
      </p:sp>
      <p:sp>
        <p:nvSpPr>
          <p:cNvPr id="24" name="Text Box 6"/>
          <p:cNvSpPr txBox="1">
            <a:spLocks noChangeArrowheads="1"/>
          </p:cNvSpPr>
          <p:nvPr/>
        </p:nvSpPr>
        <p:spPr bwMode="auto">
          <a:xfrm>
            <a:off x="762000" y="4149050"/>
            <a:ext cx="7772400" cy="58477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457200" indent="-457200">
              <a:spcBef>
                <a:spcPct val="50000"/>
              </a:spcBef>
              <a:buFont typeface="Arial" panose="020B0604020202020204" pitchFamily="34" charset="0"/>
              <a:buChar char="•"/>
            </a:pPr>
            <a:r>
              <a:rPr lang="en-US" sz="3200" i="1" dirty="0" err="1" smtClean="0">
                <a:latin typeface="Cambria" pitchFamily="18" charset="0"/>
              </a:rPr>
              <a:t>Recurse</a:t>
            </a:r>
            <a:r>
              <a:rPr lang="en-US" sz="3200" i="1" dirty="0" smtClean="0">
                <a:latin typeface="Cambria" pitchFamily="18" charset="0"/>
              </a:rPr>
              <a:t> with the rest:   </a:t>
            </a:r>
            <a:r>
              <a:rPr lang="en-US" sz="3200" b="1" dirty="0" smtClean="0">
                <a:latin typeface="Courier New" panose="02070309020205020404" pitchFamily="49" charset="0"/>
                <a:cs typeface="Courier New" panose="02070309020205020404" pitchFamily="49" charset="0"/>
              </a:rPr>
              <a:t>L[1:]</a:t>
            </a:r>
            <a:r>
              <a:rPr lang="en-US" sz="3200" dirty="0" smtClean="0">
                <a:latin typeface="Cambria" pitchFamily="18" charset="0"/>
              </a:rPr>
              <a:t> or </a:t>
            </a:r>
            <a:r>
              <a:rPr lang="en-US" sz="3200" b="1" dirty="0" smtClean="0">
                <a:latin typeface="Courier New" panose="02070309020205020404" pitchFamily="49" charset="0"/>
                <a:cs typeface="Courier New" panose="02070309020205020404" pitchFamily="49" charset="0"/>
              </a:rPr>
              <a:t>s[1:]</a:t>
            </a:r>
            <a:endParaRPr lang="en-US" sz="3200" dirty="0">
              <a:latin typeface="Cambria" pitchFamily="18" charset="0"/>
            </a:endParaRPr>
          </a:p>
        </p:txBody>
      </p:sp>
      <p:sp>
        <p:nvSpPr>
          <p:cNvPr id="25" name="Text Box 6"/>
          <p:cNvSpPr txBox="1">
            <a:spLocks noChangeArrowheads="1"/>
          </p:cNvSpPr>
          <p:nvPr/>
        </p:nvSpPr>
        <p:spPr bwMode="auto">
          <a:xfrm>
            <a:off x="762000" y="5232975"/>
            <a:ext cx="7772400" cy="58477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457200" indent="-457200">
              <a:spcBef>
                <a:spcPct val="50000"/>
              </a:spcBef>
              <a:buFont typeface="Arial" panose="020B0604020202020204" pitchFamily="34" charset="0"/>
              <a:buChar char="•"/>
            </a:pPr>
            <a:r>
              <a:rPr lang="en-US" sz="3200" i="1" dirty="0" smtClean="0">
                <a:latin typeface="Cambria" pitchFamily="18" charset="0"/>
              </a:rPr>
              <a:t>Combine + make sure the types match!</a:t>
            </a:r>
            <a:endParaRPr lang="en-US" sz="3200" dirty="0">
              <a:latin typeface="Cambria" pitchFamily="18" charset="0"/>
            </a:endParaRPr>
          </a:p>
        </p:txBody>
      </p:sp>
      <p:sp>
        <p:nvSpPr>
          <p:cNvPr id="26" name="Text Box 6"/>
          <p:cNvSpPr txBox="1">
            <a:spLocks noChangeArrowheads="1"/>
          </p:cNvSpPr>
          <p:nvPr/>
        </p:nvSpPr>
        <p:spPr bwMode="auto">
          <a:xfrm>
            <a:off x="4800599" y="243989"/>
            <a:ext cx="4126127" cy="707886"/>
          </a:xfrm>
          <a:prstGeom prst="rect">
            <a:avLst/>
          </a:prstGeom>
          <a:solidFill>
            <a:srgbClr val="FFCC99"/>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i="1" dirty="0" smtClean="0">
                <a:latin typeface="Calibri" panose="020F0502020204030204" pitchFamily="34" charset="0"/>
              </a:rPr>
              <a:t>Recursion's a design</a:t>
            </a:r>
            <a:r>
              <a:rPr lang="en-US" sz="2000" i="1" dirty="0">
                <a:latin typeface="Calibri" panose="020F0502020204030204" pitchFamily="34" charset="0"/>
              </a:rPr>
              <a:t> </a:t>
            </a:r>
            <a:r>
              <a:rPr lang="en-US" sz="2000" i="1" dirty="0" smtClean="0">
                <a:latin typeface="Calibri" panose="020F0502020204030204" pitchFamily="34" charset="0"/>
              </a:rPr>
              <a:t> -  not a formula, </a:t>
            </a:r>
            <a:r>
              <a:rPr lang="en-US" sz="2000" b="1" i="1" dirty="0" smtClean="0">
                <a:latin typeface="Calibri" panose="020F0502020204030204" pitchFamily="34" charset="0"/>
              </a:rPr>
              <a:t>BUT</a:t>
            </a:r>
            <a:r>
              <a:rPr lang="en-US" sz="2000" i="1" dirty="0" smtClean="0">
                <a:latin typeface="Calibri" panose="020F0502020204030204" pitchFamily="34" charset="0"/>
              </a:rPr>
              <a:t>, these pieces are common:</a:t>
            </a:r>
            <a:endParaRPr lang="en-US" sz="2000" dirty="0">
              <a:latin typeface="Calibri" panose="020F0502020204030204" pitchFamily="34" charset="0"/>
            </a:endParaRPr>
          </a:p>
        </p:txBody>
      </p:sp>
    </p:spTree>
    <p:extLst>
      <p:ext uri="{BB962C8B-B14F-4D97-AF65-F5344CB8AC3E}">
        <p14:creationId xmlns:p14="http://schemas.microsoft.com/office/powerpoint/2010/main" val="317072410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53" y="4191000"/>
            <a:ext cx="7934947" cy="2530323"/>
          </a:xfrm>
          <a:prstGeom prst="rect">
            <a:avLst/>
          </a:prstGeom>
        </p:spPr>
      </p:pic>
      <p:sp>
        <p:nvSpPr>
          <p:cNvPr id="34818" name="Text Box 5"/>
          <p:cNvSpPr txBox="1">
            <a:spLocks noChangeArrowheads="1"/>
          </p:cNvSpPr>
          <p:nvPr/>
        </p:nvSpPr>
        <p:spPr bwMode="auto">
          <a:xfrm>
            <a:off x="140525" y="252350"/>
            <a:ext cx="453299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3200" b="1" i="1" dirty="0">
                <a:latin typeface="Cambria" pitchFamily="18" charset="0"/>
              </a:rPr>
              <a:t>Recursion's advantage: </a:t>
            </a:r>
          </a:p>
        </p:txBody>
      </p:sp>
      <p:sp>
        <p:nvSpPr>
          <p:cNvPr id="34819" name="Rectangle 12"/>
          <p:cNvSpPr>
            <a:spLocks noChangeArrowheads="1"/>
          </p:cNvSpPr>
          <p:nvPr/>
        </p:nvSpPr>
        <p:spPr bwMode="auto">
          <a:xfrm>
            <a:off x="4635153" y="166688"/>
            <a:ext cx="432082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dirty="0">
                <a:solidFill>
                  <a:srgbClr val="CC3300"/>
                </a:solidFill>
                <a:latin typeface="Calibri" pitchFamily="34" charset="0"/>
              </a:rPr>
              <a:t>It handles arbitrary structural depth – </a:t>
            </a:r>
            <a:r>
              <a:rPr lang="en-US" b="1" i="1" dirty="0">
                <a:solidFill>
                  <a:srgbClr val="CC3300"/>
                </a:solidFill>
                <a:latin typeface="Calibri" pitchFamily="34" charset="0"/>
              </a:rPr>
              <a:t>all at </a:t>
            </a:r>
            <a:r>
              <a:rPr lang="en-US" b="1" i="1" dirty="0" smtClean="0">
                <a:solidFill>
                  <a:srgbClr val="CC3300"/>
                </a:solidFill>
                <a:latin typeface="Calibri" pitchFamily="34" charset="0"/>
              </a:rPr>
              <a:t>once + on its own</a:t>
            </a:r>
            <a:r>
              <a:rPr lang="en-US" i="1" dirty="0" smtClean="0">
                <a:solidFill>
                  <a:srgbClr val="CC3300"/>
                </a:solidFill>
                <a:latin typeface="Calibri" pitchFamily="34" charset="0"/>
              </a:rPr>
              <a:t>!</a:t>
            </a:r>
            <a:endParaRPr lang="en-US" dirty="0">
              <a:solidFill>
                <a:srgbClr val="CC3300"/>
              </a:solidFill>
              <a:latin typeface="Calibri" pitchFamily="34" charset="0"/>
            </a:endParaRPr>
          </a:p>
        </p:txBody>
      </p:sp>
      <p:pic>
        <p:nvPicPr>
          <p:cNvPr id="34821" name="Picture 14" descr="tabletop_roleplaying_recursi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7348" y="1178785"/>
            <a:ext cx="2041030" cy="2317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22" name="Picture 15" descr="Picture 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64570" y="1117600"/>
            <a:ext cx="432703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3"/>
          <p:cNvGrpSpPr>
            <a:grpSpLocks/>
          </p:cNvGrpSpPr>
          <p:nvPr/>
        </p:nvGrpSpPr>
        <p:grpSpPr bwMode="auto">
          <a:xfrm>
            <a:off x="252350" y="3872197"/>
            <a:ext cx="523254" cy="559278"/>
            <a:chOff x="2928" y="1051"/>
            <a:chExt cx="840" cy="957"/>
          </a:xfrm>
        </p:grpSpPr>
        <p:sp>
          <p:nvSpPr>
            <p:cNvPr id="8"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9"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0"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17"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18"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19"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0"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21" name="Rectangle 27"/>
          <p:cNvSpPr>
            <a:spLocks noChangeArrowheads="1"/>
          </p:cNvSpPr>
          <p:nvPr/>
        </p:nvSpPr>
        <p:spPr bwMode="auto">
          <a:xfrm>
            <a:off x="746762" y="3745675"/>
            <a:ext cx="28606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1600" dirty="0" smtClean="0">
                <a:solidFill>
                  <a:srgbClr val="0B9520"/>
                </a:solidFill>
                <a:latin typeface="Cambria" pitchFamily="18" charset="0"/>
              </a:rPr>
              <a:t>As a hat, I'm recursive, too!</a:t>
            </a:r>
            <a:endParaRPr lang="en-US" sz="1600" dirty="0">
              <a:solidFill>
                <a:srgbClr val="0B9520"/>
              </a:solidFill>
              <a:latin typeface="Cambria" pitchFamily="18"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348" y="1169416"/>
            <a:ext cx="2098556" cy="2335784"/>
          </a:xfrm>
          <a:prstGeom prst="rect">
            <a:avLst/>
          </a:prstGeom>
        </p:spPr>
      </p:pic>
    </p:spTree>
    <p:extLst>
      <p:ext uri="{BB962C8B-B14F-4D97-AF65-F5344CB8AC3E}">
        <p14:creationId xmlns:p14="http://schemas.microsoft.com/office/powerpoint/2010/main" val="267638166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cr1.jpg"/>
          <p:cNvPicPr>
            <a:picLocks noChangeAspect="1"/>
          </p:cNvPicPr>
          <p:nvPr/>
        </p:nvPicPr>
        <p:blipFill>
          <a:blip r:embed="rId2"/>
          <a:stretch>
            <a:fillRect/>
          </a:stretch>
        </p:blipFill>
        <p:spPr>
          <a:xfrm>
            <a:off x="263661" y="0"/>
            <a:ext cx="8616677" cy="6858000"/>
          </a:xfrm>
          <a:prstGeom prst="rect">
            <a:avLst/>
          </a:prstGeom>
        </p:spPr>
      </p:pic>
      <p:sp>
        <p:nvSpPr>
          <p:cNvPr id="2" name="Rectangle 1"/>
          <p:cNvSpPr/>
          <p:nvPr/>
        </p:nvSpPr>
        <p:spPr>
          <a:xfrm>
            <a:off x="6781800" y="6468127"/>
            <a:ext cx="2220864" cy="400110"/>
          </a:xfrm>
          <a:prstGeom prst="rect">
            <a:avLst/>
          </a:prstGeom>
          <a:solidFill>
            <a:schemeClr val="bg1"/>
          </a:solidFill>
        </p:spPr>
        <p:txBody>
          <a:bodyPr wrap="none">
            <a:spAutoFit/>
          </a:bodyPr>
          <a:lstStyle/>
          <a:p>
            <a:pPr algn="ctr"/>
            <a:r>
              <a:rPr lang="en-US" sz="2000" dirty="0" err="1">
                <a:latin typeface="Calibri" panose="020F0502020204030204" pitchFamily="34" charset="0"/>
              </a:rPr>
              <a:t>romanesco</a:t>
            </a:r>
            <a:r>
              <a:rPr lang="en-US" sz="2000" dirty="0">
                <a:latin typeface="Calibri" panose="020F0502020204030204" pitchFamily="34" charset="0"/>
              </a:rPr>
              <a:t> broccoli</a:t>
            </a:r>
          </a:p>
        </p:txBody>
      </p:sp>
    </p:spTree>
    <p:extLst>
      <p:ext uri="{BB962C8B-B14F-4D97-AF65-F5344CB8AC3E}">
        <p14:creationId xmlns:p14="http://schemas.microsoft.com/office/powerpoint/2010/main" val="87449499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73990" y="190500"/>
            <a:ext cx="3167560" cy="646331"/>
          </a:xfrm>
          <a:prstGeom prst="rect">
            <a:avLst/>
          </a:prstGeom>
        </p:spPr>
        <p:txBody>
          <a:bodyPr wrap="square">
            <a:spAutoFit/>
          </a:bodyPr>
          <a:lstStyle/>
          <a:p>
            <a:pPr algn="ctr" defTabSz="457200" eaLnBrk="1" fontAlgn="auto" hangingPunct="1">
              <a:spcBef>
                <a:spcPts val="0"/>
              </a:spcBef>
              <a:spcAft>
                <a:spcPts val="0"/>
              </a:spcAft>
            </a:pPr>
            <a:r>
              <a:rPr lang="en-US" sz="3600" b="1" i="1" dirty="0" smtClean="0">
                <a:solidFill>
                  <a:srgbClr val="008000"/>
                </a:solidFill>
                <a:latin typeface="Calibri"/>
                <a:ea typeface="ＭＳ Ｐゴシック"/>
              </a:rPr>
              <a:t>Yes...  </a:t>
            </a:r>
            <a:r>
              <a:rPr lang="en-US" sz="3600" dirty="0" smtClean="0">
                <a:solidFill>
                  <a:prstClr val="white">
                    <a:lumMod val="65000"/>
                  </a:prstClr>
                </a:solidFill>
                <a:latin typeface="Calibri"/>
                <a:ea typeface="ＭＳ Ｐゴシック"/>
              </a:rPr>
              <a:t>and no.</a:t>
            </a:r>
            <a:endParaRPr lang="en-US" sz="3600">
              <a:solidFill>
                <a:prstClr val="white">
                  <a:lumMod val="65000"/>
                </a:prstClr>
              </a:solidFill>
              <a:latin typeface="Calibri"/>
              <a:ea typeface="ＭＳ Ｐゴシック"/>
            </a:endParaRPr>
          </a:p>
        </p:txBody>
      </p:sp>
      <p:sp>
        <p:nvSpPr>
          <p:cNvPr id="8" name="Rectangle 7"/>
          <p:cNvSpPr/>
          <p:nvPr/>
        </p:nvSpPr>
        <p:spPr>
          <a:xfrm>
            <a:off x="597268" y="190500"/>
            <a:ext cx="4671922" cy="646331"/>
          </a:xfrm>
          <a:prstGeom prst="rect">
            <a:avLst/>
          </a:prstGeom>
        </p:spPr>
        <p:txBody>
          <a:bodyPr wrap="none">
            <a:spAutoFit/>
          </a:bodyPr>
          <a:lstStyle/>
          <a:p>
            <a:pPr defTabSz="457200" eaLnBrk="1" fontAlgn="auto" hangingPunct="1">
              <a:spcBef>
                <a:spcPts val="0"/>
              </a:spcBef>
              <a:spcAft>
                <a:spcPts val="0"/>
              </a:spcAft>
            </a:pPr>
            <a:r>
              <a:rPr lang="en-US" sz="3600" dirty="0" smtClean="0">
                <a:solidFill>
                  <a:prstClr val="black"/>
                </a:solidFill>
                <a:latin typeface="Calibri"/>
                <a:ea typeface="ＭＳ Ｐゴシック"/>
              </a:rPr>
              <a:t>Are these rules for real?</a:t>
            </a:r>
            <a:endParaRPr lang="en-US" sz="3600">
              <a:solidFill>
                <a:prstClr val="black"/>
              </a:solidFill>
              <a:latin typeface="Calibri"/>
              <a:ea typeface="ＭＳ Ｐゴシック"/>
            </a:endParaRPr>
          </a:p>
        </p:txBody>
      </p:sp>
      <p:pic>
        <p:nvPicPr>
          <p:cNvPr id="9" name="Picture 8" descr="Lcr2.jpg"/>
          <p:cNvPicPr>
            <a:picLocks noChangeAspect="1"/>
          </p:cNvPicPr>
          <p:nvPr/>
        </p:nvPicPr>
        <p:blipFill>
          <a:blip r:embed="rId2"/>
          <a:stretch>
            <a:fillRect/>
          </a:stretch>
        </p:blipFill>
        <p:spPr>
          <a:xfrm>
            <a:off x="-396885" y="0"/>
            <a:ext cx="10312176" cy="6857999"/>
          </a:xfrm>
          <a:prstGeom prst="rect">
            <a:avLst/>
          </a:prstGeom>
        </p:spPr>
      </p:pic>
    </p:spTree>
    <p:extLst>
      <p:ext uri="{BB962C8B-B14F-4D97-AF65-F5344CB8AC3E}">
        <p14:creationId xmlns:p14="http://schemas.microsoft.com/office/powerpoint/2010/main" val="250115942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ragon-blood-tree.jpg"/>
          <p:cNvPicPr>
            <a:picLocks noChangeAspect="1"/>
          </p:cNvPicPr>
          <p:nvPr/>
        </p:nvPicPr>
        <p:blipFill>
          <a:blip r:embed="rId2"/>
          <a:stretch>
            <a:fillRect/>
          </a:stretch>
        </p:blipFill>
        <p:spPr>
          <a:xfrm>
            <a:off x="457200" y="304800"/>
            <a:ext cx="8382000" cy="6286501"/>
          </a:xfrm>
          <a:prstGeom prst="rect">
            <a:avLst/>
          </a:prstGeom>
        </p:spPr>
      </p:pic>
      <p:pic>
        <p:nvPicPr>
          <p:cNvPr id="6" name="Picture 5" descr="dragon2.jpg"/>
          <p:cNvPicPr>
            <a:picLocks noChangeAspect="1"/>
          </p:cNvPicPr>
          <p:nvPr/>
        </p:nvPicPr>
        <p:blipFill>
          <a:blip r:embed="rId3"/>
          <a:stretch>
            <a:fillRect/>
          </a:stretch>
        </p:blipFill>
        <p:spPr>
          <a:xfrm rot="16200000">
            <a:off x="3979175" y="1701957"/>
            <a:ext cx="5374873" cy="4036824"/>
          </a:xfrm>
          <a:prstGeom prst="rect">
            <a:avLst/>
          </a:prstGeom>
          <a:ln w="38100">
            <a:solidFill>
              <a:schemeClr val="bg1"/>
            </a:solidFill>
          </a:ln>
        </p:spPr>
      </p:pic>
      <p:sp>
        <p:nvSpPr>
          <p:cNvPr id="4" name="TextBox 3"/>
          <p:cNvSpPr txBox="1"/>
          <p:nvPr/>
        </p:nvSpPr>
        <p:spPr>
          <a:xfrm>
            <a:off x="6031089" y="152400"/>
            <a:ext cx="2971800" cy="461665"/>
          </a:xfrm>
          <a:prstGeom prst="rect">
            <a:avLst/>
          </a:prstGeom>
          <a:solidFill>
            <a:schemeClr val="bg1"/>
          </a:solidFill>
        </p:spPr>
        <p:txBody>
          <a:bodyPr wrap="square" rtlCol="0">
            <a:spAutoFit/>
          </a:bodyPr>
          <a:lstStyle/>
          <a:p>
            <a:pPr algn="ctr"/>
            <a:r>
              <a:rPr lang="en-US" dirty="0" smtClean="0">
                <a:solidFill>
                  <a:srgbClr val="000000"/>
                </a:solidFill>
                <a:latin typeface="Calibri" panose="020F0502020204030204" pitchFamily="34" charset="0"/>
              </a:rPr>
              <a:t>Dragon's-blood Tree</a:t>
            </a:r>
            <a:endParaRPr lang="en-US" dirty="0">
              <a:solidFill>
                <a:srgbClr val="000000"/>
              </a:solidFill>
              <a:latin typeface="Calibri" panose="020F0502020204030204" pitchFamily="34" charset="0"/>
            </a:endParaRPr>
          </a:p>
        </p:txBody>
      </p:sp>
      <p:sp>
        <p:nvSpPr>
          <p:cNvPr id="2" name="Right Arrow 1"/>
          <p:cNvSpPr/>
          <p:nvPr/>
        </p:nvSpPr>
        <p:spPr bwMode="auto">
          <a:xfrm rot="888168">
            <a:off x="3825704" y="2157261"/>
            <a:ext cx="914400" cy="838200"/>
          </a:xfrm>
          <a:prstGeom prst="rightArrow">
            <a:avLst/>
          </a:prstGeom>
          <a:solidFill>
            <a:srgbClr val="CCECFF"/>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616720" y="2982600"/>
              <a:ext cx="804240" cy="2188080"/>
            </p14:xfrm>
          </p:contentPart>
        </mc:Choice>
        <mc:Fallback xmlns="">
          <p:pic>
            <p:nvPicPr>
              <p:cNvPr id="3" name="Ink 2"/>
              <p:cNvPicPr/>
              <p:nvPr/>
            </p:nvPicPr>
            <p:blipFill>
              <a:blip r:embed="rId5"/>
              <a:stretch>
                <a:fillRect/>
              </a:stretch>
            </p:blipFill>
            <p:spPr>
              <a:xfrm>
                <a:off x="5607360" y="2973240"/>
                <a:ext cx="822960" cy="220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5581080" y="1901880"/>
              <a:ext cx="2527560" cy="3036600"/>
            </p14:xfrm>
          </p:contentPart>
        </mc:Choice>
        <mc:Fallback xmlns="">
          <p:pic>
            <p:nvPicPr>
              <p:cNvPr id="7" name="Ink 6"/>
              <p:cNvPicPr/>
              <p:nvPr/>
            </p:nvPicPr>
            <p:blipFill>
              <a:blip r:embed="rId7"/>
              <a:stretch>
                <a:fillRect/>
              </a:stretch>
            </p:blipFill>
            <p:spPr>
              <a:xfrm>
                <a:off x="5571720" y="1892520"/>
                <a:ext cx="2539440" cy="3055320"/>
              </a:xfrm>
              <a:prstGeom prst="rect">
                <a:avLst/>
              </a:prstGeom>
            </p:spPr>
          </p:pic>
        </mc:Fallback>
      </mc:AlternateContent>
    </p:spTree>
    <p:extLst>
      <p:ext uri="{BB962C8B-B14F-4D97-AF65-F5344CB8AC3E}">
        <p14:creationId xmlns:p14="http://schemas.microsoft.com/office/powerpoint/2010/main" val="138650039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andreal.jpg"/>
          <p:cNvPicPr>
            <a:picLocks noChangeAspect="1"/>
          </p:cNvPicPr>
          <p:nvPr/>
        </p:nvPicPr>
        <p:blipFill>
          <a:blip r:embed="rId2"/>
          <a:srcRect l="11726" t="6921" r="4724"/>
          <a:stretch>
            <a:fillRect/>
          </a:stretch>
        </p:blipFill>
        <p:spPr>
          <a:xfrm>
            <a:off x="380635" y="381000"/>
            <a:ext cx="4577781" cy="4481539"/>
          </a:xfrm>
          <a:prstGeom prst="rect">
            <a:avLst/>
          </a:prstGeom>
        </p:spPr>
      </p:pic>
      <p:sp>
        <p:nvSpPr>
          <p:cNvPr id="7" name="Rectangle 6"/>
          <p:cNvSpPr/>
          <p:nvPr/>
        </p:nvSpPr>
        <p:spPr>
          <a:xfrm>
            <a:off x="608006" y="5433536"/>
            <a:ext cx="7881453" cy="738664"/>
          </a:xfrm>
          <a:prstGeom prst="rect">
            <a:avLst/>
          </a:prstGeom>
        </p:spPr>
        <p:txBody>
          <a:bodyPr wrap="none">
            <a:spAutoFit/>
          </a:bodyPr>
          <a:lstStyle/>
          <a:p>
            <a:pPr algn="ctr" defTabSz="457200" eaLnBrk="1" fontAlgn="auto" hangingPunct="1">
              <a:spcBef>
                <a:spcPts val="0"/>
              </a:spcBef>
              <a:spcAft>
                <a:spcPts val="0"/>
              </a:spcAft>
            </a:pPr>
            <a:r>
              <a:rPr lang="en-US" sz="4200" dirty="0">
                <a:solidFill>
                  <a:prstClr val="black"/>
                </a:solidFill>
                <a:latin typeface="Cambria" pitchFamily="18" charset="0"/>
                <a:ea typeface="ＭＳ Ｐゴシック"/>
              </a:rPr>
              <a:t>T</a:t>
            </a:r>
            <a:r>
              <a:rPr lang="en-US" sz="4200" dirty="0" smtClean="0">
                <a:solidFill>
                  <a:prstClr val="black"/>
                </a:solidFill>
                <a:latin typeface="Cambria" pitchFamily="18" charset="0"/>
                <a:ea typeface="ＭＳ Ｐゴシック"/>
              </a:rPr>
              <a:t>here still has to be a </a:t>
            </a:r>
            <a:r>
              <a:rPr lang="en-US" sz="4200" b="1" i="1" dirty="0">
                <a:solidFill>
                  <a:prstClr val="black"/>
                </a:solidFill>
                <a:latin typeface="Cambria" pitchFamily="18" charset="0"/>
                <a:ea typeface="ＭＳ Ｐゴシック"/>
              </a:rPr>
              <a:t>b</a:t>
            </a:r>
            <a:r>
              <a:rPr lang="en-US" sz="4200" b="1" i="1" dirty="0" smtClean="0">
                <a:solidFill>
                  <a:prstClr val="black"/>
                </a:solidFill>
                <a:latin typeface="Cambria" pitchFamily="18" charset="0"/>
                <a:ea typeface="ＭＳ Ｐゴシック"/>
              </a:rPr>
              <a:t>ase case</a:t>
            </a:r>
            <a:r>
              <a:rPr lang="en-US" sz="4200" dirty="0" smtClean="0">
                <a:solidFill>
                  <a:prstClr val="black"/>
                </a:solidFill>
                <a:latin typeface="Cambria" pitchFamily="18" charset="0"/>
                <a:ea typeface="ＭＳ Ｐゴシック"/>
              </a:rPr>
              <a:t>…</a:t>
            </a:r>
            <a:endParaRPr lang="en-US" sz="4200" dirty="0">
              <a:solidFill>
                <a:prstClr val="black"/>
              </a:solidFill>
              <a:latin typeface="Cambria" pitchFamily="18" charset="0"/>
              <a:ea typeface="ＭＳ Ｐゴシック"/>
            </a:endParaRPr>
          </a:p>
        </p:txBody>
      </p:sp>
      <p:pic>
        <p:nvPicPr>
          <p:cNvPr id="10" name="Picture 9" descr="dragon2.jpg"/>
          <p:cNvPicPr>
            <a:picLocks noChangeAspect="1"/>
          </p:cNvPicPr>
          <p:nvPr/>
        </p:nvPicPr>
        <p:blipFill>
          <a:blip r:embed="rId3"/>
          <a:stretch>
            <a:fillRect/>
          </a:stretch>
        </p:blipFill>
        <p:spPr>
          <a:xfrm rot="16200000">
            <a:off x="4777915" y="953654"/>
            <a:ext cx="4464606" cy="3353163"/>
          </a:xfrm>
          <a:prstGeom prst="rect">
            <a:avLst/>
          </a:prstGeom>
        </p:spPr>
      </p:pic>
    </p:spTree>
    <p:extLst>
      <p:ext uri="{BB962C8B-B14F-4D97-AF65-F5344CB8AC3E}">
        <p14:creationId xmlns:p14="http://schemas.microsoft.com/office/powerpoint/2010/main" val="329167941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andreal.jpg"/>
          <p:cNvPicPr>
            <a:picLocks noChangeAspect="1"/>
          </p:cNvPicPr>
          <p:nvPr/>
        </p:nvPicPr>
        <p:blipFill>
          <a:blip r:embed="rId2"/>
          <a:srcRect l="11726" t="6921" r="4724"/>
          <a:stretch>
            <a:fillRect/>
          </a:stretch>
        </p:blipFill>
        <p:spPr>
          <a:xfrm>
            <a:off x="380635" y="381000"/>
            <a:ext cx="4577781" cy="4481539"/>
          </a:xfrm>
          <a:prstGeom prst="rect">
            <a:avLst/>
          </a:prstGeom>
        </p:spPr>
      </p:pic>
      <p:sp>
        <p:nvSpPr>
          <p:cNvPr id="7" name="Rectangle 6"/>
          <p:cNvSpPr/>
          <p:nvPr/>
        </p:nvSpPr>
        <p:spPr>
          <a:xfrm>
            <a:off x="6936805" y="5121860"/>
            <a:ext cx="2023311" cy="738664"/>
          </a:xfrm>
          <a:prstGeom prst="rect">
            <a:avLst/>
          </a:prstGeom>
        </p:spPr>
        <p:txBody>
          <a:bodyPr wrap="none">
            <a:spAutoFit/>
          </a:bodyPr>
          <a:lstStyle/>
          <a:p>
            <a:pPr algn="ctr" defTabSz="457200" eaLnBrk="1" fontAlgn="auto" hangingPunct="1">
              <a:spcBef>
                <a:spcPts val="0"/>
              </a:spcBef>
              <a:spcAft>
                <a:spcPts val="0"/>
              </a:spcAft>
            </a:pPr>
            <a:r>
              <a:rPr lang="en-US" sz="4200" b="1" i="1" dirty="0" smtClean="0">
                <a:solidFill>
                  <a:srgbClr val="C00000"/>
                </a:solidFill>
                <a:latin typeface="Cambria" pitchFamily="18" charset="0"/>
                <a:ea typeface="ＭＳ Ｐゴシック"/>
              </a:rPr>
              <a:t>or else!</a:t>
            </a:r>
            <a:endParaRPr lang="en-US" sz="4200" b="1" i="1" dirty="0">
              <a:solidFill>
                <a:srgbClr val="C00000"/>
              </a:solidFill>
              <a:latin typeface="Cambria" pitchFamily="18" charset="0"/>
              <a:ea typeface="ＭＳ Ｐゴシック"/>
            </a:endParaRPr>
          </a:p>
        </p:txBody>
      </p:sp>
      <p:pic>
        <p:nvPicPr>
          <p:cNvPr id="5" name="Picture 4" descr="hand.jpg"/>
          <p:cNvPicPr>
            <a:picLocks noChangeAspect="1"/>
          </p:cNvPicPr>
          <p:nvPr/>
        </p:nvPicPr>
        <p:blipFill>
          <a:blip r:embed="rId3"/>
          <a:srcRect l="8248" t="4830"/>
          <a:stretch>
            <a:fillRect/>
          </a:stretch>
        </p:blipFill>
        <p:spPr>
          <a:xfrm rot="5400000">
            <a:off x="4803183" y="696702"/>
            <a:ext cx="4487184" cy="3844494"/>
          </a:xfrm>
          <a:prstGeom prst="rect">
            <a:avLst/>
          </a:prstGeom>
        </p:spPr>
      </p:pic>
    </p:spTree>
    <p:extLst>
      <p:ext uri="{BB962C8B-B14F-4D97-AF65-F5344CB8AC3E}">
        <p14:creationId xmlns:p14="http://schemas.microsoft.com/office/powerpoint/2010/main" val="363591924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andreal.jpg"/>
          <p:cNvPicPr>
            <a:picLocks noChangeAspect="1"/>
          </p:cNvPicPr>
          <p:nvPr/>
        </p:nvPicPr>
        <p:blipFill>
          <a:blip r:embed="rId2"/>
          <a:srcRect l="11726" t="6921" r="4724"/>
          <a:stretch>
            <a:fillRect/>
          </a:stretch>
        </p:blipFill>
        <p:spPr>
          <a:xfrm>
            <a:off x="380635" y="381000"/>
            <a:ext cx="4577781" cy="4481539"/>
          </a:xfrm>
          <a:prstGeom prst="rect">
            <a:avLst/>
          </a:prstGeom>
        </p:spPr>
      </p:pic>
      <p:sp>
        <p:nvSpPr>
          <p:cNvPr id="7" name="Rectangle 6"/>
          <p:cNvSpPr/>
          <p:nvPr/>
        </p:nvSpPr>
        <p:spPr>
          <a:xfrm>
            <a:off x="6936805" y="5121860"/>
            <a:ext cx="2023311" cy="738664"/>
          </a:xfrm>
          <a:prstGeom prst="rect">
            <a:avLst/>
          </a:prstGeom>
        </p:spPr>
        <p:txBody>
          <a:bodyPr wrap="none">
            <a:spAutoFit/>
          </a:bodyPr>
          <a:lstStyle/>
          <a:p>
            <a:pPr algn="ctr" defTabSz="457200" eaLnBrk="1" fontAlgn="auto" hangingPunct="1">
              <a:spcBef>
                <a:spcPts val="0"/>
              </a:spcBef>
              <a:spcAft>
                <a:spcPts val="0"/>
              </a:spcAft>
            </a:pPr>
            <a:r>
              <a:rPr lang="en-US" sz="4200" b="1" i="1" dirty="0" smtClean="0">
                <a:solidFill>
                  <a:srgbClr val="C00000"/>
                </a:solidFill>
                <a:latin typeface="Cambria" pitchFamily="18" charset="0"/>
                <a:ea typeface="ＭＳ Ｐゴシック"/>
              </a:rPr>
              <a:t>or else!</a:t>
            </a:r>
            <a:endParaRPr lang="en-US" sz="4200" b="1" i="1" dirty="0">
              <a:solidFill>
                <a:srgbClr val="C00000"/>
              </a:solidFill>
              <a:latin typeface="Cambria" pitchFamily="18" charset="0"/>
              <a:ea typeface="ＭＳ Ｐゴシック"/>
            </a:endParaRPr>
          </a:p>
        </p:txBody>
      </p:sp>
      <p:pic>
        <p:nvPicPr>
          <p:cNvPr id="5" name="Picture 4" descr="hand.jpg"/>
          <p:cNvPicPr>
            <a:picLocks noChangeAspect="1"/>
          </p:cNvPicPr>
          <p:nvPr/>
        </p:nvPicPr>
        <p:blipFill>
          <a:blip r:embed="rId3"/>
          <a:srcRect l="8248" t="4830"/>
          <a:stretch>
            <a:fillRect/>
          </a:stretch>
        </p:blipFill>
        <p:spPr>
          <a:xfrm rot="5400000">
            <a:off x="4803183" y="696702"/>
            <a:ext cx="4487184" cy="3844494"/>
          </a:xfrm>
          <a:prstGeom prst="rect">
            <a:avLst/>
          </a:prstGeom>
        </p:spPr>
      </p:pic>
      <p:pic>
        <p:nvPicPr>
          <p:cNvPr id="6" name="Picture 5" descr="IMG_4313 (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295400" y="2618876"/>
            <a:ext cx="5460964" cy="4095724"/>
          </a:xfrm>
          <a:prstGeom prst="rect">
            <a:avLst/>
          </a:prstGeom>
          <a:ln w="38100" cmpd="sng">
            <a:solidFill>
              <a:schemeClr val="bg1"/>
            </a:solidFill>
          </a:ln>
        </p:spPr>
      </p:pic>
      <p:cxnSp>
        <p:nvCxnSpPr>
          <p:cNvPr id="3" name="Straight Arrow Connector 2"/>
          <p:cNvCxnSpPr/>
          <p:nvPr/>
        </p:nvCxnSpPr>
        <p:spPr bwMode="auto">
          <a:xfrm flipV="1">
            <a:off x="575733" y="4724400"/>
            <a:ext cx="1524000" cy="1295400"/>
          </a:xfrm>
          <a:prstGeom prst="straightConnector1">
            <a:avLst/>
          </a:prstGeom>
          <a:solidFill>
            <a:schemeClr val="accent1"/>
          </a:solidFill>
          <a:ln w="57150" cap="flat" cmpd="sng" algn="ctr">
            <a:solidFill>
              <a:srgbClr val="CC3300"/>
            </a:solidFill>
            <a:prstDash val="solid"/>
            <a:round/>
            <a:headEnd type="none" w="med" len="med"/>
            <a:tailEnd type="arrow"/>
          </a:ln>
          <a:effectLst/>
        </p:spPr>
      </p:cxn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2196720" y="3741480"/>
              <a:ext cx="178920" cy="777240"/>
            </p14:xfrm>
          </p:contentPart>
        </mc:Choice>
        <mc:Fallback xmlns="">
          <p:pic>
            <p:nvPicPr>
              <p:cNvPr id="2" name="Ink 1"/>
              <p:cNvPicPr/>
              <p:nvPr/>
            </p:nvPicPr>
            <p:blipFill>
              <a:blip r:embed="rId6"/>
              <a:stretch>
                <a:fillRect/>
              </a:stretch>
            </p:blipFill>
            <p:spPr>
              <a:xfrm>
                <a:off x="2187360" y="3732120"/>
                <a:ext cx="197640" cy="795960"/>
              </a:xfrm>
              <a:prstGeom prst="rect">
                <a:avLst/>
              </a:prstGeom>
            </p:spPr>
          </p:pic>
        </mc:Fallback>
      </mc:AlternateContent>
    </p:spTree>
    <p:extLst>
      <p:ext uri="{BB962C8B-B14F-4D97-AF65-F5344CB8AC3E}">
        <p14:creationId xmlns:p14="http://schemas.microsoft.com/office/powerpoint/2010/main" val="3964216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943100" y="226437"/>
            <a:ext cx="6477000" cy="669925"/>
          </a:xfrm>
          <a:prstGeom prst="roundRect">
            <a:avLst/>
          </a:prstGeom>
          <a:solidFill>
            <a:schemeClr val="bg1"/>
          </a:solidFill>
          <a:ln w="9525" cap="flat" cmpd="sng" algn="ctr">
            <a:noFill/>
            <a:prstDash val="solid"/>
            <a:round/>
            <a:headEnd type="none" w="med" len="med"/>
            <a:tailEnd type="none" w="med" len="med"/>
          </a:ln>
          <a:effectLst/>
        </p:spPr>
        <p:txBody>
          <a:bodyPr/>
          <a:lstStyle/>
          <a:p>
            <a:pPr>
              <a:defRPr/>
            </a:pPr>
            <a:endParaRPr lang="en-US">
              <a:ea typeface="ＭＳ Ｐゴシック" pitchFamily="1" charset="-128"/>
            </a:endParaRPr>
          </a:p>
        </p:txBody>
      </p:sp>
      <p:sp>
        <p:nvSpPr>
          <p:cNvPr id="13318" name="Text Box 8"/>
          <p:cNvSpPr txBox="1">
            <a:spLocks noChangeArrowheads="1"/>
          </p:cNvSpPr>
          <p:nvPr/>
        </p:nvSpPr>
        <p:spPr bwMode="auto">
          <a:xfrm>
            <a:off x="228600" y="1312277"/>
            <a:ext cx="50292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a:latin typeface="Courier New" pitchFamily="49" charset="0"/>
              </a:rPr>
              <a:t>demo(x):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y = x/3</a:t>
            </a:r>
          </a:p>
          <a:p>
            <a:pPr>
              <a:lnSpc>
                <a:spcPct val="60000"/>
              </a:lnSpc>
              <a:spcBef>
                <a:spcPct val="50000"/>
              </a:spcBef>
            </a:pPr>
            <a:r>
              <a:rPr lang="en-US" sz="2000" b="1" dirty="0" smtClean="0">
                <a:latin typeface="Courier New" pitchFamily="49" charset="0"/>
              </a:rPr>
              <a:t>    z = g(y)</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z + y + x</a:t>
            </a:r>
            <a:endParaRPr lang="en-US" sz="2000" b="1" dirty="0">
              <a:latin typeface="Courier New" pitchFamily="49" charset="0"/>
            </a:endParaRPr>
          </a:p>
        </p:txBody>
      </p:sp>
      <p:sp>
        <p:nvSpPr>
          <p:cNvPr id="13324" name="Rectangle 28"/>
          <p:cNvSpPr>
            <a:spLocks noChangeArrowheads="1"/>
          </p:cNvSpPr>
          <p:nvPr/>
        </p:nvSpPr>
        <p:spPr bwMode="auto">
          <a:xfrm>
            <a:off x="4505896" y="134375"/>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cxnSp>
        <p:nvCxnSpPr>
          <p:cNvPr id="5" name="Straight Arrow Connector 4"/>
          <p:cNvCxnSpPr/>
          <p:nvPr/>
        </p:nvCxnSpPr>
        <p:spPr bwMode="auto">
          <a:xfrm>
            <a:off x="1752600" y="778877"/>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6" name="Rectangle 5"/>
          <p:cNvSpPr/>
          <p:nvPr/>
        </p:nvSpPr>
        <p:spPr>
          <a:xfrm>
            <a:off x="1562100" y="430428"/>
            <a:ext cx="428322"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15</a:t>
            </a:r>
            <a:endParaRPr lang="en-US" sz="1600" dirty="0"/>
          </a:p>
        </p:txBody>
      </p:sp>
      <p:sp>
        <p:nvSpPr>
          <p:cNvPr id="32" name="Text Box 6"/>
          <p:cNvSpPr txBox="1">
            <a:spLocks noChangeArrowheads="1"/>
          </p:cNvSpPr>
          <p:nvPr/>
        </p:nvSpPr>
        <p:spPr bwMode="auto">
          <a:xfrm>
            <a:off x="228601" y="2971800"/>
            <a:ext cx="357748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smtClean="0">
                <a:latin typeface="Courier New" pitchFamily="49" charset="0"/>
              </a:rPr>
              <a:t>g(x):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result = 4*x + 2</a:t>
            </a:r>
            <a:endParaRPr lang="en-US" sz="2000" b="1" dirty="0">
              <a:latin typeface="Courier New" pitchFamily="49" charset="0"/>
            </a:endParaRPr>
          </a:p>
          <a:p>
            <a:pPr>
              <a:lnSpc>
                <a:spcPct val="60000"/>
              </a:lnSpc>
              <a:spcBef>
                <a:spcPct val="50000"/>
              </a:spcBef>
            </a:pPr>
            <a:r>
              <a:rPr lang="en-US" sz="2000" b="1" dirty="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result</a:t>
            </a:r>
            <a:endParaRPr lang="en-US" sz="2000" b="1" dirty="0">
              <a:latin typeface="Courier New" pitchFamily="49" charset="0"/>
            </a:endParaRPr>
          </a:p>
        </p:txBody>
      </p:sp>
      <p:sp>
        <p:nvSpPr>
          <p:cNvPr id="33" name="Rounded Rectangle 3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4" name="Rectangle 28"/>
          <p:cNvSpPr>
            <a:spLocks noChangeArrowheads="1"/>
          </p:cNvSpPr>
          <p:nvPr/>
        </p:nvSpPr>
        <p:spPr bwMode="auto">
          <a:xfrm>
            <a:off x="5638800" y="6211669"/>
            <a:ext cx="2286844" cy="646331"/>
          </a:xfrm>
          <a:prstGeom prst="rect">
            <a:avLst/>
          </a:prstGeom>
          <a:solidFill>
            <a:schemeClr val="bg1"/>
          </a:solidFill>
          <a:ln>
            <a:noFill/>
          </a:ln>
          <a:extLst/>
        </p:spPr>
        <p:txBody>
          <a:bodyPr wrap="none">
            <a:spAutoFit/>
          </a:bodyPr>
          <a:lstStyle/>
          <a:p>
            <a:r>
              <a:rPr lang="en-US" sz="3600" i="1" dirty="0" smtClean="0">
                <a:latin typeface="Cambria" pitchFamily="18" charset="0"/>
              </a:rPr>
              <a:t>they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
        <p:nvSpPr>
          <p:cNvPr id="35" name="TextBox 34"/>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Tree>
    <p:extLst>
      <p:ext uri="{BB962C8B-B14F-4D97-AF65-F5344CB8AC3E}">
        <p14:creationId xmlns:p14="http://schemas.microsoft.com/office/powerpoint/2010/main" val="9983149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5"/>
          <p:cNvSpPr txBox="1">
            <a:spLocks noChangeArrowheads="1"/>
          </p:cNvSpPr>
          <p:nvPr/>
        </p:nvSpPr>
        <p:spPr bwMode="auto">
          <a:xfrm>
            <a:off x="313267" y="254000"/>
            <a:ext cx="5559425"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200" dirty="0" smtClean="0">
                <a:latin typeface="Cambria" pitchFamily="18" charset="0"/>
              </a:rPr>
              <a:t>Recursive design…</a:t>
            </a:r>
            <a:endParaRPr lang="en-US" sz="4200" dirty="0">
              <a:latin typeface="Cambria" pitchFamily="18" charset="0"/>
            </a:endParaRPr>
          </a:p>
        </p:txBody>
      </p:sp>
      <p:sp>
        <p:nvSpPr>
          <p:cNvPr id="15" name="Text Box 5"/>
          <p:cNvSpPr txBox="1">
            <a:spLocks noChangeArrowheads="1"/>
          </p:cNvSpPr>
          <p:nvPr/>
        </p:nvSpPr>
        <p:spPr bwMode="auto">
          <a:xfrm>
            <a:off x="1066800" y="2692400"/>
            <a:ext cx="70104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dirty="0" smtClean="0">
                <a:latin typeface="Cambria" pitchFamily="18" charset="0"/>
              </a:rPr>
              <a:t>(2) Find the self-similarity.</a:t>
            </a:r>
            <a:endParaRPr lang="en-US" sz="3200" dirty="0">
              <a:latin typeface="Cambria" pitchFamily="18" charset="0"/>
            </a:endParaRPr>
          </a:p>
        </p:txBody>
      </p:sp>
      <p:sp>
        <p:nvSpPr>
          <p:cNvPr id="16" name="Text Box 5"/>
          <p:cNvSpPr txBox="1">
            <a:spLocks noChangeArrowheads="1"/>
          </p:cNvSpPr>
          <p:nvPr/>
        </p:nvSpPr>
        <p:spPr bwMode="auto">
          <a:xfrm>
            <a:off x="1066800" y="1524000"/>
            <a:ext cx="70104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dirty="0" smtClean="0">
                <a:latin typeface="Cambria" pitchFamily="18" charset="0"/>
              </a:rPr>
              <a:t>(1) Program the base case.</a:t>
            </a:r>
            <a:endParaRPr lang="en-US" sz="3200" dirty="0">
              <a:latin typeface="Cambria" pitchFamily="18" charset="0"/>
            </a:endParaRPr>
          </a:p>
        </p:txBody>
      </p:sp>
      <p:sp>
        <p:nvSpPr>
          <p:cNvPr id="17" name="Text Box 5"/>
          <p:cNvSpPr txBox="1">
            <a:spLocks noChangeArrowheads="1"/>
          </p:cNvSpPr>
          <p:nvPr/>
        </p:nvSpPr>
        <p:spPr bwMode="auto">
          <a:xfrm>
            <a:off x="1066800" y="3860800"/>
            <a:ext cx="3124200" cy="584775"/>
          </a:xfrm>
          <a:prstGeom prst="rect">
            <a:avLst/>
          </a:prstGeom>
          <a:solidFill>
            <a:srgbClr val="FFCC99"/>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dirty="0" smtClean="0">
                <a:latin typeface="Cambria" pitchFamily="18" charset="0"/>
              </a:rPr>
              <a:t>(3) Do one step!</a:t>
            </a:r>
            <a:endParaRPr lang="en-US" sz="3200" dirty="0">
              <a:latin typeface="Cambria" pitchFamily="18" charset="0"/>
            </a:endParaRPr>
          </a:p>
        </p:txBody>
      </p:sp>
      <p:sp>
        <p:nvSpPr>
          <p:cNvPr id="18" name="Text Box 5"/>
          <p:cNvSpPr txBox="1">
            <a:spLocks noChangeArrowheads="1"/>
          </p:cNvSpPr>
          <p:nvPr/>
        </p:nvSpPr>
        <p:spPr bwMode="auto">
          <a:xfrm>
            <a:off x="1083733" y="5029200"/>
            <a:ext cx="6460067" cy="584775"/>
          </a:xfrm>
          <a:prstGeom prst="rect">
            <a:avLst/>
          </a:prstGeom>
          <a:solidFill>
            <a:srgbClr val="FFCC99"/>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dirty="0" smtClean="0">
                <a:latin typeface="Cambria" pitchFamily="18" charset="0"/>
              </a:rPr>
              <a:t>(4) Delegate the </a:t>
            </a:r>
            <a:r>
              <a:rPr lang="en-US" sz="3200" b="1" u="sng" dirty="0" smtClean="0">
                <a:latin typeface="Cambria" pitchFamily="18" charset="0"/>
              </a:rPr>
              <a:t>rest</a:t>
            </a:r>
            <a:r>
              <a:rPr lang="en-US" sz="3200" dirty="0" smtClean="0">
                <a:latin typeface="Cambria" pitchFamily="18" charset="0"/>
              </a:rPr>
              <a:t> to recursion…</a:t>
            </a:r>
            <a:endParaRPr lang="en-US" sz="3200" dirty="0">
              <a:latin typeface="Cambria" pitchFamily="18" charset="0"/>
            </a:endParaRPr>
          </a:p>
        </p:txBody>
      </p:sp>
      <p:sp>
        <p:nvSpPr>
          <p:cNvPr id="2" name="Rectangle 1"/>
          <p:cNvSpPr/>
          <p:nvPr/>
        </p:nvSpPr>
        <p:spPr>
          <a:xfrm rot="20678924">
            <a:off x="5905612" y="1261334"/>
            <a:ext cx="1580241" cy="461665"/>
          </a:xfrm>
          <a:prstGeom prst="rect">
            <a:avLst/>
          </a:prstGeom>
          <a:solidFill>
            <a:srgbClr val="CCECFF"/>
          </a:solidFill>
        </p:spPr>
        <p:txBody>
          <a:bodyPr wrap="none">
            <a:spAutoFit/>
          </a:bodyPr>
          <a:lstStyle/>
          <a:p>
            <a:pPr algn="ctr"/>
            <a:r>
              <a:rPr lang="en-US" dirty="0" smtClean="0">
                <a:latin typeface="Cambria" pitchFamily="18" charset="0"/>
              </a:rPr>
              <a:t>fun! easy!?</a:t>
            </a:r>
            <a:endParaRPr lang="en-US" dirty="0"/>
          </a:p>
        </p:txBody>
      </p:sp>
      <p:sp>
        <p:nvSpPr>
          <p:cNvPr id="20" name="Rectangle 19"/>
          <p:cNvSpPr/>
          <p:nvPr/>
        </p:nvSpPr>
        <p:spPr>
          <a:xfrm rot="20678924">
            <a:off x="6053092" y="2792634"/>
            <a:ext cx="819455" cy="461665"/>
          </a:xfrm>
          <a:prstGeom prst="rect">
            <a:avLst/>
          </a:prstGeom>
          <a:solidFill>
            <a:srgbClr val="FFCCFF"/>
          </a:solidFill>
        </p:spPr>
        <p:txBody>
          <a:bodyPr wrap="none">
            <a:spAutoFit/>
          </a:bodyPr>
          <a:lstStyle/>
          <a:p>
            <a:pPr algn="ctr"/>
            <a:r>
              <a:rPr lang="en-US" dirty="0" smtClean="0">
                <a:latin typeface="Cambria" pitchFamily="18" charset="0"/>
              </a:rPr>
              <a:t>cool!</a:t>
            </a:r>
            <a:endParaRPr lang="en-US" dirty="0"/>
          </a:p>
        </p:txBody>
      </p:sp>
      <p:sp>
        <p:nvSpPr>
          <p:cNvPr id="21" name="Rectangle 20"/>
          <p:cNvSpPr/>
          <p:nvPr/>
        </p:nvSpPr>
        <p:spPr>
          <a:xfrm rot="20678924">
            <a:off x="7895691" y="5124978"/>
            <a:ext cx="785793" cy="461665"/>
          </a:xfrm>
          <a:prstGeom prst="rect">
            <a:avLst/>
          </a:prstGeom>
          <a:solidFill>
            <a:srgbClr val="CCFFCC"/>
          </a:solidFill>
        </p:spPr>
        <p:txBody>
          <a:bodyPr wrap="none">
            <a:spAutoFit/>
          </a:bodyPr>
          <a:lstStyle/>
          <a:p>
            <a:pPr algn="ctr"/>
            <a:r>
              <a:rPr lang="en-US" dirty="0" smtClean="0">
                <a:latin typeface="Cambria" pitchFamily="18" charset="0"/>
              </a:rPr>
              <a:t>Aha!</a:t>
            </a:r>
            <a:endParaRPr lang="en-US" dirty="0"/>
          </a:p>
        </p:txBody>
      </p:sp>
      <p:sp>
        <p:nvSpPr>
          <p:cNvPr id="24" name="Rectangle 23"/>
          <p:cNvSpPr/>
          <p:nvPr/>
        </p:nvSpPr>
        <p:spPr>
          <a:xfrm rot="20997471">
            <a:off x="4590106" y="4141093"/>
            <a:ext cx="2727990" cy="461665"/>
          </a:xfrm>
          <a:prstGeom prst="rect">
            <a:avLst/>
          </a:prstGeom>
          <a:solidFill>
            <a:schemeClr val="bg1">
              <a:lumMod val="85000"/>
            </a:schemeClr>
          </a:solidFill>
        </p:spPr>
        <p:txBody>
          <a:bodyPr wrap="none">
            <a:spAutoFit/>
          </a:bodyPr>
          <a:lstStyle/>
          <a:p>
            <a:pPr algn="ctr"/>
            <a:r>
              <a:rPr lang="en-US" i="1" dirty="0" smtClean="0">
                <a:latin typeface="Cambria" pitchFamily="18" charset="0"/>
              </a:rPr>
              <a:t>indexing and slicing</a:t>
            </a:r>
            <a:endParaRPr lang="en-US" i="1" dirty="0"/>
          </a:p>
        </p:txBody>
      </p:sp>
    </p:spTree>
    <p:extLst>
      <p:ext uri="{BB962C8B-B14F-4D97-AF65-F5344CB8AC3E}">
        <p14:creationId xmlns:p14="http://schemas.microsoft.com/office/powerpoint/2010/main" val="84734337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97" y="76200"/>
            <a:ext cx="1268403" cy="9799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4" name="Text Box 6"/>
          <p:cNvSpPr txBox="1">
            <a:spLocks noChangeArrowheads="1"/>
          </p:cNvSpPr>
          <p:nvPr/>
        </p:nvSpPr>
        <p:spPr bwMode="auto">
          <a:xfrm>
            <a:off x="4724400" y="284202"/>
            <a:ext cx="3297771" cy="553998"/>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500" dirty="0" smtClean="0">
                <a:latin typeface="Cambria" panose="02040503050406030204" pitchFamily="18" charset="0"/>
                <a:cs typeface="Courier New" panose="02070309020205020404" pitchFamily="49" charset="0"/>
              </a:rPr>
              <a:t>return b**p, but using only multiplication times b</a:t>
            </a:r>
            <a:endParaRPr lang="en-US" sz="1500" dirty="0">
              <a:latin typeface="Cambria" panose="02040503050406030204" pitchFamily="18" charset="0"/>
              <a:cs typeface="Courier New" panose="02070309020205020404" pitchFamily="49" charset="0"/>
            </a:endParaRPr>
          </a:p>
        </p:txBody>
      </p:sp>
      <p:sp>
        <p:nvSpPr>
          <p:cNvPr id="2" name="Rectangle 1"/>
          <p:cNvSpPr/>
          <p:nvPr/>
        </p:nvSpPr>
        <p:spPr bwMode="auto">
          <a:xfrm>
            <a:off x="3601156" y="3842952"/>
            <a:ext cx="5254024" cy="27785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6" name="Rounded Rectangle 35"/>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27" name="Rectangle 26"/>
          <p:cNvSpPr/>
          <p:nvPr/>
        </p:nvSpPr>
        <p:spPr>
          <a:xfrm>
            <a:off x="7715878" y="2897658"/>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37" name="Rectangle 36"/>
          <p:cNvSpPr/>
          <p:nvPr/>
        </p:nvSpPr>
        <p:spPr>
          <a:xfrm>
            <a:off x="3984509" y="1746134"/>
            <a:ext cx="2243659" cy="461665"/>
          </a:xfrm>
          <a:prstGeom prst="rect">
            <a:avLst/>
          </a:prstGeom>
        </p:spPr>
        <p:txBody>
          <a:bodyPr wrap="square">
            <a:spAutoFit/>
          </a:bodyPr>
          <a:lstStyle/>
          <a:p>
            <a:r>
              <a:rPr lang="en-US" dirty="0" smtClean="0">
                <a:latin typeface="Calibri" panose="020F0502020204030204" pitchFamily="34" charset="0"/>
              </a:rPr>
              <a:t>pow(</a:t>
            </a:r>
            <a:r>
              <a:rPr lang="en-US" dirty="0" err="1" smtClean="0">
                <a:latin typeface="Calibri" panose="020F0502020204030204" pitchFamily="34" charset="0"/>
              </a:rPr>
              <a:t>b,p</a:t>
            </a:r>
            <a:r>
              <a:rPr lang="en-US" dirty="0" smtClean="0">
                <a:latin typeface="Calibri" panose="020F0502020204030204" pitchFamily="34" charset="0"/>
              </a:rPr>
              <a:t>) = </a:t>
            </a:r>
            <a:endParaRPr lang="en-US" dirty="0">
              <a:latin typeface="Calibri" panose="020F0502020204030204" pitchFamily="34" charset="0"/>
            </a:endParaRPr>
          </a:p>
        </p:txBody>
      </p:sp>
      <p:sp>
        <p:nvSpPr>
          <p:cNvPr id="38" name="Rectangle 37"/>
          <p:cNvSpPr/>
          <p:nvPr/>
        </p:nvSpPr>
        <p:spPr>
          <a:xfrm>
            <a:off x="7715877" y="3319813"/>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41" name="Rectangle 40"/>
          <p:cNvSpPr/>
          <p:nvPr/>
        </p:nvSpPr>
        <p:spPr>
          <a:xfrm>
            <a:off x="3775676" y="3962400"/>
            <a:ext cx="4782370" cy="1631216"/>
          </a:xfrm>
          <a:prstGeom prst="rect">
            <a:avLst/>
          </a:prstGeom>
          <a:noFill/>
        </p:spPr>
        <p:txBody>
          <a:bodyPr wrap="square">
            <a:spAutoFit/>
          </a:bodyPr>
          <a:lstStyle/>
          <a:p>
            <a:pPr lvl="0"/>
            <a:r>
              <a:rPr lang="en-US" sz="2000" b="1" dirty="0" err="1">
                <a:solidFill>
                  <a:srgbClr val="CC3300"/>
                </a:solidFill>
                <a:latin typeface="Courier New" panose="02070309020205020404" pitchFamily="49" charset="0"/>
                <a:cs typeface="Courier New" panose="02070309020205020404" pitchFamily="49" charset="0"/>
              </a:rPr>
              <a:t>def</a:t>
            </a:r>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pow</a:t>
            </a:r>
            <a:r>
              <a:rPr lang="en-US" sz="2000" b="1" dirty="0" smtClean="0">
                <a:solidFill>
                  <a:srgbClr val="000000"/>
                </a:solidFill>
                <a:latin typeface="Courier New" panose="02070309020205020404" pitchFamily="49" charset="0"/>
                <a:cs typeface="Courier New" panose="02070309020205020404" pitchFamily="49" charset="0"/>
              </a:rPr>
              <a:t>(</a:t>
            </a:r>
            <a:r>
              <a:rPr lang="en-US" sz="2000" b="1" dirty="0" err="1" smtClean="0">
                <a:solidFill>
                  <a:srgbClr val="000000"/>
                </a:solidFill>
                <a:latin typeface="Courier New" panose="02070309020205020404" pitchFamily="49" charset="0"/>
                <a:cs typeface="Courier New" panose="02070309020205020404" pitchFamily="49" charset="0"/>
              </a:rPr>
              <a:t>b,p</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pPr lvl="0"/>
            <a:r>
              <a:rPr lang="en-US" sz="2000" b="1" dirty="0" smtClean="0">
                <a:solidFill>
                  <a:srgbClr val="0000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 </a:t>
            </a:r>
          </a:p>
          <a:p>
            <a:pPr lvl="0"/>
            <a:endParaRPr lang="en-US" sz="2000" b="1" dirty="0" smtClean="0">
              <a:solidFill>
                <a:srgbClr val="000000"/>
              </a:solidFill>
              <a:latin typeface="Courier New" panose="02070309020205020404" pitchFamily="49" charset="0"/>
              <a:cs typeface="Courier New" panose="02070309020205020404" pitchFamily="49" charset="0"/>
            </a:endParaRPr>
          </a:p>
          <a:p>
            <a:pPr lvl="0"/>
            <a:endParaRPr lang="en-US" sz="2000" b="1" dirty="0">
              <a:solidFill>
                <a:srgbClr val="000000"/>
              </a:solidFill>
              <a:latin typeface="Courier New" panose="02070309020205020404" pitchFamily="49" charset="0"/>
              <a:cs typeface="Courier New" panose="02070309020205020404" pitchFamily="49" charset="0"/>
            </a:endParaRPr>
          </a:p>
          <a:p>
            <a:pPr lvl="0"/>
            <a:r>
              <a:rPr lang="en-US" sz="2000" b="1" dirty="0" smtClean="0">
                <a:solidFill>
                  <a:srgbClr val="0000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p:txBody>
      </p:sp>
      <p:sp>
        <p:nvSpPr>
          <p:cNvPr id="43" name="Text Box 6"/>
          <p:cNvSpPr txBox="1">
            <a:spLocks noChangeArrowheads="1"/>
          </p:cNvSpPr>
          <p:nvPr/>
        </p:nvSpPr>
        <p:spPr bwMode="auto">
          <a:xfrm>
            <a:off x="3200400" y="330369"/>
            <a:ext cx="2223794" cy="46166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dirty="0" smtClean="0">
                <a:latin typeface="Courier New" panose="02070309020205020404" pitchFamily="49" charset="0"/>
                <a:cs typeface="Courier New" panose="02070309020205020404" pitchFamily="49" charset="0"/>
              </a:rPr>
              <a:t>pow(</a:t>
            </a:r>
            <a:r>
              <a:rPr lang="en-US" b="1" dirty="0" err="1" smtClean="0">
                <a:latin typeface="Courier New" panose="02070309020205020404" pitchFamily="49" charset="0"/>
                <a:cs typeface="Courier New" panose="02070309020205020404" pitchFamily="49" charset="0"/>
              </a:rPr>
              <a:t>b,p</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1" name="Rectangle 30"/>
          <p:cNvSpPr/>
          <p:nvPr/>
        </p:nvSpPr>
        <p:spPr>
          <a:xfrm>
            <a:off x="343929" y="1507527"/>
            <a:ext cx="2895600" cy="461665"/>
          </a:xfrm>
          <a:prstGeom prst="rect">
            <a:avLst/>
          </a:prstGeom>
        </p:spPr>
        <p:txBody>
          <a:bodyPr wrap="square">
            <a:spAutoFit/>
          </a:bodyPr>
          <a:lstStyle/>
          <a:p>
            <a:r>
              <a:rPr lang="en-US" dirty="0" smtClean="0">
                <a:latin typeface="Cambria" panose="02040503050406030204" pitchFamily="18" charset="0"/>
              </a:rPr>
              <a:t>pow(2,4) ~ 2*2*2*2</a:t>
            </a:r>
            <a:endParaRPr lang="en-US" dirty="0">
              <a:latin typeface="Cambria" panose="02040503050406030204" pitchFamily="18" charset="0"/>
            </a:endParaRPr>
          </a:p>
        </p:txBody>
      </p:sp>
      <p:sp>
        <p:nvSpPr>
          <p:cNvPr id="46" name="Rectangle 45"/>
          <p:cNvSpPr/>
          <p:nvPr/>
        </p:nvSpPr>
        <p:spPr>
          <a:xfrm>
            <a:off x="3764996" y="3315729"/>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47" name="Rectangle 46"/>
          <p:cNvSpPr/>
          <p:nvPr/>
        </p:nvSpPr>
        <p:spPr>
          <a:xfrm>
            <a:off x="7327557" y="2434005"/>
            <a:ext cx="1227133" cy="220638"/>
          </a:xfrm>
          <a:prstGeom prst="rect">
            <a:avLst/>
          </a:prstGeom>
          <a:solidFill>
            <a:schemeClr val="bg1"/>
          </a:solidFill>
        </p:spPr>
        <p:txBody>
          <a:bodyPr wrap="square">
            <a:spAutoFit/>
          </a:bodyPr>
          <a:lstStyle/>
          <a:p>
            <a:pPr algn="r">
              <a:lnSpc>
                <a:spcPts val="1000"/>
              </a:lnSpc>
            </a:pPr>
            <a:r>
              <a:rPr lang="en-US" sz="1100" dirty="0" smtClean="0">
                <a:latin typeface="Cambria" pitchFamily="18" charset="0"/>
              </a:rPr>
              <a:t>self-similarities</a:t>
            </a:r>
            <a:endParaRPr lang="en-US" sz="1100" dirty="0"/>
          </a:p>
        </p:txBody>
      </p:sp>
      <p:sp>
        <p:nvSpPr>
          <p:cNvPr id="23" name="Rectangle 22"/>
          <p:cNvSpPr/>
          <p:nvPr/>
        </p:nvSpPr>
        <p:spPr>
          <a:xfrm>
            <a:off x="343929" y="2586335"/>
            <a:ext cx="2895600" cy="461665"/>
          </a:xfrm>
          <a:prstGeom prst="rect">
            <a:avLst/>
          </a:prstGeom>
        </p:spPr>
        <p:txBody>
          <a:bodyPr wrap="square">
            <a:spAutoFit/>
          </a:bodyPr>
          <a:lstStyle/>
          <a:p>
            <a:r>
              <a:rPr lang="en-US" dirty="0" smtClean="0">
                <a:latin typeface="Cambria" panose="02040503050406030204" pitchFamily="18" charset="0"/>
              </a:rPr>
              <a:t>pow(2,3) ~    2*2*2</a:t>
            </a:r>
            <a:endParaRPr lang="en-US" dirty="0">
              <a:latin typeface="Cambria" panose="02040503050406030204" pitchFamily="18" charset="0"/>
            </a:endParaRPr>
          </a:p>
        </p:txBody>
      </p:sp>
      <p:sp>
        <p:nvSpPr>
          <p:cNvPr id="24" name="Rectangle 23"/>
          <p:cNvSpPr/>
          <p:nvPr/>
        </p:nvSpPr>
        <p:spPr>
          <a:xfrm>
            <a:off x="341871" y="5381414"/>
            <a:ext cx="2895600" cy="461665"/>
          </a:xfrm>
          <a:prstGeom prst="rect">
            <a:avLst/>
          </a:prstGeom>
        </p:spPr>
        <p:txBody>
          <a:bodyPr wrap="square">
            <a:spAutoFit/>
          </a:bodyPr>
          <a:lstStyle/>
          <a:p>
            <a:r>
              <a:rPr lang="en-US" dirty="0" smtClean="0">
                <a:latin typeface="Cambria" panose="02040503050406030204" pitchFamily="18" charset="0"/>
              </a:rPr>
              <a:t>pow(2,0) ~  1.0</a:t>
            </a:r>
            <a:endParaRPr lang="en-US" dirty="0">
              <a:latin typeface="Cambria" panose="02040503050406030204" pitchFamily="18" charset="0"/>
            </a:endParaRPr>
          </a:p>
        </p:txBody>
      </p:sp>
      <p:sp>
        <p:nvSpPr>
          <p:cNvPr id="3" name="Rectangle 2"/>
          <p:cNvSpPr/>
          <p:nvPr/>
        </p:nvSpPr>
        <p:spPr>
          <a:xfrm>
            <a:off x="1600200" y="5806008"/>
            <a:ext cx="1307708" cy="400110"/>
          </a:xfrm>
          <a:prstGeom prst="rect">
            <a:avLst/>
          </a:prstGeom>
        </p:spPr>
        <p:txBody>
          <a:bodyPr wrap="square">
            <a:spAutoFit/>
          </a:bodyPr>
          <a:lstStyle/>
          <a:p>
            <a:pPr algn="ctr"/>
            <a:r>
              <a:rPr lang="en-US" sz="1000" dirty="0" smtClean="0">
                <a:latin typeface="Cambria" panose="02040503050406030204" pitchFamily="18" charset="0"/>
                <a:cs typeface="Courier New" panose="02070309020205020404" pitchFamily="49" charset="0"/>
              </a:rPr>
              <a:t>anything  to the zero power is 1.0</a:t>
            </a:r>
            <a:endParaRPr lang="en-US" sz="1000" dirty="0"/>
          </a:p>
        </p:txBody>
      </p:sp>
      <p:sp>
        <p:nvSpPr>
          <p:cNvPr id="7" name="Rectangle 6"/>
          <p:cNvSpPr/>
          <p:nvPr/>
        </p:nvSpPr>
        <p:spPr>
          <a:xfrm>
            <a:off x="2870335" y="1893430"/>
            <a:ext cx="439544" cy="246221"/>
          </a:xfrm>
          <a:prstGeom prst="rect">
            <a:avLst/>
          </a:prstGeom>
        </p:spPr>
        <p:txBody>
          <a:bodyPr wrap="none">
            <a:spAutoFit/>
          </a:bodyPr>
          <a:lstStyle/>
          <a:p>
            <a:r>
              <a:rPr lang="en-US" sz="1000" b="1" dirty="0" smtClean="0">
                <a:latin typeface="Cambria" panose="02040503050406030204" pitchFamily="18" charset="0"/>
              </a:rPr>
              <a:t>= 16</a:t>
            </a:r>
            <a:endParaRPr lang="en-US" sz="1000" b="1" dirty="0"/>
          </a:p>
        </p:txBody>
      </p:sp>
      <p:cxnSp>
        <p:nvCxnSpPr>
          <p:cNvPr id="9" name="Straight Connector 8"/>
          <p:cNvCxnSpPr/>
          <p:nvPr/>
        </p:nvCxnSpPr>
        <p:spPr bwMode="auto">
          <a:xfrm>
            <a:off x="2020329" y="1932121"/>
            <a:ext cx="9988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2183373" y="3005387"/>
            <a:ext cx="8090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 Box 6"/>
          <p:cNvSpPr txBox="1">
            <a:spLocks noChangeArrowheads="1"/>
          </p:cNvSpPr>
          <p:nvPr/>
        </p:nvSpPr>
        <p:spPr bwMode="auto">
          <a:xfrm>
            <a:off x="3601157" y="6512011"/>
            <a:ext cx="3504826" cy="246221"/>
          </a:xfrm>
          <a:prstGeom prst="rect">
            <a:avLst/>
          </a:prstGeom>
          <a:solidFill>
            <a:schemeClr val="bg1">
              <a:lumMod val="95000"/>
            </a:schemeClr>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1000" b="1" dirty="0" smtClean="0">
                <a:solidFill>
                  <a:srgbClr val="FF3300"/>
                </a:solidFill>
                <a:latin typeface="Calibri" panose="020F0502020204030204" pitchFamily="34" charset="0"/>
                <a:cs typeface="Courier New" panose="02070309020205020404" pitchFamily="49" charset="0"/>
              </a:rPr>
              <a:t>Extra!</a:t>
            </a:r>
            <a:r>
              <a:rPr lang="en-US" sz="1000" dirty="0" smtClean="0">
                <a:latin typeface="Calibri" panose="020F0502020204030204" pitchFamily="34" charset="0"/>
                <a:cs typeface="Courier New" panose="02070309020205020404" pitchFamily="49" charset="0"/>
              </a:rPr>
              <a:t>  See if you can also handle </a:t>
            </a:r>
            <a:r>
              <a:rPr lang="en-US" sz="1000" b="1" i="1" dirty="0" smtClean="0">
                <a:latin typeface="Calibri" panose="020F0502020204030204" pitchFamily="34" charset="0"/>
                <a:cs typeface="Courier New" panose="02070309020205020404" pitchFamily="49" charset="0"/>
              </a:rPr>
              <a:t>negative </a:t>
            </a:r>
            <a:r>
              <a:rPr lang="en-US" sz="1000" dirty="0" smtClean="0">
                <a:latin typeface="Calibri" panose="020F0502020204030204" pitchFamily="34" charset="0"/>
                <a:cs typeface="Courier New" panose="02070309020205020404" pitchFamily="49" charset="0"/>
              </a:rPr>
              <a:t>powers...</a:t>
            </a:r>
            <a:endParaRPr lang="en-US" sz="1000" dirty="0">
              <a:latin typeface="Calibri" panose="020F0502020204030204" pitchFamily="34" charset="0"/>
              <a:cs typeface="Courier New" panose="02070309020205020404" pitchFamily="49" charset="0"/>
            </a:endParaRPr>
          </a:p>
        </p:txBody>
      </p:sp>
      <p:sp>
        <p:nvSpPr>
          <p:cNvPr id="39" name="Text Box 6"/>
          <p:cNvSpPr txBox="1">
            <a:spLocks noChangeArrowheads="1"/>
          </p:cNvSpPr>
          <p:nvPr/>
        </p:nvSpPr>
        <p:spPr bwMode="auto">
          <a:xfrm>
            <a:off x="228600" y="228600"/>
            <a:ext cx="30480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200" i="1" dirty="0" smtClean="0">
                <a:latin typeface="Cambria" pitchFamily="18" charset="0"/>
              </a:rPr>
              <a:t>Try it! </a:t>
            </a:r>
            <a:endParaRPr lang="en-US" sz="3200" dirty="0">
              <a:latin typeface="Cambria" pitchFamily="18" charset="0"/>
            </a:endParaRPr>
          </a:p>
        </p:txBody>
      </p:sp>
      <p:sp>
        <p:nvSpPr>
          <p:cNvPr id="30" name="Rectangle 29"/>
          <p:cNvSpPr/>
          <p:nvPr/>
        </p:nvSpPr>
        <p:spPr>
          <a:xfrm>
            <a:off x="2908178" y="3005387"/>
            <a:ext cx="364202" cy="246221"/>
          </a:xfrm>
          <a:prstGeom prst="rect">
            <a:avLst/>
          </a:prstGeom>
        </p:spPr>
        <p:txBody>
          <a:bodyPr wrap="none">
            <a:spAutoFit/>
          </a:bodyPr>
          <a:lstStyle/>
          <a:p>
            <a:r>
              <a:rPr lang="en-US" sz="1000" b="1" dirty="0" smtClean="0">
                <a:latin typeface="Cambria" panose="02040503050406030204" pitchFamily="18" charset="0"/>
              </a:rPr>
              <a:t>= 8</a:t>
            </a:r>
            <a:endParaRPr lang="en-US" sz="1000" b="1" dirty="0"/>
          </a:p>
        </p:txBody>
      </p:sp>
      <p:sp>
        <p:nvSpPr>
          <p:cNvPr id="34" name="Rectangle 33"/>
          <p:cNvSpPr/>
          <p:nvPr/>
        </p:nvSpPr>
        <p:spPr>
          <a:xfrm>
            <a:off x="349956" y="3971431"/>
            <a:ext cx="3155244" cy="461665"/>
          </a:xfrm>
          <a:prstGeom prst="rect">
            <a:avLst/>
          </a:prstGeom>
        </p:spPr>
        <p:txBody>
          <a:bodyPr wrap="square">
            <a:spAutoFit/>
          </a:bodyPr>
          <a:lstStyle/>
          <a:p>
            <a:r>
              <a:rPr lang="en-US" dirty="0" smtClean="0">
                <a:latin typeface="Cambria" panose="02040503050406030204" pitchFamily="18" charset="0"/>
              </a:rPr>
              <a:t>pow(2,2) ~  2*2*1.0</a:t>
            </a:r>
            <a:endParaRPr lang="en-US" dirty="0">
              <a:latin typeface="Cambria" panose="02040503050406030204" pitchFamily="18" charset="0"/>
            </a:endParaRPr>
          </a:p>
        </p:txBody>
      </p:sp>
      <p:sp>
        <p:nvSpPr>
          <p:cNvPr id="35" name="Rectangle 34"/>
          <p:cNvSpPr/>
          <p:nvPr/>
        </p:nvSpPr>
        <p:spPr>
          <a:xfrm>
            <a:off x="349956" y="4670778"/>
            <a:ext cx="2895600" cy="461665"/>
          </a:xfrm>
          <a:prstGeom prst="rect">
            <a:avLst/>
          </a:prstGeom>
        </p:spPr>
        <p:txBody>
          <a:bodyPr wrap="square">
            <a:spAutoFit/>
          </a:bodyPr>
          <a:lstStyle/>
          <a:p>
            <a:r>
              <a:rPr lang="en-US" dirty="0" smtClean="0">
                <a:latin typeface="Cambria" panose="02040503050406030204" pitchFamily="18" charset="0"/>
              </a:rPr>
              <a:t>pow(2,1) ~  2*1.0</a:t>
            </a:r>
            <a:endParaRPr lang="en-US" dirty="0">
              <a:latin typeface="Cambria" panose="02040503050406030204" pitchFamily="18" charset="0"/>
            </a:endParaRPr>
          </a:p>
        </p:txBody>
      </p:sp>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0" y="848160"/>
              <a:ext cx="8992440" cy="5144040"/>
            </p14:xfrm>
          </p:contentPart>
        </mc:Choice>
        <mc:Fallback xmlns="">
          <p:pic>
            <p:nvPicPr>
              <p:cNvPr id="8" name="Ink 7"/>
              <p:cNvPicPr/>
              <p:nvPr/>
            </p:nvPicPr>
            <p:blipFill>
              <a:blip r:embed="rId5"/>
              <a:stretch>
                <a:fillRect/>
              </a:stretch>
            </p:blipFill>
            <p:spPr>
              <a:xfrm>
                <a:off x="-9360" y="838800"/>
                <a:ext cx="9011160" cy="5162760"/>
              </a:xfrm>
              <a:prstGeom prst="rect">
                <a:avLst/>
              </a:prstGeom>
            </p:spPr>
          </p:pic>
        </mc:Fallback>
      </mc:AlternateContent>
    </p:spTree>
    <p:extLst>
      <p:ext uri="{BB962C8B-B14F-4D97-AF65-F5344CB8AC3E}">
        <p14:creationId xmlns:p14="http://schemas.microsoft.com/office/powerpoint/2010/main" val="33147518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5"/>
          <p:cNvSpPr txBox="1">
            <a:spLocks noChangeArrowheads="1"/>
          </p:cNvSpPr>
          <p:nvPr/>
        </p:nvSpPr>
        <p:spPr bwMode="auto">
          <a:xfrm>
            <a:off x="152400" y="242711"/>
            <a:ext cx="445470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200" b="1" i="1" dirty="0" smtClean="0">
                <a:latin typeface="Cambria" pitchFamily="18" charset="0"/>
              </a:rPr>
              <a:t>Thinking</a:t>
            </a:r>
            <a:r>
              <a:rPr lang="en-US" sz="3200" dirty="0" smtClean="0">
                <a:latin typeface="Cambria" pitchFamily="18" charset="0"/>
              </a:rPr>
              <a:t> recursively…</a:t>
            </a:r>
            <a:endParaRPr lang="en-US" sz="3200" dirty="0">
              <a:latin typeface="Cambria"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179689"/>
            <a:ext cx="6571376" cy="3810000"/>
          </a:xfrm>
          <a:prstGeom prst="rect">
            <a:avLst/>
          </a:prstGeom>
          <a:ln>
            <a:solidFill>
              <a:srgbClr val="0B9520"/>
            </a:solidFill>
          </a:ln>
        </p:spPr>
      </p:pic>
      <p:sp>
        <p:nvSpPr>
          <p:cNvPr id="3" name="TextBox 2"/>
          <p:cNvSpPr txBox="1"/>
          <p:nvPr/>
        </p:nvSpPr>
        <p:spPr>
          <a:xfrm>
            <a:off x="349162" y="5569803"/>
            <a:ext cx="3373349" cy="830997"/>
          </a:xfrm>
          <a:prstGeom prst="rect">
            <a:avLst/>
          </a:prstGeom>
          <a:noFill/>
        </p:spPr>
        <p:txBody>
          <a:bodyPr wrap="square" rtlCol="0">
            <a:spAutoFit/>
          </a:bodyPr>
          <a:lstStyle/>
          <a:p>
            <a:pPr algn="ctr"/>
            <a:r>
              <a:rPr lang="en-US" dirty="0" smtClean="0">
                <a:latin typeface="Cambria" panose="02040503050406030204" pitchFamily="18" charset="0"/>
              </a:rPr>
              <a:t>What will print when </a:t>
            </a:r>
            <a:r>
              <a:rPr lang="en-US" b="1" dirty="0" err="1" smtClean="0">
                <a:solidFill>
                  <a:srgbClr val="0000FF"/>
                </a:solidFill>
                <a:latin typeface="Courier New" panose="02070309020205020404" pitchFamily="49" charset="0"/>
                <a:cs typeface="Courier New" panose="02070309020205020404" pitchFamily="49" charset="0"/>
              </a:rPr>
              <a:t>facWPR</a:t>
            </a:r>
            <a:r>
              <a:rPr lang="en-US" b="1" dirty="0" smtClean="0">
                <a:latin typeface="Courier New" panose="02070309020205020404" pitchFamily="49" charset="0"/>
                <a:cs typeface="Courier New" panose="02070309020205020404" pitchFamily="49" charset="0"/>
              </a:rPr>
              <a:t>(5)</a:t>
            </a:r>
            <a:r>
              <a:rPr lang="en-US" dirty="0" smtClean="0">
                <a:latin typeface="Cambria" panose="02040503050406030204" pitchFamily="18" charset="0"/>
              </a:rPr>
              <a:t> is called?</a:t>
            </a:r>
          </a:p>
        </p:txBody>
      </p:sp>
    </p:spTree>
    <p:extLst>
      <p:ext uri="{BB962C8B-B14F-4D97-AF65-F5344CB8AC3E}">
        <p14:creationId xmlns:p14="http://schemas.microsoft.com/office/powerpoint/2010/main" val="36062414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7"/>
          <p:cNvSpPr txBox="1">
            <a:spLocks noChangeArrowheads="1"/>
          </p:cNvSpPr>
          <p:nvPr/>
        </p:nvSpPr>
        <p:spPr bwMode="auto">
          <a:xfrm>
            <a:off x="609600" y="3567113"/>
            <a:ext cx="7696200" cy="304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a:solidFill>
                  <a:srgbClr val="FF6600"/>
                </a:solidFill>
                <a:latin typeface="Courier New" pitchFamily="49" charset="0"/>
              </a:rPr>
              <a:t>def</a:t>
            </a:r>
            <a:r>
              <a:rPr lang="en-US" sz="3200" b="1">
                <a:latin typeface="Courier New" pitchFamily="49" charset="0"/>
              </a:rPr>
              <a:t> </a:t>
            </a:r>
            <a:r>
              <a:rPr lang="en-US" sz="3200" b="1">
                <a:solidFill>
                  <a:srgbClr val="800080"/>
                </a:solidFill>
                <a:latin typeface="Courier New" pitchFamily="49" charset="0"/>
              </a:rPr>
              <a:t>fac</a:t>
            </a:r>
            <a:r>
              <a:rPr lang="en-US" sz="3200" b="1">
                <a:latin typeface="Courier New" pitchFamily="49" charset="0"/>
              </a:rPr>
              <a:t>(N):</a:t>
            </a:r>
          </a:p>
          <a:p>
            <a:pPr eaLnBrk="1" hangingPunct="1"/>
            <a:r>
              <a:rPr lang="en-US" sz="3200" b="1">
                <a:latin typeface="Courier New" pitchFamily="49" charset="0"/>
              </a:rPr>
              <a:t>    </a:t>
            </a:r>
            <a:r>
              <a:rPr lang="en-US" sz="3200" b="1">
                <a:solidFill>
                  <a:srgbClr val="FF6600"/>
                </a:solidFill>
                <a:latin typeface="Courier New" pitchFamily="49" charset="0"/>
              </a:rPr>
              <a:t>if</a:t>
            </a:r>
            <a:r>
              <a:rPr lang="en-US" sz="3200" b="1">
                <a:latin typeface="Courier New" pitchFamily="49" charset="0"/>
              </a:rPr>
              <a:t> N &lt;= 1: </a:t>
            </a:r>
          </a:p>
          <a:p>
            <a:pPr eaLnBrk="1" hangingPunct="1"/>
            <a:r>
              <a:rPr lang="en-US" sz="3200" b="1">
                <a:latin typeface="Courier New" pitchFamily="49" charset="0"/>
              </a:rPr>
              <a:t>        </a:t>
            </a:r>
            <a:r>
              <a:rPr lang="en-US" sz="3200" b="1">
                <a:solidFill>
                  <a:srgbClr val="FF6600"/>
                </a:solidFill>
                <a:latin typeface="Courier New" pitchFamily="49" charset="0"/>
              </a:rPr>
              <a:t>return</a:t>
            </a:r>
            <a:r>
              <a:rPr lang="en-US" sz="3200" b="1">
                <a:latin typeface="Courier New" pitchFamily="49" charset="0"/>
              </a:rPr>
              <a:t> 1</a:t>
            </a:r>
          </a:p>
          <a:p>
            <a:pPr eaLnBrk="1" hangingPunct="1"/>
            <a:r>
              <a:rPr lang="en-US" sz="3200" b="1">
                <a:latin typeface="Courier New" pitchFamily="49" charset="0"/>
              </a:rPr>
              <a:t>    </a:t>
            </a:r>
            <a:r>
              <a:rPr lang="en-US" sz="3200" b="1">
                <a:solidFill>
                  <a:srgbClr val="FF6600"/>
                </a:solidFill>
                <a:latin typeface="Courier New" pitchFamily="49" charset="0"/>
              </a:rPr>
              <a:t>else</a:t>
            </a:r>
            <a:r>
              <a:rPr lang="en-US" sz="3200" b="1">
                <a:latin typeface="Courier New" pitchFamily="49" charset="0"/>
              </a:rPr>
              <a:t>: </a:t>
            </a:r>
          </a:p>
          <a:p>
            <a:pPr eaLnBrk="1" hangingPunct="1"/>
            <a:r>
              <a:rPr lang="en-US" sz="3200" b="1">
                <a:latin typeface="Courier New" pitchFamily="49" charset="0"/>
              </a:rPr>
              <a:t>        rest = </a:t>
            </a:r>
            <a:r>
              <a:rPr lang="en-US" sz="3200" b="1">
                <a:solidFill>
                  <a:srgbClr val="800080"/>
                </a:solidFill>
                <a:latin typeface="Courier New" pitchFamily="49" charset="0"/>
              </a:rPr>
              <a:t>fac</a:t>
            </a:r>
            <a:r>
              <a:rPr lang="en-US" sz="3200" b="1">
                <a:latin typeface="Courier New" pitchFamily="49" charset="0"/>
              </a:rPr>
              <a:t>(N-1)</a:t>
            </a:r>
          </a:p>
          <a:p>
            <a:pPr eaLnBrk="1" hangingPunct="1"/>
            <a:r>
              <a:rPr lang="en-US" sz="3200" b="1">
                <a:latin typeface="Courier New" pitchFamily="49" charset="0"/>
              </a:rPr>
              <a:t>        </a:t>
            </a:r>
            <a:r>
              <a:rPr lang="en-US" sz="3200" b="1">
                <a:solidFill>
                  <a:srgbClr val="FF6600"/>
                </a:solidFill>
                <a:latin typeface="Courier New" pitchFamily="49" charset="0"/>
              </a:rPr>
              <a:t>return</a:t>
            </a:r>
            <a:r>
              <a:rPr lang="en-US" sz="3200" b="1">
                <a:latin typeface="Courier New" pitchFamily="49" charset="0"/>
              </a:rPr>
              <a:t> rest * N</a:t>
            </a:r>
          </a:p>
        </p:txBody>
      </p:sp>
      <p:sp>
        <p:nvSpPr>
          <p:cNvPr id="53252" name="Line 8"/>
          <p:cNvSpPr>
            <a:spLocks noChangeShapeType="1"/>
          </p:cNvSpPr>
          <p:nvPr/>
        </p:nvSpPr>
        <p:spPr bwMode="auto">
          <a:xfrm flipH="1">
            <a:off x="4724400" y="3733800"/>
            <a:ext cx="16764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3253" name="Text Box 9"/>
          <p:cNvSpPr txBox="1">
            <a:spLocks noChangeArrowheads="1"/>
          </p:cNvSpPr>
          <p:nvPr/>
        </p:nvSpPr>
        <p:spPr bwMode="auto">
          <a:xfrm>
            <a:off x="6324600" y="3505200"/>
            <a:ext cx="2438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spcBef>
                <a:spcPct val="50000"/>
              </a:spcBef>
            </a:pPr>
            <a:r>
              <a:rPr lang="en-US" sz="1400" dirty="0">
                <a:latin typeface="Cambria" pitchFamily="18" charset="0"/>
              </a:rPr>
              <a:t>You handle the base case – the easiest case!</a:t>
            </a:r>
          </a:p>
        </p:txBody>
      </p:sp>
      <p:sp>
        <p:nvSpPr>
          <p:cNvPr id="53254" name="Text Box 10"/>
          <p:cNvSpPr txBox="1">
            <a:spLocks noChangeArrowheads="1"/>
          </p:cNvSpPr>
          <p:nvPr/>
        </p:nvSpPr>
        <p:spPr bwMode="auto">
          <a:xfrm>
            <a:off x="5907088" y="4683125"/>
            <a:ext cx="2438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spcBef>
                <a:spcPct val="50000"/>
              </a:spcBef>
            </a:pPr>
            <a:r>
              <a:rPr lang="en-US" sz="1400">
                <a:latin typeface="Cambria" pitchFamily="18" charset="0"/>
              </a:rPr>
              <a:t>Recursion does </a:t>
            </a:r>
            <a:r>
              <a:rPr lang="en-US" sz="1400" u="sng">
                <a:latin typeface="Cambria" pitchFamily="18" charset="0"/>
              </a:rPr>
              <a:t>almost</a:t>
            </a:r>
            <a:r>
              <a:rPr lang="en-US" sz="1400">
                <a:latin typeface="Cambria" pitchFamily="18" charset="0"/>
              </a:rPr>
              <a:t> all of the rest of the problem!</a:t>
            </a:r>
          </a:p>
        </p:txBody>
      </p:sp>
      <p:sp>
        <p:nvSpPr>
          <p:cNvPr id="53259" name="Line 15"/>
          <p:cNvSpPr>
            <a:spLocks noChangeShapeType="1"/>
          </p:cNvSpPr>
          <p:nvPr/>
        </p:nvSpPr>
        <p:spPr bwMode="auto">
          <a:xfrm flipH="1">
            <a:off x="4953000" y="4935538"/>
            <a:ext cx="977900" cy="627062"/>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3261" name="Text Box 10"/>
          <p:cNvSpPr txBox="1">
            <a:spLocks noChangeArrowheads="1"/>
          </p:cNvSpPr>
          <p:nvPr/>
        </p:nvSpPr>
        <p:spPr bwMode="auto">
          <a:xfrm>
            <a:off x="7010400" y="5486400"/>
            <a:ext cx="1676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spcBef>
                <a:spcPct val="50000"/>
              </a:spcBef>
            </a:pPr>
            <a:r>
              <a:rPr lang="en-US" sz="1400">
                <a:latin typeface="Cambria" pitchFamily="18" charset="0"/>
              </a:rPr>
              <a:t>You specify one step at the end</a:t>
            </a:r>
          </a:p>
        </p:txBody>
      </p:sp>
      <p:sp>
        <p:nvSpPr>
          <p:cNvPr id="53262" name="Line 15"/>
          <p:cNvSpPr>
            <a:spLocks noChangeShapeType="1"/>
          </p:cNvSpPr>
          <p:nvPr/>
        </p:nvSpPr>
        <p:spPr bwMode="auto">
          <a:xfrm flipH="1">
            <a:off x="6400800" y="5695950"/>
            <a:ext cx="719138" cy="47625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 name="Rounded Rectangle 2"/>
          <p:cNvSpPr>
            <a:spLocks noChangeArrowheads="1"/>
          </p:cNvSpPr>
          <p:nvPr/>
        </p:nvSpPr>
        <p:spPr bwMode="auto">
          <a:xfrm>
            <a:off x="479778" y="381000"/>
            <a:ext cx="8229600" cy="838200"/>
          </a:xfrm>
          <a:prstGeom prst="roundRect">
            <a:avLst>
              <a:gd name="adj" fmla="val 16667"/>
            </a:avLst>
          </a:prstGeom>
          <a:solidFill>
            <a:srgbClr val="FFCC99"/>
          </a:solidFill>
          <a:ln>
            <a:noFill/>
          </a:ln>
          <a:extLst/>
        </p:spPr>
        <p:txBody>
          <a:bodyPr/>
          <a:lstStyle/>
          <a:p>
            <a:endParaRPr lang="en-US">
              <a:latin typeface="Cambria" pitchFamily="18" charset="0"/>
            </a:endParaRPr>
          </a:p>
        </p:txBody>
      </p:sp>
      <p:sp>
        <p:nvSpPr>
          <p:cNvPr id="16" name="Text Box 6"/>
          <p:cNvSpPr txBox="1">
            <a:spLocks noChangeArrowheads="1"/>
          </p:cNvSpPr>
          <p:nvPr/>
        </p:nvSpPr>
        <p:spPr bwMode="auto">
          <a:xfrm>
            <a:off x="533400" y="392289"/>
            <a:ext cx="8305800"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200" i="1" dirty="0">
                <a:latin typeface="Cambria" pitchFamily="18" charset="0"/>
              </a:rPr>
              <a:t>Let recursion do the work for you.</a:t>
            </a:r>
          </a:p>
        </p:txBody>
      </p:sp>
      <p:sp>
        <p:nvSpPr>
          <p:cNvPr id="17" name="Text Box 11"/>
          <p:cNvSpPr txBox="1">
            <a:spLocks noChangeArrowheads="1"/>
          </p:cNvSpPr>
          <p:nvPr/>
        </p:nvSpPr>
        <p:spPr bwMode="auto">
          <a:xfrm>
            <a:off x="533400" y="1828800"/>
            <a:ext cx="5562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800">
                <a:latin typeface="Cambria" pitchFamily="18" charset="0"/>
              </a:rPr>
              <a:t>Exploit self-similarity</a:t>
            </a:r>
          </a:p>
        </p:txBody>
      </p:sp>
      <p:sp>
        <p:nvSpPr>
          <p:cNvPr id="18" name="Text Box 12"/>
          <p:cNvSpPr txBox="1">
            <a:spLocks noChangeArrowheads="1"/>
          </p:cNvSpPr>
          <p:nvPr/>
        </p:nvSpPr>
        <p:spPr bwMode="auto">
          <a:xfrm>
            <a:off x="533400" y="2376488"/>
            <a:ext cx="556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800">
                <a:latin typeface="Cambria" pitchFamily="18" charset="0"/>
              </a:rPr>
              <a:t>Produce short, elegant code</a:t>
            </a:r>
          </a:p>
        </p:txBody>
      </p:sp>
      <p:sp>
        <p:nvSpPr>
          <p:cNvPr id="19" name="Text Box 13"/>
          <p:cNvSpPr txBox="1">
            <a:spLocks noChangeArrowheads="1"/>
          </p:cNvSpPr>
          <p:nvPr/>
        </p:nvSpPr>
        <p:spPr bwMode="auto">
          <a:xfrm>
            <a:off x="6103938" y="2087563"/>
            <a:ext cx="2057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a:latin typeface="Cambria" pitchFamily="18" charset="0"/>
              </a:rPr>
              <a:t>Less work !</a:t>
            </a:r>
            <a:endParaRPr lang="en-US" sz="2800" dirty="0">
              <a:latin typeface="Cambria" pitchFamily="18" charset="0"/>
            </a:endParaRPr>
          </a:p>
        </p:txBody>
      </p:sp>
      <p:sp>
        <p:nvSpPr>
          <p:cNvPr id="20" name="AutoShape 14"/>
          <p:cNvSpPr>
            <a:spLocks/>
          </p:cNvSpPr>
          <p:nvPr/>
        </p:nvSpPr>
        <p:spPr bwMode="auto">
          <a:xfrm>
            <a:off x="5791200" y="1905000"/>
            <a:ext cx="152400" cy="914400"/>
          </a:xfrm>
          <a:prstGeom prst="rightBrace">
            <a:avLst>
              <a:gd name="adj1" fmla="val 500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mbria"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505200" y="304800"/>
            <a:ext cx="1295400" cy="892552"/>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706" name="Text Box 2"/>
          <p:cNvSpPr txBox="1">
            <a:spLocks noChangeArrowheads="1"/>
          </p:cNvSpPr>
          <p:nvPr/>
        </p:nvSpPr>
        <p:spPr bwMode="auto">
          <a:xfrm>
            <a:off x="301537" y="304800"/>
            <a:ext cx="5317244"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200" dirty="0" smtClean="0">
                <a:latin typeface="Cambria" pitchFamily="18" charset="0"/>
              </a:rPr>
              <a:t>Python  is…      </a:t>
            </a:r>
            <a:r>
              <a:rPr lang="en-US" sz="5200" b="1" dirty="0" smtClean="0">
                <a:latin typeface="Courier New" pitchFamily="49" charset="0"/>
              </a:rPr>
              <a:t>in</a:t>
            </a:r>
            <a:endParaRPr lang="en-US" sz="5200" dirty="0">
              <a:latin typeface="Times" pitchFamily="-106" charset="0"/>
            </a:endParaRPr>
          </a:p>
        </p:txBody>
      </p:sp>
      <p:sp>
        <p:nvSpPr>
          <p:cNvPr id="72707" name="Text Box 6"/>
          <p:cNvSpPr txBox="1">
            <a:spLocks noChangeArrowheads="1"/>
          </p:cNvSpPr>
          <p:nvPr/>
        </p:nvSpPr>
        <p:spPr bwMode="auto">
          <a:xfrm>
            <a:off x="301537" y="1899076"/>
            <a:ext cx="3319463" cy="82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dirty="0">
                <a:latin typeface="Courier New" pitchFamily="49" charset="0"/>
              </a:rPr>
              <a:t>&gt;&gt;&gt; </a:t>
            </a:r>
            <a:r>
              <a:rPr lang="en-US" b="1" dirty="0">
                <a:solidFill>
                  <a:srgbClr val="0B9520"/>
                </a:solidFill>
                <a:latin typeface="Courier New" pitchFamily="49" charset="0"/>
              </a:rPr>
              <a:t>'</a:t>
            </a:r>
            <a:r>
              <a:rPr lang="en-US" b="1" dirty="0" err="1">
                <a:solidFill>
                  <a:srgbClr val="0B9520"/>
                </a:solidFill>
                <a:latin typeface="Courier New" pitchFamily="49" charset="0"/>
              </a:rPr>
              <a:t>i</a:t>
            </a:r>
            <a:r>
              <a:rPr lang="en-US" b="1" dirty="0">
                <a:solidFill>
                  <a:srgbClr val="0B9520"/>
                </a:solidFill>
                <a:latin typeface="Courier New" pitchFamily="49" charset="0"/>
              </a:rPr>
              <a:t>'</a:t>
            </a:r>
            <a:r>
              <a:rPr lang="en-US" b="1" dirty="0">
                <a:solidFill>
                  <a:srgbClr val="1E16E4"/>
                </a:solidFill>
                <a:latin typeface="Courier New" pitchFamily="49" charset="0"/>
              </a:rPr>
              <a:t> </a:t>
            </a:r>
            <a:r>
              <a:rPr lang="en-US" b="1" dirty="0">
                <a:latin typeface="Courier New" pitchFamily="49" charset="0"/>
              </a:rPr>
              <a:t>in</a:t>
            </a:r>
            <a:r>
              <a:rPr lang="en-US" b="1" dirty="0">
                <a:solidFill>
                  <a:srgbClr val="1E16E4"/>
                </a:solidFill>
                <a:latin typeface="Courier New" pitchFamily="49" charset="0"/>
              </a:rPr>
              <a:t> </a:t>
            </a:r>
            <a:r>
              <a:rPr lang="en-US" b="1" dirty="0">
                <a:solidFill>
                  <a:srgbClr val="0B9520"/>
                </a:solidFill>
                <a:latin typeface="Courier New" pitchFamily="49" charset="0"/>
              </a:rPr>
              <a:t>'team'</a:t>
            </a:r>
            <a:endParaRPr lang="en-US" b="1" dirty="0">
              <a:latin typeface="Courier New" pitchFamily="49" charset="0"/>
            </a:endParaRPr>
          </a:p>
          <a:p>
            <a:pPr>
              <a:lnSpc>
                <a:spcPct val="70000"/>
              </a:lnSpc>
              <a:spcBef>
                <a:spcPct val="50000"/>
              </a:spcBef>
            </a:pPr>
            <a:r>
              <a:rPr lang="en-US" b="1" dirty="0">
                <a:solidFill>
                  <a:srgbClr val="FF0000"/>
                </a:solidFill>
                <a:latin typeface="Courier New" pitchFamily="49" charset="0"/>
              </a:rPr>
              <a:t>False</a:t>
            </a:r>
          </a:p>
        </p:txBody>
      </p:sp>
      <p:sp>
        <p:nvSpPr>
          <p:cNvPr id="72708" name="Text Box 7"/>
          <p:cNvSpPr txBox="1">
            <a:spLocks noChangeArrowheads="1"/>
          </p:cNvSpPr>
          <p:nvPr/>
        </p:nvSpPr>
        <p:spPr bwMode="auto">
          <a:xfrm>
            <a:off x="301537" y="3135739"/>
            <a:ext cx="4881563"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a:latin typeface="Courier New" pitchFamily="49" charset="0"/>
              </a:rPr>
              <a:t>&gt;&gt;&gt; </a:t>
            </a:r>
            <a:r>
              <a:rPr lang="en-US" b="1">
                <a:solidFill>
                  <a:srgbClr val="0B9520"/>
                </a:solidFill>
                <a:latin typeface="Courier New" pitchFamily="49" charset="0"/>
              </a:rPr>
              <a:t>'cs'</a:t>
            </a:r>
            <a:r>
              <a:rPr lang="en-US" b="1">
                <a:solidFill>
                  <a:srgbClr val="1E16E4"/>
                </a:solidFill>
                <a:latin typeface="Courier New" pitchFamily="49" charset="0"/>
              </a:rPr>
              <a:t> </a:t>
            </a:r>
            <a:r>
              <a:rPr lang="en-US" b="1">
                <a:latin typeface="Courier New" pitchFamily="49" charset="0"/>
              </a:rPr>
              <a:t>in</a:t>
            </a:r>
            <a:r>
              <a:rPr lang="en-US" b="1">
                <a:solidFill>
                  <a:srgbClr val="1E16E4"/>
                </a:solidFill>
                <a:latin typeface="Courier New" pitchFamily="49" charset="0"/>
              </a:rPr>
              <a:t> </a:t>
            </a:r>
            <a:r>
              <a:rPr lang="en-US" b="1">
                <a:solidFill>
                  <a:srgbClr val="0B9520"/>
                </a:solidFill>
                <a:latin typeface="Courier New" pitchFamily="49" charset="0"/>
              </a:rPr>
              <a:t>'physics'</a:t>
            </a:r>
          </a:p>
          <a:p>
            <a:pPr>
              <a:lnSpc>
                <a:spcPct val="70000"/>
              </a:lnSpc>
              <a:spcBef>
                <a:spcPct val="50000"/>
              </a:spcBef>
            </a:pPr>
            <a:r>
              <a:rPr lang="en-US" b="1">
                <a:latin typeface="Courier New" pitchFamily="49" charset="0"/>
              </a:rPr>
              <a:t>True</a:t>
            </a:r>
          </a:p>
        </p:txBody>
      </p:sp>
      <p:sp>
        <p:nvSpPr>
          <p:cNvPr id="72709" name="Text Box 8"/>
          <p:cNvSpPr txBox="1">
            <a:spLocks noChangeArrowheads="1"/>
          </p:cNvSpPr>
          <p:nvPr/>
        </p:nvSpPr>
        <p:spPr bwMode="auto">
          <a:xfrm>
            <a:off x="301537" y="5632876"/>
            <a:ext cx="43434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a:latin typeface="Courier New" pitchFamily="49" charset="0"/>
              </a:rPr>
              <a:t>&gt;&gt;&gt; </a:t>
            </a:r>
            <a:r>
              <a:rPr lang="en-US" b="1">
                <a:solidFill>
                  <a:srgbClr val="1E16E4"/>
                </a:solidFill>
                <a:latin typeface="Courier New" pitchFamily="49" charset="0"/>
              </a:rPr>
              <a:t>42 </a:t>
            </a:r>
            <a:r>
              <a:rPr lang="en-US" b="1">
                <a:latin typeface="Courier New" pitchFamily="49" charset="0"/>
              </a:rPr>
              <a:t>in</a:t>
            </a:r>
            <a:r>
              <a:rPr lang="en-US" b="1">
                <a:solidFill>
                  <a:srgbClr val="1E16E4"/>
                </a:solidFill>
                <a:latin typeface="Courier New" pitchFamily="49" charset="0"/>
              </a:rPr>
              <a:t> [41,42,43]</a:t>
            </a:r>
            <a:endParaRPr lang="en-US" b="1">
              <a:latin typeface="Courier New" pitchFamily="49" charset="0"/>
            </a:endParaRPr>
          </a:p>
          <a:p>
            <a:pPr>
              <a:lnSpc>
                <a:spcPct val="70000"/>
              </a:lnSpc>
              <a:spcBef>
                <a:spcPct val="50000"/>
              </a:spcBef>
            </a:pPr>
            <a:r>
              <a:rPr lang="en-US" b="1">
                <a:latin typeface="Courier New" pitchFamily="49" charset="0"/>
              </a:rPr>
              <a:t>True</a:t>
            </a:r>
          </a:p>
        </p:txBody>
      </p:sp>
      <p:sp>
        <p:nvSpPr>
          <p:cNvPr id="72710" name="Text Box 9"/>
          <p:cNvSpPr txBox="1">
            <a:spLocks noChangeArrowheads="1"/>
          </p:cNvSpPr>
          <p:nvPr/>
        </p:nvSpPr>
        <p:spPr bwMode="auto">
          <a:xfrm>
            <a:off x="5235538" y="5781675"/>
            <a:ext cx="3626069"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sz="2000" b="1" dirty="0">
                <a:latin typeface="Courier New" pitchFamily="49" charset="0"/>
              </a:rPr>
              <a:t>&gt;&gt;&gt; </a:t>
            </a:r>
            <a:r>
              <a:rPr lang="en-US" sz="2000" b="1" dirty="0">
                <a:solidFill>
                  <a:srgbClr val="1E16E4"/>
                </a:solidFill>
                <a:latin typeface="Courier New" pitchFamily="49" charset="0"/>
              </a:rPr>
              <a:t>42 </a:t>
            </a:r>
            <a:r>
              <a:rPr lang="en-US" sz="2000" b="1" dirty="0">
                <a:latin typeface="Courier New" pitchFamily="49" charset="0"/>
              </a:rPr>
              <a:t>in</a:t>
            </a:r>
            <a:r>
              <a:rPr lang="en-US" sz="2000" b="1" dirty="0">
                <a:solidFill>
                  <a:srgbClr val="1E16E4"/>
                </a:solidFill>
                <a:latin typeface="Courier New" pitchFamily="49" charset="0"/>
              </a:rPr>
              <a:t> </a:t>
            </a:r>
            <a:r>
              <a:rPr lang="en-US" sz="2000" b="1" dirty="0" smtClean="0">
                <a:solidFill>
                  <a:srgbClr val="1E16E4"/>
                </a:solidFill>
                <a:latin typeface="Courier New" pitchFamily="49" charset="0"/>
              </a:rPr>
              <a:t>[[</a:t>
            </a:r>
            <a:r>
              <a:rPr lang="en-US" sz="2000" b="1" dirty="0">
                <a:solidFill>
                  <a:srgbClr val="1E16E4"/>
                </a:solidFill>
                <a:latin typeface="Courier New" pitchFamily="49" charset="0"/>
              </a:rPr>
              <a:t>42], </a:t>
            </a:r>
            <a:r>
              <a:rPr lang="en-US" sz="2000" b="1" dirty="0">
                <a:solidFill>
                  <a:srgbClr val="0B9520"/>
                </a:solidFill>
                <a:latin typeface="Courier New" pitchFamily="49" charset="0"/>
              </a:rPr>
              <a:t>'42</a:t>
            </a:r>
            <a:r>
              <a:rPr lang="en-US" sz="2000" b="1" dirty="0" smtClean="0">
                <a:solidFill>
                  <a:srgbClr val="0B9520"/>
                </a:solidFill>
                <a:latin typeface="Courier New" pitchFamily="49" charset="0"/>
              </a:rPr>
              <a:t>'</a:t>
            </a:r>
            <a:r>
              <a:rPr lang="en-US" sz="2000" b="1" dirty="0" smtClean="0">
                <a:solidFill>
                  <a:srgbClr val="1E16E4"/>
                </a:solidFill>
                <a:latin typeface="Courier New" pitchFamily="49" charset="0"/>
              </a:rPr>
              <a:t>]</a:t>
            </a:r>
            <a:endParaRPr lang="en-US" sz="2000" b="1" dirty="0">
              <a:latin typeface="Courier New" pitchFamily="49" charset="0"/>
            </a:endParaRPr>
          </a:p>
          <a:p>
            <a:pPr>
              <a:lnSpc>
                <a:spcPct val="70000"/>
              </a:lnSpc>
              <a:spcBef>
                <a:spcPct val="50000"/>
              </a:spcBef>
            </a:pPr>
            <a:r>
              <a:rPr lang="en-US" sz="2000" b="1" dirty="0">
                <a:solidFill>
                  <a:srgbClr val="FF0000"/>
                </a:solidFill>
                <a:latin typeface="Courier New" pitchFamily="49" charset="0"/>
              </a:rPr>
              <a:t>False</a:t>
            </a:r>
            <a:endParaRPr lang="en-US" sz="2000" b="1" dirty="0">
              <a:latin typeface="Courier New" pitchFamily="49" charset="0"/>
            </a:endParaRPr>
          </a:p>
        </p:txBody>
      </p:sp>
      <p:sp>
        <p:nvSpPr>
          <p:cNvPr id="72711" name="Text Box 10"/>
          <p:cNvSpPr txBox="1">
            <a:spLocks noChangeArrowheads="1"/>
          </p:cNvSpPr>
          <p:nvPr/>
        </p:nvSpPr>
        <p:spPr bwMode="auto">
          <a:xfrm>
            <a:off x="7016201" y="253405"/>
            <a:ext cx="17526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500" dirty="0">
                <a:solidFill>
                  <a:srgbClr val="067B0E"/>
                </a:solidFill>
                <a:latin typeface="Cambria" pitchFamily="18" charset="0"/>
              </a:rPr>
              <a:t>I guess Python's the </a:t>
            </a:r>
            <a:r>
              <a:rPr lang="en-US" sz="1500" b="1" dirty="0">
                <a:latin typeface="Cambria" pitchFamily="18" charset="0"/>
              </a:rPr>
              <a:t>in</a:t>
            </a:r>
            <a:r>
              <a:rPr lang="en-US" sz="1500" dirty="0">
                <a:solidFill>
                  <a:srgbClr val="067B0E"/>
                </a:solidFill>
                <a:latin typeface="Cambria" pitchFamily="18" charset="0"/>
              </a:rPr>
              <a:t> thing</a:t>
            </a:r>
          </a:p>
        </p:txBody>
      </p:sp>
      <p:grpSp>
        <p:nvGrpSpPr>
          <p:cNvPr id="72712" name="Group 11"/>
          <p:cNvGrpSpPr>
            <a:grpSpLocks/>
          </p:cNvGrpSpPr>
          <p:nvPr/>
        </p:nvGrpSpPr>
        <p:grpSpPr bwMode="auto">
          <a:xfrm>
            <a:off x="8371126" y="538140"/>
            <a:ext cx="638175" cy="711200"/>
            <a:chOff x="2928" y="1051"/>
            <a:chExt cx="840" cy="957"/>
          </a:xfrm>
        </p:grpSpPr>
        <p:sp>
          <p:nvSpPr>
            <p:cNvPr id="72715" name="Freeform 12"/>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72716" name="Oval 13"/>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72717" name="Oval 14"/>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18" name="Oval 15"/>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19" name="Oval 16"/>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20" name="Oval 17"/>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21" name="Oval 18"/>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22" name="Oval 19"/>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23" name="AutoShape 20"/>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72724" name="Freeform 21"/>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72725" name="Freeform 22"/>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72726" name="Freeform 23"/>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72727" name="Freeform 24"/>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72713" name="Text Box 42"/>
          <p:cNvSpPr txBox="1">
            <a:spLocks noChangeArrowheads="1"/>
          </p:cNvSpPr>
          <p:nvPr/>
        </p:nvSpPr>
        <p:spPr bwMode="auto">
          <a:xfrm>
            <a:off x="301537" y="4370814"/>
            <a:ext cx="4881563" cy="820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a:latin typeface="Courier New" pitchFamily="49" charset="0"/>
              </a:rPr>
              <a:t>&gt;&gt;&gt; </a:t>
            </a:r>
            <a:r>
              <a:rPr lang="en-US" b="1">
                <a:solidFill>
                  <a:srgbClr val="0B9520"/>
                </a:solidFill>
                <a:latin typeface="Courier New" pitchFamily="49" charset="0"/>
              </a:rPr>
              <a:t>'i'</a:t>
            </a:r>
            <a:r>
              <a:rPr lang="en-US" b="1">
                <a:solidFill>
                  <a:srgbClr val="1E16E4"/>
                </a:solidFill>
                <a:latin typeface="Courier New" pitchFamily="49" charset="0"/>
              </a:rPr>
              <a:t> </a:t>
            </a:r>
            <a:r>
              <a:rPr lang="en-US" b="1">
                <a:latin typeface="Courier New" pitchFamily="49" charset="0"/>
              </a:rPr>
              <a:t>in</a:t>
            </a:r>
            <a:r>
              <a:rPr lang="en-US" b="1">
                <a:solidFill>
                  <a:srgbClr val="1E16E4"/>
                </a:solidFill>
                <a:latin typeface="Courier New" pitchFamily="49" charset="0"/>
              </a:rPr>
              <a:t> </a:t>
            </a:r>
            <a:r>
              <a:rPr lang="en-US" b="1">
                <a:solidFill>
                  <a:srgbClr val="0B9520"/>
                </a:solidFill>
                <a:latin typeface="Courier New" pitchFamily="49" charset="0"/>
              </a:rPr>
              <a:t>'alien'</a:t>
            </a:r>
          </a:p>
          <a:p>
            <a:pPr>
              <a:lnSpc>
                <a:spcPct val="70000"/>
              </a:lnSpc>
              <a:spcBef>
                <a:spcPct val="50000"/>
              </a:spcBef>
            </a:pPr>
            <a:r>
              <a:rPr lang="en-US" b="1">
                <a:latin typeface="Courier New" pitchFamily="49" charset="0"/>
              </a:rPr>
              <a:t>True</a:t>
            </a:r>
          </a:p>
        </p:txBody>
      </p:sp>
      <p:sp>
        <p:nvSpPr>
          <p:cNvPr id="72714" name="Text Box 43"/>
          <p:cNvSpPr txBox="1">
            <a:spLocks noChangeArrowheads="1"/>
          </p:cNvSpPr>
          <p:nvPr/>
        </p:nvSpPr>
        <p:spPr bwMode="auto">
          <a:xfrm>
            <a:off x="5240100" y="4648200"/>
            <a:ext cx="3384778" cy="700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sz="2000" b="1" dirty="0">
                <a:latin typeface="Courier New" pitchFamily="49" charset="0"/>
              </a:rPr>
              <a:t>&gt;&gt;&gt; 3*</a:t>
            </a:r>
            <a:r>
              <a:rPr lang="en-US" sz="2000" b="1" dirty="0">
                <a:solidFill>
                  <a:srgbClr val="0B9520"/>
                </a:solidFill>
                <a:latin typeface="Courier New" pitchFamily="49" charset="0"/>
              </a:rPr>
              <a:t>'</a:t>
            </a:r>
            <a:r>
              <a:rPr lang="en-US" sz="2000" b="1" dirty="0" err="1">
                <a:solidFill>
                  <a:srgbClr val="0B9520"/>
                </a:solidFill>
                <a:latin typeface="Courier New" pitchFamily="49" charset="0"/>
              </a:rPr>
              <a:t>i</a:t>
            </a:r>
            <a:r>
              <a:rPr lang="en-US" sz="2000" b="1" dirty="0">
                <a:solidFill>
                  <a:srgbClr val="0B9520"/>
                </a:solidFill>
                <a:latin typeface="Courier New" pitchFamily="49" charset="0"/>
              </a:rPr>
              <a:t>'</a:t>
            </a:r>
            <a:r>
              <a:rPr lang="en-US" sz="2000" b="1" dirty="0">
                <a:solidFill>
                  <a:srgbClr val="1E16E4"/>
                </a:solidFill>
                <a:latin typeface="Courier New" pitchFamily="49" charset="0"/>
              </a:rPr>
              <a:t> </a:t>
            </a:r>
            <a:r>
              <a:rPr lang="en-US" sz="2000" b="1" dirty="0">
                <a:latin typeface="Courier New" pitchFamily="49" charset="0"/>
              </a:rPr>
              <a:t>in</a:t>
            </a:r>
            <a:r>
              <a:rPr lang="en-US" sz="2000" b="1" dirty="0">
                <a:solidFill>
                  <a:srgbClr val="1E16E4"/>
                </a:solidFill>
                <a:latin typeface="Courier New" pitchFamily="49" charset="0"/>
              </a:rPr>
              <a:t> </a:t>
            </a:r>
            <a:r>
              <a:rPr lang="en-US" sz="2000" b="1" dirty="0">
                <a:solidFill>
                  <a:srgbClr val="0B9520"/>
                </a:solidFill>
                <a:latin typeface="Courier New" pitchFamily="49" charset="0"/>
              </a:rPr>
              <a:t>'alien'</a:t>
            </a:r>
          </a:p>
          <a:p>
            <a:pPr>
              <a:lnSpc>
                <a:spcPct val="70000"/>
              </a:lnSpc>
              <a:spcBef>
                <a:spcPct val="50000"/>
              </a:spcBef>
            </a:pPr>
            <a:r>
              <a:rPr lang="en-US" sz="2000" b="1" dirty="0">
                <a:solidFill>
                  <a:srgbClr val="FF0000"/>
                </a:solidFill>
                <a:latin typeface="Courier New" pitchFamily="49" charset="0"/>
              </a:rPr>
              <a:t>False</a:t>
            </a:r>
            <a:endParaRPr lang="en-US" sz="2000" b="1" dirty="0">
              <a:latin typeface="Courier New" pitchFamily="49" charset="0"/>
            </a:endParaRPr>
          </a:p>
        </p:txBody>
      </p:sp>
    </p:spTree>
    <p:extLst>
      <p:ext uri="{BB962C8B-B14F-4D97-AF65-F5344CB8AC3E}">
        <p14:creationId xmlns:p14="http://schemas.microsoft.com/office/powerpoint/2010/main" val="256718197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f(1)  </a:t>
            </a:r>
            <a:r>
              <a:rPr lang="en-US" sz="2000" b="1" dirty="0">
                <a:latin typeface="Courier New" pitchFamily="49" charset="0"/>
              </a:rPr>
              <a:t>= </a:t>
            </a:r>
            <a:r>
              <a:rPr lang="en-US" sz="2000" b="1" dirty="0" smtClean="0">
                <a:latin typeface="Courier New" pitchFamily="49" charset="0"/>
              </a:rPr>
              <a:t>22</a:t>
            </a:r>
            <a:endParaRPr lang="en-US" sz="2000" b="1" dirty="0">
              <a:latin typeface="Courier New" pitchFamily="49" charset="0"/>
            </a:endParaRPr>
          </a:p>
          <a:p>
            <a:pPr>
              <a:spcBef>
                <a:spcPts val="0"/>
              </a:spcBef>
            </a:pPr>
            <a:r>
              <a:rPr lang="en-US" sz="2000" b="1" dirty="0" smtClean="0">
                <a:solidFill>
                  <a:srgbClr val="FF0000"/>
                </a:solidFill>
                <a:latin typeface="Calibri" panose="020F0502020204030204" pitchFamily="34" charset="0"/>
              </a:rPr>
              <a:t>result  </a:t>
            </a:r>
            <a:r>
              <a:rPr lang="en-US" sz="2000" b="1" dirty="0">
                <a:latin typeface="Courier New" pitchFamily="49" charset="0"/>
              </a:rPr>
              <a:t>= </a:t>
            </a:r>
            <a:r>
              <a:rPr lang="en-US" sz="2000" b="1" dirty="0" smtClean="0">
                <a:latin typeface="Courier New" pitchFamily="49" charset="0"/>
              </a:rPr>
              <a:t>42</a:t>
            </a:r>
            <a:endParaRPr lang="en-US" sz="2000" b="1" dirty="0">
              <a:latin typeface="Courier New" pitchFamily="49"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3" name="Straight Arrow Connector 22"/>
          <p:cNvCxnSpPr/>
          <p:nvPr/>
        </p:nvCxnSpPr>
        <p:spPr bwMode="auto">
          <a:xfrm>
            <a:off x="1248834" y="644783"/>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24" name="Rectangle 23"/>
          <p:cNvSpPr/>
          <p:nvPr/>
        </p:nvSpPr>
        <p:spPr>
          <a:xfrm>
            <a:off x="1103490" y="296334"/>
            <a:ext cx="306494"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2</a:t>
            </a:r>
            <a:endParaRPr lang="en-US" sz="1600" dirty="0"/>
          </a:p>
        </p:txBody>
      </p:sp>
      <p:sp>
        <p:nvSpPr>
          <p:cNvPr id="25" name="TextBox 24"/>
          <p:cNvSpPr txBox="1"/>
          <p:nvPr/>
        </p:nvSpPr>
        <p:spPr>
          <a:xfrm>
            <a:off x="6712890" y="3429000"/>
            <a:ext cx="1837031" cy="707886"/>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the result then gets returned…</a:t>
            </a:r>
            <a:endParaRPr lang="en-US" sz="2000" b="1" dirty="0">
              <a:latin typeface="Calibri" panose="020F0502020204030204" pitchFamily="34" charset="0"/>
            </a:endParaRPr>
          </a:p>
        </p:txBody>
      </p:sp>
    </p:spTree>
    <p:extLst>
      <p:ext uri="{BB962C8B-B14F-4D97-AF65-F5344CB8AC3E}">
        <p14:creationId xmlns:p14="http://schemas.microsoft.com/office/powerpoint/2010/main" val="16862088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431324"/>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1" name="Rectangle 28"/>
          <p:cNvSpPr>
            <a:spLocks noChangeArrowheads="1"/>
          </p:cNvSpPr>
          <p:nvPr/>
        </p:nvSpPr>
        <p:spPr bwMode="auto">
          <a:xfrm>
            <a:off x="5638800" y="6211669"/>
            <a:ext cx="2286844" cy="646331"/>
          </a:xfrm>
          <a:prstGeom prst="rect">
            <a:avLst/>
          </a:prstGeom>
          <a:solidFill>
            <a:schemeClr val="bg1"/>
          </a:solidFill>
          <a:ln>
            <a:noFill/>
          </a:ln>
          <a:extLst/>
        </p:spPr>
        <p:txBody>
          <a:bodyPr wrap="none">
            <a:spAutoFit/>
          </a:bodyPr>
          <a:lstStyle/>
          <a:p>
            <a:r>
              <a:rPr lang="en-US" sz="3600" i="1" dirty="0" smtClean="0">
                <a:latin typeface="Cambria" pitchFamily="18" charset="0"/>
              </a:rPr>
              <a:t>they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need f(1)</a:t>
            </a:r>
            <a:endParaRPr lang="en-US" sz="2000" b="1" dirty="0">
              <a:solidFill>
                <a:srgbClr val="FF0000"/>
              </a:solidFill>
              <a:latin typeface="Calibri" panose="020F0502020204030204" pitchFamily="34"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16" name="Rectangle 2"/>
          <p:cNvSpPr>
            <a:spLocks noChangeArrowheads="1"/>
          </p:cNvSpPr>
          <p:nvPr/>
        </p:nvSpPr>
        <p:spPr bwMode="auto">
          <a:xfrm>
            <a:off x="4685271" y="3010929"/>
            <a:ext cx="3924300" cy="1499286"/>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17" name="TextBox 16"/>
          <p:cNvSpPr txBox="1"/>
          <p:nvPr/>
        </p:nvSpPr>
        <p:spPr>
          <a:xfrm>
            <a:off x="7025246" y="3071375"/>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8" name="Text Box 8"/>
          <p:cNvSpPr txBox="1">
            <a:spLocks noChangeArrowheads="1"/>
          </p:cNvSpPr>
          <p:nvPr/>
        </p:nvSpPr>
        <p:spPr bwMode="auto">
          <a:xfrm>
            <a:off x="6677994" y="3686430"/>
            <a:ext cx="193260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a:t>
            </a:r>
          </a:p>
          <a:p>
            <a:pPr lvl="0">
              <a:spcBef>
                <a:spcPts val="0"/>
              </a:spcBef>
            </a:pPr>
            <a:r>
              <a:rPr lang="en-US" sz="2000" b="1" dirty="0" smtClean="0">
                <a:solidFill>
                  <a:srgbClr val="FF0000"/>
                </a:solidFill>
                <a:latin typeface="Calibri" panose="020F0502020204030204" pitchFamily="34" charset="0"/>
              </a:rPr>
              <a:t>need f(0)</a:t>
            </a:r>
            <a:endParaRPr lang="en-US" sz="2000" b="1" dirty="0">
              <a:solidFill>
                <a:srgbClr val="000000"/>
              </a:solidFill>
              <a:latin typeface="Courier New" pitchFamily="49" charset="0"/>
            </a:endParaRPr>
          </a:p>
        </p:txBody>
      </p:sp>
      <p:sp>
        <p:nvSpPr>
          <p:cNvPr id="19" name="Text Box 8"/>
          <p:cNvSpPr txBox="1">
            <a:spLocks noChangeArrowheads="1"/>
          </p:cNvSpPr>
          <p:nvPr/>
        </p:nvSpPr>
        <p:spPr bwMode="auto">
          <a:xfrm>
            <a:off x="4783496" y="3107148"/>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f(1)</a:t>
            </a:r>
            <a:endParaRPr lang="en-US" sz="2000" b="1" dirty="0">
              <a:latin typeface="Courier New" pitchFamily="49" charset="0"/>
            </a:endParaRPr>
          </a:p>
        </p:txBody>
      </p:sp>
      <p:sp>
        <p:nvSpPr>
          <p:cNvPr id="20" name="Text Box 8"/>
          <p:cNvSpPr txBox="1">
            <a:spLocks noChangeArrowheads="1"/>
          </p:cNvSpPr>
          <p:nvPr/>
        </p:nvSpPr>
        <p:spPr bwMode="auto">
          <a:xfrm>
            <a:off x="4785156" y="34871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sp>
        <p:nvSpPr>
          <p:cNvPr id="23" name="Rectangle 2"/>
          <p:cNvSpPr>
            <a:spLocks noChangeArrowheads="1"/>
          </p:cNvSpPr>
          <p:nvPr/>
        </p:nvSpPr>
        <p:spPr bwMode="auto">
          <a:xfrm>
            <a:off x="4687329" y="4672914"/>
            <a:ext cx="3924300" cy="1499286"/>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24" name="TextBox 23"/>
          <p:cNvSpPr txBox="1"/>
          <p:nvPr/>
        </p:nvSpPr>
        <p:spPr>
          <a:xfrm>
            <a:off x="7027304" y="4733360"/>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25" name="Text Box 8"/>
          <p:cNvSpPr txBox="1">
            <a:spLocks noChangeArrowheads="1"/>
          </p:cNvSpPr>
          <p:nvPr/>
        </p:nvSpPr>
        <p:spPr bwMode="auto">
          <a:xfrm>
            <a:off x="6680052" y="5348415"/>
            <a:ext cx="193260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0</a:t>
            </a:r>
          </a:p>
          <a:p>
            <a:pPr lvl="0">
              <a:spcBef>
                <a:spcPts val="0"/>
              </a:spcBef>
            </a:pPr>
            <a:r>
              <a:rPr lang="en-US" sz="2000" b="1" dirty="0">
                <a:solidFill>
                  <a:srgbClr val="FF0000"/>
                </a:solidFill>
                <a:latin typeface="Calibri" panose="020F0502020204030204" pitchFamily="34" charset="0"/>
              </a:rPr>
              <a:t>returns</a:t>
            </a:r>
            <a:r>
              <a:rPr lang="en-US" sz="2000" b="1" dirty="0">
                <a:solidFill>
                  <a:srgbClr val="000000"/>
                </a:solidFill>
                <a:latin typeface="Courier New" pitchFamily="49" charset="0"/>
              </a:rPr>
              <a:t> 1</a:t>
            </a:r>
            <a:r>
              <a:rPr lang="en-US" sz="2000" b="1" dirty="0" smtClean="0">
                <a:solidFill>
                  <a:srgbClr val="000000"/>
                </a:solidFill>
                <a:latin typeface="Courier New" pitchFamily="49" charset="0"/>
              </a:rPr>
              <a:t>2</a:t>
            </a:r>
            <a:endParaRPr lang="en-US" sz="2000" b="1" dirty="0">
              <a:solidFill>
                <a:srgbClr val="000000"/>
              </a:solidFill>
              <a:latin typeface="Courier New" pitchFamily="49" charset="0"/>
            </a:endParaRPr>
          </a:p>
        </p:txBody>
      </p:sp>
      <p:sp>
        <p:nvSpPr>
          <p:cNvPr id="26" name="Text Box 8"/>
          <p:cNvSpPr txBox="1">
            <a:spLocks noChangeArrowheads="1"/>
          </p:cNvSpPr>
          <p:nvPr/>
        </p:nvSpPr>
        <p:spPr bwMode="auto">
          <a:xfrm>
            <a:off x="4785554" y="4769133"/>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f(0)</a:t>
            </a:r>
            <a:endParaRPr lang="en-US" sz="2000" b="1" dirty="0">
              <a:latin typeface="Courier New" pitchFamily="49" charset="0"/>
            </a:endParaRPr>
          </a:p>
        </p:txBody>
      </p:sp>
      <p:sp>
        <p:nvSpPr>
          <p:cNvPr id="27" name="Text Box 8"/>
          <p:cNvSpPr txBox="1">
            <a:spLocks noChangeArrowheads="1"/>
          </p:cNvSpPr>
          <p:nvPr/>
        </p:nvSpPr>
        <p:spPr bwMode="auto">
          <a:xfrm>
            <a:off x="4787214" y="5149104"/>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Tree>
    <p:extLst>
      <p:ext uri="{BB962C8B-B14F-4D97-AF65-F5344CB8AC3E}">
        <p14:creationId xmlns:p14="http://schemas.microsoft.com/office/powerpoint/2010/main" val="19398869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15261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85800" y="3333045"/>
            <a:ext cx="7620000" cy="12192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7586" name="Text Box 2"/>
          <p:cNvSpPr txBox="1">
            <a:spLocks noChangeArrowheads="1"/>
          </p:cNvSpPr>
          <p:nvPr/>
        </p:nvSpPr>
        <p:spPr bwMode="auto">
          <a:xfrm>
            <a:off x="228600" y="381000"/>
            <a:ext cx="8475663" cy="5238357"/>
          </a:xfrm>
          <a:prstGeom prst="rect">
            <a:avLst/>
          </a:prstGeom>
          <a:noFill/>
          <a:ln w="9525">
            <a:noFill/>
            <a:miter lim="800000"/>
            <a:headEnd/>
            <a:tailEnd/>
          </a:ln>
        </p:spPr>
        <p:txBody>
          <a:bodyPr>
            <a:spAutoFit/>
          </a:bodyPr>
          <a:lstStyle/>
          <a:p>
            <a:pPr eaLnBrk="1" hangingPunct="1">
              <a:lnSpc>
                <a:spcPct val="80000"/>
              </a:lnSpc>
              <a:spcBef>
                <a:spcPct val="50000"/>
              </a:spcBef>
              <a:defRPr/>
            </a:pPr>
            <a:r>
              <a:rPr lang="en-US" sz="2800" b="1" dirty="0">
                <a:solidFill>
                  <a:srgbClr val="FEA30F"/>
                </a:solidFill>
                <a:latin typeface="Courier New" pitchFamily="49" charset="0"/>
                <a:ea typeface="MS PGothic" pitchFamily="34" charset="-128"/>
              </a:rPr>
              <a:t>def</a:t>
            </a:r>
            <a:r>
              <a:rPr lang="en-US" sz="2800" b="1" dirty="0">
                <a:latin typeface="Courier New" pitchFamily="49" charset="0"/>
                <a:ea typeface="MS PGothic" pitchFamily="34" charset="-128"/>
              </a:rPr>
              <a:t> power(</a:t>
            </a:r>
            <a:r>
              <a:rPr lang="en-US" sz="2800" b="1" dirty="0" err="1">
                <a:latin typeface="Courier New" pitchFamily="49" charset="0"/>
                <a:ea typeface="MS PGothic" pitchFamily="34" charset="-128"/>
              </a:rPr>
              <a:t>b,p</a:t>
            </a:r>
            <a:r>
              <a:rPr lang="en-US" sz="2800" b="1" dirty="0">
                <a:latin typeface="Courier New" pitchFamily="49" charset="0"/>
                <a:ea typeface="MS PGothic" pitchFamily="34" charset="-128"/>
              </a:rPr>
              <a:t>):</a:t>
            </a:r>
          </a:p>
          <a:p>
            <a:pPr eaLnBrk="1" hangingPunct="1">
              <a:lnSpc>
                <a:spcPct val="80000"/>
              </a:lnSpc>
              <a:spcBef>
                <a:spcPct val="50000"/>
              </a:spcBef>
              <a:defRPr/>
            </a:pPr>
            <a:r>
              <a:rPr lang="en-US" b="1" dirty="0">
                <a:solidFill>
                  <a:srgbClr val="FF0000"/>
                </a:solidFill>
                <a:latin typeface="Courier New" pitchFamily="49" charset="0"/>
                <a:ea typeface="MS PGothic" pitchFamily="34" charset="-128"/>
              </a:rPr>
              <a:t>     </a:t>
            </a:r>
            <a:r>
              <a:rPr lang="en-US" b="1" dirty="0">
                <a:solidFill>
                  <a:srgbClr val="0B9520"/>
                </a:solidFill>
                <a:latin typeface="Courier New" pitchFamily="49" charset="0"/>
                <a:ea typeface="MS PGothic" pitchFamily="34" charset="-128"/>
              </a:rPr>
              <a:t>""" inputs: base b and power p (an </a:t>
            </a:r>
            <a:r>
              <a:rPr lang="en-US" b="1" dirty="0" err="1">
                <a:solidFill>
                  <a:srgbClr val="0B9520"/>
                </a:solidFill>
                <a:latin typeface="Courier New" pitchFamily="49" charset="0"/>
                <a:ea typeface="MS PGothic" pitchFamily="34" charset="-128"/>
              </a:rPr>
              <a:t>int</a:t>
            </a:r>
            <a:r>
              <a:rPr lang="en-US" b="1" dirty="0">
                <a:solidFill>
                  <a:srgbClr val="0B9520"/>
                </a:solidFill>
                <a:latin typeface="Courier New" pitchFamily="49" charset="0"/>
                <a:ea typeface="MS PGothic" pitchFamily="34" charset="-128"/>
              </a:rPr>
              <a:t>)</a:t>
            </a:r>
          </a:p>
          <a:p>
            <a:pPr eaLnBrk="1" hangingPunct="1">
              <a:lnSpc>
                <a:spcPct val="80000"/>
              </a:lnSpc>
              <a:spcBef>
                <a:spcPct val="50000"/>
              </a:spcBef>
              <a:defRPr/>
            </a:pPr>
            <a:r>
              <a:rPr lang="en-US" b="1" dirty="0">
                <a:solidFill>
                  <a:srgbClr val="0B9520"/>
                </a:solidFill>
                <a:latin typeface="Courier New" pitchFamily="49" charset="0"/>
                <a:ea typeface="MS PGothic" pitchFamily="34" charset="-128"/>
              </a:rPr>
              <a:t>         implements: b**p</a:t>
            </a:r>
          </a:p>
          <a:p>
            <a:pPr eaLnBrk="1" hangingPunct="1">
              <a:lnSpc>
                <a:spcPct val="80000"/>
              </a:lnSpc>
              <a:spcBef>
                <a:spcPct val="50000"/>
              </a:spcBef>
              <a:defRPr/>
            </a:pPr>
            <a:r>
              <a:rPr lang="en-US" b="1" dirty="0">
                <a:solidFill>
                  <a:srgbClr val="0B9520"/>
                </a:solidFill>
                <a:latin typeface="Courier New" pitchFamily="49" charset="0"/>
                <a:ea typeface="MS PGothic" pitchFamily="34" charset="-128"/>
              </a:rPr>
              <a:t>     """</a:t>
            </a:r>
            <a:endParaRPr lang="en-US" sz="2800" b="1" dirty="0">
              <a:solidFill>
                <a:srgbClr val="FF0000"/>
              </a:solidFill>
              <a:latin typeface="Courier New" pitchFamily="49" charset="0"/>
              <a:ea typeface="MS PGothic" pitchFamily="34" charset="-128"/>
            </a:endParaRPr>
          </a:p>
          <a:p>
            <a:pPr eaLnBrk="1" hangingPunct="1">
              <a:lnSpc>
                <a:spcPct val="80000"/>
              </a:lnSpc>
              <a:spcBef>
                <a:spcPct val="50000"/>
              </a:spcBef>
              <a:defRPr/>
            </a:pPr>
            <a:r>
              <a:rPr lang="en-US" sz="2800" b="1" dirty="0">
                <a:latin typeface="Courier New" pitchFamily="49" charset="0"/>
                <a:ea typeface="MS PGothic" pitchFamily="34" charset="-128"/>
              </a:rPr>
              <a:t>    </a:t>
            </a:r>
            <a:r>
              <a:rPr lang="en-US" sz="2800" b="1" dirty="0">
                <a:solidFill>
                  <a:srgbClr val="FEA30F"/>
                </a:solidFill>
                <a:latin typeface="Courier New" pitchFamily="49" charset="0"/>
                <a:ea typeface="MS PGothic" pitchFamily="34" charset="-128"/>
              </a:rPr>
              <a:t>if</a:t>
            </a:r>
            <a:r>
              <a:rPr lang="en-US" sz="2800" b="1" dirty="0">
                <a:latin typeface="Courier New" pitchFamily="49" charset="0"/>
                <a:ea typeface="MS PGothic" pitchFamily="34" charset="-128"/>
              </a:rPr>
              <a:t> p == 0:</a:t>
            </a:r>
          </a:p>
          <a:p>
            <a:pPr eaLnBrk="1" hangingPunct="1">
              <a:lnSpc>
                <a:spcPct val="80000"/>
              </a:lnSpc>
              <a:spcBef>
                <a:spcPct val="50000"/>
              </a:spcBef>
              <a:defRPr/>
            </a:pPr>
            <a:r>
              <a:rPr lang="en-US" sz="2800" b="1" dirty="0">
                <a:latin typeface="Courier New" pitchFamily="49" charset="0"/>
                <a:ea typeface="MS PGothic" pitchFamily="34" charset="-128"/>
              </a:rPr>
              <a:t>        </a:t>
            </a:r>
            <a:r>
              <a:rPr lang="en-US" sz="2800" b="1" dirty="0">
                <a:solidFill>
                  <a:srgbClr val="FEA30F"/>
                </a:solidFill>
                <a:latin typeface="Courier New" pitchFamily="49" charset="0"/>
                <a:ea typeface="MS PGothic" pitchFamily="34" charset="-128"/>
              </a:rPr>
              <a:t>return</a:t>
            </a:r>
            <a:r>
              <a:rPr lang="en-US" sz="2800" b="1" dirty="0">
                <a:latin typeface="Courier New" pitchFamily="49" charset="0"/>
                <a:ea typeface="MS PGothic" pitchFamily="34" charset="-128"/>
              </a:rPr>
              <a:t> </a:t>
            </a:r>
            <a:r>
              <a:rPr lang="en-US" sz="2800" b="1" dirty="0" smtClean="0">
                <a:latin typeface="Courier New" pitchFamily="49" charset="0"/>
                <a:ea typeface="MS PGothic" pitchFamily="34" charset="-128"/>
              </a:rPr>
              <a:t> 1.0</a:t>
            </a:r>
            <a:endParaRPr lang="en-US" sz="2800" b="1" dirty="0">
              <a:latin typeface="Courier New" pitchFamily="49" charset="0"/>
              <a:ea typeface="MS PGothic" pitchFamily="34" charset="-128"/>
            </a:endParaRPr>
          </a:p>
          <a:p>
            <a:pPr eaLnBrk="1" hangingPunct="1">
              <a:lnSpc>
                <a:spcPct val="80000"/>
              </a:lnSpc>
              <a:spcBef>
                <a:spcPct val="50000"/>
              </a:spcBef>
              <a:defRPr/>
            </a:pPr>
            <a:r>
              <a:rPr lang="en-US" sz="2800" b="1" dirty="0">
                <a:solidFill>
                  <a:schemeClr val="bg1">
                    <a:lumMod val="50000"/>
                  </a:schemeClr>
                </a:solidFill>
                <a:latin typeface="Courier New" pitchFamily="49" charset="0"/>
                <a:ea typeface="MS PGothic" pitchFamily="34" charset="-128"/>
              </a:rPr>
              <a:t>    </a:t>
            </a:r>
            <a:r>
              <a:rPr lang="en-US" sz="2800" b="1" dirty="0" err="1">
                <a:solidFill>
                  <a:schemeClr val="bg1">
                    <a:lumMod val="50000"/>
                  </a:schemeClr>
                </a:solidFill>
                <a:latin typeface="Courier New" pitchFamily="49" charset="0"/>
                <a:ea typeface="MS PGothic" pitchFamily="34" charset="-128"/>
              </a:rPr>
              <a:t>elif</a:t>
            </a:r>
            <a:r>
              <a:rPr lang="en-US" sz="2800" b="1" dirty="0">
                <a:solidFill>
                  <a:schemeClr val="bg1">
                    <a:lumMod val="50000"/>
                  </a:schemeClr>
                </a:solidFill>
                <a:latin typeface="Courier New" pitchFamily="49" charset="0"/>
                <a:ea typeface="MS PGothic" pitchFamily="34" charset="-128"/>
              </a:rPr>
              <a:t> p &lt; 0:</a:t>
            </a:r>
          </a:p>
          <a:p>
            <a:pPr eaLnBrk="1" hangingPunct="1">
              <a:lnSpc>
                <a:spcPct val="80000"/>
              </a:lnSpc>
              <a:spcBef>
                <a:spcPct val="50000"/>
              </a:spcBef>
              <a:defRPr/>
            </a:pPr>
            <a:r>
              <a:rPr lang="en-US" sz="2800" b="1" dirty="0">
                <a:solidFill>
                  <a:schemeClr val="bg1">
                    <a:lumMod val="50000"/>
                  </a:schemeClr>
                </a:solidFill>
                <a:latin typeface="Courier New" pitchFamily="49" charset="0"/>
                <a:ea typeface="MS PGothic" pitchFamily="34" charset="-128"/>
              </a:rPr>
              <a:t>        </a:t>
            </a:r>
            <a:r>
              <a:rPr lang="en-US" sz="2800" b="1" dirty="0" smtClean="0">
                <a:solidFill>
                  <a:schemeClr val="bg1">
                    <a:lumMod val="50000"/>
                  </a:schemeClr>
                </a:solidFill>
                <a:latin typeface="Courier New" pitchFamily="49" charset="0"/>
                <a:ea typeface="MS PGothic" pitchFamily="34" charset="-128"/>
              </a:rPr>
              <a:t>return  ____________________</a:t>
            </a:r>
            <a:endParaRPr lang="en-US" sz="2800" b="1" dirty="0">
              <a:solidFill>
                <a:schemeClr val="bg1">
                  <a:lumMod val="50000"/>
                </a:schemeClr>
              </a:solidFill>
              <a:latin typeface="Courier New" pitchFamily="49" charset="0"/>
              <a:ea typeface="MS PGothic" pitchFamily="34" charset="-128"/>
            </a:endParaRPr>
          </a:p>
          <a:p>
            <a:pPr eaLnBrk="1" hangingPunct="1">
              <a:lnSpc>
                <a:spcPct val="80000"/>
              </a:lnSpc>
              <a:spcBef>
                <a:spcPct val="50000"/>
              </a:spcBef>
              <a:defRPr/>
            </a:pPr>
            <a:r>
              <a:rPr lang="en-US" sz="2800" b="1" dirty="0">
                <a:latin typeface="Courier New" pitchFamily="49" charset="0"/>
                <a:ea typeface="MS PGothic" pitchFamily="34" charset="-128"/>
              </a:rPr>
              <a:t>    </a:t>
            </a:r>
            <a:r>
              <a:rPr lang="en-US" sz="2800" b="1" dirty="0">
                <a:solidFill>
                  <a:srgbClr val="FEA30F"/>
                </a:solidFill>
                <a:latin typeface="Courier New" pitchFamily="49" charset="0"/>
                <a:ea typeface="MS PGothic" pitchFamily="34" charset="-128"/>
              </a:rPr>
              <a:t>else</a:t>
            </a:r>
            <a:r>
              <a:rPr lang="en-US" sz="2800" b="1" dirty="0" smtClean="0">
                <a:latin typeface="Courier New" pitchFamily="49" charset="0"/>
                <a:ea typeface="MS PGothic" pitchFamily="34" charset="-128"/>
              </a:rPr>
              <a:t>:</a:t>
            </a:r>
            <a:endParaRPr lang="en-US" sz="2800" b="1" dirty="0">
              <a:latin typeface="Courier New" pitchFamily="49" charset="0"/>
              <a:ea typeface="MS PGothic" pitchFamily="34" charset="-128"/>
            </a:endParaRPr>
          </a:p>
          <a:p>
            <a:pPr eaLnBrk="1" hangingPunct="1">
              <a:lnSpc>
                <a:spcPct val="80000"/>
              </a:lnSpc>
              <a:spcBef>
                <a:spcPct val="50000"/>
              </a:spcBef>
              <a:defRPr/>
            </a:pPr>
            <a:r>
              <a:rPr lang="en-US" sz="2800" b="1" dirty="0">
                <a:solidFill>
                  <a:srgbClr val="FEA30F"/>
                </a:solidFill>
                <a:latin typeface="Courier New" pitchFamily="49" charset="0"/>
                <a:ea typeface="MS PGothic" pitchFamily="34" charset="-128"/>
              </a:rPr>
              <a:t>        </a:t>
            </a:r>
            <a:r>
              <a:rPr lang="en-US" sz="2800" b="1" dirty="0" smtClean="0">
                <a:solidFill>
                  <a:srgbClr val="FEA30F"/>
                </a:solidFill>
                <a:latin typeface="Courier New" pitchFamily="49" charset="0"/>
                <a:ea typeface="MS PGothic" pitchFamily="34" charset="-128"/>
              </a:rPr>
              <a:t>return </a:t>
            </a:r>
            <a:r>
              <a:rPr lang="en-US" sz="2800" b="1" dirty="0">
                <a:latin typeface="Courier New" pitchFamily="49" charset="0"/>
                <a:ea typeface="MS PGothic" pitchFamily="34" charset="-128"/>
              </a:rPr>
              <a:t> </a:t>
            </a:r>
            <a:r>
              <a:rPr lang="en-US" sz="2800" b="1" dirty="0" smtClean="0">
                <a:latin typeface="Courier New" pitchFamily="49" charset="0"/>
                <a:ea typeface="MS PGothic" pitchFamily="34" charset="-128"/>
              </a:rPr>
              <a:t>b * power(b,p-1)</a:t>
            </a:r>
            <a:endParaRPr lang="en-US" sz="2800" b="1" dirty="0">
              <a:latin typeface="Courier New" pitchFamily="49" charset="0"/>
              <a:ea typeface="MS PGothic" pitchFamily="34" charset="-128"/>
            </a:endParaRPr>
          </a:p>
        </p:txBody>
      </p:sp>
      <p:grpSp>
        <p:nvGrpSpPr>
          <p:cNvPr id="69635" name="Group 15"/>
          <p:cNvGrpSpPr>
            <a:grpSpLocks/>
          </p:cNvGrpSpPr>
          <p:nvPr/>
        </p:nvGrpSpPr>
        <p:grpSpPr bwMode="auto">
          <a:xfrm>
            <a:off x="8534400" y="6172200"/>
            <a:ext cx="371475" cy="468313"/>
            <a:chOff x="2928" y="1051"/>
            <a:chExt cx="840" cy="957"/>
          </a:xfrm>
        </p:grpSpPr>
        <p:sp>
          <p:nvSpPr>
            <p:cNvPr id="69637" name="Freeform 16"/>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69638" name="Oval 17"/>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69639" name="Oval 18"/>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9640" name="Oval 19"/>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9641" name="Oval 20"/>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9642" name="Oval 21"/>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9643" name="Oval 22"/>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9644" name="Oval 23"/>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9645" name="AutoShape 24"/>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69646" name="Freeform 25"/>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69647" name="Freeform 26"/>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69648" name="Freeform 27"/>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69649" name="Freeform 28"/>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69636" name="Rectangle 29"/>
          <p:cNvSpPr>
            <a:spLocks noChangeArrowheads="1"/>
          </p:cNvSpPr>
          <p:nvPr/>
        </p:nvSpPr>
        <p:spPr bwMode="auto">
          <a:xfrm>
            <a:off x="7467600" y="5867400"/>
            <a:ext cx="106838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600" dirty="0">
                <a:solidFill>
                  <a:srgbClr val="0B9520"/>
                </a:solidFill>
                <a:latin typeface="Cambria" pitchFamily="18" charset="0"/>
              </a:rPr>
              <a:t>Recursion is power!</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401920" y="3527280"/>
              <a:ext cx="4974480" cy="1179000"/>
            </p14:xfrm>
          </p:contentPart>
        </mc:Choice>
        <mc:Fallback xmlns="">
          <p:pic>
            <p:nvPicPr>
              <p:cNvPr id="3" name="Ink 2"/>
              <p:cNvPicPr/>
              <p:nvPr/>
            </p:nvPicPr>
            <p:blipFill>
              <a:blip r:embed="rId4"/>
              <a:stretch>
                <a:fillRect/>
              </a:stretch>
            </p:blipFill>
            <p:spPr>
              <a:xfrm>
                <a:off x="2392560" y="3517920"/>
                <a:ext cx="4993200" cy="1197720"/>
              </a:xfrm>
              <a:prstGeom prst="rect">
                <a:avLst/>
              </a:prstGeom>
            </p:spPr>
          </p:pic>
        </mc:Fallback>
      </mc:AlternateContent>
    </p:spTree>
    <p:extLst>
      <p:ext uri="{BB962C8B-B14F-4D97-AF65-F5344CB8AC3E}">
        <p14:creationId xmlns:p14="http://schemas.microsoft.com/office/powerpoint/2010/main" val="14175651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5"/>
          <p:cNvSpPr txBox="1">
            <a:spLocks noChangeArrowheads="1"/>
          </p:cNvSpPr>
          <p:nvPr/>
        </p:nvSpPr>
        <p:spPr bwMode="auto">
          <a:xfrm>
            <a:off x="228600" y="136525"/>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000" dirty="0" smtClean="0">
                <a:latin typeface="Cambria" pitchFamily="18" charset="0"/>
              </a:rPr>
              <a:t>Recursive design #1</a:t>
            </a:r>
            <a:endParaRPr lang="en-US" sz="4000" dirty="0">
              <a:latin typeface="Cambria" pitchFamily="18" charset="0"/>
            </a:endParaRPr>
          </a:p>
        </p:txBody>
      </p:sp>
      <p:sp>
        <p:nvSpPr>
          <p:cNvPr id="58371" name="Rectangle 10"/>
          <p:cNvSpPr>
            <a:spLocks noChangeArrowheads="1"/>
          </p:cNvSpPr>
          <p:nvPr/>
        </p:nvSpPr>
        <p:spPr bwMode="auto">
          <a:xfrm>
            <a:off x="266700" y="1676400"/>
            <a:ext cx="8496300" cy="3760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lnSpc>
                <a:spcPct val="80000"/>
              </a:lnSpc>
              <a:spcBef>
                <a:spcPct val="50000"/>
              </a:spcBef>
            </a:pPr>
            <a:r>
              <a:rPr lang="en-US" b="1" dirty="0" err="1">
                <a:solidFill>
                  <a:srgbClr val="FEA30F"/>
                </a:solidFill>
                <a:latin typeface="Courier New" pitchFamily="49" charset="0"/>
              </a:rPr>
              <a:t>def</a:t>
            </a:r>
            <a:r>
              <a:rPr lang="en-US" b="1" dirty="0">
                <a:latin typeface="Courier New" pitchFamily="49" charset="0"/>
              </a:rPr>
              <a:t> </a:t>
            </a:r>
            <a:r>
              <a:rPr lang="en-US" b="1" dirty="0" err="1">
                <a:latin typeface="Courier New" pitchFamily="49" charset="0"/>
              </a:rPr>
              <a:t>mylen</a:t>
            </a:r>
            <a:r>
              <a:rPr lang="en-US" b="1" dirty="0">
                <a:latin typeface="Courier New" pitchFamily="49" charset="0"/>
              </a:rPr>
              <a:t>(s):</a:t>
            </a:r>
          </a:p>
          <a:p>
            <a:pPr eaLnBrk="1" hangingPunct="1">
              <a:lnSpc>
                <a:spcPct val="80000"/>
              </a:lnSpc>
              <a:spcBef>
                <a:spcPct val="50000"/>
              </a:spcBef>
            </a:pPr>
            <a:r>
              <a:rPr lang="en-US" b="1" dirty="0">
                <a:solidFill>
                  <a:srgbClr val="9103B9"/>
                </a:solidFill>
                <a:latin typeface="Courier New" pitchFamily="49" charset="0"/>
              </a:rPr>
              <a:t>    </a:t>
            </a:r>
            <a:r>
              <a:rPr lang="en-US" b="1" dirty="0">
                <a:solidFill>
                  <a:srgbClr val="0B9520"/>
                </a:solidFill>
                <a:latin typeface="Courier New" pitchFamily="49" charset="0"/>
              </a:rPr>
              <a:t>""" input: any string, s</a:t>
            </a:r>
          </a:p>
          <a:p>
            <a:pPr eaLnBrk="1" hangingPunct="1">
              <a:lnSpc>
                <a:spcPct val="80000"/>
              </a:lnSpc>
              <a:spcBef>
                <a:spcPct val="50000"/>
              </a:spcBef>
            </a:pPr>
            <a:r>
              <a:rPr lang="en-US" b="1" dirty="0">
                <a:solidFill>
                  <a:srgbClr val="0B9520"/>
                </a:solidFill>
                <a:latin typeface="Courier New" pitchFamily="49" charset="0"/>
              </a:rPr>
              <a:t>        output: the number of characters in s</a:t>
            </a:r>
          </a:p>
          <a:p>
            <a:pPr eaLnBrk="1" hangingPunct="1">
              <a:lnSpc>
                <a:spcPct val="80000"/>
              </a:lnSpc>
              <a:spcBef>
                <a:spcPct val="50000"/>
              </a:spcBef>
            </a:pPr>
            <a:r>
              <a:rPr lang="en-US" b="1" dirty="0">
                <a:solidFill>
                  <a:srgbClr val="0B9520"/>
                </a:solidFill>
                <a:latin typeface="Courier New" pitchFamily="49" charset="0"/>
              </a:rPr>
              <a:t>    """</a:t>
            </a:r>
          </a:p>
          <a:p>
            <a:pPr eaLnBrk="1" hangingPunct="1">
              <a:lnSpc>
                <a:spcPct val="80000"/>
              </a:lnSpc>
              <a:spcBef>
                <a:spcPct val="50000"/>
              </a:spcBef>
            </a:pPr>
            <a:r>
              <a:rPr lang="en-US" b="1" dirty="0">
                <a:solidFill>
                  <a:srgbClr val="9103B9"/>
                </a:solidFill>
                <a:latin typeface="Courier New" pitchFamily="49" charset="0"/>
              </a:rPr>
              <a:t>    </a:t>
            </a:r>
            <a:r>
              <a:rPr lang="en-US" b="1" dirty="0">
                <a:solidFill>
                  <a:srgbClr val="FEA30F"/>
                </a:solidFill>
                <a:latin typeface="Courier New" pitchFamily="49" charset="0"/>
              </a:rPr>
              <a:t>if</a:t>
            </a:r>
            <a:r>
              <a:rPr lang="en-US" b="1" dirty="0">
                <a:solidFill>
                  <a:srgbClr val="9103B9"/>
                </a:solidFill>
                <a:latin typeface="Courier New" pitchFamily="49" charset="0"/>
              </a:rPr>
              <a:t>             </a:t>
            </a:r>
            <a:r>
              <a:rPr lang="en-US" b="1" dirty="0">
                <a:latin typeface="Courier New" pitchFamily="49" charset="0"/>
              </a:rPr>
              <a:t>:</a:t>
            </a:r>
          </a:p>
          <a:p>
            <a:pPr eaLnBrk="1" hangingPunct="1">
              <a:lnSpc>
                <a:spcPct val="80000"/>
              </a:lnSpc>
              <a:spcBef>
                <a:spcPct val="50000"/>
              </a:spcBef>
            </a:pPr>
            <a:endParaRPr lang="en-US" b="1" dirty="0">
              <a:latin typeface="Courier New" pitchFamily="49" charset="0"/>
            </a:endParaRPr>
          </a:p>
          <a:p>
            <a:pPr eaLnBrk="1" hangingPunct="1">
              <a:lnSpc>
                <a:spcPct val="80000"/>
              </a:lnSpc>
              <a:spcBef>
                <a:spcPct val="50000"/>
              </a:spcBef>
            </a:pPr>
            <a:endParaRPr lang="en-US" b="1" dirty="0">
              <a:latin typeface="Courier New" pitchFamily="49" charset="0"/>
            </a:endParaRPr>
          </a:p>
          <a:p>
            <a:pPr eaLnBrk="1" hangingPunct="1">
              <a:lnSpc>
                <a:spcPct val="80000"/>
              </a:lnSpc>
              <a:spcBef>
                <a:spcPct val="50000"/>
              </a:spcBef>
            </a:pPr>
            <a:r>
              <a:rPr lang="en-US" b="1" dirty="0">
                <a:solidFill>
                  <a:srgbClr val="9103B9"/>
                </a:solidFill>
                <a:latin typeface="Courier New" pitchFamily="49" charset="0"/>
              </a:rPr>
              <a:t>    </a:t>
            </a:r>
            <a:r>
              <a:rPr lang="en-US" b="1" dirty="0">
                <a:solidFill>
                  <a:srgbClr val="FEA30F"/>
                </a:solidFill>
                <a:latin typeface="Courier New" pitchFamily="49" charset="0"/>
              </a:rPr>
              <a:t>else</a:t>
            </a:r>
            <a:r>
              <a:rPr lang="en-US" b="1" dirty="0">
                <a:latin typeface="Courier New" pitchFamily="49" charset="0"/>
              </a:rPr>
              <a:t>:</a:t>
            </a:r>
          </a:p>
        </p:txBody>
      </p:sp>
      <p:sp>
        <p:nvSpPr>
          <p:cNvPr id="58372" name="Line 38"/>
          <p:cNvSpPr>
            <a:spLocks noChangeShapeType="1"/>
          </p:cNvSpPr>
          <p:nvPr/>
        </p:nvSpPr>
        <p:spPr bwMode="auto">
          <a:xfrm>
            <a:off x="1622425" y="3987800"/>
            <a:ext cx="205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373" name="Text Box 39"/>
          <p:cNvSpPr txBox="1">
            <a:spLocks noChangeArrowheads="1"/>
          </p:cNvSpPr>
          <p:nvPr/>
        </p:nvSpPr>
        <p:spPr bwMode="auto">
          <a:xfrm>
            <a:off x="1517650" y="3967162"/>
            <a:ext cx="2209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900"/>
              <a:t>base case test!</a:t>
            </a:r>
          </a:p>
        </p:txBody>
      </p:sp>
      <mc:AlternateContent xmlns:mc="http://schemas.openxmlformats.org/markup-compatibility/2006" xmlns:p14="http://schemas.microsoft.com/office/powerpoint/2010/main">
        <mc:Choice Requires="p14">
          <p:contentPart p14:bwMode="auto" r:id="rId3">
            <p14:nvContentPartPr>
              <p14:cNvPr id="8205" name="Ink 20"/>
              <p14:cNvContentPartPr>
                <a14:cpLocks xmlns:a14="http://schemas.microsoft.com/office/drawing/2010/main" noRot="1" noChangeAspect="1" noEditPoints="1" noChangeArrowheads="1" noChangeShapeType="1"/>
              </p14:cNvContentPartPr>
              <p14:nvPr/>
            </p14:nvContentPartPr>
            <p14:xfrm>
              <a:off x="7213600" y="4681537"/>
              <a:ext cx="1588" cy="4763"/>
            </p14:xfrm>
          </p:contentPart>
        </mc:Choice>
        <mc:Fallback xmlns="">
          <p:pic>
            <p:nvPicPr>
              <p:cNvPr id="8205" name="Ink 20"/>
              <p:cNvPicPr>
                <a:picLocks noRot="1" noChangeAspect="1" noEditPoints="1" noChangeArrowheads="1" noChangeShapeType="1"/>
              </p:cNvPicPr>
              <p:nvPr/>
            </p:nvPicPr>
            <p:blipFill>
              <a:blip r:embed="rId4"/>
              <a:stretch>
                <a:fillRect/>
              </a:stretch>
            </p:blipFill>
            <p:spPr>
              <a:xfrm>
                <a:off x="7198514" y="4668609"/>
                <a:ext cx="32157" cy="30960"/>
              </a:xfrm>
              <a:prstGeom prst="rect">
                <a:avLst/>
              </a:prstGeom>
            </p:spPr>
          </p:pic>
        </mc:Fallback>
      </mc:AlternateContent>
      <p:cxnSp>
        <p:nvCxnSpPr>
          <p:cNvPr id="4" name="Straight Arrow Connector 3"/>
          <p:cNvCxnSpPr/>
          <p:nvPr/>
        </p:nvCxnSpPr>
        <p:spPr bwMode="auto">
          <a:xfrm>
            <a:off x="2286000" y="1371600"/>
            <a:ext cx="0"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 name="Rectangle 4"/>
          <p:cNvSpPr/>
          <p:nvPr/>
        </p:nvSpPr>
        <p:spPr>
          <a:xfrm>
            <a:off x="1863977" y="1029270"/>
            <a:ext cx="873957" cy="369332"/>
          </a:xfrm>
          <a:prstGeom prst="rect">
            <a:avLst/>
          </a:prstGeom>
        </p:spPr>
        <p:txBody>
          <a:bodyPr wrap="none">
            <a:spAutoFit/>
          </a:bodyPr>
          <a:lstStyle/>
          <a:p>
            <a:pPr algn="ctr"/>
            <a:r>
              <a:rPr lang="en-US" sz="1800" b="1" dirty="0" smtClean="0">
                <a:solidFill>
                  <a:srgbClr val="0B9520"/>
                </a:solidFill>
                <a:latin typeface="Courier New" pitchFamily="49" charset="0"/>
              </a:rPr>
              <a:t>'cs5'</a:t>
            </a:r>
            <a:endParaRPr lang="en-US" sz="1800" dirty="0">
              <a:solidFill>
                <a:srgbClr val="0B9520"/>
              </a:solidFill>
            </a:endParaRPr>
          </a:p>
        </p:txBody>
      </p:sp>
      <p:sp>
        <p:nvSpPr>
          <p:cNvPr id="9" name="Rectangle 8"/>
          <p:cNvSpPr>
            <a:spLocks noChangeArrowheads="1"/>
          </p:cNvSpPr>
          <p:nvPr/>
        </p:nvSpPr>
        <p:spPr bwMode="auto">
          <a:xfrm>
            <a:off x="1909133" y="6425567"/>
            <a:ext cx="5923660" cy="338554"/>
          </a:xfrm>
          <a:prstGeom prst="rect">
            <a:avLst/>
          </a:prstGeom>
          <a:solidFill>
            <a:srgbClr val="FEDFDE"/>
          </a:solidFill>
          <a:ln w="9525">
            <a:noFill/>
            <a:miter lim="800000"/>
            <a:headEnd/>
            <a:tailEnd/>
          </a:ln>
        </p:spPr>
        <p:txBody>
          <a:bodyPr wrap="square">
            <a:spAutoFit/>
          </a:bodyPr>
          <a:lstStyle/>
          <a:p>
            <a:pPr algn="ctr"/>
            <a:r>
              <a:rPr lang="en-US" sz="1600" i="1" dirty="0" smtClean="0">
                <a:latin typeface="Cambria" pitchFamily="18" charset="0"/>
              </a:rPr>
              <a:t>"How could I use the length of </a:t>
            </a:r>
            <a:r>
              <a:rPr lang="en-US" sz="1600" b="1" i="1" dirty="0" smtClean="0">
                <a:latin typeface="Cambria" pitchFamily="18" charset="0"/>
              </a:rPr>
              <a:t>anything smaller </a:t>
            </a:r>
            <a:r>
              <a:rPr lang="en-US" sz="1600" i="1" dirty="0" smtClean="0">
                <a:latin typeface="Cambria" pitchFamily="18" charset="0"/>
              </a:rPr>
              <a:t>than s?"  Then do!</a:t>
            </a:r>
            <a:endParaRPr lang="en-US" sz="1600" i="1" dirty="0">
              <a:latin typeface="Cambria" pitchFamily="18" charset="0"/>
            </a:endParaRPr>
          </a:p>
        </p:txBody>
      </p:sp>
      <p:sp>
        <p:nvSpPr>
          <p:cNvPr id="10" name="Rectangle 9"/>
          <p:cNvSpPr/>
          <p:nvPr/>
        </p:nvSpPr>
        <p:spPr>
          <a:xfrm>
            <a:off x="152400" y="6400800"/>
            <a:ext cx="1504323" cy="369332"/>
          </a:xfrm>
          <a:prstGeom prst="rect">
            <a:avLst/>
          </a:prstGeom>
          <a:solidFill>
            <a:schemeClr val="bg1">
              <a:lumMod val="85000"/>
            </a:schemeClr>
          </a:solidFill>
          <a:ln>
            <a:noFill/>
          </a:ln>
        </p:spPr>
        <p:txBody>
          <a:bodyPr wrap="none">
            <a:spAutoFit/>
          </a:bodyPr>
          <a:lstStyle/>
          <a:p>
            <a:r>
              <a:rPr lang="en-US" sz="1800" b="1" i="1" dirty="0" smtClean="0">
                <a:solidFill>
                  <a:srgbClr val="0000FF"/>
                </a:solidFill>
                <a:latin typeface="Cambria" pitchFamily="18" charset="0"/>
              </a:rPr>
              <a:t>Ask yourself:</a:t>
            </a:r>
            <a:endParaRPr lang="en-US" sz="1800" b="1" dirty="0">
              <a:solidFill>
                <a:srgbClr val="0000FF"/>
              </a:solidFill>
            </a:endParaRPr>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1107360" y="1580400"/>
              <a:ext cx="6099120" cy="4644000"/>
            </p14:xfrm>
          </p:contentPart>
        </mc:Choice>
        <mc:Fallback xmlns="">
          <p:pic>
            <p:nvPicPr>
              <p:cNvPr id="2" name="Ink 1"/>
              <p:cNvPicPr/>
              <p:nvPr/>
            </p:nvPicPr>
            <p:blipFill>
              <a:blip r:embed="rId6"/>
              <a:stretch>
                <a:fillRect/>
              </a:stretch>
            </p:blipFill>
            <p:spPr>
              <a:xfrm>
                <a:off x="1098000" y="1571040"/>
                <a:ext cx="6117840" cy="4662720"/>
              </a:xfrm>
              <a:prstGeom prst="rect">
                <a:avLst/>
              </a:prstGeom>
            </p:spPr>
          </p:pic>
        </mc:Fallback>
      </mc:AlternateContent>
    </p:spTree>
    <p:extLst>
      <p:ext uri="{BB962C8B-B14F-4D97-AF65-F5344CB8AC3E}">
        <p14:creationId xmlns:p14="http://schemas.microsoft.com/office/powerpoint/2010/main" val="692798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18" name="Text Box 8"/>
          <p:cNvSpPr txBox="1">
            <a:spLocks noChangeArrowheads="1"/>
          </p:cNvSpPr>
          <p:nvPr/>
        </p:nvSpPr>
        <p:spPr bwMode="auto">
          <a:xfrm>
            <a:off x="228600" y="1312277"/>
            <a:ext cx="50292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a:latin typeface="Courier New" pitchFamily="49" charset="0"/>
              </a:rPr>
              <a:t>demo(x):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y = x/3</a:t>
            </a:r>
          </a:p>
          <a:p>
            <a:pPr>
              <a:lnSpc>
                <a:spcPct val="60000"/>
              </a:lnSpc>
              <a:spcBef>
                <a:spcPct val="50000"/>
              </a:spcBef>
            </a:pPr>
            <a:r>
              <a:rPr lang="en-US" sz="2000" b="1" dirty="0" smtClean="0">
                <a:latin typeface="Courier New" pitchFamily="49" charset="0"/>
              </a:rPr>
              <a:t>    z = g(y)</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z + y + x</a:t>
            </a:r>
            <a:endParaRPr lang="en-US" sz="2000" b="1" dirty="0">
              <a:latin typeface="Courier New" pitchFamily="49" charset="0"/>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cxnSp>
        <p:nvCxnSpPr>
          <p:cNvPr id="5" name="Straight Arrow Connector 4"/>
          <p:cNvCxnSpPr/>
          <p:nvPr/>
        </p:nvCxnSpPr>
        <p:spPr bwMode="auto">
          <a:xfrm>
            <a:off x="1752600" y="778877"/>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6" name="Rectangle 5"/>
          <p:cNvSpPr/>
          <p:nvPr/>
        </p:nvSpPr>
        <p:spPr>
          <a:xfrm>
            <a:off x="1562100" y="430428"/>
            <a:ext cx="428322"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15</a:t>
            </a:r>
            <a:endParaRPr lang="en-US" sz="1600" dirty="0"/>
          </a:p>
        </p:txBody>
      </p:sp>
      <p:sp>
        <p:nvSpPr>
          <p:cNvPr id="8" name="Rectangle 2"/>
          <p:cNvSpPr>
            <a:spLocks noChangeArrowheads="1"/>
          </p:cNvSpPr>
          <p:nvPr/>
        </p:nvSpPr>
        <p:spPr bwMode="auto">
          <a:xfrm>
            <a:off x="4686300" y="14478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1" name="Rectangle 28"/>
          <p:cNvSpPr>
            <a:spLocks noChangeArrowheads="1"/>
          </p:cNvSpPr>
          <p:nvPr/>
        </p:nvSpPr>
        <p:spPr bwMode="auto">
          <a:xfrm>
            <a:off x="5638800" y="6211669"/>
            <a:ext cx="2286844" cy="646331"/>
          </a:xfrm>
          <a:prstGeom prst="rect">
            <a:avLst/>
          </a:prstGeom>
          <a:solidFill>
            <a:schemeClr val="bg1"/>
          </a:solidFill>
          <a:ln>
            <a:noFill/>
          </a:ln>
          <a:extLst/>
        </p:spPr>
        <p:txBody>
          <a:bodyPr wrap="none">
            <a:spAutoFit/>
          </a:bodyPr>
          <a:lstStyle/>
          <a:p>
            <a:r>
              <a:rPr lang="en-US" sz="3600" i="1" dirty="0" smtClean="0">
                <a:latin typeface="Cambria" pitchFamily="18" charset="0"/>
              </a:rPr>
              <a:t>they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15</a:t>
            </a:r>
          </a:p>
          <a:p>
            <a:pPr>
              <a:spcBef>
                <a:spcPts val="0"/>
              </a:spcBef>
            </a:pPr>
            <a:r>
              <a:rPr lang="en-US" sz="2000" b="1" dirty="0" smtClean="0">
                <a:latin typeface="Courier New" pitchFamily="49" charset="0"/>
              </a:rPr>
              <a:t>y = 5</a:t>
            </a:r>
          </a:p>
          <a:p>
            <a:pPr>
              <a:spcBef>
                <a:spcPts val="0"/>
              </a:spcBef>
            </a:pPr>
            <a:r>
              <a:rPr lang="en-US" sz="2000" b="1" dirty="0" smtClean="0">
                <a:latin typeface="Courier New" pitchFamily="49" charset="0"/>
              </a:rPr>
              <a:t>z = </a:t>
            </a:r>
            <a:r>
              <a:rPr lang="en-US" sz="2000" b="1" dirty="0" smtClean="0">
                <a:solidFill>
                  <a:srgbClr val="FF0000"/>
                </a:solidFill>
                <a:latin typeface="Courier New" pitchFamily="49" charset="0"/>
              </a:rPr>
              <a:t>?????</a:t>
            </a:r>
            <a:endParaRPr lang="en-US" sz="2000" b="1" dirty="0">
              <a:solidFill>
                <a:srgbClr val="FF0000"/>
              </a:solidFill>
              <a:latin typeface="Courier New" pitchFamily="49"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demo(15)</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1" name="Text Box 6"/>
          <p:cNvSpPr txBox="1">
            <a:spLocks noChangeArrowheads="1"/>
          </p:cNvSpPr>
          <p:nvPr/>
        </p:nvSpPr>
        <p:spPr bwMode="auto">
          <a:xfrm>
            <a:off x="228601" y="2971800"/>
            <a:ext cx="357748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smtClean="0">
                <a:latin typeface="Courier New" pitchFamily="49" charset="0"/>
              </a:rPr>
              <a:t>g(x):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result = 4*x + 2</a:t>
            </a:r>
            <a:endParaRPr lang="en-US" sz="2000" b="1" dirty="0">
              <a:latin typeface="Courier New" pitchFamily="49" charset="0"/>
            </a:endParaRPr>
          </a:p>
          <a:p>
            <a:pPr>
              <a:lnSpc>
                <a:spcPct val="60000"/>
              </a:lnSpc>
              <a:spcBef>
                <a:spcPct val="50000"/>
              </a:spcBef>
            </a:pPr>
            <a:r>
              <a:rPr lang="en-US" sz="2000" b="1" dirty="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result</a:t>
            </a:r>
            <a:endParaRPr lang="en-US" sz="2000" b="1" dirty="0">
              <a:latin typeface="Courier New" pitchFamily="49" charset="0"/>
            </a:endParaRPr>
          </a:p>
        </p:txBody>
      </p:sp>
    </p:spTree>
    <p:extLst>
      <p:ext uri="{BB962C8B-B14F-4D97-AF65-F5344CB8AC3E}">
        <p14:creationId xmlns:p14="http://schemas.microsoft.com/office/powerpoint/2010/main" val="2052990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18" name="Text Box 8"/>
          <p:cNvSpPr txBox="1">
            <a:spLocks noChangeArrowheads="1"/>
          </p:cNvSpPr>
          <p:nvPr/>
        </p:nvSpPr>
        <p:spPr bwMode="auto">
          <a:xfrm>
            <a:off x="228600" y="1312277"/>
            <a:ext cx="50292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a:latin typeface="Courier New" pitchFamily="49" charset="0"/>
              </a:rPr>
              <a:t>demo(x):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y = x/3</a:t>
            </a:r>
          </a:p>
          <a:p>
            <a:pPr>
              <a:lnSpc>
                <a:spcPct val="60000"/>
              </a:lnSpc>
              <a:spcBef>
                <a:spcPct val="50000"/>
              </a:spcBef>
            </a:pPr>
            <a:r>
              <a:rPr lang="en-US" sz="2000" b="1" dirty="0" smtClean="0">
                <a:latin typeface="Courier New" pitchFamily="49" charset="0"/>
              </a:rPr>
              <a:t>    z = g(y)</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z + y + x</a:t>
            </a:r>
            <a:endParaRPr lang="en-US" sz="2000" b="1" dirty="0">
              <a:latin typeface="Courier New" pitchFamily="49" charset="0"/>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cxnSp>
        <p:nvCxnSpPr>
          <p:cNvPr id="5" name="Straight Arrow Connector 4"/>
          <p:cNvCxnSpPr/>
          <p:nvPr/>
        </p:nvCxnSpPr>
        <p:spPr bwMode="auto">
          <a:xfrm>
            <a:off x="1752600" y="778877"/>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6" name="Rectangle 5"/>
          <p:cNvSpPr/>
          <p:nvPr/>
        </p:nvSpPr>
        <p:spPr>
          <a:xfrm>
            <a:off x="1562100" y="430428"/>
            <a:ext cx="428322"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15</a:t>
            </a:r>
            <a:endParaRPr lang="en-US" sz="1600" dirty="0"/>
          </a:p>
        </p:txBody>
      </p:sp>
      <p:sp>
        <p:nvSpPr>
          <p:cNvPr id="8" name="Rectangle 2"/>
          <p:cNvSpPr>
            <a:spLocks noChangeArrowheads="1"/>
          </p:cNvSpPr>
          <p:nvPr/>
        </p:nvSpPr>
        <p:spPr bwMode="auto">
          <a:xfrm>
            <a:off x="4686300" y="14478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1" name="Rectangle 28"/>
          <p:cNvSpPr>
            <a:spLocks noChangeArrowheads="1"/>
          </p:cNvSpPr>
          <p:nvPr/>
        </p:nvSpPr>
        <p:spPr bwMode="auto">
          <a:xfrm>
            <a:off x="5638800" y="6211669"/>
            <a:ext cx="2286844" cy="646331"/>
          </a:xfrm>
          <a:prstGeom prst="rect">
            <a:avLst/>
          </a:prstGeom>
          <a:solidFill>
            <a:schemeClr val="bg1"/>
          </a:solidFill>
          <a:ln>
            <a:noFill/>
          </a:ln>
          <a:extLst/>
        </p:spPr>
        <p:txBody>
          <a:bodyPr wrap="none">
            <a:spAutoFit/>
          </a:bodyPr>
          <a:lstStyle/>
          <a:p>
            <a:r>
              <a:rPr lang="en-US" sz="3600" i="1" dirty="0" smtClean="0">
                <a:latin typeface="Cambria" pitchFamily="18" charset="0"/>
              </a:rPr>
              <a:t>they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15</a:t>
            </a:r>
          </a:p>
          <a:p>
            <a:pPr>
              <a:spcBef>
                <a:spcPts val="0"/>
              </a:spcBef>
            </a:pPr>
            <a:r>
              <a:rPr lang="en-US" sz="2000" b="1" dirty="0" smtClean="0">
                <a:latin typeface="Courier New" pitchFamily="49" charset="0"/>
              </a:rPr>
              <a:t>y = 5</a:t>
            </a:r>
          </a:p>
          <a:p>
            <a:pPr>
              <a:spcBef>
                <a:spcPts val="0"/>
              </a:spcBef>
            </a:pPr>
            <a:r>
              <a:rPr lang="en-US" sz="2000" b="1" dirty="0" smtClean="0">
                <a:latin typeface="Courier New" pitchFamily="49" charset="0"/>
              </a:rPr>
              <a:t>z = </a:t>
            </a:r>
            <a:r>
              <a:rPr lang="en-US" sz="2000" b="1" dirty="0" smtClean="0">
                <a:solidFill>
                  <a:srgbClr val="FF0000"/>
                </a:solidFill>
                <a:latin typeface="Courier New" pitchFamily="49" charset="0"/>
              </a:rPr>
              <a:t>?????</a:t>
            </a:r>
            <a:endParaRPr lang="en-US" sz="2000" b="1" dirty="0">
              <a:solidFill>
                <a:srgbClr val="FF0000"/>
              </a:solidFill>
              <a:latin typeface="Courier New" pitchFamily="49"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demo(15)</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16" name="Rectangle 2"/>
          <p:cNvSpPr>
            <a:spLocks noChangeArrowheads="1"/>
          </p:cNvSpPr>
          <p:nvPr/>
        </p:nvSpPr>
        <p:spPr bwMode="auto">
          <a:xfrm>
            <a:off x="4685271" y="35052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17" name="TextBox 16"/>
          <p:cNvSpPr txBox="1"/>
          <p:nvPr/>
        </p:nvSpPr>
        <p:spPr>
          <a:xfrm>
            <a:off x="7025246" y="35656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8" name="Text Box 8"/>
          <p:cNvSpPr txBox="1">
            <a:spLocks noChangeArrowheads="1"/>
          </p:cNvSpPr>
          <p:nvPr/>
        </p:nvSpPr>
        <p:spPr bwMode="auto">
          <a:xfrm>
            <a:off x="6677994" y="4191000"/>
            <a:ext cx="1932606"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5</a:t>
            </a:r>
          </a:p>
          <a:p>
            <a:pPr>
              <a:spcBef>
                <a:spcPts val="0"/>
              </a:spcBef>
            </a:pPr>
            <a:r>
              <a:rPr lang="en-US" sz="2000" b="1" dirty="0" smtClean="0">
                <a:latin typeface="Courier New" pitchFamily="49" charset="0"/>
              </a:rPr>
              <a:t>result = 22</a:t>
            </a:r>
          </a:p>
          <a:p>
            <a:pPr>
              <a:spcBef>
                <a:spcPts val="0"/>
              </a:spcBef>
            </a:pPr>
            <a:r>
              <a:rPr lang="en-US" sz="2000" b="1" dirty="0" smtClean="0">
                <a:solidFill>
                  <a:srgbClr val="FF0000"/>
                </a:solidFill>
                <a:latin typeface="Calibri" panose="020F0502020204030204" pitchFamily="34" charset="0"/>
              </a:rPr>
              <a:t>returns</a:t>
            </a:r>
            <a:r>
              <a:rPr lang="en-US" sz="2000" b="1" dirty="0" smtClean="0">
                <a:latin typeface="Courier New" pitchFamily="49" charset="0"/>
              </a:rPr>
              <a:t> 22</a:t>
            </a:r>
          </a:p>
        </p:txBody>
      </p:sp>
      <p:sp>
        <p:nvSpPr>
          <p:cNvPr id="19" name="Text Box 8"/>
          <p:cNvSpPr txBox="1">
            <a:spLocks noChangeArrowheads="1"/>
          </p:cNvSpPr>
          <p:nvPr/>
        </p:nvSpPr>
        <p:spPr bwMode="auto">
          <a:xfrm>
            <a:off x="4783496" y="36014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g(5)</a:t>
            </a:r>
            <a:endParaRPr lang="en-US" sz="2000" b="1" dirty="0">
              <a:latin typeface="Courier New" pitchFamily="49" charset="0"/>
            </a:endParaRPr>
          </a:p>
        </p:txBody>
      </p:sp>
      <p:sp>
        <p:nvSpPr>
          <p:cNvPr id="20" name="Text Box 8"/>
          <p:cNvSpPr txBox="1">
            <a:spLocks noChangeArrowheads="1"/>
          </p:cNvSpPr>
          <p:nvPr/>
        </p:nvSpPr>
        <p:spPr bwMode="auto">
          <a:xfrm>
            <a:off x="4785156" y="3981390"/>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1" name="Text Box 6"/>
          <p:cNvSpPr txBox="1">
            <a:spLocks noChangeArrowheads="1"/>
          </p:cNvSpPr>
          <p:nvPr/>
        </p:nvSpPr>
        <p:spPr bwMode="auto">
          <a:xfrm>
            <a:off x="228601" y="2971800"/>
            <a:ext cx="357748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smtClean="0">
                <a:latin typeface="Courier New" pitchFamily="49" charset="0"/>
              </a:rPr>
              <a:t>g(x):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result = 4*x + 2</a:t>
            </a:r>
            <a:endParaRPr lang="en-US" sz="2000" b="1" dirty="0">
              <a:latin typeface="Courier New" pitchFamily="49" charset="0"/>
            </a:endParaRPr>
          </a:p>
          <a:p>
            <a:pPr>
              <a:lnSpc>
                <a:spcPct val="60000"/>
              </a:lnSpc>
              <a:spcBef>
                <a:spcPct val="50000"/>
              </a:spcBef>
            </a:pPr>
            <a:r>
              <a:rPr lang="en-US" sz="2000" b="1" dirty="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result</a:t>
            </a:r>
            <a:endParaRPr lang="en-US" sz="2000" b="1" dirty="0">
              <a:latin typeface="Courier New" pitchFamily="49" charset="0"/>
            </a:endParaRPr>
          </a:p>
        </p:txBody>
      </p:sp>
    </p:spTree>
    <p:extLst>
      <p:ext uri="{BB962C8B-B14F-4D97-AF65-F5344CB8AC3E}">
        <p14:creationId xmlns:p14="http://schemas.microsoft.com/office/powerpoint/2010/main" val="835143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18" name="Text Box 8"/>
          <p:cNvSpPr txBox="1">
            <a:spLocks noChangeArrowheads="1"/>
          </p:cNvSpPr>
          <p:nvPr/>
        </p:nvSpPr>
        <p:spPr bwMode="auto">
          <a:xfrm>
            <a:off x="228600" y="1312277"/>
            <a:ext cx="50292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a:latin typeface="Courier New" pitchFamily="49" charset="0"/>
              </a:rPr>
              <a:t>demo(x):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y = x/3</a:t>
            </a:r>
          </a:p>
          <a:p>
            <a:pPr>
              <a:lnSpc>
                <a:spcPct val="60000"/>
              </a:lnSpc>
              <a:spcBef>
                <a:spcPct val="50000"/>
              </a:spcBef>
            </a:pPr>
            <a:r>
              <a:rPr lang="en-US" sz="2000" b="1" dirty="0" smtClean="0">
                <a:latin typeface="Courier New" pitchFamily="49" charset="0"/>
              </a:rPr>
              <a:t>    z = g(y)</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z + y + x</a:t>
            </a:r>
            <a:endParaRPr lang="en-US" sz="2000" b="1" dirty="0">
              <a:latin typeface="Courier New" pitchFamily="49" charset="0"/>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cxnSp>
        <p:nvCxnSpPr>
          <p:cNvPr id="5" name="Straight Arrow Connector 4"/>
          <p:cNvCxnSpPr/>
          <p:nvPr/>
        </p:nvCxnSpPr>
        <p:spPr bwMode="auto">
          <a:xfrm>
            <a:off x="1752600" y="778877"/>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6" name="Rectangle 5"/>
          <p:cNvSpPr/>
          <p:nvPr/>
        </p:nvSpPr>
        <p:spPr>
          <a:xfrm>
            <a:off x="1562100" y="430428"/>
            <a:ext cx="428322"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15</a:t>
            </a:r>
            <a:endParaRPr lang="en-US" sz="1600" dirty="0"/>
          </a:p>
        </p:txBody>
      </p:sp>
      <p:sp>
        <p:nvSpPr>
          <p:cNvPr id="8" name="Rectangle 2"/>
          <p:cNvSpPr>
            <a:spLocks noChangeArrowheads="1"/>
          </p:cNvSpPr>
          <p:nvPr/>
        </p:nvSpPr>
        <p:spPr bwMode="auto">
          <a:xfrm>
            <a:off x="4686300" y="14478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1" name="Rectangle 28"/>
          <p:cNvSpPr>
            <a:spLocks noChangeArrowheads="1"/>
          </p:cNvSpPr>
          <p:nvPr/>
        </p:nvSpPr>
        <p:spPr bwMode="auto">
          <a:xfrm>
            <a:off x="5638800" y="6211669"/>
            <a:ext cx="2286844" cy="646331"/>
          </a:xfrm>
          <a:prstGeom prst="rect">
            <a:avLst/>
          </a:prstGeom>
          <a:solidFill>
            <a:schemeClr val="bg1"/>
          </a:solidFill>
          <a:ln>
            <a:noFill/>
          </a:ln>
          <a:extLst/>
        </p:spPr>
        <p:txBody>
          <a:bodyPr wrap="none">
            <a:spAutoFit/>
          </a:bodyPr>
          <a:lstStyle/>
          <a:p>
            <a:r>
              <a:rPr lang="en-US" sz="3600" i="1" dirty="0" smtClean="0">
                <a:latin typeface="Cambria" pitchFamily="18" charset="0"/>
              </a:rPr>
              <a:t>they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15</a:t>
            </a:r>
          </a:p>
          <a:p>
            <a:pPr>
              <a:spcBef>
                <a:spcPts val="0"/>
              </a:spcBef>
            </a:pPr>
            <a:r>
              <a:rPr lang="en-US" sz="2000" b="1" dirty="0" smtClean="0">
                <a:latin typeface="Courier New" pitchFamily="49" charset="0"/>
              </a:rPr>
              <a:t>y = 5</a:t>
            </a:r>
          </a:p>
          <a:p>
            <a:pPr>
              <a:spcBef>
                <a:spcPts val="0"/>
              </a:spcBef>
            </a:pPr>
            <a:r>
              <a:rPr lang="en-US" sz="2000" b="1" dirty="0" smtClean="0">
                <a:latin typeface="Courier New" pitchFamily="49" charset="0"/>
              </a:rPr>
              <a:t>z = </a:t>
            </a:r>
            <a:r>
              <a:rPr lang="en-US" sz="2000" b="1" dirty="0" smtClean="0">
                <a:solidFill>
                  <a:srgbClr val="FF0000"/>
                </a:solidFill>
                <a:latin typeface="Courier New" pitchFamily="49" charset="0"/>
              </a:rPr>
              <a:t>?????</a:t>
            </a:r>
            <a:endParaRPr lang="en-US" sz="2000" b="1" dirty="0">
              <a:solidFill>
                <a:srgbClr val="FF0000"/>
              </a:solidFill>
              <a:latin typeface="Courier New" pitchFamily="49"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demo(15)</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16" name="Rectangle 2"/>
          <p:cNvSpPr>
            <a:spLocks noChangeArrowheads="1"/>
          </p:cNvSpPr>
          <p:nvPr/>
        </p:nvSpPr>
        <p:spPr bwMode="auto">
          <a:xfrm>
            <a:off x="4685271" y="35052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17" name="TextBox 16"/>
          <p:cNvSpPr txBox="1"/>
          <p:nvPr/>
        </p:nvSpPr>
        <p:spPr>
          <a:xfrm>
            <a:off x="7025246" y="35656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8" name="Text Box 8"/>
          <p:cNvSpPr txBox="1">
            <a:spLocks noChangeArrowheads="1"/>
          </p:cNvSpPr>
          <p:nvPr/>
        </p:nvSpPr>
        <p:spPr bwMode="auto">
          <a:xfrm>
            <a:off x="6677994" y="4191000"/>
            <a:ext cx="1932606"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5</a:t>
            </a:r>
          </a:p>
          <a:p>
            <a:pPr>
              <a:spcBef>
                <a:spcPts val="0"/>
              </a:spcBef>
            </a:pPr>
            <a:r>
              <a:rPr lang="en-US" sz="2000" b="1" dirty="0" smtClean="0">
                <a:latin typeface="Courier New" pitchFamily="49" charset="0"/>
              </a:rPr>
              <a:t>result = 22</a:t>
            </a:r>
          </a:p>
          <a:p>
            <a:pPr>
              <a:spcBef>
                <a:spcPts val="0"/>
              </a:spcBef>
            </a:pPr>
            <a:r>
              <a:rPr lang="en-US" sz="2000" b="1" dirty="0" smtClean="0">
                <a:solidFill>
                  <a:srgbClr val="FF0000"/>
                </a:solidFill>
                <a:latin typeface="Calibri" panose="020F0502020204030204" pitchFamily="34" charset="0"/>
              </a:rPr>
              <a:t>returns</a:t>
            </a:r>
            <a:r>
              <a:rPr lang="en-US" sz="2000" b="1" dirty="0" smtClean="0">
                <a:latin typeface="Courier New" pitchFamily="49" charset="0"/>
              </a:rPr>
              <a:t> 22</a:t>
            </a:r>
          </a:p>
        </p:txBody>
      </p:sp>
      <p:sp>
        <p:nvSpPr>
          <p:cNvPr id="19" name="Text Box 8"/>
          <p:cNvSpPr txBox="1">
            <a:spLocks noChangeArrowheads="1"/>
          </p:cNvSpPr>
          <p:nvPr/>
        </p:nvSpPr>
        <p:spPr bwMode="auto">
          <a:xfrm>
            <a:off x="4783496" y="36014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g(5)</a:t>
            </a:r>
            <a:endParaRPr lang="en-US" sz="2000" b="1" dirty="0">
              <a:latin typeface="Courier New" pitchFamily="49" charset="0"/>
            </a:endParaRPr>
          </a:p>
        </p:txBody>
      </p:sp>
      <p:sp>
        <p:nvSpPr>
          <p:cNvPr id="20" name="Text Box 8"/>
          <p:cNvSpPr txBox="1">
            <a:spLocks noChangeArrowheads="1"/>
          </p:cNvSpPr>
          <p:nvPr/>
        </p:nvSpPr>
        <p:spPr bwMode="auto">
          <a:xfrm>
            <a:off x="4785156" y="3981390"/>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1" name="Text Box 6"/>
          <p:cNvSpPr txBox="1">
            <a:spLocks noChangeArrowheads="1"/>
          </p:cNvSpPr>
          <p:nvPr/>
        </p:nvSpPr>
        <p:spPr bwMode="auto">
          <a:xfrm>
            <a:off x="228601" y="2971800"/>
            <a:ext cx="357748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smtClean="0">
                <a:latin typeface="Courier New" pitchFamily="49" charset="0"/>
              </a:rPr>
              <a:t>g(x):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result = 4*x + 2</a:t>
            </a:r>
            <a:endParaRPr lang="en-US" sz="2000" b="1" dirty="0">
              <a:latin typeface="Courier New" pitchFamily="49" charset="0"/>
            </a:endParaRPr>
          </a:p>
          <a:p>
            <a:pPr>
              <a:lnSpc>
                <a:spcPct val="60000"/>
              </a:lnSpc>
              <a:spcBef>
                <a:spcPct val="50000"/>
              </a:spcBef>
            </a:pPr>
            <a:r>
              <a:rPr lang="en-US" sz="2000" b="1" dirty="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result</a:t>
            </a:r>
            <a:endParaRPr lang="en-US" sz="2000" b="1" dirty="0">
              <a:latin typeface="Courier New" pitchFamily="49" charset="0"/>
            </a:endParaRPr>
          </a:p>
        </p:txBody>
      </p:sp>
      <p:sp>
        <p:nvSpPr>
          <p:cNvPr id="2" name="Down Arrow 1"/>
          <p:cNvSpPr/>
          <p:nvPr/>
        </p:nvSpPr>
        <p:spPr bwMode="auto">
          <a:xfrm rot="10297176">
            <a:off x="7332468" y="2989666"/>
            <a:ext cx="698356" cy="1820099"/>
          </a:xfrm>
          <a:prstGeom prst="downArrow">
            <a:avLst/>
          </a:prstGeom>
          <a:solidFill>
            <a:srgbClr val="FF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456245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18" name="Text Box 8"/>
          <p:cNvSpPr txBox="1">
            <a:spLocks noChangeArrowheads="1"/>
          </p:cNvSpPr>
          <p:nvPr/>
        </p:nvSpPr>
        <p:spPr bwMode="auto">
          <a:xfrm>
            <a:off x="228600" y="1312277"/>
            <a:ext cx="50292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a:latin typeface="Courier New" pitchFamily="49" charset="0"/>
              </a:rPr>
              <a:t>demo(x):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y = x/3</a:t>
            </a:r>
          </a:p>
          <a:p>
            <a:pPr>
              <a:lnSpc>
                <a:spcPct val="60000"/>
              </a:lnSpc>
              <a:spcBef>
                <a:spcPct val="50000"/>
              </a:spcBef>
            </a:pPr>
            <a:r>
              <a:rPr lang="en-US" sz="2000" b="1" dirty="0" smtClean="0">
                <a:latin typeface="Courier New" pitchFamily="49" charset="0"/>
              </a:rPr>
              <a:t>    z = g(y)</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z + y + x</a:t>
            </a:r>
            <a:endParaRPr lang="en-US" sz="2000" b="1" dirty="0">
              <a:latin typeface="Courier New" pitchFamily="49" charset="0"/>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cxnSp>
        <p:nvCxnSpPr>
          <p:cNvPr id="5" name="Straight Arrow Connector 4"/>
          <p:cNvCxnSpPr/>
          <p:nvPr/>
        </p:nvCxnSpPr>
        <p:spPr bwMode="auto">
          <a:xfrm>
            <a:off x="1752600" y="778877"/>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6" name="Rectangle 5"/>
          <p:cNvSpPr/>
          <p:nvPr/>
        </p:nvSpPr>
        <p:spPr>
          <a:xfrm>
            <a:off x="1562100" y="430428"/>
            <a:ext cx="428322"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15</a:t>
            </a:r>
            <a:endParaRPr lang="en-US" sz="1600" dirty="0"/>
          </a:p>
        </p:txBody>
      </p:sp>
      <p:sp>
        <p:nvSpPr>
          <p:cNvPr id="8" name="Rectangle 2"/>
          <p:cNvSpPr>
            <a:spLocks noChangeArrowheads="1"/>
          </p:cNvSpPr>
          <p:nvPr/>
        </p:nvSpPr>
        <p:spPr bwMode="auto">
          <a:xfrm>
            <a:off x="4686300" y="14478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1" name="Rectangle 28"/>
          <p:cNvSpPr>
            <a:spLocks noChangeArrowheads="1"/>
          </p:cNvSpPr>
          <p:nvPr/>
        </p:nvSpPr>
        <p:spPr bwMode="auto">
          <a:xfrm>
            <a:off x="5638800" y="6211669"/>
            <a:ext cx="2286844" cy="646331"/>
          </a:xfrm>
          <a:prstGeom prst="rect">
            <a:avLst/>
          </a:prstGeom>
          <a:solidFill>
            <a:schemeClr val="bg1"/>
          </a:solidFill>
          <a:ln>
            <a:noFill/>
          </a:ln>
          <a:extLst/>
        </p:spPr>
        <p:txBody>
          <a:bodyPr wrap="none">
            <a:spAutoFit/>
          </a:bodyPr>
          <a:lstStyle/>
          <a:p>
            <a:r>
              <a:rPr lang="en-US" sz="3600" i="1" dirty="0" smtClean="0">
                <a:latin typeface="Cambria" pitchFamily="18" charset="0"/>
              </a:rPr>
              <a:t>they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15</a:t>
            </a:r>
          </a:p>
          <a:p>
            <a:pPr>
              <a:spcBef>
                <a:spcPts val="0"/>
              </a:spcBef>
            </a:pPr>
            <a:r>
              <a:rPr lang="en-US" sz="2000" b="1" dirty="0" smtClean="0">
                <a:latin typeface="Courier New" pitchFamily="49" charset="0"/>
              </a:rPr>
              <a:t>y = 5</a:t>
            </a:r>
          </a:p>
          <a:p>
            <a:pPr>
              <a:spcBef>
                <a:spcPts val="0"/>
              </a:spcBef>
            </a:pPr>
            <a:r>
              <a:rPr lang="en-US" sz="2000" b="1" dirty="0" smtClean="0">
                <a:latin typeface="Courier New" pitchFamily="49" charset="0"/>
              </a:rPr>
              <a:t>z = </a:t>
            </a:r>
            <a:r>
              <a:rPr lang="en-US" sz="2000" b="1" dirty="0" smtClean="0">
                <a:solidFill>
                  <a:srgbClr val="FF0000"/>
                </a:solidFill>
                <a:latin typeface="Courier New" pitchFamily="49" charset="0"/>
              </a:rPr>
              <a:t>22</a:t>
            </a:r>
            <a:endParaRPr lang="en-US" sz="2000" b="1" dirty="0">
              <a:solidFill>
                <a:srgbClr val="FF0000"/>
              </a:solidFill>
              <a:latin typeface="Courier New" pitchFamily="49"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demo(15)</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1" name="Text Box 6"/>
          <p:cNvSpPr txBox="1">
            <a:spLocks noChangeArrowheads="1"/>
          </p:cNvSpPr>
          <p:nvPr/>
        </p:nvSpPr>
        <p:spPr bwMode="auto">
          <a:xfrm>
            <a:off x="228601" y="2971800"/>
            <a:ext cx="357748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smtClean="0">
                <a:latin typeface="Courier New" pitchFamily="49" charset="0"/>
              </a:rPr>
              <a:t>g(x):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result = 4*x + 2</a:t>
            </a:r>
            <a:endParaRPr lang="en-US" sz="2000" b="1" dirty="0">
              <a:latin typeface="Courier New" pitchFamily="49" charset="0"/>
            </a:endParaRPr>
          </a:p>
          <a:p>
            <a:pPr>
              <a:lnSpc>
                <a:spcPct val="60000"/>
              </a:lnSpc>
              <a:spcBef>
                <a:spcPct val="50000"/>
              </a:spcBef>
            </a:pPr>
            <a:r>
              <a:rPr lang="en-US" sz="2000" b="1" dirty="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result</a:t>
            </a:r>
            <a:endParaRPr lang="en-US" sz="2000" b="1" dirty="0">
              <a:latin typeface="Courier New" pitchFamily="49" charset="0"/>
            </a:endParaRPr>
          </a:p>
        </p:txBody>
      </p:sp>
    </p:spTree>
    <p:extLst>
      <p:ext uri="{BB962C8B-B14F-4D97-AF65-F5344CB8AC3E}">
        <p14:creationId xmlns:p14="http://schemas.microsoft.com/office/powerpoint/2010/main" val="672720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18" name="Text Box 8"/>
          <p:cNvSpPr txBox="1">
            <a:spLocks noChangeArrowheads="1"/>
          </p:cNvSpPr>
          <p:nvPr/>
        </p:nvSpPr>
        <p:spPr bwMode="auto">
          <a:xfrm>
            <a:off x="228600" y="1312277"/>
            <a:ext cx="50292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a:latin typeface="Courier New" pitchFamily="49" charset="0"/>
              </a:rPr>
              <a:t>demo(x):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y = x/3</a:t>
            </a:r>
          </a:p>
          <a:p>
            <a:pPr>
              <a:lnSpc>
                <a:spcPct val="60000"/>
              </a:lnSpc>
              <a:spcBef>
                <a:spcPct val="50000"/>
              </a:spcBef>
            </a:pPr>
            <a:r>
              <a:rPr lang="en-US" sz="2000" b="1" dirty="0" smtClean="0">
                <a:latin typeface="Courier New" pitchFamily="49" charset="0"/>
              </a:rPr>
              <a:t>    z = g(y)</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z + y + x</a:t>
            </a:r>
            <a:endParaRPr lang="en-US" sz="2000" b="1" dirty="0">
              <a:latin typeface="Courier New" pitchFamily="49" charset="0"/>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cxnSp>
        <p:nvCxnSpPr>
          <p:cNvPr id="5" name="Straight Arrow Connector 4"/>
          <p:cNvCxnSpPr/>
          <p:nvPr/>
        </p:nvCxnSpPr>
        <p:spPr bwMode="auto">
          <a:xfrm>
            <a:off x="1752600" y="778877"/>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6" name="Rectangle 5"/>
          <p:cNvSpPr/>
          <p:nvPr/>
        </p:nvSpPr>
        <p:spPr>
          <a:xfrm>
            <a:off x="1562100" y="430428"/>
            <a:ext cx="428322"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15</a:t>
            </a:r>
            <a:endParaRPr lang="en-US" sz="1600" dirty="0"/>
          </a:p>
        </p:txBody>
      </p:sp>
      <p:sp>
        <p:nvSpPr>
          <p:cNvPr id="8" name="Rectangle 2"/>
          <p:cNvSpPr>
            <a:spLocks noChangeArrowheads="1"/>
          </p:cNvSpPr>
          <p:nvPr/>
        </p:nvSpPr>
        <p:spPr bwMode="auto">
          <a:xfrm>
            <a:off x="4686300" y="1447800"/>
            <a:ext cx="3924300" cy="1984022"/>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1" name="Rectangle 28"/>
          <p:cNvSpPr>
            <a:spLocks noChangeArrowheads="1"/>
          </p:cNvSpPr>
          <p:nvPr/>
        </p:nvSpPr>
        <p:spPr bwMode="auto">
          <a:xfrm>
            <a:off x="5638800" y="6211669"/>
            <a:ext cx="2286844" cy="646331"/>
          </a:xfrm>
          <a:prstGeom prst="rect">
            <a:avLst/>
          </a:prstGeom>
          <a:solidFill>
            <a:schemeClr val="bg1"/>
          </a:solidFill>
          <a:ln>
            <a:noFill/>
          </a:ln>
          <a:extLst/>
        </p:spPr>
        <p:txBody>
          <a:bodyPr wrap="none">
            <a:spAutoFit/>
          </a:bodyPr>
          <a:lstStyle/>
          <a:p>
            <a:r>
              <a:rPr lang="en-US" sz="3600" i="1" dirty="0" smtClean="0">
                <a:latin typeface="Cambria" pitchFamily="18" charset="0"/>
              </a:rPr>
              <a:t>they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15</a:t>
            </a:r>
          </a:p>
          <a:p>
            <a:pPr>
              <a:spcBef>
                <a:spcPts val="0"/>
              </a:spcBef>
            </a:pPr>
            <a:r>
              <a:rPr lang="en-US" sz="2000" b="1" dirty="0" smtClean="0">
                <a:latin typeface="Courier New" pitchFamily="49" charset="0"/>
              </a:rPr>
              <a:t>y = 5</a:t>
            </a:r>
          </a:p>
          <a:p>
            <a:pPr>
              <a:spcBef>
                <a:spcPts val="0"/>
              </a:spcBef>
            </a:pPr>
            <a:r>
              <a:rPr lang="en-US" sz="2000" b="1" dirty="0" smtClean="0">
                <a:latin typeface="Courier New" pitchFamily="49" charset="0"/>
              </a:rPr>
              <a:t>z = 22</a:t>
            </a:r>
          </a:p>
          <a:p>
            <a:pPr>
              <a:spcBef>
                <a:spcPts val="0"/>
              </a:spcBef>
            </a:pPr>
            <a:r>
              <a:rPr lang="en-US" sz="2000" b="1" dirty="0" smtClean="0">
                <a:solidFill>
                  <a:srgbClr val="FF0000"/>
                </a:solidFill>
                <a:latin typeface="Calibri" panose="020F0502020204030204" pitchFamily="34" charset="0"/>
              </a:rPr>
              <a:t>return</a:t>
            </a:r>
            <a:r>
              <a:rPr lang="en-US" sz="2000" b="1" dirty="0" smtClean="0">
                <a:solidFill>
                  <a:srgbClr val="FF0000"/>
                </a:solidFill>
                <a:latin typeface="Courier New" pitchFamily="49" charset="0"/>
              </a:rPr>
              <a:t> 42 </a:t>
            </a:r>
            <a:endParaRPr lang="en-US" sz="2000" b="1" dirty="0">
              <a:solidFill>
                <a:srgbClr val="FF0000"/>
              </a:solidFill>
              <a:latin typeface="Courier New" pitchFamily="49"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demo(15)</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1" name="Text Box 6"/>
          <p:cNvSpPr txBox="1">
            <a:spLocks noChangeArrowheads="1"/>
          </p:cNvSpPr>
          <p:nvPr/>
        </p:nvSpPr>
        <p:spPr bwMode="auto">
          <a:xfrm>
            <a:off x="228601" y="2971800"/>
            <a:ext cx="357748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smtClean="0">
                <a:latin typeface="Courier New" pitchFamily="49" charset="0"/>
              </a:rPr>
              <a:t>g(x):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result = 4*x + 2</a:t>
            </a:r>
            <a:endParaRPr lang="en-US" sz="2000" b="1" dirty="0">
              <a:latin typeface="Courier New" pitchFamily="49" charset="0"/>
            </a:endParaRPr>
          </a:p>
          <a:p>
            <a:pPr>
              <a:lnSpc>
                <a:spcPct val="60000"/>
              </a:lnSpc>
              <a:spcBef>
                <a:spcPct val="50000"/>
              </a:spcBef>
            </a:pPr>
            <a:r>
              <a:rPr lang="en-US" sz="2000" b="1" dirty="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result</a:t>
            </a:r>
            <a:endParaRPr lang="en-US" sz="2000" b="1" dirty="0">
              <a:latin typeface="Courier New" pitchFamily="49" charset="0"/>
            </a:endParaRPr>
          </a:p>
        </p:txBody>
      </p:sp>
      <p:sp>
        <p:nvSpPr>
          <p:cNvPr id="16" name="Down Arrow 15"/>
          <p:cNvSpPr/>
          <p:nvPr/>
        </p:nvSpPr>
        <p:spPr bwMode="auto">
          <a:xfrm rot="6023628">
            <a:off x="4715949" y="1279425"/>
            <a:ext cx="698356" cy="3043809"/>
          </a:xfrm>
          <a:prstGeom prst="downArrow">
            <a:avLst/>
          </a:prstGeom>
          <a:solidFill>
            <a:srgbClr val="FF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205389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505200" y="304800"/>
            <a:ext cx="1295400" cy="892552"/>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706" name="Text Box 2"/>
          <p:cNvSpPr txBox="1">
            <a:spLocks noChangeArrowheads="1"/>
          </p:cNvSpPr>
          <p:nvPr/>
        </p:nvSpPr>
        <p:spPr bwMode="auto">
          <a:xfrm>
            <a:off x="301537" y="304800"/>
            <a:ext cx="5317244"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200" dirty="0" smtClean="0">
                <a:latin typeface="Cambria" pitchFamily="18" charset="0"/>
              </a:rPr>
              <a:t>Python  is…      </a:t>
            </a:r>
            <a:r>
              <a:rPr lang="en-US" sz="5200" b="1" dirty="0" smtClean="0">
                <a:latin typeface="Courier New" pitchFamily="49" charset="0"/>
              </a:rPr>
              <a:t>in</a:t>
            </a:r>
            <a:endParaRPr lang="en-US" sz="5200" dirty="0">
              <a:latin typeface="Times" pitchFamily="-106" charset="0"/>
            </a:endParaRPr>
          </a:p>
        </p:txBody>
      </p:sp>
      <p:sp>
        <p:nvSpPr>
          <p:cNvPr id="72707" name="Text Box 6"/>
          <p:cNvSpPr txBox="1">
            <a:spLocks noChangeArrowheads="1"/>
          </p:cNvSpPr>
          <p:nvPr/>
        </p:nvSpPr>
        <p:spPr bwMode="auto">
          <a:xfrm>
            <a:off x="301537" y="1899076"/>
            <a:ext cx="3319463" cy="82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dirty="0">
                <a:latin typeface="Courier New" pitchFamily="49" charset="0"/>
              </a:rPr>
              <a:t>&gt;&gt;&gt; </a:t>
            </a:r>
            <a:r>
              <a:rPr lang="en-US" b="1" dirty="0">
                <a:solidFill>
                  <a:srgbClr val="0B9520"/>
                </a:solidFill>
                <a:latin typeface="Courier New" pitchFamily="49" charset="0"/>
              </a:rPr>
              <a:t>'</a:t>
            </a:r>
            <a:r>
              <a:rPr lang="en-US" b="1" dirty="0" err="1">
                <a:solidFill>
                  <a:srgbClr val="0B9520"/>
                </a:solidFill>
                <a:latin typeface="Courier New" pitchFamily="49" charset="0"/>
              </a:rPr>
              <a:t>i</a:t>
            </a:r>
            <a:r>
              <a:rPr lang="en-US" b="1" dirty="0">
                <a:solidFill>
                  <a:srgbClr val="0B9520"/>
                </a:solidFill>
                <a:latin typeface="Courier New" pitchFamily="49" charset="0"/>
              </a:rPr>
              <a:t>'</a:t>
            </a:r>
            <a:r>
              <a:rPr lang="en-US" b="1" dirty="0">
                <a:solidFill>
                  <a:srgbClr val="1E16E4"/>
                </a:solidFill>
                <a:latin typeface="Courier New" pitchFamily="49" charset="0"/>
              </a:rPr>
              <a:t> </a:t>
            </a:r>
            <a:r>
              <a:rPr lang="en-US" b="1" dirty="0">
                <a:latin typeface="Courier New" pitchFamily="49" charset="0"/>
              </a:rPr>
              <a:t>in</a:t>
            </a:r>
            <a:r>
              <a:rPr lang="en-US" b="1" dirty="0">
                <a:solidFill>
                  <a:srgbClr val="1E16E4"/>
                </a:solidFill>
                <a:latin typeface="Courier New" pitchFamily="49" charset="0"/>
              </a:rPr>
              <a:t> </a:t>
            </a:r>
            <a:r>
              <a:rPr lang="en-US" b="1" dirty="0">
                <a:solidFill>
                  <a:srgbClr val="0B9520"/>
                </a:solidFill>
                <a:latin typeface="Courier New" pitchFamily="49" charset="0"/>
              </a:rPr>
              <a:t>'team'</a:t>
            </a:r>
            <a:endParaRPr lang="en-US" b="1" dirty="0">
              <a:latin typeface="Courier New" pitchFamily="49" charset="0"/>
            </a:endParaRPr>
          </a:p>
          <a:p>
            <a:pPr>
              <a:lnSpc>
                <a:spcPct val="70000"/>
              </a:lnSpc>
              <a:spcBef>
                <a:spcPct val="50000"/>
              </a:spcBef>
            </a:pPr>
            <a:r>
              <a:rPr lang="en-US" b="1" dirty="0">
                <a:solidFill>
                  <a:srgbClr val="FF0000"/>
                </a:solidFill>
                <a:latin typeface="Courier New" pitchFamily="49" charset="0"/>
              </a:rPr>
              <a:t>False</a:t>
            </a:r>
          </a:p>
        </p:txBody>
      </p:sp>
      <p:sp>
        <p:nvSpPr>
          <p:cNvPr id="72708" name="Text Box 7"/>
          <p:cNvSpPr txBox="1">
            <a:spLocks noChangeArrowheads="1"/>
          </p:cNvSpPr>
          <p:nvPr/>
        </p:nvSpPr>
        <p:spPr bwMode="auto">
          <a:xfrm>
            <a:off x="301537" y="3135739"/>
            <a:ext cx="4881563"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a:latin typeface="Courier New" pitchFamily="49" charset="0"/>
              </a:rPr>
              <a:t>&gt;&gt;&gt; </a:t>
            </a:r>
            <a:r>
              <a:rPr lang="en-US" b="1">
                <a:solidFill>
                  <a:srgbClr val="0B9520"/>
                </a:solidFill>
                <a:latin typeface="Courier New" pitchFamily="49" charset="0"/>
              </a:rPr>
              <a:t>'cs'</a:t>
            </a:r>
            <a:r>
              <a:rPr lang="en-US" b="1">
                <a:solidFill>
                  <a:srgbClr val="1E16E4"/>
                </a:solidFill>
                <a:latin typeface="Courier New" pitchFamily="49" charset="0"/>
              </a:rPr>
              <a:t> </a:t>
            </a:r>
            <a:r>
              <a:rPr lang="en-US" b="1">
                <a:latin typeface="Courier New" pitchFamily="49" charset="0"/>
              </a:rPr>
              <a:t>in</a:t>
            </a:r>
            <a:r>
              <a:rPr lang="en-US" b="1">
                <a:solidFill>
                  <a:srgbClr val="1E16E4"/>
                </a:solidFill>
                <a:latin typeface="Courier New" pitchFamily="49" charset="0"/>
              </a:rPr>
              <a:t> </a:t>
            </a:r>
            <a:r>
              <a:rPr lang="en-US" b="1">
                <a:solidFill>
                  <a:srgbClr val="0B9520"/>
                </a:solidFill>
                <a:latin typeface="Courier New" pitchFamily="49" charset="0"/>
              </a:rPr>
              <a:t>'physics'</a:t>
            </a:r>
          </a:p>
          <a:p>
            <a:pPr>
              <a:lnSpc>
                <a:spcPct val="70000"/>
              </a:lnSpc>
              <a:spcBef>
                <a:spcPct val="50000"/>
              </a:spcBef>
            </a:pPr>
            <a:r>
              <a:rPr lang="en-US" b="1">
                <a:latin typeface="Courier New" pitchFamily="49" charset="0"/>
              </a:rPr>
              <a:t>True</a:t>
            </a:r>
          </a:p>
        </p:txBody>
      </p:sp>
      <p:sp>
        <p:nvSpPr>
          <p:cNvPr id="72709" name="Text Box 8"/>
          <p:cNvSpPr txBox="1">
            <a:spLocks noChangeArrowheads="1"/>
          </p:cNvSpPr>
          <p:nvPr/>
        </p:nvSpPr>
        <p:spPr bwMode="auto">
          <a:xfrm>
            <a:off x="301537" y="5632876"/>
            <a:ext cx="43434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a:latin typeface="Courier New" pitchFamily="49" charset="0"/>
              </a:rPr>
              <a:t>&gt;&gt;&gt; </a:t>
            </a:r>
            <a:r>
              <a:rPr lang="en-US" b="1">
                <a:solidFill>
                  <a:srgbClr val="1E16E4"/>
                </a:solidFill>
                <a:latin typeface="Courier New" pitchFamily="49" charset="0"/>
              </a:rPr>
              <a:t>42 </a:t>
            </a:r>
            <a:r>
              <a:rPr lang="en-US" b="1">
                <a:latin typeface="Courier New" pitchFamily="49" charset="0"/>
              </a:rPr>
              <a:t>in</a:t>
            </a:r>
            <a:r>
              <a:rPr lang="en-US" b="1">
                <a:solidFill>
                  <a:srgbClr val="1E16E4"/>
                </a:solidFill>
                <a:latin typeface="Courier New" pitchFamily="49" charset="0"/>
              </a:rPr>
              <a:t> [41,42,43]</a:t>
            </a:r>
            <a:endParaRPr lang="en-US" b="1">
              <a:latin typeface="Courier New" pitchFamily="49" charset="0"/>
            </a:endParaRPr>
          </a:p>
          <a:p>
            <a:pPr>
              <a:lnSpc>
                <a:spcPct val="70000"/>
              </a:lnSpc>
              <a:spcBef>
                <a:spcPct val="50000"/>
              </a:spcBef>
            </a:pPr>
            <a:r>
              <a:rPr lang="en-US" b="1">
                <a:latin typeface="Courier New" pitchFamily="49" charset="0"/>
              </a:rPr>
              <a:t>True</a:t>
            </a:r>
          </a:p>
        </p:txBody>
      </p:sp>
      <p:sp>
        <p:nvSpPr>
          <p:cNvPr id="72710" name="Text Box 9"/>
          <p:cNvSpPr txBox="1">
            <a:spLocks noChangeArrowheads="1"/>
          </p:cNvSpPr>
          <p:nvPr/>
        </p:nvSpPr>
        <p:spPr bwMode="auto">
          <a:xfrm>
            <a:off x="5235538" y="5781675"/>
            <a:ext cx="3626069"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sz="2000" b="1" dirty="0">
                <a:latin typeface="Courier New" pitchFamily="49" charset="0"/>
              </a:rPr>
              <a:t>&gt;&gt;&gt; </a:t>
            </a:r>
            <a:r>
              <a:rPr lang="en-US" sz="2000" b="1" dirty="0">
                <a:solidFill>
                  <a:srgbClr val="1E16E4"/>
                </a:solidFill>
                <a:latin typeface="Courier New" pitchFamily="49" charset="0"/>
              </a:rPr>
              <a:t>42 </a:t>
            </a:r>
            <a:r>
              <a:rPr lang="en-US" sz="2000" b="1" dirty="0">
                <a:latin typeface="Courier New" pitchFamily="49" charset="0"/>
              </a:rPr>
              <a:t>in</a:t>
            </a:r>
            <a:r>
              <a:rPr lang="en-US" sz="2000" b="1" dirty="0">
                <a:solidFill>
                  <a:srgbClr val="1E16E4"/>
                </a:solidFill>
                <a:latin typeface="Courier New" pitchFamily="49" charset="0"/>
              </a:rPr>
              <a:t> </a:t>
            </a:r>
            <a:r>
              <a:rPr lang="en-US" sz="2000" b="1" dirty="0" smtClean="0">
                <a:solidFill>
                  <a:srgbClr val="1E16E4"/>
                </a:solidFill>
                <a:latin typeface="Courier New" pitchFamily="49" charset="0"/>
              </a:rPr>
              <a:t>[[</a:t>
            </a:r>
            <a:r>
              <a:rPr lang="en-US" sz="2000" b="1" dirty="0">
                <a:solidFill>
                  <a:srgbClr val="1E16E4"/>
                </a:solidFill>
                <a:latin typeface="Courier New" pitchFamily="49" charset="0"/>
              </a:rPr>
              <a:t>42], </a:t>
            </a:r>
            <a:r>
              <a:rPr lang="en-US" sz="2000" b="1" dirty="0">
                <a:solidFill>
                  <a:srgbClr val="0B9520"/>
                </a:solidFill>
                <a:latin typeface="Courier New" pitchFamily="49" charset="0"/>
              </a:rPr>
              <a:t>'42</a:t>
            </a:r>
            <a:r>
              <a:rPr lang="en-US" sz="2000" b="1" dirty="0" smtClean="0">
                <a:solidFill>
                  <a:srgbClr val="0B9520"/>
                </a:solidFill>
                <a:latin typeface="Courier New" pitchFamily="49" charset="0"/>
              </a:rPr>
              <a:t>'</a:t>
            </a:r>
            <a:r>
              <a:rPr lang="en-US" sz="2000" b="1" dirty="0" smtClean="0">
                <a:solidFill>
                  <a:srgbClr val="1E16E4"/>
                </a:solidFill>
                <a:latin typeface="Courier New" pitchFamily="49" charset="0"/>
              </a:rPr>
              <a:t>]</a:t>
            </a:r>
            <a:endParaRPr lang="en-US" sz="2000" b="1" dirty="0">
              <a:latin typeface="Courier New" pitchFamily="49" charset="0"/>
            </a:endParaRPr>
          </a:p>
          <a:p>
            <a:pPr>
              <a:lnSpc>
                <a:spcPct val="70000"/>
              </a:lnSpc>
              <a:spcBef>
                <a:spcPct val="50000"/>
              </a:spcBef>
            </a:pPr>
            <a:r>
              <a:rPr lang="en-US" sz="2000" b="1" dirty="0">
                <a:solidFill>
                  <a:srgbClr val="FF0000"/>
                </a:solidFill>
                <a:latin typeface="Courier New" pitchFamily="49" charset="0"/>
              </a:rPr>
              <a:t>False</a:t>
            </a:r>
            <a:endParaRPr lang="en-US" sz="2000" b="1" dirty="0">
              <a:latin typeface="Courier New" pitchFamily="49" charset="0"/>
            </a:endParaRPr>
          </a:p>
        </p:txBody>
      </p:sp>
      <p:sp>
        <p:nvSpPr>
          <p:cNvPr id="72711" name="Text Box 10"/>
          <p:cNvSpPr txBox="1">
            <a:spLocks noChangeArrowheads="1"/>
          </p:cNvSpPr>
          <p:nvPr/>
        </p:nvSpPr>
        <p:spPr bwMode="auto">
          <a:xfrm>
            <a:off x="6872278" y="3135739"/>
            <a:ext cx="17526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500" dirty="0">
                <a:solidFill>
                  <a:srgbClr val="067B0E"/>
                </a:solidFill>
                <a:latin typeface="Cambria" pitchFamily="18" charset="0"/>
              </a:rPr>
              <a:t>I guess Python's the </a:t>
            </a:r>
            <a:r>
              <a:rPr lang="en-US" sz="1500" b="1" dirty="0">
                <a:latin typeface="Cambria" pitchFamily="18" charset="0"/>
              </a:rPr>
              <a:t>in</a:t>
            </a:r>
            <a:r>
              <a:rPr lang="en-US" sz="1500" dirty="0">
                <a:solidFill>
                  <a:srgbClr val="067B0E"/>
                </a:solidFill>
                <a:latin typeface="Cambria" pitchFamily="18" charset="0"/>
              </a:rPr>
              <a:t> thing</a:t>
            </a:r>
          </a:p>
        </p:txBody>
      </p:sp>
      <p:grpSp>
        <p:nvGrpSpPr>
          <p:cNvPr id="72712" name="Group 11"/>
          <p:cNvGrpSpPr>
            <a:grpSpLocks/>
          </p:cNvGrpSpPr>
          <p:nvPr/>
        </p:nvGrpSpPr>
        <p:grpSpPr bwMode="auto">
          <a:xfrm>
            <a:off x="8227203" y="3420474"/>
            <a:ext cx="638175" cy="711200"/>
            <a:chOff x="2928" y="1051"/>
            <a:chExt cx="840" cy="957"/>
          </a:xfrm>
        </p:grpSpPr>
        <p:sp>
          <p:nvSpPr>
            <p:cNvPr id="72715" name="Freeform 12"/>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72716" name="Oval 13"/>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72717" name="Oval 14"/>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18" name="Oval 15"/>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19" name="Oval 16"/>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20" name="Oval 17"/>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21" name="Oval 18"/>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22" name="Oval 19"/>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2723" name="AutoShape 20"/>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72724" name="Freeform 21"/>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72725" name="Freeform 22"/>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72726" name="Freeform 23"/>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72727" name="Freeform 24"/>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72713" name="Text Box 42"/>
          <p:cNvSpPr txBox="1">
            <a:spLocks noChangeArrowheads="1"/>
          </p:cNvSpPr>
          <p:nvPr/>
        </p:nvSpPr>
        <p:spPr bwMode="auto">
          <a:xfrm>
            <a:off x="301537" y="4370814"/>
            <a:ext cx="4881563" cy="820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b="1">
                <a:latin typeface="Courier New" pitchFamily="49" charset="0"/>
              </a:rPr>
              <a:t>&gt;&gt;&gt; </a:t>
            </a:r>
            <a:r>
              <a:rPr lang="en-US" b="1">
                <a:solidFill>
                  <a:srgbClr val="0B9520"/>
                </a:solidFill>
                <a:latin typeface="Courier New" pitchFamily="49" charset="0"/>
              </a:rPr>
              <a:t>'i'</a:t>
            </a:r>
            <a:r>
              <a:rPr lang="en-US" b="1">
                <a:solidFill>
                  <a:srgbClr val="1E16E4"/>
                </a:solidFill>
                <a:latin typeface="Courier New" pitchFamily="49" charset="0"/>
              </a:rPr>
              <a:t> </a:t>
            </a:r>
            <a:r>
              <a:rPr lang="en-US" b="1">
                <a:latin typeface="Courier New" pitchFamily="49" charset="0"/>
              </a:rPr>
              <a:t>in</a:t>
            </a:r>
            <a:r>
              <a:rPr lang="en-US" b="1">
                <a:solidFill>
                  <a:srgbClr val="1E16E4"/>
                </a:solidFill>
                <a:latin typeface="Courier New" pitchFamily="49" charset="0"/>
              </a:rPr>
              <a:t> </a:t>
            </a:r>
            <a:r>
              <a:rPr lang="en-US" b="1">
                <a:solidFill>
                  <a:srgbClr val="0B9520"/>
                </a:solidFill>
                <a:latin typeface="Courier New" pitchFamily="49" charset="0"/>
              </a:rPr>
              <a:t>'alien'</a:t>
            </a:r>
          </a:p>
          <a:p>
            <a:pPr>
              <a:lnSpc>
                <a:spcPct val="70000"/>
              </a:lnSpc>
              <a:spcBef>
                <a:spcPct val="50000"/>
              </a:spcBef>
            </a:pPr>
            <a:r>
              <a:rPr lang="en-US" b="1">
                <a:latin typeface="Courier New" pitchFamily="49" charset="0"/>
              </a:rPr>
              <a:t>True</a:t>
            </a:r>
          </a:p>
        </p:txBody>
      </p:sp>
      <p:sp>
        <p:nvSpPr>
          <p:cNvPr id="72714" name="Text Box 43"/>
          <p:cNvSpPr txBox="1">
            <a:spLocks noChangeArrowheads="1"/>
          </p:cNvSpPr>
          <p:nvPr/>
        </p:nvSpPr>
        <p:spPr bwMode="auto">
          <a:xfrm>
            <a:off x="5240100" y="4648200"/>
            <a:ext cx="3384778" cy="700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70000"/>
              </a:lnSpc>
              <a:spcBef>
                <a:spcPct val="50000"/>
              </a:spcBef>
            </a:pPr>
            <a:r>
              <a:rPr lang="en-US" sz="2000" b="1" dirty="0">
                <a:latin typeface="Courier New" pitchFamily="49" charset="0"/>
              </a:rPr>
              <a:t>&gt;&gt;&gt; 3*</a:t>
            </a:r>
            <a:r>
              <a:rPr lang="en-US" sz="2000" b="1" dirty="0">
                <a:solidFill>
                  <a:srgbClr val="0B9520"/>
                </a:solidFill>
                <a:latin typeface="Courier New" pitchFamily="49" charset="0"/>
              </a:rPr>
              <a:t>'</a:t>
            </a:r>
            <a:r>
              <a:rPr lang="en-US" sz="2000" b="1" dirty="0" err="1">
                <a:solidFill>
                  <a:srgbClr val="0B9520"/>
                </a:solidFill>
                <a:latin typeface="Courier New" pitchFamily="49" charset="0"/>
              </a:rPr>
              <a:t>i</a:t>
            </a:r>
            <a:r>
              <a:rPr lang="en-US" sz="2000" b="1" dirty="0">
                <a:solidFill>
                  <a:srgbClr val="0B9520"/>
                </a:solidFill>
                <a:latin typeface="Courier New" pitchFamily="49" charset="0"/>
              </a:rPr>
              <a:t>'</a:t>
            </a:r>
            <a:r>
              <a:rPr lang="en-US" sz="2000" b="1" dirty="0">
                <a:solidFill>
                  <a:srgbClr val="1E16E4"/>
                </a:solidFill>
                <a:latin typeface="Courier New" pitchFamily="49" charset="0"/>
              </a:rPr>
              <a:t> </a:t>
            </a:r>
            <a:r>
              <a:rPr lang="en-US" sz="2000" b="1" dirty="0">
                <a:latin typeface="Courier New" pitchFamily="49" charset="0"/>
              </a:rPr>
              <a:t>in</a:t>
            </a:r>
            <a:r>
              <a:rPr lang="en-US" sz="2000" b="1" dirty="0">
                <a:solidFill>
                  <a:srgbClr val="1E16E4"/>
                </a:solidFill>
                <a:latin typeface="Courier New" pitchFamily="49" charset="0"/>
              </a:rPr>
              <a:t> </a:t>
            </a:r>
            <a:r>
              <a:rPr lang="en-US" sz="2000" b="1" dirty="0">
                <a:solidFill>
                  <a:srgbClr val="0B9520"/>
                </a:solidFill>
                <a:latin typeface="Courier New" pitchFamily="49" charset="0"/>
              </a:rPr>
              <a:t>'alien'</a:t>
            </a:r>
          </a:p>
          <a:p>
            <a:pPr>
              <a:lnSpc>
                <a:spcPct val="70000"/>
              </a:lnSpc>
              <a:spcBef>
                <a:spcPct val="50000"/>
              </a:spcBef>
            </a:pPr>
            <a:r>
              <a:rPr lang="en-US" sz="2000" b="1" dirty="0">
                <a:solidFill>
                  <a:srgbClr val="FF0000"/>
                </a:solidFill>
                <a:latin typeface="Courier New" pitchFamily="49" charset="0"/>
              </a:rPr>
              <a:t>False</a:t>
            </a:r>
            <a:endParaRPr lang="en-US" sz="2000" b="1" dirty="0">
              <a:latin typeface="Courier New" pitchFamily="49" charset="0"/>
            </a:endParaRPr>
          </a:p>
        </p:txBody>
      </p:sp>
      <p:sp>
        <p:nvSpPr>
          <p:cNvPr id="3" name="TextBox 2"/>
          <p:cNvSpPr txBox="1"/>
          <p:nvPr/>
        </p:nvSpPr>
        <p:spPr>
          <a:xfrm rot="20945936">
            <a:off x="4728315" y="852404"/>
            <a:ext cx="2362200" cy="738664"/>
          </a:xfrm>
          <a:prstGeom prst="rect">
            <a:avLst/>
          </a:prstGeom>
          <a:solidFill>
            <a:srgbClr val="CC3300"/>
          </a:solidFill>
        </p:spPr>
        <p:txBody>
          <a:bodyPr wrap="square" rtlCol="0">
            <a:spAutoFit/>
          </a:bodyPr>
          <a:lstStyle/>
          <a:p>
            <a:pPr algn="ctr"/>
            <a:r>
              <a:rPr lang="en-US" sz="4200" i="1" dirty="0" smtClean="0">
                <a:solidFill>
                  <a:schemeClr val="bg1"/>
                </a:solidFill>
                <a:latin typeface="Cambria" panose="02040503050406030204" pitchFamily="18" charset="0"/>
              </a:rPr>
              <a:t>MAGIC!</a:t>
            </a:r>
          </a:p>
        </p:txBody>
      </p:sp>
    </p:spTree>
    <p:extLst>
      <p:ext uri="{BB962C8B-B14F-4D97-AF65-F5344CB8AC3E}">
        <p14:creationId xmlns:p14="http://schemas.microsoft.com/office/powerpoint/2010/main" val="3180531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18" name="Text Box 8"/>
          <p:cNvSpPr txBox="1">
            <a:spLocks noChangeArrowheads="1"/>
          </p:cNvSpPr>
          <p:nvPr/>
        </p:nvSpPr>
        <p:spPr bwMode="auto">
          <a:xfrm>
            <a:off x="228600" y="1312277"/>
            <a:ext cx="50292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a:latin typeface="Courier New" pitchFamily="49" charset="0"/>
              </a:rPr>
              <a:t>demo(x):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y = x/3</a:t>
            </a:r>
          </a:p>
          <a:p>
            <a:pPr>
              <a:lnSpc>
                <a:spcPct val="60000"/>
              </a:lnSpc>
              <a:spcBef>
                <a:spcPct val="50000"/>
              </a:spcBef>
            </a:pPr>
            <a:r>
              <a:rPr lang="en-US" sz="2000" b="1" dirty="0" smtClean="0">
                <a:latin typeface="Courier New" pitchFamily="49" charset="0"/>
              </a:rPr>
              <a:t>    z = g(y)</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z + y + x</a:t>
            </a:r>
            <a:endParaRPr lang="en-US" sz="2000" b="1" dirty="0">
              <a:latin typeface="Courier New" pitchFamily="49" charset="0"/>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cxnSp>
        <p:nvCxnSpPr>
          <p:cNvPr id="5" name="Straight Arrow Connector 4"/>
          <p:cNvCxnSpPr/>
          <p:nvPr/>
        </p:nvCxnSpPr>
        <p:spPr bwMode="auto">
          <a:xfrm>
            <a:off x="1752600" y="778877"/>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6" name="Rectangle 5"/>
          <p:cNvSpPr/>
          <p:nvPr/>
        </p:nvSpPr>
        <p:spPr>
          <a:xfrm>
            <a:off x="1562100" y="430428"/>
            <a:ext cx="428322"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15</a:t>
            </a:r>
            <a:endParaRPr lang="en-US" sz="1600" dirty="0"/>
          </a:p>
        </p:txBody>
      </p:sp>
      <p:sp>
        <p:nvSpPr>
          <p:cNvPr id="11" name="Rectangle 28"/>
          <p:cNvSpPr>
            <a:spLocks noChangeArrowheads="1"/>
          </p:cNvSpPr>
          <p:nvPr/>
        </p:nvSpPr>
        <p:spPr bwMode="auto">
          <a:xfrm>
            <a:off x="5638800" y="6211669"/>
            <a:ext cx="2286844" cy="646331"/>
          </a:xfrm>
          <a:prstGeom prst="rect">
            <a:avLst/>
          </a:prstGeom>
          <a:solidFill>
            <a:schemeClr val="bg1"/>
          </a:solidFill>
          <a:ln>
            <a:noFill/>
          </a:ln>
          <a:extLst/>
        </p:spPr>
        <p:txBody>
          <a:bodyPr wrap="none">
            <a:spAutoFit/>
          </a:bodyPr>
          <a:lstStyle/>
          <a:p>
            <a:r>
              <a:rPr lang="en-US" sz="3600" i="1" dirty="0" smtClean="0">
                <a:latin typeface="Cambria" pitchFamily="18" charset="0"/>
              </a:rPr>
              <a:t>they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21" name="Text Box 6"/>
          <p:cNvSpPr txBox="1">
            <a:spLocks noChangeArrowheads="1"/>
          </p:cNvSpPr>
          <p:nvPr/>
        </p:nvSpPr>
        <p:spPr bwMode="auto">
          <a:xfrm>
            <a:off x="228601" y="2971800"/>
            <a:ext cx="357748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a:solidFill>
                  <a:srgbClr val="CC3300"/>
                </a:solidFill>
                <a:latin typeface="Courier New" pitchFamily="49" charset="0"/>
              </a:rPr>
              <a:t>def</a:t>
            </a:r>
            <a:r>
              <a:rPr lang="en-US" sz="2000" b="1" dirty="0">
                <a:solidFill>
                  <a:srgbClr val="CC3300"/>
                </a:solidFill>
                <a:latin typeface="Courier New" pitchFamily="49" charset="0"/>
              </a:rPr>
              <a:t> </a:t>
            </a:r>
            <a:r>
              <a:rPr lang="en-US" sz="2000" b="1" dirty="0" smtClean="0">
                <a:latin typeface="Courier New" pitchFamily="49" charset="0"/>
              </a:rPr>
              <a:t>g(x):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result = 4*x + 2</a:t>
            </a:r>
            <a:endParaRPr lang="en-US" sz="2000" b="1" dirty="0">
              <a:latin typeface="Courier New" pitchFamily="49" charset="0"/>
            </a:endParaRPr>
          </a:p>
          <a:p>
            <a:pPr>
              <a:lnSpc>
                <a:spcPct val="60000"/>
              </a:lnSpc>
              <a:spcBef>
                <a:spcPct val="50000"/>
              </a:spcBef>
            </a:pPr>
            <a:r>
              <a:rPr lang="en-US" sz="2000" b="1" dirty="0">
                <a:latin typeface="Courier New" pitchFamily="49" charset="0"/>
              </a:rPr>
              <a:t>    </a:t>
            </a:r>
            <a:r>
              <a:rPr lang="en-US" sz="2000" b="1" dirty="0" smtClean="0">
                <a:solidFill>
                  <a:srgbClr val="7030A0"/>
                </a:solidFill>
                <a:latin typeface="Courier New" pitchFamily="49" charset="0"/>
              </a:rPr>
              <a:t>return </a:t>
            </a:r>
            <a:r>
              <a:rPr lang="en-US" sz="2000" b="1" dirty="0" smtClean="0">
                <a:latin typeface="Courier New" pitchFamily="49" charset="0"/>
              </a:rPr>
              <a:t>result</a:t>
            </a:r>
            <a:endParaRPr lang="en-US" sz="2000" b="1" dirty="0">
              <a:latin typeface="Courier New" pitchFamily="49" charset="0"/>
            </a:endParaRPr>
          </a:p>
        </p:txBody>
      </p:sp>
      <p:sp>
        <p:nvSpPr>
          <p:cNvPr id="2" name="TextBox 1"/>
          <p:cNvSpPr txBox="1"/>
          <p:nvPr/>
        </p:nvSpPr>
        <p:spPr>
          <a:xfrm>
            <a:off x="2712156" y="1007477"/>
            <a:ext cx="990600" cy="738664"/>
          </a:xfrm>
          <a:prstGeom prst="rect">
            <a:avLst/>
          </a:prstGeom>
          <a:solidFill>
            <a:schemeClr val="bg1">
              <a:lumMod val="85000"/>
            </a:schemeClr>
          </a:solidFill>
        </p:spPr>
        <p:txBody>
          <a:bodyPr wrap="square" rtlCol="0">
            <a:spAutoFit/>
          </a:bodyPr>
          <a:lstStyle/>
          <a:p>
            <a:pPr algn="ctr"/>
            <a:r>
              <a:rPr lang="en-US" sz="4200" b="1" dirty="0" smtClean="0">
                <a:solidFill>
                  <a:srgbClr val="FF0000"/>
                </a:solidFill>
                <a:latin typeface="Cambria" panose="02040503050406030204" pitchFamily="18" charset="0"/>
              </a:rPr>
              <a:t>42</a:t>
            </a:r>
          </a:p>
        </p:txBody>
      </p:sp>
      <p:sp>
        <p:nvSpPr>
          <p:cNvPr id="4" name="TextBox 3"/>
          <p:cNvSpPr txBox="1"/>
          <p:nvPr/>
        </p:nvSpPr>
        <p:spPr>
          <a:xfrm>
            <a:off x="2602089" y="1707444"/>
            <a:ext cx="1143000" cy="307777"/>
          </a:xfrm>
          <a:prstGeom prst="rect">
            <a:avLst/>
          </a:prstGeom>
          <a:noFill/>
        </p:spPr>
        <p:txBody>
          <a:bodyPr wrap="square" rtlCol="0">
            <a:spAutoFit/>
          </a:bodyPr>
          <a:lstStyle/>
          <a:p>
            <a:pPr algn="ctr"/>
            <a:r>
              <a:rPr lang="en-US" sz="1400" dirty="0" smtClean="0">
                <a:latin typeface="Cambria" panose="02040503050406030204" pitchFamily="18" charset="0"/>
              </a:rPr>
              <a:t>output</a:t>
            </a:r>
          </a:p>
        </p:txBody>
      </p:sp>
      <p:sp>
        <p:nvSpPr>
          <p:cNvPr id="18" name="Rectangle 28"/>
          <p:cNvSpPr>
            <a:spLocks noChangeArrowheads="1"/>
          </p:cNvSpPr>
          <p:nvPr/>
        </p:nvSpPr>
        <p:spPr bwMode="auto">
          <a:xfrm rot="21014770">
            <a:off x="4521533" y="1353501"/>
            <a:ext cx="2952665" cy="1015663"/>
          </a:xfrm>
          <a:prstGeom prst="rect">
            <a:avLst/>
          </a:prstGeom>
          <a:solidFill>
            <a:schemeClr val="bg1"/>
          </a:solidFill>
          <a:ln>
            <a:noFill/>
          </a:ln>
          <a:extLst/>
        </p:spPr>
        <p:txBody>
          <a:bodyPr wrap="square">
            <a:spAutoFit/>
          </a:bodyPr>
          <a:lstStyle/>
          <a:p>
            <a:pPr algn="ctr"/>
            <a:r>
              <a:rPr lang="en-US" sz="2000" i="1" dirty="0" smtClean="0">
                <a:latin typeface="Cambria" pitchFamily="18" charset="0"/>
              </a:rPr>
              <a:t>afterwards, the stack is empty…, but ready if another function is called </a:t>
            </a:r>
            <a:endParaRPr lang="en-US" sz="2000" i="1" dirty="0">
              <a:latin typeface="Cambria" pitchFamily="18" charset="0"/>
            </a:endParaRPr>
          </a:p>
        </p:txBody>
      </p:sp>
    </p:spTree>
    <p:extLst>
      <p:ext uri="{BB962C8B-B14F-4D97-AF65-F5344CB8AC3E}">
        <p14:creationId xmlns:p14="http://schemas.microsoft.com/office/powerpoint/2010/main" val="3739881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8" name="Straight Arrow Connector 27"/>
          <p:cNvCxnSpPr/>
          <p:nvPr/>
        </p:nvCxnSpPr>
        <p:spPr bwMode="auto">
          <a:xfrm>
            <a:off x="1248834" y="644783"/>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29" name="Rectangle 28"/>
          <p:cNvSpPr/>
          <p:nvPr/>
        </p:nvSpPr>
        <p:spPr>
          <a:xfrm>
            <a:off x="1103490" y="296334"/>
            <a:ext cx="306494"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2</a:t>
            </a:r>
            <a:endParaRPr lang="en-US" sz="1600" dirty="0"/>
          </a:p>
        </p:txBody>
      </p:sp>
      <p:sp>
        <p:nvSpPr>
          <p:cNvPr id="30" name="Rectangle 28"/>
          <p:cNvSpPr>
            <a:spLocks noChangeArrowheads="1"/>
          </p:cNvSpPr>
          <p:nvPr/>
        </p:nvSpPr>
        <p:spPr bwMode="auto">
          <a:xfrm>
            <a:off x="1981200" y="543524"/>
            <a:ext cx="2024400" cy="461665"/>
          </a:xfrm>
          <a:prstGeom prst="rect">
            <a:avLst/>
          </a:prstGeom>
          <a:solidFill>
            <a:srgbClr val="CCECFF"/>
          </a:solidFill>
          <a:ln>
            <a:noFill/>
          </a:ln>
          <a:extLst/>
        </p:spPr>
        <p:txBody>
          <a:bodyPr wrap="none">
            <a:spAutoFit/>
          </a:bodyPr>
          <a:lstStyle/>
          <a:p>
            <a:r>
              <a:rPr lang="en-US" i="1" dirty="0" smtClean="0">
                <a:latin typeface="Cambria" pitchFamily="18" charset="0"/>
              </a:rPr>
              <a:t>what's </a:t>
            </a:r>
            <a:r>
              <a:rPr lang="en-US" b="1" dirty="0" smtClean="0">
                <a:latin typeface="Courier New" panose="02070309020205020404" pitchFamily="49" charset="0"/>
                <a:cs typeface="Courier New" panose="02070309020205020404" pitchFamily="49" charset="0"/>
              </a:rPr>
              <a:t>f(2)</a:t>
            </a:r>
            <a:r>
              <a:rPr lang="en-US" i="1" dirty="0" smtClean="0">
                <a:latin typeface="Cambria" pitchFamily="18" charset="0"/>
              </a:rPr>
              <a:t> </a:t>
            </a:r>
            <a:r>
              <a:rPr lang="en-US" dirty="0" smtClean="0">
                <a:latin typeface="Cambria" pitchFamily="18" charset="0"/>
              </a:rPr>
              <a:t>?</a:t>
            </a:r>
            <a:endParaRPr lang="en-US" dirty="0">
              <a:latin typeface="Cambria" pitchFamily="18" charset="0"/>
            </a:endParaRPr>
          </a:p>
        </p:txBody>
      </p:sp>
    </p:spTree>
    <p:extLst>
      <p:ext uri="{BB962C8B-B14F-4D97-AF65-F5344CB8AC3E}">
        <p14:creationId xmlns:p14="http://schemas.microsoft.com/office/powerpoint/2010/main" val="4250377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431324"/>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need f(1)</a:t>
            </a:r>
            <a:endParaRPr lang="en-US" sz="2000" b="1" dirty="0">
              <a:solidFill>
                <a:srgbClr val="FF0000"/>
              </a:solidFill>
              <a:latin typeface="Calibri" panose="020F0502020204030204" pitchFamily="34"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8" name="Straight Arrow Connector 27"/>
          <p:cNvCxnSpPr/>
          <p:nvPr/>
        </p:nvCxnSpPr>
        <p:spPr bwMode="auto">
          <a:xfrm>
            <a:off x="1248834" y="644783"/>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29" name="Rectangle 28"/>
          <p:cNvSpPr/>
          <p:nvPr/>
        </p:nvSpPr>
        <p:spPr>
          <a:xfrm>
            <a:off x="1103490" y="296334"/>
            <a:ext cx="306494"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2</a:t>
            </a:r>
            <a:endParaRPr lang="en-US" sz="1600" dirty="0"/>
          </a:p>
        </p:txBody>
      </p:sp>
    </p:spTree>
    <p:extLst>
      <p:ext uri="{BB962C8B-B14F-4D97-AF65-F5344CB8AC3E}">
        <p14:creationId xmlns:p14="http://schemas.microsoft.com/office/powerpoint/2010/main" val="3261003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431324"/>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need f(1)</a:t>
            </a:r>
            <a:endParaRPr lang="en-US" sz="2000" b="1" dirty="0">
              <a:solidFill>
                <a:srgbClr val="FF0000"/>
              </a:solidFill>
              <a:latin typeface="Calibri" panose="020F0502020204030204" pitchFamily="34"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8" name="Straight Arrow Connector 27"/>
          <p:cNvCxnSpPr/>
          <p:nvPr/>
        </p:nvCxnSpPr>
        <p:spPr bwMode="auto">
          <a:xfrm>
            <a:off x="1248834" y="644783"/>
            <a:ext cx="0" cy="4572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29" name="Rectangle 28"/>
          <p:cNvSpPr/>
          <p:nvPr/>
        </p:nvSpPr>
        <p:spPr>
          <a:xfrm>
            <a:off x="1103490" y="296334"/>
            <a:ext cx="306494" cy="338554"/>
          </a:xfrm>
          <a:prstGeom prst="rect">
            <a:avLst/>
          </a:prstGeom>
          <a:solidFill>
            <a:srgbClr val="FFCCCC"/>
          </a:solidFill>
          <a:ln>
            <a:solidFill>
              <a:srgbClr val="FF0000"/>
            </a:solidFill>
          </a:ln>
        </p:spPr>
        <p:txBody>
          <a:bodyPr wrap="none">
            <a:spAutoFit/>
          </a:bodyPr>
          <a:lstStyle/>
          <a:p>
            <a:r>
              <a:rPr lang="en-US" sz="1600" b="1" dirty="0">
                <a:latin typeface="Cambria" pitchFamily="18" charset="0"/>
              </a:rPr>
              <a:t>1</a:t>
            </a:r>
            <a:endParaRPr lang="en-US" sz="1600" dirty="0"/>
          </a:p>
        </p:txBody>
      </p:sp>
      <p:sp>
        <p:nvSpPr>
          <p:cNvPr id="16" name="Rectangle 2"/>
          <p:cNvSpPr>
            <a:spLocks noChangeArrowheads="1"/>
          </p:cNvSpPr>
          <p:nvPr/>
        </p:nvSpPr>
        <p:spPr bwMode="auto">
          <a:xfrm>
            <a:off x="4685271" y="3010929"/>
            <a:ext cx="3924300" cy="1499286"/>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17" name="TextBox 16"/>
          <p:cNvSpPr txBox="1"/>
          <p:nvPr/>
        </p:nvSpPr>
        <p:spPr>
          <a:xfrm>
            <a:off x="7025246" y="3071375"/>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8" name="Text Box 8"/>
          <p:cNvSpPr txBox="1">
            <a:spLocks noChangeArrowheads="1"/>
          </p:cNvSpPr>
          <p:nvPr/>
        </p:nvSpPr>
        <p:spPr bwMode="auto">
          <a:xfrm>
            <a:off x="6677994" y="3686430"/>
            <a:ext cx="193260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a:t>
            </a:r>
          </a:p>
          <a:p>
            <a:pPr lvl="0">
              <a:spcBef>
                <a:spcPts val="0"/>
              </a:spcBef>
            </a:pPr>
            <a:r>
              <a:rPr lang="en-US" sz="2000" b="1" dirty="0" smtClean="0">
                <a:solidFill>
                  <a:srgbClr val="FF0000"/>
                </a:solidFill>
                <a:latin typeface="Calibri" panose="020F0502020204030204" pitchFamily="34" charset="0"/>
              </a:rPr>
              <a:t>need f(0)</a:t>
            </a:r>
            <a:endParaRPr lang="en-US" sz="2000" b="1" dirty="0">
              <a:solidFill>
                <a:srgbClr val="000000"/>
              </a:solidFill>
              <a:latin typeface="Courier New" pitchFamily="49" charset="0"/>
            </a:endParaRPr>
          </a:p>
        </p:txBody>
      </p:sp>
      <p:sp>
        <p:nvSpPr>
          <p:cNvPr id="19" name="Text Box 8"/>
          <p:cNvSpPr txBox="1">
            <a:spLocks noChangeArrowheads="1"/>
          </p:cNvSpPr>
          <p:nvPr/>
        </p:nvSpPr>
        <p:spPr bwMode="auto">
          <a:xfrm>
            <a:off x="4783496" y="3107148"/>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f(1)</a:t>
            </a:r>
            <a:endParaRPr lang="en-US" sz="2000" b="1" dirty="0">
              <a:latin typeface="Courier New" pitchFamily="49" charset="0"/>
            </a:endParaRPr>
          </a:p>
        </p:txBody>
      </p:sp>
      <p:sp>
        <p:nvSpPr>
          <p:cNvPr id="20" name="Text Box 8"/>
          <p:cNvSpPr txBox="1">
            <a:spLocks noChangeArrowheads="1"/>
          </p:cNvSpPr>
          <p:nvPr/>
        </p:nvSpPr>
        <p:spPr bwMode="auto">
          <a:xfrm>
            <a:off x="4785156" y="34871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Tree>
    <p:extLst>
      <p:ext uri="{BB962C8B-B14F-4D97-AF65-F5344CB8AC3E}">
        <p14:creationId xmlns:p14="http://schemas.microsoft.com/office/powerpoint/2010/main" val="2166627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431324"/>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need f(1)</a:t>
            </a:r>
            <a:endParaRPr lang="en-US" sz="2000" b="1" dirty="0">
              <a:solidFill>
                <a:srgbClr val="FF0000"/>
              </a:solidFill>
              <a:latin typeface="Calibri" panose="020F0502020204030204" pitchFamily="34"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8" name="Straight Arrow Connector 27"/>
          <p:cNvCxnSpPr/>
          <p:nvPr/>
        </p:nvCxnSpPr>
        <p:spPr bwMode="auto">
          <a:xfrm>
            <a:off x="1248834" y="644783"/>
            <a:ext cx="0" cy="4572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29" name="Rectangle 28"/>
          <p:cNvSpPr/>
          <p:nvPr/>
        </p:nvSpPr>
        <p:spPr>
          <a:xfrm>
            <a:off x="1103490" y="296334"/>
            <a:ext cx="306494" cy="338554"/>
          </a:xfrm>
          <a:prstGeom prst="rect">
            <a:avLst/>
          </a:prstGeom>
          <a:solidFill>
            <a:schemeClr val="bg1">
              <a:lumMod val="95000"/>
            </a:schemeClr>
          </a:solidFill>
          <a:ln>
            <a:solidFill>
              <a:schemeClr val="tx1"/>
            </a:solidFill>
          </a:ln>
        </p:spPr>
        <p:txBody>
          <a:bodyPr wrap="none">
            <a:spAutoFit/>
          </a:bodyPr>
          <a:lstStyle/>
          <a:p>
            <a:r>
              <a:rPr lang="en-US" sz="1600" b="1" dirty="0" smtClean="0">
                <a:latin typeface="Cambria" pitchFamily="18" charset="0"/>
              </a:rPr>
              <a:t>0</a:t>
            </a:r>
            <a:endParaRPr lang="en-US" sz="1600" dirty="0"/>
          </a:p>
        </p:txBody>
      </p:sp>
      <p:sp>
        <p:nvSpPr>
          <p:cNvPr id="16" name="Rectangle 2"/>
          <p:cNvSpPr>
            <a:spLocks noChangeArrowheads="1"/>
          </p:cNvSpPr>
          <p:nvPr/>
        </p:nvSpPr>
        <p:spPr bwMode="auto">
          <a:xfrm>
            <a:off x="4685271" y="3010929"/>
            <a:ext cx="3924300" cy="1499286"/>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17" name="TextBox 16"/>
          <p:cNvSpPr txBox="1"/>
          <p:nvPr/>
        </p:nvSpPr>
        <p:spPr>
          <a:xfrm>
            <a:off x="7025246" y="3071375"/>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8" name="Text Box 8"/>
          <p:cNvSpPr txBox="1">
            <a:spLocks noChangeArrowheads="1"/>
          </p:cNvSpPr>
          <p:nvPr/>
        </p:nvSpPr>
        <p:spPr bwMode="auto">
          <a:xfrm>
            <a:off x="6677994" y="3686430"/>
            <a:ext cx="193260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a:t>
            </a:r>
          </a:p>
          <a:p>
            <a:pPr lvl="0">
              <a:spcBef>
                <a:spcPts val="0"/>
              </a:spcBef>
            </a:pPr>
            <a:r>
              <a:rPr lang="en-US" sz="2000" b="1" dirty="0" smtClean="0">
                <a:solidFill>
                  <a:srgbClr val="FF0000"/>
                </a:solidFill>
                <a:latin typeface="Calibri" panose="020F0502020204030204" pitchFamily="34" charset="0"/>
              </a:rPr>
              <a:t>need f(0)</a:t>
            </a:r>
            <a:endParaRPr lang="en-US" sz="2000" b="1" dirty="0">
              <a:solidFill>
                <a:srgbClr val="000000"/>
              </a:solidFill>
              <a:latin typeface="Courier New" pitchFamily="49" charset="0"/>
            </a:endParaRPr>
          </a:p>
        </p:txBody>
      </p:sp>
      <p:sp>
        <p:nvSpPr>
          <p:cNvPr id="19" name="Text Box 8"/>
          <p:cNvSpPr txBox="1">
            <a:spLocks noChangeArrowheads="1"/>
          </p:cNvSpPr>
          <p:nvPr/>
        </p:nvSpPr>
        <p:spPr bwMode="auto">
          <a:xfrm>
            <a:off x="4783496" y="3107148"/>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f(1)</a:t>
            </a:r>
            <a:endParaRPr lang="en-US" sz="2000" b="1" dirty="0">
              <a:latin typeface="Courier New" pitchFamily="49" charset="0"/>
            </a:endParaRPr>
          </a:p>
        </p:txBody>
      </p:sp>
      <p:sp>
        <p:nvSpPr>
          <p:cNvPr id="20" name="Text Box 8"/>
          <p:cNvSpPr txBox="1">
            <a:spLocks noChangeArrowheads="1"/>
          </p:cNvSpPr>
          <p:nvPr/>
        </p:nvSpPr>
        <p:spPr bwMode="auto">
          <a:xfrm>
            <a:off x="4785156" y="34871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1" name="Rectangle 2"/>
          <p:cNvSpPr>
            <a:spLocks noChangeArrowheads="1"/>
          </p:cNvSpPr>
          <p:nvPr/>
        </p:nvSpPr>
        <p:spPr bwMode="auto">
          <a:xfrm>
            <a:off x="4687329" y="4672914"/>
            <a:ext cx="3924300" cy="1499286"/>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23" name="TextBox 22"/>
          <p:cNvSpPr txBox="1"/>
          <p:nvPr/>
        </p:nvSpPr>
        <p:spPr>
          <a:xfrm>
            <a:off x="7027304" y="4733360"/>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24" name="Text Box 8"/>
          <p:cNvSpPr txBox="1">
            <a:spLocks noChangeArrowheads="1"/>
          </p:cNvSpPr>
          <p:nvPr/>
        </p:nvSpPr>
        <p:spPr bwMode="auto">
          <a:xfrm>
            <a:off x="6680052" y="5348415"/>
            <a:ext cx="193260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0</a:t>
            </a:r>
          </a:p>
          <a:p>
            <a:pPr lvl="0">
              <a:spcBef>
                <a:spcPts val="0"/>
              </a:spcBef>
            </a:pPr>
            <a:r>
              <a:rPr lang="en-US" sz="2000" b="1" dirty="0">
                <a:solidFill>
                  <a:srgbClr val="FF0000"/>
                </a:solidFill>
                <a:latin typeface="Calibri" panose="020F0502020204030204" pitchFamily="34" charset="0"/>
              </a:rPr>
              <a:t>returns</a:t>
            </a:r>
            <a:r>
              <a:rPr lang="en-US" sz="2000" b="1" dirty="0">
                <a:solidFill>
                  <a:srgbClr val="000000"/>
                </a:solidFill>
                <a:latin typeface="Courier New" pitchFamily="49" charset="0"/>
              </a:rPr>
              <a:t> 1</a:t>
            </a:r>
            <a:r>
              <a:rPr lang="en-US" sz="2000" b="1" dirty="0" smtClean="0">
                <a:solidFill>
                  <a:srgbClr val="000000"/>
                </a:solidFill>
                <a:latin typeface="Courier New" pitchFamily="49" charset="0"/>
              </a:rPr>
              <a:t>2</a:t>
            </a:r>
            <a:endParaRPr lang="en-US" sz="2000" b="1" dirty="0">
              <a:solidFill>
                <a:srgbClr val="000000"/>
              </a:solidFill>
              <a:latin typeface="Courier New" pitchFamily="49" charset="0"/>
            </a:endParaRPr>
          </a:p>
        </p:txBody>
      </p:sp>
      <p:sp>
        <p:nvSpPr>
          <p:cNvPr id="25" name="Text Box 8"/>
          <p:cNvSpPr txBox="1">
            <a:spLocks noChangeArrowheads="1"/>
          </p:cNvSpPr>
          <p:nvPr/>
        </p:nvSpPr>
        <p:spPr bwMode="auto">
          <a:xfrm>
            <a:off x="4785554" y="4769133"/>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f(0)</a:t>
            </a:r>
            <a:endParaRPr lang="en-US" sz="2000" b="1" dirty="0">
              <a:latin typeface="Courier New" pitchFamily="49" charset="0"/>
            </a:endParaRPr>
          </a:p>
        </p:txBody>
      </p:sp>
      <p:sp>
        <p:nvSpPr>
          <p:cNvPr id="26" name="Text Box 8"/>
          <p:cNvSpPr txBox="1">
            <a:spLocks noChangeArrowheads="1"/>
          </p:cNvSpPr>
          <p:nvPr/>
        </p:nvSpPr>
        <p:spPr bwMode="auto">
          <a:xfrm>
            <a:off x="4787214" y="5149104"/>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Tree>
    <p:extLst>
      <p:ext uri="{BB962C8B-B14F-4D97-AF65-F5344CB8AC3E}">
        <p14:creationId xmlns:p14="http://schemas.microsoft.com/office/powerpoint/2010/main" val="246207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431324"/>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need f(1)</a:t>
            </a:r>
            <a:endParaRPr lang="en-US" sz="2000" b="1" dirty="0">
              <a:solidFill>
                <a:srgbClr val="FF0000"/>
              </a:solidFill>
              <a:latin typeface="Calibri" panose="020F0502020204030204" pitchFamily="34"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sp>
        <p:nvSpPr>
          <p:cNvPr id="16" name="Rectangle 2"/>
          <p:cNvSpPr>
            <a:spLocks noChangeArrowheads="1"/>
          </p:cNvSpPr>
          <p:nvPr/>
        </p:nvSpPr>
        <p:spPr bwMode="auto">
          <a:xfrm>
            <a:off x="4685271" y="3010929"/>
            <a:ext cx="3924300" cy="1499286"/>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17" name="TextBox 16"/>
          <p:cNvSpPr txBox="1"/>
          <p:nvPr/>
        </p:nvSpPr>
        <p:spPr>
          <a:xfrm>
            <a:off x="7025246" y="3071375"/>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8" name="Text Box 8"/>
          <p:cNvSpPr txBox="1">
            <a:spLocks noChangeArrowheads="1"/>
          </p:cNvSpPr>
          <p:nvPr/>
        </p:nvSpPr>
        <p:spPr bwMode="auto">
          <a:xfrm>
            <a:off x="6677994" y="3686430"/>
            <a:ext cx="193260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a:t>
            </a:r>
          </a:p>
          <a:p>
            <a:pPr lvl="0">
              <a:spcBef>
                <a:spcPts val="0"/>
              </a:spcBef>
            </a:pPr>
            <a:r>
              <a:rPr lang="en-US" sz="2000" b="1" dirty="0" smtClean="0">
                <a:solidFill>
                  <a:srgbClr val="FF0000"/>
                </a:solidFill>
                <a:latin typeface="Calibri" panose="020F0502020204030204" pitchFamily="34" charset="0"/>
              </a:rPr>
              <a:t>need f(0)</a:t>
            </a:r>
            <a:endParaRPr lang="en-US" sz="2000" b="1" dirty="0">
              <a:solidFill>
                <a:srgbClr val="000000"/>
              </a:solidFill>
              <a:latin typeface="Courier New" pitchFamily="49" charset="0"/>
            </a:endParaRPr>
          </a:p>
        </p:txBody>
      </p:sp>
      <p:sp>
        <p:nvSpPr>
          <p:cNvPr id="19" name="Text Box 8"/>
          <p:cNvSpPr txBox="1">
            <a:spLocks noChangeArrowheads="1"/>
          </p:cNvSpPr>
          <p:nvPr/>
        </p:nvSpPr>
        <p:spPr bwMode="auto">
          <a:xfrm>
            <a:off x="4783496" y="3107148"/>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f(1)</a:t>
            </a:r>
            <a:endParaRPr lang="en-US" sz="2000" b="1" dirty="0">
              <a:latin typeface="Courier New" pitchFamily="49" charset="0"/>
            </a:endParaRPr>
          </a:p>
        </p:txBody>
      </p:sp>
      <p:sp>
        <p:nvSpPr>
          <p:cNvPr id="20" name="Text Box 8"/>
          <p:cNvSpPr txBox="1">
            <a:spLocks noChangeArrowheads="1"/>
          </p:cNvSpPr>
          <p:nvPr/>
        </p:nvSpPr>
        <p:spPr bwMode="auto">
          <a:xfrm>
            <a:off x="4785156" y="34871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1" name="Rectangle 2"/>
          <p:cNvSpPr>
            <a:spLocks noChangeArrowheads="1"/>
          </p:cNvSpPr>
          <p:nvPr/>
        </p:nvSpPr>
        <p:spPr bwMode="auto">
          <a:xfrm>
            <a:off x="4687329" y="4672914"/>
            <a:ext cx="3924300" cy="1499286"/>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23" name="TextBox 22"/>
          <p:cNvSpPr txBox="1"/>
          <p:nvPr/>
        </p:nvSpPr>
        <p:spPr>
          <a:xfrm>
            <a:off x="7027304" y="4733360"/>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24" name="Text Box 8"/>
          <p:cNvSpPr txBox="1">
            <a:spLocks noChangeArrowheads="1"/>
          </p:cNvSpPr>
          <p:nvPr/>
        </p:nvSpPr>
        <p:spPr bwMode="auto">
          <a:xfrm>
            <a:off x="6680052" y="5348415"/>
            <a:ext cx="193260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0</a:t>
            </a:r>
          </a:p>
          <a:p>
            <a:pPr lvl="0">
              <a:spcBef>
                <a:spcPts val="0"/>
              </a:spcBef>
            </a:pPr>
            <a:r>
              <a:rPr lang="en-US" sz="2000" b="1" dirty="0">
                <a:solidFill>
                  <a:srgbClr val="FF0000"/>
                </a:solidFill>
                <a:latin typeface="Calibri" panose="020F0502020204030204" pitchFamily="34" charset="0"/>
              </a:rPr>
              <a:t>returns</a:t>
            </a:r>
            <a:r>
              <a:rPr lang="en-US" sz="2000" b="1" dirty="0">
                <a:solidFill>
                  <a:srgbClr val="000000"/>
                </a:solidFill>
                <a:latin typeface="Courier New" pitchFamily="49" charset="0"/>
              </a:rPr>
              <a:t> 1</a:t>
            </a:r>
            <a:r>
              <a:rPr lang="en-US" sz="2000" b="1" dirty="0" smtClean="0">
                <a:solidFill>
                  <a:srgbClr val="000000"/>
                </a:solidFill>
                <a:latin typeface="Courier New" pitchFamily="49" charset="0"/>
              </a:rPr>
              <a:t>2</a:t>
            </a:r>
            <a:endParaRPr lang="en-US" sz="2000" b="1" dirty="0">
              <a:solidFill>
                <a:srgbClr val="000000"/>
              </a:solidFill>
              <a:latin typeface="Courier New" pitchFamily="49" charset="0"/>
            </a:endParaRPr>
          </a:p>
        </p:txBody>
      </p:sp>
      <p:sp>
        <p:nvSpPr>
          <p:cNvPr id="25" name="Text Box 8"/>
          <p:cNvSpPr txBox="1">
            <a:spLocks noChangeArrowheads="1"/>
          </p:cNvSpPr>
          <p:nvPr/>
        </p:nvSpPr>
        <p:spPr bwMode="auto">
          <a:xfrm>
            <a:off x="4785554" y="4769133"/>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f(0)</a:t>
            </a:r>
            <a:endParaRPr lang="en-US" sz="2000" b="1" dirty="0">
              <a:latin typeface="Courier New" pitchFamily="49" charset="0"/>
            </a:endParaRPr>
          </a:p>
        </p:txBody>
      </p:sp>
      <p:sp>
        <p:nvSpPr>
          <p:cNvPr id="26" name="Text Box 8"/>
          <p:cNvSpPr txBox="1">
            <a:spLocks noChangeArrowheads="1"/>
          </p:cNvSpPr>
          <p:nvPr/>
        </p:nvSpPr>
        <p:spPr bwMode="auto">
          <a:xfrm>
            <a:off x="4787214" y="5149104"/>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 name="Down Arrow 1"/>
          <p:cNvSpPr/>
          <p:nvPr/>
        </p:nvSpPr>
        <p:spPr bwMode="auto">
          <a:xfrm rot="10120607">
            <a:off x="7265355" y="4456981"/>
            <a:ext cx="762000" cy="1247649"/>
          </a:xfrm>
          <a:prstGeom prst="downArrow">
            <a:avLst/>
          </a:prstGeom>
          <a:solidFill>
            <a:srgbClr val="FFCCCC"/>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cxnSp>
        <p:nvCxnSpPr>
          <p:cNvPr id="27" name="Straight Arrow Connector 26"/>
          <p:cNvCxnSpPr/>
          <p:nvPr/>
        </p:nvCxnSpPr>
        <p:spPr bwMode="auto">
          <a:xfrm>
            <a:off x="1248834" y="644783"/>
            <a:ext cx="0" cy="4572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0" name="Rectangle 29"/>
          <p:cNvSpPr/>
          <p:nvPr/>
        </p:nvSpPr>
        <p:spPr>
          <a:xfrm>
            <a:off x="1103490" y="296334"/>
            <a:ext cx="306494" cy="338554"/>
          </a:xfrm>
          <a:prstGeom prst="rect">
            <a:avLst/>
          </a:prstGeom>
          <a:solidFill>
            <a:schemeClr val="bg1">
              <a:lumMod val="95000"/>
            </a:schemeClr>
          </a:solidFill>
          <a:ln>
            <a:solidFill>
              <a:schemeClr val="tx1"/>
            </a:solidFill>
          </a:ln>
        </p:spPr>
        <p:txBody>
          <a:bodyPr wrap="none">
            <a:spAutoFit/>
          </a:bodyPr>
          <a:lstStyle/>
          <a:p>
            <a:r>
              <a:rPr lang="en-US" sz="1600" b="1" dirty="0" smtClean="0">
                <a:latin typeface="Cambria" pitchFamily="18" charset="0"/>
              </a:rPr>
              <a:t>0</a:t>
            </a:r>
            <a:endParaRPr lang="en-US" sz="1600" dirty="0"/>
          </a:p>
        </p:txBody>
      </p:sp>
    </p:spTree>
    <p:extLst>
      <p:ext uri="{BB962C8B-B14F-4D97-AF65-F5344CB8AC3E}">
        <p14:creationId xmlns:p14="http://schemas.microsoft.com/office/powerpoint/2010/main" val="558926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431324"/>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need f(1)</a:t>
            </a:r>
            <a:endParaRPr lang="en-US" sz="2000" b="1" dirty="0">
              <a:solidFill>
                <a:srgbClr val="FF0000"/>
              </a:solidFill>
              <a:latin typeface="Calibri" panose="020F0502020204030204" pitchFamily="34"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8" name="Straight Arrow Connector 27"/>
          <p:cNvCxnSpPr/>
          <p:nvPr/>
        </p:nvCxnSpPr>
        <p:spPr bwMode="auto">
          <a:xfrm>
            <a:off x="1248834" y="644783"/>
            <a:ext cx="0" cy="4572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29" name="Rectangle 28"/>
          <p:cNvSpPr/>
          <p:nvPr/>
        </p:nvSpPr>
        <p:spPr>
          <a:xfrm>
            <a:off x="1103490" y="296334"/>
            <a:ext cx="306494" cy="338554"/>
          </a:xfrm>
          <a:prstGeom prst="rect">
            <a:avLst/>
          </a:prstGeom>
          <a:solidFill>
            <a:srgbClr val="FFCCCC"/>
          </a:solidFill>
          <a:ln>
            <a:solidFill>
              <a:srgbClr val="FF0000"/>
            </a:solidFill>
          </a:ln>
        </p:spPr>
        <p:txBody>
          <a:bodyPr wrap="none">
            <a:spAutoFit/>
          </a:bodyPr>
          <a:lstStyle/>
          <a:p>
            <a:r>
              <a:rPr lang="en-US" sz="1600" b="1" dirty="0">
                <a:latin typeface="Cambria" pitchFamily="18" charset="0"/>
              </a:rPr>
              <a:t>1</a:t>
            </a:r>
            <a:endParaRPr lang="en-US" sz="1600" dirty="0"/>
          </a:p>
        </p:txBody>
      </p:sp>
      <p:sp>
        <p:nvSpPr>
          <p:cNvPr id="16" name="Rectangle 2"/>
          <p:cNvSpPr>
            <a:spLocks noChangeArrowheads="1"/>
          </p:cNvSpPr>
          <p:nvPr/>
        </p:nvSpPr>
        <p:spPr bwMode="auto">
          <a:xfrm>
            <a:off x="4685271" y="3010928"/>
            <a:ext cx="3924300" cy="1764271"/>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17" name="TextBox 16"/>
          <p:cNvSpPr txBox="1"/>
          <p:nvPr/>
        </p:nvSpPr>
        <p:spPr>
          <a:xfrm>
            <a:off x="7025246" y="3071375"/>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8" name="Text Box 8"/>
          <p:cNvSpPr txBox="1">
            <a:spLocks noChangeArrowheads="1"/>
          </p:cNvSpPr>
          <p:nvPr/>
        </p:nvSpPr>
        <p:spPr bwMode="auto">
          <a:xfrm>
            <a:off x="6677994" y="3686430"/>
            <a:ext cx="1932606"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a:t>
            </a:r>
          </a:p>
          <a:p>
            <a:pPr lvl="0">
              <a:spcBef>
                <a:spcPts val="0"/>
              </a:spcBef>
            </a:pPr>
            <a:r>
              <a:rPr lang="en-US" sz="2000" b="1" dirty="0" smtClean="0">
                <a:solidFill>
                  <a:srgbClr val="FF0000"/>
                </a:solidFill>
                <a:latin typeface="Calibri" panose="020F0502020204030204" pitchFamily="34" charset="0"/>
              </a:rPr>
              <a:t>f(0) </a:t>
            </a:r>
            <a:r>
              <a:rPr lang="en-US" sz="2000" b="1" dirty="0" smtClean="0">
                <a:latin typeface="Courier New" panose="02070309020205020404" pitchFamily="49" charset="0"/>
                <a:cs typeface="Courier New" panose="02070309020205020404" pitchFamily="49" charset="0"/>
              </a:rPr>
              <a:t>= 12</a:t>
            </a:r>
          </a:p>
          <a:p>
            <a:pPr>
              <a:spcBef>
                <a:spcPts val="0"/>
              </a:spcBef>
            </a:pPr>
            <a:r>
              <a:rPr lang="en-US" sz="2000" b="1" dirty="0" smtClean="0">
                <a:solidFill>
                  <a:srgbClr val="FF0000"/>
                </a:solidFill>
                <a:latin typeface="Calibri" panose="020F0502020204030204" pitchFamily="34" charset="0"/>
              </a:rPr>
              <a:t>result  </a:t>
            </a:r>
            <a:r>
              <a:rPr lang="en-US" sz="2000" b="1" dirty="0">
                <a:latin typeface="Courier New" panose="02070309020205020404" pitchFamily="49" charset="0"/>
                <a:cs typeface="Courier New" panose="02070309020205020404" pitchFamily="49" charset="0"/>
              </a:rPr>
              <a:t>= </a:t>
            </a:r>
          </a:p>
        </p:txBody>
      </p:sp>
      <p:sp>
        <p:nvSpPr>
          <p:cNvPr id="19" name="Text Box 8"/>
          <p:cNvSpPr txBox="1">
            <a:spLocks noChangeArrowheads="1"/>
          </p:cNvSpPr>
          <p:nvPr/>
        </p:nvSpPr>
        <p:spPr bwMode="auto">
          <a:xfrm>
            <a:off x="4783496" y="3107148"/>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f(1)</a:t>
            </a:r>
            <a:endParaRPr lang="en-US" sz="2000" b="1" dirty="0">
              <a:latin typeface="Courier New" pitchFamily="49" charset="0"/>
            </a:endParaRPr>
          </a:p>
        </p:txBody>
      </p:sp>
      <p:sp>
        <p:nvSpPr>
          <p:cNvPr id="20" name="Text Box 8"/>
          <p:cNvSpPr txBox="1">
            <a:spLocks noChangeArrowheads="1"/>
          </p:cNvSpPr>
          <p:nvPr/>
        </p:nvSpPr>
        <p:spPr bwMode="auto">
          <a:xfrm>
            <a:off x="4785156" y="34871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1" name="TextBox 20"/>
          <p:cNvSpPr txBox="1"/>
          <p:nvPr/>
        </p:nvSpPr>
        <p:spPr>
          <a:xfrm>
            <a:off x="6562563" y="4980057"/>
            <a:ext cx="1837031" cy="1015663"/>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How do we compute the result?</a:t>
            </a:r>
            <a:endParaRPr lang="en-US" sz="2000" b="1" dirty="0">
              <a:latin typeface="Calibri" panose="020F0502020204030204" pitchFamily="34" charset="0"/>
            </a:endParaRPr>
          </a:p>
        </p:txBody>
      </p:sp>
    </p:spTree>
    <p:extLst>
      <p:ext uri="{BB962C8B-B14F-4D97-AF65-F5344CB8AC3E}">
        <p14:creationId xmlns:p14="http://schemas.microsoft.com/office/powerpoint/2010/main" val="2871790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431324"/>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need f(1)</a:t>
            </a:r>
            <a:endParaRPr lang="en-US" sz="2000" b="1" dirty="0">
              <a:solidFill>
                <a:srgbClr val="FF0000"/>
              </a:solidFill>
              <a:latin typeface="Calibri" panose="020F0502020204030204" pitchFamily="34"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8" name="Straight Arrow Connector 27"/>
          <p:cNvCxnSpPr/>
          <p:nvPr/>
        </p:nvCxnSpPr>
        <p:spPr bwMode="auto">
          <a:xfrm>
            <a:off x="1248834" y="644783"/>
            <a:ext cx="0" cy="4572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29" name="Rectangle 28"/>
          <p:cNvSpPr/>
          <p:nvPr/>
        </p:nvSpPr>
        <p:spPr>
          <a:xfrm>
            <a:off x="1103490" y="296334"/>
            <a:ext cx="306494" cy="338554"/>
          </a:xfrm>
          <a:prstGeom prst="rect">
            <a:avLst/>
          </a:prstGeom>
          <a:solidFill>
            <a:srgbClr val="FFCCCC"/>
          </a:solidFill>
          <a:ln>
            <a:solidFill>
              <a:srgbClr val="FF0000"/>
            </a:solidFill>
          </a:ln>
        </p:spPr>
        <p:txBody>
          <a:bodyPr wrap="none">
            <a:spAutoFit/>
          </a:bodyPr>
          <a:lstStyle/>
          <a:p>
            <a:r>
              <a:rPr lang="en-US" sz="1600" b="1" dirty="0">
                <a:latin typeface="Cambria" pitchFamily="18" charset="0"/>
              </a:rPr>
              <a:t>1</a:t>
            </a:r>
            <a:endParaRPr lang="en-US" sz="1600" dirty="0"/>
          </a:p>
        </p:txBody>
      </p:sp>
      <p:sp>
        <p:nvSpPr>
          <p:cNvPr id="16" name="Rectangle 2"/>
          <p:cNvSpPr>
            <a:spLocks noChangeArrowheads="1"/>
          </p:cNvSpPr>
          <p:nvPr/>
        </p:nvSpPr>
        <p:spPr bwMode="auto">
          <a:xfrm>
            <a:off x="4685271" y="3010928"/>
            <a:ext cx="3924300" cy="1764271"/>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17" name="TextBox 16"/>
          <p:cNvSpPr txBox="1"/>
          <p:nvPr/>
        </p:nvSpPr>
        <p:spPr>
          <a:xfrm>
            <a:off x="7025246" y="3071375"/>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8" name="Text Box 8"/>
          <p:cNvSpPr txBox="1">
            <a:spLocks noChangeArrowheads="1"/>
          </p:cNvSpPr>
          <p:nvPr/>
        </p:nvSpPr>
        <p:spPr bwMode="auto">
          <a:xfrm>
            <a:off x="6677994" y="3686430"/>
            <a:ext cx="1932606"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a:t>
            </a:r>
          </a:p>
          <a:p>
            <a:pPr lvl="0">
              <a:spcBef>
                <a:spcPts val="0"/>
              </a:spcBef>
            </a:pPr>
            <a:r>
              <a:rPr lang="en-US" sz="2000" b="1" dirty="0" smtClean="0">
                <a:solidFill>
                  <a:srgbClr val="FF0000"/>
                </a:solidFill>
                <a:latin typeface="Calibri" panose="020F0502020204030204" pitchFamily="34" charset="0"/>
              </a:rPr>
              <a:t>f(0) </a:t>
            </a:r>
            <a:r>
              <a:rPr lang="en-US" sz="2000" b="1" dirty="0" smtClean="0">
                <a:latin typeface="Courier New" panose="02070309020205020404" pitchFamily="49" charset="0"/>
                <a:cs typeface="Courier New" panose="02070309020205020404" pitchFamily="49" charset="0"/>
              </a:rPr>
              <a:t>= 12</a:t>
            </a:r>
          </a:p>
          <a:p>
            <a:pPr>
              <a:spcBef>
                <a:spcPts val="0"/>
              </a:spcBef>
            </a:pPr>
            <a:r>
              <a:rPr lang="en-US" sz="2000" b="1" dirty="0" smtClean="0">
                <a:solidFill>
                  <a:srgbClr val="FF0000"/>
                </a:solidFill>
                <a:latin typeface="Calibri" panose="020F0502020204030204" pitchFamily="34" charset="0"/>
              </a:rPr>
              <a:t>result  </a:t>
            </a:r>
            <a:r>
              <a:rPr lang="en-US" sz="2000" b="1" dirty="0">
                <a:latin typeface="Courier New" panose="02070309020205020404" pitchFamily="49" charset="0"/>
                <a:cs typeface="Courier New" panose="02070309020205020404" pitchFamily="49" charset="0"/>
              </a:rPr>
              <a:t>= 2</a:t>
            </a:r>
            <a:r>
              <a:rPr lang="en-US" sz="2000" b="1" dirty="0" smtClean="0">
                <a:latin typeface="Courier New" panose="02070309020205020404" pitchFamily="49" charset="0"/>
                <a:cs typeface="Courier New" panose="02070309020205020404" pitchFamily="49" charset="0"/>
              </a:rPr>
              <a:t>2</a:t>
            </a:r>
            <a:endParaRPr lang="en-US" sz="2000" b="1" dirty="0">
              <a:latin typeface="Courier New" panose="02070309020205020404" pitchFamily="49" charset="0"/>
              <a:cs typeface="Courier New" panose="02070309020205020404" pitchFamily="49" charset="0"/>
            </a:endParaRPr>
          </a:p>
        </p:txBody>
      </p:sp>
      <p:sp>
        <p:nvSpPr>
          <p:cNvPr id="19" name="Text Box 8"/>
          <p:cNvSpPr txBox="1">
            <a:spLocks noChangeArrowheads="1"/>
          </p:cNvSpPr>
          <p:nvPr/>
        </p:nvSpPr>
        <p:spPr bwMode="auto">
          <a:xfrm>
            <a:off x="4783496" y="3107148"/>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f(1)</a:t>
            </a:r>
            <a:endParaRPr lang="en-US" sz="2000" b="1" dirty="0">
              <a:latin typeface="Courier New" pitchFamily="49" charset="0"/>
            </a:endParaRPr>
          </a:p>
        </p:txBody>
      </p:sp>
      <p:sp>
        <p:nvSpPr>
          <p:cNvPr id="20" name="Text Box 8"/>
          <p:cNvSpPr txBox="1">
            <a:spLocks noChangeArrowheads="1"/>
          </p:cNvSpPr>
          <p:nvPr/>
        </p:nvSpPr>
        <p:spPr bwMode="auto">
          <a:xfrm>
            <a:off x="4785156" y="34871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3" name="TextBox 22"/>
          <p:cNvSpPr txBox="1"/>
          <p:nvPr/>
        </p:nvSpPr>
        <p:spPr>
          <a:xfrm>
            <a:off x="6562563" y="4980057"/>
            <a:ext cx="1837031" cy="707886"/>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Where does that result go?</a:t>
            </a:r>
            <a:endParaRPr lang="en-US" sz="2000" b="1" dirty="0">
              <a:latin typeface="Calibri" panose="020F0502020204030204" pitchFamily="34" charset="0"/>
            </a:endParaRPr>
          </a:p>
        </p:txBody>
      </p:sp>
    </p:spTree>
    <p:extLst>
      <p:ext uri="{BB962C8B-B14F-4D97-AF65-F5344CB8AC3E}">
        <p14:creationId xmlns:p14="http://schemas.microsoft.com/office/powerpoint/2010/main" val="593038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431324"/>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need f(1)</a:t>
            </a:r>
            <a:endParaRPr lang="en-US" sz="2000" b="1" dirty="0">
              <a:solidFill>
                <a:srgbClr val="FF0000"/>
              </a:solidFill>
              <a:latin typeface="Calibri" panose="020F0502020204030204" pitchFamily="34"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8" name="Straight Arrow Connector 27"/>
          <p:cNvCxnSpPr/>
          <p:nvPr/>
        </p:nvCxnSpPr>
        <p:spPr bwMode="auto">
          <a:xfrm>
            <a:off x="1248834" y="644783"/>
            <a:ext cx="0" cy="4572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29" name="Rectangle 28"/>
          <p:cNvSpPr/>
          <p:nvPr/>
        </p:nvSpPr>
        <p:spPr>
          <a:xfrm>
            <a:off x="1103490" y="296334"/>
            <a:ext cx="306494" cy="338554"/>
          </a:xfrm>
          <a:prstGeom prst="rect">
            <a:avLst/>
          </a:prstGeom>
          <a:solidFill>
            <a:srgbClr val="FFCCCC"/>
          </a:solidFill>
          <a:ln>
            <a:solidFill>
              <a:srgbClr val="FF0000"/>
            </a:solidFill>
          </a:ln>
        </p:spPr>
        <p:txBody>
          <a:bodyPr wrap="none">
            <a:spAutoFit/>
          </a:bodyPr>
          <a:lstStyle/>
          <a:p>
            <a:r>
              <a:rPr lang="en-US" sz="1600" b="1" dirty="0">
                <a:latin typeface="Cambria" pitchFamily="18" charset="0"/>
              </a:rPr>
              <a:t>1</a:t>
            </a:r>
            <a:endParaRPr lang="en-US" sz="1600" dirty="0"/>
          </a:p>
        </p:txBody>
      </p:sp>
      <p:sp>
        <p:nvSpPr>
          <p:cNvPr id="16" name="Rectangle 2"/>
          <p:cNvSpPr>
            <a:spLocks noChangeArrowheads="1"/>
          </p:cNvSpPr>
          <p:nvPr/>
        </p:nvSpPr>
        <p:spPr bwMode="auto">
          <a:xfrm>
            <a:off x="4685271" y="3010928"/>
            <a:ext cx="3924300" cy="1764271"/>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17" name="TextBox 16"/>
          <p:cNvSpPr txBox="1"/>
          <p:nvPr/>
        </p:nvSpPr>
        <p:spPr>
          <a:xfrm>
            <a:off x="7025246" y="3071375"/>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8" name="Text Box 8"/>
          <p:cNvSpPr txBox="1">
            <a:spLocks noChangeArrowheads="1"/>
          </p:cNvSpPr>
          <p:nvPr/>
        </p:nvSpPr>
        <p:spPr bwMode="auto">
          <a:xfrm>
            <a:off x="6677994" y="3686430"/>
            <a:ext cx="1932606"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latin typeface="Courier New" pitchFamily="49" charset="0"/>
              </a:rPr>
              <a:t>x = 1</a:t>
            </a:r>
          </a:p>
          <a:p>
            <a:pPr lvl="0">
              <a:spcBef>
                <a:spcPts val="0"/>
              </a:spcBef>
            </a:pPr>
            <a:r>
              <a:rPr lang="en-US" sz="2000" b="1" dirty="0" smtClean="0">
                <a:solidFill>
                  <a:srgbClr val="FF0000"/>
                </a:solidFill>
                <a:latin typeface="Calibri" panose="020F0502020204030204" pitchFamily="34" charset="0"/>
              </a:rPr>
              <a:t>f(0) </a:t>
            </a:r>
            <a:r>
              <a:rPr lang="en-US" sz="2000" b="1" dirty="0" smtClean="0">
                <a:latin typeface="Courier New" panose="02070309020205020404" pitchFamily="49" charset="0"/>
                <a:cs typeface="Courier New" panose="02070309020205020404" pitchFamily="49" charset="0"/>
              </a:rPr>
              <a:t>= 12</a:t>
            </a:r>
          </a:p>
          <a:p>
            <a:pPr>
              <a:spcBef>
                <a:spcPts val="0"/>
              </a:spcBef>
            </a:pPr>
            <a:r>
              <a:rPr lang="en-US" sz="2000" b="1" dirty="0" smtClean="0">
                <a:solidFill>
                  <a:srgbClr val="FF0000"/>
                </a:solidFill>
                <a:latin typeface="Calibri" panose="020F0502020204030204" pitchFamily="34" charset="0"/>
              </a:rPr>
              <a:t>result  </a:t>
            </a:r>
            <a:r>
              <a:rPr lang="en-US" sz="2000" b="1" dirty="0">
                <a:latin typeface="Courier New" panose="02070309020205020404" pitchFamily="49" charset="0"/>
                <a:cs typeface="Courier New" panose="02070309020205020404" pitchFamily="49" charset="0"/>
              </a:rPr>
              <a:t>= 2</a:t>
            </a:r>
            <a:r>
              <a:rPr lang="en-US" sz="2000" b="1" dirty="0" smtClean="0">
                <a:latin typeface="Courier New" panose="02070309020205020404" pitchFamily="49" charset="0"/>
                <a:cs typeface="Courier New" panose="02070309020205020404" pitchFamily="49" charset="0"/>
              </a:rPr>
              <a:t>2</a:t>
            </a:r>
            <a:endParaRPr lang="en-US" sz="2000" b="1" dirty="0">
              <a:latin typeface="Courier New" panose="02070309020205020404" pitchFamily="49" charset="0"/>
              <a:cs typeface="Courier New" panose="02070309020205020404" pitchFamily="49" charset="0"/>
            </a:endParaRPr>
          </a:p>
        </p:txBody>
      </p:sp>
      <p:sp>
        <p:nvSpPr>
          <p:cNvPr id="19" name="Text Box 8"/>
          <p:cNvSpPr txBox="1">
            <a:spLocks noChangeArrowheads="1"/>
          </p:cNvSpPr>
          <p:nvPr/>
        </p:nvSpPr>
        <p:spPr bwMode="auto">
          <a:xfrm>
            <a:off x="4783496" y="3107148"/>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f(1)</a:t>
            </a:r>
            <a:endParaRPr lang="en-US" sz="2000" b="1" dirty="0">
              <a:latin typeface="Courier New" pitchFamily="49" charset="0"/>
            </a:endParaRPr>
          </a:p>
        </p:txBody>
      </p:sp>
      <p:sp>
        <p:nvSpPr>
          <p:cNvPr id="20" name="Text Box 8"/>
          <p:cNvSpPr txBox="1">
            <a:spLocks noChangeArrowheads="1"/>
          </p:cNvSpPr>
          <p:nvPr/>
        </p:nvSpPr>
        <p:spPr bwMode="auto">
          <a:xfrm>
            <a:off x="4785156" y="34871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1" name="Down Arrow 20"/>
          <p:cNvSpPr/>
          <p:nvPr/>
        </p:nvSpPr>
        <p:spPr bwMode="auto">
          <a:xfrm rot="10120607">
            <a:off x="7388967" y="2736385"/>
            <a:ext cx="762000" cy="1577825"/>
          </a:xfrm>
          <a:prstGeom prst="downArrow">
            <a:avLst/>
          </a:prstGeom>
          <a:solidFill>
            <a:srgbClr val="FFCCCC"/>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637012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f(1)  </a:t>
            </a:r>
            <a:r>
              <a:rPr lang="en-US" sz="2000" b="1" dirty="0">
                <a:latin typeface="Courier New" pitchFamily="49" charset="0"/>
              </a:rPr>
              <a:t>= </a:t>
            </a:r>
            <a:r>
              <a:rPr lang="en-US" sz="2000" b="1" dirty="0" smtClean="0">
                <a:latin typeface="Courier New" pitchFamily="49" charset="0"/>
              </a:rPr>
              <a:t>22</a:t>
            </a:r>
            <a:endParaRPr lang="en-US" sz="2000" b="1" dirty="0">
              <a:latin typeface="Courier New" pitchFamily="49" charset="0"/>
            </a:endParaRPr>
          </a:p>
          <a:p>
            <a:pPr>
              <a:spcBef>
                <a:spcPts val="0"/>
              </a:spcBef>
            </a:pPr>
            <a:r>
              <a:rPr lang="en-US" sz="2000" b="1" dirty="0" smtClean="0">
                <a:solidFill>
                  <a:srgbClr val="FF0000"/>
                </a:solidFill>
                <a:latin typeface="Calibri" panose="020F0502020204030204" pitchFamily="34" charset="0"/>
              </a:rPr>
              <a:t>result  </a:t>
            </a:r>
            <a:r>
              <a:rPr lang="en-US" sz="2000" b="1" dirty="0">
                <a:latin typeface="Courier New" pitchFamily="49" charset="0"/>
              </a:rPr>
              <a:t>= </a:t>
            </a: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3" name="Straight Arrow Connector 22"/>
          <p:cNvCxnSpPr/>
          <p:nvPr/>
        </p:nvCxnSpPr>
        <p:spPr bwMode="auto">
          <a:xfrm>
            <a:off x="1248834" y="644783"/>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24" name="Rectangle 23"/>
          <p:cNvSpPr/>
          <p:nvPr/>
        </p:nvSpPr>
        <p:spPr>
          <a:xfrm>
            <a:off x="1103490" y="296334"/>
            <a:ext cx="306494"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2</a:t>
            </a:r>
            <a:endParaRPr lang="en-US" sz="1600" dirty="0"/>
          </a:p>
        </p:txBody>
      </p:sp>
      <p:sp>
        <p:nvSpPr>
          <p:cNvPr id="25" name="TextBox 24"/>
          <p:cNvSpPr txBox="1"/>
          <p:nvPr/>
        </p:nvSpPr>
        <p:spPr>
          <a:xfrm>
            <a:off x="6712890" y="3429000"/>
            <a:ext cx="1837031" cy="707886"/>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What's </a:t>
            </a:r>
            <a:r>
              <a:rPr lang="en-US" sz="2000" b="1" i="1" dirty="0" smtClean="0">
                <a:latin typeface="Calibri" panose="020F0502020204030204" pitchFamily="34" charset="0"/>
              </a:rPr>
              <a:t>this</a:t>
            </a:r>
            <a:r>
              <a:rPr lang="en-US" sz="2000" b="1" dirty="0" smtClean="0">
                <a:latin typeface="Calibri" panose="020F0502020204030204" pitchFamily="34" charset="0"/>
              </a:rPr>
              <a:t> return value?</a:t>
            </a:r>
            <a:endParaRPr lang="en-US" sz="2000" b="1" dirty="0">
              <a:latin typeface="Calibri" panose="020F0502020204030204" pitchFamily="34" charset="0"/>
            </a:endParaRPr>
          </a:p>
        </p:txBody>
      </p:sp>
    </p:spTree>
    <p:extLst>
      <p:ext uri="{BB962C8B-B14F-4D97-AF65-F5344CB8AC3E}">
        <p14:creationId xmlns:p14="http://schemas.microsoft.com/office/powerpoint/2010/main" val="387723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7"/>
          <p:cNvSpPr>
            <a:spLocks noChangeArrowheads="1"/>
          </p:cNvSpPr>
          <p:nvPr/>
        </p:nvSpPr>
        <p:spPr bwMode="auto">
          <a:xfrm>
            <a:off x="3810000" y="1828800"/>
            <a:ext cx="5029200" cy="403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23" name="Text Box 5"/>
          <p:cNvSpPr txBox="1">
            <a:spLocks noChangeArrowheads="1"/>
          </p:cNvSpPr>
          <p:nvPr/>
        </p:nvSpPr>
        <p:spPr bwMode="auto">
          <a:xfrm>
            <a:off x="838200" y="228600"/>
            <a:ext cx="74676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a:latin typeface="Cambria" pitchFamily="18" charset="0"/>
              </a:rPr>
              <a:t>Computation's Dual Identity</a:t>
            </a:r>
          </a:p>
        </p:txBody>
      </p:sp>
      <p:sp>
        <p:nvSpPr>
          <p:cNvPr id="5124" name="AutoShape 7"/>
          <p:cNvSpPr>
            <a:spLocks noChangeArrowheads="1"/>
          </p:cNvSpPr>
          <p:nvPr/>
        </p:nvSpPr>
        <p:spPr bwMode="auto">
          <a:xfrm>
            <a:off x="4160838" y="3082925"/>
            <a:ext cx="1981200" cy="1143000"/>
          </a:xfrm>
          <a:prstGeom prst="cube">
            <a:avLst>
              <a:gd name="adj" fmla="val 29167"/>
            </a:avLst>
          </a:prstGeom>
          <a:solidFill>
            <a:schemeClr val="bg1"/>
          </a:solidFill>
          <a:ln w="19050">
            <a:solidFill>
              <a:srgbClr val="990000"/>
            </a:solidFill>
            <a:miter lim="800000"/>
            <a:headEnd/>
            <a:tailEnd/>
          </a:ln>
        </p:spPr>
        <p:txBody>
          <a:bodyPr wrap="none" anchor="ctr"/>
          <a:lstStyle/>
          <a:p>
            <a:endParaRPr lang="en-US"/>
          </a:p>
        </p:txBody>
      </p:sp>
      <p:sp>
        <p:nvSpPr>
          <p:cNvPr id="5125" name="Rectangle 8"/>
          <p:cNvSpPr>
            <a:spLocks noChangeArrowheads="1"/>
          </p:cNvSpPr>
          <p:nvPr/>
        </p:nvSpPr>
        <p:spPr bwMode="auto">
          <a:xfrm>
            <a:off x="4160838" y="3413125"/>
            <a:ext cx="19050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b="1">
                <a:solidFill>
                  <a:srgbClr val="990000"/>
                </a:solidFill>
                <a:latin typeface="Courier New" pitchFamily="49" charset="0"/>
              </a:rPr>
              <a:t>name:</a:t>
            </a:r>
            <a:r>
              <a:rPr lang="en-US" sz="1600" b="1">
                <a:latin typeface="Courier New" pitchFamily="49" charset="0"/>
              </a:rPr>
              <a:t> x</a:t>
            </a:r>
          </a:p>
          <a:p>
            <a:r>
              <a:rPr lang="en-US" sz="1600" b="1">
                <a:solidFill>
                  <a:srgbClr val="990000"/>
                </a:solidFill>
                <a:latin typeface="Courier New" pitchFamily="49" charset="0"/>
              </a:rPr>
              <a:t>type:</a:t>
            </a:r>
            <a:r>
              <a:rPr lang="en-US" sz="1600" b="1">
                <a:latin typeface="Courier New" pitchFamily="49" charset="0"/>
              </a:rPr>
              <a:t> </a:t>
            </a:r>
            <a:r>
              <a:rPr lang="en-US" sz="1600" b="1">
                <a:solidFill>
                  <a:schemeClr val="accent2"/>
                </a:solidFill>
                <a:latin typeface="Courier New" pitchFamily="49" charset="0"/>
              </a:rPr>
              <a:t>int</a:t>
            </a:r>
          </a:p>
          <a:p>
            <a:r>
              <a:rPr lang="en-US" sz="1600" b="1">
                <a:solidFill>
                  <a:srgbClr val="990000"/>
                </a:solidFill>
                <a:latin typeface="Courier New" pitchFamily="49" charset="0"/>
              </a:rPr>
              <a:t>LOC:</a:t>
            </a:r>
            <a:r>
              <a:rPr lang="en-US" sz="1600" b="1">
                <a:latin typeface="Courier New" pitchFamily="49" charset="0"/>
              </a:rPr>
              <a:t>  </a:t>
            </a:r>
            <a:r>
              <a:rPr lang="en-US" sz="1600" b="1">
                <a:solidFill>
                  <a:srgbClr val="800080"/>
                </a:solidFill>
                <a:latin typeface="Courier New" pitchFamily="49" charset="0"/>
              </a:rPr>
              <a:t>300</a:t>
            </a:r>
          </a:p>
        </p:txBody>
      </p:sp>
      <p:sp>
        <p:nvSpPr>
          <p:cNvPr id="5126" name="Text Box 9"/>
          <p:cNvSpPr txBox="1">
            <a:spLocks noChangeArrowheads="1"/>
          </p:cNvSpPr>
          <p:nvPr/>
        </p:nvSpPr>
        <p:spPr bwMode="auto">
          <a:xfrm>
            <a:off x="3922713" y="3025422"/>
            <a:ext cx="2438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dirty="0">
                <a:latin typeface="Courier New" pitchFamily="49" charset="0"/>
              </a:rPr>
              <a:t>41</a:t>
            </a:r>
          </a:p>
        </p:txBody>
      </p:sp>
      <p:sp>
        <p:nvSpPr>
          <p:cNvPr id="5127" name="Text Box 13"/>
          <p:cNvSpPr txBox="1">
            <a:spLocks noChangeArrowheads="1"/>
          </p:cNvSpPr>
          <p:nvPr/>
        </p:nvSpPr>
        <p:spPr bwMode="auto">
          <a:xfrm>
            <a:off x="3810000" y="4297363"/>
            <a:ext cx="22860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200">
                <a:solidFill>
                  <a:srgbClr val="990000"/>
                </a:solidFill>
                <a:latin typeface="Cambria" pitchFamily="18" charset="0"/>
              </a:rPr>
              <a:t>memory location 300</a:t>
            </a:r>
          </a:p>
        </p:txBody>
      </p:sp>
      <p:sp>
        <p:nvSpPr>
          <p:cNvPr id="5128" name="Text Box 15"/>
          <p:cNvSpPr txBox="1">
            <a:spLocks noChangeArrowheads="1"/>
          </p:cNvSpPr>
          <p:nvPr/>
        </p:nvSpPr>
        <p:spPr bwMode="auto">
          <a:xfrm>
            <a:off x="600075" y="1981200"/>
            <a:ext cx="2286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dirty="0">
                <a:solidFill>
                  <a:srgbClr val="990000"/>
                </a:solidFill>
                <a:latin typeface="Cambria" pitchFamily="18" charset="0"/>
              </a:rPr>
              <a:t>Computation</a:t>
            </a:r>
            <a:endParaRPr lang="en-US" sz="1600" b="1" dirty="0">
              <a:solidFill>
                <a:srgbClr val="990000"/>
              </a:solidFill>
              <a:latin typeface="Cambria" pitchFamily="18" charset="0"/>
            </a:endParaRPr>
          </a:p>
        </p:txBody>
      </p:sp>
      <p:pic>
        <p:nvPicPr>
          <p:cNvPr id="5129" name="Picture 16" descr="flaming_shower_curtain_b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2039938" cy="263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30" name="Text Box 17"/>
          <p:cNvSpPr txBox="1">
            <a:spLocks noChangeArrowheads="1"/>
          </p:cNvSpPr>
          <p:nvPr/>
        </p:nvSpPr>
        <p:spPr bwMode="auto">
          <a:xfrm>
            <a:off x="5095875" y="1981200"/>
            <a:ext cx="2286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dirty="0">
                <a:solidFill>
                  <a:srgbClr val="990000"/>
                </a:solidFill>
                <a:latin typeface="Cambria" pitchFamily="18" charset="0"/>
              </a:rPr>
              <a:t>Data Storage</a:t>
            </a:r>
            <a:endParaRPr lang="en-US" sz="1600" b="1" dirty="0">
              <a:solidFill>
                <a:srgbClr val="990000"/>
              </a:solidFill>
              <a:latin typeface="Cambria" pitchFamily="18" charset="0"/>
            </a:endParaRPr>
          </a:p>
        </p:txBody>
      </p:sp>
      <p:sp>
        <p:nvSpPr>
          <p:cNvPr id="5131" name="AutoShape 18"/>
          <p:cNvSpPr>
            <a:spLocks noChangeArrowheads="1"/>
          </p:cNvSpPr>
          <p:nvPr/>
        </p:nvSpPr>
        <p:spPr bwMode="auto">
          <a:xfrm>
            <a:off x="6477000" y="3065463"/>
            <a:ext cx="1981200" cy="1143000"/>
          </a:xfrm>
          <a:prstGeom prst="cube">
            <a:avLst>
              <a:gd name="adj" fmla="val 29167"/>
            </a:avLst>
          </a:prstGeom>
          <a:solidFill>
            <a:schemeClr val="bg1"/>
          </a:solidFill>
          <a:ln w="19050">
            <a:solidFill>
              <a:srgbClr val="990000"/>
            </a:solidFill>
            <a:miter lim="800000"/>
            <a:headEnd/>
            <a:tailEnd/>
          </a:ln>
        </p:spPr>
        <p:txBody>
          <a:bodyPr wrap="none" anchor="ctr"/>
          <a:lstStyle/>
          <a:p>
            <a:endParaRPr lang="en-US"/>
          </a:p>
        </p:txBody>
      </p:sp>
      <p:sp>
        <p:nvSpPr>
          <p:cNvPr id="5132" name="Rectangle 19"/>
          <p:cNvSpPr>
            <a:spLocks noChangeArrowheads="1"/>
          </p:cNvSpPr>
          <p:nvPr/>
        </p:nvSpPr>
        <p:spPr bwMode="auto">
          <a:xfrm>
            <a:off x="6477000" y="3395663"/>
            <a:ext cx="19050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b="1">
                <a:solidFill>
                  <a:srgbClr val="990000"/>
                </a:solidFill>
                <a:latin typeface="Courier New" pitchFamily="49" charset="0"/>
              </a:rPr>
              <a:t>name:</a:t>
            </a:r>
            <a:r>
              <a:rPr lang="en-US" sz="1600" b="1">
                <a:latin typeface="Courier New" pitchFamily="49" charset="0"/>
              </a:rPr>
              <a:t> y</a:t>
            </a:r>
          </a:p>
          <a:p>
            <a:r>
              <a:rPr lang="en-US" sz="1600" b="1">
                <a:solidFill>
                  <a:srgbClr val="990000"/>
                </a:solidFill>
                <a:latin typeface="Courier New" pitchFamily="49" charset="0"/>
              </a:rPr>
              <a:t>type:</a:t>
            </a:r>
            <a:r>
              <a:rPr lang="en-US" sz="1600" b="1">
                <a:latin typeface="Courier New" pitchFamily="49" charset="0"/>
              </a:rPr>
              <a:t> </a:t>
            </a:r>
            <a:r>
              <a:rPr lang="en-US" sz="1600" b="1">
                <a:solidFill>
                  <a:schemeClr val="accent2"/>
                </a:solidFill>
                <a:latin typeface="Courier New" pitchFamily="49" charset="0"/>
              </a:rPr>
              <a:t>int</a:t>
            </a:r>
          </a:p>
          <a:p>
            <a:r>
              <a:rPr lang="en-US" sz="1600" b="1">
                <a:solidFill>
                  <a:srgbClr val="990000"/>
                </a:solidFill>
                <a:latin typeface="Courier New" pitchFamily="49" charset="0"/>
              </a:rPr>
              <a:t>LOC:</a:t>
            </a:r>
            <a:r>
              <a:rPr lang="en-US" sz="1600" b="1">
                <a:latin typeface="Courier New" pitchFamily="49" charset="0"/>
              </a:rPr>
              <a:t>  </a:t>
            </a:r>
            <a:r>
              <a:rPr lang="en-US" sz="1600" b="1">
                <a:solidFill>
                  <a:srgbClr val="800080"/>
                </a:solidFill>
                <a:latin typeface="Courier New" pitchFamily="49" charset="0"/>
              </a:rPr>
              <a:t>304</a:t>
            </a:r>
          </a:p>
        </p:txBody>
      </p:sp>
      <p:sp>
        <p:nvSpPr>
          <p:cNvPr id="5133" name="Text Box 20"/>
          <p:cNvSpPr txBox="1">
            <a:spLocks noChangeArrowheads="1"/>
          </p:cNvSpPr>
          <p:nvPr/>
        </p:nvSpPr>
        <p:spPr bwMode="auto">
          <a:xfrm>
            <a:off x="6238875" y="3025422"/>
            <a:ext cx="2438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a:latin typeface="Courier New" pitchFamily="49" charset="0"/>
              </a:rPr>
              <a:t>42</a:t>
            </a:r>
          </a:p>
        </p:txBody>
      </p:sp>
      <p:sp>
        <p:nvSpPr>
          <p:cNvPr id="5134" name="Text Box 21"/>
          <p:cNvSpPr txBox="1">
            <a:spLocks noChangeArrowheads="1"/>
          </p:cNvSpPr>
          <p:nvPr/>
        </p:nvSpPr>
        <p:spPr bwMode="auto">
          <a:xfrm>
            <a:off x="6096000" y="4297363"/>
            <a:ext cx="22860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200">
                <a:solidFill>
                  <a:srgbClr val="990000"/>
                </a:solidFill>
                <a:latin typeface="Cambria" pitchFamily="18" charset="0"/>
              </a:rPr>
              <a:t>memory location 304</a:t>
            </a:r>
          </a:p>
        </p:txBody>
      </p:sp>
      <p:sp>
        <p:nvSpPr>
          <p:cNvPr id="5135" name="Freeform 22"/>
          <p:cNvSpPr>
            <a:spLocks/>
          </p:cNvSpPr>
          <p:nvPr/>
        </p:nvSpPr>
        <p:spPr bwMode="auto">
          <a:xfrm>
            <a:off x="3170238" y="3817938"/>
            <a:ext cx="222250" cy="1549400"/>
          </a:xfrm>
          <a:custGeom>
            <a:avLst/>
            <a:gdLst>
              <a:gd name="T0" fmla="*/ 2147483647 w 140"/>
              <a:gd name="T1" fmla="*/ 2147483647 h 1604"/>
              <a:gd name="T2" fmla="*/ 2147483647 w 140"/>
              <a:gd name="T3" fmla="*/ 2147483647 h 1604"/>
              <a:gd name="T4" fmla="*/ 2147483647 w 140"/>
              <a:gd name="T5" fmla="*/ 2147483647 h 1604"/>
              <a:gd name="T6" fmla="*/ 2147483647 w 140"/>
              <a:gd name="T7" fmla="*/ 2147483647 h 1604"/>
              <a:gd name="T8" fmla="*/ 2147483647 w 140"/>
              <a:gd name="T9" fmla="*/ 2147483647 h 1604"/>
              <a:gd name="T10" fmla="*/ 2147483647 w 140"/>
              <a:gd name="T11" fmla="*/ 2147483647 h 1604"/>
              <a:gd name="T12" fmla="*/ 2147483647 w 140"/>
              <a:gd name="T13" fmla="*/ 2147483647 h 1604"/>
              <a:gd name="T14" fmla="*/ 2147483647 w 140"/>
              <a:gd name="T15" fmla="*/ 2147483647 h 1604"/>
              <a:gd name="T16" fmla="*/ 2147483647 w 140"/>
              <a:gd name="T17" fmla="*/ 2147483647 h 1604"/>
              <a:gd name="T18" fmla="*/ 2147483647 w 140"/>
              <a:gd name="T19" fmla="*/ 2147483647 h 1604"/>
              <a:gd name="T20" fmla="*/ 2147483647 w 140"/>
              <a:gd name="T21" fmla="*/ 2147483647 h 1604"/>
              <a:gd name="T22" fmla="*/ 2147483647 w 140"/>
              <a:gd name="T23" fmla="*/ 2147483647 h 1604"/>
              <a:gd name="T24" fmla="*/ 2147483647 w 140"/>
              <a:gd name="T25" fmla="*/ 2147483647 h 1604"/>
              <a:gd name="T26" fmla="*/ 2147483647 w 140"/>
              <a:gd name="T27" fmla="*/ 2147483647 h 1604"/>
              <a:gd name="T28" fmla="*/ 2147483647 w 140"/>
              <a:gd name="T29" fmla="*/ 2147483647 h 1604"/>
              <a:gd name="T30" fmla="*/ 2147483647 w 140"/>
              <a:gd name="T31" fmla="*/ 2147483647 h 1604"/>
              <a:gd name="T32" fmla="*/ 2147483647 w 140"/>
              <a:gd name="T33" fmla="*/ 2147483647 h 1604"/>
              <a:gd name="T34" fmla="*/ 2147483647 w 140"/>
              <a:gd name="T35" fmla="*/ 2147483647 h 1604"/>
              <a:gd name="T36" fmla="*/ 2147483647 w 140"/>
              <a:gd name="T37" fmla="*/ 2147483647 h 1604"/>
              <a:gd name="T38" fmla="*/ 2147483647 w 140"/>
              <a:gd name="T39" fmla="*/ 2147483647 h 1604"/>
              <a:gd name="T40" fmla="*/ 2147483647 w 140"/>
              <a:gd name="T41" fmla="*/ 2147483647 h 16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0"/>
              <a:gd name="T64" fmla="*/ 0 h 1604"/>
              <a:gd name="T65" fmla="*/ 140 w 140"/>
              <a:gd name="T66" fmla="*/ 1604 h 16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0" h="1604">
                <a:moveTo>
                  <a:pt x="51" y="10"/>
                </a:moveTo>
                <a:cubicBezTo>
                  <a:pt x="69" y="12"/>
                  <a:pt x="95" y="0"/>
                  <a:pt x="105" y="16"/>
                </a:cubicBezTo>
                <a:cubicBezTo>
                  <a:pt x="112" y="28"/>
                  <a:pt x="69" y="40"/>
                  <a:pt x="69" y="40"/>
                </a:cubicBezTo>
                <a:cubicBezTo>
                  <a:pt x="61" y="70"/>
                  <a:pt x="47" y="88"/>
                  <a:pt x="21" y="106"/>
                </a:cubicBezTo>
                <a:cubicBezTo>
                  <a:pt x="16" y="162"/>
                  <a:pt x="0" y="222"/>
                  <a:pt x="51" y="261"/>
                </a:cubicBezTo>
                <a:cubicBezTo>
                  <a:pt x="65" y="303"/>
                  <a:pt x="35" y="311"/>
                  <a:pt x="81" y="357"/>
                </a:cubicBezTo>
                <a:cubicBezTo>
                  <a:pt x="88" y="423"/>
                  <a:pt x="89" y="418"/>
                  <a:pt x="140" y="458"/>
                </a:cubicBezTo>
                <a:cubicBezTo>
                  <a:pt x="92" y="495"/>
                  <a:pt x="133" y="451"/>
                  <a:pt x="123" y="512"/>
                </a:cubicBezTo>
                <a:cubicBezTo>
                  <a:pt x="120" y="523"/>
                  <a:pt x="111" y="532"/>
                  <a:pt x="105" y="542"/>
                </a:cubicBezTo>
                <a:cubicBezTo>
                  <a:pt x="111" y="592"/>
                  <a:pt x="103" y="610"/>
                  <a:pt x="81" y="655"/>
                </a:cubicBezTo>
                <a:cubicBezTo>
                  <a:pt x="88" y="697"/>
                  <a:pt x="87" y="699"/>
                  <a:pt x="63" y="733"/>
                </a:cubicBezTo>
                <a:cubicBezTo>
                  <a:pt x="73" y="793"/>
                  <a:pt x="101" y="810"/>
                  <a:pt x="39" y="852"/>
                </a:cubicBezTo>
                <a:cubicBezTo>
                  <a:pt x="42" y="897"/>
                  <a:pt x="43" y="926"/>
                  <a:pt x="57" y="966"/>
                </a:cubicBezTo>
                <a:cubicBezTo>
                  <a:pt x="71" y="1072"/>
                  <a:pt x="69" y="1104"/>
                  <a:pt x="117" y="1186"/>
                </a:cubicBezTo>
                <a:cubicBezTo>
                  <a:pt x="111" y="1246"/>
                  <a:pt x="109" y="1271"/>
                  <a:pt x="134" y="1324"/>
                </a:cubicBezTo>
                <a:cubicBezTo>
                  <a:pt x="105" y="1343"/>
                  <a:pt x="108" y="1361"/>
                  <a:pt x="75" y="1377"/>
                </a:cubicBezTo>
                <a:cubicBezTo>
                  <a:pt x="60" y="1419"/>
                  <a:pt x="70" y="1402"/>
                  <a:pt x="51" y="1431"/>
                </a:cubicBezTo>
                <a:cubicBezTo>
                  <a:pt x="81" y="1506"/>
                  <a:pt x="42" y="1418"/>
                  <a:pt x="81" y="1485"/>
                </a:cubicBezTo>
                <a:cubicBezTo>
                  <a:pt x="97" y="1513"/>
                  <a:pt x="104" y="1544"/>
                  <a:pt x="128" y="1569"/>
                </a:cubicBezTo>
                <a:cubicBezTo>
                  <a:pt x="130" y="1574"/>
                  <a:pt x="134" y="1580"/>
                  <a:pt x="134" y="1586"/>
                </a:cubicBezTo>
                <a:cubicBezTo>
                  <a:pt x="133" y="1592"/>
                  <a:pt x="123" y="1604"/>
                  <a:pt x="123" y="1604"/>
                </a:cubicBezTo>
              </a:path>
            </a:pathLst>
          </a:custGeom>
          <a:noFill/>
          <a:ln w="28575">
            <a:solidFill>
              <a:srgbClr val="B6373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6" name="Freeform 23"/>
          <p:cNvSpPr>
            <a:spLocks/>
          </p:cNvSpPr>
          <p:nvPr/>
        </p:nvSpPr>
        <p:spPr bwMode="auto">
          <a:xfrm flipH="1" flipV="1">
            <a:off x="3200400" y="2209800"/>
            <a:ext cx="222250" cy="1038225"/>
          </a:xfrm>
          <a:custGeom>
            <a:avLst/>
            <a:gdLst>
              <a:gd name="T0" fmla="*/ 2147483647 w 140"/>
              <a:gd name="T1" fmla="*/ 2147483647 h 1604"/>
              <a:gd name="T2" fmla="*/ 2147483647 w 140"/>
              <a:gd name="T3" fmla="*/ 2147483647 h 1604"/>
              <a:gd name="T4" fmla="*/ 2147483647 w 140"/>
              <a:gd name="T5" fmla="*/ 2147483647 h 1604"/>
              <a:gd name="T6" fmla="*/ 2147483647 w 140"/>
              <a:gd name="T7" fmla="*/ 2147483647 h 1604"/>
              <a:gd name="T8" fmla="*/ 2147483647 w 140"/>
              <a:gd name="T9" fmla="*/ 2147483647 h 1604"/>
              <a:gd name="T10" fmla="*/ 2147483647 w 140"/>
              <a:gd name="T11" fmla="*/ 2147483647 h 1604"/>
              <a:gd name="T12" fmla="*/ 2147483647 w 140"/>
              <a:gd name="T13" fmla="*/ 2147483647 h 1604"/>
              <a:gd name="T14" fmla="*/ 2147483647 w 140"/>
              <a:gd name="T15" fmla="*/ 2147483647 h 1604"/>
              <a:gd name="T16" fmla="*/ 2147483647 w 140"/>
              <a:gd name="T17" fmla="*/ 2147483647 h 1604"/>
              <a:gd name="T18" fmla="*/ 2147483647 w 140"/>
              <a:gd name="T19" fmla="*/ 2147483647 h 1604"/>
              <a:gd name="T20" fmla="*/ 2147483647 w 140"/>
              <a:gd name="T21" fmla="*/ 2147483647 h 1604"/>
              <a:gd name="T22" fmla="*/ 2147483647 w 140"/>
              <a:gd name="T23" fmla="*/ 2147483647 h 1604"/>
              <a:gd name="T24" fmla="*/ 2147483647 w 140"/>
              <a:gd name="T25" fmla="*/ 2147483647 h 1604"/>
              <a:gd name="T26" fmla="*/ 2147483647 w 140"/>
              <a:gd name="T27" fmla="*/ 2147483647 h 1604"/>
              <a:gd name="T28" fmla="*/ 2147483647 w 140"/>
              <a:gd name="T29" fmla="*/ 2147483647 h 1604"/>
              <a:gd name="T30" fmla="*/ 2147483647 w 140"/>
              <a:gd name="T31" fmla="*/ 2147483647 h 1604"/>
              <a:gd name="T32" fmla="*/ 2147483647 w 140"/>
              <a:gd name="T33" fmla="*/ 2147483647 h 1604"/>
              <a:gd name="T34" fmla="*/ 2147483647 w 140"/>
              <a:gd name="T35" fmla="*/ 2147483647 h 1604"/>
              <a:gd name="T36" fmla="*/ 2147483647 w 140"/>
              <a:gd name="T37" fmla="*/ 2147483647 h 1604"/>
              <a:gd name="T38" fmla="*/ 2147483647 w 140"/>
              <a:gd name="T39" fmla="*/ 2147483647 h 1604"/>
              <a:gd name="T40" fmla="*/ 2147483647 w 140"/>
              <a:gd name="T41" fmla="*/ 2147483647 h 16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0"/>
              <a:gd name="T64" fmla="*/ 0 h 1604"/>
              <a:gd name="T65" fmla="*/ 140 w 140"/>
              <a:gd name="T66" fmla="*/ 1604 h 16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0" h="1604">
                <a:moveTo>
                  <a:pt x="51" y="10"/>
                </a:moveTo>
                <a:cubicBezTo>
                  <a:pt x="69" y="12"/>
                  <a:pt x="95" y="0"/>
                  <a:pt x="105" y="16"/>
                </a:cubicBezTo>
                <a:cubicBezTo>
                  <a:pt x="112" y="28"/>
                  <a:pt x="69" y="40"/>
                  <a:pt x="69" y="40"/>
                </a:cubicBezTo>
                <a:cubicBezTo>
                  <a:pt x="61" y="70"/>
                  <a:pt x="47" y="88"/>
                  <a:pt x="21" y="106"/>
                </a:cubicBezTo>
                <a:cubicBezTo>
                  <a:pt x="16" y="162"/>
                  <a:pt x="0" y="222"/>
                  <a:pt x="51" y="261"/>
                </a:cubicBezTo>
                <a:cubicBezTo>
                  <a:pt x="65" y="303"/>
                  <a:pt x="35" y="311"/>
                  <a:pt x="81" y="357"/>
                </a:cubicBezTo>
                <a:cubicBezTo>
                  <a:pt x="88" y="423"/>
                  <a:pt x="89" y="418"/>
                  <a:pt x="140" y="458"/>
                </a:cubicBezTo>
                <a:cubicBezTo>
                  <a:pt x="92" y="495"/>
                  <a:pt x="133" y="451"/>
                  <a:pt x="123" y="512"/>
                </a:cubicBezTo>
                <a:cubicBezTo>
                  <a:pt x="120" y="523"/>
                  <a:pt x="111" y="532"/>
                  <a:pt x="105" y="542"/>
                </a:cubicBezTo>
                <a:cubicBezTo>
                  <a:pt x="111" y="592"/>
                  <a:pt x="103" y="610"/>
                  <a:pt x="81" y="655"/>
                </a:cubicBezTo>
                <a:cubicBezTo>
                  <a:pt x="88" y="697"/>
                  <a:pt x="87" y="699"/>
                  <a:pt x="63" y="733"/>
                </a:cubicBezTo>
                <a:cubicBezTo>
                  <a:pt x="73" y="793"/>
                  <a:pt x="101" y="810"/>
                  <a:pt x="39" y="852"/>
                </a:cubicBezTo>
                <a:cubicBezTo>
                  <a:pt x="42" y="897"/>
                  <a:pt x="43" y="926"/>
                  <a:pt x="57" y="966"/>
                </a:cubicBezTo>
                <a:cubicBezTo>
                  <a:pt x="71" y="1072"/>
                  <a:pt x="69" y="1104"/>
                  <a:pt x="117" y="1186"/>
                </a:cubicBezTo>
                <a:cubicBezTo>
                  <a:pt x="111" y="1246"/>
                  <a:pt x="109" y="1271"/>
                  <a:pt x="134" y="1324"/>
                </a:cubicBezTo>
                <a:cubicBezTo>
                  <a:pt x="105" y="1343"/>
                  <a:pt x="108" y="1361"/>
                  <a:pt x="75" y="1377"/>
                </a:cubicBezTo>
                <a:cubicBezTo>
                  <a:pt x="60" y="1419"/>
                  <a:pt x="70" y="1402"/>
                  <a:pt x="51" y="1431"/>
                </a:cubicBezTo>
                <a:cubicBezTo>
                  <a:pt x="81" y="1506"/>
                  <a:pt x="42" y="1418"/>
                  <a:pt x="81" y="1485"/>
                </a:cubicBezTo>
                <a:cubicBezTo>
                  <a:pt x="97" y="1513"/>
                  <a:pt x="104" y="1544"/>
                  <a:pt x="128" y="1569"/>
                </a:cubicBezTo>
                <a:cubicBezTo>
                  <a:pt x="130" y="1574"/>
                  <a:pt x="134" y="1580"/>
                  <a:pt x="134" y="1586"/>
                </a:cubicBezTo>
                <a:cubicBezTo>
                  <a:pt x="133" y="1592"/>
                  <a:pt x="123" y="1604"/>
                  <a:pt x="123" y="1604"/>
                </a:cubicBezTo>
              </a:path>
            </a:pathLst>
          </a:custGeom>
          <a:noFill/>
          <a:ln w="28575">
            <a:solidFill>
              <a:srgbClr val="B6373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7" name="AutoShape 24"/>
          <p:cNvSpPr>
            <a:spLocks noChangeArrowheads="1"/>
          </p:cNvSpPr>
          <p:nvPr/>
        </p:nvSpPr>
        <p:spPr bwMode="auto">
          <a:xfrm>
            <a:off x="2943225" y="3333750"/>
            <a:ext cx="685800" cy="381000"/>
          </a:xfrm>
          <a:prstGeom prst="leftRightArrow">
            <a:avLst>
              <a:gd name="adj1" fmla="val 50000"/>
              <a:gd name="adj2" fmla="val 36000"/>
            </a:avLst>
          </a:prstGeom>
          <a:solidFill>
            <a:schemeClr val="accent1"/>
          </a:solidFill>
          <a:ln w="9525">
            <a:solidFill>
              <a:schemeClr val="tx1"/>
            </a:solidFill>
            <a:miter lim="800000"/>
            <a:headEnd/>
            <a:tailEnd/>
          </a:ln>
        </p:spPr>
        <p:txBody>
          <a:bodyPr wrap="none" anchor="ctr"/>
          <a:lstStyle/>
          <a:p>
            <a:endParaRPr lang="en-US"/>
          </a:p>
        </p:txBody>
      </p:sp>
      <p:sp>
        <p:nvSpPr>
          <p:cNvPr id="5138" name="Rectangle 21"/>
          <p:cNvSpPr>
            <a:spLocks noChangeArrowheads="1"/>
          </p:cNvSpPr>
          <p:nvPr/>
        </p:nvSpPr>
        <p:spPr bwMode="auto">
          <a:xfrm rot="20091146">
            <a:off x="7454699" y="5315099"/>
            <a:ext cx="1486304" cy="461665"/>
          </a:xfrm>
          <a:prstGeom prst="rect">
            <a:avLst/>
          </a:prstGeom>
          <a:solidFill>
            <a:schemeClr val="bg1"/>
          </a:solidFill>
          <a:ln w="9525">
            <a:solidFill>
              <a:srgbClr val="C00000"/>
            </a:solidFill>
            <a:miter lim="800000"/>
            <a:headEnd/>
            <a:tailEnd/>
          </a:ln>
        </p:spPr>
        <p:txBody>
          <a:bodyPr wrap="none">
            <a:spAutoFit/>
          </a:bodyPr>
          <a:lstStyle/>
          <a:p>
            <a:r>
              <a:rPr lang="en-US" b="1" dirty="0" smtClean="0">
                <a:latin typeface="Cambria" pitchFamily="18" charset="0"/>
              </a:rPr>
              <a:t>Last time</a:t>
            </a:r>
            <a:endParaRPr lang="en-US" b="1" dirty="0">
              <a:latin typeface="Cambria" pitchFamily="18" charset="0"/>
            </a:endParaRPr>
          </a:p>
        </p:txBody>
      </p:sp>
      <p:sp>
        <p:nvSpPr>
          <p:cNvPr id="5139" name="Text Box 9"/>
          <p:cNvSpPr txBox="1">
            <a:spLocks noChangeArrowheads="1"/>
          </p:cNvSpPr>
          <p:nvPr/>
        </p:nvSpPr>
        <p:spPr bwMode="auto">
          <a:xfrm>
            <a:off x="4143375" y="4690357"/>
            <a:ext cx="41910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700" dirty="0" smtClean="0">
                <a:solidFill>
                  <a:srgbClr val="990000"/>
                </a:solidFill>
                <a:latin typeface="Cambria" pitchFamily="18" charset="0"/>
              </a:rPr>
              <a:t>variables </a:t>
            </a:r>
            <a:r>
              <a:rPr lang="en-US" sz="2700" dirty="0">
                <a:solidFill>
                  <a:srgbClr val="990000"/>
                </a:solidFill>
                <a:latin typeface="Cambria" pitchFamily="18" charset="0"/>
              </a:rPr>
              <a:t>~</a:t>
            </a:r>
            <a:r>
              <a:rPr lang="en-US" sz="2700" dirty="0" smtClean="0">
                <a:solidFill>
                  <a:srgbClr val="990000"/>
                </a:solidFill>
                <a:latin typeface="Cambria" pitchFamily="18" charset="0"/>
              </a:rPr>
              <a:t> boxes</a:t>
            </a:r>
            <a:endParaRPr lang="en-US" sz="2700" dirty="0">
              <a:solidFill>
                <a:srgbClr val="990000"/>
              </a:solidFill>
              <a:latin typeface="Cambria" pitchFamily="18" charset="0"/>
            </a:endParaRPr>
          </a:p>
        </p:txBody>
      </p:sp>
      <p:sp>
        <p:nvSpPr>
          <p:cNvPr id="20" name="Text Box 10"/>
          <p:cNvSpPr txBox="1">
            <a:spLocks noChangeArrowheads="1"/>
          </p:cNvSpPr>
          <p:nvPr/>
        </p:nvSpPr>
        <p:spPr bwMode="auto">
          <a:xfrm>
            <a:off x="1371600" y="5678216"/>
            <a:ext cx="1700627"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500" dirty="0" smtClean="0">
                <a:solidFill>
                  <a:srgbClr val="067B0E"/>
                </a:solidFill>
                <a:latin typeface="Cambria" pitchFamily="18" charset="0"/>
              </a:rPr>
              <a:t>But what does the stuff on this side </a:t>
            </a:r>
            <a:r>
              <a:rPr lang="en-US" sz="1500" b="1" i="1" dirty="0" smtClean="0">
                <a:solidFill>
                  <a:srgbClr val="067B0E"/>
                </a:solidFill>
                <a:latin typeface="Cambria" pitchFamily="18" charset="0"/>
              </a:rPr>
              <a:t>look like</a:t>
            </a:r>
            <a:r>
              <a:rPr lang="en-US" sz="1500" i="1" dirty="0" smtClean="0">
                <a:solidFill>
                  <a:srgbClr val="067B0E"/>
                </a:solidFill>
                <a:latin typeface="Cambria" pitchFamily="18" charset="0"/>
              </a:rPr>
              <a:t> ?</a:t>
            </a:r>
            <a:endParaRPr lang="en-US" sz="1500" dirty="0">
              <a:solidFill>
                <a:srgbClr val="067B0E"/>
              </a:solidFill>
              <a:latin typeface="Cambria" pitchFamily="18" charset="0"/>
            </a:endParaRPr>
          </a:p>
        </p:txBody>
      </p:sp>
      <p:grpSp>
        <p:nvGrpSpPr>
          <p:cNvPr id="21" name="Group 11"/>
          <p:cNvGrpSpPr>
            <a:grpSpLocks/>
          </p:cNvGrpSpPr>
          <p:nvPr/>
        </p:nvGrpSpPr>
        <p:grpSpPr bwMode="auto">
          <a:xfrm>
            <a:off x="2992437" y="5867400"/>
            <a:ext cx="638175" cy="711200"/>
            <a:chOff x="2928" y="1051"/>
            <a:chExt cx="840" cy="957"/>
          </a:xfrm>
        </p:grpSpPr>
        <p:sp>
          <p:nvSpPr>
            <p:cNvPr id="22" name="Freeform 12"/>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23" name="Oval 13"/>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24" name="Oval 14"/>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5" name="Oval 15"/>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6" name="Oval 16"/>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7" name="Oval 17"/>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8" name="Oval 18"/>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9" name="Oval 19"/>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0" name="AutoShape 20"/>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31" name="Freeform 21"/>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32" name="Freeform 22"/>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33" name="Freeform 23"/>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34" name="Freeform 24"/>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f(1)  </a:t>
            </a:r>
            <a:r>
              <a:rPr lang="en-US" sz="2000" b="1" dirty="0">
                <a:latin typeface="Courier New" pitchFamily="49" charset="0"/>
              </a:rPr>
              <a:t>= </a:t>
            </a:r>
            <a:r>
              <a:rPr lang="en-US" sz="2000" b="1" dirty="0" smtClean="0">
                <a:latin typeface="Courier New" pitchFamily="49" charset="0"/>
              </a:rPr>
              <a:t>22</a:t>
            </a:r>
            <a:endParaRPr lang="en-US" sz="2000" b="1" dirty="0">
              <a:latin typeface="Courier New" pitchFamily="49" charset="0"/>
            </a:endParaRPr>
          </a:p>
          <a:p>
            <a:pPr>
              <a:spcBef>
                <a:spcPts val="0"/>
              </a:spcBef>
            </a:pPr>
            <a:r>
              <a:rPr lang="en-US" sz="2000" b="1" dirty="0" smtClean="0">
                <a:solidFill>
                  <a:srgbClr val="FF0000"/>
                </a:solidFill>
                <a:latin typeface="Calibri" panose="020F0502020204030204" pitchFamily="34" charset="0"/>
              </a:rPr>
              <a:t>result  </a:t>
            </a:r>
            <a:r>
              <a:rPr lang="en-US" sz="2000" b="1" dirty="0">
                <a:latin typeface="Courier New" pitchFamily="49" charset="0"/>
              </a:rPr>
              <a:t>= </a:t>
            </a:r>
            <a:r>
              <a:rPr lang="en-US" sz="2000" b="1" dirty="0" smtClean="0">
                <a:latin typeface="Courier New" pitchFamily="49" charset="0"/>
              </a:rPr>
              <a:t>42</a:t>
            </a:r>
            <a:endParaRPr lang="en-US" sz="2000" b="1" dirty="0">
              <a:latin typeface="Courier New" pitchFamily="49"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3" name="Straight Arrow Connector 22"/>
          <p:cNvCxnSpPr/>
          <p:nvPr/>
        </p:nvCxnSpPr>
        <p:spPr bwMode="auto">
          <a:xfrm>
            <a:off x="1248834" y="644783"/>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24" name="Rectangle 23"/>
          <p:cNvSpPr/>
          <p:nvPr/>
        </p:nvSpPr>
        <p:spPr>
          <a:xfrm>
            <a:off x="1103490" y="296334"/>
            <a:ext cx="306494"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2</a:t>
            </a:r>
            <a:endParaRPr lang="en-US" sz="1600" dirty="0"/>
          </a:p>
        </p:txBody>
      </p:sp>
      <p:sp>
        <p:nvSpPr>
          <p:cNvPr id="25" name="TextBox 24"/>
          <p:cNvSpPr txBox="1"/>
          <p:nvPr/>
        </p:nvSpPr>
        <p:spPr>
          <a:xfrm>
            <a:off x="6712890" y="3429000"/>
            <a:ext cx="1837031" cy="707886"/>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which then gets returned…</a:t>
            </a:r>
            <a:endParaRPr lang="en-US" sz="2000" b="1" dirty="0">
              <a:latin typeface="Calibri" panose="020F0502020204030204" pitchFamily="34" charset="0"/>
            </a:endParaRPr>
          </a:p>
        </p:txBody>
      </p:sp>
    </p:spTree>
    <p:extLst>
      <p:ext uri="{BB962C8B-B14F-4D97-AF65-F5344CB8AC3E}">
        <p14:creationId xmlns:p14="http://schemas.microsoft.com/office/powerpoint/2010/main" val="3246452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8" name="Rectangle 2"/>
          <p:cNvSpPr>
            <a:spLocks noChangeArrowheads="1"/>
          </p:cNvSpPr>
          <p:nvPr/>
        </p:nvSpPr>
        <p:spPr bwMode="auto">
          <a:xfrm>
            <a:off x="4686300" y="1447800"/>
            <a:ext cx="3924300" cy="1752600"/>
          </a:xfrm>
          <a:prstGeom prst="rect">
            <a:avLst/>
          </a:prstGeom>
          <a:solidFill>
            <a:schemeClr val="bg1">
              <a:lumMod val="85000"/>
            </a:schemeClr>
          </a:solidFill>
          <a:ln w="19050">
            <a:solidFill>
              <a:schemeClr val="bg1"/>
            </a:solidFill>
            <a:miter lim="800000"/>
            <a:headEnd/>
            <a:tailEnd/>
          </a:ln>
        </p:spPr>
        <p:txBody>
          <a:bodyPr wrap="none" anchor="ctr"/>
          <a:lstStyle/>
          <a:p>
            <a:endParaRPr lang="en-US"/>
          </a:p>
        </p:txBody>
      </p:sp>
      <p:sp>
        <p:nvSpPr>
          <p:cNvPr id="9" name="TextBox 8"/>
          <p:cNvSpPr txBox="1"/>
          <p:nvPr/>
        </p:nvSpPr>
        <p:spPr>
          <a:xfrm>
            <a:off x="7026275" y="1508246"/>
            <a:ext cx="1489779" cy="400110"/>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stack frame</a:t>
            </a:r>
            <a:endParaRPr lang="en-US" sz="2000" b="1" dirty="0">
              <a:latin typeface="Calibri" panose="020F0502020204030204" pitchFamily="34"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13" name="Text Box 8"/>
          <p:cNvSpPr txBox="1">
            <a:spLocks noChangeArrowheads="1"/>
          </p:cNvSpPr>
          <p:nvPr/>
        </p:nvSpPr>
        <p:spPr bwMode="auto">
          <a:xfrm>
            <a:off x="6679023" y="2059109"/>
            <a:ext cx="160411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a:latin typeface="Courier New" pitchFamily="49" charset="0"/>
              </a:rPr>
              <a:t>x = </a:t>
            </a:r>
            <a:r>
              <a:rPr lang="en-US" sz="2000" b="1" dirty="0" smtClean="0">
                <a:latin typeface="Courier New" pitchFamily="49" charset="0"/>
              </a:rPr>
              <a:t>2</a:t>
            </a:r>
          </a:p>
          <a:p>
            <a:pPr>
              <a:spcBef>
                <a:spcPts val="0"/>
              </a:spcBef>
            </a:pPr>
            <a:r>
              <a:rPr lang="en-US" sz="2000" b="1" dirty="0" smtClean="0">
                <a:solidFill>
                  <a:srgbClr val="FF0000"/>
                </a:solidFill>
                <a:latin typeface="Calibri" panose="020F0502020204030204" pitchFamily="34" charset="0"/>
              </a:rPr>
              <a:t>f(1)  </a:t>
            </a:r>
            <a:r>
              <a:rPr lang="en-US" sz="2000" b="1" dirty="0">
                <a:latin typeface="Courier New" pitchFamily="49" charset="0"/>
              </a:rPr>
              <a:t>= </a:t>
            </a:r>
            <a:r>
              <a:rPr lang="en-US" sz="2000" b="1" dirty="0" smtClean="0">
                <a:latin typeface="Courier New" pitchFamily="49" charset="0"/>
              </a:rPr>
              <a:t>22</a:t>
            </a:r>
            <a:endParaRPr lang="en-US" sz="2000" b="1" dirty="0">
              <a:latin typeface="Courier New" pitchFamily="49" charset="0"/>
            </a:endParaRPr>
          </a:p>
          <a:p>
            <a:pPr>
              <a:spcBef>
                <a:spcPts val="0"/>
              </a:spcBef>
            </a:pPr>
            <a:r>
              <a:rPr lang="en-US" sz="2000" b="1" dirty="0" smtClean="0">
                <a:solidFill>
                  <a:srgbClr val="FF0000"/>
                </a:solidFill>
                <a:latin typeface="Calibri" panose="020F0502020204030204" pitchFamily="34" charset="0"/>
              </a:rPr>
              <a:t>result  </a:t>
            </a:r>
            <a:r>
              <a:rPr lang="en-US" sz="2000" b="1" dirty="0">
                <a:latin typeface="Courier New" pitchFamily="49" charset="0"/>
              </a:rPr>
              <a:t>= </a:t>
            </a:r>
            <a:r>
              <a:rPr lang="en-US" sz="2000" b="1" dirty="0" smtClean="0">
                <a:latin typeface="Courier New" pitchFamily="49" charset="0"/>
              </a:rPr>
              <a:t>42</a:t>
            </a:r>
            <a:endParaRPr lang="en-US" sz="2000" b="1" dirty="0">
              <a:latin typeface="Courier New" pitchFamily="49" charset="0"/>
            </a:endParaRPr>
          </a:p>
        </p:txBody>
      </p:sp>
      <p:sp>
        <p:nvSpPr>
          <p:cNvPr id="14" name="Text Box 8"/>
          <p:cNvSpPr txBox="1">
            <a:spLocks noChangeArrowheads="1"/>
          </p:cNvSpPr>
          <p:nvPr/>
        </p:nvSpPr>
        <p:spPr bwMode="auto">
          <a:xfrm>
            <a:off x="4784525" y="1544019"/>
            <a:ext cx="28993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call:</a:t>
            </a:r>
            <a:r>
              <a:rPr lang="en-US" sz="2000" b="1" dirty="0" smtClean="0">
                <a:latin typeface="Calibri" panose="020F0502020204030204" pitchFamily="34" charset="0"/>
              </a:rPr>
              <a:t>   </a:t>
            </a:r>
            <a:r>
              <a:rPr lang="en-US" sz="2000" b="1" dirty="0" smtClean="0">
                <a:latin typeface="Courier New" pitchFamily="49" charset="0"/>
              </a:rPr>
              <a:t>f(2)</a:t>
            </a:r>
            <a:endParaRPr lang="en-US" sz="2000" b="1" dirty="0">
              <a:latin typeface="Courier New" pitchFamily="49" charset="0"/>
            </a:endParaRPr>
          </a:p>
        </p:txBody>
      </p:sp>
      <p:sp>
        <p:nvSpPr>
          <p:cNvPr id="15" name="Text Box 8"/>
          <p:cNvSpPr txBox="1">
            <a:spLocks noChangeArrowheads="1"/>
          </p:cNvSpPr>
          <p:nvPr/>
        </p:nvSpPr>
        <p:spPr bwMode="auto">
          <a:xfrm>
            <a:off x="4786185" y="1923990"/>
            <a:ext cx="19960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ts val="0"/>
              </a:spcBef>
            </a:pPr>
            <a:r>
              <a:rPr lang="en-US" sz="2000" b="1" dirty="0" smtClean="0">
                <a:solidFill>
                  <a:srgbClr val="0000FF"/>
                </a:solidFill>
                <a:latin typeface="Calibri" panose="020F0502020204030204" pitchFamily="34" charset="0"/>
              </a:rPr>
              <a:t>local variables:</a:t>
            </a:r>
            <a:endParaRPr lang="en-US" sz="2000" b="1" dirty="0">
              <a:latin typeface="Courier New" pitchFamily="49"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3" name="Straight Arrow Connector 22"/>
          <p:cNvCxnSpPr/>
          <p:nvPr/>
        </p:nvCxnSpPr>
        <p:spPr bwMode="auto">
          <a:xfrm>
            <a:off x="1248834" y="644783"/>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24" name="Rectangle 23"/>
          <p:cNvSpPr/>
          <p:nvPr/>
        </p:nvSpPr>
        <p:spPr>
          <a:xfrm>
            <a:off x="1103490" y="296334"/>
            <a:ext cx="306494"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2</a:t>
            </a:r>
            <a:endParaRPr lang="en-US" sz="1600" dirty="0"/>
          </a:p>
        </p:txBody>
      </p:sp>
      <p:sp>
        <p:nvSpPr>
          <p:cNvPr id="25" name="TextBox 24"/>
          <p:cNvSpPr txBox="1"/>
          <p:nvPr/>
        </p:nvSpPr>
        <p:spPr>
          <a:xfrm>
            <a:off x="6712890" y="3429000"/>
            <a:ext cx="1837031" cy="707886"/>
          </a:xfrm>
          <a:prstGeom prst="rect">
            <a:avLst/>
          </a:prstGeom>
          <a:solidFill>
            <a:schemeClr val="bg1">
              <a:lumMod val="95000"/>
            </a:schemeClr>
          </a:solidFill>
        </p:spPr>
        <p:txBody>
          <a:bodyPr wrap="square" rtlCol="0">
            <a:spAutoFit/>
          </a:bodyPr>
          <a:lstStyle/>
          <a:p>
            <a:pPr algn="ctr"/>
            <a:r>
              <a:rPr lang="en-US" sz="2000" b="1" dirty="0" smtClean="0">
                <a:latin typeface="Calibri" panose="020F0502020204030204" pitchFamily="34" charset="0"/>
              </a:rPr>
              <a:t>the result then gets returned…</a:t>
            </a:r>
            <a:endParaRPr lang="en-US" sz="2000" b="1" dirty="0">
              <a:latin typeface="Calibri" panose="020F0502020204030204" pitchFamily="34" charset="0"/>
            </a:endParaRPr>
          </a:p>
        </p:txBody>
      </p:sp>
      <p:sp>
        <p:nvSpPr>
          <p:cNvPr id="16" name="Down Arrow 15"/>
          <p:cNvSpPr/>
          <p:nvPr/>
        </p:nvSpPr>
        <p:spPr bwMode="auto">
          <a:xfrm rot="6377185">
            <a:off x="5346160" y="22476"/>
            <a:ext cx="762000" cy="4256535"/>
          </a:xfrm>
          <a:prstGeom prst="downArrow">
            <a:avLst/>
          </a:prstGeom>
          <a:solidFill>
            <a:srgbClr val="CCECFF"/>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4240980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3" name="Straight Arrow Connector 22"/>
          <p:cNvCxnSpPr/>
          <p:nvPr/>
        </p:nvCxnSpPr>
        <p:spPr bwMode="auto">
          <a:xfrm>
            <a:off x="1248834" y="644783"/>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24" name="Rectangle 23"/>
          <p:cNvSpPr/>
          <p:nvPr/>
        </p:nvSpPr>
        <p:spPr>
          <a:xfrm>
            <a:off x="1103490" y="296334"/>
            <a:ext cx="306494"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2</a:t>
            </a:r>
            <a:endParaRPr lang="en-US" sz="1600" dirty="0"/>
          </a:p>
        </p:txBody>
      </p:sp>
      <p:sp>
        <p:nvSpPr>
          <p:cNvPr id="17" name="TextBox 16"/>
          <p:cNvSpPr txBox="1"/>
          <p:nvPr/>
        </p:nvSpPr>
        <p:spPr>
          <a:xfrm>
            <a:off x="2624667" y="685800"/>
            <a:ext cx="990600" cy="738664"/>
          </a:xfrm>
          <a:prstGeom prst="rect">
            <a:avLst/>
          </a:prstGeom>
          <a:solidFill>
            <a:schemeClr val="bg1">
              <a:lumMod val="85000"/>
            </a:schemeClr>
          </a:solidFill>
        </p:spPr>
        <p:txBody>
          <a:bodyPr wrap="square" rtlCol="0">
            <a:spAutoFit/>
          </a:bodyPr>
          <a:lstStyle/>
          <a:p>
            <a:pPr algn="ctr"/>
            <a:r>
              <a:rPr lang="en-US" sz="4200" b="1" dirty="0" smtClean="0">
                <a:solidFill>
                  <a:srgbClr val="0000FF"/>
                </a:solidFill>
                <a:latin typeface="Cambria" panose="02040503050406030204" pitchFamily="18" charset="0"/>
              </a:rPr>
              <a:t>42</a:t>
            </a:r>
          </a:p>
        </p:txBody>
      </p:sp>
      <p:sp>
        <p:nvSpPr>
          <p:cNvPr id="18" name="TextBox 17"/>
          <p:cNvSpPr txBox="1"/>
          <p:nvPr/>
        </p:nvSpPr>
        <p:spPr>
          <a:xfrm>
            <a:off x="2514600" y="1385767"/>
            <a:ext cx="1143000" cy="307777"/>
          </a:xfrm>
          <a:prstGeom prst="rect">
            <a:avLst/>
          </a:prstGeom>
          <a:noFill/>
        </p:spPr>
        <p:txBody>
          <a:bodyPr wrap="square" rtlCol="0">
            <a:spAutoFit/>
          </a:bodyPr>
          <a:lstStyle/>
          <a:p>
            <a:pPr algn="ctr"/>
            <a:r>
              <a:rPr lang="en-US" sz="1400" dirty="0" smtClean="0">
                <a:latin typeface="Cambria" panose="02040503050406030204" pitchFamily="18" charset="0"/>
              </a:rPr>
              <a:t>output</a:t>
            </a:r>
          </a:p>
        </p:txBody>
      </p:sp>
      <p:sp>
        <p:nvSpPr>
          <p:cNvPr id="19" name="Rectangle 28"/>
          <p:cNvSpPr>
            <a:spLocks noChangeArrowheads="1"/>
          </p:cNvSpPr>
          <p:nvPr/>
        </p:nvSpPr>
        <p:spPr bwMode="auto">
          <a:xfrm rot="21014770">
            <a:off x="4521533" y="1353501"/>
            <a:ext cx="2952665" cy="1015663"/>
          </a:xfrm>
          <a:prstGeom prst="rect">
            <a:avLst/>
          </a:prstGeom>
          <a:solidFill>
            <a:schemeClr val="bg1"/>
          </a:solidFill>
          <a:ln>
            <a:noFill/>
          </a:ln>
          <a:extLst/>
        </p:spPr>
        <p:txBody>
          <a:bodyPr wrap="square">
            <a:spAutoFit/>
          </a:bodyPr>
          <a:lstStyle/>
          <a:p>
            <a:pPr algn="ctr"/>
            <a:r>
              <a:rPr lang="en-US" sz="2000" i="1" dirty="0" smtClean="0">
                <a:latin typeface="Cambria" pitchFamily="18" charset="0"/>
              </a:rPr>
              <a:t>again, the stack is empty, but ready if another function is called… </a:t>
            </a:r>
            <a:endParaRPr lang="en-US" sz="2000" i="1" dirty="0">
              <a:latin typeface="Cambria" pitchFamily="18" charset="0"/>
            </a:endParaRPr>
          </a:p>
        </p:txBody>
      </p:sp>
      <p:sp>
        <p:nvSpPr>
          <p:cNvPr id="20" name="Rectangle 28"/>
          <p:cNvSpPr>
            <a:spLocks noChangeArrowheads="1"/>
          </p:cNvSpPr>
          <p:nvPr/>
        </p:nvSpPr>
        <p:spPr bwMode="auto">
          <a:xfrm>
            <a:off x="5126421" y="6090313"/>
            <a:ext cx="3233001" cy="646331"/>
          </a:xfrm>
          <a:prstGeom prst="rect">
            <a:avLst/>
          </a:prstGeom>
          <a:solidFill>
            <a:schemeClr val="bg1"/>
          </a:solidFill>
          <a:ln>
            <a:noFill/>
          </a:ln>
          <a:extLst/>
        </p:spPr>
        <p:txBody>
          <a:bodyPr wrap="none">
            <a:spAutoFit/>
          </a:bodyPr>
          <a:lstStyle/>
          <a:p>
            <a:r>
              <a:rPr lang="en-US" sz="3600" i="1" dirty="0" smtClean="0">
                <a:latin typeface="Cambria" pitchFamily="18" charset="0"/>
              </a:rPr>
              <a:t>functions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Tree>
    <p:extLst>
      <p:ext uri="{BB962C8B-B14F-4D97-AF65-F5344CB8AC3E}">
        <p14:creationId xmlns:p14="http://schemas.microsoft.com/office/powerpoint/2010/main" val="3386161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230129" y="844876"/>
            <a:ext cx="4800600" cy="5733038"/>
          </a:xfrm>
          <a:prstGeom prst="roundRect">
            <a:avLst>
              <a:gd name="adj" fmla="val 9459"/>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324" name="Rectangle 28"/>
          <p:cNvSpPr>
            <a:spLocks noChangeArrowheads="1"/>
          </p:cNvSpPr>
          <p:nvPr/>
        </p:nvSpPr>
        <p:spPr bwMode="auto">
          <a:xfrm>
            <a:off x="4456468" y="128026"/>
            <a:ext cx="43462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i="1" dirty="0" smtClean="0">
                <a:latin typeface="Cambria" pitchFamily="18" charset="0"/>
              </a:rPr>
              <a:t>How functions work…</a:t>
            </a:r>
            <a:endParaRPr lang="en-US" sz="3600" i="1" dirty="0">
              <a:latin typeface="Cambria" pitchFamily="18" charset="0"/>
            </a:endParaRPr>
          </a:p>
        </p:txBody>
      </p:sp>
      <p:sp>
        <p:nvSpPr>
          <p:cNvPr id="12" name="TextBox 11"/>
          <p:cNvSpPr txBox="1"/>
          <p:nvPr/>
        </p:nvSpPr>
        <p:spPr>
          <a:xfrm>
            <a:off x="7538892" y="850557"/>
            <a:ext cx="1489779" cy="400110"/>
          </a:xfrm>
          <a:prstGeom prst="rect">
            <a:avLst/>
          </a:prstGeom>
          <a:solidFill>
            <a:schemeClr val="bg1">
              <a:lumMod val="85000"/>
            </a:schemeClr>
          </a:solidFill>
        </p:spPr>
        <p:txBody>
          <a:bodyPr wrap="square" rtlCol="0">
            <a:spAutoFit/>
          </a:bodyPr>
          <a:lstStyle/>
          <a:p>
            <a:pPr algn="ctr"/>
            <a:r>
              <a:rPr lang="en-US" sz="2000" b="1" dirty="0" smtClean="0">
                <a:latin typeface="Calibri" panose="020F0502020204030204" pitchFamily="34" charset="0"/>
              </a:rPr>
              <a:t>"the stack"</a:t>
            </a:r>
            <a:endParaRPr lang="en-US" sz="2000" b="1" dirty="0">
              <a:latin typeface="Calibri" panose="020F0502020204030204" pitchFamily="34" charset="0"/>
            </a:endParaRPr>
          </a:p>
        </p:txBody>
      </p:sp>
      <p:sp>
        <p:nvSpPr>
          <p:cNvPr id="22" name="Text Box 10"/>
          <p:cNvSpPr txBox="1">
            <a:spLocks noChangeArrowheads="1"/>
          </p:cNvSpPr>
          <p:nvPr/>
        </p:nvSpPr>
        <p:spPr bwMode="auto">
          <a:xfrm>
            <a:off x="168876" y="1188184"/>
            <a:ext cx="470792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60000"/>
              </a:lnSpc>
              <a:spcBef>
                <a:spcPct val="50000"/>
              </a:spcBef>
            </a:pPr>
            <a:r>
              <a:rPr lang="en-US" sz="2000" b="1" dirty="0" err="1" smtClean="0">
                <a:solidFill>
                  <a:srgbClr val="CC3300"/>
                </a:solidFill>
                <a:latin typeface="Courier New" pitchFamily="49" charset="0"/>
              </a:rPr>
              <a:t>def</a:t>
            </a:r>
            <a:r>
              <a:rPr lang="en-US" sz="2000" b="1" dirty="0" smtClean="0">
                <a:solidFill>
                  <a:srgbClr val="CC3300"/>
                </a:solidFill>
                <a:latin typeface="Courier New" pitchFamily="49" charset="0"/>
              </a:rPr>
              <a:t> </a:t>
            </a:r>
            <a:r>
              <a:rPr lang="en-US" sz="2000" b="1" dirty="0" smtClean="0">
                <a:latin typeface="Courier New" pitchFamily="49" charset="0"/>
              </a:rPr>
              <a:t>f(x):</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if</a:t>
            </a:r>
            <a:r>
              <a:rPr lang="en-US" sz="2000" b="1" dirty="0" smtClean="0">
                <a:latin typeface="Courier New" pitchFamily="49" charset="0"/>
              </a:rPr>
              <a:t> x == 0:</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12</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CC3300"/>
                </a:solidFill>
                <a:latin typeface="Courier New" pitchFamily="49" charset="0"/>
              </a:rPr>
              <a:t>else</a:t>
            </a:r>
            <a:r>
              <a:rPr lang="en-US" sz="2000" b="1" dirty="0" smtClean="0">
                <a:latin typeface="Courier New" pitchFamily="49" charset="0"/>
              </a:rPr>
              <a:t>:</a:t>
            </a:r>
          </a:p>
          <a:p>
            <a:pPr>
              <a:lnSpc>
                <a:spcPct val="60000"/>
              </a:lnSpc>
              <a:spcBef>
                <a:spcPct val="50000"/>
              </a:spcBef>
            </a:pPr>
            <a:r>
              <a:rPr lang="en-US" sz="2000" b="1" dirty="0">
                <a:latin typeface="Courier New" pitchFamily="49" charset="0"/>
              </a:rPr>
              <a:t> </a:t>
            </a:r>
            <a:r>
              <a:rPr lang="en-US" sz="2000" b="1" dirty="0" smtClean="0">
                <a:latin typeface="Courier New" pitchFamily="49" charset="0"/>
              </a:rPr>
              <a:t>   </a:t>
            </a:r>
            <a:r>
              <a:rPr lang="en-US" sz="2000" b="1" dirty="0" smtClean="0">
                <a:solidFill>
                  <a:srgbClr val="7030A0"/>
                </a:solidFill>
                <a:latin typeface="Courier New" pitchFamily="49" charset="0"/>
              </a:rPr>
              <a:t>return</a:t>
            </a:r>
            <a:r>
              <a:rPr lang="en-US" sz="2000" b="1" dirty="0" smtClean="0">
                <a:latin typeface="Courier New" pitchFamily="49" charset="0"/>
              </a:rPr>
              <a:t> f(x-1) + 10*x </a:t>
            </a:r>
            <a:endParaRPr lang="en-US" sz="2000" b="1" dirty="0">
              <a:latin typeface="Courier New" pitchFamily="49" charset="0"/>
            </a:endParaRPr>
          </a:p>
        </p:txBody>
      </p:sp>
      <p:cxnSp>
        <p:nvCxnSpPr>
          <p:cNvPr id="23" name="Straight Arrow Connector 22"/>
          <p:cNvCxnSpPr/>
          <p:nvPr/>
        </p:nvCxnSpPr>
        <p:spPr bwMode="auto">
          <a:xfrm>
            <a:off x="1248834" y="644783"/>
            <a:ext cx="0" cy="457200"/>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24" name="Rectangle 23"/>
          <p:cNvSpPr/>
          <p:nvPr/>
        </p:nvSpPr>
        <p:spPr>
          <a:xfrm>
            <a:off x="1103490" y="296334"/>
            <a:ext cx="306494" cy="338554"/>
          </a:xfrm>
          <a:prstGeom prst="rect">
            <a:avLst/>
          </a:prstGeom>
          <a:solidFill>
            <a:srgbClr val="CCECFF"/>
          </a:solidFill>
          <a:ln>
            <a:solidFill>
              <a:srgbClr val="0000FF"/>
            </a:solidFill>
          </a:ln>
        </p:spPr>
        <p:txBody>
          <a:bodyPr wrap="none">
            <a:spAutoFit/>
          </a:bodyPr>
          <a:lstStyle/>
          <a:p>
            <a:r>
              <a:rPr lang="en-US" sz="1600" b="1" dirty="0" smtClean="0">
                <a:latin typeface="Cambria" pitchFamily="18" charset="0"/>
              </a:rPr>
              <a:t>2</a:t>
            </a:r>
            <a:endParaRPr lang="en-US" sz="1600" dirty="0"/>
          </a:p>
        </p:txBody>
      </p:sp>
      <p:sp>
        <p:nvSpPr>
          <p:cNvPr id="17" name="TextBox 16"/>
          <p:cNvSpPr txBox="1"/>
          <p:nvPr/>
        </p:nvSpPr>
        <p:spPr>
          <a:xfrm>
            <a:off x="2624667" y="685800"/>
            <a:ext cx="990600" cy="738664"/>
          </a:xfrm>
          <a:prstGeom prst="rect">
            <a:avLst/>
          </a:prstGeom>
          <a:solidFill>
            <a:schemeClr val="bg1">
              <a:lumMod val="85000"/>
            </a:schemeClr>
          </a:solidFill>
        </p:spPr>
        <p:txBody>
          <a:bodyPr wrap="square" rtlCol="0">
            <a:spAutoFit/>
          </a:bodyPr>
          <a:lstStyle/>
          <a:p>
            <a:pPr algn="ctr"/>
            <a:r>
              <a:rPr lang="en-US" sz="4200" b="1" dirty="0" smtClean="0">
                <a:solidFill>
                  <a:srgbClr val="0000FF"/>
                </a:solidFill>
                <a:latin typeface="Cambria" panose="02040503050406030204" pitchFamily="18" charset="0"/>
              </a:rPr>
              <a:t>42</a:t>
            </a:r>
          </a:p>
        </p:txBody>
      </p:sp>
      <p:sp>
        <p:nvSpPr>
          <p:cNvPr id="18" name="TextBox 17"/>
          <p:cNvSpPr txBox="1"/>
          <p:nvPr/>
        </p:nvSpPr>
        <p:spPr>
          <a:xfrm>
            <a:off x="2514600" y="1385767"/>
            <a:ext cx="1143000" cy="307777"/>
          </a:xfrm>
          <a:prstGeom prst="rect">
            <a:avLst/>
          </a:prstGeom>
          <a:noFill/>
        </p:spPr>
        <p:txBody>
          <a:bodyPr wrap="square" rtlCol="0">
            <a:spAutoFit/>
          </a:bodyPr>
          <a:lstStyle/>
          <a:p>
            <a:pPr algn="ctr"/>
            <a:r>
              <a:rPr lang="en-US" sz="1400" dirty="0" smtClean="0">
                <a:latin typeface="Cambria" panose="02040503050406030204" pitchFamily="18" charset="0"/>
              </a:rPr>
              <a:t>output</a:t>
            </a:r>
          </a:p>
        </p:txBody>
      </p:sp>
      <p:sp>
        <p:nvSpPr>
          <p:cNvPr id="19" name="Rectangle 28"/>
          <p:cNvSpPr>
            <a:spLocks noChangeArrowheads="1"/>
          </p:cNvSpPr>
          <p:nvPr/>
        </p:nvSpPr>
        <p:spPr bwMode="auto">
          <a:xfrm rot="21014770">
            <a:off x="4521533" y="1353501"/>
            <a:ext cx="2952665" cy="1015663"/>
          </a:xfrm>
          <a:prstGeom prst="rect">
            <a:avLst/>
          </a:prstGeom>
          <a:solidFill>
            <a:schemeClr val="bg1"/>
          </a:solidFill>
          <a:ln>
            <a:noFill/>
          </a:ln>
          <a:extLst/>
        </p:spPr>
        <p:txBody>
          <a:bodyPr wrap="square">
            <a:spAutoFit/>
          </a:bodyPr>
          <a:lstStyle/>
          <a:p>
            <a:pPr algn="ctr"/>
            <a:r>
              <a:rPr lang="en-US" sz="2000" i="1" dirty="0" smtClean="0">
                <a:latin typeface="Cambria" pitchFamily="18" charset="0"/>
              </a:rPr>
              <a:t>again, the stack is empty, but ready if another function is called… </a:t>
            </a:r>
            <a:endParaRPr lang="en-US" sz="2000" i="1" dirty="0">
              <a:latin typeface="Cambria" pitchFamily="18" charset="0"/>
            </a:endParaRPr>
          </a:p>
        </p:txBody>
      </p:sp>
      <p:sp>
        <p:nvSpPr>
          <p:cNvPr id="20" name="Rectangle 28"/>
          <p:cNvSpPr>
            <a:spLocks noChangeArrowheads="1"/>
          </p:cNvSpPr>
          <p:nvPr/>
        </p:nvSpPr>
        <p:spPr bwMode="auto">
          <a:xfrm>
            <a:off x="5126421" y="6090313"/>
            <a:ext cx="3233001" cy="646331"/>
          </a:xfrm>
          <a:prstGeom prst="rect">
            <a:avLst/>
          </a:prstGeom>
          <a:solidFill>
            <a:schemeClr val="bg1"/>
          </a:solidFill>
          <a:ln>
            <a:noFill/>
          </a:ln>
          <a:extLst/>
        </p:spPr>
        <p:txBody>
          <a:bodyPr wrap="none">
            <a:spAutoFit/>
          </a:bodyPr>
          <a:lstStyle/>
          <a:p>
            <a:r>
              <a:rPr lang="en-US" sz="3600" i="1" dirty="0" smtClean="0">
                <a:latin typeface="Cambria" pitchFamily="18" charset="0"/>
              </a:rPr>
              <a:t>functions </a:t>
            </a:r>
            <a:r>
              <a:rPr lang="en-US" sz="3600" b="1" i="1" dirty="0" smtClean="0">
                <a:latin typeface="Cambria" pitchFamily="18" charset="0"/>
              </a:rPr>
              <a:t>stack</a:t>
            </a:r>
            <a:r>
              <a:rPr lang="en-US" sz="3600" i="1" dirty="0" smtClean="0">
                <a:latin typeface="Cambria" pitchFamily="18" charset="0"/>
              </a:rPr>
              <a:t>.</a:t>
            </a:r>
            <a:endParaRPr lang="en-US" sz="3600" i="1" dirty="0">
              <a:latin typeface="Cambria" pitchFamily="18" charset="0"/>
            </a:endParaRPr>
          </a:p>
        </p:txBody>
      </p:sp>
      <p:sp>
        <p:nvSpPr>
          <p:cNvPr id="13" name="Text Box 8"/>
          <p:cNvSpPr txBox="1">
            <a:spLocks noChangeArrowheads="1"/>
          </p:cNvSpPr>
          <p:nvPr/>
        </p:nvSpPr>
        <p:spPr bwMode="auto">
          <a:xfrm rot="21219945">
            <a:off x="1376955" y="3139276"/>
            <a:ext cx="6513123" cy="2862322"/>
          </a:xfrm>
          <a:prstGeom prst="rect">
            <a:avLst/>
          </a:prstGeom>
          <a:solidFill>
            <a:srgbClr val="CCFFCC"/>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a:latin typeface="Cambria" pitchFamily="18" charset="0"/>
              </a:rPr>
              <a:t>F</a:t>
            </a:r>
            <a:r>
              <a:rPr lang="en-US" sz="4000" dirty="0" smtClean="0">
                <a:latin typeface="Cambria" pitchFamily="18" charset="0"/>
              </a:rPr>
              <a:t>unctions are like cells: software's building blocks…</a:t>
            </a:r>
          </a:p>
          <a:p>
            <a:pPr algn="ctr">
              <a:spcBef>
                <a:spcPct val="50000"/>
              </a:spcBef>
            </a:pPr>
            <a:r>
              <a:rPr lang="en-US" sz="4000" i="1" dirty="0" smtClean="0">
                <a:solidFill>
                  <a:srgbClr val="0B9520"/>
                </a:solidFill>
                <a:latin typeface="Cambria" pitchFamily="18" charset="0"/>
              </a:rPr>
              <a:t>… each one, a </a:t>
            </a:r>
            <a:r>
              <a:rPr lang="en-US" sz="4000" b="1" i="1" dirty="0" smtClean="0">
                <a:solidFill>
                  <a:srgbClr val="0B9520"/>
                </a:solidFill>
                <a:latin typeface="Cambria" pitchFamily="18" charset="0"/>
              </a:rPr>
              <a:t>self-contained</a:t>
            </a:r>
            <a:r>
              <a:rPr lang="en-US" sz="4000" i="1" dirty="0" smtClean="0">
                <a:solidFill>
                  <a:srgbClr val="0B9520"/>
                </a:solidFill>
                <a:latin typeface="Cambria" pitchFamily="18" charset="0"/>
              </a:rPr>
              <a:t> computational unit!</a:t>
            </a:r>
            <a:endParaRPr lang="en-US" sz="4000" i="1" dirty="0">
              <a:solidFill>
                <a:srgbClr val="0B9520"/>
              </a:solidFill>
              <a:latin typeface="Cambria" pitchFamily="18" charset="0"/>
            </a:endParaRPr>
          </a:p>
        </p:txBody>
      </p:sp>
    </p:spTree>
    <p:extLst>
      <p:ext uri="{BB962C8B-B14F-4D97-AF65-F5344CB8AC3E}">
        <p14:creationId xmlns:p14="http://schemas.microsoft.com/office/powerpoint/2010/main" val="2398315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8"/>
          <p:cNvSpPr txBox="1">
            <a:spLocks noChangeArrowheads="1"/>
          </p:cNvSpPr>
          <p:nvPr/>
        </p:nvSpPr>
        <p:spPr bwMode="auto">
          <a:xfrm>
            <a:off x="1295400" y="5410200"/>
            <a:ext cx="73914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spcBef>
                <a:spcPct val="50000"/>
              </a:spcBef>
            </a:pPr>
            <a:r>
              <a:rPr lang="en-US" sz="6000" dirty="0" smtClean="0">
                <a:latin typeface="Cambria" pitchFamily="18" charset="0"/>
              </a:rPr>
              <a:t>function </a:t>
            </a:r>
            <a:r>
              <a:rPr lang="en-US" sz="6000" b="1" i="1" dirty="0">
                <a:solidFill>
                  <a:srgbClr val="CC3300"/>
                </a:solidFill>
                <a:latin typeface="Cambria" pitchFamily="18" charset="0"/>
              </a:rPr>
              <a:t>design</a:t>
            </a:r>
            <a:endParaRPr lang="en-US" sz="6000" dirty="0">
              <a:solidFill>
                <a:srgbClr val="CC3300"/>
              </a:solidFill>
              <a:latin typeface="Cambria"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5"/>
          <p:cNvSpPr txBox="1">
            <a:spLocks noChangeArrowheads="1"/>
          </p:cNvSpPr>
          <p:nvPr/>
        </p:nvSpPr>
        <p:spPr bwMode="auto">
          <a:xfrm>
            <a:off x="693738" y="230188"/>
            <a:ext cx="7620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600" dirty="0">
                <a:latin typeface="Cambria" pitchFamily="18" charset="0"/>
              </a:rPr>
              <a:t>Thinking </a:t>
            </a:r>
            <a:r>
              <a:rPr lang="en-US" sz="3600" dirty="0" smtClean="0">
                <a:latin typeface="Cambria" pitchFamily="18" charset="0"/>
              </a:rPr>
              <a:t> </a:t>
            </a:r>
            <a:r>
              <a:rPr lang="en-US" sz="3600" b="1" i="1" dirty="0" smtClean="0">
                <a:latin typeface="Cambria" pitchFamily="18" charset="0"/>
              </a:rPr>
              <a:t>sequentially</a:t>
            </a:r>
            <a:endParaRPr lang="en-US" sz="3600" b="1" i="1" dirty="0">
              <a:latin typeface="Cambria" pitchFamily="18" charset="0"/>
            </a:endParaRPr>
          </a:p>
        </p:txBody>
      </p:sp>
      <p:sp>
        <p:nvSpPr>
          <p:cNvPr id="28675" name="Text Box 7"/>
          <p:cNvSpPr txBox="1">
            <a:spLocks noChangeArrowheads="1"/>
          </p:cNvSpPr>
          <p:nvPr/>
        </p:nvSpPr>
        <p:spPr bwMode="auto">
          <a:xfrm>
            <a:off x="990600" y="304800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latin typeface="Courier New" pitchFamily="49" charset="0"/>
              </a:rPr>
              <a:t>fac</a:t>
            </a:r>
            <a:r>
              <a:rPr lang="en-US" sz="2800" b="1" dirty="0" smtClean="0">
                <a:latin typeface="Courier New" pitchFamily="49" charset="0"/>
              </a:rPr>
              <a:t>(5) = 5*4*3*2*1</a:t>
            </a:r>
            <a:endParaRPr lang="en-US" sz="2800" b="1" dirty="0">
              <a:latin typeface="Calibri" pitchFamily="34" charset="0"/>
            </a:endParaRPr>
          </a:p>
        </p:txBody>
      </p:sp>
      <p:sp>
        <p:nvSpPr>
          <p:cNvPr id="28676" name="Text Box 8"/>
          <p:cNvSpPr txBox="1">
            <a:spLocks noChangeArrowheads="1"/>
          </p:cNvSpPr>
          <p:nvPr/>
        </p:nvSpPr>
        <p:spPr bwMode="auto">
          <a:xfrm>
            <a:off x="990600" y="5105400"/>
            <a:ext cx="5943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latin typeface="Courier New" pitchFamily="49" charset="0"/>
              </a:rPr>
              <a:t>fac</a:t>
            </a:r>
            <a:r>
              <a:rPr lang="en-US" sz="2800" b="1" dirty="0" smtClean="0">
                <a:latin typeface="Courier New" pitchFamily="49" charset="0"/>
              </a:rPr>
              <a:t>(N) </a:t>
            </a:r>
            <a:r>
              <a:rPr lang="en-US" sz="2800" b="1" dirty="0">
                <a:latin typeface="Courier New" pitchFamily="49" charset="0"/>
              </a:rPr>
              <a:t>= </a:t>
            </a:r>
            <a:r>
              <a:rPr lang="en-US" sz="2800" b="1" dirty="0" smtClean="0">
                <a:latin typeface="Courier New" pitchFamily="49" charset="0"/>
              </a:rPr>
              <a:t>N*(N-1)* … *3*2*1</a:t>
            </a:r>
            <a:endParaRPr lang="en-US" sz="2800" b="1" dirty="0">
              <a:latin typeface="Calibri" pitchFamily="34" charset="0"/>
            </a:endParaRPr>
          </a:p>
        </p:txBody>
      </p:sp>
      <p:sp>
        <p:nvSpPr>
          <p:cNvPr id="28677" name="Text Box 9"/>
          <p:cNvSpPr txBox="1">
            <a:spLocks noChangeArrowheads="1"/>
          </p:cNvSpPr>
          <p:nvPr/>
        </p:nvSpPr>
        <p:spPr bwMode="auto">
          <a:xfrm>
            <a:off x="304800" y="1219200"/>
            <a:ext cx="2057400" cy="457200"/>
          </a:xfrm>
          <a:prstGeom prst="rect">
            <a:avLst/>
          </a:prstGeom>
          <a:solidFill>
            <a:srgbClr val="CCECFF"/>
          </a:solidFill>
          <a:ln>
            <a:noFill/>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dirty="0">
                <a:latin typeface="Calibri" pitchFamily="34" charset="0"/>
              </a:rPr>
              <a:t>factorial</a:t>
            </a:r>
          </a:p>
        </p:txBody>
      </p:sp>
      <p:sp>
        <p:nvSpPr>
          <p:cNvPr id="28678" name="Text Box 10"/>
          <p:cNvSpPr txBox="1">
            <a:spLocks noChangeArrowheads="1"/>
          </p:cNvSpPr>
          <p:nvPr/>
        </p:nvSpPr>
        <p:spPr bwMode="auto">
          <a:xfrm>
            <a:off x="990600" y="205740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smtClean="0">
                <a:solidFill>
                  <a:srgbClr val="0000FF"/>
                </a:solidFill>
                <a:latin typeface="Courier New" pitchFamily="49" charset="0"/>
              </a:rPr>
              <a:t>5</a:t>
            </a:r>
            <a:r>
              <a:rPr lang="en-US" sz="2800" b="1" dirty="0">
                <a:solidFill>
                  <a:srgbClr val="0000FF"/>
                </a:solidFill>
                <a:latin typeface="Cambria" pitchFamily="18" charset="0"/>
              </a:rPr>
              <a:t> </a:t>
            </a:r>
            <a:r>
              <a:rPr lang="en-US" sz="2800" b="1" dirty="0" smtClean="0">
                <a:solidFill>
                  <a:srgbClr val="0000FF"/>
                </a:solidFill>
                <a:latin typeface="Cambria" pitchFamily="18" charset="0"/>
              </a:rPr>
              <a:t>!</a:t>
            </a:r>
            <a:r>
              <a:rPr lang="en-US" sz="2800" b="1" dirty="0" smtClean="0">
                <a:solidFill>
                  <a:srgbClr val="0000FF"/>
                </a:solidFill>
                <a:latin typeface="Courier New" pitchFamily="49" charset="0"/>
              </a:rPr>
              <a:t>  </a:t>
            </a:r>
            <a:r>
              <a:rPr lang="en-US" sz="2800" b="1" dirty="0">
                <a:solidFill>
                  <a:srgbClr val="0000FF"/>
                </a:solidFill>
                <a:latin typeface="Courier New" pitchFamily="49" charset="0"/>
              </a:rPr>
              <a:t>=  120</a:t>
            </a:r>
          </a:p>
        </p:txBody>
      </p:sp>
      <p:sp>
        <p:nvSpPr>
          <p:cNvPr id="3" name="TextBox 2"/>
          <p:cNvSpPr txBox="1"/>
          <p:nvPr/>
        </p:nvSpPr>
        <p:spPr>
          <a:xfrm rot="20749692">
            <a:off x="183188" y="2201818"/>
            <a:ext cx="700291" cy="338554"/>
          </a:xfrm>
          <a:prstGeom prst="rect">
            <a:avLst/>
          </a:prstGeom>
          <a:noFill/>
        </p:spPr>
        <p:txBody>
          <a:bodyPr wrap="square" rtlCol="0">
            <a:spAutoFit/>
          </a:bodyPr>
          <a:lstStyle/>
          <a:p>
            <a:pPr algn="r"/>
            <a:r>
              <a:rPr lang="en-US" sz="1600" dirty="0" smtClean="0">
                <a:solidFill>
                  <a:srgbClr val="0000FF"/>
                </a:solidFill>
                <a:latin typeface="Cambria" panose="02040503050406030204" pitchFamily="18" charset="0"/>
              </a:rPr>
              <a:t>math</a:t>
            </a:r>
          </a:p>
        </p:txBody>
      </p:sp>
      <p:sp>
        <p:nvSpPr>
          <p:cNvPr id="9" name="TextBox 8"/>
          <p:cNvSpPr txBox="1"/>
          <p:nvPr/>
        </p:nvSpPr>
        <p:spPr>
          <a:xfrm rot="20749692">
            <a:off x="157876" y="3211089"/>
            <a:ext cx="604335" cy="338554"/>
          </a:xfrm>
          <a:prstGeom prst="rect">
            <a:avLst/>
          </a:prstGeom>
          <a:noFill/>
        </p:spPr>
        <p:txBody>
          <a:bodyPr wrap="square" rtlCol="0">
            <a:spAutoFit/>
          </a:bodyPr>
          <a:lstStyle/>
          <a:p>
            <a:pPr algn="r"/>
            <a:r>
              <a:rPr lang="en-US" sz="1600" b="1" dirty="0" smtClean="0">
                <a:latin typeface="Cambria" panose="02040503050406030204" pitchFamily="18" charset="0"/>
              </a:rPr>
              <a:t>CS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5"/>
          <p:cNvSpPr txBox="1">
            <a:spLocks noChangeArrowheads="1"/>
          </p:cNvSpPr>
          <p:nvPr/>
        </p:nvSpPr>
        <p:spPr bwMode="auto">
          <a:xfrm>
            <a:off x="693738" y="230188"/>
            <a:ext cx="7620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600" dirty="0">
                <a:latin typeface="Cambria" pitchFamily="18" charset="0"/>
              </a:rPr>
              <a:t>Thinking </a:t>
            </a:r>
            <a:r>
              <a:rPr lang="en-US" sz="3600" dirty="0" smtClean="0">
                <a:latin typeface="Cambria" pitchFamily="18" charset="0"/>
              </a:rPr>
              <a:t> </a:t>
            </a:r>
            <a:r>
              <a:rPr lang="en-US" sz="3600" b="1" i="1" dirty="0" smtClean="0">
                <a:latin typeface="Cambria" pitchFamily="18" charset="0"/>
              </a:rPr>
              <a:t>sequentially</a:t>
            </a:r>
            <a:endParaRPr lang="en-US" sz="3600" b="1" i="1" dirty="0">
              <a:latin typeface="Cambria" pitchFamily="18" charset="0"/>
            </a:endParaRPr>
          </a:p>
        </p:txBody>
      </p:sp>
      <p:sp>
        <p:nvSpPr>
          <p:cNvPr id="28675" name="Text Box 7"/>
          <p:cNvSpPr txBox="1">
            <a:spLocks noChangeArrowheads="1"/>
          </p:cNvSpPr>
          <p:nvPr/>
        </p:nvSpPr>
        <p:spPr bwMode="auto">
          <a:xfrm>
            <a:off x="990600" y="304800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latin typeface="Courier New" pitchFamily="49" charset="0"/>
              </a:rPr>
              <a:t>fac</a:t>
            </a:r>
            <a:r>
              <a:rPr lang="en-US" sz="2800" b="1" dirty="0" smtClean="0">
                <a:latin typeface="Courier New" pitchFamily="49" charset="0"/>
              </a:rPr>
              <a:t>(5) = 5*4*3*2*1</a:t>
            </a:r>
            <a:endParaRPr lang="en-US" sz="2800" b="1" dirty="0">
              <a:latin typeface="Calibri" pitchFamily="34" charset="0"/>
            </a:endParaRPr>
          </a:p>
        </p:txBody>
      </p:sp>
      <p:sp>
        <p:nvSpPr>
          <p:cNvPr id="28676" name="Text Box 8"/>
          <p:cNvSpPr txBox="1">
            <a:spLocks noChangeArrowheads="1"/>
          </p:cNvSpPr>
          <p:nvPr/>
        </p:nvSpPr>
        <p:spPr bwMode="auto">
          <a:xfrm>
            <a:off x="990600" y="5105400"/>
            <a:ext cx="5943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latin typeface="Courier New" pitchFamily="49" charset="0"/>
              </a:rPr>
              <a:t>fac</a:t>
            </a:r>
            <a:r>
              <a:rPr lang="en-US" sz="2800" b="1" dirty="0" smtClean="0">
                <a:latin typeface="Courier New" pitchFamily="49" charset="0"/>
              </a:rPr>
              <a:t>(N) </a:t>
            </a:r>
            <a:r>
              <a:rPr lang="en-US" sz="2800" b="1" dirty="0">
                <a:latin typeface="Courier New" pitchFamily="49" charset="0"/>
              </a:rPr>
              <a:t>= </a:t>
            </a:r>
            <a:r>
              <a:rPr lang="en-US" sz="2800" b="1" dirty="0" smtClean="0">
                <a:latin typeface="Courier New" pitchFamily="49" charset="0"/>
              </a:rPr>
              <a:t>N*(N-1)* … *3*2*1</a:t>
            </a:r>
            <a:endParaRPr lang="en-US" sz="2800" b="1" dirty="0">
              <a:latin typeface="Calibri" pitchFamily="34" charset="0"/>
            </a:endParaRPr>
          </a:p>
        </p:txBody>
      </p:sp>
      <p:sp>
        <p:nvSpPr>
          <p:cNvPr id="28677" name="Text Box 9"/>
          <p:cNvSpPr txBox="1">
            <a:spLocks noChangeArrowheads="1"/>
          </p:cNvSpPr>
          <p:nvPr/>
        </p:nvSpPr>
        <p:spPr bwMode="auto">
          <a:xfrm>
            <a:off x="304800" y="1219200"/>
            <a:ext cx="2057400" cy="457200"/>
          </a:xfrm>
          <a:prstGeom prst="rect">
            <a:avLst/>
          </a:prstGeom>
          <a:solidFill>
            <a:srgbClr val="CCECFF"/>
          </a:solidFill>
          <a:ln>
            <a:noFill/>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dirty="0">
                <a:latin typeface="Calibri" pitchFamily="34" charset="0"/>
              </a:rPr>
              <a:t>factorial</a:t>
            </a:r>
          </a:p>
        </p:txBody>
      </p:sp>
      <p:sp>
        <p:nvSpPr>
          <p:cNvPr id="28678" name="Text Box 10"/>
          <p:cNvSpPr txBox="1">
            <a:spLocks noChangeArrowheads="1"/>
          </p:cNvSpPr>
          <p:nvPr/>
        </p:nvSpPr>
        <p:spPr bwMode="auto">
          <a:xfrm>
            <a:off x="990600" y="205740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smtClean="0">
                <a:solidFill>
                  <a:srgbClr val="0000FF"/>
                </a:solidFill>
                <a:latin typeface="Courier New" pitchFamily="49" charset="0"/>
              </a:rPr>
              <a:t>5</a:t>
            </a:r>
            <a:r>
              <a:rPr lang="en-US" sz="2800" b="1" dirty="0">
                <a:solidFill>
                  <a:srgbClr val="0000FF"/>
                </a:solidFill>
                <a:latin typeface="Cambria" pitchFamily="18" charset="0"/>
              </a:rPr>
              <a:t> </a:t>
            </a:r>
            <a:r>
              <a:rPr lang="en-US" sz="2800" b="1" dirty="0" smtClean="0">
                <a:solidFill>
                  <a:srgbClr val="0000FF"/>
                </a:solidFill>
                <a:latin typeface="Cambria" pitchFamily="18" charset="0"/>
              </a:rPr>
              <a:t>!</a:t>
            </a:r>
            <a:r>
              <a:rPr lang="en-US" sz="2800" b="1" dirty="0" smtClean="0">
                <a:solidFill>
                  <a:srgbClr val="0000FF"/>
                </a:solidFill>
                <a:latin typeface="Courier New" pitchFamily="49" charset="0"/>
              </a:rPr>
              <a:t>  </a:t>
            </a:r>
            <a:r>
              <a:rPr lang="en-US" sz="2800" b="1" dirty="0">
                <a:solidFill>
                  <a:srgbClr val="0000FF"/>
                </a:solidFill>
                <a:latin typeface="Courier New" pitchFamily="49" charset="0"/>
              </a:rPr>
              <a:t>=  120</a:t>
            </a:r>
          </a:p>
        </p:txBody>
      </p:sp>
      <p:sp>
        <p:nvSpPr>
          <p:cNvPr id="3" name="TextBox 2"/>
          <p:cNvSpPr txBox="1"/>
          <p:nvPr/>
        </p:nvSpPr>
        <p:spPr>
          <a:xfrm rot="20749692">
            <a:off x="183188" y="2201818"/>
            <a:ext cx="700291" cy="338554"/>
          </a:xfrm>
          <a:prstGeom prst="rect">
            <a:avLst/>
          </a:prstGeom>
          <a:noFill/>
        </p:spPr>
        <p:txBody>
          <a:bodyPr wrap="square" rtlCol="0">
            <a:spAutoFit/>
          </a:bodyPr>
          <a:lstStyle/>
          <a:p>
            <a:pPr algn="r"/>
            <a:r>
              <a:rPr lang="en-US" sz="1600" dirty="0" smtClean="0">
                <a:solidFill>
                  <a:srgbClr val="0000FF"/>
                </a:solidFill>
                <a:latin typeface="Cambria" panose="02040503050406030204" pitchFamily="18" charset="0"/>
              </a:rPr>
              <a:t>math</a:t>
            </a:r>
          </a:p>
        </p:txBody>
      </p:sp>
      <p:sp>
        <p:nvSpPr>
          <p:cNvPr id="9" name="TextBox 8"/>
          <p:cNvSpPr txBox="1"/>
          <p:nvPr/>
        </p:nvSpPr>
        <p:spPr>
          <a:xfrm rot="20749692">
            <a:off x="157876" y="3211089"/>
            <a:ext cx="604335" cy="338554"/>
          </a:xfrm>
          <a:prstGeom prst="rect">
            <a:avLst/>
          </a:prstGeom>
          <a:noFill/>
        </p:spPr>
        <p:txBody>
          <a:bodyPr wrap="square" rtlCol="0">
            <a:spAutoFit/>
          </a:bodyPr>
          <a:lstStyle/>
          <a:p>
            <a:pPr algn="r"/>
            <a:r>
              <a:rPr lang="en-US" sz="1600" b="1" dirty="0" smtClean="0">
                <a:latin typeface="Cambria" panose="02040503050406030204" pitchFamily="18" charset="0"/>
              </a:rPr>
              <a:t>CS</a:t>
            </a:r>
          </a:p>
        </p:txBody>
      </p:sp>
      <p:sp>
        <p:nvSpPr>
          <p:cNvPr id="10" name="TextBox 9"/>
          <p:cNvSpPr txBox="1">
            <a:spLocks noChangeArrowheads="1"/>
          </p:cNvSpPr>
          <p:nvPr/>
        </p:nvSpPr>
        <p:spPr bwMode="auto">
          <a:xfrm rot="1131803">
            <a:off x="4241360" y="2721779"/>
            <a:ext cx="4495800" cy="2308324"/>
          </a:xfrm>
          <a:prstGeom prst="rect">
            <a:avLst/>
          </a:prstGeom>
          <a:solidFill>
            <a:srgbClr val="FF0000"/>
          </a:solidFill>
          <a:ln w="76200">
            <a:solidFill>
              <a:schemeClr val="bg1"/>
            </a:solidFill>
            <a:miter lim="800000"/>
            <a:headEnd/>
            <a:tailEnd/>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en-US" sz="7200" dirty="0" smtClean="0">
                <a:solidFill>
                  <a:schemeClr val="bg1"/>
                </a:solidFill>
                <a:latin typeface="Cambria" pitchFamily="18" charset="0"/>
              </a:rPr>
              <a:t>October + beyond</a:t>
            </a:r>
            <a:r>
              <a:rPr lang="en-US" sz="7200" dirty="0">
                <a:solidFill>
                  <a:schemeClr val="bg1"/>
                </a:solidFill>
                <a:latin typeface="Cambria" pitchFamily="18" charset="0"/>
              </a:rPr>
              <a:t>…</a:t>
            </a:r>
          </a:p>
        </p:txBody>
      </p:sp>
    </p:spTree>
    <p:extLst>
      <p:ext uri="{BB962C8B-B14F-4D97-AF65-F5344CB8AC3E}">
        <p14:creationId xmlns:p14="http://schemas.microsoft.com/office/powerpoint/2010/main" val="2335293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90600" y="3569043"/>
            <a:ext cx="5791200" cy="724929"/>
          </a:xfrm>
          <a:prstGeom prst="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990600" y="5624325"/>
            <a:ext cx="7543799" cy="724929"/>
          </a:xfrm>
          <a:prstGeom prst="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8674" name="Text Box 5"/>
          <p:cNvSpPr txBox="1">
            <a:spLocks noChangeArrowheads="1"/>
          </p:cNvSpPr>
          <p:nvPr/>
        </p:nvSpPr>
        <p:spPr bwMode="auto">
          <a:xfrm>
            <a:off x="693738" y="230188"/>
            <a:ext cx="7620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600" dirty="0">
                <a:latin typeface="Cambria" pitchFamily="18" charset="0"/>
              </a:rPr>
              <a:t>Thinking </a:t>
            </a:r>
            <a:r>
              <a:rPr lang="en-US" sz="3600" dirty="0" smtClean="0">
                <a:latin typeface="Cambria" pitchFamily="18" charset="0"/>
              </a:rPr>
              <a:t> </a:t>
            </a:r>
            <a:r>
              <a:rPr lang="en-US" sz="3600" b="1" i="1" dirty="0" smtClean="0">
                <a:latin typeface="Cambria" pitchFamily="18" charset="0"/>
              </a:rPr>
              <a:t>recursively</a:t>
            </a:r>
            <a:endParaRPr lang="en-US" sz="3600" b="1" i="1" dirty="0">
              <a:latin typeface="Cambria" pitchFamily="18" charset="0"/>
            </a:endParaRPr>
          </a:p>
        </p:txBody>
      </p:sp>
      <p:sp>
        <p:nvSpPr>
          <p:cNvPr id="28675" name="Text Box 7"/>
          <p:cNvSpPr txBox="1">
            <a:spLocks noChangeArrowheads="1"/>
          </p:cNvSpPr>
          <p:nvPr/>
        </p:nvSpPr>
        <p:spPr bwMode="auto">
          <a:xfrm>
            <a:off x="990600" y="304800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solidFill>
                  <a:schemeClr val="bg1">
                    <a:lumMod val="75000"/>
                  </a:schemeClr>
                </a:solidFill>
                <a:latin typeface="Courier New" pitchFamily="49" charset="0"/>
              </a:rPr>
              <a:t>fac</a:t>
            </a:r>
            <a:r>
              <a:rPr lang="en-US" sz="2800" b="1" dirty="0" smtClean="0">
                <a:solidFill>
                  <a:schemeClr val="bg1">
                    <a:lumMod val="75000"/>
                  </a:schemeClr>
                </a:solidFill>
                <a:latin typeface="Courier New" pitchFamily="49" charset="0"/>
              </a:rPr>
              <a:t>(5) = 5*4*3*2*1</a:t>
            </a:r>
            <a:endParaRPr lang="en-US" sz="2800" b="1" dirty="0">
              <a:solidFill>
                <a:schemeClr val="bg1">
                  <a:lumMod val="75000"/>
                </a:schemeClr>
              </a:solidFill>
              <a:latin typeface="Calibri" pitchFamily="34" charset="0"/>
            </a:endParaRPr>
          </a:p>
        </p:txBody>
      </p:sp>
      <p:sp>
        <p:nvSpPr>
          <p:cNvPr id="28676" name="Text Box 8"/>
          <p:cNvSpPr txBox="1">
            <a:spLocks noChangeArrowheads="1"/>
          </p:cNvSpPr>
          <p:nvPr/>
        </p:nvSpPr>
        <p:spPr bwMode="auto">
          <a:xfrm>
            <a:off x="990600" y="5105400"/>
            <a:ext cx="5943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solidFill>
                  <a:schemeClr val="bg1">
                    <a:lumMod val="75000"/>
                  </a:schemeClr>
                </a:solidFill>
                <a:latin typeface="Courier New" pitchFamily="49" charset="0"/>
              </a:rPr>
              <a:t>fac</a:t>
            </a:r>
            <a:r>
              <a:rPr lang="en-US" sz="2800" b="1" dirty="0" smtClean="0">
                <a:solidFill>
                  <a:schemeClr val="bg1">
                    <a:lumMod val="75000"/>
                  </a:schemeClr>
                </a:solidFill>
                <a:latin typeface="Courier New" pitchFamily="49" charset="0"/>
              </a:rPr>
              <a:t>(N) </a:t>
            </a:r>
            <a:r>
              <a:rPr lang="en-US" sz="2800" b="1" dirty="0">
                <a:solidFill>
                  <a:schemeClr val="bg1">
                    <a:lumMod val="75000"/>
                  </a:schemeClr>
                </a:solidFill>
                <a:latin typeface="Courier New" pitchFamily="49" charset="0"/>
              </a:rPr>
              <a:t>= </a:t>
            </a:r>
            <a:r>
              <a:rPr lang="en-US" sz="2800" b="1" dirty="0" smtClean="0">
                <a:solidFill>
                  <a:schemeClr val="bg1">
                    <a:lumMod val="75000"/>
                  </a:schemeClr>
                </a:solidFill>
                <a:latin typeface="Courier New" pitchFamily="49" charset="0"/>
              </a:rPr>
              <a:t>N*(N-1)* … *3*2*1</a:t>
            </a:r>
            <a:endParaRPr lang="en-US" sz="2800" b="1" dirty="0">
              <a:solidFill>
                <a:schemeClr val="bg1">
                  <a:lumMod val="75000"/>
                </a:schemeClr>
              </a:solidFill>
              <a:latin typeface="Calibri" pitchFamily="34" charset="0"/>
            </a:endParaRPr>
          </a:p>
        </p:txBody>
      </p:sp>
      <p:sp>
        <p:nvSpPr>
          <p:cNvPr id="28677" name="Text Box 9"/>
          <p:cNvSpPr txBox="1">
            <a:spLocks noChangeArrowheads="1"/>
          </p:cNvSpPr>
          <p:nvPr/>
        </p:nvSpPr>
        <p:spPr bwMode="auto">
          <a:xfrm>
            <a:off x="304800" y="1219200"/>
            <a:ext cx="2057400" cy="457200"/>
          </a:xfrm>
          <a:prstGeom prst="rect">
            <a:avLst/>
          </a:prstGeom>
          <a:solidFill>
            <a:srgbClr val="CCECFF"/>
          </a:solidFill>
          <a:ln>
            <a:noFill/>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dirty="0">
                <a:latin typeface="Calibri" pitchFamily="34" charset="0"/>
              </a:rPr>
              <a:t>factorial</a:t>
            </a:r>
          </a:p>
        </p:txBody>
      </p:sp>
      <p:sp>
        <p:nvSpPr>
          <p:cNvPr id="28678" name="Text Box 10"/>
          <p:cNvSpPr txBox="1">
            <a:spLocks noChangeArrowheads="1"/>
          </p:cNvSpPr>
          <p:nvPr/>
        </p:nvSpPr>
        <p:spPr bwMode="auto">
          <a:xfrm>
            <a:off x="990600" y="205740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smtClean="0">
                <a:solidFill>
                  <a:srgbClr val="0000FF"/>
                </a:solidFill>
                <a:latin typeface="Courier New" pitchFamily="49" charset="0"/>
              </a:rPr>
              <a:t>5</a:t>
            </a:r>
            <a:r>
              <a:rPr lang="en-US" sz="2800" b="1" dirty="0">
                <a:solidFill>
                  <a:srgbClr val="0000FF"/>
                </a:solidFill>
                <a:latin typeface="Cambria" pitchFamily="18" charset="0"/>
              </a:rPr>
              <a:t> </a:t>
            </a:r>
            <a:r>
              <a:rPr lang="en-US" sz="2800" b="1" dirty="0" smtClean="0">
                <a:solidFill>
                  <a:srgbClr val="0000FF"/>
                </a:solidFill>
                <a:latin typeface="Cambria" pitchFamily="18" charset="0"/>
              </a:rPr>
              <a:t>!</a:t>
            </a:r>
            <a:r>
              <a:rPr lang="en-US" sz="2800" b="1" dirty="0" smtClean="0">
                <a:solidFill>
                  <a:srgbClr val="0000FF"/>
                </a:solidFill>
                <a:latin typeface="Courier New" pitchFamily="49" charset="0"/>
              </a:rPr>
              <a:t>  </a:t>
            </a:r>
            <a:r>
              <a:rPr lang="en-US" sz="2800" b="1" dirty="0">
                <a:solidFill>
                  <a:srgbClr val="0000FF"/>
                </a:solidFill>
                <a:latin typeface="Courier New" pitchFamily="49" charset="0"/>
              </a:rPr>
              <a:t>=  120</a:t>
            </a:r>
          </a:p>
        </p:txBody>
      </p:sp>
      <p:sp>
        <p:nvSpPr>
          <p:cNvPr id="10" name="Text Box 7"/>
          <p:cNvSpPr txBox="1">
            <a:spLocks noChangeArrowheads="1"/>
          </p:cNvSpPr>
          <p:nvPr/>
        </p:nvSpPr>
        <p:spPr bwMode="auto">
          <a:xfrm>
            <a:off x="990600" y="366778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latin typeface="Courier New" pitchFamily="49" charset="0"/>
              </a:rPr>
              <a:t>fac</a:t>
            </a:r>
            <a:r>
              <a:rPr lang="en-US" sz="2800" b="1" dirty="0" smtClean="0">
                <a:latin typeface="Courier New" pitchFamily="49" charset="0"/>
              </a:rPr>
              <a:t>(5) = </a:t>
            </a:r>
            <a:endParaRPr lang="en-US" sz="2800" b="1" dirty="0">
              <a:latin typeface="Calibri" pitchFamily="34" charset="0"/>
            </a:endParaRPr>
          </a:p>
        </p:txBody>
      </p:sp>
      <p:sp>
        <p:nvSpPr>
          <p:cNvPr id="11" name="Text Box 8"/>
          <p:cNvSpPr txBox="1">
            <a:spLocks noChangeArrowheads="1"/>
          </p:cNvSpPr>
          <p:nvPr/>
        </p:nvSpPr>
        <p:spPr bwMode="auto">
          <a:xfrm>
            <a:off x="990600" y="5725180"/>
            <a:ext cx="5943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latin typeface="Courier New" pitchFamily="49" charset="0"/>
              </a:rPr>
              <a:t>fac</a:t>
            </a:r>
            <a:r>
              <a:rPr lang="en-US" sz="2800" b="1" dirty="0" smtClean="0">
                <a:latin typeface="Courier New" pitchFamily="49" charset="0"/>
              </a:rPr>
              <a:t>(N) =</a:t>
            </a:r>
            <a:endParaRPr lang="en-US" sz="2800" b="1" dirty="0">
              <a:latin typeface="Calibri" pitchFamily="34" charset="0"/>
            </a:endParaRPr>
          </a:p>
        </p:txBody>
      </p:sp>
      <p:sp>
        <p:nvSpPr>
          <p:cNvPr id="4" name="TextBox 3"/>
          <p:cNvSpPr txBox="1"/>
          <p:nvPr/>
        </p:nvSpPr>
        <p:spPr>
          <a:xfrm>
            <a:off x="6357551" y="3810000"/>
            <a:ext cx="2590800" cy="1200329"/>
          </a:xfrm>
          <a:prstGeom prst="rect">
            <a:avLst/>
          </a:prstGeom>
          <a:solidFill>
            <a:srgbClr val="FFCC99"/>
          </a:solidFill>
          <a:ln>
            <a:solidFill>
              <a:schemeClr val="bg1"/>
            </a:solidFill>
          </a:ln>
        </p:spPr>
        <p:txBody>
          <a:bodyPr wrap="square" rtlCol="0">
            <a:spAutoFit/>
          </a:bodyPr>
          <a:lstStyle/>
          <a:p>
            <a:pPr algn="ctr"/>
            <a:r>
              <a:rPr lang="en-US" dirty="0" smtClean="0">
                <a:latin typeface="Cambria" panose="02040503050406030204" pitchFamily="18" charset="0"/>
              </a:rPr>
              <a:t>can we express </a:t>
            </a:r>
            <a:r>
              <a:rPr lang="en-US" b="1" dirty="0" err="1" smtClean="0">
                <a:latin typeface="Courier New" panose="02070309020205020404" pitchFamily="49" charset="0"/>
                <a:cs typeface="Courier New" panose="02070309020205020404" pitchFamily="49" charset="0"/>
              </a:rPr>
              <a:t>fac</a:t>
            </a:r>
            <a:r>
              <a:rPr lang="en-US" dirty="0" smtClean="0">
                <a:latin typeface="Cambria" panose="02040503050406030204" pitchFamily="18" charset="0"/>
              </a:rPr>
              <a:t>  </a:t>
            </a:r>
            <a:r>
              <a:rPr lang="en-US" i="1" dirty="0" smtClean="0">
                <a:latin typeface="Cambria" panose="02040503050406030204" pitchFamily="18" charset="0"/>
              </a:rPr>
              <a:t>w/ a smaller version of itself?</a:t>
            </a:r>
            <a:endParaRPr lang="en-US" dirty="0" smtClean="0">
              <a:latin typeface="Cambria" panose="02040503050406030204" pitchFamily="18" charset="0"/>
            </a:endParaRPr>
          </a:p>
        </p:txBody>
      </p:sp>
    </p:spTree>
    <p:extLst>
      <p:ext uri="{BB962C8B-B14F-4D97-AF65-F5344CB8AC3E}">
        <p14:creationId xmlns:p14="http://schemas.microsoft.com/office/powerpoint/2010/main" val="2131493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90600" y="3569043"/>
            <a:ext cx="5791200" cy="724929"/>
          </a:xfrm>
          <a:prstGeom prst="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990600" y="5624325"/>
            <a:ext cx="7543799" cy="724929"/>
          </a:xfrm>
          <a:prstGeom prst="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8674" name="Text Box 5"/>
          <p:cNvSpPr txBox="1">
            <a:spLocks noChangeArrowheads="1"/>
          </p:cNvSpPr>
          <p:nvPr/>
        </p:nvSpPr>
        <p:spPr bwMode="auto">
          <a:xfrm>
            <a:off x="693738" y="230188"/>
            <a:ext cx="7620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600" dirty="0">
                <a:latin typeface="Cambria" pitchFamily="18" charset="0"/>
              </a:rPr>
              <a:t>Thinking </a:t>
            </a:r>
            <a:r>
              <a:rPr lang="en-US" sz="3600" dirty="0" smtClean="0">
                <a:latin typeface="Cambria" pitchFamily="18" charset="0"/>
              </a:rPr>
              <a:t> </a:t>
            </a:r>
            <a:r>
              <a:rPr lang="en-US" sz="3600" b="1" i="1" dirty="0" smtClean="0">
                <a:latin typeface="Cambria" pitchFamily="18" charset="0"/>
              </a:rPr>
              <a:t>recursively</a:t>
            </a:r>
            <a:endParaRPr lang="en-US" sz="3600" b="1" i="1" dirty="0">
              <a:latin typeface="Cambria" pitchFamily="18" charset="0"/>
            </a:endParaRPr>
          </a:p>
        </p:txBody>
      </p:sp>
      <p:sp>
        <p:nvSpPr>
          <p:cNvPr id="28675" name="Text Box 7"/>
          <p:cNvSpPr txBox="1">
            <a:spLocks noChangeArrowheads="1"/>
          </p:cNvSpPr>
          <p:nvPr/>
        </p:nvSpPr>
        <p:spPr bwMode="auto">
          <a:xfrm>
            <a:off x="990600" y="304800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solidFill>
                  <a:schemeClr val="bg1">
                    <a:lumMod val="75000"/>
                  </a:schemeClr>
                </a:solidFill>
                <a:latin typeface="Courier New" pitchFamily="49" charset="0"/>
              </a:rPr>
              <a:t>fac</a:t>
            </a:r>
            <a:r>
              <a:rPr lang="en-US" sz="2800" b="1" dirty="0" smtClean="0">
                <a:solidFill>
                  <a:schemeClr val="bg1">
                    <a:lumMod val="75000"/>
                  </a:schemeClr>
                </a:solidFill>
                <a:latin typeface="Courier New" pitchFamily="49" charset="0"/>
              </a:rPr>
              <a:t>(5) = 5*4*3*2*1</a:t>
            </a:r>
            <a:endParaRPr lang="en-US" sz="2800" b="1" dirty="0">
              <a:solidFill>
                <a:schemeClr val="bg1">
                  <a:lumMod val="75000"/>
                </a:schemeClr>
              </a:solidFill>
              <a:latin typeface="Calibri" pitchFamily="34" charset="0"/>
            </a:endParaRPr>
          </a:p>
        </p:txBody>
      </p:sp>
      <p:sp>
        <p:nvSpPr>
          <p:cNvPr id="28676" name="Text Box 8"/>
          <p:cNvSpPr txBox="1">
            <a:spLocks noChangeArrowheads="1"/>
          </p:cNvSpPr>
          <p:nvPr/>
        </p:nvSpPr>
        <p:spPr bwMode="auto">
          <a:xfrm>
            <a:off x="990600" y="5105400"/>
            <a:ext cx="5943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solidFill>
                  <a:schemeClr val="bg1">
                    <a:lumMod val="75000"/>
                  </a:schemeClr>
                </a:solidFill>
                <a:latin typeface="Courier New" pitchFamily="49" charset="0"/>
              </a:rPr>
              <a:t>fac</a:t>
            </a:r>
            <a:r>
              <a:rPr lang="en-US" sz="2800" b="1" dirty="0" smtClean="0">
                <a:solidFill>
                  <a:schemeClr val="bg1">
                    <a:lumMod val="75000"/>
                  </a:schemeClr>
                </a:solidFill>
                <a:latin typeface="Courier New" pitchFamily="49" charset="0"/>
              </a:rPr>
              <a:t>(N) </a:t>
            </a:r>
            <a:r>
              <a:rPr lang="en-US" sz="2800" b="1" dirty="0">
                <a:solidFill>
                  <a:schemeClr val="bg1">
                    <a:lumMod val="75000"/>
                  </a:schemeClr>
                </a:solidFill>
                <a:latin typeface="Courier New" pitchFamily="49" charset="0"/>
              </a:rPr>
              <a:t>= </a:t>
            </a:r>
            <a:r>
              <a:rPr lang="en-US" sz="2800" b="1" dirty="0" smtClean="0">
                <a:solidFill>
                  <a:schemeClr val="bg1">
                    <a:lumMod val="75000"/>
                  </a:schemeClr>
                </a:solidFill>
                <a:latin typeface="Courier New" pitchFamily="49" charset="0"/>
              </a:rPr>
              <a:t>N*(N-1)* … *3*2*1</a:t>
            </a:r>
            <a:endParaRPr lang="en-US" sz="2800" b="1" dirty="0">
              <a:solidFill>
                <a:schemeClr val="bg1">
                  <a:lumMod val="75000"/>
                </a:schemeClr>
              </a:solidFill>
              <a:latin typeface="Calibri" pitchFamily="34" charset="0"/>
            </a:endParaRPr>
          </a:p>
        </p:txBody>
      </p:sp>
      <p:sp>
        <p:nvSpPr>
          <p:cNvPr id="28677" name="Text Box 9"/>
          <p:cNvSpPr txBox="1">
            <a:spLocks noChangeArrowheads="1"/>
          </p:cNvSpPr>
          <p:nvPr/>
        </p:nvSpPr>
        <p:spPr bwMode="auto">
          <a:xfrm>
            <a:off x="304800" y="1219200"/>
            <a:ext cx="2057400" cy="457200"/>
          </a:xfrm>
          <a:prstGeom prst="rect">
            <a:avLst/>
          </a:prstGeom>
          <a:solidFill>
            <a:srgbClr val="CCECFF"/>
          </a:solidFill>
          <a:ln>
            <a:noFill/>
          </a:ln>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dirty="0">
                <a:latin typeface="Calibri" pitchFamily="34" charset="0"/>
              </a:rPr>
              <a:t>factorial</a:t>
            </a:r>
          </a:p>
        </p:txBody>
      </p:sp>
      <p:sp>
        <p:nvSpPr>
          <p:cNvPr id="28678" name="Text Box 10"/>
          <p:cNvSpPr txBox="1">
            <a:spLocks noChangeArrowheads="1"/>
          </p:cNvSpPr>
          <p:nvPr/>
        </p:nvSpPr>
        <p:spPr bwMode="auto">
          <a:xfrm>
            <a:off x="990600" y="205740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smtClean="0">
                <a:solidFill>
                  <a:srgbClr val="0000FF"/>
                </a:solidFill>
                <a:latin typeface="Courier New" pitchFamily="49" charset="0"/>
              </a:rPr>
              <a:t>5</a:t>
            </a:r>
            <a:r>
              <a:rPr lang="en-US" sz="2800" b="1" dirty="0">
                <a:solidFill>
                  <a:srgbClr val="0000FF"/>
                </a:solidFill>
                <a:latin typeface="Cambria" pitchFamily="18" charset="0"/>
              </a:rPr>
              <a:t> </a:t>
            </a:r>
            <a:r>
              <a:rPr lang="en-US" sz="2800" b="1" dirty="0" smtClean="0">
                <a:solidFill>
                  <a:srgbClr val="0000FF"/>
                </a:solidFill>
                <a:latin typeface="Cambria" pitchFamily="18" charset="0"/>
              </a:rPr>
              <a:t>!</a:t>
            </a:r>
            <a:r>
              <a:rPr lang="en-US" sz="2800" b="1" dirty="0" smtClean="0">
                <a:solidFill>
                  <a:srgbClr val="0000FF"/>
                </a:solidFill>
                <a:latin typeface="Courier New" pitchFamily="49" charset="0"/>
              </a:rPr>
              <a:t>  </a:t>
            </a:r>
            <a:r>
              <a:rPr lang="en-US" sz="2800" b="1" dirty="0">
                <a:solidFill>
                  <a:srgbClr val="0000FF"/>
                </a:solidFill>
                <a:latin typeface="Courier New" pitchFamily="49" charset="0"/>
              </a:rPr>
              <a:t>=  120</a:t>
            </a:r>
          </a:p>
        </p:txBody>
      </p:sp>
      <p:sp>
        <p:nvSpPr>
          <p:cNvPr id="10" name="Text Box 7"/>
          <p:cNvSpPr txBox="1">
            <a:spLocks noChangeArrowheads="1"/>
          </p:cNvSpPr>
          <p:nvPr/>
        </p:nvSpPr>
        <p:spPr bwMode="auto">
          <a:xfrm>
            <a:off x="990600" y="3667780"/>
            <a:ext cx="533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latin typeface="Courier New" pitchFamily="49" charset="0"/>
              </a:rPr>
              <a:t>fac</a:t>
            </a:r>
            <a:r>
              <a:rPr lang="en-US" sz="2800" b="1" dirty="0" smtClean="0">
                <a:latin typeface="Courier New" pitchFamily="49" charset="0"/>
              </a:rPr>
              <a:t>(5) = 5 * </a:t>
            </a:r>
            <a:r>
              <a:rPr lang="en-US" sz="2800" b="1" dirty="0" err="1" smtClean="0">
                <a:latin typeface="Courier New" pitchFamily="49" charset="0"/>
              </a:rPr>
              <a:t>fac</a:t>
            </a:r>
            <a:r>
              <a:rPr lang="en-US" sz="2800" b="1" dirty="0" smtClean="0">
                <a:latin typeface="Courier New" pitchFamily="49" charset="0"/>
              </a:rPr>
              <a:t>(4) </a:t>
            </a:r>
            <a:endParaRPr lang="en-US" sz="2800" b="1" dirty="0">
              <a:latin typeface="Calibri" pitchFamily="34" charset="0"/>
            </a:endParaRPr>
          </a:p>
        </p:txBody>
      </p:sp>
      <p:sp>
        <p:nvSpPr>
          <p:cNvPr id="11" name="Text Box 8"/>
          <p:cNvSpPr txBox="1">
            <a:spLocks noChangeArrowheads="1"/>
          </p:cNvSpPr>
          <p:nvPr/>
        </p:nvSpPr>
        <p:spPr bwMode="auto">
          <a:xfrm>
            <a:off x="990600" y="5725180"/>
            <a:ext cx="5943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2800" b="1" dirty="0" err="1" smtClean="0">
                <a:latin typeface="Courier New" pitchFamily="49" charset="0"/>
              </a:rPr>
              <a:t>fac</a:t>
            </a:r>
            <a:r>
              <a:rPr lang="en-US" sz="2800" b="1" dirty="0" smtClean="0">
                <a:latin typeface="Courier New" pitchFamily="49" charset="0"/>
              </a:rPr>
              <a:t>(N) = N * </a:t>
            </a:r>
            <a:r>
              <a:rPr lang="en-US" sz="2800" b="1" dirty="0" err="1" smtClean="0">
                <a:latin typeface="Courier New" pitchFamily="49" charset="0"/>
              </a:rPr>
              <a:t>fac</a:t>
            </a:r>
            <a:r>
              <a:rPr lang="en-US" sz="2800" b="1" dirty="0" smtClean="0">
                <a:latin typeface="Courier New" pitchFamily="49" charset="0"/>
              </a:rPr>
              <a:t>(N-1)</a:t>
            </a:r>
            <a:endParaRPr lang="en-US" sz="2800" b="1" dirty="0">
              <a:latin typeface="Calibri" pitchFamily="34" charset="0"/>
            </a:endParaRPr>
          </a:p>
        </p:txBody>
      </p:sp>
      <p:sp>
        <p:nvSpPr>
          <p:cNvPr id="4" name="TextBox 3"/>
          <p:cNvSpPr txBox="1"/>
          <p:nvPr/>
        </p:nvSpPr>
        <p:spPr>
          <a:xfrm>
            <a:off x="6357551" y="3810000"/>
            <a:ext cx="2590800" cy="1200329"/>
          </a:xfrm>
          <a:prstGeom prst="rect">
            <a:avLst/>
          </a:prstGeom>
          <a:solidFill>
            <a:srgbClr val="FFCC99"/>
          </a:solidFill>
          <a:ln>
            <a:solidFill>
              <a:schemeClr val="bg1"/>
            </a:solidFill>
          </a:ln>
        </p:spPr>
        <p:txBody>
          <a:bodyPr wrap="square" rtlCol="0">
            <a:spAutoFit/>
          </a:bodyPr>
          <a:lstStyle/>
          <a:p>
            <a:pPr algn="ctr"/>
            <a:r>
              <a:rPr lang="en-US" dirty="0" smtClean="0">
                <a:latin typeface="Cambria" panose="02040503050406030204" pitchFamily="18" charset="0"/>
              </a:rPr>
              <a:t>can we express </a:t>
            </a:r>
            <a:r>
              <a:rPr lang="en-US" b="1" dirty="0" err="1" smtClean="0">
                <a:latin typeface="Courier New" panose="02070309020205020404" pitchFamily="49" charset="0"/>
                <a:cs typeface="Courier New" panose="02070309020205020404" pitchFamily="49" charset="0"/>
              </a:rPr>
              <a:t>fac</a:t>
            </a:r>
            <a:r>
              <a:rPr lang="en-US" dirty="0" smtClean="0">
                <a:latin typeface="Cambria" panose="02040503050406030204" pitchFamily="18" charset="0"/>
              </a:rPr>
              <a:t>  </a:t>
            </a:r>
            <a:r>
              <a:rPr lang="en-US" i="1" dirty="0" smtClean="0">
                <a:latin typeface="Cambria" panose="02040503050406030204" pitchFamily="18" charset="0"/>
              </a:rPr>
              <a:t>w/ a smaller version of itself?</a:t>
            </a:r>
            <a:endParaRPr lang="en-US" dirty="0" smtClean="0">
              <a:latin typeface="Cambria" panose="02040503050406030204" pitchFamily="18" charset="0"/>
            </a:endParaRPr>
          </a:p>
        </p:txBody>
      </p:sp>
      <p:sp>
        <p:nvSpPr>
          <p:cNvPr id="3" name="TextBox 2"/>
          <p:cNvSpPr txBox="1"/>
          <p:nvPr/>
        </p:nvSpPr>
        <p:spPr>
          <a:xfrm rot="21155082">
            <a:off x="275547" y="618829"/>
            <a:ext cx="6172200" cy="2308324"/>
          </a:xfrm>
          <a:prstGeom prst="rect">
            <a:avLst/>
          </a:prstGeom>
          <a:solidFill>
            <a:schemeClr val="bg1"/>
          </a:solidFill>
          <a:ln>
            <a:solidFill>
              <a:srgbClr val="CC3300"/>
            </a:solidFill>
          </a:ln>
        </p:spPr>
        <p:txBody>
          <a:bodyPr wrap="square" rtlCol="0">
            <a:spAutoFit/>
          </a:bodyPr>
          <a:lstStyle/>
          <a:p>
            <a:pPr algn="ctr"/>
            <a:r>
              <a:rPr lang="en-US" sz="7200" b="1" i="1" dirty="0" smtClean="0">
                <a:solidFill>
                  <a:srgbClr val="CC3300"/>
                </a:solidFill>
                <a:latin typeface="Cambria" panose="02040503050406030204" pitchFamily="18" charset="0"/>
              </a:rPr>
              <a:t>Recursion ~ </a:t>
            </a:r>
            <a:r>
              <a:rPr lang="en-US" sz="7200" b="1" dirty="0" smtClean="0">
                <a:solidFill>
                  <a:schemeClr val="bg1">
                    <a:lumMod val="50000"/>
                  </a:schemeClr>
                </a:solidFill>
                <a:latin typeface="Cambria" panose="02040503050406030204" pitchFamily="18" charset="0"/>
              </a:rPr>
              <a:t>self-similarity</a:t>
            </a:r>
          </a:p>
        </p:txBody>
      </p:sp>
    </p:spTree>
    <p:extLst>
      <p:ext uri="{BB962C8B-B14F-4D97-AF65-F5344CB8AC3E}">
        <p14:creationId xmlns:p14="http://schemas.microsoft.com/office/powerpoint/2010/main" val="4254500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output value of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5*4*3*2*1</a:t>
            </a:r>
          </a:p>
        </p:txBody>
      </p:sp>
      <p:sp>
        <p:nvSpPr>
          <p:cNvPr id="25" name="Rectangle 24"/>
          <p:cNvSpPr/>
          <p:nvPr/>
        </p:nvSpPr>
        <p:spPr>
          <a:xfrm>
            <a:off x="2877312" y="217790"/>
            <a:ext cx="113954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overall goal</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8" name="Rectangle 7"/>
          <p:cNvSpPr/>
          <p:nvPr/>
        </p:nvSpPr>
        <p:spPr>
          <a:xfrm>
            <a:off x="3208911" y="1824335"/>
            <a:ext cx="905889" cy="461665"/>
          </a:xfrm>
          <a:prstGeom prst="rect">
            <a:avLst/>
          </a:prstGeom>
          <a:solidFill>
            <a:schemeClr val="bg1"/>
          </a:solidFill>
          <a:ln>
            <a:solidFill>
              <a:srgbClr val="0B9520"/>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7" name="Rectangle 26"/>
          <p:cNvSpPr/>
          <p:nvPr/>
        </p:nvSpPr>
        <p:spPr>
          <a:xfrm>
            <a:off x="3722217" y="5702808"/>
            <a:ext cx="1447191" cy="738664"/>
          </a:xfrm>
          <a:prstGeom prst="rect">
            <a:avLst/>
          </a:prstGeom>
          <a:solidFill>
            <a:schemeClr val="bg1"/>
          </a:solidFill>
          <a:ln>
            <a:solidFill>
              <a:srgbClr val="0B9520"/>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42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(5)</a:t>
            </a:r>
            <a:endParaRPr kumimoji="0" lang="en-US" sz="42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11" name="Right Brace 10"/>
          <p:cNvSpPr/>
          <p:nvPr/>
        </p:nvSpPr>
        <p:spPr bwMode="auto">
          <a:xfrm rot="5400000">
            <a:off x="4038600" y="2971800"/>
            <a:ext cx="838200" cy="4495800"/>
          </a:xfrm>
          <a:prstGeom prst="rightBrace">
            <a:avLst>
              <a:gd name="adj1" fmla="val 50515"/>
              <a:gd name="adj2" fmla="val 50000"/>
            </a:avLst>
          </a:prstGeom>
          <a:no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6" name="Rectangle 15"/>
          <p:cNvSpPr/>
          <p:nvPr/>
        </p:nvSpPr>
        <p:spPr>
          <a:xfrm>
            <a:off x="2947295" y="3345739"/>
            <a:ext cx="3098925" cy="73866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5*4*3*2*1</a:t>
            </a:r>
            <a:endParaRPr kumimoji="0" lang="en-US" sz="4200" b="1" i="0" u="none" strike="noStrike" kern="1200" cap="none" spc="0" normalizeH="0" baseline="0" noProof="0" dirty="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21" name="TextBox 20"/>
          <p:cNvSpPr txBox="1"/>
          <p:nvPr/>
        </p:nvSpPr>
        <p:spPr>
          <a:xfrm>
            <a:off x="2667958" y="4191000"/>
            <a:ext cx="3657600" cy="83099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integers from 5 down to 1, multiplied together</a:t>
            </a:r>
          </a:p>
        </p:txBody>
      </p:sp>
      <p:cxnSp>
        <p:nvCxnSpPr>
          <p:cNvPr id="29" name="Straight Arrow Connector 28"/>
          <p:cNvCxnSpPr/>
          <p:nvPr/>
        </p:nvCxnSpPr>
        <p:spPr bwMode="auto">
          <a:xfrm flipH="1">
            <a:off x="5943600" y="2819400"/>
            <a:ext cx="68580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29"/>
          <p:cNvSpPr/>
          <p:nvPr/>
        </p:nvSpPr>
        <p:spPr>
          <a:xfrm>
            <a:off x="6678169" y="2438400"/>
            <a:ext cx="3227832" cy="830997"/>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starting from 5, decreasing to 1</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12" name="Rectangle 11"/>
          <p:cNvSpPr/>
          <p:nvPr/>
        </p:nvSpPr>
        <p:spPr>
          <a:xfrm>
            <a:off x="7467600" y="187012"/>
            <a:ext cx="1447191" cy="738664"/>
          </a:xfrm>
          <a:prstGeom prst="rect">
            <a:avLst/>
          </a:prstGeom>
          <a:solidFill>
            <a:schemeClr val="bg1"/>
          </a:solidFill>
          <a:ln>
            <a:solidFill>
              <a:schemeClr val="bg1"/>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42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(5)</a:t>
            </a:r>
            <a:endParaRPr kumimoji="0" lang="en-US" sz="42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13" name="TextBox 12"/>
          <p:cNvSpPr txBox="1"/>
          <p:nvPr/>
        </p:nvSpPr>
        <p:spPr>
          <a:xfrm rot="20951383">
            <a:off x="4264097" y="980491"/>
            <a:ext cx="3308314" cy="1384995"/>
          </a:xfrm>
          <a:prstGeom prst="rect">
            <a:avLst/>
          </a:prstGeom>
          <a:solidFill>
            <a:srgbClr val="FFCC99"/>
          </a:solidFill>
        </p:spPr>
        <p:txBody>
          <a:bodyPr wrap="square" rtlCol="0">
            <a:spAutoFit/>
          </a:bodyPr>
          <a:lstStyle/>
          <a:p>
            <a:pPr algn="ctr"/>
            <a:r>
              <a:rPr lang="en-US" sz="4200" dirty="0" smtClean="0">
                <a:latin typeface="Cambria" panose="02040503050406030204" pitchFamily="18" charset="0"/>
              </a:rPr>
              <a:t>Recursion, </a:t>
            </a:r>
            <a:r>
              <a:rPr lang="en-US" sz="4200" b="1" i="1" dirty="0" smtClean="0">
                <a:latin typeface="Cambria" panose="02040503050406030204" pitchFamily="18" charset="0"/>
              </a:rPr>
              <a:t>the process</a:t>
            </a:r>
          </a:p>
        </p:txBody>
      </p:sp>
    </p:spTree>
    <p:extLst>
      <p:ext uri="{BB962C8B-B14F-4D97-AF65-F5344CB8AC3E}">
        <p14:creationId xmlns:p14="http://schemas.microsoft.com/office/powerpoint/2010/main" val="1816488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3"/>
          <p:cNvSpPr>
            <a:spLocks noChangeArrowheads="1"/>
          </p:cNvSpPr>
          <p:nvPr/>
        </p:nvSpPr>
        <p:spPr bwMode="auto">
          <a:xfrm>
            <a:off x="381000" y="1981200"/>
            <a:ext cx="2667000" cy="403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23" name="Text Box 5"/>
          <p:cNvSpPr txBox="1">
            <a:spLocks noChangeArrowheads="1"/>
          </p:cNvSpPr>
          <p:nvPr/>
        </p:nvSpPr>
        <p:spPr bwMode="auto">
          <a:xfrm>
            <a:off x="838200" y="228600"/>
            <a:ext cx="74676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a:latin typeface="Cambria" pitchFamily="18" charset="0"/>
              </a:rPr>
              <a:t>Computation's Dual Identity</a:t>
            </a:r>
          </a:p>
        </p:txBody>
      </p:sp>
      <p:sp>
        <p:nvSpPr>
          <p:cNvPr id="5124" name="AutoShape 7"/>
          <p:cNvSpPr>
            <a:spLocks noChangeArrowheads="1"/>
          </p:cNvSpPr>
          <p:nvPr/>
        </p:nvSpPr>
        <p:spPr bwMode="auto">
          <a:xfrm>
            <a:off x="4160838" y="3082925"/>
            <a:ext cx="1981200" cy="1143000"/>
          </a:xfrm>
          <a:prstGeom prst="cube">
            <a:avLst>
              <a:gd name="adj" fmla="val 29167"/>
            </a:avLst>
          </a:prstGeom>
          <a:solidFill>
            <a:schemeClr val="bg1"/>
          </a:solidFill>
          <a:ln w="19050">
            <a:solidFill>
              <a:srgbClr val="990000"/>
            </a:solidFill>
            <a:miter lim="800000"/>
            <a:headEnd/>
            <a:tailEnd/>
          </a:ln>
        </p:spPr>
        <p:txBody>
          <a:bodyPr wrap="none" anchor="ctr"/>
          <a:lstStyle/>
          <a:p>
            <a:endParaRPr lang="en-US"/>
          </a:p>
        </p:txBody>
      </p:sp>
      <p:sp>
        <p:nvSpPr>
          <p:cNvPr id="5125" name="Rectangle 8"/>
          <p:cNvSpPr>
            <a:spLocks noChangeArrowheads="1"/>
          </p:cNvSpPr>
          <p:nvPr/>
        </p:nvSpPr>
        <p:spPr bwMode="auto">
          <a:xfrm>
            <a:off x="4160838" y="3413125"/>
            <a:ext cx="19050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b="1">
                <a:solidFill>
                  <a:srgbClr val="990000"/>
                </a:solidFill>
                <a:latin typeface="Courier New" pitchFamily="49" charset="0"/>
              </a:rPr>
              <a:t>name:</a:t>
            </a:r>
            <a:r>
              <a:rPr lang="en-US" sz="1600" b="1">
                <a:latin typeface="Courier New" pitchFamily="49" charset="0"/>
              </a:rPr>
              <a:t> x</a:t>
            </a:r>
          </a:p>
          <a:p>
            <a:r>
              <a:rPr lang="en-US" sz="1600" b="1">
                <a:solidFill>
                  <a:srgbClr val="990000"/>
                </a:solidFill>
                <a:latin typeface="Courier New" pitchFamily="49" charset="0"/>
              </a:rPr>
              <a:t>type:</a:t>
            </a:r>
            <a:r>
              <a:rPr lang="en-US" sz="1600" b="1">
                <a:latin typeface="Courier New" pitchFamily="49" charset="0"/>
              </a:rPr>
              <a:t> </a:t>
            </a:r>
            <a:r>
              <a:rPr lang="en-US" sz="1600" b="1">
                <a:solidFill>
                  <a:schemeClr val="accent2"/>
                </a:solidFill>
                <a:latin typeface="Courier New" pitchFamily="49" charset="0"/>
              </a:rPr>
              <a:t>int</a:t>
            </a:r>
          </a:p>
          <a:p>
            <a:r>
              <a:rPr lang="en-US" sz="1600" b="1">
                <a:solidFill>
                  <a:srgbClr val="990000"/>
                </a:solidFill>
                <a:latin typeface="Courier New" pitchFamily="49" charset="0"/>
              </a:rPr>
              <a:t>LOC:</a:t>
            </a:r>
            <a:r>
              <a:rPr lang="en-US" sz="1600" b="1">
                <a:latin typeface="Courier New" pitchFamily="49" charset="0"/>
              </a:rPr>
              <a:t>  </a:t>
            </a:r>
            <a:r>
              <a:rPr lang="en-US" sz="1600" b="1">
                <a:solidFill>
                  <a:srgbClr val="800080"/>
                </a:solidFill>
                <a:latin typeface="Courier New" pitchFamily="49" charset="0"/>
              </a:rPr>
              <a:t>300</a:t>
            </a:r>
          </a:p>
        </p:txBody>
      </p:sp>
      <p:sp>
        <p:nvSpPr>
          <p:cNvPr id="5126" name="Text Box 9"/>
          <p:cNvSpPr txBox="1">
            <a:spLocks noChangeArrowheads="1"/>
          </p:cNvSpPr>
          <p:nvPr/>
        </p:nvSpPr>
        <p:spPr bwMode="auto">
          <a:xfrm>
            <a:off x="3922713" y="3011841"/>
            <a:ext cx="2438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dirty="0">
                <a:latin typeface="Courier New" pitchFamily="49" charset="0"/>
              </a:rPr>
              <a:t>41</a:t>
            </a:r>
          </a:p>
        </p:txBody>
      </p:sp>
      <p:sp>
        <p:nvSpPr>
          <p:cNvPr id="5127" name="Text Box 13"/>
          <p:cNvSpPr txBox="1">
            <a:spLocks noChangeArrowheads="1"/>
          </p:cNvSpPr>
          <p:nvPr/>
        </p:nvSpPr>
        <p:spPr bwMode="auto">
          <a:xfrm>
            <a:off x="3810000" y="4297363"/>
            <a:ext cx="22860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200">
                <a:solidFill>
                  <a:srgbClr val="990000"/>
                </a:solidFill>
                <a:latin typeface="Cambria" pitchFamily="18" charset="0"/>
              </a:rPr>
              <a:t>memory location 300</a:t>
            </a:r>
          </a:p>
        </p:txBody>
      </p:sp>
      <p:sp>
        <p:nvSpPr>
          <p:cNvPr id="5128" name="Text Box 15"/>
          <p:cNvSpPr txBox="1">
            <a:spLocks noChangeArrowheads="1"/>
          </p:cNvSpPr>
          <p:nvPr/>
        </p:nvSpPr>
        <p:spPr bwMode="auto">
          <a:xfrm>
            <a:off x="600075" y="1981200"/>
            <a:ext cx="2286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dirty="0">
                <a:solidFill>
                  <a:srgbClr val="990000"/>
                </a:solidFill>
                <a:latin typeface="Cambria" pitchFamily="18" charset="0"/>
              </a:rPr>
              <a:t>Computation</a:t>
            </a:r>
            <a:endParaRPr lang="en-US" sz="1600" b="1" dirty="0">
              <a:solidFill>
                <a:srgbClr val="990000"/>
              </a:solidFill>
              <a:latin typeface="Cambria" pitchFamily="18" charset="0"/>
            </a:endParaRPr>
          </a:p>
        </p:txBody>
      </p:sp>
      <p:pic>
        <p:nvPicPr>
          <p:cNvPr id="5129" name="Picture 16" descr="flaming_shower_curtain_b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2039938" cy="263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30" name="Text Box 17"/>
          <p:cNvSpPr txBox="1">
            <a:spLocks noChangeArrowheads="1"/>
          </p:cNvSpPr>
          <p:nvPr/>
        </p:nvSpPr>
        <p:spPr bwMode="auto">
          <a:xfrm>
            <a:off x="5095875" y="1981200"/>
            <a:ext cx="2286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dirty="0">
                <a:solidFill>
                  <a:srgbClr val="990000"/>
                </a:solidFill>
                <a:latin typeface="Cambria" pitchFamily="18" charset="0"/>
              </a:rPr>
              <a:t>Data Storage</a:t>
            </a:r>
            <a:endParaRPr lang="en-US" sz="1600" b="1" dirty="0">
              <a:solidFill>
                <a:srgbClr val="990000"/>
              </a:solidFill>
              <a:latin typeface="Cambria" pitchFamily="18" charset="0"/>
            </a:endParaRPr>
          </a:p>
        </p:txBody>
      </p:sp>
      <p:sp>
        <p:nvSpPr>
          <p:cNvPr id="5131" name="AutoShape 18"/>
          <p:cNvSpPr>
            <a:spLocks noChangeArrowheads="1"/>
          </p:cNvSpPr>
          <p:nvPr/>
        </p:nvSpPr>
        <p:spPr bwMode="auto">
          <a:xfrm>
            <a:off x="6477000" y="3065463"/>
            <a:ext cx="1981200" cy="1143000"/>
          </a:xfrm>
          <a:prstGeom prst="cube">
            <a:avLst>
              <a:gd name="adj" fmla="val 29167"/>
            </a:avLst>
          </a:prstGeom>
          <a:solidFill>
            <a:schemeClr val="bg1"/>
          </a:solidFill>
          <a:ln w="19050">
            <a:solidFill>
              <a:srgbClr val="990000"/>
            </a:solidFill>
            <a:miter lim="800000"/>
            <a:headEnd/>
            <a:tailEnd/>
          </a:ln>
        </p:spPr>
        <p:txBody>
          <a:bodyPr wrap="none" anchor="ctr"/>
          <a:lstStyle/>
          <a:p>
            <a:endParaRPr lang="en-US"/>
          </a:p>
        </p:txBody>
      </p:sp>
      <p:sp>
        <p:nvSpPr>
          <p:cNvPr id="5132" name="Rectangle 19"/>
          <p:cNvSpPr>
            <a:spLocks noChangeArrowheads="1"/>
          </p:cNvSpPr>
          <p:nvPr/>
        </p:nvSpPr>
        <p:spPr bwMode="auto">
          <a:xfrm>
            <a:off x="6477000" y="3395663"/>
            <a:ext cx="19050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b="1">
                <a:solidFill>
                  <a:srgbClr val="990000"/>
                </a:solidFill>
                <a:latin typeface="Courier New" pitchFamily="49" charset="0"/>
              </a:rPr>
              <a:t>name:</a:t>
            </a:r>
            <a:r>
              <a:rPr lang="en-US" sz="1600" b="1">
                <a:latin typeface="Courier New" pitchFamily="49" charset="0"/>
              </a:rPr>
              <a:t> y</a:t>
            </a:r>
          </a:p>
          <a:p>
            <a:r>
              <a:rPr lang="en-US" sz="1600" b="1">
                <a:solidFill>
                  <a:srgbClr val="990000"/>
                </a:solidFill>
                <a:latin typeface="Courier New" pitchFamily="49" charset="0"/>
              </a:rPr>
              <a:t>type:</a:t>
            </a:r>
            <a:r>
              <a:rPr lang="en-US" sz="1600" b="1">
                <a:latin typeface="Courier New" pitchFamily="49" charset="0"/>
              </a:rPr>
              <a:t> </a:t>
            </a:r>
            <a:r>
              <a:rPr lang="en-US" sz="1600" b="1">
                <a:solidFill>
                  <a:schemeClr val="accent2"/>
                </a:solidFill>
                <a:latin typeface="Courier New" pitchFamily="49" charset="0"/>
              </a:rPr>
              <a:t>int</a:t>
            </a:r>
          </a:p>
          <a:p>
            <a:r>
              <a:rPr lang="en-US" sz="1600" b="1">
                <a:solidFill>
                  <a:srgbClr val="990000"/>
                </a:solidFill>
                <a:latin typeface="Courier New" pitchFamily="49" charset="0"/>
              </a:rPr>
              <a:t>LOC:</a:t>
            </a:r>
            <a:r>
              <a:rPr lang="en-US" sz="1600" b="1">
                <a:latin typeface="Courier New" pitchFamily="49" charset="0"/>
              </a:rPr>
              <a:t>  </a:t>
            </a:r>
            <a:r>
              <a:rPr lang="en-US" sz="1600" b="1">
                <a:solidFill>
                  <a:srgbClr val="800080"/>
                </a:solidFill>
                <a:latin typeface="Courier New" pitchFamily="49" charset="0"/>
              </a:rPr>
              <a:t>304</a:t>
            </a:r>
          </a:p>
        </p:txBody>
      </p:sp>
      <p:sp>
        <p:nvSpPr>
          <p:cNvPr id="5133" name="Text Box 20"/>
          <p:cNvSpPr txBox="1">
            <a:spLocks noChangeArrowheads="1"/>
          </p:cNvSpPr>
          <p:nvPr/>
        </p:nvSpPr>
        <p:spPr bwMode="auto">
          <a:xfrm>
            <a:off x="6238875" y="2994378"/>
            <a:ext cx="2438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b="1">
                <a:latin typeface="Courier New" pitchFamily="49" charset="0"/>
              </a:rPr>
              <a:t>42</a:t>
            </a:r>
          </a:p>
        </p:txBody>
      </p:sp>
      <p:sp>
        <p:nvSpPr>
          <p:cNvPr id="5134" name="Text Box 21"/>
          <p:cNvSpPr txBox="1">
            <a:spLocks noChangeArrowheads="1"/>
          </p:cNvSpPr>
          <p:nvPr/>
        </p:nvSpPr>
        <p:spPr bwMode="auto">
          <a:xfrm>
            <a:off x="6096000" y="4297363"/>
            <a:ext cx="22860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1200">
                <a:solidFill>
                  <a:srgbClr val="990000"/>
                </a:solidFill>
                <a:latin typeface="Cambria" pitchFamily="18" charset="0"/>
              </a:rPr>
              <a:t>memory location 304</a:t>
            </a:r>
          </a:p>
        </p:txBody>
      </p:sp>
      <p:sp>
        <p:nvSpPr>
          <p:cNvPr id="5135" name="Freeform 22"/>
          <p:cNvSpPr>
            <a:spLocks/>
          </p:cNvSpPr>
          <p:nvPr/>
        </p:nvSpPr>
        <p:spPr bwMode="auto">
          <a:xfrm>
            <a:off x="3503613" y="3817938"/>
            <a:ext cx="222250" cy="1549400"/>
          </a:xfrm>
          <a:custGeom>
            <a:avLst/>
            <a:gdLst>
              <a:gd name="T0" fmla="*/ 2147483647 w 140"/>
              <a:gd name="T1" fmla="*/ 2147483647 h 1604"/>
              <a:gd name="T2" fmla="*/ 2147483647 w 140"/>
              <a:gd name="T3" fmla="*/ 2147483647 h 1604"/>
              <a:gd name="T4" fmla="*/ 2147483647 w 140"/>
              <a:gd name="T5" fmla="*/ 2147483647 h 1604"/>
              <a:gd name="T6" fmla="*/ 2147483647 w 140"/>
              <a:gd name="T7" fmla="*/ 2147483647 h 1604"/>
              <a:gd name="T8" fmla="*/ 2147483647 w 140"/>
              <a:gd name="T9" fmla="*/ 2147483647 h 1604"/>
              <a:gd name="T10" fmla="*/ 2147483647 w 140"/>
              <a:gd name="T11" fmla="*/ 2147483647 h 1604"/>
              <a:gd name="T12" fmla="*/ 2147483647 w 140"/>
              <a:gd name="T13" fmla="*/ 2147483647 h 1604"/>
              <a:gd name="T14" fmla="*/ 2147483647 w 140"/>
              <a:gd name="T15" fmla="*/ 2147483647 h 1604"/>
              <a:gd name="T16" fmla="*/ 2147483647 w 140"/>
              <a:gd name="T17" fmla="*/ 2147483647 h 1604"/>
              <a:gd name="T18" fmla="*/ 2147483647 w 140"/>
              <a:gd name="T19" fmla="*/ 2147483647 h 1604"/>
              <a:gd name="T20" fmla="*/ 2147483647 w 140"/>
              <a:gd name="T21" fmla="*/ 2147483647 h 1604"/>
              <a:gd name="T22" fmla="*/ 2147483647 w 140"/>
              <a:gd name="T23" fmla="*/ 2147483647 h 1604"/>
              <a:gd name="T24" fmla="*/ 2147483647 w 140"/>
              <a:gd name="T25" fmla="*/ 2147483647 h 1604"/>
              <a:gd name="T26" fmla="*/ 2147483647 w 140"/>
              <a:gd name="T27" fmla="*/ 2147483647 h 1604"/>
              <a:gd name="T28" fmla="*/ 2147483647 w 140"/>
              <a:gd name="T29" fmla="*/ 2147483647 h 1604"/>
              <a:gd name="T30" fmla="*/ 2147483647 w 140"/>
              <a:gd name="T31" fmla="*/ 2147483647 h 1604"/>
              <a:gd name="T32" fmla="*/ 2147483647 w 140"/>
              <a:gd name="T33" fmla="*/ 2147483647 h 1604"/>
              <a:gd name="T34" fmla="*/ 2147483647 w 140"/>
              <a:gd name="T35" fmla="*/ 2147483647 h 1604"/>
              <a:gd name="T36" fmla="*/ 2147483647 w 140"/>
              <a:gd name="T37" fmla="*/ 2147483647 h 1604"/>
              <a:gd name="T38" fmla="*/ 2147483647 w 140"/>
              <a:gd name="T39" fmla="*/ 2147483647 h 1604"/>
              <a:gd name="T40" fmla="*/ 2147483647 w 140"/>
              <a:gd name="T41" fmla="*/ 2147483647 h 16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0"/>
              <a:gd name="T64" fmla="*/ 0 h 1604"/>
              <a:gd name="T65" fmla="*/ 140 w 140"/>
              <a:gd name="T66" fmla="*/ 1604 h 16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0" h="1604">
                <a:moveTo>
                  <a:pt x="51" y="10"/>
                </a:moveTo>
                <a:cubicBezTo>
                  <a:pt x="69" y="12"/>
                  <a:pt x="95" y="0"/>
                  <a:pt x="105" y="16"/>
                </a:cubicBezTo>
                <a:cubicBezTo>
                  <a:pt x="112" y="28"/>
                  <a:pt x="69" y="40"/>
                  <a:pt x="69" y="40"/>
                </a:cubicBezTo>
                <a:cubicBezTo>
                  <a:pt x="61" y="70"/>
                  <a:pt x="47" y="88"/>
                  <a:pt x="21" y="106"/>
                </a:cubicBezTo>
                <a:cubicBezTo>
                  <a:pt x="16" y="162"/>
                  <a:pt x="0" y="222"/>
                  <a:pt x="51" y="261"/>
                </a:cubicBezTo>
                <a:cubicBezTo>
                  <a:pt x="65" y="303"/>
                  <a:pt x="35" y="311"/>
                  <a:pt x="81" y="357"/>
                </a:cubicBezTo>
                <a:cubicBezTo>
                  <a:pt x="88" y="423"/>
                  <a:pt x="89" y="418"/>
                  <a:pt x="140" y="458"/>
                </a:cubicBezTo>
                <a:cubicBezTo>
                  <a:pt x="92" y="495"/>
                  <a:pt x="133" y="451"/>
                  <a:pt x="123" y="512"/>
                </a:cubicBezTo>
                <a:cubicBezTo>
                  <a:pt x="120" y="523"/>
                  <a:pt x="111" y="532"/>
                  <a:pt x="105" y="542"/>
                </a:cubicBezTo>
                <a:cubicBezTo>
                  <a:pt x="111" y="592"/>
                  <a:pt x="103" y="610"/>
                  <a:pt x="81" y="655"/>
                </a:cubicBezTo>
                <a:cubicBezTo>
                  <a:pt x="88" y="697"/>
                  <a:pt x="87" y="699"/>
                  <a:pt x="63" y="733"/>
                </a:cubicBezTo>
                <a:cubicBezTo>
                  <a:pt x="73" y="793"/>
                  <a:pt x="101" y="810"/>
                  <a:pt x="39" y="852"/>
                </a:cubicBezTo>
                <a:cubicBezTo>
                  <a:pt x="42" y="897"/>
                  <a:pt x="43" y="926"/>
                  <a:pt x="57" y="966"/>
                </a:cubicBezTo>
                <a:cubicBezTo>
                  <a:pt x="71" y="1072"/>
                  <a:pt x="69" y="1104"/>
                  <a:pt x="117" y="1186"/>
                </a:cubicBezTo>
                <a:cubicBezTo>
                  <a:pt x="111" y="1246"/>
                  <a:pt x="109" y="1271"/>
                  <a:pt x="134" y="1324"/>
                </a:cubicBezTo>
                <a:cubicBezTo>
                  <a:pt x="105" y="1343"/>
                  <a:pt x="108" y="1361"/>
                  <a:pt x="75" y="1377"/>
                </a:cubicBezTo>
                <a:cubicBezTo>
                  <a:pt x="60" y="1419"/>
                  <a:pt x="70" y="1402"/>
                  <a:pt x="51" y="1431"/>
                </a:cubicBezTo>
                <a:cubicBezTo>
                  <a:pt x="81" y="1506"/>
                  <a:pt x="42" y="1418"/>
                  <a:pt x="81" y="1485"/>
                </a:cubicBezTo>
                <a:cubicBezTo>
                  <a:pt x="97" y="1513"/>
                  <a:pt x="104" y="1544"/>
                  <a:pt x="128" y="1569"/>
                </a:cubicBezTo>
                <a:cubicBezTo>
                  <a:pt x="130" y="1574"/>
                  <a:pt x="134" y="1580"/>
                  <a:pt x="134" y="1586"/>
                </a:cubicBezTo>
                <a:cubicBezTo>
                  <a:pt x="133" y="1592"/>
                  <a:pt x="123" y="1604"/>
                  <a:pt x="123" y="1604"/>
                </a:cubicBezTo>
              </a:path>
            </a:pathLst>
          </a:custGeom>
          <a:noFill/>
          <a:ln w="28575">
            <a:solidFill>
              <a:srgbClr val="B6373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6" name="Freeform 23"/>
          <p:cNvSpPr>
            <a:spLocks/>
          </p:cNvSpPr>
          <p:nvPr/>
        </p:nvSpPr>
        <p:spPr bwMode="auto">
          <a:xfrm flipH="1" flipV="1">
            <a:off x="3533775" y="2209800"/>
            <a:ext cx="222250" cy="1038225"/>
          </a:xfrm>
          <a:custGeom>
            <a:avLst/>
            <a:gdLst>
              <a:gd name="T0" fmla="*/ 2147483647 w 140"/>
              <a:gd name="T1" fmla="*/ 2147483647 h 1604"/>
              <a:gd name="T2" fmla="*/ 2147483647 w 140"/>
              <a:gd name="T3" fmla="*/ 2147483647 h 1604"/>
              <a:gd name="T4" fmla="*/ 2147483647 w 140"/>
              <a:gd name="T5" fmla="*/ 2147483647 h 1604"/>
              <a:gd name="T6" fmla="*/ 2147483647 w 140"/>
              <a:gd name="T7" fmla="*/ 2147483647 h 1604"/>
              <a:gd name="T8" fmla="*/ 2147483647 w 140"/>
              <a:gd name="T9" fmla="*/ 2147483647 h 1604"/>
              <a:gd name="T10" fmla="*/ 2147483647 w 140"/>
              <a:gd name="T11" fmla="*/ 2147483647 h 1604"/>
              <a:gd name="T12" fmla="*/ 2147483647 w 140"/>
              <a:gd name="T13" fmla="*/ 2147483647 h 1604"/>
              <a:gd name="T14" fmla="*/ 2147483647 w 140"/>
              <a:gd name="T15" fmla="*/ 2147483647 h 1604"/>
              <a:gd name="T16" fmla="*/ 2147483647 w 140"/>
              <a:gd name="T17" fmla="*/ 2147483647 h 1604"/>
              <a:gd name="T18" fmla="*/ 2147483647 w 140"/>
              <a:gd name="T19" fmla="*/ 2147483647 h 1604"/>
              <a:gd name="T20" fmla="*/ 2147483647 w 140"/>
              <a:gd name="T21" fmla="*/ 2147483647 h 1604"/>
              <a:gd name="T22" fmla="*/ 2147483647 w 140"/>
              <a:gd name="T23" fmla="*/ 2147483647 h 1604"/>
              <a:gd name="T24" fmla="*/ 2147483647 w 140"/>
              <a:gd name="T25" fmla="*/ 2147483647 h 1604"/>
              <a:gd name="T26" fmla="*/ 2147483647 w 140"/>
              <a:gd name="T27" fmla="*/ 2147483647 h 1604"/>
              <a:gd name="T28" fmla="*/ 2147483647 w 140"/>
              <a:gd name="T29" fmla="*/ 2147483647 h 1604"/>
              <a:gd name="T30" fmla="*/ 2147483647 w 140"/>
              <a:gd name="T31" fmla="*/ 2147483647 h 1604"/>
              <a:gd name="T32" fmla="*/ 2147483647 w 140"/>
              <a:gd name="T33" fmla="*/ 2147483647 h 1604"/>
              <a:gd name="T34" fmla="*/ 2147483647 w 140"/>
              <a:gd name="T35" fmla="*/ 2147483647 h 1604"/>
              <a:gd name="T36" fmla="*/ 2147483647 w 140"/>
              <a:gd name="T37" fmla="*/ 2147483647 h 1604"/>
              <a:gd name="T38" fmla="*/ 2147483647 w 140"/>
              <a:gd name="T39" fmla="*/ 2147483647 h 1604"/>
              <a:gd name="T40" fmla="*/ 2147483647 w 140"/>
              <a:gd name="T41" fmla="*/ 2147483647 h 16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0"/>
              <a:gd name="T64" fmla="*/ 0 h 1604"/>
              <a:gd name="T65" fmla="*/ 140 w 140"/>
              <a:gd name="T66" fmla="*/ 1604 h 16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0" h="1604">
                <a:moveTo>
                  <a:pt x="51" y="10"/>
                </a:moveTo>
                <a:cubicBezTo>
                  <a:pt x="69" y="12"/>
                  <a:pt x="95" y="0"/>
                  <a:pt x="105" y="16"/>
                </a:cubicBezTo>
                <a:cubicBezTo>
                  <a:pt x="112" y="28"/>
                  <a:pt x="69" y="40"/>
                  <a:pt x="69" y="40"/>
                </a:cubicBezTo>
                <a:cubicBezTo>
                  <a:pt x="61" y="70"/>
                  <a:pt x="47" y="88"/>
                  <a:pt x="21" y="106"/>
                </a:cubicBezTo>
                <a:cubicBezTo>
                  <a:pt x="16" y="162"/>
                  <a:pt x="0" y="222"/>
                  <a:pt x="51" y="261"/>
                </a:cubicBezTo>
                <a:cubicBezTo>
                  <a:pt x="65" y="303"/>
                  <a:pt x="35" y="311"/>
                  <a:pt x="81" y="357"/>
                </a:cubicBezTo>
                <a:cubicBezTo>
                  <a:pt x="88" y="423"/>
                  <a:pt x="89" y="418"/>
                  <a:pt x="140" y="458"/>
                </a:cubicBezTo>
                <a:cubicBezTo>
                  <a:pt x="92" y="495"/>
                  <a:pt x="133" y="451"/>
                  <a:pt x="123" y="512"/>
                </a:cubicBezTo>
                <a:cubicBezTo>
                  <a:pt x="120" y="523"/>
                  <a:pt x="111" y="532"/>
                  <a:pt x="105" y="542"/>
                </a:cubicBezTo>
                <a:cubicBezTo>
                  <a:pt x="111" y="592"/>
                  <a:pt x="103" y="610"/>
                  <a:pt x="81" y="655"/>
                </a:cubicBezTo>
                <a:cubicBezTo>
                  <a:pt x="88" y="697"/>
                  <a:pt x="87" y="699"/>
                  <a:pt x="63" y="733"/>
                </a:cubicBezTo>
                <a:cubicBezTo>
                  <a:pt x="73" y="793"/>
                  <a:pt x="101" y="810"/>
                  <a:pt x="39" y="852"/>
                </a:cubicBezTo>
                <a:cubicBezTo>
                  <a:pt x="42" y="897"/>
                  <a:pt x="43" y="926"/>
                  <a:pt x="57" y="966"/>
                </a:cubicBezTo>
                <a:cubicBezTo>
                  <a:pt x="71" y="1072"/>
                  <a:pt x="69" y="1104"/>
                  <a:pt x="117" y="1186"/>
                </a:cubicBezTo>
                <a:cubicBezTo>
                  <a:pt x="111" y="1246"/>
                  <a:pt x="109" y="1271"/>
                  <a:pt x="134" y="1324"/>
                </a:cubicBezTo>
                <a:cubicBezTo>
                  <a:pt x="105" y="1343"/>
                  <a:pt x="108" y="1361"/>
                  <a:pt x="75" y="1377"/>
                </a:cubicBezTo>
                <a:cubicBezTo>
                  <a:pt x="60" y="1419"/>
                  <a:pt x="70" y="1402"/>
                  <a:pt x="51" y="1431"/>
                </a:cubicBezTo>
                <a:cubicBezTo>
                  <a:pt x="81" y="1506"/>
                  <a:pt x="42" y="1418"/>
                  <a:pt x="81" y="1485"/>
                </a:cubicBezTo>
                <a:cubicBezTo>
                  <a:pt x="97" y="1513"/>
                  <a:pt x="104" y="1544"/>
                  <a:pt x="128" y="1569"/>
                </a:cubicBezTo>
                <a:cubicBezTo>
                  <a:pt x="130" y="1574"/>
                  <a:pt x="134" y="1580"/>
                  <a:pt x="134" y="1586"/>
                </a:cubicBezTo>
                <a:cubicBezTo>
                  <a:pt x="133" y="1592"/>
                  <a:pt x="123" y="1604"/>
                  <a:pt x="123" y="1604"/>
                </a:cubicBezTo>
              </a:path>
            </a:pathLst>
          </a:custGeom>
          <a:noFill/>
          <a:ln w="28575">
            <a:solidFill>
              <a:srgbClr val="B6373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7" name="AutoShape 24"/>
          <p:cNvSpPr>
            <a:spLocks noChangeArrowheads="1"/>
          </p:cNvSpPr>
          <p:nvPr/>
        </p:nvSpPr>
        <p:spPr bwMode="auto">
          <a:xfrm>
            <a:off x="3276600" y="3333750"/>
            <a:ext cx="685800" cy="381000"/>
          </a:xfrm>
          <a:prstGeom prst="leftRightArrow">
            <a:avLst>
              <a:gd name="adj1" fmla="val 50000"/>
              <a:gd name="adj2" fmla="val 36000"/>
            </a:avLst>
          </a:prstGeom>
          <a:solidFill>
            <a:schemeClr val="accent1"/>
          </a:solidFill>
          <a:ln w="9525">
            <a:solidFill>
              <a:schemeClr val="tx1"/>
            </a:solidFill>
            <a:miter lim="800000"/>
            <a:headEnd/>
            <a:tailEnd/>
          </a:ln>
        </p:spPr>
        <p:txBody>
          <a:bodyPr wrap="none" anchor="ctr"/>
          <a:lstStyle/>
          <a:p>
            <a:endParaRPr lang="en-US"/>
          </a:p>
        </p:txBody>
      </p:sp>
      <p:sp>
        <p:nvSpPr>
          <p:cNvPr id="5139" name="Text Box 9"/>
          <p:cNvSpPr txBox="1">
            <a:spLocks noChangeArrowheads="1"/>
          </p:cNvSpPr>
          <p:nvPr/>
        </p:nvSpPr>
        <p:spPr bwMode="auto">
          <a:xfrm>
            <a:off x="4143375" y="4690357"/>
            <a:ext cx="41910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700" dirty="0" smtClean="0">
                <a:solidFill>
                  <a:srgbClr val="990000"/>
                </a:solidFill>
                <a:latin typeface="Cambria" pitchFamily="18" charset="0"/>
              </a:rPr>
              <a:t>variables </a:t>
            </a:r>
            <a:r>
              <a:rPr lang="en-US" sz="2700" dirty="0">
                <a:solidFill>
                  <a:srgbClr val="990000"/>
                </a:solidFill>
                <a:latin typeface="Cambria" pitchFamily="18" charset="0"/>
              </a:rPr>
              <a:t>~</a:t>
            </a:r>
            <a:r>
              <a:rPr lang="en-US" sz="2700" dirty="0" smtClean="0">
                <a:solidFill>
                  <a:srgbClr val="990000"/>
                </a:solidFill>
                <a:latin typeface="Cambria" pitchFamily="18" charset="0"/>
              </a:rPr>
              <a:t> boxes</a:t>
            </a:r>
            <a:endParaRPr lang="en-US" sz="2700" dirty="0">
              <a:solidFill>
                <a:srgbClr val="990000"/>
              </a:solidFill>
              <a:latin typeface="Cambria" pitchFamily="18" charset="0"/>
            </a:endParaRPr>
          </a:p>
        </p:txBody>
      </p:sp>
      <p:sp>
        <p:nvSpPr>
          <p:cNvPr id="20" name="Line 21"/>
          <p:cNvSpPr>
            <a:spLocks noChangeShapeType="1"/>
          </p:cNvSpPr>
          <p:nvPr/>
        </p:nvSpPr>
        <p:spPr bwMode="auto">
          <a:xfrm flipH="1">
            <a:off x="1741311" y="1600200"/>
            <a:ext cx="2286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Text Box 22"/>
          <p:cNvSpPr txBox="1">
            <a:spLocks noChangeArrowheads="1"/>
          </p:cNvSpPr>
          <p:nvPr/>
        </p:nvSpPr>
        <p:spPr bwMode="auto">
          <a:xfrm>
            <a:off x="381000" y="1196622"/>
            <a:ext cx="419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dirty="0">
                <a:latin typeface="Times New Roman" pitchFamily="18" charset="0"/>
              </a:rPr>
              <a:t>accessed through </a:t>
            </a:r>
            <a:r>
              <a:rPr lang="en-US" b="1" i="1" dirty="0">
                <a:latin typeface="Times New Roman" pitchFamily="18" charset="0"/>
              </a:rPr>
              <a:t>functions</a:t>
            </a:r>
            <a:r>
              <a:rPr lang="en-US" dirty="0">
                <a:latin typeface="Times New Roman" pitchFamily="18" charset="0"/>
              </a:rPr>
              <a:t>…</a:t>
            </a:r>
          </a:p>
        </p:txBody>
      </p:sp>
      <p:sp>
        <p:nvSpPr>
          <p:cNvPr id="22" name="Rectangle 21"/>
          <p:cNvSpPr>
            <a:spLocks noChangeArrowheads="1"/>
          </p:cNvSpPr>
          <p:nvPr/>
        </p:nvSpPr>
        <p:spPr bwMode="auto">
          <a:xfrm rot="20392970">
            <a:off x="670368" y="4437091"/>
            <a:ext cx="5255020" cy="1200329"/>
          </a:xfrm>
          <a:prstGeom prst="rect">
            <a:avLst/>
          </a:prstGeom>
          <a:solidFill>
            <a:srgbClr val="CC3300"/>
          </a:solidFill>
          <a:ln w="9525">
            <a:noFill/>
            <a:miter lim="800000"/>
            <a:headEnd/>
            <a:tailEnd/>
          </a:ln>
        </p:spPr>
        <p:txBody>
          <a:bodyPr wrap="square">
            <a:spAutoFit/>
          </a:bodyPr>
          <a:lstStyle/>
          <a:p>
            <a:pPr algn="ctr"/>
            <a:r>
              <a:rPr lang="en-US" sz="7200" b="1" i="1" dirty="0">
                <a:solidFill>
                  <a:schemeClr val="bg1"/>
                </a:solidFill>
                <a:latin typeface="Times" pitchFamily="-106" charset="0"/>
              </a:rPr>
              <a:t>F</a:t>
            </a:r>
            <a:r>
              <a:rPr lang="en-US" sz="7200" b="1" i="1" dirty="0" smtClean="0">
                <a:solidFill>
                  <a:schemeClr val="bg1"/>
                </a:solidFill>
                <a:latin typeface="Times" pitchFamily="-106" charset="0"/>
              </a:rPr>
              <a:t>unctions!</a:t>
            </a:r>
            <a:endParaRPr lang="en-US" sz="7200" b="1" i="1" dirty="0">
              <a:solidFill>
                <a:schemeClr val="bg1"/>
              </a:solidFill>
            </a:endParaRPr>
          </a:p>
        </p:txBody>
      </p:sp>
      <p:grpSp>
        <p:nvGrpSpPr>
          <p:cNvPr id="24" name="Group 47"/>
          <p:cNvGrpSpPr>
            <a:grpSpLocks/>
          </p:cNvGrpSpPr>
          <p:nvPr/>
        </p:nvGrpSpPr>
        <p:grpSpPr bwMode="auto">
          <a:xfrm>
            <a:off x="5029530" y="5777664"/>
            <a:ext cx="609600" cy="762000"/>
            <a:chOff x="2928" y="1051"/>
            <a:chExt cx="840" cy="957"/>
          </a:xfrm>
        </p:grpSpPr>
        <p:sp>
          <p:nvSpPr>
            <p:cNvPr id="25" name="Freeform 48"/>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26" name="Oval 49"/>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27" name="Oval 50"/>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8" name="Oval 51"/>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9" name="Oval 52"/>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0" name="Oval 53"/>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 name="Oval 54"/>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2" name="Oval 55"/>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3" name="AutoShape 56"/>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34" name="Freeform 57"/>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35" name="Freeform 58"/>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36" name="Freeform 59"/>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37" name="Freeform 60"/>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38" name="Rectangle 61"/>
          <p:cNvSpPr>
            <a:spLocks noChangeArrowheads="1"/>
          </p:cNvSpPr>
          <p:nvPr/>
        </p:nvSpPr>
        <p:spPr bwMode="auto">
          <a:xfrm>
            <a:off x="3341519" y="5578200"/>
            <a:ext cx="1863725"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500" dirty="0" smtClean="0">
                <a:solidFill>
                  <a:srgbClr val="0B9520"/>
                </a:solidFill>
                <a:latin typeface="Cambria" pitchFamily="18" charset="0"/>
              </a:rPr>
              <a:t>It's no coincidence this starts with </a:t>
            </a:r>
            <a:r>
              <a:rPr lang="en-US" sz="1500" b="1" i="1" dirty="0" smtClean="0">
                <a:solidFill>
                  <a:srgbClr val="0B9520"/>
                </a:solidFill>
                <a:latin typeface="Cambria" pitchFamily="18" charset="0"/>
              </a:rPr>
              <a:t>fun</a:t>
            </a:r>
            <a:r>
              <a:rPr lang="en-US" sz="1500" dirty="0" smtClean="0">
                <a:solidFill>
                  <a:srgbClr val="0B9520"/>
                </a:solidFill>
                <a:latin typeface="Cambria" pitchFamily="18" charset="0"/>
              </a:rPr>
              <a:t>!</a:t>
            </a:r>
            <a:endParaRPr lang="en-US" sz="1500" dirty="0">
              <a:solidFill>
                <a:srgbClr val="0B9520"/>
              </a:solidFill>
              <a:latin typeface="Cambria" pitchFamily="18" charset="0"/>
            </a:endParaRP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239" y="5648085"/>
            <a:ext cx="985922" cy="978159"/>
          </a:xfrm>
          <a:prstGeom prst="rect">
            <a:avLst/>
          </a:prstGeom>
        </p:spPr>
      </p:pic>
    </p:spTree>
    <p:extLst>
      <p:ext uri="{BB962C8B-B14F-4D97-AF65-F5344CB8AC3E}">
        <p14:creationId xmlns:p14="http://schemas.microsoft.com/office/powerpoint/2010/main" val="15489586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15696" y="2296271"/>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5" name="Rectangle 14"/>
          <p:cNvSpPr/>
          <p:nvPr/>
        </p:nvSpPr>
        <p:spPr bwMode="auto">
          <a:xfrm>
            <a:off x="3680151" y="2983274"/>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TextBox 3"/>
          <p:cNvSpPr txBox="1"/>
          <p:nvPr/>
        </p:nvSpPr>
        <p:spPr>
          <a:xfrm>
            <a:off x="240792" y="429768"/>
            <a:ext cx="3721608" cy="1384995"/>
          </a:xfrm>
          <a:prstGeom prst="rect">
            <a:avLst/>
          </a:prstGeom>
          <a:solidFill>
            <a:srgbClr val="CCFFCC"/>
          </a:solidFill>
          <a:ln w="28575">
            <a:solidFill>
              <a:srgbClr val="0B952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output value of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5*4*3*2*1</a:t>
            </a:r>
          </a:p>
        </p:txBody>
      </p:sp>
      <p:sp>
        <p:nvSpPr>
          <p:cNvPr id="5" name="TextBox 4"/>
          <p:cNvSpPr txBox="1"/>
          <p:nvPr/>
        </p:nvSpPr>
        <p:spPr>
          <a:xfrm>
            <a:off x="1225296" y="2611923"/>
            <a:ext cx="2133600" cy="1384995"/>
          </a:xfrm>
          <a:prstGeom prst="rect">
            <a:avLst/>
          </a:prstGeom>
          <a:solidFill>
            <a:schemeClr val="bg1"/>
          </a:solidFill>
          <a:ln w="28575">
            <a:solidFill>
              <a:schemeClr val="bg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value of </a:t>
            </a:r>
            <a:r>
              <a:rPr kumimoji="0" lang="en-US" sz="4200" b="1" i="0" u="none" strike="noStrike" kern="1200" cap="none" spc="0" normalizeH="0" baseline="0" noProof="0" dirty="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5</a:t>
            </a: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a:t>
            </a:r>
          </a:p>
        </p:txBody>
      </p:sp>
      <p:sp>
        <p:nvSpPr>
          <p:cNvPr id="6" name="TextBox 5"/>
          <p:cNvSpPr txBox="1"/>
          <p:nvPr/>
        </p:nvSpPr>
        <p:spPr>
          <a:xfrm>
            <a:off x="4678680" y="2601071"/>
            <a:ext cx="3627120" cy="1384995"/>
          </a:xfrm>
          <a:prstGeom prst="rect">
            <a:avLst/>
          </a:prstGeom>
          <a:solidFill>
            <a:schemeClr val="bg1">
              <a:lumMod val="95000"/>
            </a:schemeClr>
          </a:solidFill>
          <a:ln w="28575">
            <a:solidFill>
              <a:schemeClr val="bg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output value of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4*3*2*1</a:t>
            </a:r>
            <a:endPar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10" name="Rectangle 9"/>
          <p:cNvSpPr/>
          <p:nvPr/>
        </p:nvSpPr>
        <p:spPr>
          <a:xfrm>
            <a:off x="4273006" y="614433"/>
            <a:ext cx="679994" cy="10156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6000" b="0" i="1" u="none" strike="noStrike" kern="1200" cap="none" spc="0" normalizeH="0" baseline="0" noProof="0" dirty="0" smtClean="0">
                <a:ln>
                  <a:noFill/>
                </a:ln>
                <a:solidFill>
                  <a:srgbClr val="FFFFFF">
                    <a:lumMod val="65000"/>
                  </a:srgbClr>
                </a:solidFill>
                <a:effectLst/>
                <a:uLnTx/>
                <a:uFillTx/>
                <a:latin typeface="Calibri" panose="020F0502020204030204" pitchFamily="34" charset="0"/>
                <a:ea typeface="ＭＳ Ｐゴシック" pitchFamily="34" charset="-128"/>
                <a:cs typeface="Courier New" panose="02070309020205020404" pitchFamily="49" charset="0"/>
              </a:rPr>
              <a:t>is</a:t>
            </a:r>
            <a:endParaRPr kumimoji="0" lang="en-US" sz="6000" b="0" i="1" u="none" strike="noStrike" kern="1200" cap="none" spc="0" normalizeH="0" baseline="0" noProof="0" dirty="0">
              <a:ln>
                <a:noFill/>
              </a:ln>
              <a:solidFill>
                <a:srgbClr val="FFFFFF">
                  <a:lumMod val="65000"/>
                </a:srgbClr>
              </a:solidFill>
              <a:effectLst/>
              <a:uLnTx/>
              <a:uFillTx/>
              <a:latin typeface="Calibri" panose="020F0502020204030204" pitchFamily="34" charset="0"/>
              <a:ea typeface="ＭＳ Ｐゴシック" pitchFamily="34" charset="-128"/>
              <a:cs typeface="Courier New" panose="02070309020205020404" pitchFamily="49" charset="0"/>
            </a:endParaRPr>
          </a:p>
        </p:txBody>
      </p:sp>
      <p:sp>
        <p:nvSpPr>
          <p:cNvPr id="12" name="Rectangle 11"/>
          <p:cNvSpPr/>
          <p:nvPr/>
        </p:nvSpPr>
        <p:spPr>
          <a:xfrm>
            <a:off x="1538486" y="4027309"/>
            <a:ext cx="155523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one, small piece</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13" name="Rectangle 12"/>
          <p:cNvSpPr/>
          <p:nvPr/>
        </p:nvSpPr>
        <p:spPr>
          <a:xfrm>
            <a:off x="5657620" y="4027309"/>
            <a:ext cx="1669240"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self-similar "rest"</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14" name="Rectangle 13"/>
          <p:cNvSpPr/>
          <p:nvPr/>
        </p:nvSpPr>
        <p:spPr>
          <a:xfrm>
            <a:off x="3447288" y="3805472"/>
            <a:ext cx="1112056" cy="584775"/>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combined with</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7" name="Rectangle 6"/>
          <p:cNvSpPr/>
          <p:nvPr/>
        </p:nvSpPr>
        <p:spPr>
          <a:xfrm>
            <a:off x="3680151" y="2995466"/>
            <a:ext cx="646331" cy="10156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a:t>
            </a:r>
          </a:p>
        </p:txBody>
      </p:sp>
      <p:sp>
        <p:nvSpPr>
          <p:cNvPr id="25" name="Rectangle 24"/>
          <p:cNvSpPr/>
          <p:nvPr/>
        </p:nvSpPr>
        <p:spPr>
          <a:xfrm>
            <a:off x="2889504" y="76200"/>
            <a:ext cx="113954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overall goal</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26" name="Rectangle 25"/>
          <p:cNvSpPr/>
          <p:nvPr/>
        </p:nvSpPr>
        <p:spPr>
          <a:xfrm>
            <a:off x="7489586" y="1957717"/>
            <a:ext cx="113954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overall goal</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27" name="Rectangle 26"/>
          <p:cNvSpPr/>
          <p:nvPr/>
        </p:nvSpPr>
        <p:spPr>
          <a:xfrm>
            <a:off x="3299843" y="1705463"/>
            <a:ext cx="905890" cy="461665"/>
          </a:xfrm>
          <a:prstGeom prst="rect">
            <a:avLst/>
          </a:prstGeom>
          <a:solidFill>
            <a:schemeClr val="bg1"/>
          </a:solidFill>
          <a:ln>
            <a:solidFill>
              <a:srgbClr val="0B9520"/>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8" name="Rectangle 27"/>
          <p:cNvSpPr/>
          <p:nvPr/>
        </p:nvSpPr>
        <p:spPr>
          <a:xfrm>
            <a:off x="7492453" y="3867026"/>
            <a:ext cx="905890" cy="461665"/>
          </a:xfrm>
          <a:prstGeom prst="rect">
            <a:avLst/>
          </a:prstGeom>
          <a:solidFill>
            <a:schemeClr val="bg1"/>
          </a:solidFill>
          <a:ln>
            <a:solidFill>
              <a:srgbClr val="0B9520"/>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(4)</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9" name="Rectangle 28"/>
          <p:cNvSpPr/>
          <p:nvPr/>
        </p:nvSpPr>
        <p:spPr>
          <a:xfrm>
            <a:off x="7467600" y="187012"/>
            <a:ext cx="1447191" cy="738664"/>
          </a:xfrm>
          <a:prstGeom prst="rect">
            <a:avLst/>
          </a:prstGeom>
          <a:solidFill>
            <a:schemeClr val="bg1"/>
          </a:solidFill>
          <a:ln>
            <a:solidFill>
              <a:schemeClr val="bg1"/>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42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(5)</a:t>
            </a:r>
            <a:endParaRPr kumimoji="0" lang="en-US" sz="42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17" name="TextBox 16"/>
          <p:cNvSpPr txBox="1"/>
          <p:nvPr/>
        </p:nvSpPr>
        <p:spPr>
          <a:xfrm>
            <a:off x="1720886" y="5791200"/>
            <a:ext cx="6019800" cy="738664"/>
          </a:xfrm>
          <a:prstGeom prst="rect">
            <a:avLst/>
          </a:prstGeom>
          <a:solidFill>
            <a:srgbClr val="FFCC99"/>
          </a:solidFill>
        </p:spPr>
        <p:txBody>
          <a:bodyPr wrap="square" rtlCol="0">
            <a:spAutoFit/>
          </a:bodyPr>
          <a:lstStyle/>
          <a:p>
            <a:pPr algn="ctr"/>
            <a:r>
              <a:rPr lang="en-US" sz="4200" dirty="0" smtClean="0">
                <a:latin typeface="Cambria" panose="02040503050406030204" pitchFamily="18" charset="0"/>
              </a:rPr>
              <a:t>Recursion, </a:t>
            </a:r>
            <a:r>
              <a:rPr lang="en-US" sz="4200" b="1" i="1" dirty="0" smtClean="0">
                <a:latin typeface="Cambria" panose="02040503050406030204" pitchFamily="18" charset="0"/>
              </a:rPr>
              <a:t>the process</a:t>
            </a:r>
          </a:p>
        </p:txBody>
      </p:sp>
      <p:sp>
        <p:nvSpPr>
          <p:cNvPr id="2" name="Rectangle 1"/>
          <p:cNvSpPr/>
          <p:nvPr/>
        </p:nvSpPr>
        <p:spPr bwMode="auto">
          <a:xfrm>
            <a:off x="8001000" y="4504316"/>
            <a:ext cx="913791" cy="446929"/>
          </a:xfrm>
          <a:prstGeom prst="rect">
            <a:avLst/>
          </a:prstGeom>
          <a:solidFill>
            <a:schemeClr val="bg1"/>
          </a:solidFill>
          <a:ln w="9525" cap="flat"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22562401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615696" y="2296271"/>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2" name="Rectangle 21"/>
          <p:cNvSpPr/>
          <p:nvPr/>
        </p:nvSpPr>
        <p:spPr bwMode="auto">
          <a:xfrm>
            <a:off x="3680151" y="2983274"/>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5" name="TextBox 24"/>
          <p:cNvSpPr txBox="1"/>
          <p:nvPr/>
        </p:nvSpPr>
        <p:spPr>
          <a:xfrm>
            <a:off x="240792" y="506849"/>
            <a:ext cx="3721608" cy="1169551"/>
          </a:xfrm>
          <a:prstGeom prst="rect">
            <a:avLst/>
          </a:prstGeom>
          <a:solidFill>
            <a:srgbClr val="CCFFCC"/>
          </a:solidFill>
          <a:ln w="28575">
            <a:solidFill>
              <a:srgbClr val="0B952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mn-cs"/>
              </a:rPr>
              <a:t>output </a:t>
            </a: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value of  </a:t>
            </a:r>
            <a:r>
              <a:rPr kumimoji="0" lang="en-US" sz="28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N*(N-1)*...*2*1</a:t>
            </a:r>
          </a:p>
        </p:txBody>
      </p:sp>
      <p:sp>
        <p:nvSpPr>
          <p:cNvPr id="26" name="TextBox 25"/>
          <p:cNvSpPr txBox="1"/>
          <p:nvPr/>
        </p:nvSpPr>
        <p:spPr>
          <a:xfrm>
            <a:off x="1225296" y="2611923"/>
            <a:ext cx="2133600" cy="1384995"/>
          </a:xfrm>
          <a:prstGeom prst="rect">
            <a:avLst/>
          </a:prstGeom>
          <a:solidFill>
            <a:schemeClr val="bg1"/>
          </a:solidFill>
          <a:ln w="28575">
            <a:solidFill>
              <a:schemeClr val="bg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value of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N</a:t>
            </a: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a:t>
            </a:r>
          </a:p>
        </p:txBody>
      </p:sp>
      <p:sp>
        <p:nvSpPr>
          <p:cNvPr id="27" name="TextBox 26"/>
          <p:cNvSpPr txBox="1"/>
          <p:nvPr/>
        </p:nvSpPr>
        <p:spPr>
          <a:xfrm>
            <a:off x="4678680" y="2703576"/>
            <a:ext cx="3550920" cy="1231106"/>
          </a:xfrm>
          <a:prstGeom prst="rect">
            <a:avLst/>
          </a:prstGeom>
          <a:solidFill>
            <a:schemeClr val="bg1">
              <a:lumMod val="95000"/>
            </a:schemeClr>
          </a:solidFill>
          <a:ln w="28575">
            <a:solidFill>
              <a:schemeClr val="bg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output value of </a:t>
            </a:r>
            <a:r>
              <a:rPr kumimoji="0" lang="en-US" sz="3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(N-1)*...*2*1</a:t>
            </a:r>
            <a:endParaRPr kumimoji="0" lang="en-US" sz="3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28" name="Rectangle 27"/>
          <p:cNvSpPr/>
          <p:nvPr/>
        </p:nvSpPr>
        <p:spPr>
          <a:xfrm>
            <a:off x="4196806" y="489465"/>
            <a:ext cx="679994" cy="10156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6000" b="0" i="1" u="none" strike="noStrike" kern="1200" cap="none" spc="0" normalizeH="0" baseline="0" noProof="0" dirty="0" smtClean="0">
                <a:ln>
                  <a:noFill/>
                </a:ln>
                <a:solidFill>
                  <a:srgbClr val="FFFFFF">
                    <a:lumMod val="65000"/>
                  </a:srgbClr>
                </a:solidFill>
                <a:effectLst/>
                <a:uLnTx/>
                <a:uFillTx/>
                <a:latin typeface="Calibri" panose="020F0502020204030204" pitchFamily="34" charset="0"/>
                <a:ea typeface="ＭＳ Ｐゴシック" pitchFamily="34" charset="-128"/>
                <a:cs typeface="Courier New" panose="02070309020205020404" pitchFamily="49" charset="0"/>
              </a:rPr>
              <a:t>is</a:t>
            </a:r>
            <a:endParaRPr kumimoji="0" lang="en-US" sz="6000" b="0" i="1" u="none" strike="noStrike" kern="1200" cap="none" spc="0" normalizeH="0" baseline="0" noProof="0" dirty="0">
              <a:ln>
                <a:noFill/>
              </a:ln>
              <a:solidFill>
                <a:srgbClr val="FFFFFF">
                  <a:lumMod val="65000"/>
                </a:srgbClr>
              </a:solidFill>
              <a:effectLst/>
              <a:uLnTx/>
              <a:uFillTx/>
              <a:latin typeface="Calibri" panose="020F0502020204030204" pitchFamily="34" charset="0"/>
              <a:ea typeface="ＭＳ Ｐゴシック" pitchFamily="34" charset="-128"/>
              <a:cs typeface="Courier New" panose="02070309020205020404" pitchFamily="49" charset="0"/>
            </a:endParaRPr>
          </a:p>
        </p:txBody>
      </p:sp>
      <p:sp>
        <p:nvSpPr>
          <p:cNvPr id="31" name="Rectangle 30"/>
          <p:cNvSpPr/>
          <p:nvPr/>
        </p:nvSpPr>
        <p:spPr>
          <a:xfrm>
            <a:off x="3447288" y="3805472"/>
            <a:ext cx="1112056" cy="584775"/>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combined with</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32" name="Rectangle 31"/>
          <p:cNvSpPr/>
          <p:nvPr/>
        </p:nvSpPr>
        <p:spPr>
          <a:xfrm>
            <a:off x="3680151" y="2995466"/>
            <a:ext cx="646331" cy="10156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a:t>
            </a:r>
          </a:p>
        </p:txBody>
      </p:sp>
      <p:sp>
        <p:nvSpPr>
          <p:cNvPr id="33" name="Rectangle 32"/>
          <p:cNvSpPr/>
          <p:nvPr/>
        </p:nvSpPr>
        <p:spPr>
          <a:xfrm>
            <a:off x="2889504" y="113096"/>
            <a:ext cx="113954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overall goal</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35" name="Rectangle 34"/>
          <p:cNvSpPr/>
          <p:nvPr/>
        </p:nvSpPr>
        <p:spPr>
          <a:xfrm>
            <a:off x="7489586" y="1957717"/>
            <a:ext cx="113954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overall goal</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36" name="Rectangle 35"/>
          <p:cNvSpPr/>
          <p:nvPr/>
        </p:nvSpPr>
        <p:spPr>
          <a:xfrm>
            <a:off x="3238623" y="1595735"/>
            <a:ext cx="952377" cy="461665"/>
          </a:xfrm>
          <a:prstGeom prst="rect">
            <a:avLst/>
          </a:prstGeom>
          <a:solidFill>
            <a:schemeClr val="bg1"/>
          </a:solidFill>
          <a:ln>
            <a:solidFill>
              <a:srgbClr val="0B9520"/>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(N)</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7281815" y="3867026"/>
            <a:ext cx="1202445" cy="461665"/>
          </a:xfrm>
          <a:prstGeom prst="rect">
            <a:avLst/>
          </a:prstGeom>
          <a:solidFill>
            <a:schemeClr val="bg1"/>
          </a:solidFill>
          <a:ln>
            <a:solidFill>
              <a:srgbClr val="0B9520"/>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(N-1)</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8" name="Rectangle 37"/>
          <p:cNvSpPr/>
          <p:nvPr/>
        </p:nvSpPr>
        <p:spPr>
          <a:xfrm>
            <a:off x="1123497" y="3962400"/>
            <a:ext cx="155523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one, small piece</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39" name="Rectangle 38"/>
          <p:cNvSpPr/>
          <p:nvPr/>
        </p:nvSpPr>
        <p:spPr>
          <a:xfrm>
            <a:off x="4564689" y="3962400"/>
            <a:ext cx="1669240"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self-similar "rest"</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41" name="Rectangle 40"/>
          <p:cNvSpPr/>
          <p:nvPr/>
        </p:nvSpPr>
        <p:spPr>
          <a:xfrm>
            <a:off x="7426723" y="187012"/>
            <a:ext cx="1528945" cy="738664"/>
          </a:xfrm>
          <a:prstGeom prst="rect">
            <a:avLst/>
          </a:prstGeom>
          <a:solidFill>
            <a:schemeClr val="bg1"/>
          </a:solidFill>
          <a:ln>
            <a:solidFill>
              <a:schemeClr val="bg1"/>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42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(N)</a:t>
            </a:r>
            <a:endParaRPr kumimoji="0" lang="en-US" sz="42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9" name="TextBox 28"/>
          <p:cNvSpPr txBox="1"/>
          <p:nvPr/>
        </p:nvSpPr>
        <p:spPr>
          <a:xfrm>
            <a:off x="1720886" y="5791200"/>
            <a:ext cx="6019800" cy="738664"/>
          </a:xfrm>
          <a:prstGeom prst="rect">
            <a:avLst/>
          </a:prstGeom>
          <a:solidFill>
            <a:srgbClr val="FFCC99"/>
          </a:solidFill>
        </p:spPr>
        <p:txBody>
          <a:bodyPr wrap="square" rtlCol="0">
            <a:spAutoFit/>
          </a:bodyPr>
          <a:lstStyle/>
          <a:p>
            <a:pPr algn="ctr"/>
            <a:r>
              <a:rPr lang="en-US" sz="4200" dirty="0" smtClean="0">
                <a:latin typeface="Cambria" panose="02040503050406030204" pitchFamily="18" charset="0"/>
              </a:rPr>
              <a:t>Recursion, </a:t>
            </a:r>
            <a:r>
              <a:rPr lang="en-US" sz="4200" b="1" i="1" dirty="0" smtClean="0">
                <a:latin typeface="Cambria" panose="02040503050406030204" pitchFamily="18" charset="0"/>
              </a:rPr>
              <a:t>the process</a:t>
            </a:r>
          </a:p>
        </p:txBody>
      </p:sp>
      <p:sp>
        <p:nvSpPr>
          <p:cNvPr id="3" name="Right Arrow 2"/>
          <p:cNvSpPr/>
          <p:nvPr/>
        </p:nvSpPr>
        <p:spPr bwMode="auto">
          <a:xfrm>
            <a:off x="8001000" y="5833872"/>
            <a:ext cx="838200" cy="586264"/>
          </a:xfrm>
          <a:prstGeom prst="rightArrow">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0" name="Rectangle 29"/>
          <p:cNvSpPr/>
          <p:nvPr/>
        </p:nvSpPr>
        <p:spPr bwMode="auto">
          <a:xfrm>
            <a:off x="7925409" y="4506071"/>
            <a:ext cx="913791" cy="446929"/>
          </a:xfrm>
          <a:prstGeom prst="rect">
            <a:avLst/>
          </a:prstGeom>
          <a:solidFill>
            <a:schemeClr val="bg1"/>
          </a:solidFill>
          <a:ln w="9525" cap="flat"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94054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ern.jpg"/>
          <p:cNvPicPr>
            <a:picLocks noChangeAspect="1"/>
          </p:cNvPicPr>
          <p:nvPr/>
        </p:nvPicPr>
        <p:blipFill rotWithShape="1">
          <a:blip r:embed="rId2"/>
          <a:srcRect l="4266" r="3421" b="5548"/>
          <a:stretch/>
        </p:blipFill>
        <p:spPr>
          <a:xfrm>
            <a:off x="152400" y="1263372"/>
            <a:ext cx="8610600" cy="5049349"/>
          </a:xfrm>
          <a:prstGeom prst="rect">
            <a:avLst/>
          </a:prstGeom>
        </p:spPr>
      </p:pic>
      <p:sp>
        <p:nvSpPr>
          <p:cNvPr id="5" name="Rectangle 4"/>
          <p:cNvSpPr/>
          <p:nvPr/>
        </p:nvSpPr>
        <p:spPr>
          <a:xfrm>
            <a:off x="772820" y="5928155"/>
            <a:ext cx="2457248" cy="307777"/>
          </a:xfrm>
          <a:prstGeom prst="rect">
            <a:avLst/>
          </a:prstGeom>
        </p:spPr>
        <p:txBody>
          <a:bodyPr wrap="square">
            <a:spAutoFit/>
          </a:bodyPr>
          <a:lstStyle/>
          <a:p>
            <a:pPr defTabSz="457200" eaLnBrk="1" fontAlgn="auto" hangingPunct="1">
              <a:spcBef>
                <a:spcPts val="0"/>
              </a:spcBef>
              <a:spcAft>
                <a:spcPts val="0"/>
              </a:spcAft>
            </a:pPr>
            <a:r>
              <a:rPr lang="en-US" sz="1400" i="1" dirty="0" smtClean="0">
                <a:solidFill>
                  <a:srgbClr val="008000"/>
                </a:solidFill>
                <a:latin typeface="Calibri"/>
                <a:ea typeface="ＭＳ Ｐゴシック"/>
              </a:rPr>
              <a:t>Nature loves recursion!</a:t>
            </a:r>
            <a:endParaRPr lang="en-US" sz="1400" i="1" dirty="0">
              <a:solidFill>
                <a:prstClr val="black"/>
              </a:solidFill>
              <a:latin typeface="Calibri"/>
              <a:ea typeface="ＭＳ Ｐゴシック"/>
            </a:endParaRPr>
          </a:p>
        </p:txBody>
      </p:sp>
      <p:sp>
        <p:nvSpPr>
          <p:cNvPr id="6" name="Text Box 6"/>
          <p:cNvSpPr txBox="1">
            <a:spLocks noChangeArrowheads="1"/>
          </p:cNvSpPr>
          <p:nvPr/>
        </p:nvSpPr>
        <p:spPr bwMode="auto">
          <a:xfrm>
            <a:off x="457200" y="176212"/>
            <a:ext cx="8305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200" dirty="0" smtClean="0">
                <a:solidFill>
                  <a:srgbClr val="000000"/>
                </a:solidFill>
                <a:latin typeface="Cambria" pitchFamily="18" charset="0"/>
              </a:rPr>
              <a:t>Recursion's </a:t>
            </a:r>
            <a:r>
              <a:rPr lang="en-US" sz="4200" i="1" dirty="0" smtClean="0">
                <a:solidFill>
                  <a:srgbClr val="000000"/>
                </a:solidFill>
                <a:latin typeface="Cambria" pitchFamily="18" charset="0"/>
              </a:rPr>
              <a:t>conceptual</a:t>
            </a:r>
            <a:r>
              <a:rPr lang="en-US" sz="4200" dirty="0" smtClean="0">
                <a:solidFill>
                  <a:srgbClr val="000000"/>
                </a:solidFill>
                <a:latin typeface="Cambria" pitchFamily="18" charset="0"/>
              </a:rPr>
              <a:t> challenge?</a:t>
            </a:r>
            <a:endParaRPr lang="en-US" sz="4200" dirty="0">
              <a:solidFill>
                <a:srgbClr val="000000"/>
              </a:solidFill>
              <a:latin typeface="Cambria" pitchFamily="18" charset="0"/>
            </a:endParaRPr>
          </a:p>
        </p:txBody>
      </p:sp>
      <p:sp>
        <p:nvSpPr>
          <p:cNvPr id="8" name="Rectangle 2"/>
          <p:cNvSpPr>
            <a:spLocks noChangeArrowheads="1"/>
          </p:cNvSpPr>
          <p:nvPr/>
        </p:nvSpPr>
        <p:spPr bwMode="auto">
          <a:xfrm>
            <a:off x="5302877" y="1143000"/>
            <a:ext cx="3637843"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100" dirty="0" smtClean="0">
                <a:solidFill>
                  <a:srgbClr val="000000"/>
                </a:solidFill>
                <a:latin typeface="Cambria" pitchFamily="18" charset="0"/>
              </a:rPr>
              <a:t>You need </a:t>
            </a:r>
            <a:r>
              <a:rPr lang="en-US" sz="2100" dirty="0">
                <a:solidFill>
                  <a:srgbClr val="000000"/>
                </a:solidFill>
                <a:latin typeface="Cambria" pitchFamily="18" charset="0"/>
              </a:rPr>
              <a:t>to see BOTH the </a:t>
            </a:r>
            <a:r>
              <a:rPr lang="en-US" sz="2100" b="1" i="1" dirty="0">
                <a:solidFill>
                  <a:srgbClr val="008000"/>
                </a:solidFill>
                <a:latin typeface="Cambria" pitchFamily="18" charset="0"/>
              </a:rPr>
              <a:t>self-similar </a:t>
            </a:r>
            <a:r>
              <a:rPr lang="en-US" sz="2100" b="1" i="1" dirty="0" smtClean="0">
                <a:solidFill>
                  <a:srgbClr val="008000"/>
                </a:solidFill>
                <a:latin typeface="Cambria" pitchFamily="18" charset="0"/>
              </a:rPr>
              <a:t>pieces  </a:t>
            </a:r>
            <a:r>
              <a:rPr lang="en-US" sz="2100" dirty="0" smtClean="0">
                <a:solidFill>
                  <a:srgbClr val="000000"/>
                </a:solidFill>
                <a:latin typeface="Cambria" pitchFamily="18" charset="0"/>
              </a:rPr>
              <a:t>AND </a:t>
            </a:r>
            <a:r>
              <a:rPr lang="en-US" sz="2100" dirty="0">
                <a:solidFill>
                  <a:srgbClr val="000000"/>
                </a:solidFill>
                <a:latin typeface="Cambria" pitchFamily="18" charset="0"/>
              </a:rPr>
              <a:t>the </a:t>
            </a:r>
            <a:r>
              <a:rPr lang="en-US" sz="2100" b="1" i="1" dirty="0" smtClean="0">
                <a:solidFill>
                  <a:srgbClr val="008000"/>
                </a:solidFill>
                <a:latin typeface="Cambria" pitchFamily="18" charset="0"/>
              </a:rPr>
              <a:t>whole thing  </a:t>
            </a:r>
            <a:r>
              <a:rPr lang="en-US" sz="2100" dirty="0">
                <a:solidFill>
                  <a:srgbClr val="000000"/>
                </a:solidFill>
                <a:latin typeface="Cambria" pitchFamily="18" charset="0"/>
              </a:rPr>
              <a:t>simultaneously!</a:t>
            </a:r>
          </a:p>
        </p:txBody>
      </p:sp>
      <p:grpSp>
        <p:nvGrpSpPr>
          <p:cNvPr id="10" name="Group 11"/>
          <p:cNvGrpSpPr>
            <a:grpSpLocks/>
          </p:cNvGrpSpPr>
          <p:nvPr/>
        </p:nvGrpSpPr>
        <p:grpSpPr bwMode="auto">
          <a:xfrm>
            <a:off x="140605" y="6005207"/>
            <a:ext cx="638175" cy="711200"/>
            <a:chOff x="2928" y="1051"/>
            <a:chExt cx="840" cy="957"/>
          </a:xfrm>
        </p:grpSpPr>
        <p:sp>
          <p:nvSpPr>
            <p:cNvPr id="11" name="Freeform 12"/>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endParaRPr>
            </a:p>
          </p:txBody>
        </p:sp>
        <p:sp>
          <p:nvSpPr>
            <p:cNvPr id="12" name="Oval 13"/>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endParaRPr>
            </a:p>
          </p:txBody>
        </p:sp>
        <p:sp>
          <p:nvSpPr>
            <p:cNvPr id="13" name="Oval 14"/>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14" name="Oval 15"/>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15" name="Oval 16"/>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16" name="Oval 17"/>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17" name="Oval 18"/>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18" name="Oval 19"/>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19" name="AutoShape 20"/>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 name="Freeform 21"/>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21" name="Freeform 22"/>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22" name="Freeform 23"/>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sp>
          <p:nvSpPr>
            <p:cNvPr id="23" name="Freeform 24"/>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grpSp>
    </p:spTree>
    <p:extLst>
      <p:ext uri="{BB962C8B-B14F-4D97-AF65-F5344CB8AC3E}">
        <p14:creationId xmlns:p14="http://schemas.microsoft.com/office/powerpoint/2010/main" val="21360771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615696" y="2296271"/>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2" name="Rectangle 21"/>
          <p:cNvSpPr/>
          <p:nvPr/>
        </p:nvSpPr>
        <p:spPr bwMode="auto">
          <a:xfrm>
            <a:off x="3680151" y="2983274"/>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5" name="TextBox 24"/>
          <p:cNvSpPr txBox="1"/>
          <p:nvPr/>
        </p:nvSpPr>
        <p:spPr>
          <a:xfrm>
            <a:off x="240792" y="506849"/>
            <a:ext cx="3721608" cy="1169551"/>
          </a:xfrm>
          <a:prstGeom prst="rect">
            <a:avLst/>
          </a:prstGeom>
          <a:solidFill>
            <a:srgbClr val="CCFFCC"/>
          </a:solidFill>
          <a:ln w="28575">
            <a:solidFill>
              <a:srgbClr val="0B952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mn-cs"/>
              </a:rPr>
              <a:t>output </a:t>
            </a: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value of  </a:t>
            </a:r>
            <a:r>
              <a:rPr kumimoji="0" lang="en-US" sz="28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N*(N-1)*...*2*1</a:t>
            </a:r>
          </a:p>
        </p:txBody>
      </p:sp>
      <p:sp>
        <p:nvSpPr>
          <p:cNvPr id="26" name="TextBox 25"/>
          <p:cNvSpPr txBox="1"/>
          <p:nvPr/>
        </p:nvSpPr>
        <p:spPr>
          <a:xfrm>
            <a:off x="1225296" y="2611923"/>
            <a:ext cx="2133600" cy="1384995"/>
          </a:xfrm>
          <a:prstGeom prst="rect">
            <a:avLst/>
          </a:prstGeom>
          <a:solidFill>
            <a:schemeClr val="bg1"/>
          </a:solidFill>
          <a:ln w="28575">
            <a:solidFill>
              <a:schemeClr val="bg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value of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N</a:t>
            </a: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a:t>
            </a:r>
          </a:p>
        </p:txBody>
      </p:sp>
      <p:sp>
        <p:nvSpPr>
          <p:cNvPr id="27" name="TextBox 26"/>
          <p:cNvSpPr txBox="1"/>
          <p:nvPr/>
        </p:nvSpPr>
        <p:spPr>
          <a:xfrm>
            <a:off x="4678680" y="2703576"/>
            <a:ext cx="3550920" cy="1231106"/>
          </a:xfrm>
          <a:prstGeom prst="rect">
            <a:avLst/>
          </a:prstGeom>
          <a:solidFill>
            <a:schemeClr val="bg1">
              <a:lumMod val="95000"/>
            </a:schemeClr>
          </a:solidFill>
          <a:ln w="28575">
            <a:solidFill>
              <a:schemeClr val="bg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output value of </a:t>
            </a:r>
            <a:r>
              <a:rPr kumimoji="0" lang="en-US" sz="3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(N-1)*...*2*1</a:t>
            </a:r>
            <a:endParaRPr kumimoji="0" lang="en-US" sz="3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28" name="Rectangle 27"/>
          <p:cNvSpPr/>
          <p:nvPr/>
        </p:nvSpPr>
        <p:spPr>
          <a:xfrm>
            <a:off x="4196806" y="489465"/>
            <a:ext cx="679994" cy="10156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6000" b="0" i="1" u="none" strike="noStrike" kern="1200" cap="none" spc="0" normalizeH="0" baseline="0" noProof="0" dirty="0" smtClean="0">
                <a:ln>
                  <a:noFill/>
                </a:ln>
                <a:solidFill>
                  <a:srgbClr val="FFFFFF">
                    <a:lumMod val="65000"/>
                  </a:srgbClr>
                </a:solidFill>
                <a:effectLst/>
                <a:uLnTx/>
                <a:uFillTx/>
                <a:latin typeface="Calibri" panose="020F0502020204030204" pitchFamily="34" charset="0"/>
                <a:ea typeface="ＭＳ Ｐゴシック" pitchFamily="34" charset="-128"/>
                <a:cs typeface="Courier New" panose="02070309020205020404" pitchFamily="49" charset="0"/>
              </a:rPr>
              <a:t>is</a:t>
            </a:r>
            <a:endParaRPr kumimoji="0" lang="en-US" sz="6000" b="0" i="1" u="none" strike="noStrike" kern="1200" cap="none" spc="0" normalizeH="0" baseline="0" noProof="0" dirty="0">
              <a:ln>
                <a:noFill/>
              </a:ln>
              <a:solidFill>
                <a:srgbClr val="FFFFFF">
                  <a:lumMod val="65000"/>
                </a:srgbClr>
              </a:solidFill>
              <a:effectLst/>
              <a:uLnTx/>
              <a:uFillTx/>
              <a:latin typeface="Calibri" panose="020F0502020204030204" pitchFamily="34" charset="0"/>
              <a:ea typeface="ＭＳ Ｐゴシック" pitchFamily="34" charset="-128"/>
              <a:cs typeface="Courier New" panose="02070309020205020404" pitchFamily="49" charset="0"/>
            </a:endParaRPr>
          </a:p>
        </p:txBody>
      </p:sp>
      <p:sp>
        <p:nvSpPr>
          <p:cNvPr id="31" name="Rectangle 30"/>
          <p:cNvSpPr/>
          <p:nvPr/>
        </p:nvSpPr>
        <p:spPr>
          <a:xfrm>
            <a:off x="3447288" y="3805472"/>
            <a:ext cx="1112056" cy="584775"/>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combined with</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32" name="Rectangle 31"/>
          <p:cNvSpPr/>
          <p:nvPr/>
        </p:nvSpPr>
        <p:spPr>
          <a:xfrm>
            <a:off x="3680151" y="2995466"/>
            <a:ext cx="646331" cy="10156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a:t>
            </a:r>
          </a:p>
        </p:txBody>
      </p:sp>
      <p:sp>
        <p:nvSpPr>
          <p:cNvPr id="33" name="Rectangle 32"/>
          <p:cNvSpPr/>
          <p:nvPr/>
        </p:nvSpPr>
        <p:spPr>
          <a:xfrm>
            <a:off x="2889504" y="113096"/>
            <a:ext cx="113954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overall goal</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35" name="Rectangle 34"/>
          <p:cNvSpPr/>
          <p:nvPr/>
        </p:nvSpPr>
        <p:spPr>
          <a:xfrm>
            <a:off x="7489586" y="1957717"/>
            <a:ext cx="113954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overall goal</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36" name="Rectangle 35"/>
          <p:cNvSpPr/>
          <p:nvPr/>
        </p:nvSpPr>
        <p:spPr>
          <a:xfrm>
            <a:off x="3238623" y="1595735"/>
            <a:ext cx="952377" cy="461665"/>
          </a:xfrm>
          <a:prstGeom prst="rect">
            <a:avLst/>
          </a:prstGeom>
          <a:solidFill>
            <a:srgbClr val="FFCC99"/>
          </a:solidFill>
          <a:ln>
            <a:solidFill>
              <a:srgbClr val="CC3300"/>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(N)</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7281815" y="3867026"/>
            <a:ext cx="1202445" cy="461665"/>
          </a:xfrm>
          <a:prstGeom prst="rect">
            <a:avLst/>
          </a:prstGeom>
          <a:solidFill>
            <a:schemeClr val="bg1"/>
          </a:solidFill>
          <a:ln>
            <a:solidFill>
              <a:srgbClr val="0B9520"/>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(N-1)</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8" name="Rectangle 37"/>
          <p:cNvSpPr/>
          <p:nvPr/>
        </p:nvSpPr>
        <p:spPr>
          <a:xfrm>
            <a:off x="1123497" y="3962400"/>
            <a:ext cx="1555234"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one, small piece</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39" name="Rectangle 38"/>
          <p:cNvSpPr/>
          <p:nvPr/>
        </p:nvSpPr>
        <p:spPr>
          <a:xfrm>
            <a:off x="4564689" y="3962400"/>
            <a:ext cx="1669240" cy="338554"/>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libri" panose="020F0502020204030204" pitchFamily="34" charset="0"/>
                <a:ea typeface="ＭＳ Ｐゴシック" pitchFamily="34" charset="-128"/>
                <a:cs typeface="+mn-cs"/>
              </a:rPr>
              <a:t>self-similar "rest"</a:t>
            </a:r>
            <a:endParaRPr kumimoji="0" lang="en-US" sz="1600" b="0" i="0" u="none" strike="noStrike" kern="1200" cap="none" spc="0" normalizeH="0" baseline="0" noProof="0" dirty="0">
              <a:ln>
                <a:noFill/>
              </a:ln>
              <a:solidFill>
                <a:srgbClr val="0B9520"/>
              </a:solidFill>
              <a:effectLst/>
              <a:uLnTx/>
              <a:uFillTx/>
              <a:latin typeface="Calibri" panose="020F0502020204030204" pitchFamily="34" charset="0"/>
              <a:ea typeface="ＭＳ Ｐゴシック" pitchFamily="34" charset="-128"/>
              <a:cs typeface="+mn-cs"/>
            </a:endParaRPr>
          </a:p>
        </p:txBody>
      </p:sp>
      <p:sp>
        <p:nvSpPr>
          <p:cNvPr id="41" name="Rectangle 40"/>
          <p:cNvSpPr/>
          <p:nvPr/>
        </p:nvSpPr>
        <p:spPr>
          <a:xfrm>
            <a:off x="7426723" y="187012"/>
            <a:ext cx="1528945" cy="738664"/>
          </a:xfrm>
          <a:prstGeom prst="rect">
            <a:avLst/>
          </a:prstGeom>
          <a:solidFill>
            <a:schemeClr val="bg1"/>
          </a:solidFill>
          <a:ln>
            <a:solidFill>
              <a:schemeClr val="bg1"/>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42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(N)</a:t>
            </a:r>
            <a:endParaRPr kumimoji="0" lang="en-US" sz="42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9" name="TextBox 28"/>
          <p:cNvSpPr txBox="1"/>
          <p:nvPr/>
        </p:nvSpPr>
        <p:spPr>
          <a:xfrm>
            <a:off x="1720886" y="5791200"/>
            <a:ext cx="6019800" cy="738664"/>
          </a:xfrm>
          <a:prstGeom prst="rect">
            <a:avLst/>
          </a:prstGeom>
          <a:solidFill>
            <a:srgbClr val="FFCC99"/>
          </a:solidFill>
        </p:spPr>
        <p:txBody>
          <a:bodyPr wrap="square" rtlCol="0">
            <a:spAutoFit/>
          </a:bodyPr>
          <a:lstStyle/>
          <a:p>
            <a:pPr algn="ctr"/>
            <a:r>
              <a:rPr lang="en-US" sz="4200" dirty="0" smtClean="0">
                <a:latin typeface="Cambria" panose="02040503050406030204" pitchFamily="18" charset="0"/>
              </a:rPr>
              <a:t>Recursion, </a:t>
            </a:r>
            <a:r>
              <a:rPr lang="en-US" sz="4200" b="1" i="1" dirty="0" smtClean="0">
                <a:latin typeface="Cambria" panose="02040503050406030204" pitchFamily="18" charset="0"/>
              </a:rPr>
              <a:t>the </a:t>
            </a:r>
            <a:r>
              <a:rPr lang="en-US" sz="4200" b="1" i="1" dirty="0" smtClean="0">
                <a:solidFill>
                  <a:srgbClr val="CC3300"/>
                </a:solidFill>
                <a:latin typeface="Cambria" panose="02040503050406030204" pitchFamily="18" charset="0"/>
              </a:rPr>
              <a:t>code</a:t>
            </a:r>
            <a:r>
              <a:rPr lang="en-US" sz="4200" b="1" i="1" dirty="0" smtClean="0">
                <a:latin typeface="Cambria" panose="02040503050406030204" pitchFamily="18" charset="0"/>
              </a:rPr>
              <a:t>!</a:t>
            </a:r>
          </a:p>
        </p:txBody>
      </p:sp>
      <p:sp>
        <p:nvSpPr>
          <p:cNvPr id="3" name="Right Arrow 2"/>
          <p:cNvSpPr/>
          <p:nvPr/>
        </p:nvSpPr>
        <p:spPr bwMode="auto">
          <a:xfrm>
            <a:off x="8001000" y="5833872"/>
            <a:ext cx="838200" cy="586264"/>
          </a:xfrm>
          <a:prstGeom prst="rightArrow">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0" name="Rectangle 19"/>
          <p:cNvSpPr/>
          <p:nvPr/>
        </p:nvSpPr>
        <p:spPr>
          <a:xfrm>
            <a:off x="8034528" y="4445111"/>
            <a:ext cx="952377" cy="461665"/>
          </a:xfrm>
          <a:prstGeom prst="rect">
            <a:avLst/>
          </a:prstGeom>
          <a:solidFill>
            <a:srgbClr val="FFCC99"/>
          </a:solidFill>
          <a:ln>
            <a:solidFill>
              <a:srgbClr val="CC3300"/>
            </a:solid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(N)</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7865821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5"/>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a:latin typeface="Cambria" pitchFamily="18" charset="0"/>
                <a:cs typeface="Times New Roman" pitchFamily="18" charset="0"/>
              </a:rPr>
              <a:t>Warning:  </a:t>
            </a:r>
            <a:r>
              <a:rPr lang="en-US" sz="4000" b="1" i="1" dirty="0">
                <a:latin typeface="Cambria" pitchFamily="18" charset="0"/>
                <a:cs typeface="Times New Roman" pitchFamily="18" charset="0"/>
              </a:rPr>
              <a:t>this is legal!</a:t>
            </a:r>
            <a:endParaRPr lang="en-US" sz="4000" b="1" dirty="0">
              <a:latin typeface="Cambria" pitchFamily="18" charset="0"/>
              <a:cs typeface="Times New Roman" pitchFamily="18" charset="0"/>
            </a:endParaRPr>
          </a:p>
        </p:txBody>
      </p:sp>
      <p:sp>
        <p:nvSpPr>
          <p:cNvPr id="31747" name="Text Box 6"/>
          <p:cNvSpPr txBox="1">
            <a:spLocks noChangeArrowheads="1"/>
          </p:cNvSpPr>
          <p:nvPr/>
        </p:nvSpPr>
        <p:spPr bwMode="auto">
          <a:xfrm>
            <a:off x="990600" y="1676400"/>
            <a:ext cx="73152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err="1">
                <a:solidFill>
                  <a:srgbClr val="FF6600"/>
                </a:solidFill>
                <a:latin typeface="Courier New" pitchFamily="49" charset="0"/>
              </a:rPr>
              <a:t>def</a:t>
            </a:r>
            <a:r>
              <a:rPr lang="en-US" sz="3200" b="1" dirty="0">
                <a:latin typeface="Courier New" pitchFamily="49" charset="0"/>
              </a:rPr>
              <a:t> </a:t>
            </a:r>
            <a:r>
              <a:rPr lang="en-US" sz="3200" b="1" dirty="0" err="1" smtClean="0">
                <a:solidFill>
                  <a:srgbClr val="800080"/>
                </a:solidFill>
                <a:latin typeface="Courier New" pitchFamily="49" charset="0"/>
              </a:rPr>
              <a:t>fac</a:t>
            </a:r>
            <a:r>
              <a:rPr lang="en-US" sz="3200" b="1" dirty="0" smtClean="0">
                <a:latin typeface="Courier New" pitchFamily="49" charset="0"/>
              </a:rPr>
              <a:t>(N</a:t>
            </a:r>
            <a:r>
              <a:rPr lang="en-US" sz="3200" b="1" dirty="0">
                <a:latin typeface="Courier New" pitchFamily="49" charset="0"/>
              </a:rPr>
              <a:t>):</a:t>
            </a:r>
          </a:p>
          <a:p>
            <a:pPr eaLnBrk="1" hangingPunct="1"/>
            <a:r>
              <a:rPr lang="en-US" sz="3200" b="1" dirty="0">
                <a:solidFill>
                  <a:srgbClr val="FF6600"/>
                </a:solidFill>
                <a:latin typeface="Courier New" pitchFamily="49" charset="0"/>
              </a:rPr>
              <a:t>    </a:t>
            </a:r>
            <a:r>
              <a:rPr lang="en-US" sz="3200" b="1" dirty="0">
                <a:solidFill>
                  <a:srgbClr val="7030A0"/>
                </a:solidFill>
                <a:latin typeface="Courier New" pitchFamily="49" charset="0"/>
              </a:rPr>
              <a:t>return </a:t>
            </a:r>
            <a:r>
              <a:rPr lang="en-US" sz="3200" b="1" dirty="0">
                <a:latin typeface="Courier New" pitchFamily="49" charset="0"/>
              </a:rPr>
              <a:t>N * </a:t>
            </a:r>
            <a:r>
              <a:rPr lang="en-US" sz="3200" b="1" dirty="0" err="1" smtClean="0">
                <a:solidFill>
                  <a:srgbClr val="800080"/>
                </a:solidFill>
                <a:latin typeface="Courier New" pitchFamily="49" charset="0"/>
              </a:rPr>
              <a:t>fac</a:t>
            </a:r>
            <a:r>
              <a:rPr lang="en-US" sz="3200" b="1" dirty="0" smtClean="0">
                <a:latin typeface="Courier New" pitchFamily="49" charset="0"/>
              </a:rPr>
              <a:t>(N-1</a:t>
            </a:r>
            <a:r>
              <a:rPr lang="en-US" sz="3200" b="1" dirty="0">
                <a:latin typeface="Courier New" pitchFamily="49" charset="0"/>
              </a:rPr>
              <a:t>)</a:t>
            </a:r>
          </a:p>
        </p:txBody>
      </p:sp>
      <p:grpSp>
        <p:nvGrpSpPr>
          <p:cNvPr id="31748" name="Group 13"/>
          <p:cNvGrpSpPr>
            <a:grpSpLocks/>
          </p:cNvGrpSpPr>
          <p:nvPr/>
        </p:nvGrpSpPr>
        <p:grpSpPr bwMode="auto">
          <a:xfrm>
            <a:off x="7885289" y="4053538"/>
            <a:ext cx="685800" cy="696913"/>
            <a:chOff x="2928" y="1051"/>
            <a:chExt cx="840" cy="957"/>
          </a:xfrm>
        </p:grpSpPr>
        <p:sp>
          <p:nvSpPr>
            <p:cNvPr id="31750"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31751"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31752"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753"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754"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755"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756"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757"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758"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31759"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31760"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31761"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31762"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31749" name="Rectangle 27"/>
          <p:cNvSpPr>
            <a:spLocks noChangeArrowheads="1"/>
          </p:cNvSpPr>
          <p:nvPr/>
        </p:nvSpPr>
        <p:spPr bwMode="auto">
          <a:xfrm>
            <a:off x="5521325" y="3733800"/>
            <a:ext cx="286067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2000" dirty="0">
                <a:solidFill>
                  <a:srgbClr val="0B9520"/>
                </a:solidFill>
                <a:latin typeface="Cambria" pitchFamily="18" charset="0"/>
              </a:rPr>
              <a:t>I wonder how this code will </a:t>
            </a:r>
            <a:r>
              <a:rPr lang="en-US" sz="2000" b="1" dirty="0">
                <a:solidFill>
                  <a:srgbClr val="0B9520"/>
                </a:solidFill>
                <a:latin typeface="Cambria" pitchFamily="18" charset="0"/>
              </a:rPr>
              <a:t>STACK</a:t>
            </a:r>
            <a:r>
              <a:rPr lang="en-US" sz="2000" dirty="0">
                <a:solidFill>
                  <a:srgbClr val="0B9520"/>
                </a:solidFill>
                <a:latin typeface="Cambria" pitchFamily="18" charset="0"/>
              </a:rPr>
              <a:t> up!?</a:t>
            </a:r>
          </a:p>
        </p:txBody>
      </p:sp>
      <p:sp>
        <p:nvSpPr>
          <p:cNvPr id="19" name="Text Box 6"/>
          <p:cNvSpPr txBox="1">
            <a:spLocks noChangeArrowheads="1"/>
          </p:cNvSpPr>
          <p:nvPr/>
        </p:nvSpPr>
        <p:spPr bwMode="auto">
          <a:xfrm>
            <a:off x="996626" y="5407323"/>
            <a:ext cx="73152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err="1">
                <a:solidFill>
                  <a:schemeClr val="bg1">
                    <a:lumMod val="85000"/>
                  </a:schemeClr>
                </a:solidFill>
                <a:latin typeface="Courier New" pitchFamily="49" charset="0"/>
              </a:rPr>
              <a:t>def</a:t>
            </a:r>
            <a:r>
              <a:rPr lang="en-US" sz="3200" b="1" dirty="0">
                <a:solidFill>
                  <a:schemeClr val="bg1">
                    <a:lumMod val="85000"/>
                  </a:schemeClr>
                </a:solidFill>
                <a:latin typeface="Courier New" pitchFamily="49" charset="0"/>
              </a:rPr>
              <a:t> </a:t>
            </a:r>
            <a:r>
              <a:rPr lang="en-US" sz="3200" b="1" dirty="0" err="1" smtClean="0">
                <a:solidFill>
                  <a:schemeClr val="bg1">
                    <a:lumMod val="85000"/>
                  </a:schemeClr>
                </a:solidFill>
                <a:latin typeface="Courier New" pitchFamily="49" charset="0"/>
              </a:rPr>
              <a:t>facBad</a:t>
            </a:r>
            <a:r>
              <a:rPr lang="en-US" sz="3200" b="1" dirty="0" smtClean="0">
                <a:solidFill>
                  <a:schemeClr val="bg1">
                    <a:lumMod val="85000"/>
                  </a:schemeClr>
                </a:solidFill>
                <a:latin typeface="Courier New" pitchFamily="49" charset="0"/>
              </a:rPr>
              <a:t>(N</a:t>
            </a:r>
            <a:r>
              <a:rPr lang="en-US" sz="3200" b="1" dirty="0">
                <a:solidFill>
                  <a:schemeClr val="bg1">
                    <a:lumMod val="85000"/>
                  </a:schemeClr>
                </a:solidFill>
                <a:latin typeface="Courier New" pitchFamily="49" charset="0"/>
              </a:rPr>
              <a:t>):</a:t>
            </a:r>
          </a:p>
          <a:p>
            <a:pPr eaLnBrk="1" hangingPunct="1"/>
            <a:r>
              <a:rPr lang="en-US" sz="3200" b="1" dirty="0">
                <a:solidFill>
                  <a:schemeClr val="bg1">
                    <a:lumMod val="85000"/>
                  </a:schemeClr>
                </a:solidFill>
                <a:latin typeface="Courier New" pitchFamily="49" charset="0"/>
              </a:rPr>
              <a:t>    return N * </a:t>
            </a:r>
            <a:r>
              <a:rPr lang="en-US" sz="3200" b="1" dirty="0" err="1" smtClean="0">
                <a:solidFill>
                  <a:schemeClr val="bg1">
                    <a:lumMod val="85000"/>
                  </a:schemeClr>
                </a:solidFill>
                <a:latin typeface="Courier New" pitchFamily="49" charset="0"/>
              </a:rPr>
              <a:t>facBad</a:t>
            </a:r>
            <a:r>
              <a:rPr lang="en-US" sz="3200" b="1" dirty="0" smtClean="0">
                <a:solidFill>
                  <a:schemeClr val="bg1">
                    <a:lumMod val="85000"/>
                  </a:schemeClr>
                </a:solidFill>
                <a:latin typeface="Courier New" pitchFamily="49" charset="0"/>
              </a:rPr>
              <a:t>(N-1</a:t>
            </a:r>
            <a:r>
              <a:rPr lang="en-US" sz="3200" b="1" dirty="0">
                <a:solidFill>
                  <a:schemeClr val="bg1">
                    <a:lumMod val="85000"/>
                  </a:schemeClr>
                </a:solidFill>
                <a:latin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6"/>
          <p:cNvSpPr txBox="1">
            <a:spLocks noChangeArrowheads="1"/>
          </p:cNvSpPr>
          <p:nvPr/>
        </p:nvSpPr>
        <p:spPr bwMode="auto">
          <a:xfrm>
            <a:off x="990600" y="1676400"/>
            <a:ext cx="73152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err="1">
                <a:solidFill>
                  <a:srgbClr val="FF6600"/>
                </a:solidFill>
                <a:latin typeface="Courier New" pitchFamily="49" charset="0"/>
              </a:rPr>
              <a:t>def</a:t>
            </a:r>
            <a:r>
              <a:rPr lang="en-US" sz="3200" b="1" dirty="0">
                <a:latin typeface="Courier New" pitchFamily="49" charset="0"/>
              </a:rPr>
              <a:t> </a:t>
            </a:r>
            <a:r>
              <a:rPr lang="en-US" sz="3200" b="1" dirty="0" err="1" smtClean="0">
                <a:solidFill>
                  <a:srgbClr val="800080"/>
                </a:solidFill>
                <a:latin typeface="Courier New" pitchFamily="49" charset="0"/>
              </a:rPr>
              <a:t>facBad</a:t>
            </a:r>
            <a:r>
              <a:rPr lang="en-US" sz="3200" b="1" dirty="0" smtClean="0">
                <a:latin typeface="Courier New" pitchFamily="49" charset="0"/>
              </a:rPr>
              <a:t>(N</a:t>
            </a:r>
            <a:r>
              <a:rPr lang="en-US" sz="3200" b="1" dirty="0">
                <a:latin typeface="Courier New" pitchFamily="49" charset="0"/>
              </a:rPr>
              <a:t>):</a:t>
            </a:r>
          </a:p>
          <a:p>
            <a:pPr eaLnBrk="1" hangingPunct="1"/>
            <a:r>
              <a:rPr lang="en-US" sz="3200" b="1" dirty="0">
                <a:solidFill>
                  <a:srgbClr val="FF6600"/>
                </a:solidFill>
                <a:latin typeface="Courier New" pitchFamily="49" charset="0"/>
              </a:rPr>
              <a:t>    </a:t>
            </a:r>
            <a:r>
              <a:rPr lang="en-US" sz="3200" b="1" dirty="0">
                <a:solidFill>
                  <a:srgbClr val="7030A0"/>
                </a:solidFill>
                <a:latin typeface="Courier New" pitchFamily="49" charset="0"/>
              </a:rPr>
              <a:t>return </a:t>
            </a:r>
            <a:r>
              <a:rPr lang="en-US" sz="3200" b="1" dirty="0">
                <a:latin typeface="Courier New" pitchFamily="49" charset="0"/>
              </a:rPr>
              <a:t>N * </a:t>
            </a:r>
            <a:r>
              <a:rPr lang="en-US" sz="3200" b="1" dirty="0" err="1" smtClean="0">
                <a:solidFill>
                  <a:srgbClr val="800080"/>
                </a:solidFill>
                <a:latin typeface="Courier New" pitchFamily="49" charset="0"/>
              </a:rPr>
              <a:t>facBad</a:t>
            </a:r>
            <a:r>
              <a:rPr lang="en-US" sz="3200" b="1" dirty="0" smtClean="0">
                <a:latin typeface="Courier New" pitchFamily="49" charset="0"/>
              </a:rPr>
              <a:t>(N-1</a:t>
            </a:r>
            <a:r>
              <a:rPr lang="en-US" sz="3200" b="1" dirty="0">
                <a:latin typeface="Courier New" pitchFamily="49" charset="0"/>
              </a:rPr>
              <a:t>)</a:t>
            </a:r>
          </a:p>
        </p:txBody>
      </p:sp>
      <p:sp>
        <p:nvSpPr>
          <p:cNvPr id="32771" name="Text Box 8"/>
          <p:cNvSpPr txBox="1">
            <a:spLocks noChangeArrowheads="1"/>
          </p:cNvSpPr>
          <p:nvPr/>
        </p:nvSpPr>
        <p:spPr bwMode="auto">
          <a:xfrm>
            <a:off x="533400" y="3230562"/>
            <a:ext cx="8153400" cy="584775"/>
          </a:xfrm>
          <a:prstGeom prst="rect">
            <a:avLst/>
          </a:prstGeom>
          <a:solidFill>
            <a:schemeClr val="bg1">
              <a:lumMod val="85000"/>
            </a:schemeClr>
          </a:solidFill>
          <a:ln>
            <a:noFill/>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dirty="0" smtClean="0">
                <a:latin typeface="Cambria" pitchFamily="18" charset="0"/>
              </a:rPr>
              <a:t>calls </a:t>
            </a:r>
            <a:r>
              <a:rPr lang="en-US" dirty="0">
                <a:latin typeface="Cambria" pitchFamily="18" charset="0"/>
              </a:rPr>
              <a:t>to </a:t>
            </a:r>
            <a:r>
              <a:rPr lang="en-US" sz="3200" b="1" dirty="0" err="1" smtClean="0">
                <a:solidFill>
                  <a:srgbClr val="800080"/>
                </a:solidFill>
                <a:latin typeface="Courier New" pitchFamily="49" charset="0"/>
              </a:rPr>
              <a:t>facBad</a:t>
            </a:r>
            <a:r>
              <a:rPr lang="en-US" dirty="0" smtClean="0">
                <a:latin typeface="Cambria" pitchFamily="18" charset="0"/>
              </a:rPr>
              <a:t> </a:t>
            </a:r>
            <a:r>
              <a:rPr lang="en-US" dirty="0">
                <a:latin typeface="Cambria" pitchFamily="18" charset="0"/>
              </a:rPr>
              <a:t>will never </a:t>
            </a:r>
            <a:r>
              <a:rPr lang="en-US" dirty="0" smtClean="0">
                <a:latin typeface="Cambria" pitchFamily="18" charset="0"/>
              </a:rPr>
              <a:t>stop: there's no </a:t>
            </a:r>
            <a:r>
              <a:rPr lang="en-US" b="1" dirty="0" smtClean="0">
                <a:latin typeface="Cambria" pitchFamily="18" charset="0"/>
              </a:rPr>
              <a:t>BASE CASE</a:t>
            </a:r>
            <a:endParaRPr lang="en-US" b="1" dirty="0">
              <a:latin typeface="Cambria" pitchFamily="18" charset="0"/>
            </a:endParaRPr>
          </a:p>
        </p:txBody>
      </p:sp>
      <p:sp>
        <p:nvSpPr>
          <p:cNvPr id="32772" name="Text Box 9"/>
          <p:cNvSpPr txBox="1">
            <a:spLocks noChangeArrowheads="1"/>
          </p:cNvSpPr>
          <p:nvPr/>
        </p:nvSpPr>
        <p:spPr bwMode="auto">
          <a:xfrm>
            <a:off x="1295400" y="4267200"/>
            <a:ext cx="6400800" cy="1446550"/>
          </a:xfrm>
          <a:prstGeom prst="rect">
            <a:avLst/>
          </a:prstGeom>
          <a:solidFill>
            <a:srgbClr val="FFCC99"/>
          </a:solidFill>
          <a:ln>
            <a:noFill/>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400" dirty="0">
                <a:latin typeface="Cambria" pitchFamily="18" charset="0"/>
              </a:rPr>
              <a:t>Make sure you </a:t>
            </a:r>
            <a:r>
              <a:rPr lang="en-US" sz="4400" dirty="0" smtClean="0">
                <a:latin typeface="Cambria" pitchFamily="18" charset="0"/>
              </a:rPr>
              <a:t>have a </a:t>
            </a:r>
            <a:r>
              <a:rPr lang="en-US" sz="4400" b="1" dirty="0" smtClean="0">
                <a:latin typeface="Cambria" pitchFamily="18" charset="0"/>
              </a:rPr>
              <a:t>base case</a:t>
            </a:r>
            <a:endParaRPr lang="en-US" sz="4400" dirty="0">
              <a:latin typeface="Cambria" pitchFamily="18" charset="0"/>
            </a:endParaRPr>
          </a:p>
        </p:txBody>
      </p:sp>
      <p:sp>
        <p:nvSpPr>
          <p:cNvPr id="32773" name="Text Box 5"/>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i="1" dirty="0" smtClean="0">
                <a:latin typeface="Cambria" pitchFamily="18" charset="0"/>
              </a:rPr>
              <a:t>legal</a:t>
            </a:r>
            <a:r>
              <a:rPr lang="en-US" sz="4000" dirty="0" smtClean="0">
                <a:latin typeface="Cambria" pitchFamily="18" charset="0"/>
              </a:rPr>
              <a:t>    </a:t>
            </a:r>
            <a:r>
              <a:rPr lang="en-US" sz="4000" dirty="0">
                <a:latin typeface="Cambria" pitchFamily="18" charset="0"/>
                <a:cs typeface="Courier New" pitchFamily="49" charset="0"/>
              </a:rPr>
              <a:t>!=</a:t>
            </a:r>
            <a:r>
              <a:rPr lang="en-US" sz="4000" dirty="0">
                <a:latin typeface="Cambria" pitchFamily="18" charset="0"/>
              </a:rPr>
              <a:t>  </a:t>
            </a:r>
            <a:r>
              <a:rPr lang="en-US" sz="4000" dirty="0" smtClean="0">
                <a:latin typeface="Cambria" pitchFamily="18" charset="0"/>
              </a:rPr>
              <a:t>  </a:t>
            </a:r>
            <a:r>
              <a:rPr lang="en-US" sz="4000" i="1" dirty="0">
                <a:latin typeface="Cambria" pitchFamily="18" charset="0"/>
              </a:rPr>
              <a:t>recommended</a:t>
            </a:r>
          </a:p>
        </p:txBody>
      </p:sp>
      <p:sp>
        <p:nvSpPr>
          <p:cNvPr id="2" name="Rectangle 1"/>
          <p:cNvSpPr/>
          <p:nvPr/>
        </p:nvSpPr>
        <p:spPr>
          <a:xfrm>
            <a:off x="5257800" y="5786065"/>
            <a:ext cx="2850396" cy="461665"/>
          </a:xfrm>
          <a:prstGeom prst="rect">
            <a:avLst/>
          </a:prstGeom>
        </p:spPr>
        <p:txBody>
          <a:bodyPr wrap="none">
            <a:spAutoFit/>
          </a:bodyPr>
          <a:lstStyle/>
          <a:p>
            <a:r>
              <a:rPr lang="en-US" dirty="0" smtClean="0">
                <a:latin typeface="Cambria" pitchFamily="18" charset="0"/>
              </a:rPr>
              <a:t>a.k.a. </a:t>
            </a:r>
            <a:r>
              <a:rPr lang="en-US" i="1" dirty="0" smtClean="0">
                <a:latin typeface="Cambria" pitchFamily="18" charset="0"/>
              </a:rPr>
              <a:t>"escape hatch"</a:t>
            </a:r>
            <a:endParaRPr lang="en-US" i="1" dirty="0"/>
          </a:p>
        </p:txBody>
      </p:sp>
      <p:grpSp>
        <p:nvGrpSpPr>
          <p:cNvPr id="7" name="Group 13"/>
          <p:cNvGrpSpPr>
            <a:grpSpLocks/>
          </p:cNvGrpSpPr>
          <p:nvPr/>
        </p:nvGrpSpPr>
        <p:grpSpPr bwMode="auto">
          <a:xfrm>
            <a:off x="149701" y="6328387"/>
            <a:ext cx="375266" cy="395263"/>
            <a:chOff x="2928" y="1051"/>
            <a:chExt cx="840" cy="957"/>
          </a:xfrm>
        </p:grpSpPr>
        <p:sp>
          <p:nvSpPr>
            <p:cNvPr id="8"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9"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0"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17"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18"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19"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0"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21" name="Rectangle 27"/>
          <p:cNvSpPr>
            <a:spLocks noChangeArrowheads="1"/>
          </p:cNvSpPr>
          <p:nvPr/>
        </p:nvSpPr>
        <p:spPr bwMode="auto">
          <a:xfrm>
            <a:off x="534219" y="6096592"/>
            <a:ext cx="14303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900" dirty="0" smtClean="0">
                <a:solidFill>
                  <a:srgbClr val="0B9520"/>
                </a:solidFill>
                <a:latin typeface="Cambria" pitchFamily="18" charset="0"/>
              </a:rPr>
              <a:t>How about an escape from recursion itself!?!</a:t>
            </a:r>
            <a:endParaRPr lang="en-US" sz="900" dirty="0">
              <a:solidFill>
                <a:srgbClr val="0B9520"/>
              </a:solidFill>
              <a:latin typeface="Cambria"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6"/>
          <p:cNvSpPr txBox="1">
            <a:spLocks noChangeArrowheads="1"/>
          </p:cNvSpPr>
          <p:nvPr/>
        </p:nvSpPr>
        <p:spPr bwMode="auto">
          <a:xfrm>
            <a:off x="5064801" y="842080"/>
            <a:ext cx="3429000" cy="830997"/>
          </a:xfrm>
          <a:prstGeom prst="rect">
            <a:avLst/>
          </a:prstGeom>
          <a:solidFill>
            <a:schemeClr val="bg1">
              <a:lumMod val="95000"/>
            </a:schemeClr>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b="1" dirty="0" err="1">
                <a:solidFill>
                  <a:srgbClr val="FF6600"/>
                </a:solidFill>
                <a:latin typeface="Courier New" pitchFamily="49" charset="0"/>
              </a:rPr>
              <a:t>def</a:t>
            </a:r>
            <a:r>
              <a:rPr lang="en-US" b="1" dirty="0">
                <a:latin typeface="Courier New" pitchFamily="49" charset="0"/>
              </a:rPr>
              <a:t> </a:t>
            </a:r>
            <a:r>
              <a:rPr lang="en-US" b="1" dirty="0" err="1">
                <a:solidFill>
                  <a:srgbClr val="800080"/>
                </a:solidFill>
                <a:latin typeface="Courier New" pitchFamily="49" charset="0"/>
              </a:rPr>
              <a:t>fac</a:t>
            </a:r>
            <a:r>
              <a:rPr lang="en-US" b="1" dirty="0">
                <a:latin typeface="Courier New" pitchFamily="49" charset="0"/>
              </a:rPr>
              <a:t>(N):</a:t>
            </a:r>
          </a:p>
          <a:p>
            <a:pPr eaLnBrk="1" hangingPunct="1"/>
            <a:r>
              <a:rPr lang="en-US" b="1" dirty="0">
                <a:solidFill>
                  <a:srgbClr val="FF6600"/>
                </a:solidFill>
                <a:latin typeface="Courier New" pitchFamily="49" charset="0"/>
              </a:rPr>
              <a:t>    return</a:t>
            </a:r>
            <a:r>
              <a:rPr lang="en-US" b="1" dirty="0">
                <a:latin typeface="Courier New" pitchFamily="49" charset="0"/>
              </a:rPr>
              <a:t> </a:t>
            </a:r>
            <a:r>
              <a:rPr lang="en-US" b="1" dirty="0" err="1">
                <a:solidFill>
                  <a:srgbClr val="800080"/>
                </a:solidFill>
                <a:latin typeface="Courier New" pitchFamily="49" charset="0"/>
              </a:rPr>
              <a:t>fac</a:t>
            </a:r>
            <a:r>
              <a:rPr lang="en-US" b="1" dirty="0">
                <a:latin typeface="Courier New" pitchFamily="49" charset="0"/>
              </a:rPr>
              <a:t>(N)</a:t>
            </a:r>
          </a:p>
        </p:txBody>
      </p:sp>
      <p:sp>
        <p:nvSpPr>
          <p:cNvPr id="33796" name="Text Box 11"/>
          <p:cNvSpPr txBox="1">
            <a:spLocks noChangeArrowheads="1"/>
          </p:cNvSpPr>
          <p:nvPr/>
        </p:nvSpPr>
        <p:spPr bwMode="auto">
          <a:xfrm>
            <a:off x="723900" y="4841896"/>
            <a:ext cx="3352800" cy="1508105"/>
          </a:xfrm>
          <a:prstGeom prst="rect">
            <a:avLst/>
          </a:prstGeom>
          <a:solidFill>
            <a:schemeClr val="bg1">
              <a:lumMod val="95000"/>
            </a:schemeClr>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200" b="1" dirty="0">
                <a:latin typeface="Cambria" pitchFamily="18" charset="0"/>
              </a:rPr>
              <a:t>R</a:t>
            </a:r>
            <a:r>
              <a:rPr lang="en-US" sz="3200" b="1" dirty="0" smtClean="0">
                <a:latin typeface="Cambria" pitchFamily="18" charset="0"/>
              </a:rPr>
              <a:t>ecursion</a:t>
            </a:r>
            <a:endParaRPr lang="en-US" sz="3200" b="1" dirty="0">
              <a:latin typeface="Cambria" pitchFamily="18" charset="0"/>
            </a:endParaRPr>
          </a:p>
          <a:p>
            <a:pPr algn="ctr">
              <a:spcBef>
                <a:spcPct val="50000"/>
              </a:spcBef>
            </a:pPr>
            <a:r>
              <a:rPr lang="en-US" dirty="0" smtClean="0">
                <a:latin typeface="Cambria" pitchFamily="18" charset="0"/>
              </a:rPr>
              <a:t>the dizzying dangers of having no base case!</a:t>
            </a:r>
            <a:endParaRPr lang="en-US" dirty="0">
              <a:latin typeface="Cambria" pitchFamily="18" charset="0"/>
            </a:endParaRPr>
          </a:p>
        </p:txBody>
      </p:sp>
      <p:sp>
        <p:nvSpPr>
          <p:cNvPr id="2" name="Rectangle 1"/>
          <p:cNvSpPr/>
          <p:nvPr/>
        </p:nvSpPr>
        <p:spPr>
          <a:xfrm>
            <a:off x="5029439" y="476955"/>
            <a:ext cx="3501023" cy="369332"/>
          </a:xfrm>
          <a:prstGeom prst="rect">
            <a:avLst/>
          </a:prstGeom>
          <a:solidFill>
            <a:schemeClr val="bg1">
              <a:lumMod val="95000"/>
            </a:schemeClr>
          </a:solidFill>
        </p:spPr>
        <p:txBody>
          <a:bodyPr wrap="none">
            <a:spAutoFit/>
          </a:bodyPr>
          <a:lstStyle/>
          <a:p>
            <a:pPr algn="ctr"/>
            <a:r>
              <a:rPr lang="en-US" sz="1800" dirty="0" smtClean="0">
                <a:latin typeface="Cambria" pitchFamily="18" charset="0"/>
              </a:rPr>
              <a:t>This "works"  ~  </a:t>
            </a:r>
            <a:r>
              <a:rPr lang="en-US" sz="1800" i="1" dirty="0" smtClean="0">
                <a:latin typeface="Cambria" pitchFamily="18" charset="0"/>
              </a:rPr>
              <a:t>but doesn't work!</a:t>
            </a:r>
            <a:endParaRPr lang="en-US" sz="1800" i="1" dirty="0"/>
          </a:p>
        </p:txBody>
      </p:sp>
      <p:pic>
        <p:nvPicPr>
          <p:cNvPr id="9" name="Picture 13" descr="infiniteRecursionPost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44455"/>
            <a:ext cx="3616274" cy="4240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l="17885" t="9535" r="18077" b="2216"/>
          <a:stretch>
            <a:fillRect/>
          </a:stretch>
        </p:blipFill>
        <p:spPr bwMode="auto">
          <a:xfrm>
            <a:off x="381000" y="433051"/>
            <a:ext cx="4038600" cy="39562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8634413" cy="632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73653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79704" y="5334000"/>
            <a:ext cx="7854696" cy="914400"/>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Rectangle 16"/>
          <p:cNvSpPr/>
          <p:nvPr/>
        </p:nvSpPr>
        <p:spPr>
          <a:xfrm>
            <a:off x="985841" y="5502424"/>
            <a:ext cx="1903663" cy="584775"/>
          </a:xfrm>
          <a:prstGeom prst="rect">
            <a:avLst/>
          </a:prstGeom>
        </p:spPr>
        <p:txBody>
          <a:bodyPr wrap="none">
            <a:spAutoFit/>
          </a:bodyPr>
          <a:lstStyle/>
          <a:p>
            <a:r>
              <a:rPr lang="en-US" sz="3200" i="1" dirty="0" smtClean="0">
                <a:solidFill>
                  <a:srgbClr val="FF0000"/>
                </a:solidFill>
                <a:latin typeface="Calibri" panose="020F0502020204030204" pitchFamily="34" charset="0"/>
                <a:cs typeface="Courier New" panose="02070309020205020404" pitchFamily="49" charset="0"/>
              </a:rPr>
              <a:t>base case:</a:t>
            </a:r>
            <a:endParaRPr lang="en-US" sz="3200" i="1" dirty="0">
              <a:solidFill>
                <a:srgbClr val="FF0000"/>
              </a:solidFill>
              <a:latin typeface="Calibri" panose="020F0502020204030204" pitchFamily="34" charset="0"/>
              <a:cs typeface="Courier New" panose="02070309020205020404" pitchFamily="49" charset="0"/>
            </a:endParaRPr>
          </a:p>
        </p:txBody>
      </p:sp>
      <p:sp>
        <p:nvSpPr>
          <p:cNvPr id="18" name="TextBox 17"/>
          <p:cNvSpPr txBox="1"/>
          <p:nvPr/>
        </p:nvSpPr>
        <p:spPr>
          <a:xfrm>
            <a:off x="3118104" y="5425668"/>
            <a:ext cx="5105400" cy="738664"/>
          </a:xfrm>
          <a:prstGeom prst="rect">
            <a:avLst/>
          </a:prstGeom>
          <a:solidFill>
            <a:srgbClr val="CCFFCC"/>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for </a:t>
            </a:r>
            <a:r>
              <a:rPr lang="en-US" sz="4200" dirty="0" err="1" smtClean="0">
                <a:latin typeface="Calibri" panose="020F0502020204030204" pitchFamily="34" charset="0"/>
              </a:rPr>
              <a:t>fac</a:t>
            </a:r>
            <a:r>
              <a:rPr lang="en-US" sz="4200" dirty="0" smtClean="0">
                <a:latin typeface="Calibri" panose="020F0502020204030204" pitchFamily="34" charset="0"/>
              </a:rPr>
              <a:t>(</a:t>
            </a:r>
            <a:r>
              <a:rPr lang="en-US" sz="4200" b="1" dirty="0" smtClean="0">
                <a:solidFill>
                  <a:srgbClr val="0B9520"/>
                </a:solidFill>
                <a:latin typeface="Courier New" panose="02070309020205020404" pitchFamily="49" charset="0"/>
                <a:cs typeface="Courier New" panose="02070309020205020404" pitchFamily="49" charset="0"/>
              </a:rPr>
              <a:t>0</a:t>
            </a:r>
            <a:r>
              <a:rPr lang="en-US" sz="4200" dirty="0" smtClean="0">
                <a:latin typeface="Calibri" panose="020F0502020204030204" pitchFamily="34" charset="0"/>
              </a:rPr>
              <a:t>) is </a:t>
            </a:r>
            <a:r>
              <a:rPr lang="en-US" sz="4200" b="1" dirty="0" smtClean="0">
                <a:solidFill>
                  <a:srgbClr val="0B9520"/>
                </a:solidFill>
                <a:latin typeface="Courier New" panose="02070309020205020404" pitchFamily="49" charset="0"/>
                <a:cs typeface="Courier New" panose="02070309020205020404" pitchFamily="49" charset="0"/>
              </a:rPr>
              <a:t>1</a:t>
            </a:r>
          </a:p>
        </p:txBody>
      </p:sp>
      <p:sp>
        <p:nvSpPr>
          <p:cNvPr id="19" name="Rectangle 18"/>
          <p:cNvSpPr/>
          <p:nvPr/>
        </p:nvSpPr>
        <p:spPr>
          <a:xfrm>
            <a:off x="4864608" y="6304996"/>
            <a:ext cx="2078711"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smallest possible input</a:t>
            </a:r>
            <a:endParaRPr lang="en-US" sz="1600" dirty="0">
              <a:solidFill>
                <a:srgbClr val="0B9520"/>
              </a:solidFill>
              <a:latin typeface="Calibri" panose="020F0502020204030204" pitchFamily="34" charset="0"/>
            </a:endParaRPr>
          </a:p>
        </p:txBody>
      </p:sp>
      <p:sp>
        <p:nvSpPr>
          <p:cNvPr id="20" name="Rectangle 19"/>
          <p:cNvSpPr/>
          <p:nvPr/>
        </p:nvSpPr>
        <p:spPr>
          <a:xfrm>
            <a:off x="7772400" y="6304996"/>
            <a:ext cx="995786"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its output</a:t>
            </a:r>
            <a:endParaRPr lang="en-US" sz="1600" dirty="0">
              <a:solidFill>
                <a:srgbClr val="0B9520"/>
              </a:solidFill>
              <a:latin typeface="Calibri" panose="020F0502020204030204" pitchFamily="34" charset="0"/>
            </a:endParaRPr>
          </a:p>
        </p:txBody>
      </p:sp>
      <p:cxnSp>
        <p:nvCxnSpPr>
          <p:cNvPr id="23" name="Straight Arrow Connector 22"/>
          <p:cNvCxnSpPr/>
          <p:nvPr/>
        </p:nvCxnSpPr>
        <p:spPr bwMode="auto">
          <a:xfrm flipV="1">
            <a:off x="6592824" y="6075007"/>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cxnSp>
        <p:nvCxnSpPr>
          <p:cNvPr id="24" name="Straight Arrow Connector 23"/>
          <p:cNvCxnSpPr/>
          <p:nvPr/>
        </p:nvCxnSpPr>
        <p:spPr bwMode="auto">
          <a:xfrm flipH="1" flipV="1">
            <a:off x="7831381" y="6060445"/>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sp>
        <p:nvSpPr>
          <p:cNvPr id="21" name="Rectangle 20"/>
          <p:cNvSpPr/>
          <p:nvPr/>
        </p:nvSpPr>
        <p:spPr bwMode="auto">
          <a:xfrm>
            <a:off x="615696" y="2296271"/>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2" name="Rectangle 21"/>
          <p:cNvSpPr/>
          <p:nvPr/>
        </p:nvSpPr>
        <p:spPr bwMode="auto">
          <a:xfrm>
            <a:off x="3680151" y="2983274"/>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5" name="TextBox 24"/>
          <p:cNvSpPr txBox="1"/>
          <p:nvPr/>
        </p:nvSpPr>
        <p:spPr>
          <a:xfrm>
            <a:off x="240792" y="506849"/>
            <a:ext cx="3721608" cy="1169551"/>
          </a:xfrm>
          <a:prstGeom prst="rect">
            <a:avLst/>
          </a:prstGeom>
          <a:solidFill>
            <a:srgbClr val="CCFFCC"/>
          </a:solidFill>
          <a:ln w="28575">
            <a:solidFill>
              <a:srgbClr val="0B9520"/>
            </a:solidFill>
          </a:ln>
        </p:spPr>
        <p:txBody>
          <a:bodyPr wrap="square" rtlCol="0">
            <a:spAutoFit/>
          </a:bodyPr>
          <a:lstStyle/>
          <a:p>
            <a:pPr algn="ctr"/>
            <a:r>
              <a:rPr lang="en-US" sz="4200" smtClean="0">
                <a:latin typeface="Calibri" panose="020F0502020204030204" pitchFamily="34" charset="0"/>
              </a:rPr>
              <a:t>output </a:t>
            </a:r>
            <a:r>
              <a:rPr lang="en-US" sz="4200" dirty="0" smtClean="0">
                <a:latin typeface="Calibri" panose="020F0502020204030204" pitchFamily="34" charset="0"/>
              </a:rPr>
              <a:t>value of  </a:t>
            </a:r>
            <a:r>
              <a:rPr lang="en-US" sz="2800" b="1" dirty="0" smtClean="0">
                <a:solidFill>
                  <a:srgbClr val="0B9520"/>
                </a:solidFill>
                <a:latin typeface="Courier New" panose="02070309020205020404" pitchFamily="49" charset="0"/>
                <a:cs typeface="Courier New" panose="02070309020205020404" pitchFamily="49" charset="0"/>
              </a:rPr>
              <a:t>N*(N-1)*...*2*1</a:t>
            </a:r>
          </a:p>
        </p:txBody>
      </p:sp>
      <p:sp>
        <p:nvSpPr>
          <p:cNvPr id="26" name="TextBox 25"/>
          <p:cNvSpPr txBox="1"/>
          <p:nvPr/>
        </p:nvSpPr>
        <p:spPr>
          <a:xfrm>
            <a:off x="1225296" y="2611923"/>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N</a:t>
            </a:r>
            <a:r>
              <a:rPr lang="en-US" sz="4200" dirty="0" smtClean="0">
                <a:latin typeface="Calibri" panose="020F0502020204030204" pitchFamily="34" charset="0"/>
              </a:rPr>
              <a:t> </a:t>
            </a:r>
          </a:p>
        </p:txBody>
      </p:sp>
      <p:sp>
        <p:nvSpPr>
          <p:cNvPr id="27" name="TextBox 26"/>
          <p:cNvSpPr txBox="1"/>
          <p:nvPr/>
        </p:nvSpPr>
        <p:spPr>
          <a:xfrm>
            <a:off x="4678680" y="2703576"/>
            <a:ext cx="3550920" cy="1231106"/>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of </a:t>
            </a:r>
            <a:r>
              <a:rPr lang="en-US" sz="3200" b="1" dirty="0" smtClean="0">
                <a:solidFill>
                  <a:srgbClr val="0B9520"/>
                </a:solidFill>
                <a:latin typeface="Courier New" panose="02070309020205020404" pitchFamily="49" charset="0"/>
                <a:cs typeface="Courier New" panose="02070309020205020404" pitchFamily="49" charset="0"/>
              </a:rPr>
              <a:t>(N-1)*...*2*1</a:t>
            </a:r>
            <a:endParaRPr lang="en-US" sz="3200" dirty="0" smtClean="0">
              <a:latin typeface="Calibri" panose="020F0502020204030204" pitchFamily="34" charset="0"/>
            </a:endParaRPr>
          </a:p>
        </p:txBody>
      </p:sp>
      <p:sp>
        <p:nvSpPr>
          <p:cNvPr id="28" name="Rectangle 27"/>
          <p:cNvSpPr/>
          <p:nvPr/>
        </p:nvSpPr>
        <p:spPr>
          <a:xfrm>
            <a:off x="4196806" y="489465"/>
            <a:ext cx="679994" cy="1015663"/>
          </a:xfrm>
          <a:prstGeom prst="rect">
            <a:avLst/>
          </a:prstGeom>
        </p:spPr>
        <p:txBody>
          <a:bodyPr wrap="none">
            <a:spAutoFit/>
          </a:bodyPr>
          <a:lstStyle/>
          <a:p>
            <a:r>
              <a:rPr lang="en-US" sz="6000" i="1" dirty="0" smtClean="0">
                <a:solidFill>
                  <a:schemeClr val="bg1">
                    <a:lumMod val="65000"/>
                  </a:schemeClr>
                </a:solidFill>
                <a:latin typeface="Calibri" panose="020F0502020204030204" pitchFamily="34" charset="0"/>
                <a:cs typeface="Courier New" panose="02070309020205020404" pitchFamily="49" charset="0"/>
              </a:rPr>
              <a:t>is</a:t>
            </a:r>
            <a:endParaRPr lang="en-US" sz="6000" i="1" dirty="0">
              <a:solidFill>
                <a:schemeClr val="bg1">
                  <a:lumMod val="65000"/>
                </a:schemeClr>
              </a:solidFill>
              <a:latin typeface="Calibri" panose="020F0502020204030204" pitchFamily="34" charset="0"/>
              <a:cs typeface="Courier New" panose="02070309020205020404" pitchFamily="49" charset="0"/>
            </a:endParaRPr>
          </a:p>
        </p:txBody>
      </p:sp>
      <p:sp>
        <p:nvSpPr>
          <p:cNvPr id="31" name="Rectangle 30"/>
          <p:cNvSpPr/>
          <p:nvPr/>
        </p:nvSpPr>
        <p:spPr>
          <a:xfrm>
            <a:off x="3447288" y="3805472"/>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32" name="Rectangle 31"/>
          <p:cNvSpPr/>
          <p:nvPr/>
        </p:nvSpPr>
        <p:spPr>
          <a:xfrm>
            <a:off x="3680151" y="2995466"/>
            <a:ext cx="646331" cy="1015663"/>
          </a:xfrm>
          <a:prstGeom prst="rect">
            <a:avLst/>
          </a:prstGeom>
        </p:spPr>
        <p:txBody>
          <a:bodyPr wrap="none">
            <a:spAutoFit/>
          </a:bodyPr>
          <a:lstStyle/>
          <a:p>
            <a:r>
              <a:rPr lang="en-US" sz="6000" b="1" dirty="0">
                <a:solidFill>
                  <a:srgbClr val="0B9520"/>
                </a:solidFill>
                <a:latin typeface="Courier New" panose="02070309020205020404" pitchFamily="49" charset="0"/>
                <a:cs typeface="Courier New" panose="02070309020205020404" pitchFamily="49" charset="0"/>
              </a:rPr>
              <a:t>*</a:t>
            </a:r>
          </a:p>
        </p:txBody>
      </p:sp>
      <p:sp>
        <p:nvSpPr>
          <p:cNvPr id="33" name="Rectangle 32"/>
          <p:cNvSpPr/>
          <p:nvPr/>
        </p:nvSpPr>
        <p:spPr>
          <a:xfrm>
            <a:off x="2889504" y="113096"/>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35" name="Rectangle 34"/>
          <p:cNvSpPr/>
          <p:nvPr/>
        </p:nvSpPr>
        <p:spPr>
          <a:xfrm>
            <a:off x="7489586" y="1957717"/>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36" name="Rectangle 35"/>
          <p:cNvSpPr/>
          <p:nvPr/>
        </p:nvSpPr>
        <p:spPr>
          <a:xfrm>
            <a:off x="3238623" y="1595735"/>
            <a:ext cx="952377"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fac</a:t>
            </a:r>
            <a:r>
              <a:rPr lang="en-US" b="1" dirty="0" smtClean="0">
                <a:latin typeface="Calibri" panose="020F0502020204030204" pitchFamily="34" charset="0"/>
              </a:rPr>
              <a:t>(N)</a:t>
            </a:r>
            <a:endParaRPr lang="en-US" b="1" dirty="0"/>
          </a:p>
        </p:txBody>
      </p:sp>
      <p:sp>
        <p:nvSpPr>
          <p:cNvPr id="37" name="Rectangle 36"/>
          <p:cNvSpPr/>
          <p:nvPr/>
        </p:nvSpPr>
        <p:spPr>
          <a:xfrm>
            <a:off x="7281815" y="3867026"/>
            <a:ext cx="1202445"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fac</a:t>
            </a:r>
            <a:r>
              <a:rPr lang="en-US" b="1" dirty="0" smtClean="0">
                <a:latin typeface="Calibri" panose="020F0502020204030204" pitchFamily="34" charset="0"/>
              </a:rPr>
              <a:t>(N-1)</a:t>
            </a:r>
            <a:endParaRPr lang="en-US" b="1" dirty="0"/>
          </a:p>
        </p:txBody>
      </p:sp>
      <p:sp>
        <p:nvSpPr>
          <p:cNvPr id="38" name="Rectangle 37"/>
          <p:cNvSpPr/>
          <p:nvPr/>
        </p:nvSpPr>
        <p:spPr>
          <a:xfrm>
            <a:off x="1123497" y="3962400"/>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39" name="Rectangle 38"/>
          <p:cNvSpPr/>
          <p:nvPr/>
        </p:nvSpPr>
        <p:spPr>
          <a:xfrm>
            <a:off x="4564689" y="3962400"/>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41" name="Rectangle 40"/>
          <p:cNvSpPr/>
          <p:nvPr/>
        </p:nvSpPr>
        <p:spPr>
          <a:xfrm>
            <a:off x="7426723" y="187012"/>
            <a:ext cx="1528945" cy="738664"/>
          </a:xfrm>
          <a:prstGeom prst="rect">
            <a:avLst/>
          </a:prstGeom>
          <a:solidFill>
            <a:schemeClr val="bg1"/>
          </a:solidFill>
          <a:ln>
            <a:solidFill>
              <a:schemeClr val="bg1"/>
            </a:solidFill>
          </a:ln>
        </p:spPr>
        <p:txBody>
          <a:bodyPr wrap="none">
            <a:spAutoFit/>
          </a:bodyPr>
          <a:lstStyle/>
          <a:p>
            <a:pPr algn="ctr"/>
            <a:r>
              <a:rPr lang="en-US" sz="4200" b="1" dirty="0" err="1" smtClean="0">
                <a:latin typeface="Calibri" panose="020F0502020204030204" pitchFamily="34" charset="0"/>
              </a:rPr>
              <a:t>fac</a:t>
            </a:r>
            <a:r>
              <a:rPr lang="en-US" sz="4200" b="1" dirty="0" smtClean="0">
                <a:latin typeface="Calibri" panose="020F0502020204030204" pitchFamily="34" charset="0"/>
              </a:rPr>
              <a:t>(N)</a:t>
            </a:r>
            <a:endParaRPr lang="en-US" sz="4200" b="1" dirty="0"/>
          </a:p>
        </p:txBody>
      </p:sp>
      <p:sp>
        <p:nvSpPr>
          <p:cNvPr id="29" name="Rectangle 28"/>
          <p:cNvSpPr/>
          <p:nvPr/>
        </p:nvSpPr>
        <p:spPr>
          <a:xfrm>
            <a:off x="7953301" y="4560933"/>
            <a:ext cx="952377"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fac</a:t>
            </a:r>
            <a:r>
              <a:rPr lang="en-US" b="1" dirty="0" smtClean="0">
                <a:latin typeface="Calibri" panose="020F0502020204030204" pitchFamily="34" charset="0"/>
              </a:rPr>
              <a:t>(N)</a:t>
            </a:r>
            <a:endParaRPr lang="en-US" b="1" dirty="0"/>
          </a:p>
        </p:txBody>
      </p:sp>
    </p:spTree>
    <p:extLst>
      <p:ext uri="{BB962C8B-B14F-4D97-AF65-F5344CB8AC3E}">
        <p14:creationId xmlns:p14="http://schemas.microsoft.com/office/powerpoint/2010/main" val="9694374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1692275"/>
            <a:ext cx="7315200" cy="354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err="1">
                <a:solidFill>
                  <a:srgbClr val="FF6600"/>
                </a:solidFill>
                <a:latin typeface="Courier New" pitchFamily="49" charset="0"/>
              </a:rPr>
              <a:t>def</a:t>
            </a:r>
            <a:r>
              <a:rPr lang="en-US" sz="3200" b="1" dirty="0">
                <a:latin typeface="Courier New" pitchFamily="49" charset="0"/>
              </a:rPr>
              <a:t> </a:t>
            </a:r>
            <a:r>
              <a:rPr lang="en-US" sz="3200" b="1" dirty="0" err="1">
                <a:solidFill>
                  <a:srgbClr val="800080"/>
                </a:solidFill>
                <a:latin typeface="Courier New" pitchFamily="49" charset="0"/>
              </a:rPr>
              <a:t>fac</a:t>
            </a:r>
            <a:r>
              <a:rPr lang="en-US" sz="3200" b="1" dirty="0">
                <a:latin typeface="Courier New" pitchFamily="49" charset="0"/>
              </a:rPr>
              <a:t>(N):</a:t>
            </a: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N </a:t>
            </a:r>
            <a:r>
              <a:rPr lang="en-US" sz="3200" b="1" dirty="0" smtClean="0">
                <a:latin typeface="Courier New" pitchFamily="49" charset="0"/>
              </a:rPr>
              <a:t>== </a:t>
            </a:r>
            <a:r>
              <a:rPr lang="en-US" sz="3200" b="1" dirty="0">
                <a:latin typeface="Courier New" pitchFamily="49" charset="0"/>
              </a:rPr>
              <a:t>0</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return</a:t>
            </a:r>
            <a:r>
              <a:rPr lang="en-US" sz="3200" b="1" dirty="0">
                <a:latin typeface="Courier New" pitchFamily="49" charset="0"/>
              </a:rPr>
              <a:t> 1</a:t>
            </a: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a:latin typeface="Courier New" pitchFamily="49" charset="0"/>
              </a:rPr>
              <a:t>:</a:t>
            </a:r>
          </a:p>
          <a:p>
            <a:pPr eaLnBrk="1" hangingPunct="1"/>
            <a:r>
              <a:rPr lang="en-US" sz="3200" b="1" dirty="0">
                <a:solidFill>
                  <a:srgbClr val="FF6600"/>
                </a:solidFill>
                <a:latin typeface="Courier New" pitchFamily="49" charset="0"/>
              </a:rPr>
              <a:t>        return</a:t>
            </a:r>
            <a:r>
              <a:rPr lang="en-US" sz="3200" b="1" dirty="0">
                <a:latin typeface="Courier New" pitchFamily="49" charset="0"/>
              </a:rPr>
              <a:t> </a:t>
            </a:r>
            <a:r>
              <a:rPr lang="en-US" sz="3200" b="1" dirty="0" smtClean="0">
                <a:latin typeface="Courier New" pitchFamily="49" charset="0"/>
              </a:rPr>
              <a:t>N*</a:t>
            </a:r>
            <a:r>
              <a:rPr lang="en-US" sz="3200" b="1" dirty="0" err="1" smtClean="0">
                <a:solidFill>
                  <a:srgbClr val="800080"/>
                </a:solidFill>
                <a:latin typeface="Courier New" pitchFamily="49" charset="0"/>
              </a:rPr>
              <a:t>fac</a:t>
            </a:r>
            <a:r>
              <a:rPr lang="en-US" sz="3200" b="1" dirty="0" smtClean="0">
                <a:latin typeface="Courier New" pitchFamily="49" charset="0"/>
              </a:rPr>
              <a:t>(N-1</a:t>
            </a:r>
            <a:r>
              <a:rPr lang="en-US" sz="3200" b="1" dirty="0">
                <a:latin typeface="Courier New" pitchFamily="49" charset="0"/>
              </a:rPr>
              <a:t>)</a:t>
            </a:r>
          </a:p>
        </p:txBody>
      </p:sp>
      <p:sp>
        <p:nvSpPr>
          <p:cNvPr id="37894" name="AutoShape 9"/>
          <p:cNvSpPr>
            <a:spLocks/>
          </p:cNvSpPr>
          <p:nvPr/>
        </p:nvSpPr>
        <p:spPr bwMode="auto">
          <a:xfrm>
            <a:off x="7086600" y="44196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405688" y="4490862"/>
            <a:ext cx="1433512" cy="1031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Recursive case </a:t>
            </a:r>
            <a:endParaRPr lang="en-US" sz="2000" b="1" dirty="0" smtClean="0">
              <a:latin typeface="Cambria" pitchFamily="18" charset="0"/>
            </a:endParaRPr>
          </a:p>
          <a:p>
            <a:pPr algn="ctr">
              <a:spcBef>
                <a:spcPct val="50000"/>
              </a:spcBef>
            </a:pPr>
            <a:r>
              <a:rPr lang="en-US" sz="1400" dirty="0" smtClean="0">
                <a:latin typeface="Cambria" pitchFamily="18" charset="0"/>
              </a:rPr>
              <a:t>(</a:t>
            </a:r>
            <a:r>
              <a:rPr lang="en-US" sz="1400" i="1" dirty="0" smtClean="0">
                <a:latin typeface="Cambria" pitchFamily="18" charset="0"/>
              </a:rPr>
              <a:t>too</a:t>
            </a:r>
            <a:r>
              <a:rPr lang="en-US" sz="1400" dirty="0" smtClean="0">
                <a:latin typeface="Cambria" pitchFamily="18" charset="0"/>
              </a:rPr>
              <a:t> short?)</a:t>
            </a:r>
            <a:endParaRPr lang="en-US" sz="2000" dirty="0">
              <a:latin typeface="Cambria" pitchFamily="18" charset="0"/>
            </a:endParaRPr>
          </a:p>
        </p:txBody>
      </p:sp>
      <p:sp>
        <p:nvSpPr>
          <p:cNvPr id="12" name="AutoShape 7"/>
          <p:cNvSpPr>
            <a:spLocks/>
          </p:cNvSpPr>
          <p:nvPr/>
        </p:nvSpPr>
        <p:spPr bwMode="auto">
          <a:xfrm>
            <a:off x="59944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0277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4" name="Text Box 6"/>
          <p:cNvSpPr txBox="1">
            <a:spLocks noChangeArrowheads="1"/>
          </p:cNvSpPr>
          <p:nvPr/>
        </p:nvSpPr>
        <p:spPr bwMode="auto">
          <a:xfrm>
            <a:off x="7620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a:latin typeface="Cambria" pitchFamily="18" charset="0"/>
              </a:rPr>
              <a:t>Thinking </a:t>
            </a:r>
            <a:r>
              <a:rPr lang="en-US" sz="4000" dirty="0" smtClean="0">
                <a:latin typeface="Cambria" pitchFamily="18" charset="0"/>
              </a:rPr>
              <a:t>recursively...</a:t>
            </a:r>
            <a:endParaRPr lang="en-US" sz="4000" dirty="0">
              <a:latin typeface="Cambria" pitchFamily="18" charset="0"/>
            </a:endParaRPr>
          </a:p>
        </p:txBody>
      </p:sp>
    </p:spTree>
    <p:extLst>
      <p:ext uri="{BB962C8B-B14F-4D97-AF65-F5344CB8AC3E}">
        <p14:creationId xmlns:p14="http://schemas.microsoft.com/office/powerpoint/2010/main" val="2703877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4724400" y="1447800"/>
            <a:ext cx="4152900" cy="23622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 name="Rounded Rectangle 1"/>
          <p:cNvSpPr/>
          <p:nvPr/>
        </p:nvSpPr>
        <p:spPr bwMode="auto">
          <a:xfrm>
            <a:off x="381000" y="1447800"/>
            <a:ext cx="4152900" cy="23622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290" name="Text Box 5"/>
          <p:cNvSpPr txBox="1">
            <a:spLocks noChangeArrowheads="1"/>
          </p:cNvSpPr>
          <p:nvPr/>
        </p:nvSpPr>
        <p:spPr bwMode="auto">
          <a:xfrm>
            <a:off x="533400" y="288925"/>
            <a:ext cx="8001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4000" dirty="0">
                <a:latin typeface="Cambria" pitchFamily="18" charset="0"/>
              </a:rPr>
              <a:t>Functioning across disciplines</a:t>
            </a:r>
          </a:p>
        </p:txBody>
      </p:sp>
      <p:sp>
        <p:nvSpPr>
          <p:cNvPr id="12291" name="Text Box 27"/>
          <p:cNvSpPr txBox="1">
            <a:spLocks noChangeArrowheads="1"/>
          </p:cNvSpPr>
          <p:nvPr/>
        </p:nvSpPr>
        <p:spPr bwMode="auto">
          <a:xfrm>
            <a:off x="838200" y="2886075"/>
            <a:ext cx="360045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50000"/>
              </a:lnSpc>
              <a:spcBef>
                <a:spcPct val="50000"/>
              </a:spcBef>
            </a:pPr>
            <a:r>
              <a:rPr lang="en-US" b="1">
                <a:solidFill>
                  <a:srgbClr val="FEA30F"/>
                </a:solidFill>
                <a:latin typeface="Courier New" pitchFamily="49" charset="0"/>
              </a:rPr>
              <a:t>def</a:t>
            </a:r>
            <a:r>
              <a:rPr lang="en-US" b="1">
                <a:latin typeface="Courier New" pitchFamily="49" charset="0"/>
              </a:rPr>
              <a:t> g(x):</a:t>
            </a:r>
          </a:p>
          <a:p>
            <a:pPr>
              <a:lnSpc>
                <a:spcPct val="50000"/>
              </a:lnSpc>
              <a:spcBef>
                <a:spcPct val="50000"/>
              </a:spcBef>
            </a:pPr>
            <a:r>
              <a:rPr lang="en-US" b="1">
                <a:latin typeface="Courier New" pitchFamily="49" charset="0"/>
              </a:rPr>
              <a:t>    </a:t>
            </a:r>
            <a:r>
              <a:rPr lang="en-US" b="1">
                <a:solidFill>
                  <a:srgbClr val="FEA30F"/>
                </a:solidFill>
                <a:latin typeface="Courier New" pitchFamily="49" charset="0"/>
              </a:rPr>
              <a:t>return</a:t>
            </a:r>
            <a:r>
              <a:rPr lang="en-US" b="1">
                <a:latin typeface="Courier New" pitchFamily="49" charset="0"/>
              </a:rPr>
              <a:t> x**100</a:t>
            </a:r>
          </a:p>
        </p:txBody>
      </p:sp>
      <p:sp>
        <p:nvSpPr>
          <p:cNvPr id="12292" name="Text Box 28"/>
          <p:cNvSpPr txBox="1">
            <a:spLocks noChangeArrowheads="1"/>
          </p:cNvSpPr>
          <p:nvPr/>
        </p:nvSpPr>
        <p:spPr bwMode="auto">
          <a:xfrm>
            <a:off x="5562600" y="2886075"/>
            <a:ext cx="24384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lnSpc>
                <a:spcPct val="80000"/>
              </a:lnSpc>
              <a:spcBef>
                <a:spcPct val="50000"/>
              </a:spcBef>
            </a:pPr>
            <a:r>
              <a:rPr lang="en-US" sz="3200" b="1" i="1" dirty="0">
                <a:solidFill>
                  <a:schemeClr val="accent2"/>
                </a:solidFill>
                <a:latin typeface="Times" pitchFamily="-106" charset="0"/>
              </a:rPr>
              <a:t>g(x)  =  x</a:t>
            </a:r>
            <a:r>
              <a:rPr lang="en-US" sz="3200" b="1" i="1" baseline="64000" dirty="0">
                <a:solidFill>
                  <a:schemeClr val="accent2"/>
                </a:solidFill>
                <a:latin typeface="Times" pitchFamily="-106" charset="0"/>
              </a:rPr>
              <a:t>100</a:t>
            </a:r>
            <a:endParaRPr lang="en-US" sz="3200" b="1" i="1" dirty="0">
              <a:solidFill>
                <a:schemeClr val="accent2"/>
              </a:solidFill>
              <a:latin typeface="Times" pitchFamily="-106" charset="0"/>
            </a:endParaRPr>
          </a:p>
        </p:txBody>
      </p:sp>
      <p:sp>
        <p:nvSpPr>
          <p:cNvPr id="12293" name="Text Box 29"/>
          <p:cNvSpPr txBox="1">
            <a:spLocks noChangeArrowheads="1"/>
          </p:cNvSpPr>
          <p:nvPr/>
        </p:nvSpPr>
        <p:spPr bwMode="auto">
          <a:xfrm>
            <a:off x="838200" y="4046538"/>
            <a:ext cx="2895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800" b="1" dirty="0" smtClean="0">
                <a:latin typeface="Cambria" pitchFamily="18" charset="0"/>
              </a:rPr>
              <a:t>CS</a:t>
            </a:r>
            <a:r>
              <a:rPr lang="en-US" sz="2800" dirty="0" smtClean="0">
                <a:latin typeface="Cambria" pitchFamily="18" charset="0"/>
              </a:rPr>
              <a:t>'s</a:t>
            </a:r>
            <a:r>
              <a:rPr lang="en-US" sz="2800" i="1" dirty="0" smtClean="0">
                <a:latin typeface="Cambria" pitchFamily="18" charset="0"/>
              </a:rPr>
              <a:t> </a:t>
            </a:r>
            <a:r>
              <a:rPr lang="en-US" sz="2800" dirty="0" err="1" smtClean="0">
                <a:latin typeface="Cambria" pitchFamily="18" charset="0"/>
              </a:rPr>
              <a:t>googolizer</a:t>
            </a:r>
            <a:endParaRPr lang="en-US" sz="2800" dirty="0">
              <a:latin typeface="Cambria" pitchFamily="18" charset="0"/>
            </a:endParaRPr>
          </a:p>
        </p:txBody>
      </p:sp>
      <p:sp>
        <p:nvSpPr>
          <p:cNvPr id="12294" name="Text Box 30"/>
          <p:cNvSpPr txBox="1">
            <a:spLocks noChangeArrowheads="1"/>
          </p:cNvSpPr>
          <p:nvPr/>
        </p:nvSpPr>
        <p:spPr bwMode="auto">
          <a:xfrm>
            <a:off x="4953000" y="4046538"/>
            <a:ext cx="37338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800" b="1" dirty="0" smtClean="0">
                <a:latin typeface="Cambria" pitchFamily="18" charset="0"/>
              </a:rPr>
              <a:t>Math</a:t>
            </a:r>
            <a:r>
              <a:rPr lang="en-US" sz="2800" dirty="0" smtClean="0">
                <a:latin typeface="Cambria" pitchFamily="18" charset="0"/>
              </a:rPr>
              <a:t>'s </a:t>
            </a:r>
            <a:r>
              <a:rPr lang="en-US" sz="2800" dirty="0" err="1">
                <a:latin typeface="Cambria" pitchFamily="18" charset="0"/>
              </a:rPr>
              <a:t>googolizer</a:t>
            </a:r>
            <a:endParaRPr lang="en-US" sz="2800" dirty="0">
              <a:latin typeface="Cambria" pitchFamily="18" charset="0"/>
            </a:endParaRPr>
          </a:p>
        </p:txBody>
      </p:sp>
      <p:sp>
        <p:nvSpPr>
          <p:cNvPr id="12296" name="Rectangle 32"/>
          <p:cNvSpPr>
            <a:spLocks noChangeArrowheads="1"/>
          </p:cNvSpPr>
          <p:nvPr/>
        </p:nvSpPr>
        <p:spPr bwMode="auto">
          <a:xfrm>
            <a:off x="5707512" y="4848650"/>
            <a:ext cx="2224776" cy="369332"/>
          </a:xfrm>
          <a:prstGeom prst="rect">
            <a:avLst/>
          </a:prstGeom>
          <a:solidFill>
            <a:srgbClr val="FFCC99"/>
          </a:solidFill>
          <a:ln>
            <a:noFill/>
          </a:ln>
          <a:extLst/>
        </p:spPr>
        <p:txBody>
          <a:bodyPr wrap="none">
            <a:spAutoFit/>
          </a:bodyPr>
          <a:lstStyle/>
          <a:p>
            <a:pPr algn="ctr"/>
            <a:r>
              <a:rPr lang="en-US" sz="1800" dirty="0">
                <a:latin typeface="Cambria" pitchFamily="18" charset="0"/>
              </a:rPr>
              <a:t>defined by </a:t>
            </a:r>
            <a:r>
              <a:rPr lang="en-US" sz="1800" b="1" i="1" dirty="0">
                <a:latin typeface="Cambria" pitchFamily="18" charset="0"/>
              </a:rPr>
              <a:t>what it is</a:t>
            </a:r>
          </a:p>
        </p:txBody>
      </p:sp>
      <p:sp>
        <p:nvSpPr>
          <p:cNvPr id="12297" name="Text Box 33"/>
          <p:cNvSpPr txBox="1">
            <a:spLocks noChangeArrowheads="1"/>
          </p:cNvSpPr>
          <p:nvPr/>
        </p:nvSpPr>
        <p:spPr bwMode="auto">
          <a:xfrm>
            <a:off x="1600200" y="5374112"/>
            <a:ext cx="2590800" cy="264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0000"/>
              </a:lnSpc>
              <a:spcBef>
                <a:spcPct val="50000"/>
              </a:spcBef>
            </a:pPr>
            <a:r>
              <a:rPr lang="en-US" sz="1400" dirty="0" smtClean="0">
                <a:latin typeface="Cambria" pitchFamily="18" charset="0"/>
              </a:rPr>
              <a:t>+ what follows </a:t>
            </a:r>
            <a:r>
              <a:rPr lang="en-US" sz="1400" b="1" i="1" dirty="0" smtClean="0">
                <a:latin typeface="Cambria" pitchFamily="18" charset="0"/>
              </a:rPr>
              <a:t>behaviorally</a:t>
            </a:r>
            <a:endParaRPr lang="en-US" sz="1400" b="1" i="1" dirty="0">
              <a:latin typeface="Cambria" pitchFamily="18" charset="0"/>
            </a:endParaRPr>
          </a:p>
        </p:txBody>
      </p:sp>
      <p:sp>
        <p:nvSpPr>
          <p:cNvPr id="12298" name="Text Box 34"/>
          <p:cNvSpPr txBox="1">
            <a:spLocks noChangeArrowheads="1"/>
          </p:cNvSpPr>
          <p:nvPr/>
        </p:nvSpPr>
        <p:spPr bwMode="auto">
          <a:xfrm>
            <a:off x="1295400" y="1600200"/>
            <a:ext cx="2133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200" b="1" i="1" dirty="0">
                <a:solidFill>
                  <a:srgbClr val="0C0BC6"/>
                </a:solidFill>
                <a:latin typeface="Cambria" pitchFamily="18" charset="0"/>
              </a:rPr>
              <a:t>procedure</a:t>
            </a:r>
          </a:p>
        </p:txBody>
      </p:sp>
      <p:sp>
        <p:nvSpPr>
          <p:cNvPr id="12299" name="Text Box 35"/>
          <p:cNvSpPr txBox="1">
            <a:spLocks noChangeArrowheads="1"/>
          </p:cNvSpPr>
          <p:nvPr/>
        </p:nvSpPr>
        <p:spPr bwMode="auto">
          <a:xfrm>
            <a:off x="5753100" y="1600200"/>
            <a:ext cx="2133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3200" b="1" i="1" dirty="0">
                <a:solidFill>
                  <a:srgbClr val="0C0BC6"/>
                </a:solidFill>
                <a:latin typeface="Cambria" pitchFamily="18" charset="0"/>
              </a:rPr>
              <a:t>structure</a:t>
            </a:r>
          </a:p>
        </p:txBody>
      </p:sp>
      <p:sp>
        <p:nvSpPr>
          <p:cNvPr id="15" name="Text Box 33"/>
          <p:cNvSpPr txBox="1">
            <a:spLocks noChangeArrowheads="1"/>
          </p:cNvSpPr>
          <p:nvPr/>
        </p:nvSpPr>
        <p:spPr bwMode="auto">
          <a:xfrm>
            <a:off x="6286500" y="5374112"/>
            <a:ext cx="2247900" cy="264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0000"/>
              </a:lnSpc>
              <a:spcBef>
                <a:spcPct val="50000"/>
              </a:spcBef>
            </a:pPr>
            <a:r>
              <a:rPr lang="en-US" sz="1400" dirty="0" smtClean="0">
                <a:latin typeface="Cambria" pitchFamily="18" charset="0"/>
              </a:rPr>
              <a:t>+ what follows </a:t>
            </a:r>
            <a:r>
              <a:rPr lang="en-US" sz="1400" b="1" i="1" dirty="0" smtClean="0">
                <a:latin typeface="Cambria" pitchFamily="18" charset="0"/>
              </a:rPr>
              <a:t>logically</a:t>
            </a:r>
            <a:endParaRPr lang="en-US" sz="1400" b="1" i="1" dirty="0">
              <a:latin typeface="Cambria" pitchFamily="18" charset="0"/>
            </a:endParaRPr>
          </a:p>
        </p:txBody>
      </p:sp>
      <p:sp>
        <p:nvSpPr>
          <p:cNvPr id="16" name="Rectangle 32"/>
          <p:cNvSpPr>
            <a:spLocks noChangeArrowheads="1"/>
          </p:cNvSpPr>
          <p:nvPr/>
        </p:nvSpPr>
        <p:spPr bwMode="auto">
          <a:xfrm>
            <a:off x="1007862" y="4848650"/>
            <a:ext cx="2556277" cy="369332"/>
          </a:xfrm>
          <a:prstGeom prst="rect">
            <a:avLst/>
          </a:prstGeom>
          <a:solidFill>
            <a:srgbClr val="FFCC99"/>
          </a:solidFill>
          <a:ln>
            <a:noFill/>
          </a:ln>
          <a:extLst/>
        </p:spPr>
        <p:txBody>
          <a:bodyPr wrap="none">
            <a:spAutoFit/>
          </a:bodyPr>
          <a:lstStyle/>
          <a:p>
            <a:pPr algn="ctr"/>
            <a:r>
              <a:rPr lang="en-US" sz="1800" dirty="0">
                <a:latin typeface="Cambria" pitchFamily="18" charset="0"/>
              </a:rPr>
              <a:t>defined by </a:t>
            </a:r>
            <a:r>
              <a:rPr lang="en-US" sz="1800" b="1" i="1" dirty="0">
                <a:latin typeface="Cambria" pitchFamily="18" charset="0"/>
              </a:rPr>
              <a:t>what it does</a:t>
            </a:r>
          </a:p>
        </p:txBody>
      </p:sp>
    </p:spTree>
    <p:extLst>
      <p:ext uri="{BB962C8B-B14F-4D97-AF65-F5344CB8AC3E}">
        <p14:creationId xmlns:p14="http://schemas.microsoft.com/office/powerpoint/2010/main" val="40753542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800600" y="1676400"/>
            <a:ext cx="4419600" cy="3539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err="1">
                <a:ln>
                  <a:noFill/>
                </a:ln>
                <a:solidFill>
                  <a:srgbClr val="FF6600"/>
                </a:solidFill>
                <a:effectLst/>
                <a:uLnTx/>
                <a:uFillTx/>
                <a:latin typeface="Courier New" pitchFamily="49" charset="0"/>
                <a:ea typeface="ＭＳ Ｐゴシック" pitchFamily="34" charset="-128"/>
                <a:cs typeface="+mn-cs"/>
              </a:rPr>
              <a:t>def</a:t>
            </a: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err="1">
                <a:ln>
                  <a:noFill/>
                </a:ln>
                <a:solidFill>
                  <a:srgbClr val="7030A0"/>
                </a:solidFill>
                <a:effectLst/>
                <a:uLnTx/>
                <a:uFillTx/>
                <a:latin typeface="Courier New" pitchFamily="49" charset="0"/>
                <a:ea typeface="ＭＳ Ｐゴシック" pitchFamily="34" charset="-128"/>
                <a:cs typeface="+mn-cs"/>
              </a:rPr>
              <a:t>fac</a:t>
            </a: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smtClean="0">
                <a:ln>
                  <a:noFill/>
                </a:ln>
                <a:solidFill>
                  <a:srgbClr val="FF6600"/>
                </a:solidFill>
                <a:effectLst/>
                <a:uLnTx/>
                <a:uFillTx/>
                <a:latin typeface="Courier New" pitchFamily="49" charset="0"/>
                <a:ea typeface="ＭＳ Ｐゴシック" pitchFamily="34" charset="-128"/>
                <a:cs typeface="+mn-cs"/>
              </a:rPr>
              <a:t>if</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N &lt;=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smtClean="0">
                <a:ln>
                  <a:noFill/>
                </a:ln>
                <a:solidFill>
                  <a:srgbClr val="FF6600"/>
                </a:solidFill>
                <a:effectLst/>
                <a:uLnTx/>
                <a:uFillTx/>
                <a:latin typeface="Courier New" pitchFamily="49" charset="0"/>
                <a:ea typeface="ＭＳ Ｐゴシック" pitchFamily="34" charset="-128"/>
                <a:cs typeface="+mn-cs"/>
              </a:rPr>
              <a:t>return</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smtClean="0">
                <a:ln>
                  <a:noFill/>
                </a:ln>
                <a:solidFill>
                  <a:srgbClr val="FF6600"/>
                </a:solidFill>
                <a:effectLst/>
                <a:uLnTx/>
                <a:uFillTx/>
                <a:latin typeface="Courier New" pitchFamily="49" charset="0"/>
                <a:ea typeface="ＭＳ Ｐゴシック" pitchFamily="34" charset="-128"/>
                <a:cs typeface="+mn-cs"/>
              </a:rPr>
              <a:t>else</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smtClean="0">
                <a:ln>
                  <a:noFill/>
                </a:ln>
                <a:solidFill>
                  <a:srgbClr val="0000FF"/>
                </a:solidFill>
                <a:effectLst/>
                <a:uLnTx/>
                <a:uFillTx/>
                <a:latin typeface="Courier New" pitchFamily="49" charset="0"/>
                <a:ea typeface="ＭＳ Ｐゴシック" pitchFamily="34" charset="-128"/>
                <a:cs typeface="+mn-cs"/>
              </a:rPr>
              <a:t>rest</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 </a:t>
            </a:r>
            <a:r>
              <a:rPr kumimoji="0" lang="en-US" sz="2800" b="1" i="0" u="none" strike="noStrike" kern="1200" cap="none" spc="0" normalizeH="0" baseline="0" noProof="0" dirty="0" err="1">
                <a:ln>
                  <a:noFill/>
                </a:ln>
                <a:solidFill>
                  <a:srgbClr val="7030A0"/>
                </a:solidFill>
                <a:effectLst/>
                <a:uLnTx/>
                <a:uFillTx/>
                <a:latin typeface="Courier New" pitchFamily="49" charset="0"/>
                <a:ea typeface="ＭＳ Ｐゴシック" pitchFamily="34" charset="-128"/>
                <a:cs typeface="+mn-cs"/>
              </a:rPr>
              <a:t>fac</a:t>
            </a: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(N-1)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FF66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smtClean="0">
                <a:ln>
                  <a:noFill/>
                </a:ln>
                <a:solidFill>
                  <a:srgbClr val="FF6600"/>
                </a:solidFill>
                <a:effectLst/>
                <a:uLnTx/>
                <a:uFillTx/>
                <a:latin typeface="Courier New" pitchFamily="49" charset="0"/>
                <a:ea typeface="ＭＳ Ｐゴシック" pitchFamily="34" charset="-128"/>
                <a:cs typeface="+mn-cs"/>
              </a:rPr>
              <a:t>return</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N*</a:t>
            </a:r>
            <a:r>
              <a:rPr kumimoji="0" lang="en-US" sz="2800" b="1" i="0" u="none" strike="noStrike" kern="1200" cap="none" spc="0" normalizeH="0" baseline="0" noProof="0" dirty="0" smtClean="0">
                <a:ln>
                  <a:noFill/>
                </a:ln>
                <a:solidFill>
                  <a:srgbClr val="0000FF"/>
                </a:solidFill>
                <a:effectLst/>
                <a:uLnTx/>
                <a:uFillTx/>
                <a:latin typeface="Courier New" pitchFamily="49" charset="0"/>
                <a:ea typeface="ＭＳ Ｐゴシック" pitchFamily="34" charset="-128"/>
                <a:cs typeface="+mn-cs"/>
              </a:rPr>
              <a:t>rest</a:t>
            </a:r>
            <a:endParaRPr kumimoji="0" lang="en-US" sz="2800" b="1" i="0" u="none" strike="noStrike" kern="1200" cap="none" spc="0" normalizeH="0" baseline="0" noProof="0" dirty="0">
              <a:ln>
                <a:noFill/>
              </a:ln>
              <a:solidFill>
                <a:srgbClr val="0000FF"/>
              </a:solidFill>
              <a:effectLst/>
              <a:uLnTx/>
              <a:uFillTx/>
              <a:latin typeface="Courier New" pitchFamily="49" charset="0"/>
              <a:ea typeface="ＭＳ Ｐゴシック" pitchFamily="34" charset="-128"/>
              <a:cs typeface="+mn-cs"/>
            </a:endParaRPr>
          </a:p>
        </p:txBody>
      </p:sp>
      <p:sp>
        <p:nvSpPr>
          <p:cNvPr id="10" name="Text Box 12"/>
          <p:cNvSpPr txBox="1">
            <a:spLocks noChangeArrowheads="1"/>
          </p:cNvSpPr>
          <p:nvPr/>
        </p:nvSpPr>
        <p:spPr bwMode="auto">
          <a:xfrm>
            <a:off x="457200" y="6172200"/>
            <a:ext cx="3657600" cy="415925"/>
          </a:xfrm>
          <a:prstGeom prst="rect">
            <a:avLst/>
          </a:prstGeom>
          <a:solidFill>
            <a:srgbClr val="FFCC99"/>
          </a:solidFill>
          <a:ln>
            <a:noFill/>
          </a:ln>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100" b="1" i="1"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Conceptual</a:t>
            </a:r>
            <a:endParaRPr kumimoji="0" lang="en-US" sz="21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endParaRPr>
          </a:p>
        </p:txBody>
      </p:sp>
      <p:sp>
        <p:nvSpPr>
          <p:cNvPr id="11" name="Text Box 13"/>
          <p:cNvSpPr txBox="1">
            <a:spLocks noChangeArrowheads="1"/>
          </p:cNvSpPr>
          <p:nvPr/>
        </p:nvSpPr>
        <p:spPr bwMode="auto">
          <a:xfrm>
            <a:off x="5257800" y="6172200"/>
            <a:ext cx="3505200" cy="415498"/>
          </a:xfrm>
          <a:prstGeom prst="rect">
            <a:avLst/>
          </a:prstGeom>
          <a:solidFill>
            <a:srgbClr val="E1E1FF"/>
          </a:solidFill>
          <a:ln>
            <a:noFill/>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100" b="1" i="1"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Actual</a:t>
            </a:r>
            <a:endParaRPr kumimoji="0" lang="en-US" sz="2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endParaRPr>
          </a:p>
        </p:txBody>
      </p:sp>
      <p:sp>
        <p:nvSpPr>
          <p:cNvPr id="14" name="Text Box 6"/>
          <p:cNvSpPr txBox="1">
            <a:spLocks noChangeArrowheads="1"/>
          </p:cNvSpPr>
          <p:nvPr/>
        </p:nvSpPr>
        <p:spPr bwMode="auto">
          <a:xfrm>
            <a:off x="914400" y="228600"/>
            <a:ext cx="762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4000" b="0" i="1"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Acting</a:t>
            </a:r>
            <a:r>
              <a:rPr kumimoji="0" lang="en-US" sz="40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recursively</a:t>
            </a:r>
            <a:endParaRPr kumimoji="0" lang="en-US" sz="40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endParaRPr>
          </a:p>
        </p:txBody>
      </p:sp>
      <p:sp>
        <p:nvSpPr>
          <p:cNvPr id="16" name="Text Box 2"/>
          <p:cNvSpPr txBox="1">
            <a:spLocks noChangeArrowheads="1"/>
          </p:cNvSpPr>
          <p:nvPr/>
        </p:nvSpPr>
        <p:spPr bwMode="auto">
          <a:xfrm>
            <a:off x="152400" y="1676400"/>
            <a:ext cx="4773168" cy="3539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err="1">
                <a:ln>
                  <a:noFill/>
                </a:ln>
                <a:solidFill>
                  <a:srgbClr val="FF6600"/>
                </a:solidFill>
                <a:effectLst/>
                <a:uLnTx/>
                <a:uFillTx/>
                <a:latin typeface="Courier New" pitchFamily="49" charset="0"/>
                <a:ea typeface="ＭＳ Ｐゴシック" pitchFamily="34" charset="-128"/>
                <a:cs typeface="+mn-cs"/>
              </a:rPr>
              <a:t>def</a:t>
            </a: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err="1">
                <a:ln>
                  <a:noFill/>
                </a:ln>
                <a:solidFill>
                  <a:srgbClr val="7030A0"/>
                </a:solidFill>
                <a:effectLst/>
                <a:uLnTx/>
                <a:uFillTx/>
                <a:latin typeface="Courier New" pitchFamily="49" charset="0"/>
                <a:ea typeface="ＭＳ Ｐゴシック" pitchFamily="34" charset="-128"/>
                <a:cs typeface="+mn-cs"/>
              </a:rPr>
              <a:t>fac</a:t>
            </a: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smtClean="0">
                <a:ln>
                  <a:noFill/>
                </a:ln>
                <a:solidFill>
                  <a:srgbClr val="FF6600"/>
                </a:solidFill>
                <a:effectLst/>
                <a:uLnTx/>
                <a:uFillTx/>
                <a:latin typeface="Courier New" pitchFamily="49" charset="0"/>
                <a:ea typeface="ＭＳ Ｐゴシック" pitchFamily="34" charset="-128"/>
                <a:cs typeface="+mn-cs"/>
              </a:rPr>
              <a:t>if</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N &lt;=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smtClean="0">
                <a:ln>
                  <a:noFill/>
                </a:ln>
                <a:solidFill>
                  <a:srgbClr val="FF6600"/>
                </a:solidFill>
                <a:effectLst/>
                <a:uLnTx/>
                <a:uFillTx/>
                <a:latin typeface="Courier New" pitchFamily="49" charset="0"/>
                <a:ea typeface="ＭＳ Ｐゴシック" pitchFamily="34" charset="-128"/>
                <a:cs typeface="+mn-cs"/>
              </a:rPr>
              <a:t>return</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800" b="1" i="0" u="none" strike="noStrike" kern="1200" cap="none" spc="0" normalizeH="0" baseline="0" noProof="0" dirty="0" smtClean="0">
                <a:ln>
                  <a:noFill/>
                </a:ln>
                <a:solidFill>
                  <a:srgbClr val="FF6600"/>
                </a:solidFill>
                <a:effectLst/>
                <a:uLnTx/>
                <a:uFillTx/>
                <a:latin typeface="Courier New" pitchFamily="49" charset="0"/>
                <a:ea typeface="ＭＳ Ｐゴシック" pitchFamily="34" charset="-128"/>
                <a:cs typeface="+mn-cs"/>
              </a:rPr>
              <a:t>else</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noProof="0" dirty="0" smtClean="0">
                <a:ln>
                  <a:noFill/>
                </a:ln>
                <a:solidFill>
                  <a:srgbClr val="FF6600"/>
                </a:solidFill>
                <a:effectLst/>
                <a:uLnTx/>
                <a:uFillTx/>
                <a:latin typeface="Courier New" pitchFamily="49" charset="0"/>
                <a:ea typeface="ＭＳ Ｐゴシック" pitchFamily="34" charset="-128"/>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2800" b="1" baseline="0" dirty="0">
                <a:solidFill>
                  <a:srgbClr val="FF6600"/>
                </a:solidFill>
                <a:latin typeface="Courier New" pitchFamily="49" charset="0"/>
              </a:rPr>
              <a:t> </a:t>
            </a:r>
            <a:r>
              <a:rPr lang="en-US" sz="2800" b="1" baseline="0" dirty="0" smtClean="0">
                <a:solidFill>
                  <a:srgbClr val="FF6600"/>
                </a:solidFill>
                <a:latin typeface="Courier New" pitchFamily="49" charset="0"/>
              </a:rPr>
              <a:t>   </a:t>
            </a:r>
            <a:r>
              <a:rPr kumimoji="0" lang="en-US" sz="2800" b="1" i="0" u="none" strike="noStrike" kern="1200" cap="none" spc="0" normalizeH="0" baseline="0" noProof="0" dirty="0" smtClean="0">
                <a:ln>
                  <a:noFill/>
                </a:ln>
                <a:solidFill>
                  <a:srgbClr val="FF6600"/>
                </a:solidFill>
                <a:effectLst/>
                <a:uLnTx/>
                <a:uFillTx/>
                <a:latin typeface="Courier New" pitchFamily="49" charset="0"/>
                <a:ea typeface="ＭＳ Ｐゴシック" pitchFamily="34" charset="-128"/>
                <a:cs typeface="+mn-cs"/>
              </a:rPr>
              <a:t>return</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N*</a:t>
            </a:r>
            <a:r>
              <a:rPr kumimoji="0" lang="en-US" sz="2800" b="1" i="0" u="none" strike="noStrike" kern="1200" cap="none" spc="0" normalizeH="0" baseline="0" noProof="0" dirty="0" err="1" smtClean="0">
                <a:ln>
                  <a:noFill/>
                </a:ln>
                <a:solidFill>
                  <a:srgbClr val="7030A0"/>
                </a:solidFill>
                <a:effectLst/>
                <a:uLnTx/>
                <a:uFillTx/>
                <a:latin typeface="Courier New" pitchFamily="49" charset="0"/>
                <a:ea typeface="ＭＳ Ｐゴシック" pitchFamily="34" charset="-128"/>
                <a:cs typeface="+mn-cs"/>
              </a:rPr>
              <a:t>fac</a:t>
            </a:r>
            <a:r>
              <a:rPr kumimoji="0" lang="en-US" sz="28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(N-1)</a:t>
            </a:r>
            <a:endParaRPr kumimoji="0" lang="en-US" sz="28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5" name="Rectangle 4"/>
          <p:cNvSpPr/>
          <p:nvPr/>
        </p:nvSpPr>
        <p:spPr>
          <a:xfrm>
            <a:off x="3224528" y="5484168"/>
            <a:ext cx="1576072" cy="230832"/>
          </a:xfrm>
          <a:prstGeom prst="rect">
            <a:avLst/>
          </a:prstGeom>
        </p:spPr>
        <p:txBody>
          <a:bodyPr wrap="none">
            <a:spAutoFit/>
          </a:bodyPr>
          <a:lstStyle/>
          <a:p>
            <a:r>
              <a:rPr lang="en-US" sz="900" dirty="0" smtClean="0">
                <a:solidFill>
                  <a:srgbClr val="000000"/>
                </a:solidFill>
                <a:latin typeface="Cambria" pitchFamily="18" charset="0"/>
              </a:rPr>
              <a:t>this recursion happens first!</a:t>
            </a:r>
            <a:endParaRPr lang="en-US" sz="900" dirty="0"/>
          </a:p>
        </p:txBody>
      </p:sp>
      <p:sp>
        <p:nvSpPr>
          <p:cNvPr id="8" name="Left Brace 7"/>
          <p:cNvSpPr/>
          <p:nvPr/>
        </p:nvSpPr>
        <p:spPr bwMode="auto">
          <a:xfrm>
            <a:off x="4925568" y="4343400"/>
            <a:ext cx="179832" cy="872430"/>
          </a:xfrm>
          <a:prstGeom prst="leftBrace">
            <a:avLst>
              <a:gd name="adj1" fmla="val 66248"/>
              <a:gd name="adj2" fmla="val 67468"/>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9" name="Rectangle 18"/>
          <p:cNvSpPr/>
          <p:nvPr/>
        </p:nvSpPr>
        <p:spPr>
          <a:xfrm>
            <a:off x="7699704" y="5491348"/>
            <a:ext cx="1212191" cy="230832"/>
          </a:xfrm>
          <a:prstGeom prst="rect">
            <a:avLst/>
          </a:prstGeom>
        </p:spPr>
        <p:txBody>
          <a:bodyPr wrap="none">
            <a:spAutoFit/>
          </a:bodyPr>
          <a:lstStyle/>
          <a:p>
            <a:r>
              <a:rPr lang="en-US" sz="900" dirty="0" smtClean="0">
                <a:solidFill>
                  <a:srgbClr val="000000"/>
                </a:solidFill>
                <a:latin typeface="Cambria" pitchFamily="18" charset="0"/>
              </a:rPr>
              <a:t>hooray for variables!</a:t>
            </a:r>
            <a:endParaRPr lang="en-US" sz="900" dirty="0"/>
          </a:p>
        </p:txBody>
      </p:sp>
      <p:cxnSp>
        <p:nvCxnSpPr>
          <p:cNvPr id="17" name="Straight Arrow Connector 16"/>
          <p:cNvCxnSpPr/>
          <p:nvPr/>
        </p:nvCxnSpPr>
        <p:spPr bwMode="auto">
          <a:xfrm flipH="1" flipV="1">
            <a:off x="3352800" y="5135115"/>
            <a:ext cx="304800" cy="4053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p:nvPr/>
        </p:nvCxnSpPr>
        <p:spPr bwMode="auto">
          <a:xfrm flipH="1" flipV="1">
            <a:off x="8001000" y="5086015"/>
            <a:ext cx="304800" cy="4053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03366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&lt;=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else</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(N-1)</a:t>
            </a:r>
          </a:p>
        </p:txBody>
      </p:sp>
      <p:sp>
        <p:nvSpPr>
          <p:cNvPr id="23" name="Text Box 4"/>
          <p:cNvSpPr txBox="1">
            <a:spLocks noChangeArrowheads="1"/>
          </p:cNvSpPr>
          <p:nvPr/>
        </p:nvSpPr>
        <p:spPr bwMode="auto">
          <a:xfrm>
            <a:off x="426683" y="228600"/>
            <a:ext cx="3276600" cy="636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Behind the curtain:</a:t>
            </a:r>
          </a:p>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how recursion works</a:t>
            </a: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a:t>
            </a:r>
          </a:p>
        </p:txBody>
      </p:sp>
      <p:sp>
        <p:nvSpPr>
          <p:cNvPr id="24"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5"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5</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(4)</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6" name="Text Box 3"/>
          <p:cNvSpPr txBox="1">
            <a:spLocks noChangeArrowheads="1"/>
          </p:cNvSpPr>
          <p:nvPr/>
        </p:nvSpPr>
        <p:spPr bwMode="auto">
          <a:xfrm>
            <a:off x="443090" y="32467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4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(3)</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7" name="Text Box 3"/>
          <p:cNvSpPr txBox="1">
            <a:spLocks noChangeArrowheads="1"/>
          </p:cNvSpPr>
          <p:nvPr/>
        </p:nvSpPr>
        <p:spPr bwMode="auto">
          <a:xfrm>
            <a:off x="443090" y="41230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3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(2)</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8" name="Text Box 3"/>
          <p:cNvSpPr txBox="1">
            <a:spLocks noChangeArrowheads="1"/>
          </p:cNvSpPr>
          <p:nvPr/>
        </p:nvSpPr>
        <p:spPr bwMode="auto">
          <a:xfrm>
            <a:off x="443090" y="49993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2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(1)</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9" name="Left Brace 28"/>
          <p:cNvSpPr/>
          <p:nvPr/>
        </p:nvSpPr>
        <p:spPr bwMode="auto">
          <a:xfrm rot="5400000">
            <a:off x="1215378" y="1287344"/>
            <a:ext cx="457201" cy="173202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0" name="Left Brace 29"/>
          <p:cNvSpPr/>
          <p:nvPr/>
        </p:nvSpPr>
        <p:spPr bwMode="auto">
          <a:xfrm rot="5400000">
            <a:off x="1898473" y="2169759"/>
            <a:ext cx="457201" cy="1759303"/>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1" name="Left Brace 30"/>
          <p:cNvSpPr/>
          <p:nvPr/>
        </p:nvSpPr>
        <p:spPr bwMode="auto">
          <a:xfrm rot="5400000">
            <a:off x="2685403" y="2983851"/>
            <a:ext cx="457201" cy="1844208"/>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2" name="Left Brace 31"/>
          <p:cNvSpPr/>
          <p:nvPr/>
        </p:nvSpPr>
        <p:spPr bwMode="auto">
          <a:xfrm rot="5400000">
            <a:off x="3375379" y="3856568"/>
            <a:ext cx="457200" cy="1902178"/>
          </a:xfrm>
          <a:prstGeom prst="leftBrace">
            <a:avLst>
              <a:gd name="adj1" fmla="val 46193"/>
              <a:gd name="adj2" fmla="val 8083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3" name="Down Arrow 32"/>
          <p:cNvSpPr/>
          <p:nvPr/>
        </p:nvSpPr>
        <p:spPr bwMode="auto">
          <a:xfrm>
            <a:off x="2001423" y="1657465"/>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4" name="Down Arrow 33"/>
          <p:cNvSpPr/>
          <p:nvPr/>
        </p:nvSpPr>
        <p:spPr bwMode="auto">
          <a:xfrm>
            <a:off x="2615144" y="2522241"/>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5" name="Down Arrow 34"/>
          <p:cNvSpPr/>
          <p:nvPr/>
        </p:nvSpPr>
        <p:spPr bwMode="auto">
          <a:xfrm>
            <a:off x="3353858" y="3380199"/>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6" name="Down Arrow 35"/>
          <p:cNvSpPr/>
          <p:nvPr/>
        </p:nvSpPr>
        <p:spPr bwMode="auto">
          <a:xfrm rot="5400000">
            <a:off x="4880681" y="5879866"/>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7" name="Down Arrow 36"/>
          <p:cNvSpPr/>
          <p:nvPr/>
        </p:nvSpPr>
        <p:spPr bwMode="auto">
          <a:xfrm>
            <a:off x="4063293" y="4275666"/>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8" name="Text Box 3"/>
          <p:cNvSpPr txBox="1">
            <a:spLocks noChangeArrowheads="1"/>
          </p:cNvSpPr>
          <p:nvPr/>
        </p:nvSpPr>
        <p:spPr bwMode="auto">
          <a:xfrm>
            <a:off x="443090" y="5862935"/>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1.0</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39" name="Left Brace 38"/>
          <p:cNvSpPr/>
          <p:nvPr/>
        </p:nvSpPr>
        <p:spPr bwMode="auto">
          <a:xfrm rot="5400000">
            <a:off x="3762024" y="5185835"/>
            <a:ext cx="457200" cy="970845"/>
          </a:xfrm>
          <a:prstGeom prst="leftBrace">
            <a:avLst>
              <a:gd name="adj1" fmla="val 46193"/>
              <a:gd name="adj2" fmla="val 4997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31645299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128889" y="3225799"/>
            <a:ext cx="7557911"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4" name="Rounded Rectangle 23"/>
          <p:cNvSpPr/>
          <p:nvPr/>
        </p:nvSpPr>
        <p:spPr bwMode="auto">
          <a:xfrm>
            <a:off x="1817511" y="4068991"/>
            <a:ext cx="6869289"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5" name="Rounded Rectangle 24"/>
          <p:cNvSpPr/>
          <p:nvPr/>
        </p:nvSpPr>
        <p:spPr bwMode="auto">
          <a:xfrm>
            <a:off x="2472267" y="4971516"/>
            <a:ext cx="6214533"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6" name="Rounded Rectangle 25"/>
          <p:cNvSpPr/>
          <p:nvPr/>
        </p:nvSpPr>
        <p:spPr bwMode="auto">
          <a:xfrm>
            <a:off x="3364089" y="5853459"/>
            <a:ext cx="5322711"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 name="Rounded Rectangle 2"/>
          <p:cNvSpPr/>
          <p:nvPr/>
        </p:nvSpPr>
        <p:spPr bwMode="auto">
          <a:xfrm>
            <a:off x="372533" y="2345266"/>
            <a:ext cx="8314267" cy="475544"/>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3491"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63492" name="Text Box 4"/>
          <p:cNvSpPr txBox="1">
            <a:spLocks noChangeArrowheads="1"/>
          </p:cNvSpPr>
          <p:nvPr/>
        </p:nvSpPr>
        <p:spPr bwMode="auto">
          <a:xfrm>
            <a:off x="426683" y="228600"/>
            <a:ext cx="3276600" cy="636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Behind the curtain:</a:t>
            </a:r>
          </a:p>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how recursion works</a:t>
            </a: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a:t>
            </a:r>
          </a:p>
        </p:txBody>
      </p:sp>
      <p:sp>
        <p:nvSpPr>
          <p:cNvPr id="6"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5</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(4)</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7" name="Text Box 3"/>
          <p:cNvSpPr txBox="1">
            <a:spLocks noChangeArrowheads="1"/>
          </p:cNvSpPr>
          <p:nvPr/>
        </p:nvSpPr>
        <p:spPr bwMode="auto">
          <a:xfrm>
            <a:off x="443090" y="32467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4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(3)</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8" name="Text Box 3"/>
          <p:cNvSpPr txBox="1">
            <a:spLocks noChangeArrowheads="1"/>
          </p:cNvSpPr>
          <p:nvPr/>
        </p:nvSpPr>
        <p:spPr bwMode="auto">
          <a:xfrm>
            <a:off x="443090" y="41230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3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(2)</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9" name="Text Box 3"/>
          <p:cNvSpPr txBox="1">
            <a:spLocks noChangeArrowheads="1"/>
          </p:cNvSpPr>
          <p:nvPr/>
        </p:nvSpPr>
        <p:spPr bwMode="auto">
          <a:xfrm>
            <a:off x="443090" y="49993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2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(1)</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 name="Left Brace 1"/>
          <p:cNvSpPr/>
          <p:nvPr/>
        </p:nvSpPr>
        <p:spPr bwMode="auto">
          <a:xfrm rot="5400000">
            <a:off x="1215378" y="1287344"/>
            <a:ext cx="457201" cy="173202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2" name="Left Brace 11"/>
          <p:cNvSpPr/>
          <p:nvPr/>
        </p:nvSpPr>
        <p:spPr bwMode="auto">
          <a:xfrm rot="5400000">
            <a:off x="1898473" y="2169759"/>
            <a:ext cx="457201" cy="1759303"/>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3" name="Left Brace 12"/>
          <p:cNvSpPr/>
          <p:nvPr/>
        </p:nvSpPr>
        <p:spPr bwMode="auto">
          <a:xfrm rot="5400000">
            <a:off x="2685403" y="2983851"/>
            <a:ext cx="457201" cy="1844208"/>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4" name="Left Brace 13"/>
          <p:cNvSpPr/>
          <p:nvPr/>
        </p:nvSpPr>
        <p:spPr bwMode="auto">
          <a:xfrm rot="5400000">
            <a:off x="3375379" y="3856568"/>
            <a:ext cx="457200" cy="1902178"/>
          </a:xfrm>
          <a:prstGeom prst="leftBrace">
            <a:avLst>
              <a:gd name="adj1" fmla="val 46193"/>
              <a:gd name="adj2" fmla="val 8083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5" name="Down Arrow 14"/>
          <p:cNvSpPr/>
          <p:nvPr/>
        </p:nvSpPr>
        <p:spPr bwMode="auto">
          <a:xfrm>
            <a:off x="2001423" y="1657465"/>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6" name="Down Arrow 15"/>
          <p:cNvSpPr/>
          <p:nvPr/>
        </p:nvSpPr>
        <p:spPr bwMode="auto">
          <a:xfrm>
            <a:off x="2615144" y="2522241"/>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7" name="Down Arrow 16"/>
          <p:cNvSpPr/>
          <p:nvPr/>
        </p:nvSpPr>
        <p:spPr bwMode="auto">
          <a:xfrm>
            <a:off x="3353858" y="3380199"/>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8" name="Down Arrow 17"/>
          <p:cNvSpPr/>
          <p:nvPr/>
        </p:nvSpPr>
        <p:spPr bwMode="auto">
          <a:xfrm rot="5400000">
            <a:off x="4880681" y="5879866"/>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&lt;=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else</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(N-1)</a:t>
            </a:r>
          </a:p>
        </p:txBody>
      </p:sp>
      <p:sp>
        <p:nvSpPr>
          <p:cNvPr id="20" name="Down Arrow 19"/>
          <p:cNvSpPr/>
          <p:nvPr/>
        </p:nvSpPr>
        <p:spPr bwMode="auto">
          <a:xfrm>
            <a:off x="4063293" y="4275666"/>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1" name="Text Box 3"/>
          <p:cNvSpPr txBox="1">
            <a:spLocks noChangeArrowheads="1"/>
          </p:cNvSpPr>
          <p:nvPr/>
        </p:nvSpPr>
        <p:spPr bwMode="auto">
          <a:xfrm>
            <a:off x="443090" y="5862935"/>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1.0</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2" name="Left Brace 21"/>
          <p:cNvSpPr/>
          <p:nvPr/>
        </p:nvSpPr>
        <p:spPr bwMode="auto">
          <a:xfrm rot="5400000">
            <a:off x="3762024" y="5185835"/>
            <a:ext cx="457200" cy="970845"/>
          </a:xfrm>
          <a:prstGeom prst="leftBrace">
            <a:avLst>
              <a:gd name="adj1" fmla="val 46193"/>
              <a:gd name="adj2" fmla="val 4997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5" name="TextBox 4"/>
          <p:cNvSpPr txBox="1"/>
          <p:nvPr/>
        </p:nvSpPr>
        <p:spPr>
          <a:xfrm>
            <a:off x="4066824" y="2369024"/>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5</a:t>
            </a:r>
          </a:p>
        </p:txBody>
      </p:sp>
      <p:sp>
        <p:nvSpPr>
          <p:cNvPr id="27" name="TextBox 26"/>
          <p:cNvSpPr txBox="1"/>
          <p:nvPr/>
        </p:nvSpPr>
        <p:spPr>
          <a:xfrm>
            <a:off x="4066824" y="3249557"/>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4</a:t>
            </a:r>
          </a:p>
        </p:txBody>
      </p:sp>
      <p:sp>
        <p:nvSpPr>
          <p:cNvPr id="28" name="TextBox 27"/>
          <p:cNvSpPr txBox="1"/>
          <p:nvPr/>
        </p:nvSpPr>
        <p:spPr>
          <a:xfrm>
            <a:off x="4066824" y="4087757"/>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3</a:t>
            </a:r>
          </a:p>
        </p:txBody>
      </p:sp>
      <p:sp>
        <p:nvSpPr>
          <p:cNvPr id="29" name="TextBox 28"/>
          <p:cNvSpPr txBox="1"/>
          <p:nvPr/>
        </p:nvSpPr>
        <p:spPr>
          <a:xfrm>
            <a:off x="4066824" y="4982402"/>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2</a:t>
            </a:r>
          </a:p>
        </p:txBody>
      </p:sp>
      <p:sp>
        <p:nvSpPr>
          <p:cNvPr id="30" name="TextBox 29"/>
          <p:cNvSpPr txBox="1"/>
          <p:nvPr/>
        </p:nvSpPr>
        <p:spPr>
          <a:xfrm>
            <a:off x="4066824" y="5858934"/>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1</a:t>
            </a:r>
          </a:p>
        </p:txBody>
      </p:sp>
    </p:spTree>
    <p:extLst>
      <p:ext uri="{BB962C8B-B14F-4D97-AF65-F5344CB8AC3E}">
        <p14:creationId xmlns:p14="http://schemas.microsoft.com/office/powerpoint/2010/main" val="38725317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128889" y="3225799"/>
            <a:ext cx="7557911"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4" name="Rounded Rectangle 23"/>
          <p:cNvSpPr/>
          <p:nvPr/>
        </p:nvSpPr>
        <p:spPr bwMode="auto">
          <a:xfrm>
            <a:off x="1817511" y="4068991"/>
            <a:ext cx="6869289"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5" name="Rounded Rectangle 24"/>
          <p:cNvSpPr/>
          <p:nvPr/>
        </p:nvSpPr>
        <p:spPr bwMode="auto">
          <a:xfrm>
            <a:off x="2472267" y="4971516"/>
            <a:ext cx="6214533"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 name="Rounded Rectangle 2"/>
          <p:cNvSpPr/>
          <p:nvPr/>
        </p:nvSpPr>
        <p:spPr bwMode="auto">
          <a:xfrm>
            <a:off x="372533" y="2345266"/>
            <a:ext cx="8314267" cy="475544"/>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3491"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63492" name="Text Box 4"/>
          <p:cNvSpPr txBox="1">
            <a:spLocks noChangeArrowheads="1"/>
          </p:cNvSpPr>
          <p:nvPr/>
        </p:nvSpPr>
        <p:spPr bwMode="auto">
          <a:xfrm>
            <a:off x="426683" y="228600"/>
            <a:ext cx="3276600" cy="636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Behind the curtain:</a:t>
            </a:r>
          </a:p>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how recursion works</a:t>
            </a: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a:t>
            </a:r>
          </a:p>
        </p:txBody>
      </p:sp>
      <p:sp>
        <p:nvSpPr>
          <p:cNvPr id="6"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5</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(4)</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7" name="Text Box 3"/>
          <p:cNvSpPr txBox="1">
            <a:spLocks noChangeArrowheads="1"/>
          </p:cNvSpPr>
          <p:nvPr/>
        </p:nvSpPr>
        <p:spPr bwMode="auto">
          <a:xfrm>
            <a:off x="443090" y="32467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4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(3)</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8" name="Text Box 3"/>
          <p:cNvSpPr txBox="1">
            <a:spLocks noChangeArrowheads="1"/>
          </p:cNvSpPr>
          <p:nvPr/>
        </p:nvSpPr>
        <p:spPr bwMode="auto">
          <a:xfrm>
            <a:off x="443090" y="41230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3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(2)</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9" name="Text Box 3"/>
          <p:cNvSpPr txBox="1">
            <a:spLocks noChangeArrowheads="1"/>
          </p:cNvSpPr>
          <p:nvPr/>
        </p:nvSpPr>
        <p:spPr bwMode="auto">
          <a:xfrm>
            <a:off x="443090" y="49993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2 * 1.0</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 name="Left Brace 1"/>
          <p:cNvSpPr/>
          <p:nvPr/>
        </p:nvSpPr>
        <p:spPr bwMode="auto">
          <a:xfrm rot="5400000">
            <a:off x="1215378" y="1287344"/>
            <a:ext cx="457201" cy="173202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2" name="Left Brace 11"/>
          <p:cNvSpPr/>
          <p:nvPr/>
        </p:nvSpPr>
        <p:spPr bwMode="auto">
          <a:xfrm rot="5400000">
            <a:off x="1898473" y="2169759"/>
            <a:ext cx="457201" cy="1759303"/>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3" name="Left Brace 12"/>
          <p:cNvSpPr/>
          <p:nvPr/>
        </p:nvSpPr>
        <p:spPr bwMode="auto">
          <a:xfrm rot="5400000">
            <a:off x="2685403" y="2983851"/>
            <a:ext cx="457201" cy="1844208"/>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4" name="Left Brace 13"/>
          <p:cNvSpPr/>
          <p:nvPr/>
        </p:nvSpPr>
        <p:spPr bwMode="auto">
          <a:xfrm rot="5400000">
            <a:off x="3375379" y="3856568"/>
            <a:ext cx="457200" cy="1902178"/>
          </a:xfrm>
          <a:prstGeom prst="leftBrace">
            <a:avLst>
              <a:gd name="adj1" fmla="val 46193"/>
              <a:gd name="adj2" fmla="val 8083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5" name="Down Arrow 14"/>
          <p:cNvSpPr/>
          <p:nvPr/>
        </p:nvSpPr>
        <p:spPr bwMode="auto">
          <a:xfrm>
            <a:off x="2001423" y="1657465"/>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6" name="Down Arrow 15"/>
          <p:cNvSpPr/>
          <p:nvPr/>
        </p:nvSpPr>
        <p:spPr bwMode="auto">
          <a:xfrm>
            <a:off x="2615144" y="2522241"/>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7" name="Down Arrow 16"/>
          <p:cNvSpPr/>
          <p:nvPr/>
        </p:nvSpPr>
        <p:spPr bwMode="auto">
          <a:xfrm>
            <a:off x="3353858" y="3380199"/>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&lt;=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else</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(N-1)</a:t>
            </a:r>
          </a:p>
        </p:txBody>
      </p:sp>
      <p:sp>
        <p:nvSpPr>
          <p:cNvPr id="20" name="Down Arrow 19"/>
          <p:cNvSpPr/>
          <p:nvPr/>
        </p:nvSpPr>
        <p:spPr bwMode="auto">
          <a:xfrm>
            <a:off x="4063293" y="4275666"/>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5" name="TextBox 4"/>
          <p:cNvSpPr txBox="1"/>
          <p:nvPr/>
        </p:nvSpPr>
        <p:spPr>
          <a:xfrm>
            <a:off x="4066824" y="2369024"/>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5</a:t>
            </a:r>
          </a:p>
        </p:txBody>
      </p:sp>
      <p:sp>
        <p:nvSpPr>
          <p:cNvPr id="27" name="TextBox 26"/>
          <p:cNvSpPr txBox="1"/>
          <p:nvPr/>
        </p:nvSpPr>
        <p:spPr>
          <a:xfrm>
            <a:off x="4066824" y="3249557"/>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4</a:t>
            </a:r>
          </a:p>
        </p:txBody>
      </p:sp>
      <p:sp>
        <p:nvSpPr>
          <p:cNvPr id="28" name="TextBox 27"/>
          <p:cNvSpPr txBox="1"/>
          <p:nvPr/>
        </p:nvSpPr>
        <p:spPr>
          <a:xfrm>
            <a:off x="4066824" y="4087757"/>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3</a:t>
            </a:r>
          </a:p>
        </p:txBody>
      </p:sp>
      <p:sp>
        <p:nvSpPr>
          <p:cNvPr id="29" name="TextBox 28"/>
          <p:cNvSpPr txBox="1"/>
          <p:nvPr/>
        </p:nvSpPr>
        <p:spPr>
          <a:xfrm>
            <a:off x="4066824" y="4982402"/>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2</a:t>
            </a:r>
          </a:p>
        </p:txBody>
      </p:sp>
    </p:spTree>
    <p:extLst>
      <p:ext uri="{BB962C8B-B14F-4D97-AF65-F5344CB8AC3E}">
        <p14:creationId xmlns:p14="http://schemas.microsoft.com/office/powerpoint/2010/main" val="2585133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128889" y="3225799"/>
            <a:ext cx="7557911"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4" name="Rounded Rectangle 23"/>
          <p:cNvSpPr/>
          <p:nvPr/>
        </p:nvSpPr>
        <p:spPr bwMode="auto">
          <a:xfrm>
            <a:off x="1817511" y="4068991"/>
            <a:ext cx="6869289"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 name="Rounded Rectangle 2"/>
          <p:cNvSpPr/>
          <p:nvPr/>
        </p:nvSpPr>
        <p:spPr bwMode="auto">
          <a:xfrm>
            <a:off x="372533" y="2345266"/>
            <a:ext cx="8314267" cy="475544"/>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3491"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63492" name="Text Box 4"/>
          <p:cNvSpPr txBox="1">
            <a:spLocks noChangeArrowheads="1"/>
          </p:cNvSpPr>
          <p:nvPr/>
        </p:nvSpPr>
        <p:spPr bwMode="auto">
          <a:xfrm>
            <a:off x="426683" y="228600"/>
            <a:ext cx="3276600" cy="636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Behind the curtain:</a:t>
            </a:r>
          </a:p>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how recursion works</a:t>
            </a: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a:t>
            </a:r>
          </a:p>
        </p:txBody>
      </p:sp>
      <p:sp>
        <p:nvSpPr>
          <p:cNvPr id="6"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5</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(4)</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7" name="Text Box 3"/>
          <p:cNvSpPr txBox="1">
            <a:spLocks noChangeArrowheads="1"/>
          </p:cNvSpPr>
          <p:nvPr/>
        </p:nvSpPr>
        <p:spPr bwMode="auto">
          <a:xfrm>
            <a:off x="443090" y="32467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4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(3)</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8" name="Text Box 3"/>
          <p:cNvSpPr txBox="1">
            <a:spLocks noChangeArrowheads="1"/>
          </p:cNvSpPr>
          <p:nvPr/>
        </p:nvSpPr>
        <p:spPr bwMode="auto">
          <a:xfrm>
            <a:off x="443090" y="4123034"/>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3 * 2.0</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 name="Left Brace 1"/>
          <p:cNvSpPr/>
          <p:nvPr/>
        </p:nvSpPr>
        <p:spPr bwMode="auto">
          <a:xfrm rot="5400000">
            <a:off x="1215378" y="1287344"/>
            <a:ext cx="457201" cy="173202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2" name="Left Brace 11"/>
          <p:cNvSpPr/>
          <p:nvPr/>
        </p:nvSpPr>
        <p:spPr bwMode="auto">
          <a:xfrm rot="5400000">
            <a:off x="1898473" y="2169759"/>
            <a:ext cx="457201" cy="1759303"/>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3" name="Left Brace 12"/>
          <p:cNvSpPr/>
          <p:nvPr/>
        </p:nvSpPr>
        <p:spPr bwMode="auto">
          <a:xfrm rot="5400000">
            <a:off x="2685403" y="2983851"/>
            <a:ext cx="457201" cy="1844208"/>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5" name="Down Arrow 14"/>
          <p:cNvSpPr/>
          <p:nvPr/>
        </p:nvSpPr>
        <p:spPr bwMode="auto">
          <a:xfrm>
            <a:off x="2001423" y="1657465"/>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6" name="Down Arrow 15"/>
          <p:cNvSpPr/>
          <p:nvPr/>
        </p:nvSpPr>
        <p:spPr bwMode="auto">
          <a:xfrm>
            <a:off x="2615144" y="2522241"/>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7" name="Down Arrow 16"/>
          <p:cNvSpPr/>
          <p:nvPr/>
        </p:nvSpPr>
        <p:spPr bwMode="auto">
          <a:xfrm>
            <a:off x="3353858" y="3380199"/>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&lt;=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else</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(N-1)</a:t>
            </a:r>
          </a:p>
        </p:txBody>
      </p:sp>
      <p:sp>
        <p:nvSpPr>
          <p:cNvPr id="5" name="TextBox 4"/>
          <p:cNvSpPr txBox="1"/>
          <p:nvPr/>
        </p:nvSpPr>
        <p:spPr>
          <a:xfrm>
            <a:off x="4066824" y="2369024"/>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5</a:t>
            </a:r>
          </a:p>
        </p:txBody>
      </p:sp>
      <p:sp>
        <p:nvSpPr>
          <p:cNvPr id="27" name="TextBox 26"/>
          <p:cNvSpPr txBox="1"/>
          <p:nvPr/>
        </p:nvSpPr>
        <p:spPr>
          <a:xfrm>
            <a:off x="4066824" y="3249557"/>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4</a:t>
            </a:r>
          </a:p>
        </p:txBody>
      </p:sp>
      <p:sp>
        <p:nvSpPr>
          <p:cNvPr id="28" name="TextBox 27"/>
          <p:cNvSpPr txBox="1"/>
          <p:nvPr/>
        </p:nvSpPr>
        <p:spPr>
          <a:xfrm>
            <a:off x="4066824" y="4087757"/>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3</a:t>
            </a:r>
          </a:p>
        </p:txBody>
      </p:sp>
    </p:spTree>
    <p:extLst>
      <p:ext uri="{BB962C8B-B14F-4D97-AF65-F5344CB8AC3E}">
        <p14:creationId xmlns:p14="http://schemas.microsoft.com/office/powerpoint/2010/main" val="5973659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128889" y="3225799"/>
            <a:ext cx="7557911" cy="471141"/>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 name="Rounded Rectangle 2"/>
          <p:cNvSpPr/>
          <p:nvPr/>
        </p:nvSpPr>
        <p:spPr bwMode="auto">
          <a:xfrm>
            <a:off x="372533" y="2345266"/>
            <a:ext cx="8314267" cy="475544"/>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3491"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63492" name="Text Box 4"/>
          <p:cNvSpPr txBox="1">
            <a:spLocks noChangeArrowheads="1"/>
          </p:cNvSpPr>
          <p:nvPr/>
        </p:nvSpPr>
        <p:spPr bwMode="auto">
          <a:xfrm>
            <a:off x="426683" y="228600"/>
            <a:ext cx="3276600" cy="636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Behind the curtain:</a:t>
            </a:r>
          </a:p>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how recursion works</a:t>
            </a: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a:t>
            </a:r>
          </a:p>
        </p:txBody>
      </p:sp>
      <p:sp>
        <p:nvSpPr>
          <p:cNvPr id="6"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5</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 </a:t>
            </a: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(4)</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7" name="Text Box 3"/>
          <p:cNvSpPr txBox="1">
            <a:spLocks noChangeArrowheads="1"/>
          </p:cNvSpPr>
          <p:nvPr/>
        </p:nvSpPr>
        <p:spPr bwMode="auto">
          <a:xfrm>
            <a:off x="443090" y="32467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4 * 6.0</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 name="Left Brace 1"/>
          <p:cNvSpPr/>
          <p:nvPr/>
        </p:nvSpPr>
        <p:spPr bwMode="auto">
          <a:xfrm rot="5400000">
            <a:off x="1215378" y="1287344"/>
            <a:ext cx="457201" cy="173202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2" name="Left Brace 11"/>
          <p:cNvSpPr/>
          <p:nvPr/>
        </p:nvSpPr>
        <p:spPr bwMode="auto">
          <a:xfrm rot="5400000">
            <a:off x="1898473" y="2169759"/>
            <a:ext cx="457201" cy="1759303"/>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5" name="Down Arrow 14"/>
          <p:cNvSpPr/>
          <p:nvPr/>
        </p:nvSpPr>
        <p:spPr bwMode="auto">
          <a:xfrm>
            <a:off x="2001423" y="1657465"/>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6" name="Down Arrow 15"/>
          <p:cNvSpPr/>
          <p:nvPr/>
        </p:nvSpPr>
        <p:spPr bwMode="auto">
          <a:xfrm>
            <a:off x="2615144" y="2522241"/>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&lt;=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else</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(N-1)</a:t>
            </a:r>
          </a:p>
        </p:txBody>
      </p:sp>
      <p:sp>
        <p:nvSpPr>
          <p:cNvPr id="5" name="TextBox 4"/>
          <p:cNvSpPr txBox="1"/>
          <p:nvPr/>
        </p:nvSpPr>
        <p:spPr>
          <a:xfrm>
            <a:off x="4066824" y="2369024"/>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5</a:t>
            </a:r>
          </a:p>
        </p:txBody>
      </p:sp>
      <p:sp>
        <p:nvSpPr>
          <p:cNvPr id="27" name="TextBox 26"/>
          <p:cNvSpPr txBox="1"/>
          <p:nvPr/>
        </p:nvSpPr>
        <p:spPr>
          <a:xfrm>
            <a:off x="4066824" y="3249557"/>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4</a:t>
            </a:r>
          </a:p>
        </p:txBody>
      </p:sp>
    </p:spTree>
    <p:extLst>
      <p:ext uri="{BB962C8B-B14F-4D97-AF65-F5344CB8AC3E}">
        <p14:creationId xmlns:p14="http://schemas.microsoft.com/office/powerpoint/2010/main" val="18906844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372533" y="2345266"/>
            <a:ext cx="8314267" cy="475544"/>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3491"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63492" name="Text Box 4"/>
          <p:cNvSpPr txBox="1">
            <a:spLocks noChangeArrowheads="1"/>
          </p:cNvSpPr>
          <p:nvPr/>
        </p:nvSpPr>
        <p:spPr bwMode="auto">
          <a:xfrm>
            <a:off x="426683" y="228600"/>
            <a:ext cx="3276600" cy="636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Behind the curtain:</a:t>
            </a:r>
          </a:p>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how recursion works</a:t>
            </a: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a:t>
            </a:r>
          </a:p>
        </p:txBody>
      </p:sp>
      <p:sp>
        <p:nvSpPr>
          <p:cNvPr id="6"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5</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 24.0</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 name="Left Brace 1"/>
          <p:cNvSpPr/>
          <p:nvPr/>
        </p:nvSpPr>
        <p:spPr bwMode="auto">
          <a:xfrm rot="5400000">
            <a:off x="1215378" y="1287344"/>
            <a:ext cx="457201" cy="173202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5" name="Down Arrow 14"/>
          <p:cNvSpPr/>
          <p:nvPr/>
        </p:nvSpPr>
        <p:spPr bwMode="auto">
          <a:xfrm>
            <a:off x="2001423" y="1657465"/>
            <a:ext cx="398640" cy="438624"/>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&lt;=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else</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(N-1)</a:t>
            </a:r>
          </a:p>
        </p:txBody>
      </p:sp>
      <p:sp>
        <p:nvSpPr>
          <p:cNvPr id="5" name="TextBox 4"/>
          <p:cNvSpPr txBox="1"/>
          <p:nvPr/>
        </p:nvSpPr>
        <p:spPr>
          <a:xfrm>
            <a:off x="4066824" y="2369024"/>
            <a:ext cx="4467576"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stack frame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with N = 5</a:t>
            </a:r>
          </a:p>
        </p:txBody>
      </p:sp>
    </p:spTree>
    <p:extLst>
      <p:ext uri="{BB962C8B-B14F-4D97-AF65-F5344CB8AC3E}">
        <p14:creationId xmlns:p14="http://schemas.microsoft.com/office/powerpoint/2010/main" val="12861484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63492" name="Text Box 4"/>
          <p:cNvSpPr txBox="1">
            <a:spLocks noChangeArrowheads="1"/>
          </p:cNvSpPr>
          <p:nvPr/>
        </p:nvSpPr>
        <p:spPr bwMode="auto">
          <a:xfrm>
            <a:off x="426683" y="228600"/>
            <a:ext cx="3276600" cy="636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Behind the curtain:</a:t>
            </a:r>
          </a:p>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how recursion works</a:t>
            </a: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a:t>
            </a:r>
          </a:p>
        </p:txBody>
      </p:sp>
      <p:sp>
        <p:nvSpPr>
          <p:cNvPr id="6"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120.0</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 name="Left Brace 1"/>
          <p:cNvSpPr/>
          <p:nvPr/>
        </p:nvSpPr>
        <p:spPr bwMode="auto">
          <a:xfrm rot="5400000">
            <a:off x="1215378" y="1287344"/>
            <a:ext cx="457201" cy="173202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&lt;=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else</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(N-1)</a:t>
            </a:r>
          </a:p>
        </p:txBody>
      </p:sp>
      <p:sp>
        <p:nvSpPr>
          <p:cNvPr id="5" name="TextBox 4"/>
          <p:cNvSpPr txBox="1"/>
          <p:nvPr/>
        </p:nvSpPr>
        <p:spPr>
          <a:xfrm rot="21030511">
            <a:off x="2227526" y="2352206"/>
            <a:ext cx="1648176" cy="46166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complete!</a:t>
            </a:r>
            <a:endPar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endParaRPr>
          </a:p>
        </p:txBody>
      </p:sp>
    </p:spTree>
    <p:extLst>
      <p:ext uri="{BB962C8B-B14F-4D97-AF65-F5344CB8AC3E}">
        <p14:creationId xmlns:p14="http://schemas.microsoft.com/office/powerpoint/2010/main" val="16166925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bwMode="auto">
          <a:xfrm>
            <a:off x="8032805" y="5638800"/>
            <a:ext cx="838200" cy="499195"/>
          </a:xfrm>
          <a:prstGeom prst="rightArrow">
            <a:avLst/>
          </a:prstGeom>
          <a:solidFill>
            <a:srgbClr val="FFCC99"/>
          </a:solidFill>
          <a:ln w="9525"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3491" name="Text Box 3"/>
          <p:cNvSpPr txBox="1">
            <a:spLocks noChangeArrowheads="1"/>
          </p:cNvSpPr>
          <p:nvPr/>
        </p:nvSpPr>
        <p:spPr bwMode="auto">
          <a:xfrm>
            <a:off x="443090" y="1498599"/>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itchFamily="49" charset="0"/>
                <a:ea typeface="ＭＳ Ｐゴシック" pitchFamily="34" charset="-128"/>
                <a:cs typeface="+mn-cs"/>
              </a:rPr>
              <a:t>fac</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(5)</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63492" name="Text Box 4"/>
          <p:cNvSpPr txBox="1">
            <a:spLocks noChangeArrowheads="1"/>
          </p:cNvSpPr>
          <p:nvPr/>
        </p:nvSpPr>
        <p:spPr bwMode="auto">
          <a:xfrm>
            <a:off x="426683" y="228600"/>
            <a:ext cx="3276600" cy="636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Behind the curtain:</a:t>
            </a:r>
          </a:p>
          <a:p>
            <a:pPr marL="0" marR="0" lvl="0" indent="0" algn="ctr" defTabSz="914400" rtl="0" eaLnBrk="0" fontAlgn="base" latinLnBrk="0" hangingPunct="0">
              <a:lnSpc>
                <a:spcPts val="1400"/>
              </a:lnSpc>
              <a:spcBef>
                <a:spcPct val="5000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how recursion works</a:t>
            </a:r>
            <a:r>
              <a:rPr kumimoji="0" lang="en-US" sz="24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a:t>
            </a:r>
          </a:p>
        </p:txBody>
      </p:sp>
      <p:sp>
        <p:nvSpPr>
          <p:cNvPr id="6" name="Text Box 3"/>
          <p:cNvSpPr txBox="1">
            <a:spLocks noChangeArrowheads="1"/>
          </p:cNvSpPr>
          <p:nvPr/>
        </p:nvSpPr>
        <p:spPr bwMode="auto">
          <a:xfrm>
            <a:off x="443090" y="2370434"/>
            <a:ext cx="3733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 120.0</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2" name="Left Brace 1"/>
          <p:cNvSpPr/>
          <p:nvPr/>
        </p:nvSpPr>
        <p:spPr bwMode="auto">
          <a:xfrm rot="5400000">
            <a:off x="1215378" y="1287344"/>
            <a:ext cx="457201" cy="1732022"/>
          </a:xfrm>
          <a:prstGeom prst="leftBrace">
            <a:avLst>
              <a:gd name="adj1" fmla="val 46193"/>
              <a:gd name="adj2" fmla="val 8145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4317293" y="152400"/>
            <a:ext cx="4572000" cy="1631216"/>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&lt;=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else</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N * </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fac</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(N-1)</a:t>
            </a:r>
          </a:p>
        </p:txBody>
      </p:sp>
      <p:sp>
        <p:nvSpPr>
          <p:cNvPr id="5" name="TextBox 4"/>
          <p:cNvSpPr txBox="1"/>
          <p:nvPr/>
        </p:nvSpPr>
        <p:spPr>
          <a:xfrm rot="21030511">
            <a:off x="2227526" y="2352206"/>
            <a:ext cx="1648176" cy="46166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complete!</a:t>
            </a:r>
            <a:endPar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8" name="TextBox 7"/>
          <p:cNvSpPr txBox="1"/>
          <p:nvPr/>
        </p:nvSpPr>
        <p:spPr>
          <a:xfrm>
            <a:off x="577967" y="4800600"/>
            <a:ext cx="7722303" cy="738664"/>
          </a:xfrm>
          <a:prstGeom prst="rect">
            <a:avLst/>
          </a:prstGeom>
          <a:solidFill>
            <a:srgbClr val="FFCC99"/>
          </a:solidFill>
        </p:spPr>
        <p:txBody>
          <a:bodyPr wrap="square" rtlCol="0">
            <a:spAutoFit/>
          </a:bodyPr>
          <a:lstStyle/>
          <a:p>
            <a:pPr algn="ctr"/>
            <a:r>
              <a:rPr lang="en-US" sz="4200" dirty="0" smtClean="0">
                <a:latin typeface="Cambria" panose="02040503050406030204" pitchFamily="18" charset="0"/>
              </a:rPr>
              <a:t>Recursion, </a:t>
            </a:r>
            <a:r>
              <a:rPr lang="en-US" sz="4200" b="1" i="1" dirty="0" smtClean="0">
                <a:latin typeface="Cambria" panose="02040503050406030204" pitchFamily="18" charset="0"/>
              </a:rPr>
              <a:t>the </a:t>
            </a:r>
            <a:r>
              <a:rPr lang="en-US" sz="4200" b="1" i="1" u="sng" dirty="0" smtClean="0">
                <a:latin typeface="Cambria" panose="02040503050406030204" pitchFamily="18" charset="0"/>
              </a:rPr>
              <a:t>design</a:t>
            </a:r>
            <a:r>
              <a:rPr lang="en-US" sz="4200" b="1" i="1" dirty="0" smtClean="0">
                <a:latin typeface="Cambria" panose="02040503050406030204" pitchFamily="18" charset="0"/>
              </a:rPr>
              <a:t> process</a:t>
            </a:r>
          </a:p>
        </p:txBody>
      </p:sp>
    </p:spTree>
    <p:extLst>
      <p:ext uri="{BB962C8B-B14F-4D97-AF65-F5344CB8AC3E}">
        <p14:creationId xmlns:p14="http://schemas.microsoft.com/office/powerpoint/2010/main" val="19814923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ounded Rectangle 55"/>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b="1" dirty="0" smtClean="0">
                <a:latin typeface="Cambria" pitchFamily="18" charset="0"/>
              </a:rPr>
              <a:t>i</a:t>
            </a:r>
            <a:r>
              <a:rPr lang="en-US" dirty="0" smtClean="0">
                <a:latin typeface="Cambria" pitchFamily="18" charset="0"/>
              </a:rPr>
              <a:t>dentify</a:t>
            </a:r>
            <a:endParaRPr lang="en-US" dirty="0"/>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5" name="Rounded Rectangle 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grpSp>
        <p:nvGrpSpPr>
          <p:cNvPr id="13" name="Group 13"/>
          <p:cNvGrpSpPr>
            <a:grpSpLocks/>
          </p:cNvGrpSpPr>
          <p:nvPr/>
        </p:nvGrpSpPr>
        <p:grpSpPr bwMode="auto">
          <a:xfrm>
            <a:off x="8438445" y="214011"/>
            <a:ext cx="523254" cy="559278"/>
            <a:chOff x="2928" y="1051"/>
            <a:chExt cx="840" cy="957"/>
          </a:xfrm>
        </p:grpSpPr>
        <p:sp>
          <p:nvSpPr>
            <p:cNvPr id="14"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15"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6"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0"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1"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2"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3"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4"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5"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6"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3" name="TextBox 2"/>
          <p:cNvSpPr txBox="1"/>
          <p:nvPr/>
        </p:nvSpPr>
        <p:spPr>
          <a:xfrm>
            <a:off x="7261400" y="150168"/>
            <a:ext cx="1295400" cy="230832"/>
          </a:xfrm>
          <a:prstGeom prst="rect">
            <a:avLst/>
          </a:prstGeom>
          <a:noFill/>
        </p:spPr>
        <p:txBody>
          <a:bodyPr wrap="square" rtlCol="0">
            <a:spAutoFit/>
          </a:bodyPr>
          <a:lstStyle/>
          <a:p>
            <a:pPr algn="r"/>
            <a:r>
              <a:rPr lang="en-US" sz="900" b="1" i="1" dirty="0" smtClean="0">
                <a:solidFill>
                  <a:srgbClr val="0B9520"/>
                </a:solidFill>
                <a:latin typeface="Cambria" panose="02040503050406030204" pitchFamily="18" charset="0"/>
              </a:rPr>
              <a:t>Eye  approve!</a:t>
            </a:r>
          </a:p>
        </p:txBody>
      </p:sp>
      <p:sp>
        <p:nvSpPr>
          <p:cNvPr id="4" name="Rectangle 3"/>
          <p:cNvSpPr/>
          <p:nvPr/>
        </p:nvSpPr>
        <p:spPr>
          <a:xfrm>
            <a:off x="1057745" y="6390691"/>
            <a:ext cx="1335622" cy="461665"/>
          </a:xfrm>
          <a:prstGeom prst="rect">
            <a:avLst/>
          </a:prstGeom>
          <a:solidFill>
            <a:schemeClr val="bg1"/>
          </a:solidFill>
        </p:spPr>
        <p:txBody>
          <a:bodyPr wrap="none">
            <a:spAutoFit/>
          </a:bodyPr>
          <a:lstStyle/>
          <a:p>
            <a:pPr algn="ctr"/>
            <a:r>
              <a:rPr lang="en-US" b="1" dirty="0" smtClean="0">
                <a:latin typeface="Cambria" panose="02040503050406030204" pitchFamily="18" charset="0"/>
              </a:rPr>
              <a:t>i</a:t>
            </a:r>
            <a:r>
              <a:rPr lang="en-US" dirty="0" smtClean="0">
                <a:latin typeface="Cambria" panose="02040503050406030204" pitchFamily="18" charset="0"/>
              </a:rPr>
              <a:t>ntuition</a:t>
            </a:r>
            <a:endParaRPr lang="en-US" dirty="0">
              <a:latin typeface="Cambria" panose="02040503050406030204" pitchFamily="18"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a:t>
            </a:r>
            <a:r>
              <a:rPr lang="en-US" b="1" dirty="0" smtClean="0">
                <a:latin typeface="Cambria" pitchFamily="18" charset="0"/>
              </a:rPr>
              <a:t>i</a:t>
            </a:r>
            <a:r>
              <a:rPr lang="en-US" dirty="0" smtClean="0">
                <a:latin typeface="Cambria" pitchFamily="18" charset="0"/>
              </a:rPr>
              <a:t>mplement </a:t>
            </a:r>
            <a:endParaRPr lang="en-US" dirty="0"/>
          </a:p>
        </p:txBody>
      </p:sp>
    </p:spTree>
    <p:extLst>
      <p:ext uri="{BB962C8B-B14F-4D97-AF65-F5344CB8AC3E}">
        <p14:creationId xmlns:p14="http://schemas.microsoft.com/office/powerpoint/2010/main" val="3158680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28"/>
          <p:cNvSpPr>
            <a:spLocks noChangeArrowheads="1"/>
          </p:cNvSpPr>
          <p:nvPr/>
        </p:nvSpPr>
        <p:spPr bwMode="auto">
          <a:xfrm>
            <a:off x="1143000" y="3400425"/>
            <a:ext cx="2667000" cy="457200"/>
          </a:xfrm>
          <a:prstGeom prst="roundRect">
            <a:avLst>
              <a:gd name="adj" fmla="val 16667"/>
            </a:avLst>
          </a:prstGeom>
          <a:solidFill>
            <a:srgbClr val="FEDFDE"/>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endParaRPr lang="en-US"/>
          </a:p>
        </p:txBody>
      </p:sp>
      <p:sp>
        <p:nvSpPr>
          <p:cNvPr id="6147" name="Text Box 7"/>
          <p:cNvSpPr txBox="1">
            <a:spLocks noChangeArrowheads="1"/>
          </p:cNvSpPr>
          <p:nvPr/>
        </p:nvSpPr>
        <p:spPr bwMode="auto">
          <a:xfrm>
            <a:off x="457200" y="288925"/>
            <a:ext cx="8001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000" dirty="0" smtClean="0">
                <a:latin typeface="Cambria" pitchFamily="18" charset="0"/>
              </a:rPr>
              <a:t>Giving names to data </a:t>
            </a:r>
            <a:r>
              <a:rPr lang="en-US" sz="4000" i="1" u="sng" dirty="0" smtClean="0">
                <a:latin typeface="Cambria" pitchFamily="18" charset="0"/>
              </a:rPr>
              <a:t>helps </a:t>
            </a:r>
            <a:r>
              <a:rPr lang="en-US" sz="4000" i="1" u="sng" dirty="0" err="1" smtClean="0">
                <a:latin typeface="Cambria" pitchFamily="18" charset="0"/>
              </a:rPr>
              <a:t>f'ns</a:t>
            </a:r>
            <a:endParaRPr lang="en-US" sz="4000" u="sng" dirty="0">
              <a:latin typeface="Cambria" pitchFamily="18" charset="0"/>
            </a:endParaRPr>
          </a:p>
        </p:txBody>
      </p:sp>
      <p:sp>
        <p:nvSpPr>
          <p:cNvPr id="6148" name="Rectangle 8"/>
          <p:cNvSpPr>
            <a:spLocks noChangeArrowheads="1"/>
          </p:cNvSpPr>
          <p:nvPr/>
        </p:nvSpPr>
        <p:spPr bwMode="auto">
          <a:xfrm>
            <a:off x="533400" y="1958975"/>
            <a:ext cx="7005444"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b="1" dirty="0" err="1">
                <a:solidFill>
                  <a:srgbClr val="FEA30F"/>
                </a:solidFill>
                <a:latin typeface="Courier New" pitchFamily="49" charset="0"/>
              </a:rPr>
              <a:t>def</a:t>
            </a:r>
            <a:r>
              <a:rPr lang="en-US" b="1" dirty="0">
                <a:latin typeface="Courier New" pitchFamily="49" charset="0"/>
              </a:rPr>
              <a:t> flipside(s):</a:t>
            </a:r>
          </a:p>
          <a:p>
            <a:r>
              <a:rPr lang="en-US" b="1" dirty="0">
                <a:latin typeface="Courier New" pitchFamily="49" charset="0"/>
              </a:rPr>
              <a:t>    </a:t>
            </a:r>
            <a:r>
              <a:rPr lang="en-US" b="1" dirty="0">
                <a:solidFill>
                  <a:srgbClr val="0FB126"/>
                </a:solidFill>
                <a:latin typeface="Courier New" pitchFamily="49" charset="0"/>
              </a:rPr>
              <a:t>""" flipside(s): swaps s's sides!</a:t>
            </a:r>
          </a:p>
          <a:p>
            <a:r>
              <a:rPr lang="en-US" b="1" dirty="0">
                <a:solidFill>
                  <a:srgbClr val="0FB126"/>
                </a:solidFill>
                <a:latin typeface="Courier New" pitchFamily="49" charset="0"/>
              </a:rPr>
              <a:t>        input s: a string</a:t>
            </a:r>
          </a:p>
          <a:p>
            <a:r>
              <a:rPr lang="en-US" b="1" dirty="0">
                <a:solidFill>
                  <a:srgbClr val="0FB126"/>
                </a:solidFill>
                <a:latin typeface="Courier New" pitchFamily="49" charset="0"/>
              </a:rPr>
              <a:t>    """</a:t>
            </a:r>
          </a:p>
          <a:p>
            <a:r>
              <a:rPr lang="en-US" b="1" dirty="0">
                <a:latin typeface="Courier New" pitchFamily="49" charset="0"/>
              </a:rPr>
              <a:t>    x = </a:t>
            </a:r>
            <a:r>
              <a:rPr lang="en-US" b="1" dirty="0" err="1">
                <a:latin typeface="Courier New" pitchFamily="49" charset="0"/>
              </a:rPr>
              <a:t>len</a:t>
            </a:r>
            <a:r>
              <a:rPr lang="en-US" b="1" dirty="0">
                <a:latin typeface="Courier New" pitchFamily="49" charset="0"/>
              </a:rPr>
              <a:t>(s</a:t>
            </a:r>
            <a:r>
              <a:rPr lang="en-US" b="1" dirty="0" smtClean="0">
                <a:latin typeface="Courier New" pitchFamily="49" charset="0"/>
              </a:rPr>
              <a:t>)//2</a:t>
            </a:r>
          </a:p>
          <a:p>
            <a:r>
              <a:rPr lang="en-US" b="1" dirty="0">
                <a:solidFill>
                  <a:srgbClr val="FEA30F"/>
                </a:solidFill>
                <a:latin typeface="Courier New" pitchFamily="49" charset="0"/>
              </a:rPr>
              <a:t> </a:t>
            </a:r>
            <a:r>
              <a:rPr lang="en-US" b="1" dirty="0" smtClean="0">
                <a:solidFill>
                  <a:srgbClr val="FEA30F"/>
                </a:solidFill>
                <a:latin typeface="Courier New" pitchFamily="49" charset="0"/>
              </a:rPr>
              <a:t>   </a:t>
            </a:r>
            <a:r>
              <a:rPr lang="en-US" b="1" dirty="0" smtClean="0">
                <a:solidFill>
                  <a:srgbClr val="7030A0"/>
                </a:solidFill>
                <a:latin typeface="Courier New" pitchFamily="49" charset="0"/>
              </a:rPr>
              <a:t>return </a:t>
            </a:r>
            <a:r>
              <a:rPr lang="en-US" b="1" dirty="0">
                <a:latin typeface="Courier New" pitchFamily="49" charset="0"/>
              </a:rPr>
              <a:t>s[x:] + s[:x]</a:t>
            </a:r>
          </a:p>
        </p:txBody>
      </p:sp>
      <p:cxnSp>
        <p:nvCxnSpPr>
          <p:cNvPr id="6149" name="Straight Arrow Connector 29"/>
          <p:cNvCxnSpPr>
            <a:cxnSpLocks noChangeShapeType="1"/>
            <a:stCxn id="6150" idx="1"/>
          </p:cNvCxnSpPr>
          <p:nvPr/>
        </p:nvCxnSpPr>
        <p:spPr bwMode="auto">
          <a:xfrm rot="10800000" flipV="1">
            <a:off x="3787775" y="3540125"/>
            <a:ext cx="1927225" cy="77788"/>
          </a:xfrm>
          <a:prstGeom prst="straightConnector1">
            <a:avLst/>
          </a:prstGeom>
          <a:noFill/>
          <a:ln w="38100" algn="ctr">
            <a:solidFill>
              <a:srgbClr val="C00000"/>
            </a:solidFill>
            <a:round/>
            <a:headEnd/>
            <a:tailEnd type="arrow" w="med" len="med"/>
          </a:ln>
          <a:extLst>
            <a:ext uri="{909E8E84-426E-40dd-AFC4-6F175D3DCCD1}">
              <a14:hiddenFill xmlns:a14="http://schemas.microsoft.com/office/drawing/2010/main" xmlns="">
                <a:noFill/>
              </a14:hiddenFill>
            </a:ext>
          </a:extLst>
        </p:spPr>
      </p:cxnSp>
      <p:sp>
        <p:nvSpPr>
          <p:cNvPr id="6150" name="TextBox 30"/>
          <p:cNvSpPr txBox="1">
            <a:spLocks noChangeArrowheads="1"/>
          </p:cNvSpPr>
          <p:nvPr/>
        </p:nvSpPr>
        <p:spPr bwMode="auto">
          <a:xfrm>
            <a:off x="5715000" y="3124200"/>
            <a:ext cx="3124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en-US" dirty="0">
                <a:solidFill>
                  <a:srgbClr val="C00000"/>
                </a:solidFill>
                <a:latin typeface="Cambria" pitchFamily="18" charset="0"/>
              </a:rPr>
              <a:t>This idea is the key to </a:t>
            </a:r>
            <a:r>
              <a:rPr lang="en-US" b="1" dirty="0">
                <a:solidFill>
                  <a:srgbClr val="C00000"/>
                </a:solidFill>
                <a:latin typeface="Cambria" pitchFamily="18" charset="0"/>
              </a:rPr>
              <a:t>your</a:t>
            </a:r>
            <a:r>
              <a:rPr lang="en-US" dirty="0">
                <a:solidFill>
                  <a:srgbClr val="C00000"/>
                </a:solidFill>
                <a:latin typeface="Cambria" pitchFamily="18" charset="0"/>
              </a:rPr>
              <a:t> happiness!</a:t>
            </a:r>
          </a:p>
        </p:txBody>
      </p:sp>
    </p:spTree>
    <p:extLst>
      <p:ext uri="{BB962C8B-B14F-4D97-AF65-F5344CB8AC3E}">
        <p14:creationId xmlns:p14="http://schemas.microsoft.com/office/powerpoint/2010/main" val="17559818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ounded Rectangle 55"/>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b="1" dirty="0" smtClean="0">
                <a:latin typeface="Cambria" pitchFamily="18" charset="0"/>
              </a:rPr>
              <a:t>i</a:t>
            </a:r>
            <a:r>
              <a:rPr lang="en-US" dirty="0" smtClean="0">
                <a:latin typeface="Cambria" pitchFamily="18" charset="0"/>
              </a:rPr>
              <a:t>dentify</a:t>
            </a:r>
            <a:endParaRPr lang="en-US" dirty="0"/>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5" name="Rounded Rectangle 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grpSp>
        <p:nvGrpSpPr>
          <p:cNvPr id="13" name="Group 13"/>
          <p:cNvGrpSpPr>
            <a:grpSpLocks/>
          </p:cNvGrpSpPr>
          <p:nvPr/>
        </p:nvGrpSpPr>
        <p:grpSpPr bwMode="auto">
          <a:xfrm>
            <a:off x="8438445" y="214011"/>
            <a:ext cx="523254" cy="559278"/>
            <a:chOff x="2928" y="1051"/>
            <a:chExt cx="840" cy="957"/>
          </a:xfrm>
        </p:grpSpPr>
        <p:sp>
          <p:nvSpPr>
            <p:cNvPr id="14"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15"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6"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0"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1"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2"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3"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4"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5"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6"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3" name="TextBox 2"/>
          <p:cNvSpPr txBox="1"/>
          <p:nvPr/>
        </p:nvSpPr>
        <p:spPr>
          <a:xfrm>
            <a:off x="7261400" y="150168"/>
            <a:ext cx="1295400" cy="230832"/>
          </a:xfrm>
          <a:prstGeom prst="rect">
            <a:avLst/>
          </a:prstGeom>
          <a:noFill/>
        </p:spPr>
        <p:txBody>
          <a:bodyPr wrap="square" rtlCol="0">
            <a:spAutoFit/>
          </a:bodyPr>
          <a:lstStyle/>
          <a:p>
            <a:pPr algn="r"/>
            <a:r>
              <a:rPr lang="en-US" sz="900" b="1" i="1" dirty="0" smtClean="0">
                <a:solidFill>
                  <a:srgbClr val="0B9520"/>
                </a:solidFill>
                <a:latin typeface="Cambria" panose="02040503050406030204" pitchFamily="18" charset="0"/>
              </a:rPr>
              <a:t>Eye  approve!</a:t>
            </a:r>
          </a:p>
        </p:txBody>
      </p:sp>
      <p:sp>
        <p:nvSpPr>
          <p:cNvPr id="4" name="Rectangle 3"/>
          <p:cNvSpPr/>
          <p:nvPr/>
        </p:nvSpPr>
        <p:spPr>
          <a:xfrm>
            <a:off x="1057745" y="6390691"/>
            <a:ext cx="1335622" cy="461665"/>
          </a:xfrm>
          <a:prstGeom prst="rect">
            <a:avLst/>
          </a:prstGeom>
          <a:solidFill>
            <a:schemeClr val="bg1"/>
          </a:solidFill>
        </p:spPr>
        <p:txBody>
          <a:bodyPr wrap="none">
            <a:spAutoFit/>
          </a:bodyPr>
          <a:lstStyle/>
          <a:p>
            <a:pPr algn="ctr"/>
            <a:r>
              <a:rPr lang="en-US" b="1" dirty="0" smtClean="0">
                <a:latin typeface="Cambria" panose="02040503050406030204" pitchFamily="18" charset="0"/>
              </a:rPr>
              <a:t>i</a:t>
            </a:r>
            <a:r>
              <a:rPr lang="en-US" dirty="0" smtClean="0">
                <a:latin typeface="Cambria" panose="02040503050406030204" pitchFamily="18" charset="0"/>
              </a:rPr>
              <a:t>ntuition</a:t>
            </a:r>
            <a:endParaRPr lang="en-US" dirty="0">
              <a:latin typeface="Cambria" panose="02040503050406030204" pitchFamily="18"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a:t>
            </a:r>
            <a:r>
              <a:rPr lang="en-US" b="1" dirty="0" smtClean="0">
                <a:latin typeface="Cambria" pitchFamily="18" charset="0"/>
              </a:rPr>
              <a:t>i</a:t>
            </a:r>
            <a:r>
              <a:rPr lang="en-US" dirty="0" smtClean="0">
                <a:latin typeface="Cambria" pitchFamily="18" charset="0"/>
              </a:rPr>
              <a:t>mplement </a:t>
            </a:r>
            <a:endParaRPr lang="en-US" dirty="0"/>
          </a:p>
        </p:txBody>
      </p:sp>
      <p:sp>
        <p:nvSpPr>
          <p:cNvPr id="27" name="Rectangle 26"/>
          <p:cNvSpPr/>
          <p:nvPr/>
        </p:nvSpPr>
        <p:spPr>
          <a:xfrm rot="20635722">
            <a:off x="354507" y="2938020"/>
            <a:ext cx="2742097" cy="738664"/>
          </a:xfrm>
          <a:prstGeom prst="rect">
            <a:avLst/>
          </a:prstGeom>
          <a:solidFill>
            <a:srgbClr val="0B9520"/>
          </a:solidFill>
        </p:spPr>
        <p:txBody>
          <a:bodyPr wrap="none">
            <a:spAutoFit/>
          </a:bodyPr>
          <a:lstStyle/>
          <a:p>
            <a:pPr algn="ctr"/>
            <a:r>
              <a:rPr lang="en-US" sz="4200" b="1" dirty="0" smtClean="0">
                <a:solidFill>
                  <a:schemeClr val="bg1">
                    <a:lumMod val="85000"/>
                  </a:schemeClr>
                </a:solidFill>
                <a:latin typeface="Cambria" panose="02040503050406030204" pitchFamily="18" charset="0"/>
              </a:rPr>
              <a:t>Examples!</a:t>
            </a:r>
            <a:endParaRPr lang="en-US" sz="4200" dirty="0">
              <a:solidFill>
                <a:schemeClr val="bg1">
                  <a:lumMod val="85000"/>
                </a:schemeClr>
              </a:solidFill>
              <a:latin typeface="Cambria" panose="02040503050406030204" pitchFamily="18" charset="0"/>
            </a:endParaRPr>
          </a:p>
        </p:txBody>
      </p:sp>
      <p:sp>
        <p:nvSpPr>
          <p:cNvPr id="28" name="Rectangle 27"/>
          <p:cNvSpPr/>
          <p:nvPr/>
        </p:nvSpPr>
        <p:spPr>
          <a:xfrm rot="20635722">
            <a:off x="4111331" y="2428318"/>
            <a:ext cx="3881191" cy="461665"/>
          </a:xfrm>
          <a:prstGeom prst="rect">
            <a:avLst/>
          </a:prstGeom>
          <a:solidFill>
            <a:srgbClr val="FF9900"/>
          </a:solidFill>
        </p:spPr>
        <p:txBody>
          <a:bodyPr wrap="none">
            <a:spAutoFit/>
          </a:bodyPr>
          <a:lstStyle/>
          <a:p>
            <a:pPr algn="ctr"/>
            <a:r>
              <a:rPr lang="en-US" b="1" dirty="0" smtClean="0">
                <a:solidFill>
                  <a:schemeClr val="bg1">
                    <a:lumMod val="85000"/>
                  </a:schemeClr>
                </a:solidFill>
                <a:latin typeface="Cambria" panose="02040503050406030204" pitchFamily="18" charset="0"/>
              </a:rPr>
              <a:t>What's the self-similarity?</a:t>
            </a:r>
            <a:endParaRPr lang="en-US" dirty="0">
              <a:solidFill>
                <a:schemeClr val="bg1">
                  <a:lumMod val="85000"/>
                </a:schemeClr>
              </a:solidFill>
              <a:latin typeface="Cambria" panose="02040503050406030204" pitchFamily="18" charset="0"/>
            </a:endParaRPr>
          </a:p>
        </p:txBody>
      </p:sp>
      <p:sp>
        <p:nvSpPr>
          <p:cNvPr id="30" name="Rectangle 29"/>
          <p:cNvSpPr/>
          <p:nvPr/>
        </p:nvSpPr>
        <p:spPr>
          <a:xfrm rot="20635722">
            <a:off x="5467017" y="5299020"/>
            <a:ext cx="2324675" cy="738664"/>
          </a:xfrm>
          <a:prstGeom prst="rect">
            <a:avLst/>
          </a:prstGeom>
          <a:solidFill>
            <a:schemeClr val="bg1">
              <a:lumMod val="50000"/>
            </a:schemeClr>
          </a:solidFill>
        </p:spPr>
        <p:txBody>
          <a:bodyPr wrap="none">
            <a:spAutoFit/>
          </a:bodyPr>
          <a:lstStyle/>
          <a:p>
            <a:pPr algn="ctr"/>
            <a:r>
              <a:rPr lang="en-US" sz="4200" b="1" dirty="0" smtClean="0">
                <a:solidFill>
                  <a:schemeClr val="bg1">
                    <a:lumMod val="85000"/>
                  </a:schemeClr>
                </a:solidFill>
                <a:latin typeface="Cambria" panose="02040503050406030204" pitchFamily="18" charset="0"/>
              </a:rPr>
              <a:t>Python...</a:t>
            </a:r>
            <a:endParaRPr lang="en-US" sz="4200" dirty="0">
              <a:solidFill>
                <a:schemeClr val="bg1">
                  <a:lumMod val="85000"/>
                </a:schemeClr>
              </a:solidFill>
              <a:latin typeface="Cambria" panose="02040503050406030204" pitchFamily="18" charset="0"/>
            </a:endParaRPr>
          </a:p>
        </p:txBody>
      </p:sp>
    </p:spTree>
    <p:extLst>
      <p:ext uri="{BB962C8B-B14F-4D97-AF65-F5344CB8AC3E}">
        <p14:creationId xmlns:p14="http://schemas.microsoft.com/office/powerpoint/2010/main" val="12807941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5*4*3*2*1</a:t>
            </a:r>
          </a:p>
        </p:txBody>
      </p: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3208911" y="1824335"/>
            <a:ext cx="905889"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fac</a:t>
            </a:r>
            <a:r>
              <a:rPr lang="en-US" b="1" dirty="0" smtClean="0">
                <a:latin typeface="Calibri" panose="020F0502020204030204" pitchFamily="34" charset="0"/>
              </a:rPr>
              <a:t>(5)</a:t>
            </a:r>
            <a:endParaRPr lang="en-US" b="1" dirty="0"/>
          </a:p>
        </p:txBody>
      </p:sp>
      <p:sp>
        <p:nvSpPr>
          <p:cNvPr id="27" name="Rectangle 26"/>
          <p:cNvSpPr/>
          <p:nvPr/>
        </p:nvSpPr>
        <p:spPr>
          <a:xfrm>
            <a:off x="3722217" y="5702808"/>
            <a:ext cx="1447191" cy="738664"/>
          </a:xfrm>
          <a:prstGeom prst="rect">
            <a:avLst/>
          </a:prstGeom>
          <a:solidFill>
            <a:schemeClr val="bg1"/>
          </a:solidFill>
          <a:ln>
            <a:solidFill>
              <a:srgbClr val="0B9520"/>
            </a:solidFill>
          </a:ln>
        </p:spPr>
        <p:txBody>
          <a:bodyPr wrap="none">
            <a:spAutoFit/>
          </a:bodyPr>
          <a:lstStyle/>
          <a:p>
            <a:pPr algn="ctr"/>
            <a:r>
              <a:rPr lang="en-US" sz="4200" b="1" dirty="0" err="1" smtClean="0">
                <a:latin typeface="Calibri" panose="020F0502020204030204" pitchFamily="34" charset="0"/>
              </a:rPr>
              <a:t>fac</a:t>
            </a:r>
            <a:r>
              <a:rPr lang="en-US" sz="4200" b="1" dirty="0" smtClean="0">
                <a:latin typeface="Calibri" panose="020F0502020204030204" pitchFamily="34" charset="0"/>
              </a:rPr>
              <a:t>(5)</a:t>
            </a:r>
            <a:endParaRPr lang="en-US" sz="4200" b="1" dirty="0"/>
          </a:p>
        </p:txBody>
      </p:sp>
      <p:sp>
        <p:nvSpPr>
          <p:cNvPr id="11" name="Right Brace 10"/>
          <p:cNvSpPr/>
          <p:nvPr/>
        </p:nvSpPr>
        <p:spPr bwMode="auto">
          <a:xfrm rot="5400000">
            <a:off x="4038600" y="2971800"/>
            <a:ext cx="838200" cy="4495800"/>
          </a:xfrm>
          <a:prstGeom prst="rightBrace">
            <a:avLst>
              <a:gd name="adj1" fmla="val 50515"/>
              <a:gd name="adj2" fmla="val 50000"/>
            </a:avLst>
          </a:prstGeom>
          <a:no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6" name="Rectangle 15"/>
          <p:cNvSpPr/>
          <p:nvPr/>
        </p:nvSpPr>
        <p:spPr>
          <a:xfrm>
            <a:off x="2947295" y="3345739"/>
            <a:ext cx="3098925" cy="738664"/>
          </a:xfrm>
          <a:prstGeom prst="rect">
            <a:avLst/>
          </a:prstGeom>
        </p:spPr>
        <p:txBody>
          <a:bodyPr wrap="none">
            <a:spAutoFit/>
          </a:bodyPr>
          <a:lstStyle/>
          <a:p>
            <a:pPr algn="ctr"/>
            <a:r>
              <a:rPr lang="en-US" sz="4200" b="1" dirty="0" smtClean="0">
                <a:solidFill>
                  <a:srgbClr val="0B9520"/>
                </a:solidFill>
                <a:latin typeface="Courier New" panose="02070309020205020404" pitchFamily="49" charset="0"/>
                <a:cs typeface="Courier New" panose="02070309020205020404" pitchFamily="49" charset="0"/>
              </a:rPr>
              <a:t>5*4*3*2*1</a:t>
            </a:r>
            <a:endParaRPr lang="en-US" sz="4200" b="1" dirty="0">
              <a:solidFill>
                <a:srgbClr val="0B9520"/>
              </a:solidFill>
              <a:latin typeface="Courier New" panose="02070309020205020404" pitchFamily="49" charset="0"/>
              <a:cs typeface="Courier New" panose="02070309020205020404" pitchFamily="49" charset="0"/>
            </a:endParaRPr>
          </a:p>
        </p:txBody>
      </p:sp>
      <p:sp>
        <p:nvSpPr>
          <p:cNvPr id="21" name="TextBox 20"/>
          <p:cNvSpPr txBox="1"/>
          <p:nvPr/>
        </p:nvSpPr>
        <p:spPr>
          <a:xfrm>
            <a:off x="2667958" y="4191000"/>
            <a:ext cx="3657600" cy="830997"/>
          </a:xfrm>
          <a:prstGeom prst="rect">
            <a:avLst/>
          </a:prstGeom>
          <a:noFill/>
        </p:spPr>
        <p:txBody>
          <a:bodyPr wrap="square" rtlCol="0">
            <a:spAutoFit/>
          </a:bodyPr>
          <a:lstStyle/>
          <a:p>
            <a:pPr algn="ctr"/>
            <a:r>
              <a:rPr lang="en-US" dirty="0" smtClean="0">
                <a:latin typeface="Cambria" panose="02040503050406030204" pitchFamily="18" charset="0"/>
              </a:rPr>
              <a:t>integers from 5 down to 1, multiplied together</a:t>
            </a:r>
          </a:p>
        </p:txBody>
      </p:sp>
      <p:cxnSp>
        <p:nvCxnSpPr>
          <p:cNvPr id="29" name="Straight Arrow Connector 28"/>
          <p:cNvCxnSpPr/>
          <p:nvPr/>
        </p:nvCxnSpPr>
        <p:spPr bwMode="auto">
          <a:xfrm flipH="1">
            <a:off x="5943600" y="2819400"/>
            <a:ext cx="68580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29"/>
          <p:cNvSpPr/>
          <p:nvPr/>
        </p:nvSpPr>
        <p:spPr>
          <a:xfrm>
            <a:off x="6678169" y="2438400"/>
            <a:ext cx="3227832" cy="830997"/>
          </a:xfrm>
          <a:prstGeom prst="rect">
            <a:avLst/>
          </a:prstGeom>
        </p:spPr>
        <p:txBody>
          <a:bodyPr wrap="square">
            <a:spAutoFit/>
          </a:bodyPr>
          <a:lstStyle/>
          <a:p>
            <a:r>
              <a:rPr lang="en-US" dirty="0" smtClean="0">
                <a:latin typeface="Cambria" panose="02040503050406030204" pitchFamily="18" charset="0"/>
              </a:rPr>
              <a:t>starting from 5, decreasing to 1</a:t>
            </a:r>
            <a:endParaRPr lang="en-US" dirty="0"/>
          </a:p>
        </p:txBody>
      </p:sp>
      <p:sp>
        <p:nvSpPr>
          <p:cNvPr id="12" name="Rectangle 11"/>
          <p:cNvSpPr/>
          <p:nvPr/>
        </p:nvSpPr>
        <p:spPr>
          <a:xfrm>
            <a:off x="7467600" y="187012"/>
            <a:ext cx="1447191" cy="738664"/>
          </a:xfrm>
          <a:prstGeom prst="rect">
            <a:avLst/>
          </a:prstGeom>
          <a:solidFill>
            <a:schemeClr val="bg1"/>
          </a:solidFill>
          <a:ln>
            <a:solidFill>
              <a:schemeClr val="bg1"/>
            </a:solidFill>
          </a:ln>
        </p:spPr>
        <p:txBody>
          <a:bodyPr wrap="none">
            <a:spAutoFit/>
          </a:bodyPr>
          <a:lstStyle/>
          <a:p>
            <a:pPr algn="ctr"/>
            <a:r>
              <a:rPr lang="en-US" sz="4200" b="1" dirty="0" err="1" smtClean="0">
                <a:latin typeface="Calibri" panose="020F0502020204030204" pitchFamily="34" charset="0"/>
              </a:rPr>
              <a:t>fac</a:t>
            </a:r>
            <a:r>
              <a:rPr lang="en-US" sz="4200" b="1" dirty="0" smtClean="0">
                <a:latin typeface="Calibri" panose="020F0502020204030204" pitchFamily="34" charset="0"/>
              </a:rPr>
              <a:t>(5)</a:t>
            </a:r>
            <a:endParaRPr lang="en-US" sz="4200" b="1" dirty="0"/>
          </a:p>
        </p:txBody>
      </p:sp>
      <p:sp>
        <p:nvSpPr>
          <p:cNvPr id="14" name="Rectangle 13"/>
          <p:cNvSpPr/>
          <p:nvPr/>
        </p:nvSpPr>
        <p:spPr>
          <a:xfrm rot="20635722">
            <a:off x="354507" y="2938020"/>
            <a:ext cx="2742097" cy="738664"/>
          </a:xfrm>
          <a:prstGeom prst="rect">
            <a:avLst/>
          </a:prstGeom>
          <a:solidFill>
            <a:srgbClr val="0B9520"/>
          </a:solidFill>
        </p:spPr>
        <p:txBody>
          <a:bodyPr wrap="none">
            <a:spAutoFit/>
          </a:bodyPr>
          <a:lstStyle/>
          <a:p>
            <a:pPr algn="ctr"/>
            <a:r>
              <a:rPr lang="en-US" sz="4200" b="1" dirty="0" smtClean="0">
                <a:solidFill>
                  <a:schemeClr val="bg1">
                    <a:lumMod val="85000"/>
                  </a:schemeClr>
                </a:solidFill>
                <a:latin typeface="Cambria" panose="02040503050406030204" pitchFamily="18" charset="0"/>
              </a:rPr>
              <a:t>Examples!</a:t>
            </a:r>
            <a:endParaRPr lang="en-US" sz="4200" dirty="0">
              <a:solidFill>
                <a:schemeClr val="bg1">
                  <a:lumMod val="85000"/>
                </a:schemeClr>
              </a:solidFill>
              <a:latin typeface="Cambria" panose="02040503050406030204" pitchFamily="18" charset="0"/>
            </a:endParaRPr>
          </a:p>
        </p:txBody>
      </p:sp>
    </p:spTree>
    <p:extLst>
      <p:ext uri="{BB962C8B-B14F-4D97-AF65-F5344CB8AC3E}">
        <p14:creationId xmlns:p14="http://schemas.microsoft.com/office/powerpoint/2010/main" val="32564013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15696" y="2296271"/>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Rectangle 14"/>
          <p:cNvSpPr/>
          <p:nvPr/>
        </p:nvSpPr>
        <p:spPr bwMode="auto">
          <a:xfrm>
            <a:off x="3680151" y="2983274"/>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TextBox 3"/>
          <p:cNvSpPr txBox="1"/>
          <p:nvPr/>
        </p:nvSpPr>
        <p:spPr>
          <a:xfrm>
            <a:off x="240792" y="42976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5*4*3*2*1</a:t>
            </a:r>
          </a:p>
        </p:txBody>
      </p:sp>
      <p:sp>
        <p:nvSpPr>
          <p:cNvPr id="5" name="TextBox 4"/>
          <p:cNvSpPr txBox="1"/>
          <p:nvPr/>
        </p:nvSpPr>
        <p:spPr>
          <a:xfrm>
            <a:off x="1225296" y="2611923"/>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a:solidFill>
                  <a:srgbClr val="0B9520"/>
                </a:solidFill>
                <a:latin typeface="Courier New" panose="02070309020205020404" pitchFamily="49" charset="0"/>
                <a:cs typeface="Courier New" panose="02070309020205020404" pitchFamily="49" charset="0"/>
              </a:rPr>
              <a:t>5</a:t>
            </a:r>
            <a:r>
              <a:rPr lang="en-US" sz="4200" dirty="0" smtClean="0">
                <a:latin typeface="Calibri" panose="020F0502020204030204" pitchFamily="34" charset="0"/>
              </a:rPr>
              <a:t> </a:t>
            </a:r>
          </a:p>
        </p:txBody>
      </p:sp>
      <p:sp>
        <p:nvSpPr>
          <p:cNvPr id="6" name="TextBox 5"/>
          <p:cNvSpPr txBox="1"/>
          <p:nvPr/>
        </p:nvSpPr>
        <p:spPr>
          <a:xfrm>
            <a:off x="4678680" y="2601071"/>
            <a:ext cx="3627120" cy="1384995"/>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4*3*2*1</a:t>
            </a:r>
            <a:endParaRPr lang="en-US" sz="4200" dirty="0" smtClean="0">
              <a:latin typeface="Calibri" panose="020F0502020204030204" pitchFamily="34" charset="0"/>
            </a:endParaRPr>
          </a:p>
        </p:txBody>
      </p:sp>
      <p:sp>
        <p:nvSpPr>
          <p:cNvPr id="10" name="Rectangle 9"/>
          <p:cNvSpPr/>
          <p:nvPr/>
        </p:nvSpPr>
        <p:spPr>
          <a:xfrm>
            <a:off x="4273006" y="614433"/>
            <a:ext cx="679994" cy="1015663"/>
          </a:xfrm>
          <a:prstGeom prst="rect">
            <a:avLst/>
          </a:prstGeom>
        </p:spPr>
        <p:txBody>
          <a:bodyPr wrap="none">
            <a:spAutoFit/>
          </a:bodyPr>
          <a:lstStyle/>
          <a:p>
            <a:r>
              <a:rPr lang="en-US" sz="6000" i="1" dirty="0" smtClean="0">
                <a:solidFill>
                  <a:schemeClr val="bg1">
                    <a:lumMod val="65000"/>
                  </a:schemeClr>
                </a:solidFill>
                <a:latin typeface="Calibri" panose="020F0502020204030204" pitchFamily="34" charset="0"/>
                <a:cs typeface="Courier New" panose="02070309020205020404" pitchFamily="49" charset="0"/>
              </a:rPr>
              <a:t>is</a:t>
            </a:r>
            <a:endParaRPr lang="en-US" sz="6000" i="1" dirty="0">
              <a:solidFill>
                <a:schemeClr val="bg1">
                  <a:lumMod val="65000"/>
                </a:schemeClr>
              </a:solidFill>
              <a:latin typeface="Calibri" panose="020F0502020204030204" pitchFamily="34" charset="0"/>
              <a:cs typeface="Courier New" panose="02070309020205020404" pitchFamily="49" charset="0"/>
            </a:endParaRPr>
          </a:p>
        </p:txBody>
      </p:sp>
      <p:sp>
        <p:nvSpPr>
          <p:cNvPr id="12" name="Rectangle 11"/>
          <p:cNvSpPr/>
          <p:nvPr/>
        </p:nvSpPr>
        <p:spPr>
          <a:xfrm>
            <a:off x="1538486" y="402730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13" name="Rectangle 12"/>
          <p:cNvSpPr/>
          <p:nvPr/>
        </p:nvSpPr>
        <p:spPr>
          <a:xfrm>
            <a:off x="5657620" y="402730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14" name="Rectangle 13"/>
          <p:cNvSpPr/>
          <p:nvPr/>
        </p:nvSpPr>
        <p:spPr>
          <a:xfrm>
            <a:off x="3447288" y="3805472"/>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7" name="Rectangle 6"/>
          <p:cNvSpPr/>
          <p:nvPr/>
        </p:nvSpPr>
        <p:spPr>
          <a:xfrm>
            <a:off x="3680151" y="2995466"/>
            <a:ext cx="646331" cy="1015663"/>
          </a:xfrm>
          <a:prstGeom prst="rect">
            <a:avLst/>
          </a:prstGeom>
        </p:spPr>
        <p:txBody>
          <a:bodyPr wrap="none">
            <a:spAutoFit/>
          </a:bodyPr>
          <a:lstStyle/>
          <a:p>
            <a:r>
              <a:rPr lang="en-US" sz="6000" b="1" dirty="0">
                <a:solidFill>
                  <a:srgbClr val="0B9520"/>
                </a:solidFill>
                <a:latin typeface="Courier New" panose="02070309020205020404" pitchFamily="49" charset="0"/>
                <a:cs typeface="Courier New" panose="02070309020205020404" pitchFamily="49" charset="0"/>
              </a:rPr>
              <a:t>*</a:t>
            </a:r>
          </a:p>
        </p:txBody>
      </p:sp>
      <p:sp>
        <p:nvSpPr>
          <p:cNvPr id="25" name="Rectangle 24"/>
          <p:cNvSpPr/>
          <p:nvPr/>
        </p:nvSpPr>
        <p:spPr>
          <a:xfrm>
            <a:off x="2889504" y="7620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6" name="Rectangle 25"/>
          <p:cNvSpPr/>
          <p:nvPr/>
        </p:nvSpPr>
        <p:spPr>
          <a:xfrm>
            <a:off x="7489586" y="1957717"/>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7" name="Rectangle 26"/>
          <p:cNvSpPr/>
          <p:nvPr/>
        </p:nvSpPr>
        <p:spPr>
          <a:xfrm>
            <a:off x="3299843" y="1705463"/>
            <a:ext cx="905890"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fac</a:t>
            </a:r>
            <a:r>
              <a:rPr lang="en-US" b="1" dirty="0" smtClean="0">
                <a:latin typeface="Calibri" panose="020F0502020204030204" pitchFamily="34" charset="0"/>
              </a:rPr>
              <a:t>(5)</a:t>
            </a:r>
            <a:endParaRPr lang="en-US" b="1" dirty="0"/>
          </a:p>
        </p:txBody>
      </p:sp>
      <p:sp>
        <p:nvSpPr>
          <p:cNvPr id="28" name="Rectangle 27"/>
          <p:cNvSpPr/>
          <p:nvPr/>
        </p:nvSpPr>
        <p:spPr>
          <a:xfrm>
            <a:off x="7492453" y="3867026"/>
            <a:ext cx="905890"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fac</a:t>
            </a:r>
            <a:r>
              <a:rPr lang="en-US" b="1" dirty="0" smtClean="0">
                <a:latin typeface="Calibri" panose="020F0502020204030204" pitchFamily="34" charset="0"/>
              </a:rPr>
              <a:t>(4)</a:t>
            </a:r>
            <a:endParaRPr lang="en-US" b="1" dirty="0"/>
          </a:p>
        </p:txBody>
      </p:sp>
      <p:sp>
        <p:nvSpPr>
          <p:cNvPr id="29" name="Rectangle 28"/>
          <p:cNvSpPr/>
          <p:nvPr/>
        </p:nvSpPr>
        <p:spPr>
          <a:xfrm>
            <a:off x="7467600" y="187012"/>
            <a:ext cx="1447191" cy="738664"/>
          </a:xfrm>
          <a:prstGeom prst="rect">
            <a:avLst/>
          </a:prstGeom>
          <a:solidFill>
            <a:schemeClr val="bg1"/>
          </a:solidFill>
          <a:ln>
            <a:solidFill>
              <a:schemeClr val="bg1"/>
            </a:solidFill>
          </a:ln>
        </p:spPr>
        <p:txBody>
          <a:bodyPr wrap="none">
            <a:spAutoFit/>
          </a:bodyPr>
          <a:lstStyle/>
          <a:p>
            <a:pPr algn="ctr"/>
            <a:r>
              <a:rPr lang="en-US" sz="4200" b="1" dirty="0" err="1" smtClean="0">
                <a:latin typeface="Calibri" panose="020F0502020204030204" pitchFamily="34" charset="0"/>
              </a:rPr>
              <a:t>fac</a:t>
            </a:r>
            <a:r>
              <a:rPr lang="en-US" sz="4200" b="1" dirty="0" smtClean="0">
                <a:latin typeface="Calibri" panose="020F0502020204030204" pitchFamily="34" charset="0"/>
              </a:rPr>
              <a:t>(5)</a:t>
            </a:r>
            <a:endParaRPr lang="en-US" sz="4200" b="1" dirty="0"/>
          </a:p>
        </p:txBody>
      </p:sp>
      <p:sp>
        <p:nvSpPr>
          <p:cNvPr id="30" name="Rectangle 29"/>
          <p:cNvSpPr/>
          <p:nvPr/>
        </p:nvSpPr>
        <p:spPr>
          <a:xfrm rot="20635722">
            <a:off x="889394" y="5209742"/>
            <a:ext cx="2742097" cy="738664"/>
          </a:xfrm>
          <a:prstGeom prst="rect">
            <a:avLst/>
          </a:prstGeom>
          <a:solidFill>
            <a:srgbClr val="0B9520"/>
          </a:solidFill>
        </p:spPr>
        <p:txBody>
          <a:bodyPr wrap="none">
            <a:spAutoFit/>
          </a:bodyPr>
          <a:lstStyle/>
          <a:p>
            <a:pPr algn="ctr"/>
            <a:r>
              <a:rPr lang="en-US" sz="4200" b="1" dirty="0" smtClean="0">
                <a:solidFill>
                  <a:schemeClr val="bg1">
                    <a:lumMod val="85000"/>
                  </a:schemeClr>
                </a:solidFill>
                <a:latin typeface="Cambria" panose="02040503050406030204" pitchFamily="18" charset="0"/>
              </a:rPr>
              <a:t>Examples!</a:t>
            </a:r>
            <a:endParaRPr lang="en-US" sz="4200" dirty="0">
              <a:solidFill>
                <a:schemeClr val="bg1">
                  <a:lumMod val="85000"/>
                </a:schemeClr>
              </a:solidFill>
              <a:latin typeface="Cambria" panose="02040503050406030204" pitchFamily="18" charset="0"/>
            </a:endParaRPr>
          </a:p>
        </p:txBody>
      </p:sp>
      <p:sp>
        <p:nvSpPr>
          <p:cNvPr id="31" name="Rectangle 30"/>
          <p:cNvSpPr/>
          <p:nvPr/>
        </p:nvSpPr>
        <p:spPr>
          <a:xfrm rot="20635722">
            <a:off x="3991375" y="5555034"/>
            <a:ext cx="3881191" cy="461665"/>
          </a:xfrm>
          <a:prstGeom prst="rect">
            <a:avLst/>
          </a:prstGeom>
          <a:solidFill>
            <a:srgbClr val="FF9900"/>
          </a:solidFill>
        </p:spPr>
        <p:txBody>
          <a:bodyPr wrap="none">
            <a:spAutoFit/>
          </a:bodyPr>
          <a:lstStyle/>
          <a:p>
            <a:pPr algn="ctr"/>
            <a:r>
              <a:rPr lang="en-US" b="1" dirty="0" smtClean="0">
                <a:solidFill>
                  <a:schemeClr val="bg1">
                    <a:lumMod val="85000"/>
                  </a:schemeClr>
                </a:solidFill>
                <a:latin typeface="Cambria" panose="02040503050406030204" pitchFamily="18" charset="0"/>
              </a:rPr>
              <a:t>What's the self-similarity?</a:t>
            </a:r>
            <a:endParaRPr lang="en-US" dirty="0">
              <a:solidFill>
                <a:schemeClr val="bg1">
                  <a:lumMod val="85000"/>
                </a:schemeClr>
              </a:solidFill>
              <a:latin typeface="Cambria" panose="02040503050406030204" pitchFamily="18" charset="0"/>
            </a:endParaRPr>
          </a:p>
        </p:txBody>
      </p:sp>
    </p:spTree>
    <p:extLst>
      <p:ext uri="{BB962C8B-B14F-4D97-AF65-F5344CB8AC3E}">
        <p14:creationId xmlns:p14="http://schemas.microsoft.com/office/powerpoint/2010/main" val="6142727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79704" y="5334000"/>
            <a:ext cx="7854696" cy="914400"/>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Rectangle 16"/>
          <p:cNvSpPr/>
          <p:nvPr/>
        </p:nvSpPr>
        <p:spPr>
          <a:xfrm>
            <a:off x="985841" y="5502424"/>
            <a:ext cx="1903663"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base case:</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18" name="TextBox 17"/>
          <p:cNvSpPr txBox="1"/>
          <p:nvPr/>
        </p:nvSpPr>
        <p:spPr>
          <a:xfrm>
            <a:off x="3118104" y="5425668"/>
            <a:ext cx="5105400" cy="738664"/>
          </a:xfrm>
          <a:prstGeom prst="rect">
            <a:avLst/>
          </a:prstGeom>
          <a:solidFill>
            <a:srgbClr val="CCFFCC"/>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for </a:t>
            </a:r>
            <a:r>
              <a:rPr lang="en-US" sz="4200" dirty="0" err="1" smtClean="0">
                <a:latin typeface="Calibri" panose="020F0502020204030204" pitchFamily="34" charset="0"/>
              </a:rPr>
              <a:t>fac</a:t>
            </a:r>
            <a:r>
              <a:rPr lang="en-US" sz="4200" dirty="0" smtClean="0">
                <a:latin typeface="Calibri" panose="020F0502020204030204" pitchFamily="34" charset="0"/>
              </a:rPr>
              <a:t>(</a:t>
            </a:r>
            <a:r>
              <a:rPr lang="en-US" sz="4200" b="1" dirty="0" smtClean="0">
                <a:solidFill>
                  <a:srgbClr val="0B9520"/>
                </a:solidFill>
                <a:latin typeface="Courier New" panose="02070309020205020404" pitchFamily="49" charset="0"/>
                <a:cs typeface="Courier New" panose="02070309020205020404" pitchFamily="49" charset="0"/>
              </a:rPr>
              <a:t>0</a:t>
            </a:r>
            <a:r>
              <a:rPr lang="en-US" sz="4200" dirty="0" smtClean="0">
                <a:latin typeface="Calibri" panose="020F0502020204030204" pitchFamily="34" charset="0"/>
              </a:rPr>
              <a:t>) is </a:t>
            </a:r>
            <a:r>
              <a:rPr lang="en-US" sz="4200" b="1" dirty="0" smtClean="0">
                <a:solidFill>
                  <a:srgbClr val="0B9520"/>
                </a:solidFill>
                <a:latin typeface="Courier New" panose="02070309020205020404" pitchFamily="49" charset="0"/>
                <a:cs typeface="Courier New" panose="02070309020205020404" pitchFamily="49" charset="0"/>
              </a:rPr>
              <a:t>1</a:t>
            </a:r>
          </a:p>
        </p:txBody>
      </p:sp>
      <p:sp>
        <p:nvSpPr>
          <p:cNvPr id="19" name="Rectangle 18"/>
          <p:cNvSpPr/>
          <p:nvPr/>
        </p:nvSpPr>
        <p:spPr>
          <a:xfrm>
            <a:off x="4864608" y="6304996"/>
            <a:ext cx="2078711"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smallest possible input</a:t>
            </a:r>
            <a:endParaRPr lang="en-US" sz="1600" dirty="0">
              <a:solidFill>
                <a:srgbClr val="0B9520"/>
              </a:solidFill>
              <a:latin typeface="Calibri" panose="020F0502020204030204" pitchFamily="34" charset="0"/>
            </a:endParaRPr>
          </a:p>
        </p:txBody>
      </p:sp>
      <p:sp>
        <p:nvSpPr>
          <p:cNvPr id="20" name="Rectangle 19"/>
          <p:cNvSpPr/>
          <p:nvPr/>
        </p:nvSpPr>
        <p:spPr>
          <a:xfrm>
            <a:off x="7772400" y="6304996"/>
            <a:ext cx="995786"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its output</a:t>
            </a:r>
            <a:endParaRPr lang="en-US" sz="1600" dirty="0">
              <a:solidFill>
                <a:srgbClr val="0B9520"/>
              </a:solidFill>
              <a:latin typeface="Calibri" panose="020F0502020204030204" pitchFamily="34" charset="0"/>
            </a:endParaRPr>
          </a:p>
        </p:txBody>
      </p:sp>
      <p:cxnSp>
        <p:nvCxnSpPr>
          <p:cNvPr id="23" name="Straight Arrow Connector 22"/>
          <p:cNvCxnSpPr/>
          <p:nvPr/>
        </p:nvCxnSpPr>
        <p:spPr bwMode="auto">
          <a:xfrm flipV="1">
            <a:off x="6592824" y="6075007"/>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cxnSp>
        <p:nvCxnSpPr>
          <p:cNvPr id="24" name="Straight Arrow Connector 23"/>
          <p:cNvCxnSpPr/>
          <p:nvPr/>
        </p:nvCxnSpPr>
        <p:spPr bwMode="auto">
          <a:xfrm flipH="1" flipV="1">
            <a:off x="7831381" y="6060445"/>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sp>
        <p:nvSpPr>
          <p:cNvPr id="21" name="Rectangle 20"/>
          <p:cNvSpPr/>
          <p:nvPr/>
        </p:nvSpPr>
        <p:spPr bwMode="auto">
          <a:xfrm>
            <a:off x="615696" y="2296271"/>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2" name="Rectangle 21"/>
          <p:cNvSpPr/>
          <p:nvPr/>
        </p:nvSpPr>
        <p:spPr bwMode="auto">
          <a:xfrm>
            <a:off x="3680151" y="2983274"/>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5" name="TextBox 24"/>
          <p:cNvSpPr txBox="1"/>
          <p:nvPr/>
        </p:nvSpPr>
        <p:spPr>
          <a:xfrm>
            <a:off x="240792" y="506849"/>
            <a:ext cx="3721608" cy="1169551"/>
          </a:xfrm>
          <a:prstGeom prst="rect">
            <a:avLst/>
          </a:prstGeom>
          <a:solidFill>
            <a:srgbClr val="CCFFCC"/>
          </a:solidFill>
          <a:ln w="28575">
            <a:solidFill>
              <a:srgbClr val="0B9520"/>
            </a:solidFill>
          </a:ln>
        </p:spPr>
        <p:txBody>
          <a:bodyPr wrap="square" rtlCol="0">
            <a:spAutoFit/>
          </a:bodyPr>
          <a:lstStyle/>
          <a:p>
            <a:pPr algn="ctr"/>
            <a:r>
              <a:rPr lang="en-US" sz="4200" smtClean="0">
                <a:latin typeface="Calibri" panose="020F0502020204030204" pitchFamily="34" charset="0"/>
              </a:rPr>
              <a:t>output </a:t>
            </a:r>
            <a:r>
              <a:rPr lang="en-US" sz="4200" dirty="0" smtClean="0">
                <a:latin typeface="Calibri" panose="020F0502020204030204" pitchFamily="34" charset="0"/>
              </a:rPr>
              <a:t>value of  </a:t>
            </a:r>
            <a:r>
              <a:rPr lang="en-US" sz="2800" b="1" dirty="0" smtClean="0">
                <a:solidFill>
                  <a:srgbClr val="0B9520"/>
                </a:solidFill>
                <a:latin typeface="Courier New" panose="02070309020205020404" pitchFamily="49" charset="0"/>
                <a:cs typeface="Courier New" panose="02070309020205020404" pitchFamily="49" charset="0"/>
              </a:rPr>
              <a:t>N*(N-1)*...*2*1</a:t>
            </a:r>
          </a:p>
        </p:txBody>
      </p:sp>
      <p:sp>
        <p:nvSpPr>
          <p:cNvPr id="26" name="TextBox 25"/>
          <p:cNvSpPr txBox="1"/>
          <p:nvPr/>
        </p:nvSpPr>
        <p:spPr>
          <a:xfrm>
            <a:off x="1225296" y="2611923"/>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N</a:t>
            </a:r>
            <a:r>
              <a:rPr lang="en-US" sz="4200" dirty="0" smtClean="0">
                <a:latin typeface="Calibri" panose="020F0502020204030204" pitchFamily="34" charset="0"/>
              </a:rPr>
              <a:t> </a:t>
            </a:r>
          </a:p>
        </p:txBody>
      </p:sp>
      <p:sp>
        <p:nvSpPr>
          <p:cNvPr id="27" name="TextBox 26"/>
          <p:cNvSpPr txBox="1"/>
          <p:nvPr/>
        </p:nvSpPr>
        <p:spPr>
          <a:xfrm>
            <a:off x="4678680" y="2703576"/>
            <a:ext cx="3550920" cy="1231106"/>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of </a:t>
            </a:r>
            <a:r>
              <a:rPr lang="en-US" sz="3200" b="1" dirty="0" smtClean="0">
                <a:solidFill>
                  <a:srgbClr val="0B9520"/>
                </a:solidFill>
                <a:latin typeface="Courier New" panose="02070309020205020404" pitchFamily="49" charset="0"/>
                <a:cs typeface="Courier New" panose="02070309020205020404" pitchFamily="49" charset="0"/>
              </a:rPr>
              <a:t>(N-1)*...*2*1</a:t>
            </a:r>
            <a:endParaRPr lang="en-US" sz="3200" dirty="0" smtClean="0">
              <a:latin typeface="Calibri" panose="020F0502020204030204" pitchFamily="34" charset="0"/>
            </a:endParaRPr>
          </a:p>
        </p:txBody>
      </p:sp>
      <p:sp>
        <p:nvSpPr>
          <p:cNvPr id="28" name="Rectangle 27"/>
          <p:cNvSpPr/>
          <p:nvPr/>
        </p:nvSpPr>
        <p:spPr>
          <a:xfrm>
            <a:off x="4196806" y="489465"/>
            <a:ext cx="679994" cy="1015663"/>
          </a:xfrm>
          <a:prstGeom prst="rect">
            <a:avLst/>
          </a:prstGeom>
        </p:spPr>
        <p:txBody>
          <a:bodyPr wrap="none">
            <a:spAutoFit/>
          </a:bodyPr>
          <a:lstStyle/>
          <a:p>
            <a:r>
              <a:rPr lang="en-US" sz="6000" i="1" dirty="0" smtClean="0">
                <a:solidFill>
                  <a:schemeClr val="bg1">
                    <a:lumMod val="65000"/>
                  </a:schemeClr>
                </a:solidFill>
                <a:latin typeface="Calibri" panose="020F0502020204030204" pitchFamily="34" charset="0"/>
                <a:cs typeface="Courier New" panose="02070309020205020404" pitchFamily="49" charset="0"/>
              </a:rPr>
              <a:t>is</a:t>
            </a:r>
            <a:endParaRPr lang="en-US" sz="6000" i="1" dirty="0">
              <a:solidFill>
                <a:schemeClr val="bg1">
                  <a:lumMod val="65000"/>
                </a:schemeClr>
              </a:solidFill>
              <a:latin typeface="Calibri" panose="020F0502020204030204" pitchFamily="34" charset="0"/>
              <a:cs typeface="Courier New" panose="02070309020205020404" pitchFamily="49" charset="0"/>
            </a:endParaRPr>
          </a:p>
        </p:txBody>
      </p:sp>
      <p:sp>
        <p:nvSpPr>
          <p:cNvPr id="31" name="Rectangle 30"/>
          <p:cNvSpPr/>
          <p:nvPr/>
        </p:nvSpPr>
        <p:spPr>
          <a:xfrm>
            <a:off x="3447288" y="3805472"/>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32" name="Rectangle 31"/>
          <p:cNvSpPr/>
          <p:nvPr/>
        </p:nvSpPr>
        <p:spPr>
          <a:xfrm>
            <a:off x="3680151" y="2995466"/>
            <a:ext cx="646331" cy="1015663"/>
          </a:xfrm>
          <a:prstGeom prst="rect">
            <a:avLst/>
          </a:prstGeom>
        </p:spPr>
        <p:txBody>
          <a:bodyPr wrap="none">
            <a:spAutoFit/>
          </a:bodyPr>
          <a:lstStyle/>
          <a:p>
            <a:r>
              <a:rPr lang="en-US" sz="6000" b="1" dirty="0">
                <a:solidFill>
                  <a:srgbClr val="0B9520"/>
                </a:solidFill>
                <a:latin typeface="Courier New" panose="02070309020205020404" pitchFamily="49" charset="0"/>
                <a:cs typeface="Courier New" panose="02070309020205020404" pitchFamily="49" charset="0"/>
              </a:rPr>
              <a:t>*</a:t>
            </a:r>
          </a:p>
        </p:txBody>
      </p:sp>
      <p:sp>
        <p:nvSpPr>
          <p:cNvPr id="33" name="Rectangle 32"/>
          <p:cNvSpPr/>
          <p:nvPr/>
        </p:nvSpPr>
        <p:spPr>
          <a:xfrm>
            <a:off x="2889504" y="113096"/>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35" name="Rectangle 34"/>
          <p:cNvSpPr/>
          <p:nvPr/>
        </p:nvSpPr>
        <p:spPr>
          <a:xfrm>
            <a:off x="7489586" y="1957717"/>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36" name="Rectangle 35"/>
          <p:cNvSpPr/>
          <p:nvPr/>
        </p:nvSpPr>
        <p:spPr>
          <a:xfrm>
            <a:off x="3238623" y="1595735"/>
            <a:ext cx="952377"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fac</a:t>
            </a:r>
            <a:r>
              <a:rPr lang="en-US" b="1" dirty="0" smtClean="0">
                <a:latin typeface="Calibri" panose="020F0502020204030204" pitchFamily="34" charset="0"/>
              </a:rPr>
              <a:t>(N)</a:t>
            </a:r>
            <a:endParaRPr lang="en-US" b="1" dirty="0"/>
          </a:p>
        </p:txBody>
      </p:sp>
      <p:sp>
        <p:nvSpPr>
          <p:cNvPr id="37" name="Rectangle 36"/>
          <p:cNvSpPr/>
          <p:nvPr/>
        </p:nvSpPr>
        <p:spPr>
          <a:xfrm>
            <a:off x="7281815" y="3867026"/>
            <a:ext cx="1202445"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fac</a:t>
            </a:r>
            <a:r>
              <a:rPr lang="en-US" b="1" dirty="0" smtClean="0">
                <a:latin typeface="Calibri" panose="020F0502020204030204" pitchFamily="34" charset="0"/>
              </a:rPr>
              <a:t>(N-1)</a:t>
            </a:r>
            <a:endParaRPr lang="en-US" b="1" dirty="0"/>
          </a:p>
        </p:txBody>
      </p:sp>
      <p:sp>
        <p:nvSpPr>
          <p:cNvPr id="38" name="Rectangle 37"/>
          <p:cNvSpPr/>
          <p:nvPr/>
        </p:nvSpPr>
        <p:spPr>
          <a:xfrm>
            <a:off x="1123497" y="3962400"/>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39" name="Rectangle 38"/>
          <p:cNvSpPr/>
          <p:nvPr/>
        </p:nvSpPr>
        <p:spPr>
          <a:xfrm>
            <a:off x="4564689" y="3962400"/>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41" name="Rectangle 40"/>
          <p:cNvSpPr/>
          <p:nvPr/>
        </p:nvSpPr>
        <p:spPr>
          <a:xfrm>
            <a:off x="7426723" y="187012"/>
            <a:ext cx="1528945" cy="738664"/>
          </a:xfrm>
          <a:prstGeom prst="rect">
            <a:avLst/>
          </a:prstGeom>
          <a:solidFill>
            <a:schemeClr val="bg1"/>
          </a:solidFill>
          <a:ln>
            <a:solidFill>
              <a:schemeClr val="bg1"/>
            </a:solidFill>
          </a:ln>
        </p:spPr>
        <p:txBody>
          <a:bodyPr wrap="none">
            <a:spAutoFit/>
          </a:bodyPr>
          <a:lstStyle/>
          <a:p>
            <a:pPr algn="ctr"/>
            <a:r>
              <a:rPr lang="en-US" sz="4200" b="1" dirty="0" err="1" smtClean="0">
                <a:latin typeface="Calibri" panose="020F0502020204030204" pitchFamily="34" charset="0"/>
              </a:rPr>
              <a:t>fac</a:t>
            </a:r>
            <a:r>
              <a:rPr lang="en-US" sz="4200" b="1" dirty="0" smtClean="0">
                <a:latin typeface="Calibri" panose="020F0502020204030204" pitchFamily="34" charset="0"/>
              </a:rPr>
              <a:t>(N)</a:t>
            </a:r>
            <a:endParaRPr lang="en-US" sz="4200" b="1" dirty="0"/>
          </a:p>
        </p:txBody>
      </p:sp>
      <p:sp>
        <p:nvSpPr>
          <p:cNvPr id="42" name="Rectangle 41"/>
          <p:cNvSpPr/>
          <p:nvPr/>
        </p:nvSpPr>
        <p:spPr>
          <a:xfrm rot="20635722">
            <a:off x="3730208" y="1764928"/>
            <a:ext cx="3881191" cy="461665"/>
          </a:xfrm>
          <a:prstGeom prst="rect">
            <a:avLst/>
          </a:prstGeom>
          <a:solidFill>
            <a:srgbClr val="FF9900"/>
          </a:solidFill>
        </p:spPr>
        <p:txBody>
          <a:bodyPr wrap="none">
            <a:spAutoFit/>
          </a:bodyPr>
          <a:lstStyle/>
          <a:p>
            <a:pPr algn="ctr"/>
            <a:r>
              <a:rPr lang="en-US" b="1" dirty="0" smtClean="0">
                <a:solidFill>
                  <a:schemeClr val="bg1">
                    <a:lumMod val="85000"/>
                  </a:schemeClr>
                </a:solidFill>
                <a:latin typeface="Cambria" panose="02040503050406030204" pitchFamily="18" charset="0"/>
              </a:rPr>
              <a:t>What's the self-similarity?</a:t>
            </a:r>
            <a:endParaRPr lang="en-US" dirty="0">
              <a:solidFill>
                <a:schemeClr val="bg1">
                  <a:lumMod val="85000"/>
                </a:schemeClr>
              </a:solidFill>
              <a:latin typeface="Cambria" panose="02040503050406030204" pitchFamily="18" charset="0"/>
            </a:endParaRPr>
          </a:p>
        </p:txBody>
      </p:sp>
      <p:sp>
        <p:nvSpPr>
          <p:cNvPr id="43" name="Rectangle 42"/>
          <p:cNvSpPr/>
          <p:nvPr/>
        </p:nvSpPr>
        <p:spPr>
          <a:xfrm rot="20635722">
            <a:off x="129317" y="4956989"/>
            <a:ext cx="3228769" cy="461665"/>
          </a:xfrm>
          <a:prstGeom prst="rect">
            <a:avLst/>
          </a:prstGeom>
          <a:solidFill>
            <a:srgbClr val="FF9900"/>
          </a:solidFill>
        </p:spPr>
        <p:txBody>
          <a:bodyPr wrap="none">
            <a:spAutoFit/>
          </a:bodyPr>
          <a:lstStyle/>
          <a:p>
            <a:pPr algn="ctr"/>
            <a:r>
              <a:rPr lang="en-US" b="1" dirty="0" smtClean="0">
                <a:solidFill>
                  <a:schemeClr val="bg1">
                    <a:lumMod val="85000"/>
                  </a:schemeClr>
                </a:solidFill>
                <a:latin typeface="Cambria" panose="02040503050406030204" pitchFamily="18" charset="0"/>
              </a:rPr>
              <a:t>What's the base case?</a:t>
            </a:r>
            <a:endParaRPr lang="en-US" dirty="0">
              <a:solidFill>
                <a:schemeClr val="bg1">
                  <a:lumMod val="85000"/>
                </a:schemeClr>
              </a:solidFill>
              <a:latin typeface="Cambria" panose="02040503050406030204" pitchFamily="18" charset="0"/>
            </a:endParaRPr>
          </a:p>
        </p:txBody>
      </p:sp>
    </p:spTree>
    <p:extLst>
      <p:ext uri="{BB962C8B-B14F-4D97-AF65-F5344CB8AC3E}">
        <p14:creationId xmlns:p14="http://schemas.microsoft.com/office/powerpoint/2010/main" val="7653018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1692275"/>
            <a:ext cx="7315200" cy="354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sz="3200" b="1" dirty="0" err="1">
                <a:solidFill>
                  <a:srgbClr val="FF6600"/>
                </a:solidFill>
                <a:latin typeface="Courier New" pitchFamily="49" charset="0"/>
              </a:rPr>
              <a:t>def</a:t>
            </a:r>
            <a:r>
              <a:rPr lang="en-US" sz="3200" b="1" dirty="0">
                <a:latin typeface="Courier New" pitchFamily="49" charset="0"/>
              </a:rPr>
              <a:t> </a:t>
            </a:r>
            <a:r>
              <a:rPr lang="en-US" sz="3200" b="1" dirty="0" err="1">
                <a:solidFill>
                  <a:srgbClr val="800080"/>
                </a:solidFill>
                <a:latin typeface="Courier New" pitchFamily="49" charset="0"/>
              </a:rPr>
              <a:t>fac</a:t>
            </a:r>
            <a:r>
              <a:rPr lang="en-US" sz="3200" b="1" dirty="0">
                <a:latin typeface="Courier New" pitchFamily="49" charset="0"/>
              </a:rPr>
              <a:t>(N):</a:t>
            </a: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if</a:t>
            </a:r>
            <a:r>
              <a:rPr lang="en-US" sz="3200" b="1" dirty="0">
                <a:latin typeface="Courier New" pitchFamily="49" charset="0"/>
              </a:rPr>
              <a:t> N </a:t>
            </a:r>
            <a:r>
              <a:rPr lang="en-US" sz="3200" b="1" dirty="0" smtClean="0">
                <a:latin typeface="Courier New" pitchFamily="49" charset="0"/>
              </a:rPr>
              <a:t>== </a:t>
            </a:r>
            <a:r>
              <a:rPr lang="en-US" sz="3200" b="1" dirty="0">
                <a:latin typeface="Courier New" pitchFamily="49" charset="0"/>
              </a:rPr>
              <a:t>0</a:t>
            </a:r>
            <a:r>
              <a:rPr lang="en-US" sz="3200" b="1" dirty="0" smtClean="0">
                <a:latin typeface="Courier New" pitchFamily="49" charset="0"/>
              </a:rPr>
              <a:t>:</a:t>
            </a:r>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return</a:t>
            </a:r>
            <a:r>
              <a:rPr lang="en-US" sz="3200" b="1" dirty="0">
                <a:latin typeface="Courier New" pitchFamily="49" charset="0"/>
              </a:rPr>
              <a:t> 1</a:t>
            </a:r>
          </a:p>
          <a:p>
            <a:pPr eaLnBrk="1" hangingPunct="1"/>
            <a:endParaRPr lang="en-US" sz="3200" b="1" dirty="0">
              <a:latin typeface="Courier New" pitchFamily="49" charset="0"/>
            </a:endParaRPr>
          </a:p>
          <a:p>
            <a:pPr eaLnBrk="1" hangingPunct="1"/>
            <a:r>
              <a:rPr lang="en-US" sz="3200" b="1" dirty="0">
                <a:latin typeface="Courier New" pitchFamily="49" charset="0"/>
              </a:rPr>
              <a:t>    </a:t>
            </a:r>
            <a:r>
              <a:rPr lang="en-US" sz="3200" b="1" dirty="0">
                <a:solidFill>
                  <a:srgbClr val="FF6600"/>
                </a:solidFill>
                <a:latin typeface="Courier New" pitchFamily="49" charset="0"/>
              </a:rPr>
              <a:t>else</a:t>
            </a:r>
            <a:r>
              <a:rPr lang="en-US" sz="3200" b="1" dirty="0">
                <a:latin typeface="Courier New" pitchFamily="49" charset="0"/>
              </a:rPr>
              <a:t>:</a:t>
            </a:r>
          </a:p>
          <a:p>
            <a:pPr eaLnBrk="1" hangingPunct="1"/>
            <a:r>
              <a:rPr lang="en-US" sz="3200" b="1" dirty="0">
                <a:solidFill>
                  <a:srgbClr val="FF6600"/>
                </a:solidFill>
                <a:latin typeface="Courier New" pitchFamily="49" charset="0"/>
              </a:rPr>
              <a:t>        return</a:t>
            </a:r>
            <a:r>
              <a:rPr lang="en-US" sz="3200" b="1" dirty="0">
                <a:latin typeface="Courier New" pitchFamily="49" charset="0"/>
              </a:rPr>
              <a:t> </a:t>
            </a:r>
            <a:r>
              <a:rPr lang="en-US" sz="3200" b="1" dirty="0" smtClean="0">
                <a:latin typeface="Courier New" pitchFamily="49" charset="0"/>
              </a:rPr>
              <a:t>N*</a:t>
            </a:r>
            <a:r>
              <a:rPr lang="en-US" sz="3200" b="1" dirty="0" err="1" smtClean="0">
                <a:solidFill>
                  <a:srgbClr val="800080"/>
                </a:solidFill>
                <a:latin typeface="Courier New" pitchFamily="49" charset="0"/>
              </a:rPr>
              <a:t>fac</a:t>
            </a:r>
            <a:r>
              <a:rPr lang="en-US" sz="3200" b="1" dirty="0" smtClean="0">
                <a:latin typeface="Courier New" pitchFamily="49" charset="0"/>
              </a:rPr>
              <a:t>(N-1</a:t>
            </a:r>
            <a:r>
              <a:rPr lang="en-US" sz="3200" b="1" dirty="0">
                <a:latin typeface="Courier New" pitchFamily="49" charset="0"/>
              </a:rPr>
              <a:t>)</a:t>
            </a:r>
          </a:p>
        </p:txBody>
      </p:sp>
      <p:sp>
        <p:nvSpPr>
          <p:cNvPr id="37894" name="AutoShape 9"/>
          <p:cNvSpPr>
            <a:spLocks/>
          </p:cNvSpPr>
          <p:nvPr/>
        </p:nvSpPr>
        <p:spPr bwMode="auto">
          <a:xfrm>
            <a:off x="7086600" y="4419600"/>
            <a:ext cx="166688" cy="990600"/>
          </a:xfrm>
          <a:prstGeom prst="rightBrace">
            <a:avLst>
              <a:gd name="adj1" fmla="val 49524"/>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7895" name="Text Box 10"/>
          <p:cNvSpPr txBox="1">
            <a:spLocks noChangeArrowheads="1"/>
          </p:cNvSpPr>
          <p:nvPr/>
        </p:nvSpPr>
        <p:spPr bwMode="auto">
          <a:xfrm>
            <a:off x="7405688" y="4490862"/>
            <a:ext cx="1433512" cy="1031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Recursive case </a:t>
            </a:r>
            <a:endParaRPr lang="en-US" sz="2000" b="1" dirty="0" smtClean="0">
              <a:latin typeface="Cambria" pitchFamily="18" charset="0"/>
            </a:endParaRPr>
          </a:p>
          <a:p>
            <a:pPr algn="ctr">
              <a:spcBef>
                <a:spcPct val="50000"/>
              </a:spcBef>
            </a:pPr>
            <a:r>
              <a:rPr lang="en-US" sz="1400" dirty="0" smtClean="0">
                <a:latin typeface="Cambria" pitchFamily="18" charset="0"/>
              </a:rPr>
              <a:t>(</a:t>
            </a:r>
            <a:r>
              <a:rPr lang="en-US" sz="1400" i="1" dirty="0" smtClean="0">
                <a:latin typeface="Cambria" pitchFamily="18" charset="0"/>
              </a:rPr>
              <a:t>too</a:t>
            </a:r>
            <a:r>
              <a:rPr lang="en-US" sz="1400" dirty="0" smtClean="0">
                <a:latin typeface="Cambria" pitchFamily="18" charset="0"/>
              </a:rPr>
              <a:t> short?)</a:t>
            </a:r>
            <a:endParaRPr lang="en-US" sz="2000" dirty="0">
              <a:latin typeface="Cambria" pitchFamily="18" charset="0"/>
            </a:endParaRPr>
          </a:p>
        </p:txBody>
      </p:sp>
      <p:sp>
        <p:nvSpPr>
          <p:cNvPr id="12" name="AutoShape 7"/>
          <p:cNvSpPr>
            <a:spLocks/>
          </p:cNvSpPr>
          <p:nvPr/>
        </p:nvSpPr>
        <p:spPr bwMode="auto">
          <a:xfrm>
            <a:off x="5994400" y="2667000"/>
            <a:ext cx="254000" cy="990600"/>
          </a:xfrm>
          <a:prstGeom prst="rightBrace">
            <a:avLst>
              <a:gd name="adj1" fmla="val 3250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8"/>
          <p:cNvSpPr txBox="1">
            <a:spLocks noChangeArrowheads="1"/>
          </p:cNvSpPr>
          <p:nvPr/>
        </p:nvSpPr>
        <p:spPr bwMode="auto">
          <a:xfrm>
            <a:off x="6027738" y="2963863"/>
            <a:ext cx="2125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Bef>
                <a:spcPct val="50000"/>
              </a:spcBef>
            </a:pPr>
            <a:r>
              <a:rPr lang="en-US" sz="2000" b="1" dirty="0">
                <a:latin typeface="Cambria" pitchFamily="18" charset="0"/>
              </a:rPr>
              <a:t>Base case</a:t>
            </a:r>
          </a:p>
        </p:txBody>
      </p:sp>
      <p:sp>
        <p:nvSpPr>
          <p:cNvPr id="15" name="Rectangle 14"/>
          <p:cNvSpPr/>
          <p:nvPr/>
        </p:nvSpPr>
        <p:spPr>
          <a:xfrm rot="20635722">
            <a:off x="4400218" y="456963"/>
            <a:ext cx="2324675" cy="738664"/>
          </a:xfrm>
          <a:prstGeom prst="rect">
            <a:avLst/>
          </a:prstGeom>
          <a:solidFill>
            <a:schemeClr val="bg1">
              <a:lumMod val="50000"/>
            </a:schemeClr>
          </a:solidFill>
        </p:spPr>
        <p:txBody>
          <a:bodyPr wrap="none">
            <a:spAutoFit/>
          </a:bodyPr>
          <a:lstStyle/>
          <a:p>
            <a:pPr algn="ctr"/>
            <a:r>
              <a:rPr lang="en-US" sz="4200" b="1" dirty="0" smtClean="0">
                <a:solidFill>
                  <a:schemeClr val="bg1">
                    <a:lumMod val="85000"/>
                  </a:schemeClr>
                </a:solidFill>
                <a:latin typeface="Cambria" panose="02040503050406030204" pitchFamily="18" charset="0"/>
              </a:rPr>
              <a:t>Python...</a:t>
            </a:r>
            <a:endParaRPr lang="en-US" sz="4200" dirty="0">
              <a:solidFill>
                <a:schemeClr val="bg1">
                  <a:lumMod val="85000"/>
                </a:schemeClr>
              </a:solidFill>
              <a:latin typeface="Cambria" panose="02040503050406030204" pitchFamily="18" charset="0"/>
            </a:endParaRPr>
          </a:p>
        </p:txBody>
      </p:sp>
    </p:spTree>
    <p:extLst>
      <p:ext uri="{BB962C8B-B14F-4D97-AF65-F5344CB8AC3E}">
        <p14:creationId xmlns:p14="http://schemas.microsoft.com/office/powerpoint/2010/main" val="12124385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fac</a:t>
            </a:r>
            <a:r>
              <a:rPr lang="en-US" sz="3600" dirty="0" smtClean="0">
                <a:latin typeface="Calibri" panose="020F0502020204030204" pitchFamily="34" charset="0"/>
              </a:rPr>
              <a:t>(N) is</a:t>
            </a:r>
            <a:endParaRPr lang="en-US" sz="3600" dirty="0">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fac</a:t>
            </a:r>
            <a:r>
              <a:rPr lang="en-US" sz="2000" b="1" dirty="0" smtClean="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N &lt;= 1:</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1.0</a:t>
            </a: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 * </a:t>
            </a:r>
            <a:r>
              <a:rPr lang="en-US" sz="2000" b="1" dirty="0" err="1">
                <a:solidFill>
                  <a:srgbClr val="0000FF"/>
                </a:solidFill>
                <a:latin typeface="Courier New" panose="02070309020205020404" pitchFamily="49" charset="0"/>
                <a:cs typeface="Courier New" panose="02070309020205020404" pitchFamily="49" charset="0"/>
              </a:rPr>
              <a:t>fac</a:t>
            </a:r>
            <a:r>
              <a:rPr lang="en-US" sz="2000" b="1" dirty="0">
                <a:latin typeface="Courier New" panose="02070309020205020404" pitchFamily="49" charset="0"/>
                <a:cs typeface="Courier New" panose="02070309020205020404" pitchFamily="49" charset="0"/>
              </a:rPr>
              <a:t>(N-1</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3529575">
            <a:off x="6677030" y="4762667"/>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920343" y="5385820"/>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261400" y="4639269"/>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84707" y="5240201"/>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4" name="Rectangle 63"/>
          <p:cNvSpPr/>
          <p:nvPr/>
        </p:nvSpPr>
        <p:spPr>
          <a:xfrm>
            <a:off x="746568" y="3385740"/>
            <a:ext cx="1994841"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(3) is 3*2*1</a:t>
            </a:r>
            <a:endParaRPr lang="en-US" dirty="0">
              <a:latin typeface="Calibri" panose="020F0502020204030204" pitchFamily="34" charset="0"/>
            </a:endParaRPr>
          </a:p>
        </p:txBody>
      </p:sp>
      <p:sp>
        <p:nvSpPr>
          <p:cNvPr id="65" name="Rectangle 64"/>
          <p:cNvSpPr/>
          <p:nvPr/>
        </p:nvSpPr>
        <p:spPr>
          <a:xfrm>
            <a:off x="901258" y="3999805"/>
            <a:ext cx="1685461"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(2) is 2*1</a:t>
            </a:r>
            <a:endParaRPr lang="en-US" dirty="0">
              <a:latin typeface="Calibri" panose="020F0502020204030204" pitchFamily="34" charset="0"/>
            </a:endParaRPr>
          </a:p>
        </p:txBody>
      </p:sp>
      <p:sp>
        <p:nvSpPr>
          <p:cNvPr id="66" name="Rectangle 65"/>
          <p:cNvSpPr/>
          <p:nvPr/>
        </p:nvSpPr>
        <p:spPr>
          <a:xfrm>
            <a:off x="1055948" y="4639270"/>
            <a:ext cx="1376082"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(1) is 1</a:t>
            </a:r>
            <a:endParaRPr lang="en-US" dirty="0">
              <a:latin typeface="Calibri" panose="020F0502020204030204" pitchFamily="34" charset="0"/>
            </a:endParaRPr>
          </a:p>
        </p:txBody>
      </p:sp>
      <p:sp>
        <p:nvSpPr>
          <p:cNvPr id="69" name="Down Arrow 68"/>
          <p:cNvSpPr/>
          <p:nvPr/>
        </p:nvSpPr>
        <p:spPr bwMode="auto">
          <a:xfrm rot="15302307">
            <a:off x="709833" y="1589098"/>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14479228">
            <a:off x="331386" y="5065406"/>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27431" y="5800536"/>
            <a:ext cx="179247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35" name="Down Arrow 34"/>
          <p:cNvSpPr/>
          <p:nvPr/>
        </p:nvSpPr>
        <p:spPr bwMode="auto">
          <a:xfrm rot="17353320">
            <a:off x="683700" y="2095420"/>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Rectangle 71"/>
          <p:cNvSpPr/>
          <p:nvPr/>
        </p:nvSpPr>
        <p:spPr>
          <a:xfrm>
            <a:off x="192024" y="1985162"/>
            <a:ext cx="65627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34" name="Rectangle 33"/>
          <p:cNvSpPr/>
          <p:nvPr/>
        </p:nvSpPr>
        <p:spPr>
          <a:xfrm>
            <a:off x="403109" y="1290935"/>
            <a:ext cx="2613601"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(5) is 5*4*3*2*1</a:t>
            </a:r>
            <a:endParaRPr lang="en-US" dirty="0">
              <a:latin typeface="Calibri" panose="020F0502020204030204" pitchFamily="34" charset="0"/>
            </a:endParaRPr>
          </a:p>
        </p:txBody>
      </p:sp>
      <p:sp>
        <p:nvSpPr>
          <p:cNvPr id="36" name="Rectangle 35"/>
          <p:cNvSpPr/>
          <p:nvPr/>
        </p:nvSpPr>
        <p:spPr>
          <a:xfrm>
            <a:off x="553791" y="2776140"/>
            <a:ext cx="2304221"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(4) is 4*3*2*1</a:t>
            </a:r>
            <a:endParaRPr lang="en-US" dirty="0">
              <a:latin typeface="Calibri" panose="020F0502020204030204" pitchFamily="34" charset="0"/>
            </a:endParaRPr>
          </a:p>
        </p:txBody>
      </p:sp>
      <p:sp>
        <p:nvSpPr>
          <p:cNvPr id="37" name="Rectangle 36"/>
          <p:cNvSpPr/>
          <p:nvPr/>
        </p:nvSpPr>
        <p:spPr>
          <a:xfrm>
            <a:off x="1055948" y="5253335"/>
            <a:ext cx="1376082"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(0) is 1</a:t>
            </a:r>
            <a:endParaRPr lang="en-US" dirty="0">
              <a:latin typeface="Calibri" panose="020F0502020204030204" pitchFamily="34" charset="0"/>
            </a:endParaRPr>
          </a:p>
        </p:txBody>
      </p:sp>
      <p:grpSp>
        <p:nvGrpSpPr>
          <p:cNvPr id="38" name="Group 13"/>
          <p:cNvGrpSpPr>
            <a:grpSpLocks/>
          </p:cNvGrpSpPr>
          <p:nvPr/>
        </p:nvGrpSpPr>
        <p:grpSpPr bwMode="auto">
          <a:xfrm>
            <a:off x="8438445" y="214011"/>
            <a:ext cx="523254" cy="559278"/>
            <a:chOff x="2928" y="1051"/>
            <a:chExt cx="840" cy="957"/>
          </a:xfrm>
        </p:grpSpPr>
        <p:sp>
          <p:nvSpPr>
            <p:cNvPr id="39"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43"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44"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5"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6"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8"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3"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4"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5"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76"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77"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78"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79"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80" name="TextBox 79"/>
          <p:cNvSpPr txBox="1"/>
          <p:nvPr/>
        </p:nvSpPr>
        <p:spPr>
          <a:xfrm>
            <a:off x="7261400" y="150168"/>
            <a:ext cx="1295400" cy="230832"/>
          </a:xfrm>
          <a:prstGeom prst="rect">
            <a:avLst/>
          </a:prstGeom>
          <a:noFill/>
        </p:spPr>
        <p:txBody>
          <a:bodyPr wrap="square" rtlCol="0">
            <a:spAutoFit/>
          </a:bodyPr>
          <a:lstStyle/>
          <a:p>
            <a:pPr algn="r"/>
            <a:r>
              <a:rPr lang="en-US" sz="900" b="1" i="1" dirty="0" smtClean="0">
                <a:solidFill>
                  <a:srgbClr val="0B9520"/>
                </a:solidFill>
                <a:latin typeface="Cambria" panose="02040503050406030204" pitchFamily="18" charset="0"/>
              </a:rPr>
              <a:t>Aye, aye, eye!</a:t>
            </a:r>
          </a:p>
        </p:txBody>
      </p:sp>
    </p:spTree>
    <p:extLst>
      <p:ext uri="{BB962C8B-B14F-4D97-AF65-F5344CB8AC3E}">
        <p14:creationId xmlns:p14="http://schemas.microsoft.com/office/powerpoint/2010/main" val="7386735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fac</a:t>
            </a:r>
            <a:r>
              <a:rPr lang="en-US" sz="3600" dirty="0" smtClean="0">
                <a:latin typeface="Calibri" panose="020F0502020204030204" pitchFamily="34" charset="0"/>
              </a:rPr>
              <a:t>(N) is  </a:t>
            </a:r>
            <a:r>
              <a:rPr lang="en-US" sz="3600" dirty="0" smtClean="0">
                <a:solidFill>
                  <a:srgbClr val="0000FF"/>
                </a:solidFill>
                <a:latin typeface="Calibri" panose="020F0502020204030204" pitchFamily="34" charset="0"/>
              </a:rPr>
              <a:t>N*</a:t>
            </a:r>
            <a:r>
              <a:rPr lang="en-US" sz="3600" dirty="0" err="1" smtClean="0">
                <a:solidFill>
                  <a:srgbClr val="0000FF"/>
                </a:solidFill>
                <a:latin typeface="Calibri" panose="020F0502020204030204" pitchFamily="34" charset="0"/>
              </a:rPr>
              <a:t>fac</a:t>
            </a:r>
            <a:r>
              <a:rPr lang="en-US" sz="3600" dirty="0" smtClean="0">
                <a:solidFill>
                  <a:srgbClr val="0000FF"/>
                </a:solidFill>
                <a:latin typeface="Calibri" panose="020F0502020204030204" pitchFamily="34" charset="0"/>
              </a:rPr>
              <a:t>(N-1)</a:t>
            </a:r>
            <a:endParaRPr lang="en-US" sz="3600" dirty="0">
              <a:solidFill>
                <a:srgbClr val="0000FF"/>
              </a:solidFill>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fac</a:t>
            </a:r>
            <a:r>
              <a:rPr lang="en-US" sz="2000" b="1" dirty="0" smtClean="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N </a:t>
            </a:r>
            <a:r>
              <a:rPr lang="en-US" sz="2000" b="1" dirty="0">
                <a:latin typeface="Courier New" panose="02070309020205020404" pitchFamily="49" charset="0"/>
                <a:cs typeface="Courier New" panose="02070309020205020404" pitchFamily="49" charset="0"/>
              </a:rPr>
              <a:t>&gt;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0</a:t>
            </a:r>
            <a:r>
              <a:rPr lang="en-US" sz="2000" b="1" dirty="0" smtClean="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 * </a:t>
            </a:r>
            <a:r>
              <a:rPr lang="en-US" sz="2000" b="1" dirty="0" err="1">
                <a:solidFill>
                  <a:srgbClr val="0000FF"/>
                </a:solidFill>
                <a:latin typeface="Courier New" panose="02070309020205020404" pitchFamily="49" charset="0"/>
                <a:cs typeface="Courier New" panose="02070309020205020404" pitchFamily="49" charset="0"/>
              </a:rPr>
              <a:t>fac</a:t>
            </a:r>
            <a:r>
              <a:rPr lang="en-US" sz="2000" b="1" dirty="0">
                <a:latin typeface="Courier New" panose="02070309020205020404" pitchFamily="49" charset="0"/>
                <a:cs typeface="Courier New" panose="02070309020205020404" pitchFamily="49" charset="0"/>
              </a:rPr>
              <a:t>(N-1)</a:t>
            </a:r>
            <a:endParaRPr lang="en-US" sz="2000" b="1" dirty="0" smtClean="0">
              <a:latin typeface="Courier New" panose="02070309020205020404" pitchFamily="49" charset="0"/>
              <a:cs typeface="Courier New" panose="02070309020205020404" pitchFamily="49" charset="0"/>
            </a:endParaRP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1.0</a:t>
            </a:r>
            <a:endParaRPr lang="en-US" sz="2000" b="1" dirty="0">
              <a:latin typeface="Courier New" panose="02070309020205020404" pitchFamily="49" charset="0"/>
              <a:cs typeface="Courier New" panose="02070309020205020404" pitchFamily="49"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4604445">
            <a:off x="6649108" y="5607227"/>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870966" y="4762419"/>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261400" y="5782021"/>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35330" y="4616800"/>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4" name="Rectangle 63"/>
          <p:cNvSpPr/>
          <p:nvPr/>
        </p:nvSpPr>
        <p:spPr>
          <a:xfrm>
            <a:off x="746568" y="3385740"/>
            <a:ext cx="1957972"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(3) = 3*2*1</a:t>
            </a:r>
            <a:endParaRPr lang="en-US" dirty="0">
              <a:latin typeface="Calibri" panose="020F0502020204030204" pitchFamily="34" charset="0"/>
            </a:endParaRPr>
          </a:p>
        </p:txBody>
      </p:sp>
      <p:sp>
        <p:nvSpPr>
          <p:cNvPr id="65" name="Rectangle 64"/>
          <p:cNvSpPr/>
          <p:nvPr/>
        </p:nvSpPr>
        <p:spPr>
          <a:xfrm>
            <a:off x="901258" y="3999805"/>
            <a:ext cx="1648593"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(2) = 2*1</a:t>
            </a:r>
            <a:endParaRPr lang="en-US" dirty="0">
              <a:latin typeface="Calibri" panose="020F0502020204030204" pitchFamily="34" charset="0"/>
            </a:endParaRPr>
          </a:p>
        </p:txBody>
      </p:sp>
      <p:sp>
        <p:nvSpPr>
          <p:cNvPr id="66" name="Rectangle 65"/>
          <p:cNvSpPr/>
          <p:nvPr/>
        </p:nvSpPr>
        <p:spPr>
          <a:xfrm>
            <a:off x="1055948" y="4639270"/>
            <a:ext cx="1339213"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(1) = 1</a:t>
            </a:r>
            <a:endParaRPr lang="en-US" dirty="0">
              <a:latin typeface="Calibri" panose="020F0502020204030204" pitchFamily="34" charset="0"/>
            </a:endParaRPr>
          </a:p>
        </p:txBody>
      </p:sp>
      <p:sp>
        <p:nvSpPr>
          <p:cNvPr id="69" name="Down Arrow 68"/>
          <p:cNvSpPr/>
          <p:nvPr/>
        </p:nvSpPr>
        <p:spPr bwMode="auto">
          <a:xfrm rot="15302307">
            <a:off x="709833" y="1589098"/>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14479228">
            <a:off x="331386" y="5065406"/>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27431" y="5800536"/>
            <a:ext cx="179247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35" name="Down Arrow 34"/>
          <p:cNvSpPr/>
          <p:nvPr/>
        </p:nvSpPr>
        <p:spPr bwMode="auto">
          <a:xfrm rot="17353320">
            <a:off x="683700" y="2095420"/>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Rectangle 71"/>
          <p:cNvSpPr/>
          <p:nvPr/>
        </p:nvSpPr>
        <p:spPr>
          <a:xfrm>
            <a:off x="192024" y="1985162"/>
            <a:ext cx="65627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36" name="Rectangle 35"/>
          <p:cNvSpPr/>
          <p:nvPr/>
        </p:nvSpPr>
        <p:spPr>
          <a:xfrm>
            <a:off x="403109" y="1290935"/>
            <a:ext cx="2613601"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(5) is 5*4*3*2*1</a:t>
            </a:r>
            <a:endParaRPr lang="en-US" dirty="0">
              <a:latin typeface="Calibri" panose="020F0502020204030204" pitchFamily="34" charset="0"/>
            </a:endParaRPr>
          </a:p>
        </p:txBody>
      </p:sp>
      <p:sp>
        <p:nvSpPr>
          <p:cNvPr id="37" name="Rectangle 36"/>
          <p:cNvSpPr/>
          <p:nvPr/>
        </p:nvSpPr>
        <p:spPr>
          <a:xfrm>
            <a:off x="553791" y="2776140"/>
            <a:ext cx="2304221"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(4) is 4*3*2*1</a:t>
            </a:r>
            <a:endParaRPr lang="en-US" dirty="0">
              <a:latin typeface="Calibri" panose="020F0502020204030204" pitchFamily="34" charset="0"/>
            </a:endParaRPr>
          </a:p>
        </p:txBody>
      </p:sp>
      <p:sp>
        <p:nvSpPr>
          <p:cNvPr id="38" name="Rectangle 37"/>
          <p:cNvSpPr/>
          <p:nvPr/>
        </p:nvSpPr>
        <p:spPr>
          <a:xfrm>
            <a:off x="1055948" y="5253335"/>
            <a:ext cx="1376082"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(0) is 1</a:t>
            </a:r>
            <a:endParaRPr lang="en-US" dirty="0">
              <a:latin typeface="Calibri" panose="020F0502020204030204" pitchFamily="34" charset="0"/>
            </a:endParaRPr>
          </a:p>
        </p:txBody>
      </p:sp>
      <p:sp>
        <p:nvSpPr>
          <p:cNvPr id="34" name="TextBox 33"/>
          <p:cNvSpPr txBox="1"/>
          <p:nvPr/>
        </p:nvSpPr>
        <p:spPr>
          <a:xfrm rot="21200825">
            <a:off x="1632630" y="2586712"/>
            <a:ext cx="5611008" cy="2031325"/>
          </a:xfrm>
          <a:prstGeom prst="rect">
            <a:avLst/>
          </a:prstGeom>
          <a:solidFill>
            <a:schemeClr val="bg1"/>
          </a:solidFill>
          <a:ln>
            <a:solidFill>
              <a:srgbClr val="0000FF"/>
            </a:solidFill>
          </a:ln>
        </p:spPr>
        <p:txBody>
          <a:bodyPr wrap="square" rtlCol="0">
            <a:spAutoFit/>
          </a:bodyPr>
          <a:lstStyle/>
          <a:p>
            <a:pPr algn="ctr"/>
            <a:r>
              <a:rPr lang="en-US" sz="4200" dirty="0" smtClean="0">
                <a:latin typeface="Cambria" panose="02040503050406030204" pitchFamily="18" charset="0"/>
              </a:rPr>
              <a:t>the </a:t>
            </a:r>
            <a:r>
              <a:rPr lang="en-US" sz="4200" b="1" dirty="0" smtClean="0">
                <a:latin typeface="Cambria" panose="02040503050406030204" pitchFamily="18" charset="0"/>
              </a:rPr>
              <a:t>order</a:t>
            </a:r>
            <a:r>
              <a:rPr lang="en-US" sz="4200" dirty="0" smtClean="0">
                <a:latin typeface="Cambria" panose="02040503050406030204" pitchFamily="18" charset="0"/>
              </a:rPr>
              <a:t> of base cases and recursive cases usually doesn't matter</a:t>
            </a:r>
          </a:p>
        </p:txBody>
      </p:sp>
    </p:spTree>
    <p:extLst>
      <p:ext uri="{BB962C8B-B14F-4D97-AF65-F5344CB8AC3E}">
        <p14:creationId xmlns:p14="http://schemas.microsoft.com/office/powerpoint/2010/main" val="13841866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fac</a:t>
            </a:r>
            <a:r>
              <a:rPr lang="en-US" sz="3600" dirty="0" smtClean="0">
                <a:latin typeface="Calibri" panose="020F0502020204030204" pitchFamily="34" charset="0"/>
              </a:rPr>
              <a:t>(N) is  </a:t>
            </a:r>
            <a:r>
              <a:rPr lang="en-US" sz="3600" dirty="0" smtClean="0">
                <a:solidFill>
                  <a:srgbClr val="0000FF"/>
                </a:solidFill>
                <a:latin typeface="Calibri" panose="020F0502020204030204" pitchFamily="34" charset="0"/>
              </a:rPr>
              <a:t>N*</a:t>
            </a:r>
            <a:r>
              <a:rPr lang="en-US" sz="3600" dirty="0" err="1" smtClean="0">
                <a:solidFill>
                  <a:srgbClr val="0000FF"/>
                </a:solidFill>
                <a:latin typeface="Calibri" panose="020F0502020204030204" pitchFamily="34" charset="0"/>
              </a:rPr>
              <a:t>fac</a:t>
            </a:r>
            <a:r>
              <a:rPr lang="en-US" sz="3600" dirty="0" smtClean="0">
                <a:solidFill>
                  <a:srgbClr val="0000FF"/>
                </a:solidFill>
                <a:latin typeface="Calibri" panose="020F0502020204030204" pitchFamily="34" charset="0"/>
              </a:rPr>
              <a:t>(N-1)</a:t>
            </a:r>
            <a:endParaRPr lang="en-US" sz="3600" dirty="0">
              <a:solidFill>
                <a:srgbClr val="0000FF"/>
              </a:solidFill>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fac</a:t>
            </a:r>
            <a:r>
              <a:rPr lang="en-US" sz="2000" b="1" dirty="0" smtClean="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N </a:t>
            </a:r>
            <a:r>
              <a:rPr lang="en-US" sz="2000" b="1" dirty="0">
                <a:latin typeface="Courier New" panose="02070309020205020404" pitchFamily="49" charset="0"/>
                <a:cs typeface="Courier New" panose="02070309020205020404" pitchFamily="49" charset="0"/>
              </a:rPr>
              <a:t>&gt;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0</a:t>
            </a:r>
            <a:r>
              <a:rPr lang="en-US" sz="2000" b="1" dirty="0" smtClean="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 * </a:t>
            </a:r>
            <a:r>
              <a:rPr lang="en-US" sz="2000" b="1" dirty="0" err="1">
                <a:solidFill>
                  <a:srgbClr val="0000FF"/>
                </a:solidFill>
                <a:latin typeface="Courier New" panose="02070309020205020404" pitchFamily="49" charset="0"/>
                <a:cs typeface="Courier New" panose="02070309020205020404" pitchFamily="49" charset="0"/>
              </a:rPr>
              <a:t>fac</a:t>
            </a:r>
            <a:r>
              <a:rPr lang="en-US" sz="2000" b="1" dirty="0">
                <a:latin typeface="Courier New" panose="02070309020205020404" pitchFamily="49" charset="0"/>
                <a:cs typeface="Courier New" panose="02070309020205020404" pitchFamily="49" charset="0"/>
              </a:rPr>
              <a:t>(N-1)</a:t>
            </a:r>
            <a:endParaRPr lang="en-US" sz="2000" b="1" dirty="0" smtClean="0">
              <a:latin typeface="Courier New" panose="02070309020205020404" pitchFamily="49" charset="0"/>
              <a:cs typeface="Courier New" panose="02070309020205020404" pitchFamily="49" charset="0"/>
            </a:endParaRP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1.0</a:t>
            </a:r>
            <a:endParaRPr lang="en-US" sz="2000" b="1" dirty="0">
              <a:latin typeface="Courier New" panose="02070309020205020404" pitchFamily="49" charset="0"/>
              <a:cs typeface="Courier New" panose="02070309020205020404" pitchFamily="49"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4604445">
            <a:off x="6649108" y="5607227"/>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870966" y="4762419"/>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261400" y="5782021"/>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35330" y="4616800"/>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2" name="Rectangle 61"/>
          <p:cNvSpPr/>
          <p:nvPr/>
        </p:nvSpPr>
        <p:spPr>
          <a:xfrm>
            <a:off x="403109" y="1290935"/>
            <a:ext cx="2613601"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(5) is 5*4*3*2*1</a:t>
            </a:r>
            <a:endParaRPr lang="en-US" dirty="0">
              <a:latin typeface="Calibri" panose="020F0502020204030204" pitchFamily="34" charset="0"/>
            </a:endParaRPr>
          </a:p>
        </p:txBody>
      </p:sp>
      <p:sp>
        <p:nvSpPr>
          <p:cNvPr id="63" name="Rectangle 62"/>
          <p:cNvSpPr/>
          <p:nvPr/>
        </p:nvSpPr>
        <p:spPr>
          <a:xfrm>
            <a:off x="553791" y="2776140"/>
            <a:ext cx="2304221"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(4) is 4*3*2*1</a:t>
            </a:r>
            <a:endParaRPr lang="en-US" dirty="0">
              <a:latin typeface="Calibri" panose="020F0502020204030204" pitchFamily="34" charset="0"/>
            </a:endParaRPr>
          </a:p>
        </p:txBody>
      </p:sp>
      <p:sp>
        <p:nvSpPr>
          <p:cNvPr id="64" name="Rectangle 63"/>
          <p:cNvSpPr/>
          <p:nvPr/>
        </p:nvSpPr>
        <p:spPr>
          <a:xfrm>
            <a:off x="746568" y="3385740"/>
            <a:ext cx="1957972"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(3) = 3*2*1</a:t>
            </a:r>
            <a:endParaRPr lang="en-US" dirty="0">
              <a:latin typeface="Calibri" panose="020F0502020204030204" pitchFamily="34" charset="0"/>
            </a:endParaRPr>
          </a:p>
        </p:txBody>
      </p:sp>
      <p:sp>
        <p:nvSpPr>
          <p:cNvPr id="65" name="Rectangle 64"/>
          <p:cNvSpPr/>
          <p:nvPr/>
        </p:nvSpPr>
        <p:spPr>
          <a:xfrm>
            <a:off x="901258" y="3999805"/>
            <a:ext cx="1648593"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(2) = 2*1</a:t>
            </a:r>
            <a:endParaRPr lang="en-US" dirty="0">
              <a:latin typeface="Calibri" panose="020F0502020204030204" pitchFamily="34" charset="0"/>
            </a:endParaRPr>
          </a:p>
        </p:txBody>
      </p:sp>
      <p:sp>
        <p:nvSpPr>
          <p:cNvPr id="66" name="Rectangle 65"/>
          <p:cNvSpPr/>
          <p:nvPr/>
        </p:nvSpPr>
        <p:spPr>
          <a:xfrm>
            <a:off x="1055948" y="4639270"/>
            <a:ext cx="1339213"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(1) = 1</a:t>
            </a:r>
            <a:endParaRPr lang="en-US" dirty="0">
              <a:latin typeface="Calibri" panose="020F0502020204030204" pitchFamily="34" charset="0"/>
            </a:endParaRPr>
          </a:p>
        </p:txBody>
      </p:sp>
      <p:sp>
        <p:nvSpPr>
          <p:cNvPr id="67" name="Rectangle 66"/>
          <p:cNvSpPr/>
          <p:nvPr/>
        </p:nvSpPr>
        <p:spPr>
          <a:xfrm>
            <a:off x="1055948" y="5253335"/>
            <a:ext cx="1376082" cy="461665"/>
          </a:xfrm>
          <a:prstGeom prst="rect">
            <a:avLst/>
          </a:prstGeom>
        </p:spPr>
        <p:txBody>
          <a:bodyPr wrap="none">
            <a:spAutoFit/>
          </a:bodyPr>
          <a:lstStyle/>
          <a:p>
            <a:r>
              <a:rPr lang="en-US" dirty="0" err="1" smtClean="0">
                <a:latin typeface="Calibri" panose="020F0502020204030204" pitchFamily="34" charset="0"/>
              </a:rPr>
              <a:t>fac</a:t>
            </a:r>
            <a:r>
              <a:rPr lang="en-US" dirty="0" smtClean="0">
                <a:latin typeface="Calibri" panose="020F0502020204030204" pitchFamily="34" charset="0"/>
              </a:rPr>
              <a:t>(0) is 1</a:t>
            </a:r>
            <a:endParaRPr lang="en-US" dirty="0">
              <a:latin typeface="Calibri" panose="020F0502020204030204" pitchFamily="34" charset="0"/>
            </a:endParaRPr>
          </a:p>
        </p:txBody>
      </p:sp>
      <p:sp>
        <p:nvSpPr>
          <p:cNvPr id="69" name="Down Arrow 68"/>
          <p:cNvSpPr/>
          <p:nvPr/>
        </p:nvSpPr>
        <p:spPr bwMode="auto">
          <a:xfrm rot="15302307">
            <a:off x="709833" y="1589098"/>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14479228">
            <a:off x="331386" y="5065406"/>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27431" y="5800536"/>
            <a:ext cx="179247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35" name="Down Arrow 34"/>
          <p:cNvSpPr/>
          <p:nvPr/>
        </p:nvSpPr>
        <p:spPr bwMode="auto">
          <a:xfrm rot="17353320">
            <a:off x="683700" y="2095420"/>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Rectangle 71"/>
          <p:cNvSpPr/>
          <p:nvPr/>
        </p:nvSpPr>
        <p:spPr>
          <a:xfrm>
            <a:off x="192024" y="1985162"/>
            <a:ext cx="656270"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34" name="TextBox 33"/>
          <p:cNvSpPr txBox="1"/>
          <p:nvPr/>
        </p:nvSpPr>
        <p:spPr>
          <a:xfrm rot="21200825">
            <a:off x="1630484" y="2549789"/>
            <a:ext cx="6248404" cy="2031325"/>
          </a:xfrm>
          <a:prstGeom prst="rect">
            <a:avLst/>
          </a:prstGeom>
          <a:solidFill>
            <a:srgbClr val="CCCCFF"/>
          </a:solidFill>
          <a:ln>
            <a:solidFill>
              <a:srgbClr val="0000FF"/>
            </a:solidFill>
          </a:ln>
        </p:spPr>
        <p:txBody>
          <a:bodyPr wrap="square" rtlCol="0">
            <a:spAutoFit/>
          </a:bodyPr>
          <a:lstStyle/>
          <a:p>
            <a:pPr algn="ctr"/>
            <a:r>
              <a:rPr lang="en-US" sz="4200" dirty="0" smtClean="0">
                <a:latin typeface="Cambria" panose="02040503050406030204" pitchFamily="18" charset="0"/>
              </a:rPr>
              <a:t>Let's try two more examples together – and then try 2-3 on your own...</a:t>
            </a:r>
          </a:p>
        </p:txBody>
      </p:sp>
    </p:spTree>
    <p:extLst>
      <p:ext uri="{BB962C8B-B14F-4D97-AF65-F5344CB8AC3E}">
        <p14:creationId xmlns:p14="http://schemas.microsoft.com/office/powerpoint/2010/main" val="31292929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plusone</a:t>
            </a:r>
            <a:r>
              <a:rPr lang="en-US" sz="3600" dirty="0" smtClean="0">
                <a:latin typeface="Calibri" panose="020F0502020204030204" pitchFamily="34" charset="0"/>
              </a:rPr>
              <a:t>(N)  </a:t>
            </a:r>
            <a:endParaRPr lang="en-US" sz="3600" dirty="0">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plusone</a:t>
            </a:r>
            <a:r>
              <a:rPr lang="en-US" sz="2000" b="1" dirty="0" smtClean="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_______:</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___</a:t>
            </a: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______________</a:t>
            </a:r>
            <a:endParaRPr lang="en-US" sz="2000" b="1" dirty="0">
              <a:latin typeface="Courier New" panose="02070309020205020404" pitchFamily="49" charset="0"/>
              <a:cs typeface="Courier New" panose="02070309020205020404" pitchFamily="49"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3529575">
            <a:off x="6677030" y="4762667"/>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932535" y="5251019"/>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261400" y="4639269"/>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96899" y="5105400"/>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9" name="Down Arrow 68"/>
          <p:cNvSpPr/>
          <p:nvPr/>
        </p:nvSpPr>
        <p:spPr bwMode="auto">
          <a:xfrm rot="15302307">
            <a:off x="1352460" y="1637001"/>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8781470">
            <a:off x="2158797" y="4983712"/>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990600" y="5791200"/>
            <a:ext cx="179247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33" name="Down Arrow 32"/>
          <p:cNvSpPr/>
          <p:nvPr/>
        </p:nvSpPr>
        <p:spPr bwMode="auto">
          <a:xfrm rot="17196575">
            <a:off x="1235800" y="2128429"/>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Rectangle 71"/>
          <p:cNvSpPr/>
          <p:nvPr/>
        </p:nvSpPr>
        <p:spPr>
          <a:xfrm>
            <a:off x="52404" y="2054462"/>
            <a:ext cx="157318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recursion?</a:t>
            </a:r>
            <a:endParaRPr lang="en-US" dirty="0"/>
          </a:p>
        </p:txBody>
      </p:sp>
      <p:sp>
        <p:nvSpPr>
          <p:cNvPr id="34" name="Rectangle 33"/>
          <p:cNvSpPr/>
          <p:nvPr/>
        </p:nvSpPr>
        <p:spPr>
          <a:xfrm>
            <a:off x="403109" y="1290935"/>
            <a:ext cx="2930610"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(4) is 1+1+1+1</a:t>
            </a:r>
            <a:endParaRPr lang="en-US" dirty="0">
              <a:latin typeface="Calibri" panose="020F0502020204030204" pitchFamily="34" charset="0"/>
            </a:endParaRPr>
          </a:p>
        </p:txBody>
      </p:sp>
      <p:sp>
        <p:nvSpPr>
          <p:cNvPr id="35" name="Rectangle 34"/>
          <p:cNvSpPr/>
          <p:nvPr/>
        </p:nvSpPr>
        <p:spPr>
          <a:xfrm>
            <a:off x="403109" y="2776140"/>
            <a:ext cx="2621230"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(3) is 1+1+1</a:t>
            </a:r>
            <a:endParaRPr lang="en-US" dirty="0">
              <a:latin typeface="Calibri" panose="020F0502020204030204" pitchFamily="34" charset="0"/>
            </a:endParaRPr>
          </a:p>
        </p:txBody>
      </p:sp>
      <p:sp>
        <p:nvSpPr>
          <p:cNvPr id="36" name="Rectangle 35"/>
          <p:cNvSpPr/>
          <p:nvPr/>
        </p:nvSpPr>
        <p:spPr>
          <a:xfrm>
            <a:off x="403109" y="3385740"/>
            <a:ext cx="2311851"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(2) is 1+1</a:t>
            </a:r>
            <a:endParaRPr lang="en-US" dirty="0">
              <a:latin typeface="Calibri" panose="020F0502020204030204" pitchFamily="34" charset="0"/>
            </a:endParaRPr>
          </a:p>
        </p:txBody>
      </p:sp>
      <p:sp>
        <p:nvSpPr>
          <p:cNvPr id="37" name="Rectangle 36"/>
          <p:cNvSpPr/>
          <p:nvPr/>
        </p:nvSpPr>
        <p:spPr>
          <a:xfrm>
            <a:off x="403109" y="3999805"/>
            <a:ext cx="2002471"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(1) is 1</a:t>
            </a:r>
            <a:endParaRPr lang="en-US" dirty="0">
              <a:latin typeface="Calibri" panose="020F0502020204030204" pitchFamily="34" charset="0"/>
            </a:endParaRPr>
          </a:p>
        </p:txBody>
      </p:sp>
      <p:sp>
        <p:nvSpPr>
          <p:cNvPr id="38" name="Rectangle 37"/>
          <p:cNvSpPr/>
          <p:nvPr/>
        </p:nvSpPr>
        <p:spPr>
          <a:xfrm>
            <a:off x="403109" y="4639270"/>
            <a:ext cx="2002471"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(0) is 0</a:t>
            </a:r>
            <a:endParaRPr lang="en-US" dirty="0">
              <a:latin typeface="Calibri" panose="020F0502020204030204" pitchFamily="34" charset="0"/>
            </a:endParaRPr>
          </a:p>
        </p:txBody>
      </p:sp>
    </p:spTree>
    <p:extLst>
      <p:ext uri="{BB962C8B-B14F-4D97-AF65-F5344CB8AC3E}">
        <p14:creationId xmlns:p14="http://schemas.microsoft.com/office/powerpoint/2010/main" val="1088485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1+1+1+1</a:t>
            </a:r>
          </a:p>
        </p:txBody>
      </p: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2546323" y="1824335"/>
            <a:ext cx="154721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(4)</a:t>
            </a:r>
            <a:endParaRPr lang="en-US" b="1" dirty="0"/>
          </a:p>
        </p:txBody>
      </p:sp>
      <p:sp>
        <p:nvSpPr>
          <p:cNvPr id="27" name="Rectangle 26"/>
          <p:cNvSpPr/>
          <p:nvPr/>
        </p:nvSpPr>
        <p:spPr>
          <a:xfrm>
            <a:off x="3212592" y="5702808"/>
            <a:ext cx="2568332" cy="738664"/>
          </a:xfrm>
          <a:prstGeom prst="rect">
            <a:avLst/>
          </a:prstGeom>
          <a:solidFill>
            <a:schemeClr val="bg1"/>
          </a:solidFill>
          <a:ln>
            <a:solidFill>
              <a:srgbClr val="0B9520"/>
            </a:solidFill>
          </a:ln>
        </p:spPr>
        <p:txBody>
          <a:bodyPr wrap="none">
            <a:spAutoFit/>
          </a:bodyPr>
          <a:lstStyle/>
          <a:p>
            <a:pPr algn="ctr"/>
            <a:r>
              <a:rPr lang="en-US" sz="4200" b="1" dirty="0" err="1" smtClean="0">
                <a:latin typeface="Calibri" panose="020F0502020204030204" pitchFamily="34" charset="0"/>
              </a:rPr>
              <a:t>plusone</a:t>
            </a:r>
            <a:r>
              <a:rPr lang="en-US" sz="4200" b="1" dirty="0" smtClean="0">
                <a:latin typeface="Calibri" panose="020F0502020204030204" pitchFamily="34" charset="0"/>
              </a:rPr>
              <a:t>(4)</a:t>
            </a:r>
            <a:endParaRPr lang="en-US" sz="4200" b="1" dirty="0"/>
          </a:p>
        </p:txBody>
      </p:sp>
      <p:sp>
        <p:nvSpPr>
          <p:cNvPr id="11" name="Right Brace 10"/>
          <p:cNvSpPr/>
          <p:nvPr/>
        </p:nvSpPr>
        <p:spPr bwMode="auto">
          <a:xfrm rot="5400000">
            <a:off x="4038600" y="2971800"/>
            <a:ext cx="838200" cy="4495800"/>
          </a:xfrm>
          <a:prstGeom prst="rightBrace">
            <a:avLst>
              <a:gd name="adj1" fmla="val 50515"/>
              <a:gd name="adj2" fmla="val 50000"/>
            </a:avLst>
          </a:prstGeom>
          <a:no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6" name="Rectangle 15"/>
          <p:cNvSpPr/>
          <p:nvPr/>
        </p:nvSpPr>
        <p:spPr>
          <a:xfrm>
            <a:off x="3271102" y="3345739"/>
            <a:ext cx="2451312" cy="738664"/>
          </a:xfrm>
          <a:prstGeom prst="rect">
            <a:avLst/>
          </a:prstGeom>
        </p:spPr>
        <p:txBody>
          <a:bodyPr wrap="none">
            <a:spAutoFit/>
          </a:bodyPr>
          <a:lstStyle/>
          <a:p>
            <a:pPr algn="ctr"/>
            <a:r>
              <a:rPr lang="en-US" sz="4200" b="1" dirty="0">
                <a:solidFill>
                  <a:srgbClr val="0B9520"/>
                </a:solidFill>
                <a:latin typeface="Courier New" panose="02070309020205020404" pitchFamily="49" charset="0"/>
                <a:cs typeface="Courier New" panose="02070309020205020404" pitchFamily="49" charset="0"/>
              </a:rPr>
              <a:t>1+1+1+1</a:t>
            </a:r>
          </a:p>
        </p:txBody>
      </p:sp>
      <p:sp>
        <p:nvSpPr>
          <p:cNvPr id="21" name="TextBox 20"/>
          <p:cNvSpPr txBox="1"/>
          <p:nvPr/>
        </p:nvSpPr>
        <p:spPr>
          <a:xfrm>
            <a:off x="2667958" y="4360316"/>
            <a:ext cx="3657600" cy="461665"/>
          </a:xfrm>
          <a:prstGeom prst="rect">
            <a:avLst/>
          </a:prstGeom>
          <a:noFill/>
        </p:spPr>
        <p:txBody>
          <a:bodyPr wrap="square" rtlCol="0">
            <a:spAutoFit/>
          </a:bodyPr>
          <a:lstStyle/>
          <a:p>
            <a:pPr algn="ctr"/>
            <a:r>
              <a:rPr lang="en-US" dirty="0" smtClean="0">
                <a:latin typeface="Cambria" panose="02040503050406030204" pitchFamily="18" charset="0"/>
              </a:rPr>
              <a:t>+1 added together, 4 times</a:t>
            </a:r>
          </a:p>
        </p:txBody>
      </p:sp>
      <p:cxnSp>
        <p:nvCxnSpPr>
          <p:cNvPr id="29" name="Straight Arrow Connector 28"/>
          <p:cNvCxnSpPr/>
          <p:nvPr/>
        </p:nvCxnSpPr>
        <p:spPr bwMode="auto">
          <a:xfrm flipH="1">
            <a:off x="5722414" y="2819400"/>
            <a:ext cx="906986" cy="685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29"/>
          <p:cNvSpPr/>
          <p:nvPr/>
        </p:nvSpPr>
        <p:spPr>
          <a:xfrm>
            <a:off x="6678168" y="2438400"/>
            <a:ext cx="1151277" cy="461665"/>
          </a:xfrm>
          <a:prstGeom prst="rect">
            <a:avLst/>
          </a:prstGeom>
        </p:spPr>
        <p:txBody>
          <a:bodyPr wrap="none">
            <a:spAutoFit/>
          </a:bodyPr>
          <a:lstStyle/>
          <a:p>
            <a:r>
              <a:rPr lang="en-US" dirty="0">
                <a:latin typeface="Cambria" panose="02040503050406030204" pitchFamily="18" charset="0"/>
              </a:rPr>
              <a:t>4 times</a:t>
            </a:r>
            <a:endParaRPr lang="en-US" dirty="0"/>
          </a:p>
        </p:txBody>
      </p:sp>
      <p:sp>
        <p:nvSpPr>
          <p:cNvPr id="31" name="Rectangle 30"/>
          <p:cNvSpPr/>
          <p:nvPr/>
        </p:nvSpPr>
        <p:spPr>
          <a:xfrm>
            <a:off x="6325558" y="202026"/>
            <a:ext cx="2568332" cy="738664"/>
          </a:xfrm>
          <a:prstGeom prst="rect">
            <a:avLst/>
          </a:prstGeom>
          <a:solidFill>
            <a:schemeClr val="bg1"/>
          </a:solidFill>
          <a:ln>
            <a:solidFill>
              <a:schemeClr val="bg1"/>
            </a:solidFill>
          </a:ln>
        </p:spPr>
        <p:txBody>
          <a:bodyPr wrap="none">
            <a:spAutoFit/>
          </a:bodyPr>
          <a:lstStyle/>
          <a:p>
            <a:pPr algn="ctr"/>
            <a:r>
              <a:rPr lang="en-US" sz="4200" b="1" dirty="0" err="1" smtClean="0">
                <a:latin typeface="Calibri" panose="020F0502020204030204" pitchFamily="34" charset="0"/>
              </a:rPr>
              <a:t>plusone</a:t>
            </a:r>
            <a:r>
              <a:rPr lang="en-US" sz="4200" b="1" dirty="0" smtClean="0">
                <a:latin typeface="Calibri" panose="020F0502020204030204" pitchFamily="34" charset="0"/>
              </a:rPr>
              <a:t>(4)</a:t>
            </a:r>
            <a:endParaRPr lang="en-US" sz="4200" b="1" dirty="0"/>
          </a:p>
        </p:txBody>
      </p:sp>
    </p:spTree>
    <p:extLst>
      <p:ext uri="{BB962C8B-B14F-4D97-AF65-F5344CB8AC3E}">
        <p14:creationId xmlns:p14="http://schemas.microsoft.com/office/powerpoint/2010/main" val="3348724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28"/>
          <p:cNvSpPr>
            <a:spLocks noChangeArrowheads="1"/>
          </p:cNvSpPr>
          <p:nvPr/>
        </p:nvSpPr>
        <p:spPr bwMode="auto">
          <a:xfrm>
            <a:off x="1219200" y="1828800"/>
            <a:ext cx="2667000" cy="457200"/>
          </a:xfrm>
          <a:prstGeom prst="roundRect">
            <a:avLst>
              <a:gd name="adj" fmla="val 16667"/>
            </a:avLst>
          </a:prstGeom>
          <a:solidFill>
            <a:srgbClr val="FEDFDE"/>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endParaRPr lang="en-US"/>
          </a:p>
        </p:txBody>
      </p:sp>
      <p:sp>
        <p:nvSpPr>
          <p:cNvPr id="2" name="Cloud Callout 1"/>
          <p:cNvSpPr/>
          <p:nvPr/>
        </p:nvSpPr>
        <p:spPr bwMode="auto">
          <a:xfrm>
            <a:off x="6560322" y="128585"/>
            <a:ext cx="2419350" cy="1143000"/>
          </a:xfrm>
          <a:prstGeom prst="cloudCallout">
            <a:avLst>
              <a:gd name="adj1" fmla="val -58125"/>
              <a:gd name="adj2" fmla="val 15567"/>
            </a:avLst>
          </a:prstGeom>
          <a:solidFill>
            <a:srgbClr val="CCECFF"/>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pic>
        <p:nvPicPr>
          <p:cNvPr id="7171" name="Picture 2" descr="http://decaturjewelry.com/wp/wp-content/uploads/2011/03/computer-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9481" y="662343"/>
            <a:ext cx="983508" cy="82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3" name="Rectangle 61"/>
          <p:cNvSpPr>
            <a:spLocks noChangeArrowheads="1"/>
          </p:cNvSpPr>
          <p:nvPr/>
        </p:nvSpPr>
        <p:spPr bwMode="auto">
          <a:xfrm>
            <a:off x="6855597" y="427173"/>
            <a:ext cx="18288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800" dirty="0" smtClean="0">
                <a:latin typeface="Cambria" pitchFamily="18" charset="0"/>
              </a:rPr>
              <a:t>I'm </a:t>
            </a:r>
            <a:r>
              <a:rPr lang="en-US" sz="1800" dirty="0">
                <a:latin typeface="Cambria" pitchFamily="18" charset="0"/>
              </a:rPr>
              <a:t>happy about this, too!</a:t>
            </a:r>
          </a:p>
        </p:txBody>
      </p:sp>
      <p:sp>
        <p:nvSpPr>
          <p:cNvPr id="7174" name="TextBox 27"/>
          <p:cNvSpPr txBox="1">
            <a:spLocks noChangeArrowheads="1"/>
          </p:cNvSpPr>
          <p:nvPr/>
        </p:nvSpPr>
        <p:spPr bwMode="auto">
          <a:xfrm>
            <a:off x="845256" y="6019800"/>
            <a:ext cx="7619999" cy="461665"/>
          </a:xfrm>
          <a:prstGeom prst="rect">
            <a:avLst/>
          </a:prstGeom>
          <a:solidFill>
            <a:srgbClr val="E1E1FF"/>
          </a:solidFill>
          <a:ln>
            <a:noFill/>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en-US" i="1" dirty="0" smtClean="0">
                <a:latin typeface="Cambria" pitchFamily="18" charset="0"/>
              </a:rPr>
              <a:t>Why would computers "prefer" the top version, too?</a:t>
            </a:r>
            <a:endParaRPr lang="en-US" i="1" dirty="0">
              <a:latin typeface="Cambria" pitchFamily="18" charset="0"/>
            </a:endParaRPr>
          </a:p>
        </p:txBody>
      </p:sp>
      <p:sp>
        <p:nvSpPr>
          <p:cNvPr id="7175" name="Rectangle 8"/>
          <p:cNvSpPr>
            <a:spLocks noChangeArrowheads="1"/>
          </p:cNvSpPr>
          <p:nvPr/>
        </p:nvSpPr>
        <p:spPr bwMode="auto">
          <a:xfrm>
            <a:off x="533400" y="1466850"/>
            <a:ext cx="4608513"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b="1" dirty="0" err="1">
                <a:solidFill>
                  <a:srgbClr val="FEA30F"/>
                </a:solidFill>
                <a:latin typeface="Courier New" pitchFamily="49" charset="0"/>
              </a:rPr>
              <a:t>def</a:t>
            </a:r>
            <a:r>
              <a:rPr lang="en-US" b="1" dirty="0">
                <a:latin typeface="Courier New" pitchFamily="49" charset="0"/>
              </a:rPr>
              <a:t> flipside(s):</a:t>
            </a:r>
          </a:p>
          <a:p>
            <a:r>
              <a:rPr lang="en-US" b="1" dirty="0">
                <a:latin typeface="Courier New" pitchFamily="49" charset="0"/>
              </a:rPr>
              <a:t>    x = </a:t>
            </a:r>
            <a:r>
              <a:rPr lang="en-US" b="1" dirty="0" err="1">
                <a:latin typeface="Courier New" pitchFamily="49" charset="0"/>
              </a:rPr>
              <a:t>len</a:t>
            </a:r>
            <a:r>
              <a:rPr lang="en-US" b="1" dirty="0">
                <a:latin typeface="Courier New" pitchFamily="49" charset="0"/>
              </a:rPr>
              <a:t>(s</a:t>
            </a:r>
            <a:r>
              <a:rPr lang="en-US" b="1" dirty="0" smtClean="0">
                <a:latin typeface="Courier New" pitchFamily="49" charset="0"/>
              </a:rPr>
              <a:t>)//</a:t>
            </a:r>
            <a:r>
              <a:rPr lang="en-US" b="1" dirty="0">
                <a:latin typeface="Courier New" pitchFamily="49" charset="0"/>
              </a:rPr>
              <a:t>2</a:t>
            </a:r>
            <a:endParaRPr lang="en-US" b="1" dirty="0">
              <a:solidFill>
                <a:srgbClr val="FF0000"/>
              </a:solidFill>
              <a:latin typeface="Courier New" pitchFamily="49" charset="0"/>
            </a:endParaRPr>
          </a:p>
          <a:p>
            <a:r>
              <a:rPr lang="en-US" b="1" dirty="0">
                <a:latin typeface="Courier New" pitchFamily="49" charset="0"/>
              </a:rPr>
              <a:t>    </a:t>
            </a:r>
            <a:r>
              <a:rPr lang="en-US" b="1" dirty="0">
                <a:solidFill>
                  <a:srgbClr val="7030A0"/>
                </a:solidFill>
                <a:latin typeface="Courier New" pitchFamily="49" charset="0"/>
              </a:rPr>
              <a:t>return </a:t>
            </a:r>
            <a:r>
              <a:rPr lang="en-US" b="1" dirty="0">
                <a:latin typeface="Courier New" pitchFamily="49" charset="0"/>
              </a:rPr>
              <a:t>s[x:] + s[:x]</a:t>
            </a:r>
          </a:p>
        </p:txBody>
      </p:sp>
      <p:sp>
        <p:nvSpPr>
          <p:cNvPr id="7176" name="Rectangle 8"/>
          <p:cNvSpPr>
            <a:spLocks noChangeArrowheads="1"/>
          </p:cNvSpPr>
          <p:nvPr/>
        </p:nvSpPr>
        <p:spPr bwMode="auto">
          <a:xfrm>
            <a:off x="533400" y="3894138"/>
            <a:ext cx="755847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b="1" dirty="0" err="1">
                <a:solidFill>
                  <a:srgbClr val="FEA30F"/>
                </a:solidFill>
                <a:latin typeface="Courier New" pitchFamily="49" charset="0"/>
              </a:rPr>
              <a:t>def</a:t>
            </a:r>
            <a:r>
              <a:rPr lang="en-US" b="1" dirty="0">
                <a:latin typeface="Courier New" pitchFamily="49" charset="0"/>
              </a:rPr>
              <a:t> flipside(s):</a:t>
            </a:r>
          </a:p>
          <a:p>
            <a:r>
              <a:rPr lang="en-US" b="1" dirty="0">
                <a:solidFill>
                  <a:srgbClr val="FEA30F"/>
                </a:solidFill>
                <a:latin typeface="Courier New" pitchFamily="49" charset="0"/>
              </a:rPr>
              <a:t>    </a:t>
            </a:r>
            <a:r>
              <a:rPr lang="en-US" b="1" dirty="0">
                <a:solidFill>
                  <a:srgbClr val="7030A0"/>
                </a:solidFill>
                <a:latin typeface="Courier New" pitchFamily="49" charset="0"/>
              </a:rPr>
              <a:t>return </a:t>
            </a:r>
            <a:r>
              <a:rPr lang="en-US" b="1" dirty="0">
                <a:latin typeface="Courier New" pitchFamily="49" charset="0"/>
              </a:rPr>
              <a:t>s[</a:t>
            </a:r>
            <a:r>
              <a:rPr lang="en-US" b="1" dirty="0" err="1">
                <a:latin typeface="Courier New" pitchFamily="49" charset="0"/>
              </a:rPr>
              <a:t>len</a:t>
            </a:r>
            <a:r>
              <a:rPr lang="en-US" b="1" dirty="0">
                <a:latin typeface="Courier New" pitchFamily="49" charset="0"/>
              </a:rPr>
              <a:t>(s</a:t>
            </a:r>
            <a:r>
              <a:rPr lang="en-US" b="1" dirty="0" smtClean="0">
                <a:latin typeface="Courier New" pitchFamily="49" charset="0"/>
              </a:rPr>
              <a:t>)//2</a:t>
            </a:r>
            <a:r>
              <a:rPr lang="en-US" b="1" dirty="0">
                <a:latin typeface="Courier New" pitchFamily="49" charset="0"/>
              </a:rPr>
              <a:t>:] + s[:</a:t>
            </a:r>
            <a:r>
              <a:rPr lang="en-US" b="1" dirty="0" err="1">
                <a:latin typeface="Courier New" pitchFamily="49" charset="0"/>
              </a:rPr>
              <a:t>len</a:t>
            </a:r>
            <a:r>
              <a:rPr lang="en-US" b="1" dirty="0">
                <a:latin typeface="Courier New" pitchFamily="49" charset="0"/>
              </a:rPr>
              <a:t>(s</a:t>
            </a:r>
            <a:r>
              <a:rPr lang="en-US" b="1" dirty="0" smtClean="0">
                <a:latin typeface="Courier New" pitchFamily="49" charset="0"/>
              </a:rPr>
              <a:t>)//2</a:t>
            </a:r>
            <a:r>
              <a:rPr lang="en-US" b="1" dirty="0">
                <a:latin typeface="Courier New" pitchFamily="49" charset="0"/>
              </a:rPr>
              <a:t>]</a:t>
            </a:r>
          </a:p>
        </p:txBody>
      </p:sp>
      <p:sp>
        <p:nvSpPr>
          <p:cNvPr id="10" name="Text Box 7"/>
          <p:cNvSpPr txBox="1">
            <a:spLocks noChangeArrowheads="1"/>
          </p:cNvSpPr>
          <p:nvPr/>
        </p:nvSpPr>
        <p:spPr bwMode="auto">
          <a:xfrm>
            <a:off x="457200" y="288925"/>
            <a:ext cx="35052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000" i="1" dirty="0" smtClean="0">
                <a:latin typeface="Cambria" pitchFamily="18" charset="0"/>
              </a:rPr>
              <a:t>Use variables!</a:t>
            </a:r>
            <a:endParaRPr lang="en-US" sz="4000" i="1" dirty="0">
              <a:latin typeface="Cambria" pitchFamily="18" charset="0"/>
            </a:endParaRPr>
          </a:p>
        </p:txBody>
      </p:sp>
      <p:sp>
        <p:nvSpPr>
          <p:cNvPr id="3" name="TextBox 2"/>
          <p:cNvSpPr txBox="1"/>
          <p:nvPr/>
        </p:nvSpPr>
        <p:spPr>
          <a:xfrm>
            <a:off x="3505200" y="5024735"/>
            <a:ext cx="3596922" cy="461665"/>
          </a:xfrm>
          <a:prstGeom prst="rect">
            <a:avLst/>
          </a:prstGeom>
          <a:noFill/>
        </p:spPr>
        <p:txBody>
          <a:bodyPr wrap="square" rtlCol="0">
            <a:spAutoFit/>
          </a:bodyPr>
          <a:lstStyle/>
          <a:p>
            <a:pPr algn="ctr"/>
            <a:r>
              <a:rPr lang="en-US" dirty="0" smtClean="0">
                <a:latin typeface="Cambria" panose="02040503050406030204" pitchFamily="18" charset="0"/>
              </a:rPr>
              <a:t>Aargh!</a:t>
            </a:r>
          </a:p>
        </p:txBody>
      </p:sp>
      <p:cxnSp>
        <p:nvCxnSpPr>
          <p:cNvPr id="5" name="Straight Arrow Connector 4"/>
          <p:cNvCxnSpPr/>
          <p:nvPr/>
        </p:nvCxnSpPr>
        <p:spPr bwMode="auto">
          <a:xfrm flipV="1">
            <a:off x="5334000" y="4724400"/>
            <a:ext cx="7620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endCxn id="7176" idx="2"/>
          </p:cNvCxnSpPr>
          <p:nvPr/>
        </p:nvCxnSpPr>
        <p:spPr bwMode="auto">
          <a:xfrm flipH="1" flipV="1">
            <a:off x="4312640" y="4725135"/>
            <a:ext cx="1021360" cy="304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H="1">
            <a:off x="3989832" y="1527048"/>
            <a:ext cx="13716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Rectangle 14"/>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1+1+1+1</a:t>
            </a:r>
          </a:p>
        </p:txBody>
      </p:sp>
      <p:sp>
        <p:nvSpPr>
          <p:cNvPr id="5" name="TextBox 4"/>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1</a:t>
            </a:r>
            <a:r>
              <a:rPr lang="en-US" sz="4200" dirty="0" smtClean="0">
                <a:latin typeface="Calibri" panose="020F0502020204030204" pitchFamily="34" charset="0"/>
              </a:rPr>
              <a:t> </a:t>
            </a:r>
          </a:p>
        </p:txBody>
      </p:sp>
      <p:sp>
        <p:nvSpPr>
          <p:cNvPr id="6" name="TextBox 5"/>
          <p:cNvSpPr txBox="1"/>
          <p:nvPr/>
        </p:nvSpPr>
        <p:spPr>
          <a:xfrm>
            <a:off x="4744521" y="2921036"/>
            <a:ext cx="3627120" cy="1384995"/>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1+1+1</a:t>
            </a:r>
            <a:endParaRPr lang="en-US" sz="4200" dirty="0" smtClean="0">
              <a:solidFill>
                <a:srgbClr val="0B9520"/>
              </a:solidFill>
              <a:latin typeface="Calibri" panose="020F0502020204030204" pitchFamily="34" charset="0"/>
            </a:endParaRPr>
          </a:p>
        </p:txBody>
      </p:sp>
      <p:sp>
        <p:nvSpPr>
          <p:cNvPr id="10" name="Rectangle 9"/>
          <p:cNvSpPr/>
          <p:nvPr/>
        </p:nvSpPr>
        <p:spPr>
          <a:xfrm>
            <a:off x="4648200" y="813137"/>
            <a:ext cx="679994" cy="1015663"/>
          </a:xfrm>
          <a:prstGeom prst="rect">
            <a:avLst/>
          </a:prstGeom>
        </p:spPr>
        <p:txBody>
          <a:bodyPr wrap="none">
            <a:spAutoFit/>
          </a:bodyPr>
          <a:lstStyle/>
          <a:p>
            <a:r>
              <a:rPr lang="en-US" sz="6000" i="1" dirty="0" smtClean="0">
                <a:solidFill>
                  <a:schemeClr val="bg1">
                    <a:lumMod val="65000"/>
                  </a:schemeClr>
                </a:solidFill>
                <a:latin typeface="Calibri" panose="020F0502020204030204" pitchFamily="34" charset="0"/>
                <a:cs typeface="Courier New" panose="02070309020205020404" pitchFamily="49" charset="0"/>
              </a:rPr>
              <a:t>is</a:t>
            </a:r>
            <a:endParaRPr lang="en-US" sz="6000" i="1" dirty="0">
              <a:solidFill>
                <a:schemeClr val="bg1">
                  <a:lumMod val="65000"/>
                </a:schemeClr>
              </a:solidFill>
              <a:latin typeface="Calibri" panose="020F0502020204030204" pitchFamily="34" charset="0"/>
              <a:cs typeface="Courier New" panose="02070309020205020404" pitchFamily="49" charset="0"/>
            </a:endParaRPr>
          </a:p>
        </p:txBody>
      </p:sp>
      <p:sp>
        <p:nvSpPr>
          <p:cNvPr id="12" name="Rectangle 11"/>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13" name="Rectangle 12"/>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14" name="Rectangle 13"/>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7" name="Rectangle 6"/>
          <p:cNvSpPr/>
          <p:nvPr/>
        </p:nvSpPr>
        <p:spPr>
          <a:xfrm>
            <a:off x="3745992" y="3261360"/>
            <a:ext cx="646331" cy="1015663"/>
          </a:xfrm>
          <a:prstGeom prst="rect">
            <a:avLst/>
          </a:prstGeom>
        </p:spPr>
        <p:txBody>
          <a:bodyPr wrap="none">
            <a:spAutoFit/>
          </a:bodyPr>
          <a:lstStyle/>
          <a:p>
            <a:r>
              <a:rPr lang="en-US" sz="6000" b="1" dirty="0" smtClean="0">
                <a:solidFill>
                  <a:srgbClr val="0B9520"/>
                </a:solidFill>
                <a:latin typeface="Courier New" panose="02070309020205020404" pitchFamily="49" charset="0"/>
                <a:cs typeface="Courier New" panose="02070309020205020404" pitchFamily="49" charset="0"/>
              </a:rPr>
              <a:t>+</a:t>
            </a:r>
            <a:endParaRPr lang="en-US" sz="6000" b="1" dirty="0">
              <a:solidFill>
                <a:srgbClr val="0B9520"/>
              </a:solidFill>
              <a:latin typeface="Courier New" panose="02070309020205020404" pitchFamily="49" charset="0"/>
              <a:cs typeface="Courier New" panose="02070309020205020404" pitchFamily="49" charset="0"/>
            </a:endParaRPr>
          </a:p>
        </p:txBody>
      </p: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6" name="Rectangle 25"/>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2546323" y="1824335"/>
            <a:ext cx="154721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(4)</a:t>
            </a:r>
            <a:endParaRPr lang="en-US" b="1" dirty="0"/>
          </a:p>
        </p:txBody>
      </p:sp>
      <p:sp>
        <p:nvSpPr>
          <p:cNvPr id="22" name="Rectangle 21"/>
          <p:cNvSpPr/>
          <p:nvPr/>
        </p:nvSpPr>
        <p:spPr>
          <a:xfrm>
            <a:off x="6989015" y="4186991"/>
            <a:ext cx="154721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(3)</a:t>
            </a:r>
            <a:endParaRPr lang="en-US" b="1" dirty="0"/>
          </a:p>
        </p:txBody>
      </p:sp>
      <p:sp>
        <p:nvSpPr>
          <p:cNvPr id="27" name="Rectangle 26"/>
          <p:cNvSpPr/>
          <p:nvPr/>
        </p:nvSpPr>
        <p:spPr>
          <a:xfrm>
            <a:off x="2143810" y="5792685"/>
            <a:ext cx="5076454"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example with concrete values</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29" name="Rectangle 28"/>
          <p:cNvSpPr/>
          <p:nvPr/>
        </p:nvSpPr>
        <p:spPr>
          <a:xfrm>
            <a:off x="7351590" y="109693"/>
            <a:ext cx="1547218"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(4)</a:t>
            </a:r>
            <a:endParaRPr lang="en-US" b="1" dirty="0"/>
          </a:p>
        </p:txBody>
      </p:sp>
    </p:spTree>
    <p:extLst>
      <p:ext uri="{BB962C8B-B14F-4D97-AF65-F5344CB8AC3E}">
        <p14:creationId xmlns:p14="http://schemas.microsoft.com/office/powerpoint/2010/main" val="1231876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33400" y="5334000"/>
            <a:ext cx="8199120" cy="914400"/>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 name="Rectangle 2"/>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Rectangle 14"/>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1+1+...+1</a:t>
            </a:r>
          </a:p>
        </p:txBody>
      </p:sp>
      <p:sp>
        <p:nvSpPr>
          <p:cNvPr id="5" name="TextBox 4"/>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1</a:t>
            </a:r>
            <a:r>
              <a:rPr lang="en-US" sz="4200" dirty="0" smtClean="0">
                <a:latin typeface="Calibri" panose="020F0502020204030204" pitchFamily="34" charset="0"/>
              </a:rPr>
              <a:t> </a:t>
            </a:r>
          </a:p>
        </p:txBody>
      </p:sp>
      <p:sp>
        <p:nvSpPr>
          <p:cNvPr id="6" name="TextBox 5"/>
          <p:cNvSpPr txBox="1"/>
          <p:nvPr/>
        </p:nvSpPr>
        <p:spPr>
          <a:xfrm>
            <a:off x="4744521" y="2921036"/>
            <a:ext cx="3627120" cy="1384995"/>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a:t>
            </a:r>
            <a:endParaRPr lang="en-US" sz="4200" dirty="0" smtClean="0">
              <a:solidFill>
                <a:srgbClr val="0B9520"/>
              </a:solidFill>
              <a:latin typeface="Calibri" panose="020F0502020204030204" pitchFamily="34" charset="0"/>
            </a:endParaRPr>
          </a:p>
        </p:txBody>
      </p:sp>
      <p:sp>
        <p:nvSpPr>
          <p:cNvPr id="10" name="Rectangle 9"/>
          <p:cNvSpPr/>
          <p:nvPr/>
        </p:nvSpPr>
        <p:spPr>
          <a:xfrm>
            <a:off x="4648200" y="813137"/>
            <a:ext cx="679994" cy="1015663"/>
          </a:xfrm>
          <a:prstGeom prst="rect">
            <a:avLst/>
          </a:prstGeom>
        </p:spPr>
        <p:txBody>
          <a:bodyPr wrap="none">
            <a:spAutoFit/>
          </a:bodyPr>
          <a:lstStyle/>
          <a:p>
            <a:r>
              <a:rPr lang="en-US" sz="6000" i="1" dirty="0" smtClean="0">
                <a:solidFill>
                  <a:schemeClr val="bg1">
                    <a:lumMod val="65000"/>
                  </a:schemeClr>
                </a:solidFill>
                <a:latin typeface="Calibri" panose="020F0502020204030204" pitchFamily="34" charset="0"/>
                <a:cs typeface="Courier New" panose="02070309020205020404" pitchFamily="49" charset="0"/>
              </a:rPr>
              <a:t>is</a:t>
            </a:r>
            <a:endParaRPr lang="en-US" sz="6000" i="1" dirty="0">
              <a:solidFill>
                <a:schemeClr val="bg1">
                  <a:lumMod val="65000"/>
                </a:schemeClr>
              </a:solidFill>
              <a:latin typeface="Calibri" panose="020F0502020204030204" pitchFamily="34" charset="0"/>
              <a:cs typeface="Courier New" panose="02070309020205020404" pitchFamily="49" charset="0"/>
            </a:endParaRPr>
          </a:p>
        </p:txBody>
      </p:sp>
      <p:sp>
        <p:nvSpPr>
          <p:cNvPr id="12" name="Rectangle 11"/>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13" name="Rectangle 12"/>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14" name="Rectangle 13"/>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7" name="Rectangle 6"/>
          <p:cNvSpPr/>
          <p:nvPr/>
        </p:nvSpPr>
        <p:spPr>
          <a:xfrm>
            <a:off x="3745992" y="3261360"/>
            <a:ext cx="646331" cy="1015663"/>
          </a:xfrm>
          <a:prstGeom prst="rect">
            <a:avLst/>
          </a:prstGeom>
        </p:spPr>
        <p:txBody>
          <a:bodyPr wrap="none">
            <a:spAutoFit/>
          </a:bodyPr>
          <a:lstStyle/>
          <a:p>
            <a:r>
              <a:rPr lang="en-US" sz="6000" b="1" dirty="0" smtClean="0">
                <a:solidFill>
                  <a:srgbClr val="0B9520"/>
                </a:solidFill>
                <a:latin typeface="Courier New" panose="02070309020205020404" pitchFamily="49" charset="0"/>
                <a:cs typeface="Courier New" panose="02070309020205020404" pitchFamily="49" charset="0"/>
              </a:rPr>
              <a:t>+</a:t>
            </a:r>
            <a:endParaRPr lang="en-US" sz="6000" b="1" dirty="0">
              <a:solidFill>
                <a:srgbClr val="0B9520"/>
              </a:solidFill>
              <a:latin typeface="Courier New" panose="02070309020205020404" pitchFamily="49" charset="0"/>
              <a:cs typeface="Courier New" panose="02070309020205020404" pitchFamily="49" charset="0"/>
            </a:endParaRPr>
          </a:p>
        </p:txBody>
      </p:sp>
      <p:sp>
        <p:nvSpPr>
          <p:cNvPr id="17" name="Rectangle 16"/>
          <p:cNvSpPr/>
          <p:nvPr/>
        </p:nvSpPr>
        <p:spPr>
          <a:xfrm>
            <a:off x="839537" y="5502424"/>
            <a:ext cx="1903663"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base case:</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18" name="TextBox 17"/>
          <p:cNvSpPr txBox="1"/>
          <p:nvPr/>
        </p:nvSpPr>
        <p:spPr>
          <a:xfrm>
            <a:off x="2743200" y="5425668"/>
            <a:ext cx="5659870" cy="738664"/>
          </a:xfrm>
          <a:prstGeom prst="rect">
            <a:avLst/>
          </a:prstGeom>
          <a:solidFill>
            <a:srgbClr val="CCFFCC"/>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of </a:t>
            </a:r>
            <a:r>
              <a:rPr lang="en-US" sz="4200" dirty="0" err="1" smtClean="0">
                <a:latin typeface="Calibri" panose="020F0502020204030204" pitchFamily="34" charset="0"/>
              </a:rPr>
              <a:t>plusone</a:t>
            </a:r>
            <a:r>
              <a:rPr lang="en-US" sz="4200" dirty="0" smtClean="0">
                <a:latin typeface="Calibri" panose="020F0502020204030204" pitchFamily="34" charset="0"/>
              </a:rPr>
              <a:t>(</a:t>
            </a:r>
            <a:r>
              <a:rPr lang="en-US" sz="4200" b="1" dirty="0" smtClean="0">
                <a:solidFill>
                  <a:srgbClr val="0B9520"/>
                </a:solidFill>
                <a:latin typeface="Courier New" panose="02070309020205020404" pitchFamily="49" charset="0"/>
                <a:cs typeface="Courier New" panose="02070309020205020404" pitchFamily="49" charset="0"/>
              </a:rPr>
              <a:t>0</a:t>
            </a:r>
            <a:r>
              <a:rPr lang="en-US" sz="4200" dirty="0" smtClean="0">
                <a:latin typeface="Calibri" panose="020F0502020204030204" pitchFamily="34" charset="0"/>
              </a:rPr>
              <a:t>) is </a:t>
            </a:r>
            <a:r>
              <a:rPr lang="en-US" sz="4200" b="1" dirty="0">
                <a:solidFill>
                  <a:srgbClr val="0B9520"/>
                </a:solidFill>
                <a:latin typeface="Courier New" panose="02070309020205020404" pitchFamily="49" charset="0"/>
                <a:cs typeface="Courier New" panose="02070309020205020404" pitchFamily="49" charset="0"/>
              </a:rPr>
              <a:t>0</a:t>
            </a:r>
            <a:endParaRPr lang="en-US" sz="4200" b="1" dirty="0" smtClean="0">
              <a:solidFill>
                <a:srgbClr val="0B9520"/>
              </a:solidFill>
              <a:latin typeface="Courier New" panose="02070309020205020404" pitchFamily="49" charset="0"/>
              <a:cs typeface="Courier New" panose="02070309020205020404" pitchFamily="49" charset="0"/>
            </a:endParaRPr>
          </a:p>
        </p:txBody>
      </p:sp>
      <p:sp>
        <p:nvSpPr>
          <p:cNvPr id="19" name="Rectangle 18"/>
          <p:cNvSpPr/>
          <p:nvPr/>
        </p:nvSpPr>
        <p:spPr>
          <a:xfrm>
            <a:off x="5211011" y="6317188"/>
            <a:ext cx="2078711"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smallest possible input</a:t>
            </a:r>
            <a:endParaRPr lang="en-US" sz="1600" dirty="0">
              <a:solidFill>
                <a:srgbClr val="0B9520"/>
              </a:solidFill>
              <a:latin typeface="Calibri" panose="020F0502020204030204" pitchFamily="34" charset="0"/>
            </a:endParaRPr>
          </a:p>
        </p:txBody>
      </p:sp>
      <p:sp>
        <p:nvSpPr>
          <p:cNvPr id="20" name="Rectangle 19"/>
          <p:cNvSpPr/>
          <p:nvPr/>
        </p:nvSpPr>
        <p:spPr>
          <a:xfrm>
            <a:off x="8072014" y="6325311"/>
            <a:ext cx="995786"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its output</a:t>
            </a:r>
            <a:endParaRPr lang="en-US" sz="1600" dirty="0">
              <a:solidFill>
                <a:srgbClr val="0B9520"/>
              </a:solidFill>
              <a:latin typeface="Calibri" panose="020F0502020204030204" pitchFamily="34" charset="0"/>
            </a:endParaRPr>
          </a:p>
        </p:txBody>
      </p:sp>
      <p:cxnSp>
        <p:nvCxnSpPr>
          <p:cNvPr id="23" name="Straight Arrow Connector 22"/>
          <p:cNvCxnSpPr/>
          <p:nvPr/>
        </p:nvCxnSpPr>
        <p:spPr bwMode="auto">
          <a:xfrm flipV="1">
            <a:off x="6939227" y="6087199"/>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cxnSp>
        <p:nvCxnSpPr>
          <p:cNvPr id="24" name="Straight Arrow Connector 23"/>
          <p:cNvCxnSpPr/>
          <p:nvPr/>
        </p:nvCxnSpPr>
        <p:spPr bwMode="auto">
          <a:xfrm flipH="1" flipV="1">
            <a:off x="8130995" y="6080760"/>
            <a:ext cx="76200" cy="229989"/>
          </a:xfrm>
          <a:prstGeom prst="straightConnector1">
            <a:avLst/>
          </a:prstGeom>
          <a:solidFill>
            <a:schemeClr val="accent1"/>
          </a:solidFill>
          <a:ln w="9525" cap="flat" cmpd="sng" algn="ctr">
            <a:solidFill>
              <a:srgbClr val="0B9520"/>
            </a:solidFill>
            <a:prstDash val="solid"/>
            <a:round/>
            <a:headEnd type="none" w="med" len="med"/>
            <a:tailEnd type="triangle"/>
          </a:ln>
          <a:effectLst/>
        </p:spPr>
      </p:cxn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6" name="Rectangle 25"/>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2523079" y="1824335"/>
            <a:ext cx="1593706"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(N)</a:t>
            </a:r>
            <a:endParaRPr lang="en-US" b="1" dirty="0"/>
          </a:p>
        </p:txBody>
      </p:sp>
      <p:sp>
        <p:nvSpPr>
          <p:cNvPr id="22" name="Rectangle 21"/>
          <p:cNvSpPr/>
          <p:nvPr/>
        </p:nvSpPr>
        <p:spPr>
          <a:xfrm>
            <a:off x="6705600" y="4186991"/>
            <a:ext cx="1843774"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(N-1)</a:t>
            </a:r>
            <a:endParaRPr lang="en-US" b="1" dirty="0"/>
          </a:p>
        </p:txBody>
      </p:sp>
      <p:sp>
        <p:nvSpPr>
          <p:cNvPr id="29" name="Rectangle 28"/>
          <p:cNvSpPr/>
          <p:nvPr/>
        </p:nvSpPr>
        <p:spPr>
          <a:xfrm>
            <a:off x="7328346" y="109693"/>
            <a:ext cx="1593706"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(N)</a:t>
            </a:r>
            <a:endParaRPr lang="en-US" b="1" dirty="0"/>
          </a:p>
        </p:txBody>
      </p:sp>
    </p:spTree>
    <p:extLst>
      <p:ext uri="{BB962C8B-B14F-4D97-AF65-F5344CB8AC3E}">
        <p14:creationId xmlns:p14="http://schemas.microsoft.com/office/powerpoint/2010/main" val="40724397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plusone</a:t>
            </a:r>
            <a:r>
              <a:rPr lang="en-US" sz="3600" dirty="0" smtClean="0">
                <a:latin typeface="Calibri" panose="020F0502020204030204" pitchFamily="34" charset="0"/>
              </a:rPr>
              <a:t>(N)  </a:t>
            </a:r>
            <a:endParaRPr lang="en-US" sz="3600" dirty="0">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plusone</a:t>
            </a:r>
            <a:r>
              <a:rPr lang="en-US" sz="2000" b="1" dirty="0" smtClean="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_______:</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___</a:t>
            </a: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______________</a:t>
            </a:r>
            <a:endParaRPr lang="en-US" sz="2000" b="1" dirty="0">
              <a:latin typeface="Courier New" panose="02070309020205020404" pitchFamily="49" charset="0"/>
              <a:cs typeface="Courier New" panose="02070309020205020404" pitchFamily="49"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3529575">
            <a:off x="6677030" y="4762667"/>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932535" y="5251019"/>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261400" y="4639269"/>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96899" y="5105400"/>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9" name="Down Arrow 68"/>
          <p:cNvSpPr/>
          <p:nvPr/>
        </p:nvSpPr>
        <p:spPr bwMode="auto">
          <a:xfrm rot="15302307">
            <a:off x="1352460" y="1637001"/>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8781470">
            <a:off x="2158797" y="4983712"/>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990600" y="5791200"/>
            <a:ext cx="179247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33" name="Down Arrow 32"/>
          <p:cNvSpPr/>
          <p:nvPr/>
        </p:nvSpPr>
        <p:spPr bwMode="auto">
          <a:xfrm rot="17196575">
            <a:off x="1235800" y="2128429"/>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Rectangle 71"/>
          <p:cNvSpPr/>
          <p:nvPr/>
        </p:nvSpPr>
        <p:spPr>
          <a:xfrm>
            <a:off x="52404" y="2054462"/>
            <a:ext cx="157318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recursion?</a:t>
            </a:r>
            <a:endParaRPr lang="en-US" dirty="0"/>
          </a:p>
        </p:txBody>
      </p:sp>
      <p:sp>
        <p:nvSpPr>
          <p:cNvPr id="34" name="Rectangle 33"/>
          <p:cNvSpPr/>
          <p:nvPr/>
        </p:nvSpPr>
        <p:spPr>
          <a:xfrm>
            <a:off x="403109" y="1290935"/>
            <a:ext cx="2930610"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(4) is 1+1+1+1</a:t>
            </a:r>
            <a:endParaRPr lang="en-US" dirty="0">
              <a:latin typeface="Calibri" panose="020F0502020204030204" pitchFamily="34" charset="0"/>
            </a:endParaRPr>
          </a:p>
        </p:txBody>
      </p:sp>
      <p:sp>
        <p:nvSpPr>
          <p:cNvPr id="35" name="Rectangle 34"/>
          <p:cNvSpPr/>
          <p:nvPr/>
        </p:nvSpPr>
        <p:spPr>
          <a:xfrm>
            <a:off x="403109" y="2776140"/>
            <a:ext cx="2621230"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(3) is 1+1+1</a:t>
            </a:r>
            <a:endParaRPr lang="en-US" dirty="0">
              <a:latin typeface="Calibri" panose="020F0502020204030204" pitchFamily="34" charset="0"/>
            </a:endParaRPr>
          </a:p>
        </p:txBody>
      </p:sp>
      <p:sp>
        <p:nvSpPr>
          <p:cNvPr id="36" name="Rectangle 35"/>
          <p:cNvSpPr/>
          <p:nvPr/>
        </p:nvSpPr>
        <p:spPr>
          <a:xfrm>
            <a:off x="403109" y="3385740"/>
            <a:ext cx="2311851"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(2) is 1+1</a:t>
            </a:r>
            <a:endParaRPr lang="en-US" dirty="0">
              <a:latin typeface="Calibri" panose="020F0502020204030204" pitchFamily="34" charset="0"/>
            </a:endParaRPr>
          </a:p>
        </p:txBody>
      </p:sp>
      <p:sp>
        <p:nvSpPr>
          <p:cNvPr id="37" name="Rectangle 36"/>
          <p:cNvSpPr/>
          <p:nvPr/>
        </p:nvSpPr>
        <p:spPr>
          <a:xfrm>
            <a:off x="403109" y="3999805"/>
            <a:ext cx="2002471"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(1) is 1</a:t>
            </a:r>
            <a:endParaRPr lang="en-US" dirty="0">
              <a:latin typeface="Calibri" panose="020F0502020204030204" pitchFamily="34" charset="0"/>
            </a:endParaRPr>
          </a:p>
        </p:txBody>
      </p:sp>
      <p:sp>
        <p:nvSpPr>
          <p:cNvPr id="38" name="Rectangle 37"/>
          <p:cNvSpPr/>
          <p:nvPr/>
        </p:nvSpPr>
        <p:spPr>
          <a:xfrm>
            <a:off x="403109" y="4639270"/>
            <a:ext cx="2002471"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(0) is 0</a:t>
            </a:r>
            <a:endParaRPr lang="en-US" dirty="0">
              <a:latin typeface="Calibri" panose="020F0502020204030204" pitchFamily="34" charset="0"/>
            </a:endParaRPr>
          </a:p>
        </p:txBody>
      </p:sp>
    </p:spTree>
    <p:extLst>
      <p:ext uri="{BB962C8B-B14F-4D97-AF65-F5344CB8AC3E}">
        <p14:creationId xmlns:p14="http://schemas.microsoft.com/office/powerpoint/2010/main" val="6369305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399" y="1639669"/>
            <a:ext cx="4880423" cy="646331"/>
          </a:xfrm>
          <a:prstGeom prst="rect">
            <a:avLst/>
          </a:prstGeom>
        </p:spPr>
        <p:txBody>
          <a:bodyPr wrap="square">
            <a:spAutoFit/>
          </a:bodyPr>
          <a:lstStyle/>
          <a:p>
            <a:r>
              <a:rPr lang="en-US" sz="3600" dirty="0" err="1" smtClean="0">
                <a:latin typeface="Calibri" panose="020F0502020204030204" pitchFamily="34" charset="0"/>
              </a:rPr>
              <a:t>plusone</a:t>
            </a:r>
            <a:r>
              <a:rPr lang="en-US" sz="3600" dirty="0" smtClean="0">
                <a:latin typeface="Calibri" panose="020F0502020204030204" pitchFamily="34" charset="0"/>
              </a:rPr>
              <a:t>(N) is </a:t>
            </a:r>
            <a:r>
              <a:rPr lang="en-US" dirty="0" smtClean="0">
                <a:solidFill>
                  <a:srgbClr val="0000FF"/>
                </a:solidFill>
                <a:latin typeface="Calibri" panose="020F0502020204030204" pitchFamily="34" charset="0"/>
              </a:rPr>
              <a:t>1+plusone(N-1)</a:t>
            </a:r>
            <a:r>
              <a:rPr lang="en-US" sz="3600" dirty="0" smtClean="0">
                <a:latin typeface="Calibri" panose="020F0502020204030204" pitchFamily="34" charset="0"/>
              </a:rPr>
              <a:t> </a:t>
            </a:r>
            <a:endParaRPr lang="en-US" sz="3600" dirty="0">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the 3 </a:t>
            </a:r>
            <a:r>
              <a:rPr lang="en-US" sz="3200" b="1" dirty="0" smtClean="0">
                <a:latin typeface="Cambria" pitchFamily="18" charset="0"/>
              </a:rPr>
              <a:t>i</a:t>
            </a:r>
            <a:r>
              <a:rPr lang="en-US" sz="3200" dirty="0" smtClean="0">
                <a:latin typeface="Cambria" pitchFamily="18" charset="0"/>
              </a:rPr>
              <a:t>'s</a:t>
            </a:r>
            <a:endParaRPr lang="en-US" sz="3200" dirty="0">
              <a:latin typeface="Cambria" pitchFamily="18"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plusone</a:t>
            </a:r>
            <a:r>
              <a:rPr lang="en-US" sz="2000" b="1" dirty="0" smtClean="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N == 0:</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0</a:t>
            </a:r>
            <a:endParaRPr lang="en-US" sz="2000" b="1" dirty="0" smtClean="0">
              <a:latin typeface="Courier New" panose="02070309020205020404" pitchFamily="49" charset="0"/>
              <a:cs typeface="Courier New" panose="02070309020205020404" pitchFamily="49" charset="0"/>
            </a:endParaRP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1 + </a:t>
            </a:r>
            <a:r>
              <a:rPr lang="en-US" sz="2000" b="1" dirty="0" err="1" smtClean="0">
                <a:solidFill>
                  <a:srgbClr val="0000FF"/>
                </a:solidFill>
                <a:latin typeface="Courier New" panose="02070309020205020404" pitchFamily="49" charset="0"/>
                <a:cs typeface="Courier New" panose="02070309020205020404" pitchFamily="49" charset="0"/>
              </a:rPr>
              <a:t>plusone</a:t>
            </a:r>
            <a:r>
              <a:rPr lang="en-US" sz="2000" b="1" dirty="0" smtClean="0">
                <a:latin typeface="Courier New" panose="02070309020205020404" pitchFamily="49" charset="0"/>
                <a:cs typeface="Courier New" panose="02070309020205020404" pitchFamily="49" charset="0"/>
              </a:rPr>
              <a:t>(N-1)</a:t>
            </a:r>
            <a:endParaRPr lang="en-US" sz="2000" b="1" dirty="0">
              <a:latin typeface="Courier New" panose="02070309020205020404" pitchFamily="49" charset="0"/>
              <a:cs typeface="Courier New" panose="02070309020205020404" pitchFamily="49"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3529575">
            <a:off x="6677030" y="4762667"/>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932535" y="5251019"/>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261400" y="4639269"/>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96899" y="5105400"/>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2" name="Rectangle 61"/>
          <p:cNvSpPr/>
          <p:nvPr/>
        </p:nvSpPr>
        <p:spPr>
          <a:xfrm>
            <a:off x="403109" y="1290935"/>
            <a:ext cx="2930610"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(4) is 1+1+1+1</a:t>
            </a:r>
            <a:endParaRPr lang="en-US" dirty="0">
              <a:latin typeface="Calibri" panose="020F0502020204030204" pitchFamily="34" charset="0"/>
            </a:endParaRPr>
          </a:p>
        </p:txBody>
      </p:sp>
      <p:sp>
        <p:nvSpPr>
          <p:cNvPr id="69" name="Down Arrow 68"/>
          <p:cNvSpPr/>
          <p:nvPr/>
        </p:nvSpPr>
        <p:spPr bwMode="auto">
          <a:xfrm rot="15302307">
            <a:off x="1352460" y="1637001"/>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8781470">
            <a:off x="2158797" y="4983712"/>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990600" y="5791200"/>
            <a:ext cx="179247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33" name="Down Arrow 32"/>
          <p:cNvSpPr/>
          <p:nvPr/>
        </p:nvSpPr>
        <p:spPr bwMode="auto">
          <a:xfrm rot="17196575">
            <a:off x="1235800" y="2128429"/>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Rectangle 71"/>
          <p:cNvSpPr/>
          <p:nvPr/>
        </p:nvSpPr>
        <p:spPr>
          <a:xfrm>
            <a:off x="52404" y="2054462"/>
            <a:ext cx="157318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recursion?</a:t>
            </a:r>
            <a:endParaRPr lang="en-US" dirty="0"/>
          </a:p>
        </p:txBody>
      </p:sp>
      <p:sp>
        <p:nvSpPr>
          <p:cNvPr id="3" name="Rectangle 2"/>
          <p:cNvSpPr/>
          <p:nvPr/>
        </p:nvSpPr>
        <p:spPr>
          <a:xfrm>
            <a:off x="3873842" y="2992203"/>
            <a:ext cx="2002471" cy="461665"/>
          </a:xfrm>
          <a:prstGeom prst="rect">
            <a:avLst/>
          </a:prstGeom>
        </p:spPr>
        <p:txBody>
          <a:bodyPr wrap="none">
            <a:spAutoFit/>
          </a:bodyPr>
          <a:lstStyle/>
          <a:p>
            <a:r>
              <a:rPr lang="en-US" dirty="0" err="1" smtClean="0">
                <a:solidFill>
                  <a:srgbClr val="0000FF"/>
                </a:solidFill>
                <a:latin typeface="Calibri" panose="020F0502020204030204" pitchFamily="34" charset="0"/>
              </a:rPr>
              <a:t>plusone</a:t>
            </a:r>
            <a:r>
              <a:rPr lang="en-US" dirty="0" smtClean="0">
                <a:solidFill>
                  <a:srgbClr val="0000FF"/>
                </a:solidFill>
                <a:latin typeface="Calibri" panose="020F0502020204030204" pitchFamily="34" charset="0"/>
              </a:rPr>
              <a:t>(0) is 0</a:t>
            </a:r>
            <a:endParaRPr lang="en-US" dirty="0"/>
          </a:p>
        </p:txBody>
      </p:sp>
      <p:sp>
        <p:nvSpPr>
          <p:cNvPr id="34" name="Rectangle 33"/>
          <p:cNvSpPr/>
          <p:nvPr/>
        </p:nvSpPr>
        <p:spPr>
          <a:xfrm>
            <a:off x="403109" y="2776140"/>
            <a:ext cx="2621230"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(3) is 1+1+1</a:t>
            </a:r>
            <a:endParaRPr lang="en-US" dirty="0">
              <a:latin typeface="Calibri" panose="020F0502020204030204" pitchFamily="34" charset="0"/>
            </a:endParaRPr>
          </a:p>
        </p:txBody>
      </p:sp>
      <p:sp>
        <p:nvSpPr>
          <p:cNvPr id="35" name="Rectangle 34"/>
          <p:cNvSpPr/>
          <p:nvPr/>
        </p:nvSpPr>
        <p:spPr>
          <a:xfrm>
            <a:off x="403109" y="3385740"/>
            <a:ext cx="2311851"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(2) is 1+1</a:t>
            </a:r>
            <a:endParaRPr lang="en-US" dirty="0">
              <a:latin typeface="Calibri" panose="020F0502020204030204" pitchFamily="34" charset="0"/>
            </a:endParaRPr>
          </a:p>
        </p:txBody>
      </p:sp>
      <p:sp>
        <p:nvSpPr>
          <p:cNvPr id="36" name="Rectangle 35"/>
          <p:cNvSpPr/>
          <p:nvPr/>
        </p:nvSpPr>
        <p:spPr>
          <a:xfrm>
            <a:off x="403109" y="3999805"/>
            <a:ext cx="2002471"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(1) is 1</a:t>
            </a:r>
            <a:endParaRPr lang="en-US" dirty="0">
              <a:latin typeface="Calibri" panose="020F0502020204030204" pitchFamily="34" charset="0"/>
            </a:endParaRPr>
          </a:p>
        </p:txBody>
      </p:sp>
      <p:sp>
        <p:nvSpPr>
          <p:cNvPr id="37" name="Rectangle 36"/>
          <p:cNvSpPr/>
          <p:nvPr/>
        </p:nvSpPr>
        <p:spPr>
          <a:xfrm>
            <a:off x="403109" y="4639270"/>
            <a:ext cx="2002471" cy="461665"/>
          </a:xfrm>
          <a:prstGeom prst="rect">
            <a:avLst/>
          </a:prstGeom>
        </p:spPr>
        <p:txBody>
          <a:bodyPr wrap="none">
            <a:spAutoFit/>
          </a:bodyPr>
          <a:lstStyle/>
          <a:p>
            <a:r>
              <a:rPr lang="en-US" dirty="0" err="1" smtClean="0">
                <a:latin typeface="Calibri" panose="020F0502020204030204" pitchFamily="34" charset="0"/>
              </a:rPr>
              <a:t>plusone</a:t>
            </a:r>
            <a:r>
              <a:rPr lang="en-US" dirty="0" smtClean="0">
                <a:latin typeface="Calibri" panose="020F0502020204030204" pitchFamily="34" charset="0"/>
              </a:rPr>
              <a:t>(0) is 0</a:t>
            </a:r>
            <a:endParaRPr lang="en-US" dirty="0">
              <a:latin typeface="Calibri" panose="020F0502020204030204" pitchFamily="34" charset="0"/>
            </a:endParaRPr>
          </a:p>
        </p:txBody>
      </p:sp>
    </p:spTree>
    <p:extLst>
      <p:ext uri="{BB962C8B-B14F-4D97-AF65-F5344CB8AC3E}">
        <p14:creationId xmlns:p14="http://schemas.microsoft.com/office/powerpoint/2010/main" val="26926197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400" y="1639669"/>
            <a:ext cx="4331854" cy="646331"/>
          </a:xfrm>
          <a:prstGeom prst="rect">
            <a:avLst/>
          </a:prstGeom>
        </p:spPr>
        <p:txBody>
          <a:bodyPr wrap="square">
            <a:spAutoFit/>
          </a:bodyPr>
          <a:lstStyle/>
          <a:p>
            <a:r>
              <a:rPr lang="en-US" sz="3600" dirty="0" err="1" smtClean="0">
                <a:latin typeface="Calibri" panose="020F0502020204030204" pitchFamily="34" charset="0"/>
              </a:rPr>
              <a:t>leng</a:t>
            </a:r>
            <a:r>
              <a:rPr lang="en-US" sz="3600" dirty="0" smtClean="0">
                <a:latin typeface="Calibri" panose="020F0502020204030204" pitchFamily="34" charset="0"/>
              </a:rPr>
              <a:t>(L)  </a:t>
            </a:r>
            <a:endParaRPr lang="en-US" sz="3600" dirty="0">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  </a:t>
            </a:r>
            <a:r>
              <a:rPr lang="en-US" sz="3200" dirty="0" err="1" smtClean="0">
                <a:latin typeface="Calibri" panose="020F0502020204030204" pitchFamily="34" charset="0"/>
              </a:rPr>
              <a:t>leng</a:t>
            </a:r>
            <a:r>
              <a:rPr lang="en-US" sz="3200" dirty="0" smtClean="0">
                <a:latin typeface="Calibri" panose="020F0502020204030204" pitchFamily="34" charset="0"/>
              </a:rPr>
              <a:t>(L)</a:t>
            </a:r>
            <a:endParaRPr lang="en-US" sz="3200" dirty="0">
              <a:latin typeface="Calibri" panose="020F0502020204030204" pitchFamily="34"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leng</a:t>
            </a:r>
            <a:r>
              <a:rPr lang="en-US" sz="2000" b="1" dirty="0" smtClean="0">
                <a:latin typeface="Courier New" panose="02070309020205020404" pitchFamily="49" charset="0"/>
                <a:cs typeface="Courier New" panose="02070309020205020404" pitchFamily="49" charset="0"/>
              </a:rPr>
              <a:t>(L):</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______________:</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___</a:t>
            </a: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______________</a:t>
            </a:r>
            <a:endParaRPr lang="en-US" sz="2000" b="1" dirty="0">
              <a:latin typeface="Courier New" panose="02070309020205020404" pitchFamily="49" charset="0"/>
              <a:cs typeface="Courier New" panose="02070309020205020404" pitchFamily="49"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3529575">
            <a:off x="7306177" y="4482294"/>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932535" y="5251019"/>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566210" y="4419600"/>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96899" y="5105400"/>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2" name="Rectangle 61"/>
          <p:cNvSpPr/>
          <p:nvPr/>
        </p:nvSpPr>
        <p:spPr>
          <a:xfrm>
            <a:off x="403109" y="1290935"/>
            <a:ext cx="2488182"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[5,42,7] ) is 3</a:t>
            </a:r>
            <a:endParaRPr lang="en-US" dirty="0">
              <a:latin typeface="Calibri" panose="020F0502020204030204" pitchFamily="34" charset="0"/>
            </a:endParaRPr>
          </a:p>
        </p:txBody>
      </p:sp>
      <p:sp>
        <p:nvSpPr>
          <p:cNvPr id="63" name="Rectangle 62"/>
          <p:cNvSpPr/>
          <p:nvPr/>
        </p:nvSpPr>
        <p:spPr>
          <a:xfrm>
            <a:off x="403109" y="2776140"/>
            <a:ext cx="2255746"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[42,7] ) is 2</a:t>
            </a:r>
            <a:endParaRPr lang="en-US" dirty="0">
              <a:latin typeface="Calibri" panose="020F0502020204030204" pitchFamily="34" charset="0"/>
            </a:endParaRPr>
          </a:p>
        </p:txBody>
      </p:sp>
      <p:sp>
        <p:nvSpPr>
          <p:cNvPr id="64" name="Rectangle 63"/>
          <p:cNvSpPr/>
          <p:nvPr/>
        </p:nvSpPr>
        <p:spPr>
          <a:xfrm>
            <a:off x="403109" y="3385740"/>
            <a:ext cx="1867819"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[7] ) is 1</a:t>
            </a:r>
            <a:endParaRPr lang="en-US" dirty="0">
              <a:latin typeface="Calibri" panose="020F0502020204030204" pitchFamily="34" charset="0"/>
            </a:endParaRPr>
          </a:p>
        </p:txBody>
      </p:sp>
      <p:sp>
        <p:nvSpPr>
          <p:cNvPr id="65" name="Rectangle 64"/>
          <p:cNvSpPr/>
          <p:nvPr/>
        </p:nvSpPr>
        <p:spPr>
          <a:xfrm>
            <a:off x="403109" y="3999805"/>
            <a:ext cx="1781257"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 ] ) is 0</a:t>
            </a:r>
            <a:endParaRPr lang="en-US" dirty="0">
              <a:latin typeface="Calibri" panose="020F0502020204030204" pitchFamily="34" charset="0"/>
            </a:endParaRPr>
          </a:p>
        </p:txBody>
      </p:sp>
      <p:sp>
        <p:nvSpPr>
          <p:cNvPr id="69" name="Down Arrow 68"/>
          <p:cNvSpPr/>
          <p:nvPr/>
        </p:nvSpPr>
        <p:spPr bwMode="auto">
          <a:xfrm rot="15302307">
            <a:off x="1352460" y="1637001"/>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8781470">
            <a:off x="1257581" y="4387115"/>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990600" y="5099412"/>
            <a:ext cx="179247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33" name="Down Arrow 32"/>
          <p:cNvSpPr/>
          <p:nvPr/>
        </p:nvSpPr>
        <p:spPr bwMode="auto">
          <a:xfrm rot="19363796">
            <a:off x="1031524" y="2140730"/>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Rectangle 71"/>
          <p:cNvSpPr/>
          <p:nvPr/>
        </p:nvSpPr>
        <p:spPr>
          <a:xfrm>
            <a:off x="52404" y="1981200"/>
            <a:ext cx="157318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recursion?</a:t>
            </a:r>
            <a:endParaRPr lang="en-US" dirty="0"/>
          </a:p>
        </p:txBody>
      </p:sp>
      <p:sp>
        <p:nvSpPr>
          <p:cNvPr id="34" name="Rectangle 33"/>
          <p:cNvSpPr/>
          <p:nvPr/>
        </p:nvSpPr>
        <p:spPr>
          <a:xfrm>
            <a:off x="403109" y="5786735"/>
            <a:ext cx="2282997"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a:t>
            </a:r>
            <a:r>
              <a:rPr lang="en-US" b="1" dirty="0" smtClean="0">
                <a:solidFill>
                  <a:srgbClr val="0B9520"/>
                </a:solidFill>
                <a:latin typeface="Calibri" panose="020F0502020204030204" pitchFamily="34" charset="0"/>
              </a:rPr>
              <a:t>'and me?'</a:t>
            </a:r>
            <a:r>
              <a:rPr lang="en-US" dirty="0" smtClean="0">
                <a:latin typeface="Calibri" panose="020F0502020204030204" pitchFamily="34" charset="0"/>
              </a:rPr>
              <a:t> )</a:t>
            </a:r>
            <a:endParaRPr lang="en-US" dirty="0">
              <a:latin typeface="Calibri" panose="020F0502020204030204" pitchFamily="34" charset="0"/>
            </a:endParaRPr>
          </a:p>
        </p:txBody>
      </p:sp>
    </p:spTree>
    <p:extLst>
      <p:ext uri="{BB962C8B-B14F-4D97-AF65-F5344CB8AC3E}">
        <p14:creationId xmlns:p14="http://schemas.microsoft.com/office/powerpoint/2010/main" val="20577896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3588799" y="4418072"/>
            <a:ext cx="5254024" cy="220756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Rounded Rectangle 48"/>
          <p:cNvSpPr/>
          <p:nvPr/>
        </p:nvSpPr>
        <p:spPr bwMode="auto">
          <a:xfrm>
            <a:off x="3569043" y="1087849"/>
            <a:ext cx="5335448" cy="3031067"/>
          </a:xfrm>
          <a:prstGeom prst="roundRect">
            <a:avLst>
              <a:gd name="adj" fmla="val 12183"/>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Rounded Rectangle 49"/>
          <p:cNvSpPr/>
          <p:nvPr/>
        </p:nvSpPr>
        <p:spPr bwMode="auto">
          <a:xfrm>
            <a:off x="3873842" y="1291050"/>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Rectangle 50"/>
          <p:cNvSpPr/>
          <p:nvPr/>
        </p:nvSpPr>
        <p:spPr>
          <a:xfrm>
            <a:off x="7703521" y="3352800"/>
            <a:ext cx="1200970" cy="461665"/>
          </a:xfrm>
          <a:prstGeom prst="rect">
            <a:avLst/>
          </a:prstGeom>
          <a:solidFill>
            <a:schemeClr val="bg1"/>
          </a:solidFill>
        </p:spPr>
        <p:txBody>
          <a:bodyPr wrap="none">
            <a:spAutoFit/>
          </a:bodyPr>
          <a:lstStyle/>
          <a:p>
            <a:pPr algn="ctr"/>
            <a:r>
              <a:rPr lang="en-US" dirty="0" smtClean="0">
                <a:latin typeface="Cambria" pitchFamily="18" charset="0"/>
              </a:rPr>
              <a:t>identify</a:t>
            </a:r>
            <a:endParaRPr lang="en-US" dirty="0"/>
          </a:p>
        </p:txBody>
      </p:sp>
      <p:sp>
        <p:nvSpPr>
          <p:cNvPr id="53" name="Rectangle 52"/>
          <p:cNvSpPr/>
          <p:nvPr/>
        </p:nvSpPr>
        <p:spPr>
          <a:xfrm>
            <a:off x="3962399" y="1639669"/>
            <a:ext cx="4779765" cy="646331"/>
          </a:xfrm>
          <a:prstGeom prst="rect">
            <a:avLst/>
          </a:prstGeom>
        </p:spPr>
        <p:txBody>
          <a:bodyPr wrap="square">
            <a:spAutoFit/>
          </a:bodyPr>
          <a:lstStyle/>
          <a:p>
            <a:r>
              <a:rPr lang="en-US" sz="3600" dirty="0" err="1" smtClean="0">
                <a:latin typeface="Calibri" panose="020F0502020204030204" pitchFamily="34" charset="0"/>
              </a:rPr>
              <a:t>leng</a:t>
            </a:r>
            <a:r>
              <a:rPr lang="en-US" sz="3600" dirty="0" smtClean="0">
                <a:latin typeface="Calibri" panose="020F0502020204030204" pitchFamily="34" charset="0"/>
              </a:rPr>
              <a:t>(L) is  </a:t>
            </a:r>
            <a:r>
              <a:rPr lang="en-US" sz="3600" dirty="0" smtClean="0">
                <a:solidFill>
                  <a:srgbClr val="0000FF"/>
                </a:solidFill>
                <a:latin typeface="Calibri" panose="020F0502020204030204" pitchFamily="34" charset="0"/>
              </a:rPr>
              <a:t>1+leng(L[1:])</a:t>
            </a:r>
            <a:r>
              <a:rPr lang="en-US" sz="3600" dirty="0" smtClean="0">
                <a:latin typeface="Calibri" panose="020F0502020204030204" pitchFamily="34" charset="0"/>
              </a:rPr>
              <a:t> </a:t>
            </a:r>
            <a:endParaRPr lang="en-US" sz="3600" dirty="0">
              <a:latin typeface="Calibri" panose="020F0502020204030204" pitchFamily="34" charset="0"/>
            </a:endParaRPr>
          </a:p>
        </p:txBody>
      </p:sp>
      <p:sp>
        <p:nvSpPr>
          <p:cNvPr id="54" name="Rectangle 53"/>
          <p:cNvSpPr/>
          <p:nvPr/>
        </p:nvSpPr>
        <p:spPr>
          <a:xfrm>
            <a:off x="7703520" y="3774955"/>
            <a:ext cx="1227133" cy="348813"/>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 &amp;  base cases</a:t>
            </a:r>
            <a:endParaRPr lang="en-US" sz="1100" dirty="0"/>
          </a:p>
        </p:txBody>
      </p:sp>
      <p:sp>
        <p:nvSpPr>
          <p:cNvPr id="12" name="Text Box 6"/>
          <p:cNvSpPr txBox="1">
            <a:spLocks noChangeArrowheads="1"/>
          </p:cNvSpPr>
          <p:nvPr/>
        </p:nvSpPr>
        <p:spPr bwMode="auto">
          <a:xfrm>
            <a:off x="228600" y="228600"/>
            <a:ext cx="4800600" cy="58477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3200" i="1" dirty="0" smtClean="0">
                <a:latin typeface="Cambria" pitchFamily="18" charset="0"/>
              </a:rPr>
              <a:t>Recursive Design:  </a:t>
            </a:r>
            <a:r>
              <a:rPr lang="en-US" sz="3200" dirty="0" smtClean="0">
                <a:latin typeface="Cambria" pitchFamily="18" charset="0"/>
              </a:rPr>
              <a:t>  </a:t>
            </a:r>
            <a:r>
              <a:rPr lang="en-US" sz="3200" dirty="0" err="1" smtClean="0">
                <a:latin typeface="Calibri" panose="020F0502020204030204" pitchFamily="34" charset="0"/>
              </a:rPr>
              <a:t>leng</a:t>
            </a:r>
            <a:r>
              <a:rPr lang="en-US" sz="3200" dirty="0" smtClean="0">
                <a:latin typeface="Calibri" panose="020F0502020204030204" pitchFamily="34" charset="0"/>
              </a:rPr>
              <a:t>(L)</a:t>
            </a:r>
            <a:endParaRPr lang="en-US" sz="3200" dirty="0">
              <a:latin typeface="Calibri" panose="020F0502020204030204" pitchFamily="34" charset="0"/>
            </a:endParaRPr>
          </a:p>
        </p:txBody>
      </p:sp>
      <p:sp>
        <p:nvSpPr>
          <p:cNvPr id="41" name="Rectangle 40"/>
          <p:cNvSpPr/>
          <p:nvPr/>
        </p:nvSpPr>
        <p:spPr>
          <a:xfrm>
            <a:off x="3925329" y="4672914"/>
            <a:ext cx="4782370" cy="1631216"/>
          </a:xfrm>
          <a:prstGeom prst="rect">
            <a:avLst/>
          </a:prstGeom>
          <a:noFill/>
        </p:spPr>
        <p:txBody>
          <a:bodyPr wrap="square">
            <a:spAutoFit/>
          </a:bodyPr>
          <a:lstStyle/>
          <a:p>
            <a:r>
              <a:rPr lang="en-US" sz="2000" b="1" dirty="0" err="1" smtClean="0">
                <a:solidFill>
                  <a:srgbClr val="CC3300"/>
                </a:solidFill>
                <a:latin typeface="Courier New" panose="02070309020205020404" pitchFamily="49" charset="0"/>
                <a:cs typeface="Courier New" panose="02070309020205020404" pitchFamily="49" charset="0"/>
              </a:rPr>
              <a:t>def</a:t>
            </a:r>
            <a:r>
              <a:rPr lang="en-US" sz="2000" b="1" dirty="0" smtClean="0">
                <a:solidFill>
                  <a:srgbClr val="CC3300"/>
                </a:solidFill>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leng</a:t>
            </a:r>
            <a:r>
              <a:rPr lang="en-US" sz="2000" b="1" dirty="0" smtClean="0">
                <a:latin typeface="Courier New" panose="02070309020205020404" pitchFamily="49" charset="0"/>
                <a:cs typeface="Courier New" panose="02070309020205020404" pitchFamily="49" charset="0"/>
              </a:rPr>
              <a:t>(L):</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if</a:t>
            </a:r>
            <a:r>
              <a:rPr lang="en-US" sz="2000" b="1" dirty="0" smtClean="0">
                <a:latin typeface="Courier New" panose="02070309020205020404" pitchFamily="49" charset="0"/>
                <a:cs typeface="Courier New" panose="02070309020205020404" pitchFamily="49" charset="0"/>
              </a:rPr>
              <a:t> L==[] or L=='':</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0</a:t>
            </a:r>
            <a:endParaRPr lang="en-US" sz="2000" b="1" dirty="0" smtClean="0">
              <a:latin typeface="Courier New" panose="02070309020205020404" pitchFamily="49" charset="0"/>
              <a:cs typeface="Courier New" panose="02070309020205020404" pitchFamily="49" charset="0"/>
            </a:endParaRPr>
          </a:p>
          <a:p>
            <a:r>
              <a:rPr lang="en-US" sz="2000" b="1" dirty="0">
                <a:solidFill>
                  <a:srgbClr val="CC3300"/>
                </a:solidFill>
                <a:latin typeface="Courier New" panose="02070309020205020404" pitchFamily="49" charset="0"/>
                <a:cs typeface="Courier New" panose="02070309020205020404" pitchFamily="49" charset="0"/>
              </a:rPr>
              <a:t> </a:t>
            </a:r>
            <a:r>
              <a:rPr lang="en-US" sz="2000" b="1" dirty="0" smtClean="0">
                <a:solidFill>
                  <a:srgbClr val="CC3300"/>
                </a:solidFill>
                <a:latin typeface="Courier New" panose="02070309020205020404" pitchFamily="49" charset="0"/>
                <a:cs typeface="Courier New" panose="02070309020205020404" pitchFamily="49" charset="0"/>
              </a:rPr>
              <a:t>  else</a:t>
            </a:r>
            <a:r>
              <a:rPr lang="en-US" sz="2000" b="1" dirty="0" smtClean="0">
                <a:solidFill>
                  <a:srgbClr val="000000"/>
                </a:solidFill>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7030A0"/>
                </a:solidFill>
                <a:latin typeface="Courier New" panose="02070309020205020404" pitchFamily="49" charset="0"/>
                <a:cs typeface="Courier New" panose="02070309020205020404" pitchFamily="49" charset="0"/>
              </a:rPr>
              <a:t>return</a:t>
            </a:r>
            <a:r>
              <a:rPr lang="en-US" sz="2000" b="1" dirty="0" smtClean="0">
                <a:latin typeface="Courier New" panose="02070309020205020404" pitchFamily="49" charset="0"/>
                <a:cs typeface="Courier New" panose="02070309020205020404" pitchFamily="49" charset="0"/>
              </a:rPr>
              <a:t> 1 + </a:t>
            </a:r>
            <a:r>
              <a:rPr lang="en-US" sz="2000" b="1" dirty="0" err="1" smtClean="0">
                <a:solidFill>
                  <a:srgbClr val="0000FF"/>
                </a:solidFill>
                <a:latin typeface="Courier New" panose="02070309020205020404" pitchFamily="49" charset="0"/>
                <a:cs typeface="Courier New" panose="02070309020205020404" pitchFamily="49" charset="0"/>
              </a:rPr>
              <a:t>leng</a:t>
            </a:r>
            <a:r>
              <a:rPr lang="en-US" sz="2000" b="1" dirty="0" smtClean="0">
                <a:latin typeface="Courier New" panose="02070309020205020404" pitchFamily="49" charset="0"/>
                <a:cs typeface="Courier New" panose="02070309020205020404" pitchFamily="49" charset="0"/>
              </a:rPr>
              <a:t>(L[1:])</a:t>
            </a:r>
            <a:endParaRPr lang="en-US" sz="2000" b="1" dirty="0">
              <a:latin typeface="Courier New" panose="02070309020205020404" pitchFamily="49" charset="0"/>
              <a:cs typeface="Courier New" panose="02070309020205020404" pitchFamily="49" charset="0"/>
            </a:endParaRPr>
          </a:p>
        </p:txBody>
      </p:sp>
      <p:sp>
        <p:nvSpPr>
          <p:cNvPr id="58" name="Rectangle 57"/>
          <p:cNvSpPr/>
          <p:nvPr/>
        </p:nvSpPr>
        <p:spPr>
          <a:xfrm>
            <a:off x="7105983" y="6390691"/>
            <a:ext cx="1749197" cy="461665"/>
          </a:xfrm>
          <a:prstGeom prst="rect">
            <a:avLst/>
          </a:prstGeom>
          <a:solidFill>
            <a:schemeClr val="bg1"/>
          </a:solidFill>
        </p:spPr>
        <p:txBody>
          <a:bodyPr wrap="none">
            <a:spAutoFit/>
          </a:bodyPr>
          <a:lstStyle/>
          <a:p>
            <a:pPr algn="ctr"/>
            <a:r>
              <a:rPr lang="en-US" dirty="0" smtClean="0">
                <a:latin typeface="Cambria" pitchFamily="18" charset="0"/>
              </a:rPr>
              <a:t> implement </a:t>
            </a:r>
            <a:endParaRPr lang="en-US" dirty="0"/>
          </a:p>
        </p:txBody>
      </p:sp>
      <p:sp>
        <p:nvSpPr>
          <p:cNvPr id="59" name="Rectangle 58"/>
          <p:cNvSpPr/>
          <p:nvPr/>
        </p:nvSpPr>
        <p:spPr>
          <a:xfrm>
            <a:off x="7327557" y="2399271"/>
            <a:ext cx="1227133" cy="220638"/>
          </a:xfrm>
          <a:prstGeom prst="rect">
            <a:avLst/>
          </a:prstGeom>
          <a:solidFill>
            <a:schemeClr val="bg1"/>
          </a:solidFill>
        </p:spPr>
        <p:txBody>
          <a:bodyPr wrap="square">
            <a:spAutoFit/>
          </a:bodyPr>
          <a:lstStyle/>
          <a:p>
            <a:pPr algn="ctr">
              <a:lnSpc>
                <a:spcPts val="1000"/>
              </a:lnSpc>
            </a:pPr>
            <a:r>
              <a:rPr lang="en-US" sz="1100" dirty="0" smtClean="0">
                <a:latin typeface="Cambria" pitchFamily="18" charset="0"/>
              </a:rPr>
              <a:t>self-similarities</a:t>
            </a:r>
            <a:endParaRPr lang="en-US" sz="1100" dirty="0"/>
          </a:p>
        </p:txBody>
      </p:sp>
      <p:sp>
        <p:nvSpPr>
          <p:cNvPr id="60" name="Rectangle 59"/>
          <p:cNvSpPr/>
          <p:nvPr/>
        </p:nvSpPr>
        <p:spPr>
          <a:xfrm>
            <a:off x="3764996" y="3783228"/>
            <a:ext cx="1227133" cy="220638"/>
          </a:xfrm>
          <a:prstGeom prst="rect">
            <a:avLst/>
          </a:prstGeom>
          <a:solidFill>
            <a:srgbClr val="FFCC99"/>
          </a:solidFill>
        </p:spPr>
        <p:txBody>
          <a:bodyPr wrap="square">
            <a:spAutoFit/>
          </a:bodyPr>
          <a:lstStyle/>
          <a:p>
            <a:pPr>
              <a:lnSpc>
                <a:spcPts val="1000"/>
              </a:lnSpc>
            </a:pPr>
            <a:r>
              <a:rPr lang="en-US" sz="1100" dirty="0" smtClean="0">
                <a:latin typeface="Cambria" pitchFamily="18" charset="0"/>
              </a:rPr>
              <a:t>base cases</a:t>
            </a:r>
            <a:endParaRPr lang="en-US" sz="1100" dirty="0"/>
          </a:p>
        </p:txBody>
      </p:sp>
      <p:sp>
        <p:nvSpPr>
          <p:cNvPr id="2" name="Down Arrow 1"/>
          <p:cNvSpPr/>
          <p:nvPr/>
        </p:nvSpPr>
        <p:spPr bwMode="auto">
          <a:xfrm rot="3529575">
            <a:off x="7283806" y="4480625"/>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Down Arrow 39"/>
          <p:cNvSpPr/>
          <p:nvPr/>
        </p:nvSpPr>
        <p:spPr bwMode="auto">
          <a:xfrm rot="3529575">
            <a:off x="7932535" y="5251019"/>
            <a:ext cx="609600" cy="811253"/>
          </a:xfrm>
          <a:prstGeom prst="downArrow">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ectangle 5"/>
          <p:cNvSpPr/>
          <p:nvPr/>
        </p:nvSpPr>
        <p:spPr>
          <a:xfrm>
            <a:off x="7566210" y="4419600"/>
            <a:ext cx="142539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base case</a:t>
            </a:r>
            <a:endParaRPr lang="en-US" dirty="0"/>
          </a:p>
        </p:txBody>
      </p:sp>
      <p:sp>
        <p:nvSpPr>
          <p:cNvPr id="42" name="Rectangle 41"/>
          <p:cNvSpPr/>
          <p:nvPr/>
        </p:nvSpPr>
        <p:spPr>
          <a:xfrm>
            <a:off x="8396899" y="5105400"/>
            <a:ext cx="656270" cy="461665"/>
          </a:xfrm>
          <a:prstGeom prst="rect">
            <a:avLst/>
          </a:prstGeom>
          <a:solidFill>
            <a:schemeClr val="bg1">
              <a:lumMod val="75000"/>
            </a:schemeClr>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47" name="Down Arrow 46"/>
          <p:cNvSpPr/>
          <p:nvPr/>
        </p:nvSpPr>
        <p:spPr bwMode="auto">
          <a:xfrm rot="3205934">
            <a:off x="6871973" y="912745"/>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Rectangle 60"/>
          <p:cNvSpPr/>
          <p:nvPr/>
        </p:nvSpPr>
        <p:spPr>
          <a:xfrm>
            <a:off x="7568873" y="986135"/>
            <a:ext cx="65627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rec.</a:t>
            </a:r>
            <a:endParaRPr lang="en-US" dirty="0"/>
          </a:p>
        </p:txBody>
      </p:sp>
      <p:sp>
        <p:nvSpPr>
          <p:cNvPr id="55" name="Rounded Rectangle 54"/>
          <p:cNvSpPr/>
          <p:nvPr/>
        </p:nvSpPr>
        <p:spPr bwMode="auto">
          <a:xfrm>
            <a:off x="228600" y="1066800"/>
            <a:ext cx="3048000" cy="5562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Rectangle 55"/>
          <p:cNvSpPr/>
          <p:nvPr/>
        </p:nvSpPr>
        <p:spPr>
          <a:xfrm>
            <a:off x="1267737" y="6390691"/>
            <a:ext cx="915636" cy="461665"/>
          </a:xfrm>
          <a:prstGeom prst="rect">
            <a:avLst/>
          </a:prstGeom>
          <a:solidFill>
            <a:schemeClr val="bg1"/>
          </a:solidFill>
        </p:spPr>
        <p:txBody>
          <a:bodyPr wrap="none">
            <a:spAutoFit/>
          </a:bodyPr>
          <a:lstStyle/>
          <a:p>
            <a:pPr algn="ctr"/>
            <a:r>
              <a:rPr lang="en-US" dirty="0" smtClean="0">
                <a:latin typeface="Cambria" panose="02040503050406030204" pitchFamily="18" charset="0"/>
              </a:rPr>
              <a:t>intuit</a:t>
            </a:r>
            <a:endParaRPr lang="en-US" dirty="0">
              <a:latin typeface="Cambria" panose="02040503050406030204" pitchFamily="18" charset="0"/>
            </a:endParaRPr>
          </a:p>
        </p:txBody>
      </p:sp>
      <p:sp>
        <p:nvSpPr>
          <p:cNvPr id="62" name="Rectangle 61"/>
          <p:cNvSpPr/>
          <p:nvPr/>
        </p:nvSpPr>
        <p:spPr>
          <a:xfrm>
            <a:off x="403109" y="1290935"/>
            <a:ext cx="2488182"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[5,42,7] ) is 3</a:t>
            </a:r>
            <a:endParaRPr lang="en-US" dirty="0">
              <a:latin typeface="Calibri" panose="020F0502020204030204" pitchFamily="34" charset="0"/>
            </a:endParaRPr>
          </a:p>
        </p:txBody>
      </p:sp>
      <p:sp>
        <p:nvSpPr>
          <p:cNvPr id="63" name="Rectangle 62"/>
          <p:cNvSpPr/>
          <p:nvPr/>
        </p:nvSpPr>
        <p:spPr>
          <a:xfrm>
            <a:off x="403109" y="2776140"/>
            <a:ext cx="2255746"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[42,7] ) is 2</a:t>
            </a:r>
            <a:endParaRPr lang="en-US" dirty="0">
              <a:latin typeface="Calibri" panose="020F0502020204030204" pitchFamily="34" charset="0"/>
            </a:endParaRPr>
          </a:p>
        </p:txBody>
      </p:sp>
      <p:sp>
        <p:nvSpPr>
          <p:cNvPr id="64" name="Rectangle 63"/>
          <p:cNvSpPr/>
          <p:nvPr/>
        </p:nvSpPr>
        <p:spPr>
          <a:xfrm>
            <a:off x="403109" y="3385740"/>
            <a:ext cx="1867819"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[7] ) is 1</a:t>
            </a:r>
            <a:endParaRPr lang="en-US" dirty="0">
              <a:latin typeface="Calibri" panose="020F0502020204030204" pitchFamily="34" charset="0"/>
            </a:endParaRPr>
          </a:p>
        </p:txBody>
      </p:sp>
      <p:sp>
        <p:nvSpPr>
          <p:cNvPr id="65" name="Rectangle 64"/>
          <p:cNvSpPr/>
          <p:nvPr/>
        </p:nvSpPr>
        <p:spPr>
          <a:xfrm>
            <a:off x="403109" y="3999805"/>
            <a:ext cx="1781257"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 ] ) is 0</a:t>
            </a:r>
            <a:endParaRPr lang="en-US" dirty="0">
              <a:latin typeface="Calibri" panose="020F0502020204030204" pitchFamily="34" charset="0"/>
            </a:endParaRPr>
          </a:p>
        </p:txBody>
      </p:sp>
      <p:sp>
        <p:nvSpPr>
          <p:cNvPr id="66" name="Rectangle 65"/>
          <p:cNvSpPr/>
          <p:nvPr/>
        </p:nvSpPr>
        <p:spPr>
          <a:xfrm>
            <a:off x="403109" y="5786735"/>
            <a:ext cx="2282997" cy="461665"/>
          </a:xfrm>
          <a:prstGeom prst="rect">
            <a:avLst/>
          </a:prstGeom>
        </p:spPr>
        <p:txBody>
          <a:bodyPr wrap="none">
            <a:spAutoFit/>
          </a:bodyPr>
          <a:lstStyle/>
          <a:p>
            <a:r>
              <a:rPr lang="en-US" dirty="0" err="1" smtClean="0">
                <a:latin typeface="Calibri" panose="020F0502020204030204" pitchFamily="34" charset="0"/>
              </a:rPr>
              <a:t>leng</a:t>
            </a:r>
            <a:r>
              <a:rPr lang="en-US" dirty="0" smtClean="0">
                <a:latin typeface="Calibri" panose="020F0502020204030204" pitchFamily="34" charset="0"/>
              </a:rPr>
              <a:t>( </a:t>
            </a:r>
            <a:r>
              <a:rPr lang="en-US" b="1" dirty="0" smtClean="0">
                <a:solidFill>
                  <a:srgbClr val="0B9520"/>
                </a:solidFill>
                <a:latin typeface="Calibri" panose="020F0502020204030204" pitchFamily="34" charset="0"/>
              </a:rPr>
              <a:t>'and me?'</a:t>
            </a:r>
            <a:r>
              <a:rPr lang="en-US" dirty="0" smtClean="0">
                <a:latin typeface="Calibri" panose="020F0502020204030204" pitchFamily="34" charset="0"/>
              </a:rPr>
              <a:t> )</a:t>
            </a:r>
            <a:endParaRPr lang="en-US" dirty="0">
              <a:latin typeface="Calibri" panose="020F0502020204030204" pitchFamily="34" charset="0"/>
            </a:endParaRPr>
          </a:p>
        </p:txBody>
      </p:sp>
      <p:sp>
        <p:nvSpPr>
          <p:cNvPr id="69" name="Down Arrow 68"/>
          <p:cNvSpPr/>
          <p:nvPr/>
        </p:nvSpPr>
        <p:spPr bwMode="auto">
          <a:xfrm rot="15302307">
            <a:off x="1352460" y="1637001"/>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Down Arrow 69"/>
          <p:cNvSpPr/>
          <p:nvPr/>
        </p:nvSpPr>
        <p:spPr bwMode="auto">
          <a:xfrm rot="8781470">
            <a:off x="1257581" y="4387115"/>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Rectangle 70"/>
          <p:cNvSpPr/>
          <p:nvPr/>
        </p:nvSpPr>
        <p:spPr>
          <a:xfrm>
            <a:off x="990600" y="5099412"/>
            <a:ext cx="179247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52" name="Down Arrow 51"/>
          <p:cNvSpPr/>
          <p:nvPr/>
        </p:nvSpPr>
        <p:spPr bwMode="auto">
          <a:xfrm rot="8561588">
            <a:off x="5889134" y="3442473"/>
            <a:ext cx="609600" cy="811253"/>
          </a:xfrm>
          <a:prstGeom prst="downArrow">
            <a:avLst/>
          </a:prstGeom>
          <a:solidFill>
            <a:srgbClr val="F2B80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Rectangle 56"/>
          <p:cNvSpPr/>
          <p:nvPr/>
        </p:nvSpPr>
        <p:spPr>
          <a:xfrm>
            <a:off x="6174689" y="3783228"/>
            <a:ext cx="1558440" cy="461665"/>
          </a:xfrm>
          <a:prstGeom prst="rect">
            <a:avLst/>
          </a:prstGeom>
          <a:solidFill>
            <a:srgbClr val="F2B800"/>
          </a:solidFill>
          <a:ln>
            <a:solidFill>
              <a:schemeClr val="bg1"/>
            </a:solidFill>
          </a:ln>
        </p:spPr>
        <p:txBody>
          <a:bodyPr wrap="none">
            <a:spAutoFit/>
          </a:bodyPr>
          <a:lstStyle/>
          <a:p>
            <a:r>
              <a:rPr lang="en-US" dirty="0" smtClean="0">
                <a:latin typeface="Cambria" pitchFamily="18" charset="0"/>
              </a:rPr>
              <a:t>base cases</a:t>
            </a:r>
            <a:endParaRPr lang="en-US" dirty="0"/>
          </a:p>
        </p:txBody>
      </p:sp>
      <p:sp>
        <p:nvSpPr>
          <p:cNvPr id="33" name="Down Arrow 32"/>
          <p:cNvSpPr/>
          <p:nvPr/>
        </p:nvSpPr>
        <p:spPr bwMode="auto">
          <a:xfrm rot="19363796">
            <a:off x="1031524" y="2140730"/>
            <a:ext cx="609600" cy="811253"/>
          </a:xfrm>
          <a:prstGeom prst="downArrow">
            <a:avLst/>
          </a:prstGeom>
          <a:solidFill>
            <a:schemeClr val="accent6">
              <a:lumMod val="20000"/>
              <a:lumOff val="8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Rectangle 71"/>
          <p:cNvSpPr/>
          <p:nvPr/>
        </p:nvSpPr>
        <p:spPr>
          <a:xfrm>
            <a:off x="52404" y="1981200"/>
            <a:ext cx="1573188" cy="461665"/>
          </a:xfrm>
          <a:prstGeom prst="rect">
            <a:avLst/>
          </a:prstGeom>
          <a:solidFill>
            <a:schemeClr val="accent6">
              <a:lumMod val="20000"/>
              <a:lumOff val="80000"/>
            </a:schemeClr>
          </a:solidFill>
          <a:ln>
            <a:solidFill>
              <a:schemeClr val="bg1"/>
            </a:solidFill>
          </a:ln>
        </p:spPr>
        <p:txBody>
          <a:bodyPr wrap="none">
            <a:spAutoFit/>
          </a:bodyPr>
          <a:lstStyle/>
          <a:p>
            <a:r>
              <a:rPr lang="en-US" dirty="0" smtClean="0">
                <a:latin typeface="Cambria" pitchFamily="18" charset="0"/>
              </a:rPr>
              <a:t>recursion?</a:t>
            </a:r>
            <a:endParaRPr lang="en-US" dirty="0"/>
          </a:p>
        </p:txBody>
      </p:sp>
      <p:sp>
        <p:nvSpPr>
          <p:cNvPr id="3" name="Rectangle 2"/>
          <p:cNvSpPr/>
          <p:nvPr/>
        </p:nvSpPr>
        <p:spPr>
          <a:xfrm>
            <a:off x="3764996" y="2772830"/>
            <a:ext cx="1781257" cy="461665"/>
          </a:xfrm>
          <a:prstGeom prst="rect">
            <a:avLst/>
          </a:prstGeom>
        </p:spPr>
        <p:txBody>
          <a:bodyPr wrap="none">
            <a:spAutoFit/>
          </a:bodyPr>
          <a:lstStyle/>
          <a:p>
            <a:r>
              <a:rPr lang="en-US" dirty="0" err="1" smtClean="0">
                <a:solidFill>
                  <a:srgbClr val="0000FF"/>
                </a:solidFill>
                <a:latin typeface="Calibri" panose="020F0502020204030204" pitchFamily="34" charset="0"/>
              </a:rPr>
              <a:t>leng</a:t>
            </a:r>
            <a:r>
              <a:rPr lang="en-US" dirty="0" smtClean="0">
                <a:solidFill>
                  <a:srgbClr val="0000FF"/>
                </a:solidFill>
                <a:latin typeface="Calibri" panose="020F0502020204030204" pitchFamily="34" charset="0"/>
              </a:rPr>
              <a:t>( [ ] ) is 0</a:t>
            </a:r>
            <a:endParaRPr lang="en-US" dirty="0"/>
          </a:p>
        </p:txBody>
      </p:sp>
      <p:sp>
        <p:nvSpPr>
          <p:cNvPr id="34" name="Rectangle 33"/>
          <p:cNvSpPr/>
          <p:nvPr/>
        </p:nvSpPr>
        <p:spPr>
          <a:xfrm>
            <a:off x="3810000" y="3195935"/>
            <a:ext cx="1657826" cy="461665"/>
          </a:xfrm>
          <a:prstGeom prst="rect">
            <a:avLst/>
          </a:prstGeom>
        </p:spPr>
        <p:txBody>
          <a:bodyPr wrap="none">
            <a:spAutoFit/>
          </a:bodyPr>
          <a:lstStyle/>
          <a:p>
            <a:r>
              <a:rPr lang="en-US" dirty="0" err="1" smtClean="0">
                <a:solidFill>
                  <a:srgbClr val="0000FF"/>
                </a:solidFill>
                <a:latin typeface="Calibri" panose="020F0502020204030204" pitchFamily="34" charset="0"/>
              </a:rPr>
              <a:t>leng</a:t>
            </a:r>
            <a:r>
              <a:rPr lang="en-US" dirty="0" smtClean="0">
                <a:solidFill>
                  <a:srgbClr val="0000FF"/>
                </a:solidFill>
                <a:latin typeface="Calibri" panose="020F0502020204030204" pitchFamily="34" charset="0"/>
              </a:rPr>
              <a:t>( '' ) is 0</a:t>
            </a:r>
            <a:endParaRPr lang="en-US" dirty="0"/>
          </a:p>
        </p:txBody>
      </p:sp>
    </p:spTree>
    <p:extLst>
      <p:ext uri="{BB962C8B-B14F-4D97-AF65-F5344CB8AC3E}">
        <p14:creationId xmlns:p14="http://schemas.microsoft.com/office/powerpoint/2010/main" val="16096521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5051854" y="4149049"/>
            <a:ext cx="3330146" cy="584775"/>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 name="Rounded Rectangle 2"/>
          <p:cNvSpPr/>
          <p:nvPr/>
        </p:nvSpPr>
        <p:spPr bwMode="auto">
          <a:xfrm>
            <a:off x="5029200" y="3065125"/>
            <a:ext cx="2743200" cy="584775"/>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2" name="Text Box 6"/>
          <p:cNvSpPr txBox="1">
            <a:spLocks noChangeArrowheads="1"/>
          </p:cNvSpPr>
          <p:nvPr/>
        </p:nvSpPr>
        <p:spPr bwMode="auto">
          <a:xfrm>
            <a:off x="228600" y="228600"/>
            <a:ext cx="5638800" cy="738664"/>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4200" b="0" i="1"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Design patterns…</a:t>
            </a:r>
            <a:endParaRPr kumimoji="0" lang="en-US" sz="42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endParaRPr>
          </a:p>
        </p:txBody>
      </p:sp>
      <p:sp>
        <p:nvSpPr>
          <p:cNvPr id="22" name="Text Box 6"/>
          <p:cNvSpPr txBox="1">
            <a:spLocks noChangeArrowheads="1"/>
          </p:cNvSpPr>
          <p:nvPr/>
        </p:nvSpPr>
        <p:spPr bwMode="auto">
          <a:xfrm>
            <a:off x="762000" y="1981200"/>
            <a:ext cx="5638800" cy="58477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457200" marR="0" lvl="0" indent="-457200" algn="l" defTabSz="914400" rtl="0" eaLnBrk="0" fontAlgn="base" latinLnBrk="0" hangingPunct="0">
              <a:lnSpc>
                <a:spcPct val="100000"/>
              </a:lnSpc>
              <a:spcBef>
                <a:spcPct val="50000"/>
              </a:spcBef>
              <a:spcAft>
                <a:spcPct val="0"/>
              </a:spcAft>
              <a:buClrTx/>
              <a:buSzTx/>
              <a:buFont typeface="Arial" panose="020B0604020202020204" pitchFamily="34" charset="0"/>
              <a:buChar char="•"/>
              <a:tabLst/>
              <a:defRPr/>
            </a:pPr>
            <a:r>
              <a:rPr kumimoji="0" lang="en-US" sz="3200" b="0" i="1"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Handle base cases, with </a:t>
            </a:r>
            <a:r>
              <a:rPr kumimoji="0" lang="en-US" sz="32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32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rPr>
              <a:t> </a:t>
            </a:r>
            <a:r>
              <a:rPr kumimoji="0" lang="en-US" sz="32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a:t>
            </a:r>
            <a:endParaRPr kumimoji="0" lang="en-US" sz="32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endParaRPr>
          </a:p>
        </p:txBody>
      </p:sp>
      <p:sp>
        <p:nvSpPr>
          <p:cNvPr id="23" name="Text Box 6"/>
          <p:cNvSpPr txBox="1">
            <a:spLocks noChangeArrowheads="1"/>
          </p:cNvSpPr>
          <p:nvPr/>
        </p:nvSpPr>
        <p:spPr bwMode="auto">
          <a:xfrm>
            <a:off x="762000" y="3065125"/>
            <a:ext cx="7772400" cy="58477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457200" marR="0" lvl="0" indent="-457200" algn="l" defTabSz="914400" rtl="0" eaLnBrk="0" fontAlgn="base" latinLnBrk="0" hangingPunct="0">
              <a:lnSpc>
                <a:spcPct val="100000"/>
              </a:lnSpc>
              <a:spcBef>
                <a:spcPct val="50000"/>
              </a:spcBef>
              <a:spcAft>
                <a:spcPct val="0"/>
              </a:spcAft>
              <a:buClrTx/>
              <a:buSzTx/>
              <a:buFont typeface="Arial" panose="020B0604020202020204" pitchFamily="34" charset="0"/>
              <a:buChar char="•"/>
              <a:tabLst/>
              <a:defRPr/>
            </a:pPr>
            <a:r>
              <a:rPr kumimoji="0" lang="en-US" sz="3200" b="0" i="1"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Do one piece of work:   </a:t>
            </a:r>
            <a:r>
              <a:rPr kumimoji="0" lang="en-US" sz="32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L[0]</a:t>
            </a:r>
            <a:r>
              <a:rPr kumimoji="0" lang="en-US" sz="32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rPr>
              <a:t> </a:t>
            </a:r>
            <a:r>
              <a:rPr kumimoji="0" lang="en-US" sz="32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or </a:t>
            </a:r>
            <a:r>
              <a:rPr kumimoji="0" lang="en-US" sz="32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s[0]</a:t>
            </a:r>
            <a:endParaRPr kumimoji="0" lang="en-US" sz="32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endParaRPr>
          </a:p>
        </p:txBody>
      </p:sp>
      <p:sp>
        <p:nvSpPr>
          <p:cNvPr id="24" name="Text Box 6"/>
          <p:cNvSpPr txBox="1">
            <a:spLocks noChangeArrowheads="1"/>
          </p:cNvSpPr>
          <p:nvPr/>
        </p:nvSpPr>
        <p:spPr bwMode="auto">
          <a:xfrm>
            <a:off x="762000" y="4149050"/>
            <a:ext cx="7772400" cy="58477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457200" marR="0" lvl="0" indent="-457200" algn="l" defTabSz="914400" rtl="0" eaLnBrk="0" fontAlgn="base" latinLnBrk="0" hangingPunct="0">
              <a:lnSpc>
                <a:spcPct val="100000"/>
              </a:lnSpc>
              <a:spcBef>
                <a:spcPct val="50000"/>
              </a:spcBef>
              <a:spcAft>
                <a:spcPct val="0"/>
              </a:spcAft>
              <a:buClrTx/>
              <a:buSzTx/>
              <a:buFont typeface="Arial" panose="020B0604020202020204" pitchFamily="34" charset="0"/>
              <a:buChar char="•"/>
              <a:tabLst/>
              <a:defRPr/>
            </a:pPr>
            <a:r>
              <a:rPr kumimoji="0" lang="en-US" sz="3200" b="0" i="1" u="none" strike="noStrike" kern="1200" cap="none" spc="0" normalizeH="0" baseline="0" noProof="0" dirty="0" err="1" smtClean="0">
                <a:ln>
                  <a:noFill/>
                </a:ln>
                <a:solidFill>
                  <a:srgbClr val="000000"/>
                </a:solidFill>
                <a:effectLst/>
                <a:uLnTx/>
                <a:uFillTx/>
                <a:latin typeface="Cambria" pitchFamily="18" charset="0"/>
                <a:ea typeface="ＭＳ Ｐゴシック" pitchFamily="34" charset="-128"/>
                <a:cs typeface="+mn-cs"/>
              </a:rPr>
              <a:t>Recurse</a:t>
            </a:r>
            <a:r>
              <a:rPr kumimoji="0" lang="en-US" sz="3200" b="0" i="1"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with the rest:   </a:t>
            </a:r>
            <a:r>
              <a:rPr kumimoji="0" lang="en-US" sz="32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L[1:]</a:t>
            </a:r>
            <a:r>
              <a:rPr kumimoji="0" lang="en-US" sz="32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or </a:t>
            </a:r>
            <a:r>
              <a:rPr kumimoji="0" lang="en-US" sz="32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s[1:]</a:t>
            </a:r>
            <a:endParaRPr kumimoji="0" lang="en-US" sz="32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endParaRPr>
          </a:p>
        </p:txBody>
      </p:sp>
      <p:sp>
        <p:nvSpPr>
          <p:cNvPr id="25" name="Text Box 6"/>
          <p:cNvSpPr txBox="1">
            <a:spLocks noChangeArrowheads="1"/>
          </p:cNvSpPr>
          <p:nvPr/>
        </p:nvSpPr>
        <p:spPr bwMode="auto">
          <a:xfrm>
            <a:off x="762000" y="5232975"/>
            <a:ext cx="7772400" cy="58477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457200" marR="0" lvl="0" indent="-457200" algn="l" defTabSz="914400" rtl="0" eaLnBrk="0" fontAlgn="base" latinLnBrk="0" hangingPunct="0">
              <a:lnSpc>
                <a:spcPct val="100000"/>
              </a:lnSpc>
              <a:spcBef>
                <a:spcPct val="50000"/>
              </a:spcBef>
              <a:spcAft>
                <a:spcPct val="0"/>
              </a:spcAft>
              <a:buClrTx/>
              <a:buSzTx/>
              <a:buFont typeface="Arial" panose="020B0604020202020204" pitchFamily="34" charset="0"/>
              <a:buChar char="•"/>
              <a:tabLst/>
              <a:defRPr/>
            </a:pPr>
            <a:r>
              <a:rPr kumimoji="0" lang="en-US" sz="3200" b="0" i="1"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Combine + make sure the types match!</a:t>
            </a:r>
            <a:endParaRPr kumimoji="0" lang="en-US" sz="32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endParaRPr>
          </a:p>
        </p:txBody>
      </p:sp>
      <p:sp>
        <p:nvSpPr>
          <p:cNvPr id="26" name="Text Box 6"/>
          <p:cNvSpPr txBox="1">
            <a:spLocks noChangeArrowheads="1"/>
          </p:cNvSpPr>
          <p:nvPr/>
        </p:nvSpPr>
        <p:spPr bwMode="auto">
          <a:xfrm>
            <a:off x="4800599" y="243989"/>
            <a:ext cx="4126127" cy="707886"/>
          </a:xfrm>
          <a:prstGeom prst="rect">
            <a:avLst/>
          </a:prstGeom>
          <a:solidFill>
            <a:srgbClr val="FFCC99"/>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0" i="1"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Recursion's a design</a:t>
            </a:r>
            <a:r>
              <a:rPr kumimoji="0" lang="en-US" sz="2000" b="0" i="1"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rPr>
              <a:t> </a:t>
            </a:r>
            <a:r>
              <a:rPr kumimoji="0" lang="en-US" sz="2000" b="0" i="1"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  not a formula, </a:t>
            </a:r>
            <a:r>
              <a:rPr kumimoji="0" lang="en-US" sz="2000" b="1" i="1"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BUT</a:t>
            </a:r>
            <a:r>
              <a:rPr kumimoji="0" lang="en-US" sz="2000" b="0" i="1"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these pieces are common:</a:t>
            </a:r>
            <a:endPar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Tree>
    <p:extLst>
      <p:ext uri="{BB962C8B-B14F-4D97-AF65-F5344CB8AC3E}">
        <p14:creationId xmlns:p14="http://schemas.microsoft.com/office/powerpoint/2010/main" val="10956227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53" y="4191000"/>
            <a:ext cx="7934947" cy="2530323"/>
          </a:xfrm>
          <a:prstGeom prst="rect">
            <a:avLst/>
          </a:prstGeom>
        </p:spPr>
      </p:pic>
      <p:sp>
        <p:nvSpPr>
          <p:cNvPr id="34818" name="Text Box 5"/>
          <p:cNvSpPr txBox="1">
            <a:spLocks noChangeArrowheads="1"/>
          </p:cNvSpPr>
          <p:nvPr/>
        </p:nvSpPr>
        <p:spPr bwMode="auto">
          <a:xfrm>
            <a:off x="140525" y="252350"/>
            <a:ext cx="453299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1"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rPr>
              <a:t>Recursion's advantage: </a:t>
            </a:r>
          </a:p>
        </p:txBody>
      </p:sp>
      <p:sp>
        <p:nvSpPr>
          <p:cNvPr id="34819" name="Rectangle 12"/>
          <p:cNvSpPr>
            <a:spLocks noChangeArrowheads="1"/>
          </p:cNvSpPr>
          <p:nvPr/>
        </p:nvSpPr>
        <p:spPr bwMode="auto">
          <a:xfrm>
            <a:off x="4635153" y="166688"/>
            <a:ext cx="432082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CC3300"/>
                </a:solidFill>
                <a:effectLst/>
                <a:uLnTx/>
                <a:uFillTx/>
                <a:latin typeface="Calibri" pitchFamily="34" charset="0"/>
                <a:ea typeface="ＭＳ Ｐゴシック" pitchFamily="34" charset="-128"/>
                <a:cs typeface="+mn-cs"/>
              </a:rPr>
              <a:t>It handles arbitrary structural depth – </a:t>
            </a:r>
            <a:r>
              <a:rPr kumimoji="0" lang="en-US" sz="2400" b="1" i="1" u="none" strike="noStrike" kern="1200" cap="none" spc="0" normalizeH="0" baseline="0" noProof="0" dirty="0">
                <a:ln>
                  <a:noFill/>
                </a:ln>
                <a:solidFill>
                  <a:srgbClr val="CC3300"/>
                </a:solidFill>
                <a:effectLst/>
                <a:uLnTx/>
                <a:uFillTx/>
                <a:latin typeface="Calibri" pitchFamily="34" charset="0"/>
                <a:ea typeface="ＭＳ Ｐゴシック" pitchFamily="34" charset="-128"/>
                <a:cs typeface="+mn-cs"/>
              </a:rPr>
              <a:t>all at </a:t>
            </a:r>
            <a:r>
              <a:rPr kumimoji="0" lang="en-US" sz="2400" b="1" i="1" u="none" strike="noStrike" kern="1200" cap="none" spc="0" normalizeH="0" baseline="0" noProof="0" dirty="0" smtClean="0">
                <a:ln>
                  <a:noFill/>
                </a:ln>
                <a:solidFill>
                  <a:srgbClr val="CC3300"/>
                </a:solidFill>
                <a:effectLst/>
                <a:uLnTx/>
                <a:uFillTx/>
                <a:latin typeface="Calibri" pitchFamily="34" charset="0"/>
                <a:ea typeface="ＭＳ Ｐゴシック" pitchFamily="34" charset="-128"/>
                <a:cs typeface="+mn-cs"/>
              </a:rPr>
              <a:t>once + on its own</a:t>
            </a:r>
            <a:r>
              <a:rPr kumimoji="0" lang="en-US" sz="2400" b="0" i="1" u="none" strike="noStrike" kern="1200" cap="none" spc="0" normalizeH="0" baseline="0" noProof="0" dirty="0" smtClean="0">
                <a:ln>
                  <a:noFill/>
                </a:ln>
                <a:solidFill>
                  <a:srgbClr val="CC3300"/>
                </a:solidFill>
                <a:effectLst/>
                <a:uLnTx/>
                <a:uFillTx/>
                <a:latin typeface="Calibri" pitchFamily="34" charset="0"/>
                <a:ea typeface="ＭＳ Ｐゴシック" pitchFamily="34" charset="-128"/>
                <a:cs typeface="+mn-cs"/>
              </a:rPr>
              <a:t>!</a:t>
            </a:r>
            <a:endParaRPr kumimoji="0" lang="en-US" sz="2400" b="0" i="0" u="none" strike="noStrike" kern="1200" cap="none" spc="0" normalizeH="0" baseline="0" noProof="0" dirty="0">
              <a:ln>
                <a:noFill/>
              </a:ln>
              <a:solidFill>
                <a:srgbClr val="CC3300"/>
              </a:solidFill>
              <a:effectLst/>
              <a:uLnTx/>
              <a:uFillTx/>
              <a:latin typeface="Calibri" pitchFamily="34" charset="0"/>
              <a:ea typeface="ＭＳ Ｐゴシック" pitchFamily="34" charset="-128"/>
              <a:cs typeface="+mn-cs"/>
            </a:endParaRPr>
          </a:p>
        </p:txBody>
      </p:sp>
      <p:pic>
        <p:nvPicPr>
          <p:cNvPr id="34821" name="Picture 14" descr="tabletop_roleplaying_recursi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7348" y="1178785"/>
            <a:ext cx="2041030" cy="2317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22" name="Picture 15" descr="Picture 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64570" y="1117600"/>
            <a:ext cx="432703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 13"/>
          <p:cNvGrpSpPr>
            <a:grpSpLocks/>
          </p:cNvGrpSpPr>
          <p:nvPr/>
        </p:nvGrpSpPr>
        <p:grpSpPr bwMode="auto">
          <a:xfrm>
            <a:off x="252350" y="3872197"/>
            <a:ext cx="523254" cy="559278"/>
            <a:chOff x="2928" y="1051"/>
            <a:chExt cx="840" cy="957"/>
          </a:xfrm>
        </p:grpSpPr>
        <p:sp>
          <p:nvSpPr>
            <p:cNvPr id="8" name="Freeform 1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9" name="Oval 1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0" name="Oval 1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1" name="Oval 1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2" name="Oval 1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3" name="Oval 1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4" name="Oval 2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5" name="Oval 2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6" name="AutoShape 2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7" name="Freeform 2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8" name="Freeform 2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19" name="Freeform 2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20" name="Freeform 2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grpSp>
      <p:sp>
        <p:nvSpPr>
          <p:cNvPr id="21" name="Rectangle 27"/>
          <p:cNvSpPr>
            <a:spLocks noChangeArrowheads="1"/>
          </p:cNvSpPr>
          <p:nvPr/>
        </p:nvSpPr>
        <p:spPr bwMode="auto">
          <a:xfrm>
            <a:off x="746762" y="3745675"/>
            <a:ext cx="28606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B9520"/>
                </a:solidFill>
                <a:effectLst/>
                <a:uLnTx/>
                <a:uFillTx/>
                <a:latin typeface="Cambria" pitchFamily="18" charset="0"/>
                <a:ea typeface="ＭＳ Ｐゴシック" pitchFamily="34" charset="-128"/>
                <a:cs typeface="+mn-cs"/>
              </a:rPr>
              <a:t>As a hat, I'm recursive, too!</a:t>
            </a:r>
            <a:endParaRPr kumimoji="0" lang="en-US" sz="1600" b="0" i="0" u="none" strike="noStrike" kern="1200" cap="none" spc="0" normalizeH="0" baseline="0" noProof="0" dirty="0">
              <a:ln>
                <a:noFill/>
              </a:ln>
              <a:solidFill>
                <a:srgbClr val="0B9520"/>
              </a:solidFill>
              <a:effectLst/>
              <a:uLnTx/>
              <a:uFillTx/>
              <a:latin typeface="Cambria" pitchFamily="18" charset="0"/>
              <a:ea typeface="ＭＳ Ｐゴシック" pitchFamily="34" charset="-128"/>
              <a:cs typeface="+mn-cs"/>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348" y="1169416"/>
            <a:ext cx="2098556" cy="2335784"/>
          </a:xfrm>
          <a:prstGeom prst="rect">
            <a:avLst/>
          </a:prstGeom>
        </p:spPr>
      </p:pic>
    </p:spTree>
    <p:extLst>
      <p:ext uri="{BB962C8B-B14F-4D97-AF65-F5344CB8AC3E}">
        <p14:creationId xmlns:p14="http://schemas.microsoft.com/office/powerpoint/2010/main" val="9090814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cr1.jpg"/>
          <p:cNvPicPr>
            <a:picLocks noChangeAspect="1"/>
          </p:cNvPicPr>
          <p:nvPr/>
        </p:nvPicPr>
        <p:blipFill>
          <a:blip r:embed="rId2"/>
          <a:stretch>
            <a:fillRect/>
          </a:stretch>
        </p:blipFill>
        <p:spPr>
          <a:xfrm>
            <a:off x="263661" y="0"/>
            <a:ext cx="8616677" cy="6858000"/>
          </a:xfrm>
          <a:prstGeom prst="rect">
            <a:avLst/>
          </a:prstGeom>
        </p:spPr>
      </p:pic>
      <p:sp>
        <p:nvSpPr>
          <p:cNvPr id="2" name="Rectangle 1"/>
          <p:cNvSpPr/>
          <p:nvPr/>
        </p:nvSpPr>
        <p:spPr>
          <a:xfrm>
            <a:off x="6781800" y="6468127"/>
            <a:ext cx="2220864" cy="400110"/>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Calibri" panose="020F0502020204030204" pitchFamily="34" charset="0"/>
                <a:ea typeface="ＭＳ Ｐゴシック" pitchFamily="34" charset="-128"/>
                <a:cs typeface="+mn-cs"/>
              </a:rPr>
              <a:t>romanesco</a:t>
            </a: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rPr>
              <a:t> broccoli</a:t>
            </a:r>
          </a:p>
        </p:txBody>
      </p:sp>
    </p:spTree>
    <p:extLst>
      <p:ext uri="{BB962C8B-B14F-4D97-AF65-F5344CB8AC3E}">
        <p14:creationId xmlns:p14="http://schemas.microsoft.com/office/powerpoint/2010/main" val="21557577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73990" y="190500"/>
            <a:ext cx="3167560" cy="6463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1" u="none" strike="noStrike" kern="1200" cap="none" spc="0" normalizeH="0" baseline="0" noProof="0" dirty="0" smtClean="0">
                <a:ln>
                  <a:noFill/>
                </a:ln>
                <a:solidFill>
                  <a:srgbClr val="008000"/>
                </a:solidFill>
                <a:effectLst/>
                <a:uLnTx/>
                <a:uFillTx/>
                <a:latin typeface="Calibri"/>
                <a:ea typeface="ＭＳ Ｐゴシック"/>
                <a:cs typeface="+mn-cs"/>
              </a:rPr>
              <a:t>Yes...  </a:t>
            </a:r>
            <a:r>
              <a:rPr kumimoji="0" lang="en-US" sz="3600" b="0" i="0" u="none" strike="noStrike" kern="1200" cap="none" spc="0" normalizeH="0" baseline="0" noProof="0" dirty="0" smtClean="0">
                <a:ln>
                  <a:noFill/>
                </a:ln>
                <a:solidFill>
                  <a:prstClr val="white">
                    <a:lumMod val="65000"/>
                  </a:prstClr>
                </a:solidFill>
                <a:effectLst/>
                <a:uLnTx/>
                <a:uFillTx/>
                <a:latin typeface="Calibri"/>
                <a:ea typeface="ＭＳ Ｐゴシック"/>
                <a:cs typeface="+mn-cs"/>
              </a:rPr>
              <a:t>and no.</a:t>
            </a:r>
            <a:endParaRPr kumimoji="0" lang="en-US" sz="3600" b="0" i="0" u="none" strike="noStrike" kern="1200" cap="none" spc="0" normalizeH="0" baseline="0" noProof="0">
              <a:ln>
                <a:noFill/>
              </a:ln>
              <a:solidFill>
                <a:prstClr val="white">
                  <a:lumMod val="65000"/>
                </a:prstClr>
              </a:solidFill>
              <a:effectLst/>
              <a:uLnTx/>
              <a:uFillTx/>
              <a:latin typeface="Calibri"/>
              <a:ea typeface="ＭＳ Ｐゴシック"/>
              <a:cs typeface="+mn-cs"/>
            </a:endParaRPr>
          </a:p>
        </p:txBody>
      </p:sp>
      <p:sp>
        <p:nvSpPr>
          <p:cNvPr id="8" name="Rectangle 7"/>
          <p:cNvSpPr/>
          <p:nvPr/>
        </p:nvSpPr>
        <p:spPr>
          <a:xfrm>
            <a:off x="597268" y="190500"/>
            <a:ext cx="4671922" cy="64633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black"/>
                </a:solidFill>
                <a:effectLst/>
                <a:uLnTx/>
                <a:uFillTx/>
                <a:latin typeface="Calibri"/>
                <a:ea typeface="ＭＳ Ｐゴシック"/>
                <a:cs typeface="+mn-cs"/>
              </a:rPr>
              <a:t>Are these rules for real?</a:t>
            </a:r>
            <a:endParaRPr kumimoji="0" lang="en-US" sz="3600" b="0" i="0" u="none" strike="noStrike" kern="1200" cap="none" spc="0" normalizeH="0" baseline="0" noProof="0">
              <a:ln>
                <a:noFill/>
              </a:ln>
              <a:solidFill>
                <a:prstClr val="black"/>
              </a:solidFill>
              <a:effectLst/>
              <a:uLnTx/>
              <a:uFillTx/>
              <a:latin typeface="Calibri"/>
              <a:ea typeface="ＭＳ Ｐゴシック"/>
              <a:cs typeface="+mn-cs"/>
            </a:endParaRPr>
          </a:p>
        </p:txBody>
      </p:sp>
      <p:pic>
        <p:nvPicPr>
          <p:cNvPr id="9" name="Picture 8" descr="Lcr2.jpg"/>
          <p:cNvPicPr>
            <a:picLocks noChangeAspect="1"/>
          </p:cNvPicPr>
          <p:nvPr/>
        </p:nvPicPr>
        <p:blipFill>
          <a:blip r:embed="rId2"/>
          <a:stretch>
            <a:fillRect/>
          </a:stretch>
        </p:blipFill>
        <p:spPr>
          <a:xfrm>
            <a:off x="-396885" y="0"/>
            <a:ext cx="10312176" cy="6857999"/>
          </a:xfrm>
          <a:prstGeom prst="rect">
            <a:avLst/>
          </a:prstGeom>
        </p:spPr>
      </p:pic>
    </p:spTree>
    <p:extLst>
      <p:ext uri="{BB962C8B-B14F-4D97-AF65-F5344CB8AC3E}">
        <p14:creationId xmlns:p14="http://schemas.microsoft.com/office/powerpoint/2010/main" val="1279841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762000" y="1219200"/>
            <a:ext cx="5638800" cy="1905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0" name="Text Box 7"/>
          <p:cNvSpPr txBox="1">
            <a:spLocks noChangeArrowheads="1"/>
          </p:cNvSpPr>
          <p:nvPr/>
        </p:nvSpPr>
        <p:spPr bwMode="auto">
          <a:xfrm>
            <a:off x="166511" y="152400"/>
            <a:ext cx="3505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000" i="1" dirty="0" smtClean="0">
                <a:latin typeface="Cambria" pitchFamily="18" charset="0"/>
              </a:rPr>
              <a:t>Test!</a:t>
            </a:r>
            <a:endParaRPr lang="en-US" sz="4000" i="1" dirty="0">
              <a:latin typeface="Cambria" pitchFamily="18" charset="0"/>
            </a:endParaRPr>
          </a:p>
        </p:txBody>
      </p:sp>
      <p:sp>
        <p:nvSpPr>
          <p:cNvPr id="9" name="Rectangle 8"/>
          <p:cNvSpPr>
            <a:spLocks noChangeArrowheads="1"/>
          </p:cNvSpPr>
          <p:nvPr/>
        </p:nvSpPr>
        <p:spPr bwMode="auto">
          <a:xfrm>
            <a:off x="838200" y="1295400"/>
            <a:ext cx="7239000" cy="4247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1800" b="1" dirty="0" err="1">
                <a:solidFill>
                  <a:srgbClr val="FF9900"/>
                </a:solidFill>
                <a:latin typeface="Courier New" pitchFamily="49" charset="0"/>
              </a:rPr>
              <a:t>def</a:t>
            </a:r>
            <a:r>
              <a:rPr lang="en-US" sz="1800" b="1" dirty="0">
                <a:solidFill>
                  <a:srgbClr val="FF9900"/>
                </a:solidFill>
                <a:latin typeface="Courier New" pitchFamily="49" charset="0"/>
              </a:rPr>
              <a:t> </a:t>
            </a:r>
            <a:r>
              <a:rPr lang="en-US" sz="1800" b="1" dirty="0">
                <a:latin typeface="Courier New" pitchFamily="49" charset="0"/>
              </a:rPr>
              <a:t>flipside(s):</a:t>
            </a:r>
          </a:p>
          <a:p>
            <a:r>
              <a:rPr lang="en-US" sz="1800" b="1" dirty="0">
                <a:solidFill>
                  <a:srgbClr val="0B9520"/>
                </a:solidFill>
                <a:latin typeface="Courier New" pitchFamily="49" charset="0"/>
              </a:rPr>
              <a:t>    """ flipside(s): swaps s's sides!</a:t>
            </a:r>
          </a:p>
          <a:p>
            <a:r>
              <a:rPr lang="en-US" sz="1800" b="1" dirty="0">
                <a:solidFill>
                  <a:srgbClr val="0B9520"/>
                </a:solidFill>
                <a:latin typeface="Courier New" pitchFamily="49" charset="0"/>
              </a:rPr>
              <a:t>        input s: a string</a:t>
            </a:r>
          </a:p>
          <a:p>
            <a:r>
              <a:rPr lang="en-US" sz="1800" b="1" dirty="0">
                <a:solidFill>
                  <a:srgbClr val="0B9520"/>
                </a:solidFill>
                <a:latin typeface="Courier New" pitchFamily="49" charset="0"/>
              </a:rPr>
              <a:t>    """</a:t>
            </a:r>
          </a:p>
          <a:p>
            <a:r>
              <a:rPr lang="en-US" sz="1800" b="1" dirty="0">
                <a:latin typeface="Courier New" pitchFamily="49" charset="0"/>
              </a:rPr>
              <a:t>    x = </a:t>
            </a:r>
            <a:r>
              <a:rPr lang="en-US" sz="1800" b="1" dirty="0" err="1">
                <a:latin typeface="Courier New" pitchFamily="49" charset="0"/>
              </a:rPr>
              <a:t>len</a:t>
            </a:r>
            <a:r>
              <a:rPr lang="en-US" sz="1800" b="1" dirty="0">
                <a:latin typeface="Courier New" pitchFamily="49" charset="0"/>
              </a:rPr>
              <a:t>(s)/</a:t>
            </a:r>
            <a:r>
              <a:rPr lang="en-US" sz="1800" b="1" dirty="0" smtClean="0">
                <a:latin typeface="Courier New" pitchFamily="49" charset="0"/>
              </a:rPr>
              <a:t>2</a:t>
            </a:r>
          </a:p>
          <a:p>
            <a:r>
              <a:rPr lang="en-US" sz="1800" b="1" dirty="0">
                <a:solidFill>
                  <a:srgbClr val="FEA30F"/>
                </a:solidFill>
                <a:latin typeface="Courier New" pitchFamily="49" charset="0"/>
              </a:rPr>
              <a:t> </a:t>
            </a:r>
            <a:r>
              <a:rPr lang="en-US" sz="1800" b="1" dirty="0" smtClean="0">
                <a:solidFill>
                  <a:srgbClr val="FEA30F"/>
                </a:solidFill>
                <a:latin typeface="Courier New" pitchFamily="49" charset="0"/>
              </a:rPr>
              <a:t>   </a:t>
            </a:r>
            <a:r>
              <a:rPr lang="en-US" sz="1800" b="1" dirty="0" smtClean="0">
                <a:solidFill>
                  <a:srgbClr val="FF9900"/>
                </a:solidFill>
                <a:latin typeface="Courier New" pitchFamily="49" charset="0"/>
              </a:rPr>
              <a:t>return</a:t>
            </a:r>
            <a:r>
              <a:rPr lang="en-US" sz="1800" b="1" dirty="0" smtClean="0">
                <a:solidFill>
                  <a:srgbClr val="F2B800"/>
                </a:solidFill>
                <a:latin typeface="Courier New" pitchFamily="49" charset="0"/>
              </a:rPr>
              <a:t> </a:t>
            </a:r>
            <a:r>
              <a:rPr lang="en-US" sz="1800" b="1" dirty="0">
                <a:latin typeface="Courier New" pitchFamily="49" charset="0"/>
              </a:rPr>
              <a:t>s[x:] + s[:x</a:t>
            </a:r>
            <a:r>
              <a:rPr lang="en-US" sz="1800" b="1" dirty="0" smtClean="0">
                <a:latin typeface="Courier New" pitchFamily="49" charset="0"/>
              </a:rPr>
              <a:t>]</a:t>
            </a:r>
          </a:p>
          <a:p>
            <a:endParaRPr lang="en-US" sz="1800" b="1" dirty="0" smtClean="0">
              <a:latin typeface="Courier New" pitchFamily="49" charset="0"/>
            </a:endParaRPr>
          </a:p>
          <a:p>
            <a:endParaRPr lang="en-US" sz="1800" b="1" dirty="0">
              <a:latin typeface="Courier New" pitchFamily="49" charset="0"/>
            </a:endParaRPr>
          </a:p>
          <a:p>
            <a:endParaRPr lang="en-US" sz="1800" b="1" dirty="0" smtClean="0">
              <a:latin typeface="Courier New" pitchFamily="49" charset="0"/>
            </a:endParaRPr>
          </a:p>
          <a:p>
            <a:r>
              <a:rPr lang="en-US" sz="1800" b="1" dirty="0" smtClean="0">
                <a:solidFill>
                  <a:srgbClr val="CC3300"/>
                </a:solidFill>
                <a:latin typeface="Courier New" pitchFamily="49" charset="0"/>
              </a:rPr>
              <a:t>#</a:t>
            </a:r>
          </a:p>
          <a:p>
            <a:r>
              <a:rPr lang="en-US" sz="1800" b="1" dirty="0" smtClean="0">
                <a:solidFill>
                  <a:srgbClr val="CC3300"/>
                </a:solidFill>
                <a:latin typeface="Courier New" pitchFamily="49" charset="0"/>
              </a:rPr>
              <a:t># Tests!</a:t>
            </a:r>
          </a:p>
          <a:p>
            <a:r>
              <a:rPr lang="en-US" sz="1800" b="1" dirty="0">
                <a:solidFill>
                  <a:srgbClr val="CC3300"/>
                </a:solidFill>
                <a:latin typeface="Courier New" pitchFamily="49" charset="0"/>
              </a:rPr>
              <a:t>#</a:t>
            </a:r>
          </a:p>
          <a:p>
            <a:r>
              <a:rPr lang="en-US" sz="1800" b="1" dirty="0" smtClean="0">
                <a:solidFill>
                  <a:srgbClr val="FF9900"/>
                </a:solidFill>
                <a:latin typeface="Courier New" pitchFamily="49" charset="0"/>
              </a:rPr>
              <a:t>print</a:t>
            </a:r>
            <a:r>
              <a:rPr lang="en-US" sz="1800" b="1" dirty="0">
                <a:latin typeface="Courier New" pitchFamily="49" charset="0"/>
              </a:rPr>
              <a:t>(</a:t>
            </a:r>
            <a:r>
              <a:rPr lang="en-US" sz="1800" b="1" dirty="0" smtClean="0">
                <a:solidFill>
                  <a:srgbClr val="0B9520"/>
                </a:solidFill>
                <a:latin typeface="Courier New" pitchFamily="49" charset="0"/>
              </a:rPr>
              <a:t>"</a:t>
            </a:r>
            <a:r>
              <a:rPr lang="en-US" sz="1800" b="1" dirty="0" err="1" smtClean="0">
                <a:solidFill>
                  <a:srgbClr val="0B9520"/>
                </a:solidFill>
                <a:latin typeface="Courier New" pitchFamily="49" charset="0"/>
              </a:rPr>
              <a:t>workhome</a:t>
            </a:r>
            <a:r>
              <a:rPr lang="en-US" sz="1800" b="1" dirty="0" smtClean="0">
                <a:solidFill>
                  <a:srgbClr val="0B9520"/>
                </a:solidFill>
                <a:latin typeface="Courier New" pitchFamily="49" charset="0"/>
              </a:rPr>
              <a:t> ~"</a:t>
            </a:r>
            <a:r>
              <a:rPr lang="en-US" sz="1800" b="1" dirty="0" smtClean="0">
                <a:latin typeface="Courier New" pitchFamily="49" charset="0"/>
              </a:rPr>
              <a:t>, flipside(</a:t>
            </a:r>
            <a:r>
              <a:rPr lang="en-US" sz="1800" b="1" dirty="0" smtClean="0">
                <a:solidFill>
                  <a:srgbClr val="0B9520"/>
                </a:solidFill>
                <a:latin typeface="Courier New" pitchFamily="49" charset="0"/>
              </a:rPr>
              <a:t>'homework'</a:t>
            </a:r>
            <a:r>
              <a:rPr lang="en-US" sz="1800" b="1" dirty="0" smtClean="0">
                <a:latin typeface="Courier New" pitchFamily="49" charset="0"/>
              </a:rPr>
              <a:t>))</a:t>
            </a:r>
          </a:p>
          <a:p>
            <a:r>
              <a:rPr lang="en-US" sz="1800" b="1" dirty="0" smtClean="0">
                <a:solidFill>
                  <a:srgbClr val="FF9900"/>
                </a:solidFill>
                <a:latin typeface="Courier New" pitchFamily="49" charset="0"/>
              </a:rPr>
              <a:t>print</a:t>
            </a:r>
            <a:r>
              <a:rPr lang="en-US" sz="1800" b="1" dirty="0">
                <a:latin typeface="Courier New" pitchFamily="49" charset="0"/>
              </a:rPr>
              <a:t>(</a:t>
            </a:r>
            <a:r>
              <a:rPr lang="en-US" sz="1800" b="1" dirty="0" smtClean="0">
                <a:solidFill>
                  <a:srgbClr val="0B9520"/>
                </a:solidFill>
                <a:latin typeface="Courier New" pitchFamily="49" charset="0"/>
              </a:rPr>
              <a:t>" </a:t>
            </a:r>
            <a:r>
              <a:rPr lang="en-US" sz="1800" b="1" dirty="0" err="1" smtClean="0">
                <a:solidFill>
                  <a:srgbClr val="0B9520"/>
                </a:solidFill>
                <a:latin typeface="Courier New" pitchFamily="49" charset="0"/>
              </a:rPr>
              <a:t>petscar</a:t>
            </a:r>
            <a:r>
              <a:rPr lang="en-US" sz="1800" b="1" dirty="0" smtClean="0">
                <a:solidFill>
                  <a:srgbClr val="0B9520"/>
                </a:solidFill>
                <a:latin typeface="Courier New" pitchFamily="49" charset="0"/>
              </a:rPr>
              <a:t> </a:t>
            </a:r>
            <a:r>
              <a:rPr lang="en-US" sz="1800" b="1" dirty="0">
                <a:solidFill>
                  <a:srgbClr val="0B9520"/>
                </a:solidFill>
                <a:latin typeface="Courier New" pitchFamily="49" charset="0"/>
              </a:rPr>
              <a:t>~"</a:t>
            </a:r>
            <a:r>
              <a:rPr lang="en-US" sz="1800" b="1" dirty="0">
                <a:latin typeface="Courier New" pitchFamily="49" charset="0"/>
              </a:rPr>
              <a:t>, flipside(</a:t>
            </a:r>
            <a:r>
              <a:rPr lang="en-US" sz="1800" b="1" dirty="0">
                <a:solidFill>
                  <a:srgbClr val="0B9520"/>
                </a:solidFill>
                <a:latin typeface="Courier New" pitchFamily="49" charset="0"/>
              </a:rPr>
              <a:t>'carpets</a:t>
            </a:r>
            <a:r>
              <a:rPr lang="en-US" sz="1800" b="1" dirty="0" smtClean="0">
                <a:solidFill>
                  <a:srgbClr val="0B9520"/>
                </a:solidFill>
                <a:latin typeface="Courier New" pitchFamily="49" charset="0"/>
              </a:rPr>
              <a:t>'</a:t>
            </a:r>
            <a:r>
              <a:rPr lang="en-US" sz="1800" b="1" dirty="0" smtClean="0">
                <a:latin typeface="Courier New" pitchFamily="49" charset="0"/>
              </a:rPr>
              <a:t>))  </a:t>
            </a:r>
            <a:endParaRPr lang="en-US" sz="1800" b="1" dirty="0">
              <a:latin typeface="Courier New" pitchFamily="49" charset="0"/>
            </a:endParaRPr>
          </a:p>
          <a:p>
            <a:r>
              <a:rPr lang="en-US" sz="1800" b="1" dirty="0" smtClean="0">
                <a:solidFill>
                  <a:srgbClr val="FF9900"/>
                </a:solidFill>
                <a:latin typeface="Courier New" pitchFamily="49" charset="0"/>
              </a:rPr>
              <a:t>print</a:t>
            </a:r>
            <a:r>
              <a:rPr lang="en-US" sz="1800" b="1" dirty="0">
                <a:latin typeface="Courier New" pitchFamily="49" charset="0"/>
              </a:rPr>
              <a:t>(</a:t>
            </a:r>
            <a:r>
              <a:rPr lang="en-US" sz="1800" b="1" dirty="0" smtClean="0">
                <a:solidFill>
                  <a:srgbClr val="0B9520"/>
                </a:solidFill>
                <a:latin typeface="Courier New" pitchFamily="49" charset="0"/>
              </a:rPr>
              <a:t>"    cs5! </a:t>
            </a:r>
            <a:r>
              <a:rPr lang="en-US" sz="1800" b="1" dirty="0">
                <a:solidFill>
                  <a:srgbClr val="0B9520"/>
                </a:solidFill>
                <a:latin typeface="Courier New" pitchFamily="49" charset="0"/>
              </a:rPr>
              <a:t>~"</a:t>
            </a:r>
            <a:r>
              <a:rPr lang="en-US" sz="1800" b="1" dirty="0">
                <a:latin typeface="Courier New" pitchFamily="49" charset="0"/>
              </a:rPr>
              <a:t>, flipside</a:t>
            </a:r>
            <a:r>
              <a:rPr lang="en-US" sz="1800" b="1" dirty="0" smtClean="0">
                <a:latin typeface="Courier New" pitchFamily="49" charset="0"/>
              </a:rPr>
              <a:t>(</a:t>
            </a:r>
            <a:r>
              <a:rPr lang="en-US" sz="1800" b="1" dirty="0" smtClean="0">
                <a:solidFill>
                  <a:srgbClr val="0B9520"/>
                </a:solidFill>
                <a:latin typeface="Courier New" pitchFamily="49" charset="0"/>
              </a:rPr>
              <a:t>'5!cs'</a:t>
            </a:r>
            <a:r>
              <a:rPr lang="en-US" sz="1800" b="1" dirty="0" smtClean="0">
                <a:latin typeface="Courier New" pitchFamily="49" charset="0"/>
              </a:rPr>
              <a:t>))  </a:t>
            </a:r>
          </a:p>
        </p:txBody>
      </p:sp>
      <p:sp>
        <p:nvSpPr>
          <p:cNvPr id="4" name="TextBox 3"/>
          <p:cNvSpPr txBox="1"/>
          <p:nvPr/>
        </p:nvSpPr>
        <p:spPr>
          <a:xfrm>
            <a:off x="6781800" y="1756201"/>
            <a:ext cx="1981200" cy="830997"/>
          </a:xfrm>
          <a:prstGeom prst="rect">
            <a:avLst/>
          </a:prstGeom>
          <a:solidFill>
            <a:schemeClr val="bg1">
              <a:lumMod val="95000"/>
            </a:schemeClr>
          </a:solidFill>
        </p:spPr>
        <p:txBody>
          <a:bodyPr wrap="square" rtlCol="0">
            <a:spAutoFit/>
          </a:bodyPr>
          <a:lstStyle/>
          <a:p>
            <a:pPr algn="ctr"/>
            <a:r>
              <a:rPr lang="en-US" dirty="0" smtClean="0">
                <a:latin typeface="Cambria" panose="02040503050406030204" pitchFamily="18" charset="0"/>
              </a:rPr>
              <a:t>(1) function </a:t>
            </a:r>
            <a:r>
              <a:rPr lang="en-US" i="1" dirty="0" smtClean="0">
                <a:latin typeface="Cambria" panose="02040503050406030204" pitchFamily="18" charset="0"/>
              </a:rPr>
              <a:t>definition</a:t>
            </a:r>
            <a:endParaRPr lang="en-US" dirty="0" smtClean="0">
              <a:latin typeface="Cambria" panose="02040503050406030204" pitchFamily="18" charset="0"/>
            </a:endParaRPr>
          </a:p>
        </p:txBody>
      </p:sp>
      <p:sp>
        <p:nvSpPr>
          <p:cNvPr id="12" name="TextBox 11"/>
          <p:cNvSpPr txBox="1"/>
          <p:nvPr/>
        </p:nvSpPr>
        <p:spPr>
          <a:xfrm>
            <a:off x="6781800" y="4572000"/>
            <a:ext cx="1981200" cy="830997"/>
          </a:xfrm>
          <a:prstGeom prst="rect">
            <a:avLst/>
          </a:prstGeom>
          <a:solidFill>
            <a:srgbClr val="CCFFCC"/>
          </a:solidFill>
        </p:spPr>
        <p:txBody>
          <a:bodyPr wrap="square" rtlCol="0">
            <a:spAutoFit/>
          </a:bodyPr>
          <a:lstStyle/>
          <a:p>
            <a:pPr algn="ctr"/>
            <a:r>
              <a:rPr lang="en-US" dirty="0" smtClean="0">
                <a:latin typeface="Cambria" panose="02040503050406030204" pitchFamily="18" charset="0"/>
              </a:rPr>
              <a:t>(2) function </a:t>
            </a:r>
            <a:r>
              <a:rPr lang="en-US" b="1" i="1" dirty="0" smtClean="0">
                <a:latin typeface="Cambria" panose="02040503050406030204" pitchFamily="18" charset="0"/>
              </a:rPr>
              <a:t>tests</a:t>
            </a:r>
            <a:endParaRPr lang="en-US" b="1" dirty="0" smtClean="0">
              <a:latin typeface="Cambria" panose="02040503050406030204" pitchFamily="18" charset="0"/>
            </a:endParaRPr>
          </a:p>
        </p:txBody>
      </p:sp>
      <p:sp>
        <p:nvSpPr>
          <p:cNvPr id="13" name="TextBox 12"/>
          <p:cNvSpPr txBox="1"/>
          <p:nvPr/>
        </p:nvSpPr>
        <p:spPr>
          <a:xfrm>
            <a:off x="152400" y="6287808"/>
            <a:ext cx="4724400" cy="461665"/>
          </a:xfrm>
          <a:prstGeom prst="rect">
            <a:avLst/>
          </a:prstGeom>
          <a:noFill/>
        </p:spPr>
        <p:txBody>
          <a:bodyPr wrap="square" rtlCol="0">
            <a:spAutoFit/>
          </a:bodyPr>
          <a:lstStyle/>
          <a:p>
            <a:r>
              <a:rPr lang="en-US" dirty="0" smtClean="0">
                <a:latin typeface="Cambria" panose="02040503050406030204" pitchFamily="18" charset="0"/>
              </a:rPr>
              <a:t>We provide tests </a:t>
            </a:r>
            <a:r>
              <a:rPr lang="en-US" i="1" dirty="0" smtClean="0">
                <a:latin typeface="Cambria" panose="02040503050406030204" pitchFamily="18" charset="0"/>
              </a:rPr>
              <a:t>(for now…)</a:t>
            </a:r>
          </a:p>
        </p:txBody>
      </p:sp>
    </p:spTree>
    <p:extLst>
      <p:ext uri="{BB962C8B-B14F-4D97-AF65-F5344CB8AC3E}">
        <p14:creationId xmlns:p14="http://schemas.microsoft.com/office/powerpoint/2010/main" val="7109230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ragon-blood-tree.jpg"/>
          <p:cNvPicPr>
            <a:picLocks noChangeAspect="1"/>
          </p:cNvPicPr>
          <p:nvPr/>
        </p:nvPicPr>
        <p:blipFill>
          <a:blip r:embed="rId2"/>
          <a:stretch>
            <a:fillRect/>
          </a:stretch>
        </p:blipFill>
        <p:spPr>
          <a:xfrm>
            <a:off x="457200" y="304800"/>
            <a:ext cx="8382000" cy="6286501"/>
          </a:xfrm>
          <a:prstGeom prst="rect">
            <a:avLst/>
          </a:prstGeom>
        </p:spPr>
      </p:pic>
      <p:pic>
        <p:nvPicPr>
          <p:cNvPr id="6" name="Picture 5" descr="dragon2.jpg"/>
          <p:cNvPicPr>
            <a:picLocks noChangeAspect="1"/>
          </p:cNvPicPr>
          <p:nvPr/>
        </p:nvPicPr>
        <p:blipFill>
          <a:blip r:embed="rId3"/>
          <a:stretch>
            <a:fillRect/>
          </a:stretch>
        </p:blipFill>
        <p:spPr>
          <a:xfrm rot="16200000">
            <a:off x="3979175" y="1701957"/>
            <a:ext cx="5374873" cy="4036824"/>
          </a:xfrm>
          <a:prstGeom prst="rect">
            <a:avLst/>
          </a:prstGeom>
          <a:ln w="38100">
            <a:solidFill>
              <a:schemeClr val="bg1"/>
            </a:solidFill>
          </a:ln>
        </p:spPr>
      </p:pic>
      <p:sp>
        <p:nvSpPr>
          <p:cNvPr id="4" name="TextBox 3"/>
          <p:cNvSpPr txBox="1"/>
          <p:nvPr/>
        </p:nvSpPr>
        <p:spPr>
          <a:xfrm>
            <a:off x="6031089" y="152400"/>
            <a:ext cx="2971800" cy="461665"/>
          </a:xfrm>
          <a:prstGeom prst="rect">
            <a:avLst/>
          </a:prstGeom>
          <a:solidFill>
            <a:schemeClr val="bg1"/>
          </a:solid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Dragon's-blood Tree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2" name="Right Arrow 1"/>
          <p:cNvSpPr/>
          <p:nvPr/>
        </p:nvSpPr>
        <p:spPr bwMode="auto">
          <a:xfrm rot="888168">
            <a:off x="3825704" y="2157261"/>
            <a:ext cx="914400" cy="838200"/>
          </a:xfrm>
          <a:prstGeom prst="rightArrow">
            <a:avLst/>
          </a:prstGeom>
          <a:solidFill>
            <a:srgbClr val="CCECFF"/>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616720" y="2982600"/>
              <a:ext cx="804240" cy="2188080"/>
            </p14:xfrm>
          </p:contentPart>
        </mc:Choice>
        <mc:Fallback xmlns="">
          <p:pic>
            <p:nvPicPr>
              <p:cNvPr id="3" name="Ink 2"/>
              <p:cNvPicPr/>
              <p:nvPr/>
            </p:nvPicPr>
            <p:blipFill>
              <a:blip r:embed="rId5"/>
              <a:stretch>
                <a:fillRect/>
              </a:stretch>
            </p:blipFill>
            <p:spPr>
              <a:xfrm>
                <a:off x="5607360" y="2973240"/>
                <a:ext cx="822960" cy="2206800"/>
              </a:xfrm>
              <a:prstGeom prst="rect">
                <a:avLst/>
              </a:prstGeom>
            </p:spPr>
          </p:pic>
        </mc:Fallback>
      </mc:AlternateContent>
    </p:spTree>
    <p:extLst>
      <p:ext uri="{BB962C8B-B14F-4D97-AF65-F5344CB8AC3E}">
        <p14:creationId xmlns:p14="http://schemas.microsoft.com/office/powerpoint/2010/main" val="2204789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andreal.jpg"/>
          <p:cNvPicPr>
            <a:picLocks noChangeAspect="1"/>
          </p:cNvPicPr>
          <p:nvPr/>
        </p:nvPicPr>
        <p:blipFill>
          <a:blip r:embed="rId2"/>
          <a:srcRect l="11726" t="6921" r="4724"/>
          <a:stretch>
            <a:fillRect/>
          </a:stretch>
        </p:blipFill>
        <p:spPr>
          <a:xfrm>
            <a:off x="380635" y="381000"/>
            <a:ext cx="4577781" cy="4481539"/>
          </a:xfrm>
          <a:prstGeom prst="rect">
            <a:avLst/>
          </a:prstGeom>
        </p:spPr>
      </p:pic>
      <p:sp>
        <p:nvSpPr>
          <p:cNvPr id="7" name="Rectangle 6"/>
          <p:cNvSpPr/>
          <p:nvPr/>
        </p:nvSpPr>
        <p:spPr>
          <a:xfrm>
            <a:off x="608006" y="5433536"/>
            <a:ext cx="7881453" cy="738664"/>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Cambria" pitchFamily="18" charset="0"/>
                <a:ea typeface="ＭＳ Ｐゴシック"/>
                <a:cs typeface="+mn-cs"/>
              </a:rPr>
              <a:t>T</a:t>
            </a:r>
            <a:r>
              <a:rPr kumimoji="0" lang="en-US" sz="4200" b="0" i="0" u="none" strike="noStrike" kern="1200" cap="none" spc="0" normalizeH="0" baseline="0" noProof="0" dirty="0" smtClean="0">
                <a:ln>
                  <a:noFill/>
                </a:ln>
                <a:solidFill>
                  <a:prstClr val="black"/>
                </a:solidFill>
                <a:effectLst/>
                <a:uLnTx/>
                <a:uFillTx/>
                <a:latin typeface="Cambria" pitchFamily="18" charset="0"/>
                <a:ea typeface="ＭＳ Ｐゴシック"/>
                <a:cs typeface="+mn-cs"/>
              </a:rPr>
              <a:t>here still has to be a </a:t>
            </a:r>
            <a:r>
              <a:rPr kumimoji="0" lang="en-US" sz="4200" b="1" i="1" u="none" strike="noStrike" kern="1200" cap="none" spc="0" normalizeH="0" baseline="0" noProof="0" dirty="0">
                <a:ln>
                  <a:noFill/>
                </a:ln>
                <a:solidFill>
                  <a:prstClr val="black"/>
                </a:solidFill>
                <a:effectLst/>
                <a:uLnTx/>
                <a:uFillTx/>
                <a:latin typeface="Cambria" pitchFamily="18" charset="0"/>
                <a:ea typeface="ＭＳ Ｐゴシック"/>
                <a:cs typeface="+mn-cs"/>
              </a:rPr>
              <a:t>b</a:t>
            </a:r>
            <a:r>
              <a:rPr kumimoji="0" lang="en-US" sz="4200" b="1" i="1" u="none" strike="noStrike" kern="1200" cap="none" spc="0" normalizeH="0" baseline="0" noProof="0" dirty="0" smtClean="0">
                <a:ln>
                  <a:noFill/>
                </a:ln>
                <a:solidFill>
                  <a:prstClr val="black"/>
                </a:solidFill>
                <a:effectLst/>
                <a:uLnTx/>
                <a:uFillTx/>
                <a:latin typeface="Cambria" pitchFamily="18" charset="0"/>
                <a:ea typeface="ＭＳ Ｐゴシック"/>
                <a:cs typeface="+mn-cs"/>
              </a:rPr>
              <a:t>ase case</a:t>
            </a:r>
            <a:r>
              <a:rPr kumimoji="0" lang="en-US" sz="4200" b="0" i="0" u="none" strike="noStrike" kern="1200" cap="none" spc="0" normalizeH="0" baseline="0" noProof="0" dirty="0" smtClean="0">
                <a:ln>
                  <a:noFill/>
                </a:ln>
                <a:solidFill>
                  <a:prstClr val="black"/>
                </a:solidFill>
                <a:effectLst/>
                <a:uLnTx/>
                <a:uFillTx/>
                <a:latin typeface="Cambria" pitchFamily="18" charset="0"/>
                <a:ea typeface="ＭＳ Ｐゴシック"/>
                <a:cs typeface="+mn-cs"/>
              </a:rPr>
              <a:t>…</a:t>
            </a:r>
            <a:endParaRPr kumimoji="0" lang="en-US" sz="4200" b="0" i="0" u="none" strike="noStrike" kern="1200" cap="none" spc="0" normalizeH="0" baseline="0" noProof="0" dirty="0">
              <a:ln>
                <a:noFill/>
              </a:ln>
              <a:solidFill>
                <a:prstClr val="black"/>
              </a:solidFill>
              <a:effectLst/>
              <a:uLnTx/>
              <a:uFillTx/>
              <a:latin typeface="Cambria" pitchFamily="18" charset="0"/>
              <a:ea typeface="ＭＳ Ｐゴシック"/>
              <a:cs typeface="+mn-cs"/>
            </a:endParaRPr>
          </a:p>
        </p:txBody>
      </p:sp>
      <p:pic>
        <p:nvPicPr>
          <p:cNvPr id="10" name="Picture 9" descr="dragon2.jpg"/>
          <p:cNvPicPr>
            <a:picLocks noChangeAspect="1"/>
          </p:cNvPicPr>
          <p:nvPr/>
        </p:nvPicPr>
        <p:blipFill>
          <a:blip r:embed="rId3"/>
          <a:stretch>
            <a:fillRect/>
          </a:stretch>
        </p:blipFill>
        <p:spPr>
          <a:xfrm rot="16200000">
            <a:off x="4777915" y="953654"/>
            <a:ext cx="4464606" cy="3353163"/>
          </a:xfrm>
          <a:prstGeom prst="rect">
            <a:avLst/>
          </a:prstGeom>
        </p:spPr>
      </p:pic>
    </p:spTree>
    <p:extLst>
      <p:ext uri="{BB962C8B-B14F-4D97-AF65-F5344CB8AC3E}">
        <p14:creationId xmlns:p14="http://schemas.microsoft.com/office/powerpoint/2010/main" val="9117140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andreal.jpg"/>
          <p:cNvPicPr>
            <a:picLocks noChangeAspect="1"/>
          </p:cNvPicPr>
          <p:nvPr/>
        </p:nvPicPr>
        <p:blipFill>
          <a:blip r:embed="rId2"/>
          <a:srcRect l="11726" t="6921" r="4724"/>
          <a:stretch>
            <a:fillRect/>
          </a:stretch>
        </p:blipFill>
        <p:spPr>
          <a:xfrm>
            <a:off x="380635" y="381000"/>
            <a:ext cx="4577781" cy="4481539"/>
          </a:xfrm>
          <a:prstGeom prst="rect">
            <a:avLst/>
          </a:prstGeom>
        </p:spPr>
      </p:pic>
      <p:sp>
        <p:nvSpPr>
          <p:cNvPr id="7" name="Rectangle 6"/>
          <p:cNvSpPr/>
          <p:nvPr/>
        </p:nvSpPr>
        <p:spPr>
          <a:xfrm>
            <a:off x="6936805" y="5121860"/>
            <a:ext cx="2023311" cy="738664"/>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200" b="1" i="1" u="none" strike="noStrike" kern="1200" cap="none" spc="0" normalizeH="0" baseline="0" noProof="0" dirty="0" smtClean="0">
                <a:ln>
                  <a:noFill/>
                </a:ln>
                <a:solidFill>
                  <a:srgbClr val="C00000"/>
                </a:solidFill>
                <a:effectLst/>
                <a:uLnTx/>
                <a:uFillTx/>
                <a:latin typeface="Cambria" pitchFamily="18" charset="0"/>
                <a:ea typeface="ＭＳ Ｐゴシック"/>
                <a:cs typeface="+mn-cs"/>
              </a:rPr>
              <a:t>or else!</a:t>
            </a:r>
            <a:endParaRPr kumimoji="0" lang="en-US" sz="4200" b="1" i="1" u="none" strike="noStrike" kern="1200" cap="none" spc="0" normalizeH="0" baseline="0" noProof="0" dirty="0">
              <a:ln>
                <a:noFill/>
              </a:ln>
              <a:solidFill>
                <a:srgbClr val="C00000"/>
              </a:solidFill>
              <a:effectLst/>
              <a:uLnTx/>
              <a:uFillTx/>
              <a:latin typeface="Cambria" pitchFamily="18" charset="0"/>
              <a:ea typeface="ＭＳ Ｐゴシック"/>
              <a:cs typeface="+mn-cs"/>
            </a:endParaRPr>
          </a:p>
        </p:txBody>
      </p:sp>
      <p:pic>
        <p:nvPicPr>
          <p:cNvPr id="5" name="Picture 4" descr="hand.jpg"/>
          <p:cNvPicPr>
            <a:picLocks noChangeAspect="1"/>
          </p:cNvPicPr>
          <p:nvPr/>
        </p:nvPicPr>
        <p:blipFill>
          <a:blip r:embed="rId3"/>
          <a:srcRect l="8248" t="4830"/>
          <a:stretch>
            <a:fillRect/>
          </a:stretch>
        </p:blipFill>
        <p:spPr>
          <a:xfrm rot="5400000">
            <a:off x="4803183" y="696702"/>
            <a:ext cx="4487184" cy="3844494"/>
          </a:xfrm>
          <a:prstGeom prst="rect">
            <a:avLst/>
          </a:prstGeom>
        </p:spPr>
      </p:pic>
    </p:spTree>
    <p:extLst>
      <p:ext uri="{BB962C8B-B14F-4D97-AF65-F5344CB8AC3E}">
        <p14:creationId xmlns:p14="http://schemas.microsoft.com/office/powerpoint/2010/main" val="37544118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andreal.jpg"/>
          <p:cNvPicPr>
            <a:picLocks noChangeAspect="1"/>
          </p:cNvPicPr>
          <p:nvPr/>
        </p:nvPicPr>
        <p:blipFill>
          <a:blip r:embed="rId2"/>
          <a:srcRect l="11726" t="6921" r="4724"/>
          <a:stretch>
            <a:fillRect/>
          </a:stretch>
        </p:blipFill>
        <p:spPr>
          <a:xfrm>
            <a:off x="380635" y="381000"/>
            <a:ext cx="4577781" cy="4481539"/>
          </a:xfrm>
          <a:prstGeom prst="rect">
            <a:avLst/>
          </a:prstGeom>
        </p:spPr>
      </p:pic>
      <p:pic>
        <p:nvPicPr>
          <p:cNvPr id="5" name="Picture 4" descr="hand.jpg"/>
          <p:cNvPicPr>
            <a:picLocks noChangeAspect="1"/>
          </p:cNvPicPr>
          <p:nvPr/>
        </p:nvPicPr>
        <p:blipFill>
          <a:blip r:embed="rId3"/>
          <a:srcRect l="8248" t="4830"/>
          <a:stretch>
            <a:fillRect/>
          </a:stretch>
        </p:blipFill>
        <p:spPr>
          <a:xfrm rot="5400000">
            <a:off x="4803183" y="696702"/>
            <a:ext cx="4487184" cy="3844494"/>
          </a:xfrm>
          <a:prstGeom prst="rect">
            <a:avLst/>
          </a:prstGeom>
        </p:spPr>
      </p:pic>
      <p:pic>
        <p:nvPicPr>
          <p:cNvPr id="6" name="Picture 5" descr="IMG_4313 (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295400" y="2618876"/>
            <a:ext cx="5460964" cy="4095724"/>
          </a:xfrm>
          <a:prstGeom prst="rect">
            <a:avLst/>
          </a:prstGeom>
          <a:ln w="38100" cmpd="sng">
            <a:solidFill>
              <a:schemeClr val="bg1"/>
            </a:solidFill>
          </a:ln>
        </p:spPr>
      </p:pic>
      <p:cxnSp>
        <p:nvCxnSpPr>
          <p:cNvPr id="3" name="Straight Arrow Connector 2"/>
          <p:cNvCxnSpPr/>
          <p:nvPr/>
        </p:nvCxnSpPr>
        <p:spPr bwMode="auto">
          <a:xfrm flipV="1">
            <a:off x="575733" y="4724400"/>
            <a:ext cx="1524000" cy="1295400"/>
          </a:xfrm>
          <a:prstGeom prst="straightConnector1">
            <a:avLst/>
          </a:prstGeom>
          <a:solidFill>
            <a:schemeClr val="accent1"/>
          </a:solidFill>
          <a:ln w="57150" cap="flat" cmpd="sng" algn="ctr">
            <a:solidFill>
              <a:srgbClr val="CC3300"/>
            </a:solidFill>
            <a:prstDash val="solid"/>
            <a:round/>
            <a:headEnd type="none" w="med" len="med"/>
            <a:tailEnd type="arrow"/>
          </a:ln>
          <a:effectLst/>
        </p:spPr>
      </p:cxnSp>
      <p:sp>
        <p:nvSpPr>
          <p:cNvPr id="4" name="TextBox 3"/>
          <p:cNvSpPr txBox="1"/>
          <p:nvPr/>
        </p:nvSpPr>
        <p:spPr>
          <a:xfrm rot="21224687">
            <a:off x="7125920" y="5188406"/>
            <a:ext cx="1524000" cy="1200329"/>
          </a:xfrm>
          <a:prstGeom prst="rect">
            <a:avLst/>
          </a:prstGeom>
          <a:solidFill>
            <a:srgbClr val="0B9520"/>
          </a:solidFill>
        </p:spPr>
        <p:txBody>
          <a:bodyPr wrap="square" rtlCol="0">
            <a:spAutoFit/>
          </a:bodyPr>
          <a:lstStyle/>
          <a:p>
            <a:pPr algn="ctr"/>
            <a:r>
              <a:rPr lang="en-US" b="1" dirty="0" smtClean="0">
                <a:solidFill>
                  <a:schemeClr val="bg1"/>
                </a:solidFill>
                <a:latin typeface="Cambria" panose="02040503050406030204" pitchFamily="18" charset="0"/>
              </a:rPr>
              <a:t>or one layer up!?</a:t>
            </a:r>
          </a:p>
        </p:txBody>
      </p:sp>
    </p:spTree>
    <p:extLst>
      <p:ext uri="{BB962C8B-B14F-4D97-AF65-F5344CB8AC3E}">
        <p14:creationId xmlns:p14="http://schemas.microsoft.com/office/powerpoint/2010/main" val="42832241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01156" y="3842952"/>
            <a:ext cx="5254024" cy="27785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6" name="Rounded Rectangle 35"/>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intuit</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7" name="Rectangle 26"/>
          <p:cNvSpPr/>
          <p:nvPr/>
        </p:nvSpPr>
        <p:spPr>
          <a:xfrm>
            <a:off x="7715878" y="2897658"/>
            <a:ext cx="1200970"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identify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implement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3984509" y="1746134"/>
            <a:ext cx="4573537" cy="52322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pow(</a:t>
            </a:r>
            <a:r>
              <a:rPr kumimoji="0" lang="en-US" sz="28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b,p</a:t>
            </a:r>
            <a:r>
              <a:rPr kumimoji="0" lang="en-US" sz="28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a:t>
            </a:r>
            <a:endPar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38" name="Rectangle 37"/>
          <p:cNvSpPr/>
          <p:nvPr/>
        </p:nvSpPr>
        <p:spPr>
          <a:xfrm>
            <a:off x="7715877" y="3319813"/>
            <a:ext cx="1227133" cy="348813"/>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 &amp;  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1" name="Rectangle 40"/>
          <p:cNvSpPr/>
          <p:nvPr/>
        </p:nvSpPr>
        <p:spPr>
          <a:xfrm>
            <a:off x="3657600" y="3886200"/>
            <a:ext cx="4782370" cy="2554545"/>
          </a:xfrm>
          <a:prstGeom prst="rect">
            <a:avLst/>
          </a:prstGeom>
          <a:noFill/>
          <a:ln>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pow</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r>
              <a:rPr kumimoji="0" lang="en-US" sz="20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b,p</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____</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else</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_____________</a:t>
            </a: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31" name="Rectangle 30"/>
          <p:cNvSpPr/>
          <p:nvPr/>
        </p:nvSpPr>
        <p:spPr>
          <a:xfrm>
            <a:off x="343929" y="1507527"/>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pow(2,4) ~ 2*2*2*2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46" name="Rectangle 45"/>
          <p:cNvSpPr/>
          <p:nvPr/>
        </p:nvSpPr>
        <p:spPr>
          <a:xfrm>
            <a:off x="3764996" y="3315729"/>
            <a:ext cx="1227133" cy="220638"/>
          </a:xfrm>
          <a:prstGeom prst="rect">
            <a:avLst/>
          </a:prstGeom>
          <a:solidFill>
            <a:srgbClr val="FFCC99"/>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7" name="Rectangle 46"/>
          <p:cNvSpPr/>
          <p:nvPr/>
        </p:nvSpPr>
        <p:spPr>
          <a:xfrm>
            <a:off x="7327557" y="2434005"/>
            <a:ext cx="1227133" cy="220638"/>
          </a:xfrm>
          <a:prstGeom prst="rect">
            <a:avLst/>
          </a:prstGeom>
          <a:solidFill>
            <a:schemeClr val="bg1"/>
          </a:solidFill>
        </p:spPr>
        <p:txBody>
          <a:bodyPr wrap="square">
            <a:spAutoFit/>
          </a:bodyPr>
          <a:lstStyle/>
          <a:p>
            <a:pPr marL="0" marR="0" lvl="0" indent="0" algn="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3" name="Rectangle 22"/>
          <p:cNvSpPr/>
          <p:nvPr/>
        </p:nvSpPr>
        <p:spPr>
          <a:xfrm>
            <a:off x="343929" y="2586335"/>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pow(2,3) ~    2*2*2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4" name="Rectangle 23"/>
          <p:cNvSpPr/>
          <p:nvPr/>
        </p:nvSpPr>
        <p:spPr>
          <a:xfrm>
            <a:off x="341871" y="5381414"/>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pow(2,0) ~  1</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 name="Rectangle 2"/>
          <p:cNvSpPr/>
          <p:nvPr/>
        </p:nvSpPr>
        <p:spPr>
          <a:xfrm>
            <a:off x="1600200" y="5806008"/>
            <a:ext cx="1307708"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anything  to the zero power is 1.0</a:t>
            </a:r>
            <a:endParaRPr kumimoji="0" lang="en-US" sz="10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7" name="Rectangle 6"/>
          <p:cNvSpPr/>
          <p:nvPr/>
        </p:nvSpPr>
        <p:spPr>
          <a:xfrm>
            <a:off x="2870335" y="1893430"/>
            <a:ext cx="439544"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16</a:t>
            </a:r>
            <a:endParaRPr kumimoji="0" lang="en-US" sz="1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cxnSp>
        <p:nvCxnSpPr>
          <p:cNvPr id="9" name="Straight Connector 8"/>
          <p:cNvCxnSpPr/>
          <p:nvPr/>
        </p:nvCxnSpPr>
        <p:spPr bwMode="auto">
          <a:xfrm>
            <a:off x="2020329" y="1932121"/>
            <a:ext cx="9988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2183373" y="3005387"/>
            <a:ext cx="8090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 Box 6"/>
          <p:cNvSpPr txBox="1">
            <a:spLocks noChangeArrowheads="1"/>
          </p:cNvSpPr>
          <p:nvPr/>
        </p:nvSpPr>
        <p:spPr bwMode="auto">
          <a:xfrm>
            <a:off x="3601157" y="6512011"/>
            <a:ext cx="3504826" cy="246221"/>
          </a:xfrm>
          <a:prstGeom prst="rect">
            <a:avLst/>
          </a:prstGeom>
          <a:solidFill>
            <a:schemeClr val="bg1">
              <a:lumMod val="95000"/>
            </a:schemeClr>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1" i="0" u="none" strike="noStrike" kern="1200" cap="none" spc="0" normalizeH="0" baseline="0" noProof="0" dirty="0" smtClean="0">
                <a:ln>
                  <a:noFill/>
                </a:ln>
                <a:solidFill>
                  <a:srgbClr val="FF3300"/>
                </a:solidFill>
                <a:effectLst/>
                <a:uLnTx/>
                <a:uFillTx/>
                <a:latin typeface="Calibri" panose="020F0502020204030204" pitchFamily="34" charset="0"/>
                <a:ea typeface="ＭＳ Ｐゴシック" pitchFamily="34" charset="-128"/>
                <a:cs typeface="Courier New" panose="02070309020205020404" pitchFamily="49" charset="0"/>
              </a:rPr>
              <a:t>Extra!</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See if you can also handle </a:t>
            </a:r>
            <a:r>
              <a:rPr kumimoji="0" lang="en-US" sz="1000" b="1" i="1"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negative </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powers...</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endParaRPr>
          </a:p>
        </p:txBody>
      </p:sp>
      <p:sp>
        <p:nvSpPr>
          <p:cNvPr id="30" name="Rectangle 29"/>
          <p:cNvSpPr/>
          <p:nvPr/>
        </p:nvSpPr>
        <p:spPr>
          <a:xfrm>
            <a:off x="2908178" y="3005387"/>
            <a:ext cx="364202"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8</a:t>
            </a:r>
            <a:endParaRPr kumimoji="0" lang="en-US" sz="1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4" name="Rectangle 33"/>
          <p:cNvSpPr/>
          <p:nvPr/>
        </p:nvSpPr>
        <p:spPr>
          <a:xfrm>
            <a:off x="349956" y="3971431"/>
            <a:ext cx="3155244"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pow(2,2) ~  2*2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5" name="Rectangle 34"/>
          <p:cNvSpPr/>
          <p:nvPr/>
        </p:nvSpPr>
        <p:spPr>
          <a:xfrm>
            <a:off x="349956" y="4670778"/>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pow(2,1) ~  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97" y="76200"/>
            <a:ext cx="1268403" cy="9799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0" name="Text Box 6"/>
          <p:cNvSpPr txBox="1">
            <a:spLocks noChangeArrowheads="1"/>
          </p:cNvSpPr>
          <p:nvPr/>
        </p:nvSpPr>
        <p:spPr bwMode="auto">
          <a:xfrm>
            <a:off x="4724400" y="284202"/>
            <a:ext cx="3297771" cy="553998"/>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returns b**p,  but using only multiplication times b</a:t>
            </a:r>
            <a:endParaRPr kumimoji="0" lang="en-US" sz="15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42" name="Text Box 6"/>
          <p:cNvSpPr txBox="1">
            <a:spLocks noChangeArrowheads="1"/>
          </p:cNvSpPr>
          <p:nvPr/>
        </p:nvSpPr>
        <p:spPr bwMode="auto">
          <a:xfrm>
            <a:off x="3048000" y="330369"/>
            <a:ext cx="2223794" cy="46166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pow(</a:t>
            </a:r>
            <a:r>
              <a:rPr kumimoji="0" lang="en-US" sz="24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b,p</a:t>
            </a: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endParaRPr kumimoji="0" lang="en-US" sz="2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5" name="Text Box 6"/>
          <p:cNvSpPr txBox="1">
            <a:spLocks noChangeArrowheads="1"/>
          </p:cNvSpPr>
          <p:nvPr/>
        </p:nvSpPr>
        <p:spPr bwMode="auto">
          <a:xfrm>
            <a:off x="533400" y="228600"/>
            <a:ext cx="2209800" cy="584775"/>
          </a:xfrm>
          <a:prstGeom prst="rect">
            <a:avLst/>
          </a:prstGeom>
          <a:solidFill>
            <a:srgbClr val="FFCC99"/>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pow(</a:t>
            </a:r>
            <a:r>
              <a:rPr kumimoji="0" lang="en-US" sz="32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b,p</a:t>
            </a:r>
            <a:r>
              <a:rPr kumimoji="0" lang="en-US" sz="3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endParaRPr>
          </a:p>
        </p:txBody>
      </p:sp>
    </p:spTree>
    <p:extLst>
      <p:ext uri="{BB962C8B-B14F-4D97-AF65-F5344CB8AC3E}">
        <p14:creationId xmlns:p14="http://schemas.microsoft.com/office/powerpoint/2010/main" val="13810459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01156" y="3842952"/>
            <a:ext cx="5254024" cy="27785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6" name="Rounded Rectangle 35"/>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intuit</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7" name="Rectangle 26"/>
          <p:cNvSpPr/>
          <p:nvPr/>
        </p:nvSpPr>
        <p:spPr>
          <a:xfrm>
            <a:off x="7715878" y="2897658"/>
            <a:ext cx="1200970"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identify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implement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3984509" y="1746134"/>
            <a:ext cx="2243659"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(s)  </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38" name="Rectangle 37"/>
          <p:cNvSpPr/>
          <p:nvPr/>
        </p:nvSpPr>
        <p:spPr>
          <a:xfrm>
            <a:off x="7715877" y="3319813"/>
            <a:ext cx="1227133" cy="348813"/>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 &amp;  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1" name="Rectangle 40"/>
          <p:cNvSpPr/>
          <p:nvPr/>
        </p:nvSpPr>
        <p:spPr>
          <a:xfrm>
            <a:off x="3775676" y="3962400"/>
            <a:ext cx="4782370"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vwl</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elif</a:t>
            </a:r>
            <a:endPar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else</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3" name="Text Box 6"/>
          <p:cNvSpPr txBox="1">
            <a:spLocks noChangeArrowheads="1"/>
          </p:cNvSpPr>
          <p:nvPr/>
        </p:nvSpPr>
        <p:spPr bwMode="auto">
          <a:xfrm>
            <a:off x="2133600" y="310366"/>
            <a:ext cx="2223794" cy="46166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vwl</a:t>
            </a: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(s)</a:t>
            </a:r>
            <a:endParaRPr kumimoji="0" lang="en-US" sz="2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4" name="Text Box 6"/>
          <p:cNvSpPr txBox="1">
            <a:spLocks noChangeArrowheads="1"/>
          </p:cNvSpPr>
          <p:nvPr/>
        </p:nvSpPr>
        <p:spPr bwMode="auto">
          <a:xfrm>
            <a:off x="3979891" y="264199"/>
            <a:ext cx="3297771" cy="553998"/>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returns the number of vowels in the string s, s may or may not be empty.</a:t>
            </a:r>
            <a:endParaRPr kumimoji="0" lang="en-US" sz="15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31" name="Rectangle 30"/>
          <p:cNvSpPr/>
          <p:nvPr/>
        </p:nvSpPr>
        <p:spPr>
          <a:xfrm>
            <a:off x="343929" y="1507527"/>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'crazy'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46" name="Rectangle 45"/>
          <p:cNvSpPr/>
          <p:nvPr/>
        </p:nvSpPr>
        <p:spPr>
          <a:xfrm>
            <a:off x="3764996" y="3315729"/>
            <a:ext cx="1227133" cy="220638"/>
          </a:xfrm>
          <a:prstGeom prst="rect">
            <a:avLst/>
          </a:prstGeom>
          <a:solidFill>
            <a:srgbClr val="FFCC99"/>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7" name="Rectangle 46"/>
          <p:cNvSpPr/>
          <p:nvPr/>
        </p:nvSpPr>
        <p:spPr>
          <a:xfrm>
            <a:off x="7327557" y="2434005"/>
            <a:ext cx="1227133" cy="220638"/>
          </a:xfrm>
          <a:prstGeom prst="rect">
            <a:avLst/>
          </a:prstGeom>
          <a:solidFill>
            <a:schemeClr val="bg1"/>
          </a:solidFill>
        </p:spPr>
        <p:txBody>
          <a:bodyPr wrap="square">
            <a:spAutoFit/>
          </a:bodyPr>
          <a:lstStyle/>
          <a:p>
            <a:pPr marL="0" marR="0" lvl="0" indent="0" algn="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 name="Rectangle 2"/>
          <p:cNvSpPr/>
          <p:nvPr/>
        </p:nvSpPr>
        <p:spPr>
          <a:xfrm>
            <a:off x="1653870" y="5501282"/>
            <a:ext cx="1307708"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What is the </a:t>
            </a:r>
            <a:r>
              <a:rPr kumimoji="0" lang="en-US" sz="1000" b="0" i="0" u="sng"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really</a:t>
            </a: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 simplest base case!?</a:t>
            </a:r>
            <a:endParaRPr kumimoji="0" lang="en-US" sz="10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3" name="Text Box 6"/>
          <p:cNvSpPr txBox="1">
            <a:spLocks noChangeArrowheads="1"/>
          </p:cNvSpPr>
          <p:nvPr/>
        </p:nvSpPr>
        <p:spPr bwMode="auto">
          <a:xfrm>
            <a:off x="3601157" y="6512011"/>
            <a:ext cx="3504826" cy="246221"/>
          </a:xfrm>
          <a:prstGeom prst="rect">
            <a:avLst/>
          </a:prstGeom>
          <a:solidFill>
            <a:schemeClr val="bg1">
              <a:lumMod val="95000"/>
            </a:schemeClr>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1" i="0" u="none" strike="noStrike" kern="1200" cap="none" spc="0" normalizeH="0" baseline="0" noProof="0" dirty="0" smtClean="0">
                <a:ln>
                  <a:noFill/>
                </a:ln>
                <a:solidFill>
                  <a:srgbClr val="FF3300"/>
                </a:solidFill>
                <a:effectLst/>
                <a:uLnTx/>
                <a:uFillTx/>
                <a:latin typeface="Calibri" panose="020F0502020204030204" pitchFamily="34" charset="0"/>
                <a:ea typeface="ＭＳ Ｐゴシック" pitchFamily="34" charset="-128"/>
                <a:cs typeface="Courier New" panose="02070309020205020404" pitchFamily="49" charset="0"/>
              </a:rPr>
              <a:t>Extra!</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What 7-letter English word </a:t>
            </a:r>
            <a:r>
              <a:rPr kumimoji="0" lang="en-US" sz="1000" b="1" i="1"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maximizes</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a:t>
            </a:r>
            <a:r>
              <a:rPr kumimoji="0" lang="en-US" sz="10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vwl</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(s) ?</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endParaRPr>
          </a:p>
        </p:txBody>
      </p:sp>
      <p:sp>
        <p:nvSpPr>
          <p:cNvPr id="26" name="Rectangle 25"/>
          <p:cNvSpPr/>
          <p:nvPr/>
        </p:nvSpPr>
        <p:spPr>
          <a:xfrm>
            <a:off x="358422" y="2043929"/>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a:t>
            </a:r>
            <a:r>
              <a:rPr kumimoji="0" lang="en-US" sz="2400" b="1"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razy</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0" name="Rectangle 29"/>
          <p:cNvSpPr/>
          <p:nvPr/>
        </p:nvSpPr>
        <p:spPr>
          <a:xfrm>
            <a:off x="358422" y="2580331"/>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a:t>
            </a:r>
            <a:r>
              <a:rPr kumimoji="0" lang="en-US" sz="2400" b="1"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azy</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4" name="Rectangle 33"/>
          <p:cNvSpPr/>
          <p:nvPr/>
        </p:nvSpPr>
        <p:spPr>
          <a:xfrm>
            <a:off x="358422" y="3116733"/>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a:t>
            </a:r>
            <a:r>
              <a:rPr kumimoji="0" lang="en-US" sz="2400" b="1"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zy</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1</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5" name="Rectangle 34"/>
          <p:cNvSpPr/>
          <p:nvPr/>
        </p:nvSpPr>
        <p:spPr>
          <a:xfrm>
            <a:off x="1725555" y="1219200"/>
            <a:ext cx="1307708" cy="246221"/>
          </a:xfrm>
          <a:prstGeom prst="rect">
            <a:avLst/>
          </a:prstGeom>
        </p:spPr>
        <p:txBody>
          <a:bodyPr wrap="square">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let</a:t>
            </a:r>
            <a:r>
              <a:rPr kumimoji="0" lang="en-US" sz="1000" b="0" i="0" u="none" strike="noStrike" kern="1200" cap="none" spc="0" normalizeH="0" baseline="0" noProof="0" dirty="0" smtClean="0">
                <a:ln>
                  <a:noFill/>
                </a:ln>
                <a:solidFill>
                  <a:srgbClr val="000000"/>
                </a:solidFill>
                <a:effectLst/>
                <a:uLnTx/>
                <a:uFillTx/>
                <a:latin typeface="Arial" charset="0"/>
                <a:ea typeface="ＭＳ Ｐゴシック" pitchFamily="34" charset="-128"/>
                <a:cs typeface="+mn-cs"/>
              </a:rPr>
              <a:t>'s count y!</a:t>
            </a:r>
            <a:endPar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39" name="Rectangle 38"/>
          <p:cNvSpPr/>
          <p:nvPr/>
        </p:nvSpPr>
        <p:spPr>
          <a:xfrm>
            <a:off x="349956" y="3653135"/>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'y'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1</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9" name="Text Box 6"/>
          <p:cNvSpPr txBox="1">
            <a:spLocks noChangeArrowheads="1"/>
          </p:cNvSpPr>
          <p:nvPr/>
        </p:nvSpPr>
        <p:spPr bwMode="auto">
          <a:xfrm>
            <a:off x="533400" y="228600"/>
            <a:ext cx="1649973" cy="584775"/>
          </a:xfrm>
          <a:prstGeom prst="rect">
            <a:avLst/>
          </a:prstGeom>
          <a:solidFill>
            <a:srgbClr val="FFCC99"/>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vwl</a:t>
            </a:r>
            <a:r>
              <a:rPr kumimoji="0" lang="en-US" sz="3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(s)</a:t>
            </a:r>
            <a:endPar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endParaRPr>
          </a:p>
        </p:txBody>
      </p:sp>
      <p:pic>
        <p:nvPicPr>
          <p:cNvPr id="8" name="Picture 7"/>
          <p:cNvPicPr>
            <a:picLocks noChangeAspect="1"/>
          </p:cNvPicPr>
          <p:nvPr/>
        </p:nvPicPr>
        <p:blipFill rotWithShape="1">
          <a:blip r:embed="rId3"/>
          <a:srcRect l="7288" t="19778" r="9436"/>
          <a:stretch/>
        </p:blipFill>
        <p:spPr>
          <a:xfrm>
            <a:off x="7391400" y="152400"/>
            <a:ext cx="1524000" cy="734045"/>
          </a:xfrm>
          <a:prstGeom prst="rect">
            <a:avLst/>
          </a:prstGeom>
        </p:spPr>
      </p:pic>
      <p:sp>
        <p:nvSpPr>
          <p:cNvPr id="32" name="Rectangle 31"/>
          <p:cNvSpPr/>
          <p:nvPr/>
        </p:nvSpPr>
        <p:spPr>
          <a:xfrm>
            <a:off x="337833" y="4368225"/>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0</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40" name="Rectangle 39"/>
          <p:cNvSpPr/>
          <p:nvPr/>
        </p:nvSpPr>
        <p:spPr>
          <a:xfrm>
            <a:off x="6705600" y="1613542"/>
            <a:ext cx="1227133" cy="246927"/>
          </a:xfrm>
          <a:prstGeom prst="rect">
            <a:avLst/>
          </a:prstGeom>
          <a:solidFill>
            <a:schemeClr val="bg1"/>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IF</a:t>
            </a:r>
            <a:endParaRPr kumimoji="0" lang="en-US" sz="2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5" name="Rectangle 44"/>
          <p:cNvSpPr/>
          <p:nvPr/>
        </p:nvSpPr>
        <p:spPr>
          <a:xfrm>
            <a:off x="6705600" y="2071749"/>
            <a:ext cx="1227133" cy="246927"/>
          </a:xfrm>
          <a:prstGeom prst="rect">
            <a:avLst/>
          </a:prstGeom>
          <a:solidFill>
            <a:schemeClr val="bg1"/>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IF</a:t>
            </a:r>
            <a:endParaRPr kumimoji="0" lang="en-US" sz="2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cxnSp>
        <p:nvCxnSpPr>
          <p:cNvPr id="10" name="Straight Arrow Connector 9"/>
          <p:cNvCxnSpPr/>
          <p:nvPr/>
        </p:nvCxnSpPr>
        <p:spPr bwMode="auto">
          <a:xfrm flipH="1" flipV="1">
            <a:off x="6934200" y="2318676"/>
            <a:ext cx="171783" cy="4924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Rectangle 47"/>
          <p:cNvSpPr/>
          <p:nvPr/>
        </p:nvSpPr>
        <p:spPr>
          <a:xfrm>
            <a:off x="7086600" y="2691219"/>
            <a:ext cx="1612392" cy="220573"/>
          </a:xfrm>
          <a:prstGeom prst="rect">
            <a:avLst/>
          </a:prstGeom>
          <a:no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multiple possibilities!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36556916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505200" y="304800"/>
            <a:ext cx="1295400" cy="892552"/>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72706" name="Text Box 2"/>
          <p:cNvSpPr txBox="1">
            <a:spLocks noChangeArrowheads="1"/>
          </p:cNvSpPr>
          <p:nvPr/>
        </p:nvSpPr>
        <p:spPr bwMode="auto">
          <a:xfrm>
            <a:off x="301537" y="304800"/>
            <a:ext cx="5317244"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Python  is…      </a:t>
            </a:r>
            <a:r>
              <a:rPr kumimoji="0" lang="en-US" sz="5200" b="1" i="0" u="none" strike="noStrike" kern="1200" cap="none" spc="0" normalizeH="0" baseline="0" noProof="0" dirty="0" smtClean="0">
                <a:ln>
                  <a:noFill/>
                </a:ln>
                <a:solidFill>
                  <a:srgbClr val="000000"/>
                </a:solidFill>
                <a:effectLst/>
                <a:uLnTx/>
                <a:uFillTx/>
                <a:latin typeface="Courier New" pitchFamily="49" charset="0"/>
                <a:ea typeface="ＭＳ Ｐゴシック" pitchFamily="34" charset="-128"/>
                <a:cs typeface="+mn-cs"/>
              </a:rPr>
              <a:t>in</a:t>
            </a:r>
            <a:endParaRPr kumimoji="0" lang="en-US" sz="5200" b="0" i="0" u="none" strike="noStrike" kern="1200" cap="none" spc="0" normalizeH="0" baseline="0" noProof="0" dirty="0">
              <a:ln>
                <a:noFill/>
              </a:ln>
              <a:solidFill>
                <a:srgbClr val="000000"/>
              </a:solidFill>
              <a:effectLst/>
              <a:uLnTx/>
              <a:uFillTx/>
              <a:latin typeface="Times" pitchFamily="-106" charset="0"/>
              <a:ea typeface="ＭＳ Ｐゴシック" pitchFamily="34" charset="-128"/>
              <a:cs typeface="+mn-cs"/>
            </a:endParaRPr>
          </a:p>
        </p:txBody>
      </p:sp>
      <p:sp>
        <p:nvSpPr>
          <p:cNvPr id="72707" name="Text Box 6"/>
          <p:cNvSpPr txBox="1">
            <a:spLocks noChangeArrowheads="1"/>
          </p:cNvSpPr>
          <p:nvPr/>
        </p:nvSpPr>
        <p:spPr bwMode="auto">
          <a:xfrm>
            <a:off x="301537" y="1899076"/>
            <a:ext cx="3319463" cy="82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&gt;&gt;&gt; </a:t>
            </a:r>
            <a:r>
              <a:rPr kumimoji="0" lang="en-US" sz="2400" b="1" i="0" u="none" strike="noStrike" kern="1200" cap="none" spc="0" normalizeH="0" baseline="0" noProof="0" dirty="0">
                <a:ln>
                  <a:noFill/>
                </a:ln>
                <a:solidFill>
                  <a:srgbClr val="0B9520"/>
                </a:solidFill>
                <a:effectLst/>
                <a:uLnTx/>
                <a:uFillTx/>
                <a:latin typeface="Courier New" pitchFamily="49" charset="0"/>
                <a:ea typeface="ＭＳ Ｐゴシック" pitchFamily="34" charset="-128"/>
                <a:cs typeface="+mn-cs"/>
              </a:rPr>
              <a:t>'</a:t>
            </a:r>
            <a:r>
              <a:rPr kumimoji="0" lang="en-US" sz="2400" b="1" i="0" u="none" strike="noStrike" kern="1200" cap="none" spc="0" normalizeH="0" baseline="0" noProof="0" dirty="0" err="1">
                <a:ln>
                  <a:noFill/>
                </a:ln>
                <a:solidFill>
                  <a:srgbClr val="0B9520"/>
                </a:solidFill>
                <a:effectLst/>
                <a:uLnTx/>
                <a:uFillTx/>
                <a:latin typeface="Courier New" pitchFamily="49" charset="0"/>
                <a:ea typeface="ＭＳ Ｐゴシック" pitchFamily="34" charset="-128"/>
                <a:cs typeface="+mn-cs"/>
              </a:rPr>
              <a:t>i</a:t>
            </a:r>
            <a:r>
              <a:rPr kumimoji="0" lang="en-US" sz="2400" b="1" i="0" u="none" strike="noStrike" kern="1200" cap="none" spc="0" normalizeH="0" baseline="0" noProof="0" dirty="0">
                <a:ln>
                  <a:noFill/>
                </a:ln>
                <a:solidFill>
                  <a:srgbClr val="0B9520"/>
                </a:solidFill>
                <a:effectLst/>
                <a:uLnTx/>
                <a:uFillTx/>
                <a:latin typeface="Courier New" pitchFamily="49" charset="0"/>
                <a:ea typeface="ＭＳ Ｐゴシック" pitchFamily="34" charset="-128"/>
                <a:cs typeface="+mn-cs"/>
              </a:rPr>
              <a:t>'</a:t>
            </a:r>
            <a:r>
              <a:rPr kumimoji="0" lang="en-US" sz="2400" b="1" i="0" u="none" strike="noStrike" kern="1200" cap="none" spc="0" normalizeH="0" baseline="0" noProof="0" dirty="0">
                <a:ln>
                  <a:noFill/>
                </a:ln>
                <a:solidFill>
                  <a:srgbClr val="1E16E4"/>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in</a:t>
            </a:r>
            <a:r>
              <a:rPr kumimoji="0" lang="en-US" sz="2400" b="1" i="0" u="none" strike="noStrike" kern="1200" cap="none" spc="0" normalizeH="0" baseline="0" noProof="0" dirty="0">
                <a:ln>
                  <a:noFill/>
                </a:ln>
                <a:solidFill>
                  <a:srgbClr val="1E16E4"/>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dirty="0">
                <a:ln>
                  <a:noFill/>
                </a:ln>
                <a:solidFill>
                  <a:srgbClr val="0B9520"/>
                </a:solidFill>
                <a:effectLst/>
                <a:uLnTx/>
                <a:uFillTx/>
                <a:latin typeface="Courier New" pitchFamily="49" charset="0"/>
                <a:ea typeface="ＭＳ Ｐゴシック" pitchFamily="34" charset="-128"/>
                <a:cs typeface="+mn-cs"/>
              </a:rPr>
              <a:t>'team'</a:t>
            </a:r>
            <a:endParaRPr kumimoji="0" lang="en-US" sz="24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urier New" pitchFamily="49" charset="0"/>
                <a:ea typeface="ＭＳ Ｐゴシック" pitchFamily="34" charset="-128"/>
                <a:cs typeface="+mn-cs"/>
              </a:rPr>
              <a:t>False</a:t>
            </a:r>
          </a:p>
        </p:txBody>
      </p:sp>
      <p:sp>
        <p:nvSpPr>
          <p:cNvPr id="72708" name="Text Box 7"/>
          <p:cNvSpPr txBox="1">
            <a:spLocks noChangeArrowheads="1"/>
          </p:cNvSpPr>
          <p:nvPr/>
        </p:nvSpPr>
        <p:spPr bwMode="auto">
          <a:xfrm>
            <a:off x="301537" y="3135739"/>
            <a:ext cx="4881563"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rPr>
              <a:t>&gt;&gt;&gt; </a:t>
            </a:r>
            <a:r>
              <a:rPr kumimoji="0" lang="en-US" sz="2400" b="1" i="0" u="none" strike="noStrike" kern="1200" cap="none" spc="0" normalizeH="0" baseline="0" noProof="0">
                <a:ln>
                  <a:noFill/>
                </a:ln>
                <a:solidFill>
                  <a:srgbClr val="0B9520"/>
                </a:solidFill>
                <a:effectLst/>
                <a:uLnTx/>
                <a:uFillTx/>
                <a:latin typeface="Courier New" pitchFamily="49" charset="0"/>
                <a:ea typeface="ＭＳ Ｐゴシック" pitchFamily="34" charset="-128"/>
                <a:cs typeface="+mn-cs"/>
              </a:rPr>
              <a:t>'cs'</a:t>
            </a:r>
            <a:r>
              <a:rPr kumimoji="0" lang="en-US" sz="2400" b="1" i="0" u="none" strike="noStrike" kern="1200" cap="none" spc="0" normalizeH="0" baseline="0" noProof="0">
                <a:ln>
                  <a:noFill/>
                </a:ln>
                <a:solidFill>
                  <a:srgbClr val="1E16E4"/>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rPr>
              <a:t>in</a:t>
            </a:r>
            <a:r>
              <a:rPr kumimoji="0" lang="en-US" sz="2400" b="1" i="0" u="none" strike="noStrike" kern="1200" cap="none" spc="0" normalizeH="0" baseline="0" noProof="0">
                <a:ln>
                  <a:noFill/>
                </a:ln>
                <a:solidFill>
                  <a:srgbClr val="1E16E4"/>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a:ln>
                  <a:noFill/>
                </a:ln>
                <a:solidFill>
                  <a:srgbClr val="0B9520"/>
                </a:solidFill>
                <a:effectLst/>
                <a:uLnTx/>
                <a:uFillTx/>
                <a:latin typeface="Courier New" pitchFamily="49" charset="0"/>
                <a:ea typeface="ＭＳ Ｐゴシック" pitchFamily="34" charset="-128"/>
                <a:cs typeface="+mn-cs"/>
              </a:rPr>
              <a:t>'physics'</a:t>
            </a: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rPr>
              <a:t>True</a:t>
            </a:r>
          </a:p>
        </p:txBody>
      </p:sp>
      <p:sp>
        <p:nvSpPr>
          <p:cNvPr id="72709" name="Text Box 8"/>
          <p:cNvSpPr txBox="1">
            <a:spLocks noChangeArrowheads="1"/>
          </p:cNvSpPr>
          <p:nvPr/>
        </p:nvSpPr>
        <p:spPr bwMode="auto">
          <a:xfrm>
            <a:off x="301537" y="5632876"/>
            <a:ext cx="43434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rPr>
              <a:t>&gt;&gt;&gt; </a:t>
            </a:r>
            <a:r>
              <a:rPr kumimoji="0" lang="en-US" sz="2400" b="1" i="0" u="none" strike="noStrike" kern="1200" cap="none" spc="0" normalizeH="0" baseline="0" noProof="0">
                <a:ln>
                  <a:noFill/>
                </a:ln>
                <a:solidFill>
                  <a:srgbClr val="1E16E4"/>
                </a:solidFill>
                <a:effectLst/>
                <a:uLnTx/>
                <a:uFillTx/>
                <a:latin typeface="Courier New" pitchFamily="49" charset="0"/>
                <a:ea typeface="ＭＳ Ｐゴシック" pitchFamily="34" charset="-128"/>
                <a:cs typeface="+mn-cs"/>
              </a:rPr>
              <a:t>42 </a:t>
            </a:r>
            <a:r>
              <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rPr>
              <a:t>in</a:t>
            </a:r>
            <a:r>
              <a:rPr kumimoji="0" lang="en-US" sz="2400" b="1" i="0" u="none" strike="noStrike" kern="1200" cap="none" spc="0" normalizeH="0" baseline="0" noProof="0">
                <a:ln>
                  <a:noFill/>
                </a:ln>
                <a:solidFill>
                  <a:srgbClr val="1E16E4"/>
                </a:solidFill>
                <a:effectLst/>
                <a:uLnTx/>
                <a:uFillTx/>
                <a:latin typeface="Courier New" pitchFamily="49" charset="0"/>
                <a:ea typeface="ＭＳ Ｐゴシック" pitchFamily="34" charset="-128"/>
                <a:cs typeface="+mn-cs"/>
              </a:rPr>
              <a:t> [41,42,43]</a:t>
            </a:r>
            <a:endPar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endParaRP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rPr>
              <a:t>True</a:t>
            </a:r>
          </a:p>
        </p:txBody>
      </p:sp>
      <p:sp>
        <p:nvSpPr>
          <p:cNvPr id="72710" name="Text Box 9"/>
          <p:cNvSpPr txBox="1">
            <a:spLocks noChangeArrowheads="1"/>
          </p:cNvSpPr>
          <p:nvPr/>
        </p:nvSpPr>
        <p:spPr bwMode="auto">
          <a:xfrm>
            <a:off x="5235538" y="5781675"/>
            <a:ext cx="3626069"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&gt;&gt;&gt; </a:t>
            </a:r>
            <a:r>
              <a:rPr kumimoji="0" lang="en-US" sz="2000" b="1" i="0" u="none" strike="noStrike" kern="1200" cap="none" spc="0" normalizeH="0" baseline="0" noProof="0" dirty="0">
                <a:ln>
                  <a:noFill/>
                </a:ln>
                <a:solidFill>
                  <a:srgbClr val="1E16E4"/>
                </a:solidFill>
                <a:effectLst/>
                <a:uLnTx/>
                <a:uFillTx/>
                <a:latin typeface="Courier New" pitchFamily="49" charset="0"/>
                <a:ea typeface="ＭＳ Ｐゴシック" pitchFamily="34" charset="-128"/>
                <a:cs typeface="+mn-cs"/>
              </a:rPr>
              <a:t>42 </a:t>
            </a:r>
            <a:r>
              <a:rPr kumimoji="0" lang="en-US" sz="20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in</a:t>
            </a:r>
            <a:r>
              <a:rPr kumimoji="0" lang="en-US" sz="2000" b="1" i="0" u="none" strike="noStrike" kern="1200" cap="none" spc="0" normalizeH="0" baseline="0" noProof="0" dirty="0">
                <a:ln>
                  <a:noFill/>
                </a:ln>
                <a:solidFill>
                  <a:srgbClr val="1E16E4"/>
                </a:solidFill>
                <a:effectLst/>
                <a:uLnTx/>
                <a:uFillTx/>
                <a:latin typeface="Courier New" pitchFamily="49" charset="0"/>
                <a:ea typeface="ＭＳ Ｐゴシック" pitchFamily="34" charset="-128"/>
                <a:cs typeface="+mn-cs"/>
              </a:rPr>
              <a:t> </a:t>
            </a:r>
            <a:r>
              <a:rPr kumimoji="0" lang="en-US" sz="2000" b="1" i="0" u="none" strike="noStrike" kern="1200" cap="none" spc="0" normalizeH="0" baseline="0" noProof="0" dirty="0" smtClean="0">
                <a:ln>
                  <a:noFill/>
                </a:ln>
                <a:solidFill>
                  <a:srgbClr val="1E16E4"/>
                </a:solidFill>
                <a:effectLst/>
                <a:uLnTx/>
                <a:uFillTx/>
                <a:latin typeface="Courier New" pitchFamily="49" charset="0"/>
                <a:ea typeface="ＭＳ Ｐゴシック" pitchFamily="34" charset="-128"/>
                <a:cs typeface="+mn-cs"/>
              </a:rPr>
              <a:t>[[</a:t>
            </a:r>
            <a:r>
              <a:rPr kumimoji="0" lang="en-US" sz="2000" b="1" i="0" u="none" strike="noStrike" kern="1200" cap="none" spc="0" normalizeH="0" baseline="0" noProof="0" dirty="0">
                <a:ln>
                  <a:noFill/>
                </a:ln>
                <a:solidFill>
                  <a:srgbClr val="1E16E4"/>
                </a:solidFill>
                <a:effectLst/>
                <a:uLnTx/>
                <a:uFillTx/>
                <a:latin typeface="Courier New" pitchFamily="49" charset="0"/>
                <a:ea typeface="ＭＳ Ｐゴシック" pitchFamily="34" charset="-128"/>
                <a:cs typeface="+mn-cs"/>
              </a:rPr>
              <a:t>42], </a:t>
            </a:r>
            <a:r>
              <a:rPr kumimoji="0" lang="en-US" sz="2000" b="1" i="0" u="none" strike="noStrike" kern="1200" cap="none" spc="0" normalizeH="0" baseline="0" noProof="0" dirty="0">
                <a:ln>
                  <a:noFill/>
                </a:ln>
                <a:solidFill>
                  <a:srgbClr val="0B9520"/>
                </a:solidFill>
                <a:effectLst/>
                <a:uLnTx/>
                <a:uFillTx/>
                <a:latin typeface="Courier New" pitchFamily="49" charset="0"/>
                <a:ea typeface="ＭＳ Ｐゴシック" pitchFamily="34" charset="-128"/>
                <a:cs typeface="+mn-cs"/>
              </a:rPr>
              <a:t>'42</a:t>
            </a:r>
            <a:r>
              <a:rPr kumimoji="0" lang="en-US" sz="2000" b="1" i="0" u="none" strike="noStrike" kern="1200" cap="none" spc="0" normalizeH="0" baseline="0" noProof="0" dirty="0" smtClean="0">
                <a:ln>
                  <a:noFill/>
                </a:ln>
                <a:solidFill>
                  <a:srgbClr val="0B9520"/>
                </a:solidFill>
                <a:effectLst/>
                <a:uLnTx/>
                <a:uFillTx/>
                <a:latin typeface="Courier New" pitchFamily="49" charset="0"/>
                <a:ea typeface="ＭＳ Ｐゴシック" pitchFamily="34" charset="-128"/>
                <a:cs typeface="+mn-cs"/>
              </a:rPr>
              <a:t>'</a:t>
            </a:r>
            <a:r>
              <a:rPr kumimoji="0" lang="en-US" sz="2000" b="1" i="0" u="none" strike="noStrike" kern="1200" cap="none" spc="0" normalizeH="0" baseline="0" noProof="0" dirty="0" smtClean="0">
                <a:ln>
                  <a:noFill/>
                </a:ln>
                <a:solidFill>
                  <a:srgbClr val="1E16E4"/>
                </a:solidFill>
                <a:effectLst/>
                <a:uLnTx/>
                <a:uFillTx/>
                <a:latin typeface="Courier New" pitchFamily="49" charset="0"/>
                <a:ea typeface="ＭＳ Ｐゴシック" pitchFamily="34" charset="-128"/>
                <a:cs typeface="+mn-cs"/>
              </a:rPr>
              <a:t>]</a:t>
            </a:r>
            <a:endParaRPr kumimoji="0" lang="en-US" sz="20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ourier New" pitchFamily="49" charset="0"/>
                <a:ea typeface="ＭＳ Ｐゴシック" pitchFamily="34" charset="-128"/>
                <a:cs typeface="+mn-cs"/>
              </a:rPr>
              <a:t>False</a:t>
            </a:r>
            <a:endParaRPr kumimoji="0" lang="en-US" sz="20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
        <p:nvSpPr>
          <p:cNvPr id="72711" name="Text Box 10"/>
          <p:cNvSpPr txBox="1">
            <a:spLocks noChangeArrowheads="1"/>
          </p:cNvSpPr>
          <p:nvPr/>
        </p:nvSpPr>
        <p:spPr bwMode="auto">
          <a:xfrm>
            <a:off x="7016201" y="253405"/>
            <a:ext cx="17526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a:ln>
                  <a:noFill/>
                </a:ln>
                <a:solidFill>
                  <a:srgbClr val="067B0E"/>
                </a:solidFill>
                <a:effectLst/>
                <a:uLnTx/>
                <a:uFillTx/>
                <a:latin typeface="Cambria" pitchFamily="18" charset="0"/>
                <a:ea typeface="ＭＳ Ｐゴシック" pitchFamily="34" charset="-128"/>
                <a:cs typeface="+mn-cs"/>
              </a:rPr>
              <a:t>I guess Python's the </a:t>
            </a:r>
            <a:r>
              <a:rPr kumimoji="0" lang="en-US" sz="1500" b="1"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rPr>
              <a:t>in</a:t>
            </a:r>
            <a:r>
              <a:rPr kumimoji="0" lang="en-US" sz="1500" b="0" i="0" u="none" strike="noStrike" kern="1200" cap="none" spc="0" normalizeH="0" baseline="0" noProof="0" dirty="0">
                <a:ln>
                  <a:noFill/>
                </a:ln>
                <a:solidFill>
                  <a:srgbClr val="067B0E"/>
                </a:solidFill>
                <a:effectLst/>
                <a:uLnTx/>
                <a:uFillTx/>
                <a:latin typeface="Cambria" pitchFamily="18" charset="0"/>
                <a:ea typeface="ＭＳ Ｐゴシック" pitchFamily="34" charset="-128"/>
                <a:cs typeface="+mn-cs"/>
              </a:rPr>
              <a:t> thing</a:t>
            </a:r>
          </a:p>
        </p:txBody>
      </p:sp>
      <p:grpSp>
        <p:nvGrpSpPr>
          <p:cNvPr id="72712" name="Group 11"/>
          <p:cNvGrpSpPr>
            <a:grpSpLocks/>
          </p:cNvGrpSpPr>
          <p:nvPr/>
        </p:nvGrpSpPr>
        <p:grpSpPr bwMode="auto">
          <a:xfrm>
            <a:off x="8371126" y="538140"/>
            <a:ext cx="638175" cy="711200"/>
            <a:chOff x="2928" y="1051"/>
            <a:chExt cx="840" cy="957"/>
          </a:xfrm>
        </p:grpSpPr>
        <p:sp>
          <p:nvSpPr>
            <p:cNvPr id="72715" name="Freeform 12"/>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16" name="Oval 13"/>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17" name="Oval 14"/>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18" name="Oval 15"/>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19" name="Oval 16"/>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20" name="Oval 17"/>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21" name="Oval 18"/>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22" name="Oval 19"/>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23" name="AutoShape 20"/>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24" name="Freeform 21"/>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25" name="Freeform 22"/>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26" name="Freeform 23"/>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72727" name="Freeform 24"/>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grpSp>
      <p:sp>
        <p:nvSpPr>
          <p:cNvPr id="72713" name="Text Box 42"/>
          <p:cNvSpPr txBox="1">
            <a:spLocks noChangeArrowheads="1"/>
          </p:cNvSpPr>
          <p:nvPr/>
        </p:nvSpPr>
        <p:spPr bwMode="auto">
          <a:xfrm>
            <a:off x="301537" y="4370814"/>
            <a:ext cx="4881563" cy="820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rPr>
              <a:t>&gt;&gt;&gt; </a:t>
            </a:r>
            <a:r>
              <a:rPr kumimoji="0" lang="en-US" sz="2400" b="1" i="0" u="none" strike="noStrike" kern="1200" cap="none" spc="0" normalizeH="0" baseline="0" noProof="0">
                <a:ln>
                  <a:noFill/>
                </a:ln>
                <a:solidFill>
                  <a:srgbClr val="0B9520"/>
                </a:solidFill>
                <a:effectLst/>
                <a:uLnTx/>
                <a:uFillTx/>
                <a:latin typeface="Courier New" pitchFamily="49" charset="0"/>
                <a:ea typeface="ＭＳ Ｐゴシック" pitchFamily="34" charset="-128"/>
                <a:cs typeface="+mn-cs"/>
              </a:rPr>
              <a:t>'i'</a:t>
            </a:r>
            <a:r>
              <a:rPr kumimoji="0" lang="en-US" sz="2400" b="1" i="0" u="none" strike="noStrike" kern="1200" cap="none" spc="0" normalizeH="0" baseline="0" noProof="0">
                <a:ln>
                  <a:noFill/>
                </a:ln>
                <a:solidFill>
                  <a:srgbClr val="1E16E4"/>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rPr>
              <a:t>in</a:t>
            </a:r>
            <a:r>
              <a:rPr kumimoji="0" lang="en-US" sz="2400" b="1" i="0" u="none" strike="noStrike" kern="1200" cap="none" spc="0" normalizeH="0" baseline="0" noProof="0">
                <a:ln>
                  <a:noFill/>
                </a:ln>
                <a:solidFill>
                  <a:srgbClr val="1E16E4"/>
                </a:solidFill>
                <a:effectLst/>
                <a:uLnTx/>
                <a:uFillTx/>
                <a:latin typeface="Courier New" pitchFamily="49" charset="0"/>
                <a:ea typeface="ＭＳ Ｐゴシック" pitchFamily="34" charset="-128"/>
                <a:cs typeface="+mn-cs"/>
              </a:rPr>
              <a:t> </a:t>
            </a:r>
            <a:r>
              <a:rPr kumimoji="0" lang="en-US" sz="2400" b="1" i="0" u="none" strike="noStrike" kern="1200" cap="none" spc="0" normalizeH="0" baseline="0" noProof="0">
                <a:ln>
                  <a:noFill/>
                </a:ln>
                <a:solidFill>
                  <a:srgbClr val="0B9520"/>
                </a:solidFill>
                <a:effectLst/>
                <a:uLnTx/>
                <a:uFillTx/>
                <a:latin typeface="Courier New" pitchFamily="49" charset="0"/>
                <a:ea typeface="ＭＳ Ｐゴシック" pitchFamily="34" charset="-128"/>
                <a:cs typeface="+mn-cs"/>
              </a:rPr>
              <a:t>'alien'</a:t>
            </a: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Courier New" pitchFamily="49" charset="0"/>
                <a:ea typeface="ＭＳ Ｐゴシック" pitchFamily="34" charset="-128"/>
                <a:cs typeface="+mn-cs"/>
              </a:rPr>
              <a:t>True</a:t>
            </a:r>
          </a:p>
        </p:txBody>
      </p:sp>
      <p:sp>
        <p:nvSpPr>
          <p:cNvPr id="72714" name="Text Box 43"/>
          <p:cNvSpPr txBox="1">
            <a:spLocks noChangeArrowheads="1"/>
          </p:cNvSpPr>
          <p:nvPr/>
        </p:nvSpPr>
        <p:spPr bwMode="auto">
          <a:xfrm>
            <a:off x="5240100" y="4648200"/>
            <a:ext cx="3384778" cy="700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&gt;&gt;&gt; 3*</a:t>
            </a:r>
            <a:r>
              <a:rPr kumimoji="0" lang="en-US" sz="2000" b="1" i="0" u="none" strike="noStrike" kern="1200" cap="none" spc="0" normalizeH="0" baseline="0" noProof="0" dirty="0">
                <a:ln>
                  <a:noFill/>
                </a:ln>
                <a:solidFill>
                  <a:srgbClr val="0B9520"/>
                </a:solidFill>
                <a:effectLst/>
                <a:uLnTx/>
                <a:uFillTx/>
                <a:latin typeface="Courier New" pitchFamily="49" charset="0"/>
                <a:ea typeface="ＭＳ Ｐゴシック" pitchFamily="34" charset="-128"/>
                <a:cs typeface="+mn-cs"/>
              </a:rPr>
              <a:t>'</a:t>
            </a:r>
            <a:r>
              <a:rPr kumimoji="0" lang="en-US" sz="2000" b="1" i="0" u="none" strike="noStrike" kern="1200" cap="none" spc="0" normalizeH="0" baseline="0" noProof="0" dirty="0" err="1">
                <a:ln>
                  <a:noFill/>
                </a:ln>
                <a:solidFill>
                  <a:srgbClr val="0B9520"/>
                </a:solidFill>
                <a:effectLst/>
                <a:uLnTx/>
                <a:uFillTx/>
                <a:latin typeface="Courier New" pitchFamily="49" charset="0"/>
                <a:ea typeface="ＭＳ Ｐゴシック" pitchFamily="34" charset="-128"/>
                <a:cs typeface="+mn-cs"/>
              </a:rPr>
              <a:t>i</a:t>
            </a:r>
            <a:r>
              <a:rPr kumimoji="0" lang="en-US" sz="2000" b="1" i="0" u="none" strike="noStrike" kern="1200" cap="none" spc="0" normalizeH="0" baseline="0" noProof="0" dirty="0">
                <a:ln>
                  <a:noFill/>
                </a:ln>
                <a:solidFill>
                  <a:srgbClr val="0B9520"/>
                </a:solidFill>
                <a:effectLst/>
                <a:uLnTx/>
                <a:uFillTx/>
                <a:latin typeface="Courier New" pitchFamily="49" charset="0"/>
                <a:ea typeface="ＭＳ Ｐゴシック" pitchFamily="34" charset="-128"/>
                <a:cs typeface="+mn-cs"/>
              </a:rPr>
              <a:t>'</a:t>
            </a:r>
            <a:r>
              <a:rPr kumimoji="0" lang="en-US" sz="2000" b="1" i="0" u="none" strike="noStrike" kern="1200" cap="none" spc="0" normalizeH="0" baseline="0" noProof="0" dirty="0">
                <a:ln>
                  <a:noFill/>
                </a:ln>
                <a:solidFill>
                  <a:srgbClr val="1E16E4"/>
                </a:solidFill>
                <a:effectLst/>
                <a:uLnTx/>
                <a:uFillTx/>
                <a:latin typeface="Courier New" pitchFamily="49" charset="0"/>
                <a:ea typeface="ＭＳ Ｐゴシック" pitchFamily="34" charset="-128"/>
                <a:cs typeface="+mn-cs"/>
              </a:rPr>
              <a:t> </a:t>
            </a:r>
            <a:r>
              <a:rPr kumimoji="0" lang="en-US" sz="20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rPr>
              <a:t>in</a:t>
            </a:r>
            <a:r>
              <a:rPr kumimoji="0" lang="en-US" sz="2000" b="1" i="0" u="none" strike="noStrike" kern="1200" cap="none" spc="0" normalizeH="0" baseline="0" noProof="0" dirty="0">
                <a:ln>
                  <a:noFill/>
                </a:ln>
                <a:solidFill>
                  <a:srgbClr val="1E16E4"/>
                </a:solidFill>
                <a:effectLst/>
                <a:uLnTx/>
                <a:uFillTx/>
                <a:latin typeface="Courier New" pitchFamily="49" charset="0"/>
                <a:ea typeface="ＭＳ Ｐゴシック" pitchFamily="34" charset="-128"/>
                <a:cs typeface="+mn-cs"/>
              </a:rPr>
              <a:t> </a:t>
            </a:r>
            <a:r>
              <a:rPr kumimoji="0" lang="en-US" sz="2000" b="1" i="0" u="none" strike="noStrike" kern="1200" cap="none" spc="0" normalizeH="0" baseline="0" noProof="0" dirty="0">
                <a:ln>
                  <a:noFill/>
                </a:ln>
                <a:solidFill>
                  <a:srgbClr val="0B9520"/>
                </a:solidFill>
                <a:effectLst/>
                <a:uLnTx/>
                <a:uFillTx/>
                <a:latin typeface="Courier New" pitchFamily="49" charset="0"/>
                <a:ea typeface="ＭＳ Ｐゴシック" pitchFamily="34" charset="-128"/>
                <a:cs typeface="+mn-cs"/>
              </a:rPr>
              <a:t>'alien'</a:t>
            </a: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ourier New" pitchFamily="49" charset="0"/>
                <a:ea typeface="ＭＳ Ｐゴシック" pitchFamily="34" charset="-128"/>
                <a:cs typeface="+mn-cs"/>
              </a:rPr>
              <a:t>False</a:t>
            </a:r>
            <a:endParaRPr kumimoji="0" lang="en-US" sz="2000" b="1" i="0" u="none" strike="noStrike" kern="1200" cap="none" spc="0" normalizeH="0" baseline="0" noProof="0" dirty="0">
              <a:ln>
                <a:noFill/>
              </a:ln>
              <a:solidFill>
                <a:srgbClr val="000000"/>
              </a:solidFill>
              <a:effectLst/>
              <a:uLnTx/>
              <a:uFillTx/>
              <a:latin typeface="Courier New" pitchFamily="49" charset="0"/>
              <a:ea typeface="ＭＳ Ｐゴシック" pitchFamily="34" charset="-128"/>
              <a:cs typeface="+mn-cs"/>
            </a:endParaRPr>
          </a:p>
        </p:txBody>
      </p:sp>
    </p:spTree>
    <p:extLst>
      <p:ext uri="{BB962C8B-B14F-4D97-AF65-F5344CB8AC3E}">
        <p14:creationId xmlns:p14="http://schemas.microsoft.com/office/powerpoint/2010/main" val="26866407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01156" y="3842952"/>
            <a:ext cx="5254024" cy="27785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6" name="Rounded Rectangle 35"/>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intuit</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7" name="Rectangle 26"/>
          <p:cNvSpPr/>
          <p:nvPr/>
        </p:nvSpPr>
        <p:spPr>
          <a:xfrm>
            <a:off x="7715878" y="2897658"/>
            <a:ext cx="1200970"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identify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implement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3984509" y="1746134"/>
            <a:ext cx="4573537" cy="52322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pow(</a:t>
            </a:r>
            <a:r>
              <a:rPr kumimoji="0" lang="en-US" sz="28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b,p</a:t>
            </a:r>
            <a:r>
              <a:rPr kumimoji="0" lang="en-US" sz="28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   pow(b,p-1) * b </a:t>
            </a:r>
            <a:endPar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38" name="Rectangle 37"/>
          <p:cNvSpPr/>
          <p:nvPr/>
        </p:nvSpPr>
        <p:spPr>
          <a:xfrm>
            <a:off x="7715877" y="3319813"/>
            <a:ext cx="1227133" cy="348813"/>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 &amp;  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1" name="Rectangle 40"/>
          <p:cNvSpPr/>
          <p:nvPr/>
        </p:nvSpPr>
        <p:spPr>
          <a:xfrm>
            <a:off x="3657600" y="3886200"/>
            <a:ext cx="4782370"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pow</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r>
              <a:rPr kumimoji="0" lang="en-US" sz="20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b,p</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else</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pow</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(b,p-1) * b</a:t>
            </a: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31" name="Rectangle 30"/>
          <p:cNvSpPr/>
          <p:nvPr/>
        </p:nvSpPr>
        <p:spPr>
          <a:xfrm>
            <a:off x="343929" y="1507527"/>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pow(2,4) ~ 2*2*2*2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46" name="Rectangle 45"/>
          <p:cNvSpPr/>
          <p:nvPr/>
        </p:nvSpPr>
        <p:spPr>
          <a:xfrm>
            <a:off x="3764996" y="3315729"/>
            <a:ext cx="1227133" cy="220638"/>
          </a:xfrm>
          <a:prstGeom prst="rect">
            <a:avLst/>
          </a:prstGeom>
          <a:solidFill>
            <a:srgbClr val="FFCC99"/>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7" name="Rectangle 46"/>
          <p:cNvSpPr/>
          <p:nvPr/>
        </p:nvSpPr>
        <p:spPr>
          <a:xfrm>
            <a:off x="7327557" y="2434005"/>
            <a:ext cx="1227133" cy="220638"/>
          </a:xfrm>
          <a:prstGeom prst="rect">
            <a:avLst/>
          </a:prstGeom>
          <a:solidFill>
            <a:schemeClr val="bg1"/>
          </a:solidFill>
        </p:spPr>
        <p:txBody>
          <a:bodyPr wrap="square">
            <a:spAutoFit/>
          </a:bodyPr>
          <a:lstStyle/>
          <a:p>
            <a:pPr marL="0" marR="0" lvl="0" indent="0" algn="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3" name="Rectangle 22"/>
          <p:cNvSpPr/>
          <p:nvPr/>
        </p:nvSpPr>
        <p:spPr>
          <a:xfrm>
            <a:off x="343929" y="2586335"/>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pow(2,3) ~    2*2*2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4" name="Rectangle 23"/>
          <p:cNvSpPr/>
          <p:nvPr/>
        </p:nvSpPr>
        <p:spPr>
          <a:xfrm>
            <a:off x="341871" y="5381414"/>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pow(2,0) ~  1</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 name="Rectangle 2"/>
          <p:cNvSpPr/>
          <p:nvPr/>
        </p:nvSpPr>
        <p:spPr>
          <a:xfrm>
            <a:off x="1600200" y="5806008"/>
            <a:ext cx="1307708"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anything  to the zero power is 1.0</a:t>
            </a:r>
            <a:endParaRPr kumimoji="0" lang="en-US" sz="10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7" name="Rectangle 6"/>
          <p:cNvSpPr/>
          <p:nvPr/>
        </p:nvSpPr>
        <p:spPr>
          <a:xfrm>
            <a:off x="2870335" y="1893430"/>
            <a:ext cx="439544"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16</a:t>
            </a:r>
            <a:endParaRPr kumimoji="0" lang="en-US" sz="1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cxnSp>
        <p:nvCxnSpPr>
          <p:cNvPr id="9" name="Straight Connector 8"/>
          <p:cNvCxnSpPr/>
          <p:nvPr/>
        </p:nvCxnSpPr>
        <p:spPr bwMode="auto">
          <a:xfrm>
            <a:off x="2020329" y="1932121"/>
            <a:ext cx="9988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2183373" y="3005387"/>
            <a:ext cx="8090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 Box 6"/>
          <p:cNvSpPr txBox="1">
            <a:spLocks noChangeArrowheads="1"/>
          </p:cNvSpPr>
          <p:nvPr/>
        </p:nvSpPr>
        <p:spPr bwMode="auto">
          <a:xfrm>
            <a:off x="3601157" y="6512011"/>
            <a:ext cx="3504826" cy="246221"/>
          </a:xfrm>
          <a:prstGeom prst="rect">
            <a:avLst/>
          </a:prstGeom>
          <a:solidFill>
            <a:schemeClr val="bg1">
              <a:lumMod val="95000"/>
            </a:schemeClr>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1" i="0" u="none" strike="noStrike" kern="1200" cap="none" spc="0" normalizeH="0" baseline="0" noProof="0" dirty="0" smtClean="0">
                <a:ln>
                  <a:noFill/>
                </a:ln>
                <a:solidFill>
                  <a:srgbClr val="FF3300"/>
                </a:solidFill>
                <a:effectLst/>
                <a:uLnTx/>
                <a:uFillTx/>
                <a:latin typeface="Calibri" panose="020F0502020204030204" pitchFamily="34" charset="0"/>
                <a:ea typeface="ＭＳ Ｐゴシック" pitchFamily="34" charset="-128"/>
                <a:cs typeface="Courier New" panose="02070309020205020404" pitchFamily="49" charset="0"/>
              </a:rPr>
              <a:t>Extra!</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See if you can also handle </a:t>
            </a:r>
            <a:r>
              <a:rPr kumimoji="0" lang="en-US" sz="1000" b="1" i="1"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negative </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powers...</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endParaRPr>
          </a:p>
        </p:txBody>
      </p:sp>
      <p:sp>
        <p:nvSpPr>
          <p:cNvPr id="30" name="Rectangle 29"/>
          <p:cNvSpPr/>
          <p:nvPr/>
        </p:nvSpPr>
        <p:spPr>
          <a:xfrm>
            <a:off x="2908178" y="3005387"/>
            <a:ext cx="364202"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8</a:t>
            </a:r>
            <a:endParaRPr kumimoji="0" lang="en-US" sz="1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4" name="Rectangle 33"/>
          <p:cNvSpPr/>
          <p:nvPr/>
        </p:nvSpPr>
        <p:spPr>
          <a:xfrm>
            <a:off x="349956" y="3971431"/>
            <a:ext cx="3155244"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pow(2,2) ~  2*2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5" name="Rectangle 34"/>
          <p:cNvSpPr/>
          <p:nvPr/>
        </p:nvSpPr>
        <p:spPr>
          <a:xfrm>
            <a:off x="349956" y="4670778"/>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pow(2,1) ~  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8" name="Rectangle 7"/>
          <p:cNvSpPr/>
          <p:nvPr/>
        </p:nvSpPr>
        <p:spPr>
          <a:xfrm>
            <a:off x="5051088" y="2901070"/>
            <a:ext cx="1986826"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pow(b,0) = 1.0</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97" y="76200"/>
            <a:ext cx="1268403" cy="9799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0" name="Text Box 6"/>
          <p:cNvSpPr txBox="1">
            <a:spLocks noChangeArrowheads="1"/>
          </p:cNvSpPr>
          <p:nvPr/>
        </p:nvSpPr>
        <p:spPr bwMode="auto">
          <a:xfrm>
            <a:off x="4724400" y="284202"/>
            <a:ext cx="3297771" cy="553998"/>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return b**p, but using only multiplication times b</a:t>
            </a:r>
            <a:endParaRPr kumimoji="0" lang="en-US" sz="15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42" name="Text Box 6"/>
          <p:cNvSpPr txBox="1">
            <a:spLocks noChangeArrowheads="1"/>
          </p:cNvSpPr>
          <p:nvPr/>
        </p:nvSpPr>
        <p:spPr bwMode="auto">
          <a:xfrm>
            <a:off x="3200400" y="330369"/>
            <a:ext cx="2223794" cy="46166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pow(</a:t>
            </a:r>
            <a:r>
              <a:rPr kumimoji="0" lang="en-US" sz="24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b,p</a:t>
            </a: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endParaRPr kumimoji="0" lang="en-US" sz="2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5" name="Text Box 6"/>
          <p:cNvSpPr txBox="1">
            <a:spLocks noChangeArrowheads="1"/>
          </p:cNvSpPr>
          <p:nvPr/>
        </p:nvSpPr>
        <p:spPr bwMode="auto">
          <a:xfrm>
            <a:off x="228600" y="228600"/>
            <a:ext cx="3048000" cy="584775"/>
          </a:xfrm>
          <a:prstGeom prst="rect">
            <a:avLst/>
          </a:prstGeom>
          <a:solidFill>
            <a:srgbClr val="FF9900"/>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Answer:  </a:t>
            </a:r>
            <a:r>
              <a:rPr kumimoji="0" lang="en-US" sz="32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pow</a:t>
            </a:r>
            <a:endParaRPr kumimoji="0" lang="en-US" sz="32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Tree>
    <p:extLst>
      <p:ext uri="{BB962C8B-B14F-4D97-AF65-F5344CB8AC3E}">
        <p14:creationId xmlns:p14="http://schemas.microsoft.com/office/powerpoint/2010/main" val="11900878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01156" y="3842952"/>
            <a:ext cx="5254024" cy="27785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6" name="Rounded Rectangle 35"/>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intuit</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7" name="Rectangle 26"/>
          <p:cNvSpPr/>
          <p:nvPr/>
        </p:nvSpPr>
        <p:spPr>
          <a:xfrm>
            <a:off x="7715878" y="2897658"/>
            <a:ext cx="1200970"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identify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implement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3984509" y="1746134"/>
            <a:ext cx="2243659"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(s) = </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38" name="Rectangle 37"/>
          <p:cNvSpPr/>
          <p:nvPr/>
        </p:nvSpPr>
        <p:spPr>
          <a:xfrm>
            <a:off x="7715877" y="3319813"/>
            <a:ext cx="1227133" cy="348813"/>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 &amp;  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1" name="Rectangle 40"/>
          <p:cNvSpPr/>
          <p:nvPr/>
        </p:nvSpPr>
        <p:spPr>
          <a:xfrm>
            <a:off x="3775676" y="3962400"/>
            <a:ext cx="4782370"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vwl</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s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elif</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s[0]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a:t>
            </a:r>
            <a:r>
              <a:rPr kumimoji="0" lang="en-US" sz="2000" b="1" i="0" u="none" strike="noStrike" kern="1200" cap="none" spc="0" normalizeH="0" baseline="0" noProof="0" dirty="0" err="1"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aeiouy</a:t>
            </a:r>
            <a:r>
              <a:rPr kumimoji="0" lang="en-US" sz="20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sng"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1+</a:t>
            </a:r>
            <a:r>
              <a:rPr kumimoji="0" lang="en-US" sz="2000" b="1" i="0" u="none" strike="noStrike" kern="1200" cap="none" spc="0" normalizeH="0" baseline="0" noProof="0" dirty="0"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vwl</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(s[1:])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else</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vwl</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(s[1:])</a:t>
            </a: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31" name="Rectangle 30"/>
          <p:cNvSpPr/>
          <p:nvPr/>
        </p:nvSpPr>
        <p:spPr>
          <a:xfrm>
            <a:off x="343929" y="1507527"/>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'crazy'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46" name="Rectangle 45"/>
          <p:cNvSpPr/>
          <p:nvPr/>
        </p:nvSpPr>
        <p:spPr>
          <a:xfrm>
            <a:off x="3764996" y="3315729"/>
            <a:ext cx="1227133" cy="220638"/>
          </a:xfrm>
          <a:prstGeom prst="rect">
            <a:avLst/>
          </a:prstGeom>
          <a:solidFill>
            <a:srgbClr val="FFCC99"/>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7" name="Rectangle 46"/>
          <p:cNvSpPr/>
          <p:nvPr/>
        </p:nvSpPr>
        <p:spPr>
          <a:xfrm>
            <a:off x="7327557" y="2434005"/>
            <a:ext cx="1227133" cy="220638"/>
          </a:xfrm>
          <a:prstGeom prst="rect">
            <a:avLst/>
          </a:prstGeom>
          <a:solidFill>
            <a:schemeClr val="bg1"/>
          </a:solidFill>
        </p:spPr>
        <p:txBody>
          <a:bodyPr wrap="square">
            <a:spAutoFit/>
          </a:bodyPr>
          <a:lstStyle/>
          <a:p>
            <a:pPr marL="0" marR="0" lvl="0" indent="0" algn="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 name="Rectangle 2"/>
          <p:cNvSpPr/>
          <p:nvPr/>
        </p:nvSpPr>
        <p:spPr>
          <a:xfrm>
            <a:off x="1725555" y="5773643"/>
            <a:ext cx="1307708"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What is the </a:t>
            </a:r>
            <a:r>
              <a:rPr kumimoji="0" lang="en-US" sz="1000" b="0" i="0" u="sng"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really</a:t>
            </a: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 simplest base case!?</a:t>
            </a:r>
            <a:endParaRPr kumimoji="0" lang="en-US" sz="10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3" name="Text Box 6"/>
          <p:cNvSpPr txBox="1">
            <a:spLocks noChangeArrowheads="1"/>
          </p:cNvSpPr>
          <p:nvPr/>
        </p:nvSpPr>
        <p:spPr bwMode="auto">
          <a:xfrm>
            <a:off x="3601157" y="6512011"/>
            <a:ext cx="3504826" cy="246221"/>
          </a:xfrm>
          <a:prstGeom prst="rect">
            <a:avLst/>
          </a:prstGeom>
          <a:solidFill>
            <a:schemeClr val="bg1">
              <a:lumMod val="95000"/>
            </a:schemeClr>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1" i="0" u="none" strike="noStrike" kern="1200" cap="none" spc="0" normalizeH="0" baseline="0" noProof="0" dirty="0" smtClean="0">
                <a:ln>
                  <a:noFill/>
                </a:ln>
                <a:solidFill>
                  <a:srgbClr val="FF3300"/>
                </a:solidFill>
                <a:effectLst/>
                <a:uLnTx/>
                <a:uFillTx/>
                <a:latin typeface="Calibri" panose="020F0502020204030204" pitchFamily="34" charset="0"/>
                <a:ea typeface="ＭＳ Ｐゴシック" pitchFamily="34" charset="-128"/>
                <a:cs typeface="Courier New" panose="02070309020205020404" pitchFamily="49" charset="0"/>
              </a:rPr>
              <a:t>Extra!</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What 7-letter English word </a:t>
            </a:r>
            <a:r>
              <a:rPr kumimoji="0" lang="en-US" sz="1000" b="1" i="1"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maximizes</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a:t>
            </a:r>
            <a:r>
              <a:rPr kumimoji="0" lang="en-US" sz="10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vwl</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(s) ?</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endParaRPr>
          </a:p>
        </p:txBody>
      </p:sp>
      <p:sp>
        <p:nvSpPr>
          <p:cNvPr id="26" name="Rectangle 25"/>
          <p:cNvSpPr/>
          <p:nvPr/>
        </p:nvSpPr>
        <p:spPr>
          <a:xfrm>
            <a:off x="358422" y="2043929"/>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a:t>
            </a:r>
            <a:r>
              <a:rPr kumimoji="0" lang="en-US" sz="2400" b="1"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razy</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0" name="Rectangle 29"/>
          <p:cNvSpPr/>
          <p:nvPr/>
        </p:nvSpPr>
        <p:spPr>
          <a:xfrm>
            <a:off x="358422" y="2580331"/>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a:t>
            </a:r>
            <a:r>
              <a:rPr kumimoji="0" lang="en-US" sz="2400" b="1"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azy</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2</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4" name="Rectangle 33"/>
          <p:cNvSpPr/>
          <p:nvPr/>
        </p:nvSpPr>
        <p:spPr>
          <a:xfrm>
            <a:off x="358422" y="3116733"/>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a:t>
            </a:r>
            <a:r>
              <a:rPr kumimoji="0" lang="en-US" sz="2400" b="1"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zy</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1</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5" name="Rectangle 34"/>
          <p:cNvSpPr/>
          <p:nvPr/>
        </p:nvSpPr>
        <p:spPr>
          <a:xfrm>
            <a:off x="1725555" y="1219200"/>
            <a:ext cx="1307708" cy="246221"/>
          </a:xfrm>
          <a:prstGeom prst="rect">
            <a:avLst/>
          </a:prstGeom>
        </p:spPr>
        <p:txBody>
          <a:bodyPr wrap="square">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let</a:t>
            </a:r>
            <a:r>
              <a:rPr kumimoji="0" lang="en-US" sz="1000" b="0" i="0" u="none" strike="noStrike" kern="1200" cap="none" spc="0" normalizeH="0" baseline="0" noProof="0" dirty="0" smtClean="0">
                <a:ln>
                  <a:noFill/>
                </a:ln>
                <a:solidFill>
                  <a:srgbClr val="000000"/>
                </a:solidFill>
                <a:effectLst/>
                <a:uLnTx/>
                <a:uFillTx/>
                <a:latin typeface="Arial" charset="0"/>
                <a:ea typeface="ＭＳ Ｐゴシック" pitchFamily="34" charset="-128"/>
                <a:cs typeface="+mn-cs"/>
              </a:rPr>
              <a:t>'s count y!</a:t>
            </a:r>
            <a:endPar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39" name="Rectangle 38"/>
          <p:cNvSpPr/>
          <p:nvPr/>
        </p:nvSpPr>
        <p:spPr>
          <a:xfrm>
            <a:off x="349956" y="3653135"/>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'y'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1</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42" name="Text Box 6"/>
          <p:cNvSpPr txBox="1">
            <a:spLocks noChangeArrowheads="1"/>
          </p:cNvSpPr>
          <p:nvPr/>
        </p:nvSpPr>
        <p:spPr bwMode="auto">
          <a:xfrm>
            <a:off x="228600" y="228600"/>
            <a:ext cx="3048000" cy="584775"/>
          </a:xfrm>
          <a:prstGeom prst="rect">
            <a:avLst/>
          </a:prstGeom>
          <a:solidFill>
            <a:srgbClr val="FF9900"/>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Answer:  </a:t>
            </a:r>
            <a:r>
              <a:rPr kumimoji="0" lang="en-US" sz="32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vwl</a:t>
            </a:r>
            <a:endParaRPr kumimoji="0" lang="en-US" sz="32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29" name="Rectangle 28"/>
          <p:cNvSpPr/>
          <p:nvPr/>
        </p:nvSpPr>
        <p:spPr>
          <a:xfrm>
            <a:off x="4603052" y="2830689"/>
            <a:ext cx="2243659" cy="461665"/>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FF"/>
                </a:solidFill>
                <a:effectLst/>
                <a:uLnTx/>
                <a:uFillTx/>
                <a:latin typeface="Calibri" panose="020F0502020204030204" pitchFamily="34" charset="0"/>
                <a:ea typeface="ＭＳ Ｐゴシック" pitchFamily="34" charset="-128"/>
                <a:cs typeface="+mn-cs"/>
              </a:rPr>
              <a:t>vwl</a:t>
            </a:r>
            <a:r>
              <a:rPr kumimoji="0" lang="en-US" sz="2400" b="0"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 '' ) = 0</a:t>
            </a:r>
            <a:endParaRPr kumimoji="0" lang="en-US" sz="2400" b="0" i="0" u="none" strike="noStrike" kern="1200" cap="none" spc="0" normalizeH="0" baseline="0" noProof="0" dirty="0">
              <a:ln>
                <a:noFill/>
              </a:ln>
              <a:solidFill>
                <a:srgbClr val="0000FF"/>
              </a:solidFill>
              <a:effectLst/>
              <a:uLnTx/>
              <a:uFillTx/>
              <a:latin typeface="Calibri" panose="020F0502020204030204" pitchFamily="34" charset="0"/>
              <a:ea typeface="ＭＳ Ｐゴシック" pitchFamily="34" charset="-128"/>
              <a:cs typeface="+mn-cs"/>
            </a:endParaRPr>
          </a:p>
        </p:txBody>
      </p:sp>
      <p:sp>
        <p:nvSpPr>
          <p:cNvPr id="40" name="Rectangle 39"/>
          <p:cNvSpPr/>
          <p:nvPr/>
        </p:nvSpPr>
        <p:spPr>
          <a:xfrm>
            <a:off x="5240870" y="1424050"/>
            <a:ext cx="3293530"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FF"/>
                </a:solidFill>
                <a:effectLst/>
                <a:uLnTx/>
                <a:uFillTx/>
                <a:latin typeface="Calibri" panose="020F0502020204030204" pitchFamily="34" charset="0"/>
                <a:ea typeface="ＭＳ Ｐゴシック" pitchFamily="34" charset="-128"/>
                <a:cs typeface="+mn-cs"/>
              </a:rPr>
              <a:t>vwl</a:t>
            </a:r>
            <a:r>
              <a:rPr kumimoji="0" lang="en-US" sz="2400" b="1"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s[1:]</a:t>
            </a:r>
            <a:r>
              <a:rPr kumimoji="0" lang="en-US" sz="2400" b="1"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a:t>
            </a:r>
            <a:r>
              <a:rPr kumimoji="0" lang="en-US" sz="15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if s[0] is </a:t>
            </a:r>
            <a:r>
              <a:rPr kumimoji="0" lang="en-US" sz="15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not </a:t>
            </a:r>
            <a:r>
              <a:rPr kumimoji="0" lang="en-US" sz="15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a vowel</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sng"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1+</a:t>
            </a:r>
            <a:r>
              <a:rPr kumimoji="0" lang="en-US" sz="2400" b="1"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s[1</a:t>
            </a: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rPr>
              <a:t>:]</a:t>
            </a:r>
            <a:r>
              <a:rPr kumimoji="0" lang="en-US" sz="2400" b="1" i="0" u="none" strike="noStrike" kern="1200" cap="none" spc="0" normalizeH="0" baseline="0" noProof="0" dirty="0">
                <a:ln>
                  <a:noFill/>
                </a:ln>
                <a:solidFill>
                  <a:srgbClr val="0000FF"/>
                </a:solidFill>
                <a:effectLst/>
                <a:uLnTx/>
                <a:uFillTx/>
                <a:latin typeface="Calibri" panose="020F0502020204030204" pitchFamily="34" charset="0"/>
                <a:ea typeface="ＭＳ Ｐゴシック" pitchFamily="34" charset="-128"/>
                <a:cs typeface="+mn-cs"/>
              </a:rPr>
              <a:t>)</a:t>
            </a: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rPr>
              <a:t>, </a:t>
            </a:r>
            <a:r>
              <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rPr>
              <a:t>if </a:t>
            </a:r>
            <a:r>
              <a:rPr kumimoji="0" lang="en-US" sz="15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s[0</a:t>
            </a:r>
            <a:r>
              <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rPr>
              <a:t>] </a:t>
            </a:r>
            <a:r>
              <a:rPr kumimoji="0" lang="en-US" sz="15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is</a:t>
            </a:r>
            <a:r>
              <a:rPr kumimoji="0" lang="en-US" sz="15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a:t>
            </a:r>
            <a:r>
              <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rPr>
              <a:t>a vowel</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45" name="Left Brace 44"/>
          <p:cNvSpPr/>
          <p:nvPr/>
        </p:nvSpPr>
        <p:spPr bwMode="auto">
          <a:xfrm>
            <a:off x="5150616" y="1482496"/>
            <a:ext cx="147170" cy="1022336"/>
          </a:xfrm>
          <a:prstGeom prst="leftBrace">
            <a:avLst>
              <a:gd name="adj1" fmla="val 62954"/>
              <a:gd name="adj2" fmla="val 50000"/>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9" name="Text Box 6"/>
          <p:cNvSpPr txBox="1">
            <a:spLocks noChangeArrowheads="1"/>
          </p:cNvSpPr>
          <p:nvPr/>
        </p:nvSpPr>
        <p:spPr bwMode="auto">
          <a:xfrm>
            <a:off x="3262606" y="310366"/>
            <a:ext cx="2223794" cy="461665"/>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vwl</a:t>
            </a: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(s)</a:t>
            </a:r>
            <a:endParaRPr kumimoji="0" lang="en-US" sz="2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50" name="Text Box 6"/>
          <p:cNvSpPr txBox="1">
            <a:spLocks noChangeArrowheads="1"/>
          </p:cNvSpPr>
          <p:nvPr/>
        </p:nvSpPr>
        <p:spPr bwMode="auto">
          <a:xfrm>
            <a:off x="5236629" y="264199"/>
            <a:ext cx="3297771" cy="553998"/>
          </a:xfrm>
          <a:prstGeom prst="rect">
            <a:avLst/>
          </a:prstGeom>
          <a:no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return the number of vowels in the string s, s may or may not be empty.</a:t>
            </a:r>
            <a:endParaRPr kumimoji="0" lang="en-US" sz="15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32" name="Rectangle 31"/>
          <p:cNvSpPr/>
          <p:nvPr/>
        </p:nvSpPr>
        <p:spPr>
          <a:xfrm>
            <a:off x="337833" y="4368225"/>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vwl</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0</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Tree>
    <p:extLst>
      <p:ext uri="{BB962C8B-B14F-4D97-AF65-F5344CB8AC3E}">
        <p14:creationId xmlns:p14="http://schemas.microsoft.com/office/powerpoint/2010/main" val="32151423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6"/>
          <p:cNvSpPr txBox="1">
            <a:spLocks noChangeArrowheads="1"/>
          </p:cNvSpPr>
          <p:nvPr/>
        </p:nvSpPr>
        <p:spPr bwMode="auto">
          <a:xfrm>
            <a:off x="2590800" y="272534"/>
            <a:ext cx="2223794" cy="46166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max(L)</a:t>
            </a:r>
            <a:endParaRPr kumimoji="0" lang="en-US" sz="2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4" name="Text Box 6"/>
          <p:cNvSpPr txBox="1">
            <a:spLocks noChangeArrowheads="1"/>
          </p:cNvSpPr>
          <p:nvPr/>
        </p:nvSpPr>
        <p:spPr bwMode="auto">
          <a:xfrm>
            <a:off x="4360891" y="226367"/>
            <a:ext cx="3297771" cy="553998"/>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return the biggest element in L,       given that L has </a:t>
            </a:r>
            <a:r>
              <a:rPr kumimoji="0" lang="en-US" sz="1500" b="0" i="1"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at least one element</a:t>
            </a: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a:t>
            </a:r>
            <a:endParaRPr kumimoji="0" lang="en-US" sz="15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2" name="Rectangle 1"/>
          <p:cNvSpPr/>
          <p:nvPr/>
        </p:nvSpPr>
        <p:spPr bwMode="auto">
          <a:xfrm>
            <a:off x="3601156" y="3842952"/>
            <a:ext cx="5254024" cy="27785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6" name="Rounded Rectangle 35"/>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12" name="Text Box 6"/>
          <p:cNvSpPr txBox="1">
            <a:spLocks noChangeArrowheads="1"/>
          </p:cNvSpPr>
          <p:nvPr/>
        </p:nvSpPr>
        <p:spPr bwMode="auto">
          <a:xfrm>
            <a:off x="457200" y="228600"/>
            <a:ext cx="2362200" cy="584775"/>
          </a:xfrm>
          <a:prstGeom prst="rect">
            <a:avLst/>
          </a:prstGeom>
          <a:solidFill>
            <a:srgbClr val="FFCC99"/>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max( L )</a:t>
            </a:r>
            <a:endParaRPr kumimoji="0" lang="en-US" sz="32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intuit</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7" name="Rectangle 26"/>
          <p:cNvSpPr/>
          <p:nvPr/>
        </p:nvSpPr>
        <p:spPr>
          <a:xfrm>
            <a:off x="7715878" y="2897658"/>
            <a:ext cx="1200970"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identify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implement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3984509" y="1746134"/>
            <a:ext cx="2243659"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max(L)  </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38" name="Rectangle 37"/>
          <p:cNvSpPr/>
          <p:nvPr/>
        </p:nvSpPr>
        <p:spPr>
          <a:xfrm>
            <a:off x="7715877" y="3319813"/>
            <a:ext cx="1227133" cy="348813"/>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 &amp;  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1" name="Rectangle 40"/>
          <p:cNvSpPr/>
          <p:nvPr/>
        </p:nvSpPr>
        <p:spPr>
          <a:xfrm>
            <a:off x="3775676" y="3962400"/>
            <a:ext cx="478237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max</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a:t>
            </a: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p:txBody>
      </p:sp>
      <p:sp>
        <p:nvSpPr>
          <p:cNvPr id="30" name="Rectangle 29"/>
          <p:cNvSpPr/>
          <p:nvPr/>
        </p:nvSpPr>
        <p:spPr>
          <a:xfrm>
            <a:off x="381000" y="2133600"/>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[ 8,5 ]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8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1" name="Rectangle 30"/>
          <p:cNvSpPr/>
          <p:nvPr/>
        </p:nvSpPr>
        <p:spPr>
          <a:xfrm>
            <a:off x="381000" y="1371600"/>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9</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,8,5 ]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9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4" name="Rectangle 33"/>
          <p:cNvSpPr/>
          <p:nvPr/>
        </p:nvSpPr>
        <p:spPr>
          <a:xfrm>
            <a:off x="381000" y="4331233"/>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[ 8,5 ]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8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35" name="Rectangle 34"/>
          <p:cNvSpPr/>
          <p:nvPr/>
        </p:nvSpPr>
        <p:spPr>
          <a:xfrm>
            <a:off x="381000" y="3645433"/>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2</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,8,5 ]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8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cxnSp>
        <p:nvCxnSpPr>
          <p:cNvPr id="42" name="Straight Connector 41"/>
          <p:cNvCxnSpPr/>
          <p:nvPr/>
        </p:nvCxnSpPr>
        <p:spPr bwMode="auto">
          <a:xfrm>
            <a:off x="381000" y="3124200"/>
            <a:ext cx="2708189" cy="0"/>
          </a:xfrm>
          <a:prstGeom prst="line">
            <a:avLst/>
          </a:prstGeom>
          <a:solidFill>
            <a:schemeClr val="accent1"/>
          </a:solidFill>
          <a:ln w="9525" cap="flat" cmpd="sng" algn="ctr">
            <a:solidFill>
              <a:srgbClr val="0000FF"/>
            </a:solidFill>
            <a:prstDash val="solid"/>
            <a:round/>
            <a:headEnd type="none" w="med" len="med"/>
            <a:tailEnd type="none" w="med" len="med"/>
          </a:ln>
          <a:effectLst/>
        </p:spPr>
      </p:cxnSp>
      <p:cxnSp>
        <p:nvCxnSpPr>
          <p:cNvPr id="45" name="Straight Connector 44"/>
          <p:cNvCxnSpPr/>
          <p:nvPr/>
        </p:nvCxnSpPr>
        <p:spPr bwMode="auto">
          <a:xfrm>
            <a:off x="381000" y="5243385"/>
            <a:ext cx="2708189" cy="0"/>
          </a:xfrm>
          <a:prstGeom prst="line">
            <a:avLst/>
          </a:prstGeom>
          <a:solidFill>
            <a:schemeClr val="accent1"/>
          </a:solidFill>
          <a:ln w="9525" cap="flat" cmpd="sng" algn="ctr">
            <a:solidFill>
              <a:srgbClr val="0000FF"/>
            </a:solidFill>
            <a:prstDash val="solid"/>
            <a:round/>
            <a:headEnd type="none" w="med" len="med"/>
            <a:tailEnd type="none" w="med" len="med"/>
          </a:ln>
          <a:effectLst/>
        </p:spPr>
      </p:cxnSp>
      <p:sp>
        <p:nvSpPr>
          <p:cNvPr id="46" name="Rectangle 45"/>
          <p:cNvSpPr/>
          <p:nvPr/>
        </p:nvSpPr>
        <p:spPr>
          <a:xfrm>
            <a:off x="3764996" y="3315729"/>
            <a:ext cx="1227133" cy="220638"/>
          </a:xfrm>
          <a:prstGeom prst="rect">
            <a:avLst/>
          </a:prstGeom>
          <a:solidFill>
            <a:srgbClr val="FFCC99"/>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7" name="Rectangle 46"/>
          <p:cNvSpPr/>
          <p:nvPr/>
        </p:nvSpPr>
        <p:spPr>
          <a:xfrm>
            <a:off x="7327557" y="2434005"/>
            <a:ext cx="1227133" cy="220638"/>
          </a:xfrm>
          <a:prstGeom prst="rect">
            <a:avLst/>
          </a:prstGeom>
          <a:solidFill>
            <a:schemeClr val="bg1"/>
          </a:solidFill>
        </p:spPr>
        <p:txBody>
          <a:bodyPr wrap="square">
            <a:spAutoFit/>
          </a:bodyPr>
          <a:lstStyle/>
          <a:p>
            <a:pPr marL="0" marR="0" lvl="0" indent="0" algn="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cxnSp>
        <p:nvCxnSpPr>
          <p:cNvPr id="48" name="Straight Connector 47"/>
          <p:cNvCxnSpPr/>
          <p:nvPr/>
        </p:nvCxnSpPr>
        <p:spPr bwMode="auto">
          <a:xfrm>
            <a:off x="1600200" y="1806222"/>
            <a:ext cx="4758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1352942" y="2586034"/>
            <a:ext cx="4758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1352942" y="4800600"/>
            <a:ext cx="4758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1604982" y="4107098"/>
            <a:ext cx="4758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Rectangle 28"/>
          <p:cNvSpPr/>
          <p:nvPr/>
        </p:nvSpPr>
        <p:spPr>
          <a:xfrm>
            <a:off x="381000" y="5715000"/>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5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1066"/>
          <a:stretch/>
        </p:blipFill>
        <p:spPr>
          <a:xfrm>
            <a:off x="7772400" y="119026"/>
            <a:ext cx="1153085" cy="768680"/>
          </a:xfrm>
          <a:prstGeom prst="rect">
            <a:avLst/>
          </a:prstGeom>
        </p:spPr>
      </p:pic>
    </p:spTree>
    <p:extLst>
      <p:ext uri="{BB962C8B-B14F-4D97-AF65-F5344CB8AC3E}">
        <p14:creationId xmlns:p14="http://schemas.microsoft.com/office/powerpoint/2010/main" val="2442179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8"/>
          <p:cNvSpPr>
            <a:spLocks noChangeArrowheads="1"/>
          </p:cNvSpPr>
          <p:nvPr/>
        </p:nvSpPr>
        <p:spPr bwMode="auto">
          <a:xfrm>
            <a:off x="304800" y="1524000"/>
            <a:ext cx="8664551"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b="1" dirty="0" err="1">
                <a:solidFill>
                  <a:srgbClr val="FEA30F"/>
                </a:solidFill>
                <a:latin typeface="Courier New" pitchFamily="49" charset="0"/>
              </a:rPr>
              <a:t>def</a:t>
            </a:r>
            <a:r>
              <a:rPr lang="en-US" b="1" dirty="0">
                <a:solidFill>
                  <a:srgbClr val="000000"/>
                </a:solidFill>
                <a:latin typeface="Courier New" pitchFamily="49" charset="0"/>
              </a:rPr>
              <a:t> </a:t>
            </a:r>
            <a:r>
              <a:rPr lang="en-US" b="1" dirty="0" err="1">
                <a:solidFill>
                  <a:srgbClr val="0C0BC6"/>
                </a:solidFill>
                <a:latin typeface="Courier New" pitchFamily="49" charset="0"/>
              </a:rPr>
              <a:t>convertFromSeconds</a:t>
            </a:r>
            <a:r>
              <a:rPr lang="en-US" b="1" dirty="0">
                <a:solidFill>
                  <a:srgbClr val="000000"/>
                </a:solidFill>
                <a:latin typeface="Courier New" pitchFamily="49" charset="0"/>
              </a:rPr>
              <a:t>(s):  </a:t>
            </a:r>
            <a:r>
              <a:rPr lang="en-US" b="1" dirty="0">
                <a:solidFill>
                  <a:srgbClr val="FF0000"/>
                </a:solidFill>
                <a:latin typeface="Courier New" pitchFamily="49" charset="0"/>
              </a:rPr>
              <a:t># total seconds</a:t>
            </a:r>
            <a:endParaRPr lang="en-US" b="1" dirty="0">
              <a:solidFill>
                <a:srgbClr val="000000"/>
              </a:solidFill>
              <a:latin typeface="Courier New" pitchFamily="49" charset="0"/>
            </a:endParaRPr>
          </a:p>
          <a:p>
            <a:r>
              <a:rPr lang="en-US" b="1" dirty="0">
                <a:solidFill>
                  <a:srgbClr val="FFFFFF">
                    <a:lumMod val="75000"/>
                  </a:srgbClr>
                </a:solidFill>
                <a:latin typeface="Courier New" pitchFamily="49" charset="0"/>
              </a:rPr>
              <a:t>    """ </a:t>
            </a:r>
            <a:r>
              <a:rPr lang="en-US" b="1" dirty="0" err="1" smtClean="0">
                <a:solidFill>
                  <a:srgbClr val="FFFFFF">
                    <a:lumMod val="75000"/>
                  </a:srgbClr>
                </a:solidFill>
                <a:latin typeface="Courier New" pitchFamily="49" charset="0"/>
              </a:rPr>
              <a:t>convertFromSeconds</a:t>
            </a:r>
            <a:r>
              <a:rPr lang="en-US" b="1" dirty="0" smtClean="0">
                <a:solidFill>
                  <a:srgbClr val="FFFFFF">
                    <a:lumMod val="75000"/>
                  </a:srgbClr>
                </a:solidFill>
                <a:latin typeface="Courier New" pitchFamily="49" charset="0"/>
              </a:rPr>
              <a:t>(s</a:t>
            </a:r>
            <a:r>
              <a:rPr lang="en-US" b="1" dirty="0">
                <a:solidFill>
                  <a:srgbClr val="FFFFFF">
                    <a:lumMod val="75000"/>
                  </a:srgbClr>
                </a:solidFill>
                <a:latin typeface="Courier New" pitchFamily="49" charset="0"/>
              </a:rPr>
              <a:t>): Converts an</a:t>
            </a:r>
          </a:p>
          <a:p>
            <a:r>
              <a:rPr lang="en-US" b="1" dirty="0">
                <a:solidFill>
                  <a:srgbClr val="FFFFFF">
                    <a:lumMod val="75000"/>
                  </a:srgbClr>
                </a:solidFill>
                <a:latin typeface="Courier New" pitchFamily="49" charset="0"/>
              </a:rPr>
              <a:t>          integer # of seconds into a list of</a:t>
            </a:r>
          </a:p>
          <a:p>
            <a:r>
              <a:rPr lang="en-US" b="1" dirty="0">
                <a:solidFill>
                  <a:srgbClr val="FFFFFF">
                    <a:lumMod val="75000"/>
                  </a:srgbClr>
                </a:solidFill>
                <a:latin typeface="Courier New" pitchFamily="49" charset="0"/>
              </a:rPr>
              <a:t>          [days, hours, minutes, seconds]</a:t>
            </a:r>
          </a:p>
          <a:p>
            <a:r>
              <a:rPr lang="en-US" b="1" dirty="0">
                <a:solidFill>
                  <a:srgbClr val="FFFFFF">
                    <a:lumMod val="75000"/>
                  </a:srgbClr>
                </a:solidFill>
                <a:latin typeface="Courier New" pitchFamily="49" charset="0"/>
              </a:rPr>
              <a:t>        input s: an </a:t>
            </a:r>
            <a:r>
              <a:rPr lang="en-US" b="1" dirty="0" err="1">
                <a:solidFill>
                  <a:srgbClr val="FFFFFF">
                    <a:lumMod val="75000"/>
                  </a:srgbClr>
                </a:solidFill>
                <a:latin typeface="Courier New" pitchFamily="49" charset="0"/>
              </a:rPr>
              <a:t>int</a:t>
            </a:r>
            <a:endParaRPr lang="en-US" b="1" dirty="0">
              <a:solidFill>
                <a:srgbClr val="FFFFFF">
                  <a:lumMod val="75000"/>
                </a:srgbClr>
              </a:solidFill>
              <a:latin typeface="Courier New" pitchFamily="49" charset="0"/>
            </a:endParaRPr>
          </a:p>
          <a:p>
            <a:r>
              <a:rPr lang="en-US" b="1" dirty="0">
                <a:solidFill>
                  <a:srgbClr val="FFFFFF">
                    <a:lumMod val="75000"/>
                  </a:srgbClr>
                </a:solidFill>
                <a:latin typeface="Courier New" pitchFamily="49" charset="0"/>
              </a:rPr>
              <a:t>    """</a:t>
            </a:r>
          </a:p>
          <a:p>
            <a:r>
              <a:rPr lang="en-US" b="1" dirty="0">
                <a:solidFill>
                  <a:srgbClr val="000000"/>
                </a:solidFill>
                <a:latin typeface="Courier New" pitchFamily="49" charset="0"/>
              </a:rPr>
              <a:t>    </a:t>
            </a:r>
            <a:r>
              <a:rPr lang="en-US" b="1" dirty="0" smtClean="0">
                <a:solidFill>
                  <a:srgbClr val="000000"/>
                </a:solidFill>
                <a:latin typeface="Courier New" pitchFamily="49" charset="0"/>
              </a:rPr>
              <a:t>days </a:t>
            </a:r>
            <a:r>
              <a:rPr lang="en-US" b="1" dirty="0">
                <a:solidFill>
                  <a:srgbClr val="000000"/>
                </a:solidFill>
                <a:latin typeface="Courier New" pitchFamily="49" charset="0"/>
              </a:rPr>
              <a:t>= s </a:t>
            </a:r>
            <a:r>
              <a:rPr lang="en-US" b="1" dirty="0" smtClean="0">
                <a:solidFill>
                  <a:srgbClr val="000000"/>
                </a:solidFill>
                <a:latin typeface="Courier New" pitchFamily="49" charset="0"/>
              </a:rPr>
              <a:t>// (24*60*60)  </a:t>
            </a:r>
            <a:r>
              <a:rPr lang="en-US" b="1" dirty="0">
                <a:solidFill>
                  <a:srgbClr val="FF0000"/>
                </a:solidFill>
                <a:latin typeface="Courier New" pitchFamily="49" charset="0"/>
              </a:rPr>
              <a:t># </a:t>
            </a:r>
            <a:r>
              <a:rPr lang="en-US" b="1" dirty="0" smtClean="0">
                <a:solidFill>
                  <a:srgbClr val="FF0000"/>
                </a:solidFill>
                <a:latin typeface="Courier New" pitchFamily="49" charset="0"/>
              </a:rPr>
              <a:t>total days</a:t>
            </a:r>
            <a:endParaRPr lang="en-US" b="1" dirty="0">
              <a:solidFill>
                <a:srgbClr val="00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s </a:t>
            </a:r>
            <a:r>
              <a:rPr lang="en-US" b="1" dirty="0">
                <a:solidFill>
                  <a:srgbClr val="000000"/>
                </a:solidFill>
                <a:latin typeface="Courier New" pitchFamily="49" charset="0"/>
              </a:rPr>
              <a:t>= </a:t>
            </a:r>
            <a:r>
              <a:rPr lang="en-US" b="1" dirty="0" smtClean="0">
                <a:solidFill>
                  <a:srgbClr val="000000"/>
                </a:solidFill>
                <a:latin typeface="Courier New" pitchFamily="49" charset="0"/>
              </a:rPr>
              <a:t>s </a:t>
            </a:r>
            <a:r>
              <a:rPr lang="en-US" b="1" dirty="0">
                <a:solidFill>
                  <a:srgbClr val="000000"/>
                </a:solidFill>
                <a:latin typeface="Courier New" pitchFamily="49" charset="0"/>
              </a:rPr>
              <a:t>%</a:t>
            </a:r>
            <a:r>
              <a:rPr lang="en-US" b="1" dirty="0" smtClean="0">
                <a:solidFill>
                  <a:srgbClr val="000000"/>
                </a:solidFill>
                <a:latin typeface="Courier New" pitchFamily="49" charset="0"/>
              </a:rPr>
              <a:t> (24*60*60)      </a:t>
            </a:r>
            <a:r>
              <a:rPr lang="en-US" b="1" dirty="0" smtClean="0">
                <a:solidFill>
                  <a:srgbClr val="FF0000"/>
                </a:solidFill>
                <a:latin typeface="Courier New" pitchFamily="49" charset="0"/>
              </a:rPr>
              <a:t># remainder s</a:t>
            </a:r>
            <a:endParaRPr lang="en-US" b="1" dirty="0">
              <a:solidFill>
                <a:srgbClr val="00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hours </a:t>
            </a:r>
            <a:r>
              <a:rPr lang="en-US" b="1" dirty="0">
                <a:solidFill>
                  <a:srgbClr val="000000"/>
                </a:solidFill>
                <a:latin typeface="Courier New" pitchFamily="49" charset="0"/>
              </a:rPr>
              <a:t>= </a:t>
            </a:r>
            <a:r>
              <a:rPr lang="en-US" b="1" dirty="0" smtClean="0">
                <a:solidFill>
                  <a:srgbClr val="000000"/>
                </a:solidFill>
                <a:latin typeface="Courier New" pitchFamily="49" charset="0"/>
              </a:rPr>
              <a:t>s // (60*60)    </a:t>
            </a:r>
            <a:r>
              <a:rPr lang="en-US" b="1" dirty="0">
                <a:solidFill>
                  <a:srgbClr val="FF0000"/>
                </a:solidFill>
                <a:latin typeface="Courier New" pitchFamily="49" charset="0"/>
              </a:rPr>
              <a:t># </a:t>
            </a:r>
            <a:r>
              <a:rPr lang="en-US" b="1" dirty="0" smtClean="0">
                <a:solidFill>
                  <a:srgbClr val="FF0000"/>
                </a:solidFill>
                <a:latin typeface="Courier New" pitchFamily="49" charset="0"/>
              </a:rPr>
              <a:t>total hours</a:t>
            </a:r>
            <a:endParaRPr lang="en-US" b="1" dirty="0">
              <a:solidFill>
                <a:srgbClr val="00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s </a:t>
            </a:r>
            <a:r>
              <a:rPr lang="en-US" b="1" dirty="0">
                <a:solidFill>
                  <a:srgbClr val="000000"/>
                </a:solidFill>
                <a:latin typeface="Courier New" pitchFamily="49" charset="0"/>
              </a:rPr>
              <a:t>= </a:t>
            </a:r>
            <a:r>
              <a:rPr lang="en-US" b="1" dirty="0" smtClean="0">
                <a:solidFill>
                  <a:srgbClr val="000000"/>
                </a:solidFill>
                <a:latin typeface="Courier New" pitchFamily="49" charset="0"/>
              </a:rPr>
              <a:t>s % (60*60)         </a:t>
            </a:r>
            <a:r>
              <a:rPr lang="en-US" b="1" dirty="0" smtClean="0">
                <a:solidFill>
                  <a:srgbClr val="FF0000"/>
                </a:solidFill>
                <a:latin typeface="Courier New" pitchFamily="49" charset="0"/>
              </a:rPr>
              <a:t># remainder s</a:t>
            </a:r>
            <a:endParaRPr lang="en-US" b="1" dirty="0">
              <a:solidFill>
                <a:srgbClr val="FF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minutes </a:t>
            </a:r>
            <a:r>
              <a:rPr lang="en-US" b="1" dirty="0">
                <a:solidFill>
                  <a:srgbClr val="000000"/>
                </a:solidFill>
                <a:latin typeface="Courier New" pitchFamily="49" charset="0"/>
              </a:rPr>
              <a:t>= </a:t>
            </a:r>
            <a:r>
              <a:rPr lang="en-US" b="1" dirty="0" smtClean="0">
                <a:solidFill>
                  <a:srgbClr val="000000"/>
                </a:solidFill>
                <a:latin typeface="Courier New" pitchFamily="49" charset="0"/>
              </a:rPr>
              <a:t>s // 60       </a:t>
            </a:r>
            <a:r>
              <a:rPr lang="en-US" b="1" dirty="0" smtClean="0">
                <a:solidFill>
                  <a:srgbClr val="FF0000"/>
                </a:solidFill>
                <a:latin typeface="Courier New" pitchFamily="49" charset="0"/>
              </a:rPr>
              <a:t># total minutes</a:t>
            </a:r>
            <a:endParaRPr lang="en-US" b="1" dirty="0">
              <a:solidFill>
                <a:srgbClr val="000000"/>
              </a:solidFill>
              <a:latin typeface="Courier New" pitchFamily="49" charset="0"/>
            </a:endParaRPr>
          </a:p>
          <a:p>
            <a:r>
              <a:rPr lang="en-US" b="1" dirty="0">
                <a:solidFill>
                  <a:srgbClr val="000000"/>
                </a:solidFill>
                <a:latin typeface="Courier New" pitchFamily="49" charset="0"/>
              </a:rPr>
              <a:t>    </a:t>
            </a:r>
            <a:r>
              <a:rPr lang="en-US" b="1" dirty="0" smtClean="0">
                <a:solidFill>
                  <a:srgbClr val="000000"/>
                </a:solidFill>
                <a:latin typeface="Courier New" pitchFamily="49" charset="0"/>
              </a:rPr>
              <a:t>s = s % 60              </a:t>
            </a:r>
            <a:r>
              <a:rPr lang="en-US" b="1" dirty="0">
                <a:solidFill>
                  <a:srgbClr val="FF0000"/>
                </a:solidFill>
                <a:latin typeface="Courier New" pitchFamily="49" charset="0"/>
              </a:rPr>
              <a:t># </a:t>
            </a:r>
            <a:r>
              <a:rPr lang="en-US" b="1" dirty="0" smtClean="0">
                <a:solidFill>
                  <a:srgbClr val="FF0000"/>
                </a:solidFill>
                <a:latin typeface="Courier New" pitchFamily="49" charset="0"/>
              </a:rPr>
              <a:t>remainder s</a:t>
            </a:r>
            <a:endParaRPr lang="en-US" b="1" dirty="0">
              <a:solidFill>
                <a:srgbClr val="FF0000"/>
              </a:solidFill>
              <a:latin typeface="Courier New" pitchFamily="49" charset="0"/>
            </a:endParaRPr>
          </a:p>
          <a:p>
            <a:r>
              <a:rPr lang="en-US" b="1" dirty="0">
                <a:solidFill>
                  <a:srgbClr val="000000"/>
                </a:solidFill>
                <a:latin typeface="Courier New" pitchFamily="49" charset="0"/>
              </a:rPr>
              <a:t>    </a:t>
            </a:r>
            <a:r>
              <a:rPr lang="en-US" b="1" dirty="0">
                <a:solidFill>
                  <a:srgbClr val="FEA30F"/>
                </a:solidFill>
                <a:latin typeface="Courier New" pitchFamily="49" charset="0"/>
              </a:rPr>
              <a:t>return</a:t>
            </a:r>
            <a:r>
              <a:rPr lang="en-US" b="1" dirty="0">
                <a:solidFill>
                  <a:srgbClr val="000000"/>
                </a:solidFill>
                <a:latin typeface="Courier New" pitchFamily="49" charset="0"/>
              </a:rPr>
              <a:t> [days, hours, minutes, </a:t>
            </a:r>
            <a:r>
              <a:rPr lang="en-US" b="1" dirty="0" smtClean="0">
                <a:solidFill>
                  <a:srgbClr val="000000"/>
                </a:solidFill>
                <a:latin typeface="Courier New" pitchFamily="49" charset="0"/>
              </a:rPr>
              <a:t>s]</a:t>
            </a:r>
            <a:endParaRPr lang="en-US" b="1" dirty="0">
              <a:solidFill>
                <a:srgbClr val="000000"/>
              </a:solidFill>
              <a:latin typeface="Courier New" pitchFamily="49" charset="0"/>
            </a:endParaRPr>
          </a:p>
        </p:txBody>
      </p:sp>
      <p:grpSp>
        <p:nvGrpSpPr>
          <p:cNvPr id="9220" name="Group 47"/>
          <p:cNvGrpSpPr>
            <a:grpSpLocks/>
          </p:cNvGrpSpPr>
          <p:nvPr/>
        </p:nvGrpSpPr>
        <p:grpSpPr bwMode="auto">
          <a:xfrm>
            <a:off x="8149045" y="365400"/>
            <a:ext cx="609600" cy="762000"/>
            <a:chOff x="2928" y="1051"/>
            <a:chExt cx="840" cy="957"/>
          </a:xfrm>
        </p:grpSpPr>
        <p:sp>
          <p:nvSpPr>
            <p:cNvPr id="9223" name="Freeform 48"/>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endParaRPr>
            </a:p>
          </p:txBody>
        </p:sp>
        <p:sp>
          <p:nvSpPr>
            <p:cNvPr id="9224" name="Oval 49"/>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endParaRPr>
            </a:p>
          </p:txBody>
        </p:sp>
        <p:sp>
          <p:nvSpPr>
            <p:cNvPr id="9225" name="Oval 50"/>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26" name="Oval 51"/>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27" name="Oval 52"/>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28" name="Oval 53"/>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29" name="Oval 54"/>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30" name="Oval 55"/>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solidFill>
                  <a:srgbClr val="000000"/>
                </a:solidFill>
              </a:endParaRPr>
            </a:p>
          </p:txBody>
        </p:sp>
        <p:sp>
          <p:nvSpPr>
            <p:cNvPr id="9231" name="AutoShape 56"/>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9232" name="Freeform 57"/>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9233" name="Freeform 58"/>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9234" name="Freeform 59"/>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sp>
          <p:nvSpPr>
            <p:cNvPr id="9235" name="Freeform 60"/>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grpSp>
      <p:sp>
        <p:nvSpPr>
          <p:cNvPr id="9221" name="Rectangle 61"/>
          <p:cNvSpPr>
            <a:spLocks noChangeArrowheads="1"/>
          </p:cNvSpPr>
          <p:nvPr/>
        </p:nvSpPr>
        <p:spPr bwMode="auto">
          <a:xfrm>
            <a:off x="6553200" y="152400"/>
            <a:ext cx="1863725"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500" dirty="0">
                <a:solidFill>
                  <a:srgbClr val="0B9520"/>
                </a:solidFill>
                <a:latin typeface="Cambria" pitchFamily="18" charset="0"/>
              </a:rPr>
              <a:t>This program uses variables </a:t>
            </a:r>
            <a:r>
              <a:rPr lang="en-US" sz="1500" b="1" i="1" dirty="0">
                <a:solidFill>
                  <a:srgbClr val="0B9520"/>
                </a:solidFill>
                <a:latin typeface="Cambria" pitchFamily="18" charset="0"/>
              </a:rPr>
              <a:t>constantly</a:t>
            </a:r>
            <a:r>
              <a:rPr lang="en-US" sz="1500" dirty="0">
                <a:solidFill>
                  <a:srgbClr val="0B9520"/>
                </a:solidFill>
                <a:latin typeface="Cambria" pitchFamily="18" charset="0"/>
              </a:rPr>
              <a:t>!</a:t>
            </a:r>
          </a:p>
        </p:txBody>
      </p:sp>
      <p:sp>
        <p:nvSpPr>
          <p:cNvPr id="3" name="Left Brace 2"/>
          <p:cNvSpPr/>
          <p:nvPr/>
        </p:nvSpPr>
        <p:spPr bwMode="auto">
          <a:xfrm>
            <a:off x="609600" y="3843867"/>
            <a:ext cx="304800" cy="2057400"/>
          </a:xfrm>
          <a:prstGeom prst="leftBrace">
            <a:avLst>
              <a:gd name="adj1" fmla="val 63889"/>
              <a:gd name="adj2" fmla="val 50000"/>
            </a:avLst>
          </a:prstGeom>
          <a:noFill/>
          <a:ln w="254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a typeface="ＭＳ Ｐゴシック" pitchFamily="1" charset="-128"/>
            </a:endParaRPr>
          </a:p>
        </p:txBody>
      </p:sp>
      <p:sp>
        <p:nvSpPr>
          <p:cNvPr id="21" name="Text Box 7"/>
          <p:cNvSpPr txBox="1">
            <a:spLocks noChangeArrowheads="1"/>
          </p:cNvSpPr>
          <p:nvPr/>
        </p:nvSpPr>
        <p:spPr bwMode="auto">
          <a:xfrm>
            <a:off x="457200" y="288925"/>
            <a:ext cx="5806531"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sz="4000" i="1" dirty="0" smtClean="0">
                <a:solidFill>
                  <a:srgbClr val="000000"/>
                </a:solidFill>
                <a:latin typeface="Cambria" pitchFamily="18" charset="0"/>
              </a:rPr>
              <a:t>Using variables…</a:t>
            </a:r>
            <a:endParaRPr lang="en-US" sz="4000" i="1" dirty="0">
              <a:solidFill>
                <a:srgbClr val="000000"/>
              </a:solidFill>
              <a:latin typeface="Cambria" pitchFamily="18" charset="0"/>
            </a:endParaRPr>
          </a:p>
        </p:txBody>
      </p:sp>
    </p:spTree>
    <p:extLst>
      <p:ext uri="{BB962C8B-B14F-4D97-AF65-F5344CB8AC3E}">
        <p14:creationId xmlns:p14="http://schemas.microsoft.com/office/powerpoint/2010/main" val="40068906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01156" y="3842952"/>
            <a:ext cx="5254024" cy="27785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6" name="Rounded Rectangle 35"/>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5" name="Rounded Rectangle 4"/>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 name="Rectangle 3"/>
          <p:cNvSpPr/>
          <p:nvPr/>
        </p:nvSpPr>
        <p:spPr>
          <a:xfrm>
            <a:off x="1267737" y="6390691"/>
            <a:ext cx="915636"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intuit</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7" name="Rectangle 26"/>
          <p:cNvSpPr/>
          <p:nvPr/>
        </p:nvSpPr>
        <p:spPr>
          <a:xfrm>
            <a:off x="7715878" y="2897658"/>
            <a:ext cx="1200970"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identify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implement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3984509" y="1371600"/>
            <a:ext cx="2243659"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zeroest</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(L) </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38" name="Rectangle 37"/>
          <p:cNvSpPr/>
          <p:nvPr/>
        </p:nvSpPr>
        <p:spPr>
          <a:xfrm>
            <a:off x="7715877" y="3319813"/>
            <a:ext cx="1227133" cy="348813"/>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 &amp;  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1" name="Rectangle 40"/>
          <p:cNvSpPr/>
          <p:nvPr/>
        </p:nvSpPr>
        <p:spPr>
          <a:xfrm>
            <a:off x="3775676" y="3962400"/>
            <a:ext cx="478237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zeroest</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a:t>
            </a: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3" name="Text Box 6"/>
          <p:cNvSpPr txBox="1">
            <a:spLocks noChangeArrowheads="1"/>
          </p:cNvSpPr>
          <p:nvPr/>
        </p:nvSpPr>
        <p:spPr bwMode="auto">
          <a:xfrm>
            <a:off x="3276600" y="272534"/>
            <a:ext cx="2547923" cy="46166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zeroest</a:t>
            </a: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a:t>
            </a:r>
            <a:endParaRPr kumimoji="0" lang="en-US" sz="2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4" name="Text Box 6"/>
          <p:cNvSpPr txBox="1">
            <a:spLocks noChangeArrowheads="1"/>
          </p:cNvSpPr>
          <p:nvPr/>
        </p:nvSpPr>
        <p:spPr bwMode="auto">
          <a:xfrm>
            <a:off x="5706862" y="226367"/>
            <a:ext cx="3165661" cy="553998"/>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return the element of L closest to 0; L will have </a:t>
            </a:r>
            <a:r>
              <a:rPr kumimoji="0" lang="en-US" sz="1500" b="0" i="1"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at least one element</a:t>
            </a:r>
            <a:endParaRPr kumimoji="0" lang="en-US" sz="1500" b="0" i="1"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31" name="Rectangle 30"/>
          <p:cNvSpPr/>
          <p:nvPr/>
        </p:nvSpPr>
        <p:spPr>
          <a:xfrm>
            <a:off x="298773" y="1809690"/>
            <a:ext cx="2895600"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zeroest</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[4,-3,42]</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-3</a:t>
            </a:r>
            <a:endParaRPr kumimoji="0" lang="en-US" sz="2000" b="1"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46" name="Rectangle 45"/>
          <p:cNvSpPr/>
          <p:nvPr/>
        </p:nvSpPr>
        <p:spPr>
          <a:xfrm>
            <a:off x="3764996" y="3315729"/>
            <a:ext cx="1227133" cy="220638"/>
          </a:xfrm>
          <a:prstGeom prst="rect">
            <a:avLst/>
          </a:prstGeom>
          <a:solidFill>
            <a:srgbClr val="FFCC99"/>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7" name="Rectangle 46"/>
          <p:cNvSpPr/>
          <p:nvPr/>
        </p:nvSpPr>
        <p:spPr>
          <a:xfrm>
            <a:off x="7327557" y="2434005"/>
            <a:ext cx="1227133" cy="220638"/>
          </a:xfrm>
          <a:prstGeom prst="rect">
            <a:avLst/>
          </a:prstGeom>
          <a:solidFill>
            <a:schemeClr val="bg1"/>
          </a:solidFill>
        </p:spPr>
        <p:txBody>
          <a:bodyPr wrap="square">
            <a:spAutoFit/>
          </a:bodyPr>
          <a:lstStyle/>
          <a:p>
            <a:pPr marL="0" marR="0" lvl="0" indent="0" algn="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 name="Rectangle 2"/>
          <p:cNvSpPr/>
          <p:nvPr/>
        </p:nvSpPr>
        <p:spPr>
          <a:xfrm>
            <a:off x="1904999" y="5773643"/>
            <a:ext cx="112826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don't forget the base case!</a:t>
            </a:r>
            <a:endParaRPr kumimoji="0" lang="en-US" sz="10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3" name="Text Box 6"/>
          <p:cNvSpPr txBox="1">
            <a:spLocks noChangeArrowheads="1"/>
          </p:cNvSpPr>
          <p:nvPr/>
        </p:nvSpPr>
        <p:spPr bwMode="auto">
          <a:xfrm>
            <a:off x="3601157" y="6512011"/>
            <a:ext cx="3504826" cy="246221"/>
          </a:xfrm>
          <a:prstGeom prst="rect">
            <a:avLst/>
          </a:prstGeom>
          <a:solidFill>
            <a:schemeClr val="bg1">
              <a:lumMod val="95000"/>
            </a:schemeClr>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1" i="0" u="none" strike="noStrike" kern="1200" cap="none" spc="0" normalizeH="0" baseline="0" noProof="0" dirty="0" smtClean="0">
                <a:ln>
                  <a:noFill/>
                </a:ln>
                <a:solidFill>
                  <a:srgbClr val="FF3300"/>
                </a:solidFill>
                <a:effectLst/>
                <a:uLnTx/>
                <a:uFillTx/>
                <a:latin typeface="Calibri" panose="020F0502020204030204" pitchFamily="34" charset="0"/>
                <a:ea typeface="ＭＳ Ｐゴシック" pitchFamily="34" charset="-128"/>
                <a:cs typeface="Courier New" panose="02070309020205020404" pitchFamily="49" charset="0"/>
              </a:rPr>
              <a:t>Note:</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The function  </a:t>
            </a:r>
            <a:r>
              <a:rPr kumimoji="0" lang="en-US" sz="1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abs</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is built-in to Python….</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endParaRPr>
          </a:p>
        </p:txBody>
      </p:sp>
      <p:sp>
        <p:nvSpPr>
          <p:cNvPr id="35" name="Rectangle 34"/>
          <p:cNvSpPr/>
          <p:nvPr/>
        </p:nvSpPr>
        <p:spPr>
          <a:xfrm>
            <a:off x="349956" y="1219200"/>
            <a:ext cx="2683307" cy="24622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Consider these examples:</a:t>
            </a:r>
          </a:p>
        </p:txBody>
      </p:sp>
      <p:sp>
        <p:nvSpPr>
          <p:cNvPr id="25" name="Rectangle 24"/>
          <p:cNvSpPr/>
          <p:nvPr/>
        </p:nvSpPr>
        <p:spPr>
          <a:xfrm>
            <a:off x="304800" y="3028890"/>
            <a:ext cx="2895600"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Cambria" panose="02040503050406030204" pitchFamily="18" charset="0"/>
                <a:ea typeface="ＭＳ Ｐゴシック" pitchFamily="34" charset="-128"/>
                <a:cs typeface="+mn-cs"/>
              </a:rPr>
              <a:t>zeroest</a:t>
            </a:r>
            <a:r>
              <a:rPr kumimoji="0" lang="en-US" sz="20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[1,-3,42]</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1</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endParaRPr kumimoji="0" lang="en-US" sz="20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29" name="Rectangle 28"/>
          <p:cNvSpPr/>
          <p:nvPr/>
        </p:nvSpPr>
        <p:spPr>
          <a:xfrm>
            <a:off x="301977" y="4114800"/>
            <a:ext cx="2895600"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Cambria" panose="02040503050406030204" pitchFamily="18" charset="0"/>
                <a:ea typeface="ＭＳ Ｐゴシック" pitchFamily="34" charset="-128"/>
                <a:cs typeface="+mn-cs"/>
              </a:rPr>
              <a:t>zeroest</a:t>
            </a:r>
            <a:r>
              <a:rPr kumimoji="0" lang="en-US" sz="20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[-3,42]</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-3</a:t>
            </a:r>
            <a:endParaRPr kumimoji="0" lang="en-US" sz="2000" b="1"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cxnSp>
        <p:nvCxnSpPr>
          <p:cNvPr id="8" name="Straight Connector 7"/>
          <p:cNvCxnSpPr/>
          <p:nvPr/>
        </p:nvCxnSpPr>
        <p:spPr bwMode="auto">
          <a:xfrm>
            <a:off x="1470378" y="4549422"/>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691609" y="3426048"/>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1691609" y="2207799"/>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Text Box 6"/>
          <p:cNvSpPr txBox="1">
            <a:spLocks noChangeArrowheads="1"/>
          </p:cNvSpPr>
          <p:nvPr/>
        </p:nvSpPr>
        <p:spPr bwMode="auto">
          <a:xfrm>
            <a:off x="228600" y="228600"/>
            <a:ext cx="3048000" cy="584775"/>
          </a:xfrm>
          <a:prstGeom prst="rect">
            <a:avLst/>
          </a:prstGeom>
          <a:solidFill>
            <a:srgbClr val="FFCC99"/>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zeroest</a:t>
            </a:r>
            <a:r>
              <a:rPr kumimoji="0" lang="en-US" sz="3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L )</a:t>
            </a:r>
            <a:endParaRPr kumimoji="0" lang="en-US" sz="32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26" name="Rectangle 25"/>
          <p:cNvSpPr/>
          <p:nvPr/>
        </p:nvSpPr>
        <p:spPr>
          <a:xfrm>
            <a:off x="304800" y="4823178"/>
            <a:ext cx="2895600"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Cambria" panose="02040503050406030204" pitchFamily="18" charset="0"/>
                <a:ea typeface="ＭＳ Ｐゴシック" pitchFamily="34" charset="-128"/>
                <a:cs typeface="+mn-cs"/>
              </a:rPr>
              <a:t>zeroest</a:t>
            </a:r>
            <a:r>
              <a:rPr kumimoji="0" lang="en-US" sz="20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[42]</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42</a:t>
            </a:r>
            <a:endParaRPr kumimoji="0" lang="en-US" sz="2000" b="1"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cxnSp>
        <p:nvCxnSpPr>
          <p:cNvPr id="30" name="Straight Connector 29"/>
          <p:cNvCxnSpPr/>
          <p:nvPr/>
        </p:nvCxnSpPr>
        <p:spPr bwMode="auto">
          <a:xfrm>
            <a:off x="1473201" y="5257800"/>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317878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28600" y="409703"/>
            <a:ext cx="8689975" cy="2514600"/>
          </a:xfrm>
          <a:prstGeom prst="roundRect">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75779" name="Text Box 7"/>
          <p:cNvSpPr txBox="1">
            <a:spLocks noChangeArrowheads="1"/>
          </p:cNvSpPr>
          <p:nvPr/>
        </p:nvSpPr>
        <p:spPr bwMode="auto">
          <a:xfrm>
            <a:off x="381000" y="686452"/>
            <a:ext cx="8537575"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4200" b="0" i="1"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rPr>
              <a:t>The key to </a:t>
            </a:r>
            <a:r>
              <a:rPr kumimoji="0" lang="en-US" sz="4200" b="0" i="1"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understanding recursion is, first, to understand recursion.</a:t>
            </a:r>
            <a:endParaRPr kumimoji="0" lang="en-US" sz="4200" b="0" i="1"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endParaRPr>
          </a:p>
        </p:txBody>
      </p:sp>
      <p:sp>
        <p:nvSpPr>
          <p:cNvPr id="75780" name="Text Box 9"/>
          <p:cNvSpPr txBox="1">
            <a:spLocks noChangeArrowheads="1"/>
          </p:cNvSpPr>
          <p:nvPr/>
        </p:nvSpPr>
        <p:spPr bwMode="auto">
          <a:xfrm>
            <a:off x="6268243" y="2343090"/>
            <a:ext cx="2418557" cy="400110"/>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 </a:t>
            </a:r>
            <a:r>
              <a:rPr kumimoji="0" lang="en-US" sz="2000" b="0" i="0" u="none" strike="noStrike" kern="1200" cap="none" spc="0" normalizeH="0" baseline="0" noProof="0" dirty="0" smtClean="0">
                <a:ln>
                  <a:noFill/>
                </a:ln>
                <a:solidFill>
                  <a:srgbClr val="000000"/>
                </a:solidFill>
                <a:effectLst/>
                <a:uLnTx/>
                <a:uFillTx/>
                <a:latin typeface="Calibri" pitchFamily="34" charset="0"/>
                <a:ea typeface="ＭＳ Ｐゴシック" pitchFamily="34" charset="-128"/>
                <a:cs typeface="+mn-cs"/>
              </a:rPr>
              <a:t>former CS </a:t>
            </a:r>
            <a:r>
              <a:rPr kumimoji="0" lang="en-US" sz="2000" b="0" i="0" u="none" strike="noStrike" kern="1200" cap="none" spc="0" normalizeH="0" baseline="0" noProof="0" dirty="0">
                <a:ln>
                  <a:noFill/>
                </a:ln>
                <a:solidFill>
                  <a:srgbClr val="000000"/>
                </a:solidFill>
                <a:effectLst/>
                <a:uLnTx/>
                <a:uFillTx/>
                <a:latin typeface="Calibri" pitchFamily="34" charset="0"/>
                <a:ea typeface="ＭＳ Ｐゴシック" pitchFamily="34" charset="-128"/>
                <a:cs typeface="+mn-cs"/>
              </a:rPr>
              <a:t>5 student</a:t>
            </a:r>
          </a:p>
        </p:txBody>
      </p:sp>
      <p:sp>
        <p:nvSpPr>
          <p:cNvPr id="75781" name="Text Box 10"/>
          <p:cNvSpPr txBox="1">
            <a:spLocks noChangeArrowheads="1"/>
          </p:cNvSpPr>
          <p:nvPr/>
        </p:nvSpPr>
        <p:spPr bwMode="auto">
          <a:xfrm>
            <a:off x="1315243" y="6096000"/>
            <a:ext cx="760015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dirty="0">
                <a:ln>
                  <a:noFill/>
                </a:ln>
                <a:solidFill>
                  <a:srgbClr val="0B9520"/>
                </a:solidFill>
                <a:effectLst/>
                <a:uLnTx/>
                <a:uFillTx/>
                <a:latin typeface="Cambria" pitchFamily="18" charset="0"/>
                <a:ea typeface="ＭＳ Ｐゴシック" pitchFamily="34" charset="-128"/>
                <a:cs typeface="+mn-cs"/>
              </a:rPr>
              <a:t>tutors @ </a:t>
            </a:r>
            <a:r>
              <a:rPr kumimoji="0" lang="en-US" sz="3200" b="0" i="0" u="none" strike="noStrike" kern="1200" cap="none" spc="0" normalizeH="0" baseline="0" noProof="0" dirty="0" smtClean="0">
                <a:ln>
                  <a:noFill/>
                </a:ln>
                <a:solidFill>
                  <a:srgbClr val="0B9520"/>
                </a:solidFill>
                <a:effectLst/>
                <a:uLnTx/>
                <a:uFillTx/>
                <a:latin typeface="Cambria" pitchFamily="18" charset="0"/>
                <a:ea typeface="ＭＳ Ｐゴシック" pitchFamily="34" charset="-128"/>
                <a:cs typeface="+mn-cs"/>
              </a:rPr>
              <a:t>LAC + 4C's    </a:t>
            </a:r>
            <a:r>
              <a:rPr kumimoji="0" lang="en-US" sz="3200" b="0" i="0" u="none" strike="noStrike" kern="1200" cap="none" spc="0" normalizeH="0" baseline="0" noProof="0" dirty="0" err="1" smtClean="0">
                <a:ln>
                  <a:noFill/>
                </a:ln>
                <a:solidFill>
                  <a:srgbClr val="0B9520"/>
                </a:solidFill>
                <a:effectLst/>
                <a:uLnTx/>
                <a:uFillTx/>
                <a:latin typeface="Cambria" pitchFamily="18" charset="0"/>
                <a:ea typeface="ＭＳ Ｐゴシック" pitchFamily="34" charset="-128"/>
                <a:cs typeface="+mn-cs"/>
              </a:rPr>
              <a:t>Th</a:t>
            </a:r>
            <a:r>
              <a:rPr kumimoji="0" lang="en-US" sz="3200" b="0" i="0" u="none" strike="noStrike" kern="1200" cap="none" spc="0" normalizeH="0" baseline="0" noProof="0" dirty="0" smtClean="0">
                <a:ln>
                  <a:noFill/>
                </a:ln>
                <a:solidFill>
                  <a:srgbClr val="0B9520"/>
                </a:solidFill>
                <a:effectLst/>
                <a:uLnTx/>
                <a:uFillTx/>
                <a:latin typeface="Cambria" pitchFamily="18" charset="0"/>
                <a:ea typeface="ＭＳ Ｐゴシック" pitchFamily="34" charset="-128"/>
                <a:cs typeface="+mn-cs"/>
              </a:rPr>
              <a:t>/F/Sa/Su/Mon.</a:t>
            </a:r>
            <a:endParaRPr kumimoji="0" lang="en-US" sz="3200" b="0" i="0" u="none" strike="noStrike" kern="1200" cap="none" spc="0" normalizeH="0" baseline="0" noProof="0" dirty="0">
              <a:ln>
                <a:noFill/>
              </a:ln>
              <a:solidFill>
                <a:srgbClr val="0B9520"/>
              </a:solidFill>
              <a:effectLst/>
              <a:uLnTx/>
              <a:uFillTx/>
              <a:latin typeface="Cambria" pitchFamily="18" charset="0"/>
              <a:ea typeface="ＭＳ Ｐゴシック" pitchFamily="34" charset="-128"/>
              <a:cs typeface="+mn-cs"/>
            </a:endParaRPr>
          </a:p>
        </p:txBody>
      </p:sp>
      <p:sp>
        <p:nvSpPr>
          <p:cNvPr id="23" name="Text Box 6"/>
          <p:cNvSpPr txBox="1">
            <a:spLocks noChangeArrowheads="1"/>
          </p:cNvSpPr>
          <p:nvPr/>
        </p:nvSpPr>
        <p:spPr bwMode="auto">
          <a:xfrm rot="21050842">
            <a:off x="317862" y="3795409"/>
            <a:ext cx="5029200" cy="1371600"/>
          </a:xfrm>
          <a:prstGeom prst="rect">
            <a:avLst/>
          </a:prstGeom>
          <a:noFill/>
          <a:ln>
            <a:noFill/>
          </a:ln>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4200" b="0" i="0" u="none" strike="noStrike" kern="1200" cap="none" spc="0" normalizeH="0" baseline="0" noProof="0" dirty="0">
                <a:ln>
                  <a:noFill/>
                </a:ln>
                <a:solidFill>
                  <a:srgbClr val="000000"/>
                </a:solidFill>
                <a:effectLst/>
                <a:uLnTx/>
                <a:uFillTx/>
                <a:latin typeface="Cambria" pitchFamily="18" charset="0"/>
                <a:ea typeface="ＭＳ Ｐゴシック" pitchFamily="34" charset="-128"/>
                <a:cs typeface="+mn-cs"/>
              </a:rPr>
              <a:t>Good luck with Homework #1</a:t>
            </a:r>
          </a:p>
        </p:txBody>
      </p:sp>
      <p:sp>
        <p:nvSpPr>
          <p:cNvPr id="24" name="Text Box 10"/>
          <p:cNvSpPr txBox="1">
            <a:spLocks noChangeArrowheads="1"/>
          </p:cNvSpPr>
          <p:nvPr/>
        </p:nvSpPr>
        <p:spPr bwMode="auto">
          <a:xfrm>
            <a:off x="6803889" y="3176700"/>
            <a:ext cx="17526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smtClean="0">
                <a:ln>
                  <a:noFill/>
                </a:ln>
                <a:solidFill>
                  <a:srgbClr val="067B0E"/>
                </a:solidFill>
                <a:effectLst/>
                <a:uLnTx/>
                <a:uFillTx/>
                <a:latin typeface="Cambria" pitchFamily="18" charset="0"/>
                <a:ea typeface="ＭＳ Ｐゴシック" pitchFamily="34" charset="-128"/>
                <a:cs typeface="+mn-cs"/>
              </a:rPr>
              <a:t>It's the eeri</a:t>
            </a:r>
            <a:r>
              <a:rPr kumimoji="0" lang="en-US" sz="1500" b="1" i="0" u="sng" strike="noStrike" kern="1200" cap="none" spc="0" normalizeH="0" baseline="0" noProof="0" dirty="0" smtClean="0">
                <a:ln>
                  <a:noFill/>
                </a:ln>
                <a:solidFill>
                  <a:srgbClr val="067B0E"/>
                </a:solidFill>
                <a:effectLst/>
                <a:uLnTx/>
                <a:uFillTx/>
                <a:latin typeface="Cambria" pitchFamily="18" charset="0"/>
                <a:ea typeface="ＭＳ Ｐゴシック" pitchFamily="34" charset="-128"/>
                <a:cs typeface="+mn-cs"/>
              </a:rPr>
              <a:t>est</a:t>
            </a:r>
            <a:r>
              <a:rPr kumimoji="0" lang="en-US" sz="1500" b="0" i="0" u="none" strike="noStrike" kern="1200" cap="none" spc="0" normalizeH="0" baseline="0" noProof="0" dirty="0" smtClean="0">
                <a:ln>
                  <a:noFill/>
                </a:ln>
                <a:solidFill>
                  <a:srgbClr val="067B0E"/>
                </a:solidFill>
                <a:effectLst/>
                <a:uLnTx/>
                <a:uFillTx/>
                <a:latin typeface="Cambria" pitchFamily="18" charset="0"/>
                <a:ea typeface="ＭＳ Ｐゴシック" pitchFamily="34" charset="-128"/>
                <a:cs typeface="+mn-cs"/>
              </a:rPr>
              <a:t>!</a:t>
            </a:r>
            <a:endParaRPr kumimoji="0" lang="en-US" sz="1500" b="1" i="0" u="sng" strike="noStrike" kern="1200" cap="none" spc="0" normalizeH="0" baseline="0" noProof="0" dirty="0">
              <a:ln>
                <a:noFill/>
              </a:ln>
              <a:solidFill>
                <a:srgbClr val="067B0E"/>
              </a:solidFill>
              <a:effectLst/>
              <a:uLnTx/>
              <a:uFillTx/>
              <a:latin typeface="Cambria" pitchFamily="18" charset="0"/>
              <a:ea typeface="ＭＳ Ｐゴシック" pitchFamily="34" charset="-128"/>
              <a:cs typeface="+mn-cs"/>
            </a:endParaRPr>
          </a:p>
        </p:txBody>
      </p:sp>
      <p:grpSp>
        <p:nvGrpSpPr>
          <p:cNvPr id="25" name="Group 11"/>
          <p:cNvGrpSpPr>
            <a:grpSpLocks/>
          </p:cNvGrpSpPr>
          <p:nvPr/>
        </p:nvGrpSpPr>
        <p:grpSpPr bwMode="auto">
          <a:xfrm>
            <a:off x="8124825" y="3403600"/>
            <a:ext cx="638175" cy="711200"/>
            <a:chOff x="2928" y="1051"/>
            <a:chExt cx="840" cy="957"/>
          </a:xfrm>
        </p:grpSpPr>
        <p:sp>
          <p:nvSpPr>
            <p:cNvPr id="26" name="Freeform 12"/>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27" name="Oval 13"/>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28" name="Oval 14"/>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29" name="Oval 15"/>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30" name="Oval 16"/>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31" name="Oval 17"/>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32" name="Oval 18"/>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33" name="Oval 19"/>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34" name="AutoShape 20"/>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35" name="Freeform 21"/>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36" name="Freeform 22"/>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37" name="Freeform 23"/>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38" name="Freeform 24"/>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grpSp>
    </p:spTree>
    <p:extLst>
      <p:ext uri="{BB962C8B-B14F-4D97-AF65-F5344CB8AC3E}">
        <p14:creationId xmlns:p14="http://schemas.microsoft.com/office/powerpoint/2010/main" val="39839166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01156" y="3842952"/>
            <a:ext cx="5254024" cy="27785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6" name="Rounded Rectangle 35"/>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7" name="Rectangle 26"/>
          <p:cNvSpPr/>
          <p:nvPr/>
        </p:nvSpPr>
        <p:spPr>
          <a:xfrm>
            <a:off x="7715878" y="2897658"/>
            <a:ext cx="1200970"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identify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implement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3984509" y="1746134"/>
            <a:ext cx="2243659"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max(L) is  </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38" name="Rectangle 37"/>
          <p:cNvSpPr/>
          <p:nvPr/>
        </p:nvSpPr>
        <p:spPr>
          <a:xfrm>
            <a:off x="7715877" y="3319813"/>
            <a:ext cx="1227133" cy="348813"/>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 &amp;  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1" name="Rectangle 40"/>
          <p:cNvSpPr/>
          <p:nvPr/>
        </p:nvSpPr>
        <p:spPr>
          <a:xfrm>
            <a:off x="3775676" y="3917244"/>
            <a:ext cx="4782370"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max</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len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 ==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L[0]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elif</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L[0] &gt; </a:t>
            </a:r>
            <a:r>
              <a:rPr kumimoji="0" lang="en-US" sz="2000" b="1" i="0" u="none" strike="noStrike" kern="1200" cap="none" spc="0" normalizeH="0" baseline="0" noProof="0" dirty="0"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max</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L[0]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else</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max</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(L[1:])</a:t>
            </a: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3" name="Text Box 6"/>
          <p:cNvSpPr txBox="1">
            <a:spLocks noChangeArrowheads="1"/>
          </p:cNvSpPr>
          <p:nvPr/>
        </p:nvSpPr>
        <p:spPr bwMode="auto">
          <a:xfrm>
            <a:off x="3618938" y="272534"/>
            <a:ext cx="2223794" cy="46166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max(L)</a:t>
            </a:r>
            <a:endParaRPr kumimoji="0" lang="en-US" sz="2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4" name="Text Box 6"/>
          <p:cNvSpPr txBox="1">
            <a:spLocks noChangeArrowheads="1"/>
          </p:cNvSpPr>
          <p:nvPr/>
        </p:nvSpPr>
        <p:spPr bwMode="auto">
          <a:xfrm>
            <a:off x="5389029" y="226367"/>
            <a:ext cx="3297771" cy="553998"/>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return the biggest element in L,       given that L has </a:t>
            </a:r>
            <a:r>
              <a:rPr kumimoji="0" lang="en-US" sz="1500" b="0" i="1"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at least one element</a:t>
            </a: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a:t>
            </a:r>
            <a:endParaRPr kumimoji="0" lang="en-US" sz="15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46" name="Rectangle 45"/>
          <p:cNvSpPr/>
          <p:nvPr/>
        </p:nvSpPr>
        <p:spPr>
          <a:xfrm>
            <a:off x="3764996" y="3315729"/>
            <a:ext cx="1227133" cy="220638"/>
          </a:xfrm>
          <a:prstGeom prst="rect">
            <a:avLst/>
          </a:prstGeom>
          <a:solidFill>
            <a:srgbClr val="FFCC99"/>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7" name="Rectangle 46"/>
          <p:cNvSpPr/>
          <p:nvPr/>
        </p:nvSpPr>
        <p:spPr>
          <a:xfrm>
            <a:off x="7383467" y="2434005"/>
            <a:ext cx="1227133" cy="220638"/>
          </a:xfrm>
          <a:prstGeom prst="rect">
            <a:avLst/>
          </a:prstGeom>
          <a:solidFill>
            <a:schemeClr val="bg1"/>
          </a:solidFill>
        </p:spPr>
        <p:txBody>
          <a:bodyPr wrap="square">
            <a:spAutoFit/>
          </a:bodyPr>
          <a:lstStyle/>
          <a:p>
            <a:pPr marL="0" marR="0" lvl="0" indent="0" algn="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9" name="Rectangle 28"/>
          <p:cNvSpPr/>
          <p:nvPr/>
        </p:nvSpPr>
        <p:spPr>
          <a:xfrm>
            <a:off x="4042840" y="2741203"/>
            <a:ext cx="2243659"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max( L ) is L[0]</a:t>
            </a:r>
            <a:endParaRPr kumimoji="0" lang="en-US" sz="2400" b="0" i="0" u="none" strike="noStrike" kern="1200" cap="none" spc="0" normalizeH="0" baseline="0" noProof="0" dirty="0">
              <a:ln>
                <a:noFill/>
              </a:ln>
              <a:solidFill>
                <a:srgbClr val="0000FF"/>
              </a:solidFill>
              <a:effectLst/>
              <a:uLnTx/>
              <a:uFillTx/>
              <a:latin typeface="Calibri" panose="020F0502020204030204" pitchFamily="34" charset="0"/>
              <a:ea typeface="ＭＳ Ｐゴシック" pitchFamily="34" charset="-128"/>
              <a:cs typeface="+mn-cs"/>
            </a:endParaRPr>
          </a:p>
        </p:txBody>
      </p:sp>
      <p:sp>
        <p:nvSpPr>
          <p:cNvPr id="33" name="Rectangle 32"/>
          <p:cNvSpPr/>
          <p:nvPr/>
        </p:nvSpPr>
        <p:spPr>
          <a:xfrm rot="21110069">
            <a:off x="5397489" y="3187551"/>
            <a:ext cx="1227133" cy="220638"/>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if </a:t>
            </a:r>
            <a:r>
              <a:rPr kumimoji="0" lang="en-US" sz="1100" b="0" i="0" u="none" strike="noStrike" kern="1200" cap="none" spc="0" normalizeH="0" baseline="0" noProof="0" dirty="0" err="1" smtClean="0">
                <a:ln>
                  <a:noFill/>
                </a:ln>
                <a:solidFill>
                  <a:srgbClr val="000000"/>
                </a:solidFill>
                <a:effectLst/>
                <a:uLnTx/>
                <a:uFillTx/>
                <a:latin typeface="Cambria" pitchFamily="18" charset="0"/>
                <a:ea typeface="ＭＳ Ｐゴシック" pitchFamily="34" charset="-128"/>
                <a:cs typeface="+mn-cs"/>
              </a:rPr>
              <a:t>len</a:t>
            </a: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(L) == 1</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9" name="Rectangle 38"/>
          <p:cNvSpPr/>
          <p:nvPr/>
        </p:nvSpPr>
        <p:spPr>
          <a:xfrm>
            <a:off x="5296780" y="1424050"/>
            <a:ext cx="3293530"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L[0]</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if L[0] &gt; max(L[1:])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alibri" panose="020F0502020204030204" pitchFamily="34" charset="0"/>
                <a:ea typeface="ＭＳ Ｐゴシック" pitchFamily="34" charset="-128"/>
                <a:cs typeface="+mn-cs"/>
              </a:rPr>
              <a:t>max(L[1</a:t>
            </a:r>
            <a:r>
              <a:rPr kumimoji="0" lang="en-US" sz="2400" b="1"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otherwise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7" name="Left Brace 6"/>
          <p:cNvSpPr/>
          <p:nvPr/>
        </p:nvSpPr>
        <p:spPr bwMode="auto">
          <a:xfrm>
            <a:off x="5206526" y="1482496"/>
            <a:ext cx="147170" cy="1022336"/>
          </a:xfrm>
          <a:prstGeom prst="leftBrace">
            <a:avLst>
              <a:gd name="adj1" fmla="val 62954"/>
              <a:gd name="adj2" fmla="val 50000"/>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40" name="Text Box 6"/>
          <p:cNvSpPr txBox="1">
            <a:spLocks noChangeArrowheads="1"/>
          </p:cNvSpPr>
          <p:nvPr/>
        </p:nvSpPr>
        <p:spPr bwMode="auto">
          <a:xfrm>
            <a:off x="228600" y="228600"/>
            <a:ext cx="3048000" cy="584775"/>
          </a:xfrm>
          <a:prstGeom prst="rect">
            <a:avLst/>
          </a:prstGeom>
          <a:solidFill>
            <a:srgbClr val="FF9900"/>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Answer:  </a:t>
            </a:r>
            <a:r>
              <a:rPr kumimoji="0" lang="en-US" sz="32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max</a:t>
            </a:r>
            <a:endParaRPr kumimoji="0" lang="en-US" sz="32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52" name="Rounded Rectangle 51"/>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53" name="Rectangle 52"/>
          <p:cNvSpPr/>
          <p:nvPr/>
        </p:nvSpPr>
        <p:spPr>
          <a:xfrm>
            <a:off x="1267737" y="6390691"/>
            <a:ext cx="915636"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intuit</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54" name="Rectangle 53"/>
          <p:cNvSpPr/>
          <p:nvPr/>
        </p:nvSpPr>
        <p:spPr>
          <a:xfrm>
            <a:off x="381000" y="2133600"/>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[ 8,5 ]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8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55" name="Rectangle 54"/>
          <p:cNvSpPr/>
          <p:nvPr/>
        </p:nvSpPr>
        <p:spPr>
          <a:xfrm>
            <a:off x="381000" y="1371600"/>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9</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,8,5 ]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9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56" name="Rectangle 55"/>
          <p:cNvSpPr/>
          <p:nvPr/>
        </p:nvSpPr>
        <p:spPr>
          <a:xfrm>
            <a:off x="381000" y="4331233"/>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[ 8,5 ]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8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57" name="Rectangle 56"/>
          <p:cNvSpPr/>
          <p:nvPr/>
        </p:nvSpPr>
        <p:spPr>
          <a:xfrm>
            <a:off x="381000" y="3645433"/>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400" b="1" i="0" u="none" strike="noStrike" kern="1200" cap="none" spc="0" normalizeH="0" baseline="0" noProof="0" dirty="0" smtClean="0">
                <a:ln>
                  <a:noFill/>
                </a:ln>
                <a:solidFill>
                  <a:srgbClr val="0000FF"/>
                </a:solidFill>
                <a:effectLst/>
                <a:uLnTx/>
                <a:uFillTx/>
                <a:latin typeface="Cambria" panose="02040503050406030204" pitchFamily="18" charset="0"/>
                <a:ea typeface="ＭＳ Ｐゴシック" pitchFamily="34" charset="-128"/>
                <a:cs typeface="+mn-cs"/>
              </a:rPr>
              <a:t>2</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,8,5 ]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8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cxnSp>
        <p:nvCxnSpPr>
          <p:cNvPr id="58" name="Straight Connector 57"/>
          <p:cNvCxnSpPr/>
          <p:nvPr/>
        </p:nvCxnSpPr>
        <p:spPr bwMode="auto">
          <a:xfrm>
            <a:off x="381000" y="3124200"/>
            <a:ext cx="2708189" cy="0"/>
          </a:xfrm>
          <a:prstGeom prst="line">
            <a:avLst/>
          </a:prstGeom>
          <a:solidFill>
            <a:schemeClr val="accent1"/>
          </a:solidFill>
          <a:ln w="9525" cap="flat" cmpd="sng" algn="ctr">
            <a:solidFill>
              <a:srgbClr val="0000FF"/>
            </a:solidFill>
            <a:prstDash val="solid"/>
            <a:round/>
            <a:headEnd type="none" w="med" len="med"/>
            <a:tailEnd type="none" w="med" len="med"/>
          </a:ln>
          <a:effectLst/>
        </p:spPr>
      </p:cxnSp>
      <p:cxnSp>
        <p:nvCxnSpPr>
          <p:cNvPr id="59" name="Straight Connector 58"/>
          <p:cNvCxnSpPr/>
          <p:nvPr/>
        </p:nvCxnSpPr>
        <p:spPr bwMode="auto">
          <a:xfrm>
            <a:off x="381000" y="5243385"/>
            <a:ext cx="2708189" cy="0"/>
          </a:xfrm>
          <a:prstGeom prst="line">
            <a:avLst/>
          </a:prstGeom>
          <a:solidFill>
            <a:schemeClr val="accent1"/>
          </a:solidFill>
          <a:ln w="9525" cap="flat" cmpd="sng" algn="ctr">
            <a:solidFill>
              <a:srgbClr val="0000FF"/>
            </a:solidFill>
            <a:prstDash val="solid"/>
            <a:round/>
            <a:headEnd type="none" w="med" len="med"/>
            <a:tailEnd type="none" w="med" len="med"/>
          </a:ln>
          <a:effectLst/>
        </p:spPr>
      </p:cxnSp>
      <p:cxnSp>
        <p:nvCxnSpPr>
          <p:cNvPr id="60" name="Straight Connector 59"/>
          <p:cNvCxnSpPr/>
          <p:nvPr/>
        </p:nvCxnSpPr>
        <p:spPr bwMode="auto">
          <a:xfrm>
            <a:off x="1600200" y="1806222"/>
            <a:ext cx="4758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1352942" y="2586034"/>
            <a:ext cx="4758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1352942" y="4800600"/>
            <a:ext cx="4758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1604982" y="4107098"/>
            <a:ext cx="4758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4" name="Rectangle 63"/>
          <p:cNvSpPr/>
          <p:nvPr/>
        </p:nvSpPr>
        <p:spPr>
          <a:xfrm>
            <a:off x="381000" y="5715000"/>
            <a:ext cx="289560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max( </a:t>
            </a:r>
            <a:r>
              <a:rPr kumimoji="0" 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[ 5 ]</a:t>
            </a: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5 </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Tree>
    <p:extLst>
      <p:ext uri="{BB962C8B-B14F-4D97-AF65-F5344CB8AC3E}">
        <p14:creationId xmlns:p14="http://schemas.microsoft.com/office/powerpoint/2010/main" val="184839852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601156" y="3842952"/>
            <a:ext cx="5254024" cy="277857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36" name="Rounded Rectangle 35"/>
          <p:cNvSpPr/>
          <p:nvPr/>
        </p:nvSpPr>
        <p:spPr bwMode="auto">
          <a:xfrm>
            <a:off x="3581400" y="1083734"/>
            <a:ext cx="5335448" cy="2586224"/>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 name="Rounded Rectangle 5"/>
          <p:cNvSpPr/>
          <p:nvPr/>
        </p:nvSpPr>
        <p:spPr bwMode="auto">
          <a:xfrm>
            <a:off x="3886199" y="1286934"/>
            <a:ext cx="4800601" cy="1380066"/>
          </a:xfrm>
          <a:prstGeom prst="roundRect">
            <a:avLst/>
          </a:prstGeom>
          <a:solidFill>
            <a:schemeClr val="bg1"/>
          </a:solidFill>
          <a:ln w="12700"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27" name="Rectangle 26"/>
          <p:cNvSpPr/>
          <p:nvPr/>
        </p:nvSpPr>
        <p:spPr>
          <a:xfrm>
            <a:off x="7715878" y="2897658"/>
            <a:ext cx="1200970"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identify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28" name="Rectangle 27"/>
          <p:cNvSpPr/>
          <p:nvPr/>
        </p:nvSpPr>
        <p:spPr>
          <a:xfrm>
            <a:off x="7105983" y="6390691"/>
            <a:ext cx="1749197"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 implement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7" name="Rectangle 36"/>
          <p:cNvSpPr/>
          <p:nvPr/>
        </p:nvSpPr>
        <p:spPr>
          <a:xfrm>
            <a:off x="3897489" y="1752600"/>
            <a:ext cx="2243659"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zeroest</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(L) </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38" name="Rectangle 37"/>
          <p:cNvSpPr/>
          <p:nvPr/>
        </p:nvSpPr>
        <p:spPr>
          <a:xfrm>
            <a:off x="7715877" y="3319813"/>
            <a:ext cx="1227133" cy="348813"/>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 &amp;  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1" name="Rectangle 40"/>
          <p:cNvSpPr/>
          <p:nvPr/>
        </p:nvSpPr>
        <p:spPr>
          <a:xfrm>
            <a:off x="3775676" y="3962400"/>
            <a:ext cx="5079504"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def</a:t>
            </a:r>
            <a:r>
              <a:rPr kumimoji="0" lang="en-US" sz="2000" b="1" i="0" u="none" strike="noStrike" kern="1200" cap="none" spc="0" normalizeH="0" baseline="0" noProof="0" dirty="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err="1"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zeroest</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if </a:t>
            </a:r>
            <a:r>
              <a:rPr kumimoji="0" lang="en-US" sz="20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len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 ==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L[0]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FF0000"/>
                </a:solidFill>
                <a:effectLst/>
                <a:uLnTx/>
                <a:uFillTx/>
                <a:latin typeface="Courier New" panose="02070309020205020404" pitchFamily="49" charset="0"/>
                <a:ea typeface="ＭＳ Ｐゴシック" pitchFamily="34" charset="-128"/>
                <a:cs typeface="Courier New" panose="02070309020205020404" pitchFamily="49" charset="0"/>
              </a:rPr>
              <a:t>rest</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 </a:t>
            </a:r>
            <a:r>
              <a:rPr kumimoji="0" lang="en-US" sz="2000" b="1" i="0" u="none" strike="noStrike" kern="1200" cap="none" spc="0" normalizeH="0" baseline="0" noProof="0" dirty="0" err="1" smtClean="0">
                <a:ln>
                  <a:noFill/>
                </a:ln>
                <a:solidFill>
                  <a:srgbClr val="0000FF"/>
                </a:solidFill>
                <a:effectLst/>
                <a:uLnTx/>
                <a:uFillTx/>
                <a:latin typeface="Courier New" panose="02070309020205020404" pitchFamily="49" charset="0"/>
                <a:ea typeface="ＭＳ Ｐゴシック" pitchFamily="34" charset="-128"/>
                <a:cs typeface="Courier New" panose="02070309020205020404" pitchFamily="49" charset="0"/>
              </a:rPr>
              <a:t>zeroest</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if</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abs(L[0]) &lt; abs(</a:t>
            </a:r>
            <a:r>
              <a:rPr kumimoji="0" lang="en-US" sz="2000" b="1" i="0" u="none" strike="noStrike" kern="1200" cap="none" spc="0" normalizeH="0" baseline="0" noProof="0" dirty="0" smtClean="0">
                <a:ln>
                  <a:noFill/>
                </a:ln>
                <a:solidFill>
                  <a:srgbClr val="FF0000"/>
                </a:solidFill>
                <a:effectLst/>
                <a:uLnTx/>
                <a:uFillTx/>
                <a:latin typeface="Courier New" panose="02070309020205020404" pitchFamily="49" charset="0"/>
                <a:ea typeface="ＭＳ Ｐゴシック" pitchFamily="34" charset="-128"/>
                <a:cs typeface="Courier New" panose="02070309020205020404" pitchFamily="49" charset="0"/>
              </a:rPr>
              <a:t>rest</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L[0]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CC3300"/>
                </a:solidFill>
                <a:effectLst/>
                <a:uLnTx/>
                <a:uFillTx/>
                <a:latin typeface="Courier New" panose="02070309020205020404" pitchFamily="49" charset="0"/>
                <a:ea typeface="ＭＳ Ｐゴシック" pitchFamily="34" charset="-128"/>
                <a:cs typeface="Courier New" panose="02070309020205020404" pitchFamily="49" charset="0"/>
              </a:rPr>
              <a:t>else</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a:t>
            </a:r>
            <a:r>
              <a:rPr kumimoji="0" lang="en-US" sz="2000" b="1" i="0" u="none" strike="noStrike" kern="1200" cap="none" spc="0" normalizeH="0" baseline="0" noProof="0" dirty="0" smtClean="0">
                <a:ln>
                  <a:noFill/>
                </a:ln>
                <a:solidFill>
                  <a:srgbClr val="7030A0"/>
                </a:solidFill>
                <a:effectLst/>
                <a:uLnTx/>
                <a:uFillTx/>
                <a:latin typeface="Courier New" panose="02070309020205020404" pitchFamily="49" charset="0"/>
                <a:ea typeface="ＭＳ Ｐゴシック" pitchFamily="34" charset="-128"/>
                <a:cs typeface="Courier New" panose="02070309020205020404" pitchFamily="49" charset="0"/>
              </a:rPr>
              <a:t>return</a:t>
            </a:r>
            <a:r>
              <a:rPr kumimoji="0" lang="en-US" sz="2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 rest</a:t>
            </a:r>
            <a:endParaRPr kumimoji="0" 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3" name="Text Box 6"/>
          <p:cNvSpPr txBox="1">
            <a:spLocks noChangeArrowheads="1"/>
          </p:cNvSpPr>
          <p:nvPr/>
        </p:nvSpPr>
        <p:spPr bwMode="auto">
          <a:xfrm>
            <a:off x="3471877" y="272534"/>
            <a:ext cx="2547923" cy="461665"/>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err="1"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zeroest</a:t>
            </a:r>
            <a:r>
              <a:rPr kumimoji="0" lang="en-US" sz="24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(L)</a:t>
            </a:r>
            <a:endParaRPr kumimoji="0" lang="en-US" sz="2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endParaRPr>
          </a:p>
        </p:txBody>
      </p:sp>
      <p:sp>
        <p:nvSpPr>
          <p:cNvPr id="44" name="Text Box 6"/>
          <p:cNvSpPr txBox="1">
            <a:spLocks noChangeArrowheads="1"/>
          </p:cNvSpPr>
          <p:nvPr/>
        </p:nvSpPr>
        <p:spPr bwMode="auto">
          <a:xfrm>
            <a:off x="5902139" y="226367"/>
            <a:ext cx="3165661" cy="553998"/>
          </a:xfrm>
          <a:prstGeom prst="rect">
            <a:avLst/>
          </a:prstGeom>
          <a:solidFill>
            <a:schemeClr val="bg1"/>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return the element of L closest to 0; L will have </a:t>
            </a:r>
            <a:r>
              <a:rPr kumimoji="0" lang="en-US" sz="1500" b="0" i="1"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at least one element</a:t>
            </a:r>
            <a:endParaRPr kumimoji="0" lang="en-US" sz="1500" b="0" i="1"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endParaRPr>
          </a:p>
        </p:txBody>
      </p:sp>
      <p:sp>
        <p:nvSpPr>
          <p:cNvPr id="46" name="Rectangle 45"/>
          <p:cNvSpPr/>
          <p:nvPr/>
        </p:nvSpPr>
        <p:spPr>
          <a:xfrm>
            <a:off x="3764996" y="3315729"/>
            <a:ext cx="1227133" cy="220638"/>
          </a:xfrm>
          <a:prstGeom prst="rect">
            <a:avLst/>
          </a:prstGeom>
          <a:solidFill>
            <a:srgbClr val="FFCC99"/>
          </a:solidFill>
        </p:spPr>
        <p:txBody>
          <a:bodyPr wrap="square">
            <a:spAutoFit/>
          </a:bodyPr>
          <a:lstStyle/>
          <a:p>
            <a:pPr marL="0" marR="0" lvl="0" indent="0" algn="l"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base cases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7" name="Rectangle 46"/>
          <p:cNvSpPr/>
          <p:nvPr/>
        </p:nvSpPr>
        <p:spPr>
          <a:xfrm>
            <a:off x="7327557" y="2434005"/>
            <a:ext cx="1227133" cy="220638"/>
          </a:xfrm>
          <a:prstGeom prst="rect">
            <a:avLst/>
          </a:prstGeom>
          <a:solidFill>
            <a:schemeClr val="bg1"/>
          </a:solidFill>
        </p:spPr>
        <p:txBody>
          <a:bodyPr wrap="square">
            <a:spAutoFit/>
          </a:bodyPr>
          <a:lstStyle/>
          <a:p>
            <a:pPr marL="0" marR="0" lvl="0" indent="0" algn="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3" name="Text Box 6"/>
          <p:cNvSpPr txBox="1">
            <a:spLocks noChangeArrowheads="1"/>
          </p:cNvSpPr>
          <p:nvPr/>
        </p:nvSpPr>
        <p:spPr bwMode="auto">
          <a:xfrm>
            <a:off x="3601157" y="6512011"/>
            <a:ext cx="3504826" cy="246221"/>
          </a:xfrm>
          <a:prstGeom prst="rect">
            <a:avLst/>
          </a:prstGeom>
          <a:solidFill>
            <a:schemeClr val="bg1">
              <a:lumMod val="95000"/>
            </a:schemeClr>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1" i="0" u="none" strike="noStrike" kern="1200" cap="none" spc="0" normalizeH="0" baseline="0" noProof="0" dirty="0" smtClean="0">
                <a:ln>
                  <a:noFill/>
                </a:ln>
                <a:solidFill>
                  <a:srgbClr val="FF3300"/>
                </a:solidFill>
                <a:effectLst/>
                <a:uLnTx/>
                <a:uFillTx/>
                <a:latin typeface="Calibri" panose="020F0502020204030204" pitchFamily="34" charset="0"/>
                <a:ea typeface="ＭＳ Ｐゴシック" pitchFamily="34" charset="-128"/>
                <a:cs typeface="Courier New" panose="02070309020205020404" pitchFamily="49" charset="0"/>
              </a:rPr>
              <a:t>Note:</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The function  </a:t>
            </a:r>
            <a:r>
              <a:rPr kumimoji="0" lang="en-US" sz="1000" b="1" i="0" u="none" strike="noStrike" kern="1200" cap="none" spc="0" normalizeH="0" baseline="0" noProof="0" dirty="0" smtClean="0">
                <a:ln>
                  <a:noFill/>
                </a:ln>
                <a:solidFill>
                  <a:srgbClr val="000000"/>
                </a:solidFill>
                <a:effectLst/>
                <a:uLnTx/>
                <a:uFillTx/>
                <a:latin typeface="Courier New" panose="02070309020205020404" pitchFamily="49" charset="0"/>
                <a:ea typeface="ＭＳ Ｐゴシック" pitchFamily="34" charset="-128"/>
                <a:cs typeface="Courier New" panose="02070309020205020404" pitchFamily="49" charset="0"/>
              </a:rPr>
              <a:t>abs</a:t>
            </a: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rPr>
              <a:t>  is built-in to Python….</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ourier New" panose="02070309020205020404" pitchFamily="49" charset="0"/>
            </a:endParaRPr>
          </a:p>
        </p:txBody>
      </p:sp>
      <p:sp>
        <p:nvSpPr>
          <p:cNvPr id="30" name="Rectangle 29"/>
          <p:cNvSpPr/>
          <p:nvPr/>
        </p:nvSpPr>
        <p:spPr>
          <a:xfrm>
            <a:off x="7459667" y="2434005"/>
            <a:ext cx="1227133" cy="220638"/>
          </a:xfrm>
          <a:prstGeom prst="rect">
            <a:avLst/>
          </a:prstGeom>
          <a:solidFill>
            <a:schemeClr val="bg1"/>
          </a:solidFill>
        </p:spPr>
        <p:txBody>
          <a:bodyPr wrap="square">
            <a:spAutoFit/>
          </a:bodyPr>
          <a:lstStyle/>
          <a:p>
            <a:pPr marL="0" marR="0" lvl="0" indent="0" algn="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self-similarities</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34" name="Rectangle 33"/>
          <p:cNvSpPr/>
          <p:nvPr/>
        </p:nvSpPr>
        <p:spPr>
          <a:xfrm>
            <a:off x="4174950" y="2741203"/>
            <a:ext cx="2844795"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0000FF"/>
                </a:solidFill>
                <a:effectLst/>
                <a:uLnTx/>
                <a:uFillTx/>
                <a:latin typeface="Calibri" panose="020F0502020204030204" pitchFamily="34" charset="0"/>
                <a:ea typeface="ＭＳ Ｐゴシック" pitchFamily="34" charset="-128"/>
                <a:cs typeface="+mn-cs"/>
              </a:rPr>
              <a:t>zeroest</a:t>
            </a:r>
            <a:r>
              <a:rPr kumimoji="0" lang="en-US" sz="2400" b="0"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 L ) is L[0]</a:t>
            </a:r>
            <a:endParaRPr kumimoji="0" lang="en-US" sz="2400" b="0" i="0" u="none" strike="noStrike" kern="1200" cap="none" spc="0" normalizeH="0" baseline="0" noProof="0" dirty="0">
              <a:ln>
                <a:noFill/>
              </a:ln>
              <a:solidFill>
                <a:srgbClr val="0000FF"/>
              </a:solidFill>
              <a:effectLst/>
              <a:uLnTx/>
              <a:uFillTx/>
              <a:latin typeface="Calibri" panose="020F0502020204030204" pitchFamily="34" charset="0"/>
              <a:ea typeface="ＭＳ Ｐゴシック" pitchFamily="34" charset="-128"/>
              <a:cs typeface="+mn-cs"/>
            </a:endParaRPr>
          </a:p>
        </p:txBody>
      </p:sp>
      <p:sp>
        <p:nvSpPr>
          <p:cNvPr id="39" name="Rectangle 38"/>
          <p:cNvSpPr/>
          <p:nvPr/>
        </p:nvSpPr>
        <p:spPr>
          <a:xfrm rot="21110069">
            <a:off x="5529599" y="3187551"/>
            <a:ext cx="1227133" cy="220638"/>
          </a:xfrm>
          <a:prstGeom prst="rect">
            <a:avLst/>
          </a:prstGeom>
          <a:solidFill>
            <a:schemeClr val="bg1"/>
          </a:solidFill>
        </p:spPr>
        <p:txBody>
          <a:bodyPr wrap="square">
            <a:spAutoFit/>
          </a:bodyPr>
          <a:lstStyle/>
          <a:p>
            <a:pPr marL="0" marR="0" lvl="0" indent="0" algn="ctr" defTabSz="914400" rtl="0" eaLnBrk="0" fontAlgn="base" latinLnBrk="0" hangingPunct="0">
              <a:lnSpc>
                <a:spcPts val="1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if </a:t>
            </a:r>
            <a:r>
              <a:rPr kumimoji="0" lang="en-US" sz="1100" b="0" i="0" u="none" strike="noStrike" kern="1200" cap="none" spc="0" normalizeH="0" baseline="0" noProof="0" dirty="0" err="1" smtClean="0">
                <a:ln>
                  <a:noFill/>
                </a:ln>
                <a:solidFill>
                  <a:srgbClr val="000000"/>
                </a:solidFill>
                <a:effectLst/>
                <a:uLnTx/>
                <a:uFillTx/>
                <a:latin typeface="Cambria" pitchFamily="18" charset="0"/>
                <a:ea typeface="ＭＳ Ｐゴシック" pitchFamily="34" charset="-128"/>
                <a:cs typeface="+mn-cs"/>
              </a:rPr>
              <a:t>len</a:t>
            </a:r>
            <a:r>
              <a:rPr kumimoji="0" lang="en-US" sz="1100" b="0" i="0" u="none" strike="noStrike" kern="1200" cap="none" spc="0" normalizeH="0" baseline="0" noProof="0" dirty="0" smtClean="0">
                <a:ln>
                  <a:noFill/>
                </a:ln>
                <a:solidFill>
                  <a:srgbClr val="000000"/>
                </a:solidFill>
                <a:effectLst/>
                <a:uLnTx/>
                <a:uFillTx/>
                <a:latin typeface="Cambria" pitchFamily="18" charset="0"/>
                <a:ea typeface="ＭＳ Ｐゴシック" pitchFamily="34" charset="-128"/>
                <a:cs typeface="+mn-cs"/>
              </a:rPr>
              <a:t>(L) == 1</a:t>
            </a:r>
            <a:endParaRPr kumimoji="0" lang="en-US" sz="11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45" name="Rectangle 44"/>
          <p:cNvSpPr/>
          <p:nvPr/>
        </p:nvSpPr>
        <p:spPr>
          <a:xfrm>
            <a:off x="5372980" y="1424050"/>
            <a:ext cx="3293530"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L[0]</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a:t>
            </a:r>
            <a:r>
              <a:rPr kumimoji="0" lang="en-US" sz="15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if abs(L[0]) &lt; abs(</a:t>
            </a:r>
            <a:r>
              <a:rPr kumimoji="0" lang="en-US" sz="15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zeroest</a:t>
            </a:r>
            <a:r>
              <a:rPr kumimoji="0" lang="en-US" sz="15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(L[1:]))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smtClean="0">
                <a:ln>
                  <a:noFill/>
                </a:ln>
                <a:solidFill>
                  <a:srgbClr val="0000FF"/>
                </a:solidFill>
                <a:effectLst/>
                <a:uLnTx/>
                <a:uFillTx/>
                <a:latin typeface="Calibri" panose="020F0502020204030204" pitchFamily="34" charset="0"/>
                <a:ea typeface="ＭＳ Ｐゴシック" pitchFamily="34" charset="-128"/>
                <a:cs typeface="+mn-cs"/>
              </a:rPr>
              <a:t>zeroest</a:t>
            </a:r>
            <a:r>
              <a:rPr kumimoji="0" lang="en-US" sz="2400" b="1"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L[1:]</a:t>
            </a:r>
            <a:r>
              <a:rPr kumimoji="0" lang="en-US" sz="2400" b="1" i="0" u="none" strike="noStrike" kern="1200" cap="none" spc="0" normalizeH="0" baseline="0" noProof="0" dirty="0" smtClean="0">
                <a:ln>
                  <a:noFill/>
                </a:ln>
                <a:solidFill>
                  <a:srgbClr val="0000FF"/>
                </a:solidFill>
                <a:effectLst/>
                <a:uLnTx/>
                <a:uFillTx/>
                <a:latin typeface="Calibri" panose="020F0502020204030204" pitchFamily="34" charset="0"/>
                <a:ea typeface="ＭＳ Ｐゴシック" pitchFamily="34" charset="-128"/>
                <a:cs typeface="+mn-cs"/>
              </a:rPr>
              <a:t>)</a:t>
            </a:r>
            <a:r>
              <a:rPr kumimoji="0" 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otherwise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48" name="Left Brace 47"/>
          <p:cNvSpPr/>
          <p:nvPr/>
        </p:nvSpPr>
        <p:spPr bwMode="auto">
          <a:xfrm>
            <a:off x="5282726" y="1482496"/>
            <a:ext cx="147170" cy="1022336"/>
          </a:xfrm>
          <a:prstGeom prst="leftBrace">
            <a:avLst>
              <a:gd name="adj1" fmla="val 62954"/>
              <a:gd name="adj2" fmla="val 50000"/>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1" name="Rounded Rectangle 60"/>
          <p:cNvSpPr/>
          <p:nvPr/>
        </p:nvSpPr>
        <p:spPr bwMode="auto">
          <a:xfrm>
            <a:off x="228600" y="1066800"/>
            <a:ext cx="3048000" cy="5562600"/>
          </a:xfrm>
          <a:prstGeom prst="round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Arial" charset="0"/>
              <a:ea typeface="ＭＳ Ｐゴシック" pitchFamily="1" charset="-128"/>
              <a:cs typeface="+mn-cs"/>
            </a:endParaRPr>
          </a:p>
        </p:txBody>
      </p:sp>
      <p:sp>
        <p:nvSpPr>
          <p:cNvPr id="62" name="Rectangle 61"/>
          <p:cNvSpPr/>
          <p:nvPr/>
        </p:nvSpPr>
        <p:spPr>
          <a:xfrm>
            <a:off x="1267737" y="6390691"/>
            <a:ext cx="915636" cy="461665"/>
          </a:xfrm>
          <a:prstGeom prst="rect">
            <a:avLst/>
          </a:prstGeom>
          <a:solidFill>
            <a:schemeClr val="bg1"/>
          </a:solid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intuit</a:t>
            </a:r>
            <a:endParaRPr kumimoji="0" lang="en-US" sz="24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63" name="Rectangle 62"/>
          <p:cNvSpPr/>
          <p:nvPr/>
        </p:nvSpPr>
        <p:spPr>
          <a:xfrm>
            <a:off x="298773" y="1809690"/>
            <a:ext cx="2895600"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mbria" panose="02040503050406030204" pitchFamily="18" charset="0"/>
                <a:ea typeface="ＭＳ Ｐゴシック" pitchFamily="34" charset="-128"/>
                <a:cs typeface="+mn-cs"/>
              </a:rPr>
              <a:t>zeroest</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[4,-3,42]</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-3</a:t>
            </a:r>
            <a:endParaRPr kumimoji="0" lang="en-US" sz="2000" b="1"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64" name="Rectangle 63"/>
          <p:cNvSpPr/>
          <p:nvPr/>
        </p:nvSpPr>
        <p:spPr>
          <a:xfrm>
            <a:off x="1904999" y="5773643"/>
            <a:ext cx="112826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don't forget the base case!</a:t>
            </a:r>
            <a:endParaRPr kumimoji="0" lang="en-US" sz="10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65" name="Rectangle 64"/>
          <p:cNvSpPr/>
          <p:nvPr/>
        </p:nvSpPr>
        <p:spPr>
          <a:xfrm>
            <a:off x="349956" y="1219200"/>
            <a:ext cx="2683307" cy="24622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Courier New" panose="02070309020205020404" pitchFamily="49" charset="0"/>
              </a:rPr>
              <a:t>Consider these examples:</a:t>
            </a:r>
          </a:p>
        </p:txBody>
      </p:sp>
      <p:sp>
        <p:nvSpPr>
          <p:cNvPr id="66" name="Rectangle 65"/>
          <p:cNvSpPr/>
          <p:nvPr/>
        </p:nvSpPr>
        <p:spPr>
          <a:xfrm>
            <a:off x="304800" y="3028890"/>
            <a:ext cx="2895600"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Cambria" panose="02040503050406030204" pitchFamily="18" charset="0"/>
                <a:ea typeface="ＭＳ Ｐゴシック" pitchFamily="34" charset="-128"/>
                <a:cs typeface="+mn-cs"/>
              </a:rPr>
              <a:t>zeroest</a:t>
            </a:r>
            <a:r>
              <a:rPr kumimoji="0" lang="en-US" sz="20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[1,-3,42]</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1</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a:t>
            </a:r>
            <a:endParaRPr kumimoji="0" lang="en-US" sz="20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sp>
        <p:nvSpPr>
          <p:cNvPr id="67" name="Rectangle 66"/>
          <p:cNvSpPr/>
          <p:nvPr/>
        </p:nvSpPr>
        <p:spPr>
          <a:xfrm>
            <a:off x="301977" y="4114800"/>
            <a:ext cx="2895600"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Cambria" panose="02040503050406030204" pitchFamily="18" charset="0"/>
                <a:ea typeface="ＭＳ Ｐゴシック" pitchFamily="34" charset="-128"/>
                <a:cs typeface="+mn-cs"/>
              </a:rPr>
              <a:t>zeroest</a:t>
            </a:r>
            <a:r>
              <a:rPr kumimoji="0" lang="en-US" sz="20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[-3,42]</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-3</a:t>
            </a:r>
            <a:endParaRPr kumimoji="0" lang="en-US" sz="2000" b="1"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cxnSp>
        <p:nvCxnSpPr>
          <p:cNvPr id="68" name="Straight Connector 67"/>
          <p:cNvCxnSpPr/>
          <p:nvPr/>
        </p:nvCxnSpPr>
        <p:spPr bwMode="auto">
          <a:xfrm>
            <a:off x="1470378" y="4549422"/>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1691609" y="3426048"/>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1691609" y="2207799"/>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1" name="Text Box 6"/>
          <p:cNvSpPr txBox="1">
            <a:spLocks noChangeArrowheads="1"/>
          </p:cNvSpPr>
          <p:nvPr/>
        </p:nvSpPr>
        <p:spPr bwMode="auto">
          <a:xfrm>
            <a:off x="228600" y="228600"/>
            <a:ext cx="3048000" cy="584775"/>
          </a:xfrm>
          <a:prstGeom prst="rect">
            <a:avLst/>
          </a:prstGeom>
          <a:solidFill>
            <a:srgbClr val="FF9900"/>
          </a:solidFill>
          <a:ln>
            <a:noFill/>
          </a:ln>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dirty="0" err="1" smtClean="0">
                <a:ln>
                  <a:noFill/>
                </a:ln>
                <a:solidFill>
                  <a:srgbClr val="000000"/>
                </a:solidFill>
                <a:effectLst/>
                <a:uLnTx/>
                <a:uFillTx/>
                <a:latin typeface="Calibri" panose="020F0502020204030204" pitchFamily="34" charset="0"/>
                <a:ea typeface="ＭＳ Ｐゴシック" pitchFamily="34" charset="-128"/>
                <a:cs typeface="+mn-cs"/>
              </a:rPr>
              <a:t>zeroest</a:t>
            </a:r>
            <a:r>
              <a:rPr kumimoji="0" lang="en-US" sz="3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L )</a:t>
            </a:r>
            <a:endParaRPr kumimoji="0" lang="en-US" sz="32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72" name="Rectangle 71"/>
          <p:cNvSpPr/>
          <p:nvPr/>
        </p:nvSpPr>
        <p:spPr>
          <a:xfrm>
            <a:off x="304800" y="4823178"/>
            <a:ext cx="2895600"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Cambria" panose="02040503050406030204" pitchFamily="18" charset="0"/>
                <a:ea typeface="ＭＳ Ｐゴシック" pitchFamily="34" charset="-128"/>
                <a:cs typeface="+mn-cs"/>
              </a:rPr>
              <a:t>zeroest</a:t>
            </a:r>
            <a:r>
              <a:rPr kumimoji="0" lang="en-US" sz="20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rPr>
              <a:t>(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[42]</a:t>
            </a:r>
            <a:r>
              <a:rPr kumimoji="0" lang="en-US" sz="20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 ) ~ </a:t>
            </a:r>
            <a:r>
              <a:rPr kumimoji="0" lang="en-US" sz="2000" b="1"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42</a:t>
            </a:r>
            <a:endParaRPr kumimoji="0" lang="en-US" sz="2000" b="1"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endParaRPr>
          </a:p>
        </p:txBody>
      </p:sp>
      <p:cxnSp>
        <p:nvCxnSpPr>
          <p:cNvPr id="73" name="Straight Connector 72"/>
          <p:cNvCxnSpPr/>
          <p:nvPr/>
        </p:nvCxnSpPr>
        <p:spPr bwMode="auto">
          <a:xfrm>
            <a:off x="1473201" y="5257800"/>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50818622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7509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8800" y="152400"/>
            <a:ext cx="3286768" cy="138499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Recursion: </a:t>
            </a:r>
            <a:r>
              <a:rPr kumimoji="0" lang="en-US" sz="4200" b="0" i="1"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the challenge</a:t>
            </a:r>
          </a:p>
        </p:txBody>
      </p:sp>
      <p:sp>
        <p:nvSpPr>
          <p:cNvPr id="4" name="TextBox 3"/>
          <p:cNvSpPr txBox="1"/>
          <p:nvPr/>
        </p:nvSpPr>
        <p:spPr>
          <a:xfrm>
            <a:off x="299459" y="1422289"/>
            <a:ext cx="4059181" cy="1384995"/>
          </a:xfrm>
          <a:prstGeom prst="rect">
            <a:avLst/>
          </a:prstGeom>
          <a:no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total # of vowels in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'college'</a:t>
            </a:r>
          </a:p>
        </p:txBody>
      </p:sp>
      <p:sp>
        <p:nvSpPr>
          <p:cNvPr id="5" name="TextBox 4"/>
          <p:cNvSpPr txBox="1"/>
          <p:nvPr/>
        </p:nvSpPr>
        <p:spPr>
          <a:xfrm>
            <a:off x="533400" y="3415605"/>
            <a:ext cx="2996473" cy="1384995"/>
          </a:xfrm>
          <a:prstGeom prst="rect">
            <a:avLst/>
          </a:prstGeom>
          <a:no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of vowels in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'c'</a:t>
            </a: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a:t>
            </a:r>
          </a:p>
        </p:txBody>
      </p:sp>
      <p:sp>
        <p:nvSpPr>
          <p:cNvPr id="6" name="TextBox 5"/>
          <p:cNvSpPr txBox="1"/>
          <p:nvPr/>
        </p:nvSpPr>
        <p:spPr>
          <a:xfrm>
            <a:off x="4648200" y="3391221"/>
            <a:ext cx="4017129" cy="1384995"/>
          </a:xfrm>
          <a:prstGeom prst="rect">
            <a:avLst/>
          </a:prstGeom>
          <a:no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total # of vowels in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a:t>
            </a:r>
            <a:r>
              <a:rPr kumimoji="0" lang="en-US" sz="4200" b="1" i="0" u="none" strike="noStrike" kern="1200" cap="none" spc="0" normalizeH="0" baseline="0" noProof="0" dirty="0" err="1"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ollege</a:t>
            </a:r>
            <a:r>
              <a:rPr kumimoji="0" lang="en-US" sz="4200" b="1" i="0" u="none" strike="noStrike" kern="1200" cap="none" spc="0" normalizeH="0" baseline="0" noProof="0" dirty="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a:t>
            </a:r>
            <a:endPar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7" name="Rectangle 6"/>
          <p:cNvSpPr/>
          <p:nvPr/>
        </p:nvSpPr>
        <p:spPr>
          <a:xfrm>
            <a:off x="3775616" y="3586740"/>
            <a:ext cx="567784" cy="10156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a:t>
            </a:r>
            <a:endParaRPr kumimoji="0" lang="en-US" sz="6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8" name="TextBox 7"/>
          <p:cNvSpPr txBox="1"/>
          <p:nvPr/>
        </p:nvSpPr>
        <p:spPr>
          <a:xfrm>
            <a:off x="681003" y="5638800"/>
            <a:ext cx="2853666" cy="738664"/>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Decompose</a:t>
            </a:r>
          </a:p>
        </p:txBody>
      </p:sp>
      <p:sp>
        <p:nvSpPr>
          <p:cNvPr id="9" name="TextBox 8"/>
          <p:cNvSpPr txBox="1"/>
          <p:nvPr/>
        </p:nvSpPr>
        <p:spPr>
          <a:xfrm>
            <a:off x="5321423" y="5638800"/>
            <a:ext cx="2823082" cy="738664"/>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Recompose</a:t>
            </a:r>
          </a:p>
        </p:txBody>
      </p:sp>
      <p:sp>
        <p:nvSpPr>
          <p:cNvPr id="11" name="Rectangle 10"/>
          <p:cNvSpPr/>
          <p:nvPr/>
        </p:nvSpPr>
        <p:spPr>
          <a:xfrm>
            <a:off x="4184680" y="5638800"/>
            <a:ext cx="554960" cy="73866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rPr>
              <a:t>&amp;</a:t>
            </a:r>
          </a:p>
        </p:txBody>
      </p:sp>
    </p:spTree>
    <p:extLst>
      <p:ext uri="{BB962C8B-B14F-4D97-AF65-F5344CB8AC3E}">
        <p14:creationId xmlns:p14="http://schemas.microsoft.com/office/powerpoint/2010/main" val="315850736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46438"/>
            <a:ext cx="5564216" cy="738664"/>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Recursion: </a:t>
            </a:r>
            <a:r>
              <a:rPr kumimoji="0" lang="en-US" sz="4200" b="0" i="1"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the big idea</a:t>
            </a:r>
          </a:p>
        </p:txBody>
      </p:sp>
      <p:sp>
        <p:nvSpPr>
          <p:cNvPr id="4" name="TextBox 3"/>
          <p:cNvSpPr txBox="1"/>
          <p:nvPr/>
        </p:nvSpPr>
        <p:spPr>
          <a:xfrm>
            <a:off x="299459" y="1422289"/>
            <a:ext cx="4059181" cy="1384995"/>
          </a:xfrm>
          <a:prstGeom prst="rect">
            <a:avLst/>
          </a:prstGeom>
          <a:no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value of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5*4*3*2*1</a:t>
            </a:r>
          </a:p>
        </p:txBody>
      </p:sp>
      <p:sp>
        <p:nvSpPr>
          <p:cNvPr id="5" name="TextBox 4"/>
          <p:cNvSpPr txBox="1"/>
          <p:nvPr/>
        </p:nvSpPr>
        <p:spPr>
          <a:xfrm>
            <a:off x="529052" y="3714386"/>
            <a:ext cx="2996473" cy="738664"/>
          </a:xfrm>
          <a:prstGeom prst="rect">
            <a:avLst/>
          </a:prstGeom>
          <a:no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value of </a:t>
            </a:r>
            <a:r>
              <a:rPr kumimoji="0" lang="en-US" sz="4200" b="1" i="0" u="none" strike="noStrike" kern="1200" cap="none" spc="0" normalizeH="0" baseline="0" noProof="0" dirty="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5</a:t>
            </a: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a:t>
            </a:r>
          </a:p>
        </p:txBody>
      </p:sp>
      <p:sp>
        <p:nvSpPr>
          <p:cNvPr id="6" name="TextBox 5"/>
          <p:cNvSpPr txBox="1"/>
          <p:nvPr/>
        </p:nvSpPr>
        <p:spPr>
          <a:xfrm>
            <a:off x="4648200" y="3391221"/>
            <a:ext cx="4017129" cy="1384995"/>
          </a:xfrm>
          <a:prstGeom prst="rect">
            <a:avLst/>
          </a:prstGeom>
          <a:no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value of </a:t>
            </a:r>
            <a:r>
              <a:rPr kumimoji="0" lang="en-US" sz="4200" b="1" i="0" u="none" strike="noStrike" kern="1200" cap="none" spc="0" normalizeH="0" baseline="0" noProof="0" dirty="0" smtClean="0">
                <a:ln>
                  <a:noFill/>
                </a:ln>
                <a:solidFill>
                  <a:srgbClr val="0B9520"/>
                </a:solidFill>
                <a:effectLst/>
                <a:uLnTx/>
                <a:uFillTx/>
                <a:latin typeface="Courier New" panose="02070309020205020404" pitchFamily="49" charset="0"/>
                <a:ea typeface="ＭＳ Ｐゴシック" pitchFamily="34" charset="-128"/>
                <a:cs typeface="Courier New" panose="02070309020205020404" pitchFamily="49" charset="0"/>
              </a:rPr>
              <a:t>4*3*2*1</a:t>
            </a:r>
            <a:endPar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endParaRPr>
          </a:p>
        </p:txBody>
      </p:sp>
      <p:sp>
        <p:nvSpPr>
          <p:cNvPr id="7" name="Rectangle 6"/>
          <p:cNvSpPr/>
          <p:nvPr/>
        </p:nvSpPr>
        <p:spPr>
          <a:xfrm>
            <a:off x="3775616" y="3586740"/>
            <a:ext cx="567784" cy="10156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mn-cs"/>
              </a:rPr>
              <a:t>*</a:t>
            </a:r>
            <a:endParaRPr kumimoji="0" lang="en-US" sz="6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8" name="TextBox 7"/>
          <p:cNvSpPr txBox="1"/>
          <p:nvPr/>
        </p:nvSpPr>
        <p:spPr>
          <a:xfrm>
            <a:off x="681003" y="5638800"/>
            <a:ext cx="2853666" cy="738664"/>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Decompose</a:t>
            </a:r>
          </a:p>
        </p:txBody>
      </p:sp>
      <p:sp>
        <p:nvSpPr>
          <p:cNvPr id="9" name="TextBox 8"/>
          <p:cNvSpPr txBox="1"/>
          <p:nvPr/>
        </p:nvSpPr>
        <p:spPr>
          <a:xfrm>
            <a:off x="5321423" y="5638800"/>
            <a:ext cx="2823082" cy="738664"/>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Recompose</a:t>
            </a:r>
          </a:p>
        </p:txBody>
      </p:sp>
      <p:sp>
        <p:nvSpPr>
          <p:cNvPr id="11" name="Rectangle 10"/>
          <p:cNvSpPr/>
          <p:nvPr/>
        </p:nvSpPr>
        <p:spPr>
          <a:xfrm>
            <a:off x="4184680" y="5638800"/>
            <a:ext cx="554960" cy="73866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a:ln>
                  <a:noFill/>
                </a:ln>
                <a:solidFill>
                  <a:srgbClr val="000000"/>
                </a:solidFill>
                <a:effectLst/>
                <a:uLnTx/>
                <a:uFillTx/>
                <a:latin typeface="Cambria" panose="02040503050406030204" pitchFamily="18" charset="0"/>
                <a:ea typeface="ＭＳ Ｐゴシック" pitchFamily="34" charset="-128"/>
                <a:cs typeface="+mn-cs"/>
              </a:rPr>
              <a:t>&amp;</a:t>
            </a:r>
          </a:p>
        </p:txBody>
      </p:sp>
      <p:sp>
        <p:nvSpPr>
          <p:cNvPr id="10" name="Rectangle 9"/>
          <p:cNvSpPr/>
          <p:nvPr/>
        </p:nvSpPr>
        <p:spPr>
          <a:xfrm>
            <a:off x="4709160" y="1606954"/>
            <a:ext cx="679994" cy="10156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60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is</a:t>
            </a:r>
            <a:endParaRPr kumimoji="0" lang="en-US" sz="60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41151948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2162772" cy="738664"/>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mbria" panose="02040503050406030204" pitchFamily="18" charset="0"/>
                <a:ea typeface="ＭＳ Ｐゴシック" pitchFamily="34" charset="-128"/>
                <a:cs typeface="+mn-cs"/>
              </a:rPr>
              <a:t>Big idea:</a:t>
            </a:r>
          </a:p>
        </p:txBody>
      </p:sp>
      <p:sp>
        <p:nvSpPr>
          <p:cNvPr id="4" name="TextBox 3"/>
          <p:cNvSpPr txBox="1"/>
          <p:nvPr/>
        </p:nvSpPr>
        <p:spPr>
          <a:xfrm>
            <a:off x="2362200" y="1752600"/>
            <a:ext cx="4644541" cy="738664"/>
          </a:xfrm>
          <a:prstGeom prst="rect">
            <a:avLst/>
          </a:prstGeom>
          <a:noFill/>
          <a:ln>
            <a:solidFill>
              <a:schemeClr val="tx1"/>
            </a:solidFill>
          </a:ln>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total # of vowels in s</a:t>
            </a:r>
          </a:p>
        </p:txBody>
      </p:sp>
      <p:sp>
        <p:nvSpPr>
          <p:cNvPr id="5" name="TextBox 4"/>
          <p:cNvSpPr txBox="1"/>
          <p:nvPr/>
        </p:nvSpPr>
        <p:spPr>
          <a:xfrm>
            <a:off x="412682" y="3276600"/>
            <a:ext cx="4109779" cy="738664"/>
          </a:xfrm>
          <a:prstGeom prst="rect">
            <a:avLst/>
          </a:prstGeom>
          <a:noFill/>
          <a:ln>
            <a:solidFill>
              <a:schemeClr val="tx1"/>
            </a:solidFill>
          </a:ln>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 of vowels in s[0]</a:t>
            </a:r>
          </a:p>
        </p:txBody>
      </p:sp>
      <p:sp>
        <p:nvSpPr>
          <p:cNvPr id="6" name="TextBox 5"/>
          <p:cNvSpPr txBox="1"/>
          <p:nvPr/>
        </p:nvSpPr>
        <p:spPr>
          <a:xfrm>
            <a:off x="4800600" y="3276600"/>
            <a:ext cx="5391541" cy="738664"/>
          </a:xfrm>
          <a:prstGeom prst="rect">
            <a:avLst/>
          </a:prstGeom>
          <a:noFill/>
          <a:ln>
            <a:solidFill>
              <a:schemeClr val="tx1"/>
            </a:solidFill>
          </a:ln>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200" b="0"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itchFamily="34" charset="-128"/>
                <a:cs typeface="+mn-cs"/>
              </a:rPr>
              <a:t>total # of vowels in s[1:]</a:t>
            </a:r>
          </a:p>
        </p:txBody>
      </p:sp>
    </p:spTree>
    <p:extLst>
      <p:ext uri="{BB962C8B-B14F-4D97-AF65-F5344CB8AC3E}">
        <p14:creationId xmlns:p14="http://schemas.microsoft.com/office/powerpoint/2010/main" val="369785823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1+1+1+1</a:t>
            </a:r>
          </a:p>
        </p:txBody>
      </p: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2546323" y="1824335"/>
            <a:ext cx="154721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(4)</a:t>
            </a:r>
            <a:endParaRPr lang="en-US" b="1" dirty="0"/>
          </a:p>
        </p:txBody>
      </p:sp>
      <p:sp>
        <p:nvSpPr>
          <p:cNvPr id="27" name="Rectangle 26"/>
          <p:cNvSpPr/>
          <p:nvPr/>
        </p:nvSpPr>
        <p:spPr>
          <a:xfrm>
            <a:off x="3212592" y="5702808"/>
            <a:ext cx="2568332" cy="738664"/>
          </a:xfrm>
          <a:prstGeom prst="rect">
            <a:avLst/>
          </a:prstGeom>
          <a:solidFill>
            <a:schemeClr val="bg1"/>
          </a:solidFill>
          <a:ln>
            <a:solidFill>
              <a:srgbClr val="0B9520"/>
            </a:solidFill>
          </a:ln>
        </p:spPr>
        <p:txBody>
          <a:bodyPr wrap="none">
            <a:spAutoFit/>
          </a:bodyPr>
          <a:lstStyle/>
          <a:p>
            <a:pPr algn="ctr"/>
            <a:r>
              <a:rPr lang="en-US" sz="4200" b="1" dirty="0" err="1" smtClean="0">
                <a:latin typeface="Calibri" panose="020F0502020204030204" pitchFamily="34" charset="0"/>
              </a:rPr>
              <a:t>plusone</a:t>
            </a:r>
            <a:r>
              <a:rPr lang="en-US" sz="4200" b="1" dirty="0" smtClean="0">
                <a:latin typeface="Calibri" panose="020F0502020204030204" pitchFamily="34" charset="0"/>
              </a:rPr>
              <a:t>(4)</a:t>
            </a:r>
            <a:endParaRPr lang="en-US" sz="4200" b="1" dirty="0"/>
          </a:p>
        </p:txBody>
      </p:sp>
      <p:sp>
        <p:nvSpPr>
          <p:cNvPr id="11" name="Right Brace 10"/>
          <p:cNvSpPr/>
          <p:nvPr/>
        </p:nvSpPr>
        <p:spPr bwMode="auto">
          <a:xfrm rot="5400000">
            <a:off x="4038600" y="2971800"/>
            <a:ext cx="838200" cy="4495800"/>
          </a:xfrm>
          <a:prstGeom prst="rightBrace">
            <a:avLst>
              <a:gd name="adj1" fmla="val 50515"/>
              <a:gd name="adj2" fmla="val 50000"/>
            </a:avLst>
          </a:prstGeom>
          <a:no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6" name="Rectangle 15"/>
          <p:cNvSpPr/>
          <p:nvPr/>
        </p:nvSpPr>
        <p:spPr>
          <a:xfrm>
            <a:off x="3271102" y="3345739"/>
            <a:ext cx="2451312" cy="738664"/>
          </a:xfrm>
          <a:prstGeom prst="rect">
            <a:avLst/>
          </a:prstGeom>
        </p:spPr>
        <p:txBody>
          <a:bodyPr wrap="none">
            <a:spAutoFit/>
          </a:bodyPr>
          <a:lstStyle/>
          <a:p>
            <a:pPr algn="ctr"/>
            <a:r>
              <a:rPr lang="en-US" sz="4200" b="1" dirty="0">
                <a:solidFill>
                  <a:srgbClr val="0B9520"/>
                </a:solidFill>
                <a:latin typeface="Courier New" panose="02070309020205020404" pitchFamily="49" charset="0"/>
                <a:cs typeface="Courier New" panose="02070309020205020404" pitchFamily="49" charset="0"/>
              </a:rPr>
              <a:t>1+1+1+1</a:t>
            </a:r>
          </a:p>
        </p:txBody>
      </p:sp>
      <p:sp>
        <p:nvSpPr>
          <p:cNvPr id="21" name="TextBox 20"/>
          <p:cNvSpPr txBox="1"/>
          <p:nvPr/>
        </p:nvSpPr>
        <p:spPr>
          <a:xfrm>
            <a:off x="2667958" y="4360316"/>
            <a:ext cx="3657600" cy="461665"/>
          </a:xfrm>
          <a:prstGeom prst="rect">
            <a:avLst/>
          </a:prstGeom>
          <a:noFill/>
        </p:spPr>
        <p:txBody>
          <a:bodyPr wrap="square" rtlCol="0">
            <a:spAutoFit/>
          </a:bodyPr>
          <a:lstStyle/>
          <a:p>
            <a:pPr algn="ctr"/>
            <a:r>
              <a:rPr lang="en-US" dirty="0" smtClean="0">
                <a:latin typeface="Cambria" panose="02040503050406030204" pitchFamily="18" charset="0"/>
              </a:rPr>
              <a:t>+1 added together, 4 times</a:t>
            </a:r>
          </a:p>
        </p:txBody>
      </p:sp>
      <p:cxnSp>
        <p:nvCxnSpPr>
          <p:cNvPr id="29" name="Straight Arrow Connector 28"/>
          <p:cNvCxnSpPr/>
          <p:nvPr/>
        </p:nvCxnSpPr>
        <p:spPr bwMode="auto">
          <a:xfrm flipH="1">
            <a:off x="5722414" y="2819400"/>
            <a:ext cx="906986" cy="685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Rectangle 29"/>
          <p:cNvSpPr/>
          <p:nvPr/>
        </p:nvSpPr>
        <p:spPr>
          <a:xfrm>
            <a:off x="6678168" y="2438400"/>
            <a:ext cx="1151277" cy="461665"/>
          </a:xfrm>
          <a:prstGeom prst="rect">
            <a:avLst/>
          </a:prstGeom>
        </p:spPr>
        <p:txBody>
          <a:bodyPr wrap="none">
            <a:spAutoFit/>
          </a:bodyPr>
          <a:lstStyle/>
          <a:p>
            <a:r>
              <a:rPr lang="en-US" dirty="0">
                <a:latin typeface="Cambria" panose="02040503050406030204" pitchFamily="18" charset="0"/>
              </a:rPr>
              <a:t>4 times</a:t>
            </a:r>
            <a:endParaRPr lang="en-US" dirty="0"/>
          </a:p>
        </p:txBody>
      </p:sp>
      <p:sp>
        <p:nvSpPr>
          <p:cNvPr id="31" name="Rectangle 30"/>
          <p:cNvSpPr/>
          <p:nvPr/>
        </p:nvSpPr>
        <p:spPr>
          <a:xfrm>
            <a:off x="6325558" y="202026"/>
            <a:ext cx="2568332" cy="738664"/>
          </a:xfrm>
          <a:prstGeom prst="rect">
            <a:avLst/>
          </a:prstGeom>
          <a:solidFill>
            <a:schemeClr val="bg1"/>
          </a:solidFill>
          <a:ln>
            <a:solidFill>
              <a:schemeClr val="bg1"/>
            </a:solidFill>
          </a:ln>
        </p:spPr>
        <p:txBody>
          <a:bodyPr wrap="none">
            <a:spAutoFit/>
          </a:bodyPr>
          <a:lstStyle/>
          <a:p>
            <a:pPr algn="ctr"/>
            <a:r>
              <a:rPr lang="en-US" sz="4200" b="1" dirty="0" err="1" smtClean="0">
                <a:latin typeface="Calibri" panose="020F0502020204030204" pitchFamily="34" charset="0"/>
              </a:rPr>
              <a:t>plusone</a:t>
            </a:r>
            <a:r>
              <a:rPr lang="en-US" sz="4200" b="1" dirty="0" smtClean="0">
                <a:latin typeface="Calibri" panose="020F0502020204030204" pitchFamily="34" charset="0"/>
              </a:rPr>
              <a:t>(4)</a:t>
            </a:r>
            <a:endParaRPr lang="en-US" sz="4200" b="1" dirty="0"/>
          </a:p>
        </p:txBody>
      </p:sp>
    </p:spTree>
    <p:extLst>
      <p:ext uri="{BB962C8B-B14F-4D97-AF65-F5344CB8AC3E}">
        <p14:creationId xmlns:p14="http://schemas.microsoft.com/office/powerpoint/2010/main" val="32985343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81537" y="2616236"/>
            <a:ext cx="8001000" cy="2209800"/>
          </a:xfrm>
          <a:prstGeom prst="rect">
            <a:avLst/>
          </a:prstGeom>
          <a:solidFill>
            <a:srgbClr val="CCFFCC"/>
          </a:solidFill>
          <a:ln w="28575" cap="flat" cmpd="sng" algn="ctr">
            <a:solidFill>
              <a:srgbClr val="0B95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Rectangle 14"/>
          <p:cNvSpPr/>
          <p:nvPr/>
        </p:nvSpPr>
        <p:spPr bwMode="auto">
          <a:xfrm>
            <a:off x="3745992" y="3303239"/>
            <a:ext cx="646331" cy="82219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TextBox 3"/>
          <p:cNvSpPr txBox="1"/>
          <p:nvPr/>
        </p:nvSpPr>
        <p:spPr>
          <a:xfrm>
            <a:off x="228600" y="571358"/>
            <a:ext cx="3721608" cy="1384995"/>
          </a:xfrm>
          <a:prstGeom prst="rect">
            <a:avLst/>
          </a:prstGeom>
          <a:solidFill>
            <a:srgbClr val="CCFFCC"/>
          </a:solidFill>
          <a:ln w="28575">
            <a:solidFill>
              <a:srgbClr val="0B9520"/>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1+1+1+1</a:t>
            </a:r>
          </a:p>
        </p:txBody>
      </p:sp>
      <p:sp>
        <p:nvSpPr>
          <p:cNvPr id="5" name="TextBox 4"/>
          <p:cNvSpPr txBox="1"/>
          <p:nvPr/>
        </p:nvSpPr>
        <p:spPr>
          <a:xfrm>
            <a:off x="1291137" y="2931888"/>
            <a:ext cx="2133600" cy="1384995"/>
          </a:xfrm>
          <a:prstGeom prst="rect">
            <a:avLst/>
          </a:prstGeom>
          <a:solidFill>
            <a:schemeClr val="bg1"/>
          </a:solidFill>
          <a:ln w="28575">
            <a:solidFill>
              <a:schemeClr val="bg1"/>
            </a:solidFill>
          </a:ln>
        </p:spPr>
        <p:txBody>
          <a:bodyPr wrap="square" rtlCol="0">
            <a:spAutoFit/>
          </a:bodyPr>
          <a:lstStyle/>
          <a:p>
            <a:pPr algn="ctr"/>
            <a:r>
              <a:rPr lang="en-US" sz="4200" dirty="0" smtClean="0">
                <a:latin typeface="Calibri" panose="020F0502020204030204" pitchFamily="34" charset="0"/>
              </a:rPr>
              <a:t>value of </a:t>
            </a:r>
            <a:r>
              <a:rPr lang="en-US" sz="4200" b="1" dirty="0" smtClean="0">
                <a:solidFill>
                  <a:srgbClr val="0B9520"/>
                </a:solidFill>
                <a:latin typeface="Courier New" panose="02070309020205020404" pitchFamily="49" charset="0"/>
                <a:cs typeface="Courier New" panose="02070309020205020404" pitchFamily="49" charset="0"/>
              </a:rPr>
              <a:t>1</a:t>
            </a:r>
            <a:r>
              <a:rPr lang="en-US" sz="4200" dirty="0" smtClean="0">
                <a:latin typeface="Calibri" panose="020F0502020204030204" pitchFamily="34" charset="0"/>
              </a:rPr>
              <a:t> </a:t>
            </a:r>
          </a:p>
        </p:txBody>
      </p:sp>
      <p:sp>
        <p:nvSpPr>
          <p:cNvPr id="6" name="TextBox 5"/>
          <p:cNvSpPr txBox="1"/>
          <p:nvPr/>
        </p:nvSpPr>
        <p:spPr>
          <a:xfrm>
            <a:off x="4744521" y="2921036"/>
            <a:ext cx="3627120" cy="1384995"/>
          </a:xfrm>
          <a:prstGeom prst="rect">
            <a:avLst/>
          </a:prstGeom>
          <a:solidFill>
            <a:schemeClr val="bg1">
              <a:lumMod val="95000"/>
            </a:schemeClr>
          </a:solidFill>
          <a:ln w="28575">
            <a:solidFill>
              <a:schemeClr val="bg1"/>
            </a:solidFill>
          </a:ln>
        </p:spPr>
        <p:txBody>
          <a:bodyPr wrap="square" rtlCol="0">
            <a:spAutoFit/>
          </a:bodyPr>
          <a:lstStyle/>
          <a:p>
            <a:pPr algn="ctr"/>
            <a:r>
              <a:rPr lang="en-US" sz="4200" dirty="0" smtClean="0">
                <a:latin typeface="Calibri" panose="020F0502020204030204" pitchFamily="34" charset="0"/>
              </a:rPr>
              <a:t>output value of </a:t>
            </a:r>
            <a:r>
              <a:rPr lang="en-US" sz="4200" b="1" dirty="0" smtClean="0">
                <a:solidFill>
                  <a:srgbClr val="0B9520"/>
                </a:solidFill>
                <a:latin typeface="Courier New" panose="02070309020205020404" pitchFamily="49" charset="0"/>
                <a:cs typeface="Courier New" panose="02070309020205020404" pitchFamily="49" charset="0"/>
              </a:rPr>
              <a:t>1+1+1</a:t>
            </a:r>
            <a:endParaRPr lang="en-US" sz="4200" dirty="0" smtClean="0">
              <a:solidFill>
                <a:srgbClr val="0B9520"/>
              </a:solidFill>
              <a:latin typeface="Calibri" panose="020F0502020204030204" pitchFamily="34" charset="0"/>
            </a:endParaRPr>
          </a:p>
        </p:txBody>
      </p:sp>
      <p:sp>
        <p:nvSpPr>
          <p:cNvPr id="10" name="Rectangle 9"/>
          <p:cNvSpPr/>
          <p:nvPr/>
        </p:nvSpPr>
        <p:spPr>
          <a:xfrm>
            <a:off x="4648200" y="813137"/>
            <a:ext cx="679994" cy="1015663"/>
          </a:xfrm>
          <a:prstGeom prst="rect">
            <a:avLst/>
          </a:prstGeom>
        </p:spPr>
        <p:txBody>
          <a:bodyPr wrap="none">
            <a:spAutoFit/>
          </a:bodyPr>
          <a:lstStyle/>
          <a:p>
            <a:r>
              <a:rPr lang="en-US" sz="6000" i="1" dirty="0" smtClean="0">
                <a:solidFill>
                  <a:schemeClr val="bg1">
                    <a:lumMod val="65000"/>
                  </a:schemeClr>
                </a:solidFill>
                <a:latin typeface="Calibri" panose="020F0502020204030204" pitchFamily="34" charset="0"/>
                <a:cs typeface="Courier New" panose="02070309020205020404" pitchFamily="49" charset="0"/>
              </a:rPr>
              <a:t>is</a:t>
            </a:r>
            <a:endParaRPr lang="en-US" sz="6000" i="1" dirty="0">
              <a:solidFill>
                <a:schemeClr val="bg1">
                  <a:lumMod val="65000"/>
                </a:schemeClr>
              </a:solidFill>
              <a:latin typeface="Calibri" panose="020F0502020204030204" pitchFamily="34" charset="0"/>
              <a:cs typeface="Courier New" panose="02070309020205020404" pitchFamily="49" charset="0"/>
            </a:endParaRPr>
          </a:p>
        </p:txBody>
      </p:sp>
      <p:sp>
        <p:nvSpPr>
          <p:cNvPr id="12" name="Rectangle 11"/>
          <p:cNvSpPr/>
          <p:nvPr/>
        </p:nvSpPr>
        <p:spPr>
          <a:xfrm>
            <a:off x="1184457" y="4306749"/>
            <a:ext cx="155523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one, small piece</a:t>
            </a:r>
            <a:endParaRPr lang="en-US" sz="1600" dirty="0">
              <a:solidFill>
                <a:srgbClr val="0B9520"/>
              </a:solidFill>
              <a:latin typeface="Calibri" panose="020F0502020204030204" pitchFamily="34" charset="0"/>
            </a:endParaRPr>
          </a:p>
        </p:txBody>
      </p:sp>
      <p:sp>
        <p:nvSpPr>
          <p:cNvPr id="13" name="Rectangle 12"/>
          <p:cNvSpPr/>
          <p:nvPr/>
        </p:nvSpPr>
        <p:spPr>
          <a:xfrm>
            <a:off x="4625649" y="4306749"/>
            <a:ext cx="1669240"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self-similar "rest"</a:t>
            </a:r>
            <a:endParaRPr lang="en-US" sz="1600" dirty="0">
              <a:solidFill>
                <a:srgbClr val="0B9520"/>
              </a:solidFill>
              <a:latin typeface="Calibri" panose="020F0502020204030204" pitchFamily="34" charset="0"/>
            </a:endParaRPr>
          </a:p>
        </p:txBody>
      </p:sp>
      <p:sp>
        <p:nvSpPr>
          <p:cNvPr id="14" name="Rectangle 13"/>
          <p:cNvSpPr/>
          <p:nvPr/>
        </p:nvSpPr>
        <p:spPr>
          <a:xfrm>
            <a:off x="3513129" y="4125437"/>
            <a:ext cx="1112056" cy="584775"/>
          </a:xfrm>
          <a:prstGeom prst="rect">
            <a:avLst/>
          </a:prstGeom>
        </p:spPr>
        <p:txBody>
          <a:bodyPr wrap="square">
            <a:spAutoFit/>
          </a:bodyPr>
          <a:lstStyle/>
          <a:p>
            <a:pPr algn="ctr"/>
            <a:r>
              <a:rPr lang="en-US" sz="1600" dirty="0" smtClean="0">
                <a:solidFill>
                  <a:srgbClr val="0B9520"/>
                </a:solidFill>
                <a:latin typeface="Calibri" panose="020F0502020204030204" pitchFamily="34" charset="0"/>
              </a:rPr>
              <a:t>combined with</a:t>
            </a:r>
            <a:endParaRPr lang="en-US" sz="1600" dirty="0">
              <a:solidFill>
                <a:srgbClr val="0B9520"/>
              </a:solidFill>
              <a:latin typeface="Calibri" panose="020F0502020204030204" pitchFamily="34" charset="0"/>
            </a:endParaRPr>
          </a:p>
        </p:txBody>
      </p:sp>
      <p:sp>
        <p:nvSpPr>
          <p:cNvPr id="7" name="Rectangle 6"/>
          <p:cNvSpPr/>
          <p:nvPr/>
        </p:nvSpPr>
        <p:spPr>
          <a:xfrm>
            <a:off x="3745992" y="3261360"/>
            <a:ext cx="646331" cy="1015663"/>
          </a:xfrm>
          <a:prstGeom prst="rect">
            <a:avLst/>
          </a:prstGeom>
        </p:spPr>
        <p:txBody>
          <a:bodyPr wrap="none">
            <a:spAutoFit/>
          </a:bodyPr>
          <a:lstStyle/>
          <a:p>
            <a:r>
              <a:rPr lang="en-US" sz="6000" b="1" dirty="0" smtClean="0">
                <a:solidFill>
                  <a:srgbClr val="0B9520"/>
                </a:solidFill>
                <a:latin typeface="Courier New" panose="02070309020205020404" pitchFamily="49" charset="0"/>
                <a:cs typeface="Courier New" panose="02070309020205020404" pitchFamily="49" charset="0"/>
              </a:rPr>
              <a:t>+</a:t>
            </a:r>
            <a:endParaRPr lang="en-US" sz="6000" b="1" dirty="0">
              <a:solidFill>
                <a:srgbClr val="0B9520"/>
              </a:solidFill>
              <a:latin typeface="Courier New" panose="02070309020205020404" pitchFamily="49" charset="0"/>
              <a:cs typeface="Courier New" panose="02070309020205020404" pitchFamily="49" charset="0"/>
            </a:endParaRPr>
          </a:p>
        </p:txBody>
      </p:sp>
      <p:sp>
        <p:nvSpPr>
          <p:cNvPr id="25" name="Rectangle 24"/>
          <p:cNvSpPr/>
          <p:nvPr/>
        </p:nvSpPr>
        <p:spPr>
          <a:xfrm>
            <a:off x="2877312" y="217790"/>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26" name="Rectangle 25"/>
          <p:cNvSpPr/>
          <p:nvPr/>
        </p:nvSpPr>
        <p:spPr>
          <a:xfrm>
            <a:off x="7555427" y="2277682"/>
            <a:ext cx="1139544" cy="338554"/>
          </a:xfrm>
          <a:prstGeom prst="rect">
            <a:avLst/>
          </a:prstGeom>
        </p:spPr>
        <p:txBody>
          <a:bodyPr wrap="none">
            <a:spAutoFit/>
          </a:bodyPr>
          <a:lstStyle/>
          <a:p>
            <a:pPr algn="ctr"/>
            <a:r>
              <a:rPr lang="en-US" sz="1600" dirty="0" smtClean="0">
                <a:solidFill>
                  <a:srgbClr val="0B9520"/>
                </a:solidFill>
                <a:latin typeface="Calibri" panose="020F0502020204030204" pitchFamily="34" charset="0"/>
              </a:rPr>
              <a:t>overall goal</a:t>
            </a:r>
            <a:endParaRPr lang="en-US" sz="1600" dirty="0">
              <a:solidFill>
                <a:srgbClr val="0B9520"/>
              </a:solidFill>
              <a:latin typeface="Calibri" panose="020F0502020204030204" pitchFamily="34" charset="0"/>
            </a:endParaRPr>
          </a:p>
        </p:txBody>
      </p:sp>
      <p:sp>
        <p:nvSpPr>
          <p:cNvPr id="8" name="Rectangle 7"/>
          <p:cNvSpPr/>
          <p:nvPr/>
        </p:nvSpPr>
        <p:spPr>
          <a:xfrm>
            <a:off x="2546323" y="1824335"/>
            <a:ext cx="154721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(4)</a:t>
            </a:r>
            <a:endParaRPr lang="en-US" b="1" dirty="0"/>
          </a:p>
        </p:txBody>
      </p:sp>
      <p:sp>
        <p:nvSpPr>
          <p:cNvPr id="22" name="Rectangle 21"/>
          <p:cNvSpPr/>
          <p:nvPr/>
        </p:nvSpPr>
        <p:spPr>
          <a:xfrm>
            <a:off x="6989015" y="4186991"/>
            <a:ext cx="1547218" cy="461665"/>
          </a:xfrm>
          <a:prstGeom prst="rect">
            <a:avLst/>
          </a:prstGeom>
          <a:solidFill>
            <a:schemeClr val="bg1"/>
          </a:solidFill>
          <a:ln>
            <a:solidFill>
              <a:srgbClr val="0B9520"/>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(3)</a:t>
            </a:r>
            <a:endParaRPr lang="en-US" b="1" dirty="0"/>
          </a:p>
        </p:txBody>
      </p:sp>
      <p:sp>
        <p:nvSpPr>
          <p:cNvPr id="27" name="Rectangle 26"/>
          <p:cNvSpPr/>
          <p:nvPr/>
        </p:nvSpPr>
        <p:spPr>
          <a:xfrm>
            <a:off x="2143810" y="5792685"/>
            <a:ext cx="5076454" cy="584775"/>
          </a:xfrm>
          <a:prstGeom prst="rect">
            <a:avLst/>
          </a:prstGeom>
        </p:spPr>
        <p:txBody>
          <a:bodyPr wrap="none">
            <a:spAutoFit/>
          </a:bodyPr>
          <a:lstStyle/>
          <a:p>
            <a:r>
              <a:rPr lang="en-US" sz="3200" i="1" dirty="0" smtClean="0">
                <a:solidFill>
                  <a:schemeClr val="bg1">
                    <a:lumMod val="65000"/>
                  </a:schemeClr>
                </a:solidFill>
                <a:latin typeface="Calibri" panose="020F0502020204030204" pitchFamily="34" charset="0"/>
                <a:cs typeface="Courier New" panose="02070309020205020404" pitchFamily="49" charset="0"/>
              </a:rPr>
              <a:t>example with concrete values</a:t>
            </a:r>
            <a:endParaRPr lang="en-US" sz="3200" i="1" dirty="0">
              <a:solidFill>
                <a:schemeClr val="bg1">
                  <a:lumMod val="65000"/>
                </a:schemeClr>
              </a:solidFill>
              <a:latin typeface="Calibri" panose="020F0502020204030204" pitchFamily="34" charset="0"/>
              <a:cs typeface="Courier New" panose="02070309020205020404" pitchFamily="49" charset="0"/>
            </a:endParaRPr>
          </a:p>
        </p:txBody>
      </p:sp>
      <p:sp>
        <p:nvSpPr>
          <p:cNvPr id="29" name="Rectangle 28"/>
          <p:cNvSpPr/>
          <p:nvPr/>
        </p:nvSpPr>
        <p:spPr>
          <a:xfrm>
            <a:off x="7351590" y="109693"/>
            <a:ext cx="1547218" cy="461665"/>
          </a:xfrm>
          <a:prstGeom prst="rect">
            <a:avLst/>
          </a:prstGeom>
          <a:solidFill>
            <a:schemeClr val="bg1"/>
          </a:solidFill>
          <a:ln>
            <a:solidFill>
              <a:schemeClr val="bg1"/>
            </a:solidFill>
          </a:ln>
        </p:spPr>
        <p:txBody>
          <a:bodyPr wrap="none">
            <a:spAutoFit/>
          </a:bodyPr>
          <a:lstStyle/>
          <a:p>
            <a:pPr algn="ctr"/>
            <a:r>
              <a:rPr lang="en-US" b="1" dirty="0" err="1" smtClean="0">
                <a:latin typeface="Calibri" panose="020F0502020204030204" pitchFamily="34" charset="0"/>
              </a:rPr>
              <a:t>plusone</a:t>
            </a:r>
            <a:r>
              <a:rPr lang="en-US" b="1" dirty="0" smtClean="0">
                <a:latin typeface="Calibri" panose="020F0502020204030204" pitchFamily="34" charset="0"/>
              </a:rPr>
              <a:t>(4)</a:t>
            </a:r>
            <a:endParaRPr lang="en-US" b="1" dirty="0"/>
          </a:p>
        </p:txBody>
      </p:sp>
    </p:spTree>
    <p:extLst>
      <p:ext uri="{BB962C8B-B14F-4D97-AF65-F5344CB8AC3E}">
        <p14:creationId xmlns:p14="http://schemas.microsoft.com/office/powerpoint/2010/main" val="20053733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txDef>
      <a:spPr>
        <a:noFill/>
      </a:spPr>
      <a:bodyPr wrap="square" rtlCol="0">
        <a:spAutoFit/>
      </a:bodyPr>
      <a:lstStyle>
        <a:defPPr algn="ctr">
          <a:defRPr dirty="0" smtClean="0">
            <a:latin typeface="Cambria" panose="02040503050406030204"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8070</TotalTime>
  <Words>8020</Words>
  <Application>Microsoft Macintosh PowerPoint</Application>
  <PresentationFormat>On-screen Show (4:3)</PresentationFormat>
  <Paragraphs>2182</Paragraphs>
  <Slides>149</Slides>
  <Notes>128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149</vt:i4>
      </vt:variant>
    </vt:vector>
  </HeadingPairs>
  <TitlesOfParts>
    <vt:vector size="158" baseType="lpstr">
      <vt:lpstr>Arial</vt:lpstr>
      <vt:lpstr>Calibri</vt:lpstr>
      <vt:lpstr>Cambria</vt:lpstr>
      <vt:lpstr>Courier New</vt:lpstr>
      <vt:lpstr>MS PGothic</vt:lpstr>
      <vt:lpstr>ＭＳ Ｐゴシック</vt:lpstr>
      <vt:lpstr>Times</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Zachary Dodds</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Dodds</dc:creator>
  <cp:lastModifiedBy>Tovchigrechko, Andrey</cp:lastModifiedBy>
  <cp:revision>222</cp:revision>
  <cp:lastPrinted>2016-09-07T21:02:58Z</cp:lastPrinted>
  <dcterms:created xsi:type="dcterms:W3CDTF">2010-09-08T21:21:35Z</dcterms:created>
  <dcterms:modified xsi:type="dcterms:W3CDTF">2017-06-03T17:18:14Z</dcterms:modified>
</cp:coreProperties>
</file>